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7" r:id="rId3"/>
    <p:sldId id="291" r:id="rId4"/>
    <p:sldId id="256" r:id="rId5"/>
    <p:sldId id="293" r:id="rId6"/>
    <p:sldId id="292" r:id="rId7"/>
    <p:sldId id="300" r:id="rId8"/>
    <p:sldId id="299" r:id="rId9"/>
    <p:sldId id="309" r:id="rId10"/>
    <p:sldId id="310" r:id="rId11"/>
    <p:sldId id="311" r:id="rId12"/>
    <p:sldId id="294" r:id="rId13"/>
    <p:sldId id="295" r:id="rId14"/>
    <p:sldId id="301" r:id="rId15"/>
    <p:sldId id="258" r:id="rId16"/>
    <p:sldId id="298" r:id="rId17"/>
    <p:sldId id="302" r:id="rId18"/>
    <p:sldId id="308" r:id="rId19"/>
  </p:sldIdLst>
  <p:sldSz cx="12192000" cy="6858000"/>
  <p:notesSz cx="9312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28" autoAdjust="0"/>
  </p:normalViewPr>
  <p:slideViewPr>
    <p:cSldViewPr snapToGrid="0">
      <p:cViewPr varScale="1">
        <p:scale>
          <a:sx n="94" d="100"/>
          <a:sy n="94" d="100"/>
        </p:scale>
        <p:origin x="6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9936446-6978-432B-88A2-DF941B2698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436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D71A3A-8AB9-4A9D-B580-DDEA14E2DE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4802" y="0"/>
            <a:ext cx="4035319" cy="3436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1E625-3DA5-444B-A503-B603F5C2447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A2A264-5E7A-481F-BBE0-BA893D5B08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4340"/>
            <a:ext cx="4035319" cy="343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067973-3DCD-487C-9E65-1313C2053E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4802" y="6514340"/>
            <a:ext cx="4035319" cy="343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1CDF7-A9A9-41A4-A7ED-8BECF39E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2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4802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12838-4711-4328-B077-5866E598D50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228" y="3300412"/>
            <a:ext cx="744982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4802" y="651391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C6D8-F324-4301-8939-55AC5E36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300B5-CF33-4C1E-A870-4AC7B25CDB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1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C6D8-F324-4301-8939-55AC5E364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C6D8-F324-4301-8939-55AC5E364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C6D8-F324-4301-8939-55AC5E364B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C6D8-F324-4301-8939-55AC5E364B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5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0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3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99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9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6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22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7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26942"/>
          </a:xfrm>
          <a:solidFill>
            <a:schemeClr val="accent2"/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  <a:latin typeface="Bell MT" pitchFamily="18" charset="0"/>
              </a:defRPr>
            </a:lvl1pPr>
          </a:lstStyle>
          <a:p>
            <a:r>
              <a:rPr lang="en-US" dirty="0"/>
              <a:t>  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89"/>
            <a:ext cx="10515600" cy="4351338"/>
          </a:xfrm>
        </p:spPr>
        <p:txBody>
          <a:bodyPr/>
          <a:lstStyle>
            <a:lvl1pPr>
              <a:defRPr>
                <a:latin typeface="Bell MT" pitchFamily="18" charset="0"/>
              </a:defRPr>
            </a:lvl1pPr>
            <a:lvl2pPr>
              <a:defRPr>
                <a:latin typeface="Bell MT" pitchFamily="18" charset="0"/>
              </a:defRPr>
            </a:lvl2pPr>
            <a:lvl3pPr>
              <a:defRPr>
                <a:latin typeface="Bell MT" pitchFamily="18" charset="0"/>
              </a:defRPr>
            </a:lvl3pPr>
            <a:lvl4pPr>
              <a:defRPr>
                <a:latin typeface="Bell MT" pitchFamily="18" charset="0"/>
              </a:defRPr>
            </a:lvl4pPr>
            <a:lvl5pPr>
              <a:defRPr>
                <a:latin typeface="Bell MT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6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31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0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020A-017F-4C78-B95A-C7DFD9C1E65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pPr rtl="0"/>
            <a:fld id="{2CEAC7CA-F8D1-4BDA-81D6-5C11019D73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rtl="0"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pPr rtl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pPr rtl="0"/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rtl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src/contrib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7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5A5A5A"/>
                </a:solidFill>
                <a:cs typeface="Arial" pitchFamily="34" charset="0"/>
              </a:rPr>
              <a:t>Hello World</a:t>
            </a:r>
            <a:br>
              <a:rPr lang="en-US" sz="4800" b="1" dirty="0">
                <a:solidFill>
                  <a:srgbClr val="5A5A5A"/>
                </a:solidFill>
                <a:cs typeface="Arial" pitchFamily="34" charset="0"/>
              </a:rPr>
            </a:br>
            <a:r>
              <a:rPr lang="en-US" sz="3600" b="1" i="1" dirty="0">
                <a:solidFill>
                  <a:srgbClr val="5A5A5A"/>
                </a:solidFill>
                <a:cs typeface="Arial" pitchFamily="34" charset="0"/>
              </a:rPr>
              <a:t>Introduction to R</a:t>
            </a:r>
            <a:endParaRPr lang="en-US" sz="4800" b="1" i="1" dirty="0">
              <a:solidFill>
                <a:srgbClr val="5A5A5A"/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560" y="378905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Dr. </a:t>
            </a:r>
            <a:r>
              <a:rPr lang="en-US" sz="3600" dirty="0" smtClean="0">
                <a:solidFill>
                  <a:schemeClr val="bg1"/>
                </a:solidFill>
              </a:rPr>
              <a:t>Roni Ramon-</a:t>
            </a:r>
            <a:r>
              <a:rPr lang="en-US" sz="3600" dirty="0" err="1" smtClean="0">
                <a:solidFill>
                  <a:schemeClr val="bg1"/>
                </a:solidFill>
              </a:rPr>
              <a:t>Gonen</a:t>
            </a:r>
            <a:endParaRPr lang="en-US" sz="2600" i="1" dirty="0">
              <a:solidFill>
                <a:schemeClr val="bg1"/>
              </a:solidFill>
            </a:endParaRPr>
          </a:p>
        </p:txBody>
      </p:sp>
      <p:pic>
        <p:nvPicPr>
          <p:cNvPr id="4" name="Picture 2" descr="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9" y="125828"/>
            <a:ext cx="33528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EE623-17A8-4769-B825-435C0B81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65C078-00AF-4101-8359-BB39320B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computeSum</a:t>
            </a:r>
            <a:r>
              <a:rPr lang="en-US" sz="2600" dirty="0">
                <a:solidFill>
                  <a:srgbClr val="0070C0"/>
                </a:solidFill>
              </a:rPr>
              <a:t> &lt;- function(a, b, c){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sum &lt;- a+ b+ c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return(sum)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computeSum</a:t>
            </a:r>
            <a:r>
              <a:rPr lang="en-US" sz="2600" dirty="0">
                <a:solidFill>
                  <a:srgbClr val="0070C0"/>
                </a:solidFill>
              </a:rPr>
              <a:t>(10, 20, 30)</a:t>
            </a:r>
          </a:p>
        </p:txBody>
      </p:sp>
      <p:pic>
        <p:nvPicPr>
          <p:cNvPr id="4" name="Picture 2" descr="Image result for Run icon">
            <a:extLst>
              <a:ext uri="{FF2B5EF4-FFF2-40B4-BE49-F238E27FC236}">
                <a16:creationId xmlns:a16="http://schemas.microsoft.com/office/drawing/2014/main" xmlns="" id="{4EDFE54C-B1E8-4025-812E-221A5C5D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8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57A753-64F7-41DB-BB13-214F39A46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762" y="1431802"/>
            <a:ext cx="3752850" cy="456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  </a:t>
            </a:r>
            <a:r>
              <a:rPr lang="en-US" dirty="0"/>
              <a:t>The Very Basic: Read File into </a:t>
            </a:r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19188"/>
            <a:ext cx="10515600" cy="5264491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# set working directory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setwd</a:t>
            </a:r>
            <a:r>
              <a:rPr lang="en-US" altLang="en-US" dirty="0">
                <a:solidFill>
                  <a:srgbClr val="0070C0"/>
                </a:solidFill>
              </a:rPr>
              <a:t>("C:/Users/user/Desktop/R")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setwd</a:t>
            </a:r>
            <a:r>
              <a:rPr lang="en-US" altLang="en-US" dirty="0">
                <a:solidFill>
                  <a:srgbClr val="0070C0"/>
                </a:solidFill>
              </a:rPr>
              <a:t>("C:\\Users\\user\\Desktop\\R")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dirty="0">
              <a:solidFill>
                <a:srgbClr val="0070C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# read file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r>
              <a:rPr lang="en-US" altLang="en-US" dirty="0">
                <a:solidFill>
                  <a:srgbClr val="0070C0"/>
                </a:solidFill>
              </a:rPr>
              <a:t> &lt;- read.csv("file.csv")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dirty="0">
              <a:solidFill>
                <a:srgbClr val="0070C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# alternative (no need to set working </a:t>
            </a:r>
            <a:r>
              <a:rPr lang="en-US" altLang="en-US" dirty="0" err="1">
                <a:solidFill>
                  <a:srgbClr val="0070C0"/>
                </a:solidFill>
              </a:rPr>
              <a:t>dir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file.name &lt;- </a:t>
            </a:r>
            <a:r>
              <a:rPr lang="en-US" altLang="en-US" dirty="0" err="1">
                <a:solidFill>
                  <a:srgbClr val="0070C0"/>
                </a:solidFill>
              </a:rPr>
              <a:t>file.choose</a:t>
            </a:r>
            <a:r>
              <a:rPr lang="en-US" altLang="en-US" dirty="0">
                <a:solidFill>
                  <a:srgbClr val="0070C0"/>
                </a:solidFill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r>
              <a:rPr lang="en-US" altLang="en-US" dirty="0">
                <a:solidFill>
                  <a:srgbClr val="0070C0"/>
                </a:solidFill>
              </a:rPr>
              <a:t> &lt;- read.csv(file.name)</a:t>
            </a:r>
          </a:p>
          <a:p>
            <a:pPr marL="0" indent="0" latinLnBrk="1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# print file to screen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endParaRPr lang="en-US" altLang="en-US" dirty="0">
              <a:solidFill>
                <a:srgbClr val="0070C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head(</a:t>
            </a: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r>
              <a:rPr lang="en-US" altLang="en-US" dirty="0">
                <a:solidFill>
                  <a:srgbClr val="0070C0"/>
                </a:solidFill>
              </a:rPr>
              <a:t>) </a:t>
            </a:r>
          </a:p>
          <a:p>
            <a:pPr marL="0" indent="0" latinLnBrk="1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Ru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7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  </a:t>
            </a:r>
            <a:r>
              <a:rPr lang="en-US" dirty="0" err="1"/>
              <a:t>Subsetting</a:t>
            </a:r>
            <a:r>
              <a:rPr lang="en-US" dirty="0"/>
              <a:t> 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19188"/>
            <a:ext cx="10515600" cy="526449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# variable names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names(</a:t>
            </a: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dirty="0">
              <a:solidFill>
                <a:srgbClr val="0070C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# column selection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r>
              <a:rPr lang="en-US" altLang="en-US" dirty="0">
                <a:solidFill>
                  <a:srgbClr val="0070C0"/>
                </a:solidFill>
              </a:rPr>
              <a:t>[,1]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r>
              <a:rPr lang="en-US" altLang="en-US" dirty="0">
                <a:solidFill>
                  <a:srgbClr val="0070C0"/>
                </a:solidFill>
              </a:rPr>
              <a:t>[,1:2]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r>
              <a:rPr lang="en-US" altLang="en-US" dirty="0">
                <a:solidFill>
                  <a:srgbClr val="0070C0"/>
                </a:solidFill>
              </a:rPr>
              <a:t>[,c(1,3)]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file.df$X2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# row selection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r>
              <a:rPr lang="en-US" altLang="en-US" dirty="0">
                <a:solidFill>
                  <a:srgbClr val="0070C0"/>
                </a:solidFill>
              </a:rPr>
              <a:t>[2:4,]</a:t>
            </a:r>
          </a:p>
          <a:p>
            <a:pPr marL="0" indent="0" latinLnBrk="1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Ru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57A753-64F7-41DB-BB13-214F39A46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47" y="1343025"/>
            <a:ext cx="37528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4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  </a:t>
            </a:r>
            <a:r>
              <a:rPr lang="en-US" dirty="0" err="1"/>
              <a:t>Subsetting</a:t>
            </a:r>
            <a:r>
              <a:rPr lang="en-US" dirty="0"/>
              <a:t> 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19188"/>
            <a:ext cx="10515600" cy="526449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# advanced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 err="1">
                <a:solidFill>
                  <a:srgbClr val="0070C0"/>
                </a:solidFill>
              </a:rPr>
              <a:t>file.df</a:t>
            </a:r>
            <a:r>
              <a:rPr lang="en-US" altLang="en-US" dirty="0">
                <a:solidFill>
                  <a:srgbClr val="0070C0"/>
                </a:solidFill>
              </a:rPr>
              <a:t>[file.df$X3 == "Good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altLang="en-US" dirty="0">
                <a:solidFill>
                  <a:srgbClr val="0070C0"/>
                </a:solidFill>
              </a:rPr>
              <a:t>,]</a:t>
            </a:r>
          </a:p>
          <a:p>
            <a:pPr marL="0" indent="0" latinLnBrk="1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Ru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57A753-64F7-41DB-BB13-214F39A46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47" y="1343025"/>
            <a:ext cx="37528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89"/>
            <a:ext cx="10515600" cy="49550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Package = collection of functions, data, and compiled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Packages in R: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Come with the software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Contributed by users: </a:t>
            </a:r>
            <a:r>
              <a:rPr lang="en-US" dirty="0">
                <a:hlinkClick r:id="rId2"/>
              </a:rPr>
              <a:t>https://cran.r-project.org/src/contrib/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Contributes packages: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Advantages: Can find nearly all statistical techniques; N</a:t>
            </a:r>
            <a:r>
              <a:rPr lang="en-US" altLang="en-US" dirty="0"/>
              <a:t>ew techniques available without delay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Disadvantages: Multiple packages for same use; Potentially Developed by non-experts</a:t>
            </a:r>
          </a:p>
        </p:txBody>
      </p:sp>
    </p:spTree>
    <p:extLst>
      <p:ext uri="{BB962C8B-B14F-4D97-AF65-F5344CB8AC3E}">
        <p14:creationId xmlns:p14="http://schemas.microsoft.com/office/powerpoint/2010/main" val="19252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92" y="1748901"/>
            <a:ext cx="5198544" cy="448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EE623-17A8-4769-B825-435C0B81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Working with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65C078-00AF-4101-8359-BB39320B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# install a package (only need to do once)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install.packages</a:t>
            </a:r>
            <a:r>
              <a:rPr lang="en-US" sz="2600" dirty="0">
                <a:solidFill>
                  <a:srgbClr val="0070C0"/>
                </a:solidFill>
              </a:rPr>
              <a:t>("car")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# load the package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library(car)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# use package’s functions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Boxplot(file.df$X2)</a:t>
            </a:r>
          </a:p>
        </p:txBody>
      </p:sp>
      <p:pic>
        <p:nvPicPr>
          <p:cNvPr id="4" name="Picture 2" descr="Image result for Run icon">
            <a:extLst>
              <a:ext uri="{FF2B5EF4-FFF2-40B4-BE49-F238E27FC236}">
                <a16:creationId xmlns:a16="http://schemas.microsoft.com/office/drawing/2014/main" xmlns="" id="{4EDFE54C-B1E8-4025-812E-221A5C5D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7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EE623-17A8-4769-B825-435C0B81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342D60-417C-4115-8E39-974DF556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61" y="1277643"/>
            <a:ext cx="7796439" cy="52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0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data mining cartoon">
            <a:extLst>
              <a:ext uri="{FF2B5EF4-FFF2-40B4-BE49-F238E27FC236}">
                <a16:creationId xmlns:a16="http://schemas.microsoft.com/office/drawing/2014/main" xmlns="" id="{6CA49F9A-0E42-4E59-B3FA-635772ADB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16" y="1026943"/>
            <a:ext cx="7579682" cy="5571067"/>
          </a:xfrm>
          <a:prstGeom prst="rect">
            <a:avLst/>
          </a:prstGeom>
          <a:solidFill>
            <a:srgbClr val="92D050"/>
          </a:solidFill>
          <a:ex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6907144-CCF8-44B2-9E51-22ECD8D51C7E}"/>
              </a:ext>
            </a:extLst>
          </p:cNvPr>
          <p:cNvSpPr txBox="1">
            <a:spLocks/>
          </p:cNvSpPr>
          <p:nvPr/>
        </p:nvSpPr>
        <p:spPr>
          <a:xfrm>
            <a:off x="0" y="513472"/>
            <a:ext cx="6081486" cy="102694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 … Next: Data Mining</a:t>
            </a:r>
          </a:p>
        </p:txBody>
      </p:sp>
    </p:spTree>
    <p:extLst>
      <p:ext uri="{BB962C8B-B14F-4D97-AF65-F5344CB8AC3E}">
        <p14:creationId xmlns:p14="http://schemas.microsoft.com/office/powerpoint/2010/main" val="80152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mage introduction">
            <a:extLst>
              <a:ext uri="{FF2B5EF4-FFF2-40B4-BE49-F238E27FC236}">
                <a16:creationId xmlns:a16="http://schemas.microsoft.com/office/drawing/2014/main" xmlns="" id="{F192A325-A163-4EA2-AC5A-E3BD324B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86" y="498567"/>
            <a:ext cx="2844800" cy="189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xmlns="" id="{BA970246-5DA5-4BF5-977E-72DC9097F6D4}"/>
              </a:ext>
            </a:extLst>
          </p:cNvPr>
          <p:cNvSpPr txBox="1">
            <a:spLocks/>
          </p:cNvSpPr>
          <p:nvPr/>
        </p:nvSpPr>
        <p:spPr>
          <a:xfrm>
            <a:off x="0" y="2390627"/>
            <a:ext cx="5505450" cy="102694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   Introduction</a:t>
            </a:r>
          </a:p>
        </p:txBody>
      </p:sp>
      <p:pic>
        <p:nvPicPr>
          <p:cNvPr id="5124" name="Picture 4" descr="Image result for data mining cartoon">
            <a:extLst>
              <a:ext uri="{FF2B5EF4-FFF2-40B4-BE49-F238E27FC236}">
                <a16:creationId xmlns:a16="http://schemas.microsoft.com/office/drawing/2014/main" xmlns="" id="{7B8E57DD-6549-461C-B5F5-400488B5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6" y="312896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0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What is 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Initiated in the Bell Laboratories in 1970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language, simple, clean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Excellent for Statistics and Data Analytics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Free software, GNU license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Can run on Windows, Unix, Mac OS</a:t>
            </a:r>
          </a:p>
        </p:txBody>
      </p:sp>
    </p:spTree>
    <p:extLst>
      <p:ext uri="{BB962C8B-B14F-4D97-AF65-F5344CB8AC3E}">
        <p14:creationId xmlns:p14="http://schemas.microsoft.com/office/powerpoint/2010/main" val="202173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82C094D-7143-45A6-ABA7-5AB4DF1E44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6658" y="1538516"/>
            <a:ext cx="8763000" cy="46253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F489FE02-9CC0-49DA-B003-F4C1E07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Let Us Open R-Studio</a:t>
            </a:r>
          </a:p>
        </p:txBody>
      </p:sp>
    </p:spTree>
    <p:extLst>
      <p:ext uri="{BB962C8B-B14F-4D97-AF65-F5344CB8AC3E}">
        <p14:creationId xmlns:p14="http://schemas.microsoft.com/office/powerpoint/2010/main" val="182757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  </a:t>
            </a:r>
            <a:r>
              <a:rPr lang="en-US" dirty="0"/>
              <a:t>The Very Basic: Variables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19188"/>
            <a:ext cx="10515600" cy="5264491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>
                <a:solidFill>
                  <a:srgbClr val="0070C0"/>
                </a:solidFill>
              </a:rPr>
              <a:t># textual variables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0070C0"/>
                </a:solidFill>
              </a:rPr>
              <a:t>txt &lt;- "Hi there"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 numeric variables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0070C0"/>
                </a:solidFill>
              </a:rPr>
              <a:t>x &lt;- 8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0070C0"/>
                </a:solidFill>
              </a:rPr>
              <a:t>y &lt;- 9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0070C0"/>
                </a:solidFill>
              </a:rPr>
              <a:t>result &lt;- 8+9</a:t>
            </a:r>
          </a:p>
          <a:p>
            <a:pPr marL="0" indent="0" latinLnBrk="1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70C0"/>
                </a:solidFill>
              </a:rPr>
              <a:t># vector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70C0"/>
                </a:solidFill>
              </a:rPr>
              <a:t>vec</a:t>
            </a:r>
            <a:r>
              <a:rPr lang="en-US" dirty="0">
                <a:solidFill>
                  <a:srgbClr val="0070C0"/>
                </a:solidFill>
              </a:rPr>
              <a:t> &lt;- c(3, 4, 9)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70C0"/>
                </a:solidFill>
              </a:rPr>
              <a:t>vec</a:t>
            </a:r>
            <a:r>
              <a:rPr lang="en-US" dirty="0">
                <a:solidFill>
                  <a:srgbClr val="0070C0"/>
                </a:solidFill>
              </a:rPr>
              <a:t>*2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70C0"/>
                </a:solidFill>
              </a:rPr>
              <a:t>vec</a:t>
            </a:r>
            <a:r>
              <a:rPr lang="en-US" dirty="0">
                <a:solidFill>
                  <a:srgbClr val="0070C0"/>
                </a:solidFill>
              </a:rPr>
              <a:t>[2]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Ru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B375CD2-9B8C-4A7B-93D7-8C85561269EF}"/>
              </a:ext>
            </a:extLst>
          </p:cNvPr>
          <p:cNvSpPr/>
          <p:nvPr/>
        </p:nvSpPr>
        <p:spPr>
          <a:xfrm>
            <a:off x="838200" y="1217590"/>
            <a:ext cx="3298371" cy="4370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F07EAE-8489-45CF-90F6-970CBDEF998B}"/>
              </a:ext>
            </a:extLst>
          </p:cNvPr>
          <p:cNvSpPr txBox="1"/>
          <p:nvPr/>
        </p:nvSpPr>
        <p:spPr>
          <a:xfrm flipH="1">
            <a:off x="6512559" y="1174953"/>
            <a:ext cx="246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Bell MT" panose="02020503060305020303" pitchFamily="18" charset="0"/>
              </a:rPr>
              <a:t>comment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087397E-2B41-42B4-ADA3-758AC4CABB51}"/>
              </a:ext>
            </a:extLst>
          </p:cNvPr>
          <p:cNvCxnSpPr>
            <a:stCxn id="4" idx="3"/>
            <a:endCxn id="3" idx="3"/>
          </p:cNvCxnSpPr>
          <p:nvPr/>
        </p:nvCxnSpPr>
        <p:spPr>
          <a:xfrm flipH="1" flipV="1">
            <a:off x="4136571" y="1436111"/>
            <a:ext cx="2375988" cy="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E55F6E-39F4-4FB2-9461-363EAE7DD324}"/>
              </a:ext>
            </a:extLst>
          </p:cNvPr>
          <p:cNvSpPr/>
          <p:nvPr/>
        </p:nvSpPr>
        <p:spPr>
          <a:xfrm>
            <a:off x="845455" y="1703820"/>
            <a:ext cx="3298371" cy="4370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D8E24D-E1A1-4462-8C4C-99A48C69CE82}"/>
              </a:ext>
            </a:extLst>
          </p:cNvPr>
          <p:cNvSpPr txBox="1"/>
          <p:nvPr/>
        </p:nvSpPr>
        <p:spPr>
          <a:xfrm flipH="1">
            <a:off x="6519814" y="1661183"/>
            <a:ext cx="246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Bell MT" panose="02020503060305020303" pitchFamily="18" charset="0"/>
              </a:rPr>
              <a:t>R command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2934D0C-5FD5-47C6-B671-239A6E932198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4143826" y="1922341"/>
            <a:ext cx="2375988" cy="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7B1844-C6B9-4FD8-91A8-199D064AD113}"/>
              </a:ext>
            </a:extLst>
          </p:cNvPr>
          <p:cNvSpPr txBox="1"/>
          <p:nvPr/>
        </p:nvSpPr>
        <p:spPr>
          <a:xfrm flipH="1">
            <a:off x="6512559" y="2972731"/>
            <a:ext cx="3792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highlight>
                  <a:srgbClr val="FFFF00"/>
                </a:highlight>
                <a:latin typeface="Bell MT" panose="02020503060305020303" pitchFamily="18" charset="0"/>
              </a:rPr>
              <a:t>Class convention:</a:t>
            </a:r>
          </a:p>
          <a:p>
            <a:pPr marL="514350" indent="-514350">
              <a:buAutoNum type="arabicParenR"/>
            </a:pPr>
            <a:r>
              <a:rPr lang="en-US" sz="2800" i="1" dirty="0">
                <a:highlight>
                  <a:srgbClr val="FFFF00"/>
                </a:highlight>
                <a:latin typeface="Bell MT" panose="02020503060305020303" pitchFamily="18" charset="0"/>
              </a:rPr>
              <a:t>R code in blue</a:t>
            </a:r>
          </a:p>
          <a:p>
            <a:pPr marL="514350" indent="-514350">
              <a:buAutoNum type="arabicParenR"/>
            </a:pPr>
            <a:r>
              <a:rPr lang="en-US" sz="2800" i="1" dirty="0">
                <a:highlight>
                  <a:srgbClr val="FFFF00"/>
                </a:highlight>
                <a:latin typeface="Bell MT" panose="02020503060305020303" pitchFamily="18" charset="0"/>
              </a:rPr>
              <a:t>Running man = run the code lines!</a:t>
            </a:r>
          </a:p>
          <a:p>
            <a:endParaRPr lang="en-US" sz="2800" i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4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2D590-73EC-424C-859B-0FD5C03D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The Very Basic: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F9CB7A-770C-4580-B207-4526F8D2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# conversions</a:t>
            </a:r>
          </a:p>
          <a:p>
            <a:pPr marL="0" indent="0">
              <a:buNone/>
            </a:pPr>
            <a:r>
              <a:rPr lang="sv-SE" sz="2600" dirty="0">
                <a:solidFill>
                  <a:srgbClr val="0070C0"/>
                </a:solidFill>
              </a:rPr>
              <a:t>var_c &lt;- "1"</a:t>
            </a:r>
          </a:p>
          <a:p>
            <a:pPr marL="0" indent="0">
              <a:buNone/>
            </a:pPr>
            <a:r>
              <a:rPr lang="sv-SE" sz="2600" dirty="0">
                <a:solidFill>
                  <a:srgbClr val="0070C0"/>
                </a:solidFill>
              </a:rPr>
              <a:t>class(var_c)</a:t>
            </a:r>
          </a:p>
          <a:p>
            <a:pPr marL="0" indent="0">
              <a:buNone/>
            </a:pPr>
            <a:r>
              <a:rPr lang="sv-SE" sz="2600" dirty="0">
                <a:solidFill>
                  <a:srgbClr val="0070C0"/>
                </a:solidFill>
              </a:rPr>
              <a:t>var_n &lt;- as.numeric(var_c)</a:t>
            </a:r>
          </a:p>
          <a:p>
            <a:pPr marL="0" indent="0">
              <a:buNone/>
            </a:pPr>
            <a:r>
              <a:rPr lang="sv-SE" sz="2600" dirty="0">
                <a:solidFill>
                  <a:srgbClr val="0070C0"/>
                </a:solidFill>
              </a:rPr>
              <a:t>class(var_n)</a:t>
            </a:r>
          </a:p>
        </p:txBody>
      </p:sp>
      <p:pic>
        <p:nvPicPr>
          <p:cNvPr id="4" name="Picture 2" descr="Image result for Run icon">
            <a:extLst>
              <a:ext uri="{FF2B5EF4-FFF2-40B4-BE49-F238E27FC236}">
                <a16:creationId xmlns:a16="http://schemas.microsoft.com/office/drawing/2014/main" xmlns="" id="{930FF24E-C1CA-41FC-938B-62028273C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8521E-E960-4C96-AFB1-92D25256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The Very Basic: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12FF0-B830-4B42-B467-4B0D9A3E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# from text to factor (nominal variable)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vec</a:t>
            </a:r>
            <a:r>
              <a:rPr lang="en-US" sz="2600" dirty="0">
                <a:solidFill>
                  <a:srgbClr val="0070C0"/>
                </a:solidFill>
              </a:rPr>
              <a:t> &lt;- c("c", "a", "b", "a", "c")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class(</a:t>
            </a:r>
            <a:r>
              <a:rPr lang="en-US" sz="2600" dirty="0" err="1">
                <a:solidFill>
                  <a:srgbClr val="0070C0"/>
                </a:solidFill>
              </a:rPr>
              <a:t>vec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fct</a:t>
            </a:r>
            <a:r>
              <a:rPr lang="en-US" sz="2600" dirty="0">
                <a:solidFill>
                  <a:srgbClr val="0070C0"/>
                </a:solidFill>
              </a:rPr>
              <a:t> &lt;- </a:t>
            </a:r>
            <a:r>
              <a:rPr lang="en-US" sz="2600" dirty="0" err="1">
                <a:solidFill>
                  <a:srgbClr val="0070C0"/>
                </a:solidFill>
              </a:rPr>
              <a:t>as.factor</a:t>
            </a:r>
            <a:r>
              <a:rPr lang="en-US" sz="2600" dirty="0">
                <a:solidFill>
                  <a:srgbClr val="0070C0"/>
                </a:solidFill>
              </a:rPr>
              <a:t>(</a:t>
            </a:r>
            <a:r>
              <a:rPr lang="en-US" sz="2600" dirty="0" err="1">
                <a:solidFill>
                  <a:srgbClr val="0070C0"/>
                </a:solidFill>
              </a:rPr>
              <a:t>vec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vec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class(</a:t>
            </a:r>
            <a:r>
              <a:rPr lang="en-US" sz="2600" dirty="0" err="1">
                <a:solidFill>
                  <a:srgbClr val="0070C0"/>
                </a:solidFill>
              </a:rPr>
              <a:t>fct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Run icon">
            <a:extLst>
              <a:ext uri="{FF2B5EF4-FFF2-40B4-BE49-F238E27FC236}">
                <a16:creationId xmlns:a16="http://schemas.microsoft.com/office/drawing/2014/main" xmlns="" id="{E6BF75FD-F677-4343-84D4-D44C4B445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8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6E67F-B652-4D96-BDF5-704321D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if - 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946A0-0637-4D20-91FA-588C48EA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a &lt;- 5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if (a&lt;7) {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	a &lt;- a*2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} else { # optional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	a &lt;- a/2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alt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# shorter: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 &lt;- </a:t>
            </a:r>
            <a:r>
              <a:rPr lang="en-US" dirty="0" err="1">
                <a:solidFill>
                  <a:srgbClr val="0070C0"/>
                </a:solidFill>
              </a:rPr>
              <a:t>ifelse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altLang="en-US" dirty="0">
                <a:solidFill>
                  <a:srgbClr val="0070C0"/>
                </a:solidFill>
              </a:rPr>
              <a:t>a&lt;7</a:t>
            </a:r>
            <a:r>
              <a:rPr lang="en-US" dirty="0">
                <a:solidFill>
                  <a:srgbClr val="0070C0"/>
                </a:solidFill>
              </a:rPr>
              <a:t>, a*2, a/2)</a:t>
            </a:r>
            <a:endParaRPr lang="en-US" altLang="en-US" sz="2600" dirty="0">
              <a:solidFill>
                <a:srgbClr val="0070C0"/>
              </a:solidFill>
            </a:endParaRPr>
          </a:p>
        </p:txBody>
      </p:sp>
      <p:pic>
        <p:nvPicPr>
          <p:cNvPr id="7" name="Picture 2" descr="Image result for Run icon">
            <a:extLst>
              <a:ext uri="{FF2B5EF4-FFF2-40B4-BE49-F238E27FC236}">
                <a16:creationId xmlns:a16="http://schemas.microsoft.com/office/drawing/2014/main" xmlns="" id="{0581A648-2437-420C-BCC1-EC8D5595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5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6E67F-B652-4D96-BDF5-704321D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946A0-0637-4D20-91FA-588C48EA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2"/>
            <a:ext cx="10515600" cy="503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for(</a:t>
            </a:r>
            <a:r>
              <a:rPr lang="en-US" altLang="en-US" sz="2600" dirty="0" err="1">
                <a:solidFill>
                  <a:srgbClr val="0070C0"/>
                </a:solidFill>
              </a:rPr>
              <a:t>i</a:t>
            </a:r>
            <a:r>
              <a:rPr lang="en-US" altLang="en-US" sz="2600" dirty="0">
                <a:solidFill>
                  <a:srgbClr val="0070C0"/>
                </a:solidFill>
              </a:rPr>
              <a:t> in 1:10) {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	print(</a:t>
            </a:r>
            <a:r>
              <a:rPr lang="en-US" altLang="en-US" sz="2600" dirty="0" err="1">
                <a:solidFill>
                  <a:srgbClr val="0070C0"/>
                </a:solidFill>
              </a:rPr>
              <a:t>i</a:t>
            </a:r>
            <a:r>
              <a:rPr lang="en-US" altLang="en-US" sz="2600" dirty="0">
                <a:solidFill>
                  <a:srgbClr val="0070C0"/>
                </a:solidFill>
              </a:rPr>
              <a:t>*</a:t>
            </a:r>
            <a:r>
              <a:rPr lang="en-US" altLang="en-US" sz="2600" dirty="0" err="1">
                <a:solidFill>
                  <a:srgbClr val="0070C0"/>
                </a:solidFill>
              </a:rPr>
              <a:t>i</a:t>
            </a:r>
            <a:r>
              <a:rPr lang="en-US" altLang="en-US" sz="2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alt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600" dirty="0" err="1">
                <a:solidFill>
                  <a:srgbClr val="0070C0"/>
                </a:solidFill>
              </a:rPr>
              <a:t>i</a:t>
            </a:r>
            <a:r>
              <a:rPr lang="en-US" altLang="en-US" sz="2600" dirty="0">
                <a:solidFill>
                  <a:srgbClr val="0070C0"/>
                </a:solidFill>
              </a:rPr>
              <a:t> &lt;- 1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while(</a:t>
            </a:r>
            <a:r>
              <a:rPr lang="en-US" altLang="en-US" sz="2600" dirty="0" err="1">
                <a:solidFill>
                  <a:srgbClr val="0070C0"/>
                </a:solidFill>
              </a:rPr>
              <a:t>i</a:t>
            </a:r>
            <a:r>
              <a:rPr lang="en-US" altLang="en-US" sz="2600" dirty="0">
                <a:solidFill>
                  <a:srgbClr val="0070C0"/>
                </a:solidFill>
              </a:rPr>
              <a:t>&lt;=10){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	print(</a:t>
            </a:r>
            <a:r>
              <a:rPr lang="en-US" altLang="en-US" sz="2600" dirty="0" err="1">
                <a:solidFill>
                  <a:srgbClr val="0070C0"/>
                </a:solidFill>
              </a:rPr>
              <a:t>i</a:t>
            </a:r>
            <a:r>
              <a:rPr lang="en-US" altLang="en-US" sz="2600" dirty="0">
                <a:solidFill>
                  <a:srgbClr val="0070C0"/>
                </a:solidFill>
              </a:rPr>
              <a:t>*</a:t>
            </a:r>
            <a:r>
              <a:rPr lang="en-US" altLang="en-US" sz="2600" dirty="0" err="1">
                <a:solidFill>
                  <a:srgbClr val="0070C0"/>
                </a:solidFill>
              </a:rPr>
              <a:t>i</a:t>
            </a:r>
            <a:r>
              <a:rPr lang="en-US" altLang="en-US" sz="2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	</a:t>
            </a:r>
            <a:r>
              <a:rPr lang="en-US" altLang="en-US" sz="2600" dirty="0" err="1">
                <a:solidFill>
                  <a:srgbClr val="0070C0"/>
                </a:solidFill>
              </a:rPr>
              <a:t>i</a:t>
            </a:r>
            <a:r>
              <a:rPr lang="en-US" altLang="en-US" sz="2600" dirty="0">
                <a:solidFill>
                  <a:srgbClr val="0070C0"/>
                </a:solidFill>
              </a:rPr>
              <a:t> &lt;- i+1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Run icon">
            <a:extLst>
              <a:ext uri="{FF2B5EF4-FFF2-40B4-BE49-F238E27FC236}">
                <a16:creationId xmlns:a16="http://schemas.microsoft.com/office/drawing/2014/main" xmlns="" id="{BDF552AC-6FC4-412B-AD80-603EE284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2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382</Words>
  <Application>Microsoft Office PowerPoint</Application>
  <PresentationFormat>Widescreen</PresentationFormat>
  <Paragraphs>126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Bell MT</vt:lpstr>
      <vt:lpstr>Calibri</vt:lpstr>
      <vt:lpstr>Calibri Light</vt:lpstr>
      <vt:lpstr>Times New Roman</vt:lpstr>
      <vt:lpstr>Wingdings</vt:lpstr>
      <vt:lpstr>Office Theme</vt:lpstr>
      <vt:lpstr>1_Office Theme</vt:lpstr>
      <vt:lpstr>Hello World Introduction to R</vt:lpstr>
      <vt:lpstr>PowerPoint Presentation</vt:lpstr>
      <vt:lpstr>   What is R?</vt:lpstr>
      <vt:lpstr>   Let Us Open R-Studio</vt:lpstr>
      <vt:lpstr>   The Very Basic: Variables </vt:lpstr>
      <vt:lpstr>   The Very Basic: Variable Types</vt:lpstr>
      <vt:lpstr>   The Very Basic: Factors</vt:lpstr>
      <vt:lpstr>   if - else Statement</vt:lpstr>
      <vt:lpstr>   Loops</vt:lpstr>
      <vt:lpstr>   Functions</vt:lpstr>
      <vt:lpstr>   The Very Basic: Read File into data.frame</vt:lpstr>
      <vt:lpstr>   Subsetting the Data</vt:lpstr>
      <vt:lpstr>   Subsetting the Data</vt:lpstr>
      <vt:lpstr>   R packages</vt:lpstr>
      <vt:lpstr>   Working with Packages</vt:lpstr>
      <vt:lpstr>   Help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Analytics Applications with R</dc:title>
  <dc:creator>Inbal Yahav</dc:creator>
  <cp:lastModifiedBy>Roni</cp:lastModifiedBy>
  <cp:revision>110</cp:revision>
  <cp:lastPrinted>2018-02-07T11:18:37Z</cp:lastPrinted>
  <dcterms:created xsi:type="dcterms:W3CDTF">2017-03-06T08:10:35Z</dcterms:created>
  <dcterms:modified xsi:type="dcterms:W3CDTF">2020-03-24T11:49:13Z</dcterms:modified>
</cp:coreProperties>
</file>