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2.jpeg" ContentType="image/jpeg"/>
  <Override PartName="/ppt/media/image5.jpeg" ContentType="image/jpeg"/>
  <Override PartName="/ppt/media/image7.png" ContentType="image/png"/>
  <Override PartName="/ppt/media/image2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9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en.wikipedia.org/wiki/Algebraic_notation_(chess)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ypi.python.org/pypi/python-chess" TargetMode="External"/><Relationship Id="rId2" Type="http://schemas.openxmlformats.org/officeDocument/2006/relationships/hyperlink" Target="http://wiki.scipy.org/PyLab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474720" y="925200"/>
            <a:ext cx="5212080" cy="99504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000000"/>
                </a:solidFill>
                <a:latin typeface="Calibri"/>
              </a:rPr>
              <a:t>Learning Chess from Data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1440" y="5760720"/>
            <a:ext cx="6399000" cy="833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https://github.com/nivm/learningchess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7158600" y="5109840"/>
            <a:ext cx="2611080" cy="833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Tom Ron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Niv Mizrahi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3560" cy="5594760"/>
          </a:xfrm>
          <a:prstGeom prst="rect">
            <a:avLst/>
          </a:prstGeom>
        </p:spPr>
      </p:pic>
    </p:spTree>
  </p:cSld>
  <p:timing>
    <p:tnLst>
      <p:par>
        <p:cTn dur="indefinite" id="81" nodeType="tmRoot" restart="never">
          <p:childTnLst>
            <p:seq>
              <p:cTn id="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805320"/>
            <a:ext cx="7423560" cy="5594760"/>
          </a:xfrm>
          <a:prstGeom prst="rect">
            <a:avLst/>
          </a:prstGeom>
        </p:spPr>
      </p:pic>
    </p:spTree>
  </p:cSld>
  <p:timing>
    <p:tnLst>
      <p:par>
        <p:cTn dur="indefinite" id="83" nodeType="tmRoot" restart="never">
          <p:childTnLst>
            <p:seq>
              <p:cTn id="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3560" cy="5594760"/>
          </a:xfrm>
          <a:prstGeom prst="rect">
            <a:avLst/>
          </a:prstGeom>
        </p:spPr>
      </p:pic>
    </p:spTree>
  </p:cSld>
  <p:timing>
    <p:tnLst>
      <p:par>
        <p:cTn dur="indefinite" id="85" nodeType="tmRoot" restart="never">
          <p:childTnLst>
            <p:seq>
              <p:cTn id="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6760" y="622440"/>
            <a:ext cx="7423560" cy="5594760"/>
          </a:xfrm>
          <a:prstGeom prst="rect">
            <a:avLst/>
          </a:prstGeom>
        </p:spPr>
      </p:pic>
    </p:spTree>
  </p:cSld>
  <p:timing>
    <p:tnLst>
      <p:par>
        <p:cTn dur="indefinite" id="87" nodeType="tmRoot" restart="never">
          <p:childTnLst>
            <p:seq>
              <p:cTn id="8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642600"/>
            <a:ext cx="7423560" cy="5594760"/>
          </a:xfrm>
          <a:prstGeom prst="rect">
            <a:avLst/>
          </a:prstGeom>
        </p:spPr>
      </p:pic>
    </p:spTree>
  </p:cSld>
  <p:timing>
    <p:tnLst>
      <p:par>
        <p:cTn dur="indefinite" id="89" nodeType="tmRoot" restart="never">
          <p:childTnLst>
            <p:seq>
              <p:cTn id="9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1.0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Pros –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Good for common moves.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Getting better as data size grows (diminishing return)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Time and memory efficiency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1" nodeType="tmRoot" restart="never">
          <p:childTnLst>
            <p:seq>
              <p:cTn id="92" nodeType="mainSeq">
                <p:childTnLst>
                  <p:par>
                    <p:cTn fill="freeze" id="93">
                      <p:stCondLst>
                        <p:cond delay="indefinite"/>
                      </p:stCondLst>
                      <p:childTnLst>
                        <p:par>
                          <p:cTn fill="freeze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7">
                      <p:stCondLst>
                        <p:cond delay="indefinite"/>
                      </p:stCondLst>
                      <p:childTnLst>
                        <p:par>
                          <p:cTn fill="freeze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3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1">
                      <p:stCondLst>
                        <p:cond delay="indefinite"/>
                      </p:stCondLst>
                      <p:childTnLst>
                        <p:par>
                          <p:cTn fill="freeze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8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5">
                      <p:stCondLst>
                        <p:cond delay="indefinite"/>
                      </p:stCondLst>
                      <p:childTnLst>
                        <p:par>
                          <p:cTn fill="freeze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15" st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1.0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 –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Does not take into account board status.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Not good for rare move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Conclusion - almost always necessary condition but not sufficient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09" nodeType="tmRoot" restart="never">
          <p:childTnLst>
            <p:seq>
              <p:cTn id="110" nodeType="mainSeq">
                <p:childTnLst>
                  <p:par>
                    <p:cTn fill="freeze" id="111">
                      <p:stCondLst>
                        <p:cond delay="indefinite"/>
                      </p:stCondLst>
                      <p:childTnLst>
                        <p:par>
                          <p:cTn fill="freeze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0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5">
                      <p:stCondLst>
                        <p:cond delay="indefinite"/>
                      </p:stCondLst>
                      <p:childTnLst>
                        <p:par>
                          <p:cTn fill="freeze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3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9">
                      <p:stCondLst>
                        <p:cond delay="indefinite"/>
                      </p:stCondLst>
                      <p:childTnLst>
                        <p:par>
                          <p:cTn fill="freeze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40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each move output move diff + surround histogram of radius 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Options – occupied, free, out of the board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68" name="Table 3"/>
          <p:cNvGraphicFramePr/>
          <p:nvPr/>
        </p:nvGraphicFramePr>
        <p:xfrm>
          <a:off x="1687680" y="3964320"/>
          <a:ext cx="5775120" cy="2641320"/>
        </p:xfrm>
        <a:graphic>
          <a:graphicData uri="http://schemas.openxmlformats.org/drawingml/2006/table">
            <a:tbl>
              <a:tblPr/>
              <a:tblGrid>
                <a:gridCol w="1924560"/>
                <a:gridCol w="1924560"/>
                <a:gridCol w="1926000"/>
              </a:tblGrid>
              <a:tr h="8805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805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B,R,K,N,Q,P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80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23" nodeType="tmRoot" restart="never">
          <p:childTnLst>
            <p:seq>
              <p:cTn id="1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Pros 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Takes surrounding into account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 –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Assume different moves are independent of one another \ history.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Less generalized.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25" nodeType="tmRoot" restart="never">
          <p:childTnLst>
            <p:seq>
              <p:cTn id="126" nodeType="mainSeq">
                <p:childTnLst>
                  <p:par>
                    <p:cTn fill="freeze" id="127">
                      <p:stCondLst>
                        <p:cond delay="indefinite"/>
                      </p:stCondLst>
                      <p:childTnLst>
                        <p:par>
                          <p:cTn fill="freeze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9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0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3">
                      <p:stCondLst>
                        <p:cond delay="indefinite"/>
                      </p:stCondLst>
                      <p:childTnLst>
                        <p:par>
                          <p:cTn fill="freeze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9" st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7">
                      <p:stCondLst>
                        <p:cond delay="indefinite"/>
                      </p:stCondLst>
                      <p:childTnLst>
                        <p:par>
                          <p:cTn fill="freeze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4" st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42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2" name="Table 2"/>
          <p:cNvGraphicFramePr/>
          <p:nvPr/>
        </p:nvGraphicFramePr>
        <p:xfrm>
          <a:off x="209160" y="2131200"/>
          <a:ext cx="8709120" cy="73116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49800"/>
              </a:tblGrid>
              <a:tr h="34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(-2, -2), (-3, -3), (-4,-4), (-5, -5), (-6,-6), (-7, -7)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3" name="Table 3"/>
          <p:cNvGraphicFramePr/>
          <p:nvPr/>
        </p:nvGraphicFramePr>
        <p:xfrm>
          <a:off x="1791720" y="3831480"/>
          <a:ext cx="5469120" cy="249624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3760"/>
              </a:tblGrid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43" nodeType="tmRoot" restart="never">
          <p:childTnLst>
            <p:seq>
              <p:cTn id="1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0080" y="274320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Everyone wants to make computer play Chess smarter..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We just want to make computer play chess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5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5" name="Table 2"/>
          <p:cNvGraphicFramePr/>
          <p:nvPr/>
        </p:nvGraphicFramePr>
        <p:xfrm>
          <a:off x="209160" y="2131200"/>
          <a:ext cx="8709120" cy="73116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49800"/>
              </a:tblGrid>
              <a:tr h="34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(-7,7)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Out of the board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6" name="Table 3"/>
          <p:cNvGraphicFramePr/>
          <p:nvPr/>
        </p:nvGraphicFramePr>
        <p:xfrm>
          <a:off x="1791720" y="3831480"/>
          <a:ext cx="5469120" cy="249624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3760"/>
              </a:tblGrid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Out of the board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Q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45" nodeType="tmRoot" restart="never">
          <p:childTnLst>
            <p:seq>
              <p:cTn id="1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78" name="Table 2"/>
          <p:cNvGraphicFramePr/>
          <p:nvPr/>
        </p:nvGraphicFramePr>
        <p:xfrm>
          <a:off x="209160" y="2131200"/>
          <a:ext cx="8709120" cy="73116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49800"/>
              </a:tblGrid>
              <a:tr h="34776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383400"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King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(2,0)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9" name="Table 3"/>
          <p:cNvGraphicFramePr/>
          <p:nvPr/>
        </p:nvGraphicFramePr>
        <p:xfrm>
          <a:off x="1791720" y="3831480"/>
          <a:ext cx="5469120" cy="249624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3760"/>
              </a:tblGrid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</a:tr>
              <a:tr h="831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47" nodeType="tmRoot" restart="never">
          <p:childTnLst>
            <p:seq>
              <p:cTn id="1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81" name="Table 2"/>
          <p:cNvGraphicFramePr/>
          <p:nvPr/>
        </p:nvGraphicFramePr>
        <p:xfrm>
          <a:off x="209160" y="2131200"/>
          <a:ext cx="8709120" cy="73116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49800"/>
              </a:tblGrid>
              <a:tr h="34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383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Pawn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(0,2), (0,1)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2" name="Table 3"/>
          <p:cNvGraphicFramePr/>
          <p:nvPr/>
        </p:nvGraphicFramePr>
        <p:xfrm>
          <a:off x="1791720" y="3831480"/>
          <a:ext cx="5469120" cy="249624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3760"/>
              </a:tblGrid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Free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49" nodeType="tmRoot" restart="never">
          <p:childTnLst>
            <p:seq>
              <p:cTn id="1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2.0</a:t>
            </a:r>
            <a:endParaRPr/>
          </a:p>
        </p:txBody>
      </p:sp>
      <p:graphicFrame>
        <p:nvGraphicFramePr>
          <p:cNvPr id="184" name="Table 2"/>
          <p:cNvGraphicFramePr/>
          <p:nvPr/>
        </p:nvGraphicFramePr>
        <p:xfrm>
          <a:off x="209160" y="2131200"/>
          <a:ext cx="8709120" cy="731160"/>
        </p:xfrm>
        <a:graphic>
          <a:graphicData uri="http://schemas.openxmlformats.org/drawingml/2006/table">
            <a:tbl>
              <a:tblPr/>
              <a:tblGrid>
                <a:gridCol w="1594080"/>
                <a:gridCol w="2575440"/>
                <a:gridCol w="2089800"/>
                <a:gridCol w="2449800"/>
              </a:tblGrid>
              <a:tr h="34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Piece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Move diff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Relative location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Content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Knight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185" name="Table 3"/>
          <p:cNvGraphicFramePr/>
          <p:nvPr/>
        </p:nvGraphicFramePr>
        <p:xfrm>
          <a:off x="1791720" y="3831480"/>
          <a:ext cx="5469120" cy="2496240"/>
        </p:xfrm>
        <a:graphic>
          <a:graphicData uri="http://schemas.openxmlformats.org/drawingml/2006/table">
            <a:tbl>
              <a:tblPr/>
              <a:tblGrid>
                <a:gridCol w="1822680"/>
                <a:gridCol w="1822680"/>
                <a:gridCol w="1823760"/>
              </a:tblGrid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/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831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51" nodeType="tmRoot" restart="never">
          <p:childTnLst>
            <p:seq>
              <p:cTn id="1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Checkmate – game over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Datasets – 10k, 30k, 800k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Training set – 40%, test set – 60%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50-50 True-False samples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Classifier – SVM with linear 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3" nodeType="tmRoot" restart="never">
          <p:childTnLst>
            <p:seq>
              <p:cTn id="154" nodeType="mainSeq">
                <p:childTnLst>
                  <p:par>
                    <p:cTn fill="freeze" id="155">
                      <p:stCondLst>
                        <p:cond delay="indefinite"/>
                      </p:stCondLst>
                      <p:childTnLst>
                        <p:par>
                          <p:cTn fill="freeze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0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9">
                      <p:stCondLst>
                        <p:cond delay="indefinite"/>
                      </p:stCondLst>
                      <p:childTnLst>
                        <p:par>
                          <p:cTn fill="freeze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6" st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3">
                      <p:stCondLst>
                        <p:cond delay="indefinite"/>
                      </p:stCondLst>
                      <p:childTnLst>
                        <p:par>
                          <p:cTn fill="freeze" id="164">
                            <p:stCondLst>
                              <p:cond delay="0"/>
                            </p:stCondLst>
                            <p:childTnLst>
                              <p:par>
                                <p:cTn fill="hold" id="1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2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7">
                      <p:stCondLst>
                        <p:cond delay="indefinite"/>
                      </p:stCondLst>
                      <p:childTnLst>
                        <p:par>
                          <p:cTn fill="freeze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49" st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Classification crash course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820080" y="2890080"/>
            <a:ext cx="1280160" cy="1554480"/>
          </a:xfrm>
          <a:prstGeom prst="rect">
            <a:avLst/>
          </a:prstGeom>
          <a:solidFill>
            <a:srgbClr val="0047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Data</a:t>
            </a:r>
            <a:endParaRPr/>
          </a:p>
        </p:txBody>
      </p:sp>
      <p:sp>
        <p:nvSpPr>
          <p:cNvPr id="190" name="Line 3"/>
          <p:cNvSpPr/>
          <p:nvPr/>
        </p:nvSpPr>
        <p:spPr>
          <a:xfrm>
            <a:off x="5065200" y="365760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1" name="CustomShape 4"/>
          <p:cNvSpPr/>
          <p:nvPr/>
        </p:nvSpPr>
        <p:spPr>
          <a:xfrm>
            <a:off x="3654720" y="2926080"/>
            <a:ext cx="1280160" cy="1554480"/>
          </a:xfrm>
          <a:prstGeom prst="rect">
            <a:avLst/>
          </a:prstGeom>
          <a:solidFill>
            <a:srgbClr val="99c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Feature </a:t>
            </a:r>
            <a:endParaRPr/>
          </a:p>
          <a:p>
            <a:pPr algn="ctr"/>
            <a:r>
              <a:rPr lang="en-US"/>
              <a:t>extraction</a:t>
            </a:r>
            <a:endParaRPr/>
          </a:p>
        </p:txBody>
      </p:sp>
      <p:sp>
        <p:nvSpPr>
          <p:cNvPr id="192" name="CustomShape 5"/>
          <p:cNvSpPr/>
          <p:nvPr/>
        </p:nvSpPr>
        <p:spPr>
          <a:xfrm>
            <a:off x="6492240" y="2926080"/>
            <a:ext cx="1554480" cy="155448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Classification</a:t>
            </a:r>
            <a:endParaRPr/>
          </a:p>
        </p:txBody>
      </p:sp>
      <p:sp>
        <p:nvSpPr>
          <p:cNvPr id="193" name="Line 6"/>
          <p:cNvSpPr/>
          <p:nvPr/>
        </p:nvSpPr>
        <p:spPr>
          <a:xfrm>
            <a:off x="2175120" y="362160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4" name="CustomShape 7"/>
          <p:cNvSpPr/>
          <p:nvPr/>
        </p:nvSpPr>
        <p:spPr>
          <a:xfrm>
            <a:off x="2419200" y="5029200"/>
            <a:ext cx="3383280" cy="1463040"/>
          </a:xfrm>
          <a:prstGeom prst="rect">
            <a:avLst/>
          </a:prstGeom>
          <a:solidFill>
            <a:srgbClr val="99c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Feature_1,...,Feature_n, class</a:t>
            </a:r>
            <a:endParaRPr/>
          </a:p>
          <a:p>
            <a:pPr algn="ctr"/>
            <a:r>
              <a:rPr lang="en-US"/>
              <a:t>1,0,3,4.2,True</a:t>
            </a:r>
            <a:endParaRPr/>
          </a:p>
          <a:p>
            <a:pPr algn="ctr"/>
            <a:r>
              <a:rPr lang="en-US"/>
              <a:t>2,5,-3,20,False</a:t>
            </a:r>
            <a:endParaRPr/>
          </a:p>
          <a:p>
            <a:pPr algn="ctr"/>
            <a:r>
              <a:rPr lang="en-US"/>
              <a:t>…</a:t>
            </a:r>
            <a:endParaRPr/>
          </a:p>
          <a:p>
            <a:pPr algn="ctr"/>
            <a:r>
              <a:rPr lang="en-US"/>
              <a:t>5,-4,3,-10,False</a:t>
            </a:r>
            <a:endParaRPr/>
          </a:p>
        </p:txBody>
      </p:sp>
      <p:sp>
        <p:nvSpPr>
          <p:cNvPr id="195" name="Line 8"/>
          <p:cNvSpPr/>
          <p:nvPr/>
        </p:nvSpPr>
        <p:spPr>
          <a:xfrm>
            <a:off x="4206240" y="457200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6" name="CustomShape 9"/>
          <p:cNvSpPr/>
          <p:nvPr/>
        </p:nvSpPr>
        <p:spPr>
          <a:xfrm>
            <a:off x="6491880" y="2925720"/>
            <a:ext cx="1554480" cy="155448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Classification</a:t>
            </a:r>
            <a:endParaRPr/>
          </a:p>
        </p:txBody>
      </p:sp>
      <p:sp>
        <p:nvSpPr>
          <p:cNvPr id="197" name="CustomShape 10"/>
          <p:cNvSpPr/>
          <p:nvPr/>
        </p:nvSpPr>
        <p:spPr>
          <a:xfrm>
            <a:off x="6400800" y="4973760"/>
            <a:ext cx="822960" cy="155448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Train</a:t>
            </a:r>
            <a:endParaRPr/>
          </a:p>
        </p:txBody>
      </p:sp>
      <p:sp>
        <p:nvSpPr>
          <p:cNvPr id="198" name="CustomShape 11"/>
          <p:cNvSpPr/>
          <p:nvPr/>
        </p:nvSpPr>
        <p:spPr>
          <a:xfrm>
            <a:off x="7315200" y="4973760"/>
            <a:ext cx="822960" cy="155448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Predict</a:t>
            </a:r>
            <a:endParaRPr/>
          </a:p>
        </p:txBody>
      </p:sp>
      <p:sp>
        <p:nvSpPr>
          <p:cNvPr id="199" name="Line 12"/>
          <p:cNvSpPr/>
          <p:nvPr/>
        </p:nvSpPr>
        <p:spPr>
          <a:xfrm flipH="1">
            <a:off x="6675120" y="4480560"/>
            <a:ext cx="274320" cy="493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0" name="Line 13"/>
          <p:cNvSpPr/>
          <p:nvPr/>
        </p:nvSpPr>
        <p:spPr>
          <a:xfrm>
            <a:off x="7589520" y="4480560"/>
            <a:ext cx="274320" cy="493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1" name="CustomShape 14"/>
          <p:cNvSpPr/>
          <p:nvPr/>
        </p:nvSpPr>
        <p:spPr>
          <a:xfrm>
            <a:off x="6492240" y="2286000"/>
            <a:ext cx="1554480" cy="50760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SciPy</a:t>
            </a:r>
            <a:endParaRPr/>
          </a:p>
        </p:txBody>
      </p:sp>
    </p:spTree>
  </p:cSld>
  <p:timing>
    <p:tnLst>
      <p:par>
        <p:cTn dur="indefinite" id="171" nodeType="tmRoot" restart="never">
          <p:childTnLst>
            <p:seq>
              <p:cTn id="172" nodeType="mainSeq">
                <p:childTnLst>
                  <p:par>
                    <p:cTn fill="freeze" id="173">
                      <p:stCondLst>
                        <p:cond delay="indefinite"/>
                      </p:stCondLst>
                      <p:childTnLst>
                        <p:par>
                          <p:cTn fill="freeze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7">
                      <p:stCondLst>
                        <p:cond delay="indefinite"/>
                      </p:stCondLst>
                      <p:childTnLst>
                        <p:par>
                          <p:cTn fill="freeze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87">
                      <p:stCondLst>
                        <p:cond delay="indefinite"/>
                      </p:stCondLst>
                      <p:childTnLst>
                        <p:par>
                          <p:cTn fill="freeze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57200" y="1658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First try – simple count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Total - # pieces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White - # white pieces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Black - # black pieces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total amount of pieces of each 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total amount of pieces of each type of each side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05" nodeType="tmRoot" restart="never">
          <p:childTnLst>
            <p:seq>
              <p:cTn id="20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457560" y="205488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Correct classification 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Checkmate – 0.82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Not checkmate – 0.59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Wrong classification 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Checkmate – 0.18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Not checkmate – 0.41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Accuracy – 0.705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7472880" y="2926080"/>
            <a:ext cx="1463040" cy="146304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0.41</a:t>
            </a: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6009480" y="2926080"/>
            <a:ext cx="1463040" cy="1463040"/>
          </a:xfrm>
          <a:prstGeom prst="rect">
            <a:avLst/>
          </a:prstGeom>
          <a:solidFill>
            <a:srgbClr val="ff950e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0.59</a:t>
            </a:r>
            <a:endParaRPr/>
          </a:p>
        </p:txBody>
      </p:sp>
      <p:sp>
        <p:nvSpPr>
          <p:cNvPr id="209" name="CustomShape 6"/>
          <p:cNvSpPr/>
          <p:nvPr/>
        </p:nvSpPr>
        <p:spPr>
          <a:xfrm>
            <a:off x="7472880" y="4388760"/>
            <a:ext cx="1463040" cy="1463040"/>
          </a:xfrm>
          <a:prstGeom prst="rect">
            <a:avLst/>
          </a:prstGeom>
          <a:solidFill>
            <a:srgbClr val="ff333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0.82</a:t>
            </a:r>
            <a:endParaRPr/>
          </a:p>
        </p:txBody>
      </p:sp>
      <p:sp>
        <p:nvSpPr>
          <p:cNvPr id="210" name="CustomShape 7"/>
          <p:cNvSpPr/>
          <p:nvPr/>
        </p:nvSpPr>
        <p:spPr>
          <a:xfrm>
            <a:off x="6009480" y="4389120"/>
            <a:ext cx="1463040" cy="1463040"/>
          </a:xfrm>
          <a:prstGeom prst="rect">
            <a:avLst/>
          </a:prstGeom>
          <a:solidFill>
            <a:srgbClr val="0047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0.18</a:t>
            </a:r>
            <a:endParaRPr/>
          </a:p>
        </p:txBody>
      </p:sp>
      <p:sp>
        <p:nvSpPr>
          <p:cNvPr id="211" name="CustomShape 8"/>
          <p:cNvSpPr/>
          <p:nvPr/>
        </p:nvSpPr>
        <p:spPr>
          <a:xfrm>
            <a:off x="6284160" y="188424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Predicted Classes</a:t>
            </a:r>
            <a:endParaRPr/>
          </a:p>
        </p:txBody>
      </p:sp>
      <p:sp>
        <p:nvSpPr>
          <p:cNvPr id="212" name="CustomShape 9"/>
          <p:cNvSpPr/>
          <p:nvPr/>
        </p:nvSpPr>
        <p:spPr>
          <a:xfrm>
            <a:off x="4918320" y="557784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True Classes</a:t>
            </a:r>
            <a:endParaRPr/>
          </a:p>
        </p:txBody>
      </p:sp>
      <p:sp>
        <p:nvSpPr>
          <p:cNvPr id="213" name="CustomShape 10"/>
          <p:cNvSpPr/>
          <p:nvPr/>
        </p:nvSpPr>
        <p:spPr>
          <a:xfrm>
            <a:off x="7678080" y="252432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Checkmate</a:t>
            </a:r>
            <a:endParaRPr/>
          </a:p>
        </p:txBody>
      </p:sp>
      <p:sp>
        <p:nvSpPr>
          <p:cNvPr id="214" name="CustomShape 11"/>
          <p:cNvSpPr/>
          <p:nvPr/>
        </p:nvSpPr>
        <p:spPr>
          <a:xfrm>
            <a:off x="5552280" y="565236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Checkmate</a:t>
            </a:r>
            <a:endParaRPr/>
          </a:p>
        </p:txBody>
      </p:sp>
      <p:sp>
        <p:nvSpPr>
          <p:cNvPr id="215" name="CustomShape 12"/>
          <p:cNvSpPr/>
          <p:nvPr/>
        </p:nvSpPr>
        <p:spPr>
          <a:xfrm>
            <a:off x="6126480" y="250488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Not Checkmate</a:t>
            </a:r>
            <a:endParaRPr/>
          </a:p>
        </p:txBody>
      </p:sp>
      <p:sp>
        <p:nvSpPr>
          <p:cNvPr id="216" name="CustomShape 13"/>
          <p:cNvSpPr/>
          <p:nvPr/>
        </p:nvSpPr>
        <p:spPr>
          <a:xfrm>
            <a:off x="5577840" y="420624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Not Checkmate</a:t>
            </a:r>
            <a:endParaRPr/>
          </a:p>
        </p:txBody>
      </p:sp>
    </p:spTree>
  </p:cSld>
  <p:timing>
    <p:tnLst>
      <p:par>
        <p:cTn dur="indefinite" id="207" nodeType="tmRoot" restart="never">
          <p:childTnLst>
            <p:seq>
              <p:cTn id="20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try – previous features feature + First degree neighbors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# empty \ same \ other pieces around each piece, each side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u="sng">
                <a:solidFill>
                  <a:srgbClr val="ffffff"/>
                </a:solidFill>
                <a:latin typeface="Calibri"/>
              </a:rPr>
              <a:t>Out of the board is not counted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Boolean features 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Single side &gt; other side, mostly empty, 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09" nodeType="tmRoot" restart="never">
          <p:childTnLst>
            <p:seq>
              <p:cTn id="210" nodeType="mainSeq">
                <p:childTnLst>
                  <p:par>
                    <p:cTn fill="freeze" id="211">
                      <p:stCondLst>
                        <p:cond delay="indefinite"/>
                      </p:stCondLst>
                      <p:childTnLst>
                        <p:par>
                          <p:cTn fill="freeze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24" st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5">
                      <p:stCondLst>
                        <p:cond delay="indefinite"/>
                      </p:stCondLst>
                      <p:childTnLst>
                        <p:par>
                          <p:cTn fill="freeze" id="216">
                            <p:stCondLst>
                              <p:cond delay="0"/>
                            </p:stCondLst>
                            <p:childTnLst>
                              <p:par>
                                <p:cTn fill="hold" id="2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56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9">
                      <p:stCondLst>
                        <p:cond delay="indefinite"/>
                      </p:stCondLst>
                      <p:childTnLst>
                        <p:par>
                          <p:cTn fill="freeze" id="220">
                            <p:stCondLst>
                              <p:cond delay="0"/>
                            </p:stCondLst>
                            <p:childTnLst>
                              <p:par>
                                <p:cTn fill="hold" id="2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75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23">
                      <p:stCondLst>
                        <p:cond delay="indefinite"/>
                      </p:stCondLst>
                      <p:childTnLst>
                        <p:par>
                          <p:cTn fill="freeze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18" st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457560" y="205488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Correct classification 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Checkmate – 0.86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Not checkmate – 0.87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Wrong classification 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Checkmate – 0.14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Not checkmate – 0.13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Accuracy – 0.865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7472880" y="2926080"/>
            <a:ext cx="1463040" cy="146304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0.13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6009480" y="2926080"/>
            <a:ext cx="1463040" cy="1463040"/>
          </a:xfrm>
          <a:prstGeom prst="rect">
            <a:avLst/>
          </a:prstGeom>
          <a:solidFill>
            <a:srgbClr val="ff950e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0.87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7472880" y="4388760"/>
            <a:ext cx="1463040" cy="1463040"/>
          </a:xfrm>
          <a:prstGeom prst="rect">
            <a:avLst/>
          </a:prstGeom>
          <a:solidFill>
            <a:srgbClr val="ff333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0.86</a:t>
            </a:r>
            <a:endParaRPr/>
          </a:p>
        </p:txBody>
      </p:sp>
      <p:sp>
        <p:nvSpPr>
          <p:cNvPr id="225" name="CustomShape 7"/>
          <p:cNvSpPr/>
          <p:nvPr/>
        </p:nvSpPr>
        <p:spPr>
          <a:xfrm>
            <a:off x="6009480" y="4389120"/>
            <a:ext cx="1463040" cy="1463040"/>
          </a:xfrm>
          <a:prstGeom prst="rect">
            <a:avLst/>
          </a:prstGeom>
          <a:solidFill>
            <a:srgbClr val="0047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0.14</a:t>
            </a:r>
            <a:endParaRPr/>
          </a:p>
        </p:txBody>
      </p:sp>
      <p:sp>
        <p:nvSpPr>
          <p:cNvPr id="226" name="CustomShape 8"/>
          <p:cNvSpPr/>
          <p:nvPr/>
        </p:nvSpPr>
        <p:spPr>
          <a:xfrm>
            <a:off x="6284160" y="188424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Predicted Classes</a:t>
            </a:r>
            <a:endParaRPr/>
          </a:p>
        </p:txBody>
      </p:sp>
      <p:sp>
        <p:nvSpPr>
          <p:cNvPr id="227" name="CustomShape 9"/>
          <p:cNvSpPr/>
          <p:nvPr/>
        </p:nvSpPr>
        <p:spPr>
          <a:xfrm>
            <a:off x="4918320" y="557784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True Classes</a:t>
            </a:r>
            <a:endParaRPr/>
          </a:p>
        </p:txBody>
      </p:sp>
      <p:sp>
        <p:nvSpPr>
          <p:cNvPr id="228" name="CustomShape 10"/>
          <p:cNvSpPr/>
          <p:nvPr/>
        </p:nvSpPr>
        <p:spPr>
          <a:xfrm>
            <a:off x="7678080" y="252432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Checkmate</a:t>
            </a:r>
            <a:endParaRPr/>
          </a:p>
        </p:txBody>
      </p:sp>
      <p:sp>
        <p:nvSpPr>
          <p:cNvPr id="229" name="CustomShape 11"/>
          <p:cNvSpPr/>
          <p:nvPr/>
        </p:nvSpPr>
        <p:spPr>
          <a:xfrm>
            <a:off x="5552280" y="565236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Checkmate</a:t>
            </a:r>
            <a:endParaRPr/>
          </a:p>
        </p:txBody>
      </p:sp>
      <p:sp>
        <p:nvSpPr>
          <p:cNvPr id="230" name="CustomShape 12"/>
          <p:cNvSpPr/>
          <p:nvPr/>
        </p:nvSpPr>
        <p:spPr>
          <a:xfrm>
            <a:off x="6126480" y="250488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Not Checkmate</a:t>
            </a:r>
            <a:endParaRPr/>
          </a:p>
        </p:txBody>
      </p:sp>
      <p:sp>
        <p:nvSpPr>
          <p:cNvPr id="231" name="CustomShape 13"/>
          <p:cNvSpPr/>
          <p:nvPr/>
        </p:nvSpPr>
        <p:spPr>
          <a:xfrm>
            <a:off x="5577840" y="420624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Not Checkmate</a:t>
            </a:r>
            <a:endParaRPr/>
          </a:p>
        </p:txBody>
      </p:sp>
    </p:spTree>
  </p:cSld>
  <p:timing>
    <p:tnLst>
      <p:par>
        <p:cTn dur="indefinite" id="227" nodeType="tmRoot" restart="never">
          <p:childTnLst>
            <p:seq>
              <p:cTn id="2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What's on our mind?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57560" y="205488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Can a computer learn Chess just by looking on Chess games?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Game on - given a board state, is a specific move legal?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Game over - given a board state, is it Chess-mate?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If those are possible, what else can we learn empirically?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Work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0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7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">
                      <p:stCondLst>
                        <p:cond delay="indefinite"/>
                      </p:stCondLst>
                      <p:childTnLst>
                        <p:par>
                          <p:cTn fill="freeze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68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3">
                      <p:stCondLst>
                        <p:cond delay="indefinite"/>
                      </p:stCondLst>
                      <p:childTnLst>
                        <p:par>
                          <p:cTn fill="freeze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27" st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7">
                      <p:stCondLst>
                        <p:cond delay="indefinite"/>
                      </p:stCondLst>
                      <p:childTnLst>
                        <p:par>
                          <p:cTn fill="freeze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44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Third try – previous features feature + Second + Third degree neighbors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300~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29" nodeType="tmRoot" restart="never">
          <p:childTnLst>
            <p:seq>
              <p:cTn id="230" nodeType="mainSeq">
                <p:childTnLst>
                  <p:par>
                    <p:cTn fill="freeze" id="231">
                      <p:stCondLst>
                        <p:cond delay="indefinite"/>
                      </p:stCondLst>
                      <p:childTnLst>
                        <p:par>
                          <p:cTn fill="freeze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4" st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57560" y="205488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Correct classification 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Checkmate – 0.91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Not checkmate – 0.88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Wrong classification -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Checkmate – 0.09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- Not checkmate – 0.12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Accuracy – 0.895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7472880" y="2926080"/>
            <a:ext cx="1463040" cy="1463040"/>
          </a:xfrm>
          <a:prstGeom prst="rect">
            <a:avLst/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0.12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6009480" y="2926080"/>
            <a:ext cx="1463040" cy="1463040"/>
          </a:xfrm>
          <a:prstGeom prst="rect">
            <a:avLst/>
          </a:prstGeom>
          <a:solidFill>
            <a:srgbClr val="ff950e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0.88</a:t>
            </a:r>
            <a:endParaRPr/>
          </a:p>
        </p:txBody>
      </p:sp>
      <p:sp>
        <p:nvSpPr>
          <p:cNvPr id="239" name="CustomShape 6"/>
          <p:cNvSpPr/>
          <p:nvPr/>
        </p:nvSpPr>
        <p:spPr>
          <a:xfrm>
            <a:off x="7472880" y="4388760"/>
            <a:ext cx="1463040" cy="1463040"/>
          </a:xfrm>
          <a:prstGeom prst="rect">
            <a:avLst/>
          </a:prstGeom>
          <a:solidFill>
            <a:srgbClr val="ff333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0.91</a:t>
            </a:r>
            <a:endParaRPr/>
          </a:p>
        </p:txBody>
      </p:sp>
      <p:sp>
        <p:nvSpPr>
          <p:cNvPr id="240" name="CustomShape 7"/>
          <p:cNvSpPr/>
          <p:nvPr/>
        </p:nvSpPr>
        <p:spPr>
          <a:xfrm>
            <a:off x="6009480" y="4389120"/>
            <a:ext cx="1463040" cy="1463040"/>
          </a:xfrm>
          <a:prstGeom prst="rect">
            <a:avLst/>
          </a:prstGeom>
          <a:solidFill>
            <a:srgbClr val="0047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0.09</a:t>
            </a:r>
            <a:endParaRPr/>
          </a:p>
        </p:txBody>
      </p:sp>
      <p:sp>
        <p:nvSpPr>
          <p:cNvPr id="241" name="CustomShape 8"/>
          <p:cNvSpPr/>
          <p:nvPr/>
        </p:nvSpPr>
        <p:spPr>
          <a:xfrm>
            <a:off x="6284160" y="188424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Predicted Classes</a:t>
            </a:r>
            <a:endParaRPr/>
          </a:p>
        </p:txBody>
      </p:sp>
      <p:sp>
        <p:nvSpPr>
          <p:cNvPr id="242" name="CustomShape 9"/>
          <p:cNvSpPr/>
          <p:nvPr/>
        </p:nvSpPr>
        <p:spPr>
          <a:xfrm>
            <a:off x="4918320" y="557784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True Classes</a:t>
            </a:r>
            <a:endParaRPr/>
          </a:p>
        </p:txBody>
      </p:sp>
      <p:sp>
        <p:nvSpPr>
          <p:cNvPr id="243" name="CustomShape 10"/>
          <p:cNvSpPr/>
          <p:nvPr/>
        </p:nvSpPr>
        <p:spPr>
          <a:xfrm>
            <a:off x="7678080" y="252432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Checkmate</a:t>
            </a:r>
            <a:endParaRPr/>
          </a:p>
        </p:txBody>
      </p:sp>
      <p:sp>
        <p:nvSpPr>
          <p:cNvPr id="244" name="CustomShape 11"/>
          <p:cNvSpPr/>
          <p:nvPr/>
        </p:nvSpPr>
        <p:spPr>
          <a:xfrm>
            <a:off x="5552280" y="565236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Checkmate</a:t>
            </a:r>
            <a:endParaRPr/>
          </a:p>
        </p:txBody>
      </p:sp>
      <p:sp>
        <p:nvSpPr>
          <p:cNvPr id="245" name="CustomShape 12"/>
          <p:cNvSpPr/>
          <p:nvPr/>
        </p:nvSpPr>
        <p:spPr>
          <a:xfrm>
            <a:off x="6126480" y="250488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Not Checkmate</a:t>
            </a:r>
            <a:endParaRPr/>
          </a:p>
        </p:txBody>
      </p:sp>
      <p:sp>
        <p:nvSpPr>
          <p:cNvPr id="246" name="CustomShape 13"/>
          <p:cNvSpPr/>
          <p:nvPr/>
        </p:nvSpPr>
        <p:spPr>
          <a:xfrm>
            <a:off x="5577840" y="4206240"/>
            <a:ext cx="109728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200"/>
              <a:t>Not Checkmate</a:t>
            </a:r>
            <a:endParaRPr/>
          </a:p>
        </p:txBody>
      </p:sp>
    </p:spTree>
  </p:cSld>
  <p:timing>
    <p:tnLst>
      <p:par>
        <p:cTn dur="indefinite" id="235" nodeType="tmRoot" restart="never">
          <p:childTnLst>
            <p:seq>
              <p:cTn id="2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Future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457200" y="1658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Test several types of classifiers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Integrate out of the board into the 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Found out who won – multi class classification – white won, black won, no checkmate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Chess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Complex move detection – history arguments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More efficient parsing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Scaling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37" nodeType="tmRoot" restart="never">
          <p:childTnLst>
            <p:seq>
              <p:cTn id="238" nodeType="mainSeq">
                <p:childTnLst>
                  <p:par>
                    <p:cTn fill="freeze" id="239">
                      <p:stCondLst>
                        <p:cond delay="indefinite"/>
                      </p:stCondLst>
                      <p:childTnLst>
                        <p:par>
                          <p:cTn fill="freeze" id="240">
                            <p:stCondLst>
                              <p:cond delay="0"/>
                            </p:stCondLst>
                            <p:childTnLst>
                              <p:par>
                                <p:cTn fill="hold" id="2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5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43">
                      <p:stCondLst>
                        <p:cond delay="indefinite"/>
                      </p:stCondLst>
                      <p:childTnLst>
                        <p:par>
                          <p:cTn fill="freeze" id="244">
                            <p:stCondLst>
                              <p:cond delay="0"/>
                            </p:stCondLst>
                            <p:childTnLst>
                              <p:par>
                                <p:cTn fill="hold" id="2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7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47">
                      <p:stCondLst>
                        <p:cond delay="indefinite"/>
                      </p:stCondLst>
                      <p:childTnLst>
                        <p:par>
                          <p:cTn fill="freeze" id="248">
                            <p:stCondLst>
                              <p:cond delay="0"/>
                            </p:stCondLst>
                            <p:childTnLst>
                              <p:par>
                                <p:cTn fill="hold" id="2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61" st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1">
                      <p:stCondLst>
                        <p:cond delay="indefinite"/>
                      </p:stCondLst>
                      <p:childTnLst>
                        <p:par>
                          <p:cTn fill="freeze" id="252">
                            <p:stCondLst>
                              <p:cond delay="0"/>
                            </p:stCondLst>
                            <p:childTnLst>
                              <p:par>
                                <p:cTn fill="hold" id="2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78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5">
                      <p:stCondLst>
                        <p:cond delay="indefinite"/>
                      </p:stCondLst>
                      <p:childTnLst>
                        <p:par>
                          <p:cTn fill="freeze" id="256">
                            <p:stCondLst>
                              <p:cond delay="0"/>
                            </p:stCondLst>
                            <p:childTnLst>
                              <p:par>
                                <p:cTn fill="hold" id="2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21" st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9">
                      <p:stCondLst>
                        <p:cond delay="indefinite"/>
                      </p:stCondLst>
                      <p:childTnLst>
                        <p:par>
                          <p:cTn fill="freeze" id="260">
                            <p:stCondLst>
                              <p:cond delay="0"/>
                            </p:stCondLst>
                            <p:childTnLst>
                              <p:par>
                                <p:cTn fill="hold" id="2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44" st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63">
                      <p:stCondLst>
                        <p:cond delay="indefinite"/>
                      </p:stCondLst>
                      <p:childTnLst>
                        <p:par>
                          <p:cTn fill="freeze" id="264">
                            <p:stCondLst>
                              <p:cond delay="0"/>
                            </p:stCondLst>
                            <p:childTnLst>
                              <p:par>
                                <p:cTn fill="hold" id="2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52" st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77200" y="283464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Q &amp; 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Thank you!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457200" y="1658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2571480" y="6217920"/>
            <a:ext cx="38322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http://cheezburger.com/8067088640</a:t>
            </a:r>
            <a:endParaRPr/>
          </a:p>
        </p:txBody>
      </p:sp>
      <p:pic>
        <p:nvPicPr>
          <p:cNvPr descr="" id="2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80320" y="1280160"/>
            <a:ext cx="4023360" cy="4285080"/>
          </a:xfrm>
          <a:prstGeom prst="rect">
            <a:avLst/>
          </a:prstGeom>
        </p:spPr>
      </p:pic>
    </p:spTree>
  </p:cSld>
  <p:timing>
    <p:tnLst>
      <p:par>
        <p:cTn dur="indefinite" id="267" nodeType="tmRoot" restart="never">
          <p:childTnLst>
            <p:seq>
              <p:cTn id="268" nodeType="mainSeq">
                <p:childTnLst>
                  <p:par>
                    <p:cTn fill="freeze" id="269">
                      <p:stCondLst>
                        <p:cond delay="indefinite"/>
                      </p:stCondLst>
                      <p:childTnLst>
                        <p:par>
                          <p:cTn fill="freeze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Undressing chess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 parties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Game end – one winner or tie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8 X 8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Different pieces have different unknown properties (moving, eating other pieces, promotion, getting eaten..)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>
                  <p:par>
                    <p:cTn fill="freeze" id="33">
                      <p:stCondLst>
                        <p:cond delay="indefinite"/>
                      </p:stCondLst>
                      <p:childTnLst>
                        <p:par>
                          <p:cTn fill="freeze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7">
                      <p:stCondLst>
                        <p:cond delay="indefinite"/>
                      </p:stCondLst>
                      <p:childTnLst>
                        <p:par>
                          <p:cTn fill="freeze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1">
                      <p:stCondLst>
                        <p:cond delay="indefinite"/>
                      </p:stCondLst>
                      <p:childTnLst>
                        <p:par>
                          <p:cTn fill="freeze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2" st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5">
                      <p:stCondLst>
                        <p:cond delay="indefinite"/>
                      </p:stCondLst>
                      <p:childTnLst>
                        <p:par>
                          <p:cTn fill="freeze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61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Data based on </a:t>
            </a: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algebraic chess notation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2926080"/>
            <a:ext cx="3657600" cy="3657600"/>
          </a:xfrm>
          <a:prstGeom prst="rect">
            <a:avLst/>
          </a:prstGeom>
        </p:spPr>
      </p:pic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Ignoring meta data (players, ranking, location,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103925 games – full or partial description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8,302610 moves -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50" name="Table 3"/>
          <p:cNvGraphicFramePr/>
          <p:nvPr/>
        </p:nvGraphicFramePr>
        <p:xfrm>
          <a:off x="1963800" y="4953240"/>
          <a:ext cx="5074920" cy="109764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000"/>
              </a:tblGrid>
              <a:tr h="366120">
                <a:tc>
                  <a:txBody>
                    <a:bodyPr bIns="36000" lIns="36000" rIns="36000" tIns="36000" wrap="none"/>
                    <a:p>
                      <a:r>
                        <a:rPr lang="en-US"/>
                        <a:t>Pawn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22001860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Rook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1352388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36000" lIns="36000" rIns="36000" tIns="36000" wrap="none"/>
                    <a:p>
                      <a:r>
                        <a:rPr lang="en-US"/>
                        <a:t>Bishop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1290920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Knight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1462645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 bIns="36000" lIns="36000" rIns="36000" tIns="36000" wrap="none"/>
                    <a:p>
                      <a:r>
                        <a:rPr lang="en-US"/>
                        <a:t>King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996128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Queen</a:t>
                      </a:r>
                      <a:endParaRPr/>
                    </a:p>
                  </a:txBody>
                  <a:tcPr/>
                </a:tc>
                <a:tc>
                  <a:txBody>
                    <a:bodyPr bIns="36000" lIns="36000" rIns="36000" tIns="36000" wrap="none"/>
                    <a:p>
                      <a:r>
                        <a:rPr lang="en-US"/>
                        <a:t>1003169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1"/>
              </a:rPr>
              <a:t>Chess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- parsing chess algebric notation data.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ffffff"/>
                </a:solidFill>
                <a:latin typeface="Calibri"/>
                <a:hlinkClick r:id="rId2"/>
              </a:rPr>
              <a:t>PyLab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– Numpy, Scipy, Matplotlib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Used Map-Reduce architecture but the data is small enough to process all on single machine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Have we seen that move – board status + move before?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Yes – Good, No – Try again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Consumes a lot of memory and running time – 10^80 estimated chess moves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>
                <p:childTnLst>
                  <p:par>
                    <p:cTn fill="freeze" id="57">
                      <p:stCondLst>
                        <p:cond delay="indefinite"/>
                      </p:stCondLst>
                      <p:childTnLst>
                        <p:par>
                          <p:cTn fill="freeze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4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1">
                      <p:stCondLst>
                        <p:cond delay="indefinite"/>
                      </p:stCondLst>
                      <p:childTnLst>
                        <p:par>
                          <p:cTn fill="freeze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1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5">
                      <p:stCondLst>
                        <p:cond delay="indefinite"/>
                      </p:stCondLst>
                      <p:childTnLst>
                        <p:par>
                          <p:cTn fill="freeze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54" st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91152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 1.0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2054520"/>
            <a:ext cx="8227800" cy="391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For each move output move x, y difference. Aggregate all the moves of specific piece.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White Pawn moves from b2 to b4 -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X diff – 0, Y diff –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Relative black and white adjustments.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9" nodeType="tmRoot" restart="never">
          <p:childTnLst>
            <p:seq>
              <p:cTn id="70" nodeType="mainSeq">
                <p:childTnLst>
                  <p:par>
                    <p:cTn fill="freeze" id="71">
                      <p:stCondLst>
                        <p:cond delay="indefinite"/>
                      </p:stCondLst>
                      <p:childTnLst>
                        <p:par>
                          <p:cTn fill="freeze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22" st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45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7">
                      <p:stCondLst>
                        <p:cond delay="indefinite"/>
                      </p:stCondLst>
                      <p:childTnLst>
                        <p:par>
                          <p:cTn fill="freeze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84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