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2.jpeg" ContentType="image/jpeg"/>
  <Override PartName="/ppt/media/image5.jpeg" ContentType="image/jpeg"/>
  <Override PartName="/ppt/media/image7.png" ContentType="image/png"/>
  <Override PartName="/ppt/media/image2.jpeg" ContentType="image/jpeg"/>
  <Override PartName="/ppt/media/image13.jpeg" ContentType="image/jpeg"/>
  <Override PartName="/ppt/media/image6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en.wikipedia.org/wiki/Algebraic_notation_(chess)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ython-chess" TargetMode="External"/><Relationship Id="rId2" Type="http://schemas.openxmlformats.org/officeDocument/2006/relationships/hyperlink" Target="http://wiki.scipy.org/PyLab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4400" y="4956120"/>
            <a:ext cx="7770960" cy="9954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Learning Chess from Data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1440" y="5932080"/>
            <a:ext cx="6399360" cy="834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Niv Mizrahi,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Tom Ron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805320"/>
            <a:ext cx="7423920" cy="5595120"/>
          </a:xfrm>
          <a:prstGeom prst="rect">
            <a:avLst/>
          </a:prstGeom>
        </p:spPr>
      </p:pic>
    </p:spTree>
  </p:cSld>
  <p:timing>
    <p:tnLst>
      <p:par>
        <p:cTn dur="indefinite" id="83" nodeType="tmRoot" restart="never">
          <p:childTnLst>
            <p:seq>
              <p:cTn id="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3920" cy="5595120"/>
          </a:xfrm>
          <a:prstGeom prst="rect">
            <a:avLst/>
          </a:prstGeom>
        </p:spPr>
      </p:pic>
    </p:spTree>
  </p:cSld>
  <p:timing>
    <p:tnLst>
      <p:par>
        <p:cTn dur="indefinite" id="85" nodeType="tmRoot" restart="never">
          <p:childTnLst>
            <p:seq>
              <p:cTn id="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6760" y="622440"/>
            <a:ext cx="7423920" cy="5595120"/>
          </a:xfrm>
          <a:prstGeom prst="rect">
            <a:avLst/>
          </a:prstGeom>
        </p:spPr>
      </p:pic>
    </p:spTree>
  </p:cSld>
  <p:timing>
    <p:tnLst>
      <p:par>
        <p:cTn dur="indefinite" id="87" nodeType="tmRoot" restart="never">
          <p:childTnLst>
            <p:seq>
              <p:cTn id="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3920" cy="5595120"/>
          </a:xfrm>
          <a:prstGeom prst="rect">
            <a:avLst/>
          </a:prstGeom>
        </p:spPr>
      </p:pic>
    </p:spTree>
  </p:cSld>
  <p:timing>
    <p:tnLst>
      <p:par>
        <p:cTn dur="indefinite" id="89" nodeType="tmRoot" restart="never">
          <p:childTnLst>
            <p:seq>
              <p:cTn id="9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–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Good for common moves.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Getting better as data size grows (diminishing return)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Time and memory efficiency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id="92" nodeType="mainSeq">
                <p:childTnLst>
                  <p:par>
                    <p:cTn fill="freeze" id="93">
                      <p:stCondLst>
                        <p:cond delay="indefinite"/>
                      </p:stCondLst>
                      <p:childTnLst>
                        <p:par>
                          <p:cTn fill="freeze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7">
                      <p:stCondLst>
                        <p:cond delay="indefinite"/>
                      </p:stCondLst>
                      <p:childTnLst>
                        <p:par>
                          <p:cTn fill="freeze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3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1">
                      <p:stCondLst>
                        <p:cond delay="indefinite"/>
                      </p:stCondLst>
                      <p:childTnLst>
                        <p:par>
                          <p:cTn fill="freeze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8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5">
                      <p:stCondLst>
                        <p:cond delay="indefinite"/>
                      </p:stCondLst>
                      <p:childTnLst>
                        <p:par>
                          <p:cTn fill="freeze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15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Does not take into account board status.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Not good for rare move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Conclusion - almost always necessary condition but not sufficient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09" nodeType="tmRoot" restart="never">
          <p:childTnLst>
            <p:seq>
              <p:cTn id="110" nodeType="mainSeq">
                <p:childTnLst>
                  <p:par>
                    <p:cTn fill="freeze" id="111">
                      <p:stCondLst>
                        <p:cond delay="indefinite"/>
                      </p:stCondLst>
                      <p:childTnLst>
                        <p:par>
                          <p:cTn fill="freeze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5">
                      <p:stCondLst>
                        <p:cond delay="indefinite"/>
                      </p:stCondLst>
                      <p:childTnLst>
                        <p:par>
                          <p:cTn fill="freeze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0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9">
                      <p:stCondLst>
                        <p:cond delay="indefinite"/>
                      </p:stCondLst>
                      <p:childTnLst>
                        <p:par>
                          <p:cTn fill="freeze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3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3">
                      <p:stCondLst>
                        <p:cond delay="indefinite"/>
                      </p:stCondLst>
                      <p:childTnLst>
                        <p:par>
                          <p:cTn fill="freeze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40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move output move diff + surround histogram of radius 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64" name="Table 3"/>
          <p:cNvGraphicFramePr/>
          <p:nvPr/>
        </p:nvGraphicFramePr>
        <p:xfrm>
          <a:off x="1712880" y="3444480"/>
          <a:ext cx="5775480" cy="2641680"/>
        </p:xfrm>
        <a:graphic>
          <a:graphicData uri="http://schemas.openxmlformats.org/drawingml/2006/table">
            <a:tbl>
              <a:tblPr/>
              <a:tblGrid>
                <a:gridCol w="1924560"/>
                <a:gridCol w="1924560"/>
                <a:gridCol w="1926360"/>
              </a:tblGrid>
              <a:tr h="88056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8056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B,R,K,N,Q,P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8056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27" nodeType="tmRoot" restart="never">
          <p:childTnLst>
            <p:seq>
              <p:cTn id="128" nodeType="mainSeq">
                <p:childTnLst>
                  <p:par>
                    <p:cTn fill="freeze" id="129">
                      <p:stCondLst>
                        <p:cond delay="indefinite"/>
                      </p:stCondLst>
                      <p:childTnLst>
                        <p:par>
                          <p:cTn fill="freeze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3">
                      <p:stCondLst>
                        <p:cond delay="indefinite"/>
                      </p:stCondLst>
                      <p:childTnLst>
                        <p:par>
                          <p:cTn fill="freeze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5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7">
                      <p:stCondLst>
                        <p:cond delay="indefinite"/>
                      </p:stCondLst>
                      <p:childTnLst>
                        <p:par>
                          <p:cTn fill="freeze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Takes surrounding into account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Assume different moves are independent of one another \ history.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Less generalized.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41" nodeType="tmRoot" restart="never">
          <p:childTnLst>
            <p:seq>
              <p:cTn id="142" nodeType="mainSeq">
                <p:childTnLst>
                  <p:par>
                    <p:cTn fill="freeze" id="143">
                      <p:stCondLst>
                        <p:cond delay="indefinite"/>
                      </p:stCondLst>
                      <p:childTnLst>
                        <p:par>
                          <p:cTn fill="freeze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7">
                      <p:stCondLst>
                        <p:cond delay="indefinite"/>
                      </p:stCondLst>
                      <p:childTnLst>
                        <p:par>
                          <p:cTn fill="freeze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1">
                      <p:stCondLst>
                        <p:cond delay="indefinite"/>
                      </p:stCondLst>
                      <p:childTnLst>
                        <p:par>
                          <p:cTn fill="freeze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9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5">
                      <p:stCondLst>
                        <p:cond delay="indefinite"/>
                      </p:stCondLst>
                      <p:childTnLst>
                        <p:par>
                          <p:cTn fill="freeze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0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9">
                      <p:stCondLst>
                        <p:cond delay="indefinite"/>
                      </p:stCondLst>
                      <p:childTnLst>
                        <p:par>
                          <p:cTn fill="freeze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8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3">
                      <p:stCondLst>
                        <p:cond delay="indefinite"/>
                      </p:stCondLst>
                      <p:childTnLst>
                        <p:par>
                          <p:cTn fill="freeze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3" st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7">
                      <p:stCondLst>
                        <p:cond delay="indefinite"/>
                      </p:stCondLst>
                      <p:childTnLst>
                        <p:par>
                          <p:cTn fill="freeze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41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68" name="Table 2"/>
          <p:cNvGraphicFramePr/>
          <p:nvPr/>
        </p:nvGraphicFramePr>
        <p:xfrm>
          <a:off x="209160" y="2131200"/>
          <a:ext cx="8709480" cy="73152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160"/>
              </a:tblGrid>
              <a:tr h="3477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(-2, -2), (-3, -3), (-4,-4), (-5, -5), (-6,-6), (-7, -7)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9" name="Table 3"/>
          <p:cNvGraphicFramePr/>
          <p:nvPr/>
        </p:nvGraphicFramePr>
        <p:xfrm>
          <a:off x="1791720" y="3831480"/>
          <a:ext cx="5469480" cy="249660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120"/>
              </a:tblGrid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9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71" nodeType="tmRoot" restart="never">
          <p:childTnLst>
            <p:seq>
              <p:cTn id="17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1" name="Table 2"/>
          <p:cNvGraphicFramePr/>
          <p:nvPr/>
        </p:nvGraphicFramePr>
        <p:xfrm>
          <a:off x="209160" y="2131200"/>
          <a:ext cx="8709480" cy="73152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160"/>
              </a:tblGrid>
              <a:tr h="3477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(-7,7)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Out of the board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3"/>
          <p:cNvGraphicFramePr/>
          <p:nvPr/>
        </p:nvGraphicFramePr>
        <p:xfrm>
          <a:off x="1791720" y="3831480"/>
          <a:ext cx="5469480" cy="249660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120"/>
              </a:tblGrid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Out of the board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9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73" nodeType="tmRoot" restart="never">
          <p:childTnLst>
            <p:seq>
              <p:cTn id="17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0080" y="274320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Everyone wants to make computer play Chess smarter..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We just want to make computer play chess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5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4" name="Table 2"/>
          <p:cNvGraphicFramePr/>
          <p:nvPr/>
        </p:nvGraphicFramePr>
        <p:xfrm>
          <a:off x="209160" y="2131200"/>
          <a:ext cx="8709480" cy="73152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160"/>
              </a:tblGrid>
              <a:tr h="3477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King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(2,0)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5" name="Table 3"/>
          <p:cNvGraphicFramePr/>
          <p:nvPr/>
        </p:nvGraphicFramePr>
        <p:xfrm>
          <a:off x="1791720" y="3831480"/>
          <a:ext cx="5469480" cy="249660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120"/>
              </a:tblGrid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K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</a:tr>
              <a:tr h="8319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75" nodeType="tmRoot" restart="never">
          <p:childTnLst>
            <p:seq>
              <p:cTn id="17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7" name="Table 2"/>
          <p:cNvGraphicFramePr/>
          <p:nvPr/>
        </p:nvGraphicFramePr>
        <p:xfrm>
          <a:off x="209160" y="2131200"/>
          <a:ext cx="8709480" cy="73152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160"/>
              </a:tblGrid>
              <a:tr h="3477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Pawn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(0,2), (0,1)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8" name="Table 3"/>
          <p:cNvGraphicFramePr/>
          <p:nvPr/>
        </p:nvGraphicFramePr>
        <p:xfrm>
          <a:off x="1791720" y="3831480"/>
          <a:ext cx="5469480" cy="249660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120"/>
              </a:tblGrid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9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77" nodeType="tmRoot" restart="never">
          <p:childTnLst>
            <p:seq>
              <p:cTn id="1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80" name="Table 2"/>
          <p:cNvGraphicFramePr/>
          <p:nvPr/>
        </p:nvGraphicFramePr>
        <p:xfrm>
          <a:off x="209160" y="2131200"/>
          <a:ext cx="8709480" cy="73152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160"/>
              </a:tblGrid>
              <a:tr h="3477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Knight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181" name="Table 3"/>
          <p:cNvGraphicFramePr/>
          <p:nvPr/>
        </p:nvGraphicFramePr>
        <p:xfrm>
          <a:off x="1791720" y="3831480"/>
          <a:ext cx="5469480" cy="249660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120"/>
              </a:tblGrid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9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79" nodeType="tmRoot" restart="never">
          <p:childTnLst>
            <p:seq>
              <p:cTn id="18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831680" y="427320"/>
            <a:ext cx="701460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2541960" y="1395000"/>
            <a:ext cx="6374520" cy="427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# Piece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# Pieces of each party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# Pieces of each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Queen in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King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# Surrounding pieces by type radius 1-3</a:t>
            </a:r>
            <a:endParaRPr/>
          </a:p>
        </p:txBody>
      </p:sp>
    </p:spTree>
  </p:cSld>
  <p:timing>
    <p:tnLst>
      <p:par>
        <p:cTn dur="indefinite" id="181" nodeType="tmRoot" restart="never">
          <p:childTnLst>
            <p:seq>
              <p:cTn id="1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831680" y="427320"/>
            <a:ext cx="701460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1831680" y="1596600"/>
            <a:ext cx="7014600" cy="427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 distribution (highlights):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ddd</a:t>
            </a:r>
            <a:endParaRPr/>
          </a:p>
        </p:txBody>
      </p:sp>
    </p:spTree>
  </p:cSld>
  <p:timing>
    <p:tnLst>
      <p:par>
        <p:cTn dur="indefinite" id="183" nodeType="tmRoot" restart="never">
          <p:childTnLst>
            <p:seq>
              <p:cTn id="1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831680" y="427320"/>
            <a:ext cx="701460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831680" y="1596600"/>
            <a:ext cx="7014600" cy="427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Results: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90% ...</a:t>
            </a:r>
            <a:endParaRPr/>
          </a:p>
        </p:txBody>
      </p:sp>
    </p:spTree>
  </p:cSld>
  <p:timing>
    <p:tnLst>
      <p:par>
        <p:cTn dur="indefinite" id="185" nodeType="tmRoot" restart="never">
          <p:childTnLst>
            <p:seq>
              <p:cTn id="1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48920" y="83304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48920" y="2002320"/>
            <a:ext cx="4038840" cy="6382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A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448920" y="2631960"/>
            <a:ext cx="4038840" cy="3033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4636800" y="2002320"/>
            <a:ext cx="4040280" cy="638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B</a:t>
            </a:r>
            <a:endParaRPr/>
          </a:p>
        </p:txBody>
      </p:sp>
      <p:sp>
        <p:nvSpPr>
          <p:cNvPr id="192" name="CustomShape 5"/>
          <p:cNvSpPr/>
          <p:nvPr/>
        </p:nvSpPr>
        <p:spPr>
          <a:xfrm>
            <a:off x="4636800" y="2631960"/>
            <a:ext cx="4040280" cy="30337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</p:spTree>
  </p:cSld>
  <p:timing>
    <p:tnLst>
      <p:par>
        <p:cTn dur="indefinite" id="187" nodeType="tmRoot" restart="never">
          <p:childTnLst>
            <p:seq>
              <p:cTn id="1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What's on our mind?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57560" y="205488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Can a computer learn Chess just by looking on Chess games?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Game on - given a board state, is a specific move legal?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Game over - given a board state, is it Chess-mate?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If those are possible, what else can we learn empirically?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0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7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">
                      <p:stCondLst>
                        <p:cond delay="indefinite"/>
                      </p:stCondLst>
                      <p:childTnLst>
                        <p:par>
                          <p:cTn fill="freeze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68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">
                      <p:stCondLst>
                        <p:cond delay="indefinite"/>
                      </p:stCondLst>
                      <p:childTnLst>
                        <p:par>
                          <p:cTn fill="freeze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27" st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Abstracting chess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 parties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Game end – one winner or tie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 X 8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set of pieces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Different pieces have different unknown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>
                  <p:par>
                    <p:cTn fill="freeze" id="29">
                      <p:stCondLst>
                        <p:cond delay="indefinite"/>
                      </p:stCondLst>
                      <p:childTnLst>
                        <p:par>
                          <p:cTn fill="freeze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3">
                      <p:stCondLst>
                        <p:cond delay="indefinite"/>
                      </p:stCondLst>
                      <p:childTnLst>
                        <p:par>
                          <p:cTn fill="freeze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7">
                      <p:stCondLst>
                        <p:cond delay="indefinite"/>
                      </p:stCondLst>
                      <p:childTnLst>
                        <p:par>
                          <p:cTn fill="freeze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2" st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1">
                      <p:stCondLst>
                        <p:cond delay="indefinite"/>
                      </p:stCondLst>
                      <p:childTnLst>
                        <p:par>
                          <p:cTn fill="freeze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2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5">
                      <p:stCondLst>
                        <p:cond delay="indefinite"/>
                      </p:stCondLst>
                      <p:childTnLst>
                        <p:par>
                          <p:cTn fill="freeze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23" st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Data based on </a:t>
            </a: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algebraic chess notation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Ignoring meta data (players, ranking, location,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103925 games – full or partial description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8,302610 moves -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46" name="Table 3"/>
          <p:cNvGraphicFramePr/>
          <p:nvPr/>
        </p:nvGraphicFramePr>
        <p:xfrm>
          <a:off x="1963800" y="4953240"/>
          <a:ext cx="5075280" cy="109800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61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Pawn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22001860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Rook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1352388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Bishop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1290920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Knight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1462645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King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996128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1003169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Chess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2"/>
              </a:rPr>
              <a:t>PyLab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– Numpy, Scipy, 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Used Map-Reduce architecture but the data is small enough to process all on single machine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Have we seen that move – board status + move before?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Yes – Good, No – Try again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Consumes a lot of memory and running time – 10^80 estimated chess moves.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>
                  <p:par>
                    <p:cTn fill="freeze" id="55">
                      <p:stCondLst>
                        <p:cond delay="indefinite"/>
                      </p:stCondLst>
                      <p:childTnLst>
                        <p:par>
                          <p:cTn fill="freeze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4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9">
                      <p:stCondLst>
                        <p:cond delay="indefinite"/>
                      </p:stCondLst>
                      <p:childTnLst>
                        <p:par>
                          <p:cTn fill="freeze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1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3">
                      <p:stCondLst>
                        <p:cond delay="indefinite"/>
                      </p:stCondLst>
                      <p:childTnLst>
                        <p:par>
                          <p:cTn fill="freeze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55" st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91152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2054520"/>
            <a:ext cx="8228160" cy="391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move output move x, y difference.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id="68" nodeType="mainSeq">
                <p:childTnLst>
                  <p:par>
                    <p:cTn fill="freeze" id="69">
                      <p:stCondLst>
                        <p:cond delay="indefinite"/>
                      </p:stCondLst>
                      <p:childTnLst>
                        <p:par>
                          <p:cTn fill="freeze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5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3">
                      <p:stCondLst>
                        <p:cond delay="indefinite"/>
                      </p:stCondLst>
                      <p:childTnLst>
                        <p:par>
                          <p:cTn fill="freeze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6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7">
                      <p:stCondLst>
                        <p:cond delay="indefinite"/>
                      </p:stCondLst>
                      <p:childTnLst>
                        <p:par>
                          <p:cTn fill="freeze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7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3920" cy="5595120"/>
          </a:xfrm>
          <a:prstGeom prst="rect">
            <a:avLst/>
          </a:prstGeom>
        </p:spPr>
      </p:pic>
    </p:spTree>
  </p:cSld>
  <p:timing>
    <p:tnLst>
      <p:par>
        <p:cTn dur="indefinite" id="81" nodeType="tmRoot" restart="never">
          <p:childTnLst>
            <p:seq>
              <p:cTn id="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