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06" r:id="rId3"/>
    <p:sldId id="257" r:id="rId4"/>
    <p:sldId id="269" r:id="rId5"/>
    <p:sldId id="307" r:id="rId6"/>
    <p:sldId id="308" r:id="rId7"/>
    <p:sldId id="309" r:id="rId8"/>
    <p:sldId id="310" r:id="rId9"/>
    <p:sldId id="266" r:id="rId10"/>
    <p:sldId id="267" r:id="rId11"/>
    <p:sldId id="270" r:id="rId12"/>
    <p:sldId id="268" r:id="rId13"/>
    <p:sldId id="272" r:id="rId14"/>
    <p:sldId id="271" r:id="rId15"/>
    <p:sldId id="273" r:id="rId16"/>
    <p:sldId id="274" r:id="rId17"/>
    <p:sldId id="275" r:id="rId18"/>
    <p:sldId id="276" r:id="rId19"/>
    <p:sldId id="277" r:id="rId20"/>
    <p:sldId id="278" r:id="rId21"/>
    <p:sldId id="279" r:id="rId22"/>
    <p:sldId id="281" r:id="rId23"/>
    <p:sldId id="282" r:id="rId24"/>
    <p:sldId id="280"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11" r:id="rId49"/>
    <p:sldId id="312" r:id="rId50"/>
    <p:sldId id="314" r:id="rId51"/>
    <p:sldId id="313" r:id="rId52"/>
    <p:sldId id="315" r:id="rId53"/>
    <p:sldId id="316" r:id="rId54"/>
    <p:sldId id="317" r:id="rId55"/>
    <p:sldId id="318" r:id="rId56"/>
    <p:sldId id="319" r:id="rId57"/>
    <p:sldId id="320" r:id="rId58"/>
    <p:sldId id="321" r:id="rId59"/>
    <p:sldId id="322" r:id="rId60"/>
    <p:sldId id="323" r:id="rId61"/>
    <p:sldId id="258" r:id="rId62"/>
    <p:sldId id="259" r:id="rId63"/>
    <p:sldId id="260" r:id="rId64"/>
    <p:sldId id="261" r:id="rId65"/>
    <p:sldId id="263" r:id="rId66"/>
    <p:sldId id="264" r:id="rId67"/>
    <p:sldId id="26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li Newaskar" initials="DN" lastIdx="3" clrIdx="0">
    <p:extLst>
      <p:ext uri="{19B8F6BF-5375-455C-9EA6-DF929625EA0E}">
        <p15:presenceInfo xmlns:p15="http://schemas.microsoft.com/office/powerpoint/2012/main" userId="b621cbb0c795f8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7T16:31:57.628" idx="2">
    <p:pos x="7152" y="230"/>
    <p:text>https://www3.ntu.edu.sg/home/ehchua/programming/java/j2_basics.html</p:text>
    <p:extLst>
      <p:ext uri="{C676402C-5697-4E1C-873F-D02D1690AC5C}">
        <p15:threadingInfo xmlns:p15="http://schemas.microsoft.com/office/powerpoint/2012/main" timeZoneBias="-330"/>
      </p:ext>
    </p:extLst>
  </p:cm>
  <p:cm authorId="1" dt="2022-07-17T16:32:17.209" idx="3">
    <p:pos x="7152" y="366"/>
    <p:text>https://www.geeksforgeeks.org/differences-jdk-jre-jvm/</p:text>
    <p:extLst>
      <p:ext uri="{C676402C-5697-4E1C-873F-D02D1690AC5C}">
        <p15:threadingInfo xmlns:p15="http://schemas.microsoft.com/office/powerpoint/2012/main" timeZoneBias="-33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17T16:30:06.896" idx="1">
    <p:pos x="10" y="10"/>
    <p:text>The components of JRE are as follows:
Deployment technologies, including deployment, Java Web Start, and Java Plug-in.
User interface toolkits, including Abstract Window Toolkit (AWT), Swing, Java 2D, Accessibility, Image I/O, Print Service, Sound, drag, and drop (DnD), and input methods.
Integration libraries, including Interface Definition Language (IDL), Java Database Connectivity (JDBC), Java Naming and Directory Interface (JNDI), Remote Method Invocation (RMI), Remote Method Invocation Over Internet Inter-Orb Protocol (RMI-IIOP), and scripting.
Other base libraries, including international support, input/output (I/O), extension mechanism, Beans, Java Management Extensions (JMX), Java Native Interface (JNI), Math, Networking, Override Mechanism, Security, Serialization, and Java for XML Processing (XML JAXP).
Lang and util base libraries, including lang and util, management, versioning, zip, instrument, reflection, Collections, Concurrency Utilities, Java Archive (JAR), Logging, Preferences API, Ref Objects, and Regular Expressions.
Java Virtual Machine (JVM), including Java HotSpot Client and Server Virtual Machines.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4C3AC-BAAD-4178-8A34-7E1AF115EF97}" type="datetimeFigureOut">
              <a:rPr lang="en-IN" smtClean="0"/>
              <a:t>20-07-2022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A835-6EAD-4ADC-9450-0F6412209743}" type="slidenum">
              <a:rPr lang="en-IN" smtClean="0"/>
              <a:t>‹#›</a:t>
            </a:fld>
            <a:endParaRPr lang="en-IN"/>
          </a:p>
        </p:txBody>
      </p:sp>
    </p:spTree>
    <p:extLst>
      <p:ext uri="{BB962C8B-B14F-4D97-AF65-F5344CB8AC3E}">
        <p14:creationId xmlns:p14="http://schemas.microsoft.com/office/powerpoint/2010/main" val="24281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F9F9F9"/>
                </a:solidFill>
                <a:effectLst/>
              </a:rPr>
              <a:t>-11   9    false   true</a:t>
            </a:r>
            <a:endParaRPr lang="en-IN" dirty="0"/>
          </a:p>
        </p:txBody>
      </p:sp>
      <p:sp>
        <p:nvSpPr>
          <p:cNvPr id="4" name="Slide Number Placeholder 3"/>
          <p:cNvSpPr>
            <a:spLocks noGrp="1"/>
          </p:cNvSpPr>
          <p:nvPr>
            <p:ph type="sldNum" sz="quarter" idx="5"/>
          </p:nvPr>
        </p:nvSpPr>
        <p:spPr/>
        <p:txBody>
          <a:bodyPr/>
          <a:lstStyle/>
          <a:p>
            <a:fld id="{6077A835-6EAD-4ADC-9450-0F6412209743}" type="slidenum">
              <a:rPr lang="en-IN" smtClean="0"/>
              <a:t>51</a:t>
            </a:fld>
            <a:endParaRPr lang="en-IN"/>
          </a:p>
        </p:txBody>
      </p:sp>
    </p:spTree>
    <p:extLst>
      <p:ext uri="{BB962C8B-B14F-4D97-AF65-F5344CB8AC3E}">
        <p14:creationId xmlns:p14="http://schemas.microsoft.com/office/powerpoint/2010/main" val="260246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a:t>
            </a:r>
          </a:p>
          <a:p>
            <a:r>
              <a:rPr lang="en-US" dirty="0"/>
              <a:t>16</a:t>
            </a:r>
            <a:endParaRPr lang="en-IN" dirty="0"/>
          </a:p>
        </p:txBody>
      </p:sp>
      <p:sp>
        <p:nvSpPr>
          <p:cNvPr id="4" name="Slide Number Placeholder 3"/>
          <p:cNvSpPr>
            <a:spLocks noGrp="1"/>
          </p:cNvSpPr>
          <p:nvPr>
            <p:ph type="sldNum" sz="quarter" idx="5"/>
          </p:nvPr>
        </p:nvSpPr>
        <p:spPr/>
        <p:txBody>
          <a:bodyPr/>
          <a:lstStyle/>
          <a:p>
            <a:fld id="{6077A835-6EAD-4ADC-9450-0F6412209743}" type="slidenum">
              <a:rPr lang="en-IN" smtClean="0"/>
              <a:t>59</a:t>
            </a:fld>
            <a:endParaRPr lang="en-IN"/>
          </a:p>
        </p:txBody>
      </p:sp>
    </p:spTree>
    <p:extLst>
      <p:ext uri="{BB962C8B-B14F-4D97-AF65-F5344CB8AC3E}">
        <p14:creationId xmlns:p14="http://schemas.microsoft.com/office/powerpoint/2010/main" val="290816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13   9   18   9</a:t>
            </a:r>
          </a:p>
        </p:txBody>
      </p:sp>
      <p:sp>
        <p:nvSpPr>
          <p:cNvPr id="4" name="Slide Number Placeholder 3"/>
          <p:cNvSpPr>
            <a:spLocks noGrp="1"/>
          </p:cNvSpPr>
          <p:nvPr>
            <p:ph type="sldNum" sz="quarter" idx="5"/>
          </p:nvPr>
        </p:nvSpPr>
        <p:spPr/>
        <p:txBody>
          <a:bodyPr/>
          <a:lstStyle/>
          <a:p>
            <a:fld id="{6077A835-6EAD-4ADC-9450-0F6412209743}" type="slidenum">
              <a:rPr lang="en-IN" smtClean="0"/>
              <a:t>60</a:t>
            </a:fld>
            <a:endParaRPr lang="en-IN"/>
          </a:p>
        </p:txBody>
      </p:sp>
    </p:spTree>
    <p:extLst>
      <p:ext uri="{BB962C8B-B14F-4D97-AF65-F5344CB8AC3E}">
        <p14:creationId xmlns:p14="http://schemas.microsoft.com/office/powerpoint/2010/main" val="168795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F85A1A8-35B1-4CDB-964E-A42DBAC41AF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392195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85A1A8-35B1-4CDB-964E-A42DBAC41AF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405979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85A1A8-35B1-4CDB-964E-A42DBAC41AF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231712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85A1A8-35B1-4CDB-964E-A42DBAC41AF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239408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5A1A8-35B1-4CDB-964E-A42DBAC41AF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69451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85A1A8-35B1-4CDB-964E-A42DBAC41AF8}" type="datetimeFigureOut">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73451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F85A1A8-35B1-4CDB-964E-A42DBAC41AF8}" type="datetimeFigureOut">
              <a:rPr lang="en-IN" smtClean="0"/>
              <a:t>20-07-2022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254281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F85A1A8-35B1-4CDB-964E-A42DBAC41AF8}" type="datetimeFigureOut">
              <a:rPr lang="en-IN" smtClean="0"/>
              <a:t>20-07-2022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290211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5A1A8-35B1-4CDB-964E-A42DBAC41AF8}" type="datetimeFigureOut">
              <a:rPr lang="en-IN" smtClean="0"/>
              <a:t>20-07-2022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354974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85A1A8-35B1-4CDB-964E-A42DBAC41AF8}" type="datetimeFigureOut">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47427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85A1A8-35B1-4CDB-964E-A42DBAC41AF8}" type="datetimeFigureOut">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F8C1D-FA65-4685-B7CD-803CE67CACA5}" type="slidenum">
              <a:rPr lang="en-IN" smtClean="0"/>
              <a:t>‹#›</a:t>
            </a:fld>
            <a:endParaRPr lang="en-IN"/>
          </a:p>
        </p:txBody>
      </p:sp>
    </p:spTree>
    <p:extLst>
      <p:ext uri="{BB962C8B-B14F-4D97-AF65-F5344CB8AC3E}">
        <p14:creationId xmlns:p14="http://schemas.microsoft.com/office/powerpoint/2010/main" val="132602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5A1A8-35B1-4CDB-964E-A42DBAC41AF8}" type="datetimeFigureOut">
              <a:rPr lang="en-IN" smtClean="0"/>
              <a:t>20-07-2022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F8C1D-FA65-4685-B7CD-803CE67CACA5}" type="slidenum">
              <a:rPr lang="en-IN" smtClean="0"/>
              <a:t>‹#›</a:t>
            </a:fld>
            <a:endParaRPr lang="en-IN"/>
          </a:p>
        </p:txBody>
      </p:sp>
    </p:spTree>
    <p:extLst>
      <p:ext uri="{BB962C8B-B14F-4D97-AF65-F5344CB8AC3E}">
        <p14:creationId xmlns:p14="http://schemas.microsoft.com/office/powerpoint/2010/main" val="356962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compiler-vs-interpreter-2/" TargetMode="External"/><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c-programming-language-tutorial"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www.javatpoint.com/cpp-tutoria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6" Type="http://schemas.openxmlformats.org/officeDocument/2006/relationships/hyperlink" Target="https://www.javatpoint.com/java-variables" TargetMode="External"/><Relationship Id="rId5" Type="http://schemas.openxmlformats.org/officeDocument/2006/relationships/hyperlink" Target="https://www.javatpoint.com/java-tutorial" TargetMode="External"/><Relationship Id="rId4" Type="http://schemas.openxmlformats.org/officeDocument/2006/relationships/hyperlink" Target="https://www.javatpoint.com/array-in-java"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embedded-system-tutorial" TargetMode="External"/><Relationship Id="rId2" Type="http://schemas.openxmlformats.org/officeDocument/2006/relationships/hyperlink" Target="https://www.javatpoint.com/james-gosling-father-of-java"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jpa-tutorial"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4453"/>
            <a:ext cx="9144000" cy="3035510"/>
          </a:xfrm>
        </p:spPr>
        <p:txBody>
          <a:bodyPr>
            <a:normAutofit/>
          </a:bodyPr>
          <a:lstStyle/>
          <a:p>
            <a:r>
              <a:rPr lang="en-IN" b="1" dirty="0">
                <a:solidFill>
                  <a:srgbClr val="FF0000"/>
                </a:solidFill>
              </a:rPr>
              <a:t>Fundamentals of Java Programming</a:t>
            </a:r>
            <a:br>
              <a:rPr lang="en-IN" b="0" dirty="0">
                <a:solidFill>
                  <a:srgbClr val="FF0000"/>
                </a:solidFill>
                <a:effectLst/>
              </a:rPr>
            </a:br>
            <a:endParaRPr lang="en-IN" dirty="0"/>
          </a:p>
        </p:txBody>
      </p:sp>
      <p:sp>
        <p:nvSpPr>
          <p:cNvPr id="3" name="Subtitle 2"/>
          <p:cNvSpPr>
            <a:spLocks noGrp="1"/>
          </p:cNvSpPr>
          <p:nvPr>
            <p:ph type="subTitle" idx="1"/>
          </p:nvPr>
        </p:nvSpPr>
        <p:spPr/>
        <p:txBody>
          <a:bodyPr>
            <a:normAutofit/>
          </a:bodyPr>
          <a:lstStyle/>
          <a:p>
            <a:r>
              <a:rPr lang="en-IN" sz="3200" b="1" dirty="0"/>
              <a:t>TE (E&amp;TC) 2019 Course </a:t>
            </a:r>
            <a:endParaRPr lang="en-IN" sz="3200" dirty="0"/>
          </a:p>
        </p:txBody>
      </p:sp>
    </p:spTree>
    <p:extLst>
      <p:ext uri="{BB962C8B-B14F-4D97-AF65-F5344CB8AC3E}">
        <p14:creationId xmlns:p14="http://schemas.microsoft.com/office/powerpoint/2010/main" val="254369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111F-9057-E382-08CB-E1DC2E4B4E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B36300-EF4F-C3F8-C76A-D51F59D3405D}"/>
              </a:ext>
            </a:extLst>
          </p:cNvPr>
          <p:cNvSpPr>
            <a:spLocks noGrp="1"/>
          </p:cNvSpPr>
          <p:nvPr>
            <p:ph idx="1"/>
          </p:nvPr>
        </p:nvSpPr>
        <p:spPr>
          <a:xfrm>
            <a:off x="240632" y="202130"/>
            <a:ext cx="11771696" cy="6564429"/>
          </a:xfrm>
        </p:spPr>
        <p:txBody>
          <a:bodyPr>
            <a:normAutofit fontScale="85000" lnSpcReduction="20000"/>
          </a:bodyPr>
          <a:lstStyle/>
          <a:p>
            <a:pPr algn="just" fontAlgn="base"/>
            <a:r>
              <a:rPr lang="en-US" b="1" i="0" dirty="0">
                <a:solidFill>
                  <a:srgbClr val="273239"/>
                </a:solidFill>
                <a:effectLst/>
                <a:latin typeface="urw-din"/>
              </a:rPr>
              <a:t>C++</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Java was basically derived from C++.</a:t>
            </a:r>
          </a:p>
          <a:p>
            <a:pPr algn="just" fontAlgn="base">
              <a:buFont typeface="Arial" panose="020B0604020202020204" pitchFamily="34" charset="0"/>
              <a:buChar char="•"/>
            </a:pPr>
            <a:r>
              <a:rPr lang="en-US" b="0" i="0" dirty="0">
                <a:solidFill>
                  <a:srgbClr val="273239"/>
                </a:solidFill>
                <a:effectLst/>
                <a:latin typeface="urw-din"/>
              </a:rPr>
              <a:t>C++ is both procedural and object-oriented programming language whereas Java is a pure object-oriented language.</a:t>
            </a:r>
          </a:p>
          <a:p>
            <a:pPr algn="just" fontAlgn="base">
              <a:buFont typeface="Arial" panose="020B0604020202020204" pitchFamily="34" charset="0"/>
              <a:buChar char="•"/>
            </a:pPr>
            <a:r>
              <a:rPr lang="en-US" b="0" i="0" dirty="0">
                <a:solidFill>
                  <a:srgbClr val="273239"/>
                </a:solidFill>
                <a:effectLst/>
                <a:latin typeface="urw-din"/>
              </a:rPr>
              <a:t>Both the languages have different objectives which means it has many differences too.</a:t>
            </a:r>
          </a:p>
          <a:p>
            <a:pPr algn="just" fontAlgn="base">
              <a:buFont typeface="Arial" panose="020B0604020202020204" pitchFamily="34" charset="0"/>
              <a:buChar char="•"/>
            </a:pPr>
            <a:r>
              <a:rPr lang="en-US" b="0" i="0" dirty="0">
                <a:solidFill>
                  <a:srgbClr val="273239"/>
                </a:solidFill>
                <a:effectLst/>
                <a:latin typeface="urw-din"/>
              </a:rPr>
              <a:t>The main objective of C++ is to design a system of programming.</a:t>
            </a:r>
          </a:p>
          <a:p>
            <a:pPr algn="just" fontAlgn="base">
              <a:buFont typeface="Arial" panose="020B0604020202020204" pitchFamily="34" charset="0"/>
              <a:buChar char="•"/>
            </a:pPr>
            <a:r>
              <a:rPr lang="en-US" b="0" i="0" dirty="0">
                <a:solidFill>
                  <a:srgbClr val="273239"/>
                </a:solidFill>
                <a:effectLst/>
                <a:latin typeface="urw-din"/>
              </a:rPr>
              <a:t>Java doesn’t support operator overloading but C++ does support it.</a:t>
            </a:r>
          </a:p>
          <a:p>
            <a:pPr algn="just" fontAlgn="base">
              <a:buFont typeface="Arial" panose="020B0604020202020204" pitchFamily="34" charset="0"/>
              <a:buChar char="•"/>
            </a:pPr>
            <a:r>
              <a:rPr lang="en-US" b="0" i="0" dirty="0">
                <a:solidFill>
                  <a:srgbClr val="273239"/>
                </a:solidFill>
                <a:effectLst/>
                <a:latin typeface="urw-din"/>
              </a:rPr>
              <a:t>C++ also extends the C programming language whereas Java is basically created to support network computing.</a:t>
            </a:r>
          </a:p>
          <a:p>
            <a:pPr algn="just" fontAlgn="base">
              <a:buFont typeface="Arial" panose="020B0604020202020204" pitchFamily="34" charset="0"/>
              <a:buChar char="•"/>
            </a:pPr>
            <a:r>
              <a:rPr lang="en-US" b="0" i="0" dirty="0">
                <a:solidFill>
                  <a:srgbClr val="273239"/>
                </a:solidFill>
                <a:effectLst/>
                <a:latin typeface="urw-din"/>
              </a:rPr>
              <a:t>Java doesn’t support structures and unions where C++ does support it.</a:t>
            </a:r>
          </a:p>
          <a:p>
            <a:pPr algn="just" fontAlgn="base">
              <a:buFont typeface="Arial" panose="020B0604020202020204" pitchFamily="34" charset="0"/>
              <a:buChar char="•"/>
            </a:pPr>
            <a:r>
              <a:rPr lang="en-US" b="0" i="0" dirty="0">
                <a:solidFill>
                  <a:srgbClr val="273239"/>
                </a:solidFill>
                <a:effectLst/>
                <a:latin typeface="urw-din"/>
              </a:rPr>
              <a:t>Java is much slower than C++ in terms of execution.</a:t>
            </a:r>
          </a:p>
          <a:p>
            <a:pPr algn="just" fontAlgn="base">
              <a:buFont typeface="Arial" panose="020B0604020202020204" pitchFamily="34" charset="0"/>
              <a:buChar char="•"/>
            </a:pPr>
            <a:r>
              <a:rPr lang="en-US" b="0" i="0" dirty="0">
                <a:solidFill>
                  <a:srgbClr val="273239"/>
                </a:solidFill>
                <a:effectLst/>
                <a:latin typeface="urw-din"/>
              </a:rPr>
              <a:t>C++ libraries are simple and also they are robust. It also provides container and associative arrays. But Java contains a powerful cross-platform library.</a:t>
            </a:r>
          </a:p>
          <a:p>
            <a:pPr algn="just" fontAlgn="base">
              <a:buFont typeface="Arial" panose="020B0604020202020204" pitchFamily="34" charset="0"/>
              <a:buChar char="•"/>
            </a:pPr>
            <a:r>
              <a:rPr lang="en-US" b="0" i="0" dirty="0">
                <a:solidFill>
                  <a:srgbClr val="273239"/>
                </a:solidFill>
                <a:effectLst/>
                <a:latin typeface="urw-din"/>
              </a:rPr>
              <a:t>In Java, there is an automatic garbage collection whereas this is not the case in C++. In C++ all objects are destroyed manually with the help of the code.</a:t>
            </a:r>
          </a:p>
          <a:p>
            <a:pPr algn="just" fontAlgn="base">
              <a:buFont typeface="Arial" panose="020B0604020202020204" pitchFamily="34" charset="0"/>
              <a:buChar char="•"/>
            </a:pPr>
            <a:r>
              <a:rPr lang="en-US" b="0" i="0" dirty="0">
                <a:solidFill>
                  <a:srgbClr val="273239"/>
                </a:solidFill>
                <a:effectLst/>
                <a:latin typeface="urw-din"/>
              </a:rPr>
              <a:t>C++ supports pointers which are variables which store addresses of other variables. But Java does not have any kind of variable which stores addresses of other variables.</a:t>
            </a:r>
          </a:p>
          <a:p>
            <a:pPr algn="just" fontAlgn="base">
              <a:buFont typeface="Arial" panose="020B0604020202020204" pitchFamily="34" charset="0"/>
              <a:buChar char="•"/>
            </a:pPr>
            <a:r>
              <a:rPr lang="en-US" b="0" i="0" dirty="0">
                <a:solidFill>
                  <a:srgbClr val="273239"/>
                </a:solidFill>
                <a:effectLst/>
                <a:latin typeface="urw-din"/>
              </a:rPr>
              <a:t>C++ executes its programs very fast compared to Java.</a:t>
            </a:r>
          </a:p>
          <a:p>
            <a:endParaRPr lang="en-IN" dirty="0"/>
          </a:p>
        </p:txBody>
      </p:sp>
    </p:spTree>
    <p:extLst>
      <p:ext uri="{BB962C8B-B14F-4D97-AF65-F5344CB8AC3E}">
        <p14:creationId xmlns:p14="http://schemas.microsoft.com/office/powerpoint/2010/main" val="378477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240D-3A60-0265-411E-8C1B9B5A4A5A}"/>
              </a:ext>
            </a:extLst>
          </p:cNvPr>
          <p:cNvSpPr>
            <a:spLocks noGrp="1"/>
          </p:cNvSpPr>
          <p:nvPr>
            <p:ph type="title"/>
          </p:nvPr>
        </p:nvSpPr>
        <p:spPr/>
        <p:txBody>
          <a:bodyPr/>
          <a:lstStyle/>
          <a:p>
            <a:r>
              <a:rPr lang="en-US" dirty="0"/>
              <a:t>To run a java program:</a:t>
            </a:r>
            <a:endParaRPr lang="en-IN" dirty="0"/>
          </a:p>
        </p:txBody>
      </p:sp>
      <p:sp>
        <p:nvSpPr>
          <p:cNvPr id="3" name="Content Placeholder 2">
            <a:extLst>
              <a:ext uri="{FF2B5EF4-FFF2-40B4-BE49-F238E27FC236}">
                <a16:creationId xmlns:a16="http://schemas.microsoft.com/office/drawing/2014/main" id="{896C8B6F-E056-7DFA-3FEC-74FEFF3AC6FC}"/>
              </a:ext>
            </a:extLst>
          </p:cNvPr>
          <p:cNvSpPr>
            <a:spLocks noGrp="1"/>
          </p:cNvSpPr>
          <p:nvPr>
            <p:ph idx="1"/>
          </p:nvPr>
        </p:nvSpPr>
        <p:spPr>
          <a:xfrm>
            <a:off x="838200" y="1328286"/>
            <a:ext cx="10515600" cy="4848677"/>
          </a:xfrm>
        </p:spPr>
        <p:txBody>
          <a:bodyPr/>
          <a:lstStyle/>
          <a:p>
            <a:pPr marL="0" marR="0" algn="just">
              <a:spcBef>
                <a:spcPts val="0"/>
              </a:spcBef>
              <a:spcAft>
                <a:spcPts val="0"/>
              </a:spcAft>
            </a:pPr>
            <a:r>
              <a:rPr lang="en-IN" sz="1800" b="1" spc="75" dirty="0">
                <a:solidFill>
                  <a:srgbClr val="444444"/>
                </a:solidFill>
                <a:effectLst/>
                <a:latin typeface="Times New Roman" panose="02020603050405020304" pitchFamily="18" charset="0"/>
                <a:ea typeface="Times New Roman" panose="02020603050405020304" pitchFamily="18" charset="0"/>
              </a:rPr>
              <a:t>JDK</a:t>
            </a:r>
          </a:p>
          <a:p>
            <a:pPr marL="0" marR="0" indent="0" algn="just">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rPr>
              <a:t>The Java Development Kit (</a:t>
            </a:r>
            <a:r>
              <a:rPr lang="en-IN" sz="1800" b="1" dirty="0">
                <a:solidFill>
                  <a:srgbClr val="000000"/>
                </a:solidFill>
                <a:effectLst/>
                <a:latin typeface="Times New Roman" panose="02020603050405020304" pitchFamily="18" charset="0"/>
                <a:ea typeface="Times New Roman" panose="02020603050405020304" pitchFamily="18" charset="0"/>
              </a:rPr>
              <a:t>JDK</a:t>
            </a:r>
            <a:r>
              <a:rPr lang="en-IN" sz="1800" dirty="0">
                <a:solidFill>
                  <a:srgbClr val="000000"/>
                </a:solidFill>
                <a:effectLst/>
                <a:latin typeface="Times New Roman" panose="02020603050405020304" pitchFamily="18" charset="0"/>
                <a:ea typeface="Times New Roman" panose="02020603050405020304" pitchFamily="18" charset="0"/>
              </a:rPr>
              <a:t>) is an implementation of either one of the</a:t>
            </a:r>
          </a:p>
          <a:p>
            <a:pPr algn="just">
              <a:spcBef>
                <a:spcPts val="0"/>
              </a:spcBef>
            </a:pPr>
            <a:r>
              <a:rPr lang="en-IN" sz="1800" dirty="0">
                <a:solidFill>
                  <a:srgbClr val="000000"/>
                </a:solidFill>
                <a:effectLst/>
                <a:latin typeface="Times New Roman" panose="02020603050405020304" pitchFamily="18" charset="0"/>
                <a:ea typeface="Times New Roman" panose="02020603050405020304" pitchFamily="18" charset="0"/>
              </a:rPr>
              <a:t> Java Platform, Standard Edition, </a:t>
            </a:r>
          </a:p>
          <a:p>
            <a:pPr algn="just">
              <a:spcBef>
                <a:spcPts val="0"/>
              </a:spcBef>
            </a:pPr>
            <a:r>
              <a:rPr lang="en-IN" sz="1800" dirty="0">
                <a:solidFill>
                  <a:srgbClr val="000000"/>
                </a:solidFill>
                <a:effectLst/>
                <a:latin typeface="Times New Roman" panose="02020603050405020304" pitchFamily="18" charset="0"/>
                <a:ea typeface="Times New Roman" panose="02020603050405020304" pitchFamily="18" charset="0"/>
              </a:rPr>
              <a:t>Java Platform, Enterprise Edition OR</a:t>
            </a:r>
          </a:p>
          <a:p>
            <a:pPr algn="just">
              <a:spcBef>
                <a:spcPts val="0"/>
              </a:spcBef>
            </a:pPr>
            <a:r>
              <a:rPr lang="en-IN" sz="1800" dirty="0">
                <a:solidFill>
                  <a:srgbClr val="000000"/>
                </a:solidFill>
                <a:effectLst/>
                <a:latin typeface="Times New Roman" panose="02020603050405020304" pitchFamily="18" charset="0"/>
                <a:ea typeface="Times New Roman" panose="02020603050405020304" pitchFamily="18" charset="0"/>
              </a:rPr>
              <a:t>Java Platform, Micro Edition platforms released by Oracle Corporation in the </a:t>
            </a:r>
            <a:r>
              <a:rPr lang="en-IN" sz="1800" b="1" dirty="0">
                <a:solidFill>
                  <a:srgbClr val="000000"/>
                </a:solidFill>
                <a:effectLst/>
                <a:latin typeface="Times New Roman" panose="02020603050405020304" pitchFamily="18" charset="0"/>
                <a:ea typeface="Times New Roman" panose="02020603050405020304" pitchFamily="18" charset="0"/>
              </a:rPr>
              <a:t>form</a:t>
            </a:r>
            <a:r>
              <a:rPr lang="en-IN" sz="1800" dirty="0">
                <a:solidFill>
                  <a:srgbClr val="000000"/>
                </a:solidFill>
                <a:effectLst/>
                <a:latin typeface="Times New Roman" panose="02020603050405020304" pitchFamily="18" charset="0"/>
                <a:ea typeface="Times New Roman" panose="02020603050405020304" pitchFamily="18" charset="0"/>
              </a:rPr>
              <a:t> of a binary product aimed at Java developers on Solaris, Linux, macOS or Windows.</a:t>
            </a:r>
            <a:endParaRPr lang="en-IN"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IN" sz="1800" b="1" spc="75" dirty="0">
                <a:solidFill>
                  <a:srgbClr val="444444"/>
                </a:solidFill>
                <a:effectLst/>
                <a:latin typeface="Times New Roman" panose="02020603050405020304" pitchFamily="18" charset="0"/>
                <a:ea typeface="Times New Roman" panose="02020603050405020304" pitchFamily="18" charset="0"/>
              </a:rPr>
              <a:t>Programming Text Editor</a:t>
            </a:r>
            <a:endParaRPr lang="en-IN" sz="18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Do NOT use Notepad (Windows) or TextEdit (macOS) for programming.</a:t>
            </a:r>
          </a:p>
          <a:p>
            <a:pPr marL="0" marR="0" algn="just">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 Install a </a:t>
            </a:r>
            <a:r>
              <a:rPr lang="en-IN" sz="1800" i="1" dirty="0">
                <a:solidFill>
                  <a:srgbClr val="000000"/>
                </a:solidFill>
                <a:effectLst/>
                <a:latin typeface="Times New Roman" panose="02020603050405020304" pitchFamily="18" charset="0"/>
                <a:ea typeface="Times New Roman" panose="02020603050405020304" pitchFamily="18" charset="0"/>
              </a:rPr>
              <a:t>programming</a:t>
            </a:r>
            <a:r>
              <a:rPr lang="en-IN" sz="1800" dirty="0">
                <a:solidFill>
                  <a:srgbClr val="000000"/>
                </a:solidFill>
                <a:effectLst/>
                <a:latin typeface="Times New Roman" panose="02020603050405020304" pitchFamily="18" charset="0"/>
                <a:ea typeface="Times New Roman" panose="02020603050405020304" pitchFamily="18" charset="0"/>
              </a:rPr>
              <a:t> text editor, which does syntax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highlighting. For example,</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480"/>
              </a:spcBef>
              <a:spcAft>
                <a:spcPts val="48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For Windows: Sublime Text, Atom,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NotePad</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TextPad</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480"/>
              </a:spcBef>
              <a:spcAft>
                <a:spcPts val="48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For macOS: Sublime Text, Atom,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jEdit</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gEdit</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480"/>
              </a:spcBef>
              <a:spcAft>
                <a:spcPts val="48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For Ubuntu: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gEdit</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08061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BA61-6F23-64CD-53B1-D5030BA0B1C2}"/>
              </a:ext>
            </a:extLst>
          </p:cNvPr>
          <p:cNvSpPr>
            <a:spLocks noGrp="1"/>
          </p:cNvSpPr>
          <p:nvPr>
            <p:ph type="title"/>
          </p:nvPr>
        </p:nvSpPr>
        <p:spPr>
          <a:xfrm>
            <a:off x="221382" y="365125"/>
            <a:ext cx="8258476" cy="6232993"/>
          </a:xfrm>
        </p:spPr>
        <p:txBody>
          <a:bodyPr/>
          <a:lstStyle/>
          <a:p>
            <a:pPr fontAlgn="base"/>
            <a:r>
              <a:rPr lang="en-US" b="1" i="0" dirty="0">
                <a:solidFill>
                  <a:srgbClr val="273239"/>
                </a:solidFill>
                <a:effectLst/>
                <a:latin typeface="urw-din"/>
              </a:rPr>
              <a:t>1. JDK</a:t>
            </a:r>
            <a:r>
              <a:rPr lang="en-US" b="0" i="0" dirty="0">
                <a:solidFill>
                  <a:srgbClr val="273239"/>
                </a:solidFill>
                <a:effectLst/>
                <a:latin typeface="urw-din"/>
              </a:rPr>
              <a:t> (Java Development Kit) is a Kit that provides the environment to </a:t>
            </a:r>
            <a:r>
              <a:rPr lang="en-US" b="1" i="0" dirty="0">
                <a:solidFill>
                  <a:srgbClr val="273239"/>
                </a:solidFill>
                <a:effectLst/>
                <a:latin typeface="urw-din"/>
              </a:rPr>
              <a:t>develop and execute(run)</a:t>
            </a:r>
            <a:r>
              <a:rPr lang="en-US" b="0" i="0" dirty="0">
                <a:solidFill>
                  <a:srgbClr val="273239"/>
                </a:solidFill>
                <a:effectLst/>
                <a:latin typeface="urw-din"/>
              </a:rPr>
              <a:t> the Java program. JDK is a kit(or package) that includes two things</a:t>
            </a:r>
            <a:br>
              <a:rPr lang="en-US" b="0" i="0" dirty="0">
                <a:solidFill>
                  <a:srgbClr val="273239"/>
                </a:solidFill>
                <a:effectLst/>
                <a:latin typeface="urw-din"/>
              </a:rPr>
            </a:br>
            <a:r>
              <a:rPr lang="en-US" b="0" i="0" dirty="0">
                <a:solidFill>
                  <a:srgbClr val="273239"/>
                </a:solidFill>
                <a:effectLst/>
                <a:latin typeface="urw-din"/>
              </a:rPr>
              <a:t>Development Tools(to provide an environment to develop your java programs)</a:t>
            </a:r>
            <a:br>
              <a:rPr lang="en-US" b="0" i="0" dirty="0">
                <a:solidFill>
                  <a:srgbClr val="273239"/>
                </a:solidFill>
                <a:effectLst/>
                <a:latin typeface="urw-din"/>
              </a:rPr>
            </a:br>
            <a:r>
              <a:rPr lang="en-US" b="0" i="0" dirty="0">
                <a:solidFill>
                  <a:srgbClr val="273239"/>
                </a:solidFill>
                <a:effectLst/>
                <a:latin typeface="urw-din"/>
              </a:rPr>
              <a:t>JRE (to execute your java program).</a:t>
            </a:r>
            <a:br>
              <a:rPr lang="en-US" b="0" i="0" dirty="0">
                <a:solidFill>
                  <a:srgbClr val="273239"/>
                </a:solidFill>
                <a:effectLst/>
                <a:latin typeface="urw-din"/>
              </a:rPr>
            </a:br>
            <a:endParaRPr lang="en-IN" dirty="0"/>
          </a:p>
        </p:txBody>
      </p:sp>
      <p:pic>
        <p:nvPicPr>
          <p:cNvPr id="1026" name="Picture 2">
            <a:extLst>
              <a:ext uri="{FF2B5EF4-FFF2-40B4-BE49-F238E27FC236}">
                <a16:creationId xmlns:a16="http://schemas.microsoft.com/office/drawing/2014/main" id="{3DEDDD4E-84F7-B9F7-8988-41355489ED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54728" y="259882"/>
            <a:ext cx="3936732" cy="659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9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BA61-6F23-64CD-53B1-D5030BA0B1C2}"/>
              </a:ext>
            </a:extLst>
          </p:cNvPr>
          <p:cNvSpPr>
            <a:spLocks noGrp="1"/>
          </p:cNvSpPr>
          <p:nvPr>
            <p:ph type="title"/>
          </p:nvPr>
        </p:nvSpPr>
        <p:spPr>
          <a:xfrm>
            <a:off x="221382" y="365125"/>
            <a:ext cx="8258476" cy="6232993"/>
          </a:xfrm>
        </p:spPr>
        <p:txBody>
          <a:bodyPr>
            <a:normAutofit/>
          </a:bodyPr>
          <a:lstStyle/>
          <a:p>
            <a:pPr fontAlgn="base"/>
            <a:r>
              <a:rPr lang="en-US" sz="3100" b="1" i="0" dirty="0">
                <a:solidFill>
                  <a:srgbClr val="273239"/>
                </a:solidFill>
                <a:effectLst/>
                <a:latin typeface="urw-din"/>
              </a:rPr>
              <a:t>2. JRE</a:t>
            </a:r>
            <a:r>
              <a:rPr lang="en-US" sz="3100" b="0" i="0" dirty="0">
                <a:solidFill>
                  <a:srgbClr val="273239"/>
                </a:solidFill>
                <a:effectLst/>
                <a:latin typeface="urw-din"/>
              </a:rPr>
              <a:t> (Java Runtime Environment) is an installation package that provides an environment to </a:t>
            </a:r>
            <a:r>
              <a:rPr lang="en-US" sz="3100" b="1" i="0" dirty="0">
                <a:solidFill>
                  <a:srgbClr val="273239"/>
                </a:solidFill>
                <a:effectLst/>
                <a:latin typeface="urw-din"/>
              </a:rPr>
              <a:t>only run(not develop)</a:t>
            </a:r>
            <a:r>
              <a:rPr lang="en-US" sz="3100" b="0" i="0" dirty="0">
                <a:solidFill>
                  <a:srgbClr val="273239"/>
                </a:solidFill>
                <a:effectLst/>
                <a:latin typeface="urw-din"/>
              </a:rPr>
              <a:t> the java program(or application)onto your machine. JRE is only used by those who only want to run Java programs that are end-users of your system.</a:t>
            </a:r>
            <a:br>
              <a:rPr lang="en-US" sz="3100" b="0" i="0" dirty="0">
                <a:solidFill>
                  <a:srgbClr val="273239"/>
                </a:solidFill>
                <a:effectLst/>
                <a:latin typeface="urw-din"/>
              </a:rPr>
            </a:br>
            <a:r>
              <a:rPr lang="en-US" sz="3100" b="0" i="0" dirty="0">
                <a:solidFill>
                  <a:srgbClr val="273239"/>
                </a:solidFill>
                <a:effectLst/>
                <a:latin typeface="urw-din"/>
              </a:rPr>
              <a:t> </a:t>
            </a:r>
            <a:br>
              <a:rPr lang="en-US" sz="3100" b="0" i="0" dirty="0">
                <a:solidFill>
                  <a:srgbClr val="273239"/>
                </a:solidFill>
                <a:effectLst/>
                <a:latin typeface="urw-din"/>
              </a:rPr>
            </a:br>
            <a:r>
              <a:rPr lang="en-US" sz="3100" b="1" i="0" dirty="0">
                <a:solidFill>
                  <a:srgbClr val="273239"/>
                </a:solidFill>
                <a:effectLst/>
                <a:latin typeface="urw-din"/>
              </a:rPr>
              <a:t>3. </a:t>
            </a:r>
            <a:r>
              <a:rPr lang="en-US" sz="3100" b="1" i="0" u="sng" dirty="0">
                <a:solidFill>
                  <a:srgbClr val="273239"/>
                </a:solidFill>
                <a:effectLst/>
                <a:latin typeface="urw-din"/>
                <a:hlinkClick r:id="rId2"/>
              </a:rPr>
              <a:t>JVM</a:t>
            </a:r>
            <a:r>
              <a:rPr lang="en-US" sz="3100" b="0" i="0" u="sng" dirty="0">
                <a:solidFill>
                  <a:srgbClr val="273239"/>
                </a:solidFill>
                <a:effectLst/>
                <a:latin typeface="urw-din"/>
                <a:hlinkClick r:id="rId2"/>
              </a:rPr>
              <a:t> (</a:t>
            </a:r>
            <a:r>
              <a:rPr lang="en-US" sz="3100" b="1" i="0" u="sng" dirty="0">
                <a:solidFill>
                  <a:srgbClr val="273239"/>
                </a:solidFill>
                <a:effectLst/>
                <a:latin typeface="urw-din"/>
                <a:hlinkClick r:id="rId2"/>
              </a:rPr>
              <a:t>Java Virtual Machine)</a:t>
            </a:r>
            <a:r>
              <a:rPr lang="en-US" sz="3100" b="1" i="0" dirty="0">
                <a:solidFill>
                  <a:srgbClr val="273239"/>
                </a:solidFill>
                <a:effectLst/>
                <a:latin typeface="urw-din"/>
              </a:rPr>
              <a:t> </a:t>
            </a:r>
            <a:r>
              <a:rPr lang="en-US" sz="3100" b="0" i="0" dirty="0">
                <a:solidFill>
                  <a:srgbClr val="273239"/>
                </a:solidFill>
                <a:effectLst/>
                <a:latin typeface="urw-din"/>
              </a:rPr>
              <a:t>is a very important part of both JDK and JRE because it is contained or inbuilt in both. Whatever Java program you run using JRE or JDK goes into JVM and JVM is responsible for executing the java program line by line, hence it is also known as an </a:t>
            </a:r>
            <a:r>
              <a:rPr lang="en-US" sz="3100" b="1" i="0" u="sng" dirty="0">
                <a:solidFill>
                  <a:srgbClr val="273239"/>
                </a:solidFill>
                <a:effectLst/>
                <a:latin typeface="urw-din"/>
                <a:hlinkClick r:id="rId3"/>
              </a:rPr>
              <a:t>i</a:t>
            </a:r>
            <a:r>
              <a:rPr lang="en-US" sz="3100" b="1" i="1" u="sng" dirty="0">
                <a:solidFill>
                  <a:srgbClr val="273239"/>
                </a:solidFill>
                <a:effectLst/>
                <a:latin typeface="urw-din"/>
                <a:hlinkClick r:id="rId3"/>
              </a:rPr>
              <a:t>nterpreter</a:t>
            </a:r>
            <a:r>
              <a:rPr lang="en-US" sz="3100" b="1" i="0" dirty="0">
                <a:solidFill>
                  <a:srgbClr val="273239"/>
                </a:solidFill>
                <a:effectLst/>
                <a:latin typeface="urw-din"/>
              </a:rPr>
              <a:t>.</a:t>
            </a:r>
            <a:br>
              <a:rPr lang="en-US" b="0" i="0" dirty="0">
                <a:solidFill>
                  <a:srgbClr val="273239"/>
                </a:solidFill>
                <a:effectLst/>
                <a:latin typeface="urw-din"/>
              </a:rPr>
            </a:br>
            <a:endParaRPr lang="en-IN" dirty="0"/>
          </a:p>
        </p:txBody>
      </p:sp>
      <p:pic>
        <p:nvPicPr>
          <p:cNvPr id="1026" name="Picture 2">
            <a:extLst>
              <a:ext uri="{FF2B5EF4-FFF2-40B4-BE49-F238E27FC236}">
                <a16:creationId xmlns:a16="http://schemas.microsoft.com/office/drawing/2014/main" id="{3DEDDD4E-84F7-B9F7-8988-41355489ED5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54728" y="259882"/>
            <a:ext cx="3936732" cy="659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89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A763-2149-DAAC-4F61-A7E0C01B86ED}"/>
              </a:ext>
            </a:extLst>
          </p:cNvPr>
          <p:cNvSpPr>
            <a:spLocks noGrp="1"/>
          </p:cNvSpPr>
          <p:nvPr>
            <p:ph type="title"/>
          </p:nvPr>
        </p:nvSpPr>
        <p:spPr/>
        <p:txBody>
          <a:bodyPr>
            <a:normAutofit fontScale="90000"/>
          </a:bodyPr>
          <a:lstStyle/>
          <a:p>
            <a:r>
              <a:rPr lang="en-US" sz="3100" b="0" i="1" dirty="0">
                <a:solidFill>
                  <a:srgbClr val="273239"/>
                </a:solidFill>
                <a:effectLst/>
                <a:latin typeface="urw-din"/>
              </a:rPr>
              <a:t>Consider a java source file saved as ‘Example.java’. The file is compiled into a set of Byte Code that is stored in a “.class” file. Here it will be “</a:t>
            </a:r>
            <a:r>
              <a:rPr lang="en-US" sz="3100" b="0" i="1" dirty="0" err="1">
                <a:solidFill>
                  <a:srgbClr val="273239"/>
                </a:solidFill>
                <a:effectLst/>
                <a:latin typeface="urw-din"/>
              </a:rPr>
              <a:t>Example.class</a:t>
            </a:r>
            <a:r>
              <a:rPr lang="en-US" sz="3100" b="0" i="1" dirty="0">
                <a:solidFill>
                  <a:srgbClr val="273239"/>
                </a:solidFill>
                <a:effectLst/>
                <a:latin typeface="urw-din"/>
              </a:rPr>
              <a:t>“</a:t>
            </a:r>
            <a:r>
              <a:rPr lang="en-US" b="0" i="1" dirty="0">
                <a:solidFill>
                  <a:srgbClr val="273239"/>
                </a:solidFill>
                <a:effectLst/>
                <a:latin typeface="urw-din"/>
              </a:rPr>
              <a:t>. </a:t>
            </a:r>
            <a:endParaRPr lang="en-IN" dirty="0"/>
          </a:p>
        </p:txBody>
      </p:sp>
      <p:pic>
        <p:nvPicPr>
          <p:cNvPr id="2050" name="Picture 2" descr="Lightbox">
            <a:extLst>
              <a:ext uri="{FF2B5EF4-FFF2-40B4-BE49-F238E27FC236}">
                <a16:creationId xmlns:a16="http://schemas.microsoft.com/office/drawing/2014/main" id="{A1F43DEC-4A95-8E02-7E3B-36211AAB89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70092" y="1690688"/>
            <a:ext cx="2219325" cy="2657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9E9E7B2-41EE-9045-CE28-D3713E394E87}"/>
              </a:ext>
            </a:extLst>
          </p:cNvPr>
          <p:cNvSpPr txBox="1"/>
          <p:nvPr/>
        </p:nvSpPr>
        <p:spPr>
          <a:xfrm>
            <a:off x="731520" y="2554243"/>
            <a:ext cx="8414886" cy="1754326"/>
          </a:xfrm>
          <a:prstGeom prst="rect">
            <a:avLst/>
          </a:prstGeom>
          <a:noFill/>
        </p:spPr>
        <p:txBody>
          <a:bodyPr wrap="square">
            <a:spAutoFit/>
          </a:bodyPr>
          <a:lstStyle/>
          <a:p>
            <a:pPr algn="l" fontAlgn="base"/>
            <a:r>
              <a:rPr lang="en-US" b="0" i="1" dirty="0">
                <a:solidFill>
                  <a:srgbClr val="273239"/>
                </a:solidFill>
                <a:effectLst/>
                <a:latin typeface="urw-din"/>
              </a:rPr>
              <a:t>The following actions occur at runtime as listed below:</a:t>
            </a:r>
          </a:p>
          <a:p>
            <a:pPr lvl="1" fontAlgn="base">
              <a:buFont typeface="Arial" panose="020B0604020202020204" pitchFamily="34" charset="0"/>
              <a:buChar char="•"/>
            </a:pPr>
            <a:r>
              <a:rPr lang="en-US" b="0" i="1" dirty="0">
                <a:solidFill>
                  <a:srgbClr val="273239"/>
                </a:solidFill>
                <a:effectLst/>
                <a:latin typeface="urw-din"/>
              </a:rPr>
              <a:t>    Byte Code Verifier</a:t>
            </a:r>
          </a:p>
          <a:p>
            <a:pPr lvl="1" fontAlgn="base">
              <a:buFont typeface="Arial" panose="020B0604020202020204" pitchFamily="34" charset="0"/>
              <a:buChar char="•"/>
            </a:pPr>
            <a:r>
              <a:rPr lang="en-US" b="0" i="1" dirty="0">
                <a:solidFill>
                  <a:srgbClr val="273239"/>
                </a:solidFill>
                <a:effectLst/>
                <a:latin typeface="urw-din"/>
              </a:rPr>
              <a:t>    Class Loader</a:t>
            </a:r>
          </a:p>
          <a:p>
            <a:pPr lvl="1" fontAlgn="base">
              <a:buFont typeface="Arial" panose="020B0604020202020204" pitchFamily="34" charset="0"/>
              <a:buChar char="•"/>
            </a:pPr>
            <a:r>
              <a:rPr lang="en-US" b="0" i="1" dirty="0">
                <a:solidFill>
                  <a:srgbClr val="273239"/>
                </a:solidFill>
                <a:effectLst/>
                <a:latin typeface="urw-din"/>
              </a:rPr>
              <a:t>    Interpreter</a:t>
            </a:r>
          </a:p>
          <a:p>
            <a:pPr marL="742950" lvl="1" indent="-285750" algn="l" fontAlgn="base">
              <a:buFont typeface="Arial" panose="020B0604020202020204" pitchFamily="34" charset="0"/>
              <a:buChar char="•"/>
            </a:pPr>
            <a:r>
              <a:rPr lang="en-US" b="0" i="1" dirty="0">
                <a:solidFill>
                  <a:srgbClr val="273239"/>
                </a:solidFill>
                <a:effectLst/>
                <a:latin typeface="urw-din"/>
              </a:rPr>
              <a:t>Execute the Byte Code</a:t>
            </a:r>
          </a:p>
          <a:p>
            <a:pPr marL="742950" lvl="1" indent="-285750" algn="l" fontAlgn="base">
              <a:buFont typeface="Arial" panose="020B0604020202020204" pitchFamily="34" charset="0"/>
              <a:buChar char="•"/>
            </a:pPr>
            <a:r>
              <a:rPr lang="en-US" b="0" i="1" dirty="0">
                <a:solidFill>
                  <a:srgbClr val="273239"/>
                </a:solidFill>
                <a:effectLst/>
                <a:latin typeface="urw-din"/>
              </a:rPr>
              <a:t>Make appropriate calls to the underlying hardware</a:t>
            </a:r>
          </a:p>
        </p:txBody>
      </p:sp>
      <p:pic>
        <p:nvPicPr>
          <p:cNvPr id="7" name="Picture 6" descr="Java Runtime Processing">
            <a:extLst>
              <a:ext uri="{FF2B5EF4-FFF2-40B4-BE49-F238E27FC236}">
                <a16:creationId xmlns:a16="http://schemas.microsoft.com/office/drawing/2014/main" id="{B7C70EE1-16CB-26AF-AAD2-FCE481B940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0196" y="2279844"/>
            <a:ext cx="2219324" cy="4332712"/>
          </a:xfrm>
          <a:prstGeom prst="rect">
            <a:avLst/>
          </a:prstGeom>
          <a:noFill/>
          <a:ln>
            <a:noFill/>
          </a:ln>
        </p:spPr>
      </p:pic>
    </p:spTree>
    <p:extLst>
      <p:ext uri="{BB962C8B-B14F-4D97-AF65-F5344CB8AC3E}">
        <p14:creationId xmlns:p14="http://schemas.microsoft.com/office/powerpoint/2010/main" val="179640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D163-50DC-F25D-A2BB-DA1CF99264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F4AD4-1E75-44A0-BD00-60F761F52FB9}"/>
              </a:ext>
            </a:extLst>
          </p:cNvPr>
          <p:cNvSpPr>
            <a:spLocks noGrp="1"/>
          </p:cNvSpPr>
          <p:nvPr>
            <p:ph idx="1"/>
          </p:nvPr>
        </p:nvSpPr>
        <p:spPr>
          <a:xfrm>
            <a:off x="134754" y="365125"/>
            <a:ext cx="11858324" cy="6411060"/>
          </a:xfrm>
        </p:spPr>
        <p:txBody>
          <a:bodyPr>
            <a:normAutofit fontScale="85000" lnSpcReduction="20000"/>
          </a:bodyPr>
          <a:lstStyle/>
          <a:p>
            <a:pPr algn="l" fontAlgn="base"/>
            <a:r>
              <a:rPr lang="en-US" b="0" i="0" dirty="0">
                <a:solidFill>
                  <a:srgbClr val="273239"/>
                </a:solidFill>
                <a:effectLst/>
                <a:latin typeface="urw-din"/>
              </a:rPr>
              <a:t>JVM becomes an instance of JRE at the runtime of a Java program. It is widely known as a runtime interpreter.</a:t>
            </a:r>
          </a:p>
          <a:p>
            <a:pPr algn="l" fontAlgn="base"/>
            <a:r>
              <a:rPr lang="en-US" b="0" i="0" dirty="0">
                <a:solidFill>
                  <a:srgbClr val="273239"/>
                </a:solidFill>
                <a:effectLst/>
                <a:latin typeface="urw-din"/>
              </a:rPr>
              <a:t>JVM largely helps in the abstraction of inner implementation from the programmers who make use of libraries for their programs from JDK. </a:t>
            </a:r>
          </a:p>
          <a:p>
            <a:pPr algn="just" fontAlgn="base"/>
            <a:r>
              <a:rPr lang="en-US" b="1" i="1" dirty="0">
                <a:solidFill>
                  <a:srgbClr val="273239"/>
                </a:solidFill>
                <a:effectLst/>
                <a:latin typeface="urw-din"/>
              </a:rPr>
              <a:t>It is mainly responsible for three activities. </a:t>
            </a:r>
            <a:endParaRPr lang="en-US" b="0"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Loading</a:t>
            </a:r>
          </a:p>
          <a:p>
            <a:pPr algn="just" fontAlgn="base">
              <a:buFont typeface="Arial" panose="020B0604020202020204" pitchFamily="34" charset="0"/>
              <a:buChar char="•"/>
            </a:pPr>
            <a:r>
              <a:rPr lang="en-US" b="0" i="0" dirty="0">
                <a:solidFill>
                  <a:srgbClr val="273239"/>
                </a:solidFill>
                <a:effectLst/>
                <a:latin typeface="urw-din"/>
              </a:rPr>
              <a:t>Linking</a:t>
            </a:r>
          </a:p>
          <a:p>
            <a:pPr algn="just" fontAlgn="base">
              <a:buFont typeface="Arial" panose="020B0604020202020204" pitchFamily="34" charset="0"/>
              <a:buChar char="•"/>
            </a:pPr>
            <a:r>
              <a:rPr lang="en-US" b="0" i="0" dirty="0">
                <a:solidFill>
                  <a:srgbClr val="273239"/>
                </a:solidFill>
                <a:effectLst/>
                <a:latin typeface="urw-din"/>
              </a:rPr>
              <a:t>Initialization</a:t>
            </a:r>
          </a:p>
          <a:p>
            <a:pPr marL="0" indent="0" algn="just" fontAlgn="base">
              <a:buNone/>
            </a:pPr>
            <a:r>
              <a:rPr lang="en-US" b="1" dirty="0">
                <a:solidFill>
                  <a:srgbClr val="273239"/>
                </a:solidFill>
                <a:latin typeface="urw-din"/>
              </a:rPr>
              <a:t>W</a:t>
            </a:r>
            <a:r>
              <a:rPr lang="en-US" b="1" i="0" dirty="0">
                <a:solidFill>
                  <a:srgbClr val="273239"/>
                </a:solidFill>
                <a:effectLst/>
                <a:latin typeface="urw-din"/>
              </a:rPr>
              <a:t>orking of JRE is as follows:</a:t>
            </a:r>
            <a:endParaRPr lang="en-US" b="0"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JVM(Java Virtual Machine) acts as a run-time engine to run Java applications. JVM is the one that actually calls the </a:t>
            </a:r>
            <a:r>
              <a:rPr lang="en-US" b="1" i="0" dirty="0">
                <a:solidFill>
                  <a:srgbClr val="273239"/>
                </a:solidFill>
                <a:effectLst/>
                <a:latin typeface="urw-din"/>
              </a:rPr>
              <a:t>main</a:t>
            </a:r>
            <a:r>
              <a:rPr lang="en-US" b="0" i="0" dirty="0">
                <a:solidFill>
                  <a:srgbClr val="273239"/>
                </a:solidFill>
                <a:effectLst/>
                <a:latin typeface="urw-din"/>
              </a:rPr>
              <a:t> method present in a java code. JVM is a part of JRE(Java Runtime Environment).</a:t>
            </a:r>
          </a:p>
          <a:p>
            <a:pPr algn="just" fontAlgn="base">
              <a:buFont typeface="Arial" panose="020B0604020202020204" pitchFamily="34" charset="0"/>
              <a:buChar char="•"/>
            </a:pPr>
            <a:r>
              <a:rPr lang="en-US" b="0" i="0" dirty="0">
                <a:solidFill>
                  <a:srgbClr val="273239"/>
                </a:solidFill>
                <a:effectLst/>
                <a:latin typeface="urw-din"/>
              </a:rPr>
              <a:t>Java applications are called WORA (Write Once Run Anywhere). This means a programmer can develop Java code on one system and can expect it to run on any other Java-enabled system without any adjustments. This is all possible because of JVM.</a:t>
            </a:r>
          </a:p>
          <a:p>
            <a:pPr algn="just" fontAlgn="base">
              <a:buFont typeface="Arial" panose="020B0604020202020204" pitchFamily="34" charset="0"/>
              <a:buChar char="•"/>
            </a:pPr>
            <a:r>
              <a:rPr lang="en-US" b="0" i="0" dirty="0">
                <a:solidFill>
                  <a:srgbClr val="273239"/>
                </a:solidFill>
                <a:effectLst/>
                <a:latin typeface="urw-din"/>
              </a:rPr>
              <a:t>When we compile a </a:t>
            </a:r>
            <a:r>
              <a:rPr lang="en-US" b="0" i="1" dirty="0">
                <a:solidFill>
                  <a:srgbClr val="273239"/>
                </a:solidFill>
                <a:effectLst/>
                <a:latin typeface="urw-din"/>
              </a:rPr>
              <a:t>.java</a:t>
            </a:r>
            <a:r>
              <a:rPr lang="en-US" b="0" i="0" dirty="0">
                <a:solidFill>
                  <a:srgbClr val="273239"/>
                </a:solidFill>
                <a:effectLst/>
                <a:latin typeface="urw-din"/>
              </a:rPr>
              <a:t> file, </a:t>
            </a:r>
            <a:r>
              <a:rPr lang="en-US" b="0" i="1" dirty="0">
                <a:solidFill>
                  <a:srgbClr val="273239"/>
                </a:solidFill>
                <a:effectLst/>
                <a:latin typeface="urw-din"/>
              </a:rPr>
              <a:t>.class</a:t>
            </a:r>
            <a:r>
              <a:rPr lang="en-US" b="0" i="0" dirty="0">
                <a:solidFill>
                  <a:srgbClr val="273239"/>
                </a:solidFill>
                <a:effectLst/>
                <a:latin typeface="urw-din"/>
              </a:rPr>
              <a:t> files(contains byte-code) with the same class names present in </a:t>
            </a:r>
            <a:r>
              <a:rPr lang="en-US" b="0" i="1" dirty="0">
                <a:solidFill>
                  <a:srgbClr val="273239"/>
                </a:solidFill>
                <a:effectLst/>
                <a:latin typeface="urw-din"/>
              </a:rPr>
              <a:t>.java</a:t>
            </a:r>
            <a:r>
              <a:rPr lang="en-US" b="0" i="0" dirty="0">
                <a:solidFill>
                  <a:srgbClr val="273239"/>
                </a:solidFill>
                <a:effectLst/>
                <a:latin typeface="urw-din"/>
              </a:rPr>
              <a:t> file are generated by the Java compiler. </a:t>
            </a:r>
          </a:p>
          <a:p>
            <a:pPr algn="just" fontAlgn="base">
              <a:buFont typeface="Arial" panose="020B0604020202020204" pitchFamily="34" charset="0"/>
              <a:buChar char="•"/>
            </a:pPr>
            <a:r>
              <a:rPr lang="en-US" b="0" i="0" dirty="0">
                <a:solidFill>
                  <a:srgbClr val="273239"/>
                </a:solidFill>
                <a:effectLst/>
                <a:latin typeface="urw-din"/>
              </a:rPr>
              <a:t>This </a:t>
            </a:r>
            <a:r>
              <a:rPr lang="en-US" b="0" i="1" dirty="0">
                <a:solidFill>
                  <a:srgbClr val="273239"/>
                </a:solidFill>
                <a:effectLst/>
                <a:latin typeface="urw-din"/>
              </a:rPr>
              <a:t>.class</a:t>
            </a:r>
            <a:r>
              <a:rPr lang="en-US" b="0" i="0" dirty="0">
                <a:solidFill>
                  <a:srgbClr val="273239"/>
                </a:solidFill>
                <a:effectLst/>
                <a:latin typeface="urw-din"/>
              </a:rPr>
              <a:t> file goes into various steps when we run it. These steps together describe the whole JVM.</a:t>
            </a:r>
          </a:p>
          <a:p>
            <a:endParaRPr lang="en-IN" dirty="0"/>
          </a:p>
        </p:txBody>
      </p:sp>
    </p:spTree>
    <p:extLst>
      <p:ext uri="{BB962C8B-B14F-4D97-AF65-F5344CB8AC3E}">
        <p14:creationId xmlns:p14="http://schemas.microsoft.com/office/powerpoint/2010/main" val="244211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9837-D6A3-1739-31E7-EC7962815555}"/>
              </a:ext>
            </a:extLst>
          </p:cNvPr>
          <p:cNvSpPr>
            <a:spLocks noGrp="1"/>
          </p:cNvSpPr>
          <p:nvPr>
            <p:ph type="title"/>
          </p:nvPr>
        </p:nvSpPr>
        <p:spPr>
          <a:xfrm>
            <a:off x="134754" y="375385"/>
            <a:ext cx="11219046" cy="638075"/>
          </a:xfrm>
        </p:spPr>
        <p:txBody>
          <a:bodyPr>
            <a:normAutofit fontScale="90000"/>
          </a:bodyPr>
          <a:lstStyle/>
          <a:p>
            <a:r>
              <a:rPr lang="en-IN" sz="4400" b="1" kern="0"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Features of Java</a:t>
            </a:r>
            <a:br>
              <a:rPr lang="en-IN" sz="4400" b="1" kern="0"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8564F0B-9773-BB57-F69E-665A2CDEF415}"/>
              </a:ext>
            </a:extLst>
          </p:cNvPr>
          <p:cNvSpPr>
            <a:spLocks noGrp="1"/>
          </p:cNvSpPr>
          <p:nvPr>
            <p:ph idx="1"/>
          </p:nvPr>
        </p:nvSpPr>
        <p:spPr>
          <a:xfrm>
            <a:off x="298384" y="837398"/>
            <a:ext cx="7661710" cy="5890661"/>
          </a:xfrm>
        </p:spPr>
        <p:txBody>
          <a:bodyPr>
            <a:normAutofit/>
          </a:bodyPr>
          <a:lstStyle/>
          <a:p>
            <a:pPr marL="0" marR="0" algn="just"/>
            <a:r>
              <a:rPr lang="en-IN" sz="1800" dirty="0">
                <a:solidFill>
                  <a:srgbClr val="333333"/>
                </a:solidFill>
                <a:effectLst/>
                <a:latin typeface="Segoe UI" panose="020B0502040204020203" pitchFamily="34" charset="0"/>
                <a:ea typeface="Times New Roman" panose="02020603050405020304" pitchFamily="18" charset="0"/>
              </a:rPr>
              <a:t>The primary objective of </a:t>
            </a:r>
            <a:r>
              <a:rPr lang="en-IN" sz="1800" u="sng" dirty="0">
                <a:solidFill>
                  <a:srgbClr val="008000"/>
                </a:solidFill>
                <a:effectLst/>
                <a:latin typeface="Segoe UI" panose="020B0502040204020203" pitchFamily="34" charset="0"/>
                <a:ea typeface="Times New Roman" panose="02020603050405020304" pitchFamily="18" charset="0"/>
                <a:hlinkClick r:id="rId2"/>
              </a:rPr>
              <a:t>Java programming</a:t>
            </a:r>
            <a:r>
              <a:rPr lang="en-IN" sz="1800" dirty="0">
                <a:solidFill>
                  <a:srgbClr val="333333"/>
                </a:solidFill>
                <a:effectLst/>
                <a:latin typeface="Segoe UI" panose="020B0502040204020203" pitchFamily="34" charset="0"/>
                <a:ea typeface="Times New Roman" panose="02020603050405020304" pitchFamily="18" charset="0"/>
              </a:rPr>
              <a:t> language creation was to make it portable, simple and secure programming language. </a:t>
            </a:r>
          </a:p>
          <a:p>
            <a:pPr marL="0" marR="0" algn="just"/>
            <a:r>
              <a:rPr lang="en-IN" sz="1800" dirty="0">
                <a:solidFill>
                  <a:srgbClr val="333333"/>
                </a:solidFill>
                <a:effectLst/>
                <a:latin typeface="Segoe UI" panose="020B0502040204020203" pitchFamily="34" charset="0"/>
                <a:ea typeface="Times New Roman" panose="02020603050405020304" pitchFamily="18" charset="0"/>
              </a:rPr>
              <a:t>A list of most important features of Java language is given below.</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Simple</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Object-Oriented</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Portable</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Platform independent</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Secured</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Robust</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Architecture neutral</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Interpreted</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High Performance</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Multithreaded</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Distributed</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Dynamic</a:t>
            </a: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pic>
        <p:nvPicPr>
          <p:cNvPr id="4" name="Picture 3" descr="Java Features">
            <a:extLst>
              <a:ext uri="{FF2B5EF4-FFF2-40B4-BE49-F238E27FC236}">
                <a16:creationId xmlns:a16="http://schemas.microsoft.com/office/drawing/2014/main" id="{D7A772DD-76C1-CCB6-F336-A613353C65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0029" y="1475473"/>
            <a:ext cx="6541971" cy="5382527"/>
          </a:xfrm>
          <a:prstGeom prst="rect">
            <a:avLst/>
          </a:prstGeom>
          <a:noFill/>
          <a:ln>
            <a:noFill/>
          </a:ln>
        </p:spPr>
      </p:pic>
    </p:spTree>
    <p:extLst>
      <p:ext uri="{BB962C8B-B14F-4D97-AF65-F5344CB8AC3E}">
        <p14:creationId xmlns:p14="http://schemas.microsoft.com/office/powerpoint/2010/main" val="86583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2E9C84E9-01BD-2D61-8D27-59B07B1B1189}"/>
              </a:ext>
            </a:extLst>
          </p:cNvPr>
          <p:cNvSpPr>
            <a:spLocks noChangeArrowheads="1"/>
          </p:cNvSpPr>
          <p:nvPr/>
        </p:nvSpPr>
        <p:spPr bwMode="auto">
          <a:xfrm>
            <a:off x="356135" y="74283"/>
            <a:ext cx="11261558" cy="62763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Simple</a:t>
            </a:r>
            <a:endParaRPr kumimoji="0" lang="en-US" altLang="en-US" b="0" i="0" u="none" strike="noStrike" cap="none" normalizeH="0" baseline="0" dirty="0">
              <a:ln>
                <a:noFill/>
              </a:ln>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Java is very easy to learn, and its syntax is simple, clean and easy to understand. According to Sun, Java language is a simple programming language because: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Java syntax is based on C++ (so easier for programmers to learn it after C++).</a:t>
            </a:r>
            <a:endPar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Java has removed many complicated and rarely-used features, for example, explicit pointers, operator overloading, etc.</a:t>
            </a:r>
            <a:endPar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There is no need to remove unreferenced objects because there is an Automatic Garbage Collection in Java.</a:t>
            </a:r>
          </a:p>
          <a:p>
            <a:pPr marL="0" marR="0" algn="just">
              <a:lnSpc>
                <a:spcPct val="107000"/>
              </a:lnSpc>
              <a:spcBef>
                <a:spcPts val="200"/>
              </a:spcBef>
              <a:spcAft>
                <a:spcPts val="0"/>
              </a:spcAft>
            </a:pPr>
            <a:endParaRPr lang="en-IN"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endParaRPr>
          </a:p>
          <a:p>
            <a:pPr marL="0" marR="0" algn="just">
              <a:lnSpc>
                <a:spcPct val="107000"/>
              </a:lnSpc>
              <a:spcBef>
                <a:spcPts val="200"/>
              </a:spcBef>
              <a:spcAft>
                <a:spcPts val="0"/>
              </a:spcAft>
            </a:pPr>
            <a:r>
              <a:rPr lang="en-IN"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Object-oriented</a:t>
            </a:r>
            <a:endParaRPr lang="en-IN"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algn="just"/>
            <a:r>
              <a:rPr lang="en-IN" dirty="0">
                <a:solidFill>
                  <a:srgbClr val="333333"/>
                </a:solidFill>
                <a:effectLst/>
                <a:latin typeface="Segoe UI" panose="020B0502040204020203" pitchFamily="34" charset="0"/>
                <a:ea typeface="Times New Roman" panose="02020603050405020304" pitchFamily="18" charset="0"/>
              </a:rPr>
              <a:t>Java is an </a:t>
            </a:r>
            <a:r>
              <a:rPr lang="en-IN" u="sng" dirty="0">
                <a:solidFill>
                  <a:srgbClr val="008000"/>
                </a:solidFill>
                <a:effectLst/>
                <a:latin typeface="Segoe UI" panose="020B0502040204020203" pitchFamily="34" charset="0"/>
                <a:ea typeface="Times New Roman" panose="02020603050405020304" pitchFamily="18" charset="0"/>
                <a:hlinkClick r:id="rId2"/>
              </a:rPr>
              <a:t>object-oriented</a:t>
            </a:r>
            <a:r>
              <a:rPr lang="en-IN" dirty="0">
                <a:solidFill>
                  <a:srgbClr val="333333"/>
                </a:solidFill>
                <a:effectLst/>
                <a:latin typeface="Segoe UI" panose="020B0502040204020203" pitchFamily="34" charset="0"/>
                <a:ea typeface="Times New Roman" panose="02020603050405020304" pitchFamily="18" charset="0"/>
              </a:rPr>
              <a:t> programming language. Everything in Java is an object. Object-oriented means we organize our software as a combination of different types of objects that incorporates both data and </a:t>
            </a:r>
            <a:r>
              <a:rPr lang="en-IN" dirty="0" err="1">
                <a:solidFill>
                  <a:srgbClr val="333333"/>
                </a:solidFill>
                <a:effectLst/>
                <a:latin typeface="Segoe UI" panose="020B0502040204020203" pitchFamily="34" charset="0"/>
                <a:ea typeface="Times New Roman" panose="02020603050405020304" pitchFamily="18" charset="0"/>
              </a:rPr>
              <a:t>behavior</a:t>
            </a:r>
            <a:r>
              <a:rPr lang="en-IN" dirty="0">
                <a:solidFill>
                  <a:srgbClr val="333333"/>
                </a:solidFill>
                <a:effectLst/>
                <a:latin typeface="Segoe UI" panose="020B0502040204020203" pitchFamily="34"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0" marR="0" algn="just"/>
            <a:r>
              <a:rPr lang="en-IN" dirty="0">
                <a:solidFill>
                  <a:srgbClr val="333333"/>
                </a:solidFill>
                <a:effectLst/>
                <a:latin typeface="Segoe UI" panose="020B0502040204020203" pitchFamily="34" charset="0"/>
                <a:ea typeface="Times New Roman" panose="02020603050405020304" pitchFamily="18" charset="0"/>
              </a:rPr>
              <a:t>Object-oriented programming (OOPs) is a methodology that simplifies software development and maintenance by providing some rules.</a:t>
            </a:r>
            <a:endParaRPr lang="en-IN" dirty="0">
              <a:effectLst/>
              <a:latin typeface="Times New Roman" panose="02020603050405020304" pitchFamily="18" charset="0"/>
              <a:ea typeface="Times New Roman" panose="02020603050405020304" pitchFamily="18" charset="0"/>
            </a:endParaRPr>
          </a:p>
          <a:p>
            <a:pPr marL="0" marR="0" algn="just"/>
            <a:r>
              <a:rPr lang="en-IN" dirty="0">
                <a:solidFill>
                  <a:srgbClr val="333333"/>
                </a:solidFill>
                <a:effectLst/>
                <a:latin typeface="Segoe UI" panose="020B0502040204020203" pitchFamily="34" charset="0"/>
                <a:ea typeface="Times New Roman" panose="02020603050405020304" pitchFamily="18" charset="0"/>
              </a:rPr>
              <a:t>Basic concepts of OOPs </a:t>
            </a:r>
            <a:r>
              <a:rPr lang="en-IN" dirty="0" err="1">
                <a:solidFill>
                  <a:srgbClr val="333333"/>
                </a:solidFill>
                <a:effectLst/>
                <a:latin typeface="Segoe UI" panose="020B0502040204020203" pitchFamily="34" charset="0"/>
                <a:ea typeface="Times New Roman" panose="02020603050405020304" pitchFamily="18" charset="0"/>
              </a:rPr>
              <a:t>are:</a:t>
            </a:r>
            <a:r>
              <a:rPr lang="en-IN" dirty="0" err="1">
                <a:solidFill>
                  <a:srgbClr val="FFFFFF"/>
                </a:solidFill>
                <a:effectLst/>
                <a:latin typeface="inherit"/>
                <a:ea typeface="Times New Roman" panose="02020603050405020304" pitchFamily="18" charset="0"/>
              </a:rPr>
              <a:t>HTML</a:t>
            </a:r>
            <a:r>
              <a:rPr lang="en-IN" dirty="0">
                <a:solidFill>
                  <a:srgbClr val="FFFFFF"/>
                </a:solidFill>
                <a:effectLst/>
                <a:latin typeface="inherit"/>
                <a:ea typeface="Times New Roman" panose="02020603050405020304" pitchFamily="18" charset="0"/>
              </a:rPr>
              <a:t> Tutorial</a:t>
            </a:r>
            <a:endParaRPr lang="en-IN" dirty="0">
              <a:effectLst/>
              <a:latin typeface="Times New Roman" panose="02020603050405020304" pitchFamily="18" charset="0"/>
              <a:ea typeface="Times New Roman" panose="02020603050405020304"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u="sng" dirty="0">
                <a:solidFill>
                  <a:srgbClr val="008000"/>
                </a:solidFill>
                <a:effectLst/>
                <a:latin typeface="Segoe UI" panose="020B0502040204020203" pitchFamily="34" charset="0"/>
                <a:ea typeface="Calibri" panose="020F0502020204030204" pitchFamily="34" charset="0"/>
                <a:cs typeface="Mangal" panose="02040503050203030202" pitchFamily="18" charset="0"/>
                <a:hlinkClick r:id="rId3"/>
              </a:rPr>
              <a:t>Object</a:t>
            </a:r>
            <a:endParaRPr lang="en-IN"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Class</a:t>
            </a:r>
            <a:endParaRPr lang="en-IN"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u="sng" dirty="0">
                <a:solidFill>
                  <a:srgbClr val="008000"/>
                </a:solidFill>
                <a:effectLst/>
                <a:latin typeface="Segoe UI" panose="020B0502040204020203" pitchFamily="34" charset="0"/>
                <a:ea typeface="Calibri" panose="020F0502020204030204" pitchFamily="34" charset="0"/>
                <a:cs typeface="Mangal" panose="02040503050203030202" pitchFamily="18" charset="0"/>
                <a:hlinkClick r:id="rId4"/>
              </a:rPr>
              <a:t>Inheritance</a:t>
            </a:r>
            <a:endParaRPr lang="en-IN"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u="sng" dirty="0">
                <a:solidFill>
                  <a:srgbClr val="008000"/>
                </a:solidFill>
                <a:effectLst/>
                <a:latin typeface="Segoe UI" panose="020B0502040204020203" pitchFamily="34" charset="0"/>
                <a:ea typeface="Calibri" panose="020F0502020204030204" pitchFamily="34" charset="0"/>
                <a:cs typeface="Mangal" panose="02040503050203030202" pitchFamily="18" charset="0"/>
                <a:hlinkClick r:id="rId5"/>
              </a:rPr>
              <a:t>Polymorphism</a:t>
            </a:r>
            <a:endParaRPr lang="en-IN"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u="sng" dirty="0">
                <a:solidFill>
                  <a:srgbClr val="008000"/>
                </a:solidFill>
                <a:effectLst/>
                <a:latin typeface="Segoe UI" panose="020B0502040204020203" pitchFamily="34" charset="0"/>
                <a:ea typeface="Calibri" panose="020F0502020204030204" pitchFamily="34" charset="0"/>
                <a:cs typeface="Mangal" panose="02040503050203030202" pitchFamily="18" charset="0"/>
                <a:hlinkClick r:id="rId6"/>
              </a:rPr>
              <a:t>Abstraction</a:t>
            </a:r>
            <a:endParaRPr lang="en-IN"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u="sng" dirty="0">
                <a:solidFill>
                  <a:srgbClr val="008000"/>
                </a:solidFill>
                <a:effectLst/>
                <a:latin typeface="Segoe UI" panose="020B0502040204020203" pitchFamily="34" charset="0"/>
                <a:ea typeface="Calibri" panose="020F0502020204030204" pitchFamily="34" charset="0"/>
                <a:cs typeface="Mangal" panose="02040503050203030202" pitchFamily="18" charset="0"/>
                <a:hlinkClick r:id="rId7"/>
              </a:rPr>
              <a:t>Encapsulation</a:t>
            </a:r>
            <a:endParaRPr lang="en-IN"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99759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ava is platform independent">
            <a:extLst>
              <a:ext uri="{FF2B5EF4-FFF2-40B4-BE49-F238E27FC236}">
                <a16:creationId xmlns:a16="http://schemas.microsoft.com/office/drawing/2014/main" id="{9E8C137D-80D2-FC22-20D2-FB4E23EC61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2417" y="646028"/>
            <a:ext cx="3879583" cy="3573780"/>
          </a:xfrm>
          <a:prstGeom prst="rect">
            <a:avLst/>
          </a:prstGeom>
          <a:noFill/>
          <a:ln>
            <a:noFill/>
          </a:ln>
        </p:spPr>
      </p:pic>
      <p:sp>
        <p:nvSpPr>
          <p:cNvPr id="4" name="TextBox 3">
            <a:extLst>
              <a:ext uri="{FF2B5EF4-FFF2-40B4-BE49-F238E27FC236}">
                <a16:creationId xmlns:a16="http://schemas.microsoft.com/office/drawing/2014/main" id="{5555AF29-21EA-59A4-5E6A-0B15D2906C7F}"/>
              </a:ext>
            </a:extLst>
          </p:cNvPr>
          <p:cNvSpPr txBox="1"/>
          <p:nvPr/>
        </p:nvSpPr>
        <p:spPr>
          <a:xfrm>
            <a:off x="333676" y="646028"/>
            <a:ext cx="7886299" cy="6032421"/>
          </a:xfrm>
          <a:prstGeom prst="rect">
            <a:avLst/>
          </a:prstGeom>
          <a:noFill/>
        </p:spPr>
        <p:txBody>
          <a:bodyPr wrap="square">
            <a:spAutoFit/>
          </a:bodyPr>
          <a:lstStyle/>
          <a:p>
            <a:pPr marL="0" marR="0" algn="just"/>
            <a:r>
              <a:rPr lang="en-IN" sz="1800" b="1" dirty="0">
                <a:solidFill>
                  <a:srgbClr val="610B4B"/>
                </a:solidFill>
                <a:effectLst/>
                <a:latin typeface="Helvetica" panose="020B0604020202020204" pitchFamily="34" charset="0"/>
                <a:ea typeface="Calibri" panose="020F0502020204030204" pitchFamily="34" charset="0"/>
                <a:cs typeface="Mangal" panose="02040503050203030202" pitchFamily="18" charset="0"/>
              </a:rPr>
              <a:t>Platform Independent</a:t>
            </a:r>
          </a:p>
          <a:p>
            <a:pPr marL="0" marR="0" algn="just"/>
            <a:endParaRPr lang="en-IN" sz="1800" b="1" dirty="0">
              <a:solidFill>
                <a:srgbClr val="610B4B"/>
              </a:solidFill>
              <a:effectLst/>
              <a:latin typeface="Helvetica" panose="020B0604020202020204" pitchFamily="34" charset="0"/>
              <a:ea typeface="Calibri" panose="020F0502020204030204" pitchFamily="34" charset="0"/>
              <a:cs typeface="Mangal" panose="02040503050203030202" pitchFamily="18" charset="0"/>
            </a:endParaRPr>
          </a:p>
          <a:p>
            <a:pPr marL="0" marR="0" algn="just"/>
            <a:r>
              <a:rPr lang="en-IN" sz="2000" dirty="0">
                <a:solidFill>
                  <a:srgbClr val="333333"/>
                </a:solidFill>
                <a:effectLst/>
                <a:latin typeface="Segoe UI" panose="020B0502040204020203" pitchFamily="34" charset="0"/>
                <a:ea typeface="Times New Roman" panose="02020603050405020304" pitchFamily="18" charset="0"/>
              </a:rPr>
              <a:t>Java is platform independent because it is different from other languages like </a:t>
            </a:r>
            <a:r>
              <a:rPr lang="en-IN" sz="2000" u="sng" dirty="0">
                <a:solidFill>
                  <a:srgbClr val="008000"/>
                </a:solidFill>
                <a:effectLst/>
                <a:latin typeface="Segoe UI" panose="020B0502040204020203" pitchFamily="34" charset="0"/>
                <a:ea typeface="Times New Roman" panose="02020603050405020304" pitchFamily="18" charset="0"/>
                <a:hlinkClick r:id="rId3"/>
              </a:rPr>
              <a:t>C</a:t>
            </a:r>
            <a:r>
              <a:rPr lang="en-IN" sz="2000" dirty="0">
                <a:solidFill>
                  <a:srgbClr val="333333"/>
                </a:solidFill>
                <a:effectLst/>
                <a:latin typeface="Segoe UI" panose="020B0502040204020203" pitchFamily="34" charset="0"/>
                <a:ea typeface="Times New Roman" panose="02020603050405020304" pitchFamily="18" charset="0"/>
              </a:rPr>
              <a:t>, </a:t>
            </a:r>
            <a:r>
              <a:rPr lang="en-IN" sz="2000" u="sng" dirty="0">
                <a:solidFill>
                  <a:srgbClr val="008000"/>
                </a:solidFill>
                <a:effectLst/>
                <a:latin typeface="Segoe UI" panose="020B0502040204020203" pitchFamily="34" charset="0"/>
                <a:ea typeface="Times New Roman" panose="02020603050405020304" pitchFamily="18" charset="0"/>
                <a:hlinkClick r:id="rId4"/>
              </a:rPr>
              <a:t>C++</a:t>
            </a:r>
            <a:r>
              <a:rPr lang="en-IN" sz="2000" dirty="0">
                <a:solidFill>
                  <a:srgbClr val="333333"/>
                </a:solidFill>
                <a:effectLst/>
                <a:latin typeface="Segoe UI" panose="020B0502040204020203" pitchFamily="34" charset="0"/>
                <a:ea typeface="Times New Roman" panose="02020603050405020304" pitchFamily="18" charset="0"/>
              </a:rPr>
              <a:t>, etc. which are compiled into platform specific machines while Java is a write once, run anywhere language. A platform is the hardware or software environment in which a program runs.</a:t>
            </a:r>
            <a:endParaRPr lang="en-IN" sz="2000" dirty="0">
              <a:effectLst/>
              <a:latin typeface="Times New Roman" panose="02020603050405020304" pitchFamily="18" charset="0"/>
              <a:ea typeface="Times New Roman" panose="02020603050405020304" pitchFamily="18" charset="0"/>
            </a:endParaRPr>
          </a:p>
          <a:p>
            <a:pPr marL="0" marR="0" algn="just"/>
            <a:r>
              <a:rPr lang="en-IN" sz="2000" dirty="0">
                <a:solidFill>
                  <a:srgbClr val="333333"/>
                </a:solidFill>
                <a:effectLst/>
                <a:latin typeface="Segoe UI" panose="020B0502040204020203" pitchFamily="34" charset="0"/>
                <a:ea typeface="Times New Roman" panose="02020603050405020304" pitchFamily="18" charset="0"/>
              </a:rPr>
              <a:t>There are two types of platforms software-based and hardware-based. Java provides a software-based platform.</a:t>
            </a:r>
            <a:endParaRPr lang="en-IN" sz="2000" dirty="0">
              <a:effectLst/>
              <a:latin typeface="Times New Roman" panose="02020603050405020304" pitchFamily="18" charset="0"/>
              <a:ea typeface="Times New Roman" panose="02020603050405020304" pitchFamily="18" charset="0"/>
            </a:endParaRPr>
          </a:p>
          <a:p>
            <a:pPr marL="0" marR="0" algn="just"/>
            <a:r>
              <a:rPr lang="en-IN" sz="2000" dirty="0">
                <a:solidFill>
                  <a:srgbClr val="333333"/>
                </a:solidFill>
                <a:effectLst/>
                <a:latin typeface="Segoe UI" panose="020B0502040204020203" pitchFamily="34" charset="0"/>
                <a:ea typeface="Times New Roman" panose="02020603050405020304" pitchFamily="18" charset="0"/>
              </a:rPr>
              <a:t>The Java platform differs from most other platforms in the sense that it is a software-based platform that runs on the top of other hardware-based platforms. It has two components:</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Runtime Environment</a:t>
            </a:r>
            <a:endParaRPr lang="en-IN" sz="20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API(Application Programming Interface)</a:t>
            </a:r>
            <a:endParaRPr lang="en-IN" sz="20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r>
              <a:rPr lang="en-IN" sz="2000" dirty="0">
                <a:solidFill>
                  <a:srgbClr val="333333"/>
                </a:solidFill>
                <a:effectLst/>
                <a:latin typeface="Segoe UI" panose="020B0502040204020203" pitchFamily="34" charset="0"/>
                <a:ea typeface="Times New Roman" panose="02020603050405020304" pitchFamily="18" charset="0"/>
              </a:rPr>
              <a:t>Java code can be run on multiple platforms, for example, Windows, Linux, Sun Solaris, Mac/OS, etc. Java code is compiled by the compiler and converted into bytecode. This bytecode is a platform-independent code because it can be run on multiple platforms, i.e., Write Once and Run Anywhere(WORA).</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213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0BC46-7252-0C72-804C-719FF2CAEAC8}"/>
              </a:ext>
            </a:extLst>
          </p:cNvPr>
          <p:cNvSpPr txBox="1"/>
          <p:nvPr/>
        </p:nvSpPr>
        <p:spPr>
          <a:xfrm>
            <a:off x="77002" y="546299"/>
            <a:ext cx="6246796" cy="6060826"/>
          </a:xfrm>
          <a:prstGeom prst="rect">
            <a:avLst/>
          </a:prstGeom>
          <a:noFill/>
        </p:spPr>
        <p:txBody>
          <a:bodyPr wrap="square">
            <a:spAutoFit/>
          </a:bodyPr>
          <a:lstStyle/>
          <a:p>
            <a:pPr marL="0" marR="0" algn="just">
              <a:lnSpc>
                <a:spcPct val="107000"/>
              </a:lnSpc>
              <a:spcBef>
                <a:spcPts val="200"/>
              </a:spcBef>
              <a:spcAft>
                <a:spcPts val="0"/>
              </a:spcAft>
            </a:pPr>
            <a:r>
              <a:rPr lang="en-IN" sz="24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Secured</a:t>
            </a:r>
            <a:endPar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Java is best known for its security. With Java, we can develop virus-free systems. Java is secured because:</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6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No explicit pointer</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6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Java Programs run inside a virtual machine sandbox</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b="1"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Classloader</a:t>
            </a:r>
            <a:r>
              <a:rPr lang="en-IN"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Classloader</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in Java is a part of the Java Runtime Environment(JRE) which is used to load Java classes into the Java Virtual Machine dynamically. It adds security by separating the package for the classes of the local file system from those that are imported from network sources.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Bytecode Verifier:</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It checks the code fragments for illegal code that can violate access right to objects.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Security Manager:</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It determines what resources a class can access such as reading and writing to the local disk.</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Java language provides these securities by default. Some security can also be provided by an application developer explicitly through SSL(secure socket layer), JAAS(java authentication and authorization service), Cryptography, etc.</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how Java is secured">
            <a:extLst>
              <a:ext uri="{FF2B5EF4-FFF2-40B4-BE49-F238E27FC236}">
                <a16:creationId xmlns:a16="http://schemas.microsoft.com/office/drawing/2014/main" id="{6AFC7C5B-0FBD-23F9-60C8-A08664897E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9912" y="1270535"/>
            <a:ext cx="6379945" cy="5515276"/>
          </a:xfrm>
          <a:prstGeom prst="rect">
            <a:avLst/>
          </a:prstGeom>
          <a:noFill/>
          <a:ln>
            <a:noFill/>
          </a:ln>
        </p:spPr>
      </p:pic>
    </p:spTree>
    <p:extLst>
      <p:ext uri="{BB962C8B-B14F-4D97-AF65-F5344CB8AC3E}">
        <p14:creationId xmlns:p14="http://schemas.microsoft.com/office/powerpoint/2010/main" val="187012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14E3-917A-C49B-5F8D-B4545F30A2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0AF09E-F2CD-D3A7-F2E6-C7FD9DF316F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1334A11-4A18-387D-F8F1-DAB1EE6FAFCB}"/>
              </a:ext>
            </a:extLst>
          </p:cNvPr>
          <p:cNvPicPr>
            <a:picLocks noChangeAspect="1"/>
          </p:cNvPicPr>
          <p:nvPr/>
        </p:nvPicPr>
        <p:blipFill>
          <a:blip r:embed="rId2"/>
          <a:stretch>
            <a:fillRect/>
          </a:stretch>
        </p:blipFill>
        <p:spPr>
          <a:xfrm>
            <a:off x="182879" y="154004"/>
            <a:ext cx="11608067" cy="6703996"/>
          </a:xfrm>
          <a:prstGeom prst="rect">
            <a:avLst/>
          </a:prstGeom>
        </p:spPr>
      </p:pic>
    </p:spTree>
    <p:extLst>
      <p:ext uri="{BB962C8B-B14F-4D97-AF65-F5344CB8AC3E}">
        <p14:creationId xmlns:p14="http://schemas.microsoft.com/office/powerpoint/2010/main" val="3228549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
            <a:extLst>
              <a:ext uri="{FF2B5EF4-FFF2-40B4-BE49-F238E27FC236}">
                <a16:creationId xmlns:a16="http://schemas.microsoft.com/office/drawing/2014/main" id="{8EB7A360-0018-F620-04D6-222CEFB83EFD}"/>
              </a:ext>
            </a:extLst>
          </p:cNvPr>
          <p:cNvSpPr>
            <a:spLocks noChangeArrowheads="1"/>
          </p:cNvSpPr>
          <p:nvPr/>
        </p:nvSpPr>
        <p:spPr bwMode="auto">
          <a:xfrm>
            <a:off x="423512" y="531662"/>
            <a:ext cx="11415562" cy="60545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Robust</a:t>
            </a:r>
            <a:endParaRPr kumimoji="0" lang="en-US" altLang="en-US" b="0" i="0" u="none" strike="noStrike" cap="none" normalizeH="0" baseline="0" dirty="0">
              <a:ln>
                <a:noFill/>
              </a:ln>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Robust simply means strong. Java is robust because: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uses strong memory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is a lack of pointers that avoids security problems. There is automatic garbage collection in java which runs on the Java Virtual Machine to get rid of objects which are not being used by a Java application anymore.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exception handling and the type checking mechanism in Java. All these points make Java robust.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200"/>
              </a:spcBef>
              <a:spcAft>
                <a:spcPts val="0"/>
              </a:spcAft>
            </a:pPr>
            <a:r>
              <a:rPr lang="en-IN" b="1" dirty="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Architecture-neutral</a:t>
            </a:r>
            <a:endParaRPr lang="en-IN"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Java is architecture neutral because there are no implementation dependent features, for example, the size of primitive types is fixed.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C programming, int data type occupies 2 bytes of memory for 32-bit architecture and 4 bytes of memory for 64-bit architecture. However, it occupies 4 bytes of memory for both 32 and 64-bit architectures in Java.</a:t>
            </a:r>
          </a:p>
          <a:p>
            <a:pPr marL="0" marR="0" algn="just"/>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200"/>
              </a:spcBef>
              <a:spcAft>
                <a:spcPts val="0"/>
              </a:spcAft>
            </a:pPr>
            <a:r>
              <a:rPr lang="en-IN" b="1" dirty="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Portable</a:t>
            </a:r>
            <a:endParaRPr lang="en-IN"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Java is portable because it facilitates you to carry the Java bytecode to any platform. It doesn't require any implementation.</a:t>
            </a:r>
          </a:p>
          <a:p>
            <a:pPr marL="0" marR="0" algn="just"/>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200"/>
              </a:spcBef>
              <a:spcAft>
                <a:spcPts val="0"/>
              </a:spcAft>
            </a:pPr>
            <a:r>
              <a:rPr lang="en-IN" b="1" dirty="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High-performance</a:t>
            </a:r>
            <a:endParaRPr lang="en-IN"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2765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BD97D-AABE-4210-7DC7-17F157BDB4B8}"/>
              </a:ext>
            </a:extLst>
          </p:cNvPr>
          <p:cNvSpPr txBox="1"/>
          <p:nvPr/>
        </p:nvSpPr>
        <p:spPr>
          <a:xfrm>
            <a:off x="789271" y="1344809"/>
            <a:ext cx="11078677" cy="2788199"/>
          </a:xfrm>
          <a:prstGeom prst="rect">
            <a:avLst/>
          </a:prstGeom>
          <a:noFill/>
        </p:spPr>
        <p:txBody>
          <a:bodyPr wrap="square">
            <a:spAutoFit/>
          </a:bodyPr>
          <a:lstStyle/>
          <a:p>
            <a:pPr marL="0" marR="0" algn="just">
              <a:lnSpc>
                <a:spcPct val="107000"/>
              </a:lnSpc>
              <a:spcBef>
                <a:spcPts val="200"/>
              </a:spcBef>
              <a:spcAft>
                <a:spcPts val="0"/>
              </a:spcAft>
            </a:pPr>
            <a:r>
              <a:rPr lang="en-IN" sz="1800" b="1" dirty="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Distributed</a:t>
            </a:r>
            <a:endParaRPr lang="en-IN" sz="1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Java is distributed because it facilitates users to create distributed applications in Java. RMI and EJB are used for creating distributed applications. This feature of Java makes us able to access files by calling the methods from any machine on the internet.</a:t>
            </a:r>
          </a:p>
          <a:p>
            <a:pPr marL="0" marR="0" algn="just"/>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200"/>
              </a:spcBef>
              <a:spcAft>
                <a:spcPts val="0"/>
              </a:spcAft>
            </a:pPr>
            <a:r>
              <a:rPr lang="en-IN" sz="1800" b="1" dirty="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Multi-threaded</a:t>
            </a:r>
            <a:endParaRPr lang="en-IN" sz="1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8194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ACC0-4F76-089B-A625-AC572ED17B57}"/>
              </a:ext>
            </a:extLst>
          </p:cNvPr>
          <p:cNvSpPr>
            <a:spLocks noGrp="1"/>
          </p:cNvSpPr>
          <p:nvPr>
            <p:ph type="ctrTitle"/>
          </p:nvPr>
        </p:nvSpPr>
        <p:spPr>
          <a:xfrm>
            <a:off x="288757" y="240632"/>
            <a:ext cx="11771697" cy="449559"/>
          </a:xfrm>
        </p:spPr>
        <p:txBody>
          <a:bodyPr>
            <a:noAutofit/>
          </a:bodyPr>
          <a:lstStyle/>
          <a:p>
            <a:pPr algn="l"/>
            <a:r>
              <a:rPr lang="en-US" sz="2800" dirty="0">
                <a:solidFill>
                  <a:srgbClr val="C00000"/>
                </a:solidFill>
              </a:rPr>
              <a:t>To write 1</a:t>
            </a:r>
            <a:r>
              <a:rPr lang="en-US" sz="2800" baseline="30000" dirty="0">
                <a:solidFill>
                  <a:srgbClr val="C00000"/>
                </a:solidFill>
              </a:rPr>
              <a:t>st</a:t>
            </a:r>
            <a:r>
              <a:rPr lang="en-US" sz="2800" dirty="0">
                <a:solidFill>
                  <a:srgbClr val="C00000"/>
                </a:solidFill>
              </a:rPr>
              <a:t> JAVA program </a:t>
            </a:r>
            <a:endParaRPr lang="en-IN" sz="2800" dirty="0">
              <a:solidFill>
                <a:srgbClr val="C00000"/>
              </a:solidFill>
            </a:endParaRPr>
          </a:p>
        </p:txBody>
      </p:sp>
      <p:sp>
        <p:nvSpPr>
          <p:cNvPr id="4" name="Rectangle 1">
            <a:extLst>
              <a:ext uri="{FF2B5EF4-FFF2-40B4-BE49-F238E27FC236}">
                <a16:creationId xmlns:a16="http://schemas.microsoft.com/office/drawing/2014/main" id="{E879F8E6-730E-6C15-8181-262F746B2B11}"/>
              </a:ext>
            </a:extLst>
          </p:cNvPr>
          <p:cNvSpPr>
            <a:spLocks noGrp="1" noChangeArrowheads="1"/>
          </p:cNvSpPr>
          <p:nvPr>
            <p:ph type="subTitle" idx="1"/>
          </p:nvPr>
        </p:nvSpPr>
        <p:spPr bwMode="auto">
          <a:xfrm>
            <a:off x="202131" y="544983"/>
            <a:ext cx="1145646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rPr>
              <a:t>Step 1: Write the Source Code:</a:t>
            </a:r>
            <a:r>
              <a:rPr kumimoji="0" lang="en-US" altLang="en-US" sz="1800" b="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Enter the following source codes, which defines a </a:t>
            </a:r>
            <a:r>
              <a:rPr kumimoji="0" lang="en-US" altLang="en-US" sz="18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class</a:t>
            </a: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called "</a:t>
            </a:r>
            <a:r>
              <a:rPr kumimoji="0" lang="en-US" altLang="en-US" sz="18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Hello</a:t>
            </a:r>
            <a:r>
              <a:rPr kumimoji="0" lang="en-US" altLang="en-US" sz="1800" b="0" i="0" u="none" strike="noStrike" cap="none" normalizeH="0" baseline="0" dirty="0">
                <a:ln>
                  <a:noFill/>
                </a:ln>
                <a:solidFill>
                  <a:srgbClr val="000000"/>
                </a:solidFill>
                <a:effectLst/>
                <a:ea typeface="Times New Roman" panose="02020603050405020304" pitchFamily="18" charset="0"/>
              </a:rPr>
              <a:t>", using a programming text editor. </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Save the source file as "</a:t>
            </a:r>
            <a:r>
              <a:rPr kumimoji="0" lang="en-US" altLang="en-US" sz="18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Hello.java</a:t>
            </a:r>
            <a:r>
              <a:rPr kumimoji="0" lang="en-US" altLang="en-US" sz="1800" b="0" i="0" u="none" strike="noStrike" cap="none" normalizeH="0" baseline="0" dirty="0">
                <a:ln>
                  <a:noFill/>
                </a:ln>
                <a:solidFill>
                  <a:srgbClr val="000000"/>
                </a:solidFill>
                <a:effectLst/>
                <a:ea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ea typeface="Times New Roman" panose="02020603050405020304" pitchFamily="18" charset="0"/>
              </a:rPr>
              <a:t>A Java source file should be saved with a file extension of "</a:t>
            </a:r>
            <a:r>
              <a:rPr kumimoji="0" lang="en-US" altLang="en-US" sz="18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.java</a:t>
            </a:r>
            <a:r>
              <a:rPr kumimoji="0" lang="en-US" altLang="en-US" sz="1800" b="0" i="0" u="none" strike="noStrike" cap="none" normalizeH="0" baseline="0" dirty="0">
                <a:ln>
                  <a:noFill/>
                </a:ln>
                <a:solidFill>
                  <a:srgbClr val="000000"/>
                </a:solidFill>
                <a:effectLst/>
                <a:ea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ea typeface="Times New Roman" panose="02020603050405020304" pitchFamily="18" charset="0"/>
              </a:rPr>
              <a:t>The </a:t>
            </a:r>
            <a:r>
              <a:rPr kumimoji="0" lang="en-US" altLang="en-US" sz="18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filename shall be the same as the </a:t>
            </a:r>
            <a:r>
              <a:rPr kumimoji="0" lang="en-US" altLang="en-US" sz="1800" b="1" i="0" u="sng"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classname</a:t>
            </a: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 in this case "</a:t>
            </a:r>
            <a:r>
              <a:rPr kumimoji="0" lang="en-US" altLang="en-US" sz="18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Hello</a:t>
            </a:r>
            <a:r>
              <a:rPr kumimoji="0" lang="en-US" altLang="en-US" sz="1800" b="0" i="0" u="none" strike="noStrike" cap="none" normalizeH="0" baseline="0" dirty="0">
                <a:ln>
                  <a:noFill/>
                </a:ln>
                <a:solidFill>
                  <a:srgbClr val="000000"/>
                </a:solidFill>
                <a:effectLst/>
                <a:ea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ea typeface="Times New Roman" panose="02020603050405020304" pitchFamily="18" charset="0"/>
              </a:rPr>
              <a:t>Filename and </a:t>
            </a:r>
            <a:r>
              <a:rPr kumimoji="0" lang="en-US" altLang="en-US" sz="1800" b="0" i="0" u="none" strike="noStrike" cap="none" normalizeH="0" baseline="0" dirty="0" err="1">
                <a:ln>
                  <a:noFill/>
                </a:ln>
                <a:solidFill>
                  <a:srgbClr val="000000"/>
                </a:solidFill>
                <a:effectLst/>
                <a:ea typeface="Times New Roman" panose="02020603050405020304" pitchFamily="18" charset="0"/>
              </a:rPr>
              <a:t>classname</a:t>
            </a:r>
            <a:r>
              <a:rPr kumimoji="0" lang="en-US" altLang="en-US" sz="1800" b="0" i="0" u="none" strike="noStrike" cap="none" normalizeH="0" baseline="0" dirty="0">
                <a:ln>
                  <a:noFill/>
                </a:ln>
                <a:solidFill>
                  <a:srgbClr val="000000"/>
                </a:solidFill>
                <a:effectLst/>
                <a:ea typeface="Times New Roman" panose="02020603050405020304" pitchFamily="18" charset="0"/>
              </a:rPr>
              <a:t> are </a:t>
            </a:r>
            <a:r>
              <a:rPr kumimoji="0" lang="en-US" altLang="en-US" sz="18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case-sensitive</a:t>
            </a: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103E182-6493-8154-2D29-4EE576277F60}"/>
              </a:ext>
            </a:extLst>
          </p:cNvPr>
          <p:cNvGraphicFramePr>
            <a:graphicFrameLocks noGrp="1"/>
          </p:cNvGraphicFramePr>
          <p:nvPr>
            <p:extLst>
              <p:ext uri="{D42A27DB-BD31-4B8C-83A1-F6EECF244321}">
                <p14:modId xmlns:p14="http://schemas.microsoft.com/office/powerpoint/2010/main" val="526007142"/>
              </p:ext>
            </p:extLst>
          </p:nvPr>
        </p:nvGraphicFramePr>
        <p:xfrm>
          <a:off x="288758" y="2329314"/>
          <a:ext cx="9722861" cy="1914374"/>
        </p:xfrm>
        <a:graphic>
          <a:graphicData uri="http://schemas.openxmlformats.org/drawingml/2006/table">
            <a:tbl>
              <a:tblPr firstRow="1" firstCol="1" bandRow="1">
                <a:tableStyleId>{5C22544A-7EE6-4342-B048-85BDC9FD1C3A}</a:tableStyleId>
              </a:tblPr>
              <a:tblGrid>
                <a:gridCol w="25400">
                  <a:extLst>
                    <a:ext uri="{9D8B030D-6E8A-4147-A177-3AD203B41FA5}">
                      <a16:colId xmlns:a16="http://schemas.microsoft.com/office/drawing/2014/main" val="2300964590"/>
                    </a:ext>
                  </a:extLst>
                </a:gridCol>
                <a:gridCol w="9697461">
                  <a:extLst>
                    <a:ext uri="{9D8B030D-6E8A-4147-A177-3AD203B41FA5}">
                      <a16:colId xmlns:a16="http://schemas.microsoft.com/office/drawing/2014/main" val="4123189461"/>
                    </a:ext>
                  </a:extLst>
                </a:gridCol>
              </a:tblGrid>
              <a:tr h="1914374">
                <a:tc>
                  <a:txBody>
                    <a:bodyPr/>
                    <a:lstStyle/>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1</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2</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3</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4</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5</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6</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7</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8</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 * First Java program, which says hello.</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 */</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   public class Hello {   // Save as "Hello.java"</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   public static void main(String[] </a:t>
                      </a:r>
                      <a:r>
                        <a:rPr lang="en-IN" sz="1600" dirty="0" err="1">
                          <a:effectLst/>
                        </a:rPr>
                        <a:t>args</a:t>
                      </a:r>
                      <a:r>
                        <a:rPr lang="en-IN" sz="1600" dirty="0">
                          <a:effectLst/>
                        </a:rPr>
                        <a:t>) {  // Program entry point</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      </a:t>
                      </a:r>
                      <a:r>
                        <a:rPr lang="en-IN" sz="1600" dirty="0" err="1">
                          <a:effectLst/>
                        </a:rPr>
                        <a:t>System.out.println</a:t>
                      </a:r>
                      <a:r>
                        <a:rPr lang="en-IN" sz="1600" dirty="0">
                          <a:effectLst/>
                        </a:rPr>
                        <a:t>("Hello, world!");   // Print text message</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   }</a:t>
                      </a:r>
                    </a:p>
                    <a:p>
                      <a:pPr marL="0" marR="0" algn="just">
                        <a:lnSpc>
                          <a:spcPts val="14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extLst>
                  <a:ext uri="{0D108BD9-81ED-4DB2-BD59-A6C34878D82A}">
                    <a16:rowId xmlns:a16="http://schemas.microsoft.com/office/drawing/2014/main" val="2468992112"/>
                  </a:ext>
                </a:extLst>
              </a:tr>
            </a:tbl>
          </a:graphicData>
        </a:graphic>
      </p:graphicFrame>
      <p:pic>
        <p:nvPicPr>
          <p:cNvPr id="6" name="Picture 5">
            <a:extLst>
              <a:ext uri="{FF2B5EF4-FFF2-40B4-BE49-F238E27FC236}">
                <a16:creationId xmlns:a16="http://schemas.microsoft.com/office/drawing/2014/main" id="{CB86FC1F-E35A-E58F-2DCB-AB03B12872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7036" y="4294672"/>
            <a:ext cx="7863238" cy="2563328"/>
          </a:xfrm>
          <a:prstGeom prst="rect">
            <a:avLst/>
          </a:prstGeom>
          <a:noFill/>
          <a:ln>
            <a:noFill/>
          </a:ln>
        </p:spPr>
      </p:pic>
    </p:spTree>
    <p:extLst>
      <p:ext uri="{BB962C8B-B14F-4D97-AF65-F5344CB8AC3E}">
        <p14:creationId xmlns:p14="http://schemas.microsoft.com/office/powerpoint/2010/main" val="2016160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6CDA5-43E7-2ABF-B78B-D42EC370DCEE}"/>
              </a:ext>
            </a:extLst>
          </p:cNvPr>
          <p:cNvSpPr>
            <a:spLocks noGrp="1"/>
          </p:cNvSpPr>
          <p:nvPr>
            <p:ph idx="1"/>
          </p:nvPr>
        </p:nvSpPr>
        <p:spPr>
          <a:xfrm>
            <a:off x="838200" y="227830"/>
            <a:ext cx="10515600" cy="2226611"/>
          </a:xfrm>
        </p:spPr>
        <p:txBody>
          <a:bodyPr>
            <a:normAutofit fontScale="92500"/>
          </a:bodyPr>
          <a:lstStyle/>
          <a:p>
            <a:pPr marL="0" marR="0" algn="just">
              <a:lnSpc>
                <a:spcPct val="107000"/>
              </a:lnSpc>
              <a:spcBef>
                <a:spcPts val="0"/>
              </a:spcBef>
              <a:spcAft>
                <a:spcPts val="0"/>
              </a:spcAft>
            </a:pPr>
            <a:r>
              <a:rPr lang="en-IN" sz="2400" b="1" spc="75"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Step 2: Compile the Source Code:</a:t>
            </a:r>
            <a:r>
              <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Compile the source code "Hello.java" into Java bytecode (or machine code)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Hello.class</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using JDK's Java Compiler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javac</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720"/>
              </a:spcBef>
              <a:spcAft>
                <a:spcPts val="48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 a CMD Shell (Windows) or Terminal (UNIX/Linux/macOS) and issue these commands: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31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 Change directory (cd) to the directory (folder) containing the source file "Hello.java“</a:t>
            </a:r>
          </a:p>
          <a:p>
            <a:pPr marL="0" marR="0" indent="0" algn="just">
              <a:lnSpc>
                <a:spcPts val="1315"/>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31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javac</a:t>
            </a: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Hello.java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967D4FE-E957-528D-B72E-EDC3F5C8E3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5608" y="3290453"/>
            <a:ext cx="5288280" cy="2875915"/>
          </a:xfrm>
          <a:prstGeom prst="rect">
            <a:avLst/>
          </a:prstGeom>
          <a:noFill/>
          <a:ln>
            <a:noFill/>
          </a:ln>
        </p:spPr>
      </p:pic>
    </p:spTree>
    <p:extLst>
      <p:ext uri="{BB962C8B-B14F-4D97-AF65-F5344CB8AC3E}">
        <p14:creationId xmlns:p14="http://schemas.microsoft.com/office/powerpoint/2010/main" val="209295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08F7-F98B-2074-F87E-E2F7859CCC1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1780695-3AEE-13EE-B09A-A2D9E92E78A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9330"/>
            <a:ext cx="8723902" cy="4351338"/>
          </a:xfrm>
          <a:prstGeom prst="rect">
            <a:avLst/>
          </a:prstGeom>
          <a:noFill/>
          <a:ln>
            <a:noFill/>
          </a:ln>
        </p:spPr>
      </p:pic>
      <p:sp>
        <p:nvSpPr>
          <p:cNvPr id="6" name="TextBox 5">
            <a:extLst>
              <a:ext uri="{FF2B5EF4-FFF2-40B4-BE49-F238E27FC236}">
                <a16:creationId xmlns:a16="http://schemas.microsoft.com/office/drawing/2014/main" id="{93B1E992-24E5-6E11-ED7C-6A4B5474B8DC}"/>
              </a:ext>
            </a:extLst>
          </p:cNvPr>
          <p:cNvSpPr txBox="1"/>
          <p:nvPr/>
        </p:nvSpPr>
        <p:spPr>
          <a:xfrm>
            <a:off x="539015" y="5139491"/>
            <a:ext cx="11232682" cy="939553"/>
          </a:xfrm>
          <a:prstGeom prst="rect">
            <a:avLst/>
          </a:prstGeom>
          <a:noFill/>
        </p:spPr>
        <p:txBody>
          <a:bodyPr wrap="square">
            <a:spAutoFit/>
          </a:bodyPr>
          <a:lstStyle/>
          <a:p>
            <a:pPr marL="0" marR="0" algn="just">
              <a:lnSpc>
                <a:spcPct val="107000"/>
              </a:lnSpc>
              <a:spcBef>
                <a:spcPts val="0"/>
              </a:spcBef>
              <a:spcAft>
                <a:spcPts val="0"/>
              </a:spcAft>
            </a:pPr>
            <a:r>
              <a:rPr lang="en-IN" sz="2000" b="1" spc="75"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Step 3: Run the Program:</a:t>
            </a:r>
            <a:r>
              <a:rPr lang="en-IN" sz="20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Run the machine code using JDK's Java Runtime "java", by issuing this command: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ts val="131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java Hello</a:t>
            </a:r>
          </a:p>
          <a:p>
            <a:pPr marL="0" marR="0" algn="just">
              <a:lnSpc>
                <a:spcPts val="131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ts val="131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Hello, world!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3866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3E32-021F-0719-1799-C14C58636FB1}"/>
              </a:ext>
            </a:extLst>
          </p:cNvPr>
          <p:cNvSpPr>
            <a:spLocks noGrp="1"/>
          </p:cNvSpPr>
          <p:nvPr>
            <p:ph type="title"/>
          </p:nvPr>
        </p:nvSpPr>
        <p:spPr>
          <a:xfrm>
            <a:off x="288758" y="77004"/>
            <a:ext cx="11065042" cy="604034"/>
          </a:xfrm>
        </p:spPr>
        <p:txBody>
          <a:bodyPr>
            <a:normAutofit/>
          </a:bodyPr>
          <a:lstStyle/>
          <a:p>
            <a:r>
              <a:rPr lang="en-IN" sz="2400" b="1" spc="75" dirty="0">
                <a:solidFill>
                  <a:srgbClr val="0A8464"/>
                </a:solidFill>
                <a:effectLst/>
                <a:latin typeface="Times New Roman" panose="02020603050405020304" pitchFamily="18" charset="0"/>
                <a:ea typeface="Times New Roman" panose="02020603050405020304" pitchFamily="18" charset="0"/>
                <a:cs typeface="Mangal" panose="02040503050203030202" pitchFamily="18" charset="0"/>
              </a:rPr>
              <a:t>Java Terminology and Syntax</a:t>
            </a:r>
            <a:endParaRPr lang="en-IN" sz="2400" dirty="0"/>
          </a:p>
        </p:txBody>
      </p:sp>
      <p:sp>
        <p:nvSpPr>
          <p:cNvPr id="6" name="Rectangle 1">
            <a:extLst>
              <a:ext uri="{FF2B5EF4-FFF2-40B4-BE49-F238E27FC236}">
                <a16:creationId xmlns:a16="http://schemas.microsoft.com/office/drawing/2014/main" id="{BF29830F-D1BA-2ACC-A5ED-996C2F9DE1E3}"/>
              </a:ext>
            </a:extLst>
          </p:cNvPr>
          <p:cNvSpPr>
            <a:spLocks noGrp="1" noChangeArrowheads="1"/>
          </p:cNvSpPr>
          <p:nvPr>
            <p:ph idx="1"/>
          </p:nvPr>
        </p:nvSpPr>
        <p:spPr bwMode="auto">
          <a:xfrm>
            <a:off x="134754" y="655866"/>
            <a:ext cx="11762072" cy="5940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Comments</a:t>
            </a:r>
            <a:r>
              <a:rPr kumimoji="0" lang="en-US" altLang="en-US" sz="2000" b="0"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Comments are NOT executable and are ignored by the compiler. But they provide useful explanation and documentation to your readers (and to yourself three days later). There are two kinds of comments: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
                <a:srgbClr val="444444"/>
              </a:buClr>
              <a:buSzTx/>
              <a:buFontTx/>
              <a:buAutoNum type="arabicPeriod"/>
              <a:tabLst/>
            </a:pP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Multi-Line Comment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begins with /* and ends with */, and may span more than one lines.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
                <a:srgbClr val="444444"/>
              </a:buClr>
              <a:buSzTx/>
              <a:buFontTx/>
              <a:buAutoNum type="arabicPeriod"/>
              <a:tabLst/>
            </a:pP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End-of-Line (Single-Line) Comment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begins with // and lasts until the end of the current line </a:t>
            </a:r>
          </a:p>
          <a:p>
            <a:pPr marL="457200" marR="0" lvl="1" indent="0" algn="just" defTabSz="914400" rtl="0" eaLnBrk="0" fontAlgn="base" latinLnBrk="0" hangingPunct="0">
              <a:lnSpc>
                <a:spcPct val="100000"/>
              </a:lnSpc>
              <a:spcBef>
                <a:spcPct val="0"/>
              </a:spcBef>
              <a:spcAft>
                <a:spcPct val="0"/>
              </a:spcAft>
              <a:buClr>
                <a:srgbClr val="444444"/>
              </a:buClr>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Statement</a:t>
            </a:r>
            <a:r>
              <a:rPr kumimoji="0" lang="en-US" altLang="en-US" sz="2000" b="0"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programming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statement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performs a single piece of programming action. It is terminated by a semi-colon (;), just like an English sentence is ended with a period, as in Lines 6.</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Block</a:t>
            </a:r>
            <a:r>
              <a:rPr kumimoji="0" lang="en-US" altLang="en-US" sz="2000" b="0"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block</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 group of programming statements enclosed by a pair of braces {}. This group of statements is treated as one single unit. There are two blocks in the above program. One contains the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body</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the class Hello. The other contains the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body</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the main() method. There is no need to put a semi-colon after the closing brace.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Whitespaces</a:t>
            </a:r>
            <a:r>
              <a:rPr kumimoji="0" lang="en-US" altLang="en-US" sz="2000" b="0"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Blank, tab, and newline are collectively called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whitespace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Extra whitespaces are ignored, i.e., only one whitespace is needed to separate the tokens. Nonetheless, extra whitespaces improve the readability, extra spaces and newlines should be used to improve the readability of your code.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061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B038-B148-8931-A220-04AB7CA36C85}"/>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42C9F70E-D7C7-8D69-3346-CC48D6F07AB1}"/>
              </a:ext>
            </a:extLst>
          </p:cNvPr>
          <p:cNvSpPr>
            <a:spLocks noGrp="1" noChangeArrowheads="1"/>
          </p:cNvSpPr>
          <p:nvPr>
            <p:ph idx="1"/>
          </p:nvPr>
        </p:nvSpPr>
        <p:spPr bwMode="auto">
          <a:xfrm>
            <a:off x="240633" y="2108469"/>
            <a:ext cx="1162731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Case Sensitivity</a:t>
            </a:r>
            <a:r>
              <a:rPr kumimoji="0" lang="en-US" altLang="en-US" sz="2000" b="0"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 is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case sensitive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ROSE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NOT a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Rose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is NOT a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rose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filename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is the same as the class name, is also case-sensitive.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class: </a:t>
            </a:r>
            <a:endParaRPr kumimoji="0" lang="en-US" altLang="en-US" sz="2000" b="0"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basic unit of a Java program is a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class called "Hello" is defined via the keyword    "class". The braces {......} encloses the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body</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the class.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Java, the name of the source file must be the same as the name of the class with a                    mandatory file extension of ".java". Hence, this file MUST be saved as "Hello.java" - case-sensitive.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main()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is the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entry point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program execution. Again, the braces </a:t>
            </a: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encloses the </a:t>
            </a:r>
            <a:r>
              <a:rPr kumimoji="0" lang="en-US" altLang="en-US" sz="2000" b="0"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body</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the method, which contains programming statements.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04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8A3F-7599-D8F7-6FA0-275FABA6E1A6}"/>
              </a:ext>
            </a:extLst>
          </p:cNvPr>
          <p:cNvSpPr>
            <a:spLocks noGrp="1"/>
          </p:cNvSpPr>
          <p:nvPr>
            <p:ph type="title"/>
          </p:nvPr>
        </p:nvSpPr>
        <p:spPr>
          <a:xfrm>
            <a:off x="250257" y="259882"/>
            <a:ext cx="11180545" cy="384291"/>
          </a:xfrm>
        </p:spPr>
        <p:txBody>
          <a:bodyPr>
            <a:noAutofit/>
          </a:bodyPr>
          <a:lstStyle/>
          <a:p>
            <a:r>
              <a:rPr lang="en-IN" sz="2800" b="1" dirty="0">
                <a:solidFill>
                  <a:srgbClr val="610B38"/>
                </a:solidFill>
                <a:latin typeface="Times New Roman" panose="02020603050405020304" pitchFamily="18" charset="0"/>
                <a:cs typeface="Mangal" panose="02040503050203030202" pitchFamily="18" charset="0"/>
              </a:rPr>
              <a:t>Java Programming Steps</a:t>
            </a:r>
          </a:p>
        </p:txBody>
      </p:sp>
      <p:pic>
        <p:nvPicPr>
          <p:cNvPr id="4" name="Picture 3" descr="Programming Steps">
            <a:extLst>
              <a:ext uri="{FF2B5EF4-FFF2-40B4-BE49-F238E27FC236}">
                <a16:creationId xmlns:a16="http://schemas.microsoft.com/office/drawing/2014/main" id="{B11D54A1-8E00-5360-7C39-97E2855DF7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6905" y="779646"/>
            <a:ext cx="8373979" cy="4351338"/>
          </a:xfrm>
          <a:prstGeom prst="rect">
            <a:avLst/>
          </a:prstGeom>
          <a:noFill/>
          <a:ln>
            <a:noFill/>
          </a:ln>
        </p:spPr>
      </p:pic>
      <p:sp>
        <p:nvSpPr>
          <p:cNvPr id="5" name="Rectangle 1">
            <a:extLst>
              <a:ext uri="{FF2B5EF4-FFF2-40B4-BE49-F238E27FC236}">
                <a16:creationId xmlns:a16="http://schemas.microsoft.com/office/drawing/2014/main" id="{55E5E665-D98E-5662-B009-C1C71ECE28FA}"/>
              </a:ext>
            </a:extLst>
          </p:cNvPr>
          <p:cNvSpPr>
            <a:spLocks noGrp="1" noChangeArrowheads="1"/>
          </p:cNvSpPr>
          <p:nvPr>
            <p:ph idx="1"/>
          </p:nvPr>
        </p:nvSpPr>
        <p:spPr bwMode="auto">
          <a:xfrm>
            <a:off x="173255" y="4933124"/>
            <a:ext cx="1180939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 steps in writing a Java program is illustrated as above:</a:t>
            </a:r>
            <a:endPar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44444"/>
                </a:solidFill>
                <a:effectLst/>
                <a:latin typeface="Arial" panose="020B0604020202020204" pitchFamily="34" charset="0"/>
                <a:ea typeface="Times New Roman" panose="02020603050405020304" pitchFamily="18" charset="0"/>
              </a:rPr>
              <a:t>Step 1:</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Write the source code "</a:t>
            </a:r>
            <a:r>
              <a:rPr kumimoji="0" lang="en-US" altLang="en-US" sz="2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Xxx.java</a:t>
            </a:r>
            <a:r>
              <a:rPr kumimoji="0" lang="en-US" altLang="en-US" sz="2000" b="0" i="0" u="none" strike="noStrike" cap="none" normalizeH="0" baseline="0" dirty="0">
                <a:ln>
                  <a:noFill/>
                </a:ln>
                <a:solidFill>
                  <a:srgbClr val="000000"/>
                </a:solidFill>
                <a:effectLst/>
                <a:ea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44444"/>
                </a:solidFill>
                <a:effectLst/>
                <a:latin typeface="Arial" panose="020B0604020202020204" pitchFamily="34" charset="0"/>
                <a:ea typeface="Times New Roman" panose="02020603050405020304" pitchFamily="18" charset="0"/>
              </a:rPr>
              <a:t>Step 2:</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Compile the source code "</a:t>
            </a:r>
            <a:r>
              <a:rPr kumimoji="0" lang="en-US" altLang="en-US" sz="2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Xxx.java</a:t>
            </a:r>
            <a:r>
              <a:rPr kumimoji="0" lang="en-US" altLang="en-US" sz="2000" b="0" i="0" u="none" strike="noStrike" cap="none" normalizeH="0" baseline="0" dirty="0">
                <a:ln>
                  <a:noFill/>
                </a:ln>
                <a:solidFill>
                  <a:srgbClr val="000000"/>
                </a:solidFill>
                <a:effectLst/>
                <a:ea typeface="Times New Roman" panose="02020603050405020304" pitchFamily="18" charset="0"/>
              </a:rPr>
              <a:t>" into Java portable bytecode (or machine code) </a:t>
            </a:r>
            <a:r>
              <a:rPr kumimoji="0" lang="en-US" altLang="en-US" sz="2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Xxx.class</a:t>
            </a:r>
            <a:r>
              <a:rPr kumimoji="0" lang="en-US" altLang="en-US" sz="2000" b="0" i="0" u="none" strike="noStrike" cap="none" normalizeH="0" baseline="0" dirty="0">
                <a:ln>
                  <a:noFill/>
                </a:ln>
                <a:solidFill>
                  <a:srgbClr val="000000"/>
                </a:solidFill>
                <a:effectLst/>
                <a:ea typeface="Times New Roman" panose="02020603050405020304" pitchFamily="18" charset="0"/>
              </a:rPr>
              <a:t>" using the JDK's Java compiler by issuing the command "</a:t>
            </a:r>
            <a:r>
              <a:rPr kumimoji="0" lang="en-US" altLang="en-US" sz="20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javac</a:t>
            </a:r>
            <a:r>
              <a:rPr kumimoji="0" lang="en-US" altLang="en-US" sz="2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Xxx.java</a:t>
            </a:r>
            <a:r>
              <a:rPr kumimoji="0" lang="en-US" altLang="en-US" sz="2000" b="0" i="0" u="none" strike="noStrike" cap="none" normalizeH="0" baseline="0" dirty="0">
                <a:ln>
                  <a:noFill/>
                </a:ln>
                <a:solidFill>
                  <a:srgbClr val="000000"/>
                </a:solidFill>
                <a:effectLst/>
                <a:ea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44444"/>
                </a:solidFill>
                <a:effectLst/>
                <a:latin typeface="Arial" panose="020B0604020202020204" pitchFamily="34" charset="0"/>
                <a:ea typeface="Times New Roman" panose="02020603050405020304" pitchFamily="18" charset="0"/>
              </a:rPr>
              <a:t>Step 3:</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Run the compiled bytecode "</a:t>
            </a:r>
            <a:r>
              <a:rPr kumimoji="0" lang="en-US" altLang="en-US" sz="20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Xxx.class</a:t>
            </a:r>
            <a:r>
              <a:rPr kumimoji="0" lang="en-US" altLang="en-US" sz="2000" b="0" i="0" u="none" strike="noStrike" cap="none" normalizeH="0" baseline="0" dirty="0">
                <a:ln>
                  <a:noFill/>
                </a:ln>
                <a:solidFill>
                  <a:srgbClr val="000000"/>
                </a:solidFill>
                <a:effectLst/>
                <a:ea typeface="Times New Roman" panose="02020603050405020304" pitchFamily="18" charset="0"/>
              </a:rPr>
              <a:t>", using the JDK's Java Runtime by issuing the command "</a:t>
            </a:r>
            <a:r>
              <a:rPr kumimoji="0" lang="en-US" altLang="en-US" sz="2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java </a:t>
            </a:r>
            <a:r>
              <a:rPr kumimoji="0" lang="en-US" altLang="en-US" sz="20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Xxx</a:t>
            </a:r>
            <a:r>
              <a:rPr kumimoji="0" lang="en-US" altLang="en-US" sz="2000" b="0" i="0" u="none" strike="noStrike" cap="none" normalizeH="0" baseline="0" dirty="0">
                <a:ln>
                  <a:noFill/>
                </a:ln>
                <a:solidFill>
                  <a:srgbClr val="000000"/>
                </a:solidFill>
                <a:effectLst/>
                <a:ea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686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2FF4-C621-FFB3-F176-E4629E0202D7}"/>
              </a:ext>
            </a:extLst>
          </p:cNvPr>
          <p:cNvSpPr>
            <a:spLocks noGrp="1"/>
          </p:cNvSpPr>
          <p:nvPr>
            <p:ph type="title"/>
          </p:nvPr>
        </p:nvSpPr>
        <p:spPr>
          <a:xfrm>
            <a:off x="875899" y="336249"/>
            <a:ext cx="10843661" cy="597401"/>
          </a:xfrm>
        </p:spPr>
        <p:txBody>
          <a:bodyPr>
            <a:normAutofit fontScale="90000"/>
          </a:bodyPr>
          <a:lstStyle/>
          <a:p>
            <a:r>
              <a:rPr lang="en-IN" sz="3100" b="1" dirty="0">
                <a:solidFill>
                  <a:srgbClr val="610B38"/>
                </a:solidFill>
                <a:latin typeface="Times New Roman" panose="02020603050405020304" pitchFamily="18" charset="0"/>
                <a:cs typeface="Mangal" panose="02040503050203030202" pitchFamily="18" charset="0"/>
              </a:rPr>
              <a:t>What is a Program?</a:t>
            </a:r>
            <a:br>
              <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pic>
        <p:nvPicPr>
          <p:cNvPr id="4" name="Content Placeholder 3" descr="sequential flow">
            <a:extLst>
              <a:ext uri="{FF2B5EF4-FFF2-40B4-BE49-F238E27FC236}">
                <a16:creationId xmlns:a16="http://schemas.microsoft.com/office/drawing/2014/main" id="{A6742FFA-94E1-77F5-3F73-080AD7214A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8441" y="1581242"/>
            <a:ext cx="2667000" cy="2876550"/>
          </a:xfrm>
          <a:prstGeom prst="rect">
            <a:avLst/>
          </a:prstGeom>
          <a:noFill/>
          <a:ln>
            <a:noFill/>
          </a:ln>
        </p:spPr>
      </p:pic>
      <p:sp>
        <p:nvSpPr>
          <p:cNvPr id="6" name="TextBox 5">
            <a:extLst>
              <a:ext uri="{FF2B5EF4-FFF2-40B4-BE49-F238E27FC236}">
                <a16:creationId xmlns:a16="http://schemas.microsoft.com/office/drawing/2014/main" id="{FB4A1FF6-C231-F4FC-AAB9-B630940945E3}"/>
              </a:ext>
            </a:extLst>
          </p:cNvPr>
          <p:cNvSpPr txBox="1"/>
          <p:nvPr/>
        </p:nvSpPr>
        <p:spPr>
          <a:xfrm>
            <a:off x="510139" y="1352697"/>
            <a:ext cx="6097604" cy="1569660"/>
          </a:xfrm>
          <a:prstGeom prst="rect">
            <a:avLst/>
          </a:prstGeom>
          <a:noFill/>
        </p:spPr>
        <p:txBody>
          <a:bodyPr wrap="square">
            <a:spAutoFit/>
          </a:bodyPr>
          <a:lstStyle/>
          <a:p>
            <a:pPr marL="0" marR="0" algn="just">
              <a:spcBef>
                <a:spcPts val="0"/>
              </a:spcBef>
              <a:spcAft>
                <a:spcPts val="0"/>
              </a:spcAft>
            </a:pPr>
            <a:r>
              <a:rPr lang="en-IN" sz="2400" dirty="0">
                <a:solidFill>
                  <a:srgbClr val="000000"/>
                </a:solidFill>
                <a:effectLst/>
                <a:latin typeface="Times New Roman" panose="02020603050405020304" pitchFamily="18" charset="0"/>
                <a:ea typeface="Times New Roman" panose="02020603050405020304" pitchFamily="18" charset="0"/>
              </a:rPr>
              <a:t>A </a:t>
            </a:r>
            <a:r>
              <a:rPr lang="en-IN" sz="2400" i="1" dirty="0">
                <a:solidFill>
                  <a:srgbClr val="000000"/>
                </a:solidFill>
                <a:effectLst/>
                <a:latin typeface="Times New Roman" panose="02020603050405020304" pitchFamily="18" charset="0"/>
                <a:ea typeface="Times New Roman" panose="02020603050405020304" pitchFamily="18" charset="0"/>
              </a:rPr>
              <a:t>program</a:t>
            </a:r>
            <a:r>
              <a:rPr lang="en-IN" sz="2400" dirty="0">
                <a:solidFill>
                  <a:srgbClr val="000000"/>
                </a:solidFill>
                <a:effectLst/>
                <a:latin typeface="Times New Roman" panose="02020603050405020304" pitchFamily="18" charset="0"/>
                <a:ea typeface="Times New Roman" panose="02020603050405020304" pitchFamily="18" charset="0"/>
              </a:rPr>
              <a:t> is </a:t>
            </a:r>
            <a:r>
              <a:rPr lang="en-IN" sz="2400" i="1" dirty="0">
                <a:solidFill>
                  <a:srgbClr val="000000"/>
                </a:solidFill>
                <a:effectLst/>
                <a:latin typeface="Times New Roman" panose="02020603050405020304" pitchFamily="18" charset="0"/>
                <a:ea typeface="Times New Roman" panose="02020603050405020304" pitchFamily="18" charset="0"/>
              </a:rPr>
              <a:t>a sequence of instructions</a:t>
            </a:r>
            <a:r>
              <a:rPr lang="en-IN" sz="2400" dirty="0">
                <a:solidFill>
                  <a:srgbClr val="000000"/>
                </a:solidFill>
                <a:effectLst/>
                <a:latin typeface="Times New Roman" panose="02020603050405020304" pitchFamily="18" charset="0"/>
                <a:ea typeface="Times New Roman" panose="02020603050405020304" pitchFamily="18" charset="0"/>
              </a:rPr>
              <a:t> (called </a:t>
            </a:r>
            <a:r>
              <a:rPr lang="en-IN" sz="2400" i="1" dirty="0">
                <a:solidFill>
                  <a:srgbClr val="000000"/>
                </a:solidFill>
                <a:effectLst/>
                <a:latin typeface="Times New Roman" panose="02020603050405020304" pitchFamily="18" charset="0"/>
                <a:ea typeface="Times New Roman" panose="02020603050405020304" pitchFamily="18" charset="0"/>
              </a:rPr>
              <a:t>programming statements</a:t>
            </a:r>
            <a:r>
              <a:rPr lang="en-IN" sz="2400" dirty="0">
                <a:solidFill>
                  <a:srgbClr val="000000"/>
                </a:solidFill>
                <a:effectLst/>
                <a:latin typeface="Times New Roman" panose="02020603050405020304" pitchFamily="18" charset="0"/>
                <a:ea typeface="Times New Roman" panose="02020603050405020304" pitchFamily="18" charset="0"/>
              </a:rPr>
              <a:t>), executing one after another in a </a:t>
            </a:r>
            <a:r>
              <a:rPr lang="en-IN" sz="2400" i="1" dirty="0">
                <a:solidFill>
                  <a:srgbClr val="000000"/>
                </a:solidFill>
                <a:effectLst/>
                <a:latin typeface="Times New Roman" panose="02020603050405020304" pitchFamily="18" charset="0"/>
                <a:ea typeface="Times New Roman" panose="02020603050405020304" pitchFamily="18" charset="0"/>
              </a:rPr>
              <a:t>predictable</a:t>
            </a:r>
            <a:r>
              <a:rPr lang="en-IN" sz="2400" dirty="0">
                <a:solidFill>
                  <a:srgbClr val="000000"/>
                </a:solidFill>
                <a:effectLst/>
                <a:latin typeface="Times New Roman" panose="02020603050405020304" pitchFamily="18" charset="0"/>
                <a:ea typeface="Times New Roman" panose="02020603050405020304" pitchFamily="18" charset="0"/>
              </a:rPr>
              <a:t> manner</a:t>
            </a:r>
            <a:r>
              <a:rPr lang="en-IN" sz="2400" i="1" dirty="0">
                <a:solidFill>
                  <a:srgbClr val="000000"/>
                </a:solidFill>
                <a:effectLst/>
                <a:latin typeface="Times New Roman" panose="02020603050405020304" pitchFamily="18" charset="0"/>
                <a:ea typeface="Times New Roman" panose="02020603050405020304" pitchFamily="18" charset="0"/>
              </a:rPr>
              <a:t>.</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6878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7AEF-B749-A170-597B-7DD0F32D79ED}"/>
              </a:ext>
            </a:extLst>
          </p:cNvPr>
          <p:cNvSpPr>
            <a:spLocks noGrp="1"/>
          </p:cNvSpPr>
          <p:nvPr>
            <p:ph type="title"/>
          </p:nvPr>
        </p:nvSpPr>
        <p:spPr>
          <a:xfrm>
            <a:off x="838200" y="365125"/>
            <a:ext cx="10515600" cy="501149"/>
          </a:xfrm>
        </p:spPr>
        <p:txBody>
          <a:bodyPr>
            <a:normAutofit/>
          </a:bodyPr>
          <a:lstStyle/>
          <a:p>
            <a:r>
              <a:rPr lang="en-IN" sz="2800" b="1" dirty="0">
                <a:solidFill>
                  <a:srgbClr val="610B38"/>
                </a:solidFill>
                <a:effectLst/>
                <a:latin typeface="Times New Roman" panose="02020603050405020304" pitchFamily="18" charset="0"/>
                <a:ea typeface="Times New Roman" panose="02020603050405020304" pitchFamily="18" charset="0"/>
                <a:cs typeface="Mangal" panose="02040503050203030202" pitchFamily="18" charset="0"/>
              </a:rPr>
              <a:t>Parameters used in First Java Program</a:t>
            </a:r>
            <a:endParaRPr lang="en-IN" sz="2800" dirty="0"/>
          </a:p>
        </p:txBody>
      </p:sp>
      <p:sp>
        <p:nvSpPr>
          <p:cNvPr id="3" name="Content Placeholder 2">
            <a:extLst>
              <a:ext uri="{FF2B5EF4-FFF2-40B4-BE49-F238E27FC236}">
                <a16:creationId xmlns:a16="http://schemas.microsoft.com/office/drawing/2014/main" id="{2B83D482-B308-F960-6F99-D5E514A6B00D}"/>
              </a:ext>
            </a:extLst>
          </p:cNvPr>
          <p:cNvSpPr>
            <a:spLocks noGrp="1"/>
          </p:cNvSpPr>
          <p:nvPr>
            <p:ph idx="1"/>
          </p:nvPr>
        </p:nvSpPr>
        <p:spPr>
          <a:xfrm>
            <a:off x="163629" y="866274"/>
            <a:ext cx="11190171" cy="5991725"/>
          </a:xfrm>
        </p:spPr>
        <p:txBody>
          <a:bodyPr>
            <a:normAutofit fontScale="85000" lnSpcReduction="10000"/>
          </a:bodyPr>
          <a:lstStyle/>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class</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keyword is used to declare a class in java.</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public</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keyword is an access modifier which represents visibility. It means it is visible to all.</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static</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is a keyword. If we declare any method as static, it is known as the static method. The core advantage of the static method is that there is no need to create an object to invoke the static method. The main method is executed by the JVM (</a:t>
            </a:r>
            <a:r>
              <a:rPr lang="en-IN" sz="2400" dirty="0">
                <a:solidFill>
                  <a:srgbClr val="202124"/>
                </a:solidFill>
                <a:effectLst/>
                <a:latin typeface="Arial" panose="020B0604020202020204" pitchFamily="34" charset="0"/>
                <a:ea typeface="Calibri" panose="020F0502020204030204" pitchFamily="34" charset="0"/>
                <a:cs typeface="Arial" panose="020B0604020202020204" pitchFamily="34" charset="0"/>
              </a:rPr>
              <a:t>Java virtual machine)</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so it doesn't require to create an object to invoke the main method. So it saves memory.</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void</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is the return type of the method. It means it doesn't return any value.</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main</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represents the starting point of the program.</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String[] </a:t>
            </a:r>
            <a:r>
              <a:rPr lang="en-IN" sz="24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args</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is used for command line argument. We will learn it later.</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4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is used to print statement. Here, System is a class, out is the object of </a:t>
            </a:r>
            <a:r>
              <a:rPr lang="en-IN" sz="2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PrintStream</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class, </a:t>
            </a:r>
            <a:r>
              <a:rPr lang="en-IN" sz="2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println</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is the method of </a:t>
            </a:r>
            <a:r>
              <a:rPr lang="en-IN" sz="2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PrintStream</a:t>
            </a:r>
            <a:r>
              <a:rPr lang="en-IN"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class. </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b="1" dirty="0">
              <a:solidFill>
                <a:srgbClr val="610B38"/>
              </a:solidFill>
              <a:latin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63985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Unit I Java Fundamentals  (08 </a:t>
            </a:r>
            <a:r>
              <a:rPr lang="en-IN" b="1" dirty="0" err="1"/>
              <a:t>Hrs</a:t>
            </a:r>
            <a:r>
              <a:rPr lang="en-IN" b="1" dirty="0"/>
              <a:t>) </a:t>
            </a:r>
            <a:br>
              <a:rPr lang="en-IN" b="0" dirty="0">
                <a:effectLst/>
              </a:rPr>
            </a:br>
            <a:endParaRPr lang="en-IN" dirty="0"/>
          </a:p>
        </p:txBody>
      </p:sp>
      <p:sp>
        <p:nvSpPr>
          <p:cNvPr id="3" name="Content Placeholder 2"/>
          <p:cNvSpPr>
            <a:spLocks noGrp="1"/>
          </p:cNvSpPr>
          <p:nvPr>
            <p:ph idx="1"/>
          </p:nvPr>
        </p:nvSpPr>
        <p:spPr>
          <a:xfrm>
            <a:off x="838200" y="1532327"/>
            <a:ext cx="10515600" cy="4351338"/>
          </a:xfrm>
        </p:spPr>
        <p:txBody>
          <a:bodyPr>
            <a:normAutofit fontScale="77500" lnSpcReduction="20000"/>
          </a:bodyPr>
          <a:lstStyle/>
          <a:p>
            <a:pPr marL="0" indent="0">
              <a:buNone/>
            </a:pPr>
            <a:r>
              <a:rPr lang="en-IN" b="1" dirty="0"/>
              <a:t> </a:t>
            </a:r>
            <a:endParaRPr lang="en-IN" b="0" dirty="0">
              <a:effectLst/>
            </a:endParaRPr>
          </a:p>
          <a:p>
            <a:pPr marL="0" indent="0">
              <a:buNone/>
            </a:pPr>
            <a:r>
              <a:rPr lang="en-IN" b="1" dirty="0"/>
              <a:t>● Object Oriented Concepts </a:t>
            </a:r>
            <a:endParaRPr lang="en-IN" b="0" dirty="0">
              <a:effectLst/>
            </a:endParaRPr>
          </a:p>
          <a:p>
            <a:pPr marL="0" indent="0">
              <a:buNone/>
            </a:pPr>
            <a:r>
              <a:rPr lang="en-IN" b="1" dirty="0"/>
              <a:t>● Evolution of Java </a:t>
            </a:r>
            <a:endParaRPr lang="en-IN" b="0" dirty="0">
              <a:effectLst/>
            </a:endParaRPr>
          </a:p>
          <a:p>
            <a:pPr marL="0" indent="0">
              <a:buNone/>
            </a:pPr>
            <a:r>
              <a:rPr lang="en-IN" b="1" dirty="0"/>
              <a:t>● Java Features </a:t>
            </a:r>
            <a:endParaRPr lang="en-IN" b="0" dirty="0">
              <a:effectLst/>
            </a:endParaRPr>
          </a:p>
          <a:p>
            <a:pPr marL="0" indent="0">
              <a:buNone/>
            </a:pPr>
            <a:r>
              <a:rPr lang="en-IN" b="1" dirty="0"/>
              <a:t>● Java and WWW, JRE, JVM Architecture </a:t>
            </a:r>
            <a:endParaRPr lang="en-IN" b="0" dirty="0">
              <a:effectLst/>
            </a:endParaRPr>
          </a:p>
          <a:p>
            <a:pPr marL="0" indent="0">
              <a:buNone/>
            </a:pPr>
            <a:r>
              <a:rPr lang="en-IN" b="1" dirty="0"/>
              <a:t>● Overview of Java Language </a:t>
            </a:r>
            <a:endParaRPr lang="en-IN" b="0" dirty="0">
              <a:effectLst/>
            </a:endParaRPr>
          </a:p>
          <a:p>
            <a:pPr marL="0" indent="0">
              <a:buNone/>
            </a:pPr>
            <a:r>
              <a:rPr lang="en-IN" b="1" dirty="0"/>
              <a:t>● Java Program Structure </a:t>
            </a:r>
            <a:endParaRPr lang="en-IN" b="0" dirty="0">
              <a:effectLst/>
            </a:endParaRPr>
          </a:p>
          <a:p>
            <a:pPr marL="0" indent="0">
              <a:buNone/>
            </a:pPr>
            <a:r>
              <a:rPr lang="en-IN" b="1" dirty="0"/>
              <a:t>● Java Token, Statements, Constants, Variables, Data Types</a:t>
            </a:r>
          </a:p>
          <a:p>
            <a:pPr marL="0" indent="0">
              <a:buNone/>
            </a:pPr>
            <a:r>
              <a:rPr lang="en-IN" b="1" dirty="0"/>
              <a:t>● Arrays, Typecasting, Operators, Expressions</a:t>
            </a:r>
          </a:p>
          <a:p>
            <a:pPr marL="0" indent="0">
              <a:buNone/>
            </a:pPr>
            <a:r>
              <a:rPr lang="en-IN" b="1" dirty="0"/>
              <a:t>● Control Statements</a:t>
            </a:r>
            <a:endParaRPr lang="en-IN" b="0" dirty="0">
              <a:effectLst/>
            </a:endParaRPr>
          </a:p>
          <a:p>
            <a:pPr marL="0" indent="0">
              <a:buNone/>
            </a:pPr>
            <a:br>
              <a:rPr lang="en-IN" dirty="0"/>
            </a:br>
            <a:endParaRPr lang="en-IN" dirty="0"/>
          </a:p>
        </p:txBody>
      </p:sp>
    </p:spTree>
    <p:extLst>
      <p:ext uri="{BB962C8B-B14F-4D97-AF65-F5344CB8AC3E}">
        <p14:creationId xmlns:p14="http://schemas.microsoft.com/office/powerpoint/2010/main" val="1358283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925C-9872-C408-7A55-AEDB5893A19A}"/>
              </a:ext>
            </a:extLst>
          </p:cNvPr>
          <p:cNvSpPr>
            <a:spLocks noGrp="1"/>
          </p:cNvSpPr>
          <p:nvPr>
            <p:ph type="title"/>
          </p:nvPr>
        </p:nvSpPr>
        <p:spPr>
          <a:xfrm>
            <a:off x="838200" y="162996"/>
            <a:ext cx="10515600" cy="645528"/>
          </a:xfrm>
        </p:spPr>
        <p:txBody>
          <a:bodyPr>
            <a:normAutofit/>
          </a:bodyPr>
          <a:lstStyle/>
          <a:p>
            <a:r>
              <a:rPr lang="en-IN" sz="2800" b="1" dirty="0">
                <a:solidFill>
                  <a:srgbClr val="610B38"/>
                </a:solidFill>
                <a:effectLst/>
                <a:latin typeface="Times New Roman" panose="02020603050405020304" pitchFamily="18" charset="0"/>
                <a:ea typeface="Times New Roman" panose="02020603050405020304" pitchFamily="18" charset="0"/>
                <a:cs typeface="Times New Roman" panose="02020603050405020304" pitchFamily="18" charset="0"/>
              </a:rPr>
              <a:t>What happens at compile time?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6E8E30-C858-4637-CF56-F6AD0005D65B}"/>
              </a:ext>
            </a:extLst>
          </p:cNvPr>
          <p:cNvSpPr>
            <a:spLocks noGrp="1"/>
          </p:cNvSpPr>
          <p:nvPr>
            <p:ph idx="1"/>
          </p:nvPr>
        </p:nvSpPr>
        <p:spPr/>
        <p:txBody>
          <a:bodyPr/>
          <a:lstStyle/>
          <a:p>
            <a:pPr marL="0" indent="0">
              <a:buNone/>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compile time, java file is compiled by Java Compiler (It does not interact with OS) and converts the java code into bytecode.</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dirty="0"/>
          </a:p>
        </p:txBody>
      </p:sp>
      <p:pic>
        <p:nvPicPr>
          <p:cNvPr id="4" name="Picture 3" descr="Java How to Compile">
            <a:extLst>
              <a:ext uri="{FF2B5EF4-FFF2-40B4-BE49-F238E27FC236}">
                <a16:creationId xmlns:a16="http://schemas.microsoft.com/office/drawing/2014/main" id="{CCEFE8A3-0F25-3F3F-BDD8-E552C9D226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7183" y="3409266"/>
            <a:ext cx="6834572" cy="2250390"/>
          </a:xfrm>
          <a:prstGeom prst="rect">
            <a:avLst/>
          </a:prstGeom>
          <a:noFill/>
          <a:ln>
            <a:noFill/>
          </a:ln>
        </p:spPr>
      </p:pic>
    </p:spTree>
    <p:extLst>
      <p:ext uri="{BB962C8B-B14F-4D97-AF65-F5344CB8AC3E}">
        <p14:creationId xmlns:p14="http://schemas.microsoft.com/office/powerpoint/2010/main" val="2367908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CA9A-0371-04E1-28F6-ACFB9DC8B0F7}"/>
              </a:ext>
            </a:extLst>
          </p:cNvPr>
          <p:cNvSpPr>
            <a:spLocks noGrp="1"/>
          </p:cNvSpPr>
          <p:nvPr>
            <p:ph type="title"/>
          </p:nvPr>
        </p:nvSpPr>
        <p:spPr>
          <a:xfrm>
            <a:off x="626444" y="413887"/>
            <a:ext cx="10515600" cy="423512"/>
          </a:xfrm>
        </p:spPr>
        <p:txBody>
          <a:bodyPr>
            <a:normAutofit fontScale="90000"/>
          </a:bodyPr>
          <a:lstStyle/>
          <a:p>
            <a:r>
              <a:rPr lang="en-IN" sz="2800" b="1" dirty="0">
                <a:solidFill>
                  <a:srgbClr val="610B38"/>
                </a:solidFill>
                <a:latin typeface="Times New Roman" panose="02020603050405020304" pitchFamily="18" charset="0"/>
                <a:cs typeface="Times New Roman" panose="02020603050405020304" pitchFamily="18" charset="0"/>
              </a:rPr>
              <a:t>What </a:t>
            </a:r>
            <a:r>
              <a:rPr lang="en-IN" sz="3100" b="1" dirty="0">
                <a:solidFill>
                  <a:srgbClr val="610B38"/>
                </a:solidFill>
                <a:latin typeface="Times New Roman" panose="02020603050405020304" pitchFamily="18" charset="0"/>
                <a:cs typeface="Times New Roman" panose="02020603050405020304" pitchFamily="18" charset="0"/>
              </a:rPr>
              <a:t>happens</a:t>
            </a:r>
            <a:r>
              <a:rPr lang="en-IN" sz="2800" b="1" dirty="0">
                <a:solidFill>
                  <a:srgbClr val="610B38"/>
                </a:solidFill>
                <a:latin typeface="Times New Roman" panose="02020603050405020304" pitchFamily="18" charset="0"/>
                <a:cs typeface="Times New Roman" panose="02020603050405020304" pitchFamily="18" charset="0"/>
              </a:rPr>
              <a:t> at runtime?</a:t>
            </a:r>
            <a:br>
              <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4C5BCFDF-3700-6515-0B46-33AF83898D23}"/>
              </a:ext>
            </a:extLst>
          </p:cNvPr>
          <p:cNvSpPr>
            <a:spLocks noGrp="1"/>
          </p:cNvSpPr>
          <p:nvPr>
            <p:ph idx="1"/>
          </p:nvPr>
        </p:nvSpPr>
        <p:spPr>
          <a:xfrm>
            <a:off x="838200" y="837399"/>
            <a:ext cx="10515600" cy="5339564"/>
          </a:xfrm>
        </p:spPr>
        <p:txBody>
          <a:bodyPr/>
          <a:lstStyle/>
          <a:p>
            <a:pPr marL="0" indent="0">
              <a:buNone/>
            </a:pPr>
            <a:r>
              <a:rPr lang="en-IN" sz="1800" dirty="0">
                <a:solidFill>
                  <a:srgbClr val="333333"/>
                </a:solidFill>
                <a:effectLst/>
                <a:latin typeface="Segoe UI" panose="020B0502040204020203" pitchFamily="34" charset="0"/>
                <a:ea typeface="Calibri" panose="020F0502020204030204" pitchFamily="34" charset="0"/>
              </a:rPr>
              <a:t>At runtime, following steps are performed:	</a:t>
            </a:r>
          </a:p>
          <a:p>
            <a:pPr marL="0" indent="0">
              <a:buNone/>
            </a:pPr>
            <a:endParaRPr lang="en-IN" dirty="0"/>
          </a:p>
        </p:txBody>
      </p:sp>
      <p:pic>
        <p:nvPicPr>
          <p:cNvPr id="4" name="Picture 3" descr="Java Runtime Processing">
            <a:extLst>
              <a:ext uri="{FF2B5EF4-FFF2-40B4-BE49-F238E27FC236}">
                <a16:creationId xmlns:a16="http://schemas.microsoft.com/office/drawing/2014/main" id="{30FBB4E6-4A44-777A-E549-B2B2A24882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265" y="1378569"/>
            <a:ext cx="4215865" cy="4798394"/>
          </a:xfrm>
          <a:prstGeom prst="rect">
            <a:avLst/>
          </a:prstGeom>
          <a:noFill/>
          <a:ln>
            <a:noFill/>
          </a:ln>
        </p:spPr>
      </p:pic>
      <p:graphicFrame>
        <p:nvGraphicFramePr>
          <p:cNvPr id="5" name="Table 4">
            <a:extLst>
              <a:ext uri="{FF2B5EF4-FFF2-40B4-BE49-F238E27FC236}">
                <a16:creationId xmlns:a16="http://schemas.microsoft.com/office/drawing/2014/main" id="{E8F14BFA-99EC-5A46-1E72-5DD2ADAB6076}"/>
              </a:ext>
            </a:extLst>
          </p:cNvPr>
          <p:cNvGraphicFramePr>
            <a:graphicFrameLocks noGrp="1"/>
          </p:cNvGraphicFramePr>
          <p:nvPr>
            <p:extLst>
              <p:ext uri="{D42A27DB-BD31-4B8C-83A1-F6EECF244321}">
                <p14:modId xmlns:p14="http://schemas.microsoft.com/office/powerpoint/2010/main" val="2402023871"/>
              </p:ext>
            </p:extLst>
          </p:nvPr>
        </p:nvGraphicFramePr>
        <p:xfrm>
          <a:off x="4976261" y="1925053"/>
          <a:ext cx="6580474" cy="2566418"/>
        </p:xfrm>
        <a:graphic>
          <a:graphicData uri="http://schemas.openxmlformats.org/drawingml/2006/table">
            <a:tbl>
              <a:tblPr firstRow="1" firstCol="1" bandRow="1">
                <a:tableStyleId>{5C22544A-7EE6-4342-B048-85BDC9FD1C3A}</a:tableStyleId>
              </a:tblPr>
              <a:tblGrid>
                <a:gridCol w="6580474">
                  <a:extLst>
                    <a:ext uri="{9D8B030D-6E8A-4147-A177-3AD203B41FA5}">
                      <a16:colId xmlns:a16="http://schemas.microsoft.com/office/drawing/2014/main" val="581650050"/>
                    </a:ext>
                  </a:extLst>
                </a:gridCol>
              </a:tblGrid>
              <a:tr h="645182">
                <a:tc>
                  <a:txBody>
                    <a:bodyPr/>
                    <a:lstStyle/>
                    <a:p>
                      <a:pPr marL="0" marR="0" algn="just">
                        <a:lnSpc>
                          <a:spcPct val="107000"/>
                        </a:lnSpc>
                        <a:spcBef>
                          <a:spcPts val="0"/>
                        </a:spcBef>
                        <a:spcAft>
                          <a:spcPts val="800"/>
                        </a:spcAft>
                      </a:pPr>
                      <a:r>
                        <a:rPr lang="en-IN" sz="2000" dirty="0" err="1">
                          <a:effectLst/>
                        </a:rPr>
                        <a:t>Classloader</a:t>
                      </a:r>
                      <a:r>
                        <a:rPr lang="en-IN" sz="2000" dirty="0">
                          <a:effectLst/>
                        </a:rPr>
                        <a:t>:  is the subsystem of JVM that is used to load class files.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2293432413"/>
                  </a:ext>
                </a:extLst>
              </a:tr>
              <a:tr h="1252730">
                <a:tc>
                  <a:txBody>
                    <a:bodyPr/>
                    <a:lstStyle/>
                    <a:p>
                      <a:pPr marL="0" marR="0" algn="just">
                        <a:lnSpc>
                          <a:spcPct val="107000"/>
                        </a:lnSpc>
                        <a:spcBef>
                          <a:spcPts val="0"/>
                        </a:spcBef>
                        <a:spcAft>
                          <a:spcPts val="800"/>
                        </a:spcAft>
                      </a:pPr>
                      <a:r>
                        <a:rPr lang="en-IN" sz="2000" dirty="0">
                          <a:effectLst/>
                        </a:rPr>
                        <a:t>Bytecode Verifier: checks the code fragments for illegal code that can violate access right to objects.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4268891676"/>
                  </a:ext>
                </a:extLst>
              </a:tr>
              <a:tr h="645182">
                <a:tc>
                  <a:txBody>
                    <a:bodyPr/>
                    <a:lstStyle/>
                    <a:p>
                      <a:pPr marL="0" marR="0" algn="just">
                        <a:lnSpc>
                          <a:spcPct val="107000"/>
                        </a:lnSpc>
                        <a:spcBef>
                          <a:spcPts val="0"/>
                        </a:spcBef>
                        <a:spcAft>
                          <a:spcPts val="800"/>
                        </a:spcAft>
                      </a:pPr>
                      <a:r>
                        <a:rPr lang="en-IN" sz="2000" dirty="0">
                          <a:effectLst/>
                        </a:rPr>
                        <a:t>Interpreter: read bytecode stream then execute the instructions.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5530787"/>
                  </a:ext>
                </a:extLst>
              </a:tr>
            </a:tbl>
          </a:graphicData>
        </a:graphic>
      </p:graphicFrame>
    </p:spTree>
    <p:extLst>
      <p:ext uri="{BB962C8B-B14F-4D97-AF65-F5344CB8AC3E}">
        <p14:creationId xmlns:p14="http://schemas.microsoft.com/office/powerpoint/2010/main" val="1420949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5F9D-81D0-D7D4-80B0-FA09468104A5}"/>
              </a:ext>
            </a:extLst>
          </p:cNvPr>
          <p:cNvSpPr>
            <a:spLocks noGrp="1"/>
          </p:cNvSpPr>
          <p:nvPr>
            <p:ph type="title"/>
          </p:nvPr>
        </p:nvSpPr>
        <p:spPr>
          <a:xfrm>
            <a:off x="317634" y="1"/>
            <a:ext cx="11036166" cy="681036"/>
          </a:xfrm>
        </p:spPr>
        <p:txBody>
          <a:bodyPr>
            <a:normAutofit/>
          </a:bodyPr>
          <a:lstStyle/>
          <a:p>
            <a:r>
              <a:rPr lang="en-IN" sz="2800" b="1" dirty="0">
                <a:solidFill>
                  <a:srgbClr val="610B38"/>
                </a:solidFill>
                <a:effectLst/>
                <a:latin typeface="Helvetica" panose="020B0604020202020204" pitchFamily="34" charset="0"/>
                <a:ea typeface="Calibri" panose="020F0502020204030204" pitchFamily="34" charset="0"/>
                <a:cs typeface="Mangal" panose="02040503050203030202" pitchFamily="18" charset="0"/>
              </a:rPr>
              <a:t>Java Variables</a:t>
            </a:r>
            <a:endParaRPr lang="en-IN" sz="2800" dirty="0"/>
          </a:p>
        </p:txBody>
      </p:sp>
      <p:sp>
        <p:nvSpPr>
          <p:cNvPr id="3" name="Content Placeholder 2">
            <a:extLst>
              <a:ext uri="{FF2B5EF4-FFF2-40B4-BE49-F238E27FC236}">
                <a16:creationId xmlns:a16="http://schemas.microsoft.com/office/drawing/2014/main" id="{53161037-4F36-757A-95BD-796DD809FB2D}"/>
              </a:ext>
            </a:extLst>
          </p:cNvPr>
          <p:cNvSpPr>
            <a:spLocks noGrp="1"/>
          </p:cNvSpPr>
          <p:nvPr>
            <p:ph idx="1"/>
          </p:nvPr>
        </p:nvSpPr>
        <p:spPr>
          <a:xfrm>
            <a:off x="317633" y="681037"/>
            <a:ext cx="11771697" cy="6176962"/>
          </a:xfrm>
        </p:spPr>
        <p:txBody>
          <a:bodyPr>
            <a:normAutofit fontScale="92500" lnSpcReduction="10000"/>
          </a:bodyPr>
          <a:lstStyle/>
          <a:p>
            <a:pPr marL="0" marR="0" algn="just"/>
            <a:r>
              <a:rPr lang="en-IN" sz="1800" dirty="0">
                <a:solidFill>
                  <a:srgbClr val="333333"/>
                </a:solidFill>
                <a:effectLst/>
                <a:latin typeface="Segoe UI" panose="020B0502040204020203" pitchFamily="34" charset="0"/>
                <a:ea typeface="Times New Roman" panose="02020603050405020304" pitchFamily="18" charset="0"/>
              </a:rPr>
              <a:t>A variable is a container which holds the value while the </a:t>
            </a:r>
            <a:r>
              <a:rPr lang="en-IN" sz="1800" u="sng" dirty="0">
                <a:solidFill>
                  <a:srgbClr val="008000"/>
                </a:solidFill>
                <a:effectLst/>
                <a:latin typeface="Segoe UI" panose="020B0502040204020203" pitchFamily="34" charset="0"/>
                <a:ea typeface="Times New Roman" panose="02020603050405020304" pitchFamily="18" charset="0"/>
                <a:hlinkClick r:id="rId2"/>
              </a:rPr>
              <a:t>Java program</a:t>
            </a:r>
            <a:r>
              <a:rPr lang="en-IN" sz="1800" dirty="0">
                <a:solidFill>
                  <a:srgbClr val="333333"/>
                </a:solidFill>
                <a:effectLst/>
                <a:latin typeface="Segoe UI" panose="020B0502040204020203" pitchFamily="34" charset="0"/>
                <a:ea typeface="Times New Roman" panose="02020603050405020304" pitchFamily="18" charset="0"/>
              </a:rPr>
              <a:t> is executed. A variable is assigned with a data type.</a:t>
            </a:r>
            <a:endParaRPr lang="en-IN" sz="1800" dirty="0">
              <a:effectLst/>
              <a:latin typeface="Times New Roman" panose="02020603050405020304" pitchFamily="18" charset="0"/>
              <a:ea typeface="Times New Roman" panose="02020603050405020304"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Variable is a name of memory location. There are three types of variables in java: local, instance and static.</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endParaRPr>
          </a:p>
          <a:p>
            <a:pPr marL="0" indent="0">
              <a:buNone/>
            </a:pPr>
            <a:r>
              <a:rPr lang="en-IN" sz="1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Variable</a:t>
            </a:r>
            <a:endPar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a:p>
            <a:pPr marL="0" indent="0">
              <a:buNone/>
            </a:pPr>
            <a:r>
              <a:rPr lang="en-IN" sz="1800" b="1" dirty="0">
                <a:solidFill>
                  <a:srgbClr val="333333"/>
                </a:solidFill>
                <a:effectLst/>
                <a:latin typeface="Segoe UI" panose="020B0502040204020203" pitchFamily="34" charset="0"/>
                <a:ea typeface="Times New Roman" panose="02020603050405020304" pitchFamily="18" charset="0"/>
              </a:rPr>
              <a:t>Variable</a:t>
            </a:r>
            <a:r>
              <a:rPr lang="en-IN" sz="1800" dirty="0">
                <a:solidFill>
                  <a:srgbClr val="333333"/>
                </a:solidFill>
                <a:effectLst/>
                <a:latin typeface="Segoe UI" panose="020B0502040204020203" pitchFamily="34" charset="0"/>
                <a:ea typeface="Times New Roman" panose="02020603050405020304" pitchFamily="18" charset="0"/>
              </a:rPr>
              <a:t> is name of </a:t>
            </a:r>
            <a:r>
              <a:rPr lang="en-IN" sz="1800" i="1" dirty="0">
                <a:solidFill>
                  <a:srgbClr val="333333"/>
                </a:solidFill>
                <a:effectLst/>
                <a:latin typeface="Segoe UI" panose="020B0502040204020203" pitchFamily="34" charset="0"/>
                <a:ea typeface="Times New Roman" panose="02020603050405020304" pitchFamily="18" charset="0"/>
              </a:rPr>
              <a:t>reserved area allocated in memory</a:t>
            </a:r>
            <a:r>
              <a:rPr lang="en-IN" sz="1800" dirty="0">
                <a:solidFill>
                  <a:srgbClr val="333333"/>
                </a:solidFill>
                <a:effectLst/>
                <a:latin typeface="Segoe UI" panose="020B0502040204020203" pitchFamily="34" charset="0"/>
                <a:ea typeface="Times New Roman" panose="02020603050405020304" pitchFamily="18" charset="0"/>
              </a:rPr>
              <a:t>. In other words, it is a </a:t>
            </a:r>
            <a:r>
              <a:rPr lang="en-IN" sz="1800" i="1" dirty="0">
                <a:solidFill>
                  <a:srgbClr val="333333"/>
                </a:solidFill>
                <a:effectLst/>
                <a:latin typeface="Segoe UI" panose="020B0502040204020203" pitchFamily="34" charset="0"/>
                <a:ea typeface="Times New Roman" panose="02020603050405020304" pitchFamily="18" charset="0"/>
              </a:rPr>
              <a:t>name of memory location</a:t>
            </a:r>
            <a:r>
              <a:rPr lang="en-IN" sz="1800" dirty="0">
                <a:solidFill>
                  <a:srgbClr val="333333"/>
                </a:solidFill>
                <a:effectLst/>
                <a:latin typeface="Segoe UI" panose="020B0502040204020203" pitchFamily="34" charset="0"/>
                <a:ea typeface="Times New Roman" panose="02020603050405020304" pitchFamily="18" charset="0"/>
              </a:rPr>
              <a:t>. It is a combination of "vary + able" that means its value can be changed.</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endParaRPr>
          </a:p>
          <a:p>
            <a:pPr marL="0" indent="0">
              <a:buNone/>
            </a:pPr>
            <a:endPar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endParaRPr>
          </a:p>
          <a:p>
            <a:pPr marL="0" indent="0">
              <a:buNone/>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int</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data=</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50</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//Here data is variable</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200"/>
              </a:spcBef>
              <a:spcAft>
                <a:spcPts val="0"/>
              </a:spcAft>
            </a:pPr>
            <a:r>
              <a:rPr lang="en-IN" sz="18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Types of Variables</a:t>
            </a:r>
            <a:endPar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There are three types of variables in </a:t>
            </a:r>
            <a:r>
              <a:rPr lang="en-IN" sz="1800" u="sng" dirty="0">
                <a:solidFill>
                  <a:srgbClr val="008000"/>
                </a:solidFill>
                <a:effectLst/>
                <a:latin typeface="Segoe UI" panose="020B0502040204020203" pitchFamily="34" charset="0"/>
                <a:ea typeface="Times New Roman" panose="02020603050405020304" pitchFamily="18" charset="0"/>
                <a:hlinkClick r:id="rId3"/>
              </a:rPr>
              <a:t>Java</a:t>
            </a:r>
            <a:r>
              <a:rPr lang="en-IN" sz="1800" dirty="0">
                <a:solidFill>
                  <a:srgbClr val="333333"/>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local variable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instance variable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static variable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descr="variables in java">
            <a:extLst>
              <a:ext uri="{FF2B5EF4-FFF2-40B4-BE49-F238E27FC236}">
                <a16:creationId xmlns:a16="http://schemas.microsoft.com/office/drawing/2014/main" id="{7AF70EB8-58CF-E450-73D9-279FD39480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6177" y="2762451"/>
            <a:ext cx="7555831" cy="1828799"/>
          </a:xfrm>
          <a:prstGeom prst="rect">
            <a:avLst/>
          </a:prstGeom>
          <a:noFill/>
          <a:ln>
            <a:noFill/>
          </a:ln>
        </p:spPr>
      </p:pic>
    </p:spTree>
    <p:extLst>
      <p:ext uri="{BB962C8B-B14F-4D97-AF65-F5344CB8AC3E}">
        <p14:creationId xmlns:p14="http://schemas.microsoft.com/office/powerpoint/2010/main" val="2380430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40E3-0D63-D055-19D8-739D63F3E5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EBF0E6-15A1-01D6-39EF-75E2C43BB875}"/>
              </a:ext>
            </a:extLst>
          </p:cNvPr>
          <p:cNvSpPr>
            <a:spLocks noGrp="1"/>
          </p:cNvSpPr>
          <p:nvPr>
            <p:ph idx="1"/>
          </p:nvPr>
        </p:nvSpPr>
        <p:spPr>
          <a:xfrm>
            <a:off x="423512" y="365126"/>
            <a:ext cx="8345103" cy="6492874"/>
          </a:xfrm>
        </p:spPr>
        <p:txBody>
          <a:bodyPr/>
          <a:lstStyle/>
          <a:p>
            <a:pPr marL="0" marR="0" indent="0" algn="just">
              <a:lnSpc>
                <a:spcPct val="107000"/>
              </a:lnSpc>
              <a:spcBef>
                <a:spcPts val="200"/>
              </a:spcBef>
              <a:spcAft>
                <a:spcPts val="0"/>
              </a:spcAft>
              <a:buNone/>
            </a:pPr>
            <a:r>
              <a:rPr lang="en-IN" sz="2000" b="1" i="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1) Local Variable</a:t>
            </a:r>
            <a:endParaRPr lang="en-IN" sz="2000" b="1" i="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indent="0" algn="just">
              <a:buNone/>
            </a:pPr>
            <a:r>
              <a:rPr lang="en-IN" sz="2000" dirty="0">
                <a:solidFill>
                  <a:srgbClr val="333333"/>
                </a:solidFill>
                <a:effectLst/>
                <a:latin typeface="Segoe UI" panose="020B0502040204020203" pitchFamily="34" charset="0"/>
                <a:ea typeface="Times New Roman" panose="02020603050405020304" pitchFamily="18" charset="0"/>
              </a:rPr>
              <a:t>A variable declared inside the body of the method is called local variable. You can use this variable only within that method and the other methods in the class aren't even aware that the variable </a:t>
            </a:r>
            <a:r>
              <a:rPr lang="en-IN" sz="2000" dirty="0" err="1">
                <a:solidFill>
                  <a:srgbClr val="333333"/>
                </a:solidFill>
                <a:effectLst/>
                <a:latin typeface="Segoe UI" panose="020B0502040204020203" pitchFamily="34" charset="0"/>
                <a:ea typeface="Times New Roman" panose="02020603050405020304" pitchFamily="18" charset="0"/>
              </a:rPr>
              <a:t>exists.</a:t>
            </a:r>
            <a:r>
              <a:rPr lang="en-IN" sz="2000" dirty="0" err="1">
                <a:solidFill>
                  <a:srgbClr val="FFFFFF"/>
                </a:solidFill>
                <a:effectLst/>
                <a:latin typeface="inherit"/>
                <a:ea typeface="Times New Roman" panose="02020603050405020304" pitchFamily="18" charset="0"/>
              </a:rPr>
              <a:t>C</a:t>
            </a:r>
            <a:r>
              <a:rPr lang="en-IN" sz="2000" dirty="0">
                <a:solidFill>
                  <a:srgbClr val="FFFFFF"/>
                </a:solidFill>
                <a:effectLst/>
                <a:latin typeface="inherit"/>
                <a:ea typeface="Times New Roman" panose="02020603050405020304" pitchFamily="18" charset="0"/>
              </a:rPr>
              <a:t>++ vs Java</a:t>
            </a:r>
            <a:endParaRPr lang="en-IN" sz="2000" dirty="0">
              <a:effectLst/>
              <a:latin typeface="Times New Roman" panose="02020603050405020304" pitchFamily="18" charset="0"/>
              <a:ea typeface="Times New Roman" panose="02020603050405020304" pitchFamily="18" charset="0"/>
            </a:endParaRPr>
          </a:p>
          <a:p>
            <a:pPr marL="0" marR="0" indent="0" algn="just">
              <a:buNone/>
            </a:pPr>
            <a:r>
              <a:rPr lang="en-IN" sz="2000" dirty="0">
                <a:solidFill>
                  <a:srgbClr val="333333"/>
                </a:solidFill>
                <a:effectLst/>
                <a:latin typeface="Segoe UI" panose="020B0502040204020203" pitchFamily="34" charset="0"/>
                <a:ea typeface="Times New Roman" panose="02020603050405020304" pitchFamily="18" charset="0"/>
              </a:rPr>
              <a:t>A local variable cannot be defined with "static" keyword.</a:t>
            </a:r>
          </a:p>
          <a:p>
            <a:pPr marL="0" marR="0" indent="0" algn="just">
              <a:buNone/>
            </a:pPr>
            <a:endParaRPr lang="en-IN" sz="2000" dirty="0">
              <a:effectLst/>
              <a:latin typeface="Times New Roman" panose="02020603050405020304" pitchFamily="18" charset="0"/>
              <a:ea typeface="Times New Roman" panose="02020603050405020304" pitchFamily="18" charset="0"/>
            </a:endParaRPr>
          </a:p>
          <a:p>
            <a:pPr marL="0" marR="0" indent="0" algn="just">
              <a:lnSpc>
                <a:spcPct val="107000"/>
              </a:lnSpc>
              <a:spcBef>
                <a:spcPts val="200"/>
              </a:spcBef>
              <a:spcAft>
                <a:spcPts val="0"/>
              </a:spcAft>
              <a:buNone/>
            </a:pPr>
            <a:r>
              <a:rPr lang="en-IN" sz="2000" b="1" i="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2) Instance Variable</a:t>
            </a:r>
            <a:endParaRPr lang="en-IN" sz="2000" b="1" i="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indent="0" algn="just">
              <a:buNone/>
            </a:pPr>
            <a:r>
              <a:rPr lang="en-IN" sz="2000" dirty="0">
                <a:solidFill>
                  <a:srgbClr val="333333"/>
                </a:solidFill>
                <a:effectLst/>
                <a:latin typeface="Segoe UI" panose="020B0502040204020203" pitchFamily="34" charset="0"/>
                <a:ea typeface="Times New Roman" panose="02020603050405020304" pitchFamily="18" charset="0"/>
              </a:rPr>
              <a:t>A variable declared inside the class but outside the body of the method, is called instance variable. It is not declared as </a:t>
            </a:r>
            <a:r>
              <a:rPr lang="en-IN" sz="2000" u="sng" dirty="0">
                <a:solidFill>
                  <a:srgbClr val="008000"/>
                </a:solidFill>
                <a:effectLst/>
                <a:latin typeface="Segoe UI" panose="020B0502040204020203" pitchFamily="34" charset="0"/>
                <a:ea typeface="Times New Roman" panose="02020603050405020304" pitchFamily="18" charset="0"/>
                <a:hlinkClick r:id="rId2"/>
              </a:rPr>
              <a:t>static</a:t>
            </a:r>
            <a:r>
              <a:rPr lang="en-IN" sz="2000" dirty="0">
                <a:solidFill>
                  <a:srgbClr val="333333"/>
                </a:solidFill>
                <a:effectLst/>
                <a:latin typeface="Segoe UI" panose="020B0502040204020203" pitchFamily="34"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0" marR="0" indent="0" algn="just">
              <a:buNone/>
            </a:pPr>
            <a:r>
              <a:rPr lang="en-IN" sz="2000" dirty="0">
                <a:solidFill>
                  <a:srgbClr val="333333"/>
                </a:solidFill>
                <a:effectLst/>
                <a:latin typeface="Segoe UI" panose="020B0502040204020203" pitchFamily="34" charset="0"/>
                <a:ea typeface="Times New Roman" panose="02020603050405020304" pitchFamily="18" charset="0"/>
              </a:rPr>
              <a:t>It is called instance variable because its value is instance specific and is not shared among instances.</a:t>
            </a:r>
          </a:p>
          <a:p>
            <a:pPr marL="0" marR="0" indent="0" algn="just">
              <a:buNone/>
            </a:pPr>
            <a:endParaRPr lang="en-IN" sz="2000" dirty="0">
              <a:effectLst/>
              <a:latin typeface="Times New Roman" panose="02020603050405020304" pitchFamily="18" charset="0"/>
              <a:ea typeface="Times New Roman" panose="02020603050405020304" pitchFamily="18" charset="0"/>
            </a:endParaRPr>
          </a:p>
          <a:p>
            <a:pPr marL="0" marR="0" indent="0" algn="just">
              <a:lnSpc>
                <a:spcPct val="107000"/>
              </a:lnSpc>
              <a:spcBef>
                <a:spcPts val="200"/>
              </a:spcBef>
              <a:spcAft>
                <a:spcPts val="0"/>
              </a:spcAft>
              <a:buNone/>
            </a:pPr>
            <a:r>
              <a:rPr lang="en-IN" sz="2000" b="1" i="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3) Static variable</a:t>
            </a:r>
            <a:endParaRPr lang="en-IN" sz="2000" b="1" i="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indent="0" algn="just">
              <a:buNone/>
            </a:pPr>
            <a:r>
              <a:rPr lang="en-IN" sz="2000" dirty="0">
                <a:solidFill>
                  <a:srgbClr val="333333"/>
                </a:solidFill>
                <a:effectLst/>
                <a:latin typeface="Segoe UI" panose="020B0502040204020203" pitchFamily="34" charset="0"/>
                <a:ea typeface="Times New Roman" panose="02020603050405020304" pitchFamily="18" charset="0"/>
              </a:rPr>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types of variables in java">
            <a:extLst>
              <a:ext uri="{FF2B5EF4-FFF2-40B4-BE49-F238E27FC236}">
                <a16:creationId xmlns:a16="http://schemas.microsoft.com/office/drawing/2014/main" id="{87160B9A-B5F1-AE9D-0B4F-04A2F67033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8615" y="1270535"/>
            <a:ext cx="3423385" cy="4523999"/>
          </a:xfrm>
          <a:prstGeom prst="rect">
            <a:avLst/>
          </a:prstGeom>
          <a:noFill/>
          <a:ln>
            <a:noFill/>
          </a:ln>
        </p:spPr>
      </p:pic>
    </p:spTree>
    <p:extLst>
      <p:ext uri="{BB962C8B-B14F-4D97-AF65-F5344CB8AC3E}">
        <p14:creationId xmlns:p14="http://schemas.microsoft.com/office/powerpoint/2010/main" val="3886864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923D-6858-AB97-12CA-4CA54E82903B}"/>
              </a:ext>
            </a:extLst>
          </p:cNvPr>
          <p:cNvSpPr>
            <a:spLocks noGrp="1"/>
          </p:cNvSpPr>
          <p:nvPr>
            <p:ph type="title"/>
          </p:nvPr>
        </p:nvSpPr>
        <p:spPr>
          <a:xfrm>
            <a:off x="241434" y="0"/>
            <a:ext cx="10515600" cy="578151"/>
          </a:xfrm>
        </p:spPr>
        <p:txBody>
          <a:bodyPr/>
          <a:lstStyle/>
          <a:p>
            <a:r>
              <a:rPr lang="en-IN" sz="2500" b="1" dirty="0">
                <a:solidFill>
                  <a:srgbClr val="610B38"/>
                </a:solidFill>
                <a:latin typeface="Times New Roman" panose="02020603050405020304" pitchFamily="18" charset="0"/>
                <a:cs typeface="Times New Roman" panose="02020603050405020304" pitchFamily="18" charset="0"/>
              </a:rPr>
              <a:t>Data Types in Java</a:t>
            </a:r>
          </a:p>
        </p:txBody>
      </p:sp>
      <p:sp>
        <p:nvSpPr>
          <p:cNvPr id="3" name="Content Placeholder 2">
            <a:extLst>
              <a:ext uri="{FF2B5EF4-FFF2-40B4-BE49-F238E27FC236}">
                <a16:creationId xmlns:a16="http://schemas.microsoft.com/office/drawing/2014/main" id="{890693EA-C572-67AA-4A28-93E2A0CDB8F1}"/>
              </a:ext>
            </a:extLst>
          </p:cNvPr>
          <p:cNvSpPr>
            <a:spLocks noGrp="1"/>
          </p:cNvSpPr>
          <p:nvPr>
            <p:ph idx="1"/>
          </p:nvPr>
        </p:nvSpPr>
        <p:spPr>
          <a:xfrm>
            <a:off x="0" y="578152"/>
            <a:ext cx="12191999" cy="6279848"/>
          </a:xfrm>
        </p:spPr>
        <p:txBody>
          <a:bodyPr>
            <a:normAutofit fontScale="92500" lnSpcReduction="10000"/>
          </a:bodyPr>
          <a:lstStyle/>
          <a:p>
            <a:pPr marL="0" marR="0" algn="just"/>
            <a:r>
              <a:rPr lang="en-IN" sz="1800" dirty="0">
                <a:solidFill>
                  <a:srgbClr val="333333"/>
                </a:solidFill>
                <a:effectLst/>
                <a:latin typeface="Segoe UI" panose="020B0502040204020203" pitchFamily="34" charset="0"/>
                <a:ea typeface="Times New Roman" panose="02020603050405020304" pitchFamily="18" charset="0"/>
              </a:rPr>
              <a:t>Data types specify the different sizes and values that can be stored in the variable. There are two types of data types in Java:</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ts val="1875"/>
              </a:lnSpc>
              <a:spcBef>
                <a:spcPts val="300"/>
              </a:spcBef>
              <a:spcAft>
                <a:spcPts val="800"/>
              </a:spcAft>
              <a:buFont typeface="+mj-lt"/>
              <a:buAutoNum type="arabicPeriod"/>
              <a:tabLst>
                <a:tab pos="457200" algn="l"/>
              </a:tabLst>
            </a:pPr>
            <a:r>
              <a:rPr lang="en-IN" sz="1800" b="1"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Primitive data types: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The primitive data types include </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boolean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char, byte, short, int, long, float and double.</a:t>
            </a:r>
          </a:p>
          <a:p>
            <a:pPr marL="342900" indent="-342900" algn="just">
              <a:lnSpc>
                <a:spcPts val="1875"/>
              </a:lnSpc>
              <a:spcBef>
                <a:spcPts val="300"/>
              </a:spcBef>
              <a:spcAft>
                <a:spcPts val="800"/>
              </a:spcAft>
              <a:buFont typeface="+mj-lt"/>
              <a:buAutoNum type="arabicPeriod"/>
              <a:tabLst>
                <a:tab pos="457200" algn="l"/>
              </a:tabLst>
            </a:pPr>
            <a:r>
              <a:rPr lang="en-IN" sz="1800" b="1"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Non-primitive data types: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The non-primitive data types include </a:t>
            </a:r>
            <a:r>
              <a:rPr lang="en-IN" sz="1800" u="sng" dirty="0">
                <a:solidFill>
                  <a:srgbClr val="008000"/>
                </a:solidFill>
                <a:effectLst/>
                <a:latin typeface="Segoe UI" panose="020B0502040204020203" pitchFamily="34" charset="0"/>
                <a:ea typeface="Calibri" panose="020F0502020204030204" pitchFamily="34" charset="0"/>
                <a:cs typeface="Mangal" panose="02040503050203030202" pitchFamily="18" charset="0"/>
                <a:hlinkClick r:id="rId2"/>
              </a:rPr>
              <a:t>Classes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u="sng" dirty="0">
                <a:solidFill>
                  <a:srgbClr val="008000"/>
                </a:solidFill>
                <a:effectLst/>
                <a:latin typeface="Segoe UI" panose="020B0502040204020203" pitchFamily="34" charset="0"/>
                <a:ea typeface="Calibri" panose="020F0502020204030204" pitchFamily="34" charset="0"/>
                <a:cs typeface="Mangal" panose="02040503050203030202" pitchFamily="18" charset="0"/>
                <a:hlinkClick r:id="rId3"/>
              </a:rPr>
              <a:t>Interfaces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and </a:t>
            </a:r>
            <a:r>
              <a:rPr lang="en-IN" sz="1800" u="sng" dirty="0">
                <a:solidFill>
                  <a:srgbClr val="008000"/>
                </a:solidFill>
                <a:effectLst/>
                <a:latin typeface="Segoe UI" panose="020B0502040204020203" pitchFamily="34" charset="0"/>
                <a:ea typeface="Calibri" panose="020F0502020204030204" pitchFamily="34" charset="0"/>
                <a:cs typeface="Mangal" panose="02040503050203030202" pitchFamily="18" charset="0"/>
                <a:hlinkClick r:id="rId4"/>
              </a:rPr>
              <a:t>Arrays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p>
          <a:p>
            <a:pPr marL="0" indent="0" algn="just">
              <a:lnSpc>
                <a:spcPts val="1875"/>
              </a:lnSpc>
              <a:spcBef>
                <a:spcPts val="300"/>
              </a:spcBef>
              <a:spcAft>
                <a:spcPts val="800"/>
              </a:spcAft>
              <a:buNone/>
              <a:tabLst>
                <a:tab pos="457200" algn="l"/>
              </a:tabLst>
            </a:pP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200"/>
              </a:spcBef>
              <a:spcAft>
                <a:spcPts val="0"/>
              </a:spcAft>
            </a:pPr>
            <a:r>
              <a:rPr lang="en-IN" sz="1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Java Primitive Data Types</a:t>
            </a:r>
            <a:endPar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In Java language, primitive data types are the building blocks of data manipulation. These are the most basic data types available in </a:t>
            </a:r>
            <a:r>
              <a:rPr lang="en-IN" sz="1800" u="sng" dirty="0">
                <a:solidFill>
                  <a:srgbClr val="008000"/>
                </a:solidFill>
                <a:effectLst/>
                <a:latin typeface="Segoe UI" panose="020B0502040204020203" pitchFamily="34" charset="0"/>
                <a:ea typeface="Times New Roman" panose="02020603050405020304" pitchFamily="18" charset="0"/>
                <a:hlinkClick r:id="rId5"/>
              </a:rPr>
              <a:t>Java language</a:t>
            </a:r>
            <a:r>
              <a:rPr lang="en-IN" sz="1800" dirty="0">
                <a:solidFill>
                  <a:srgbClr val="333333"/>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0" algn="just"/>
            <a:r>
              <a:rPr lang="en-IN" sz="1800" dirty="0">
                <a:solidFill>
                  <a:srgbClr val="333333"/>
                </a:solidFill>
                <a:effectLst/>
                <a:latin typeface="Arial" panose="020B0604020202020204" pitchFamily="34" charset="0"/>
                <a:ea typeface="Times New Roman" panose="02020603050405020304" pitchFamily="18" charset="0"/>
              </a:rPr>
              <a:t>Java is a statically-typed programming language. It means, all </a:t>
            </a:r>
            <a:r>
              <a:rPr lang="en-IN" sz="1800" u="sng" dirty="0">
                <a:solidFill>
                  <a:srgbClr val="008000"/>
                </a:solidFill>
                <a:effectLst/>
                <a:latin typeface="Arial" panose="020B0604020202020204" pitchFamily="34" charset="0"/>
                <a:ea typeface="Times New Roman" panose="02020603050405020304" pitchFamily="18" charset="0"/>
                <a:hlinkClick r:id="rId6"/>
              </a:rPr>
              <a:t>variables</a:t>
            </a:r>
            <a:r>
              <a:rPr lang="en-IN" sz="1800" dirty="0">
                <a:solidFill>
                  <a:srgbClr val="333333"/>
                </a:solidFill>
                <a:effectLst/>
                <a:latin typeface="Arial" panose="020B0604020202020204" pitchFamily="34" charset="0"/>
                <a:ea typeface="Times New Roman" panose="02020603050405020304" pitchFamily="18" charset="0"/>
              </a:rPr>
              <a:t> must be declared before its use. That is why we need to declare variable's type and name.</a:t>
            </a:r>
            <a:endParaRPr lang="en-IN" sz="1800" dirty="0">
              <a:effectLst/>
              <a:latin typeface="Times New Roman" panose="02020603050405020304" pitchFamily="18" charset="0"/>
              <a:ea typeface="Times New Roman" panose="02020603050405020304"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There are 8 types of primitive data types:</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boolean</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data type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byte data type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char data type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short data type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int data type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long data type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float data type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double data type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ts val="1875"/>
              </a:lnSpc>
              <a:spcBef>
                <a:spcPts val="300"/>
              </a:spcBef>
              <a:spcAft>
                <a:spcPts val="800"/>
              </a:spcAft>
              <a:buNone/>
              <a:tabLst>
                <a:tab pos="457200" algn="l"/>
              </a:tabLst>
            </a:pPr>
            <a:endPar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1187440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A3D1-AF04-74A4-106D-4CFBDAC877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F0ED2B-5485-1D42-2D7D-801BD026A07D}"/>
              </a:ext>
            </a:extLst>
          </p:cNvPr>
          <p:cNvSpPr>
            <a:spLocks noGrp="1"/>
          </p:cNvSpPr>
          <p:nvPr>
            <p:ph idx="1"/>
          </p:nvPr>
        </p:nvSpPr>
        <p:spPr/>
        <p:txBody>
          <a:bodyPr/>
          <a:lstStyle/>
          <a:p>
            <a:endParaRPr lang="en-IN"/>
          </a:p>
        </p:txBody>
      </p:sp>
      <p:pic>
        <p:nvPicPr>
          <p:cNvPr id="4" name="Picture 3" descr="Java Data Types">
            <a:extLst>
              <a:ext uri="{FF2B5EF4-FFF2-40B4-BE49-F238E27FC236}">
                <a16:creationId xmlns:a16="http://schemas.microsoft.com/office/drawing/2014/main" id="{58E6EC1B-556E-AB88-776E-7002A1BDE2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44379"/>
            <a:ext cx="10256520" cy="6535554"/>
          </a:xfrm>
          <a:prstGeom prst="rect">
            <a:avLst/>
          </a:prstGeom>
          <a:noFill/>
          <a:ln>
            <a:noFill/>
          </a:ln>
        </p:spPr>
      </p:pic>
    </p:spTree>
    <p:extLst>
      <p:ext uri="{BB962C8B-B14F-4D97-AF65-F5344CB8AC3E}">
        <p14:creationId xmlns:p14="http://schemas.microsoft.com/office/powerpoint/2010/main" val="2948764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61DDE8-B6F9-8C96-E0D5-66579B60513F}"/>
              </a:ext>
            </a:extLst>
          </p:cNvPr>
          <p:cNvGraphicFramePr>
            <a:graphicFrameLocks noGrp="1"/>
          </p:cNvGraphicFramePr>
          <p:nvPr>
            <p:extLst>
              <p:ext uri="{D42A27DB-BD31-4B8C-83A1-F6EECF244321}">
                <p14:modId xmlns:p14="http://schemas.microsoft.com/office/powerpoint/2010/main" val="1379429035"/>
              </p:ext>
            </p:extLst>
          </p:nvPr>
        </p:nvGraphicFramePr>
        <p:xfrm>
          <a:off x="404261" y="317634"/>
          <a:ext cx="11425188" cy="6217923"/>
        </p:xfrm>
        <a:graphic>
          <a:graphicData uri="http://schemas.openxmlformats.org/drawingml/2006/table">
            <a:tbl>
              <a:tblPr firstRow="1" firstCol="1" bandRow="1">
                <a:tableStyleId>{5C22544A-7EE6-4342-B048-85BDC9FD1C3A}</a:tableStyleId>
              </a:tblPr>
              <a:tblGrid>
                <a:gridCol w="3808396">
                  <a:extLst>
                    <a:ext uri="{9D8B030D-6E8A-4147-A177-3AD203B41FA5}">
                      <a16:colId xmlns:a16="http://schemas.microsoft.com/office/drawing/2014/main" val="2196854230"/>
                    </a:ext>
                  </a:extLst>
                </a:gridCol>
                <a:gridCol w="3808396">
                  <a:extLst>
                    <a:ext uri="{9D8B030D-6E8A-4147-A177-3AD203B41FA5}">
                      <a16:colId xmlns:a16="http://schemas.microsoft.com/office/drawing/2014/main" val="911782147"/>
                    </a:ext>
                  </a:extLst>
                </a:gridCol>
                <a:gridCol w="3808396">
                  <a:extLst>
                    <a:ext uri="{9D8B030D-6E8A-4147-A177-3AD203B41FA5}">
                      <a16:colId xmlns:a16="http://schemas.microsoft.com/office/drawing/2014/main" val="553720419"/>
                    </a:ext>
                  </a:extLst>
                </a:gridCol>
              </a:tblGrid>
              <a:tr h="887155">
                <a:tc>
                  <a:txBody>
                    <a:bodyPr/>
                    <a:lstStyle/>
                    <a:p>
                      <a:pPr marL="0" marR="0">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Data Type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Default Value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Default size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2595315420"/>
                  </a:ext>
                </a:extLst>
              </a:tr>
              <a:tr h="666346">
                <a:tc>
                  <a:txBody>
                    <a:bodyPr/>
                    <a:lstStyle/>
                    <a:p>
                      <a:pPr marL="0" marR="0" algn="just">
                        <a:lnSpc>
                          <a:spcPct val="107000"/>
                        </a:lnSpc>
                        <a:spcBef>
                          <a:spcPts val="0"/>
                        </a:spcBef>
                        <a:spcAft>
                          <a:spcPts val="800"/>
                        </a:spcAft>
                      </a:pPr>
                      <a:r>
                        <a:rPr lang="en-IN" sz="2000" dirty="0" err="1">
                          <a:effectLst/>
                          <a:latin typeface="Times New Roman" panose="02020603050405020304" pitchFamily="18" charset="0"/>
                          <a:cs typeface="Times New Roman" panose="02020603050405020304" pitchFamily="18" charset="0"/>
                        </a:rPr>
                        <a:t>boolean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false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1 bit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57563970"/>
                  </a:ext>
                </a:extLst>
              </a:tr>
              <a:tr h="666346">
                <a:tc>
                  <a:txBody>
                    <a:bodyPr/>
                    <a:lstStyle/>
                    <a:p>
                      <a:pPr marL="0" marR="0" algn="just">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char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'\u0000'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2 byte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646050654"/>
                  </a:ext>
                </a:extLst>
              </a:tr>
              <a:tr h="666346">
                <a:tc>
                  <a:txBody>
                    <a:bodyPr/>
                    <a:lstStyle/>
                    <a:p>
                      <a:pPr marL="0" marR="0" algn="just">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byte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1 byte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257080285"/>
                  </a:ext>
                </a:extLst>
              </a:tr>
              <a:tr h="666346">
                <a:tc>
                  <a:txBody>
                    <a:bodyPr/>
                    <a:lstStyle/>
                    <a:p>
                      <a:pPr marL="0" marR="0" algn="just">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short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2 byte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15529494"/>
                  </a:ext>
                </a:extLst>
              </a:tr>
              <a:tr h="666346">
                <a:tc>
                  <a:txBody>
                    <a:bodyPr/>
                    <a:lstStyle/>
                    <a:p>
                      <a:pPr marL="0" marR="0" algn="just">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int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4 byte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277941956"/>
                  </a:ext>
                </a:extLst>
              </a:tr>
              <a:tr h="666346">
                <a:tc>
                  <a:txBody>
                    <a:bodyPr/>
                    <a:lstStyle/>
                    <a:p>
                      <a:pPr marL="0" marR="0" algn="just">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long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0L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8 byte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53710110"/>
                  </a:ext>
                </a:extLst>
              </a:tr>
              <a:tr h="666346">
                <a:tc>
                  <a:txBody>
                    <a:bodyPr/>
                    <a:lstStyle/>
                    <a:p>
                      <a:pPr marL="0" marR="0" algn="just">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float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0.0f</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4 byte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931784783"/>
                  </a:ext>
                </a:extLst>
              </a:tr>
              <a:tr h="666346">
                <a:tc>
                  <a:txBody>
                    <a:bodyPr/>
                    <a:lstStyle/>
                    <a:p>
                      <a:pPr marL="0" marR="0" algn="just">
                        <a:lnSpc>
                          <a:spcPct val="107000"/>
                        </a:lnSpc>
                        <a:spcBef>
                          <a:spcPts val="0"/>
                        </a:spcBef>
                        <a:spcAft>
                          <a:spcPts val="800"/>
                        </a:spcAft>
                      </a:pPr>
                      <a:r>
                        <a:rPr lang="en-IN" sz="2000">
                          <a:effectLst/>
                          <a:latin typeface="Times New Roman" panose="02020603050405020304" pitchFamily="18" charset="0"/>
                          <a:cs typeface="Times New Roman" panose="02020603050405020304" pitchFamily="18" charset="0"/>
                        </a:rPr>
                        <a:t>double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0.0d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2000" dirty="0">
                          <a:effectLst/>
                          <a:latin typeface="Times New Roman" panose="02020603050405020304" pitchFamily="18" charset="0"/>
                          <a:cs typeface="Times New Roman" panose="02020603050405020304" pitchFamily="18" charset="0"/>
                        </a:rPr>
                        <a:t>8 byte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70278251"/>
                  </a:ext>
                </a:extLst>
              </a:tr>
            </a:tbl>
          </a:graphicData>
        </a:graphic>
      </p:graphicFrame>
    </p:spTree>
    <p:extLst>
      <p:ext uri="{BB962C8B-B14F-4D97-AF65-F5344CB8AC3E}">
        <p14:creationId xmlns:p14="http://schemas.microsoft.com/office/powerpoint/2010/main" val="2795212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9B01FC-6B99-2D70-817A-BFE13F6C32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880" y="1604010"/>
            <a:ext cx="5730240" cy="3649980"/>
          </a:xfrm>
          <a:prstGeom prst="rect">
            <a:avLst/>
          </a:prstGeom>
          <a:noFill/>
          <a:ln>
            <a:noFill/>
          </a:ln>
        </p:spPr>
      </p:pic>
    </p:spTree>
    <p:extLst>
      <p:ext uri="{BB962C8B-B14F-4D97-AF65-F5344CB8AC3E}">
        <p14:creationId xmlns:p14="http://schemas.microsoft.com/office/powerpoint/2010/main" val="4183490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8DB8-2CAB-FEE3-645B-533FFDBA46A4}"/>
              </a:ext>
            </a:extLst>
          </p:cNvPr>
          <p:cNvSpPr>
            <a:spLocks noGrp="1"/>
          </p:cNvSpPr>
          <p:nvPr>
            <p:ph type="title"/>
          </p:nvPr>
        </p:nvSpPr>
        <p:spPr>
          <a:xfrm>
            <a:off x="838200" y="96253"/>
            <a:ext cx="10515600" cy="654519"/>
          </a:xfrm>
        </p:spPr>
        <p:txBody>
          <a:bodyPr>
            <a:normAutofit/>
          </a:bodyPr>
          <a:lstStyle/>
          <a:p>
            <a:r>
              <a:rPr lang="en-IN" sz="2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Boolean Data Type</a:t>
            </a:r>
            <a:endParaRPr lang="en-IN" sz="2800" dirty="0"/>
          </a:p>
        </p:txBody>
      </p:sp>
      <p:sp>
        <p:nvSpPr>
          <p:cNvPr id="3" name="Content Placeholder 2">
            <a:extLst>
              <a:ext uri="{FF2B5EF4-FFF2-40B4-BE49-F238E27FC236}">
                <a16:creationId xmlns:a16="http://schemas.microsoft.com/office/drawing/2014/main" id="{A452E39E-528D-0464-C719-EE0AB619A92C}"/>
              </a:ext>
            </a:extLst>
          </p:cNvPr>
          <p:cNvSpPr>
            <a:spLocks noGrp="1"/>
          </p:cNvSpPr>
          <p:nvPr>
            <p:ph idx="1"/>
          </p:nvPr>
        </p:nvSpPr>
        <p:spPr>
          <a:xfrm>
            <a:off x="838200" y="847023"/>
            <a:ext cx="10515600" cy="5329940"/>
          </a:xfrm>
        </p:spPr>
        <p:txBody>
          <a:bodyPr/>
          <a:lstStyle/>
          <a:p>
            <a:pPr marL="0" marR="0" indent="0" algn="just">
              <a:buNone/>
            </a:pPr>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Boolean data type is used to store only two possible values: true and false. </a:t>
            </a:r>
          </a:p>
          <a:p>
            <a:pPr marL="0" marR="0" indent="0" algn="just">
              <a:buNone/>
            </a:pPr>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This data type is used for simple flags that track true/false conditions.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Boolean data type specifies one bit of information, but its "size" can't be defined </a:t>
            </a:r>
            <a:r>
              <a:rPr lang="en-IN"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precisely.</a:t>
            </a:r>
            <a:r>
              <a:rPr lang="en-IN"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Difference</a:t>
            </a:r>
            <a:r>
              <a:rPr lang="en-IN"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between JDK, JRE, and JVM</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n-IN"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p>
          <a:p>
            <a:pPr marL="0" marR="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ts val="1875"/>
              </a:lnSpc>
              <a:spcBef>
                <a:spcPts val="0"/>
              </a:spcBef>
              <a:spcAft>
                <a:spcPts val="0"/>
              </a:spcAft>
              <a:buNone/>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Boolean one = </a:t>
            </a:r>
            <a:r>
              <a:rPr lang="en-IN" b="1" dirty="0">
                <a:solidFill>
                  <a:srgbClr val="006699"/>
                </a:solidFill>
                <a:effectLst/>
                <a:latin typeface="Times New Roman" panose="02020603050405020304" pitchFamily="18" charset="0"/>
                <a:ea typeface="Calibri" panose="020F0502020204030204" pitchFamily="34" charset="0"/>
                <a:cs typeface="Times New Roman" panose="02020603050405020304" pitchFamily="18" charset="0"/>
              </a:rPr>
              <a:t>false</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702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09BC-57BE-095D-F41B-E221E2DCE3BF}"/>
              </a:ext>
            </a:extLst>
          </p:cNvPr>
          <p:cNvSpPr>
            <a:spLocks noGrp="1"/>
          </p:cNvSpPr>
          <p:nvPr>
            <p:ph type="title"/>
          </p:nvPr>
        </p:nvSpPr>
        <p:spPr>
          <a:xfrm>
            <a:off x="838200" y="365125"/>
            <a:ext cx="10515600" cy="491523"/>
          </a:xfrm>
        </p:spPr>
        <p:txBody>
          <a:bodyPr>
            <a:normAutofit fontScale="90000"/>
          </a:bodyPr>
          <a:lstStyle/>
          <a:p>
            <a:r>
              <a:rPr lang="en-IN" sz="2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Byte Data Type</a:t>
            </a:r>
            <a:br>
              <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6493EB13-CB62-D679-8C58-6FEC5BC87E7D}"/>
              </a:ext>
            </a:extLst>
          </p:cNvPr>
          <p:cNvSpPr>
            <a:spLocks noGrp="1"/>
          </p:cNvSpPr>
          <p:nvPr>
            <p:ph idx="1"/>
          </p:nvPr>
        </p:nvSpPr>
        <p:spPr>
          <a:xfrm>
            <a:off x="375385" y="683394"/>
            <a:ext cx="10978415" cy="5493569"/>
          </a:xfrm>
        </p:spPr>
        <p:txBody>
          <a:bodyPr/>
          <a:lstStyle/>
          <a:p>
            <a:pPr marL="0" indent="0">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byte data type is an example of primitive data type. </a:t>
            </a:r>
          </a:p>
          <a:p>
            <a:pPr marL="0" indent="0">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 is an 8-bit signed two's complement integer. Its value-range lies between -128 to 127 (inclusive). </a:t>
            </a:r>
          </a:p>
          <a:p>
            <a:pPr marL="0" indent="0">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Its minimum value is -128 and maximum value is 127. </a:t>
            </a:r>
          </a:p>
          <a:p>
            <a:pPr marL="0" indent="0">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Its default value is 0.</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byte data type is used to save memory in large arrays where the memory savings is most required. </a:t>
            </a:r>
          </a:p>
          <a:p>
            <a:pPr marL="0" marR="0" indent="0" algn="just">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 saves space because a byte is 4 times smaller than an integer. It can also be used in place of "int" data type.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IN" sz="24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p>
          <a:p>
            <a:pPr marL="0" marR="0" indent="0" algn="just">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ts val="1875"/>
              </a:lnSpc>
              <a:spcBef>
                <a:spcPts val="0"/>
              </a:spcBef>
              <a:spcAft>
                <a:spcPts val="0"/>
              </a:spcAft>
              <a:buNone/>
              <a:tabLst>
                <a:tab pos="457200" algn="l"/>
              </a:tabLst>
            </a:pPr>
            <a:r>
              <a:rPr lang="en-IN" sz="2400" b="1" dirty="0">
                <a:solidFill>
                  <a:srgbClr val="006699"/>
                </a:solidFill>
                <a:effectLst/>
                <a:latin typeface="Times New Roman" panose="02020603050405020304" pitchFamily="18" charset="0"/>
                <a:ea typeface="Calibri" panose="020F0502020204030204" pitchFamily="34" charset="0"/>
                <a:cs typeface="Times New Roman" panose="02020603050405020304" pitchFamily="18" charset="0"/>
              </a:rPr>
              <a:t>byte</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 </a:t>
            </a:r>
            <a:r>
              <a:rPr lang="en-IN"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10</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solidFill>
                  <a:srgbClr val="006699"/>
                </a:solidFill>
                <a:effectLst/>
                <a:latin typeface="Times New Roman" panose="02020603050405020304" pitchFamily="18" charset="0"/>
                <a:ea typeface="Calibri" panose="020F0502020204030204" pitchFamily="34" charset="0"/>
                <a:cs typeface="Times New Roman" panose="02020603050405020304" pitchFamily="18" charset="0"/>
              </a:rPr>
              <a:t>byte</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 = -</a:t>
            </a:r>
            <a:r>
              <a:rPr lang="en-IN"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20</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8788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C824E-6FEC-1CFA-2B3D-44861593C370}"/>
              </a:ext>
            </a:extLst>
          </p:cNvPr>
          <p:cNvSpPr>
            <a:spLocks noGrp="1"/>
          </p:cNvSpPr>
          <p:nvPr>
            <p:ph type="title"/>
          </p:nvPr>
        </p:nvSpPr>
        <p:spPr/>
        <p:txBody>
          <a:bodyPr>
            <a:normAutofit fontScale="90000"/>
          </a:bodyPr>
          <a:lstStyle/>
          <a:p>
            <a:r>
              <a:rPr lang="en-IN" sz="4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To be proficient in a programming language, you need to master two things:</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FACD3E93-5875-D7AA-552D-ADFA97BAAF74}"/>
              </a:ext>
            </a:extLst>
          </p:cNvPr>
          <p:cNvSpPr>
            <a:spLocks noGrp="1"/>
          </p:cNvSpPr>
          <p:nvPr>
            <p:ph idx="1"/>
          </p:nvPr>
        </p:nvSpPr>
        <p:spPr/>
        <p:txBody>
          <a:bodyPr/>
          <a:lstStyle/>
          <a:p>
            <a:pPr marL="342900" marR="0" lvl="0" indent="-342900" algn="just">
              <a:lnSpc>
                <a:spcPct val="107000"/>
              </a:lnSpc>
              <a:spcBef>
                <a:spcPts val="0"/>
              </a:spcBef>
              <a:spcAft>
                <a:spcPts val="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a:t>
            </a:r>
            <a:r>
              <a:rPr lang="en-IN" sz="1800" b="1" i="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syntax</a:t>
            </a: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of the programming language:</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Not too difficult to learn a small set of keywords and syntaxes.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81000" marR="0" algn="just">
              <a:lnSpc>
                <a:spcPct val="107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For examples, JDK 1.8 has 48 keywords; C11 has 44, and C++11 has 73.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The </a:t>
            </a:r>
            <a:r>
              <a:rPr lang="en-IN" sz="1800" b="1" i="1" dirty="0">
                <a:solidFill>
                  <a:srgbClr val="000000"/>
                </a:solidFill>
                <a:effectLst/>
                <a:latin typeface="Times New Roman" panose="02020603050405020304" pitchFamily="18" charset="0"/>
                <a:ea typeface="Times New Roman" panose="02020603050405020304" pitchFamily="18" charset="0"/>
              </a:rPr>
              <a:t>Application Program Interface</a:t>
            </a:r>
            <a:r>
              <a:rPr lang="en-IN" sz="1800" b="1" dirty="0">
                <a:solidFill>
                  <a:srgbClr val="000000"/>
                </a:solidFill>
                <a:effectLst/>
                <a:latin typeface="Times New Roman" panose="02020603050405020304" pitchFamily="18" charset="0"/>
                <a:ea typeface="Times New Roman" panose="02020603050405020304" pitchFamily="18" charset="0"/>
              </a:rPr>
              <a:t> (API)</a:t>
            </a:r>
            <a:r>
              <a:rPr lang="en-IN" sz="1800" dirty="0">
                <a:solidFill>
                  <a:srgbClr val="000000"/>
                </a:solidFill>
                <a:effectLst/>
                <a:latin typeface="Times New Roman" panose="02020603050405020304" pitchFamily="18" charset="0"/>
                <a:ea typeface="Times New Roman" panose="02020603050405020304" pitchFamily="18" charset="0"/>
              </a:rPr>
              <a:t> libraries associated with the language</a:t>
            </a:r>
            <a:endParaRPr lang="en-IN" dirty="0"/>
          </a:p>
        </p:txBody>
      </p:sp>
      <p:sp>
        <p:nvSpPr>
          <p:cNvPr id="7" name="TextBox 6">
            <a:extLst>
              <a:ext uri="{FF2B5EF4-FFF2-40B4-BE49-F238E27FC236}">
                <a16:creationId xmlns:a16="http://schemas.microsoft.com/office/drawing/2014/main" id="{9004A089-1ABD-0BC4-867E-563E74F60846}"/>
              </a:ext>
            </a:extLst>
          </p:cNvPr>
          <p:cNvSpPr txBox="1"/>
          <p:nvPr/>
        </p:nvSpPr>
        <p:spPr>
          <a:xfrm>
            <a:off x="2098307" y="4735629"/>
            <a:ext cx="5370897" cy="523220"/>
          </a:xfrm>
          <a:prstGeom prst="rect">
            <a:avLst/>
          </a:prstGeom>
          <a:noFill/>
        </p:spPr>
        <p:txBody>
          <a:bodyPr wrap="square" rtlCol="0">
            <a:spAutoFit/>
          </a:bodyPr>
          <a:lstStyle/>
          <a:p>
            <a:r>
              <a:rPr lang="en-US" sz="2800" b="1" i="0" dirty="0">
                <a:solidFill>
                  <a:srgbClr val="273239"/>
                </a:solidFill>
                <a:effectLst/>
                <a:latin typeface="urw-din"/>
              </a:rPr>
              <a:t>“Write Once Run Anywhere”</a:t>
            </a:r>
            <a:endParaRPr lang="en-IN" sz="2800" b="1" dirty="0"/>
          </a:p>
        </p:txBody>
      </p:sp>
    </p:spTree>
    <p:extLst>
      <p:ext uri="{BB962C8B-B14F-4D97-AF65-F5344CB8AC3E}">
        <p14:creationId xmlns:p14="http://schemas.microsoft.com/office/powerpoint/2010/main" val="1002686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073A-ECDE-F814-F351-3857E0227302}"/>
              </a:ext>
            </a:extLst>
          </p:cNvPr>
          <p:cNvSpPr>
            <a:spLocks noGrp="1"/>
          </p:cNvSpPr>
          <p:nvPr>
            <p:ph type="title"/>
          </p:nvPr>
        </p:nvSpPr>
        <p:spPr>
          <a:xfrm>
            <a:off x="838200" y="365125"/>
            <a:ext cx="10515600" cy="501149"/>
          </a:xfrm>
        </p:spPr>
        <p:txBody>
          <a:bodyPr>
            <a:normAutofit fontScale="90000"/>
          </a:bodyPr>
          <a:lstStyle/>
          <a:p>
            <a:r>
              <a:rPr lang="en-IN" sz="2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Short Data Type</a:t>
            </a:r>
            <a:br>
              <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4FE135EB-EF42-7003-BFC8-BDC736A2BDC1}"/>
              </a:ext>
            </a:extLst>
          </p:cNvPr>
          <p:cNvSpPr>
            <a:spLocks noGrp="1"/>
          </p:cNvSpPr>
          <p:nvPr>
            <p:ph idx="1"/>
          </p:nvPr>
        </p:nvSpPr>
        <p:spPr>
          <a:xfrm>
            <a:off x="298383" y="798897"/>
            <a:ext cx="11055417" cy="5378066"/>
          </a:xfrm>
        </p:spPr>
        <p:txBody>
          <a:bodyPr/>
          <a:lstStyle/>
          <a:p>
            <a:pPr marL="0" marR="0" indent="0" algn="just">
              <a:buNone/>
            </a:pPr>
            <a:r>
              <a:rPr lang="en-IN" sz="1800" dirty="0">
                <a:solidFill>
                  <a:srgbClr val="333333"/>
                </a:solidFill>
                <a:effectLst/>
                <a:latin typeface="Segoe UI" panose="020B0502040204020203" pitchFamily="34" charset="0"/>
                <a:ea typeface="Times New Roman" panose="02020603050405020304" pitchFamily="18" charset="0"/>
              </a:rPr>
              <a:t>The short data type is a 16-bit signed two's complement integer. </a:t>
            </a:r>
          </a:p>
          <a:p>
            <a:pPr marL="0" marR="0" indent="0" algn="just">
              <a:buNone/>
            </a:pPr>
            <a:r>
              <a:rPr lang="en-IN" sz="1800" dirty="0">
                <a:solidFill>
                  <a:srgbClr val="333333"/>
                </a:solidFill>
                <a:effectLst/>
                <a:latin typeface="Segoe UI" panose="020B0502040204020203" pitchFamily="34" charset="0"/>
                <a:ea typeface="Times New Roman" panose="02020603050405020304" pitchFamily="18" charset="0"/>
              </a:rPr>
              <a:t>Its value-range lies between -32,768 to 32,767 (inclusive). </a:t>
            </a:r>
          </a:p>
          <a:p>
            <a:pPr marL="0" marR="0" indent="0" algn="just">
              <a:buNone/>
            </a:pPr>
            <a:r>
              <a:rPr lang="en-IN" sz="1800" dirty="0">
                <a:solidFill>
                  <a:srgbClr val="333333"/>
                </a:solidFill>
                <a:effectLst/>
                <a:latin typeface="Segoe UI" panose="020B0502040204020203" pitchFamily="34" charset="0"/>
                <a:ea typeface="Times New Roman" panose="02020603050405020304" pitchFamily="18" charset="0"/>
              </a:rPr>
              <a:t>Its minimum value is -32,768 and maximum value is 32,767. </a:t>
            </a:r>
          </a:p>
          <a:p>
            <a:pPr marL="0" marR="0" indent="0" algn="just">
              <a:buNone/>
            </a:pPr>
            <a:r>
              <a:rPr lang="en-IN" sz="1800" dirty="0">
                <a:solidFill>
                  <a:srgbClr val="333333"/>
                </a:solidFill>
                <a:effectLst/>
                <a:latin typeface="Segoe UI" panose="020B0502040204020203" pitchFamily="34" charset="0"/>
                <a:ea typeface="Times New Roman" panose="02020603050405020304" pitchFamily="18" charset="0"/>
              </a:rPr>
              <a:t>Its default value is 0.</a:t>
            </a:r>
            <a:endParaRPr lang="en-IN" sz="1800" dirty="0">
              <a:effectLst/>
              <a:latin typeface="Times New Roman" panose="02020603050405020304" pitchFamily="18" charset="0"/>
              <a:ea typeface="Times New Roman" panose="02020603050405020304" pitchFamily="18" charset="0"/>
            </a:endParaRPr>
          </a:p>
          <a:p>
            <a:pPr marL="0" marR="0" indent="0" algn="just">
              <a:buNone/>
            </a:pPr>
            <a:r>
              <a:rPr lang="en-IN" sz="1800" dirty="0">
                <a:solidFill>
                  <a:srgbClr val="333333"/>
                </a:solidFill>
                <a:effectLst/>
                <a:latin typeface="Segoe UI" panose="020B0502040204020203" pitchFamily="34" charset="0"/>
                <a:ea typeface="Times New Roman" panose="02020603050405020304" pitchFamily="18" charset="0"/>
              </a:rPr>
              <a:t>The short data type can also be used to save memory just like byte data type. </a:t>
            </a:r>
          </a:p>
          <a:p>
            <a:pPr marL="0" marR="0" indent="0" algn="just">
              <a:buNone/>
            </a:pPr>
            <a:r>
              <a:rPr lang="en-IN" sz="1800" dirty="0">
                <a:solidFill>
                  <a:srgbClr val="333333"/>
                </a:solidFill>
                <a:effectLst/>
                <a:latin typeface="Segoe UI" panose="020B0502040204020203" pitchFamily="34" charset="0"/>
                <a:ea typeface="Times New Roman" panose="02020603050405020304" pitchFamily="18" charset="0"/>
              </a:rPr>
              <a:t>A short data type is 2 times smaller than an integer.</a:t>
            </a:r>
            <a:endParaRPr lang="en-IN" sz="1800" dirty="0">
              <a:effectLst/>
              <a:latin typeface="Times New Roman" panose="02020603050405020304" pitchFamily="18" charset="0"/>
              <a:ea typeface="Times New Roman" panose="02020603050405020304" pitchFamily="18" charset="0"/>
            </a:endParaRPr>
          </a:p>
          <a:p>
            <a:pPr marL="0" marR="0" indent="0" algn="just">
              <a:buNone/>
            </a:pPr>
            <a:r>
              <a:rPr lang="en-IN" sz="1800" b="1" dirty="0">
                <a:solidFill>
                  <a:srgbClr val="333333"/>
                </a:solidFill>
                <a:effectLst/>
                <a:latin typeface="Segoe UI" panose="020B0502040204020203" pitchFamily="34" charset="0"/>
                <a:ea typeface="Times New Roman" panose="02020603050405020304" pitchFamily="18" charset="0"/>
              </a:rPr>
              <a:t>Example:</a:t>
            </a:r>
          </a:p>
          <a:p>
            <a:pPr marL="0" marR="0" indent="0" algn="just">
              <a:buNone/>
            </a:pPr>
            <a:endParaRPr lang="en-IN" sz="1800" dirty="0">
              <a:effectLst/>
              <a:latin typeface="Times New Roman" panose="02020603050405020304" pitchFamily="18" charset="0"/>
              <a:ea typeface="Times New Roman" panose="02020603050405020304"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short</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s = </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10000</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short</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r = -</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5000</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655214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AF4-7016-82DB-7F2F-3BBA8C899CA4}"/>
              </a:ext>
            </a:extLst>
          </p:cNvPr>
          <p:cNvSpPr>
            <a:spLocks noGrp="1"/>
          </p:cNvSpPr>
          <p:nvPr>
            <p:ph type="title"/>
          </p:nvPr>
        </p:nvSpPr>
        <p:spPr>
          <a:xfrm>
            <a:off x="838200" y="365126"/>
            <a:ext cx="10515600" cy="385646"/>
          </a:xfrm>
        </p:spPr>
        <p:txBody>
          <a:bodyPr>
            <a:normAutofit fontScale="90000"/>
          </a:bodyPr>
          <a:lstStyle/>
          <a:p>
            <a:r>
              <a:rPr lang="en-IN" sz="2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Int Data Type</a:t>
            </a:r>
            <a:br>
              <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B223796B-2BFF-CF10-C371-D9A8D3B85844}"/>
              </a:ext>
            </a:extLst>
          </p:cNvPr>
          <p:cNvSpPr>
            <a:spLocks noGrp="1"/>
          </p:cNvSpPr>
          <p:nvPr>
            <p:ph idx="1"/>
          </p:nvPr>
        </p:nvSpPr>
        <p:spPr>
          <a:xfrm>
            <a:off x="385011" y="616017"/>
            <a:ext cx="10968789" cy="5967663"/>
          </a:xfrm>
        </p:spPr>
        <p:txBody>
          <a:bodyPr>
            <a:normAutofit/>
          </a:bodyPr>
          <a:lstStyle/>
          <a:p>
            <a:pPr marL="0" marR="0" indent="0">
              <a:lnSpc>
                <a:spcPct val="107000"/>
              </a:lnSpc>
              <a:spcBef>
                <a:spcPts val="0"/>
              </a:spcBef>
              <a:spcAft>
                <a:spcPts val="800"/>
              </a:spcAft>
              <a:buNone/>
            </a:pPr>
            <a:r>
              <a:rPr lang="en-IN" dirty="0">
                <a:effectLst/>
                <a:latin typeface="Calibri" panose="020F0502020204030204" pitchFamily="34" charset="0"/>
                <a:ea typeface="Calibri" panose="020F0502020204030204" pitchFamily="34" charset="0"/>
                <a:cs typeface="Mangal" panose="02040503050203030202" pitchFamily="18" charset="0"/>
              </a:rPr>
              <a:t>The int data type is a 32-bit signed two's complement integer. </a:t>
            </a:r>
          </a:p>
          <a:p>
            <a:pPr marL="0" marR="0" indent="0">
              <a:lnSpc>
                <a:spcPct val="107000"/>
              </a:lnSpc>
              <a:spcBef>
                <a:spcPts val="0"/>
              </a:spcBef>
              <a:spcAft>
                <a:spcPts val="800"/>
              </a:spcAft>
              <a:buNone/>
            </a:pPr>
            <a:r>
              <a:rPr lang="en-IN" dirty="0">
                <a:effectLst/>
                <a:latin typeface="Calibri" panose="020F0502020204030204" pitchFamily="34" charset="0"/>
                <a:ea typeface="Calibri" panose="020F0502020204030204" pitchFamily="34" charset="0"/>
                <a:cs typeface="Mangal" panose="02040503050203030202" pitchFamily="18" charset="0"/>
              </a:rPr>
              <a:t>Its value-range lies between - 2,147,483,648 (-2^31) to 2,147,483,647 (2^31 -1) (inclusive). </a:t>
            </a:r>
          </a:p>
          <a:p>
            <a:pPr marL="0" marR="0" indent="0">
              <a:lnSpc>
                <a:spcPct val="107000"/>
              </a:lnSpc>
              <a:spcBef>
                <a:spcPts val="0"/>
              </a:spcBef>
              <a:spcAft>
                <a:spcPts val="800"/>
              </a:spcAft>
              <a:buNone/>
            </a:pPr>
            <a:r>
              <a:rPr lang="en-IN" dirty="0">
                <a:effectLst/>
                <a:latin typeface="Calibri" panose="020F0502020204030204" pitchFamily="34" charset="0"/>
                <a:ea typeface="Calibri" panose="020F0502020204030204" pitchFamily="34" charset="0"/>
                <a:cs typeface="Mangal" panose="02040503050203030202" pitchFamily="18" charset="0"/>
              </a:rPr>
              <a:t>Its minimum value is - 2,147,483,648 and maximum value is 2,147,483,647. </a:t>
            </a:r>
          </a:p>
          <a:p>
            <a:pPr marL="0" marR="0" indent="0">
              <a:lnSpc>
                <a:spcPct val="107000"/>
              </a:lnSpc>
              <a:spcBef>
                <a:spcPts val="0"/>
              </a:spcBef>
              <a:spcAft>
                <a:spcPts val="800"/>
              </a:spcAft>
              <a:buNone/>
            </a:pPr>
            <a:r>
              <a:rPr lang="en-IN" dirty="0">
                <a:effectLst/>
                <a:latin typeface="Calibri" panose="020F0502020204030204" pitchFamily="34" charset="0"/>
                <a:ea typeface="Calibri" panose="020F0502020204030204" pitchFamily="34" charset="0"/>
                <a:cs typeface="Mangal" panose="02040503050203030202" pitchFamily="18" charset="0"/>
              </a:rPr>
              <a:t>Its default value is 0.</a:t>
            </a:r>
          </a:p>
          <a:p>
            <a:pPr marL="0" marR="0" indent="0" algn="just">
              <a:buNone/>
            </a:pPr>
            <a:r>
              <a:rPr lang="en-IN" dirty="0">
                <a:solidFill>
                  <a:srgbClr val="333333"/>
                </a:solidFill>
                <a:effectLst/>
                <a:latin typeface="Segoe UI" panose="020B0502040204020203" pitchFamily="34" charset="0"/>
                <a:ea typeface="Times New Roman" panose="02020603050405020304" pitchFamily="18" charset="0"/>
              </a:rPr>
              <a:t>The int data type is generally used as a default data type for integral values unless if there is no problem about memory.</a:t>
            </a:r>
            <a:endParaRPr lang="en-IN" dirty="0">
              <a:effectLst/>
              <a:latin typeface="Times New Roman" panose="02020603050405020304" pitchFamily="18" charset="0"/>
              <a:ea typeface="Times New Roman" panose="02020603050405020304" pitchFamily="18" charset="0"/>
            </a:endParaRPr>
          </a:p>
          <a:p>
            <a:pPr marL="0" marR="0" algn="just"/>
            <a:r>
              <a:rPr lang="en-IN" b="1" dirty="0">
                <a:solidFill>
                  <a:srgbClr val="333333"/>
                </a:solidFill>
                <a:effectLst/>
                <a:latin typeface="Segoe UI" panose="020B0502040204020203" pitchFamily="34" charset="0"/>
                <a:ea typeface="Times New Roman" panose="02020603050405020304" pitchFamily="18" charset="0"/>
              </a:rPr>
              <a:t>Example:</a:t>
            </a:r>
          </a:p>
          <a:p>
            <a:pPr marL="0" marR="0" indent="0" algn="just">
              <a:buNone/>
            </a:pPr>
            <a:endParaRPr lang="en-IN" dirty="0">
              <a:effectLst/>
              <a:latin typeface="Times New Roman" panose="02020603050405020304" pitchFamily="18" charset="0"/>
              <a:ea typeface="Times New Roman" panose="02020603050405020304" pitchFamily="18" charset="0"/>
            </a:endParaRPr>
          </a:p>
          <a:p>
            <a:pPr marL="0" marR="0" lvl="0" indent="0" algn="just">
              <a:lnSpc>
                <a:spcPts val="1875"/>
              </a:lnSpc>
              <a:spcBef>
                <a:spcPts val="0"/>
              </a:spcBef>
              <a:spcAft>
                <a:spcPts val="0"/>
              </a:spcAft>
              <a:buNone/>
              <a:tabLst>
                <a:tab pos="457200" algn="l"/>
              </a:tabLst>
            </a:pPr>
            <a:r>
              <a:rPr lang="en-IN"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int</a:t>
            </a:r>
            <a:r>
              <a:rPr lang="en-IN"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 = </a:t>
            </a:r>
            <a:r>
              <a:rPr lang="en-IN"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100000</a:t>
            </a:r>
            <a:r>
              <a:rPr lang="en-IN"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int</a:t>
            </a:r>
            <a:r>
              <a:rPr lang="en-IN"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b = -</a:t>
            </a:r>
            <a:r>
              <a:rPr lang="en-IN"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200000</a:t>
            </a:r>
            <a:r>
              <a:rPr lang="en-IN"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621503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4E48-C9FB-99AB-4419-E23A2D274B31}"/>
              </a:ext>
            </a:extLst>
          </p:cNvPr>
          <p:cNvSpPr>
            <a:spLocks noGrp="1"/>
          </p:cNvSpPr>
          <p:nvPr>
            <p:ph type="title"/>
          </p:nvPr>
        </p:nvSpPr>
        <p:spPr>
          <a:xfrm>
            <a:off x="838200" y="365125"/>
            <a:ext cx="10515600" cy="414521"/>
          </a:xfrm>
        </p:spPr>
        <p:txBody>
          <a:bodyPr>
            <a:normAutofit fontScale="90000"/>
          </a:bodyPr>
          <a:lstStyle/>
          <a:p>
            <a:r>
              <a:rPr lang="en-IN" sz="2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Long Data Type</a:t>
            </a:r>
            <a:br>
              <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4348AFF6-906B-C227-BCE4-1853C912A32A}"/>
              </a:ext>
            </a:extLst>
          </p:cNvPr>
          <p:cNvSpPr>
            <a:spLocks noGrp="1"/>
          </p:cNvSpPr>
          <p:nvPr>
            <p:ph idx="1"/>
          </p:nvPr>
        </p:nvSpPr>
        <p:spPr>
          <a:xfrm>
            <a:off x="838200" y="779646"/>
            <a:ext cx="10515600" cy="5397317"/>
          </a:xfrm>
        </p:spPr>
        <p:txBody>
          <a:bodyPr/>
          <a:lstStyle/>
          <a:p>
            <a:pPr marL="0" indent="0">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long data type is a 64-bit two's complement integer. </a:t>
            </a:r>
          </a:p>
          <a:p>
            <a:pPr marL="0" indent="0">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Its value-range lies between -9,223,372,036,854,775,808(-2^63) to 9,223,372,036,854,775,807(2^63 -1)(inclusive). </a:t>
            </a:r>
          </a:p>
          <a:p>
            <a:pPr marL="0" indent="0">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Its minimum value is - 9,223,372,036,854,775,808and maximum value is 9,223,372,036,854,775,807.</a:t>
            </a:r>
          </a:p>
          <a:p>
            <a:pPr marL="0" indent="0">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Its default value is 0. </a:t>
            </a:r>
          </a:p>
          <a:p>
            <a:pPr marL="0" indent="0">
              <a:buNone/>
            </a:pPr>
            <a:r>
              <a:rPr lang="en-IN"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long data type is used when you need a range of values more than those provided by int.</a:t>
            </a:r>
          </a:p>
          <a:p>
            <a:pPr marL="0" indent="0">
              <a:buNone/>
            </a:pPr>
            <a:endPar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IN" sz="1800" b="1" dirty="0">
                <a:solidFill>
                  <a:srgbClr val="333333"/>
                </a:solidFill>
                <a:effectLst/>
                <a:latin typeface="Segoe UI" panose="020B0502040204020203" pitchFamily="34" charset="0"/>
                <a:ea typeface="Times New Roman" panose="02020603050405020304" pitchFamily="18" charset="0"/>
              </a:rPr>
              <a:t>Example:</a:t>
            </a:r>
            <a:endParaRPr lang="en-IN" sz="1800" dirty="0">
              <a:effectLst/>
              <a:latin typeface="Times New Roman" panose="02020603050405020304" pitchFamily="18" charset="0"/>
              <a:ea typeface="Times New Roman" panose="02020603050405020304"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long</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 = 100000L, </a:t>
            </a: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long</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b = -200000L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42515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21A3-227C-102C-ABB4-2906B0692A07}"/>
              </a:ext>
            </a:extLst>
          </p:cNvPr>
          <p:cNvSpPr>
            <a:spLocks noGrp="1"/>
          </p:cNvSpPr>
          <p:nvPr>
            <p:ph type="title"/>
          </p:nvPr>
        </p:nvSpPr>
        <p:spPr>
          <a:xfrm>
            <a:off x="838200" y="365126"/>
            <a:ext cx="10515600" cy="712904"/>
          </a:xfrm>
        </p:spPr>
        <p:txBody>
          <a:bodyPr>
            <a:noAutofit/>
          </a:bodyPr>
          <a:lstStyle/>
          <a:p>
            <a:r>
              <a:rPr lang="en-IN" sz="2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Float Data Type</a:t>
            </a:r>
            <a:br>
              <a:rPr lang="en-IN" sz="2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sz="2800" dirty="0"/>
          </a:p>
        </p:txBody>
      </p:sp>
      <p:sp>
        <p:nvSpPr>
          <p:cNvPr id="3" name="Content Placeholder 2">
            <a:extLst>
              <a:ext uri="{FF2B5EF4-FFF2-40B4-BE49-F238E27FC236}">
                <a16:creationId xmlns:a16="http://schemas.microsoft.com/office/drawing/2014/main" id="{ACE6A990-0273-B5E2-7876-D21058DF4ACE}"/>
              </a:ext>
            </a:extLst>
          </p:cNvPr>
          <p:cNvSpPr>
            <a:spLocks noGrp="1"/>
          </p:cNvSpPr>
          <p:nvPr>
            <p:ph idx="1"/>
          </p:nvPr>
        </p:nvSpPr>
        <p:spPr>
          <a:xfrm>
            <a:off x="279133" y="856648"/>
            <a:ext cx="11074667" cy="5320315"/>
          </a:xfrm>
        </p:spPr>
        <p:txBody>
          <a:bodyPr/>
          <a:lstStyle/>
          <a:p>
            <a:pPr marL="0" marR="0" indent="0" algn="just">
              <a:buNone/>
            </a:pPr>
            <a:r>
              <a:rPr lang="en-IN" sz="2400" dirty="0">
                <a:solidFill>
                  <a:srgbClr val="333333"/>
                </a:solidFill>
                <a:effectLst/>
                <a:latin typeface="Segoe UI" panose="020B0502040204020203" pitchFamily="34" charset="0"/>
                <a:ea typeface="Times New Roman" panose="02020603050405020304" pitchFamily="18" charset="0"/>
              </a:rPr>
              <a:t>The float data type is a single-precision 32-bit IEEE 754 floating point.</a:t>
            </a:r>
          </a:p>
          <a:p>
            <a:pPr marL="0" marR="0" indent="0" algn="just">
              <a:buNone/>
            </a:pPr>
            <a:r>
              <a:rPr lang="en-IN" sz="2400" dirty="0">
                <a:solidFill>
                  <a:srgbClr val="333333"/>
                </a:solidFill>
                <a:effectLst/>
                <a:latin typeface="Segoe UI" panose="020B0502040204020203" pitchFamily="34" charset="0"/>
                <a:ea typeface="Times New Roman" panose="02020603050405020304" pitchFamily="18" charset="0"/>
              </a:rPr>
              <a:t>Its value range is unlimited. It is recommended to use a float (instead of double) if you need to save memory in large arrays of floating point numbers. </a:t>
            </a:r>
          </a:p>
          <a:p>
            <a:pPr marL="0" marR="0" indent="0" algn="just">
              <a:buNone/>
            </a:pPr>
            <a:r>
              <a:rPr lang="en-IN" sz="2400" dirty="0">
                <a:solidFill>
                  <a:srgbClr val="333333"/>
                </a:solidFill>
                <a:effectLst/>
                <a:latin typeface="Segoe UI" panose="020B0502040204020203" pitchFamily="34" charset="0"/>
                <a:ea typeface="Times New Roman" panose="02020603050405020304" pitchFamily="18" charset="0"/>
              </a:rPr>
              <a:t>The float data type should never be used for precise values, such as currency. </a:t>
            </a:r>
          </a:p>
          <a:p>
            <a:pPr marL="0" marR="0" indent="0" algn="just">
              <a:buNone/>
            </a:pPr>
            <a:r>
              <a:rPr lang="en-IN" sz="2400" dirty="0">
                <a:solidFill>
                  <a:srgbClr val="333333"/>
                </a:solidFill>
                <a:effectLst/>
                <a:latin typeface="Segoe UI" panose="020B0502040204020203" pitchFamily="34" charset="0"/>
                <a:ea typeface="Times New Roman" panose="02020603050405020304" pitchFamily="18" charset="0"/>
              </a:rPr>
              <a:t>Its default value is 0.0F.</a:t>
            </a:r>
            <a:endParaRPr lang="en-IN" sz="2400" dirty="0">
              <a:effectLst/>
              <a:latin typeface="Times New Roman" panose="02020603050405020304" pitchFamily="18" charset="0"/>
              <a:ea typeface="Times New Roman" panose="02020603050405020304" pitchFamily="18" charset="0"/>
            </a:endParaRPr>
          </a:p>
          <a:p>
            <a:pPr marL="0" marR="0" algn="just"/>
            <a:r>
              <a:rPr lang="en-IN" sz="2400" b="1" dirty="0">
                <a:solidFill>
                  <a:srgbClr val="333333"/>
                </a:solidFill>
                <a:effectLst/>
                <a:latin typeface="Segoe UI" panose="020B0502040204020203" pitchFamily="34" charset="0"/>
                <a:ea typeface="Times New Roman" panose="02020603050405020304" pitchFamily="18" charset="0"/>
              </a:rPr>
              <a:t>Example:</a:t>
            </a:r>
          </a:p>
          <a:p>
            <a:pPr marL="0" marR="0" indent="0" algn="just">
              <a:buNone/>
            </a:pPr>
            <a:endParaRPr lang="en-IN" sz="2400" dirty="0">
              <a:effectLst/>
              <a:latin typeface="Times New Roman" panose="02020603050405020304" pitchFamily="18" charset="0"/>
              <a:ea typeface="Times New Roman" panose="02020603050405020304" pitchFamily="18" charset="0"/>
            </a:endParaRPr>
          </a:p>
          <a:p>
            <a:pPr marL="342900" marR="0" lvl="0" indent="-342900" algn="just">
              <a:lnSpc>
                <a:spcPts val="1875"/>
              </a:lnSpc>
              <a:spcBef>
                <a:spcPts val="0"/>
              </a:spcBef>
              <a:spcAft>
                <a:spcPts val="0"/>
              </a:spcAft>
              <a:tabLst>
                <a:tab pos="457200" algn="l"/>
              </a:tabLst>
            </a:pPr>
            <a:r>
              <a:rPr lang="en-IN" sz="24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float</a:t>
            </a:r>
            <a:r>
              <a:rPr lang="en-IN" sz="24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f1 = </a:t>
            </a:r>
            <a:r>
              <a:rPr lang="en-IN" sz="24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234</a:t>
            </a:r>
            <a:r>
              <a:rPr lang="en-IN" sz="24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.5f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019702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CD22-C00C-C34E-0963-0B35CA626284}"/>
              </a:ext>
            </a:extLst>
          </p:cNvPr>
          <p:cNvSpPr>
            <a:spLocks noGrp="1"/>
          </p:cNvSpPr>
          <p:nvPr>
            <p:ph type="title"/>
          </p:nvPr>
        </p:nvSpPr>
        <p:spPr/>
        <p:txBody>
          <a:bodyPr/>
          <a:lstStyle/>
          <a:p>
            <a:r>
              <a:rPr lang="en-IN" sz="2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Double Data Type</a:t>
            </a:r>
            <a:br>
              <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AE26F8BE-D0A2-2777-BBB7-0EE7653618D1}"/>
              </a:ext>
            </a:extLst>
          </p:cNvPr>
          <p:cNvSpPr>
            <a:spLocks noGrp="1"/>
          </p:cNvSpPr>
          <p:nvPr>
            <p:ph idx="1"/>
          </p:nvPr>
        </p:nvSpPr>
        <p:spPr/>
        <p:txBody>
          <a:bodyPr/>
          <a:lstStyle/>
          <a:p>
            <a:pPr marL="0" marR="0" algn="just"/>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double data type is a double-precision 64-bit IEEE 754 floating point. Its value range is unlimited. </a:t>
            </a:r>
          </a:p>
          <a:p>
            <a:pPr marL="0" marR="0" algn="just"/>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double data type is generally used for decimal values just like float. </a:t>
            </a:r>
          </a:p>
          <a:p>
            <a:pPr marL="0" marR="0" algn="just"/>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double data type also should never be used for precise values, such as currency. Its default value is 0.0d.</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r>
              <a:rPr lang="en-IN" sz="20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Example:</a:t>
            </a:r>
          </a:p>
          <a:p>
            <a:pPr marL="0" marR="0" indent="0" algn="just">
              <a:buNone/>
            </a:pP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ts val="1875"/>
              </a:lnSpc>
              <a:spcBef>
                <a:spcPts val="0"/>
              </a:spcBef>
              <a:spcAft>
                <a:spcPts val="0"/>
              </a:spcAft>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double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d1 = </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12.3</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998426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4A07-58DD-7A43-A774-0912BD2C1BD2}"/>
              </a:ext>
            </a:extLst>
          </p:cNvPr>
          <p:cNvSpPr>
            <a:spLocks noGrp="1"/>
          </p:cNvSpPr>
          <p:nvPr>
            <p:ph type="title"/>
          </p:nvPr>
        </p:nvSpPr>
        <p:spPr/>
        <p:txBody>
          <a:bodyPr/>
          <a:lstStyle/>
          <a:p>
            <a:r>
              <a:rPr lang="en-IN" sz="28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Char Data Type</a:t>
            </a:r>
            <a:br>
              <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849D893-41A8-EB41-15F4-F3F69E3DACE6}"/>
              </a:ext>
            </a:extLst>
          </p:cNvPr>
          <p:cNvSpPr>
            <a:spLocks noGrp="1"/>
          </p:cNvSpPr>
          <p:nvPr>
            <p:ph idx="1"/>
          </p:nvPr>
        </p:nvSpPr>
        <p:spPr/>
        <p:txBody>
          <a:bodyPr>
            <a:normAutofit fontScale="92500" lnSpcReduction="10000"/>
          </a:bodyPr>
          <a:lstStyle/>
          <a:p>
            <a:pPr marL="0" indent="0">
              <a:buNone/>
            </a:pP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The char data type is a single 16-bit Unicode character. </a:t>
            </a:r>
            <a:endParaRPr lang="en-IN" sz="2000" dirty="0">
              <a:solidFill>
                <a:srgbClr val="333333"/>
              </a:solidFill>
              <a:latin typeface="Arial" panose="020B0604020202020204" pitchFamily="34" charset="0"/>
              <a:ea typeface="Calibri" panose="020F0502020204030204" pitchFamily="34" charset="0"/>
              <a:cs typeface="Arial" panose="020B0604020202020204" pitchFamily="34" charset="0"/>
            </a:endParaRPr>
          </a:p>
          <a:p>
            <a:pPr marL="0" indent="0">
              <a:buNone/>
            </a:pP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Its value-range lies between '\u0000' (or 0) to '\</a:t>
            </a:r>
            <a:r>
              <a:rPr lang="en-IN" sz="2000" dirty="0" err="1">
                <a:solidFill>
                  <a:srgbClr val="333333"/>
                </a:solidFill>
                <a:effectLst/>
                <a:latin typeface="Arial" panose="020B0604020202020204" pitchFamily="34" charset="0"/>
                <a:ea typeface="Calibri" panose="020F0502020204030204" pitchFamily="34" charset="0"/>
                <a:cs typeface="Arial" panose="020B0604020202020204" pitchFamily="34" charset="0"/>
              </a:rPr>
              <a:t>uffff</a:t>
            </a: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 (or 65,535 inclusive).\</a:t>
            </a:r>
          </a:p>
          <a:p>
            <a:pPr marL="0" indent="0">
              <a:buNone/>
            </a:pP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The char data type is used to store characters.</a:t>
            </a:r>
          </a:p>
          <a:p>
            <a:pPr marL="0" indent="0">
              <a:buNone/>
            </a:pPr>
            <a:endPar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L="0" marR="0" algn="just"/>
            <a:r>
              <a:rPr lang="en-IN" sz="20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Example:</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ts val="1875"/>
              </a:lnSpc>
              <a:spcBef>
                <a:spcPts val="0"/>
              </a:spcBef>
              <a:spcAft>
                <a:spcPts val="0"/>
              </a:spcAft>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char</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letterA</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 </a:t>
            </a:r>
            <a:r>
              <a:rPr lang="en-IN" sz="2000" dirty="0">
                <a:solidFill>
                  <a:srgbClr val="0000FF"/>
                </a:solidFill>
                <a:effectLst/>
                <a:latin typeface="Arial" panose="020B0604020202020204" pitchFamily="34" charset="0"/>
                <a:ea typeface="Calibri" panose="020F0502020204030204" pitchFamily="34" charset="0"/>
                <a:cs typeface="Arial" panose="020B0604020202020204" pitchFamily="34" charset="0"/>
              </a:rPr>
              <a:t>'A'</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 </a:t>
            </a:r>
          </a:p>
          <a:p>
            <a:pPr marL="0" indent="0">
              <a:buNone/>
            </a:pPr>
            <a:r>
              <a:rPr lang="en-IN" sz="2000" b="1" dirty="0">
                <a:solidFill>
                  <a:srgbClr val="610B38"/>
                </a:solidFill>
                <a:effectLst/>
                <a:latin typeface="Arial" panose="020B0604020202020204" pitchFamily="34" charset="0"/>
                <a:ea typeface="Times New Roman" panose="02020603050405020304" pitchFamily="18" charset="0"/>
                <a:cs typeface="Arial" panose="020B0604020202020204" pitchFamily="34" charset="0"/>
              </a:rPr>
              <a:t>Why char uses 2 byte in java and what is \u0000 ?</a:t>
            </a:r>
            <a:endParaRPr lang="en-IN" sz="2000" b="1" dirty="0">
              <a:solidFill>
                <a:srgbClr val="1F4D78"/>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It is because java uses Unicode system not ASCII code system. The \u0000 is the lowest range of Unicode system. </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2000" b="1" kern="0" dirty="0">
                <a:solidFill>
                  <a:srgbClr val="610B38"/>
                </a:solidFill>
                <a:effectLst/>
                <a:latin typeface="Arial" panose="020B0604020202020204" pitchFamily="34" charset="0"/>
                <a:ea typeface="Times New Roman" panose="02020603050405020304" pitchFamily="18" charset="0"/>
                <a:cs typeface="Arial" panose="020B0604020202020204" pitchFamily="34" charset="0"/>
              </a:rPr>
              <a:t>Unicode System</a:t>
            </a:r>
            <a:endParaRPr lang="en-IN" sz="2000" b="1" kern="0"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Unicode is a universal international standard character encoding that is capable of representing most of the world's written languages.</a:t>
            </a:r>
            <a:endParaRPr lang="en-IN" sz="2000" dirty="0">
              <a:solidFill>
                <a:srgbClr val="333333"/>
              </a:solidFill>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62534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7A61-6707-8D21-0625-5BF73D0D9082}"/>
              </a:ext>
            </a:extLst>
          </p:cNvPr>
          <p:cNvSpPr>
            <a:spLocks noGrp="1"/>
          </p:cNvSpPr>
          <p:nvPr>
            <p:ph type="title"/>
          </p:nvPr>
        </p:nvSpPr>
        <p:spPr>
          <a:xfrm>
            <a:off x="838200" y="365126"/>
            <a:ext cx="10515600" cy="315912"/>
          </a:xfrm>
        </p:spPr>
        <p:txBody>
          <a:bodyPr>
            <a:normAutofit fontScale="90000"/>
          </a:bodyPr>
          <a:lstStyle/>
          <a:p>
            <a:r>
              <a:rPr lang="en-IN" sz="31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Why java uses Unicode System?</a:t>
            </a:r>
            <a:br>
              <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CD5CA76-3D61-A73D-4385-CE9A0A68F1CB}"/>
              </a:ext>
            </a:extLst>
          </p:cNvPr>
          <p:cNvSpPr>
            <a:spLocks noGrp="1"/>
          </p:cNvSpPr>
          <p:nvPr>
            <p:ph idx="1"/>
          </p:nvPr>
        </p:nvSpPr>
        <p:spPr>
          <a:xfrm>
            <a:off x="211756" y="523082"/>
            <a:ext cx="10988039" cy="4351338"/>
          </a:xfrm>
        </p:spPr>
        <p:txBody>
          <a:bodyPr>
            <a:noAutofit/>
          </a:bodyPr>
          <a:lstStyle/>
          <a:p>
            <a:pPr marL="0" indent="0">
              <a:buNone/>
            </a:pP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Before Unicode, there were many language standards:</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ASCII</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(American Standard Code for Information Interchange) for the United States.</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ISO 8859-1</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for Western European Language.</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KOI-8</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for Russian.</a:t>
            </a:r>
          </a:p>
          <a:p>
            <a:r>
              <a:rPr lang="en-IN" sz="2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GB18030 and BIG-5</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for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chinese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and so on.</a:t>
            </a:r>
            <a:endParaRPr lang="en-IN" sz="2000" dirty="0">
              <a:solidFill>
                <a:srgbClr val="333333"/>
              </a:solidFill>
              <a:latin typeface="Arial" panose="020B0604020202020204" pitchFamily="34" charset="0"/>
              <a:ea typeface="Calibri" panose="020F0502020204030204" pitchFamily="34" charset="0"/>
              <a:cs typeface="Arial" panose="020B0604020202020204" pitchFamily="34" charset="0"/>
            </a:endParaRPr>
          </a:p>
          <a:p>
            <a:r>
              <a:rPr lang="en-IN" sz="2000" b="1" dirty="0">
                <a:solidFill>
                  <a:srgbClr val="610B38"/>
                </a:solidFill>
                <a:effectLst/>
                <a:latin typeface="Arial" panose="020B0604020202020204" pitchFamily="34" charset="0"/>
                <a:ea typeface="Times New Roman" panose="02020603050405020304" pitchFamily="18" charset="0"/>
                <a:cs typeface="Arial" panose="020B0604020202020204" pitchFamily="34" charset="0"/>
              </a:rPr>
              <a:t>Problem</a:t>
            </a:r>
            <a:endParaRPr lang="en-IN" sz="2000" b="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2000" b="1" dirty="0">
                <a:solidFill>
                  <a:srgbClr val="333333"/>
                </a:solidFill>
                <a:effectLst/>
                <a:latin typeface="Arial" panose="020B0604020202020204" pitchFamily="34" charset="0"/>
                <a:ea typeface="Calibri" panose="020F0502020204030204" pitchFamily="34" charset="0"/>
                <a:cs typeface="Arial" panose="020B0604020202020204" pitchFamily="34" charset="0"/>
              </a:rPr>
              <a:t>This caused two problems: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Font typeface="+mj-lt"/>
              <a:buAutoNum type="arabicPeriod"/>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 particular code value corresponds to different letters in the various language standards.</a:t>
            </a:r>
          </a:p>
          <a:p>
            <a:pPr marL="342900" marR="0" lvl="0" indent="-342900" algn="just">
              <a:lnSpc>
                <a:spcPts val="1875"/>
              </a:lnSpc>
              <a:spcBef>
                <a:spcPts val="300"/>
              </a:spcBef>
              <a:spcAft>
                <a:spcPts val="800"/>
              </a:spcAft>
              <a:buFont typeface="+mj-lt"/>
              <a:buAutoNum type="arabicPeriod"/>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encodings for languages with large character sets have variable length. Some common characters are encoded as single bytes, other require two or more byte.</a:t>
            </a:r>
          </a:p>
          <a:p>
            <a:r>
              <a:rPr lang="en-IN" sz="2000" b="1" dirty="0">
                <a:solidFill>
                  <a:srgbClr val="610B38"/>
                </a:solidFill>
                <a:effectLst/>
                <a:latin typeface="Arial" panose="020B0604020202020204" pitchFamily="34" charset="0"/>
                <a:ea typeface="Times New Roman" panose="02020603050405020304" pitchFamily="18" charset="0"/>
                <a:cs typeface="Arial" panose="020B0604020202020204" pitchFamily="34" charset="0"/>
              </a:rPr>
              <a:t>Solution</a:t>
            </a:r>
            <a:endParaRPr lang="en-IN" sz="2000" b="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To solve these problems, a new language standard was developed i.e. Unicode System.</a:t>
            </a:r>
          </a:p>
          <a:p>
            <a:pPr marL="0" indent="0">
              <a:buNone/>
            </a:pP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In </a:t>
            </a:r>
            <a:r>
              <a:rPr lang="en-IN" sz="2000" dirty="0" err="1">
                <a:solidFill>
                  <a:srgbClr val="333333"/>
                </a:solidFill>
                <a:effectLst/>
                <a:latin typeface="Arial" panose="020B0604020202020204" pitchFamily="34" charset="0"/>
                <a:ea typeface="Calibri" panose="020F0502020204030204" pitchFamily="34" charset="0"/>
                <a:cs typeface="Arial" panose="020B0604020202020204" pitchFamily="34" charset="0"/>
              </a:rPr>
              <a:t>unicode</a:t>
            </a: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 character holds 2 byte, so java also uses 2 byte for characters</a:t>
            </a:r>
          </a:p>
          <a:p>
            <a:pPr marL="0" indent="0">
              <a:buNone/>
            </a:pPr>
            <a:r>
              <a:rPr lang="en-IN" sz="2000" b="1" dirty="0">
                <a:solidFill>
                  <a:srgbClr val="333333"/>
                </a:solidFill>
                <a:effectLst/>
                <a:latin typeface="Arial" panose="020B0604020202020204" pitchFamily="34" charset="0"/>
                <a:ea typeface="Calibri" panose="020F0502020204030204" pitchFamily="34" charset="0"/>
                <a:cs typeface="Arial" panose="020B0604020202020204" pitchFamily="34" charset="0"/>
              </a:rPr>
              <a:t>lowest value:</a:t>
            </a: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\u0000                               </a:t>
            </a:r>
            <a:r>
              <a:rPr lang="en-IN" sz="2000" b="1" dirty="0">
                <a:solidFill>
                  <a:srgbClr val="333333"/>
                </a:solidFill>
                <a:effectLst/>
                <a:latin typeface="Arial" panose="020B0604020202020204" pitchFamily="34" charset="0"/>
                <a:ea typeface="Calibri" panose="020F0502020204030204" pitchFamily="34" charset="0"/>
                <a:cs typeface="Arial" panose="020B0604020202020204" pitchFamily="34" charset="0"/>
              </a:rPr>
              <a:t>highest value:</a:t>
            </a:r>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a:t>
            </a:r>
            <a:r>
              <a:rPr lang="en-IN" sz="2000" dirty="0" err="1">
                <a:solidFill>
                  <a:srgbClr val="333333"/>
                </a:solidFill>
                <a:effectLst/>
                <a:latin typeface="Arial" panose="020B0604020202020204" pitchFamily="34" charset="0"/>
                <a:ea typeface="Calibri" panose="020F0502020204030204" pitchFamily="34" charset="0"/>
                <a:cs typeface="Arial" panose="020B0604020202020204" pitchFamily="34" charset="0"/>
              </a:rPr>
              <a:t>uFFFF</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187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D458-9860-CC2B-12F8-F697670AD4C8}"/>
              </a:ext>
            </a:extLst>
          </p:cNvPr>
          <p:cNvSpPr>
            <a:spLocks noGrp="1"/>
          </p:cNvSpPr>
          <p:nvPr>
            <p:ph type="title"/>
          </p:nvPr>
        </p:nvSpPr>
        <p:spPr/>
        <p:txBody>
          <a:bodyPr/>
          <a:lstStyle/>
          <a:p>
            <a:r>
              <a:rPr lang="en-IN" sz="2800" b="1" kern="0" dirty="0">
                <a:solidFill>
                  <a:srgbClr val="C00000"/>
                </a:solidFill>
                <a:effectLst/>
                <a:latin typeface="Helvetica" panose="020B0604020202020204" pitchFamily="34" charset="0"/>
                <a:ea typeface="Times New Roman" panose="02020603050405020304" pitchFamily="18" charset="0"/>
                <a:cs typeface="Mangal" panose="02040503050203030202" pitchFamily="18" charset="0"/>
              </a:rPr>
              <a:t>Operators in Java</a:t>
            </a:r>
            <a:br>
              <a:rPr lang="en-IN" sz="1800" b="1" kern="0"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EF448045-1EFE-C6E8-E892-E13B1CB2A33A}"/>
              </a:ext>
            </a:extLst>
          </p:cNvPr>
          <p:cNvSpPr>
            <a:spLocks noGrp="1"/>
          </p:cNvSpPr>
          <p:nvPr>
            <p:ph idx="1"/>
          </p:nvPr>
        </p:nvSpPr>
        <p:spPr/>
        <p:txBody>
          <a:bodyPr/>
          <a:lstStyle/>
          <a:p>
            <a:pPr marL="0" marR="0" algn="just"/>
            <a:r>
              <a:rPr lang="en-IN" sz="20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Operator</a:t>
            </a: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in </a:t>
            </a:r>
            <a:r>
              <a:rPr lang="en-IN" sz="2000" u="sng" dirty="0">
                <a:solidFill>
                  <a:srgbClr val="008000"/>
                </a:solidFill>
                <a:effectLst/>
                <a:latin typeface="Arial" panose="020B0604020202020204" pitchFamily="34" charset="0"/>
                <a:ea typeface="Times New Roman" panose="02020603050405020304" pitchFamily="18" charset="0"/>
                <a:cs typeface="Arial" panose="020B0604020202020204" pitchFamily="34" charset="0"/>
                <a:hlinkClick r:id="rId2"/>
              </a:rPr>
              <a:t>Java</a:t>
            </a: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is a symbol which is used to perform operations. For example: +, -, *, / etc.</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There are many types of operators in Java which are given below:</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Unary Operator,</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Arithmetic Operator,</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Shift Operator,</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Relational Operator,</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Bitwise Operator,</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Logical Operator,</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Ternary Operator and</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Assignment Operator.</a:t>
            </a:r>
          </a:p>
          <a:p>
            <a:pPr marL="0" indent="0">
              <a:buNone/>
            </a:pPr>
            <a:endParaRPr lang="en-IN" dirty="0"/>
          </a:p>
        </p:txBody>
      </p:sp>
    </p:spTree>
    <p:extLst>
      <p:ext uri="{BB962C8B-B14F-4D97-AF65-F5344CB8AC3E}">
        <p14:creationId xmlns:p14="http://schemas.microsoft.com/office/powerpoint/2010/main" val="2547069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2C2A-62E3-7B8E-1B20-AEBCED57F30E}"/>
              </a:ext>
            </a:extLst>
          </p:cNvPr>
          <p:cNvSpPr>
            <a:spLocks noGrp="1"/>
          </p:cNvSpPr>
          <p:nvPr>
            <p:ph type="title"/>
          </p:nvPr>
        </p:nvSpPr>
        <p:spPr>
          <a:xfrm>
            <a:off x="838200" y="365126"/>
            <a:ext cx="10515600" cy="481898"/>
          </a:xfrm>
        </p:spPr>
        <p:txBody>
          <a:bodyPr>
            <a:normAutofit fontScale="90000"/>
          </a:bodyPr>
          <a:lstStyle/>
          <a:p>
            <a:r>
              <a:rPr lang="en-IN" sz="3100" b="1" dirty="0">
                <a:solidFill>
                  <a:srgbClr val="610B38"/>
                </a:solidFill>
                <a:effectLst/>
                <a:latin typeface="Helvetica" panose="020B0604020202020204" pitchFamily="34" charset="0"/>
                <a:ea typeface="Times New Roman" panose="02020603050405020304" pitchFamily="18" charset="0"/>
                <a:cs typeface="Mangal" panose="02040503050203030202" pitchFamily="18" charset="0"/>
              </a:rPr>
              <a:t>Java Operator Precedence</a:t>
            </a:r>
            <a:br>
              <a:rPr lang="en-IN" sz="1800" b="1"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graphicFrame>
        <p:nvGraphicFramePr>
          <p:cNvPr id="4" name="Content Placeholder 3">
            <a:extLst>
              <a:ext uri="{FF2B5EF4-FFF2-40B4-BE49-F238E27FC236}">
                <a16:creationId xmlns:a16="http://schemas.microsoft.com/office/drawing/2014/main" id="{40097BA4-B1AB-64CC-8E0E-B2924324DADD}"/>
              </a:ext>
            </a:extLst>
          </p:cNvPr>
          <p:cNvGraphicFramePr>
            <a:graphicFrameLocks noGrp="1"/>
          </p:cNvGraphicFramePr>
          <p:nvPr>
            <p:ph idx="1"/>
            <p:extLst>
              <p:ext uri="{D42A27DB-BD31-4B8C-83A1-F6EECF244321}">
                <p14:modId xmlns:p14="http://schemas.microsoft.com/office/powerpoint/2010/main" val="1844235703"/>
              </p:ext>
            </p:extLst>
          </p:nvPr>
        </p:nvGraphicFramePr>
        <p:xfrm>
          <a:off x="269507" y="524770"/>
          <a:ext cx="11084292" cy="6219458"/>
        </p:xfrm>
        <a:graphic>
          <a:graphicData uri="http://schemas.openxmlformats.org/drawingml/2006/table">
            <a:tbl>
              <a:tblPr firstRow="1" firstCol="1" bandRow="1">
                <a:tableStyleId>{5C22544A-7EE6-4342-B048-85BDC9FD1C3A}</a:tableStyleId>
              </a:tblPr>
              <a:tblGrid>
                <a:gridCol w="3051209">
                  <a:extLst>
                    <a:ext uri="{9D8B030D-6E8A-4147-A177-3AD203B41FA5}">
                      <a16:colId xmlns:a16="http://schemas.microsoft.com/office/drawing/2014/main" val="3126936373"/>
                    </a:ext>
                  </a:extLst>
                </a:gridCol>
                <a:gridCol w="3580598">
                  <a:extLst>
                    <a:ext uri="{9D8B030D-6E8A-4147-A177-3AD203B41FA5}">
                      <a16:colId xmlns:a16="http://schemas.microsoft.com/office/drawing/2014/main" val="1650703123"/>
                    </a:ext>
                  </a:extLst>
                </a:gridCol>
                <a:gridCol w="4452485">
                  <a:extLst>
                    <a:ext uri="{9D8B030D-6E8A-4147-A177-3AD203B41FA5}">
                      <a16:colId xmlns:a16="http://schemas.microsoft.com/office/drawing/2014/main" val="2438140567"/>
                    </a:ext>
                  </a:extLst>
                </a:gridCol>
              </a:tblGrid>
              <a:tr h="438450">
                <a:tc>
                  <a:txBody>
                    <a:bodyPr/>
                    <a:lstStyle/>
                    <a:p>
                      <a:pPr marL="0" marR="0">
                        <a:lnSpc>
                          <a:spcPct val="107000"/>
                        </a:lnSpc>
                        <a:spcBef>
                          <a:spcPts val="0"/>
                        </a:spcBef>
                        <a:spcAft>
                          <a:spcPts val="800"/>
                        </a:spcAft>
                      </a:pPr>
                      <a:r>
                        <a:rPr lang="en-IN" sz="1800" dirty="0">
                          <a:effectLst/>
                        </a:rPr>
                        <a:t>Operator Type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81727" marR="81727" marT="81727" marB="81727"/>
                </a:tc>
                <a:tc>
                  <a:txBody>
                    <a:bodyPr/>
                    <a:lstStyle/>
                    <a:p>
                      <a:pPr marL="0" marR="0">
                        <a:lnSpc>
                          <a:spcPct val="107000"/>
                        </a:lnSpc>
                        <a:spcBef>
                          <a:spcPts val="0"/>
                        </a:spcBef>
                        <a:spcAft>
                          <a:spcPts val="800"/>
                        </a:spcAft>
                      </a:pPr>
                      <a:r>
                        <a:rPr lang="en-IN" sz="1800">
                          <a:effectLst/>
                        </a:rPr>
                        <a:t>Category</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81727" marR="81727" marT="81727" marB="81727"/>
                </a:tc>
                <a:tc>
                  <a:txBody>
                    <a:bodyPr/>
                    <a:lstStyle/>
                    <a:p>
                      <a:pPr marL="0" marR="0">
                        <a:lnSpc>
                          <a:spcPct val="107000"/>
                        </a:lnSpc>
                        <a:spcBef>
                          <a:spcPts val="0"/>
                        </a:spcBef>
                        <a:spcAft>
                          <a:spcPts val="800"/>
                        </a:spcAft>
                      </a:pPr>
                      <a:r>
                        <a:rPr lang="en-IN" sz="1800">
                          <a:effectLst/>
                        </a:rPr>
                        <a:t>Precedence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81727" marR="81727" marT="81727" marB="81727"/>
                </a:tc>
                <a:extLst>
                  <a:ext uri="{0D108BD9-81ED-4DB2-BD59-A6C34878D82A}">
                    <a16:rowId xmlns:a16="http://schemas.microsoft.com/office/drawing/2014/main" val="2452302147"/>
                  </a:ext>
                </a:extLst>
              </a:tr>
              <a:tr h="384639">
                <a:tc rowSpan="2">
                  <a:txBody>
                    <a:bodyPr/>
                    <a:lstStyle/>
                    <a:p>
                      <a:pPr marL="0" marR="0" algn="just">
                        <a:lnSpc>
                          <a:spcPct val="107000"/>
                        </a:lnSpc>
                        <a:spcBef>
                          <a:spcPts val="0"/>
                        </a:spcBef>
                        <a:spcAft>
                          <a:spcPts val="800"/>
                        </a:spcAft>
                      </a:pPr>
                      <a:r>
                        <a:rPr lang="en-IN" sz="1800">
                          <a:effectLst/>
                        </a:rPr>
                        <a:t>Unary</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postfix</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expr++ expr--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4072983863"/>
                  </a:ext>
                </a:extLst>
              </a:tr>
              <a:tr h="384639">
                <a:tc vMerge="1">
                  <a:txBody>
                    <a:bodyPr/>
                    <a:lstStyle/>
                    <a:p>
                      <a:endParaRPr lang="en-IN"/>
                    </a:p>
                  </a:txBody>
                  <a:tcPr/>
                </a:tc>
                <a:tc>
                  <a:txBody>
                    <a:bodyPr/>
                    <a:lstStyle/>
                    <a:p>
                      <a:pPr marL="0" marR="0" algn="just">
                        <a:lnSpc>
                          <a:spcPct val="107000"/>
                        </a:lnSpc>
                        <a:spcBef>
                          <a:spcPts val="0"/>
                        </a:spcBef>
                        <a:spcAft>
                          <a:spcPts val="800"/>
                        </a:spcAft>
                      </a:pPr>
                      <a:r>
                        <a:rPr lang="en-IN" sz="1800">
                          <a:effectLst/>
                        </a:rPr>
                        <a:t>prefix</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++expr --expr +expr -expr ~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1233268878"/>
                  </a:ext>
                </a:extLst>
              </a:tr>
              <a:tr h="384639">
                <a:tc rowSpan="2">
                  <a:txBody>
                    <a:bodyPr/>
                    <a:lstStyle/>
                    <a:p>
                      <a:pPr marL="0" marR="0" algn="just">
                        <a:lnSpc>
                          <a:spcPct val="107000"/>
                        </a:lnSpc>
                        <a:spcBef>
                          <a:spcPts val="0"/>
                        </a:spcBef>
                        <a:spcAft>
                          <a:spcPts val="800"/>
                        </a:spcAft>
                      </a:pPr>
                      <a:r>
                        <a:rPr lang="en-IN" sz="1800">
                          <a:effectLst/>
                        </a:rPr>
                        <a:t>Arithmetic</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multiplicative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 /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2141880821"/>
                  </a:ext>
                </a:extLst>
              </a:tr>
              <a:tr h="384639">
                <a:tc vMerge="1">
                  <a:txBody>
                    <a:bodyPr/>
                    <a:lstStyle/>
                    <a:p>
                      <a:endParaRPr lang="en-IN"/>
                    </a:p>
                  </a:txBody>
                  <a:tcPr/>
                </a:tc>
                <a:tc>
                  <a:txBody>
                    <a:bodyPr/>
                    <a:lstStyle/>
                    <a:p>
                      <a:pPr marL="0" marR="0" algn="just">
                        <a:lnSpc>
                          <a:spcPct val="107000"/>
                        </a:lnSpc>
                        <a:spcBef>
                          <a:spcPts val="0"/>
                        </a:spcBef>
                        <a:spcAft>
                          <a:spcPts val="800"/>
                        </a:spcAft>
                      </a:pPr>
                      <a:r>
                        <a:rPr lang="en-IN" sz="1800">
                          <a:effectLst/>
                        </a:rPr>
                        <a:t>additive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518445432"/>
                  </a:ext>
                </a:extLst>
              </a:tr>
              <a:tr h="384639">
                <a:tc>
                  <a:txBody>
                    <a:bodyPr/>
                    <a:lstStyle/>
                    <a:p>
                      <a:pPr marL="0" marR="0" algn="just">
                        <a:lnSpc>
                          <a:spcPct val="107000"/>
                        </a:lnSpc>
                        <a:spcBef>
                          <a:spcPts val="0"/>
                        </a:spcBef>
                        <a:spcAft>
                          <a:spcPts val="800"/>
                        </a:spcAft>
                      </a:pPr>
                      <a:r>
                        <a:rPr lang="en-IN" sz="1800">
                          <a:effectLst/>
                        </a:rPr>
                        <a:t>Shift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shift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&lt;&lt; &gt;&gt; &gt;&gt;&gt;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1547266301"/>
                  </a:ext>
                </a:extLst>
              </a:tr>
              <a:tr h="384639">
                <a:tc rowSpan="2">
                  <a:txBody>
                    <a:bodyPr/>
                    <a:lstStyle/>
                    <a:p>
                      <a:pPr marL="0" marR="0" algn="just">
                        <a:lnSpc>
                          <a:spcPct val="107000"/>
                        </a:lnSpc>
                        <a:spcBef>
                          <a:spcPts val="0"/>
                        </a:spcBef>
                        <a:spcAft>
                          <a:spcPts val="800"/>
                        </a:spcAft>
                      </a:pPr>
                      <a:r>
                        <a:rPr lang="en-IN" sz="1800">
                          <a:effectLst/>
                        </a:rPr>
                        <a:t>Relational</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comparison</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&lt; &gt; &lt;= &gt;= instanceof</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3668325936"/>
                  </a:ext>
                </a:extLst>
              </a:tr>
              <a:tr h="384639">
                <a:tc vMerge="1">
                  <a:txBody>
                    <a:bodyPr/>
                    <a:lstStyle/>
                    <a:p>
                      <a:endParaRPr lang="en-IN"/>
                    </a:p>
                  </a:txBody>
                  <a:tcPr/>
                </a:tc>
                <a:tc>
                  <a:txBody>
                    <a:bodyPr/>
                    <a:lstStyle/>
                    <a:p>
                      <a:pPr marL="0" marR="0" algn="just">
                        <a:lnSpc>
                          <a:spcPct val="107000"/>
                        </a:lnSpc>
                        <a:spcBef>
                          <a:spcPts val="0"/>
                        </a:spcBef>
                        <a:spcAft>
                          <a:spcPts val="800"/>
                        </a:spcAft>
                      </a:pPr>
                      <a:r>
                        <a:rPr lang="en-IN" sz="1800">
                          <a:effectLst/>
                        </a:rPr>
                        <a:t>equality</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3200021506"/>
                  </a:ext>
                </a:extLst>
              </a:tr>
              <a:tr h="384639">
                <a:tc rowSpan="3">
                  <a:txBody>
                    <a:bodyPr/>
                    <a:lstStyle/>
                    <a:p>
                      <a:pPr marL="0" marR="0" algn="just">
                        <a:lnSpc>
                          <a:spcPct val="107000"/>
                        </a:lnSpc>
                        <a:spcBef>
                          <a:spcPts val="0"/>
                        </a:spcBef>
                        <a:spcAft>
                          <a:spcPts val="800"/>
                        </a:spcAft>
                      </a:pPr>
                      <a:r>
                        <a:rPr lang="en-IN" sz="1800">
                          <a:effectLst/>
                        </a:rPr>
                        <a:t>Bitwise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bitwise AND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&amp;</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3213893296"/>
                  </a:ext>
                </a:extLst>
              </a:tr>
              <a:tr h="427614">
                <a:tc vMerge="1">
                  <a:txBody>
                    <a:bodyPr/>
                    <a:lstStyle/>
                    <a:p>
                      <a:endParaRPr lang="en-IN"/>
                    </a:p>
                  </a:txBody>
                  <a:tcPr/>
                </a:tc>
                <a:tc>
                  <a:txBody>
                    <a:bodyPr/>
                    <a:lstStyle/>
                    <a:p>
                      <a:pPr marL="0" marR="0" algn="just">
                        <a:lnSpc>
                          <a:spcPct val="107000"/>
                        </a:lnSpc>
                        <a:spcBef>
                          <a:spcPts val="0"/>
                        </a:spcBef>
                        <a:spcAft>
                          <a:spcPts val="800"/>
                        </a:spcAft>
                      </a:pPr>
                      <a:r>
                        <a:rPr lang="en-IN" sz="1800">
                          <a:effectLst/>
                        </a:rPr>
                        <a:t>bitwise exclusive OR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2350881858"/>
                  </a:ext>
                </a:extLst>
              </a:tr>
              <a:tr h="384639">
                <a:tc vMerge="1">
                  <a:txBody>
                    <a:bodyPr/>
                    <a:lstStyle/>
                    <a:p>
                      <a:endParaRPr lang="en-IN"/>
                    </a:p>
                  </a:txBody>
                  <a:tcPr/>
                </a:tc>
                <a:tc>
                  <a:txBody>
                    <a:bodyPr/>
                    <a:lstStyle/>
                    <a:p>
                      <a:pPr marL="0" marR="0" algn="just">
                        <a:lnSpc>
                          <a:spcPct val="107000"/>
                        </a:lnSpc>
                        <a:spcBef>
                          <a:spcPts val="0"/>
                        </a:spcBef>
                        <a:spcAft>
                          <a:spcPts val="800"/>
                        </a:spcAft>
                      </a:pPr>
                      <a:r>
                        <a:rPr lang="en-IN" sz="1800">
                          <a:effectLst/>
                        </a:rPr>
                        <a:t>bitwise inclusive OR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2994523324"/>
                  </a:ext>
                </a:extLst>
              </a:tr>
              <a:tr h="384639">
                <a:tc rowSpan="2">
                  <a:txBody>
                    <a:bodyPr/>
                    <a:lstStyle/>
                    <a:p>
                      <a:pPr marL="0" marR="0" algn="just">
                        <a:lnSpc>
                          <a:spcPct val="107000"/>
                        </a:lnSpc>
                        <a:spcBef>
                          <a:spcPts val="0"/>
                        </a:spcBef>
                        <a:spcAft>
                          <a:spcPts val="800"/>
                        </a:spcAft>
                      </a:pPr>
                      <a:r>
                        <a:rPr lang="en-IN" sz="1800">
                          <a:effectLst/>
                        </a:rPr>
                        <a:t>Logical</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logical AND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&amp;&amp;</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1467336911"/>
                  </a:ext>
                </a:extLst>
              </a:tr>
              <a:tr h="384639">
                <a:tc vMerge="1">
                  <a:txBody>
                    <a:bodyPr/>
                    <a:lstStyle/>
                    <a:p>
                      <a:endParaRPr lang="en-IN"/>
                    </a:p>
                  </a:txBody>
                  <a:tcPr/>
                </a:tc>
                <a:tc>
                  <a:txBody>
                    <a:bodyPr/>
                    <a:lstStyle/>
                    <a:p>
                      <a:pPr marL="0" marR="0" algn="just">
                        <a:lnSpc>
                          <a:spcPct val="107000"/>
                        </a:lnSpc>
                        <a:spcBef>
                          <a:spcPts val="0"/>
                        </a:spcBef>
                        <a:spcAft>
                          <a:spcPts val="800"/>
                        </a:spcAft>
                      </a:pPr>
                      <a:r>
                        <a:rPr lang="en-IN" sz="1800">
                          <a:effectLst/>
                        </a:rPr>
                        <a:t>logical OR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383296705"/>
                  </a:ext>
                </a:extLst>
              </a:tr>
              <a:tr h="384639">
                <a:tc>
                  <a:txBody>
                    <a:bodyPr/>
                    <a:lstStyle/>
                    <a:p>
                      <a:pPr marL="0" marR="0" algn="just">
                        <a:lnSpc>
                          <a:spcPct val="107000"/>
                        </a:lnSpc>
                        <a:spcBef>
                          <a:spcPts val="0"/>
                        </a:spcBef>
                        <a:spcAft>
                          <a:spcPts val="800"/>
                        </a:spcAft>
                      </a:pPr>
                      <a:r>
                        <a:rPr lang="en-IN" sz="1800">
                          <a:effectLst/>
                        </a:rPr>
                        <a:t>Ternary</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ternary</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3852088701"/>
                  </a:ext>
                </a:extLst>
              </a:tr>
              <a:tr h="674510">
                <a:tc>
                  <a:txBody>
                    <a:bodyPr/>
                    <a:lstStyle/>
                    <a:p>
                      <a:pPr marL="0" marR="0" algn="just">
                        <a:lnSpc>
                          <a:spcPct val="107000"/>
                        </a:lnSpc>
                        <a:spcBef>
                          <a:spcPts val="0"/>
                        </a:spcBef>
                        <a:spcAft>
                          <a:spcPts val="800"/>
                        </a:spcAft>
                      </a:pPr>
                      <a:r>
                        <a:rPr lang="en-IN" sz="1800">
                          <a:effectLst/>
                        </a:rPr>
                        <a:t>Assignment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a:effectLst/>
                        </a:rPr>
                        <a:t>assignment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tc>
                  <a:txBody>
                    <a:bodyPr/>
                    <a:lstStyle/>
                    <a:p>
                      <a:pPr marL="0" marR="0" algn="just">
                        <a:lnSpc>
                          <a:spcPct val="107000"/>
                        </a:lnSpc>
                        <a:spcBef>
                          <a:spcPts val="0"/>
                        </a:spcBef>
                        <a:spcAft>
                          <a:spcPts val="800"/>
                        </a:spcAft>
                      </a:pPr>
                      <a:r>
                        <a:rPr lang="en-IN" sz="1800" dirty="0">
                          <a:effectLst/>
                        </a:rPr>
                        <a:t>= += -= *= /= %= &amp;= ^= |= &lt;&lt;= &gt;&gt;= &gt;&gt;&gt;=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54485" marR="54485" marT="54485" marB="54485"/>
                </a:tc>
                <a:extLst>
                  <a:ext uri="{0D108BD9-81ED-4DB2-BD59-A6C34878D82A}">
                    <a16:rowId xmlns:a16="http://schemas.microsoft.com/office/drawing/2014/main" val="1103002937"/>
                  </a:ext>
                </a:extLst>
              </a:tr>
            </a:tbl>
          </a:graphicData>
        </a:graphic>
      </p:graphicFrame>
    </p:spTree>
    <p:extLst>
      <p:ext uri="{BB962C8B-B14F-4D97-AF65-F5344CB8AC3E}">
        <p14:creationId xmlns:p14="http://schemas.microsoft.com/office/powerpoint/2010/main" val="3950956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5FA8-2BA4-A149-2F5D-73FC0EF59E3E}"/>
              </a:ext>
            </a:extLst>
          </p:cNvPr>
          <p:cNvSpPr>
            <a:spLocks noGrp="1"/>
          </p:cNvSpPr>
          <p:nvPr>
            <p:ph type="title"/>
          </p:nvPr>
        </p:nvSpPr>
        <p:spPr>
          <a:xfrm>
            <a:off x="838200" y="365126"/>
            <a:ext cx="10515600" cy="568526"/>
          </a:xfrm>
        </p:spPr>
        <p:txBody>
          <a:bodyPr>
            <a:normAutofit fontScale="90000"/>
          </a:bodyPr>
          <a:lstStyle/>
          <a:p>
            <a:r>
              <a:rPr lang="en-IN" sz="28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Java Unary Operator</a:t>
            </a:r>
            <a:br>
              <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AC7271C1-F791-C12D-D571-4D1AB6E804CD}"/>
              </a:ext>
            </a:extLst>
          </p:cNvPr>
          <p:cNvSpPr>
            <a:spLocks noGrp="1"/>
          </p:cNvSpPr>
          <p:nvPr>
            <p:ph idx="1"/>
          </p:nvPr>
        </p:nvSpPr>
        <p:spPr>
          <a:xfrm>
            <a:off x="838200" y="808522"/>
            <a:ext cx="10515599" cy="5368441"/>
          </a:xfrm>
        </p:spPr>
        <p:txBody>
          <a:bodyPr>
            <a:noAutofit/>
          </a:bodyPr>
          <a:lstStyle/>
          <a:p>
            <a:pPr marL="0" marR="0" algn="just"/>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Java unary operators require only one operand. Unary operators are used to perform various operations i.e.:</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incrementing/decrementing a value by one</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negating an expression</a:t>
            </a: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inverting the value of a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boolean</a:t>
            </a:r>
            <a:endPar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r>
              <a:rPr lang="en-IN" sz="2000" b="1" dirty="0">
                <a:solidFill>
                  <a:srgbClr val="610B4B"/>
                </a:solidFill>
                <a:effectLst/>
                <a:latin typeface="Arial" panose="020B0604020202020204" pitchFamily="34" charset="0"/>
                <a:ea typeface="Times New Roman" panose="02020603050405020304" pitchFamily="18" charset="0"/>
                <a:cs typeface="Arial" panose="020B0604020202020204" pitchFamily="34" charset="0"/>
              </a:rPr>
              <a:t>Java Unary Operator Example: ++ and --</a:t>
            </a:r>
            <a:endParaRPr lang="en-IN" sz="2000" b="1" dirty="0">
              <a:solidFill>
                <a:srgbClr val="1F4D78"/>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class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OperatorExample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public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static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void</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main(String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args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x=</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(x++);</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//10 (11)</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(++x);</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//12</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(x--);</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//12 (11)</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(--x);</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algn="just"/>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Output:</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10</a:t>
            </a:r>
          </a:p>
          <a:p>
            <a:pPr marL="0" indent="0">
              <a:buNone/>
            </a:pPr>
            <a:r>
              <a:rPr lang="en-IN" sz="2000" dirty="0">
                <a:latin typeface="Arial" panose="020B0604020202020204" pitchFamily="34" charset="0"/>
                <a:cs typeface="Arial" panose="020B0604020202020204" pitchFamily="34" charset="0"/>
              </a:rPr>
              <a:t>12</a:t>
            </a:r>
          </a:p>
          <a:p>
            <a:pPr marL="0" indent="0">
              <a:buNone/>
            </a:pPr>
            <a:r>
              <a:rPr lang="en-IN" sz="2000" dirty="0">
                <a:latin typeface="Arial" panose="020B0604020202020204" pitchFamily="34" charset="0"/>
                <a:cs typeface="Arial" panose="020B0604020202020204" pitchFamily="34" charset="0"/>
              </a:rPr>
              <a:t>12</a:t>
            </a:r>
          </a:p>
          <a:p>
            <a:pPr marL="0" indent="0">
              <a:buNone/>
            </a:pPr>
            <a:r>
              <a:rPr lang="en-IN" sz="2000" dirty="0">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281122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5F3A-A3F6-141A-74D8-D46744003CD9}"/>
              </a:ext>
            </a:extLst>
          </p:cNvPr>
          <p:cNvSpPr>
            <a:spLocks noGrp="1"/>
          </p:cNvSpPr>
          <p:nvPr>
            <p:ph type="title"/>
          </p:nvPr>
        </p:nvSpPr>
        <p:spPr>
          <a:xfrm>
            <a:off x="318436" y="95619"/>
            <a:ext cx="10515600" cy="366394"/>
          </a:xfrm>
        </p:spPr>
        <p:txBody>
          <a:bodyPr>
            <a:noAutofit/>
          </a:bodyPr>
          <a:lstStyle/>
          <a:p>
            <a:pPr marL="0" marR="0" algn="just">
              <a:lnSpc>
                <a:spcPct val="107000"/>
              </a:lnSpc>
              <a:spcBef>
                <a:spcPts val="375"/>
              </a:spcBef>
              <a:spcAft>
                <a:spcPts val="0"/>
              </a:spcAft>
            </a:pPr>
            <a:r>
              <a:rPr lang="en-IN" sz="2800" b="1" kern="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History of Java</a:t>
            </a:r>
            <a:endParaRPr lang="en-IN" sz="2800" b="1" kern="0" dirty="0">
              <a:solidFill>
                <a:srgbClr val="2E74B5"/>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3" name="Content Placeholder 2">
            <a:extLst>
              <a:ext uri="{FF2B5EF4-FFF2-40B4-BE49-F238E27FC236}">
                <a16:creationId xmlns:a16="http://schemas.microsoft.com/office/drawing/2014/main" id="{3768D050-7F07-FEBA-3D7F-87FE6E270374}"/>
              </a:ext>
            </a:extLst>
          </p:cNvPr>
          <p:cNvSpPr>
            <a:spLocks noGrp="1"/>
          </p:cNvSpPr>
          <p:nvPr>
            <p:ph idx="1"/>
          </p:nvPr>
        </p:nvSpPr>
        <p:spPr>
          <a:xfrm>
            <a:off x="318436" y="856648"/>
            <a:ext cx="6342246" cy="5320315"/>
          </a:xfrm>
        </p:spPr>
        <p:txBody>
          <a:bodyPr>
            <a:normAutofit fontScale="92500"/>
          </a:bodyPr>
          <a:lstStyle/>
          <a:p>
            <a:r>
              <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Java was originally designed for interactive television, but it was too advanced technology for the digital cable television industry at the time.</a:t>
            </a:r>
          </a:p>
          <a:p>
            <a:pPr marL="0" indent="0">
              <a:buNone/>
            </a:pPr>
            <a:endParaRPr lang="en-IN" sz="20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L="0" algn="just">
              <a:lnSpc>
                <a:spcPct val="107000"/>
              </a:lnSpc>
              <a:spcBef>
                <a:spcPts val="0"/>
              </a:spcBef>
              <a:spcAft>
                <a:spcPts val="800"/>
              </a:spcAft>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principles for creating Java programming were    "Simple, Robust, Portable, Platform-independent, Secured, High Performance, Multithreaded, Architecture Neutral, Object-Oriented, Interpreted, and Dynamic".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IN" sz="2000" u="none" strike="noStrike" dirty="0">
                <a:solidFill>
                  <a:srgbClr val="008000"/>
                </a:solidFill>
                <a:effectLst/>
                <a:latin typeface="Arial" panose="020B0604020202020204" pitchFamily="34" charset="0"/>
                <a:ea typeface="Times New Roman" panose="02020603050405020304" pitchFamily="18" charset="0"/>
                <a:cs typeface="Arial" panose="020B0604020202020204" pitchFamily="34" charset="0"/>
                <a:hlinkClick r:id="rId2"/>
              </a:rPr>
              <a:t>Java</a:t>
            </a: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was developed by James Gosling, who is known as the father of Java, in 1995. James Gosling and his team members started the project in the early 90’s.</a:t>
            </a:r>
          </a:p>
          <a:p>
            <a:pPr marL="0" algn="just">
              <a:lnSpc>
                <a:spcPct val="107000"/>
              </a:lnSpc>
              <a:spcBef>
                <a:spcPts val="0"/>
              </a:spcBef>
              <a:spcAft>
                <a:spcPts val="800"/>
              </a:spcAft>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Currently, Java is used in internet programming, mobile devices, games, e-business solutions, etc. There are given significant points that describe the history of Java.</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pic>
        <p:nvPicPr>
          <p:cNvPr id="4" name="Picture 3" descr="James Gosling - founder of java">
            <a:extLst>
              <a:ext uri="{FF2B5EF4-FFF2-40B4-BE49-F238E27FC236}">
                <a16:creationId xmlns:a16="http://schemas.microsoft.com/office/drawing/2014/main" id="{4FB5C943-3A3D-2870-1DC6-5C1356A092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08219" y="1989421"/>
            <a:ext cx="3782728" cy="3535480"/>
          </a:xfrm>
          <a:prstGeom prst="rect">
            <a:avLst/>
          </a:prstGeom>
          <a:noFill/>
          <a:ln>
            <a:noFill/>
          </a:ln>
        </p:spPr>
      </p:pic>
    </p:spTree>
    <p:extLst>
      <p:ext uri="{BB962C8B-B14F-4D97-AF65-F5344CB8AC3E}">
        <p14:creationId xmlns:p14="http://schemas.microsoft.com/office/powerpoint/2010/main" val="3620200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A874-C4A1-B92C-CB86-1DAE0EC26646}"/>
              </a:ext>
            </a:extLst>
          </p:cNvPr>
          <p:cNvSpPr>
            <a:spLocks noGrp="1"/>
          </p:cNvSpPr>
          <p:nvPr>
            <p:ph type="title"/>
          </p:nvPr>
        </p:nvSpPr>
        <p:spPr>
          <a:xfrm>
            <a:off x="838200" y="365125"/>
            <a:ext cx="10515600" cy="578151"/>
          </a:xfrm>
        </p:spPr>
        <p:txBody>
          <a:bodyPr/>
          <a:lstStyle/>
          <a:p>
            <a:r>
              <a:rPr lang="en-IN" sz="1800" b="1" dirty="0">
                <a:solidFill>
                  <a:srgbClr val="610B4B"/>
                </a:solidFill>
                <a:effectLst/>
                <a:latin typeface="Helvetica" panose="020B0604020202020204" pitchFamily="34" charset="0"/>
                <a:ea typeface="Calibri" panose="020F0502020204030204" pitchFamily="34" charset="0"/>
              </a:rPr>
              <a:t>Java Unary Operator Example 2: ++ and --</a:t>
            </a:r>
            <a:endParaRPr lang="en-IN" dirty="0"/>
          </a:p>
        </p:txBody>
      </p:sp>
      <p:sp>
        <p:nvSpPr>
          <p:cNvPr id="3" name="Content Placeholder 2">
            <a:extLst>
              <a:ext uri="{FF2B5EF4-FFF2-40B4-BE49-F238E27FC236}">
                <a16:creationId xmlns:a16="http://schemas.microsoft.com/office/drawing/2014/main" id="{39824EEE-9E1B-EC39-157F-D291E7E0309B}"/>
              </a:ext>
            </a:extLst>
          </p:cNvPr>
          <p:cNvSpPr>
            <a:spLocks noGrp="1"/>
          </p:cNvSpPr>
          <p:nvPr>
            <p:ph idx="1"/>
          </p:nvPr>
        </p:nvSpPr>
        <p:spPr>
          <a:xfrm>
            <a:off x="838200" y="1078787"/>
            <a:ext cx="10515600" cy="5098176"/>
          </a:xfrm>
        </p:spPr>
        <p:txBody>
          <a:bodyPr/>
          <a:lstStyle/>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class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OperatorExample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public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static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void</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main(String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args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 + ++a);      </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//10+12=22</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(b++ + b++);      </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//10+11=21</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algn="just"/>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Output:</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dirty="0"/>
              <a:t>22</a:t>
            </a:r>
          </a:p>
          <a:p>
            <a:pPr marL="0" indent="0">
              <a:buNone/>
            </a:pPr>
            <a:r>
              <a:rPr lang="en-IN" dirty="0"/>
              <a:t>21</a:t>
            </a:r>
          </a:p>
        </p:txBody>
      </p:sp>
    </p:spTree>
    <p:extLst>
      <p:ext uri="{BB962C8B-B14F-4D97-AF65-F5344CB8AC3E}">
        <p14:creationId xmlns:p14="http://schemas.microsoft.com/office/powerpoint/2010/main" val="1580373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A170-8E60-D7E8-CCA5-478B56B66E00}"/>
              </a:ext>
            </a:extLst>
          </p:cNvPr>
          <p:cNvSpPr>
            <a:spLocks noGrp="1"/>
          </p:cNvSpPr>
          <p:nvPr>
            <p:ph type="title"/>
          </p:nvPr>
        </p:nvSpPr>
        <p:spPr>
          <a:xfrm>
            <a:off x="606392" y="365125"/>
            <a:ext cx="10747408" cy="597401"/>
          </a:xfrm>
        </p:spPr>
        <p:txBody>
          <a:bodyPr>
            <a:normAutofit fontScale="90000"/>
          </a:bodyPr>
          <a:lstStyle/>
          <a:p>
            <a:r>
              <a:rPr lang="en-IN" sz="27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Java Unary Operator Example: ~ and !</a:t>
            </a:r>
            <a:br>
              <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A915C001-CC2C-95D7-15E4-67106A4D14D0}"/>
              </a:ext>
            </a:extLst>
          </p:cNvPr>
          <p:cNvSpPr>
            <a:spLocks noGrp="1"/>
          </p:cNvSpPr>
          <p:nvPr>
            <p:ph idx="1"/>
          </p:nvPr>
        </p:nvSpPr>
        <p:spPr>
          <a:xfrm>
            <a:off x="838200" y="895149"/>
            <a:ext cx="10515600" cy="5281814"/>
          </a:xfrm>
        </p:spPr>
        <p:txBody>
          <a:bodyPr>
            <a:normAutofit fontScale="92500" lnSpcReduction="20000"/>
          </a:bodyPr>
          <a:lstStyle/>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class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OperatorExample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public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static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void</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main(String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args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err="1">
                <a:solidFill>
                  <a:srgbClr val="006699"/>
                </a:solidFill>
                <a:effectLst/>
                <a:latin typeface="Arial" panose="020B0604020202020204" pitchFamily="34" charset="0"/>
                <a:ea typeface="Calibri" panose="020F0502020204030204" pitchFamily="34" charset="0"/>
                <a:cs typeface="Arial" panose="020B0604020202020204" pitchFamily="34" charset="0"/>
              </a:rPr>
              <a:t>boolean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true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err="1">
                <a:solidFill>
                  <a:srgbClr val="006699"/>
                </a:solidFill>
                <a:effectLst/>
                <a:latin typeface="Arial" panose="020B0604020202020204" pitchFamily="34" charset="0"/>
                <a:ea typeface="Calibri" panose="020F0502020204030204" pitchFamily="34" charset="0"/>
                <a:cs typeface="Arial" panose="020B0604020202020204" pitchFamily="34" charset="0"/>
              </a:rPr>
              <a:t>boolean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d=</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false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//-11 (minus of total positive value which starts from 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(~b);</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//9 (positive of total minus, positive starts from 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(!c);</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//false (opposite of </a:t>
            </a:r>
            <a:r>
              <a:rPr lang="en-IN" sz="2000" dirty="0" err="1">
                <a:solidFill>
                  <a:srgbClr val="008200"/>
                </a:solidFill>
                <a:effectLst/>
                <a:latin typeface="Arial" panose="020B0604020202020204" pitchFamily="34" charset="0"/>
                <a:ea typeface="Calibri" panose="020F0502020204030204" pitchFamily="34" charset="0"/>
                <a:cs typeface="Arial" panose="020B0604020202020204" pitchFamily="34" charset="0"/>
              </a:rPr>
              <a:t>boolean</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 value)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//true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Output:</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dirty="0"/>
              <a:t>-11   </a:t>
            </a:r>
          </a:p>
          <a:p>
            <a:pPr marL="0" indent="0">
              <a:buNone/>
            </a:pPr>
            <a:r>
              <a:rPr lang="en-IN" dirty="0"/>
              <a:t>9    </a:t>
            </a:r>
          </a:p>
          <a:p>
            <a:pPr marL="0" indent="0">
              <a:buNone/>
            </a:pPr>
            <a:r>
              <a:rPr lang="en-IN" dirty="0"/>
              <a:t>false   </a:t>
            </a:r>
          </a:p>
          <a:p>
            <a:pPr marL="0" indent="0">
              <a:buNone/>
            </a:pPr>
            <a:r>
              <a:rPr lang="en-IN" dirty="0"/>
              <a:t>true</a:t>
            </a:r>
          </a:p>
          <a:p>
            <a:pPr marL="0" indent="0">
              <a:buNone/>
            </a:pPr>
            <a:r>
              <a:rPr lang="en-IN" dirty="0"/>
              <a:t>Equals –x-1</a:t>
            </a:r>
          </a:p>
        </p:txBody>
      </p:sp>
    </p:spTree>
    <p:extLst>
      <p:ext uri="{BB962C8B-B14F-4D97-AF65-F5344CB8AC3E}">
        <p14:creationId xmlns:p14="http://schemas.microsoft.com/office/powerpoint/2010/main" val="1167969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0857-0799-886E-4948-D811BE72C0D8}"/>
              </a:ext>
            </a:extLst>
          </p:cNvPr>
          <p:cNvSpPr>
            <a:spLocks noGrp="1"/>
          </p:cNvSpPr>
          <p:nvPr>
            <p:ph type="title"/>
          </p:nvPr>
        </p:nvSpPr>
        <p:spPr/>
        <p:txBody>
          <a:bodyPr/>
          <a:lstStyle/>
          <a:p>
            <a:r>
              <a:rPr lang="en-IN" sz="28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Java Arithmetic Operator Example</a:t>
            </a:r>
            <a:br>
              <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DB26209E-A0B9-1316-154E-905DEC294DD7}"/>
              </a:ext>
            </a:extLst>
          </p:cNvPr>
          <p:cNvSpPr>
            <a:spLocks noGrp="1"/>
          </p:cNvSpPr>
          <p:nvPr>
            <p:ph idx="1"/>
          </p:nvPr>
        </p:nvSpPr>
        <p:spPr>
          <a:xfrm>
            <a:off x="838200" y="1047964"/>
            <a:ext cx="10515600" cy="5128999"/>
          </a:xfrm>
        </p:spPr>
        <p:txBody>
          <a:bodyPr>
            <a:normAutofit fontScale="92500" lnSpcReduction="20000"/>
          </a:bodyPr>
          <a:lstStyle/>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class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OperatorExample</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public</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static</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void</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main(String </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args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int</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10</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int</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b=</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5</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a+b</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//15</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(a-b);</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//5</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(a*b);</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//50</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(a/b);</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//2</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a%b</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//0</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dirty="0"/>
              <a:t>Output:</a:t>
            </a:r>
          </a:p>
          <a:p>
            <a:pPr marL="0" indent="0">
              <a:buNone/>
            </a:pPr>
            <a:r>
              <a:rPr lang="en-IN" dirty="0"/>
              <a:t>15</a:t>
            </a:r>
          </a:p>
          <a:p>
            <a:pPr marL="0" indent="0">
              <a:buNone/>
            </a:pPr>
            <a:r>
              <a:rPr lang="en-IN" dirty="0"/>
              <a:t>5</a:t>
            </a:r>
          </a:p>
          <a:p>
            <a:pPr marL="0" indent="0">
              <a:buNone/>
            </a:pPr>
            <a:r>
              <a:rPr lang="en-IN" dirty="0"/>
              <a:t>50</a:t>
            </a:r>
          </a:p>
          <a:p>
            <a:pPr marL="0" indent="0">
              <a:buNone/>
            </a:pPr>
            <a:r>
              <a:rPr lang="en-IN" dirty="0"/>
              <a:t>2</a:t>
            </a:r>
          </a:p>
          <a:p>
            <a:pPr marL="0" indent="0">
              <a:buNone/>
            </a:pPr>
            <a:r>
              <a:rPr lang="en-IN" dirty="0"/>
              <a:t>0</a:t>
            </a:r>
          </a:p>
        </p:txBody>
      </p:sp>
    </p:spTree>
    <p:extLst>
      <p:ext uri="{BB962C8B-B14F-4D97-AF65-F5344CB8AC3E}">
        <p14:creationId xmlns:p14="http://schemas.microsoft.com/office/powerpoint/2010/main" val="2532281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473F-A787-C548-BEE4-08EAE22E54EC}"/>
              </a:ext>
            </a:extLst>
          </p:cNvPr>
          <p:cNvSpPr>
            <a:spLocks noGrp="1"/>
          </p:cNvSpPr>
          <p:nvPr>
            <p:ph type="title"/>
          </p:nvPr>
        </p:nvSpPr>
        <p:spPr>
          <a:xfrm>
            <a:off x="838200" y="365126"/>
            <a:ext cx="10515600" cy="600646"/>
          </a:xfrm>
        </p:spPr>
        <p:txBody>
          <a:bodyPr>
            <a:normAutofit/>
          </a:bodyPr>
          <a:lstStyle/>
          <a:p>
            <a:r>
              <a:rPr lang="en-IN" sz="2800" b="1" dirty="0">
                <a:solidFill>
                  <a:srgbClr val="610B4B"/>
                </a:solidFill>
                <a:effectLst/>
                <a:latin typeface="Helvetica" panose="020B0604020202020204" pitchFamily="34" charset="0"/>
                <a:ea typeface="Calibri" panose="020F0502020204030204" pitchFamily="34" charset="0"/>
              </a:rPr>
              <a:t>Java Arithmetic Operator Example: Expression</a:t>
            </a:r>
            <a:endParaRPr lang="en-IN" sz="2800" dirty="0"/>
          </a:p>
        </p:txBody>
      </p:sp>
      <p:sp>
        <p:nvSpPr>
          <p:cNvPr id="3" name="Content Placeholder 2">
            <a:extLst>
              <a:ext uri="{FF2B5EF4-FFF2-40B4-BE49-F238E27FC236}">
                <a16:creationId xmlns:a16="http://schemas.microsoft.com/office/drawing/2014/main" id="{03767690-FA3B-AE36-1AA5-F66E3ED38852}"/>
              </a:ext>
            </a:extLst>
          </p:cNvPr>
          <p:cNvSpPr>
            <a:spLocks noGrp="1"/>
          </p:cNvSpPr>
          <p:nvPr>
            <p:ph idx="1"/>
          </p:nvPr>
        </p:nvSpPr>
        <p:spPr>
          <a:xfrm>
            <a:off x="838200" y="965772"/>
            <a:ext cx="10515600" cy="5211191"/>
          </a:xfrm>
        </p:spPr>
        <p:txBody>
          <a:bodyPr>
            <a:normAutofit/>
          </a:bodyPr>
          <a:lstStyle/>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class</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20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OperatorExample</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p>
          <a:p>
            <a:pPr marL="0" marR="0" lvl="0" indent="0" algn="just">
              <a:lnSpc>
                <a:spcPts val="1875"/>
              </a:lnSpc>
              <a:spcBef>
                <a:spcPts val="0"/>
              </a:spcBef>
              <a:spcAft>
                <a:spcPts val="0"/>
              </a:spcAft>
              <a:buNone/>
              <a:tabLst>
                <a:tab pos="457200" algn="l"/>
              </a:tabLs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public</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20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static</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20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void</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main(String </a:t>
            </a:r>
            <a:r>
              <a:rPr lang="en-IN" sz="20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args</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p>
          <a:p>
            <a:pPr marL="0" marR="0" lvl="0" indent="0" algn="just">
              <a:lnSpc>
                <a:spcPts val="1875"/>
              </a:lnSpc>
              <a:spcBef>
                <a:spcPts val="0"/>
              </a:spcBef>
              <a:spcAft>
                <a:spcPts val="0"/>
              </a:spcAft>
              <a:buNone/>
              <a:tabLst>
                <a:tab pos="457200" algn="l"/>
              </a:tabLs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10</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10</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5</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3</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1</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4</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2</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p>
          <a:p>
            <a:pPr marL="0" marR="0" lvl="0" indent="0" algn="just">
              <a:lnSpc>
                <a:spcPts val="1875"/>
              </a:lnSpc>
              <a:spcBef>
                <a:spcPts val="0"/>
              </a:spcBef>
              <a:spcAft>
                <a:spcPts val="0"/>
              </a:spcAft>
              <a:buNone/>
              <a:tabLst>
                <a:tab pos="457200" algn="l"/>
              </a:tabLs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buNone/>
            </a:pPr>
            <a:r>
              <a:rPr lang="en-IN" sz="2000" dirty="0">
                <a:solidFill>
                  <a:srgbClr val="333333"/>
                </a:solidFill>
                <a:effectLst/>
                <a:latin typeface="Segoe UI" panose="020B0502040204020203" pitchFamily="34" charset="0"/>
                <a:ea typeface="Times New Roman" panose="02020603050405020304" pitchFamily="18" charset="0"/>
              </a:rPr>
              <a:t>Output:</a:t>
            </a:r>
            <a:endParaRPr lang="en-IN" sz="2000" dirty="0">
              <a:effectLst/>
              <a:latin typeface="Times New Roman" panose="02020603050405020304" pitchFamily="18" charset="0"/>
              <a:ea typeface="Times New Roman" panose="02020603050405020304" pitchFamily="18" charset="0"/>
            </a:endParaRPr>
          </a:p>
          <a:p>
            <a:pPr marL="0" indent="0">
              <a:buNone/>
            </a:pPr>
            <a:r>
              <a:rPr lang="en-IN" sz="2000" dirty="0"/>
              <a:t>21</a:t>
            </a:r>
          </a:p>
        </p:txBody>
      </p:sp>
    </p:spTree>
    <p:extLst>
      <p:ext uri="{BB962C8B-B14F-4D97-AF65-F5344CB8AC3E}">
        <p14:creationId xmlns:p14="http://schemas.microsoft.com/office/powerpoint/2010/main" val="87782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1092-44F7-F983-000B-220067ECF8F1}"/>
              </a:ext>
            </a:extLst>
          </p:cNvPr>
          <p:cNvSpPr>
            <a:spLocks noGrp="1"/>
          </p:cNvSpPr>
          <p:nvPr>
            <p:ph type="title"/>
          </p:nvPr>
        </p:nvSpPr>
        <p:spPr>
          <a:xfrm>
            <a:off x="838200" y="365126"/>
            <a:ext cx="10515600" cy="456808"/>
          </a:xfrm>
        </p:spPr>
        <p:txBody>
          <a:bodyPr>
            <a:normAutofit fontScale="90000"/>
          </a:bodyPr>
          <a:lstStyle/>
          <a:p>
            <a:r>
              <a:rPr lang="en-IN" sz="2800" b="1" dirty="0">
                <a:solidFill>
                  <a:srgbClr val="610B4B"/>
                </a:solidFill>
                <a:effectLst/>
                <a:latin typeface="Helvetica" panose="020B0604020202020204" pitchFamily="34" charset="0"/>
                <a:ea typeface="Calibri" panose="020F0502020204030204" pitchFamily="34" charset="0"/>
              </a:rPr>
              <a:t>Java Left Shift Operator</a:t>
            </a:r>
            <a:endParaRPr lang="en-IN" sz="2800" dirty="0"/>
          </a:p>
        </p:txBody>
      </p:sp>
      <p:sp>
        <p:nvSpPr>
          <p:cNvPr id="3" name="Content Placeholder 2">
            <a:extLst>
              <a:ext uri="{FF2B5EF4-FFF2-40B4-BE49-F238E27FC236}">
                <a16:creationId xmlns:a16="http://schemas.microsoft.com/office/drawing/2014/main" id="{0D633687-6754-7B85-2754-F2A945CCFB29}"/>
              </a:ext>
            </a:extLst>
          </p:cNvPr>
          <p:cNvSpPr>
            <a:spLocks noGrp="1"/>
          </p:cNvSpPr>
          <p:nvPr>
            <p:ph idx="1"/>
          </p:nvPr>
        </p:nvSpPr>
        <p:spPr>
          <a:xfrm>
            <a:off x="1037690" y="750013"/>
            <a:ext cx="10316110" cy="5426950"/>
          </a:xfrm>
        </p:spPr>
        <p:txBody>
          <a:bodyPr>
            <a:noAutofit/>
          </a:bodyPr>
          <a:lstStyle/>
          <a:p>
            <a:pPr marL="0" marR="0" indent="0" algn="just">
              <a:buNone/>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Java left shift operator &lt;&lt; is used to shift all of the bits in a value to the left side of a specified number of times.</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just">
              <a:lnSpc>
                <a:spcPct val="107000"/>
              </a:lnSpc>
              <a:spcBef>
                <a:spcPts val="200"/>
              </a:spcBef>
              <a:spcAft>
                <a:spcPts val="0"/>
              </a:spcAft>
              <a:buNone/>
            </a:pPr>
            <a:r>
              <a:rPr lang="en-IN" sz="2000" b="1" dirty="0">
                <a:solidFill>
                  <a:srgbClr val="610B4B"/>
                </a:solidFill>
                <a:effectLst/>
                <a:latin typeface="Arial" panose="020B0604020202020204" pitchFamily="34" charset="0"/>
                <a:ea typeface="Times New Roman" panose="02020603050405020304" pitchFamily="18" charset="0"/>
                <a:cs typeface="Arial" panose="020B0604020202020204" pitchFamily="34" charset="0"/>
              </a:rPr>
              <a:t>Java Left Shift Operator Example</a:t>
            </a:r>
          </a:p>
          <a:p>
            <a:pPr marL="0" marR="0" indent="0" algn="just">
              <a:lnSpc>
                <a:spcPct val="107000"/>
              </a:lnSpc>
              <a:spcBef>
                <a:spcPts val="200"/>
              </a:spcBef>
              <a:spcAft>
                <a:spcPts val="0"/>
              </a:spcAft>
              <a:buNone/>
            </a:pPr>
            <a:endParaRPr lang="en-IN" sz="2000" b="1" dirty="0">
              <a:solidFill>
                <a:srgbClr val="1F4D78"/>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class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OperatorExample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public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static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void</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main(String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args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&lt;&lt;</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2</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//10*2^2=10*4=40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&lt;&lt;</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3</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//10*2^3=10*8=80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20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&lt;&lt;</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2</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//20*2^2=20*4=80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15</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&lt;&lt;</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4</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//15*2^4=15*16=240</a:t>
            </a: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Output: 40</a:t>
            </a:r>
          </a:p>
          <a:p>
            <a:pPr marL="0" indent="0">
              <a:buNone/>
            </a:pPr>
            <a:r>
              <a:rPr lang="en-IN" sz="2000" dirty="0">
                <a:latin typeface="Arial" panose="020B0604020202020204" pitchFamily="34" charset="0"/>
                <a:cs typeface="Arial" panose="020B0604020202020204" pitchFamily="34" charset="0"/>
              </a:rPr>
              <a:t>80</a:t>
            </a:r>
          </a:p>
          <a:p>
            <a:pPr marL="0" indent="0">
              <a:buNone/>
            </a:pPr>
            <a:r>
              <a:rPr lang="en-IN" sz="2000" dirty="0">
                <a:latin typeface="Arial" panose="020B0604020202020204" pitchFamily="34" charset="0"/>
                <a:cs typeface="Arial" panose="020B0604020202020204" pitchFamily="34" charset="0"/>
              </a:rPr>
              <a:t>80</a:t>
            </a:r>
          </a:p>
          <a:p>
            <a:pPr marL="0" indent="0">
              <a:buNone/>
            </a:pPr>
            <a:r>
              <a:rPr lang="en-IN" sz="2000" dirty="0">
                <a:latin typeface="Arial" panose="020B0604020202020204" pitchFamily="34" charset="0"/>
                <a:cs typeface="Arial" panose="020B0604020202020204" pitchFamily="34" charset="0"/>
              </a:rPr>
              <a:t>240</a:t>
            </a:r>
          </a:p>
        </p:txBody>
      </p:sp>
    </p:spTree>
    <p:extLst>
      <p:ext uri="{BB962C8B-B14F-4D97-AF65-F5344CB8AC3E}">
        <p14:creationId xmlns:p14="http://schemas.microsoft.com/office/powerpoint/2010/main" val="419654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F9B5-3851-E2E5-3194-56F3687C4C17}"/>
              </a:ext>
            </a:extLst>
          </p:cNvPr>
          <p:cNvSpPr>
            <a:spLocks noGrp="1"/>
          </p:cNvSpPr>
          <p:nvPr>
            <p:ph type="title"/>
          </p:nvPr>
        </p:nvSpPr>
        <p:spPr>
          <a:xfrm>
            <a:off x="838200" y="365126"/>
            <a:ext cx="10515600" cy="641742"/>
          </a:xfrm>
        </p:spPr>
        <p:txBody>
          <a:bodyPr>
            <a:normAutofit fontScale="90000"/>
          </a:bodyPr>
          <a:lstStyle/>
          <a:p>
            <a:r>
              <a:rPr lang="en-IN" sz="28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Java Right Shift Operator</a:t>
            </a:r>
            <a:br>
              <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AE6FABA1-B0FC-C6C1-B684-3F7BD714ECBB}"/>
              </a:ext>
            </a:extLst>
          </p:cNvPr>
          <p:cNvSpPr>
            <a:spLocks noGrp="1"/>
          </p:cNvSpPr>
          <p:nvPr>
            <p:ph idx="1"/>
          </p:nvPr>
        </p:nvSpPr>
        <p:spPr>
          <a:xfrm>
            <a:off x="339047" y="667820"/>
            <a:ext cx="11014753" cy="5509143"/>
          </a:xfrm>
        </p:spPr>
        <p:txBody>
          <a:bodyPr>
            <a:normAutofit fontScale="92500" lnSpcReduction="20000"/>
          </a:bodyPr>
          <a:lstStyle/>
          <a:p>
            <a:pPr marL="0" indent="0">
              <a:buNone/>
            </a:pPr>
            <a:r>
              <a:rPr lang="en-IN" sz="2000" dirty="0">
                <a:solidFill>
                  <a:srgbClr val="333333"/>
                </a:solidFill>
                <a:effectLst/>
                <a:latin typeface="Segoe UI" panose="020B0502040204020203" pitchFamily="34" charset="0"/>
                <a:ea typeface="Times New Roman" panose="02020603050405020304" pitchFamily="18" charset="0"/>
              </a:rPr>
              <a:t>The Java right shift operator &gt;&gt; is used to move left operands value to right by the number of bits specified by the right operand.</a:t>
            </a:r>
            <a:endParaRPr lang="en-IN" sz="2000" dirty="0">
              <a:effectLst/>
              <a:latin typeface="Times New Roman" panose="02020603050405020304" pitchFamily="18" charset="0"/>
              <a:ea typeface="Times New Roman" panose="02020603050405020304" pitchFamily="18" charset="0"/>
            </a:endParaRPr>
          </a:p>
          <a:p>
            <a:pPr marL="0" marR="0" indent="0" algn="just">
              <a:lnSpc>
                <a:spcPct val="107000"/>
              </a:lnSpc>
              <a:spcBef>
                <a:spcPts val="200"/>
              </a:spcBef>
              <a:spcAft>
                <a:spcPts val="0"/>
              </a:spcAft>
              <a:buNone/>
            </a:pPr>
            <a:r>
              <a:rPr lang="en-IN" sz="20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Java Right Shift Operator Example</a:t>
            </a:r>
          </a:p>
          <a:p>
            <a:pPr marL="0" marR="0" indent="0" algn="just">
              <a:lnSpc>
                <a:spcPct val="107000"/>
              </a:lnSpc>
              <a:spcBef>
                <a:spcPts val="200"/>
              </a:spcBef>
              <a:spcAft>
                <a:spcPts val="0"/>
              </a:spcAft>
              <a:buNone/>
            </a:pPr>
            <a:endParaRPr lang="en-IN" sz="20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class</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20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OperatorExample</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p>
          <a:p>
            <a:pPr marL="0" marR="0" lvl="0" indent="0" algn="just">
              <a:lnSpc>
                <a:spcPts val="1875"/>
              </a:lnSpc>
              <a:spcBef>
                <a:spcPts val="0"/>
              </a:spcBef>
              <a:spcAft>
                <a:spcPts val="0"/>
              </a:spcAft>
              <a:buNone/>
              <a:tabLst>
                <a:tab pos="457200" algn="l"/>
              </a:tabLs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public</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20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static</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20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void</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main(String </a:t>
            </a:r>
            <a:r>
              <a:rPr lang="en-IN" sz="20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args</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p>
          <a:p>
            <a:pPr marL="0" marR="0" lvl="0" indent="0" algn="just">
              <a:lnSpc>
                <a:spcPts val="1875"/>
              </a:lnSpc>
              <a:spcBef>
                <a:spcPts val="0"/>
              </a:spcBef>
              <a:spcAft>
                <a:spcPts val="0"/>
              </a:spcAft>
              <a:buNone/>
              <a:tabLst>
                <a:tab pos="457200" algn="l"/>
              </a:tabLs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10</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&gt;&gt;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2</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//10/2^2=10/4=2</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20</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&gt;&gt;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2</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//20/2^2=20/4=5</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p>
          <a:p>
            <a:pPr marL="0" marR="0" lvl="0" indent="0" algn="just">
              <a:lnSpc>
                <a:spcPts val="1875"/>
              </a:lnSpc>
              <a:spcBef>
                <a:spcPts val="0"/>
              </a:spcBef>
              <a:spcAft>
                <a:spcPts val="0"/>
              </a:spcAft>
              <a:buNone/>
              <a:tabLst>
                <a:tab pos="457200" algn="l"/>
              </a:tabLs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20</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&gt;&gt;</a:t>
            </a:r>
            <a:r>
              <a:rPr lang="en-IN" sz="20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3</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20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//20/2^3=20/8=2</a:t>
            </a: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p>
          <a:p>
            <a:pPr marL="0" marR="0" lvl="0" indent="0" algn="just">
              <a:lnSpc>
                <a:spcPts val="1875"/>
              </a:lnSpc>
              <a:spcBef>
                <a:spcPts val="0"/>
              </a:spcBef>
              <a:spcAft>
                <a:spcPts val="0"/>
              </a:spcAft>
              <a:buNone/>
              <a:tabLst>
                <a:tab pos="457200" algn="l"/>
              </a:tabLs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Output:</a:t>
            </a:r>
          </a:p>
          <a:p>
            <a:pPr marL="0" indent="0">
              <a:buNone/>
            </a:pPr>
            <a:r>
              <a:rPr lang="en-IN" dirty="0"/>
              <a:t>2</a:t>
            </a:r>
          </a:p>
          <a:p>
            <a:pPr marL="0" indent="0">
              <a:buNone/>
            </a:pPr>
            <a:r>
              <a:rPr lang="en-IN" dirty="0"/>
              <a:t>5</a:t>
            </a:r>
          </a:p>
          <a:p>
            <a:pPr marL="0" indent="0">
              <a:buNone/>
            </a:pPr>
            <a:r>
              <a:rPr lang="en-IN" dirty="0"/>
              <a:t>2</a:t>
            </a:r>
          </a:p>
        </p:txBody>
      </p:sp>
    </p:spTree>
    <p:extLst>
      <p:ext uri="{BB962C8B-B14F-4D97-AF65-F5344CB8AC3E}">
        <p14:creationId xmlns:p14="http://schemas.microsoft.com/office/powerpoint/2010/main" val="1398296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4260-593B-A58F-669E-941F27840E14}"/>
              </a:ext>
            </a:extLst>
          </p:cNvPr>
          <p:cNvSpPr>
            <a:spLocks noGrp="1"/>
          </p:cNvSpPr>
          <p:nvPr>
            <p:ph type="title"/>
          </p:nvPr>
        </p:nvSpPr>
        <p:spPr>
          <a:xfrm>
            <a:off x="838200" y="365125"/>
            <a:ext cx="10515600" cy="436259"/>
          </a:xfrm>
        </p:spPr>
        <p:txBody>
          <a:bodyPr>
            <a:normAutofit fontScale="90000"/>
          </a:bodyPr>
          <a:lstStyle/>
          <a:p>
            <a:r>
              <a:rPr lang="en-IN" sz="31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Java AND Operator Example: Logical &amp;&amp; and Bitwise &amp;</a:t>
            </a:r>
            <a:br>
              <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B158AF2-077F-BDFC-F972-63583294C8E4}"/>
              </a:ext>
            </a:extLst>
          </p:cNvPr>
          <p:cNvSpPr>
            <a:spLocks noGrp="1"/>
          </p:cNvSpPr>
          <p:nvPr>
            <p:ph idx="1"/>
          </p:nvPr>
        </p:nvSpPr>
        <p:spPr>
          <a:xfrm>
            <a:off x="390418" y="708917"/>
            <a:ext cx="11496782" cy="5468046"/>
          </a:xfrm>
        </p:spPr>
        <p:txBody>
          <a:bodyPr>
            <a:normAutofit fontScale="85000" lnSpcReduction="20000"/>
          </a:bodyPr>
          <a:lstStyle/>
          <a:p>
            <a:pPr marL="0" indent="0">
              <a:buNone/>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logical &amp;&amp; operator doesn't check second condition if first condition is false. It checks second condition only if first one is true</a:t>
            </a:r>
            <a:r>
              <a:rPr lang="en-IN" sz="1800" dirty="0">
                <a:solidFill>
                  <a:srgbClr val="333333"/>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0" indent="0" algn="just">
              <a:buNone/>
            </a:pPr>
            <a:r>
              <a:rPr lang="en-IN" dirty="0"/>
              <a:t> 	</a:t>
            </a: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bitwise &amp; operator always checks both conditions whether first condition is true or false.</a:t>
            </a:r>
          </a:p>
          <a:p>
            <a:pPr marL="0" marR="0" indent="0" algn="just">
              <a:buNone/>
            </a:pP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class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OperatorExample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public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static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void</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main(String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args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5</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20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(a&lt;b&amp;&amp;a&lt;c);</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//false &amp;&amp; true = false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(a&lt;</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b&amp;a</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&lt;c);</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//false &amp; true = false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buNone/>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Output: False</a:t>
            </a:r>
          </a:p>
          <a:p>
            <a:pPr marL="0" marR="0" indent="0" algn="just">
              <a:buNone/>
            </a:pPr>
            <a:r>
              <a:rPr lang="en-IN"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False</a:t>
            </a:r>
            <a:endPar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marL="0" marR="0" indent="0" algn="just">
              <a:buNone/>
            </a:pP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826737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A403-0959-470B-A424-1C76308DF7A4}"/>
              </a:ext>
            </a:extLst>
          </p:cNvPr>
          <p:cNvSpPr>
            <a:spLocks noGrp="1"/>
          </p:cNvSpPr>
          <p:nvPr>
            <p:ph type="title"/>
          </p:nvPr>
        </p:nvSpPr>
        <p:spPr>
          <a:xfrm>
            <a:off x="838200" y="365125"/>
            <a:ext cx="10515600" cy="549275"/>
          </a:xfrm>
        </p:spPr>
        <p:txBody>
          <a:bodyPr>
            <a:normAutofit fontScale="90000"/>
          </a:bodyPr>
          <a:lstStyle/>
          <a:p>
            <a:r>
              <a:rPr lang="en-IN" sz="31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Java OR Operator Example: Logical || and Bitwise </a:t>
            </a:r>
            <a:r>
              <a:rPr lang="en-IN" sz="18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a:t>
            </a:r>
            <a:br>
              <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F8853EB4-1125-6EBF-4AC1-6C3A68A8DE94}"/>
              </a:ext>
            </a:extLst>
          </p:cNvPr>
          <p:cNvSpPr>
            <a:spLocks noGrp="1"/>
          </p:cNvSpPr>
          <p:nvPr>
            <p:ph idx="1"/>
          </p:nvPr>
        </p:nvSpPr>
        <p:spPr>
          <a:xfrm>
            <a:off x="838200" y="708916"/>
            <a:ext cx="10515600" cy="5959011"/>
          </a:xfrm>
        </p:spPr>
        <p:txBody>
          <a:bodyPr>
            <a:normAutofit fontScale="92500" lnSpcReduction="20000"/>
          </a:bodyPr>
          <a:lstStyle/>
          <a:p>
            <a:pPr marL="0" marR="0" algn="just"/>
            <a:r>
              <a:rPr lang="en-IN" sz="1800" dirty="0">
                <a:solidFill>
                  <a:srgbClr val="333333"/>
                </a:solidFill>
                <a:effectLst/>
                <a:latin typeface="Segoe UI" panose="020B0502040204020203" pitchFamily="34" charset="0"/>
                <a:ea typeface="Times New Roman" panose="02020603050405020304" pitchFamily="18" charset="0"/>
              </a:rPr>
              <a:t>The logical || operator doesn't check second condition if first condition is true. It checks second condition only if first one is false.</a:t>
            </a:r>
            <a:endParaRPr lang="en-IN" sz="1800" dirty="0">
              <a:effectLst/>
              <a:latin typeface="Times New Roman" panose="02020603050405020304" pitchFamily="18" charset="0"/>
              <a:ea typeface="Times New Roman" panose="02020603050405020304"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The bitwise | operator always checks both conditions whether first condition is true or false.</a:t>
            </a:r>
            <a:endParaRPr lang="en-IN" sz="1800" dirty="0">
              <a:effectLst/>
              <a:latin typeface="Times New Roman" panose="02020603050405020304" pitchFamily="18" charset="0"/>
              <a:ea typeface="Times New Roman" panose="02020603050405020304"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class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OperatorExample</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public</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static</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void</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main(String </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args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int</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10</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int</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b=</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5</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int</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c=</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20</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(a&gt;b||a&lt;c);</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//true || true = true</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(a&gt;</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b|a</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&lt;c);</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//true | true = true</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 vs |</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(a&gt;b||a++&lt;c);</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//true || true = true</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//10 because second condition is not checked</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(a&gt;</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b|a</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++&lt;c);</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//true | true = true</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//11 because second condition is checked</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buNone/>
            </a:pPr>
            <a:r>
              <a:rPr lang="en-IN" sz="1800" dirty="0" err="1">
                <a:solidFill>
                  <a:srgbClr val="333333"/>
                </a:solidFill>
                <a:effectLst/>
                <a:latin typeface="Segoe UI" panose="020B0502040204020203" pitchFamily="34" charset="0"/>
                <a:ea typeface="Times New Roman" panose="02020603050405020304" pitchFamily="18" charset="0"/>
              </a:rPr>
              <a:t>Output:True</a:t>
            </a:r>
            <a:endParaRPr lang="en-IN" sz="1800" dirty="0">
              <a:solidFill>
                <a:srgbClr val="333333"/>
              </a:solidFill>
              <a:effectLst/>
              <a:latin typeface="Segoe UI" panose="020B0502040204020203" pitchFamily="34" charset="0"/>
              <a:ea typeface="Times New Roman" panose="02020603050405020304" pitchFamily="18" charset="0"/>
            </a:endParaRPr>
          </a:p>
          <a:p>
            <a:pPr marL="0" marR="0" indent="0" algn="just">
              <a:buNone/>
            </a:pPr>
            <a:r>
              <a:rPr lang="en-IN" sz="1800" dirty="0">
                <a:solidFill>
                  <a:srgbClr val="333333"/>
                </a:solidFill>
                <a:latin typeface="Segoe UI" panose="020B0502040204020203" pitchFamily="34" charset="0"/>
                <a:ea typeface="Times New Roman" panose="02020603050405020304" pitchFamily="18" charset="0"/>
              </a:rPr>
              <a:t>TRUE</a:t>
            </a:r>
          </a:p>
          <a:p>
            <a:pPr marL="0" marR="0" indent="0" algn="just">
              <a:buNone/>
            </a:pPr>
            <a:r>
              <a:rPr lang="en-IN" sz="1800" dirty="0">
                <a:solidFill>
                  <a:srgbClr val="333333"/>
                </a:solidFill>
                <a:effectLst/>
                <a:latin typeface="Segoe UI" panose="020B0502040204020203" pitchFamily="34" charset="0"/>
                <a:ea typeface="Times New Roman" panose="02020603050405020304" pitchFamily="18" charset="0"/>
              </a:rPr>
              <a:t>TRUE</a:t>
            </a:r>
          </a:p>
          <a:p>
            <a:pPr marL="0" marR="0" indent="0" algn="just">
              <a:buNone/>
            </a:pPr>
            <a:r>
              <a:rPr lang="en-IN" sz="1800" dirty="0">
                <a:solidFill>
                  <a:srgbClr val="333333"/>
                </a:solidFill>
                <a:latin typeface="Segoe UI" panose="020B0502040204020203" pitchFamily="34" charset="0"/>
                <a:ea typeface="Times New Roman" panose="02020603050405020304" pitchFamily="18" charset="0"/>
              </a:rPr>
              <a:t>10 </a:t>
            </a:r>
          </a:p>
          <a:p>
            <a:pPr marL="0" marR="0" indent="0" algn="just">
              <a:buNone/>
            </a:pPr>
            <a:r>
              <a:rPr lang="en-IN" sz="1800" dirty="0">
                <a:solidFill>
                  <a:srgbClr val="333333"/>
                </a:solidFill>
                <a:latin typeface="Segoe UI" panose="020B0502040204020203" pitchFamily="34" charset="0"/>
                <a:ea typeface="Times New Roman" panose="02020603050405020304" pitchFamily="18" charset="0"/>
              </a:rPr>
              <a:t>TRUE </a:t>
            </a:r>
          </a:p>
          <a:p>
            <a:pPr marL="0" marR="0" indent="0" algn="just">
              <a:buNone/>
            </a:pPr>
            <a:r>
              <a:rPr lang="en-IN" sz="1800" dirty="0">
                <a:solidFill>
                  <a:srgbClr val="333333"/>
                </a:solidFill>
                <a:effectLst/>
                <a:latin typeface="Segoe UI" panose="020B0502040204020203" pitchFamily="34" charset="0"/>
                <a:ea typeface="Times New Roman" panose="02020603050405020304" pitchFamily="18" charset="0"/>
              </a:rPr>
              <a:t>11</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687653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A084-63E5-14D9-C34F-9450ABD5D3F6}"/>
              </a:ext>
            </a:extLst>
          </p:cNvPr>
          <p:cNvSpPr>
            <a:spLocks noGrp="1"/>
          </p:cNvSpPr>
          <p:nvPr>
            <p:ph type="title"/>
          </p:nvPr>
        </p:nvSpPr>
        <p:spPr>
          <a:xfrm>
            <a:off x="838200" y="365126"/>
            <a:ext cx="10515600" cy="456808"/>
          </a:xfrm>
        </p:spPr>
        <p:txBody>
          <a:bodyPr>
            <a:normAutofit fontScale="90000"/>
          </a:bodyPr>
          <a:lstStyle/>
          <a:p>
            <a:r>
              <a:rPr lang="en-IN" sz="2800" b="1" dirty="0">
                <a:solidFill>
                  <a:srgbClr val="610B4B"/>
                </a:solidFill>
                <a:effectLst/>
                <a:latin typeface="Helvetica" panose="020B0604020202020204" pitchFamily="34" charset="0"/>
                <a:ea typeface="Times New Roman" panose="02020603050405020304" pitchFamily="18" charset="0"/>
                <a:cs typeface="Mangal" panose="02040503050203030202" pitchFamily="18" charset="0"/>
              </a:rPr>
              <a:t>Java Ternary Operator</a:t>
            </a:r>
            <a:br>
              <a:rPr lang="en-IN" sz="1800" b="1" dirty="0">
                <a:solidFill>
                  <a:srgbClr val="1F4D78"/>
                </a:solidFill>
                <a:effectLst/>
                <a:latin typeface="Calibri Light" panose="020F0302020204030204" pitchFamily="34" charset="0"/>
                <a:ea typeface="Times New Roman" panose="02020603050405020304" pitchFamily="18"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3A06E95-180F-4A05-D407-F40C04EB271C}"/>
              </a:ext>
            </a:extLst>
          </p:cNvPr>
          <p:cNvSpPr>
            <a:spLocks noGrp="1"/>
          </p:cNvSpPr>
          <p:nvPr>
            <p:ph idx="1"/>
          </p:nvPr>
        </p:nvSpPr>
        <p:spPr>
          <a:xfrm>
            <a:off x="955497" y="616449"/>
            <a:ext cx="10880331" cy="6154221"/>
          </a:xfrm>
        </p:spPr>
        <p:txBody>
          <a:bodyPr>
            <a:normAutofit fontScale="92500" lnSpcReduction="20000"/>
          </a:bodyPr>
          <a:lstStyle/>
          <a:p>
            <a:pPr marL="0" indent="0">
              <a:buNone/>
            </a:pPr>
            <a:r>
              <a:rPr lang="en-IN" sz="2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Java Ternary operator is used as one liner replacement for if-then-else statement and used a lot in Java programming. it is the only conditional operator which takes three operands.</a:t>
            </a:r>
            <a:endParaRPr lang="en-IN" sz="2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sz="2200" dirty="0">
              <a:latin typeface="Arial" panose="020B0604020202020204" pitchFamily="34" charset="0"/>
              <a:cs typeface="Arial" panose="020B0604020202020204" pitchFamily="34" charset="0"/>
            </a:endParaRPr>
          </a:p>
          <a:p>
            <a:pPr marL="0" indent="0">
              <a:buNone/>
            </a:pPr>
            <a:r>
              <a:rPr lang="en-IN" sz="2200" b="1" dirty="0">
                <a:solidFill>
                  <a:srgbClr val="610B4B"/>
                </a:solidFill>
                <a:effectLst/>
                <a:latin typeface="Arial" panose="020B0604020202020204" pitchFamily="34" charset="0"/>
                <a:ea typeface="Times New Roman" panose="02020603050405020304" pitchFamily="18" charset="0"/>
                <a:cs typeface="Arial" panose="020B0604020202020204" pitchFamily="34" charset="0"/>
              </a:rPr>
              <a:t>Java Ternary Operator Example</a:t>
            </a:r>
            <a:endParaRPr lang="en-IN" sz="2200" b="1" dirty="0">
              <a:solidFill>
                <a:srgbClr val="1F4D78"/>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class</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2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OperatorExample</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public</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static</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void</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main(String </a:t>
            </a:r>
            <a:r>
              <a:rPr lang="en-IN" sz="22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args</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a:t>
            </a:r>
            <a:r>
              <a:rPr lang="en-IN" sz="2200" dirty="0">
                <a:solidFill>
                  <a:srgbClr val="C00000"/>
                </a:solidFill>
                <a:effectLst/>
                <a:latin typeface="Arial" panose="020B0604020202020204" pitchFamily="34" charset="0"/>
                <a:ea typeface="Calibri" panose="020F0502020204030204" pitchFamily="34" charset="0"/>
                <a:cs typeface="Arial" panose="020B0604020202020204" pitchFamily="34" charset="0"/>
              </a:rPr>
              <a:t>2</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a:t>
            </a:r>
            <a:r>
              <a:rPr lang="en-IN" sz="2200" dirty="0">
                <a:solidFill>
                  <a:srgbClr val="C00000"/>
                </a:solidFill>
                <a:effectLst/>
                <a:latin typeface="Arial" panose="020B0604020202020204" pitchFamily="34" charset="0"/>
                <a:ea typeface="Calibri" panose="020F0502020204030204" pitchFamily="34" charset="0"/>
                <a:cs typeface="Arial" panose="020B0604020202020204" pitchFamily="34" charset="0"/>
              </a:rPr>
              <a:t>5</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min=(a&lt;b)?</a:t>
            </a:r>
            <a:r>
              <a:rPr lang="en-IN" sz="22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a:b</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2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(min);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buNone/>
            </a:pPr>
            <a:r>
              <a:rPr lang="en-IN" sz="2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Output: 2</a:t>
            </a:r>
          </a:p>
          <a:p>
            <a:pPr marL="0" marR="0" indent="0" algn="just">
              <a:buNone/>
            </a:pPr>
            <a:r>
              <a:rPr lang="en-IN" sz="2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Another example:</a:t>
            </a:r>
          </a:p>
          <a:p>
            <a:pPr marL="342900" marR="0" lvl="0" indent="-342900" algn="just">
              <a:lnSpc>
                <a:spcPts val="1875"/>
              </a:lnSpc>
              <a:spcBef>
                <a:spcPts val="0"/>
              </a:spcBef>
              <a:spcAft>
                <a:spcPts val="0"/>
              </a:spcAft>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class</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2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OperatorExample</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0"/>
              </a:spcBef>
              <a:spcAft>
                <a:spcPts val="0"/>
              </a:spcAft>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public</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static</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void</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main(String </a:t>
            </a:r>
            <a:r>
              <a:rPr lang="en-IN" sz="22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args</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0"/>
              </a:spcBef>
              <a:spcAft>
                <a:spcPts val="0"/>
              </a:spcAft>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a:t>
            </a:r>
            <a:r>
              <a:rPr lang="en-IN" sz="22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0"/>
              </a:spcBef>
              <a:spcAft>
                <a:spcPts val="0"/>
              </a:spcAft>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a:t>
            </a:r>
            <a:r>
              <a:rPr lang="en-IN" sz="2200" dirty="0">
                <a:solidFill>
                  <a:srgbClr val="C00000"/>
                </a:solidFill>
                <a:effectLst/>
                <a:latin typeface="Arial" panose="020B0604020202020204" pitchFamily="34" charset="0"/>
                <a:ea typeface="Calibri" panose="020F0502020204030204" pitchFamily="34" charset="0"/>
                <a:cs typeface="Arial" panose="020B0604020202020204" pitchFamily="34" charset="0"/>
              </a:rPr>
              <a:t>5</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0"/>
              </a:spcBef>
              <a:spcAft>
                <a:spcPts val="0"/>
              </a:spcAft>
              <a:tabLst>
                <a:tab pos="457200" algn="l"/>
              </a:tabLst>
            </a:pPr>
            <a:r>
              <a:rPr lang="en-IN" sz="22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min=(a&lt;b)?</a:t>
            </a:r>
            <a:r>
              <a:rPr lang="en-IN" sz="22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a:b</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0"/>
              </a:spcBef>
              <a:spcAft>
                <a:spcPts val="0"/>
              </a:spcAft>
              <a:tabLst>
                <a:tab pos="457200" algn="l"/>
              </a:tabLst>
            </a:pPr>
            <a:r>
              <a:rPr lang="en-IN" sz="22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(min);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0"/>
              </a:spcBef>
              <a:spcAft>
                <a:spcPts val="0"/>
              </a:spcAft>
              <a:tabLst>
                <a:tab pos="457200" algn="l"/>
              </a:tabLst>
            </a:pPr>
            <a:r>
              <a:rPr lang="en-IN" sz="2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200" dirty="0">
              <a:effectLst/>
              <a:latin typeface="Arial" panose="020B0604020202020204" pitchFamily="34" charset="0"/>
              <a:ea typeface="Calibri" panose="020F0502020204030204" pitchFamily="34" charset="0"/>
              <a:cs typeface="Arial" panose="020B0604020202020204" pitchFamily="34" charset="0"/>
            </a:endParaRPr>
          </a:p>
          <a:p>
            <a:pPr marL="0" marR="0" algn="just"/>
            <a:r>
              <a:rPr lang="en-IN" sz="2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Output:</a:t>
            </a:r>
            <a:endParaRPr lang="en-IN" sz="22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just">
              <a:buNone/>
            </a:pPr>
            <a:r>
              <a:rPr lang="en-IN" sz="2200" dirty="0">
                <a:effectLst/>
                <a:latin typeface="Arial" panose="020B0604020202020204" pitchFamily="34" charset="0"/>
                <a:ea typeface="Times New Roman" panose="02020603050405020304" pitchFamily="18" charset="0"/>
                <a:cs typeface="Arial" panose="020B0604020202020204" pitchFamily="34" charset="0"/>
              </a:rPr>
              <a:t>5</a:t>
            </a:r>
          </a:p>
          <a:p>
            <a:pPr marL="0" indent="0">
              <a:buNone/>
            </a:pPr>
            <a:endParaRPr lang="en-IN" dirty="0"/>
          </a:p>
        </p:txBody>
      </p:sp>
    </p:spTree>
    <p:extLst>
      <p:ext uri="{BB962C8B-B14F-4D97-AF65-F5344CB8AC3E}">
        <p14:creationId xmlns:p14="http://schemas.microsoft.com/office/powerpoint/2010/main" val="2437351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EA49-38AB-030F-7B5F-F51AAAF3D76B}"/>
              </a:ext>
            </a:extLst>
          </p:cNvPr>
          <p:cNvSpPr>
            <a:spLocks noGrp="1"/>
          </p:cNvSpPr>
          <p:nvPr>
            <p:ph type="title"/>
          </p:nvPr>
        </p:nvSpPr>
        <p:spPr>
          <a:xfrm>
            <a:off x="838200" y="164387"/>
            <a:ext cx="10515600" cy="667821"/>
          </a:xfrm>
        </p:spPr>
        <p:txBody>
          <a:bodyPr>
            <a:normAutofit/>
          </a:bodyPr>
          <a:lstStyle/>
          <a:p>
            <a:r>
              <a:rPr lang="en-IN" sz="2800" b="1" dirty="0">
                <a:solidFill>
                  <a:srgbClr val="610B4B"/>
                </a:solidFill>
                <a:effectLst/>
                <a:latin typeface="Helvetica" panose="020B0604020202020204" pitchFamily="34" charset="0"/>
                <a:ea typeface="Calibri" panose="020F0502020204030204" pitchFamily="34" charset="0"/>
              </a:rPr>
              <a:t>Java Assignment Operator</a:t>
            </a:r>
            <a:endParaRPr lang="en-IN" sz="2800" dirty="0"/>
          </a:p>
        </p:txBody>
      </p:sp>
      <p:sp>
        <p:nvSpPr>
          <p:cNvPr id="3" name="Content Placeholder 2">
            <a:extLst>
              <a:ext uri="{FF2B5EF4-FFF2-40B4-BE49-F238E27FC236}">
                <a16:creationId xmlns:a16="http://schemas.microsoft.com/office/drawing/2014/main" id="{752A0EFB-ADE4-E357-D581-E21D710956EA}"/>
              </a:ext>
            </a:extLst>
          </p:cNvPr>
          <p:cNvSpPr>
            <a:spLocks noGrp="1"/>
          </p:cNvSpPr>
          <p:nvPr>
            <p:ph idx="1"/>
          </p:nvPr>
        </p:nvSpPr>
        <p:spPr>
          <a:xfrm>
            <a:off x="838200" y="832208"/>
            <a:ext cx="10515600" cy="5344755"/>
          </a:xfrm>
        </p:spPr>
        <p:txBody>
          <a:bodyPr/>
          <a:lstStyle/>
          <a:p>
            <a:pPr marL="0" marR="0" algn="just"/>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Java assignment operator is one of the most common operator. It is used to assign the value on its right to the operand on its left.</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07000"/>
              </a:lnSpc>
              <a:spcBef>
                <a:spcPts val="200"/>
              </a:spcBef>
              <a:spcAft>
                <a:spcPts val="0"/>
              </a:spcAft>
            </a:pPr>
            <a:r>
              <a:rPr lang="en-IN" sz="2000" b="1" dirty="0">
                <a:solidFill>
                  <a:srgbClr val="610B4B"/>
                </a:solidFill>
                <a:effectLst/>
                <a:latin typeface="Arial" panose="020B0604020202020204" pitchFamily="34" charset="0"/>
                <a:ea typeface="Times New Roman" panose="02020603050405020304" pitchFamily="18" charset="0"/>
                <a:cs typeface="Arial" panose="020B0604020202020204" pitchFamily="34" charset="0"/>
              </a:rPr>
              <a:t>Java Assignment Operator Example</a:t>
            </a:r>
            <a:endParaRPr lang="en-IN" sz="2000" b="1" dirty="0">
              <a:solidFill>
                <a:srgbClr val="1F4D78"/>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class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OperatorExample</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public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static</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void</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main(String </a:t>
            </a: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args</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10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b="1" dirty="0">
                <a:solidFill>
                  <a:srgbClr val="006699"/>
                </a:solidFill>
                <a:effectLst/>
                <a:latin typeface="Arial" panose="020B0604020202020204" pitchFamily="34" charset="0"/>
                <a:ea typeface="Calibri" panose="020F0502020204030204" pitchFamily="34" charset="0"/>
                <a:cs typeface="Arial" panose="020B0604020202020204" pitchFamily="34" charset="0"/>
              </a:rPr>
              <a:t>int</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20</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4</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//a=a+4 (a=10+4)</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b-=</a:t>
            </a:r>
            <a:r>
              <a:rPr lang="en-IN" sz="2000" dirty="0">
                <a:solidFill>
                  <a:srgbClr val="C00000"/>
                </a:solidFill>
                <a:effectLst/>
                <a:latin typeface="Arial" panose="020B0604020202020204" pitchFamily="34" charset="0"/>
                <a:ea typeface="Calibri" panose="020F0502020204030204" pitchFamily="34" charset="0"/>
                <a:cs typeface="Arial" panose="020B0604020202020204" pitchFamily="34" charset="0"/>
              </a:rPr>
              <a:t>4</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IN" sz="2000" dirty="0">
                <a:solidFill>
                  <a:srgbClr val="008200"/>
                </a:solidFill>
                <a:effectLst/>
                <a:latin typeface="Arial" panose="020B0604020202020204" pitchFamily="34" charset="0"/>
                <a:ea typeface="Calibri" panose="020F0502020204030204" pitchFamily="34" charset="0"/>
                <a:cs typeface="Arial" panose="020B0604020202020204" pitchFamily="34" charset="0"/>
              </a:rPr>
              <a:t>//b=b-4 (b=20-4)</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System.out.println</a:t>
            </a: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(b);  </a:t>
            </a:r>
          </a:p>
          <a:p>
            <a:pPr marL="0" marR="0" lvl="0" indent="0" algn="just">
              <a:lnSpc>
                <a:spcPts val="1875"/>
              </a:lnSpc>
              <a:spcBef>
                <a:spcPts val="0"/>
              </a:spcBef>
              <a:spcAft>
                <a:spcPts val="0"/>
              </a:spcAft>
              <a:buNone/>
              <a:tabLst>
                <a:tab pos="457200"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ts val="1875"/>
              </a:lnSpc>
              <a:spcBef>
                <a:spcPts val="0"/>
              </a:spcBef>
              <a:spcAft>
                <a:spcPts val="0"/>
              </a:spcAft>
              <a:buNone/>
              <a:tabLst>
                <a:tab pos="45720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buNone/>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Output:</a:t>
            </a:r>
          </a:p>
          <a:p>
            <a:pPr marL="0" marR="0" indent="0" algn="jus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5187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BCCB-FE4C-F279-53D8-ACBD550536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C12A51-ED05-29DC-08DD-9C820700BA03}"/>
              </a:ext>
            </a:extLst>
          </p:cNvPr>
          <p:cNvSpPr>
            <a:spLocks noGrp="1"/>
          </p:cNvSpPr>
          <p:nvPr>
            <p:ph idx="1"/>
          </p:nvPr>
        </p:nvSpPr>
        <p:spPr>
          <a:xfrm>
            <a:off x="259882" y="462013"/>
            <a:ext cx="7738712" cy="6266046"/>
          </a:xfrm>
        </p:spPr>
        <p:txBody>
          <a:bodyPr>
            <a:normAutofit/>
          </a:bodyPr>
          <a:lstStyle/>
          <a:p>
            <a:r>
              <a:rPr lang="en-IN" sz="1800" b="1" u="none" strike="noStrike" dirty="0">
                <a:solidFill>
                  <a:srgbClr val="008000"/>
                </a:solidFill>
                <a:effectLst/>
                <a:latin typeface="Segoe UI" panose="020B0502040204020203" pitchFamily="34" charset="0"/>
                <a:ea typeface="Times New Roman" panose="02020603050405020304" pitchFamily="18" charset="0"/>
                <a:cs typeface="Mangal" panose="02040503050203030202" pitchFamily="18" charset="0"/>
                <a:hlinkClick r:id="rId2"/>
              </a:rPr>
              <a:t>James Gosling</a:t>
            </a:r>
            <a:r>
              <a:rPr lang="en-IN"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a:t>
            </a:r>
            <a:r>
              <a:rPr lang="en-IN" sz="1800" b="1"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Mike Sheridan</a:t>
            </a:r>
            <a:r>
              <a:rPr lang="en-IN"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and </a:t>
            </a:r>
            <a:r>
              <a:rPr lang="en-IN" sz="1800" b="1"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Patrick Naughton</a:t>
            </a:r>
            <a:r>
              <a:rPr lang="en-IN"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initiated the Java language project in June 1991. The small team of sun engineers called </a:t>
            </a:r>
            <a:r>
              <a:rPr lang="en-IN" sz="1800" b="1"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Green Team</a:t>
            </a:r>
            <a:r>
              <a:rPr lang="en-IN"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a:t>
            </a:r>
          </a:p>
          <a:p>
            <a:pPr marL="0" marR="0" algn="just">
              <a:lnSpc>
                <a:spcPct val="107000"/>
              </a:lnSpc>
              <a:spcBef>
                <a:spcPts val="0"/>
              </a:spcBef>
              <a:spcAft>
                <a:spcPts val="800"/>
              </a:spcAft>
            </a:pPr>
            <a:r>
              <a:rPr lang="en-IN"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Initially designed for small, </a:t>
            </a:r>
            <a:r>
              <a:rPr lang="en-IN" sz="1800" u="none" strike="noStrike" dirty="0">
                <a:solidFill>
                  <a:srgbClr val="008000"/>
                </a:solidFill>
                <a:effectLst/>
                <a:latin typeface="Segoe UI" panose="020B0502040204020203" pitchFamily="34" charset="0"/>
                <a:ea typeface="Times New Roman" panose="02020603050405020304" pitchFamily="18" charset="0"/>
                <a:cs typeface="Mangal" panose="02040503050203030202" pitchFamily="18" charset="0"/>
                <a:hlinkClick r:id="rId3"/>
              </a:rPr>
              <a:t>embedded systems</a:t>
            </a:r>
            <a:r>
              <a:rPr lang="en-IN"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in electronic appliances   </a:t>
            </a:r>
          </a:p>
          <a:p>
            <a:pPr marL="0" marR="0" indent="0" algn="just">
              <a:lnSpc>
                <a:spcPct val="107000"/>
              </a:lnSpc>
              <a:spcBef>
                <a:spcPts val="0"/>
              </a:spcBef>
              <a:spcAft>
                <a:spcPts val="800"/>
              </a:spcAft>
              <a:buNone/>
            </a:pPr>
            <a:r>
              <a:rPr lang="en-IN"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like set-top boxes.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Firstly, it was called </a:t>
            </a:r>
            <a:r>
              <a:rPr lang="en-IN" sz="1800" b="1"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a:t>
            </a:r>
            <a:r>
              <a:rPr lang="en-IN" sz="1800" b="1" dirty="0" err="1">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Greentalk</a:t>
            </a:r>
            <a:r>
              <a:rPr lang="en-IN" sz="1800" b="1"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a:t>
            </a:r>
            <a:r>
              <a:rPr lang="en-IN"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by James Gosling and the file extension was .</a:t>
            </a:r>
            <a:r>
              <a:rPr lang="en-IN" sz="1800" dirty="0" err="1">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gt.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 After that, it was called </a:t>
            </a:r>
            <a:r>
              <a:rPr lang="en-IN" sz="1800" b="1" dirty="0">
                <a:solidFill>
                  <a:srgbClr val="333333"/>
                </a:solidFill>
                <a:effectLst/>
                <a:latin typeface="Segoe UI" panose="020B0502040204020203" pitchFamily="34" charset="0"/>
                <a:ea typeface="Times New Roman" panose="02020603050405020304" pitchFamily="18" charset="0"/>
              </a:rPr>
              <a:t>Oak</a:t>
            </a:r>
            <a:r>
              <a:rPr lang="en-IN" sz="1800" dirty="0">
                <a:solidFill>
                  <a:srgbClr val="333333"/>
                </a:solidFill>
                <a:effectLst/>
                <a:latin typeface="Segoe UI" panose="020B0502040204020203" pitchFamily="34" charset="0"/>
                <a:ea typeface="Times New Roman" panose="02020603050405020304" pitchFamily="18" charset="0"/>
              </a:rPr>
              <a:t> and was developed as a part of the Green project.</a:t>
            </a:r>
          </a:p>
          <a:p>
            <a:pPr marL="0" marR="0" algn="just"/>
            <a:endParaRPr lang="en-IN" sz="1800" dirty="0">
              <a:effectLst/>
              <a:latin typeface="Times New Roman" panose="02020603050405020304" pitchFamily="18" charset="0"/>
              <a:ea typeface="Times New Roman" panose="02020603050405020304" pitchFamily="18" charset="0"/>
            </a:endParaRPr>
          </a:p>
          <a:p>
            <a:pPr marL="0" marR="0" algn="just"/>
            <a:r>
              <a:rPr lang="en-IN" b="1" dirty="0">
                <a:solidFill>
                  <a:srgbClr val="610B4B"/>
                </a:solidFill>
                <a:effectLst/>
                <a:latin typeface="Helvetica" panose="020B0604020202020204" pitchFamily="34" charset="0"/>
                <a:ea typeface="Times New Roman" panose="02020603050405020304" pitchFamily="18" charset="0"/>
                <a:cs typeface="Helvetica" panose="020B0604020202020204" pitchFamily="34" charset="0"/>
              </a:rPr>
              <a:t>Why Java named "Oak"?</a:t>
            </a:r>
            <a:endParaRPr lang="en-IN" b="1" dirty="0">
              <a:effectLst/>
              <a:latin typeface="Times New Roman" panose="02020603050405020304" pitchFamily="18" charset="0"/>
              <a:ea typeface="Times New Roman" panose="02020603050405020304"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Oak is a symbol of strength and chosen as a national tree of many countries like the U.S.A., France, Germany, Romania, etc.</a:t>
            </a:r>
            <a:endParaRPr lang="en-IN" sz="1800" dirty="0">
              <a:effectLst/>
              <a:latin typeface="Times New Roman" panose="02020603050405020304" pitchFamily="18" charset="0"/>
              <a:ea typeface="Times New Roman" panose="02020603050405020304"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In 1995, Oak was renamed as </a:t>
            </a:r>
            <a:r>
              <a:rPr lang="en-IN" sz="1800" b="1" dirty="0">
                <a:solidFill>
                  <a:srgbClr val="333333"/>
                </a:solidFill>
                <a:effectLst/>
                <a:latin typeface="Segoe UI" panose="020B0502040204020203" pitchFamily="34" charset="0"/>
                <a:ea typeface="Times New Roman" panose="02020603050405020304" pitchFamily="18" charset="0"/>
              </a:rPr>
              <a:t>"Java"</a:t>
            </a:r>
            <a:r>
              <a:rPr lang="en-IN" sz="1800" dirty="0">
                <a:solidFill>
                  <a:srgbClr val="333333"/>
                </a:solidFill>
                <a:effectLst/>
                <a:latin typeface="Segoe UI" panose="020B0502040204020203" pitchFamily="34" charset="0"/>
                <a:ea typeface="Times New Roman" panose="02020603050405020304" pitchFamily="18" charset="0"/>
              </a:rPr>
              <a:t> because it was already a trademark by Oak Technologies.</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4" name="Picture 3" descr="Java History from Oak to Java">
            <a:extLst>
              <a:ext uri="{FF2B5EF4-FFF2-40B4-BE49-F238E27FC236}">
                <a16:creationId xmlns:a16="http://schemas.microsoft.com/office/drawing/2014/main" id="{0BBE5F60-725C-282E-C387-1A35441EB2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68101" y="693019"/>
            <a:ext cx="3085699" cy="5274643"/>
          </a:xfrm>
          <a:prstGeom prst="rect">
            <a:avLst/>
          </a:prstGeom>
          <a:noFill/>
          <a:ln>
            <a:noFill/>
          </a:ln>
        </p:spPr>
      </p:pic>
    </p:spTree>
    <p:extLst>
      <p:ext uri="{BB962C8B-B14F-4D97-AF65-F5344CB8AC3E}">
        <p14:creationId xmlns:p14="http://schemas.microsoft.com/office/powerpoint/2010/main" val="27406584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CD33-25D5-512B-6200-214830363F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E96325-2FCC-B384-0419-83270E7AFF10}"/>
              </a:ext>
            </a:extLst>
          </p:cNvPr>
          <p:cNvSpPr>
            <a:spLocks noGrp="1"/>
          </p:cNvSpPr>
          <p:nvPr>
            <p:ph idx="1"/>
          </p:nvPr>
        </p:nvSpPr>
        <p:spPr/>
        <p:txBody>
          <a:bodyPr>
            <a:normAutofit fontScale="92500" lnSpcReduction="10000"/>
          </a:bodyPr>
          <a:lstStyle/>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class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OperatorExample</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public</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static</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void</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main(String[] </a:t>
            </a: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args</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b="1" dirty="0">
                <a:solidFill>
                  <a:srgbClr val="006699"/>
                </a:solidFill>
                <a:effectLst/>
                <a:latin typeface="Segoe UI" panose="020B0502040204020203" pitchFamily="34" charset="0"/>
                <a:ea typeface="Calibri" panose="020F0502020204030204" pitchFamily="34" charset="0"/>
                <a:cs typeface="Mangal" panose="02040503050203030202" pitchFamily="18" charset="0"/>
              </a:rPr>
              <a:t>int</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10</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3</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//10+3</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4</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//13-4</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ts val="1875"/>
              </a:lnSpc>
              <a:spcBef>
                <a:spcPts val="0"/>
              </a:spcBef>
              <a:spcAft>
                <a:spcPts val="0"/>
              </a:spcAft>
              <a:buNone/>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1800" dirty="0">
                <a:solidFill>
                  <a:srgbClr val="000000"/>
                </a:solidFill>
                <a:effectLst/>
                <a:latin typeface="Segoe UI" panose="020B0502040204020203" pitchFamily="34" charset="0"/>
                <a:ea typeface="Calibri" panose="020F0502020204030204" pitchFamily="34" charset="0"/>
              </a:rPr>
              <a:t>a*=</a:t>
            </a:r>
            <a:r>
              <a:rPr lang="en-IN" sz="1800" dirty="0">
                <a:solidFill>
                  <a:srgbClr val="C00000"/>
                </a:solidFill>
                <a:effectLst/>
                <a:latin typeface="Segoe UI" panose="020B0502040204020203" pitchFamily="34" charset="0"/>
                <a:ea typeface="Calibri" panose="020F0502020204030204" pitchFamily="34" charset="0"/>
              </a:rPr>
              <a:t>2</a:t>
            </a:r>
            <a:r>
              <a:rPr lang="en-IN" sz="1800" dirty="0">
                <a:solidFill>
                  <a:srgbClr val="000000"/>
                </a:solidFill>
                <a:effectLst/>
                <a:latin typeface="Segoe UI" panose="020B0502040204020203" pitchFamily="34" charset="0"/>
                <a:ea typeface="Calibri" panose="020F0502020204030204" pitchFamily="34" charset="0"/>
              </a:rPr>
              <a:t>;</a:t>
            </a:r>
            <a:r>
              <a:rPr lang="en-IN" sz="1800" dirty="0">
                <a:solidFill>
                  <a:srgbClr val="008200"/>
                </a:solidFill>
                <a:effectLst/>
                <a:latin typeface="Segoe UI" panose="020B0502040204020203" pitchFamily="34" charset="0"/>
                <a:ea typeface="Calibri" panose="020F0502020204030204" pitchFamily="34" charset="0"/>
              </a:rPr>
              <a:t>//9*2</a:t>
            </a:r>
            <a:r>
              <a:rPr lang="en-IN" sz="1800" dirty="0">
                <a:solidFill>
                  <a:srgbClr val="000000"/>
                </a:solidFill>
                <a:effectLst/>
                <a:latin typeface="Segoe UI" panose="020B0502040204020203" pitchFamily="34" charset="0"/>
                <a:ea typeface="Calibri" panose="020F0502020204030204" pitchFamily="34" charset="0"/>
              </a:rPr>
              <a:t>  </a:t>
            </a:r>
          </a:p>
          <a:p>
            <a:pPr marL="342900" marR="0" lvl="0" indent="-342900" algn="just">
              <a:lnSpc>
                <a:spcPts val="1875"/>
              </a:lnSpc>
              <a:spcBef>
                <a:spcPts val="0"/>
              </a:spcBef>
              <a:spcAft>
                <a:spcPts val="0"/>
              </a:spcAft>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0"/>
              </a:spcBef>
              <a:spcAft>
                <a:spcPts val="0"/>
              </a:spcAft>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a:t>
            </a:r>
            <a:r>
              <a:rPr lang="en-IN" sz="1800" dirty="0">
                <a:solidFill>
                  <a:srgbClr val="C00000"/>
                </a:solidFill>
                <a:effectLst/>
                <a:latin typeface="Segoe UI" panose="020B0502040204020203" pitchFamily="34" charset="0"/>
                <a:ea typeface="Calibri" panose="020F0502020204030204" pitchFamily="34" charset="0"/>
                <a:cs typeface="Mangal" panose="02040503050203030202" pitchFamily="18" charset="0"/>
              </a:rPr>
              <a:t>2</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t>
            </a:r>
            <a:r>
              <a:rPr lang="en-IN" sz="1800" dirty="0">
                <a:solidFill>
                  <a:srgbClr val="008200"/>
                </a:solidFill>
                <a:effectLst/>
                <a:latin typeface="Segoe UI" panose="020B0502040204020203" pitchFamily="34" charset="0"/>
                <a:ea typeface="Calibri" panose="020F0502020204030204" pitchFamily="34" charset="0"/>
                <a:cs typeface="Mangal" panose="02040503050203030202" pitchFamily="18" charset="0"/>
              </a:rPr>
              <a:t>//18/2</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0"/>
              </a:spcBef>
              <a:spcAft>
                <a:spcPts val="0"/>
              </a:spcAft>
              <a:tabLst>
                <a:tab pos="457200" algn="l"/>
              </a:tabLst>
            </a:pPr>
            <a:r>
              <a:rPr lang="en-IN" sz="1800" dirty="0" err="1">
                <a:solidFill>
                  <a:srgbClr val="000000"/>
                </a:solidFill>
                <a:effectLst/>
                <a:latin typeface="Segoe UI" panose="020B0502040204020203" pitchFamily="34" charset="0"/>
                <a:ea typeface="Calibri" panose="020F0502020204030204" pitchFamily="34" charset="0"/>
                <a:cs typeface="Mangal" panose="02040503050203030202" pitchFamily="18" charset="0"/>
              </a:rPr>
              <a:t>System.out.println</a:t>
            </a: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(a);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ts val="1875"/>
              </a:lnSpc>
              <a:spcBef>
                <a:spcPts val="0"/>
              </a:spcBef>
              <a:spcAft>
                <a:spcPts val="0"/>
              </a:spcAft>
              <a:tabLst>
                <a:tab pos="457200" algn="l"/>
              </a:tabLst>
            </a:pPr>
            <a:r>
              <a:rPr lang="en-IN" sz="1800" dirty="0">
                <a:solidFill>
                  <a:srgbClr val="000000"/>
                </a:solidFill>
                <a:effectLst/>
                <a:latin typeface="Segoe UI" panose="020B0502040204020203"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Output: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r>
              <a:rPr lang="en-IN"/>
              <a:t>WORD FILE: JAVA INTRODUCTION</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44464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Oriented Concepts </a:t>
            </a:r>
            <a:br>
              <a:rPr lang="en-US" b="0" dirty="0">
                <a:effectLst/>
              </a:rPr>
            </a:br>
            <a:endParaRPr lang="en-IN" dirty="0"/>
          </a:p>
        </p:txBody>
      </p:sp>
      <p:sp>
        <p:nvSpPr>
          <p:cNvPr id="3" name="Content Placeholder 2"/>
          <p:cNvSpPr>
            <a:spLocks noGrp="1"/>
          </p:cNvSpPr>
          <p:nvPr>
            <p:ph idx="1"/>
          </p:nvPr>
        </p:nvSpPr>
        <p:spPr>
          <a:xfrm>
            <a:off x="838200" y="1454690"/>
            <a:ext cx="10515600" cy="4351338"/>
          </a:xfrm>
        </p:spPr>
        <p:txBody>
          <a:bodyPr>
            <a:normAutofit fontScale="92500" lnSpcReduction="20000"/>
          </a:bodyPr>
          <a:lstStyle/>
          <a:p>
            <a:pPr marL="0" indent="0">
              <a:buNone/>
            </a:pPr>
            <a:r>
              <a:rPr lang="en-US" dirty="0"/>
              <a:t>➔ Object : real world entity; such as pen, chair, table, computer etc. </a:t>
            </a:r>
            <a:endParaRPr lang="en-US" b="0" dirty="0">
              <a:effectLst/>
            </a:endParaRPr>
          </a:p>
          <a:p>
            <a:pPr marL="0" indent="0">
              <a:buNone/>
            </a:pPr>
            <a:r>
              <a:rPr lang="en-US" dirty="0"/>
              <a:t>➔ Class : blueprint to create objects. It's a logical entity. </a:t>
            </a:r>
            <a:endParaRPr lang="en-US" b="0" dirty="0">
              <a:effectLst/>
            </a:endParaRPr>
          </a:p>
          <a:p>
            <a:pPr marL="0" indent="0">
              <a:buNone/>
            </a:pPr>
            <a:r>
              <a:rPr lang="en-US" dirty="0"/>
              <a:t>➔ Encapsulation : Binding data and code together into a single unit.</a:t>
            </a:r>
          </a:p>
          <a:p>
            <a:pPr marL="0" indent="0">
              <a:buNone/>
            </a:pPr>
            <a:r>
              <a:rPr lang="en-US" dirty="0"/>
              <a:t>     </a:t>
            </a:r>
            <a:r>
              <a:rPr lang="en-US" dirty="0" err="1"/>
              <a:t>Eg</a:t>
            </a:r>
            <a:r>
              <a:rPr lang="en-US" dirty="0"/>
              <a:t>: Capsule </a:t>
            </a:r>
          </a:p>
          <a:p>
            <a:pPr marL="0" indent="0">
              <a:buNone/>
            </a:pPr>
            <a:r>
              <a:rPr lang="en-US" dirty="0"/>
              <a:t>➔ Abstraction : Hiding internal details and showing functionality.  </a:t>
            </a:r>
          </a:p>
          <a:p>
            <a:pPr marL="0" indent="0">
              <a:buNone/>
            </a:pPr>
            <a:r>
              <a:rPr lang="en-US" dirty="0"/>
              <a:t>     </a:t>
            </a:r>
            <a:r>
              <a:rPr lang="en-US" dirty="0" err="1"/>
              <a:t>Eg</a:t>
            </a:r>
            <a:r>
              <a:rPr lang="en-US" dirty="0"/>
              <a:t>: Phone call </a:t>
            </a:r>
          </a:p>
          <a:p>
            <a:pPr marL="0" indent="0">
              <a:buNone/>
            </a:pPr>
            <a:r>
              <a:rPr lang="en-US" dirty="0"/>
              <a:t>➔ Inheritance : One object acquires properties of parent object. </a:t>
            </a:r>
          </a:p>
          <a:p>
            <a:pPr marL="0" indent="0">
              <a:buNone/>
            </a:pPr>
            <a:r>
              <a:rPr lang="en-US" dirty="0"/>
              <a:t>     </a:t>
            </a:r>
            <a:r>
              <a:rPr lang="en-US" dirty="0" err="1"/>
              <a:t>Eg</a:t>
            </a:r>
            <a:r>
              <a:rPr lang="en-US" dirty="0"/>
              <a:t>: Human Being </a:t>
            </a:r>
          </a:p>
          <a:p>
            <a:pPr marL="0" indent="0">
              <a:buNone/>
            </a:pPr>
            <a:r>
              <a:rPr lang="en-US" dirty="0"/>
              <a:t>➔ Polymorphism : One task performed in many ways. </a:t>
            </a:r>
            <a:r>
              <a:rPr lang="en-US" dirty="0" err="1"/>
              <a:t>Eg</a:t>
            </a:r>
            <a:r>
              <a:rPr lang="en-US" dirty="0"/>
              <a:t>: Speak </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724056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0" y="405083"/>
            <a:ext cx="10515600" cy="621462"/>
          </a:xfrm>
        </p:spPr>
        <p:txBody>
          <a:bodyPr>
            <a:noAutofit/>
          </a:bodyPr>
          <a:lstStyle/>
          <a:p>
            <a:r>
              <a:rPr lang="en-IN" dirty="0"/>
              <a:t>Java Programming </a:t>
            </a:r>
            <a:br>
              <a:rPr lang="en-IN" b="0" dirty="0">
                <a:effectLst/>
              </a:rPr>
            </a:br>
            <a:endParaRPr lang="en-IN" dirty="0"/>
          </a:p>
        </p:txBody>
      </p:sp>
      <p:sp>
        <p:nvSpPr>
          <p:cNvPr id="3" name="Content Placeholder 2"/>
          <p:cNvSpPr>
            <a:spLocks noGrp="1"/>
          </p:cNvSpPr>
          <p:nvPr>
            <p:ph idx="1"/>
          </p:nvPr>
        </p:nvSpPr>
        <p:spPr>
          <a:xfrm>
            <a:off x="648418" y="845389"/>
            <a:ext cx="10515600" cy="5831456"/>
          </a:xfrm>
        </p:spPr>
        <p:txBody>
          <a:bodyPr>
            <a:normAutofit fontScale="70000" lnSpcReduction="20000"/>
          </a:bodyPr>
          <a:lstStyle/>
          <a:p>
            <a:pPr marL="0" indent="0">
              <a:buNone/>
            </a:pPr>
            <a:endParaRPr lang="en-IN" b="0" dirty="0">
              <a:effectLst/>
            </a:endParaRPr>
          </a:p>
          <a:p>
            <a:pPr marL="0" indent="0">
              <a:buNone/>
            </a:pPr>
            <a:r>
              <a:rPr lang="en-IN" dirty="0">
                <a:latin typeface="Times New Roman" panose="02020603050405020304" pitchFamily="18" charset="0"/>
                <a:cs typeface="Times New Roman" panose="02020603050405020304" pitchFamily="18" charset="0"/>
              </a:rPr>
              <a:t>➔ </a:t>
            </a:r>
            <a:r>
              <a:rPr lang="en-IN" sz="3800" dirty="0">
                <a:latin typeface="Times New Roman" panose="02020603050405020304" pitchFamily="18" charset="0"/>
                <a:cs typeface="Times New Roman" panose="02020603050405020304" pitchFamily="18" charset="0"/>
              </a:rPr>
              <a:t>Evolution of Java </a:t>
            </a:r>
            <a:endParaRPr lang="en-IN" sz="3800" b="0" dirty="0">
              <a:effectLst/>
              <a:latin typeface="Times New Roman" panose="02020603050405020304" pitchFamily="18" charset="0"/>
              <a:cs typeface="Times New Roman" panose="02020603050405020304" pitchFamily="18" charset="0"/>
            </a:endParaRPr>
          </a:p>
          <a:p>
            <a:pPr marL="0" indent="0">
              <a:buNone/>
            </a:pPr>
            <a:r>
              <a:rPr lang="en-IN" sz="3500" baseline="30000" dirty="0">
                <a:latin typeface="Times New Roman" panose="02020603050405020304" pitchFamily="18" charset="0"/>
                <a:cs typeface="Times New Roman" panose="02020603050405020304" pitchFamily="18" charset="0"/>
              </a:rPr>
              <a:t> </a:t>
            </a:r>
            <a:r>
              <a:rPr lang="en-IN" sz="4500" baseline="30000" dirty="0">
                <a:latin typeface="Times New Roman" panose="02020603050405020304" pitchFamily="18" charset="0"/>
                <a:cs typeface="Times New Roman" panose="02020603050405020304" pitchFamily="18" charset="0"/>
              </a:rPr>
              <a:t>◆ Developed by James Gosling in Sun Microsystems</a:t>
            </a:r>
          </a:p>
          <a:p>
            <a:pPr marL="0" indent="0">
              <a:buNone/>
            </a:pPr>
            <a:r>
              <a:rPr lang="en-IN" sz="3500" baseline="30000" dirty="0">
                <a:latin typeface="Times New Roman" panose="02020603050405020304" pitchFamily="18" charset="0"/>
                <a:cs typeface="Times New Roman" panose="02020603050405020304" pitchFamily="18" charset="0"/>
              </a:rPr>
              <a:t> </a:t>
            </a:r>
            <a:r>
              <a:rPr lang="en-IN" sz="3500" dirty="0">
                <a:latin typeface="Times New Roman" panose="02020603050405020304" pitchFamily="18" charset="0"/>
                <a:cs typeface="Times New Roman" panose="02020603050405020304" pitchFamily="18" charset="0"/>
              </a:rPr>
              <a:t>◆ develop a language for digital devices such as set-top boxes, televisions, etc. However, it was best suited for internet programming.</a:t>
            </a:r>
            <a:r>
              <a:rPr lang="en-IN" sz="3500" baseline="30000" dirty="0">
                <a:latin typeface="Times New Roman" panose="02020603050405020304" pitchFamily="18" charset="0"/>
                <a:cs typeface="Times New Roman" panose="02020603050405020304" pitchFamily="18" charset="0"/>
              </a:rPr>
              <a:t> </a:t>
            </a:r>
          </a:p>
          <a:p>
            <a:pPr marL="0" indent="0">
              <a:buNone/>
            </a:pPr>
            <a:r>
              <a:rPr lang="en-IN" sz="3500" dirty="0">
                <a:latin typeface="Times New Roman" panose="02020603050405020304" pitchFamily="18" charset="0"/>
                <a:cs typeface="Times New Roman" panose="02020603050405020304" pitchFamily="18" charset="0"/>
              </a:rPr>
              <a:t>◆ </a:t>
            </a:r>
            <a:r>
              <a:rPr lang="en-IN" sz="3500" dirty="0" err="1">
                <a:latin typeface="Times New Roman" panose="02020603050405020304" pitchFamily="18" charset="0"/>
                <a:cs typeface="Times New Roman" panose="02020603050405020304" pitchFamily="18" charset="0"/>
              </a:rPr>
              <a:t>Greentalk</a:t>
            </a:r>
            <a:r>
              <a:rPr lang="en-IN" sz="3500" dirty="0">
                <a:latin typeface="Times New Roman" panose="02020603050405020304" pitchFamily="18" charset="0"/>
                <a:cs typeface="Times New Roman" panose="02020603050405020304" pitchFamily="18" charset="0"/>
              </a:rPr>
              <a:t> -&gt; Oak -&gt; Java </a:t>
            </a:r>
            <a:endParaRPr lang="en-IN" sz="3500" b="0" dirty="0">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Comparison with other languages </a:t>
            </a:r>
          </a:p>
          <a:p>
            <a:pPr marL="0" indent="0">
              <a:buNone/>
            </a:pPr>
            <a:r>
              <a:rPr lang="en-IN" baseline="-25000" dirty="0">
                <a:latin typeface="Times New Roman" panose="02020603050405020304" pitchFamily="18" charset="0"/>
                <a:cs typeface="Times New Roman" panose="02020603050405020304" pitchFamily="18" charset="0"/>
              </a:rPr>
              <a:t>◆ </a:t>
            </a:r>
            <a:r>
              <a:rPr lang="en-IN" sz="3800" baseline="-25000" dirty="0">
                <a:latin typeface="Times New Roman" panose="02020603050405020304" pitchFamily="18" charset="0"/>
                <a:cs typeface="Times New Roman" panose="02020603050405020304" pitchFamily="18" charset="0"/>
              </a:rPr>
              <a:t>Java is platform independent</a:t>
            </a:r>
            <a:r>
              <a:rPr lang="en-IN" sz="3800" dirty="0">
                <a:latin typeface="Times New Roman" panose="02020603050405020304" pitchFamily="18" charset="0"/>
                <a:cs typeface="Times New Roman" panose="02020603050405020304" pitchFamily="18" charset="0"/>
              </a:rPr>
              <a:t> </a:t>
            </a:r>
            <a:endParaRPr lang="en-IN" sz="3800" b="0" dirty="0">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Java Features </a:t>
            </a:r>
            <a:endParaRPr lang="en-IN" b="0" dirty="0">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Simple, Object Oriented, Portable, Platform Independent, Secured, Robust, Architecture Neutral,  Interpreted, High Performance, Multithreaded, Distributed, Dynamic </a:t>
            </a:r>
            <a:endParaRPr lang="en-IN" b="0" dirty="0">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Java WWW </a:t>
            </a:r>
            <a:endParaRPr lang="en-IN" b="0" dirty="0">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Web page with static content and dynamic content (Applets) </a:t>
            </a:r>
            <a:endParaRPr lang="en-IN" b="0" dirty="0">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Java Virtual Machine (JVM) </a:t>
            </a:r>
          </a:p>
          <a:p>
            <a:pPr marL="0" indent="0">
              <a:buNone/>
            </a:pPr>
            <a:r>
              <a:rPr lang="en-IN" baseline="-25000" dirty="0">
                <a:latin typeface="Times New Roman" panose="02020603050405020304" pitchFamily="18" charset="0"/>
                <a:cs typeface="Times New Roman" panose="02020603050405020304" pitchFamily="18" charset="0"/>
              </a:rPr>
              <a:t>◆ </a:t>
            </a:r>
            <a:r>
              <a:rPr lang="en-IN" sz="3200" baseline="-25000" dirty="0">
                <a:latin typeface="Times New Roman" panose="02020603050405020304" pitchFamily="18" charset="0"/>
                <a:cs typeface="Times New Roman" panose="02020603050405020304" pitchFamily="18" charset="0"/>
              </a:rPr>
              <a:t>An abstract computing machine, responsible for executing Java programs.</a:t>
            </a:r>
          </a:p>
          <a:p>
            <a:pPr marL="0" indent="0">
              <a:buNone/>
            </a:pPr>
            <a:r>
              <a:rPr lang="en-IN" dirty="0">
                <a:latin typeface="Times New Roman" panose="02020603050405020304" pitchFamily="18" charset="0"/>
                <a:cs typeface="Times New Roman" panose="02020603050405020304" pitchFamily="18" charset="0"/>
              </a:rPr>
              <a:t> ➔ Java Runtime Environment </a:t>
            </a:r>
            <a:endParaRPr lang="en-IN" b="0" dirty="0">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JVM + standard libraries: provides environment for executing Java applications  </a:t>
            </a:r>
          </a:p>
        </p:txBody>
      </p:sp>
    </p:spTree>
    <p:extLst>
      <p:ext uri="{BB962C8B-B14F-4D97-AF65-F5344CB8AC3E}">
        <p14:creationId xmlns:p14="http://schemas.microsoft.com/office/powerpoint/2010/main" val="1767535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t>Java Tokens</a:t>
            </a:r>
            <a:br>
              <a:rPr lang="en-US" dirty="0"/>
            </a:br>
            <a:endParaRPr lang="en-IN" dirty="0"/>
          </a:p>
        </p:txBody>
      </p:sp>
      <p:sp>
        <p:nvSpPr>
          <p:cNvPr id="3" name="Content Placeholder 2"/>
          <p:cNvSpPr>
            <a:spLocks noGrp="1"/>
          </p:cNvSpPr>
          <p:nvPr>
            <p:ph idx="1"/>
          </p:nvPr>
        </p:nvSpPr>
        <p:spPr>
          <a:xfrm>
            <a:off x="838200" y="1427747"/>
            <a:ext cx="10515600" cy="5149516"/>
          </a:xfrm>
        </p:spPr>
        <p:txBody>
          <a:bodyPr>
            <a:normAutofit lnSpcReduction="10000"/>
          </a:bodyPr>
          <a:lstStyle/>
          <a:p>
            <a:r>
              <a:rPr lang="en-US" dirty="0"/>
              <a:t>The expression and statement in a java program is a set of tokens. The tokens are the small building blocks of a Java program that are meaningful to the Java compiler.</a:t>
            </a:r>
          </a:p>
          <a:p>
            <a:r>
              <a:rPr lang="en-US" dirty="0"/>
              <a:t>The Java compiler translates these tokens into Java </a:t>
            </a:r>
            <a:r>
              <a:rPr lang="en-US" dirty="0" err="1"/>
              <a:t>bytecode</a:t>
            </a:r>
            <a:r>
              <a:rPr lang="en-US" dirty="0"/>
              <a:t>.</a:t>
            </a:r>
          </a:p>
          <a:p>
            <a:r>
              <a:rPr lang="en-US" dirty="0"/>
              <a:t> Java token includes the following:</a:t>
            </a:r>
          </a:p>
          <a:p>
            <a:pPr marL="0" indent="0">
              <a:buNone/>
            </a:pPr>
            <a:r>
              <a:rPr lang="en-US" dirty="0"/>
              <a:t>❖ Keywords</a:t>
            </a:r>
          </a:p>
          <a:p>
            <a:pPr marL="0" indent="0">
              <a:buNone/>
            </a:pPr>
            <a:r>
              <a:rPr lang="en-US" dirty="0"/>
              <a:t>❖ Identifiers</a:t>
            </a:r>
          </a:p>
          <a:p>
            <a:pPr marL="0" indent="0">
              <a:buNone/>
            </a:pPr>
            <a:r>
              <a:rPr lang="en-US" dirty="0"/>
              <a:t>❖ Literals</a:t>
            </a:r>
          </a:p>
          <a:p>
            <a:pPr marL="0" indent="0">
              <a:buNone/>
            </a:pPr>
            <a:r>
              <a:rPr lang="en-US" dirty="0"/>
              <a:t>❖ Operators</a:t>
            </a:r>
          </a:p>
          <a:p>
            <a:pPr marL="0" indent="0">
              <a:buNone/>
            </a:pPr>
            <a:r>
              <a:rPr lang="en-US" dirty="0"/>
              <a:t>❖ Separators</a:t>
            </a:r>
          </a:p>
          <a:p>
            <a:pPr marL="0" indent="0">
              <a:buNone/>
            </a:pPr>
            <a:r>
              <a:rPr lang="en-US" dirty="0"/>
              <a:t>❖ Comments</a:t>
            </a:r>
          </a:p>
        </p:txBody>
      </p:sp>
    </p:spTree>
    <p:extLst>
      <p:ext uri="{BB962C8B-B14F-4D97-AF65-F5344CB8AC3E}">
        <p14:creationId xmlns:p14="http://schemas.microsoft.com/office/powerpoint/2010/main" val="30614099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Constants, Variables, Data Types</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Constants : the value that cannot be changed. </a:t>
            </a:r>
          </a:p>
          <a:p>
            <a:pPr marL="0" indent="0">
              <a:buNone/>
            </a:pPr>
            <a:r>
              <a:rPr lang="en-US" dirty="0"/>
              <a:t>➔ Variables : A variable is a container which holds the value. There are 3 types : </a:t>
            </a:r>
          </a:p>
          <a:p>
            <a:pPr marL="0" indent="0">
              <a:buNone/>
            </a:pPr>
            <a:r>
              <a:rPr lang="en-US" dirty="0"/>
              <a:t>◆ Local </a:t>
            </a:r>
          </a:p>
          <a:p>
            <a:pPr marL="0" indent="0">
              <a:buNone/>
            </a:pPr>
            <a:r>
              <a:rPr lang="en-US" dirty="0"/>
              <a:t>◆ Instance </a:t>
            </a:r>
          </a:p>
          <a:p>
            <a:pPr marL="0" indent="0">
              <a:buNone/>
            </a:pPr>
            <a:r>
              <a:rPr lang="en-US" dirty="0"/>
              <a:t>◆ Static </a:t>
            </a:r>
          </a:p>
          <a:p>
            <a:pPr marL="0" indent="0">
              <a:buNone/>
            </a:pPr>
            <a:r>
              <a:rPr lang="en-US" dirty="0"/>
              <a:t>➔ Data Types: There are two types of data types in Java: </a:t>
            </a:r>
          </a:p>
          <a:p>
            <a:pPr marL="0" indent="0">
              <a:buNone/>
            </a:pPr>
            <a:r>
              <a:rPr lang="en-US" dirty="0"/>
              <a:t>◆ </a:t>
            </a:r>
            <a:r>
              <a:rPr lang="en-US" b="1" dirty="0"/>
              <a:t>Primitive data types: </a:t>
            </a:r>
            <a:r>
              <a:rPr lang="en-US" dirty="0" err="1"/>
              <a:t>boolean</a:t>
            </a:r>
            <a:r>
              <a:rPr lang="en-US" dirty="0"/>
              <a:t>, char, byte, short, </a:t>
            </a:r>
            <a:r>
              <a:rPr lang="en-US" dirty="0" err="1"/>
              <a:t>int</a:t>
            </a:r>
            <a:r>
              <a:rPr lang="en-US" dirty="0"/>
              <a:t>, long, float and double. </a:t>
            </a:r>
          </a:p>
          <a:p>
            <a:pPr marL="0" indent="0">
              <a:buNone/>
            </a:pPr>
            <a:r>
              <a:rPr lang="en-US" dirty="0"/>
              <a:t>◆ </a:t>
            </a:r>
            <a:r>
              <a:rPr lang="en-US" b="1" dirty="0"/>
              <a:t>Non-primitive data types: </a:t>
            </a:r>
            <a:r>
              <a:rPr lang="en-US" dirty="0"/>
              <a:t>Classes, Interfaces, and Arrays. </a:t>
            </a:r>
            <a:endParaRPr lang="en-IN" dirty="0"/>
          </a:p>
        </p:txBody>
      </p:sp>
    </p:spTree>
    <p:extLst>
      <p:ext uri="{BB962C8B-B14F-4D97-AF65-F5344CB8AC3E}">
        <p14:creationId xmlns:p14="http://schemas.microsoft.com/office/powerpoint/2010/main" val="7476005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861" y="384433"/>
            <a:ext cx="11111948" cy="6473567"/>
          </a:xfrm>
          <a:prstGeom prst="rect">
            <a:avLst/>
          </a:prstGeom>
        </p:spPr>
        <p:txBody>
          <a:bodyPr wrap="square">
            <a:spAutoFit/>
          </a:bodyPr>
          <a:lstStyle/>
          <a:p>
            <a:pPr marL="1182992"/>
            <a:r>
              <a:rPr lang="en-US" sz="5400" dirty="0">
                <a:solidFill>
                  <a:srgbClr val="3F3F3F"/>
                </a:solidFill>
                <a:latin typeface="Arial" panose="020B0604020202020204" pitchFamily="34" charset="0"/>
              </a:rPr>
              <a:t>Arrays, Typecasting </a:t>
            </a:r>
            <a:endParaRPr lang="en-US" dirty="0"/>
          </a:p>
          <a:p>
            <a:pPr marL="1158011" marR="1072667" indent="-402565">
              <a:spcBef>
                <a:spcPts val="1122"/>
              </a:spcBef>
            </a:pPr>
            <a:r>
              <a:rPr lang="en-US" sz="1600" dirty="0">
                <a:solidFill>
                  <a:srgbClr val="E48312"/>
                </a:solidFill>
                <a:latin typeface="Arial" panose="020B0604020202020204" pitchFamily="34" charset="0"/>
              </a:rPr>
              <a:t>➔ </a:t>
            </a:r>
            <a:r>
              <a:rPr lang="en-US" dirty="0">
                <a:solidFill>
                  <a:srgbClr val="3F3F3F"/>
                </a:solidFill>
                <a:latin typeface="Arial" panose="020B0604020202020204" pitchFamily="34" charset="0"/>
              </a:rPr>
              <a:t>Java array is an object which contains elements of a similar data type. Additionally, The elements of an array  are stored in a contiguous memory location. It is a data structure where we store similar elements. We can  store only a fixed set of elements in a Java array. </a:t>
            </a:r>
            <a:endParaRPr lang="en-US" dirty="0"/>
          </a:p>
          <a:p>
            <a:pPr marL="1158011" marR="892937" indent="-417919"/>
            <a:r>
              <a:rPr lang="en-US" sz="1600" dirty="0">
                <a:solidFill>
                  <a:srgbClr val="E48312"/>
                </a:solidFill>
                <a:latin typeface="Arial" panose="020B0604020202020204" pitchFamily="34" charset="0"/>
              </a:rPr>
              <a:t>➔ </a:t>
            </a:r>
            <a:r>
              <a:rPr lang="en-US" dirty="0">
                <a:solidFill>
                  <a:srgbClr val="3F3F3F"/>
                </a:solidFill>
                <a:latin typeface="Arial" panose="020B0604020202020204" pitchFamily="34" charset="0"/>
              </a:rPr>
              <a:t>Array in Java is index-based, the first element of the array is stored at the 0th index, 2nd element is stored on  1st index and so on. </a:t>
            </a:r>
            <a:endParaRPr lang="en-US" dirty="0"/>
          </a:p>
          <a:p>
            <a:pPr marL="1158011"/>
            <a:r>
              <a:rPr lang="en-US" sz="1600" dirty="0">
                <a:solidFill>
                  <a:srgbClr val="E48312"/>
                </a:solidFill>
                <a:latin typeface="Arial" panose="020B0604020202020204" pitchFamily="34" charset="0"/>
              </a:rPr>
              <a:t>➔ </a:t>
            </a:r>
            <a:r>
              <a:rPr lang="en-US" dirty="0">
                <a:solidFill>
                  <a:srgbClr val="3F3F3F"/>
                </a:solidFill>
                <a:latin typeface="Arial" panose="020B0604020202020204" pitchFamily="34" charset="0"/>
              </a:rPr>
              <a:t>Examples: </a:t>
            </a:r>
            <a:endParaRPr lang="en-US" dirty="0"/>
          </a:p>
          <a:p>
            <a:pPr marL="1562303"/>
            <a:r>
              <a:rPr lang="en-US" sz="1400" b="1" dirty="0" err="1">
                <a:solidFill>
                  <a:srgbClr val="006699"/>
                </a:solidFill>
                <a:latin typeface="Arial" panose="020B0604020202020204" pitchFamily="34" charset="0"/>
              </a:rPr>
              <a:t>int</a:t>
            </a:r>
            <a:r>
              <a:rPr lang="en-US" sz="1400" b="1" dirty="0">
                <a:solidFill>
                  <a:srgbClr val="006699"/>
                </a:solidFill>
                <a:latin typeface="Arial" panose="020B0604020202020204" pitchFamily="34" charset="0"/>
              </a:rPr>
              <a:t> </a:t>
            </a:r>
            <a:r>
              <a:rPr lang="en-US" sz="1400" dirty="0">
                <a:solidFill>
                  <a:srgbClr val="000000"/>
                </a:solidFill>
                <a:latin typeface="Arial" panose="020B0604020202020204" pitchFamily="34" charset="0"/>
              </a:rPr>
              <a:t>a[]=</a:t>
            </a:r>
            <a:r>
              <a:rPr lang="en-US" sz="1400" b="1" dirty="0">
                <a:solidFill>
                  <a:srgbClr val="006699"/>
                </a:solidFill>
                <a:latin typeface="Arial" panose="020B0604020202020204" pitchFamily="34" charset="0"/>
              </a:rPr>
              <a:t>new </a:t>
            </a:r>
            <a:r>
              <a:rPr lang="en-US" sz="1400" b="1" dirty="0" err="1">
                <a:solidFill>
                  <a:srgbClr val="006699"/>
                </a:solidFill>
                <a:latin typeface="Arial" panose="020B0604020202020204" pitchFamily="34" charset="0"/>
              </a:rPr>
              <a:t>int</a:t>
            </a:r>
            <a:r>
              <a:rPr lang="en-US" sz="1400" dirty="0">
                <a:solidFill>
                  <a:srgbClr val="000000"/>
                </a:solidFill>
                <a:latin typeface="Arial" panose="020B0604020202020204" pitchFamily="34" charset="0"/>
              </a:rPr>
              <a:t>[</a:t>
            </a:r>
            <a:r>
              <a:rPr lang="en-US" sz="1400" dirty="0">
                <a:solidFill>
                  <a:srgbClr val="C00000"/>
                </a:solidFill>
                <a:latin typeface="Arial" panose="020B0604020202020204" pitchFamily="34" charset="0"/>
              </a:rPr>
              <a:t>5</a:t>
            </a:r>
            <a:r>
              <a:rPr lang="en-US" sz="1400" dirty="0">
                <a:solidFill>
                  <a:srgbClr val="000000"/>
                </a:solidFill>
                <a:latin typeface="Arial" panose="020B0604020202020204" pitchFamily="34" charset="0"/>
              </a:rPr>
              <a:t>];</a:t>
            </a:r>
            <a:r>
              <a:rPr lang="en-US" sz="1400" dirty="0">
                <a:solidFill>
                  <a:srgbClr val="008200"/>
                </a:solidFill>
                <a:latin typeface="Arial" panose="020B0604020202020204" pitchFamily="34" charset="0"/>
              </a:rPr>
              <a:t>//declaration and instantiation </a:t>
            </a:r>
            <a:endParaRPr lang="en-US" dirty="0"/>
          </a:p>
          <a:p>
            <a:pPr marL="1562303">
              <a:spcBef>
                <a:spcPts val="255"/>
              </a:spcBef>
            </a:pPr>
            <a:r>
              <a:rPr lang="en-US" sz="1400" b="1" dirty="0" err="1">
                <a:solidFill>
                  <a:srgbClr val="006699"/>
                </a:solidFill>
                <a:latin typeface="Arial" panose="020B0604020202020204" pitchFamily="34" charset="0"/>
              </a:rPr>
              <a:t>int</a:t>
            </a:r>
            <a:r>
              <a:rPr lang="en-US" sz="1400" b="1" dirty="0">
                <a:solidFill>
                  <a:srgbClr val="006699"/>
                </a:solidFill>
                <a:latin typeface="Arial" panose="020B0604020202020204" pitchFamily="34" charset="0"/>
              </a:rPr>
              <a:t> </a:t>
            </a:r>
            <a:r>
              <a:rPr lang="en-US" sz="1400" dirty="0">
                <a:solidFill>
                  <a:srgbClr val="000000"/>
                </a:solidFill>
                <a:latin typeface="Arial" panose="020B0604020202020204" pitchFamily="34" charset="0"/>
              </a:rPr>
              <a:t>a[]={</a:t>
            </a:r>
            <a:r>
              <a:rPr lang="en-US" sz="1400" dirty="0">
                <a:solidFill>
                  <a:srgbClr val="C00000"/>
                </a:solidFill>
                <a:latin typeface="Arial" panose="020B0604020202020204" pitchFamily="34" charset="0"/>
              </a:rPr>
              <a:t>33</a:t>
            </a:r>
            <a:r>
              <a:rPr lang="en-US" sz="1400" dirty="0">
                <a:solidFill>
                  <a:srgbClr val="000000"/>
                </a:solidFill>
                <a:latin typeface="Arial" panose="020B0604020202020204" pitchFamily="34" charset="0"/>
              </a:rPr>
              <a:t>,</a:t>
            </a:r>
            <a:r>
              <a:rPr lang="en-US" sz="1400" dirty="0">
                <a:solidFill>
                  <a:srgbClr val="C00000"/>
                </a:solidFill>
                <a:latin typeface="Arial" panose="020B0604020202020204" pitchFamily="34" charset="0"/>
              </a:rPr>
              <a:t>3</a:t>
            </a:r>
            <a:r>
              <a:rPr lang="en-US" sz="1400" dirty="0">
                <a:solidFill>
                  <a:srgbClr val="000000"/>
                </a:solidFill>
                <a:latin typeface="Arial" panose="020B0604020202020204" pitchFamily="34" charset="0"/>
              </a:rPr>
              <a:t>,</a:t>
            </a:r>
            <a:r>
              <a:rPr lang="en-US" sz="1400" dirty="0">
                <a:solidFill>
                  <a:srgbClr val="C00000"/>
                </a:solidFill>
                <a:latin typeface="Arial" panose="020B0604020202020204" pitchFamily="34" charset="0"/>
              </a:rPr>
              <a:t>4</a:t>
            </a:r>
            <a:r>
              <a:rPr lang="en-US" sz="1400" dirty="0">
                <a:solidFill>
                  <a:srgbClr val="000000"/>
                </a:solidFill>
                <a:latin typeface="Arial" panose="020B0604020202020204" pitchFamily="34" charset="0"/>
              </a:rPr>
              <a:t>,</a:t>
            </a:r>
            <a:r>
              <a:rPr lang="en-US" sz="1400" dirty="0">
                <a:solidFill>
                  <a:srgbClr val="C00000"/>
                </a:solidFill>
                <a:latin typeface="Arial" panose="020B0604020202020204" pitchFamily="34" charset="0"/>
              </a:rPr>
              <a:t>5</a:t>
            </a:r>
            <a:r>
              <a:rPr lang="en-US" sz="1400" dirty="0">
                <a:solidFill>
                  <a:srgbClr val="000000"/>
                </a:solidFill>
                <a:latin typeface="Arial" panose="020B0604020202020204" pitchFamily="34" charset="0"/>
              </a:rPr>
              <a:t>};</a:t>
            </a:r>
            <a:r>
              <a:rPr lang="en-US" sz="1400" dirty="0">
                <a:solidFill>
                  <a:srgbClr val="008200"/>
                </a:solidFill>
                <a:latin typeface="Arial" panose="020B0604020202020204" pitchFamily="34" charset="0"/>
              </a:rPr>
              <a:t>//declaration, instantiation and initialization </a:t>
            </a:r>
            <a:endParaRPr lang="en-US" dirty="0"/>
          </a:p>
          <a:p>
            <a:pPr marL="1562303">
              <a:spcBef>
                <a:spcPts val="844"/>
              </a:spcBef>
            </a:pPr>
            <a:r>
              <a:rPr lang="en-US" sz="1400" b="1" dirty="0" err="1">
                <a:solidFill>
                  <a:srgbClr val="006699"/>
                </a:solidFill>
                <a:latin typeface="Arial" panose="020B0604020202020204" pitchFamily="34" charset="0"/>
              </a:rPr>
              <a:t>int</a:t>
            </a:r>
            <a:r>
              <a:rPr lang="en-US" sz="1400" dirty="0">
                <a:solidFill>
                  <a:srgbClr val="000000"/>
                </a:solidFill>
                <a:latin typeface="Arial" panose="020B0604020202020204" pitchFamily="34" charset="0"/>
              </a:rPr>
              <a:t>[][] </a:t>
            </a:r>
            <a:r>
              <a:rPr lang="en-US" sz="1400" dirty="0" err="1">
                <a:solidFill>
                  <a:srgbClr val="000000"/>
                </a:solidFill>
                <a:latin typeface="Arial" panose="020B0604020202020204" pitchFamily="34" charset="0"/>
              </a:rPr>
              <a:t>arr</a:t>
            </a:r>
            <a:r>
              <a:rPr lang="en-US" sz="1400" dirty="0">
                <a:solidFill>
                  <a:srgbClr val="000000"/>
                </a:solidFill>
                <a:latin typeface="Arial" panose="020B0604020202020204" pitchFamily="34" charset="0"/>
              </a:rPr>
              <a:t>=</a:t>
            </a:r>
            <a:r>
              <a:rPr lang="en-US" sz="1400" b="1" dirty="0">
                <a:solidFill>
                  <a:srgbClr val="006699"/>
                </a:solidFill>
                <a:latin typeface="Arial" panose="020B0604020202020204" pitchFamily="34" charset="0"/>
              </a:rPr>
              <a:t>new </a:t>
            </a:r>
            <a:r>
              <a:rPr lang="en-US" sz="1400" b="1" dirty="0" err="1">
                <a:solidFill>
                  <a:srgbClr val="006699"/>
                </a:solidFill>
                <a:latin typeface="Arial" panose="020B0604020202020204" pitchFamily="34" charset="0"/>
              </a:rPr>
              <a:t>int</a:t>
            </a:r>
            <a:r>
              <a:rPr lang="en-US" sz="1400" dirty="0">
                <a:solidFill>
                  <a:srgbClr val="000000"/>
                </a:solidFill>
                <a:latin typeface="Arial" panose="020B0604020202020204" pitchFamily="34" charset="0"/>
              </a:rPr>
              <a:t>[</a:t>
            </a:r>
            <a:r>
              <a:rPr lang="en-US" sz="1400" dirty="0">
                <a:solidFill>
                  <a:srgbClr val="C00000"/>
                </a:solidFill>
                <a:latin typeface="Arial" panose="020B0604020202020204" pitchFamily="34" charset="0"/>
              </a:rPr>
              <a:t>3</a:t>
            </a:r>
            <a:r>
              <a:rPr lang="en-US" sz="1400" dirty="0">
                <a:solidFill>
                  <a:srgbClr val="000000"/>
                </a:solidFill>
                <a:latin typeface="Arial" panose="020B0604020202020204" pitchFamily="34" charset="0"/>
              </a:rPr>
              <a:t>][</a:t>
            </a:r>
            <a:r>
              <a:rPr lang="en-US" sz="1400" dirty="0">
                <a:solidFill>
                  <a:srgbClr val="C00000"/>
                </a:solidFill>
                <a:latin typeface="Arial" panose="020B0604020202020204" pitchFamily="34" charset="0"/>
              </a:rPr>
              <a:t>3</a:t>
            </a:r>
            <a:r>
              <a:rPr lang="en-US" sz="1400" dirty="0">
                <a:solidFill>
                  <a:srgbClr val="000000"/>
                </a:solidFill>
                <a:latin typeface="Arial" panose="020B0604020202020204" pitchFamily="34" charset="0"/>
              </a:rPr>
              <a:t>];</a:t>
            </a:r>
            <a:r>
              <a:rPr lang="en-US" sz="1400" dirty="0">
                <a:solidFill>
                  <a:srgbClr val="008200"/>
                </a:solidFill>
                <a:latin typeface="Arial" panose="020B0604020202020204" pitchFamily="34" charset="0"/>
              </a:rPr>
              <a:t>//3 row and 3 column </a:t>
            </a:r>
            <a:endParaRPr lang="en-US" dirty="0"/>
          </a:p>
          <a:p>
            <a:pPr marL="1102233" marR="2169516" indent="55766">
              <a:spcBef>
                <a:spcPts val="1282"/>
              </a:spcBef>
            </a:pPr>
            <a:r>
              <a:rPr lang="en-US" sz="1600" dirty="0">
                <a:solidFill>
                  <a:srgbClr val="E48312"/>
                </a:solidFill>
                <a:latin typeface="Arial" panose="020B0604020202020204" pitchFamily="34" charset="0"/>
              </a:rPr>
              <a:t>➔ </a:t>
            </a:r>
            <a:r>
              <a:rPr lang="en-US" dirty="0" err="1">
                <a:solidFill>
                  <a:srgbClr val="3F3F3F"/>
                </a:solidFill>
                <a:latin typeface="Arial" panose="020B0604020202020204" pitchFamily="34" charset="0"/>
              </a:rPr>
              <a:t>TypeCasting</a:t>
            </a:r>
            <a:r>
              <a:rPr lang="en-US" dirty="0">
                <a:solidFill>
                  <a:srgbClr val="3F3F3F"/>
                </a:solidFill>
                <a:latin typeface="Arial" panose="020B0604020202020204" pitchFamily="34" charset="0"/>
              </a:rPr>
              <a:t> : Convert a value from one data type to another data type is known as type casting. </a:t>
            </a:r>
            <a:r>
              <a:rPr lang="en-US" sz="1600" b="1" dirty="0">
                <a:solidFill>
                  <a:srgbClr val="006699"/>
                </a:solidFill>
                <a:latin typeface="Arial" panose="020B0604020202020204" pitchFamily="34" charset="0"/>
              </a:rPr>
              <a:t>double </a:t>
            </a:r>
            <a:r>
              <a:rPr lang="en-US" sz="1600" dirty="0">
                <a:solidFill>
                  <a:srgbClr val="000000"/>
                </a:solidFill>
                <a:latin typeface="Arial" panose="020B0604020202020204" pitchFamily="34" charset="0"/>
              </a:rPr>
              <a:t>d = </a:t>
            </a:r>
            <a:r>
              <a:rPr lang="en-US" sz="1600" dirty="0">
                <a:solidFill>
                  <a:srgbClr val="C00000"/>
                </a:solidFill>
                <a:latin typeface="Arial" panose="020B0604020202020204" pitchFamily="34" charset="0"/>
              </a:rPr>
              <a:t>166.66</a:t>
            </a:r>
            <a:r>
              <a:rPr lang="en-US" sz="1600" dirty="0">
                <a:solidFill>
                  <a:srgbClr val="000000"/>
                </a:solidFill>
                <a:latin typeface="Arial" panose="020B0604020202020204" pitchFamily="34" charset="0"/>
              </a:rPr>
              <a:t>;  </a:t>
            </a:r>
            <a:endParaRPr lang="en-US" dirty="0"/>
          </a:p>
          <a:p>
            <a:pPr marL="1098664">
              <a:spcBef>
                <a:spcPts val="649"/>
              </a:spcBef>
            </a:pPr>
            <a:r>
              <a:rPr lang="en-US" sz="1600" dirty="0">
                <a:solidFill>
                  <a:srgbClr val="008200"/>
                </a:solidFill>
                <a:latin typeface="Arial" panose="020B0604020202020204" pitchFamily="34" charset="0"/>
              </a:rPr>
              <a:t>//converting double data type into long data type </a:t>
            </a:r>
            <a:endParaRPr lang="en-US" dirty="0"/>
          </a:p>
          <a:p>
            <a:pPr marL="1106894">
              <a:spcBef>
                <a:spcPts val="872"/>
              </a:spcBef>
            </a:pPr>
            <a:r>
              <a:rPr lang="en-US" sz="1600" b="1" dirty="0">
                <a:solidFill>
                  <a:srgbClr val="006699"/>
                </a:solidFill>
                <a:latin typeface="Arial" panose="020B0604020202020204" pitchFamily="34" charset="0"/>
              </a:rPr>
              <a:t>long </a:t>
            </a:r>
            <a:r>
              <a:rPr lang="en-US" sz="1600" dirty="0">
                <a:solidFill>
                  <a:srgbClr val="000000"/>
                </a:solidFill>
                <a:latin typeface="Arial" panose="020B0604020202020204" pitchFamily="34" charset="0"/>
              </a:rPr>
              <a:t>l = (</a:t>
            </a:r>
            <a:r>
              <a:rPr lang="en-US" sz="1600" b="1" dirty="0">
                <a:solidFill>
                  <a:srgbClr val="006699"/>
                </a:solidFill>
                <a:latin typeface="Arial" panose="020B0604020202020204" pitchFamily="34" charset="0"/>
              </a:rPr>
              <a:t>long</a:t>
            </a:r>
            <a:r>
              <a:rPr lang="en-US" sz="1600" dirty="0">
                <a:solidFill>
                  <a:srgbClr val="000000"/>
                </a:solidFill>
                <a:latin typeface="Arial" panose="020B0604020202020204" pitchFamily="34" charset="0"/>
              </a:rPr>
              <a:t>)d;  </a:t>
            </a:r>
            <a:endParaRPr lang="en-US" dirty="0"/>
          </a:p>
          <a:p>
            <a:pPr marL="1098664">
              <a:spcBef>
                <a:spcPts val="872"/>
              </a:spcBef>
            </a:pPr>
            <a:r>
              <a:rPr lang="en-US" sz="1600" dirty="0">
                <a:solidFill>
                  <a:srgbClr val="008200"/>
                </a:solidFill>
                <a:latin typeface="Arial" panose="020B0604020202020204" pitchFamily="34" charset="0"/>
              </a:rPr>
              <a:t>//converting long data type into </a:t>
            </a:r>
            <a:r>
              <a:rPr lang="en-US" sz="1600" dirty="0" err="1">
                <a:solidFill>
                  <a:srgbClr val="008200"/>
                </a:solidFill>
                <a:latin typeface="Arial" panose="020B0604020202020204" pitchFamily="34" charset="0"/>
              </a:rPr>
              <a:t>int</a:t>
            </a:r>
            <a:r>
              <a:rPr lang="en-US" sz="1600" dirty="0">
                <a:solidFill>
                  <a:srgbClr val="008200"/>
                </a:solidFill>
                <a:latin typeface="Arial" panose="020B0604020202020204" pitchFamily="34" charset="0"/>
              </a:rPr>
              <a:t> data type </a:t>
            </a:r>
            <a:endParaRPr lang="en-US" dirty="0"/>
          </a:p>
          <a:p>
            <a:pPr marL="1105497">
              <a:spcBef>
                <a:spcPts val="872"/>
              </a:spcBef>
            </a:pPr>
            <a:r>
              <a:rPr lang="en-US" sz="1600" b="1" dirty="0" err="1">
                <a:solidFill>
                  <a:srgbClr val="006699"/>
                </a:solidFill>
                <a:latin typeface="Arial" panose="020B0604020202020204" pitchFamily="34" charset="0"/>
              </a:rPr>
              <a:t>int</a:t>
            </a:r>
            <a:r>
              <a:rPr lang="en-US" sz="1600" b="1" dirty="0">
                <a:solidFill>
                  <a:srgbClr val="006699"/>
                </a:solidFill>
                <a:latin typeface="Arial" panose="020B0604020202020204" pitchFamily="34" charset="0"/>
              </a:rPr>
              <a:t> </a:t>
            </a:r>
            <a:r>
              <a:rPr lang="en-US" sz="1600" dirty="0" err="1">
                <a:solidFill>
                  <a:srgbClr val="000000"/>
                </a:solidFill>
                <a:latin typeface="Arial" panose="020B0604020202020204" pitchFamily="34" charset="0"/>
              </a:rPr>
              <a:t>i</a:t>
            </a:r>
            <a:r>
              <a:rPr lang="en-US" sz="1600" dirty="0">
                <a:solidFill>
                  <a:srgbClr val="000000"/>
                </a:solidFill>
                <a:latin typeface="Arial" panose="020B0604020202020204" pitchFamily="34" charset="0"/>
              </a:rPr>
              <a:t> = (</a:t>
            </a:r>
            <a:r>
              <a:rPr lang="en-US" sz="1600" b="1" dirty="0" err="1">
                <a:solidFill>
                  <a:srgbClr val="006699"/>
                </a:solidFill>
                <a:latin typeface="Arial" panose="020B0604020202020204" pitchFamily="34" charset="0"/>
              </a:rPr>
              <a:t>int</a:t>
            </a:r>
            <a:r>
              <a:rPr lang="en-US" sz="1600" dirty="0">
                <a:solidFill>
                  <a:srgbClr val="000000"/>
                </a:solidFill>
                <a:latin typeface="Arial" panose="020B0604020202020204" pitchFamily="34" charset="0"/>
              </a:rPr>
              <a:t>)l;  </a:t>
            </a:r>
            <a:endParaRPr lang="en-US" dirty="0"/>
          </a:p>
          <a:p>
            <a:br>
              <a:rPr lang="en-US" dirty="0"/>
            </a:br>
            <a:endParaRPr lang="en-IN" dirty="0"/>
          </a:p>
        </p:txBody>
      </p:sp>
    </p:spTree>
    <p:extLst>
      <p:ext uri="{BB962C8B-B14F-4D97-AF65-F5344CB8AC3E}">
        <p14:creationId xmlns:p14="http://schemas.microsoft.com/office/powerpoint/2010/main" val="6249178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496" y="871332"/>
            <a:ext cx="8978348" cy="5257850"/>
          </a:xfrm>
          <a:prstGeom prst="rect">
            <a:avLst/>
          </a:prstGeom>
        </p:spPr>
        <p:txBody>
          <a:bodyPr wrap="square">
            <a:spAutoFit/>
          </a:bodyPr>
          <a:lstStyle/>
          <a:p>
            <a:pPr marL="1212253"/>
            <a:r>
              <a:rPr lang="en-US" sz="4400" dirty="0">
                <a:solidFill>
                  <a:srgbClr val="3F3F3F"/>
                </a:solidFill>
                <a:latin typeface="Arial" panose="020B0604020202020204" pitchFamily="34" charset="0"/>
              </a:rPr>
              <a:t>Operators, Expression </a:t>
            </a:r>
            <a:endParaRPr lang="en-US" dirty="0"/>
          </a:p>
          <a:p>
            <a:pPr marL="1114184">
              <a:spcBef>
                <a:spcPts val="1359"/>
              </a:spcBef>
            </a:pPr>
            <a:r>
              <a:rPr lang="en-US" sz="1600" dirty="0">
                <a:solidFill>
                  <a:srgbClr val="E48312"/>
                </a:solidFill>
                <a:latin typeface="Arial" panose="020B0604020202020204" pitchFamily="34" charset="0"/>
              </a:rPr>
              <a:t>➔ </a:t>
            </a:r>
            <a:r>
              <a:rPr lang="en-US" dirty="0">
                <a:solidFill>
                  <a:srgbClr val="3F3F3F"/>
                </a:solidFill>
                <a:latin typeface="Arial" panose="020B0604020202020204" pitchFamily="34" charset="0"/>
              </a:rPr>
              <a:t>Operators :  </a:t>
            </a:r>
            <a:endParaRPr lang="en-US" dirty="0"/>
          </a:p>
          <a:p>
            <a:pPr marL="1573213" marR="1026351"/>
            <a:r>
              <a:rPr lang="en-US" sz="1600" dirty="0">
                <a:solidFill>
                  <a:srgbClr val="E48312"/>
                </a:solidFill>
                <a:latin typeface="Arial" panose="020B0604020202020204" pitchFamily="34" charset="0"/>
              </a:rPr>
              <a:t>◆ </a:t>
            </a:r>
            <a:r>
              <a:rPr lang="en-US" sz="1600" dirty="0">
                <a:solidFill>
                  <a:srgbClr val="3F3F3F"/>
                </a:solidFill>
                <a:latin typeface="Arial" panose="020B0604020202020204" pitchFamily="34" charset="0"/>
              </a:rPr>
              <a:t>Operator in Java is a symbol that is used to perform operations. For example: +, -, *, / etc. </a:t>
            </a:r>
            <a:r>
              <a:rPr lang="en-US" sz="1600" dirty="0">
                <a:solidFill>
                  <a:srgbClr val="E48312"/>
                </a:solidFill>
                <a:latin typeface="Arial" panose="020B0604020202020204" pitchFamily="34" charset="0"/>
              </a:rPr>
              <a:t>◆ </a:t>
            </a:r>
            <a:r>
              <a:rPr lang="en-US" sz="1600" dirty="0">
                <a:solidFill>
                  <a:srgbClr val="3F3F3F"/>
                </a:solidFill>
                <a:latin typeface="Arial" panose="020B0604020202020204" pitchFamily="34" charset="0"/>
              </a:rPr>
              <a:t>There are many types of operators in Java : Unary, Arithmetic, Shift, Relational, Bitwise,  Logical, Ternary, Assignment</a:t>
            </a:r>
            <a:r>
              <a:rPr lang="en-US" sz="1100" dirty="0">
                <a:solidFill>
                  <a:srgbClr val="333333"/>
                </a:solidFill>
                <a:latin typeface="Arial" panose="020B0604020202020204" pitchFamily="34" charset="0"/>
              </a:rPr>
              <a:t>. </a:t>
            </a:r>
            <a:endParaRPr lang="en-US" dirty="0"/>
          </a:p>
          <a:p>
            <a:pPr marL="1114184" marR="1324699" indent="-450177"/>
            <a:r>
              <a:rPr lang="en-US" sz="1600" dirty="0">
                <a:solidFill>
                  <a:srgbClr val="E48312"/>
                </a:solidFill>
                <a:latin typeface="Arial" panose="020B0604020202020204" pitchFamily="34" charset="0"/>
              </a:rPr>
              <a:t>➔ </a:t>
            </a:r>
            <a:r>
              <a:rPr lang="en-US" dirty="0">
                <a:solidFill>
                  <a:srgbClr val="3F3F3F"/>
                </a:solidFill>
                <a:latin typeface="Arial" panose="020B0604020202020204" pitchFamily="34" charset="0"/>
              </a:rPr>
              <a:t>Expressions: Expressions are built using values, variables, operators and method  calls. </a:t>
            </a:r>
            <a:endParaRPr lang="en-US" dirty="0"/>
          </a:p>
          <a:p>
            <a:pPr marL="1114184" marR="1284618" indent="-444843" algn="just">
              <a:spcBef>
                <a:spcPts val="27"/>
              </a:spcBef>
            </a:pPr>
            <a:r>
              <a:rPr lang="en-US" sz="1600" dirty="0">
                <a:solidFill>
                  <a:srgbClr val="E48312"/>
                </a:solidFill>
                <a:latin typeface="Arial" panose="020B0604020202020204" pitchFamily="34" charset="0"/>
              </a:rPr>
              <a:t>➔ </a:t>
            </a:r>
            <a:r>
              <a:rPr lang="en-US" dirty="0">
                <a:solidFill>
                  <a:srgbClr val="3F3F3F"/>
                </a:solidFill>
                <a:latin typeface="Arial" panose="020B0604020202020204" pitchFamily="34" charset="0"/>
              </a:rPr>
              <a:t>Operator Precedence : Precedence is the priority order of an operator, if there are  two or more operators in an expression then the operator of highest priority will be  executed first then higher, and then high. </a:t>
            </a:r>
            <a:endParaRPr lang="en-US" dirty="0"/>
          </a:p>
          <a:p>
            <a:pPr marL="1114184" marR="1088530" algn="ctr">
              <a:spcBef>
                <a:spcPts val="27"/>
              </a:spcBef>
            </a:pPr>
            <a:r>
              <a:rPr lang="en-US" sz="1600" dirty="0">
                <a:solidFill>
                  <a:srgbClr val="E48312"/>
                </a:solidFill>
                <a:latin typeface="Arial" panose="020B0604020202020204" pitchFamily="34" charset="0"/>
              </a:rPr>
              <a:t>➔ </a:t>
            </a:r>
            <a:r>
              <a:rPr lang="en-US" dirty="0">
                <a:solidFill>
                  <a:srgbClr val="3F3F3F"/>
                </a:solidFill>
                <a:latin typeface="Arial" panose="020B0604020202020204" pitchFamily="34" charset="0"/>
              </a:rPr>
              <a:t>Operator Associativity : Associativity tells the direction of execution of operators that  can be either left to right or right to left. For example, in expression a = b = c = 8 </a:t>
            </a:r>
            <a:endParaRPr lang="en-US" dirty="0"/>
          </a:p>
          <a:p>
            <a:br>
              <a:rPr lang="en-US" dirty="0"/>
            </a:br>
            <a:endParaRPr lang="en-IN" dirty="0"/>
          </a:p>
        </p:txBody>
      </p:sp>
    </p:spTree>
    <p:extLst>
      <p:ext uri="{BB962C8B-B14F-4D97-AF65-F5344CB8AC3E}">
        <p14:creationId xmlns:p14="http://schemas.microsoft.com/office/powerpoint/2010/main" val="38074437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23131"/>
            <a:ext cx="10355580" cy="4396075"/>
          </a:xfrm>
          <a:prstGeom prst="rect">
            <a:avLst/>
          </a:prstGeom>
        </p:spPr>
        <p:txBody>
          <a:bodyPr wrap="square">
            <a:spAutoFit/>
          </a:bodyPr>
          <a:lstStyle/>
          <a:p>
            <a:pPr marL="1213472"/>
            <a:r>
              <a:rPr lang="en-IN" sz="4800" dirty="0">
                <a:solidFill>
                  <a:srgbClr val="3F3F3F"/>
                </a:solidFill>
                <a:latin typeface="Arial" panose="020B0604020202020204" pitchFamily="34" charset="0"/>
              </a:rPr>
              <a:t>Control Statements </a:t>
            </a:r>
            <a:endParaRPr lang="en-IN" dirty="0"/>
          </a:p>
          <a:p>
            <a:pPr marL="1114184">
              <a:spcBef>
                <a:spcPts val="1359"/>
              </a:spcBef>
            </a:pPr>
            <a:r>
              <a:rPr lang="en-IN" dirty="0">
                <a:solidFill>
                  <a:srgbClr val="E48312"/>
                </a:solidFill>
                <a:latin typeface="Arial" panose="020B0604020202020204" pitchFamily="34" charset="0"/>
              </a:rPr>
              <a:t>➔ </a:t>
            </a:r>
            <a:r>
              <a:rPr lang="en-IN" sz="2000" dirty="0">
                <a:solidFill>
                  <a:srgbClr val="3F3F3F"/>
                </a:solidFill>
                <a:latin typeface="Arial" panose="020B0604020202020204" pitchFamily="34" charset="0"/>
              </a:rPr>
              <a:t>Decision Making : </a:t>
            </a:r>
            <a:endParaRPr lang="en-IN" dirty="0"/>
          </a:p>
          <a:p>
            <a:pPr marL="1573213"/>
            <a:r>
              <a:rPr lang="en-IN" dirty="0">
                <a:solidFill>
                  <a:srgbClr val="E48312"/>
                </a:solidFill>
                <a:latin typeface="Arial" panose="020B0604020202020204" pitchFamily="34" charset="0"/>
              </a:rPr>
              <a:t>◆ </a:t>
            </a:r>
            <a:r>
              <a:rPr lang="en-IN" dirty="0">
                <a:solidFill>
                  <a:srgbClr val="3F3F3F"/>
                </a:solidFill>
                <a:latin typeface="Arial" panose="020B0604020202020204" pitchFamily="34" charset="0"/>
              </a:rPr>
              <a:t>if statement </a:t>
            </a:r>
            <a:endParaRPr lang="en-IN" dirty="0"/>
          </a:p>
          <a:p>
            <a:pPr marL="1573213"/>
            <a:r>
              <a:rPr lang="en-IN" dirty="0">
                <a:solidFill>
                  <a:srgbClr val="E48312"/>
                </a:solidFill>
                <a:latin typeface="Arial" panose="020B0604020202020204" pitchFamily="34" charset="0"/>
              </a:rPr>
              <a:t>◆ </a:t>
            </a:r>
            <a:r>
              <a:rPr lang="en-IN" dirty="0">
                <a:solidFill>
                  <a:srgbClr val="3F3F3F"/>
                </a:solidFill>
                <a:latin typeface="Arial" panose="020B0604020202020204" pitchFamily="34" charset="0"/>
              </a:rPr>
              <a:t>if-else statement </a:t>
            </a:r>
            <a:endParaRPr lang="en-IN" dirty="0"/>
          </a:p>
          <a:p>
            <a:pPr marL="1573213"/>
            <a:r>
              <a:rPr lang="en-IN" dirty="0">
                <a:solidFill>
                  <a:srgbClr val="E48312"/>
                </a:solidFill>
                <a:latin typeface="Arial" panose="020B0604020202020204" pitchFamily="34" charset="0"/>
              </a:rPr>
              <a:t>◆ </a:t>
            </a:r>
            <a:r>
              <a:rPr lang="en-IN" dirty="0">
                <a:solidFill>
                  <a:srgbClr val="3F3F3F"/>
                </a:solidFill>
                <a:latin typeface="Arial" panose="020B0604020202020204" pitchFamily="34" charset="0"/>
              </a:rPr>
              <a:t>nested if statement </a:t>
            </a:r>
            <a:endParaRPr lang="en-IN" dirty="0"/>
          </a:p>
          <a:p>
            <a:pPr marL="1573213"/>
            <a:r>
              <a:rPr lang="en-IN" dirty="0">
                <a:solidFill>
                  <a:srgbClr val="E48312"/>
                </a:solidFill>
                <a:latin typeface="Arial" panose="020B0604020202020204" pitchFamily="34" charset="0"/>
              </a:rPr>
              <a:t>◆ </a:t>
            </a:r>
            <a:r>
              <a:rPr lang="en-IN" dirty="0">
                <a:solidFill>
                  <a:srgbClr val="3F3F3F"/>
                </a:solidFill>
                <a:latin typeface="Arial" panose="020B0604020202020204" pitchFamily="34" charset="0"/>
              </a:rPr>
              <a:t>switch statement </a:t>
            </a:r>
            <a:endParaRPr lang="en-IN" dirty="0"/>
          </a:p>
          <a:p>
            <a:pPr marL="1114184"/>
            <a:r>
              <a:rPr lang="en-IN" dirty="0">
                <a:solidFill>
                  <a:srgbClr val="E48312"/>
                </a:solidFill>
                <a:latin typeface="Arial" panose="020B0604020202020204" pitchFamily="34" charset="0"/>
              </a:rPr>
              <a:t>➔ </a:t>
            </a:r>
            <a:r>
              <a:rPr lang="en-IN" sz="2000" dirty="0">
                <a:solidFill>
                  <a:srgbClr val="3F3F3F"/>
                </a:solidFill>
                <a:latin typeface="Arial" panose="020B0604020202020204" pitchFamily="34" charset="0"/>
              </a:rPr>
              <a:t>Looping: </a:t>
            </a:r>
            <a:endParaRPr lang="en-IN" dirty="0"/>
          </a:p>
          <a:p>
            <a:pPr marL="1573213"/>
            <a:r>
              <a:rPr lang="en-IN" dirty="0">
                <a:solidFill>
                  <a:srgbClr val="E48312"/>
                </a:solidFill>
                <a:latin typeface="Arial" panose="020B0604020202020204" pitchFamily="34" charset="0"/>
              </a:rPr>
              <a:t>◆ </a:t>
            </a:r>
            <a:r>
              <a:rPr lang="en-IN" dirty="0">
                <a:solidFill>
                  <a:srgbClr val="3F3F3F"/>
                </a:solidFill>
                <a:latin typeface="Arial" panose="020B0604020202020204" pitchFamily="34" charset="0"/>
              </a:rPr>
              <a:t>for </a:t>
            </a:r>
            <a:endParaRPr lang="en-IN" dirty="0"/>
          </a:p>
          <a:p>
            <a:pPr marL="1573213"/>
            <a:r>
              <a:rPr lang="en-IN" dirty="0">
                <a:solidFill>
                  <a:srgbClr val="E48312"/>
                </a:solidFill>
                <a:latin typeface="Arial" panose="020B0604020202020204" pitchFamily="34" charset="0"/>
              </a:rPr>
              <a:t>◆ </a:t>
            </a:r>
            <a:r>
              <a:rPr lang="en-IN" dirty="0">
                <a:solidFill>
                  <a:srgbClr val="3F3F3F"/>
                </a:solidFill>
                <a:latin typeface="Arial" panose="020B0604020202020204" pitchFamily="34" charset="0"/>
              </a:rPr>
              <a:t>for-each : for(Type </a:t>
            </a:r>
            <a:r>
              <a:rPr lang="en-IN" dirty="0" err="1">
                <a:solidFill>
                  <a:srgbClr val="3F3F3F"/>
                </a:solidFill>
                <a:latin typeface="Arial" panose="020B0604020202020204" pitchFamily="34" charset="0"/>
              </a:rPr>
              <a:t>var:array</a:t>
            </a:r>
            <a:r>
              <a:rPr lang="en-IN" dirty="0">
                <a:solidFill>
                  <a:srgbClr val="3F3F3F"/>
                </a:solidFill>
                <a:latin typeface="Arial" panose="020B0604020202020204" pitchFamily="34" charset="0"/>
              </a:rPr>
              <a:t>) { // Code to be executed} </a:t>
            </a:r>
            <a:endParaRPr lang="en-IN" dirty="0"/>
          </a:p>
          <a:p>
            <a:pPr marL="1573213"/>
            <a:r>
              <a:rPr lang="en-IN" dirty="0">
                <a:solidFill>
                  <a:srgbClr val="E48312"/>
                </a:solidFill>
                <a:latin typeface="Arial" panose="020B0604020202020204" pitchFamily="34" charset="0"/>
              </a:rPr>
              <a:t>◆ </a:t>
            </a:r>
            <a:r>
              <a:rPr lang="en-IN" dirty="0">
                <a:solidFill>
                  <a:srgbClr val="3F3F3F"/>
                </a:solidFill>
                <a:latin typeface="Arial" panose="020B0604020202020204" pitchFamily="34" charset="0"/>
              </a:rPr>
              <a:t>while </a:t>
            </a:r>
            <a:endParaRPr lang="en-IN" dirty="0"/>
          </a:p>
          <a:p>
            <a:pPr marL="1573213"/>
            <a:r>
              <a:rPr lang="en-IN" dirty="0">
                <a:solidFill>
                  <a:srgbClr val="E48312"/>
                </a:solidFill>
                <a:latin typeface="Arial" panose="020B0604020202020204" pitchFamily="34" charset="0"/>
              </a:rPr>
              <a:t>◆ </a:t>
            </a:r>
            <a:r>
              <a:rPr lang="en-IN" dirty="0">
                <a:solidFill>
                  <a:srgbClr val="3F3F3F"/>
                </a:solidFill>
                <a:latin typeface="Arial" panose="020B0604020202020204" pitchFamily="34" charset="0"/>
              </a:rPr>
              <a:t>do-while </a:t>
            </a:r>
            <a:endParaRPr lang="en-IN" dirty="0"/>
          </a:p>
          <a:p>
            <a:br>
              <a:rPr lang="en-IN" dirty="0"/>
            </a:br>
            <a:endParaRPr lang="en-IN" dirty="0"/>
          </a:p>
        </p:txBody>
      </p:sp>
    </p:spTree>
    <p:extLst>
      <p:ext uri="{BB962C8B-B14F-4D97-AF65-F5344CB8AC3E}">
        <p14:creationId xmlns:p14="http://schemas.microsoft.com/office/powerpoint/2010/main" val="2817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9465-1C47-3A3D-D0C9-49AFBD05D52C}"/>
              </a:ext>
            </a:extLst>
          </p:cNvPr>
          <p:cNvSpPr>
            <a:spLocks noGrp="1"/>
          </p:cNvSpPr>
          <p:nvPr>
            <p:ph type="title"/>
          </p:nvPr>
        </p:nvSpPr>
        <p:spPr>
          <a:xfrm>
            <a:off x="222183" y="124494"/>
            <a:ext cx="10515600" cy="404896"/>
          </a:xfrm>
        </p:spPr>
        <p:txBody>
          <a:bodyPr>
            <a:normAutofit fontScale="90000"/>
          </a:bodyPr>
          <a:lstStyle/>
          <a:p>
            <a:r>
              <a:rPr lang="en-US" sz="2800" b="1" dirty="0">
                <a:solidFill>
                  <a:srgbClr val="C00000"/>
                </a:solidFill>
              </a:rPr>
              <a:t>What is JAVA?</a:t>
            </a:r>
            <a:endParaRPr lang="en-IN" sz="2800" b="1" dirty="0">
              <a:solidFill>
                <a:srgbClr val="C00000"/>
              </a:solidFill>
            </a:endParaRPr>
          </a:p>
        </p:txBody>
      </p:sp>
      <p:sp>
        <p:nvSpPr>
          <p:cNvPr id="3" name="Content Placeholder 2">
            <a:extLst>
              <a:ext uri="{FF2B5EF4-FFF2-40B4-BE49-F238E27FC236}">
                <a16:creationId xmlns:a16="http://schemas.microsoft.com/office/drawing/2014/main" id="{E5FB117A-4D43-F92C-0C1E-5B4D319CE2FF}"/>
              </a:ext>
            </a:extLst>
          </p:cNvPr>
          <p:cNvSpPr>
            <a:spLocks noGrp="1"/>
          </p:cNvSpPr>
          <p:nvPr>
            <p:ph idx="1"/>
          </p:nvPr>
        </p:nvSpPr>
        <p:spPr>
          <a:xfrm>
            <a:off x="222183" y="442762"/>
            <a:ext cx="11131617" cy="6290745"/>
          </a:xfrm>
        </p:spPr>
        <p:txBody>
          <a:bodyPr>
            <a:normAutofit fontScale="32500" lnSpcReduction="20000"/>
          </a:bodyPr>
          <a:lstStyle/>
          <a:p>
            <a:pPr marL="0" indent="0">
              <a:buNone/>
            </a:pP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Java is a high-level, general-purpose, object-oriented, and secure programming language developed by James Gosling at Sun Microsystems, Inc. in 1991.</a:t>
            </a:r>
          </a:p>
          <a:p>
            <a:pPr marL="0" indent="0">
              <a:buNone/>
            </a:pP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 It is formally known as OAK. In 1995, Sun Microsystem changed the name to Java. </a:t>
            </a:r>
          </a:p>
          <a:p>
            <a:pPr marL="0" indent="0">
              <a:buNone/>
            </a:pP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In 2009, Sun Microsystem takeover by Oracle Corporation.</a:t>
            </a:r>
          </a:p>
          <a:p>
            <a:pPr marL="0" indent="0">
              <a:buNone/>
            </a:pPr>
            <a:endParaRPr lang="en-IN" sz="4200" b="1" dirty="0">
              <a:solidFill>
                <a:srgbClr val="610B38"/>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4200" b="1" dirty="0">
                <a:solidFill>
                  <a:srgbClr val="610B38"/>
                </a:solidFill>
                <a:effectLst/>
                <a:latin typeface="Arial" panose="020B0604020202020204" pitchFamily="34" charset="0"/>
                <a:ea typeface="Times New Roman" panose="02020603050405020304" pitchFamily="18" charset="0"/>
                <a:cs typeface="Arial" panose="020B0604020202020204" pitchFamily="34" charset="0"/>
              </a:rPr>
              <a:t>Editions of Java</a:t>
            </a:r>
          </a:p>
          <a:p>
            <a:pPr marL="0" marR="0" algn="just">
              <a:lnSpc>
                <a:spcPct val="107000"/>
              </a:lnSpc>
              <a:spcBef>
                <a:spcPts val="0"/>
              </a:spcBef>
              <a:spcAft>
                <a:spcPts val="800"/>
              </a:spcAft>
            </a:pPr>
            <a:r>
              <a:rPr lang="en-IN" sz="42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Each edition of Java has different capabilities. There are three editions of Java:</a:t>
            </a:r>
            <a:endParaRPr lang="en-IN" sz="4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4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Java Standard Editions (JSE):</a:t>
            </a:r>
            <a:r>
              <a:rPr lang="en-IN" sz="4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just">
              <a:lnSpc>
                <a:spcPts val="1875"/>
              </a:lnSpc>
              <a:spcBef>
                <a:spcPts val="300"/>
              </a:spcBef>
              <a:spcAft>
                <a:spcPts val="800"/>
              </a:spcAft>
              <a:buSzPts val="1000"/>
              <a:buNone/>
              <a:tabLst>
                <a:tab pos="457200" algn="l"/>
              </a:tabLst>
            </a:pPr>
            <a:r>
              <a:rPr lang="en-IN" sz="4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It is used to create programs for a desktop computer. </a:t>
            </a:r>
          </a:p>
          <a:p>
            <a:pPr marL="0" marR="0" lvl="0" indent="0" algn="just">
              <a:lnSpc>
                <a:spcPts val="1875"/>
              </a:lnSpc>
              <a:spcBef>
                <a:spcPts val="300"/>
              </a:spcBef>
              <a:spcAft>
                <a:spcPts val="800"/>
              </a:spcAft>
              <a:buSzPts val="1000"/>
              <a:buNone/>
              <a:tabLst>
                <a:tab pos="457200" algn="l"/>
              </a:tabLst>
            </a:pP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It is a Java programming platform. It includes Java programming APIs such as </a:t>
            </a:r>
            <a:r>
              <a:rPr lang="en-IN" sz="4200" dirty="0" err="1">
                <a:solidFill>
                  <a:srgbClr val="333333"/>
                </a:solidFill>
                <a:effectLst/>
                <a:latin typeface="Arial" panose="020B0604020202020204" pitchFamily="34" charset="0"/>
                <a:ea typeface="Calibri" panose="020F0502020204030204" pitchFamily="34" charset="0"/>
                <a:cs typeface="Arial" panose="020B0604020202020204" pitchFamily="34" charset="0"/>
              </a:rPr>
              <a:t>java.lang</a:t>
            </a: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 java.io, java.net, </a:t>
            </a:r>
            <a:r>
              <a:rPr lang="en-IN" sz="4200" dirty="0" err="1">
                <a:solidFill>
                  <a:srgbClr val="333333"/>
                </a:solidFill>
                <a:effectLst/>
                <a:latin typeface="Arial" panose="020B0604020202020204" pitchFamily="34" charset="0"/>
                <a:ea typeface="Calibri" panose="020F0502020204030204" pitchFamily="34" charset="0"/>
                <a:cs typeface="Arial" panose="020B0604020202020204" pitchFamily="34" charset="0"/>
              </a:rPr>
              <a:t>java.util</a:t>
            </a: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 </a:t>
            </a:r>
            <a:r>
              <a:rPr lang="en-IN" sz="4200" dirty="0" err="1">
                <a:solidFill>
                  <a:srgbClr val="333333"/>
                </a:solidFill>
                <a:effectLst/>
                <a:latin typeface="Arial" panose="020B0604020202020204" pitchFamily="34" charset="0"/>
                <a:ea typeface="Calibri" panose="020F0502020204030204" pitchFamily="34" charset="0"/>
                <a:cs typeface="Arial" panose="020B0604020202020204" pitchFamily="34" charset="0"/>
              </a:rPr>
              <a:t>java.sql</a:t>
            </a: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 </a:t>
            </a:r>
            <a:r>
              <a:rPr lang="en-IN" sz="4200" dirty="0" err="1">
                <a:solidFill>
                  <a:srgbClr val="333333"/>
                </a:solidFill>
                <a:effectLst/>
                <a:latin typeface="Arial" panose="020B0604020202020204" pitchFamily="34" charset="0"/>
                <a:ea typeface="Calibri" panose="020F0502020204030204" pitchFamily="34" charset="0"/>
                <a:cs typeface="Arial" panose="020B0604020202020204" pitchFamily="34" charset="0"/>
              </a:rPr>
              <a:t>java.math</a:t>
            </a: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 etc. It includes core topics like OOPs, </a:t>
            </a:r>
            <a:r>
              <a:rPr lang="en-IN" sz="4200" u="sng" dirty="0">
                <a:solidFill>
                  <a:srgbClr val="008000"/>
                </a:solidFill>
                <a:effectLst/>
                <a:latin typeface="Arial" panose="020B0604020202020204" pitchFamily="34" charset="0"/>
                <a:ea typeface="Calibri" panose="020F0502020204030204" pitchFamily="34" charset="0"/>
                <a:cs typeface="Arial" panose="020B0604020202020204" pitchFamily="34" charset="0"/>
                <a:hlinkClick r:id="rId2"/>
              </a:rPr>
              <a:t>String</a:t>
            </a: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 Regex, Exception, Inner classes, Multithreading, I/O Stream, Networking, AWT, Swing, Reflection, Collection, etc.</a:t>
            </a:r>
            <a:endParaRPr lang="en-IN" sz="4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4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Java Enterprise Edition (JEE):</a:t>
            </a:r>
          </a:p>
          <a:p>
            <a:pPr marL="0" marR="0" lvl="0" indent="0" algn="just">
              <a:lnSpc>
                <a:spcPts val="1875"/>
              </a:lnSpc>
              <a:spcBef>
                <a:spcPts val="300"/>
              </a:spcBef>
              <a:spcAft>
                <a:spcPts val="800"/>
              </a:spcAft>
              <a:buSzPts val="1000"/>
              <a:buNone/>
              <a:tabLst>
                <a:tab pos="457200" algn="l"/>
              </a:tabLst>
            </a:pPr>
            <a:r>
              <a:rPr lang="en-IN" sz="4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It is used to create large programs that run on the server and manages heavy traffic and complex transactions.</a:t>
            </a:r>
            <a:endParaRPr lang="en-IN" sz="4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R="0" indent="0" algn="just">
              <a:lnSpc>
                <a:spcPts val="1875"/>
              </a:lnSpc>
              <a:spcBef>
                <a:spcPts val="300"/>
              </a:spcBef>
              <a:spcAft>
                <a:spcPts val="800"/>
              </a:spcAft>
              <a:buNone/>
            </a:pP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It is an enterprise platform which is mainly used to develop web and enterprise applications. It is built on the top of the Java SE platform. It includes topics like Servlet, JSP, Web Services, EJB, </a:t>
            </a:r>
            <a:r>
              <a:rPr lang="en-IN" sz="4200" u="sng" dirty="0">
                <a:solidFill>
                  <a:srgbClr val="008000"/>
                </a:solidFill>
                <a:effectLst/>
                <a:latin typeface="Arial" panose="020B0604020202020204" pitchFamily="34" charset="0"/>
                <a:ea typeface="Calibri" panose="020F0502020204030204" pitchFamily="34" charset="0"/>
                <a:cs typeface="Arial" panose="020B0604020202020204" pitchFamily="34" charset="0"/>
                <a:hlinkClick r:id="rId3"/>
              </a:rPr>
              <a:t>JPA</a:t>
            </a: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 etc.</a:t>
            </a:r>
            <a:endParaRPr lang="en-IN" sz="4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4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Java Micro Edition (JME):</a:t>
            </a:r>
            <a:r>
              <a:rPr lang="en-IN" sz="4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just">
              <a:lnSpc>
                <a:spcPts val="1875"/>
              </a:lnSpc>
              <a:spcBef>
                <a:spcPts val="300"/>
              </a:spcBef>
              <a:spcAft>
                <a:spcPts val="800"/>
              </a:spcAft>
              <a:buSzPts val="1000"/>
              <a:buNone/>
              <a:tabLst>
                <a:tab pos="457200" algn="l"/>
              </a:tabLst>
            </a:pPr>
            <a:r>
              <a:rPr lang="en-IN" sz="4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It is used to develop applications for small devices such as set-top boxes, phone, and appliances. </a:t>
            </a:r>
            <a:r>
              <a:rPr lang="en-IN" sz="4200" dirty="0">
                <a:solidFill>
                  <a:srgbClr val="333333"/>
                </a:solidFill>
                <a:effectLst/>
                <a:latin typeface="Arial" panose="020B0604020202020204" pitchFamily="34" charset="0"/>
                <a:ea typeface="Calibri" panose="020F0502020204030204" pitchFamily="34" charset="0"/>
                <a:cs typeface="Arial" panose="020B0604020202020204" pitchFamily="34" charset="0"/>
              </a:rPr>
              <a:t>It is a micro platform which is mainly used to develop mobile applications.</a:t>
            </a:r>
            <a:endParaRPr lang="en-IN" sz="4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4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JavaFX : </a:t>
            </a:r>
            <a:r>
              <a:rPr lang="en-IN" sz="4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It is used to develop rich internet applications. It uses a light-weight user interface API.</a:t>
            </a:r>
            <a:endParaRPr lang="en-IN" sz="4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sz="1800" b="1"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99885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5596-C882-E3DE-554D-07B5DA0FF919}"/>
              </a:ext>
            </a:extLst>
          </p:cNvPr>
          <p:cNvSpPr>
            <a:spLocks noGrp="1"/>
          </p:cNvSpPr>
          <p:nvPr>
            <p:ph type="title"/>
          </p:nvPr>
        </p:nvSpPr>
        <p:spPr>
          <a:xfrm>
            <a:off x="838200" y="365126"/>
            <a:ext cx="10515600" cy="587776"/>
          </a:xfrm>
        </p:spPr>
        <p:txBody>
          <a:bodyPr>
            <a:normAutofit fontScale="90000"/>
          </a:bodyPr>
          <a:lstStyle/>
          <a:p>
            <a:r>
              <a:rPr lang="en-IN" sz="4400" dirty="0">
                <a:solidFill>
                  <a:srgbClr val="610B38"/>
                </a:solidFill>
                <a:effectLst/>
                <a:latin typeface="Times New Roman" panose="02020603050405020304" pitchFamily="18" charset="0"/>
                <a:ea typeface="Times New Roman" panose="02020603050405020304" pitchFamily="18" charset="0"/>
                <a:cs typeface="Mangal" panose="02040503050203030202" pitchFamily="18" charset="0"/>
              </a:rPr>
              <a:t>Types of Java Applications</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5789294B-0978-C1DC-C2FC-8154FC92B612}"/>
              </a:ext>
            </a:extLst>
          </p:cNvPr>
          <p:cNvSpPr>
            <a:spLocks noGrp="1"/>
          </p:cNvSpPr>
          <p:nvPr>
            <p:ph idx="1"/>
          </p:nvPr>
        </p:nvSpPr>
        <p:spPr>
          <a:xfrm>
            <a:off x="356134" y="789272"/>
            <a:ext cx="10997665" cy="5387691"/>
          </a:xfrm>
        </p:spPr>
        <p:txBody>
          <a:bodyPr/>
          <a:lstStyle/>
          <a:p>
            <a:pPr marL="0" marR="0" indent="0" algn="just">
              <a:lnSpc>
                <a:spcPct val="107000"/>
              </a:lnSpc>
              <a:spcBef>
                <a:spcPts val="0"/>
              </a:spcBef>
              <a:spcAft>
                <a:spcPts val="800"/>
              </a:spcAft>
              <a:buNone/>
            </a:pPr>
            <a:r>
              <a:rPr lang="en-IN"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There are four types of Java applications that can be created using Java programming:</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Standalone Applications:</a:t>
            </a:r>
          </a:p>
          <a:p>
            <a:pPr marL="0" marR="0" lvl="0" indent="0" algn="just">
              <a:lnSpc>
                <a:spcPts val="1875"/>
              </a:lnSpc>
              <a:spcBef>
                <a:spcPts val="300"/>
              </a:spcBef>
              <a:spcAft>
                <a:spcPts val="800"/>
              </a:spcAft>
              <a:buSzPts val="1000"/>
              <a:buNone/>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Java standalone applications uses GUI components such as AWT, Swing, and JavaFX. These components contain buttons, list, menu, scroll panel, etc. It is also known as desktop alienations.</a:t>
            </a:r>
            <a:endPar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Enterprise Applications:</a:t>
            </a:r>
          </a:p>
          <a:p>
            <a:pPr marL="0" marR="0" lvl="0" indent="0" algn="just">
              <a:lnSpc>
                <a:spcPts val="1875"/>
              </a:lnSpc>
              <a:spcBef>
                <a:spcPts val="300"/>
              </a:spcBef>
              <a:spcAft>
                <a:spcPts val="800"/>
              </a:spcAft>
              <a:buSzPts val="1000"/>
              <a:buNone/>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 application which is distributed in nature is called enterprise applications.</a:t>
            </a:r>
            <a:endPar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Web Applications:</a:t>
            </a: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just">
              <a:lnSpc>
                <a:spcPts val="1875"/>
              </a:lnSpc>
              <a:spcBef>
                <a:spcPts val="300"/>
              </a:spcBef>
              <a:spcAft>
                <a:spcPts val="800"/>
              </a:spcAft>
              <a:buSzPts val="1000"/>
              <a:buNone/>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 applications that run on the server is called web applications. We use JSP, Servlet, Spring, and Hibernate technologies for creating web applications.</a:t>
            </a:r>
            <a:endPar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Mobile Applications:</a:t>
            </a: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just">
              <a:lnSpc>
                <a:spcPts val="1875"/>
              </a:lnSpc>
              <a:spcBef>
                <a:spcPts val="300"/>
              </a:spcBef>
              <a:spcAft>
                <a:spcPts val="800"/>
              </a:spcAft>
              <a:buSzPts val="1000"/>
              <a:buNone/>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Java ME is a cross-platform to develop mobile applications which run across smartphones. Java is a platform for App Development in Android.</a:t>
            </a:r>
            <a:endPar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34769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7DA6-C84D-1F79-66DC-A3E2C19087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C7B74E-3F3A-04A1-84F9-79E6E6A51D95}"/>
              </a:ext>
            </a:extLst>
          </p:cNvPr>
          <p:cNvSpPr>
            <a:spLocks noGrp="1"/>
          </p:cNvSpPr>
          <p:nvPr>
            <p:ph idx="1"/>
          </p:nvPr>
        </p:nvSpPr>
        <p:spPr>
          <a:xfrm>
            <a:off x="211756" y="532961"/>
            <a:ext cx="11980244" cy="6204722"/>
          </a:xfrm>
        </p:spPr>
        <p:txBody>
          <a:bodyPr>
            <a:normAutofit fontScale="62500" lnSpcReduction="20000"/>
          </a:bodyPr>
          <a:lstStyle/>
          <a:p>
            <a:pPr algn="just" fontAlgn="base"/>
            <a:r>
              <a:rPr lang="en-US" b="1" i="0" dirty="0">
                <a:solidFill>
                  <a:srgbClr val="273239"/>
                </a:solidFill>
                <a:effectLst/>
                <a:latin typeface="urw-din"/>
              </a:rPr>
              <a:t>Java </a:t>
            </a:r>
            <a:r>
              <a:rPr lang="en-US" b="0" i="0" dirty="0">
                <a:solidFill>
                  <a:srgbClr val="273239"/>
                </a:solidFill>
                <a:effectLst/>
                <a:latin typeface="urw-din"/>
              </a:rPr>
              <a:t>is one of the most popular and widely used programming language and platform. A platform is an environment that helps to develop and run programs written in any programming language. </a:t>
            </a:r>
          </a:p>
          <a:p>
            <a:pPr algn="just" fontAlgn="base"/>
            <a:r>
              <a:rPr lang="en-US" b="0" i="0" dirty="0">
                <a:solidFill>
                  <a:srgbClr val="273239"/>
                </a:solidFill>
                <a:effectLst/>
                <a:latin typeface="urw-din"/>
              </a:rPr>
              <a:t>Java is fast, reliable and secure. From desktop to web applications, scientific supercomputers to gaming consoles, cell phones to the Internet, Java is used in every nook and corner. </a:t>
            </a:r>
          </a:p>
          <a:p>
            <a:pPr algn="just" fontAlgn="base"/>
            <a:r>
              <a:rPr lang="en-US" b="0" i="0" dirty="0">
                <a:solidFill>
                  <a:srgbClr val="273239"/>
                </a:solidFill>
                <a:effectLst/>
                <a:latin typeface="urw-din"/>
              </a:rPr>
              <a:t>Here we are comparing  other languages (Python, C++) with Java. </a:t>
            </a:r>
          </a:p>
          <a:p>
            <a:pPr algn="just" fontAlgn="base"/>
            <a:r>
              <a:rPr lang="en-US" b="1" i="0" dirty="0">
                <a:solidFill>
                  <a:srgbClr val="273239"/>
                </a:solidFill>
                <a:effectLst/>
                <a:latin typeface="urw-din"/>
              </a:rPr>
              <a:t>PYTHON</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Python is a high-level language. It fully supports object-oriented programming. Python is not a pure object-oriented language.</a:t>
            </a:r>
          </a:p>
          <a:p>
            <a:pPr algn="just" fontAlgn="base">
              <a:buFont typeface="Arial" panose="020B0604020202020204" pitchFamily="34" charset="0"/>
              <a:buChar char="•"/>
            </a:pPr>
            <a:r>
              <a:rPr lang="en-US" b="0" i="0" dirty="0">
                <a:solidFill>
                  <a:srgbClr val="273239"/>
                </a:solidFill>
                <a:effectLst/>
                <a:latin typeface="urw-din"/>
              </a:rPr>
              <a:t>Python is an interpreted language whereas Java is not an interpreted language, it is a compiled language.</a:t>
            </a:r>
          </a:p>
          <a:p>
            <a:pPr algn="just" fontAlgn="base">
              <a:buFont typeface="Arial" panose="020B0604020202020204" pitchFamily="34" charset="0"/>
              <a:buChar char="•"/>
            </a:pPr>
            <a:r>
              <a:rPr lang="en-US" b="0" i="0" dirty="0">
                <a:solidFill>
                  <a:srgbClr val="273239"/>
                </a:solidFill>
                <a:effectLst/>
                <a:latin typeface="urw-din"/>
              </a:rPr>
              <a:t>Python is a scripting language whereas JAVA is a low-level implementation language.</a:t>
            </a:r>
          </a:p>
          <a:p>
            <a:pPr algn="just" fontAlgn="base">
              <a:buFont typeface="Arial" panose="020B0604020202020204" pitchFamily="34" charset="0"/>
              <a:buChar char="•"/>
            </a:pPr>
            <a:r>
              <a:rPr lang="en-US" b="0" i="0" dirty="0">
                <a:solidFill>
                  <a:srgbClr val="273239"/>
                </a:solidFill>
                <a:effectLst/>
                <a:latin typeface="urw-din"/>
              </a:rPr>
              <a:t>Python is easy to use whereas JAVA is not as simple as Python. Programmers prefer to use python instead of Java because python contains less line of code whereas Java is just opposite to it.</a:t>
            </a:r>
          </a:p>
          <a:p>
            <a:pPr algn="just" fontAlgn="base">
              <a:buFont typeface="Arial" panose="020B0604020202020204" pitchFamily="34" charset="0"/>
              <a:buChar char="•"/>
            </a:pPr>
            <a:r>
              <a:rPr lang="en-US" b="0" i="0" dirty="0">
                <a:solidFill>
                  <a:srgbClr val="273239"/>
                </a:solidFill>
                <a:effectLst/>
                <a:latin typeface="urw-din"/>
              </a:rPr>
              <a:t>Python programs are much shorter than JAVA programs.</a:t>
            </a:r>
          </a:p>
          <a:p>
            <a:pPr algn="just" fontAlgn="base">
              <a:buFont typeface="Arial" panose="020B0604020202020204" pitchFamily="34" charset="0"/>
              <a:buChar char="•"/>
            </a:pPr>
            <a:r>
              <a:rPr lang="en-US" b="0" i="0" dirty="0">
                <a:solidFill>
                  <a:srgbClr val="273239"/>
                </a:solidFill>
                <a:effectLst/>
                <a:latin typeface="urw-din"/>
              </a:rPr>
              <a:t>Python is widely used in companies for building projects as its programs are shorter whereas JAVA is rarely used in companies for projects because it is difficult to use.</a:t>
            </a:r>
          </a:p>
          <a:p>
            <a:pPr algn="just" fontAlgn="base">
              <a:buFont typeface="Arial" panose="020B0604020202020204" pitchFamily="34" charset="0"/>
              <a:buChar char="•"/>
            </a:pPr>
            <a:r>
              <a:rPr lang="en-US" b="0" i="0" dirty="0">
                <a:solidFill>
                  <a:srgbClr val="273239"/>
                </a:solidFill>
                <a:effectLst/>
                <a:latin typeface="urw-din"/>
              </a:rPr>
              <a:t>Python supports dynamic typing which is very useful for the programmers because they need to write less code because of which their time is saved and which is user-friendly as well as programmer-friendly. But in the case of JAVA, developers are required to define the type of each variable before using it which consumes the programmer’s lots of time.</a:t>
            </a:r>
          </a:p>
          <a:p>
            <a:pPr algn="just" fontAlgn="base">
              <a:buFont typeface="Arial" panose="020B0604020202020204" pitchFamily="34" charset="0"/>
              <a:buChar char="•"/>
            </a:pPr>
            <a:r>
              <a:rPr lang="en-US" b="0" i="0" dirty="0">
                <a:solidFill>
                  <a:srgbClr val="273239"/>
                </a:solidFill>
                <a:effectLst/>
                <a:latin typeface="urw-din"/>
              </a:rPr>
              <a:t>Many large organizations like Google, Yahoo, NASA, etc. are making use of Python. But Python programs are generally expected to run slower than Java programs.</a:t>
            </a:r>
          </a:p>
          <a:p>
            <a:pPr algn="just" fontAlgn="base">
              <a:buFont typeface="Arial" panose="020B0604020202020204" pitchFamily="34" charset="0"/>
              <a:buChar char="•"/>
            </a:pPr>
            <a:r>
              <a:rPr lang="en-US" b="0" i="0" dirty="0">
                <a:solidFill>
                  <a:srgbClr val="273239"/>
                </a:solidFill>
                <a:effectLst/>
                <a:latin typeface="urw-din"/>
              </a:rPr>
              <a:t>Java has much better library support for some use cases than Python which is the biggest advantage of JAVA.</a:t>
            </a:r>
          </a:p>
          <a:p>
            <a:pPr algn="just" fontAlgn="base">
              <a:buFont typeface="Arial" panose="020B0604020202020204" pitchFamily="34" charset="0"/>
              <a:buChar char="•"/>
            </a:pPr>
            <a:r>
              <a:rPr lang="en-US" b="0" i="0" dirty="0">
                <a:solidFill>
                  <a:srgbClr val="273239"/>
                </a:solidFill>
                <a:effectLst/>
                <a:latin typeface="urw-din"/>
              </a:rPr>
              <a:t>Python is very much slower than Java.</a:t>
            </a:r>
          </a:p>
          <a:p>
            <a:endParaRPr lang="en-IN" dirty="0"/>
          </a:p>
        </p:txBody>
      </p:sp>
      <p:sp>
        <p:nvSpPr>
          <p:cNvPr id="4" name="TextBox 3">
            <a:extLst>
              <a:ext uri="{FF2B5EF4-FFF2-40B4-BE49-F238E27FC236}">
                <a16:creationId xmlns:a16="http://schemas.microsoft.com/office/drawing/2014/main" id="{1D724D2A-BA7F-7A59-E9DC-4A32EEF183F6}"/>
              </a:ext>
            </a:extLst>
          </p:cNvPr>
          <p:cNvSpPr txBox="1"/>
          <p:nvPr/>
        </p:nvSpPr>
        <p:spPr>
          <a:xfrm>
            <a:off x="317634" y="38504"/>
            <a:ext cx="9971772" cy="461665"/>
          </a:xfrm>
          <a:prstGeom prst="rect">
            <a:avLst/>
          </a:prstGeom>
          <a:noFill/>
        </p:spPr>
        <p:txBody>
          <a:bodyPr wrap="square" rtlCol="0">
            <a:spAutoFit/>
          </a:bodyPr>
          <a:lstStyle/>
          <a:p>
            <a:r>
              <a:rPr lang="en-US" sz="2400" b="1" dirty="0" err="1">
                <a:solidFill>
                  <a:srgbClr val="C00000"/>
                </a:solidFill>
              </a:rPr>
              <a:t>Comparision</a:t>
            </a:r>
            <a:r>
              <a:rPr lang="en-US" sz="2400" b="1" dirty="0">
                <a:solidFill>
                  <a:srgbClr val="C00000"/>
                </a:solidFill>
              </a:rPr>
              <a:t> of JAVA with other programming languages:</a:t>
            </a:r>
            <a:endParaRPr lang="en-IN" sz="2400" b="1" dirty="0">
              <a:solidFill>
                <a:srgbClr val="C00000"/>
              </a:solidFill>
            </a:endParaRPr>
          </a:p>
        </p:txBody>
      </p:sp>
    </p:spTree>
    <p:extLst>
      <p:ext uri="{BB962C8B-B14F-4D97-AF65-F5344CB8AC3E}">
        <p14:creationId xmlns:p14="http://schemas.microsoft.com/office/powerpoint/2010/main" val="3220727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5586</TotalTime>
  <Words>7394</Words>
  <Application>Microsoft Office PowerPoint</Application>
  <PresentationFormat>Widescreen</PresentationFormat>
  <Paragraphs>780</Paragraphs>
  <Slides>67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Arial</vt:lpstr>
      <vt:lpstr>Arial Unicode MS</vt:lpstr>
      <vt:lpstr>Calibri</vt:lpstr>
      <vt:lpstr>Calibri Light</vt:lpstr>
      <vt:lpstr>Courier New</vt:lpstr>
      <vt:lpstr>Helvetica</vt:lpstr>
      <vt:lpstr>inherit</vt:lpstr>
      <vt:lpstr>Segoe UI</vt:lpstr>
      <vt:lpstr>Symbol</vt:lpstr>
      <vt:lpstr>Times New Roman</vt:lpstr>
      <vt:lpstr>urw-din</vt:lpstr>
      <vt:lpstr>Office Theme</vt:lpstr>
      <vt:lpstr>Fundamentals of Java Programming </vt:lpstr>
      <vt:lpstr>PowerPoint Presentation</vt:lpstr>
      <vt:lpstr>Unit I Java Fundamentals  (08 Hrs)  </vt:lpstr>
      <vt:lpstr>To be proficient in a programming language, you need to master two things: </vt:lpstr>
      <vt:lpstr>History of Java</vt:lpstr>
      <vt:lpstr>PowerPoint Presentation</vt:lpstr>
      <vt:lpstr>What is JAVA?</vt:lpstr>
      <vt:lpstr>Types of Java Applications </vt:lpstr>
      <vt:lpstr>PowerPoint Presentation</vt:lpstr>
      <vt:lpstr>PowerPoint Presentation</vt:lpstr>
      <vt:lpstr>To run a java program:</vt:lpstr>
      <vt:lpstr>1. JDK (Java Development Kit) is a Kit that provides the environment to develop and execute(run) the Java program. JDK is a kit(or package) that includes two things Development Tools(to provide an environment to develop your java programs) JRE (to execute your java program). </vt:lpstr>
      <vt:lpstr>2. JRE (Java Runtime Environment) is an installation package that provides an environment to only run(not develop) the java program(or application)onto your machine. JRE is only used by those who only want to run Java programs that are end-users of your system.   3. JVM (Java Virtual Machine) is a very important part of both JDK and JRE because it is contained or inbuilt in both. Whatever Java program you run using JRE or JDK goes into JVM and JVM is responsible for executing the java program line by line, hence it is also known as an interpreter. </vt:lpstr>
      <vt:lpstr>Consider a java source file saved as ‘Example.java’. The file is compiled into a set of Byte Code that is stored in a “.class” file. Here it will be “Example.class“. </vt:lpstr>
      <vt:lpstr>PowerPoint Presentation</vt:lpstr>
      <vt:lpstr>Features of Java </vt:lpstr>
      <vt:lpstr>PowerPoint Presentation</vt:lpstr>
      <vt:lpstr>PowerPoint Presentation</vt:lpstr>
      <vt:lpstr>PowerPoint Presentation</vt:lpstr>
      <vt:lpstr>PowerPoint Presentation</vt:lpstr>
      <vt:lpstr>PowerPoint Presentation</vt:lpstr>
      <vt:lpstr>To write 1st JAVA program </vt:lpstr>
      <vt:lpstr>PowerPoint Presentation</vt:lpstr>
      <vt:lpstr>PowerPoint Presentation</vt:lpstr>
      <vt:lpstr>Java Terminology and Syntax</vt:lpstr>
      <vt:lpstr>PowerPoint Presentation</vt:lpstr>
      <vt:lpstr>Java Programming Steps</vt:lpstr>
      <vt:lpstr>What is a Program? </vt:lpstr>
      <vt:lpstr>Parameters used in First Java Program</vt:lpstr>
      <vt:lpstr>What happens at compile time?</vt:lpstr>
      <vt:lpstr>What happens at runtime? </vt:lpstr>
      <vt:lpstr>Java Variables</vt:lpstr>
      <vt:lpstr>PowerPoint Presentation</vt:lpstr>
      <vt:lpstr>Data Types in Java</vt:lpstr>
      <vt:lpstr>PowerPoint Presentation</vt:lpstr>
      <vt:lpstr>PowerPoint Presentation</vt:lpstr>
      <vt:lpstr>PowerPoint Presentation</vt:lpstr>
      <vt:lpstr>Boolean Data Type</vt:lpstr>
      <vt:lpstr>Byte Data Type </vt:lpstr>
      <vt:lpstr>Short Data Type </vt:lpstr>
      <vt:lpstr>Int Data Type </vt:lpstr>
      <vt:lpstr>Long Data Type </vt:lpstr>
      <vt:lpstr>Float Data Type </vt:lpstr>
      <vt:lpstr>Double Data Type </vt:lpstr>
      <vt:lpstr>Char Data Type </vt:lpstr>
      <vt:lpstr>Why java uses Unicode System? </vt:lpstr>
      <vt:lpstr>Operators in Java </vt:lpstr>
      <vt:lpstr>Java Operator Precedence </vt:lpstr>
      <vt:lpstr>Java Unary Operator </vt:lpstr>
      <vt:lpstr>Java Unary Operator Example 2: ++ and --</vt:lpstr>
      <vt:lpstr>Java Unary Operator Example: ~ and ! </vt:lpstr>
      <vt:lpstr>Java Arithmetic Operator Example </vt:lpstr>
      <vt:lpstr>Java Arithmetic Operator Example: Expression</vt:lpstr>
      <vt:lpstr>Java Left Shift Operator</vt:lpstr>
      <vt:lpstr>Java Right Shift Operator </vt:lpstr>
      <vt:lpstr>Java AND Operator Example: Logical &amp;&amp; and Bitwise &amp; </vt:lpstr>
      <vt:lpstr>Java OR Operator Example: Logical || and Bitwise | </vt:lpstr>
      <vt:lpstr>Java Ternary Operator </vt:lpstr>
      <vt:lpstr>Java Assignment Operator</vt:lpstr>
      <vt:lpstr>PowerPoint Presentation</vt:lpstr>
      <vt:lpstr>Object Oriented Concepts  </vt:lpstr>
      <vt:lpstr>Java Programming  </vt:lpstr>
      <vt:lpstr>Java Tokens </vt:lpstr>
      <vt:lpstr>Constants, Variables, Data Types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Deepali Newaskar</cp:lastModifiedBy>
  <cp:revision>104</cp:revision>
  <dcterms:created xsi:type="dcterms:W3CDTF">2021-08-13T04:48:09Z</dcterms:created>
  <dcterms:modified xsi:type="dcterms:W3CDTF">2022-07-21T04:01:11Z</dcterms:modified>
</cp:coreProperties>
</file>