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PT Sans Narrow"/>
      <p:regular r:id="rId27"/>
      <p:bold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TSansNarrow-bold.fntdata"/><Relationship Id="rId27" Type="http://schemas.openxmlformats.org/officeDocument/2006/relationships/font" Target="fonts/PTSansNarrow-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000"/>
          </a:p>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sz="1000"/>
          </a:p>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1100"/>
              </a:spcBef>
              <a:spcAft>
                <a:spcPts val="0"/>
              </a:spcAft>
              <a:buNone/>
            </a:pPr>
            <a:r>
              <a:rPr lang="en" sz="1050"/>
              <a:t>Women have lesser standard deviation and higher peak here because most of the women tend to have a lower income around $35000 whereas the distribution is spread more for men. This could be because women are not given equal </a:t>
            </a:r>
            <a:r>
              <a:rPr lang="en" sz="1050">
                <a:highlight>
                  <a:srgbClr val="FFFFFF"/>
                </a:highlight>
              </a:rPr>
              <a:t>positions in organizations and earn equal wages and  women tend to choose lower paying jobs because of other priorities.</a:t>
            </a:r>
            <a:endParaRPr sz="1050">
              <a:highlight>
                <a:srgbClr val="FFFFFF"/>
              </a:highlight>
            </a:endParaRPr>
          </a:p>
          <a:p>
            <a:pPr indent="0" lvl="0" marL="0" rtl="0">
              <a:lnSpc>
                <a:spcPct val="115000"/>
              </a:lnSpc>
              <a:spcBef>
                <a:spcPts val="1100"/>
              </a:spcBef>
              <a:spcAft>
                <a:spcPts val="0"/>
              </a:spcAft>
              <a:buNone/>
            </a:pPr>
            <a:r>
              <a:rPr lang="en" sz="1050">
                <a:highlight>
                  <a:srgbClr val="FFFFFF"/>
                </a:highlight>
              </a:rPr>
              <a:t>According to some research(refer jupyter file) around 96% of works, males have higher wages than females in the same position - Source, Data USA</a:t>
            </a:r>
            <a:endParaRPr sz="1050">
              <a:highlight>
                <a:srgbClr val="FFFFFF"/>
              </a:highlight>
            </a:endParaRPr>
          </a:p>
          <a:p>
            <a:pPr indent="0" lvl="0" marL="0">
              <a:spcBef>
                <a:spcPts val="7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nSpc>
                <a:spcPct val="115000"/>
              </a:lnSpc>
              <a:spcBef>
                <a:spcPts val="1100"/>
              </a:spcBef>
              <a:spcAft>
                <a:spcPts val="0"/>
              </a:spcAft>
              <a:buSzPts val="1050"/>
              <a:buAutoNum type="arabicPeriod"/>
            </a:pPr>
            <a:r>
              <a:rPr lang="en" sz="1050"/>
              <a:t>Latina women, native women and black women have relatively lesser median income as compared to asian and white women.</a:t>
            </a:r>
            <a:endParaRPr sz="1050"/>
          </a:p>
          <a:p>
            <a:pPr indent="-295275" lvl="0" marL="457200" rtl="0">
              <a:lnSpc>
                <a:spcPct val="115000"/>
              </a:lnSpc>
              <a:spcBef>
                <a:spcPts val="0"/>
              </a:spcBef>
              <a:spcAft>
                <a:spcPts val="0"/>
              </a:spcAft>
              <a:buSzPts val="1050"/>
              <a:buAutoNum type="arabicPeriod"/>
            </a:pPr>
            <a:r>
              <a:rPr lang="en" sz="1050"/>
              <a:t>They also have smaller standard deviation which means that most of the Latina women have relative low incomes.</a:t>
            </a:r>
            <a:endParaRPr sz="1050"/>
          </a:p>
          <a:p>
            <a:pPr indent="-295275" lvl="0" marL="457200" rtl="0">
              <a:lnSpc>
                <a:spcPct val="115000"/>
              </a:lnSpc>
              <a:spcBef>
                <a:spcPts val="0"/>
              </a:spcBef>
              <a:spcAft>
                <a:spcPts val="0"/>
              </a:spcAft>
              <a:buSzPts val="1050"/>
              <a:buAutoNum type="arabicPeriod"/>
            </a:pPr>
            <a:r>
              <a:rPr lang="en" sz="1050"/>
              <a:t>Asian women has largest standard deviation, but relatively high median income compared to other women.</a:t>
            </a:r>
            <a:endParaRPr sz="1050"/>
          </a:p>
          <a:p>
            <a:pPr indent="-295275" lvl="0" marL="457200" rtl="0">
              <a:lnSpc>
                <a:spcPct val="115000"/>
              </a:lnSpc>
              <a:spcBef>
                <a:spcPts val="0"/>
              </a:spcBef>
              <a:spcAft>
                <a:spcPts val="0"/>
              </a:spcAft>
              <a:buSzPts val="1050"/>
              <a:buAutoNum type="arabicPeriod"/>
            </a:pPr>
            <a:r>
              <a:rPr lang="en" sz="1050"/>
              <a:t>For the income disparity between black women and white women, if they have same opportunity to be rich with same background, the disparity may be caused by income disparity in parents generation. Another possible reason is that new immigrants usually have lower income compared with white.</a:t>
            </a:r>
            <a:endParaRPr sz="1050"/>
          </a:p>
          <a:p>
            <a:pPr indent="0" lvl="0" marL="0">
              <a:spcBef>
                <a:spcPts val="7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sz="1000"/>
          </a:p>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Shape 10"/>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Shape 11"/>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Shape 12"/>
          <p:cNvGrpSpPr/>
          <p:nvPr/>
        </p:nvGrpSpPr>
        <p:grpSpPr>
          <a:xfrm>
            <a:off x="1004144" y="1022025"/>
            <a:ext cx="7136668" cy="152400"/>
            <a:chOff x="1346429" y="1011300"/>
            <a:chExt cx="6452100" cy="152400"/>
          </a:xfrm>
        </p:grpSpPr>
        <p:cxnSp>
          <p:nvCxnSpPr>
            <p:cNvPr id="13" name="Shape 13"/>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Shape 14"/>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Shape 15"/>
          <p:cNvGrpSpPr/>
          <p:nvPr/>
        </p:nvGrpSpPr>
        <p:grpSpPr>
          <a:xfrm>
            <a:off x="1004151" y="3969100"/>
            <a:ext cx="7136668" cy="152400"/>
            <a:chOff x="1346435" y="3969088"/>
            <a:chExt cx="6452100" cy="152400"/>
          </a:xfrm>
        </p:grpSpPr>
        <p:cxnSp>
          <p:nvCxnSpPr>
            <p:cNvPr id="16" name="Shape 16"/>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Shape 17"/>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Shape 58"/>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Shape 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Shape 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Shape 48"/>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Shape 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bls.gov/charts/state-employment-and-unemployment/state-unemployment-rates-map.htm#" TargetMode="Externa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hyperlink" Target="https://www.bls.gov/news.release/wkyeng.t01.ht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hyperlink" Target="https://catalog.data.gov/dataset/state-taxes-and-fees-collected-beginning-fiscal-year-ending-march-31-2003" TargetMode="External"/><Relationship Id="rId7" Type="http://schemas.openxmlformats.org/officeDocument/2006/relationships/hyperlink" Target="http://www.multpl.com/united-states-population/tabl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hyperlink" Target="https://www.statista.com/statistics/219643/gini-coefficient-for-us-individuals-families-and-household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cbo.gov/publication/53597" TargetMode="Externa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hyperlink" Target="https://www.bls.gov/charts/state-employment-and-unemployment/state-unemployment-rates-map.htm#" TargetMode="External"/><Relationship Id="rId5" Type="http://schemas.openxmlformats.org/officeDocument/2006/relationships/image" Target="../media/image3.png"/><Relationship Id="rId6" Type="http://schemas.openxmlformats.org/officeDocument/2006/relationships/hyperlink" Target="https://www.statista.com/statistics/219643/gini-coefficient-for-us-individuals-families-and-household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Income Inequality in US</a:t>
            </a:r>
            <a:endParaRPr/>
          </a:p>
        </p:txBody>
      </p:sp>
      <p:sp>
        <p:nvSpPr>
          <p:cNvPr id="67" name="Shape 67"/>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Data Visualization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0"/>
            <a:ext cx="85206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Income disparity between Black Race is very high as compared to others</a:t>
            </a:r>
            <a:endParaRPr sz="2400"/>
          </a:p>
        </p:txBody>
      </p:sp>
      <p:sp>
        <p:nvSpPr>
          <p:cNvPr id="126" name="Shape 126"/>
          <p:cNvSpPr txBox="1"/>
          <p:nvPr/>
        </p:nvSpPr>
        <p:spPr>
          <a:xfrm>
            <a:off x="7821900" y="4730400"/>
            <a:ext cx="1322100" cy="4131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000"/>
              <a:t>Source: </a:t>
            </a:r>
            <a:r>
              <a:rPr lang="en" sz="1000" u="sng">
                <a:solidFill>
                  <a:schemeClr val="accent5"/>
                </a:solidFill>
                <a:hlinkClick r:id="rId3"/>
              </a:rPr>
              <a:t>BLS.Gov</a:t>
            </a:r>
            <a:endParaRPr/>
          </a:p>
        </p:txBody>
      </p:sp>
      <p:pic>
        <p:nvPicPr>
          <p:cNvPr id="127" name="Shape 127"/>
          <p:cNvPicPr preferRelativeResize="0"/>
          <p:nvPr/>
        </p:nvPicPr>
        <p:blipFill>
          <a:blip r:embed="rId4">
            <a:alphaModFix/>
          </a:blip>
          <a:stretch>
            <a:fillRect/>
          </a:stretch>
        </p:blipFill>
        <p:spPr>
          <a:xfrm>
            <a:off x="152400" y="859800"/>
            <a:ext cx="8679898" cy="3718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Gender Income Disparity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84550"/>
            <a:ext cx="8520600" cy="11103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2600"/>
              <a:t>Claim2: Gap between Men &amp; Women’s median salary has not decreased over the years </a:t>
            </a:r>
            <a:endParaRPr sz="2600"/>
          </a:p>
        </p:txBody>
      </p:sp>
      <p:pic>
        <p:nvPicPr>
          <p:cNvPr id="138" name="Shape 138"/>
          <p:cNvPicPr preferRelativeResize="0"/>
          <p:nvPr/>
        </p:nvPicPr>
        <p:blipFill>
          <a:blip r:embed="rId3">
            <a:alphaModFix/>
          </a:blip>
          <a:stretch>
            <a:fillRect/>
          </a:stretch>
        </p:blipFill>
        <p:spPr>
          <a:xfrm>
            <a:off x="5750" y="1279525"/>
            <a:ext cx="9144000" cy="3200875"/>
          </a:xfrm>
          <a:prstGeom prst="rect">
            <a:avLst/>
          </a:prstGeom>
          <a:noFill/>
          <a:ln>
            <a:noFill/>
          </a:ln>
        </p:spPr>
      </p:pic>
      <p:sp>
        <p:nvSpPr>
          <p:cNvPr id="139" name="Shape 139"/>
          <p:cNvSpPr txBox="1"/>
          <p:nvPr/>
        </p:nvSpPr>
        <p:spPr>
          <a:xfrm>
            <a:off x="3842400" y="4480400"/>
            <a:ext cx="1459200" cy="5403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000"/>
              <a:t>Resource: </a:t>
            </a:r>
            <a:r>
              <a:rPr lang="en" sz="1000" u="sng">
                <a:solidFill>
                  <a:schemeClr val="accent5"/>
                </a:solidFill>
                <a:hlinkClick r:id="rId4"/>
              </a:rPr>
              <a:t>BLS.Gov</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205475"/>
            <a:ext cx="8520600" cy="7074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2600"/>
              <a:t>Claim: Median Income for women is way below than men</a:t>
            </a:r>
            <a:endParaRPr sz="2600"/>
          </a:p>
        </p:txBody>
      </p:sp>
      <p:pic>
        <p:nvPicPr>
          <p:cNvPr id="145" name="Shape 145"/>
          <p:cNvPicPr preferRelativeResize="0"/>
          <p:nvPr/>
        </p:nvPicPr>
        <p:blipFill>
          <a:blip r:embed="rId3">
            <a:alphaModFix/>
          </a:blip>
          <a:stretch>
            <a:fillRect/>
          </a:stretch>
        </p:blipFill>
        <p:spPr>
          <a:xfrm>
            <a:off x="311700" y="800425"/>
            <a:ext cx="8650676" cy="41888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Racial Disparity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311700" y="140225"/>
            <a:ext cx="8520600" cy="7074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Claim 4: Racial Income disparity gaps persist in US</a:t>
            </a:r>
            <a:endParaRPr/>
          </a:p>
        </p:txBody>
      </p:sp>
      <p:pic>
        <p:nvPicPr>
          <p:cNvPr id="156" name="Shape 156"/>
          <p:cNvPicPr preferRelativeResize="0"/>
          <p:nvPr/>
        </p:nvPicPr>
        <p:blipFill>
          <a:blip r:embed="rId3">
            <a:alphaModFix/>
          </a:blip>
          <a:stretch>
            <a:fillRect/>
          </a:stretch>
        </p:blipFill>
        <p:spPr>
          <a:xfrm>
            <a:off x="152400" y="1000025"/>
            <a:ext cx="8839198" cy="393389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Conclusion</a:t>
            </a:r>
            <a:endParaRPr/>
          </a:p>
        </p:txBody>
      </p:sp>
      <p:sp>
        <p:nvSpPr>
          <p:cNvPr id="162" name="Shape 16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spcBef>
                <a:spcPts val="1100"/>
              </a:spcBef>
              <a:spcAft>
                <a:spcPts val="0"/>
              </a:spcAft>
              <a:buNone/>
            </a:pPr>
            <a:r>
              <a:rPr lang="en" sz="2000">
                <a:solidFill>
                  <a:srgbClr val="000000"/>
                </a:solidFill>
                <a:latin typeface="Arial"/>
                <a:ea typeface="Arial"/>
                <a:cs typeface="Arial"/>
                <a:sym typeface="Arial"/>
              </a:rPr>
              <a:t>The following factors contribute to the overall increase in the gini index</a:t>
            </a:r>
            <a:endParaRPr sz="2000">
              <a:solidFill>
                <a:srgbClr val="000000"/>
              </a:solidFill>
              <a:latin typeface="Arial"/>
              <a:ea typeface="Arial"/>
              <a:cs typeface="Arial"/>
              <a:sym typeface="Arial"/>
            </a:endParaRPr>
          </a:p>
          <a:p>
            <a:pPr indent="-355600" lvl="0" marL="736600" marR="279400" rtl="0">
              <a:spcBef>
                <a:spcPts val="1100"/>
              </a:spcBef>
              <a:spcAft>
                <a:spcPts val="0"/>
              </a:spcAft>
              <a:buClr>
                <a:srgbClr val="000000"/>
              </a:buClr>
              <a:buSzPts val="2000"/>
              <a:buFont typeface="Arial"/>
              <a:buAutoNum type="arabicPeriod"/>
            </a:pPr>
            <a:r>
              <a:rPr lang="en" sz="2000">
                <a:solidFill>
                  <a:srgbClr val="000000"/>
                </a:solidFill>
                <a:latin typeface="Arial"/>
                <a:ea typeface="Arial"/>
                <a:cs typeface="Arial"/>
                <a:sym typeface="Arial"/>
              </a:rPr>
              <a:t>Income Disparities between Genders</a:t>
            </a:r>
            <a:endParaRPr sz="2000">
              <a:solidFill>
                <a:srgbClr val="000000"/>
              </a:solidFill>
              <a:latin typeface="Arial"/>
              <a:ea typeface="Arial"/>
              <a:cs typeface="Arial"/>
              <a:sym typeface="Arial"/>
            </a:endParaRPr>
          </a:p>
          <a:p>
            <a:pPr indent="-355600" lvl="0" marL="736600" marR="279400" rtl="0">
              <a:spcBef>
                <a:spcPts val="0"/>
              </a:spcBef>
              <a:spcAft>
                <a:spcPts val="0"/>
              </a:spcAft>
              <a:buClr>
                <a:srgbClr val="000000"/>
              </a:buClr>
              <a:buSzPts val="2000"/>
              <a:buFont typeface="Arial"/>
              <a:buAutoNum type="arabicPeriod"/>
            </a:pPr>
            <a:r>
              <a:rPr lang="en" sz="2000">
                <a:solidFill>
                  <a:srgbClr val="000000"/>
                </a:solidFill>
                <a:latin typeface="Arial"/>
                <a:ea typeface="Arial"/>
                <a:cs typeface="Arial"/>
                <a:sym typeface="Arial"/>
              </a:rPr>
              <a:t>Income Disparities between different Races</a:t>
            </a:r>
            <a:endParaRPr sz="2000">
              <a:solidFill>
                <a:srgbClr val="000000"/>
              </a:solidFill>
              <a:latin typeface="Arial"/>
              <a:ea typeface="Arial"/>
              <a:cs typeface="Arial"/>
              <a:sym typeface="Arial"/>
            </a:endParaRPr>
          </a:p>
          <a:p>
            <a:pPr indent="0" lvl="0" marL="0">
              <a:spcBef>
                <a:spcPts val="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Action- Income Disparity between Men and Women</a:t>
            </a:r>
            <a:endParaRPr/>
          </a:p>
        </p:txBody>
      </p:sp>
      <p:sp>
        <p:nvSpPr>
          <p:cNvPr id="168" name="Shape 168"/>
          <p:cNvSpPr txBox="1"/>
          <p:nvPr>
            <p:ph idx="1" type="body"/>
          </p:nvPr>
        </p:nvSpPr>
        <p:spPr>
          <a:xfrm>
            <a:off x="264725" y="1219350"/>
            <a:ext cx="8520600" cy="3302700"/>
          </a:xfrm>
          <a:prstGeom prst="rect">
            <a:avLst/>
          </a:prstGeom>
        </p:spPr>
        <p:txBody>
          <a:bodyPr anchorCtr="0" anchor="t" bIns="91425" lIns="91425" spcFirstLastPara="1" rIns="91425" wrap="square" tIns="91425">
            <a:noAutofit/>
          </a:bodyPr>
          <a:lstStyle/>
          <a:p>
            <a:pPr indent="0" lvl="0" marL="0" rtl="0">
              <a:lnSpc>
                <a:spcPct val="150000"/>
              </a:lnSpc>
              <a:spcBef>
                <a:spcPts val="1100"/>
              </a:spcBef>
              <a:spcAft>
                <a:spcPts val="0"/>
              </a:spcAft>
              <a:buNone/>
            </a:pPr>
            <a:r>
              <a:rPr b="1" lang="en" sz="1400">
                <a:solidFill>
                  <a:srgbClr val="000000"/>
                </a:solidFill>
                <a:latin typeface="Arial"/>
                <a:ea typeface="Arial"/>
                <a:cs typeface="Arial"/>
                <a:sym typeface="Arial"/>
              </a:rPr>
              <a:t>To bridge the gap between men and women income,</a:t>
            </a:r>
            <a:r>
              <a:rPr lang="en" sz="1100">
                <a:solidFill>
                  <a:srgbClr val="000000"/>
                </a:solidFill>
                <a:latin typeface="Arial"/>
                <a:ea typeface="Arial"/>
                <a:cs typeface="Arial"/>
                <a:sym typeface="Arial"/>
              </a:rPr>
              <a:t> </a:t>
            </a:r>
            <a:r>
              <a:rPr b="1" lang="en" sz="1400">
                <a:solidFill>
                  <a:srgbClr val="000000"/>
                </a:solidFill>
                <a:latin typeface="Arial"/>
                <a:ea typeface="Arial"/>
                <a:cs typeface="Arial"/>
                <a:sym typeface="Arial"/>
              </a:rPr>
              <a:t>s</a:t>
            </a:r>
            <a:r>
              <a:rPr b="1" lang="en" sz="1400">
                <a:solidFill>
                  <a:srgbClr val="000000"/>
                </a:solidFill>
                <a:latin typeface="Arial"/>
                <a:ea typeface="Arial"/>
                <a:cs typeface="Arial"/>
                <a:sym typeface="Arial"/>
              </a:rPr>
              <a:t>imple things that can be done to encourage women to hold equal positions in organizations and earn equal wages:</a:t>
            </a:r>
            <a:endParaRPr b="1" sz="1400">
              <a:solidFill>
                <a:srgbClr val="000000"/>
              </a:solidFill>
              <a:latin typeface="Arial"/>
              <a:ea typeface="Arial"/>
              <a:cs typeface="Arial"/>
              <a:sym typeface="Arial"/>
            </a:endParaRPr>
          </a:p>
          <a:p>
            <a:pPr indent="-317500" lvl="0" marL="457200" rtl="0">
              <a:lnSpc>
                <a:spcPct val="150000"/>
              </a:lnSpc>
              <a:spcBef>
                <a:spcPts val="1100"/>
              </a:spcBef>
              <a:spcAft>
                <a:spcPts val="0"/>
              </a:spcAft>
              <a:buClr>
                <a:srgbClr val="000000"/>
              </a:buClr>
              <a:buSzPts val="1400"/>
              <a:buFont typeface="Arial"/>
              <a:buChar char="●"/>
            </a:pPr>
            <a:r>
              <a:rPr lang="en" sz="1400">
                <a:solidFill>
                  <a:srgbClr val="000000"/>
                </a:solidFill>
                <a:latin typeface="Arial"/>
                <a:ea typeface="Arial"/>
                <a:cs typeface="Arial"/>
                <a:sym typeface="Arial"/>
              </a:rPr>
              <a:t> Provide paid leave and subsidized or on-site childcare</a:t>
            </a:r>
            <a:endParaRPr sz="1400">
              <a:solidFill>
                <a:srgbClr val="000000"/>
              </a:solidFill>
              <a:latin typeface="Arial"/>
              <a:ea typeface="Arial"/>
              <a:cs typeface="Arial"/>
              <a:sym typeface="Arial"/>
            </a:endParaRPr>
          </a:p>
          <a:p>
            <a:pPr indent="-317500" lvl="0" marL="457200" rtl="0">
              <a:lnSpc>
                <a:spcPct val="15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 Improve the culture around flexible work policies</a:t>
            </a:r>
            <a:endParaRPr sz="1400">
              <a:solidFill>
                <a:srgbClr val="000000"/>
              </a:solidFill>
              <a:latin typeface="Arial"/>
              <a:ea typeface="Arial"/>
              <a:cs typeface="Arial"/>
              <a:sym typeface="Arial"/>
            </a:endParaRPr>
          </a:p>
          <a:p>
            <a:pPr indent="0" lvl="0" marL="0" rtl="0">
              <a:lnSpc>
                <a:spcPct val="150000"/>
              </a:lnSpc>
              <a:spcBef>
                <a:spcPts val="1100"/>
              </a:spcBef>
              <a:spcAft>
                <a:spcPts val="0"/>
              </a:spcAft>
              <a:buNone/>
            </a:pPr>
            <a:r>
              <a:rPr b="1" lang="en" sz="1400">
                <a:solidFill>
                  <a:srgbClr val="000000"/>
                </a:solidFill>
                <a:latin typeface="Arial"/>
                <a:ea typeface="Arial"/>
                <a:cs typeface="Arial"/>
                <a:sym typeface="Arial"/>
              </a:rPr>
              <a:t>Bigger Interventions that may help improve the situation are:</a:t>
            </a:r>
            <a:endParaRPr b="1" sz="1400">
              <a:solidFill>
                <a:srgbClr val="000000"/>
              </a:solidFill>
              <a:latin typeface="Arial"/>
              <a:ea typeface="Arial"/>
              <a:cs typeface="Arial"/>
              <a:sym typeface="Arial"/>
            </a:endParaRPr>
          </a:p>
          <a:p>
            <a:pPr indent="-317500" lvl="0" marL="457200" rtl="0">
              <a:lnSpc>
                <a:spcPct val="150000"/>
              </a:lnSpc>
              <a:spcBef>
                <a:spcPts val="1100"/>
              </a:spcBef>
              <a:spcAft>
                <a:spcPts val="0"/>
              </a:spcAft>
              <a:buClr>
                <a:srgbClr val="000000"/>
              </a:buClr>
              <a:buSzPts val="1400"/>
              <a:buFont typeface="Arial"/>
              <a:buChar char="●"/>
            </a:pPr>
            <a:r>
              <a:rPr lang="en" sz="1400">
                <a:solidFill>
                  <a:srgbClr val="000000"/>
                </a:solidFill>
                <a:latin typeface="Arial"/>
                <a:ea typeface="Arial"/>
                <a:cs typeface="Arial"/>
                <a:sym typeface="Arial"/>
              </a:rPr>
              <a:t>The government could make it illegal for companies to pay men more than women at similar positions</a:t>
            </a:r>
            <a:endParaRPr sz="1400">
              <a:solidFill>
                <a:srgbClr val="000000"/>
              </a:solidFill>
              <a:latin typeface="Arial"/>
              <a:ea typeface="Arial"/>
              <a:cs typeface="Arial"/>
              <a:sym typeface="Arial"/>
            </a:endParaRPr>
          </a:p>
          <a:p>
            <a:pPr indent="-317500" lvl="0" marL="457200" rtl="0">
              <a:lnSpc>
                <a:spcPct val="15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We should encourage women to take jobs that pay more, and in fields that pay more</a:t>
            </a:r>
            <a:endParaRPr sz="1400">
              <a:solidFill>
                <a:srgbClr val="000000"/>
              </a:solidFill>
              <a:latin typeface="Arial"/>
              <a:ea typeface="Arial"/>
              <a:cs typeface="Arial"/>
              <a:sym typeface="Arial"/>
            </a:endParaRPr>
          </a:p>
          <a:p>
            <a:pPr indent="0" lvl="0" marL="0">
              <a:spcBef>
                <a:spcPts val="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Action- Income Disparity between Races</a:t>
            </a:r>
            <a:endParaRPr/>
          </a:p>
          <a:p>
            <a:pPr indent="0" lvl="0" marL="0">
              <a:spcBef>
                <a:spcPts val="0"/>
              </a:spcBef>
              <a:spcAft>
                <a:spcPts val="0"/>
              </a:spcAft>
              <a:buNone/>
            </a:pPr>
            <a:r>
              <a:t/>
            </a:r>
            <a:endParaRPr/>
          </a:p>
        </p:txBody>
      </p:sp>
      <p:sp>
        <p:nvSpPr>
          <p:cNvPr id="174" name="Shape 17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a:lnSpc>
                <a:spcPct val="150000"/>
              </a:lnSpc>
              <a:spcBef>
                <a:spcPts val="0"/>
              </a:spcBef>
              <a:spcAft>
                <a:spcPts val="0"/>
              </a:spcAft>
              <a:buNone/>
            </a:pPr>
            <a:r>
              <a:rPr lang="en" sz="1600">
                <a:solidFill>
                  <a:srgbClr val="111111"/>
                </a:solidFill>
              </a:rPr>
              <a:t>To reduce income disparity across different races,</a:t>
            </a:r>
            <a:endParaRPr sz="1600">
              <a:solidFill>
                <a:srgbClr val="111111"/>
              </a:solidFill>
            </a:endParaRPr>
          </a:p>
          <a:p>
            <a:pPr indent="-330200" lvl="0" marL="457200" rtl="0">
              <a:lnSpc>
                <a:spcPct val="150000"/>
              </a:lnSpc>
              <a:spcBef>
                <a:spcPts val="1600"/>
              </a:spcBef>
              <a:spcAft>
                <a:spcPts val="0"/>
              </a:spcAft>
              <a:buClr>
                <a:srgbClr val="111111"/>
              </a:buClr>
              <a:buSzPts val="1600"/>
              <a:buChar char="●"/>
            </a:pPr>
            <a:r>
              <a:rPr lang="en" sz="1600">
                <a:solidFill>
                  <a:srgbClr val="111111"/>
                </a:solidFill>
              </a:rPr>
              <a:t>E</a:t>
            </a:r>
            <a:r>
              <a:rPr lang="en" sz="1600">
                <a:solidFill>
                  <a:srgbClr val="111111"/>
                </a:solidFill>
              </a:rPr>
              <a:t>qual educational opportunities should be provided for all races. </a:t>
            </a:r>
            <a:endParaRPr sz="1600">
              <a:solidFill>
                <a:srgbClr val="111111"/>
              </a:solidFill>
            </a:endParaRPr>
          </a:p>
          <a:p>
            <a:pPr indent="-330200" lvl="0" marL="457200">
              <a:lnSpc>
                <a:spcPct val="150000"/>
              </a:lnSpc>
              <a:spcBef>
                <a:spcPts val="0"/>
              </a:spcBef>
              <a:spcAft>
                <a:spcPts val="0"/>
              </a:spcAft>
              <a:buClr>
                <a:srgbClr val="111111"/>
              </a:buClr>
              <a:buSzPts val="1600"/>
              <a:buChar char="●"/>
            </a:pPr>
            <a:r>
              <a:rPr lang="en" sz="1600">
                <a:solidFill>
                  <a:srgbClr val="111111"/>
                </a:solidFill>
              </a:rPr>
              <a:t>Additional initiatives may be taken at a larger scale to encourage people across various races to acquire higher degrees and thus have an opportunity at earning equivalent incomes. </a:t>
            </a:r>
            <a:endParaRPr sz="1600">
              <a:solidFill>
                <a:srgbClr val="111111"/>
              </a:solidFill>
            </a:endParaRPr>
          </a:p>
          <a:p>
            <a:pPr indent="0" lvl="0" marL="0">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Future Research</a:t>
            </a:r>
            <a:endParaRPr/>
          </a:p>
        </p:txBody>
      </p:sp>
      <p:sp>
        <p:nvSpPr>
          <p:cNvPr id="180" name="Shape 18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We can explore on other factors which might contribute to income inequality.</a:t>
            </a:r>
            <a:endParaRPr>
              <a:solidFill>
                <a:srgbClr val="000000"/>
              </a:solidFill>
            </a:endParaRPr>
          </a:p>
          <a:p>
            <a:pPr indent="-342900" lvl="0" marL="457200" rtl="0">
              <a:spcBef>
                <a:spcPts val="1600"/>
              </a:spcBef>
              <a:spcAft>
                <a:spcPts val="0"/>
              </a:spcAft>
              <a:buClr>
                <a:srgbClr val="000000"/>
              </a:buClr>
              <a:buSzPts val="1800"/>
              <a:buChar char="●"/>
            </a:pPr>
            <a:r>
              <a:rPr lang="en">
                <a:solidFill>
                  <a:srgbClr val="000000"/>
                </a:solidFill>
              </a:rPr>
              <a:t>Technological changes</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Automation</a:t>
            </a:r>
            <a:endParaRPr>
              <a:solidFill>
                <a:srgbClr val="000000"/>
              </a:solidFill>
            </a:endParaRPr>
          </a:p>
          <a:p>
            <a:pPr indent="-342900" lvl="0" marL="457200">
              <a:spcBef>
                <a:spcPts val="0"/>
              </a:spcBef>
              <a:spcAft>
                <a:spcPts val="0"/>
              </a:spcAft>
              <a:buClr>
                <a:srgbClr val="000000"/>
              </a:buClr>
              <a:buSzPts val="1800"/>
              <a:buChar char="●"/>
            </a:pPr>
            <a:r>
              <a:rPr lang="en">
                <a:solidFill>
                  <a:srgbClr val="000000"/>
                </a:solidFill>
              </a:rPr>
              <a:t>Immigration</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Labour union changes</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Taxes in each state</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Understanding how income disparities across gender and race can be reduced</a:t>
            </a:r>
            <a:endParaRPr>
              <a:solidFill>
                <a:srgbClr val="000000"/>
              </a:solidFill>
            </a:endParaRPr>
          </a:p>
          <a:p>
            <a:pPr indent="0" lvl="0" marL="0">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Table of Contents</a:t>
            </a:r>
            <a:endParaRPr/>
          </a:p>
        </p:txBody>
      </p:sp>
      <p:sp>
        <p:nvSpPr>
          <p:cNvPr id="73" name="Shape 7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a:lnSpc>
                <a:spcPct val="150000"/>
              </a:lnSpc>
              <a:spcBef>
                <a:spcPts val="0"/>
              </a:spcBef>
              <a:spcAft>
                <a:spcPts val="0"/>
              </a:spcAft>
              <a:buClr>
                <a:srgbClr val="000000"/>
              </a:buClr>
              <a:buSzPts val="1800"/>
              <a:buChar char="●"/>
            </a:pPr>
            <a:r>
              <a:rPr lang="en">
                <a:solidFill>
                  <a:srgbClr val="000000"/>
                </a:solidFill>
              </a:rPr>
              <a:t>Background</a:t>
            </a:r>
            <a:endParaRPr>
              <a:solidFill>
                <a:srgbClr val="000000"/>
              </a:solidFill>
            </a:endParaRPr>
          </a:p>
          <a:p>
            <a:pPr indent="-342900" lvl="0" marL="457200">
              <a:lnSpc>
                <a:spcPct val="150000"/>
              </a:lnSpc>
              <a:spcBef>
                <a:spcPts val="0"/>
              </a:spcBef>
              <a:spcAft>
                <a:spcPts val="0"/>
              </a:spcAft>
              <a:buClr>
                <a:srgbClr val="000000"/>
              </a:buClr>
              <a:buSzPts val="1800"/>
              <a:buChar char="●"/>
            </a:pPr>
            <a:r>
              <a:rPr lang="en">
                <a:solidFill>
                  <a:srgbClr val="000000"/>
                </a:solidFill>
              </a:rPr>
              <a:t>Claim 1</a:t>
            </a:r>
            <a:endParaRPr>
              <a:solidFill>
                <a:srgbClr val="000000"/>
              </a:solidFill>
            </a:endParaRPr>
          </a:p>
          <a:p>
            <a:pPr indent="-342900" lvl="0" marL="457200">
              <a:lnSpc>
                <a:spcPct val="150000"/>
              </a:lnSpc>
              <a:spcBef>
                <a:spcPts val="0"/>
              </a:spcBef>
              <a:spcAft>
                <a:spcPts val="0"/>
              </a:spcAft>
              <a:buClr>
                <a:srgbClr val="000000"/>
              </a:buClr>
              <a:buSzPts val="1800"/>
              <a:buChar char="●"/>
            </a:pPr>
            <a:r>
              <a:rPr lang="en">
                <a:solidFill>
                  <a:srgbClr val="000000"/>
                </a:solidFill>
              </a:rPr>
              <a:t>Claim 2</a:t>
            </a:r>
            <a:endParaRPr>
              <a:solidFill>
                <a:srgbClr val="000000"/>
              </a:solidFill>
            </a:endParaRPr>
          </a:p>
          <a:p>
            <a:pPr indent="-342900" lvl="0" marL="457200">
              <a:lnSpc>
                <a:spcPct val="150000"/>
              </a:lnSpc>
              <a:spcBef>
                <a:spcPts val="0"/>
              </a:spcBef>
              <a:spcAft>
                <a:spcPts val="0"/>
              </a:spcAft>
              <a:buClr>
                <a:srgbClr val="000000"/>
              </a:buClr>
              <a:buSzPts val="1800"/>
              <a:buChar char="●"/>
            </a:pPr>
            <a:r>
              <a:rPr lang="en">
                <a:solidFill>
                  <a:srgbClr val="000000"/>
                </a:solidFill>
              </a:rPr>
              <a:t>Claim 3</a:t>
            </a:r>
            <a:endParaRPr>
              <a:solidFill>
                <a:srgbClr val="000000"/>
              </a:solidFill>
            </a:endParaRPr>
          </a:p>
          <a:p>
            <a:pPr indent="-342900" lvl="0" marL="457200">
              <a:lnSpc>
                <a:spcPct val="150000"/>
              </a:lnSpc>
              <a:spcBef>
                <a:spcPts val="0"/>
              </a:spcBef>
              <a:spcAft>
                <a:spcPts val="0"/>
              </a:spcAft>
              <a:buClr>
                <a:srgbClr val="000000"/>
              </a:buClr>
              <a:buSzPts val="1800"/>
              <a:buChar char="●"/>
            </a:pPr>
            <a:r>
              <a:rPr lang="en">
                <a:solidFill>
                  <a:srgbClr val="000000"/>
                </a:solidFill>
              </a:rPr>
              <a:t>Conclusion</a:t>
            </a:r>
            <a:endParaRPr>
              <a:solidFill>
                <a:srgbClr val="000000"/>
              </a:solidFill>
            </a:endParaRPr>
          </a:p>
          <a:p>
            <a:pPr indent="-342900" lvl="0" marL="457200">
              <a:lnSpc>
                <a:spcPct val="150000"/>
              </a:lnSpc>
              <a:spcBef>
                <a:spcPts val="0"/>
              </a:spcBef>
              <a:spcAft>
                <a:spcPts val="0"/>
              </a:spcAft>
              <a:buClr>
                <a:srgbClr val="000000"/>
              </a:buClr>
              <a:buSzPts val="1800"/>
              <a:buChar char="●"/>
            </a:pPr>
            <a:r>
              <a:rPr lang="en">
                <a:solidFill>
                  <a:srgbClr val="000000"/>
                </a:solidFill>
              </a:rPr>
              <a:t>Action items</a:t>
            </a:r>
            <a:endParaRPr>
              <a:solidFill>
                <a:srgbClr val="000000"/>
              </a:solidFill>
            </a:endParaRPr>
          </a:p>
          <a:p>
            <a:pPr indent="-342900" lvl="0" marL="457200" rtl="0">
              <a:lnSpc>
                <a:spcPct val="150000"/>
              </a:lnSpc>
              <a:spcBef>
                <a:spcPts val="0"/>
              </a:spcBef>
              <a:spcAft>
                <a:spcPts val="0"/>
              </a:spcAft>
              <a:buClr>
                <a:srgbClr val="000000"/>
              </a:buClr>
              <a:buSzPts val="1800"/>
              <a:buChar char="●"/>
            </a:pPr>
            <a:r>
              <a:rPr lang="en">
                <a:solidFill>
                  <a:srgbClr val="000000"/>
                </a:solidFill>
              </a:rPr>
              <a:t>Future Research</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Exploratory Data Analysis- Factors Considered</a:t>
            </a:r>
            <a:endParaRPr/>
          </a:p>
        </p:txBody>
      </p:sp>
      <p:sp>
        <p:nvSpPr>
          <p:cNvPr id="186" name="Shape 18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Unemployment - </a:t>
            </a:r>
            <a:r>
              <a:rPr lang="en">
                <a:solidFill>
                  <a:srgbClr val="000000"/>
                </a:solidFill>
              </a:rPr>
              <a:t>Unemployment rate doesn’t have a direct impact on income inequality</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Gender</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Race</a:t>
            </a:r>
            <a:endParaRPr>
              <a:solidFill>
                <a:srgbClr val="000000"/>
              </a:solidFill>
            </a:endParaRPr>
          </a:p>
          <a:p>
            <a:pPr indent="-342900" lvl="0" marL="457200">
              <a:spcBef>
                <a:spcPts val="0"/>
              </a:spcBef>
              <a:spcAft>
                <a:spcPts val="0"/>
              </a:spcAft>
              <a:buClr>
                <a:srgbClr val="000000"/>
              </a:buClr>
              <a:buSzPts val="1800"/>
              <a:buChar char="●"/>
            </a:pPr>
            <a:r>
              <a:rPr lang="en">
                <a:solidFill>
                  <a:srgbClr val="000000"/>
                </a:solidFill>
              </a:rPr>
              <a:t>Tax rates</a:t>
            </a:r>
            <a:endParaRPr>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311700" y="171450"/>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000"/>
              <a:t>EDA -Correlation between two types of tax with GINI</a:t>
            </a:r>
            <a:endParaRPr sz="3000"/>
          </a:p>
        </p:txBody>
      </p:sp>
      <p:pic>
        <p:nvPicPr>
          <p:cNvPr id="192" name="Shape 192"/>
          <p:cNvPicPr preferRelativeResize="0"/>
          <p:nvPr/>
        </p:nvPicPr>
        <p:blipFill>
          <a:blip r:embed="rId3">
            <a:alphaModFix/>
          </a:blip>
          <a:stretch>
            <a:fillRect/>
          </a:stretch>
        </p:blipFill>
        <p:spPr>
          <a:xfrm>
            <a:off x="764125" y="824118"/>
            <a:ext cx="6740250" cy="1892582"/>
          </a:xfrm>
          <a:prstGeom prst="rect">
            <a:avLst/>
          </a:prstGeom>
          <a:noFill/>
          <a:ln>
            <a:noFill/>
          </a:ln>
        </p:spPr>
      </p:pic>
      <p:pic>
        <p:nvPicPr>
          <p:cNvPr id="193" name="Shape 193"/>
          <p:cNvPicPr preferRelativeResize="0"/>
          <p:nvPr/>
        </p:nvPicPr>
        <p:blipFill>
          <a:blip r:embed="rId4">
            <a:alphaModFix/>
          </a:blip>
          <a:stretch>
            <a:fillRect/>
          </a:stretch>
        </p:blipFill>
        <p:spPr>
          <a:xfrm>
            <a:off x="764125" y="2923825"/>
            <a:ext cx="3137828" cy="2067275"/>
          </a:xfrm>
          <a:prstGeom prst="rect">
            <a:avLst/>
          </a:prstGeom>
          <a:noFill/>
          <a:ln>
            <a:noFill/>
          </a:ln>
        </p:spPr>
      </p:pic>
      <p:pic>
        <p:nvPicPr>
          <p:cNvPr id="194" name="Shape 194"/>
          <p:cNvPicPr preferRelativeResize="0"/>
          <p:nvPr/>
        </p:nvPicPr>
        <p:blipFill>
          <a:blip r:embed="rId5">
            <a:alphaModFix/>
          </a:blip>
          <a:stretch>
            <a:fillRect/>
          </a:stretch>
        </p:blipFill>
        <p:spPr>
          <a:xfrm>
            <a:off x="4249703" y="2923825"/>
            <a:ext cx="2977440" cy="2067275"/>
          </a:xfrm>
          <a:prstGeom prst="rect">
            <a:avLst/>
          </a:prstGeom>
          <a:noFill/>
          <a:ln>
            <a:noFill/>
          </a:ln>
        </p:spPr>
      </p:pic>
      <p:sp>
        <p:nvSpPr>
          <p:cNvPr id="195" name="Shape 195"/>
          <p:cNvSpPr txBox="1"/>
          <p:nvPr/>
        </p:nvSpPr>
        <p:spPr>
          <a:xfrm>
            <a:off x="1067000" y="818650"/>
            <a:ext cx="5841000" cy="342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Personal income tax is increasing while corporation and business tax stays almost the same</a:t>
            </a:r>
            <a:endParaRPr/>
          </a:p>
        </p:txBody>
      </p:sp>
      <p:sp>
        <p:nvSpPr>
          <p:cNvPr id="196" name="Shape 196"/>
          <p:cNvSpPr txBox="1"/>
          <p:nvPr/>
        </p:nvSpPr>
        <p:spPr>
          <a:xfrm>
            <a:off x="971938" y="2501250"/>
            <a:ext cx="2722200" cy="855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Personal income tax has high correlation with GINI</a:t>
            </a:r>
            <a:endParaRPr/>
          </a:p>
        </p:txBody>
      </p:sp>
      <p:sp>
        <p:nvSpPr>
          <p:cNvPr id="197" name="Shape 197"/>
          <p:cNvSpPr txBox="1"/>
          <p:nvPr/>
        </p:nvSpPr>
        <p:spPr>
          <a:xfrm>
            <a:off x="4169575" y="2501250"/>
            <a:ext cx="3137700" cy="855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corporation and business tax has not clear correlation with GINI</a:t>
            </a:r>
            <a:endParaRPr/>
          </a:p>
        </p:txBody>
      </p:sp>
      <p:sp>
        <p:nvSpPr>
          <p:cNvPr id="198" name="Shape 198"/>
          <p:cNvSpPr txBox="1"/>
          <p:nvPr/>
        </p:nvSpPr>
        <p:spPr>
          <a:xfrm>
            <a:off x="6333600" y="2217200"/>
            <a:ext cx="2243400" cy="499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Source:</a:t>
            </a:r>
            <a:r>
              <a:rPr lang="en" sz="1050" u="sng">
                <a:solidFill>
                  <a:schemeClr val="hlink"/>
                </a:solidFill>
                <a:highlight>
                  <a:srgbClr val="FFFFFF"/>
                </a:highlight>
                <a:hlinkClick r:id="rId6"/>
              </a:rPr>
              <a:t>DATA.GOV</a:t>
            </a:r>
            <a:r>
              <a:rPr lang="en"/>
              <a:t>, </a:t>
            </a:r>
            <a:r>
              <a:rPr lang="en" u="sng">
                <a:solidFill>
                  <a:schemeClr val="hlink"/>
                </a:solidFill>
                <a:hlinkClick r:id="rId7"/>
              </a:rPr>
              <a:t>multipl</a:t>
            </a:r>
            <a:endParaRPr/>
          </a:p>
          <a:p>
            <a:pPr indent="0" lvl="0" marL="0">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157750"/>
            <a:ext cx="85206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Background</a:t>
            </a:r>
            <a:endParaRPr/>
          </a:p>
          <a:p>
            <a:pPr indent="0" lvl="0" marL="0">
              <a:spcBef>
                <a:spcPts val="0"/>
              </a:spcBef>
              <a:spcAft>
                <a:spcPts val="0"/>
              </a:spcAft>
              <a:buNone/>
            </a:pPr>
            <a:r>
              <a:t/>
            </a:r>
            <a:endParaRPr/>
          </a:p>
        </p:txBody>
      </p:sp>
      <p:sp>
        <p:nvSpPr>
          <p:cNvPr id="79" name="Shape 79"/>
          <p:cNvSpPr txBox="1"/>
          <p:nvPr>
            <p:ph idx="1" type="body"/>
          </p:nvPr>
        </p:nvSpPr>
        <p:spPr>
          <a:xfrm>
            <a:off x="311700" y="797275"/>
            <a:ext cx="8520600" cy="3783300"/>
          </a:xfrm>
          <a:prstGeom prst="rect">
            <a:avLst/>
          </a:prstGeom>
        </p:spPr>
        <p:txBody>
          <a:bodyPr anchorCtr="0" anchor="t" bIns="91425" lIns="91425" spcFirstLastPara="1" rIns="91425" wrap="square" tIns="91425">
            <a:noAutofit/>
          </a:bodyPr>
          <a:lstStyle/>
          <a:p>
            <a:pPr indent="-342900" lvl="0" marL="457200" rtl="0">
              <a:lnSpc>
                <a:spcPct val="115000"/>
              </a:lnSpc>
              <a:spcBef>
                <a:spcPts val="0"/>
              </a:spcBef>
              <a:spcAft>
                <a:spcPts val="0"/>
              </a:spcAft>
              <a:buClr>
                <a:srgbClr val="000000"/>
              </a:buClr>
              <a:buSzPts val="1800"/>
              <a:buChar char="●"/>
            </a:pPr>
            <a:r>
              <a:rPr lang="en">
                <a:solidFill>
                  <a:srgbClr val="000000"/>
                </a:solidFill>
              </a:rPr>
              <a:t>What is income inequality?</a:t>
            </a:r>
            <a:endParaRPr>
              <a:solidFill>
                <a:srgbClr val="000000"/>
              </a:solidFill>
            </a:endParaRPr>
          </a:p>
          <a:p>
            <a:pPr indent="-330200" lvl="1" marL="914400" rtl="0">
              <a:lnSpc>
                <a:spcPct val="115000"/>
              </a:lnSpc>
              <a:spcBef>
                <a:spcPts val="0"/>
              </a:spcBef>
              <a:spcAft>
                <a:spcPts val="0"/>
              </a:spcAft>
              <a:buClr>
                <a:srgbClr val="000000"/>
              </a:buClr>
              <a:buSzPts val="1600"/>
              <a:buChar char="○"/>
            </a:pPr>
            <a:r>
              <a:rPr b="1" i="1" lang="en" sz="1600">
                <a:solidFill>
                  <a:srgbClr val="000000"/>
                </a:solidFill>
                <a:highlight>
                  <a:srgbClr val="FFFFFF"/>
                </a:highlight>
                <a:latin typeface="Arial"/>
                <a:ea typeface="Arial"/>
                <a:cs typeface="Arial"/>
                <a:sym typeface="Arial"/>
              </a:rPr>
              <a:t>Income</a:t>
            </a:r>
            <a:r>
              <a:rPr b="1" lang="en" sz="1600">
                <a:solidFill>
                  <a:srgbClr val="000000"/>
                </a:solidFill>
                <a:highlight>
                  <a:srgbClr val="FFFFFF"/>
                </a:highlight>
                <a:latin typeface="Arial"/>
                <a:ea typeface="Arial"/>
                <a:cs typeface="Arial"/>
                <a:sym typeface="Arial"/>
              </a:rPr>
              <a:t>: </a:t>
            </a:r>
            <a:r>
              <a:rPr lang="en" sz="1600">
                <a:solidFill>
                  <a:srgbClr val="000000"/>
                </a:solidFill>
                <a:highlight>
                  <a:srgbClr val="FFFFFF"/>
                </a:highlight>
                <a:latin typeface="Arial"/>
                <a:ea typeface="Arial"/>
                <a:cs typeface="Arial"/>
                <a:sym typeface="Arial"/>
              </a:rPr>
              <a:t> Revenue streams from wages, salaries, interest on savings account, dividends from shares of stock, rent, and profits from selling something for more than you paid for it.</a:t>
            </a:r>
            <a:endParaRPr sz="1600">
              <a:solidFill>
                <a:srgbClr val="000000"/>
              </a:solidFill>
              <a:highlight>
                <a:srgbClr val="FFFFFF"/>
              </a:highlight>
              <a:latin typeface="Arial"/>
              <a:ea typeface="Arial"/>
              <a:cs typeface="Arial"/>
              <a:sym typeface="Arial"/>
            </a:endParaRPr>
          </a:p>
          <a:p>
            <a:pPr indent="-330200" lvl="1" marL="914400" rtl="0">
              <a:lnSpc>
                <a:spcPct val="115000"/>
              </a:lnSpc>
              <a:spcBef>
                <a:spcPts val="0"/>
              </a:spcBef>
              <a:spcAft>
                <a:spcPts val="0"/>
              </a:spcAft>
              <a:buClr>
                <a:srgbClr val="000000"/>
              </a:buClr>
              <a:buSzPts val="1600"/>
              <a:buFont typeface="Arial"/>
              <a:buChar char="○"/>
            </a:pPr>
            <a:r>
              <a:rPr b="1" i="1" lang="en" sz="1600">
                <a:solidFill>
                  <a:srgbClr val="000000"/>
                </a:solidFill>
                <a:latin typeface="Arial"/>
                <a:ea typeface="Arial"/>
                <a:cs typeface="Arial"/>
                <a:sym typeface="Arial"/>
              </a:rPr>
              <a:t>Income inequality</a:t>
            </a:r>
            <a:r>
              <a:rPr lang="en" sz="1600">
                <a:solidFill>
                  <a:srgbClr val="000000"/>
                </a:solidFill>
                <a:highlight>
                  <a:srgbClr val="FFFFFF"/>
                </a:highlight>
                <a:latin typeface="Arial"/>
                <a:ea typeface="Arial"/>
                <a:cs typeface="Arial"/>
                <a:sym typeface="Arial"/>
              </a:rPr>
              <a:t>: Extent to which income is distributed in an uneven manner in a population. </a:t>
            </a:r>
            <a:endParaRPr sz="1600">
              <a:solidFill>
                <a:srgbClr val="000000"/>
              </a:solidFill>
              <a:highlight>
                <a:srgbClr val="FFFFFF"/>
              </a:highlight>
              <a:latin typeface="Arial"/>
              <a:ea typeface="Arial"/>
              <a:cs typeface="Arial"/>
              <a:sym typeface="Arial"/>
            </a:endParaRPr>
          </a:p>
          <a:p>
            <a:pPr indent="-342900" lvl="0" marL="457200" rtl="0">
              <a:lnSpc>
                <a:spcPct val="115000"/>
              </a:lnSpc>
              <a:spcBef>
                <a:spcPts val="1000"/>
              </a:spcBef>
              <a:spcAft>
                <a:spcPts val="0"/>
              </a:spcAft>
              <a:buClr>
                <a:srgbClr val="000000"/>
              </a:buClr>
              <a:buSzPts val="1800"/>
              <a:buChar char="●"/>
            </a:pPr>
            <a:r>
              <a:rPr lang="en">
                <a:solidFill>
                  <a:srgbClr val="000000"/>
                </a:solidFill>
              </a:rPr>
              <a:t>What is GINI index?</a:t>
            </a:r>
            <a:endParaRPr>
              <a:solidFill>
                <a:srgbClr val="000000"/>
              </a:solidFill>
            </a:endParaRPr>
          </a:p>
          <a:p>
            <a:pPr indent="-330200" lvl="1" marL="914400" rtl="0">
              <a:lnSpc>
                <a:spcPct val="115000"/>
              </a:lnSpc>
              <a:spcBef>
                <a:spcPts val="0"/>
              </a:spcBef>
              <a:spcAft>
                <a:spcPts val="0"/>
              </a:spcAft>
              <a:buClr>
                <a:srgbClr val="000000"/>
              </a:buClr>
              <a:buSzPts val="1600"/>
              <a:buChar char="○"/>
            </a:pPr>
            <a:r>
              <a:rPr lang="en" sz="1600">
                <a:solidFill>
                  <a:srgbClr val="000000"/>
                </a:solidFill>
                <a:highlight>
                  <a:srgbClr val="FFFFFF"/>
                </a:highlight>
                <a:latin typeface="Arial"/>
                <a:ea typeface="Arial"/>
                <a:cs typeface="Arial"/>
                <a:sym typeface="Arial"/>
              </a:rPr>
              <a:t>A single statistic, which summarizes the dispersion of income across the entire income distribution.</a:t>
            </a:r>
            <a:endParaRPr sz="1600">
              <a:solidFill>
                <a:srgbClr val="000000"/>
              </a:solidFill>
              <a:highlight>
                <a:srgbClr val="FFFFFF"/>
              </a:highlight>
              <a:latin typeface="Arial"/>
              <a:ea typeface="Arial"/>
              <a:cs typeface="Arial"/>
              <a:sym typeface="Arial"/>
            </a:endParaRPr>
          </a:p>
          <a:p>
            <a:pPr indent="-330200" lvl="1" marL="914400" rtl="0">
              <a:lnSpc>
                <a:spcPct val="115000"/>
              </a:lnSpc>
              <a:spcBef>
                <a:spcPts val="0"/>
              </a:spcBef>
              <a:spcAft>
                <a:spcPts val="0"/>
              </a:spcAft>
              <a:buClr>
                <a:srgbClr val="000000"/>
              </a:buClr>
              <a:buSzPts val="1600"/>
              <a:buFont typeface="Arial"/>
              <a:buChar char="○"/>
            </a:pPr>
            <a:r>
              <a:rPr lang="en" sz="1600">
                <a:solidFill>
                  <a:srgbClr val="000000"/>
                </a:solidFill>
                <a:highlight>
                  <a:srgbClr val="FFFFFF"/>
                </a:highlight>
                <a:latin typeface="Arial"/>
                <a:ea typeface="Arial"/>
                <a:cs typeface="Arial"/>
                <a:sym typeface="Arial"/>
              </a:rPr>
              <a:t>0- perfect equality (everyone receives an equal share)</a:t>
            </a:r>
            <a:endParaRPr sz="1600">
              <a:solidFill>
                <a:srgbClr val="000000"/>
              </a:solidFill>
              <a:highlight>
                <a:srgbClr val="FFFFFF"/>
              </a:highlight>
              <a:latin typeface="Arial"/>
              <a:ea typeface="Arial"/>
              <a:cs typeface="Arial"/>
              <a:sym typeface="Arial"/>
            </a:endParaRPr>
          </a:p>
          <a:p>
            <a:pPr indent="-330200" lvl="1" marL="914400" rtl="0">
              <a:lnSpc>
                <a:spcPct val="115000"/>
              </a:lnSpc>
              <a:spcBef>
                <a:spcPts val="0"/>
              </a:spcBef>
              <a:spcAft>
                <a:spcPts val="0"/>
              </a:spcAft>
              <a:buClr>
                <a:srgbClr val="000000"/>
              </a:buClr>
              <a:buSzPts val="1600"/>
              <a:buFont typeface="Arial"/>
              <a:buChar char="○"/>
            </a:pPr>
            <a:r>
              <a:rPr lang="en" sz="1600">
                <a:solidFill>
                  <a:srgbClr val="000000"/>
                </a:solidFill>
                <a:highlight>
                  <a:srgbClr val="FFFFFF"/>
                </a:highlight>
                <a:latin typeface="Arial"/>
                <a:ea typeface="Arial"/>
                <a:cs typeface="Arial"/>
                <a:sym typeface="Arial"/>
              </a:rPr>
              <a:t>1- perfect inequality (one person or group receives all the income)</a:t>
            </a:r>
            <a:endParaRPr sz="1600">
              <a:solidFill>
                <a:srgbClr val="000000"/>
              </a:solidFill>
              <a:highlight>
                <a:srgbClr val="FFFFFF"/>
              </a:highlight>
              <a:latin typeface="Arial"/>
              <a:ea typeface="Arial"/>
              <a:cs typeface="Arial"/>
              <a:sym typeface="Arial"/>
            </a:endParaRPr>
          </a:p>
          <a:p>
            <a:pPr indent="0" lvl="0" marL="457200" rtl="0">
              <a:lnSpc>
                <a:spcPct val="115000"/>
              </a:lnSpc>
              <a:spcBef>
                <a:spcPts val="1600"/>
              </a:spcBef>
              <a:spcAft>
                <a:spcPts val="0"/>
              </a:spcAft>
              <a:buNone/>
            </a:pPr>
            <a:r>
              <a:t/>
            </a:r>
            <a:endParaRPr sz="1600">
              <a:solidFill>
                <a:srgbClr val="000000"/>
              </a:solidFill>
              <a:highlight>
                <a:srgbClr val="FFFFFF"/>
              </a:highlight>
              <a:latin typeface="Arial"/>
              <a:ea typeface="Arial"/>
              <a:cs typeface="Arial"/>
              <a:sym typeface="Arial"/>
            </a:endParaRPr>
          </a:p>
          <a:p>
            <a:pPr indent="0" lvl="0" marL="0">
              <a:lnSpc>
                <a:spcPct val="115000"/>
              </a:lnSpc>
              <a:spcBef>
                <a:spcPts val="1600"/>
              </a:spcBef>
              <a:spcAft>
                <a:spcPts val="1600"/>
              </a:spcAft>
              <a:buNone/>
            </a:pPr>
            <a:r>
              <a:rPr lang="en">
                <a:solidFill>
                  <a:srgbClr val="000000"/>
                </a:solidFill>
              </a:rPr>
              <a:t> </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idx="1" type="body"/>
          </p:nvPr>
        </p:nvSpPr>
        <p:spPr>
          <a:xfrm>
            <a:off x="311700" y="1604600"/>
            <a:ext cx="8520600" cy="2964300"/>
          </a:xfrm>
          <a:prstGeom prst="rect">
            <a:avLst/>
          </a:prstGeom>
        </p:spPr>
        <p:txBody>
          <a:bodyPr anchorCtr="0" anchor="t" bIns="91425" lIns="91425" spcFirstLastPara="1" rIns="91425" wrap="square" tIns="91425">
            <a:noAutofit/>
          </a:bodyPr>
          <a:lstStyle/>
          <a:p>
            <a:pPr indent="0" lvl="0" marL="0" rtl="0">
              <a:lnSpc>
                <a:spcPct val="100000"/>
              </a:lnSpc>
              <a:spcBef>
                <a:spcPts val="1100"/>
              </a:spcBef>
              <a:spcAft>
                <a:spcPts val="0"/>
              </a:spcAft>
              <a:buNone/>
            </a:pPr>
            <a:r>
              <a:t/>
            </a:r>
            <a:endParaRPr b="1" sz="1650">
              <a:solidFill>
                <a:srgbClr val="000000"/>
              </a:solidFill>
              <a:latin typeface="Arial"/>
              <a:ea typeface="Arial"/>
              <a:cs typeface="Arial"/>
              <a:sym typeface="Arial"/>
            </a:endParaRPr>
          </a:p>
          <a:p>
            <a:pPr indent="0" lvl="0" marL="0">
              <a:spcBef>
                <a:spcPts val="0"/>
              </a:spcBef>
              <a:spcAft>
                <a:spcPts val="1600"/>
              </a:spcAft>
              <a:buNone/>
            </a:pPr>
            <a:r>
              <a:t/>
            </a:r>
            <a:endParaRPr/>
          </a:p>
        </p:txBody>
      </p:sp>
      <p:grpSp>
        <p:nvGrpSpPr>
          <p:cNvPr id="85" name="Shape 85"/>
          <p:cNvGrpSpPr/>
          <p:nvPr/>
        </p:nvGrpSpPr>
        <p:grpSpPr>
          <a:xfrm>
            <a:off x="253646" y="1053567"/>
            <a:ext cx="8666449" cy="4019582"/>
            <a:chOff x="311700" y="1687308"/>
            <a:chExt cx="8319525" cy="3334923"/>
          </a:xfrm>
        </p:grpSpPr>
        <p:pic>
          <p:nvPicPr>
            <p:cNvPr id="86" name="Shape 86"/>
            <p:cNvPicPr preferRelativeResize="0"/>
            <p:nvPr/>
          </p:nvPicPr>
          <p:blipFill>
            <a:blip r:embed="rId3">
              <a:alphaModFix/>
            </a:blip>
            <a:stretch>
              <a:fillRect/>
            </a:stretch>
          </p:blipFill>
          <p:spPr>
            <a:xfrm>
              <a:off x="311700" y="1687308"/>
              <a:ext cx="8319525" cy="3200201"/>
            </a:xfrm>
            <a:prstGeom prst="rect">
              <a:avLst/>
            </a:prstGeom>
            <a:noFill/>
            <a:ln>
              <a:noFill/>
            </a:ln>
          </p:spPr>
        </p:pic>
        <p:sp>
          <p:nvSpPr>
            <p:cNvPr id="87" name="Shape 87"/>
            <p:cNvSpPr txBox="1"/>
            <p:nvPr/>
          </p:nvSpPr>
          <p:spPr>
            <a:xfrm>
              <a:off x="7243750" y="4670031"/>
              <a:ext cx="1321500" cy="35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Source: </a:t>
              </a:r>
              <a:r>
                <a:rPr lang="en" sz="1000" u="sng">
                  <a:solidFill>
                    <a:schemeClr val="hlink"/>
                  </a:solidFill>
                  <a:hlinkClick r:id="rId4"/>
                </a:rPr>
                <a:t>Statista</a:t>
              </a:r>
              <a:endParaRPr sz="1000"/>
            </a:p>
          </p:txBody>
        </p:sp>
      </p:grpSp>
      <p:sp>
        <p:nvSpPr>
          <p:cNvPr id="88" name="Shape 88"/>
          <p:cNvSpPr txBox="1"/>
          <p:nvPr/>
        </p:nvSpPr>
        <p:spPr>
          <a:xfrm>
            <a:off x="897000" y="119200"/>
            <a:ext cx="7240500" cy="1206900"/>
          </a:xfrm>
          <a:prstGeom prst="rect">
            <a:avLst/>
          </a:prstGeom>
          <a:noFill/>
          <a:ln>
            <a:noFill/>
          </a:ln>
        </p:spPr>
        <p:txBody>
          <a:bodyPr anchorCtr="0" anchor="t" bIns="91425" lIns="91425" spcFirstLastPara="1" rIns="91425" wrap="square" tIns="91425">
            <a:noAutofit/>
          </a:bodyPr>
          <a:lstStyle/>
          <a:p>
            <a:pPr indent="0" lvl="0" marL="0" rtl="0">
              <a:spcBef>
                <a:spcPts val="1100"/>
              </a:spcBef>
              <a:spcAft>
                <a:spcPts val="0"/>
              </a:spcAft>
              <a:buNone/>
            </a:pPr>
            <a:r>
              <a:rPr b="1" lang="en" sz="2400">
                <a:solidFill>
                  <a:schemeClr val="accent1"/>
                </a:solidFill>
              </a:rPr>
              <a:t>Income inequality in the United States has increased significantly over the years </a:t>
            </a:r>
            <a:r>
              <a:rPr b="1" lang="en" sz="1600">
                <a:solidFill>
                  <a:schemeClr val="accent1"/>
                </a:solidFill>
              </a:rPr>
              <a:t>(1990-2016)</a:t>
            </a:r>
            <a:endParaRPr b="1" sz="1600">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Factors Explored:</a:t>
            </a:r>
            <a:endParaRPr/>
          </a:p>
        </p:txBody>
      </p:sp>
      <p:sp>
        <p:nvSpPr>
          <p:cNvPr id="94" name="Shape 9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nSpc>
                <a:spcPct val="100000"/>
              </a:lnSpc>
              <a:spcBef>
                <a:spcPts val="1100"/>
              </a:spcBef>
              <a:spcAft>
                <a:spcPts val="0"/>
              </a:spcAft>
              <a:buClr>
                <a:srgbClr val="000000"/>
              </a:buClr>
              <a:buSzPts val="1800"/>
              <a:buFont typeface="Arial"/>
              <a:buChar char="●"/>
            </a:pPr>
            <a:r>
              <a:rPr lang="en">
                <a:solidFill>
                  <a:srgbClr val="000000"/>
                </a:solidFill>
                <a:latin typeface="Arial"/>
                <a:ea typeface="Arial"/>
                <a:cs typeface="Arial"/>
                <a:sym typeface="Arial"/>
              </a:rPr>
              <a:t>Income Shares within the population</a:t>
            </a:r>
            <a:endParaRPr>
              <a:solidFill>
                <a:srgbClr val="000000"/>
              </a:solidFill>
              <a:latin typeface="Arial"/>
              <a:ea typeface="Arial"/>
              <a:cs typeface="Arial"/>
              <a:sym typeface="Arial"/>
            </a:endParaRPr>
          </a:p>
          <a:p>
            <a:pPr indent="0" lvl="0" marL="0" rtl="0">
              <a:lnSpc>
                <a:spcPct val="100000"/>
              </a:lnSpc>
              <a:spcBef>
                <a:spcPts val="1100"/>
              </a:spcBef>
              <a:spcAft>
                <a:spcPts val="0"/>
              </a:spcAft>
              <a:buNone/>
            </a:pPr>
            <a:r>
              <a:t/>
            </a:r>
            <a:endParaRPr>
              <a:solidFill>
                <a:srgbClr val="000000"/>
              </a:solidFill>
              <a:latin typeface="Arial"/>
              <a:ea typeface="Arial"/>
              <a:cs typeface="Arial"/>
              <a:sym typeface="Arial"/>
            </a:endParaRPr>
          </a:p>
          <a:p>
            <a:pPr indent="-342900" lvl="0" marL="457200" rtl="0">
              <a:lnSpc>
                <a:spcPct val="100000"/>
              </a:lnSpc>
              <a:spcBef>
                <a:spcPts val="1100"/>
              </a:spcBef>
              <a:spcAft>
                <a:spcPts val="0"/>
              </a:spcAft>
              <a:buClr>
                <a:srgbClr val="000000"/>
              </a:buClr>
              <a:buSzPts val="1800"/>
              <a:buFont typeface="Arial"/>
              <a:buChar char="●"/>
            </a:pPr>
            <a:r>
              <a:rPr lang="en">
                <a:solidFill>
                  <a:srgbClr val="000000"/>
                </a:solidFill>
                <a:latin typeface="Arial"/>
                <a:ea typeface="Arial"/>
                <a:cs typeface="Arial"/>
                <a:sym typeface="Arial"/>
              </a:rPr>
              <a:t>Unemployment Rate</a:t>
            </a:r>
            <a:endParaRPr>
              <a:solidFill>
                <a:srgbClr val="000000"/>
              </a:solidFill>
              <a:latin typeface="Arial"/>
              <a:ea typeface="Arial"/>
              <a:cs typeface="Arial"/>
              <a:sym typeface="Arial"/>
            </a:endParaRPr>
          </a:p>
          <a:p>
            <a:pPr indent="0" lvl="0" marL="0" rtl="0">
              <a:lnSpc>
                <a:spcPct val="100000"/>
              </a:lnSpc>
              <a:spcBef>
                <a:spcPts val="1100"/>
              </a:spcBef>
              <a:spcAft>
                <a:spcPts val="0"/>
              </a:spcAft>
              <a:buNone/>
            </a:pPr>
            <a:r>
              <a:t/>
            </a:r>
            <a:endParaRPr>
              <a:solidFill>
                <a:srgbClr val="000000"/>
              </a:solidFill>
              <a:latin typeface="Arial"/>
              <a:ea typeface="Arial"/>
              <a:cs typeface="Arial"/>
              <a:sym typeface="Arial"/>
            </a:endParaRPr>
          </a:p>
          <a:p>
            <a:pPr indent="-342900" lvl="0" marL="457200" rtl="0">
              <a:lnSpc>
                <a:spcPct val="100000"/>
              </a:lnSpc>
              <a:spcBef>
                <a:spcPts val="1100"/>
              </a:spcBef>
              <a:spcAft>
                <a:spcPts val="0"/>
              </a:spcAft>
              <a:buClr>
                <a:srgbClr val="000000"/>
              </a:buClr>
              <a:buSzPts val="1800"/>
              <a:buFont typeface="Arial"/>
              <a:buChar char="●"/>
            </a:pPr>
            <a:r>
              <a:rPr lang="en">
                <a:solidFill>
                  <a:srgbClr val="000000"/>
                </a:solidFill>
                <a:latin typeface="Arial"/>
                <a:ea typeface="Arial"/>
                <a:cs typeface="Arial"/>
                <a:sym typeface="Arial"/>
              </a:rPr>
              <a:t>Gender Disparity</a:t>
            </a:r>
            <a:endParaRPr>
              <a:solidFill>
                <a:srgbClr val="000000"/>
              </a:solidFill>
              <a:latin typeface="Arial"/>
              <a:ea typeface="Arial"/>
              <a:cs typeface="Arial"/>
              <a:sym typeface="Arial"/>
            </a:endParaRPr>
          </a:p>
          <a:p>
            <a:pPr indent="0" lvl="0" marL="0" rtl="0">
              <a:lnSpc>
                <a:spcPct val="100000"/>
              </a:lnSpc>
              <a:spcBef>
                <a:spcPts val="1100"/>
              </a:spcBef>
              <a:spcAft>
                <a:spcPts val="0"/>
              </a:spcAft>
              <a:buNone/>
            </a:pPr>
            <a:r>
              <a:t/>
            </a:r>
            <a:endParaRPr>
              <a:solidFill>
                <a:srgbClr val="000000"/>
              </a:solidFill>
              <a:latin typeface="Arial"/>
              <a:ea typeface="Arial"/>
              <a:cs typeface="Arial"/>
              <a:sym typeface="Arial"/>
            </a:endParaRPr>
          </a:p>
          <a:p>
            <a:pPr indent="-342900" lvl="0" marL="457200" rtl="0">
              <a:lnSpc>
                <a:spcPct val="100000"/>
              </a:lnSpc>
              <a:spcBef>
                <a:spcPts val="1100"/>
              </a:spcBef>
              <a:spcAft>
                <a:spcPts val="0"/>
              </a:spcAft>
              <a:buClr>
                <a:srgbClr val="000000"/>
              </a:buClr>
              <a:buSzPts val="1800"/>
              <a:buFont typeface="Arial"/>
              <a:buChar char="●"/>
            </a:pPr>
            <a:r>
              <a:rPr lang="en">
                <a:solidFill>
                  <a:srgbClr val="000000"/>
                </a:solidFill>
                <a:latin typeface="Arial"/>
                <a:ea typeface="Arial"/>
                <a:cs typeface="Arial"/>
                <a:sym typeface="Arial"/>
              </a:rPr>
              <a:t>Racial Disparity</a:t>
            </a:r>
            <a:endParaRPr>
              <a:solidFill>
                <a:srgbClr val="000000"/>
              </a:solidFill>
              <a:latin typeface="Arial"/>
              <a:ea typeface="Arial"/>
              <a:cs typeface="Arial"/>
              <a:sym typeface="Arial"/>
            </a:endParaRPr>
          </a:p>
          <a:p>
            <a:pPr indent="0" lvl="0" marL="0" rtl="0">
              <a:lnSpc>
                <a:spcPct val="100000"/>
              </a:lnSpc>
              <a:spcBef>
                <a:spcPts val="1100"/>
              </a:spcBef>
              <a:spcAft>
                <a:spcPts val="0"/>
              </a:spcAft>
              <a:buNone/>
            </a:pPr>
            <a:r>
              <a:t/>
            </a:r>
            <a:endParaRPr b="1">
              <a:solidFill>
                <a:srgbClr val="000000"/>
              </a:solidFill>
              <a:latin typeface="Arial"/>
              <a:ea typeface="Arial"/>
              <a:cs typeface="Arial"/>
              <a:sym typeface="Arial"/>
            </a:endParaRPr>
          </a:p>
          <a:p>
            <a:pPr indent="0" lvl="0" marL="0" rtl="0">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Income Shares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163200"/>
            <a:ext cx="8520600" cy="7074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3000"/>
              <a:t>Claim 1 - Income Shares for the top 1 % Increasing and for the bottom 40% decreasing</a:t>
            </a:r>
            <a:endParaRPr sz="3000"/>
          </a:p>
        </p:txBody>
      </p:sp>
      <p:sp>
        <p:nvSpPr>
          <p:cNvPr id="105" name="Shape 105"/>
          <p:cNvSpPr txBox="1"/>
          <p:nvPr/>
        </p:nvSpPr>
        <p:spPr>
          <a:xfrm>
            <a:off x="5704400" y="4616350"/>
            <a:ext cx="2544300" cy="448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050">
                <a:highlight>
                  <a:srgbClr val="FFFFFF"/>
                </a:highlight>
              </a:rPr>
              <a:t>Source: </a:t>
            </a:r>
            <a:r>
              <a:rPr lang="en" sz="1050" u="sng">
                <a:solidFill>
                  <a:schemeClr val="hlink"/>
                </a:solidFill>
                <a:highlight>
                  <a:srgbClr val="FFFFFF"/>
                </a:highlight>
                <a:hlinkClick r:id="rId3"/>
              </a:rPr>
              <a:t>Congressional Budget Office </a:t>
            </a:r>
            <a:endParaRPr/>
          </a:p>
        </p:txBody>
      </p:sp>
      <p:pic>
        <p:nvPicPr>
          <p:cNvPr id="106" name="Shape 106"/>
          <p:cNvPicPr preferRelativeResize="0"/>
          <p:nvPr/>
        </p:nvPicPr>
        <p:blipFill>
          <a:blip r:embed="rId4">
            <a:alphaModFix/>
          </a:blip>
          <a:stretch>
            <a:fillRect/>
          </a:stretch>
        </p:blipFill>
        <p:spPr>
          <a:xfrm>
            <a:off x="0" y="1197850"/>
            <a:ext cx="9144003" cy="34947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Unemployment Rate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0"/>
            <a:ext cx="85206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000"/>
              <a:t>Unemployment rate doesn’t affect Gini Index Directly</a:t>
            </a:r>
            <a:endParaRPr sz="3000"/>
          </a:p>
        </p:txBody>
      </p:sp>
      <p:pic>
        <p:nvPicPr>
          <p:cNvPr id="117" name="Shape 117"/>
          <p:cNvPicPr preferRelativeResize="0"/>
          <p:nvPr/>
        </p:nvPicPr>
        <p:blipFill>
          <a:blip r:embed="rId3">
            <a:alphaModFix/>
          </a:blip>
          <a:stretch>
            <a:fillRect/>
          </a:stretch>
        </p:blipFill>
        <p:spPr>
          <a:xfrm>
            <a:off x="0" y="545640"/>
            <a:ext cx="9144000" cy="2399920"/>
          </a:xfrm>
          <a:prstGeom prst="rect">
            <a:avLst/>
          </a:prstGeom>
          <a:noFill/>
          <a:ln>
            <a:noFill/>
          </a:ln>
        </p:spPr>
      </p:pic>
      <p:sp>
        <p:nvSpPr>
          <p:cNvPr id="118" name="Shape 118"/>
          <p:cNvSpPr txBox="1"/>
          <p:nvPr/>
        </p:nvSpPr>
        <p:spPr>
          <a:xfrm>
            <a:off x="7821850" y="2158650"/>
            <a:ext cx="1322100" cy="4131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000"/>
              <a:t>Source: </a:t>
            </a:r>
            <a:r>
              <a:rPr lang="en" sz="1000" u="sng">
                <a:solidFill>
                  <a:schemeClr val="accent5"/>
                </a:solidFill>
                <a:hlinkClick r:id="rId4"/>
              </a:rPr>
              <a:t>BLS.Gov</a:t>
            </a:r>
            <a:endParaRPr/>
          </a:p>
        </p:txBody>
      </p:sp>
      <p:pic>
        <p:nvPicPr>
          <p:cNvPr id="119" name="Shape 119"/>
          <p:cNvPicPr preferRelativeResize="0"/>
          <p:nvPr/>
        </p:nvPicPr>
        <p:blipFill>
          <a:blip r:embed="rId5">
            <a:alphaModFix/>
          </a:blip>
          <a:stretch>
            <a:fillRect/>
          </a:stretch>
        </p:blipFill>
        <p:spPr>
          <a:xfrm>
            <a:off x="0" y="2865600"/>
            <a:ext cx="8652352" cy="2113550"/>
          </a:xfrm>
          <a:prstGeom prst="rect">
            <a:avLst/>
          </a:prstGeom>
          <a:noFill/>
          <a:ln>
            <a:noFill/>
          </a:ln>
        </p:spPr>
      </p:pic>
      <p:sp>
        <p:nvSpPr>
          <p:cNvPr id="120" name="Shape 120"/>
          <p:cNvSpPr txBox="1"/>
          <p:nvPr/>
        </p:nvSpPr>
        <p:spPr>
          <a:xfrm>
            <a:off x="7591075" y="4125725"/>
            <a:ext cx="1452600" cy="4131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000"/>
              <a:t>Source: </a:t>
            </a:r>
            <a:r>
              <a:rPr lang="en" sz="1000" u="sng">
                <a:solidFill>
                  <a:schemeClr val="accent5"/>
                </a:solidFill>
                <a:hlinkClick r:id="rId6"/>
              </a:rPr>
              <a:t>Statista</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