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32" r:id="rId1"/>
  </p:sldMasterIdLst>
  <p:sldIdLst>
    <p:sldId id="256" r:id="rId2"/>
    <p:sldId id="257" r:id="rId3"/>
    <p:sldId id="259" r:id="rId4"/>
    <p:sldId id="261" r:id="rId5"/>
    <p:sldId id="262" r:id="rId6"/>
    <p:sldId id="263" r:id="rId7"/>
    <p:sldId id="268" r:id="rId8"/>
    <p:sldId id="269" r:id="rId9"/>
    <p:sldId id="265" r:id="rId10"/>
    <p:sldId id="266" r:id="rId11"/>
    <p:sldId id="267" r:id="rId12"/>
    <p:sldId id="270" r:id="rId13"/>
    <p:sldId id="279" r:id="rId14"/>
    <p:sldId id="277" r:id="rId15"/>
    <p:sldId id="278" r:id="rId16"/>
    <p:sldId id="28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3647" autoAdjust="0"/>
    <p:restoredTop sz="94660"/>
  </p:normalViewPr>
  <p:slideViewPr>
    <p:cSldViewPr snapToGrid="0">
      <p:cViewPr varScale="1">
        <p:scale>
          <a:sx n="102" d="100"/>
          <a:sy n="102" d="100"/>
        </p:scale>
        <p:origin x="144" y="3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69E40285-7897-458D-9016-AEB729139BF7}" type="datetimeFigureOut">
              <a:rPr lang="he-IL" smtClean="0"/>
              <a:t>י"ח/אלול/תשפ"א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002541F-F378-4737-A00D-49151CCABAEC}" type="slidenum">
              <a:rPr lang="he-IL" smtClean="0"/>
              <a:t>‹#›</a:t>
            </a:fld>
            <a:endParaRPr lang="he-IL"/>
          </a:p>
        </p:txBody>
      </p:sp>
    </p:spTree>
    <p:extLst>
      <p:ext uri="{BB962C8B-B14F-4D97-AF65-F5344CB8AC3E}">
        <p14:creationId xmlns:p14="http://schemas.microsoft.com/office/powerpoint/2010/main" val="2718197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69E40285-7897-458D-9016-AEB729139BF7}" type="datetimeFigureOut">
              <a:rPr lang="he-IL" smtClean="0"/>
              <a:t>י"ח/אלול/תשפ"א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002541F-F378-4737-A00D-49151CCABAEC}" type="slidenum">
              <a:rPr lang="he-IL" smtClean="0"/>
              <a:t>‹#›</a:t>
            </a:fld>
            <a:endParaRPr lang="he-IL"/>
          </a:p>
        </p:txBody>
      </p:sp>
    </p:spTree>
    <p:extLst>
      <p:ext uri="{BB962C8B-B14F-4D97-AF65-F5344CB8AC3E}">
        <p14:creationId xmlns:p14="http://schemas.microsoft.com/office/powerpoint/2010/main" val="563114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69E40285-7897-458D-9016-AEB729139BF7}" type="datetimeFigureOut">
              <a:rPr lang="he-IL" smtClean="0"/>
              <a:t>י"ח/אלול/תשפ"א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002541F-F378-4737-A00D-49151CCABAEC}" type="slidenum">
              <a:rPr lang="he-IL" smtClean="0"/>
              <a:t>‹#›</a:t>
            </a:fld>
            <a:endParaRPr lang="he-IL"/>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592570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69E40285-7897-458D-9016-AEB729139BF7}" type="datetimeFigureOut">
              <a:rPr lang="he-IL" smtClean="0"/>
              <a:t>י"ח/אלול/תשפ"א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002541F-F378-4737-A00D-49151CCABAEC}" type="slidenum">
              <a:rPr lang="he-IL" smtClean="0"/>
              <a:t>‹#›</a:t>
            </a:fld>
            <a:endParaRPr lang="he-IL"/>
          </a:p>
        </p:txBody>
      </p:sp>
    </p:spTree>
    <p:extLst>
      <p:ext uri="{BB962C8B-B14F-4D97-AF65-F5344CB8AC3E}">
        <p14:creationId xmlns:p14="http://schemas.microsoft.com/office/powerpoint/2010/main" val="25131274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69E40285-7897-458D-9016-AEB729139BF7}" type="datetimeFigureOut">
              <a:rPr lang="he-IL" smtClean="0"/>
              <a:t>י"ח/אלול/תשפ"א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002541F-F378-4737-A00D-49151CCABAEC}" type="slidenum">
              <a:rPr lang="he-IL" smtClean="0"/>
              <a:t>‹#›</a:t>
            </a:fld>
            <a:endParaRPr lang="he-I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656634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נכון או לא נכו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69E40285-7897-458D-9016-AEB729139BF7}" type="datetimeFigureOut">
              <a:rPr lang="he-IL" smtClean="0"/>
              <a:t>י"ח/אלול/תשפ"א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002541F-F378-4737-A00D-49151CCABAEC}" type="slidenum">
              <a:rPr lang="he-IL" smtClean="0"/>
              <a:t>‹#›</a:t>
            </a:fld>
            <a:endParaRPr lang="he-IL"/>
          </a:p>
        </p:txBody>
      </p:sp>
    </p:spTree>
    <p:extLst>
      <p:ext uri="{BB962C8B-B14F-4D97-AF65-F5344CB8AC3E}">
        <p14:creationId xmlns:p14="http://schemas.microsoft.com/office/powerpoint/2010/main" val="37688738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69E40285-7897-458D-9016-AEB729139BF7}" type="datetimeFigureOut">
              <a:rPr lang="he-IL" smtClean="0"/>
              <a:t>י"ח/אלול/תשפ"א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002541F-F378-4737-A00D-49151CCABAEC}" type="slidenum">
              <a:rPr lang="he-IL" smtClean="0"/>
              <a:t>‹#›</a:t>
            </a:fld>
            <a:endParaRPr lang="he-IL"/>
          </a:p>
        </p:txBody>
      </p:sp>
    </p:spTree>
    <p:extLst>
      <p:ext uri="{BB962C8B-B14F-4D97-AF65-F5344CB8AC3E}">
        <p14:creationId xmlns:p14="http://schemas.microsoft.com/office/powerpoint/2010/main" val="41476279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69E40285-7897-458D-9016-AEB729139BF7}" type="datetimeFigureOut">
              <a:rPr lang="he-IL" smtClean="0"/>
              <a:t>י"ח/אלול/תשפ"א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002541F-F378-4737-A00D-49151CCABAEC}" type="slidenum">
              <a:rPr lang="he-IL" smtClean="0"/>
              <a:t>‹#›</a:t>
            </a:fld>
            <a:endParaRPr lang="he-IL"/>
          </a:p>
        </p:txBody>
      </p:sp>
    </p:spTree>
    <p:extLst>
      <p:ext uri="{BB962C8B-B14F-4D97-AF65-F5344CB8AC3E}">
        <p14:creationId xmlns:p14="http://schemas.microsoft.com/office/powerpoint/2010/main" val="3642292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69E40285-7897-458D-9016-AEB729139BF7}" type="datetimeFigureOut">
              <a:rPr lang="he-IL" smtClean="0"/>
              <a:t>י"ח/אלול/תשפ"א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002541F-F378-4737-A00D-49151CCABAEC}" type="slidenum">
              <a:rPr lang="he-IL" smtClean="0"/>
              <a:t>‹#›</a:t>
            </a:fld>
            <a:endParaRPr lang="he-IL"/>
          </a:p>
        </p:txBody>
      </p:sp>
    </p:spTree>
    <p:extLst>
      <p:ext uri="{BB962C8B-B14F-4D97-AF65-F5344CB8AC3E}">
        <p14:creationId xmlns:p14="http://schemas.microsoft.com/office/powerpoint/2010/main" val="1455468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69E40285-7897-458D-9016-AEB729139BF7}" type="datetimeFigureOut">
              <a:rPr lang="he-IL" smtClean="0"/>
              <a:t>י"ח/אלול/תשפ"א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002541F-F378-4737-A00D-49151CCABAEC}" type="slidenum">
              <a:rPr lang="he-IL" smtClean="0"/>
              <a:t>‹#›</a:t>
            </a:fld>
            <a:endParaRPr lang="he-IL"/>
          </a:p>
        </p:txBody>
      </p:sp>
    </p:spTree>
    <p:extLst>
      <p:ext uri="{BB962C8B-B14F-4D97-AF65-F5344CB8AC3E}">
        <p14:creationId xmlns:p14="http://schemas.microsoft.com/office/powerpoint/2010/main" val="1745063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69E40285-7897-458D-9016-AEB729139BF7}" type="datetimeFigureOut">
              <a:rPr lang="he-IL" smtClean="0"/>
              <a:t>י"ח/אלול/תשפ"א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002541F-F378-4737-A00D-49151CCABAEC}" type="slidenum">
              <a:rPr lang="he-IL" smtClean="0"/>
              <a:t>‹#›</a:t>
            </a:fld>
            <a:endParaRPr lang="he-IL"/>
          </a:p>
        </p:txBody>
      </p:sp>
    </p:spTree>
    <p:extLst>
      <p:ext uri="{BB962C8B-B14F-4D97-AF65-F5344CB8AC3E}">
        <p14:creationId xmlns:p14="http://schemas.microsoft.com/office/powerpoint/2010/main" val="2989416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69E40285-7897-458D-9016-AEB729139BF7}" type="datetimeFigureOut">
              <a:rPr lang="he-IL" smtClean="0"/>
              <a:t>י"ח/אלול/תשפ"א</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7002541F-F378-4737-A00D-49151CCABAEC}" type="slidenum">
              <a:rPr lang="he-IL" smtClean="0"/>
              <a:t>‹#›</a:t>
            </a:fld>
            <a:endParaRPr lang="he-IL"/>
          </a:p>
        </p:txBody>
      </p:sp>
    </p:spTree>
    <p:extLst>
      <p:ext uri="{BB962C8B-B14F-4D97-AF65-F5344CB8AC3E}">
        <p14:creationId xmlns:p14="http://schemas.microsoft.com/office/powerpoint/2010/main" val="125719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69E40285-7897-458D-9016-AEB729139BF7}" type="datetimeFigureOut">
              <a:rPr lang="he-IL" smtClean="0"/>
              <a:t>י"ח/אלול/תשפ"א</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7002541F-F378-4737-A00D-49151CCABAEC}" type="slidenum">
              <a:rPr lang="he-IL" smtClean="0"/>
              <a:t>‹#›</a:t>
            </a:fld>
            <a:endParaRPr lang="he-IL"/>
          </a:p>
        </p:txBody>
      </p:sp>
    </p:spTree>
    <p:extLst>
      <p:ext uri="{BB962C8B-B14F-4D97-AF65-F5344CB8AC3E}">
        <p14:creationId xmlns:p14="http://schemas.microsoft.com/office/powerpoint/2010/main" val="3895329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E40285-7897-458D-9016-AEB729139BF7}" type="datetimeFigureOut">
              <a:rPr lang="he-IL" smtClean="0"/>
              <a:t>י"ח/אלול/תשפ"א</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7002541F-F378-4737-A00D-49151CCABAEC}" type="slidenum">
              <a:rPr lang="he-IL" smtClean="0"/>
              <a:t>‹#›</a:t>
            </a:fld>
            <a:endParaRPr lang="he-IL"/>
          </a:p>
        </p:txBody>
      </p:sp>
    </p:spTree>
    <p:extLst>
      <p:ext uri="{BB962C8B-B14F-4D97-AF65-F5344CB8AC3E}">
        <p14:creationId xmlns:p14="http://schemas.microsoft.com/office/powerpoint/2010/main" val="1097357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69E40285-7897-458D-9016-AEB729139BF7}" type="datetimeFigureOut">
              <a:rPr lang="he-IL" smtClean="0"/>
              <a:t>י"ח/אלול/תשפ"א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002541F-F378-4737-A00D-49151CCABAEC}" type="slidenum">
              <a:rPr lang="he-IL" smtClean="0"/>
              <a:t>‹#›</a:t>
            </a:fld>
            <a:endParaRPr lang="he-IL"/>
          </a:p>
        </p:txBody>
      </p:sp>
    </p:spTree>
    <p:extLst>
      <p:ext uri="{BB962C8B-B14F-4D97-AF65-F5344CB8AC3E}">
        <p14:creationId xmlns:p14="http://schemas.microsoft.com/office/powerpoint/2010/main" val="3716149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69E40285-7897-458D-9016-AEB729139BF7}" type="datetimeFigureOut">
              <a:rPr lang="he-IL" smtClean="0"/>
              <a:t>י"ח/אלול/תשפ"א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002541F-F378-4737-A00D-49151CCABAEC}" type="slidenum">
              <a:rPr lang="he-IL" smtClean="0"/>
              <a:t>‹#›</a:t>
            </a:fld>
            <a:endParaRPr lang="he-IL"/>
          </a:p>
        </p:txBody>
      </p:sp>
    </p:spTree>
    <p:extLst>
      <p:ext uri="{BB962C8B-B14F-4D97-AF65-F5344CB8AC3E}">
        <p14:creationId xmlns:p14="http://schemas.microsoft.com/office/powerpoint/2010/main" val="2396070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9E40285-7897-458D-9016-AEB729139BF7}" type="datetimeFigureOut">
              <a:rPr lang="he-IL" smtClean="0"/>
              <a:t>י"ח/אלול/תשפ"א</a:t>
            </a:fld>
            <a:endParaRPr lang="he-I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002541F-F378-4737-A00D-49151CCABAEC}" type="slidenum">
              <a:rPr lang="he-IL" smtClean="0"/>
              <a:t>‹#›</a:t>
            </a:fld>
            <a:endParaRPr lang="he-IL"/>
          </a:p>
        </p:txBody>
      </p:sp>
    </p:spTree>
    <p:extLst>
      <p:ext uri="{BB962C8B-B14F-4D97-AF65-F5344CB8AC3E}">
        <p14:creationId xmlns:p14="http://schemas.microsoft.com/office/powerpoint/2010/main" val="156911011"/>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Lst>
  <p:txStyles>
    <p:titleStyle>
      <a:lvl1pPr algn="l" defTabSz="457200" rtl="1" eaLnBrk="1" latinLnBrk="0" hangingPunct="1">
        <a:spcBef>
          <a:spcPct val="0"/>
        </a:spcBef>
        <a:buNone/>
        <a:defRPr sz="3600" kern="1200">
          <a:solidFill>
            <a:schemeClr val="accent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כותרת משנה 2">
            <a:extLst>
              <a:ext uri="{FF2B5EF4-FFF2-40B4-BE49-F238E27FC236}">
                <a16:creationId xmlns:a16="http://schemas.microsoft.com/office/drawing/2014/main" id="{77D73B1E-4F16-4BE9-8EF7-DAA8EBD9B1FC}"/>
              </a:ext>
            </a:extLst>
          </p:cNvPr>
          <p:cNvSpPr>
            <a:spLocks noGrp="1"/>
          </p:cNvSpPr>
          <p:nvPr>
            <p:ph type="subTitle" idx="1"/>
          </p:nvPr>
        </p:nvSpPr>
        <p:spPr>
          <a:xfrm>
            <a:off x="1507067" y="4050833"/>
            <a:ext cx="7766936" cy="1096899"/>
          </a:xfrm>
        </p:spPr>
        <p:txBody>
          <a:bodyPr>
            <a:normAutofit/>
          </a:bodyPr>
          <a:lstStyle/>
          <a:p>
            <a:pPr algn="l">
              <a:lnSpc>
                <a:spcPct val="90000"/>
              </a:lnSpc>
            </a:pPr>
            <a:r>
              <a:rPr lang="en-US" dirty="0">
                <a:solidFill>
                  <a:schemeClr val="tx1"/>
                </a:solidFill>
              </a:rPr>
              <a:t>Final Project by:</a:t>
            </a:r>
          </a:p>
          <a:p>
            <a:pPr marL="342900" indent="-342900" algn="l" rtl="0">
              <a:lnSpc>
                <a:spcPct val="90000"/>
              </a:lnSpc>
              <a:buFont typeface="Arial" panose="020B0604020202020204" pitchFamily="34" charset="0"/>
              <a:buChar char="•"/>
            </a:pPr>
            <a:r>
              <a:rPr lang="en-US" dirty="0">
                <a:solidFill>
                  <a:schemeClr val="tx1"/>
                </a:solidFill>
              </a:rPr>
              <a:t>Niv tal</a:t>
            </a:r>
          </a:p>
          <a:p>
            <a:pPr marL="342900" indent="-342900" algn="l" rtl="0">
              <a:lnSpc>
                <a:spcPct val="90000"/>
              </a:lnSpc>
              <a:buFont typeface="Arial" panose="020B0604020202020204" pitchFamily="34" charset="0"/>
              <a:buChar char="•"/>
            </a:pPr>
            <a:r>
              <a:rPr lang="en-US" dirty="0">
                <a:solidFill>
                  <a:schemeClr val="tx1"/>
                </a:solidFill>
              </a:rPr>
              <a:t>Avraham </a:t>
            </a:r>
            <a:r>
              <a:rPr lang="en-US" dirty="0" err="1">
                <a:solidFill>
                  <a:schemeClr val="tx1"/>
                </a:solidFill>
              </a:rPr>
              <a:t>Haimov</a:t>
            </a:r>
            <a:endParaRPr lang="en-US" dirty="0">
              <a:solidFill>
                <a:schemeClr val="tx1"/>
              </a:solidFill>
            </a:endParaRPr>
          </a:p>
        </p:txBody>
      </p:sp>
      <p:sp>
        <p:nvSpPr>
          <p:cNvPr id="2" name="כותרת 1">
            <a:extLst>
              <a:ext uri="{FF2B5EF4-FFF2-40B4-BE49-F238E27FC236}">
                <a16:creationId xmlns:a16="http://schemas.microsoft.com/office/drawing/2014/main" id="{378196DF-5178-4502-B991-3677F0699A11}"/>
              </a:ext>
            </a:extLst>
          </p:cNvPr>
          <p:cNvSpPr>
            <a:spLocks noGrp="1"/>
          </p:cNvSpPr>
          <p:nvPr>
            <p:ph type="ctrTitle"/>
          </p:nvPr>
        </p:nvSpPr>
        <p:spPr>
          <a:xfrm>
            <a:off x="1507067" y="2404534"/>
            <a:ext cx="7766936" cy="1646302"/>
          </a:xfrm>
        </p:spPr>
        <p:txBody>
          <a:bodyPr>
            <a:normAutofit/>
          </a:bodyPr>
          <a:lstStyle/>
          <a:p>
            <a:r>
              <a:rPr lang="en-US" dirty="0"/>
              <a:t>Sec-svm</a:t>
            </a:r>
            <a:endParaRPr lang="he-IL" dirty="0"/>
          </a:p>
        </p:txBody>
      </p:sp>
    </p:spTree>
    <p:extLst>
      <p:ext uri="{BB962C8B-B14F-4D97-AF65-F5344CB8AC3E}">
        <p14:creationId xmlns:p14="http://schemas.microsoft.com/office/powerpoint/2010/main" val="78711603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type="wd">
                                    <p:tmPct val="15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000"/>
                                  </p:stCondLst>
                                  <p:iterate type="wd">
                                    <p:tmPct val="15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כותרת 1">
            <a:extLst>
              <a:ext uri="{FF2B5EF4-FFF2-40B4-BE49-F238E27FC236}">
                <a16:creationId xmlns:a16="http://schemas.microsoft.com/office/drawing/2014/main" id="{42F357A3-B4F5-4866-B980-B4E968CAC593}"/>
              </a:ext>
            </a:extLst>
          </p:cNvPr>
          <p:cNvSpPr>
            <a:spLocks noGrp="1"/>
          </p:cNvSpPr>
          <p:nvPr>
            <p:ph type="title"/>
          </p:nvPr>
        </p:nvSpPr>
        <p:spPr>
          <a:xfrm>
            <a:off x="677334" y="609600"/>
            <a:ext cx="8596668" cy="1320800"/>
          </a:xfrm>
        </p:spPr>
        <p:txBody>
          <a:bodyPr>
            <a:normAutofit/>
          </a:bodyPr>
          <a:lstStyle/>
          <a:p>
            <a:r>
              <a:rPr lang="en-US" dirty="0"/>
              <a:t>Scripts</a:t>
            </a:r>
            <a:endParaRPr lang="he-IL"/>
          </a:p>
        </p:txBody>
      </p:sp>
      <p:sp>
        <p:nvSpPr>
          <p:cNvPr id="3" name="מציין מיקום תוכן 2">
            <a:extLst>
              <a:ext uri="{FF2B5EF4-FFF2-40B4-BE49-F238E27FC236}">
                <a16:creationId xmlns:a16="http://schemas.microsoft.com/office/drawing/2014/main" id="{C3BCF87B-952F-4EBA-941C-C9EE44501386}"/>
              </a:ext>
            </a:extLst>
          </p:cNvPr>
          <p:cNvSpPr>
            <a:spLocks noGrp="1"/>
          </p:cNvSpPr>
          <p:nvPr>
            <p:ph idx="1"/>
          </p:nvPr>
        </p:nvSpPr>
        <p:spPr>
          <a:xfrm>
            <a:off x="677334" y="2160589"/>
            <a:ext cx="8596668" cy="4287836"/>
          </a:xfrm>
        </p:spPr>
        <p:txBody>
          <a:bodyPr>
            <a:normAutofit/>
          </a:bodyPr>
          <a:lstStyle/>
          <a:p>
            <a:pPr algn="l" rtl="0"/>
            <a:r>
              <a:rPr lang="en-US" b="1" dirty="0"/>
              <a:t>find_mal.py</a:t>
            </a:r>
            <a:r>
              <a:rPr lang="en-US" dirty="0"/>
              <a:t> – This script going through the new test labels and picks the malware spots in the JSON (mark as 1), then going to the new test dataset and picks the sha256 (generated unique key of the app) key and gets from the txt file which we got (drebin_shas256.txt) the actual app name.  Then we organize all the founded apps in one directory and perform our attack on those applications.</a:t>
            </a:r>
          </a:p>
          <a:p>
            <a:pPr algn="l" rtl="0"/>
            <a:r>
              <a:rPr lang="en-US" b="1" dirty="0"/>
              <a:t>mainMenu.py</a:t>
            </a:r>
            <a:r>
              <a:rPr lang="en-US" dirty="0"/>
              <a:t> – This script is called from fined.py and loops on each application that we found in the previous script and Executes the following: decodes the app, execute scan_and_replace.py and finally - build and sign the application afterward.</a:t>
            </a:r>
            <a:endParaRPr lang="en-US" b="1" dirty="0"/>
          </a:p>
        </p:txBody>
      </p:sp>
    </p:spTree>
    <p:extLst>
      <p:ext uri="{BB962C8B-B14F-4D97-AF65-F5344CB8AC3E}">
        <p14:creationId xmlns:p14="http://schemas.microsoft.com/office/powerpoint/2010/main" val="676310555"/>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כותרת 1">
            <a:extLst>
              <a:ext uri="{FF2B5EF4-FFF2-40B4-BE49-F238E27FC236}">
                <a16:creationId xmlns:a16="http://schemas.microsoft.com/office/drawing/2014/main" id="{42F357A3-B4F5-4866-B980-B4E968CAC593}"/>
              </a:ext>
            </a:extLst>
          </p:cNvPr>
          <p:cNvSpPr>
            <a:spLocks noGrp="1"/>
          </p:cNvSpPr>
          <p:nvPr>
            <p:ph type="title"/>
          </p:nvPr>
        </p:nvSpPr>
        <p:spPr>
          <a:xfrm>
            <a:off x="677334" y="609600"/>
            <a:ext cx="8596668" cy="1320800"/>
          </a:xfrm>
        </p:spPr>
        <p:txBody>
          <a:bodyPr>
            <a:normAutofit/>
          </a:bodyPr>
          <a:lstStyle/>
          <a:p>
            <a:r>
              <a:rPr lang="en-US" dirty="0"/>
              <a:t>Scripts</a:t>
            </a:r>
            <a:endParaRPr lang="he-IL"/>
          </a:p>
        </p:txBody>
      </p:sp>
      <p:sp>
        <p:nvSpPr>
          <p:cNvPr id="3" name="מציין מיקום תוכן 2">
            <a:extLst>
              <a:ext uri="{FF2B5EF4-FFF2-40B4-BE49-F238E27FC236}">
                <a16:creationId xmlns:a16="http://schemas.microsoft.com/office/drawing/2014/main" id="{C3BCF87B-952F-4EBA-941C-C9EE44501386}"/>
              </a:ext>
            </a:extLst>
          </p:cNvPr>
          <p:cNvSpPr>
            <a:spLocks noGrp="1"/>
          </p:cNvSpPr>
          <p:nvPr>
            <p:ph idx="1"/>
          </p:nvPr>
        </p:nvSpPr>
        <p:spPr>
          <a:xfrm>
            <a:off x="677334" y="1600200"/>
            <a:ext cx="8596668" cy="4962525"/>
          </a:xfrm>
        </p:spPr>
        <p:txBody>
          <a:bodyPr>
            <a:normAutofit/>
          </a:bodyPr>
          <a:lstStyle/>
          <a:p>
            <a:pPr algn="l" rtl="0"/>
            <a:r>
              <a:rPr lang="en-US" b="1" i="0" dirty="0">
                <a:effectLst/>
              </a:rPr>
              <a:t>mal_feature_ext.py</a:t>
            </a:r>
            <a:r>
              <a:rPr lang="en-US" i="0" dirty="0">
                <a:effectLst/>
              </a:rPr>
              <a:t> – This script gets all the manipulated founded apps that we found in fined.py and performs feature extraction.</a:t>
            </a:r>
            <a:br>
              <a:rPr lang="en-US" i="0" dirty="0">
                <a:effectLst/>
              </a:rPr>
            </a:br>
            <a:r>
              <a:rPr lang="en-US" i="0" dirty="0">
                <a:effectLst/>
              </a:rPr>
              <a:t>The output is one JSON that contains the features of those post-attack apps.</a:t>
            </a:r>
          </a:p>
          <a:p>
            <a:pPr algn="l" rtl="0"/>
            <a:r>
              <a:rPr lang="en-US" b="1" dirty="0"/>
              <a:t>replace_mal.py</a:t>
            </a:r>
            <a:r>
              <a:rPr lang="en-US" dirty="0"/>
              <a:t> – This script uses the new JSON file that we got from the previous script and then scanning the new test label places of 1’s and replaces respectively a feature from our new JSON instead of a malware feature in the new test dataset. After all the replacements we want to run Sec-</a:t>
            </a:r>
            <a:r>
              <a:rPr lang="en-US" dirty="0" err="1"/>
              <a:t>svm</a:t>
            </a:r>
            <a:r>
              <a:rPr lang="en-US" dirty="0"/>
              <a:t> again on the newly created dataset, so we replace the train and test old JSON files with the newly created JSON files.</a:t>
            </a:r>
          </a:p>
          <a:p>
            <a:pPr algn="l" rtl="0"/>
            <a:r>
              <a:rPr lang="en-US" b="1" dirty="0"/>
              <a:t>only_mal.py</a:t>
            </a:r>
            <a:r>
              <a:rPr lang="en-US" dirty="0"/>
              <a:t> –  This script behaves like replace_mal.py but without the feature replacement at the end and taking only malicious apps from the test dataset.</a:t>
            </a:r>
          </a:p>
          <a:p>
            <a:pPr algn="l" rtl="0"/>
            <a:r>
              <a:rPr lang="en-US" b="1" dirty="0"/>
              <a:t>only_mal_with_attack.py</a:t>
            </a:r>
            <a:r>
              <a:rPr lang="en-US" dirty="0"/>
              <a:t> – This script behaves like replace_mal.py with feature replacement but taking only malicious apps from the test dataset.</a:t>
            </a:r>
          </a:p>
        </p:txBody>
      </p:sp>
    </p:spTree>
    <p:extLst>
      <p:ext uri="{BB962C8B-B14F-4D97-AF65-F5344CB8AC3E}">
        <p14:creationId xmlns:p14="http://schemas.microsoft.com/office/powerpoint/2010/main" val="140977772"/>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כותרת 1">
            <a:extLst>
              <a:ext uri="{FF2B5EF4-FFF2-40B4-BE49-F238E27FC236}">
                <a16:creationId xmlns:a16="http://schemas.microsoft.com/office/drawing/2014/main" id="{42F357A3-B4F5-4866-B980-B4E968CAC593}"/>
              </a:ext>
            </a:extLst>
          </p:cNvPr>
          <p:cNvSpPr>
            <a:spLocks noGrp="1"/>
          </p:cNvSpPr>
          <p:nvPr>
            <p:ph type="title"/>
          </p:nvPr>
        </p:nvSpPr>
        <p:spPr>
          <a:xfrm>
            <a:off x="677334" y="609600"/>
            <a:ext cx="8596668" cy="1320800"/>
          </a:xfrm>
        </p:spPr>
        <p:txBody>
          <a:bodyPr>
            <a:normAutofit/>
          </a:bodyPr>
          <a:lstStyle/>
          <a:p>
            <a:r>
              <a:rPr lang="en-US" dirty="0"/>
              <a:t>Results</a:t>
            </a:r>
            <a:endParaRPr lang="he-IL" dirty="0"/>
          </a:p>
        </p:txBody>
      </p:sp>
      <p:sp>
        <p:nvSpPr>
          <p:cNvPr id="3" name="מציין מיקום תוכן 2">
            <a:extLst>
              <a:ext uri="{FF2B5EF4-FFF2-40B4-BE49-F238E27FC236}">
                <a16:creationId xmlns:a16="http://schemas.microsoft.com/office/drawing/2014/main" id="{C3BCF87B-952F-4EBA-941C-C9EE44501386}"/>
              </a:ext>
            </a:extLst>
          </p:cNvPr>
          <p:cNvSpPr>
            <a:spLocks noGrp="1"/>
          </p:cNvSpPr>
          <p:nvPr>
            <p:ph idx="1"/>
          </p:nvPr>
        </p:nvSpPr>
        <p:spPr>
          <a:xfrm>
            <a:off x="677334" y="1600200"/>
            <a:ext cx="8596668" cy="4962525"/>
          </a:xfrm>
        </p:spPr>
        <p:txBody>
          <a:bodyPr>
            <a:normAutofit/>
          </a:bodyPr>
          <a:lstStyle/>
          <a:p>
            <a:pPr algn="l" rtl="0"/>
            <a:r>
              <a:rPr lang="en-US" dirty="0"/>
              <a:t>For reliable model accuracy results, we were asked to do several types of model runs, with 5-loop runs and splitting the train and test dataset in a random way on each loop iteration. The types that we worked on are:</a:t>
            </a:r>
          </a:p>
          <a:p>
            <a:pPr lvl="1" algn="l" rtl="0">
              <a:buFont typeface="+mj-lt"/>
              <a:buAutoNum type="arabicPeriod"/>
            </a:pPr>
            <a:r>
              <a:rPr lang="en-US" dirty="0"/>
              <a:t>Original feature extraction and before the attack (shuffled train-test dataset)</a:t>
            </a:r>
          </a:p>
          <a:p>
            <a:pPr lvl="1" algn="l" rtl="0">
              <a:buFont typeface="+mj-lt"/>
              <a:buAutoNum type="arabicPeriod"/>
            </a:pPr>
            <a:r>
              <a:rPr lang="en-US" dirty="0"/>
              <a:t>Original feature extraction and after the attack (shuffled train-test dataset)</a:t>
            </a:r>
          </a:p>
          <a:p>
            <a:pPr lvl="1" algn="l" rtl="0">
              <a:buFont typeface="+mj-lt"/>
              <a:buAutoNum type="arabicPeriod"/>
            </a:pPr>
            <a:r>
              <a:rPr lang="en-US" dirty="0"/>
              <a:t>Original feature extraction and before the attack (20% test-malicious, 80% train-shuffled)</a:t>
            </a:r>
          </a:p>
          <a:p>
            <a:pPr lvl="1" algn="l" rtl="0">
              <a:buFont typeface="+mj-lt"/>
              <a:buAutoNum type="arabicPeriod"/>
            </a:pPr>
            <a:r>
              <a:rPr lang="en-US" dirty="0"/>
              <a:t>Original feature extraction and after an attack (20% test-malicious, 80% train-shuffled)</a:t>
            </a:r>
          </a:p>
          <a:p>
            <a:pPr lvl="1" algn="l" rtl="0">
              <a:buFont typeface="+mj-lt"/>
              <a:buAutoNum type="arabicPeriod"/>
            </a:pPr>
            <a:r>
              <a:rPr lang="en-US" dirty="0"/>
              <a:t>Improvement feature extraction and after an attack (shuffled train-test dataset)</a:t>
            </a:r>
          </a:p>
          <a:p>
            <a:pPr lvl="1" algn="l" rtl="0">
              <a:buFont typeface="+mj-lt"/>
              <a:buAutoNum type="arabicPeriod"/>
            </a:pPr>
            <a:r>
              <a:rPr lang="en-US" dirty="0"/>
              <a:t>Improvement feature extraction and after an attack (20% test-malicious, 80% train-shuffled)</a:t>
            </a:r>
          </a:p>
          <a:p>
            <a:pPr indent="-285750" algn="l" rtl="0"/>
            <a:r>
              <a:rPr lang="en-US" dirty="0"/>
              <a:t>In the next slides, we will present AVG of each type of run with 5 results.</a:t>
            </a:r>
          </a:p>
          <a:p>
            <a:pPr lvl="1" algn="l" rtl="0">
              <a:buFont typeface="+mj-lt"/>
              <a:buAutoNum type="arabicPeriod"/>
            </a:pPr>
            <a:endParaRPr lang="en-US" dirty="0"/>
          </a:p>
        </p:txBody>
      </p:sp>
    </p:spTree>
    <p:extLst>
      <p:ext uri="{BB962C8B-B14F-4D97-AF65-F5344CB8AC3E}">
        <p14:creationId xmlns:p14="http://schemas.microsoft.com/office/powerpoint/2010/main" val="1440310695"/>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כותרת 1">
            <a:extLst>
              <a:ext uri="{FF2B5EF4-FFF2-40B4-BE49-F238E27FC236}">
                <a16:creationId xmlns:a16="http://schemas.microsoft.com/office/drawing/2014/main" id="{42F357A3-B4F5-4866-B980-B4E968CAC593}"/>
              </a:ext>
            </a:extLst>
          </p:cNvPr>
          <p:cNvSpPr>
            <a:spLocks noGrp="1"/>
          </p:cNvSpPr>
          <p:nvPr>
            <p:ph type="title"/>
          </p:nvPr>
        </p:nvSpPr>
        <p:spPr>
          <a:xfrm>
            <a:off x="359130" y="-25400"/>
            <a:ext cx="8596668" cy="776171"/>
          </a:xfrm>
        </p:spPr>
        <p:txBody>
          <a:bodyPr>
            <a:normAutofit/>
          </a:bodyPr>
          <a:lstStyle/>
          <a:p>
            <a:r>
              <a:rPr lang="en-US" dirty="0"/>
              <a:t>Results</a:t>
            </a:r>
            <a:endParaRPr lang="he-IL" dirty="0"/>
          </a:p>
        </p:txBody>
      </p:sp>
      <p:graphicFrame>
        <p:nvGraphicFramePr>
          <p:cNvPr id="22" name="טבלה 22">
            <a:extLst>
              <a:ext uri="{FF2B5EF4-FFF2-40B4-BE49-F238E27FC236}">
                <a16:creationId xmlns:a16="http://schemas.microsoft.com/office/drawing/2014/main" id="{EDB54488-9229-4C7A-9F53-569F7E79ACF4}"/>
              </a:ext>
            </a:extLst>
          </p:cNvPr>
          <p:cNvGraphicFramePr>
            <a:graphicFrameLocks noGrp="1"/>
          </p:cNvGraphicFramePr>
          <p:nvPr>
            <p:ph idx="1"/>
            <p:extLst>
              <p:ext uri="{D42A27DB-BD31-4B8C-83A1-F6EECF244321}">
                <p14:modId xmlns:p14="http://schemas.microsoft.com/office/powerpoint/2010/main" val="1841648826"/>
              </p:ext>
            </p:extLst>
          </p:nvPr>
        </p:nvGraphicFramePr>
        <p:xfrm>
          <a:off x="717675" y="626443"/>
          <a:ext cx="9872538" cy="6036094"/>
        </p:xfrm>
        <a:graphic>
          <a:graphicData uri="http://schemas.openxmlformats.org/drawingml/2006/table">
            <a:tbl>
              <a:tblPr rtl="1" firstRow="1" bandRow="1">
                <a:tableStyleId>{5C22544A-7EE6-4342-B048-85BDC9FD1C3A}</a:tableStyleId>
              </a:tblPr>
              <a:tblGrid>
                <a:gridCol w="4936269">
                  <a:extLst>
                    <a:ext uri="{9D8B030D-6E8A-4147-A177-3AD203B41FA5}">
                      <a16:colId xmlns:a16="http://schemas.microsoft.com/office/drawing/2014/main" val="1848839694"/>
                    </a:ext>
                  </a:extLst>
                </a:gridCol>
                <a:gridCol w="4936269">
                  <a:extLst>
                    <a:ext uri="{9D8B030D-6E8A-4147-A177-3AD203B41FA5}">
                      <a16:colId xmlns:a16="http://schemas.microsoft.com/office/drawing/2014/main" val="2500601606"/>
                    </a:ext>
                  </a:extLst>
                </a:gridCol>
              </a:tblGrid>
              <a:tr h="323676">
                <a:tc>
                  <a:txBody>
                    <a:bodyPr/>
                    <a:lstStyle/>
                    <a:p>
                      <a:pPr algn="l" rtl="1"/>
                      <a:r>
                        <a:rPr lang="en-US" sz="1600" dirty="0"/>
                        <a:t>AVG ACC_SCORE</a:t>
                      </a:r>
                      <a:endParaRPr lang="he-IL" sz="1600" dirty="0"/>
                    </a:p>
                  </a:txBody>
                  <a:tcPr anchor="ctr"/>
                </a:tc>
                <a:tc>
                  <a:txBody>
                    <a:bodyPr/>
                    <a:lstStyle/>
                    <a:p>
                      <a:pPr algn="l" rtl="1"/>
                      <a:r>
                        <a:rPr lang="en-US" sz="1600" dirty="0"/>
                        <a:t>Type of Model run</a:t>
                      </a:r>
                      <a:endParaRPr lang="he-IL" sz="1600" dirty="0"/>
                    </a:p>
                  </a:txBody>
                  <a:tcPr anchor="ctr"/>
                </a:tc>
                <a:extLst>
                  <a:ext uri="{0D108BD9-81ED-4DB2-BD59-A6C34878D82A}">
                    <a16:rowId xmlns:a16="http://schemas.microsoft.com/office/drawing/2014/main" val="2124963315"/>
                  </a:ext>
                </a:extLst>
              </a:tr>
              <a:tr h="794477">
                <a:tc>
                  <a:txBody>
                    <a:bodyPr/>
                    <a:lstStyle/>
                    <a:p>
                      <a:pPr algn="ctr" rtl="1"/>
                      <a:r>
                        <a:rPr lang="en-US" sz="1600" dirty="0"/>
                        <a:t>0.9817417332322785</a:t>
                      </a:r>
                      <a:endParaRPr lang="he-IL" sz="1600" dirty="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1)  Original feature extraction and before the attack (shuffled train-test dataset)</a:t>
                      </a:r>
                    </a:p>
                    <a:p>
                      <a:pPr algn="l" rtl="1"/>
                      <a:endParaRPr lang="he-IL" sz="1600" dirty="0"/>
                    </a:p>
                  </a:txBody>
                  <a:tcPr anchor="ctr"/>
                </a:tc>
                <a:extLst>
                  <a:ext uri="{0D108BD9-81ED-4DB2-BD59-A6C34878D82A}">
                    <a16:rowId xmlns:a16="http://schemas.microsoft.com/office/drawing/2014/main" val="3984664789"/>
                  </a:ext>
                </a:extLst>
              </a:tr>
              <a:tr h="794477">
                <a:tc>
                  <a:txBody>
                    <a:bodyPr/>
                    <a:lstStyle/>
                    <a:p>
                      <a:pPr algn="ctr" rtl="1"/>
                      <a:r>
                        <a:rPr lang="en-US" sz="1600" dirty="0"/>
                        <a:t>0.9324917746674831</a:t>
                      </a:r>
                      <a:endParaRPr lang="he-IL" sz="1600" dirty="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2)  Original feature extraction and after the attack (shuffled train-test dataset)</a:t>
                      </a:r>
                    </a:p>
                    <a:p>
                      <a:pPr algn="l" rtl="1"/>
                      <a:endParaRPr lang="he-IL" sz="1600" dirty="0"/>
                    </a:p>
                  </a:txBody>
                  <a:tcPr anchor="ctr"/>
                </a:tc>
                <a:extLst>
                  <a:ext uri="{0D108BD9-81ED-4DB2-BD59-A6C34878D82A}">
                    <a16:rowId xmlns:a16="http://schemas.microsoft.com/office/drawing/2014/main" val="1532026725"/>
                  </a:ext>
                </a:extLst>
              </a:tr>
              <a:tr h="997570">
                <a:tc>
                  <a:txBody>
                    <a:bodyPr/>
                    <a:lstStyle/>
                    <a:p>
                      <a:pPr algn="ctr" rtl="1"/>
                      <a:r>
                        <a:rPr lang="en-US" sz="1600" dirty="0"/>
                        <a:t>0.7596068075209216</a:t>
                      </a:r>
                      <a:endParaRPr lang="he-IL" sz="1600" dirty="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3)  Original feature extraction and before the attack (20% test-malicious, 80% train-shuffled)</a:t>
                      </a:r>
                    </a:p>
                    <a:p>
                      <a:pPr algn="l" rtl="1"/>
                      <a:endParaRPr lang="he-IL" sz="1600" dirty="0"/>
                    </a:p>
                  </a:txBody>
                  <a:tcPr anchor="ctr"/>
                </a:tc>
                <a:extLst>
                  <a:ext uri="{0D108BD9-81ED-4DB2-BD59-A6C34878D82A}">
                    <a16:rowId xmlns:a16="http://schemas.microsoft.com/office/drawing/2014/main" val="3138853190"/>
                  </a:ext>
                </a:extLst>
              </a:tr>
              <a:tr h="997570">
                <a:tc>
                  <a:txBody>
                    <a:bodyPr/>
                    <a:lstStyle/>
                    <a:p>
                      <a:pPr algn="ctr" rtl="1"/>
                      <a:r>
                        <a:rPr lang="en-US" sz="1600" dirty="0"/>
                        <a:t>0.716718878732844</a:t>
                      </a:r>
                      <a:endParaRPr lang="he-IL" sz="1600" dirty="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4)  Original feature extraction and after an attack </a:t>
                      </a:r>
                      <a:br>
                        <a:rPr lang="en-US" sz="1600" dirty="0"/>
                      </a:br>
                      <a:r>
                        <a:rPr lang="en-US" sz="1600" dirty="0"/>
                        <a:t>(20% test-malicious, 80% train-shuffled)</a:t>
                      </a:r>
                    </a:p>
                    <a:p>
                      <a:pPr algn="l" rtl="1"/>
                      <a:endParaRPr lang="he-IL" sz="1600" dirty="0"/>
                    </a:p>
                  </a:txBody>
                  <a:tcPr anchor="ctr"/>
                </a:tc>
                <a:extLst>
                  <a:ext uri="{0D108BD9-81ED-4DB2-BD59-A6C34878D82A}">
                    <a16:rowId xmlns:a16="http://schemas.microsoft.com/office/drawing/2014/main" val="3601242089"/>
                  </a:ext>
                </a:extLst>
              </a:tr>
              <a:tr h="1029877">
                <a:tc>
                  <a:txBody>
                    <a:bodyPr/>
                    <a:lstStyle/>
                    <a:p>
                      <a:pPr algn="ctr" rtl="1"/>
                      <a:r>
                        <a:rPr lang="en-US" sz="1600" dirty="0"/>
                        <a:t>0.9513135279950091</a:t>
                      </a:r>
                      <a:endParaRPr lang="he-IL" sz="1600" dirty="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5)  Improvement feature extraction and after an  attack  (shuffled train-test dataset)</a:t>
                      </a:r>
                    </a:p>
                    <a:p>
                      <a:pPr algn="l" rtl="1"/>
                      <a:endParaRPr lang="he-IL" sz="1600" dirty="0"/>
                    </a:p>
                  </a:txBody>
                  <a:tcPr anchor="ctr"/>
                </a:tc>
                <a:extLst>
                  <a:ext uri="{0D108BD9-81ED-4DB2-BD59-A6C34878D82A}">
                    <a16:rowId xmlns:a16="http://schemas.microsoft.com/office/drawing/2014/main" val="1681701236"/>
                  </a:ext>
                </a:extLst>
              </a:tr>
              <a:tr h="1029877">
                <a:tc>
                  <a:txBody>
                    <a:bodyPr/>
                    <a:lstStyle/>
                    <a:p>
                      <a:pPr algn="ctr" rtl="1"/>
                      <a:r>
                        <a:rPr lang="en-US" sz="1600" dirty="0"/>
                        <a:t>0.7590800275903617</a:t>
                      </a:r>
                      <a:endParaRPr lang="he-IL" sz="1600" dirty="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6)  Improvement feature extraction and after an attack  (20% test-malicious, 80% train-shuffled)</a:t>
                      </a:r>
                    </a:p>
                    <a:p>
                      <a:pPr algn="l" rtl="0"/>
                      <a:endParaRPr lang="he-IL" sz="1600" dirty="0"/>
                    </a:p>
                  </a:txBody>
                  <a:tcPr anchor="ctr"/>
                </a:tc>
                <a:extLst>
                  <a:ext uri="{0D108BD9-81ED-4DB2-BD59-A6C34878D82A}">
                    <a16:rowId xmlns:a16="http://schemas.microsoft.com/office/drawing/2014/main" val="4206382253"/>
                  </a:ext>
                </a:extLst>
              </a:tr>
            </a:tbl>
          </a:graphicData>
        </a:graphic>
      </p:graphicFrame>
    </p:spTree>
    <p:extLst>
      <p:ext uri="{BB962C8B-B14F-4D97-AF65-F5344CB8AC3E}">
        <p14:creationId xmlns:p14="http://schemas.microsoft.com/office/powerpoint/2010/main" val="3912054535"/>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כותרת 1">
            <a:extLst>
              <a:ext uri="{FF2B5EF4-FFF2-40B4-BE49-F238E27FC236}">
                <a16:creationId xmlns:a16="http://schemas.microsoft.com/office/drawing/2014/main" id="{42F357A3-B4F5-4866-B980-B4E968CAC593}"/>
              </a:ext>
            </a:extLst>
          </p:cNvPr>
          <p:cNvSpPr>
            <a:spLocks noGrp="1"/>
          </p:cNvSpPr>
          <p:nvPr>
            <p:ph type="title"/>
          </p:nvPr>
        </p:nvSpPr>
        <p:spPr>
          <a:xfrm>
            <a:off x="677334" y="609600"/>
            <a:ext cx="8596668" cy="1320800"/>
          </a:xfrm>
        </p:spPr>
        <p:txBody>
          <a:bodyPr>
            <a:normAutofit/>
          </a:bodyPr>
          <a:lstStyle/>
          <a:p>
            <a:r>
              <a:rPr lang="en-US" dirty="0"/>
              <a:t>Conclusion</a:t>
            </a:r>
            <a:endParaRPr lang="he-IL" dirty="0"/>
          </a:p>
        </p:txBody>
      </p:sp>
      <p:sp>
        <p:nvSpPr>
          <p:cNvPr id="3" name="מציין מיקום תוכן 2">
            <a:extLst>
              <a:ext uri="{FF2B5EF4-FFF2-40B4-BE49-F238E27FC236}">
                <a16:creationId xmlns:a16="http://schemas.microsoft.com/office/drawing/2014/main" id="{C3BCF87B-952F-4EBA-941C-C9EE44501386}"/>
              </a:ext>
            </a:extLst>
          </p:cNvPr>
          <p:cNvSpPr>
            <a:spLocks noGrp="1"/>
          </p:cNvSpPr>
          <p:nvPr>
            <p:ph idx="1"/>
          </p:nvPr>
        </p:nvSpPr>
        <p:spPr>
          <a:xfrm>
            <a:off x="677334" y="1258784"/>
            <a:ext cx="8596668" cy="5303941"/>
          </a:xfrm>
        </p:spPr>
        <p:txBody>
          <a:bodyPr>
            <a:normAutofit/>
          </a:bodyPr>
          <a:lstStyle/>
          <a:p>
            <a:pPr algn="l" rtl="0"/>
            <a:r>
              <a:rPr lang="en-US" dirty="0"/>
              <a:t>As we can see by the AVG results we have several conclusions:</a:t>
            </a:r>
          </a:p>
          <a:p>
            <a:pPr algn="l" rtl="0"/>
            <a:r>
              <a:rPr lang="en-US" dirty="0"/>
              <a:t>If we compare the shuffled dataset before and after the attack with the original feature extraction (1 and 2) we can see a downgrade because of our attack.</a:t>
            </a:r>
            <a:br>
              <a:rPr lang="en-US" dirty="0"/>
            </a:br>
            <a:r>
              <a:rPr lang="en-US" dirty="0"/>
              <a:t>[</a:t>
            </a:r>
            <a:r>
              <a:rPr lang="en-US" sz="1800" dirty="0"/>
              <a:t>0.9817417332322785 </a:t>
            </a:r>
            <a:r>
              <a:rPr lang="en-US" dirty="0">
                <a:sym typeface="Wingdings" panose="05000000000000000000" pitchFamily="2" charset="2"/>
              </a:rPr>
              <a:t>&lt;--&gt; </a:t>
            </a:r>
            <a:r>
              <a:rPr lang="en-US" sz="1800" dirty="0"/>
              <a:t>0.9324917746674831</a:t>
            </a:r>
            <a:r>
              <a:rPr lang="en-US" dirty="0"/>
              <a:t>]</a:t>
            </a:r>
          </a:p>
          <a:p>
            <a:pPr algn="l" rtl="0"/>
            <a:r>
              <a:rPr lang="en-US" dirty="0"/>
              <a:t>If we compare the 20-test malicious dataset before and after the attack with original feature extraction (3 and 4) we can see a downgrade again, because of our attack.</a:t>
            </a:r>
            <a:br>
              <a:rPr lang="en-US" dirty="0"/>
            </a:br>
            <a:r>
              <a:rPr lang="en-US" dirty="0"/>
              <a:t>[</a:t>
            </a:r>
            <a:r>
              <a:rPr lang="en-US" sz="1800" dirty="0"/>
              <a:t>0.7596068075209216 </a:t>
            </a:r>
            <a:r>
              <a:rPr lang="en-US" dirty="0">
                <a:sym typeface="Wingdings" panose="05000000000000000000" pitchFamily="2" charset="2"/>
              </a:rPr>
              <a:t>&lt;--&gt; </a:t>
            </a:r>
            <a:r>
              <a:rPr lang="en-US" sz="1800" dirty="0"/>
              <a:t>0.716718878732844</a:t>
            </a:r>
            <a:r>
              <a:rPr lang="en-US" dirty="0"/>
              <a:t>]</a:t>
            </a:r>
          </a:p>
          <a:p>
            <a:pPr algn="l" rtl="0"/>
            <a:r>
              <a:rPr lang="en-US" dirty="0"/>
              <a:t>If we compare the shuffled dataset after attack with and without improvement feature extraction (2 and 5) we can see an upgrade because of our attack detection.</a:t>
            </a:r>
            <a:br>
              <a:rPr lang="en-US" dirty="0"/>
            </a:br>
            <a:r>
              <a:rPr lang="en-US" dirty="0"/>
              <a:t>[</a:t>
            </a:r>
            <a:r>
              <a:rPr lang="en-US" sz="1800" dirty="0"/>
              <a:t>0.9324917746674831 </a:t>
            </a:r>
            <a:r>
              <a:rPr lang="en-US" dirty="0">
                <a:sym typeface="Wingdings" panose="05000000000000000000" pitchFamily="2" charset="2"/>
              </a:rPr>
              <a:t>&lt;--&gt; </a:t>
            </a:r>
            <a:r>
              <a:rPr lang="en-US" sz="1800" dirty="0"/>
              <a:t>0.9513135279950091</a:t>
            </a:r>
            <a:r>
              <a:rPr lang="en-US" dirty="0"/>
              <a:t>]</a:t>
            </a:r>
          </a:p>
          <a:p>
            <a:pPr algn="l" rtl="0"/>
            <a:r>
              <a:rPr lang="en-US" dirty="0"/>
              <a:t>If we compare the 20-test malicious dataset after attack with and without improvement feature extraction (4 and 6) we can see an upgrade because of our attack detection.</a:t>
            </a:r>
            <a:br>
              <a:rPr lang="en-US" dirty="0"/>
            </a:br>
            <a:r>
              <a:rPr lang="en-US" dirty="0"/>
              <a:t>[</a:t>
            </a:r>
            <a:r>
              <a:rPr lang="en-US" sz="1800" dirty="0"/>
              <a:t>0.716718878732844 </a:t>
            </a:r>
            <a:r>
              <a:rPr lang="en-US" dirty="0">
                <a:sym typeface="Wingdings" panose="05000000000000000000" pitchFamily="2" charset="2"/>
              </a:rPr>
              <a:t>&lt;--&gt; </a:t>
            </a:r>
            <a:r>
              <a:rPr lang="en-US" sz="1800" dirty="0"/>
              <a:t>0.7590800275903617</a:t>
            </a:r>
            <a:r>
              <a:rPr lang="en-US" dirty="0"/>
              <a:t>]</a:t>
            </a:r>
          </a:p>
          <a:p>
            <a:pPr algn="l" rtl="0"/>
            <a:endParaRPr lang="en-US" dirty="0"/>
          </a:p>
          <a:p>
            <a:pPr algn="l" rtl="0"/>
            <a:endParaRPr lang="en-US" dirty="0"/>
          </a:p>
          <a:p>
            <a:pPr algn="l" rtl="0"/>
            <a:endParaRPr lang="en-US" dirty="0"/>
          </a:p>
        </p:txBody>
      </p:sp>
    </p:spTree>
    <p:extLst>
      <p:ext uri="{BB962C8B-B14F-4D97-AF65-F5344CB8AC3E}">
        <p14:creationId xmlns:p14="http://schemas.microsoft.com/office/powerpoint/2010/main" val="1907848444"/>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כותרת 1">
            <a:extLst>
              <a:ext uri="{FF2B5EF4-FFF2-40B4-BE49-F238E27FC236}">
                <a16:creationId xmlns:a16="http://schemas.microsoft.com/office/drawing/2014/main" id="{42F357A3-B4F5-4866-B980-B4E968CAC593}"/>
              </a:ext>
            </a:extLst>
          </p:cNvPr>
          <p:cNvSpPr>
            <a:spLocks noGrp="1"/>
          </p:cNvSpPr>
          <p:nvPr>
            <p:ph type="title"/>
          </p:nvPr>
        </p:nvSpPr>
        <p:spPr>
          <a:xfrm>
            <a:off x="677334" y="609600"/>
            <a:ext cx="8596668" cy="1320800"/>
          </a:xfrm>
        </p:spPr>
        <p:txBody>
          <a:bodyPr>
            <a:normAutofit/>
          </a:bodyPr>
          <a:lstStyle/>
          <a:p>
            <a:r>
              <a:rPr lang="en-US" dirty="0"/>
              <a:t>Conclusion</a:t>
            </a:r>
            <a:endParaRPr lang="he-IL" dirty="0"/>
          </a:p>
        </p:txBody>
      </p:sp>
      <p:sp>
        <p:nvSpPr>
          <p:cNvPr id="3" name="מציין מיקום תוכן 2">
            <a:extLst>
              <a:ext uri="{FF2B5EF4-FFF2-40B4-BE49-F238E27FC236}">
                <a16:creationId xmlns:a16="http://schemas.microsoft.com/office/drawing/2014/main" id="{C3BCF87B-952F-4EBA-941C-C9EE44501386}"/>
              </a:ext>
            </a:extLst>
          </p:cNvPr>
          <p:cNvSpPr>
            <a:spLocks noGrp="1"/>
          </p:cNvSpPr>
          <p:nvPr>
            <p:ph idx="1"/>
          </p:nvPr>
        </p:nvSpPr>
        <p:spPr>
          <a:xfrm>
            <a:off x="677334" y="1258784"/>
            <a:ext cx="8596668" cy="5303941"/>
          </a:xfrm>
        </p:spPr>
        <p:txBody>
          <a:bodyPr>
            <a:normAutofit/>
          </a:bodyPr>
          <a:lstStyle/>
          <a:p>
            <a:pPr algn="l" rtl="0"/>
            <a:r>
              <a:rPr lang="en-US" sz="2400" dirty="0"/>
              <a:t>According to the previous slide results we can see that splitting and re-attaching strings in </a:t>
            </a:r>
            <a:r>
              <a:rPr lang="en-US" sz="2400" dirty="0" err="1"/>
              <a:t>smali</a:t>
            </a:r>
            <a:r>
              <a:rPr lang="en-US" sz="2400" dirty="0"/>
              <a:t> files within the application code can cause the Sec-svm model to be consistently less accurate and miss out some malicious applications.</a:t>
            </a:r>
          </a:p>
          <a:p>
            <a:pPr algn="l" rtl="0"/>
            <a:r>
              <a:rPr lang="en-US" sz="2400" dirty="0"/>
              <a:t>Also, we can see that if we add our attack to the families that Sec-svm model refers to, an upgrade to the accuracy is occurring because of the attack detection.</a:t>
            </a:r>
          </a:p>
          <a:p>
            <a:pPr algn="l" rtl="0"/>
            <a:r>
              <a:rPr lang="en-US" sz="2400" dirty="0"/>
              <a:t>In conclusion, Sec-</a:t>
            </a:r>
            <a:r>
              <a:rPr lang="en-US" sz="2400" dirty="0" err="1"/>
              <a:t>svm</a:t>
            </a:r>
            <a:r>
              <a:rPr lang="en-US" sz="2400" dirty="0"/>
              <a:t> model is a big improvement from the </a:t>
            </a:r>
            <a:r>
              <a:rPr lang="en-US" sz="2400" dirty="0" err="1"/>
              <a:t>Drebin</a:t>
            </a:r>
            <a:r>
              <a:rPr lang="en-US" sz="2400" dirty="0"/>
              <a:t> detection system within the detection process, but it also has breaches like we just presented.</a:t>
            </a:r>
          </a:p>
          <a:p>
            <a:pPr algn="l" rtl="0"/>
            <a:endParaRPr lang="en-US" dirty="0"/>
          </a:p>
        </p:txBody>
      </p:sp>
    </p:spTree>
    <p:extLst>
      <p:ext uri="{BB962C8B-B14F-4D97-AF65-F5344CB8AC3E}">
        <p14:creationId xmlns:p14="http://schemas.microsoft.com/office/powerpoint/2010/main" val="2318210575"/>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Isosceles Triangle 28">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כותרת 1">
            <a:extLst>
              <a:ext uri="{FF2B5EF4-FFF2-40B4-BE49-F238E27FC236}">
                <a16:creationId xmlns:a16="http://schemas.microsoft.com/office/drawing/2014/main" id="{42F357A3-B4F5-4866-B980-B4E968CAC593}"/>
              </a:ext>
            </a:extLst>
          </p:cNvPr>
          <p:cNvSpPr>
            <a:spLocks noGrp="1"/>
          </p:cNvSpPr>
          <p:nvPr>
            <p:ph type="title"/>
          </p:nvPr>
        </p:nvSpPr>
        <p:spPr>
          <a:xfrm>
            <a:off x="673754" y="643467"/>
            <a:ext cx="4203045" cy="1375608"/>
          </a:xfrm>
        </p:spPr>
        <p:txBody>
          <a:bodyPr anchor="ctr">
            <a:normAutofit/>
          </a:bodyPr>
          <a:lstStyle/>
          <a:p>
            <a:r>
              <a:rPr lang="en-US">
                <a:solidFill>
                  <a:schemeClr val="bg1"/>
                </a:solidFill>
              </a:rPr>
              <a:t>Testing Functionality</a:t>
            </a:r>
            <a:endParaRPr lang="he-IL">
              <a:solidFill>
                <a:schemeClr val="bg1"/>
              </a:solidFill>
            </a:endParaRPr>
          </a:p>
        </p:txBody>
      </p:sp>
      <p:sp>
        <p:nvSpPr>
          <p:cNvPr id="3" name="מציין מיקום תוכן 2">
            <a:extLst>
              <a:ext uri="{FF2B5EF4-FFF2-40B4-BE49-F238E27FC236}">
                <a16:creationId xmlns:a16="http://schemas.microsoft.com/office/drawing/2014/main" id="{C3BCF87B-952F-4EBA-941C-C9EE44501386}"/>
              </a:ext>
            </a:extLst>
          </p:cNvPr>
          <p:cNvSpPr>
            <a:spLocks noGrp="1"/>
          </p:cNvSpPr>
          <p:nvPr>
            <p:ph idx="1"/>
          </p:nvPr>
        </p:nvSpPr>
        <p:spPr>
          <a:xfrm>
            <a:off x="673754" y="2160590"/>
            <a:ext cx="3973943" cy="3440110"/>
          </a:xfrm>
        </p:spPr>
        <p:txBody>
          <a:bodyPr>
            <a:normAutofit/>
          </a:bodyPr>
          <a:lstStyle/>
          <a:p>
            <a:pPr rtl="0"/>
            <a:r>
              <a:rPr lang="en-US">
                <a:solidFill>
                  <a:schemeClr val="bg1"/>
                </a:solidFill>
              </a:rPr>
              <a:t>Tested application functionality after attack and before attack and compared the events between them using Droidbot. We took sample of 50 application and the functionality reserved. The testing was based on the state number and chronological order of the events created.</a:t>
            </a:r>
          </a:p>
          <a:p>
            <a:pPr rtl="0"/>
            <a:endParaRPr lang="en-US">
              <a:solidFill>
                <a:schemeClr val="bg1"/>
              </a:solidFill>
            </a:endParaRPr>
          </a:p>
        </p:txBody>
      </p:sp>
      <p:pic>
        <p:nvPicPr>
          <p:cNvPr id="5" name="תמונה 4" descr="תמונה שמכילה טקסט&#10;&#10;התיאור נוצר באופן אוטומטי">
            <a:extLst>
              <a:ext uri="{FF2B5EF4-FFF2-40B4-BE49-F238E27FC236}">
                <a16:creationId xmlns:a16="http://schemas.microsoft.com/office/drawing/2014/main" id="{779B06DA-D311-404F-A429-63B86DA39C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1236" y="0"/>
            <a:ext cx="6372031" cy="6796837"/>
          </a:xfrm>
          <a:prstGeom prst="rect">
            <a:avLst/>
          </a:prstGeom>
        </p:spPr>
      </p:pic>
      <p:sp>
        <p:nvSpPr>
          <p:cNvPr id="31" name="Isosceles Triangle 30">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842270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כותרת 1">
            <a:extLst>
              <a:ext uri="{FF2B5EF4-FFF2-40B4-BE49-F238E27FC236}">
                <a16:creationId xmlns:a16="http://schemas.microsoft.com/office/drawing/2014/main" id="{42F357A3-B4F5-4866-B980-B4E968CAC593}"/>
              </a:ext>
            </a:extLst>
          </p:cNvPr>
          <p:cNvSpPr>
            <a:spLocks noGrp="1"/>
          </p:cNvSpPr>
          <p:nvPr>
            <p:ph type="title"/>
          </p:nvPr>
        </p:nvSpPr>
        <p:spPr>
          <a:xfrm>
            <a:off x="677334" y="609600"/>
            <a:ext cx="8596668" cy="1320800"/>
          </a:xfrm>
        </p:spPr>
        <p:txBody>
          <a:bodyPr>
            <a:normAutofit/>
          </a:bodyPr>
          <a:lstStyle/>
          <a:p>
            <a:r>
              <a:rPr lang="en-US" dirty="0"/>
              <a:t>Introduction</a:t>
            </a:r>
            <a:endParaRPr lang="he-IL" dirty="0"/>
          </a:p>
        </p:txBody>
      </p:sp>
      <p:sp>
        <p:nvSpPr>
          <p:cNvPr id="3" name="מציין מיקום תוכן 2">
            <a:extLst>
              <a:ext uri="{FF2B5EF4-FFF2-40B4-BE49-F238E27FC236}">
                <a16:creationId xmlns:a16="http://schemas.microsoft.com/office/drawing/2014/main" id="{C3BCF87B-952F-4EBA-941C-C9EE44501386}"/>
              </a:ext>
            </a:extLst>
          </p:cNvPr>
          <p:cNvSpPr>
            <a:spLocks noGrp="1"/>
          </p:cNvSpPr>
          <p:nvPr>
            <p:ph idx="1"/>
          </p:nvPr>
        </p:nvSpPr>
        <p:spPr>
          <a:xfrm>
            <a:off x="677334" y="2160589"/>
            <a:ext cx="8596668" cy="3880773"/>
          </a:xfrm>
        </p:spPr>
        <p:txBody>
          <a:bodyPr>
            <a:normAutofit/>
          </a:bodyPr>
          <a:lstStyle/>
          <a:p>
            <a:pPr algn="l" rtl="0"/>
            <a:r>
              <a:rPr lang="en-US" dirty="0"/>
              <a:t>Malware in an application is a crucial part of malware detection, almost every person has a personal device and/or work device which uses Android OS.</a:t>
            </a:r>
          </a:p>
          <a:p>
            <a:pPr algn="l" rtl="0"/>
            <a:r>
              <a:rPr lang="en-US" dirty="0" err="1"/>
              <a:t>Drebin</a:t>
            </a:r>
            <a:r>
              <a:rPr lang="en-US" dirty="0"/>
              <a:t> is a tool for malware detection that analysis the application code and uses weights to divide the categories in the shape of malware patterns.</a:t>
            </a:r>
          </a:p>
          <a:p>
            <a:pPr algn="l" rtl="0"/>
            <a:r>
              <a:rPr lang="en-US" dirty="0"/>
              <a:t>Sec-</a:t>
            </a:r>
            <a:r>
              <a:rPr lang="en-US" dirty="0" err="1"/>
              <a:t>svm</a:t>
            </a:r>
            <a:r>
              <a:rPr lang="en-US" dirty="0"/>
              <a:t> is an improvement to </a:t>
            </a:r>
            <a:r>
              <a:rPr lang="en-US" dirty="0" err="1"/>
              <a:t>Drebin</a:t>
            </a:r>
            <a:r>
              <a:rPr lang="en-US" dirty="0"/>
              <a:t>. This model gives more efficient weights (even to benign categories!) to the divided categories where </a:t>
            </a:r>
            <a:r>
              <a:rPr lang="en-US" dirty="0" err="1"/>
              <a:t>Drebin</a:t>
            </a:r>
            <a:r>
              <a:rPr lang="en-US" dirty="0"/>
              <a:t> is excluding them from the final analysis.</a:t>
            </a:r>
            <a:endParaRPr lang="he-IL" dirty="0"/>
          </a:p>
        </p:txBody>
      </p:sp>
    </p:spTree>
    <p:extLst>
      <p:ext uri="{BB962C8B-B14F-4D97-AF65-F5344CB8AC3E}">
        <p14:creationId xmlns:p14="http://schemas.microsoft.com/office/powerpoint/2010/main" val="402174108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כותרת 1">
            <a:extLst>
              <a:ext uri="{FF2B5EF4-FFF2-40B4-BE49-F238E27FC236}">
                <a16:creationId xmlns:a16="http://schemas.microsoft.com/office/drawing/2014/main" id="{42F357A3-B4F5-4866-B980-B4E968CAC593}"/>
              </a:ext>
            </a:extLst>
          </p:cNvPr>
          <p:cNvSpPr>
            <a:spLocks noGrp="1"/>
          </p:cNvSpPr>
          <p:nvPr>
            <p:ph type="title"/>
          </p:nvPr>
        </p:nvSpPr>
        <p:spPr>
          <a:xfrm>
            <a:off x="677334" y="609600"/>
            <a:ext cx="8596668" cy="1320800"/>
          </a:xfrm>
        </p:spPr>
        <p:txBody>
          <a:bodyPr>
            <a:normAutofit/>
          </a:bodyPr>
          <a:lstStyle/>
          <a:p>
            <a:r>
              <a:rPr lang="en-US" dirty="0"/>
              <a:t>Our goal</a:t>
            </a:r>
            <a:endParaRPr lang="he-IL"/>
          </a:p>
        </p:txBody>
      </p:sp>
      <p:sp>
        <p:nvSpPr>
          <p:cNvPr id="3" name="מציין מיקום תוכן 2">
            <a:extLst>
              <a:ext uri="{FF2B5EF4-FFF2-40B4-BE49-F238E27FC236}">
                <a16:creationId xmlns:a16="http://schemas.microsoft.com/office/drawing/2014/main" id="{C3BCF87B-952F-4EBA-941C-C9EE44501386}"/>
              </a:ext>
            </a:extLst>
          </p:cNvPr>
          <p:cNvSpPr>
            <a:spLocks noGrp="1"/>
          </p:cNvSpPr>
          <p:nvPr>
            <p:ph idx="1"/>
          </p:nvPr>
        </p:nvSpPr>
        <p:spPr>
          <a:xfrm>
            <a:off x="677334" y="2160589"/>
            <a:ext cx="8596668" cy="3880773"/>
          </a:xfrm>
        </p:spPr>
        <p:txBody>
          <a:bodyPr>
            <a:normAutofit/>
          </a:bodyPr>
          <a:lstStyle/>
          <a:p>
            <a:pPr algn="l" rtl="0">
              <a:lnSpc>
                <a:spcPct val="90000"/>
              </a:lnSpc>
            </a:pPr>
            <a:r>
              <a:rPr lang="en-US" dirty="0"/>
              <a:t>The goal of this project is to find breaches in Sec-svm algorithm by obfuscating the system and reviewing that Sec-svm won't recognize the application as malware. </a:t>
            </a:r>
          </a:p>
          <a:p>
            <a:pPr algn="l" rtl="0">
              <a:lnSpc>
                <a:spcPct val="90000"/>
              </a:lnSpc>
            </a:pPr>
            <a:r>
              <a:rPr lang="en-US" dirty="0"/>
              <a:t>This Work is on an existing malware apps that Sec-</a:t>
            </a:r>
            <a:r>
              <a:rPr lang="en-US" dirty="0" err="1"/>
              <a:t>svm</a:t>
            </a:r>
            <a:r>
              <a:rPr lang="en-US" dirty="0"/>
              <a:t> detects as a malware .</a:t>
            </a:r>
          </a:p>
          <a:p>
            <a:pPr algn="l" rtl="0">
              <a:lnSpc>
                <a:spcPct val="90000"/>
              </a:lnSpc>
            </a:pPr>
            <a:r>
              <a:rPr lang="en-US" dirty="0"/>
              <a:t>The method is to avoid detection by split several code lines inside an application and re-attach them so that Sec-svm won't recognize the malware lines.</a:t>
            </a:r>
          </a:p>
          <a:p>
            <a:pPr algn="l" rtl="0">
              <a:lnSpc>
                <a:spcPct val="90000"/>
              </a:lnSpc>
            </a:pPr>
            <a:r>
              <a:rPr lang="en-US" dirty="0"/>
              <a:t>Checking that the functionality of the application won't be harm by our attack.</a:t>
            </a:r>
          </a:p>
          <a:p>
            <a:pPr algn="l" rtl="0">
              <a:lnSpc>
                <a:spcPct val="90000"/>
              </a:lnSpc>
            </a:pPr>
            <a:r>
              <a:rPr lang="en-US" dirty="0"/>
              <a:t>Fixing the feature analyzer in a way that Sec-svm model will detect (in a generic way) our attack of cutting and re-attaching the string lines.</a:t>
            </a:r>
            <a:endParaRPr lang="he-IL" dirty="0"/>
          </a:p>
        </p:txBody>
      </p:sp>
    </p:spTree>
    <p:extLst>
      <p:ext uri="{BB962C8B-B14F-4D97-AF65-F5344CB8AC3E}">
        <p14:creationId xmlns:p14="http://schemas.microsoft.com/office/powerpoint/2010/main" val="326591287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כותרת 1">
            <a:extLst>
              <a:ext uri="{FF2B5EF4-FFF2-40B4-BE49-F238E27FC236}">
                <a16:creationId xmlns:a16="http://schemas.microsoft.com/office/drawing/2014/main" id="{42F357A3-B4F5-4866-B980-B4E968CAC593}"/>
              </a:ext>
            </a:extLst>
          </p:cNvPr>
          <p:cNvSpPr>
            <a:spLocks noGrp="1"/>
          </p:cNvSpPr>
          <p:nvPr>
            <p:ph type="title"/>
          </p:nvPr>
        </p:nvSpPr>
        <p:spPr>
          <a:xfrm>
            <a:off x="677334" y="609600"/>
            <a:ext cx="8596668" cy="1320800"/>
          </a:xfrm>
        </p:spPr>
        <p:txBody>
          <a:bodyPr>
            <a:normAutofit/>
          </a:bodyPr>
          <a:lstStyle/>
          <a:p>
            <a:r>
              <a:rPr lang="en-US" dirty="0"/>
              <a:t>Starting point</a:t>
            </a:r>
            <a:endParaRPr lang="he-IL"/>
          </a:p>
        </p:txBody>
      </p:sp>
      <p:sp>
        <p:nvSpPr>
          <p:cNvPr id="3" name="מציין מיקום תוכן 2">
            <a:extLst>
              <a:ext uri="{FF2B5EF4-FFF2-40B4-BE49-F238E27FC236}">
                <a16:creationId xmlns:a16="http://schemas.microsoft.com/office/drawing/2014/main" id="{C3BCF87B-952F-4EBA-941C-C9EE44501386}"/>
              </a:ext>
            </a:extLst>
          </p:cNvPr>
          <p:cNvSpPr>
            <a:spLocks noGrp="1"/>
          </p:cNvSpPr>
          <p:nvPr>
            <p:ph idx="1"/>
          </p:nvPr>
        </p:nvSpPr>
        <p:spPr>
          <a:xfrm>
            <a:off x="677334" y="2160589"/>
            <a:ext cx="8596668" cy="3880773"/>
          </a:xfrm>
        </p:spPr>
        <p:txBody>
          <a:bodyPr>
            <a:normAutofit/>
          </a:bodyPr>
          <a:lstStyle/>
          <a:p>
            <a:pPr algn="l" rtl="0"/>
            <a:r>
              <a:rPr lang="en-US" dirty="0"/>
              <a:t>After we finished the Literature review on Malware detection, </a:t>
            </a:r>
            <a:r>
              <a:rPr lang="en-US" dirty="0" err="1"/>
              <a:t>Drebin</a:t>
            </a:r>
            <a:r>
              <a:rPr lang="en-US" dirty="0"/>
              <a:t> and Sec-</a:t>
            </a:r>
            <a:r>
              <a:rPr lang="en-US" dirty="0" err="1"/>
              <a:t>svm</a:t>
            </a:r>
            <a:r>
              <a:rPr lang="en-US" dirty="0"/>
              <a:t>, we tried to develop a code that converts from </a:t>
            </a:r>
            <a:r>
              <a:rPr lang="en-US" dirty="0" err="1"/>
              <a:t>Drebin</a:t>
            </a:r>
            <a:r>
              <a:rPr lang="en-US" dirty="0"/>
              <a:t> dataset to Sec-</a:t>
            </a:r>
            <a:r>
              <a:rPr lang="en-US" dirty="0" err="1"/>
              <a:t>svm</a:t>
            </a:r>
            <a:r>
              <a:rPr lang="en-US" dirty="0"/>
              <a:t> dataset to reduce processed running time but we recognized that </a:t>
            </a:r>
            <a:r>
              <a:rPr lang="en-US" dirty="0" err="1"/>
              <a:t>Drebin</a:t>
            </a:r>
            <a:r>
              <a:rPr lang="en-US" dirty="0"/>
              <a:t> won't refer to the same features as Sec-</a:t>
            </a:r>
            <a:r>
              <a:rPr lang="en-US" dirty="0" err="1"/>
              <a:t>svm</a:t>
            </a:r>
            <a:r>
              <a:rPr lang="en-US" dirty="0"/>
              <a:t> as we said in the introduction, so there was no improvement to run time. Also, this helped us realize the difference between the models.</a:t>
            </a:r>
          </a:p>
          <a:p>
            <a:pPr algn="l" rtl="0"/>
            <a:r>
              <a:rPr lang="en-US" dirty="0"/>
              <a:t>we’ve been introduced to Sec-</a:t>
            </a:r>
            <a:r>
              <a:rPr lang="en-US" dirty="0" err="1"/>
              <a:t>svm</a:t>
            </a:r>
            <a:r>
              <a:rPr lang="en-US" dirty="0"/>
              <a:t> feature extraction code and the families that the model reference. This tool helps to get all the features rather benign or malware from several apps to a single JSON file that Sec-</a:t>
            </a:r>
            <a:r>
              <a:rPr lang="en-US" dirty="0" err="1"/>
              <a:t>svm</a:t>
            </a:r>
            <a:r>
              <a:rPr lang="en-US" dirty="0"/>
              <a:t> can use as a dataset.</a:t>
            </a:r>
          </a:p>
          <a:p>
            <a:pPr algn="l" rtl="0"/>
            <a:r>
              <a:rPr lang="en-US" dirty="0"/>
              <a:t>Then we got Sec-svm code and train-test dataset that we can give Sec-svm to process and deliver the accuracy and recall score for detection.</a:t>
            </a:r>
          </a:p>
        </p:txBody>
      </p:sp>
    </p:spTree>
    <p:extLst>
      <p:ext uri="{BB962C8B-B14F-4D97-AF65-F5344CB8AC3E}">
        <p14:creationId xmlns:p14="http://schemas.microsoft.com/office/powerpoint/2010/main" val="211181770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כותרת 1">
            <a:extLst>
              <a:ext uri="{FF2B5EF4-FFF2-40B4-BE49-F238E27FC236}">
                <a16:creationId xmlns:a16="http://schemas.microsoft.com/office/drawing/2014/main" id="{42F357A3-B4F5-4866-B980-B4E968CAC593}"/>
              </a:ext>
            </a:extLst>
          </p:cNvPr>
          <p:cNvSpPr>
            <a:spLocks noGrp="1"/>
          </p:cNvSpPr>
          <p:nvPr>
            <p:ph type="title"/>
          </p:nvPr>
        </p:nvSpPr>
        <p:spPr>
          <a:xfrm>
            <a:off x="677334" y="609600"/>
            <a:ext cx="8596668" cy="1320800"/>
          </a:xfrm>
        </p:spPr>
        <p:txBody>
          <a:bodyPr>
            <a:normAutofit/>
          </a:bodyPr>
          <a:lstStyle/>
          <a:p>
            <a:r>
              <a:rPr lang="en-US" dirty="0"/>
              <a:t>Work process</a:t>
            </a:r>
            <a:endParaRPr lang="he-IL"/>
          </a:p>
        </p:txBody>
      </p:sp>
      <p:sp>
        <p:nvSpPr>
          <p:cNvPr id="3" name="מציין מיקום תוכן 2">
            <a:extLst>
              <a:ext uri="{FF2B5EF4-FFF2-40B4-BE49-F238E27FC236}">
                <a16:creationId xmlns:a16="http://schemas.microsoft.com/office/drawing/2014/main" id="{C3BCF87B-952F-4EBA-941C-C9EE44501386}"/>
              </a:ext>
            </a:extLst>
          </p:cNvPr>
          <p:cNvSpPr>
            <a:spLocks noGrp="1"/>
          </p:cNvSpPr>
          <p:nvPr>
            <p:ph idx="1"/>
          </p:nvPr>
        </p:nvSpPr>
        <p:spPr>
          <a:xfrm>
            <a:off x="677334" y="2160589"/>
            <a:ext cx="8596668" cy="3880773"/>
          </a:xfrm>
        </p:spPr>
        <p:txBody>
          <a:bodyPr>
            <a:normAutofit/>
          </a:bodyPr>
          <a:lstStyle/>
          <a:p>
            <a:pPr algn="l" rtl="0"/>
            <a:r>
              <a:rPr lang="en-US" dirty="0"/>
              <a:t> The first step of the work is getting the basic requirements to work with applications and application files. We needed to understand and install Emulator, </a:t>
            </a:r>
            <a:r>
              <a:rPr lang="en-US" dirty="0" err="1"/>
              <a:t>apktool</a:t>
            </a:r>
            <a:r>
              <a:rPr lang="en-US" dirty="0"/>
              <a:t>, </a:t>
            </a:r>
            <a:r>
              <a:rPr lang="en-US" dirty="0" err="1"/>
              <a:t>jarsigner</a:t>
            </a:r>
            <a:r>
              <a:rPr lang="en-US" dirty="0"/>
              <a:t>, and </a:t>
            </a:r>
            <a:r>
              <a:rPr lang="en-US" dirty="0" err="1"/>
              <a:t>smali</a:t>
            </a:r>
            <a:r>
              <a:rPr lang="en-US" dirty="0"/>
              <a:t> syntax. </a:t>
            </a:r>
          </a:p>
          <a:p>
            <a:pPr algn="l" rtl="0"/>
            <a:r>
              <a:rPr lang="en-US" dirty="0">
                <a:latin typeface="ui-monospace"/>
              </a:rPr>
              <a:t>Created a script that loops on each </a:t>
            </a:r>
            <a:r>
              <a:rPr lang="en-US" dirty="0" err="1">
                <a:latin typeface="ui-monospace"/>
              </a:rPr>
              <a:t>apk</a:t>
            </a:r>
            <a:r>
              <a:rPr lang="en-US" dirty="0">
                <a:latin typeface="ui-monospace"/>
              </a:rPr>
              <a:t> file in a given directory and executes the following steps:</a:t>
            </a:r>
            <a:br>
              <a:rPr lang="en-US" dirty="0">
                <a:latin typeface="ui-monospace"/>
              </a:rPr>
            </a:br>
            <a:r>
              <a:rPr lang="en-US" dirty="0">
                <a:latin typeface="ui-monospace"/>
              </a:rPr>
              <a:t>1. Decodes the app with </a:t>
            </a:r>
            <a:r>
              <a:rPr lang="en-US" dirty="0" err="1">
                <a:latin typeface="ui-monospace"/>
              </a:rPr>
              <a:t>apktool</a:t>
            </a:r>
            <a:br>
              <a:rPr lang="en-US" dirty="0">
                <a:latin typeface="ui-monospace"/>
              </a:rPr>
            </a:br>
            <a:r>
              <a:rPr lang="en-US" dirty="0">
                <a:latin typeface="ui-monospace"/>
              </a:rPr>
              <a:t>2. Execute scan_and_replace.py script on each </a:t>
            </a:r>
            <a:r>
              <a:rPr lang="en-US" dirty="0" err="1">
                <a:latin typeface="ui-monospace"/>
              </a:rPr>
              <a:t>smali</a:t>
            </a:r>
            <a:r>
              <a:rPr lang="en-US" dirty="0">
                <a:latin typeface="ui-monospace"/>
              </a:rPr>
              <a:t> file and put our attack lines instead of each string line.</a:t>
            </a:r>
            <a:br>
              <a:rPr lang="en-US" dirty="0">
                <a:latin typeface="ui-monospace"/>
              </a:rPr>
            </a:br>
            <a:r>
              <a:rPr lang="en-US" dirty="0">
                <a:latin typeface="ui-monospace"/>
              </a:rPr>
              <a:t>3. Build the application after the attack is inserted.</a:t>
            </a:r>
            <a:br>
              <a:rPr lang="en-US" dirty="0">
                <a:latin typeface="ui-monospace"/>
              </a:rPr>
            </a:br>
            <a:r>
              <a:rPr lang="en-US" dirty="0">
                <a:latin typeface="ui-monospace"/>
              </a:rPr>
              <a:t>4. Signing the application with </a:t>
            </a:r>
            <a:r>
              <a:rPr lang="en-US" dirty="0" err="1">
                <a:latin typeface="ui-monospace"/>
              </a:rPr>
              <a:t>keytool</a:t>
            </a:r>
            <a:r>
              <a:rPr lang="en-US" dirty="0">
                <a:latin typeface="ui-monospace"/>
              </a:rPr>
              <a:t> and </a:t>
            </a:r>
            <a:r>
              <a:rPr lang="en-US" dirty="0" err="1">
                <a:latin typeface="ui-monospace"/>
              </a:rPr>
              <a:t>jarsigner</a:t>
            </a:r>
            <a:r>
              <a:rPr lang="en-US" dirty="0">
                <a:latin typeface="ui-monospace"/>
              </a:rPr>
              <a:t>.</a:t>
            </a:r>
          </a:p>
        </p:txBody>
      </p:sp>
    </p:spTree>
    <p:extLst>
      <p:ext uri="{BB962C8B-B14F-4D97-AF65-F5344CB8AC3E}">
        <p14:creationId xmlns:p14="http://schemas.microsoft.com/office/powerpoint/2010/main" val="122180615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כותרת 1">
            <a:extLst>
              <a:ext uri="{FF2B5EF4-FFF2-40B4-BE49-F238E27FC236}">
                <a16:creationId xmlns:a16="http://schemas.microsoft.com/office/drawing/2014/main" id="{42F357A3-B4F5-4866-B980-B4E968CAC593}"/>
              </a:ext>
            </a:extLst>
          </p:cNvPr>
          <p:cNvSpPr>
            <a:spLocks noGrp="1"/>
          </p:cNvSpPr>
          <p:nvPr>
            <p:ph type="title"/>
          </p:nvPr>
        </p:nvSpPr>
        <p:spPr>
          <a:xfrm>
            <a:off x="677334" y="609600"/>
            <a:ext cx="8596668" cy="1320800"/>
          </a:xfrm>
        </p:spPr>
        <p:txBody>
          <a:bodyPr>
            <a:normAutofit/>
          </a:bodyPr>
          <a:lstStyle/>
          <a:p>
            <a:r>
              <a:rPr lang="en-US" dirty="0"/>
              <a:t>Work process</a:t>
            </a:r>
            <a:endParaRPr lang="he-IL"/>
          </a:p>
        </p:txBody>
      </p:sp>
      <p:sp>
        <p:nvSpPr>
          <p:cNvPr id="3" name="מציין מיקום תוכן 2">
            <a:extLst>
              <a:ext uri="{FF2B5EF4-FFF2-40B4-BE49-F238E27FC236}">
                <a16:creationId xmlns:a16="http://schemas.microsoft.com/office/drawing/2014/main" id="{C3BCF87B-952F-4EBA-941C-C9EE44501386}"/>
              </a:ext>
            </a:extLst>
          </p:cNvPr>
          <p:cNvSpPr>
            <a:spLocks noGrp="1"/>
          </p:cNvSpPr>
          <p:nvPr>
            <p:ph idx="1"/>
          </p:nvPr>
        </p:nvSpPr>
        <p:spPr>
          <a:xfrm>
            <a:off x="677334" y="2160589"/>
            <a:ext cx="8596668" cy="3880773"/>
          </a:xfrm>
        </p:spPr>
        <p:txBody>
          <a:bodyPr>
            <a:normAutofit/>
          </a:bodyPr>
          <a:lstStyle/>
          <a:p>
            <a:pPr algn="l" rtl="0"/>
            <a:r>
              <a:rPr lang="en-US" sz="1700" dirty="0"/>
              <a:t>Started planning the attack process, within the steps: reverse engineering on java split and append code sample to </a:t>
            </a:r>
            <a:r>
              <a:rPr lang="en-US" sz="1700" dirty="0" err="1"/>
              <a:t>smali</a:t>
            </a:r>
            <a:r>
              <a:rPr lang="en-US" sz="1700" dirty="0"/>
              <a:t> so we can get the manipulation main string that we replace with normal </a:t>
            </a:r>
            <a:r>
              <a:rPr lang="en-US" sz="1700" dirty="0" err="1"/>
              <a:t>smali</a:t>
            </a:r>
            <a:r>
              <a:rPr lang="en-US" sz="1700" dirty="0"/>
              <a:t> string line. When we first started with the append method, we observed that the application won't build and sign correctly because the append used StringBuilder which causes problems, so we switch to </a:t>
            </a:r>
            <a:r>
              <a:rPr lang="en-US" sz="1700" dirty="0" err="1"/>
              <a:t>concat</a:t>
            </a:r>
            <a:r>
              <a:rPr lang="en-US" sz="1700" dirty="0"/>
              <a:t> which uses String and that resolve the problem.</a:t>
            </a:r>
          </a:p>
          <a:p>
            <a:pPr algn="l" rtl="0"/>
            <a:r>
              <a:rPr lang="en-US" sz="1700" dirty="0"/>
              <a:t>Each method of the application that is written in </a:t>
            </a:r>
            <a:r>
              <a:rPr lang="en-US" sz="1700" dirty="0" err="1"/>
              <a:t>samli</a:t>
            </a:r>
            <a:r>
              <a:rPr lang="en-US" sz="1700" dirty="0"/>
              <a:t> is having a maximum number of registers to hold. When we tried to add +1 local register to a method that already had more than 16 local registers we came across a problem that we exceed the maximum number so the next step was to overcome this with current registers that we can use just to cut proposes and without intervening the normal process of the method. Also, some strings were problematic to change so we exclude them from the changing process. (‘/t’ ‘/r’ etc.)</a:t>
            </a:r>
          </a:p>
        </p:txBody>
      </p:sp>
    </p:spTree>
    <p:extLst>
      <p:ext uri="{BB962C8B-B14F-4D97-AF65-F5344CB8AC3E}">
        <p14:creationId xmlns:p14="http://schemas.microsoft.com/office/powerpoint/2010/main" val="2667895885"/>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כותרת 1">
            <a:extLst>
              <a:ext uri="{FF2B5EF4-FFF2-40B4-BE49-F238E27FC236}">
                <a16:creationId xmlns:a16="http://schemas.microsoft.com/office/drawing/2014/main" id="{42F357A3-B4F5-4866-B980-B4E968CAC593}"/>
              </a:ext>
            </a:extLst>
          </p:cNvPr>
          <p:cNvSpPr>
            <a:spLocks noGrp="1"/>
          </p:cNvSpPr>
          <p:nvPr>
            <p:ph type="title"/>
          </p:nvPr>
        </p:nvSpPr>
        <p:spPr>
          <a:xfrm>
            <a:off x="677334" y="609600"/>
            <a:ext cx="8596668" cy="1320800"/>
          </a:xfrm>
        </p:spPr>
        <p:txBody>
          <a:bodyPr>
            <a:normAutofit/>
          </a:bodyPr>
          <a:lstStyle/>
          <a:p>
            <a:r>
              <a:rPr lang="en-US" dirty="0"/>
              <a:t>Work process</a:t>
            </a:r>
            <a:endParaRPr lang="he-IL"/>
          </a:p>
        </p:txBody>
      </p:sp>
      <p:sp>
        <p:nvSpPr>
          <p:cNvPr id="3" name="מציין מיקום תוכן 2">
            <a:extLst>
              <a:ext uri="{FF2B5EF4-FFF2-40B4-BE49-F238E27FC236}">
                <a16:creationId xmlns:a16="http://schemas.microsoft.com/office/drawing/2014/main" id="{C3BCF87B-952F-4EBA-941C-C9EE44501386}"/>
              </a:ext>
            </a:extLst>
          </p:cNvPr>
          <p:cNvSpPr>
            <a:spLocks noGrp="1"/>
          </p:cNvSpPr>
          <p:nvPr>
            <p:ph idx="1"/>
          </p:nvPr>
        </p:nvSpPr>
        <p:spPr>
          <a:xfrm>
            <a:off x="677334" y="2160589"/>
            <a:ext cx="8596668" cy="3880773"/>
          </a:xfrm>
        </p:spPr>
        <p:txBody>
          <a:bodyPr>
            <a:normAutofit/>
          </a:bodyPr>
          <a:lstStyle/>
          <a:p>
            <a:pPr algn="l" rtl="0"/>
            <a:r>
              <a:rPr lang="en-US" dirty="0"/>
              <a:t>Poster planning – for demonstration day at 8.6.21 we had to present a poster that summarizes the introduction, main goal, and the process that we did so far. The poster is attached to </a:t>
            </a:r>
            <a:r>
              <a:rPr lang="en-US" dirty="0" err="1"/>
              <a:t>Github</a:t>
            </a:r>
            <a:r>
              <a:rPr lang="en-US" dirty="0"/>
              <a:t>.</a:t>
            </a:r>
          </a:p>
          <a:p>
            <a:pPr algn="l" rtl="0"/>
            <a:r>
              <a:rPr lang="en-US" dirty="0"/>
              <a:t>After that, we needed to enlarge the number of apps that we worked on within sec-</a:t>
            </a:r>
            <a:r>
              <a:rPr lang="en-US" dirty="0" err="1"/>
              <a:t>svm</a:t>
            </a:r>
            <a:r>
              <a:rPr lang="en-US" dirty="0"/>
              <a:t> and our attack. We got a source of 4000+ malware applications that we can test out attacks on. Also, we got a sha256 text file that helps us with finding the application after feature extraction.</a:t>
            </a:r>
          </a:p>
        </p:txBody>
      </p:sp>
    </p:spTree>
    <p:extLst>
      <p:ext uri="{BB962C8B-B14F-4D97-AF65-F5344CB8AC3E}">
        <p14:creationId xmlns:p14="http://schemas.microsoft.com/office/powerpoint/2010/main" val="776105609"/>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כותרת 1">
            <a:extLst>
              <a:ext uri="{FF2B5EF4-FFF2-40B4-BE49-F238E27FC236}">
                <a16:creationId xmlns:a16="http://schemas.microsoft.com/office/drawing/2014/main" id="{42F357A3-B4F5-4866-B980-B4E968CAC593}"/>
              </a:ext>
            </a:extLst>
          </p:cNvPr>
          <p:cNvSpPr>
            <a:spLocks noGrp="1"/>
          </p:cNvSpPr>
          <p:nvPr>
            <p:ph type="title"/>
          </p:nvPr>
        </p:nvSpPr>
        <p:spPr>
          <a:xfrm>
            <a:off x="677334" y="609600"/>
            <a:ext cx="8596668" cy="1320800"/>
          </a:xfrm>
        </p:spPr>
        <p:txBody>
          <a:bodyPr>
            <a:normAutofit/>
          </a:bodyPr>
          <a:lstStyle/>
          <a:p>
            <a:r>
              <a:rPr lang="en-US" dirty="0"/>
              <a:t>Work process</a:t>
            </a:r>
            <a:endParaRPr lang="he-IL"/>
          </a:p>
        </p:txBody>
      </p:sp>
      <p:sp>
        <p:nvSpPr>
          <p:cNvPr id="3" name="מציין מיקום תוכן 2">
            <a:extLst>
              <a:ext uri="{FF2B5EF4-FFF2-40B4-BE49-F238E27FC236}">
                <a16:creationId xmlns:a16="http://schemas.microsoft.com/office/drawing/2014/main" id="{C3BCF87B-952F-4EBA-941C-C9EE44501386}"/>
              </a:ext>
            </a:extLst>
          </p:cNvPr>
          <p:cNvSpPr>
            <a:spLocks noGrp="1"/>
          </p:cNvSpPr>
          <p:nvPr>
            <p:ph idx="1"/>
          </p:nvPr>
        </p:nvSpPr>
        <p:spPr>
          <a:xfrm>
            <a:off x="677333" y="1552575"/>
            <a:ext cx="8952875" cy="5133975"/>
          </a:xfrm>
        </p:spPr>
        <p:txBody>
          <a:bodyPr>
            <a:normAutofit/>
          </a:bodyPr>
          <a:lstStyle/>
          <a:p>
            <a:pPr algn="l" rtl="0">
              <a:lnSpc>
                <a:spcPct val="90000"/>
              </a:lnSpc>
            </a:pPr>
            <a:r>
              <a:rPr lang="en-US" sz="1500" dirty="0"/>
              <a:t>Developed a scheme that will help us get reliable and consistent results from sec-svm. The scheme is happening 5 times and saving the Sec-svm results each time:</a:t>
            </a:r>
          </a:p>
          <a:p>
            <a:pPr marL="971550" lvl="1" indent="-514350" algn="l" rtl="0">
              <a:lnSpc>
                <a:spcPct val="90000"/>
              </a:lnSpc>
              <a:buFont typeface="+mj-lt"/>
              <a:buAutoNum type="arabicPeriod"/>
            </a:pPr>
            <a:r>
              <a:rPr lang="en-US" sz="1500" dirty="0"/>
              <a:t>Running Sec-svm on the dataset and labels that we have in train/test and saving the results of the run</a:t>
            </a:r>
          </a:p>
          <a:p>
            <a:pPr marL="971550" lvl="1" indent="-514350" algn="l" rtl="0">
              <a:lnSpc>
                <a:spcPct val="90000"/>
              </a:lnSpc>
              <a:buFont typeface="+mj-lt"/>
              <a:buAutoNum type="arabicPeriod"/>
            </a:pPr>
            <a:r>
              <a:rPr lang="en-US" sz="1500" dirty="0"/>
              <a:t>We merge the dataset into one file and labels as well  and then split them to 80% train and 20% test.</a:t>
            </a:r>
          </a:p>
          <a:p>
            <a:pPr marL="971550" lvl="1" indent="-514350" algn="l" rtl="0">
              <a:lnSpc>
                <a:spcPct val="90000"/>
              </a:lnSpc>
              <a:buFont typeface="+mj-lt"/>
              <a:buAutoNum type="arabicPeriod"/>
            </a:pPr>
            <a:r>
              <a:rPr lang="en-US" sz="1500" dirty="0"/>
              <a:t>locating applications in the new test folder as malware (if the label in that spot is marked by 1) and organizes them into one directory.</a:t>
            </a:r>
          </a:p>
          <a:p>
            <a:pPr marL="971550" lvl="1" indent="-514350" algn="l" rtl="0">
              <a:lnSpc>
                <a:spcPct val="90000"/>
              </a:lnSpc>
              <a:buFont typeface="+mj-lt"/>
              <a:buAutoNum type="arabicPeriod"/>
            </a:pPr>
            <a:r>
              <a:rPr lang="en-US" sz="1500" dirty="0"/>
              <a:t>Executes our attack on the founded application folder from the previous step(not always).</a:t>
            </a:r>
          </a:p>
          <a:p>
            <a:pPr marL="971550" lvl="1" indent="-514350" algn="l" rtl="0">
              <a:lnSpc>
                <a:spcPct val="90000"/>
              </a:lnSpc>
              <a:buFont typeface="+mj-lt"/>
              <a:buAutoNum type="arabicPeriod"/>
            </a:pPr>
            <a:r>
              <a:rPr lang="en-US" sz="1500" dirty="0"/>
              <a:t>Feature extraction from the manipulated application from the previous step to one JSON file.</a:t>
            </a:r>
          </a:p>
          <a:p>
            <a:pPr marL="971550" lvl="1" indent="-514350" algn="l" rtl="0">
              <a:lnSpc>
                <a:spcPct val="90000"/>
              </a:lnSpc>
              <a:buFont typeface="+mj-lt"/>
              <a:buAutoNum type="arabicPeriod"/>
            </a:pPr>
            <a:r>
              <a:rPr lang="en-US" sz="1500" dirty="0"/>
              <a:t>Run the wanted script to work with the 20% test dataset rather if we want the results before the attack-only malicious, after the attack-only malicious, or after the attack-malicious and benign shuffle, respectively with our newly created JSON file from the previous step.</a:t>
            </a:r>
          </a:p>
          <a:p>
            <a:pPr marL="971550" lvl="1" indent="-514350" algn="l" rtl="0">
              <a:lnSpc>
                <a:spcPct val="90000"/>
              </a:lnSpc>
              <a:buFont typeface="+mj-lt"/>
              <a:buAutoNum type="arabicPeriod"/>
            </a:pPr>
            <a:r>
              <a:rPr lang="en-US" sz="1500" dirty="0"/>
              <a:t>In the final step we swap the 4 new files (train dataset and labels, test dataset, and labels) with the existing 4 files in train/test.</a:t>
            </a:r>
          </a:p>
        </p:txBody>
      </p:sp>
    </p:spTree>
    <p:extLst>
      <p:ext uri="{BB962C8B-B14F-4D97-AF65-F5344CB8AC3E}">
        <p14:creationId xmlns:p14="http://schemas.microsoft.com/office/powerpoint/2010/main" val="1350926654"/>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כותרת 1">
            <a:extLst>
              <a:ext uri="{FF2B5EF4-FFF2-40B4-BE49-F238E27FC236}">
                <a16:creationId xmlns:a16="http://schemas.microsoft.com/office/drawing/2014/main" id="{42F357A3-B4F5-4866-B980-B4E968CAC593}"/>
              </a:ext>
            </a:extLst>
          </p:cNvPr>
          <p:cNvSpPr>
            <a:spLocks noGrp="1"/>
          </p:cNvSpPr>
          <p:nvPr>
            <p:ph type="title"/>
          </p:nvPr>
        </p:nvSpPr>
        <p:spPr>
          <a:xfrm>
            <a:off x="677334" y="609600"/>
            <a:ext cx="8596668" cy="1320800"/>
          </a:xfrm>
        </p:spPr>
        <p:txBody>
          <a:bodyPr>
            <a:normAutofit/>
          </a:bodyPr>
          <a:lstStyle/>
          <a:p>
            <a:r>
              <a:rPr lang="en-US" dirty="0"/>
              <a:t>Scripts</a:t>
            </a:r>
            <a:endParaRPr lang="he-IL"/>
          </a:p>
        </p:txBody>
      </p:sp>
      <p:sp>
        <p:nvSpPr>
          <p:cNvPr id="3" name="מציין מיקום תוכן 2">
            <a:extLst>
              <a:ext uri="{FF2B5EF4-FFF2-40B4-BE49-F238E27FC236}">
                <a16:creationId xmlns:a16="http://schemas.microsoft.com/office/drawing/2014/main" id="{C3BCF87B-952F-4EBA-941C-C9EE44501386}"/>
              </a:ext>
            </a:extLst>
          </p:cNvPr>
          <p:cNvSpPr>
            <a:spLocks noGrp="1"/>
          </p:cNvSpPr>
          <p:nvPr>
            <p:ph idx="1"/>
          </p:nvPr>
        </p:nvSpPr>
        <p:spPr>
          <a:xfrm>
            <a:off x="677334" y="2160589"/>
            <a:ext cx="8596668" cy="3880773"/>
          </a:xfrm>
        </p:spPr>
        <p:txBody>
          <a:bodyPr>
            <a:normAutofit/>
          </a:bodyPr>
          <a:lstStyle/>
          <a:p>
            <a:pPr algn="l" rtl="0"/>
            <a:r>
              <a:rPr lang="en-US" dirty="0"/>
              <a:t> </a:t>
            </a:r>
            <a:r>
              <a:rPr lang="en-US" b="1" dirty="0"/>
              <a:t>scan-and-replace.py</a:t>
            </a:r>
            <a:r>
              <a:rPr lang="en-US" dirty="0"/>
              <a:t> – Gets a directory and runs recursively on each </a:t>
            </a:r>
            <a:r>
              <a:rPr lang="en-US" dirty="0" err="1"/>
              <a:t>smali</a:t>
            </a:r>
            <a:r>
              <a:rPr lang="en-US" dirty="0"/>
              <a:t> file. The script working on each method scopes and searching for local registers he can use for splitting the string if the locals number is above 16.</a:t>
            </a:r>
            <a:br>
              <a:rPr lang="en-US" dirty="0"/>
            </a:br>
            <a:r>
              <a:rPr lang="en-US" dirty="0"/>
              <a:t>if the method not exceeding the maximum locals number we just add +1 the locals and continue the string change. After we checked that we can perform the string change from the perspective of locals numbers and specifically exclude of string type (‘/t’, regex pattern of computer addresses, etc.) we cut the string to 2 and then “</a:t>
            </a:r>
            <a:r>
              <a:rPr lang="en-US" dirty="0" err="1"/>
              <a:t>concat</a:t>
            </a:r>
            <a:r>
              <a:rPr lang="en-US" dirty="0"/>
              <a:t>” it together again for obfuscation.</a:t>
            </a:r>
          </a:p>
          <a:p>
            <a:pPr algn="l" rtl="0"/>
            <a:r>
              <a:rPr lang="en-US" b="1" dirty="0"/>
              <a:t>merge_and_split.py</a:t>
            </a:r>
            <a:r>
              <a:rPr lang="en-US" dirty="0"/>
              <a:t> – Gets dataset of </a:t>
            </a:r>
            <a:r>
              <a:rPr lang="en-US" dirty="0" err="1"/>
              <a:t>test+labels</a:t>
            </a:r>
            <a:r>
              <a:rPr lang="en-US" dirty="0"/>
              <a:t> and dataset of </a:t>
            </a:r>
            <a:r>
              <a:rPr lang="en-US" dirty="0" err="1"/>
              <a:t>train+labels</a:t>
            </a:r>
            <a:r>
              <a:rPr lang="en-US" dirty="0"/>
              <a:t>.</a:t>
            </a:r>
            <a:br>
              <a:rPr lang="en-US" dirty="0"/>
            </a:br>
            <a:r>
              <a:rPr lang="en-US" dirty="0"/>
              <a:t>Performs a merge to one big dataset and matching labels, then shuffles and splits (while maintaining order) to 80% train and 20% test for future Sec-</a:t>
            </a:r>
            <a:r>
              <a:rPr lang="en-US" dirty="0" err="1"/>
              <a:t>svm</a:t>
            </a:r>
            <a:r>
              <a:rPr lang="en-US" dirty="0"/>
              <a:t> analysis.</a:t>
            </a:r>
          </a:p>
        </p:txBody>
      </p:sp>
    </p:spTree>
    <p:extLst>
      <p:ext uri="{BB962C8B-B14F-4D97-AF65-F5344CB8AC3E}">
        <p14:creationId xmlns:p14="http://schemas.microsoft.com/office/powerpoint/2010/main" val="889332979"/>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פיאה">
  <a:themeElements>
    <a:clrScheme name="פיאה">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פיאה">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פיאה">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445</TotalTime>
  <Words>2040</Words>
  <Application>Microsoft Office PowerPoint</Application>
  <PresentationFormat>מסך רחב</PresentationFormat>
  <Paragraphs>84</Paragraphs>
  <Slides>16</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16</vt:i4>
      </vt:variant>
    </vt:vector>
  </HeadingPairs>
  <TitlesOfParts>
    <vt:vector size="21" baseType="lpstr">
      <vt:lpstr>Arial</vt:lpstr>
      <vt:lpstr>Trebuchet MS</vt:lpstr>
      <vt:lpstr>ui-monospace</vt:lpstr>
      <vt:lpstr>Wingdings 3</vt:lpstr>
      <vt:lpstr>פיאה</vt:lpstr>
      <vt:lpstr>Sec-svm</vt:lpstr>
      <vt:lpstr>Introduction</vt:lpstr>
      <vt:lpstr>Our goal</vt:lpstr>
      <vt:lpstr>Starting point</vt:lpstr>
      <vt:lpstr>Work process</vt:lpstr>
      <vt:lpstr>Work process</vt:lpstr>
      <vt:lpstr>Work process</vt:lpstr>
      <vt:lpstr>Work process</vt:lpstr>
      <vt:lpstr>Scripts</vt:lpstr>
      <vt:lpstr>Scripts</vt:lpstr>
      <vt:lpstr>Scripts</vt:lpstr>
      <vt:lpstr>Results</vt:lpstr>
      <vt:lpstr>Results</vt:lpstr>
      <vt:lpstr>Conclusion</vt:lpstr>
      <vt:lpstr>Conclusion</vt:lpstr>
      <vt:lpstr>Testing Functionality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Sec-svm</dc:title>
  <dc:creator>niv</dc:creator>
  <cp:lastModifiedBy>niv</cp:lastModifiedBy>
  <cp:revision>37</cp:revision>
  <dcterms:created xsi:type="dcterms:W3CDTF">2021-08-24T11:30:12Z</dcterms:created>
  <dcterms:modified xsi:type="dcterms:W3CDTF">2021-08-25T22:09:10Z</dcterms:modified>
</cp:coreProperties>
</file>