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32" r:id="rId1"/>
  </p:sldMasterIdLst>
  <p:sldIdLst>
    <p:sldId id="256" r:id="rId2"/>
    <p:sldId id="257" r:id="rId3"/>
    <p:sldId id="259" r:id="rId4"/>
    <p:sldId id="261" r:id="rId5"/>
    <p:sldId id="262" r:id="rId6"/>
    <p:sldId id="263" r:id="rId7"/>
    <p:sldId id="268" r:id="rId8"/>
    <p:sldId id="269"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3" d="100"/>
          <a:sy n="63" d="100"/>
        </p:scale>
        <p:origin x="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71819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56311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925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51312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566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768873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4147627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64229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45546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74506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98941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2571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89532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09735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71614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E40285-7897-458D-9016-AEB729139BF7}" type="datetimeFigureOut">
              <a:rPr lang="he-IL" smtClean="0"/>
              <a:t>ט"ז/אלול/תשפ"א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39607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40285-7897-458D-9016-AEB729139BF7}" type="datetimeFigureOut">
              <a:rPr lang="he-IL" smtClean="0"/>
              <a:t>ט"ז/אלול/תשפ"א</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02541F-F378-4737-A00D-49151CCABAEC}" type="slidenum">
              <a:rPr lang="he-IL" smtClean="0"/>
              <a:t>‹#›</a:t>
            </a:fld>
            <a:endParaRPr lang="he-IL"/>
          </a:p>
        </p:txBody>
      </p:sp>
    </p:spTree>
    <p:extLst>
      <p:ext uri="{BB962C8B-B14F-4D97-AF65-F5344CB8AC3E}">
        <p14:creationId xmlns:p14="http://schemas.microsoft.com/office/powerpoint/2010/main" val="1569110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כותרת משנה 2">
            <a:extLst>
              <a:ext uri="{FF2B5EF4-FFF2-40B4-BE49-F238E27FC236}">
                <a16:creationId xmlns:a16="http://schemas.microsoft.com/office/drawing/2014/main" id="{77D73B1E-4F16-4BE9-8EF7-DAA8EBD9B1FC}"/>
              </a:ext>
            </a:extLst>
          </p:cNvPr>
          <p:cNvSpPr>
            <a:spLocks noGrp="1"/>
          </p:cNvSpPr>
          <p:nvPr>
            <p:ph type="subTitle" idx="1"/>
          </p:nvPr>
        </p:nvSpPr>
        <p:spPr>
          <a:xfrm>
            <a:off x="1507067" y="4050833"/>
            <a:ext cx="7766936" cy="1096899"/>
          </a:xfrm>
        </p:spPr>
        <p:txBody>
          <a:bodyPr>
            <a:normAutofit/>
          </a:bodyPr>
          <a:lstStyle/>
          <a:p>
            <a:pPr algn="l">
              <a:lnSpc>
                <a:spcPct val="90000"/>
              </a:lnSpc>
            </a:pPr>
            <a:r>
              <a:rPr lang="en-US" dirty="0">
                <a:solidFill>
                  <a:schemeClr val="tx1"/>
                </a:solidFill>
              </a:rPr>
              <a:t>Final Project by:</a:t>
            </a:r>
          </a:p>
          <a:p>
            <a:pPr marL="342900" indent="-342900" algn="l" rtl="0">
              <a:lnSpc>
                <a:spcPct val="90000"/>
              </a:lnSpc>
              <a:buFont typeface="Arial" panose="020B0604020202020204" pitchFamily="34" charset="0"/>
              <a:buChar char="•"/>
            </a:pPr>
            <a:r>
              <a:rPr lang="en-US" dirty="0">
                <a:solidFill>
                  <a:schemeClr val="tx1"/>
                </a:solidFill>
              </a:rPr>
              <a:t>Niv tal</a:t>
            </a:r>
          </a:p>
          <a:p>
            <a:pPr marL="342900" indent="-342900" algn="l" rtl="0">
              <a:lnSpc>
                <a:spcPct val="90000"/>
              </a:lnSpc>
              <a:buFont typeface="Arial" panose="020B0604020202020204" pitchFamily="34" charset="0"/>
              <a:buChar char="•"/>
            </a:pPr>
            <a:r>
              <a:rPr lang="en-US" dirty="0">
                <a:solidFill>
                  <a:schemeClr val="tx1"/>
                </a:solidFill>
              </a:rPr>
              <a:t>Avraham </a:t>
            </a:r>
            <a:r>
              <a:rPr lang="en-US" dirty="0" err="1">
                <a:solidFill>
                  <a:schemeClr val="tx1"/>
                </a:solidFill>
              </a:rPr>
              <a:t>Haimov</a:t>
            </a:r>
            <a:endParaRPr lang="en-US" dirty="0">
              <a:solidFill>
                <a:schemeClr val="tx1"/>
              </a:solidFill>
            </a:endParaRPr>
          </a:p>
        </p:txBody>
      </p:sp>
      <p:sp>
        <p:nvSpPr>
          <p:cNvPr id="2" name="כותרת 1">
            <a:extLst>
              <a:ext uri="{FF2B5EF4-FFF2-40B4-BE49-F238E27FC236}">
                <a16:creationId xmlns:a16="http://schemas.microsoft.com/office/drawing/2014/main" id="{378196DF-5178-4502-B991-3677F0699A11}"/>
              </a:ext>
            </a:extLst>
          </p:cNvPr>
          <p:cNvSpPr>
            <a:spLocks noGrp="1"/>
          </p:cNvSpPr>
          <p:nvPr>
            <p:ph type="ctrTitle"/>
          </p:nvPr>
        </p:nvSpPr>
        <p:spPr>
          <a:xfrm>
            <a:off x="1507067" y="2404534"/>
            <a:ext cx="7766936" cy="1646302"/>
          </a:xfrm>
        </p:spPr>
        <p:txBody>
          <a:bodyPr>
            <a:normAutofit/>
          </a:bodyPr>
          <a:lstStyle/>
          <a:p>
            <a:r>
              <a:rPr lang="en-US" dirty="0"/>
              <a:t>Sec-svm</a:t>
            </a:r>
            <a:endParaRPr lang="he-IL" dirty="0"/>
          </a:p>
        </p:txBody>
      </p:sp>
    </p:spTree>
    <p:extLst>
      <p:ext uri="{BB962C8B-B14F-4D97-AF65-F5344CB8AC3E}">
        <p14:creationId xmlns:p14="http://schemas.microsoft.com/office/powerpoint/2010/main" val="7871160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b="1" dirty="0"/>
              <a:t>find_mal.py</a:t>
            </a:r>
            <a:r>
              <a:rPr lang="en-US" dirty="0"/>
              <a:t> – This script going through the new test labels and picks the malware spots in the json (mark as 1), then going to the new test dataset and picks the sha256 (generated unique key of the app) key and gets from txt file which we got (</a:t>
            </a:r>
            <a:r>
              <a:rPr lang="en-US" b="0" i="0" dirty="0">
                <a:effectLst/>
              </a:rPr>
              <a:t>drebin_shas256.txt) the actual app name. </a:t>
            </a:r>
            <a:br>
              <a:rPr lang="en-US" b="0" i="0" dirty="0">
                <a:effectLst/>
              </a:rPr>
            </a:br>
            <a:r>
              <a:rPr lang="en-US" b="0" i="0" dirty="0">
                <a:effectLst/>
              </a:rPr>
              <a:t>Then we organize all the founded apps in one directory and performs our attack on thos</a:t>
            </a:r>
            <a:r>
              <a:rPr lang="en-US" dirty="0"/>
              <a:t>e application.</a:t>
            </a:r>
          </a:p>
          <a:p>
            <a:pPr algn="l" rtl="0"/>
            <a:r>
              <a:rPr lang="en-US" b="1" dirty="0"/>
              <a:t>mainMenu.py</a:t>
            </a:r>
            <a:r>
              <a:rPr lang="en-US" dirty="0"/>
              <a:t> – This script are called from fined.py and loops on each application that we found in the previous script and Executes the following: </a:t>
            </a:r>
            <a:r>
              <a:rPr lang="en-US" dirty="0">
                <a:latin typeface="ui-monospace"/>
              </a:rPr>
              <a:t>decodes the app, execute scan_and_replace.py and finally - build and sign the application afterwards.</a:t>
            </a:r>
            <a:endParaRPr lang="en-US" b="1" dirty="0"/>
          </a:p>
        </p:txBody>
      </p:sp>
    </p:spTree>
    <p:extLst>
      <p:ext uri="{BB962C8B-B14F-4D97-AF65-F5344CB8AC3E}">
        <p14:creationId xmlns:p14="http://schemas.microsoft.com/office/powerpoint/2010/main" val="6763105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b="1" i="0" dirty="0">
                <a:effectLst/>
              </a:rPr>
              <a:t>mal_feature_ext.py</a:t>
            </a:r>
            <a:r>
              <a:rPr lang="en-US" i="0" dirty="0">
                <a:effectLst/>
              </a:rPr>
              <a:t> – This script gets all the manipulated founded apps that we found in fined.py and performs feature extraction.</a:t>
            </a:r>
            <a:br>
              <a:rPr lang="en-US" i="0" dirty="0">
                <a:effectLst/>
              </a:rPr>
            </a:br>
            <a:r>
              <a:rPr lang="en-US" i="0" dirty="0">
                <a:effectLst/>
              </a:rPr>
              <a:t>The output is one json that contains the features of those post-attack apps.</a:t>
            </a:r>
          </a:p>
          <a:p>
            <a:pPr algn="l" rtl="0"/>
            <a:r>
              <a:rPr lang="en-US" b="1" dirty="0"/>
              <a:t>replace_mal.py</a:t>
            </a:r>
            <a:r>
              <a:rPr lang="en-US" dirty="0"/>
              <a:t> – This script uses the new json file that we got from previous script and then scanning the new test label places of 1’s and replaces respectively a feature from our new json instead a malware feature in the new test dataset. After all the replacement we want to run Sec-svm again on the new created dataset, so we replace the train and test old json’s with the newly created json’s.</a:t>
            </a:r>
          </a:p>
        </p:txBody>
      </p:sp>
    </p:spTree>
    <p:extLst>
      <p:ext uri="{BB962C8B-B14F-4D97-AF65-F5344CB8AC3E}">
        <p14:creationId xmlns:p14="http://schemas.microsoft.com/office/powerpoint/2010/main" val="1409777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Introduction</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Malware in application is a crucial part in malware detection, each person have a personal device and/or work devices which uses android OS.</a:t>
            </a:r>
          </a:p>
          <a:p>
            <a:pPr algn="l" rtl="0"/>
            <a:r>
              <a:rPr lang="en-US" dirty="0"/>
              <a:t>Drebin is a tool for malware detection which analysis the application code and uses weights to divide the categories in the shape of malware patterns.</a:t>
            </a:r>
          </a:p>
          <a:p>
            <a:pPr algn="l" rtl="0"/>
            <a:r>
              <a:rPr lang="en-US" dirty="0"/>
              <a:t>Sec-svm is an improvement to Drebin. This model give more efficient weights (even to benign categories!) to the divided categories where Drebin is excluding them from the final analyzation.</a:t>
            </a:r>
          </a:p>
          <a:p>
            <a:pPr algn="l" rtl="0"/>
            <a:endParaRPr lang="he-IL" dirty="0"/>
          </a:p>
        </p:txBody>
      </p:sp>
    </p:spTree>
    <p:extLst>
      <p:ext uri="{BB962C8B-B14F-4D97-AF65-F5344CB8AC3E}">
        <p14:creationId xmlns:p14="http://schemas.microsoft.com/office/powerpoint/2010/main" val="40217410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Our goal</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lnSpc>
                <a:spcPct val="90000"/>
              </a:lnSpc>
            </a:pPr>
            <a:r>
              <a:rPr lang="en-US" dirty="0"/>
              <a:t> The goal of this project is to find breaches in Sec-svm algorithm by obfuscating the system and reviewing that Sec-svm won't recognize the application as malware. </a:t>
            </a:r>
          </a:p>
          <a:p>
            <a:pPr algn="l" rtl="0">
              <a:lnSpc>
                <a:spcPct val="90000"/>
              </a:lnSpc>
            </a:pPr>
            <a:r>
              <a:rPr lang="en-US" dirty="0"/>
              <a:t>This Work is on an existing malware attack that Sec-svm detects as malware app. </a:t>
            </a:r>
          </a:p>
          <a:p>
            <a:pPr algn="l" rtl="0">
              <a:lnSpc>
                <a:spcPct val="90000"/>
              </a:lnSpc>
            </a:pPr>
            <a:r>
              <a:rPr lang="en-US" dirty="0"/>
              <a:t>The method is to avoid detection by split several code lines inside an application and re-attach them so that Sec-svm won't recognize the malware lines.</a:t>
            </a:r>
          </a:p>
          <a:p>
            <a:pPr algn="l" rtl="0">
              <a:lnSpc>
                <a:spcPct val="90000"/>
              </a:lnSpc>
            </a:pPr>
            <a:r>
              <a:rPr lang="en-US" dirty="0"/>
              <a:t>Checking that the functionality of the application won't be harm by our attack. We used droid Bot to ensure that.</a:t>
            </a:r>
          </a:p>
          <a:p>
            <a:pPr algn="l" rtl="0">
              <a:lnSpc>
                <a:spcPct val="90000"/>
              </a:lnSpc>
            </a:pPr>
            <a:r>
              <a:rPr lang="en-US" dirty="0"/>
              <a:t>Fixing the feature analyzer in a way that Sec-svm model will detect (in a generic way) our attack of cutting and re-attaching the string lines.</a:t>
            </a:r>
            <a:endParaRPr lang="he-IL" dirty="0"/>
          </a:p>
        </p:txBody>
      </p:sp>
    </p:spTree>
    <p:extLst>
      <p:ext uri="{BB962C8B-B14F-4D97-AF65-F5344CB8AC3E}">
        <p14:creationId xmlns:p14="http://schemas.microsoft.com/office/powerpoint/2010/main" val="32659128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Starting point</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 After we finished Literature review</a:t>
            </a:r>
            <a:r>
              <a:rPr lang="he-IL" dirty="0"/>
              <a:t> </a:t>
            </a:r>
            <a:r>
              <a:rPr lang="en-US" dirty="0"/>
              <a:t>on Malware detection, Drebin and Sec-svm, we tried to develop a code which convert from Drebin dataset to Sec-svm dataset to reduce processed running time but we recognized that Drebin won't refer to the same features as Sec-svm like we said in the introduction, so there was no improvement to run time. Also, this help us realize the difference between the models.</a:t>
            </a:r>
          </a:p>
          <a:p>
            <a:pPr algn="l" rtl="0"/>
            <a:r>
              <a:rPr lang="en-US" dirty="0"/>
              <a:t>we’ve been introduced to Sec-svm feature extraction code and the families that the model reference to. This tool helps to get all the features rather benign or malware from several apps to a single json file that sec-svm can use as dataset.</a:t>
            </a:r>
          </a:p>
          <a:p>
            <a:pPr algn="l" rtl="0"/>
            <a:r>
              <a:rPr lang="en-US" dirty="0"/>
              <a:t>Then we got Sec-svm code and train-test dataset that we can give Sec-svm to process and deliver the accuracy and recall score for detection.</a:t>
            </a:r>
          </a:p>
        </p:txBody>
      </p:sp>
    </p:spTree>
    <p:extLst>
      <p:ext uri="{BB962C8B-B14F-4D97-AF65-F5344CB8AC3E}">
        <p14:creationId xmlns:p14="http://schemas.microsoft.com/office/powerpoint/2010/main" val="211181770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 The first step of the work is getting the basic requirements to work with applications and application files. We needed to understand and install Emulator, </a:t>
            </a:r>
            <a:r>
              <a:rPr lang="en-US" dirty="0" err="1"/>
              <a:t>apktool</a:t>
            </a:r>
            <a:r>
              <a:rPr lang="en-US" dirty="0"/>
              <a:t>, </a:t>
            </a:r>
            <a:r>
              <a:rPr lang="en-US" dirty="0" err="1"/>
              <a:t>jarsigner</a:t>
            </a:r>
            <a:r>
              <a:rPr lang="en-US" dirty="0"/>
              <a:t> and </a:t>
            </a:r>
            <a:r>
              <a:rPr lang="en-US" dirty="0" err="1"/>
              <a:t>smali</a:t>
            </a:r>
            <a:r>
              <a:rPr lang="en-US" dirty="0"/>
              <a:t> syntax. </a:t>
            </a:r>
          </a:p>
          <a:p>
            <a:pPr algn="l" rtl="0"/>
            <a:r>
              <a:rPr lang="en-US" dirty="0">
                <a:latin typeface="ui-monospace"/>
              </a:rPr>
              <a:t>Created a script that loops on each </a:t>
            </a:r>
            <a:r>
              <a:rPr lang="en-US" dirty="0" err="1">
                <a:latin typeface="ui-monospace"/>
              </a:rPr>
              <a:t>apk</a:t>
            </a:r>
            <a:r>
              <a:rPr lang="en-US" dirty="0">
                <a:latin typeface="ui-monospace"/>
              </a:rPr>
              <a:t> file in a given directory and executes the following steps:</a:t>
            </a:r>
            <a:br>
              <a:rPr lang="en-US" dirty="0">
                <a:latin typeface="ui-monospace"/>
              </a:rPr>
            </a:br>
            <a:r>
              <a:rPr lang="en-US" dirty="0">
                <a:latin typeface="ui-monospace"/>
              </a:rPr>
              <a:t>1. Decodes the app with </a:t>
            </a:r>
            <a:r>
              <a:rPr lang="en-US" dirty="0" err="1">
                <a:latin typeface="ui-monospace"/>
              </a:rPr>
              <a:t>apktool</a:t>
            </a:r>
            <a:r>
              <a:rPr lang="en-US" dirty="0">
                <a:latin typeface="ui-monospace"/>
              </a:rPr>
              <a:t> command and in particularly – a </a:t>
            </a:r>
            <a:r>
              <a:rPr lang="en-US" dirty="0" err="1">
                <a:latin typeface="ui-monospace"/>
              </a:rPr>
              <a:t>smali</a:t>
            </a:r>
            <a:r>
              <a:rPr lang="en-US" dirty="0">
                <a:latin typeface="ui-monospace"/>
              </a:rPr>
              <a:t> folder of the application</a:t>
            </a:r>
            <a:br>
              <a:rPr lang="en-US" dirty="0">
                <a:latin typeface="ui-monospace"/>
              </a:rPr>
            </a:br>
            <a:r>
              <a:rPr lang="en-US" dirty="0">
                <a:latin typeface="ui-monospace"/>
              </a:rPr>
              <a:t>2. Execute scan_and_replace.py script on each </a:t>
            </a:r>
            <a:r>
              <a:rPr lang="en-US" dirty="0" err="1">
                <a:latin typeface="ui-monospace"/>
              </a:rPr>
              <a:t>smali</a:t>
            </a:r>
            <a:r>
              <a:rPr lang="en-US" dirty="0">
                <a:latin typeface="ui-monospace"/>
              </a:rPr>
              <a:t> file and put our attack lines instead each string lines.</a:t>
            </a:r>
            <a:br>
              <a:rPr lang="en-US" dirty="0">
                <a:latin typeface="ui-monospace"/>
              </a:rPr>
            </a:br>
            <a:r>
              <a:rPr lang="en-US" dirty="0">
                <a:latin typeface="ui-monospace"/>
              </a:rPr>
              <a:t>3. Build the application after the attack is inserted with </a:t>
            </a:r>
            <a:r>
              <a:rPr lang="en-US" dirty="0" err="1">
                <a:latin typeface="ui-monospace"/>
              </a:rPr>
              <a:t>apktool</a:t>
            </a:r>
            <a:r>
              <a:rPr lang="en-US" dirty="0">
                <a:latin typeface="ui-monospace"/>
              </a:rPr>
              <a:t> command</a:t>
            </a:r>
            <a:br>
              <a:rPr lang="en-US" dirty="0">
                <a:latin typeface="ui-monospace"/>
              </a:rPr>
            </a:br>
            <a:r>
              <a:rPr lang="en-US" dirty="0">
                <a:latin typeface="ui-monospace"/>
              </a:rPr>
              <a:t>4. Signing the application with </a:t>
            </a:r>
            <a:r>
              <a:rPr lang="en-US" dirty="0" err="1">
                <a:latin typeface="ui-monospace"/>
              </a:rPr>
              <a:t>keytool</a:t>
            </a:r>
            <a:r>
              <a:rPr lang="en-US" dirty="0">
                <a:latin typeface="ui-monospace"/>
              </a:rPr>
              <a:t> and </a:t>
            </a:r>
            <a:r>
              <a:rPr lang="en-US" dirty="0" err="1">
                <a:latin typeface="ui-monospace"/>
              </a:rPr>
              <a:t>jarsigner</a:t>
            </a:r>
            <a:r>
              <a:rPr lang="en-US" dirty="0">
                <a:latin typeface="ui-monospace"/>
              </a:rPr>
              <a:t> commands for future functionality testing and analyzing.</a:t>
            </a:r>
          </a:p>
        </p:txBody>
      </p:sp>
    </p:spTree>
    <p:extLst>
      <p:ext uri="{BB962C8B-B14F-4D97-AF65-F5344CB8AC3E}">
        <p14:creationId xmlns:p14="http://schemas.microsoft.com/office/powerpoint/2010/main" val="12218061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sz="1700" dirty="0"/>
              <a:t>Started planning the attack process, within the steps:</a:t>
            </a:r>
            <a:br>
              <a:rPr lang="en-US" sz="1700" dirty="0"/>
            </a:br>
            <a:r>
              <a:rPr lang="en-US" sz="1700" dirty="0"/>
              <a:t>reverse engineering on java split and append code sample to </a:t>
            </a:r>
            <a:r>
              <a:rPr lang="en-US" sz="1700" dirty="0" err="1"/>
              <a:t>smali</a:t>
            </a:r>
            <a:r>
              <a:rPr lang="en-US" sz="1700" dirty="0"/>
              <a:t> so we can get the manipulation main string that we replace with normal </a:t>
            </a:r>
            <a:r>
              <a:rPr lang="en-US" sz="1700" dirty="0" err="1"/>
              <a:t>smali</a:t>
            </a:r>
            <a:r>
              <a:rPr lang="en-US" sz="1700" dirty="0"/>
              <a:t> string line. When we first started with append method, we observed that the application won't build and sign correctly because append used </a:t>
            </a:r>
            <a:r>
              <a:rPr lang="en-US" sz="1700" dirty="0" err="1"/>
              <a:t>stringBuilder</a:t>
            </a:r>
            <a:r>
              <a:rPr lang="en-US" sz="1700" dirty="0"/>
              <a:t> which causes problems, so we switch to </a:t>
            </a:r>
            <a:r>
              <a:rPr lang="en-US" sz="1700" dirty="0" err="1"/>
              <a:t>concat</a:t>
            </a:r>
            <a:r>
              <a:rPr lang="en-US" sz="1700" dirty="0"/>
              <a:t> which uses String and that resolve the problem.</a:t>
            </a:r>
          </a:p>
          <a:p>
            <a:pPr algn="l" rtl="0"/>
            <a:r>
              <a:rPr lang="en-US" sz="1700" dirty="0"/>
              <a:t>Each method of the application that written in </a:t>
            </a:r>
            <a:r>
              <a:rPr lang="en-US" sz="1700" dirty="0" err="1"/>
              <a:t>samli</a:t>
            </a:r>
            <a:r>
              <a:rPr lang="en-US" sz="1700" dirty="0"/>
              <a:t> are having maximum number of registers to hold. When we tried to add +1 local register to a method that already had more then 16 local register we came across a problem that we exceed the maximum number so the next step was to overcome this with current registers that we can use just for cut proposes and without intervene the normal process of the method.</a:t>
            </a:r>
            <a:br>
              <a:rPr lang="en-US" sz="1700" dirty="0"/>
            </a:br>
            <a:r>
              <a:rPr lang="en-US" sz="1700" dirty="0"/>
              <a:t>Also, some strings were problematic to change so we excludes them from the changing process. (‘/t’ ‘/r’ etc.)</a:t>
            </a:r>
          </a:p>
        </p:txBody>
      </p:sp>
    </p:spTree>
    <p:extLst>
      <p:ext uri="{BB962C8B-B14F-4D97-AF65-F5344CB8AC3E}">
        <p14:creationId xmlns:p14="http://schemas.microsoft.com/office/powerpoint/2010/main" val="26678958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Poster planning – for demonstration day at 8.6.21 we had to present a poster that summarize introduction, main goal and the process that we did so far. Poster is attached in </a:t>
            </a:r>
            <a:r>
              <a:rPr lang="en-US" dirty="0" err="1"/>
              <a:t>Github</a:t>
            </a:r>
            <a:r>
              <a:rPr lang="en-US" dirty="0"/>
              <a:t>.</a:t>
            </a:r>
          </a:p>
          <a:p>
            <a:pPr algn="l" rtl="0"/>
            <a:r>
              <a:rPr lang="en-US" dirty="0"/>
              <a:t>After that we needed to enlarge the number of apps that we worked on within sec-svm and our attack.</a:t>
            </a:r>
            <a:br>
              <a:rPr lang="en-US" dirty="0"/>
            </a:br>
            <a:r>
              <a:rPr lang="en-US" dirty="0"/>
              <a:t>We got source of 4000+ malware applications that we can test out attack on. Also a sha256 text file that helps us with finding the application after feature extraction.</a:t>
            </a:r>
          </a:p>
        </p:txBody>
      </p:sp>
    </p:spTree>
    <p:extLst>
      <p:ext uri="{BB962C8B-B14F-4D97-AF65-F5344CB8AC3E}">
        <p14:creationId xmlns:p14="http://schemas.microsoft.com/office/powerpoint/2010/main" val="7761056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lnSpcReduction="10000"/>
          </a:bodyPr>
          <a:lstStyle/>
          <a:p>
            <a:pPr algn="l" rtl="0">
              <a:lnSpc>
                <a:spcPct val="90000"/>
              </a:lnSpc>
            </a:pPr>
            <a:r>
              <a:rPr lang="en-US" sz="1500" dirty="0"/>
              <a:t>Developed a scheme that will help us get reliable and consistent results from sec-svm. The scheme is happening 5 times and saving the Sec-svm results each time:</a:t>
            </a:r>
          </a:p>
          <a:p>
            <a:pPr marL="971550" lvl="1" indent="-514350" algn="l" rtl="0">
              <a:lnSpc>
                <a:spcPct val="90000"/>
              </a:lnSpc>
              <a:buFont typeface="+mj-lt"/>
              <a:buAutoNum type="arabicPeriod"/>
            </a:pPr>
            <a:r>
              <a:rPr lang="en-US" sz="1500" dirty="0"/>
              <a:t>Running Sec-svm on the dataset and labels that we have in train/test and saving the results of the run</a:t>
            </a:r>
          </a:p>
          <a:p>
            <a:pPr marL="971550" lvl="1" indent="-514350" algn="l" rtl="0">
              <a:lnSpc>
                <a:spcPct val="90000"/>
              </a:lnSpc>
              <a:buFont typeface="+mj-lt"/>
              <a:buAutoNum type="arabicPeriod"/>
            </a:pPr>
            <a:r>
              <a:rPr lang="en-US" sz="1500" dirty="0"/>
              <a:t>We merge the dataset to one json and one label files and then splits them to 80% train and 20% test</a:t>
            </a:r>
          </a:p>
          <a:p>
            <a:pPr marL="971550" lvl="1" indent="-514350" algn="l" rtl="0">
              <a:lnSpc>
                <a:spcPct val="90000"/>
              </a:lnSpc>
              <a:buFont typeface="+mj-lt"/>
              <a:buAutoNum type="arabicPeriod"/>
            </a:pPr>
            <a:r>
              <a:rPr lang="en-US" sz="1500" dirty="0"/>
              <a:t>locating applications in new test folder as malware (if the label in that spot marked by 1) and organizes them into one directory.</a:t>
            </a:r>
          </a:p>
          <a:p>
            <a:pPr marL="971550" lvl="1" indent="-514350" algn="l" rtl="0">
              <a:lnSpc>
                <a:spcPct val="90000"/>
              </a:lnSpc>
              <a:buFont typeface="+mj-lt"/>
              <a:buAutoNum type="arabicPeriod"/>
            </a:pPr>
            <a:r>
              <a:rPr lang="en-US" sz="1500" dirty="0"/>
              <a:t>Executes our attack on the founded application folder from previous step</a:t>
            </a:r>
          </a:p>
          <a:p>
            <a:pPr marL="971550" lvl="1" indent="-514350" algn="l" rtl="0">
              <a:lnSpc>
                <a:spcPct val="90000"/>
              </a:lnSpc>
              <a:buFont typeface="+mj-lt"/>
              <a:buAutoNum type="arabicPeriod"/>
            </a:pPr>
            <a:r>
              <a:rPr lang="en-US" sz="1500" dirty="0"/>
              <a:t>Feature extraction from the manipulated application from previous step to one json file.</a:t>
            </a:r>
          </a:p>
          <a:p>
            <a:pPr marL="971550" lvl="1" indent="-514350" algn="l" rtl="0">
              <a:lnSpc>
                <a:spcPct val="90000"/>
              </a:lnSpc>
              <a:buFont typeface="+mj-lt"/>
              <a:buAutoNum type="arabicPeriod"/>
            </a:pPr>
            <a:r>
              <a:rPr lang="en-US" sz="1500" dirty="0"/>
              <a:t>Replacing from the 20% test dataset the malware features respectively with malware features from our newly created json file from previous step.</a:t>
            </a:r>
          </a:p>
          <a:p>
            <a:pPr marL="971550" lvl="1" indent="-514350" algn="l" rtl="0">
              <a:lnSpc>
                <a:spcPct val="90000"/>
              </a:lnSpc>
              <a:buFont typeface="+mj-lt"/>
              <a:buAutoNum type="arabicPeriod"/>
            </a:pPr>
            <a:r>
              <a:rPr lang="en-US" sz="1500" dirty="0"/>
              <a:t>In the final step we swap the 4 new files (train dataset and labels, test dataset and labels) with the existing 4 files in train/test.</a:t>
            </a:r>
          </a:p>
          <a:p>
            <a:pPr marL="0" indent="0" algn="l" rtl="0">
              <a:lnSpc>
                <a:spcPct val="90000"/>
              </a:lnSpc>
              <a:buNone/>
            </a:pPr>
            <a:endParaRPr lang="en-US" sz="1500" dirty="0"/>
          </a:p>
        </p:txBody>
      </p:sp>
    </p:spTree>
    <p:extLst>
      <p:ext uri="{BB962C8B-B14F-4D97-AF65-F5344CB8AC3E}">
        <p14:creationId xmlns:p14="http://schemas.microsoft.com/office/powerpoint/2010/main" val="13509266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 </a:t>
            </a:r>
            <a:r>
              <a:rPr lang="en-US" b="1" dirty="0"/>
              <a:t>scan-and-replace.py</a:t>
            </a:r>
            <a:r>
              <a:rPr lang="en-US" dirty="0"/>
              <a:t> – Gets a directory and runs recursively on each </a:t>
            </a:r>
            <a:r>
              <a:rPr lang="en-US" dirty="0" err="1"/>
              <a:t>smali</a:t>
            </a:r>
            <a:r>
              <a:rPr lang="en-US" dirty="0"/>
              <a:t> file. The script working on each method scopes and searching for local registers he can use for splitting the string if the locals number is above 16.</a:t>
            </a:r>
            <a:br>
              <a:rPr lang="en-US" dirty="0"/>
            </a:br>
            <a:r>
              <a:rPr lang="en-US" dirty="0"/>
              <a:t> if the method not exceeding the maximum locals number we just add +1 the locals and continue the string change.</a:t>
            </a:r>
            <a:br>
              <a:rPr lang="en-US" dirty="0"/>
            </a:br>
            <a:r>
              <a:rPr lang="en-US" dirty="0"/>
              <a:t>After we checked that we can perform the string change from the perspective of locals numbers and specific exclude of string type (‘/t’, </a:t>
            </a:r>
            <a:r>
              <a:rPr lang="en-US" dirty="0" err="1"/>
              <a:t>regax</a:t>
            </a:r>
            <a:r>
              <a:rPr lang="en-US" dirty="0"/>
              <a:t> pattern of computer addresses, etc.) we cut the string to 2 and then “</a:t>
            </a:r>
            <a:r>
              <a:rPr lang="en-US" dirty="0" err="1"/>
              <a:t>concat</a:t>
            </a:r>
            <a:r>
              <a:rPr lang="en-US" dirty="0"/>
              <a:t>” it together again for obfuscation.</a:t>
            </a:r>
          </a:p>
          <a:p>
            <a:pPr algn="l" rtl="0"/>
            <a:r>
              <a:rPr lang="en-US" b="1" dirty="0"/>
              <a:t>merge_and_split.py</a:t>
            </a:r>
            <a:r>
              <a:rPr lang="en-US" dirty="0"/>
              <a:t> – Gets dataset of </a:t>
            </a:r>
            <a:r>
              <a:rPr lang="en-US" dirty="0" err="1"/>
              <a:t>test+labels</a:t>
            </a:r>
            <a:r>
              <a:rPr lang="en-US" dirty="0"/>
              <a:t> and dataset of </a:t>
            </a:r>
            <a:r>
              <a:rPr lang="en-US" dirty="0" err="1"/>
              <a:t>train+labels</a:t>
            </a:r>
            <a:r>
              <a:rPr lang="en-US" dirty="0"/>
              <a:t>.</a:t>
            </a:r>
            <a:br>
              <a:rPr lang="en-US" dirty="0"/>
            </a:br>
            <a:r>
              <a:rPr lang="en-US" dirty="0"/>
              <a:t>Performs a merge to one big dataset and matching labels, then shuffle and split (while maintain order) to 80% train and 20% test for future Sec-svm analyze.</a:t>
            </a:r>
          </a:p>
        </p:txBody>
      </p:sp>
    </p:spTree>
    <p:extLst>
      <p:ext uri="{BB962C8B-B14F-4D97-AF65-F5344CB8AC3E}">
        <p14:creationId xmlns:p14="http://schemas.microsoft.com/office/powerpoint/2010/main" val="88933297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281</TotalTime>
  <Words>1386</Words>
  <Application>Microsoft Office PowerPoint</Application>
  <PresentationFormat>מסך רחב</PresentationFormat>
  <Paragraphs>45</Paragraphs>
  <Slides>11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11</vt:i4>
      </vt:variant>
    </vt:vector>
  </HeadingPairs>
  <TitlesOfParts>
    <vt:vector size="16" baseType="lpstr">
      <vt:lpstr>Arial</vt:lpstr>
      <vt:lpstr>Trebuchet MS</vt:lpstr>
      <vt:lpstr>ui-monospace</vt:lpstr>
      <vt:lpstr>Wingdings 3</vt:lpstr>
      <vt:lpstr>פיאה</vt:lpstr>
      <vt:lpstr>Sec-svm</vt:lpstr>
      <vt:lpstr>Introduction</vt:lpstr>
      <vt:lpstr>Our goal</vt:lpstr>
      <vt:lpstr>Starting point</vt:lpstr>
      <vt:lpstr>Work process</vt:lpstr>
      <vt:lpstr>Work process</vt:lpstr>
      <vt:lpstr>Work process</vt:lpstr>
      <vt:lpstr>Work process</vt:lpstr>
      <vt:lpstr>Scripts</vt:lpstr>
      <vt:lpstr>Scripts</vt:lpstr>
      <vt:lpstr>Scripts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Sec-svm</dc:title>
  <dc:creator>niv</dc:creator>
  <cp:lastModifiedBy>niv</cp:lastModifiedBy>
  <cp:revision>6</cp:revision>
  <dcterms:created xsi:type="dcterms:W3CDTF">2021-08-24T11:30:12Z</dcterms:created>
  <dcterms:modified xsi:type="dcterms:W3CDTF">2021-08-24T16:11:44Z</dcterms:modified>
</cp:coreProperties>
</file>