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73" r:id="rId4"/>
    <p:sldId id="258" r:id="rId5"/>
    <p:sldId id="261" r:id="rId6"/>
    <p:sldId id="262" r:id="rId7"/>
    <p:sldId id="274" r:id="rId8"/>
    <p:sldId id="263" r:id="rId9"/>
    <p:sldId id="265" r:id="rId10"/>
    <p:sldId id="268" r:id="rId11"/>
    <p:sldId id="276" r:id="rId12"/>
    <p:sldId id="27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23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3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2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2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47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1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07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5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4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8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7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4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65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outputs/zoo_dataset/Teacher2_optimized=False_output2.txt" TargetMode="External"/><Relationship Id="rId13" Type="http://schemas.openxmlformats.org/officeDocument/2006/relationships/hyperlink" Target="outputs/nursery_dataset/Teacher1_optimized=False_output2.txt" TargetMode="External"/><Relationship Id="rId18" Type="http://schemas.openxmlformats.org/officeDocument/2006/relationships/hyperlink" Target="outputs/nursery_dataset/Teacher2_optimized=False_output2.txt" TargetMode="External"/><Relationship Id="rId3" Type="http://schemas.openxmlformats.org/officeDocument/2006/relationships/hyperlink" Target="outputs/zoo_dataset/Teacher1_optimized=False_output2.txt" TargetMode="External"/><Relationship Id="rId21" Type="http://schemas.openxmlformats.org/officeDocument/2006/relationships/hyperlink" Target="outputs/nursery_dataset/Teacher2_optimized=False_output5.txt" TargetMode="External"/><Relationship Id="rId7" Type="http://schemas.openxmlformats.org/officeDocument/2006/relationships/hyperlink" Target="outputs/zoo_dataset/Teacher2_optimized=False_output1.txt" TargetMode="External"/><Relationship Id="rId12" Type="http://schemas.openxmlformats.org/officeDocument/2006/relationships/hyperlink" Target="outputs/nursery_dataset/Teacher1_optimized=False_output1.txt" TargetMode="External"/><Relationship Id="rId17" Type="http://schemas.openxmlformats.org/officeDocument/2006/relationships/hyperlink" Target="outputs/nursery_dataset/Teacher2_optimized=False_output1.txt" TargetMode="External"/><Relationship Id="rId2" Type="http://schemas.openxmlformats.org/officeDocument/2006/relationships/hyperlink" Target="outputs/zoo_dataset/Teacher1_optimized=False_output1.txt" TargetMode="External"/><Relationship Id="rId16" Type="http://schemas.openxmlformats.org/officeDocument/2006/relationships/hyperlink" Target="outputs/nursery_dataset/Teacher1_optimized=False_output5.txt" TargetMode="External"/><Relationship Id="rId20" Type="http://schemas.openxmlformats.org/officeDocument/2006/relationships/hyperlink" Target="outputs/nursery_dataset/Teacher2_optimized=False_output4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outputs/zoo_dataset/Teacher1_optimized=False_output5.txt" TargetMode="External"/><Relationship Id="rId11" Type="http://schemas.openxmlformats.org/officeDocument/2006/relationships/hyperlink" Target="outputs/zoo_dataset/Teacher2_optimized=False_output5.txt" TargetMode="External"/><Relationship Id="rId5" Type="http://schemas.openxmlformats.org/officeDocument/2006/relationships/hyperlink" Target="outputs/zoo_dataset/Teacher1_optimized=False_output4.txt" TargetMode="External"/><Relationship Id="rId15" Type="http://schemas.openxmlformats.org/officeDocument/2006/relationships/hyperlink" Target="outputs/nursery_dataset/Teacher1_optimized=False_output4.txt" TargetMode="External"/><Relationship Id="rId10" Type="http://schemas.openxmlformats.org/officeDocument/2006/relationships/hyperlink" Target="outputs/zoo_dataset/Teacher2_optimized=False_output4.txt" TargetMode="External"/><Relationship Id="rId19" Type="http://schemas.openxmlformats.org/officeDocument/2006/relationships/hyperlink" Target="outputs/nursery_dataset/Teacher2_optimized=False_output3.txt" TargetMode="External"/><Relationship Id="rId4" Type="http://schemas.openxmlformats.org/officeDocument/2006/relationships/hyperlink" Target="outputs/zoo_dataset/Teacher1_optimized=False_output3.txt" TargetMode="External"/><Relationship Id="rId9" Type="http://schemas.openxmlformats.org/officeDocument/2006/relationships/hyperlink" Target="outputs/zoo_dataset/Teacher2_optimized=False_output3.txt" TargetMode="External"/><Relationship Id="rId14" Type="http://schemas.openxmlformats.org/officeDocument/2006/relationships/hyperlink" Target="outputs/nursery_dataset/Teacher1_optimized=False_output3.t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22/wireless+indoor+localiz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E8EC-53AD-A255-43FF-7AD5FAF4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Learning with explanations</a:t>
            </a:r>
            <a:endParaRPr lang="LID4096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42EF8-2195-6FC8-F4DF-2990E8D0BAFB}"/>
              </a:ext>
            </a:extLst>
          </p:cNvPr>
          <p:cNvSpPr txBox="1"/>
          <p:nvPr/>
        </p:nvSpPr>
        <p:spPr>
          <a:xfrm>
            <a:off x="8249920" y="5384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Niv Yosef – 206100968</a:t>
            </a:r>
          </a:p>
          <a:p>
            <a:r>
              <a:rPr lang="en-US" dirty="0"/>
              <a:t>Omer Etzion – 311128847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98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97489-80B8-0A40-CF36-6E0FCB13A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/>
                  <a:t>Teacher4:</a:t>
                </a:r>
                <a:r>
                  <a:rPr lang="en-US" b="1" dirty="0"/>
                  <a:t>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Instead of returning one most discriminative feature (like Teacher2), randomly chooses a number </a:t>
                </a:r>
                <a:r>
                  <a:rPr lang="en-US" b="1" dirty="0"/>
                  <a:t>n</a:t>
                </a:r>
                <a:r>
                  <a:rPr lang="en-US" dirty="0"/>
                  <a:t> and returns the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most discriminative features.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𝑒𝑥𝑝𝑙𝑎𝑛𝑎𝑡𝑖𝑜𝑛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This </a:t>
                </a:r>
                <a:r>
                  <a:rPr lang="en-US" b="1" dirty="0"/>
                  <a:t>n</a:t>
                </a:r>
                <a:r>
                  <a:rPr lang="en-US" dirty="0"/>
                  <a:t> is not chosen uniformly, there is a much higher chance of choosing a lower number (closer to 1).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97489-80B8-0A40-CF36-6E0FCB13A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r="-84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50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315EF-76BE-93F8-9544-F9FF9382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99" y="1717040"/>
            <a:ext cx="6591299" cy="494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8D54-F5FB-4811-7947-D30D77C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19" y="1717038"/>
            <a:ext cx="6591299" cy="4943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teachers 1, 2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36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EAEB1E-1D78-FE0C-DFF1-E4D9C10C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3229"/>
            <a:ext cx="6588761" cy="494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0EF51-E6B9-508F-4602-3A25BD66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2" y="1747521"/>
            <a:ext cx="6588760" cy="4941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teachers 3, 4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29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18DC2-5A00-9B31-69DB-EDA6EC3E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0" y="1661159"/>
            <a:ext cx="8610600" cy="5136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All teachers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6821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B5C-5265-478D-7095-3B59B58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012-CD74-62C7-1602-31E7141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predict</a:t>
            </a:r>
            <a:r>
              <a:rPr lang="en-US" dirty="0"/>
              <a:t> optimization improved the performance of the model, no matter which teacher was used.</a:t>
            </a:r>
          </a:p>
          <a:p>
            <a:pPr>
              <a:lnSpc>
                <a:spcPct val="150000"/>
              </a:lnSpc>
            </a:pPr>
            <a:r>
              <a:rPr lang="en-US" dirty="0"/>
              <a:t>Teacher3 and Teacher4 did not improve the performance consistently enough to be noticeable.</a:t>
            </a:r>
          </a:p>
          <a:p>
            <a:pPr>
              <a:lnSpc>
                <a:spcPct val="150000"/>
              </a:lnSpc>
            </a:pPr>
            <a:r>
              <a:rPr lang="en-US" dirty="0"/>
              <a:t>The best performing variation is </a:t>
            </a:r>
            <a:r>
              <a:rPr lang="en-US" b="1" dirty="0"/>
              <a:t>Teacher3 with the predict optimization.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we don’t consider runtime.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Compared to Teacher2 with the predict optimization, the improvement is marginal, but the runtime is considerably longer for Teacher3 </a:t>
            </a:r>
            <a:r>
              <a:rPr lang="en-US"/>
              <a:t>(~3x </a:t>
            </a:r>
            <a:r>
              <a:rPr lang="en-US" dirty="0"/>
              <a:t>longer).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runtime is a factor, </a:t>
            </a:r>
            <a:r>
              <a:rPr lang="en-US" b="1" dirty="0"/>
              <a:t>Teacher2 with the predict optimization </a:t>
            </a:r>
            <a:r>
              <a:rPr lang="en-US" dirty="0"/>
              <a:t>will be a better choice.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65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13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9A-96C3-6B53-1DEF-496BC55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46410" cy="11906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Overview</a:t>
            </a:r>
            <a:endParaRPr lang="LID4096" sz="3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B29D8-8B48-B38C-273C-E419F86BFD61}"/>
              </a:ext>
            </a:extLst>
          </p:cNvPr>
          <p:cNvSpPr/>
          <p:nvPr/>
        </p:nvSpPr>
        <p:spPr>
          <a:xfrm>
            <a:off x="5647464" y="2036189"/>
            <a:ext cx="1981722" cy="782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FeedbackModel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147FA-B8B9-ED4B-379C-A376336657AE}"/>
              </a:ext>
            </a:extLst>
          </p:cNvPr>
          <p:cNvSpPr/>
          <p:nvPr/>
        </p:nvSpPr>
        <p:spPr>
          <a:xfrm>
            <a:off x="3269224" y="3139085"/>
            <a:ext cx="1981722" cy="7157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 </a:t>
            </a:r>
            <a:r>
              <a:rPr lang="en-US" sz="1600" dirty="0">
                <a:solidFill>
                  <a:schemeClr val="tx1"/>
                </a:solidFill>
              </a:rPr>
              <a:t>(abstract)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BD261-1A56-5031-5E94-6AB82EF8E8E7}"/>
              </a:ext>
            </a:extLst>
          </p:cNvPr>
          <p:cNvSpPr/>
          <p:nvPr/>
        </p:nvSpPr>
        <p:spPr>
          <a:xfrm>
            <a:off x="8201720" y="3152404"/>
            <a:ext cx="1981722" cy="782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Law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EFD248-CF1B-618E-EDFE-71DDD7EE788C}"/>
              </a:ext>
            </a:extLst>
          </p:cNvPr>
          <p:cNvSpPr/>
          <p:nvPr/>
        </p:nvSpPr>
        <p:spPr>
          <a:xfrm>
            <a:off x="5477615" y="4152924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Teacher4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4E31B-A066-ABDB-0E2E-092AA1040E17}"/>
              </a:ext>
            </a:extLst>
          </p:cNvPr>
          <p:cNvSpPr/>
          <p:nvPr/>
        </p:nvSpPr>
        <p:spPr>
          <a:xfrm>
            <a:off x="4832016" y="5168478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Teacher3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6B62D7-BF75-273D-EE27-028E9EAC912D}"/>
              </a:ext>
            </a:extLst>
          </p:cNvPr>
          <p:cNvSpPr/>
          <p:nvPr/>
        </p:nvSpPr>
        <p:spPr>
          <a:xfrm>
            <a:off x="2274081" y="5166762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Teacher2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99C8-A515-25A9-9216-9668069BBE8F}"/>
              </a:ext>
            </a:extLst>
          </p:cNvPr>
          <p:cNvSpPr/>
          <p:nvPr/>
        </p:nvSpPr>
        <p:spPr>
          <a:xfrm>
            <a:off x="1583637" y="4156498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Teacher1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033F3-650B-38D7-CB4F-CFEC87527BA4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flipH="1" flipV="1">
            <a:off x="7629186" y="2427594"/>
            <a:ext cx="1563395" cy="724810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8DB14-36E9-9D6C-5D68-E3432CE8B373}"/>
              </a:ext>
            </a:extLst>
          </p:cNvPr>
          <p:cNvCxnSpPr>
            <a:stCxn id="3" idx="0"/>
            <a:endCxn id="12" idx="1"/>
          </p:cNvCxnSpPr>
          <p:nvPr/>
        </p:nvCxnSpPr>
        <p:spPr>
          <a:xfrm flipV="1">
            <a:off x="4260085" y="2427594"/>
            <a:ext cx="1387379" cy="711491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B18E8-7CB2-ACBE-D9B1-54D9629C1DB8}"/>
              </a:ext>
            </a:extLst>
          </p:cNvPr>
          <p:cNvCxnSpPr>
            <a:cxnSpLocks/>
            <a:stCxn id="9" idx="0"/>
            <a:endCxn id="3" idx="1"/>
          </p:cNvCxnSpPr>
          <p:nvPr/>
        </p:nvCxnSpPr>
        <p:spPr>
          <a:xfrm flipV="1">
            <a:off x="2347410" y="3496979"/>
            <a:ext cx="921814" cy="65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42CD6-C7FF-42EE-948E-28C23D0639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37854" y="3850576"/>
            <a:ext cx="657878" cy="13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1A4FD-8ACB-ADBC-595E-5A07B6CF1B3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32016" y="3850576"/>
            <a:ext cx="763773" cy="131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E5BE7-8FDB-13CC-AF80-9602A1443C7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5250946" y="3496979"/>
            <a:ext cx="990442" cy="65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0B287D-88AC-3DA3-713E-B0168F31979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801626" y="5524656"/>
            <a:ext cx="1030390" cy="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D4F7F1-EA1A-916A-CDF6-EED9F504BFD8}"/>
              </a:ext>
            </a:extLst>
          </p:cNvPr>
          <p:cNvSpPr txBox="1"/>
          <p:nvPr/>
        </p:nvSpPr>
        <p:spPr>
          <a:xfrm>
            <a:off x="3478621" y="5227722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teachers</a:t>
            </a:r>
            <a:endParaRPr lang="LID4096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1C00A8-E7F3-C23E-160C-76E6E52EE309}"/>
              </a:ext>
            </a:extLst>
          </p:cNvPr>
          <p:cNvSpPr txBox="1"/>
          <p:nvPr/>
        </p:nvSpPr>
        <p:spPr>
          <a:xfrm>
            <a:off x="3478621" y="557365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BE3BD6-88F7-1302-EE08-FD16C88A2089}"/>
              </a:ext>
            </a:extLst>
          </p:cNvPr>
          <p:cNvSpPr txBox="1"/>
          <p:nvPr/>
        </p:nvSpPr>
        <p:spPr>
          <a:xfrm>
            <a:off x="7586569" y="243730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laws</a:t>
            </a:r>
            <a:endParaRPr lang="LID4096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01737-AC60-4BA3-5F8B-2BD742A0204B}"/>
              </a:ext>
            </a:extLst>
          </p:cNvPr>
          <p:cNvSpPr txBox="1"/>
          <p:nvPr/>
        </p:nvSpPr>
        <p:spPr>
          <a:xfrm>
            <a:off x="7286417" y="274947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48381-F749-5C1F-0065-7D7955790D6D}"/>
              </a:ext>
            </a:extLst>
          </p:cNvPr>
          <p:cNvSpPr txBox="1"/>
          <p:nvPr/>
        </p:nvSpPr>
        <p:spPr>
          <a:xfrm>
            <a:off x="3875533" y="2500503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731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Results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4F94D-D7A4-C177-AD22-17AFC53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080"/>
            <a:ext cx="631952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7756FB-82B0-06E4-2F07-75451935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59" y="1783079"/>
            <a:ext cx="6319519" cy="47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Decision lists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844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Zoo: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Teacher1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2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4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5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6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Teacher2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7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8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9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10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11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BA0F6-BE09-6E81-A8B7-1CB70DFFEC08}"/>
              </a:ext>
            </a:extLst>
          </p:cNvPr>
          <p:cNvSpPr txBox="1">
            <a:spLocks/>
          </p:cNvSpPr>
          <p:nvPr/>
        </p:nvSpPr>
        <p:spPr>
          <a:xfrm>
            <a:off x="5984240" y="2194559"/>
            <a:ext cx="5298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/>
              <a:t>Nursery: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Teacher1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12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13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14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15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16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Teacher2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17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18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19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20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21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86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Conclusion:</a:t>
            </a:r>
            <a:br>
              <a:rPr lang="en-US" b="1" u="sng" dirty="0"/>
            </a:br>
            <a:br>
              <a:rPr lang="en-US" sz="4000" b="1" u="sng" dirty="0"/>
            </a:br>
            <a:r>
              <a:rPr lang="en-US" sz="4000" dirty="0"/>
              <a:t>teacher2 performs consistently better than teacher1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29216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56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09A-D1F8-2D80-0248-F4A9E565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0A2-EA5C-1EB6-7122-EC9444CC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dataset: </a:t>
            </a:r>
            <a:r>
              <a:rPr lang="en-US" dirty="0">
                <a:hlinkClick r:id="rId2"/>
              </a:rPr>
              <a:t>wifi_localization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Explanation: </a:t>
            </a:r>
            <a:r>
              <a:rPr lang="en-US" dirty="0"/>
              <a:t>predicts the location of a smartphone (1 of 4 rooms) based on the strength of 7 different </a:t>
            </a:r>
            <a:r>
              <a:rPr lang="en-US" dirty="0" err="1"/>
              <a:t>wifi</a:t>
            </a:r>
            <a:r>
              <a:rPr lang="en-US" dirty="0"/>
              <a:t> signals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instances: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2000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attributes per instance: </a:t>
            </a:r>
            <a:r>
              <a:rPr lang="en-US" dirty="0"/>
              <a:t>7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Labels: </a:t>
            </a:r>
            <a:r>
              <a:rPr lang="en-US" dirty="0"/>
              <a:t>1 - 4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107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7489-80B8-0A40-CF36-6E0FCB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feedbackModel.predict2():</a:t>
            </a:r>
            <a:r>
              <a:rPr lang="en-US" b="1" dirty="0"/>
              <a:t> </a:t>
            </a:r>
            <a:r>
              <a:rPr lang="en-US" dirty="0"/>
              <a:t>If an example doesn’t fit any law – guess the </a:t>
            </a:r>
            <a:r>
              <a:rPr lang="en-US" b="1" dirty="0"/>
              <a:t>best fitting law</a:t>
            </a:r>
            <a:r>
              <a:rPr lang="en-US" dirty="0"/>
              <a:t> instead of the default label. </a:t>
            </a:r>
            <a:r>
              <a:rPr lang="en-US" b="1" dirty="0"/>
              <a:t> - improves performance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Teacher3:</a:t>
            </a:r>
            <a:r>
              <a:rPr lang="en-US" b="1" dirty="0"/>
              <a:t> 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 of Teacher2s.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 gets a random subset of the dataset.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Teacher2 gives a “discriminative score” to the discriminative feature it suggests.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Teacher3 returns the feature that had the max sum of “discriminative scores” 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86056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221</TotalTime>
  <Words>432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Courier New</vt:lpstr>
      <vt:lpstr>ui-sans-serif</vt:lpstr>
      <vt:lpstr>Wingdings</vt:lpstr>
      <vt:lpstr>Vapor Trail</vt:lpstr>
      <vt:lpstr>Data analysis</vt:lpstr>
      <vt:lpstr>Part a</vt:lpstr>
      <vt:lpstr>Overview</vt:lpstr>
      <vt:lpstr>Results of teachers 1,2 on zoo and nursery datasets</vt:lpstr>
      <vt:lpstr>Decision lists of teachers 1,2 on zoo and nursery datasets</vt:lpstr>
      <vt:lpstr>Conclusion:  teacher2 performs consistently better than teacher1</vt:lpstr>
      <vt:lpstr>Part b</vt:lpstr>
      <vt:lpstr>The new dataset</vt:lpstr>
      <vt:lpstr>Improvements to the algorithm</vt:lpstr>
      <vt:lpstr>Improvements to the algorithm</vt:lpstr>
      <vt:lpstr>Average Results Of teachers 1, 2 on WIFI_localization dataset</vt:lpstr>
      <vt:lpstr>Average Results Of teachers 3, 4 on WIFI_localization dataset</vt:lpstr>
      <vt:lpstr>Average Results Of All teachers on WIFI_localization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Omer Etzion</dc:creator>
  <cp:lastModifiedBy>Omer Etzion</cp:lastModifiedBy>
  <cp:revision>101</cp:revision>
  <dcterms:created xsi:type="dcterms:W3CDTF">2023-07-05T10:38:44Z</dcterms:created>
  <dcterms:modified xsi:type="dcterms:W3CDTF">2023-07-06T15:40:01Z</dcterms:modified>
</cp:coreProperties>
</file>