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6443" y="125196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2857500" y="15744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2667000" y="4495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dirty="0">
                <a:latin typeface="Trebuchet MS" panose="020B0603020202020204"/>
                <a:cs typeface="Trebuchet MS" panose="020B0603020202020204"/>
              </a:rPr>
              <a:t>ASHWIN S</a:t>
            </a:r>
            <a:endParaRPr lang="en-US" altLang="" sz="3200" dirty="0">
              <a:latin typeface="Trebuchet MS" panose="020B0603020202020204"/>
              <a:cs typeface="Trebuchet MS" panose="020B0603020202020204"/>
            </a:endParaRPr>
          </a:p>
        </p:txBody>
      </p:sp>
      <p:sp>
        <p:nvSpPr>
          <p:cNvPr id="8" name="object 8"/>
          <p:cNvSpPr txBox="1"/>
          <p:nvPr/>
        </p:nvSpPr>
        <p:spPr>
          <a:xfrm>
            <a:off x="4953000" y="2821622"/>
            <a:ext cx="5105400" cy="381635"/>
          </a:xfrm>
          <a:prstGeom prst="rect">
            <a:avLst/>
          </a:prstGeom>
        </p:spPr>
        <p:txBody>
          <a:bodyPr vert="horz" wrap="square" lIns="0" tIns="12700" rIns="0" bIns="0" rtlCol="0">
            <a:spAutoFit/>
          </a:bodyPr>
          <a:lstStyle/>
          <a:p>
            <a:pPr marL="12700">
              <a:lnSpc>
                <a:spcPct val="100000"/>
              </a:lnSpc>
              <a:spcBef>
                <a:spcPts val="100"/>
              </a:spcBef>
            </a:pPr>
            <a:r>
              <a:rPr lang="en-US" altLang="" sz="2400" dirty="0">
                <a:latin typeface="Trebuchet MS" panose="020B0603020202020204"/>
                <a:cs typeface="Trebuchet MS" panose="020B0603020202020204"/>
              </a:rPr>
              <a:t>              Artistic style transfer</a:t>
            </a:r>
            <a:endParaRPr lang="en-US" altLang=""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533399" y="533400"/>
            <a:ext cx="9220199" cy="1137285"/>
          </a:xfrm>
          <a:prstGeom prst="rect">
            <a:avLst/>
          </a:prstGeom>
        </p:spPr>
        <p:txBody>
          <a:bodyPr vert="horz" wrap="square" lIns="0" tIns="460692" rIns="0" bIns="0" rtlCol="0">
            <a:spAutoFit/>
          </a:bodyPr>
          <a:lstStyle/>
          <a:p>
            <a:pPr marL="193675">
              <a:lnSpc>
                <a:spcPct val="100000"/>
              </a:lnSpc>
              <a:spcBef>
                <a:spcPts val="130"/>
              </a:spcBef>
            </a:pPr>
            <a:r>
              <a:rPr lang="en-US" sz="4400" dirty="0">
                <a:latin typeface="Sitka Subheading Semibold" pitchFamily="2" charset="0"/>
              </a:rPr>
              <a:t>ARTISTIC STYLE TRANSFER</a:t>
            </a:r>
            <a:endParaRPr lang="en-US" sz="4400" dirty="0">
              <a:latin typeface="Sitka Sub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606425" y="1541780"/>
            <a:ext cx="8575675" cy="4117975"/>
          </a:xfrm>
          <a:prstGeom prst="rect">
            <a:avLst/>
          </a:prstGeom>
          <a:noFill/>
        </p:spPr>
        <p:txBody>
          <a:bodyPr wrap="square" rtlCol="0">
            <a:noAutofit/>
          </a:bodyPr>
          <a:lstStyle/>
          <a:p>
            <a:pPr marL="285750" indent="-285750">
              <a:lnSpc>
                <a:spcPct val="150000"/>
              </a:lnSpc>
              <a:buFont typeface="Wingdings" panose="05000000000000000000" pitchFamily="2" charset="2"/>
              <a:buChar char="Ø"/>
            </a:pPr>
            <a:endParaRPr lang="en-US" b="0" i="0" dirty="0">
              <a:solidFill>
                <a:srgbClr val="13343B"/>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Artistic style transfer is a fascinating technique that merges the content of one image with the style of another, creating visually appealing and unique compositions.   </a:t>
            </a:r>
            <a:endParaRPr lang="en-US" b="0" i="0" dirty="0">
              <a:solidFill>
                <a:srgbClr val="13343B"/>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This process involves applying the statistical properties of a reference artwork (style image) to the content of a target image, resulting in a transformed image that inherits the stylistic features of the reference while retaining the structure and content of the original.</a:t>
            </a:r>
            <a:endParaRPr lang="en-US" b="0" i="0" dirty="0">
              <a:solidFill>
                <a:srgbClr val="13343B"/>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Artistic style transfer algorithms typically leverage deep neural networks, particularly Convolutional Neural Networks (CNNs)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5" y="385444"/>
            <a:ext cx="8541385" cy="780563"/>
          </a:xfrm>
          <a:prstGeom prst="rect">
            <a:avLst/>
          </a:prstGeom>
        </p:spPr>
        <p:txBody>
          <a:bodyPr vert="horz" wrap="square" lIns="0" tIns="73279" rIns="0" bIns="0" rtlCol="0">
            <a:spAutoFit/>
          </a:bodyPr>
          <a:lstStyle/>
          <a:p>
            <a:pPr marL="193675">
              <a:lnSpc>
                <a:spcPct val="100000"/>
              </a:lnSpc>
              <a:spcBef>
                <a:spcPts val="105"/>
              </a:spcBef>
            </a:pPr>
            <a:r>
              <a:rPr sz="4400" spc="-10" dirty="0">
                <a:latin typeface="Sitka Subheading Semibold" pitchFamily="2" charset="0"/>
              </a:rPr>
              <a:t>AGENDA</a:t>
            </a:r>
            <a:endParaRPr sz="4400" spc="-10" dirty="0">
              <a:latin typeface="Sitka Subheading Semibold"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741397" y="1219200"/>
            <a:ext cx="7100448" cy="390395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PROJECT OVERVIEW</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END USERS </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SOLUTION AND ITS VALUE PROPOSITION</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WOW IN A SOLUTION</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MODELLING</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1" y="553735"/>
            <a:ext cx="7696199" cy="16248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10" dirty="0">
                <a:latin typeface="Sitka Subheading Semibold" pitchFamily="2" charset="0"/>
              </a:rPr>
              <a:t>PROBLEM</a:t>
            </a:r>
            <a:r>
              <a:rPr sz="4400" dirty="0">
                <a:latin typeface="Sitka Subheading Semibold" pitchFamily="2" charset="0"/>
              </a:rPr>
              <a:t>	</a:t>
            </a:r>
            <a:r>
              <a:rPr sz="4400" spc="-75" dirty="0">
                <a:latin typeface="Sitka Subheading Semibold" pitchFamily="2" charset="0"/>
              </a:rPr>
              <a:t>STATEMENT</a:t>
            </a:r>
            <a:br>
              <a:rPr lang="en-IN" sz="4250" spc="-75" dirty="0"/>
            </a:br>
            <a:br>
              <a:rPr lang="en-IN" sz="4250" spc="-75" dirty="0"/>
            </a:br>
            <a:endParaRPr sz="1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533401" y="1371600"/>
            <a:ext cx="7543800" cy="5077460"/>
          </a:xfrm>
          <a:prstGeom prst="rect">
            <a:avLst/>
          </a:prstGeom>
          <a:noFill/>
        </p:spPr>
        <p:txBody>
          <a:bodyPr wrap="square" rtlCol="0">
            <a:spAutoFit/>
          </a:bodyPr>
          <a:lstStyle/>
          <a:p>
            <a:pPr algn="just">
              <a:lnSpc>
                <a:spcPct val="150000"/>
              </a:lnSpc>
            </a:pPr>
            <a:r>
              <a:rPr lang="en-IN" dirty="0"/>
              <a:t>Artistic style transfer aims to develop computational techniques that effectively combine the content of one image with the artistic style of another, producing visually appealing and coherent stylized outputs. The challenge lies in designing algorithms that can accurately separate and manipulate the content and style representations of images while preserving the integrity of the original content and faithfully transferring the desired artistic style. Furthermore, addressing issues such as style consistency, content preservation, computational complexity, and subjective aesthetic preferences is essential to advancing the state-of-the-art in artistic style transfer and unlocking its full potential across various applications, including art creation, photography, design, entertainment, and digital media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8915400" y="2971800"/>
            <a:ext cx="3533775" cy="3810000"/>
          </a:xfrm>
          <a:prstGeom prst="rect">
            <a:avLst/>
          </a:prstGeom>
        </p:spPr>
      </p:pic>
      <p:sp>
        <p:nvSpPr>
          <p:cNvPr id="7" name="object 7"/>
          <p:cNvSpPr txBox="1">
            <a:spLocks noGrp="1"/>
          </p:cNvSpPr>
          <p:nvPr>
            <p:ph type="title"/>
          </p:nvPr>
        </p:nvSpPr>
        <p:spPr>
          <a:xfrm>
            <a:off x="533401" y="190501"/>
            <a:ext cx="8534399" cy="1347805"/>
          </a:xfrm>
          <a:prstGeom prst="rect">
            <a:avLst/>
          </a:prstGeom>
        </p:spPr>
        <p:txBody>
          <a:bodyPr vert="horz" wrap="square" lIns="0" tIns="16510" rIns="0" bIns="0" rtlCol="0">
            <a:spAutoFit/>
          </a:bodyPr>
          <a:lstStyle/>
          <a:p>
            <a:pPr marL="12700" algn="l">
              <a:lnSpc>
                <a:spcPct val="100000"/>
              </a:lnSpc>
              <a:spcBef>
                <a:spcPts val="130"/>
              </a:spcBef>
              <a:tabLst>
                <a:tab pos="2643505" algn="l"/>
              </a:tabLst>
            </a:pPr>
            <a:r>
              <a:rPr lang="en-IN" sz="4400" spc="-10" dirty="0">
                <a:latin typeface="Sitka Subheading Semibold" pitchFamily="2" charset="0"/>
              </a:rPr>
              <a:t>PROJECT</a:t>
            </a:r>
            <a:r>
              <a:rPr lang="en-IN" sz="4400" dirty="0">
                <a:latin typeface="Sitka Subheading Semibold" pitchFamily="2" charset="0"/>
              </a:rPr>
              <a:t>	</a:t>
            </a:r>
            <a:r>
              <a:rPr lang="en-IN" sz="4400" spc="-10" dirty="0">
                <a:latin typeface="Sitka Subheading Semibold" pitchFamily="2" charset="0"/>
              </a:rPr>
              <a:t>OVERVIEW</a:t>
            </a:r>
            <a:br>
              <a:rPr lang="en-IN" sz="4250" spc="-10" dirty="0"/>
            </a:br>
            <a:r>
              <a:rPr lang="en-IN" sz="4250" spc="-10" dirty="0"/>
              <a:t>    </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533400" y="990599"/>
            <a:ext cx="8762999" cy="4661535"/>
          </a:xfrm>
          <a:prstGeom prst="rect">
            <a:avLst/>
          </a:prstGeom>
          <a:noFill/>
        </p:spPr>
        <p:txBody>
          <a:bodyPr wrap="square" rtlCol="0">
            <a:spAutoFit/>
          </a:bodyPr>
          <a:lstStyle/>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This project aims to implement and explore various algorithms for artistic style transfer, investigating their effectiveness in generating high-quality stylized images while preserving the original content and faithfully transferring the desired artistic style. </a:t>
            </a:r>
            <a:endParaRPr lang="en-US" b="0" dirty="0">
              <a:solidFill>
                <a:srgbClr val="0D0D0D"/>
              </a:solidFill>
              <a:latin typeface="Times New Roman" panose="02020603050405020304" pitchFamily="18" charset="0"/>
              <a:cs typeface="Times New Roman" panose="02020603050405020304" pitchFamily="18" charset="0"/>
            </a:endParaRP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primary challenge is to develop computational techniques that accurately separate and manipulate the content and style representations of images, ensuring that the resulting stylized outputs maintain the integrity of the original content while embodying the characteristics of the chosen artistic style.</a:t>
            </a:r>
            <a:endParaRPr lang="en-US" b="0" i="0" dirty="0">
              <a:solidFill>
                <a:srgbClr val="0D0D0D"/>
              </a:solidFill>
              <a:latin typeface="Times New Roman" panose="02020603050405020304" pitchFamily="18" charset="0"/>
              <a:cs typeface="Times New Roman" panose="02020603050405020304" pitchFamily="18" charset="0"/>
            </a:endParaRPr>
          </a:p>
          <a:p>
            <a:pPr marL="285750" lvl="1" indent="-285750" algn="l">
              <a:lnSpc>
                <a:spcPct val="150000"/>
              </a:lnSpc>
              <a:buFont typeface="Wingdings" panose="05000000000000000000" pitchFamily="2" charset="2"/>
              <a:buChar char="Ø"/>
            </a:pPr>
            <a:r>
              <a:rPr lang="en-IN" dirty="0"/>
              <a:t>Investigate the impact of various parameters, such as style weight, content weight, and optimization techniques, on the performance of artistic style transfer.</a:t>
            </a:r>
            <a:endParaRPr lang="en-IN" dirty="0"/>
          </a:p>
          <a:p>
            <a:pPr marL="285750" lvl="1" indent="-285750" algn="l">
              <a:lnSpc>
                <a:spcPct val="150000"/>
              </a:lnSpc>
              <a:buFont typeface="Wingdings" panose="05000000000000000000" pitchFamily="2" charset="2"/>
              <a:buChar char="Ø"/>
            </a:pPr>
            <a:r>
              <a:rPr lang="en-IN" dirty="0"/>
              <a:t>Explore potential applications of artistic style transfer in fields such as art creation, photography, design, entertainment, and digital media.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0"/>
            <a:ext cx="8738234" cy="2189957"/>
          </a:xfrm>
          <a:prstGeom prst="rect">
            <a:avLst/>
          </a:prstGeom>
        </p:spPr>
        <p:txBody>
          <a:bodyPr vert="horz" wrap="square" lIns="0" tIns="522858" rIns="0" bIns="0" rtlCol="0">
            <a:spAutoFit/>
          </a:bodyPr>
          <a:lstStyle/>
          <a:p>
            <a:pPr marL="153670">
              <a:lnSpc>
                <a:spcPct val="100000"/>
              </a:lnSpc>
              <a:spcBef>
                <a:spcPts val="130"/>
              </a:spcBef>
            </a:pPr>
            <a:r>
              <a:rPr sz="4400" dirty="0">
                <a:latin typeface="Sitka Subheading Semibold" pitchFamily="2" charset="0"/>
              </a:rPr>
              <a:t>WHO</a:t>
            </a:r>
            <a:r>
              <a:rPr sz="4400" spc="-245" dirty="0">
                <a:latin typeface="Sitka Subheading Semibold" pitchFamily="2" charset="0"/>
              </a:rPr>
              <a:t> </a:t>
            </a:r>
            <a:r>
              <a:rPr sz="4400" dirty="0">
                <a:latin typeface="Sitka Subheading Semibold" pitchFamily="2" charset="0"/>
              </a:rPr>
              <a:t>ARE</a:t>
            </a:r>
            <a:r>
              <a:rPr sz="4400" spc="-70" dirty="0">
                <a:latin typeface="Sitka Subheading Semibold" pitchFamily="2" charset="0"/>
              </a:rPr>
              <a:t> </a:t>
            </a:r>
            <a:r>
              <a:rPr sz="4400" dirty="0">
                <a:latin typeface="Sitka Subheading Semibold" pitchFamily="2" charset="0"/>
              </a:rPr>
              <a:t>THE</a:t>
            </a:r>
            <a:r>
              <a:rPr sz="4400" spc="-55" dirty="0">
                <a:latin typeface="Sitka Subheading Semibold" pitchFamily="2" charset="0"/>
              </a:rPr>
              <a:t> </a:t>
            </a:r>
            <a:r>
              <a:rPr sz="4400" dirty="0">
                <a:latin typeface="Sitka Subheading Semibold" pitchFamily="2" charset="0"/>
              </a:rPr>
              <a:t>END</a:t>
            </a:r>
            <a:r>
              <a:rPr sz="4400" spc="-70" dirty="0">
                <a:latin typeface="Sitka Subheading Semibold" pitchFamily="2" charset="0"/>
              </a:rPr>
              <a:t> </a:t>
            </a:r>
            <a:r>
              <a:rPr sz="4400" spc="-10" dirty="0">
                <a:latin typeface="Sitka Subheading Semibold" pitchFamily="2" charset="0"/>
              </a:rPr>
              <a:t>USERS?</a:t>
            </a:r>
            <a:br>
              <a:rPr lang="en-IN" sz="4400" spc="-10" dirty="0">
                <a:latin typeface="Sitka Subheading Semibold" pitchFamily="2" charset="0"/>
              </a:rPr>
            </a:br>
            <a:br>
              <a:rPr lang="en-IN" sz="3200" spc="-10" dirty="0">
                <a:latin typeface="Sitka Subheading Semibold" pitchFamily="2" charset="0"/>
              </a:rPr>
            </a:br>
            <a:endParaRPr sz="320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739775" y="1676400"/>
            <a:ext cx="8738234" cy="4246245"/>
          </a:xfrm>
          <a:prstGeom prst="rect">
            <a:avLst/>
          </a:prstGeom>
          <a:noFill/>
        </p:spPr>
        <p:txBody>
          <a:bodyPr wrap="square" rtlCol="0">
            <a:spAutoFit/>
          </a:bodyPr>
          <a:lstStyle/>
          <a:p>
            <a:pPr lvl="1">
              <a:lnSpc>
                <a:spcPct val="150000"/>
              </a:lnSpc>
            </a:pPr>
            <a:r>
              <a:rPr lang="en-US" b="1" spc="-10" dirty="0">
                <a:latin typeface="Times New Roman" panose="02020603050405020304" pitchFamily="18" charset="0"/>
                <a:cs typeface="Times New Roman" panose="02020603050405020304" pitchFamily="18" charset="0"/>
              </a:rPr>
              <a:t>The end users of this system </a:t>
            </a:r>
            <a:r>
              <a:rPr lang="en-US" b="0" spc="-10" dirty="0">
                <a:latin typeface="Times New Roman" panose="02020603050405020304" pitchFamily="18" charset="0"/>
                <a:cs typeface="Times New Roman" panose="02020603050405020304" pitchFamily="18" charset="0"/>
              </a:rPr>
              <a:t>are professionals involved in </a:t>
            </a:r>
            <a:r>
              <a:rPr lang="en-US" spc="-10" dirty="0">
                <a:latin typeface="Times New Roman" panose="02020603050405020304" pitchFamily="18" charset="0"/>
                <a:cs typeface="Times New Roman" panose="02020603050405020304" pitchFamily="18" charset="0"/>
              </a:rPr>
              <a:t>the </a:t>
            </a:r>
            <a:r>
              <a:rPr lang="en-US" b="1" spc="-10" dirty="0">
                <a:latin typeface="Times New Roman" panose="02020603050405020304" pitchFamily="18" charset="0"/>
                <a:cs typeface="Times New Roman" panose="02020603050405020304" pitchFamily="18" charset="0"/>
              </a:rPr>
              <a:t>hiring process </a:t>
            </a:r>
            <a:r>
              <a:rPr lang="en-US" spc="-10" dirty="0">
                <a:latin typeface="Times New Roman" panose="02020603050405020304" pitchFamily="18" charset="0"/>
                <a:cs typeface="Times New Roman" panose="02020603050405020304" pitchFamily="18" charset="0"/>
              </a:rPr>
              <a:t>within organizations including ,</a:t>
            </a:r>
            <a:endParaRPr lang="en-US" spc="-10" dirty="0">
              <a:latin typeface="Times New Roman" panose="02020603050405020304" pitchFamily="18" charset="0"/>
              <a:cs typeface="Times New Roman" panose="02020603050405020304" pitchFamily="18" charset="0"/>
            </a:endParaRP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Artists and Designers:  </a:t>
            </a:r>
            <a:endParaRPr lang="en-US" spc="-10" dirty="0">
              <a:latin typeface="Times New Roman" panose="02020603050405020304" pitchFamily="18" charset="0"/>
              <a:cs typeface="Times New Roman" panose="02020603050405020304" pitchFamily="18" charset="0"/>
            </a:endParaRP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Photographers, and </a:t>
            </a:r>
            <a:endParaRPr lang="en-US" spc="-10" dirty="0">
              <a:latin typeface="Times New Roman" panose="02020603050405020304" pitchFamily="18" charset="0"/>
              <a:cs typeface="Times New Roman" panose="02020603050405020304" pitchFamily="18" charset="0"/>
            </a:endParaRP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Educators and Students                 </a:t>
            </a:r>
            <a:r>
              <a:rPr lang="en-US" b="0" spc="-10" dirty="0">
                <a:latin typeface="Times New Roman" panose="02020603050405020304" pitchFamily="18" charset="0"/>
                <a:cs typeface="Times New Roman" panose="02020603050405020304" pitchFamily="18" charset="0"/>
              </a:rPr>
              <a:t> </a:t>
            </a:r>
            <a:endParaRPr lang="en-US" b="0" spc="-10" dirty="0">
              <a:latin typeface="Times New Roman" panose="02020603050405020304" pitchFamily="18" charset="0"/>
              <a:cs typeface="Times New Roman" panose="02020603050405020304" pitchFamily="18" charset="0"/>
            </a:endParaRPr>
          </a:p>
          <a:p>
            <a:pPr lvl="1">
              <a:lnSpc>
                <a:spcPct val="150000"/>
              </a:lnSpc>
            </a:pPr>
            <a:r>
              <a:rPr lang="en-US" b="1" spc="-10" dirty="0">
                <a:latin typeface="Times New Roman" panose="02020603050405020304" pitchFamily="18" charset="0"/>
                <a:cs typeface="Times New Roman" panose="02020603050405020304" pitchFamily="18" charset="0"/>
              </a:rPr>
              <a:t>profiles. </a:t>
            </a:r>
            <a:endParaRPr lang="en-US" b="1" spc="-10" dirty="0">
              <a:latin typeface="Times New Roman" panose="02020603050405020304" pitchFamily="18" charset="0"/>
              <a:cs typeface="Times New Roman" panose="02020603050405020304" pitchFamily="18" charset="0"/>
            </a:endParaRPr>
          </a:p>
          <a:p>
            <a:pPr lvl="1">
              <a:lnSpc>
                <a:spcPct val="150000"/>
              </a:lnSpc>
            </a:pPr>
            <a:r>
              <a:rPr lang="en-IN" b="0" dirty="0"/>
              <a:t> Everyday users who are interested in art, photography, or digital media can explore and experiment with artistic style transfer algorithms to create personalized artworks, stylized images, and visual compositions for personal enjoyment or sharing on social media platforms</a:t>
            </a:r>
            <a:r>
              <a:rPr lang="en-IN" b="1" dirty="0"/>
              <a:t>.</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10262235"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Sitka Subheading Semibold" pitchFamily="2" charset="0"/>
              </a:rPr>
              <a:t>YOUR</a:t>
            </a:r>
            <a:r>
              <a:rPr sz="3600" spc="-95" dirty="0">
                <a:latin typeface="Sitka Subheading Semibold" pitchFamily="2" charset="0"/>
              </a:rPr>
              <a:t> </a:t>
            </a:r>
            <a:r>
              <a:rPr sz="3600" spc="-10" dirty="0">
                <a:latin typeface="Sitka Subheading Semibold" pitchFamily="2" charset="0"/>
              </a:rPr>
              <a:t>SOLUTION</a:t>
            </a:r>
            <a:r>
              <a:rPr sz="3600" spc="-345" dirty="0">
                <a:latin typeface="Sitka Subheading Semibold" pitchFamily="2" charset="0"/>
              </a:rPr>
              <a:t> </a:t>
            </a:r>
            <a:r>
              <a:rPr sz="3600" dirty="0">
                <a:latin typeface="Sitka Subheading Semibold" pitchFamily="2" charset="0"/>
              </a:rPr>
              <a:t>AND</a:t>
            </a:r>
            <a:r>
              <a:rPr sz="3600" spc="-20" dirty="0">
                <a:latin typeface="Sitka Subheading Semibold" pitchFamily="2" charset="0"/>
              </a:rPr>
              <a:t> </a:t>
            </a:r>
            <a:r>
              <a:rPr sz="3600" dirty="0">
                <a:latin typeface="Sitka Subheading Semibold" pitchFamily="2" charset="0"/>
              </a:rPr>
              <a:t>ITS </a:t>
            </a:r>
            <a:r>
              <a:rPr sz="3600" spc="-20" dirty="0">
                <a:latin typeface="Sitka Subheading Semibold" pitchFamily="2" charset="0"/>
              </a:rPr>
              <a:t>VALUE</a:t>
            </a:r>
            <a:r>
              <a:rPr sz="3600" spc="-120" dirty="0">
                <a:latin typeface="Sitka Subheading Semibold" pitchFamily="2" charset="0"/>
              </a:rPr>
              <a:t> </a:t>
            </a:r>
            <a:r>
              <a:rPr sz="3600" spc="-10" dirty="0">
                <a:latin typeface="Sitka Subheading Semibold" pitchFamily="2" charset="0"/>
              </a:rPr>
              <a:t>PROPOSITION</a:t>
            </a:r>
            <a:endParaRPr sz="3600" dirty="0">
              <a:latin typeface="Sitka Subheading Semibold" pitchFamily="2"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2819400" y="1143000"/>
            <a:ext cx="6990715" cy="5549900"/>
          </a:xfrm>
          <a:prstGeom prst="rect">
            <a:avLst/>
          </a:prstGeom>
          <a:noFill/>
        </p:spPr>
        <p:txBody>
          <a:bodyPr wrap="square" rtlCol="0">
            <a:noAutofi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a:p>
            <a:r>
              <a:rPr lang="en-US" b="0" i="0" dirty="0">
                <a:solidFill>
                  <a:srgbClr val="0D0D0D"/>
                </a:solidFill>
                <a:effectLst/>
                <a:latin typeface="Times New Roman" panose="02020603050405020304" pitchFamily="18" charset="0"/>
                <a:cs typeface="Times New Roman" panose="02020603050405020304" pitchFamily="18" charset="0"/>
              </a:rPr>
              <a:t>The project aims to develop and implement computational techniques for artistic style transfer, leveraging deep learning algorithms and image processing techniques. By exploring various approaches such as neural style transfer, texture synthesis, and variational autoencoders, the project seeks to enable users to seamlessly blend the content of one image with the artistic style of another, producing visually appealing and unique compositions.</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VALUE PROPOSITION:</a:t>
            </a:r>
            <a:endParaRPr lang="en-US" b="1" dirty="0">
              <a:latin typeface="Times New Roman" panose="02020603050405020304" pitchFamily="18" charset="0"/>
              <a:cs typeface="Times New Roman" panose="02020603050405020304" pitchFamily="18" charset="0"/>
            </a:endParaRPr>
          </a:p>
          <a:p>
            <a:r>
              <a:rPr lang="en-US" i="0" u="none" strike="noStrike" kern="0" cap="none" spc="0" normalizeH="0" dirty="0">
                <a:latin typeface="Times New Roman" panose="02020603050405020304" pitchFamily="18" charset="0"/>
                <a:cs typeface="Times New Roman" panose="02020603050405020304" pitchFamily="18" charset="0"/>
              </a:rPr>
              <a:t>Creative Expression: The project empowers artists, designers, photographers, and content creators to explore new creative possibilities and enhance their artistic expressions through computational techniques for style transfer.</a:t>
            </a:r>
            <a:endParaRPr lang="en-US" i="0" u="none" strike="noStrike" kern="0" cap="none" spc="0" normalizeH="0" dirty="0">
              <a:latin typeface="Times New Roman" panose="02020603050405020304" pitchFamily="18" charset="0"/>
              <a:cs typeface="Times New Roman" panose="02020603050405020304" pitchFamily="18" charset="0"/>
            </a:endParaRPr>
          </a:p>
          <a:p>
            <a:endParaRPr lang="en-US" i="0" u="none" strike="noStrike" kern="0" cap="none" spc="0" normalizeH="0" dirty="0">
              <a:latin typeface="Times New Roman" panose="02020603050405020304" pitchFamily="18" charset="0"/>
              <a:cs typeface="Times New Roman" panose="02020603050405020304" pitchFamily="18" charset="0"/>
            </a:endParaRPr>
          </a:p>
          <a:p>
            <a:r>
              <a:rPr lang="en-US" i="0" u="none" strike="noStrike" kern="0" cap="none" spc="0" normalizeH="0" dirty="0">
                <a:latin typeface="Times New Roman" panose="02020603050405020304" pitchFamily="18" charset="0"/>
                <a:cs typeface="Times New Roman" panose="02020603050405020304" pitchFamily="18" charset="0"/>
              </a:rPr>
              <a:t>Efficiency and Automation: By automating the process of artistic style transfer, the project streamlines workflows for creating visually striking artworks, designs, and visual content, saving time and effort for users.</a:t>
            </a:r>
            <a:endParaRPr lang="en-US" i="0" u="none" strike="noStrike" kern="0" cap="none" spc="0" normalizeH="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sz="4400" dirty="0">
                <a:latin typeface="Sitka Subheading Semibold" pitchFamily="2" charset="0"/>
              </a:rPr>
              <a:t>THE</a:t>
            </a:r>
            <a:r>
              <a:rPr sz="4400" spc="20" dirty="0">
                <a:latin typeface="Sitka Subheading Semibold" pitchFamily="2" charset="0"/>
              </a:rPr>
              <a:t> </a:t>
            </a:r>
            <a:r>
              <a:rPr sz="4400" dirty="0">
                <a:latin typeface="Sitka Subheading Semibold" pitchFamily="2" charset="0"/>
              </a:rPr>
              <a:t>WOW</a:t>
            </a:r>
            <a:r>
              <a:rPr sz="4400" spc="90" dirty="0">
                <a:latin typeface="Sitka Subheading Semibold" pitchFamily="2" charset="0"/>
              </a:rPr>
              <a:t> </a:t>
            </a:r>
            <a:r>
              <a:rPr sz="4400" dirty="0">
                <a:latin typeface="Sitka Subheading Semibold" pitchFamily="2" charset="0"/>
              </a:rPr>
              <a:t>IN YOUR </a:t>
            </a:r>
            <a:r>
              <a:rPr sz="4400" spc="-10" dirty="0">
                <a:latin typeface="Sitka Subheading Semibold" pitchFamily="2" charset="0"/>
              </a:rPr>
              <a:t>SOLUTION</a:t>
            </a:r>
            <a:endParaRPr sz="4400" dirty="0">
              <a:latin typeface="Sitka Subheading Semibold"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286000" y="1752600"/>
            <a:ext cx="7391400" cy="5908040"/>
          </a:xfrm>
          <a:prstGeom prst="rect">
            <a:avLst/>
          </a:prstGeom>
          <a:noFill/>
        </p:spPr>
        <p:txBody>
          <a:bodyPr wrap="square" rtlCol="0">
            <a:spAutoFit/>
          </a:bodyPr>
          <a:lstStyle/>
          <a:p>
            <a:pPr>
              <a:lnSpc>
                <a:spcPct val="150000"/>
              </a:lnSpc>
            </a:pPr>
            <a:r>
              <a:rPr lang="en-IN" dirty="0"/>
              <a:t>The project implements computational techniques for artistic style transfer, enabling users to seamlessly blend image content with diverse artistic styles. Through algorithmic optimization and evaluation, it ensures high-quality stylized outputs while preserving original content integrity. This solution streamlines creative workflows, offering personalized and visually appealing outcomes for artists, designers, photographers, and content creators. . Overall, the project enhances creative expression and visual communication across various domains.</a:t>
            </a:r>
            <a:endParaRPr lang="en-IN" dirty="0"/>
          </a:p>
          <a:p>
            <a:pPr>
              <a:lnSpc>
                <a:spcPct val="150000"/>
              </a:lnSpc>
            </a:pPr>
            <a:endParaRPr lang="en-IN" dirty="0"/>
          </a:p>
          <a:p>
            <a:pPr>
              <a:lnSpc>
                <a:spcPct val="150000"/>
              </a:lnSpc>
            </a:pPr>
            <a:endParaRPr lang="en-IN" dirty="0"/>
          </a:p>
          <a:p>
            <a:pPr>
              <a:lnSpc>
                <a:spcPct val="150000"/>
              </a:lnSpc>
            </a:pPr>
            <a:endParaRPr lang="en-IN" dirty="0"/>
          </a:p>
          <a:p>
            <a:pPr>
              <a:lnSpc>
                <a:spcPct val="150000"/>
              </a:lnSpc>
            </a:pPr>
            <a:endParaRPr lang="en-IN" dirty="0"/>
          </a:p>
          <a:p>
            <a:pPr>
              <a:lnSpc>
                <a:spcPct val="150000"/>
              </a:lnSpc>
            </a:pPr>
            <a:endParaRPr lang="en-IN" dirty="0"/>
          </a:p>
          <a:p>
            <a:pPr>
              <a:lnSpc>
                <a:spcPct val="15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4540" cy="690245"/>
          </a:xfrm>
          <a:prstGeom prst="rect">
            <a:avLst/>
          </a:prstGeom>
        </p:spPr>
        <p:txBody>
          <a:bodyPr vert="horz" wrap="square" lIns="0" tIns="13335" rIns="0" bIns="0" rtlCol="0">
            <a:spAutoFit/>
          </a:bodyPr>
          <a:lstStyle/>
          <a:p>
            <a:pPr marL="12700">
              <a:lnSpc>
                <a:spcPct val="100000"/>
              </a:lnSpc>
              <a:spcBef>
                <a:spcPts val="105"/>
              </a:spcBef>
            </a:pPr>
            <a:r>
              <a:rPr sz="4400" spc="-10" dirty="0">
                <a:latin typeface="Sitka Subheading Semibold" pitchFamily="2" charset="0"/>
              </a:rPr>
              <a:t>MODELLI</a:t>
            </a:r>
            <a:r>
              <a:rPr lang="en-US" sz="4400" spc="-10" dirty="0">
                <a:latin typeface="Sitka Subheading Semibold" pitchFamily="2" charset="0"/>
              </a:rPr>
              <a:t>G</a:t>
            </a:r>
            <a:endParaRPr lang="en-US" sz="4400" spc="-10" dirty="0">
              <a:latin typeface="Sitka Subheading Semibold" pitchFamily="2" charset="0"/>
            </a:endParaRPr>
          </a:p>
        </p:txBody>
      </p:sp>
      <p:sp>
        <p:nvSpPr>
          <p:cNvPr id="10" name="TextBox 9"/>
          <p:cNvSpPr txBox="1"/>
          <p:nvPr/>
        </p:nvSpPr>
        <p:spPr>
          <a:xfrm>
            <a:off x="663575" y="1447800"/>
            <a:ext cx="7819390" cy="5011420"/>
          </a:xfrm>
          <a:prstGeom prst="rect">
            <a:avLst/>
          </a:prstGeom>
          <a:noFill/>
        </p:spPr>
        <p:txBody>
          <a:bodyPr wrap="square" rtlCol="0">
            <a:noAutofit/>
          </a:bodyPr>
          <a:lstStyle/>
          <a:p>
            <a:pPr marL="2857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Utilizing deep learning architectures such as Convolutional Neural Networks (CNNs), our approach aims to extract and manipulate content and style representations separately. </a:t>
            </a: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Through iterative optimization techniques, we refine the model parameters to minimize the content and style distances, ensuring faithful style transfer while preserving original content features. </a:t>
            </a: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By evaluating the model's performance using quantitative metrics and qualitative assessments, we validate its effectiveness in generating visually appealing and coherent stylized outputs.</a:t>
            </a: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modeling approach serves to streamline creative workflows, offering versatile tools for artists, designers, photographers, and content creators to explore new realms of artistic expression and visual communication.</a:t>
            </a: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2"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5379</Words>
  <Application>WPS Presentation</Application>
  <PresentationFormat>Widescreen</PresentationFormat>
  <Paragraphs>103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Sitka Subheading Semibold</vt:lpstr>
      <vt:lpstr>Times New Roman</vt:lpstr>
      <vt:lpstr>Söhne</vt:lpstr>
      <vt:lpstr>Segoe Print</vt:lpstr>
      <vt:lpstr>Microsoft YaHei</vt:lpstr>
      <vt:lpstr>Arial Unicode MS</vt:lpstr>
      <vt:lpstr>Calibri</vt:lpstr>
      <vt:lpstr>Office Theme</vt:lpstr>
      <vt:lpstr>PowerPoint 演示文稿</vt:lpstr>
      <vt:lpstr>PERSONALITY PREDICTION THROUGH CV</vt:lpstr>
      <vt:lpstr>AGENDA</vt:lpstr>
      <vt:lpstr>PROBLEM	STATEMENT  </vt:lpstr>
      <vt:lpstr>PROJECT	OVERVIEW     </vt:lpstr>
      <vt:lpstr>WHO ARE THE END USERS?  </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Ashwin S</cp:lastModifiedBy>
  <cp:revision>4</cp:revision>
  <dcterms:created xsi:type="dcterms:W3CDTF">2024-04-03T15:53:00Z</dcterms:created>
  <dcterms:modified xsi:type="dcterms:W3CDTF">2024-04-04T15:49:18Z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5E92C87BF69749619EF184751C77299F_12</vt:lpwstr>
  </property>
  <property fmtid="{D5CDD505-2E9C-101B-9397-08002B2CF9AE}" pid="5" name="KSOProductBuildVer">
    <vt:lpwstr>1033-12.2.0.13538</vt:lpwstr>
  </property>
</Properties>
</file>