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9" r:id="rId7"/>
    <p:sldId id="260" r:id="rId8"/>
    <p:sldId id="258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3" r:id="rId17"/>
    <p:sldId id="270" r:id="rId18"/>
    <p:sldId id="271" r:id="rId19"/>
    <p:sldId id="272" r:id="rId20"/>
    <p:sldId id="292" r:id="rId21"/>
    <p:sldId id="279" r:id="rId22"/>
    <p:sldId id="274" r:id="rId23"/>
    <p:sldId id="275" r:id="rId24"/>
    <p:sldId id="276" r:id="rId25"/>
    <p:sldId id="283" r:id="rId26"/>
    <p:sldId id="277" r:id="rId27"/>
    <p:sldId id="278" r:id="rId28"/>
    <p:sldId id="280" r:id="rId29"/>
    <p:sldId id="282" r:id="rId30"/>
    <p:sldId id="286" r:id="rId31"/>
    <p:sldId id="284" r:id="rId32"/>
  </p:sldIdLst>
  <p:sldSz cx="9144000" cy="6858000" type="screen4x3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6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A62174-D2B5-4B06-A8C8-2959C5B4B0A8}" type="datetime1">
              <a:rPr lang="de-DE" smtClean="0"/>
              <a:t>30.10.2019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1FAA5-2D2D-4352-A7F5-5423D668600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04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78CA-5567-444A-A163-6B5BD031BB50}" type="datetime1">
              <a:rPr lang="de-DE" smtClean="0"/>
              <a:pPr/>
              <a:t>30.10.2019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D4AFE6-52F8-436F-9DAC-607E2BE5A99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3159" y="685804"/>
            <a:ext cx="6000750" cy="2971801"/>
          </a:xfrm>
        </p:spPr>
        <p:txBody>
          <a:bodyPr rtlCol="0"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3159" y="3843872"/>
            <a:ext cx="48006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74624-9C82-4182-B767-8049C81F552F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4581130" y="91550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H="1">
            <a:off x="5501880" y="32283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5884072" y="609606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idx="13"/>
          </p:nvPr>
        </p:nvSpPr>
        <p:spPr>
          <a:xfrm>
            <a:off x="514352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200"/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FD769-ED46-43FB-A521-719F62E071F3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rtlCol="0" anchor="ctr">
            <a:normAutofit/>
          </a:bodyPr>
          <a:lstStyle>
            <a:lvl1pPr algn="l">
              <a:defRPr sz="2400" b="0" cap="all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1" y="4114800"/>
            <a:ext cx="6401991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C983B-A27F-4456-A79C-94BC9C3F896A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061" y="685800"/>
            <a:ext cx="6858001" cy="2743200"/>
          </a:xfrm>
        </p:spPr>
        <p:txBody>
          <a:bodyPr rtlCol="0"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0" y="4301072"/>
            <a:ext cx="64008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05177A-29C0-412B-ACE5-1C353B712705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Textfeld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rtl="0"/>
            <a:r>
              <a:rPr lang="de-DE" sz="6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 rtl="0"/>
            <a:r>
              <a:rPr lang="de-DE" sz="6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rtlCol="0" anchor="b">
            <a:normAutofit/>
          </a:bodyPr>
          <a:lstStyle>
            <a:lvl1pPr algn="l">
              <a:defRPr sz="2400" b="0" cap="all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0" y="5132981"/>
            <a:ext cx="6401993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1F503-8691-4702-9639-FD6E09F08689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rtlCol="0"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513161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1" y="4978400"/>
            <a:ext cx="64008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674C9-1B7F-4E37-9587-B5B439C14FB9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Textfeld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rtl="0"/>
            <a:r>
              <a:rPr lang="de-DE" sz="6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 rtl="0"/>
            <a:r>
              <a:rPr lang="de-DE" sz="6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1" y="4766737"/>
            <a:ext cx="64008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E0441-41FA-4FF3-AB54-851EED9BF338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6D739-F5E3-48D6-BB35-4FECCA7B06A7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9B1EA2-85B8-4490-B10E-EF53BEB6AF0F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7BEF2-EB6A-4160-BFC0-2D42BD3EE0CE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161" y="2006600"/>
            <a:ext cx="6400801" cy="2281600"/>
          </a:xfrm>
        </p:spPr>
        <p:txBody>
          <a:bodyPr rtlCol="0" anchor="b">
            <a:normAutofit/>
          </a:bodyPr>
          <a:lstStyle>
            <a:lvl1pPr algn="l">
              <a:defRPr sz="2700" b="0" cap="all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D4EC-6EE3-46B6-9392-95B62F8B9FCF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3161" y="685805"/>
            <a:ext cx="3703241" cy="361526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56102" y="685801"/>
            <a:ext cx="370085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49CB3-AAD2-4C55-8AB5-F9BCBD58DBD9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3161" y="1270529"/>
            <a:ext cx="3703241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59301" y="685800"/>
            <a:ext cx="349885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54910" y="1262062"/>
            <a:ext cx="3696891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C8005D-13AF-4145-919F-7EE61B583EB3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EE8D77-CD7A-4FFB-A7FC-D02D35D55920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F44B67-AC1C-4E4F-B409-311095D62E91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rtlCol="0" anchor="b">
            <a:normAutofit/>
          </a:bodyPr>
          <a:lstStyle>
            <a:lvl1pPr algn="l">
              <a:defRPr sz="1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3161" y="685800"/>
            <a:ext cx="44577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13759" y="2209804"/>
            <a:ext cx="27432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52C0E6-B3A1-4C02-9AEA-169AB817216B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rtlCol="0" anchor="b">
            <a:normAutofit/>
          </a:bodyPr>
          <a:lstStyle>
            <a:lvl1pPr algn="l">
              <a:defRPr sz="21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1761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42111" y="2777067"/>
            <a:ext cx="4516041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8D96BF-0FDF-4F53-A321-C6A5C47885BB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6905227" y="2963338"/>
            <a:ext cx="2236394" cy="3208867"/>
            <a:chOff x="9206969" y="2963333"/>
            <a:chExt cx="2981858" cy="3208867"/>
          </a:xfrm>
        </p:grpSpPr>
        <p:cxnSp>
          <p:nvCxnSpPr>
            <p:cNvPr id="8" name="Gerader Verbinde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3159" y="4487337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3159" y="685805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28309" y="6172205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B25DC295-CC3E-460E-8D48-0B1185C72E10}" type="datetime1">
              <a:rPr lang="de-DE" noProof="0" smtClean="0"/>
              <a:t>30.10.2019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3159" y="6172205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72400" y="5578480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342892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08" indent="-214308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091" indent="-214308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59" indent="-128585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51" indent="-128585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55E05-E415-44B1-A702-C9951DC22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9" y="1066795"/>
            <a:ext cx="6000750" cy="1384922"/>
          </a:xfrm>
        </p:spPr>
        <p:txBody>
          <a:bodyPr>
            <a:normAutofit/>
          </a:bodyPr>
          <a:lstStyle/>
          <a:p>
            <a:r>
              <a:rPr lang="de-DE" sz="6000" b="1" dirty="0"/>
              <a:t>Clean Code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1B7792-CE9E-41B2-B0BD-90F00099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59" y="2831818"/>
            <a:ext cx="6000750" cy="1947333"/>
          </a:xfrm>
        </p:spPr>
        <p:txBody>
          <a:bodyPr/>
          <a:lstStyle/>
          <a:p>
            <a:r>
              <a:rPr lang="de-DE" sz="2400" dirty="0"/>
              <a:t>Methods &amp; </a:t>
            </a:r>
            <a:r>
              <a:rPr lang="de-DE" sz="2400" dirty="0" err="1"/>
              <a:t>Techniques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better</a:t>
            </a:r>
            <a:r>
              <a:rPr lang="de-DE" sz="2400" dirty="0"/>
              <a:t> Code</a:t>
            </a:r>
          </a:p>
          <a:p>
            <a:r>
              <a:rPr lang="de-DE" sz="1600" dirty="0" err="1"/>
              <a:t>by</a:t>
            </a:r>
            <a:r>
              <a:rPr lang="de-DE" sz="1600" dirty="0"/>
              <a:t> Nicolas Wagner</a:t>
            </a:r>
          </a:p>
        </p:txBody>
      </p:sp>
    </p:spTree>
    <p:extLst>
      <p:ext uri="{BB962C8B-B14F-4D97-AF65-F5344CB8AC3E}">
        <p14:creationId xmlns:p14="http://schemas.microsoft.com/office/powerpoint/2010/main" val="245986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E20209B-E785-4398-9E66-3C9F54CD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86" y="2474692"/>
            <a:ext cx="6572628" cy="19086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Verbotsymbol 5">
            <a:extLst>
              <a:ext uri="{FF2B5EF4-FFF2-40B4-BE49-F238E27FC236}">
                <a16:creationId xmlns:a16="http://schemas.microsoft.com/office/drawing/2014/main" id="{BCBC74BB-6070-43C0-91B5-96F518AA0518}"/>
              </a:ext>
            </a:extLst>
          </p:cNvPr>
          <p:cNvSpPr/>
          <p:nvPr/>
        </p:nvSpPr>
        <p:spPr>
          <a:xfrm>
            <a:off x="6640497" y="3160449"/>
            <a:ext cx="1100832" cy="11185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CE618C-993A-4926-B883-DB7C600AE447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170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Meaningful</a:t>
            </a:r>
            <a:r>
              <a:rPr lang="de-DE" sz="4400" b="1" dirty="0"/>
              <a:t> </a:t>
            </a:r>
            <a:r>
              <a:rPr lang="de-DE" sz="4400" b="1" dirty="0" err="1"/>
              <a:t>names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2800" dirty="0"/>
              <a:t> </a:t>
            </a:r>
            <a:r>
              <a:rPr lang="de-DE" sz="2800" dirty="0" err="1"/>
              <a:t>Choose</a:t>
            </a:r>
            <a:r>
              <a:rPr lang="de-DE" sz="2800" dirty="0"/>
              <a:t> </a:t>
            </a:r>
            <a:r>
              <a:rPr lang="de-DE" sz="2800" dirty="0" err="1"/>
              <a:t>pronounceable</a:t>
            </a:r>
            <a:r>
              <a:rPr lang="de-DE" sz="2800" dirty="0"/>
              <a:t> </a:t>
            </a:r>
            <a:r>
              <a:rPr lang="de-DE" sz="2800" dirty="0" err="1"/>
              <a:t>Names</a:t>
            </a:r>
            <a:endParaRPr lang="de-DE" sz="2800" dirty="0"/>
          </a:p>
          <a:p>
            <a:r>
              <a:rPr lang="de-DE" sz="2800" dirty="0"/>
              <a:t> </a:t>
            </a:r>
            <a:r>
              <a:rPr lang="de-DE" sz="2800" dirty="0" err="1"/>
              <a:t>Avoid</a:t>
            </a:r>
            <a:r>
              <a:rPr lang="de-DE" sz="2800" dirty="0"/>
              <a:t> single-digit </a:t>
            </a:r>
            <a:r>
              <a:rPr lang="de-DE" sz="2800" dirty="0" err="1"/>
              <a:t>Names</a:t>
            </a:r>
            <a:endParaRPr lang="de-DE" sz="2800" dirty="0"/>
          </a:p>
          <a:p>
            <a:r>
              <a:rPr lang="de-DE" sz="2800" dirty="0"/>
              <a:t> </a:t>
            </a:r>
            <a:r>
              <a:rPr lang="de-DE" sz="2800" dirty="0" err="1"/>
              <a:t>Describe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Purpose</a:t>
            </a:r>
          </a:p>
          <a:p>
            <a:r>
              <a:rPr lang="de-DE" sz="2800" dirty="0"/>
              <a:t> Code </a:t>
            </a:r>
            <a:r>
              <a:rPr lang="de-DE" sz="2800" dirty="0" err="1"/>
              <a:t>readable</a:t>
            </a:r>
            <a:r>
              <a:rPr lang="de-DE" sz="2800" dirty="0"/>
              <a:t> like a Newspaper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Avoid</a:t>
            </a:r>
            <a:r>
              <a:rPr lang="de-DE" sz="2800" dirty="0"/>
              <a:t> </a:t>
            </a:r>
            <a:r>
              <a:rPr lang="de-DE" sz="2800" dirty="0" err="1"/>
              <a:t>part-names</a:t>
            </a:r>
            <a:r>
              <a:rPr lang="de-DE" sz="2800" dirty="0"/>
              <a:t>:</a:t>
            </a:r>
            <a:br>
              <a:rPr lang="de-DE" sz="2800" dirty="0"/>
            </a:br>
            <a:r>
              <a:rPr lang="de-DE" sz="2800" dirty="0"/>
              <a:t>“List“, “Controller“, “Manager“,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8A7107-394C-48BC-82A3-F0C08101DE74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8519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42878C-EE89-410C-841A-8FDEFD21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6" y="3642146"/>
            <a:ext cx="7392527" cy="19086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457BE5-900D-42F1-89BF-722613CE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6" y="1032030"/>
            <a:ext cx="6572629" cy="19086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Verbotsymbol 8">
            <a:extLst>
              <a:ext uri="{FF2B5EF4-FFF2-40B4-BE49-F238E27FC236}">
                <a16:creationId xmlns:a16="http://schemas.microsoft.com/office/drawing/2014/main" id="{88A7EB83-DEC6-4D5C-9785-CD80DEF64331}"/>
              </a:ext>
            </a:extLst>
          </p:cNvPr>
          <p:cNvSpPr/>
          <p:nvPr/>
        </p:nvSpPr>
        <p:spPr>
          <a:xfrm>
            <a:off x="5948038" y="1722266"/>
            <a:ext cx="1100832" cy="11185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E5516D-0B19-4D8C-B776-024D95AF7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854" y="4607511"/>
            <a:ext cx="1055508" cy="810982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3F24E16-5A2F-479E-B181-418C6497C009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600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 fontScale="90000"/>
          </a:bodyPr>
          <a:lstStyle/>
          <a:p>
            <a:r>
              <a:rPr lang="de-DE" sz="4400" b="1" dirty="0" err="1"/>
              <a:t>Characteristics</a:t>
            </a:r>
            <a:r>
              <a:rPr lang="de-DE" sz="4400" b="1" dirty="0"/>
              <a:t> - </a:t>
            </a:r>
            <a:r>
              <a:rPr lang="de-DE" sz="4400" b="1" dirty="0" err="1"/>
              <a:t>OVerview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4000" dirty="0"/>
              <a:t> </a:t>
            </a:r>
            <a:r>
              <a:rPr lang="de-DE" sz="4000" dirty="0" err="1"/>
              <a:t>Meaningful</a:t>
            </a:r>
            <a:r>
              <a:rPr lang="de-DE" sz="4000" dirty="0"/>
              <a:t> </a:t>
            </a:r>
            <a:r>
              <a:rPr lang="de-DE" sz="4000" dirty="0" err="1"/>
              <a:t>Names</a:t>
            </a:r>
            <a:endParaRPr lang="de-DE" sz="4000" dirty="0"/>
          </a:p>
          <a:p>
            <a:r>
              <a:rPr lang="de-DE" sz="4000" dirty="0"/>
              <a:t> </a:t>
            </a:r>
            <a:r>
              <a:rPr lang="de-DE" sz="4000" b="1" u="sng" dirty="0"/>
              <a:t>Methods</a:t>
            </a:r>
          </a:p>
          <a:p>
            <a:r>
              <a:rPr lang="de-DE" sz="4000" dirty="0"/>
              <a:t> Comments</a:t>
            </a:r>
          </a:p>
          <a:p>
            <a:r>
              <a:rPr lang="de-DE" sz="4000" dirty="0"/>
              <a:t> </a:t>
            </a:r>
            <a:r>
              <a:rPr lang="de-DE" sz="4000" dirty="0" err="1"/>
              <a:t>Formatting</a:t>
            </a:r>
            <a:endParaRPr lang="de-DE" sz="4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F07267-47B5-485F-96BC-DDE087F909E8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327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Methods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60ABD8-35B3-43A9-A0D3-C744418B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04800"/>
            <a:ext cx="8172450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Verbotsymbol 3">
            <a:extLst>
              <a:ext uri="{FF2B5EF4-FFF2-40B4-BE49-F238E27FC236}">
                <a16:creationId xmlns:a16="http://schemas.microsoft.com/office/drawing/2014/main" id="{78D03F53-2378-4930-AD7D-9A57701BDBAE}"/>
              </a:ext>
            </a:extLst>
          </p:cNvPr>
          <p:cNvSpPr/>
          <p:nvPr/>
        </p:nvSpPr>
        <p:spPr>
          <a:xfrm>
            <a:off x="7159147" y="509063"/>
            <a:ext cx="1100832" cy="11185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36BCE-5140-4566-9683-CE3DA290F11D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293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818272"/>
          </a:xfrm>
        </p:spPr>
        <p:txBody>
          <a:bodyPr anchor="t">
            <a:normAutofit/>
          </a:bodyPr>
          <a:lstStyle/>
          <a:p>
            <a:r>
              <a:rPr lang="de-DE" sz="2800" dirty="0"/>
              <a:t> Size: Max. 50-100 </a:t>
            </a:r>
            <a:r>
              <a:rPr lang="de-DE" sz="2800" dirty="0" err="1"/>
              <a:t>lines</a:t>
            </a:r>
            <a:br>
              <a:rPr lang="de-DE" sz="2800" dirty="0"/>
            </a:br>
            <a:r>
              <a:rPr lang="de-DE" sz="2800" dirty="0"/>
              <a:t>			 Best Case: ~10 </a:t>
            </a:r>
            <a:r>
              <a:rPr lang="de-DE" sz="2800" dirty="0" err="1"/>
              <a:t>lines</a:t>
            </a:r>
            <a:endParaRPr lang="de-DE" sz="2800" dirty="0"/>
          </a:p>
          <a:p>
            <a:r>
              <a:rPr lang="de-DE" sz="2800" dirty="0"/>
              <a:t> SRP – </a:t>
            </a:r>
            <a:r>
              <a:rPr lang="de-DE" sz="2800" dirty="0" err="1"/>
              <a:t>One</a:t>
            </a:r>
            <a:r>
              <a:rPr lang="de-DE" sz="2800" dirty="0"/>
              <a:t> Task per Method</a:t>
            </a:r>
          </a:p>
          <a:p>
            <a:r>
              <a:rPr lang="de-DE" sz="2800" dirty="0"/>
              <a:t> Multiple </a:t>
            </a:r>
            <a:r>
              <a:rPr lang="de-DE" sz="2800" dirty="0" err="1"/>
              <a:t>Abstraction</a:t>
            </a:r>
            <a:r>
              <a:rPr lang="de-DE" sz="2800" dirty="0"/>
              <a:t> Levels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Names</a:t>
            </a:r>
            <a:r>
              <a:rPr lang="de-DE" sz="2800" dirty="0"/>
              <a:t>: Use </a:t>
            </a:r>
            <a:r>
              <a:rPr lang="de-DE" sz="2800" dirty="0" err="1"/>
              <a:t>of</a:t>
            </a:r>
            <a:r>
              <a:rPr lang="de-DE" sz="2800" dirty="0"/>
              <a:t> “</a:t>
            </a:r>
            <a:r>
              <a:rPr lang="de-DE" sz="2800" dirty="0" err="1"/>
              <a:t>is</a:t>
            </a:r>
            <a:r>
              <a:rPr lang="de-DE" sz="2800" dirty="0"/>
              <a:t>“, “</a:t>
            </a:r>
            <a:r>
              <a:rPr lang="de-DE" sz="2800" dirty="0" err="1"/>
              <a:t>get</a:t>
            </a:r>
            <a:r>
              <a:rPr lang="de-DE" sz="2800" dirty="0"/>
              <a:t>“, “</a:t>
            </a:r>
            <a:r>
              <a:rPr lang="de-DE" sz="2800" dirty="0" err="1"/>
              <a:t>set</a:t>
            </a:r>
            <a:r>
              <a:rPr lang="de-DE" sz="2800" dirty="0"/>
              <a:t>“, “</a:t>
            </a:r>
            <a:r>
              <a:rPr lang="de-DE" sz="2800" dirty="0" err="1"/>
              <a:t>add</a:t>
            </a:r>
            <a:r>
              <a:rPr lang="de-DE" sz="2800" dirty="0"/>
              <a:t>“, …</a:t>
            </a:r>
          </a:p>
          <a:p>
            <a:r>
              <a:rPr lang="de-DE" sz="2800" dirty="0"/>
              <a:t> Parameters: Maximum </a:t>
            </a:r>
            <a:r>
              <a:rPr lang="de-DE" sz="2800" dirty="0" err="1"/>
              <a:t>of</a:t>
            </a:r>
            <a:r>
              <a:rPr lang="de-DE" sz="2800" dirty="0"/>
              <a:t> 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C705B-3487-4A99-9C88-E1148AB2E7F7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7658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Methods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5317AA-7AF3-4882-BEEA-C8F930F3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0987"/>
            <a:ext cx="8077200" cy="6296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4BFA2F5-94B6-4148-9E3B-EC7CD741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19" y="453468"/>
            <a:ext cx="1055508" cy="810982"/>
          </a:xfrm>
          <a:prstGeom prst="rect">
            <a:avLst/>
          </a:prstGeom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B1D34C-28B7-488F-B850-2BE13D7275EC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1919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F1120D-03D8-4EA8-AC7D-56042D67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247775"/>
            <a:ext cx="8696325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95C85D3-69B0-4E86-A169-7D8B3004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99" y="1420427"/>
            <a:ext cx="1055508" cy="810982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32A0DC6-506F-4483-939E-AC5F492F8F84}"/>
              </a:ext>
            </a:extLst>
          </p:cNvPr>
          <p:cNvSpPr txBox="1"/>
          <p:nvPr/>
        </p:nvSpPr>
        <p:spPr>
          <a:xfrm>
            <a:off x="8699589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1497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 fontScale="90000"/>
          </a:bodyPr>
          <a:lstStyle/>
          <a:p>
            <a:r>
              <a:rPr lang="de-DE" sz="4400" b="1" dirty="0" err="1"/>
              <a:t>Characteristics</a:t>
            </a:r>
            <a:r>
              <a:rPr lang="de-DE" sz="4400" b="1" dirty="0"/>
              <a:t> - </a:t>
            </a:r>
            <a:r>
              <a:rPr lang="de-DE" sz="4400" b="1" dirty="0" err="1"/>
              <a:t>OVerview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4000" dirty="0"/>
              <a:t> </a:t>
            </a:r>
            <a:r>
              <a:rPr lang="de-DE" sz="4000" dirty="0" err="1"/>
              <a:t>Meaningful</a:t>
            </a:r>
            <a:r>
              <a:rPr lang="de-DE" sz="4000" dirty="0"/>
              <a:t> </a:t>
            </a:r>
            <a:r>
              <a:rPr lang="de-DE" sz="4000" dirty="0" err="1"/>
              <a:t>Names</a:t>
            </a:r>
            <a:endParaRPr lang="de-DE" sz="4000" dirty="0"/>
          </a:p>
          <a:p>
            <a:r>
              <a:rPr lang="de-DE" sz="4000" dirty="0"/>
              <a:t> Methods</a:t>
            </a:r>
          </a:p>
          <a:p>
            <a:r>
              <a:rPr lang="de-DE" sz="4000" dirty="0"/>
              <a:t> </a:t>
            </a:r>
            <a:r>
              <a:rPr lang="de-DE" sz="4000" b="1" u="sng" dirty="0"/>
              <a:t>Comments</a:t>
            </a:r>
          </a:p>
          <a:p>
            <a:r>
              <a:rPr lang="de-DE" sz="4000" dirty="0"/>
              <a:t> </a:t>
            </a:r>
            <a:r>
              <a:rPr lang="de-DE" sz="4000" dirty="0" err="1"/>
              <a:t>Formatting</a:t>
            </a:r>
            <a:endParaRPr lang="de-DE" sz="4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9D5A91-18FF-4E50-925F-D793C0D69F41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087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Comments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7287EF-B872-46E7-9384-86531F8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7534"/>
            <a:ext cx="8305800" cy="6458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Verbotsymbol 3">
            <a:extLst>
              <a:ext uri="{FF2B5EF4-FFF2-40B4-BE49-F238E27FC236}">
                <a16:creationId xmlns:a16="http://schemas.microsoft.com/office/drawing/2014/main" id="{BA8D863A-8DE0-44F3-8329-65B4C2ACCE3C}"/>
              </a:ext>
            </a:extLst>
          </p:cNvPr>
          <p:cNvSpPr/>
          <p:nvPr/>
        </p:nvSpPr>
        <p:spPr>
          <a:xfrm>
            <a:off x="7438561" y="299665"/>
            <a:ext cx="1100832" cy="11185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B15D5E-90B4-4A1C-B869-37F264889180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7527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903B6A-AE36-4CC5-BD56-B554E0B3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6" y="443883"/>
            <a:ext cx="8936418" cy="596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C5A402-920B-422D-AA0D-12999948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57850" cy="365125"/>
          </a:xfrm>
        </p:spPr>
        <p:txBody>
          <a:bodyPr/>
          <a:lstStyle/>
          <a:p>
            <a:pPr rtl="0"/>
            <a:r>
              <a:rPr lang="de-DE" noProof="0" dirty="0"/>
              <a:t>Source: Clean Code - </a:t>
            </a:r>
            <a:r>
              <a:rPr lang="de-DE" noProof="0" dirty="0" err="1"/>
              <a:t>Refactoring</a:t>
            </a:r>
            <a:r>
              <a:rPr lang="de-DE" noProof="0" dirty="0"/>
              <a:t>, Patterns, Testen und Techniken für sauberen Code: Deutsche Ausgabe</a:t>
            </a:r>
          </a:p>
        </p:txBody>
      </p:sp>
    </p:spTree>
    <p:extLst>
      <p:ext uri="{BB962C8B-B14F-4D97-AF65-F5344CB8AC3E}">
        <p14:creationId xmlns:p14="http://schemas.microsoft.com/office/powerpoint/2010/main" val="5826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Comments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2800" dirty="0"/>
              <a:t> </a:t>
            </a:r>
            <a:r>
              <a:rPr lang="de-DE" sz="2800" dirty="0" err="1"/>
              <a:t>No</a:t>
            </a:r>
            <a:r>
              <a:rPr lang="de-DE" sz="2800" dirty="0"/>
              <a:t> Comment = Best Case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Appropriate</a:t>
            </a:r>
            <a:r>
              <a:rPr lang="de-DE" sz="2800" dirty="0"/>
              <a:t> Comments:</a:t>
            </a:r>
            <a:br>
              <a:rPr lang="de-DE" sz="2800" dirty="0"/>
            </a:br>
            <a:r>
              <a:rPr lang="de-DE" sz="2800" dirty="0"/>
              <a:t> </a:t>
            </a:r>
            <a:r>
              <a:rPr lang="de-DE" sz="2800" dirty="0" err="1"/>
              <a:t>law</a:t>
            </a:r>
            <a:r>
              <a:rPr lang="de-DE" sz="2800" dirty="0"/>
              <a:t>, informative, </a:t>
            </a:r>
            <a:r>
              <a:rPr lang="de-DE" sz="2800" dirty="0" err="1"/>
              <a:t>warning</a:t>
            </a:r>
            <a:r>
              <a:rPr lang="de-DE" sz="2800" dirty="0"/>
              <a:t>, TODOs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JavaDoc</a:t>
            </a:r>
            <a:r>
              <a:rPr lang="de-DE" sz="2800" dirty="0"/>
              <a:t> (</a:t>
            </a:r>
            <a:r>
              <a:rPr lang="de-DE" sz="2800" dirty="0" err="1"/>
              <a:t>public</a:t>
            </a:r>
            <a:r>
              <a:rPr lang="de-DE" sz="2800" dirty="0"/>
              <a:t> APIs)</a:t>
            </a:r>
          </a:p>
          <a:p>
            <a:r>
              <a:rPr lang="de-DE" sz="2800" dirty="0"/>
              <a:t> Code </a:t>
            </a:r>
            <a:r>
              <a:rPr lang="de-DE" sz="2800" dirty="0" err="1"/>
              <a:t>commented</a:t>
            </a:r>
            <a:r>
              <a:rPr lang="de-DE" sz="2800" dirty="0"/>
              <a:t> out = </a:t>
            </a:r>
            <a:r>
              <a:rPr lang="de-DE" sz="2800" dirty="0" err="1"/>
              <a:t>Worst</a:t>
            </a:r>
            <a:r>
              <a:rPr lang="de-DE" sz="2800" dirty="0"/>
              <a:t> Case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204182-7B18-4956-BEF8-703E38F5B4A8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2264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58DBC07-1669-4D0A-AD33-1ED54958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7762"/>
            <a:ext cx="777240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602B0E9-C670-4705-BCBF-3198FFF1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61" y="2334827"/>
            <a:ext cx="1055508" cy="810982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FB15193-3610-4EED-8679-114036B68F08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98536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 fontScale="90000"/>
          </a:bodyPr>
          <a:lstStyle/>
          <a:p>
            <a:r>
              <a:rPr lang="de-DE" sz="4400" b="1" dirty="0" err="1"/>
              <a:t>Characteristics</a:t>
            </a:r>
            <a:r>
              <a:rPr lang="de-DE" sz="4400" b="1" dirty="0"/>
              <a:t> - </a:t>
            </a:r>
            <a:r>
              <a:rPr lang="de-DE" sz="4400" b="1" dirty="0" err="1"/>
              <a:t>OVerview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4000" dirty="0"/>
              <a:t> </a:t>
            </a:r>
            <a:r>
              <a:rPr lang="de-DE" sz="4000" dirty="0" err="1"/>
              <a:t>Meaningful</a:t>
            </a:r>
            <a:r>
              <a:rPr lang="de-DE" sz="4000" dirty="0"/>
              <a:t> </a:t>
            </a:r>
            <a:r>
              <a:rPr lang="de-DE" sz="4000" dirty="0" err="1"/>
              <a:t>Names</a:t>
            </a:r>
            <a:endParaRPr lang="de-DE" sz="4000" dirty="0"/>
          </a:p>
          <a:p>
            <a:r>
              <a:rPr lang="de-DE" sz="4000" dirty="0"/>
              <a:t> Methods</a:t>
            </a:r>
          </a:p>
          <a:p>
            <a:r>
              <a:rPr lang="de-DE" sz="4000" dirty="0"/>
              <a:t> Comments</a:t>
            </a:r>
          </a:p>
          <a:p>
            <a:r>
              <a:rPr lang="de-DE" sz="4000" dirty="0"/>
              <a:t> </a:t>
            </a:r>
            <a:r>
              <a:rPr lang="de-DE" sz="4000" b="1" u="sng" dirty="0" err="1"/>
              <a:t>Formatting</a:t>
            </a:r>
            <a:endParaRPr lang="de-DE" sz="4000" b="1" u="sng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2387D7-2D62-4C0B-B8E7-EF6F5034F3F8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5490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9E3502B-B022-4061-A6BC-B478354A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" y="2800729"/>
            <a:ext cx="8726750" cy="1256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Verbotsymbol 2">
            <a:extLst>
              <a:ext uri="{FF2B5EF4-FFF2-40B4-BE49-F238E27FC236}">
                <a16:creationId xmlns:a16="http://schemas.microsoft.com/office/drawing/2014/main" id="{7F77670B-7616-49B2-8946-19CF4B17721C}"/>
              </a:ext>
            </a:extLst>
          </p:cNvPr>
          <p:cNvSpPr/>
          <p:nvPr/>
        </p:nvSpPr>
        <p:spPr>
          <a:xfrm>
            <a:off x="7633870" y="1515906"/>
            <a:ext cx="1100832" cy="111858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FEABD9-4690-428E-8FA3-24B9D2B0DD6A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123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Formatting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8" y="1520384"/>
            <a:ext cx="8117683" cy="4163540"/>
          </a:xfrm>
        </p:spPr>
        <p:txBody>
          <a:bodyPr anchor="t">
            <a:normAutofit/>
          </a:bodyPr>
          <a:lstStyle/>
          <a:p>
            <a:r>
              <a:rPr lang="de-DE" sz="2800" dirty="0"/>
              <a:t> Maximum: 200-500 </a:t>
            </a:r>
            <a:r>
              <a:rPr lang="de-DE" sz="2800" dirty="0" err="1"/>
              <a:t>lines</a:t>
            </a:r>
            <a:r>
              <a:rPr lang="de-DE" sz="2800" dirty="0"/>
              <a:t> </a:t>
            </a:r>
            <a:r>
              <a:rPr lang="de-DE" sz="2800" dirty="0" err="1"/>
              <a:t>ea</a:t>
            </a:r>
            <a:r>
              <a:rPr lang="de-DE" sz="2800" dirty="0"/>
              <a:t>. 100 </a:t>
            </a:r>
            <a:r>
              <a:rPr lang="de-DE" sz="2800" dirty="0" err="1"/>
              <a:t>characters</a:t>
            </a:r>
            <a:br>
              <a:rPr lang="de-DE" sz="2800" dirty="0"/>
            </a:br>
            <a:r>
              <a:rPr lang="de-DE" sz="2800" dirty="0"/>
              <a:t>						  per </a:t>
            </a:r>
            <a:r>
              <a:rPr lang="de-DE" sz="2800" dirty="0" err="1"/>
              <a:t>file</a:t>
            </a:r>
            <a:endParaRPr lang="de-DE" sz="2800" u="sng" dirty="0"/>
          </a:p>
          <a:p>
            <a:r>
              <a:rPr lang="de-DE" sz="2800" dirty="0"/>
              <a:t> Common </a:t>
            </a:r>
            <a:r>
              <a:rPr lang="de-DE" sz="2800" dirty="0">
                <a:sym typeface="Wingdings" panose="05000000000000000000" pitchFamily="2" charset="2"/>
              </a:rPr>
              <a:t> Detail</a:t>
            </a:r>
          </a:p>
          <a:p>
            <a:r>
              <a:rPr lang="de-DE" sz="2800" dirty="0">
                <a:sym typeface="Wingdings" panose="05000000000000000000" pitchFamily="2" charset="2"/>
              </a:rPr>
              <a:t> Teamwork: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Make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use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of</a:t>
            </a:r>
            <a:r>
              <a:rPr lang="de-DE" sz="2800" dirty="0">
                <a:sym typeface="Wingdings" panose="05000000000000000000" pitchFamily="2" charset="2"/>
              </a:rPr>
              <a:t> a </a:t>
            </a:r>
            <a:r>
              <a:rPr lang="de-DE" sz="2800" dirty="0" err="1">
                <a:sym typeface="Wingdings" panose="05000000000000000000" pitchFamily="2" charset="2"/>
              </a:rPr>
              <a:t>Formatter</a:t>
            </a:r>
            <a:r>
              <a:rPr lang="de-DE" sz="2800" dirty="0">
                <a:sym typeface="Wingdings" panose="05000000000000000000" pitchFamily="2" charset="2"/>
              </a:rPr>
              <a:t> and </a:t>
            </a:r>
            <a:r>
              <a:rPr lang="de-DE" sz="2800" dirty="0" err="1">
                <a:sym typeface="Wingdings" panose="05000000000000000000" pitchFamily="2" charset="2"/>
              </a:rPr>
              <a:t>guidelines</a:t>
            </a:r>
            <a:endParaRPr lang="de-DE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9F2922-BFA1-4C37-A388-49F168288FC4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2136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16F2531-2DA4-4589-8795-3D35306C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71487"/>
            <a:ext cx="7219950" cy="5915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FDE86CB-BBB3-44CA-A7CE-F41161CA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65" y="1367161"/>
            <a:ext cx="1055508" cy="810982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1EF1DA-472A-4A32-8B87-E8423D110018}"/>
              </a:ext>
            </a:extLst>
          </p:cNvPr>
          <p:cNvSpPr txBox="1"/>
          <p:nvPr/>
        </p:nvSpPr>
        <p:spPr>
          <a:xfrm>
            <a:off x="8702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3385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 err="1"/>
              <a:t>Recommendation</a:t>
            </a:r>
            <a:br>
              <a:rPr lang="de-DE" sz="4400" b="1" dirty="0"/>
            </a:br>
            <a:r>
              <a:rPr lang="de-DE" sz="2200" b="1" dirty="0"/>
              <a:t>&amp; Source</a:t>
            </a:r>
          </a:p>
        </p:txBody>
      </p:sp>
      <p:pic>
        <p:nvPicPr>
          <p:cNvPr id="2050" name="Picture 2" descr="Bildergebnis für clean code&quot;">
            <a:extLst>
              <a:ext uri="{FF2B5EF4-FFF2-40B4-BE49-F238E27FC236}">
                <a16:creationId xmlns:a16="http://schemas.microsoft.com/office/drawing/2014/main" id="{99DE1F74-914D-41C8-944F-D7D795BA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36" y="1520384"/>
            <a:ext cx="3315327" cy="46652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2C16AEA-58CA-4F91-BEB3-8C09098CB651}"/>
              </a:ext>
            </a:extLst>
          </p:cNvPr>
          <p:cNvSpPr txBox="1"/>
          <p:nvPr/>
        </p:nvSpPr>
        <p:spPr>
          <a:xfrm>
            <a:off x="8702853" y="648866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0242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36" y="2196094"/>
            <a:ext cx="7840727" cy="2465811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 err="1"/>
              <a:t>Thank</a:t>
            </a:r>
            <a:r>
              <a:rPr lang="de-DE" sz="4400" b="1" dirty="0"/>
              <a:t> </a:t>
            </a:r>
            <a:r>
              <a:rPr lang="de-DE" sz="4400" b="1" dirty="0" err="1"/>
              <a:t>You</a:t>
            </a:r>
            <a:br>
              <a:rPr lang="de-DE" sz="4400" b="1" dirty="0"/>
            </a:br>
            <a:r>
              <a:rPr lang="de-DE" sz="4400" b="1" dirty="0" err="1"/>
              <a:t>for</a:t>
            </a:r>
            <a:r>
              <a:rPr lang="de-DE" sz="4400" b="1" dirty="0"/>
              <a:t> </a:t>
            </a:r>
            <a:r>
              <a:rPr lang="de-DE" sz="4400" b="1" dirty="0" err="1"/>
              <a:t>your</a:t>
            </a:r>
            <a:br>
              <a:rPr lang="de-DE" sz="4400" b="1" dirty="0"/>
            </a:br>
            <a:r>
              <a:rPr lang="de-DE" sz="4400" b="1" dirty="0" err="1"/>
              <a:t>attention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55841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36" y="1671221"/>
            <a:ext cx="6986727" cy="3515558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 err="1"/>
              <a:t>Let‘s</a:t>
            </a:r>
            <a:r>
              <a:rPr lang="de-DE" sz="6000" b="1" dirty="0"/>
              <a:t> do </a:t>
            </a:r>
            <a:r>
              <a:rPr lang="de-DE" sz="6000" b="1" dirty="0" err="1"/>
              <a:t>it!</a:t>
            </a:r>
            <a:br>
              <a:rPr lang="de-DE" sz="6000" b="1" dirty="0"/>
            </a:br>
            <a:r>
              <a:rPr lang="de-DE" sz="1200" b="1" dirty="0"/>
              <a:t>(https://github.com/niwa99/Clean-Code-Presentation-SE/blob/master/TaskDescription.md)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8229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9" y="197534"/>
            <a:ext cx="6400800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2800" dirty="0"/>
              <a:t> </a:t>
            </a:r>
            <a:r>
              <a:rPr lang="de-DE" sz="2800" dirty="0" err="1"/>
              <a:t>Importance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Clean Code</a:t>
            </a:r>
          </a:p>
          <a:p>
            <a:r>
              <a:rPr lang="de-DE" sz="2800" dirty="0"/>
              <a:t> Clean Code – </a:t>
            </a:r>
            <a:r>
              <a:rPr lang="de-DE" sz="2800" dirty="0" err="1"/>
              <a:t>Characteristics</a:t>
            </a:r>
            <a:endParaRPr lang="de-DE" sz="2800" dirty="0"/>
          </a:p>
          <a:p>
            <a:pPr lvl="1"/>
            <a:r>
              <a:rPr lang="de-DE" sz="2650" dirty="0"/>
              <a:t> </a:t>
            </a:r>
            <a:r>
              <a:rPr lang="de-DE" sz="2650" dirty="0" err="1"/>
              <a:t>Meaningful</a:t>
            </a:r>
            <a:r>
              <a:rPr lang="de-DE" sz="2650" dirty="0"/>
              <a:t> </a:t>
            </a:r>
            <a:r>
              <a:rPr lang="de-DE" sz="2650" dirty="0" err="1"/>
              <a:t>Names</a:t>
            </a:r>
            <a:endParaRPr lang="de-DE" sz="2650" dirty="0"/>
          </a:p>
          <a:p>
            <a:pPr lvl="1"/>
            <a:r>
              <a:rPr lang="de-DE" sz="2650" dirty="0"/>
              <a:t> Methods</a:t>
            </a:r>
          </a:p>
          <a:p>
            <a:pPr lvl="1"/>
            <a:r>
              <a:rPr lang="de-DE" sz="2650" dirty="0"/>
              <a:t> Comments</a:t>
            </a:r>
          </a:p>
          <a:p>
            <a:pPr lvl="1"/>
            <a:r>
              <a:rPr lang="de-DE" sz="2650" dirty="0"/>
              <a:t> </a:t>
            </a:r>
            <a:r>
              <a:rPr lang="de-DE" sz="2650" dirty="0" err="1"/>
              <a:t>Formatting</a:t>
            </a:r>
            <a:endParaRPr lang="de-DE" sz="2650" dirty="0"/>
          </a:p>
          <a:p>
            <a:r>
              <a:rPr lang="de-DE" sz="2800" dirty="0"/>
              <a:t> </a:t>
            </a:r>
            <a:r>
              <a:rPr lang="de-DE" sz="2800" dirty="0" err="1"/>
              <a:t>Let‘s</a:t>
            </a:r>
            <a:r>
              <a:rPr lang="de-DE" sz="2800" dirty="0"/>
              <a:t> do </a:t>
            </a:r>
            <a:r>
              <a:rPr lang="de-DE" sz="2800" dirty="0" err="1"/>
              <a:t>it!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5718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36" y="1671221"/>
            <a:ext cx="6986727" cy="3515558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 err="1"/>
              <a:t>Importance</a:t>
            </a:r>
            <a:r>
              <a:rPr lang="de-DE" sz="6000" b="1" dirty="0"/>
              <a:t> </a:t>
            </a:r>
            <a:r>
              <a:rPr lang="de-DE" sz="6000" b="1" dirty="0" err="1"/>
              <a:t>of</a:t>
            </a:r>
            <a:br>
              <a:rPr lang="de-DE" sz="6000" b="1" dirty="0"/>
            </a:br>
            <a:r>
              <a:rPr lang="de-DE" sz="6000" b="1" dirty="0"/>
              <a:t>clean code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32A792-EC26-40E0-B29F-9448C8846C79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68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685806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Clean Code - </a:t>
            </a:r>
            <a:r>
              <a:rPr lang="de-DE" sz="4400" b="1" dirty="0" err="1"/>
              <a:t>definitions</a:t>
            </a:r>
            <a:endParaRPr lang="de-DE" sz="4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8E88879-B2DA-4D65-A027-9CD435599525}"/>
              </a:ext>
            </a:extLst>
          </p:cNvPr>
          <p:cNvSpPr txBox="1"/>
          <p:nvPr/>
        </p:nvSpPr>
        <p:spPr>
          <a:xfrm>
            <a:off x="1269507" y="2290438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elegant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B4F093-7C43-42B6-9CF0-2CCF2F5B69A9}"/>
              </a:ext>
            </a:extLst>
          </p:cNvPr>
          <p:cNvSpPr txBox="1"/>
          <p:nvPr/>
        </p:nvSpPr>
        <p:spPr>
          <a:xfrm>
            <a:off x="5052874" y="4495402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efficient</a:t>
            </a:r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5A48AF-8E09-4249-A476-77718E8F802A}"/>
              </a:ext>
            </a:extLst>
          </p:cNvPr>
          <p:cNvSpPr txBox="1"/>
          <p:nvPr/>
        </p:nvSpPr>
        <p:spPr>
          <a:xfrm>
            <a:off x="3405028" y="3215196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simple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28F207-E767-4A17-9D96-B9A3F33C5FA5}"/>
              </a:ext>
            </a:extLst>
          </p:cNvPr>
          <p:cNvSpPr txBox="1"/>
          <p:nvPr/>
        </p:nvSpPr>
        <p:spPr>
          <a:xfrm>
            <a:off x="858963" y="3594003"/>
            <a:ext cx="1630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direct</a:t>
            </a:r>
            <a:endParaRPr lang="de-DE" sz="4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ECE29A-0A8D-4E01-9A15-1C78D57AA510}"/>
              </a:ext>
            </a:extLst>
          </p:cNvPr>
          <p:cNvSpPr txBox="1"/>
          <p:nvPr/>
        </p:nvSpPr>
        <p:spPr>
          <a:xfrm>
            <a:off x="5825231" y="348831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focussed</a:t>
            </a:r>
            <a:endParaRPr lang="de-DE" sz="4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716E1F-18E4-4A84-BA27-B73E40EA566D}"/>
              </a:ext>
            </a:extLst>
          </p:cNvPr>
          <p:cNvSpPr txBox="1"/>
          <p:nvPr/>
        </p:nvSpPr>
        <p:spPr>
          <a:xfrm>
            <a:off x="2489538" y="5565187"/>
            <a:ext cx="4164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purpose</a:t>
            </a:r>
            <a:r>
              <a:rPr lang="de-DE" sz="4000" dirty="0"/>
              <a:t> </a:t>
            </a:r>
            <a:r>
              <a:rPr lang="de-DE" sz="4000" dirty="0" err="1"/>
              <a:t>fulfilling</a:t>
            </a:r>
            <a:endParaRPr lang="de-DE" sz="4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0AE09F-CF67-4B80-B360-4E0E14192689}"/>
              </a:ext>
            </a:extLst>
          </p:cNvPr>
          <p:cNvSpPr txBox="1"/>
          <p:nvPr/>
        </p:nvSpPr>
        <p:spPr>
          <a:xfrm>
            <a:off x="4433521" y="2121422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no</a:t>
            </a:r>
            <a:r>
              <a:rPr lang="de-DE" sz="4000" dirty="0"/>
              <a:t> </a:t>
            </a:r>
            <a:r>
              <a:rPr lang="de-DE" sz="4000" dirty="0" err="1"/>
              <a:t>duplication</a:t>
            </a:r>
            <a:endParaRPr lang="de-DE" sz="4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6F09E7-31E4-4537-A9E7-D08B89FE4EDA}"/>
              </a:ext>
            </a:extLst>
          </p:cNvPr>
          <p:cNvSpPr txBox="1"/>
          <p:nvPr/>
        </p:nvSpPr>
        <p:spPr>
          <a:xfrm>
            <a:off x="2173939" y="4495402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clear</a:t>
            </a:r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D798B7-8711-4EC0-945B-5D2B903E2AB4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81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Reasons</a:t>
            </a:r>
            <a:r>
              <a:rPr lang="de-DE" sz="4400" b="1" dirty="0"/>
              <a:t> </a:t>
            </a:r>
            <a:r>
              <a:rPr lang="de-DE" sz="4400" b="1" dirty="0" err="1"/>
              <a:t>for</a:t>
            </a:r>
            <a:r>
              <a:rPr lang="de-DE" sz="4400" b="1" dirty="0"/>
              <a:t> </a:t>
            </a:r>
            <a:r>
              <a:rPr lang="de-DE" sz="4400" b="1" dirty="0" err="1"/>
              <a:t>bad</a:t>
            </a:r>
            <a:r>
              <a:rPr lang="de-DE" sz="4400" b="1" dirty="0"/>
              <a:t>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2800" dirty="0"/>
              <a:t> Time </a:t>
            </a:r>
            <a:r>
              <a:rPr lang="de-DE" sz="2800" dirty="0" err="1"/>
              <a:t>Pressure</a:t>
            </a:r>
            <a:r>
              <a:rPr lang="de-DE" sz="2800" dirty="0"/>
              <a:t>?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Desire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Finalization</a:t>
            </a:r>
            <a:r>
              <a:rPr lang="de-DE" sz="2800" dirty="0"/>
              <a:t>?</a:t>
            </a:r>
          </a:p>
          <a:p>
            <a:r>
              <a:rPr lang="de-DE" sz="2800" dirty="0"/>
              <a:t> </a:t>
            </a:r>
            <a:r>
              <a:rPr lang="de-DE" sz="2800" dirty="0" err="1"/>
              <a:t>Too</a:t>
            </a:r>
            <a:r>
              <a:rPr lang="de-DE" sz="2800" dirty="0"/>
              <a:t> </a:t>
            </a:r>
            <a:r>
              <a:rPr lang="de-DE" sz="2800" dirty="0" err="1"/>
              <a:t>much</a:t>
            </a:r>
            <a:r>
              <a:rPr lang="de-DE" sz="2800" dirty="0"/>
              <a:t> Work?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7FCB8E-AC45-428F-8260-FA280223AA52}"/>
              </a:ext>
            </a:extLst>
          </p:cNvPr>
          <p:cNvSpPr txBox="1"/>
          <p:nvPr/>
        </p:nvSpPr>
        <p:spPr>
          <a:xfrm>
            <a:off x="8831093" y="648866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90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/>
          </a:bodyPr>
          <a:lstStyle/>
          <a:p>
            <a:r>
              <a:rPr lang="de-DE" sz="4400" b="1" dirty="0"/>
              <a:t>clean code - </a:t>
            </a:r>
            <a:r>
              <a:rPr lang="de-DE" sz="4400" b="1" dirty="0" err="1"/>
              <a:t>Principles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8537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800" dirty="0"/>
              <a:t>Read-Write: &gt;10 : 1</a:t>
            </a:r>
            <a:endParaRPr lang="de-DE" sz="2650" dirty="0"/>
          </a:p>
          <a:p>
            <a:r>
              <a:rPr lang="de-DE" sz="2800" dirty="0"/>
              <a:t> SRP – Single </a:t>
            </a:r>
            <a:r>
              <a:rPr lang="de-DE" sz="2800" dirty="0" err="1"/>
              <a:t>Responsibility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endParaRPr lang="de-DE" sz="2800" dirty="0"/>
          </a:p>
          <a:p>
            <a:r>
              <a:rPr lang="de-DE" sz="2800" dirty="0"/>
              <a:t> DIP – </a:t>
            </a:r>
            <a:r>
              <a:rPr lang="de-DE" sz="2800" dirty="0" err="1"/>
              <a:t>Dependency</a:t>
            </a:r>
            <a:r>
              <a:rPr lang="de-DE" sz="2800" dirty="0"/>
              <a:t> Inversion </a:t>
            </a:r>
            <a:r>
              <a:rPr lang="de-DE" sz="2800" dirty="0" err="1"/>
              <a:t>Principle</a:t>
            </a:r>
            <a:endParaRPr lang="de-DE" sz="2800" dirty="0"/>
          </a:p>
          <a:p>
            <a:r>
              <a:rPr lang="de-DE" sz="2800" dirty="0"/>
              <a:t> OCP – Open-</a:t>
            </a:r>
            <a:r>
              <a:rPr lang="de-DE" sz="2800" dirty="0" err="1"/>
              <a:t>Closed</a:t>
            </a:r>
            <a:r>
              <a:rPr lang="de-DE" sz="2800" dirty="0"/>
              <a:t> </a:t>
            </a:r>
            <a:r>
              <a:rPr lang="de-DE" sz="2800" dirty="0" err="1"/>
              <a:t>Principle</a:t>
            </a:r>
            <a:endParaRPr lang="de-DE" sz="2800" dirty="0"/>
          </a:p>
          <a:p>
            <a:r>
              <a:rPr lang="de-DE" sz="2800" dirty="0"/>
              <a:t> Style</a:t>
            </a:r>
          </a:p>
          <a:p>
            <a:pPr marL="0" indent="0">
              <a:buNone/>
            </a:pPr>
            <a:r>
              <a:rPr lang="de-DE" sz="2800" dirty="0"/>
              <a:t>			</a:t>
            </a:r>
            <a:r>
              <a:rPr lang="de-DE" sz="2800" b="1" dirty="0" err="1"/>
              <a:t>Readable</a:t>
            </a:r>
            <a:r>
              <a:rPr lang="de-DE" sz="2800" b="1" dirty="0"/>
              <a:t> Code</a:t>
            </a:r>
          </a:p>
          <a:p>
            <a:pPr marL="0" indent="0">
              <a:buNone/>
            </a:pPr>
            <a:r>
              <a:rPr lang="de-DE" sz="2800" b="1" dirty="0"/>
              <a:t>			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every</a:t>
            </a:r>
            <a:r>
              <a:rPr lang="de-DE" sz="2800" b="1" dirty="0"/>
              <a:t> Developer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72E5F98-18E4-4CD8-B1EE-06BBDBF18E3A}"/>
              </a:ext>
            </a:extLst>
          </p:cNvPr>
          <p:cNvSpPr/>
          <p:nvPr/>
        </p:nvSpPr>
        <p:spPr>
          <a:xfrm>
            <a:off x="664078" y="4661884"/>
            <a:ext cx="640939" cy="5581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919607-5D60-497D-B740-F770DEBFDCCF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6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36" y="1671221"/>
            <a:ext cx="6986727" cy="3515558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 err="1"/>
              <a:t>Characteristics</a:t>
            </a:r>
            <a:r>
              <a:rPr lang="de-DE" sz="6000" b="1" dirty="0"/>
              <a:t> </a:t>
            </a:r>
            <a:r>
              <a:rPr lang="de-DE" sz="6000" b="1" dirty="0" err="1"/>
              <a:t>of</a:t>
            </a:r>
            <a:br>
              <a:rPr lang="de-DE" sz="6000" b="1" dirty="0"/>
            </a:br>
            <a:r>
              <a:rPr lang="de-DE" sz="6000" b="1" dirty="0"/>
              <a:t>clean code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8A3C12-5DD5-4B93-A8C6-4DCE6F7FD3B4}"/>
              </a:ext>
            </a:extLst>
          </p:cNvPr>
          <p:cNvSpPr txBox="1"/>
          <p:nvPr/>
        </p:nvSpPr>
        <p:spPr>
          <a:xfrm>
            <a:off x="8831093" y="648866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29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6DF27-ACB3-4EBC-90E6-261682F7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8" y="197534"/>
            <a:ext cx="7840727" cy="1322850"/>
          </a:xfrm>
        </p:spPr>
        <p:txBody>
          <a:bodyPr>
            <a:normAutofit fontScale="90000"/>
          </a:bodyPr>
          <a:lstStyle/>
          <a:p>
            <a:r>
              <a:rPr lang="de-DE" sz="4400" b="1" dirty="0" err="1"/>
              <a:t>Characteristics</a:t>
            </a:r>
            <a:r>
              <a:rPr lang="de-DE" sz="4400" b="1" dirty="0"/>
              <a:t> - </a:t>
            </a:r>
            <a:r>
              <a:rPr lang="de-DE" sz="4400" b="1" dirty="0" err="1"/>
              <a:t>OVerview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8888-06C6-42AB-AA39-94E3847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1520384"/>
            <a:ext cx="7840728" cy="4163540"/>
          </a:xfrm>
        </p:spPr>
        <p:txBody>
          <a:bodyPr anchor="t">
            <a:normAutofit/>
          </a:bodyPr>
          <a:lstStyle/>
          <a:p>
            <a:r>
              <a:rPr lang="de-DE" sz="4000" dirty="0"/>
              <a:t> </a:t>
            </a:r>
            <a:r>
              <a:rPr lang="de-DE" sz="4000" b="1" u="sng" dirty="0" err="1"/>
              <a:t>Meaningful</a:t>
            </a:r>
            <a:r>
              <a:rPr lang="de-DE" sz="4000" b="1" u="sng" dirty="0"/>
              <a:t> </a:t>
            </a:r>
            <a:r>
              <a:rPr lang="de-DE" sz="4000" b="1" u="sng" dirty="0" err="1"/>
              <a:t>Names</a:t>
            </a:r>
            <a:endParaRPr lang="de-DE" sz="4000" b="1" u="sng" dirty="0"/>
          </a:p>
          <a:p>
            <a:r>
              <a:rPr lang="de-DE" sz="4000" dirty="0"/>
              <a:t> Methods</a:t>
            </a:r>
          </a:p>
          <a:p>
            <a:r>
              <a:rPr lang="de-DE" sz="4000" dirty="0"/>
              <a:t> Comments</a:t>
            </a:r>
          </a:p>
          <a:p>
            <a:r>
              <a:rPr lang="de-DE" sz="4000" dirty="0"/>
              <a:t> </a:t>
            </a:r>
            <a:r>
              <a:rPr lang="de-DE" sz="4000" dirty="0" err="1"/>
              <a:t>Formatting</a:t>
            </a:r>
            <a:endParaRPr lang="de-DE" sz="4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8256069-DEE0-4DFB-BC61-28DBCF4893F8}"/>
              </a:ext>
            </a:extLst>
          </p:cNvPr>
          <p:cNvSpPr txBox="1"/>
          <p:nvPr/>
        </p:nvSpPr>
        <p:spPr>
          <a:xfrm>
            <a:off x="8831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17450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27_TF11469707.potx" id="{5797832C-CBC4-42BC-9C3C-5E702248B9F5}" vid="{333CD976-93AD-4F1F-B3E9-5C4E5BCF078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B414F3-C833-4395-8C69-0E806C518171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„Slice“</Template>
  <TotalTime>0</TotalTime>
  <Words>257</Words>
  <Application>Microsoft Office PowerPoint</Application>
  <PresentationFormat>Bildschirmpräsentation (4:3)</PresentationFormat>
  <Paragraphs>105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Calibri</vt:lpstr>
      <vt:lpstr>Century Gothic</vt:lpstr>
      <vt:lpstr>Wingdings 3</vt:lpstr>
      <vt:lpstr>Segment</vt:lpstr>
      <vt:lpstr>Clean Code</vt:lpstr>
      <vt:lpstr>PowerPoint-Präsentation</vt:lpstr>
      <vt:lpstr>Content</vt:lpstr>
      <vt:lpstr>Importance of clean code</vt:lpstr>
      <vt:lpstr>Clean Code - definitions</vt:lpstr>
      <vt:lpstr>Reasons for bad code</vt:lpstr>
      <vt:lpstr>clean code - Principles</vt:lpstr>
      <vt:lpstr>Characteristics of clean code</vt:lpstr>
      <vt:lpstr>Characteristics - OVerview</vt:lpstr>
      <vt:lpstr>PowerPoint-Präsentation</vt:lpstr>
      <vt:lpstr>Meaningful names</vt:lpstr>
      <vt:lpstr>PowerPoint-Präsentation</vt:lpstr>
      <vt:lpstr>Characteristics - OVerview</vt:lpstr>
      <vt:lpstr>Methods</vt:lpstr>
      <vt:lpstr>Methods</vt:lpstr>
      <vt:lpstr>Methods</vt:lpstr>
      <vt:lpstr>PowerPoint-Präsentation</vt:lpstr>
      <vt:lpstr>Characteristics - OVerview</vt:lpstr>
      <vt:lpstr>Comments</vt:lpstr>
      <vt:lpstr>Comments</vt:lpstr>
      <vt:lpstr>PowerPoint-Präsentation</vt:lpstr>
      <vt:lpstr>Characteristics - OVerview</vt:lpstr>
      <vt:lpstr>PowerPoint-Präsentation</vt:lpstr>
      <vt:lpstr>Formatting</vt:lpstr>
      <vt:lpstr>PowerPoint-Präsentation</vt:lpstr>
      <vt:lpstr>Recommendation &amp; Source</vt:lpstr>
      <vt:lpstr>Thank You for your attention</vt:lpstr>
      <vt:lpstr>Let‘s do it! (https://github.com/niwa99/Clean-Code-Presentation-SE/blob/master/TaskDescription.md)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2019-10-27T09:08:36Z</dcterms:created>
  <dcterms:modified xsi:type="dcterms:W3CDTF">2019-10-30T17:58:29Z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