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1"/>
  </p:sldMasterIdLst>
  <p:sldIdLst>
    <p:sldId id="260" r:id="rId2"/>
    <p:sldId id="271" r:id="rId3"/>
    <p:sldId id="273" r:id="rId4"/>
    <p:sldId id="275" r:id="rId5"/>
  </p:sldIdLst>
  <p:sldSz cx="9144000" cy="5143500" type="screen16x9"/>
  <p:notesSz cx="7772400" cy="100584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50" d="100"/>
          <a:sy n="150" d="100"/>
        </p:scale>
        <p:origin x="1368" y="-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480823" y="195660"/>
            <a:ext cx="7884720" cy="99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s" sz="4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Modelo RNA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124" name="CustomShape 2"/>
          <p:cNvSpPr/>
          <p:nvPr/>
        </p:nvSpPr>
        <p:spPr>
          <a:xfrm>
            <a:off x="571680" y="1441080"/>
            <a:ext cx="7884720" cy="3261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200" b="0" strike="noStrike" spc="-1" dirty="0">
              <a:latin typeface="Arial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F32AE23-6E2E-E3B2-A23A-1BF952233B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25" r="-1"/>
          <a:stretch/>
        </p:blipFill>
        <p:spPr>
          <a:xfrm>
            <a:off x="612776" y="1286263"/>
            <a:ext cx="4939856" cy="172381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1"/>
          <p:cNvSpPr/>
          <p:nvPr/>
        </p:nvSpPr>
        <p:spPr>
          <a:xfrm>
            <a:off x="514440" y="644760"/>
            <a:ext cx="7884720" cy="99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>
              <a:tabLst>
                <a:tab pos="0" algn="l"/>
              </a:tabLst>
            </a:pPr>
            <a:r>
              <a:rPr lang="es" sz="44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Modelamiento RNA - </a:t>
            </a:r>
            <a:r>
              <a:rPr lang="es-PE" sz="3200" b="1" spc="-1" dirty="0">
                <a:solidFill>
                  <a:srgbClr val="000000"/>
                </a:solidFill>
                <a:latin typeface="Calibri"/>
                <a:ea typeface="DejaVu Sans"/>
              </a:rPr>
              <a:t>Procesamiento de datos</a:t>
            </a:r>
            <a:endParaRPr lang="en-US" sz="3200" b="1" strike="noStrike" spc="-1" dirty="0">
              <a:latin typeface="Arial"/>
            </a:endParaRPr>
          </a:p>
        </p:txBody>
      </p:sp>
      <p:sp>
        <p:nvSpPr>
          <p:cNvPr id="158" name="CustomShape 2"/>
          <p:cNvSpPr/>
          <p:nvPr/>
        </p:nvSpPr>
        <p:spPr>
          <a:xfrm>
            <a:off x="514440" y="1803400"/>
            <a:ext cx="7884720" cy="2969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 marL="990720" lvl="1" indent="-4550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–"/>
            </a:pPr>
            <a:r>
              <a:rPr lang="es-PE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Transformación de datos categóricos</a:t>
            </a:r>
          </a:p>
          <a:p>
            <a:pPr marL="990720" lvl="1" indent="-4550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–"/>
            </a:pPr>
            <a:r>
              <a:rPr lang="es-PE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Escalamiento de datos</a:t>
            </a:r>
          </a:p>
          <a:p>
            <a:pPr marL="990720" lvl="1" indent="-4550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–"/>
            </a:pPr>
            <a:r>
              <a:rPr lang="es-PE" sz="2800" spc="-1" dirty="0">
                <a:solidFill>
                  <a:srgbClr val="000000"/>
                </a:solidFill>
                <a:latin typeface="Calibri"/>
                <a:ea typeface="DejaVu Sans"/>
              </a:rPr>
              <a:t>Eliminación de Columnas muy relacionadas al objetivo (Peso y Altura)</a:t>
            </a:r>
            <a:endParaRPr lang="es-PE" sz="2800" b="0" strike="noStrike" spc="-1" dirty="0">
              <a:solidFill>
                <a:srgbClr val="000000"/>
              </a:solidFill>
              <a:latin typeface="Calibri"/>
              <a:ea typeface="DejaVu Sans"/>
            </a:endParaRPr>
          </a:p>
          <a:p>
            <a:pPr marL="990720" lvl="1" indent="-4550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–"/>
            </a:pPr>
            <a:endParaRPr lang="es-PE" sz="2800" b="0" strike="noStrike" spc="-1" dirty="0">
              <a:solidFill>
                <a:srgbClr val="000000"/>
              </a:solidFill>
              <a:latin typeface="Calibri"/>
              <a:ea typeface="DejaVu Sans"/>
            </a:endParaRPr>
          </a:p>
          <a:p>
            <a:pPr marL="990720" lvl="1" indent="-4550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–"/>
            </a:pPr>
            <a:endParaRPr lang="en-US" sz="2800" b="0" strike="noStrike" spc="-1" dirty="0">
              <a:latin typeface="Arial"/>
            </a:endParaRPr>
          </a:p>
          <a:p>
            <a:pPr marL="990720" lvl="1" indent="-4550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–"/>
            </a:pPr>
            <a:endParaRPr lang="en-US" sz="2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514440" y="644760"/>
            <a:ext cx="7884720" cy="67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>
              <a:tabLst>
                <a:tab pos="0" algn="l"/>
              </a:tabLst>
            </a:pPr>
            <a:r>
              <a:rPr lang="es" sz="4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Modelo RNA - </a:t>
            </a:r>
            <a:r>
              <a:rPr lang="es-ES" sz="28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Selección y Tuneo</a:t>
            </a:r>
            <a:endParaRPr lang="en-US" sz="28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4400" b="0" strike="noStrike" spc="-1" dirty="0">
              <a:latin typeface="Arial"/>
            </a:endParaRPr>
          </a:p>
        </p:txBody>
      </p:sp>
      <p:sp>
        <p:nvSpPr>
          <p:cNvPr id="163" name="CustomShape 2"/>
          <p:cNvSpPr/>
          <p:nvPr/>
        </p:nvSpPr>
        <p:spPr>
          <a:xfrm>
            <a:off x="514440" y="1079500"/>
            <a:ext cx="7884720" cy="36937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 marL="533520">
              <a:lnSpc>
                <a:spcPct val="100000"/>
              </a:lnSpc>
              <a:tabLst>
                <a:tab pos="0" algn="l"/>
              </a:tabLst>
            </a:pPr>
            <a:r>
              <a:rPr lang="es-ES" sz="2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El mejor modelo encontrado fue una red neuronal </a:t>
            </a:r>
            <a:r>
              <a:rPr lang="es-PE" sz="2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con las siguientes características</a:t>
            </a:r>
            <a:endParaRPr lang="en-US" sz="2000" b="0" strike="noStrike" spc="-1" dirty="0">
              <a:latin typeface="Arial"/>
            </a:endParaRPr>
          </a:p>
          <a:p>
            <a:pPr marL="533520"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400" b="0" strike="noStrike" spc="-1" dirty="0">
              <a:latin typeface="Arial"/>
            </a:endParaRPr>
          </a:p>
        </p:txBody>
      </p:sp>
      <p:sp>
        <p:nvSpPr>
          <p:cNvPr id="164" name="CustomShape 3"/>
          <p:cNvSpPr/>
          <p:nvPr/>
        </p:nvSpPr>
        <p:spPr>
          <a:xfrm>
            <a:off x="1257300" y="2807160"/>
            <a:ext cx="6629400" cy="132198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285840" indent="-2836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s-ES" sz="16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Función de Activación Capas Ocultas: </a:t>
            </a:r>
            <a:r>
              <a:rPr lang="es-ES" sz="1600" b="1" strike="noStrike" spc="-1" dirty="0" err="1">
                <a:solidFill>
                  <a:schemeClr val="accent6">
                    <a:lumMod val="75000"/>
                  </a:schemeClr>
                </a:solidFill>
                <a:latin typeface="Arial"/>
                <a:ea typeface="Arial"/>
              </a:rPr>
              <a:t>Relu</a:t>
            </a:r>
            <a:endParaRPr lang="es-ES" sz="1600" b="1" strike="noStrike" spc="-1" dirty="0">
              <a:solidFill>
                <a:schemeClr val="accent6">
                  <a:lumMod val="75000"/>
                </a:schemeClr>
              </a:solidFill>
              <a:latin typeface="Arial"/>
              <a:ea typeface="Arial"/>
            </a:endParaRPr>
          </a:p>
          <a:p>
            <a:pPr marL="285840" indent="-283680">
              <a:buClr>
                <a:srgbClr val="000000"/>
              </a:buClr>
              <a:buFont typeface="Arial"/>
              <a:buChar char="•"/>
            </a:pPr>
            <a:r>
              <a:rPr lang="es-ES" sz="16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Función de Activación Capa de Salida: </a:t>
            </a:r>
            <a:r>
              <a:rPr lang="es-ES" sz="1600" b="1" strike="noStrike" spc="-1" dirty="0" err="1">
                <a:solidFill>
                  <a:schemeClr val="accent6">
                    <a:lumMod val="75000"/>
                  </a:schemeClr>
                </a:solidFill>
                <a:latin typeface="Arial"/>
                <a:ea typeface="Arial"/>
              </a:rPr>
              <a:t>Softmax</a:t>
            </a:r>
            <a:endParaRPr lang="en-US" sz="1600" b="0" strike="noStrike" spc="-1" dirty="0">
              <a:solidFill>
                <a:schemeClr val="accent6">
                  <a:lumMod val="75000"/>
                </a:schemeClr>
              </a:solidFill>
              <a:latin typeface="Arial"/>
            </a:endParaRPr>
          </a:p>
          <a:p>
            <a:pPr indent="-2836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s-ES" sz="16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Optimización: </a:t>
            </a:r>
            <a:r>
              <a:rPr lang="es-ES" sz="1600" b="1" spc="-1" dirty="0">
                <a:solidFill>
                  <a:schemeClr val="accent6">
                    <a:lumMod val="75000"/>
                  </a:schemeClr>
                </a:solidFill>
                <a:latin typeface="Arial"/>
              </a:rPr>
              <a:t>Adam</a:t>
            </a:r>
            <a:endParaRPr lang="en-US" sz="1600" b="1" spc="-1" dirty="0">
              <a:solidFill>
                <a:schemeClr val="accent6">
                  <a:lumMod val="75000"/>
                </a:schemeClr>
              </a:solidFill>
              <a:latin typeface="Arial"/>
            </a:endParaRPr>
          </a:p>
          <a:p>
            <a:pPr indent="-2836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s-ES" sz="16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Función de Costo: </a:t>
            </a:r>
            <a:r>
              <a:rPr lang="es-PE" sz="1600" b="1" spc="-1" dirty="0" err="1">
                <a:solidFill>
                  <a:schemeClr val="accent6">
                    <a:lumMod val="75000"/>
                  </a:schemeClr>
                </a:solidFill>
                <a:latin typeface="Arial"/>
              </a:rPr>
              <a:t>categorical_crossentropy</a:t>
            </a:r>
            <a:endParaRPr lang="es-PE" sz="1600" b="1" spc="-1" dirty="0">
              <a:solidFill>
                <a:schemeClr val="accent6">
                  <a:lumMod val="75000"/>
                </a:schemeClr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600" b="0" strike="noStrike" spc="-1" dirty="0">
              <a:latin typeface="Arial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13B27AE-8EAD-BBC8-EA17-41083AACCB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09" b="28751"/>
          <a:stretch/>
        </p:blipFill>
        <p:spPr>
          <a:xfrm>
            <a:off x="2908300" y="1582255"/>
            <a:ext cx="4159250" cy="103394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ustomShape 1"/>
          <p:cNvSpPr/>
          <p:nvPr/>
        </p:nvSpPr>
        <p:spPr>
          <a:xfrm>
            <a:off x="514440" y="435210"/>
            <a:ext cx="7884720" cy="99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s" sz="4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Resultados del Modelo RNA</a:t>
            </a:r>
            <a:endParaRPr lang="en-US" sz="4400" b="0" strike="noStrike" spc="-1" dirty="0">
              <a:latin typeface="Arial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61F3761F-7026-01FB-1A57-798298C095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0826" y="1311628"/>
            <a:ext cx="3082224" cy="1140423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2413BD06-6100-F239-99D8-9FEA7720BD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3926" y="2568991"/>
            <a:ext cx="3236024" cy="120011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1F883472-7F06-C80B-E886-BB19F7E06C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0826" y="3886046"/>
            <a:ext cx="3236024" cy="99216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2161</TotalTime>
  <Words>74</Words>
  <Application>Microsoft Office PowerPoint</Application>
  <PresentationFormat>Presentación en pantalla (16:9)</PresentationFormat>
  <Paragraphs>15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9" baseType="lpstr">
      <vt:lpstr>Arial</vt:lpstr>
      <vt:lpstr>Calibri</vt:lpstr>
      <vt:lpstr>Symbol</vt:lpstr>
      <vt:lpstr>Wingdings</vt:lpstr>
      <vt:lpstr>Office Theme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INF648 - Curso de Aprendizaje Automático</dc:title>
  <dc:subject/>
  <dc:creator/>
  <dc:description/>
  <cp:lastModifiedBy>Edwin Huaman Curo</cp:lastModifiedBy>
  <cp:revision>27</cp:revision>
  <dcterms:modified xsi:type="dcterms:W3CDTF">2022-07-04T14:58:19Z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Presentación en pantalla (16:9)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23</vt:i4>
  </property>
</Properties>
</file>