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60" r:id="rId2"/>
    <p:sldId id="271" r:id="rId3"/>
    <p:sldId id="273" r:id="rId4"/>
    <p:sldId id="275" r:id="rId5"/>
  </p:sldIdLst>
  <p:sldSz cx="9144000" cy="5143500" type="screen16x9"/>
  <p:notesSz cx="7772400" cy="100584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80823" y="19566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4400" spc="-1" dirty="0">
                <a:solidFill>
                  <a:srgbClr val="000000"/>
                </a:solidFill>
                <a:latin typeface="Calibri"/>
              </a:rPr>
              <a:t>Objetivo 2: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71680" y="1441080"/>
            <a:ext cx="7884720" cy="32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3A94F7-7BFD-57A9-244B-BF8E976D5C53}"/>
              </a:ext>
            </a:extLst>
          </p:cNvPr>
          <p:cNvSpPr txBox="1"/>
          <p:nvPr/>
        </p:nvSpPr>
        <p:spPr>
          <a:xfrm>
            <a:off x="410135" y="1279270"/>
            <a:ext cx="7530353" cy="1020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s-P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dentificar valores de </a:t>
            </a:r>
            <a:r>
              <a:rPr lang="es-PE" dirty="0">
                <a:latin typeface="Arial" panose="020B0604020202020204" pitchFamily="34" charset="0"/>
                <a:ea typeface="Arial" panose="020B0604020202020204" pitchFamily="34" charset="0"/>
              </a:rPr>
              <a:t>h</a:t>
            </a:r>
            <a:r>
              <a:rPr lang="es-P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ábitos alimenticios o condiciones físicas,  para que una persona pertenezca a un grupo sin niveles de obesidad o leves signos de sobrepeso.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14440" y="64476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Agrupamiento con K-means</a:t>
            </a:r>
          </a:p>
          <a:p>
            <a:pPr>
              <a:tabLst>
                <a:tab pos="0" algn="l"/>
              </a:tabLst>
            </a:pPr>
            <a:r>
              <a:rPr lang="en-US" sz="2400" b="1" strike="noStrike" spc="-1" dirty="0" err="1">
                <a:latin typeface="Arial"/>
              </a:rPr>
              <a:t>Procesamiento</a:t>
            </a:r>
            <a:r>
              <a:rPr lang="en-US" sz="2400" b="1" strike="noStrike" spc="-1" dirty="0">
                <a:latin typeface="Arial"/>
              </a:rPr>
              <a:t> de </a:t>
            </a:r>
            <a:r>
              <a:rPr lang="en-US" sz="2400" b="1" strike="noStrike" spc="-1" dirty="0" err="1">
                <a:latin typeface="Arial"/>
              </a:rPr>
              <a:t>datos</a:t>
            </a:r>
            <a:endParaRPr lang="en-US" sz="2400" b="1" strike="noStrike" spc="-1" dirty="0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14440" y="1803400"/>
            <a:ext cx="7884720" cy="296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990720" lvl="1" indent="-455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lang="es-P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Transformación de datos categóricos</a:t>
            </a:r>
          </a:p>
          <a:p>
            <a:pPr marL="990720" lvl="1" indent="-455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lang="es-P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Escalamiento de datos</a:t>
            </a:r>
          </a:p>
          <a:p>
            <a:pPr marL="990720" lvl="1" indent="-455040"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lang="es-PE" sz="2800" spc="-1" dirty="0">
                <a:solidFill>
                  <a:srgbClr val="000000"/>
                </a:solidFill>
                <a:latin typeface="Calibri"/>
                <a:ea typeface="DejaVu Sans"/>
              </a:rPr>
              <a:t>Eliminación de Columnas que no son considerados  Hábitos alimenticios o de condición física</a:t>
            </a:r>
            <a:endParaRPr lang="es-PE" sz="2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990720" lvl="1" indent="-455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endParaRPr lang="es-PE" sz="2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990720" lvl="1" indent="-455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endParaRPr lang="en-US" sz="2800" b="0" strike="noStrike" spc="-1" dirty="0">
              <a:latin typeface="Arial"/>
            </a:endParaRPr>
          </a:p>
          <a:p>
            <a:pPr marL="990720" lvl="1" indent="-455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14440" y="370259"/>
            <a:ext cx="7884720" cy="10210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s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Modelo K-Means </a:t>
            </a:r>
          </a:p>
          <a:p>
            <a:pPr>
              <a:tabLst>
                <a:tab pos="0" algn="l"/>
              </a:tabLst>
            </a:pPr>
            <a:r>
              <a:rPr lang="es-ES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Selección y Tuneo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44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14440" y="1149190"/>
            <a:ext cx="7884720" cy="5408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533520">
              <a:lnSpc>
                <a:spcPct val="100000"/>
              </a:lnSpc>
              <a:tabLst>
                <a:tab pos="0" algn="l"/>
              </a:tabLst>
            </a:pPr>
            <a:r>
              <a:rPr lang="es-P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 ha generado 2 </a:t>
            </a:r>
            <a:r>
              <a:rPr lang="es-P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clusters</a:t>
            </a:r>
            <a:r>
              <a:rPr lang="es-P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con información de hábitos  </a:t>
            </a:r>
            <a:endParaRPr lang="en-US" sz="2000" b="0" strike="noStrike" spc="-1" dirty="0">
              <a:latin typeface="Arial"/>
            </a:endParaRPr>
          </a:p>
          <a:p>
            <a:pPr marL="53352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499271" y="1649327"/>
            <a:ext cx="3413824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 err="1">
                <a:latin typeface="Arial"/>
              </a:rPr>
              <a:t>Hábitos</a:t>
            </a:r>
            <a:r>
              <a:rPr lang="en-US" sz="1600" b="1" strike="noStrike" spc="-1" dirty="0">
                <a:latin typeface="Arial"/>
              </a:rPr>
              <a:t> </a:t>
            </a:r>
            <a:r>
              <a:rPr lang="en-US" sz="1600" b="1" strike="noStrike" spc="-1" dirty="0" err="1">
                <a:latin typeface="Arial"/>
              </a:rPr>
              <a:t>alimenticios</a:t>
            </a:r>
            <a:r>
              <a:rPr lang="en-US" sz="1600" b="1" strike="noStrike" spc="-1" dirty="0">
                <a:latin typeface="Arial"/>
              </a:rPr>
              <a:t> o </a:t>
            </a:r>
            <a:r>
              <a:rPr lang="en-US" sz="1600" b="1" strike="noStrike" spc="-1" dirty="0" err="1">
                <a:latin typeface="Arial"/>
              </a:rPr>
              <a:t>condición</a:t>
            </a:r>
            <a:r>
              <a:rPr lang="en-US" sz="1600" b="1" strike="noStrike" spc="-1" dirty="0">
                <a:latin typeface="Arial"/>
              </a:rPr>
              <a:t> </a:t>
            </a:r>
            <a:r>
              <a:rPr lang="en-US" sz="1600" b="1" strike="noStrike" spc="-1" dirty="0" err="1">
                <a:latin typeface="Arial"/>
              </a:rPr>
              <a:t>física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295BC7-DA39-718A-4BF0-D3DF6C9EF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890" y="2180320"/>
            <a:ext cx="4139270" cy="224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2056618-9353-A7A6-0D87-D0375A189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83" y="2170225"/>
            <a:ext cx="32004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84B79DB8-574C-CE41-ACD5-9EC9B6DEA01A}"/>
              </a:ext>
            </a:extLst>
          </p:cNvPr>
          <p:cNvSpPr/>
          <p:nvPr/>
        </p:nvSpPr>
        <p:spPr>
          <a:xfrm>
            <a:off x="4308882" y="1639449"/>
            <a:ext cx="4919897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 err="1">
                <a:latin typeface="Arial"/>
              </a:rPr>
              <a:t>Relación</a:t>
            </a:r>
            <a:r>
              <a:rPr lang="en-US" sz="1600" b="1" strike="noStrike" spc="-1" dirty="0">
                <a:latin typeface="Arial"/>
              </a:rPr>
              <a:t> IMC con </a:t>
            </a:r>
            <a:r>
              <a:rPr lang="en-US" sz="1600" b="1" strike="noStrike" spc="-1" dirty="0" err="1">
                <a:latin typeface="Arial"/>
              </a:rPr>
              <a:t>Niveles</a:t>
            </a:r>
            <a:r>
              <a:rPr lang="en-US" sz="1600" b="1" strike="noStrike" spc="-1" dirty="0">
                <a:latin typeface="Arial"/>
              </a:rPr>
              <a:t> de </a:t>
            </a:r>
            <a:r>
              <a:rPr lang="en-US" sz="1600" b="1" strike="noStrike" spc="-1" dirty="0" err="1">
                <a:latin typeface="Arial"/>
              </a:rPr>
              <a:t>obesidad</a:t>
            </a:r>
            <a:r>
              <a:rPr lang="en-US" sz="1600" b="1" strike="noStrike" spc="-1" dirty="0">
                <a:latin typeface="Arial"/>
              </a:rPr>
              <a:t> y </a:t>
            </a:r>
            <a:r>
              <a:rPr lang="en-US" sz="1600" b="1" strike="noStrike" spc="-1" dirty="0" err="1">
                <a:latin typeface="Arial"/>
              </a:rPr>
              <a:t>Nuevos</a:t>
            </a:r>
            <a:r>
              <a:rPr lang="en-US" sz="1600" b="1" strike="noStrike" spc="-1" dirty="0">
                <a:latin typeface="Arial"/>
              </a:rPr>
              <a:t> </a:t>
            </a:r>
            <a:r>
              <a:rPr lang="en-US" sz="1600" b="1" strike="noStrike" spc="-1" dirty="0" err="1">
                <a:latin typeface="Arial"/>
              </a:rPr>
              <a:t>grupos</a:t>
            </a:r>
            <a:r>
              <a:rPr lang="en-US" sz="1600" b="1" strike="noStrike" spc="-1" dirty="0">
                <a:latin typeface="Arial"/>
              </a:rPr>
              <a:t> K-means</a:t>
            </a: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14439" y="435209"/>
            <a:ext cx="7923589" cy="12456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Valores de Hábitos alimenticios o condiciones físicas(Moda)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8717251-36CE-F8E4-85FE-3A3504FC1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854" y="2059081"/>
            <a:ext cx="5057775" cy="2114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2133</TotalTime>
  <Words>95</Words>
  <Application>Microsoft Office PowerPoint</Application>
  <PresentationFormat>Presentación en pantalla (16:9)</PresentationFormat>
  <Paragraphs>16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Symbol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INF648 - Curso de Aprendizaje Automático</dc:title>
  <dc:subject/>
  <dc:creator/>
  <dc:description/>
  <cp:lastModifiedBy>Edwin Huaman Curo</cp:lastModifiedBy>
  <cp:revision>29</cp:revision>
  <dcterms:modified xsi:type="dcterms:W3CDTF">2022-07-04T14:58:13Z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