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60" r:id="rId2"/>
    <p:sldId id="271" r:id="rId3"/>
    <p:sldId id="273" r:id="rId4"/>
    <p:sldId id="275" r:id="rId5"/>
  </p:sldIdLst>
  <p:sldSz cx="9144000" cy="5143500" type="screen16x9"/>
  <p:notesSz cx="7772400" cy="100584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09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80823" y="1956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Modelo RNA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71680" y="144108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32AE23-6E2E-E3B2-A23A-1BF952233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" r="-1"/>
          <a:stretch/>
        </p:blipFill>
        <p:spPr>
          <a:xfrm>
            <a:off x="612776" y="1286263"/>
            <a:ext cx="4939856" cy="1723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Modelamiento RNA - </a:t>
            </a:r>
            <a:r>
              <a:rPr lang="es-PE" sz="3200" b="1" spc="-1" dirty="0">
                <a:solidFill>
                  <a:srgbClr val="000000"/>
                </a:solidFill>
                <a:latin typeface="Calibri"/>
                <a:ea typeface="DejaVu Sans"/>
              </a:rPr>
              <a:t>Procesamiento de datos</a:t>
            </a:r>
            <a:endParaRPr lang="en-US" sz="3200" b="1" strike="noStrike" spc="-1" dirty="0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14440" y="1803400"/>
            <a:ext cx="7884720" cy="2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-P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Transformación de datos categóricos</a:t>
            </a: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-P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Escalamiento de datos</a:t>
            </a: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-PE" sz="2800" spc="-1" dirty="0">
                <a:solidFill>
                  <a:srgbClr val="000000"/>
                </a:solidFill>
                <a:latin typeface="Calibri"/>
                <a:ea typeface="DejaVu Sans"/>
              </a:rPr>
              <a:t>Eliminación de Columnas muy relacionadas al objetivo (Peso y Altura)</a:t>
            </a:r>
            <a:endParaRPr lang="es-PE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endParaRPr lang="es-PE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endParaRPr lang="en-US" sz="2800" b="0" strike="noStrike" spc="-1" dirty="0">
              <a:latin typeface="Arial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14440" y="644760"/>
            <a:ext cx="7884720" cy="6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Modelo RNA - </a:t>
            </a:r>
            <a:r>
              <a:rPr lang="es-E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Selección y Tuneo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44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14440" y="1079500"/>
            <a:ext cx="7884720" cy="3693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3352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El mejor modelo encontrado fue una red neuronal </a:t>
            </a:r>
            <a:r>
              <a:rPr lang="es-P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 las siguientes características</a:t>
            </a:r>
            <a:endParaRPr lang="en-US" sz="2000" b="0" strike="noStrike" spc="-1" dirty="0">
              <a:latin typeface="Arial"/>
            </a:endParaRPr>
          </a:p>
          <a:p>
            <a:pPr marL="53352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257300" y="2807160"/>
            <a:ext cx="662940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Función de Activación Capas Ocultas: </a:t>
            </a:r>
            <a:r>
              <a:rPr lang="es-ES" sz="1600" b="1" strike="noStrike" spc="-1" dirty="0" err="1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</a:rPr>
              <a:t>Relu</a:t>
            </a:r>
            <a:endParaRPr lang="es-ES" sz="1600" b="1" strike="noStrike" spc="-1" dirty="0">
              <a:solidFill>
                <a:schemeClr val="accent6">
                  <a:lumMod val="75000"/>
                </a:schemeClr>
              </a:solidFill>
              <a:latin typeface="Arial"/>
              <a:ea typeface="Arial"/>
            </a:endParaRPr>
          </a:p>
          <a:p>
            <a:pPr marL="285840" indent="-283680"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Función de Activación Capa de Salida: </a:t>
            </a:r>
            <a:r>
              <a:rPr lang="es-ES" sz="1600" b="1" strike="noStrike" spc="-1" dirty="0" err="1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</a:rPr>
              <a:t>Softmax</a:t>
            </a:r>
            <a:endParaRPr lang="en-US" sz="16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Optimización: </a:t>
            </a:r>
            <a:r>
              <a:rPr lang="es-ES" sz="1600" b="1" spc="-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Adam</a:t>
            </a:r>
            <a:endParaRPr lang="en-US" sz="1600" b="1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Función de Costo: </a:t>
            </a:r>
            <a:r>
              <a:rPr lang="es-PE" sz="1600" b="1" spc="-1" dirty="0" err="1">
                <a:solidFill>
                  <a:schemeClr val="accent6">
                    <a:lumMod val="75000"/>
                  </a:schemeClr>
                </a:solidFill>
                <a:latin typeface="Arial"/>
              </a:rPr>
              <a:t>categorical_crossentropy</a:t>
            </a:r>
            <a:endParaRPr lang="es-PE" sz="1600" b="1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3B27AE-8EAD-BBC8-EA17-41083AACC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" b="28751"/>
          <a:stretch/>
        </p:blipFill>
        <p:spPr>
          <a:xfrm>
            <a:off x="2908300" y="1582255"/>
            <a:ext cx="4159250" cy="1033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14440" y="43521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Resultados del Modelo RNA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F3761F-7026-01FB-1A57-798298C0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76" y="1516284"/>
            <a:ext cx="3082224" cy="11404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13BD06-6100-F239-99D8-9FEA7720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6" y="3229391"/>
            <a:ext cx="3236024" cy="12001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883472-7F06-C80B-E886-BB19F7E0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576" y="1480814"/>
            <a:ext cx="3236024" cy="99216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E18DA68D-1A7B-9EE0-3FE6-92B540481354}"/>
              </a:ext>
            </a:extLst>
          </p:cNvPr>
          <p:cNvGrpSpPr/>
          <p:nvPr/>
        </p:nvGrpSpPr>
        <p:grpSpPr>
          <a:xfrm>
            <a:off x="4198750" y="2571750"/>
            <a:ext cx="2259268" cy="1528113"/>
            <a:chOff x="4198750" y="2571750"/>
            <a:chExt cx="2259268" cy="1528113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A74E4E8-F5DC-7FAA-CC95-DE0372544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8750" y="2571750"/>
              <a:ext cx="2259268" cy="1528113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EF75E6F-A47B-8158-DD65-2DE80CA34D0B}"/>
                </a:ext>
              </a:extLst>
            </p:cNvPr>
            <p:cNvSpPr txBox="1"/>
            <p:nvPr/>
          </p:nvSpPr>
          <p:spPr>
            <a:xfrm>
              <a:off x="5390881" y="2749192"/>
              <a:ext cx="7622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50" dirty="0">
                  <a:solidFill>
                    <a:schemeClr val="accent1">
                      <a:lumMod val="75000"/>
                    </a:schemeClr>
                  </a:solidFill>
                </a:rPr>
                <a:t>Test 20%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FA6976F-DF9A-3B36-4067-9768FCC3A0DA}"/>
              </a:ext>
            </a:extLst>
          </p:cNvPr>
          <p:cNvGrpSpPr/>
          <p:nvPr/>
        </p:nvGrpSpPr>
        <p:grpSpPr>
          <a:xfrm>
            <a:off x="6458018" y="2560431"/>
            <a:ext cx="2342252" cy="1655969"/>
            <a:chOff x="6458018" y="2560431"/>
            <a:chExt cx="2342252" cy="165596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754DD05-A532-85B7-1953-AC3581D77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8018" y="2560431"/>
              <a:ext cx="2342252" cy="1655969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14EF584-DECA-DF13-D0D5-E71D02245A0D}"/>
                </a:ext>
              </a:extLst>
            </p:cNvPr>
            <p:cNvSpPr txBox="1"/>
            <p:nvPr/>
          </p:nvSpPr>
          <p:spPr>
            <a:xfrm>
              <a:off x="7629144" y="2749192"/>
              <a:ext cx="10676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50" dirty="0">
                  <a:solidFill>
                    <a:schemeClr val="accent1">
                      <a:lumMod val="75000"/>
                    </a:schemeClr>
                  </a:solidFill>
                </a:rPr>
                <a:t>Encuesta(498)</a:t>
              </a:r>
            </a:p>
          </p:txBody>
        </p:sp>
      </p:grp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826D02B-93B9-A40F-EBD6-EBFC99A1D35F}"/>
              </a:ext>
            </a:extLst>
          </p:cNvPr>
          <p:cNvCxnSpPr/>
          <p:nvPr/>
        </p:nvCxnSpPr>
        <p:spPr>
          <a:xfrm>
            <a:off x="4044950" y="1579590"/>
            <a:ext cx="0" cy="274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2579C4-97F5-EEBC-AFD9-90318B1F8C4A}"/>
              </a:ext>
            </a:extLst>
          </p:cNvPr>
          <p:cNvSpPr txBox="1"/>
          <p:nvPr/>
        </p:nvSpPr>
        <p:spPr>
          <a:xfrm>
            <a:off x="4260884" y="4176614"/>
            <a:ext cx="1963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Modelo Indeciso Aceptable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13ACD01-8E83-2B03-F5D5-8D631E9AF5C3}"/>
              </a:ext>
            </a:extLst>
          </p:cNvPr>
          <p:cNvSpPr txBox="1"/>
          <p:nvPr/>
        </p:nvSpPr>
        <p:spPr>
          <a:xfrm>
            <a:off x="6458018" y="4244840"/>
            <a:ext cx="240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Modelo Totalmente Indeciso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</TotalTime>
  <Words>87</Words>
  <Application>Microsoft Office PowerPoint</Application>
  <PresentationFormat>Presentación en pantalla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INF648 - Curso de Aprendizaje Automático</dc:title>
  <dc:subject/>
  <dc:creator/>
  <dc:description/>
  <cp:lastModifiedBy>Edwin Huaman Curo</cp:lastModifiedBy>
  <cp:revision>30</cp:revision>
  <dcterms:modified xsi:type="dcterms:W3CDTF">2022-07-04T15:44:03Z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