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79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7772400" cy="100584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84;p27"/>
          <p:cNvPicPr/>
          <p:nvPr/>
        </p:nvPicPr>
        <p:blipFill>
          <a:blip r:embed="rId2"/>
          <a:stretch/>
        </p:blipFill>
        <p:spPr>
          <a:xfrm>
            <a:off x="6677280" y="4327560"/>
            <a:ext cx="1720440" cy="6487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005840" y="1005840"/>
            <a:ext cx="685584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343080" indent="-34092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INF648 – InClass Kaggle Competition</a:t>
            </a:r>
            <a:endParaRPr lang="en-US" sz="2400" b="0" strike="noStrike" spc="-1">
              <a:latin typeface="Arial"/>
            </a:endParaRPr>
          </a:p>
          <a:p>
            <a:pPr marL="343080" indent="-34092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343080" indent="-34092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Grupo: betaTeam</a:t>
            </a:r>
            <a:endParaRPr lang="en-US" sz="2400" b="0" strike="noStrike" spc="-1">
              <a:latin typeface="Arial"/>
            </a:endParaRPr>
          </a:p>
          <a:p>
            <a:pPr marL="343080" indent="-34092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	Daniel Cabrera Díaz</a:t>
            </a:r>
            <a:r>
              <a:t/>
            </a:r>
            <a:br/>
            <a:r>
              <a:rPr lang="es-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Edwin Huamán Curo</a:t>
            </a:r>
            <a:r>
              <a:t/>
            </a:r>
            <a:br/>
            <a:r>
              <a:rPr lang="es-E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Carlos Rebaza Valdivia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14440" y="15120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b) Modeling</a:t>
            </a:r>
            <a:endParaRPr lang="en-US" sz="28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modeló un modelo de clasificacion como posible solución al problema, usando una cantidad de 85 estimators y trabajando con todos los procesadores disponibles</a:t>
            </a:r>
            <a:endParaRPr lang="en-US" sz="18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6" name="Imagen 93"/>
          <p:cNvPicPr/>
          <p:nvPr/>
        </p:nvPicPr>
        <p:blipFill>
          <a:blip r:embed="rId2"/>
          <a:stretch/>
        </p:blipFill>
        <p:spPr>
          <a:xfrm>
            <a:off x="186840" y="2868480"/>
            <a:ext cx="2737440" cy="1918440"/>
          </a:xfrm>
          <a:prstGeom prst="rect">
            <a:avLst/>
          </a:prstGeom>
          <a:ln>
            <a:noFill/>
          </a:ln>
        </p:spPr>
      </p:pic>
      <p:pic>
        <p:nvPicPr>
          <p:cNvPr id="137" name="Imagen 94"/>
          <p:cNvPicPr/>
          <p:nvPr/>
        </p:nvPicPr>
        <p:blipFill>
          <a:blip r:embed="rId3"/>
          <a:stretch/>
        </p:blipFill>
        <p:spPr>
          <a:xfrm>
            <a:off x="2926080" y="2868480"/>
            <a:ext cx="2832840" cy="1985400"/>
          </a:xfrm>
          <a:prstGeom prst="rect">
            <a:avLst/>
          </a:prstGeom>
          <a:ln>
            <a:noFill/>
          </a:ln>
        </p:spPr>
      </p:pic>
      <p:pic>
        <p:nvPicPr>
          <p:cNvPr id="138" name="Imagen 95"/>
          <p:cNvPicPr/>
          <p:nvPr/>
        </p:nvPicPr>
        <p:blipFill>
          <a:blip r:embed="rId4"/>
          <a:stretch/>
        </p:blipFill>
        <p:spPr>
          <a:xfrm>
            <a:off x="5943600" y="2926080"/>
            <a:ext cx="2911320" cy="20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14440" y="15120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c) Feature Selection &amp; Tuning </a:t>
            </a:r>
            <a:endParaRPr lang="en-US" sz="28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modelo final fue una Random Forest de 85 estimators que termino arrojando estos valores de score.</a:t>
            </a:r>
            <a:endParaRPr lang="en-US" sz="24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14400" y="3416760"/>
            <a:ext cx="40806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42" name="Imagen 99"/>
          <p:cNvPicPr/>
          <p:nvPr/>
        </p:nvPicPr>
        <p:blipFill>
          <a:blip r:embed="rId2"/>
          <a:stretch/>
        </p:blipFill>
        <p:spPr>
          <a:xfrm>
            <a:off x="1387080" y="3618000"/>
            <a:ext cx="1902960" cy="76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14400" y="3416760"/>
            <a:ext cx="40806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45" name="Imagen 102"/>
          <p:cNvPicPr/>
          <p:nvPr/>
        </p:nvPicPr>
        <p:blipFill>
          <a:blip r:embed="rId2"/>
          <a:stretch/>
        </p:blipFill>
        <p:spPr>
          <a:xfrm>
            <a:off x="182880" y="477720"/>
            <a:ext cx="896184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14400" y="3416760"/>
            <a:ext cx="40806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48" name="Imagen 105"/>
          <p:cNvPicPr/>
          <p:nvPr/>
        </p:nvPicPr>
        <p:blipFill>
          <a:blip r:embed="rId2"/>
          <a:stretch/>
        </p:blipFill>
        <p:spPr>
          <a:xfrm>
            <a:off x="2880" y="547920"/>
            <a:ext cx="9141840" cy="405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46800" y="1737360"/>
            <a:ext cx="40806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Importancias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51" name="Imagen 108"/>
          <p:cNvPicPr/>
          <p:nvPr/>
        </p:nvPicPr>
        <p:blipFill>
          <a:blip r:embed="rId2"/>
          <a:stretch/>
        </p:blipFill>
        <p:spPr>
          <a:xfrm>
            <a:off x="3063240" y="1638720"/>
            <a:ext cx="2512800" cy="340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46800" y="1737360"/>
            <a:ext cx="40806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SCORE KAGGLE:</a:t>
            </a:r>
            <a:endParaRPr lang="en-US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54" name="Imagen 111"/>
          <p:cNvPicPr/>
          <p:nvPr/>
        </p:nvPicPr>
        <p:blipFill>
          <a:blip r:embed="rId2"/>
          <a:stretch/>
        </p:blipFill>
        <p:spPr>
          <a:xfrm>
            <a:off x="1005840" y="2103120"/>
            <a:ext cx="5634360" cy="112896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1188720" y="3566160"/>
            <a:ext cx="76464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 mostrar un score menor que los conseguidos durante el modelamiento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indica que se tiene un problema de overfiting.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6" name="Imagen 113"/>
          <p:cNvPicPr/>
          <p:nvPr/>
        </p:nvPicPr>
        <p:blipFill>
          <a:blip r:embed="rId3"/>
          <a:stretch/>
        </p:blipFill>
        <p:spPr>
          <a:xfrm>
            <a:off x="6858000" y="2063520"/>
            <a:ext cx="1902960" cy="76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RNA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14440" y="15120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914400" lvl="1" indent="-378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lphaLcParenR"/>
            </a:pPr>
            <a:r>
              <a:rPr lang="e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Feature Engineering </a:t>
            </a:r>
            <a:endParaRPr lang="en-US" sz="2800" b="0" strike="noStrike" spc="-1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crearon Categorías para los datos categoricos</a:t>
            </a:r>
            <a:endParaRPr lang="en-US" sz="2800" b="0" strike="noStrike" spc="-1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escalaron los valores de las variables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RNA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14440" y="15120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b) Modeling</a:t>
            </a:r>
            <a:endParaRPr lang="en-US" sz="28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modeló una red neuronal como solución al problema de clasificación, ya que es una herramienta poderosa y confiable para inferir el objetivo. Previamente se hizo una prueba con un modelo de Random Forest.</a:t>
            </a:r>
            <a:endParaRPr lang="en-US" sz="18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1" name="Imagen 3"/>
          <p:cNvPicPr/>
          <p:nvPr/>
        </p:nvPicPr>
        <p:blipFill>
          <a:blip r:embed="rId2"/>
          <a:stretch/>
        </p:blipFill>
        <p:spPr>
          <a:xfrm>
            <a:off x="2763000" y="3154680"/>
            <a:ext cx="3072960" cy="192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RNA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14440" y="15120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c) Feature Selection &amp; Tuning </a:t>
            </a:r>
            <a:endParaRPr lang="en-US" sz="28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modelo final fue una red neuronal de 20-40-20-1  neuronas con los siguientes parámetros de modelo</a:t>
            </a:r>
            <a:endParaRPr lang="en-US" sz="2400" b="0" strike="noStrike" spc="-1">
              <a:latin typeface="Arial"/>
            </a:endParaRPr>
          </a:p>
          <a:p>
            <a:pPr marL="5335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914400" y="3416760"/>
            <a:ext cx="408060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Activación: Relu - Sigmoid</a:t>
            </a:r>
            <a:endParaRPr lang="en-US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Optimyzer: Adam</a:t>
            </a:r>
            <a:endParaRPr lang="en-US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Arial"/>
              </a:rPr>
              <a:t>Loss: </a:t>
            </a:r>
            <a:r>
              <a:rPr lang="es-PE" sz="1600" b="1" strike="noStrike" spc="-1">
                <a:solidFill>
                  <a:srgbClr val="000000"/>
                </a:solidFill>
                <a:latin typeface="Arial"/>
                <a:ea typeface="Arial"/>
              </a:rPr>
              <a:t>binary_crossentropy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RNA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14440" y="15120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33520">
              <a:lnSpc>
                <a:spcPct val="100000"/>
              </a:lnSpc>
              <a:tabLst>
                <a:tab pos="0" algn="l"/>
              </a:tabLst>
            </a:pPr>
            <a:r>
              <a:rPr lang="es-E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c) Feature Selection &amp; Tuning 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7" name="Imagen 4"/>
          <p:cNvPicPr/>
          <p:nvPr/>
        </p:nvPicPr>
        <p:blipFill>
          <a:blip r:embed="rId2"/>
          <a:stretch/>
        </p:blipFill>
        <p:spPr>
          <a:xfrm>
            <a:off x="1186200" y="2009160"/>
            <a:ext cx="4518000" cy="285228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1384920" y="3053160"/>
            <a:ext cx="2826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5421240" y="3216600"/>
            <a:ext cx="28260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05920"/>
            <a:ext cx="82274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Presentación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28560" y="105552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Debe contener los siguientes puntos: </a:t>
            </a:r>
            <a:endParaRPr lang="en-US" sz="1800" b="0" strike="noStrike" spc="-1">
              <a:latin typeface="Arial"/>
            </a:endParaRPr>
          </a:p>
          <a:p>
            <a:pPr marL="457200" indent="-366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Definir el problema del caso y los objetivos</a:t>
            </a:r>
            <a:endParaRPr lang="en-US" sz="1800" b="0" strike="noStrike" spc="-1">
              <a:latin typeface="Arial"/>
            </a:endParaRPr>
          </a:p>
          <a:p>
            <a:pPr marL="457200" indent="-3661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Metodologías a usar </a:t>
            </a:r>
            <a:endParaRPr lang="en-US" sz="1800" b="0" strike="noStrike" spc="-1">
              <a:latin typeface="Arial"/>
            </a:endParaRPr>
          </a:p>
          <a:p>
            <a:pPr marL="457200" indent="-3661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Exploratory Data Analysis - Data Visualization.</a:t>
            </a:r>
            <a:endParaRPr lang="en-US" sz="18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Modelamiento:</a:t>
            </a:r>
            <a:endParaRPr lang="en-US" sz="18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 Engineering</a:t>
            </a:r>
            <a:endParaRPr lang="en-US" sz="20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Modeling</a:t>
            </a:r>
            <a:endParaRPr lang="en-US" sz="20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 Selection &amp; Tuning</a:t>
            </a:r>
            <a:endParaRPr lang="en-US" sz="20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Resultados del Modelo</a:t>
            </a:r>
            <a:endParaRPr lang="en-US" sz="18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Estrategias de Negocio </a:t>
            </a:r>
            <a:endParaRPr lang="en-US" sz="18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Conclusiones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Resultados del Modelo RNA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1" name="Imagen 1"/>
          <p:cNvPicPr/>
          <p:nvPr/>
        </p:nvPicPr>
        <p:blipFill>
          <a:blip r:embed="rId2"/>
          <a:stretch/>
        </p:blipFill>
        <p:spPr>
          <a:xfrm>
            <a:off x="704880" y="1738800"/>
            <a:ext cx="3531240" cy="2512080"/>
          </a:xfrm>
          <a:prstGeom prst="rect">
            <a:avLst/>
          </a:prstGeom>
          <a:ln>
            <a:noFill/>
          </a:ln>
        </p:spPr>
      </p:pic>
      <p:pic>
        <p:nvPicPr>
          <p:cNvPr id="172" name="Imagen 2"/>
          <p:cNvPicPr/>
          <p:nvPr/>
        </p:nvPicPr>
        <p:blipFill>
          <a:blip r:embed="rId3"/>
          <a:srcRect l="6669" t="1862" r="1694" b="1036"/>
          <a:stretch/>
        </p:blipFill>
        <p:spPr>
          <a:xfrm>
            <a:off x="4774680" y="1729440"/>
            <a:ext cx="3366720" cy="24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Estrategias de Negocio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71680" y="197784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Seguna lo encontrado los datos de edad, tasa de interes y trabajo son los mas importantes o de mayor relacion con la variable objetivo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Conclusiones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14440" y="171252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logró superar llegar al 95% de precisión </a:t>
            </a:r>
            <a:endParaRPr lang="en-US" sz="20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demostró que un modelo con Random Forest tiene un alto grado de overfitting en contraposición a una red neuronal</a:t>
            </a:r>
            <a:endParaRPr lang="en-US" sz="20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 importancia de procesar la data en el modelo de predicción</a:t>
            </a:r>
            <a:endParaRPr lang="en-US" sz="20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Escoger los valores correctos de hiper parámetros de un modelo de red Neuronal infieren en la precisión de la predicción.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86360" y="23475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7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Gracias!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Definir el problema del caso y los objetivos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14440" y="17658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Este desafío consiste en predecir que clientes aceptarán una subscripción. El </a:t>
            </a:r>
            <a:r>
              <a:rPr lang="es-E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dataset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fue obtenido en una campaña de marketing en la que se contactó a los clientes mediante llamadas telefónicas para determinar si accedían a un depósito a plazo.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Objetivos General 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Predecir mediante un modelo los clientes que aceptarán una subscripción.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Objetivos Específicos.</a:t>
            </a:r>
            <a:endParaRPr lang="en-US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Exploración y comprensión de la data </a:t>
            </a:r>
            <a:endParaRPr lang="en-US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Creación un modelo para la predicción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s" sz="4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Metodología </a:t>
            </a: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CRISP-DM</a:t>
            </a: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7" y="1685897"/>
            <a:ext cx="3167269" cy="304201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35217" y="1685897"/>
            <a:ext cx="3849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las siglas de Cross-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Industry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Standard 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Process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for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Data 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Mining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es un método probado para orientar sus trabajos de minería de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52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ModeloRF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71680" y="144108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ha desarrollado un modelo de random forest para poder predecir la subscripción de los clientes.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22" name="Imagen 3"/>
          <p:cNvPicPr/>
          <p:nvPr/>
        </p:nvPicPr>
        <p:blipFill>
          <a:blip r:embed="rId2"/>
          <a:stretch/>
        </p:blipFill>
        <p:spPr>
          <a:xfrm>
            <a:off x="657720" y="2435040"/>
            <a:ext cx="5685120" cy="251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Modelo RNA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71680" y="144108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ha desarrollado un modelo de red neuronal para poder predecir la subscripción de los clientes.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Diapositiva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25" name="Imagen 3_0"/>
          <p:cNvPicPr/>
          <p:nvPr/>
        </p:nvPicPr>
        <p:blipFill>
          <a:blip r:embed="rId2"/>
          <a:stretch/>
        </p:blipFill>
        <p:spPr>
          <a:xfrm>
            <a:off x="657720" y="2435040"/>
            <a:ext cx="5685120" cy="251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Exploratory Data Analysis - Data Visualization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71680" y="197784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4F4525-5F5E-5693-8F43-D6A2ECCC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5" y="182206"/>
            <a:ext cx="2140517" cy="142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4236646-ED42-B3F6-8F04-2903D1EC902E}"/>
              </a:ext>
            </a:extLst>
          </p:cNvPr>
          <p:cNvSpPr/>
          <p:nvPr/>
        </p:nvSpPr>
        <p:spPr>
          <a:xfrm>
            <a:off x="947772" y="1610628"/>
            <a:ext cx="734190" cy="1401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/>
              <a:t>Edad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6790C5-B204-B9C9-4045-1B05D007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02" y="189213"/>
            <a:ext cx="2181930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792F56E-F14A-0746-6217-4B9670608445}"/>
              </a:ext>
            </a:extLst>
          </p:cNvPr>
          <p:cNvSpPr/>
          <p:nvPr/>
        </p:nvSpPr>
        <p:spPr>
          <a:xfrm>
            <a:off x="2862872" y="1614813"/>
            <a:ext cx="734190" cy="1401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/>
              <a:t>Duración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8B15F-4E93-E4CD-EC17-12896C12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519" y="182206"/>
            <a:ext cx="2192812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8555066-0B42-535C-6A1C-7640DE2E265B}"/>
              </a:ext>
            </a:extLst>
          </p:cNvPr>
          <p:cNvSpPr/>
          <p:nvPr/>
        </p:nvSpPr>
        <p:spPr>
          <a:xfrm>
            <a:off x="4801921" y="1648188"/>
            <a:ext cx="1404421" cy="593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/>
              <a:t>Cantidad Contactos Realizados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81749D-6243-B475-B18B-B4067829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42" y="222588"/>
            <a:ext cx="2203695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FDEA0EB-4532-801F-F3D0-D327C9B9C3F2}"/>
              </a:ext>
            </a:extLst>
          </p:cNvPr>
          <p:cNvSpPr txBox="1"/>
          <p:nvPr/>
        </p:nvSpPr>
        <p:spPr>
          <a:xfrm>
            <a:off x="7184164" y="1522919"/>
            <a:ext cx="155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900" dirty="0"/>
              <a:t>Cantidad </a:t>
            </a:r>
            <a:r>
              <a:rPr lang="es-PE" sz="900" dirty="0" err="1"/>
              <a:t>Dias</a:t>
            </a:r>
            <a:r>
              <a:rPr lang="es-PE" sz="900" dirty="0"/>
              <a:t> desde Ultimo Contacto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54E7320-DB8E-D6E7-8B55-BAB28F0AF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28" y="1797861"/>
            <a:ext cx="2181930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1A3B7D1-6961-9912-A044-277A43C4D65F}"/>
              </a:ext>
            </a:extLst>
          </p:cNvPr>
          <p:cNvSpPr/>
          <p:nvPr/>
        </p:nvSpPr>
        <p:spPr>
          <a:xfrm>
            <a:off x="381273" y="3189541"/>
            <a:ext cx="1520945" cy="216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/>
              <a:t>Cantidad Contactos Previos Realizados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4B8CD22-332D-A7C1-6002-8CB0F6A4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02" y="1790854"/>
            <a:ext cx="2181930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298291EF-2FBC-BEEB-EE02-1D06FAA3F3E5}"/>
              </a:ext>
            </a:extLst>
          </p:cNvPr>
          <p:cNvSpPr/>
          <p:nvPr/>
        </p:nvSpPr>
        <p:spPr>
          <a:xfrm>
            <a:off x="2537303" y="3189541"/>
            <a:ext cx="1520945" cy="216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/>
              <a:t>Tasa </a:t>
            </a:r>
            <a:r>
              <a:rPr lang="es-PE" sz="900" dirty="0" err="1"/>
              <a:t>Variacion</a:t>
            </a:r>
            <a:r>
              <a:rPr lang="es-PE" sz="900" dirty="0"/>
              <a:t> Empleo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9975E407-CF3E-57D6-DC6F-47BAA342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65" y="1797861"/>
            <a:ext cx="2209136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2B7C71A3-6C12-8C57-0FD0-4682FD31FD13}"/>
              </a:ext>
            </a:extLst>
          </p:cNvPr>
          <p:cNvSpPr/>
          <p:nvPr/>
        </p:nvSpPr>
        <p:spPr>
          <a:xfrm>
            <a:off x="4801921" y="3189541"/>
            <a:ext cx="1520945" cy="216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 err="1"/>
              <a:t>Indice</a:t>
            </a:r>
            <a:r>
              <a:rPr lang="es-PE" sz="900" dirty="0"/>
              <a:t> Precios Consumidor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C590B20E-CDBF-98C7-5B72-904D7C97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34" y="1790854"/>
            <a:ext cx="2181930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6140677-F3A1-F54A-0746-0A8A6CC0BB79}"/>
              </a:ext>
            </a:extLst>
          </p:cNvPr>
          <p:cNvSpPr/>
          <p:nvPr/>
        </p:nvSpPr>
        <p:spPr>
          <a:xfrm>
            <a:off x="7066539" y="3172941"/>
            <a:ext cx="1520945" cy="216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 err="1"/>
              <a:t>Indice</a:t>
            </a:r>
            <a:r>
              <a:rPr lang="es-PE" sz="900" dirty="0"/>
              <a:t> Confianza Consumidor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F07A6E9B-AF72-10D9-EEDC-5D09EC52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" y="3412105"/>
            <a:ext cx="2225460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AB5D71F-E956-85D2-F449-2D93AAB2E551}"/>
              </a:ext>
            </a:extLst>
          </p:cNvPr>
          <p:cNvSpPr/>
          <p:nvPr/>
        </p:nvSpPr>
        <p:spPr>
          <a:xfrm>
            <a:off x="308270" y="4770180"/>
            <a:ext cx="1520945" cy="216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/>
              <a:t>Tasa </a:t>
            </a:r>
            <a:r>
              <a:rPr lang="es-PE" sz="900" dirty="0" err="1"/>
              <a:t>Interes</a:t>
            </a:r>
            <a:r>
              <a:rPr lang="es-PE" sz="900" dirty="0"/>
              <a:t> 3 meses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40BF526E-BC68-DFAD-12D5-3FAC0F8D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69" y="3389909"/>
            <a:ext cx="2192812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ED04D811-5D87-4AE9-97BE-06F1960B9001}"/>
              </a:ext>
            </a:extLst>
          </p:cNvPr>
          <p:cNvSpPr/>
          <p:nvPr/>
        </p:nvSpPr>
        <p:spPr>
          <a:xfrm>
            <a:off x="2660416" y="4760490"/>
            <a:ext cx="1520945" cy="216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dirty="0"/>
              <a:t>Cantidad Empleados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14440" y="644760"/>
            <a:ext cx="7884720" cy="9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Modelamiento RF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14440" y="1512000"/>
            <a:ext cx="788472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914400" lvl="1" indent="-378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lphaLcParenR"/>
            </a:pPr>
            <a:r>
              <a:rPr lang="e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Feature Engineering </a:t>
            </a:r>
            <a:endParaRPr lang="en-US" sz="2800" b="0" strike="noStrike" spc="-1" dirty="0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crearon valores numericos  para los datos categoricos</a:t>
            </a:r>
            <a:endParaRPr lang="en-US" sz="2800" b="0" strike="noStrike" spc="-1" dirty="0">
              <a:latin typeface="Arial"/>
            </a:endParaRPr>
          </a:p>
          <a:p>
            <a:pPr marL="990720" lvl="1" indent="-4550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removieron las columnas duracion </a:t>
            </a:r>
            <a:r>
              <a:rPr lang="e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por </a:t>
            </a:r>
            <a:r>
              <a:rPr lang="e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recomendación de las reglas y la columna ID debido a que no tiene relevancia en el modelo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569</Words>
  <Application>Microsoft Office PowerPoint</Application>
  <PresentationFormat>Presentación en pantalla (16:9)</PresentationFormat>
  <Paragraphs>95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INF648 - Curso de Aprendizaje Automático</dc:title>
  <dc:subject/>
  <dc:creator/>
  <dc:description/>
  <cp:lastModifiedBy>Edwin Huaman Curo</cp:lastModifiedBy>
  <cp:revision>24</cp:revision>
  <dcterms:modified xsi:type="dcterms:W3CDTF">2022-05-10T16:01:25Z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