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Nunito-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Nunito-italic.fntdata"/><Relationship Id="rId21" Type="http://schemas.openxmlformats.org/officeDocument/2006/relationships/slide" Target="slides/slide17.xml"/><Relationship Id="rId43" Type="http://schemas.openxmlformats.org/officeDocument/2006/relationships/font" Target="fonts/Nunito-bold.fntdata"/><Relationship Id="rId24" Type="http://schemas.openxmlformats.org/officeDocument/2006/relationships/slide" Target="slides/slide20.xml"/><Relationship Id="rId46" Type="http://schemas.openxmlformats.org/officeDocument/2006/relationships/font" Target="fonts/MavenPro-regular.fntdata"/><Relationship Id="rId23" Type="http://schemas.openxmlformats.org/officeDocument/2006/relationships/slide" Target="slides/slide19.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MavenPro-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 based on the line graphs, ratings and votes tended to be higher towards the end of the season. But for the most popular season, the average number of votes was for season 6. However, the highest average rating was for season 4. But crazy stuff happened during season 4! And also, when looking into the votes in general for season 4 and season 6, season 4 was around the ballpark as season 6. It was the last two episodes of season 6 that received very high votes because they were really well done. So the most popular season has a lot more factors than I considered.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a:t>
            </a:r>
            <a:r>
              <a:rPr lang="en" sz="1200">
                <a:latin typeface="Nunito"/>
                <a:ea typeface="Nunito"/>
                <a:cs typeface="Nunito"/>
                <a:sym typeface="Nunito"/>
              </a:rPr>
              <a:t>I also know that imdb has the metascore ratings for movies but for some reason, I could not find the score for each episode of game of thrones</a:t>
            </a:r>
            <a:r>
              <a:rPr lang="en" sz="1300">
                <a:latin typeface="Nunito"/>
                <a:ea typeface="Nunito"/>
                <a:cs typeface="Nunito"/>
                <a:sym typeface="Nunito"/>
              </a:rPr>
              <a:t>.</a:t>
            </a:r>
            <a:r>
              <a:rPr lang="en"/>
              <a:t> how do I truly know which one is the most popular season? What factors led into how the votes and reviews were accounted for? Also, does the season progression follow the same trend as the episode trends that we see? That’s what I would look into if I had more time.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Jules: Paying money can get you access to older/more relevant/better data. Tweets </a:t>
            </a:r>
            <a:r>
              <a:rPr lang="en"/>
              <a:t>retrieval</a:t>
            </a:r>
            <a:r>
              <a:rPr lang="en"/>
              <a:t> was limited by how old the tweets were. Many helpful guides exist to help you get APIs and other data--don’t reinvent the wheel. </a:t>
            </a:r>
            <a:endParaRPr/>
          </a:p>
          <a:p>
            <a:pPr indent="0" lvl="0" marL="0">
              <a:spcBef>
                <a:spcPts val="0"/>
              </a:spcBef>
              <a:spcAft>
                <a:spcPts val="0"/>
              </a:spcAft>
              <a:buNone/>
            </a:pPr>
            <a:r>
              <a:t/>
            </a:r>
            <a:endParaRPr/>
          </a:p>
          <a:p>
            <a:pPr indent="0" lvl="0" marL="0">
              <a:spcBef>
                <a:spcPts val="0"/>
              </a:spcBef>
              <a:spcAft>
                <a:spcPts val="0"/>
              </a:spcAft>
              <a:buNone/>
            </a:pPr>
            <a:r>
              <a:rPr lang="en"/>
              <a:t>Jason: Keyword searches through JSON files can only take you so far. The JSON script files don’t indicate which character speaks those lines.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a:spcBef>
                <a:spcPts val="0"/>
              </a:spcBef>
              <a:spcAft>
                <a:spcPts val="0"/>
              </a:spcAft>
              <a:buNone/>
            </a:pPr>
            <a:r>
              <a:t/>
            </a:r>
            <a:endParaRPr/>
          </a:p>
          <a:p>
            <a:pPr indent="0" lvl="0" mar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a:spcBef>
                <a:spcPts val="0"/>
              </a:spcBef>
              <a:spcAft>
                <a:spcPts val="0"/>
              </a:spcAft>
              <a:buNone/>
            </a:pPr>
            <a:r>
              <a:t/>
            </a:r>
            <a:endParaRPr sz="900">
              <a:solidFill>
                <a:srgbClr val="454545"/>
              </a:solidFill>
            </a:endParaRPr>
          </a:p>
          <a:p>
            <a:pPr indent="0" lvl="0" mar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a:spcBef>
                <a:spcPts val="0"/>
              </a:spcBef>
              <a:spcAft>
                <a:spcPts val="0"/>
              </a:spcAft>
              <a:buNone/>
            </a:pPr>
            <a:r>
              <a:t/>
            </a:r>
            <a:endParaRPr/>
          </a:p>
          <a:p>
            <a:pPr indent="0" lvl="0" mar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Jules: Paying money can get you access to older/more relevant/better data. Tweets retrieval was limited by how old the tweets were. Many helpful guides exist to help you get APIs and other data--don’t reinvent the wheel. </a:t>
            </a:r>
            <a:endParaRPr/>
          </a:p>
          <a:p>
            <a:pPr indent="0" lvl="0" marL="0" rtl="0">
              <a:spcBef>
                <a:spcPts val="0"/>
              </a:spcBef>
              <a:spcAft>
                <a:spcPts val="0"/>
              </a:spcAft>
              <a:buNone/>
            </a:pPr>
            <a:r>
              <a:t/>
            </a:r>
            <a:endParaRPr/>
          </a:p>
          <a:p>
            <a:pPr indent="0" lvl="0" marL="0" rtl="0">
              <a:spcBef>
                <a:spcPts val="0"/>
              </a:spcBef>
              <a:spcAft>
                <a:spcPts val="0"/>
              </a:spcAft>
              <a:buNone/>
            </a:pPr>
            <a:r>
              <a:rPr lang="en"/>
              <a:t>Jason: Keyword searches through JSON files can only take you so far. The JSON script files don’t indicate which character speaks those lines.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a:p>
            <a:pPr indent="0" lvl="0" marL="0" rtl="0">
              <a:spcBef>
                <a:spcPts val="0"/>
              </a:spcBef>
              <a:spcAft>
                <a:spcPts val="0"/>
              </a:spcAft>
              <a:buNone/>
            </a:pPr>
            <a:r>
              <a:t/>
            </a:r>
            <a:endParaRPr/>
          </a:p>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a:p>
            <a:pPr indent="0" lvl="0" marL="0" rtl="0">
              <a:spcBef>
                <a:spcPts val="0"/>
              </a:spcBef>
              <a:spcAft>
                <a:spcPts val="0"/>
              </a:spcAft>
              <a:buNone/>
            </a:pPr>
            <a:r>
              <a:t/>
            </a:r>
            <a:endParaRPr/>
          </a:p>
          <a:p>
            <a:pPr indent="0" lvl="0" marL="0" rtl="0">
              <a:spcBef>
                <a:spcPts val="0"/>
              </a:spcBef>
              <a:spcAft>
                <a:spcPts val="0"/>
              </a:spcAft>
              <a:buNone/>
            </a:pPr>
            <a:r>
              <a:rPr lang="en"/>
              <a:t>Jules: What were the VADER sentiment analysis scores for each season? For me, particularly season four. Did these vary wildly? Did they have any correlation with viewers’ sentiment, which was explored via tweets? For this I would need the season’s episode scripts, which Kevin found for 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a:spcBef>
                <a:spcPts val="0"/>
              </a:spcBef>
              <a:spcAft>
                <a:spcPts val="0"/>
              </a:spcAft>
              <a:buNone/>
            </a:pPr>
            <a:r>
              <a:t/>
            </a:r>
            <a:endParaRPr/>
          </a:p>
          <a:p>
            <a:pPr indent="0" lvl="0" mar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a:t>
            </a:r>
            <a:r>
              <a:rPr lang="en"/>
              <a:t>unfamiliar</a:t>
            </a:r>
            <a:r>
              <a:rPr lang="en"/>
              <a:t> about. In our scenario where we’re selling </a:t>
            </a:r>
            <a:r>
              <a:rPr lang="en"/>
              <a:t>ad space</a:t>
            </a:r>
            <a:r>
              <a:rPr lang="en"/>
              <a:t>, you want to be able to tailor your ads regardless of whether or not you’re a hardcore fan or brand new to GOT.</a:t>
            </a:r>
            <a:endParaRPr/>
          </a:p>
          <a:p>
            <a:pPr indent="0" lvl="0" marL="0">
              <a:spcBef>
                <a:spcPts val="0"/>
              </a:spcBef>
              <a:spcAft>
                <a:spcPts val="0"/>
              </a:spcAft>
              <a:buNone/>
            </a:pPr>
            <a:r>
              <a:t/>
            </a:r>
            <a:endParaRPr/>
          </a:p>
          <a:p>
            <a:pPr indent="0" lvl="0" mar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a:spcBef>
                <a:spcPts val="0"/>
              </a:spcBef>
              <a:spcAft>
                <a:spcPts val="0"/>
              </a:spcAft>
              <a:buNone/>
            </a:pPr>
            <a:r>
              <a:t/>
            </a:r>
            <a:endParaRPr/>
          </a:p>
          <a:p>
            <a:pPr indent="0" lvl="0" mar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Order:</a:t>
            </a:r>
            <a:endParaRPr/>
          </a:p>
          <a:p>
            <a:pPr indent="0" lvl="0" marL="0">
              <a:spcBef>
                <a:spcPts val="0"/>
              </a:spcBef>
              <a:spcAft>
                <a:spcPts val="0"/>
              </a:spcAft>
              <a:buNone/>
            </a:pPr>
            <a:r>
              <a:rPr lang="en"/>
              <a:t>Jules (+ Kevin)</a:t>
            </a:r>
            <a:endParaRPr/>
          </a:p>
          <a:p>
            <a:pPr indent="0" lvl="0" marL="0">
              <a:spcBef>
                <a:spcPts val="0"/>
              </a:spcBef>
              <a:spcAft>
                <a:spcPts val="0"/>
              </a:spcAft>
              <a:buNone/>
            </a:pPr>
            <a:r>
              <a:rPr lang="en"/>
              <a:t>Nikki</a:t>
            </a:r>
            <a:endParaRPr/>
          </a:p>
          <a:p>
            <a:pPr indent="0" lvl="0" marL="0">
              <a:spcBef>
                <a:spcPts val="0"/>
              </a:spcBef>
              <a:spcAft>
                <a:spcPts val="0"/>
              </a:spcAft>
              <a:buNone/>
            </a:pPr>
            <a:r>
              <a:rPr lang="en"/>
              <a:t>Jason</a:t>
            </a:r>
            <a:endParaRPr/>
          </a:p>
          <a:p>
            <a:pPr indent="0" lvl="0" marL="0">
              <a:spcBef>
                <a:spcPts val="0"/>
              </a:spcBef>
              <a:spcAft>
                <a:spcPts val="0"/>
              </a:spcAft>
              <a:buNone/>
            </a:pPr>
            <a:r>
              <a:rPr lang="en"/>
              <a:t>Kevin</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how do I truly know which one is the most popular season? After I recapped the plots for season 4 and season 6, season 6 received the high ratings towards the end because the last two episodes were absolutely amazing. Also, does the season progression follow the same trend as the episode trends that we see? That’s what I would look into if I had more time. Also, the number of votes can truly impact the data.</a:t>
            </a:r>
            <a:endParaRPr/>
          </a:p>
          <a:p>
            <a:pPr indent="0" lvl="0" marL="0" rtl="0">
              <a:spcBef>
                <a:spcPts val="0"/>
              </a:spcBef>
              <a:spcAft>
                <a:spcPts val="0"/>
              </a:spcAft>
              <a:buNone/>
            </a:pPr>
            <a:r>
              <a:t/>
            </a:r>
            <a:endParaRPr/>
          </a:p>
          <a:p>
            <a:pPr indent="0" lvl="0" marL="0" rtl="0">
              <a:spcBef>
                <a:spcPts val="0"/>
              </a:spcBef>
              <a:spcAft>
                <a:spcPts val="0"/>
              </a:spcAft>
              <a:buNone/>
            </a:pPr>
            <a:r>
              <a:rPr lang="en"/>
              <a:t>Kevin: Twitter: welp.  In an effort to try to scrape something together, I came across some interesting questions about twitter I might want to look into later, for example if there is a superior tweeting pattern or reasoning behind number of times mentioning other users or...</a:t>
            </a:r>
            <a:endParaRPr/>
          </a:p>
          <a:p>
            <a:pPr indent="0" lvl="0" marL="0" rtl="0">
              <a:spcBef>
                <a:spcPts val="0"/>
              </a:spcBef>
              <a:spcAft>
                <a:spcPts val="0"/>
              </a:spcAft>
              <a:buNone/>
            </a:pPr>
            <a:r>
              <a:t/>
            </a:r>
            <a:endParaRPr/>
          </a:p>
          <a:p>
            <a:pPr indent="0" lvl="0" marL="0" rtl="0">
              <a:spcBef>
                <a:spcPts val="0"/>
              </a:spcBef>
              <a:spcAft>
                <a:spcPts val="0"/>
              </a:spcAft>
              <a:buNone/>
            </a:pPr>
            <a:r>
              <a:rPr lang="en"/>
              <a:t>Jason: See if there is a way to incorporate a gui (i.e. a map of all the ravens being sent to and from different locations) and make it interactive.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how do I truly know which one is the most popular season? After I recapped the plots for season 4 and season 6, season 6 received the high ratings towards the end because the last two episodes were absolutely amazing. Also, does the season progression follow the same trend as the episode trends that we see? That’s what I would look into if I had more time. Also, the number of votes can truly impact the data.</a:t>
            </a:r>
            <a:endParaRPr/>
          </a:p>
          <a:p>
            <a:pPr indent="0" lvl="0" marL="0" rtl="0">
              <a:spcBef>
                <a:spcPts val="0"/>
              </a:spcBef>
              <a:spcAft>
                <a:spcPts val="0"/>
              </a:spcAft>
              <a:buNone/>
            </a:pPr>
            <a:r>
              <a:t/>
            </a:r>
            <a:endParaRPr/>
          </a:p>
          <a:p>
            <a:pPr indent="0" lvl="0" marL="0" rtl="0">
              <a:spcBef>
                <a:spcPts val="0"/>
              </a:spcBef>
              <a:spcAft>
                <a:spcPts val="0"/>
              </a:spcAft>
              <a:buNone/>
            </a:pPr>
            <a:r>
              <a:rPr lang="en"/>
              <a:t>Kevin: Twitter: welp.  In an effort to try to scrape something together, I came across some interesting questions about twitter I might want to look into later, for example if there is a superior tweeting pattern or reasoning behind number of times mentioning other users or...</a:t>
            </a:r>
            <a:endParaRPr/>
          </a:p>
          <a:p>
            <a:pPr indent="0" lvl="0" marL="0" rtl="0">
              <a:spcBef>
                <a:spcPts val="0"/>
              </a:spcBef>
              <a:spcAft>
                <a:spcPts val="0"/>
              </a:spcAft>
              <a:buNone/>
            </a:pPr>
            <a:r>
              <a:t/>
            </a:r>
            <a:endParaRPr/>
          </a:p>
          <a:p>
            <a:pPr indent="0" lvl="0" marL="0" rtl="0">
              <a:spcBef>
                <a:spcPts val="0"/>
              </a:spcBef>
              <a:spcAft>
                <a:spcPts val="0"/>
              </a:spcAft>
              <a:buNone/>
            </a:pPr>
            <a:r>
              <a:rPr lang="en"/>
              <a:t>Jason: See if there is a way to incorporate a gui (i.e. a map of all the ravens being sent to and from different locations) and make it interactive.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opener episodes: polarity is generally closer to zero, but positiveish outlook to begin the season in general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Finales: Tend to end more negatively, aside from season 2</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300">
                <a:latin typeface="Nunito"/>
                <a:ea typeface="Nunito"/>
                <a:cs typeface="Nunito"/>
                <a:sym typeface="Nunito"/>
              </a:rPr>
              <a:t> * Discuss any problems that arose after exploring the data, and how you resolved them</a:t>
            </a:r>
            <a:endParaRPr sz="1300">
              <a:latin typeface="Nunito"/>
              <a:ea typeface="Nunito"/>
              <a:cs typeface="Nunito"/>
              <a:sym typeface="Nunito"/>
            </a:endParaRPr>
          </a:p>
          <a:p>
            <a:pPr indent="0" lvl="0" marL="0" rtl="0">
              <a:lnSpc>
                <a:spcPct val="150000"/>
              </a:lnSpc>
              <a:spcBef>
                <a:spcPts val="0"/>
              </a:spcBef>
              <a:spcAft>
                <a:spcPts val="0"/>
              </a:spcAft>
              <a:buNone/>
            </a:pPr>
            <a:r>
              <a:rPr lang="en" sz="1300">
                <a:latin typeface="Nunito"/>
                <a:ea typeface="Nunito"/>
                <a:cs typeface="Nunito"/>
                <a:sym typeface="Nunito"/>
              </a:rPr>
              <a:t> * Present and discuss interesting figures developed during exploration, ideally with the help of Jupyter Notebook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 of times user is mentioned by @GameofThrones account, GoT (own account) 300+, HBO nearly 200, everyone else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Left: Search for #GameofThrones, last 1000 tweet result’s compound sentiment score</a:t>
            </a:r>
            <a:endParaRPr/>
          </a:p>
          <a:p>
            <a:pPr indent="0" lvl="0" marL="0">
              <a:spcBef>
                <a:spcPts val="0"/>
              </a:spcBef>
              <a:spcAft>
                <a:spcPts val="0"/>
              </a:spcAft>
              <a:buNone/>
            </a:pPr>
            <a:r>
              <a:rPr lang="en"/>
              <a:t>Right: @GameofThrones last 12xx tweet’s compound sentiment score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Jason: In order to see if the occurrence of character deaths or plot developments (where ravens are used to transition between scenes) had any impact on the sentiment of the episode script, I made </a:t>
            </a:r>
            <a:r>
              <a:rPr lang="en"/>
              <a:t>scatter plots</a:t>
            </a:r>
            <a:r>
              <a:rPr lang="en"/>
              <a:t> depicting my x variable (counts of our independent variable [ravens, deaths]) against the mean compound score of that particular episode. The hypothesis was to see if there were any </a:t>
            </a:r>
            <a:r>
              <a:rPr lang="en"/>
              <a:t>discernible</a:t>
            </a:r>
            <a:r>
              <a:rPr lang="en"/>
              <a:t> relationships between our two x and y axis variables. Each plot represents the </a:t>
            </a:r>
            <a:r>
              <a:rPr lang="en"/>
              <a:t>available</a:t>
            </a:r>
            <a:r>
              <a:rPr lang="en"/>
              <a:t> episode which is grouped by the season (each episode in the same season is the same color). As you can see, the findings are inconclusive with the sentiment score varying independent of death/raven counts.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Don’t graph them all at once!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the correct graph type is important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a:p>
            <a:pPr indent="0" lvl="0" marL="0">
              <a:spcBef>
                <a:spcPts val="0"/>
              </a:spcBef>
              <a:spcAft>
                <a:spcPts val="0"/>
              </a:spcAft>
              <a:buNone/>
            </a:pPr>
            <a:r>
              <a:t/>
            </a:r>
            <a:endParaRPr/>
          </a:p>
          <a:p>
            <a:pPr indent="0" lvl="0" mar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a:spcBef>
                <a:spcPts val="0"/>
              </a:spcBef>
              <a:spcAft>
                <a:spcPts val="0"/>
              </a:spcAft>
              <a:buNone/>
            </a:pPr>
            <a:r>
              <a:t/>
            </a:r>
            <a:endParaRPr/>
          </a:p>
          <a:p>
            <a:pPr indent="0" lvl="0" mar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a:spcBef>
                <a:spcPts val="0"/>
              </a:spcBef>
              <a:spcAft>
                <a:spcPts val="0"/>
              </a:spcAft>
              <a:buNone/>
            </a:pPr>
            <a:r>
              <a:t/>
            </a:r>
            <a:endParaRPr/>
          </a:p>
          <a:p>
            <a:pPr indent="0" lvl="0" mar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a:p>
            <a:pPr indent="0" lvl="0" marL="0">
              <a:spcBef>
                <a:spcPts val="0"/>
              </a:spcBef>
              <a:spcAft>
                <a:spcPts val="0"/>
              </a:spcAft>
              <a:buNone/>
            </a:pPr>
            <a:r>
              <a:t/>
            </a:r>
            <a:endParaRPr/>
          </a:p>
          <a:p>
            <a:pPr indent="0" lvl="0" marL="0">
              <a:spcBef>
                <a:spcPts val="0"/>
              </a:spcBef>
              <a:spcAft>
                <a:spcPts val="0"/>
              </a:spcAft>
              <a:buNone/>
            </a:pPr>
            <a:r>
              <a:rPr lang="en"/>
              <a:t>Jules: What were the VADER sentiment analysis scores for each season? For me, particularly season four. Did these vary wildly? Did they have any correlation with viewers’ sentiment, which was explored via tweets? For this I would need the season’s episode scripts, which Kevin found for 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0krn80rvnD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totopi/Retro-Fireballs/blob/kevin/analysis/analysis.ipynb" TargetMode="External"/><Relationship Id="rId4" Type="http://schemas.openxmlformats.org/officeDocument/2006/relationships/hyperlink" Target="https://github.com/totopi/Retro-Fireballs/blob/kevin/analysis/Tweepy.ipynb" TargetMode="External"/><Relationship Id="rId5" Type="http://schemas.openxmlformats.org/officeDocument/2006/relationships/hyperlink" Target="https://github.com/totopi/Retro-Fireballs/blob/kevin/analysis/officialtwitter.ipynb" TargetMode="External"/><Relationship Id="rId6" Type="http://schemas.openxmlformats.org/officeDocument/2006/relationships/hyperlink" Target="https://github.com/totopi/Retro-Fireballs/blob/kevin/analysis/TweepyGoTNetwork.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kaggle.com/gunnvant/game-of-thrones-sr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totopi/Retro-Fireballs/blob/kevin/analysis/Tweepy.ipynb"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totopi/Retro-Fireballs/blob/kevin/analysis/officialtwitter.ipynb" TargetMode="External"/><Relationship Id="rId4" Type="http://schemas.openxmlformats.org/officeDocument/2006/relationships/hyperlink" Target="https://github.com/totopi/Retro-Fireballs/blob/kevin/analysis/TweepyGoTNetwork.ipynb"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gunnvant/game-of-thrones-s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descr="Thx LiquidCamo(Aaron) for making this for us!" id="279" name="Shape 279" title="Analysis Intro v02">
            <a:hlinkClick r:id="rId3"/>
          </p:cNvPr>
          <p:cNvSpPr/>
          <p:nvPr/>
        </p:nvSpPr>
        <p:spPr>
          <a:xfrm>
            <a:off x="931900" y="0"/>
            <a:ext cx="6858000" cy="5122025"/>
          </a:xfrm>
          <a:prstGeom prst="rect">
            <a:avLst/>
          </a:prstGeom>
          <a:blipFill>
            <a:blip r:embed="rId4">
              <a:alphaModFix/>
            </a:blip>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39" name="Shape 3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Based on the line graphs, ratings and votes were more higher towards the end of the season.</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The bar graphs: The most popular season according the average number of votes was for season 6. But, season 4 had the highest average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45" name="Shape 34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46" name="Shape 346"/>
          <p:cNvPicPr preferRelativeResize="0"/>
          <p:nvPr/>
        </p:nvPicPr>
        <p:blipFill>
          <a:blip r:embed="rId3">
            <a:alphaModFix/>
          </a:blip>
          <a:stretch>
            <a:fillRect/>
          </a:stretch>
        </p:blipFill>
        <p:spPr>
          <a:xfrm>
            <a:off x="1236625" y="1378200"/>
            <a:ext cx="3430500" cy="3153450"/>
          </a:xfrm>
          <a:prstGeom prst="rect">
            <a:avLst/>
          </a:prstGeom>
          <a:noFill/>
          <a:ln>
            <a:noFill/>
          </a:ln>
        </p:spPr>
      </p:pic>
      <p:pic>
        <p:nvPicPr>
          <p:cNvPr id="347" name="Shape 347"/>
          <p:cNvPicPr preferRelativeResize="0"/>
          <p:nvPr/>
        </p:nvPicPr>
        <p:blipFill>
          <a:blip r:embed="rId4">
            <a:alphaModFix/>
          </a:blip>
          <a:stretch>
            <a:fillRect/>
          </a:stretch>
        </p:blipFill>
        <p:spPr>
          <a:xfrm>
            <a:off x="4845625" y="1378200"/>
            <a:ext cx="2828875" cy="315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Mortem-IMDB</a:t>
            </a:r>
            <a:endParaRPr/>
          </a:p>
        </p:txBody>
      </p:sp>
      <p:sp>
        <p:nvSpPr>
          <p:cNvPr id="353" name="Shape 3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If I had more time, I would have looked into other sites that rate tv shows such as rotten tomatoes.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Another aspect I would have looked into would be to see if the trend of the seasons follows a similar trend as the episode trends.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Exploration</a:t>
            </a:r>
            <a:endParaRPr/>
          </a:p>
        </p:txBody>
      </p:sp>
      <p:sp>
        <p:nvSpPr>
          <p:cNvPr id="359" name="Shape 3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000000"/>
                </a:solidFill>
              </a:rPr>
              <a:t>* Describe the exploration and cleanup process</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Discuss insights you had while exploring the data that you didn't anticipate</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Discuss any problems that arose after exploring the data, and how you resolved them</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Present and discuss interesting figures developed during exploration, ideally with the help of Jupyter Notebook</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a:t>
            </a:r>
            <a:endParaRPr/>
          </a:p>
        </p:txBody>
      </p:sp>
      <p:sp>
        <p:nvSpPr>
          <p:cNvPr id="365" name="Shape 3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000000"/>
                </a:solidFill>
              </a:rPr>
              <a:t>* Discuss the steps you took to analyze the data and answer each question you asked in your proposal</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Present and discuss interesting figures developed during analysis, ideally with the help of Jupyter Notebook</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Do we want to have a slide each and maybe explain what we did individually? </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 </a:t>
            </a:r>
            <a:r>
              <a:rPr lang="en"/>
              <a:t>VADER Analysis of GOT Seasons</a:t>
            </a:r>
            <a:endParaRPr/>
          </a:p>
        </p:txBody>
      </p:sp>
      <p:sp>
        <p:nvSpPr>
          <p:cNvPr id="371" name="Shape 37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Exploration was greatly aided by Kevin who found the scripts. The cleanup process was relatively clean and simple.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Some insights I had were realizing how much information a key’s value in a dictionary can hold. I assigned entire sentences to them and they were easy to access.</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I found that </a:t>
            </a:r>
            <a:r>
              <a:rPr lang="en">
                <a:solidFill>
                  <a:srgbClr val="000000"/>
                </a:solidFill>
              </a:rPr>
              <a:t>paying money can get you access to older or more relevant/obscure data. Tweets retrieval was limited by how old the tweets were.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Many helpful guides exist to help you get APIs and other data. Don’t reinvent the wheel!</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 </a:t>
            </a:r>
            <a:r>
              <a:rPr lang="en"/>
              <a:t>VADER Analysis of GOT Seasons</a:t>
            </a:r>
            <a:endParaRPr/>
          </a:p>
          <a:p>
            <a:pPr indent="0" lvl="0" marL="0" rtl="0">
              <a:spcBef>
                <a:spcPts val="0"/>
              </a:spcBef>
              <a:spcAft>
                <a:spcPts val="0"/>
              </a:spcAft>
              <a:buNone/>
            </a:pPr>
            <a:r>
              <a:t/>
            </a:r>
            <a:endParaRPr/>
          </a:p>
        </p:txBody>
      </p:sp>
      <p:sp>
        <p:nvSpPr>
          <p:cNvPr id="377" name="Shape 37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were the VADER sentiment analysis scores for each season? For me, particularly season four.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There seemed to be no better way to get an objective view of the seasons than to use VADER analysis. Also, as someone who does not watch GOT this would give me a window into the sentiment of the show without having to watch it. A downside to relying on VADER might be the use of irony in the scripts or words from languages specific to GOT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these vary wildly?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For a show that is provocative and violent, the sentiment analysis did not vary widely from episode to episode, particuarly in season four. It seemed to maintain a uniform dark nature which is no doubt what fans expect. Certain compound scores dropped on particular episodes.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they have any correlation with viewers’ sentiment, which was explored via tweets?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Getting tweets was more difficult as older tweets were behind a paywall.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83" name="Shape 383"/>
          <p:cNvSpPr txBox="1"/>
          <p:nvPr>
            <p:ph idx="1" type="body"/>
          </p:nvPr>
        </p:nvSpPr>
        <p:spPr>
          <a:xfrm>
            <a:off x="1303800" y="1990050"/>
            <a:ext cx="26235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For Season 4, I imported the season’s JSON file and put the episodes in a list. I then looped through these episodes and ran VADER analysis on each. I placed their sentiment scores into Compound, Positive, Negative, and Neutral lists. </a:t>
            </a:r>
            <a:endParaRPr>
              <a:solidFill>
                <a:srgbClr val="454545"/>
              </a:solidFill>
            </a:endParaRPr>
          </a:p>
          <a:p>
            <a:pPr indent="0" lvl="0" marL="0" rtl="0">
              <a:lnSpc>
                <a:spcPct val="100000"/>
              </a:lnSpc>
              <a:spcBef>
                <a:spcPts val="0"/>
              </a:spcBef>
              <a:spcAft>
                <a:spcPts val="0"/>
              </a:spcAft>
              <a:buNone/>
            </a:pPr>
            <a:r>
              <a:t/>
            </a:r>
            <a:endParaRPr>
              <a:solidFill>
                <a:srgbClr val="454545"/>
              </a:solidFill>
            </a:endParaRPr>
          </a:p>
          <a:p>
            <a:pPr indent="0" lvl="0" marL="0" rtl="0">
              <a:lnSpc>
                <a:spcPct val="100000"/>
              </a:lnSpc>
              <a:spcBef>
                <a:spcPts val="0"/>
              </a:spcBef>
              <a:spcAft>
                <a:spcPts val="0"/>
              </a:spcAft>
              <a:buNone/>
            </a:pPr>
            <a:r>
              <a:t/>
            </a:r>
            <a:endParaRPr>
              <a:solidFill>
                <a:srgbClr val="000000"/>
              </a:solidFill>
            </a:endParaRPr>
          </a:p>
        </p:txBody>
      </p:sp>
      <p:pic>
        <p:nvPicPr>
          <p:cNvPr id="384" name="Shape 384"/>
          <p:cNvPicPr preferRelativeResize="0"/>
          <p:nvPr/>
        </p:nvPicPr>
        <p:blipFill>
          <a:blip r:embed="rId3">
            <a:alphaModFix/>
          </a:blip>
          <a:stretch>
            <a:fillRect/>
          </a:stretch>
        </p:blipFill>
        <p:spPr>
          <a:xfrm>
            <a:off x="4109750" y="2055075"/>
            <a:ext cx="4729450" cy="215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90" name="Shape 390"/>
          <p:cNvSpPr txBox="1"/>
          <p:nvPr>
            <p:ph idx="1" type="body"/>
          </p:nvPr>
        </p:nvSpPr>
        <p:spPr>
          <a:xfrm>
            <a:off x="1303800" y="1990050"/>
            <a:ext cx="19206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I began to create a line graph which would visualize the suspected ups and downs in sentiment over the course of season four. I created a plot, mapped the scores, added titles and labels, and adjusted the grid. All group members did so for various seasons.</a:t>
            </a:r>
            <a:endParaRPr>
              <a:solidFill>
                <a:srgbClr val="000000"/>
              </a:solidFill>
            </a:endParaRPr>
          </a:p>
        </p:txBody>
      </p:sp>
      <p:pic>
        <p:nvPicPr>
          <p:cNvPr id="391" name="Shape 391"/>
          <p:cNvPicPr preferRelativeResize="0"/>
          <p:nvPr/>
        </p:nvPicPr>
        <p:blipFill>
          <a:blip r:embed="rId3">
            <a:alphaModFix/>
          </a:blip>
          <a:stretch>
            <a:fillRect/>
          </a:stretch>
        </p:blipFill>
        <p:spPr>
          <a:xfrm>
            <a:off x="3224400" y="2105525"/>
            <a:ext cx="5419949" cy="2088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a:t>
            </a:r>
            <a:endParaRPr/>
          </a:p>
        </p:txBody>
      </p:sp>
      <p:sp>
        <p:nvSpPr>
          <p:cNvPr id="397" name="Shape 39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Discuss your findings. Did you find what you expected to find?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If not, why not?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What inferences or general conclusions can you draw from your analysis?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Summarize your conclusions. This should include a numerical summary (i.e., what data did your analysis yield), as well as visualizations of that summary (plots of the final analysis data)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Discuss the implications of your findings. This is where you get to have an open-ended discussion about what your findings "mean".</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Song of Json and Vader</a:t>
            </a:r>
            <a:endParaRPr/>
          </a:p>
        </p:txBody>
      </p:sp>
      <p:sp>
        <p:nvSpPr>
          <p:cNvPr id="285" name="Shape 28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 McNalley (Team Lead)</a:t>
            </a:r>
            <a:endParaRPr/>
          </a:p>
          <a:p>
            <a:pPr indent="0" lvl="0" marL="0">
              <a:spcBef>
                <a:spcPts val="1600"/>
              </a:spcBef>
              <a:spcAft>
                <a:spcPts val="0"/>
              </a:spcAft>
              <a:buNone/>
            </a:pPr>
            <a:r>
              <a:rPr lang="en"/>
              <a:t>Niki Patel</a:t>
            </a:r>
            <a:endParaRPr/>
          </a:p>
          <a:p>
            <a:pPr indent="0" lvl="0" marL="0">
              <a:spcBef>
                <a:spcPts val="1600"/>
              </a:spcBef>
              <a:spcAft>
                <a:spcPts val="0"/>
              </a:spcAft>
              <a:buNone/>
            </a:pPr>
            <a:r>
              <a:rPr lang="en"/>
              <a:t>Jason Lee</a:t>
            </a:r>
            <a:endParaRPr/>
          </a:p>
          <a:p>
            <a:pPr indent="0" lvl="0" marL="0">
              <a:spcBef>
                <a:spcPts val="1600"/>
              </a:spcBef>
              <a:spcAft>
                <a:spcPts val="1600"/>
              </a:spcAft>
              <a:buNone/>
            </a:pPr>
            <a:r>
              <a:rPr lang="en"/>
              <a:t>Julienne Real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403" name="Shape 403"/>
          <p:cNvSpPr txBox="1"/>
          <p:nvPr>
            <p:ph idx="1" type="body"/>
          </p:nvPr>
        </p:nvSpPr>
        <p:spPr>
          <a:xfrm>
            <a:off x="1303800" y="1973650"/>
            <a:ext cx="6599400" cy="3334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The information I found about Game of Thrones was all new to me. I don’t watch the show, so I had no idea what the sentiment was during certain episodes and seasons.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However, I did know that it was a dark show that people reacted strongly to, so I suspected the sentiment would be MORE negative than it was. This assumption seemed to be incorrect.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VADER of the episode scripts don’t tell me what viewers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sz="11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409" name="Shape 409"/>
          <p:cNvSpPr txBox="1"/>
          <p:nvPr>
            <p:ph idx="1" type="body"/>
          </p:nvPr>
        </p:nvSpPr>
        <p:spPr>
          <a:xfrm>
            <a:off x="411325" y="1597875"/>
            <a:ext cx="3021300" cy="33342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findings showed that, for example in season four, the compound score varied </a:t>
            </a:r>
            <a:r>
              <a:rPr lang="en" sz="1100">
                <a:solidFill>
                  <a:srgbClr val="000000"/>
                </a:solidFill>
                <a:latin typeface="Arial"/>
                <a:ea typeface="Arial"/>
                <a:cs typeface="Arial"/>
                <a:sym typeface="Arial"/>
              </a:rPr>
              <a:t>widely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Compound scores pretty accurately reflected the average of the scores, ie. when episodes were highly positive or negative, the compound score reflects this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Season four in its entirety didn’t seem to vary much, there were no large fluctuations in the positive, neutral, or negative scores</a:t>
            </a:r>
            <a:endParaRPr sz="1100">
              <a:solidFill>
                <a:srgbClr val="000000"/>
              </a:solidFill>
              <a:latin typeface="Arial"/>
              <a:ea typeface="Arial"/>
              <a:cs typeface="Arial"/>
              <a:sym typeface="Arial"/>
            </a:endParaRPr>
          </a:p>
        </p:txBody>
      </p:sp>
      <p:pic>
        <p:nvPicPr>
          <p:cNvPr id="410" name="Shape 410"/>
          <p:cNvPicPr preferRelativeResize="0"/>
          <p:nvPr/>
        </p:nvPicPr>
        <p:blipFill>
          <a:blip r:embed="rId3">
            <a:alphaModFix/>
          </a:blip>
          <a:stretch>
            <a:fillRect/>
          </a:stretch>
        </p:blipFill>
        <p:spPr>
          <a:xfrm>
            <a:off x="3205150" y="1597875"/>
            <a:ext cx="6338125" cy="295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 </a:t>
            </a:r>
            <a:r>
              <a:rPr lang="en"/>
              <a:t>VADER Analysis of GOT Seasons</a:t>
            </a:r>
            <a:endParaRPr/>
          </a:p>
          <a:p>
            <a:pPr indent="0" lvl="0" marL="0" rtl="0">
              <a:spcBef>
                <a:spcPts val="0"/>
              </a:spcBef>
              <a:spcAft>
                <a:spcPts val="0"/>
              </a:spcAft>
              <a:buNone/>
            </a:pPr>
            <a:r>
              <a:t/>
            </a:r>
            <a:endParaRPr/>
          </a:p>
        </p:txBody>
      </p:sp>
      <p:sp>
        <p:nvSpPr>
          <p:cNvPr id="416" name="Shape 4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The difficulties that arose were finding tweets, finding information was difficult and you needed a premium membership to get some older tweets. What was good was that there were other people already interested in this pop culture topic, so APIs were easy to find.</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Other topics if we had more time: </a:t>
            </a:r>
            <a:r>
              <a:rPr lang="en">
                <a:solidFill>
                  <a:srgbClr val="000000"/>
                </a:solidFill>
              </a:rPr>
              <a:t>We started our project thinking we could focus on another topic and crime, and someone thought it’d be fun to track and analyze the crimes in GOT. That would be very entertaining to research.</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Post Mortem</a:t>
            </a:r>
            <a:endParaRPr/>
          </a:p>
        </p:txBody>
      </p:sp>
      <p:sp>
        <p:nvSpPr>
          <p:cNvPr id="422" name="Shape 4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 Discuss any difficulties that arose, and how you dealt with them</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 * Discuss any additional questions that came up, but which you didn't have time to answer: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What would you research next, if you had two more weeks?</a:t>
            </a:r>
            <a:endParaRPr>
              <a:solidFill>
                <a:srgbClr val="000000"/>
              </a:solidFill>
            </a:endParaRPr>
          </a:p>
          <a:p>
            <a:pPr indent="-298450" lvl="1" marL="914400" rtl="0">
              <a:lnSpc>
                <a:spcPct val="150000"/>
              </a:lnSpc>
              <a:spcBef>
                <a:spcPts val="0"/>
              </a:spcBef>
              <a:spcAft>
                <a:spcPts val="0"/>
              </a:spcAft>
              <a:buClr>
                <a:srgbClr val="000000"/>
              </a:buClr>
              <a:buSzPts val="1100"/>
              <a:buChar char="○"/>
            </a:pPr>
            <a:r>
              <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Q&amp;A: Open Floor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Kevin’s Stuff</a:t>
            </a:r>
            <a:endParaRPr/>
          </a:p>
        </p:txBody>
      </p:sp>
      <p:sp>
        <p:nvSpPr>
          <p:cNvPr id="433" name="Shape 4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Season Script Analysis</a:t>
            </a:r>
            <a:endParaRPr b="1"/>
          </a:p>
          <a:p>
            <a:pPr indent="-311150" lvl="0" marL="457200" rtl="0">
              <a:spcBef>
                <a:spcPts val="0"/>
              </a:spcBef>
              <a:spcAft>
                <a:spcPts val="0"/>
              </a:spcAft>
              <a:buSzPts val="1300"/>
              <a:buChar char="●"/>
            </a:pPr>
            <a:r>
              <a:rPr b="1" lang="en"/>
              <a:t>Twitter Adventures</a:t>
            </a:r>
            <a:endParaRPr b="1"/>
          </a:p>
          <a:p>
            <a:pPr indent="-298450" lvl="1" marL="914400" rtl="0">
              <a:spcBef>
                <a:spcPts val="0"/>
              </a:spcBef>
              <a:spcAft>
                <a:spcPts val="0"/>
              </a:spcAft>
              <a:buSzPts val="1100"/>
              <a:buChar char="○"/>
            </a:pPr>
            <a:r>
              <a:rPr b="1" lang="en"/>
              <a:t>Initial questions -&gt; the issues -&gt; what to do -&gt; what I ended up with</a:t>
            </a:r>
            <a:endParaRPr b="1"/>
          </a:p>
          <a:p>
            <a:pPr indent="-311150" lvl="0" marL="457200" rtl="0">
              <a:spcBef>
                <a:spcPts val="0"/>
              </a:spcBef>
              <a:spcAft>
                <a:spcPts val="0"/>
              </a:spcAft>
              <a:buSzPts val="1300"/>
              <a:buChar char="●"/>
            </a:pPr>
            <a:r>
              <a:rPr b="1" lang="en"/>
              <a:t>Things to show:</a:t>
            </a:r>
            <a:endParaRPr b="1"/>
          </a:p>
          <a:p>
            <a:pPr indent="-298450" lvl="1" marL="914400" rtl="0">
              <a:spcBef>
                <a:spcPts val="0"/>
              </a:spcBef>
              <a:spcAft>
                <a:spcPts val="0"/>
              </a:spcAft>
              <a:buSzPts val="1100"/>
              <a:buChar char="○"/>
            </a:pPr>
            <a:r>
              <a:rPr lang="en" u="sng">
                <a:solidFill>
                  <a:schemeClr val="hlink"/>
                </a:solidFill>
                <a:hlinkClick r:id="rId3"/>
              </a:rPr>
              <a:t>https://github.com/totopi/Retro-Fireballs/blob/kevin/analysis/analysis.ipynb</a:t>
            </a:r>
            <a:endParaRPr/>
          </a:p>
          <a:p>
            <a:pPr indent="-298450" lvl="1" marL="914400" rtl="0">
              <a:spcBef>
                <a:spcPts val="0"/>
              </a:spcBef>
              <a:spcAft>
                <a:spcPts val="0"/>
              </a:spcAft>
              <a:buSzPts val="1100"/>
              <a:buChar char="○"/>
            </a:pPr>
            <a:r>
              <a:rPr lang="en" u="sng">
                <a:solidFill>
                  <a:schemeClr val="hlink"/>
                </a:solidFill>
                <a:hlinkClick r:id="rId4"/>
              </a:rPr>
              <a:t>https://github.com/totopi/Retro-Fireballs/blob/kevin/analysis/Tweepy.ipynb</a:t>
            </a:r>
            <a:endParaRPr/>
          </a:p>
          <a:p>
            <a:pPr indent="-298450" lvl="1" marL="914400" rtl="0">
              <a:spcBef>
                <a:spcPts val="0"/>
              </a:spcBef>
              <a:spcAft>
                <a:spcPts val="0"/>
              </a:spcAft>
              <a:buSzPts val="1100"/>
              <a:buChar char="○"/>
            </a:pPr>
            <a:r>
              <a:rPr lang="en" u="sng">
                <a:solidFill>
                  <a:schemeClr val="hlink"/>
                </a:solidFill>
                <a:hlinkClick r:id="rId5"/>
              </a:rPr>
              <a:t>https://github.com/totopi/Retro-Fireballs/blob/kevin/analysis/officialtwitter.ipynb</a:t>
            </a:r>
            <a:endParaRPr/>
          </a:p>
          <a:p>
            <a:pPr indent="-298450" lvl="1" marL="914400" rtl="0">
              <a:spcBef>
                <a:spcPts val="0"/>
              </a:spcBef>
              <a:spcAft>
                <a:spcPts val="0"/>
              </a:spcAft>
              <a:buSzPts val="1100"/>
              <a:buChar char="○"/>
            </a:pPr>
            <a:r>
              <a:rPr lang="en" u="sng">
                <a:solidFill>
                  <a:schemeClr val="accent5"/>
                </a:solidFill>
                <a:hlinkClick r:id="rId6"/>
              </a:rPr>
              <a:t>https://github.com/totopi/Retro-Fireballs/blob/kevin/analysis/TweepyGoTNetwork.ipynb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39" name="Shape 439"/>
          <p:cNvPicPr preferRelativeResize="0"/>
          <p:nvPr/>
        </p:nvPicPr>
        <p:blipFill>
          <a:blip r:embed="rId3">
            <a:alphaModFix/>
          </a:blip>
          <a:stretch>
            <a:fillRect/>
          </a:stretch>
        </p:blipFill>
        <p:spPr>
          <a:xfrm>
            <a:off x="1638312" y="2635463"/>
            <a:ext cx="5867375" cy="2738111"/>
          </a:xfrm>
          <a:prstGeom prst="rect">
            <a:avLst/>
          </a:prstGeom>
          <a:noFill/>
          <a:ln>
            <a:noFill/>
          </a:ln>
        </p:spPr>
      </p:pic>
      <p:pic>
        <p:nvPicPr>
          <p:cNvPr id="440" name="Shape 440"/>
          <p:cNvPicPr preferRelativeResize="0"/>
          <p:nvPr/>
        </p:nvPicPr>
        <p:blipFill>
          <a:blip r:embed="rId4">
            <a:alphaModFix/>
          </a:blip>
          <a:stretch>
            <a:fillRect/>
          </a:stretch>
        </p:blipFill>
        <p:spPr>
          <a:xfrm>
            <a:off x="0" y="-95250"/>
            <a:ext cx="9143999" cy="304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pic>
        <p:nvPicPr>
          <p:cNvPr id="445" name="Shape 445"/>
          <p:cNvPicPr preferRelativeResize="0"/>
          <p:nvPr/>
        </p:nvPicPr>
        <p:blipFill>
          <a:blip r:embed="rId3">
            <a:alphaModFix/>
          </a:blip>
          <a:stretch>
            <a:fillRect/>
          </a:stretch>
        </p:blipFill>
        <p:spPr>
          <a:xfrm>
            <a:off x="1585225" y="2623700"/>
            <a:ext cx="5973550" cy="2787650"/>
          </a:xfrm>
          <a:prstGeom prst="rect">
            <a:avLst/>
          </a:prstGeom>
          <a:noFill/>
          <a:ln>
            <a:noFill/>
          </a:ln>
        </p:spPr>
      </p:pic>
      <p:sp>
        <p:nvSpPr>
          <p:cNvPr id="446" name="Shape 4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47" name="Shape 447"/>
          <p:cNvPicPr preferRelativeResize="0"/>
          <p:nvPr/>
        </p:nvPicPr>
        <p:blipFill>
          <a:blip r:embed="rId4">
            <a:alphaModFix/>
          </a:blip>
          <a:stretch>
            <a:fillRect/>
          </a:stretch>
        </p:blipFill>
        <p:spPr>
          <a:xfrm>
            <a:off x="-440650" y="0"/>
            <a:ext cx="8839200" cy="2946400"/>
          </a:xfrm>
          <a:prstGeom prst="rect">
            <a:avLst/>
          </a:prstGeom>
          <a:noFill/>
          <a:ln>
            <a:noFill/>
          </a:ln>
        </p:spPr>
      </p:pic>
      <p:pic>
        <p:nvPicPr>
          <p:cNvPr id="448" name="Shape 448"/>
          <p:cNvPicPr preferRelativeResize="0"/>
          <p:nvPr/>
        </p:nvPicPr>
        <p:blipFill>
          <a:blip r:embed="rId5">
            <a:alphaModFix/>
          </a:blip>
          <a:stretch>
            <a:fillRect/>
          </a:stretch>
        </p:blipFill>
        <p:spPr>
          <a:xfrm>
            <a:off x="7501850" y="0"/>
            <a:ext cx="1473200" cy="294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Questions and Data: Tweepy Analysis</a:t>
            </a:r>
            <a:endParaRPr/>
          </a:p>
        </p:txBody>
      </p:sp>
      <p:sp>
        <p:nvSpPr>
          <p:cNvPr id="454" name="Shape 4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454545"/>
              </a:buClr>
              <a:buSzPts val="1300"/>
              <a:buChar char="●"/>
            </a:pPr>
            <a:r>
              <a:rPr b="1" lang="en">
                <a:solidFill>
                  <a:srgbClr val="000000"/>
                </a:solidFill>
              </a:rPr>
              <a:t>How do tweets with #GameofThrones during specific episodes sentiment scores compare to the episode?</a:t>
            </a:r>
            <a:endParaRPr b="1">
              <a:solidFill>
                <a:srgbClr val="000000"/>
              </a:solidFill>
            </a:endParaRPr>
          </a:p>
          <a:p>
            <a:pPr indent="-311150" lvl="0" marL="457200" rtl="0">
              <a:lnSpc>
                <a:spcPct val="150000"/>
              </a:lnSpc>
              <a:spcBef>
                <a:spcPts val="0"/>
              </a:spcBef>
              <a:spcAft>
                <a:spcPts val="0"/>
              </a:spcAft>
              <a:buClr>
                <a:srgbClr val="000000"/>
              </a:buClr>
              <a:buSzPts val="1300"/>
              <a:buChar char="●"/>
            </a:pPr>
            <a:r>
              <a:rPr b="1" lang="en">
                <a:solidFill>
                  <a:srgbClr val="000000"/>
                </a:solidFill>
              </a:rPr>
              <a:t>Which episodes have the highest correlation between episode and twitter compound score?  Which have the lowest?</a:t>
            </a:r>
            <a:endParaRPr b="1">
              <a:solidFill>
                <a:srgbClr val="000000"/>
              </a:solidFill>
            </a:endParaRPr>
          </a:p>
          <a:p>
            <a:pPr indent="0" lvl="0" marL="0" rtl="0">
              <a:lnSpc>
                <a:spcPct val="150000"/>
              </a:lnSpc>
              <a:spcBef>
                <a:spcPts val="0"/>
              </a:spcBef>
              <a:spcAft>
                <a:spcPts val="0"/>
              </a:spcAft>
              <a:buNone/>
            </a:pPr>
            <a:r>
              <a:t/>
            </a:r>
            <a:endParaRPr b="1">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b="1" lang="en">
                <a:solidFill>
                  <a:srgbClr val="000000"/>
                </a:solidFill>
              </a:rPr>
              <a:t>Data</a:t>
            </a:r>
            <a:endParaRPr b="1">
              <a:solidFill>
                <a:srgbClr val="000000"/>
              </a:solidFill>
            </a:endParaRPr>
          </a:p>
          <a:p>
            <a:pPr indent="0" lvl="0" marL="0" rtl="0">
              <a:spcBef>
                <a:spcPts val="0"/>
              </a:spcBef>
              <a:spcAft>
                <a:spcPts val="0"/>
              </a:spcAft>
              <a:buClr>
                <a:srgbClr val="000000"/>
              </a:buClr>
              <a:buSzPts val="1100"/>
              <a:buFont typeface="Arial"/>
              <a:buNone/>
            </a:pPr>
            <a:r>
              <a:rPr lang="en" sz="1100" u="sng">
                <a:solidFill>
                  <a:srgbClr val="1155CC"/>
                </a:solidFill>
                <a:latin typeface="Arial"/>
                <a:ea typeface="Arial"/>
                <a:cs typeface="Arial"/>
                <a:sym typeface="Arial"/>
                <a:hlinkClick r:id="rId3"/>
              </a:rPr>
              <a:t>https://www.kaggle.com/gunnvant/game-of-thrones-srt</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Tweepy</a:t>
            </a:r>
            <a:endParaRPr>
              <a:solidFill>
                <a:srgbClr val="000000"/>
              </a:solidFill>
            </a:endParaRPr>
          </a:p>
          <a:p>
            <a:pPr indent="0" lvl="0" marL="0" rtl="0">
              <a:spcBef>
                <a:spcPts val="0"/>
              </a:spcBef>
              <a:spcAft>
                <a:spcPts val="1600"/>
              </a:spcAft>
              <a:buNone/>
            </a:pPr>
            <a:r>
              <a:t/>
            </a:r>
            <a:endParaRPr>
              <a:solidFill>
                <a:srgbClr val="000000"/>
              </a:solidFill>
            </a:endParaRPr>
          </a:p>
        </p:txBody>
      </p:sp>
      <p:sp>
        <p:nvSpPr>
          <p:cNvPr id="455" name="Shape 455"/>
          <p:cNvSpPr txBox="1"/>
          <p:nvPr/>
        </p:nvSpPr>
        <p:spPr>
          <a:xfrm>
            <a:off x="1306058" y="3172619"/>
            <a:ext cx="3000900" cy="474000"/>
          </a:xfrm>
          <a:prstGeom prst="rect">
            <a:avLst/>
          </a:prstGeom>
          <a:noFill/>
          <a:ln>
            <a:noFill/>
          </a:ln>
        </p:spPr>
        <p:txBody>
          <a:bodyPr anchorCtr="0" anchor="t" bIns="91425" lIns="91425" spcFirstLastPara="1" rIns="91425" wrap="square" tIns="91425">
            <a:noAutofit/>
          </a:bodyPr>
          <a:lstStyle/>
          <a:p>
            <a:pPr indent="-311150" lvl="0" marL="457200">
              <a:spcBef>
                <a:spcPts val="0"/>
              </a:spcBef>
              <a:spcAft>
                <a:spcPts val="0"/>
              </a:spcAft>
              <a:buSzPts val="1300"/>
              <a:buFont typeface="Nunito"/>
              <a:buChar char="●"/>
            </a:pPr>
            <a:r>
              <a:rPr b="1" lang="en" sz="1300">
                <a:latin typeface="Nunito"/>
                <a:ea typeface="Nunito"/>
                <a:cs typeface="Nunito"/>
                <a:sym typeface="Nunito"/>
              </a:rPr>
              <a:t>Wait, what can I actually do?</a:t>
            </a:r>
            <a:endParaRPr b="1" sz="13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a:t>
            </a:r>
            <a:endParaRPr/>
          </a:p>
        </p:txBody>
      </p:sp>
      <p:sp>
        <p:nvSpPr>
          <p:cNvPr id="461" name="Shape 46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accent5"/>
                </a:solidFill>
                <a:hlinkClick r:id="rId3"/>
              </a:rPr>
              <a:t>https://github.com/totopi/Retro-Fireballs/blob/kevin/analysis/Tweepy.ipynb</a:t>
            </a:r>
            <a:endParaRPr>
              <a:solidFill>
                <a:srgbClr val="000000"/>
              </a:solidFill>
            </a:endParaRPr>
          </a:p>
          <a:p>
            <a:pPr indent="0" lvl="0" marL="0" rtl="0">
              <a:lnSpc>
                <a:spcPct val="150000"/>
              </a:lnSpc>
              <a:spcBef>
                <a:spcPts val="1600"/>
              </a:spcBef>
              <a:spcAft>
                <a:spcPts val="0"/>
              </a:spcAft>
              <a:buNone/>
            </a:pPr>
            <a:r>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Twitter API Limitations Discovered</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Search: 1 week</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User Timeline: ~16 months</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p:txBody>
      </p:sp>
      <p:pic>
        <p:nvPicPr>
          <p:cNvPr id="462" name="Shape 462"/>
          <p:cNvPicPr preferRelativeResize="0"/>
          <p:nvPr/>
        </p:nvPicPr>
        <p:blipFill>
          <a:blip r:embed="rId4">
            <a:alphaModFix/>
          </a:blip>
          <a:stretch>
            <a:fillRect/>
          </a:stretch>
        </p:blipFill>
        <p:spPr>
          <a:xfrm>
            <a:off x="0" y="127147"/>
            <a:ext cx="9144001" cy="4889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Motivation/Summary</a:t>
            </a:r>
            <a:endParaRPr/>
          </a:p>
        </p:txBody>
      </p:sp>
      <p:sp>
        <p:nvSpPr>
          <p:cNvPr id="291" name="Shape 291"/>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454545"/>
                </a:solidFill>
              </a:rPr>
              <a:t>Game of Thrones is a popular, highly-rated TV show known for being dark, gritty, and violent. We want to use VADER analysis on various aspects of Game of Thrones to look at sentiments per episode, season, how sentiment affected viewership, and more. Viewer sentiment will be measured through tweet analysis of viewers as well as of the official Game of Thrones twitter feed.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rPr lang="en">
                <a:solidFill>
                  <a:srgbClr val="454545"/>
                </a:solidFill>
              </a:rPr>
              <a:t>By doing so, we hoped to clean and compile sentiment analysis into graphs that are easily read and understood. By plotting how viewers feel during certain episodes and over seasons, we can potentially use this information to foresee trends and sell ad space during times the ads will be best received and the most people are watching. This could be useful for Game of Thrones in particular because the finale season airs in 2019.</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1600"/>
              </a:spcAft>
              <a:buClr>
                <a:srgbClr val="000000"/>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a:t>
            </a:r>
            <a:endParaRPr/>
          </a:p>
        </p:txBody>
      </p:sp>
      <p:sp>
        <p:nvSpPr>
          <p:cNvPr id="468" name="Shape 46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accent5"/>
                </a:solidFill>
                <a:hlinkClick r:id="rId3"/>
              </a:rPr>
              <a:t>https://github.com/totopi/Retro-Fireballs/blob/kevin/analysis/officialtwitter.ipynb</a:t>
            </a:r>
            <a:endParaRPr/>
          </a:p>
          <a:p>
            <a:pPr indent="-311150" lvl="0" marL="457200" rtl="0">
              <a:spcBef>
                <a:spcPts val="0"/>
              </a:spcBef>
              <a:spcAft>
                <a:spcPts val="0"/>
              </a:spcAft>
              <a:buSzPts val="1300"/>
              <a:buChar char="❖"/>
            </a:pPr>
            <a:r>
              <a:rPr lang="en" u="sng">
                <a:solidFill>
                  <a:schemeClr val="accent5"/>
                </a:solidFill>
                <a:hlinkClick r:id="rId4"/>
              </a:rPr>
              <a:t>https://github.com/totopi/Retro-Fireballs/blob/kevin/analysis/TweepyGoTNetwork.ipynb</a:t>
            </a:r>
            <a:endParaRPr>
              <a:solidFill>
                <a:srgbClr val="000000"/>
              </a:solidFill>
            </a:endParaRPr>
          </a:p>
          <a:p>
            <a:pPr indent="0" lvl="0" marL="0" rtl="0">
              <a:lnSpc>
                <a:spcPct val="150000"/>
              </a:lnSpc>
              <a:spcBef>
                <a:spcPts val="1600"/>
              </a:spcBef>
              <a:spcAft>
                <a:spcPts val="0"/>
              </a:spcAft>
              <a:buNone/>
            </a:pPr>
            <a:r>
              <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What can I do?</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Find new questions, Do what I can with the data</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What does a popular programs social network look like?</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How do sentiments vary between Official Twitter accounts and the general twittering populace?</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74" name="Shape 474"/>
          <p:cNvPicPr preferRelativeResize="0"/>
          <p:nvPr/>
        </p:nvPicPr>
        <p:blipFill>
          <a:blip r:embed="rId3">
            <a:alphaModFix/>
          </a:blip>
          <a:stretch>
            <a:fillRect/>
          </a:stretch>
        </p:blipFill>
        <p:spPr>
          <a:xfrm>
            <a:off x="667479" y="-62550"/>
            <a:ext cx="7809043" cy="5206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80" name="Shape 480"/>
          <p:cNvPicPr preferRelativeResize="0"/>
          <p:nvPr/>
        </p:nvPicPr>
        <p:blipFill>
          <a:blip r:embed="rId3">
            <a:alphaModFix/>
          </a:blip>
          <a:stretch>
            <a:fillRect/>
          </a:stretch>
        </p:blipFill>
        <p:spPr>
          <a:xfrm>
            <a:off x="152400" y="1473388"/>
            <a:ext cx="8839200" cy="21967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General Twitter Users vs Official Accounts</a:t>
            </a:r>
            <a:endParaRPr sz="2600"/>
          </a:p>
        </p:txBody>
      </p:sp>
      <p:pic>
        <p:nvPicPr>
          <p:cNvPr id="486" name="Shape 486"/>
          <p:cNvPicPr preferRelativeResize="0"/>
          <p:nvPr/>
        </p:nvPicPr>
        <p:blipFill>
          <a:blip r:embed="rId3">
            <a:alphaModFix/>
          </a:blip>
          <a:stretch>
            <a:fillRect/>
          </a:stretch>
        </p:blipFill>
        <p:spPr>
          <a:xfrm>
            <a:off x="-279450" y="1371600"/>
            <a:ext cx="4988274" cy="3325525"/>
          </a:xfrm>
          <a:prstGeom prst="rect">
            <a:avLst/>
          </a:prstGeom>
          <a:noFill/>
          <a:ln>
            <a:noFill/>
          </a:ln>
        </p:spPr>
      </p:pic>
      <p:pic>
        <p:nvPicPr>
          <p:cNvPr id="487" name="Shape 487"/>
          <p:cNvPicPr preferRelativeResize="0"/>
          <p:nvPr/>
        </p:nvPicPr>
        <p:blipFill>
          <a:blip r:embed="rId4">
            <a:alphaModFix/>
          </a:blip>
          <a:stretch>
            <a:fillRect/>
          </a:stretch>
        </p:blipFill>
        <p:spPr>
          <a:xfrm>
            <a:off x="4275725" y="1371600"/>
            <a:ext cx="4988274" cy="3325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93" name="Shape 493"/>
          <p:cNvPicPr preferRelativeResize="0"/>
          <p:nvPr/>
        </p:nvPicPr>
        <p:blipFill>
          <a:blip r:embed="rId3">
            <a:alphaModFix/>
          </a:blip>
          <a:stretch>
            <a:fillRect/>
          </a:stretch>
        </p:blipFill>
        <p:spPr>
          <a:xfrm>
            <a:off x="0" y="1455065"/>
            <a:ext cx="9143999" cy="223336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type="title"/>
          </p:nvPr>
        </p:nvSpPr>
        <p:spPr>
          <a:xfrm>
            <a:off x="1303800" y="598575"/>
            <a:ext cx="7030500" cy="60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pic>
        <p:nvPicPr>
          <p:cNvPr id="499" name="Shape 499"/>
          <p:cNvPicPr preferRelativeResize="0"/>
          <p:nvPr/>
        </p:nvPicPr>
        <p:blipFill>
          <a:blip r:embed="rId3">
            <a:alphaModFix/>
          </a:blip>
          <a:stretch>
            <a:fillRect/>
          </a:stretch>
        </p:blipFill>
        <p:spPr>
          <a:xfrm>
            <a:off x="152400" y="1293550"/>
            <a:ext cx="4287392" cy="3199925"/>
          </a:xfrm>
          <a:prstGeom prst="rect">
            <a:avLst/>
          </a:prstGeom>
          <a:noFill/>
          <a:ln>
            <a:noFill/>
          </a:ln>
        </p:spPr>
      </p:pic>
      <p:pic>
        <p:nvPicPr>
          <p:cNvPr id="500" name="Shape 500"/>
          <p:cNvPicPr preferRelativeResize="0"/>
          <p:nvPr/>
        </p:nvPicPr>
        <p:blipFill>
          <a:blip r:embed="rId4">
            <a:alphaModFix/>
          </a:blip>
          <a:stretch>
            <a:fillRect/>
          </a:stretch>
        </p:blipFill>
        <p:spPr>
          <a:xfrm>
            <a:off x="4598583" y="1293550"/>
            <a:ext cx="4287392" cy="3199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Plot of Every Episode’s Sentiments</a:t>
            </a:r>
            <a:endParaRPr/>
          </a:p>
        </p:txBody>
      </p:sp>
      <p:pic>
        <p:nvPicPr>
          <p:cNvPr id="506" name="Shape 506"/>
          <p:cNvPicPr preferRelativeResize="0"/>
          <p:nvPr/>
        </p:nvPicPr>
        <p:blipFill>
          <a:blip r:embed="rId3">
            <a:alphaModFix/>
          </a:blip>
          <a:stretch>
            <a:fillRect/>
          </a:stretch>
        </p:blipFill>
        <p:spPr>
          <a:xfrm>
            <a:off x="152400" y="1750275"/>
            <a:ext cx="8839200" cy="294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512" name="Shape 512"/>
          <p:cNvPicPr preferRelativeResize="0"/>
          <p:nvPr/>
        </p:nvPicPr>
        <p:blipFill>
          <a:blip r:embed="rId3">
            <a:alphaModFix/>
          </a:blip>
          <a:stretch>
            <a:fillRect/>
          </a:stretch>
        </p:blipFill>
        <p:spPr>
          <a:xfrm>
            <a:off x="0" y="261915"/>
            <a:ext cx="9144001" cy="46196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a:t>
            </a:r>
            <a:endParaRPr/>
          </a:p>
        </p:txBody>
      </p:sp>
      <p:sp>
        <p:nvSpPr>
          <p:cNvPr id="297" name="Shape 29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454545"/>
              </a:buClr>
              <a:buSzPts val="1300"/>
              <a:buChar char="●"/>
            </a:pPr>
            <a:r>
              <a:t/>
            </a:r>
            <a:endParaRPr b="1">
              <a:solidFill>
                <a:srgbClr val="454545"/>
              </a:solidFill>
            </a:endParaRPr>
          </a:p>
          <a:p>
            <a:pPr indent="-311150" lvl="0" marL="457200" rtl="0">
              <a:lnSpc>
                <a:spcPct val="150000"/>
              </a:lnSpc>
              <a:spcBef>
                <a:spcPts val="0"/>
              </a:spcBef>
              <a:spcAft>
                <a:spcPts val="0"/>
              </a:spcAft>
              <a:buClr>
                <a:srgbClr val="454545"/>
              </a:buClr>
              <a:buSzPts val="1300"/>
              <a:buChar char="●"/>
            </a:pPr>
            <a:r>
              <a:rPr b="1" lang="en">
                <a:solidFill>
                  <a:srgbClr val="454545"/>
                </a:solidFill>
              </a:rPr>
              <a:t>Describe the questions you asked, and _why_ you asked them…</a:t>
            </a:r>
            <a:endParaRPr b="1">
              <a:solidFill>
                <a:srgbClr val="454545"/>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Elaborate on the questions you asked, describing what kinds of data you needed to answer them, and where you found it</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b="1" lang="en">
                <a:solidFill>
                  <a:srgbClr val="000000"/>
                </a:solidFill>
              </a:rPr>
              <a:t>Data</a:t>
            </a:r>
            <a:endParaRPr b="1">
              <a:solidFill>
                <a:srgbClr val="000000"/>
              </a:solidFill>
            </a:endParaRPr>
          </a:p>
          <a:p>
            <a:pPr indent="0" lvl="0" marL="0" rtl="0">
              <a:spcBef>
                <a:spcPts val="0"/>
              </a:spcBef>
              <a:spcAft>
                <a:spcPts val="0"/>
              </a:spcAft>
              <a:buClr>
                <a:srgbClr val="000000"/>
              </a:buClr>
              <a:buSzPts val="1100"/>
              <a:buFont typeface="Arial"/>
              <a:buNone/>
            </a:pPr>
            <a:r>
              <a:rPr lang="en" sz="1100" u="sng">
                <a:solidFill>
                  <a:srgbClr val="1155CC"/>
                </a:solidFill>
                <a:latin typeface="Arial"/>
                <a:ea typeface="Arial"/>
                <a:cs typeface="Arial"/>
                <a:sym typeface="Arial"/>
                <a:hlinkClick r:id="rId3"/>
              </a:rPr>
              <a:t>https://www.kaggle.com/gunnvant/game-of-thrones-srt</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Tweepy</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Imdb</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nvSpPr>
        <p:spPr>
          <a:xfrm>
            <a:off x="546975" y="161225"/>
            <a:ext cx="3656100" cy="6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JSON File Sample</a:t>
            </a:r>
            <a:endParaRPr b="1"/>
          </a:p>
        </p:txBody>
      </p:sp>
      <p:pic>
        <p:nvPicPr>
          <p:cNvPr id="303" name="Shape 303"/>
          <p:cNvPicPr preferRelativeResize="0"/>
          <p:nvPr/>
        </p:nvPicPr>
        <p:blipFill>
          <a:blip r:embed="rId3">
            <a:alphaModFix/>
          </a:blip>
          <a:stretch>
            <a:fillRect/>
          </a:stretch>
        </p:blipFill>
        <p:spPr>
          <a:xfrm>
            <a:off x="1117238" y="649450"/>
            <a:ext cx="6909513" cy="4034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Data-Looking into IMDB</a:t>
            </a:r>
            <a:endParaRPr/>
          </a:p>
        </p:txBody>
      </p:sp>
      <p:sp>
        <p:nvSpPr>
          <p:cNvPr id="309" name="Shape 30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lang="en">
                <a:solidFill>
                  <a:srgbClr val="000000"/>
                </a:solidFill>
              </a:rPr>
              <a:t>What episodes had higher ratings?</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Building off of that question, which season was the most popular season?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To accomplish this, we used the imdb api(omdb)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Exploration-IMDB</a:t>
            </a:r>
            <a:endParaRPr/>
          </a:p>
        </p:txBody>
      </p:sp>
      <p:sp>
        <p:nvSpPr>
          <p:cNvPr id="315" name="Shape 3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Data cleanup for this was very straightforward overall. The only obstacles I had initially was converting the data I pulled into floating numbers and integers. But that was resolved using for loops.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Also, I had to make a separate dataframe for season 7 because I forgot that it had less episodes than the other seasons.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a:t>
            </a:r>
            <a:endParaRPr/>
          </a:p>
        </p:txBody>
      </p:sp>
      <p:sp>
        <p:nvSpPr>
          <p:cNvPr id="321" name="Shape 321"/>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22" name="Shape 322"/>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23" name="Shape 323"/>
          <p:cNvPicPr preferRelativeResize="0"/>
          <p:nvPr/>
        </p:nvPicPr>
        <p:blipFill>
          <a:blip r:embed="rId3">
            <a:alphaModFix/>
          </a:blip>
          <a:stretch>
            <a:fillRect/>
          </a:stretch>
        </p:blipFill>
        <p:spPr>
          <a:xfrm>
            <a:off x="0" y="1863974"/>
            <a:ext cx="5247975" cy="2842250"/>
          </a:xfrm>
          <a:prstGeom prst="rect">
            <a:avLst/>
          </a:prstGeom>
          <a:noFill/>
          <a:ln>
            <a:noFill/>
          </a:ln>
        </p:spPr>
      </p:pic>
      <p:pic>
        <p:nvPicPr>
          <p:cNvPr id="324" name="Shape 324"/>
          <p:cNvPicPr preferRelativeResize="0"/>
          <p:nvPr/>
        </p:nvPicPr>
        <p:blipFill>
          <a:blip r:embed="rId4">
            <a:alphaModFix/>
          </a:blip>
          <a:stretch>
            <a:fillRect/>
          </a:stretch>
        </p:blipFill>
        <p:spPr>
          <a:xfrm>
            <a:off x="4595000" y="1870800"/>
            <a:ext cx="4409700" cy="2780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 cont...</a:t>
            </a:r>
            <a:endParaRPr/>
          </a:p>
        </p:txBody>
      </p:sp>
      <p:sp>
        <p:nvSpPr>
          <p:cNvPr id="330" name="Shape 330"/>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31" name="Shape 331"/>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32" name="Shape 332"/>
          <p:cNvPicPr preferRelativeResize="0"/>
          <p:nvPr/>
        </p:nvPicPr>
        <p:blipFill>
          <a:blip r:embed="rId3">
            <a:alphaModFix/>
          </a:blip>
          <a:stretch>
            <a:fillRect/>
          </a:stretch>
        </p:blipFill>
        <p:spPr>
          <a:xfrm>
            <a:off x="498250" y="1887075"/>
            <a:ext cx="3839925" cy="2747550"/>
          </a:xfrm>
          <a:prstGeom prst="rect">
            <a:avLst/>
          </a:prstGeom>
          <a:noFill/>
          <a:ln>
            <a:noFill/>
          </a:ln>
        </p:spPr>
      </p:pic>
      <p:pic>
        <p:nvPicPr>
          <p:cNvPr id="333" name="Shape 333"/>
          <p:cNvPicPr preferRelativeResize="0"/>
          <p:nvPr/>
        </p:nvPicPr>
        <p:blipFill>
          <a:blip r:embed="rId4">
            <a:alphaModFix/>
          </a:blip>
          <a:stretch>
            <a:fillRect/>
          </a:stretch>
        </p:blipFill>
        <p:spPr>
          <a:xfrm>
            <a:off x="4397876" y="1906348"/>
            <a:ext cx="4615151" cy="2709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