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Nunito"/>
      <p:regular r:id="rId44"/>
      <p:bold r:id="rId45"/>
      <p:italic r:id="rId46"/>
      <p:boldItalic r:id="rId47"/>
    </p:embeddedFont>
    <p:embeddedFont>
      <p:font typeface="Maven Pro"/>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Nunito-regular.fntdata"/><Relationship Id="rId43" Type="http://schemas.openxmlformats.org/officeDocument/2006/relationships/slide" Target="slides/slide39.xml"/><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avenPro-regular.fntdata"/><Relationship Id="rId47" Type="http://schemas.openxmlformats.org/officeDocument/2006/relationships/font" Target="fonts/Nunito-boldItalic.fntdata"/><Relationship Id="rId49" Type="http://schemas.openxmlformats.org/officeDocument/2006/relationships/font" Target="fonts/Maven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Imdb:</a:t>
            </a:r>
            <a:r>
              <a:rPr lang="en" sz="1200">
                <a:latin typeface="Nunito"/>
                <a:ea typeface="Nunito"/>
                <a:cs typeface="Nunito"/>
                <a:sym typeface="Nunito"/>
              </a:rPr>
              <a:t>I also know that imdb has the metascore ratings for movies but for some reason, I could not find the score for each episode of game of thrones</a:t>
            </a:r>
            <a:r>
              <a:rPr lang="en" sz="1300">
                <a:latin typeface="Nunito"/>
                <a:ea typeface="Nunito"/>
                <a:cs typeface="Nunito"/>
                <a:sym typeface="Nunito"/>
              </a:rPr>
              <a:t>.</a:t>
            </a:r>
            <a:r>
              <a:rPr lang="en"/>
              <a:t> how do I truly know which one is the most popular season? What factors led into how the votes and reviews were accounted for? Also, does the season progression follow the same trend as the episode trends that we see? That’s what I would look into if I had more time.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Jules: Paying money can get you access to older/more relevant/better data. Tweets retrieval was limited by how old the tweets were. Many helpful guides exist to help you get APIs and other data--don’t reinvent the wheel. </a:t>
            </a:r>
            <a:endParaRPr/>
          </a:p>
          <a:p>
            <a:pPr indent="0" lvl="0" marL="0" rtl="0">
              <a:spcBef>
                <a:spcPts val="0"/>
              </a:spcBef>
              <a:spcAft>
                <a:spcPts val="0"/>
              </a:spcAft>
              <a:buNone/>
            </a:pPr>
            <a:r>
              <a:t/>
            </a:r>
            <a:endParaRPr/>
          </a:p>
          <a:p>
            <a:pPr indent="0" lvl="0" marL="0" rtl="0">
              <a:spcBef>
                <a:spcPts val="0"/>
              </a:spcBef>
              <a:spcAft>
                <a:spcPts val="0"/>
              </a:spcAft>
              <a:buNone/>
            </a:pPr>
            <a:r>
              <a:rPr lang="en"/>
              <a:t>Jason: Keyword searches through JSON files can only take you so far. The JSON script files don’t indicate which character speaks those lines.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Nikita:For looking into the IMdb: Which season was the most popular season? What episodes tended to do better? These questions are relevant in the sense that it will show how much of an impact the sentiments of twitter analysis. Of course to accomplish this, we used the IMdb api to look into how the episodes were rated.</a:t>
            </a:r>
            <a:endParaRPr/>
          </a:p>
          <a:p>
            <a:pPr indent="0" lvl="0" marL="0" rtl="0">
              <a:spcBef>
                <a:spcPts val="0"/>
              </a:spcBef>
              <a:spcAft>
                <a:spcPts val="0"/>
              </a:spcAft>
              <a:buNone/>
            </a:pPr>
            <a:r>
              <a:t/>
            </a:r>
            <a:endParaRPr/>
          </a:p>
          <a:p>
            <a:pPr indent="0" lvl="0" marL="0" rtl="0">
              <a:spcBef>
                <a:spcPts val="0"/>
              </a:spcBef>
              <a:spcAft>
                <a:spcPts val="0"/>
              </a:spcAft>
              <a:buNone/>
            </a:pPr>
            <a:r>
              <a:rPr lang="en"/>
              <a:t>Kevin:For Twitter: How do sentiments on tweets searched by #GameofThrones match with the episode air times?  Which episodes have the highest correlation between episode and twitter compound score?  Which have the lowest?</a:t>
            </a:r>
            <a:endParaRPr/>
          </a:p>
          <a:p>
            <a:pPr indent="0" lvl="0" marL="0" rtl="0">
              <a:spcBef>
                <a:spcPts val="0"/>
              </a:spcBef>
              <a:spcAft>
                <a:spcPts val="0"/>
              </a:spcAft>
              <a:buNone/>
            </a:pPr>
            <a:r>
              <a:t/>
            </a:r>
            <a:endParaRPr/>
          </a:p>
          <a:p>
            <a:pPr indent="0" lvl="0" marL="0" rtl="0">
              <a:spcBef>
                <a:spcPts val="0"/>
              </a:spcBef>
              <a:spcAft>
                <a:spcPts val="0"/>
              </a:spcAft>
              <a:buNone/>
            </a:pPr>
            <a:r>
              <a:rPr lang="en"/>
              <a:t>Kevin: Episode Analysis: How do the sentiments of each episode compare with each other?  What trends, if any, are there?  Do episodes known as big downers reflect this in their sentiments?</a:t>
            </a:r>
            <a:endParaRPr/>
          </a:p>
          <a:p>
            <a:pPr indent="0" lvl="0" marL="0" rtl="0">
              <a:spcBef>
                <a:spcPts val="0"/>
              </a:spcBef>
              <a:spcAft>
                <a:spcPts val="0"/>
              </a:spcAft>
              <a:buNone/>
            </a:pPr>
            <a:r>
              <a:t/>
            </a:r>
            <a:endParaRPr/>
          </a:p>
          <a:p>
            <a:pPr indent="0" lvl="0" marL="0" rtl="0">
              <a:spcBef>
                <a:spcPts val="0"/>
              </a:spcBef>
              <a:spcAft>
                <a:spcPts val="0"/>
              </a:spcAft>
              <a:buNone/>
            </a:pPr>
            <a:r>
              <a:rPr lang="en"/>
              <a:t>Jason: Does the number of deaths (of major characters) or ravens sent per episode have any effect on episode sentiment? If so how can we visualize the data to display those effects?</a:t>
            </a:r>
            <a:endParaRPr/>
          </a:p>
          <a:p>
            <a:pPr indent="0" lvl="0" marL="0" rtl="0">
              <a:spcBef>
                <a:spcPts val="0"/>
              </a:spcBef>
              <a:spcAft>
                <a:spcPts val="0"/>
              </a:spcAft>
              <a:buNone/>
            </a:pPr>
            <a:r>
              <a:t/>
            </a:r>
            <a:endParaRPr/>
          </a:p>
          <a:p>
            <a:pPr indent="0" lvl="0" marL="0" rtl="0">
              <a:spcBef>
                <a:spcPts val="0"/>
              </a:spcBef>
              <a:spcAft>
                <a:spcPts val="0"/>
              </a:spcAft>
              <a:buNone/>
            </a:pPr>
            <a:r>
              <a:rPr lang="en"/>
              <a:t>Jules: What were the VADER sentiment analysis scores for each season? For me, particularly season four. Did these vary wildly? Did they have any correlation with viewers’ sentiment, which was explored via tweets? For this I would need the season’s episode scripts, which Kevin found for us.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a:p>
            <a:pPr indent="0" lvl="0" marL="0" rtl="0">
              <a:spcBef>
                <a:spcPts val="0"/>
              </a:spcBef>
              <a:spcAft>
                <a:spcPts val="0"/>
              </a:spcAft>
              <a:buNone/>
            </a:pPr>
            <a:r>
              <a:t/>
            </a:r>
            <a:endParaRPr/>
          </a:p>
          <a:p>
            <a:pPr indent="0" lvl="0" marL="0" rtl="0">
              <a:spcBef>
                <a:spcPts val="0"/>
              </a:spcBef>
              <a:spcAft>
                <a:spcPts val="0"/>
              </a:spcAft>
              <a:buNone/>
            </a:pPr>
            <a:r>
              <a:rPr lang="en"/>
              <a:t>Jules: </a:t>
            </a:r>
            <a:r>
              <a:rPr lang="en" sz="900">
                <a:solidFill>
                  <a:srgbClr val="454545"/>
                </a:solidFill>
              </a:rPr>
              <a:t>For Season 4, I imported the season’s JSON file and put the episodes in a list. I then looped through these episodes and ran VADER analysis on each. I placed their sentiment scores into Compound, Positive, Negative, and Neutral lists. I began to create a line graph which would visualize the suspected ups and downs in sentiment over the course of season four. I created a plot, mapped the scores, added titles and labels, and adjusted the grid. [Add some Jupyter screenshots]</a:t>
            </a:r>
            <a:endParaRPr sz="900">
              <a:solidFill>
                <a:srgbClr val="454545"/>
              </a:solidFill>
            </a:endParaRPr>
          </a:p>
          <a:p>
            <a:pPr indent="0" lvl="0" marL="0" rtl="0">
              <a:spcBef>
                <a:spcPts val="0"/>
              </a:spcBef>
              <a:spcAft>
                <a:spcPts val="0"/>
              </a:spcAft>
              <a:buNone/>
            </a:pPr>
            <a:r>
              <a:t/>
            </a:r>
            <a:endParaRPr sz="900">
              <a:solidFill>
                <a:srgbClr val="454545"/>
              </a:solidFill>
            </a:endParaRPr>
          </a:p>
          <a:p>
            <a:pPr indent="0" lvl="0" marL="0" rtl="0">
              <a:spcBef>
                <a:spcPts val="0"/>
              </a:spcBef>
              <a:spcAft>
                <a:spcPts val="0"/>
              </a:spcAft>
              <a:buNone/>
            </a:pPr>
            <a:r>
              <a:rPr lang="en"/>
              <a:t>Kevin: using the twitter api, I first pulled all of the tweets I could for the @GameofThrones account.  Assuming that this would pull me tweets all the way back to the account creation in 2010, the script ran and collected about 1200 tweets, dating back to December of 2016.  The official account also was lacking in tweets around the airtime of the episode, and there’s no way to search twitter for tweet time that I could find outside of using tweet IDs around the time you want to search for since_id and max_id.  The final piece of joy I discovered is that the twitter search api is extremely limited in its scope, and only goes back one week.</a:t>
            </a:r>
            <a:endParaRPr/>
          </a:p>
          <a:p>
            <a:pPr indent="0" lvl="0" marL="0" rtl="0">
              <a:spcBef>
                <a:spcPts val="0"/>
              </a:spcBef>
              <a:spcAft>
                <a:spcPts val="0"/>
              </a:spcAft>
              <a:buNone/>
            </a:pPr>
            <a:r>
              <a:t/>
            </a:r>
            <a:endParaRPr/>
          </a:p>
          <a:p>
            <a:pPr indent="0" lvl="0" marL="0" rtl="0">
              <a:spcBef>
                <a:spcPts val="0"/>
              </a:spcBef>
              <a:spcAft>
                <a:spcPts val="0"/>
              </a:spcAft>
              <a:buNone/>
            </a:pPr>
            <a:r>
              <a:rPr lang="en"/>
              <a:t>Jason: While it would have been more interesting to compare the number of deaths per episode to the twitter sentiments done through Vader, this task proved to be difficult by the constraints discovered by Kevin. So instead, I decided to see if the overall sentiment of the transcript itself had been affected by various plot devices (ravens or messages) or the deaths of major characters. In doing the analysis, I fed in three data files (deaths, ravens, and allseasons) to incorporate into pandas DataFrames to produce a scatterplot depicting the effects (if any) that the count of ravens/deaths had on the sentiment of the episode transcript.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a:p>
            <a:pPr indent="0" lvl="0" marL="0" rtl="0">
              <a:spcBef>
                <a:spcPts val="0"/>
              </a:spcBef>
              <a:spcAft>
                <a:spcPts val="0"/>
              </a:spcAft>
              <a:buNone/>
            </a:pPr>
            <a:r>
              <a:t/>
            </a:r>
            <a:endParaRPr/>
          </a:p>
          <a:p>
            <a:pPr indent="0" lvl="0" marL="0" rtl="0">
              <a:spcBef>
                <a:spcPts val="0"/>
              </a:spcBef>
              <a:spcAft>
                <a:spcPts val="0"/>
              </a:spcAft>
              <a:buNone/>
            </a:pPr>
            <a:r>
              <a:rPr lang="en"/>
              <a:t>Jules: </a:t>
            </a:r>
            <a:r>
              <a:rPr lang="en" sz="900">
                <a:solidFill>
                  <a:srgbClr val="454545"/>
                </a:solidFill>
              </a:rPr>
              <a:t>For Season 4, I imported the season’s JSON file and put the episodes in a list. I then looped through these episodes and ran VADER analysis on each. I placed their sentiment scores into Compound, Positive, Negative, and Neutral lists. I began to create a line graph which would visualize the suspected ups and downs in sentiment over the course of season four. I created a plot, mapped the scores, added titles and labels, and adjusted the grid. [Add some Jupyter screenshots]</a:t>
            </a:r>
            <a:endParaRPr sz="900">
              <a:solidFill>
                <a:srgbClr val="454545"/>
              </a:solidFill>
            </a:endParaRPr>
          </a:p>
          <a:p>
            <a:pPr indent="0" lvl="0" marL="0" rtl="0">
              <a:spcBef>
                <a:spcPts val="0"/>
              </a:spcBef>
              <a:spcAft>
                <a:spcPts val="0"/>
              </a:spcAft>
              <a:buNone/>
            </a:pPr>
            <a:r>
              <a:t/>
            </a:r>
            <a:endParaRPr sz="900">
              <a:solidFill>
                <a:srgbClr val="454545"/>
              </a:solidFill>
            </a:endParaRPr>
          </a:p>
          <a:p>
            <a:pPr indent="0" lvl="0" marL="0" rtl="0">
              <a:spcBef>
                <a:spcPts val="0"/>
              </a:spcBef>
              <a:spcAft>
                <a:spcPts val="0"/>
              </a:spcAft>
              <a:buNone/>
            </a:pPr>
            <a:r>
              <a:rPr lang="en"/>
              <a:t>Kevin: using the twitter api, I first pulled all of the tweets I could for the @GameofThrones account.  Assuming that this would pull me tweets all the way back to the account creation in 2010, the script ran and collected about 1200 tweets, dating back to December of 2016.  The official account also was lacking in tweets around the airtime of the episode, and there’s no way to search twitter for tweet time that I could find outside of using tweet IDs around the time you want to search for since_id and max_id.  The final piece of joy I discovered is that the twitter search api is extremely limited in its scope, and only goes back one week.</a:t>
            </a:r>
            <a:endParaRPr/>
          </a:p>
          <a:p>
            <a:pPr indent="0" lvl="0" marL="0" rtl="0">
              <a:spcBef>
                <a:spcPts val="0"/>
              </a:spcBef>
              <a:spcAft>
                <a:spcPts val="0"/>
              </a:spcAft>
              <a:buNone/>
            </a:pPr>
            <a:r>
              <a:t/>
            </a:r>
            <a:endParaRPr/>
          </a:p>
          <a:p>
            <a:pPr indent="0" lvl="0" marL="0" rtl="0">
              <a:spcBef>
                <a:spcPts val="0"/>
              </a:spcBef>
              <a:spcAft>
                <a:spcPts val="0"/>
              </a:spcAft>
              <a:buNone/>
            </a:pPr>
            <a:r>
              <a:rPr lang="en"/>
              <a:t>Jason: While it would have been more interesting to compare the number of deaths per episode to the twitter sentiments done through Vader, this task proved to be difficult by the constraints discovered by Kevin. So instead, I decided to see if the overall sentiment of the transcript itself had been affected by various plot devices (ravens or messages) or the deaths of major characters. In doing the analysis, I fed in three data files (deaths, ravens, and allseasons) to incorporate into pandas DataFrames to produce a scatterplot depicting the effects (if any) that the count of ravens/deaths had on the sentiment of the episode transcript.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Imdb: based on the line graphs, ratings and votes tended to be higher towards the end of the season. But for the most popular season, the average number of votes was for season 4. However, the highest average rating was for season 6 because the last two episode for season 6 was honestly amazing. But crazy stuff happened during season 4! And also, when looking into the ratings in general for season 4 and season 6, season 4 had more consistent higher ratings than season 6.  So the most popular season has a lot more factors than I considered.</a:t>
            </a:r>
            <a:endParaRPr/>
          </a:p>
          <a:p>
            <a:pPr indent="0" lvl="0" marL="0" rtl="0">
              <a:spcBef>
                <a:spcPts val="0"/>
              </a:spcBef>
              <a:spcAft>
                <a:spcPts val="0"/>
              </a:spcAft>
              <a:buNone/>
            </a:pPr>
            <a:r>
              <a:t/>
            </a:r>
            <a:endParaRPr/>
          </a:p>
          <a:p>
            <a:pPr indent="0" lvl="0" marL="0" rtl="0">
              <a:spcBef>
                <a:spcPts val="0"/>
              </a:spcBef>
              <a:spcAft>
                <a:spcPts val="0"/>
              </a:spcAft>
              <a:buNone/>
            </a:pPr>
            <a:r>
              <a:rPr lang="en"/>
              <a:t>Jules: As for me, what I found was all new. I don’t watch the show, so I had no idea what the sentiment was during certain episodes and seasons. VADER of the episode scripts don’t tell me what other people think, but I was able to get a feel for the sentiment of the episode. VADER analysis can be useful if you’re working with a subject you’re unfamiliar about. In our scenario where we’re selling ad space, you want to be able to tailor your ads regardless of whether or not you’re a hardcore fan or brand new to GOT.</a:t>
            </a:r>
            <a:endParaRPr/>
          </a:p>
          <a:p>
            <a:pPr indent="0" lvl="0" marL="0" rtl="0">
              <a:spcBef>
                <a:spcPts val="0"/>
              </a:spcBef>
              <a:spcAft>
                <a:spcPts val="0"/>
              </a:spcAft>
              <a:buNone/>
            </a:pPr>
            <a:r>
              <a:t/>
            </a:r>
            <a:endParaRPr/>
          </a:p>
          <a:p>
            <a:pPr indent="0" lvl="0" marL="0" rtl="0">
              <a:spcBef>
                <a:spcPts val="0"/>
              </a:spcBef>
              <a:spcAft>
                <a:spcPts val="0"/>
              </a:spcAft>
              <a:buNone/>
            </a:pPr>
            <a:r>
              <a:rPr lang="en"/>
              <a:t>Kevin: I was surprised to see the sentiment scores of certain episodes I remembered with strong positive or negative feelings.  Of course, this is because we’re only looking at a single aspect of a very complicated production, as lighting, audio, weather, and so much more contribute to overall mood.  </a:t>
            </a:r>
            <a:endParaRPr/>
          </a:p>
          <a:p>
            <a:pPr indent="0" lvl="0" marL="0" rtl="0">
              <a:spcBef>
                <a:spcPts val="0"/>
              </a:spcBef>
              <a:spcAft>
                <a:spcPts val="0"/>
              </a:spcAft>
              <a:buNone/>
            </a:pPr>
            <a:r>
              <a:t/>
            </a:r>
            <a:endParaRPr/>
          </a:p>
          <a:p>
            <a:pPr indent="0" lvl="0" marL="0" rt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Imdb: based on the line graphs, ratings and votes tended to be higher towards the end of the season. But for the most popular season, the average number of votes was for season 4. However, the highest average rating was for season 6 because the last two episode for season 6 was honestly amazing. But crazy stuff happened during season 4! And also, when looking into the ratings in general for season 4 and season 6, season 4 had more consistent higher ratings than season 6.  So the most popular season has a lot more factors than I considered.</a:t>
            </a:r>
            <a:endParaRPr/>
          </a:p>
          <a:p>
            <a:pPr indent="0" lvl="0" marL="0" rtl="0">
              <a:spcBef>
                <a:spcPts val="0"/>
              </a:spcBef>
              <a:spcAft>
                <a:spcPts val="0"/>
              </a:spcAft>
              <a:buNone/>
            </a:pPr>
            <a:r>
              <a:t/>
            </a:r>
            <a:endParaRPr/>
          </a:p>
          <a:p>
            <a:pPr indent="0" lvl="0" marL="0" rtl="0">
              <a:spcBef>
                <a:spcPts val="0"/>
              </a:spcBef>
              <a:spcAft>
                <a:spcPts val="0"/>
              </a:spcAft>
              <a:buNone/>
            </a:pPr>
            <a:r>
              <a:rPr lang="en"/>
              <a:t>Jules: As for me, what I found was all new. I don’t watch the show, so I had no idea what the sentiment was during certain episodes and seasons. VADER of the episode scripts don’t tell me what other people think, but I was able to get a feel for the sentiment of the episode. VADER analysis can be useful if you’re working with a subject you’re unfamiliar about. In our scenario where we’re selling ad space, you want to be able to tailor your ads regardless of whether or not you’re a hardcore fan or brand new to GOT.</a:t>
            </a:r>
            <a:endParaRPr/>
          </a:p>
          <a:p>
            <a:pPr indent="0" lvl="0" marL="0" rtl="0">
              <a:spcBef>
                <a:spcPts val="0"/>
              </a:spcBef>
              <a:spcAft>
                <a:spcPts val="0"/>
              </a:spcAft>
              <a:buNone/>
            </a:pPr>
            <a:r>
              <a:t/>
            </a:r>
            <a:endParaRPr/>
          </a:p>
          <a:p>
            <a:pPr indent="0" lvl="0" marL="0" rtl="0">
              <a:spcBef>
                <a:spcPts val="0"/>
              </a:spcBef>
              <a:spcAft>
                <a:spcPts val="0"/>
              </a:spcAft>
              <a:buNone/>
            </a:pPr>
            <a:r>
              <a:rPr lang="en"/>
              <a:t>Kevin: I was surprised to see the sentiment scores of certain episodes I remembered with strong positive or negative feelings.  Of course, this is because we’re only looking at a single aspect of a very complicated production, as lighting, audio, weather, and so much more contribute to overall mood.  </a:t>
            </a:r>
            <a:endParaRPr/>
          </a:p>
          <a:p>
            <a:pPr indent="0" lvl="0" marL="0" rtl="0">
              <a:spcBef>
                <a:spcPts val="0"/>
              </a:spcBef>
              <a:spcAft>
                <a:spcPts val="0"/>
              </a:spcAft>
              <a:buNone/>
            </a:pPr>
            <a:r>
              <a:t/>
            </a:r>
            <a:endParaRPr/>
          </a:p>
          <a:p>
            <a:pPr indent="0" lvl="0" marL="0" rt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Imdb: how do I truly know which one is the most popular season? After I recapped the plots for season 4 and season 6, season 6 received the high ratings towards the end because the last two episodes were absolutely amazing. Also, does the season progression follow the same trend as the episode trends that we see? That’s what I would look into if I had more time. Also, the number of votes can truly impact the data.</a:t>
            </a:r>
            <a:endParaRPr/>
          </a:p>
          <a:p>
            <a:pPr indent="0" lvl="0" marL="0" rtl="0">
              <a:spcBef>
                <a:spcPts val="0"/>
              </a:spcBef>
              <a:spcAft>
                <a:spcPts val="0"/>
              </a:spcAft>
              <a:buNone/>
            </a:pPr>
            <a:r>
              <a:t/>
            </a:r>
            <a:endParaRPr/>
          </a:p>
          <a:p>
            <a:pPr indent="0" lvl="0" marL="0" rtl="0">
              <a:spcBef>
                <a:spcPts val="0"/>
              </a:spcBef>
              <a:spcAft>
                <a:spcPts val="0"/>
              </a:spcAft>
              <a:buNone/>
            </a:pPr>
            <a:r>
              <a:rPr lang="en"/>
              <a:t>Kevin: Twitter: welp.  In an effort to try to scrape something together, I came across some interesting questions about twitter I might want to look into later, for example if there is a superior tweeting pattern or reasoning behind number of times mentioning other users or...</a:t>
            </a:r>
            <a:endParaRPr/>
          </a:p>
          <a:p>
            <a:pPr indent="0" lvl="0" marL="0" rtl="0">
              <a:spcBef>
                <a:spcPts val="0"/>
              </a:spcBef>
              <a:spcAft>
                <a:spcPts val="0"/>
              </a:spcAft>
              <a:buNone/>
            </a:pPr>
            <a:r>
              <a:t/>
            </a:r>
            <a:endParaRPr/>
          </a:p>
          <a:p>
            <a:pPr indent="0" lvl="0" marL="0" rtl="0">
              <a:spcBef>
                <a:spcPts val="0"/>
              </a:spcBef>
              <a:spcAft>
                <a:spcPts val="0"/>
              </a:spcAft>
              <a:buNone/>
            </a:pPr>
            <a:r>
              <a:rPr lang="en"/>
              <a:t>Jason: See if there is a way to incorporate a gui (i.e. a map of all the ravens being sent to and from different locations) and make it interactive.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Don’t graph them all at once!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Presentation Order:</a:t>
            </a:r>
            <a:endParaRPr/>
          </a:p>
          <a:p>
            <a:pPr indent="0" lvl="0" marL="0">
              <a:spcBef>
                <a:spcPts val="0"/>
              </a:spcBef>
              <a:spcAft>
                <a:spcPts val="0"/>
              </a:spcAft>
              <a:buNone/>
            </a:pPr>
            <a:r>
              <a:rPr lang="en"/>
              <a:t>Jules (+ Kevin)</a:t>
            </a:r>
            <a:endParaRPr/>
          </a:p>
          <a:p>
            <a:pPr indent="0" lvl="0" marL="0">
              <a:spcBef>
                <a:spcPts val="0"/>
              </a:spcBef>
              <a:spcAft>
                <a:spcPts val="0"/>
              </a:spcAft>
              <a:buNone/>
            </a:pPr>
            <a:r>
              <a:rPr lang="en"/>
              <a:t>Nikki</a:t>
            </a:r>
            <a:endParaRPr/>
          </a:p>
          <a:p>
            <a:pPr indent="0" lvl="0" marL="0">
              <a:spcBef>
                <a:spcPts val="0"/>
              </a:spcBef>
              <a:spcAft>
                <a:spcPts val="0"/>
              </a:spcAft>
              <a:buNone/>
            </a:pPr>
            <a:r>
              <a:rPr lang="en"/>
              <a:t>Kevin</a:t>
            </a:r>
            <a:endParaRPr/>
          </a:p>
          <a:p>
            <a:pPr indent="0" lvl="0" marL="0">
              <a:spcBef>
                <a:spcPts val="0"/>
              </a:spcBef>
              <a:spcAft>
                <a:spcPts val="0"/>
              </a:spcAft>
              <a:buNone/>
            </a:pPr>
            <a:r>
              <a:rPr lang="en"/>
              <a:t>Jason</a:t>
            </a:r>
            <a:endParaRPr/>
          </a:p>
          <a:p>
            <a:pPr indent="0" lvl="0" marL="0">
              <a:spcBef>
                <a:spcPts val="0"/>
              </a:spcBef>
              <a:spcAft>
                <a:spcPts val="0"/>
              </a:spcAft>
              <a:buNone/>
            </a:pPr>
            <a:r>
              <a:rPr lang="en"/>
              <a:t>Q&amp;A</a:t>
            </a:r>
            <a:endParaRPr/>
          </a:p>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Choosing the correct graph type is important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Season opener episodes: polarity is generally closer to zero, but positiveish outlook to begin the season in general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Season Finales: Tend to end more negatively, aside from season 2</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Kevin:For Twitter: How do sentiments on tweets searched by #GameofThrones match with the episode air times?  Which episodes have the highest correlation between episode and twitter compound score?  Which have the lowest?</a:t>
            </a:r>
            <a:endParaRPr/>
          </a:p>
          <a:p>
            <a:pPr indent="0" lvl="0" marL="0" rtl="0">
              <a:spcBef>
                <a:spcPts val="0"/>
              </a:spcBef>
              <a:spcAft>
                <a:spcPts val="0"/>
              </a:spcAft>
              <a:buNone/>
            </a:pPr>
            <a:r>
              <a:t/>
            </a:r>
            <a:endParaRPr/>
          </a:p>
          <a:p>
            <a:pPr indent="0" lvl="0" marL="0" rtl="0">
              <a:spcBef>
                <a:spcPts val="0"/>
              </a:spcBef>
              <a:spcAft>
                <a:spcPts val="0"/>
              </a:spcAft>
              <a:buNone/>
            </a:pPr>
            <a:r>
              <a:rPr lang="en"/>
              <a:t>Kevin: Episode Analysis: How do the sentiments of each episode compare with each other?  What trends, if any, are there?  Do episodes known as big downers reflect this in their sentiments?</a:t>
            </a:r>
            <a:endParaRPr/>
          </a:p>
          <a:p>
            <a:pPr indent="0" lvl="0" marL="0" rtl="0">
              <a:spcBef>
                <a:spcPts val="0"/>
              </a:spcBef>
              <a:spcAft>
                <a:spcPts val="0"/>
              </a:spcAft>
              <a:buNone/>
            </a:pPr>
            <a:r>
              <a:t/>
            </a:r>
            <a:endParaRPr/>
          </a:p>
          <a:p>
            <a:pPr indent="0" lvl="0" marL="0" rtl="0">
              <a:spcBef>
                <a:spcPts val="0"/>
              </a:spcBef>
              <a:spcAft>
                <a:spcPts val="0"/>
              </a:spcAft>
              <a:buNone/>
            </a:pPr>
            <a:r>
              <a:rPr lang="en"/>
              <a:t>Jason: Does the number of deaths (of major characters) or ravens sent per episode have any effect on episode sentiment? If so how can we visualize the data to display those effects?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Clr>
                <a:schemeClr val="dk1"/>
              </a:buClr>
              <a:buSzPts val="1100"/>
              <a:buFont typeface="Arial"/>
              <a:buNone/>
            </a:pPr>
            <a:r>
              <a:rPr lang="en" sz="1300">
                <a:latin typeface="Nunito"/>
                <a:ea typeface="Nunito"/>
                <a:cs typeface="Nunito"/>
                <a:sym typeface="Nunito"/>
              </a:rPr>
              <a:t> * Discuss any problems that arose after exploring the data, and how you resolved them</a:t>
            </a:r>
            <a:endParaRPr sz="1300">
              <a:latin typeface="Nunito"/>
              <a:ea typeface="Nunito"/>
              <a:cs typeface="Nunito"/>
              <a:sym typeface="Nunito"/>
            </a:endParaRPr>
          </a:p>
          <a:p>
            <a:pPr indent="0" lvl="0" marL="0" rtl="0">
              <a:lnSpc>
                <a:spcPct val="150000"/>
              </a:lnSpc>
              <a:spcBef>
                <a:spcPts val="0"/>
              </a:spcBef>
              <a:spcAft>
                <a:spcPts val="0"/>
              </a:spcAft>
              <a:buNone/>
            </a:pPr>
            <a:r>
              <a:rPr lang="en" sz="1300">
                <a:latin typeface="Nunito"/>
                <a:ea typeface="Nunito"/>
                <a:cs typeface="Nunito"/>
                <a:sym typeface="Nunito"/>
              </a:rPr>
              <a:t> * Present and discuss interesting figures developed during exploration, ideally with the help of Jupyter Notebook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Count of times user is mentioned by @GameofThrones account, GoT (own account) 300+, HBO nearly 200, everyone else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Left: Search for #GameofThrones, last 1000 tweet result’s compound sentiment score</a:t>
            </a:r>
            <a:endParaRPr/>
          </a:p>
          <a:p>
            <a:pPr indent="0" lvl="0" marL="0">
              <a:spcBef>
                <a:spcPts val="0"/>
              </a:spcBef>
              <a:spcAft>
                <a:spcPts val="0"/>
              </a:spcAft>
              <a:buNone/>
            </a:pPr>
            <a:r>
              <a:rPr lang="en"/>
              <a:t>Right: @GameofThrones last 12xx tweet’s compound sentiment score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Does the number of deaths (of major characters) or ravens sent per episode have any effect on episode sentiment? If so how can we visualize the data to display those effects?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Keyword searches through JSON files can only take you so far. The JSON script files don’t indicate which character speaks those lines.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While it would have been more interesting to compare the number of deaths per episode to the twitter sentiments done through Vader, this task proved to be difficult by the constraints discovered by Kevin. So instead, I decided to see if the overall sentiment of the transcript itself had been affected by various plot devices (ravens or messages) or the deaths of major characters. In doing the analysis, I fed in three data files (deaths, ravens, and allseasons) to incorporate into pandas DataFrames to produce a scatterplot depicting the effects (if any) that the count of ravens/deaths had on the sentiment of the episode transcript.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Jason: In order to see if the occurrence of character deaths or plot developments (where ravens are used to transition between scenes) had any impact on the sentiment of the episode script, I made </a:t>
            </a:r>
            <a:r>
              <a:rPr lang="en"/>
              <a:t>scatter plots</a:t>
            </a:r>
            <a:r>
              <a:rPr lang="en"/>
              <a:t> depicting my x variable (counts of our independent variable [ravens, deaths]) against the mean compound score of that particular episode. The hypothesis was to see if there were any </a:t>
            </a:r>
            <a:r>
              <a:rPr lang="en"/>
              <a:t>discernible</a:t>
            </a:r>
            <a:r>
              <a:rPr lang="en"/>
              <a:t> relationships between our two x and y axis variables. Each plot represents the </a:t>
            </a:r>
            <a:r>
              <a:rPr lang="en"/>
              <a:t>available</a:t>
            </a:r>
            <a:r>
              <a:rPr lang="en"/>
              <a:t> episode which is grouped by the season (each episode in the same season is the same color). As you can see, the findings are inconclusive with the sentiment score varying independent of death/raven counts.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Jason: Upon performing the analysis, I found that there were little to no relationships between the count of ravens/deaths in each episode to the overall sentiment of the episode script. The script contained a minimal amount of mentions for ‘ravens’ (compared to the books, one would assume) which made it difficult to establish a conclusion; but I did take note that in episodes with more than six high profile character deaths, the overall sentiment was always negative.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Nikita:For looking into the IMdb: Which season was the most popular season? What episodes tended to do better? These questions are relevant in the sense that it will show how much of an impact the sentiments of twitter analysis. Of course to accomplish this, we used the IMdb api to look into how the episodes were rated.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Nikita: using the imdb api, I primarily pulled the imdb ratings and imdb votes to determine which seasons and episodes had the highest ratings. This led to wondering which was the most popular season. First, I organized the imdb ratings into a dataframe for each episode, in each season. I did the same thing for the imdb votes as well. After this, I plotted them into line graphs to see the trend of ratings and votes in each episode, by season. To answer which season was the most popular season, I took the average of each season’s ratings and votes and turned them into separate bar graphs.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Imdb: based on the line graphs, ratings and votes tended to be higher towards the end of the season. But for the most popular season, the average number of votes was for season 6. However, the highest average rating was for season 4. But crazy stuff happened during season 4! And also, when looking into the votes in general for season 4 and season 6, season 4 was around the ballpark as season 6. It was the last two episodes of season 6 that received very high votes because they were really well done. So the most popular season has a lot more factors than I considered.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0krn80rvnDg" TargetMode="Externa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kaggle.com/gunnvant/game-of-thrones-sr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totopi/Retro-Fireballs/blob/kevin/analysis/Tweepy.ipynb" TargetMode="Externa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totopi/Retro-Fireballs/blob/master/Kevin/analysis.ipynb" TargetMode="External"/><Relationship Id="rId4" Type="http://schemas.openxmlformats.org/officeDocument/2006/relationships/hyperlink" Target="https://github.com/totopi/Retro-Fireballs/blob/master/Presentation/officialtwitter.ipynb" TargetMode="External"/><Relationship Id="rId5" Type="http://schemas.openxmlformats.org/officeDocument/2006/relationships/hyperlink" Target="https://github.com/totopi/Retro-Fireballs/blob/master/Presentation/officialtwitter.ipynb" TargetMode="External"/><Relationship Id="rId6" Type="http://schemas.openxmlformats.org/officeDocument/2006/relationships/hyperlink" Target="https://github.com/totopi/Retro-Fireballs/blob/master/Presentation/TweepyGoTNetwork.ipynb" TargetMode="External"/><Relationship Id="rId7" Type="http://schemas.openxmlformats.org/officeDocument/2006/relationships/hyperlink" Target="https://github.com/totopi/Retro-Fireballs/blob/master/Presentation/TweepyGoTNetwork.ipyn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www.kaggle.com/gunnvant/game-of-thrones-srt" TargetMode="External"/><Relationship Id="rId4" Type="http://schemas.openxmlformats.org/officeDocument/2006/relationships/hyperlink" Target="https://data.world/aendrew/game-of-thrones-deaths" TargetMode="External"/><Relationship Id="rId5"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descr="Thx LiquidCamo(Aaron) for making this for us!" id="279" name="Shape 279" title="Analysis Intro v02">
            <a:hlinkClick r:id="rId3"/>
          </p:cNvPr>
          <p:cNvSpPr/>
          <p:nvPr/>
        </p:nvSpPr>
        <p:spPr>
          <a:xfrm>
            <a:off x="931900" y="0"/>
            <a:ext cx="6858000" cy="5122025"/>
          </a:xfrm>
          <a:prstGeom prst="rect">
            <a:avLst/>
          </a:prstGeom>
          <a:blipFill>
            <a:blip r:embed="rId4">
              <a:alphaModFix/>
            </a:blip>
            <a:stretch>
              <a:fillRect/>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Discussion-IMDB</a:t>
            </a:r>
            <a:endParaRPr/>
          </a:p>
        </p:txBody>
      </p:sp>
      <p:sp>
        <p:nvSpPr>
          <p:cNvPr id="339" name="Shape 339"/>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40" name="Shape 340"/>
          <p:cNvPicPr preferRelativeResize="0"/>
          <p:nvPr/>
        </p:nvPicPr>
        <p:blipFill>
          <a:blip r:embed="rId3">
            <a:alphaModFix/>
          </a:blip>
          <a:stretch>
            <a:fillRect/>
          </a:stretch>
        </p:blipFill>
        <p:spPr>
          <a:xfrm>
            <a:off x="1236625" y="1378200"/>
            <a:ext cx="3430500" cy="3153450"/>
          </a:xfrm>
          <a:prstGeom prst="rect">
            <a:avLst/>
          </a:prstGeom>
          <a:noFill/>
          <a:ln>
            <a:noFill/>
          </a:ln>
        </p:spPr>
      </p:pic>
      <p:pic>
        <p:nvPicPr>
          <p:cNvPr id="341" name="Shape 341"/>
          <p:cNvPicPr preferRelativeResize="0"/>
          <p:nvPr/>
        </p:nvPicPr>
        <p:blipFill>
          <a:blip r:embed="rId4">
            <a:alphaModFix/>
          </a:blip>
          <a:stretch>
            <a:fillRect/>
          </a:stretch>
        </p:blipFill>
        <p:spPr>
          <a:xfrm>
            <a:off x="4845625" y="1378200"/>
            <a:ext cx="2828875" cy="315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Post Mortem-IMDB</a:t>
            </a:r>
            <a:endParaRPr/>
          </a:p>
        </p:txBody>
      </p:sp>
      <p:sp>
        <p:nvSpPr>
          <p:cNvPr id="347" name="Shape 34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 If I had more time, I would have looked into other sites that rate tv shows such as rotten tomatoes.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Another aspect I would have looked into would be to see if the trend of the seasons follows a similar trend as the episode trends.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Cleanup Exploration: </a:t>
            </a:r>
            <a:r>
              <a:rPr lang="en"/>
              <a:t>VADER Analysis of GOT Seasons</a:t>
            </a:r>
            <a:endParaRPr/>
          </a:p>
        </p:txBody>
      </p:sp>
      <p:sp>
        <p:nvSpPr>
          <p:cNvPr id="353" name="Shape 35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Exploration was greatly aided by Kevin who found the scripts. The cleanup process was relatively clean and simple.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Some insights I had were realizing how much information a key’s value in a dictionary can hold. I assigned entire sentences to them and they were easy to access.</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I found that </a:t>
            </a:r>
            <a:r>
              <a:rPr lang="en">
                <a:solidFill>
                  <a:srgbClr val="000000"/>
                </a:solidFill>
              </a:rPr>
              <a:t>paying money can get you access to older or more relevant/obscure data. Tweets retrieval was limited by how old the tweets were.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Many helpful guides exist to help you get APIs and other data. Don’t reinvent the wheel!</a:t>
            </a:r>
            <a:endParaRPr>
              <a:solidFill>
                <a:srgbClr val="000000"/>
              </a:solidFill>
            </a:endParaRPr>
          </a:p>
          <a:p>
            <a:pPr indent="0" lvl="0" marL="0" rtl="0">
              <a:spcBef>
                <a:spcPts val="0"/>
              </a:spcBef>
              <a:spcAft>
                <a:spcPts val="1600"/>
              </a:spcAft>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and Data: </a:t>
            </a:r>
            <a:r>
              <a:rPr lang="en"/>
              <a:t>VADER Analysis of GOT Seasons</a:t>
            </a:r>
            <a:endParaRPr/>
          </a:p>
          <a:p>
            <a:pPr indent="0" lvl="0" marL="0" rtl="0">
              <a:spcBef>
                <a:spcPts val="0"/>
              </a:spcBef>
              <a:spcAft>
                <a:spcPts val="0"/>
              </a:spcAft>
              <a:buNone/>
            </a:pPr>
            <a:r>
              <a:t/>
            </a:r>
            <a:endParaRPr/>
          </a:p>
        </p:txBody>
      </p:sp>
      <p:sp>
        <p:nvSpPr>
          <p:cNvPr id="359" name="Shape 35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What were the VADER sentiment analysis scores for each season? For me, particularly season four. </a:t>
            </a:r>
            <a:endParaRPr sz="1100">
              <a:solidFill>
                <a:srgbClr val="000000"/>
              </a:solidFill>
              <a:latin typeface="Arial"/>
              <a:ea typeface="Arial"/>
              <a:cs typeface="Arial"/>
              <a:sym typeface="Arial"/>
            </a:endParaRPr>
          </a:p>
          <a:p>
            <a:pPr indent="-298450" lvl="1" marL="914400" rtl="0">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There seemed to be no better way to get an objective view of the seasons than to use VADER analysis. Also, as someone who does not watch GOT this would give me a window into the sentiment of the show without having to watch it. A downside to relying on VADER might be the use of irony in the scripts or words from languages specific to GOT</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Did these vary wildly? </a:t>
            </a:r>
            <a:endParaRPr sz="1100">
              <a:solidFill>
                <a:srgbClr val="000000"/>
              </a:solidFill>
              <a:latin typeface="Arial"/>
              <a:ea typeface="Arial"/>
              <a:cs typeface="Arial"/>
              <a:sym typeface="Arial"/>
            </a:endParaRPr>
          </a:p>
          <a:p>
            <a:pPr indent="-298450" lvl="1" marL="914400" rtl="0">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For a show that is provocative and violent, the sentiment analysis did not vary widely from episode to episode, particuarly in season four. It seemed to maintain a uniform dark nature which is no doubt what fans expect. Certain compound scores dropped on particular episodes.</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Did they have any correlation with viewers’ sentiment, which was explored via tweets? </a:t>
            </a:r>
            <a:endParaRPr sz="1100">
              <a:solidFill>
                <a:srgbClr val="000000"/>
              </a:solidFill>
              <a:latin typeface="Arial"/>
              <a:ea typeface="Arial"/>
              <a:cs typeface="Arial"/>
              <a:sym typeface="Arial"/>
            </a:endParaRPr>
          </a:p>
          <a:p>
            <a:pPr indent="-298450" lvl="1" marL="914400" rtl="0">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Getting tweets was more difficult as older tweets were behind a paywall.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Analysis: VADER Analysis of GOT Seasons</a:t>
            </a:r>
            <a:endParaRPr/>
          </a:p>
        </p:txBody>
      </p:sp>
      <p:sp>
        <p:nvSpPr>
          <p:cNvPr id="365" name="Shape 365"/>
          <p:cNvSpPr txBox="1"/>
          <p:nvPr>
            <p:ph idx="1" type="body"/>
          </p:nvPr>
        </p:nvSpPr>
        <p:spPr>
          <a:xfrm>
            <a:off x="1303800" y="1990050"/>
            <a:ext cx="2623500" cy="2541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454545"/>
                </a:solidFill>
              </a:rPr>
              <a:t>For Season 4, I imported the season’s JSON file and put the episodes in a list. I then looped through these episodes and ran VADER analysis on each. I placed their sentiment scores into Compound, Positive, Negative, and Neutral lists. </a:t>
            </a:r>
            <a:endParaRPr>
              <a:solidFill>
                <a:srgbClr val="454545"/>
              </a:solidFill>
            </a:endParaRPr>
          </a:p>
          <a:p>
            <a:pPr indent="0" lvl="0" marL="0" rtl="0">
              <a:lnSpc>
                <a:spcPct val="100000"/>
              </a:lnSpc>
              <a:spcBef>
                <a:spcPts val="0"/>
              </a:spcBef>
              <a:spcAft>
                <a:spcPts val="0"/>
              </a:spcAft>
              <a:buNone/>
            </a:pPr>
            <a:r>
              <a:t/>
            </a:r>
            <a:endParaRPr>
              <a:solidFill>
                <a:srgbClr val="454545"/>
              </a:solidFill>
            </a:endParaRPr>
          </a:p>
          <a:p>
            <a:pPr indent="0" lvl="0" marL="0" rtl="0">
              <a:lnSpc>
                <a:spcPct val="100000"/>
              </a:lnSpc>
              <a:spcBef>
                <a:spcPts val="0"/>
              </a:spcBef>
              <a:spcAft>
                <a:spcPts val="0"/>
              </a:spcAft>
              <a:buNone/>
            </a:pPr>
            <a:r>
              <a:t/>
            </a:r>
            <a:endParaRPr>
              <a:solidFill>
                <a:srgbClr val="000000"/>
              </a:solidFill>
            </a:endParaRPr>
          </a:p>
        </p:txBody>
      </p:sp>
      <p:pic>
        <p:nvPicPr>
          <p:cNvPr id="366" name="Shape 366"/>
          <p:cNvPicPr preferRelativeResize="0"/>
          <p:nvPr/>
        </p:nvPicPr>
        <p:blipFill>
          <a:blip r:embed="rId3">
            <a:alphaModFix/>
          </a:blip>
          <a:stretch>
            <a:fillRect/>
          </a:stretch>
        </p:blipFill>
        <p:spPr>
          <a:xfrm>
            <a:off x="4109750" y="2055075"/>
            <a:ext cx="4729450" cy="215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Analysis: VADER Analysis of GOT Seasons</a:t>
            </a:r>
            <a:endParaRPr/>
          </a:p>
        </p:txBody>
      </p:sp>
      <p:sp>
        <p:nvSpPr>
          <p:cNvPr id="372" name="Shape 372"/>
          <p:cNvSpPr txBox="1"/>
          <p:nvPr>
            <p:ph idx="1" type="body"/>
          </p:nvPr>
        </p:nvSpPr>
        <p:spPr>
          <a:xfrm>
            <a:off x="1303800" y="1990050"/>
            <a:ext cx="1920600" cy="2541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rgbClr val="454545"/>
                </a:solidFill>
              </a:rPr>
              <a:t>I began to create a line graph which would visualize the suspected ups and downs in sentiment over the course of season four. I created a plot, mapped the scores, added titles and labels, and adjusted the grid. All group members did so for various seasons.</a:t>
            </a:r>
            <a:endParaRPr>
              <a:solidFill>
                <a:srgbClr val="000000"/>
              </a:solidFill>
            </a:endParaRPr>
          </a:p>
        </p:txBody>
      </p:sp>
      <p:pic>
        <p:nvPicPr>
          <p:cNvPr id="373" name="Shape 373"/>
          <p:cNvPicPr preferRelativeResize="0"/>
          <p:nvPr/>
        </p:nvPicPr>
        <p:blipFill>
          <a:blip r:embed="rId3">
            <a:alphaModFix/>
          </a:blip>
          <a:stretch>
            <a:fillRect/>
          </a:stretch>
        </p:blipFill>
        <p:spPr>
          <a:xfrm>
            <a:off x="3224400" y="2105525"/>
            <a:ext cx="5419949" cy="2088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a:t>
            </a:r>
            <a:r>
              <a:rPr lang="en"/>
              <a:t>VADER Analysis of GOT Seasons</a:t>
            </a:r>
            <a:endParaRPr/>
          </a:p>
          <a:p>
            <a:pPr indent="0" lvl="0" marL="0" rtl="0">
              <a:spcBef>
                <a:spcPts val="0"/>
              </a:spcBef>
              <a:spcAft>
                <a:spcPts val="0"/>
              </a:spcAft>
              <a:buNone/>
            </a:pPr>
            <a:r>
              <a:t/>
            </a:r>
            <a:endParaRPr/>
          </a:p>
        </p:txBody>
      </p:sp>
      <p:sp>
        <p:nvSpPr>
          <p:cNvPr id="379" name="Shape 379"/>
          <p:cNvSpPr txBox="1"/>
          <p:nvPr>
            <p:ph idx="1" type="body"/>
          </p:nvPr>
        </p:nvSpPr>
        <p:spPr>
          <a:xfrm>
            <a:off x="1303800" y="1973650"/>
            <a:ext cx="6599400" cy="3334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100">
                <a:solidFill>
                  <a:srgbClr val="000000"/>
                </a:solidFill>
                <a:latin typeface="Arial"/>
                <a:ea typeface="Arial"/>
                <a:cs typeface="Arial"/>
                <a:sym typeface="Arial"/>
              </a:rPr>
              <a:t>The information I found about Game of Thrones was all new to me. I don’t watch the show, so I had no idea what the sentiment was during certain episodes and seasons.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 sz="1100">
                <a:solidFill>
                  <a:srgbClr val="000000"/>
                </a:solidFill>
                <a:latin typeface="Arial"/>
                <a:ea typeface="Arial"/>
                <a:cs typeface="Arial"/>
                <a:sym typeface="Arial"/>
              </a:rPr>
              <a:t>However, I did know that it was a dark show that people reacted strongly to, so I suspected the sentiment would be MORE negative than it was. This assumption seemed to be incorrect.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 sz="1100">
                <a:solidFill>
                  <a:srgbClr val="000000"/>
                </a:solidFill>
                <a:latin typeface="Arial"/>
                <a:ea typeface="Arial"/>
                <a:cs typeface="Arial"/>
                <a:sym typeface="Arial"/>
              </a:rPr>
              <a:t>VADER of the episode scripts don’t tell me what viewers think, but I was able to get a feel for the sentiment of the episode. VADER analysis can be useful if you’re working with a subject you’re unfamiliar about. In our scenario where we’re selling ad space, you want to be able to tailor your ads regardless of whether or not you’re a hardcore fan or brand new to GOT.</a:t>
            </a:r>
            <a:endParaRPr sz="11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 </a:t>
            </a:r>
            <a:r>
              <a:rPr lang="en"/>
              <a:t>VADER Analysis of GOT Seasons</a:t>
            </a:r>
            <a:endParaRPr/>
          </a:p>
          <a:p>
            <a:pPr indent="0" lvl="0" marL="0" rtl="0">
              <a:spcBef>
                <a:spcPts val="0"/>
              </a:spcBef>
              <a:spcAft>
                <a:spcPts val="0"/>
              </a:spcAft>
              <a:buNone/>
            </a:pPr>
            <a:r>
              <a:t/>
            </a:r>
            <a:endParaRPr/>
          </a:p>
        </p:txBody>
      </p:sp>
      <p:sp>
        <p:nvSpPr>
          <p:cNvPr id="385" name="Shape 385"/>
          <p:cNvSpPr txBox="1"/>
          <p:nvPr>
            <p:ph idx="1" type="body"/>
          </p:nvPr>
        </p:nvSpPr>
        <p:spPr>
          <a:xfrm>
            <a:off x="411325" y="1597875"/>
            <a:ext cx="3021300" cy="3334200"/>
          </a:xfrm>
          <a:prstGeom prst="rect">
            <a:avLst/>
          </a:prstGeom>
        </p:spPr>
        <p:txBody>
          <a:bodyPr anchorCtr="0" anchor="t" bIns="91425" lIns="91425" spcFirstLastPara="1" rIns="91425" wrap="square" tIns="91425">
            <a:noAutofit/>
          </a:bodyPr>
          <a:lstStyle/>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These findings showed that, for example in season four, the compound score varied </a:t>
            </a:r>
            <a:r>
              <a:rPr lang="en" sz="1100">
                <a:solidFill>
                  <a:srgbClr val="000000"/>
                </a:solidFill>
                <a:latin typeface="Arial"/>
                <a:ea typeface="Arial"/>
                <a:cs typeface="Arial"/>
                <a:sym typeface="Arial"/>
              </a:rPr>
              <a:t>widely</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Compound scores pretty accurately reflected the average of the scores, ie. when episodes were highly positive or negative, the compound score reflects this</a:t>
            </a:r>
            <a:endParaRPr sz="1100">
              <a:solidFill>
                <a:srgbClr val="000000"/>
              </a:solidFill>
              <a:latin typeface="Arial"/>
              <a:ea typeface="Arial"/>
              <a:cs typeface="Arial"/>
              <a:sym typeface="Arial"/>
            </a:endParaRPr>
          </a:p>
          <a:p>
            <a:pPr indent="-298450" lvl="0" marL="457200" rtl="0">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Season four in its entirety didn’t seem to vary much, there were no large fluctuations in the positive, neutral, or negative scores</a:t>
            </a:r>
            <a:endParaRPr sz="1100">
              <a:solidFill>
                <a:srgbClr val="000000"/>
              </a:solidFill>
              <a:latin typeface="Arial"/>
              <a:ea typeface="Arial"/>
              <a:cs typeface="Arial"/>
              <a:sym typeface="Arial"/>
            </a:endParaRPr>
          </a:p>
        </p:txBody>
      </p:sp>
      <p:pic>
        <p:nvPicPr>
          <p:cNvPr id="386" name="Shape 386"/>
          <p:cNvPicPr preferRelativeResize="0"/>
          <p:nvPr/>
        </p:nvPicPr>
        <p:blipFill>
          <a:blip r:embed="rId3">
            <a:alphaModFix/>
          </a:blip>
          <a:stretch>
            <a:fillRect/>
          </a:stretch>
        </p:blipFill>
        <p:spPr>
          <a:xfrm>
            <a:off x="3205150" y="1597875"/>
            <a:ext cx="6338125" cy="295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Post Mortem: </a:t>
            </a:r>
            <a:r>
              <a:rPr lang="en"/>
              <a:t>VADER Analysis of GOT Seasons</a:t>
            </a:r>
            <a:endParaRPr/>
          </a:p>
          <a:p>
            <a:pPr indent="0" lvl="0" marL="0" rtl="0">
              <a:spcBef>
                <a:spcPts val="0"/>
              </a:spcBef>
              <a:spcAft>
                <a:spcPts val="0"/>
              </a:spcAft>
              <a:buNone/>
            </a:pPr>
            <a:r>
              <a:t/>
            </a:r>
            <a:endParaRPr/>
          </a:p>
        </p:txBody>
      </p:sp>
      <p:sp>
        <p:nvSpPr>
          <p:cNvPr id="392" name="Shape 39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The difficulties that arose were finding tweets, finding information was difficult and you needed a premium membership to get some older tweets. What was good was that there were other people already interested in this pop culture topic, so APIs were easy to find.</a:t>
            </a:r>
            <a:endParaRPr>
              <a:solidFill>
                <a:srgbClr val="000000"/>
              </a:solidFill>
            </a:endParaRPr>
          </a:p>
          <a:p>
            <a:pPr indent="-311150" lvl="0" marL="457200" marR="0" rtl="0" algn="l">
              <a:lnSpc>
                <a:spcPct val="150000"/>
              </a:lnSpc>
              <a:spcBef>
                <a:spcPts val="0"/>
              </a:spcBef>
              <a:spcAft>
                <a:spcPts val="0"/>
              </a:spcAft>
              <a:buClr>
                <a:srgbClr val="000000"/>
              </a:buClr>
              <a:buSzPts val="1300"/>
              <a:buFont typeface="Nunito"/>
              <a:buChar char="●"/>
            </a:pPr>
            <a:r>
              <a:rPr lang="en">
                <a:solidFill>
                  <a:srgbClr val="000000"/>
                </a:solidFill>
              </a:rPr>
              <a:t>Other topics if we had more time: </a:t>
            </a:r>
            <a:r>
              <a:rPr lang="en">
                <a:solidFill>
                  <a:srgbClr val="000000"/>
                </a:solidFill>
              </a:rPr>
              <a:t>We started our project thinking we could focus on another topic and crime, and someone thought it’d be fun to track and analyze the crimes in GOT. That would be very entertaining to research.</a:t>
            </a:r>
            <a:endParaRPr>
              <a:solidFill>
                <a:srgbClr val="000000"/>
              </a:solidFill>
            </a:endParaRPr>
          </a:p>
          <a:p>
            <a:pPr indent="0" lvl="0" marL="0" rtl="0">
              <a:spcBef>
                <a:spcPts val="0"/>
              </a:spcBef>
              <a:spcAft>
                <a:spcPts val="1600"/>
              </a:spcAft>
              <a:buNone/>
            </a:pPr>
            <a:r>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Plot of Every Episode’s Sentiments</a:t>
            </a:r>
            <a:endParaRPr/>
          </a:p>
        </p:txBody>
      </p:sp>
      <p:pic>
        <p:nvPicPr>
          <p:cNvPr id="398" name="Shape 398"/>
          <p:cNvPicPr preferRelativeResize="0"/>
          <p:nvPr/>
        </p:nvPicPr>
        <p:blipFill>
          <a:blip r:embed="rId3">
            <a:alphaModFix/>
          </a:blip>
          <a:stretch>
            <a:fillRect/>
          </a:stretch>
        </p:blipFill>
        <p:spPr>
          <a:xfrm>
            <a:off x="152400" y="1750275"/>
            <a:ext cx="8839200" cy="294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Song of Json and Vader</a:t>
            </a:r>
            <a:endParaRPr/>
          </a:p>
        </p:txBody>
      </p:sp>
      <p:sp>
        <p:nvSpPr>
          <p:cNvPr id="285" name="Shape 28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Kevin McNalley (Team Lead)</a:t>
            </a:r>
            <a:endParaRPr/>
          </a:p>
          <a:p>
            <a:pPr indent="0" lvl="0" marL="0">
              <a:spcBef>
                <a:spcPts val="1600"/>
              </a:spcBef>
              <a:spcAft>
                <a:spcPts val="0"/>
              </a:spcAft>
              <a:buNone/>
            </a:pPr>
            <a:r>
              <a:rPr lang="en"/>
              <a:t>Niki Patel</a:t>
            </a:r>
            <a:endParaRPr/>
          </a:p>
          <a:p>
            <a:pPr indent="0" lvl="0" marL="0">
              <a:spcBef>
                <a:spcPts val="1600"/>
              </a:spcBef>
              <a:spcAft>
                <a:spcPts val="0"/>
              </a:spcAft>
              <a:buNone/>
            </a:pPr>
            <a:r>
              <a:rPr lang="en"/>
              <a:t>Jason Lee</a:t>
            </a:r>
            <a:endParaRPr/>
          </a:p>
          <a:p>
            <a:pPr indent="0" lvl="0" marL="0">
              <a:spcBef>
                <a:spcPts val="1600"/>
              </a:spcBef>
              <a:spcAft>
                <a:spcPts val="1600"/>
              </a:spcAft>
              <a:buNone/>
            </a:pPr>
            <a:r>
              <a:rPr lang="en"/>
              <a:t>Julienne Real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04" name="Shape 404"/>
          <p:cNvPicPr preferRelativeResize="0"/>
          <p:nvPr/>
        </p:nvPicPr>
        <p:blipFill>
          <a:blip r:embed="rId3">
            <a:alphaModFix/>
          </a:blip>
          <a:stretch>
            <a:fillRect/>
          </a:stretch>
        </p:blipFill>
        <p:spPr>
          <a:xfrm>
            <a:off x="0" y="261915"/>
            <a:ext cx="9144001" cy="46196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10" name="Shape 410"/>
          <p:cNvPicPr preferRelativeResize="0"/>
          <p:nvPr/>
        </p:nvPicPr>
        <p:blipFill>
          <a:blip r:embed="rId3">
            <a:alphaModFix/>
          </a:blip>
          <a:stretch>
            <a:fillRect/>
          </a:stretch>
        </p:blipFill>
        <p:spPr>
          <a:xfrm>
            <a:off x="1638312" y="2635463"/>
            <a:ext cx="5867375" cy="2738111"/>
          </a:xfrm>
          <a:prstGeom prst="rect">
            <a:avLst/>
          </a:prstGeom>
          <a:noFill/>
          <a:ln>
            <a:noFill/>
          </a:ln>
        </p:spPr>
      </p:pic>
      <p:pic>
        <p:nvPicPr>
          <p:cNvPr id="411" name="Shape 411"/>
          <p:cNvPicPr preferRelativeResize="0"/>
          <p:nvPr/>
        </p:nvPicPr>
        <p:blipFill>
          <a:blip r:embed="rId4">
            <a:alphaModFix/>
          </a:blip>
          <a:stretch>
            <a:fillRect/>
          </a:stretch>
        </p:blipFill>
        <p:spPr>
          <a:xfrm>
            <a:off x="0" y="-95250"/>
            <a:ext cx="9143999" cy="304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pic>
        <p:nvPicPr>
          <p:cNvPr id="416" name="Shape 416"/>
          <p:cNvPicPr preferRelativeResize="0"/>
          <p:nvPr/>
        </p:nvPicPr>
        <p:blipFill>
          <a:blip r:embed="rId3">
            <a:alphaModFix/>
          </a:blip>
          <a:stretch>
            <a:fillRect/>
          </a:stretch>
        </p:blipFill>
        <p:spPr>
          <a:xfrm>
            <a:off x="1585225" y="2623700"/>
            <a:ext cx="5973550" cy="2787650"/>
          </a:xfrm>
          <a:prstGeom prst="rect">
            <a:avLst/>
          </a:prstGeom>
          <a:noFill/>
          <a:ln>
            <a:noFill/>
          </a:ln>
        </p:spPr>
      </p:pic>
      <p:sp>
        <p:nvSpPr>
          <p:cNvPr id="417" name="Shape 4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18" name="Shape 418"/>
          <p:cNvPicPr preferRelativeResize="0"/>
          <p:nvPr/>
        </p:nvPicPr>
        <p:blipFill>
          <a:blip r:embed="rId4">
            <a:alphaModFix/>
          </a:blip>
          <a:stretch>
            <a:fillRect/>
          </a:stretch>
        </p:blipFill>
        <p:spPr>
          <a:xfrm>
            <a:off x="-440650" y="0"/>
            <a:ext cx="8839200" cy="2946400"/>
          </a:xfrm>
          <a:prstGeom prst="rect">
            <a:avLst/>
          </a:prstGeom>
          <a:noFill/>
          <a:ln>
            <a:noFill/>
          </a:ln>
        </p:spPr>
      </p:pic>
      <p:pic>
        <p:nvPicPr>
          <p:cNvPr id="419" name="Shape 419"/>
          <p:cNvPicPr preferRelativeResize="0"/>
          <p:nvPr/>
        </p:nvPicPr>
        <p:blipFill>
          <a:blip r:embed="rId5">
            <a:alphaModFix/>
          </a:blip>
          <a:stretch>
            <a:fillRect/>
          </a:stretch>
        </p:blipFill>
        <p:spPr>
          <a:xfrm>
            <a:off x="7501850" y="0"/>
            <a:ext cx="1473200" cy="294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Questions and Data: Tweepy Analysis</a:t>
            </a:r>
            <a:endParaRPr/>
          </a:p>
        </p:txBody>
      </p:sp>
      <p:sp>
        <p:nvSpPr>
          <p:cNvPr id="425" name="Shape 4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454545"/>
              </a:buClr>
              <a:buSzPts val="1300"/>
              <a:buChar char="●"/>
            </a:pPr>
            <a:r>
              <a:rPr b="1" lang="en">
                <a:solidFill>
                  <a:srgbClr val="000000"/>
                </a:solidFill>
              </a:rPr>
              <a:t>How do tweets with #GameofThrones during specific episodes sentiment scores compare to the episode?</a:t>
            </a:r>
            <a:endParaRPr b="1">
              <a:solidFill>
                <a:srgbClr val="000000"/>
              </a:solidFill>
            </a:endParaRPr>
          </a:p>
          <a:p>
            <a:pPr indent="-311150" lvl="0" marL="457200" rtl="0">
              <a:lnSpc>
                <a:spcPct val="150000"/>
              </a:lnSpc>
              <a:spcBef>
                <a:spcPts val="0"/>
              </a:spcBef>
              <a:spcAft>
                <a:spcPts val="0"/>
              </a:spcAft>
              <a:buClr>
                <a:srgbClr val="000000"/>
              </a:buClr>
              <a:buSzPts val="1300"/>
              <a:buChar char="●"/>
            </a:pPr>
            <a:r>
              <a:rPr b="1" lang="en">
                <a:solidFill>
                  <a:srgbClr val="000000"/>
                </a:solidFill>
              </a:rPr>
              <a:t>Which episodes have the highest correlation between episode and twitter compound score?  Which have the lowest?</a:t>
            </a:r>
            <a:endParaRPr b="1">
              <a:solidFill>
                <a:srgbClr val="000000"/>
              </a:solidFill>
            </a:endParaRPr>
          </a:p>
          <a:p>
            <a:pPr indent="0" lvl="0" marL="0" rtl="0">
              <a:lnSpc>
                <a:spcPct val="150000"/>
              </a:lnSpc>
              <a:spcBef>
                <a:spcPts val="0"/>
              </a:spcBef>
              <a:spcAft>
                <a:spcPts val="0"/>
              </a:spcAft>
              <a:buNone/>
            </a:pPr>
            <a:r>
              <a:t/>
            </a:r>
            <a:endParaRPr b="1">
              <a:solidFill>
                <a:srgbClr val="000000"/>
              </a:solidFill>
            </a:endParaRPr>
          </a:p>
          <a:p>
            <a:pPr indent="0" lvl="0" marL="0" rtl="0">
              <a:lnSpc>
                <a:spcPct val="150000"/>
              </a:lnSpc>
              <a:spcBef>
                <a:spcPts val="0"/>
              </a:spcBef>
              <a:spcAft>
                <a:spcPts val="0"/>
              </a:spcAft>
              <a:buClr>
                <a:schemeClr val="dk1"/>
              </a:buClr>
              <a:buSzPts val="1100"/>
              <a:buFont typeface="Arial"/>
              <a:buNone/>
            </a:pPr>
            <a:r>
              <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b="1" lang="en">
                <a:solidFill>
                  <a:srgbClr val="000000"/>
                </a:solidFill>
              </a:rPr>
              <a:t>Data</a:t>
            </a:r>
            <a:endParaRPr b="1">
              <a:solidFill>
                <a:srgbClr val="000000"/>
              </a:solidFill>
            </a:endParaRPr>
          </a:p>
          <a:p>
            <a:pPr indent="0" lvl="0" marL="0" rtl="0">
              <a:spcBef>
                <a:spcPts val="0"/>
              </a:spcBef>
              <a:spcAft>
                <a:spcPts val="0"/>
              </a:spcAft>
              <a:buClr>
                <a:srgbClr val="000000"/>
              </a:buClr>
              <a:buSzPts val="1100"/>
              <a:buFont typeface="Arial"/>
              <a:buNone/>
            </a:pPr>
            <a:r>
              <a:rPr lang="en" sz="1100" u="sng">
                <a:solidFill>
                  <a:srgbClr val="1155CC"/>
                </a:solidFill>
                <a:latin typeface="Arial"/>
                <a:ea typeface="Arial"/>
                <a:cs typeface="Arial"/>
                <a:sym typeface="Arial"/>
                <a:hlinkClick r:id="rId3"/>
              </a:rPr>
              <a:t>https://www.kaggle.com/gunnvant/game-of-thrones-srt</a:t>
            </a:r>
            <a:endParaRPr sz="1100">
              <a:solidFill>
                <a:srgbClr val="000000"/>
              </a:solidFill>
              <a:latin typeface="Arial"/>
              <a:ea typeface="Arial"/>
              <a:cs typeface="Arial"/>
              <a:sym typeface="Arial"/>
            </a:endParaRPr>
          </a:p>
          <a:p>
            <a:pPr indent="0" lvl="0" marL="0" rtl="0">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Tweepy</a:t>
            </a:r>
            <a:endParaRPr>
              <a:solidFill>
                <a:srgbClr val="000000"/>
              </a:solidFill>
            </a:endParaRPr>
          </a:p>
          <a:p>
            <a:pPr indent="0" lvl="0" marL="0" rtl="0">
              <a:spcBef>
                <a:spcPts val="0"/>
              </a:spcBef>
              <a:spcAft>
                <a:spcPts val="1600"/>
              </a:spcAft>
              <a:buNone/>
            </a:pPr>
            <a:r>
              <a:t/>
            </a:r>
            <a:endParaRPr>
              <a:solidFill>
                <a:srgbClr val="000000"/>
              </a:solidFill>
            </a:endParaRPr>
          </a:p>
        </p:txBody>
      </p:sp>
      <p:sp>
        <p:nvSpPr>
          <p:cNvPr id="426" name="Shape 426"/>
          <p:cNvSpPr txBox="1"/>
          <p:nvPr/>
        </p:nvSpPr>
        <p:spPr>
          <a:xfrm>
            <a:off x="1306058" y="3172619"/>
            <a:ext cx="3000900" cy="474000"/>
          </a:xfrm>
          <a:prstGeom prst="rect">
            <a:avLst/>
          </a:prstGeom>
          <a:noFill/>
          <a:ln>
            <a:noFill/>
          </a:ln>
        </p:spPr>
        <p:txBody>
          <a:bodyPr anchorCtr="0" anchor="t" bIns="91425" lIns="91425" spcFirstLastPara="1" rIns="91425" wrap="square" tIns="91425">
            <a:noAutofit/>
          </a:bodyPr>
          <a:lstStyle/>
          <a:p>
            <a:pPr indent="-311150" lvl="0" marL="457200">
              <a:spcBef>
                <a:spcPts val="0"/>
              </a:spcBef>
              <a:spcAft>
                <a:spcPts val="0"/>
              </a:spcAft>
              <a:buSzPts val="1300"/>
              <a:buFont typeface="Nunito"/>
              <a:buChar char="●"/>
            </a:pPr>
            <a:r>
              <a:rPr b="1" lang="en" sz="1300">
                <a:latin typeface="Nunito"/>
                <a:ea typeface="Nunito"/>
                <a:cs typeface="Nunito"/>
                <a:sym typeface="Nunito"/>
              </a:rPr>
              <a:t>Wait, what can I actually do?</a:t>
            </a:r>
            <a:endParaRPr b="1" sz="13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Cleanup Exploration</a:t>
            </a:r>
            <a:endParaRPr/>
          </a:p>
        </p:txBody>
      </p:sp>
      <p:sp>
        <p:nvSpPr>
          <p:cNvPr id="432" name="Shape 4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u="sng">
                <a:solidFill>
                  <a:schemeClr val="accent5"/>
                </a:solidFill>
                <a:hlinkClick r:id="rId3"/>
              </a:rPr>
              <a:t>https://github.com/totopi/Retro-Fireballs/blob/kevin/analysis/Tweepy.ipynb</a:t>
            </a:r>
            <a:endParaRPr>
              <a:solidFill>
                <a:srgbClr val="000000"/>
              </a:solidFill>
            </a:endParaRPr>
          </a:p>
          <a:p>
            <a:pPr indent="0" lvl="0" marL="0" rtl="0">
              <a:lnSpc>
                <a:spcPct val="150000"/>
              </a:lnSpc>
              <a:spcBef>
                <a:spcPts val="1600"/>
              </a:spcBef>
              <a:spcAft>
                <a:spcPts val="0"/>
              </a:spcAft>
              <a:buNone/>
            </a:pPr>
            <a:r>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Twitter API Limitations Discovered</a:t>
            </a:r>
            <a:endParaRPr>
              <a:solidFill>
                <a:srgbClr val="000000"/>
              </a:solidFill>
            </a:endParaRPr>
          </a:p>
          <a:p>
            <a:pPr indent="-298450" lvl="1" marL="914400" rtl="0">
              <a:lnSpc>
                <a:spcPct val="150000"/>
              </a:lnSpc>
              <a:spcBef>
                <a:spcPts val="0"/>
              </a:spcBef>
              <a:spcAft>
                <a:spcPts val="0"/>
              </a:spcAft>
              <a:buClr>
                <a:srgbClr val="000000"/>
              </a:buClr>
              <a:buSzPts val="1100"/>
              <a:buChar char="○"/>
            </a:pPr>
            <a:r>
              <a:rPr lang="en">
                <a:solidFill>
                  <a:srgbClr val="000000"/>
                </a:solidFill>
              </a:rPr>
              <a:t>Search: 1 week</a:t>
            </a:r>
            <a:endParaRPr>
              <a:solidFill>
                <a:srgbClr val="000000"/>
              </a:solidFill>
            </a:endParaRPr>
          </a:p>
          <a:p>
            <a:pPr indent="-298450" lvl="1" marL="914400" rtl="0">
              <a:lnSpc>
                <a:spcPct val="150000"/>
              </a:lnSpc>
              <a:spcBef>
                <a:spcPts val="0"/>
              </a:spcBef>
              <a:spcAft>
                <a:spcPts val="0"/>
              </a:spcAft>
              <a:buClr>
                <a:srgbClr val="000000"/>
              </a:buClr>
              <a:buSzPts val="1100"/>
              <a:buChar char="○"/>
            </a:pPr>
            <a:r>
              <a:rPr lang="en">
                <a:solidFill>
                  <a:srgbClr val="000000"/>
                </a:solidFill>
              </a:rPr>
              <a:t>User Timeline: ~16 months</a:t>
            </a:r>
            <a:endParaRPr>
              <a:solidFill>
                <a:srgbClr val="000000"/>
              </a:solidFill>
            </a:endParaRPr>
          </a:p>
          <a:p>
            <a:pPr indent="0" lvl="0" marL="0" rtl="0">
              <a:lnSpc>
                <a:spcPct val="150000"/>
              </a:lnSpc>
              <a:spcBef>
                <a:spcPts val="0"/>
              </a:spcBef>
              <a:spcAft>
                <a:spcPts val="0"/>
              </a:spcAft>
              <a:buClr>
                <a:schemeClr val="dk1"/>
              </a:buClr>
              <a:buSzPts val="1100"/>
              <a:buFont typeface="Arial"/>
              <a:buNone/>
            </a:pPr>
            <a:r>
              <a:rPr lang="en">
                <a:solidFill>
                  <a:srgbClr val="000000"/>
                </a:solidFill>
              </a:rPr>
              <a:t> </a:t>
            </a:r>
            <a:endParaRPr>
              <a:solidFill>
                <a:srgbClr val="000000"/>
              </a:solidFill>
            </a:endParaRPr>
          </a:p>
        </p:txBody>
      </p:sp>
      <p:pic>
        <p:nvPicPr>
          <p:cNvPr id="433" name="Shape 433"/>
          <p:cNvPicPr preferRelativeResize="0"/>
          <p:nvPr/>
        </p:nvPicPr>
        <p:blipFill>
          <a:blip r:embed="rId4">
            <a:alphaModFix/>
          </a:blip>
          <a:stretch>
            <a:fillRect/>
          </a:stretch>
        </p:blipFill>
        <p:spPr>
          <a:xfrm>
            <a:off x="0" y="127147"/>
            <a:ext cx="9144001" cy="48892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Cleanup, Exploration, Analysis</a:t>
            </a:r>
            <a:endParaRPr/>
          </a:p>
        </p:txBody>
      </p:sp>
      <p:sp>
        <p:nvSpPr>
          <p:cNvPr id="439" name="Shape 439"/>
          <p:cNvSpPr txBox="1"/>
          <p:nvPr>
            <p:ph idx="1" type="body"/>
          </p:nvPr>
        </p:nvSpPr>
        <p:spPr>
          <a:xfrm>
            <a:off x="1303800" y="18376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sz="1100" u="sng">
                <a:solidFill>
                  <a:schemeClr val="accent5"/>
                </a:solidFill>
                <a:hlinkClick r:id="rId3"/>
              </a:rPr>
              <a:t>https://github.com/totopi/Retro-Fireballs/blob/master/Kevin/analysis.ipynb</a:t>
            </a:r>
            <a:endParaRPr/>
          </a:p>
          <a:p>
            <a:pPr indent="-311150" lvl="0" marL="457200" rtl="0">
              <a:spcBef>
                <a:spcPts val="0"/>
              </a:spcBef>
              <a:spcAft>
                <a:spcPts val="0"/>
              </a:spcAft>
              <a:buSzPts val="1300"/>
              <a:buChar char="❖"/>
            </a:pPr>
            <a:r>
              <a:rPr lang="en" u="sng">
                <a:solidFill>
                  <a:schemeClr val="hlink"/>
                </a:solidFill>
                <a:hlinkClick r:id="rId4"/>
              </a:rPr>
              <a:t>https://github.com/totopi/Retro-Fireballs/blob/master/Presentation/</a:t>
            </a:r>
            <a:r>
              <a:rPr lang="en" u="sng">
                <a:solidFill>
                  <a:schemeClr val="hlink"/>
                </a:solidFill>
                <a:hlinkClick r:id="rId5"/>
              </a:rPr>
              <a:t>officialtwitter.ipynb</a:t>
            </a:r>
            <a:endParaRPr>
              <a:solidFill>
                <a:srgbClr val="000000"/>
              </a:solidFill>
            </a:endParaRPr>
          </a:p>
          <a:p>
            <a:pPr indent="-311150" lvl="0" marL="457200" rtl="0">
              <a:spcBef>
                <a:spcPts val="0"/>
              </a:spcBef>
              <a:spcAft>
                <a:spcPts val="0"/>
              </a:spcAft>
              <a:buSzPts val="1300"/>
              <a:buChar char="❖"/>
            </a:pPr>
            <a:r>
              <a:rPr lang="en" u="sng">
                <a:solidFill>
                  <a:schemeClr val="hlink"/>
                </a:solidFill>
                <a:hlinkClick r:id="rId6"/>
              </a:rPr>
              <a:t>https://github.com/totopi/Retro-Fireballs/blob/master/Presentation/</a:t>
            </a:r>
            <a:r>
              <a:rPr lang="en" u="sng">
                <a:solidFill>
                  <a:schemeClr val="hlink"/>
                </a:solidFill>
                <a:hlinkClick r:id="rId7"/>
              </a:rPr>
              <a:t>TweepyGoTNetwork.ipynb</a:t>
            </a:r>
            <a:endParaRPr>
              <a:solidFill>
                <a:srgbClr val="000000"/>
              </a:solidFill>
            </a:endParaRPr>
          </a:p>
          <a:p>
            <a:pPr indent="0" lvl="0" marL="0" rtl="0">
              <a:lnSpc>
                <a:spcPct val="150000"/>
              </a:lnSpc>
              <a:spcBef>
                <a:spcPts val="1600"/>
              </a:spcBef>
              <a:spcAft>
                <a:spcPts val="0"/>
              </a:spcAft>
              <a:buNone/>
            </a:pPr>
            <a:r>
              <a:rPr lang="en">
                <a:solidFill>
                  <a:srgbClr val="000000"/>
                </a:solidFill>
              </a:rPr>
              <a:t>https://github.com/totopi/Retro-Fireballs/blob/master/Presentation/Graphs.ipynb</a:t>
            </a:r>
            <a:endParaRPr>
              <a:solidFill>
                <a:srgbClr val="000000"/>
              </a:solidFill>
            </a:endParaRPr>
          </a:p>
          <a:p>
            <a:pPr indent="-311150" lvl="0" marL="457200" marR="0" rtl="0" algn="l">
              <a:lnSpc>
                <a:spcPct val="150000"/>
              </a:lnSpc>
              <a:spcBef>
                <a:spcPts val="0"/>
              </a:spcBef>
              <a:spcAft>
                <a:spcPts val="0"/>
              </a:spcAft>
              <a:buClr>
                <a:srgbClr val="000000"/>
              </a:buClr>
              <a:buSzPts val="1300"/>
              <a:buFont typeface="Nunito"/>
              <a:buChar char="●"/>
            </a:pPr>
            <a:r>
              <a:rPr lang="en">
                <a:solidFill>
                  <a:srgbClr val="000000"/>
                </a:solidFill>
              </a:rPr>
              <a:t>What can I do?</a:t>
            </a:r>
            <a:endParaRPr>
              <a:solidFill>
                <a:srgbClr val="000000"/>
              </a:solidFill>
            </a:endParaRPr>
          </a:p>
          <a:p>
            <a:pPr indent="-298450" lvl="1" marL="914400" marR="0" rtl="0" algn="l">
              <a:lnSpc>
                <a:spcPct val="150000"/>
              </a:lnSpc>
              <a:spcBef>
                <a:spcPts val="0"/>
              </a:spcBef>
              <a:spcAft>
                <a:spcPts val="0"/>
              </a:spcAft>
              <a:buClr>
                <a:srgbClr val="000000"/>
              </a:buClr>
              <a:buSzPts val="1100"/>
              <a:buChar char="○"/>
            </a:pPr>
            <a:r>
              <a:rPr lang="en">
                <a:solidFill>
                  <a:srgbClr val="000000"/>
                </a:solidFill>
              </a:rPr>
              <a:t>Find new questions, Do what I can with the data</a:t>
            </a:r>
            <a:endParaRPr>
              <a:solidFill>
                <a:srgbClr val="000000"/>
              </a:solidFill>
            </a:endParaRPr>
          </a:p>
          <a:p>
            <a:pPr indent="-298450" lvl="1" marL="914400" marR="0" rtl="0" algn="l">
              <a:lnSpc>
                <a:spcPct val="150000"/>
              </a:lnSpc>
              <a:spcBef>
                <a:spcPts val="0"/>
              </a:spcBef>
              <a:spcAft>
                <a:spcPts val="0"/>
              </a:spcAft>
              <a:buClr>
                <a:srgbClr val="000000"/>
              </a:buClr>
              <a:buSzPts val="1100"/>
              <a:buChar char="○"/>
            </a:pPr>
            <a:r>
              <a:rPr lang="en">
                <a:solidFill>
                  <a:srgbClr val="000000"/>
                </a:solidFill>
              </a:rPr>
              <a:t>What does a popular programs social network look like?</a:t>
            </a:r>
            <a:endParaRPr>
              <a:solidFill>
                <a:srgbClr val="000000"/>
              </a:solidFill>
            </a:endParaRPr>
          </a:p>
          <a:p>
            <a:pPr indent="-298450" lvl="1" marL="914400" marR="0" rtl="0" algn="l">
              <a:lnSpc>
                <a:spcPct val="150000"/>
              </a:lnSpc>
              <a:spcBef>
                <a:spcPts val="0"/>
              </a:spcBef>
              <a:spcAft>
                <a:spcPts val="0"/>
              </a:spcAft>
              <a:buClr>
                <a:srgbClr val="000000"/>
              </a:buClr>
              <a:buSzPts val="1100"/>
              <a:buChar char="○"/>
            </a:pPr>
            <a:r>
              <a:rPr lang="en">
                <a:solidFill>
                  <a:srgbClr val="000000"/>
                </a:solidFill>
              </a:rPr>
              <a:t>How do sentiments vary between Official Twitter accounts and the general twittering populace?</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45" name="Shape 445"/>
          <p:cNvPicPr preferRelativeResize="0"/>
          <p:nvPr/>
        </p:nvPicPr>
        <p:blipFill>
          <a:blip r:embed="rId3">
            <a:alphaModFix/>
          </a:blip>
          <a:stretch>
            <a:fillRect/>
          </a:stretch>
        </p:blipFill>
        <p:spPr>
          <a:xfrm>
            <a:off x="667479" y="-62550"/>
            <a:ext cx="7809043" cy="5206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51" name="Shape 451"/>
          <p:cNvPicPr preferRelativeResize="0"/>
          <p:nvPr/>
        </p:nvPicPr>
        <p:blipFill>
          <a:blip r:embed="rId3">
            <a:alphaModFix/>
          </a:blip>
          <a:stretch>
            <a:fillRect/>
          </a:stretch>
        </p:blipFill>
        <p:spPr>
          <a:xfrm>
            <a:off x="152400" y="1473388"/>
            <a:ext cx="8839200" cy="21967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600"/>
              <a:t>General Twitter Users vs Official Accounts</a:t>
            </a:r>
            <a:endParaRPr sz="2600"/>
          </a:p>
        </p:txBody>
      </p:sp>
      <p:pic>
        <p:nvPicPr>
          <p:cNvPr id="457" name="Shape 457"/>
          <p:cNvPicPr preferRelativeResize="0"/>
          <p:nvPr/>
        </p:nvPicPr>
        <p:blipFill>
          <a:blip r:embed="rId3">
            <a:alphaModFix/>
          </a:blip>
          <a:stretch>
            <a:fillRect/>
          </a:stretch>
        </p:blipFill>
        <p:spPr>
          <a:xfrm>
            <a:off x="-279450" y="1371600"/>
            <a:ext cx="4988274" cy="3325525"/>
          </a:xfrm>
          <a:prstGeom prst="rect">
            <a:avLst/>
          </a:prstGeom>
          <a:noFill/>
          <a:ln>
            <a:noFill/>
          </a:ln>
        </p:spPr>
      </p:pic>
      <p:pic>
        <p:nvPicPr>
          <p:cNvPr id="458" name="Shape 458"/>
          <p:cNvPicPr preferRelativeResize="0"/>
          <p:nvPr/>
        </p:nvPicPr>
        <p:blipFill>
          <a:blip r:embed="rId4">
            <a:alphaModFix/>
          </a:blip>
          <a:stretch>
            <a:fillRect/>
          </a:stretch>
        </p:blipFill>
        <p:spPr>
          <a:xfrm>
            <a:off x="4275725" y="1371600"/>
            <a:ext cx="4988274" cy="3325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464" name="Shape 464"/>
          <p:cNvPicPr preferRelativeResize="0"/>
          <p:nvPr/>
        </p:nvPicPr>
        <p:blipFill>
          <a:blip r:embed="rId3">
            <a:alphaModFix/>
          </a:blip>
          <a:stretch>
            <a:fillRect/>
          </a:stretch>
        </p:blipFill>
        <p:spPr>
          <a:xfrm>
            <a:off x="0" y="1455065"/>
            <a:ext cx="9143999" cy="22333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Motivation/Summary</a:t>
            </a:r>
            <a:endParaRPr/>
          </a:p>
        </p:txBody>
      </p:sp>
      <p:sp>
        <p:nvSpPr>
          <p:cNvPr id="291" name="Shape 291"/>
          <p:cNvSpPr txBox="1"/>
          <p:nvPr>
            <p:ph idx="1" type="body"/>
          </p:nvPr>
        </p:nvSpPr>
        <p:spPr>
          <a:xfrm>
            <a:off x="1303800" y="18376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454545"/>
                </a:solidFill>
              </a:rPr>
              <a:t>Game of Thrones is a popular, highly-rated TV show known for being dark, gritty, and violent. We want to use VADER analysis on various aspects of Game of Thrones to look at sentiments per episode, season, how sentiment affected viewership, and more. Viewer sentiment will be measured through tweet analysis of viewers as well as of the official Game of Thrones twitter feed. </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0"/>
              </a:spcAft>
              <a:buClr>
                <a:schemeClr val="dk1"/>
              </a:buClr>
              <a:buSzPts val="1100"/>
              <a:buFont typeface="Arial"/>
              <a:buNone/>
            </a:pPr>
            <a:r>
              <a:rPr lang="en">
                <a:solidFill>
                  <a:srgbClr val="454545"/>
                </a:solidFill>
              </a:rPr>
              <a:t>By doing so, we hoped to clean and compile sentiment analysis into graphs that are easily read and understood. By plotting how viewers feel during certain episodes and over seasons, we can potentially use this information to foresee trends and sell ad space during times the ads will be best received and the most people are watching. This could be useful for Game of Thrones in particular because the finale season airs in 2019.</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0"/>
              </a:spcAft>
              <a:buClr>
                <a:schemeClr val="dk1"/>
              </a:buClr>
              <a:buSzPts val="1100"/>
              <a:buFont typeface="Arial"/>
              <a:buNone/>
            </a:pPr>
            <a:r>
              <a:t/>
            </a:r>
            <a:endParaRPr>
              <a:solidFill>
                <a:srgbClr val="454545"/>
              </a:solidFill>
            </a:endParaRPr>
          </a:p>
          <a:p>
            <a:pPr indent="0" lvl="0" marL="0" rtl="0">
              <a:spcBef>
                <a:spcPts val="0"/>
              </a:spcBef>
              <a:spcAft>
                <a:spcPts val="1600"/>
              </a:spcAft>
              <a:buClr>
                <a:srgbClr val="000000"/>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1303800" y="598575"/>
            <a:ext cx="7030500" cy="592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Ravens &amp; Deaths</a:t>
            </a:r>
            <a:endParaRPr/>
          </a:p>
        </p:txBody>
      </p:sp>
      <p:sp>
        <p:nvSpPr>
          <p:cNvPr id="470" name="Shape 470"/>
          <p:cNvSpPr txBox="1"/>
          <p:nvPr/>
        </p:nvSpPr>
        <p:spPr>
          <a:xfrm>
            <a:off x="1303800" y="1652775"/>
            <a:ext cx="7030500" cy="251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Motivation &amp; Questions</a:t>
            </a:r>
            <a:endParaRPr b="1" sz="1800"/>
          </a:p>
          <a:p>
            <a:pPr indent="-317500" lvl="0" marL="457200" rtl="0">
              <a:spcBef>
                <a:spcPts val="0"/>
              </a:spcBef>
              <a:spcAft>
                <a:spcPts val="0"/>
              </a:spcAft>
              <a:buSzPts val="1400"/>
              <a:buChar char="●"/>
            </a:pPr>
            <a:r>
              <a:rPr lang="en"/>
              <a:t>Explore the ways in which the episode sentiment (Vader) had been affected by the occurrence of certain story developments.</a:t>
            </a:r>
            <a:endParaRPr/>
          </a:p>
          <a:p>
            <a:pPr indent="-317500" lvl="1" marL="914400" rtl="0">
              <a:spcBef>
                <a:spcPts val="0"/>
              </a:spcBef>
              <a:spcAft>
                <a:spcPts val="0"/>
              </a:spcAft>
              <a:buSzPts val="1400"/>
              <a:buChar char="○"/>
            </a:pPr>
            <a:r>
              <a:rPr b="1" lang="en"/>
              <a:t>Ravens-</a:t>
            </a:r>
            <a:r>
              <a:rPr lang="en"/>
              <a:t> GoT uses ravens to communicate messages from character to character; for the writers, these plot devices serve as transition place-keepers to move the main story along. For the purposes of analysis, in the event a raven is sent, does this have an impact on overall episode sentiment (good/bad news)?</a:t>
            </a:r>
            <a:endParaRPr/>
          </a:p>
          <a:p>
            <a:pPr indent="-317500" lvl="1" marL="914400" rtl="0">
              <a:spcBef>
                <a:spcPts val="0"/>
              </a:spcBef>
              <a:spcAft>
                <a:spcPts val="0"/>
              </a:spcAft>
              <a:buSzPts val="1400"/>
              <a:buChar char="○"/>
            </a:pPr>
            <a:r>
              <a:rPr b="1" lang="en"/>
              <a:t>Deaths-</a:t>
            </a:r>
            <a:r>
              <a:rPr lang="en"/>
              <a:t> GoT is infamous for its gratuitous violence, how will the deaths of the main characters affect the overall sentiment for each episode?</a:t>
            </a:r>
            <a:endParaRPr/>
          </a:p>
          <a:p>
            <a:pPr indent="0" lvl="0" mar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Ravens &amp; Deaths</a:t>
            </a:r>
            <a:endParaRPr/>
          </a:p>
        </p:txBody>
      </p:sp>
      <p:sp>
        <p:nvSpPr>
          <p:cNvPr id="476" name="Shape 476"/>
          <p:cNvSpPr txBox="1"/>
          <p:nvPr/>
        </p:nvSpPr>
        <p:spPr>
          <a:xfrm flipH="1">
            <a:off x="1225900" y="1351050"/>
            <a:ext cx="7113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txBox="1"/>
          <p:nvPr/>
        </p:nvSpPr>
        <p:spPr>
          <a:xfrm flipH="1">
            <a:off x="1378300" y="1503450"/>
            <a:ext cx="7113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Data Exploration &amp; Cleaning</a:t>
            </a:r>
            <a:endParaRPr b="1"/>
          </a:p>
          <a:p>
            <a:pPr indent="-317500" lvl="0" marL="457200" rtl="0">
              <a:spcBef>
                <a:spcPts val="0"/>
              </a:spcBef>
              <a:spcAft>
                <a:spcPts val="0"/>
              </a:spcAft>
              <a:buSzPts val="1400"/>
              <a:buChar char="●"/>
            </a:pPr>
            <a:r>
              <a:rPr lang="en"/>
              <a:t>The following datasets were used to perform my analysis:</a:t>
            </a:r>
            <a:endParaRPr/>
          </a:p>
          <a:p>
            <a:pPr indent="-317500" lvl="1" marL="914400" rtl="0">
              <a:lnSpc>
                <a:spcPct val="115000"/>
              </a:lnSpc>
              <a:spcBef>
                <a:spcPts val="0"/>
              </a:spcBef>
              <a:spcAft>
                <a:spcPts val="0"/>
              </a:spcAft>
              <a:buSzPts val="1400"/>
              <a:buChar char="○"/>
            </a:pPr>
            <a:r>
              <a:rPr lang="en" sz="1100" u="sng">
                <a:solidFill>
                  <a:srgbClr val="1155CC"/>
                </a:solidFill>
                <a:hlinkClick r:id="rId3"/>
              </a:rPr>
              <a:t>https://www.kaggle.com/gunnvant/game-of-thrones-srt</a:t>
            </a:r>
            <a:r>
              <a:rPr lang="en"/>
              <a:t> (JSON script for all 7 seasons)</a:t>
            </a:r>
            <a:endParaRPr/>
          </a:p>
          <a:p>
            <a:pPr indent="-317500" lvl="1" marL="914400" rtl="0">
              <a:lnSpc>
                <a:spcPct val="115000"/>
              </a:lnSpc>
              <a:spcBef>
                <a:spcPts val="0"/>
              </a:spcBef>
              <a:spcAft>
                <a:spcPts val="0"/>
              </a:spcAft>
              <a:buSzPts val="1400"/>
              <a:buChar char="○"/>
            </a:pPr>
            <a:r>
              <a:rPr lang="en" sz="1000" u="sng">
                <a:solidFill>
                  <a:schemeClr val="hlink"/>
                </a:solidFill>
                <a:hlinkClick r:id="rId4"/>
              </a:rPr>
              <a:t>https://data.world/aendrew/game-of-thrones-deaths</a:t>
            </a:r>
            <a:r>
              <a:rPr lang="en" sz="1000"/>
              <a:t> </a:t>
            </a:r>
            <a:r>
              <a:rPr lang="en"/>
              <a:t>(CSV file for major character deaths)</a:t>
            </a:r>
            <a:endParaRPr/>
          </a:p>
          <a:p>
            <a:pPr indent="-317500" lvl="1" marL="914400" rtl="0">
              <a:lnSpc>
                <a:spcPct val="115000"/>
              </a:lnSpc>
              <a:spcBef>
                <a:spcPts val="0"/>
              </a:spcBef>
              <a:spcAft>
                <a:spcPts val="0"/>
              </a:spcAft>
              <a:buSzPts val="1400"/>
              <a:buChar char="○"/>
            </a:pPr>
            <a:r>
              <a:rPr lang="en"/>
              <a:t>A Ravens CSV file I created with python that captured the keyword hits of (‘raven’,‘message’) along with the episode name.</a:t>
            </a:r>
            <a:endParaRPr/>
          </a:p>
        </p:txBody>
      </p:sp>
      <p:pic>
        <p:nvPicPr>
          <p:cNvPr id="478" name="Shape 478"/>
          <p:cNvPicPr preferRelativeResize="0"/>
          <p:nvPr/>
        </p:nvPicPr>
        <p:blipFill>
          <a:blip r:embed="rId5">
            <a:alphaModFix/>
          </a:blip>
          <a:stretch>
            <a:fillRect/>
          </a:stretch>
        </p:blipFill>
        <p:spPr>
          <a:xfrm>
            <a:off x="1225900" y="3132000"/>
            <a:ext cx="7265399" cy="1309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a:t>
            </a:r>
            <a:endParaRPr/>
          </a:p>
        </p:txBody>
      </p:sp>
      <p:sp>
        <p:nvSpPr>
          <p:cNvPr id="484" name="Shape 484"/>
          <p:cNvSpPr txBox="1"/>
          <p:nvPr/>
        </p:nvSpPr>
        <p:spPr>
          <a:xfrm flipH="1">
            <a:off x="4471900" y="1351050"/>
            <a:ext cx="3867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Data Exploration &amp; Cleaning Continued</a:t>
            </a:r>
            <a:endParaRPr b="1"/>
          </a:p>
          <a:p>
            <a:pPr indent="0" lvl="0" marL="0">
              <a:spcBef>
                <a:spcPts val="0"/>
              </a:spcBef>
              <a:spcAft>
                <a:spcPts val="0"/>
              </a:spcAft>
              <a:buNone/>
            </a:pPr>
            <a:r>
              <a:t/>
            </a:r>
            <a:endParaRPr b="1"/>
          </a:p>
          <a:p>
            <a:pPr indent="-304800" lvl="0" marL="457200" rtl="0">
              <a:spcBef>
                <a:spcPts val="0"/>
              </a:spcBef>
              <a:spcAft>
                <a:spcPts val="0"/>
              </a:spcAft>
              <a:buSzPts val="1200"/>
              <a:buChar char="●"/>
            </a:pPr>
            <a:r>
              <a:rPr b="1" lang="en" sz="1200"/>
              <a:t>To perform a keyword search in JSON:</a:t>
            </a:r>
            <a:endParaRPr b="1" sz="1200"/>
          </a:p>
          <a:p>
            <a:pPr indent="-304800" lvl="1" marL="914400" rtl="0">
              <a:spcBef>
                <a:spcPts val="0"/>
              </a:spcBef>
              <a:spcAft>
                <a:spcPts val="0"/>
              </a:spcAft>
              <a:buSzPts val="1200"/>
              <a:buChar char="○"/>
            </a:pPr>
            <a:r>
              <a:rPr lang="en" sz="1200"/>
              <a:t>Create a list type (tuple)</a:t>
            </a:r>
            <a:endParaRPr sz="1200"/>
          </a:p>
          <a:p>
            <a:pPr indent="-304800" lvl="1" marL="914400" rtl="0">
              <a:spcBef>
                <a:spcPts val="0"/>
              </a:spcBef>
              <a:spcAft>
                <a:spcPts val="0"/>
              </a:spcAft>
              <a:buSzPts val="1200"/>
              <a:buChar char="○"/>
            </a:pPr>
            <a:r>
              <a:rPr lang="en" sz="1200"/>
              <a:t>Insert a conditional statement in our for loop:</a:t>
            </a:r>
            <a:endParaRPr sz="1200"/>
          </a:p>
          <a:p>
            <a:pPr indent="0" lvl="0" marL="0" rtl="0">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F1C232"/>
                </a:solidFill>
                <a:latin typeface="Courier New"/>
                <a:ea typeface="Courier New"/>
                <a:cs typeface="Courier New"/>
                <a:sym typeface="Courier New"/>
              </a:rPr>
              <a:t>any</a:t>
            </a:r>
            <a:r>
              <a:rPr lang="en" sz="1050">
                <a:solidFill>
                  <a:srgbClr val="666666"/>
                </a:solidFill>
                <a:latin typeface="Courier New"/>
                <a:ea typeface="Courier New"/>
                <a:cs typeface="Courier New"/>
                <a:sym typeface="Courier New"/>
              </a:rPr>
              <a:t>(keyword</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line.lower()</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keyword</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in</a:t>
            </a:r>
            <a:r>
              <a:rPr lang="en" sz="1050">
                <a:solidFill>
                  <a:srgbClr val="D4D4D4"/>
                </a:solidFill>
                <a:latin typeface="Courier New"/>
                <a:ea typeface="Courier New"/>
                <a:cs typeface="Courier New"/>
                <a:sym typeface="Courier New"/>
              </a:rPr>
              <a:t> </a:t>
            </a:r>
            <a:r>
              <a:rPr lang="en" sz="1050">
                <a:solidFill>
                  <a:srgbClr val="666666"/>
                </a:solidFill>
                <a:latin typeface="Courier New"/>
                <a:ea typeface="Courier New"/>
                <a:cs typeface="Courier New"/>
                <a:sym typeface="Courier New"/>
              </a:rPr>
              <a:t>keywords):</a:t>
            </a:r>
            <a:endParaRPr sz="1050">
              <a:solidFill>
                <a:srgbClr val="666666"/>
              </a:solidFill>
              <a:latin typeface="Courier New"/>
              <a:ea typeface="Courier New"/>
              <a:cs typeface="Courier New"/>
              <a:sym typeface="Courier New"/>
            </a:endParaRPr>
          </a:p>
          <a:p>
            <a:pPr indent="-304800" lvl="0" marL="457200" rtl="0">
              <a:spcBef>
                <a:spcPts val="0"/>
              </a:spcBef>
              <a:spcAft>
                <a:spcPts val="0"/>
              </a:spcAft>
              <a:buSzPts val="1200"/>
              <a:buChar char="●"/>
            </a:pPr>
            <a:r>
              <a:rPr lang="en" sz="1200"/>
              <a:t>Completing the other columns (Sender, Recipient, Origin, Destination) was performed manually as there was no indication in the JSON script of which character is saying the line. (very tedious)</a:t>
            </a:r>
            <a:endParaRPr sz="1200"/>
          </a:p>
        </p:txBody>
      </p:sp>
      <p:pic>
        <p:nvPicPr>
          <p:cNvPr id="485" name="Shape 485"/>
          <p:cNvPicPr preferRelativeResize="0"/>
          <p:nvPr/>
        </p:nvPicPr>
        <p:blipFill>
          <a:blip r:embed="rId3">
            <a:alphaModFix/>
          </a:blip>
          <a:stretch>
            <a:fillRect/>
          </a:stretch>
        </p:blipFill>
        <p:spPr>
          <a:xfrm>
            <a:off x="948370" y="1351050"/>
            <a:ext cx="3398829" cy="36773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 </a:t>
            </a:r>
            <a:r>
              <a:rPr lang="en" sz="1400"/>
              <a:t>(Data Analysis in Jupyter Notebook)</a:t>
            </a:r>
            <a:endParaRPr sz="1400"/>
          </a:p>
        </p:txBody>
      </p:sp>
      <p:sp>
        <p:nvSpPr>
          <p:cNvPr id="491" name="Shape 491"/>
          <p:cNvSpPr txBox="1"/>
          <p:nvPr/>
        </p:nvSpPr>
        <p:spPr>
          <a:xfrm flipH="1">
            <a:off x="1225900" y="1351050"/>
            <a:ext cx="7113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Data Analysis</a:t>
            </a:r>
            <a:endParaRPr/>
          </a:p>
          <a:p>
            <a:pPr indent="0" lvl="0" marL="0" rtl="0">
              <a:spcBef>
                <a:spcPts val="0"/>
              </a:spcBef>
              <a:spcAft>
                <a:spcPts val="0"/>
              </a:spcAft>
              <a:buNone/>
            </a:pPr>
            <a:r>
              <a:t/>
            </a:r>
            <a:endParaRPr/>
          </a:p>
        </p:txBody>
      </p:sp>
      <p:pic>
        <p:nvPicPr>
          <p:cNvPr id="492" name="Shape 492"/>
          <p:cNvPicPr preferRelativeResize="0"/>
          <p:nvPr/>
        </p:nvPicPr>
        <p:blipFill>
          <a:blip r:embed="rId3">
            <a:alphaModFix/>
          </a:blip>
          <a:stretch>
            <a:fillRect/>
          </a:stretch>
        </p:blipFill>
        <p:spPr>
          <a:xfrm>
            <a:off x="1091550" y="1351050"/>
            <a:ext cx="7918099" cy="34642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a:t>
            </a:r>
            <a:endParaRPr/>
          </a:p>
        </p:txBody>
      </p:sp>
      <p:sp>
        <p:nvSpPr>
          <p:cNvPr id="498" name="Shape 498"/>
          <p:cNvSpPr txBox="1"/>
          <p:nvPr/>
        </p:nvSpPr>
        <p:spPr>
          <a:xfrm flipH="1">
            <a:off x="5609200" y="1351050"/>
            <a:ext cx="27297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Ravens DataFrame</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rtl="0">
              <a:spcBef>
                <a:spcPts val="0"/>
              </a:spcBef>
              <a:spcAft>
                <a:spcPts val="0"/>
              </a:spcAft>
              <a:buNone/>
            </a:pPr>
            <a:r>
              <a:rPr b="1" lang="en"/>
              <a:t>Deaths DataFrame</a:t>
            </a:r>
            <a:endParaRPr b="1"/>
          </a:p>
        </p:txBody>
      </p:sp>
      <p:pic>
        <p:nvPicPr>
          <p:cNvPr id="499" name="Shape 499"/>
          <p:cNvPicPr preferRelativeResize="0"/>
          <p:nvPr/>
        </p:nvPicPr>
        <p:blipFill>
          <a:blip r:embed="rId3">
            <a:alphaModFix/>
          </a:blip>
          <a:stretch>
            <a:fillRect/>
          </a:stretch>
        </p:blipFill>
        <p:spPr>
          <a:xfrm>
            <a:off x="1303800" y="1351050"/>
            <a:ext cx="4305300" cy="1295400"/>
          </a:xfrm>
          <a:prstGeom prst="rect">
            <a:avLst/>
          </a:prstGeom>
          <a:noFill/>
          <a:ln>
            <a:noFill/>
          </a:ln>
        </p:spPr>
      </p:pic>
      <p:pic>
        <p:nvPicPr>
          <p:cNvPr id="500" name="Shape 500"/>
          <p:cNvPicPr preferRelativeResize="0"/>
          <p:nvPr/>
        </p:nvPicPr>
        <p:blipFill>
          <a:blip r:embed="rId4">
            <a:alphaModFix/>
          </a:blip>
          <a:stretch>
            <a:fillRect/>
          </a:stretch>
        </p:blipFill>
        <p:spPr>
          <a:xfrm>
            <a:off x="1308550" y="2894750"/>
            <a:ext cx="4295775" cy="1695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a:t>
            </a:r>
            <a:endParaRPr/>
          </a:p>
        </p:txBody>
      </p:sp>
      <p:sp>
        <p:nvSpPr>
          <p:cNvPr id="506" name="Shape 506"/>
          <p:cNvSpPr txBox="1"/>
          <p:nvPr/>
        </p:nvSpPr>
        <p:spPr>
          <a:xfrm flipH="1">
            <a:off x="7293075" y="1351050"/>
            <a:ext cx="13338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Pandas for Ravens plot:</a:t>
            </a:r>
            <a:endParaRPr/>
          </a:p>
          <a:p>
            <a:pPr indent="0" lvl="0" marL="0">
              <a:spcBef>
                <a:spcPts val="0"/>
              </a:spcBef>
              <a:spcAft>
                <a:spcPts val="0"/>
              </a:spcAft>
              <a:buNone/>
            </a:pPr>
            <a:r>
              <a:t/>
            </a:r>
            <a:endParaRPr/>
          </a:p>
          <a:p>
            <a:pPr indent="0" lvl="0" marL="0" rtl="0">
              <a:spcBef>
                <a:spcPts val="0"/>
              </a:spcBef>
              <a:spcAft>
                <a:spcPts val="0"/>
              </a:spcAft>
              <a:buNone/>
            </a:pPr>
            <a:r>
              <a:rPr lang="en"/>
              <a:t>Similar to our Death plot.</a:t>
            </a:r>
            <a:endParaRPr/>
          </a:p>
        </p:txBody>
      </p:sp>
      <p:pic>
        <p:nvPicPr>
          <p:cNvPr id="507" name="Shape 507"/>
          <p:cNvPicPr preferRelativeResize="0"/>
          <p:nvPr/>
        </p:nvPicPr>
        <p:blipFill>
          <a:blip r:embed="rId3">
            <a:alphaModFix/>
          </a:blip>
          <a:stretch>
            <a:fillRect/>
          </a:stretch>
        </p:blipFill>
        <p:spPr>
          <a:xfrm>
            <a:off x="1303800" y="1249951"/>
            <a:ext cx="5874025" cy="3258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txBox="1"/>
          <p:nvPr>
            <p:ph type="title"/>
          </p:nvPr>
        </p:nvSpPr>
        <p:spPr>
          <a:xfrm>
            <a:off x="1303800" y="598575"/>
            <a:ext cx="7030500" cy="60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Ravens &amp; Deaths</a:t>
            </a:r>
            <a:endParaRPr/>
          </a:p>
        </p:txBody>
      </p:sp>
      <p:pic>
        <p:nvPicPr>
          <p:cNvPr id="513" name="Shape 513"/>
          <p:cNvPicPr preferRelativeResize="0"/>
          <p:nvPr/>
        </p:nvPicPr>
        <p:blipFill>
          <a:blip r:embed="rId3">
            <a:alphaModFix/>
          </a:blip>
          <a:stretch>
            <a:fillRect/>
          </a:stretch>
        </p:blipFill>
        <p:spPr>
          <a:xfrm>
            <a:off x="152400" y="1293550"/>
            <a:ext cx="4287392" cy="3199925"/>
          </a:xfrm>
          <a:prstGeom prst="rect">
            <a:avLst/>
          </a:prstGeom>
          <a:noFill/>
          <a:ln>
            <a:noFill/>
          </a:ln>
        </p:spPr>
      </p:pic>
      <p:pic>
        <p:nvPicPr>
          <p:cNvPr id="514" name="Shape 514"/>
          <p:cNvPicPr preferRelativeResize="0"/>
          <p:nvPr/>
        </p:nvPicPr>
        <p:blipFill>
          <a:blip r:embed="rId4">
            <a:alphaModFix/>
          </a:blip>
          <a:stretch>
            <a:fillRect/>
          </a:stretch>
        </p:blipFill>
        <p:spPr>
          <a:xfrm>
            <a:off x="4598583" y="1293550"/>
            <a:ext cx="4287392" cy="3199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a:t>
            </a:r>
            <a:endParaRPr/>
          </a:p>
        </p:txBody>
      </p:sp>
      <p:sp>
        <p:nvSpPr>
          <p:cNvPr id="520" name="Shape 520"/>
          <p:cNvSpPr txBox="1"/>
          <p:nvPr/>
        </p:nvSpPr>
        <p:spPr>
          <a:xfrm flipH="1">
            <a:off x="1225900" y="1351050"/>
            <a:ext cx="7113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Summary (Findings)</a:t>
            </a:r>
            <a:endParaRPr b="1"/>
          </a:p>
          <a:p>
            <a:pPr indent="0" lvl="0" marL="0">
              <a:spcBef>
                <a:spcPts val="0"/>
              </a:spcBef>
              <a:spcAft>
                <a:spcPts val="0"/>
              </a:spcAft>
              <a:buNone/>
            </a:pPr>
            <a:r>
              <a:t/>
            </a:r>
            <a:endParaRPr/>
          </a:p>
          <a:p>
            <a:pPr indent="0" lvl="0" marL="0">
              <a:spcBef>
                <a:spcPts val="0"/>
              </a:spcBef>
              <a:spcAft>
                <a:spcPts val="0"/>
              </a:spcAft>
              <a:buNone/>
            </a:pPr>
            <a:r>
              <a:rPr i="1" lang="en"/>
              <a:t>Does the frequency of ravens sent per episode have an impact on the episode sentiment? </a:t>
            </a:r>
            <a:endParaRPr i="1"/>
          </a:p>
          <a:p>
            <a:pPr indent="0" lvl="0" marL="0">
              <a:spcBef>
                <a:spcPts val="0"/>
              </a:spcBef>
              <a:spcAft>
                <a:spcPts val="0"/>
              </a:spcAft>
              <a:buNone/>
            </a:pPr>
            <a:r>
              <a:t/>
            </a:r>
            <a:endParaRPr/>
          </a:p>
          <a:p>
            <a:pPr indent="0" lvl="0" marL="0">
              <a:spcBef>
                <a:spcPts val="0"/>
              </a:spcBef>
              <a:spcAft>
                <a:spcPts val="0"/>
              </a:spcAft>
              <a:buNone/>
            </a:pPr>
            <a:r>
              <a:rPr lang="en"/>
              <a:t>Not really. The outlier from S01E06 (Tyrion’s incarceration in the Vale).</a:t>
            </a:r>
            <a:endParaRPr/>
          </a:p>
          <a:p>
            <a:pPr indent="0" lvl="0" marL="0">
              <a:spcBef>
                <a:spcPts val="0"/>
              </a:spcBef>
              <a:spcAft>
                <a:spcPts val="0"/>
              </a:spcAft>
              <a:buNone/>
            </a:pPr>
            <a:r>
              <a:t/>
            </a:r>
            <a:endParaRPr i="1"/>
          </a:p>
          <a:p>
            <a:pPr indent="0" lvl="0" marL="0">
              <a:spcBef>
                <a:spcPts val="0"/>
              </a:spcBef>
              <a:spcAft>
                <a:spcPts val="0"/>
              </a:spcAft>
              <a:buNone/>
            </a:pPr>
            <a:r>
              <a:rPr i="1" lang="en"/>
              <a:t>Does the frequency of deaths (to significant characters) have an impact on episode sentiment?</a:t>
            </a:r>
            <a:endParaRPr i="1"/>
          </a:p>
          <a:p>
            <a:pPr indent="0" lvl="0" marL="0">
              <a:spcBef>
                <a:spcPts val="0"/>
              </a:spcBef>
              <a:spcAft>
                <a:spcPts val="0"/>
              </a:spcAft>
              <a:buNone/>
            </a:pPr>
            <a:r>
              <a:t/>
            </a:r>
            <a:endParaRPr/>
          </a:p>
          <a:p>
            <a:pPr indent="0" lvl="0" marL="0" rtl="0">
              <a:spcBef>
                <a:spcPts val="0"/>
              </a:spcBef>
              <a:spcAft>
                <a:spcPts val="0"/>
              </a:spcAft>
              <a:buNone/>
            </a:pPr>
            <a:r>
              <a:rPr lang="en"/>
              <a:t>Again difficult to say. However note that for episodes with more than six character deaths, the sentiment is negative. Season six is very brutal to our characters.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Shape 525"/>
          <p:cNvSpPr txBox="1"/>
          <p:nvPr>
            <p:ph type="title"/>
          </p:nvPr>
        </p:nvSpPr>
        <p:spPr>
          <a:xfrm>
            <a:off x="1303800" y="598575"/>
            <a:ext cx="7030500" cy="57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Ravens &amp; Deaths</a:t>
            </a:r>
            <a:endParaRPr/>
          </a:p>
        </p:txBody>
      </p:sp>
      <p:sp>
        <p:nvSpPr>
          <p:cNvPr id="526" name="Shape 526"/>
          <p:cNvSpPr txBox="1"/>
          <p:nvPr/>
        </p:nvSpPr>
        <p:spPr>
          <a:xfrm flipH="1">
            <a:off x="1225900" y="1351050"/>
            <a:ext cx="7113000" cy="31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Post-Mortem</a:t>
            </a:r>
            <a:endParaRPr b="1"/>
          </a:p>
          <a:p>
            <a:pPr indent="0" lvl="0" marL="0">
              <a:spcBef>
                <a:spcPts val="0"/>
              </a:spcBef>
              <a:spcAft>
                <a:spcPts val="0"/>
              </a:spcAft>
              <a:buNone/>
            </a:pPr>
            <a:r>
              <a:t/>
            </a:r>
            <a:endParaRPr b="1"/>
          </a:p>
          <a:p>
            <a:pPr indent="0" lvl="0" marL="0">
              <a:spcBef>
                <a:spcPts val="0"/>
              </a:spcBef>
              <a:spcAft>
                <a:spcPts val="0"/>
              </a:spcAft>
              <a:buNone/>
            </a:pPr>
            <a:r>
              <a:rPr lang="en"/>
              <a:t>Data Cleanup: (most difficult step), the JSON script did not indicate which character speaks the lines so in order to find the [Sender,Recipient,Origin,Destination,Description]</a:t>
            </a:r>
            <a:endParaRPr/>
          </a:p>
          <a:p>
            <a:pPr indent="0" lvl="0" marL="0">
              <a:spcBef>
                <a:spcPts val="0"/>
              </a:spcBef>
              <a:spcAft>
                <a:spcPts val="0"/>
              </a:spcAft>
              <a:buNone/>
            </a:pPr>
            <a:r>
              <a:rPr lang="en"/>
              <a:t>e</a:t>
            </a:r>
            <a:r>
              <a:rPr lang="en"/>
              <a:t>ntries, I had to read (quite literally) between the lines to populate the entries.</a:t>
            </a:r>
            <a:endParaRPr/>
          </a:p>
          <a:p>
            <a:pPr indent="0" lvl="0" marL="0">
              <a:spcBef>
                <a:spcPts val="0"/>
              </a:spcBef>
              <a:spcAft>
                <a:spcPts val="0"/>
              </a:spcAft>
              <a:buNone/>
            </a:pPr>
            <a:r>
              <a:t/>
            </a:r>
            <a:endParaRPr/>
          </a:p>
          <a:p>
            <a:pPr indent="0" lvl="0" marL="0">
              <a:spcBef>
                <a:spcPts val="0"/>
              </a:spcBef>
              <a:spcAft>
                <a:spcPts val="0"/>
              </a:spcAft>
              <a:buNone/>
            </a:pPr>
            <a:r>
              <a:rPr lang="en"/>
              <a:t>If there was more time to analyse the data, I would have like to find out:</a:t>
            </a:r>
            <a:endParaRPr/>
          </a:p>
          <a:p>
            <a:pPr indent="0" lvl="0" marL="0">
              <a:spcBef>
                <a:spcPts val="0"/>
              </a:spcBef>
              <a:spcAft>
                <a:spcPts val="0"/>
              </a:spcAft>
              <a:buNone/>
            </a:pPr>
            <a:r>
              <a:rPr lang="en"/>
              <a:t>Which characters sent the most ravens and for what purpose?</a:t>
            </a:r>
            <a:endParaRPr/>
          </a:p>
          <a:p>
            <a:pPr indent="0" lvl="0" marL="0">
              <a:spcBef>
                <a:spcPts val="0"/>
              </a:spcBef>
              <a:spcAft>
                <a:spcPts val="0"/>
              </a:spcAft>
              <a:buNone/>
            </a:pPr>
            <a:r>
              <a:rPr lang="en"/>
              <a:t>How do characters die in GoT; what is the leading cause of death?</a:t>
            </a:r>
            <a:endParaRPr/>
          </a:p>
          <a:p>
            <a:pPr indent="0" lvl="0" marL="0" rtl="0">
              <a:spcBef>
                <a:spcPts val="0"/>
              </a:spcBef>
              <a:spcAft>
                <a:spcPts val="0"/>
              </a:spcAft>
              <a:buNone/>
            </a:pPr>
            <a:r>
              <a:rPr lang="en"/>
              <a:t>Is there an API for the novels? Can I do the analysis on that data to find the differences between the book and the tv drama?</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Q&amp;A: Open Floor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nvSpPr>
        <p:spPr>
          <a:xfrm>
            <a:off x="546975" y="161225"/>
            <a:ext cx="3656100" cy="64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JSON File Sample</a:t>
            </a:r>
            <a:endParaRPr b="1"/>
          </a:p>
        </p:txBody>
      </p:sp>
      <p:pic>
        <p:nvPicPr>
          <p:cNvPr id="297" name="Shape 297"/>
          <p:cNvPicPr preferRelativeResize="0"/>
          <p:nvPr/>
        </p:nvPicPr>
        <p:blipFill>
          <a:blip r:embed="rId3">
            <a:alphaModFix/>
          </a:blip>
          <a:stretch>
            <a:fillRect/>
          </a:stretch>
        </p:blipFill>
        <p:spPr>
          <a:xfrm>
            <a:off x="1117238" y="649450"/>
            <a:ext cx="6909513" cy="4034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 and Data-Looking into IMDB</a:t>
            </a:r>
            <a:endParaRPr/>
          </a:p>
        </p:txBody>
      </p:sp>
      <p:sp>
        <p:nvSpPr>
          <p:cNvPr id="303" name="Shape 30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Font typeface="Arial"/>
              <a:buChar char="●"/>
            </a:pPr>
            <a:r>
              <a:rPr lang="en">
                <a:solidFill>
                  <a:srgbClr val="000000"/>
                </a:solidFill>
              </a:rPr>
              <a:t>What episodes had higher ratings?</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Building off of that question, which season was the most popular season?</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To accomplish this, we used the imdb api(omdb)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Cleanup Exploration-IMDB</a:t>
            </a:r>
            <a:endParaRPr/>
          </a:p>
        </p:txBody>
      </p:sp>
      <p:sp>
        <p:nvSpPr>
          <p:cNvPr id="309" name="Shape 30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Data cleanup for this was very straightforward overall. The only obstacles I had initially was converting the data I pulled into floating numbers and integers. But that was resolved using for loops. </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Also, I had to make a separate dataframe for season 7 because I forgot that it had less episodes than the other seasons.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Analysis-IMDB</a:t>
            </a:r>
            <a:endParaRPr/>
          </a:p>
        </p:txBody>
      </p:sp>
      <p:sp>
        <p:nvSpPr>
          <p:cNvPr id="315" name="Shape 31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316" name="Shape 316"/>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17" name="Shape 317"/>
          <p:cNvPicPr preferRelativeResize="0"/>
          <p:nvPr/>
        </p:nvPicPr>
        <p:blipFill>
          <a:blip r:embed="rId3">
            <a:alphaModFix/>
          </a:blip>
          <a:stretch>
            <a:fillRect/>
          </a:stretch>
        </p:blipFill>
        <p:spPr>
          <a:xfrm>
            <a:off x="0" y="1863974"/>
            <a:ext cx="5247975" cy="2842250"/>
          </a:xfrm>
          <a:prstGeom prst="rect">
            <a:avLst/>
          </a:prstGeom>
          <a:noFill/>
          <a:ln>
            <a:noFill/>
          </a:ln>
        </p:spPr>
      </p:pic>
      <p:pic>
        <p:nvPicPr>
          <p:cNvPr id="318" name="Shape 318"/>
          <p:cNvPicPr preferRelativeResize="0"/>
          <p:nvPr/>
        </p:nvPicPr>
        <p:blipFill>
          <a:blip r:embed="rId4">
            <a:alphaModFix/>
          </a:blip>
          <a:stretch>
            <a:fillRect/>
          </a:stretch>
        </p:blipFill>
        <p:spPr>
          <a:xfrm>
            <a:off x="4595000" y="1870800"/>
            <a:ext cx="4409700" cy="2780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Analysis-IMDB cont...</a:t>
            </a:r>
            <a:endParaRPr/>
          </a:p>
        </p:txBody>
      </p:sp>
      <p:sp>
        <p:nvSpPr>
          <p:cNvPr id="324" name="Shape 324"/>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325" name="Shape 32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26" name="Shape 326"/>
          <p:cNvPicPr preferRelativeResize="0"/>
          <p:nvPr/>
        </p:nvPicPr>
        <p:blipFill>
          <a:blip r:embed="rId3">
            <a:alphaModFix/>
          </a:blip>
          <a:stretch>
            <a:fillRect/>
          </a:stretch>
        </p:blipFill>
        <p:spPr>
          <a:xfrm>
            <a:off x="498250" y="1887075"/>
            <a:ext cx="3839925" cy="2747550"/>
          </a:xfrm>
          <a:prstGeom prst="rect">
            <a:avLst/>
          </a:prstGeom>
          <a:noFill/>
          <a:ln>
            <a:noFill/>
          </a:ln>
        </p:spPr>
      </p:pic>
      <p:pic>
        <p:nvPicPr>
          <p:cNvPr id="327" name="Shape 327"/>
          <p:cNvPicPr preferRelativeResize="0"/>
          <p:nvPr/>
        </p:nvPicPr>
        <p:blipFill>
          <a:blip r:embed="rId4">
            <a:alphaModFix/>
          </a:blip>
          <a:stretch>
            <a:fillRect/>
          </a:stretch>
        </p:blipFill>
        <p:spPr>
          <a:xfrm>
            <a:off x="4397876" y="1906348"/>
            <a:ext cx="4615151" cy="27090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Discussion-IMDB</a:t>
            </a:r>
            <a:endParaRPr/>
          </a:p>
        </p:txBody>
      </p:sp>
      <p:sp>
        <p:nvSpPr>
          <p:cNvPr id="333" name="Shape 3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Clr>
                <a:srgbClr val="000000"/>
              </a:buClr>
              <a:buSzPts val="1300"/>
              <a:buChar char="●"/>
            </a:pPr>
            <a:r>
              <a:rPr lang="en">
                <a:solidFill>
                  <a:srgbClr val="000000"/>
                </a:solidFill>
              </a:rPr>
              <a:t>Based on the line graphs, ratings and votes were more higher towards the end of the season.</a:t>
            </a:r>
            <a:endParaRPr>
              <a:solidFill>
                <a:srgbClr val="000000"/>
              </a:solidFill>
            </a:endParaRPr>
          </a:p>
          <a:p>
            <a:pPr indent="-311150" lvl="0" marL="457200" rtl="0">
              <a:lnSpc>
                <a:spcPct val="150000"/>
              </a:lnSpc>
              <a:spcBef>
                <a:spcPts val="0"/>
              </a:spcBef>
              <a:spcAft>
                <a:spcPts val="0"/>
              </a:spcAft>
              <a:buClr>
                <a:srgbClr val="000000"/>
              </a:buClr>
              <a:buSzPts val="1300"/>
              <a:buChar char="●"/>
            </a:pPr>
            <a:r>
              <a:rPr lang="en">
                <a:solidFill>
                  <a:srgbClr val="000000"/>
                </a:solidFill>
              </a:rPr>
              <a:t>The bar graphs: The most popular season according the average number of votes was for season 6. But, season 4 had the highest average rating.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