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3" r:id="rId5"/>
    <p:sldId id="265" r:id="rId6"/>
    <p:sldId id="269" r:id="rId7"/>
    <p:sldId id="270" r:id="rId8"/>
    <p:sldId id="272" r:id="rId9"/>
    <p:sldId id="259" r:id="rId10"/>
    <p:sldId id="273" r:id="rId11"/>
    <p:sldId id="260" r:id="rId12"/>
    <p:sldId id="274" r:id="rId13"/>
    <p:sldId id="276" r:id="rId14"/>
    <p:sldId id="261" r:id="rId15"/>
    <p:sldId id="262" r:id="rId16"/>
    <p:sldId id="278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090A-4B93-4393-9E5B-7F25829A4DD1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81DE3-7E92-4156-B768-A694F892D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5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1DE3-7E92-4156-B768-A694F892D2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7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99490-90B0-4C67-87C6-494B388A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D5930-0608-4D7B-9665-C3A75363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0B463-1AEE-4912-9641-4A056423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694EE-478D-476B-ADA3-0E01A8D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EE31F-113F-419A-A58F-849F5345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2965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CAEE-C1DD-436A-9AB3-B9BD5CC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DA5B3-A74F-4E51-9132-8A8FD12C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853D6-B0CC-42B5-B180-6E25948C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7668D8-A0F7-45DD-9269-982E993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F731C-B451-4FEE-9A51-299B53E1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0799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67FCE6-D04F-4065-A0CC-A3A332C4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6FFD5D-95B5-47C4-A463-A706F2D3D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122D77-D69C-4409-B0E9-EBDECE8B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81836-E8E6-49D7-A4EB-1AD8CAE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33DBD-46D2-4B70-BB77-D8DB68B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7755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8724F-960C-4508-863F-3A5B440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ACA23-D6AE-44DF-924F-CCD174A0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9CD4B-6FB2-4F8E-9067-154B55ED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2BEF9-31D1-44ED-AD09-B2BFB927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94A50-D7E9-4AFE-A220-0CFC6D0C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4161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2FDE3-FCD1-4AC2-8DBC-9C58CA4A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B8EA38-B7A1-4BBC-B27F-E4DDA14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31FF5C-44F7-428E-98B2-9AD7AD18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958FB-6379-48A1-95AB-A1EA0C6B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C4BEE-B146-436E-9FAD-73EF5EB6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7577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28532-825A-4D0C-8C63-4E360528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3BC6E-5699-4B91-9936-329CE5F8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8331B-043A-4642-B0E3-217789D0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9B1BF-E1CE-4243-AC52-3C13775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2107D-BCBA-4F5D-99A9-DFEBD059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96A3E-5167-4D50-B38D-EAAEF362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623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3361F-EA11-4EE2-AFD3-0A2A1703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7E034-72AD-4A41-A7E6-AEA03F36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C6FE23-D16D-44A5-9CFB-40C55B9B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3BB3DD-5729-4992-BCAD-55834087A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62AAF2-95F6-4C0C-842F-7F1FE3DC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95161A-FEAC-4B85-9A48-4779D64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C27A48-2901-4BB5-8DA6-216DBBC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B60F55-1AC7-43DA-99BA-37D2CF56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094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33CC-FB42-4C33-80E8-9807AD51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BE9BF4-9B4F-43FF-832C-247F8FA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C67908-A7DC-4FC7-9641-3E3F1980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E1DE42-46A5-41DD-81C5-D92DEAB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45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10350-9A87-4BE2-861B-A21FA92B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6549CB-33FD-48E5-862C-7FE3C29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98D6B-D402-4360-9085-0679211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619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A8254-88D4-43FF-9913-10207A44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E2ECB-85DF-47D8-A4D5-22091DAC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90FEF-9FF0-4AE1-AF9E-F38440A0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9C4A0-9E47-4A31-A783-E57C632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6E2C5-69C2-455F-92A4-C9356391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1CA2C-1E76-49C0-AE53-956A79A8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3599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BE4BF-92EB-46F6-8A39-DDEA9C5E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03B58B-AC34-4EED-937D-B0FF91461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5D8AC-F35F-4D62-8459-6FB5E55A6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A0269-1A8C-45C2-84C6-EA037F3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0DC4E-7BD1-460E-A750-1E5BC881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61BA4-566A-496A-AD92-8534237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772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0A1C-F9D4-4212-A60A-F8C63749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71A71-7A9B-4C19-B8B1-FE26A642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1CE69-B0D2-4F5D-8DBD-A2A2B3B9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1A430-4335-4004-9ED3-6700503E4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68B19-5C8E-41D4-9B1C-63BC1CB65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60B37-B850-403F-A117-DB6F333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365125"/>
            <a:ext cx="11280710" cy="607039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ПРЕЗЕНТАЦИЯ К К</a:t>
            </a:r>
            <a:r>
              <a:rPr lang="ru-RU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УРСОВОЙ РАБОТЕ</a:t>
            </a:r>
            <a:br>
              <a:rPr lang="ru-RU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«Префиксные суммы»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Выполнил: студент 1 курса группы 230711Павлова Виктория Сергеевна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Преподаватель: доцент кафедры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ИБ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Басалова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Галина Валерьевна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Тула 2022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11918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E0792-007C-4E83-888A-36E20D9B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ТАВЕРНА «ДОЛЯ АНГЕЛОВ»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96C6-C366-4B4F-89A8-493A50DD2109}"/>
              </a:ext>
            </a:extLst>
          </p:cNvPr>
          <p:cNvSpPr txBox="1"/>
          <p:nvPr/>
        </p:nvSpPr>
        <p:spPr>
          <a:xfrm>
            <a:off x="838200" y="1690689"/>
            <a:ext cx="90840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ответа на вопрос задачи насчитывается массив префиксных сумм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для удобства отрезки преобразуются в полуинтервалы. Ответом на вопрос задачи является разность элементов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индексами, равными границам полуинтервала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S[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S[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префиксных сумм позволяет отвечать на каждый из запросов за О(1), что позволяет добиться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ассимптотики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запросов.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27919D-2E74-46FD-B0E2-21BFBF28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3" y="4331945"/>
            <a:ext cx="2160930" cy="216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7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EF8-2553-4C3C-930F-3CA53672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ДОХОДЫ И РАСХОДЫ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44BB-00DD-4B5B-A431-B9DE44066BFD}"/>
              </a:ext>
            </a:extLst>
          </p:cNvPr>
          <p:cNvSpPr txBox="1"/>
          <p:nvPr/>
        </p:nvSpPr>
        <p:spPr>
          <a:xfrm>
            <a:off x="838200" y="1690688"/>
            <a:ext cx="10652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задачи ведутся записи о доходах и расходах. Необходимо найти и вывести первый (с самым ранним началом независимо от его длины)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подотрезок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нулевой суммой элементов. Отсчёт ведётся с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(первого) дня.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3A6CDB-A666-4699-8289-EDE92C1E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39" y="4179901"/>
            <a:ext cx="1997062" cy="19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6B1D60D-5F23-4233-8150-E1F09C029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537"/>
              </p:ext>
            </p:extLst>
          </p:nvPr>
        </p:nvGraphicFramePr>
        <p:xfrm>
          <a:off x="838200" y="3629680"/>
          <a:ext cx="8464422" cy="202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2020078">
                <a:tc>
                  <a:txBody>
                    <a:bodyPr/>
                    <a:lstStyle/>
                    <a:p>
                      <a: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 2 0 – 2 5</a:t>
                      </a:r>
                      <a:b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endParaRPr lang="ru-RU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</a:t>
                      </a:r>
                      <a:endParaRPr lang="ru-RU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29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EF8-2553-4C3C-930F-3CA53672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ДОХОДЫ И РАСХОДЫ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44BB-00DD-4B5B-A431-B9DE44066BFD}"/>
              </a:ext>
            </a:extLst>
          </p:cNvPr>
          <p:cNvSpPr txBox="1"/>
          <p:nvPr/>
        </p:nvSpPr>
        <p:spPr>
          <a:xfrm>
            <a:off x="838200" y="1690688"/>
            <a:ext cx="9350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суммы на отрезках — это разности префиксных сумм, для ответа на вопрос задачи необходимо найти два одинаковых элемента в массиве префиксных сумм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вывести их индексы, что сводит задачу к поиску двух одинаковых элементов в массиве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можно делать в среднем за О(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Для этого можно, к примеру, отсортировать массив префиксных сумм и искать совпадающие элементы среди соседних. Пользуясь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методами это можно делать даже за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3A6CDB-A666-4699-8289-EDE92C1E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39" y="4179901"/>
            <a:ext cx="1997062" cy="19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58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4AE98-FF65-40BA-AE40-C2949B8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3. КРИСТАЛЬНЫЕ БАБОЧКИ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5DD34A-D1D7-410E-ADE4-8EB33B48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469">
            <a:off x="10868732" y="-96720"/>
            <a:ext cx="1508268" cy="2342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0BEFB-CDD1-4088-8C88-F80135B81320}"/>
              </a:ext>
            </a:extLst>
          </p:cNvPr>
          <p:cNvSpPr txBox="1"/>
          <p:nvPr/>
        </p:nvSpPr>
        <p:spPr>
          <a:xfrm>
            <a:off x="838200" y="1690688"/>
            <a:ext cx="10652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задачи поле с бабочками представляет собой полосу из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клеток. Необходимо выполнять запросы на обновление количества бабочек на клетке и выводить в конце всех запросов изменённый исходный массив с количеством бабочек на каждой клетке поля. </a:t>
            </a:r>
          </a:p>
        </p:txBody>
      </p: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044A462F-994F-498E-9EDC-AAF264BD1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4133"/>
              </p:ext>
            </p:extLst>
          </p:nvPr>
        </p:nvGraphicFramePr>
        <p:xfrm>
          <a:off x="838200" y="3871813"/>
          <a:ext cx="84644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2020078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b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34 42 88</a:t>
                      </a:r>
                      <a:b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b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0 2 2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36 44 90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233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4AE98-FF65-40BA-AE40-C2949B8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3. КРИСТАЛЬНЫЕ БАБОЧКИ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5DD34A-D1D7-410E-ADE4-8EB33B48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469">
            <a:off x="10868732" y="-96720"/>
            <a:ext cx="1508268" cy="2342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0BEFB-CDD1-4088-8C88-F80135B81320}"/>
              </a:ext>
            </a:extLst>
          </p:cNvPr>
          <p:cNvSpPr txBox="1"/>
          <p:nvPr/>
        </p:nvSpPr>
        <p:spPr>
          <a:xfrm>
            <a:off x="838200" y="1690688"/>
            <a:ext cx="10652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 использует несколько видоизменённую форму префиксных сумм – массив разниц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обрабатываются запросы на изменение диапазона. В конце   полностью видоизменённый массив пересчитывается заново всего одним проходом из массива разниц. Использование массива разниц позволяет свести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ассимптотику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О(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где m – количество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228049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308C4-7E51-44EC-99AF-22E0D68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4. ВИНОКУРНЯ «РАССВЕТ»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342352-5FA9-4CF7-9C3F-387B909F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3307385"/>
            <a:ext cx="4876190" cy="48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01EF1-5B06-41AB-8182-E74B1F218FE7}"/>
              </a:ext>
            </a:extLst>
          </p:cNvPr>
          <p:cNvSpPr txBox="1"/>
          <p:nvPr/>
        </p:nvSpPr>
        <p:spPr>
          <a:xfrm>
            <a:off x="838200" y="1397016"/>
            <a:ext cx="106527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задачи вводится квадратная матрица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числа в которой соответствуют количеству виноградников на клетке поля. Необходимо найти координаты самого плодородного участка – того, на котором больше всего виноградных лоз. Известно, что чётное количество лоз в полтора раза плодороднее, нежели нечётное. Сначала выводятся координаты левого верхнего угла, затем правого нижнего.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D85127-4E34-4E85-B3E7-8B387BD5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018">
            <a:off x="10647551" y="123815"/>
            <a:ext cx="1383808" cy="1383808"/>
          </a:xfrm>
          <a:prstGeom prst="rect">
            <a:avLst/>
          </a:prstGeom>
        </p:spPr>
      </p:pic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6FCEAF1B-D9B8-412D-A6D9-28F4FE250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7126"/>
              </p:ext>
            </p:extLst>
          </p:nvPr>
        </p:nvGraphicFramePr>
        <p:xfrm>
          <a:off x="838200" y="3890006"/>
          <a:ext cx="8464422" cy="202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2020078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2 3</a:t>
                      </a:r>
                      <a:b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1 1 0 </a:t>
                      </a:r>
                      <a:b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2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0 0 0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1 1 2 1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754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308C4-7E51-44EC-99AF-22E0D68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4. ВИНОКУРНЯ «РАССВЕТ»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342352-5FA9-4CF7-9C3F-387B909F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3307385"/>
            <a:ext cx="4876190" cy="48761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D85127-4E34-4E85-B3E7-8B387BD5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0018">
            <a:off x="10647551" y="123815"/>
            <a:ext cx="1383808" cy="1383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4D6E6-6DEA-4D23-847D-BB86731A3B0D}"/>
              </a:ext>
            </a:extLst>
          </p:cNvPr>
          <p:cNvSpPr txBox="1"/>
          <p:nvPr/>
        </p:nvSpPr>
        <p:spPr>
          <a:xfrm>
            <a:off x="838200" y="1553528"/>
            <a:ext cx="10652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задача направлена проиллюстрировать применение префиксных сумм при работе с многомерными матрицами. Для ответа на вопрос задачи необходимо насчитать двумерный массив префиксных сумм и найти в нём прямоугольник с наибольшей суммой элементов, не забывая проверять полученную сумму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чётность.Если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сумма чётная, она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домножается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коэффициент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1,5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Полученная сложность – O(n^2), поскольку используются вложенные циклы для работы с двумерным массивом.</a:t>
            </a:r>
          </a:p>
        </p:txBody>
      </p:sp>
    </p:spTree>
    <p:extLst>
      <p:ext uri="{BB962C8B-B14F-4D97-AF65-F5344CB8AC3E}">
        <p14:creationId xmlns:p14="http://schemas.microsoft.com/office/powerpoint/2010/main" val="35541953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946EE-E1D3-45A5-AFE5-CAC7F415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3EA76-3121-42EB-A0BF-BA89170B3177}"/>
              </a:ext>
            </a:extLst>
          </p:cNvPr>
          <p:cNvSpPr txBox="1"/>
          <p:nvPr/>
        </p:nvSpPr>
        <p:spPr>
          <a:xfrm>
            <a:off x="838200" y="1553528"/>
            <a:ext cx="1065276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проведенной работы можно сделать вывод о том, что префиксные суммы, так же как и смежные с ними структуры данных, являются полезным и нужным инструментом для решения практических задач по обработке больших массивов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206723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BB7D-9E02-4E94-8D15-EA1F7D3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807085"/>
            <a:ext cx="752856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BC52A3-50B3-4848-8CF6-819C486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2407920"/>
            <a:ext cx="4450080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65F54D4-A4DD-4FC2-A30E-4F66FF58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841" y="837524"/>
            <a:ext cx="5925313" cy="102600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EF5984-4588-4F91-B860-477D58A5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51" y="3750197"/>
            <a:ext cx="2165693" cy="21656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5CB29D-083E-4D6A-A4A5-E2FCA658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23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7E84FBCC-4DFF-47A8-80A9-9740AFB4E67C}"/>
              </a:ext>
            </a:extLst>
          </p:cNvPr>
          <p:cNvSpPr txBox="1">
            <a:spLocks/>
          </p:cNvSpPr>
          <p:nvPr/>
        </p:nvSpPr>
        <p:spPr>
          <a:xfrm>
            <a:off x="5813345" y="837523"/>
            <a:ext cx="5925313" cy="1026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СУММЫ</a:t>
            </a:r>
          </a:p>
        </p:txBody>
      </p:sp>
    </p:spTree>
    <p:extLst>
      <p:ext uri="{BB962C8B-B14F-4D97-AF65-F5344CB8AC3E}">
        <p14:creationId xmlns:p14="http://schemas.microsoft.com/office/powerpoint/2010/main" val="774736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64A8-3602-4219-B0BB-BC24CF81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81" y="365125"/>
            <a:ext cx="7998105" cy="1325563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E963D-25B9-451D-8373-9D64A15D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1" y="1562582"/>
            <a:ext cx="11366339" cy="48150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изучение такой структуры данных, как префиксные суммы.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изучения данной темы были поставлены следующие задачи: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принцип работы алгоритмов с использованием такого массива данных, как префиксная сумма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задачи, необходимые для демонстрации практического применения префиксных сумм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Сделать выводы об итогах проведенного исследования.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49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9ABF-3B7D-4BDA-809F-E0BF4C4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6690C-4BEF-4ED8-97CF-D078D090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951"/>
            <a:ext cx="10515600" cy="20917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ПРЕФИКСНАЯ СУММА – последовательность чисел, образованная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префиксов массива входных данных, начиная с первого префикса – начала массива.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F7BED0-7CF6-4716-B28A-59F31650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429000"/>
            <a:ext cx="191356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E08E7C7-6612-48E0-AF03-708A2432C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04117"/>
              </p:ext>
            </p:extLst>
          </p:nvPr>
        </p:nvGraphicFramePr>
        <p:xfrm>
          <a:off x="2455761" y="4027697"/>
          <a:ext cx="7280477" cy="189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Visio" r:id="rId3" imgW="2247723" imgH="579057" progId="Visio.Drawing.15">
                  <p:embed/>
                </p:oleObj>
              </mc:Choice>
              <mc:Fallback>
                <p:oleObj name="Visio" r:id="rId3" imgW="2247723" imgH="57905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761" y="4027697"/>
                        <a:ext cx="7280477" cy="1895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80826FAE-B480-49BC-96A8-86433D891862}"/>
              </a:ext>
            </a:extLst>
          </p:cNvPr>
          <p:cNvSpPr txBox="1">
            <a:spLocks/>
          </p:cNvSpPr>
          <p:nvPr/>
        </p:nvSpPr>
        <p:spPr>
          <a:xfrm>
            <a:off x="0" y="4192017"/>
            <a:ext cx="2037145" cy="93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F2EE2-7B27-4C74-89D4-E573EEFF83DF}"/>
              </a:ext>
            </a:extLst>
          </p:cNvPr>
          <p:cNvSpPr txBox="1"/>
          <p:nvPr/>
        </p:nvSpPr>
        <p:spPr>
          <a:xfrm>
            <a:off x="9856808" y="5131300"/>
            <a:ext cx="248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СУММЫ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563DC82-9D78-40DA-B1C9-586901C02E80}"/>
              </a:ext>
            </a:extLst>
          </p:cNvPr>
          <p:cNvCxnSpPr>
            <a:cxnSpLocks/>
          </p:cNvCxnSpPr>
          <p:nvPr/>
        </p:nvCxnSpPr>
        <p:spPr>
          <a:xfrm>
            <a:off x="482600" y="4644105"/>
            <a:ext cx="23349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BF995AF-D5E0-4B10-BA0A-5C1F0E8EE3EF}"/>
              </a:ext>
            </a:extLst>
          </p:cNvPr>
          <p:cNvCxnSpPr>
            <a:cxnSpLocks/>
          </p:cNvCxnSpPr>
          <p:nvPr/>
        </p:nvCxnSpPr>
        <p:spPr>
          <a:xfrm>
            <a:off x="9570656" y="5560434"/>
            <a:ext cx="24670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7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64"/>
            <a:ext cx="10515600" cy="14615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Поиск суммы на полуинтервале (отрезке), например, необходимо найти сумму на полуинтервале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[2,6)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671E691-1D2E-4204-B1B7-09E196D8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1622"/>
            <a:ext cx="6477000" cy="1645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08021E-B412-4CA9-A3CD-A257D7810691}"/>
              </a:ext>
            </a:extLst>
          </p:cNvPr>
          <p:cNvSpPr txBox="1"/>
          <p:nvPr/>
        </p:nvSpPr>
        <p:spPr>
          <a:xfrm>
            <a:off x="8596179" y="4857473"/>
            <a:ext cx="30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S[6]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A6DCDDA-B140-4EFB-868F-DFD793AB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2639"/>
            <a:ext cx="7442455" cy="16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84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0515600" cy="14615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Поиск непустого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подотрезка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нулевой суммой элементов, например: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75CDF9-B722-434F-97A9-36692A95E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18935"/>
              </p:ext>
            </p:extLst>
          </p:nvPr>
        </p:nvGraphicFramePr>
        <p:xfrm>
          <a:off x="2404638" y="3063240"/>
          <a:ext cx="7016963" cy="291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Visio" r:id="rId3" imgW="2247723" imgH="929561" progId="Visio.Drawing.15">
                  <p:embed/>
                </p:oleObj>
              </mc:Choice>
              <mc:Fallback>
                <p:oleObj name="Visio" r:id="rId3" imgW="2247723" imgH="92956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638" y="3063240"/>
                        <a:ext cx="7016963" cy="291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01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1033760" cy="20844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Выполнение запросов на обновление некоторого диапазона матрицы на некоторое фиксированное значение: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E0ED9C-7C0C-4953-9F25-C55CC145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240"/>
            <a:ext cx="6028159" cy="1696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30062-4BE3-4BCF-9E63-90E2441A9B09}"/>
              </a:ext>
            </a:extLst>
          </p:cNvPr>
          <p:cNvSpPr txBox="1"/>
          <p:nvPr/>
        </p:nvSpPr>
        <p:spPr>
          <a:xfrm>
            <a:off x="8198755" y="2853221"/>
            <a:ext cx="267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 на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[1,3</a:t>
            </a:r>
            <a:r>
              <a:rPr lang="en-US" sz="4400" dirty="0"/>
              <a:t>]</a:t>
            </a:r>
            <a:endParaRPr lang="ru-RU" sz="4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EA8CB-8982-4A4F-A608-1A5C88E1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0008"/>
            <a:ext cx="6953116" cy="1788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569DDB-20AF-4251-AB1F-BF1AC5D6B331}"/>
              </a:ext>
            </a:extLst>
          </p:cNvPr>
          <p:cNvSpPr txBox="1"/>
          <p:nvPr/>
        </p:nvSpPr>
        <p:spPr>
          <a:xfrm>
            <a:off x="8198755" y="4657616"/>
            <a:ext cx="267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РАЗНИЦ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19357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1033760" cy="20844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Выполнение запросов на обновление некоторого диапазона матрицы на некоторое фиксированное значение: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DAAF4FB-AF20-4B53-AB16-9880878D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4712006"/>
            <a:ext cx="5471462" cy="15401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FB8B0C-EA48-4146-883C-40AA7560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3" y="3124199"/>
            <a:ext cx="6527327" cy="147094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37B11BC-0173-4944-A0E6-6C738EED7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38" y="4435793"/>
            <a:ext cx="103931" cy="8314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F59BA6-F9EF-43B2-9EF0-5A3555165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442" y="5062991"/>
            <a:ext cx="2594391" cy="3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E0792-007C-4E83-888A-36E20D9B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ТАВЕРНА «ДОЛЯ АНГЕЛОВ»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96C6-C366-4B4F-89A8-493A50DD2109}"/>
              </a:ext>
            </a:extLst>
          </p:cNvPr>
          <p:cNvSpPr txBox="1"/>
          <p:nvPr/>
        </p:nvSpPr>
        <p:spPr>
          <a:xfrm>
            <a:off x="838199" y="1690688"/>
            <a:ext cx="10722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течение 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дней записывалось количество посетителей таверны. Необходимо </a:t>
            </a:r>
            <a:r>
              <a:rPr lang="ru-RU" sz="3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необходимо</a:t>
            </a: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отвечать на запросы о суммарном количестве посетителей за промежуток времени от </a:t>
            </a:r>
            <a:r>
              <a:rPr lang="en-US" sz="3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до </a:t>
            </a:r>
            <a:r>
              <a:rPr lang="en-US" sz="3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включая оба конца.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D6A564-1A8B-40EA-B938-A5D6D27B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3" y="4331945"/>
            <a:ext cx="2160930" cy="216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92F35B5-6D8D-46C3-ADD8-49241192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81303"/>
              </p:ext>
            </p:extLst>
          </p:nvPr>
        </p:nvGraphicFramePr>
        <p:xfrm>
          <a:off x="838198" y="3501175"/>
          <a:ext cx="84644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b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b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14 22 17 9 12</a:t>
                      </a:r>
                      <a:b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b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</a:t>
                      </a:r>
                      <a:endParaRPr lang="ru-RU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ru-RU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13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871</Words>
  <Application>Microsoft Office PowerPoint</Application>
  <PresentationFormat>Широкоэкранный</PresentationFormat>
  <Paragraphs>60</Paragraphs>
  <Slides>18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Visio</vt:lpstr>
      <vt:lpstr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  Институт прикладной математики и компьютерных наук  Кафедра информационной безопасности     ПРЕЗЕНТАЦИЯ К КУРСОВОЙ РАБОТЕ на тему: «Префиксные суммы»   Выполнил: студент 1 курса группы 230711Павлова Виктория Сергеевна Преподаватель: доцент кафедры ИБ Басалова Галина Валерьевна   Тула 2022 </vt:lpstr>
      <vt:lpstr>ПРЕФИКСНЫЕ</vt:lpstr>
      <vt:lpstr>ЦЕЛИ И ЗАДАЧИ РАБОТЫ</vt:lpstr>
      <vt:lpstr>ОСНОВНЫЕ ПОНЯТИЯ</vt:lpstr>
      <vt:lpstr>ВОЗМОЖНОСТИ ПРИМЕНЕНИЯ</vt:lpstr>
      <vt:lpstr>ВОЗМОЖНОСТИ ПРИМЕНЕНИЯ</vt:lpstr>
      <vt:lpstr>ВОЗМОЖНОСТИ ПРИМЕНЕНИЯ</vt:lpstr>
      <vt:lpstr>ВОЗМОЖНОСТИ ПРИМЕНЕНИЯ</vt:lpstr>
      <vt:lpstr>ЗАДАЧА 1. ТАВЕРНА «ДОЛЯ АНГЕЛОВ»</vt:lpstr>
      <vt:lpstr>ЗАДАЧА 1. ТАВЕРНА «ДОЛЯ АНГЕЛОВ»</vt:lpstr>
      <vt:lpstr>ЗАДАЧА 2. ДОХОДЫ И РАСХОДЫ</vt:lpstr>
      <vt:lpstr>ЗАДАЧА 2. ДОХОДЫ И РАСХОДЫ</vt:lpstr>
      <vt:lpstr>ЗАДАЧА 3. КРИСТАЛЬНЫЕ БАБОЧКИ</vt:lpstr>
      <vt:lpstr>ЗАДАЧА 3. КРИСТАЛЬНЫЕ БАБОЧКИ</vt:lpstr>
      <vt:lpstr>ЗАДАЧА 4. ВИНОКУРНЯ «РАССВЕТ»</vt:lpstr>
      <vt:lpstr>ЗАДАЧА 4. ВИНОКУРНЯ «РАССВЕТ»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  Институт прикладной математики и компьютерных наук  Кафедра информационной безопасности     КУРСОВАЯ РАБОТА по дисциплине: «Языки программирования» на тему: «Префиксные суммы»    Выполнил: студент 1 курса группы 230711Павлова Виктория Сергеевна Преподаватель: доцент кафедры ИБ Басалова Галина Валерьевна   Тула 2022</dc:title>
  <dc:creator>Павлова Виктория</dc:creator>
  <cp:lastModifiedBy>Павлова Виктория</cp:lastModifiedBy>
  <cp:revision>73</cp:revision>
  <dcterms:created xsi:type="dcterms:W3CDTF">2022-06-24T15:09:33Z</dcterms:created>
  <dcterms:modified xsi:type="dcterms:W3CDTF">2022-06-26T12:48:31Z</dcterms:modified>
</cp:coreProperties>
</file>