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4" r:id="rId7"/>
    <p:sldId id="263" r:id="rId8"/>
    <p:sldId id="262" r:id="rId9"/>
    <p:sldId id="265" r:id="rId10"/>
    <p:sldId id="266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2727"/>
    <a:srgbClr val="DE9A9A"/>
    <a:srgbClr val="FF6161"/>
    <a:srgbClr val="F5C877"/>
    <a:srgbClr val="FBEB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12"/>
    </mc:Choice>
    <mc:Fallback>
      <c:style val="1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cat>
            <c:strRef>
              <c:f>Лист1!$A$2:$A$5</c:f>
              <c:strCache>
                <c:ptCount val="4"/>
                <c:pt idx="0">
                  <c:v>Кв. 1</c:v>
                </c:pt>
                <c:pt idx="1">
                  <c:v>Кв. 2</c:v>
                </c:pt>
                <c:pt idx="2">
                  <c:v>Кв. 3</c:v>
                </c:pt>
                <c:pt idx="3">
                  <c:v>Кв.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ru-RU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cat>
            <c:strRef>
              <c:f>Лист1!$A$2:$A$5</c:f>
              <c:strCache>
                <c:ptCount val="4"/>
                <c:pt idx="0">
                  <c:v>Кв. 1</c:v>
                </c:pt>
                <c:pt idx="1">
                  <c:v>Кв. 2</c:v>
                </c:pt>
                <c:pt idx="2">
                  <c:v>Кв. 3</c:v>
                </c:pt>
                <c:pt idx="3">
                  <c:v>Кв.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ru-RU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cat>
            <c:strRef>
              <c:f>Лист1!$A$2:$A$5</c:f>
              <c:strCache>
                <c:ptCount val="4"/>
                <c:pt idx="0">
                  <c:v>Кв. 1</c:v>
                </c:pt>
                <c:pt idx="1">
                  <c:v>Кв. 2</c:v>
                </c:pt>
                <c:pt idx="2">
                  <c:v>Кв. 3</c:v>
                </c:pt>
                <c:pt idx="3">
                  <c:v>Кв.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ru-RU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cat>
            <c:strRef>
              <c:f>Лист1!$A$2:$A$5</c:f>
              <c:strCache>
                <c:ptCount val="4"/>
                <c:pt idx="0">
                  <c:v>Кв. 1</c:v>
                </c:pt>
                <c:pt idx="1">
                  <c:v>Кв. 2</c:v>
                </c:pt>
                <c:pt idx="2">
                  <c:v>Кв. 3</c:v>
                </c:pt>
                <c:pt idx="3">
                  <c:v>Кв.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ru-RU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20.09.2021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slow">
    <p:push dir="u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764703"/>
            <a:ext cx="7630616" cy="1800201"/>
          </a:xfrm>
        </p:spPr>
        <p:txBody>
          <a:bodyPr>
            <a:normAutofit fontScale="90000"/>
          </a:bodyPr>
          <a:lstStyle/>
          <a:p>
            <a:r>
              <a:rPr lang="ru-RU" sz="2000" dirty="0">
                <a:solidFill>
                  <a:schemeClr val="accent4">
                    <a:lumMod val="75000"/>
                  </a:schemeClr>
                </a:solidFill>
                <a:latin typeface="Century Gothic" panose="020B0502020202020204" pitchFamily="34" charset="0"/>
              </a:rPr>
              <a:t>Министерство образования и науки РФ</a:t>
            </a:r>
            <a:br>
              <a:rPr lang="ru-RU" sz="2000" dirty="0">
                <a:solidFill>
                  <a:schemeClr val="accent4">
                    <a:lumMod val="75000"/>
                  </a:schemeClr>
                </a:solidFill>
                <a:latin typeface="Century Gothic" panose="020B0502020202020204" pitchFamily="34" charset="0"/>
              </a:rPr>
            </a:br>
            <a:r>
              <a:rPr lang="ru-RU" sz="2000" dirty="0">
                <a:solidFill>
                  <a:schemeClr val="accent4">
                    <a:lumMod val="75000"/>
                  </a:schemeClr>
                </a:solidFill>
                <a:latin typeface="Century Gothic" panose="020B0502020202020204" pitchFamily="34" charset="0"/>
              </a:rPr>
              <a:t>Федеральное государственное бюджетное образовательное </a:t>
            </a:r>
            <a:br>
              <a:rPr lang="ru-RU" sz="2000" dirty="0">
                <a:solidFill>
                  <a:schemeClr val="accent4">
                    <a:lumMod val="75000"/>
                  </a:schemeClr>
                </a:solidFill>
                <a:latin typeface="Century Gothic" panose="020B0502020202020204" pitchFamily="34" charset="0"/>
              </a:rPr>
            </a:br>
            <a:r>
              <a:rPr lang="ru-RU" sz="2000" dirty="0">
                <a:solidFill>
                  <a:schemeClr val="accent4">
                    <a:lumMod val="75000"/>
                  </a:schemeClr>
                </a:solidFill>
                <a:latin typeface="Century Gothic" panose="020B0502020202020204" pitchFamily="34" charset="0"/>
              </a:rPr>
              <a:t>учреждение высшего образования</a:t>
            </a:r>
            <a:br>
              <a:rPr lang="ru-RU" sz="2000" dirty="0">
                <a:solidFill>
                  <a:schemeClr val="accent4">
                    <a:lumMod val="75000"/>
                  </a:schemeClr>
                </a:solidFill>
                <a:latin typeface="Century Gothic" panose="020B0502020202020204" pitchFamily="34" charset="0"/>
              </a:rPr>
            </a:br>
            <a:r>
              <a:rPr lang="ru-RU" sz="2000" dirty="0">
                <a:solidFill>
                  <a:schemeClr val="accent4">
                    <a:lumMod val="75000"/>
                  </a:schemeClr>
                </a:solidFill>
                <a:latin typeface="Century Gothic" panose="020B0502020202020204" pitchFamily="34" charset="0"/>
              </a:rPr>
              <a:t>«Тульский государственный университет»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75656" y="5085184"/>
            <a:ext cx="7520880" cy="1080120"/>
          </a:xfrm>
        </p:spPr>
        <p:txBody>
          <a:bodyPr>
            <a:normAutofit/>
          </a:bodyPr>
          <a:lstStyle/>
          <a:p>
            <a:pPr algn="r"/>
            <a:r>
              <a:rPr lang="ru-RU" sz="1800" dirty="0" smtClean="0">
                <a:solidFill>
                  <a:schemeClr val="accent4">
                    <a:lumMod val="75000"/>
                  </a:schemeClr>
                </a:solidFill>
                <a:latin typeface="Century Gothic" panose="020B0502020202020204" pitchFamily="34" charset="0"/>
              </a:rPr>
              <a:t>Выполнил студент гр. 230711</a:t>
            </a:r>
            <a:br>
              <a:rPr lang="ru-RU" sz="1800" dirty="0" smtClean="0">
                <a:solidFill>
                  <a:schemeClr val="accent4">
                    <a:lumMod val="75000"/>
                  </a:schemeClr>
                </a:solidFill>
                <a:latin typeface="Century Gothic" panose="020B0502020202020204" pitchFamily="34" charset="0"/>
              </a:rPr>
            </a:br>
            <a:r>
              <a:rPr lang="ru-RU" sz="1800" dirty="0" smtClean="0">
                <a:solidFill>
                  <a:schemeClr val="accent4">
                    <a:lumMod val="75000"/>
                  </a:schemeClr>
                </a:solidFill>
                <a:latin typeface="Century Gothic" panose="020B0502020202020204" pitchFamily="34" charset="0"/>
              </a:rPr>
              <a:t>Павлова Виктория</a:t>
            </a:r>
            <a:br>
              <a:rPr lang="ru-RU" sz="1800" dirty="0" smtClean="0">
                <a:solidFill>
                  <a:schemeClr val="accent4">
                    <a:lumMod val="75000"/>
                  </a:schemeClr>
                </a:solidFill>
                <a:latin typeface="Century Gothic" panose="020B0502020202020204" pitchFamily="34" charset="0"/>
              </a:rPr>
            </a:br>
            <a:r>
              <a:rPr lang="ru-RU" sz="1800" dirty="0" smtClean="0">
                <a:solidFill>
                  <a:schemeClr val="accent4">
                    <a:lumMod val="75000"/>
                  </a:schemeClr>
                </a:solidFill>
                <a:latin typeface="Century Gothic" panose="020B0502020202020204" pitchFamily="34" charset="0"/>
              </a:rPr>
              <a:t>Руководитель </a:t>
            </a:r>
            <a:r>
              <a:rPr lang="ru-RU" sz="1800" dirty="0" err="1" smtClean="0">
                <a:solidFill>
                  <a:schemeClr val="accent4">
                    <a:lumMod val="75000"/>
                  </a:schemeClr>
                </a:solidFill>
                <a:latin typeface="Century Gothic" panose="020B0502020202020204" pitchFamily="34" charset="0"/>
              </a:rPr>
              <a:t>Рудомазина</a:t>
            </a:r>
            <a:r>
              <a:rPr lang="ru-RU" sz="1800" dirty="0" smtClean="0">
                <a:solidFill>
                  <a:schemeClr val="accent4">
                    <a:lumMod val="75000"/>
                  </a:schemeClr>
                </a:solidFill>
                <a:latin typeface="Century Gothic" panose="020B0502020202020204" pitchFamily="34" charset="0"/>
              </a:rPr>
              <a:t> Юлия Дмитриевна</a:t>
            </a:r>
            <a:endParaRPr lang="ru-RU" sz="1800" dirty="0">
              <a:solidFill>
                <a:schemeClr val="accent4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31640" y="3140968"/>
            <a:ext cx="6840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solidFill>
                  <a:schemeClr val="accent4">
                    <a:lumMod val="75000"/>
                  </a:schemeClr>
                </a:solidFill>
                <a:latin typeface="Century Gothic" panose="020B0502020202020204" pitchFamily="34" charset="0"/>
              </a:rPr>
              <a:t>Презентация на тему «ПСИХОЛОГИЯ ТЕМПЕРАМЕНТА»</a:t>
            </a:r>
            <a:endParaRPr lang="ru-RU" b="1" dirty="0">
              <a:solidFill>
                <a:schemeClr val="accent4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81126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34899" y="2787274"/>
            <a:ext cx="3463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достоинства</a:t>
            </a:r>
            <a:r>
              <a:rPr lang="ru-RU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 </a:t>
            </a:r>
            <a:endParaRPr lang="ru-RU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7544" y="3584705"/>
            <a:ext cx="41140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ru-RU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Спокойность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ru-RU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Сдержанность</a:t>
            </a:r>
            <a:endParaRPr lang="ru-RU" sz="2400" dirty="0">
              <a:solidFill>
                <a:schemeClr val="accent4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ru-RU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Невозмутимость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ru-RU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Неторопливость</a:t>
            </a:r>
            <a:endParaRPr lang="ru-RU" sz="2400" dirty="0">
              <a:solidFill>
                <a:schemeClr val="accent4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364088" y="2787274"/>
            <a:ext cx="3463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недостатки</a:t>
            </a:r>
            <a:r>
              <a:rPr lang="ru-RU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 </a:t>
            </a:r>
            <a:endParaRPr lang="ru-RU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713994" y="3584705"/>
            <a:ext cx="41140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ru-RU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Инертность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ru-RU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Малоподвижность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ru-RU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Нерешительность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ru-RU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Нелюбовь к изменениям</a:t>
            </a:r>
            <a:endParaRPr lang="ru-RU" sz="2400" dirty="0">
              <a:solidFill>
                <a:schemeClr val="accent4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059270" y="1393080"/>
            <a:ext cx="23687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флегматик</a:t>
            </a:r>
            <a:endParaRPr lang="ru-RU" sz="2800" b="1" dirty="0">
              <a:solidFill>
                <a:schemeClr val="accent4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0" y="114354"/>
            <a:ext cx="9163148" cy="2685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270272"/>
            <a:ext cx="9163148" cy="22519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122" name="Picture 2" descr="C:\Users\Александр\Desktop\png\029-happiness-1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281" y="806842"/>
            <a:ext cx="1665808" cy="1665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4031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35696" y="1052736"/>
            <a:ext cx="6912768" cy="6264696"/>
          </a:xfrm>
        </p:spPr>
        <p:txBody>
          <a:bodyPr>
            <a:normAutofit/>
          </a:bodyPr>
          <a:lstStyle/>
          <a:p>
            <a:pPr algn="l"/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Century Gothic" panose="020B0502020202020204" pitchFamily="34" charset="0"/>
              </a:rPr>
              <a:t>Первую классификацию </a:t>
            </a:r>
            <a:r>
              <a:rPr lang="ru-RU" sz="2400" dirty="0" smtClean="0">
                <a:solidFill>
                  <a:schemeClr val="accent4">
                    <a:lumMod val="75000"/>
                  </a:schemeClr>
                </a:solidFill>
                <a:latin typeface="Century Gothic" panose="020B0502020202020204" pitchFamily="34" charset="0"/>
              </a:rPr>
              <a:t>темпераментов дал знаменитый врач Гиппократ</a:t>
            </a:r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Century Gothic" panose="020B0502020202020204" pitchFamily="34" charset="0"/>
              </a:rPr>
              <a:t>. </a:t>
            </a:r>
            <a:r>
              <a:rPr lang="ru-RU" sz="2400" dirty="0" smtClean="0">
                <a:solidFill>
                  <a:schemeClr val="accent4">
                    <a:lumMod val="75000"/>
                  </a:schemeClr>
                </a:solidFill>
                <a:latin typeface="Century Gothic" panose="020B0502020202020204" pitchFamily="34" charset="0"/>
              </a:rPr>
              <a:t>Им </a:t>
            </a:r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Century Gothic" panose="020B0502020202020204" pitchFamily="34" charset="0"/>
              </a:rPr>
              <a:t>было создано учение о </a:t>
            </a:r>
            <a:r>
              <a:rPr lang="ru-RU" sz="2400" dirty="0" smtClean="0">
                <a:solidFill>
                  <a:schemeClr val="accent4">
                    <a:lumMod val="75000"/>
                  </a:schemeClr>
                </a:solidFill>
                <a:latin typeface="Century Gothic" panose="020B0502020202020204" pitchFamily="34" charset="0"/>
              </a:rPr>
              <a:t>«соках </a:t>
            </a:r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Century Gothic" panose="020B0502020202020204" pitchFamily="34" charset="0"/>
              </a:rPr>
              <a:t>организма и типах </a:t>
            </a:r>
            <a:r>
              <a:rPr lang="ru-RU" sz="2400" dirty="0" smtClean="0">
                <a:solidFill>
                  <a:schemeClr val="accent4">
                    <a:lumMod val="75000"/>
                  </a:schemeClr>
                </a:solidFill>
                <a:latin typeface="Century Gothic" panose="020B0502020202020204" pitchFamily="34" charset="0"/>
              </a:rPr>
              <a:t>телесного строения»:</a:t>
            </a:r>
            <a:br>
              <a:rPr lang="ru-RU" sz="2400" dirty="0" smtClean="0">
                <a:solidFill>
                  <a:schemeClr val="accent4">
                    <a:lumMod val="75000"/>
                  </a:schemeClr>
                </a:solidFill>
                <a:latin typeface="Century Gothic" panose="020B0502020202020204" pitchFamily="34" charset="0"/>
              </a:rPr>
            </a:br>
            <a:endParaRPr lang="ru-RU" sz="2400" dirty="0" smtClean="0">
              <a:solidFill>
                <a:schemeClr val="accent4">
                  <a:lumMod val="75000"/>
                </a:schemeClr>
              </a:solidFill>
              <a:latin typeface="Century Gothic" panose="020B0502020202020204" pitchFamily="34" charset="0"/>
            </a:endParaRPr>
          </a:p>
          <a:p>
            <a:pPr algn="l"/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Century Gothic" panose="020B0502020202020204" pitchFamily="34" charset="0"/>
              </a:rPr>
              <a:t/>
            </a:r>
            <a:br>
              <a:rPr lang="ru-RU" sz="2400" dirty="0">
                <a:solidFill>
                  <a:schemeClr val="accent4">
                    <a:lumMod val="75000"/>
                  </a:schemeClr>
                </a:solidFill>
                <a:latin typeface="Century Gothic" panose="020B0502020202020204" pitchFamily="34" charset="0"/>
              </a:rPr>
            </a:br>
            <a:r>
              <a:rPr lang="ru-RU" sz="2200" dirty="0" smtClean="0">
                <a:solidFill>
                  <a:schemeClr val="accent4">
                    <a:lumMod val="75000"/>
                  </a:schemeClr>
                </a:solidFill>
                <a:latin typeface="Century Gothic" panose="020B0502020202020204" pitchFamily="34" charset="0"/>
              </a:rPr>
              <a:t>○    меланхолик </a:t>
            </a:r>
            <a:r>
              <a:rPr lang="en-US" sz="2200" dirty="0" smtClean="0">
                <a:solidFill>
                  <a:schemeClr val="accent4">
                    <a:lumMod val="75000"/>
                  </a:schemeClr>
                </a:solidFill>
                <a:latin typeface="Century Gothic" panose="020B0502020202020204" pitchFamily="34" charset="0"/>
              </a:rPr>
              <a:t>[</a:t>
            </a:r>
            <a:r>
              <a:rPr lang="ru-RU" sz="2200" dirty="0" err="1" smtClean="0">
                <a:solidFill>
                  <a:schemeClr val="accent4">
                    <a:lumMod val="75000"/>
                  </a:schemeClr>
                </a:solidFill>
                <a:latin typeface="Century Gothic" panose="020B0502020202020204" pitchFamily="34" charset="0"/>
              </a:rPr>
              <a:t>мелайна</a:t>
            </a:r>
            <a:r>
              <a:rPr lang="ru-RU" sz="2200" dirty="0" smtClean="0">
                <a:solidFill>
                  <a:schemeClr val="accent4">
                    <a:lumMod val="75000"/>
                  </a:schemeClr>
                </a:solidFill>
                <a:latin typeface="Century Gothic" panose="020B0502020202020204" pitchFamily="34" charset="0"/>
              </a:rPr>
              <a:t> холе</a:t>
            </a:r>
            <a:r>
              <a:rPr lang="en-US" sz="2200" dirty="0" smtClean="0">
                <a:solidFill>
                  <a:schemeClr val="accent4">
                    <a:lumMod val="75000"/>
                  </a:schemeClr>
                </a:solidFill>
                <a:latin typeface="Century Gothic" panose="020B0502020202020204" pitchFamily="34" charset="0"/>
              </a:rPr>
              <a:t>]</a:t>
            </a:r>
            <a:r>
              <a:rPr lang="ru-RU" sz="2200" dirty="0" smtClean="0">
                <a:solidFill>
                  <a:schemeClr val="accent4">
                    <a:lumMod val="75000"/>
                  </a:schemeClr>
                </a:solidFill>
                <a:latin typeface="Century Gothic" panose="020B0502020202020204" pitchFamily="34" charset="0"/>
              </a:rPr>
              <a:t> - чёрная желчь</a:t>
            </a:r>
            <a:br>
              <a:rPr lang="ru-RU" sz="2200" dirty="0" smtClean="0">
                <a:solidFill>
                  <a:schemeClr val="accent4">
                    <a:lumMod val="75000"/>
                  </a:schemeClr>
                </a:solidFill>
                <a:latin typeface="Century Gothic" panose="020B0502020202020204" pitchFamily="34" charset="0"/>
              </a:rPr>
            </a:br>
            <a:r>
              <a:rPr lang="ru-RU" sz="2200" dirty="0">
                <a:solidFill>
                  <a:schemeClr val="accent4">
                    <a:lumMod val="75000"/>
                  </a:schemeClr>
                </a:solidFill>
                <a:latin typeface="Century Gothic" panose="020B0502020202020204" pitchFamily="34" charset="0"/>
              </a:rPr>
              <a:t/>
            </a:r>
            <a:br>
              <a:rPr lang="ru-RU" sz="2200" dirty="0">
                <a:solidFill>
                  <a:schemeClr val="accent4">
                    <a:lumMod val="75000"/>
                  </a:schemeClr>
                </a:solidFill>
                <a:latin typeface="Century Gothic" panose="020B0502020202020204" pitchFamily="34" charset="0"/>
              </a:rPr>
            </a:br>
            <a:r>
              <a:rPr lang="ru-RU" sz="2200" dirty="0">
                <a:solidFill>
                  <a:schemeClr val="accent4">
                    <a:lumMod val="75000"/>
                  </a:schemeClr>
                </a:solidFill>
                <a:latin typeface="Century Gothic" panose="020B0502020202020204" pitchFamily="34" charset="0"/>
              </a:rPr>
              <a:t>○ </a:t>
            </a:r>
            <a:r>
              <a:rPr lang="ru-RU" sz="2200" dirty="0" smtClean="0">
                <a:solidFill>
                  <a:schemeClr val="accent4">
                    <a:lumMod val="75000"/>
                  </a:schemeClr>
                </a:solidFill>
                <a:latin typeface="Century Gothic" panose="020B0502020202020204" pitchFamily="34" charset="0"/>
              </a:rPr>
              <a:t>   холерик </a:t>
            </a:r>
            <a:r>
              <a:rPr lang="en-US" sz="2200" dirty="0" smtClean="0">
                <a:solidFill>
                  <a:schemeClr val="accent4">
                    <a:lumMod val="75000"/>
                  </a:schemeClr>
                </a:solidFill>
                <a:latin typeface="Century Gothic" panose="020B0502020202020204" pitchFamily="34" charset="0"/>
              </a:rPr>
              <a:t>[</a:t>
            </a:r>
            <a:r>
              <a:rPr lang="ru-RU" sz="2200" dirty="0" smtClean="0">
                <a:solidFill>
                  <a:schemeClr val="accent4">
                    <a:lumMod val="75000"/>
                  </a:schemeClr>
                </a:solidFill>
                <a:latin typeface="Century Gothic" panose="020B0502020202020204" pitchFamily="34" charset="0"/>
              </a:rPr>
              <a:t>холе</a:t>
            </a:r>
            <a:r>
              <a:rPr lang="en-US" sz="2200" dirty="0" smtClean="0">
                <a:solidFill>
                  <a:schemeClr val="accent4">
                    <a:lumMod val="75000"/>
                  </a:schemeClr>
                </a:solidFill>
                <a:latin typeface="Century Gothic" panose="020B0502020202020204" pitchFamily="34" charset="0"/>
              </a:rPr>
              <a:t>]</a:t>
            </a:r>
            <a:r>
              <a:rPr lang="ru-RU" sz="2200" dirty="0" smtClean="0">
                <a:solidFill>
                  <a:schemeClr val="accent4">
                    <a:lumMod val="75000"/>
                  </a:schemeClr>
                </a:solidFill>
                <a:latin typeface="Century Gothic" panose="020B0502020202020204" pitchFamily="34" charset="0"/>
              </a:rPr>
              <a:t> - жёлтая желчь</a:t>
            </a:r>
            <a:br>
              <a:rPr lang="ru-RU" sz="2200" dirty="0" smtClean="0">
                <a:solidFill>
                  <a:schemeClr val="accent4">
                    <a:lumMod val="75000"/>
                  </a:schemeClr>
                </a:solidFill>
                <a:latin typeface="Century Gothic" panose="020B0502020202020204" pitchFamily="34" charset="0"/>
              </a:rPr>
            </a:br>
            <a:r>
              <a:rPr lang="ru-RU" sz="2200" dirty="0">
                <a:solidFill>
                  <a:schemeClr val="accent4">
                    <a:lumMod val="75000"/>
                  </a:schemeClr>
                </a:solidFill>
                <a:latin typeface="Century Gothic" panose="020B0502020202020204" pitchFamily="34" charset="0"/>
              </a:rPr>
              <a:t/>
            </a:r>
            <a:br>
              <a:rPr lang="ru-RU" sz="2200" dirty="0">
                <a:solidFill>
                  <a:schemeClr val="accent4">
                    <a:lumMod val="75000"/>
                  </a:schemeClr>
                </a:solidFill>
                <a:latin typeface="Century Gothic" panose="020B0502020202020204" pitchFamily="34" charset="0"/>
              </a:rPr>
            </a:br>
            <a:r>
              <a:rPr lang="ru-RU" sz="2200" dirty="0">
                <a:solidFill>
                  <a:schemeClr val="accent4">
                    <a:lumMod val="75000"/>
                  </a:schemeClr>
                </a:solidFill>
                <a:latin typeface="Century Gothic" panose="020B0502020202020204" pitchFamily="34" charset="0"/>
              </a:rPr>
              <a:t>○ </a:t>
            </a:r>
            <a:r>
              <a:rPr lang="ru-RU" sz="2200" dirty="0" smtClean="0">
                <a:solidFill>
                  <a:schemeClr val="accent4">
                    <a:lumMod val="75000"/>
                  </a:schemeClr>
                </a:solidFill>
                <a:latin typeface="Century Gothic" panose="020B0502020202020204" pitchFamily="34" charset="0"/>
              </a:rPr>
              <a:t>   сангвиник  </a:t>
            </a:r>
            <a:r>
              <a:rPr lang="en-US" sz="2200" dirty="0" smtClean="0">
                <a:solidFill>
                  <a:schemeClr val="accent4">
                    <a:lumMod val="75000"/>
                  </a:schemeClr>
                </a:solidFill>
                <a:latin typeface="Century Gothic" panose="020B0502020202020204" pitchFamily="34" charset="0"/>
              </a:rPr>
              <a:t>[</a:t>
            </a:r>
            <a:r>
              <a:rPr lang="ru-RU" sz="2200" dirty="0" err="1" smtClean="0">
                <a:solidFill>
                  <a:schemeClr val="accent4">
                    <a:lumMod val="75000"/>
                  </a:schemeClr>
                </a:solidFill>
                <a:latin typeface="Century Gothic" panose="020B0502020202020204" pitchFamily="34" charset="0"/>
              </a:rPr>
              <a:t>сангвис</a:t>
            </a:r>
            <a:r>
              <a:rPr lang="en-US" sz="2200" dirty="0" smtClean="0">
                <a:solidFill>
                  <a:schemeClr val="accent4">
                    <a:lumMod val="75000"/>
                  </a:schemeClr>
                </a:solidFill>
                <a:latin typeface="Century Gothic" panose="020B0502020202020204" pitchFamily="34" charset="0"/>
              </a:rPr>
              <a:t>]</a:t>
            </a:r>
            <a:r>
              <a:rPr lang="ru-RU" sz="2200" dirty="0" smtClean="0">
                <a:solidFill>
                  <a:schemeClr val="accent4">
                    <a:lumMod val="75000"/>
                  </a:schemeClr>
                </a:solidFill>
                <a:latin typeface="Century Gothic" panose="020B0502020202020204" pitchFamily="34" charset="0"/>
              </a:rPr>
              <a:t> – кровь</a:t>
            </a:r>
            <a:br>
              <a:rPr lang="ru-RU" sz="2200" dirty="0" smtClean="0">
                <a:solidFill>
                  <a:schemeClr val="accent4">
                    <a:lumMod val="75000"/>
                  </a:schemeClr>
                </a:solidFill>
                <a:latin typeface="Century Gothic" panose="020B0502020202020204" pitchFamily="34" charset="0"/>
              </a:rPr>
            </a:br>
            <a:r>
              <a:rPr lang="ru-RU" sz="2200" dirty="0" smtClean="0">
                <a:solidFill>
                  <a:schemeClr val="accent4">
                    <a:lumMod val="75000"/>
                  </a:schemeClr>
                </a:solidFill>
                <a:latin typeface="Century Gothic" panose="020B0502020202020204" pitchFamily="34" charset="0"/>
              </a:rPr>
              <a:t/>
            </a:r>
            <a:br>
              <a:rPr lang="ru-RU" sz="2200" dirty="0" smtClean="0">
                <a:solidFill>
                  <a:schemeClr val="accent4">
                    <a:lumMod val="75000"/>
                  </a:schemeClr>
                </a:solidFill>
                <a:latin typeface="Century Gothic" panose="020B0502020202020204" pitchFamily="34" charset="0"/>
              </a:rPr>
            </a:br>
            <a:r>
              <a:rPr lang="ru-RU" sz="2200" dirty="0">
                <a:solidFill>
                  <a:schemeClr val="accent4">
                    <a:lumMod val="75000"/>
                  </a:schemeClr>
                </a:solidFill>
                <a:latin typeface="Century Gothic" panose="020B0502020202020204" pitchFamily="34" charset="0"/>
              </a:rPr>
              <a:t>○ </a:t>
            </a:r>
            <a:r>
              <a:rPr lang="ru-RU" sz="2200" dirty="0" smtClean="0">
                <a:solidFill>
                  <a:schemeClr val="accent4">
                    <a:lumMod val="75000"/>
                  </a:schemeClr>
                </a:solidFill>
                <a:latin typeface="Century Gothic" panose="020B0502020202020204" pitchFamily="34" charset="0"/>
              </a:rPr>
              <a:t>   флегматик </a:t>
            </a:r>
            <a:r>
              <a:rPr lang="en-US" sz="2200" dirty="0" smtClean="0">
                <a:solidFill>
                  <a:schemeClr val="accent4">
                    <a:lumMod val="75000"/>
                  </a:schemeClr>
                </a:solidFill>
                <a:latin typeface="Century Gothic" panose="020B0502020202020204" pitchFamily="34" charset="0"/>
              </a:rPr>
              <a:t>[</a:t>
            </a:r>
            <a:r>
              <a:rPr lang="ru-RU" sz="2200" dirty="0" smtClean="0">
                <a:solidFill>
                  <a:schemeClr val="accent4">
                    <a:lumMod val="75000"/>
                  </a:schemeClr>
                </a:solidFill>
                <a:latin typeface="Century Gothic" panose="020B0502020202020204" pitchFamily="34" charset="0"/>
              </a:rPr>
              <a:t>флегма</a:t>
            </a:r>
            <a:r>
              <a:rPr lang="en-US" sz="2200" dirty="0" smtClean="0">
                <a:solidFill>
                  <a:schemeClr val="accent4">
                    <a:lumMod val="75000"/>
                  </a:schemeClr>
                </a:solidFill>
                <a:latin typeface="Century Gothic" panose="020B0502020202020204" pitchFamily="34" charset="0"/>
              </a:rPr>
              <a:t>]</a:t>
            </a:r>
            <a:r>
              <a:rPr lang="ru-RU" sz="2200" dirty="0" smtClean="0">
                <a:solidFill>
                  <a:schemeClr val="accent4">
                    <a:lumMod val="75000"/>
                  </a:schemeClr>
                </a:solidFill>
                <a:latin typeface="Century Gothic" panose="020B0502020202020204" pitchFamily="34" charset="0"/>
              </a:rPr>
              <a:t> - слизь</a:t>
            </a:r>
            <a:endParaRPr lang="ru-RU" sz="2200" dirty="0">
              <a:solidFill>
                <a:schemeClr val="accent4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114354"/>
            <a:ext cx="9163148" cy="2685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7" name="Picture 3" descr="C:\Users\Александр\Desktop\png\009-theater-masks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24744"/>
            <a:ext cx="1449784" cy="1449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рямоугольник 9"/>
          <p:cNvSpPr/>
          <p:nvPr/>
        </p:nvSpPr>
        <p:spPr>
          <a:xfrm>
            <a:off x="0" y="270272"/>
            <a:ext cx="9163148" cy="22519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89936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114354"/>
            <a:ext cx="9163148" cy="268513"/>
          </a:xfrm>
          <a:prstGeom prst="rect">
            <a:avLst/>
          </a:prstGeom>
          <a:solidFill>
            <a:srgbClr val="DE9A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0" y="270272"/>
            <a:ext cx="9163148" cy="225191"/>
          </a:xfrm>
          <a:prstGeom prst="rect">
            <a:avLst/>
          </a:prstGeom>
          <a:solidFill>
            <a:srgbClr val="BB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6">
                  <a:lumMod val="75000"/>
                </a:schemeClr>
              </a:solidFill>
            </a:endParaRPr>
          </a:p>
        </p:txBody>
      </p:sp>
      <p:graphicFrame>
        <p:nvGraphicFramePr>
          <p:cNvPr id="9" name="Диаграмма 8"/>
          <p:cNvGraphicFramePr/>
          <p:nvPr>
            <p:extLst>
              <p:ext uri="{D42A27DB-BD31-4B8C-83A1-F6EECF244321}">
                <p14:modId xmlns:p14="http://schemas.microsoft.com/office/powerpoint/2010/main" val="3665168975"/>
              </p:ext>
            </p:extLst>
          </p:nvPr>
        </p:nvGraphicFramePr>
        <p:xfrm>
          <a:off x="1403648" y="2276872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012160" y="2574528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активность 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12160" y="557664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C00000"/>
                </a:solidFill>
                <a:latin typeface="Century Gothic" panose="020B0502020202020204" pitchFamily="34" charset="0"/>
              </a:rPr>
              <a:t>общительность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3568" y="5622806"/>
            <a:ext cx="2515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C00000"/>
                </a:solidFill>
                <a:latin typeface="Century Gothic" panose="020B0502020202020204" pitchFamily="34" charset="0"/>
              </a:rPr>
              <a:t>жизнерадостность </a:t>
            </a:r>
            <a:br>
              <a:rPr lang="ru-RU" dirty="0">
                <a:solidFill>
                  <a:srgbClr val="C00000"/>
                </a:solidFill>
                <a:latin typeface="Century Gothic" panose="020B0502020202020204" pitchFamily="34" charset="0"/>
              </a:rPr>
            </a:b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37208" y="2759194"/>
            <a:ext cx="1862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C00000"/>
                </a:solidFill>
                <a:latin typeface="Century Gothic" panose="020B0502020202020204" pitchFamily="34" charset="0"/>
              </a:rPr>
              <a:t>энергичность</a:t>
            </a:r>
            <a:endParaRPr lang="ru-RU" dirty="0">
              <a:solidFill>
                <a:srgbClr val="C00000"/>
              </a:solidFill>
            </a:endParaRP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904404" y="3128526"/>
            <a:ext cx="17953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2699792" y="3128526"/>
            <a:ext cx="499244" cy="6605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>
            <a:off x="837208" y="6005241"/>
            <a:ext cx="222262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/>
          <p:nvPr/>
        </p:nvCxnSpPr>
        <p:spPr>
          <a:xfrm flipV="1">
            <a:off x="3059832" y="5557809"/>
            <a:ext cx="447150" cy="4474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/>
          <p:cNvCxnSpPr/>
          <p:nvPr/>
        </p:nvCxnSpPr>
        <p:spPr>
          <a:xfrm>
            <a:off x="6122578" y="2943860"/>
            <a:ext cx="17953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/>
          <p:cNvCxnSpPr/>
          <p:nvPr/>
        </p:nvCxnSpPr>
        <p:spPr>
          <a:xfrm flipH="1">
            <a:off x="5580112" y="2943860"/>
            <a:ext cx="542466" cy="8451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122578" y="5945972"/>
            <a:ext cx="19058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 flipH="1" flipV="1">
            <a:off x="5580112" y="5498539"/>
            <a:ext cx="542466" cy="4474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52" name="Picture 4" descr="C:\Users\Александр\Desktop\png\030-happiness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572" y="836712"/>
            <a:ext cx="1547664" cy="1547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/>
          <p:cNvSpPr txBox="1"/>
          <p:nvPr/>
        </p:nvSpPr>
        <p:spPr>
          <a:xfrm>
            <a:off x="2059271" y="1393080"/>
            <a:ext cx="24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сангвиник</a:t>
            </a:r>
            <a:endParaRPr lang="ru-RU" sz="2800" b="1" dirty="0">
              <a:solidFill>
                <a:srgbClr val="C0000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488605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  <p:bldP spid="11" grpId="0"/>
      <p:bldP spid="13" grpId="0"/>
      <p:bldP spid="14" grpId="0"/>
      <p:bldP spid="15" grpId="0"/>
      <p:bldP spid="4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114354"/>
            <a:ext cx="9163148" cy="268513"/>
          </a:xfrm>
          <a:prstGeom prst="rect">
            <a:avLst/>
          </a:prstGeom>
          <a:solidFill>
            <a:srgbClr val="DE9A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0" y="270272"/>
            <a:ext cx="9163148" cy="225191"/>
          </a:xfrm>
          <a:prstGeom prst="rect">
            <a:avLst/>
          </a:prstGeom>
          <a:solidFill>
            <a:srgbClr val="BB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434899" y="2787274"/>
            <a:ext cx="3463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достоинства</a:t>
            </a:r>
            <a:r>
              <a:rPr lang="ru-RU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 </a:t>
            </a:r>
            <a:endParaRPr lang="ru-RU" dirty="0">
              <a:solidFill>
                <a:srgbClr val="C00000"/>
              </a:solidFill>
            </a:endParaRPr>
          </a:p>
        </p:txBody>
      </p:sp>
      <p:pic>
        <p:nvPicPr>
          <p:cNvPr id="2052" name="Picture 4" descr="C:\Users\Александр\Desktop\png\030-happiness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572" y="836712"/>
            <a:ext cx="1547664" cy="1547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/>
          <p:cNvSpPr txBox="1"/>
          <p:nvPr/>
        </p:nvSpPr>
        <p:spPr>
          <a:xfrm>
            <a:off x="2059271" y="1393080"/>
            <a:ext cx="24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сангвиник</a:t>
            </a:r>
            <a:endParaRPr lang="ru-RU" sz="2800" b="1" dirty="0">
              <a:solidFill>
                <a:srgbClr val="C0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7544" y="3584705"/>
            <a:ext cx="41140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ru-RU" sz="24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Оптимизм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ru-RU" sz="24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Гибкость</a:t>
            </a:r>
            <a:endParaRPr lang="ru-RU" sz="2400" dirty="0">
              <a:solidFill>
                <a:srgbClr val="C00000"/>
              </a:solidFill>
              <a:latin typeface="Century Gothic" panose="020B0502020202020204" pitchFamily="34" charset="0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ru-RU" sz="24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Лидерские качества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ru-RU" sz="24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Энергичность, вечное стремление к движению</a:t>
            </a:r>
            <a:endParaRPr lang="ru-RU" sz="2400" dirty="0">
              <a:solidFill>
                <a:srgbClr val="C0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364088" y="2787274"/>
            <a:ext cx="3463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недостатки</a:t>
            </a:r>
            <a:r>
              <a:rPr lang="ru-RU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 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713994" y="3584705"/>
            <a:ext cx="41140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ru-RU" sz="24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Непостоянство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ru-RU" sz="24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Эгоизм</a:t>
            </a:r>
            <a:endParaRPr lang="ru-RU" sz="2400" dirty="0">
              <a:solidFill>
                <a:srgbClr val="C00000"/>
              </a:solidFill>
              <a:latin typeface="Century Gothic" panose="020B0502020202020204" pitchFamily="34" charset="0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ru-RU" sz="24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Недостаток </a:t>
            </a:r>
            <a:r>
              <a:rPr lang="ru-RU" sz="2400" dirty="0" err="1" smtClean="0">
                <a:solidFill>
                  <a:srgbClr val="C00000"/>
                </a:solidFill>
                <a:latin typeface="Century Gothic" panose="020B0502020202020204" pitchFamily="34" charset="0"/>
              </a:rPr>
              <a:t>эмпатии</a:t>
            </a:r>
            <a:endParaRPr lang="ru-RU" sz="2400" dirty="0" smtClean="0">
              <a:solidFill>
                <a:srgbClr val="C00000"/>
              </a:solidFill>
              <a:latin typeface="Century Gothic" panose="020B0502020202020204" pitchFamily="34" charset="0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ru-RU" sz="24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Проблемы с концентрацией внимания</a:t>
            </a:r>
            <a:endParaRPr lang="ru-RU" sz="2400" dirty="0">
              <a:solidFill>
                <a:srgbClr val="C0000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07269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4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114354"/>
            <a:ext cx="9163148" cy="26851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0" y="270272"/>
            <a:ext cx="9163148" cy="2251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9" name="Диаграмма 8"/>
          <p:cNvGraphicFramePr/>
          <p:nvPr>
            <p:extLst>
              <p:ext uri="{D42A27DB-BD31-4B8C-83A1-F6EECF244321}">
                <p14:modId xmlns:p14="http://schemas.microsoft.com/office/powerpoint/2010/main" val="2316684128"/>
              </p:ext>
            </p:extLst>
          </p:nvPr>
        </p:nvGraphicFramePr>
        <p:xfrm>
          <a:off x="1403648" y="2276872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012160" y="2574528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чувствительность 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12160" y="5576640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перфекционизм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5622806"/>
            <a:ext cx="2731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неуравновешенность 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/>
            </a:r>
            <a:br>
              <a:rPr lang="ru-RU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</a:b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37208" y="2759194"/>
            <a:ext cx="1862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пессимизм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904404" y="3128526"/>
            <a:ext cx="17953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2699792" y="3128526"/>
            <a:ext cx="499244" cy="6605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>
            <a:off x="467544" y="6005241"/>
            <a:ext cx="25922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/>
          <p:nvPr/>
        </p:nvCxnSpPr>
        <p:spPr>
          <a:xfrm flipV="1">
            <a:off x="3059832" y="5557809"/>
            <a:ext cx="447150" cy="4474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/>
          <p:cNvCxnSpPr/>
          <p:nvPr/>
        </p:nvCxnSpPr>
        <p:spPr>
          <a:xfrm>
            <a:off x="6122578" y="2943860"/>
            <a:ext cx="21938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/>
          <p:cNvCxnSpPr/>
          <p:nvPr/>
        </p:nvCxnSpPr>
        <p:spPr>
          <a:xfrm flipH="1">
            <a:off x="5580112" y="2943860"/>
            <a:ext cx="542466" cy="8451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 flipV="1">
            <a:off x="6122578" y="5945971"/>
            <a:ext cx="2193838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 flipH="1" flipV="1">
            <a:off x="5580112" y="5498539"/>
            <a:ext cx="542466" cy="4474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059271" y="1393080"/>
            <a:ext cx="24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меланхолик</a:t>
            </a:r>
            <a:endParaRPr lang="ru-RU" sz="2800" b="1" dirty="0">
              <a:solidFill>
                <a:schemeClr val="accent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3074" name="Picture 2" descr="C:\Users\Александр\Desktop\png\003-sad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46" y="835469"/>
            <a:ext cx="1494426" cy="1494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7185009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  <p:bldP spid="11" grpId="0"/>
      <p:bldP spid="13" grpId="0"/>
      <p:bldP spid="14" grpId="0"/>
      <p:bldP spid="15" grpId="0"/>
      <p:bldP spid="4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114354"/>
            <a:ext cx="9163148" cy="268513"/>
          </a:xfrm>
          <a:prstGeom prst="rect">
            <a:avLst/>
          </a:prstGeom>
          <a:solidFill>
            <a:srgbClr val="DE9A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0" y="270272"/>
            <a:ext cx="9163148" cy="225191"/>
          </a:xfrm>
          <a:prstGeom prst="rect">
            <a:avLst/>
          </a:prstGeom>
          <a:solidFill>
            <a:srgbClr val="BB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434899" y="2787274"/>
            <a:ext cx="3463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достоинства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 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7544" y="3584705"/>
            <a:ext cx="41140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ru-RU" sz="2400" dirty="0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Скромность</a:t>
            </a:r>
            <a:endParaRPr lang="ru-RU" sz="2400" dirty="0">
              <a:solidFill>
                <a:schemeClr val="accent1">
                  <a:lumMod val="75000"/>
                </a:schemeClr>
              </a:solidFill>
              <a:latin typeface="Century Gothic" panose="020B0502020202020204" pitchFamily="34" charset="0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ru-RU" sz="2400" dirty="0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Лидерские качества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ru-RU" sz="2400" dirty="0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Эмоциональность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ru-RU" sz="2400" dirty="0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Чувствительность</a:t>
            </a:r>
            <a:endParaRPr lang="ru-RU" sz="2400" dirty="0">
              <a:solidFill>
                <a:schemeClr val="accent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364088" y="2787274"/>
            <a:ext cx="3463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недостатки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 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713994" y="3584705"/>
            <a:ext cx="425049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ru-RU" sz="2400" dirty="0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Обидчивость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ru-RU" sz="2400" dirty="0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Забитость</a:t>
            </a:r>
            <a:endParaRPr lang="ru-RU" sz="2400" dirty="0">
              <a:solidFill>
                <a:schemeClr val="accent1">
                  <a:lumMod val="75000"/>
                </a:schemeClr>
              </a:solidFill>
              <a:latin typeface="Century Gothic" panose="020B0502020202020204" pitchFamily="34" charset="0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ru-RU" sz="2400" dirty="0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Мнительность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ru-RU" sz="2400" dirty="0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Низкая стрессоустойчивость</a:t>
            </a:r>
            <a:endParaRPr lang="ru-RU" sz="2400" dirty="0">
              <a:solidFill>
                <a:schemeClr val="accent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0" y="114354"/>
            <a:ext cx="9163148" cy="26851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0" y="270272"/>
            <a:ext cx="9163148" cy="2251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100479" y="1371338"/>
            <a:ext cx="24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меланхолик</a:t>
            </a:r>
            <a:endParaRPr lang="ru-RU" sz="2800" b="1" dirty="0">
              <a:solidFill>
                <a:schemeClr val="accent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15" name="Picture 2" descr="C:\Users\Александр\Desktop\png\003-sad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57" y="795117"/>
            <a:ext cx="1494426" cy="1494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01243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114354"/>
            <a:ext cx="9163148" cy="2685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0" y="270272"/>
            <a:ext cx="9163148" cy="2251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9" name="Диаграмма 8"/>
          <p:cNvGraphicFramePr/>
          <p:nvPr>
            <p:extLst>
              <p:ext uri="{D42A27DB-BD31-4B8C-83A1-F6EECF244321}">
                <p14:modId xmlns:p14="http://schemas.microsoft.com/office/powerpoint/2010/main" val="1580040210"/>
              </p:ext>
            </p:extLst>
          </p:nvPr>
        </p:nvGraphicFramePr>
        <p:xfrm>
          <a:off x="1403648" y="2276872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012160" y="2574528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чувствительность 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12160" y="5576640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перфекционизм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5622806"/>
            <a:ext cx="2731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неуравновешенность </a:t>
            </a: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/>
            </a:r>
            <a:b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</a:b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37208" y="2759194"/>
            <a:ext cx="1862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резкость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904404" y="3128526"/>
            <a:ext cx="17953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2699792" y="3128526"/>
            <a:ext cx="499244" cy="6605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>
            <a:off x="467544" y="6005241"/>
            <a:ext cx="25922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/>
          <p:nvPr/>
        </p:nvCxnSpPr>
        <p:spPr>
          <a:xfrm flipV="1">
            <a:off x="3059832" y="5557809"/>
            <a:ext cx="447150" cy="4474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/>
          <p:cNvCxnSpPr/>
          <p:nvPr/>
        </p:nvCxnSpPr>
        <p:spPr>
          <a:xfrm>
            <a:off x="6122578" y="2943860"/>
            <a:ext cx="21938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/>
          <p:cNvCxnSpPr/>
          <p:nvPr/>
        </p:nvCxnSpPr>
        <p:spPr>
          <a:xfrm flipH="1">
            <a:off x="5580112" y="2943860"/>
            <a:ext cx="542466" cy="8451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 flipV="1">
            <a:off x="6122578" y="5945971"/>
            <a:ext cx="2193838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 flipH="1" flipV="1">
            <a:off x="5580112" y="5498539"/>
            <a:ext cx="542466" cy="4474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059271" y="1393080"/>
            <a:ext cx="24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холерик</a:t>
            </a:r>
            <a:endParaRPr lang="ru-RU" sz="2800" b="1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4098" name="Picture 2" descr="C:\Users\Александр\Desktop\png\040-anger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08" y="827089"/>
            <a:ext cx="1521792" cy="1521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090192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  <p:bldP spid="11" grpId="0"/>
      <p:bldP spid="13" grpId="0"/>
      <p:bldP spid="14" grpId="0"/>
      <p:bldP spid="15" grpId="0"/>
      <p:bldP spid="4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34899" y="2787274"/>
            <a:ext cx="3463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достоинства</a:t>
            </a:r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 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7544" y="3584705"/>
            <a:ext cx="41140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ru-RU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Целеустремленность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ru-RU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Цикличность</a:t>
            </a:r>
            <a:endParaRPr lang="ru-RU" sz="2400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ru-RU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Активность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ru-RU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Решительность</a:t>
            </a:r>
            <a:endParaRPr lang="ru-RU" sz="2400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364088" y="2787274"/>
            <a:ext cx="3463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недостатки</a:t>
            </a:r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 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713994" y="3584705"/>
            <a:ext cx="41140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ru-RU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Вспыльчивость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ru-RU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Властность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ru-RU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Резкость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ru-RU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Эмоциональная нестабильность</a:t>
            </a:r>
            <a:endParaRPr lang="ru-RU" sz="2400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059271" y="1393080"/>
            <a:ext cx="18395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холерик</a:t>
            </a:r>
            <a:endParaRPr lang="ru-RU" sz="2800" b="1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17" name="Picture 2" descr="C:\Users\Александр\Desktop\png\040-anger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08" y="827089"/>
            <a:ext cx="1521792" cy="1521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Прямоугольник 17"/>
          <p:cNvSpPr/>
          <p:nvPr/>
        </p:nvSpPr>
        <p:spPr>
          <a:xfrm>
            <a:off x="0" y="114354"/>
            <a:ext cx="9163148" cy="2685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270272"/>
            <a:ext cx="9163148" cy="2251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1044394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114354"/>
            <a:ext cx="9163148" cy="2685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0" y="270272"/>
            <a:ext cx="9163148" cy="2251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9" name="Диаграмма 8"/>
          <p:cNvGraphicFramePr/>
          <p:nvPr>
            <p:extLst>
              <p:ext uri="{D42A27DB-BD31-4B8C-83A1-F6EECF244321}">
                <p14:modId xmlns:p14="http://schemas.microsoft.com/office/powerpoint/2010/main" val="529717593"/>
              </p:ext>
            </p:extLst>
          </p:nvPr>
        </p:nvGraphicFramePr>
        <p:xfrm>
          <a:off x="1403648" y="2276872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012160" y="2574528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стабильность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12160" y="5576640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выдержка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5622806"/>
            <a:ext cx="2731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медлительность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37208" y="2759194"/>
            <a:ext cx="1862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устойчивость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904404" y="3128526"/>
            <a:ext cx="17953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2699792" y="3128526"/>
            <a:ext cx="499244" cy="6605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>
            <a:off x="467544" y="6005241"/>
            <a:ext cx="25922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/>
          <p:nvPr/>
        </p:nvCxnSpPr>
        <p:spPr>
          <a:xfrm flipV="1">
            <a:off x="3059832" y="5557809"/>
            <a:ext cx="447150" cy="4474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/>
          <p:cNvCxnSpPr/>
          <p:nvPr/>
        </p:nvCxnSpPr>
        <p:spPr>
          <a:xfrm>
            <a:off x="6122578" y="2943860"/>
            <a:ext cx="17617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/>
          <p:cNvCxnSpPr/>
          <p:nvPr/>
        </p:nvCxnSpPr>
        <p:spPr>
          <a:xfrm flipH="1">
            <a:off x="5580112" y="2943860"/>
            <a:ext cx="542466" cy="8451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 flipV="1">
            <a:off x="6122578" y="5945971"/>
            <a:ext cx="1401750" cy="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 flipH="1" flipV="1">
            <a:off x="5580112" y="5498539"/>
            <a:ext cx="542466" cy="4474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833290" y="1399079"/>
            <a:ext cx="23687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флегматик</a:t>
            </a:r>
            <a:endParaRPr lang="ru-RU" sz="2800" b="1" dirty="0">
              <a:solidFill>
                <a:schemeClr val="accent4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0" y="114354"/>
            <a:ext cx="9163148" cy="2685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0" y="270272"/>
            <a:ext cx="9163148" cy="22519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3" name="Picture 2" descr="C:\Users\Александр\Desktop\png\029-happiness-1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01" y="806842"/>
            <a:ext cx="1665808" cy="1665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9289080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  <p:bldP spid="11" grpId="0"/>
      <p:bldP spid="13" grpId="0"/>
      <p:bldP spid="14" grpId="0"/>
      <p:bldP spid="15" grpId="0"/>
      <p:bldP spid="19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117</Words>
  <Application>Microsoft Office PowerPoint</Application>
  <PresentationFormat>Экран (4:3)</PresentationFormat>
  <Paragraphs>69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Тема Office</vt:lpstr>
      <vt:lpstr>Министерство образования и науки РФ Федеральное государственное бюджетное образовательное  учреждение высшего образования «Тульский государственный университет»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Министерство образования и науки РФ Федеральное государственное бюджетное образовательное  учреждение высшего образования «Тульский государственный университет» </dc:title>
  <dc:creator>pc</dc:creator>
  <cp:lastModifiedBy>Kulebuaka73@gmail.com</cp:lastModifiedBy>
  <cp:revision>11</cp:revision>
  <dcterms:created xsi:type="dcterms:W3CDTF">2021-09-20T17:56:45Z</dcterms:created>
  <dcterms:modified xsi:type="dcterms:W3CDTF">2021-09-20T19:30:53Z</dcterms:modified>
</cp:coreProperties>
</file>