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rgbClr val="72452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ECE9E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72452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ECE9E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6B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540" y="293112"/>
            <a:ext cx="17706972" cy="9696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72452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5459" y="3134637"/>
            <a:ext cx="7018020" cy="5582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12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72452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6B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340" y="550112"/>
            <a:ext cx="15387319" cy="214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rgbClr val="72452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7538" y="2063130"/>
            <a:ext cx="8466455" cy="3050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ECE9E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2374" y="-404294"/>
            <a:ext cx="11590020" cy="4142740"/>
          </a:xfrm>
          <a:prstGeom prst="rect">
            <a:avLst/>
          </a:prstGeom>
        </p:spPr>
        <p:txBody>
          <a:bodyPr vert="horz" wrap="square" lIns="0" tIns="65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70"/>
              </a:spcBef>
            </a:pPr>
            <a:r>
              <a:rPr sz="9200" spc="-815" dirty="0">
                <a:solidFill>
                  <a:srgbClr val="291B12"/>
                </a:solidFill>
                <a:latin typeface="Arial Black"/>
                <a:cs typeface="Arial Black"/>
              </a:rPr>
              <a:t>The</a:t>
            </a:r>
            <a:r>
              <a:rPr sz="9200" spc="-890" dirty="0">
                <a:solidFill>
                  <a:srgbClr val="291B12"/>
                </a:solidFill>
                <a:latin typeface="Arial Black"/>
                <a:cs typeface="Arial Black"/>
              </a:rPr>
              <a:t> </a:t>
            </a:r>
            <a:r>
              <a:rPr sz="9200" spc="-590" dirty="0">
                <a:solidFill>
                  <a:srgbClr val="291B12"/>
                </a:solidFill>
                <a:latin typeface="Arial Black"/>
                <a:cs typeface="Arial Black"/>
              </a:rPr>
              <a:t>Fintech</a:t>
            </a:r>
            <a:r>
              <a:rPr sz="9200" spc="-885" dirty="0">
                <a:solidFill>
                  <a:srgbClr val="291B12"/>
                </a:solidFill>
                <a:latin typeface="Arial Black"/>
                <a:cs typeface="Arial Black"/>
              </a:rPr>
              <a:t> </a:t>
            </a:r>
            <a:r>
              <a:rPr sz="9200" spc="-815" dirty="0">
                <a:solidFill>
                  <a:srgbClr val="291B12"/>
                </a:solidFill>
                <a:latin typeface="Arial Black"/>
                <a:cs typeface="Arial Black"/>
              </a:rPr>
              <a:t>Nexus:</a:t>
            </a:r>
            <a:endParaRPr sz="9200">
              <a:latin typeface="Arial Black"/>
              <a:cs typeface="Arial Black"/>
            </a:endParaRPr>
          </a:p>
          <a:p>
            <a:pPr marL="5109845" marR="5080" indent="-1541780">
              <a:lnSpc>
                <a:spcPct val="115399"/>
              </a:lnSpc>
              <a:spcBef>
                <a:spcPts val="1905"/>
              </a:spcBef>
            </a:pPr>
            <a:r>
              <a:rPr sz="5200" spc="-290" dirty="0">
                <a:solidFill>
                  <a:srgbClr val="291B12"/>
                </a:solidFill>
                <a:latin typeface="Arial Black"/>
                <a:cs typeface="Arial Black"/>
              </a:rPr>
              <a:t>Revolutionizing</a:t>
            </a:r>
            <a:r>
              <a:rPr sz="5200" spc="-500" dirty="0">
                <a:solidFill>
                  <a:srgbClr val="291B12"/>
                </a:solidFill>
                <a:latin typeface="Arial Black"/>
                <a:cs typeface="Arial Black"/>
              </a:rPr>
              <a:t> </a:t>
            </a:r>
            <a:r>
              <a:rPr sz="5200" spc="-315" dirty="0">
                <a:solidFill>
                  <a:srgbClr val="291B12"/>
                </a:solidFill>
                <a:latin typeface="Arial Black"/>
                <a:cs typeface="Arial Black"/>
              </a:rPr>
              <a:t>personal </a:t>
            </a:r>
            <a:r>
              <a:rPr sz="5200" spc="-390" dirty="0">
                <a:solidFill>
                  <a:srgbClr val="291B12"/>
                </a:solidFill>
                <a:latin typeface="Arial Black"/>
                <a:cs typeface="Arial Black"/>
              </a:rPr>
              <a:t>Finance</a:t>
            </a:r>
            <a:r>
              <a:rPr sz="5200" spc="-509" dirty="0">
                <a:solidFill>
                  <a:srgbClr val="291B12"/>
                </a:solidFill>
                <a:latin typeface="Arial Black"/>
                <a:cs typeface="Arial Black"/>
              </a:rPr>
              <a:t> </a:t>
            </a:r>
            <a:r>
              <a:rPr sz="5200" spc="-360" dirty="0">
                <a:solidFill>
                  <a:srgbClr val="291B12"/>
                </a:solidFill>
                <a:latin typeface="Arial Black"/>
                <a:cs typeface="Arial Black"/>
              </a:rPr>
              <a:t>with</a:t>
            </a:r>
            <a:r>
              <a:rPr sz="5200" spc="-505" dirty="0">
                <a:solidFill>
                  <a:srgbClr val="291B12"/>
                </a:solidFill>
                <a:latin typeface="Arial Black"/>
                <a:cs typeface="Arial Black"/>
              </a:rPr>
              <a:t> </a:t>
            </a:r>
            <a:r>
              <a:rPr sz="5200" spc="-425" dirty="0">
                <a:solidFill>
                  <a:srgbClr val="291B12"/>
                </a:solidFill>
                <a:latin typeface="Arial Black"/>
                <a:cs typeface="Arial Black"/>
              </a:rPr>
              <a:t>AI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356615"/>
            <a:ext cx="17935574" cy="95727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183" y="3758183"/>
            <a:ext cx="3962399" cy="32095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972311"/>
            <a:ext cx="2075687" cy="847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8F511-A46F-602B-C1B4-CB096F8EBF11}"/>
              </a:ext>
            </a:extLst>
          </p:cNvPr>
          <p:cNvSpPr txBox="1"/>
          <p:nvPr/>
        </p:nvSpPr>
        <p:spPr>
          <a:xfrm>
            <a:off x="8001000" y="3758183"/>
            <a:ext cx="770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https://youtu.be/Am0tSRJzHAE?si=nUrZ_ItydUAJo6N2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1DCAA-A7DE-39A8-D3B2-1851070F1F5C}"/>
              </a:ext>
            </a:extLst>
          </p:cNvPr>
          <p:cNvSpPr txBox="1"/>
          <p:nvPr/>
        </p:nvSpPr>
        <p:spPr>
          <a:xfrm>
            <a:off x="7682482" y="6382112"/>
            <a:ext cx="6756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https://ory-chatbot-ckbe-alphaproject.netlify.app/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0A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043" y="356615"/>
            <a:ext cx="17584420" cy="9573260"/>
          </a:xfrm>
          <a:custGeom>
            <a:avLst/>
            <a:gdLst/>
            <a:ahLst/>
            <a:cxnLst/>
            <a:rect l="l" t="t" r="r" b="b"/>
            <a:pathLst>
              <a:path w="17584420" h="9573260">
                <a:moveTo>
                  <a:pt x="17589500" y="9575800"/>
                </a:moveTo>
                <a:lnTo>
                  <a:pt x="0" y="9575800"/>
                </a:lnTo>
                <a:lnTo>
                  <a:pt x="0" y="0"/>
                </a:lnTo>
                <a:lnTo>
                  <a:pt x="17589500" y="0"/>
                </a:lnTo>
                <a:lnTo>
                  <a:pt x="17589500" y="9575800"/>
                </a:lnTo>
                <a:close/>
              </a:path>
            </a:pathLst>
          </a:custGeom>
          <a:solidFill>
            <a:srgbClr val="ECE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99186" y="2298367"/>
            <a:ext cx="8778240" cy="520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2589" marR="5080" indent="-1660525">
              <a:lnSpc>
                <a:spcPts val="20780"/>
              </a:lnSpc>
            </a:pPr>
            <a:r>
              <a:rPr sz="16650" spc="2450" dirty="0">
                <a:solidFill>
                  <a:srgbClr val="331200"/>
                </a:solidFill>
              </a:rPr>
              <a:t>THANK </a:t>
            </a:r>
            <a:r>
              <a:rPr sz="16650" spc="2130" dirty="0">
                <a:solidFill>
                  <a:srgbClr val="331200"/>
                </a:solidFill>
              </a:rPr>
              <a:t>YOU</a:t>
            </a:r>
            <a:endParaRPr sz="16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43" y="356615"/>
            <a:ext cx="17584420" cy="9573260"/>
          </a:xfrm>
          <a:custGeom>
            <a:avLst/>
            <a:gdLst/>
            <a:ahLst/>
            <a:cxnLst/>
            <a:rect l="l" t="t" r="r" b="b"/>
            <a:pathLst>
              <a:path w="17584420" h="9573260">
                <a:moveTo>
                  <a:pt x="17589500" y="9575800"/>
                </a:moveTo>
                <a:lnTo>
                  <a:pt x="0" y="9575800"/>
                </a:lnTo>
                <a:lnTo>
                  <a:pt x="0" y="0"/>
                </a:lnTo>
                <a:lnTo>
                  <a:pt x="17589500" y="0"/>
                </a:lnTo>
                <a:lnTo>
                  <a:pt x="17589500" y="9575800"/>
                </a:lnTo>
                <a:close/>
              </a:path>
            </a:pathLst>
          </a:custGeom>
          <a:solidFill>
            <a:srgbClr val="331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850" y="4329550"/>
              <a:ext cx="4086224" cy="36099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954378" y="952500"/>
            <a:ext cx="8466455" cy="30505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5930"/>
              </a:lnSpc>
              <a:spcBef>
                <a:spcPts val="295"/>
              </a:spcBef>
            </a:pPr>
            <a:r>
              <a:rPr b="1" i="1" spc="780" dirty="0"/>
              <a:t>The</a:t>
            </a:r>
            <a:r>
              <a:rPr b="1" i="1" spc="140" dirty="0"/>
              <a:t> </a:t>
            </a:r>
            <a:r>
              <a:rPr b="1" i="1" spc="720" dirty="0"/>
              <a:t>FinTech</a:t>
            </a:r>
            <a:r>
              <a:rPr b="1" i="1" spc="140" dirty="0"/>
              <a:t> </a:t>
            </a:r>
            <a:r>
              <a:rPr b="1" i="1" spc="819" dirty="0"/>
              <a:t>Nexus: </a:t>
            </a:r>
            <a:r>
              <a:rPr b="1" i="1" spc="894" dirty="0"/>
              <a:t>Revolutionizing </a:t>
            </a:r>
            <a:r>
              <a:rPr b="1" i="1" spc="835" dirty="0"/>
              <a:t>Personal</a:t>
            </a:r>
            <a:r>
              <a:rPr b="1" i="1" spc="135" dirty="0"/>
              <a:t> </a:t>
            </a:r>
            <a:r>
              <a:rPr b="1" i="1" spc="750" dirty="0"/>
              <a:t>Finance</a:t>
            </a:r>
            <a:r>
              <a:rPr b="1" i="1" spc="140" dirty="0"/>
              <a:t> </a:t>
            </a:r>
            <a:r>
              <a:rPr b="1" i="1" spc="1175" dirty="0"/>
              <a:t>with </a:t>
            </a:r>
            <a:r>
              <a:rPr b="1" i="1" spc="790" dirty="0"/>
              <a:t>AI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37538" y="3960336"/>
            <a:ext cx="8583295" cy="448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Welcome</a:t>
            </a:r>
            <a:r>
              <a:rPr lang="en-US" sz="2500" spc="-55" dirty="0">
                <a:solidFill>
                  <a:srgbClr val="ECE9E7"/>
                </a:solidFill>
                <a:latin typeface="Arial MT"/>
                <a:cs typeface="Arial MT"/>
              </a:rPr>
              <a:t>!</a:t>
            </a:r>
            <a:r>
              <a:rPr sz="2500" spc="-5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We</a:t>
            </a:r>
            <a:r>
              <a:rPr lang="en-US" sz="250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are</a:t>
            </a:r>
            <a:r>
              <a:rPr sz="2500" spc="-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The</a:t>
            </a:r>
            <a:r>
              <a:rPr sz="2500" spc="-5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 err="1">
                <a:solidFill>
                  <a:srgbClr val="ECE9E7"/>
                </a:solidFill>
                <a:latin typeface="Arial MT"/>
                <a:cs typeface="Arial MT"/>
              </a:rPr>
              <a:t>FinTechNexus</a:t>
            </a:r>
            <a:r>
              <a:rPr lang="en-US" sz="2500" dirty="0">
                <a:solidFill>
                  <a:srgbClr val="ECE9E7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 marR="22225">
              <a:lnSpc>
                <a:spcPct val="114999"/>
              </a:lnSpc>
              <a:spcBef>
                <a:spcPts val="2285"/>
              </a:spcBef>
            </a:pPr>
            <a:r>
              <a:rPr lang="en-US" sz="2500" spc="-35" dirty="0">
                <a:solidFill>
                  <a:srgbClr val="ECE9E7"/>
                </a:solidFill>
                <a:latin typeface="Arial MT"/>
                <a:cs typeface="Arial MT"/>
              </a:rPr>
              <a:t>Our team:</a:t>
            </a:r>
            <a:r>
              <a:rPr sz="2500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Nixat</a:t>
            </a:r>
            <a:r>
              <a:rPr sz="2500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Rajpurohit,</a:t>
            </a:r>
            <a:r>
              <a:rPr sz="2500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Nidhi</a:t>
            </a:r>
            <a:r>
              <a:rPr sz="2500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Sharma</a:t>
            </a:r>
            <a:r>
              <a:rPr lang="en-US" sz="2500" spc="-35" dirty="0">
                <a:solidFill>
                  <a:srgbClr val="ECE9E7"/>
                </a:solidFill>
                <a:latin typeface="Arial MT"/>
                <a:cs typeface="Arial MT"/>
              </a:rPr>
              <a:t>,</a:t>
            </a:r>
            <a:r>
              <a:rPr sz="2500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Niharika</a:t>
            </a:r>
            <a:r>
              <a:rPr sz="2500" spc="-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Sankhla,</a:t>
            </a:r>
            <a:r>
              <a:rPr sz="2500" spc="-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lang="en-US" sz="2500" spc="-40" dirty="0">
                <a:solidFill>
                  <a:srgbClr val="ECE9E7"/>
                </a:solidFill>
                <a:latin typeface="Arial MT"/>
                <a:cs typeface="Arial MT"/>
              </a:rPr>
              <a:t>and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Raj</a:t>
            </a:r>
            <a:r>
              <a:rPr sz="2500" spc="-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 err="1">
                <a:solidFill>
                  <a:srgbClr val="ECE9E7"/>
                </a:solidFill>
                <a:latin typeface="Arial MT"/>
                <a:cs typeface="Arial MT"/>
              </a:rPr>
              <a:t>singh</a:t>
            </a:r>
            <a:r>
              <a:rPr sz="2500" spc="-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Rajpurohit.</a:t>
            </a:r>
            <a:r>
              <a:rPr sz="2500" spc="-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ECE9E7"/>
                </a:solidFill>
                <a:latin typeface="Arial MT"/>
                <a:cs typeface="Arial MT"/>
              </a:rPr>
              <a:t>We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are</a:t>
            </a:r>
            <a:r>
              <a:rPr sz="2500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addressing</a:t>
            </a:r>
            <a:r>
              <a:rPr sz="2500" spc="-3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the</a:t>
            </a:r>
            <a:r>
              <a:rPr sz="2500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critical</a:t>
            </a:r>
            <a:r>
              <a:rPr sz="2500" spc="-3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problem</a:t>
            </a:r>
            <a:r>
              <a:rPr sz="2500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of</a:t>
            </a:r>
            <a:r>
              <a:rPr sz="2500" spc="-3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ECE9E7"/>
                </a:solidFill>
                <a:latin typeface="Arial MT"/>
                <a:cs typeface="Arial MT"/>
              </a:rPr>
              <a:t>financial</a:t>
            </a:r>
            <a:r>
              <a:rPr sz="2500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ECE9E7"/>
                </a:solidFill>
                <a:latin typeface="Arial MT"/>
                <a:cs typeface="Arial MT"/>
              </a:rPr>
              <a:t>awareness </a:t>
            </a:r>
            <a:r>
              <a:rPr lang="en-US" sz="2500" dirty="0">
                <a:solidFill>
                  <a:srgbClr val="ECE9E7"/>
                </a:solidFill>
                <a:latin typeface="Arial MT"/>
                <a:cs typeface="Arial MT"/>
              </a:rPr>
              <a:t>and delivering a brainstorming solution through AI</a:t>
            </a:r>
            <a:r>
              <a:rPr sz="2500" spc="-10" dirty="0">
                <a:solidFill>
                  <a:srgbClr val="ECE9E7"/>
                </a:solidFill>
                <a:latin typeface="Arial MT"/>
                <a:cs typeface="Arial MT"/>
              </a:rPr>
              <a:t>.</a:t>
            </a:r>
            <a:endParaRPr lang="en-US" sz="2500" spc="-10" dirty="0">
              <a:solidFill>
                <a:srgbClr val="ECE9E7"/>
              </a:solidFill>
              <a:latin typeface="Arial MT"/>
              <a:cs typeface="Arial MT"/>
            </a:endParaRPr>
          </a:p>
          <a:p>
            <a:pPr marL="12700" marR="22225">
              <a:lnSpc>
                <a:spcPct val="114999"/>
              </a:lnSpc>
              <a:spcBef>
                <a:spcPts val="2285"/>
              </a:spcBef>
            </a:pPr>
            <a:r>
              <a:rPr lang="en-IN" sz="2500" b="1" dirty="0">
                <a:solidFill>
                  <a:srgbClr val="ECE9E7"/>
                </a:solidFill>
                <a:latin typeface="Arial"/>
                <a:cs typeface="Arial"/>
              </a:rPr>
              <a:t>Problem</a:t>
            </a:r>
            <a:r>
              <a:rPr lang="en-IN" sz="2500" b="1" spc="-70" dirty="0">
                <a:solidFill>
                  <a:srgbClr val="ECE9E7"/>
                </a:solidFill>
                <a:latin typeface="Arial"/>
                <a:cs typeface="Arial"/>
              </a:rPr>
              <a:t> </a:t>
            </a:r>
            <a:r>
              <a:rPr lang="en-IN" sz="2500" b="1" spc="-10" dirty="0">
                <a:solidFill>
                  <a:srgbClr val="ECE9E7"/>
                </a:solidFill>
                <a:latin typeface="Arial"/>
                <a:cs typeface="Arial"/>
              </a:rPr>
              <a:t>Statement: </a:t>
            </a:r>
            <a:r>
              <a:rPr lang="en-IN" sz="2400" spc="-10" dirty="0">
                <a:solidFill>
                  <a:srgbClr val="ECE9E7"/>
                </a:solidFill>
                <a:latin typeface="Arial"/>
                <a:cs typeface="Arial"/>
              </a:rPr>
              <a:t>Artificial Intelligence / Machine Learning </a:t>
            </a:r>
            <a:endParaRPr lang="en-IN" sz="2400" dirty="0">
              <a:latin typeface="Arial"/>
              <a:cs typeface="Arial"/>
            </a:endParaRPr>
          </a:p>
          <a:p>
            <a:pPr marL="12700" marR="322580">
              <a:lnSpc>
                <a:spcPct val="114999"/>
              </a:lnSpc>
            </a:pPr>
            <a:endParaRPr lang="en-US" sz="2500" dirty="0">
              <a:latin typeface="Arial MT"/>
              <a:cs typeface="Arial MT"/>
            </a:endParaRPr>
          </a:p>
          <a:p>
            <a:pPr marL="12700" marR="322580">
              <a:lnSpc>
                <a:spcPct val="114999"/>
              </a:lnSpc>
            </a:pP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Finance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for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Gen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Z: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A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spc="-10" dirty="0">
                <a:solidFill>
                  <a:srgbClr val="ECE9E7"/>
                </a:solidFill>
                <a:latin typeface="Arial MT"/>
                <a:cs typeface="Arial MT"/>
              </a:rPr>
              <a:t>mobile-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first</a:t>
            </a:r>
            <a:r>
              <a:rPr sz="2500" i="1" spc="-2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UI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for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personal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finance</a:t>
            </a:r>
            <a:r>
              <a:rPr sz="2500" i="1" spc="-25" dirty="0">
                <a:solidFill>
                  <a:srgbClr val="ECE9E7"/>
                </a:solidFill>
                <a:latin typeface="Arial MT"/>
                <a:cs typeface="Arial MT"/>
              </a:rPr>
              <a:t> or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investment</a:t>
            </a:r>
            <a:r>
              <a:rPr sz="2500" i="1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app</a:t>
            </a:r>
            <a:r>
              <a:rPr sz="2500" i="1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that</a:t>
            </a:r>
            <a:r>
              <a:rPr sz="2500" i="1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makes</a:t>
            </a:r>
            <a:r>
              <a:rPr sz="2500" i="1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budgeting</a:t>
            </a:r>
            <a:r>
              <a:rPr sz="2500" i="1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fun</a:t>
            </a:r>
            <a:r>
              <a:rPr sz="2500" i="1" spc="-3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dirty="0">
                <a:solidFill>
                  <a:srgbClr val="ECE9E7"/>
                </a:solidFill>
                <a:latin typeface="Arial MT"/>
                <a:cs typeface="Arial MT"/>
              </a:rPr>
              <a:t>and</a:t>
            </a:r>
            <a:r>
              <a:rPr sz="2500" i="1" spc="-3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500" i="1" spc="-10" dirty="0">
                <a:solidFill>
                  <a:srgbClr val="ECE9E7"/>
                </a:solidFill>
                <a:latin typeface="Arial MT"/>
                <a:cs typeface="Arial MT"/>
              </a:rPr>
              <a:t>visual.</a:t>
            </a:r>
            <a:endParaRPr sz="2500" i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29" y="965196"/>
            <a:ext cx="16973547" cy="85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0373" y="1225054"/>
            <a:ext cx="15571469" cy="236923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030595" marR="4853940" indent="-274320">
              <a:lnSpc>
                <a:spcPts val="6980"/>
              </a:lnSpc>
              <a:spcBef>
                <a:spcPts val="75"/>
              </a:spcBef>
            </a:pPr>
            <a:r>
              <a:rPr sz="5550" spc="1025" dirty="0">
                <a:solidFill>
                  <a:srgbClr val="331200"/>
                </a:solidFill>
              </a:rPr>
              <a:t>Introducing </a:t>
            </a:r>
            <a:r>
              <a:rPr sz="5550" spc="880" dirty="0">
                <a:solidFill>
                  <a:srgbClr val="331200"/>
                </a:solidFill>
              </a:rPr>
              <a:t>FinSightAI</a:t>
            </a:r>
            <a:endParaRPr sz="5550" dirty="0"/>
          </a:p>
          <a:p>
            <a:pPr marL="12700">
              <a:lnSpc>
                <a:spcPts val="2190"/>
              </a:lnSpc>
            </a:pPr>
            <a:r>
              <a:rPr sz="2150" dirty="0">
                <a:solidFill>
                  <a:srgbClr val="331200"/>
                </a:solidFill>
              </a:rPr>
              <a:t>FinSightAI</a:t>
            </a:r>
            <a:r>
              <a:rPr sz="2150" spc="85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is</a:t>
            </a:r>
            <a:r>
              <a:rPr sz="2150" spc="9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an</a:t>
            </a:r>
            <a:r>
              <a:rPr sz="2150" spc="85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AI-powered</a:t>
            </a:r>
            <a:r>
              <a:rPr sz="2150" spc="9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personal</a:t>
            </a:r>
            <a:r>
              <a:rPr sz="2150" spc="85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finance</a:t>
            </a:r>
            <a:r>
              <a:rPr lang="en-US" sz="215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assistant</a:t>
            </a:r>
            <a:r>
              <a:rPr lang="en-US" sz="215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designed</a:t>
            </a:r>
            <a:r>
              <a:rPr lang="en-US" sz="215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to</a:t>
            </a:r>
            <a:r>
              <a:rPr lang="en-US" sz="215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empower</a:t>
            </a:r>
            <a:r>
              <a:rPr lang="en-US" sz="215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users</a:t>
            </a:r>
            <a:r>
              <a:rPr lang="en-US" sz="215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with</a:t>
            </a:r>
            <a:r>
              <a:rPr lang="en-US" sz="215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intelligent</a:t>
            </a:r>
            <a:r>
              <a:rPr sz="2150" spc="85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insights</a:t>
            </a:r>
            <a:r>
              <a:rPr sz="2150" spc="90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and</a:t>
            </a:r>
            <a:r>
              <a:rPr sz="2150" spc="85" dirty="0">
                <a:solidFill>
                  <a:srgbClr val="331200"/>
                </a:solidFill>
              </a:rPr>
              <a:t> </a:t>
            </a:r>
            <a:r>
              <a:rPr sz="2150" dirty="0">
                <a:solidFill>
                  <a:srgbClr val="331200"/>
                </a:solidFill>
              </a:rPr>
              <a:t>proactive</a:t>
            </a:r>
            <a:r>
              <a:rPr sz="2150" spc="85" dirty="0">
                <a:solidFill>
                  <a:srgbClr val="331200"/>
                </a:solidFill>
              </a:rPr>
              <a:t> </a:t>
            </a:r>
            <a:r>
              <a:rPr sz="2150" spc="-10" dirty="0">
                <a:solidFill>
                  <a:srgbClr val="331200"/>
                </a:solidFill>
              </a:rPr>
              <a:t>guidance.</a:t>
            </a:r>
            <a:endParaRPr sz="2150" dirty="0"/>
          </a:p>
        </p:txBody>
      </p:sp>
      <p:sp>
        <p:nvSpPr>
          <p:cNvPr id="4" name="object 4"/>
          <p:cNvSpPr txBox="1"/>
          <p:nvPr/>
        </p:nvSpPr>
        <p:spPr>
          <a:xfrm>
            <a:off x="1301159" y="7321778"/>
            <a:ext cx="6755765" cy="146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530" dirty="0">
                <a:solidFill>
                  <a:srgbClr val="331200"/>
                </a:solidFill>
                <a:latin typeface="Arial MT"/>
                <a:cs typeface="Arial MT"/>
              </a:rPr>
              <a:t>Complexity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940"/>
              </a:spcBef>
            </a:pP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Many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financial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tools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are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overwhelming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for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non-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finance-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savvy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users,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hindering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adoption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consistent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331200"/>
                </a:solidFill>
                <a:latin typeface="Arial MT"/>
                <a:cs typeface="Arial MT"/>
              </a:rPr>
              <a:t>use.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1159" y="3979828"/>
            <a:ext cx="3715385" cy="234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720">
              <a:lnSpc>
                <a:spcPct val="100000"/>
              </a:lnSpc>
              <a:spcBef>
                <a:spcPts val="100"/>
              </a:spcBef>
            </a:pPr>
            <a:r>
              <a:rPr sz="2750" spc="459" dirty="0">
                <a:solidFill>
                  <a:srgbClr val="331200"/>
                </a:solidFill>
                <a:latin typeface="Arial MT"/>
                <a:cs typeface="Arial MT"/>
              </a:rPr>
              <a:t>Lack</a:t>
            </a:r>
            <a:r>
              <a:rPr sz="27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750" spc="740" dirty="0">
                <a:solidFill>
                  <a:srgbClr val="331200"/>
                </a:solidFill>
                <a:latin typeface="Arial MT"/>
                <a:cs typeface="Arial MT"/>
              </a:rPr>
              <a:t>of</a:t>
            </a:r>
            <a:r>
              <a:rPr sz="275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750" spc="375" dirty="0">
                <a:solidFill>
                  <a:srgbClr val="331200"/>
                </a:solidFill>
                <a:latin typeface="Arial MT"/>
                <a:cs typeface="Arial MT"/>
              </a:rPr>
              <a:t>Financial </a:t>
            </a:r>
            <a:r>
              <a:rPr sz="2750" spc="505" dirty="0">
                <a:solidFill>
                  <a:srgbClr val="331200"/>
                </a:solidFill>
                <a:latin typeface="Arial MT"/>
                <a:cs typeface="Arial MT"/>
              </a:rPr>
              <a:t>Awareness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1115"/>
              </a:spcBef>
            </a:pP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Many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individuals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struggle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331200"/>
                </a:solidFill>
                <a:latin typeface="Arial MT"/>
                <a:cs typeface="Arial MT"/>
              </a:rPr>
              <a:t>with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tracking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expenses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rgbClr val="331200"/>
                </a:solidFill>
                <a:latin typeface="Arial MT"/>
                <a:cs typeface="Arial MT"/>
              </a:rPr>
              <a:t>and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understanding</a:t>
            </a:r>
            <a:r>
              <a:rPr sz="2150" spc="5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their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cash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flow.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0117" y="3979828"/>
            <a:ext cx="4471670" cy="234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06980">
              <a:lnSpc>
                <a:spcPct val="100000"/>
              </a:lnSpc>
              <a:spcBef>
                <a:spcPts val="100"/>
              </a:spcBef>
            </a:pPr>
            <a:r>
              <a:rPr sz="2750" spc="430" dirty="0">
                <a:solidFill>
                  <a:srgbClr val="331200"/>
                </a:solidFill>
                <a:latin typeface="Arial MT"/>
                <a:cs typeface="Arial MT"/>
              </a:rPr>
              <a:t>Impulse </a:t>
            </a:r>
            <a:r>
              <a:rPr sz="2750" spc="440" dirty="0">
                <a:solidFill>
                  <a:srgbClr val="331200"/>
                </a:solidFill>
                <a:latin typeface="Arial MT"/>
                <a:cs typeface="Arial MT"/>
              </a:rPr>
              <a:t>Spending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1115"/>
              </a:spcBef>
            </a:pP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Users</a:t>
            </a:r>
            <a:r>
              <a:rPr sz="2150" spc="4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often</a:t>
            </a:r>
            <a:r>
              <a:rPr sz="2150" spc="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overspend</a:t>
            </a:r>
            <a:r>
              <a:rPr sz="2150" spc="4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due</a:t>
            </a:r>
            <a:r>
              <a:rPr sz="2150" spc="4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to</a:t>
            </a:r>
            <a:r>
              <a:rPr sz="2150" spc="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</a:t>
            </a:r>
            <a:r>
              <a:rPr sz="2150" spc="4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331200"/>
                </a:solidFill>
                <a:latin typeface="Arial MT"/>
                <a:cs typeface="Arial MT"/>
              </a:rPr>
              <a:t>lack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of</a:t>
            </a:r>
            <a:r>
              <a:rPr sz="2150" spc="4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real-time</a:t>
            </a:r>
            <a:r>
              <a:rPr sz="2150" spc="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insights</a:t>
            </a:r>
            <a:r>
              <a:rPr sz="2150" spc="5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150" spc="5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alerts,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leading</a:t>
            </a:r>
            <a:r>
              <a:rPr sz="2150" spc="3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to</a:t>
            </a:r>
            <a:r>
              <a:rPr sz="2150" spc="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budget</a:t>
            </a:r>
            <a:r>
              <a:rPr sz="2150" spc="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deviations.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6608" y="7323408"/>
            <a:ext cx="6153785" cy="1799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3368675">
              <a:lnSpc>
                <a:spcPct val="100000"/>
              </a:lnSpc>
              <a:spcBef>
                <a:spcPts val="100"/>
              </a:spcBef>
            </a:pPr>
            <a:r>
              <a:rPr sz="2750" spc="490" dirty="0">
                <a:solidFill>
                  <a:srgbClr val="331200"/>
                </a:solidFill>
                <a:latin typeface="Arial MT"/>
                <a:cs typeface="Arial MT"/>
              </a:rPr>
              <a:t>Limited </a:t>
            </a:r>
            <a:r>
              <a:rPr sz="2750" spc="495" dirty="0">
                <a:solidFill>
                  <a:srgbClr val="331200"/>
                </a:solidFill>
                <a:latin typeface="Arial MT"/>
                <a:cs typeface="Arial MT"/>
              </a:rPr>
              <a:t>Engagement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305"/>
              </a:spcBef>
            </a:pP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Most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finance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applications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lack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proactive,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real-</a:t>
            </a:r>
            <a:r>
              <a:rPr sz="2150" spc="-20" dirty="0">
                <a:solidFill>
                  <a:srgbClr val="331200"/>
                </a:solidFill>
                <a:latin typeface="Arial MT"/>
                <a:cs typeface="Arial MT"/>
              </a:rPr>
              <a:t>time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interaction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through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voice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or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chat-based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guidance.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39C1C-4F29-69BA-6448-8DA1348564A6}"/>
              </a:ext>
            </a:extLst>
          </p:cNvPr>
          <p:cNvSpPr txBox="1"/>
          <p:nvPr/>
        </p:nvSpPr>
        <p:spPr>
          <a:xfrm>
            <a:off x="12339415" y="4017928"/>
            <a:ext cx="503418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50" dirty="0">
                <a:latin typeface="Arial MT"/>
              </a:rPr>
              <a:t>GENERIC</a:t>
            </a:r>
            <a:r>
              <a:rPr lang="en-US" sz="2750" dirty="0"/>
              <a:t> FINANCIAL TOOLS</a:t>
            </a:r>
          </a:p>
          <a:p>
            <a:endParaRPr lang="en-US" dirty="0"/>
          </a:p>
          <a:p>
            <a:r>
              <a:rPr lang="en-US" sz="2150" dirty="0"/>
              <a:t>Existing apps lack personalized advise and </a:t>
            </a:r>
          </a:p>
          <a:p>
            <a:r>
              <a:rPr lang="en-US" sz="2150" dirty="0"/>
              <a:t>Behavioral coaching based on individual </a:t>
            </a:r>
          </a:p>
          <a:p>
            <a:r>
              <a:rPr lang="en-US" sz="2150" dirty="0"/>
              <a:t>habits</a:t>
            </a:r>
            <a:endParaRPr lang="en-IN" sz="2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327" rIns="0" bIns="0" rtlCol="0">
            <a:spAutoFit/>
          </a:bodyPr>
          <a:lstStyle/>
          <a:p>
            <a:pPr marL="5494655" marR="5080" indent="-3395979">
              <a:lnSpc>
                <a:spcPts val="6900"/>
              </a:lnSpc>
            </a:pPr>
            <a:r>
              <a:rPr sz="5550" spc="850" dirty="0">
                <a:solidFill>
                  <a:srgbClr val="331200"/>
                </a:solidFill>
              </a:rPr>
              <a:t>FinSightAI:</a:t>
            </a:r>
            <a:r>
              <a:rPr sz="5550" spc="155" dirty="0">
                <a:solidFill>
                  <a:srgbClr val="331200"/>
                </a:solidFill>
              </a:rPr>
              <a:t> </a:t>
            </a:r>
            <a:r>
              <a:rPr sz="5550" spc="1065" dirty="0">
                <a:solidFill>
                  <a:srgbClr val="331200"/>
                </a:solidFill>
              </a:rPr>
              <a:t>Opportunities</a:t>
            </a:r>
            <a:r>
              <a:rPr sz="5550" spc="160" dirty="0">
                <a:solidFill>
                  <a:srgbClr val="331200"/>
                </a:solidFill>
              </a:rPr>
              <a:t> </a:t>
            </a:r>
            <a:r>
              <a:rPr sz="5550" spc="650" dirty="0">
                <a:solidFill>
                  <a:srgbClr val="331200"/>
                </a:solidFill>
              </a:rPr>
              <a:t>&amp; </a:t>
            </a:r>
            <a:r>
              <a:rPr sz="5550" spc="844" dirty="0">
                <a:solidFill>
                  <a:srgbClr val="331200"/>
                </a:solidFill>
              </a:rPr>
              <a:t>Uniqueness</a:t>
            </a:r>
            <a:endParaRPr sz="555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02835">
              <a:lnSpc>
                <a:spcPct val="100000"/>
              </a:lnSpc>
              <a:spcBef>
                <a:spcPts val="100"/>
              </a:spcBef>
            </a:pPr>
            <a:r>
              <a:rPr spc="430" dirty="0"/>
              <a:t>All-</a:t>
            </a:r>
            <a:r>
              <a:rPr spc="405" dirty="0"/>
              <a:t>in-</a:t>
            </a:r>
            <a:r>
              <a:rPr spc="385" dirty="0"/>
              <a:t>One </a:t>
            </a:r>
            <a:r>
              <a:rPr spc="570" dirty="0"/>
              <a:t>Platform</a:t>
            </a:r>
          </a:p>
          <a:p>
            <a:pPr marL="73660" marR="5080">
              <a:lnSpc>
                <a:spcPct val="136600"/>
              </a:lnSpc>
              <a:spcBef>
                <a:spcPts val="890"/>
              </a:spcBef>
            </a:pPr>
            <a:r>
              <a:rPr sz="2150" dirty="0"/>
              <a:t>Unlike</a:t>
            </a:r>
            <a:r>
              <a:rPr sz="2150" spc="55" dirty="0"/>
              <a:t> </a:t>
            </a:r>
            <a:r>
              <a:rPr sz="2150" dirty="0"/>
              <a:t>other</a:t>
            </a:r>
            <a:r>
              <a:rPr sz="2150" spc="50" dirty="0"/>
              <a:t> </a:t>
            </a:r>
            <a:r>
              <a:rPr sz="2150" dirty="0"/>
              <a:t>platforms</a:t>
            </a:r>
            <a:r>
              <a:rPr sz="2150" spc="55" dirty="0"/>
              <a:t> </a:t>
            </a:r>
            <a:r>
              <a:rPr sz="2150" dirty="0"/>
              <a:t>requiring</a:t>
            </a:r>
            <a:r>
              <a:rPr sz="2150" spc="50" dirty="0"/>
              <a:t> </a:t>
            </a:r>
            <a:r>
              <a:rPr sz="2150" dirty="0"/>
              <a:t>users</a:t>
            </a:r>
            <a:r>
              <a:rPr sz="2150" spc="55" dirty="0"/>
              <a:t> </a:t>
            </a:r>
            <a:r>
              <a:rPr sz="2150" dirty="0"/>
              <a:t>to</a:t>
            </a:r>
            <a:r>
              <a:rPr sz="2150" spc="55" dirty="0"/>
              <a:t> </a:t>
            </a:r>
            <a:r>
              <a:rPr sz="2150" dirty="0"/>
              <a:t>switch</a:t>
            </a:r>
            <a:r>
              <a:rPr sz="2150" spc="50" dirty="0"/>
              <a:t> </a:t>
            </a:r>
            <a:r>
              <a:rPr sz="2150" spc="-10" dirty="0"/>
              <a:t>between </a:t>
            </a:r>
            <a:r>
              <a:rPr sz="2150" dirty="0"/>
              <a:t>apps,</a:t>
            </a:r>
            <a:r>
              <a:rPr sz="2150" spc="65" dirty="0"/>
              <a:t> </a:t>
            </a:r>
            <a:r>
              <a:rPr sz="2150" dirty="0"/>
              <a:t>FinSightAI</a:t>
            </a:r>
            <a:r>
              <a:rPr sz="2150" spc="65" dirty="0"/>
              <a:t> </a:t>
            </a:r>
            <a:r>
              <a:rPr sz="2150" dirty="0"/>
              <a:t>consolidates</a:t>
            </a:r>
            <a:r>
              <a:rPr sz="2150" spc="65" dirty="0"/>
              <a:t> </a:t>
            </a:r>
            <a:r>
              <a:rPr sz="2150" dirty="0"/>
              <a:t>stock</a:t>
            </a:r>
            <a:r>
              <a:rPr sz="2150" spc="60" dirty="0"/>
              <a:t> </a:t>
            </a:r>
            <a:r>
              <a:rPr sz="2150" dirty="0"/>
              <a:t>investments,</a:t>
            </a:r>
            <a:r>
              <a:rPr sz="2150" spc="65" dirty="0"/>
              <a:t> </a:t>
            </a:r>
            <a:r>
              <a:rPr sz="2150" spc="-10" dirty="0"/>
              <a:t>mutual </a:t>
            </a:r>
            <a:r>
              <a:rPr sz="2150" dirty="0"/>
              <a:t>funds,</a:t>
            </a:r>
            <a:r>
              <a:rPr sz="2150" spc="35" dirty="0"/>
              <a:t> </a:t>
            </a:r>
            <a:r>
              <a:rPr sz="2150" dirty="0"/>
              <a:t>budget</a:t>
            </a:r>
            <a:r>
              <a:rPr sz="2150" spc="45" dirty="0"/>
              <a:t> </a:t>
            </a:r>
            <a:r>
              <a:rPr sz="2150" dirty="0"/>
              <a:t>management,</a:t>
            </a:r>
            <a:r>
              <a:rPr sz="2150" spc="40" dirty="0"/>
              <a:t> </a:t>
            </a:r>
            <a:r>
              <a:rPr sz="2150" dirty="0"/>
              <a:t>and</a:t>
            </a:r>
            <a:r>
              <a:rPr sz="2150" spc="45" dirty="0"/>
              <a:t> </a:t>
            </a:r>
            <a:r>
              <a:rPr sz="2150" dirty="0"/>
              <a:t>loan</a:t>
            </a:r>
            <a:r>
              <a:rPr sz="2150" spc="45" dirty="0"/>
              <a:t> </a:t>
            </a:r>
            <a:r>
              <a:rPr sz="2150" dirty="0"/>
              <a:t>tips</a:t>
            </a:r>
            <a:r>
              <a:rPr sz="2150" spc="45" dirty="0"/>
              <a:t> </a:t>
            </a:r>
            <a:r>
              <a:rPr sz="2150" dirty="0"/>
              <a:t>into</a:t>
            </a:r>
            <a:r>
              <a:rPr sz="2150" spc="45" dirty="0"/>
              <a:t> </a:t>
            </a:r>
            <a:r>
              <a:rPr sz="2150" dirty="0"/>
              <a:t>a</a:t>
            </a:r>
            <a:r>
              <a:rPr sz="2150" spc="45" dirty="0"/>
              <a:t> </a:t>
            </a:r>
            <a:r>
              <a:rPr sz="2150" spc="-10" dirty="0"/>
              <a:t>single, </a:t>
            </a:r>
            <a:r>
              <a:rPr sz="2150" dirty="0"/>
              <a:t>intuitive</a:t>
            </a:r>
            <a:r>
              <a:rPr sz="2150" spc="55" dirty="0"/>
              <a:t> </a:t>
            </a:r>
            <a:r>
              <a:rPr sz="2150" spc="-10" dirty="0"/>
              <a:t>interface.</a:t>
            </a:r>
            <a:endParaRPr sz="2150"/>
          </a:p>
          <a:p>
            <a:pPr>
              <a:lnSpc>
                <a:spcPct val="100000"/>
              </a:lnSpc>
              <a:spcBef>
                <a:spcPts val="2345"/>
              </a:spcBef>
            </a:pPr>
            <a:endParaRPr sz="2150"/>
          </a:p>
          <a:p>
            <a:pPr marL="12700" marR="1473835">
              <a:lnSpc>
                <a:spcPct val="100000"/>
              </a:lnSpc>
              <a:spcBef>
                <a:spcPts val="5"/>
              </a:spcBef>
            </a:pPr>
            <a:r>
              <a:rPr spc="425" dirty="0"/>
              <a:t>Unique</a:t>
            </a:r>
            <a:r>
              <a:rPr spc="70" dirty="0"/>
              <a:t> </a:t>
            </a:r>
            <a:r>
              <a:rPr spc="390" dirty="0"/>
              <a:t>Selling</a:t>
            </a:r>
            <a:r>
              <a:rPr spc="70" dirty="0"/>
              <a:t> </a:t>
            </a:r>
            <a:r>
              <a:rPr spc="495" dirty="0"/>
              <a:t>Proposition </a:t>
            </a:r>
            <a:r>
              <a:rPr spc="315" dirty="0"/>
              <a:t>(USP)</a:t>
            </a:r>
          </a:p>
          <a:p>
            <a:pPr marL="135255" marR="343535">
              <a:lnSpc>
                <a:spcPct val="136600"/>
              </a:lnSpc>
              <a:spcBef>
                <a:spcPts val="160"/>
              </a:spcBef>
            </a:pPr>
            <a:r>
              <a:rPr sz="2150" dirty="0"/>
              <a:t>Personalizedvoice</a:t>
            </a:r>
            <a:r>
              <a:rPr sz="2150" spc="125" dirty="0"/>
              <a:t> </a:t>
            </a:r>
            <a:r>
              <a:rPr sz="2150" spc="-10" dirty="0"/>
              <a:t>insights,proactivealerts,emotional </a:t>
            </a:r>
            <a:r>
              <a:rPr sz="2150" dirty="0"/>
              <a:t>spending</a:t>
            </a:r>
            <a:r>
              <a:rPr sz="2150" spc="45" dirty="0"/>
              <a:t> </a:t>
            </a:r>
            <a:r>
              <a:rPr sz="2150" dirty="0"/>
              <a:t>analysis,</a:t>
            </a:r>
            <a:r>
              <a:rPr sz="2150" spc="55" dirty="0"/>
              <a:t> </a:t>
            </a:r>
            <a:r>
              <a:rPr sz="2150" dirty="0"/>
              <a:t>and</a:t>
            </a:r>
            <a:r>
              <a:rPr sz="2150" spc="55" dirty="0"/>
              <a:t> </a:t>
            </a:r>
            <a:r>
              <a:rPr sz="2150" dirty="0"/>
              <a:t>intelligent</a:t>
            </a:r>
            <a:r>
              <a:rPr sz="2150" spc="60" dirty="0"/>
              <a:t> </a:t>
            </a:r>
            <a:r>
              <a:rPr sz="2150" dirty="0"/>
              <a:t>saving</a:t>
            </a:r>
            <a:r>
              <a:rPr sz="2150" spc="55" dirty="0"/>
              <a:t> </a:t>
            </a:r>
            <a:r>
              <a:rPr sz="2150" dirty="0"/>
              <a:t>goals</a:t>
            </a:r>
            <a:r>
              <a:rPr sz="2150" spc="55" dirty="0"/>
              <a:t> </a:t>
            </a:r>
            <a:r>
              <a:rPr sz="2150" spc="-10" dirty="0"/>
              <a:t>define </a:t>
            </a:r>
            <a:r>
              <a:rPr sz="2150" dirty="0"/>
              <a:t>FinSightAI</a:t>
            </a:r>
            <a:r>
              <a:rPr sz="2150" spc="45" dirty="0"/>
              <a:t> </a:t>
            </a:r>
            <a:r>
              <a:rPr sz="2150" dirty="0"/>
              <a:t>as</a:t>
            </a:r>
            <a:r>
              <a:rPr sz="2150" spc="50" dirty="0"/>
              <a:t> </a:t>
            </a:r>
            <a:r>
              <a:rPr sz="2150" dirty="0"/>
              <a:t>a</a:t>
            </a:r>
            <a:r>
              <a:rPr sz="2150" spc="45" dirty="0"/>
              <a:t> </a:t>
            </a:r>
            <a:r>
              <a:rPr sz="2150" dirty="0"/>
              <a:t>360°</a:t>
            </a:r>
            <a:r>
              <a:rPr sz="2150" spc="45" dirty="0"/>
              <a:t> </a:t>
            </a:r>
            <a:r>
              <a:rPr sz="2150" dirty="0"/>
              <a:t>smart</a:t>
            </a:r>
            <a:r>
              <a:rPr sz="2150" spc="45" dirty="0"/>
              <a:t> </a:t>
            </a:r>
            <a:r>
              <a:rPr sz="2150" dirty="0"/>
              <a:t>financial</a:t>
            </a:r>
            <a:r>
              <a:rPr sz="2150" spc="45" dirty="0"/>
              <a:t> </a:t>
            </a:r>
            <a:r>
              <a:rPr sz="2150" spc="-10" dirty="0"/>
              <a:t>companion.</a:t>
            </a:r>
            <a:endParaRPr sz="2150"/>
          </a:p>
        </p:txBody>
      </p:sp>
      <p:sp>
        <p:nvSpPr>
          <p:cNvPr id="4" name="object 4"/>
          <p:cNvSpPr txBox="1"/>
          <p:nvPr/>
        </p:nvSpPr>
        <p:spPr>
          <a:xfrm>
            <a:off x="9708905" y="3134637"/>
            <a:ext cx="6630670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94790">
              <a:lnSpc>
                <a:spcPct val="100000"/>
              </a:lnSpc>
              <a:spcBef>
                <a:spcPts val="100"/>
              </a:spcBef>
            </a:pPr>
            <a:r>
              <a:rPr sz="2750" spc="480" dirty="0">
                <a:solidFill>
                  <a:srgbClr val="331200"/>
                </a:solidFill>
                <a:latin typeface="Arial MT"/>
                <a:cs typeface="Arial MT"/>
              </a:rPr>
              <a:t>Comprehensive</a:t>
            </a:r>
            <a:r>
              <a:rPr sz="275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750" spc="490" dirty="0">
                <a:solidFill>
                  <a:srgbClr val="331200"/>
                </a:solidFill>
                <a:latin typeface="Arial MT"/>
                <a:cs typeface="Arial MT"/>
              </a:rPr>
              <a:t>Problem </a:t>
            </a:r>
            <a:r>
              <a:rPr sz="2750" spc="450" dirty="0">
                <a:solidFill>
                  <a:srgbClr val="331200"/>
                </a:solidFill>
                <a:latin typeface="Arial MT"/>
                <a:cs typeface="Arial MT"/>
              </a:rPr>
              <a:t>Solving</a:t>
            </a:r>
            <a:endParaRPr sz="2750">
              <a:latin typeface="Arial MT"/>
              <a:cs typeface="Arial MT"/>
            </a:endParaRPr>
          </a:p>
          <a:p>
            <a:pPr marL="71755" marR="5080">
              <a:lnSpc>
                <a:spcPct val="136600"/>
              </a:lnSpc>
              <a:spcBef>
                <a:spcPts val="890"/>
              </a:spcBef>
            </a:pP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FinSightAI</a:t>
            </a:r>
            <a:r>
              <a:rPr sz="2150" spc="5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tackles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critical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financial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issues,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including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untracked</a:t>
            </a:r>
            <a:r>
              <a:rPr sz="215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expenses,</a:t>
            </a:r>
            <a:r>
              <a:rPr sz="215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forgotten</a:t>
            </a:r>
            <a:r>
              <a:rPr sz="215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subscriptions,</a:t>
            </a:r>
            <a:r>
              <a:rPr sz="215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impulse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spending,</a:t>
            </a:r>
            <a:r>
              <a:rPr sz="2150" spc="5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inadequate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financial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planning.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0070" y="6488922"/>
            <a:ext cx="704977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 marR="3122930">
              <a:lnSpc>
                <a:spcPct val="100000"/>
              </a:lnSpc>
              <a:spcBef>
                <a:spcPts val="100"/>
              </a:spcBef>
            </a:pPr>
            <a:r>
              <a:rPr sz="2750" spc="360" dirty="0">
                <a:solidFill>
                  <a:srgbClr val="331200"/>
                </a:solidFill>
                <a:latin typeface="Arial MT"/>
                <a:cs typeface="Arial MT"/>
              </a:rPr>
              <a:t>Real-</a:t>
            </a:r>
            <a:r>
              <a:rPr sz="2750" spc="445" dirty="0">
                <a:solidFill>
                  <a:srgbClr val="331200"/>
                </a:solidFill>
                <a:latin typeface="Arial MT"/>
                <a:cs typeface="Arial MT"/>
              </a:rPr>
              <a:t>Time</a:t>
            </a:r>
            <a:r>
              <a:rPr sz="275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750" spc="575" dirty="0">
                <a:solidFill>
                  <a:srgbClr val="331200"/>
                </a:solidFill>
                <a:latin typeface="Arial MT"/>
                <a:cs typeface="Arial MT"/>
              </a:rPr>
              <a:t>Market </a:t>
            </a:r>
            <a:r>
              <a:rPr sz="2750" spc="484" dirty="0">
                <a:solidFill>
                  <a:srgbClr val="331200"/>
                </a:solidFill>
                <a:latin typeface="Arial MT"/>
                <a:cs typeface="Arial MT"/>
              </a:rPr>
              <a:t>Data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155"/>
              </a:spcBef>
            </a:pP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Theplatform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providesdaily</a:t>
            </a:r>
            <a:r>
              <a:rPr sz="215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updates</a:t>
            </a:r>
            <a:r>
              <a:rPr sz="215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on</a:t>
            </a:r>
            <a:r>
              <a:rPr sz="215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investment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opportunities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fluctuating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interest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rates</a:t>
            </a:r>
            <a:r>
              <a:rPr sz="21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331200"/>
                </a:solidFill>
                <a:latin typeface="Arial MT"/>
                <a:cs typeface="Arial MT"/>
              </a:rPr>
              <a:t>across</a:t>
            </a:r>
            <a:r>
              <a:rPr sz="21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331200"/>
                </a:solidFill>
                <a:latin typeface="Arial MT"/>
                <a:cs typeface="Arial MT"/>
              </a:rPr>
              <a:t>various banks.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051" y="147561"/>
            <a:ext cx="17706972" cy="101394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7594" y="1236560"/>
            <a:ext cx="1619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25" dirty="0">
                <a:solidFill>
                  <a:srgbClr val="331200"/>
                </a:solidFill>
                <a:latin typeface="Arial MT"/>
                <a:cs typeface="Arial MT"/>
              </a:rPr>
              <a:t>1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76" y="2254545"/>
            <a:ext cx="22034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25" dirty="0">
                <a:solidFill>
                  <a:srgbClr val="331200"/>
                </a:solidFill>
                <a:latin typeface="Arial MT"/>
                <a:cs typeface="Arial MT"/>
              </a:rPr>
              <a:t>2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960" y="9161770"/>
            <a:ext cx="2425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400" dirty="0">
                <a:solidFill>
                  <a:srgbClr val="331200"/>
                </a:solidFill>
                <a:latin typeface="Arial MT"/>
                <a:cs typeface="Arial MT"/>
              </a:rPr>
              <a:t>9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960" y="6205039"/>
            <a:ext cx="2425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400" dirty="0">
                <a:solidFill>
                  <a:srgbClr val="331200"/>
                </a:solidFill>
                <a:latin typeface="Arial MT"/>
                <a:cs typeface="Arial MT"/>
              </a:rPr>
              <a:t>6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847" y="3236029"/>
            <a:ext cx="227329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75" dirty="0">
                <a:solidFill>
                  <a:srgbClr val="331200"/>
                </a:solidFill>
                <a:latin typeface="Arial MT"/>
                <a:cs typeface="Arial MT"/>
              </a:rPr>
              <a:t>3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980" y="4225029"/>
            <a:ext cx="23495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335" dirty="0">
                <a:solidFill>
                  <a:srgbClr val="331200"/>
                </a:solidFill>
                <a:latin typeface="Arial MT"/>
                <a:cs typeface="Arial MT"/>
              </a:rPr>
              <a:t>4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0771" y="409819"/>
            <a:ext cx="466661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445" dirty="0">
                <a:solidFill>
                  <a:srgbClr val="331200"/>
                </a:solidFill>
                <a:latin typeface="Arial MT"/>
                <a:cs typeface="Arial MT"/>
              </a:rPr>
              <a:t>Key</a:t>
            </a:r>
            <a:r>
              <a:rPr sz="22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400" dirty="0">
                <a:solidFill>
                  <a:srgbClr val="331200"/>
                </a:solidFill>
                <a:latin typeface="Arial MT"/>
                <a:cs typeface="Arial MT"/>
              </a:rPr>
              <a:t>Features</a:t>
            </a:r>
            <a:r>
              <a:rPr sz="22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610" dirty="0">
                <a:solidFill>
                  <a:srgbClr val="331200"/>
                </a:solidFill>
                <a:latin typeface="Arial MT"/>
                <a:cs typeface="Arial MT"/>
              </a:rPr>
              <a:t>of</a:t>
            </a:r>
            <a:r>
              <a:rPr sz="22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350" dirty="0">
                <a:solidFill>
                  <a:srgbClr val="331200"/>
                </a:solidFill>
                <a:latin typeface="Arial MT"/>
                <a:cs typeface="Arial MT"/>
              </a:rPr>
              <a:t>FinSightAI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9398" y="3230105"/>
            <a:ext cx="11160760" cy="11982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250" spc="390" dirty="0">
                <a:solidFill>
                  <a:srgbClr val="331200"/>
                </a:solidFill>
                <a:latin typeface="Arial MT"/>
                <a:cs typeface="Arial MT"/>
              </a:rPr>
              <a:t>Subscription</a:t>
            </a:r>
            <a:r>
              <a:rPr sz="2250" spc="6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390" dirty="0">
                <a:solidFill>
                  <a:srgbClr val="331200"/>
                </a:solidFill>
                <a:latin typeface="Arial MT"/>
                <a:cs typeface="Arial MT"/>
              </a:rPr>
              <a:t>Tracking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Monitorsrecurringsubscriptionsandauto-debits, helping users avoid unexpected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charges.</a:t>
            </a:r>
            <a:endParaRPr sz="2250">
              <a:latin typeface="Arial MT"/>
              <a:cs typeface="Arial MT"/>
            </a:endParaRPr>
          </a:p>
          <a:p>
            <a:pPr marL="113664">
              <a:lnSpc>
                <a:spcPct val="100000"/>
              </a:lnSpc>
              <a:spcBef>
                <a:spcPts val="705"/>
              </a:spcBef>
            </a:pPr>
            <a:r>
              <a:rPr sz="2250" spc="405" dirty="0">
                <a:solidFill>
                  <a:srgbClr val="331200"/>
                </a:solidFill>
                <a:latin typeface="Arial MT"/>
                <a:cs typeface="Arial MT"/>
              </a:rPr>
              <a:t>Emotional</a:t>
            </a:r>
            <a:r>
              <a:rPr sz="22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370" dirty="0">
                <a:solidFill>
                  <a:srgbClr val="331200"/>
                </a:solidFill>
                <a:latin typeface="Arial MT"/>
                <a:cs typeface="Arial MT"/>
              </a:rPr>
              <a:t>Spending</a:t>
            </a:r>
            <a:r>
              <a:rPr sz="22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420" dirty="0">
                <a:solidFill>
                  <a:srgbClr val="331200"/>
                </a:solidFill>
                <a:latin typeface="Arial MT"/>
                <a:cs typeface="Arial MT"/>
              </a:rPr>
              <a:t>Detection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6226222"/>
            <a:ext cx="12923520" cy="91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250" spc="365" dirty="0">
                <a:solidFill>
                  <a:srgbClr val="331200"/>
                </a:solidFill>
                <a:latin typeface="Arial MT"/>
                <a:cs typeface="Arial MT"/>
              </a:rPr>
              <a:t>Personalized</a:t>
            </a:r>
            <a:r>
              <a:rPr sz="2250" spc="10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340" dirty="0">
                <a:solidFill>
                  <a:srgbClr val="331200"/>
                </a:solidFill>
                <a:latin typeface="Arial MT"/>
                <a:cs typeface="Arial MT"/>
              </a:rPr>
              <a:t>Planning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Offers tailored savings and investment planning, aligning financial strategies with individual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objectives.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038" y="4614849"/>
            <a:ext cx="1339850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Identifies spending patterns linked to emotional triggers, offering insights to promote disciplined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habits.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250" spc="335" dirty="0">
                <a:solidFill>
                  <a:srgbClr val="331200"/>
                </a:solidFill>
                <a:latin typeface="Arial MT"/>
                <a:cs typeface="Arial MT"/>
              </a:rPr>
              <a:t>5AI-</a:t>
            </a:r>
            <a:r>
              <a:rPr sz="2250" spc="350" dirty="0">
                <a:solidFill>
                  <a:srgbClr val="331200"/>
                </a:solidFill>
                <a:latin typeface="Arial MT"/>
                <a:cs typeface="Arial MT"/>
              </a:rPr>
              <a:t>Based</a:t>
            </a:r>
            <a:r>
              <a:rPr sz="2250" spc="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415" dirty="0">
                <a:solidFill>
                  <a:srgbClr val="331200"/>
                </a:solidFill>
                <a:latin typeface="Arial MT"/>
                <a:cs typeface="Arial MT"/>
              </a:rPr>
              <a:t>Budgeting</a:t>
            </a:r>
            <a:endParaRPr sz="225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380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Generatespersonalizedbudgeting suggestions based on spending behavior and financial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goals.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199" y="7133469"/>
            <a:ext cx="13148944" cy="18046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2250" spc="415" dirty="0">
                <a:solidFill>
                  <a:srgbClr val="331200"/>
                </a:solidFill>
                <a:latin typeface="Arial MT"/>
                <a:cs typeface="Arial MT"/>
              </a:rPr>
              <a:t>7Smart</a:t>
            </a:r>
            <a:r>
              <a:rPr sz="2250" spc="5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450" dirty="0">
                <a:solidFill>
                  <a:srgbClr val="331200"/>
                </a:solidFill>
                <a:latin typeface="Arial MT"/>
                <a:cs typeface="Arial MT"/>
              </a:rPr>
              <a:t>Payment</a:t>
            </a:r>
            <a:r>
              <a:rPr sz="2250" spc="5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365" dirty="0">
                <a:solidFill>
                  <a:srgbClr val="331200"/>
                </a:solidFill>
                <a:latin typeface="Arial MT"/>
                <a:cs typeface="Arial MT"/>
              </a:rPr>
              <a:t>Reminders</a:t>
            </a:r>
            <a:endParaRPr sz="225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420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Sends timely reminders for billpayments and upcoming financial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obligations.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250" spc="434" dirty="0">
                <a:solidFill>
                  <a:srgbClr val="331200"/>
                </a:solidFill>
                <a:latin typeface="Arial MT"/>
                <a:cs typeface="Arial MT"/>
              </a:rPr>
              <a:t>8Chatbot/Voice</a:t>
            </a:r>
            <a:r>
              <a:rPr sz="2250" spc="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409" dirty="0">
                <a:solidFill>
                  <a:srgbClr val="331200"/>
                </a:solidFill>
                <a:latin typeface="Arial MT"/>
                <a:cs typeface="Arial MT"/>
              </a:rPr>
              <a:t>Assistant</a:t>
            </a:r>
            <a:endParaRPr sz="2250">
              <a:latin typeface="Arial MT"/>
              <a:cs typeface="Arial MT"/>
            </a:endParaRPr>
          </a:p>
          <a:p>
            <a:pPr marL="305435">
              <a:lnSpc>
                <a:spcPct val="100000"/>
              </a:lnSpc>
              <a:spcBef>
                <a:spcPts val="430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Providesaninteractiveinterfaceforinstant financial queries, such as "How much did I spend last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week?"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9398" y="9155845"/>
            <a:ext cx="13157835" cy="765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250" spc="300" dirty="0">
                <a:solidFill>
                  <a:srgbClr val="331200"/>
                </a:solidFill>
                <a:latin typeface="Arial MT"/>
                <a:cs typeface="Arial MT"/>
              </a:rPr>
              <a:t>Goal</a:t>
            </a:r>
            <a:r>
              <a:rPr sz="2250" spc="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409" dirty="0">
                <a:solidFill>
                  <a:srgbClr val="331200"/>
                </a:solidFill>
                <a:latin typeface="Arial MT"/>
                <a:cs typeface="Arial MT"/>
              </a:rPr>
              <a:t>Tracker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Visualizesprogress towards financial goals, like a "Laptop fund: 60% completed," to maintain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motivation.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9398" y="1972739"/>
            <a:ext cx="13335635" cy="103568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75"/>
              </a:spcBef>
            </a:pPr>
            <a:r>
              <a:rPr sz="2250" spc="320" dirty="0">
                <a:solidFill>
                  <a:srgbClr val="331200"/>
                </a:solidFill>
                <a:latin typeface="Arial MT"/>
                <a:cs typeface="Arial MT"/>
              </a:rPr>
              <a:t>Financial</a:t>
            </a:r>
            <a:r>
              <a:rPr sz="22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365" dirty="0">
                <a:solidFill>
                  <a:srgbClr val="331200"/>
                </a:solidFill>
                <a:latin typeface="Arial MT"/>
                <a:cs typeface="Arial MT"/>
              </a:rPr>
              <a:t>Summaries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Provides weekly and monthly summaries in both text and voice formats for convenient financial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oversight.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9398" y="1061157"/>
            <a:ext cx="14510385" cy="9594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075"/>
              </a:spcBef>
            </a:pPr>
            <a:r>
              <a:rPr sz="2250" spc="440" dirty="0">
                <a:solidFill>
                  <a:srgbClr val="331200"/>
                </a:solidFill>
                <a:latin typeface="Arial MT"/>
                <a:cs typeface="Arial MT"/>
              </a:rPr>
              <a:t>Smart</a:t>
            </a:r>
            <a:r>
              <a:rPr sz="22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385" dirty="0">
                <a:solidFill>
                  <a:srgbClr val="331200"/>
                </a:solidFill>
                <a:latin typeface="Arial MT"/>
                <a:cs typeface="Arial MT"/>
              </a:rPr>
              <a:t>Expense</a:t>
            </a:r>
            <a:r>
              <a:rPr sz="2250" spc="5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250" spc="405" dirty="0">
                <a:solidFill>
                  <a:srgbClr val="331200"/>
                </a:solidFill>
                <a:latin typeface="Arial MT"/>
                <a:cs typeface="Arial MT"/>
              </a:rPr>
              <a:t>Categorization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250" dirty="0">
                <a:solidFill>
                  <a:srgbClr val="331200"/>
                </a:solidFill>
                <a:latin typeface="Arial MT"/>
                <a:cs typeface="Arial MT"/>
              </a:rPr>
              <a:t>Utilizes Natural Language Processing (NLP) to automatically categorize transactions, simplifying expense </a:t>
            </a:r>
            <a:r>
              <a:rPr sz="2250" spc="-10" dirty="0">
                <a:solidFill>
                  <a:srgbClr val="331200"/>
                </a:solidFill>
                <a:latin typeface="Arial MT"/>
                <a:cs typeface="Arial MT"/>
              </a:rPr>
              <a:t>tracking.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43" y="356615"/>
            <a:ext cx="17584420" cy="9573260"/>
          </a:xfrm>
          <a:custGeom>
            <a:avLst/>
            <a:gdLst/>
            <a:ahLst/>
            <a:cxnLst/>
            <a:rect l="l" t="t" r="r" b="b"/>
            <a:pathLst>
              <a:path w="17584420" h="9573260">
                <a:moveTo>
                  <a:pt x="17589500" y="9575800"/>
                </a:moveTo>
                <a:lnTo>
                  <a:pt x="0" y="9575800"/>
                </a:lnTo>
                <a:lnTo>
                  <a:pt x="0" y="0"/>
                </a:lnTo>
                <a:lnTo>
                  <a:pt x="17589500" y="0"/>
                </a:lnTo>
                <a:lnTo>
                  <a:pt x="17589500" y="9575800"/>
                </a:lnTo>
                <a:close/>
              </a:path>
            </a:pathLst>
          </a:custGeom>
          <a:solidFill>
            <a:srgbClr val="724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415" y="1994449"/>
            <a:ext cx="1266824" cy="76009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91036" y="372713"/>
            <a:ext cx="6467474" cy="9534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4546" y="716276"/>
            <a:ext cx="9086850" cy="777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00" spc="800" dirty="0">
                <a:solidFill>
                  <a:srgbClr val="D6B086"/>
                </a:solidFill>
              </a:rPr>
              <a:t>FinSightAI</a:t>
            </a:r>
            <a:r>
              <a:rPr sz="4900" spc="135" dirty="0">
                <a:solidFill>
                  <a:srgbClr val="D6B086"/>
                </a:solidFill>
              </a:rPr>
              <a:t> </a:t>
            </a:r>
            <a:r>
              <a:rPr sz="4900" spc="785" dirty="0">
                <a:solidFill>
                  <a:srgbClr val="D6B086"/>
                </a:solidFill>
              </a:rPr>
              <a:t>Process</a:t>
            </a:r>
            <a:r>
              <a:rPr sz="4900" spc="135" dirty="0">
                <a:solidFill>
                  <a:srgbClr val="D6B086"/>
                </a:solidFill>
              </a:rPr>
              <a:t> </a:t>
            </a:r>
            <a:r>
              <a:rPr sz="4900" spc="940" dirty="0">
                <a:solidFill>
                  <a:srgbClr val="D6B086"/>
                </a:solidFill>
              </a:rPr>
              <a:t>Flow</a:t>
            </a:r>
            <a:endParaRPr sz="4900"/>
          </a:p>
        </p:txBody>
      </p:sp>
      <p:sp>
        <p:nvSpPr>
          <p:cNvPr id="6" name="object 6"/>
          <p:cNvSpPr txBox="1"/>
          <p:nvPr/>
        </p:nvSpPr>
        <p:spPr>
          <a:xfrm>
            <a:off x="2393257" y="2115876"/>
            <a:ext cx="7260590" cy="69145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spc="390" dirty="0">
                <a:solidFill>
                  <a:srgbClr val="ECE9E7"/>
                </a:solidFill>
                <a:latin typeface="Arial MT"/>
                <a:cs typeface="Arial MT"/>
              </a:rPr>
              <a:t>User</a:t>
            </a:r>
            <a:r>
              <a:rPr sz="2400" spc="7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400" spc="470" dirty="0">
                <a:solidFill>
                  <a:srgbClr val="ECE9E7"/>
                </a:solidFill>
                <a:latin typeface="Arial MT"/>
                <a:cs typeface="Arial MT"/>
              </a:rPr>
              <a:t>Input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User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provides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financial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data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for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ECE9E7"/>
                </a:solidFill>
                <a:latin typeface="Arial MT"/>
                <a:cs typeface="Arial MT"/>
              </a:rPr>
              <a:t>analysis.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89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405" dirty="0">
                <a:solidFill>
                  <a:srgbClr val="ECE9E7"/>
                </a:solidFill>
                <a:latin typeface="Arial MT"/>
                <a:cs typeface="Arial MT"/>
              </a:rPr>
              <a:t>AI</a:t>
            </a:r>
            <a:r>
              <a:rPr sz="2400" spc="6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400" spc="415" dirty="0">
                <a:solidFill>
                  <a:srgbClr val="ECE9E7"/>
                </a:solidFill>
                <a:latin typeface="Arial MT"/>
                <a:cs typeface="Arial MT"/>
              </a:rPr>
              <a:t>Analysis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AI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analyzes</a:t>
            </a:r>
            <a:r>
              <a:rPr sz="1900" spc="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the</a:t>
            </a:r>
            <a:r>
              <a:rPr sz="1900" spc="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input</a:t>
            </a:r>
            <a:r>
              <a:rPr sz="1900" spc="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to</a:t>
            </a:r>
            <a:r>
              <a:rPr sz="1900" spc="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identify</a:t>
            </a:r>
            <a:r>
              <a:rPr sz="1900" spc="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patterns</a:t>
            </a:r>
            <a:r>
              <a:rPr sz="1900" spc="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and</a:t>
            </a:r>
            <a:r>
              <a:rPr sz="1900" spc="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categorize</a:t>
            </a:r>
            <a:r>
              <a:rPr sz="1900" spc="5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ECE9E7"/>
                </a:solidFill>
                <a:latin typeface="Arial MT"/>
                <a:cs typeface="Arial MT"/>
              </a:rPr>
              <a:t>expenses.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450" spc="740" dirty="0">
                <a:solidFill>
                  <a:srgbClr val="ECE9E7"/>
                </a:solidFill>
                <a:latin typeface="Arial MT"/>
                <a:cs typeface="Arial MT"/>
              </a:rPr>
              <a:t>Insights</a:t>
            </a:r>
            <a:r>
              <a:rPr sz="4450" spc="10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4450" spc="775" dirty="0">
                <a:solidFill>
                  <a:srgbClr val="ECE9E7"/>
                </a:solidFill>
                <a:latin typeface="Arial MT"/>
                <a:cs typeface="Arial MT"/>
              </a:rPr>
              <a:t>Generated</a:t>
            </a: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Personalized</a:t>
            </a:r>
            <a:r>
              <a:rPr sz="1900" spc="5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insights</a:t>
            </a:r>
            <a:r>
              <a:rPr sz="1900" spc="5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are</a:t>
            </a:r>
            <a:r>
              <a:rPr sz="1900" spc="6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derived</a:t>
            </a:r>
            <a:r>
              <a:rPr sz="1900" spc="5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from</a:t>
            </a:r>
            <a:r>
              <a:rPr sz="1900" spc="6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the</a:t>
            </a:r>
            <a:r>
              <a:rPr sz="1900" spc="5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categorized</a:t>
            </a:r>
            <a:r>
              <a:rPr sz="1900" spc="6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ECE9E7"/>
                </a:solidFill>
                <a:latin typeface="Arial MT"/>
                <a:cs typeface="Arial MT"/>
              </a:rPr>
              <a:t>data.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500" dirty="0">
                <a:solidFill>
                  <a:srgbClr val="ECE9E7"/>
                </a:solidFill>
                <a:latin typeface="Arial MT"/>
                <a:cs typeface="Arial MT"/>
              </a:rPr>
              <a:t>Alerts</a:t>
            </a:r>
            <a:r>
              <a:rPr sz="2400" spc="6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400" spc="320" dirty="0">
                <a:solidFill>
                  <a:srgbClr val="ECE9E7"/>
                </a:solidFill>
                <a:latin typeface="Arial MT"/>
                <a:cs typeface="Arial MT"/>
              </a:rPr>
              <a:t>&amp;</a:t>
            </a:r>
            <a:r>
              <a:rPr sz="2400" spc="7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400" spc="320" dirty="0">
                <a:solidFill>
                  <a:srgbClr val="ECE9E7"/>
                </a:solidFill>
                <a:latin typeface="Arial MT"/>
                <a:cs typeface="Arial MT"/>
              </a:rPr>
              <a:t>Goals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Voice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or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text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alerts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and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goal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suggestions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are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sent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to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the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ECE9E7"/>
                </a:solidFill>
                <a:latin typeface="Arial MT"/>
                <a:cs typeface="Arial MT"/>
              </a:rPr>
              <a:t>user.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89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390" dirty="0">
                <a:solidFill>
                  <a:srgbClr val="ECE9E7"/>
                </a:solidFill>
                <a:latin typeface="Arial MT"/>
                <a:cs typeface="Arial MT"/>
              </a:rPr>
              <a:t>User</a:t>
            </a:r>
            <a:r>
              <a:rPr sz="2400" spc="7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400" spc="490" dirty="0">
                <a:solidFill>
                  <a:srgbClr val="ECE9E7"/>
                </a:solidFill>
                <a:latin typeface="Arial MT"/>
                <a:cs typeface="Arial MT"/>
              </a:rPr>
              <a:t>Action</a:t>
            </a:r>
            <a:r>
              <a:rPr sz="2400" spc="7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400" spc="320" dirty="0">
                <a:solidFill>
                  <a:srgbClr val="ECE9E7"/>
                </a:solidFill>
                <a:latin typeface="Arial MT"/>
                <a:cs typeface="Arial MT"/>
              </a:rPr>
              <a:t>&amp;</a:t>
            </a:r>
            <a:r>
              <a:rPr sz="2400" spc="7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2400" spc="420" dirty="0">
                <a:solidFill>
                  <a:srgbClr val="ECE9E7"/>
                </a:solidFill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User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acts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on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advice,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and</a:t>
            </a:r>
            <a:r>
              <a:rPr sz="1900" spc="40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AI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continually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learns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ECE9E7"/>
                </a:solidFill>
                <a:latin typeface="Arial MT"/>
                <a:cs typeface="Arial MT"/>
              </a:rPr>
              <a:t>from</a:t>
            </a:r>
            <a:r>
              <a:rPr sz="1900" spc="45" dirty="0">
                <a:solidFill>
                  <a:srgbClr val="ECE9E7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ECE9E7"/>
                </a:solidFill>
                <a:latin typeface="Arial MT"/>
                <a:cs typeface="Arial MT"/>
              </a:rPr>
              <a:t>interactions.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7088" y="356615"/>
            <a:ext cx="15490825" cy="9573895"/>
          </a:xfrm>
          <a:custGeom>
            <a:avLst/>
            <a:gdLst/>
            <a:ahLst/>
            <a:cxnLst/>
            <a:rect l="l" t="t" r="r" b="b"/>
            <a:pathLst>
              <a:path w="15490825" h="9573895">
                <a:moveTo>
                  <a:pt x="15494000" y="9575800"/>
                </a:moveTo>
                <a:lnTo>
                  <a:pt x="0" y="9575800"/>
                </a:lnTo>
                <a:lnTo>
                  <a:pt x="0" y="0"/>
                </a:lnTo>
                <a:lnTo>
                  <a:pt x="15494000" y="0"/>
                </a:lnTo>
                <a:lnTo>
                  <a:pt x="15494000" y="9575800"/>
                </a:lnTo>
                <a:close/>
              </a:path>
            </a:pathLst>
          </a:custGeom>
          <a:solidFill>
            <a:srgbClr val="ECE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6259830" marR="5080" indent="-2163445">
              <a:lnSpc>
                <a:spcPts val="6230"/>
              </a:lnSpc>
              <a:spcBef>
                <a:spcPts val="175"/>
              </a:spcBef>
            </a:pPr>
            <a:r>
              <a:rPr spc="910" dirty="0"/>
              <a:t>Technology</a:t>
            </a:r>
            <a:r>
              <a:rPr spc="130" dirty="0"/>
              <a:t> </a:t>
            </a:r>
            <a:r>
              <a:rPr spc="935" dirty="0"/>
              <a:t>Stack</a:t>
            </a:r>
            <a:r>
              <a:rPr spc="135" dirty="0"/>
              <a:t> </a:t>
            </a:r>
            <a:r>
              <a:rPr spc="1285" dirty="0"/>
              <a:t>for </a:t>
            </a:r>
            <a:r>
              <a:rPr spc="800" dirty="0"/>
              <a:t>FinSightAI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Financial</a:t>
            </a:r>
            <a:r>
              <a:rPr sz="3000" b="1" spc="-45" dirty="0">
                <a:solidFill>
                  <a:srgbClr val="3312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Data</a:t>
            </a:r>
            <a:r>
              <a:rPr sz="3000" b="1" spc="-45" dirty="0">
                <a:solidFill>
                  <a:srgbClr val="3312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Fetching:</a:t>
            </a:r>
            <a:r>
              <a:rPr sz="3000" b="1" spc="-45" dirty="0">
                <a:solidFill>
                  <a:srgbClr val="3312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31200"/>
                </a:solidFill>
              </a:rPr>
              <a:t>Fi's</a:t>
            </a:r>
            <a:r>
              <a:rPr sz="3000" spc="-45" dirty="0">
                <a:solidFill>
                  <a:srgbClr val="331200"/>
                </a:solidFill>
              </a:rPr>
              <a:t> </a:t>
            </a:r>
            <a:r>
              <a:rPr sz="3000" dirty="0">
                <a:solidFill>
                  <a:srgbClr val="331200"/>
                </a:solidFill>
              </a:rPr>
              <a:t>MCP</a:t>
            </a:r>
            <a:r>
              <a:rPr sz="3000" spc="-45" dirty="0">
                <a:solidFill>
                  <a:srgbClr val="331200"/>
                </a:solidFill>
              </a:rPr>
              <a:t> </a:t>
            </a:r>
            <a:r>
              <a:rPr sz="3000" dirty="0">
                <a:solidFill>
                  <a:srgbClr val="331200"/>
                </a:solidFill>
              </a:rPr>
              <a:t>for</a:t>
            </a:r>
            <a:r>
              <a:rPr sz="3000" spc="-45" dirty="0">
                <a:solidFill>
                  <a:srgbClr val="331200"/>
                </a:solidFill>
              </a:rPr>
              <a:t> </a:t>
            </a:r>
            <a:r>
              <a:rPr sz="3000" dirty="0">
                <a:solidFill>
                  <a:srgbClr val="331200"/>
                </a:solidFill>
              </a:rPr>
              <a:t>structuredJSON</a:t>
            </a:r>
            <a:r>
              <a:rPr sz="3000" spc="-45" dirty="0">
                <a:solidFill>
                  <a:srgbClr val="331200"/>
                </a:solidFill>
              </a:rPr>
              <a:t> </a:t>
            </a:r>
            <a:r>
              <a:rPr sz="3000" spc="-10" dirty="0">
                <a:solidFill>
                  <a:srgbClr val="331200"/>
                </a:solidFill>
              </a:rPr>
              <a:t>transactiondata.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40" y="3131140"/>
            <a:ext cx="1381188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Voice</a:t>
            </a:r>
            <a:r>
              <a:rPr sz="3000" b="1" spc="-5" dirty="0">
                <a:solidFill>
                  <a:srgbClr val="3312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Interface: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Google Dialog flow / Agent</a:t>
            </a:r>
            <a:r>
              <a:rPr sz="3000" spc="-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Builder for voice-first 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experiences.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AI/ML:</a:t>
            </a:r>
            <a:r>
              <a:rPr sz="3000" b="1" spc="-15" dirty="0">
                <a:solidFill>
                  <a:srgbClr val="3312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TensorFlow,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Scikit-learn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robust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machine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learning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models.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NLP:</a:t>
            </a:r>
            <a:r>
              <a:rPr sz="3000" b="1" spc="-10" dirty="0">
                <a:solidFill>
                  <a:srgbClr val="3312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Vertex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AI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PaLM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models</a:t>
            </a:r>
            <a:r>
              <a:rPr sz="3000" spc="-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or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Gemini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for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advanced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financial</a:t>
            </a:r>
            <a:r>
              <a:rPr sz="3000" spc="-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insight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 generation.</a:t>
            </a:r>
            <a:endParaRPr sz="3000">
              <a:latin typeface="Arial MT"/>
              <a:cs typeface="Arial MT"/>
            </a:endParaRPr>
          </a:p>
          <a:p>
            <a:pPr marL="12700" marR="2166620">
              <a:lnSpc>
                <a:spcPct val="200000"/>
              </a:lnSpc>
            </a:pP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Backend: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Python with Flask for scalable server-side 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development. </a:t>
            </a: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Frontend:</a:t>
            </a:r>
            <a:r>
              <a:rPr sz="3000" b="1" spc="-20" dirty="0">
                <a:solidFill>
                  <a:srgbClr val="3312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React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/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Flutter</a:t>
            </a:r>
            <a:r>
              <a:rPr sz="3000" spc="-2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responsive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3000" spc="-2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intuitive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user</a:t>
            </a:r>
            <a:r>
              <a:rPr sz="3000" spc="-1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interfaces. </a:t>
            </a:r>
            <a:r>
              <a:rPr sz="3000" b="1" dirty="0">
                <a:solidFill>
                  <a:srgbClr val="331200"/>
                </a:solidFill>
                <a:latin typeface="Arial"/>
                <a:cs typeface="Arial"/>
              </a:rPr>
              <a:t>Database: </a:t>
            </a:r>
            <a:r>
              <a:rPr sz="3000" dirty="0">
                <a:solidFill>
                  <a:srgbClr val="331200"/>
                </a:solidFill>
                <a:latin typeface="Arial MT"/>
                <a:cs typeface="Arial MT"/>
              </a:rPr>
              <a:t>Firebase for real-time data storage and </a:t>
            </a:r>
            <a:r>
              <a:rPr sz="3000" spc="-10" dirty="0">
                <a:solidFill>
                  <a:srgbClr val="331200"/>
                </a:solidFill>
                <a:latin typeface="Arial MT"/>
                <a:cs typeface="Arial MT"/>
              </a:rPr>
              <a:t>synchronization.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5257" y="0"/>
            <a:ext cx="17983200" cy="10287000"/>
            <a:chOff x="305257" y="0"/>
            <a:chExt cx="179832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257" y="0"/>
              <a:ext cx="17982742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1293" y="258984"/>
              <a:ext cx="5819774" cy="97726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519" y="368128"/>
            <a:ext cx="11543665" cy="730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00" spc="745" dirty="0"/>
              <a:t>FinSightAI</a:t>
            </a:r>
            <a:r>
              <a:rPr sz="4600" spc="140" dirty="0"/>
              <a:t> </a:t>
            </a:r>
            <a:r>
              <a:rPr sz="4600" spc="915" dirty="0"/>
              <a:t>Architecture</a:t>
            </a:r>
            <a:r>
              <a:rPr sz="4600" spc="140" dirty="0"/>
              <a:t> </a:t>
            </a:r>
            <a:r>
              <a:rPr sz="4600" spc="805" dirty="0"/>
              <a:t>Diagram</a:t>
            </a:r>
            <a:endParaRPr sz="4600"/>
          </a:p>
        </p:txBody>
      </p:sp>
      <p:sp>
        <p:nvSpPr>
          <p:cNvPr id="7" name="object 7"/>
          <p:cNvSpPr txBox="1"/>
          <p:nvPr/>
        </p:nvSpPr>
        <p:spPr>
          <a:xfrm>
            <a:off x="1934638" y="1936400"/>
            <a:ext cx="9346565" cy="80181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2761615">
              <a:lnSpc>
                <a:spcPct val="79200"/>
              </a:lnSpc>
              <a:spcBef>
                <a:spcPts val="844"/>
              </a:spcBef>
            </a:pPr>
            <a:r>
              <a:rPr sz="3000" spc="590" dirty="0">
                <a:solidFill>
                  <a:srgbClr val="331200"/>
                </a:solidFill>
                <a:latin typeface="Arial MT"/>
                <a:cs typeface="Arial MT"/>
              </a:rPr>
              <a:t>Frontend</a:t>
            </a:r>
            <a:r>
              <a:rPr sz="300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620" dirty="0">
                <a:solidFill>
                  <a:srgbClr val="331200"/>
                </a:solidFill>
                <a:latin typeface="Arial MT"/>
                <a:cs typeface="Arial MT"/>
              </a:rPr>
              <a:t>(Web/App,</a:t>
            </a:r>
            <a:r>
              <a:rPr sz="3000" spc="8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80" dirty="0">
                <a:solidFill>
                  <a:srgbClr val="331200"/>
                </a:solidFill>
                <a:latin typeface="Arial MT"/>
                <a:cs typeface="Arial MT"/>
              </a:rPr>
              <a:t>Mobile- </a:t>
            </a:r>
            <a:r>
              <a:rPr sz="3000" spc="600" dirty="0">
                <a:solidFill>
                  <a:srgbClr val="331200"/>
                </a:solidFill>
                <a:latin typeface="Arial MT"/>
                <a:cs typeface="Arial MT"/>
              </a:rPr>
              <a:t>friendly)</a:t>
            </a:r>
            <a:endParaRPr sz="3000">
              <a:latin typeface="Arial MT"/>
              <a:cs typeface="Arial MT"/>
            </a:endParaRPr>
          </a:p>
          <a:p>
            <a:pPr marL="69215">
              <a:lnSpc>
                <a:spcPct val="100000"/>
              </a:lnSpc>
              <a:spcBef>
                <a:spcPts val="1475"/>
              </a:spcBef>
            </a:pPr>
            <a:r>
              <a:rPr sz="2500" spc="-10" dirty="0">
                <a:solidFill>
                  <a:srgbClr val="331200"/>
                </a:solidFill>
                <a:latin typeface="Arial MT"/>
                <a:cs typeface="Arial MT"/>
              </a:rPr>
              <a:t>User-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facing</a:t>
            </a:r>
            <a:r>
              <a:rPr sz="2500" spc="-3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interface,</a:t>
            </a:r>
            <a:r>
              <a:rPr sz="2500" spc="-3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ensuring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accessibility</a:t>
            </a:r>
            <a:r>
              <a:rPr sz="2500" spc="-3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on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various</a:t>
            </a:r>
            <a:r>
              <a:rPr sz="2500" spc="-3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31200"/>
                </a:solidFill>
                <a:latin typeface="Arial MT"/>
                <a:cs typeface="Arial MT"/>
              </a:rPr>
              <a:t>devices.</a:t>
            </a:r>
            <a:endParaRPr sz="2500">
              <a:latin typeface="Arial MT"/>
              <a:cs typeface="Arial MT"/>
            </a:endParaRPr>
          </a:p>
          <a:p>
            <a:pPr marL="69215">
              <a:lnSpc>
                <a:spcPct val="100000"/>
              </a:lnSpc>
              <a:spcBef>
                <a:spcPts val="475"/>
              </a:spcBef>
            </a:pPr>
            <a:r>
              <a:rPr sz="3000" spc="415" dirty="0">
                <a:solidFill>
                  <a:srgbClr val="331200"/>
                </a:solidFill>
                <a:latin typeface="Arial MT"/>
                <a:cs typeface="Arial MT"/>
              </a:rPr>
              <a:t>API</a:t>
            </a:r>
            <a:r>
              <a:rPr sz="300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600" dirty="0">
                <a:solidFill>
                  <a:srgbClr val="331200"/>
                </a:solidFill>
                <a:latin typeface="Arial MT"/>
                <a:cs typeface="Arial MT"/>
              </a:rPr>
              <a:t>Gateway</a:t>
            </a:r>
            <a:r>
              <a:rPr sz="300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90" dirty="0">
                <a:solidFill>
                  <a:srgbClr val="331200"/>
                </a:solidFill>
                <a:latin typeface="Arial MT"/>
                <a:cs typeface="Arial MT"/>
              </a:rPr>
              <a:t>(Flask)</a:t>
            </a:r>
            <a:endParaRPr sz="3000">
              <a:latin typeface="Arial MT"/>
              <a:cs typeface="Arial MT"/>
            </a:endParaRPr>
          </a:p>
          <a:p>
            <a:pPr marL="69215">
              <a:lnSpc>
                <a:spcPct val="100000"/>
              </a:lnSpc>
              <a:spcBef>
                <a:spcPts val="575"/>
              </a:spcBef>
            </a:pP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Manages</a:t>
            </a:r>
            <a:r>
              <a:rPr sz="2500" spc="-3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requests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responses,</a:t>
            </a:r>
            <a:r>
              <a:rPr sz="2500" spc="-3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acting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as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secure</a:t>
            </a:r>
            <a:r>
              <a:rPr sz="2500" spc="-3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entry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31200"/>
                </a:solidFill>
                <a:latin typeface="Arial MT"/>
                <a:cs typeface="Arial MT"/>
              </a:rPr>
              <a:t>point.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2500">
              <a:latin typeface="Arial MT"/>
              <a:cs typeface="Arial MT"/>
            </a:endParaRPr>
          </a:p>
          <a:p>
            <a:pPr marL="69215">
              <a:lnSpc>
                <a:spcPts val="3285"/>
              </a:lnSpc>
              <a:spcBef>
                <a:spcPts val="5"/>
              </a:spcBef>
            </a:pPr>
            <a:r>
              <a:rPr sz="3000" spc="475" dirty="0">
                <a:solidFill>
                  <a:srgbClr val="331200"/>
                </a:solidFill>
                <a:latin typeface="Arial MT"/>
                <a:cs typeface="Arial MT"/>
              </a:rPr>
              <a:t>Core</a:t>
            </a:r>
            <a:r>
              <a:rPr sz="3000" spc="8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70" dirty="0">
                <a:solidFill>
                  <a:srgbClr val="331200"/>
                </a:solidFill>
                <a:latin typeface="Arial MT"/>
                <a:cs typeface="Arial MT"/>
              </a:rPr>
              <a:t>AI</a:t>
            </a:r>
            <a:r>
              <a:rPr sz="3000" spc="8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59" dirty="0">
                <a:solidFill>
                  <a:srgbClr val="331200"/>
                </a:solidFill>
                <a:latin typeface="Arial MT"/>
                <a:cs typeface="Arial MT"/>
              </a:rPr>
              <a:t>Engine</a:t>
            </a:r>
            <a:r>
              <a:rPr sz="3000" spc="8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90" dirty="0">
                <a:solidFill>
                  <a:srgbClr val="331200"/>
                </a:solidFill>
                <a:latin typeface="Arial MT"/>
                <a:cs typeface="Arial MT"/>
              </a:rPr>
              <a:t>(Google</a:t>
            </a:r>
            <a:r>
              <a:rPr sz="3000" spc="8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59" dirty="0">
                <a:solidFill>
                  <a:srgbClr val="331200"/>
                </a:solidFill>
                <a:latin typeface="Arial MT"/>
                <a:cs typeface="Arial MT"/>
              </a:rPr>
              <a:t>Cloud)</a:t>
            </a:r>
            <a:endParaRPr sz="3000">
              <a:latin typeface="Arial MT"/>
              <a:cs typeface="Arial MT"/>
            </a:endParaRPr>
          </a:p>
          <a:p>
            <a:pPr marL="69215">
              <a:lnSpc>
                <a:spcPts val="2645"/>
              </a:lnSpc>
            </a:pP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Includes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Gemini/Vertex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AI</a:t>
            </a:r>
            <a:r>
              <a:rPr sz="2500" spc="-4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for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insight</a:t>
            </a:r>
            <a:r>
              <a:rPr sz="2500" spc="-4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generation,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Agent</a:t>
            </a:r>
            <a:r>
              <a:rPr sz="2500" spc="-4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Builder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331200"/>
                </a:solidFill>
                <a:latin typeface="Arial MT"/>
                <a:cs typeface="Arial MT"/>
              </a:rPr>
              <a:t>for</a:t>
            </a:r>
            <a:endParaRPr sz="2500">
              <a:latin typeface="Arial MT"/>
              <a:cs typeface="Arial MT"/>
            </a:endParaRPr>
          </a:p>
          <a:p>
            <a:pPr marL="69215">
              <a:lnSpc>
                <a:spcPts val="2965"/>
              </a:lnSpc>
            </a:pP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orchestration,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Voice/Chat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Agents,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Spend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Prediction</a:t>
            </a:r>
            <a:r>
              <a:rPr sz="2500" spc="-4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31200"/>
                </a:solidFill>
                <a:latin typeface="Arial MT"/>
                <a:cs typeface="Arial MT"/>
              </a:rPr>
              <a:t>Models.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2500">
              <a:latin typeface="Arial MT"/>
              <a:cs typeface="Arial MT"/>
            </a:endParaRPr>
          </a:p>
          <a:p>
            <a:pPr marL="69215" marR="2969260">
              <a:lnSpc>
                <a:spcPct val="79200"/>
              </a:lnSpc>
            </a:pPr>
            <a:r>
              <a:rPr sz="3000" spc="525" dirty="0">
                <a:solidFill>
                  <a:srgbClr val="331200"/>
                </a:solidFill>
                <a:latin typeface="Arial MT"/>
                <a:cs typeface="Arial MT"/>
              </a:rPr>
              <a:t>Database</a:t>
            </a:r>
            <a:r>
              <a:rPr sz="300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560" dirty="0">
                <a:solidFill>
                  <a:srgbClr val="331200"/>
                </a:solidFill>
                <a:latin typeface="Arial MT"/>
                <a:cs typeface="Arial MT"/>
              </a:rPr>
              <a:t>Layer</a:t>
            </a:r>
            <a:r>
              <a:rPr sz="300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75" dirty="0">
                <a:solidFill>
                  <a:srgbClr val="331200"/>
                </a:solidFill>
                <a:latin typeface="Arial MT"/>
                <a:cs typeface="Arial MT"/>
              </a:rPr>
              <a:t>(User</a:t>
            </a:r>
            <a:r>
              <a:rPr sz="3000" spc="7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75" dirty="0">
                <a:solidFill>
                  <a:srgbClr val="331200"/>
                </a:solidFill>
                <a:latin typeface="Arial MT"/>
                <a:cs typeface="Arial MT"/>
              </a:rPr>
              <a:t>Data, </a:t>
            </a:r>
            <a:r>
              <a:rPr sz="3000" spc="490" dirty="0">
                <a:solidFill>
                  <a:srgbClr val="331200"/>
                </a:solidFill>
                <a:latin typeface="Arial MT"/>
                <a:cs typeface="Arial MT"/>
              </a:rPr>
              <a:t>Transactions,</a:t>
            </a:r>
            <a:r>
              <a:rPr sz="3000" spc="114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95" dirty="0">
                <a:solidFill>
                  <a:srgbClr val="331200"/>
                </a:solidFill>
                <a:latin typeface="Arial MT"/>
                <a:cs typeface="Arial MT"/>
              </a:rPr>
              <a:t>Models)</a:t>
            </a:r>
            <a:endParaRPr sz="3000">
              <a:latin typeface="Arial MT"/>
              <a:cs typeface="Arial MT"/>
            </a:endParaRPr>
          </a:p>
          <a:p>
            <a:pPr marL="50165">
              <a:lnSpc>
                <a:spcPts val="2900"/>
              </a:lnSpc>
              <a:spcBef>
                <a:spcPts val="705"/>
              </a:spcBef>
            </a:pP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Stores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retrieves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all</a:t>
            </a:r>
            <a:r>
              <a:rPr sz="2500" spc="-2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critical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user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application</a:t>
            </a:r>
            <a:r>
              <a:rPr sz="2500" spc="-2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31200"/>
                </a:solidFill>
                <a:latin typeface="Arial MT"/>
                <a:cs typeface="Arial MT"/>
              </a:rPr>
              <a:t>data.</a:t>
            </a:r>
            <a:endParaRPr sz="2500">
              <a:latin typeface="Arial MT"/>
              <a:cs typeface="Arial MT"/>
            </a:endParaRPr>
          </a:p>
          <a:p>
            <a:pPr marL="50165">
              <a:lnSpc>
                <a:spcPts val="3500"/>
              </a:lnSpc>
            </a:pPr>
            <a:r>
              <a:rPr sz="3000" spc="575" dirty="0">
                <a:solidFill>
                  <a:srgbClr val="331200"/>
                </a:solidFill>
                <a:latin typeface="Arial MT"/>
                <a:cs typeface="Arial MT"/>
              </a:rPr>
              <a:t>External</a:t>
            </a:r>
            <a:r>
              <a:rPr sz="300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05" dirty="0">
                <a:solidFill>
                  <a:srgbClr val="331200"/>
                </a:solidFill>
                <a:latin typeface="Arial MT"/>
                <a:cs typeface="Arial MT"/>
              </a:rPr>
              <a:t>APIs</a:t>
            </a:r>
            <a:r>
              <a:rPr sz="300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15" dirty="0">
                <a:solidFill>
                  <a:srgbClr val="331200"/>
                </a:solidFill>
                <a:latin typeface="Arial MT"/>
                <a:cs typeface="Arial MT"/>
              </a:rPr>
              <a:t>(Fi</a:t>
            </a:r>
            <a:r>
              <a:rPr sz="300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270" dirty="0">
                <a:solidFill>
                  <a:srgbClr val="331200"/>
                </a:solidFill>
                <a:latin typeface="Arial MT"/>
                <a:cs typeface="Arial MT"/>
              </a:rPr>
              <a:t>MCP,</a:t>
            </a:r>
            <a:r>
              <a:rPr sz="3000" spc="8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265" dirty="0">
                <a:solidFill>
                  <a:srgbClr val="331200"/>
                </a:solidFill>
                <a:latin typeface="Arial MT"/>
                <a:cs typeface="Arial MT"/>
              </a:rPr>
              <a:t>UPI,</a:t>
            </a:r>
            <a:r>
              <a:rPr sz="3000" spc="7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560" dirty="0">
                <a:solidFill>
                  <a:srgbClr val="331200"/>
                </a:solidFill>
                <a:latin typeface="Arial MT"/>
                <a:cs typeface="Arial MT"/>
              </a:rPr>
              <a:t>Investment,</a:t>
            </a:r>
            <a:endParaRPr sz="3000">
              <a:latin typeface="Arial MT"/>
              <a:cs typeface="Arial MT"/>
            </a:endParaRPr>
          </a:p>
          <a:p>
            <a:pPr marL="69215">
              <a:lnSpc>
                <a:spcPts val="3365"/>
              </a:lnSpc>
              <a:spcBef>
                <a:spcPts val="1825"/>
              </a:spcBef>
            </a:pPr>
            <a:r>
              <a:rPr sz="3000" spc="515" dirty="0">
                <a:solidFill>
                  <a:srgbClr val="331200"/>
                </a:solidFill>
                <a:latin typeface="Arial MT"/>
                <a:cs typeface="Arial MT"/>
              </a:rPr>
              <a:t>Voice</a:t>
            </a:r>
            <a:r>
              <a:rPr sz="3000" spc="65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3000" spc="475" dirty="0">
                <a:solidFill>
                  <a:srgbClr val="331200"/>
                </a:solidFill>
                <a:latin typeface="Arial MT"/>
                <a:cs typeface="Arial MT"/>
              </a:rPr>
              <a:t>Services)</a:t>
            </a:r>
            <a:endParaRPr sz="3000">
              <a:latin typeface="Arial MT"/>
              <a:cs typeface="Arial MT"/>
            </a:endParaRPr>
          </a:p>
          <a:p>
            <a:pPr marL="50165">
              <a:lnSpc>
                <a:spcPts val="2730"/>
              </a:lnSpc>
            </a:pP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Integrates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with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external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services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for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data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fetching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31200"/>
                </a:solidFill>
                <a:latin typeface="Arial MT"/>
                <a:cs typeface="Arial MT"/>
              </a:rPr>
              <a:t>and</a:t>
            </a:r>
            <a:r>
              <a:rPr sz="2500" spc="-30" dirty="0">
                <a:solidFill>
                  <a:srgbClr val="331200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31200"/>
                </a:solidFill>
                <a:latin typeface="Arial MT"/>
                <a:cs typeface="Arial MT"/>
              </a:rPr>
              <a:t>real-</a:t>
            </a:r>
            <a:r>
              <a:rPr sz="2500" spc="-20" dirty="0">
                <a:solidFill>
                  <a:srgbClr val="331200"/>
                </a:solidFill>
                <a:latin typeface="Arial MT"/>
                <a:cs typeface="Arial MT"/>
              </a:rPr>
              <a:t>time</a:t>
            </a:r>
            <a:endParaRPr sz="2500">
              <a:latin typeface="Arial MT"/>
              <a:cs typeface="Arial MT"/>
            </a:endParaRPr>
          </a:p>
          <a:p>
            <a:pPr marL="50165">
              <a:lnSpc>
                <a:spcPts val="2965"/>
              </a:lnSpc>
            </a:pPr>
            <a:r>
              <a:rPr sz="2500" spc="-10" dirty="0">
                <a:solidFill>
                  <a:srgbClr val="331200"/>
                </a:solidFill>
                <a:latin typeface="Arial MT"/>
                <a:cs typeface="Arial MT"/>
              </a:rPr>
              <a:t>interactions.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03653"/>
            <a:ext cx="5410199" cy="9582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5263" y="1399317"/>
            <a:ext cx="7372349" cy="79533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85001" y="603786"/>
            <a:ext cx="349885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solidFill>
                  <a:srgbClr val="331200"/>
                </a:solidFill>
                <a:latin typeface="Lucida Sans Unicode"/>
                <a:cs typeface="Lucida Sans Unicode"/>
              </a:rPr>
              <a:t>GLIMPSES</a:t>
            </a:r>
            <a:r>
              <a:rPr sz="2250" spc="-65" dirty="0">
                <a:solidFill>
                  <a:srgbClr val="331200"/>
                </a:solidFill>
                <a:latin typeface="Lucida Sans Unicode"/>
                <a:cs typeface="Lucida Sans Unicode"/>
              </a:rPr>
              <a:t> </a:t>
            </a:r>
            <a:r>
              <a:rPr sz="2250" dirty="0">
                <a:solidFill>
                  <a:srgbClr val="331200"/>
                </a:solidFill>
                <a:latin typeface="Lucida Sans Unicode"/>
                <a:cs typeface="Lucida Sans Unicode"/>
              </a:rPr>
              <a:t>OF</a:t>
            </a:r>
            <a:r>
              <a:rPr sz="2250" spc="-60" dirty="0">
                <a:solidFill>
                  <a:srgbClr val="331200"/>
                </a:solidFill>
                <a:latin typeface="Lucida Sans Unicode"/>
                <a:cs typeface="Lucida Sans Unicode"/>
              </a:rPr>
              <a:t> </a:t>
            </a:r>
            <a:r>
              <a:rPr sz="2250" spc="-100" dirty="0">
                <a:solidFill>
                  <a:srgbClr val="331200"/>
                </a:solidFill>
                <a:latin typeface="Lucida Sans Unicode"/>
                <a:cs typeface="Lucida Sans Unicode"/>
              </a:rPr>
              <a:t>FINSIGHT</a:t>
            </a:r>
            <a:r>
              <a:rPr sz="2250" spc="-65" dirty="0">
                <a:solidFill>
                  <a:srgbClr val="331200"/>
                </a:solidFill>
                <a:latin typeface="Lucida Sans Unicode"/>
                <a:cs typeface="Lucida Sans Unicode"/>
              </a:rPr>
              <a:t> </a:t>
            </a:r>
            <a:r>
              <a:rPr sz="2250" spc="-25" dirty="0">
                <a:solidFill>
                  <a:srgbClr val="331200"/>
                </a:solidFill>
                <a:latin typeface="Lucida Sans Unicode"/>
                <a:cs typeface="Lucida Sans Unicode"/>
              </a:rPr>
              <a:t>AI: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751</Words>
  <Application>Microsoft Office PowerPoint</Application>
  <PresentationFormat>Custom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Arial MT</vt:lpstr>
      <vt:lpstr>Lucida Sans Unicode</vt:lpstr>
      <vt:lpstr>Office Theme</vt:lpstr>
      <vt:lpstr>The Fintech Nexus: Revolutionizing personal Finance with AI</vt:lpstr>
      <vt:lpstr>PowerPoint Presentation</vt:lpstr>
      <vt:lpstr>Introducing FinSightAI FinSightAI is an AI-powered personal finance assistant designed to empower users with intelligent insights and proactive guidance.</vt:lpstr>
      <vt:lpstr>FinSightAI: Opportunities &amp; Uniqueness</vt:lpstr>
      <vt:lpstr>PowerPoint Presentation</vt:lpstr>
      <vt:lpstr>FinSightAI Process Flow</vt:lpstr>
      <vt:lpstr>Technology Stack for FinSightAI Financial Data Fetching: Fi's MCP for structuredJSON transactiondata.</vt:lpstr>
      <vt:lpstr>FinSightAI Architecture Diagram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The-FinTech-Nexus-Revolutionizing-Personal-Finance-with-A.pptx (1).pdf</dc:title>
  <dc:creator>Bhumika Solanki</dc:creator>
  <cp:keywords>DAGuQvkoJ2I,BAGuQK_E0O4,0</cp:keywords>
  <cp:lastModifiedBy>n z</cp:lastModifiedBy>
  <cp:revision>3</cp:revision>
  <dcterms:created xsi:type="dcterms:W3CDTF">2025-07-26T15:29:56Z</dcterms:created>
  <dcterms:modified xsi:type="dcterms:W3CDTF">2025-07-26T16:27:08Z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2025-07-26T00:00:00Z</vt:filetime>
  </property>
  <property fmtid="{D5CDD505-2E9C-101B-9397-08002B2CF9AE}" pid="5" name="Producer">
    <vt:lpwstr>Canva</vt:lpwstr>
  </property>
</Properties>
</file>