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45" r:id="rId2"/>
    <p:sldMasterId id="2147483763" r:id="rId3"/>
  </p:sldMasterIdLst>
  <p:notesMasterIdLst>
    <p:notesMasterId r:id="rId19"/>
  </p:notesMasterIdLst>
  <p:sldIdLst>
    <p:sldId id="256" r:id="rId4"/>
    <p:sldId id="257" r:id="rId5"/>
    <p:sldId id="259" r:id="rId6"/>
    <p:sldId id="258" r:id="rId7"/>
    <p:sldId id="261" r:id="rId8"/>
    <p:sldId id="264" r:id="rId9"/>
    <p:sldId id="270" r:id="rId10"/>
    <p:sldId id="268" r:id="rId11"/>
    <p:sldId id="269" r:id="rId12"/>
    <p:sldId id="265" r:id="rId13"/>
    <p:sldId id="263" r:id="rId14"/>
    <p:sldId id="260" r:id="rId15"/>
    <p:sldId id="266" r:id="rId16"/>
    <p:sldId id="262"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28" autoAdjust="0"/>
    <p:restoredTop sz="88220" autoAdjust="0"/>
  </p:normalViewPr>
  <p:slideViewPr>
    <p:cSldViewPr snapToGrid="0">
      <p:cViewPr varScale="1">
        <p:scale>
          <a:sx n="61" d="100"/>
          <a:sy n="61" d="100"/>
        </p:scale>
        <p:origin x="4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0941E-C8DD-40F3-9C72-775A8B12909D}" type="datetimeFigureOut">
              <a:rPr lang="en-US" smtClean="0"/>
              <a:t>6/18/2019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01974-A2D7-488B-AE59-DC0A5662343B}" type="slidenum">
              <a:rPr lang="en-US" smtClean="0"/>
              <a:t>‹#›</a:t>
            </a:fld>
            <a:endParaRPr lang="en-US"/>
          </a:p>
        </p:txBody>
      </p:sp>
    </p:spTree>
    <p:extLst>
      <p:ext uri="{BB962C8B-B14F-4D97-AF65-F5344CB8AC3E}">
        <p14:creationId xmlns:p14="http://schemas.microsoft.com/office/powerpoint/2010/main" val="1880636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Someone who is working out seriously will calculate the exact amount of calorie intake required for muscle-building and minimalize excess fat. </a:t>
            </a:r>
          </a:p>
          <a:p>
            <a:r>
              <a:rPr lang="en-US" sz="1200" dirty="0" smtClean="0"/>
              <a:t>Hence, they can’t eat carelessly without knowing the amount of calorie contained in their food. </a:t>
            </a:r>
          </a:p>
          <a:p>
            <a:r>
              <a:rPr lang="en-US" sz="1200" dirty="0" smtClean="0"/>
              <a:t>This is the inspiration for our project: to give them freedom on choosing what they want to eat, just by taking a picture and uploading it to get a result and reminder for the user’s calorie intake, so users can be at ease while enjoying their food.</a:t>
            </a:r>
          </a:p>
          <a:p>
            <a:endParaRPr lang="en-US" dirty="0"/>
          </a:p>
        </p:txBody>
      </p:sp>
      <p:sp>
        <p:nvSpPr>
          <p:cNvPr id="4" name="Slide Number Placeholder 3"/>
          <p:cNvSpPr>
            <a:spLocks noGrp="1"/>
          </p:cNvSpPr>
          <p:nvPr>
            <p:ph type="sldNum" sz="quarter" idx="10"/>
          </p:nvPr>
        </p:nvSpPr>
        <p:spPr/>
        <p:txBody>
          <a:bodyPr/>
          <a:lstStyle/>
          <a:p>
            <a:fld id="{D1501974-A2D7-488B-AE59-DC0A5662343B}" type="slidenum">
              <a:rPr lang="en-US" smtClean="0"/>
              <a:t>2</a:t>
            </a:fld>
            <a:endParaRPr lang="en-US"/>
          </a:p>
        </p:txBody>
      </p:sp>
    </p:spTree>
    <p:extLst>
      <p:ext uri="{BB962C8B-B14F-4D97-AF65-F5344CB8AC3E}">
        <p14:creationId xmlns:p14="http://schemas.microsoft.com/office/powerpoint/2010/main" val="3394307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First, we take a picture of the food.</a:t>
            </a:r>
          </a:p>
          <a:p>
            <a:r>
              <a:rPr lang="en-US" sz="1200" dirty="0" smtClean="0"/>
              <a:t>Convert image to link via </a:t>
            </a:r>
            <a:r>
              <a:rPr lang="en-US" sz="1200" b="1" i="1" dirty="0" smtClean="0"/>
              <a:t>IMGUR, </a:t>
            </a:r>
            <a:r>
              <a:rPr lang="en-US" sz="1200" dirty="0" smtClean="0"/>
              <a:t>and send it to </a:t>
            </a:r>
            <a:r>
              <a:rPr lang="en-US" sz="1200" b="1" i="1" dirty="0" smtClean="0"/>
              <a:t>IOTTALK</a:t>
            </a:r>
            <a:r>
              <a:rPr lang="en-US" sz="1200" dirty="0" smtClean="0"/>
              <a:t>.</a:t>
            </a:r>
          </a:p>
          <a:p>
            <a:r>
              <a:rPr lang="en-US" sz="1200" dirty="0" smtClean="0"/>
              <a:t>Image data will be sent to </a:t>
            </a:r>
            <a:r>
              <a:rPr lang="en-US" sz="1200" b="1" i="1" dirty="0" err="1" smtClean="0"/>
              <a:t>Clarifai</a:t>
            </a:r>
            <a:r>
              <a:rPr lang="en-US" sz="1200" dirty="0" smtClean="0"/>
              <a:t>, which will determine the elements in the image.</a:t>
            </a:r>
          </a:p>
          <a:p>
            <a:r>
              <a:rPr lang="en-US" sz="1200" b="1" i="1" dirty="0" err="1" smtClean="0"/>
              <a:t>Clarifai</a:t>
            </a:r>
            <a:r>
              <a:rPr lang="en-US" sz="1200" dirty="0" smtClean="0"/>
              <a:t> will return a list of ingredients and send it to a program to calculate the amount of calories. </a:t>
            </a:r>
          </a:p>
          <a:p>
            <a:r>
              <a:rPr lang="en-US" sz="1200" dirty="0" smtClean="0"/>
              <a:t>Results will be sent to </a:t>
            </a:r>
            <a:r>
              <a:rPr lang="en-US" sz="1200" b="1" i="1" dirty="0" smtClean="0"/>
              <a:t>IOTTALK</a:t>
            </a:r>
            <a:r>
              <a:rPr lang="en-US" sz="1200" dirty="0" smtClean="0"/>
              <a:t> </a:t>
            </a:r>
            <a:r>
              <a:rPr lang="en-US" sz="1200" dirty="0" smtClean="0">
                <a:sym typeface="Wingdings" panose="05000000000000000000" pitchFamily="2" charset="2"/>
              </a:rPr>
              <a:t> </a:t>
            </a:r>
            <a:r>
              <a:rPr lang="en-US" sz="1200" b="1" i="1" dirty="0" err="1" smtClean="0"/>
              <a:t>LineBot</a:t>
            </a:r>
            <a:r>
              <a:rPr lang="en-US" sz="1200" dirty="0" smtClean="0"/>
              <a:t>. User will receive</a:t>
            </a:r>
            <a:r>
              <a:rPr lang="en-US" sz="1200" dirty="0" smtClean="0">
                <a:sym typeface="Wingdings" panose="05000000000000000000" pitchFamily="2" charset="2"/>
              </a:rPr>
              <a:t> </a:t>
            </a:r>
            <a:r>
              <a:rPr lang="en-US" sz="1200" dirty="0" smtClean="0"/>
              <a:t>the total calorie in their food and a reminder for the total calories the user has taken for the day. </a:t>
            </a:r>
          </a:p>
          <a:p>
            <a:endParaRPr lang="en-US" dirty="0"/>
          </a:p>
        </p:txBody>
      </p:sp>
      <p:sp>
        <p:nvSpPr>
          <p:cNvPr id="4" name="Slide Number Placeholder 3"/>
          <p:cNvSpPr>
            <a:spLocks noGrp="1"/>
          </p:cNvSpPr>
          <p:nvPr>
            <p:ph type="sldNum" sz="quarter" idx="10"/>
          </p:nvPr>
        </p:nvSpPr>
        <p:spPr/>
        <p:txBody>
          <a:bodyPr/>
          <a:lstStyle/>
          <a:p>
            <a:fld id="{D1501974-A2D7-488B-AE59-DC0A5662343B}" type="slidenum">
              <a:rPr lang="en-US" smtClean="0"/>
              <a:t>11</a:t>
            </a:fld>
            <a:endParaRPr lang="en-US"/>
          </a:p>
        </p:txBody>
      </p:sp>
    </p:spTree>
    <p:extLst>
      <p:ext uri="{BB962C8B-B14F-4D97-AF65-F5344CB8AC3E}">
        <p14:creationId xmlns:p14="http://schemas.microsoft.com/office/powerpoint/2010/main" val="2019418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F8F599-FB7A-4E8A-B143-C2FFFBB5B76B}"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A7E06-5E0F-482F-B3B8-D186DBB21A3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00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99B554BE-A414-43E5-B388-E49617844BAB}" type="datetime1">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379517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0B6788-62E1-4DA4-B143-AC77AE0F08D5}"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2443025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346646-5D70-4F2D-BB9B-061A31E19A8F}"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A7E06-5E0F-482F-B3B8-D186DBB21A3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77805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14BD43-A257-42BE-BF3E-44B9A64DD725}"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527677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72F907-B770-41F4-95A4-648634AB3738}"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A7E06-5E0F-482F-B3B8-D186DBB21A3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768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D5647A-3453-4E7C-82B8-4089FBA11FC8}"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4075826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0FBB46-A27E-4492-A1C8-1BD5E88E83D5}"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1340265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F43A3E-E96E-44F1-B318-FEE43FA3D89B}"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3329166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2E2E2D3-10F6-4111-8EB0-618EC2B8274B}" type="datetime1">
              <a:rPr lang="en-US" smtClean="0"/>
              <a:t>6/18/2019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lvl1pPr>
              <a:defRPr sz="3200"/>
            </a:lvl1pPr>
          </a:lstStyle>
          <a:p>
            <a:fld id="{C2AA7E06-5E0F-482F-B3B8-D186DBB21A37}" type="slidenum">
              <a:rPr lang="en-US" smtClean="0"/>
              <a:pPr/>
              <a:t>‹#›</a:t>
            </a:fld>
            <a:endParaRPr lang="en-US" dirty="0"/>
          </a:p>
        </p:txBody>
      </p:sp>
    </p:spTree>
    <p:extLst>
      <p:ext uri="{BB962C8B-B14F-4D97-AF65-F5344CB8AC3E}">
        <p14:creationId xmlns:p14="http://schemas.microsoft.com/office/powerpoint/2010/main" val="2579693172"/>
      </p:ext>
    </p:extLst>
  </p:cSld>
  <p:clrMapOvr>
    <a:masterClrMapping/>
  </p:clrMapOvr>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257ED7-7A84-4CE9-B946-6D9A2CDC1EF0}"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409627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FFC5EA-D335-41D0-8C31-6CFC4617418C}"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2366096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DD6A5A-49BC-4A72-9C1C-0591F80E4B09}"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782196834"/>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14C970-004C-4E23-8C62-4B2D3CA62D2F}" type="datetime1">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19913762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D51BFA-F289-44A0-AC27-42FA1E928015}" type="datetime1">
              <a:rPr lang="en-US" smtClean="0"/>
              <a:t>6/18/2019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3447498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EE4637-6B32-40DF-A24A-4FDF4CDA69C4}" type="datetime1">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20024266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7898E-775D-4211-BB6D-B13CDD9AD01F}" type="datetime1">
              <a:rPr lang="en-US" smtClean="0"/>
              <a:t>6/18/2019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29978243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111B84-94C4-47BB-9F03-617D837AD465}" type="datetime1">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7728102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D9D69D-5252-4FCB-B124-A95E3E3F3CDA}" type="datetime1">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15940286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E35C3A-0E7D-49FF-9C35-ED11CD915BAD}" type="datetime1">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24253238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91ADD9-6517-4F60-B150-B65FB10A297B}" type="datetime1">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9535775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62D07D-757B-4C30-9C30-DD217DD7CC6F}" type="datetime1">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A7E06-5E0F-482F-B3B8-D186DBB21A3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86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FBAD4D-FE13-473E-B095-9B0B2A91FB3A}"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1226665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DF517B-305A-443D-B7B2-2931DEFCC656}" type="datetime1">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25787688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059426C-256E-4F03-BC50-B472FB317FEE}" type="datetime1">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15920266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03270C9-CA7B-481B-99A1-930EAE1BC133}" type="datetime1">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32074888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C3563F-F2E7-4872-AFF4-A25045E91072}"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10157393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C5039E-322A-4816-BD08-43EE13D92EC7}" type="datetime1">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3391139492"/>
      </p:ext>
    </p:extLst>
  </p:cSld>
  <p:clrMapOvr>
    <a:masterClrMapping/>
  </p:clrMapOvr>
  <p:extLst mod="1">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54E195-A493-48BC-B62B-931373EBCA12}"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8DD74-FDC9-4659-97B4-EE54CD57EB65}" type="slidenum">
              <a:rPr lang="en-US" smtClean="0"/>
              <a:t>‹#›</a:t>
            </a:fld>
            <a:endParaRPr lang="en-US"/>
          </a:p>
        </p:txBody>
      </p:sp>
    </p:spTree>
    <p:extLst>
      <p:ext uri="{BB962C8B-B14F-4D97-AF65-F5344CB8AC3E}">
        <p14:creationId xmlns:p14="http://schemas.microsoft.com/office/powerpoint/2010/main" val="6197583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4E195-A493-48BC-B62B-931373EBCA12}"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8DD74-FDC9-4659-97B4-EE54CD57EB65}" type="slidenum">
              <a:rPr lang="en-US" smtClean="0"/>
              <a:t>‹#›</a:t>
            </a:fld>
            <a:endParaRPr lang="en-US"/>
          </a:p>
        </p:txBody>
      </p:sp>
    </p:spTree>
    <p:extLst>
      <p:ext uri="{BB962C8B-B14F-4D97-AF65-F5344CB8AC3E}">
        <p14:creationId xmlns:p14="http://schemas.microsoft.com/office/powerpoint/2010/main" val="3067784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54E195-A493-48BC-B62B-931373EBCA12}"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8DD74-FDC9-4659-97B4-EE54CD57EB65}" type="slidenum">
              <a:rPr lang="en-US" smtClean="0"/>
              <a:t>‹#›</a:t>
            </a:fld>
            <a:endParaRPr lang="en-US"/>
          </a:p>
        </p:txBody>
      </p:sp>
    </p:spTree>
    <p:extLst>
      <p:ext uri="{BB962C8B-B14F-4D97-AF65-F5344CB8AC3E}">
        <p14:creationId xmlns:p14="http://schemas.microsoft.com/office/powerpoint/2010/main" val="18519801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54E195-A493-48BC-B62B-931373EBCA12}"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8DD74-FDC9-4659-97B4-EE54CD57EB65}" type="slidenum">
              <a:rPr lang="en-US" smtClean="0"/>
              <a:t>‹#›</a:t>
            </a:fld>
            <a:endParaRPr lang="en-US"/>
          </a:p>
        </p:txBody>
      </p:sp>
    </p:spTree>
    <p:extLst>
      <p:ext uri="{BB962C8B-B14F-4D97-AF65-F5344CB8AC3E}">
        <p14:creationId xmlns:p14="http://schemas.microsoft.com/office/powerpoint/2010/main" val="15332256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54E195-A493-48BC-B62B-931373EBCA12}" type="datetimeFigureOut">
              <a:rPr lang="en-US" smtClean="0"/>
              <a:t>6/18/2019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8DD74-FDC9-4659-97B4-EE54CD57EB65}" type="slidenum">
              <a:rPr lang="en-US" smtClean="0"/>
              <a:t>‹#›</a:t>
            </a:fld>
            <a:endParaRPr lang="en-US"/>
          </a:p>
        </p:txBody>
      </p:sp>
    </p:spTree>
    <p:extLst>
      <p:ext uri="{BB962C8B-B14F-4D97-AF65-F5344CB8AC3E}">
        <p14:creationId xmlns:p14="http://schemas.microsoft.com/office/powerpoint/2010/main" val="369291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3C2C7F-1F04-42EB-9C95-3095BDE9383B}" type="datetime1">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25443939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54E195-A493-48BC-B62B-931373EBCA12}" type="datetimeFigureOut">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8DD74-FDC9-4659-97B4-EE54CD57EB65}" type="slidenum">
              <a:rPr lang="en-US" smtClean="0"/>
              <a:t>‹#›</a:t>
            </a:fld>
            <a:endParaRPr lang="en-US"/>
          </a:p>
        </p:txBody>
      </p:sp>
    </p:spTree>
    <p:extLst>
      <p:ext uri="{BB962C8B-B14F-4D97-AF65-F5344CB8AC3E}">
        <p14:creationId xmlns:p14="http://schemas.microsoft.com/office/powerpoint/2010/main" val="4023181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4E195-A493-48BC-B62B-931373EBCA12}" type="datetimeFigureOut">
              <a:rPr lang="en-US" smtClean="0"/>
              <a:t>6/18/2019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8DD74-FDC9-4659-97B4-EE54CD57EB65}" type="slidenum">
              <a:rPr lang="en-US" smtClean="0"/>
              <a:t>‹#›</a:t>
            </a:fld>
            <a:endParaRPr lang="en-US"/>
          </a:p>
        </p:txBody>
      </p:sp>
    </p:spTree>
    <p:extLst>
      <p:ext uri="{BB962C8B-B14F-4D97-AF65-F5344CB8AC3E}">
        <p14:creationId xmlns:p14="http://schemas.microsoft.com/office/powerpoint/2010/main" val="31986787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54E195-A493-48BC-B62B-931373EBCA12}"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8DD74-FDC9-4659-97B4-EE54CD57EB65}" type="slidenum">
              <a:rPr lang="en-US" smtClean="0"/>
              <a:t>‹#›</a:t>
            </a:fld>
            <a:endParaRPr lang="en-US"/>
          </a:p>
        </p:txBody>
      </p:sp>
    </p:spTree>
    <p:extLst>
      <p:ext uri="{BB962C8B-B14F-4D97-AF65-F5344CB8AC3E}">
        <p14:creationId xmlns:p14="http://schemas.microsoft.com/office/powerpoint/2010/main" val="21936804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54E195-A493-48BC-B62B-931373EBCA12}"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8DD74-FDC9-4659-97B4-EE54CD57EB65}" type="slidenum">
              <a:rPr lang="en-US" smtClean="0"/>
              <a:t>‹#›</a:t>
            </a:fld>
            <a:endParaRPr lang="en-US"/>
          </a:p>
        </p:txBody>
      </p:sp>
    </p:spTree>
    <p:extLst>
      <p:ext uri="{BB962C8B-B14F-4D97-AF65-F5344CB8AC3E}">
        <p14:creationId xmlns:p14="http://schemas.microsoft.com/office/powerpoint/2010/main" val="6449746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4E195-A493-48BC-B62B-931373EBCA12}"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8DD74-FDC9-4659-97B4-EE54CD57EB65}" type="slidenum">
              <a:rPr lang="en-US" smtClean="0"/>
              <a:t>‹#›</a:t>
            </a:fld>
            <a:endParaRPr lang="en-US"/>
          </a:p>
        </p:txBody>
      </p:sp>
    </p:spTree>
    <p:extLst>
      <p:ext uri="{BB962C8B-B14F-4D97-AF65-F5344CB8AC3E}">
        <p14:creationId xmlns:p14="http://schemas.microsoft.com/office/powerpoint/2010/main" val="7397507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4E195-A493-48BC-B62B-931373EBCA12}"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8DD74-FDC9-4659-97B4-EE54CD57EB65}" type="slidenum">
              <a:rPr lang="en-US" smtClean="0"/>
              <a:t>‹#›</a:t>
            </a:fld>
            <a:endParaRPr lang="en-US"/>
          </a:p>
        </p:txBody>
      </p:sp>
    </p:spTree>
    <p:extLst>
      <p:ext uri="{BB962C8B-B14F-4D97-AF65-F5344CB8AC3E}">
        <p14:creationId xmlns:p14="http://schemas.microsoft.com/office/powerpoint/2010/main" val="526363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C89774-6400-4D14-BF31-105F196707BF}" type="datetime1">
              <a:rPr lang="en-US" smtClean="0"/>
              <a:t>6/18/2019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326914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4AF866-03FF-4960-90CB-A73EC6554B34}" type="datetime1">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160812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A8013-3793-44DF-AE08-8817624F29C7}" type="datetime1">
              <a:rPr lang="en-US" smtClean="0"/>
              <a:t>6/18/2019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3724224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FEA45B-A92C-4BB4-A38F-B9A88E2A1A0A}" type="datetime1">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397161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3AC9A2-A806-43A6-9860-8ED2535979E2}" type="datetime1">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A7E06-5E0F-482F-B3B8-D186DBB21A37}" type="slidenum">
              <a:rPr lang="en-US" smtClean="0"/>
              <a:t>‹#›</a:t>
            </a:fld>
            <a:endParaRPr lang="en-US"/>
          </a:p>
        </p:txBody>
      </p:sp>
    </p:spTree>
    <p:extLst>
      <p:ext uri="{BB962C8B-B14F-4D97-AF65-F5344CB8AC3E}">
        <p14:creationId xmlns:p14="http://schemas.microsoft.com/office/powerpoint/2010/main" val="3829645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F612E59-4EBA-4ED4-97E6-C33BF27590A3}" type="datetime1">
              <a:rPr lang="en-US" smtClean="0"/>
              <a:t>6/18/2019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2AA7E06-5E0F-482F-B3B8-D186DBB21A37}" type="slidenum">
              <a:rPr lang="en-US" smtClean="0"/>
              <a:t>‹#›</a:t>
            </a:fld>
            <a:endParaRPr lang="en-US"/>
          </a:p>
        </p:txBody>
      </p:sp>
    </p:spTree>
    <p:extLst>
      <p:ext uri="{BB962C8B-B14F-4D97-AF65-F5344CB8AC3E}">
        <p14:creationId xmlns:p14="http://schemas.microsoft.com/office/powerpoint/2010/main" val="176241116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C534CA-4807-48DC-8B8B-C515B3B1C688}" type="datetime1">
              <a:rPr lang="en-US" smtClean="0"/>
              <a:t>6/18/2019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C2AA7E06-5E0F-482F-B3B8-D186DBB21A37}" type="slidenum">
              <a:rPr lang="en-US" smtClean="0"/>
              <a:pPr/>
              <a:t>‹#›</a:t>
            </a:fld>
            <a:endParaRPr lang="en-US" dirty="0"/>
          </a:p>
        </p:txBody>
      </p:sp>
    </p:spTree>
    <p:extLst>
      <p:ext uri="{BB962C8B-B14F-4D97-AF65-F5344CB8AC3E}">
        <p14:creationId xmlns:p14="http://schemas.microsoft.com/office/powerpoint/2010/main" val="507253094"/>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4E195-A493-48BC-B62B-931373EBCA12}" type="datetimeFigureOut">
              <a:rPr lang="en-US" smtClean="0"/>
              <a:t>6/18/2019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C7E8DD74-FDC9-4659-97B4-EE54CD57EB65}" type="slidenum">
              <a:rPr lang="en-US" smtClean="0"/>
              <a:pPr/>
              <a:t>‹#›</a:t>
            </a:fld>
            <a:endParaRPr lang="en-US" dirty="0"/>
          </a:p>
        </p:txBody>
      </p:sp>
    </p:spTree>
    <p:extLst>
      <p:ext uri="{BB962C8B-B14F-4D97-AF65-F5344CB8AC3E}">
        <p14:creationId xmlns:p14="http://schemas.microsoft.com/office/powerpoint/2010/main" val="29340853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FOOD BOT</a:t>
            </a:r>
            <a:endParaRPr lang="en-US" dirty="0"/>
          </a:p>
        </p:txBody>
      </p:sp>
      <p:sp>
        <p:nvSpPr>
          <p:cNvPr id="3" name="Subtitle 2"/>
          <p:cNvSpPr>
            <a:spLocks noGrp="1"/>
          </p:cNvSpPr>
          <p:nvPr>
            <p:ph type="subTitle" idx="1"/>
          </p:nvPr>
        </p:nvSpPr>
        <p:spPr/>
        <p:txBody>
          <a:bodyPr>
            <a:normAutofit/>
          </a:bodyPr>
          <a:lstStyle/>
          <a:p>
            <a:r>
              <a:rPr lang="en-US" sz="2800" dirty="0" smtClean="0"/>
              <a:t>By : GROUP 10</a:t>
            </a:r>
            <a:endParaRPr lang="en-US" sz="28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5488" y="178975"/>
            <a:ext cx="2805022" cy="2805022"/>
          </a:xfrm>
          <a:prstGeom prst="rect">
            <a:avLst/>
          </a:prstGeom>
        </p:spPr>
      </p:pic>
      <p:sp>
        <p:nvSpPr>
          <p:cNvPr id="4" name="Slide Number Placeholder 3"/>
          <p:cNvSpPr>
            <a:spLocks noGrp="1"/>
          </p:cNvSpPr>
          <p:nvPr>
            <p:ph type="sldNum" sz="quarter" idx="12"/>
          </p:nvPr>
        </p:nvSpPr>
        <p:spPr>
          <a:xfrm>
            <a:off x="9896911" y="5410199"/>
            <a:ext cx="1065379" cy="801415"/>
          </a:xfrm>
        </p:spPr>
        <p:txBody>
          <a:bodyPr/>
          <a:lstStyle/>
          <a:p>
            <a:fld id="{C2AA7E06-5E0F-482F-B3B8-D186DBB21A37}" type="slidenum">
              <a:rPr lang="en-US" smtClean="0"/>
              <a:t>1</a:t>
            </a:fld>
            <a:endParaRPr lang="en-US" dirty="0"/>
          </a:p>
        </p:txBody>
      </p:sp>
    </p:spTree>
    <p:extLst>
      <p:ext uri="{BB962C8B-B14F-4D97-AF65-F5344CB8AC3E}">
        <p14:creationId xmlns:p14="http://schemas.microsoft.com/office/powerpoint/2010/main" val="1788547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717" y="618518"/>
            <a:ext cx="9905998" cy="1478570"/>
          </a:xfrm>
        </p:spPr>
        <p:txBody>
          <a:bodyPr/>
          <a:lstStyle/>
          <a:p>
            <a:r>
              <a:rPr lang="en-US" dirty="0" smtClean="0"/>
              <a:t>Behind the scenes</a:t>
            </a:r>
            <a:endParaRPr lang="en-US" dirty="0"/>
          </a:p>
        </p:txBody>
      </p:sp>
      <p:pic>
        <p:nvPicPr>
          <p:cNvPr id="4" name="Content Placeholder 3"/>
          <p:cNvPicPr>
            <a:picLocks noGrp="1" noChangeAspect="1"/>
          </p:cNvPicPr>
          <p:nvPr>
            <p:ph idx="1"/>
          </p:nvPr>
        </p:nvPicPr>
        <p:blipFill>
          <a:blip r:embed="rId2"/>
          <a:stretch>
            <a:fillRect/>
          </a:stretch>
        </p:blipFill>
        <p:spPr>
          <a:xfrm>
            <a:off x="850879" y="2097088"/>
            <a:ext cx="8022643" cy="3920084"/>
          </a:xfrm>
          <a:prstGeom prst="rect">
            <a:avLst/>
          </a:prstGeom>
        </p:spPr>
      </p:pic>
      <p:pic>
        <p:nvPicPr>
          <p:cNvPr id="5" name="Picture 4"/>
          <p:cNvPicPr>
            <a:picLocks noChangeAspect="1"/>
          </p:cNvPicPr>
          <p:nvPr/>
        </p:nvPicPr>
        <p:blipFill>
          <a:blip r:embed="rId3"/>
          <a:stretch>
            <a:fillRect/>
          </a:stretch>
        </p:blipFill>
        <p:spPr>
          <a:xfrm>
            <a:off x="8768419" y="1884116"/>
            <a:ext cx="2643892" cy="4346028"/>
          </a:xfrm>
          <a:prstGeom prst="rect">
            <a:avLst/>
          </a:prstGeom>
        </p:spPr>
      </p:pic>
      <p:sp>
        <p:nvSpPr>
          <p:cNvPr id="3" name="Slide Number Placeholder 2"/>
          <p:cNvSpPr>
            <a:spLocks noGrp="1"/>
          </p:cNvSpPr>
          <p:nvPr>
            <p:ph type="sldNum" sz="quarter" idx="12"/>
          </p:nvPr>
        </p:nvSpPr>
        <p:spPr/>
        <p:txBody>
          <a:bodyPr/>
          <a:lstStyle/>
          <a:p>
            <a:fld id="{C2AA7E06-5E0F-482F-B3B8-D186DBB21A37}" type="slidenum">
              <a:rPr lang="en-US" smtClean="0"/>
              <a:t>10</a:t>
            </a:fld>
            <a:endParaRPr lang="en-US"/>
          </a:p>
        </p:txBody>
      </p:sp>
    </p:spTree>
    <p:extLst>
      <p:ext uri="{BB962C8B-B14F-4D97-AF65-F5344CB8AC3E}">
        <p14:creationId xmlns:p14="http://schemas.microsoft.com/office/powerpoint/2010/main" val="527734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496629" y="309550"/>
            <a:ext cx="2886076" cy="27790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a:blip r:embed="rId4"/>
          <a:stretch>
            <a:fillRect/>
          </a:stretch>
        </p:blipFill>
        <p:spPr>
          <a:xfrm>
            <a:off x="4745478" y="4141365"/>
            <a:ext cx="2438400" cy="2438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Right Arrow 9"/>
          <p:cNvSpPr/>
          <p:nvPr/>
        </p:nvSpPr>
        <p:spPr>
          <a:xfrm rot="16200000">
            <a:off x="446185" y="2222646"/>
            <a:ext cx="1259225" cy="1574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9440389">
            <a:off x="2374579" y="2810469"/>
            <a:ext cx="2060247" cy="159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0800000">
            <a:off x="7615896" y="2467336"/>
            <a:ext cx="1770926" cy="162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615896" y="937549"/>
            <a:ext cx="1770926" cy="162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urved Left Arrow 26"/>
          <p:cNvSpPr/>
          <p:nvPr/>
        </p:nvSpPr>
        <p:spPr>
          <a:xfrm>
            <a:off x="7162877" y="2870038"/>
            <a:ext cx="636607" cy="144796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Left Arrow 27"/>
          <p:cNvSpPr/>
          <p:nvPr/>
        </p:nvSpPr>
        <p:spPr>
          <a:xfrm rot="10800000">
            <a:off x="4108871" y="2850546"/>
            <a:ext cx="636607" cy="144796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129109" y="2137878"/>
            <a:ext cx="1484249" cy="369332"/>
          </a:xfrm>
          <a:prstGeom prst="rect">
            <a:avLst/>
          </a:prstGeom>
          <a:noFill/>
        </p:spPr>
        <p:txBody>
          <a:bodyPr wrap="square" rtlCol="0">
            <a:spAutoFit/>
          </a:bodyPr>
          <a:lstStyle/>
          <a:p>
            <a:r>
              <a:rPr lang="en-US" dirty="0" smtClean="0">
                <a:ln w="0"/>
                <a:solidFill>
                  <a:schemeClr val="bg1"/>
                </a:solidFill>
                <a:effectLst>
                  <a:outerShdw blurRad="38100" dist="25400" dir="5400000" algn="ctr" rotWithShape="0">
                    <a:srgbClr val="6E747A">
                      <a:alpha val="43000"/>
                    </a:srgbClr>
                  </a:outerShdw>
                </a:effectLst>
              </a:rPr>
              <a:t>Image</a:t>
            </a:r>
            <a:endParaRPr lang="en-US" dirty="0">
              <a:ln w="0"/>
              <a:solidFill>
                <a:schemeClr val="bg1"/>
              </a:solidFill>
              <a:effectLst>
                <a:outerShdw blurRad="38100" dist="25400" dir="5400000" algn="ctr" rotWithShape="0">
                  <a:srgbClr val="6E747A">
                    <a:alpha val="43000"/>
                  </a:srgbClr>
                </a:outerShdw>
              </a:effectLst>
            </a:endParaRPr>
          </a:p>
        </p:txBody>
      </p:sp>
      <p:sp>
        <p:nvSpPr>
          <p:cNvPr id="31" name="TextBox 30"/>
          <p:cNvSpPr txBox="1"/>
          <p:nvPr/>
        </p:nvSpPr>
        <p:spPr>
          <a:xfrm rot="16200000">
            <a:off x="8031172" y="2791319"/>
            <a:ext cx="1015663" cy="1443037"/>
          </a:xfrm>
          <a:prstGeom prst="rect">
            <a:avLst/>
          </a:prstGeom>
          <a:noFill/>
        </p:spPr>
        <p:txBody>
          <a:bodyPr vert="eaVert" wrap="square" rtlCol="0">
            <a:spAutoFit/>
          </a:bodyPr>
          <a:lstStyle/>
          <a:p>
            <a:r>
              <a:rPr lang="en-US" dirty="0" smtClean="0">
                <a:ln w="0"/>
                <a:solidFill>
                  <a:schemeClr val="bg1"/>
                </a:solidFill>
                <a:effectLst>
                  <a:outerShdw blurRad="38100" dist="25400" dir="5400000" algn="ctr" rotWithShape="0">
                    <a:srgbClr val="6E747A">
                      <a:alpha val="43000"/>
                    </a:srgbClr>
                  </a:outerShdw>
                </a:effectLst>
              </a:rPr>
              <a:t>Proceed to identify image</a:t>
            </a:r>
            <a:endParaRPr lang="en-US" dirty="0" smtClean="0">
              <a:solidFill>
                <a:schemeClr val="bg1"/>
              </a:solidFill>
            </a:endParaRPr>
          </a:p>
        </p:txBody>
      </p:sp>
      <p:sp>
        <p:nvSpPr>
          <p:cNvPr id="32" name="TextBox 31"/>
          <p:cNvSpPr txBox="1"/>
          <p:nvPr/>
        </p:nvSpPr>
        <p:spPr>
          <a:xfrm rot="16200000">
            <a:off x="3213787" y="2969164"/>
            <a:ext cx="1015663" cy="1328738"/>
          </a:xfrm>
          <a:prstGeom prst="rect">
            <a:avLst/>
          </a:prstGeom>
          <a:noFill/>
        </p:spPr>
        <p:txBody>
          <a:bodyPr vert="eaVert" wrap="square" rtlCol="0">
            <a:spAutoFit/>
          </a:bodyPr>
          <a:lstStyle/>
          <a:p>
            <a:r>
              <a:rPr lang="en-US" dirty="0" smtClean="0">
                <a:ln w="0"/>
                <a:solidFill>
                  <a:schemeClr val="bg1"/>
                </a:solidFill>
              </a:rPr>
              <a:t>List of things in the food.</a:t>
            </a:r>
            <a:endParaRPr lang="en-US" dirty="0">
              <a:ln w="0"/>
              <a:solidFill>
                <a:schemeClr val="bg1"/>
              </a:solidFill>
            </a:endParaRPr>
          </a:p>
        </p:txBody>
      </p:sp>
      <p:sp>
        <p:nvSpPr>
          <p:cNvPr id="35" name="TextBox 34"/>
          <p:cNvSpPr txBox="1"/>
          <p:nvPr/>
        </p:nvSpPr>
        <p:spPr>
          <a:xfrm>
            <a:off x="7615896" y="345018"/>
            <a:ext cx="1770926" cy="646331"/>
          </a:xfrm>
          <a:prstGeom prst="rect">
            <a:avLst/>
          </a:prstGeom>
          <a:noFill/>
        </p:spPr>
        <p:txBody>
          <a:bodyPr wrap="square" rtlCol="0">
            <a:spAutoFit/>
          </a:bodyPr>
          <a:lstStyle/>
          <a:p>
            <a:r>
              <a:rPr lang="en-US" dirty="0" smtClean="0">
                <a:solidFill>
                  <a:schemeClr val="bg1"/>
                </a:solidFill>
                <a:effectLst>
                  <a:outerShdw blurRad="38100" dist="38100" dir="2700000" algn="tl">
                    <a:srgbClr val="000000">
                      <a:alpha val="43137"/>
                    </a:srgbClr>
                  </a:outerShdw>
                </a:effectLst>
              </a:rPr>
              <a:t>Pass the </a:t>
            </a:r>
            <a:r>
              <a:rPr lang="en-US" dirty="0" err="1" smtClean="0">
                <a:solidFill>
                  <a:schemeClr val="bg1"/>
                </a:solidFill>
                <a:effectLst>
                  <a:outerShdw blurRad="38100" dist="38100" dir="2700000" algn="tl">
                    <a:srgbClr val="000000">
                      <a:alpha val="43137"/>
                    </a:srgbClr>
                  </a:outerShdw>
                </a:effectLst>
              </a:rPr>
              <a:t>ingridients</a:t>
            </a:r>
            <a:r>
              <a:rPr lang="en-US" dirty="0" smtClean="0">
                <a:solidFill>
                  <a:schemeClr val="bg1"/>
                </a:solidFill>
                <a:effectLst>
                  <a:outerShdw blurRad="38100" dist="38100" dir="2700000" algn="tl">
                    <a:srgbClr val="000000">
                      <a:alpha val="43137"/>
                    </a:srgbClr>
                  </a:outerShdw>
                </a:effectLst>
              </a:rPr>
              <a:t> </a:t>
            </a:r>
            <a:endParaRPr lang="en-US" dirty="0">
              <a:solidFill>
                <a:schemeClr val="bg1"/>
              </a:solidFill>
              <a:effectLst>
                <a:outerShdw blurRad="38100" dist="38100" dir="2700000" algn="tl">
                  <a:srgbClr val="000000">
                    <a:alpha val="43137"/>
                  </a:srgbClr>
                </a:outerShdw>
              </a:effectLst>
            </a:endParaRPr>
          </a:p>
        </p:txBody>
      </p:sp>
      <p:sp>
        <p:nvSpPr>
          <p:cNvPr id="36" name="TextBox 35"/>
          <p:cNvSpPr txBox="1"/>
          <p:nvPr/>
        </p:nvSpPr>
        <p:spPr>
          <a:xfrm>
            <a:off x="7710362" y="1583880"/>
            <a:ext cx="1657284" cy="923330"/>
          </a:xfrm>
          <a:prstGeom prst="rect">
            <a:avLst/>
          </a:prstGeom>
          <a:noFill/>
        </p:spPr>
        <p:txBody>
          <a:bodyPr wrap="square" rtlCol="0">
            <a:spAutoFit/>
          </a:bodyPr>
          <a:lstStyle/>
          <a:p>
            <a:r>
              <a:rPr lang="en-US" dirty="0" smtClean="0">
                <a:solidFill>
                  <a:schemeClr val="bg1"/>
                </a:solidFill>
                <a:effectLst>
                  <a:outerShdw blurRad="38100" dist="38100" dir="2700000" algn="tl">
                    <a:srgbClr val="000000">
                      <a:alpha val="43137"/>
                    </a:srgbClr>
                  </a:outerShdw>
                </a:effectLst>
              </a:rPr>
              <a:t>Notification of total calories </a:t>
            </a:r>
            <a:endParaRPr lang="en-US" dirty="0">
              <a:solidFill>
                <a:schemeClr val="bg1"/>
              </a:solidFill>
              <a:effectLst>
                <a:outerShdw blurRad="38100" dist="38100" dir="2700000" algn="tl">
                  <a:srgbClr val="000000">
                    <a:alpha val="43137"/>
                  </a:srgbClr>
                </a:outerShdw>
              </a:effectLst>
            </a:endParaRPr>
          </a:p>
        </p:txBody>
      </p:sp>
      <p:sp>
        <p:nvSpPr>
          <p:cNvPr id="37" name="TextBox 36"/>
          <p:cNvSpPr txBox="1"/>
          <p:nvPr/>
        </p:nvSpPr>
        <p:spPr>
          <a:xfrm rot="20242104">
            <a:off x="2430207" y="1853902"/>
            <a:ext cx="1760591" cy="923330"/>
          </a:xfrm>
          <a:prstGeom prst="rect">
            <a:avLst/>
          </a:prstGeom>
          <a:noFill/>
        </p:spPr>
        <p:txBody>
          <a:bodyPr wrap="square" rtlCol="0">
            <a:spAutoFit/>
          </a:bodyPr>
          <a:lstStyle/>
          <a:p>
            <a:r>
              <a:rPr lang="en-US" dirty="0">
                <a:solidFill>
                  <a:schemeClr val="bg1"/>
                </a:solidFill>
                <a:effectLst>
                  <a:outerShdw blurRad="38100" dist="38100" dir="2700000" algn="tl">
                    <a:srgbClr val="000000">
                      <a:alpha val="43137"/>
                    </a:srgbClr>
                  </a:outerShdw>
                </a:effectLst>
              </a:rPr>
              <a:t>Result of Calorie and Notification </a:t>
            </a:r>
          </a:p>
        </p:txBody>
      </p:sp>
      <p:pic>
        <p:nvPicPr>
          <p:cNvPr id="3" name="Picture 2"/>
          <p:cNvPicPr>
            <a:picLocks noChangeAspect="1"/>
          </p:cNvPicPr>
          <p:nvPr/>
        </p:nvPicPr>
        <p:blipFill>
          <a:blip r:embed="rId5"/>
          <a:stretch>
            <a:fillRect/>
          </a:stretch>
        </p:blipFill>
        <p:spPr>
          <a:xfrm>
            <a:off x="129109" y="3058901"/>
            <a:ext cx="2175553" cy="291771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6"/>
          <a:stretch>
            <a:fillRect/>
          </a:stretch>
        </p:blipFill>
        <p:spPr>
          <a:xfrm>
            <a:off x="9590902" y="431925"/>
            <a:ext cx="2468318" cy="2459057"/>
          </a:xfrm>
          <a:prstGeom prst="snip2DiagRect">
            <a:avLst>
              <a:gd name="adj1" fmla="val 24815"/>
              <a:gd name="adj2" fmla="val 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7"/>
          <a:stretch>
            <a:fillRect/>
          </a:stretch>
        </p:blipFill>
        <p:spPr>
          <a:xfrm>
            <a:off x="235093" y="769659"/>
            <a:ext cx="1857375" cy="781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Right Arrow 22"/>
          <p:cNvSpPr/>
          <p:nvPr/>
        </p:nvSpPr>
        <p:spPr>
          <a:xfrm>
            <a:off x="2211223" y="1070405"/>
            <a:ext cx="2174763" cy="200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22982" y="701073"/>
            <a:ext cx="1762220" cy="369332"/>
          </a:xfrm>
          <a:prstGeom prst="rect">
            <a:avLst/>
          </a:prstGeom>
        </p:spPr>
        <p:txBody>
          <a:bodyPr wrap="square">
            <a:spAutoFit/>
          </a:bodyPr>
          <a:lstStyle/>
          <a:p>
            <a:r>
              <a:rPr lang="en-US" dirty="0" smtClean="0">
                <a:ln w="0"/>
                <a:solidFill>
                  <a:schemeClr val="bg1"/>
                </a:solidFill>
                <a:effectLst>
                  <a:outerShdw blurRad="38100" dist="25400" dir="5400000" algn="ctr" rotWithShape="0">
                    <a:srgbClr val="6E747A">
                      <a:alpha val="43000"/>
                    </a:srgbClr>
                  </a:outerShdw>
                </a:effectLst>
              </a:rPr>
              <a:t>Image Links</a:t>
            </a:r>
            <a:endParaRPr lang="en-US" dirty="0">
              <a:ln w="0"/>
              <a:solidFill>
                <a:schemeClr val="bg1"/>
              </a:solidFill>
              <a:effectLst>
                <a:outerShdw blurRad="38100" dist="25400" dir="5400000" algn="ctr" rotWithShape="0">
                  <a:srgbClr val="6E747A">
                    <a:alpha val="43000"/>
                  </a:srgbClr>
                </a:outerShdw>
              </a:effectLst>
            </a:endParaRPr>
          </a:p>
        </p:txBody>
      </p:sp>
      <p:sp>
        <p:nvSpPr>
          <p:cNvPr id="13" name="Rectangle 12"/>
          <p:cNvSpPr/>
          <p:nvPr/>
        </p:nvSpPr>
        <p:spPr>
          <a:xfrm>
            <a:off x="153499" y="106743"/>
            <a:ext cx="2512226" cy="584775"/>
          </a:xfrm>
          <a:prstGeom prst="rect">
            <a:avLst/>
          </a:prstGeom>
        </p:spPr>
        <p:txBody>
          <a:bodyPr wrap="none">
            <a:spAutoFit/>
          </a:bodyPr>
          <a:lstStyle/>
          <a:p>
            <a:r>
              <a:rPr lang="en-US" sz="3200" dirty="0">
                <a:solidFill>
                  <a:schemeClr val="bg1"/>
                </a:solidFill>
              </a:rPr>
              <a:t>The </a:t>
            </a:r>
            <a:r>
              <a:rPr lang="en-US" sz="3200" dirty="0" smtClean="0">
                <a:solidFill>
                  <a:schemeClr val="bg1"/>
                </a:solidFill>
              </a:rPr>
              <a:t>Process</a:t>
            </a:r>
            <a:endParaRPr lang="en-US" sz="3200" dirty="0">
              <a:solidFill>
                <a:schemeClr val="bg1"/>
              </a:solidFill>
            </a:endParaRPr>
          </a:p>
        </p:txBody>
      </p:sp>
      <p:sp>
        <p:nvSpPr>
          <p:cNvPr id="2" name="TextBox 1"/>
          <p:cNvSpPr txBox="1"/>
          <p:nvPr/>
        </p:nvSpPr>
        <p:spPr>
          <a:xfrm>
            <a:off x="9786866" y="3058901"/>
            <a:ext cx="1717288" cy="369332"/>
          </a:xfrm>
          <a:prstGeom prst="rect">
            <a:avLst/>
          </a:prstGeom>
          <a:noFill/>
        </p:spPr>
        <p:txBody>
          <a:bodyPr wrap="square" rtlCol="0">
            <a:spAutoFit/>
          </a:bodyPr>
          <a:lstStyle/>
          <a:p>
            <a:r>
              <a:rPr lang="en-US" dirty="0" smtClean="0">
                <a:solidFill>
                  <a:schemeClr val="bg1"/>
                </a:solidFill>
              </a:rPr>
              <a:t>Web Crawler</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C2AA7E06-5E0F-482F-B3B8-D186DBB21A37}" type="slidenum">
              <a:rPr lang="en-US" smtClean="0"/>
              <a:t>11</a:t>
            </a:fld>
            <a:endParaRPr lang="en-US"/>
          </a:p>
        </p:txBody>
      </p:sp>
    </p:spTree>
    <p:extLst>
      <p:ext uri="{BB962C8B-B14F-4D97-AF65-F5344CB8AC3E}">
        <p14:creationId xmlns:p14="http://schemas.microsoft.com/office/powerpoint/2010/main" val="1348105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940" y="257867"/>
            <a:ext cx="9905998" cy="887443"/>
          </a:xfrm>
        </p:spPr>
        <p:txBody>
          <a:bodyPr/>
          <a:lstStyle/>
          <a:p>
            <a:r>
              <a:rPr lang="en-US" dirty="0" smtClean="0"/>
              <a:t>Explanation</a:t>
            </a:r>
            <a:endParaRPr lang="en-US" dirty="0"/>
          </a:p>
        </p:txBody>
      </p:sp>
      <p:sp>
        <p:nvSpPr>
          <p:cNvPr id="3" name="Content Placeholder 2"/>
          <p:cNvSpPr>
            <a:spLocks noGrp="1"/>
          </p:cNvSpPr>
          <p:nvPr>
            <p:ph idx="1"/>
          </p:nvPr>
        </p:nvSpPr>
        <p:spPr>
          <a:xfrm>
            <a:off x="1030575" y="1145309"/>
            <a:ext cx="10625716" cy="5218545"/>
          </a:xfrm>
        </p:spPr>
        <p:txBody>
          <a:bodyPr>
            <a:noAutofit/>
          </a:bodyPr>
          <a:lstStyle/>
          <a:p>
            <a:r>
              <a:rPr lang="en-US" sz="2800" dirty="0" smtClean="0"/>
              <a:t>First, we take a picture of the food.</a:t>
            </a:r>
          </a:p>
          <a:p>
            <a:r>
              <a:rPr lang="en-US" sz="2800" dirty="0" smtClean="0"/>
              <a:t>Convert image to link via </a:t>
            </a:r>
            <a:r>
              <a:rPr lang="en-US" sz="2800" b="1" i="1" dirty="0" smtClean="0"/>
              <a:t>IMGUR, </a:t>
            </a:r>
            <a:r>
              <a:rPr lang="en-US" sz="2800" dirty="0" smtClean="0"/>
              <a:t>and send it to </a:t>
            </a:r>
            <a:r>
              <a:rPr lang="en-US" sz="2800" b="1" i="1" dirty="0" smtClean="0"/>
              <a:t>IOTTALK</a:t>
            </a:r>
            <a:r>
              <a:rPr lang="en-US" sz="2800" dirty="0" smtClean="0"/>
              <a:t>.</a:t>
            </a:r>
          </a:p>
          <a:p>
            <a:r>
              <a:rPr lang="en-US" sz="2800" dirty="0" smtClean="0"/>
              <a:t>Image data will be sent to </a:t>
            </a:r>
            <a:r>
              <a:rPr lang="en-US" sz="2800" b="1" i="1" dirty="0" err="1" smtClean="0"/>
              <a:t>Clarifai</a:t>
            </a:r>
            <a:r>
              <a:rPr lang="en-US" sz="2800" dirty="0" smtClean="0"/>
              <a:t>, which will determine the elements in the image.</a:t>
            </a:r>
          </a:p>
          <a:p>
            <a:r>
              <a:rPr lang="en-US" sz="2800" b="1" i="1" dirty="0" err="1" smtClean="0"/>
              <a:t>Clarifai</a:t>
            </a:r>
            <a:r>
              <a:rPr lang="en-US" sz="2800" dirty="0" smtClean="0"/>
              <a:t> will return a list of ingredients and send it to a </a:t>
            </a:r>
            <a:r>
              <a:rPr lang="en-US" sz="2800" b="1" dirty="0" smtClean="0"/>
              <a:t>program(WEB CRAWLER</a:t>
            </a:r>
            <a:r>
              <a:rPr lang="en-US" sz="2800" dirty="0" smtClean="0"/>
              <a:t>) to calculate the amount of calories.  </a:t>
            </a:r>
          </a:p>
          <a:p>
            <a:r>
              <a:rPr lang="en-US" sz="2800" dirty="0" smtClean="0"/>
              <a:t>Results will be sent to </a:t>
            </a:r>
            <a:r>
              <a:rPr lang="en-US" sz="2800" b="1" i="1" dirty="0"/>
              <a:t>IOTTALK</a:t>
            </a:r>
            <a:r>
              <a:rPr lang="en-US" sz="2800" dirty="0" smtClean="0"/>
              <a:t> </a:t>
            </a:r>
            <a:r>
              <a:rPr lang="en-US" sz="2800" dirty="0" smtClean="0">
                <a:sym typeface="Wingdings" panose="05000000000000000000" pitchFamily="2" charset="2"/>
              </a:rPr>
              <a:t> </a:t>
            </a:r>
            <a:r>
              <a:rPr lang="en-US" sz="2800" b="1" i="1" dirty="0" err="1" smtClean="0"/>
              <a:t>LineBot</a:t>
            </a:r>
            <a:r>
              <a:rPr lang="en-US" sz="2800" dirty="0" smtClean="0"/>
              <a:t>. User will receive</a:t>
            </a:r>
            <a:r>
              <a:rPr lang="en-US" sz="2800" dirty="0" smtClean="0">
                <a:sym typeface="Wingdings" panose="05000000000000000000" pitchFamily="2" charset="2"/>
              </a:rPr>
              <a:t> </a:t>
            </a:r>
            <a:r>
              <a:rPr lang="en-US" sz="2800" dirty="0" smtClean="0"/>
              <a:t>the total calorie in their food. </a:t>
            </a:r>
          </a:p>
        </p:txBody>
      </p:sp>
      <p:sp>
        <p:nvSpPr>
          <p:cNvPr id="4" name="Slide Number Placeholder 3"/>
          <p:cNvSpPr>
            <a:spLocks noGrp="1"/>
          </p:cNvSpPr>
          <p:nvPr>
            <p:ph type="sldNum" sz="quarter" idx="12"/>
          </p:nvPr>
        </p:nvSpPr>
        <p:spPr/>
        <p:txBody>
          <a:bodyPr/>
          <a:lstStyle/>
          <a:p>
            <a:fld id="{C2AA7E06-5E0F-482F-B3B8-D186DBB21A37}" type="slidenum">
              <a:rPr lang="en-US" smtClean="0"/>
              <a:t>12</a:t>
            </a:fld>
            <a:endParaRPr lang="en-US"/>
          </a:p>
        </p:txBody>
      </p:sp>
    </p:spTree>
    <p:extLst>
      <p:ext uri="{BB962C8B-B14F-4D97-AF65-F5344CB8AC3E}">
        <p14:creationId xmlns:p14="http://schemas.microsoft.com/office/powerpoint/2010/main" val="2664897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2698"/>
            <a:ext cx="9905998" cy="1478570"/>
          </a:xfrm>
        </p:spPr>
        <p:txBody>
          <a:bodyPr/>
          <a:lstStyle/>
          <a:p>
            <a:r>
              <a:rPr lang="en-US" dirty="0" smtClean="0"/>
              <a:t>OUR CONTRIBUTION</a:t>
            </a:r>
            <a:endParaRPr lang="en-US" dirty="0"/>
          </a:p>
        </p:txBody>
      </p:sp>
      <p:sp>
        <p:nvSpPr>
          <p:cNvPr id="3" name="Content Placeholder 2"/>
          <p:cNvSpPr>
            <a:spLocks noGrp="1"/>
          </p:cNvSpPr>
          <p:nvPr>
            <p:ph idx="1"/>
          </p:nvPr>
        </p:nvSpPr>
        <p:spPr>
          <a:xfrm>
            <a:off x="1141413" y="1618594"/>
            <a:ext cx="10146697" cy="4445876"/>
          </a:xfrm>
        </p:spPr>
        <p:txBody>
          <a:bodyPr>
            <a:noAutofit/>
          </a:bodyPr>
          <a:lstStyle/>
          <a:p>
            <a:r>
              <a:rPr lang="en-US" sz="2800" dirty="0" smtClean="0"/>
              <a:t>We write our own </a:t>
            </a:r>
            <a:r>
              <a:rPr lang="en-US" sz="2800" b="1" dirty="0" smtClean="0"/>
              <a:t>Picture </a:t>
            </a:r>
            <a:r>
              <a:rPr lang="en-US" sz="2800" b="1" dirty="0"/>
              <a:t>U</a:t>
            </a:r>
            <a:r>
              <a:rPr lang="en-US" sz="2800" b="1" dirty="0" smtClean="0"/>
              <a:t>ploader</a:t>
            </a:r>
            <a:r>
              <a:rPr lang="en-US" sz="2800" dirty="0" smtClean="0"/>
              <a:t>(to </a:t>
            </a:r>
            <a:r>
              <a:rPr lang="en-US" sz="2800" dirty="0" err="1" smtClean="0"/>
              <a:t>imgur</a:t>
            </a:r>
            <a:r>
              <a:rPr lang="en-US" sz="2800" dirty="0" smtClean="0"/>
              <a:t>) using python + </a:t>
            </a:r>
            <a:r>
              <a:rPr lang="en-US" sz="2800" dirty="0" err="1" smtClean="0"/>
              <a:t>chromedriver</a:t>
            </a:r>
            <a:r>
              <a:rPr lang="en-US" sz="2800" dirty="0" smtClean="0"/>
              <a:t> + selenium.</a:t>
            </a:r>
          </a:p>
          <a:p>
            <a:r>
              <a:rPr lang="en-US" sz="2800" dirty="0" smtClean="0"/>
              <a:t>We pass the image link using IOTTALK to </a:t>
            </a:r>
            <a:r>
              <a:rPr lang="en-US" sz="2800" dirty="0" err="1"/>
              <a:t>C</a:t>
            </a:r>
            <a:r>
              <a:rPr lang="en-US" sz="2800" dirty="0" err="1" smtClean="0"/>
              <a:t>larifai</a:t>
            </a:r>
            <a:r>
              <a:rPr lang="en-US" sz="2800" dirty="0" smtClean="0"/>
              <a:t> and get the result in JSON.</a:t>
            </a:r>
          </a:p>
          <a:p>
            <a:r>
              <a:rPr lang="en-US" sz="2800" dirty="0" smtClean="0"/>
              <a:t>From the JSON file, we take the ingredients detected with probability &gt;= 0.7, and pass it to IOTTALK.</a:t>
            </a:r>
          </a:p>
          <a:p>
            <a:r>
              <a:rPr lang="en-US" sz="2800" dirty="0" smtClean="0"/>
              <a:t>We write a WEB CRAWLER, to get calories of the food ingredients.</a:t>
            </a:r>
          </a:p>
          <a:p>
            <a:endParaRPr lang="en-US" sz="2800" dirty="0"/>
          </a:p>
        </p:txBody>
      </p:sp>
      <p:sp>
        <p:nvSpPr>
          <p:cNvPr id="4" name="Slide Number Placeholder 3"/>
          <p:cNvSpPr>
            <a:spLocks noGrp="1"/>
          </p:cNvSpPr>
          <p:nvPr>
            <p:ph type="sldNum" sz="quarter" idx="12"/>
          </p:nvPr>
        </p:nvSpPr>
        <p:spPr/>
        <p:txBody>
          <a:bodyPr/>
          <a:lstStyle/>
          <a:p>
            <a:fld id="{C2AA7E06-5E0F-482F-B3B8-D186DBB21A37}" type="slidenum">
              <a:rPr lang="en-US" smtClean="0"/>
              <a:t>13</a:t>
            </a:fld>
            <a:endParaRPr lang="en-US"/>
          </a:p>
        </p:txBody>
      </p:sp>
    </p:spTree>
    <p:extLst>
      <p:ext uri="{BB962C8B-B14F-4D97-AF65-F5344CB8AC3E}">
        <p14:creationId xmlns:p14="http://schemas.microsoft.com/office/powerpoint/2010/main" val="2957108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5249"/>
            <a:ext cx="9905998" cy="1478570"/>
          </a:xfrm>
        </p:spPr>
        <p:txBody>
          <a:bodyPr/>
          <a:lstStyle/>
          <a:p>
            <a:r>
              <a:rPr lang="en-US" dirty="0" smtClean="0"/>
              <a:t>Hardships encountered</a:t>
            </a:r>
            <a:endParaRPr lang="en-US" dirty="0"/>
          </a:p>
        </p:txBody>
      </p:sp>
      <p:sp>
        <p:nvSpPr>
          <p:cNvPr id="3" name="Content Placeholder 2"/>
          <p:cNvSpPr>
            <a:spLocks noGrp="1"/>
          </p:cNvSpPr>
          <p:nvPr>
            <p:ph idx="1"/>
          </p:nvPr>
        </p:nvSpPr>
        <p:spPr>
          <a:xfrm>
            <a:off x="1141413" y="1731026"/>
            <a:ext cx="9905999" cy="4334810"/>
          </a:xfrm>
        </p:spPr>
        <p:txBody>
          <a:bodyPr>
            <a:normAutofit fontScale="92500" lnSpcReduction="10000"/>
          </a:bodyPr>
          <a:lstStyle/>
          <a:p>
            <a:r>
              <a:rPr lang="en-US" sz="2800" dirty="0" smtClean="0"/>
              <a:t>If the user’s picture contains other food that isn’t theirs, the bot might also take it into consideration, which might result in wrong calorie calculation.</a:t>
            </a:r>
          </a:p>
          <a:p>
            <a:r>
              <a:rPr lang="en-US" sz="2800" dirty="0" smtClean="0"/>
              <a:t>Blurry pictures will affect element detection and calculation results</a:t>
            </a:r>
            <a:r>
              <a:rPr lang="en-US" sz="2800" dirty="0" smtClean="0"/>
              <a:t>.</a:t>
            </a:r>
          </a:p>
          <a:p>
            <a:r>
              <a:rPr lang="en-US" sz="2800" dirty="0" smtClean="0"/>
              <a:t>Combining two version of IOTTALK is challenging.</a:t>
            </a:r>
          </a:p>
          <a:p>
            <a:r>
              <a:rPr lang="en-US" sz="2800" dirty="0" smtClean="0"/>
              <a:t>The input and output between two projects must be synchronized properly.</a:t>
            </a:r>
          </a:p>
          <a:p>
            <a:r>
              <a:rPr lang="en-US" sz="2800" dirty="0" smtClean="0"/>
              <a:t>IOTTALKv2 server can crash suddenly.</a:t>
            </a:r>
            <a:endParaRPr lang="en-US" sz="28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C2AA7E06-5E0F-482F-B3B8-D186DBB21A37}" type="slidenum">
              <a:rPr lang="en-US" smtClean="0"/>
              <a:t>14</a:t>
            </a:fld>
            <a:endParaRPr lang="en-US"/>
          </a:p>
        </p:txBody>
      </p:sp>
    </p:spTree>
    <p:extLst>
      <p:ext uri="{BB962C8B-B14F-4D97-AF65-F5344CB8AC3E}">
        <p14:creationId xmlns:p14="http://schemas.microsoft.com/office/powerpoint/2010/main" val="2749782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distribution</a:t>
            </a:r>
            <a:endParaRPr lang="en-US" dirty="0"/>
          </a:p>
        </p:txBody>
      </p:sp>
      <p:sp>
        <p:nvSpPr>
          <p:cNvPr id="3" name="Content Placeholder 2"/>
          <p:cNvSpPr>
            <a:spLocks noGrp="1"/>
          </p:cNvSpPr>
          <p:nvPr>
            <p:ph idx="1"/>
          </p:nvPr>
        </p:nvSpPr>
        <p:spPr/>
        <p:txBody>
          <a:bodyPr/>
          <a:lstStyle/>
          <a:p>
            <a:r>
              <a:rPr lang="zh-TW" altLang="en-US" dirty="0" smtClean="0"/>
              <a:t>周家賢 </a:t>
            </a:r>
            <a:r>
              <a:rPr lang="en-US" altLang="zh-TW" dirty="0" smtClean="0"/>
              <a:t>– </a:t>
            </a:r>
            <a:r>
              <a:rPr lang="en-US" altLang="zh-TW" dirty="0" err="1" smtClean="0"/>
              <a:t>Linebot</a:t>
            </a:r>
            <a:r>
              <a:rPr lang="en-US" altLang="zh-TW" dirty="0" smtClean="0"/>
              <a:t> + </a:t>
            </a:r>
            <a:r>
              <a:rPr lang="en-US" altLang="zh-TW" dirty="0" err="1" smtClean="0"/>
              <a:t>clarifai</a:t>
            </a:r>
            <a:r>
              <a:rPr lang="en-US" altLang="zh-TW" dirty="0" smtClean="0"/>
              <a:t>(API)+ iottalkv1+ Combining code</a:t>
            </a:r>
          </a:p>
          <a:p>
            <a:r>
              <a:rPr lang="zh-TW" altLang="en-US" dirty="0" smtClean="0"/>
              <a:t>陳年進 </a:t>
            </a:r>
            <a:r>
              <a:rPr lang="en-US" altLang="zh-TW" dirty="0" smtClean="0"/>
              <a:t>– Idea + iottalkv2</a:t>
            </a:r>
          </a:p>
          <a:p>
            <a:r>
              <a:rPr lang="zh-TW" altLang="en-US" dirty="0"/>
              <a:t>張豐</a:t>
            </a:r>
            <a:r>
              <a:rPr lang="zh-TW" altLang="en-US" dirty="0" smtClean="0"/>
              <a:t>繹 </a:t>
            </a:r>
            <a:r>
              <a:rPr lang="en-US" altLang="zh-TW" dirty="0" smtClean="0"/>
              <a:t>– Image upload + Web Crawler</a:t>
            </a:r>
          </a:p>
          <a:p>
            <a:r>
              <a:rPr lang="zh-TW" altLang="en-US" dirty="0" smtClean="0"/>
              <a:t>劉南宏 </a:t>
            </a:r>
            <a:r>
              <a:rPr lang="en-US" altLang="zh-TW" dirty="0" smtClean="0"/>
              <a:t>– PPT and testing</a:t>
            </a:r>
          </a:p>
          <a:p>
            <a:r>
              <a:rPr lang="zh-TW" altLang="en-US" dirty="0" smtClean="0"/>
              <a:t>張育茹 </a:t>
            </a:r>
            <a:r>
              <a:rPr lang="en-US" altLang="zh-TW" dirty="0" smtClean="0"/>
              <a:t>–</a:t>
            </a:r>
            <a:r>
              <a:rPr lang="zh-TW" altLang="en-US" dirty="0" smtClean="0"/>
              <a:t> </a:t>
            </a:r>
            <a:r>
              <a:rPr lang="en-US" altLang="zh-TW" dirty="0" smtClean="0"/>
              <a:t>PPT and testing</a:t>
            </a:r>
            <a:endParaRPr lang="en-US" dirty="0"/>
          </a:p>
        </p:txBody>
      </p:sp>
      <p:sp>
        <p:nvSpPr>
          <p:cNvPr id="4" name="Slide Number Placeholder 3"/>
          <p:cNvSpPr>
            <a:spLocks noGrp="1"/>
          </p:cNvSpPr>
          <p:nvPr>
            <p:ph type="sldNum" sz="quarter" idx="12"/>
          </p:nvPr>
        </p:nvSpPr>
        <p:spPr/>
        <p:txBody>
          <a:bodyPr/>
          <a:lstStyle/>
          <a:p>
            <a:fld id="{C2AA7E06-5E0F-482F-B3B8-D186DBB21A37}" type="slidenum">
              <a:rPr lang="en-US" smtClean="0"/>
              <a:t>15</a:t>
            </a:fld>
            <a:endParaRPr lang="en-US"/>
          </a:p>
        </p:txBody>
      </p:sp>
    </p:spTree>
    <p:extLst>
      <p:ext uri="{BB962C8B-B14F-4D97-AF65-F5344CB8AC3E}">
        <p14:creationId xmlns:p14="http://schemas.microsoft.com/office/powerpoint/2010/main" val="1390711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836" y="508250"/>
            <a:ext cx="9905998" cy="1157708"/>
          </a:xfrm>
        </p:spPr>
        <p:txBody>
          <a:bodyPr/>
          <a:lstStyle/>
          <a:p>
            <a:r>
              <a:rPr lang="en-US" dirty="0" smtClean="0">
                <a:solidFill>
                  <a:schemeClr val="accent1">
                    <a:lumMod val="20000"/>
                    <a:lumOff val="80000"/>
                  </a:schemeClr>
                </a:solidFill>
              </a:rPr>
              <a:t>Background for the project </a:t>
            </a:r>
            <a:endParaRPr lang="en-US" dirty="0">
              <a:solidFill>
                <a:schemeClr val="accent1">
                  <a:lumMod val="20000"/>
                  <a:lumOff val="80000"/>
                </a:schemeClr>
              </a:solidFill>
            </a:endParaRPr>
          </a:p>
        </p:txBody>
      </p:sp>
      <p:sp>
        <p:nvSpPr>
          <p:cNvPr id="3" name="Content Placeholder 2"/>
          <p:cNvSpPr>
            <a:spLocks noGrp="1"/>
          </p:cNvSpPr>
          <p:nvPr>
            <p:ph idx="1"/>
          </p:nvPr>
        </p:nvSpPr>
        <p:spPr>
          <a:xfrm>
            <a:off x="1034836" y="1629145"/>
            <a:ext cx="9692842" cy="1869932"/>
          </a:xfrm>
        </p:spPr>
        <p:txBody>
          <a:bodyPr>
            <a:noAutofit/>
          </a:bodyPr>
          <a:lstStyle/>
          <a:p>
            <a:pPr marL="0" indent="0">
              <a:buNone/>
            </a:pPr>
            <a:r>
              <a:rPr lang="en-US" dirty="0" smtClean="0">
                <a:solidFill>
                  <a:schemeClr val="accent2">
                    <a:lumMod val="75000"/>
                  </a:schemeClr>
                </a:solidFill>
              </a:rPr>
              <a:t>	</a:t>
            </a:r>
            <a:r>
              <a:rPr lang="en-US" dirty="0" smtClean="0"/>
              <a:t>People who are on a strict diet or bodybuilding regime usually have trouble with eating because they don’t know how much calories are contained in the food they eat. For example, they might not know how much calories a chicken steak contained. </a:t>
            </a:r>
          </a:p>
          <a:p>
            <a:pPr marL="0" indent="0">
              <a:buNone/>
            </a:pPr>
            <a:r>
              <a:rPr lang="en-US" dirty="0" smtClean="0"/>
              <a:t>	</a:t>
            </a:r>
            <a:endParaRPr lang="en-US" dirty="0"/>
          </a:p>
        </p:txBody>
      </p:sp>
      <p:pic>
        <p:nvPicPr>
          <p:cNvPr id="4" name="Picture 3"/>
          <p:cNvPicPr>
            <a:picLocks noChangeAspect="1"/>
          </p:cNvPicPr>
          <p:nvPr/>
        </p:nvPicPr>
        <p:blipFill>
          <a:blip r:embed="rId3"/>
          <a:stretch>
            <a:fillRect/>
          </a:stretch>
        </p:blipFill>
        <p:spPr>
          <a:xfrm>
            <a:off x="4318057" y="3462264"/>
            <a:ext cx="2961198" cy="2791546"/>
          </a:xfrm>
          <a:prstGeom prst="rect">
            <a:avLst/>
          </a:prstGeom>
          <a:ln>
            <a:noFill/>
          </a:ln>
          <a:effectLst>
            <a:softEdge rad="112500"/>
          </a:effectLst>
        </p:spPr>
      </p:pic>
      <p:pic>
        <p:nvPicPr>
          <p:cNvPr id="6" name="Picture 5"/>
          <p:cNvPicPr>
            <a:picLocks noChangeAspect="1"/>
          </p:cNvPicPr>
          <p:nvPr/>
        </p:nvPicPr>
        <p:blipFill>
          <a:blip r:embed="rId4"/>
          <a:stretch>
            <a:fillRect/>
          </a:stretch>
        </p:blipFill>
        <p:spPr>
          <a:xfrm>
            <a:off x="8386617" y="3462264"/>
            <a:ext cx="2936999" cy="28458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884839" y="3850957"/>
            <a:ext cx="2172550" cy="2172550"/>
          </a:xfrm>
          <a:prstGeom prst="rect">
            <a:avLst/>
          </a:prstGeom>
        </p:spPr>
      </p:pic>
      <p:sp>
        <p:nvSpPr>
          <p:cNvPr id="9" name="Right Arrow 8"/>
          <p:cNvSpPr/>
          <p:nvPr/>
        </p:nvSpPr>
        <p:spPr>
          <a:xfrm>
            <a:off x="3394840" y="4516582"/>
            <a:ext cx="715341" cy="61883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481067" y="4548619"/>
            <a:ext cx="703737" cy="61883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10496030" y="6125511"/>
            <a:ext cx="771089" cy="365125"/>
          </a:xfrm>
        </p:spPr>
        <p:txBody>
          <a:bodyPr/>
          <a:lstStyle/>
          <a:p>
            <a:fld id="{C2AA7E06-5E0F-482F-B3B8-D186DBB21A37}" type="slidenum">
              <a:rPr lang="en-US" smtClean="0"/>
              <a:t>2</a:t>
            </a:fld>
            <a:endParaRPr lang="en-US" dirty="0"/>
          </a:p>
        </p:txBody>
      </p:sp>
    </p:spTree>
    <p:extLst>
      <p:ext uri="{BB962C8B-B14F-4D97-AF65-F5344CB8AC3E}">
        <p14:creationId xmlns:p14="http://schemas.microsoft.com/office/powerpoint/2010/main" val="371336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451" y="960573"/>
            <a:ext cx="4923013" cy="1311564"/>
          </a:xfrm>
        </p:spPr>
        <p:txBody>
          <a:bodyPr/>
          <a:lstStyle/>
          <a:p>
            <a:r>
              <a:rPr lang="en-US" dirty="0" smtClean="0"/>
              <a:t>What DO WE MAKE?</a:t>
            </a:r>
            <a:endParaRPr lang="en-US" dirty="0"/>
          </a:p>
        </p:txBody>
      </p:sp>
      <p:pic>
        <p:nvPicPr>
          <p:cNvPr id="4" name="Picture 3"/>
          <p:cNvPicPr>
            <a:picLocks noChangeAspect="1"/>
          </p:cNvPicPr>
          <p:nvPr/>
        </p:nvPicPr>
        <p:blipFill>
          <a:blip r:embed="rId2"/>
          <a:stretch>
            <a:fillRect/>
          </a:stretch>
        </p:blipFill>
        <p:spPr>
          <a:xfrm>
            <a:off x="6782620" y="960573"/>
            <a:ext cx="3380883" cy="13752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53787" y="3066738"/>
            <a:ext cx="2539964" cy="253996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1693" y="3066738"/>
            <a:ext cx="2428810" cy="242881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9924" y="3180175"/>
            <a:ext cx="2315373" cy="2315373"/>
          </a:xfrm>
          <a:prstGeom prst="rect">
            <a:avLst/>
          </a:prstGeom>
        </p:spPr>
      </p:pic>
      <p:sp>
        <p:nvSpPr>
          <p:cNvPr id="9" name="Rectangle 8"/>
          <p:cNvSpPr/>
          <p:nvPr/>
        </p:nvSpPr>
        <p:spPr>
          <a:xfrm>
            <a:off x="1735503" y="5405012"/>
            <a:ext cx="1112906" cy="461665"/>
          </a:xfrm>
          <a:prstGeom prst="rect">
            <a:avLst/>
          </a:prstGeom>
        </p:spPr>
        <p:txBody>
          <a:bodyPr wrap="square">
            <a:spAutoFit/>
          </a:bodyPr>
          <a:lstStyle/>
          <a:p>
            <a:r>
              <a:rPr lang="en-US" sz="2400" dirty="0" smtClean="0"/>
              <a:t>SNAP</a:t>
            </a:r>
            <a:endParaRPr lang="en-US" sz="2400" dirty="0"/>
          </a:p>
        </p:txBody>
      </p:sp>
      <p:sp>
        <p:nvSpPr>
          <p:cNvPr id="10" name="Rectangle 9"/>
          <p:cNvSpPr/>
          <p:nvPr/>
        </p:nvSpPr>
        <p:spPr>
          <a:xfrm>
            <a:off x="5309648" y="5405012"/>
            <a:ext cx="1289539" cy="461665"/>
          </a:xfrm>
          <a:prstGeom prst="rect">
            <a:avLst/>
          </a:prstGeom>
        </p:spPr>
        <p:txBody>
          <a:bodyPr wrap="square">
            <a:spAutoFit/>
          </a:bodyPr>
          <a:lstStyle/>
          <a:p>
            <a:r>
              <a:rPr lang="en-US" sz="2400" dirty="0" smtClean="0"/>
              <a:t>UPLOAD</a:t>
            </a:r>
            <a:endParaRPr lang="en-US" sz="2400" dirty="0"/>
          </a:p>
        </p:txBody>
      </p:sp>
      <p:sp>
        <p:nvSpPr>
          <p:cNvPr id="11" name="Rectangle 10"/>
          <p:cNvSpPr/>
          <p:nvPr/>
        </p:nvSpPr>
        <p:spPr>
          <a:xfrm>
            <a:off x="8734404" y="5419430"/>
            <a:ext cx="1750380" cy="461665"/>
          </a:xfrm>
          <a:prstGeom prst="rect">
            <a:avLst/>
          </a:prstGeom>
        </p:spPr>
        <p:txBody>
          <a:bodyPr wrap="square">
            <a:spAutoFit/>
          </a:bodyPr>
          <a:lstStyle/>
          <a:p>
            <a:r>
              <a:rPr lang="en-US" sz="2400" dirty="0" smtClean="0"/>
              <a:t>CALCULATE</a:t>
            </a:r>
            <a:endParaRPr lang="en-US" sz="2400" dirty="0"/>
          </a:p>
        </p:txBody>
      </p:sp>
      <p:sp>
        <p:nvSpPr>
          <p:cNvPr id="12" name="Right Arrow 11"/>
          <p:cNvSpPr/>
          <p:nvPr/>
        </p:nvSpPr>
        <p:spPr>
          <a:xfrm>
            <a:off x="3691864" y="4027302"/>
            <a:ext cx="678287" cy="618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7387409" y="4041245"/>
            <a:ext cx="642920" cy="618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36693" y="3025460"/>
            <a:ext cx="977754" cy="977754"/>
          </a:xfrm>
          <a:prstGeom prst="rect">
            <a:avLst/>
          </a:prstGeom>
        </p:spPr>
      </p:pic>
      <p:sp>
        <p:nvSpPr>
          <p:cNvPr id="3" name="Slide Number Placeholder 2"/>
          <p:cNvSpPr>
            <a:spLocks noGrp="1"/>
          </p:cNvSpPr>
          <p:nvPr>
            <p:ph type="sldNum" sz="quarter" idx="12"/>
          </p:nvPr>
        </p:nvSpPr>
        <p:spPr/>
        <p:txBody>
          <a:bodyPr/>
          <a:lstStyle/>
          <a:p>
            <a:fld id="{C2AA7E06-5E0F-482F-B3B8-D186DBB21A37}" type="slidenum">
              <a:rPr lang="en-US" smtClean="0"/>
              <a:t>3</a:t>
            </a:fld>
            <a:endParaRPr lang="en-US"/>
          </a:p>
        </p:txBody>
      </p:sp>
    </p:spTree>
    <p:extLst>
      <p:ext uri="{BB962C8B-B14F-4D97-AF65-F5344CB8AC3E}">
        <p14:creationId xmlns:p14="http://schemas.microsoft.com/office/powerpoint/2010/main" val="975460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201" y="388131"/>
            <a:ext cx="9905998" cy="1478570"/>
          </a:xfrm>
        </p:spPr>
        <p:txBody>
          <a:bodyPr/>
          <a:lstStyle/>
          <a:p>
            <a:r>
              <a:rPr lang="en-US" dirty="0" smtClean="0"/>
              <a:t>How to make it work</a:t>
            </a:r>
            <a:endParaRPr lang="en-US" dirty="0"/>
          </a:p>
        </p:txBody>
      </p:sp>
      <p:sp>
        <p:nvSpPr>
          <p:cNvPr id="3" name="Content Placeholder 2"/>
          <p:cNvSpPr>
            <a:spLocks noGrp="1"/>
          </p:cNvSpPr>
          <p:nvPr>
            <p:ph idx="1"/>
          </p:nvPr>
        </p:nvSpPr>
        <p:spPr>
          <a:xfrm>
            <a:off x="1203200" y="1866701"/>
            <a:ext cx="9905999" cy="3630209"/>
          </a:xfrm>
        </p:spPr>
        <p:txBody>
          <a:bodyPr numCol="2">
            <a:noAutofit/>
          </a:bodyPr>
          <a:lstStyle/>
          <a:p>
            <a:r>
              <a:rPr lang="en-US" sz="2800" dirty="0" smtClean="0"/>
              <a:t>IOTTALK </a:t>
            </a:r>
            <a:r>
              <a:rPr lang="en-US" sz="2800" dirty="0"/>
              <a:t>Server</a:t>
            </a:r>
          </a:p>
          <a:p>
            <a:r>
              <a:rPr lang="en-US" sz="2800" dirty="0" smtClean="0"/>
              <a:t>NGROK</a:t>
            </a:r>
            <a:endParaRPr lang="en-US" sz="2800" dirty="0"/>
          </a:p>
          <a:p>
            <a:r>
              <a:rPr lang="en-US" sz="2800" dirty="0" err="1" smtClean="0"/>
              <a:t>LineBot</a:t>
            </a:r>
            <a:r>
              <a:rPr lang="en-US" sz="2800" dirty="0" smtClean="0"/>
              <a:t> </a:t>
            </a:r>
          </a:p>
          <a:p>
            <a:r>
              <a:rPr lang="en-US" sz="2800" dirty="0" err="1" smtClean="0"/>
              <a:t>Clarifai</a:t>
            </a:r>
            <a:r>
              <a:rPr lang="en-US" sz="2800" dirty="0" smtClean="0"/>
              <a:t> API</a:t>
            </a:r>
          </a:p>
          <a:p>
            <a:r>
              <a:rPr lang="en-US" sz="2800" dirty="0" smtClean="0"/>
              <a:t>IMGUR API</a:t>
            </a:r>
          </a:p>
          <a:p>
            <a:r>
              <a:rPr lang="en-US" sz="2800" dirty="0" smtClean="0"/>
              <a:t>Beautiful Soup (Web Crawler)</a:t>
            </a:r>
          </a:p>
          <a:p>
            <a:r>
              <a:rPr lang="en-US" sz="2800" dirty="0" smtClean="0"/>
              <a:t>Python</a:t>
            </a:r>
          </a:p>
          <a:p>
            <a:r>
              <a:rPr lang="en-US" sz="2800" dirty="0" err="1" smtClean="0"/>
              <a:t>Chromedriver</a:t>
            </a:r>
            <a:r>
              <a:rPr lang="en-US" sz="2800" dirty="0" smtClean="0"/>
              <a:t> (auto login)</a:t>
            </a:r>
          </a:p>
          <a:p>
            <a:r>
              <a:rPr lang="en-US" sz="2800" dirty="0" smtClean="0"/>
              <a:t>Selenium</a:t>
            </a:r>
          </a:p>
          <a:p>
            <a:r>
              <a:rPr lang="en-US" sz="2800" dirty="0" smtClean="0"/>
              <a:t>JSON (Result From </a:t>
            </a:r>
            <a:r>
              <a:rPr lang="en-US" sz="2800" dirty="0" err="1" smtClean="0"/>
              <a:t>Clarifai</a:t>
            </a:r>
            <a:r>
              <a:rPr lang="en-US" sz="2800" dirty="0" smtClean="0"/>
              <a:t>)</a:t>
            </a:r>
          </a:p>
          <a:p>
            <a:endParaRPr lang="en-US" sz="1800" dirty="0" smtClean="0"/>
          </a:p>
        </p:txBody>
      </p:sp>
      <p:sp>
        <p:nvSpPr>
          <p:cNvPr id="4" name="Slide Number Placeholder 3"/>
          <p:cNvSpPr>
            <a:spLocks noGrp="1"/>
          </p:cNvSpPr>
          <p:nvPr>
            <p:ph type="sldNum" sz="quarter" idx="12"/>
          </p:nvPr>
        </p:nvSpPr>
        <p:spPr/>
        <p:txBody>
          <a:bodyPr/>
          <a:lstStyle/>
          <a:p>
            <a:fld id="{C2AA7E06-5E0F-482F-B3B8-D186DBB21A37}" type="slidenum">
              <a:rPr lang="en-US" smtClean="0"/>
              <a:t>4</a:t>
            </a:fld>
            <a:endParaRPr lang="en-US"/>
          </a:p>
        </p:txBody>
      </p:sp>
    </p:spTree>
    <p:extLst>
      <p:ext uri="{BB962C8B-B14F-4D97-AF65-F5344CB8AC3E}">
        <p14:creationId xmlns:p14="http://schemas.microsoft.com/office/powerpoint/2010/main" val="2904966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640" y="723622"/>
            <a:ext cx="9905998" cy="1478570"/>
          </a:xfrm>
        </p:spPr>
        <p:txBody>
          <a:bodyPr/>
          <a:lstStyle/>
          <a:p>
            <a:r>
              <a:rPr lang="en-US" dirty="0" err="1" smtClean="0"/>
              <a:t>Clarifai</a:t>
            </a:r>
            <a:r>
              <a:rPr lang="en-US" dirty="0" smtClean="0"/>
              <a:t> ?</a:t>
            </a:r>
            <a:endParaRPr lang="en-US" dirty="0"/>
          </a:p>
        </p:txBody>
      </p:sp>
      <p:sp>
        <p:nvSpPr>
          <p:cNvPr id="3" name="Content Placeholder 2"/>
          <p:cNvSpPr>
            <a:spLocks noGrp="1"/>
          </p:cNvSpPr>
          <p:nvPr>
            <p:ph idx="1"/>
          </p:nvPr>
        </p:nvSpPr>
        <p:spPr>
          <a:xfrm>
            <a:off x="1154954" y="2857500"/>
            <a:ext cx="9628660" cy="2564245"/>
          </a:xfrm>
        </p:spPr>
        <p:txBody>
          <a:bodyPr>
            <a:normAutofit/>
          </a:bodyPr>
          <a:lstStyle/>
          <a:p>
            <a:r>
              <a:rPr lang="en-US" sz="3100" b="1" dirty="0" err="1"/>
              <a:t>Clarifai</a:t>
            </a:r>
            <a:r>
              <a:rPr lang="en-US" sz="3100" b="1" dirty="0"/>
              <a:t> Inc.</a:t>
            </a:r>
            <a:r>
              <a:rPr lang="en-US" sz="3100" dirty="0"/>
              <a:t> is an artificial intelligence (AI) company that specializes in computer </a:t>
            </a:r>
            <a:r>
              <a:rPr lang="en-US" sz="3100" dirty="0" smtClean="0"/>
              <a:t>vision. It uses </a:t>
            </a:r>
            <a:r>
              <a:rPr lang="en-US" sz="3100" dirty="0"/>
              <a:t>machine learning and deep neural networks to identify and analyze images and videos. The company offers its </a:t>
            </a:r>
            <a:r>
              <a:rPr lang="en-US" sz="3100" dirty="0" smtClean="0"/>
              <a:t>services </a:t>
            </a:r>
            <a:r>
              <a:rPr lang="en-US" sz="3100" dirty="0"/>
              <a:t>via </a:t>
            </a:r>
            <a:r>
              <a:rPr lang="en-US" sz="3100" dirty="0" smtClean="0"/>
              <a:t>API.</a:t>
            </a:r>
          </a:p>
          <a:p>
            <a:endParaRPr lang="en-US" dirty="0"/>
          </a:p>
        </p:txBody>
      </p:sp>
      <p:pic>
        <p:nvPicPr>
          <p:cNvPr id="4" name="Picture 3"/>
          <p:cNvPicPr>
            <a:picLocks noChangeAspect="1"/>
          </p:cNvPicPr>
          <p:nvPr/>
        </p:nvPicPr>
        <p:blipFill>
          <a:blip r:embed="rId2"/>
          <a:stretch>
            <a:fillRect/>
          </a:stretch>
        </p:blipFill>
        <p:spPr>
          <a:xfrm>
            <a:off x="5270582" y="882291"/>
            <a:ext cx="5239764" cy="11036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Slide Number Placeholder 4"/>
          <p:cNvSpPr>
            <a:spLocks noGrp="1"/>
          </p:cNvSpPr>
          <p:nvPr>
            <p:ph type="sldNum" sz="quarter" idx="12"/>
          </p:nvPr>
        </p:nvSpPr>
        <p:spPr/>
        <p:txBody>
          <a:bodyPr/>
          <a:lstStyle/>
          <a:p>
            <a:fld id="{C2AA7E06-5E0F-482F-B3B8-D186DBB21A37}" type="slidenum">
              <a:rPr lang="en-US" smtClean="0"/>
              <a:t>5</a:t>
            </a:fld>
            <a:endParaRPr lang="en-US"/>
          </a:p>
        </p:txBody>
      </p:sp>
    </p:spTree>
    <p:extLst>
      <p:ext uri="{BB962C8B-B14F-4D97-AF65-F5344CB8AC3E}">
        <p14:creationId xmlns:p14="http://schemas.microsoft.com/office/powerpoint/2010/main" val="707626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192" y="410599"/>
            <a:ext cx="9905998" cy="1478570"/>
          </a:xfrm>
        </p:spPr>
        <p:txBody>
          <a:bodyPr/>
          <a:lstStyle/>
          <a:p>
            <a:r>
              <a:rPr lang="en-US" dirty="0" smtClean="0"/>
              <a:t>IOTTALK v1</a:t>
            </a:r>
            <a:endParaRPr lang="en-US" dirty="0"/>
          </a:p>
        </p:txBody>
      </p:sp>
      <p:pic>
        <p:nvPicPr>
          <p:cNvPr id="4" name="Picture 3"/>
          <p:cNvPicPr>
            <a:picLocks noChangeAspect="1"/>
          </p:cNvPicPr>
          <p:nvPr/>
        </p:nvPicPr>
        <p:blipFill>
          <a:blip r:embed="rId2"/>
          <a:stretch>
            <a:fillRect/>
          </a:stretch>
        </p:blipFill>
        <p:spPr>
          <a:xfrm>
            <a:off x="1748216" y="1950375"/>
            <a:ext cx="8194570" cy="41154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lide Number Placeholder 2"/>
          <p:cNvSpPr>
            <a:spLocks noGrp="1"/>
          </p:cNvSpPr>
          <p:nvPr>
            <p:ph type="sldNum" sz="quarter" idx="12"/>
          </p:nvPr>
        </p:nvSpPr>
        <p:spPr/>
        <p:txBody>
          <a:bodyPr/>
          <a:lstStyle/>
          <a:p>
            <a:fld id="{C2AA7E06-5E0F-482F-B3B8-D186DBB21A37}" type="slidenum">
              <a:rPr lang="en-US" smtClean="0"/>
              <a:t>6</a:t>
            </a:fld>
            <a:endParaRPr lang="en-US"/>
          </a:p>
        </p:txBody>
      </p:sp>
      <p:sp>
        <p:nvSpPr>
          <p:cNvPr id="5" name="Rectangle 4"/>
          <p:cNvSpPr/>
          <p:nvPr/>
        </p:nvSpPr>
        <p:spPr>
          <a:xfrm>
            <a:off x="4950373" y="627633"/>
            <a:ext cx="5192110" cy="1200329"/>
          </a:xfrm>
          <a:prstGeom prst="rect">
            <a:avLst/>
          </a:prstGeom>
        </p:spPr>
        <p:txBody>
          <a:bodyPr wrap="square">
            <a:spAutoFit/>
          </a:bodyPr>
          <a:lstStyle/>
          <a:p>
            <a:r>
              <a:rPr lang="en-US" sz="2400" dirty="0" err="1" smtClean="0"/>
              <a:t>msg-i&amp;o</a:t>
            </a:r>
            <a:r>
              <a:rPr lang="en-US" sz="2400" dirty="0" smtClean="0"/>
              <a:t> : to transfer image-link</a:t>
            </a:r>
            <a:endParaRPr lang="en-US" sz="2400" dirty="0"/>
          </a:p>
          <a:p>
            <a:r>
              <a:rPr lang="en-US" sz="2400" dirty="0" err="1" smtClean="0"/>
              <a:t>calorie-i</a:t>
            </a:r>
            <a:r>
              <a:rPr lang="en-US" sz="2400" dirty="0" err="1"/>
              <a:t>&amp;o</a:t>
            </a:r>
            <a:r>
              <a:rPr lang="en-US" sz="2400" dirty="0" smtClean="0"/>
              <a:t> </a:t>
            </a:r>
            <a:r>
              <a:rPr lang="en-US" sz="2400" dirty="0"/>
              <a:t>: </a:t>
            </a:r>
            <a:r>
              <a:rPr lang="en-US" sz="2400" dirty="0" smtClean="0"/>
              <a:t>to transfer the calculation</a:t>
            </a:r>
            <a:endParaRPr lang="en-US" sz="2400" dirty="0"/>
          </a:p>
          <a:p>
            <a:r>
              <a:rPr lang="en-US" sz="2400" dirty="0" err="1" smtClean="0"/>
              <a:t>taken-i</a:t>
            </a:r>
            <a:r>
              <a:rPr lang="en-US" sz="2400" dirty="0" err="1"/>
              <a:t>&amp;o</a:t>
            </a:r>
            <a:r>
              <a:rPr lang="en-US" sz="2400" dirty="0" smtClean="0"/>
              <a:t> </a:t>
            </a:r>
            <a:r>
              <a:rPr lang="en-US" sz="2400" dirty="0"/>
              <a:t>: </a:t>
            </a:r>
            <a:r>
              <a:rPr lang="en-US" sz="2400" dirty="0" smtClean="0"/>
              <a:t>transfer </a:t>
            </a:r>
            <a:r>
              <a:rPr lang="en-US" sz="2400" dirty="0" err="1" smtClean="0"/>
              <a:t>ingridients</a:t>
            </a:r>
            <a:r>
              <a:rPr lang="en-US" sz="2400" dirty="0" smtClean="0"/>
              <a:t> (p&gt;=0.7)</a:t>
            </a:r>
            <a:endParaRPr lang="en-US" sz="2400" dirty="0"/>
          </a:p>
        </p:txBody>
      </p:sp>
    </p:spTree>
    <p:extLst>
      <p:ext uri="{BB962C8B-B14F-4D97-AF65-F5344CB8AC3E}">
        <p14:creationId xmlns:p14="http://schemas.microsoft.com/office/powerpoint/2010/main" val="2055021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496" y="261590"/>
            <a:ext cx="9905998" cy="1478570"/>
          </a:xfrm>
        </p:spPr>
        <p:txBody>
          <a:bodyPr/>
          <a:lstStyle/>
          <a:p>
            <a:r>
              <a:rPr lang="en-US" dirty="0" smtClean="0"/>
              <a:t>OUTPUT</a:t>
            </a:r>
            <a:endParaRPr lang="en-US" dirty="0"/>
          </a:p>
        </p:txBody>
      </p:sp>
      <p:pic>
        <p:nvPicPr>
          <p:cNvPr id="5" name="Content Placeholder 4"/>
          <p:cNvPicPr>
            <a:picLocks noGrp="1" noChangeAspect="1"/>
          </p:cNvPicPr>
          <p:nvPr>
            <p:ph idx="1"/>
          </p:nvPr>
        </p:nvPicPr>
        <p:blipFill>
          <a:blip r:embed="rId2"/>
          <a:stretch>
            <a:fillRect/>
          </a:stretch>
        </p:blipFill>
        <p:spPr>
          <a:xfrm>
            <a:off x="2118875" y="1333778"/>
            <a:ext cx="3094256" cy="4909323"/>
          </a:xfrm>
          <a:prstGeom prst="rect">
            <a:avLst/>
          </a:prstGeom>
        </p:spPr>
      </p:pic>
      <p:sp>
        <p:nvSpPr>
          <p:cNvPr id="4" name="Slide Number Placeholder 3"/>
          <p:cNvSpPr>
            <a:spLocks noGrp="1"/>
          </p:cNvSpPr>
          <p:nvPr>
            <p:ph type="sldNum" sz="quarter" idx="12"/>
          </p:nvPr>
        </p:nvSpPr>
        <p:spPr/>
        <p:txBody>
          <a:bodyPr/>
          <a:lstStyle/>
          <a:p>
            <a:fld id="{C2AA7E06-5E0F-482F-B3B8-D186DBB21A37}" type="slidenum">
              <a:rPr lang="en-US" smtClean="0"/>
              <a:t>7</a:t>
            </a:fld>
            <a:endParaRPr lang="en-US"/>
          </a:p>
        </p:txBody>
      </p:sp>
      <p:pic>
        <p:nvPicPr>
          <p:cNvPr id="6" name="Picture 5"/>
          <p:cNvPicPr>
            <a:picLocks noChangeAspect="1"/>
          </p:cNvPicPr>
          <p:nvPr/>
        </p:nvPicPr>
        <p:blipFill>
          <a:blip r:embed="rId3"/>
          <a:stretch>
            <a:fillRect/>
          </a:stretch>
        </p:blipFill>
        <p:spPr>
          <a:xfrm>
            <a:off x="6652774" y="1328480"/>
            <a:ext cx="3039077" cy="4914621"/>
          </a:xfrm>
          <a:prstGeom prst="rect">
            <a:avLst/>
          </a:prstGeom>
        </p:spPr>
      </p:pic>
    </p:spTree>
    <p:extLst>
      <p:ext uri="{BB962C8B-B14F-4D97-AF65-F5344CB8AC3E}">
        <p14:creationId xmlns:p14="http://schemas.microsoft.com/office/powerpoint/2010/main" val="1125828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088" y="408311"/>
            <a:ext cx="9905998" cy="1478570"/>
          </a:xfrm>
        </p:spPr>
        <p:txBody>
          <a:bodyPr/>
          <a:lstStyle/>
          <a:p>
            <a:r>
              <a:rPr lang="en-US" dirty="0" smtClean="0"/>
              <a:t>IOTTALK V2 (FOR PAGER, COOPERATION)</a:t>
            </a:r>
            <a:endParaRPr lang="en-US" dirty="0"/>
          </a:p>
        </p:txBody>
      </p:sp>
      <p:sp>
        <p:nvSpPr>
          <p:cNvPr id="3" name="Content Placeholder 2"/>
          <p:cNvSpPr>
            <a:spLocks noGrp="1"/>
          </p:cNvSpPr>
          <p:nvPr>
            <p:ph idx="1"/>
          </p:nvPr>
        </p:nvSpPr>
        <p:spPr>
          <a:xfrm>
            <a:off x="6196215" y="1961192"/>
            <a:ext cx="5564876" cy="3541714"/>
          </a:xfrm>
        </p:spPr>
        <p:txBody>
          <a:bodyPr/>
          <a:lstStyle/>
          <a:p>
            <a:r>
              <a:rPr lang="en-US" dirty="0" smtClean="0"/>
              <a:t>We send an output.txt file to them using iottalkv2</a:t>
            </a:r>
          </a:p>
          <a:p>
            <a:r>
              <a:rPr lang="en-US" dirty="0" err="1" smtClean="0"/>
              <a:t>Dummy_Device</a:t>
            </a:r>
            <a:r>
              <a:rPr lang="en-US" dirty="0" smtClean="0"/>
              <a:t> </a:t>
            </a:r>
            <a:r>
              <a:rPr lang="en-US" dirty="0" smtClean="0"/>
              <a:t>(IDF) : Accept txt file and push it.</a:t>
            </a:r>
          </a:p>
          <a:p>
            <a:r>
              <a:rPr lang="en-US" dirty="0" err="1" smtClean="0"/>
              <a:t>Pager_client</a:t>
            </a:r>
            <a:r>
              <a:rPr lang="en-US" dirty="0" smtClean="0"/>
              <a:t>(ODF) : ODF from other group.</a:t>
            </a:r>
            <a:endParaRPr lang="en-US" dirty="0"/>
          </a:p>
        </p:txBody>
      </p:sp>
      <p:sp>
        <p:nvSpPr>
          <p:cNvPr id="4" name="Slide Number Placeholder 3"/>
          <p:cNvSpPr>
            <a:spLocks noGrp="1"/>
          </p:cNvSpPr>
          <p:nvPr>
            <p:ph type="sldNum" sz="quarter" idx="12"/>
          </p:nvPr>
        </p:nvSpPr>
        <p:spPr/>
        <p:txBody>
          <a:bodyPr/>
          <a:lstStyle/>
          <a:p>
            <a:fld id="{C2AA7E06-5E0F-482F-B3B8-D186DBB21A37}" type="slidenum">
              <a:rPr lang="en-US" smtClean="0"/>
              <a:t>8</a:t>
            </a:fld>
            <a:endParaRPr lang="en-US"/>
          </a:p>
        </p:txBody>
      </p:sp>
      <p:pic>
        <p:nvPicPr>
          <p:cNvPr id="5" name="Picture 4"/>
          <p:cNvPicPr>
            <a:picLocks noChangeAspect="1"/>
          </p:cNvPicPr>
          <p:nvPr/>
        </p:nvPicPr>
        <p:blipFill>
          <a:blip r:embed="rId2"/>
          <a:stretch>
            <a:fillRect/>
          </a:stretch>
        </p:blipFill>
        <p:spPr>
          <a:xfrm>
            <a:off x="280589" y="1886881"/>
            <a:ext cx="5820611" cy="354171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29634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OUTPUT.txt FILE</a:t>
            </a:r>
            <a:endParaRPr lang="en-US" dirty="0"/>
          </a:p>
        </p:txBody>
      </p:sp>
      <p:pic>
        <p:nvPicPr>
          <p:cNvPr id="5" name="Content Placeholder 4"/>
          <p:cNvPicPr>
            <a:picLocks noGrp="1" noChangeAspect="1"/>
          </p:cNvPicPr>
          <p:nvPr>
            <p:ph idx="1"/>
          </p:nvPr>
        </p:nvPicPr>
        <p:blipFill>
          <a:blip r:embed="rId2"/>
          <a:stretch>
            <a:fillRect/>
          </a:stretch>
        </p:blipFill>
        <p:spPr>
          <a:xfrm>
            <a:off x="1233892" y="1722951"/>
            <a:ext cx="4641392" cy="4534461"/>
          </a:xfrm>
          <a:prstGeom prst="rect">
            <a:avLst/>
          </a:prstGeom>
        </p:spPr>
      </p:pic>
      <p:sp>
        <p:nvSpPr>
          <p:cNvPr id="4" name="Slide Number Placeholder 3"/>
          <p:cNvSpPr>
            <a:spLocks noGrp="1"/>
          </p:cNvSpPr>
          <p:nvPr>
            <p:ph type="sldNum" sz="quarter" idx="12"/>
          </p:nvPr>
        </p:nvSpPr>
        <p:spPr/>
        <p:txBody>
          <a:bodyPr/>
          <a:lstStyle/>
          <a:p>
            <a:fld id="{C2AA7E06-5E0F-482F-B3B8-D186DBB21A37}" type="slidenum">
              <a:rPr lang="en-US" smtClean="0"/>
              <a:t>9</a:t>
            </a:fld>
            <a:endParaRPr lang="en-US"/>
          </a:p>
        </p:txBody>
      </p:sp>
      <p:sp>
        <p:nvSpPr>
          <p:cNvPr id="6" name="TextBox 5"/>
          <p:cNvSpPr txBox="1"/>
          <p:nvPr/>
        </p:nvSpPr>
        <p:spPr>
          <a:xfrm>
            <a:off x="6129449" y="1928078"/>
            <a:ext cx="4663796"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This is what will display in their pager.</a:t>
            </a:r>
          </a:p>
          <a:p>
            <a:pPr marL="457200" indent="-457200">
              <a:buFont typeface="Arial" panose="020B0604020202020204" pitchFamily="34" charset="0"/>
              <a:buChar char="•"/>
            </a:pPr>
            <a:r>
              <a:rPr lang="en-US" sz="3200" dirty="0" smtClean="0"/>
              <a:t>Useful for smartwatch development.</a:t>
            </a:r>
            <a:endParaRPr lang="en-US" sz="3200" dirty="0"/>
          </a:p>
        </p:txBody>
      </p:sp>
    </p:spTree>
    <p:extLst>
      <p:ext uri="{BB962C8B-B14F-4D97-AF65-F5344CB8AC3E}">
        <p14:creationId xmlns:p14="http://schemas.microsoft.com/office/powerpoint/2010/main" val="100966715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5689</TotalTime>
  <Words>663</Words>
  <Application>Microsoft Office PowerPoint</Application>
  <PresentationFormat>Widescreen</PresentationFormat>
  <Paragraphs>92</Paragraphs>
  <Slides>15</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15</vt:i4>
      </vt:variant>
    </vt:vector>
  </HeadingPairs>
  <TitlesOfParts>
    <vt:vector size="27" baseType="lpstr">
      <vt:lpstr>新細明體</vt:lpstr>
      <vt:lpstr>Arial</vt:lpstr>
      <vt:lpstr>Calibri</vt:lpstr>
      <vt:lpstr>Calibri Light</vt:lpstr>
      <vt:lpstr>Century Gothic</vt:lpstr>
      <vt:lpstr>Trebuchet MS</vt:lpstr>
      <vt:lpstr>Tw Cen MT</vt:lpstr>
      <vt:lpstr>Wingdings</vt:lpstr>
      <vt:lpstr>Wingdings 3</vt:lpstr>
      <vt:lpstr>Slice</vt:lpstr>
      <vt:lpstr>Circuit</vt:lpstr>
      <vt:lpstr>Custom Design</vt:lpstr>
      <vt:lpstr>SMART FOOD BOT</vt:lpstr>
      <vt:lpstr>Background for the project </vt:lpstr>
      <vt:lpstr>What DO WE MAKE?</vt:lpstr>
      <vt:lpstr>How to make it work</vt:lpstr>
      <vt:lpstr>Clarifai ?</vt:lpstr>
      <vt:lpstr>IOTTALK v1</vt:lpstr>
      <vt:lpstr>OUTPUT</vt:lpstr>
      <vt:lpstr>IOTTALK V2 (FOR PAGER, COOPERATION)</vt:lpstr>
      <vt:lpstr>OUTPUT.txt FILE</vt:lpstr>
      <vt:lpstr>Behind the scenes</vt:lpstr>
      <vt:lpstr>PowerPoint Presentation</vt:lpstr>
      <vt:lpstr>Explanation</vt:lpstr>
      <vt:lpstr>OUR CONTRIBUTION</vt:lpstr>
      <vt:lpstr>Hardships encountered</vt:lpstr>
      <vt:lpstr>Work distribution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project Gender detector</dc:title>
  <dc:creator>Alfred Roberto</dc:creator>
  <cp:lastModifiedBy>Nico</cp:lastModifiedBy>
  <cp:revision>75</cp:revision>
  <dcterms:created xsi:type="dcterms:W3CDTF">2019-05-29T01:06:04Z</dcterms:created>
  <dcterms:modified xsi:type="dcterms:W3CDTF">2019-06-17T17:22:11Z</dcterms:modified>
</cp:coreProperties>
</file>