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61" r:id="rId3"/>
    <p:sldId id="264" r:id="rId4"/>
    <p:sldId id="271" r:id="rId5"/>
    <p:sldId id="272" r:id="rId6"/>
    <p:sldId id="267" r:id="rId7"/>
    <p:sldId id="269" r:id="rId8"/>
    <p:sldId id="265" r:id="rId9"/>
    <p:sldId id="266" r:id="rId10"/>
    <p:sldId id="262" r:id="rId11"/>
    <p:sldId id="27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vizi.education/blog/peer-to-peer-grading" TargetMode="External"/><Relationship Id="rId2" Type="http://schemas.openxmlformats.org/officeDocument/2006/relationships/hyperlink" Target="https://en.wikipedia.org/wiki/Peer_assessment" TargetMode="External"/><Relationship Id="rId1" Type="http://schemas.openxmlformats.org/officeDocument/2006/relationships/slideLayout" Target="../slideLayouts/slideLayout2.xml"/><Relationship Id="rId5" Type="http://schemas.openxmlformats.org/officeDocument/2006/relationships/hyperlink" Target="https://www.w3schools.com/python/python_mysql_getstarted.asp" TargetMode="External"/><Relationship Id="rId4" Type="http://schemas.openxmlformats.org/officeDocument/2006/relationships/hyperlink" Target="https://docs.python.org/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PEER GRADE SYSTEM</a:t>
            </a:r>
          </a:p>
        </p:txBody>
      </p:sp>
      <p:sp>
        <p:nvSpPr>
          <p:cNvPr id="3" name="Subtitle 2"/>
          <p:cNvSpPr>
            <a:spLocks noGrp="1"/>
          </p:cNvSpPr>
          <p:nvPr>
            <p:ph type="subTitle" idx="1"/>
          </p:nvPr>
        </p:nvSpPr>
        <p:spPr/>
        <p:txBody>
          <a:bodyPr/>
          <a:lstStyle/>
          <a:p>
            <a:r>
              <a:rPr lang="en-US" dirty="0"/>
              <a:t>Nayan Mandliya </a:t>
            </a:r>
          </a:p>
          <a:p>
            <a:r>
              <a:rPr lang="en-US" dirty="0"/>
              <a:t>1911027</a:t>
            </a:r>
          </a:p>
        </p:txBody>
      </p:sp>
      <p:pic>
        <p:nvPicPr>
          <p:cNvPr id="5" name="Picture 4">
            <a:extLst>
              <a:ext uri="{FF2B5EF4-FFF2-40B4-BE49-F238E27FC236}">
                <a16:creationId xmlns:a16="http://schemas.microsoft.com/office/drawing/2014/main" id="{3E0992C9-B112-4046-9398-BEAACC03359D}"/>
              </a:ext>
            </a:extLst>
          </p:cNvPr>
          <p:cNvPicPr>
            <a:picLocks noChangeAspect="1"/>
          </p:cNvPicPr>
          <p:nvPr/>
        </p:nvPicPr>
        <p:blipFill>
          <a:blip r:embed="rId2"/>
          <a:stretch>
            <a:fillRect/>
          </a:stretch>
        </p:blipFill>
        <p:spPr>
          <a:xfrm>
            <a:off x="296260" y="3335275"/>
            <a:ext cx="2767494" cy="1679755"/>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C9D2E-AC6D-4AE5-8429-1D513A663CE9}"/>
              </a:ext>
            </a:extLst>
          </p:cNvPr>
          <p:cNvSpPr>
            <a:spLocks noGrp="1"/>
          </p:cNvSpPr>
          <p:nvPr>
            <p:ph idx="1"/>
          </p:nvPr>
        </p:nvSpPr>
        <p:spPr>
          <a:xfrm>
            <a:off x="448966" y="586585"/>
            <a:ext cx="8246070" cy="4275737"/>
          </a:xfrm>
        </p:spPr>
        <p:txBody>
          <a:bodyPr/>
          <a:lstStyle/>
          <a:p>
            <a:pPr lvl="5"/>
            <a:endParaRPr lang="en-US" dirty="0"/>
          </a:p>
          <a:p>
            <a:pPr lvl="5"/>
            <a:endParaRPr lang="en-IN" dirty="0"/>
          </a:p>
          <a:p>
            <a:pPr lvl="5"/>
            <a:endParaRPr lang="en-IN" dirty="0"/>
          </a:p>
          <a:p>
            <a:pPr lvl="5"/>
            <a:endParaRPr lang="en-IN" dirty="0"/>
          </a:p>
          <a:p>
            <a:pPr lvl="5"/>
            <a:endParaRPr lang="en-IN" dirty="0"/>
          </a:p>
        </p:txBody>
      </p:sp>
      <p:pic>
        <p:nvPicPr>
          <p:cNvPr id="1026" name="Picture 2" descr="Business Architecture - Free Presentation Templates">
            <a:extLst>
              <a:ext uri="{FF2B5EF4-FFF2-40B4-BE49-F238E27FC236}">
                <a16:creationId xmlns:a16="http://schemas.microsoft.com/office/drawing/2014/main" id="{D44E838D-0D44-46D2-83D3-73B670D9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98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A02B-F184-4456-8F15-3BD649B3639F}"/>
              </a:ext>
            </a:extLst>
          </p:cNvPr>
          <p:cNvSpPr>
            <a:spLocks noGrp="1"/>
          </p:cNvSpPr>
          <p:nvPr>
            <p:ph type="title"/>
          </p:nvPr>
        </p:nvSpPr>
        <p:spPr/>
        <p:txBody>
          <a:bodyPr/>
          <a:lstStyle/>
          <a:p>
            <a:r>
              <a:rPr lang="en-US" dirty="0"/>
              <a:t>			     </a:t>
            </a:r>
            <a:r>
              <a:rPr lang="en-US" sz="4000" dirty="0"/>
              <a:t>DEMO</a:t>
            </a:r>
            <a:endParaRPr lang="en-IN" sz="4000" dirty="0"/>
          </a:p>
        </p:txBody>
      </p:sp>
      <p:pic>
        <p:nvPicPr>
          <p:cNvPr id="3074" name="Picture 2" descr="Python REST APIs With Flask, Connexion, and SQLAlchemy – Real Python">
            <a:extLst>
              <a:ext uri="{FF2B5EF4-FFF2-40B4-BE49-F238E27FC236}">
                <a16:creationId xmlns:a16="http://schemas.microsoft.com/office/drawing/2014/main" id="{DDA707EB-577A-4195-AF16-0EAC44A5E353}"/>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13045"/>
          <a:stretch/>
        </p:blipFill>
        <p:spPr bwMode="auto">
          <a:xfrm>
            <a:off x="1449211" y="1655520"/>
            <a:ext cx="6245578" cy="305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2027-CEB2-4A0F-9CCE-169B59B499B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3120F20-11C0-455E-9062-C62B0A090147}"/>
              </a:ext>
            </a:extLst>
          </p:cNvPr>
          <p:cNvSpPr>
            <a:spLocks noGrp="1"/>
          </p:cNvSpPr>
          <p:nvPr>
            <p:ph idx="1"/>
          </p:nvPr>
        </p:nvSpPr>
        <p:spPr/>
        <p:txBody>
          <a:bodyPr>
            <a:normAutofit/>
          </a:bodyPr>
          <a:lstStyle/>
          <a:p>
            <a:endParaRPr lang="en-US" sz="1800" dirty="0"/>
          </a:p>
          <a:p>
            <a:r>
              <a:rPr lang="en-US" sz="1800" dirty="0"/>
              <a:t>Peer grade system is a system of learning whereby students assess and give feedback on one another's work.</a:t>
            </a:r>
          </a:p>
          <a:p>
            <a:pPr marL="0" indent="0">
              <a:buNone/>
            </a:pPr>
            <a:endParaRPr lang="en-US" sz="1800" dirty="0"/>
          </a:p>
          <a:p>
            <a:r>
              <a:rPr lang="en-US" sz="1800" dirty="0"/>
              <a:t>It is a great way to improve students understanding of a subject and improve their critical thinking and of course, it can help to save a teacher’s time!</a:t>
            </a:r>
          </a:p>
          <a:p>
            <a:endParaRPr lang="en-US" sz="1800" dirty="0"/>
          </a:p>
          <a:p>
            <a:r>
              <a:rPr lang="en-US" sz="1800" dirty="0"/>
              <a:t>The peer-assessment mechanism is also the gold-standard in many creative tasks varied from reviewing the quality of scholarly articles or grant proposals to design studios.</a:t>
            </a:r>
          </a:p>
        </p:txBody>
      </p:sp>
    </p:spTree>
    <p:extLst>
      <p:ext uri="{BB962C8B-B14F-4D97-AF65-F5344CB8AC3E}">
        <p14:creationId xmlns:p14="http://schemas.microsoft.com/office/powerpoint/2010/main" val="338658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8A8-B8B8-4AA6-8078-DFC87E79E8C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C329B690-88E5-4D75-9647-64E2AB419715}"/>
              </a:ext>
            </a:extLst>
          </p:cNvPr>
          <p:cNvSpPr>
            <a:spLocks noGrp="1"/>
          </p:cNvSpPr>
          <p:nvPr>
            <p:ph idx="1"/>
          </p:nvPr>
        </p:nvSpPr>
        <p:spPr>
          <a:xfrm>
            <a:off x="448966" y="1197405"/>
            <a:ext cx="8246070" cy="3817625"/>
          </a:xfrm>
        </p:spPr>
        <p:txBody>
          <a:bodyPr>
            <a:normAutofit fontScale="92500" lnSpcReduction="10000"/>
          </a:bodyPr>
          <a:lstStyle/>
          <a:p>
            <a:r>
              <a:rPr lang="en-US" sz="1800" b="1" dirty="0"/>
              <a:t>Better understand assessment criteria:- </a:t>
            </a:r>
            <a:r>
              <a:rPr lang="en-US" sz="1800" dirty="0"/>
              <a:t>By grading their peers’ work, a student is compelled to get to know the mark scheme and the requirements of an assessment.</a:t>
            </a:r>
          </a:p>
          <a:p>
            <a:pPr marL="0" indent="0">
              <a:buNone/>
            </a:pPr>
            <a:endParaRPr lang="en-US" sz="1800" dirty="0"/>
          </a:p>
          <a:p>
            <a:r>
              <a:rPr lang="en-US" sz="1800" b="1" dirty="0"/>
              <a:t>Learn from others:- </a:t>
            </a:r>
            <a:r>
              <a:rPr lang="en-US" sz="1800" dirty="0"/>
              <a:t>By marking a really good bit of work, a student can pick up on techniques and traits from their peers and start to use them in their own work. Conversely, a student can learn from the mistakes of others.</a:t>
            </a:r>
          </a:p>
          <a:p>
            <a:pPr marL="0" indent="0">
              <a:buNone/>
            </a:pPr>
            <a:endParaRPr lang="en-US" sz="1800" dirty="0"/>
          </a:p>
          <a:p>
            <a:r>
              <a:rPr lang="en-US" sz="1800" b="1" dirty="0"/>
              <a:t>Judgement skills:-</a:t>
            </a:r>
            <a:r>
              <a:rPr lang="en-US" sz="1800" dirty="0"/>
              <a:t> Students are able to learn the art of judging others and effectively giving feedback - a skill that is often overlooked in schools, but hugely important in the world of work.</a:t>
            </a:r>
          </a:p>
          <a:p>
            <a:pPr marL="0" indent="0">
              <a:buNone/>
            </a:pPr>
            <a:endParaRPr lang="en-US" sz="1800" dirty="0"/>
          </a:p>
          <a:p>
            <a:r>
              <a:rPr lang="en-US" sz="1800" b="1" dirty="0"/>
              <a:t>Development of critical thinking:- </a:t>
            </a:r>
            <a:r>
              <a:rPr lang="en-US" sz="1800" dirty="0"/>
              <a:t>It can improve a students ability to evaluate and analyze work and draw proper conclusions, again, a skill that is hugely important in later life!</a:t>
            </a:r>
            <a:endParaRPr lang="en-IN" sz="1800" dirty="0"/>
          </a:p>
        </p:txBody>
      </p:sp>
    </p:spTree>
    <p:extLst>
      <p:ext uri="{BB962C8B-B14F-4D97-AF65-F5344CB8AC3E}">
        <p14:creationId xmlns:p14="http://schemas.microsoft.com/office/powerpoint/2010/main" val="50521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DC79-1618-4265-9D83-49CC5D466E36}"/>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79CED880-497E-4AB1-A7BE-7F7501D23ABC}"/>
              </a:ext>
            </a:extLst>
          </p:cNvPr>
          <p:cNvSpPr>
            <a:spLocks noGrp="1"/>
          </p:cNvSpPr>
          <p:nvPr>
            <p:ph idx="1"/>
          </p:nvPr>
        </p:nvSpPr>
        <p:spPr/>
        <p:txBody>
          <a:bodyPr>
            <a:normAutofit fontScale="92500" lnSpcReduction="20000"/>
          </a:bodyPr>
          <a:lstStyle/>
          <a:p>
            <a:pPr>
              <a:lnSpc>
                <a:spcPct val="150000"/>
              </a:lnSpc>
            </a:pPr>
            <a:r>
              <a:rPr lang="en-US" sz="2600" dirty="0"/>
              <a:t>A teacher has lot of work to do other than checking the assignments of students and also students doesn’t have exact idea of how the teacher is checking assignments and giving marks.</a:t>
            </a:r>
          </a:p>
          <a:p>
            <a:pPr>
              <a:lnSpc>
                <a:spcPct val="150000"/>
              </a:lnSpc>
            </a:pPr>
            <a:r>
              <a:rPr lang="en-US" sz="2600" dirty="0"/>
              <a:t>So there must be a system which will reduce some work for teachers and also helps students to gain the knowledge of assignment checking.</a:t>
            </a:r>
            <a:endParaRPr lang="en-IN" sz="2600" dirty="0"/>
          </a:p>
          <a:p>
            <a:endParaRPr lang="en-US" sz="1800" dirty="0"/>
          </a:p>
        </p:txBody>
      </p:sp>
    </p:spTree>
    <p:extLst>
      <p:ext uri="{BB962C8B-B14F-4D97-AF65-F5344CB8AC3E}">
        <p14:creationId xmlns:p14="http://schemas.microsoft.com/office/powerpoint/2010/main" val="99283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2C09-28D4-487B-BCD0-33393001ECB8}"/>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E6D7CA0F-FE45-440E-8C2D-32E95B77FB66}"/>
              </a:ext>
            </a:extLst>
          </p:cNvPr>
          <p:cNvSpPr>
            <a:spLocks noGrp="1"/>
          </p:cNvSpPr>
          <p:nvPr>
            <p:ph idx="1"/>
          </p:nvPr>
        </p:nvSpPr>
        <p:spPr/>
        <p:txBody>
          <a:bodyPr>
            <a:normAutofit fontScale="85000" lnSpcReduction="10000"/>
          </a:bodyPr>
          <a:lstStyle/>
          <a:p>
            <a:pPr>
              <a:lnSpc>
                <a:spcPct val="200000"/>
              </a:lnSpc>
            </a:pPr>
            <a:r>
              <a:rPr lang="en-US" sz="1800" dirty="0"/>
              <a:t>A new student can register with his roll number</a:t>
            </a:r>
          </a:p>
          <a:p>
            <a:pPr>
              <a:lnSpc>
                <a:spcPct val="200000"/>
              </a:lnSpc>
            </a:pPr>
            <a:r>
              <a:rPr lang="en-IN" sz="1800" dirty="0"/>
              <a:t>Teacher can create assignment, view all submissions, view all assignments created and also mark the assignments that are submitted</a:t>
            </a:r>
          </a:p>
          <a:p>
            <a:pPr>
              <a:lnSpc>
                <a:spcPct val="200000"/>
              </a:lnSpc>
            </a:pPr>
            <a:r>
              <a:rPr lang="en-IN" sz="1800" dirty="0"/>
              <a:t>Students can submit the assignments that are created</a:t>
            </a:r>
          </a:p>
          <a:p>
            <a:pPr>
              <a:lnSpc>
                <a:spcPct val="200000"/>
              </a:lnSpc>
            </a:pPr>
            <a:r>
              <a:rPr lang="en-IN" sz="1800" dirty="0"/>
              <a:t>Students can mark the assignment that are submitted by classmates</a:t>
            </a:r>
          </a:p>
          <a:p>
            <a:pPr>
              <a:lnSpc>
                <a:spcPct val="200000"/>
              </a:lnSpc>
            </a:pPr>
            <a:r>
              <a:rPr lang="en-IN" sz="1800" dirty="0"/>
              <a:t>Student will be able to see marks after receiving marks from their peers and teacher</a:t>
            </a:r>
          </a:p>
          <a:p>
            <a:pPr>
              <a:lnSpc>
                <a:spcPct val="200000"/>
              </a:lnSpc>
            </a:pPr>
            <a:r>
              <a:rPr lang="en-IN" sz="1800" dirty="0"/>
              <a:t>A simple console based application including all the above functionalities</a:t>
            </a:r>
          </a:p>
        </p:txBody>
      </p:sp>
    </p:spTree>
    <p:extLst>
      <p:ext uri="{BB962C8B-B14F-4D97-AF65-F5344CB8AC3E}">
        <p14:creationId xmlns:p14="http://schemas.microsoft.com/office/powerpoint/2010/main" val="223229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3D3D-5085-4F81-A175-6F3B84B3075A}"/>
              </a:ext>
            </a:extLst>
          </p:cNvPr>
          <p:cNvSpPr>
            <a:spLocks noGrp="1"/>
          </p:cNvSpPr>
          <p:nvPr>
            <p:ph type="title"/>
          </p:nvPr>
        </p:nvSpPr>
        <p:spPr/>
        <p:txBody>
          <a:bodyPr/>
          <a:lstStyle/>
          <a:p>
            <a:r>
              <a:rPr lang="en-US" dirty="0"/>
              <a:t>TECHNOLOGIES USED		</a:t>
            </a:r>
            <a:endParaRPr lang="en-IN" dirty="0"/>
          </a:p>
        </p:txBody>
      </p:sp>
      <p:sp>
        <p:nvSpPr>
          <p:cNvPr id="3" name="Content Placeholder 2">
            <a:extLst>
              <a:ext uri="{FF2B5EF4-FFF2-40B4-BE49-F238E27FC236}">
                <a16:creationId xmlns:a16="http://schemas.microsoft.com/office/drawing/2014/main" id="{D3645713-AC07-4CF5-8A66-C666089CA0A9}"/>
              </a:ext>
            </a:extLst>
          </p:cNvPr>
          <p:cNvSpPr>
            <a:spLocks noGrp="1"/>
          </p:cNvSpPr>
          <p:nvPr>
            <p:ph idx="1"/>
          </p:nvPr>
        </p:nvSpPr>
        <p:spPr>
          <a:xfrm>
            <a:off x="1120231" y="1700160"/>
            <a:ext cx="8050713" cy="3240825"/>
          </a:xfrm>
        </p:spPr>
        <p:txBody>
          <a:bodyPr>
            <a:normAutofit/>
          </a:bodyPr>
          <a:lstStyle/>
          <a:p>
            <a:pPr marL="0" indent="0">
              <a:buNone/>
            </a:pPr>
            <a:r>
              <a:rPr lang="en-US" sz="1800" dirty="0"/>
              <a:t> </a:t>
            </a:r>
            <a:endParaRPr lang="en-IN" sz="1800" dirty="0"/>
          </a:p>
        </p:txBody>
      </p:sp>
      <p:sp>
        <p:nvSpPr>
          <p:cNvPr id="4" name="Rectangle 3">
            <a:extLst>
              <a:ext uri="{FF2B5EF4-FFF2-40B4-BE49-F238E27FC236}">
                <a16:creationId xmlns:a16="http://schemas.microsoft.com/office/drawing/2014/main" id="{16C2EC87-F476-49E9-8B4C-8B29294F36FF}"/>
              </a:ext>
            </a:extLst>
          </p:cNvPr>
          <p:cNvSpPr/>
          <p:nvPr/>
        </p:nvSpPr>
        <p:spPr>
          <a:xfrm>
            <a:off x="754375" y="1502815"/>
            <a:ext cx="1679755" cy="4581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PYTHON</a:t>
            </a:r>
            <a:endParaRPr lang="en-IN" dirty="0"/>
          </a:p>
        </p:txBody>
      </p:sp>
      <p:pic>
        <p:nvPicPr>
          <p:cNvPr id="6" name="Picture 2" descr="Speeding up Python and NumPy: C++ing the Way | by Matt Fowler | Coding With  Clarity | Medium">
            <a:extLst>
              <a:ext uri="{FF2B5EF4-FFF2-40B4-BE49-F238E27FC236}">
                <a16:creationId xmlns:a16="http://schemas.microsoft.com/office/drawing/2014/main" id="{CA32BF57-E6F3-4AC2-BC2E-54CD537DB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83" y="2113635"/>
            <a:ext cx="1721679" cy="17264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7EC1660-E212-4011-98B2-BD57080B1A80}"/>
              </a:ext>
            </a:extLst>
          </p:cNvPr>
          <p:cNvSpPr/>
          <p:nvPr/>
        </p:nvSpPr>
        <p:spPr>
          <a:xfrm>
            <a:off x="5488230" y="1617343"/>
            <a:ext cx="1221642" cy="2290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MYSQL</a:t>
            </a:r>
            <a:endParaRPr lang="en-IN" dirty="0"/>
          </a:p>
        </p:txBody>
      </p:sp>
      <p:pic>
        <p:nvPicPr>
          <p:cNvPr id="1026" name="Picture 2" descr="MySQL | Most Popular Open Source Relational Database | AWS">
            <a:extLst>
              <a:ext uri="{FF2B5EF4-FFF2-40B4-BE49-F238E27FC236}">
                <a16:creationId xmlns:a16="http://schemas.microsoft.com/office/drawing/2014/main" id="{A714CC51-A51F-4F0E-95A8-E32698866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432" y="2160341"/>
            <a:ext cx="2901395" cy="167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02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2262-E8CC-449E-87A9-1B8CC17CC164}"/>
              </a:ext>
            </a:extLst>
          </p:cNvPr>
          <p:cNvSpPr>
            <a:spLocks noGrp="1"/>
          </p:cNvSpPr>
          <p:nvPr>
            <p:ph type="title"/>
          </p:nvPr>
        </p:nvSpPr>
        <p:spPr/>
        <p:txBody>
          <a:bodyPr/>
          <a:lstStyle/>
          <a:p>
            <a:r>
              <a:rPr lang="en-US" dirty="0"/>
              <a:t>CONCEPTS USED</a:t>
            </a:r>
            <a:endParaRPr lang="en-IN" dirty="0"/>
          </a:p>
        </p:txBody>
      </p:sp>
      <p:sp>
        <p:nvSpPr>
          <p:cNvPr id="3" name="Content Placeholder 2">
            <a:extLst>
              <a:ext uri="{FF2B5EF4-FFF2-40B4-BE49-F238E27FC236}">
                <a16:creationId xmlns:a16="http://schemas.microsoft.com/office/drawing/2014/main" id="{E6725426-55B4-404E-AA5C-67CB8F26BAAA}"/>
              </a:ext>
            </a:extLst>
          </p:cNvPr>
          <p:cNvSpPr>
            <a:spLocks noGrp="1"/>
          </p:cNvSpPr>
          <p:nvPr>
            <p:ph idx="1"/>
          </p:nvPr>
        </p:nvSpPr>
        <p:spPr>
          <a:xfrm>
            <a:off x="448966" y="1350110"/>
            <a:ext cx="8246070" cy="3664920"/>
          </a:xfrm>
        </p:spPr>
        <p:txBody>
          <a:bodyPr>
            <a:normAutofit/>
          </a:bodyPr>
          <a:lstStyle/>
          <a:p>
            <a:pPr>
              <a:lnSpc>
                <a:spcPct val="200000"/>
              </a:lnSpc>
            </a:pPr>
            <a:r>
              <a:rPr lang="en-US" sz="1800" dirty="0"/>
              <a:t>Database Connectivity</a:t>
            </a:r>
          </a:p>
          <a:p>
            <a:pPr>
              <a:lnSpc>
                <a:spcPct val="200000"/>
              </a:lnSpc>
            </a:pPr>
            <a:r>
              <a:rPr lang="en-US" sz="1800" dirty="0"/>
              <a:t>Control Structures</a:t>
            </a:r>
          </a:p>
          <a:p>
            <a:pPr>
              <a:lnSpc>
                <a:spcPct val="200000"/>
              </a:lnSpc>
            </a:pPr>
            <a:r>
              <a:rPr lang="en-US" sz="1800" dirty="0"/>
              <a:t>Modules in python</a:t>
            </a:r>
          </a:p>
          <a:p>
            <a:pPr>
              <a:lnSpc>
                <a:spcPct val="200000"/>
              </a:lnSpc>
            </a:pPr>
            <a:r>
              <a:rPr lang="en-US" sz="1800" dirty="0"/>
              <a:t>Exception Handling</a:t>
            </a:r>
          </a:p>
          <a:p>
            <a:pPr>
              <a:lnSpc>
                <a:spcPct val="200000"/>
              </a:lnSpc>
            </a:pPr>
            <a:r>
              <a:rPr lang="en-US" sz="1800" dirty="0"/>
              <a:t>Functions and classes</a:t>
            </a:r>
          </a:p>
          <a:p>
            <a:pPr>
              <a:lnSpc>
                <a:spcPct val="200000"/>
              </a:lnSpc>
            </a:pPr>
            <a:r>
              <a:rPr lang="en-IN" sz="1800" dirty="0"/>
              <a:t>Data Structures</a:t>
            </a:r>
          </a:p>
        </p:txBody>
      </p:sp>
    </p:spTree>
    <p:extLst>
      <p:ext uri="{BB962C8B-B14F-4D97-AF65-F5344CB8AC3E}">
        <p14:creationId xmlns:p14="http://schemas.microsoft.com/office/powerpoint/2010/main" val="159872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1935-5B1A-4F58-BBCA-A887D481BE7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D0D9EFD-0F89-4324-AF94-05411ABBB41F}"/>
              </a:ext>
            </a:extLst>
          </p:cNvPr>
          <p:cNvSpPr>
            <a:spLocks noGrp="1"/>
          </p:cNvSpPr>
          <p:nvPr>
            <p:ph idx="1"/>
          </p:nvPr>
        </p:nvSpPr>
        <p:spPr/>
        <p:txBody>
          <a:bodyPr>
            <a:normAutofit fontScale="92500"/>
          </a:bodyPr>
          <a:lstStyle/>
          <a:p>
            <a:pPr>
              <a:lnSpc>
                <a:spcPct val="150000"/>
              </a:lnSpc>
            </a:pPr>
            <a:r>
              <a:rPr lang="en-US" sz="1800" dirty="0"/>
              <a:t>Peer grade systems are very much useful for teachers and students as they are reducing work load of teachers and also helps students to gain knowledge of assessment.</a:t>
            </a:r>
          </a:p>
          <a:p>
            <a:pPr>
              <a:lnSpc>
                <a:spcPct val="150000"/>
              </a:lnSpc>
            </a:pPr>
            <a:r>
              <a:rPr lang="en-IN" sz="1800" dirty="0"/>
              <a:t>This type of complex systems can be easily made using python and its different functionalities.</a:t>
            </a:r>
          </a:p>
          <a:p>
            <a:pPr>
              <a:lnSpc>
                <a:spcPct val="150000"/>
              </a:lnSpc>
            </a:pPr>
            <a:r>
              <a:rPr lang="en-IN" sz="1800" dirty="0"/>
              <a:t>Python is a very powerful language as with the help of python we can create web applications, games, etc</a:t>
            </a:r>
          </a:p>
          <a:p>
            <a:pPr>
              <a:lnSpc>
                <a:spcPct val="150000"/>
              </a:lnSpc>
            </a:pPr>
            <a:r>
              <a:rPr lang="en-IN" sz="1800" dirty="0"/>
              <a:t>MySQL will be the great choice for the project like this due to its easy connectivity with python.</a:t>
            </a:r>
          </a:p>
        </p:txBody>
      </p:sp>
    </p:spTree>
    <p:extLst>
      <p:ext uri="{BB962C8B-B14F-4D97-AF65-F5344CB8AC3E}">
        <p14:creationId xmlns:p14="http://schemas.microsoft.com/office/powerpoint/2010/main" val="171380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3CD0-3594-4A80-9F82-CC2E194E864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35E2A62-4A4A-4287-9DF7-BFC628C8800D}"/>
              </a:ext>
            </a:extLst>
          </p:cNvPr>
          <p:cNvSpPr>
            <a:spLocks noGrp="1"/>
          </p:cNvSpPr>
          <p:nvPr>
            <p:ph idx="1"/>
          </p:nvPr>
        </p:nvSpPr>
        <p:spPr/>
        <p:txBody>
          <a:bodyPr>
            <a:normAutofit/>
          </a:bodyPr>
          <a:lstStyle/>
          <a:p>
            <a:endParaRPr lang="en-US" sz="1800" dirty="0"/>
          </a:p>
          <a:p>
            <a:r>
              <a:rPr lang="en-IN" sz="1800" dirty="0">
                <a:hlinkClick r:id="rId2"/>
              </a:rPr>
              <a:t>https://en.wikipedia.org/wiki/Peer_assessment</a:t>
            </a:r>
            <a:endParaRPr lang="en-IN" sz="1800" dirty="0"/>
          </a:p>
          <a:p>
            <a:endParaRPr lang="en-IN" sz="1800" dirty="0"/>
          </a:p>
          <a:p>
            <a:r>
              <a:rPr lang="en-IN" sz="1800" dirty="0">
                <a:hlinkClick r:id="rId3"/>
              </a:rPr>
              <a:t>https://vizi.education/blog/peer-to-peer-grading</a:t>
            </a:r>
            <a:endParaRPr lang="en-IN" sz="1800" dirty="0"/>
          </a:p>
          <a:p>
            <a:endParaRPr lang="en-IN" sz="1800" dirty="0"/>
          </a:p>
          <a:p>
            <a:r>
              <a:rPr lang="en-IN" sz="1800" dirty="0">
                <a:hlinkClick r:id="rId4"/>
              </a:rPr>
              <a:t>https://docs.python.org/3/</a:t>
            </a:r>
            <a:endParaRPr lang="en-IN" sz="1800" dirty="0"/>
          </a:p>
          <a:p>
            <a:endParaRPr lang="en-IN" sz="1800" dirty="0"/>
          </a:p>
          <a:p>
            <a:r>
              <a:rPr lang="en-IN" sz="1800" dirty="0">
                <a:hlinkClick r:id="rId5"/>
              </a:rPr>
              <a:t>https://www.w3schools.com/python/python_mysql_getstarted.asp</a:t>
            </a:r>
            <a:endParaRPr lang="en-IN" sz="1800" dirty="0"/>
          </a:p>
          <a:p>
            <a:pPr marL="0" indent="0">
              <a:buNone/>
            </a:pPr>
            <a:endParaRPr lang="en-IN" sz="1800" dirty="0"/>
          </a:p>
        </p:txBody>
      </p:sp>
    </p:spTree>
    <p:extLst>
      <p:ext uri="{BB962C8B-B14F-4D97-AF65-F5344CB8AC3E}">
        <p14:creationId xmlns:p14="http://schemas.microsoft.com/office/powerpoint/2010/main" val="2266357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On-screen Show (16:9)</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PEER GRADE SYSTEM</vt:lpstr>
      <vt:lpstr>INTRODUCTION</vt:lpstr>
      <vt:lpstr>ADVANTAGES</vt:lpstr>
      <vt:lpstr>PROBLEM DEFINITION</vt:lpstr>
      <vt:lpstr>SCOPE</vt:lpstr>
      <vt:lpstr>TECHNOLOGIES USED  </vt:lpstr>
      <vt:lpstr>CONCEPTS USED</vt:lpstr>
      <vt:lpstr>CONCLUSION</vt:lpstr>
      <vt:lpstr>REFERENCES</vt:lpstr>
      <vt:lpstr>PowerPoint Presentation</vt:lpstr>
      <vt:lpst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2021-05-04T07:34:22Z</dcterms:modified>
</cp:coreProperties>
</file>