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8" r:id="rId3"/>
    <p:sldId id="267" r:id="rId4"/>
    <p:sldId id="279" r:id="rId5"/>
    <p:sldId id="275" r:id="rId6"/>
    <p:sldId id="277" r:id="rId7"/>
    <p:sldId id="27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9BB0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5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F95A02DD-0C90-4F76-AB07-9F49740783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1919" y="617538"/>
            <a:ext cx="5677175" cy="600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12" name="标题占位符 3">
            <a:extLst>
              <a:ext uri="{FF2B5EF4-FFF2-40B4-BE49-F238E27FC236}">
                <a16:creationId xmlns:a16="http://schemas.microsoft.com/office/drawing/2014/main" id="{AACB4A85-BF88-4FF9-A399-240B9CF7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170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31D2D06-D6E5-4EC1-8A1A-2AA4C55AD6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8" y="65784"/>
            <a:ext cx="3267517" cy="67165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3239A63-29BC-4D9A-B5A4-9EB85CDAEAB2}"/>
              </a:ext>
            </a:extLst>
          </p:cNvPr>
          <p:cNvSpPr/>
          <p:nvPr userDrawn="1"/>
        </p:nvSpPr>
        <p:spPr>
          <a:xfrm>
            <a:off x="881807" y="696293"/>
            <a:ext cx="3267517" cy="570119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DDF248-873D-483A-92F1-6C118161F84E}"/>
              </a:ext>
            </a:extLst>
          </p:cNvPr>
          <p:cNvSpPr/>
          <p:nvPr userDrawn="1"/>
        </p:nvSpPr>
        <p:spPr>
          <a:xfrm>
            <a:off x="881507" y="283335"/>
            <a:ext cx="1668462" cy="321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标题占位符 3">
            <a:extLst>
              <a:ext uri="{FF2B5EF4-FFF2-40B4-BE49-F238E27FC236}">
                <a16:creationId xmlns:a16="http://schemas.microsoft.com/office/drawing/2014/main" id="{33B2E97E-26EB-413D-B26E-4BD62434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6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C801C04-6B49-46F3-AAC7-1E9C34EE64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、植入到冠德石油中，利用冠德石油的用户红利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、不影响冠德石油的现有业务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、所有的服务均以嵌入的方式完成，暂不考虑任何数据上的对接。后续分析各类服务的使用频次与频率，重点攻克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4</a:t>
            </a:r>
            <a:r>
              <a:rPr lang="zh-CN" altLang="en-US" sz="1200" dirty="0"/>
              <a:t>、引入广告位，自己设计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5</a:t>
            </a:r>
            <a:r>
              <a:rPr lang="zh-CN" altLang="en-US" sz="1200" dirty="0"/>
              <a:t>、入口可放置在独立的菜单，同时考虑将“发券”模板消息对接到该页面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6</a:t>
            </a:r>
            <a:r>
              <a:rPr lang="zh-CN" altLang="en-US" sz="1200" dirty="0"/>
              <a:t>、所有的内容都为</a:t>
            </a:r>
            <a:r>
              <a:rPr lang="en-US" altLang="zh-CN" sz="1200" dirty="0"/>
              <a:t>H5</a:t>
            </a:r>
            <a:r>
              <a:rPr lang="zh-CN" altLang="en-US" sz="1200" dirty="0"/>
              <a:t>，小程序下一步再说，如需要，则也是</a:t>
            </a:r>
            <a:r>
              <a:rPr lang="en-US" altLang="zh-CN" sz="1200" dirty="0"/>
              <a:t>H5</a:t>
            </a:r>
            <a:r>
              <a:rPr lang="zh-CN" altLang="en-US" sz="1200" dirty="0"/>
              <a:t>嵌入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开发简单、对原有业务介入少：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、一个页面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、修改公众号菜单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、修改“送券”模板消息链接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AC48815-BF4F-457C-B83C-D04EDEB4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业务说明</a:t>
            </a:r>
          </a:p>
        </p:txBody>
      </p:sp>
    </p:spTree>
    <p:extLst>
      <p:ext uri="{BB962C8B-B14F-4D97-AF65-F5344CB8AC3E}">
        <p14:creationId xmlns:p14="http://schemas.microsoft.com/office/powerpoint/2010/main" val="366654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47C53E4-7311-449A-B888-1EC30C50C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31" y="0"/>
            <a:ext cx="3336324" cy="6858000"/>
          </a:xfrm>
          <a:prstGeom prst="rect">
            <a:avLst/>
          </a:prstGeom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A0155B63-664B-425D-8EFC-8BA8EB9D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矩形 5">
            <a:hlinkClick r:id="rId3" action="ppaction://hlinksldjump"/>
            <a:extLst>
              <a:ext uri="{FF2B5EF4-FFF2-40B4-BE49-F238E27FC236}">
                <a16:creationId xmlns:a16="http://schemas.microsoft.com/office/drawing/2014/main" id="{0BFA96F5-D7B1-462D-92C1-CA91E6436265}"/>
              </a:ext>
            </a:extLst>
          </p:cNvPr>
          <p:cNvSpPr/>
          <p:nvPr/>
        </p:nvSpPr>
        <p:spPr>
          <a:xfrm>
            <a:off x="3226903" y="5174973"/>
            <a:ext cx="775253" cy="2319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优惠生活</a:t>
            </a: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0C387138-E19D-4110-A6A4-85042B8B8F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把“违章查询”，替换为“优惠生活”。</a:t>
            </a:r>
          </a:p>
        </p:txBody>
      </p:sp>
    </p:spTree>
    <p:extLst>
      <p:ext uri="{BB962C8B-B14F-4D97-AF65-F5344CB8AC3E}">
        <p14:creationId xmlns:p14="http://schemas.microsoft.com/office/powerpoint/2010/main" val="412782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200" dirty="0"/>
              <a:t>这个页面上：</a:t>
            </a:r>
            <a:endParaRPr lang="en-US" altLang="zh-CN" sz="1200" dirty="0"/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、增加广告，广告是一个</a:t>
            </a:r>
            <a:r>
              <a:rPr lang="en-US" altLang="zh-CN" sz="1200" dirty="0"/>
              <a:t>H5</a:t>
            </a:r>
            <a:r>
              <a:rPr lang="zh-CN" altLang="en-US" sz="1200" dirty="0"/>
              <a:t>链接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、展示冠德加油券入口</a:t>
            </a:r>
            <a:endParaRPr lang="en-US" altLang="zh-CN" sz="1200" dirty="0"/>
          </a:p>
          <a:p>
            <a:r>
              <a:rPr lang="en-US" altLang="zh-CN" sz="1200" dirty="0"/>
              <a:t>3</a:t>
            </a:r>
            <a:r>
              <a:rPr lang="zh-CN" altLang="en-US" sz="1200" dirty="0"/>
              <a:t>、展示各类服务，所有的服务均是对方提供的</a:t>
            </a:r>
            <a:r>
              <a:rPr lang="en-US" altLang="zh-CN" sz="1200" dirty="0"/>
              <a:t>H5</a:t>
            </a:r>
            <a:r>
              <a:rPr lang="zh-CN" altLang="en-US" sz="1200" dirty="0"/>
              <a:t>链接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hlinkClick r:id="rId2" action="ppaction://hlinksldjump"/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68E9B6-2CD2-40FF-BDD0-825183FDC962}"/>
              </a:ext>
            </a:extLst>
          </p:cNvPr>
          <p:cNvGrpSpPr/>
          <p:nvPr/>
        </p:nvGrpSpPr>
        <p:grpSpPr>
          <a:xfrm>
            <a:off x="1163217" y="1099829"/>
            <a:ext cx="2721962" cy="810000"/>
            <a:chOff x="1169843" y="1099829"/>
            <a:chExt cx="2721962" cy="81000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773A154-FB33-4051-B92E-A1E933213F21}"/>
                </a:ext>
              </a:extLst>
            </p:cNvPr>
            <p:cNvSpPr/>
            <p:nvPr/>
          </p:nvSpPr>
          <p:spPr>
            <a:xfrm>
              <a:off x="1169843" y="1099829"/>
              <a:ext cx="810000" cy="81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4DF3B02-6BB5-45E8-B493-74B50AFEC30F}"/>
                </a:ext>
              </a:extLst>
            </p:cNvPr>
            <p:cNvSpPr/>
            <p:nvPr/>
          </p:nvSpPr>
          <p:spPr>
            <a:xfrm>
              <a:off x="1808103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EEDCEB1-F495-4D1B-979D-233DB5C8AF16}"/>
                </a:ext>
              </a:extLst>
            </p:cNvPr>
            <p:cNvSpPr/>
            <p:nvPr/>
          </p:nvSpPr>
          <p:spPr>
            <a:xfrm>
              <a:off x="244542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0BC1156-6014-4E7B-B9EB-B39A8DB01E8D}"/>
                </a:ext>
              </a:extLst>
            </p:cNvPr>
            <p:cNvSpPr/>
            <p:nvPr/>
          </p:nvSpPr>
          <p:spPr>
            <a:xfrm>
              <a:off x="308274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74171A4-C285-437B-A3F3-C46E3024AB07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63629" y="2070920"/>
            <a:chExt cx="3308563" cy="2202906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05B9D5A8-2307-4BFA-827A-97A2E5B2E94F}"/>
                </a:ext>
              </a:extLst>
            </p:cNvPr>
            <p:cNvGrpSpPr/>
            <p:nvPr/>
          </p:nvGrpSpPr>
          <p:grpSpPr>
            <a:xfrm>
              <a:off x="952040" y="2070920"/>
              <a:ext cx="3131743" cy="2202906"/>
              <a:chOff x="109797" y="1729407"/>
              <a:chExt cx="3131743" cy="2171627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CE526F6-898D-4649-B486-1A4E7E3A4D6A}"/>
                  </a:ext>
                </a:extLst>
              </p:cNvPr>
              <p:cNvSpPr/>
              <p:nvPr/>
            </p:nvSpPr>
            <p:spPr>
              <a:xfrm>
                <a:off x="109797" y="1729407"/>
                <a:ext cx="3131743" cy="21716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9445CAE2-67DC-4654-9F43-32E960A52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865" y="2009928"/>
                <a:ext cx="2998675" cy="0"/>
              </a:xfrm>
              <a:prstGeom prst="line">
                <a:avLst/>
              </a:prstGeom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9469321-0B56-4590-B10C-9A9AA820A229}"/>
                  </a:ext>
                </a:extLst>
              </p:cNvPr>
              <p:cNvSpPr txBox="1"/>
              <p:nvPr/>
            </p:nvSpPr>
            <p:spPr>
              <a:xfrm>
                <a:off x="191804" y="1792668"/>
                <a:ext cx="824713" cy="21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优惠生活</a:t>
                </a: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8CF44327-B167-41A4-912A-5BE8CDA12885}"/>
                </a:ext>
              </a:extLst>
            </p:cNvPr>
            <p:cNvGrpSpPr/>
            <p:nvPr/>
          </p:nvGrpSpPr>
          <p:grpSpPr>
            <a:xfrm>
              <a:off x="863629" y="2489697"/>
              <a:ext cx="3308563" cy="805733"/>
              <a:chOff x="854415" y="2556530"/>
              <a:chExt cx="3308563" cy="805733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AC58E060-369A-4BF3-85F6-9E69449FE887}"/>
                  </a:ext>
                </a:extLst>
              </p:cNvPr>
              <p:cNvGrpSpPr/>
              <p:nvPr/>
            </p:nvGrpSpPr>
            <p:grpSpPr>
              <a:xfrm>
                <a:off x="854415" y="2556530"/>
                <a:ext cx="1239857" cy="785598"/>
                <a:chOff x="997827" y="5345661"/>
                <a:chExt cx="494923" cy="313593"/>
              </a:xfrm>
            </p:grpSpPr>
            <p:sp>
              <p:nvSpPr>
                <p:cNvPr id="75" name="矩形: 圆角 74">
                  <a:extLst>
                    <a:ext uri="{FF2B5EF4-FFF2-40B4-BE49-F238E27FC236}">
                      <a16:creationId xmlns:a16="http://schemas.microsoft.com/office/drawing/2014/main" id="{9E8C1FB0-6641-4221-BFB0-25FA2163923E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98D2F4FF-8E48-4DAA-AC23-11AC607775BA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新车比价</a:t>
                  </a:r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CE2C1050-E6F3-42F0-BE64-4EE6363A841F}"/>
                  </a:ext>
                </a:extLst>
              </p:cNvPr>
              <p:cNvGrpSpPr/>
              <p:nvPr/>
            </p:nvGrpSpPr>
            <p:grpSpPr>
              <a:xfrm>
                <a:off x="1888768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172DA6B5-8D7A-4F44-A98E-FD6500690F6C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21D05421-8617-4398-BC98-EE073E8FCBBA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手机充值</a:t>
                  </a:r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AB1FB7CF-789A-4E33-B1F2-88487D90BD4E}"/>
                  </a:ext>
                </a:extLst>
              </p:cNvPr>
              <p:cNvGrpSpPr/>
              <p:nvPr/>
            </p:nvGrpSpPr>
            <p:grpSpPr>
              <a:xfrm>
                <a:off x="2923121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12C8E728-5DFF-4E41-8E81-BB63087AD667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78EAAAA-D155-4CAC-A707-EB80BC61EDAD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国际驾照</a:t>
                  </a:r>
                </a:p>
              </p:txBody>
            </p:sp>
          </p:grpSp>
        </p:grp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758B6D0-E75A-4D54-85CE-B6713BCF18F9}"/>
                </a:ext>
              </a:extLst>
            </p:cNvPr>
            <p:cNvSpPr/>
            <p:nvPr/>
          </p:nvSpPr>
          <p:spPr>
            <a:xfrm rot="1844245">
              <a:off x="2484623" y="258722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BC65E573-9D63-4728-9F9D-36457EAFB79B}"/>
                </a:ext>
              </a:extLst>
            </p:cNvPr>
            <p:cNvGrpSpPr/>
            <p:nvPr/>
          </p:nvGrpSpPr>
          <p:grpSpPr>
            <a:xfrm>
              <a:off x="863629" y="3394014"/>
              <a:ext cx="3308563" cy="805733"/>
              <a:chOff x="854415" y="2556530"/>
              <a:chExt cx="3308563" cy="805733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C4BEB1FF-71B0-4AE2-B3AF-1182AD1E8746}"/>
                  </a:ext>
                </a:extLst>
              </p:cNvPr>
              <p:cNvGrpSpPr/>
              <p:nvPr/>
            </p:nvGrpSpPr>
            <p:grpSpPr>
              <a:xfrm>
                <a:off x="854415" y="2556530"/>
                <a:ext cx="1239857" cy="785598"/>
                <a:chOff x="997827" y="5345661"/>
                <a:chExt cx="494923" cy="313593"/>
              </a:xfrm>
            </p:grpSpPr>
            <p:sp>
              <p:nvSpPr>
                <p:cNvPr id="66" name="矩形: 圆角 65">
                  <a:extLst>
                    <a:ext uri="{FF2B5EF4-FFF2-40B4-BE49-F238E27FC236}">
                      <a16:creationId xmlns:a16="http://schemas.microsoft.com/office/drawing/2014/main" id="{F10B4CD2-2099-4B8E-8ECF-8552D247E1E3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8C6C5B28-0B91-4E7A-9214-4B9A7B9E944F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国际租车</a:t>
                  </a:r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B87D29C1-AFD3-4743-BF52-860563D0C545}"/>
                  </a:ext>
                </a:extLst>
              </p:cNvPr>
              <p:cNvGrpSpPr/>
              <p:nvPr/>
            </p:nvGrpSpPr>
            <p:grpSpPr>
              <a:xfrm>
                <a:off x="1888768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64" name="矩形: 圆角 63">
                  <a:extLst>
                    <a:ext uri="{FF2B5EF4-FFF2-40B4-BE49-F238E27FC236}">
                      <a16:creationId xmlns:a16="http://schemas.microsoft.com/office/drawing/2014/main" id="{871F3540-06FD-4FF9-88BE-DCFD72C5E3A3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2CBF769D-6987-49DF-A947-B949E91B3B1A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XX</a:t>
                  </a:r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保险</a:t>
                  </a:r>
                </a:p>
              </p:txBody>
            </p: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6B4AD5FC-EE64-4D9F-A5D5-674C0F21EE12}"/>
                  </a:ext>
                </a:extLst>
              </p:cNvPr>
              <p:cNvGrpSpPr/>
              <p:nvPr/>
            </p:nvGrpSpPr>
            <p:grpSpPr>
              <a:xfrm>
                <a:off x="2923121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62" name="矩形: 圆角 61">
                  <a:extLst>
                    <a:ext uri="{FF2B5EF4-FFF2-40B4-BE49-F238E27FC236}">
                      <a16:creationId xmlns:a16="http://schemas.microsoft.com/office/drawing/2014/main" id="{1548C5E4-CDC7-49EF-89F6-6DE9BAA078CF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93DA7EF0-4587-47EB-8CA0-B978128A704D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违章查询</a:t>
                  </a:r>
                </a:p>
              </p:txBody>
            </p:sp>
          </p:grpSp>
        </p:grpSp>
      </p:grpSp>
      <p:pic>
        <p:nvPicPr>
          <p:cNvPr id="80" name="图片 79">
            <a:extLst>
              <a:ext uri="{FF2B5EF4-FFF2-40B4-BE49-F238E27FC236}">
                <a16:creationId xmlns:a16="http://schemas.microsoft.com/office/drawing/2014/main" id="{04FB0838-C467-4A10-9414-E9827AFC7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87" name="组合 86">
            <a:extLst>
              <a:ext uri="{FF2B5EF4-FFF2-40B4-BE49-F238E27FC236}">
                <a16:creationId xmlns:a16="http://schemas.microsoft.com/office/drawing/2014/main" id="{1D455CFE-0FE3-43CF-A3E2-895606425073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A4A5FCD-4F57-42AD-83AF-469D674DAAB1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791EB1B2-E3B4-4CE7-A211-8B7755166575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6D43240-788C-4BD3-A63E-18DC2B60B7DE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CF702EE3-8308-42E9-A93B-5DC3FB01F65F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B93DB53D-883D-4C4F-8ACC-F09ADBB86D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0713C0DE-1678-4950-BEC4-39E1856F78C9}"/>
              </a:ext>
            </a:extLst>
          </p:cNvPr>
          <p:cNvSpPr/>
          <p:nvPr/>
        </p:nvSpPr>
        <p:spPr>
          <a:xfrm rot="1844245">
            <a:off x="2502502" y="4364071"/>
            <a:ext cx="310086" cy="130809"/>
          </a:xfrm>
          <a:prstGeom prst="rect">
            <a:avLst/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惠</a:t>
            </a:r>
          </a:p>
        </p:txBody>
      </p:sp>
    </p:spTree>
    <p:extLst>
      <p:ext uri="{BB962C8B-B14F-4D97-AF65-F5344CB8AC3E}">
        <p14:creationId xmlns:p14="http://schemas.microsoft.com/office/powerpoint/2010/main" val="217992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757CB6A-2513-4BAE-8F3C-458447559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25" y="0"/>
            <a:ext cx="3336324" cy="6858000"/>
          </a:xfrm>
          <a:prstGeom prst="rect">
            <a:avLst/>
          </a:prstGeom>
        </p:spPr>
      </p:pic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7DB221FA-2C78-445F-9EE7-9C0B004D4F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1919" y="617538"/>
            <a:ext cx="5677175" cy="6000350"/>
          </a:xfrm>
        </p:spPr>
        <p:txBody>
          <a:bodyPr/>
          <a:lstStyle/>
          <a:p>
            <a:endParaRPr lang="zh-CN" altLang="en-US" sz="1200" dirty="0"/>
          </a:p>
        </p:txBody>
      </p:sp>
      <p:sp>
        <p:nvSpPr>
          <p:cNvPr id="11" name="椭圆 10">
            <a:hlinkClick r:id="rId3" action="ppaction://hlinksldjump"/>
            <a:extLst>
              <a:ext uri="{FF2B5EF4-FFF2-40B4-BE49-F238E27FC236}">
                <a16:creationId xmlns:a16="http://schemas.microsoft.com/office/drawing/2014/main" id="{F9B04C39-EDA3-4BDC-A3DF-BA150B415D07}"/>
              </a:ext>
            </a:extLst>
          </p:cNvPr>
          <p:cNvSpPr/>
          <p:nvPr/>
        </p:nvSpPr>
        <p:spPr>
          <a:xfrm>
            <a:off x="1053547" y="5592417"/>
            <a:ext cx="602974" cy="602974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47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200" dirty="0"/>
              <a:t>广告合作：</a:t>
            </a:r>
            <a:endParaRPr lang="en-US" altLang="zh-CN" sz="1200" dirty="0"/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、平安银行信用卡，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、平安新一贷，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endParaRPr lang="en-US" altLang="zh-CN" sz="1200" dirty="0"/>
          </a:p>
          <a:p>
            <a:r>
              <a:rPr lang="en-US" altLang="zh-CN" sz="1200" dirty="0"/>
              <a:t>BD</a:t>
            </a:r>
            <a:r>
              <a:rPr lang="zh-CN" altLang="en-US" sz="1200" dirty="0"/>
              <a:t>合作：</a:t>
            </a:r>
            <a:endParaRPr lang="en-US" altLang="zh-CN" sz="1200" dirty="0"/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、</a:t>
            </a:r>
            <a:r>
              <a:rPr lang="zh-CN" altLang="en-US" sz="1200" b="1" dirty="0"/>
              <a:t>新车比价</a:t>
            </a:r>
            <a:r>
              <a:rPr lang="zh-CN" altLang="en-US" sz="1200" dirty="0"/>
              <a:t>：车秀，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付费，用户留下一个电话</a:t>
            </a:r>
            <a:r>
              <a:rPr lang="en-US" altLang="zh-CN" sz="1200" dirty="0"/>
              <a:t>15</a:t>
            </a:r>
            <a:r>
              <a:rPr lang="zh-CN" altLang="en-US" sz="1200" dirty="0"/>
              <a:t>元，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</a:t>
            </a:r>
            <a:r>
              <a:rPr lang="zh-CN" altLang="en-US" sz="1200" b="1" dirty="0"/>
              <a:t>国际驾照</a:t>
            </a:r>
            <a:r>
              <a:rPr lang="zh-CN" altLang="en-US" sz="1200" dirty="0"/>
              <a:t>：租租车，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付费，一个下单用户</a:t>
            </a:r>
            <a:r>
              <a:rPr lang="en-US" altLang="zh-CN" sz="1200" dirty="0"/>
              <a:t>4</a:t>
            </a:r>
            <a:r>
              <a:rPr lang="zh-CN" altLang="en-US" sz="1200" dirty="0"/>
              <a:t>元，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dirty="0"/>
          </a:p>
          <a:p>
            <a:r>
              <a:rPr lang="en-US" altLang="zh-CN" sz="1200" dirty="0"/>
              <a:t>3</a:t>
            </a:r>
            <a:r>
              <a:rPr lang="zh-CN" altLang="en-US" sz="1200" dirty="0"/>
              <a:t>、</a:t>
            </a:r>
            <a:r>
              <a:rPr lang="zh-CN" altLang="en-US" sz="1200" b="1" dirty="0"/>
              <a:t>国际租车</a:t>
            </a:r>
            <a:r>
              <a:rPr lang="zh-CN" altLang="en-US" sz="1200" dirty="0"/>
              <a:t>：租租车，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付费，一单提成</a:t>
            </a:r>
            <a:r>
              <a:rPr lang="en-US" altLang="zh-CN" sz="1200" dirty="0"/>
              <a:t>4%</a:t>
            </a:r>
            <a:r>
              <a:rPr lang="zh-CN" altLang="en-US" sz="1200" dirty="0"/>
              <a:t>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dirty="0"/>
          </a:p>
          <a:p>
            <a:r>
              <a:rPr lang="en-US" altLang="zh-CN" sz="1200" dirty="0"/>
              <a:t>4</a:t>
            </a:r>
            <a:r>
              <a:rPr lang="zh-CN" altLang="en-US" sz="1200" dirty="0"/>
              <a:t>、</a:t>
            </a:r>
            <a:r>
              <a:rPr lang="zh-CN" altLang="en-US" sz="1200" b="1" dirty="0"/>
              <a:t>违章查询</a:t>
            </a:r>
            <a:r>
              <a:rPr lang="zh-CN" altLang="en-US" sz="1200" dirty="0"/>
              <a:t>：已有功能迁移</a:t>
            </a:r>
            <a:endParaRPr lang="en-US" altLang="zh-CN" sz="1200" dirty="0"/>
          </a:p>
          <a:p>
            <a:r>
              <a:rPr lang="en-US" altLang="zh-CN" sz="1200" dirty="0"/>
              <a:t>5</a:t>
            </a:r>
            <a:r>
              <a:rPr lang="zh-CN" altLang="en-US" sz="1200" dirty="0"/>
              <a:t>、</a:t>
            </a:r>
            <a:r>
              <a:rPr lang="zh-CN" altLang="en-US" sz="1200" b="1" dirty="0"/>
              <a:t>手机充值</a:t>
            </a:r>
            <a:r>
              <a:rPr lang="zh-CN" altLang="en-US" sz="1200" dirty="0"/>
              <a:t>：比微信价格更好，使用“惠”字样标识，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dirty="0"/>
          </a:p>
          <a:p>
            <a:r>
              <a:rPr lang="en-US" altLang="zh-CN" sz="1200" dirty="0"/>
              <a:t>6</a:t>
            </a:r>
            <a:r>
              <a:rPr lang="zh-CN" altLang="en-US" sz="1200" dirty="0"/>
              <a:t>、</a:t>
            </a:r>
            <a:r>
              <a:rPr lang="zh-CN" altLang="en-US" sz="1200" b="1" dirty="0"/>
              <a:t>保险购买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r>
              <a:rPr lang="en-US" altLang="zh-CN" sz="1200" dirty="0"/>
              <a:t>7</a:t>
            </a:r>
            <a:r>
              <a:rPr lang="zh-CN" altLang="en-US" sz="1200" dirty="0"/>
              <a:t>、</a:t>
            </a:r>
            <a:r>
              <a:rPr lang="zh-CN" altLang="en-US" sz="1200" b="1" dirty="0"/>
              <a:t>爱车保养</a:t>
            </a:r>
            <a:r>
              <a:rPr lang="zh-CN" altLang="en-US" sz="1200" dirty="0"/>
              <a:t>：车发发提供服务。可找到对方老板，资源对接中</a:t>
            </a:r>
            <a:endParaRPr lang="en-US" altLang="zh-CN" sz="1200" dirty="0"/>
          </a:p>
          <a:p>
            <a:r>
              <a:rPr lang="en-US" altLang="zh-CN" sz="1200" dirty="0"/>
              <a:t>	7.1</a:t>
            </a:r>
            <a:r>
              <a:rPr lang="zh-CN" altLang="en-US" sz="1200" dirty="0"/>
              <a:t>、接入车发发的</a:t>
            </a:r>
            <a:r>
              <a:rPr lang="en-US" altLang="zh-CN" sz="1200" dirty="0"/>
              <a:t>H5</a:t>
            </a:r>
          </a:p>
          <a:p>
            <a:r>
              <a:rPr lang="en-US" altLang="zh-CN" sz="1200" dirty="0"/>
              <a:t>	7.2</a:t>
            </a:r>
            <a:r>
              <a:rPr lang="zh-CN" altLang="en-US" sz="1200" dirty="0"/>
              <a:t>、我们通过车牌自动获取车型，传给车发发</a:t>
            </a:r>
            <a:endParaRPr lang="en-US" altLang="zh-CN" sz="1200" dirty="0"/>
          </a:p>
          <a:p>
            <a:r>
              <a:rPr lang="en-US" altLang="zh-CN" sz="1200" dirty="0"/>
              <a:t>	7.3</a:t>
            </a:r>
            <a:r>
              <a:rPr lang="zh-CN" altLang="en-US" sz="1200" dirty="0"/>
              <a:t>、合作银行，结合用户账户，提供保养金融服务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68E9B6-2CD2-40FF-BDD0-825183FDC962}"/>
              </a:ext>
            </a:extLst>
          </p:cNvPr>
          <p:cNvGrpSpPr/>
          <p:nvPr/>
        </p:nvGrpSpPr>
        <p:grpSpPr>
          <a:xfrm>
            <a:off x="1163217" y="1099829"/>
            <a:ext cx="2721962" cy="810000"/>
            <a:chOff x="1169843" y="1099829"/>
            <a:chExt cx="2721962" cy="81000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773A154-FB33-4051-B92E-A1E933213F21}"/>
                </a:ext>
              </a:extLst>
            </p:cNvPr>
            <p:cNvSpPr/>
            <p:nvPr/>
          </p:nvSpPr>
          <p:spPr>
            <a:xfrm>
              <a:off x="1169843" y="1099829"/>
              <a:ext cx="810000" cy="81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4DF3B02-6BB5-45E8-B493-74B50AFEC30F}"/>
                </a:ext>
              </a:extLst>
            </p:cNvPr>
            <p:cNvSpPr/>
            <p:nvPr/>
          </p:nvSpPr>
          <p:spPr>
            <a:xfrm>
              <a:off x="1808103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EEDCEB1-F495-4D1B-979D-233DB5C8AF16}"/>
                </a:ext>
              </a:extLst>
            </p:cNvPr>
            <p:cNvSpPr/>
            <p:nvPr/>
          </p:nvSpPr>
          <p:spPr>
            <a:xfrm>
              <a:off x="244542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0BC1156-6014-4E7B-B9EB-B39A8DB01E8D}"/>
                </a:ext>
              </a:extLst>
            </p:cNvPr>
            <p:cNvSpPr/>
            <p:nvPr/>
          </p:nvSpPr>
          <p:spPr>
            <a:xfrm>
              <a:off x="308274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74171A4-C285-437B-A3F3-C46E3024AB07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63629" y="2070920"/>
            <a:chExt cx="3308563" cy="2202906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05B9D5A8-2307-4BFA-827A-97A2E5B2E94F}"/>
                </a:ext>
              </a:extLst>
            </p:cNvPr>
            <p:cNvGrpSpPr/>
            <p:nvPr/>
          </p:nvGrpSpPr>
          <p:grpSpPr>
            <a:xfrm>
              <a:off x="952040" y="2070920"/>
              <a:ext cx="3131743" cy="2202906"/>
              <a:chOff x="109797" y="1729407"/>
              <a:chExt cx="3131743" cy="2171627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CE526F6-898D-4649-B486-1A4E7E3A4D6A}"/>
                  </a:ext>
                </a:extLst>
              </p:cNvPr>
              <p:cNvSpPr/>
              <p:nvPr/>
            </p:nvSpPr>
            <p:spPr>
              <a:xfrm>
                <a:off x="109797" y="1729407"/>
                <a:ext cx="3131743" cy="21716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9445CAE2-67DC-4654-9F43-32E960A52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865" y="2009928"/>
                <a:ext cx="2998675" cy="0"/>
              </a:xfrm>
              <a:prstGeom prst="line">
                <a:avLst/>
              </a:prstGeom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9469321-0B56-4590-B10C-9A9AA820A229}"/>
                  </a:ext>
                </a:extLst>
              </p:cNvPr>
              <p:cNvSpPr txBox="1"/>
              <p:nvPr/>
            </p:nvSpPr>
            <p:spPr>
              <a:xfrm>
                <a:off x="191804" y="1792668"/>
                <a:ext cx="824713" cy="21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优惠生活</a:t>
                </a: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8CF44327-B167-41A4-912A-5BE8CDA12885}"/>
                </a:ext>
              </a:extLst>
            </p:cNvPr>
            <p:cNvGrpSpPr/>
            <p:nvPr/>
          </p:nvGrpSpPr>
          <p:grpSpPr>
            <a:xfrm>
              <a:off x="863629" y="2489697"/>
              <a:ext cx="3308563" cy="805733"/>
              <a:chOff x="854415" y="2556530"/>
              <a:chExt cx="3308563" cy="805733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AC58E060-369A-4BF3-85F6-9E69449FE887}"/>
                  </a:ext>
                </a:extLst>
              </p:cNvPr>
              <p:cNvGrpSpPr/>
              <p:nvPr/>
            </p:nvGrpSpPr>
            <p:grpSpPr>
              <a:xfrm>
                <a:off x="854415" y="2556530"/>
                <a:ext cx="1239857" cy="785598"/>
                <a:chOff x="997827" y="5345661"/>
                <a:chExt cx="494923" cy="313593"/>
              </a:xfrm>
            </p:grpSpPr>
            <p:sp>
              <p:nvSpPr>
                <p:cNvPr id="75" name="矩形: 圆角 74">
                  <a:extLst>
                    <a:ext uri="{FF2B5EF4-FFF2-40B4-BE49-F238E27FC236}">
                      <a16:creationId xmlns:a16="http://schemas.microsoft.com/office/drawing/2014/main" id="{9E8C1FB0-6641-4221-BFB0-25FA2163923E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98D2F4FF-8E48-4DAA-AC23-11AC607775BA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新车比价</a:t>
                  </a:r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CE2C1050-E6F3-42F0-BE64-4EE6363A841F}"/>
                  </a:ext>
                </a:extLst>
              </p:cNvPr>
              <p:cNvGrpSpPr/>
              <p:nvPr/>
            </p:nvGrpSpPr>
            <p:grpSpPr>
              <a:xfrm>
                <a:off x="1888768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172DA6B5-8D7A-4F44-A98E-FD6500690F6C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21D05421-8617-4398-BC98-EE073E8FCBBA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手机充值</a:t>
                  </a:r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AB1FB7CF-789A-4E33-B1F2-88487D90BD4E}"/>
                  </a:ext>
                </a:extLst>
              </p:cNvPr>
              <p:cNvGrpSpPr/>
              <p:nvPr/>
            </p:nvGrpSpPr>
            <p:grpSpPr>
              <a:xfrm>
                <a:off x="2923121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12C8E728-5DFF-4E41-8E81-BB63087AD667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78EAAAA-D155-4CAC-A707-EB80BC61EDAD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国际驾照</a:t>
                  </a:r>
                </a:p>
              </p:txBody>
            </p:sp>
          </p:grpSp>
        </p:grp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758B6D0-E75A-4D54-85CE-B6713BCF18F9}"/>
                </a:ext>
              </a:extLst>
            </p:cNvPr>
            <p:cNvSpPr/>
            <p:nvPr/>
          </p:nvSpPr>
          <p:spPr>
            <a:xfrm rot="1844245">
              <a:off x="2484623" y="258722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BC65E573-9D63-4728-9F9D-36457EAFB79B}"/>
                </a:ext>
              </a:extLst>
            </p:cNvPr>
            <p:cNvGrpSpPr/>
            <p:nvPr/>
          </p:nvGrpSpPr>
          <p:grpSpPr>
            <a:xfrm>
              <a:off x="863629" y="3394014"/>
              <a:ext cx="3308563" cy="805733"/>
              <a:chOff x="854415" y="2556530"/>
              <a:chExt cx="3308563" cy="805733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C4BEB1FF-71B0-4AE2-B3AF-1182AD1E8746}"/>
                  </a:ext>
                </a:extLst>
              </p:cNvPr>
              <p:cNvGrpSpPr/>
              <p:nvPr/>
            </p:nvGrpSpPr>
            <p:grpSpPr>
              <a:xfrm>
                <a:off x="854415" y="2556530"/>
                <a:ext cx="1239857" cy="785598"/>
                <a:chOff x="997827" y="5345661"/>
                <a:chExt cx="494923" cy="313593"/>
              </a:xfrm>
            </p:grpSpPr>
            <p:sp>
              <p:nvSpPr>
                <p:cNvPr id="66" name="矩形: 圆角 65">
                  <a:extLst>
                    <a:ext uri="{FF2B5EF4-FFF2-40B4-BE49-F238E27FC236}">
                      <a16:creationId xmlns:a16="http://schemas.microsoft.com/office/drawing/2014/main" id="{F10B4CD2-2099-4B8E-8ECF-8552D247E1E3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8C6C5B28-0B91-4E7A-9214-4B9A7B9E944F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国际租车</a:t>
                  </a:r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B87D29C1-AFD3-4743-BF52-860563D0C545}"/>
                  </a:ext>
                </a:extLst>
              </p:cNvPr>
              <p:cNvGrpSpPr/>
              <p:nvPr/>
            </p:nvGrpSpPr>
            <p:grpSpPr>
              <a:xfrm>
                <a:off x="1888768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64" name="矩形: 圆角 63">
                  <a:extLst>
                    <a:ext uri="{FF2B5EF4-FFF2-40B4-BE49-F238E27FC236}">
                      <a16:creationId xmlns:a16="http://schemas.microsoft.com/office/drawing/2014/main" id="{871F3540-06FD-4FF9-88BE-DCFD72C5E3A3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2CBF769D-6987-49DF-A947-B949E91B3B1A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XX</a:t>
                  </a:r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保险</a:t>
                  </a:r>
                </a:p>
              </p:txBody>
            </p: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6B4AD5FC-EE64-4D9F-A5D5-674C0F21EE12}"/>
                  </a:ext>
                </a:extLst>
              </p:cNvPr>
              <p:cNvGrpSpPr/>
              <p:nvPr/>
            </p:nvGrpSpPr>
            <p:grpSpPr>
              <a:xfrm>
                <a:off x="2923121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62" name="矩形: 圆角 61">
                  <a:extLst>
                    <a:ext uri="{FF2B5EF4-FFF2-40B4-BE49-F238E27FC236}">
                      <a16:creationId xmlns:a16="http://schemas.microsoft.com/office/drawing/2014/main" id="{1548C5E4-CDC7-49EF-89F6-6DE9BAA078CF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93DA7EF0-4587-47EB-8CA0-B978128A704D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违章查询</a:t>
                  </a:r>
                </a:p>
              </p:txBody>
            </p:sp>
          </p:grpSp>
        </p:grpSp>
      </p:grpSp>
      <p:pic>
        <p:nvPicPr>
          <p:cNvPr id="80" name="图片 79">
            <a:extLst>
              <a:ext uri="{FF2B5EF4-FFF2-40B4-BE49-F238E27FC236}">
                <a16:creationId xmlns:a16="http://schemas.microsoft.com/office/drawing/2014/main" id="{04FB0838-C467-4A10-9414-E9827AFC79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48" name="组合 47">
            <a:extLst>
              <a:ext uri="{FF2B5EF4-FFF2-40B4-BE49-F238E27FC236}">
                <a16:creationId xmlns:a16="http://schemas.microsoft.com/office/drawing/2014/main" id="{A9B26EEF-625F-49E9-AC95-4AE34DF95E77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04374FE-377C-49AF-B967-18CB72E81F0E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31305E2-9F19-4C48-92DB-578EF1A201DC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C90FF1A-9D98-466B-B2CE-8D911CB68524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EFA2C05-2C05-4B14-A162-5FE68EE777E8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D8473624-2177-4FAA-A636-B77B4913BB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9F118294-6184-44E6-80C9-C58FF95F81AD}"/>
              </a:ext>
            </a:extLst>
          </p:cNvPr>
          <p:cNvSpPr/>
          <p:nvPr/>
        </p:nvSpPr>
        <p:spPr>
          <a:xfrm rot="1844245">
            <a:off x="2502502" y="4364071"/>
            <a:ext cx="310086" cy="130809"/>
          </a:xfrm>
          <a:prstGeom prst="rect">
            <a:avLst/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惠</a:t>
            </a:r>
          </a:p>
        </p:txBody>
      </p:sp>
    </p:spTree>
    <p:extLst>
      <p:ext uri="{BB962C8B-B14F-4D97-AF65-F5344CB8AC3E}">
        <p14:creationId xmlns:p14="http://schemas.microsoft.com/office/powerpoint/2010/main" val="97863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B85D6A-E0C0-40A9-8302-04FB5AC11E8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3" y="67573"/>
            <a:ext cx="3274438" cy="6730792"/>
          </a:xfrm>
        </p:spPr>
      </p:pic>
      <p:sp>
        <p:nvSpPr>
          <p:cNvPr id="6" name="内容占位符 1">
            <a:extLst>
              <a:ext uri="{FF2B5EF4-FFF2-40B4-BE49-F238E27FC236}">
                <a16:creationId xmlns:a16="http://schemas.microsoft.com/office/drawing/2014/main" id="{E593FF8C-874A-423C-85D9-8982FCC4D214}"/>
              </a:ext>
            </a:extLst>
          </p:cNvPr>
          <p:cNvSpPr txBox="1">
            <a:spLocks/>
          </p:cNvSpPr>
          <p:nvPr/>
        </p:nvSpPr>
        <p:spPr>
          <a:xfrm>
            <a:off x="5571919" y="617538"/>
            <a:ext cx="5677175" cy="60003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送券消息入口</a:t>
            </a:r>
            <a:endParaRPr lang="en-US" altLang="zh-CN" sz="1200" dirty="0"/>
          </a:p>
          <a:p>
            <a:r>
              <a:rPr lang="zh-CN" altLang="en-US" sz="1200" dirty="0"/>
              <a:t>送券的模板消息，用户打开后，进入“优惠生活”的页面</a:t>
            </a:r>
            <a:endParaRPr lang="en-US" altLang="zh-CN" sz="1200" dirty="0"/>
          </a:p>
          <a:p>
            <a:r>
              <a:rPr lang="zh-CN" altLang="en-US" sz="1200" dirty="0"/>
              <a:t>提升页面的打开率</a:t>
            </a:r>
            <a:endParaRPr lang="en-US" altLang="zh-CN" sz="1200" dirty="0"/>
          </a:p>
        </p:txBody>
      </p:sp>
      <p:sp>
        <p:nvSpPr>
          <p:cNvPr id="8" name="矩形 7">
            <a:hlinkClick r:id="rId3" action="ppaction://hlinksldjump"/>
            <a:extLst>
              <a:ext uri="{FF2B5EF4-FFF2-40B4-BE49-F238E27FC236}">
                <a16:creationId xmlns:a16="http://schemas.microsoft.com/office/drawing/2014/main" id="{9397CB9A-DD5E-4101-804E-AF07EEAD4650}"/>
              </a:ext>
            </a:extLst>
          </p:cNvPr>
          <p:cNvSpPr/>
          <p:nvPr/>
        </p:nvSpPr>
        <p:spPr>
          <a:xfrm>
            <a:off x="1039761" y="3480619"/>
            <a:ext cx="2920181" cy="227125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200" dirty="0"/>
              <a:t>送券，用户收到的模板消息，打开这个页面。</a:t>
            </a:r>
            <a:endParaRPr lang="en-US" altLang="zh-CN" sz="1200" dirty="0"/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、新券，显示</a:t>
            </a:r>
            <a:r>
              <a:rPr lang="en-US" altLang="zh-CN" sz="1200" dirty="0"/>
              <a:t>new</a:t>
            </a:r>
            <a:r>
              <a:rPr lang="zh-CN" altLang="en-US" sz="1200" dirty="0"/>
              <a:t>字样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、用户看过一次“查看全部”，则全部</a:t>
            </a:r>
            <a:r>
              <a:rPr lang="en-US" altLang="zh-CN" sz="1200" dirty="0"/>
              <a:t>new</a:t>
            </a:r>
            <a:r>
              <a:rPr lang="zh-CN" altLang="en-US" sz="1200" dirty="0"/>
              <a:t>字样消失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hlinkClick r:id="rId2" action="ppaction://hlinksldjump"/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68E9B6-2CD2-40FF-BDD0-825183FDC962}"/>
              </a:ext>
            </a:extLst>
          </p:cNvPr>
          <p:cNvGrpSpPr/>
          <p:nvPr/>
        </p:nvGrpSpPr>
        <p:grpSpPr>
          <a:xfrm>
            <a:off x="1163217" y="1099829"/>
            <a:ext cx="2721962" cy="810000"/>
            <a:chOff x="1169843" y="1099829"/>
            <a:chExt cx="2721962" cy="81000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773A154-FB33-4051-B92E-A1E933213F21}"/>
                </a:ext>
              </a:extLst>
            </p:cNvPr>
            <p:cNvSpPr/>
            <p:nvPr/>
          </p:nvSpPr>
          <p:spPr>
            <a:xfrm>
              <a:off x="1169843" y="1099829"/>
              <a:ext cx="810000" cy="81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4DF3B02-6BB5-45E8-B493-74B50AFEC30F}"/>
                </a:ext>
              </a:extLst>
            </p:cNvPr>
            <p:cNvSpPr/>
            <p:nvPr/>
          </p:nvSpPr>
          <p:spPr>
            <a:xfrm>
              <a:off x="1808103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EEDCEB1-F495-4D1B-979D-233DB5C8AF16}"/>
                </a:ext>
              </a:extLst>
            </p:cNvPr>
            <p:cNvSpPr/>
            <p:nvPr/>
          </p:nvSpPr>
          <p:spPr>
            <a:xfrm>
              <a:off x="244542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0BC1156-6014-4E7B-B9EB-B39A8DB01E8D}"/>
                </a:ext>
              </a:extLst>
            </p:cNvPr>
            <p:cNvSpPr/>
            <p:nvPr/>
          </p:nvSpPr>
          <p:spPr>
            <a:xfrm>
              <a:off x="308274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2857C05-210B-49A8-AD38-C1D97D257187}"/>
              </a:ext>
            </a:extLst>
          </p:cNvPr>
          <p:cNvSpPr/>
          <p:nvPr/>
        </p:nvSpPr>
        <p:spPr>
          <a:xfrm>
            <a:off x="1364595" y="1665103"/>
            <a:ext cx="405027" cy="142971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17F49C1-B928-4402-9438-34351603AC8A}"/>
              </a:ext>
            </a:extLst>
          </p:cNvPr>
          <p:cNvSpPr/>
          <p:nvPr/>
        </p:nvSpPr>
        <p:spPr>
          <a:xfrm>
            <a:off x="1981880" y="1665104"/>
            <a:ext cx="405027" cy="142971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DEBE4D4-94CD-499D-B50D-873DD6E7E11E}"/>
              </a:ext>
            </a:extLst>
          </p:cNvPr>
          <p:cNvSpPr/>
          <p:nvPr/>
        </p:nvSpPr>
        <p:spPr>
          <a:xfrm>
            <a:off x="2640814" y="1664530"/>
            <a:ext cx="405027" cy="142971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B37438A-7281-479A-BB20-6E7CFDA89478}"/>
              </a:ext>
            </a:extLst>
          </p:cNvPr>
          <p:cNvSpPr/>
          <p:nvPr/>
        </p:nvSpPr>
        <p:spPr>
          <a:xfrm>
            <a:off x="3221894" y="764409"/>
            <a:ext cx="231904" cy="231904"/>
          </a:xfrm>
          <a:prstGeom prst="ellipse">
            <a:avLst/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FE0301A-25A2-4197-BFDD-E5E871532413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63629" y="2070920"/>
            <a:chExt cx="3308563" cy="2202906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01057F5D-287E-4988-99FF-6157AA2C45B6}"/>
                </a:ext>
              </a:extLst>
            </p:cNvPr>
            <p:cNvGrpSpPr/>
            <p:nvPr/>
          </p:nvGrpSpPr>
          <p:grpSpPr>
            <a:xfrm>
              <a:off x="952040" y="2070920"/>
              <a:ext cx="3131743" cy="2202906"/>
              <a:chOff x="109797" y="1729407"/>
              <a:chExt cx="3131743" cy="2171627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34FFCF6-A28D-4C5A-9B18-B9B6200C2855}"/>
                  </a:ext>
                </a:extLst>
              </p:cNvPr>
              <p:cNvSpPr/>
              <p:nvPr/>
            </p:nvSpPr>
            <p:spPr>
              <a:xfrm>
                <a:off x="109797" y="1729407"/>
                <a:ext cx="3131743" cy="21716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ADF5D842-1678-498D-9E0D-B75F643CF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865" y="2009928"/>
                <a:ext cx="2998675" cy="0"/>
              </a:xfrm>
              <a:prstGeom prst="line">
                <a:avLst/>
              </a:prstGeom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680E233-FBF5-4843-9543-D3396F9B7A16}"/>
                  </a:ext>
                </a:extLst>
              </p:cNvPr>
              <p:cNvSpPr txBox="1"/>
              <p:nvPr/>
            </p:nvSpPr>
            <p:spPr>
              <a:xfrm>
                <a:off x="191804" y="1792668"/>
                <a:ext cx="824713" cy="21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优惠生活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4B68D41-0D91-4DA1-B5A3-111710B3B07A}"/>
                </a:ext>
              </a:extLst>
            </p:cNvPr>
            <p:cNvGrpSpPr/>
            <p:nvPr/>
          </p:nvGrpSpPr>
          <p:grpSpPr>
            <a:xfrm>
              <a:off x="863629" y="2489697"/>
              <a:ext cx="3308563" cy="805733"/>
              <a:chOff x="854415" y="2556530"/>
              <a:chExt cx="3308563" cy="805733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5E12E0A6-C568-41FD-B2C3-5A49D5B2917C}"/>
                  </a:ext>
                </a:extLst>
              </p:cNvPr>
              <p:cNvGrpSpPr/>
              <p:nvPr/>
            </p:nvGrpSpPr>
            <p:grpSpPr>
              <a:xfrm>
                <a:off x="854415" y="2556530"/>
                <a:ext cx="1239857" cy="785598"/>
                <a:chOff x="997827" y="5345661"/>
                <a:chExt cx="494923" cy="313593"/>
              </a:xfrm>
            </p:grpSpPr>
            <p:sp>
              <p:nvSpPr>
                <p:cNvPr id="24" name="矩形: 圆角 23">
                  <a:extLst>
                    <a:ext uri="{FF2B5EF4-FFF2-40B4-BE49-F238E27FC236}">
                      <a16:creationId xmlns:a16="http://schemas.microsoft.com/office/drawing/2014/main" id="{56096C94-6EC4-4D46-BF6D-6134346BCE31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A4AEA3D2-53FB-46BF-AA2F-0D469589F790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新车比价</a:t>
                  </a:r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2B19FA26-2155-4992-ACA0-8838F8C01A98}"/>
                  </a:ext>
                </a:extLst>
              </p:cNvPr>
              <p:cNvGrpSpPr/>
              <p:nvPr/>
            </p:nvGrpSpPr>
            <p:grpSpPr>
              <a:xfrm>
                <a:off x="1888768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D9096E29-A868-4E0C-9939-FC200FEEA994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FC931B7A-8BF6-4701-93BB-C97AC618CC71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手机充值</a:t>
                  </a:r>
                </a:p>
              </p:txBody>
            </p:sp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929EF652-BB27-44D9-A447-FEB1A34F856F}"/>
                  </a:ext>
                </a:extLst>
              </p:cNvPr>
              <p:cNvGrpSpPr/>
              <p:nvPr/>
            </p:nvGrpSpPr>
            <p:grpSpPr>
              <a:xfrm>
                <a:off x="2923121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30" name="矩形: 圆角 29">
                  <a:extLst>
                    <a:ext uri="{FF2B5EF4-FFF2-40B4-BE49-F238E27FC236}">
                      <a16:creationId xmlns:a16="http://schemas.microsoft.com/office/drawing/2014/main" id="{7B9E14A0-8AB1-4776-AB41-A8FACB6E682C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18200A16-8F57-4E07-9B74-0FF1C5220C2F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国际驾照</a:t>
                  </a:r>
                </a:p>
              </p:txBody>
            </p:sp>
          </p:grp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692E144-CE8B-4726-B9BB-DF98BB6817C7}"/>
                </a:ext>
              </a:extLst>
            </p:cNvPr>
            <p:cNvSpPr/>
            <p:nvPr/>
          </p:nvSpPr>
          <p:spPr>
            <a:xfrm rot="1844245">
              <a:off x="2484623" y="258722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82877434-EE82-4FE7-B3AB-F158FC4619DC}"/>
                </a:ext>
              </a:extLst>
            </p:cNvPr>
            <p:cNvGrpSpPr/>
            <p:nvPr/>
          </p:nvGrpSpPr>
          <p:grpSpPr>
            <a:xfrm>
              <a:off x="863629" y="3394014"/>
              <a:ext cx="3308563" cy="805733"/>
              <a:chOff x="854415" y="2556530"/>
              <a:chExt cx="3308563" cy="805733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11502CAB-A5AE-4D5A-95D8-8283099D0AA6}"/>
                  </a:ext>
                </a:extLst>
              </p:cNvPr>
              <p:cNvGrpSpPr/>
              <p:nvPr/>
            </p:nvGrpSpPr>
            <p:grpSpPr>
              <a:xfrm>
                <a:off x="854415" y="2556530"/>
                <a:ext cx="1239857" cy="785598"/>
                <a:chOff x="997827" y="5345661"/>
                <a:chExt cx="494923" cy="313593"/>
              </a:xfrm>
            </p:grpSpPr>
            <p:sp>
              <p:nvSpPr>
                <p:cNvPr id="55" name="矩形: 圆角 54">
                  <a:extLst>
                    <a:ext uri="{FF2B5EF4-FFF2-40B4-BE49-F238E27FC236}">
                      <a16:creationId xmlns:a16="http://schemas.microsoft.com/office/drawing/2014/main" id="{91596241-52E4-42A2-BBC1-4C1B63BB46E3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7EFFDB69-CFE5-42CA-99A6-68696D9C8218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国际租车</a:t>
                  </a:r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3B954292-0BB8-4F57-AB47-66D07BB7CD87}"/>
                  </a:ext>
                </a:extLst>
              </p:cNvPr>
              <p:cNvGrpSpPr/>
              <p:nvPr/>
            </p:nvGrpSpPr>
            <p:grpSpPr>
              <a:xfrm>
                <a:off x="1888768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49" name="矩形: 圆角 48">
                  <a:extLst>
                    <a:ext uri="{FF2B5EF4-FFF2-40B4-BE49-F238E27FC236}">
                      <a16:creationId xmlns:a16="http://schemas.microsoft.com/office/drawing/2014/main" id="{FB1F9255-58FB-494B-A548-37DF9DEC4BA6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E1F80034-86D9-4BF9-987C-3160678A435C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XX</a:t>
                  </a:r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保险</a:t>
                  </a:r>
                </a:p>
              </p:txBody>
            </p: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D113B51D-64C8-4FED-ACC2-F8A57F955699}"/>
                  </a:ext>
                </a:extLst>
              </p:cNvPr>
              <p:cNvGrpSpPr/>
              <p:nvPr/>
            </p:nvGrpSpPr>
            <p:grpSpPr>
              <a:xfrm>
                <a:off x="2923121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47" name="矩形: 圆角 46">
                  <a:extLst>
                    <a:ext uri="{FF2B5EF4-FFF2-40B4-BE49-F238E27FC236}">
                      <a16:creationId xmlns:a16="http://schemas.microsoft.com/office/drawing/2014/main" id="{981E64D2-BF44-45AB-9182-761F7D91CF13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A30B311E-1CFF-49D9-A767-5BE02AB74B2B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违章查询</a:t>
                  </a:r>
                </a:p>
              </p:txBody>
            </p:sp>
          </p:grpSp>
        </p:grp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16E199B7-A9C0-4AFC-BAC8-2E5BE3637F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64" name="组合 63">
            <a:extLst>
              <a:ext uri="{FF2B5EF4-FFF2-40B4-BE49-F238E27FC236}">
                <a16:creationId xmlns:a16="http://schemas.microsoft.com/office/drawing/2014/main" id="{3E391EC9-0182-4825-8A71-92F79F4D1D3D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AC2149E-284B-4B66-8E7F-369750E4EEFC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7BD7EF6B-CBAD-4C56-8FCF-A8C24DA954B1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552CA390-FE9A-4E17-912A-BC42D1727541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421D58C7-B762-4A38-ABE1-CD6DD9159F23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5AC3311F-E472-4F75-8810-87FC233F8E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C3932827-BCEE-4264-BE80-ECA9CC8265E6}"/>
              </a:ext>
            </a:extLst>
          </p:cNvPr>
          <p:cNvSpPr/>
          <p:nvPr/>
        </p:nvSpPr>
        <p:spPr>
          <a:xfrm rot="1844245">
            <a:off x="2502502" y="4364071"/>
            <a:ext cx="310086" cy="130809"/>
          </a:xfrm>
          <a:prstGeom prst="rect">
            <a:avLst/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惠</a:t>
            </a:r>
          </a:p>
        </p:txBody>
      </p:sp>
    </p:spTree>
    <p:extLst>
      <p:ext uri="{BB962C8B-B14F-4D97-AF65-F5344CB8AC3E}">
        <p14:creationId xmlns:p14="http://schemas.microsoft.com/office/powerpoint/2010/main" val="28626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550</Words>
  <Application>Microsoft Office PowerPoint</Application>
  <PresentationFormat>宽屏</PresentationFormat>
  <Paragraphs>100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微软雅黑</vt:lpstr>
      <vt:lpstr>Arial</vt:lpstr>
      <vt:lpstr>Office 主题​​</vt:lpstr>
      <vt:lpstr>业务说明</vt:lpstr>
      <vt:lpstr>PowerPoint 演示文稿</vt:lpstr>
      <vt:lpstr>优惠生活</vt:lpstr>
      <vt:lpstr>PowerPoint 演示文稿</vt:lpstr>
      <vt:lpstr>优惠生活</vt:lpstr>
      <vt:lpstr>PowerPoint 演示文稿</vt:lpstr>
      <vt:lpstr>优惠生活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vkthe</dc:creator>
  <cp:lastModifiedBy>vkthe</cp:lastModifiedBy>
  <cp:revision>426</cp:revision>
  <dcterms:created xsi:type="dcterms:W3CDTF">2018-02-07T03:59:24Z</dcterms:created>
  <dcterms:modified xsi:type="dcterms:W3CDTF">2018-02-27T06:43:16Z</dcterms:modified>
</cp:coreProperties>
</file>