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09" r:id="rId2"/>
  </p:sldMasterIdLst>
  <p:notesMasterIdLst>
    <p:notesMasterId r:id="rId14"/>
  </p:notesMasterIdLst>
  <p:handoutMasterIdLst>
    <p:handoutMasterId r:id="rId15"/>
  </p:handoutMasterIdLst>
  <p:sldIdLst>
    <p:sldId id="632" r:id="rId3"/>
    <p:sldId id="633" r:id="rId4"/>
    <p:sldId id="626" r:id="rId5"/>
    <p:sldId id="634" r:id="rId6"/>
    <p:sldId id="635" r:id="rId7"/>
    <p:sldId id="636" r:id="rId8"/>
    <p:sldId id="596" r:id="rId9"/>
    <p:sldId id="602" r:id="rId10"/>
    <p:sldId id="589" r:id="rId11"/>
    <p:sldId id="594" r:id="rId12"/>
    <p:sldId id="614" r:id="rId13"/>
  </p:sldIdLst>
  <p:sldSz cx="9144000" cy="6858000" type="screen4x3"/>
  <p:notesSz cx="6797675" cy="9928225"/>
  <p:custDataLst>
    <p:tags r:id="rId1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FF"/>
    <a:srgbClr val="FFFF00"/>
    <a:srgbClr val="0063AE"/>
    <a:srgbClr val="FF3300"/>
    <a:srgbClr val="080808"/>
    <a:srgbClr val="DBFF01"/>
    <a:srgbClr val="CCFF33"/>
    <a:srgbClr val="EAF2FA"/>
    <a:srgbClr val="DB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9629" autoAdjust="0"/>
  </p:normalViewPr>
  <p:slideViewPr>
    <p:cSldViewPr snapToGrid="0" snapToObjects="1">
      <p:cViewPr>
        <p:scale>
          <a:sx n="75" d="100"/>
          <a:sy n="75" d="100"/>
        </p:scale>
        <p:origin x="1332" y="54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notesViewPr>
    <p:cSldViewPr snapToGrid="0" snapToObjects="1">
      <p:cViewPr varScale="1">
        <p:scale>
          <a:sx n="51" d="100"/>
          <a:sy n="51" d="100"/>
        </p:scale>
        <p:origin x="-291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1A459B2B-8E9E-4543-B7D2-76323E3BFB96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6E28397F-9B11-4140-B145-3B23EBBB1D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50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828B0C0E-719D-4E52-8A9D-881F3070FE40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FF83080C-222C-4CB8-BF24-CE8F36678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2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226" y="6350002"/>
            <a:ext cx="8634413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7" cstate="print"/>
          <a:srcRect l="86957" t="94768"/>
          <a:stretch>
            <a:fillRect/>
          </a:stretch>
        </p:blipFill>
        <p:spPr bwMode="auto">
          <a:xfrm>
            <a:off x="7942263" y="6489702"/>
            <a:ext cx="1192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373519"/>
            <a:ext cx="7848872" cy="998085"/>
          </a:xfrm>
          <a:prstGeom prst="rect">
            <a:avLst/>
          </a:prstGeom>
        </p:spPr>
        <p:txBody>
          <a:bodyPr lIns="68558" tIns="34280" rIns="68558" bIns="34280"/>
          <a:lstStyle>
            <a:lvl1pPr>
              <a:spcAft>
                <a:spcPts val="4498"/>
              </a:spcAft>
              <a:defRPr lang="en-US" altLang="en-US" sz="2100" b="0" kern="1200" noProof="0" dirty="0">
                <a:solidFill>
                  <a:srgbClr val="173E81"/>
                </a:solidFill>
                <a:latin typeface="Myriad Pro"/>
                <a:ea typeface="黑体"/>
                <a:cs typeface="Myriad Pro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9" y="1483389"/>
            <a:ext cx="7848872" cy="4688812"/>
          </a:xfrm>
          <a:prstGeom prst="rect">
            <a:avLst/>
          </a:prstGeom>
          <a:noFill/>
        </p:spPr>
        <p:txBody>
          <a:bodyPr lIns="68558" tIns="34280" rIns="68558" bIns="34280"/>
          <a:lstStyle>
            <a:lvl1pPr marL="0">
              <a:defRPr sz="1500" b="0" i="0">
                <a:solidFill>
                  <a:srgbClr val="404040"/>
                </a:solidFill>
                <a:latin typeface="Myriad Pro Light"/>
                <a:ea typeface="方正细黑一简体"/>
                <a:cs typeface="Myriad Pro Light"/>
              </a:defRPr>
            </a:lvl1pPr>
            <a:lvl2pPr marL="0">
              <a:buFont typeface="Arial"/>
              <a:buChar char="•"/>
              <a:defRPr sz="15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2pPr>
            <a:lvl3pPr marL="0">
              <a:buFont typeface="Arial"/>
              <a:buChar char="•"/>
              <a:defRPr sz="15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3pPr>
            <a:lvl4pPr marL="0">
              <a:buFont typeface="Arial"/>
              <a:buChar char="•"/>
              <a:defRPr sz="15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4pPr>
            <a:lvl5pPr marL="0">
              <a:buFont typeface="Arial"/>
              <a:buChar char="•"/>
              <a:defRPr sz="15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pic>
        <p:nvPicPr>
          <p:cNvPr id="10" name="Picture 2" descr="D:\工作文档\品宣logo及应用等\太享贷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8759" y="224665"/>
            <a:ext cx="1564700" cy="70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264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5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2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3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4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8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55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16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74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6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22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522512"/>
            <a:ext cx="6096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8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F113-40B5-4042-B881-3ACEBB113DA8}" type="datetimeFigureOut">
              <a:rPr lang="zh-CN" altLang="en-US" smtClean="0"/>
              <a:pPr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C108-4F16-40C6-B4AB-ABEA45F863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F113-40B5-4042-B881-3ACEBB113DA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C108-4F16-40C6-B4AB-ABEA45F863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tags" Target="../tags/tag18.xml"/><Relationship Id="rId7" Type="http://schemas.openxmlformats.org/officeDocument/2006/relationships/image" Target="../media/image15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gi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6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4" name="对象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28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4" y="0"/>
            <a:ext cx="2581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28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31474" y="0"/>
            <a:ext cx="3912526" cy="305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4"/>
          <p:cNvSpPr txBox="1">
            <a:spLocks/>
          </p:cNvSpPr>
          <p:nvPr/>
        </p:nvSpPr>
        <p:spPr bwMode="auto">
          <a:xfrm>
            <a:off x="3302757" y="5063474"/>
            <a:ext cx="5732059" cy="12282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r" defTabSz="68461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个人保证保险事业部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1450" marR="0" lvl="0" indent="-171450" algn="r" defTabSz="68461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2018.03</a:t>
            </a:r>
          </a:p>
        </p:txBody>
      </p:sp>
      <p:sp>
        <p:nvSpPr>
          <p:cNvPr id="11" name="矩形 10"/>
          <p:cNvSpPr/>
          <p:nvPr/>
        </p:nvSpPr>
        <p:spPr>
          <a:xfrm>
            <a:off x="284405" y="2183642"/>
            <a:ext cx="8542354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4610">
              <a:spcAft>
                <a:spcPts val="450"/>
              </a:spcAft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太享贷，新动力！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684610">
              <a:spcAft>
                <a:spcPts val="450"/>
              </a:spcAft>
              <a:defRPr/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684610">
              <a:spcAft>
                <a:spcPts val="450"/>
              </a:spcAft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“太享贷”业务介绍</a:t>
            </a:r>
            <a:endParaRPr lang="en-US" altLang="zh-CN" sz="36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11494" y="248840"/>
            <a:ext cx="1468937" cy="6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>
          <a:xfrm>
            <a:off x="2215958" y="235192"/>
            <a:ext cx="0" cy="579112"/>
          </a:xfrm>
          <a:prstGeom prst="line">
            <a:avLst/>
          </a:prstGeom>
          <a:ln w="63500">
            <a:solidFill>
              <a:srgbClr val="006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2370" y="6482684"/>
            <a:ext cx="1937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800" dirty="0" smtClean="0"/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4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4952" y="4070612"/>
            <a:ext cx="13045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门店邀约客户上门签约。</a:t>
            </a:r>
          </a:p>
          <a:p>
            <a:pPr lvl="0"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专员解答客户对于利息额度、还款等各方面的疑问。</a:t>
            </a:r>
          </a:p>
        </p:txBody>
      </p:sp>
      <p:sp>
        <p:nvSpPr>
          <p:cNvPr id="6" name="矩形 5"/>
          <p:cNvSpPr/>
          <p:nvPr/>
        </p:nvSpPr>
        <p:spPr>
          <a:xfrm>
            <a:off x="6487149" y="4062730"/>
            <a:ext cx="130458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我们渠道专员对接该公司的客服人员，微信答疑，及提前的预约</a:t>
            </a:r>
          </a:p>
        </p:txBody>
      </p:sp>
      <p:sp>
        <p:nvSpPr>
          <p:cNvPr id="7" name="矩形 6"/>
          <p:cNvSpPr/>
          <p:nvPr/>
        </p:nvSpPr>
        <p:spPr>
          <a:xfrm>
            <a:off x="492579" y="1916832"/>
            <a:ext cx="782748" cy="736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合作伙伴流量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客户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2580" y="1916832"/>
            <a:ext cx="782748" cy="736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深圳的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客服</a:t>
            </a: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1275327" y="2285152"/>
            <a:ext cx="737253" cy="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97279" y="1920727"/>
            <a:ext cx="782748" cy="736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营业部进行申请</a:t>
            </a:r>
          </a:p>
        </p:txBody>
      </p:sp>
      <p:sp>
        <p:nvSpPr>
          <p:cNvPr id="11" name="矩形 10"/>
          <p:cNvSpPr/>
          <p:nvPr/>
        </p:nvSpPr>
        <p:spPr>
          <a:xfrm>
            <a:off x="1275327" y="1445875"/>
            <a:ext cx="70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客户产品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咨询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928564" y="1404443"/>
            <a:ext cx="5950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预约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上门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90323" y="3187486"/>
            <a:ext cx="782748" cy="736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线下完成签约</a:t>
            </a:r>
          </a:p>
        </p:txBody>
      </p:sp>
      <p:sp>
        <p:nvSpPr>
          <p:cNvPr id="14" name="矩形 13"/>
          <p:cNvSpPr/>
          <p:nvPr/>
        </p:nvSpPr>
        <p:spPr>
          <a:xfrm>
            <a:off x="6750029" y="3182987"/>
            <a:ext cx="782748" cy="736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微信群建立</a:t>
            </a:r>
          </a:p>
        </p:txBody>
      </p:sp>
      <p:cxnSp>
        <p:nvCxnSpPr>
          <p:cNvPr id="15" name="直接箭头连接符 14"/>
          <p:cNvCxnSpPr>
            <a:stCxn id="8" idx="3"/>
            <a:endCxn id="10" idx="1"/>
          </p:cNvCxnSpPr>
          <p:nvPr/>
        </p:nvCxnSpPr>
        <p:spPr>
          <a:xfrm>
            <a:off x="2795328" y="2285152"/>
            <a:ext cx="801951" cy="389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5873071" y="3551307"/>
            <a:ext cx="876958" cy="4499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63688" y="2795972"/>
            <a:ext cx="1304580" cy="11965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投保人年龄在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25-55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周岁之间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缴费期限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&gt;=1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年，且未来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年有效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8" name="矩形 17"/>
          <p:cNvSpPr/>
          <p:nvPr/>
        </p:nvSpPr>
        <p:spPr>
          <a:xfrm>
            <a:off x="8109732" y="3182987"/>
            <a:ext cx="782748" cy="736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每日的台账播报</a:t>
            </a:r>
          </a:p>
        </p:txBody>
      </p:sp>
      <p:cxnSp>
        <p:nvCxnSpPr>
          <p:cNvPr id="19" name="直接箭头连接符 18"/>
          <p:cNvCxnSpPr>
            <a:stCxn id="14" idx="3"/>
            <a:endCxn id="18" idx="1"/>
          </p:cNvCxnSpPr>
          <p:nvPr/>
        </p:nvCxnSpPr>
        <p:spPr>
          <a:xfrm>
            <a:off x="7532777" y="3551306"/>
            <a:ext cx="576955" cy="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2276872"/>
            <a:ext cx="547585" cy="88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/>
        </p:nvCxnSpPr>
        <p:spPr>
          <a:xfrm>
            <a:off x="6300192" y="1268760"/>
            <a:ext cx="0" cy="51125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52607" y="1296722"/>
            <a:ext cx="54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销售环节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0192" y="1296722"/>
            <a:ext cx="7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交单受理环节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504" y="908720"/>
            <a:ext cx="1619672" cy="736639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、流程</a:t>
            </a:r>
          </a:p>
        </p:txBody>
      </p:sp>
      <p:sp>
        <p:nvSpPr>
          <p:cNvPr id="30" name="矩形 29"/>
          <p:cNvSpPr/>
          <p:nvPr/>
        </p:nvSpPr>
        <p:spPr>
          <a:xfrm>
            <a:off x="3275856" y="2795972"/>
            <a:ext cx="136815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经过交件及系统审批。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10" idx="3"/>
            <a:endCxn id="13" idx="1"/>
          </p:cNvCxnSpPr>
          <p:nvPr/>
        </p:nvCxnSpPr>
        <p:spPr>
          <a:xfrm>
            <a:off x="4380027" y="2289047"/>
            <a:ext cx="710296" cy="1266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956376" y="4077072"/>
            <a:ext cx="98105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对于每月上门率，申请率，放款率，佣金收入进行播报，</a:t>
            </a:r>
          </a:p>
        </p:txBody>
      </p:sp>
      <p:sp>
        <p:nvSpPr>
          <p:cNvPr id="34" name="矩形 33"/>
          <p:cNvSpPr/>
          <p:nvPr/>
        </p:nvSpPr>
        <p:spPr>
          <a:xfrm>
            <a:off x="107504" y="211667"/>
            <a:ext cx="6549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流程是这个样子的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324" y="2222058"/>
            <a:ext cx="5158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谢    谢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89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142" name="对象 14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701" y="2295331"/>
            <a:ext cx="8412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第一部分 ：</a:t>
            </a:r>
            <a:endParaRPr lang="en-US" altLang="zh-CN" sz="4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“太享贷”业务简介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191" y="1427584"/>
            <a:ext cx="8856519" cy="486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138191" y="289249"/>
            <a:ext cx="6813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“太享贷”，是对于有贷款融资需求的个人客户，通过投保太保产险</a:t>
            </a:r>
            <a:r>
              <a:rPr lang="en-US" altLang="zh-CN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个人贷款保证保险</a:t>
            </a:r>
            <a:r>
              <a:rPr lang="en-US" altLang="zh-CN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，从太保产险合作银行（光大</a:t>
            </a:r>
            <a:r>
              <a:rPr lang="en-US" altLang="zh-CN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徽商银行）获得无抵押信用贷款的一项业务。</a:t>
            </a:r>
            <a:endParaRPr lang="zh-CN" altLang="en-US" sz="2000" b="1" dirty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59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1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142" name="对象 14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701" y="2295331"/>
            <a:ext cx="8412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第二部分 ：</a:t>
            </a:r>
            <a:endParaRPr lang="en-US" altLang="zh-CN" sz="4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贷款行业背景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6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3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142" name="对象 14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40" y="2729507"/>
            <a:ext cx="8763110" cy="360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66" y="1204587"/>
            <a:ext cx="1368152" cy="15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336710" y="1157932"/>
            <a:ext cx="7200800" cy="2016224"/>
          </a:xfrm>
        </p:spPr>
        <p:txBody>
          <a:bodyPr>
            <a:normAutofit/>
          </a:bodyPr>
          <a:lstStyle/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有钱，借钱越多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。让资产客户与个信保客户高度重合！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收入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越高，对小额信用贷款持正面开放态度的消费者越多。数据显示：家庭月收入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万元以上的消费者在过去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个月里有过贷款经历或考虑贷款的比例高达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82%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，远高于其他收入段群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sz="1600" dirty="0"/>
              <a:t>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684" y="289249"/>
            <a:ext cx="6549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谁在借钱？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6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142" name="对象 14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250825" y="6284913"/>
            <a:ext cx="77788" cy="152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600"/>
              </a:spcBef>
            </a:pPr>
            <a:fld id="{8B633BB2-5294-430E-B521-287C6400AB4B}" type="slidenum">
              <a:rPr lang="zh-CN" altLang="zh-CN" sz="1000" b="1">
                <a:solidFill>
                  <a:srgbClr val="5A5A5A"/>
                </a:solidFill>
                <a:latin typeface="微软雅黑" pitchFamily="34" charset="-122"/>
                <a:ea typeface="微软雅黑" pitchFamily="34" charset="-122"/>
                <a:sym typeface="Myriad Pro" charset="0"/>
              </a:rPr>
              <a:pPr>
                <a:spcBef>
                  <a:spcPts val="600"/>
                </a:spcBef>
              </a:pPr>
              <a:t>6</a:t>
            </a:fld>
            <a:endParaRPr lang="zh-CN" altLang="zh-CN" sz="1000" b="1">
              <a:solidFill>
                <a:srgbClr val="5A5A5A"/>
              </a:solidFill>
              <a:latin typeface="微软雅黑" pitchFamily="34" charset="-122"/>
              <a:ea typeface="微软雅黑" pitchFamily="34" charset="-122"/>
              <a:sym typeface="Myriad Pro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4" y="1171575"/>
            <a:ext cx="8064500" cy="1079500"/>
          </a:xfrm>
        </p:spPr>
        <p:txBody>
          <a:bodyPr>
            <a:normAutofit/>
          </a:bodyPr>
          <a:lstStyle/>
          <a:p>
            <a:pPr defTabSz="914400" eaLnBrk="1">
              <a:spcBef>
                <a:spcPts val="59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当客户有了借款需求，经营、周转、买大件消费品、装修、旅游、结婚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……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就要寻求借款途径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……</a:t>
            </a:r>
            <a:endParaRPr lang="zh-CN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63600" y="2459730"/>
            <a:ext cx="136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银行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687656" y="2451100"/>
            <a:ext cx="21066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个信保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小贷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网贷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810489" y="2344352"/>
            <a:ext cx="1368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民间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借贷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8" descr="searchq=%E5%B0%8Fqwq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1468" y="2459730"/>
            <a:ext cx="1589088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searchq=%E9%93%B6%E8%A1%8Csdsd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8050" y="2909888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0" descr="2442444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11600" y="2667518"/>
            <a:ext cx="1673225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2"/>
          <p:cNvSpPr txBox="1">
            <a:spLocks noChangeArrowheads="1"/>
          </p:cNvSpPr>
          <p:nvPr/>
        </p:nvSpPr>
        <p:spPr bwMode="auto">
          <a:xfrm rot="-2437115">
            <a:off x="6910028" y="3147905"/>
            <a:ext cx="1603435" cy="430887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非正规途径</a:t>
            </a:r>
            <a:endParaRPr lang="zh-CN" altLang="en-US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49"/>
          <p:cNvSpPr txBox="1">
            <a:spLocks noChangeArrowheads="1"/>
          </p:cNvSpPr>
          <p:nvPr/>
        </p:nvSpPr>
        <p:spPr bwMode="auto">
          <a:xfrm>
            <a:off x="85725" y="301625"/>
            <a:ext cx="47212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从哪儿借钱？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2" y="4340743"/>
            <a:ext cx="2528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优势：价格低，额度高，服务好，品牌优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劣势：门槛高，流程繁，放款慢，效率低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主要参与者：平安银行，宁波银行，浦发银行，渣打银行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9148" y="4356595"/>
            <a:ext cx="2974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优势：门槛低，材料简，放款快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劣势：价格高，额度小，从业质量参差不齐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主要参与者：平安普惠，阳光保险，宜信，大地保险，人人贷，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太平洋保险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0489" y="4356595"/>
            <a:ext cx="184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大部分客户在市场上可以融资的情况下，不会考虑民间借贷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701" y="2295331"/>
            <a:ext cx="8412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第三部分 ：</a:t>
            </a:r>
            <a:endParaRPr lang="en-US" altLang="zh-CN" sz="4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“太享贷”产品线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1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335536" y="1205099"/>
            <a:ext cx="1428751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寿险保单贷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2483467" y="1205099"/>
            <a:ext cx="1428751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车主贷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11"/>
          <p:cNvSpPr txBox="1"/>
          <p:nvPr/>
        </p:nvSpPr>
        <p:spPr>
          <a:xfrm>
            <a:off x="492755" y="1205099"/>
            <a:ext cx="1428751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业主贷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6" descr="http://richardmacalintal.com/wp-content/uploads/2013/02/house-deb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4" y="1556254"/>
            <a:ext cx="935612" cy="5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lerablog.org/wp-content/uploads/2013/06/car-insuranc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71" y="1556254"/>
            <a:ext cx="837886" cy="5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http://ts2.mm.bing.net/th?id=HN.608018527271847433&amp;pid=1.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290" y="1556254"/>
            <a:ext cx="679622" cy="6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3"/>
          <p:cNvSpPr txBox="1"/>
          <p:nvPr/>
        </p:nvSpPr>
        <p:spPr>
          <a:xfrm>
            <a:off x="315034" y="2187081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本地房产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抵押贷款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15"/>
          <p:cNvSpPr txBox="1"/>
          <p:nvPr/>
        </p:nvSpPr>
        <p:spPr>
          <a:xfrm>
            <a:off x="2261243" y="2235876"/>
            <a:ext cx="243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私家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车客户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手车，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座及以下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4135694" y="2235876"/>
            <a:ext cx="260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寿险保单客户（所有寿险公司）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缴费期限大于等于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年，已缴时间大于等于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8750" y="4234"/>
            <a:ext cx="6549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“太享贷” 产品介绍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8271"/>
              </p:ext>
            </p:extLst>
          </p:nvPr>
        </p:nvGraphicFramePr>
        <p:xfrm>
          <a:off x="315033" y="5344585"/>
          <a:ext cx="8260978" cy="1076445"/>
        </p:xfrm>
        <a:graphic>
          <a:graphicData uri="http://schemas.openxmlformats.org/drawingml/2006/table">
            <a:tbl>
              <a:tblPr/>
              <a:tblGrid>
                <a:gridCol w="123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2777">
                  <a:extLst>
                    <a:ext uri="{9D8B030D-6E8A-4147-A177-3AD203B41FA5}">
                      <a16:colId xmlns:a16="http://schemas.microsoft.com/office/drawing/2014/main" val="2854154355"/>
                    </a:ext>
                  </a:extLst>
                </a:gridCol>
              </a:tblGrid>
              <a:tr h="14612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产品基本形态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产品期限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产品额度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2-30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2-50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执行利率（年）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基准利率上浮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基准利率上浮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保险费率（月）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0.78%-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1.8%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0.78%/1.2%/1.6%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10">
                <a:tc vMerge="1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还款方式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等额本息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等额本息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946864" y="979739"/>
            <a:ext cx="1868657" cy="427696"/>
          </a:xfrm>
          <a:prstGeom prst="rect">
            <a:avLst/>
          </a:prstGeom>
          <a:solidFill>
            <a:srgbClr val="0063A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专属产品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9"/>
          <p:cNvSpPr txBox="1"/>
          <p:nvPr/>
        </p:nvSpPr>
        <p:spPr>
          <a:xfrm>
            <a:off x="7147260" y="1556254"/>
            <a:ext cx="1428751" cy="307777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精英贷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60" y="1944628"/>
            <a:ext cx="1274688" cy="336710"/>
          </a:xfrm>
          <a:prstGeom prst="rect">
            <a:avLst/>
          </a:prstGeom>
        </p:spPr>
      </p:pic>
      <p:sp>
        <p:nvSpPr>
          <p:cNvPr id="37" name="文本框 18"/>
          <p:cNvSpPr txBox="1"/>
          <p:nvPr/>
        </p:nvSpPr>
        <p:spPr>
          <a:xfrm>
            <a:off x="6736714" y="2450801"/>
            <a:ext cx="207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利息最高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0.78-1.2%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714" y="855844"/>
            <a:ext cx="1" cy="25122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2957" y="3620352"/>
          <a:ext cx="6305264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3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申请材料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业主贷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身份证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收入证明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房产证明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车主贷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身份证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收入证明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商业险保单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行驶证、登记证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外部寿险保单贷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身份证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收入证明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寿险保单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736715" y="3612569"/>
          <a:ext cx="219713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产品</a:t>
                      </a:r>
                      <a:endParaRPr lang="en-US" altLang="zh-CN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ysClr val="windowText" lastClr="000000"/>
                          </a:solidFill>
                        </a:rPr>
                        <a:t>申请材料</a:t>
                      </a:r>
                      <a:endParaRPr lang="en-US" altLang="zh-CN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59">
                <a:tc rowSpan="3"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endParaRPr lang="en-US" altLang="zh-CN" dirty="0" smtClean="0"/>
                    </a:p>
                    <a:p>
                      <a:pPr lvl="0" algn="ctr">
                        <a:buFont typeface="Arial" pitchFamily="34" charset="0"/>
                        <a:buNone/>
                      </a:pPr>
                      <a:r>
                        <a:rPr lang="zh-CN" altLang="en-US" dirty="0" smtClean="0"/>
                        <a:t>精英贷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身份证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收入证明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公积金或者社保流水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2755" y="527454"/>
            <a:ext cx="571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无抵押、无担保、最快一天放款！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对象 14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矩形 138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701" y="2295331"/>
            <a:ext cx="8490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63AE"/>
                </a:solidFill>
                <a:latin typeface="微软雅黑" pitchFamily="34" charset="-122"/>
                <a:ea typeface="微软雅黑" pitchFamily="34" charset="-122"/>
              </a:rPr>
              <a:t>第四部分 ：</a:t>
            </a:r>
            <a:endParaRPr lang="en-US" altLang="zh-CN" sz="4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63A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“太享贷” 销售流程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08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2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Y/%#m/%#d&lt;/m_strFormatTime&gt;&lt;/m_precDefaultDate&gt;&lt;m_precDefaultYear/&gt;&lt;m_precDefaultQuarter/&gt;&lt;m_precDefaultMonth/&gt;&lt;m_precDefaultWeek/&gt;&lt;m_precDefaultDay/&gt;&lt;m_mruColor&gt;&lt;m_vecMRU length=&quot;8&quot;&gt;&lt;elem m_fUsage=&quot;4.23787465564426040000E+000&quot;&gt;&lt;m_ppcolschidx val=&quot;0&quot;/&gt;&lt;m_rgb r=&quot;0&quot; g=&quot;63&quot; b=&quot;ac&quot;/&gt;&lt;m_nBrightness val=&quot;0&quot;/&gt;&lt;/elem&gt;&lt;elem m_fUsage=&quot;1.89999999999999990000E+000&quot;&gt;&lt;m_ppcolschidx val=&quot;0&quot;/&gt;&lt;m_rgb r=&quot;fe&quot; g=&quot;a9&quot; b=&quot;a7&quot;/&gt;&lt;m_nBrightness val=&quot;0&quot;/&gt;&lt;/elem&gt;&lt;elem m_fUsage=&quot;8.39682539862718460000E-001&quot;&gt;&lt;m_ppcolschidx val=&quot;0&quot;/&gt;&lt;m_rgb r=&quot;43&quot; g=&quot;8c&quot; b=&quot;cf&quot;/&gt;&lt;m_nBrightness val=&quot;0&quot;/&gt;&lt;/elem&gt;&lt;elem m_fUsage=&quot;8.10000000000000050000E-001&quot;&gt;&lt;m_ppcolschidx val=&quot;0&quot;/&gt;&lt;m_rgb r=&quot;f2&quot; g=&quot;ff&quot; b=&quot;0&quot;/&gt;&lt;m_nBrightness val=&quot;0&quot;/&gt;&lt;/elem&gt;&lt;elem m_fUsage=&quot;6.62489036190000100000E-001&quot;&gt;&lt;m_ppcolschidx val=&quot;0&quot;/&gt;&lt;m_rgb r=&quot;dc&quot; g=&quot;be&quot; b=&quot;dc&quot;/&gt;&lt;m_nBrightness val=&quot;0&quot;/&gt;&lt;/elem&gt;&lt;elem m_fUsage=&quot;5.36616119313900080000E-001&quot;&gt;&lt;m_ppcolschidx val=&quot;0&quot;/&gt;&lt;m_rgb r=&quot;9&quot; g=&quot;f0&quot; b=&quot;59&quot;/&gt;&lt;m_nBrightness val=&quot;0&quot;/&gt;&lt;/elem&gt;&lt;elem m_fUsage=&quot;3.52073835881849870000E-001&quot;&gt;&lt;m_ppcolschidx val=&quot;0&quot;/&gt;&lt;m_rgb r=&quot;fe&quot; g=&quot;10&quot; b=&quot;a&quot;/&gt;&lt;m_nBrightness val=&quot;0&quot;/&gt;&lt;/elem&gt;&lt;elem m_fUsage=&quot;7.97664430768725700000E-002&quot;&gt;&lt;m_ppcolschidx val=&quot;0&quot;/&gt;&lt;m_rgb r=&quot;59&quot; g=&quot;a0&quot; b=&quot;ff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I3wSEWU2h9._rgAQw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6350">
          <a:solidFill>
            <a:schemeClr val="accent1">
              <a:lumMod val="75000"/>
            </a:schemeClr>
          </a:solidFill>
          <a:round/>
          <a:headEnd/>
          <a:tailEnd/>
        </a:ln>
      </a:spPr>
      <a:bodyPr lIns="0" tIns="0" rIns="0" bIns="0" anchor="ctr">
        <a:noAutofit/>
      </a:bodyPr>
      <a:lstStyle>
        <a:defPPr>
          <a:defRPr dirty="0"/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6350">
          <a:solidFill>
            <a:schemeClr val="accent1">
              <a:lumMod val="75000"/>
            </a:schemeClr>
          </a:solidFill>
          <a:round/>
          <a:headEnd/>
          <a:tailEnd/>
        </a:ln>
      </a:spPr>
      <a:bodyPr lIns="0" tIns="0" rIns="0" bIns="0" anchor="ctr">
        <a:noAutofit/>
      </a:bodyPr>
      <a:lstStyle>
        <a:defPPr>
          <a:defRPr dirty="0"/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20485</TotalTime>
  <Words>600</Words>
  <Application>Microsoft Office PowerPoint</Application>
  <PresentationFormat>全屏显示(4:3)</PresentationFormat>
  <Paragraphs>115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Myriad Pro</vt:lpstr>
      <vt:lpstr>Myriad Pro Light</vt:lpstr>
      <vt:lpstr>方正细黑一简体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当客户有了借款需求，经营、周转、买大件消费品、装修、旅游、结婚……就要寻求借款途径……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polestar</cp:lastModifiedBy>
  <cp:revision>1676</cp:revision>
  <dcterms:created xsi:type="dcterms:W3CDTF">2015-07-02T13:19:44Z</dcterms:created>
  <dcterms:modified xsi:type="dcterms:W3CDTF">2018-03-12T01:18:11Z</dcterms:modified>
</cp:coreProperties>
</file>