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417" r:id="rId2"/>
    <p:sldId id="439" r:id="rId3"/>
    <p:sldId id="444" r:id="rId4"/>
    <p:sldId id="443" r:id="rId5"/>
    <p:sldId id="445" r:id="rId6"/>
    <p:sldId id="440" r:id="rId7"/>
    <p:sldId id="446" r:id="rId8"/>
    <p:sldId id="447" r:id="rId9"/>
    <p:sldId id="442" r:id="rId10"/>
    <p:sldId id="418" r:id="rId11"/>
    <p:sldId id="423" r:id="rId12"/>
    <p:sldId id="424" r:id="rId13"/>
    <p:sldId id="425" r:id="rId14"/>
    <p:sldId id="426" r:id="rId15"/>
    <p:sldId id="427" r:id="rId16"/>
    <p:sldId id="428" r:id="rId17"/>
    <p:sldId id="431" r:id="rId18"/>
    <p:sldId id="432" r:id="rId19"/>
    <p:sldId id="433" r:id="rId20"/>
    <p:sldId id="434" r:id="rId21"/>
    <p:sldId id="435" r:id="rId22"/>
    <p:sldId id="436" r:id="rId23"/>
  </p:sldIdLst>
  <p:sldSz cx="12195175" cy="6859588"/>
  <p:notesSz cx="6858000" cy="9144000"/>
  <p:defaultTextStyle>
    <a:defPPr>
      <a:defRPr lang="zh-CN"/>
    </a:defPPr>
    <a:lvl1pPr marL="0" algn="l" defTabSz="914583" rtl="0" eaLnBrk="1" latinLnBrk="0" hangingPunct="1">
      <a:defRPr sz="1900" kern="1200">
        <a:solidFill>
          <a:schemeClr val="tx1"/>
        </a:solidFill>
        <a:latin typeface="+mn-lt"/>
        <a:ea typeface="+mn-ea"/>
        <a:cs typeface="+mn-cs"/>
      </a:defRPr>
    </a:lvl1pPr>
    <a:lvl2pPr marL="457291" algn="l" defTabSz="914583" rtl="0" eaLnBrk="1" latinLnBrk="0" hangingPunct="1">
      <a:defRPr sz="1900" kern="1200">
        <a:solidFill>
          <a:schemeClr val="tx1"/>
        </a:solidFill>
        <a:latin typeface="+mn-lt"/>
        <a:ea typeface="+mn-ea"/>
        <a:cs typeface="+mn-cs"/>
      </a:defRPr>
    </a:lvl2pPr>
    <a:lvl3pPr marL="914583" algn="l" defTabSz="914583" rtl="0" eaLnBrk="1" latinLnBrk="0" hangingPunct="1">
      <a:defRPr sz="1900" kern="1200">
        <a:solidFill>
          <a:schemeClr val="tx1"/>
        </a:solidFill>
        <a:latin typeface="+mn-lt"/>
        <a:ea typeface="+mn-ea"/>
        <a:cs typeface="+mn-cs"/>
      </a:defRPr>
    </a:lvl3pPr>
    <a:lvl4pPr marL="1371874" algn="l" defTabSz="914583" rtl="0" eaLnBrk="1" latinLnBrk="0" hangingPunct="1">
      <a:defRPr sz="1900" kern="1200">
        <a:solidFill>
          <a:schemeClr val="tx1"/>
        </a:solidFill>
        <a:latin typeface="+mn-lt"/>
        <a:ea typeface="+mn-ea"/>
        <a:cs typeface="+mn-cs"/>
      </a:defRPr>
    </a:lvl4pPr>
    <a:lvl5pPr marL="1829166" algn="l" defTabSz="914583" rtl="0" eaLnBrk="1" latinLnBrk="0" hangingPunct="1">
      <a:defRPr sz="1900" kern="1200">
        <a:solidFill>
          <a:schemeClr val="tx1"/>
        </a:solidFill>
        <a:latin typeface="+mn-lt"/>
        <a:ea typeface="+mn-ea"/>
        <a:cs typeface="+mn-cs"/>
      </a:defRPr>
    </a:lvl5pPr>
    <a:lvl6pPr marL="2286457" algn="l" defTabSz="914583" rtl="0" eaLnBrk="1" latinLnBrk="0" hangingPunct="1">
      <a:defRPr sz="1900" kern="1200">
        <a:solidFill>
          <a:schemeClr val="tx1"/>
        </a:solidFill>
        <a:latin typeface="+mn-lt"/>
        <a:ea typeface="+mn-ea"/>
        <a:cs typeface="+mn-cs"/>
      </a:defRPr>
    </a:lvl6pPr>
    <a:lvl7pPr marL="2743749" algn="l" defTabSz="914583" rtl="0" eaLnBrk="1" latinLnBrk="0" hangingPunct="1">
      <a:defRPr sz="1900" kern="1200">
        <a:solidFill>
          <a:schemeClr val="tx1"/>
        </a:solidFill>
        <a:latin typeface="+mn-lt"/>
        <a:ea typeface="+mn-ea"/>
        <a:cs typeface="+mn-cs"/>
      </a:defRPr>
    </a:lvl7pPr>
    <a:lvl8pPr marL="3201040" algn="l" defTabSz="914583" rtl="0" eaLnBrk="1" latinLnBrk="0" hangingPunct="1">
      <a:defRPr sz="1900" kern="1200">
        <a:solidFill>
          <a:schemeClr val="tx1"/>
        </a:solidFill>
        <a:latin typeface="+mn-lt"/>
        <a:ea typeface="+mn-ea"/>
        <a:cs typeface="+mn-cs"/>
      </a:defRPr>
    </a:lvl8pPr>
    <a:lvl9pPr marL="3658332" algn="l" defTabSz="914583"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7BC14"/>
    <a:srgbClr val="FFC000"/>
    <a:srgbClr val="FEFEFE"/>
    <a:srgbClr val="FFFFFF"/>
    <a:srgbClr val="D9969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0" autoAdjust="0"/>
    <p:restoredTop sz="81867" autoAdjust="0"/>
  </p:normalViewPr>
  <p:slideViewPr>
    <p:cSldViewPr snapToGrid="0">
      <p:cViewPr varScale="1">
        <p:scale>
          <a:sx n="100" d="100"/>
          <a:sy n="100" d="100"/>
        </p:scale>
        <p:origin x="58" y="240"/>
      </p:cViewPr>
      <p:guideLst>
        <p:guide orient="horz" pos="2161"/>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93E3F-1147-4058-A49C-30A67BA4D370}" type="datetimeFigureOut">
              <a:rPr lang="zh-CN" altLang="en-US" smtClean="0"/>
              <a:pPr/>
              <a:t>2018/1/29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F81485-F00D-4F49-A4FB-583245C79267}" type="slidenum">
              <a:rPr lang="zh-CN" altLang="en-US" smtClean="0"/>
              <a:pPr/>
              <a:t>‹#›</a:t>
            </a:fld>
            <a:endParaRPr lang="zh-CN" altLang="en-US"/>
          </a:p>
        </p:txBody>
      </p:sp>
    </p:spTree>
    <p:extLst>
      <p:ext uri="{BB962C8B-B14F-4D97-AF65-F5344CB8AC3E}">
        <p14:creationId xmlns:p14="http://schemas.microsoft.com/office/powerpoint/2010/main" val="46542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F81485-F00D-4F49-A4FB-583245C79267}" type="slidenum">
              <a:rPr lang="zh-CN" altLang="en-US" smtClean="0"/>
              <a:pPr/>
              <a:t>1</a:t>
            </a:fld>
            <a:endParaRPr lang="zh-CN" altLang="en-US"/>
          </a:p>
        </p:txBody>
      </p:sp>
    </p:spTree>
    <p:extLst>
      <p:ext uri="{BB962C8B-B14F-4D97-AF65-F5344CB8AC3E}">
        <p14:creationId xmlns:p14="http://schemas.microsoft.com/office/powerpoint/2010/main" val="408602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国营油站的油料来源是</a:t>
            </a:r>
            <a:r>
              <a:rPr lang="en-US" altLang="zh-CN" sz="1200" dirty="0"/>
              <a:t>2</a:t>
            </a:r>
            <a:r>
              <a:rPr lang="zh-CN" altLang="en-US" sz="1200" dirty="0"/>
              <a:t>座国营炼厂，</a:t>
            </a:r>
            <a:endParaRPr lang="en-US" altLang="zh-CN" sz="1200" dirty="0"/>
          </a:p>
          <a:p>
            <a:r>
              <a:rPr lang="zh-CN" altLang="en-US" sz="1200" dirty="0"/>
              <a:t>而民营外资油站的油料来源则是地方炼厂，规模在</a:t>
            </a:r>
            <a:r>
              <a:rPr lang="en-US" altLang="zh-CN" sz="1200" dirty="0"/>
              <a:t>800</a:t>
            </a:r>
            <a:r>
              <a:rPr lang="zh-CN" altLang="en-US" sz="1200" dirty="0"/>
              <a:t>家左右，由于国营炼厂进油成本较高，因此中石油中石化也会从地方炼厂的贸易商外采油料解决一部分需求。</a:t>
            </a:r>
          </a:p>
          <a:p>
            <a:endParaRPr lang="zh-CN" altLang="en-US" dirty="0"/>
          </a:p>
        </p:txBody>
      </p:sp>
      <p:sp>
        <p:nvSpPr>
          <p:cNvPr id="4" name="灯片编号占位符 3"/>
          <p:cNvSpPr>
            <a:spLocks noGrp="1"/>
          </p:cNvSpPr>
          <p:nvPr>
            <p:ph type="sldNum" sz="quarter" idx="10"/>
          </p:nvPr>
        </p:nvSpPr>
        <p:spPr/>
        <p:txBody>
          <a:bodyPr/>
          <a:lstStyle/>
          <a:p>
            <a:pPr>
              <a:defRPr/>
            </a:pPr>
            <a:fld id="{A82014DA-5DC4-4BFD-9C6F-E07CAC484E21}" type="slidenum">
              <a:rPr lang="zh-TW" altLang="en-US" smtClean="0"/>
              <a:pPr>
                <a:defRPr/>
              </a:pPr>
              <a:t>11</a:t>
            </a:fld>
            <a:endParaRPr lang="zh-TW" altLang="en-US"/>
          </a:p>
        </p:txBody>
      </p:sp>
    </p:spTree>
    <p:extLst>
      <p:ext uri="{BB962C8B-B14F-4D97-AF65-F5344CB8AC3E}">
        <p14:creationId xmlns:p14="http://schemas.microsoft.com/office/powerpoint/2010/main" val="191305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F81485-F00D-4F49-A4FB-583245C79267}" type="slidenum">
              <a:rPr lang="zh-CN" altLang="en-US" smtClean="0"/>
              <a:pPr/>
              <a:t>21</a:t>
            </a:fld>
            <a:endParaRPr lang="zh-CN" altLang="en-US"/>
          </a:p>
        </p:txBody>
      </p:sp>
    </p:spTree>
    <p:extLst>
      <p:ext uri="{BB962C8B-B14F-4D97-AF65-F5344CB8AC3E}">
        <p14:creationId xmlns:p14="http://schemas.microsoft.com/office/powerpoint/2010/main" val="783824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F81485-F00D-4F49-A4FB-583245C79267}" type="slidenum">
              <a:rPr lang="zh-CN" altLang="en-US" smtClean="0"/>
              <a:pPr/>
              <a:t>22</a:t>
            </a:fld>
            <a:endParaRPr lang="zh-CN" altLang="en-US"/>
          </a:p>
        </p:txBody>
      </p:sp>
    </p:spTree>
    <p:extLst>
      <p:ext uri="{BB962C8B-B14F-4D97-AF65-F5344CB8AC3E}">
        <p14:creationId xmlns:p14="http://schemas.microsoft.com/office/powerpoint/2010/main" val="363951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921"/>
            <a:ext cx="10365899" cy="1470366"/>
          </a:xfrm>
        </p:spPr>
        <p:txBody>
          <a:bodyPr/>
          <a:lstStyle>
            <a:lvl1pPr>
              <a:defRPr>
                <a:latin typeface="Microsoft YaHei" charset="0"/>
                <a:ea typeface="Microsoft YaHei" charset="0"/>
                <a:cs typeface="Microsoft YaHei" charset="0"/>
              </a:defRPr>
            </a:lvl1pPr>
          </a:lstStyle>
          <a:p>
            <a:r>
              <a:rPr lang="zh-CN" altLang="en-US"/>
              <a:t>单击此处编辑母版标题样式</a:t>
            </a:r>
          </a:p>
        </p:txBody>
      </p:sp>
      <p:sp>
        <p:nvSpPr>
          <p:cNvPr id="3" name="副标题 2"/>
          <p:cNvSpPr>
            <a:spLocks noGrp="1"/>
          </p:cNvSpPr>
          <p:nvPr>
            <p:ph type="subTitle" idx="1"/>
          </p:nvPr>
        </p:nvSpPr>
        <p:spPr>
          <a:xfrm>
            <a:off x="1829276" y="3887100"/>
            <a:ext cx="8536623" cy="1753006"/>
          </a:xfrm>
        </p:spPr>
        <p:txBody>
          <a:bodyPr/>
          <a:lstStyle>
            <a:lvl1pPr marL="0" indent="0" algn="ctr">
              <a:buNone/>
              <a:defRPr>
                <a:solidFill>
                  <a:schemeClr val="tx1">
                    <a:tint val="75000"/>
                  </a:schemeClr>
                </a:solidFill>
                <a:latin typeface="Microsoft YaHei" charset="0"/>
                <a:ea typeface="Microsoft YaHei" charset="0"/>
                <a:cs typeface="Microsoft YaHei" charset="0"/>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06424"/>
            <a:ext cx="2743914" cy="43888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759" y="206424"/>
            <a:ext cx="8028490" cy="43888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27677" y="1016968"/>
            <a:ext cx="11051878" cy="51074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txBox="1">
            <a:spLocks noChangeArrowheads="1"/>
          </p:cNvSpPr>
          <p:nvPr userDrawn="1"/>
        </p:nvSpPr>
        <p:spPr>
          <a:xfrm>
            <a:off x="24612" y="108769"/>
            <a:ext cx="8944717" cy="540669"/>
          </a:xfrm>
          <a:prstGeom prst="rect">
            <a:avLst/>
          </a:prstGeom>
          <a:extLst>
            <a:ext uri="{909E8E84-426E-40DD-AFC4-6F175D3DCCD1}">
              <a14:hiddenFill xmlns:a14="http://schemas.microsoft.com/office/drawing/2010/main">
                <a:solidFill>
                  <a:srgbClr val="003399"/>
                </a:solidFill>
              </a14:hiddenFill>
            </a:ext>
          </a:extLst>
        </p:spPr>
        <p:txBody>
          <a:bodyPr/>
          <a:lstStyle>
            <a:defPPr>
              <a:defRPr lang="zh-CN"/>
            </a:defPPr>
            <a:lvl1pPr eaLnBrk="1" hangingPunct="1">
              <a:defRPr sz="2452">
                <a:solidFill>
                  <a:schemeClr val="bg1"/>
                </a:solidFill>
                <a:latin typeface="微软雅黑" pitchFamily="34" charset="-122"/>
                <a:ea typeface="微软雅黑" pitchFamily="34" charset="-122"/>
                <a:cs typeface="+mj-cs"/>
              </a:defRPr>
            </a:lvl1pPr>
            <a:lvl2pPr algn="ctr">
              <a:defRPr sz="4400">
                <a:solidFill>
                  <a:schemeClr val="tx2"/>
                </a:solidFill>
              </a:defRPr>
            </a:lvl2pPr>
            <a:lvl3pPr algn="ctr">
              <a:defRPr sz="4400">
                <a:solidFill>
                  <a:schemeClr val="tx2"/>
                </a:solidFill>
              </a:defRPr>
            </a:lvl3pPr>
            <a:lvl4pPr algn="ctr">
              <a:defRPr sz="4400">
                <a:solidFill>
                  <a:schemeClr val="tx2"/>
                </a:solidFill>
              </a:defRPr>
            </a:lvl4pPr>
            <a:lvl5pPr algn="ctr">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pPr>
              <a:defRPr/>
            </a:pPr>
            <a:endParaRPr lang="zh-CN" altLang="en-US" sz="3201" dirty="0"/>
          </a:p>
        </p:txBody>
      </p:sp>
    </p:spTree>
    <p:extLst>
      <p:ext uri="{BB962C8B-B14F-4D97-AF65-F5344CB8AC3E}">
        <p14:creationId xmlns:p14="http://schemas.microsoft.com/office/powerpoint/2010/main" val="248225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latin typeface="Microsoft YaHei" charset="0"/>
                <a:ea typeface="Microsoft YaHei" charset="0"/>
                <a:cs typeface="Microsoft YaHei" charset="0"/>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Microsoft YaHei" charset="0"/>
                <a:ea typeface="Microsoft YaHei" charset="0"/>
                <a:cs typeface="Microsoft YaHei" charset="0"/>
              </a:defRPr>
            </a:lvl1pPr>
            <a:lvl2pPr>
              <a:defRPr>
                <a:latin typeface="Microsoft YaHei" charset="0"/>
                <a:ea typeface="Microsoft YaHei" charset="0"/>
                <a:cs typeface="Microsoft YaHei" charset="0"/>
              </a:defRPr>
            </a:lvl2pPr>
            <a:lvl3pPr>
              <a:defRPr>
                <a:latin typeface="Microsoft YaHei" charset="0"/>
                <a:ea typeface="Microsoft YaHei" charset="0"/>
                <a:cs typeface="Microsoft YaHei" charset="0"/>
              </a:defRPr>
            </a:lvl3pPr>
            <a:lvl4pPr>
              <a:defRPr>
                <a:latin typeface="Microsoft YaHei" charset="0"/>
                <a:ea typeface="Microsoft YaHei" charset="0"/>
                <a:cs typeface="Microsoft YaHei" charset="0"/>
              </a:defRPr>
            </a:lvl4pPr>
            <a:lvl5pPr>
              <a:defRPr>
                <a:latin typeface="Microsoft YaHei" charset="0"/>
                <a:ea typeface="Microsoft YaHei" charset="0"/>
                <a:cs typeface="Microsoft YaHei" charset="0"/>
              </a:defRPr>
            </a:lvl5pPr>
          </a:lstStyle>
          <a:p>
            <a:pPr lvl="0"/>
            <a:r>
              <a:rPr lang="zh-CN" altLang="en-US"/>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7922"/>
            <a:ext cx="10365899"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3335" y="2907386"/>
            <a:ext cx="10365899" cy="1500534"/>
          </a:xfrm>
        </p:spPr>
        <p:txBody>
          <a:bodyPr anchor="b"/>
          <a:lstStyle>
            <a:lvl1pPr marL="0" indent="0">
              <a:buNone/>
              <a:defRPr sz="2700">
                <a:solidFill>
                  <a:schemeClr val="tx1">
                    <a:tint val="75000"/>
                  </a:schemeClr>
                </a:solidFill>
              </a:defRPr>
            </a:lvl1pPr>
            <a:lvl2pPr marL="609722" indent="0">
              <a:buNone/>
              <a:defRPr sz="2400">
                <a:solidFill>
                  <a:schemeClr val="tx1">
                    <a:tint val="75000"/>
                  </a:schemeClr>
                </a:solidFill>
              </a:defRPr>
            </a:lvl2pPr>
            <a:lvl3pPr marL="1219444" indent="0">
              <a:buNone/>
              <a:defRPr sz="2100">
                <a:solidFill>
                  <a:schemeClr val="tx1">
                    <a:tint val="75000"/>
                  </a:schemeClr>
                </a:solidFill>
              </a:defRPr>
            </a:lvl3pPr>
            <a:lvl4pPr marL="1829166" indent="0">
              <a:buNone/>
              <a:defRPr sz="1900">
                <a:solidFill>
                  <a:schemeClr val="tx1">
                    <a:tint val="75000"/>
                  </a:schemeClr>
                </a:solidFill>
              </a:defRPr>
            </a:lvl4pPr>
            <a:lvl5pPr marL="2438888" indent="0">
              <a:buNone/>
              <a:defRPr sz="1900">
                <a:solidFill>
                  <a:schemeClr val="tx1">
                    <a:tint val="75000"/>
                  </a:schemeClr>
                </a:solidFill>
              </a:defRPr>
            </a:lvl5pPr>
            <a:lvl6pPr marL="3048610" indent="0">
              <a:buNone/>
              <a:defRPr sz="1900">
                <a:solidFill>
                  <a:schemeClr val="tx1">
                    <a:tint val="75000"/>
                  </a:schemeClr>
                </a:solidFill>
              </a:defRPr>
            </a:lvl6pPr>
            <a:lvl7pPr marL="3658332" indent="0">
              <a:buNone/>
              <a:defRPr sz="1900">
                <a:solidFill>
                  <a:schemeClr val="tx1">
                    <a:tint val="75000"/>
                  </a:schemeClr>
                </a:solidFill>
              </a:defRPr>
            </a:lvl7pPr>
            <a:lvl8pPr marL="4268053" indent="0">
              <a:buNone/>
              <a:defRPr sz="1900">
                <a:solidFill>
                  <a:schemeClr val="tx1">
                    <a:tint val="75000"/>
                  </a:schemeClr>
                </a:solidFill>
              </a:defRPr>
            </a:lvl8pPr>
            <a:lvl9pPr marL="4877775"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charset="0"/>
                <a:ea typeface="Microsoft YaHei" charset="0"/>
                <a:cs typeface="Microsoft YaHei" charset="0"/>
              </a:defRPr>
            </a:lvl1pPr>
          </a:lstStyle>
          <a:p>
            <a:r>
              <a:rPr lang="zh-CN" altLang="en-US"/>
              <a:t>单击此处编辑母版标题样式</a:t>
            </a:r>
          </a:p>
        </p:txBody>
      </p:sp>
      <p:sp>
        <p:nvSpPr>
          <p:cNvPr id="3" name="内容占位符 2"/>
          <p:cNvSpPr>
            <a:spLocks noGrp="1"/>
          </p:cNvSpPr>
          <p:nvPr>
            <p:ph sz="half" idx="1"/>
          </p:nvPr>
        </p:nvSpPr>
        <p:spPr>
          <a:xfrm>
            <a:off x="609759" y="1200430"/>
            <a:ext cx="5386202" cy="3394861"/>
          </a:xfrm>
        </p:spPr>
        <p:txBody>
          <a:bodyPr/>
          <a:lstStyle>
            <a:lvl1pPr>
              <a:defRPr sz="3700">
                <a:latin typeface="Microsoft YaHei" charset="0"/>
                <a:ea typeface="Microsoft YaHei" charset="0"/>
                <a:cs typeface="Microsoft YaHei" charset="0"/>
              </a:defRPr>
            </a:lvl1pPr>
            <a:lvl2pPr>
              <a:defRPr sz="3200">
                <a:latin typeface="Microsoft YaHei" charset="0"/>
                <a:ea typeface="Microsoft YaHei" charset="0"/>
                <a:cs typeface="Microsoft YaHei" charset="0"/>
              </a:defRPr>
            </a:lvl2pPr>
            <a:lvl3pPr>
              <a:defRPr sz="2700">
                <a:latin typeface="Microsoft YaHei" charset="0"/>
                <a:ea typeface="Microsoft YaHei" charset="0"/>
                <a:cs typeface="Microsoft YaHei" charset="0"/>
              </a:defRPr>
            </a:lvl3pPr>
            <a:lvl4pPr>
              <a:defRPr sz="2400">
                <a:latin typeface="Microsoft YaHei" charset="0"/>
                <a:ea typeface="Microsoft YaHei" charset="0"/>
                <a:cs typeface="Microsoft YaHei" charset="0"/>
              </a:defRPr>
            </a:lvl4pPr>
            <a:lvl5pPr>
              <a:defRPr sz="2400">
                <a:latin typeface="Microsoft YaHei" charset="0"/>
                <a:ea typeface="Microsoft YaHei" charset="0"/>
                <a:cs typeface="Microsoft YaHei"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9214" y="1200430"/>
            <a:ext cx="5386202" cy="3394861"/>
          </a:xfrm>
        </p:spPr>
        <p:txBody>
          <a:bodyPr/>
          <a:lstStyle>
            <a:lvl1pPr>
              <a:defRPr sz="3700">
                <a:latin typeface="Microsoft YaHei" charset="0"/>
                <a:ea typeface="Microsoft YaHei" charset="0"/>
                <a:cs typeface="Microsoft YaHei" charset="0"/>
              </a:defRPr>
            </a:lvl1pPr>
            <a:lvl2pPr>
              <a:defRPr sz="3200">
                <a:latin typeface="Microsoft YaHei" charset="0"/>
                <a:ea typeface="Microsoft YaHei" charset="0"/>
                <a:cs typeface="Microsoft YaHei" charset="0"/>
              </a:defRPr>
            </a:lvl2pPr>
            <a:lvl3pPr>
              <a:defRPr sz="2700">
                <a:latin typeface="Microsoft YaHei" charset="0"/>
                <a:ea typeface="Microsoft YaHei" charset="0"/>
                <a:cs typeface="Microsoft YaHei" charset="0"/>
              </a:defRPr>
            </a:lvl3pPr>
            <a:lvl4pPr>
              <a:defRPr sz="2400">
                <a:latin typeface="Microsoft YaHei" charset="0"/>
                <a:ea typeface="Microsoft YaHei" charset="0"/>
                <a:cs typeface="Microsoft YaHei" charset="0"/>
              </a:defRPr>
            </a:lvl4pPr>
            <a:lvl5pPr>
              <a:defRPr sz="2400">
                <a:latin typeface="Microsoft YaHei" charset="0"/>
                <a:ea typeface="Microsoft YaHei" charset="0"/>
                <a:cs typeface="Microsoft YaHei" charset="0"/>
              </a:defRPr>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702"/>
            <a:ext cx="10975658" cy="114326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469"/>
            <a:ext cx="5388320" cy="639911"/>
          </a:xfrm>
        </p:spPr>
        <p:txBody>
          <a:bodyPr anchor="b"/>
          <a:lstStyle>
            <a:lvl1pPr marL="0" indent="0">
              <a:buNone/>
              <a:defRPr sz="3200" b="1"/>
            </a:lvl1pPr>
            <a:lvl2pPr marL="609722" indent="0">
              <a:buNone/>
              <a:defRPr sz="2700" b="1"/>
            </a:lvl2pPr>
            <a:lvl3pPr marL="1219444" indent="0">
              <a:buNone/>
              <a:defRPr sz="2400" b="1"/>
            </a:lvl3pPr>
            <a:lvl4pPr marL="1829166" indent="0">
              <a:buNone/>
              <a:defRPr sz="2100" b="1"/>
            </a:lvl4pPr>
            <a:lvl5pPr marL="2438888" indent="0">
              <a:buNone/>
              <a:defRPr sz="2100" b="1"/>
            </a:lvl5pPr>
            <a:lvl6pPr marL="3048610" indent="0">
              <a:buNone/>
              <a:defRPr sz="2100" b="1"/>
            </a:lvl6pPr>
            <a:lvl7pPr marL="3658332" indent="0">
              <a:buNone/>
              <a:defRPr sz="2100" b="1"/>
            </a:lvl7pPr>
            <a:lvl8pPr marL="4268053" indent="0">
              <a:buNone/>
              <a:defRPr sz="2100" b="1"/>
            </a:lvl8pPr>
            <a:lvl9pPr marL="4877775"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759" y="2175378"/>
            <a:ext cx="5388320"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4" y="1535469"/>
            <a:ext cx="5390437" cy="639911"/>
          </a:xfrm>
        </p:spPr>
        <p:txBody>
          <a:bodyPr anchor="b"/>
          <a:lstStyle>
            <a:lvl1pPr marL="0" indent="0">
              <a:buNone/>
              <a:defRPr sz="3200" b="1"/>
            </a:lvl1pPr>
            <a:lvl2pPr marL="609722" indent="0">
              <a:buNone/>
              <a:defRPr sz="2700" b="1"/>
            </a:lvl2pPr>
            <a:lvl3pPr marL="1219444" indent="0">
              <a:buNone/>
              <a:defRPr sz="2400" b="1"/>
            </a:lvl3pPr>
            <a:lvl4pPr marL="1829166" indent="0">
              <a:buNone/>
              <a:defRPr sz="2100" b="1"/>
            </a:lvl4pPr>
            <a:lvl5pPr marL="2438888" indent="0">
              <a:buNone/>
              <a:defRPr sz="2100" b="1"/>
            </a:lvl5pPr>
            <a:lvl6pPr marL="3048610" indent="0">
              <a:buNone/>
              <a:defRPr sz="2100" b="1"/>
            </a:lvl6pPr>
            <a:lvl7pPr marL="3658332" indent="0">
              <a:buNone/>
              <a:defRPr sz="2100" b="1"/>
            </a:lvl7pPr>
            <a:lvl8pPr marL="4268053" indent="0">
              <a:buNone/>
              <a:defRPr sz="2100" b="1"/>
            </a:lvl8pPr>
            <a:lvl9pPr marL="4877775"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4984" y="2175378"/>
            <a:ext cx="5390437"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icrosoft YaHei" charset="0"/>
                <a:ea typeface="Microsoft YaHei" charset="0"/>
                <a:cs typeface="Microsoft YaHei" charset="0"/>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63" y="273112"/>
            <a:ext cx="4012129" cy="1162320"/>
          </a:xfrm>
        </p:spPr>
        <p:txBody>
          <a:bodyPr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7974" y="273116"/>
            <a:ext cx="6817442" cy="5854469"/>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63" y="1435436"/>
            <a:ext cx="4012129" cy="4692149"/>
          </a:xfrm>
        </p:spPr>
        <p:txBody>
          <a:bodyPr/>
          <a:lstStyle>
            <a:lvl1pPr marL="0" indent="0">
              <a:buNone/>
              <a:defRPr sz="1900"/>
            </a:lvl1pPr>
            <a:lvl2pPr marL="609722" indent="0">
              <a:buNone/>
              <a:defRPr sz="1600"/>
            </a:lvl2pPr>
            <a:lvl3pPr marL="1219444" indent="0">
              <a:buNone/>
              <a:defRPr sz="1300"/>
            </a:lvl3pPr>
            <a:lvl4pPr marL="1829166" indent="0">
              <a:buNone/>
              <a:defRPr sz="1200"/>
            </a:lvl4pPr>
            <a:lvl5pPr marL="2438888" indent="0">
              <a:buNone/>
              <a:defRPr sz="1200"/>
            </a:lvl5pPr>
            <a:lvl6pPr marL="3048610" indent="0">
              <a:buNone/>
              <a:defRPr sz="1200"/>
            </a:lvl6pPr>
            <a:lvl7pPr marL="3658332" indent="0">
              <a:buNone/>
              <a:defRPr sz="1200"/>
            </a:lvl7pPr>
            <a:lvl8pPr marL="4268053" indent="0">
              <a:buNone/>
              <a:defRPr sz="1200"/>
            </a:lvl8pPr>
            <a:lvl9pPr marL="48777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1713"/>
            <a:ext cx="7317105" cy="566870"/>
          </a:xfrm>
        </p:spPr>
        <p:txBody>
          <a:bodyPr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340" y="612916"/>
            <a:ext cx="7317105" cy="4115753"/>
          </a:xfrm>
        </p:spPr>
        <p:txBody>
          <a:bodyPr/>
          <a:lstStyle>
            <a:lvl1pPr marL="0" indent="0">
              <a:buNone/>
              <a:defRPr sz="4300"/>
            </a:lvl1pPr>
            <a:lvl2pPr marL="609722" indent="0">
              <a:buNone/>
              <a:defRPr sz="3700"/>
            </a:lvl2pPr>
            <a:lvl3pPr marL="1219444" indent="0">
              <a:buNone/>
              <a:defRPr sz="3200"/>
            </a:lvl3pPr>
            <a:lvl4pPr marL="1829166" indent="0">
              <a:buNone/>
              <a:defRPr sz="2700"/>
            </a:lvl4pPr>
            <a:lvl5pPr marL="2438888" indent="0">
              <a:buNone/>
              <a:defRPr sz="2700"/>
            </a:lvl5pPr>
            <a:lvl6pPr marL="3048610" indent="0">
              <a:buNone/>
              <a:defRPr sz="2700"/>
            </a:lvl6pPr>
            <a:lvl7pPr marL="3658332" indent="0">
              <a:buNone/>
              <a:defRPr sz="2700"/>
            </a:lvl7pPr>
            <a:lvl8pPr marL="4268053" indent="0">
              <a:buNone/>
              <a:defRPr sz="2700"/>
            </a:lvl8pPr>
            <a:lvl9pPr marL="4877775" indent="0">
              <a:buNone/>
              <a:defRPr sz="2700"/>
            </a:lvl9pPr>
          </a:lstStyle>
          <a:p>
            <a:endParaRPr lang="zh-CN" altLang="en-US"/>
          </a:p>
        </p:txBody>
      </p:sp>
      <p:sp>
        <p:nvSpPr>
          <p:cNvPr id="4" name="文本占位符 3"/>
          <p:cNvSpPr>
            <a:spLocks noGrp="1"/>
          </p:cNvSpPr>
          <p:nvPr>
            <p:ph type="body" sz="half" idx="2"/>
          </p:nvPr>
        </p:nvSpPr>
        <p:spPr>
          <a:xfrm>
            <a:off x="2390340" y="5368582"/>
            <a:ext cx="7317105" cy="805049"/>
          </a:xfrm>
        </p:spPr>
        <p:txBody>
          <a:bodyPr/>
          <a:lstStyle>
            <a:lvl1pPr marL="0" indent="0">
              <a:buNone/>
              <a:defRPr sz="1900"/>
            </a:lvl1pPr>
            <a:lvl2pPr marL="609722" indent="0">
              <a:buNone/>
              <a:defRPr sz="1600"/>
            </a:lvl2pPr>
            <a:lvl3pPr marL="1219444" indent="0">
              <a:buNone/>
              <a:defRPr sz="1300"/>
            </a:lvl3pPr>
            <a:lvl4pPr marL="1829166" indent="0">
              <a:buNone/>
              <a:defRPr sz="1200"/>
            </a:lvl4pPr>
            <a:lvl5pPr marL="2438888" indent="0">
              <a:buNone/>
              <a:defRPr sz="1200"/>
            </a:lvl5pPr>
            <a:lvl6pPr marL="3048610" indent="0">
              <a:buNone/>
              <a:defRPr sz="1200"/>
            </a:lvl6pPr>
            <a:lvl7pPr marL="3658332" indent="0">
              <a:buNone/>
              <a:defRPr sz="1200"/>
            </a:lvl7pPr>
            <a:lvl8pPr marL="4268053" indent="0">
              <a:buNone/>
              <a:defRPr sz="1200"/>
            </a:lvl8pPr>
            <a:lvl9pPr marL="487777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00897" y="274702"/>
            <a:ext cx="10584520" cy="539417"/>
          </a:xfrm>
          <a:prstGeom prst="rect">
            <a:avLst/>
          </a:prstGeom>
        </p:spPr>
        <p:txBody>
          <a:bodyPr vert="horz" lIns="121944" tIns="60972" rIns="121944" bIns="60972" rtlCol="0" anchor="ctr">
            <a:noAutofit/>
          </a:bodyPr>
          <a:lstStyle/>
          <a:p>
            <a:r>
              <a:rPr lang="zh-CN" altLang="en-US"/>
              <a:t>单击此处编辑母版标题样式</a:t>
            </a:r>
          </a:p>
        </p:txBody>
      </p:sp>
      <p:sp>
        <p:nvSpPr>
          <p:cNvPr id="3" name="文本占位符 2"/>
          <p:cNvSpPr>
            <a:spLocks noGrp="1"/>
          </p:cNvSpPr>
          <p:nvPr>
            <p:ph type="body" idx="1"/>
          </p:nvPr>
        </p:nvSpPr>
        <p:spPr>
          <a:xfrm>
            <a:off x="609759" y="1600572"/>
            <a:ext cx="10975658" cy="4527011"/>
          </a:xfrm>
          <a:prstGeom prst="rect">
            <a:avLst/>
          </a:prstGeom>
        </p:spPr>
        <p:txBody>
          <a:bodyPr vert="horz" lIns="121944" tIns="60972" rIns="121944" bIns="6097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7824"/>
            <a:ext cx="2845541" cy="365210"/>
          </a:xfrm>
          <a:prstGeom prst="rect">
            <a:avLst/>
          </a:prstGeom>
        </p:spPr>
        <p:txBody>
          <a:bodyPr vert="horz" lIns="121944" tIns="60972" rIns="121944" bIns="60972" rtlCol="0" anchor="ctr"/>
          <a:lstStyle>
            <a:lvl1pPr algn="l">
              <a:defRPr sz="1600">
                <a:solidFill>
                  <a:schemeClr val="tx1">
                    <a:tint val="75000"/>
                  </a:schemeClr>
                </a:solidFill>
              </a:defRPr>
            </a:lvl1pPr>
          </a:lstStyle>
          <a:p>
            <a:fld id="{D997B5FA-0921-464F-AAE1-844C04324D75}" type="datetimeFigureOut">
              <a:rPr lang="zh-CN" altLang="en-US" smtClean="0"/>
              <a:pPr/>
              <a:t>2018/1/29</a:t>
            </a:fld>
            <a:endParaRPr lang="zh-CN" altLang="en-US"/>
          </a:p>
        </p:txBody>
      </p:sp>
      <p:sp>
        <p:nvSpPr>
          <p:cNvPr id="5" name="页脚占位符 4"/>
          <p:cNvSpPr>
            <a:spLocks noGrp="1"/>
          </p:cNvSpPr>
          <p:nvPr>
            <p:ph type="ftr" sz="quarter" idx="3"/>
          </p:nvPr>
        </p:nvSpPr>
        <p:spPr>
          <a:xfrm>
            <a:off x="4166685" y="6357824"/>
            <a:ext cx="3861805" cy="365210"/>
          </a:xfrm>
          <a:prstGeom prst="rect">
            <a:avLst/>
          </a:prstGeom>
        </p:spPr>
        <p:txBody>
          <a:bodyPr vert="horz" lIns="121944" tIns="60972" rIns="121944" bIns="60972"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7824"/>
            <a:ext cx="2845541" cy="365210"/>
          </a:xfrm>
          <a:prstGeom prst="rect">
            <a:avLst/>
          </a:prstGeom>
        </p:spPr>
        <p:txBody>
          <a:bodyPr vert="horz" lIns="121944" tIns="60972" rIns="121944" bIns="60972" rtlCol="0" anchor="ctr"/>
          <a:lstStyle>
            <a:lvl1pPr algn="r">
              <a:defRPr sz="1600">
                <a:solidFill>
                  <a:schemeClr val="tx1">
                    <a:tint val="75000"/>
                  </a:schemeClr>
                </a:solidFill>
              </a:defRPr>
            </a:lvl1pPr>
          </a:lstStyle>
          <a:p>
            <a:fld id="{565CE74E-AB26-4998-AD42-012C4C1AD076}" type="slidenum">
              <a:rPr lang="zh-CN" altLang="en-US" smtClean="0"/>
              <a:pPr/>
              <a:t>‹#›</a:t>
            </a:fld>
            <a:endParaRPr lang="zh-CN" altLang="en-US"/>
          </a:p>
        </p:txBody>
      </p:sp>
      <p:sp>
        <p:nvSpPr>
          <p:cNvPr id="7" name="任意多边形 3"/>
          <p:cNvSpPr/>
          <p:nvPr userDrawn="1"/>
        </p:nvSpPr>
        <p:spPr>
          <a:xfrm>
            <a:off x="462744" y="346119"/>
            <a:ext cx="418669" cy="468000"/>
          </a:xfrm>
          <a:custGeom>
            <a:avLst/>
            <a:gdLst>
              <a:gd name="connsiteX0" fmla="*/ 0 w 424800"/>
              <a:gd name="connsiteY0" fmla="*/ 0 h 468000"/>
              <a:gd name="connsiteX1" fmla="*/ 424800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424800"/>
              <a:gd name="connsiteY0" fmla="*/ 0 h 468000"/>
              <a:gd name="connsiteX1" fmla="*/ 281892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281892"/>
              <a:gd name="connsiteY0" fmla="*/ 0 h 468000"/>
              <a:gd name="connsiteX1" fmla="*/ 281892 w 281892"/>
              <a:gd name="connsiteY1" fmla="*/ 0 h 468000"/>
              <a:gd name="connsiteX2" fmla="*/ 281892 w 281892"/>
              <a:gd name="connsiteY2" fmla="*/ 468000 h 468000"/>
              <a:gd name="connsiteX3" fmla="*/ 0 w 281892"/>
              <a:gd name="connsiteY3" fmla="*/ 468000 h 468000"/>
              <a:gd name="connsiteX4" fmla="*/ 0 w 281892"/>
              <a:gd name="connsiteY4" fmla="*/ 0 h 468000"/>
              <a:gd name="connsiteX0" fmla="*/ 0 w 418669"/>
              <a:gd name="connsiteY0" fmla="*/ 0 h 468000"/>
              <a:gd name="connsiteX1" fmla="*/ 281892 w 418669"/>
              <a:gd name="connsiteY1" fmla="*/ 0 h 468000"/>
              <a:gd name="connsiteX2" fmla="*/ 418669 w 418669"/>
              <a:gd name="connsiteY2" fmla="*/ 232346 h 468000"/>
              <a:gd name="connsiteX3" fmla="*/ 281892 w 418669"/>
              <a:gd name="connsiteY3" fmla="*/ 468000 h 468000"/>
              <a:gd name="connsiteX4" fmla="*/ 0 w 418669"/>
              <a:gd name="connsiteY4" fmla="*/ 468000 h 468000"/>
              <a:gd name="connsiteX5" fmla="*/ 0 w 418669"/>
              <a:gd name="connsiteY5" fmla="*/ 0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669" h="468000">
                <a:moveTo>
                  <a:pt x="0" y="0"/>
                </a:moveTo>
                <a:lnTo>
                  <a:pt x="281892" y="0"/>
                </a:lnTo>
                <a:lnTo>
                  <a:pt x="418669" y="232346"/>
                </a:lnTo>
                <a:lnTo>
                  <a:pt x="281892" y="468000"/>
                </a:lnTo>
                <a:lnTo>
                  <a:pt x="0" y="46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219444" rtl="0" eaLnBrk="1" latinLnBrk="0" hangingPunct="1">
        <a:spcBef>
          <a:spcPct val="0"/>
        </a:spcBef>
        <a:buNone/>
        <a:defRPr sz="2800" b="1" kern="1200">
          <a:solidFill>
            <a:srgbClr val="FFC000"/>
          </a:solidFill>
          <a:latin typeface="STHeiti Light" charset="-122"/>
          <a:ea typeface="STHeiti Light" charset="-122"/>
          <a:cs typeface="STHeiti Light" charset="-122"/>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25" y="0"/>
            <a:ext cx="121968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2221659" y="0"/>
            <a:ext cx="9973339" cy="6715107"/>
          </a:xfrm>
          <a:custGeom>
            <a:avLst/>
            <a:gdLst>
              <a:gd name="connsiteX0" fmla="*/ 0 w 9144000"/>
              <a:gd name="connsiteY0" fmla="*/ 0 h 914400"/>
              <a:gd name="connsiteX1" fmla="*/ 9144000 w 9144000"/>
              <a:gd name="connsiteY1" fmla="*/ 0 h 914400"/>
              <a:gd name="connsiteX2" fmla="*/ 9144000 w 9144000"/>
              <a:gd name="connsiteY2" fmla="*/ 914400 h 914400"/>
              <a:gd name="connsiteX3" fmla="*/ 0 w 9144000"/>
              <a:gd name="connsiteY3" fmla="*/ 914400 h 914400"/>
              <a:gd name="connsiteX4" fmla="*/ 0 w 9144000"/>
              <a:gd name="connsiteY4" fmla="*/ 0 h 914400"/>
              <a:gd name="connsiteX0" fmla="*/ 0 w 9144000"/>
              <a:gd name="connsiteY0" fmla="*/ 0 h 3771896"/>
              <a:gd name="connsiteX1" fmla="*/ 9144000 w 9144000"/>
              <a:gd name="connsiteY1" fmla="*/ 0 h 3771896"/>
              <a:gd name="connsiteX2" fmla="*/ 9144000 w 9144000"/>
              <a:gd name="connsiteY2" fmla="*/ 3771896 h 3771896"/>
              <a:gd name="connsiteX3" fmla="*/ 0 w 9144000"/>
              <a:gd name="connsiteY3" fmla="*/ 914400 h 3771896"/>
              <a:gd name="connsiteX4" fmla="*/ 0 w 9144000"/>
              <a:gd name="connsiteY4" fmla="*/ 0 h 3771896"/>
              <a:gd name="connsiteX0" fmla="*/ 0 w 9144000"/>
              <a:gd name="connsiteY0" fmla="*/ 0 h 3771896"/>
              <a:gd name="connsiteX1" fmla="*/ 9144000 w 9144000"/>
              <a:gd name="connsiteY1" fmla="*/ 0 h 3771896"/>
              <a:gd name="connsiteX2" fmla="*/ 9144000 w 9144000"/>
              <a:gd name="connsiteY2" fmla="*/ 3771896 h 3771896"/>
              <a:gd name="connsiteX3" fmla="*/ 0 w 9144000"/>
              <a:gd name="connsiteY3" fmla="*/ 914400 h 3771896"/>
              <a:gd name="connsiteX4" fmla="*/ 0 w 9144000"/>
              <a:gd name="connsiteY4" fmla="*/ 0 h 3771896"/>
              <a:gd name="connsiteX0" fmla="*/ 0 w 9144000"/>
              <a:gd name="connsiteY0" fmla="*/ 0 h 3771896"/>
              <a:gd name="connsiteX1" fmla="*/ 9144000 w 9144000"/>
              <a:gd name="connsiteY1" fmla="*/ 0 h 3771896"/>
              <a:gd name="connsiteX2" fmla="*/ 9144000 w 9144000"/>
              <a:gd name="connsiteY2" fmla="*/ 3771896 h 3771896"/>
              <a:gd name="connsiteX3" fmla="*/ 0 w 9144000"/>
              <a:gd name="connsiteY3" fmla="*/ 914400 h 3771896"/>
              <a:gd name="connsiteX4" fmla="*/ 0 w 9144000"/>
              <a:gd name="connsiteY4" fmla="*/ 0 h 3771896"/>
              <a:gd name="connsiteX0" fmla="*/ 0 w 9144000"/>
              <a:gd name="connsiteY0" fmla="*/ 0 h 3809994"/>
              <a:gd name="connsiteX1" fmla="*/ 9144000 w 9144000"/>
              <a:gd name="connsiteY1" fmla="*/ 0 h 3809994"/>
              <a:gd name="connsiteX2" fmla="*/ 9144000 w 9144000"/>
              <a:gd name="connsiteY2" fmla="*/ 3809994 h 3809994"/>
              <a:gd name="connsiteX3" fmla="*/ 0 w 9144000"/>
              <a:gd name="connsiteY3" fmla="*/ 914400 h 3809994"/>
              <a:gd name="connsiteX4" fmla="*/ 0 w 9144000"/>
              <a:gd name="connsiteY4" fmla="*/ 0 h 3809994"/>
              <a:gd name="connsiteX0" fmla="*/ 0 w 9144000"/>
              <a:gd name="connsiteY0" fmla="*/ 0 h 3809994"/>
              <a:gd name="connsiteX1" fmla="*/ 9144000 w 9144000"/>
              <a:gd name="connsiteY1" fmla="*/ 0 h 3809994"/>
              <a:gd name="connsiteX2" fmla="*/ 9144000 w 9144000"/>
              <a:gd name="connsiteY2" fmla="*/ 3809994 h 3809994"/>
              <a:gd name="connsiteX3" fmla="*/ 5448269 w 9144000"/>
              <a:gd name="connsiteY3" fmla="*/ 3671871 h 3809994"/>
              <a:gd name="connsiteX4" fmla="*/ 0 w 9144000"/>
              <a:gd name="connsiteY4" fmla="*/ 914400 h 3809994"/>
              <a:gd name="connsiteX5" fmla="*/ 0 w 9144000"/>
              <a:gd name="connsiteY5" fmla="*/ 0 h 3809994"/>
              <a:gd name="connsiteX0" fmla="*/ 0 w 9144000"/>
              <a:gd name="connsiteY0" fmla="*/ 0 h 6715107"/>
              <a:gd name="connsiteX1" fmla="*/ 9144000 w 9144000"/>
              <a:gd name="connsiteY1" fmla="*/ 0 h 6715107"/>
              <a:gd name="connsiteX2" fmla="*/ 9144000 w 9144000"/>
              <a:gd name="connsiteY2" fmla="*/ 3809994 h 6715107"/>
              <a:gd name="connsiteX3" fmla="*/ 6248363 w 9144000"/>
              <a:gd name="connsiteY3" fmla="*/ 6715107 h 6715107"/>
              <a:gd name="connsiteX4" fmla="*/ 0 w 9144000"/>
              <a:gd name="connsiteY4" fmla="*/ 914400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809994 h 6715107"/>
              <a:gd name="connsiteX3" fmla="*/ 6248363 w 9144000"/>
              <a:gd name="connsiteY3" fmla="*/ 6715107 h 6715107"/>
              <a:gd name="connsiteX4" fmla="*/ 0 w 9144000"/>
              <a:gd name="connsiteY4" fmla="*/ 771500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809994 h 6715107"/>
              <a:gd name="connsiteX3" fmla="*/ 6248363 w 9144000"/>
              <a:gd name="connsiteY3" fmla="*/ 6715107 h 6715107"/>
              <a:gd name="connsiteX4" fmla="*/ 0 w 9144000"/>
              <a:gd name="connsiteY4" fmla="*/ 557162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809994 h 6715107"/>
              <a:gd name="connsiteX3" fmla="*/ 6248363 w 9144000"/>
              <a:gd name="connsiteY3" fmla="*/ 6715107 h 6715107"/>
              <a:gd name="connsiteX4" fmla="*/ 0 w 9144000"/>
              <a:gd name="connsiteY4" fmla="*/ 557162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809994 h 6715107"/>
              <a:gd name="connsiteX3" fmla="*/ 6248363 w 9144000"/>
              <a:gd name="connsiteY3" fmla="*/ 6715107 h 6715107"/>
              <a:gd name="connsiteX4" fmla="*/ 0 w 9144000"/>
              <a:gd name="connsiteY4" fmla="*/ 557162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809994 h 6715107"/>
              <a:gd name="connsiteX3" fmla="*/ 5546614 w 9144000"/>
              <a:gd name="connsiteY3" fmla="*/ 6715107 h 6715107"/>
              <a:gd name="connsiteX4" fmla="*/ 0 w 9144000"/>
              <a:gd name="connsiteY4" fmla="*/ 557162 h 6715107"/>
              <a:gd name="connsiteX5" fmla="*/ 0 w 9144000"/>
              <a:gd name="connsiteY5" fmla="*/ 0 h 6715107"/>
              <a:gd name="connsiteX0" fmla="*/ 0 w 9144000"/>
              <a:gd name="connsiteY0" fmla="*/ 0 h 6715107"/>
              <a:gd name="connsiteX1" fmla="*/ 9144000 w 9144000"/>
              <a:gd name="connsiteY1" fmla="*/ 0 h 6715107"/>
              <a:gd name="connsiteX2" fmla="*/ 9144000 w 9144000"/>
              <a:gd name="connsiteY2" fmla="*/ 3118878 h 6715107"/>
              <a:gd name="connsiteX3" fmla="*/ 5546614 w 9144000"/>
              <a:gd name="connsiteY3" fmla="*/ 6715107 h 6715107"/>
              <a:gd name="connsiteX4" fmla="*/ 0 w 9144000"/>
              <a:gd name="connsiteY4" fmla="*/ 557162 h 6715107"/>
              <a:gd name="connsiteX5" fmla="*/ 0 w 9144000"/>
              <a:gd name="connsiteY5" fmla="*/ 0 h 6715107"/>
              <a:gd name="connsiteX0" fmla="*/ 0 w 9643730"/>
              <a:gd name="connsiteY0" fmla="*/ 0 h 6715107"/>
              <a:gd name="connsiteX1" fmla="*/ 9643730 w 9643730"/>
              <a:gd name="connsiteY1" fmla="*/ 0 h 6715107"/>
              <a:gd name="connsiteX2" fmla="*/ 9643730 w 9643730"/>
              <a:gd name="connsiteY2" fmla="*/ 3118878 h 6715107"/>
              <a:gd name="connsiteX3" fmla="*/ 6046344 w 9643730"/>
              <a:gd name="connsiteY3" fmla="*/ 6715107 h 6715107"/>
              <a:gd name="connsiteX4" fmla="*/ 499730 w 9643730"/>
              <a:gd name="connsiteY4" fmla="*/ 557162 h 6715107"/>
              <a:gd name="connsiteX5" fmla="*/ 0 w 9643730"/>
              <a:gd name="connsiteY5" fmla="*/ 0 h 6715107"/>
              <a:gd name="connsiteX0" fmla="*/ 329609 w 9973339"/>
              <a:gd name="connsiteY0" fmla="*/ 0 h 6715107"/>
              <a:gd name="connsiteX1" fmla="*/ 9973339 w 9973339"/>
              <a:gd name="connsiteY1" fmla="*/ 0 h 6715107"/>
              <a:gd name="connsiteX2" fmla="*/ 9973339 w 9973339"/>
              <a:gd name="connsiteY2" fmla="*/ 3118878 h 6715107"/>
              <a:gd name="connsiteX3" fmla="*/ 6375953 w 9973339"/>
              <a:gd name="connsiteY3" fmla="*/ 6715107 h 6715107"/>
              <a:gd name="connsiteX4" fmla="*/ 0 w 9973339"/>
              <a:gd name="connsiteY4" fmla="*/ 333878 h 6715107"/>
              <a:gd name="connsiteX5" fmla="*/ 329609 w 9973339"/>
              <a:gd name="connsiteY5" fmla="*/ 0 h 6715107"/>
              <a:gd name="connsiteX0" fmla="*/ 10632 w 9973339"/>
              <a:gd name="connsiteY0" fmla="*/ 0 h 6715107"/>
              <a:gd name="connsiteX1" fmla="*/ 9973339 w 9973339"/>
              <a:gd name="connsiteY1" fmla="*/ 0 h 6715107"/>
              <a:gd name="connsiteX2" fmla="*/ 9973339 w 9973339"/>
              <a:gd name="connsiteY2" fmla="*/ 3118878 h 6715107"/>
              <a:gd name="connsiteX3" fmla="*/ 6375953 w 9973339"/>
              <a:gd name="connsiteY3" fmla="*/ 6715107 h 6715107"/>
              <a:gd name="connsiteX4" fmla="*/ 0 w 9973339"/>
              <a:gd name="connsiteY4" fmla="*/ 333878 h 6715107"/>
              <a:gd name="connsiteX5" fmla="*/ 10632 w 9973339"/>
              <a:gd name="connsiteY5" fmla="*/ 0 h 6715107"/>
              <a:gd name="connsiteX0" fmla="*/ 10632 w 9973339"/>
              <a:gd name="connsiteY0" fmla="*/ 0 h 6715107"/>
              <a:gd name="connsiteX1" fmla="*/ 9973339 w 9973339"/>
              <a:gd name="connsiteY1" fmla="*/ 0 h 6715107"/>
              <a:gd name="connsiteX2" fmla="*/ 9973339 w 9973339"/>
              <a:gd name="connsiteY2" fmla="*/ 3118878 h 6715107"/>
              <a:gd name="connsiteX3" fmla="*/ 6375953 w 9973339"/>
              <a:gd name="connsiteY3" fmla="*/ 6715107 h 6715107"/>
              <a:gd name="connsiteX4" fmla="*/ 0 w 9973339"/>
              <a:gd name="connsiteY4" fmla="*/ 333878 h 6715107"/>
              <a:gd name="connsiteX5" fmla="*/ 10632 w 9973339"/>
              <a:gd name="connsiteY5" fmla="*/ 0 h 6715107"/>
              <a:gd name="connsiteX0" fmla="*/ 10632 w 9973339"/>
              <a:gd name="connsiteY0" fmla="*/ 0 h 6715107"/>
              <a:gd name="connsiteX1" fmla="*/ 9973339 w 9973339"/>
              <a:gd name="connsiteY1" fmla="*/ 0 h 6715107"/>
              <a:gd name="connsiteX2" fmla="*/ 9973339 w 9973339"/>
              <a:gd name="connsiteY2" fmla="*/ 3118878 h 6715107"/>
              <a:gd name="connsiteX3" fmla="*/ 6375953 w 9973339"/>
              <a:gd name="connsiteY3" fmla="*/ 6715107 h 6715107"/>
              <a:gd name="connsiteX4" fmla="*/ 0 w 9973339"/>
              <a:gd name="connsiteY4" fmla="*/ 333878 h 6715107"/>
              <a:gd name="connsiteX5" fmla="*/ 10632 w 9973339"/>
              <a:gd name="connsiteY5" fmla="*/ 0 h 6715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339" h="6715107">
                <a:moveTo>
                  <a:pt x="10632" y="0"/>
                </a:moveTo>
                <a:lnTo>
                  <a:pt x="9973339" y="0"/>
                </a:lnTo>
                <a:lnTo>
                  <a:pt x="9973339" y="3118878"/>
                </a:lnTo>
                <a:lnTo>
                  <a:pt x="6375953" y="6715107"/>
                </a:lnTo>
                <a:lnTo>
                  <a:pt x="0" y="333878"/>
                </a:lnTo>
                <a:lnTo>
                  <a:pt x="10632" y="0"/>
                </a:lnTo>
                <a:close/>
              </a:path>
            </a:pathLst>
          </a:custGeom>
          <a:solidFill>
            <a:srgbClr val="F7B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541999" y="2814633"/>
            <a:ext cx="4166525" cy="600164"/>
          </a:xfrm>
          <a:prstGeom prst="rect">
            <a:avLst/>
          </a:prstGeom>
          <a:noFill/>
        </p:spPr>
        <p:txBody>
          <a:bodyPr wrap="none" rtlCol="0" anchor="t">
            <a:spAutoFit/>
          </a:bodyPr>
          <a:lstStyle/>
          <a:p>
            <a:r>
              <a:rPr lang="zh-CN" altLang="en-US" sz="3300" b="1" spc="170" dirty="0">
                <a:solidFill>
                  <a:schemeClr val="bg1"/>
                </a:solidFill>
                <a:latin typeface="微软雅黑" pitchFamily="34" charset="-122"/>
                <a:ea typeface="微软雅黑" pitchFamily="34" charset="-122"/>
              </a:rPr>
              <a:t>陆陆畅科技有限公司</a:t>
            </a:r>
          </a:p>
        </p:txBody>
      </p:sp>
      <p:sp>
        <p:nvSpPr>
          <p:cNvPr id="4" name="TextBox 3"/>
          <p:cNvSpPr txBox="1"/>
          <p:nvPr/>
        </p:nvSpPr>
        <p:spPr>
          <a:xfrm>
            <a:off x="7224877" y="3462338"/>
            <a:ext cx="2364750" cy="338554"/>
          </a:xfrm>
          <a:prstGeom prst="rect">
            <a:avLst/>
          </a:prstGeom>
          <a:noFill/>
        </p:spPr>
        <p:txBody>
          <a:bodyPr wrap="none" rtlCol="0">
            <a:spAutoFit/>
          </a:bodyPr>
          <a:lstStyle/>
          <a:p>
            <a:r>
              <a:rPr lang="zh-CN" altLang="en-US" sz="1600" spc="100" dirty="0">
                <a:solidFill>
                  <a:schemeClr val="bg1"/>
                </a:solidFill>
                <a:latin typeface="微软雅黑" pitchFamily="34" charset="-122"/>
                <a:ea typeface="微软雅黑" pitchFamily="34" charset="-122"/>
              </a:rPr>
              <a:t>专注加油站信息化提升</a:t>
            </a:r>
          </a:p>
        </p:txBody>
      </p:sp>
      <p:pic>
        <p:nvPicPr>
          <p:cNvPr id="5" name="图片 4" descr="logo.emf"/>
          <p:cNvPicPr>
            <a:picLocks noChangeAspect="1"/>
          </p:cNvPicPr>
          <p:nvPr/>
        </p:nvPicPr>
        <p:blipFill>
          <a:blip r:embed="rId3"/>
          <a:stretch>
            <a:fillRect/>
          </a:stretch>
        </p:blipFill>
        <p:spPr>
          <a:xfrm>
            <a:off x="8076130" y="1428734"/>
            <a:ext cx="1098263" cy="1084868"/>
          </a:xfrm>
          <a:prstGeom prst="rect">
            <a:avLst/>
          </a:prstGeom>
        </p:spPr>
      </p:pic>
      <p:sp>
        <p:nvSpPr>
          <p:cNvPr id="8" name="任意多边形 7"/>
          <p:cNvSpPr/>
          <p:nvPr/>
        </p:nvSpPr>
        <p:spPr>
          <a:xfrm>
            <a:off x="176" y="0"/>
            <a:ext cx="6021441" cy="487189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3659241"/>
              <a:gd name="connsiteY0" fmla="*/ 0 h 4566828"/>
              <a:gd name="connsiteX1" fmla="*/ 1278000 w 3659241"/>
              <a:gd name="connsiteY1" fmla="*/ 0 h 4566828"/>
              <a:gd name="connsiteX2" fmla="*/ 1273692 w 3659241"/>
              <a:gd name="connsiteY2" fmla="*/ 6349 h 4566828"/>
              <a:gd name="connsiteX3" fmla="*/ 3659241 w 3659241"/>
              <a:gd name="connsiteY3" fmla="*/ 2404645 h 4566828"/>
              <a:gd name="connsiteX4" fmla="*/ 2076441 w 3659241"/>
              <a:gd name="connsiteY4" fmla="*/ 4019545 h 4566828"/>
              <a:gd name="connsiteX5" fmla="*/ 1295372 w 3659241"/>
              <a:gd name="connsiteY5" fmla="*/ 3262298 h 4566828"/>
              <a:gd name="connsiteX6" fmla="*/ 0 w 3659241"/>
              <a:gd name="connsiteY6" fmla="*/ 4566828 h 4566828"/>
              <a:gd name="connsiteX7" fmla="*/ 0 w 3659241"/>
              <a:gd name="connsiteY7" fmla="*/ 0 h 4566828"/>
              <a:gd name="connsiteX0" fmla="*/ 0 w 3659241"/>
              <a:gd name="connsiteY0" fmla="*/ 1 h 4566829"/>
              <a:gd name="connsiteX1" fmla="*/ 1278000 w 3659241"/>
              <a:gd name="connsiteY1" fmla="*/ 1 h 4566829"/>
              <a:gd name="connsiteX2" fmla="*/ 1273692 w 3659241"/>
              <a:gd name="connsiteY2" fmla="*/ 6350 h 4566829"/>
              <a:gd name="connsiteX3" fmla="*/ 3632024 w 3659241"/>
              <a:gd name="connsiteY3" fmla="*/ 0 h 4566829"/>
              <a:gd name="connsiteX4" fmla="*/ 3659241 w 3659241"/>
              <a:gd name="connsiteY4" fmla="*/ 2404646 h 4566829"/>
              <a:gd name="connsiteX5" fmla="*/ 2076441 w 3659241"/>
              <a:gd name="connsiteY5" fmla="*/ 4019546 h 4566829"/>
              <a:gd name="connsiteX6" fmla="*/ 1295372 w 3659241"/>
              <a:gd name="connsiteY6" fmla="*/ 3262299 h 4566829"/>
              <a:gd name="connsiteX7" fmla="*/ 0 w 3659241"/>
              <a:gd name="connsiteY7" fmla="*/ 4566829 h 4566829"/>
              <a:gd name="connsiteX8" fmla="*/ 0 w 36592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2076441 w 6021441"/>
              <a:gd name="connsiteY5" fmla="*/ 4019546 h 4566829"/>
              <a:gd name="connsiteX6" fmla="*/ 1295372 w 6021441"/>
              <a:gd name="connsiteY6" fmla="*/ 326229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530690 w 6021441"/>
              <a:gd name="connsiteY5" fmla="*/ 3948878 h 4566829"/>
              <a:gd name="connsiteX6" fmla="*/ 1295372 w 6021441"/>
              <a:gd name="connsiteY6" fmla="*/ 326229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530690 w 6021441"/>
              <a:gd name="connsiteY5" fmla="*/ 3948878 h 4566829"/>
              <a:gd name="connsiteX6" fmla="*/ 3678183 w 6021441"/>
              <a:gd name="connsiteY6" fmla="*/ 326306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413171 w 6021441"/>
              <a:gd name="connsiteY5" fmla="*/ 4021086 h 4566829"/>
              <a:gd name="connsiteX6" fmla="*/ 3678183 w 6021441"/>
              <a:gd name="connsiteY6" fmla="*/ 326306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438528 w 6021441"/>
              <a:gd name="connsiteY5" fmla="*/ 4021856 h 4566829"/>
              <a:gd name="connsiteX6" fmla="*/ 3678183 w 6021441"/>
              <a:gd name="connsiteY6" fmla="*/ 326306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438528 w 6021441"/>
              <a:gd name="connsiteY5" fmla="*/ 4021856 h 4566829"/>
              <a:gd name="connsiteX6" fmla="*/ 3678183 w 6021441"/>
              <a:gd name="connsiteY6" fmla="*/ 3263069 h 4566829"/>
              <a:gd name="connsiteX7" fmla="*/ 0 w 6021441"/>
              <a:gd name="connsiteY7" fmla="*/ 4566829 h 4566829"/>
              <a:gd name="connsiteX8" fmla="*/ 0 w 6021441"/>
              <a:gd name="connsiteY8" fmla="*/ 1 h 4566829"/>
              <a:gd name="connsiteX0" fmla="*/ 0 w 6021441"/>
              <a:gd name="connsiteY0" fmla="*/ 1 h 4566829"/>
              <a:gd name="connsiteX1" fmla="*/ 1278000 w 6021441"/>
              <a:gd name="connsiteY1" fmla="*/ 1 h 4566829"/>
              <a:gd name="connsiteX2" fmla="*/ 1273692 w 6021441"/>
              <a:gd name="connsiteY2" fmla="*/ 6350 h 4566829"/>
              <a:gd name="connsiteX3" fmla="*/ 3632024 w 6021441"/>
              <a:gd name="connsiteY3" fmla="*/ 0 h 4566829"/>
              <a:gd name="connsiteX4" fmla="*/ 6021441 w 6021441"/>
              <a:gd name="connsiteY4" fmla="*/ 2404646 h 4566829"/>
              <a:gd name="connsiteX5" fmla="*/ 4438528 w 6021441"/>
              <a:gd name="connsiteY5" fmla="*/ 4021856 h 4566829"/>
              <a:gd name="connsiteX6" fmla="*/ 3678183 w 6021441"/>
              <a:gd name="connsiteY6" fmla="*/ 3263069 h 4566829"/>
              <a:gd name="connsiteX7" fmla="*/ 1638124 w 6021441"/>
              <a:gd name="connsiteY7" fmla="*/ 3981451 h 4566829"/>
              <a:gd name="connsiteX8" fmla="*/ 0 w 6021441"/>
              <a:gd name="connsiteY8" fmla="*/ 4566829 h 4566829"/>
              <a:gd name="connsiteX9" fmla="*/ 0 w 6021441"/>
              <a:gd name="connsiteY9" fmla="*/ 1 h 4566829"/>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0 w 6021441"/>
              <a:gd name="connsiteY8" fmla="*/ 4566829 h 4864101"/>
              <a:gd name="connsiteX9" fmla="*/ 0 w 6021441"/>
              <a:gd name="connsiteY9"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0 w 6021441"/>
              <a:gd name="connsiteY8" fmla="*/ 4566829 h 4864101"/>
              <a:gd name="connsiteX9" fmla="*/ 0 w 6021441"/>
              <a:gd name="connsiteY9"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71424 w 6021441"/>
              <a:gd name="connsiteY8" fmla="*/ 4114801 h 4864101"/>
              <a:gd name="connsiteX9" fmla="*/ 0 w 6021441"/>
              <a:gd name="connsiteY9" fmla="*/ 4566829 h 4864101"/>
              <a:gd name="connsiteX10" fmla="*/ 0 w 6021441"/>
              <a:gd name="connsiteY10"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71424 w 6021441"/>
              <a:gd name="connsiteY8" fmla="*/ 4114801 h 4864101"/>
              <a:gd name="connsiteX9" fmla="*/ 609424 w 6021441"/>
              <a:gd name="connsiteY9" fmla="*/ 4838701 h 4864101"/>
              <a:gd name="connsiteX10" fmla="*/ 0 w 6021441"/>
              <a:gd name="connsiteY10" fmla="*/ 456682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25343 w 6021441"/>
              <a:gd name="connsiteY8" fmla="*/ 4115571 h 4864101"/>
              <a:gd name="connsiteX9" fmla="*/ 609424 w 6021441"/>
              <a:gd name="connsiteY9" fmla="*/ 4838701 h 4864101"/>
              <a:gd name="connsiteX10" fmla="*/ 0 w 6021441"/>
              <a:gd name="connsiteY10" fmla="*/ 456682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50700 w 6021441"/>
              <a:gd name="connsiteY8" fmla="*/ 4116341 h 4864101"/>
              <a:gd name="connsiteX9" fmla="*/ 609424 w 6021441"/>
              <a:gd name="connsiteY9" fmla="*/ 4838701 h 4864101"/>
              <a:gd name="connsiteX10" fmla="*/ 0 w 6021441"/>
              <a:gd name="connsiteY10" fmla="*/ 456682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50700 w 6021441"/>
              <a:gd name="connsiteY8" fmla="*/ 4116341 h 4864101"/>
              <a:gd name="connsiteX9" fmla="*/ 609424 w 6021441"/>
              <a:gd name="connsiteY9" fmla="*/ 483870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50700 w 6021441"/>
              <a:gd name="connsiteY8" fmla="*/ 4116341 h 4864101"/>
              <a:gd name="connsiteX9" fmla="*/ 563343 w 6021441"/>
              <a:gd name="connsiteY9" fmla="*/ 483947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50700 w 6021441"/>
              <a:gd name="connsiteY8" fmla="*/ 4116341 h 4864101"/>
              <a:gd name="connsiteX9" fmla="*/ 588700 w 6021441"/>
              <a:gd name="connsiteY9" fmla="*/ 484024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183 w 6021441"/>
              <a:gd name="connsiteY6" fmla="*/ 3263069 h 4864101"/>
              <a:gd name="connsiteX7" fmla="*/ 2114374 w 6021441"/>
              <a:gd name="connsiteY7" fmla="*/ 4864101 h 4864101"/>
              <a:gd name="connsiteX8" fmla="*/ 1376057 w 6021441"/>
              <a:gd name="connsiteY8" fmla="*/ 4117111 h 4864101"/>
              <a:gd name="connsiteX9" fmla="*/ 588700 w 6021441"/>
              <a:gd name="connsiteY9" fmla="*/ 484024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099 w 6021441"/>
              <a:gd name="connsiteY6" fmla="*/ 3260641 h 4864101"/>
              <a:gd name="connsiteX7" fmla="*/ 2114374 w 6021441"/>
              <a:gd name="connsiteY7" fmla="*/ 4864101 h 4864101"/>
              <a:gd name="connsiteX8" fmla="*/ 1376057 w 6021441"/>
              <a:gd name="connsiteY8" fmla="*/ 4117111 h 4864101"/>
              <a:gd name="connsiteX9" fmla="*/ 588700 w 6021441"/>
              <a:gd name="connsiteY9" fmla="*/ 484024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099 w 6021441"/>
              <a:gd name="connsiteY6" fmla="*/ 3260641 h 4864101"/>
              <a:gd name="connsiteX7" fmla="*/ 2114374 w 6021441"/>
              <a:gd name="connsiteY7" fmla="*/ 4864101 h 4864101"/>
              <a:gd name="connsiteX8" fmla="*/ 1375973 w 6021441"/>
              <a:gd name="connsiteY8" fmla="*/ 4078170 h 4864101"/>
              <a:gd name="connsiteX9" fmla="*/ 588700 w 6021441"/>
              <a:gd name="connsiteY9" fmla="*/ 4840241 h 4864101"/>
              <a:gd name="connsiteX10" fmla="*/ 0 w 6021441"/>
              <a:gd name="connsiteY10" fmla="*/ 4293779 h 4864101"/>
              <a:gd name="connsiteX11" fmla="*/ 0 w 6021441"/>
              <a:gd name="connsiteY11" fmla="*/ 1 h 4864101"/>
              <a:gd name="connsiteX0" fmla="*/ 0 w 6021441"/>
              <a:gd name="connsiteY0" fmla="*/ 1 h 4864101"/>
              <a:gd name="connsiteX1" fmla="*/ 1278000 w 6021441"/>
              <a:gd name="connsiteY1" fmla="*/ 1 h 4864101"/>
              <a:gd name="connsiteX2" fmla="*/ 1273692 w 6021441"/>
              <a:gd name="connsiteY2" fmla="*/ 6350 h 4864101"/>
              <a:gd name="connsiteX3" fmla="*/ 3632024 w 6021441"/>
              <a:gd name="connsiteY3" fmla="*/ 0 h 4864101"/>
              <a:gd name="connsiteX4" fmla="*/ 6021441 w 6021441"/>
              <a:gd name="connsiteY4" fmla="*/ 2404646 h 4864101"/>
              <a:gd name="connsiteX5" fmla="*/ 4438528 w 6021441"/>
              <a:gd name="connsiteY5" fmla="*/ 4021856 h 4864101"/>
              <a:gd name="connsiteX6" fmla="*/ 3678099 w 6021441"/>
              <a:gd name="connsiteY6" fmla="*/ 3260641 h 4864101"/>
              <a:gd name="connsiteX7" fmla="*/ 2114374 w 6021441"/>
              <a:gd name="connsiteY7" fmla="*/ 4864101 h 4864101"/>
              <a:gd name="connsiteX8" fmla="*/ 1339376 w 6021441"/>
              <a:gd name="connsiteY8" fmla="*/ 4075742 h 4864101"/>
              <a:gd name="connsiteX9" fmla="*/ 588700 w 6021441"/>
              <a:gd name="connsiteY9" fmla="*/ 4840241 h 4864101"/>
              <a:gd name="connsiteX10" fmla="*/ 0 w 6021441"/>
              <a:gd name="connsiteY10" fmla="*/ 4293779 h 4864101"/>
              <a:gd name="connsiteX11" fmla="*/ 0 w 6021441"/>
              <a:gd name="connsiteY11" fmla="*/ 1 h 4864101"/>
              <a:gd name="connsiteX0" fmla="*/ 0 w 6021441"/>
              <a:gd name="connsiteY0" fmla="*/ 1 h 4874326"/>
              <a:gd name="connsiteX1" fmla="*/ 1278000 w 6021441"/>
              <a:gd name="connsiteY1" fmla="*/ 1 h 4874326"/>
              <a:gd name="connsiteX2" fmla="*/ 1273692 w 6021441"/>
              <a:gd name="connsiteY2" fmla="*/ 6350 h 4874326"/>
              <a:gd name="connsiteX3" fmla="*/ 3632024 w 6021441"/>
              <a:gd name="connsiteY3" fmla="*/ 0 h 4874326"/>
              <a:gd name="connsiteX4" fmla="*/ 6021441 w 6021441"/>
              <a:gd name="connsiteY4" fmla="*/ 2404646 h 4874326"/>
              <a:gd name="connsiteX5" fmla="*/ 4438528 w 6021441"/>
              <a:gd name="connsiteY5" fmla="*/ 4021856 h 4874326"/>
              <a:gd name="connsiteX6" fmla="*/ 3678099 w 6021441"/>
              <a:gd name="connsiteY6" fmla="*/ 3260641 h 4874326"/>
              <a:gd name="connsiteX7" fmla="*/ 2114374 w 6021441"/>
              <a:gd name="connsiteY7" fmla="*/ 4864101 h 4874326"/>
              <a:gd name="connsiteX8" fmla="*/ 1339376 w 6021441"/>
              <a:gd name="connsiteY8" fmla="*/ 4075742 h 4874326"/>
              <a:gd name="connsiteX9" fmla="*/ 588616 w 6021441"/>
              <a:gd name="connsiteY9" fmla="*/ 4874326 h 4874326"/>
              <a:gd name="connsiteX10" fmla="*/ 0 w 6021441"/>
              <a:gd name="connsiteY10" fmla="*/ 4293779 h 4874326"/>
              <a:gd name="connsiteX11" fmla="*/ 0 w 6021441"/>
              <a:gd name="connsiteY11" fmla="*/ 1 h 4874326"/>
              <a:gd name="connsiteX0" fmla="*/ 0 w 6021441"/>
              <a:gd name="connsiteY0" fmla="*/ 1 h 4871898"/>
              <a:gd name="connsiteX1" fmla="*/ 1278000 w 6021441"/>
              <a:gd name="connsiteY1" fmla="*/ 1 h 4871898"/>
              <a:gd name="connsiteX2" fmla="*/ 1273692 w 6021441"/>
              <a:gd name="connsiteY2" fmla="*/ 6350 h 4871898"/>
              <a:gd name="connsiteX3" fmla="*/ 3632024 w 6021441"/>
              <a:gd name="connsiteY3" fmla="*/ 0 h 4871898"/>
              <a:gd name="connsiteX4" fmla="*/ 6021441 w 6021441"/>
              <a:gd name="connsiteY4" fmla="*/ 2404646 h 4871898"/>
              <a:gd name="connsiteX5" fmla="*/ 4438528 w 6021441"/>
              <a:gd name="connsiteY5" fmla="*/ 4021856 h 4871898"/>
              <a:gd name="connsiteX6" fmla="*/ 3678099 w 6021441"/>
              <a:gd name="connsiteY6" fmla="*/ 3260641 h 4871898"/>
              <a:gd name="connsiteX7" fmla="*/ 2114374 w 6021441"/>
              <a:gd name="connsiteY7" fmla="*/ 4864101 h 4871898"/>
              <a:gd name="connsiteX8" fmla="*/ 1339376 w 6021441"/>
              <a:gd name="connsiteY8" fmla="*/ 4075742 h 4871898"/>
              <a:gd name="connsiteX9" fmla="*/ 588532 w 6021441"/>
              <a:gd name="connsiteY9" fmla="*/ 4871898 h 4871898"/>
              <a:gd name="connsiteX10" fmla="*/ 0 w 6021441"/>
              <a:gd name="connsiteY10" fmla="*/ 4293779 h 4871898"/>
              <a:gd name="connsiteX11" fmla="*/ 0 w 6021441"/>
              <a:gd name="connsiteY11" fmla="*/ 1 h 487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1441" h="4871898">
                <a:moveTo>
                  <a:pt x="0" y="1"/>
                </a:moveTo>
                <a:lnTo>
                  <a:pt x="1278000" y="1"/>
                </a:lnTo>
                <a:lnTo>
                  <a:pt x="1273692" y="6350"/>
                </a:lnTo>
                <a:lnTo>
                  <a:pt x="3632024" y="0"/>
                </a:lnTo>
                <a:lnTo>
                  <a:pt x="6021441" y="2404646"/>
                </a:lnTo>
                <a:lnTo>
                  <a:pt x="4438528" y="4021856"/>
                </a:lnTo>
                <a:lnTo>
                  <a:pt x="3678099" y="3260641"/>
                </a:lnTo>
                <a:lnTo>
                  <a:pt x="2114374" y="4864101"/>
                </a:lnTo>
                <a:lnTo>
                  <a:pt x="1339376" y="4075742"/>
                </a:lnTo>
                <a:lnTo>
                  <a:pt x="588532" y="4871898"/>
                </a:lnTo>
                <a:lnTo>
                  <a:pt x="0" y="4293779"/>
                </a:lnTo>
                <a:lnTo>
                  <a:pt x="0" y="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 y="0"/>
            <a:ext cx="5926151" cy="4755306"/>
            <a:chOff x="1" y="0"/>
            <a:chExt cx="5926151" cy="4755306"/>
          </a:xfrm>
          <a:blipFill dpi="0" rotWithShape="1">
            <a:blip r:embed="rId4"/>
            <a:srcRect/>
            <a:stretch>
              <a:fillRect/>
            </a:stretch>
          </a:blipFill>
        </p:grpSpPr>
        <p:sp>
          <p:nvSpPr>
            <p:cNvPr id="10" name="任意多边形 9"/>
            <p:cNvSpPr/>
            <p:nvPr/>
          </p:nvSpPr>
          <p:spPr>
            <a:xfrm>
              <a:off x="676534" y="0"/>
              <a:ext cx="1439841" cy="733439"/>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0 h 733439"/>
                <a:gd name="connsiteX0" fmla="*/ 0 w 1439841"/>
                <a:gd name="connsiteY0" fmla="*/ 0 h 733439"/>
                <a:gd name="connsiteX1" fmla="*/ 1439841 w 1439841"/>
                <a:gd name="connsiteY1" fmla="*/ 0 h 733439"/>
                <a:gd name="connsiteX2" fmla="*/ 723835 w 1439841"/>
                <a:gd name="connsiteY2" fmla="*/ 733439 h 733439"/>
                <a:gd name="connsiteX3" fmla="*/ 0 w 1439841"/>
                <a:gd name="connsiteY3" fmla="*/ 0 h 733439"/>
              </a:gdLst>
              <a:ahLst/>
              <a:cxnLst>
                <a:cxn ang="0">
                  <a:pos x="connsiteX0" y="connsiteY0"/>
                </a:cxn>
                <a:cxn ang="0">
                  <a:pos x="connsiteX1" y="connsiteY1"/>
                </a:cxn>
                <a:cxn ang="0">
                  <a:pos x="connsiteX2" y="connsiteY2"/>
                </a:cxn>
                <a:cxn ang="0">
                  <a:pos x="connsiteX3" y="connsiteY3"/>
                </a:cxn>
              </a:cxnLst>
              <a:rect l="l" t="t" r="r" b="b"/>
              <a:pathLst>
                <a:path w="1439841" h="733439">
                  <a:moveTo>
                    <a:pt x="0" y="0"/>
                  </a:moveTo>
                  <a:lnTo>
                    <a:pt x="1439841" y="0"/>
                  </a:lnTo>
                  <a:lnTo>
                    <a:pt x="723835" y="73343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76" y="1074956"/>
              <a:ext cx="533259" cy="1090551"/>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1012822"/>
                <a:gd name="connsiteX1" fmla="*/ 1278000 w 1278000"/>
                <a:gd name="connsiteY1" fmla="*/ 0 h 1012822"/>
                <a:gd name="connsiteX2" fmla="*/ 561994 w 1278000"/>
                <a:gd name="connsiteY2" fmla="*/ 733439 h 1012822"/>
                <a:gd name="connsiteX3" fmla="*/ 133315 w 1278000"/>
                <a:gd name="connsiteY3" fmla="*/ 1009649 h 1012822"/>
                <a:gd name="connsiteX4" fmla="*/ 0 w 1278000"/>
                <a:gd name="connsiteY4" fmla="*/ 199561 h 1012822"/>
                <a:gd name="connsiteX5" fmla="*/ 0 w 1278000"/>
                <a:gd name="connsiteY5" fmla="*/ 0 h 1012822"/>
                <a:gd name="connsiteX0" fmla="*/ 0 w 1278000"/>
                <a:gd name="connsiteY0" fmla="*/ 0 h 1009649"/>
                <a:gd name="connsiteX1" fmla="*/ 1278000 w 1278000"/>
                <a:gd name="connsiteY1" fmla="*/ 0 h 1009649"/>
                <a:gd name="connsiteX2" fmla="*/ 133315 w 1278000"/>
                <a:gd name="connsiteY2" fmla="*/ 1009649 h 1009649"/>
                <a:gd name="connsiteX3" fmla="*/ 0 w 1278000"/>
                <a:gd name="connsiteY3" fmla="*/ 199561 h 1009649"/>
                <a:gd name="connsiteX4" fmla="*/ 0 w 1278000"/>
                <a:gd name="connsiteY4" fmla="*/ 0 h 1009649"/>
                <a:gd name="connsiteX0" fmla="*/ 0 w 492150"/>
                <a:gd name="connsiteY0" fmla="*/ 0 h 1009649"/>
                <a:gd name="connsiteX1" fmla="*/ 492150 w 492150"/>
                <a:gd name="connsiteY1" fmla="*/ 500042 h 1009649"/>
                <a:gd name="connsiteX2" fmla="*/ 133315 w 492150"/>
                <a:gd name="connsiteY2" fmla="*/ 1009649 h 1009649"/>
                <a:gd name="connsiteX3" fmla="*/ 0 w 492150"/>
                <a:gd name="connsiteY3" fmla="*/ 199561 h 1009649"/>
                <a:gd name="connsiteX4" fmla="*/ 0 w 492150"/>
                <a:gd name="connsiteY4" fmla="*/ 0 h 1009649"/>
                <a:gd name="connsiteX0" fmla="*/ 0 w 492150"/>
                <a:gd name="connsiteY0" fmla="*/ 0 h 500042"/>
                <a:gd name="connsiteX1" fmla="*/ 492150 w 492150"/>
                <a:gd name="connsiteY1" fmla="*/ 500042 h 500042"/>
                <a:gd name="connsiteX2" fmla="*/ 0 w 492150"/>
                <a:gd name="connsiteY2" fmla="*/ 199561 h 500042"/>
                <a:gd name="connsiteX3" fmla="*/ 0 w 492150"/>
                <a:gd name="connsiteY3" fmla="*/ 0 h 500042"/>
                <a:gd name="connsiteX0" fmla="*/ 0 w 492150"/>
                <a:gd name="connsiteY0" fmla="*/ 0 h 985355"/>
                <a:gd name="connsiteX1" fmla="*/ 492150 w 492150"/>
                <a:gd name="connsiteY1" fmla="*/ 500042 h 985355"/>
                <a:gd name="connsiteX2" fmla="*/ 0 w 492150"/>
                <a:gd name="connsiteY2" fmla="*/ 985355 h 985355"/>
                <a:gd name="connsiteX3" fmla="*/ 0 w 492150"/>
                <a:gd name="connsiteY3" fmla="*/ 0 h 985355"/>
                <a:gd name="connsiteX0" fmla="*/ 0 w 468366"/>
                <a:gd name="connsiteY0" fmla="*/ 0 h 985355"/>
                <a:gd name="connsiteX1" fmla="*/ 468366 w 468366"/>
                <a:gd name="connsiteY1" fmla="*/ 495298 h 985355"/>
                <a:gd name="connsiteX2" fmla="*/ 0 w 468366"/>
                <a:gd name="connsiteY2" fmla="*/ 985355 h 985355"/>
                <a:gd name="connsiteX3" fmla="*/ 0 w 468366"/>
                <a:gd name="connsiteY3" fmla="*/ 0 h 985355"/>
                <a:gd name="connsiteX0" fmla="*/ 0 w 492207"/>
                <a:gd name="connsiteY0" fmla="*/ 0 h 985355"/>
                <a:gd name="connsiteX1" fmla="*/ 492207 w 492207"/>
                <a:gd name="connsiteY1" fmla="*/ 490554 h 985355"/>
                <a:gd name="connsiteX2" fmla="*/ 0 w 492207"/>
                <a:gd name="connsiteY2" fmla="*/ 985355 h 985355"/>
                <a:gd name="connsiteX3" fmla="*/ 0 w 492207"/>
                <a:gd name="connsiteY3" fmla="*/ 0 h 985355"/>
                <a:gd name="connsiteX0" fmla="*/ 0 w 496998"/>
                <a:gd name="connsiteY0" fmla="*/ 0 h 985355"/>
                <a:gd name="connsiteX1" fmla="*/ 496998 w 496998"/>
                <a:gd name="connsiteY1" fmla="*/ 485810 h 985355"/>
                <a:gd name="connsiteX2" fmla="*/ 0 w 496998"/>
                <a:gd name="connsiteY2" fmla="*/ 985355 h 985355"/>
                <a:gd name="connsiteX3" fmla="*/ 0 w 496998"/>
                <a:gd name="connsiteY3" fmla="*/ 0 h 985355"/>
                <a:gd name="connsiteX0" fmla="*/ 0 w 496998"/>
                <a:gd name="connsiteY0" fmla="*/ 0 h 1090551"/>
                <a:gd name="connsiteX1" fmla="*/ 496998 w 496998"/>
                <a:gd name="connsiteY1" fmla="*/ 591006 h 1090551"/>
                <a:gd name="connsiteX2" fmla="*/ 0 w 496998"/>
                <a:gd name="connsiteY2" fmla="*/ 1090551 h 1090551"/>
                <a:gd name="connsiteX3" fmla="*/ 0 w 496998"/>
                <a:gd name="connsiteY3" fmla="*/ 0 h 1090551"/>
                <a:gd name="connsiteX0" fmla="*/ 0 w 569940"/>
                <a:gd name="connsiteY0" fmla="*/ 0 h 1090551"/>
                <a:gd name="connsiteX1" fmla="*/ 569940 w 569940"/>
                <a:gd name="connsiteY1" fmla="*/ 552065 h 1090551"/>
                <a:gd name="connsiteX2" fmla="*/ 0 w 569940"/>
                <a:gd name="connsiteY2" fmla="*/ 1090551 h 1090551"/>
                <a:gd name="connsiteX3" fmla="*/ 0 w 569940"/>
                <a:gd name="connsiteY3" fmla="*/ 0 h 1090551"/>
                <a:gd name="connsiteX0" fmla="*/ 0 w 569856"/>
                <a:gd name="connsiteY0" fmla="*/ 0 h 1090551"/>
                <a:gd name="connsiteX1" fmla="*/ 569856 w 569856"/>
                <a:gd name="connsiteY1" fmla="*/ 549637 h 1090551"/>
                <a:gd name="connsiteX2" fmla="*/ 0 w 569856"/>
                <a:gd name="connsiteY2" fmla="*/ 1090551 h 1090551"/>
                <a:gd name="connsiteX3" fmla="*/ 0 w 569856"/>
                <a:gd name="connsiteY3" fmla="*/ 0 h 1090551"/>
                <a:gd name="connsiteX0" fmla="*/ 0 w 533259"/>
                <a:gd name="connsiteY0" fmla="*/ 0 h 1090551"/>
                <a:gd name="connsiteX1" fmla="*/ 533259 w 533259"/>
                <a:gd name="connsiteY1" fmla="*/ 547209 h 1090551"/>
                <a:gd name="connsiteX2" fmla="*/ 0 w 533259"/>
                <a:gd name="connsiteY2" fmla="*/ 1090551 h 1090551"/>
                <a:gd name="connsiteX3" fmla="*/ 0 w 533259"/>
                <a:gd name="connsiteY3" fmla="*/ 0 h 1090551"/>
                <a:gd name="connsiteX0" fmla="*/ 0 w 533259"/>
                <a:gd name="connsiteY0" fmla="*/ 0 h 1090551"/>
                <a:gd name="connsiteX1" fmla="*/ 533259 w 533259"/>
                <a:gd name="connsiteY1" fmla="*/ 547209 h 1090551"/>
                <a:gd name="connsiteX2" fmla="*/ 0 w 533259"/>
                <a:gd name="connsiteY2" fmla="*/ 1090551 h 1090551"/>
                <a:gd name="connsiteX3" fmla="*/ 0 w 533259"/>
                <a:gd name="connsiteY3" fmla="*/ 0 h 1090551"/>
              </a:gdLst>
              <a:ahLst/>
              <a:cxnLst>
                <a:cxn ang="0">
                  <a:pos x="connsiteX0" y="connsiteY0"/>
                </a:cxn>
                <a:cxn ang="0">
                  <a:pos x="connsiteX1" y="connsiteY1"/>
                </a:cxn>
                <a:cxn ang="0">
                  <a:pos x="connsiteX2" y="connsiteY2"/>
                </a:cxn>
                <a:cxn ang="0">
                  <a:pos x="connsiteX3" y="connsiteY3"/>
                </a:cxn>
              </a:cxnLst>
              <a:rect l="l" t="t" r="r" b="b"/>
              <a:pathLst>
                <a:path w="533259" h="1090551">
                  <a:moveTo>
                    <a:pt x="0" y="0"/>
                  </a:moveTo>
                  <a:lnTo>
                    <a:pt x="533259" y="547209"/>
                  </a:lnTo>
                  <a:lnTo>
                    <a:pt x="0" y="10905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76" y="2642782"/>
              <a:ext cx="533427" cy="1090551"/>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1012822"/>
                <a:gd name="connsiteX1" fmla="*/ 1278000 w 1278000"/>
                <a:gd name="connsiteY1" fmla="*/ 0 h 1012822"/>
                <a:gd name="connsiteX2" fmla="*/ 561994 w 1278000"/>
                <a:gd name="connsiteY2" fmla="*/ 733439 h 1012822"/>
                <a:gd name="connsiteX3" fmla="*/ 133315 w 1278000"/>
                <a:gd name="connsiteY3" fmla="*/ 1009649 h 1012822"/>
                <a:gd name="connsiteX4" fmla="*/ 0 w 1278000"/>
                <a:gd name="connsiteY4" fmla="*/ 199561 h 1012822"/>
                <a:gd name="connsiteX5" fmla="*/ 0 w 1278000"/>
                <a:gd name="connsiteY5" fmla="*/ 0 h 1012822"/>
                <a:gd name="connsiteX0" fmla="*/ 0 w 1278000"/>
                <a:gd name="connsiteY0" fmla="*/ 0 h 1009649"/>
                <a:gd name="connsiteX1" fmla="*/ 1278000 w 1278000"/>
                <a:gd name="connsiteY1" fmla="*/ 0 h 1009649"/>
                <a:gd name="connsiteX2" fmla="*/ 133315 w 1278000"/>
                <a:gd name="connsiteY2" fmla="*/ 1009649 h 1009649"/>
                <a:gd name="connsiteX3" fmla="*/ 0 w 1278000"/>
                <a:gd name="connsiteY3" fmla="*/ 199561 h 1009649"/>
                <a:gd name="connsiteX4" fmla="*/ 0 w 1278000"/>
                <a:gd name="connsiteY4" fmla="*/ 0 h 1009649"/>
                <a:gd name="connsiteX0" fmla="*/ 0 w 492150"/>
                <a:gd name="connsiteY0" fmla="*/ 0 h 1009649"/>
                <a:gd name="connsiteX1" fmla="*/ 492150 w 492150"/>
                <a:gd name="connsiteY1" fmla="*/ 500042 h 1009649"/>
                <a:gd name="connsiteX2" fmla="*/ 133315 w 492150"/>
                <a:gd name="connsiteY2" fmla="*/ 1009649 h 1009649"/>
                <a:gd name="connsiteX3" fmla="*/ 0 w 492150"/>
                <a:gd name="connsiteY3" fmla="*/ 199561 h 1009649"/>
                <a:gd name="connsiteX4" fmla="*/ 0 w 492150"/>
                <a:gd name="connsiteY4" fmla="*/ 0 h 1009649"/>
                <a:gd name="connsiteX0" fmla="*/ 0 w 492150"/>
                <a:gd name="connsiteY0" fmla="*/ 0 h 500042"/>
                <a:gd name="connsiteX1" fmla="*/ 492150 w 492150"/>
                <a:gd name="connsiteY1" fmla="*/ 500042 h 500042"/>
                <a:gd name="connsiteX2" fmla="*/ 0 w 492150"/>
                <a:gd name="connsiteY2" fmla="*/ 199561 h 500042"/>
                <a:gd name="connsiteX3" fmla="*/ 0 w 492150"/>
                <a:gd name="connsiteY3" fmla="*/ 0 h 500042"/>
                <a:gd name="connsiteX0" fmla="*/ 0 w 492150"/>
                <a:gd name="connsiteY0" fmla="*/ 0 h 985355"/>
                <a:gd name="connsiteX1" fmla="*/ 492150 w 492150"/>
                <a:gd name="connsiteY1" fmla="*/ 500042 h 985355"/>
                <a:gd name="connsiteX2" fmla="*/ 0 w 492150"/>
                <a:gd name="connsiteY2" fmla="*/ 985355 h 985355"/>
                <a:gd name="connsiteX3" fmla="*/ 0 w 492150"/>
                <a:gd name="connsiteY3" fmla="*/ 0 h 985355"/>
                <a:gd name="connsiteX0" fmla="*/ 0 w 468366"/>
                <a:gd name="connsiteY0" fmla="*/ 0 h 985355"/>
                <a:gd name="connsiteX1" fmla="*/ 468366 w 468366"/>
                <a:gd name="connsiteY1" fmla="*/ 495298 h 985355"/>
                <a:gd name="connsiteX2" fmla="*/ 0 w 468366"/>
                <a:gd name="connsiteY2" fmla="*/ 985355 h 985355"/>
                <a:gd name="connsiteX3" fmla="*/ 0 w 468366"/>
                <a:gd name="connsiteY3" fmla="*/ 0 h 985355"/>
                <a:gd name="connsiteX0" fmla="*/ 0 w 492207"/>
                <a:gd name="connsiteY0" fmla="*/ 0 h 985355"/>
                <a:gd name="connsiteX1" fmla="*/ 492207 w 492207"/>
                <a:gd name="connsiteY1" fmla="*/ 490554 h 985355"/>
                <a:gd name="connsiteX2" fmla="*/ 0 w 492207"/>
                <a:gd name="connsiteY2" fmla="*/ 985355 h 985355"/>
                <a:gd name="connsiteX3" fmla="*/ 0 w 492207"/>
                <a:gd name="connsiteY3" fmla="*/ 0 h 985355"/>
                <a:gd name="connsiteX0" fmla="*/ 0 w 496998"/>
                <a:gd name="connsiteY0" fmla="*/ 0 h 985355"/>
                <a:gd name="connsiteX1" fmla="*/ 496998 w 496998"/>
                <a:gd name="connsiteY1" fmla="*/ 485810 h 985355"/>
                <a:gd name="connsiteX2" fmla="*/ 0 w 496998"/>
                <a:gd name="connsiteY2" fmla="*/ 985355 h 985355"/>
                <a:gd name="connsiteX3" fmla="*/ 0 w 496998"/>
                <a:gd name="connsiteY3" fmla="*/ 0 h 985355"/>
                <a:gd name="connsiteX0" fmla="*/ 0 w 496998"/>
                <a:gd name="connsiteY0" fmla="*/ 0 h 985355"/>
                <a:gd name="connsiteX1" fmla="*/ 496998 w 496998"/>
                <a:gd name="connsiteY1" fmla="*/ 485810 h 985355"/>
                <a:gd name="connsiteX2" fmla="*/ 0 w 496998"/>
                <a:gd name="connsiteY2" fmla="*/ 985355 h 985355"/>
                <a:gd name="connsiteX3" fmla="*/ 0 w 496998"/>
                <a:gd name="connsiteY3" fmla="*/ 0 h 985355"/>
                <a:gd name="connsiteX0" fmla="*/ 0 w 496998"/>
                <a:gd name="connsiteY0" fmla="*/ 0 h 1090551"/>
                <a:gd name="connsiteX1" fmla="*/ 496998 w 496998"/>
                <a:gd name="connsiteY1" fmla="*/ 591006 h 1090551"/>
                <a:gd name="connsiteX2" fmla="*/ 0 w 496998"/>
                <a:gd name="connsiteY2" fmla="*/ 1090551 h 1090551"/>
                <a:gd name="connsiteX3" fmla="*/ 0 w 496998"/>
                <a:gd name="connsiteY3" fmla="*/ 0 h 1090551"/>
                <a:gd name="connsiteX0" fmla="*/ 0 w 533427"/>
                <a:gd name="connsiteY0" fmla="*/ 0 h 1090551"/>
                <a:gd name="connsiteX1" fmla="*/ 533427 w 533427"/>
                <a:gd name="connsiteY1" fmla="*/ 552065 h 1090551"/>
                <a:gd name="connsiteX2" fmla="*/ 0 w 533427"/>
                <a:gd name="connsiteY2" fmla="*/ 1090551 h 1090551"/>
                <a:gd name="connsiteX3" fmla="*/ 0 w 533427"/>
                <a:gd name="connsiteY3" fmla="*/ 0 h 1090551"/>
              </a:gdLst>
              <a:ahLst/>
              <a:cxnLst>
                <a:cxn ang="0">
                  <a:pos x="connsiteX0" y="connsiteY0"/>
                </a:cxn>
                <a:cxn ang="0">
                  <a:pos x="connsiteX1" y="connsiteY1"/>
                </a:cxn>
                <a:cxn ang="0">
                  <a:pos x="connsiteX2" y="connsiteY2"/>
                </a:cxn>
                <a:cxn ang="0">
                  <a:pos x="connsiteX3" y="connsiteY3"/>
                </a:cxn>
              </a:cxnLst>
              <a:rect l="l" t="t" r="r" b="b"/>
              <a:pathLst>
                <a:path w="533427" h="1090551">
                  <a:moveTo>
                    <a:pt x="0" y="0"/>
                  </a:moveTo>
                  <a:lnTo>
                    <a:pt x="533427" y="552065"/>
                  </a:lnTo>
                  <a:lnTo>
                    <a:pt x="0" y="109055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76" y="1665558"/>
              <a:ext cx="1316545" cy="1455871"/>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585343"/>
                <a:gd name="connsiteX1" fmla="*/ 509644 w 1211348"/>
                <a:gd name="connsiteY1" fmla="*/ 0 h 1585343"/>
                <a:gd name="connsiteX2" fmla="*/ 1211348 w 1211348"/>
                <a:gd name="connsiteY2" fmla="*/ 728632 h 1585343"/>
                <a:gd name="connsiteX3" fmla="*/ 600544 w 1211348"/>
                <a:gd name="connsiteY3" fmla="*/ 1585343 h 1585343"/>
                <a:gd name="connsiteX4" fmla="*/ 0 w 1211348"/>
                <a:gd name="connsiteY4" fmla="*/ 990069 h 1585343"/>
                <a:gd name="connsiteX5" fmla="*/ 0 w 1211348"/>
                <a:gd name="connsiteY5" fmla="*/ 504780 h 1585343"/>
                <a:gd name="connsiteX0" fmla="*/ 0 w 1316545"/>
                <a:gd name="connsiteY0" fmla="*/ 504780 h 1585343"/>
                <a:gd name="connsiteX1" fmla="*/ 509644 w 1316545"/>
                <a:gd name="connsiteY1" fmla="*/ 0 h 1585343"/>
                <a:gd name="connsiteX2" fmla="*/ 1316545 w 1316545"/>
                <a:gd name="connsiteY2" fmla="*/ 850012 h 1585343"/>
                <a:gd name="connsiteX3" fmla="*/ 600544 w 1316545"/>
                <a:gd name="connsiteY3" fmla="*/ 1585343 h 1585343"/>
                <a:gd name="connsiteX4" fmla="*/ 0 w 1316545"/>
                <a:gd name="connsiteY4" fmla="*/ 990069 h 1585343"/>
                <a:gd name="connsiteX5" fmla="*/ 0 w 1316545"/>
                <a:gd name="connsiteY5" fmla="*/ 504780 h 1585343"/>
                <a:gd name="connsiteX0" fmla="*/ 0 w 1316545"/>
                <a:gd name="connsiteY0" fmla="*/ 375308 h 1455871"/>
                <a:gd name="connsiteX1" fmla="*/ 614841 w 1316545"/>
                <a:gd name="connsiteY1" fmla="*/ 0 h 1455871"/>
                <a:gd name="connsiteX2" fmla="*/ 1316545 w 1316545"/>
                <a:gd name="connsiteY2" fmla="*/ 720540 h 1455871"/>
                <a:gd name="connsiteX3" fmla="*/ 600544 w 1316545"/>
                <a:gd name="connsiteY3" fmla="*/ 1455871 h 1455871"/>
                <a:gd name="connsiteX4" fmla="*/ 0 w 1316545"/>
                <a:gd name="connsiteY4" fmla="*/ 860597 h 1455871"/>
                <a:gd name="connsiteX5" fmla="*/ 0 w 1316545"/>
                <a:gd name="connsiteY5" fmla="*/ 375308 h 1455871"/>
                <a:gd name="connsiteX0" fmla="*/ 0 w 1316545"/>
                <a:gd name="connsiteY0" fmla="*/ 601885 h 1455871"/>
                <a:gd name="connsiteX1" fmla="*/ 614841 w 1316545"/>
                <a:gd name="connsiteY1" fmla="*/ 0 h 1455871"/>
                <a:gd name="connsiteX2" fmla="*/ 1316545 w 1316545"/>
                <a:gd name="connsiteY2" fmla="*/ 720540 h 1455871"/>
                <a:gd name="connsiteX3" fmla="*/ 600544 w 1316545"/>
                <a:gd name="connsiteY3" fmla="*/ 1455871 h 1455871"/>
                <a:gd name="connsiteX4" fmla="*/ 0 w 1316545"/>
                <a:gd name="connsiteY4" fmla="*/ 860597 h 1455871"/>
                <a:gd name="connsiteX5" fmla="*/ 0 w 1316545"/>
                <a:gd name="connsiteY5" fmla="*/ 601885 h 145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6545" h="1455871">
                  <a:moveTo>
                    <a:pt x="0" y="601885"/>
                  </a:moveTo>
                  <a:lnTo>
                    <a:pt x="614841" y="0"/>
                  </a:lnTo>
                  <a:lnTo>
                    <a:pt x="1316545" y="720540"/>
                  </a:lnTo>
                  <a:lnTo>
                    <a:pt x="600544" y="1455871"/>
                  </a:lnTo>
                  <a:lnTo>
                    <a:pt x="0" y="860597"/>
                  </a:lnTo>
                  <a:lnTo>
                    <a:pt x="0" y="60188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1421324" y="88568"/>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905278" y="102861"/>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917945" y="1676420"/>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366985" y="1708292"/>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2157566" y="2493863"/>
              <a:ext cx="1417602" cy="1396230"/>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 name="connsiteX0" fmla="*/ 0 w 1454199"/>
                <a:gd name="connsiteY0" fmla="*/ 703606 h 1432743"/>
                <a:gd name="connsiteX1" fmla="*/ 742868 w 1454199"/>
                <a:gd name="connsiteY1" fmla="*/ 0 h 1432743"/>
                <a:gd name="connsiteX2" fmla="*/ 1454199 w 1454199"/>
                <a:gd name="connsiteY2" fmla="*/ 699328 h 1432743"/>
                <a:gd name="connsiteX3" fmla="*/ 728655 w 1454199"/>
                <a:gd name="connsiteY3" fmla="*/ 1432743 h 1432743"/>
                <a:gd name="connsiteX4" fmla="*/ 0 w 1454199"/>
                <a:gd name="connsiteY4" fmla="*/ 703606 h 1432743"/>
                <a:gd name="connsiteX0" fmla="*/ 0 w 1454199"/>
                <a:gd name="connsiteY0" fmla="*/ 706034 h 1435171"/>
                <a:gd name="connsiteX1" fmla="*/ 706271 w 1454199"/>
                <a:gd name="connsiteY1" fmla="*/ 0 h 1435171"/>
                <a:gd name="connsiteX2" fmla="*/ 1454199 w 1454199"/>
                <a:gd name="connsiteY2" fmla="*/ 701756 h 1435171"/>
                <a:gd name="connsiteX3" fmla="*/ 728655 w 1454199"/>
                <a:gd name="connsiteY3" fmla="*/ 1435171 h 1435171"/>
                <a:gd name="connsiteX4" fmla="*/ 0 w 1454199"/>
                <a:gd name="connsiteY4" fmla="*/ 706034 h 1435171"/>
                <a:gd name="connsiteX0" fmla="*/ 0 w 1417602"/>
                <a:gd name="connsiteY0" fmla="*/ 706034 h 1435171"/>
                <a:gd name="connsiteX1" fmla="*/ 706271 w 1417602"/>
                <a:gd name="connsiteY1" fmla="*/ 0 h 1435171"/>
                <a:gd name="connsiteX2" fmla="*/ 1417602 w 1417602"/>
                <a:gd name="connsiteY2" fmla="*/ 699328 h 1435171"/>
                <a:gd name="connsiteX3" fmla="*/ 728655 w 1417602"/>
                <a:gd name="connsiteY3" fmla="*/ 1435171 h 1435171"/>
                <a:gd name="connsiteX4" fmla="*/ 0 w 1417602"/>
                <a:gd name="connsiteY4" fmla="*/ 706034 h 1435171"/>
                <a:gd name="connsiteX0" fmla="*/ 0 w 1417602"/>
                <a:gd name="connsiteY0" fmla="*/ 706034 h 1396230"/>
                <a:gd name="connsiteX1" fmla="*/ 706271 w 1417602"/>
                <a:gd name="connsiteY1" fmla="*/ 0 h 1396230"/>
                <a:gd name="connsiteX2" fmla="*/ 1417602 w 1417602"/>
                <a:gd name="connsiteY2" fmla="*/ 699328 h 1396230"/>
                <a:gd name="connsiteX3" fmla="*/ 728571 w 1417602"/>
                <a:gd name="connsiteY3" fmla="*/ 1396230 h 1396230"/>
                <a:gd name="connsiteX4" fmla="*/ 0 w 1417602"/>
                <a:gd name="connsiteY4" fmla="*/ 706034 h 1396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602" h="1396230">
                  <a:moveTo>
                    <a:pt x="0" y="706034"/>
                  </a:moveTo>
                  <a:lnTo>
                    <a:pt x="706271" y="0"/>
                  </a:lnTo>
                  <a:lnTo>
                    <a:pt x="1417602" y="699328"/>
                  </a:lnTo>
                  <a:lnTo>
                    <a:pt x="728571" y="1396230"/>
                  </a:lnTo>
                  <a:lnTo>
                    <a:pt x="0" y="7060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176" y="3295682"/>
              <a:ext cx="1263507" cy="1459624"/>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47636 h 1490634"/>
                <a:gd name="connsiteX1" fmla="*/ 552535 w 1211348"/>
                <a:gd name="connsiteY1" fmla="*/ 0 h 1490634"/>
                <a:gd name="connsiteX2" fmla="*/ 1211348 w 1211348"/>
                <a:gd name="connsiteY2" fmla="*/ 771488 h 1490634"/>
                <a:gd name="connsiteX3" fmla="*/ 495347 w 1211348"/>
                <a:gd name="connsiteY3" fmla="*/ 1490634 h 1490634"/>
                <a:gd name="connsiteX4" fmla="*/ 0 w 1211348"/>
                <a:gd name="connsiteY4" fmla="*/ 1032925 h 1490634"/>
                <a:gd name="connsiteX5" fmla="*/ 0 w 1211348"/>
                <a:gd name="connsiteY5" fmla="*/ 547636 h 1490634"/>
                <a:gd name="connsiteX0" fmla="*/ 0 w 1263759"/>
                <a:gd name="connsiteY0" fmla="*/ 547636 h 1490634"/>
                <a:gd name="connsiteX1" fmla="*/ 552535 w 1263759"/>
                <a:gd name="connsiteY1" fmla="*/ 0 h 1490634"/>
                <a:gd name="connsiteX2" fmla="*/ 1263759 w 1263759"/>
                <a:gd name="connsiteY2" fmla="*/ 728627 h 1490634"/>
                <a:gd name="connsiteX3" fmla="*/ 495347 w 1263759"/>
                <a:gd name="connsiteY3" fmla="*/ 1490634 h 1490634"/>
                <a:gd name="connsiteX4" fmla="*/ 0 w 1263759"/>
                <a:gd name="connsiteY4" fmla="*/ 1032925 h 1490634"/>
                <a:gd name="connsiteX5" fmla="*/ 0 w 1263759"/>
                <a:gd name="connsiteY5" fmla="*/ 547636 h 1490634"/>
                <a:gd name="connsiteX0" fmla="*/ 0 w 1263759"/>
                <a:gd name="connsiteY0" fmla="*/ 547636 h 1457293"/>
                <a:gd name="connsiteX1" fmla="*/ 552535 w 1263759"/>
                <a:gd name="connsiteY1" fmla="*/ 0 h 1457293"/>
                <a:gd name="connsiteX2" fmla="*/ 1263759 w 1263759"/>
                <a:gd name="connsiteY2" fmla="*/ 728627 h 1457293"/>
                <a:gd name="connsiteX3" fmla="*/ 519188 w 1263759"/>
                <a:gd name="connsiteY3" fmla="*/ 1457293 h 1457293"/>
                <a:gd name="connsiteX4" fmla="*/ 0 w 1263759"/>
                <a:gd name="connsiteY4" fmla="*/ 1032925 h 1457293"/>
                <a:gd name="connsiteX5" fmla="*/ 0 w 1263759"/>
                <a:gd name="connsiteY5" fmla="*/ 547636 h 1457293"/>
                <a:gd name="connsiteX0" fmla="*/ 0 w 1263759"/>
                <a:gd name="connsiteY0" fmla="*/ 547636 h 1457293"/>
                <a:gd name="connsiteX1" fmla="*/ 552535 w 1263759"/>
                <a:gd name="connsiteY1" fmla="*/ 0 h 1457293"/>
                <a:gd name="connsiteX2" fmla="*/ 1263759 w 1263759"/>
                <a:gd name="connsiteY2" fmla="*/ 728627 h 1457293"/>
                <a:gd name="connsiteX3" fmla="*/ 519188 w 1263759"/>
                <a:gd name="connsiteY3" fmla="*/ 1457293 h 1457293"/>
                <a:gd name="connsiteX4" fmla="*/ 0 w 1263759"/>
                <a:gd name="connsiteY4" fmla="*/ 890025 h 1457293"/>
                <a:gd name="connsiteX5" fmla="*/ 0 w 1263759"/>
                <a:gd name="connsiteY5" fmla="*/ 547636 h 1457293"/>
                <a:gd name="connsiteX0" fmla="*/ 0 w 1263759"/>
                <a:gd name="connsiteY0" fmla="*/ 547636 h 1462052"/>
                <a:gd name="connsiteX1" fmla="*/ 552535 w 1263759"/>
                <a:gd name="connsiteY1" fmla="*/ 0 h 1462052"/>
                <a:gd name="connsiteX2" fmla="*/ 1263759 w 1263759"/>
                <a:gd name="connsiteY2" fmla="*/ 728627 h 1462052"/>
                <a:gd name="connsiteX3" fmla="*/ 528741 w 1263759"/>
                <a:gd name="connsiteY3" fmla="*/ 1462052 h 1462052"/>
                <a:gd name="connsiteX4" fmla="*/ 0 w 1263759"/>
                <a:gd name="connsiteY4" fmla="*/ 890025 h 1462052"/>
                <a:gd name="connsiteX5" fmla="*/ 0 w 1263759"/>
                <a:gd name="connsiteY5" fmla="*/ 547636 h 1462052"/>
                <a:gd name="connsiteX0" fmla="*/ 0 w 1263675"/>
                <a:gd name="connsiteY0" fmla="*/ 547636 h 1462052"/>
                <a:gd name="connsiteX1" fmla="*/ 552535 w 1263675"/>
                <a:gd name="connsiteY1" fmla="*/ 0 h 1462052"/>
                <a:gd name="connsiteX2" fmla="*/ 1263675 w 1263675"/>
                <a:gd name="connsiteY2" fmla="*/ 726199 h 1462052"/>
                <a:gd name="connsiteX3" fmla="*/ 528741 w 1263675"/>
                <a:gd name="connsiteY3" fmla="*/ 1462052 h 1462052"/>
                <a:gd name="connsiteX4" fmla="*/ 0 w 1263675"/>
                <a:gd name="connsiteY4" fmla="*/ 890025 h 1462052"/>
                <a:gd name="connsiteX5" fmla="*/ 0 w 1263675"/>
                <a:gd name="connsiteY5" fmla="*/ 547636 h 1462052"/>
                <a:gd name="connsiteX0" fmla="*/ 0 w 1263591"/>
                <a:gd name="connsiteY0" fmla="*/ 547636 h 1462052"/>
                <a:gd name="connsiteX1" fmla="*/ 552535 w 1263591"/>
                <a:gd name="connsiteY1" fmla="*/ 0 h 1462052"/>
                <a:gd name="connsiteX2" fmla="*/ 1263591 w 1263591"/>
                <a:gd name="connsiteY2" fmla="*/ 723771 h 1462052"/>
                <a:gd name="connsiteX3" fmla="*/ 528741 w 1263591"/>
                <a:gd name="connsiteY3" fmla="*/ 1462052 h 1462052"/>
                <a:gd name="connsiteX4" fmla="*/ 0 w 1263591"/>
                <a:gd name="connsiteY4" fmla="*/ 890025 h 1462052"/>
                <a:gd name="connsiteX5" fmla="*/ 0 w 1263591"/>
                <a:gd name="connsiteY5" fmla="*/ 547636 h 1462052"/>
                <a:gd name="connsiteX0" fmla="*/ 0 w 1263591"/>
                <a:gd name="connsiteY0" fmla="*/ 547636 h 1459624"/>
                <a:gd name="connsiteX1" fmla="*/ 552535 w 1263591"/>
                <a:gd name="connsiteY1" fmla="*/ 0 h 1459624"/>
                <a:gd name="connsiteX2" fmla="*/ 1263591 w 1263591"/>
                <a:gd name="connsiteY2" fmla="*/ 723771 h 1459624"/>
                <a:gd name="connsiteX3" fmla="*/ 565170 w 1263591"/>
                <a:gd name="connsiteY3" fmla="*/ 1459624 h 1459624"/>
                <a:gd name="connsiteX4" fmla="*/ 0 w 1263591"/>
                <a:gd name="connsiteY4" fmla="*/ 890025 h 1459624"/>
                <a:gd name="connsiteX5" fmla="*/ 0 w 1263591"/>
                <a:gd name="connsiteY5" fmla="*/ 547636 h 1459624"/>
                <a:gd name="connsiteX0" fmla="*/ 0 w 1263591"/>
                <a:gd name="connsiteY0" fmla="*/ 547636 h 1459624"/>
                <a:gd name="connsiteX1" fmla="*/ 552535 w 1263591"/>
                <a:gd name="connsiteY1" fmla="*/ 0 h 1459624"/>
                <a:gd name="connsiteX2" fmla="*/ 1263591 w 1263591"/>
                <a:gd name="connsiteY2" fmla="*/ 723771 h 1459624"/>
                <a:gd name="connsiteX3" fmla="*/ 565170 w 1263591"/>
                <a:gd name="connsiteY3" fmla="*/ 1459624 h 1459624"/>
                <a:gd name="connsiteX4" fmla="*/ 0 w 1263591"/>
                <a:gd name="connsiteY4" fmla="*/ 890025 h 1459624"/>
                <a:gd name="connsiteX5" fmla="*/ 0 w 1263591"/>
                <a:gd name="connsiteY5" fmla="*/ 547636 h 1459624"/>
                <a:gd name="connsiteX0" fmla="*/ 0 w 1263507"/>
                <a:gd name="connsiteY0" fmla="*/ 547636 h 1459624"/>
                <a:gd name="connsiteX1" fmla="*/ 552535 w 1263507"/>
                <a:gd name="connsiteY1" fmla="*/ 0 h 1459624"/>
                <a:gd name="connsiteX2" fmla="*/ 1263507 w 1263507"/>
                <a:gd name="connsiteY2" fmla="*/ 721343 h 1459624"/>
                <a:gd name="connsiteX3" fmla="*/ 565170 w 1263507"/>
                <a:gd name="connsiteY3" fmla="*/ 1459624 h 1459624"/>
                <a:gd name="connsiteX4" fmla="*/ 0 w 1263507"/>
                <a:gd name="connsiteY4" fmla="*/ 890025 h 1459624"/>
                <a:gd name="connsiteX5" fmla="*/ 0 w 1263507"/>
                <a:gd name="connsiteY5" fmla="*/ 547636 h 145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3507" h="1459624">
                  <a:moveTo>
                    <a:pt x="0" y="547636"/>
                  </a:moveTo>
                  <a:lnTo>
                    <a:pt x="552535" y="0"/>
                  </a:lnTo>
                  <a:lnTo>
                    <a:pt x="1263507" y="721343"/>
                  </a:lnTo>
                  <a:lnTo>
                    <a:pt x="565170" y="1459624"/>
                  </a:lnTo>
                  <a:lnTo>
                    <a:pt x="0" y="890025"/>
                  </a:lnTo>
                  <a:lnTo>
                    <a:pt x="0" y="5476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4471953" y="1685945"/>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3690903" y="2465562"/>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90903" y="904895"/>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1386041" y="3279922"/>
              <a:ext cx="1417602" cy="1388946"/>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 name="connsiteX0" fmla="*/ 0 w 1417602"/>
                <a:gd name="connsiteY0" fmla="*/ 737691 h 1466828"/>
                <a:gd name="connsiteX1" fmla="*/ 742952 w 1417602"/>
                <a:gd name="connsiteY1" fmla="*/ 0 h 1466828"/>
                <a:gd name="connsiteX2" fmla="*/ 1417602 w 1417602"/>
                <a:gd name="connsiteY2" fmla="*/ 657959 h 1466828"/>
                <a:gd name="connsiteX3" fmla="*/ 728655 w 1417602"/>
                <a:gd name="connsiteY3" fmla="*/ 1466828 h 1466828"/>
                <a:gd name="connsiteX4" fmla="*/ 0 w 1417602"/>
                <a:gd name="connsiteY4" fmla="*/ 737691 h 1466828"/>
                <a:gd name="connsiteX0" fmla="*/ 0 w 1417602"/>
                <a:gd name="connsiteY0" fmla="*/ 737691 h 1427887"/>
                <a:gd name="connsiteX1" fmla="*/ 742952 w 1417602"/>
                <a:gd name="connsiteY1" fmla="*/ 0 h 1427887"/>
                <a:gd name="connsiteX2" fmla="*/ 1417602 w 1417602"/>
                <a:gd name="connsiteY2" fmla="*/ 657959 h 1427887"/>
                <a:gd name="connsiteX3" fmla="*/ 692058 w 1417602"/>
                <a:gd name="connsiteY3" fmla="*/ 1427887 h 1427887"/>
                <a:gd name="connsiteX4" fmla="*/ 0 w 1417602"/>
                <a:gd name="connsiteY4" fmla="*/ 737691 h 1427887"/>
                <a:gd name="connsiteX0" fmla="*/ 0 w 1417602"/>
                <a:gd name="connsiteY0" fmla="*/ 737691 h 1388946"/>
                <a:gd name="connsiteX1" fmla="*/ 742952 w 1417602"/>
                <a:gd name="connsiteY1" fmla="*/ 0 h 1388946"/>
                <a:gd name="connsiteX2" fmla="*/ 1417602 w 1417602"/>
                <a:gd name="connsiteY2" fmla="*/ 657959 h 1388946"/>
                <a:gd name="connsiteX3" fmla="*/ 691974 w 1417602"/>
                <a:gd name="connsiteY3" fmla="*/ 1388946 h 1388946"/>
                <a:gd name="connsiteX4" fmla="*/ 0 w 1417602"/>
                <a:gd name="connsiteY4" fmla="*/ 737691 h 1388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602" h="1388946">
                  <a:moveTo>
                    <a:pt x="0" y="737691"/>
                  </a:moveTo>
                  <a:lnTo>
                    <a:pt x="742952" y="0"/>
                  </a:lnTo>
                  <a:lnTo>
                    <a:pt x="1417602" y="657959"/>
                  </a:lnTo>
                  <a:lnTo>
                    <a:pt x="691974" y="1388946"/>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2136895" y="914420"/>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43085" y="890575"/>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590240" y="2516490"/>
              <a:ext cx="1454199" cy="146682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990069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0" fmla="*/ 0 w 1435159"/>
                <a:gd name="connsiteY0" fmla="*/ 747198 h 1447778"/>
                <a:gd name="connsiteX1" fmla="*/ 733455 w 1435159"/>
                <a:gd name="connsiteY1" fmla="*/ 0 h 1447778"/>
                <a:gd name="connsiteX2" fmla="*/ 1435159 w 1435159"/>
                <a:gd name="connsiteY2" fmla="*/ 728632 h 1447778"/>
                <a:gd name="connsiteX3" fmla="*/ 719158 w 1435159"/>
                <a:gd name="connsiteY3" fmla="*/ 1447778 h 1447778"/>
                <a:gd name="connsiteX4" fmla="*/ 0 w 1435159"/>
                <a:gd name="connsiteY4" fmla="*/ 747198 h 1447778"/>
                <a:gd name="connsiteX0" fmla="*/ 0 w 1444656"/>
                <a:gd name="connsiteY0" fmla="*/ 737691 h 1447778"/>
                <a:gd name="connsiteX1" fmla="*/ 742952 w 1444656"/>
                <a:gd name="connsiteY1" fmla="*/ 0 h 1447778"/>
                <a:gd name="connsiteX2" fmla="*/ 1444656 w 1444656"/>
                <a:gd name="connsiteY2" fmla="*/ 728632 h 1447778"/>
                <a:gd name="connsiteX3" fmla="*/ 728655 w 1444656"/>
                <a:gd name="connsiteY3" fmla="*/ 1447778 h 1447778"/>
                <a:gd name="connsiteX4" fmla="*/ 0 w 1444656"/>
                <a:gd name="connsiteY4" fmla="*/ 737691 h 1447778"/>
                <a:gd name="connsiteX0" fmla="*/ 0 w 1454199"/>
                <a:gd name="connsiteY0" fmla="*/ 737691 h 1447778"/>
                <a:gd name="connsiteX1" fmla="*/ 742952 w 1454199"/>
                <a:gd name="connsiteY1" fmla="*/ 0 h 1447778"/>
                <a:gd name="connsiteX2" fmla="*/ 1454199 w 1454199"/>
                <a:gd name="connsiteY2" fmla="*/ 733413 h 1447778"/>
                <a:gd name="connsiteX3" fmla="*/ 728655 w 1454199"/>
                <a:gd name="connsiteY3" fmla="*/ 1447778 h 1447778"/>
                <a:gd name="connsiteX4" fmla="*/ 0 w 1454199"/>
                <a:gd name="connsiteY4" fmla="*/ 737691 h 1447778"/>
                <a:gd name="connsiteX0" fmla="*/ 0 w 1454199"/>
                <a:gd name="connsiteY0" fmla="*/ 737691 h 1466828"/>
                <a:gd name="connsiteX1" fmla="*/ 742952 w 1454199"/>
                <a:gd name="connsiteY1" fmla="*/ 0 h 1466828"/>
                <a:gd name="connsiteX2" fmla="*/ 1454199 w 1454199"/>
                <a:gd name="connsiteY2" fmla="*/ 733413 h 1466828"/>
                <a:gd name="connsiteX3" fmla="*/ 728655 w 1454199"/>
                <a:gd name="connsiteY3" fmla="*/ 1466828 h 1466828"/>
                <a:gd name="connsiteX4" fmla="*/ 0 w 1454199"/>
                <a:gd name="connsiteY4" fmla="*/ 737691 h 1466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199" h="1466828">
                  <a:moveTo>
                    <a:pt x="0" y="737691"/>
                  </a:moveTo>
                  <a:lnTo>
                    <a:pt x="742952" y="0"/>
                  </a:lnTo>
                  <a:lnTo>
                    <a:pt x="1454199" y="733413"/>
                  </a:lnTo>
                  <a:lnTo>
                    <a:pt x="728655" y="1466828"/>
                  </a:lnTo>
                  <a:lnTo>
                    <a:pt x="0" y="7376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 y="117649"/>
              <a:ext cx="1336113" cy="1437658"/>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485289 h 733439"/>
                <a:gd name="connsiteX4" fmla="*/ 0 w 1278000"/>
                <a:gd name="connsiteY4" fmla="*/ 0 h 733439"/>
                <a:gd name="connsiteX0" fmla="*/ 0 w 1278000"/>
                <a:gd name="connsiteY0" fmla="*/ 0 h 942998"/>
                <a:gd name="connsiteX1" fmla="*/ 1278000 w 1278000"/>
                <a:gd name="connsiteY1" fmla="*/ 0 h 942998"/>
                <a:gd name="connsiteX2" fmla="*/ 495347 w 1278000"/>
                <a:gd name="connsiteY2" fmla="*/ 942998 h 942998"/>
                <a:gd name="connsiteX3" fmla="*/ 0 w 1278000"/>
                <a:gd name="connsiteY3" fmla="*/ 485289 h 942998"/>
                <a:gd name="connsiteX4" fmla="*/ 0 w 1278000"/>
                <a:gd name="connsiteY4" fmla="*/ 0 h 942998"/>
                <a:gd name="connsiteX0" fmla="*/ 0 w 1278000"/>
                <a:gd name="connsiteY0" fmla="*/ 523848 h 1466846"/>
                <a:gd name="connsiteX1" fmla="*/ 523903 w 1278000"/>
                <a:gd name="connsiteY1" fmla="*/ 0 h 1466846"/>
                <a:gd name="connsiteX2" fmla="*/ 1278000 w 1278000"/>
                <a:gd name="connsiteY2" fmla="*/ 523848 h 1466846"/>
                <a:gd name="connsiteX3" fmla="*/ 495347 w 1278000"/>
                <a:gd name="connsiteY3" fmla="*/ 1466846 h 1466846"/>
                <a:gd name="connsiteX4" fmla="*/ 0 w 1278000"/>
                <a:gd name="connsiteY4" fmla="*/ 1009137 h 1466846"/>
                <a:gd name="connsiteX5" fmla="*/ 0 w 1278000"/>
                <a:gd name="connsiteY5" fmla="*/ 523848 h 1466846"/>
                <a:gd name="connsiteX0" fmla="*/ 0 w 1211348"/>
                <a:gd name="connsiteY0" fmla="*/ 523848 h 1466846"/>
                <a:gd name="connsiteX1" fmla="*/ 523903 w 1211348"/>
                <a:gd name="connsiteY1" fmla="*/ 0 h 1466846"/>
                <a:gd name="connsiteX2" fmla="*/ 1211348 w 1211348"/>
                <a:gd name="connsiteY2" fmla="*/ 747700 h 1466846"/>
                <a:gd name="connsiteX3" fmla="*/ 495347 w 1211348"/>
                <a:gd name="connsiteY3" fmla="*/ 1466846 h 1466846"/>
                <a:gd name="connsiteX4" fmla="*/ 0 w 1211348"/>
                <a:gd name="connsiteY4" fmla="*/ 1009137 h 1466846"/>
                <a:gd name="connsiteX5" fmla="*/ 0 w 1211348"/>
                <a:gd name="connsiteY5" fmla="*/ 523848 h 1466846"/>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04780 h 1447778"/>
                <a:gd name="connsiteX1" fmla="*/ 509644 w 1211348"/>
                <a:gd name="connsiteY1" fmla="*/ 0 h 1447778"/>
                <a:gd name="connsiteX2" fmla="*/ 1211348 w 1211348"/>
                <a:gd name="connsiteY2" fmla="*/ 728632 h 1447778"/>
                <a:gd name="connsiteX3" fmla="*/ 495347 w 1211348"/>
                <a:gd name="connsiteY3" fmla="*/ 1447778 h 1447778"/>
                <a:gd name="connsiteX4" fmla="*/ 0 w 1211348"/>
                <a:gd name="connsiteY4" fmla="*/ 990069 h 1447778"/>
                <a:gd name="connsiteX5" fmla="*/ 0 w 1211348"/>
                <a:gd name="connsiteY5" fmla="*/ 504780 h 1447778"/>
                <a:gd name="connsiteX0" fmla="*/ 0 w 1211348"/>
                <a:gd name="connsiteY0" fmla="*/ 547636 h 1490634"/>
                <a:gd name="connsiteX1" fmla="*/ 552535 w 1211348"/>
                <a:gd name="connsiteY1" fmla="*/ 0 h 1490634"/>
                <a:gd name="connsiteX2" fmla="*/ 1211348 w 1211348"/>
                <a:gd name="connsiteY2" fmla="*/ 771488 h 1490634"/>
                <a:gd name="connsiteX3" fmla="*/ 495347 w 1211348"/>
                <a:gd name="connsiteY3" fmla="*/ 1490634 h 1490634"/>
                <a:gd name="connsiteX4" fmla="*/ 0 w 1211348"/>
                <a:gd name="connsiteY4" fmla="*/ 1032925 h 1490634"/>
                <a:gd name="connsiteX5" fmla="*/ 0 w 1211348"/>
                <a:gd name="connsiteY5" fmla="*/ 547636 h 1490634"/>
                <a:gd name="connsiteX0" fmla="*/ 0 w 1263759"/>
                <a:gd name="connsiteY0" fmla="*/ 547636 h 1490634"/>
                <a:gd name="connsiteX1" fmla="*/ 552535 w 1263759"/>
                <a:gd name="connsiteY1" fmla="*/ 0 h 1490634"/>
                <a:gd name="connsiteX2" fmla="*/ 1263759 w 1263759"/>
                <a:gd name="connsiteY2" fmla="*/ 728627 h 1490634"/>
                <a:gd name="connsiteX3" fmla="*/ 495347 w 1263759"/>
                <a:gd name="connsiteY3" fmla="*/ 1490634 h 1490634"/>
                <a:gd name="connsiteX4" fmla="*/ 0 w 1263759"/>
                <a:gd name="connsiteY4" fmla="*/ 1032925 h 1490634"/>
                <a:gd name="connsiteX5" fmla="*/ 0 w 1263759"/>
                <a:gd name="connsiteY5" fmla="*/ 547636 h 1490634"/>
                <a:gd name="connsiteX0" fmla="*/ 0 w 1263759"/>
                <a:gd name="connsiteY0" fmla="*/ 547636 h 1457293"/>
                <a:gd name="connsiteX1" fmla="*/ 552535 w 1263759"/>
                <a:gd name="connsiteY1" fmla="*/ 0 h 1457293"/>
                <a:gd name="connsiteX2" fmla="*/ 1263759 w 1263759"/>
                <a:gd name="connsiteY2" fmla="*/ 728627 h 1457293"/>
                <a:gd name="connsiteX3" fmla="*/ 519188 w 1263759"/>
                <a:gd name="connsiteY3" fmla="*/ 1457293 h 1457293"/>
                <a:gd name="connsiteX4" fmla="*/ 0 w 1263759"/>
                <a:gd name="connsiteY4" fmla="*/ 1032925 h 1457293"/>
                <a:gd name="connsiteX5" fmla="*/ 0 w 1263759"/>
                <a:gd name="connsiteY5" fmla="*/ 547636 h 1457293"/>
                <a:gd name="connsiteX0" fmla="*/ 0 w 1263759"/>
                <a:gd name="connsiteY0" fmla="*/ 547636 h 1457293"/>
                <a:gd name="connsiteX1" fmla="*/ 552535 w 1263759"/>
                <a:gd name="connsiteY1" fmla="*/ 0 h 1457293"/>
                <a:gd name="connsiteX2" fmla="*/ 1263759 w 1263759"/>
                <a:gd name="connsiteY2" fmla="*/ 728627 h 1457293"/>
                <a:gd name="connsiteX3" fmla="*/ 519188 w 1263759"/>
                <a:gd name="connsiteY3" fmla="*/ 1457293 h 1457293"/>
                <a:gd name="connsiteX4" fmla="*/ 0 w 1263759"/>
                <a:gd name="connsiteY4" fmla="*/ 890025 h 1457293"/>
                <a:gd name="connsiteX5" fmla="*/ 0 w 1263759"/>
                <a:gd name="connsiteY5" fmla="*/ 547636 h 1457293"/>
                <a:gd name="connsiteX0" fmla="*/ 0 w 1263759"/>
                <a:gd name="connsiteY0" fmla="*/ 547636 h 1462052"/>
                <a:gd name="connsiteX1" fmla="*/ 552535 w 1263759"/>
                <a:gd name="connsiteY1" fmla="*/ 0 h 1462052"/>
                <a:gd name="connsiteX2" fmla="*/ 1263759 w 1263759"/>
                <a:gd name="connsiteY2" fmla="*/ 728627 h 1462052"/>
                <a:gd name="connsiteX3" fmla="*/ 528741 w 1263759"/>
                <a:gd name="connsiteY3" fmla="*/ 1462052 h 1462052"/>
                <a:gd name="connsiteX4" fmla="*/ 0 w 1263759"/>
                <a:gd name="connsiteY4" fmla="*/ 890025 h 1462052"/>
                <a:gd name="connsiteX5" fmla="*/ 0 w 1263759"/>
                <a:gd name="connsiteY5" fmla="*/ 547636 h 1462052"/>
                <a:gd name="connsiteX0" fmla="*/ 0 w 1263675"/>
                <a:gd name="connsiteY0" fmla="*/ 547636 h 1462052"/>
                <a:gd name="connsiteX1" fmla="*/ 552535 w 1263675"/>
                <a:gd name="connsiteY1" fmla="*/ 0 h 1462052"/>
                <a:gd name="connsiteX2" fmla="*/ 1263675 w 1263675"/>
                <a:gd name="connsiteY2" fmla="*/ 726199 h 1462052"/>
                <a:gd name="connsiteX3" fmla="*/ 528741 w 1263675"/>
                <a:gd name="connsiteY3" fmla="*/ 1462052 h 1462052"/>
                <a:gd name="connsiteX4" fmla="*/ 0 w 1263675"/>
                <a:gd name="connsiteY4" fmla="*/ 890025 h 1462052"/>
                <a:gd name="connsiteX5" fmla="*/ 0 w 1263675"/>
                <a:gd name="connsiteY5" fmla="*/ 547636 h 1462052"/>
                <a:gd name="connsiteX0" fmla="*/ 0 w 1263591"/>
                <a:gd name="connsiteY0" fmla="*/ 547636 h 1462052"/>
                <a:gd name="connsiteX1" fmla="*/ 552535 w 1263591"/>
                <a:gd name="connsiteY1" fmla="*/ 0 h 1462052"/>
                <a:gd name="connsiteX2" fmla="*/ 1263591 w 1263591"/>
                <a:gd name="connsiteY2" fmla="*/ 723771 h 1462052"/>
                <a:gd name="connsiteX3" fmla="*/ 528741 w 1263591"/>
                <a:gd name="connsiteY3" fmla="*/ 1462052 h 1462052"/>
                <a:gd name="connsiteX4" fmla="*/ 0 w 1263591"/>
                <a:gd name="connsiteY4" fmla="*/ 890025 h 1462052"/>
                <a:gd name="connsiteX5" fmla="*/ 0 w 1263591"/>
                <a:gd name="connsiteY5" fmla="*/ 547636 h 1462052"/>
                <a:gd name="connsiteX0" fmla="*/ 0 w 1263591"/>
                <a:gd name="connsiteY0" fmla="*/ 547636 h 1459624"/>
                <a:gd name="connsiteX1" fmla="*/ 552535 w 1263591"/>
                <a:gd name="connsiteY1" fmla="*/ 0 h 1459624"/>
                <a:gd name="connsiteX2" fmla="*/ 1263591 w 1263591"/>
                <a:gd name="connsiteY2" fmla="*/ 723771 h 1459624"/>
                <a:gd name="connsiteX3" fmla="*/ 565170 w 1263591"/>
                <a:gd name="connsiteY3" fmla="*/ 1459624 h 1459624"/>
                <a:gd name="connsiteX4" fmla="*/ 0 w 1263591"/>
                <a:gd name="connsiteY4" fmla="*/ 890025 h 1459624"/>
                <a:gd name="connsiteX5" fmla="*/ 0 w 1263591"/>
                <a:gd name="connsiteY5" fmla="*/ 547636 h 1459624"/>
                <a:gd name="connsiteX0" fmla="*/ 0 w 1263591"/>
                <a:gd name="connsiteY0" fmla="*/ 547636 h 1459624"/>
                <a:gd name="connsiteX1" fmla="*/ 552535 w 1263591"/>
                <a:gd name="connsiteY1" fmla="*/ 0 h 1459624"/>
                <a:gd name="connsiteX2" fmla="*/ 1263591 w 1263591"/>
                <a:gd name="connsiteY2" fmla="*/ 723771 h 1459624"/>
                <a:gd name="connsiteX3" fmla="*/ 565170 w 1263591"/>
                <a:gd name="connsiteY3" fmla="*/ 1459624 h 1459624"/>
                <a:gd name="connsiteX4" fmla="*/ 0 w 1263591"/>
                <a:gd name="connsiteY4" fmla="*/ 890025 h 1459624"/>
                <a:gd name="connsiteX5" fmla="*/ 0 w 1263591"/>
                <a:gd name="connsiteY5" fmla="*/ 547636 h 1459624"/>
                <a:gd name="connsiteX0" fmla="*/ 0 w 1263507"/>
                <a:gd name="connsiteY0" fmla="*/ 547636 h 1459624"/>
                <a:gd name="connsiteX1" fmla="*/ 552535 w 1263507"/>
                <a:gd name="connsiteY1" fmla="*/ 0 h 1459624"/>
                <a:gd name="connsiteX2" fmla="*/ 1263507 w 1263507"/>
                <a:gd name="connsiteY2" fmla="*/ 721343 h 1459624"/>
                <a:gd name="connsiteX3" fmla="*/ 565170 w 1263507"/>
                <a:gd name="connsiteY3" fmla="*/ 1459624 h 1459624"/>
                <a:gd name="connsiteX4" fmla="*/ 0 w 1263507"/>
                <a:gd name="connsiteY4" fmla="*/ 890025 h 1459624"/>
                <a:gd name="connsiteX5" fmla="*/ 0 w 1263507"/>
                <a:gd name="connsiteY5" fmla="*/ 547636 h 1459624"/>
                <a:gd name="connsiteX0" fmla="*/ 0 w 1263507"/>
                <a:gd name="connsiteY0" fmla="*/ 685201 h 1459624"/>
                <a:gd name="connsiteX1" fmla="*/ 552535 w 1263507"/>
                <a:gd name="connsiteY1" fmla="*/ 0 h 1459624"/>
                <a:gd name="connsiteX2" fmla="*/ 1263507 w 1263507"/>
                <a:gd name="connsiteY2" fmla="*/ 721343 h 1459624"/>
                <a:gd name="connsiteX3" fmla="*/ 565170 w 1263507"/>
                <a:gd name="connsiteY3" fmla="*/ 1459624 h 1459624"/>
                <a:gd name="connsiteX4" fmla="*/ 0 w 1263507"/>
                <a:gd name="connsiteY4" fmla="*/ 890025 h 1459624"/>
                <a:gd name="connsiteX5" fmla="*/ 0 w 1263507"/>
                <a:gd name="connsiteY5" fmla="*/ 685201 h 1459624"/>
                <a:gd name="connsiteX0" fmla="*/ 0 w 1263507"/>
                <a:gd name="connsiteY0" fmla="*/ 651116 h 1425539"/>
                <a:gd name="connsiteX1" fmla="*/ 588964 w 1263507"/>
                <a:gd name="connsiteY1" fmla="*/ 0 h 1425539"/>
                <a:gd name="connsiteX2" fmla="*/ 1263507 w 1263507"/>
                <a:gd name="connsiteY2" fmla="*/ 687258 h 1425539"/>
                <a:gd name="connsiteX3" fmla="*/ 565170 w 1263507"/>
                <a:gd name="connsiteY3" fmla="*/ 1425539 h 1425539"/>
                <a:gd name="connsiteX4" fmla="*/ 0 w 1263507"/>
                <a:gd name="connsiteY4" fmla="*/ 855940 h 1425539"/>
                <a:gd name="connsiteX5" fmla="*/ 0 w 1263507"/>
                <a:gd name="connsiteY5" fmla="*/ 651116 h 1425539"/>
                <a:gd name="connsiteX0" fmla="*/ 0 w 1299936"/>
                <a:gd name="connsiteY0" fmla="*/ 651116 h 1425539"/>
                <a:gd name="connsiteX1" fmla="*/ 588964 w 1299936"/>
                <a:gd name="connsiteY1" fmla="*/ 0 h 1425539"/>
                <a:gd name="connsiteX2" fmla="*/ 1299936 w 1299936"/>
                <a:gd name="connsiteY2" fmla="*/ 757856 h 1425539"/>
                <a:gd name="connsiteX3" fmla="*/ 565170 w 1299936"/>
                <a:gd name="connsiteY3" fmla="*/ 1425539 h 1425539"/>
                <a:gd name="connsiteX4" fmla="*/ 0 w 1299936"/>
                <a:gd name="connsiteY4" fmla="*/ 855940 h 1425539"/>
                <a:gd name="connsiteX5" fmla="*/ 0 w 1299936"/>
                <a:gd name="connsiteY5" fmla="*/ 651116 h 1425539"/>
                <a:gd name="connsiteX0" fmla="*/ 0 w 1299936"/>
                <a:gd name="connsiteY0" fmla="*/ 651116 h 1496137"/>
                <a:gd name="connsiteX1" fmla="*/ 588964 w 1299936"/>
                <a:gd name="connsiteY1" fmla="*/ 0 h 1496137"/>
                <a:gd name="connsiteX2" fmla="*/ 1299936 w 1299936"/>
                <a:gd name="connsiteY2" fmla="*/ 757856 h 1496137"/>
                <a:gd name="connsiteX3" fmla="*/ 638112 w 1299936"/>
                <a:gd name="connsiteY3" fmla="*/ 1496137 h 1496137"/>
                <a:gd name="connsiteX4" fmla="*/ 0 w 1299936"/>
                <a:gd name="connsiteY4" fmla="*/ 855940 h 1496137"/>
                <a:gd name="connsiteX5" fmla="*/ 0 w 1299936"/>
                <a:gd name="connsiteY5" fmla="*/ 651116 h 1496137"/>
                <a:gd name="connsiteX0" fmla="*/ 0 w 1299936"/>
                <a:gd name="connsiteY0" fmla="*/ 651116 h 1457196"/>
                <a:gd name="connsiteX1" fmla="*/ 588964 w 1299936"/>
                <a:gd name="connsiteY1" fmla="*/ 0 h 1457196"/>
                <a:gd name="connsiteX2" fmla="*/ 1299936 w 1299936"/>
                <a:gd name="connsiteY2" fmla="*/ 757856 h 1457196"/>
                <a:gd name="connsiteX3" fmla="*/ 638028 w 1299936"/>
                <a:gd name="connsiteY3" fmla="*/ 1457196 h 1457196"/>
                <a:gd name="connsiteX4" fmla="*/ 0 w 1299936"/>
                <a:gd name="connsiteY4" fmla="*/ 855940 h 1457196"/>
                <a:gd name="connsiteX5" fmla="*/ 0 w 1299936"/>
                <a:gd name="connsiteY5" fmla="*/ 651116 h 1457196"/>
                <a:gd name="connsiteX0" fmla="*/ 0 w 1299936"/>
                <a:gd name="connsiteY0" fmla="*/ 651116 h 1491281"/>
                <a:gd name="connsiteX1" fmla="*/ 588964 w 1299936"/>
                <a:gd name="connsiteY1" fmla="*/ 0 h 1491281"/>
                <a:gd name="connsiteX2" fmla="*/ 1299936 w 1299936"/>
                <a:gd name="connsiteY2" fmla="*/ 757856 h 1491281"/>
                <a:gd name="connsiteX3" fmla="*/ 564918 w 1299936"/>
                <a:gd name="connsiteY3" fmla="*/ 1491281 h 1491281"/>
                <a:gd name="connsiteX4" fmla="*/ 0 w 1299936"/>
                <a:gd name="connsiteY4" fmla="*/ 855940 h 1491281"/>
                <a:gd name="connsiteX5" fmla="*/ 0 w 1299936"/>
                <a:gd name="connsiteY5" fmla="*/ 651116 h 1491281"/>
                <a:gd name="connsiteX0" fmla="*/ 0 w 1299936"/>
                <a:gd name="connsiteY0" fmla="*/ 651116 h 1488853"/>
                <a:gd name="connsiteX1" fmla="*/ 588964 w 1299936"/>
                <a:gd name="connsiteY1" fmla="*/ 0 h 1488853"/>
                <a:gd name="connsiteX2" fmla="*/ 1299936 w 1299936"/>
                <a:gd name="connsiteY2" fmla="*/ 757856 h 1488853"/>
                <a:gd name="connsiteX3" fmla="*/ 601347 w 1299936"/>
                <a:gd name="connsiteY3" fmla="*/ 1488853 h 1488853"/>
                <a:gd name="connsiteX4" fmla="*/ 0 w 1299936"/>
                <a:gd name="connsiteY4" fmla="*/ 855940 h 1488853"/>
                <a:gd name="connsiteX5" fmla="*/ 0 w 1299936"/>
                <a:gd name="connsiteY5" fmla="*/ 651116 h 1488853"/>
                <a:gd name="connsiteX0" fmla="*/ 0 w 1299852"/>
                <a:gd name="connsiteY0" fmla="*/ 651116 h 1488853"/>
                <a:gd name="connsiteX1" fmla="*/ 588964 w 1299852"/>
                <a:gd name="connsiteY1" fmla="*/ 0 h 1488853"/>
                <a:gd name="connsiteX2" fmla="*/ 1299852 w 1299852"/>
                <a:gd name="connsiteY2" fmla="*/ 791941 h 1488853"/>
                <a:gd name="connsiteX3" fmla="*/ 601347 w 1299852"/>
                <a:gd name="connsiteY3" fmla="*/ 1488853 h 1488853"/>
                <a:gd name="connsiteX4" fmla="*/ 0 w 1299852"/>
                <a:gd name="connsiteY4" fmla="*/ 855940 h 1488853"/>
                <a:gd name="connsiteX5" fmla="*/ 0 w 1299852"/>
                <a:gd name="connsiteY5" fmla="*/ 651116 h 1488853"/>
                <a:gd name="connsiteX0" fmla="*/ 0 w 1336281"/>
                <a:gd name="connsiteY0" fmla="*/ 651116 h 1488853"/>
                <a:gd name="connsiteX1" fmla="*/ 588964 w 1336281"/>
                <a:gd name="connsiteY1" fmla="*/ 0 h 1488853"/>
                <a:gd name="connsiteX2" fmla="*/ 1336281 w 1336281"/>
                <a:gd name="connsiteY2" fmla="*/ 753000 h 1488853"/>
                <a:gd name="connsiteX3" fmla="*/ 601347 w 1336281"/>
                <a:gd name="connsiteY3" fmla="*/ 1488853 h 1488853"/>
                <a:gd name="connsiteX4" fmla="*/ 0 w 1336281"/>
                <a:gd name="connsiteY4" fmla="*/ 855940 h 1488853"/>
                <a:gd name="connsiteX5" fmla="*/ 0 w 1336281"/>
                <a:gd name="connsiteY5" fmla="*/ 651116 h 1488853"/>
                <a:gd name="connsiteX0" fmla="*/ 0 w 1336281"/>
                <a:gd name="connsiteY0" fmla="*/ 375987 h 1213724"/>
                <a:gd name="connsiteX1" fmla="*/ 726529 w 1336281"/>
                <a:gd name="connsiteY1" fmla="*/ 0 h 1213724"/>
                <a:gd name="connsiteX2" fmla="*/ 1336281 w 1336281"/>
                <a:gd name="connsiteY2" fmla="*/ 477871 h 1213724"/>
                <a:gd name="connsiteX3" fmla="*/ 601347 w 1336281"/>
                <a:gd name="connsiteY3" fmla="*/ 1213724 h 1213724"/>
                <a:gd name="connsiteX4" fmla="*/ 0 w 1336281"/>
                <a:gd name="connsiteY4" fmla="*/ 580811 h 1213724"/>
                <a:gd name="connsiteX5" fmla="*/ 0 w 1336281"/>
                <a:gd name="connsiteY5" fmla="*/ 375987 h 1213724"/>
                <a:gd name="connsiteX0" fmla="*/ 0 w 1336281"/>
                <a:gd name="connsiteY0" fmla="*/ 597493 h 1435230"/>
                <a:gd name="connsiteX1" fmla="*/ 616906 w 1336281"/>
                <a:gd name="connsiteY1" fmla="*/ 0 h 1435230"/>
                <a:gd name="connsiteX2" fmla="*/ 1336281 w 1336281"/>
                <a:gd name="connsiteY2" fmla="*/ 699377 h 1435230"/>
                <a:gd name="connsiteX3" fmla="*/ 601347 w 1336281"/>
                <a:gd name="connsiteY3" fmla="*/ 1435230 h 1435230"/>
                <a:gd name="connsiteX4" fmla="*/ 0 w 1336281"/>
                <a:gd name="connsiteY4" fmla="*/ 802317 h 1435230"/>
                <a:gd name="connsiteX5" fmla="*/ 0 w 1336281"/>
                <a:gd name="connsiteY5" fmla="*/ 597493 h 1435230"/>
                <a:gd name="connsiteX0" fmla="*/ 0 w 1336281"/>
                <a:gd name="connsiteY0" fmla="*/ 597493 h 1435230"/>
                <a:gd name="connsiteX1" fmla="*/ 616906 w 1336281"/>
                <a:gd name="connsiteY1" fmla="*/ 0 h 1435230"/>
                <a:gd name="connsiteX2" fmla="*/ 1336281 w 1336281"/>
                <a:gd name="connsiteY2" fmla="*/ 699377 h 1435230"/>
                <a:gd name="connsiteX3" fmla="*/ 601347 w 1336281"/>
                <a:gd name="connsiteY3" fmla="*/ 1435230 h 1435230"/>
                <a:gd name="connsiteX4" fmla="*/ 0 w 1336281"/>
                <a:gd name="connsiteY4" fmla="*/ 802317 h 1435230"/>
                <a:gd name="connsiteX5" fmla="*/ 0 w 1336281"/>
                <a:gd name="connsiteY5" fmla="*/ 597493 h 1435230"/>
                <a:gd name="connsiteX0" fmla="*/ 0 w 1336281"/>
                <a:gd name="connsiteY0" fmla="*/ 597493 h 1435230"/>
                <a:gd name="connsiteX1" fmla="*/ 616906 w 1336281"/>
                <a:gd name="connsiteY1" fmla="*/ 0 h 1435230"/>
                <a:gd name="connsiteX2" fmla="*/ 1336281 w 1336281"/>
                <a:gd name="connsiteY2" fmla="*/ 699377 h 1435230"/>
                <a:gd name="connsiteX3" fmla="*/ 601347 w 1336281"/>
                <a:gd name="connsiteY3" fmla="*/ 1435230 h 1435230"/>
                <a:gd name="connsiteX4" fmla="*/ 0 w 1336281"/>
                <a:gd name="connsiteY4" fmla="*/ 802317 h 1435230"/>
                <a:gd name="connsiteX5" fmla="*/ 0 w 1336281"/>
                <a:gd name="connsiteY5" fmla="*/ 597493 h 1435230"/>
                <a:gd name="connsiteX0" fmla="*/ 0 w 1336281"/>
                <a:gd name="connsiteY0" fmla="*/ 599921 h 1437658"/>
                <a:gd name="connsiteX1" fmla="*/ 653335 w 1336281"/>
                <a:gd name="connsiteY1" fmla="*/ 0 h 1437658"/>
                <a:gd name="connsiteX2" fmla="*/ 1336281 w 1336281"/>
                <a:gd name="connsiteY2" fmla="*/ 701805 h 1437658"/>
                <a:gd name="connsiteX3" fmla="*/ 601347 w 1336281"/>
                <a:gd name="connsiteY3" fmla="*/ 1437658 h 1437658"/>
                <a:gd name="connsiteX4" fmla="*/ 0 w 1336281"/>
                <a:gd name="connsiteY4" fmla="*/ 804745 h 1437658"/>
                <a:gd name="connsiteX5" fmla="*/ 0 w 1336281"/>
                <a:gd name="connsiteY5" fmla="*/ 599921 h 1437658"/>
                <a:gd name="connsiteX0" fmla="*/ 0 w 1336197"/>
                <a:gd name="connsiteY0" fmla="*/ 599921 h 1437658"/>
                <a:gd name="connsiteX1" fmla="*/ 653335 w 1336197"/>
                <a:gd name="connsiteY1" fmla="*/ 0 h 1437658"/>
                <a:gd name="connsiteX2" fmla="*/ 1336197 w 1336197"/>
                <a:gd name="connsiteY2" fmla="*/ 662864 h 1437658"/>
                <a:gd name="connsiteX3" fmla="*/ 601347 w 1336197"/>
                <a:gd name="connsiteY3" fmla="*/ 1437658 h 1437658"/>
                <a:gd name="connsiteX4" fmla="*/ 0 w 1336197"/>
                <a:gd name="connsiteY4" fmla="*/ 804745 h 1437658"/>
                <a:gd name="connsiteX5" fmla="*/ 0 w 1336197"/>
                <a:gd name="connsiteY5" fmla="*/ 599921 h 1437658"/>
                <a:gd name="connsiteX0" fmla="*/ 0 w 1336113"/>
                <a:gd name="connsiteY0" fmla="*/ 599921 h 1437658"/>
                <a:gd name="connsiteX1" fmla="*/ 653335 w 1336113"/>
                <a:gd name="connsiteY1" fmla="*/ 0 h 1437658"/>
                <a:gd name="connsiteX2" fmla="*/ 1336113 w 1336113"/>
                <a:gd name="connsiteY2" fmla="*/ 696949 h 1437658"/>
                <a:gd name="connsiteX3" fmla="*/ 601347 w 1336113"/>
                <a:gd name="connsiteY3" fmla="*/ 1437658 h 1437658"/>
                <a:gd name="connsiteX4" fmla="*/ 0 w 1336113"/>
                <a:gd name="connsiteY4" fmla="*/ 804745 h 1437658"/>
                <a:gd name="connsiteX5" fmla="*/ 0 w 1336113"/>
                <a:gd name="connsiteY5" fmla="*/ 599921 h 143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113" h="1437658">
                  <a:moveTo>
                    <a:pt x="0" y="599921"/>
                  </a:moveTo>
                  <a:lnTo>
                    <a:pt x="653335" y="0"/>
                  </a:lnTo>
                  <a:lnTo>
                    <a:pt x="1336113" y="696949"/>
                  </a:lnTo>
                  <a:lnTo>
                    <a:pt x="601347" y="1437658"/>
                  </a:lnTo>
                  <a:lnTo>
                    <a:pt x="0" y="804745"/>
                  </a:lnTo>
                  <a:lnTo>
                    <a:pt x="0" y="59992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180304" y="0"/>
              <a:ext cx="1439841" cy="733439"/>
            </a:xfrm>
            <a:custGeom>
              <a:avLst/>
              <a:gdLst>
                <a:gd name="connsiteX0" fmla="*/ 0 w 1278000"/>
                <a:gd name="connsiteY0" fmla="*/ 0 h 709200"/>
                <a:gd name="connsiteX1" fmla="*/ 1278000 w 1278000"/>
                <a:gd name="connsiteY1" fmla="*/ 0 h 709200"/>
                <a:gd name="connsiteX2" fmla="*/ 1278000 w 1278000"/>
                <a:gd name="connsiteY2" fmla="*/ 709200 h 709200"/>
                <a:gd name="connsiteX3" fmla="*/ 0 w 1278000"/>
                <a:gd name="connsiteY3" fmla="*/ 709200 h 709200"/>
                <a:gd name="connsiteX4" fmla="*/ 0 w 1278000"/>
                <a:gd name="connsiteY4" fmla="*/ 0 h 709200"/>
                <a:gd name="connsiteX0" fmla="*/ 0 w 2062136"/>
                <a:gd name="connsiteY0" fmla="*/ 0 h 3990974"/>
                <a:gd name="connsiteX1" fmla="*/ 1278000 w 2062136"/>
                <a:gd name="connsiteY1" fmla="*/ 0 h 3990974"/>
                <a:gd name="connsiteX2" fmla="*/ 1278000 w 2062136"/>
                <a:gd name="connsiteY2" fmla="*/ 709200 h 3990974"/>
                <a:gd name="connsiteX3" fmla="*/ 2062136 w 2062136"/>
                <a:gd name="connsiteY3" fmla="*/ 3990974 h 3990974"/>
                <a:gd name="connsiteX4" fmla="*/ 0 w 2062136"/>
                <a:gd name="connsiteY4" fmla="*/ 709200 h 3990974"/>
                <a:gd name="connsiteX5" fmla="*/ 0 w 2062136"/>
                <a:gd name="connsiteY5" fmla="*/ 0 h 3990974"/>
                <a:gd name="connsiteX0" fmla="*/ 0 w 3635422"/>
                <a:gd name="connsiteY0" fmla="*/ 0 h 3990974"/>
                <a:gd name="connsiteX1" fmla="*/ 1278000 w 3635422"/>
                <a:gd name="connsiteY1" fmla="*/ 0 h 3990974"/>
                <a:gd name="connsiteX2" fmla="*/ 3635422 w 3635422"/>
                <a:gd name="connsiteY2" fmla="*/ 2423688 h 3990974"/>
                <a:gd name="connsiteX3" fmla="*/ 2062136 w 3635422"/>
                <a:gd name="connsiteY3" fmla="*/ 3990974 h 3990974"/>
                <a:gd name="connsiteX4" fmla="*/ 0 w 3635422"/>
                <a:gd name="connsiteY4" fmla="*/ 709200 h 3990974"/>
                <a:gd name="connsiteX5" fmla="*/ 0 w 3635422"/>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0 w 3659241"/>
                <a:gd name="connsiteY4" fmla="*/ 709200 h 3990974"/>
                <a:gd name="connsiteX5" fmla="*/ 0 w 3659241"/>
                <a:gd name="connsiteY5" fmla="*/ 0 h 3990974"/>
                <a:gd name="connsiteX0" fmla="*/ 0 w 3659241"/>
                <a:gd name="connsiteY0" fmla="*/ 0 h 3990974"/>
                <a:gd name="connsiteX1" fmla="*/ 1278000 w 3659241"/>
                <a:gd name="connsiteY1" fmla="*/ 0 h 3990974"/>
                <a:gd name="connsiteX2" fmla="*/ 3659241 w 3659241"/>
                <a:gd name="connsiteY2" fmla="*/ 2404645 h 3990974"/>
                <a:gd name="connsiteX3" fmla="*/ 2062136 w 3659241"/>
                <a:gd name="connsiteY3" fmla="*/ 3990974 h 3990974"/>
                <a:gd name="connsiteX4" fmla="*/ 1295372 w 3659241"/>
                <a:gd name="connsiteY4" fmla="*/ 3262298 h 3990974"/>
                <a:gd name="connsiteX5" fmla="*/ 0 w 3659241"/>
                <a:gd name="connsiteY5" fmla="*/ 709200 h 3990974"/>
                <a:gd name="connsiteX6" fmla="*/ 0 w 3659241"/>
                <a:gd name="connsiteY6" fmla="*/ 0 h 3990974"/>
                <a:gd name="connsiteX0" fmla="*/ 0 w 3659241"/>
                <a:gd name="connsiteY0" fmla="*/ 0 h 4010020"/>
                <a:gd name="connsiteX1" fmla="*/ 1278000 w 3659241"/>
                <a:gd name="connsiteY1" fmla="*/ 0 h 4010020"/>
                <a:gd name="connsiteX2" fmla="*/ 3659241 w 3659241"/>
                <a:gd name="connsiteY2" fmla="*/ 2404645 h 4010020"/>
                <a:gd name="connsiteX3" fmla="*/ 2047866 w 3659241"/>
                <a:gd name="connsiteY3" fmla="*/ 4010020 h 4010020"/>
                <a:gd name="connsiteX4" fmla="*/ 1295372 w 3659241"/>
                <a:gd name="connsiteY4" fmla="*/ 3262298 h 4010020"/>
                <a:gd name="connsiteX5" fmla="*/ 0 w 3659241"/>
                <a:gd name="connsiteY5" fmla="*/ 709200 h 4010020"/>
                <a:gd name="connsiteX6" fmla="*/ 0 w 3659241"/>
                <a:gd name="connsiteY6" fmla="*/ 0 h 4010020"/>
                <a:gd name="connsiteX0" fmla="*/ 0 w 3659241"/>
                <a:gd name="connsiteY0" fmla="*/ 0 h 4019545"/>
                <a:gd name="connsiteX1" fmla="*/ 1278000 w 3659241"/>
                <a:gd name="connsiteY1" fmla="*/ 0 h 4019545"/>
                <a:gd name="connsiteX2" fmla="*/ 3659241 w 3659241"/>
                <a:gd name="connsiteY2" fmla="*/ 2404645 h 4019545"/>
                <a:gd name="connsiteX3" fmla="*/ 2076441 w 3659241"/>
                <a:gd name="connsiteY3" fmla="*/ 4019545 h 4019545"/>
                <a:gd name="connsiteX4" fmla="*/ 1295372 w 3659241"/>
                <a:gd name="connsiteY4" fmla="*/ 3262298 h 4019545"/>
                <a:gd name="connsiteX5" fmla="*/ 0 w 3659241"/>
                <a:gd name="connsiteY5" fmla="*/ 709200 h 4019545"/>
                <a:gd name="connsiteX6" fmla="*/ 0 w 3659241"/>
                <a:gd name="connsiteY6" fmla="*/ 0 h 4019545"/>
                <a:gd name="connsiteX0" fmla="*/ 0 w 3659241"/>
                <a:gd name="connsiteY0" fmla="*/ 0 h 4566828"/>
                <a:gd name="connsiteX1" fmla="*/ 1278000 w 3659241"/>
                <a:gd name="connsiteY1" fmla="*/ 0 h 4566828"/>
                <a:gd name="connsiteX2" fmla="*/ 3659241 w 3659241"/>
                <a:gd name="connsiteY2" fmla="*/ 2404645 h 4566828"/>
                <a:gd name="connsiteX3" fmla="*/ 2076441 w 3659241"/>
                <a:gd name="connsiteY3" fmla="*/ 4019545 h 4566828"/>
                <a:gd name="connsiteX4" fmla="*/ 1295372 w 3659241"/>
                <a:gd name="connsiteY4" fmla="*/ 3262298 h 4566828"/>
                <a:gd name="connsiteX5" fmla="*/ 0 w 3659241"/>
                <a:gd name="connsiteY5" fmla="*/ 4566828 h 4566828"/>
                <a:gd name="connsiteX6" fmla="*/ 0 w 3659241"/>
                <a:gd name="connsiteY6" fmla="*/ 0 h 4566828"/>
                <a:gd name="connsiteX0" fmla="*/ 0 w 2076441"/>
                <a:gd name="connsiteY0" fmla="*/ 0 h 4566828"/>
                <a:gd name="connsiteX1" fmla="*/ 1278000 w 2076441"/>
                <a:gd name="connsiteY1" fmla="*/ 0 h 4566828"/>
                <a:gd name="connsiteX2" fmla="*/ 2076441 w 2076441"/>
                <a:gd name="connsiteY2" fmla="*/ 4019545 h 4566828"/>
                <a:gd name="connsiteX3" fmla="*/ 1295372 w 2076441"/>
                <a:gd name="connsiteY3" fmla="*/ 3262298 h 4566828"/>
                <a:gd name="connsiteX4" fmla="*/ 0 w 2076441"/>
                <a:gd name="connsiteY4" fmla="*/ 4566828 h 4566828"/>
                <a:gd name="connsiteX5" fmla="*/ 0 w 2076441"/>
                <a:gd name="connsiteY5" fmla="*/ 0 h 4566828"/>
                <a:gd name="connsiteX0" fmla="*/ 0 w 1295372"/>
                <a:gd name="connsiteY0" fmla="*/ 0 h 4566828"/>
                <a:gd name="connsiteX1" fmla="*/ 1278000 w 1295372"/>
                <a:gd name="connsiteY1" fmla="*/ 0 h 4566828"/>
                <a:gd name="connsiteX2" fmla="*/ 571491 w 1295372"/>
                <a:gd name="connsiteY2" fmla="*/ 714370 h 4566828"/>
                <a:gd name="connsiteX3" fmla="*/ 1295372 w 1295372"/>
                <a:gd name="connsiteY3" fmla="*/ 3262298 h 4566828"/>
                <a:gd name="connsiteX4" fmla="*/ 0 w 1295372"/>
                <a:gd name="connsiteY4" fmla="*/ 4566828 h 4566828"/>
                <a:gd name="connsiteX5" fmla="*/ 0 w 1295372"/>
                <a:gd name="connsiteY5" fmla="*/ 0 h 4566828"/>
                <a:gd name="connsiteX0" fmla="*/ 0 w 1295372"/>
                <a:gd name="connsiteY0" fmla="*/ 0 h 4566828"/>
                <a:gd name="connsiteX1" fmla="*/ 1278000 w 1295372"/>
                <a:gd name="connsiteY1" fmla="*/ 0 h 4566828"/>
                <a:gd name="connsiteX2" fmla="*/ 552441 w 1295372"/>
                <a:gd name="connsiteY2" fmla="*/ 742945 h 4566828"/>
                <a:gd name="connsiteX3" fmla="*/ 1295372 w 1295372"/>
                <a:gd name="connsiteY3" fmla="*/ 3262298 h 4566828"/>
                <a:gd name="connsiteX4" fmla="*/ 0 w 1295372"/>
                <a:gd name="connsiteY4" fmla="*/ 4566828 h 4566828"/>
                <a:gd name="connsiteX5" fmla="*/ 0 w 1295372"/>
                <a:gd name="connsiteY5" fmla="*/ 0 h 4566828"/>
                <a:gd name="connsiteX0" fmla="*/ 0 w 1278000"/>
                <a:gd name="connsiteY0" fmla="*/ 0 h 4566828"/>
                <a:gd name="connsiteX1" fmla="*/ 1278000 w 1278000"/>
                <a:gd name="connsiteY1" fmla="*/ 0 h 4566828"/>
                <a:gd name="connsiteX2" fmla="*/ 552441 w 1278000"/>
                <a:gd name="connsiteY2" fmla="*/ 742945 h 4566828"/>
                <a:gd name="connsiteX3" fmla="*/ 0 w 1278000"/>
                <a:gd name="connsiteY3" fmla="*/ 4566828 h 4566828"/>
                <a:gd name="connsiteX4" fmla="*/ 0 w 1278000"/>
                <a:gd name="connsiteY4" fmla="*/ 0 h 4566828"/>
                <a:gd name="connsiteX0" fmla="*/ 0 w 1278000"/>
                <a:gd name="connsiteY0" fmla="*/ 0 h 4566828"/>
                <a:gd name="connsiteX1" fmla="*/ 1278000 w 1278000"/>
                <a:gd name="connsiteY1" fmla="*/ 0 h 4566828"/>
                <a:gd name="connsiteX2" fmla="*/ 561994 w 1278000"/>
                <a:gd name="connsiteY2" fmla="*/ 733439 h 4566828"/>
                <a:gd name="connsiteX3" fmla="*/ 0 w 1278000"/>
                <a:gd name="connsiteY3" fmla="*/ 4566828 h 4566828"/>
                <a:gd name="connsiteX4" fmla="*/ 0 w 1278000"/>
                <a:gd name="connsiteY4" fmla="*/ 0 h 4566828"/>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209086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199561 h 733439"/>
                <a:gd name="connsiteX4" fmla="*/ 0 w 1278000"/>
                <a:gd name="connsiteY4" fmla="*/ 0 h 733439"/>
                <a:gd name="connsiteX0" fmla="*/ 0 w 1278000"/>
                <a:gd name="connsiteY0" fmla="*/ 0 h 733439"/>
                <a:gd name="connsiteX1" fmla="*/ 1278000 w 1278000"/>
                <a:gd name="connsiteY1" fmla="*/ 0 h 733439"/>
                <a:gd name="connsiteX2" fmla="*/ 561994 w 1278000"/>
                <a:gd name="connsiteY2" fmla="*/ 733439 h 733439"/>
                <a:gd name="connsiteX3" fmla="*/ 0 w 1278000"/>
                <a:gd name="connsiteY3" fmla="*/ 0 h 733439"/>
                <a:gd name="connsiteX0" fmla="*/ 0 w 1439841"/>
                <a:gd name="connsiteY0" fmla="*/ 0 h 733439"/>
                <a:gd name="connsiteX1" fmla="*/ 1439841 w 1439841"/>
                <a:gd name="connsiteY1" fmla="*/ 0 h 733439"/>
                <a:gd name="connsiteX2" fmla="*/ 723835 w 1439841"/>
                <a:gd name="connsiteY2" fmla="*/ 733439 h 733439"/>
                <a:gd name="connsiteX3" fmla="*/ 0 w 1439841"/>
                <a:gd name="connsiteY3" fmla="*/ 0 h 733439"/>
              </a:gdLst>
              <a:ahLst/>
              <a:cxnLst>
                <a:cxn ang="0">
                  <a:pos x="connsiteX0" y="connsiteY0"/>
                </a:cxn>
                <a:cxn ang="0">
                  <a:pos x="connsiteX1" y="connsiteY1"/>
                </a:cxn>
                <a:cxn ang="0">
                  <a:pos x="connsiteX2" y="connsiteY2"/>
                </a:cxn>
                <a:cxn ang="0">
                  <a:pos x="connsiteX3" y="connsiteY3"/>
                </a:cxn>
              </a:cxnLst>
              <a:rect l="l" t="t" r="r" b="b"/>
              <a:pathLst>
                <a:path w="1439841" h="733439">
                  <a:moveTo>
                    <a:pt x="0" y="0"/>
                  </a:moveTo>
                  <a:lnTo>
                    <a:pt x="1439841" y="0"/>
                  </a:lnTo>
                  <a:lnTo>
                    <a:pt x="723835" y="73343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TextBox 2"/>
          <p:cNvSpPr txBox="1"/>
          <p:nvPr/>
        </p:nvSpPr>
        <p:spPr>
          <a:xfrm>
            <a:off x="840711" y="4769799"/>
            <a:ext cx="3575979" cy="830997"/>
          </a:xfrm>
          <a:prstGeom prst="rect">
            <a:avLst/>
          </a:prstGeom>
          <a:noFill/>
        </p:spPr>
        <p:txBody>
          <a:bodyPr wrap="none" rtlCol="0" anchor="t">
            <a:spAutoFit/>
          </a:bodyPr>
          <a:lstStyle/>
          <a:p>
            <a:r>
              <a:rPr lang="zh-CN" altLang="en-US" sz="4800" b="1" spc="170" dirty="0">
                <a:solidFill>
                  <a:schemeClr val="accent6">
                    <a:lumMod val="75000"/>
                  </a:schemeClr>
                </a:solidFill>
                <a:latin typeface="微软雅黑" pitchFamily="34" charset="-122"/>
                <a:ea typeface="微软雅黑" pitchFamily="34" charset="-122"/>
              </a:rPr>
              <a:t>陆陆畅 汇报</a:t>
            </a:r>
          </a:p>
        </p:txBody>
      </p:sp>
      <p:sp>
        <p:nvSpPr>
          <p:cNvPr id="33" name="TextBox 2"/>
          <p:cNvSpPr txBox="1"/>
          <p:nvPr/>
        </p:nvSpPr>
        <p:spPr>
          <a:xfrm>
            <a:off x="5494910" y="5652948"/>
            <a:ext cx="1151597" cy="646331"/>
          </a:xfrm>
          <a:prstGeom prst="rect">
            <a:avLst/>
          </a:prstGeom>
          <a:noFill/>
        </p:spPr>
        <p:txBody>
          <a:bodyPr wrap="none" rtlCol="0" anchor="t">
            <a:spAutoFit/>
          </a:bodyPr>
          <a:lstStyle/>
          <a:p>
            <a:r>
              <a:rPr lang="zh-CN" altLang="en-US" sz="3600" b="1" spc="170" dirty="0">
                <a:solidFill>
                  <a:schemeClr val="accent6">
                    <a:lumMod val="75000"/>
                  </a:schemeClr>
                </a:solidFill>
                <a:latin typeface="微软雅黑" pitchFamily="34" charset="-122"/>
                <a:ea typeface="微软雅黑" pitchFamily="34" charset="-122"/>
              </a:rPr>
              <a:t>钱卫</a:t>
            </a:r>
          </a:p>
        </p:txBody>
      </p:sp>
      <p:sp>
        <p:nvSpPr>
          <p:cNvPr id="34" name="TextBox 2"/>
          <p:cNvSpPr txBox="1"/>
          <p:nvPr/>
        </p:nvSpPr>
        <p:spPr>
          <a:xfrm>
            <a:off x="4306123" y="6176595"/>
            <a:ext cx="2377574" cy="523220"/>
          </a:xfrm>
          <a:prstGeom prst="rect">
            <a:avLst/>
          </a:prstGeom>
          <a:noFill/>
        </p:spPr>
        <p:txBody>
          <a:bodyPr wrap="none" rtlCol="0" anchor="t">
            <a:spAutoFit/>
          </a:bodyPr>
          <a:lstStyle/>
          <a:p>
            <a:r>
              <a:rPr lang="en-US" altLang="zh-CN" sz="2800" b="1" spc="170" dirty="0">
                <a:solidFill>
                  <a:schemeClr val="accent6">
                    <a:lumMod val="75000"/>
                  </a:schemeClr>
                </a:solidFill>
                <a:latin typeface="微软雅黑" pitchFamily="34" charset="-122"/>
                <a:ea typeface="微软雅黑" pitchFamily="34" charset="-122"/>
              </a:rPr>
              <a:t>2018.01.31</a:t>
            </a:r>
            <a:endParaRPr lang="zh-CN" altLang="en-US" sz="2800" b="1" spc="170"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80926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625" y="0"/>
            <a:ext cx="121968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4193660"/>
            <a:ext cx="12196800" cy="2665927"/>
          </a:xfrm>
          <a:custGeom>
            <a:avLst/>
            <a:gdLst>
              <a:gd name="connsiteX0" fmla="*/ 0 w 12196800"/>
              <a:gd name="connsiteY0" fmla="*/ 0 h 914400"/>
              <a:gd name="connsiteX1" fmla="*/ 12196800 w 12196800"/>
              <a:gd name="connsiteY1" fmla="*/ 0 h 914400"/>
              <a:gd name="connsiteX2" fmla="*/ 12196800 w 12196800"/>
              <a:gd name="connsiteY2" fmla="*/ 914400 h 914400"/>
              <a:gd name="connsiteX3" fmla="*/ 0 w 12196800"/>
              <a:gd name="connsiteY3" fmla="*/ 914400 h 914400"/>
              <a:gd name="connsiteX4" fmla="*/ 0 w 12196800"/>
              <a:gd name="connsiteY4" fmla="*/ 0 h 914400"/>
              <a:gd name="connsiteX0" fmla="*/ 0 w 12196800"/>
              <a:gd name="connsiteY0" fmla="*/ 0 h 2665927"/>
              <a:gd name="connsiteX1" fmla="*/ 12196800 w 12196800"/>
              <a:gd name="connsiteY1" fmla="*/ 1751527 h 2665927"/>
              <a:gd name="connsiteX2" fmla="*/ 12196800 w 12196800"/>
              <a:gd name="connsiteY2" fmla="*/ 2665927 h 2665927"/>
              <a:gd name="connsiteX3" fmla="*/ 0 w 12196800"/>
              <a:gd name="connsiteY3" fmla="*/ 2665927 h 2665927"/>
              <a:gd name="connsiteX4" fmla="*/ 0 w 12196800"/>
              <a:gd name="connsiteY4" fmla="*/ 0 h 2665927"/>
              <a:gd name="connsiteX0" fmla="*/ 0 w 12196800"/>
              <a:gd name="connsiteY0" fmla="*/ 0 h 2665927"/>
              <a:gd name="connsiteX1" fmla="*/ 12196800 w 12196800"/>
              <a:gd name="connsiteY1" fmla="*/ 418564 h 2665927"/>
              <a:gd name="connsiteX2" fmla="*/ 12196800 w 12196800"/>
              <a:gd name="connsiteY2" fmla="*/ 2665927 h 2665927"/>
              <a:gd name="connsiteX3" fmla="*/ 0 w 12196800"/>
              <a:gd name="connsiteY3" fmla="*/ 2665927 h 2665927"/>
              <a:gd name="connsiteX4" fmla="*/ 0 w 12196800"/>
              <a:gd name="connsiteY4" fmla="*/ 0 h 2665927"/>
              <a:gd name="connsiteX0" fmla="*/ 0 w 12196800"/>
              <a:gd name="connsiteY0" fmla="*/ 0 h 2665927"/>
              <a:gd name="connsiteX1" fmla="*/ 1551904 w 12196800"/>
              <a:gd name="connsiteY1" fmla="*/ 623039 h 2665927"/>
              <a:gd name="connsiteX2" fmla="*/ 12196800 w 12196800"/>
              <a:gd name="connsiteY2" fmla="*/ 418564 h 2665927"/>
              <a:gd name="connsiteX3" fmla="*/ 12196800 w 12196800"/>
              <a:gd name="connsiteY3" fmla="*/ 2665927 h 2665927"/>
              <a:gd name="connsiteX4" fmla="*/ 0 w 12196800"/>
              <a:gd name="connsiteY4" fmla="*/ 2665927 h 2665927"/>
              <a:gd name="connsiteX5" fmla="*/ 0 w 12196800"/>
              <a:gd name="connsiteY5" fmla="*/ 0 h 2665927"/>
              <a:gd name="connsiteX0" fmla="*/ 0 w 12196800"/>
              <a:gd name="connsiteY0" fmla="*/ 0 h 2665927"/>
              <a:gd name="connsiteX1" fmla="*/ 1551904 w 12196800"/>
              <a:gd name="connsiteY1" fmla="*/ 623039 h 2665927"/>
              <a:gd name="connsiteX2" fmla="*/ 12196800 w 12196800"/>
              <a:gd name="connsiteY2" fmla="*/ 418564 h 2665927"/>
              <a:gd name="connsiteX3" fmla="*/ 12196800 w 12196800"/>
              <a:gd name="connsiteY3" fmla="*/ 2665927 h 2665927"/>
              <a:gd name="connsiteX4" fmla="*/ 0 w 12196800"/>
              <a:gd name="connsiteY4" fmla="*/ 2665927 h 2665927"/>
              <a:gd name="connsiteX5" fmla="*/ 0 w 12196800"/>
              <a:gd name="connsiteY5" fmla="*/ 0 h 2665927"/>
              <a:gd name="connsiteX0" fmla="*/ 0 w 12196800"/>
              <a:gd name="connsiteY0" fmla="*/ 0 h 2665927"/>
              <a:gd name="connsiteX1" fmla="*/ 1551904 w 12196800"/>
              <a:gd name="connsiteY1" fmla="*/ 623039 h 2665927"/>
              <a:gd name="connsiteX2" fmla="*/ 2459865 w 12196800"/>
              <a:gd name="connsiteY2" fmla="*/ 777585 h 2665927"/>
              <a:gd name="connsiteX3" fmla="*/ 12196800 w 12196800"/>
              <a:gd name="connsiteY3" fmla="*/ 418564 h 2665927"/>
              <a:gd name="connsiteX4" fmla="*/ 12196800 w 12196800"/>
              <a:gd name="connsiteY4" fmla="*/ 2665927 h 2665927"/>
              <a:gd name="connsiteX5" fmla="*/ 0 w 12196800"/>
              <a:gd name="connsiteY5" fmla="*/ 2665927 h 2665927"/>
              <a:gd name="connsiteX6" fmla="*/ 0 w 12196800"/>
              <a:gd name="connsiteY6" fmla="*/ 0 h 2665927"/>
              <a:gd name="connsiteX0" fmla="*/ 0 w 12196800"/>
              <a:gd name="connsiteY0" fmla="*/ 0 h 2665927"/>
              <a:gd name="connsiteX1" fmla="*/ 1551904 w 12196800"/>
              <a:gd name="connsiteY1" fmla="*/ 623039 h 2665927"/>
              <a:gd name="connsiteX2" fmla="*/ 2459865 w 12196800"/>
              <a:gd name="connsiteY2" fmla="*/ 777585 h 2665927"/>
              <a:gd name="connsiteX3" fmla="*/ 4185634 w 12196800"/>
              <a:gd name="connsiteY3" fmla="*/ 719630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59865 w 12196800"/>
              <a:gd name="connsiteY2" fmla="*/ 777585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59865 w 12196800"/>
              <a:gd name="connsiteY2" fmla="*/ 777585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12196800 w 12196800"/>
              <a:gd name="connsiteY4" fmla="*/ 418564 h 2665927"/>
              <a:gd name="connsiteX5" fmla="*/ 12196800 w 12196800"/>
              <a:gd name="connsiteY5" fmla="*/ 2665927 h 2665927"/>
              <a:gd name="connsiteX6" fmla="*/ 0 w 12196800"/>
              <a:gd name="connsiteY6" fmla="*/ 2665927 h 2665927"/>
              <a:gd name="connsiteX7" fmla="*/ 0 w 12196800"/>
              <a:gd name="connsiteY7"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4893571 w 12196800"/>
              <a:gd name="connsiteY4" fmla="*/ 384945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12196800 w 12196800"/>
              <a:gd name="connsiteY5" fmla="*/ 418564 h 2665927"/>
              <a:gd name="connsiteX6" fmla="*/ 12196800 w 12196800"/>
              <a:gd name="connsiteY6" fmla="*/ 2665927 h 2665927"/>
              <a:gd name="connsiteX7" fmla="*/ 0 w 12196800"/>
              <a:gd name="connsiteY7" fmla="*/ 2665927 h 2665927"/>
              <a:gd name="connsiteX8" fmla="*/ 0 w 12196800"/>
              <a:gd name="connsiteY8"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12196800 w 12196800"/>
              <a:gd name="connsiteY6" fmla="*/ 418564 h 2665927"/>
              <a:gd name="connsiteX7" fmla="*/ 12196800 w 12196800"/>
              <a:gd name="connsiteY7" fmla="*/ 2665927 h 2665927"/>
              <a:gd name="connsiteX8" fmla="*/ 0 w 12196800"/>
              <a:gd name="connsiteY8" fmla="*/ 2665927 h 2665927"/>
              <a:gd name="connsiteX9" fmla="*/ 0 w 12196800"/>
              <a:gd name="connsiteY9"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261797 w 12196800"/>
              <a:gd name="connsiteY6" fmla="*/ 642357 h 2665927"/>
              <a:gd name="connsiteX7" fmla="*/ 12196800 w 12196800"/>
              <a:gd name="connsiteY7" fmla="*/ 418564 h 2665927"/>
              <a:gd name="connsiteX8" fmla="*/ 12196800 w 12196800"/>
              <a:gd name="connsiteY8" fmla="*/ 2665927 h 2665927"/>
              <a:gd name="connsiteX9" fmla="*/ 0 w 12196800"/>
              <a:gd name="connsiteY9" fmla="*/ 2665927 h 2665927"/>
              <a:gd name="connsiteX10" fmla="*/ 0 w 12196800"/>
              <a:gd name="connsiteY10"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12196800 w 12196800"/>
              <a:gd name="connsiteY7" fmla="*/ 418564 h 2665927"/>
              <a:gd name="connsiteX8" fmla="*/ 12196800 w 12196800"/>
              <a:gd name="connsiteY8" fmla="*/ 2665927 h 2665927"/>
              <a:gd name="connsiteX9" fmla="*/ 0 w 12196800"/>
              <a:gd name="connsiteY9" fmla="*/ 2665927 h 2665927"/>
              <a:gd name="connsiteX10" fmla="*/ 0 w 12196800"/>
              <a:gd name="connsiteY10"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12196800 w 12196800"/>
              <a:gd name="connsiteY7" fmla="*/ 418564 h 2665927"/>
              <a:gd name="connsiteX8" fmla="*/ 12196800 w 12196800"/>
              <a:gd name="connsiteY8" fmla="*/ 2665927 h 2665927"/>
              <a:gd name="connsiteX9" fmla="*/ 0 w 12196800"/>
              <a:gd name="connsiteY9" fmla="*/ 2665927 h 2665927"/>
              <a:gd name="connsiteX10" fmla="*/ 0 w 12196800"/>
              <a:gd name="connsiteY10"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12196800 w 12196800"/>
              <a:gd name="connsiteY7" fmla="*/ 418564 h 2665927"/>
              <a:gd name="connsiteX8" fmla="*/ 12196800 w 12196800"/>
              <a:gd name="connsiteY8" fmla="*/ 2665927 h 2665927"/>
              <a:gd name="connsiteX9" fmla="*/ 0 w 12196800"/>
              <a:gd name="connsiteY9" fmla="*/ 2665927 h 2665927"/>
              <a:gd name="connsiteX10" fmla="*/ 0 w 12196800"/>
              <a:gd name="connsiteY10"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12196800 w 12196800"/>
              <a:gd name="connsiteY7" fmla="*/ 418564 h 2665927"/>
              <a:gd name="connsiteX8" fmla="*/ 12196800 w 12196800"/>
              <a:gd name="connsiteY8" fmla="*/ 2665927 h 2665927"/>
              <a:gd name="connsiteX9" fmla="*/ 0 w 12196800"/>
              <a:gd name="connsiteY9" fmla="*/ 2665927 h 2665927"/>
              <a:gd name="connsiteX10" fmla="*/ 0 w 12196800"/>
              <a:gd name="connsiteY10"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182637 w 12196800"/>
              <a:gd name="connsiteY7" fmla="*/ 726070 h 2665927"/>
              <a:gd name="connsiteX8" fmla="*/ 12196800 w 12196800"/>
              <a:gd name="connsiteY8" fmla="*/ 418564 h 2665927"/>
              <a:gd name="connsiteX9" fmla="*/ 12196800 w 12196800"/>
              <a:gd name="connsiteY9" fmla="*/ 2665927 h 2665927"/>
              <a:gd name="connsiteX10" fmla="*/ 0 w 12196800"/>
              <a:gd name="connsiteY10" fmla="*/ 2665927 h 2665927"/>
              <a:gd name="connsiteX11" fmla="*/ 0 w 12196800"/>
              <a:gd name="connsiteY11"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2196800 w 12196800"/>
              <a:gd name="connsiteY8" fmla="*/ 418564 h 2665927"/>
              <a:gd name="connsiteX9" fmla="*/ 12196800 w 12196800"/>
              <a:gd name="connsiteY9" fmla="*/ 2665927 h 2665927"/>
              <a:gd name="connsiteX10" fmla="*/ 0 w 12196800"/>
              <a:gd name="connsiteY10" fmla="*/ 2665927 h 2665927"/>
              <a:gd name="connsiteX11" fmla="*/ 0 w 12196800"/>
              <a:gd name="connsiteY11"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2196800 w 12196800"/>
              <a:gd name="connsiteY8" fmla="*/ 418564 h 2665927"/>
              <a:gd name="connsiteX9" fmla="*/ 12196800 w 12196800"/>
              <a:gd name="connsiteY9" fmla="*/ 2665927 h 2665927"/>
              <a:gd name="connsiteX10" fmla="*/ 0 w 12196800"/>
              <a:gd name="connsiteY10" fmla="*/ 2665927 h 2665927"/>
              <a:gd name="connsiteX11" fmla="*/ 0 w 12196800"/>
              <a:gd name="connsiteY11"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721662 w 12196800"/>
              <a:gd name="connsiteY8" fmla="*/ 610160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43623 w 12196800"/>
              <a:gd name="connsiteY7" fmla="*/ 816222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844011 w 12196800"/>
              <a:gd name="connsiteY8" fmla="*/ 86773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68980 w 12196800"/>
              <a:gd name="connsiteY7" fmla="*/ 745554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394337 w 12196800"/>
              <a:gd name="connsiteY7" fmla="*/ 817762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752146 w 12196800"/>
              <a:gd name="connsiteY7" fmla="*/ 817762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 name="connsiteX0" fmla="*/ 0 w 12196800"/>
              <a:gd name="connsiteY0" fmla="*/ 0 h 2665927"/>
              <a:gd name="connsiteX1" fmla="*/ 1551904 w 12196800"/>
              <a:gd name="connsiteY1" fmla="*/ 623039 h 2665927"/>
              <a:gd name="connsiteX2" fmla="*/ 2413784 w 12196800"/>
              <a:gd name="connsiteY2" fmla="*/ 706917 h 2665927"/>
              <a:gd name="connsiteX3" fmla="*/ 4185634 w 12196800"/>
              <a:gd name="connsiteY3" fmla="*/ 462053 h 2665927"/>
              <a:gd name="connsiteX4" fmla="*/ 5204680 w 12196800"/>
              <a:gd name="connsiteY4" fmla="*/ 457153 h 2665927"/>
              <a:gd name="connsiteX5" fmla="*/ 7276563 w 12196800"/>
              <a:gd name="connsiteY5" fmla="*/ 706751 h 2665927"/>
              <a:gd name="connsiteX6" fmla="*/ 8339070 w 12196800"/>
              <a:gd name="connsiteY6" fmla="*/ 803343 h 2665927"/>
              <a:gd name="connsiteX7" fmla="*/ 9752146 w 12196800"/>
              <a:gd name="connsiteY7" fmla="*/ 817762 h 2665927"/>
              <a:gd name="connsiteX8" fmla="*/ 10797930 w 12196800"/>
              <a:gd name="connsiteY8" fmla="*/ 868507 h 2665927"/>
              <a:gd name="connsiteX9" fmla="*/ 12196800 w 12196800"/>
              <a:gd name="connsiteY9" fmla="*/ 418564 h 2665927"/>
              <a:gd name="connsiteX10" fmla="*/ 12196800 w 12196800"/>
              <a:gd name="connsiteY10" fmla="*/ 2665927 h 2665927"/>
              <a:gd name="connsiteX11" fmla="*/ 0 w 12196800"/>
              <a:gd name="connsiteY11" fmla="*/ 2665927 h 2665927"/>
              <a:gd name="connsiteX12" fmla="*/ 0 w 12196800"/>
              <a:gd name="connsiteY12" fmla="*/ 0 h 266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6800" h="2665927">
                <a:moveTo>
                  <a:pt x="0" y="0"/>
                </a:moveTo>
                <a:cubicBezTo>
                  <a:pt x="517301" y="207680"/>
                  <a:pt x="809223" y="389601"/>
                  <a:pt x="1551904" y="623039"/>
                </a:cubicBezTo>
                <a:cubicBezTo>
                  <a:pt x="1832757" y="689635"/>
                  <a:pt x="1830277" y="736913"/>
                  <a:pt x="2413784" y="706917"/>
                </a:cubicBezTo>
                <a:cubicBezTo>
                  <a:pt x="3054821" y="637762"/>
                  <a:pt x="3417195" y="567230"/>
                  <a:pt x="4185634" y="462053"/>
                </a:cubicBezTo>
                <a:cubicBezTo>
                  <a:pt x="4538194" y="428223"/>
                  <a:pt x="4716892" y="439467"/>
                  <a:pt x="5204680" y="457153"/>
                </a:cubicBezTo>
                <a:cubicBezTo>
                  <a:pt x="6011218" y="514596"/>
                  <a:pt x="6038583" y="501202"/>
                  <a:pt x="7276563" y="706751"/>
                </a:cubicBezTo>
                <a:cubicBezTo>
                  <a:pt x="7617853" y="764705"/>
                  <a:pt x="7727325" y="809782"/>
                  <a:pt x="8339070" y="803343"/>
                </a:cubicBezTo>
                <a:lnTo>
                  <a:pt x="9752146" y="817762"/>
                </a:lnTo>
                <a:cubicBezTo>
                  <a:pt x="10252275" y="834934"/>
                  <a:pt x="10473794" y="889188"/>
                  <a:pt x="10797930" y="868507"/>
                </a:cubicBezTo>
                <a:cubicBezTo>
                  <a:pt x="11569320" y="736756"/>
                  <a:pt x="11745870" y="568288"/>
                  <a:pt x="12196800" y="418564"/>
                </a:cubicBezTo>
                <a:lnTo>
                  <a:pt x="12196800" y="2665927"/>
                </a:lnTo>
                <a:lnTo>
                  <a:pt x="0" y="2665927"/>
                </a:lnTo>
                <a:lnTo>
                  <a:pt x="0" y="0"/>
                </a:lnTo>
                <a:close/>
              </a:path>
            </a:pathLst>
          </a:custGeom>
          <a:solidFill>
            <a:srgbClr val="F7B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994609" y="1985955"/>
            <a:ext cx="2130092" cy="615553"/>
          </a:xfrm>
          <a:prstGeom prst="rect">
            <a:avLst/>
          </a:prstGeom>
          <a:noFill/>
        </p:spPr>
        <p:txBody>
          <a:bodyPr wrap="square" rtlCol="0">
            <a:spAutoFit/>
          </a:bodyPr>
          <a:lstStyle/>
          <a:p>
            <a:pPr algn="ctr"/>
            <a:r>
              <a:rPr lang="zh-CN" altLang="en-US" sz="3400" b="1" spc="60" dirty="0">
                <a:solidFill>
                  <a:srgbClr val="000000"/>
                </a:solidFill>
                <a:latin typeface="微软雅黑" pitchFamily="34" charset="-122"/>
                <a:ea typeface="微软雅黑" pitchFamily="34" charset="-122"/>
              </a:rPr>
              <a:t>谢谢！</a:t>
            </a:r>
          </a:p>
        </p:txBody>
      </p:sp>
      <p:sp>
        <p:nvSpPr>
          <p:cNvPr id="10" name="TextBox 9"/>
          <p:cNvSpPr txBox="1"/>
          <p:nvPr/>
        </p:nvSpPr>
        <p:spPr>
          <a:xfrm>
            <a:off x="4484725" y="2719385"/>
            <a:ext cx="3226076" cy="353943"/>
          </a:xfrm>
          <a:prstGeom prst="rect">
            <a:avLst/>
          </a:prstGeom>
          <a:noFill/>
        </p:spPr>
        <p:txBody>
          <a:bodyPr wrap="none" rtlCol="0">
            <a:spAutoFit/>
          </a:bodyPr>
          <a:lstStyle/>
          <a:p>
            <a:r>
              <a:rPr lang="en-US" altLang="zh-CN" sz="1700" dirty="0">
                <a:solidFill>
                  <a:schemeClr val="tx1">
                    <a:lumMod val="85000"/>
                    <a:lumOff val="15000"/>
                  </a:schemeClr>
                </a:solidFill>
                <a:latin typeface="微软雅黑" pitchFamily="34" charset="-122"/>
                <a:ea typeface="微软雅黑" pitchFamily="34" charset="-122"/>
              </a:rPr>
              <a:t>THANK YOU FOR WATCHING</a:t>
            </a:r>
            <a:endParaRPr lang="zh-CN" altLang="en-US" sz="1700" dirty="0">
              <a:solidFill>
                <a:schemeClr val="tx1">
                  <a:lumMod val="85000"/>
                  <a:lumOff val="15000"/>
                </a:schemeClr>
              </a:solidFill>
              <a:latin typeface="微软雅黑" pitchFamily="34" charset="-122"/>
              <a:ea typeface="微软雅黑" pitchFamily="34" charset="-122"/>
            </a:endParaRPr>
          </a:p>
        </p:txBody>
      </p:sp>
      <p:sp>
        <p:nvSpPr>
          <p:cNvPr id="11" name="矩形 10"/>
          <p:cNvSpPr/>
          <p:nvPr/>
        </p:nvSpPr>
        <p:spPr>
          <a:xfrm>
            <a:off x="5254375" y="2644656"/>
            <a:ext cx="1684800" cy="21600"/>
          </a:xfrm>
          <a:prstGeom prst="rect">
            <a:avLst/>
          </a:prstGeom>
          <a:solidFill>
            <a:srgbClr val="F7BC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60000"/>
                  <a:lumOff val="40000"/>
                </a:schemeClr>
              </a:solidFill>
            </a:endParaRPr>
          </a:p>
        </p:txBody>
      </p:sp>
      <p:sp>
        <p:nvSpPr>
          <p:cNvPr id="12" name="TextBox 11"/>
          <p:cNvSpPr txBox="1"/>
          <p:nvPr/>
        </p:nvSpPr>
        <p:spPr>
          <a:xfrm>
            <a:off x="10961122" y="6440708"/>
            <a:ext cx="1178528" cy="292388"/>
          </a:xfrm>
          <a:prstGeom prst="rect">
            <a:avLst/>
          </a:prstGeom>
          <a:noFill/>
        </p:spPr>
        <p:txBody>
          <a:bodyPr wrap="none" rtlCol="0">
            <a:spAutoFit/>
          </a:bodyPr>
          <a:lstStyle/>
          <a:p>
            <a:r>
              <a:rPr lang="en-US" altLang="zh-CN" sz="1300" dirty="0">
                <a:solidFill>
                  <a:schemeClr val="bg1"/>
                </a:solidFill>
                <a:latin typeface="微软雅黑" pitchFamily="34" charset="-122"/>
                <a:ea typeface="微软雅黑" pitchFamily="34" charset="-122"/>
              </a:rPr>
              <a:t>©</a:t>
            </a:r>
            <a:r>
              <a:rPr lang="zh-CN" altLang="en-US" sz="1300" dirty="0">
                <a:solidFill>
                  <a:schemeClr val="bg1"/>
                </a:solidFill>
                <a:latin typeface="微软雅黑" pitchFamily="34" charset="-122"/>
                <a:ea typeface="微软雅黑" pitchFamily="34" charset="-122"/>
              </a:rPr>
              <a:t>陆陆畅科技</a:t>
            </a:r>
          </a:p>
        </p:txBody>
      </p:sp>
    </p:spTree>
    <p:extLst>
      <p:ext uri="{BB962C8B-B14F-4D97-AF65-F5344CB8AC3E}">
        <p14:creationId xmlns:p14="http://schemas.microsoft.com/office/powerpoint/2010/main" val="309553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39188" y="235372"/>
            <a:ext cx="8944458" cy="540669"/>
          </a:xfrm>
          <a:prstGeom prst="rect">
            <a:avLst/>
          </a:prstGeom>
          <a:extLst/>
        </p:spPr>
        <p:txBody>
          <a:bodyPr vert="horz" lIns="121944" tIns="60972" rIns="121944" bIns="60972" rtlCol="0" anchor="ctr">
            <a:normAutofit fontScale="97500"/>
          </a:bodyPr>
          <a:lstStyle>
            <a:defPPr>
              <a:defRPr lang="zh-CN"/>
            </a:defPPr>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内因 冠德石油</a:t>
            </a:r>
            <a:r>
              <a:rPr lang="en-US" altLang="zh-CN" dirty="0"/>
              <a:t>ABCD</a:t>
            </a:r>
            <a:endParaRPr lang="zh-CN" altLang="en-US" dirty="0"/>
          </a:p>
        </p:txBody>
      </p:sp>
      <p:sp>
        <p:nvSpPr>
          <p:cNvPr id="3" name="矩形 2"/>
          <p:cNvSpPr/>
          <p:nvPr/>
        </p:nvSpPr>
        <p:spPr bwMode="auto">
          <a:xfrm>
            <a:off x="360475" y="1212958"/>
            <a:ext cx="2196752" cy="122388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61" tIns="45731" rIns="91461" bIns="45731" numCol="1" rtlCol="0" anchor="ctr" anchorCtr="0" compatLnSpc="1">
            <a:prstTxWarp prst="textNoShape">
              <a:avLst/>
            </a:prstTxWarp>
          </a:bodyPr>
          <a:lstStyle/>
          <a:p>
            <a:pPr algn="ctr" fontAlgn="base">
              <a:spcBef>
                <a:spcPct val="0"/>
              </a:spcBef>
              <a:spcAft>
                <a:spcPct val="0"/>
              </a:spcAft>
            </a:pPr>
            <a:r>
              <a:rPr lang="en-US" altLang="zh-CN" sz="8802" dirty="0">
                <a:latin typeface="Arial" pitchFamily="34" charset="0"/>
                <a:ea typeface="宋体" pitchFamily="2" charset="-122"/>
              </a:rPr>
              <a:t>A</a:t>
            </a:r>
            <a:endParaRPr lang="zh-CN" altLang="en-US" sz="8802" dirty="0">
              <a:latin typeface="Arial" pitchFamily="34" charset="0"/>
              <a:ea typeface="宋体" pitchFamily="2" charset="-122"/>
            </a:endParaRPr>
          </a:p>
        </p:txBody>
      </p:sp>
      <p:sp>
        <p:nvSpPr>
          <p:cNvPr id="12" name="矩形 11"/>
          <p:cNvSpPr/>
          <p:nvPr/>
        </p:nvSpPr>
        <p:spPr bwMode="auto">
          <a:xfrm>
            <a:off x="360475" y="2499363"/>
            <a:ext cx="2196752" cy="1223883"/>
          </a:xfrm>
          <a:prstGeom prst="rect">
            <a:avLst/>
          </a:prstGeom>
          <a:solidFill>
            <a:srgbClr val="FFC000"/>
          </a:solidFill>
          <a:ln>
            <a:solidFill>
              <a:schemeClr val="accent6">
                <a:lumMod val="7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800" b="1" dirty="0">
                <a:solidFill>
                  <a:schemeClr val="lt1"/>
                </a:solidFill>
                <a:latin typeface="STHeiti" charset="-122"/>
                <a:ea typeface="STHeiti" charset="-122"/>
                <a:cs typeface="STHeiti" charset="-122"/>
              </a:rPr>
              <a:t>B</a:t>
            </a:r>
            <a:endParaRPr kumimoji="1" lang="zh-CN" altLang="en-US" sz="8800" b="1" dirty="0">
              <a:solidFill>
                <a:schemeClr val="lt1"/>
              </a:solidFill>
              <a:latin typeface="STHeiti" charset="-122"/>
              <a:ea typeface="STHeiti" charset="-122"/>
              <a:cs typeface="STHeiti" charset="-122"/>
            </a:endParaRPr>
          </a:p>
        </p:txBody>
      </p:sp>
      <p:sp>
        <p:nvSpPr>
          <p:cNvPr id="13" name="矩形 12"/>
          <p:cNvSpPr/>
          <p:nvPr/>
        </p:nvSpPr>
        <p:spPr bwMode="auto">
          <a:xfrm>
            <a:off x="360475" y="3775535"/>
            <a:ext cx="2196752" cy="1223883"/>
          </a:xfrm>
          <a:prstGeom prst="rect">
            <a:avLst/>
          </a:prstGeom>
          <a:solidFill>
            <a:srgbClr val="FFC000"/>
          </a:solidFill>
          <a:ln>
            <a:solidFill>
              <a:schemeClr val="accent6">
                <a:lumMod val="75000"/>
              </a:schemeClr>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800" b="1" dirty="0">
                <a:solidFill>
                  <a:schemeClr val="lt1"/>
                </a:solidFill>
                <a:latin typeface="STHeiti" charset="-122"/>
                <a:ea typeface="STHeiti" charset="-122"/>
                <a:cs typeface="STHeiti" charset="-122"/>
              </a:rPr>
              <a:t>C</a:t>
            </a:r>
            <a:endParaRPr kumimoji="1" lang="zh-CN" altLang="en-US" sz="8800" b="1" dirty="0">
              <a:solidFill>
                <a:schemeClr val="lt1"/>
              </a:solidFill>
              <a:latin typeface="STHeiti" charset="-122"/>
              <a:ea typeface="STHeiti" charset="-122"/>
              <a:cs typeface="STHeiti" charset="-122"/>
            </a:endParaRPr>
          </a:p>
        </p:txBody>
      </p:sp>
      <p:sp>
        <p:nvSpPr>
          <p:cNvPr id="14" name="矩形 13"/>
          <p:cNvSpPr/>
          <p:nvPr/>
        </p:nvSpPr>
        <p:spPr bwMode="auto">
          <a:xfrm>
            <a:off x="360475" y="5061940"/>
            <a:ext cx="2196752" cy="122388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61" tIns="45731" rIns="91461" bIns="45731" numCol="1" rtlCol="0" anchor="ctr" anchorCtr="0" compatLnSpc="1">
            <a:prstTxWarp prst="textNoShape">
              <a:avLst/>
            </a:prstTxWarp>
          </a:bodyPr>
          <a:lstStyle/>
          <a:p>
            <a:pPr algn="ctr" fontAlgn="base">
              <a:spcBef>
                <a:spcPct val="0"/>
              </a:spcBef>
              <a:spcAft>
                <a:spcPct val="0"/>
              </a:spcAft>
            </a:pPr>
            <a:r>
              <a:rPr lang="en-US" altLang="zh-CN" sz="8802" dirty="0">
                <a:ea typeface="宋体" pitchFamily="2" charset="-122"/>
              </a:rPr>
              <a:t>D</a:t>
            </a:r>
            <a:endParaRPr lang="zh-CN" altLang="en-US" sz="8802" dirty="0">
              <a:latin typeface="Arial" pitchFamily="34" charset="0"/>
              <a:ea typeface="宋体" pitchFamily="2" charset="-122"/>
            </a:endParaRPr>
          </a:p>
        </p:txBody>
      </p:sp>
      <p:sp>
        <p:nvSpPr>
          <p:cNvPr id="15" name="矩形 14"/>
          <p:cNvSpPr/>
          <p:nvPr/>
        </p:nvSpPr>
        <p:spPr>
          <a:xfrm>
            <a:off x="2619204" y="1280025"/>
            <a:ext cx="6097411" cy="1062075"/>
          </a:xfrm>
          <a:prstGeom prst="rect">
            <a:avLst/>
          </a:prstGeom>
        </p:spPr>
        <p:txBody>
          <a:bodyPr>
            <a:spAutoFit/>
          </a:bodyPr>
          <a:lstStyle/>
          <a:p>
            <a:pPr>
              <a:lnSpc>
                <a:spcPct val="150000"/>
              </a:lnSpc>
            </a:pPr>
            <a:r>
              <a:rPr lang="zh-CN" altLang="en-US" sz="1400" dirty="0"/>
              <a:t>（平台）运营商 </a:t>
            </a:r>
            <a:r>
              <a:rPr lang="en-US" altLang="zh-CN" sz="1400" dirty="0"/>
              <a:t>to </a:t>
            </a:r>
            <a:r>
              <a:rPr lang="zh-CN" altLang="en-US" sz="1400" dirty="0"/>
              <a:t>炼油厂   </a:t>
            </a:r>
            <a:endParaRPr lang="en-US" altLang="zh-CN" sz="1400" dirty="0"/>
          </a:p>
          <a:p>
            <a:pPr marL="285807" indent="-285807">
              <a:lnSpc>
                <a:spcPct val="150000"/>
              </a:lnSpc>
              <a:buFont typeface="Wingdings" panose="05000000000000000000" pitchFamily="2" charset="2"/>
              <a:buChar char="l"/>
            </a:pPr>
            <a:r>
              <a:rPr lang="zh-CN" altLang="en-US" sz="1400" dirty="0"/>
              <a:t>团购油料价格优势，地方炼油厂合作（</a:t>
            </a:r>
            <a:r>
              <a:rPr lang="en-US" altLang="zh-CN" sz="1400" dirty="0"/>
              <a:t>800</a:t>
            </a:r>
            <a:r>
              <a:rPr lang="zh-CN" altLang="en-US" sz="1400" dirty="0"/>
              <a:t>家左右，国营</a:t>
            </a:r>
            <a:r>
              <a:rPr lang="en-US" altLang="zh-CN" sz="1400" dirty="0"/>
              <a:t>2</a:t>
            </a:r>
            <a:r>
              <a:rPr lang="zh-CN" altLang="en-US" sz="1400" dirty="0"/>
              <a:t>家）</a:t>
            </a:r>
            <a:endParaRPr lang="en-US" altLang="zh-CN" sz="1400" dirty="0"/>
          </a:p>
          <a:p>
            <a:pPr marL="285807" indent="-285807">
              <a:lnSpc>
                <a:spcPct val="150000"/>
              </a:lnSpc>
              <a:buFont typeface="Wingdings" panose="05000000000000000000" pitchFamily="2" charset="2"/>
              <a:buChar char="l"/>
            </a:pPr>
            <a:r>
              <a:rPr lang="zh-CN" altLang="en-US" sz="1400" dirty="0"/>
              <a:t>资本介入，期货市场，对冲基金</a:t>
            </a:r>
          </a:p>
        </p:txBody>
      </p:sp>
      <p:sp>
        <p:nvSpPr>
          <p:cNvPr id="17" name="矩形 16"/>
          <p:cNvSpPr/>
          <p:nvPr/>
        </p:nvSpPr>
        <p:spPr>
          <a:xfrm>
            <a:off x="2619204" y="2415017"/>
            <a:ext cx="8869083" cy="1385316"/>
          </a:xfrm>
          <a:prstGeom prst="rect">
            <a:avLst/>
          </a:prstGeom>
        </p:spPr>
        <p:txBody>
          <a:bodyPr wrap="square">
            <a:spAutoFit/>
          </a:bodyPr>
          <a:lstStyle/>
          <a:p>
            <a:pPr>
              <a:lnSpc>
                <a:spcPct val="150000"/>
              </a:lnSpc>
            </a:pPr>
            <a:r>
              <a:rPr lang="zh-CN" altLang="en-US" sz="1400" dirty="0"/>
              <a:t>平台 </a:t>
            </a:r>
            <a:r>
              <a:rPr lang="en-US" altLang="zh-CN" sz="1400" dirty="0"/>
              <a:t>to </a:t>
            </a:r>
            <a:r>
              <a:rPr lang="zh-CN" altLang="en-US" sz="1400" dirty="0"/>
              <a:t>运营商 （业主）   （平台）</a:t>
            </a:r>
            <a:endParaRPr lang="en-US" altLang="zh-CN" sz="1400" dirty="0"/>
          </a:p>
          <a:p>
            <a:pPr marL="285807" indent="-285807">
              <a:lnSpc>
                <a:spcPct val="150000"/>
              </a:lnSpc>
              <a:buFont typeface="Wingdings" panose="05000000000000000000" pitchFamily="2" charset="2"/>
              <a:buChar char="l"/>
            </a:pPr>
            <a:r>
              <a:rPr lang="zh-CN" altLang="en-US" sz="1400" dirty="0"/>
              <a:t>帮助运营商（业主）构建站内系统（</a:t>
            </a:r>
            <a:r>
              <a:rPr lang="en-US" altLang="zh-CN" sz="1400" dirty="0"/>
              <a:t>with </a:t>
            </a:r>
            <a:r>
              <a:rPr lang="zh-CN" altLang="en-US" sz="1400" dirty="0"/>
              <a:t>线上部分）</a:t>
            </a:r>
            <a:endParaRPr lang="en-US" altLang="zh-CN" sz="1400" dirty="0"/>
          </a:p>
          <a:p>
            <a:pPr marL="285807" indent="-285807">
              <a:lnSpc>
                <a:spcPct val="150000"/>
              </a:lnSpc>
              <a:buFont typeface="Wingdings" panose="05000000000000000000" pitchFamily="2" charset="2"/>
              <a:buChar char="l"/>
            </a:pPr>
            <a:r>
              <a:rPr lang="zh-CN" altLang="en-US" sz="1400" dirty="0"/>
              <a:t>帮助运营商（业主）进行代运营，实现品牌推广（营销活动，会员汇集</a:t>
            </a:r>
            <a:r>
              <a:rPr lang="en-US" altLang="zh-CN" sz="1400" dirty="0"/>
              <a:t>,</a:t>
            </a:r>
            <a:r>
              <a:rPr lang="zh-CN" altLang="en-US" sz="1400" dirty="0"/>
              <a:t>安全事务管理）及站内服务延伸；</a:t>
            </a:r>
            <a:endParaRPr lang="en-US" altLang="zh-CN" sz="1400" dirty="0"/>
          </a:p>
          <a:p>
            <a:pPr marL="285807" indent="-285807">
              <a:lnSpc>
                <a:spcPct val="150000"/>
              </a:lnSpc>
              <a:buFont typeface="Wingdings" panose="05000000000000000000" pitchFamily="2" charset="2"/>
              <a:buChar char="l"/>
            </a:pPr>
            <a:r>
              <a:rPr lang="zh-CN" altLang="en-US" sz="1400" dirty="0"/>
              <a:t>帮助运营商（业主）进行线上运营，实现交易分成（加油交易金额，非油业务增加</a:t>
            </a:r>
            <a:r>
              <a:rPr lang="en-US" altLang="zh-CN" sz="1400" dirty="0"/>
              <a:t>)</a:t>
            </a:r>
            <a:endParaRPr lang="zh-CN" altLang="en-US" sz="1400" dirty="0"/>
          </a:p>
        </p:txBody>
      </p:sp>
      <p:sp>
        <p:nvSpPr>
          <p:cNvPr id="18" name="矩形 17"/>
          <p:cNvSpPr/>
          <p:nvPr/>
        </p:nvSpPr>
        <p:spPr>
          <a:xfrm>
            <a:off x="2619204" y="3723247"/>
            <a:ext cx="8869083" cy="1062075"/>
          </a:xfrm>
          <a:prstGeom prst="rect">
            <a:avLst/>
          </a:prstGeom>
        </p:spPr>
        <p:txBody>
          <a:bodyPr wrap="square">
            <a:spAutoFit/>
          </a:bodyPr>
          <a:lstStyle/>
          <a:p>
            <a:pPr>
              <a:lnSpc>
                <a:spcPct val="150000"/>
              </a:lnSpc>
            </a:pPr>
            <a:r>
              <a:rPr lang="zh-CN" altLang="en-US" sz="1400" dirty="0"/>
              <a:t>平台（运营商） </a:t>
            </a:r>
            <a:r>
              <a:rPr lang="en-US" altLang="zh-CN" sz="1400" dirty="0"/>
              <a:t>to </a:t>
            </a:r>
            <a:r>
              <a:rPr lang="zh-CN" altLang="en-US" sz="1400" dirty="0"/>
              <a:t>用户</a:t>
            </a:r>
            <a:endParaRPr lang="en-US" altLang="zh-CN" sz="1400" dirty="0"/>
          </a:p>
          <a:p>
            <a:pPr marL="285807" indent="-285807">
              <a:lnSpc>
                <a:spcPct val="150000"/>
              </a:lnSpc>
              <a:buFont typeface="Wingdings" panose="05000000000000000000" pitchFamily="2" charset="2"/>
              <a:buChar char="l"/>
            </a:pPr>
            <a:r>
              <a:rPr lang="zh-CN" altLang="en-US" sz="1400" dirty="0"/>
              <a:t>用户体验 车， 涉车业务， 生活 的一体化体验；</a:t>
            </a:r>
            <a:endParaRPr lang="en-US" altLang="zh-CN" sz="1400" dirty="0"/>
          </a:p>
          <a:p>
            <a:pPr marL="285807" indent="-285807">
              <a:lnSpc>
                <a:spcPct val="150000"/>
              </a:lnSpc>
              <a:buFont typeface="Wingdings" panose="05000000000000000000" pitchFamily="2" charset="2"/>
              <a:buChar char="l"/>
            </a:pPr>
            <a:r>
              <a:rPr lang="zh-CN" altLang="en-US" sz="1400" dirty="0"/>
              <a:t>用户体验 加油便利及优惠；</a:t>
            </a:r>
            <a:endParaRPr lang="en-US" altLang="zh-CN" sz="1400" dirty="0"/>
          </a:p>
        </p:txBody>
      </p:sp>
      <p:sp>
        <p:nvSpPr>
          <p:cNvPr id="19" name="矩形 18"/>
          <p:cNvSpPr/>
          <p:nvPr/>
        </p:nvSpPr>
        <p:spPr>
          <a:xfrm>
            <a:off x="2630542" y="5031477"/>
            <a:ext cx="8869083" cy="1062075"/>
          </a:xfrm>
          <a:prstGeom prst="rect">
            <a:avLst/>
          </a:prstGeom>
        </p:spPr>
        <p:txBody>
          <a:bodyPr wrap="square">
            <a:spAutoFit/>
          </a:bodyPr>
          <a:lstStyle/>
          <a:p>
            <a:pPr>
              <a:lnSpc>
                <a:spcPct val="150000"/>
              </a:lnSpc>
            </a:pPr>
            <a:r>
              <a:rPr lang="zh-CN" altLang="en-US" sz="1400" dirty="0"/>
              <a:t>平台 </a:t>
            </a:r>
            <a:r>
              <a:rPr lang="en-US" altLang="zh-CN" sz="1400" dirty="0"/>
              <a:t>to </a:t>
            </a:r>
            <a:r>
              <a:rPr lang="zh-CN" altLang="en-US" sz="1400" dirty="0"/>
              <a:t>平台</a:t>
            </a:r>
            <a:endParaRPr lang="en-US" altLang="zh-CN" sz="1400" dirty="0"/>
          </a:p>
          <a:p>
            <a:pPr marL="285807" indent="-285807">
              <a:lnSpc>
                <a:spcPct val="150000"/>
              </a:lnSpc>
              <a:buFont typeface="Wingdings" panose="05000000000000000000" pitchFamily="2" charset="2"/>
              <a:buChar char="l"/>
            </a:pPr>
            <a:r>
              <a:rPr lang="zh-CN" altLang="en-US" sz="1400" dirty="0"/>
              <a:t>第三方平台支持（第三方支付，车主服务</a:t>
            </a:r>
            <a:r>
              <a:rPr lang="en-US" altLang="zh-CN" sz="1400" dirty="0"/>
              <a:t>API</a:t>
            </a:r>
            <a:r>
              <a:rPr lang="zh-CN" altLang="en-US" sz="1400" dirty="0"/>
              <a:t>，车辆服务</a:t>
            </a:r>
            <a:r>
              <a:rPr lang="en-US" altLang="zh-CN" sz="1400" dirty="0"/>
              <a:t>API</a:t>
            </a:r>
            <a:r>
              <a:rPr lang="zh-CN" altLang="en-US" sz="1400" dirty="0"/>
              <a:t>，其他</a:t>
            </a:r>
            <a:r>
              <a:rPr lang="en-US" altLang="zh-CN" sz="1400" dirty="0"/>
              <a:t>API</a:t>
            </a:r>
            <a:r>
              <a:rPr lang="zh-CN" altLang="en-US" sz="1400" dirty="0"/>
              <a:t>，大数据</a:t>
            </a:r>
            <a:r>
              <a:rPr lang="en-US" altLang="zh-CN" sz="1400" dirty="0"/>
              <a:t>API</a:t>
            </a:r>
            <a:r>
              <a:rPr lang="zh-CN" altLang="en-US" sz="1400" dirty="0"/>
              <a:t>）；</a:t>
            </a:r>
            <a:endParaRPr lang="en-US" altLang="zh-CN" sz="1400" dirty="0"/>
          </a:p>
          <a:p>
            <a:pPr marL="285807" indent="-285807">
              <a:lnSpc>
                <a:spcPct val="150000"/>
              </a:lnSpc>
              <a:buFont typeface="Wingdings" panose="05000000000000000000" pitchFamily="2" charset="2"/>
              <a:buChar char="l"/>
            </a:pPr>
            <a:r>
              <a:rPr lang="zh-CN" altLang="en-US" sz="1400" dirty="0"/>
              <a:t>异业联盟的合作（涉车业务（洗车，停车，车险等等），非涉车业务（银行，金融，游戏等等））</a:t>
            </a:r>
            <a:endParaRPr lang="en-US" altLang="zh-CN" sz="1400"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66297" y="1280024"/>
            <a:ext cx="1789107" cy="1789107"/>
          </a:xfrm>
          <a:prstGeom prst="rect">
            <a:avLst/>
          </a:prstGeom>
        </p:spPr>
      </p:pic>
    </p:spTree>
    <p:extLst>
      <p:ext uri="{BB962C8B-B14F-4D97-AF65-F5344CB8AC3E}">
        <p14:creationId xmlns:p14="http://schemas.microsoft.com/office/powerpoint/2010/main" val="30862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6" y="728869"/>
            <a:ext cx="10011429" cy="5647473"/>
          </a:xfrm>
          <a:prstGeom prst="rect">
            <a:avLst/>
          </a:prstGeom>
        </p:spPr>
      </p:pic>
      <p:cxnSp>
        <p:nvCxnSpPr>
          <p:cNvPr id="5" name="直接箭头连接符 4"/>
          <p:cNvCxnSpPr/>
          <p:nvPr/>
        </p:nvCxnSpPr>
        <p:spPr bwMode="auto">
          <a:xfrm flipV="1">
            <a:off x="5701452" y="1953288"/>
            <a:ext cx="3606358" cy="20887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 name="图片 8"/>
          <p:cNvPicPr>
            <a:picLocks noChangeAspect="1"/>
          </p:cNvPicPr>
          <p:nvPr/>
        </p:nvPicPr>
        <p:blipFill>
          <a:blip r:embed="rId3"/>
          <a:stretch>
            <a:fillRect/>
          </a:stretch>
        </p:blipFill>
        <p:spPr>
          <a:xfrm>
            <a:off x="9307809" y="1549723"/>
            <a:ext cx="2504782" cy="1965636"/>
          </a:xfrm>
          <a:prstGeom prst="rect">
            <a:avLst/>
          </a:prstGeom>
        </p:spPr>
      </p:pic>
      <p:sp>
        <p:nvSpPr>
          <p:cNvPr id="11" name="矩形 10"/>
          <p:cNvSpPr/>
          <p:nvPr/>
        </p:nvSpPr>
        <p:spPr>
          <a:xfrm>
            <a:off x="9235020" y="3783697"/>
            <a:ext cx="2574010" cy="1323745"/>
          </a:xfrm>
          <a:prstGeom prst="rect">
            <a:avLst/>
          </a:prstGeom>
        </p:spPr>
        <p:txBody>
          <a:bodyPr wrap="square">
            <a:spAutoFit/>
          </a:bodyPr>
          <a:lstStyle/>
          <a:p>
            <a:pPr algn="ctr"/>
            <a:r>
              <a:rPr lang="zh-CN" altLang="en-US" sz="4001" dirty="0">
                <a:latin typeface="+mn-ea"/>
              </a:rPr>
              <a:t>市场存在发展机会</a:t>
            </a:r>
          </a:p>
        </p:txBody>
      </p:sp>
      <p:sp>
        <p:nvSpPr>
          <p:cNvPr id="6" name="Rectangle 2"/>
          <p:cNvSpPr txBox="1">
            <a:spLocks noChangeArrowheads="1"/>
          </p:cNvSpPr>
          <p:nvPr/>
        </p:nvSpPr>
        <p:spPr>
          <a:xfrm>
            <a:off x="939188" y="272875"/>
            <a:ext cx="8944458" cy="540669"/>
          </a:xfrm>
          <a:prstGeom prst="rect">
            <a:avLst/>
          </a:prstGeom>
          <a:extLst/>
        </p:spPr>
        <p:txBody>
          <a:bodyPr vert="horz" lIns="121944" tIns="60972" rIns="121944" bIns="60972" rtlCol="0" anchor="ctr">
            <a:normAutofit fontScale="97500"/>
          </a:bodyPr>
          <a:lstStyle>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汽车细分领域的发展状况</a:t>
            </a:r>
          </a:p>
        </p:txBody>
      </p:sp>
    </p:spTree>
    <p:extLst>
      <p:ext uri="{BB962C8B-B14F-4D97-AF65-F5344CB8AC3E}">
        <p14:creationId xmlns:p14="http://schemas.microsoft.com/office/powerpoint/2010/main" val="376172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4340" y="1022434"/>
            <a:ext cx="3769064" cy="3097061"/>
          </a:xfrm>
          <a:prstGeom prst="rect">
            <a:avLst/>
          </a:prstGeom>
        </p:spPr>
      </p:pic>
      <p:sp>
        <p:nvSpPr>
          <p:cNvPr id="5" name="Rectangle 2"/>
          <p:cNvSpPr txBox="1">
            <a:spLocks noChangeArrowheads="1"/>
          </p:cNvSpPr>
          <p:nvPr/>
        </p:nvSpPr>
        <p:spPr>
          <a:xfrm>
            <a:off x="826340" y="217402"/>
            <a:ext cx="8944458" cy="540669"/>
          </a:xfrm>
          <a:prstGeom prst="rect">
            <a:avLst/>
          </a:prstGeom>
          <a:extLst/>
        </p:spPr>
        <p:txBody>
          <a:bodyPr vert="horz" lIns="121944" tIns="60972" rIns="121944" bIns="60972" rtlCol="0" anchor="ctr">
            <a:normAutofit fontScale="97500"/>
          </a:bodyPr>
          <a:lstStyle>
            <a:defPPr>
              <a:defRPr lang="zh-CN"/>
            </a:defPPr>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从汽车购车前准备到用车的移动应用</a:t>
            </a:r>
            <a:r>
              <a:rPr lang="en-US" altLang="zh-CN" dirty="0"/>
              <a:t>APP</a:t>
            </a:r>
            <a:r>
              <a:rPr lang="zh-CN" altLang="en-US" dirty="0"/>
              <a:t>图谱</a:t>
            </a:r>
          </a:p>
        </p:txBody>
      </p:sp>
      <p:pic>
        <p:nvPicPr>
          <p:cNvPr id="7" name="图片 6"/>
          <p:cNvPicPr>
            <a:picLocks noChangeAspect="1"/>
          </p:cNvPicPr>
          <p:nvPr/>
        </p:nvPicPr>
        <p:blipFill>
          <a:blip r:embed="rId3"/>
          <a:stretch>
            <a:fillRect/>
          </a:stretch>
        </p:blipFill>
        <p:spPr>
          <a:xfrm>
            <a:off x="155552" y="1022434"/>
            <a:ext cx="8138788" cy="3226832"/>
          </a:xfrm>
          <a:prstGeom prst="rect">
            <a:avLst/>
          </a:prstGeom>
        </p:spPr>
      </p:pic>
      <p:pic>
        <p:nvPicPr>
          <p:cNvPr id="8" name="图片 7"/>
          <p:cNvPicPr>
            <a:picLocks noChangeAspect="1"/>
          </p:cNvPicPr>
          <p:nvPr/>
        </p:nvPicPr>
        <p:blipFill>
          <a:blip r:embed="rId4"/>
          <a:stretch>
            <a:fillRect/>
          </a:stretch>
        </p:blipFill>
        <p:spPr>
          <a:xfrm>
            <a:off x="4269244" y="4505061"/>
            <a:ext cx="1743260" cy="628717"/>
          </a:xfrm>
          <a:prstGeom prst="rect">
            <a:avLst/>
          </a:prstGeom>
        </p:spPr>
      </p:pic>
      <p:cxnSp>
        <p:nvCxnSpPr>
          <p:cNvPr id="10" name="直接箭头连接符 9"/>
          <p:cNvCxnSpPr/>
          <p:nvPr/>
        </p:nvCxnSpPr>
        <p:spPr bwMode="auto">
          <a:xfrm>
            <a:off x="479663" y="5487963"/>
            <a:ext cx="1063496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269243" y="4731704"/>
            <a:ext cx="0" cy="8282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4308230" y="5052027"/>
            <a:ext cx="1980678" cy="369332"/>
          </a:xfrm>
          <a:prstGeom prst="rect">
            <a:avLst/>
          </a:prstGeom>
          <a:noFill/>
        </p:spPr>
        <p:txBody>
          <a:bodyPr wrap="square" rtlCol="0">
            <a:spAutoFit/>
          </a:bodyPr>
          <a:lstStyle/>
          <a:p>
            <a:r>
              <a:rPr lang="en-US" altLang="zh-CN" sz="1800" dirty="0"/>
              <a:t>2014.05 </a:t>
            </a:r>
            <a:r>
              <a:rPr lang="zh-CN" altLang="en-US" sz="1800" dirty="0"/>
              <a:t>深圳</a:t>
            </a:r>
          </a:p>
        </p:txBody>
      </p:sp>
      <p:pic>
        <p:nvPicPr>
          <p:cNvPr id="16" name="图片 15"/>
          <p:cNvPicPr>
            <a:picLocks noChangeAspect="1"/>
          </p:cNvPicPr>
          <p:nvPr/>
        </p:nvPicPr>
        <p:blipFill>
          <a:blip r:embed="rId5"/>
          <a:stretch>
            <a:fillRect/>
          </a:stretch>
        </p:blipFill>
        <p:spPr>
          <a:xfrm>
            <a:off x="479663" y="4406287"/>
            <a:ext cx="1381171" cy="684473"/>
          </a:xfrm>
          <a:prstGeom prst="rect">
            <a:avLst/>
          </a:prstGeom>
        </p:spPr>
      </p:pic>
      <p:sp>
        <p:nvSpPr>
          <p:cNvPr id="17" name="文本框 16"/>
          <p:cNvSpPr txBox="1"/>
          <p:nvPr/>
        </p:nvSpPr>
        <p:spPr>
          <a:xfrm>
            <a:off x="479663" y="5133777"/>
            <a:ext cx="1980678" cy="369332"/>
          </a:xfrm>
          <a:prstGeom prst="rect">
            <a:avLst/>
          </a:prstGeom>
          <a:noFill/>
        </p:spPr>
        <p:txBody>
          <a:bodyPr wrap="square" rtlCol="0">
            <a:spAutoFit/>
          </a:bodyPr>
          <a:lstStyle/>
          <a:p>
            <a:r>
              <a:rPr lang="en-US" altLang="zh-CN" sz="1800" dirty="0"/>
              <a:t>2011.</a:t>
            </a:r>
            <a:r>
              <a:rPr lang="zh-CN" altLang="en-US" sz="1800" dirty="0"/>
              <a:t>北京 查违章</a:t>
            </a:r>
          </a:p>
        </p:txBody>
      </p:sp>
      <p:cxnSp>
        <p:nvCxnSpPr>
          <p:cNvPr id="18" name="直接连接符 17"/>
          <p:cNvCxnSpPr/>
          <p:nvPr/>
        </p:nvCxnSpPr>
        <p:spPr bwMode="auto">
          <a:xfrm>
            <a:off x="537992" y="4748522"/>
            <a:ext cx="0" cy="8282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文本框 19"/>
          <p:cNvSpPr txBox="1"/>
          <p:nvPr/>
        </p:nvSpPr>
        <p:spPr>
          <a:xfrm>
            <a:off x="2018160" y="6161333"/>
            <a:ext cx="2206786" cy="369332"/>
          </a:xfrm>
          <a:prstGeom prst="rect">
            <a:avLst/>
          </a:prstGeom>
          <a:noFill/>
        </p:spPr>
        <p:txBody>
          <a:bodyPr wrap="square" rtlCol="0">
            <a:spAutoFit/>
          </a:bodyPr>
          <a:lstStyle/>
          <a:p>
            <a:r>
              <a:rPr lang="en-US" altLang="zh-CN" sz="1800" dirty="0"/>
              <a:t>2013.05 </a:t>
            </a:r>
            <a:r>
              <a:rPr lang="zh-CN" altLang="en-US" sz="1800" dirty="0"/>
              <a:t>北京 成都</a:t>
            </a:r>
          </a:p>
        </p:txBody>
      </p:sp>
      <p:pic>
        <p:nvPicPr>
          <p:cNvPr id="21" name="图片 20"/>
          <p:cNvPicPr>
            <a:picLocks noChangeAspect="1"/>
          </p:cNvPicPr>
          <p:nvPr/>
        </p:nvPicPr>
        <p:blipFill>
          <a:blip r:embed="rId6"/>
          <a:stretch>
            <a:fillRect/>
          </a:stretch>
        </p:blipFill>
        <p:spPr>
          <a:xfrm>
            <a:off x="2386872" y="5573142"/>
            <a:ext cx="1105018" cy="542983"/>
          </a:xfrm>
          <a:prstGeom prst="rect">
            <a:avLst/>
          </a:prstGeom>
        </p:spPr>
      </p:pic>
      <p:cxnSp>
        <p:nvCxnSpPr>
          <p:cNvPr id="22" name="直接连接符 21"/>
          <p:cNvCxnSpPr/>
          <p:nvPr/>
        </p:nvCxnSpPr>
        <p:spPr bwMode="auto">
          <a:xfrm>
            <a:off x="2386872" y="5319155"/>
            <a:ext cx="0" cy="8282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图片 22"/>
          <p:cNvPicPr>
            <a:picLocks noChangeAspect="1"/>
          </p:cNvPicPr>
          <p:nvPr/>
        </p:nvPicPr>
        <p:blipFill>
          <a:blip r:embed="rId7"/>
          <a:stretch>
            <a:fillRect/>
          </a:stretch>
        </p:blipFill>
        <p:spPr>
          <a:xfrm>
            <a:off x="4273570" y="5501967"/>
            <a:ext cx="1377605" cy="659366"/>
          </a:xfrm>
          <a:prstGeom prst="rect">
            <a:avLst/>
          </a:prstGeom>
        </p:spPr>
      </p:pic>
      <p:sp>
        <p:nvSpPr>
          <p:cNvPr id="24" name="文本框 23"/>
          <p:cNvSpPr txBox="1"/>
          <p:nvPr/>
        </p:nvSpPr>
        <p:spPr>
          <a:xfrm>
            <a:off x="4224946" y="6210421"/>
            <a:ext cx="1980678" cy="369332"/>
          </a:xfrm>
          <a:prstGeom prst="rect">
            <a:avLst/>
          </a:prstGeom>
          <a:noFill/>
        </p:spPr>
        <p:txBody>
          <a:bodyPr wrap="square" rtlCol="0">
            <a:spAutoFit/>
          </a:bodyPr>
          <a:lstStyle/>
          <a:p>
            <a:r>
              <a:rPr lang="en-US" altLang="zh-CN" sz="1800" dirty="0"/>
              <a:t>2013.08 </a:t>
            </a:r>
            <a:r>
              <a:rPr lang="zh-CN" altLang="en-US" sz="1800" dirty="0"/>
              <a:t>深圳</a:t>
            </a:r>
          </a:p>
        </p:txBody>
      </p:sp>
      <p:pic>
        <p:nvPicPr>
          <p:cNvPr id="25" name="图片 24"/>
          <p:cNvPicPr>
            <a:picLocks noChangeAspect="1"/>
          </p:cNvPicPr>
          <p:nvPr/>
        </p:nvPicPr>
        <p:blipFill>
          <a:blip r:embed="rId8"/>
          <a:stretch>
            <a:fillRect/>
          </a:stretch>
        </p:blipFill>
        <p:spPr>
          <a:xfrm>
            <a:off x="7983237" y="5554484"/>
            <a:ext cx="1105018" cy="523931"/>
          </a:xfrm>
          <a:prstGeom prst="rect">
            <a:avLst/>
          </a:prstGeom>
        </p:spPr>
      </p:pic>
      <p:sp>
        <p:nvSpPr>
          <p:cNvPr id="26" name="文本框 25"/>
          <p:cNvSpPr txBox="1"/>
          <p:nvPr/>
        </p:nvSpPr>
        <p:spPr>
          <a:xfrm>
            <a:off x="7983238" y="6100709"/>
            <a:ext cx="1980678" cy="369332"/>
          </a:xfrm>
          <a:prstGeom prst="rect">
            <a:avLst/>
          </a:prstGeom>
          <a:noFill/>
        </p:spPr>
        <p:txBody>
          <a:bodyPr wrap="square" rtlCol="0">
            <a:spAutoFit/>
          </a:bodyPr>
          <a:lstStyle/>
          <a:p>
            <a:r>
              <a:rPr lang="en-US" altLang="zh-CN" sz="1800" dirty="0"/>
              <a:t>2015.01 </a:t>
            </a:r>
            <a:r>
              <a:rPr lang="zh-CN" altLang="en-US" sz="1800" dirty="0"/>
              <a:t>北京</a:t>
            </a:r>
          </a:p>
        </p:txBody>
      </p:sp>
      <p:pic>
        <p:nvPicPr>
          <p:cNvPr id="2" name="图片 1"/>
          <p:cNvPicPr>
            <a:picLocks noChangeAspect="1"/>
          </p:cNvPicPr>
          <p:nvPr/>
        </p:nvPicPr>
        <p:blipFill>
          <a:blip r:embed="rId9"/>
          <a:stretch>
            <a:fillRect/>
          </a:stretch>
        </p:blipFill>
        <p:spPr>
          <a:xfrm>
            <a:off x="6065728" y="4480350"/>
            <a:ext cx="1223851" cy="584361"/>
          </a:xfrm>
          <a:prstGeom prst="rect">
            <a:avLst/>
          </a:prstGeom>
        </p:spPr>
      </p:pic>
      <p:sp>
        <p:nvSpPr>
          <p:cNvPr id="27" name="文本框 26"/>
          <p:cNvSpPr txBox="1"/>
          <p:nvPr/>
        </p:nvSpPr>
        <p:spPr>
          <a:xfrm>
            <a:off x="5873103" y="5097748"/>
            <a:ext cx="1980678" cy="369332"/>
          </a:xfrm>
          <a:prstGeom prst="rect">
            <a:avLst/>
          </a:prstGeom>
          <a:noFill/>
        </p:spPr>
        <p:txBody>
          <a:bodyPr wrap="square" rtlCol="0">
            <a:spAutoFit/>
          </a:bodyPr>
          <a:lstStyle/>
          <a:p>
            <a:r>
              <a:rPr lang="en-US" altLang="zh-CN" sz="1800" dirty="0"/>
              <a:t>2014.05 </a:t>
            </a:r>
            <a:r>
              <a:rPr lang="zh-CN" altLang="en-US" sz="1800" dirty="0"/>
              <a:t>深圳</a:t>
            </a:r>
          </a:p>
        </p:txBody>
      </p:sp>
      <p:cxnSp>
        <p:nvCxnSpPr>
          <p:cNvPr id="28" name="直接连接符 27"/>
          <p:cNvCxnSpPr/>
          <p:nvPr/>
        </p:nvCxnSpPr>
        <p:spPr bwMode="auto">
          <a:xfrm>
            <a:off x="7867364" y="4690511"/>
            <a:ext cx="0" cy="8282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p:cNvSpPr/>
          <p:nvPr/>
        </p:nvSpPr>
        <p:spPr>
          <a:xfrm>
            <a:off x="9590783" y="5609504"/>
            <a:ext cx="1572866" cy="369332"/>
          </a:xfrm>
          <a:prstGeom prst="rect">
            <a:avLst/>
          </a:prstGeom>
        </p:spPr>
        <p:txBody>
          <a:bodyPr wrap="none">
            <a:spAutoFit/>
          </a:bodyPr>
          <a:lstStyle/>
          <a:p>
            <a:r>
              <a:rPr lang="en-US" altLang="zh-CN" sz="1800" dirty="0"/>
              <a:t>2015.7</a:t>
            </a:r>
            <a:r>
              <a:rPr lang="zh-CN" altLang="en-US" sz="1800" dirty="0"/>
              <a:t> 微油站</a:t>
            </a:r>
          </a:p>
        </p:txBody>
      </p:sp>
      <p:pic>
        <p:nvPicPr>
          <p:cNvPr id="29" name="图片 28"/>
          <p:cNvPicPr>
            <a:picLocks noChangeAspect="1"/>
          </p:cNvPicPr>
          <p:nvPr/>
        </p:nvPicPr>
        <p:blipFill>
          <a:blip r:embed="rId5"/>
          <a:stretch>
            <a:fillRect/>
          </a:stretch>
        </p:blipFill>
        <p:spPr>
          <a:xfrm>
            <a:off x="9416613" y="4772532"/>
            <a:ext cx="1381171" cy="684473"/>
          </a:xfrm>
          <a:prstGeom prst="rect">
            <a:avLst/>
          </a:prstGeom>
        </p:spPr>
      </p:pic>
      <p:sp>
        <p:nvSpPr>
          <p:cNvPr id="3" name="矩形 2"/>
          <p:cNvSpPr/>
          <p:nvPr/>
        </p:nvSpPr>
        <p:spPr>
          <a:xfrm>
            <a:off x="6065728" y="1501710"/>
            <a:ext cx="930817" cy="2519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581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621240" y="614343"/>
            <a:ext cx="418669" cy="468000"/>
          </a:xfrm>
          <a:custGeom>
            <a:avLst/>
            <a:gdLst>
              <a:gd name="connsiteX0" fmla="*/ 0 w 424800"/>
              <a:gd name="connsiteY0" fmla="*/ 0 h 468000"/>
              <a:gd name="connsiteX1" fmla="*/ 424800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424800"/>
              <a:gd name="connsiteY0" fmla="*/ 0 h 468000"/>
              <a:gd name="connsiteX1" fmla="*/ 281892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281892"/>
              <a:gd name="connsiteY0" fmla="*/ 0 h 468000"/>
              <a:gd name="connsiteX1" fmla="*/ 281892 w 281892"/>
              <a:gd name="connsiteY1" fmla="*/ 0 h 468000"/>
              <a:gd name="connsiteX2" fmla="*/ 281892 w 281892"/>
              <a:gd name="connsiteY2" fmla="*/ 468000 h 468000"/>
              <a:gd name="connsiteX3" fmla="*/ 0 w 281892"/>
              <a:gd name="connsiteY3" fmla="*/ 468000 h 468000"/>
              <a:gd name="connsiteX4" fmla="*/ 0 w 281892"/>
              <a:gd name="connsiteY4" fmla="*/ 0 h 468000"/>
              <a:gd name="connsiteX0" fmla="*/ 0 w 418669"/>
              <a:gd name="connsiteY0" fmla="*/ 0 h 468000"/>
              <a:gd name="connsiteX1" fmla="*/ 281892 w 418669"/>
              <a:gd name="connsiteY1" fmla="*/ 0 h 468000"/>
              <a:gd name="connsiteX2" fmla="*/ 418669 w 418669"/>
              <a:gd name="connsiteY2" fmla="*/ 232346 h 468000"/>
              <a:gd name="connsiteX3" fmla="*/ 281892 w 418669"/>
              <a:gd name="connsiteY3" fmla="*/ 468000 h 468000"/>
              <a:gd name="connsiteX4" fmla="*/ 0 w 418669"/>
              <a:gd name="connsiteY4" fmla="*/ 468000 h 468000"/>
              <a:gd name="connsiteX5" fmla="*/ 0 w 418669"/>
              <a:gd name="connsiteY5" fmla="*/ 0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669" h="468000">
                <a:moveTo>
                  <a:pt x="0" y="0"/>
                </a:moveTo>
                <a:lnTo>
                  <a:pt x="281892" y="0"/>
                </a:lnTo>
                <a:lnTo>
                  <a:pt x="418669" y="232346"/>
                </a:lnTo>
                <a:lnTo>
                  <a:pt x="281892" y="468000"/>
                </a:lnTo>
                <a:lnTo>
                  <a:pt x="0" y="46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
          <p:cNvSpPr txBox="1"/>
          <p:nvPr/>
        </p:nvSpPr>
        <p:spPr>
          <a:xfrm>
            <a:off x="1155452" y="662728"/>
            <a:ext cx="2565126" cy="384721"/>
          </a:xfrm>
          <a:prstGeom prst="rect">
            <a:avLst/>
          </a:prstGeom>
          <a:noFill/>
        </p:spPr>
        <p:txBody>
          <a:bodyPr wrap="none" rtlCol="0">
            <a:spAutoFit/>
          </a:bodyPr>
          <a:lstStyle/>
          <a:p>
            <a:r>
              <a:rPr lang="zh-CN" altLang="en-US" b="1" dirty="0">
                <a:solidFill>
                  <a:srgbClr val="FFC000"/>
                </a:solidFill>
                <a:latin typeface="微软雅黑" pitchFamily="34" charset="-122"/>
                <a:ea typeface="微软雅黑" pitchFamily="34" charset="-122"/>
              </a:rPr>
              <a:t>陆陆畅</a:t>
            </a:r>
            <a:r>
              <a:rPr lang="en-US" altLang="zh-CN" b="1" dirty="0">
                <a:solidFill>
                  <a:srgbClr val="FFC000"/>
                </a:solidFill>
                <a:latin typeface="微软雅黑" pitchFamily="34" charset="-122"/>
                <a:ea typeface="微软雅黑" pitchFamily="34" charset="-122"/>
              </a:rPr>
              <a:t>2016</a:t>
            </a:r>
            <a:r>
              <a:rPr lang="zh-CN" altLang="en-US" b="1" dirty="0">
                <a:solidFill>
                  <a:srgbClr val="FFC000"/>
                </a:solidFill>
                <a:latin typeface="微软雅黑" pitchFamily="34" charset="-122"/>
                <a:ea typeface="微软雅黑" pitchFamily="34" charset="-122"/>
              </a:rPr>
              <a:t> 业务汇报</a:t>
            </a:r>
            <a:endParaRPr lang="zh-CN" altLang="en-US" sz="1900" b="1" dirty="0">
              <a:solidFill>
                <a:srgbClr val="FFC000"/>
              </a:solidFill>
              <a:latin typeface="微软雅黑" pitchFamily="34" charset="-122"/>
              <a:ea typeface="微软雅黑" pitchFamily="34" charset="-122"/>
            </a:endParaRPr>
          </a:p>
        </p:txBody>
      </p:sp>
      <p:sp>
        <p:nvSpPr>
          <p:cNvPr id="8" name="矩形 7"/>
          <p:cNvSpPr/>
          <p:nvPr/>
        </p:nvSpPr>
        <p:spPr>
          <a:xfrm>
            <a:off x="621240" y="1241539"/>
            <a:ext cx="2480548" cy="96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接收</a:t>
            </a:r>
            <a:endParaRPr lang="en-US" altLang="zh-CN" sz="2000" dirty="0"/>
          </a:p>
          <a:p>
            <a:pPr algn="ctr"/>
            <a:r>
              <a:rPr lang="zh-CN" altLang="en-US" sz="2000" dirty="0"/>
              <a:t>美创冠德项目</a:t>
            </a:r>
          </a:p>
        </p:txBody>
      </p:sp>
      <p:sp>
        <p:nvSpPr>
          <p:cNvPr id="13" name="矩形 12"/>
          <p:cNvSpPr/>
          <p:nvPr/>
        </p:nvSpPr>
        <p:spPr>
          <a:xfrm>
            <a:off x="621240" y="2631878"/>
            <a:ext cx="2480548"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优化和调整</a:t>
            </a:r>
            <a:endParaRPr lang="en-US" altLang="zh-CN" sz="2000" dirty="0"/>
          </a:p>
          <a:p>
            <a:pPr algn="ctr"/>
            <a:r>
              <a:rPr lang="zh-CN" altLang="en-US" sz="2000" dirty="0"/>
              <a:t>冠德微信营销系统</a:t>
            </a:r>
          </a:p>
        </p:txBody>
      </p:sp>
      <p:sp>
        <p:nvSpPr>
          <p:cNvPr id="14" name="矩形 13"/>
          <p:cNvSpPr/>
          <p:nvPr/>
        </p:nvSpPr>
        <p:spPr>
          <a:xfrm>
            <a:off x="621240" y="3984066"/>
            <a:ext cx="2480548"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开发新的功能</a:t>
            </a:r>
            <a:endParaRPr lang="en-US" altLang="zh-CN" sz="2000" dirty="0"/>
          </a:p>
          <a:p>
            <a:pPr algn="ctr"/>
            <a:r>
              <a:rPr lang="zh-CN" altLang="en-US" sz="2000" dirty="0"/>
              <a:t>支持冠德业务发展</a:t>
            </a:r>
            <a:endParaRPr lang="en-US" altLang="zh-CN" sz="2000" dirty="0"/>
          </a:p>
        </p:txBody>
      </p:sp>
      <p:cxnSp>
        <p:nvCxnSpPr>
          <p:cNvPr id="3" name="直接连接符 2"/>
          <p:cNvCxnSpPr/>
          <p:nvPr/>
        </p:nvCxnSpPr>
        <p:spPr>
          <a:xfrm>
            <a:off x="3567952" y="1111216"/>
            <a:ext cx="0" cy="511617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720578" y="2471388"/>
            <a:ext cx="7557472" cy="1261884"/>
          </a:xfrm>
          <a:prstGeom prst="rect">
            <a:avLst/>
          </a:prstGeom>
          <a:noFill/>
        </p:spPr>
        <p:txBody>
          <a:bodyPr wrap="square" rtlCol="0">
            <a:spAutoFit/>
          </a:bodyPr>
          <a:lstStyle/>
          <a:p>
            <a:pPr marL="457200" indent="-457200">
              <a:buAutoNum type="arabicPeriod"/>
            </a:pPr>
            <a:r>
              <a:rPr lang="zh-CN" altLang="en-US" dirty="0"/>
              <a:t>构建新框架，利用</a:t>
            </a:r>
            <a:r>
              <a:rPr lang="en-US" altLang="zh-CN" dirty="0"/>
              <a:t>MQ</a:t>
            </a:r>
            <a:r>
              <a:rPr lang="zh-CN" altLang="en-US" dirty="0"/>
              <a:t>，热备，阿里云服务，</a:t>
            </a:r>
            <a:r>
              <a:rPr lang="en-US" altLang="zh-CN" dirty="0"/>
              <a:t>MSP</a:t>
            </a:r>
            <a:r>
              <a:rPr lang="zh-CN" altLang="en-US" dirty="0"/>
              <a:t>集群，</a:t>
            </a:r>
            <a:r>
              <a:rPr lang="en-US" altLang="zh-CN" dirty="0"/>
              <a:t>IDC</a:t>
            </a:r>
            <a:r>
              <a:rPr lang="zh-CN" altLang="en-US" dirty="0"/>
              <a:t>机房等措施，拆分高频功能服务，应对交互瓶颈和性能瓶颈。</a:t>
            </a:r>
            <a:endParaRPr lang="en-US" altLang="zh-CN" dirty="0"/>
          </a:p>
          <a:p>
            <a:pPr marL="457200" indent="-457200">
              <a:buAutoNum type="arabicPeriod"/>
            </a:pPr>
            <a:r>
              <a:rPr lang="zh-CN" altLang="en-US" dirty="0"/>
              <a:t>建立新平台，新框架服务接管，多微信公众号，</a:t>
            </a:r>
            <a:r>
              <a:rPr lang="en-US" altLang="zh-CN" dirty="0"/>
              <a:t>GIS</a:t>
            </a:r>
            <a:r>
              <a:rPr lang="zh-CN" altLang="en-US" dirty="0"/>
              <a:t>功能</a:t>
            </a:r>
            <a:endParaRPr lang="en-US" altLang="zh-CN" dirty="0"/>
          </a:p>
          <a:p>
            <a:pPr marL="457200" indent="-457200">
              <a:buAutoNum type="arabicPeriod"/>
            </a:pPr>
            <a:r>
              <a:rPr lang="zh-CN" altLang="en-US" dirty="0"/>
              <a:t>优化调整冠德业务（会员绑定业务，现金券业务，抽奖业务）</a:t>
            </a:r>
            <a:endParaRPr lang="en-US" altLang="zh-CN" dirty="0"/>
          </a:p>
        </p:txBody>
      </p:sp>
      <p:sp>
        <p:nvSpPr>
          <p:cNvPr id="15" name="文本框 14"/>
          <p:cNvSpPr txBox="1"/>
          <p:nvPr/>
        </p:nvSpPr>
        <p:spPr>
          <a:xfrm>
            <a:off x="3720578" y="1230188"/>
            <a:ext cx="7557472" cy="677108"/>
          </a:xfrm>
          <a:prstGeom prst="rect">
            <a:avLst/>
          </a:prstGeom>
          <a:noFill/>
        </p:spPr>
        <p:txBody>
          <a:bodyPr wrap="square" rtlCol="0">
            <a:spAutoFit/>
          </a:bodyPr>
          <a:lstStyle/>
          <a:p>
            <a:pPr marL="457200" indent="-457200">
              <a:buAutoNum type="arabicPeriod"/>
            </a:pPr>
            <a:r>
              <a:rPr lang="zh-CN" altLang="en-US" dirty="0"/>
              <a:t>接收项目源代码，构建研发工作平台，开展研发工作；</a:t>
            </a:r>
            <a:endParaRPr lang="en-US" altLang="zh-CN" dirty="0"/>
          </a:p>
          <a:p>
            <a:pPr marL="457200" indent="-457200">
              <a:buAutoNum type="arabicPeriod"/>
            </a:pPr>
            <a:r>
              <a:rPr lang="zh-CN" altLang="en-US" dirty="0"/>
              <a:t>进行源代码梳理工作，检查缺陷和优化代码；项目型</a:t>
            </a:r>
            <a:r>
              <a:rPr lang="en-US" altLang="zh-CN" dirty="0">
                <a:sym typeface="Wingdings" panose="05000000000000000000" pitchFamily="2" charset="2"/>
              </a:rPr>
              <a:t></a:t>
            </a:r>
            <a:r>
              <a:rPr lang="zh-CN" altLang="en-US" dirty="0">
                <a:sym typeface="Wingdings" panose="05000000000000000000" pitchFamily="2" charset="2"/>
              </a:rPr>
              <a:t>产品型</a:t>
            </a:r>
            <a:endParaRPr lang="en-US" altLang="zh-CN" dirty="0"/>
          </a:p>
        </p:txBody>
      </p:sp>
      <p:sp>
        <p:nvSpPr>
          <p:cNvPr id="17" name="矩形 16"/>
          <p:cNvSpPr/>
          <p:nvPr/>
        </p:nvSpPr>
        <p:spPr>
          <a:xfrm>
            <a:off x="621240" y="5286488"/>
            <a:ext cx="2485947" cy="94090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规划和发展展</a:t>
            </a:r>
            <a:endParaRPr lang="en-US" altLang="zh-CN" sz="2000" dirty="0"/>
          </a:p>
          <a:p>
            <a:pPr algn="ctr"/>
            <a:r>
              <a:rPr lang="zh-CN" altLang="en-US" sz="2000" dirty="0"/>
              <a:t>陆陆畅自身业务</a:t>
            </a:r>
            <a:endParaRPr lang="en-US" altLang="zh-CN" sz="2000" dirty="0"/>
          </a:p>
        </p:txBody>
      </p:sp>
      <p:sp>
        <p:nvSpPr>
          <p:cNvPr id="18" name="文本框 17"/>
          <p:cNvSpPr txBox="1"/>
          <p:nvPr/>
        </p:nvSpPr>
        <p:spPr>
          <a:xfrm>
            <a:off x="3720578" y="3790797"/>
            <a:ext cx="7557472" cy="1554272"/>
          </a:xfrm>
          <a:prstGeom prst="rect">
            <a:avLst/>
          </a:prstGeom>
          <a:noFill/>
        </p:spPr>
        <p:txBody>
          <a:bodyPr wrap="square" rtlCol="0">
            <a:spAutoFit/>
          </a:bodyPr>
          <a:lstStyle>
            <a:defPPr>
              <a:defRPr lang="zh-CN"/>
            </a:defPPr>
            <a:lvl1pPr marL="457200" indent="-457200">
              <a:buAutoNum type="arabicPeriod"/>
            </a:lvl1pPr>
          </a:lstStyle>
          <a:p>
            <a:r>
              <a:rPr lang="zh-CN" altLang="en-US" dirty="0"/>
              <a:t>核心更能开发：微信闪付，闪付</a:t>
            </a:r>
            <a:r>
              <a:rPr lang="en-US" altLang="zh-CN" dirty="0"/>
              <a:t>APP(</a:t>
            </a:r>
            <a:r>
              <a:rPr lang="zh-CN" altLang="en-US" dirty="0"/>
              <a:t>双模式</a:t>
            </a:r>
            <a:r>
              <a:rPr lang="en-US" altLang="zh-CN" dirty="0"/>
              <a:t>)</a:t>
            </a:r>
            <a:r>
              <a:rPr lang="zh-CN" altLang="en-US" dirty="0"/>
              <a:t>，油站看板；</a:t>
            </a:r>
            <a:endParaRPr lang="en-US" altLang="zh-CN" dirty="0"/>
          </a:p>
          <a:p>
            <a:r>
              <a:rPr lang="zh-CN" altLang="en-US" dirty="0"/>
              <a:t>各类营销活动的开发：专车通道，送挂历，新站开业，站外推广，车牌识别，招行卡等等；</a:t>
            </a:r>
            <a:endParaRPr lang="en-US" altLang="zh-CN" dirty="0"/>
          </a:p>
          <a:p>
            <a:r>
              <a:rPr lang="zh-CN" altLang="en-US" dirty="0"/>
              <a:t>构建数据仓库，反馈数据质量问题修复数据，布设</a:t>
            </a:r>
            <a:r>
              <a:rPr lang="en-US" altLang="zh-CN" dirty="0"/>
              <a:t>”</a:t>
            </a:r>
            <a:r>
              <a:rPr lang="zh-CN" altLang="en-US" dirty="0"/>
              <a:t>信号增强器</a:t>
            </a:r>
            <a:r>
              <a:rPr lang="en-US" altLang="zh-CN" dirty="0"/>
              <a:t>”</a:t>
            </a:r>
            <a:r>
              <a:rPr lang="zh-CN" altLang="en-US" dirty="0"/>
              <a:t>，选型数据业务发布平台；</a:t>
            </a:r>
            <a:endParaRPr lang="en-US" altLang="zh-CN" dirty="0"/>
          </a:p>
        </p:txBody>
      </p:sp>
      <p:sp>
        <p:nvSpPr>
          <p:cNvPr id="19" name="文本框 18"/>
          <p:cNvSpPr txBox="1"/>
          <p:nvPr/>
        </p:nvSpPr>
        <p:spPr>
          <a:xfrm>
            <a:off x="3720578" y="5550284"/>
            <a:ext cx="7557472" cy="677108"/>
          </a:xfrm>
          <a:prstGeom prst="rect">
            <a:avLst/>
          </a:prstGeom>
          <a:noFill/>
        </p:spPr>
        <p:txBody>
          <a:bodyPr wrap="square" rtlCol="0">
            <a:spAutoFit/>
          </a:bodyPr>
          <a:lstStyle/>
          <a:p>
            <a:pPr marL="457200" indent="-457200">
              <a:buAutoNum type="arabicPeriod"/>
            </a:pPr>
            <a:r>
              <a:rPr lang="zh-CN" altLang="en-US" dirty="0"/>
              <a:t>开发一键挪车，查违章小功能；</a:t>
            </a:r>
            <a:endParaRPr lang="en-US" altLang="zh-CN" dirty="0"/>
          </a:p>
          <a:p>
            <a:pPr marL="457200" indent="-457200">
              <a:buAutoNum type="arabicPeriod"/>
            </a:pPr>
            <a:r>
              <a:rPr lang="zh-CN" altLang="en-US" dirty="0"/>
              <a:t>线上车险业务的接口测试；</a:t>
            </a:r>
            <a:endParaRPr lang="en-US" altLang="zh-CN" dirty="0"/>
          </a:p>
        </p:txBody>
      </p:sp>
    </p:spTree>
    <p:extLst>
      <p:ext uri="{BB962C8B-B14F-4D97-AF65-F5344CB8AC3E}">
        <p14:creationId xmlns:p14="http://schemas.microsoft.com/office/powerpoint/2010/main" val="141001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621240" y="614343"/>
            <a:ext cx="418669" cy="468000"/>
          </a:xfrm>
          <a:custGeom>
            <a:avLst/>
            <a:gdLst>
              <a:gd name="connsiteX0" fmla="*/ 0 w 424800"/>
              <a:gd name="connsiteY0" fmla="*/ 0 h 468000"/>
              <a:gd name="connsiteX1" fmla="*/ 424800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424800"/>
              <a:gd name="connsiteY0" fmla="*/ 0 h 468000"/>
              <a:gd name="connsiteX1" fmla="*/ 281892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281892"/>
              <a:gd name="connsiteY0" fmla="*/ 0 h 468000"/>
              <a:gd name="connsiteX1" fmla="*/ 281892 w 281892"/>
              <a:gd name="connsiteY1" fmla="*/ 0 h 468000"/>
              <a:gd name="connsiteX2" fmla="*/ 281892 w 281892"/>
              <a:gd name="connsiteY2" fmla="*/ 468000 h 468000"/>
              <a:gd name="connsiteX3" fmla="*/ 0 w 281892"/>
              <a:gd name="connsiteY3" fmla="*/ 468000 h 468000"/>
              <a:gd name="connsiteX4" fmla="*/ 0 w 281892"/>
              <a:gd name="connsiteY4" fmla="*/ 0 h 468000"/>
              <a:gd name="connsiteX0" fmla="*/ 0 w 418669"/>
              <a:gd name="connsiteY0" fmla="*/ 0 h 468000"/>
              <a:gd name="connsiteX1" fmla="*/ 281892 w 418669"/>
              <a:gd name="connsiteY1" fmla="*/ 0 h 468000"/>
              <a:gd name="connsiteX2" fmla="*/ 418669 w 418669"/>
              <a:gd name="connsiteY2" fmla="*/ 232346 h 468000"/>
              <a:gd name="connsiteX3" fmla="*/ 281892 w 418669"/>
              <a:gd name="connsiteY3" fmla="*/ 468000 h 468000"/>
              <a:gd name="connsiteX4" fmla="*/ 0 w 418669"/>
              <a:gd name="connsiteY4" fmla="*/ 468000 h 468000"/>
              <a:gd name="connsiteX5" fmla="*/ 0 w 418669"/>
              <a:gd name="connsiteY5" fmla="*/ 0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669" h="468000">
                <a:moveTo>
                  <a:pt x="0" y="0"/>
                </a:moveTo>
                <a:lnTo>
                  <a:pt x="281892" y="0"/>
                </a:lnTo>
                <a:lnTo>
                  <a:pt x="418669" y="232346"/>
                </a:lnTo>
                <a:lnTo>
                  <a:pt x="281892" y="468000"/>
                </a:lnTo>
                <a:lnTo>
                  <a:pt x="0" y="46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55452" y="662728"/>
            <a:ext cx="2133918" cy="384721"/>
          </a:xfrm>
          <a:prstGeom prst="rect">
            <a:avLst/>
          </a:prstGeom>
          <a:noFill/>
        </p:spPr>
        <p:txBody>
          <a:bodyPr wrap="none" rtlCol="0">
            <a:spAutoFit/>
          </a:bodyPr>
          <a:lstStyle/>
          <a:p>
            <a:r>
              <a:rPr lang="zh-CN" altLang="en-US" b="1" dirty="0">
                <a:solidFill>
                  <a:srgbClr val="FFC000"/>
                </a:solidFill>
                <a:latin typeface="微软雅黑" pitchFamily="34" charset="-122"/>
                <a:ea typeface="微软雅黑" pitchFamily="34" charset="-122"/>
              </a:rPr>
              <a:t>陆陆畅的发展路径</a:t>
            </a:r>
            <a:endParaRPr lang="zh-CN" altLang="en-US" sz="1900" b="1" dirty="0">
              <a:solidFill>
                <a:srgbClr val="FFC000"/>
              </a:solidFill>
              <a:latin typeface="微软雅黑" pitchFamily="34" charset="-122"/>
              <a:ea typeface="微软雅黑" pitchFamily="34" charset="-122"/>
            </a:endParaRPr>
          </a:p>
        </p:txBody>
      </p:sp>
      <p:sp>
        <p:nvSpPr>
          <p:cNvPr id="20" name="TextBox 19"/>
          <p:cNvSpPr txBox="1"/>
          <p:nvPr/>
        </p:nvSpPr>
        <p:spPr>
          <a:xfrm>
            <a:off x="10959321" y="6440708"/>
            <a:ext cx="1178528" cy="292388"/>
          </a:xfrm>
          <a:prstGeom prst="rect">
            <a:avLst/>
          </a:prstGeom>
          <a:noFill/>
        </p:spPr>
        <p:txBody>
          <a:bodyPr wrap="none" rtlCol="0">
            <a:spAutoFit/>
          </a:bodyPr>
          <a:lstStyle/>
          <a:p>
            <a:r>
              <a:rPr lang="en-US" altLang="zh-CN" sz="1300" dirty="0">
                <a:solidFill>
                  <a:srgbClr val="D2D2D2"/>
                </a:solidFill>
                <a:latin typeface="微软雅黑" pitchFamily="34" charset="-122"/>
                <a:ea typeface="微软雅黑" pitchFamily="34" charset="-122"/>
              </a:rPr>
              <a:t>©</a:t>
            </a:r>
            <a:r>
              <a:rPr lang="zh-CN" altLang="en-US" sz="1300" dirty="0">
                <a:solidFill>
                  <a:srgbClr val="D2D2D2"/>
                </a:solidFill>
                <a:latin typeface="微软雅黑" pitchFamily="34" charset="-122"/>
                <a:ea typeface="微软雅黑" pitchFamily="34" charset="-122"/>
              </a:rPr>
              <a:t>陆陆畅科技</a:t>
            </a:r>
          </a:p>
        </p:txBody>
      </p:sp>
      <p:pic>
        <p:nvPicPr>
          <p:cNvPr id="21" name="图片 20"/>
          <p:cNvPicPr>
            <a:picLocks noChangeAspect="1"/>
          </p:cNvPicPr>
          <p:nvPr/>
        </p:nvPicPr>
        <p:blipFill>
          <a:blip r:embed="rId2"/>
          <a:stretch>
            <a:fillRect/>
          </a:stretch>
        </p:blipFill>
        <p:spPr>
          <a:xfrm>
            <a:off x="2765063" y="1015539"/>
            <a:ext cx="1124070" cy="1447954"/>
          </a:xfrm>
          <a:prstGeom prst="rect">
            <a:avLst/>
          </a:prstGeom>
        </p:spPr>
      </p:pic>
      <p:pic>
        <p:nvPicPr>
          <p:cNvPr id="22" name="图片 21"/>
          <p:cNvPicPr>
            <a:picLocks noChangeAspect="1"/>
          </p:cNvPicPr>
          <p:nvPr/>
        </p:nvPicPr>
        <p:blipFill>
          <a:blip r:embed="rId3"/>
          <a:stretch>
            <a:fillRect/>
          </a:stretch>
        </p:blipFill>
        <p:spPr>
          <a:xfrm>
            <a:off x="6212708" y="576938"/>
            <a:ext cx="1171700" cy="2000463"/>
          </a:xfrm>
          <a:prstGeom prst="rect">
            <a:avLst/>
          </a:prstGeom>
        </p:spPr>
      </p:pic>
      <p:pic>
        <p:nvPicPr>
          <p:cNvPr id="23" name="图片 22"/>
          <p:cNvPicPr>
            <a:picLocks noChangeAspect="1"/>
          </p:cNvPicPr>
          <p:nvPr/>
        </p:nvPicPr>
        <p:blipFill>
          <a:blip r:embed="rId4"/>
          <a:stretch>
            <a:fillRect/>
          </a:stretch>
        </p:blipFill>
        <p:spPr>
          <a:xfrm>
            <a:off x="8716257" y="241299"/>
            <a:ext cx="1820885" cy="2029704"/>
          </a:xfrm>
          <a:prstGeom prst="rect">
            <a:avLst/>
          </a:prstGeom>
        </p:spPr>
      </p:pic>
      <p:sp>
        <p:nvSpPr>
          <p:cNvPr id="24" name="文本框 23"/>
          <p:cNvSpPr txBox="1"/>
          <p:nvPr/>
        </p:nvSpPr>
        <p:spPr>
          <a:xfrm>
            <a:off x="2629818" y="2606642"/>
            <a:ext cx="1550190" cy="677265"/>
          </a:xfrm>
          <a:prstGeom prst="rect">
            <a:avLst/>
          </a:prstGeom>
          <a:noFill/>
        </p:spPr>
        <p:txBody>
          <a:bodyPr wrap="square" rtlCol="0">
            <a:spAutoFit/>
          </a:bodyPr>
          <a:lstStyle/>
          <a:p>
            <a:pPr algn="ctr"/>
            <a:r>
              <a:rPr lang="zh-CN" altLang="en-US" b="1" dirty="0"/>
              <a:t>新生阶段（</a:t>
            </a:r>
            <a:r>
              <a:rPr lang="en-US" altLang="zh-CN" b="1" dirty="0"/>
              <a:t>2017.3~8</a:t>
            </a:r>
            <a:r>
              <a:rPr lang="zh-CN" altLang="en-US" b="1" dirty="0"/>
              <a:t>）</a:t>
            </a:r>
            <a:endParaRPr lang="en-US" altLang="zh-CN" b="1" dirty="0"/>
          </a:p>
        </p:txBody>
      </p:sp>
      <p:sp>
        <p:nvSpPr>
          <p:cNvPr id="25" name="文本框 24"/>
          <p:cNvSpPr txBox="1"/>
          <p:nvPr/>
        </p:nvSpPr>
        <p:spPr>
          <a:xfrm>
            <a:off x="5511569" y="2577401"/>
            <a:ext cx="2573978" cy="677108"/>
          </a:xfrm>
          <a:prstGeom prst="rect">
            <a:avLst/>
          </a:prstGeom>
          <a:noFill/>
        </p:spPr>
        <p:txBody>
          <a:bodyPr wrap="square" rtlCol="0">
            <a:spAutoFit/>
          </a:bodyPr>
          <a:lstStyle/>
          <a:p>
            <a:pPr algn="ctr"/>
            <a:r>
              <a:rPr lang="zh-CN" altLang="en-US" b="1" dirty="0"/>
              <a:t>发展阶段</a:t>
            </a:r>
            <a:endParaRPr lang="en-US" altLang="zh-CN" b="1" dirty="0"/>
          </a:p>
          <a:p>
            <a:pPr algn="ctr"/>
            <a:r>
              <a:rPr lang="zh-CN" altLang="en-US" b="1" dirty="0"/>
              <a:t>（</a:t>
            </a:r>
            <a:r>
              <a:rPr lang="en-US" altLang="zh-CN" b="1" dirty="0"/>
              <a:t>2017.8~2018.8</a:t>
            </a:r>
            <a:r>
              <a:rPr lang="zh-CN" altLang="en-US" b="1" dirty="0"/>
              <a:t>）</a:t>
            </a:r>
            <a:endParaRPr lang="en-US" altLang="zh-CN" b="1" dirty="0"/>
          </a:p>
        </p:txBody>
      </p:sp>
      <p:sp>
        <p:nvSpPr>
          <p:cNvPr id="26" name="文本框 25"/>
          <p:cNvSpPr txBox="1"/>
          <p:nvPr/>
        </p:nvSpPr>
        <p:spPr>
          <a:xfrm>
            <a:off x="8688848" y="2414152"/>
            <a:ext cx="1550190" cy="677265"/>
          </a:xfrm>
          <a:prstGeom prst="rect">
            <a:avLst/>
          </a:prstGeom>
          <a:noFill/>
        </p:spPr>
        <p:txBody>
          <a:bodyPr wrap="square" rtlCol="0">
            <a:spAutoFit/>
          </a:bodyPr>
          <a:lstStyle/>
          <a:p>
            <a:pPr algn="ctr"/>
            <a:r>
              <a:rPr lang="zh-CN" altLang="en-US" b="1" dirty="0"/>
              <a:t>发展阶段（</a:t>
            </a:r>
            <a:r>
              <a:rPr lang="en-US" altLang="zh-CN" b="1" dirty="0"/>
              <a:t>2018.9~</a:t>
            </a:r>
            <a:r>
              <a:rPr lang="zh-CN" altLang="en-US" b="1" dirty="0"/>
              <a:t>）</a:t>
            </a:r>
            <a:endParaRPr lang="en-US" altLang="zh-CN" b="1" dirty="0"/>
          </a:p>
        </p:txBody>
      </p:sp>
      <p:sp>
        <p:nvSpPr>
          <p:cNvPr id="27" name="文本框 26"/>
          <p:cNvSpPr txBox="1"/>
          <p:nvPr/>
        </p:nvSpPr>
        <p:spPr>
          <a:xfrm>
            <a:off x="111769" y="4713927"/>
            <a:ext cx="3863883" cy="1569660"/>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稳定冠德现有微信系统</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改造冠德系统架构，持续优化发展</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对基础功能的迭代开发和优化</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寻找车生活相关合作伙伴</a:t>
            </a:r>
            <a:endParaRPr lang="en-US" altLang="zh-CN"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15256" y="3144267"/>
            <a:ext cx="3381961" cy="1569660"/>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开发新平台系统，融合线上线下</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配合冠德加盟体系扩张</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设计车生活轻业务模式</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对接车生活相关业务生态</a:t>
            </a:r>
            <a:endParaRPr lang="en-US" altLang="zh-CN" sz="16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8523038" y="3088127"/>
            <a:ext cx="3283049" cy="1200329"/>
          </a:xfrm>
          <a:prstGeom prst="rect">
            <a:avLst/>
          </a:prstGeom>
          <a:noFill/>
        </p:spPr>
        <p:txBody>
          <a:bodyPr wrap="square" rtlCol="0">
            <a:spAutoFit/>
          </a:bodyPr>
          <a:lstStyle>
            <a:defPPr>
              <a:defRPr lang="zh-CN"/>
            </a:defPPr>
            <a:lvl1pPr marL="285807" indent="-285807">
              <a:lnSpc>
                <a:spcPct val="150000"/>
              </a:lnSpc>
              <a:buFont typeface="Wingdings" panose="05000000000000000000" pitchFamily="2" charset="2"/>
              <a:buChar char="Ø"/>
              <a:defRPr sz="1600">
                <a:latin typeface="微软雅黑" panose="020B0503020204020204" pitchFamily="34" charset="-122"/>
                <a:ea typeface="微软雅黑" panose="020B0503020204020204" pitchFamily="34" charset="-122"/>
              </a:defRPr>
            </a:lvl1pPr>
          </a:lstStyle>
          <a:p>
            <a:r>
              <a:rPr lang="zh-CN" altLang="en-US" dirty="0"/>
              <a:t>融合重业务模式和轻业务模式；</a:t>
            </a:r>
            <a:endParaRPr lang="en-US" altLang="zh-CN" dirty="0"/>
          </a:p>
          <a:p>
            <a:r>
              <a:rPr lang="zh-CN" altLang="en-US" dirty="0"/>
              <a:t>在加油行业，和车生活形成市场份额，和知名度；</a:t>
            </a:r>
            <a:endParaRPr lang="en-US" altLang="zh-CN" dirty="0"/>
          </a:p>
        </p:txBody>
      </p:sp>
      <p:pic>
        <p:nvPicPr>
          <p:cNvPr id="2" name="图片 1"/>
          <p:cNvPicPr>
            <a:picLocks noChangeAspect="1"/>
          </p:cNvPicPr>
          <p:nvPr/>
        </p:nvPicPr>
        <p:blipFill>
          <a:blip r:embed="rId5"/>
          <a:stretch>
            <a:fillRect/>
          </a:stretch>
        </p:blipFill>
        <p:spPr>
          <a:xfrm>
            <a:off x="826394" y="3534063"/>
            <a:ext cx="628571" cy="390476"/>
          </a:xfrm>
          <a:prstGeom prst="rect">
            <a:avLst/>
          </a:prstGeom>
        </p:spPr>
      </p:pic>
      <p:sp>
        <p:nvSpPr>
          <p:cNvPr id="15" name="文本框 14"/>
          <p:cNvSpPr txBox="1"/>
          <p:nvPr/>
        </p:nvSpPr>
        <p:spPr>
          <a:xfrm>
            <a:off x="111769" y="3980679"/>
            <a:ext cx="2057823" cy="677108"/>
          </a:xfrm>
          <a:prstGeom prst="rect">
            <a:avLst/>
          </a:prstGeom>
          <a:noFill/>
        </p:spPr>
        <p:txBody>
          <a:bodyPr wrap="square" rtlCol="0">
            <a:spAutoFit/>
          </a:bodyPr>
          <a:lstStyle/>
          <a:p>
            <a:pPr algn="ctr"/>
            <a:r>
              <a:rPr lang="zh-CN" altLang="en-US" b="1" dirty="0"/>
              <a:t>种子阶段（</a:t>
            </a:r>
            <a:r>
              <a:rPr lang="en-US" altLang="zh-CN" b="1" dirty="0"/>
              <a:t>2016.10~2017.2</a:t>
            </a:r>
            <a:r>
              <a:rPr lang="zh-CN" altLang="en-US" b="1" dirty="0"/>
              <a:t>）</a:t>
            </a:r>
            <a:endParaRPr lang="en-US" altLang="zh-CN" b="1" dirty="0"/>
          </a:p>
        </p:txBody>
      </p:sp>
      <p:sp>
        <p:nvSpPr>
          <p:cNvPr id="16" name="文本框 15"/>
          <p:cNvSpPr txBox="1"/>
          <p:nvPr/>
        </p:nvSpPr>
        <p:spPr>
          <a:xfrm>
            <a:off x="5897218" y="3154869"/>
            <a:ext cx="2597426" cy="830997"/>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重业务模式有效开展</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轻业务模式</a:t>
            </a:r>
            <a:r>
              <a:rPr lang="zh-CN" altLang="en-US" sz="1600" b="1" dirty="0">
                <a:latin typeface="微软雅黑" panose="020B0503020204020204" pitchFamily="34" charset="-122"/>
                <a:ea typeface="微软雅黑" panose="020B0503020204020204" pitchFamily="34" charset="-122"/>
              </a:rPr>
              <a:t>实现收入</a:t>
            </a:r>
            <a:endParaRPr lang="en-US" altLang="zh-CN" sz="1600" b="1"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09662" y="4931390"/>
            <a:ext cx="1484870" cy="1484870"/>
          </a:xfrm>
          <a:prstGeom prst="rect">
            <a:avLst/>
          </a:prstGeom>
        </p:spPr>
      </p:pic>
      <p:pic>
        <p:nvPicPr>
          <p:cNvPr id="18" name="图片 17"/>
          <p:cNvPicPr>
            <a:picLocks noChangeAspect="1"/>
          </p:cNvPicPr>
          <p:nvPr/>
        </p:nvPicPr>
        <p:blipFill>
          <a:blip r:embed="rId7"/>
          <a:stretch>
            <a:fillRect/>
          </a:stretch>
        </p:blipFill>
        <p:spPr>
          <a:xfrm>
            <a:off x="7128501" y="4897328"/>
            <a:ext cx="1164212" cy="1518932"/>
          </a:xfrm>
          <a:prstGeom prst="rect">
            <a:avLst/>
          </a:prstGeom>
        </p:spPr>
      </p:pic>
      <p:pic>
        <p:nvPicPr>
          <p:cNvPr id="19" name="图片 18"/>
          <p:cNvPicPr>
            <a:picLocks noChangeAspect="1"/>
          </p:cNvPicPr>
          <p:nvPr/>
        </p:nvPicPr>
        <p:blipFill>
          <a:blip r:embed="rId8"/>
          <a:stretch>
            <a:fillRect/>
          </a:stretch>
        </p:blipFill>
        <p:spPr>
          <a:xfrm>
            <a:off x="8647241" y="5035526"/>
            <a:ext cx="1603714" cy="1223613"/>
          </a:xfrm>
          <a:prstGeom prst="rect">
            <a:avLst/>
          </a:prstGeom>
        </p:spPr>
      </p:pic>
    </p:spTree>
    <p:extLst>
      <p:ext uri="{BB962C8B-B14F-4D97-AF65-F5344CB8AC3E}">
        <p14:creationId xmlns:p14="http://schemas.microsoft.com/office/powerpoint/2010/main" val="264701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621240" y="614343"/>
            <a:ext cx="418669" cy="468000"/>
          </a:xfrm>
          <a:custGeom>
            <a:avLst/>
            <a:gdLst>
              <a:gd name="connsiteX0" fmla="*/ 0 w 424800"/>
              <a:gd name="connsiteY0" fmla="*/ 0 h 468000"/>
              <a:gd name="connsiteX1" fmla="*/ 424800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424800"/>
              <a:gd name="connsiteY0" fmla="*/ 0 h 468000"/>
              <a:gd name="connsiteX1" fmla="*/ 281892 w 424800"/>
              <a:gd name="connsiteY1" fmla="*/ 0 h 468000"/>
              <a:gd name="connsiteX2" fmla="*/ 424800 w 424800"/>
              <a:gd name="connsiteY2" fmla="*/ 468000 h 468000"/>
              <a:gd name="connsiteX3" fmla="*/ 0 w 424800"/>
              <a:gd name="connsiteY3" fmla="*/ 468000 h 468000"/>
              <a:gd name="connsiteX4" fmla="*/ 0 w 424800"/>
              <a:gd name="connsiteY4" fmla="*/ 0 h 468000"/>
              <a:gd name="connsiteX0" fmla="*/ 0 w 281892"/>
              <a:gd name="connsiteY0" fmla="*/ 0 h 468000"/>
              <a:gd name="connsiteX1" fmla="*/ 281892 w 281892"/>
              <a:gd name="connsiteY1" fmla="*/ 0 h 468000"/>
              <a:gd name="connsiteX2" fmla="*/ 281892 w 281892"/>
              <a:gd name="connsiteY2" fmla="*/ 468000 h 468000"/>
              <a:gd name="connsiteX3" fmla="*/ 0 w 281892"/>
              <a:gd name="connsiteY3" fmla="*/ 468000 h 468000"/>
              <a:gd name="connsiteX4" fmla="*/ 0 w 281892"/>
              <a:gd name="connsiteY4" fmla="*/ 0 h 468000"/>
              <a:gd name="connsiteX0" fmla="*/ 0 w 418669"/>
              <a:gd name="connsiteY0" fmla="*/ 0 h 468000"/>
              <a:gd name="connsiteX1" fmla="*/ 281892 w 418669"/>
              <a:gd name="connsiteY1" fmla="*/ 0 h 468000"/>
              <a:gd name="connsiteX2" fmla="*/ 418669 w 418669"/>
              <a:gd name="connsiteY2" fmla="*/ 232346 h 468000"/>
              <a:gd name="connsiteX3" fmla="*/ 281892 w 418669"/>
              <a:gd name="connsiteY3" fmla="*/ 468000 h 468000"/>
              <a:gd name="connsiteX4" fmla="*/ 0 w 418669"/>
              <a:gd name="connsiteY4" fmla="*/ 468000 h 468000"/>
              <a:gd name="connsiteX5" fmla="*/ 0 w 418669"/>
              <a:gd name="connsiteY5" fmla="*/ 0 h 4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669" h="468000">
                <a:moveTo>
                  <a:pt x="0" y="0"/>
                </a:moveTo>
                <a:lnTo>
                  <a:pt x="281892" y="0"/>
                </a:lnTo>
                <a:lnTo>
                  <a:pt x="418669" y="232346"/>
                </a:lnTo>
                <a:lnTo>
                  <a:pt x="281892" y="468000"/>
                </a:lnTo>
                <a:lnTo>
                  <a:pt x="0" y="46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7"/>
          <p:cNvSpPr txBox="1"/>
          <p:nvPr/>
        </p:nvSpPr>
        <p:spPr>
          <a:xfrm>
            <a:off x="1155452" y="662728"/>
            <a:ext cx="3954929" cy="384721"/>
          </a:xfrm>
          <a:prstGeom prst="rect">
            <a:avLst/>
          </a:prstGeom>
          <a:noFill/>
        </p:spPr>
        <p:txBody>
          <a:bodyPr wrap="none" rtlCol="0">
            <a:spAutoFit/>
          </a:bodyPr>
          <a:lstStyle/>
          <a:p>
            <a:r>
              <a:rPr lang="zh-CN" altLang="en-US" b="1" dirty="0">
                <a:solidFill>
                  <a:srgbClr val="FFC000"/>
                </a:solidFill>
                <a:latin typeface="微软雅黑" pitchFamily="34" charset="-122"/>
                <a:ea typeface="微软雅黑" pitchFamily="34" charset="-122"/>
              </a:rPr>
              <a:t>陆陆畅的</a:t>
            </a:r>
            <a:r>
              <a:rPr lang="en-US" altLang="zh-CN" b="1" dirty="0">
                <a:solidFill>
                  <a:srgbClr val="FFC000"/>
                </a:solidFill>
                <a:latin typeface="微软雅黑" pitchFamily="34" charset="-122"/>
                <a:ea typeface="微软雅黑" pitchFamily="34" charset="-122"/>
              </a:rPr>
              <a:t>2017</a:t>
            </a:r>
            <a:r>
              <a:rPr lang="zh-CN" altLang="en-US" b="1" dirty="0">
                <a:solidFill>
                  <a:srgbClr val="FFC000"/>
                </a:solidFill>
                <a:latin typeface="微软雅黑" pitchFamily="34" charset="-122"/>
                <a:ea typeface="微软雅黑" pitchFamily="34" charset="-122"/>
              </a:rPr>
              <a:t>年工作计划（初稿）</a:t>
            </a:r>
            <a:endParaRPr lang="zh-CN" altLang="en-US" sz="1900" b="1" dirty="0">
              <a:solidFill>
                <a:srgbClr val="FFC000"/>
              </a:solidFill>
              <a:latin typeface="微软雅黑" pitchFamily="34" charset="-122"/>
              <a:ea typeface="微软雅黑" pitchFamily="34" charset="-122"/>
            </a:endParaRPr>
          </a:p>
        </p:txBody>
      </p:sp>
      <p:sp>
        <p:nvSpPr>
          <p:cNvPr id="7" name="矩形 6"/>
          <p:cNvSpPr/>
          <p:nvPr/>
        </p:nvSpPr>
        <p:spPr>
          <a:xfrm>
            <a:off x="621240" y="1813009"/>
            <a:ext cx="2480548"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服务冠德</a:t>
            </a:r>
            <a:endParaRPr lang="en-US" altLang="zh-CN" sz="2000" dirty="0"/>
          </a:p>
        </p:txBody>
      </p:sp>
      <p:sp>
        <p:nvSpPr>
          <p:cNvPr id="8" name="矩形 7"/>
          <p:cNvSpPr/>
          <p:nvPr/>
        </p:nvSpPr>
        <p:spPr>
          <a:xfrm>
            <a:off x="621240" y="4488971"/>
            <a:ext cx="2480548"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开展新业务</a:t>
            </a:r>
            <a:endParaRPr lang="en-US" altLang="zh-CN" sz="2000" dirty="0"/>
          </a:p>
        </p:txBody>
      </p:sp>
      <p:cxnSp>
        <p:nvCxnSpPr>
          <p:cNvPr id="9" name="直接连接符 8"/>
          <p:cNvCxnSpPr/>
          <p:nvPr/>
        </p:nvCxnSpPr>
        <p:spPr>
          <a:xfrm>
            <a:off x="3370728" y="1082343"/>
            <a:ext cx="0" cy="5116176"/>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567951" y="4036093"/>
            <a:ext cx="8426825" cy="2139047"/>
          </a:xfrm>
          <a:prstGeom prst="rect">
            <a:avLst/>
          </a:prstGeom>
          <a:noFill/>
        </p:spPr>
        <p:txBody>
          <a:bodyPr wrap="square" rtlCol="0">
            <a:spAutoFit/>
          </a:bodyPr>
          <a:lstStyle/>
          <a:p>
            <a:pPr marL="457200" indent="-457200">
              <a:buAutoNum type="arabicPeriod"/>
            </a:pPr>
            <a:r>
              <a:rPr lang="zh-CN" altLang="en-US" dirty="0"/>
              <a:t>组建独立团队，开发</a:t>
            </a:r>
            <a:r>
              <a:rPr lang="en-US" altLang="zh-CN" dirty="0" err="1"/>
              <a:t>Saas</a:t>
            </a:r>
            <a:r>
              <a:rPr lang="zh-CN" altLang="en-US" dirty="0"/>
              <a:t>新平台（加油行业运营系统，存线上），开展新平台的业务推广和实施工作；</a:t>
            </a:r>
            <a:endParaRPr lang="en-US" altLang="zh-CN" dirty="0"/>
          </a:p>
          <a:p>
            <a:pPr marL="457200" indent="-457200">
              <a:buAutoNum type="arabicPeriod"/>
            </a:pPr>
            <a:endParaRPr lang="en-US" altLang="zh-CN" dirty="0"/>
          </a:p>
          <a:p>
            <a:pPr marL="457200" indent="-457200">
              <a:buAutoNum type="arabicPeriod"/>
            </a:pPr>
            <a:r>
              <a:rPr lang="zh-CN" altLang="en-US" dirty="0"/>
              <a:t>建设车生活平台，利用冠德会员数据及业务支持，融入外部车生活生态链，车险为突破口， </a:t>
            </a:r>
            <a:r>
              <a:rPr lang="en-US" altLang="zh-CN" dirty="0"/>
              <a:t>(</a:t>
            </a:r>
            <a:r>
              <a:rPr lang="zh-CN" altLang="en-US" dirty="0"/>
              <a:t>车相关，个人数据，金融消费</a:t>
            </a:r>
            <a:r>
              <a:rPr lang="en-US" altLang="zh-CN" dirty="0"/>
              <a:t>)</a:t>
            </a:r>
            <a:r>
              <a:rPr lang="zh-CN" altLang="en-US" dirty="0"/>
              <a:t>。</a:t>
            </a:r>
            <a:endParaRPr lang="en-US" altLang="zh-CN" dirty="0"/>
          </a:p>
          <a:p>
            <a:pPr marL="457200" indent="-457200">
              <a:buAutoNum type="arabicPeriod"/>
            </a:pPr>
            <a:endParaRPr lang="en-US" altLang="zh-CN" dirty="0"/>
          </a:p>
          <a:p>
            <a:pPr marL="457200" indent="-457200">
              <a:buAutoNum type="arabicPeriod"/>
            </a:pPr>
            <a:r>
              <a:rPr lang="zh-CN" altLang="en-US" dirty="0"/>
              <a:t>尝试规划支付平台，组建或利用外部资源研发支付平台。</a:t>
            </a:r>
            <a:endParaRPr lang="en-US" altLang="zh-CN" dirty="0"/>
          </a:p>
        </p:txBody>
      </p:sp>
      <p:sp>
        <p:nvSpPr>
          <p:cNvPr id="13" name="文本框 12"/>
          <p:cNvSpPr txBox="1"/>
          <p:nvPr/>
        </p:nvSpPr>
        <p:spPr>
          <a:xfrm>
            <a:off x="3567951" y="1213938"/>
            <a:ext cx="8426825" cy="2139047"/>
          </a:xfrm>
          <a:prstGeom prst="rect">
            <a:avLst/>
          </a:prstGeom>
          <a:noFill/>
        </p:spPr>
        <p:txBody>
          <a:bodyPr wrap="square" rtlCol="0">
            <a:spAutoFit/>
          </a:bodyPr>
          <a:lstStyle/>
          <a:p>
            <a:pPr marL="457200" indent="-457200">
              <a:buAutoNum type="arabicPeriod"/>
            </a:pPr>
            <a:r>
              <a:rPr lang="zh-CN" altLang="en-US" dirty="0"/>
              <a:t>加强研发管理，优化中控和微信系统交互内容，融合系统，配合业务发展，开发新功能；</a:t>
            </a:r>
            <a:endParaRPr lang="en-US" altLang="zh-CN" dirty="0"/>
          </a:p>
          <a:p>
            <a:pPr marL="457200" indent="-457200">
              <a:buAutoNum type="arabicPeriod"/>
            </a:pPr>
            <a:endParaRPr lang="en-US" altLang="zh-CN" dirty="0"/>
          </a:p>
          <a:p>
            <a:pPr marL="457200" indent="-457200">
              <a:buAutoNum type="arabicPeriod"/>
            </a:pPr>
            <a:r>
              <a:rPr lang="zh-CN" altLang="en-US" dirty="0"/>
              <a:t>配合冠德油站加盟业务的发展，将</a:t>
            </a:r>
            <a:r>
              <a:rPr lang="en-US" altLang="zh-CN" dirty="0"/>
              <a:t>MSP</a:t>
            </a:r>
            <a:r>
              <a:rPr lang="zh-CN" altLang="en-US" dirty="0"/>
              <a:t>和中控系统进行产品化改造，形成产品输出；</a:t>
            </a:r>
            <a:endParaRPr lang="en-US" altLang="zh-CN" dirty="0"/>
          </a:p>
          <a:p>
            <a:pPr marL="457200" indent="-457200">
              <a:buAutoNum type="arabicPeriod"/>
            </a:pPr>
            <a:endParaRPr lang="en-US" altLang="zh-CN" dirty="0"/>
          </a:p>
          <a:p>
            <a:pPr marL="457200" indent="-457200">
              <a:buAutoNum type="arabicPeriod"/>
            </a:pPr>
            <a:r>
              <a:rPr lang="zh-CN" altLang="en-US" dirty="0"/>
              <a:t>开发用户</a:t>
            </a:r>
            <a:r>
              <a:rPr lang="en-US" altLang="zh-CN" dirty="0"/>
              <a:t>APP</a:t>
            </a:r>
            <a:r>
              <a:rPr lang="zh-CN" altLang="en-US" dirty="0"/>
              <a:t>，将微信业务部分转移到</a:t>
            </a:r>
            <a:r>
              <a:rPr lang="en-US" altLang="zh-CN" dirty="0"/>
              <a:t>APP</a:t>
            </a:r>
            <a:r>
              <a:rPr lang="zh-CN" altLang="en-US" dirty="0"/>
              <a:t>中，做双线运营；</a:t>
            </a:r>
            <a:endParaRPr lang="en-US" altLang="zh-CN" dirty="0"/>
          </a:p>
        </p:txBody>
      </p:sp>
    </p:spTree>
    <p:extLst>
      <p:ext uri="{BB962C8B-B14F-4D97-AF65-F5344CB8AC3E}">
        <p14:creationId xmlns:p14="http://schemas.microsoft.com/office/powerpoint/2010/main" val="1926568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897" y="288557"/>
            <a:ext cx="10584520" cy="539417"/>
          </a:xfrm>
        </p:spPr>
        <p:txBody>
          <a:bodyPr/>
          <a:lstStyle/>
          <a:p>
            <a:r>
              <a:rPr lang="zh-CN" altLang="en-US" dirty="0"/>
              <a:t>为什么要运营陆陆畅这个项目？</a:t>
            </a:r>
          </a:p>
        </p:txBody>
      </p:sp>
      <p:pic>
        <p:nvPicPr>
          <p:cNvPr id="5" name="图片 4"/>
          <p:cNvPicPr>
            <a:picLocks noChangeAspect="1"/>
          </p:cNvPicPr>
          <p:nvPr/>
        </p:nvPicPr>
        <p:blipFill>
          <a:blip r:embed="rId2"/>
          <a:stretch>
            <a:fillRect/>
          </a:stretch>
        </p:blipFill>
        <p:spPr>
          <a:xfrm>
            <a:off x="600487" y="900861"/>
            <a:ext cx="5508765" cy="2698455"/>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3"/>
          <a:stretch>
            <a:fillRect/>
          </a:stretch>
        </p:blipFill>
        <p:spPr>
          <a:xfrm>
            <a:off x="600487" y="3672203"/>
            <a:ext cx="6190378" cy="3002642"/>
          </a:xfrm>
          <a:prstGeom prst="rect">
            <a:avLst/>
          </a:prstGeom>
          <a:ln>
            <a:noFill/>
          </a:ln>
          <a:effectLst>
            <a:outerShdw blurRad="292100" dist="139700" dir="2700000" algn="tl" rotWithShape="0">
              <a:srgbClr val="333333">
                <a:alpha val="65000"/>
              </a:srgbClr>
            </a:outerShdw>
          </a:effectLst>
        </p:spPr>
      </p:pic>
      <p:sp>
        <p:nvSpPr>
          <p:cNvPr id="8" name="文本框 7"/>
          <p:cNvSpPr txBox="1"/>
          <p:nvPr/>
        </p:nvSpPr>
        <p:spPr>
          <a:xfrm>
            <a:off x="6293157" y="1014083"/>
            <a:ext cx="5580791" cy="2308324"/>
          </a:xfrm>
          <a:prstGeom prst="rect">
            <a:avLst/>
          </a:prstGeom>
          <a:noFill/>
        </p:spPr>
        <p:txBody>
          <a:bodyPr wrap="square" rtlCol="0">
            <a:spAutoFit/>
          </a:bodyPr>
          <a:lstStyle/>
          <a:p>
            <a:pPr>
              <a:lnSpc>
                <a:spcPct val="150000"/>
              </a:lnSpc>
            </a:pPr>
            <a:r>
              <a:rPr kumimoji="1" lang="zh-CN" altLang="en-US" sz="1600" b="1" dirty="0">
                <a:latin typeface="STHeiti Light" charset="-122"/>
                <a:ea typeface="STHeiti Light" charset="-122"/>
                <a:cs typeface="STHeiti Light" charset="-122"/>
              </a:rPr>
              <a:t>冠德自身发展的需要（内因）：</a:t>
            </a:r>
            <a:endParaRPr kumimoji="1" lang="en-US" altLang="zh-CN" sz="1600" b="1" dirty="0">
              <a:latin typeface="STHeiti Light" charset="-122"/>
              <a:ea typeface="STHeiti Light" charset="-122"/>
              <a:cs typeface="STHeiti Light" charset="-122"/>
            </a:endParaRPr>
          </a:p>
          <a:p>
            <a:pPr marL="457200" indent="-457200">
              <a:lnSpc>
                <a:spcPct val="150000"/>
              </a:lnSpc>
              <a:buFont typeface="+mj-lt"/>
              <a:buAutoNum type="arabicPeriod"/>
            </a:pPr>
            <a:r>
              <a:rPr kumimoji="1" lang="zh-CN" altLang="en-US" sz="1600" dirty="0">
                <a:latin typeface="STHeiti Light" charset="-122"/>
                <a:ea typeface="STHeiti Light" charset="-122"/>
                <a:cs typeface="STHeiti Light" charset="-122"/>
              </a:rPr>
              <a:t>需要能够支持冠德业务扩张（线上，线下）的系统支撑架构，从</a:t>
            </a:r>
            <a:r>
              <a:rPr kumimoji="1" lang="en-US" altLang="zh-CN" sz="1600" dirty="0" err="1">
                <a:latin typeface="STHeiti Light" charset="-122"/>
                <a:ea typeface="STHeiti Light" charset="-122"/>
                <a:cs typeface="STHeiti Light" charset="-122"/>
              </a:rPr>
              <a:t>abcd</a:t>
            </a:r>
            <a:r>
              <a:rPr kumimoji="1" lang="zh-CN" altLang="en-US" sz="1600" dirty="0">
                <a:latin typeface="STHeiti Light" charset="-122"/>
                <a:ea typeface="STHeiti Light" charset="-122"/>
                <a:cs typeface="STHeiti Light" charset="-122"/>
              </a:rPr>
              <a:t>各方面得到支持。</a:t>
            </a:r>
            <a:endParaRPr kumimoji="1" lang="en-US" altLang="zh-CN" sz="1600" dirty="0">
              <a:latin typeface="STHeiti Light" charset="-122"/>
              <a:ea typeface="STHeiti Light" charset="-122"/>
              <a:cs typeface="STHeiti Light" charset="-122"/>
            </a:endParaRPr>
          </a:p>
          <a:p>
            <a:pPr marL="457200" indent="-457200">
              <a:lnSpc>
                <a:spcPct val="150000"/>
              </a:lnSpc>
              <a:buFont typeface="+mj-lt"/>
              <a:buAutoNum type="arabicPeriod"/>
            </a:pPr>
            <a:r>
              <a:rPr kumimoji="1" lang="zh-CN" altLang="en-US" sz="1600" dirty="0">
                <a:latin typeface="STHeiti Light" charset="-122"/>
                <a:ea typeface="STHeiti Light" charset="-122"/>
                <a:cs typeface="STHeiti Light" charset="-122"/>
              </a:rPr>
              <a:t>发展新的应用场景，保障线上会员资源的持续上升，影响会员对冠德品牌价值的正确认知，为线下业务发展奠定会员基础。</a:t>
            </a:r>
          </a:p>
        </p:txBody>
      </p:sp>
      <p:sp>
        <p:nvSpPr>
          <p:cNvPr id="9" name="文本框 8"/>
          <p:cNvSpPr txBox="1"/>
          <p:nvPr/>
        </p:nvSpPr>
        <p:spPr>
          <a:xfrm>
            <a:off x="6909383" y="3896430"/>
            <a:ext cx="4841339" cy="3046988"/>
          </a:xfrm>
          <a:prstGeom prst="rect">
            <a:avLst/>
          </a:prstGeom>
          <a:noFill/>
        </p:spPr>
        <p:txBody>
          <a:bodyPr wrap="square" rtlCol="0">
            <a:spAutoFit/>
          </a:bodyPr>
          <a:lstStyle/>
          <a:p>
            <a:pPr>
              <a:lnSpc>
                <a:spcPct val="150000"/>
              </a:lnSpc>
            </a:pPr>
            <a:r>
              <a:rPr kumimoji="1" lang="zh-CN" altLang="en-US" sz="1600" b="1" dirty="0">
                <a:latin typeface="STHeiti Light" charset="-122"/>
                <a:ea typeface="STHeiti Light" charset="-122"/>
                <a:cs typeface="STHeiti Light" charset="-122"/>
              </a:rPr>
              <a:t>加油油耗市场的外部侵入（外因）：</a:t>
            </a:r>
            <a:endParaRPr kumimoji="1" lang="en-US" altLang="zh-CN" sz="1600" b="1" dirty="0">
              <a:latin typeface="STHeiti Light" charset="-122"/>
              <a:ea typeface="STHeiti Light" charset="-122"/>
              <a:cs typeface="STHeiti Light" charset="-122"/>
            </a:endParaRPr>
          </a:p>
          <a:p>
            <a:pPr marL="457200" indent="-457200">
              <a:lnSpc>
                <a:spcPct val="150000"/>
              </a:lnSpc>
              <a:buFont typeface="+mj-lt"/>
              <a:buAutoNum type="arabicPeriod"/>
            </a:pPr>
            <a:r>
              <a:rPr kumimoji="1" lang="zh-CN" altLang="en-US" sz="1600" dirty="0">
                <a:latin typeface="STHeiti Light" charset="-122"/>
                <a:ea typeface="STHeiti Light" charset="-122"/>
                <a:cs typeface="STHeiti Light" charset="-122"/>
              </a:rPr>
              <a:t>随着车生活的发展，车主市场和经济被越来越多的公司所关注，他们从车生活的各个方面浸入；</a:t>
            </a:r>
            <a:endParaRPr kumimoji="1" lang="en-US" altLang="zh-CN" sz="1600" dirty="0">
              <a:latin typeface="STHeiti Light" charset="-122"/>
              <a:ea typeface="STHeiti Light" charset="-122"/>
              <a:cs typeface="STHeiti Light" charset="-122"/>
            </a:endParaRPr>
          </a:p>
          <a:p>
            <a:pPr marL="457200" indent="-457200">
              <a:lnSpc>
                <a:spcPct val="150000"/>
              </a:lnSpc>
              <a:buFont typeface="+mj-lt"/>
              <a:buAutoNum type="arabicPeriod"/>
            </a:pPr>
            <a:r>
              <a:rPr kumimoji="1" lang="zh-CN" altLang="en-US" sz="1600" dirty="0">
                <a:latin typeface="STHeiti Light" charset="-122"/>
                <a:ea typeface="STHeiti Light" charset="-122"/>
                <a:cs typeface="STHeiti Light" charset="-122"/>
              </a:rPr>
              <a:t>在加油油耗的细分市场，已经有巨额资本投入项目，并形成市场规模和效应，影响到加油站行业的现实运营中，资源和资金拥有者将分化市场。</a:t>
            </a:r>
            <a:endParaRPr kumimoji="1" lang="en-US" altLang="zh-CN" sz="1600" dirty="0">
              <a:latin typeface="STHeiti Light" charset="-122"/>
              <a:ea typeface="STHeiti Light" charset="-122"/>
              <a:cs typeface="STHeiti Light" charset="-122"/>
            </a:endParaRPr>
          </a:p>
        </p:txBody>
      </p:sp>
    </p:spTree>
    <p:extLst>
      <p:ext uri="{BB962C8B-B14F-4D97-AF65-F5344CB8AC3E}">
        <p14:creationId xmlns:p14="http://schemas.microsoft.com/office/powerpoint/2010/main" val="304737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156" y="2839667"/>
            <a:ext cx="2813172" cy="1982815"/>
          </a:xfrm>
          <a:prstGeom prst="rect">
            <a:avLst/>
          </a:prstGeom>
        </p:spPr>
      </p:pic>
      <p:pic>
        <p:nvPicPr>
          <p:cNvPr id="9" name="图片 8"/>
          <p:cNvPicPr>
            <a:picLocks noChangeAspect="1"/>
          </p:cNvPicPr>
          <p:nvPr/>
        </p:nvPicPr>
        <p:blipFill>
          <a:blip r:embed="rId3"/>
          <a:stretch>
            <a:fillRect/>
          </a:stretch>
        </p:blipFill>
        <p:spPr>
          <a:xfrm rot="21315036">
            <a:off x="2184659" y="5071248"/>
            <a:ext cx="1343690" cy="1504555"/>
          </a:xfrm>
          <a:prstGeom prst="rect">
            <a:avLst/>
          </a:prstGeom>
        </p:spPr>
      </p:pic>
      <p:sp>
        <p:nvSpPr>
          <p:cNvPr id="10" name="矩形 9"/>
          <p:cNvSpPr/>
          <p:nvPr/>
        </p:nvSpPr>
        <p:spPr>
          <a:xfrm>
            <a:off x="775155" y="1030702"/>
            <a:ext cx="10659061" cy="1631216"/>
          </a:xfrm>
          <a:prstGeom prst="rect">
            <a:avLst/>
          </a:prstGeom>
        </p:spPr>
        <p:txBody>
          <a:bodyPr wrap="square">
            <a:spAutoFit/>
          </a:bodyPr>
          <a:lstStyle/>
          <a:p>
            <a:pPr>
              <a:spcAft>
                <a:spcPts val="0"/>
              </a:spcAft>
            </a:pPr>
            <a:r>
              <a:rPr lang="en-US" altLang="zh-CN" sz="2000" dirty="0">
                <a:latin typeface="宋体" panose="02010600030101010101" pitchFamily="2" charset="-122"/>
                <a:ea typeface="等线" panose="02010600030101010101" pitchFamily="2" charset="-122"/>
                <a:cs typeface="宋体" panose="02010600030101010101" pitchFamily="2" charset="-122"/>
              </a:rPr>
              <a:t>    </a:t>
            </a:r>
            <a:r>
              <a:rPr lang="zh-CN" altLang="zh-CN" sz="2000" dirty="0">
                <a:latin typeface="宋体" panose="02010600030101010101" pitchFamily="2" charset="-122"/>
                <a:ea typeface="等线" panose="02010600030101010101" pitchFamily="2" charset="-122"/>
                <a:cs typeface="宋体" panose="02010600030101010101" pitchFamily="2" charset="-122"/>
              </a:rPr>
              <a:t>陆陆畅成立于</a:t>
            </a:r>
            <a:r>
              <a:rPr lang="en-US" altLang="zh-CN" sz="2000" dirty="0">
                <a:latin typeface="Calibri" panose="020F0502020204030204" pitchFamily="34" charset="0"/>
                <a:cs typeface="宋体" panose="02010600030101010101" pitchFamily="2" charset="-122"/>
              </a:rPr>
              <a:t>2016</a:t>
            </a:r>
            <a:r>
              <a:rPr lang="zh-CN" altLang="zh-CN" sz="2000" dirty="0">
                <a:latin typeface="宋体" panose="02010600030101010101" pitchFamily="2" charset="-122"/>
                <a:ea typeface="等线" panose="02010600030101010101" pitchFamily="2" charset="-122"/>
                <a:cs typeface="宋体" panose="02010600030101010101" pitchFamily="2" charset="-122"/>
              </a:rPr>
              <a:t>年</a:t>
            </a:r>
            <a:r>
              <a:rPr lang="en-US" altLang="zh-CN" sz="2000" dirty="0">
                <a:latin typeface="Calibri" panose="020F0502020204030204" pitchFamily="34" charset="0"/>
                <a:cs typeface="宋体" panose="02010600030101010101" pitchFamily="2" charset="-122"/>
              </a:rPr>
              <a:t>9</a:t>
            </a:r>
            <a:r>
              <a:rPr lang="zh-CN" altLang="zh-CN" sz="2000" dirty="0">
                <a:latin typeface="宋体" panose="02010600030101010101" pitchFamily="2" charset="-122"/>
                <a:ea typeface="等线" panose="02010600030101010101" pitchFamily="2" charset="-122"/>
                <a:cs typeface="宋体" panose="02010600030101010101" pitchFamily="2" charset="-122"/>
              </a:rPr>
              <a:t>月，前海，是一家致力于</a:t>
            </a:r>
            <a:r>
              <a:rPr lang="zh-CN" altLang="zh-CN" sz="2000" b="1" dirty="0">
                <a:latin typeface="宋体" panose="02010600030101010101" pitchFamily="2" charset="-122"/>
                <a:ea typeface="等线" panose="02010600030101010101" pitchFamily="2" charset="-122"/>
                <a:cs typeface="宋体" panose="02010600030101010101" pitchFamily="2" charset="-122"/>
              </a:rPr>
              <a:t>加油行业全产业链应用的创新型移动互联网公司</a:t>
            </a:r>
            <a:r>
              <a:rPr lang="zh-CN" altLang="zh-CN" sz="2000" dirty="0">
                <a:latin typeface="宋体" panose="02010600030101010101" pitchFamily="2" charset="-122"/>
                <a:ea typeface="等线" panose="02010600030101010101" pitchFamily="2" charset="-122"/>
                <a:cs typeface="宋体" panose="02010600030101010101" pitchFamily="2" charset="-122"/>
              </a:rPr>
              <a:t>。目前已有成熟的</a:t>
            </a:r>
            <a:r>
              <a:rPr lang="zh-CN" altLang="zh-CN" sz="2000" b="1" dirty="0">
                <a:latin typeface="宋体" panose="02010600030101010101" pitchFamily="2" charset="-122"/>
                <a:ea typeface="等线" panose="02010600030101010101" pitchFamily="2" charset="-122"/>
                <a:cs typeface="宋体" panose="02010600030101010101" pitchFamily="2" charset="-122"/>
              </a:rPr>
              <a:t>微信</a:t>
            </a:r>
            <a:r>
              <a:rPr lang="en-US" altLang="zh-CN" sz="2000" b="1" dirty="0">
                <a:latin typeface="Calibri" panose="020F0502020204030204" pitchFamily="34" charset="0"/>
                <a:cs typeface="宋体" panose="02010600030101010101" pitchFamily="2" charset="-122"/>
              </a:rPr>
              <a:t>O2O</a:t>
            </a:r>
            <a:r>
              <a:rPr lang="zh-CN" altLang="zh-CN" sz="2000" b="1" dirty="0">
                <a:latin typeface="宋体" panose="02010600030101010101" pitchFamily="2" charset="-122"/>
                <a:ea typeface="等线" panose="02010600030101010101" pitchFamily="2" charset="-122"/>
                <a:cs typeface="宋体" panose="02010600030101010101" pitchFamily="2" charset="-122"/>
              </a:rPr>
              <a:t>产品</a:t>
            </a:r>
            <a:r>
              <a:rPr lang="zh-CN" altLang="zh-CN" sz="2000" dirty="0">
                <a:latin typeface="宋体" panose="02010600030101010101" pitchFamily="2" charset="-122"/>
                <a:ea typeface="等线" panose="02010600030101010101" pitchFamily="2" charset="-122"/>
                <a:cs typeface="宋体" panose="02010600030101010101" pitchFamily="2" charset="-122"/>
              </a:rPr>
              <a:t>，在天使客户应用超过</a:t>
            </a:r>
            <a:r>
              <a:rPr lang="en-US" altLang="zh-CN" sz="2000" dirty="0">
                <a:latin typeface="Calibri" panose="020F0502020204030204" pitchFamily="34" charset="0"/>
                <a:cs typeface="宋体" panose="02010600030101010101" pitchFamily="2" charset="-122"/>
              </a:rPr>
              <a:t>2</a:t>
            </a:r>
            <a:r>
              <a:rPr lang="zh-CN" altLang="zh-CN" sz="2000" dirty="0">
                <a:latin typeface="宋体" panose="02010600030101010101" pitchFamily="2" charset="-122"/>
                <a:ea typeface="等线" panose="02010600030101010101" pitchFamily="2" charset="-122"/>
                <a:cs typeface="宋体" panose="02010600030101010101" pitchFamily="2" charset="-122"/>
              </a:rPr>
              <a:t>年，取得极好的市场价值。</a:t>
            </a:r>
            <a:endParaRPr lang="en-US" altLang="zh-CN" sz="2000" dirty="0">
              <a:latin typeface="宋体" panose="02010600030101010101" pitchFamily="2" charset="-122"/>
              <a:ea typeface="等线" panose="02010600030101010101" pitchFamily="2" charset="-122"/>
              <a:cs typeface="宋体" panose="02010600030101010101" pitchFamily="2" charset="-122"/>
            </a:endParaRPr>
          </a:p>
          <a:p>
            <a:pPr>
              <a:spcAft>
                <a:spcPts val="0"/>
              </a:spcAft>
            </a:pPr>
            <a:r>
              <a:rPr lang="en-US" altLang="zh-CN" sz="2000" dirty="0">
                <a:latin typeface="宋体" panose="02010600030101010101" pitchFamily="2" charset="-122"/>
                <a:ea typeface="等线" panose="02010600030101010101" pitchFamily="2" charset="-122"/>
                <a:cs typeface="宋体" panose="02010600030101010101" pitchFamily="2" charset="-122"/>
              </a:rPr>
              <a:t>    </a:t>
            </a:r>
            <a:r>
              <a:rPr lang="zh-CN" altLang="zh-CN" sz="2000" dirty="0">
                <a:latin typeface="宋体" panose="02010600030101010101" pitchFamily="2" charset="-122"/>
                <a:ea typeface="等线" panose="02010600030101010101" pitchFamily="2" charset="-122"/>
                <a:cs typeface="宋体" panose="02010600030101010101" pitchFamily="2" charset="-122"/>
              </a:rPr>
              <a:t>新公司采用</a:t>
            </a:r>
            <a:r>
              <a:rPr lang="zh-CN" altLang="zh-CN" sz="2000" b="1" dirty="0">
                <a:latin typeface="宋体" panose="02010600030101010101" pitchFamily="2" charset="-122"/>
                <a:ea typeface="等线" panose="02010600030101010101" pitchFamily="2" charset="-122"/>
                <a:cs typeface="宋体" panose="02010600030101010101" pitchFamily="2" charset="-122"/>
              </a:rPr>
              <a:t>全新互联网应用架构，重新打造全产业链的移动应用</a:t>
            </a:r>
            <a:r>
              <a:rPr lang="zh-CN" altLang="zh-CN" sz="2000" dirty="0">
                <a:latin typeface="宋体" panose="02010600030101010101" pitchFamily="2" charset="-122"/>
                <a:ea typeface="等线" panose="02010600030101010101" pitchFamily="2" charset="-122"/>
                <a:cs typeface="宋体" panose="02010600030101010101" pitchFamily="2" charset="-122"/>
              </a:rPr>
              <a:t>。涵盖上游到下游、微信到</a:t>
            </a:r>
            <a:r>
              <a:rPr lang="en-US" altLang="zh-CN" sz="2000" dirty="0">
                <a:latin typeface="Calibri" panose="020F0502020204030204" pitchFamily="34" charset="0"/>
                <a:cs typeface="宋体" panose="02010600030101010101" pitchFamily="2" charset="-122"/>
              </a:rPr>
              <a:t>APP</a:t>
            </a:r>
            <a:r>
              <a:rPr lang="zh-CN" altLang="zh-CN" sz="2000" dirty="0">
                <a:latin typeface="宋体" panose="02010600030101010101" pitchFamily="2" charset="-122"/>
                <a:ea typeface="等线" panose="02010600030101010101" pitchFamily="2" charset="-122"/>
                <a:cs typeface="宋体" panose="02010600030101010101" pitchFamily="2" charset="-122"/>
              </a:rPr>
              <a:t>，期待有志于创业的热血青年加入，共同努力，打造行业应用新标杆！</a:t>
            </a:r>
            <a:endParaRPr lang="zh-CN" altLang="zh-CN" sz="2000" dirty="0">
              <a:latin typeface="宋体" panose="02010600030101010101" pitchFamily="2" charset="-122"/>
              <a:cs typeface="宋体" panose="02010600030101010101" pitchFamily="2" charset="-122"/>
            </a:endParaRPr>
          </a:p>
          <a:p>
            <a:pPr>
              <a:spcAft>
                <a:spcPts val="0"/>
              </a:spcAft>
            </a:pPr>
            <a:r>
              <a:rPr lang="zh-CN" altLang="zh-CN" sz="2000" dirty="0">
                <a:latin typeface="宋体" panose="02010600030101010101" pitchFamily="2" charset="-122"/>
                <a:ea typeface="等线" panose="02010600030101010101" pitchFamily="2" charset="-122"/>
                <a:cs typeface="宋体" panose="02010600030101010101" pitchFamily="2" charset="-122"/>
              </a:rPr>
              <a:t>潜力巨大的行业、雄厚的资金支持、成熟的客户、完整的团队、极大的发展空间。</a:t>
            </a:r>
            <a:r>
              <a:rPr lang="zh-CN" altLang="zh-CN" sz="2000" dirty="0">
                <a:latin typeface="宋体" panose="02010600030101010101" pitchFamily="2" charset="-122"/>
                <a:ea typeface="Calibri" panose="020F0502020204030204" pitchFamily="34" charset="0"/>
                <a:cs typeface="宋体" panose="02010600030101010101" pitchFamily="2" charset="-122"/>
              </a:rPr>
              <a:t> </a:t>
            </a:r>
            <a:endParaRPr lang="zh-CN" altLang="zh-CN" sz="2000" dirty="0">
              <a:latin typeface="宋体" panose="02010600030101010101" pitchFamily="2" charset="-122"/>
              <a:cs typeface="宋体" panose="02010600030101010101" pitchFamily="2" charset="-122"/>
            </a:endParaRPr>
          </a:p>
        </p:txBody>
      </p:sp>
      <p:pic>
        <p:nvPicPr>
          <p:cNvPr id="11" name="图片 10"/>
          <p:cNvPicPr>
            <a:picLocks noChangeAspect="1"/>
          </p:cNvPicPr>
          <p:nvPr/>
        </p:nvPicPr>
        <p:blipFill>
          <a:blip r:embed="rId4"/>
          <a:stretch>
            <a:fillRect/>
          </a:stretch>
        </p:blipFill>
        <p:spPr>
          <a:xfrm rot="21315036">
            <a:off x="835976" y="5063747"/>
            <a:ext cx="1163010" cy="1517364"/>
          </a:xfrm>
          <a:prstGeom prst="rect">
            <a:avLst/>
          </a:prstGeom>
        </p:spPr>
      </p:pic>
      <p:pic>
        <p:nvPicPr>
          <p:cNvPr id="12" name="图片 11"/>
          <p:cNvPicPr>
            <a:picLocks noChangeAspect="1"/>
          </p:cNvPicPr>
          <p:nvPr/>
        </p:nvPicPr>
        <p:blipFill>
          <a:blip r:embed="rId5"/>
          <a:stretch>
            <a:fillRect/>
          </a:stretch>
        </p:blipFill>
        <p:spPr>
          <a:xfrm rot="21315036">
            <a:off x="3709889" y="4898566"/>
            <a:ext cx="1897876" cy="1448055"/>
          </a:xfrm>
          <a:prstGeom prst="rect">
            <a:avLst/>
          </a:prstGeom>
        </p:spPr>
      </p:pic>
      <p:sp>
        <p:nvSpPr>
          <p:cNvPr id="13" name="标题 1"/>
          <p:cNvSpPr>
            <a:spLocks noGrp="1"/>
          </p:cNvSpPr>
          <p:nvPr>
            <p:ph type="title"/>
          </p:nvPr>
        </p:nvSpPr>
        <p:spPr>
          <a:xfrm>
            <a:off x="1000897" y="274702"/>
            <a:ext cx="10584520" cy="539417"/>
          </a:xfrm>
        </p:spPr>
        <p:txBody>
          <a:bodyPr>
            <a:normAutofit fontScale="90000"/>
          </a:bodyPr>
          <a:lstStyle/>
          <a:p>
            <a:r>
              <a:rPr kumimoji="1" lang="zh-CN" altLang="en-US" dirty="0"/>
              <a:t>陆陆畅的公司简介   </a:t>
            </a:r>
            <a:r>
              <a:rPr kumimoji="1" lang="en-US" altLang="zh-CN" dirty="0"/>
              <a:t>Vs </a:t>
            </a:r>
            <a:r>
              <a:rPr kumimoji="1" lang="zh-CN" altLang="en-US" dirty="0"/>
              <a:t>定位</a:t>
            </a:r>
          </a:p>
        </p:txBody>
      </p:sp>
      <p:sp>
        <p:nvSpPr>
          <p:cNvPr id="2" name="文本框 1"/>
          <p:cNvSpPr txBox="1"/>
          <p:nvPr/>
        </p:nvSpPr>
        <p:spPr>
          <a:xfrm>
            <a:off x="7679634" y="2664766"/>
            <a:ext cx="3754582" cy="523220"/>
          </a:xfrm>
          <a:prstGeom prst="rect">
            <a:avLst/>
          </a:prstGeom>
          <a:noFill/>
        </p:spPr>
        <p:txBody>
          <a:bodyPr wrap="square" rtlCol="0">
            <a:spAutoFit/>
          </a:bodyPr>
          <a:lstStyle/>
          <a:p>
            <a:r>
              <a:rPr lang="zh-CN" altLang="en-US" sz="2800" b="1" dirty="0"/>
              <a:t>（招聘网站上的描述）</a:t>
            </a:r>
          </a:p>
        </p:txBody>
      </p:sp>
      <p:sp>
        <p:nvSpPr>
          <p:cNvPr id="3" name="文本框 2"/>
          <p:cNvSpPr txBox="1"/>
          <p:nvPr/>
        </p:nvSpPr>
        <p:spPr>
          <a:xfrm>
            <a:off x="6104685" y="4560872"/>
            <a:ext cx="1778551" cy="523220"/>
          </a:xfrm>
          <a:prstGeom prst="rect">
            <a:avLst/>
          </a:prstGeom>
          <a:noFill/>
        </p:spPr>
        <p:txBody>
          <a:bodyPr wrap="square" rtlCol="0">
            <a:spAutoFit/>
          </a:bodyPr>
          <a:lstStyle/>
          <a:p>
            <a:r>
              <a:rPr lang="zh-CN" altLang="en-US" sz="2800" b="1" dirty="0"/>
              <a:t>定位：</a:t>
            </a:r>
          </a:p>
        </p:txBody>
      </p:sp>
      <p:sp>
        <p:nvSpPr>
          <p:cNvPr id="14" name="文本框 13"/>
          <p:cNvSpPr txBox="1"/>
          <p:nvPr/>
        </p:nvSpPr>
        <p:spPr>
          <a:xfrm>
            <a:off x="6469915" y="5237872"/>
            <a:ext cx="5087793" cy="769441"/>
          </a:xfrm>
          <a:prstGeom prst="rect">
            <a:avLst/>
          </a:prstGeom>
          <a:noFill/>
        </p:spPr>
        <p:txBody>
          <a:bodyPr wrap="square" rtlCol="0">
            <a:spAutoFit/>
          </a:bodyPr>
          <a:lstStyle/>
          <a:p>
            <a:pPr algn="ctr"/>
            <a:r>
              <a:rPr lang="zh-CN" altLang="en-US" sz="4400" dirty="0"/>
              <a:t>互联网、大数据</a:t>
            </a:r>
            <a:endParaRPr lang="en-US" altLang="zh-CN" sz="4400" dirty="0"/>
          </a:p>
        </p:txBody>
      </p:sp>
    </p:spTree>
    <p:extLst>
      <p:ext uri="{BB962C8B-B14F-4D97-AF65-F5344CB8AC3E}">
        <p14:creationId xmlns:p14="http://schemas.microsoft.com/office/powerpoint/2010/main" val="94181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00897" y="274702"/>
            <a:ext cx="10584520" cy="539417"/>
          </a:xfrm>
        </p:spPr>
        <p:txBody>
          <a:bodyPr>
            <a:normAutofit fontScale="90000"/>
          </a:bodyPr>
          <a:lstStyle/>
          <a:p>
            <a:r>
              <a:rPr kumimoji="1" lang="zh-CN" altLang="en-US" dirty="0"/>
              <a:t>陆陆畅的运营目标，投入及回报</a:t>
            </a:r>
          </a:p>
        </p:txBody>
      </p:sp>
      <p:sp>
        <p:nvSpPr>
          <p:cNvPr id="48" name="矩形 47"/>
          <p:cNvSpPr/>
          <p:nvPr/>
        </p:nvSpPr>
        <p:spPr>
          <a:xfrm>
            <a:off x="1424966" y="1670883"/>
            <a:ext cx="2616947" cy="1271099"/>
          </a:xfrm>
          <a:prstGeom prst="rect">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一、</a:t>
            </a:r>
            <a:endParaRPr kumimoji="1" lang="en-US" altLang="zh-CN" b="1" dirty="0">
              <a:latin typeface="STHeiti" charset="-122"/>
              <a:ea typeface="STHeiti" charset="-122"/>
              <a:cs typeface="STHeiti" charset="-122"/>
            </a:endParaRPr>
          </a:p>
          <a:p>
            <a:pPr algn="ctr"/>
            <a:r>
              <a:rPr kumimoji="1" lang="zh-CN" altLang="en-US" b="1" dirty="0">
                <a:latin typeface="STHeiti" charset="-122"/>
                <a:ea typeface="STHeiti" charset="-122"/>
                <a:cs typeface="STHeiti" charset="-122"/>
              </a:rPr>
              <a:t>服务冠德战略目标</a:t>
            </a:r>
            <a:endParaRPr kumimoji="1" lang="en-US" altLang="zh-CN" b="1" dirty="0">
              <a:latin typeface="STHeiti" charset="-122"/>
              <a:ea typeface="STHeiti" charset="-122"/>
              <a:cs typeface="STHeiti" charset="-122"/>
            </a:endParaRPr>
          </a:p>
        </p:txBody>
      </p:sp>
      <p:sp>
        <p:nvSpPr>
          <p:cNvPr id="49" name="矩形 48"/>
          <p:cNvSpPr/>
          <p:nvPr/>
        </p:nvSpPr>
        <p:spPr>
          <a:xfrm>
            <a:off x="1424966" y="4016518"/>
            <a:ext cx="2616948" cy="1271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二、</a:t>
            </a:r>
            <a:endParaRPr lang="en-US" altLang="zh-CN" sz="2000" dirty="0"/>
          </a:p>
          <a:p>
            <a:pPr algn="ctr"/>
            <a:r>
              <a:rPr lang="zh-CN" altLang="en-US" sz="2000" dirty="0"/>
              <a:t>发展车生活的互联网和大数据业务</a:t>
            </a:r>
            <a:endParaRPr lang="en-US" altLang="zh-CN" sz="2000" dirty="0"/>
          </a:p>
        </p:txBody>
      </p:sp>
      <p:sp>
        <p:nvSpPr>
          <p:cNvPr id="59" name="文本框 58"/>
          <p:cNvSpPr txBox="1"/>
          <p:nvPr/>
        </p:nvSpPr>
        <p:spPr>
          <a:xfrm>
            <a:off x="4479235" y="1872045"/>
            <a:ext cx="3511825" cy="969496"/>
          </a:xfrm>
          <a:prstGeom prst="rect">
            <a:avLst/>
          </a:prstGeom>
          <a:noFill/>
        </p:spPr>
        <p:txBody>
          <a:bodyPr wrap="square" rtlCol="0">
            <a:spAutoFit/>
          </a:bodyPr>
          <a:lstStyle/>
          <a:p>
            <a:r>
              <a:rPr lang="zh-CN" altLang="en-US" dirty="0"/>
              <a:t>每年</a:t>
            </a:r>
            <a:r>
              <a:rPr lang="en-US" altLang="zh-CN" dirty="0"/>
              <a:t>300</a:t>
            </a:r>
            <a:r>
              <a:rPr lang="zh-CN" altLang="en-US" dirty="0"/>
              <a:t>万</a:t>
            </a:r>
            <a:r>
              <a:rPr lang="en-US" altLang="zh-CN" dirty="0"/>
              <a:t>/</a:t>
            </a:r>
            <a:r>
              <a:rPr lang="zh-CN" altLang="en-US" dirty="0"/>
              <a:t>年的投入</a:t>
            </a:r>
            <a:endParaRPr lang="en-US" altLang="zh-CN" dirty="0"/>
          </a:p>
          <a:p>
            <a:r>
              <a:rPr lang="zh-CN" altLang="en-US" dirty="0"/>
              <a:t>支持冠德自身业务系统的发展</a:t>
            </a:r>
            <a:endParaRPr lang="en-US" altLang="zh-CN" dirty="0"/>
          </a:p>
          <a:p>
            <a:r>
              <a:rPr lang="zh-CN" altLang="en-US" dirty="0"/>
              <a:t>拟编制</a:t>
            </a:r>
            <a:r>
              <a:rPr lang="en-US" altLang="zh-CN" dirty="0"/>
              <a:t>15</a:t>
            </a:r>
            <a:r>
              <a:rPr lang="zh-CN" altLang="en-US" dirty="0"/>
              <a:t>人，开发人员为主</a:t>
            </a:r>
            <a:endParaRPr lang="en-US" altLang="zh-CN" dirty="0"/>
          </a:p>
        </p:txBody>
      </p:sp>
      <p:sp>
        <p:nvSpPr>
          <p:cNvPr id="60" name="文本框 59"/>
          <p:cNvSpPr txBox="1"/>
          <p:nvPr/>
        </p:nvSpPr>
        <p:spPr>
          <a:xfrm>
            <a:off x="4479234" y="4167319"/>
            <a:ext cx="5791200" cy="1261884"/>
          </a:xfrm>
          <a:prstGeom prst="rect">
            <a:avLst/>
          </a:prstGeom>
          <a:noFill/>
        </p:spPr>
        <p:txBody>
          <a:bodyPr wrap="square" rtlCol="0">
            <a:spAutoFit/>
          </a:bodyPr>
          <a:lstStyle/>
          <a:p>
            <a:r>
              <a:rPr lang="zh-CN" altLang="en-US" dirty="0"/>
              <a:t>投入</a:t>
            </a:r>
            <a:r>
              <a:rPr lang="en-US" altLang="zh-CN" dirty="0"/>
              <a:t>500</a:t>
            </a:r>
            <a:r>
              <a:rPr lang="zh-CN" altLang="en-US" dirty="0"/>
              <a:t>万的启动资金</a:t>
            </a:r>
            <a:endParaRPr lang="en-US" altLang="zh-CN" dirty="0"/>
          </a:p>
          <a:p>
            <a:r>
              <a:rPr lang="en-US" altLang="zh-CN" dirty="0"/>
              <a:t>+</a:t>
            </a:r>
            <a:r>
              <a:rPr lang="zh-CN" altLang="en-US" dirty="0"/>
              <a:t>冠德会员资源</a:t>
            </a:r>
            <a:r>
              <a:rPr lang="en-US" altLang="zh-CN" dirty="0"/>
              <a:t>+</a:t>
            </a:r>
            <a:r>
              <a:rPr lang="zh-CN" altLang="en-US" dirty="0"/>
              <a:t>业务运营资源，</a:t>
            </a:r>
            <a:endParaRPr lang="en-US" altLang="zh-CN" dirty="0"/>
          </a:p>
          <a:p>
            <a:r>
              <a:rPr lang="zh-CN" altLang="en-US" dirty="0"/>
              <a:t>支持车生活相关的互联网和大数据业务的开展。</a:t>
            </a:r>
            <a:endParaRPr lang="en-US" altLang="zh-CN" dirty="0"/>
          </a:p>
          <a:p>
            <a:r>
              <a:rPr lang="zh-CN" altLang="en-US" dirty="0"/>
              <a:t>拟编制</a:t>
            </a:r>
            <a:r>
              <a:rPr lang="en-US" altLang="zh-CN" dirty="0"/>
              <a:t>20</a:t>
            </a:r>
            <a:r>
              <a:rPr lang="zh-CN" altLang="en-US" dirty="0"/>
              <a:t>人，开发人员</a:t>
            </a:r>
            <a:r>
              <a:rPr lang="en-US" altLang="zh-CN" dirty="0"/>
              <a:t>+</a:t>
            </a:r>
            <a:r>
              <a:rPr lang="zh-CN" altLang="en-US" dirty="0"/>
              <a:t>运维人员</a:t>
            </a:r>
            <a:endParaRPr lang="en-US" altLang="zh-CN" dirty="0"/>
          </a:p>
        </p:txBody>
      </p:sp>
    </p:spTree>
    <p:extLst>
      <p:ext uri="{BB962C8B-B14F-4D97-AF65-F5344CB8AC3E}">
        <p14:creationId xmlns:p14="http://schemas.microsoft.com/office/powerpoint/2010/main" val="42895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005" y="310916"/>
            <a:ext cx="10584520" cy="539417"/>
          </a:xfrm>
        </p:spPr>
        <p:txBody>
          <a:bodyPr/>
          <a:lstStyle/>
          <a:p>
            <a:r>
              <a:rPr lang="zh-CN" altLang="en-US" dirty="0"/>
              <a:t>陆陆畅</a:t>
            </a:r>
            <a:r>
              <a:rPr lang="en-US" altLang="zh-CN" dirty="0"/>
              <a:t>2018</a:t>
            </a:r>
            <a:r>
              <a:rPr lang="zh-CN" altLang="en-US" dirty="0"/>
              <a:t>年的规划目标</a:t>
            </a:r>
          </a:p>
        </p:txBody>
      </p:sp>
      <p:sp>
        <p:nvSpPr>
          <p:cNvPr id="4" name="矩形 3"/>
          <p:cNvSpPr/>
          <p:nvPr/>
        </p:nvSpPr>
        <p:spPr>
          <a:xfrm>
            <a:off x="1670855" y="1851617"/>
            <a:ext cx="7627054" cy="3046988"/>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一、履行冠德</a:t>
            </a:r>
            <a:r>
              <a:rPr lang="en-US" altLang="zh-CN" sz="1600" b="1" dirty="0">
                <a:solidFill>
                  <a:srgbClr val="FFC000"/>
                </a:solidFill>
                <a:latin typeface="微软雅黑" pitchFamily="34" charset="-122"/>
                <a:ea typeface="微软雅黑" pitchFamily="34" charset="-122"/>
              </a:rPr>
              <a:t>IT</a:t>
            </a:r>
            <a:r>
              <a:rPr lang="zh-CN" altLang="en-US" sz="1600" b="1" dirty="0">
                <a:solidFill>
                  <a:srgbClr val="FFC000"/>
                </a:solidFill>
                <a:latin typeface="微软雅黑" pitchFamily="34" charset="-122"/>
                <a:ea typeface="微软雅黑" pitchFamily="34" charset="-122"/>
              </a:rPr>
              <a:t>部门的职能，增强实施能力</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zh-CN" altLang="en-US" sz="1600" b="1" dirty="0">
                <a:solidFill>
                  <a:srgbClr val="FFC000"/>
                </a:solidFill>
                <a:latin typeface="微软雅黑" pitchFamily="34" charset="-122"/>
                <a:ea typeface="微软雅黑" pitchFamily="34" charset="-122"/>
              </a:rPr>
              <a:t>二、培育冠德 的数据运营团队</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zh-CN" altLang="en-US" sz="1600" b="1" dirty="0">
                <a:solidFill>
                  <a:srgbClr val="FFC000"/>
                </a:solidFill>
                <a:latin typeface="微软雅黑" pitchFamily="34" charset="-122"/>
                <a:ea typeface="微软雅黑" pitchFamily="34" charset="-122"/>
              </a:rPr>
              <a:t>三、配合完成冠德战略部署</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zh-CN" altLang="en-US" sz="1600" b="1" dirty="0">
                <a:solidFill>
                  <a:srgbClr val="FFC000"/>
                </a:solidFill>
                <a:latin typeface="微软雅黑" pitchFamily="34" charset="-122"/>
                <a:ea typeface="微软雅黑" pitchFamily="34" charset="-122"/>
              </a:rPr>
              <a:t>四、实现陆陆畅的财务收入小目标</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zh-CN" altLang="en-US" sz="1600" b="1" dirty="0">
                <a:solidFill>
                  <a:srgbClr val="FFC000"/>
                </a:solidFill>
                <a:latin typeface="微软雅黑" pitchFamily="34" charset="-122"/>
                <a:ea typeface="微软雅黑" pitchFamily="34" charset="-122"/>
              </a:rPr>
              <a:t>五、运营团队和商务拓展团队的组建</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zh-CN" altLang="en-US" sz="1600" b="1" dirty="0">
                <a:solidFill>
                  <a:srgbClr val="FFC000"/>
                </a:solidFill>
                <a:latin typeface="微软雅黑" pitchFamily="34" charset="-122"/>
                <a:ea typeface="微软雅黑" pitchFamily="34" charset="-122"/>
              </a:rPr>
              <a:t>六、产品发展的机会和取舍</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1631067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095393" y="1844164"/>
            <a:ext cx="0" cy="4479235"/>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70040" y="2585322"/>
            <a:ext cx="1524000" cy="1404730"/>
          </a:xfrm>
          <a:prstGeom prst="ellipse">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冠德中控系统</a:t>
            </a:r>
          </a:p>
        </p:txBody>
      </p:sp>
      <p:sp>
        <p:nvSpPr>
          <p:cNvPr id="32" name="椭圆 31"/>
          <p:cNvSpPr/>
          <p:nvPr/>
        </p:nvSpPr>
        <p:spPr>
          <a:xfrm>
            <a:off x="1856110" y="2585322"/>
            <a:ext cx="1524000" cy="1404730"/>
          </a:xfrm>
          <a:prstGeom prst="ellipse">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冠德微信系统</a:t>
            </a:r>
          </a:p>
        </p:txBody>
      </p:sp>
      <p:sp>
        <p:nvSpPr>
          <p:cNvPr id="33" name="文本框 32"/>
          <p:cNvSpPr txBox="1"/>
          <p:nvPr/>
        </p:nvSpPr>
        <p:spPr>
          <a:xfrm>
            <a:off x="0" y="4734305"/>
            <a:ext cx="3868555" cy="1569660"/>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融合冠德中控系统和微信系统架构，合力形成加油行业线上线下运营系统；</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利用冠德已有的会员资源，向涉车业务拓展，创建车生活相关的业务模式；</a:t>
            </a:r>
            <a:endParaRPr lang="en-US" altLang="zh-CN" sz="160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094921" y="3255167"/>
            <a:ext cx="7726017"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654740" y="687097"/>
            <a:ext cx="1398105" cy="135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陆陆畅</a:t>
            </a:r>
            <a:endParaRPr lang="en-US" altLang="zh-CN" dirty="0"/>
          </a:p>
          <a:p>
            <a:pPr algn="ctr"/>
            <a:r>
              <a:rPr lang="zh-CN" altLang="en-US" dirty="0"/>
              <a:t>车生活平台</a:t>
            </a:r>
          </a:p>
        </p:txBody>
      </p:sp>
      <p:cxnSp>
        <p:nvCxnSpPr>
          <p:cNvPr id="13" name="曲线连接符 12"/>
          <p:cNvCxnSpPr>
            <a:stCxn id="32" idx="7"/>
          </p:cNvCxnSpPr>
          <p:nvPr/>
        </p:nvCxnSpPr>
        <p:spPr>
          <a:xfrm rot="5400000" flipH="1" flipV="1">
            <a:off x="3710932" y="811263"/>
            <a:ext cx="1425770" cy="25337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103749" y="1116985"/>
            <a:ext cx="653149" cy="63760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车险</a:t>
            </a:r>
          </a:p>
        </p:txBody>
      </p:sp>
      <p:sp>
        <p:nvSpPr>
          <p:cNvPr id="37" name="椭圆 36"/>
          <p:cNvSpPr/>
          <p:nvPr/>
        </p:nvSpPr>
        <p:spPr>
          <a:xfrm>
            <a:off x="8225848" y="1596050"/>
            <a:ext cx="653149" cy="63760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违章</a:t>
            </a:r>
          </a:p>
        </p:txBody>
      </p:sp>
      <p:sp>
        <p:nvSpPr>
          <p:cNvPr id="38" name="椭圆 37"/>
          <p:cNvSpPr/>
          <p:nvPr/>
        </p:nvSpPr>
        <p:spPr>
          <a:xfrm>
            <a:off x="7899273" y="2011742"/>
            <a:ext cx="653149" cy="63760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挪车</a:t>
            </a:r>
          </a:p>
        </p:txBody>
      </p:sp>
      <p:sp>
        <p:nvSpPr>
          <p:cNvPr id="39" name="椭圆 38"/>
          <p:cNvSpPr/>
          <p:nvPr/>
        </p:nvSpPr>
        <p:spPr>
          <a:xfrm>
            <a:off x="7409411" y="2195092"/>
            <a:ext cx="653149" cy="63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加油</a:t>
            </a:r>
          </a:p>
        </p:txBody>
      </p:sp>
      <p:cxnSp>
        <p:nvCxnSpPr>
          <p:cNvPr id="41" name="曲线连接符 40"/>
          <p:cNvCxnSpPr>
            <a:stCxn id="36" idx="2"/>
            <a:endCxn id="34" idx="6"/>
          </p:cNvCxnSpPr>
          <p:nvPr/>
        </p:nvCxnSpPr>
        <p:spPr>
          <a:xfrm rot="10800000">
            <a:off x="7052845" y="1365270"/>
            <a:ext cx="1050904" cy="705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37" idx="2"/>
            <a:endCxn id="34" idx="6"/>
          </p:cNvCxnSpPr>
          <p:nvPr/>
        </p:nvCxnSpPr>
        <p:spPr>
          <a:xfrm rot="10800000">
            <a:off x="7052846" y="1365271"/>
            <a:ext cx="1173003" cy="5495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38" idx="1"/>
            <a:endCxn id="34" idx="6"/>
          </p:cNvCxnSpPr>
          <p:nvPr/>
        </p:nvCxnSpPr>
        <p:spPr>
          <a:xfrm rot="16200000" flipV="1">
            <a:off x="7153962" y="1264154"/>
            <a:ext cx="739847" cy="94207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39" idx="0"/>
            <a:endCxn id="34" idx="6"/>
          </p:cNvCxnSpPr>
          <p:nvPr/>
        </p:nvCxnSpPr>
        <p:spPr>
          <a:xfrm rot="16200000" flipV="1">
            <a:off x="6979505" y="1438610"/>
            <a:ext cx="829822" cy="6831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4318578" y="3866978"/>
            <a:ext cx="7502360" cy="513630"/>
          </a:xfrm>
          <a:prstGeom prst="rect">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加油行业运营系统（线上线下一体化产品</a:t>
            </a:r>
            <a:r>
              <a:rPr kumimoji="1" lang="en-US" altLang="zh-CN" b="1" dirty="0">
                <a:latin typeface="STHeiti" charset="-122"/>
                <a:ea typeface="STHeiti" charset="-122"/>
                <a:cs typeface="STHeiti" charset="-122"/>
              </a:rPr>
              <a:t>\</a:t>
            </a:r>
            <a:r>
              <a:rPr kumimoji="1" lang="zh-CN" altLang="en-US" b="1" dirty="0">
                <a:latin typeface="STHeiti" charset="-122"/>
                <a:ea typeface="STHeiti" charset="-122"/>
                <a:cs typeface="STHeiti" charset="-122"/>
              </a:rPr>
              <a:t>纯线上产品）</a:t>
            </a:r>
          </a:p>
        </p:txBody>
      </p:sp>
      <p:cxnSp>
        <p:nvCxnSpPr>
          <p:cNvPr id="50" name="直接连接符 49"/>
          <p:cNvCxnSpPr/>
          <p:nvPr/>
        </p:nvCxnSpPr>
        <p:spPr>
          <a:xfrm>
            <a:off x="6683338" y="5102155"/>
            <a:ext cx="0" cy="1104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55" idx="1"/>
            <a:endCxn id="48" idx="1"/>
          </p:cNvCxnSpPr>
          <p:nvPr/>
        </p:nvCxnSpPr>
        <p:spPr>
          <a:xfrm rot="5400000" flipH="1" flipV="1">
            <a:off x="3094988" y="3123743"/>
            <a:ext cx="223539" cy="2223640"/>
          </a:xfrm>
          <a:prstGeom prst="curvedConnector4">
            <a:avLst>
              <a:gd name="adj1" fmla="val -102264"/>
              <a:gd name="adj2" fmla="val 6508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左大括号 54"/>
          <p:cNvSpPr/>
          <p:nvPr/>
        </p:nvSpPr>
        <p:spPr>
          <a:xfrm rot="5400000" flipH="1">
            <a:off x="1926207" y="2903078"/>
            <a:ext cx="337462" cy="25510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p:cNvSpPr txBox="1"/>
          <p:nvPr/>
        </p:nvSpPr>
        <p:spPr>
          <a:xfrm>
            <a:off x="4049008" y="2883991"/>
            <a:ext cx="1470992" cy="38472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轻业务</a:t>
            </a:r>
          </a:p>
        </p:txBody>
      </p:sp>
      <p:sp>
        <p:nvSpPr>
          <p:cNvPr id="62" name="文本框 61"/>
          <p:cNvSpPr txBox="1"/>
          <p:nvPr/>
        </p:nvSpPr>
        <p:spPr>
          <a:xfrm>
            <a:off x="4049008" y="3287687"/>
            <a:ext cx="1470992" cy="38472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重业务</a:t>
            </a:r>
          </a:p>
        </p:txBody>
      </p:sp>
      <p:sp>
        <p:nvSpPr>
          <p:cNvPr id="67" name="文本框 66"/>
          <p:cNvSpPr txBox="1"/>
          <p:nvPr/>
        </p:nvSpPr>
        <p:spPr>
          <a:xfrm>
            <a:off x="4319961" y="4466427"/>
            <a:ext cx="1839765" cy="38472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冠德加盟业务</a:t>
            </a:r>
          </a:p>
        </p:txBody>
      </p:sp>
      <p:sp>
        <p:nvSpPr>
          <p:cNvPr id="69" name="文本框 68"/>
          <p:cNvSpPr txBox="1"/>
          <p:nvPr/>
        </p:nvSpPr>
        <p:spPr>
          <a:xfrm>
            <a:off x="4266571" y="4831993"/>
            <a:ext cx="2245589" cy="1569660"/>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输出品牌价值</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输出培训体系</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输出业务系统</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输出运营支持</a:t>
            </a:r>
            <a:endParaRPr lang="en-US" altLang="zh-CN" sz="1600" dirty="0">
              <a:latin typeface="微软雅黑" panose="020B0503020204020204" pitchFamily="34" charset="-122"/>
              <a:ea typeface="微软雅黑" panose="020B0503020204020204" pitchFamily="34" charset="-122"/>
            </a:endParaRPr>
          </a:p>
        </p:txBody>
      </p:sp>
      <p:sp>
        <p:nvSpPr>
          <p:cNvPr id="70" name="文本框 69"/>
          <p:cNvSpPr txBox="1"/>
          <p:nvPr/>
        </p:nvSpPr>
        <p:spPr>
          <a:xfrm>
            <a:off x="7395153" y="4465412"/>
            <a:ext cx="1669726" cy="384721"/>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pPr algn="ctr"/>
            <a:r>
              <a:rPr lang="zh-CN" altLang="en-US" dirty="0"/>
              <a:t>合作油站</a:t>
            </a:r>
          </a:p>
        </p:txBody>
      </p:sp>
      <p:sp>
        <p:nvSpPr>
          <p:cNvPr id="71" name="文本框 70"/>
          <p:cNvSpPr txBox="1"/>
          <p:nvPr/>
        </p:nvSpPr>
        <p:spPr>
          <a:xfrm>
            <a:off x="7219817" y="4888489"/>
            <a:ext cx="2245589" cy="1200329"/>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输出业务系统</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输出流量资源</a:t>
            </a:r>
            <a:endParaRPr lang="en-US" altLang="zh-CN" sz="1600" dirty="0">
              <a:latin typeface="微软雅黑" panose="020B0503020204020204" pitchFamily="34" charset="-122"/>
              <a:ea typeface="微软雅黑" panose="020B0503020204020204" pitchFamily="34" charset="-122"/>
            </a:endParaRPr>
          </a:p>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输出管理体系</a:t>
            </a:r>
            <a:endParaRPr lang="en-US" altLang="zh-CN" sz="1600" dirty="0">
              <a:latin typeface="微软雅黑" panose="020B0503020204020204" pitchFamily="34" charset="-122"/>
              <a:ea typeface="微软雅黑" panose="020B0503020204020204" pitchFamily="34" charset="-122"/>
            </a:endParaRPr>
          </a:p>
        </p:txBody>
      </p:sp>
      <p:sp>
        <p:nvSpPr>
          <p:cNvPr id="72" name="矩形 71"/>
          <p:cNvSpPr/>
          <p:nvPr/>
        </p:nvSpPr>
        <p:spPr>
          <a:xfrm>
            <a:off x="6032605" y="4380608"/>
            <a:ext cx="1441420" cy="415498"/>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转化到加盟业务</a:t>
            </a:r>
            <a:endParaRPr lang="en-US" altLang="zh-CN" sz="1400" dirty="0">
              <a:latin typeface="微软雅黑" panose="020B0503020204020204" pitchFamily="34" charset="-122"/>
              <a:ea typeface="微软雅黑" panose="020B0503020204020204" pitchFamily="34" charset="-122"/>
            </a:endParaRPr>
          </a:p>
        </p:txBody>
      </p:sp>
      <p:cxnSp>
        <p:nvCxnSpPr>
          <p:cNvPr id="74" name="直接箭头连接符 73"/>
          <p:cNvCxnSpPr/>
          <p:nvPr/>
        </p:nvCxnSpPr>
        <p:spPr>
          <a:xfrm flipH="1">
            <a:off x="5993141" y="4734305"/>
            <a:ext cx="1490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9754050" y="1265901"/>
            <a:ext cx="1378226" cy="139691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外围</a:t>
            </a:r>
            <a:endParaRPr lang="en-US" altLang="zh-CN" dirty="0"/>
          </a:p>
          <a:p>
            <a:pPr algn="ctr"/>
            <a:r>
              <a:rPr lang="zh-CN" altLang="en-US" dirty="0"/>
              <a:t>大数据</a:t>
            </a:r>
            <a:endParaRPr lang="en-US" altLang="zh-CN" dirty="0"/>
          </a:p>
          <a:p>
            <a:pPr algn="ctr"/>
            <a:r>
              <a:rPr lang="zh-CN" altLang="en-US" dirty="0"/>
              <a:t>平台</a:t>
            </a:r>
          </a:p>
        </p:txBody>
      </p:sp>
      <p:cxnSp>
        <p:nvCxnSpPr>
          <p:cNvPr id="86" name="曲线连接符 85"/>
          <p:cNvCxnSpPr>
            <a:stCxn id="34" idx="7"/>
            <a:endCxn id="82" idx="0"/>
          </p:cNvCxnSpPr>
          <p:nvPr/>
        </p:nvCxnSpPr>
        <p:spPr>
          <a:xfrm rot="16200000" flipH="1">
            <a:off x="8455544" y="-721718"/>
            <a:ext cx="380172" cy="3595066"/>
          </a:xfrm>
          <a:prstGeom prst="curvedConnector3">
            <a:avLst>
              <a:gd name="adj1" fmla="val -862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34" idx="4"/>
            <a:endCxn id="48" idx="0"/>
          </p:cNvCxnSpPr>
          <p:nvPr/>
        </p:nvCxnSpPr>
        <p:spPr>
          <a:xfrm rot="16200000" flipH="1">
            <a:off x="6084802" y="2312433"/>
            <a:ext cx="1823536" cy="128555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343833" y="987858"/>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放大数据</a:t>
            </a:r>
            <a:endParaRPr lang="en-US" altLang="zh-CN" sz="1400" dirty="0">
              <a:latin typeface="微软雅黑" panose="020B0503020204020204" pitchFamily="34" charset="-122"/>
              <a:ea typeface="微软雅黑" panose="020B0503020204020204" pitchFamily="34" charset="-122"/>
            </a:endParaRPr>
          </a:p>
        </p:txBody>
      </p:sp>
      <p:cxnSp>
        <p:nvCxnSpPr>
          <p:cNvPr id="94" name="曲线连接符 93"/>
          <p:cNvCxnSpPr>
            <a:endCxn id="32" idx="6"/>
          </p:cNvCxnSpPr>
          <p:nvPr/>
        </p:nvCxnSpPr>
        <p:spPr>
          <a:xfrm rot="10800000" flipV="1">
            <a:off x="3380110" y="1995115"/>
            <a:ext cx="2778600" cy="1292571"/>
          </a:xfrm>
          <a:prstGeom prst="curvedConnector3">
            <a:avLst>
              <a:gd name="adj1" fmla="val 82909"/>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999523" y="1141799"/>
            <a:ext cx="1139696" cy="70057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业务和数据支持</a:t>
            </a:r>
            <a:endParaRPr lang="en-US" altLang="zh-CN" sz="1400" dirty="0">
              <a:latin typeface="微软雅黑" panose="020B0503020204020204" pitchFamily="34" charset="-122"/>
              <a:ea typeface="微软雅黑" panose="020B0503020204020204" pitchFamily="34" charset="-122"/>
            </a:endParaRPr>
          </a:p>
        </p:txBody>
      </p:sp>
      <p:sp>
        <p:nvSpPr>
          <p:cNvPr id="98" name="矩形 97"/>
          <p:cNvSpPr/>
          <p:nvPr/>
        </p:nvSpPr>
        <p:spPr>
          <a:xfrm>
            <a:off x="4269575" y="2132287"/>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反哺回报</a:t>
            </a:r>
            <a:endParaRPr lang="en-US" altLang="zh-CN" sz="1400" dirty="0">
              <a:latin typeface="微软雅黑" panose="020B0503020204020204" pitchFamily="34" charset="-122"/>
              <a:ea typeface="微软雅黑" panose="020B0503020204020204" pitchFamily="34" charset="-122"/>
            </a:endParaRPr>
          </a:p>
        </p:txBody>
      </p:sp>
      <p:sp>
        <p:nvSpPr>
          <p:cNvPr id="99" name="矩形 98"/>
          <p:cNvSpPr/>
          <p:nvPr/>
        </p:nvSpPr>
        <p:spPr>
          <a:xfrm>
            <a:off x="6934166" y="1794543"/>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业务合作</a:t>
            </a:r>
            <a:endParaRPr lang="en-US" altLang="zh-CN" sz="1400" dirty="0">
              <a:latin typeface="微软雅黑" panose="020B0503020204020204" pitchFamily="34" charset="-122"/>
              <a:ea typeface="微软雅黑" panose="020B0503020204020204" pitchFamily="34" charset="-122"/>
            </a:endParaRPr>
          </a:p>
        </p:txBody>
      </p:sp>
      <p:sp>
        <p:nvSpPr>
          <p:cNvPr id="100" name="矩形 99"/>
          <p:cNvSpPr/>
          <p:nvPr/>
        </p:nvSpPr>
        <p:spPr>
          <a:xfrm>
            <a:off x="6256579" y="2841501"/>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流量支持</a:t>
            </a:r>
            <a:endParaRPr lang="en-US" altLang="zh-CN" sz="1400" dirty="0">
              <a:latin typeface="微软雅黑" panose="020B0503020204020204" pitchFamily="34" charset="-122"/>
              <a:ea typeface="微软雅黑" panose="020B0503020204020204" pitchFamily="34" charset="-122"/>
            </a:endParaRPr>
          </a:p>
        </p:txBody>
      </p:sp>
      <p:sp>
        <p:nvSpPr>
          <p:cNvPr id="105" name="椭圆 104"/>
          <p:cNvSpPr/>
          <p:nvPr/>
        </p:nvSpPr>
        <p:spPr>
          <a:xfrm>
            <a:off x="6885687" y="2216003"/>
            <a:ext cx="653149" cy="637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a:t>
            </a:r>
            <a:endParaRPr lang="zh-CN" altLang="en-US" sz="1800" dirty="0"/>
          </a:p>
        </p:txBody>
      </p:sp>
      <p:cxnSp>
        <p:nvCxnSpPr>
          <p:cNvPr id="52" name="直接箭头连接符 51"/>
          <p:cNvCxnSpPr/>
          <p:nvPr/>
        </p:nvCxnSpPr>
        <p:spPr>
          <a:xfrm flipH="1">
            <a:off x="8833049" y="4734305"/>
            <a:ext cx="1490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10200507" y="4447272"/>
            <a:ext cx="1994668" cy="384721"/>
          </a:xfrm>
          <a:prstGeom prst="rect">
            <a:avLst/>
          </a:prstGeom>
          <a:noFill/>
        </p:spPr>
        <p:txBody>
          <a:bodyPr wrap="square" rtlCol="0">
            <a:spAutoFit/>
          </a:bodyPr>
          <a:lstStyle>
            <a:defPPr>
              <a:defRPr lang="zh-CN"/>
            </a:defPPr>
            <a:lvl1pPr>
              <a:defRPr>
                <a:latin typeface="微软雅黑" panose="020B0503020204020204" pitchFamily="34" charset="-122"/>
                <a:ea typeface="微软雅黑" panose="020B0503020204020204" pitchFamily="34" charset="-122"/>
              </a:defRPr>
            </a:lvl1pPr>
          </a:lstStyle>
          <a:p>
            <a:pPr algn="ctr"/>
            <a:r>
              <a:rPr lang="zh-CN" altLang="en-US" dirty="0"/>
              <a:t>合作油站</a:t>
            </a:r>
            <a:r>
              <a:rPr lang="en-US" altLang="zh-CN" dirty="0"/>
              <a:t>(</a:t>
            </a:r>
            <a:r>
              <a:rPr lang="zh-CN" altLang="en-US" dirty="0"/>
              <a:t>次级</a:t>
            </a:r>
            <a:r>
              <a:rPr lang="en-US" altLang="zh-CN" dirty="0"/>
              <a:t>)</a:t>
            </a:r>
            <a:endParaRPr lang="zh-CN" altLang="en-US" dirty="0"/>
          </a:p>
        </p:txBody>
      </p:sp>
      <p:sp>
        <p:nvSpPr>
          <p:cNvPr id="54" name="矩形 53"/>
          <p:cNvSpPr/>
          <p:nvPr/>
        </p:nvSpPr>
        <p:spPr>
          <a:xfrm>
            <a:off x="8936160" y="4367430"/>
            <a:ext cx="1364146" cy="377411"/>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rPr>
              <a:t>深入转化</a:t>
            </a:r>
            <a:endParaRPr lang="en-US" altLang="zh-CN" sz="14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9578186" y="5102155"/>
            <a:ext cx="0" cy="1104793"/>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9916812" y="4918970"/>
            <a:ext cx="2245589" cy="418191"/>
          </a:xfrm>
          <a:prstGeom prst="rect">
            <a:avLst/>
          </a:prstGeom>
          <a:noFill/>
        </p:spPr>
        <p:txBody>
          <a:bodyPr wrap="square" rtlCol="0">
            <a:spAutoFit/>
          </a:bodyPr>
          <a:lstStyle/>
          <a:p>
            <a:pPr marL="285807" indent="-285807">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输出</a:t>
            </a:r>
            <a:r>
              <a:rPr lang="en-US" altLang="zh-CN" sz="1600" dirty="0" err="1">
                <a:latin typeface="微软雅黑" panose="020B0503020204020204" pitchFamily="34" charset="-122"/>
                <a:ea typeface="微软雅黑" panose="020B0503020204020204" pitchFamily="34" charset="-122"/>
              </a:rPr>
              <a:t>Saas</a:t>
            </a:r>
            <a:r>
              <a:rPr lang="zh-CN" altLang="en-US" sz="1600" dirty="0">
                <a:latin typeface="微软雅黑" panose="020B0503020204020204" pitchFamily="34" charset="-122"/>
                <a:ea typeface="微软雅黑" panose="020B0503020204020204" pitchFamily="34" charset="-122"/>
              </a:rPr>
              <a:t>平台业务</a:t>
            </a:r>
            <a:endParaRPr lang="en-US" altLang="zh-CN" sz="1600" dirty="0">
              <a:latin typeface="微软雅黑" panose="020B0503020204020204" pitchFamily="34" charset="-122"/>
              <a:ea typeface="微软雅黑" panose="020B0503020204020204" pitchFamily="34" charset="-122"/>
            </a:endParaRPr>
          </a:p>
        </p:txBody>
      </p:sp>
      <p:sp>
        <p:nvSpPr>
          <p:cNvPr id="58" name="矩形 57"/>
          <p:cNvSpPr/>
          <p:nvPr/>
        </p:nvSpPr>
        <p:spPr>
          <a:xfrm>
            <a:off x="9528583" y="2962087"/>
            <a:ext cx="2292355" cy="513630"/>
          </a:xfrm>
          <a:prstGeom prst="rect">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支付平台</a:t>
            </a:r>
          </a:p>
        </p:txBody>
      </p:sp>
      <p:sp>
        <p:nvSpPr>
          <p:cNvPr id="49" name="TextBox 7"/>
          <p:cNvSpPr txBox="1"/>
          <p:nvPr/>
        </p:nvSpPr>
        <p:spPr>
          <a:xfrm>
            <a:off x="991761" y="347646"/>
            <a:ext cx="3057247" cy="523220"/>
          </a:xfrm>
          <a:prstGeom prst="rect">
            <a:avLst/>
          </a:prstGeom>
        </p:spPr>
        <p:txBody>
          <a:bodyPr vert="horz" lIns="121944" tIns="60972" rIns="121944" bIns="60972" rtlCol="0" anchor="ctr">
            <a:normAutofit fontScale="97500" lnSpcReduction="10000"/>
          </a:bodyPr>
          <a:lstStyle>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陆陆畅的发展规划</a:t>
            </a:r>
          </a:p>
        </p:txBody>
      </p:sp>
    </p:spTree>
    <p:extLst>
      <p:ext uri="{BB962C8B-B14F-4D97-AF65-F5344CB8AC3E}">
        <p14:creationId xmlns:p14="http://schemas.microsoft.com/office/powerpoint/2010/main" val="563194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8464" y="1721224"/>
            <a:ext cx="418666" cy="4356847"/>
          </a:xfrm>
          <a:prstGeom prst="rect">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冠德</a:t>
            </a:r>
            <a:endParaRPr kumimoji="1" lang="en-US" altLang="zh-CN" b="1" dirty="0">
              <a:latin typeface="STHeiti" charset="-122"/>
              <a:ea typeface="STHeiti" charset="-122"/>
              <a:cs typeface="STHeiti" charset="-122"/>
            </a:endParaRPr>
          </a:p>
        </p:txBody>
      </p:sp>
      <p:sp>
        <p:nvSpPr>
          <p:cNvPr id="12" name="矩形 11"/>
          <p:cNvSpPr/>
          <p:nvPr/>
        </p:nvSpPr>
        <p:spPr>
          <a:xfrm>
            <a:off x="1318777" y="4164809"/>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业务支持</a:t>
            </a:r>
            <a:endParaRPr lang="en-US" altLang="zh-CN" sz="1400" dirty="0">
              <a:latin typeface="微软雅黑" panose="020B0503020204020204" pitchFamily="34" charset="-122"/>
              <a:ea typeface="微软雅黑" panose="020B0503020204020204" pitchFamily="34" charset="-122"/>
            </a:endParaRPr>
          </a:p>
        </p:txBody>
      </p:sp>
      <p:sp>
        <p:nvSpPr>
          <p:cNvPr id="15" name="矩形 14"/>
          <p:cNvSpPr/>
          <p:nvPr/>
        </p:nvSpPr>
        <p:spPr>
          <a:xfrm>
            <a:off x="1298551" y="3321679"/>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数据支持</a:t>
            </a:r>
            <a:endParaRPr lang="en-US" altLang="zh-CN" sz="1400" dirty="0">
              <a:latin typeface="微软雅黑" panose="020B0503020204020204" pitchFamily="34" charset="-122"/>
              <a:ea typeface="微软雅黑" panose="020B0503020204020204" pitchFamily="34" charset="-122"/>
            </a:endParaRPr>
          </a:p>
        </p:txBody>
      </p:sp>
      <p:sp>
        <p:nvSpPr>
          <p:cNvPr id="16" name="矩形 15"/>
          <p:cNvSpPr/>
          <p:nvPr/>
        </p:nvSpPr>
        <p:spPr>
          <a:xfrm>
            <a:off x="1298552" y="2661186"/>
            <a:ext cx="902811" cy="377411"/>
          </a:xfrm>
          <a:prstGeom prst="rect">
            <a:avLst/>
          </a:prstGeom>
        </p:spPr>
        <p:txBody>
          <a:bodyPr wrap="non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资金支持</a:t>
            </a:r>
            <a:endParaRPr lang="en-US" altLang="zh-CN" sz="1400" dirty="0">
              <a:latin typeface="微软雅黑" panose="020B0503020204020204" pitchFamily="34" charset="-122"/>
              <a:ea typeface="微软雅黑" panose="020B0503020204020204" pitchFamily="34" charset="-122"/>
            </a:endParaRPr>
          </a:p>
        </p:txBody>
      </p:sp>
      <p:sp>
        <p:nvSpPr>
          <p:cNvPr id="17" name="矩形 16"/>
          <p:cNvSpPr/>
          <p:nvPr/>
        </p:nvSpPr>
        <p:spPr>
          <a:xfrm>
            <a:off x="9862268" y="1977123"/>
            <a:ext cx="1844588" cy="90553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开发业务平台</a:t>
            </a:r>
            <a:endParaRPr lang="en-US" altLang="zh-CN" dirty="0">
              <a:solidFill>
                <a:schemeClr val="tx1"/>
              </a:solidFill>
            </a:endParaRPr>
          </a:p>
          <a:p>
            <a:pPr algn="ctr"/>
            <a:r>
              <a:rPr lang="zh-CN" altLang="en-US" dirty="0">
                <a:solidFill>
                  <a:schemeClr val="tx1"/>
                </a:solidFill>
              </a:rPr>
              <a:t>中量用户数据</a:t>
            </a:r>
            <a:endParaRPr lang="en-US" altLang="zh-CN" dirty="0">
              <a:solidFill>
                <a:schemeClr val="tx1"/>
              </a:solidFill>
            </a:endParaRPr>
          </a:p>
          <a:p>
            <a:pPr algn="ctr"/>
            <a:r>
              <a:rPr lang="zh-CN" altLang="en-US" dirty="0">
                <a:solidFill>
                  <a:schemeClr val="tx1"/>
                </a:solidFill>
              </a:rPr>
              <a:t>少量资金流入</a:t>
            </a:r>
          </a:p>
        </p:txBody>
      </p:sp>
      <p:sp>
        <p:nvSpPr>
          <p:cNvPr id="25" name="矩形 24"/>
          <p:cNvSpPr/>
          <p:nvPr/>
        </p:nvSpPr>
        <p:spPr>
          <a:xfrm>
            <a:off x="12478305" y="492998"/>
            <a:ext cx="1661939" cy="738664"/>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新业务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资金流入</a:t>
            </a:r>
            <a:endParaRPr lang="en-US" altLang="zh-CN" sz="1400" dirty="0">
              <a:latin typeface="微软雅黑" panose="020B0503020204020204" pitchFamily="34" charset="-122"/>
              <a:ea typeface="微软雅黑" panose="020B0503020204020204" pitchFamily="34" charset="-122"/>
            </a:endParaRPr>
          </a:p>
        </p:txBody>
      </p:sp>
      <p:sp>
        <p:nvSpPr>
          <p:cNvPr id="30" name="椭圆 29"/>
          <p:cNvSpPr/>
          <p:nvPr/>
        </p:nvSpPr>
        <p:spPr>
          <a:xfrm>
            <a:off x="8017852" y="3197280"/>
            <a:ext cx="1524000" cy="1404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车生活平台</a:t>
            </a:r>
          </a:p>
        </p:txBody>
      </p:sp>
      <p:sp>
        <p:nvSpPr>
          <p:cNvPr id="31" name="矩形 30"/>
          <p:cNvSpPr/>
          <p:nvPr/>
        </p:nvSpPr>
        <p:spPr>
          <a:xfrm>
            <a:off x="2262785" y="1721223"/>
            <a:ext cx="444560" cy="435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陆陆畅</a:t>
            </a:r>
            <a:endParaRPr lang="en-US" altLang="zh-CN" sz="2000" dirty="0"/>
          </a:p>
        </p:txBody>
      </p:sp>
      <p:cxnSp>
        <p:nvCxnSpPr>
          <p:cNvPr id="37" name="直接箭头连接符 36"/>
          <p:cNvCxnSpPr/>
          <p:nvPr/>
        </p:nvCxnSpPr>
        <p:spPr>
          <a:xfrm>
            <a:off x="1237129" y="3033266"/>
            <a:ext cx="1043592" cy="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533801" y="1721819"/>
            <a:ext cx="1524000" cy="1404730"/>
          </a:xfrm>
          <a:prstGeom prst="ellipse">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STHeiti" charset="-122"/>
                <a:ea typeface="STHeiti" charset="-122"/>
                <a:cs typeface="STHeiti" charset="-122"/>
              </a:rPr>
              <a:t>加油行业运营系统</a:t>
            </a:r>
          </a:p>
        </p:txBody>
      </p:sp>
      <p:sp>
        <p:nvSpPr>
          <p:cNvPr id="41" name="矩形 40"/>
          <p:cNvSpPr/>
          <p:nvPr/>
        </p:nvSpPr>
        <p:spPr>
          <a:xfrm>
            <a:off x="2707344" y="1721222"/>
            <a:ext cx="4410065" cy="435684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资金支持：</a:t>
            </a:r>
            <a:endParaRPr lang="en-US" altLang="zh-CN" dirty="0">
              <a:solidFill>
                <a:schemeClr val="tx1"/>
              </a:solidFill>
            </a:endParaRPr>
          </a:p>
          <a:p>
            <a:pPr marL="457200" indent="-457200">
              <a:buAutoNum type="arabicPeriod"/>
            </a:pPr>
            <a:r>
              <a:rPr lang="zh-CN" altLang="en-US" dirty="0">
                <a:solidFill>
                  <a:schemeClr val="tx1"/>
                </a:solidFill>
              </a:rPr>
              <a:t>组建团队，人员薪资</a:t>
            </a:r>
            <a:endParaRPr lang="en-US" altLang="zh-CN" dirty="0">
              <a:solidFill>
                <a:schemeClr val="tx1"/>
              </a:solidFill>
            </a:endParaRPr>
          </a:p>
          <a:p>
            <a:pPr marL="457200" indent="-457200">
              <a:buFontTx/>
              <a:buAutoNum type="arabicPeriod"/>
            </a:pPr>
            <a:r>
              <a:rPr lang="zh-CN" altLang="en-US" dirty="0">
                <a:solidFill>
                  <a:schemeClr val="tx1"/>
                </a:solidFill>
              </a:rPr>
              <a:t>办公场所，基础设施服务</a:t>
            </a:r>
            <a:endParaRPr lang="en-US" altLang="zh-CN" dirty="0">
              <a:solidFill>
                <a:schemeClr val="tx1"/>
              </a:solidFill>
            </a:endParaRPr>
          </a:p>
          <a:p>
            <a:pPr marL="457200" indent="-457200">
              <a:buAutoNum type="arabicPeriod"/>
            </a:pPr>
            <a:r>
              <a:rPr lang="zh-CN" altLang="en-US" dirty="0">
                <a:solidFill>
                  <a:schemeClr val="tx1"/>
                </a:solidFill>
              </a:rPr>
              <a:t>系统平台，软硬件投入</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数据支持：</a:t>
            </a:r>
            <a:endParaRPr lang="en-US" altLang="zh-CN" dirty="0">
              <a:solidFill>
                <a:schemeClr val="tx1"/>
              </a:solidFill>
            </a:endParaRPr>
          </a:p>
          <a:p>
            <a:pPr marL="457200" indent="-457200">
              <a:buAutoNum type="arabicPeriod"/>
            </a:pPr>
            <a:r>
              <a:rPr lang="zh-CN" altLang="en-US" dirty="0">
                <a:solidFill>
                  <a:schemeClr val="tx1"/>
                </a:solidFill>
              </a:rPr>
              <a:t>冠德会员的静态数据支持</a:t>
            </a:r>
            <a:endParaRPr lang="en-US" altLang="zh-CN" dirty="0">
              <a:solidFill>
                <a:schemeClr val="tx1"/>
              </a:solidFill>
            </a:endParaRPr>
          </a:p>
          <a:p>
            <a:pPr marL="457200" indent="-457200">
              <a:buAutoNum type="arabicPeriod"/>
            </a:pPr>
            <a:r>
              <a:rPr lang="zh-CN" altLang="en-US" dirty="0">
                <a:solidFill>
                  <a:schemeClr val="tx1"/>
                </a:solidFill>
              </a:rPr>
              <a:t>冠德会员的交互数据支持</a:t>
            </a:r>
            <a:endParaRPr lang="en-US" altLang="zh-CN" dirty="0">
              <a:solidFill>
                <a:schemeClr val="tx1"/>
              </a:solidFill>
            </a:endParaRPr>
          </a:p>
          <a:p>
            <a:pPr marL="457200" indent="-457200">
              <a:buAutoNum type="arabicPeriod"/>
            </a:pPr>
            <a:endParaRPr lang="en-US" altLang="zh-CN" dirty="0">
              <a:solidFill>
                <a:schemeClr val="tx1"/>
              </a:solidFill>
            </a:endParaRPr>
          </a:p>
          <a:p>
            <a:r>
              <a:rPr lang="zh-CN" altLang="en-US" dirty="0">
                <a:solidFill>
                  <a:schemeClr val="tx1"/>
                </a:solidFill>
              </a:rPr>
              <a:t>业务支持：</a:t>
            </a:r>
            <a:endParaRPr lang="en-US" altLang="zh-CN" dirty="0">
              <a:solidFill>
                <a:schemeClr val="tx1"/>
              </a:solidFill>
            </a:endParaRPr>
          </a:p>
          <a:p>
            <a:pPr marL="457200" indent="-457200">
              <a:buAutoNum type="arabicPeriod"/>
            </a:pPr>
            <a:r>
              <a:rPr lang="zh-CN" altLang="en-US" dirty="0">
                <a:solidFill>
                  <a:schemeClr val="tx1"/>
                </a:solidFill>
              </a:rPr>
              <a:t>油站运营管理业务知识支持</a:t>
            </a:r>
            <a:endParaRPr lang="en-US" altLang="zh-CN" dirty="0">
              <a:solidFill>
                <a:schemeClr val="tx1"/>
              </a:solidFill>
            </a:endParaRPr>
          </a:p>
          <a:p>
            <a:pPr marL="457200" indent="-457200">
              <a:buAutoNum type="arabicPeriod"/>
            </a:pPr>
            <a:r>
              <a:rPr lang="zh-CN" altLang="en-US" dirty="0">
                <a:solidFill>
                  <a:schemeClr val="tx1"/>
                </a:solidFill>
              </a:rPr>
              <a:t>油站系统业务支持</a:t>
            </a:r>
            <a:endParaRPr lang="en-US" altLang="zh-CN" dirty="0">
              <a:solidFill>
                <a:schemeClr val="tx1"/>
              </a:solidFill>
            </a:endParaRPr>
          </a:p>
          <a:p>
            <a:pPr marL="457200" indent="-457200">
              <a:buAutoNum type="arabicPeriod"/>
            </a:pPr>
            <a:r>
              <a:rPr lang="zh-CN" altLang="en-US" b="1" dirty="0">
                <a:solidFill>
                  <a:schemeClr val="tx1"/>
                </a:solidFill>
              </a:rPr>
              <a:t>微信系统营销活动发布通路的支持</a:t>
            </a:r>
            <a:endParaRPr lang="en-US" altLang="zh-CN" b="1" dirty="0">
              <a:solidFill>
                <a:schemeClr val="tx1"/>
              </a:solidFill>
            </a:endParaRPr>
          </a:p>
          <a:p>
            <a:pPr marL="457200" indent="-457200">
              <a:buAutoNum type="arabicPeriod"/>
            </a:pPr>
            <a:r>
              <a:rPr lang="zh-CN" altLang="en-US" b="1" dirty="0">
                <a:solidFill>
                  <a:schemeClr val="tx1"/>
                </a:solidFill>
              </a:rPr>
              <a:t>市场，客服职能支持</a:t>
            </a:r>
            <a:endParaRPr lang="en-US" altLang="zh-CN" b="1" dirty="0">
              <a:solidFill>
                <a:schemeClr val="tx1"/>
              </a:solidFill>
            </a:endParaRPr>
          </a:p>
          <a:p>
            <a:pPr marL="457200" indent="-457200">
              <a:buAutoNum type="arabicPeriod"/>
            </a:pPr>
            <a:endParaRPr lang="en-US" altLang="zh-CN" dirty="0">
              <a:solidFill>
                <a:schemeClr val="tx1"/>
              </a:solidFill>
            </a:endParaRPr>
          </a:p>
        </p:txBody>
      </p:sp>
      <p:sp>
        <p:nvSpPr>
          <p:cNvPr id="43" name="椭圆 42"/>
          <p:cNvSpPr/>
          <p:nvPr/>
        </p:nvSpPr>
        <p:spPr>
          <a:xfrm>
            <a:off x="7567630" y="4695028"/>
            <a:ext cx="1524000" cy="1404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支付</a:t>
            </a:r>
            <a:endParaRPr lang="en-US" altLang="zh-CN" dirty="0"/>
          </a:p>
          <a:p>
            <a:pPr algn="ctr"/>
            <a:r>
              <a:rPr lang="zh-CN" altLang="en-US" dirty="0"/>
              <a:t>平台</a:t>
            </a:r>
          </a:p>
        </p:txBody>
      </p:sp>
      <p:cxnSp>
        <p:nvCxnSpPr>
          <p:cNvPr id="44" name="直接箭头连接符 43"/>
          <p:cNvCxnSpPr>
            <a:stCxn id="41" idx="3"/>
            <a:endCxn id="40" idx="3"/>
          </p:cNvCxnSpPr>
          <p:nvPr/>
        </p:nvCxnSpPr>
        <p:spPr>
          <a:xfrm flipV="1">
            <a:off x="7117409" y="2920831"/>
            <a:ext cx="639577" cy="97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1210239" y="3699090"/>
            <a:ext cx="1011349" cy="6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255065" y="4575193"/>
            <a:ext cx="1025656" cy="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1" idx="3"/>
            <a:endCxn id="30" idx="2"/>
          </p:cNvCxnSpPr>
          <p:nvPr/>
        </p:nvCxnSpPr>
        <p:spPr>
          <a:xfrm flipV="1">
            <a:off x="7117409" y="3899645"/>
            <a:ext cx="9004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1" idx="3"/>
            <a:endCxn id="43" idx="1"/>
          </p:cNvCxnSpPr>
          <p:nvPr/>
        </p:nvCxnSpPr>
        <p:spPr>
          <a:xfrm>
            <a:off x="7117409" y="3899646"/>
            <a:ext cx="673406" cy="100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40" idx="6"/>
            <a:endCxn id="17" idx="1"/>
          </p:cNvCxnSpPr>
          <p:nvPr/>
        </p:nvCxnSpPr>
        <p:spPr>
          <a:xfrm>
            <a:off x="9057801" y="2424184"/>
            <a:ext cx="804467" cy="5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17" idx="0"/>
            <a:endCxn id="4" idx="0"/>
          </p:cNvCxnSpPr>
          <p:nvPr/>
        </p:nvCxnSpPr>
        <p:spPr>
          <a:xfrm rot="16200000" flipV="1">
            <a:off x="5621884" y="-2872862"/>
            <a:ext cx="255899" cy="9444071"/>
          </a:xfrm>
          <a:prstGeom prst="bentConnector3">
            <a:avLst>
              <a:gd name="adj1" fmla="val 23137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9862268" y="3474870"/>
            <a:ext cx="1844588" cy="849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开发业务平台</a:t>
            </a:r>
            <a:endParaRPr lang="en-US" altLang="zh-CN" dirty="0">
              <a:solidFill>
                <a:schemeClr val="tx1"/>
              </a:solidFill>
            </a:endParaRPr>
          </a:p>
          <a:p>
            <a:pPr algn="ctr"/>
            <a:r>
              <a:rPr lang="zh-CN" altLang="en-US" dirty="0">
                <a:solidFill>
                  <a:schemeClr val="tx1"/>
                </a:solidFill>
              </a:rPr>
              <a:t>巨量用户数据</a:t>
            </a:r>
            <a:endParaRPr lang="en-US" altLang="zh-CN" dirty="0">
              <a:solidFill>
                <a:schemeClr val="tx1"/>
              </a:solidFill>
            </a:endParaRPr>
          </a:p>
          <a:p>
            <a:pPr algn="ctr"/>
            <a:r>
              <a:rPr lang="zh-CN" altLang="en-US" dirty="0">
                <a:solidFill>
                  <a:schemeClr val="tx1"/>
                </a:solidFill>
              </a:rPr>
              <a:t>大量资金流入</a:t>
            </a:r>
            <a:endParaRPr lang="en-US" altLang="zh-CN" dirty="0">
              <a:solidFill>
                <a:schemeClr val="tx1"/>
              </a:solidFill>
            </a:endParaRPr>
          </a:p>
        </p:txBody>
      </p:sp>
      <p:sp>
        <p:nvSpPr>
          <p:cNvPr id="75" name="矩形 74"/>
          <p:cNvSpPr/>
          <p:nvPr/>
        </p:nvSpPr>
        <p:spPr>
          <a:xfrm>
            <a:off x="9862268" y="4972618"/>
            <a:ext cx="1844588" cy="84955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开发业务平台</a:t>
            </a:r>
            <a:endParaRPr lang="en-US" altLang="zh-CN" dirty="0">
              <a:solidFill>
                <a:schemeClr val="tx1"/>
              </a:solidFill>
            </a:endParaRPr>
          </a:p>
          <a:p>
            <a:pPr algn="ctr"/>
            <a:r>
              <a:rPr lang="zh-CN" altLang="en-US" dirty="0">
                <a:solidFill>
                  <a:schemeClr val="tx1"/>
                </a:solidFill>
              </a:rPr>
              <a:t>少量用户数据</a:t>
            </a:r>
            <a:endParaRPr lang="en-US" altLang="zh-CN" dirty="0">
              <a:solidFill>
                <a:schemeClr val="tx1"/>
              </a:solidFill>
            </a:endParaRPr>
          </a:p>
          <a:p>
            <a:pPr algn="ctr"/>
            <a:r>
              <a:rPr lang="zh-CN" altLang="en-US" dirty="0">
                <a:solidFill>
                  <a:schemeClr val="tx1"/>
                </a:solidFill>
              </a:rPr>
              <a:t>大量资金流入</a:t>
            </a:r>
            <a:endParaRPr lang="en-US" altLang="zh-CN" dirty="0">
              <a:solidFill>
                <a:schemeClr val="tx1"/>
              </a:solidFill>
            </a:endParaRPr>
          </a:p>
        </p:txBody>
      </p:sp>
      <p:cxnSp>
        <p:nvCxnSpPr>
          <p:cNvPr id="76" name="直接箭头连接符 75"/>
          <p:cNvCxnSpPr>
            <a:stCxn id="30" idx="6"/>
            <a:endCxn id="74" idx="1"/>
          </p:cNvCxnSpPr>
          <p:nvPr/>
        </p:nvCxnSpPr>
        <p:spPr>
          <a:xfrm>
            <a:off x="9541852" y="3899645"/>
            <a:ext cx="320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43" idx="6"/>
            <a:endCxn id="75" idx="1"/>
          </p:cNvCxnSpPr>
          <p:nvPr/>
        </p:nvCxnSpPr>
        <p:spPr>
          <a:xfrm>
            <a:off x="9091630" y="5397393"/>
            <a:ext cx="770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肘形连接符 103"/>
          <p:cNvCxnSpPr>
            <a:stCxn id="75" idx="2"/>
            <a:endCxn id="4" idx="2"/>
          </p:cNvCxnSpPr>
          <p:nvPr/>
        </p:nvCxnSpPr>
        <p:spPr>
          <a:xfrm rot="5400000">
            <a:off x="5621882" y="1228084"/>
            <a:ext cx="255903" cy="9444071"/>
          </a:xfrm>
          <a:prstGeom prst="bentConnector3">
            <a:avLst>
              <a:gd name="adj1" fmla="val 252387"/>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7"/>
          <p:cNvSpPr txBox="1"/>
          <p:nvPr/>
        </p:nvSpPr>
        <p:spPr>
          <a:xfrm>
            <a:off x="1027797" y="333400"/>
            <a:ext cx="3057247" cy="523220"/>
          </a:xfrm>
          <a:prstGeom prst="rect">
            <a:avLst/>
          </a:prstGeom>
        </p:spPr>
        <p:txBody>
          <a:bodyPr vert="horz" lIns="121944" tIns="60972" rIns="121944" bIns="60972" rtlCol="0" anchor="ctr">
            <a:normAutofit fontScale="97500" lnSpcReduction="10000"/>
          </a:bodyPr>
          <a:lstStyle>
            <a:defPPr>
              <a:defRPr lang="zh-CN"/>
            </a:defPPr>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陆陆畅的发展模式</a:t>
            </a:r>
          </a:p>
        </p:txBody>
      </p:sp>
    </p:spTree>
    <p:extLst>
      <p:ext uri="{BB962C8B-B14F-4D97-AF65-F5344CB8AC3E}">
        <p14:creationId xmlns:p14="http://schemas.microsoft.com/office/powerpoint/2010/main" val="238312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7"/>
          <p:cNvSpPr txBox="1"/>
          <p:nvPr/>
        </p:nvSpPr>
        <p:spPr>
          <a:xfrm>
            <a:off x="1065807" y="340047"/>
            <a:ext cx="7007046" cy="523220"/>
          </a:xfrm>
          <a:prstGeom prst="rect">
            <a:avLst/>
          </a:prstGeom>
        </p:spPr>
        <p:txBody>
          <a:bodyPr vert="horz" lIns="121944" tIns="60972" rIns="121944" bIns="60972" rtlCol="0" anchor="ctr">
            <a:normAutofit fontScale="97500" lnSpcReduction="10000"/>
          </a:bodyPr>
          <a:lstStyle>
            <a:defPPr>
              <a:defRPr lang="zh-CN"/>
            </a:defPPr>
            <a:lvl1pPr defTabSz="1219444">
              <a:spcBef>
                <a:spcPct val="0"/>
              </a:spcBef>
              <a:buNone/>
              <a:defRPr kumimoji="1" sz="2800" b="1" i="0">
                <a:solidFill>
                  <a:srgbClr val="FFC000"/>
                </a:solidFill>
                <a:latin typeface="STHeiti" charset="-122"/>
                <a:ea typeface="STHeiti" charset="-122"/>
                <a:cs typeface="STHeiti" charset="-122"/>
              </a:defRPr>
            </a:lvl1pPr>
          </a:lstStyle>
          <a:p>
            <a:r>
              <a:rPr lang="zh-CN" altLang="en-US" dirty="0"/>
              <a:t>陆陆畅的产品规划（一个系统，两个平台）</a:t>
            </a:r>
          </a:p>
        </p:txBody>
      </p:sp>
      <p:sp>
        <p:nvSpPr>
          <p:cNvPr id="6" name="椭圆 5"/>
          <p:cNvSpPr/>
          <p:nvPr/>
        </p:nvSpPr>
        <p:spPr>
          <a:xfrm>
            <a:off x="303807" y="3211235"/>
            <a:ext cx="1524000" cy="1404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车生活平台</a:t>
            </a:r>
          </a:p>
        </p:txBody>
      </p:sp>
      <p:sp>
        <p:nvSpPr>
          <p:cNvPr id="7" name="椭圆 6"/>
          <p:cNvSpPr/>
          <p:nvPr/>
        </p:nvSpPr>
        <p:spPr>
          <a:xfrm>
            <a:off x="303807" y="1387718"/>
            <a:ext cx="1524000" cy="1404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加油行业运营系统</a:t>
            </a:r>
          </a:p>
        </p:txBody>
      </p:sp>
      <p:sp>
        <p:nvSpPr>
          <p:cNvPr id="8" name="椭圆 7"/>
          <p:cNvSpPr/>
          <p:nvPr/>
        </p:nvSpPr>
        <p:spPr>
          <a:xfrm>
            <a:off x="303807" y="5140416"/>
            <a:ext cx="1524000" cy="14047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支付</a:t>
            </a:r>
            <a:endParaRPr lang="en-US" altLang="zh-CN" dirty="0"/>
          </a:p>
          <a:p>
            <a:pPr algn="ctr"/>
            <a:r>
              <a:rPr lang="zh-CN" altLang="en-US" dirty="0"/>
              <a:t>平台</a:t>
            </a:r>
          </a:p>
        </p:txBody>
      </p:sp>
      <p:sp>
        <p:nvSpPr>
          <p:cNvPr id="9" name="矩形 8"/>
          <p:cNvSpPr/>
          <p:nvPr/>
        </p:nvSpPr>
        <p:spPr>
          <a:xfrm>
            <a:off x="2032995" y="1047449"/>
            <a:ext cx="9746630" cy="56625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000" b="1" dirty="0">
                <a:solidFill>
                  <a:schemeClr val="tx1"/>
                </a:solidFill>
              </a:rPr>
              <a:t>加油行业运营系统：</a:t>
            </a:r>
            <a:endParaRPr lang="en-US" altLang="zh-CN" sz="2000" b="1" dirty="0">
              <a:solidFill>
                <a:schemeClr val="tx1"/>
              </a:solidFill>
            </a:endParaRPr>
          </a:p>
          <a:p>
            <a:pPr marL="457200" indent="-457200">
              <a:buAutoNum type="arabicPeriod"/>
            </a:pPr>
            <a:r>
              <a:rPr lang="zh-CN" altLang="en-US" b="1" dirty="0">
                <a:solidFill>
                  <a:schemeClr val="tx1"/>
                </a:solidFill>
              </a:rPr>
              <a:t>冠德一体化系统： </a:t>
            </a:r>
            <a:r>
              <a:rPr lang="zh-CN" altLang="en-US" dirty="0">
                <a:solidFill>
                  <a:schemeClr val="tx1"/>
                </a:solidFill>
              </a:rPr>
              <a:t>深度融合冠德中控和微信营销两大系统，形成一体化应用模式。（含</a:t>
            </a:r>
            <a:r>
              <a:rPr lang="en-US" altLang="zh-CN" dirty="0">
                <a:solidFill>
                  <a:schemeClr val="tx1"/>
                </a:solidFill>
              </a:rPr>
              <a:t>4</a:t>
            </a:r>
            <a:r>
              <a:rPr lang="zh-CN" altLang="en-US" dirty="0">
                <a:solidFill>
                  <a:schemeClr val="tx1"/>
                </a:solidFill>
              </a:rPr>
              <a:t>个</a:t>
            </a:r>
            <a:r>
              <a:rPr lang="en-US" altLang="zh-CN" dirty="0">
                <a:solidFill>
                  <a:schemeClr val="tx1"/>
                </a:solidFill>
              </a:rPr>
              <a:t>APP</a:t>
            </a:r>
            <a:r>
              <a:rPr lang="zh-CN" altLang="en-US" dirty="0">
                <a:solidFill>
                  <a:schemeClr val="tx1"/>
                </a:solidFill>
              </a:rPr>
              <a:t>，闪付</a:t>
            </a:r>
            <a:r>
              <a:rPr lang="en-US" altLang="zh-CN" dirty="0">
                <a:solidFill>
                  <a:schemeClr val="tx1"/>
                </a:solidFill>
              </a:rPr>
              <a:t>APP</a:t>
            </a:r>
            <a:r>
              <a:rPr lang="zh-CN" altLang="en-US" dirty="0">
                <a:solidFill>
                  <a:schemeClr val="tx1"/>
                </a:solidFill>
              </a:rPr>
              <a:t>，油站看板</a:t>
            </a:r>
            <a:r>
              <a:rPr lang="en-US" altLang="zh-CN" dirty="0">
                <a:solidFill>
                  <a:schemeClr val="tx1"/>
                </a:solidFill>
              </a:rPr>
              <a:t>APP</a:t>
            </a:r>
            <a:r>
              <a:rPr lang="zh-CN" altLang="en-US" dirty="0">
                <a:solidFill>
                  <a:schemeClr val="tx1"/>
                </a:solidFill>
              </a:rPr>
              <a:t>，用户</a:t>
            </a:r>
            <a:r>
              <a:rPr lang="en-US" altLang="zh-CN" dirty="0">
                <a:solidFill>
                  <a:schemeClr val="tx1"/>
                </a:solidFill>
              </a:rPr>
              <a:t>APP</a:t>
            </a:r>
            <a:r>
              <a:rPr lang="zh-CN" altLang="en-US" dirty="0">
                <a:solidFill>
                  <a:schemeClr val="tx1"/>
                </a:solidFill>
              </a:rPr>
              <a:t>（普通用户，公司用户））</a:t>
            </a:r>
            <a:endParaRPr lang="en-US" altLang="zh-CN" dirty="0">
              <a:solidFill>
                <a:schemeClr val="tx1"/>
              </a:solidFill>
            </a:endParaRPr>
          </a:p>
          <a:p>
            <a:pPr marL="457200" indent="-457200">
              <a:buAutoNum type="arabicPeriod"/>
            </a:pPr>
            <a:r>
              <a:rPr lang="zh-CN" altLang="en-US" b="1" dirty="0">
                <a:solidFill>
                  <a:schemeClr val="tx1"/>
                </a:solidFill>
              </a:rPr>
              <a:t>合作油站运营系统：</a:t>
            </a:r>
            <a:r>
              <a:rPr lang="zh-CN" altLang="en-US" dirty="0">
                <a:solidFill>
                  <a:schemeClr val="tx1"/>
                </a:solidFill>
              </a:rPr>
              <a:t>融合中控和微信系统的普通功能，做产品化应用模式。（车道）</a:t>
            </a:r>
            <a:endParaRPr lang="en-US" altLang="zh-CN" dirty="0">
              <a:solidFill>
                <a:schemeClr val="tx1"/>
              </a:solidFill>
            </a:endParaRPr>
          </a:p>
          <a:p>
            <a:pPr marL="457200" indent="-457200">
              <a:buAutoNum type="arabicPeriod"/>
            </a:pPr>
            <a:r>
              <a:rPr lang="zh-CN" altLang="en-US" b="1" dirty="0">
                <a:solidFill>
                  <a:schemeClr val="tx1"/>
                </a:solidFill>
              </a:rPr>
              <a:t>油站线上运营系统：</a:t>
            </a:r>
            <a:r>
              <a:rPr lang="zh-CN" altLang="en-US" dirty="0">
                <a:solidFill>
                  <a:schemeClr val="tx1"/>
                </a:solidFill>
              </a:rPr>
              <a:t>通过</a:t>
            </a:r>
            <a:r>
              <a:rPr lang="en-US" altLang="zh-CN" dirty="0">
                <a:solidFill>
                  <a:schemeClr val="tx1"/>
                </a:solidFill>
              </a:rPr>
              <a:t>SAAS</a:t>
            </a:r>
            <a:r>
              <a:rPr lang="zh-CN" altLang="en-US" dirty="0">
                <a:solidFill>
                  <a:schemeClr val="tx1"/>
                </a:solidFill>
              </a:rPr>
              <a:t>模式，帮助油站建立线上系统（包括，微信公众号，线上会员体系，支付通路，油站数据分析）</a:t>
            </a:r>
            <a:endParaRPr lang="en-US" altLang="zh-CN" dirty="0">
              <a:solidFill>
                <a:schemeClr val="tx1"/>
              </a:solidFill>
            </a:endParaRPr>
          </a:p>
          <a:p>
            <a:endParaRPr lang="en-US" altLang="zh-CN" sz="2000" b="1" dirty="0">
              <a:solidFill>
                <a:schemeClr val="tx1"/>
              </a:solidFill>
            </a:endParaRPr>
          </a:p>
          <a:p>
            <a:r>
              <a:rPr lang="zh-CN" altLang="en-US" sz="2000" b="1" dirty="0">
                <a:solidFill>
                  <a:schemeClr val="tx1"/>
                </a:solidFill>
              </a:rPr>
              <a:t>车生活平台</a:t>
            </a:r>
            <a:endParaRPr lang="en-US" altLang="zh-CN" sz="2000" b="1" dirty="0">
              <a:solidFill>
                <a:schemeClr val="tx1"/>
              </a:solidFill>
            </a:endParaRPr>
          </a:p>
          <a:p>
            <a:pPr marL="457200" indent="-457200">
              <a:buAutoNum type="arabicPeriod"/>
            </a:pPr>
            <a:r>
              <a:rPr lang="zh-CN" altLang="en-US" dirty="0">
                <a:solidFill>
                  <a:schemeClr val="tx1"/>
                </a:solidFill>
              </a:rPr>
              <a:t>车生活平台：构建一个互联网和车生活相关的优惠共享平台。以车生活</a:t>
            </a:r>
            <a:r>
              <a:rPr lang="en-US" altLang="zh-CN" dirty="0">
                <a:solidFill>
                  <a:schemeClr val="tx1"/>
                </a:solidFill>
              </a:rPr>
              <a:t>APP</a:t>
            </a:r>
            <a:r>
              <a:rPr lang="zh-CN" altLang="en-US" dirty="0">
                <a:solidFill>
                  <a:schemeClr val="tx1"/>
                </a:solidFill>
              </a:rPr>
              <a:t>做为载体，以冠德会员和线下油站及商品供应支持为合作依托，引流冠德车主客户，利用现金券交易，商城交易，融合车险，洗车，维修保养等业务，构建初始业务，逐步通过用户裂变，异业合作等手段吸引更多的车主进入平台，并发展更多的业务模式。</a:t>
            </a:r>
            <a:endParaRPr lang="en-US" altLang="zh-CN" dirty="0">
              <a:solidFill>
                <a:schemeClr val="tx1"/>
              </a:solidFill>
            </a:endParaRPr>
          </a:p>
          <a:p>
            <a:pPr marL="457200" indent="-457200">
              <a:buAutoNum type="arabicPeriod"/>
            </a:pPr>
            <a:endParaRPr lang="en-US" altLang="zh-CN" sz="2000" b="1" dirty="0">
              <a:solidFill>
                <a:schemeClr val="tx1"/>
              </a:solidFill>
            </a:endParaRPr>
          </a:p>
          <a:p>
            <a:r>
              <a:rPr lang="zh-CN" altLang="en-US" sz="2000" b="1" dirty="0">
                <a:solidFill>
                  <a:schemeClr val="tx1"/>
                </a:solidFill>
              </a:rPr>
              <a:t>支付平台</a:t>
            </a:r>
            <a:endParaRPr lang="en-US" altLang="zh-CN" sz="2000" b="1" dirty="0">
              <a:solidFill>
                <a:schemeClr val="tx1"/>
              </a:solidFill>
            </a:endParaRPr>
          </a:p>
          <a:p>
            <a:pPr marL="457200" indent="-457200">
              <a:buAutoNum type="arabicPeriod"/>
            </a:pPr>
            <a:r>
              <a:rPr lang="zh-CN" altLang="en-US" dirty="0">
                <a:solidFill>
                  <a:schemeClr val="tx1"/>
                </a:solidFill>
              </a:rPr>
              <a:t>规划和建设支付平台</a:t>
            </a:r>
            <a:endParaRPr lang="en-US" altLang="zh-CN" dirty="0">
              <a:solidFill>
                <a:schemeClr val="tx1"/>
              </a:solidFill>
            </a:endParaRPr>
          </a:p>
          <a:p>
            <a:r>
              <a:rPr lang="en-US" altLang="zh-CN" dirty="0">
                <a:solidFill>
                  <a:schemeClr val="tx1"/>
                </a:solidFill>
              </a:rPr>
              <a:t>        a) </a:t>
            </a:r>
            <a:r>
              <a:rPr lang="zh-CN" altLang="en-US" dirty="0">
                <a:solidFill>
                  <a:schemeClr val="tx1"/>
                </a:solidFill>
              </a:rPr>
              <a:t>解决冠德自身业务需要的支付渠道，降低资金成本；</a:t>
            </a:r>
            <a:endParaRPr lang="en-US" altLang="zh-CN" dirty="0">
              <a:solidFill>
                <a:schemeClr val="tx1"/>
              </a:solidFill>
            </a:endParaRPr>
          </a:p>
          <a:p>
            <a:r>
              <a:rPr lang="en-US" altLang="zh-CN" dirty="0">
                <a:solidFill>
                  <a:schemeClr val="tx1"/>
                </a:solidFill>
              </a:rPr>
              <a:t>        b) </a:t>
            </a:r>
            <a:r>
              <a:rPr lang="zh-CN" altLang="en-US" dirty="0">
                <a:solidFill>
                  <a:schemeClr val="tx1"/>
                </a:solidFill>
              </a:rPr>
              <a:t>通过支付平台，和类金融机构合作，获得更多的金融支持；</a:t>
            </a:r>
            <a:endParaRPr lang="en-US" altLang="zh-CN" dirty="0">
              <a:solidFill>
                <a:schemeClr val="tx1"/>
              </a:solidFill>
            </a:endParaRPr>
          </a:p>
          <a:p>
            <a:r>
              <a:rPr lang="en-US" altLang="zh-CN" dirty="0">
                <a:solidFill>
                  <a:schemeClr val="tx1"/>
                </a:solidFill>
              </a:rPr>
              <a:t>        c) </a:t>
            </a:r>
            <a:r>
              <a:rPr lang="zh-CN" altLang="en-US" dirty="0">
                <a:solidFill>
                  <a:schemeClr val="tx1"/>
                </a:solidFill>
              </a:rPr>
              <a:t>通过支付平台，降低运营油站系统和车生活平台中，涉及支付和结算的业务成本；</a:t>
            </a:r>
            <a:endParaRPr lang="en-US" altLang="zh-CN" dirty="0">
              <a:solidFill>
                <a:schemeClr val="tx1"/>
              </a:solidFill>
            </a:endParaRPr>
          </a:p>
          <a:p>
            <a:r>
              <a:rPr lang="en-US" altLang="zh-CN" dirty="0">
                <a:solidFill>
                  <a:schemeClr val="tx1"/>
                </a:solidFill>
              </a:rPr>
              <a:t>        d) </a:t>
            </a:r>
            <a:r>
              <a:rPr lang="zh-CN" altLang="en-US" dirty="0">
                <a:solidFill>
                  <a:schemeClr val="tx1"/>
                </a:solidFill>
              </a:rPr>
              <a:t>拓展支付平台跨业的使用价值。</a:t>
            </a:r>
            <a:endParaRPr lang="en-US" altLang="zh-CN" dirty="0">
              <a:solidFill>
                <a:schemeClr val="tx1"/>
              </a:solidFill>
            </a:endParaRPr>
          </a:p>
        </p:txBody>
      </p:sp>
    </p:spTree>
    <p:extLst>
      <p:ext uri="{BB962C8B-B14F-4D97-AF65-F5344CB8AC3E}">
        <p14:creationId xmlns:p14="http://schemas.microsoft.com/office/powerpoint/2010/main" val="273593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37523" y="301862"/>
            <a:ext cx="10584520" cy="893195"/>
          </a:xfrm>
        </p:spPr>
        <p:txBody>
          <a:bodyPr/>
          <a:lstStyle/>
          <a:p>
            <a:r>
              <a:rPr lang="zh-CN" altLang="en-US" dirty="0">
                <a:latin typeface="微软雅黑" pitchFamily="34" charset="-122"/>
                <a:ea typeface="微软雅黑" pitchFamily="34" charset="-122"/>
              </a:rPr>
              <a:t>一、履行冠德</a:t>
            </a:r>
            <a:r>
              <a:rPr lang="en-US" altLang="zh-CN" dirty="0">
                <a:latin typeface="微软雅黑" pitchFamily="34" charset="-122"/>
                <a:ea typeface="微软雅黑" pitchFamily="34" charset="-122"/>
              </a:rPr>
              <a:t>IT</a:t>
            </a:r>
            <a:r>
              <a:rPr lang="zh-CN" altLang="en-US" dirty="0">
                <a:latin typeface="微软雅黑" pitchFamily="34" charset="-122"/>
                <a:ea typeface="微软雅黑" pitchFamily="34" charset="-122"/>
              </a:rPr>
              <a:t>部门的职能，增强实施能力</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endParaRPr lang="zh-CN" altLang="en-US" dirty="0"/>
          </a:p>
        </p:txBody>
      </p:sp>
      <p:pic>
        <p:nvPicPr>
          <p:cNvPr id="9" name="图片 8"/>
          <p:cNvPicPr>
            <a:picLocks noChangeAspect="1"/>
          </p:cNvPicPr>
          <p:nvPr/>
        </p:nvPicPr>
        <p:blipFill>
          <a:blip r:embed="rId2"/>
          <a:stretch>
            <a:fillRect/>
          </a:stretch>
        </p:blipFill>
        <p:spPr>
          <a:xfrm>
            <a:off x="856042" y="5352770"/>
            <a:ext cx="8484962" cy="1208559"/>
          </a:xfrm>
          <a:prstGeom prst="rect">
            <a:avLst/>
          </a:prstGeom>
        </p:spPr>
      </p:pic>
      <p:sp>
        <p:nvSpPr>
          <p:cNvPr id="10" name="矩形 9"/>
          <p:cNvSpPr/>
          <p:nvPr/>
        </p:nvSpPr>
        <p:spPr>
          <a:xfrm>
            <a:off x="171671" y="4754710"/>
            <a:ext cx="2517208"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风行趋势（时小鸿）</a:t>
            </a:r>
          </a:p>
        </p:txBody>
      </p:sp>
      <p:sp>
        <p:nvSpPr>
          <p:cNvPr id="11" name="矩形 10"/>
          <p:cNvSpPr/>
          <p:nvPr/>
        </p:nvSpPr>
        <p:spPr>
          <a:xfrm>
            <a:off x="171671" y="1424597"/>
            <a:ext cx="2517208"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陆陆畅（齐志华）</a:t>
            </a:r>
          </a:p>
        </p:txBody>
      </p:sp>
      <p:sp>
        <p:nvSpPr>
          <p:cNvPr id="12" name="矩形 11"/>
          <p:cNvSpPr/>
          <p:nvPr/>
        </p:nvSpPr>
        <p:spPr>
          <a:xfrm>
            <a:off x="605153" y="1763151"/>
            <a:ext cx="6096000" cy="1015663"/>
          </a:xfrm>
          <a:prstGeom prst="rect">
            <a:avLst/>
          </a:prstGeom>
        </p:spPr>
        <p:txBody>
          <a:bodyPr>
            <a:spAutoFit/>
          </a:bodyPr>
          <a:lstStyle/>
          <a:p>
            <a:r>
              <a:rPr lang="en-US" altLang="zh-CN" sz="2000" dirty="0">
                <a:solidFill>
                  <a:srgbClr val="00B393"/>
                </a:solidFill>
                <a:latin typeface="微软雅黑" panose="020B0503020204020204" pitchFamily="34" charset="-122"/>
                <a:ea typeface="微软雅黑" panose="020B0503020204020204" pitchFamily="34" charset="-122"/>
              </a:rPr>
              <a:t>Q1</a:t>
            </a:r>
            <a:r>
              <a:rPr lang="zh-CN" altLang="en-US" sz="2000" dirty="0">
                <a:solidFill>
                  <a:srgbClr val="00B393"/>
                </a:solidFill>
                <a:latin typeface="微软雅黑" panose="020B0503020204020204" pitchFamily="34" charset="-122"/>
                <a:ea typeface="微软雅黑" panose="020B0503020204020204" pitchFamily="34" charset="-122"/>
              </a:rPr>
              <a:t>： 完成新平台的开发和切换工作；</a:t>
            </a:r>
            <a:endParaRPr lang="en-US" altLang="zh-CN" sz="2000" dirty="0">
              <a:solidFill>
                <a:srgbClr val="00B393"/>
              </a:solidFill>
              <a:latin typeface="微软雅黑" panose="020B0503020204020204" pitchFamily="34" charset="-122"/>
              <a:ea typeface="微软雅黑" panose="020B0503020204020204" pitchFamily="34" charset="-122"/>
            </a:endParaRPr>
          </a:p>
          <a:p>
            <a:r>
              <a:rPr lang="en-US" altLang="zh-CN" sz="2000" dirty="0">
                <a:solidFill>
                  <a:srgbClr val="00B393"/>
                </a:solidFill>
                <a:latin typeface="微软雅黑" panose="020B0503020204020204" pitchFamily="34" charset="-122"/>
                <a:ea typeface="微软雅黑" panose="020B0503020204020204" pitchFamily="34" charset="-122"/>
              </a:rPr>
              <a:t>Q2</a:t>
            </a:r>
            <a:r>
              <a:rPr lang="zh-CN" altLang="en-US" sz="2000" dirty="0">
                <a:solidFill>
                  <a:srgbClr val="00B393"/>
                </a:solidFill>
                <a:latin typeface="微软雅黑" panose="020B0503020204020204" pitchFamily="34" charset="-122"/>
                <a:ea typeface="微软雅黑" panose="020B0503020204020204" pitchFamily="34" charset="-122"/>
              </a:rPr>
              <a:t>：分拆团队，新平台的迭代开发，应用维护工作；</a:t>
            </a:r>
            <a:endParaRPr lang="en-US" altLang="zh-CN" sz="2000" dirty="0">
              <a:solidFill>
                <a:srgbClr val="00B393"/>
              </a:solidFill>
              <a:latin typeface="微软雅黑" panose="020B0503020204020204" pitchFamily="34" charset="-122"/>
              <a:ea typeface="微软雅黑" panose="020B0503020204020204" pitchFamily="34" charset="-122"/>
            </a:endParaRPr>
          </a:p>
          <a:p>
            <a:r>
              <a:rPr lang="en-US" altLang="zh-CN" sz="2000" dirty="0">
                <a:solidFill>
                  <a:srgbClr val="00B393"/>
                </a:solidFill>
                <a:latin typeface="微软雅黑" panose="020B0503020204020204" pitchFamily="34" charset="-122"/>
                <a:ea typeface="微软雅黑" panose="020B0503020204020204" pitchFamily="34" charset="-122"/>
              </a:rPr>
              <a:t>Q3~Q4</a:t>
            </a:r>
            <a:r>
              <a:rPr lang="zh-CN" altLang="en-US" sz="2000" dirty="0">
                <a:solidFill>
                  <a:srgbClr val="00B393"/>
                </a:solidFill>
                <a:latin typeface="微软雅黑" panose="020B0503020204020204" pitchFamily="34" charset="-122"/>
                <a:ea typeface="微软雅黑" panose="020B0503020204020204" pitchFamily="34" charset="-122"/>
              </a:rPr>
              <a:t>：车生活平台开发和应用。</a:t>
            </a:r>
            <a:endParaRPr lang="zh-CN" altLang="en-US" dirty="0"/>
          </a:p>
        </p:txBody>
      </p:sp>
      <p:sp>
        <p:nvSpPr>
          <p:cNvPr id="13" name="矩形 12"/>
          <p:cNvSpPr/>
          <p:nvPr/>
        </p:nvSpPr>
        <p:spPr>
          <a:xfrm>
            <a:off x="171671" y="2948091"/>
            <a:ext cx="2517208"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世纪星能（詹贝利）</a:t>
            </a:r>
          </a:p>
        </p:txBody>
      </p:sp>
      <p:sp>
        <p:nvSpPr>
          <p:cNvPr id="14" name="矩形 13"/>
          <p:cNvSpPr/>
          <p:nvPr/>
        </p:nvSpPr>
        <p:spPr>
          <a:xfrm>
            <a:off x="605153" y="3343569"/>
            <a:ext cx="6096000" cy="1015663"/>
          </a:xfrm>
          <a:prstGeom prst="rect">
            <a:avLst/>
          </a:prstGeom>
        </p:spPr>
        <p:txBody>
          <a:bodyPr>
            <a:spAutoFit/>
          </a:bodyPr>
          <a:lstStyle/>
          <a:p>
            <a:r>
              <a:rPr lang="en-US" altLang="zh-CN" sz="2000" dirty="0">
                <a:solidFill>
                  <a:srgbClr val="00B393"/>
                </a:solidFill>
                <a:latin typeface="微软雅黑" panose="020B0503020204020204" pitchFamily="34" charset="-122"/>
                <a:ea typeface="微软雅黑" panose="020B0503020204020204" pitchFamily="34" charset="-122"/>
              </a:rPr>
              <a:t>Q1</a:t>
            </a:r>
            <a:r>
              <a:rPr lang="zh-CN" altLang="en-US" sz="2000" dirty="0">
                <a:solidFill>
                  <a:srgbClr val="00B393"/>
                </a:solidFill>
                <a:latin typeface="微软雅黑" panose="020B0503020204020204" pitchFamily="34" charset="-122"/>
                <a:ea typeface="微软雅黑" panose="020B0503020204020204" pitchFamily="34" charset="-122"/>
              </a:rPr>
              <a:t>： 油站工程，硬件软件部署实施工作增强；</a:t>
            </a:r>
            <a:endParaRPr lang="en-US" altLang="zh-CN" sz="2000" dirty="0">
              <a:solidFill>
                <a:srgbClr val="00B393"/>
              </a:solidFill>
              <a:latin typeface="微软雅黑" panose="020B0503020204020204" pitchFamily="34" charset="-122"/>
              <a:ea typeface="微软雅黑" panose="020B0503020204020204" pitchFamily="34" charset="-122"/>
            </a:endParaRPr>
          </a:p>
          <a:p>
            <a:r>
              <a:rPr lang="en-US" altLang="zh-CN" sz="2000" dirty="0">
                <a:solidFill>
                  <a:srgbClr val="00B393"/>
                </a:solidFill>
                <a:latin typeface="微软雅黑" panose="020B0503020204020204" pitchFamily="34" charset="-122"/>
                <a:ea typeface="微软雅黑" panose="020B0503020204020204" pitchFamily="34" charset="-122"/>
              </a:rPr>
              <a:t>Q2</a:t>
            </a:r>
            <a:r>
              <a:rPr lang="zh-CN" altLang="en-US" sz="2000" dirty="0">
                <a:solidFill>
                  <a:srgbClr val="00B393"/>
                </a:solidFill>
                <a:latin typeface="微软雅黑" panose="020B0503020204020204" pitchFamily="34" charset="-122"/>
                <a:ea typeface="微软雅黑" panose="020B0503020204020204" pitchFamily="34" charset="-122"/>
              </a:rPr>
              <a:t>： 统一收银平台与中控系统的切换；</a:t>
            </a:r>
            <a:endParaRPr lang="en-US" altLang="zh-CN" sz="2000" dirty="0">
              <a:solidFill>
                <a:srgbClr val="00B393"/>
              </a:solidFill>
              <a:latin typeface="微软雅黑" panose="020B0503020204020204" pitchFamily="34" charset="-122"/>
              <a:ea typeface="微软雅黑" panose="020B0503020204020204" pitchFamily="34" charset="-122"/>
            </a:endParaRPr>
          </a:p>
          <a:p>
            <a:r>
              <a:rPr lang="en-US" altLang="zh-CN" sz="2000" dirty="0">
                <a:solidFill>
                  <a:srgbClr val="00B393"/>
                </a:solidFill>
                <a:latin typeface="微软雅黑" panose="020B0503020204020204" pitchFamily="34" charset="-122"/>
                <a:ea typeface="微软雅黑" panose="020B0503020204020204" pitchFamily="34" charset="-122"/>
              </a:rPr>
              <a:t>Q3~Q4</a:t>
            </a:r>
            <a:r>
              <a:rPr lang="zh-CN" altLang="en-US" sz="2000" dirty="0">
                <a:solidFill>
                  <a:srgbClr val="00B393"/>
                </a:solidFill>
                <a:latin typeface="微软雅黑" panose="020B0503020204020204" pitchFamily="34" charset="-122"/>
                <a:ea typeface="微软雅黑" panose="020B0503020204020204" pitchFamily="34" charset="-122"/>
              </a:rPr>
              <a:t>：涉及硬件部分的开发迭代，车到支持；</a:t>
            </a:r>
            <a:endParaRPr lang="zh-CN" altLang="en-US" dirty="0"/>
          </a:p>
        </p:txBody>
      </p:sp>
    </p:spTree>
    <p:extLst>
      <p:ext uri="{BB962C8B-B14F-4D97-AF65-F5344CB8AC3E}">
        <p14:creationId xmlns:p14="http://schemas.microsoft.com/office/powerpoint/2010/main" val="348780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37523" y="301862"/>
            <a:ext cx="10584520" cy="893195"/>
          </a:xfrm>
        </p:spPr>
        <p:txBody>
          <a:bodyPr/>
          <a:lstStyle/>
          <a:p>
            <a:r>
              <a:rPr lang="zh-CN" altLang="en-US" dirty="0">
                <a:latin typeface="微软雅黑" pitchFamily="34" charset="-122"/>
                <a:ea typeface="微软雅黑" pitchFamily="34" charset="-122"/>
              </a:rPr>
              <a:t>二、培育冠德 的数据运营</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陆陆畅协助冠德打造数据运营团队</a:t>
            </a:r>
            <a:endParaRPr lang="zh-CN" altLang="en-US" dirty="0"/>
          </a:p>
        </p:txBody>
      </p:sp>
      <p:sp>
        <p:nvSpPr>
          <p:cNvPr id="6" name="矩形 5"/>
          <p:cNvSpPr/>
          <p:nvPr/>
        </p:nvSpPr>
        <p:spPr>
          <a:xfrm>
            <a:off x="632073" y="1563107"/>
            <a:ext cx="10889970" cy="3477875"/>
          </a:xfrm>
          <a:prstGeom prst="rect">
            <a:avLst/>
          </a:prstGeom>
        </p:spPr>
        <p:txBody>
          <a:bodyPr wrap="square">
            <a:spAutoFit/>
          </a:bodyPr>
          <a:lstStyle/>
          <a:p>
            <a:r>
              <a:rPr lang="zh-CN" altLang="en-US" sz="2800" dirty="0">
                <a:solidFill>
                  <a:srgbClr val="00B393"/>
                </a:solidFill>
                <a:latin typeface="微软雅黑" panose="020B0503020204020204" pitchFamily="34" charset="-122"/>
                <a:ea typeface="微软雅黑" panose="020B0503020204020204" pitchFamily="34" charset="-122"/>
                <a:cs typeface="Lato Light"/>
              </a:rPr>
              <a:t>冠德 需要更综合和更高效的数据运营团队</a:t>
            </a:r>
            <a:endParaRPr lang="en-US" altLang="zh-CN" sz="2800" dirty="0">
              <a:solidFill>
                <a:srgbClr val="00B393"/>
              </a:solidFill>
              <a:latin typeface="微软雅黑" panose="020B0503020204020204" pitchFamily="34" charset="-122"/>
              <a:ea typeface="微软雅黑" panose="020B0503020204020204" pitchFamily="34" charset="-122"/>
              <a:cs typeface="Lato Light"/>
            </a:endParaRPr>
          </a:p>
          <a:p>
            <a:endParaRPr lang="en-US" altLang="zh-CN" sz="2800" dirty="0">
              <a:solidFill>
                <a:srgbClr val="00B393"/>
              </a:solidFill>
              <a:latin typeface="微软雅黑" panose="020B0503020204020204" pitchFamily="34" charset="-122"/>
              <a:ea typeface="微软雅黑" panose="020B0503020204020204" pitchFamily="34" charset="-122"/>
              <a:cs typeface="Lato Light"/>
            </a:endParaRPr>
          </a:p>
          <a:p>
            <a:r>
              <a:rPr lang="zh-CN" altLang="en-US" sz="2000" dirty="0">
                <a:solidFill>
                  <a:srgbClr val="00B393"/>
                </a:solidFill>
                <a:latin typeface="微软雅黑" panose="020B0503020204020204" pitchFamily="34" charset="-122"/>
                <a:ea typeface="微软雅黑" panose="020B0503020204020204" pitchFamily="34" charset="-122"/>
                <a:cs typeface="Lato Light"/>
              </a:rPr>
              <a:t>现在的问题：</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pPr>
            <a:r>
              <a:rPr lang="zh-CN" altLang="en-US" sz="1800" dirty="0">
                <a:solidFill>
                  <a:srgbClr val="00B393"/>
                </a:solidFill>
                <a:latin typeface="微软雅黑" panose="020B0503020204020204" pitchFamily="34" charset="-122"/>
                <a:ea typeface="微软雅黑" panose="020B0503020204020204" pitchFamily="34" charset="-122"/>
                <a:cs typeface="Lato Light"/>
              </a:rPr>
              <a:t>运营对数据的依赖较低；</a:t>
            </a:r>
            <a:r>
              <a:rPr lang="en-US" altLang="zh-CN" sz="1800" dirty="0">
                <a:solidFill>
                  <a:srgbClr val="00B393"/>
                </a:solidFill>
                <a:latin typeface="微软雅黑" panose="020B0503020204020204" pitchFamily="34" charset="-122"/>
                <a:ea typeface="微软雅黑" panose="020B0503020204020204" pitchFamily="34" charset="-122"/>
                <a:cs typeface="Lato Light"/>
              </a:rPr>
              <a:t>--</a:t>
            </a:r>
            <a:r>
              <a:rPr lang="zh-CN" altLang="en-US" sz="1800" dirty="0">
                <a:solidFill>
                  <a:srgbClr val="00B393"/>
                </a:solidFill>
                <a:latin typeface="微软雅黑" panose="020B0503020204020204" pitchFamily="34" charset="-122"/>
                <a:ea typeface="微软雅黑" panose="020B0503020204020204" pitchFamily="34" charset="-122"/>
                <a:cs typeface="Lato Light"/>
              </a:rPr>
              <a:t>仅对数据汇总和统计，需要更针对的使用数据；</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pP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pPr>
            <a:r>
              <a:rPr lang="zh-CN" altLang="en-US" sz="1800" dirty="0">
                <a:solidFill>
                  <a:srgbClr val="00B393"/>
                </a:solidFill>
                <a:latin typeface="微软雅黑" panose="020B0503020204020204" pitchFamily="34" charset="-122"/>
                <a:ea typeface="微软雅黑" panose="020B0503020204020204" pitchFamily="34" charset="-122"/>
                <a:cs typeface="Lato Light"/>
              </a:rPr>
              <a:t>数据运营需要融入到日常的工作中，应做到日报跟踪和回顾； </a:t>
            </a:r>
            <a:r>
              <a:rPr lang="en-US" altLang="zh-CN" sz="1800" dirty="0">
                <a:solidFill>
                  <a:srgbClr val="00B393"/>
                </a:solidFill>
                <a:latin typeface="微软雅黑" panose="020B0503020204020204" pitchFamily="34" charset="-122"/>
                <a:ea typeface="微软雅黑" panose="020B0503020204020204" pitchFamily="34" charset="-122"/>
                <a:cs typeface="Lato Light"/>
              </a:rPr>
              <a:t>--</a:t>
            </a:r>
            <a:r>
              <a:rPr lang="zh-CN" altLang="en-US" sz="1800" dirty="0">
                <a:solidFill>
                  <a:srgbClr val="00B393"/>
                </a:solidFill>
                <a:latin typeface="微软雅黑" panose="020B0503020204020204" pitchFamily="34" charset="-122"/>
                <a:ea typeface="微软雅黑" panose="020B0503020204020204" pitchFamily="34" charset="-122"/>
                <a:cs typeface="Lato Light"/>
              </a:rPr>
              <a:t>陆陆畅无法做出及时响应；</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pP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pPr>
            <a:r>
              <a:rPr lang="zh-CN" altLang="en-US" sz="1800" dirty="0">
                <a:solidFill>
                  <a:srgbClr val="00B393"/>
                </a:solidFill>
                <a:latin typeface="微软雅黑" panose="020B0503020204020204" pitchFamily="34" charset="-122"/>
                <a:ea typeface="微软雅黑" panose="020B0503020204020204" pitchFamily="34" charset="-122"/>
                <a:cs typeface="Lato Light"/>
              </a:rPr>
              <a:t>数据运营团队需要更综合的人员参与，需要建立一个冠德专有的团队，</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r>
              <a:rPr lang="en-US" altLang="zh-CN" sz="1800" dirty="0">
                <a:solidFill>
                  <a:srgbClr val="00B393"/>
                </a:solidFill>
                <a:latin typeface="微软雅黑" panose="020B0503020204020204" pitchFamily="34" charset="-122"/>
                <a:ea typeface="微软雅黑" panose="020B0503020204020204" pitchFamily="34" charset="-122"/>
                <a:cs typeface="Lato Light"/>
              </a:rPr>
              <a:t>      </a:t>
            </a:r>
            <a:r>
              <a:rPr lang="zh-CN" altLang="en-US" sz="1800" dirty="0">
                <a:solidFill>
                  <a:srgbClr val="00B393"/>
                </a:solidFill>
                <a:latin typeface="微软雅黑" panose="020B0503020204020204" pitchFamily="34" charset="-122"/>
                <a:ea typeface="微软雅黑" panose="020B0503020204020204" pitchFamily="34" charset="-122"/>
                <a:cs typeface="Lato Light"/>
              </a:rPr>
              <a:t>团队成员应该包括，运营人员、市场人员，财务人员、内控人员和</a:t>
            </a:r>
            <a:r>
              <a:rPr lang="en-US" altLang="zh-CN" sz="1800" dirty="0">
                <a:solidFill>
                  <a:srgbClr val="00B393"/>
                </a:solidFill>
                <a:latin typeface="微软雅黑" panose="020B0503020204020204" pitchFamily="34" charset="-122"/>
                <a:ea typeface="微软雅黑" panose="020B0503020204020204" pitchFamily="34" charset="-122"/>
                <a:cs typeface="Lato Light"/>
              </a:rPr>
              <a:t>IT</a:t>
            </a:r>
            <a:r>
              <a:rPr lang="zh-CN" altLang="en-US" sz="1800" dirty="0">
                <a:solidFill>
                  <a:srgbClr val="00B393"/>
                </a:solidFill>
                <a:latin typeface="微软雅黑" panose="020B0503020204020204" pitchFamily="34" charset="-122"/>
                <a:ea typeface="微软雅黑" panose="020B0503020204020204" pitchFamily="34" charset="-122"/>
                <a:cs typeface="Lato Light"/>
              </a:rPr>
              <a:t>人员。这种混合团队可以在发现问题后，能够迅速按照各自熟悉的部门职能运作模式，提出要求和执行指引。否则反馈执行不能有效的下达到一线。</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p:txBody>
      </p:sp>
    </p:spTree>
    <p:extLst>
      <p:ext uri="{BB962C8B-B14F-4D97-AF65-F5344CB8AC3E}">
        <p14:creationId xmlns:p14="http://schemas.microsoft.com/office/powerpoint/2010/main" val="394844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0362" y="238487"/>
            <a:ext cx="10584520" cy="739287"/>
          </a:xfrm>
        </p:spPr>
        <p:txBody>
          <a:bodyPr/>
          <a:lstStyle/>
          <a:p>
            <a:r>
              <a:rPr lang="zh-CN" altLang="en-US" dirty="0">
                <a:latin typeface="微软雅黑" pitchFamily="34" charset="-122"/>
                <a:ea typeface="微软雅黑" pitchFamily="34" charset="-122"/>
              </a:rPr>
              <a:t>三、配合完成冠德战略部署</a:t>
            </a:r>
            <a:endParaRPr lang="zh-CN" altLang="en-US" dirty="0"/>
          </a:p>
        </p:txBody>
      </p:sp>
      <p:sp>
        <p:nvSpPr>
          <p:cNvPr id="5" name="矩形 4"/>
          <p:cNvSpPr/>
          <p:nvPr/>
        </p:nvSpPr>
        <p:spPr>
          <a:xfrm>
            <a:off x="1136700" y="1353677"/>
            <a:ext cx="7627054" cy="3785652"/>
          </a:xfrm>
          <a:prstGeom prst="rect">
            <a:avLst/>
          </a:prstGeom>
          <a:noFill/>
        </p:spPr>
        <p:txBody>
          <a:bodyPr wrap="square" rtlCol="0">
            <a:spAutoFit/>
          </a:bodyPr>
          <a:lstStyle/>
          <a:p>
            <a:r>
              <a:rPr lang="en-US" altLang="zh-CN" sz="1600" b="1" dirty="0">
                <a:solidFill>
                  <a:srgbClr val="FFC000"/>
                </a:solidFill>
                <a:latin typeface="微软雅黑" pitchFamily="34" charset="-122"/>
                <a:ea typeface="微软雅黑" pitchFamily="34" charset="-122"/>
              </a:rPr>
              <a:t>1</a:t>
            </a:r>
            <a:r>
              <a:rPr lang="zh-CN" altLang="en-US" sz="1600" b="1" dirty="0">
                <a:solidFill>
                  <a:srgbClr val="FFC000"/>
                </a:solidFill>
                <a:latin typeface="微软雅黑" pitchFamily="34" charset="-122"/>
                <a:ea typeface="微软雅黑" pitchFamily="34" charset="-122"/>
              </a:rPr>
              <a:t>、配合冠德科技的扩张提供系统支持；</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2</a:t>
            </a:r>
            <a:r>
              <a:rPr lang="zh-CN" altLang="en-US" sz="1600" b="1" dirty="0">
                <a:solidFill>
                  <a:srgbClr val="FFC000"/>
                </a:solidFill>
                <a:latin typeface="微软雅黑" pitchFamily="34" charset="-122"/>
                <a:ea typeface="微软雅黑" pitchFamily="34" charset="-122"/>
              </a:rPr>
              <a:t>、构建冠德系统技术上的竞争力和先进性，融合互联网技术和大数据技术；</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3</a:t>
            </a:r>
            <a:r>
              <a:rPr lang="zh-CN" altLang="en-US" sz="1600" b="1" dirty="0">
                <a:solidFill>
                  <a:srgbClr val="FFC000"/>
                </a:solidFill>
                <a:latin typeface="微软雅黑" pitchFamily="34" charset="-122"/>
                <a:ea typeface="微软雅黑" pitchFamily="34" charset="-122"/>
              </a:rPr>
              <a:t>、构建软件和硬件上的技术壁垒；</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4</a:t>
            </a:r>
            <a:r>
              <a:rPr lang="zh-CN" altLang="en-US" sz="1600" b="1" dirty="0">
                <a:solidFill>
                  <a:srgbClr val="FFC000"/>
                </a:solidFill>
                <a:latin typeface="微软雅黑" pitchFamily="34" charset="-122"/>
                <a:ea typeface="微软雅黑" pitchFamily="34" charset="-122"/>
              </a:rPr>
              <a:t>、维系 微信 和 支付宝 两大阵营的关系；</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5</a:t>
            </a:r>
            <a:r>
              <a:rPr lang="zh-CN" altLang="en-US" sz="1600" b="1" dirty="0">
                <a:solidFill>
                  <a:srgbClr val="FFC000"/>
                </a:solidFill>
                <a:latin typeface="微软雅黑" pitchFamily="34" charset="-122"/>
                <a:ea typeface="微软雅黑" pitchFamily="34" charset="-122"/>
              </a:rPr>
              <a:t>、拓展院校，科研资源；</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6</a:t>
            </a:r>
            <a:r>
              <a:rPr lang="zh-CN" altLang="en-US" sz="1600" b="1" dirty="0">
                <a:solidFill>
                  <a:srgbClr val="FFC000"/>
                </a:solidFill>
                <a:latin typeface="微软雅黑" pitchFamily="34" charset="-122"/>
                <a:ea typeface="微软雅黑" pitchFamily="34" charset="-122"/>
              </a:rPr>
              <a:t>、拓展涉及 车主 车生活的资源；</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r>
              <a:rPr lang="en-US" altLang="zh-CN" sz="1600" b="1" dirty="0">
                <a:solidFill>
                  <a:srgbClr val="FFC000"/>
                </a:solidFill>
                <a:latin typeface="微软雅黑" pitchFamily="34" charset="-122"/>
                <a:ea typeface="微软雅黑" pitchFamily="34" charset="-122"/>
              </a:rPr>
              <a:t>7</a:t>
            </a:r>
            <a:r>
              <a:rPr lang="zh-CN" altLang="en-US" sz="1600" b="1" dirty="0">
                <a:solidFill>
                  <a:srgbClr val="FFC000"/>
                </a:solidFill>
                <a:latin typeface="微软雅黑" pitchFamily="34" charset="-122"/>
                <a:ea typeface="微软雅黑" pitchFamily="34" charset="-122"/>
              </a:rPr>
              <a:t>、拓展金融，保险，银行机构的资源；</a:t>
            </a:r>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a:p>
            <a:endParaRPr lang="en-US" altLang="zh-CN" sz="1600" b="1" dirty="0">
              <a:solidFill>
                <a:srgbClr val="FFC000"/>
              </a:solidFill>
              <a:latin typeface="微软雅黑" pitchFamily="34" charset="-122"/>
              <a:ea typeface="微软雅黑" pitchFamily="34" charset="-122"/>
            </a:endParaRPr>
          </a:p>
        </p:txBody>
      </p:sp>
    </p:spTree>
    <p:extLst>
      <p:ext uri="{BB962C8B-B14F-4D97-AF65-F5344CB8AC3E}">
        <p14:creationId xmlns:p14="http://schemas.microsoft.com/office/powerpoint/2010/main" val="363710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523" y="301862"/>
            <a:ext cx="10584520" cy="893195"/>
          </a:xfrm>
        </p:spPr>
        <p:txBody>
          <a:bodyPr/>
          <a:lstStyle/>
          <a:p>
            <a:r>
              <a:rPr lang="zh-CN" altLang="en-US" dirty="0">
                <a:latin typeface="微软雅黑" pitchFamily="34" charset="-122"/>
                <a:ea typeface="微软雅黑" pitchFamily="34" charset="-122"/>
              </a:rPr>
              <a:t>四、实现陆陆畅的财务收入小目标</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陆陆畅需要财务收入的实现</a:t>
            </a:r>
            <a:endParaRPr lang="zh-CN" altLang="en-US" dirty="0"/>
          </a:p>
        </p:txBody>
      </p:sp>
      <p:grpSp>
        <p:nvGrpSpPr>
          <p:cNvPr id="7" name="Group 96">
            <a:extLst>
              <a:ext uri="{FF2B5EF4-FFF2-40B4-BE49-F238E27FC236}">
                <a16:creationId xmlns:a16="http://schemas.microsoft.com/office/drawing/2014/main" id="{3E115595-28EB-435D-B1B7-12E6E41C67FC}"/>
              </a:ext>
            </a:extLst>
          </p:cNvPr>
          <p:cNvGrpSpPr/>
          <p:nvPr/>
        </p:nvGrpSpPr>
        <p:grpSpPr>
          <a:xfrm>
            <a:off x="6229783" y="2369778"/>
            <a:ext cx="4472412" cy="995467"/>
            <a:chOff x="5988387" y="483017"/>
            <a:chExt cx="12359700" cy="1990933"/>
          </a:xfrm>
        </p:grpSpPr>
        <p:sp>
          <p:nvSpPr>
            <p:cNvPr id="8" name="TextBox 97">
              <a:extLst>
                <a:ext uri="{FF2B5EF4-FFF2-40B4-BE49-F238E27FC236}">
                  <a16:creationId xmlns:a16="http://schemas.microsoft.com/office/drawing/2014/main" id="{591B3727-1A29-429C-BC98-CFA72205748A}"/>
                </a:ext>
              </a:extLst>
            </p:cNvPr>
            <p:cNvSpPr txBox="1"/>
            <p:nvPr/>
          </p:nvSpPr>
          <p:spPr>
            <a:xfrm>
              <a:off x="5988387" y="483017"/>
              <a:ext cx="12359700" cy="1077202"/>
            </a:xfrm>
            <a:prstGeom prst="rect">
              <a:avLst/>
            </a:prstGeom>
            <a:noFill/>
          </p:spPr>
          <p:txBody>
            <a:bodyPr wrap="square" lIns="45711" tIns="22856" rIns="45711" bIns="22856" rtlCol="0">
              <a:spAutoFit/>
            </a:bodyPr>
            <a:lstStyle/>
            <a:p>
              <a:pPr algn="ctr">
                <a:defRPr/>
              </a:pPr>
              <a:r>
                <a:rPr lang="en-US" altLang="zh-CN" sz="3200" dirty="0">
                  <a:solidFill>
                    <a:srgbClr val="44546A"/>
                  </a:solidFill>
                  <a:latin typeface="微软雅黑" panose="020B0503020204020204" pitchFamily="34" charset="-122"/>
                  <a:ea typeface="微软雅黑" panose="020B0503020204020204" pitchFamily="34" charset="-122"/>
                  <a:cs typeface="Lato Regular"/>
                </a:rPr>
                <a:t>500</a:t>
              </a:r>
              <a:r>
                <a:rPr lang="zh-CN" altLang="en-US" sz="3200" dirty="0">
                  <a:solidFill>
                    <a:srgbClr val="44546A"/>
                  </a:solidFill>
                  <a:latin typeface="微软雅黑" panose="020B0503020204020204" pitchFamily="34" charset="-122"/>
                  <a:ea typeface="微软雅黑" panose="020B0503020204020204" pitchFamily="34" charset="-122"/>
                  <a:cs typeface="Lato Regular"/>
                </a:rPr>
                <a:t>万</a:t>
              </a:r>
              <a:endParaRPr lang="id-ID" sz="3200" dirty="0">
                <a:solidFill>
                  <a:srgbClr val="44546A"/>
                </a:solidFill>
                <a:latin typeface="微软雅黑" panose="020B0503020204020204" pitchFamily="34" charset="-122"/>
                <a:ea typeface="微软雅黑" panose="020B0503020204020204" pitchFamily="34" charset="-122"/>
                <a:cs typeface="Lato Regular"/>
              </a:endParaRPr>
            </a:p>
          </p:txBody>
        </p:sp>
        <p:sp>
          <p:nvSpPr>
            <p:cNvPr id="9" name="Subtitle 2">
              <a:extLst>
                <a:ext uri="{FF2B5EF4-FFF2-40B4-BE49-F238E27FC236}">
                  <a16:creationId xmlns:a16="http://schemas.microsoft.com/office/drawing/2014/main" id="{0123C52C-D148-43C1-B500-B54EACC7856A}"/>
                </a:ext>
              </a:extLst>
            </p:cNvPr>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defRPr/>
              </a:pPr>
              <a:r>
                <a:rPr lang="en-US" sz="1800" dirty="0">
                  <a:solidFill>
                    <a:srgbClr val="00B393"/>
                  </a:solidFill>
                  <a:latin typeface="微软雅黑" panose="020B0503020204020204" pitchFamily="34" charset="-122"/>
                  <a:ea typeface="微软雅黑" panose="020B0503020204020204" pitchFamily="34" charset="-122"/>
                  <a:cs typeface="Lato Light"/>
                </a:rPr>
                <a:t>50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万会员 *</a:t>
              </a:r>
              <a:r>
                <a:rPr lang="en-US" altLang="zh-CN" sz="1800" dirty="0">
                  <a:solidFill>
                    <a:srgbClr val="00B393"/>
                  </a:solidFill>
                  <a:latin typeface="微软雅黑" panose="020B0503020204020204" pitchFamily="34" charset="-122"/>
                  <a:ea typeface="微软雅黑" panose="020B0503020204020204" pitchFamily="34" charset="-122"/>
                  <a:cs typeface="Lato Light"/>
                </a:rPr>
                <a:t>10</a:t>
              </a:r>
              <a:r>
                <a:rPr lang="zh-CN" altLang="en-US" sz="1800" dirty="0">
                  <a:solidFill>
                    <a:srgbClr val="00B393"/>
                  </a:solidFill>
                  <a:latin typeface="微软雅黑" panose="020B0503020204020204" pitchFamily="34" charset="-122"/>
                  <a:ea typeface="微软雅黑" panose="020B0503020204020204" pitchFamily="34" charset="-122"/>
                  <a:cs typeface="Lato Light"/>
                </a:rPr>
                <a:t>元</a:t>
              </a:r>
              <a:r>
                <a:rPr lang="en-US" altLang="zh-CN" sz="1800" dirty="0">
                  <a:solidFill>
                    <a:srgbClr val="00B393"/>
                  </a:solidFill>
                  <a:latin typeface="微软雅黑" panose="020B0503020204020204" pitchFamily="34" charset="-122"/>
                  <a:ea typeface="微软雅黑" panose="020B0503020204020204" pitchFamily="34" charset="-122"/>
                  <a:cs typeface="Lato Light"/>
                </a:rPr>
                <a:t>=500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从现有的会员 获得</a:t>
              </a:r>
              <a:r>
                <a:rPr lang="en-US" altLang="zh-CN" sz="1800" dirty="0">
                  <a:solidFill>
                    <a:srgbClr val="00B393"/>
                  </a:solidFill>
                  <a:latin typeface="微软雅黑" panose="020B0503020204020204" pitchFamily="34" charset="-122"/>
                  <a:ea typeface="微软雅黑" panose="020B0503020204020204" pitchFamily="34" charset="-122"/>
                  <a:cs typeface="Lato Light"/>
                </a:rPr>
                <a:t>10</a:t>
              </a:r>
              <a:r>
                <a:rPr lang="zh-CN" altLang="en-US" sz="1800" dirty="0">
                  <a:solidFill>
                    <a:srgbClr val="00B393"/>
                  </a:solidFill>
                  <a:latin typeface="微软雅黑" panose="020B0503020204020204" pitchFamily="34" charset="-122"/>
                  <a:ea typeface="微软雅黑" panose="020B0503020204020204" pitchFamily="34" charset="-122"/>
                  <a:cs typeface="Lato Light"/>
                </a:rPr>
                <a:t>元 的增值收入</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非油品收入？广告？</a:t>
              </a:r>
              <a:endParaRPr lang="en-US" sz="1800" dirty="0">
                <a:solidFill>
                  <a:srgbClr val="00B393"/>
                </a:solidFill>
                <a:latin typeface="微软雅黑" panose="020B0503020204020204" pitchFamily="34" charset="-122"/>
                <a:ea typeface="微软雅黑" panose="020B0503020204020204" pitchFamily="34" charset="-122"/>
                <a:cs typeface="Lato Light"/>
              </a:endParaRPr>
            </a:p>
          </p:txBody>
        </p:sp>
      </p:grpSp>
      <p:sp>
        <p:nvSpPr>
          <p:cNvPr id="11" name="左大括号 10"/>
          <p:cNvSpPr/>
          <p:nvPr/>
        </p:nvSpPr>
        <p:spPr>
          <a:xfrm>
            <a:off x="1962262" y="1358020"/>
            <a:ext cx="869132" cy="54320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Group 96">
            <a:extLst>
              <a:ext uri="{FF2B5EF4-FFF2-40B4-BE49-F238E27FC236}">
                <a16:creationId xmlns:a16="http://schemas.microsoft.com/office/drawing/2014/main" id="{3E115595-28EB-435D-B1B7-12E6E41C67FC}"/>
              </a:ext>
            </a:extLst>
          </p:cNvPr>
          <p:cNvGrpSpPr/>
          <p:nvPr/>
        </p:nvGrpSpPr>
        <p:grpSpPr>
          <a:xfrm>
            <a:off x="2153383" y="1793869"/>
            <a:ext cx="3375944" cy="995467"/>
            <a:chOff x="5988387" y="483017"/>
            <a:chExt cx="12359700" cy="1990933"/>
          </a:xfrm>
        </p:grpSpPr>
        <p:sp>
          <p:nvSpPr>
            <p:cNvPr id="13" name="TextBox 97">
              <a:extLst>
                <a:ext uri="{FF2B5EF4-FFF2-40B4-BE49-F238E27FC236}">
                  <a16:creationId xmlns:a16="http://schemas.microsoft.com/office/drawing/2014/main" id="{591B3727-1A29-429C-BC98-CFA72205748A}"/>
                </a:ext>
              </a:extLst>
            </p:cNvPr>
            <p:cNvSpPr txBox="1"/>
            <p:nvPr/>
          </p:nvSpPr>
          <p:spPr>
            <a:xfrm>
              <a:off x="5988387" y="483017"/>
              <a:ext cx="12359700" cy="1077202"/>
            </a:xfrm>
            <a:prstGeom prst="rect">
              <a:avLst/>
            </a:prstGeom>
            <a:noFill/>
          </p:spPr>
          <p:txBody>
            <a:bodyPr wrap="square" lIns="45711" tIns="22856" rIns="45711" bIns="22856" rtlCol="0">
              <a:spAutoFit/>
            </a:bodyPr>
            <a:lstStyle/>
            <a:p>
              <a:pPr algn="ctr">
                <a:defRPr/>
              </a:pPr>
              <a:r>
                <a:rPr lang="en-US" altLang="zh-CN" sz="3200" dirty="0">
                  <a:solidFill>
                    <a:srgbClr val="44546A"/>
                  </a:solidFill>
                  <a:latin typeface="微软雅黑" panose="020B0503020204020204" pitchFamily="34" charset="-122"/>
                  <a:ea typeface="微软雅黑" panose="020B0503020204020204" pitchFamily="34" charset="-122"/>
                  <a:cs typeface="Lato Regular"/>
                </a:rPr>
                <a:t>840</a:t>
              </a:r>
              <a:r>
                <a:rPr lang="zh-CN" altLang="en-US" sz="3200" dirty="0">
                  <a:solidFill>
                    <a:srgbClr val="44546A"/>
                  </a:solidFill>
                  <a:latin typeface="微软雅黑" panose="020B0503020204020204" pitchFamily="34" charset="-122"/>
                  <a:ea typeface="微软雅黑" panose="020B0503020204020204" pitchFamily="34" charset="-122"/>
                  <a:cs typeface="Lato Regular"/>
                </a:rPr>
                <a:t>万</a:t>
              </a:r>
              <a:endParaRPr lang="id-ID" sz="3200" dirty="0">
                <a:solidFill>
                  <a:srgbClr val="44546A"/>
                </a:solidFill>
                <a:latin typeface="微软雅黑" panose="020B0503020204020204" pitchFamily="34" charset="-122"/>
                <a:ea typeface="微软雅黑" panose="020B0503020204020204" pitchFamily="34" charset="-122"/>
                <a:cs typeface="Lato Regular"/>
              </a:endParaRPr>
            </a:p>
          </p:txBody>
        </p:sp>
        <p:sp>
          <p:nvSpPr>
            <p:cNvPr id="14" name="Subtitle 2">
              <a:extLst>
                <a:ext uri="{FF2B5EF4-FFF2-40B4-BE49-F238E27FC236}">
                  <a16:creationId xmlns:a16="http://schemas.microsoft.com/office/drawing/2014/main" id="{0123C52C-D148-43C1-B500-B54EACC7856A}"/>
                </a:ext>
              </a:extLst>
            </p:cNvPr>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约</a:t>
              </a:r>
              <a:r>
                <a:rPr lang="en-US" altLang="zh-CN" sz="1800" dirty="0">
                  <a:solidFill>
                    <a:srgbClr val="00B393"/>
                  </a:solidFill>
                  <a:latin typeface="微软雅黑" panose="020B0503020204020204" pitchFamily="34" charset="-122"/>
                  <a:ea typeface="微软雅黑" panose="020B0503020204020204" pitchFamily="34" charset="-122"/>
                  <a:cs typeface="Lato Light"/>
                </a:rPr>
                <a:t>70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a:t>
              </a:r>
              <a:r>
                <a:rPr lang="en-US" altLang="zh-CN" sz="1800" dirty="0">
                  <a:solidFill>
                    <a:srgbClr val="00B393"/>
                  </a:solidFill>
                  <a:latin typeface="微软雅黑" panose="020B0503020204020204" pitchFamily="34" charset="-122"/>
                  <a:ea typeface="微软雅黑" panose="020B0503020204020204" pitchFamily="34" charset="-122"/>
                  <a:cs typeface="Lato Light"/>
                </a:rPr>
                <a:t>12</a:t>
              </a:r>
              <a:r>
                <a:rPr lang="zh-CN" altLang="en-US" sz="1800" dirty="0">
                  <a:solidFill>
                    <a:srgbClr val="00B393"/>
                  </a:solidFill>
                  <a:latin typeface="微软雅黑" panose="020B0503020204020204" pitchFamily="34" charset="-122"/>
                  <a:ea typeface="微软雅黑" panose="020B0503020204020204" pitchFamily="34" charset="-122"/>
                  <a:cs typeface="Lato Light"/>
                </a:rPr>
                <a:t>月</a:t>
              </a:r>
              <a:r>
                <a:rPr lang="en-US" altLang="zh-CN" sz="1800" dirty="0">
                  <a:solidFill>
                    <a:srgbClr val="00B393"/>
                  </a:solidFill>
                  <a:latin typeface="微软雅黑" panose="020B0503020204020204" pitchFamily="34" charset="-122"/>
                  <a:ea typeface="微软雅黑" panose="020B0503020204020204" pitchFamily="34" charset="-122"/>
                  <a:cs typeface="Lato Light"/>
                </a:rPr>
                <a:t>=840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虚拟卡会员交易流水</a:t>
              </a:r>
              <a:r>
                <a:rPr lang="en-US" altLang="zh-CN" sz="1800" dirty="0">
                  <a:solidFill>
                    <a:srgbClr val="00B393"/>
                  </a:solidFill>
                  <a:latin typeface="微软雅黑" panose="020B0503020204020204" pitchFamily="34" charset="-122"/>
                  <a:ea typeface="微软雅黑" panose="020B0503020204020204" pitchFamily="34" charset="-122"/>
                  <a:cs typeface="Lato Light"/>
                </a:rPr>
                <a:t>0.3%</a:t>
              </a:r>
            </a:p>
          </p:txBody>
        </p:sp>
      </p:grpSp>
      <p:pic>
        <p:nvPicPr>
          <p:cNvPr id="15" name="图片 14"/>
          <p:cNvPicPr>
            <a:picLocks noChangeAspect="1"/>
          </p:cNvPicPr>
          <p:nvPr/>
        </p:nvPicPr>
        <p:blipFill>
          <a:blip r:embed="rId2"/>
          <a:stretch>
            <a:fillRect/>
          </a:stretch>
        </p:blipFill>
        <p:spPr>
          <a:xfrm>
            <a:off x="8271995" y="71375"/>
            <a:ext cx="3578992" cy="1454133"/>
          </a:xfrm>
          <a:prstGeom prst="rect">
            <a:avLst/>
          </a:prstGeom>
        </p:spPr>
      </p:pic>
      <p:sp>
        <p:nvSpPr>
          <p:cNvPr id="17" name="文本框 16"/>
          <p:cNvSpPr txBox="1"/>
          <p:nvPr/>
        </p:nvSpPr>
        <p:spPr>
          <a:xfrm>
            <a:off x="2396828" y="1421592"/>
            <a:ext cx="3323620" cy="384721"/>
          </a:xfrm>
          <a:prstGeom prst="rect">
            <a:avLst/>
          </a:prstGeom>
          <a:noFill/>
        </p:spPr>
        <p:txBody>
          <a:bodyPr wrap="square" rtlCol="0">
            <a:spAutoFit/>
          </a:bodyPr>
          <a:lstStyle/>
          <a:p>
            <a:r>
              <a:rPr lang="zh-CN" altLang="en-US" dirty="0"/>
              <a:t>一、虚拟卡交易流水</a:t>
            </a:r>
            <a:r>
              <a:rPr lang="en-US" altLang="zh-CN" dirty="0"/>
              <a:t>0.3%</a:t>
            </a:r>
            <a:r>
              <a:rPr lang="zh-CN" altLang="en-US" dirty="0"/>
              <a:t>分润</a:t>
            </a:r>
          </a:p>
        </p:txBody>
      </p:sp>
      <p:grpSp>
        <p:nvGrpSpPr>
          <p:cNvPr id="18" name="Group 96">
            <a:extLst>
              <a:ext uri="{FF2B5EF4-FFF2-40B4-BE49-F238E27FC236}">
                <a16:creationId xmlns:a16="http://schemas.microsoft.com/office/drawing/2014/main" id="{3E115595-28EB-435D-B1B7-12E6E41C67FC}"/>
              </a:ext>
            </a:extLst>
          </p:cNvPr>
          <p:cNvGrpSpPr/>
          <p:nvPr/>
        </p:nvGrpSpPr>
        <p:grpSpPr>
          <a:xfrm>
            <a:off x="2203648" y="3699858"/>
            <a:ext cx="3375944" cy="995467"/>
            <a:chOff x="5988387" y="483017"/>
            <a:chExt cx="12359700" cy="1990933"/>
          </a:xfrm>
        </p:grpSpPr>
        <p:sp>
          <p:nvSpPr>
            <p:cNvPr id="19" name="TextBox 97">
              <a:extLst>
                <a:ext uri="{FF2B5EF4-FFF2-40B4-BE49-F238E27FC236}">
                  <a16:creationId xmlns:a16="http://schemas.microsoft.com/office/drawing/2014/main" id="{591B3727-1A29-429C-BC98-CFA72205748A}"/>
                </a:ext>
              </a:extLst>
            </p:cNvPr>
            <p:cNvSpPr txBox="1"/>
            <p:nvPr/>
          </p:nvSpPr>
          <p:spPr>
            <a:xfrm>
              <a:off x="5988387" y="483017"/>
              <a:ext cx="12359700" cy="1077202"/>
            </a:xfrm>
            <a:prstGeom prst="rect">
              <a:avLst/>
            </a:prstGeom>
            <a:noFill/>
          </p:spPr>
          <p:txBody>
            <a:bodyPr wrap="square" lIns="45711" tIns="22856" rIns="45711" bIns="22856" rtlCol="0">
              <a:spAutoFit/>
            </a:bodyPr>
            <a:lstStyle/>
            <a:p>
              <a:pPr algn="ctr">
                <a:defRPr/>
              </a:pPr>
              <a:r>
                <a:rPr lang="en-US" altLang="zh-CN" sz="3200" dirty="0">
                  <a:solidFill>
                    <a:srgbClr val="44546A"/>
                  </a:solidFill>
                  <a:latin typeface="微软雅黑" panose="020B0503020204020204" pitchFamily="34" charset="-122"/>
                  <a:ea typeface="微软雅黑" panose="020B0503020204020204" pitchFamily="34" charset="-122"/>
                  <a:cs typeface="Lato Regular"/>
                </a:rPr>
                <a:t>150</a:t>
              </a:r>
              <a:r>
                <a:rPr lang="zh-CN" altLang="en-US" sz="3200" dirty="0">
                  <a:solidFill>
                    <a:srgbClr val="44546A"/>
                  </a:solidFill>
                  <a:latin typeface="微软雅黑" panose="020B0503020204020204" pitchFamily="34" charset="-122"/>
                  <a:ea typeface="微软雅黑" panose="020B0503020204020204" pitchFamily="34" charset="-122"/>
                  <a:cs typeface="Lato Regular"/>
                </a:rPr>
                <a:t>万</a:t>
              </a:r>
              <a:endParaRPr lang="id-ID" sz="3200" dirty="0">
                <a:solidFill>
                  <a:srgbClr val="44546A"/>
                </a:solidFill>
                <a:latin typeface="微软雅黑" panose="020B0503020204020204" pitchFamily="34" charset="-122"/>
                <a:ea typeface="微软雅黑" panose="020B0503020204020204" pitchFamily="34" charset="-122"/>
                <a:cs typeface="Lato Regular"/>
              </a:endParaRPr>
            </a:p>
          </p:txBody>
        </p:sp>
        <p:sp>
          <p:nvSpPr>
            <p:cNvPr id="20" name="Subtitle 2">
              <a:extLst>
                <a:ext uri="{FF2B5EF4-FFF2-40B4-BE49-F238E27FC236}">
                  <a16:creationId xmlns:a16="http://schemas.microsoft.com/office/drawing/2014/main" id="{0123C52C-D148-43C1-B500-B54EACC7856A}"/>
                </a:ext>
              </a:extLst>
            </p:cNvPr>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约</a:t>
              </a:r>
              <a:r>
                <a:rPr lang="en-US" altLang="zh-CN" sz="1800" dirty="0">
                  <a:solidFill>
                    <a:srgbClr val="00B393"/>
                  </a:solidFill>
                  <a:latin typeface="微软雅黑" panose="020B0503020204020204" pitchFamily="34" charset="-122"/>
                  <a:ea typeface="微软雅黑" panose="020B0503020204020204" pitchFamily="34" charset="-122"/>
                  <a:cs typeface="Lato Light"/>
                </a:rPr>
                <a:t>30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a:t>
              </a:r>
              <a:r>
                <a:rPr lang="en-US" altLang="zh-CN" sz="1800" dirty="0">
                  <a:solidFill>
                    <a:srgbClr val="00B393"/>
                  </a:solidFill>
                  <a:latin typeface="微软雅黑" panose="020B0503020204020204" pitchFamily="34" charset="-122"/>
                  <a:ea typeface="微软雅黑" panose="020B0503020204020204" pitchFamily="34" charset="-122"/>
                  <a:cs typeface="Lato Light"/>
                </a:rPr>
                <a:t>5</a:t>
              </a:r>
              <a:r>
                <a:rPr lang="zh-CN" altLang="en-US" sz="1800" dirty="0">
                  <a:solidFill>
                    <a:srgbClr val="00B393"/>
                  </a:solidFill>
                  <a:latin typeface="微软雅黑" panose="020B0503020204020204" pitchFamily="34" charset="-122"/>
                  <a:ea typeface="微软雅黑" panose="020B0503020204020204" pitchFamily="34" charset="-122"/>
                  <a:cs typeface="Lato Light"/>
                </a:rPr>
                <a:t>元</a:t>
              </a:r>
              <a:r>
                <a:rPr lang="en-US" altLang="zh-CN" sz="1800" dirty="0">
                  <a:solidFill>
                    <a:srgbClr val="00B393"/>
                  </a:solidFill>
                  <a:latin typeface="微软雅黑" panose="020B0503020204020204" pitchFamily="34" charset="-122"/>
                  <a:ea typeface="微软雅黑" panose="020B0503020204020204" pitchFamily="34" charset="-122"/>
                  <a:cs typeface="Lato Light"/>
                </a:rPr>
                <a:t>=150</a:t>
              </a:r>
              <a:r>
                <a:rPr lang="zh-CN" altLang="en-US" sz="1800" dirty="0">
                  <a:solidFill>
                    <a:srgbClr val="00B393"/>
                  </a:solidFill>
                  <a:latin typeface="微软雅黑" panose="020B0503020204020204" pitchFamily="34" charset="-122"/>
                  <a:ea typeface="微软雅黑" panose="020B0503020204020204" pitchFamily="34" charset="-122"/>
                  <a:cs typeface="Lato Light"/>
                </a:rPr>
                <a:t>万</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虚拟卡会员交易流水</a:t>
              </a:r>
              <a:r>
                <a:rPr lang="en-US" altLang="zh-CN" sz="1800" dirty="0">
                  <a:solidFill>
                    <a:srgbClr val="00B393"/>
                  </a:solidFill>
                  <a:latin typeface="微软雅黑" panose="020B0503020204020204" pitchFamily="34" charset="-122"/>
                  <a:ea typeface="微软雅黑" panose="020B0503020204020204" pitchFamily="34" charset="-122"/>
                  <a:cs typeface="Lato Light"/>
                </a:rPr>
                <a:t>0.3%</a:t>
              </a:r>
            </a:p>
          </p:txBody>
        </p:sp>
      </p:grpSp>
      <p:sp>
        <p:nvSpPr>
          <p:cNvPr id="21" name="文本框 20"/>
          <p:cNvSpPr txBox="1"/>
          <p:nvPr/>
        </p:nvSpPr>
        <p:spPr>
          <a:xfrm>
            <a:off x="2447093" y="3327581"/>
            <a:ext cx="3780116" cy="384721"/>
          </a:xfrm>
          <a:prstGeom prst="rect">
            <a:avLst/>
          </a:prstGeom>
          <a:noFill/>
        </p:spPr>
        <p:txBody>
          <a:bodyPr wrap="square" rtlCol="0">
            <a:spAutoFit/>
          </a:bodyPr>
          <a:lstStyle/>
          <a:p>
            <a:r>
              <a:rPr lang="zh-CN" altLang="en-US" dirty="0"/>
              <a:t>二、新增线上拉新加油会员推广</a:t>
            </a:r>
          </a:p>
        </p:txBody>
      </p:sp>
      <p:grpSp>
        <p:nvGrpSpPr>
          <p:cNvPr id="22" name="Group 96">
            <a:extLst>
              <a:ext uri="{FF2B5EF4-FFF2-40B4-BE49-F238E27FC236}">
                <a16:creationId xmlns:a16="http://schemas.microsoft.com/office/drawing/2014/main" id="{3E115595-28EB-435D-B1B7-12E6E41C67FC}"/>
              </a:ext>
            </a:extLst>
          </p:cNvPr>
          <p:cNvGrpSpPr/>
          <p:nvPr/>
        </p:nvGrpSpPr>
        <p:grpSpPr>
          <a:xfrm>
            <a:off x="2285041" y="5439688"/>
            <a:ext cx="3375944" cy="995467"/>
            <a:chOff x="5988387" y="483017"/>
            <a:chExt cx="12359700" cy="1990933"/>
          </a:xfrm>
        </p:grpSpPr>
        <p:sp>
          <p:nvSpPr>
            <p:cNvPr id="23" name="TextBox 97">
              <a:extLst>
                <a:ext uri="{FF2B5EF4-FFF2-40B4-BE49-F238E27FC236}">
                  <a16:creationId xmlns:a16="http://schemas.microsoft.com/office/drawing/2014/main" id="{591B3727-1A29-429C-BC98-CFA72205748A}"/>
                </a:ext>
              </a:extLst>
            </p:cNvPr>
            <p:cNvSpPr txBox="1"/>
            <p:nvPr/>
          </p:nvSpPr>
          <p:spPr>
            <a:xfrm>
              <a:off x="5988387" y="483017"/>
              <a:ext cx="12359700" cy="1077202"/>
            </a:xfrm>
            <a:prstGeom prst="rect">
              <a:avLst/>
            </a:prstGeom>
            <a:noFill/>
          </p:spPr>
          <p:txBody>
            <a:bodyPr wrap="square" lIns="45711" tIns="22856" rIns="45711" bIns="22856" rtlCol="0">
              <a:spAutoFit/>
            </a:bodyPr>
            <a:lstStyle/>
            <a:p>
              <a:pPr algn="ctr">
                <a:defRPr/>
              </a:pPr>
              <a:r>
                <a:rPr lang="zh-CN" altLang="en-US" sz="3200" dirty="0">
                  <a:solidFill>
                    <a:srgbClr val="44546A"/>
                  </a:solidFill>
                  <a:latin typeface="微软雅黑" panose="020B0503020204020204" pitchFamily="34" charset="-122"/>
                  <a:ea typeface="微软雅黑" panose="020B0503020204020204" pitchFamily="34" charset="-122"/>
                  <a:cs typeface="Lato Regular"/>
                </a:rPr>
                <a:t>？万</a:t>
              </a:r>
              <a:endParaRPr lang="id-ID" sz="3200" dirty="0">
                <a:solidFill>
                  <a:srgbClr val="44546A"/>
                </a:solidFill>
                <a:latin typeface="微软雅黑" panose="020B0503020204020204" pitchFamily="34" charset="-122"/>
                <a:ea typeface="微软雅黑" panose="020B0503020204020204" pitchFamily="34" charset="-122"/>
                <a:cs typeface="Lato Regular"/>
              </a:endParaRPr>
            </a:p>
          </p:txBody>
        </p:sp>
        <p:sp>
          <p:nvSpPr>
            <p:cNvPr id="24" name="Subtitle 2">
              <a:extLst>
                <a:ext uri="{FF2B5EF4-FFF2-40B4-BE49-F238E27FC236}">
                  <a16:creationId xmlns:a16="http://schemas.microsoft.com/office/drawing/2014/main" id="{0123C52C-D148-43C1-B500-B54EACC7856A}"/>
                </a:ext>
              </a:extLst>
            </p:cNvPr>
            <p:cNvSpPr txBox="1">
              <a:spLocks/>
            </p:cNvSpPr>
            <p:nvPr/>
          </p:nvSpPr>
          <p:spPr>
            <a:xfrm>
              <a:off x="6361234"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defRPr/>
              </a:pPr>
              <a:r>
                <a:rPr lang="en-US" altLang="zh-CN" sz="1800" dirty="0">
                  <a:solidFill>
                    <a:srgbClr val="00B393"/>
                  </a:solidFill>
                  <a:latin typeface="微软雅黑" panose="020B0503020204020204" pitchFamily="34" charset="-122"/>
                  <a:ea typeface="微软雅黑" panose="020B0503020204020204" pitchFamily="34" charset="-122"/>
                  <a:cs typeface="Lato Light"/>
                </a:rPr>
                <a:t>0.01</a:t>
              </a:r>
              <a:r>
                <a:rPr lang="zh-CN" altLang="en-US" sz="1800" dirty="0">
                  <a:solidFill>
                    <a:srgbClr val="00B393"/>
                  </a:solidFill>
                  <a:latin typeface="微软雅黑" panose="020B0503020204020204" pitchFamily="34" charset="-122"/>
                  <a:ea typeface="微软雅黑" panose="020B0503020204020204" pitchFamily="34" charset="-122"/>
                  <a:cs typeface="Lato Light"/>
                </a:rPr>
                <a:t>元完成升油效率后？</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p:txBody>
        </p:sp>
      </p:grpSp>
      <p:sp>
        <p:nvSpPr>
          <p:cNvPr id="25" name="文本框 24"/>
          <p:cNvSpPr txBox="1"/>
          <p:nvPr/>
        </p:nvSpPr>
        <p:spPr>
          <a:xfrm>
            <a:off x="2528486" y="5067411"/>
            <a:ext cx="3132499" cy="384721"/>
          </a:xfrm>
          <a:prstGeom prst="rect">
            <a:avLst/>
          </a:prstGeom>
          <a:noFill/>
        </p:spPr>
        <p:txBody>
          <a:bodyPr wrap="square" rtlCol="0">
            <a:spAutoFit/>
          </a:bodyPr>
          <a:lstStyle/>
          <a:p>
            <a:r>
              <a:rPr lang="zh-CN" altLang="en-US" dirty="0"/>
              <a:t>三、线上商品销售分润</a:t>
            </a:r>
          </a:p>
        </p:txBody>
      </p:sp>
      <p:sp>
        <p:nvSpPr>
          <p:cNvPr id="26" name="文本框 25"/>
          <p:cNvSpPr txBox="1"/>
          <p:nvPr/>
        </p:nvSpPr>
        <p:spPr>
          <a:xfrm>
            <a:off x="6360737" y="1940196"/>
            <a:ext cx="3132499" cy="384721"/>
          </a:xfrm>
          <a:prstGeom prst="rect">
            <a:avLst/>
          </a:prstGeom>
          <a:noFill/>
        </p:spPr>
        <p:txBody>
          <a:bodyPr wrap="square" rtlCol="0">
            <a:spAutoFit/>
          </a:bodyPr>
          <a:lstStyle/>
          <a:p>
            <a:r>
              <a:rPr lang="zh-CN" altLang="en-US" dirty="0"/>
              <a:t>四、冠德线上会员资源变现</a:t>
            </a:r>
          </a:p>
        </p:txBody>
      </p:sp>
      <p:grpSp>
        <p:nvGrpSpPr>
          <p:cNvPr id="27" name="Group 96">
            <a:extLst>
              <a:ext uri="{FF2B5EF4-FFF2-40B4-BE49-F238E27FC236}">
                <a16:creationId xmlns:a16="http://schemas.microsoft.com/office/drawing/2014/main" id="{3E115595-28EB-435D-B1B7-12E6E41C67FC}"/>
              </a:ext>
            </a:extLst>
          </p:cNvPr>
          <p:cNvGrpSpPr/>
          <p:nvPr/>
        </p:nvGrpSpPr>
        <p:grpSpPr>
          <a:xfrm>
            <a:off x="6227209" y="4859229"/>
            <a:ext cx="4472412" cy="995467"/>
            <a:chOff x="5988387" y="483017"/>
            <a:chExt cx="12359700" cy="1990933"/>
          </a:xfrm>
        </p:grpSpPr>
        <p:sp>
          <p:nvSpPr>
            <p:cNvPr id="28" name="TextBox 97">
              <a:extLst>
                <a:ext uri="{FF2B5EF4-FFF2-40B4-BE49-F238E27FC236}">
                  <a16:creationId xmlns:a16="http://schemas.microsoft.com/office/drawing/2014/main" id="{591B3727-1A29-429C-BC98-CFA72205748A}"/>
                </a:ext>
              </a:extLst>
            </p:cNvPr>
            <p:cNvSpPr txBox="1"/>
            <p:nvPr/>
          </p:nvSpPr>
          <p:spPr>
            <a:xfrm>
              <a:off x="5988387" y="483017"/>
              <a:ext cx="12359700" cy="1077202"/>
            </a:xfrm>
            <a:prstGeom prst="rect">
              <a:avLst/>
            </a:prstGeom>
            <a:noFill/>
          </p:spPr>
          <p:txBody>
            <a:bodyPr wrap="square" lIns="45711" tIns="22856" rIns="45711" bIns="22856" rtlCol="0">
              <a:spAutoFit/>
            </a:bodyPr>
            <a:lstStyle/>
            <a:p>
              <a:pPr algn="ctr">
                <a:defRPr/>
              </a:pPr>
              <a:r>
                <a:rPr lang="zh-CN" altLang="en-US" sz="3200" dirty="0">
                  <a:solidFill>
                    <a:srgbClr val="44546A"/>
                  </a:solidFill>
                  <a:latin typeface="微软雅黑" panose="020B0503020204020204" pitchFamily="34" charset="-122"/>
                  <a:ea typeface="微软雅黑" panose="020B0503020204020204" pitchFamily="34" charset="-122"/>
                  <a:cs typeface="Lato Regular"/>
                </a:rPr>
                <a:t>？万</a:t>
              </a:r>
              <a:endParaRPr lang="id-ID" sz="3200" dirty="0">
                <a:solidFill>
                  <a:srgbClr val="44546A"/>
                </a:solidFill>
                <a:latin typeface="微软雅黑" panose="020B0503020204020204" pitchFamily="34" charset="-122"/>
                <a:ea typeface="微软雅黑" panose="020B0503020204020204" pitchFamily="34" charset="-122"/>
                <a:cs typeface="Lato Regular"/>
              </a:endParaRPr>
            </a:p>
          </p:txBody>
        </p:sp>
        <p:sp>
          <p:nvSpPr>
            <p:cNvPr id="29" name="Subtitle 2">
              <a:extLst>
                <a:ext uri="{FF2B5EF4-FFF2-40B4-BE49-F238E27FC236}">
                  <a16:creationId xmlns:a16="http://schemas.microsoft.com/office/drawing/2014/main" id="{0123C52C-D148-43C1-B500-B54EACC7856A}"/>
                </a:ext>
              </a:extLst>
            </p:cNvPr>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defRPr/>
              </a:pPr>
              <a:r>
                <a:rPr lang="en-US" altLang="zh-CN" sz="1800" dirty="0">
                  <a:solidFill>
                    <a:srgbClr val="00B393"/>
                  </a:solidFill>
                  <a:latin typeface="微软雅黑" panose="020B0503020204020204" pitchFamily="34" charset="-122"/>
                  <a:ea typeface="微软雅黑" panose="020B0503020204020204" pitchFamily="34" charset="-122"/>
                  <a:cs typeface="Lato Light"/>
                </a:rPr>
                <a:t>Turbo 5 </a:t>
              </a:r>
              <a:r>
                <a:rPr lang="zh-CN" altLang="en-US" sz="1800" dirty="0">
                  <a:solidFill>
                    <a:srgbClr val="00B393"/>
                  </a:solidFill>
                  <a:latin typeface="微软雅黑" panose="020B0503020204020204" pitchFamily="34" charset="-122"/>
                  <a:ea typeface="微软雅黑" panose="020B0503020204020204" pitchFamily="34" charset="-122"/>
                  <a:cs typeface="Lato Light"/>
                </a:rPr>
                <a:t>计划是否推广？</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从市场竞争和产品成熟度上需要</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大量的投入，才可能有效果</a:t>
              </a:r>
              <a:endParaRPr lang="en-US" sz="1800" dirty="0">
                <a:solidFill>
                  <a:srgbClr val="00B393"/>
                </a:solidFill>
                <a:latin typeface="微软雅黑" panose="020B0503020204020204" pitchFamily="34" charset="-122"/>
                <a:ea typeface="微软雅黑" panose="020B0503020204020204" pitchFamily="34" charset="-122"/>
                <a:cs typeface="Lato Light"/>
              </a:endParaRPr>
            </a:p>
          </p:txBody>
        </p:sp>
      </p:grpSp>
      <p:sp>
        <p:nvSpPr>
          <p:cNvPr id="30" name="文本框 29"/>
          <p:cNvSpPr txBox="1"/>
          <p:nvPr/>
        </p:nvSpPr>
        <p:spPr>
          <a:xfrm>
            <a:off x="6360737" y="4404742"/>
            <a:ext cx="3132499" cy="384721"/>
          </a:xfrm>
          <a:prstGeom prst="rect">
            <a:avLst/>
          </a:prstGeom>
          <a:noFill/>
        </p:spPr>
        <p:txBody>
          <a:bodyPr wrap="square" rtlCol="0">
            <a:spAutoFit/>
          </a:bodyPr>
          <a:lstStyle/>
          <a:p>
            <a:r>
              <a:rPr lang="zh-CN" altLang="en-US" dirty="0"/>
              <a:t>五、</a:t>
            </a:r>
            <a:r>
              <a:rPr lang="en-US" altLang="zh-CN" dirty="0" err="1"/>
              <a:t>Saas</a:t>
            </a:r>
            <a:r>
              <a:rPr lang="zh-CN" altLang="en-US" dirty="0"/>
              <a:t>平台外销收入</a:t>
            </a:r>
          </a:p>
        </p:txBody>
      </p:sp>
      <p:sp>
        <p:nvSpPr>
          <p:cNvPr id="31" name="矩形 30"/>
          <p:cNvSpPr/>
          <p:nvPr/>
        </p:nvSpPr>
        <p:spPr>
          <a:xfrm>
            <a:off x="391771" y="3752547"/>
            <a:ext cx="1397507" cy="954107"/>
          </a:xfrm>
          <a:prstGeom prst="rect">
            <a:avLst/>
          </a:prstGeom>
        </p:spPr>
        <p:txBody>
          <a:bodyPr wrap="square">
            <a:spAutoFit/>
          </a:bodyPr>
          <a:lstStyle/>
          <a:p>
            <a:pPr algn="ctr">
              <a:defRPr/>
            </a:pPr>
            <a:r>
              <a:rPr lang="en-US" altLang="zh-CN" sz="2800" dirty="0">
                <a:solidFill>
                  <a:srgbClr val="44546A"/>
                </a:solidFill>
                <a:latin typeface="微软雅黑" panose="020B0503020204020204" pitchFamily="34" charset="-122"/>
                <a:ea typeface="微软雅黑" panose="020B0503020204020204" pitchFamily="34" charset="-122"/>
                <a:cs typeface="Lato Regular"/>
              </a:rPr>
              <a:t>1400</a:t>
            </a:r>
            <a:r>
              <a:rPr lang="zh-CN" altLang="en-US" sz="2800" dirty="0">
                <a:solidFill>
                  <a:srgbClr val="44546A"/>
                </a:solidFill>
                <a:latin typeface="微软雅黑" panose="020B0503020204020204" pitchFamily="34" charset="-122"/>
                <a:ea typeface="微软雅黑" panose="020B0503020204020204" pitchFamily="34" charset="-122"/>
                <a:cs typeface="Lato Regular"/>
              </a:rPr>
              <a:t>万</a:t>
            </a:r>
            <a:endParaRPr lang="en-US" altLang="zh-CN" sz="2800" dirty="0">
              <a:solidFill>
                <a:srgbClr val="44546A"/>
              </a:solidFill>
              <a:latin typeface="微软雅黑" panose="020B0503020204020204" pitchFamily="34" charset="-122"/>
              <a:ea typeface="微软雅黑" panose="020B0503020204020204" pitchFamily="34" charset="-122"/>
              <a:cs typeface="Lato Regular"/>
            </a:endParaRPr>
          </a:p>
          <a:p>
            <a:pPr algn="ctr">
              <a:defRPr/>
            </a:pPr>
            <a:r>
              <a:rPr lang="zh-CN" altLang="en-US" sz="2800" dirty="0">
                <a:solidFill>
                  <a:srgbClr val="44546A"/>
                </a:solidFill>
                <a:latin typeface="微软雅黑" panose="020B0503020204020204" pitchFamily="34" charset="-122"/>
                <a:ea typeface="微软雅黑" panose="020B0503020204020204" pitchFamily="34" charset="-122"/>
                <a:cs typeface="Lato Regular"/>
              </a:rPr>
              <a:t>收入</a:t>
            </a:r>
            <a:endParaRPr lang="id-ID" altLang="zh-CN" sz="2800" dirty="0">
              <a:solidFill>
                <a:srgbClr val="44546A"/>
              </a:solidFill>
              <a:latin typeface="微软雅黑" panose="020B0503020204020204" pitchFamily="34" charset="-122"/>
              <a:ea typeface="微软雅黑" panose="020B0503020204020204" pitchFamily="34" charset="-122"/>
              <a:cs typeface="Lato Regular"/>
            </a:endParaRPr>
          </a:p>
        </p:txBody>
      </p:sp>
    </p:spTree>
    <p:extLst>
      <p:ext uri="{BB962C8B-B14F-4D97-AF65-F5344CB8AC3E}">
        <p14:creationId xmlns:p14="http://schemas.microsoft.com/office/powerpoint/2010/main" val="372455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10362" y="238487"/>
            <a:ext cx="10584520" cy="739287"/>
          </a:xfrm>
        </p:spPr>
        <p:txBody>
          <a:bodyPr/>
          <a:lstStyle/>
          <a:p>
            <a:r>
              <a:rPr lang="zh-CN" altLang="en-US" dirty="0">
                <a:latin typeface="微软雅黑" pitchFamily="34" charset="-122"/>
                <a:ea typeface="微软雅黑" pitchFamily="34" charset="-122"/>
              </a:rPr>
              <a:t>五、运营团队和商务拓展团队的组建</a:t>
            </a:r>
            <a:endParaRPr lang="zh-CN" altLang="en-US" dirty="0"/>
          </a:p>
        </p:txBody>
      </p:sp>
      <p:cxnSp>
        <p:nvCxnSpPr>
          <p:cNvPr id="3" name="直接连接符 2"/>
          <p:cNvCxnSpPr/>
          <p:nvPr/>
        </p:nvCxnSpPr>
        <p:spPr>
          <a:xfrm>
            <a:off x="5549774" y="1348966"/>
            <a:ext cx="1" cy="3458424"/>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7183" y="1272195"/>
            <a:ext cx="4798682"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运营团队的职责：</a:t>
            </a:r>
          </a:p>
        </p:txBody>
      </p:sp>
      <p:sp>
        <p:nvSpPr>
          <p:cNvPr id="12" name="矩形 11"/>
          <p:cNvSpPr/>
          <p:nvPr/>
        </p:nvSpPr>
        <p:spPr>
          <a:xfrm>
            <a:off x="5703684" y="1272195"/>
            <a:ext cx="4798682"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商务团队的职责：</a:t>
            </a:r>
          </a:p>
        </p:txBody>
      </p:sp>
      <p:sp>
        <p:nvSpPr>
          <p:cNvPr id="13" name="矩形 12"/>
          <p:cNvSpPr/>
          <p:nvPr/>
        </p:nvSpPr>
        <p:spPr>
          <a:xfrm>
            <a:off x="1028057" y="1843764"/>
            <a:ext cx="4237057" cy="2708434"/>
          </a:xfrm>
          <a:prstGeom prst="rect">
            <a:avLst/>
          </a:prstGeom>
        </p:spPr>
        <p:txBody>
          <a:bodyPr wrap="none">
            <a:spAutoFit/>
          </a:bodyPr>
          <a:lstStyle/>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线上业务的变现组织；</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关注线上的</a:t>
            </a:r>
            <a:r>
              <a:rPr lang="en-US" altLang="zh-CN" sz="2000" dirty="0" err="1">
                <a:solidFill>
                  <a:srgbClr val="00B393"/>
                </a:solidFill>
                <a:latin typeface="微软雅黑" panose="020B0503020204020204" pitchFamily="34" charset="-122"/>
                <a:ea typeface="微软雅黑" panose="020B0503020204020204" pitchFamily="34" charset="-122"/>
                <a:cs typeface="Lato Light"/>
              </a:rPr>
              <a:t>ToC</a:t>
            </a:r>
            <a:r>
              <a:rPr lang="zh-CN" altLang="en-US" sz="2000" dirty="0">
                <a:solidFill>
                  <a:srgbClr val="00B393"/>
                </a:solidFill>
                <a:latin typeface="微软雅黑" panose="020B0503020204020204" pitchFamily="34" charset="-122"/>
                <a:ea typeface="微软雅黑" panose="020B0503020204020204" pitchFamily="34" charset="-122"/>
                <a:cs typeface="Lato Light"/>
              </a:rPr>
              <a:t>用户；</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寻求线上线下资源并加以利用；</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注重异议合作；</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促进产品往互联网方向发展；</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defRPr/>
            </a:pP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p:txBody>
      </p:sp>
      <p:sp>
        <p:nvSpPr>
          <p:cNvPr id="14" name="矩形 13"/>
          <p:cNvSpPr/>
          <p:nvPr/>
        </p:nvSpPr>
        <p:spPr>
          <a:xfrm>
            <a:off x="5834435" y="1843763"/>
            <a:ext cx="4493538" cy="2708434"/>
          </a:xfrm>
          <a:prstGeom prst="rect">
            <a:avLst/>
          </a:prstGeom>
        </p:spPr>
        <p:txBody>
          <a:bodyPr wrap="none">
            <a:spAutoFit/>
          </a:bodyPr>
          <a:lstStyle/>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产品业务变现组织；</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关注行业</a:t>
            </a:r>
            <a:r>
              <a:rPr lang="en-US" altLang="zh-CN" sz="2000" dirty="0" err="1">
                <a:solidFill>
                  <a:srgbClr val="00B393"/>
                </a:solidFill>
                <a:latin typeface="微软雅黑" panose="020B0503020204020204" pitchFamily="34" charset="-122"/>
                <a:ea typeface="微软雅黑" panose="020B0503020204020204" pitchFamily="34" charset="-122"/>
                <a:cs typeface="Lato Light"/>
              </a:rPr>
              <a:t>ToB</a:t>
            </a:r>
            <a:r>
              <a:rPr lang="zh-CN" altLang="en-US" sz="2000" dirty="0">
                <a:solidFill>
                  <a:srgbClr val="00B393"/>
                </a:solidFill>
                <a:latin typeface="微软雅黑" panose="020B0503020204020204" pitchFamily="34" charset="-122"/>
                <a:ea typeface="微软雅黑" panose="020B0503020204020204" pitchFamily="34" charset="-122"/>
                <a:cs typeface="Lato Light"/>
              </a:rPr>
              <a:t>客户；</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寻求产业及渠道资源并加以利用；</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注重合作伙伴的渠道推广</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r>
              <a:rPr lang="zh-CN" altLang="en-US" sz="2000" dirty="0">
                <a:solidFill>
                  <a:srgbClr val="00B393"/>
                </a:solidFill>
                <a:latin typeface="微软雅黑" panose="020B0503020204020204" pitchFamily="34" charset="-122"/>
                <a:ea typeface="微软雅黑" panose="020B0503020204020204" pitchFamily="34" charset="-122"/>
                <a:cs typeface="Lato Light"/>
              </a:rPr>
              <a:t>促进产品行业化发展；</a:t>
            </a: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a:p>
            <a:pPr marL="457200" indent="-457200">
              <a:buAutoNum type="arabicPeriod"/>
              <a:defRPr/>
            </a:pPr>
            <a:endParaRPr lang="en-US" altLang="zh-CN" sz="2000" dirty="0">
              <a:solidFill>
                <a:srgbClr val="00B393"/>
              </a:solidFill>
              <a:latin typeface="微软雅黑" panose="020B0503020204020204" pitchFamily="34" charset="-122"/>
              <a:ea typeface="微软雅黑" panose="020B0503020204020204" pitchFamily="34" charset="-122"/>
              <a:cs typeface="Lato Light"/>
            </a:endParaRPr>
          </a:p>
        </p:txBody>
      </p:sp>
      <p:sp>
        <p:nvSpPr>
          <p:cNvPr id="15" name="文本框 14"/>
          <p:cNvSpPr txBox="1"/>
          <p:nvPr/>
        </p:nvSpPr>
        <p:spPr>
          <a:xfrm>
            <a:off x="910362" y="4539751"/>
            <a:ext cx="4155886" cy="1569660"/>
          </a:xfrm>
          <a:prstGeom prst="rect">
            <a:avLst/>
          </a:prstGeom>
          <a:noFill/>
        </p:spPr>
        <p:txBody>
          <a:bodyPr wrap="square" rtlCol="0">
            <a:spAutoFit/>
          </a:bodyPr>
          <a:lstStyle/>
          <a:p>
            <a:r>
              <a:rPr lang="zh-CN" altLang="en-US" sz="1600" dirty="0"/>
              <a:t>冠德  </a:t>
            </a:r>
            <a:r>
              <a:rPr lang="en-US" altLang="zh-CN" sz="1600" dirty="0"/>
              <a:t>1. </a:t>
            </a:r>
            <a:r>
              <a:rPr lang="zh-CN" altLang="en-US" sz="1600" dirty="0"/>
              <a:t>需要投入会员资源 启动</a:t>
            </a:r>
            <a:endParaRPr lang="en-US" altLang="zh-CN" sz="1600" dirty="0"/>
          </a:p>
          <a:p>
            <a:r>
              <a:rPr lang="en-US" altLang="zh-CN" sz="1600" dirty="0"/>
              <a:t>           2. </a:t>
            </a:r>
            <a:r>
              <a:rPr lang="zh-CN" altLang="en-US" sz="1600" dirty="0"/>
              <a:t>异业合作需要 优惠</a:t>
            </a:r>
            <a:endParaRPr lang="en-US" altLang="zh-CN" sz="1600" dirty="0"/>
          </a:p>
          <a:p>
            <a:r>
              <a:rPr lang="en-US" altLang="zh-CN" sz="1600" dirty="0"/>
              <a:t>           3. </a:t>
            </a:r>
            <a:r>
              <a:rPr lang="zh-CN" altLang="en-US" sz="1600" dirty="0"/>
              <a:t>差异化细分市场，冠德线下入口</a:t>
            </a:r>
            <a:endParaRPr lang="en-US" altLang="zh-CN" sz="1600" dirty="0"/>
          </a:p>
          <a:p>
            <a:r>
              <a:rPr lang="en-US" altLang="zh-CN" sz="1600" dirty="0"/>
              <a:t>           4. </a:t>
            </a:r>
            <a:r>
              <a:rPr lang="zh-CN" altLang="en-US" sz="1600" dirty="0"/>
              <a:t>短期收益高，长期盈利模式需要找    </a:t>
            </a:r>
            <a:endParaRPr lang="en-US" altLang="zh-CN" sz="1600" dirty="0"/>
          </a:p>
          <a:p>
            <a:r>
              <a:rPr lang="en-US" altLang="zh-CN" sz="1600" dirty="0"/>
              <a:t>                </a:t>
            </a:r>
            <a:r>
              <a:rPr lang="zh-CN" altLang="en-US" sz="1600" dirty="0"/>
              <a:t>到陆陆畅自身切换点；</a:t>
            </a:r>
            <a:endParaRPr lang="en-US" altLang="zh-CN" sz="1600" dirty="0"/>
          </a:p>
          <a:p>
            <a:r>
              <a:rPr lang="en-US" altLang="zh-CN" sz="1600" dirty="0"/>
              <a:t>                       </a:t>
            </a:r>
            <a:endParaRPr lang="zh-CN" altLang="en-US" sz="1600" dirty="0"/>
          </a:p>
        </p:txBody>
      </p:sp>
      <p:sp>
        <p:nvSpPr>
          <p:cNvPr id="16" name="文本框 15"/>
          <p:cNvSpPr txBox="1"/>
          <p:nvPr/>
        </p:nvSpPr>
        <p:spPr>
          <a:xfrm>
            <a:off x="5834435" y="4539751"/>
            <a:ext cx="4939189" cy="1323439"/>
          </a:xfrm>
          <a:prstGeom prst="rect">
            <a:avLst/>
          </a:prstGeom>
          <a:noFill/>
        </p:spPr>
        <p:txBody>
          <a:bodyPr wrap="square" rtlCol="0">
            <a:spAutoFit/>
          </a:bodyPr>
          <a:lstStyle/>
          <a:p>
            <a:r>
              <a:rPr lang="zh-CN" altLang="en-US" sz="1600" dirty="0"/>
              <a:t>冠德  </a:t>
            </a:r>
            <a:r>
              <a:rPr lang="en-US" altLang="zh-CN" sz="1600" dirty="0"/>
              <a:t>1. </a:t>
            </a:r>
            <a:r>
              <a:rPr lang="zh-CN" altLang="en-US" sz="1600" dirty="0"/>
              <a:t>需要投入资金资源 启动</a:t>
            </a:r>
            <a:endParaRPr lang="en-US" altLang="zh-CN" sz="1600" dirty="0"/>
          </a:p>
          <a:p>
            <a:r>
              <a:rPr lang="en-US" altLang="zh-CN" sz="1600" dirty="0"/>
              <a:t>           2. </a:t>
            </a:r>
            <a:r>
              <a:rPr lang="zh-CN" altLang="en-US" sz="1600" dirty="0"/>
              <a:t>商务拓展 和 渠道拓展 需要耗费巨量资金</a:t>
            </a:r>
            <a:endParaRPr lang="en-US" altLang="zh-CN" sz="1600" dirty="0"/>
          </a:p>
          <a:p>
            <a:r>
              <a:rPr lang="en-US" altLang="zh-CN" sz="1600" dirty="0"/>
              <a:t>           3. </a:t>
            </a:r>
            <a:r>
              <a:rPr lang="zh-CN" altLang="en-US" sz="1600" dirty="0"/>
              <a:t>竞争市场，寻求独特竞争优势</a:t>
            </a:r>
            <a:endParaRPr lang="en-US" altLang="zh-CN" sz="1600" dirty="0"/>
          </a:p>
          <a:p>
            <a:r>
              <a:rPr lang="en-US" altLang="zh-CN" sz="1600" dirty="0"/>
              <a:t>           4. </a:t>
            </a:r>
            <a:r>
              <a:rPr lang="zh-CN" altLang="en-US" sz="1600" dirty="0"/>
              <a:t>短期无收益，长期行业品牌建设，</a:t>
            </a:r>
            <a:endParaRPr lang="en-US" altLang="zh-CN" sz="1600" dirty="0"/>
          </a:p>
          <a:p>
            <a:r>
              <a:rPr lang="en-US" altLang="zh-CN" sz="1600" dirty="0"/>
              <a:t>                </a:t>
            </a:r>
            <a:r>
              <a:rPr lang="zh-CN" altLang="en-US" sz="1600" dirty="0"/>
              <a:t>市场份额决定盈利模式；</a:t>
            </a:r>
          </a:p>
        </p:txBody>
      </p:sp>
      <p:sp>
        <p:nvSpPr>
          <p:cNvPr id="2" name="矩形 1"/>
          <p:cNvSpPr/>
          <p:nvPr/>
        </p:nvSpPr>
        <p:spPr>
          <a:xfrm>
            <a:off x="6183268" y="5917050"/>
            <a:ext cx="4381328" cy="384721"/>
          </a:xfrm>
          <a:prstGeom prst="rect">
            <a:avLst/>
          </a:prstGeom>
        </p:spPr>
        <p:txBody>
          <a:bodyPr wrap="none">
            <a:spAutoFit/>
          </a:bodyPr>
          <a:lstStyle/>
          <a:p>
            <a:r>
              <a:rPr lang="zh-CN" altLang="en-US" dirty="0"/>
              <a:t>更轻的模式：省钱付的平台化运作 尝试</a:t>
            </a:r>
            <a:endParaRPr lang="en-US" altLang="zh-CN" dirty="0"/>
          </a:p>
        </p:txBody>
      </p:sp>
    </p:spTree>
    <p:extLst>
      <p:ext uri="{BB962C8B-B14F-4D97-AF65-F5344CB8AC3E}">
        <p14:creationId xmlns:p14="http://schemas.microsoft.com/office/powerpoint/2010/main" val="46537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910362" y="238487"/>
            <a:ext cx="10584520" cy="739287"/>
          </a:xfrm>
        </p:spPr>
        <p:txBody>
          <a:bodyPr/>
          <a:lstStyle/>
          <a:p>
            <a:r>
              <a:rPr lang="zh-CN" altLang="en-US" dirty="0">
                <a:latin typeface="微软雅黑" pitchFamily="34" charset="-122"/>
                <a:ea typeface="微软雅黑" pitchFamily="34" charset="-122"/>
              </a:rPr>
              <a:t>六、产品发展的新机会和取舍</a:t>
            </a:r>
            <a:endParaRPr lang="zh-CN" altLang="en-US" dirty="0"/>
          </a:p>
        </p:txBody>
      </p:sp>
      <p:sp>
        <p:nvSpPr>
          <p:cNvPr id="6" name="矩形 5"/>
          <p:cNvSpPr/>
          <p:nvPr/>
        </p:nvSpPr>
        <p:spPr>
          <a:xfrm>
            <a:off x="841627" y="1163554"/>
            <a:ext cx="4798682" cy="338554"/>
          </a:xfrm>
          <a:prstGeom prst="rect">
            <a:avLst/>
          </a:prstGeom>
          <a:noFill/>
        </p:spPr>
        <p:txBody>
          <a:bodyPr wrap="square" rtlCol="0">
            <a:spAutoFit/>
          </a:bodyPr>
          <a:lstStyle/>
          <a:p>
            <a:r>
              <a:rPr lang="zh-CN" altLang="en-US" sz="1600" b="1" dirty="0">
                <a:solidFill>
                  <a:srgbClr val="FFC000"/>
                </a:solidFill>
                <a:latin typeface="微软雅黑" pitchFamily="34" charset="-122"/>
                <a:ea typeface="微软雅黑" pitchFamily="34" charset="-122"/>
              </a:rPr>
              <a:t>基于车牌车主入口的机会。</a:t>
            </a:r>
          </a:p>
        </p:txBody>
      </p:sp>
      <p:sp>
        <p:nvSpPr>
          <p:cNvPr id="7" name="矩形 6"/>
          <p:cNvSpPr/>
          <p:nvPr/>
        </p:nvSpPr>
        <p:spPr>
          <a:xfrm>
            <a:off x="910361" y="1502108"/>
            <a:ext cx="10288775" cy="5078313"/>
          </a:xfrm>
          <a:prstGeom prst="rect">
            <a:avLst/>
          </a:prstGeom>
        </p:spPr>
        <p:txBody>
          <a:bodyPr wrap="square">
            <a:spAutoFit/>
          </a:bodyPr>
          <a:lstStyle/>
          <a:p>
            <a:pPr marL="457200" indent="-457200">
              <a:lnSpc>
                <a:spcPct val="150000"/>
              </a:lnSpc>
              <a:buAutoNum type="arabicPeriod"/>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扫码挪车；</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lnSpc>
                <a:spcPct val="150000"/>
              </a:lnSpc>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支付宝线下，微信识别争夺这个入口；</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lnSpc>
                <a:spcPct val="150000"/>
              </a:lnSpc>
              <a:defRPr/>
            </a:pPr>
            <a:r>
              <a:rPr lang="zh-CN" altLang="en-US" sz="1800" dirty="0">
                <a:solidFill>
                  <a:srgbClr val="00B393"/>
                </a:solidFill>
                <a:latin typeface="微软雅黑" panose="020B0503020204020204" pitchFamily="34" charset="-122"/>
                <a:ea typeface="微软雅黑" panose="020B0503020204020204" pitchFamily="34" charset="-122"/>
                <a:cs typeface="Lato Light"/>
              </a:rPr>
              <a:t>通过这个产品，可以将车主范围扩展到省份级别（投资小，借势发展）</a:t>
            </a: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marL="457200" indent="-457200">
              <a:lnSpc>
                <a:spcPct val="150000"/>
              </a:lnSpc>
              <a:buAutoNum type="arabicPeriod"/>
              <a:defRPr/>
            </a:pPr>
            <a:endParaRPr lang="en-US" altLang="zh-CN" sz="1800" dirty="0">
              <a:solidFill>
                <a:srgbClr val="00B393"/>
              </a:solidFill>
              <a:latin typeface="微软雅黑" panose="020B0503020204020204" pitchFamily="34" charset="-122"/>
              <a:ea typeface="微软雅黑" panose="020B0503020204020204" pitchFamily="34" charset="-122"/>
              <a:cs typeface="Lato Light"/>
            </a:endParaRPr>
          </a:p>
          <a:p>
            <a:pPr>
              <a:lnSpc>
                <a:spcPct val="150000"/>
              </a:lnSpc>
              <a:defRPr/>
            </a:pPr>
            <a:r>
              <a:rPr lang="en-US" altLang="zh-CN" sz="1800" dirty="0">
                <a:solidFill>
                  <a:srgbClr val="00B393"/>
                </a:solidFill>
                <a:latin typeface="微软雅黑" panose="020B0503020204020204" pitchFamily="34" charset="-122"/>
                <a:ea typeface="微软雅黑" panose="020B0503020204020204" pitchFamily="34" charset="-122"/>
              </a:rPr>
              <a:t>2</a:t>
            </a:r>
            <a:r>
              <a:rPr lang="zh-CN" altLang="en-US" sz="1800" dirty="0">
                <a:solidFill>
                  <a:srgbClr val="00B393"/>
                </a:solidFill>
                <a:latin typeface="微软雅黑" panose="020B0503020204020204" pitchFamily="34" charset="-122"/>
                <a:ea typeface="微软雅黑" panose="020B0503020204020204" pitchFamily="34" charset="-122"/>
              </a:rPr>
              <a:t>、车牌识别</a:t>
            </a:r>
            <a:r>
              <a:rPr lang="en-US" altLang="zh-CN" sz="1800" dirty="0">
                <a:solidFill>
                  <a:srgbClr val="00B393"/>
                </a:solidFill>
                <a:latin typeface="微软雅黑" panose="020B0503020204020204" pitchFamily="34" charset="-122"/>
                <a:ea typeface="微软雅黑" panose="020B0503020204020204" pitchFamily="34" charset="-122"/>
              </a:rPr>
              <a:t>+</a:t>
            </a:r>
            <a:r>
              <a:rPr lang="zh-CN" altLang="en-US" sz="1800" dirty="0">
                <a:solidFill>
                  <a:srgbClr val="00B393"/>
                </a:solidFill>
                <a:latin typeface="微软雅黑" panose="020B0503020204020204" pitchFamily="34" charset="-122"/>
                <a:ea typeface="微软雅黑" panose="020B0503020204020204" pitchFamily="34" charset="-122"/>
              </a:rPr>
              <a:t>车牌付；</a:t>
            </a:r>
            <a:endParaRPr lang="en-US" altLang="zh-CN" sz="1800" dirty="0">
              <a:solidFill>
                <a:srgbClr val="00B393"/>
              </a:solidFill>
              <a:latin typeface="微软雅黑" panose="020B0503020204020204" pitchFamily="34" charset="-122"/>
              <a:ea typeface="微软雅黑" panose="020B0503020204020204" pitchFamily="34" charset="-122"/>
            </a:endParaRPr>
          </a:p>
          <a:p>
            <a:pPr>
              <a:lnSpc>
                <a:spcPct val="150000"/>
              </a:lnSpc>
              <a:defRPr/>
            </a:pPr>
            <a:r>
              <a:rPr lang="zh-CN" altLang="en-US" sz="1800" dirty="0">
                <a:solidFill>
                  <a:srgbClr val="00B393"/>
                </a:solidFill>
                <a:latin typeface="微软雅黑" panose="020B0503020204020204" pitchFamily="34" charset="-122"/>
                <a:ea typeface="微软雅黑" panose="020B0503020204020204" pitchFamily="34" charset="-122"/>
              </a:rPr>
              <a:t>改造车牌识别</a:t>
            </a:r>
            <a:r>
              <a:rPr lang="en-US" altLang="zh-CN" sz="1800" dirty="0">
                <a:solidFill>
                  <a:srgbClr val="00B393"/>
                </a:solidFill>
                <a:latin typeface="微软雅黑" panose="020B0503020204020204" pitchFamily="34" charset="-122"/>
                <a:ea typeface="微软雅黑" panose="020B0503020204020204" pitchFamily="34" charset="-122"/>
              </a:rPr>
              <a:t>+</a:t>
            </a:r>
            <a:r>
              <a:rPr lang="zh-CN" altLang="en-US" sz="1800" dirty="0">
                <a:solidFill>
                  <a:srgbClr val="00B393"/>
                </a:solidFill>
                <a:latin typeface="微软雅黑" panose="020B0503020204020204" pitchFamily="34" charset="-122"/>
                <a:ea typeface="微软雅黑" panose="020B0503020204020204" pitchFamily="34" charset="-122"/>
              </a:rPr>
              <a:t>车牌付，构建一个单独的产品，供微信渠道推广使用（微信需要车牌识别的数据），特别是微信推荐智慧油站使用。（车牌付，油站里的</a:t>
            </a:r>
            <a:r>
              <a:rPr lang="en-US" altLang="zh-CN" sz="1800" dirty="0">
                <a:solidFill>
                  <a:srgbClr val="00B393"/>
                </a:solidFill>
                <a:latin typeface="微软雅黑" panose="020B0503020204020204" pitchFamily="34" charset="-122"/>
                <a:ea typeface="微软雅黑" panose="020B0503020204020204" pitchFamily="34" charset="-122"/>
              </a:rPr>
              <a:t>ETCP</a:t>
            </a:r>
            <a:r>
              <a:rPr lang="zh-CN" altLang="en-US" sz="1800" dirty="0">
                <a:solidFill>
                  <a:srgbClr val="00B393"/>
                </a:solidFill>
                <a:latin typeface="微软雅黑" panose="020B0503020204020204" pitchFamily="34" charset="-122"/>
                <a:ea typeface="微软雅黑" panose="020B0503020204020204" pitchFamily="34" charset="-122"/>
              </a:rPr>
              <a:t>）后续也可和支付宝合作。</a:t>
            </a:r>
            <a:endParaRPr lang="en-US" altLang="zh-CN" sz="1800" dirty="0">
              <a:solidFill>
                <a:srgbClr val="00B393"/>
              </a:solidFill>
              <a:latin typeface="微软雅黑" panose="020B0503020204020204" pitchFamily="34" charset="-122"/>
              <a:ea typeface="微软雅黑" panose="020B0503020204020204" pitchFamily="34" charset="-122"/>
            </a:endParaRPr>
          </a:p>
          <a:p>
            <a:pPr>
              <a:lnSpc>
                <a:spcPct val="150000"/>
              </a:lnSpc>
              <a:defRPr/>
            </a:pPr>
            <a:r>
              <a:rPr lang="zh-CN" altLang="en-US" sz="1800" dirty="0">
                <a:solidFill>
                  <a:srgbClr val="00B393"/>
                </a:solidFill>
                <a:latin typeface="微软雅黑" panose="020B0503020204020204" pitchFamily="34" charset="-122"/>
                <a:ea typeface="微软雅黑" panose="020B0503020204020204" pitchFamily="34" charset="-122"/>
              </a:rPr>
              <a:t>主要是摄像头的布设，需要硬件团队。</a:t>
            </a:r>
            <a:endParaRPr lang="en-US" altLang="zh-CN" sz="1800" dirty="0">
              <a:solidFill>
                <a:srgbClr val="00B393"/>
              </a:solidFill>
              <a:latin typeface="微软雅黑" panose="020B0503020204020204" pitchFamily="34" charset="-122"/>
              <a:ea typeface="微软雅黑" panose="020B0503020204020204" pitchFamily="34" charset="-122"/>
            </a:endParaRPr>
          </a:p>
          <a:p>
            <a:pPr>
              <a:lnSpc>
                <a:spcPct val="150000"/>
              </a:lnSpc>
              <a:defRPr/>
            </a:pPr>
            <a:endParaRPr lang="en-US" altLang="zh-CN" sz="1800" dirty="0">
              <a:solidFill>
                <a:srgbClr val="00B393"/>
              </a:solidFill>
              <a:latin typeface="微软雅黑" panose="020B0503020204020204" pitchFamily="34" charset="-122"/>
              <a:ea typeface="微软雅黑" panose="020B0503020204020204" pitchFamily="34" charset="-122"/>
            </a:endParaRPr>
          </a:p>
          <a:p>
            <a:pPr>
              <a:lnSpc>
                <a:spcPct val="150000"/>
              </a:lnSpc>
              <a:defRPr/>
            </a:pPr>
            <a:r>
              <a:rPr lang="en-US" altLang="zh-CN" sz="1800" dirty="0">
                <a:solidFill>
                  <a:srgbClr val="00B393"/>
                </a:solidFill>
                <a:latin typeface="微软雅黑" panose="020B0503020204020204" pitchFamily="34" charset="-122"/>
                <a:ea typeface="微软雅黑" panose="020B0503020204020204" pitchFamily="34" charset="-122"/>
              </a:rPr>
              <a:t>3</a:t>
            </a:r>
            <a:r>
              <a:rPr lang="zh-CN" altLang="en-US" sz="1800" dirty="0">
                <a:solidFill>
                  <a:srgbClr val="00B393"/>
                </a:solidFill>
                <a:latin typeface="微软雅黑" panose="020B0503020204020204" pitchFamily="34" charset="-122"/>
                <a:ea typeface="微软雅黑" panose="020B0503020204020204" pitchFamily="34" charset="-122"/>
              </a:rPr>
              <a:t>、智慧油机</a:t>
            </a:r>
            <a:r>
              <a:rPr lang="en-US" altLang="zh-CN" sz="1800" dirty="0">
                <a:solidFill>
                  <a:srgbClr val="00B393"/>
                </a:solidFill>
                <a:latin typeface="微软雅黑" panose="020B0503020204020204" pitchFamily="34" charset="-122"/>
                <a:ea typeface="微软雅黑" panose="020B0503020204020204" pitchFamily="34" charset="-122"/>
              </a:rPr>
              <a:t>(KCP</a:t>
            </a:r>
            <a:r>
              <a:rPr lang="zh-CN" altLang="en-US" sz="1800" dirty="0">
                <a:solidFill>
                  <a:srgbClr val="00B393"/>
                </a:solidFill>
                <a:latin typeface="微软雅黑" panose="020B0503020204020204" pitchFamily="34" charset="-122"/>
                <a:ea typeface="微软雅黑" panose="020B0503020204020204" pitchFamily="34" charset="-122"/>
              </a:rPr>
              <a:t>）平台的拓展</a:t>
            </a:r>
            <a:endParaRPr lang="en-US" altLang="zh-CN" sz="1800" dirty="0">
              <a:solidFill>
                <a:srgbClr val="00B393"/>
              </a:solidFill>
              <a:latin typeface="微软雅黑" panose="020B0503020204020204" pitchFamily="34" charset="-122"/>
              <a:ea typeface="微软雅黑" panose="020B0503020204020204" pitchFamily="34" charset="-122"/>
            </a:endParaRPr>
          </a:p>
          <a:p>
            <a:pPr>
              <a:lnSpc>
                <a:spcPct val="150000"/>
              </a:lnSpc>
              <a:defRPr/>
            </a:pPr>
            <a:r>
              <a:rPr lang="zh-CN" altLang="en-US" sz="1800" dirty="0">
                <a:solidFill>
                  <a:srgbClr val="00B393"/>
                </a:solidFill>
                <a:latin typeface="微软雅黑" panose="020B0503020204020204" pitchFamily="34" charset="-122"/>
                <a:ea typeface="微软雅黑" panose="020B0503020204020204" pitchFamily="34" charset="-122"/>
              </a:rPr>
              <a:t>借助智慧油机，向外输出油机，核算硬件成本，模块化降低硬件成本，</a:t>
            </a:r>
            <a:r>
              <a:rPr lang="en-US" altLang="zh-CN" sz="1800" dirty="0">
                <a:solidFill>
                  <a:srgbClr val="00B393"/>
                </a:solidFill>
                <a:latin typeface="微软雅黑" panose="020B0503020204020204" pitchFamily="34" charset="-122"/>
                <a:ea typeface="微软雅黑" panose="020B0503020204020204" pitchFamily="34" charset="-122"/>
              </a:rPr>
              <a:t>OEM</a:t>
            </a:r>
            <a:r>
              <a:rPr lang="zh-CN" altLang="en-US" sz="1800" dirty="0">
                <a:solidFill>
                  <a:srgbClr val="00B393"/>
                </a:solidFill>
                <a:latin typeface="微软雅黑" panose="020B0503020204020204" pitchFamily="34" charset="-122"/>
                <a:ea typeface="微软雅黑" panose="020B0503020204020204" pitchFamily="34" charset="-122"/>
              </a:rPr>
              <a:t>油机制造，若油站改造成本大，可以考虑融资租赁，或长期分期。（技术点，无线方式，通讯内部组网，降低改造油站成本）</a:t>
            </a:r>
            <a:endParaRPr lang="zh-CN" altLang="en-US" dirty="0"/>
          </a:p>
        </p:txBody>
      </p:sp>
      <p:sp>
        <p:nvSpPr>
          <p:cNvPr id="8" name="文本框 7"/>
          <p:cNvSpPr txBox="1"/>
          <p:nvPr/>
        </p:nvSpPr>
        <p:spPr>
          <a:xfrm>
            <a:off x="7673418" y="1017360"/>
            <a:ext cx="3716649" cy="969496"/>
          </a:xfrm>
          <a:prstGeom prst="rect">
            <a:avLst/>
          </a:prstGeom>
          <a:noFill/>
        </p:spPr>
        <p:txBody>
          <a:bodyPr wrap="square" rtlCol="0">
            <a:spAutoFit/>
          </a:bodyPr>
          <a:lstStyle/>
          <a:p>
            <a:r>
              <a:rPr lang="zh-CN" altLang="en-US" dirty="0"/>
              <a:t>省钱付的平台化运作</a:t>
            </a:r>
            <a:endParaRPr lang="en-US" altLang="zh-CN" dirty="0"/>
          </a:p>
          <a:p>
            <a:endParaRPr lang="en-US" altLang="zh-CN" dirty="0"/>
          </a:p>
          <a:p>
            <a:r>
              <a:rPr lang="zh-CN" altLang="en-US" dirty="0"/>
              <a:t>智慧油机（</a:t>
            </a:r>
            <a:r>
              <a:rPr lang="en-US" altLang="zh-CN" dirty="0"/>
              <a:t>KCP</a:t>
            </a:r>
            <a:r>
              <a:rPr lang="zh-CN" altLang="en-US" dirty="0"/>
              <a:t>）的品牌拓展</a:t>
            </a:r>
          </a:p>
        </p:txBody>
      </p:sp>
    </p:spTree>
    <p:extLst>
      <p:ext uri="{BB962C8B-B14F-4D97-AF65-F5344CB8AC3E}">
        <p14:creationId xmlns:p14="http://schemas.microsoft.com/office/powerpoint/2010/main" val="13343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油站效率提升</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453" y="1155449"/>
            <a:ext cx="5810250" cy="2628900"/>
          </a:xfrm>
          <a:prstGeom prst="rect">
            <a:avLst/>
          </a:prstGeom>
        </p:spPr>
      </p:pic>
      <p:sp>
        <p:nvSpPr>
          <p:cNvPr id="6" name="矩形 5"/>
          <p:cNvSpPr/>
          <p:nvPr/>
        </p:nvSpPr>
        <p:spPr>
          <a:xfrm>
            <a:off x="9427060" y="1556533"/>
            <a:ext cx="917968"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308736" y="1117039"/>
            <a:ext cx="4849574" cy="4396522"/>
          </a:xfrm>
          <a:prstGeom prst="rect">
            <a:avLst/>
          </a:prstGeom>
        </p:spPr>
      </p:pic>
      <p:sp>
        <p:nvSpPr>
          <p:cNvPr id="8" name="矩形 7"/>
          <p:cNvSpPr/>
          <p:nvPr/>
        </p:nvSpPr>
        <p:spPr>
          <a:xfrm>
            <a:off x="4408914" y="1416867"/>
            <a:ext cx="917968" cy="28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803454" y="730771"/>
            <a:ext cx="2489703" cy="384721"/>
          </a:xfrm>
          <a:prstGeom prst="rect">
            <a:avLst/>
          </a:prstGeom>
          <a:noFill/>
        </p:spPr>
        <p:txBody>
          <a:bodyPr wrap="square" rtlCol="0">
            <a:spAutoFit/>
          </a:bodyPr>
          <a:lstStyle/>
          <a:p>
            <a:r>
              <a:rPr lang="en-US" altLang="zh-CN" dirty="0">
                <a:solidFill>
                  <a:srgbClr val="FF0000"/>
                </a:solidFill>
              </a:rPr>
              <a:t>KPOS </a:t>
            </a:r>
            <a:r>
              <a:rPr lang="zh-CN" altLang="en-US" dirty="0">
                <a:solidFill>
                  <a:srgbClr val="FF0000"/>
                </a:solidFill>
              </a:rPr>
              <a:t>对效率的改善</a:t>
            </a:r>
          </a:p>
        </p:txBody>
      </p:sp>
      <p:sp>
        <p:nvSpPr>
          <p:cNvPr id="10" name="文本框 9"/>
          <p:cNvSpPr txBox="1"/>
          <p:nvPr/>
        </p:nvSpPr>
        <p:spPr>
          <a:xfrm>
            <a:off x="8816000" y="818891"/>
            <a:ext cx="2489703" cy="384721"/>
          </a:xfrm>
          <a:prstGeom prst="rect">
            <a:avLst/>
          </a:prstGeom>
          <a:noFill/>
        </p:spPr>
        <p:txBody>
          <a:bodyPr wrap="square" rtlCol="0">
            <a:spAutoFit/>
          </a:bodyPr>
          <a:lstStyle/>
          <a:p>
            <a:r>
              <a:rPr lang="en-US" altLang="zh-CN" dirty="0">
                <a:solidFill>
                  <a:srgbClr val="FF0000"/>
                </a:solidFill>
              </a:rPr>
              <a:t>KCP </a:t>
            </a:r>
            <a:r>
              <a:rPr lang="zh-CN" altLang="en-US" dirty="0">
                <a:solidFill>
                  <a:srgbClr val="FF0000"/>
                </a:solidFill>
              </a:rPr>
              <a:t>对效率的改善</a:t>
            </a:r>
          </a:p>
        </p:txBody>
      </p:sp>
      <p:sp>
        <p:nvSpPr>
          <p:cNvPr id="11" name="文本框 10"/>
          <p:cNvSpPr txBox="1"/>
          <p:nvPr/>
        </p:nvSpPr>
        <p:spPr>
          <a:xfrm>
            <a:off x="5734077" y="4526764"/>
            <a:ext cx="5333002" cy="461665"/>
          </a:xfrm>
          <a:prstGeom prst="rect">
            <a:avLst/>
          </a:prstGeom>
          <a:noFill/>
        </p:spPr>
        <p:txBody>
          <a:bodyPr wrap="square" rtlCol="0">
            <a:spAutoFit/>
          </a:bodyPr>
          <a:lstStyle/>
          <a:p>
            <a:r>
              <a:rPr lang="zh-CN" altLang="en-US" sz="2400" dirty="0">
                <a:solidFill>
                  <a:srgbClr val="FF0000"/>
                </a:solidFill>
              </a:rPr>
              <a:t>整体的效率改善 是一个熟练的过程。</a:t>
            </a:r>
          </a:p>
        </p:txBody>
      </p:sp>
    </p:spTree>
    <p:extLst>
      <p:ext uri="{BB962C8B-B14F-4D97-AF65-F5344CB8AC3E}">
        <p14:creationId xmlns:p14="http://schemas.microsoft.com/office/powerpoint/2010/main" val="39480459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15837</TotalTime>
  <Words>2809</Words>
  <Application>Microsoft Office PowerPoint</Application>
  <PresentationFormat>自定义</PresentationFormat>
  <Paragraphs>324</Paragraphs>
  <Slides>22</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Lato Light</vt:lpstr>
      <vt:lpstr>Lato Regular</vt:lpstr>
      <vt:lpstr>新細明體</vt:lpstr>
      <vt:lpstr>STHeiti</vt:lpstr>
      <vt:lpstr>STHeiti Light</vt:lpstr>
      <vt:lpstr>等线</vt:lpstr>
      <vt:lpstr>宋体</vt:lpstr>
      <vt:lpstr>Microsoft YaHei</vt:lpstr>
      <vt:lpstr>Microsoft YaHei</vt:lpstr>
      <vt:lpstr>Arial</vt:lpstr>
      <vt:lpstr>Calibri</vt:lpstr>
      <vt:lpstr>Wingdings</vt:lpstr>
      <vt:lpstr>Office 主题</vt:lpstr>
      <vt:lpstr>PowerPoint 演示文稿</vt:lpstr>
      <vt:lpstr>陆陆畅2018年的规划目标</vt:lpstr>
      <vt:lpstr>一、履行冠德IT部门的职能，增强实施能力        </vt:lpstr>
      <vt:lpstr>二、培育冠德 的数据运营        -- 陆陆畅协助冠德打造数据运营团队</vt:lpstr>
      <vt:lpstr>三、配合完成冠德战略部署</vt:lpstr>
      <vt:lpstr>四、实现陆陆畅的财务收入小目标        -- 陆陆畅需要财务收入的实现</vt:lpstr>
      <vt:lpstr>五、运营团队和商务拓展团队的组建</vt:lpstr>
      <vt:lpstr>六、产品发展的新机会和取舍</vt:lpstr>
      <vt:lpstr>油站效率提升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为什么要运营陆陆畅这个项目？</vt:lpstr>
      <vt:lpstr>陆陆畅的公司简介   Vs 定位</vt:lpstr>
      <vt:lpstr>陆陆畅的运营目标，投入及回报</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vkthe</cp:lastModifiedBy>
  <cp:revision>1</cp:revision>
  <dcterms:created xsi:type="dcterms:W3CDTF">2015-05-05T08:02:14Z</dcterms:created>
  <dcterms:modified xsi:type="dcterms:W3CDTF">2018-01-29T08:04:17Z</dcterms:modified>
</cp:coreProperties>
</file>