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91" r:id="rId7"/>
    <p:sldId id="298" r:id="rId8"/>
    <p:sldId id="304" r:id="rId9"/>
    <p:sldId id="290" r:id="rId10"/>
    <p:sldId id="306" r:id="rId11"/>
    <p:sldId id="262" r:id="rId12"/>
    <p:sldId id="308" r:id="rId13"/>
    <p:sldId id="264" r:id="rId14"/>
    <p:sldId id="299" r:id="rId15"/>
    <p:sldId id="265" r:id="rId16"/>
    <p:sldId id="266" r:id="rId17"/>
    <p:sldId id="267" r:id="rId18"/>
    <p:sldId id="268" r:id="rId19"/>
    <p:sldId id="269" r:id="rId20"/>
    <p:sldId id="300" r:id="rId21"/>
    <p:sldId id="273" r:id="rId22"/>
    <p:sldId id="292" r:id="rId23"/>
    <p:sldId id="294" r:id="rId24"/>
    <p:sldId id="293" r:id="rId25"/>
    <p:sldId id="295" r:id="rId26"/>
    <p:sldId id="301" r:id="rId27"/>
    <p:sldId id="309" r:id="rId28"/>
    <p:sldId id="311" r:id="rId29"/>
    <p:sldId id="274" r:id="rId30"/>
    <p:sldId id="302" r:id="rId31"/>
    <p:sldId id="257" r:id="rId32"/>
    <p:sldId id="279" r:id="rId33"/>
    <p:sldId id="280" r:id="rId34"/>
    <p:sldId id="296" r:id="rId35"/>
    <p:sldId id="305" r:id="rId36"/>
    <p:sldId id="303" r:id="rId37"/>
    <p:sldId id="281" r:id="rId38"/>
    <p:sldId id="297"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8742"/>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718" autoAdjust="0"/>
  </p:normalViewPr>
  <p:slideViewPr>
    <p:cSldViewPr>
      <p:cViewPr>
        <p:scale>
          <a:sx n="70" d="100"/>
          <a:sy n="70" d="100"/>
        </p:scale>
        <p:origin x="-1974" y="-4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___4.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style val="3"/>
  <c:chart>
    <c:title>
      <c:tx>
        <c:rich>
          <a:bodyPr/>
          <a:lstStyle/>
          <a:p>
            <a:pPr>
              <a:defRPr/>
            </a:pPr>
            <a:r>
              <a:rPr lang="zh-CN"/>
              <a:t>官网流量预估</a:t>
            </a:r>
          </a:p>
        </c:rich>
      </c:tx>
      <c:layout/>
    </c:title>
    <c:view3D>
      <c:rAngAx val="1"/>
    </c:view3D>
    <c:plotArea>
      <c:layout/>
      <c:bar3DChart>
        <c:barDir val="col"/>
        <c:grouping val="clustered"/>
        <c:ser>
          <c:idx val="0"/>
          <c:order val="0"/>
          <c:tx>
            <c:strRef>
              <c:f>Sheet1!$B$1</c:f>
              <c:strCache>
                <c:ptCount val="1"/>
                <c:pt idx="0">
                  <c:v>万人</c:v>
                </c:pt>
              </c:strCache>
            </c:strRef>
          </c:tx>
          <c:dLbls>
            <c:dLbl>
              <c:idx val="0"/>
              <c:layout/>
              <c:tx>
                <c:rich>
                  <a:bodyPr/>
                  <a:lstStyle/>
                  <a:p>
                    <a:r>
                      <a:rPr lang="en-US" altLang="en-US" smtClean="0"/>
                      <a:t>100</a:t>
                    </a:r>
                    <a:endParaRPr lang="en-US" altLang="en-US" dirty="0"/>
                  </a:p>
                </c:rich>
              </c:tx>
              <c:showVal val="1"/>
            </c:dLbl>
            <c:dLbl>
              <c:idx val="1"/>
              <c:layout/>
              <c:tx>
                <c:rich>
                  <a:bodyPr/>
                  <a:lstStyle/>
                  <a:p>
                    <a:r>
                      <a:rPr lang="en-US" altLang="en-US" smtClean="0"/>
                      <a:t>1000</a:t>
                    </a:r>
                    <a:endParaRPr lang="en-US" altLang="en-US"/>
                  </a:p>
                </c:rich>
              </c:tx>
              <c:showVal val="1"/>
            </c:dLbl>
            <c:showVal val="1"/>
          </c:dLbls>
          <c:cat>
            <c:strRef>
              <c:f>Sheet1!$A$2:$A$3</c:f>
              <c:strCache>
                <c:ptCount val="2"/>
                <c:pt idx="0">
                  <c:v>第一年</c:v>
                </c:pt>
                <c:pt idx="1">
                  <c:v>三至五年</c:v>
                </c:pt>
              </c:strCache>
            </c:strRef>
          </c:cat>
          <c:val>
            <c:numRef>
              <c:f>Sheet1!$B$2:$B$3</c:f>
              <c:numCache>
                <c:formatCode>General</c:formatCode>
                <c:ptCount val="2"/>
                <c:pt idx="0">
                  <c:v>10</c:v>
                </c:pt>
                <c:pt idx="1">
                  <c:v>100</c:v>
                </c:pt>
              </c:numCache>
            </c:numRef>
          </c:val>
        </c:ser>
        <c:dLbls>
          <c:showVal val="1"/>
        </c:dLbls>
        <c:shape val="cylinder"/>
        <c:axId val="120642176"/>
        <c:axId val="120529280"/>
        <c:axId val="0"/>
      </c:bar3DChart>
      <c:catAx>
        <c:axId val="120642176"/>
        <c:scaling>
          <c:orientation val="minMax"/>
        </c:scaling>
        <c:axPos val="b"/>
        <c:majorTickMark val="none"/>
        <c:tickLblPos val="nextTo"/>
        <c:crossAx val="120529280"/>
        <c:crosses val="autoZero"/>
        <c:auto val="1"/>
        <c:lblAlgn val="ctr"/>
        <c:lblOffset val="100"/>
      </c:catAx>
      <c:valAx>
        <c:axId val="120529280"/>
        <c:scaling>
          <c:orientation val="minMax"/>
        </c:scaling>
        <c:delete val="1"/>
        <c:axPos val="l"/>
        <c:numFmt formatCode="General" sourceLinked="1"/>
        <c:majorTickMark val="none"/>
        <c:tickLblPos val="nextTo"/>
        <c:crossAx val="120642176"/>
        <c:crosses val="autoZero"/>
        <c:crossBetween val="between"/>
      </c:valAx>
    </c:plotArea>
    <c:legend>
      <c:legendPos val="t"/>
      <c:layout/>
    </c:legend>
    <c:plotVisOnly val="1"/>
  </c:chart>
  <c:txPr>
    <a:bodyPr/>
    <a:lstStyle/>
    <a:p>
      <a:pPr>
        <a:defRPr sz="1800"/>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style val="4"/>
  <c:chart>
    <c:title>
      <c:tx>
        <c:rich>
          <a:bodyPr/>
          <a:lstStyle/>
          <a:p>
            <a:pPr>
              <a:defRPr/>
            </a:pPr>
            <a:r>
              <a:rPr lang="zh-CN" altLang="en-US" dirty="0" smtClean="0"/>
              <a:t>公众号、</a:t>
            </a:r>
            <a:r>
              <a:rPr lang="en-US" altLang="zh-CN" dirty="0" smtClean="0"/>
              <a:t>APP</a:t>
            </a:r>
            <a:r>
              <a:rPr lang="zh-CN" altLang="en-US" dirty="0" smtClean="0"/>
              <a:t>流量预估</a:t>
            </a:r>
            <a:endParaRPr lang="zh-CN" altLang="en-US" dirty="0"/>
          </a:p>
        </c:rich>
      </c:tx>
      <c:layout/>
    </c:title>
    <c:view3D>
      <c:rAngAx val="1"/>
    </c:view3D>
    <c:plotArea>
      <c:layout/>
      <c:bar3DChart>
        <c:barDir val="col"/>
        <c:grouping val="clustered"/>
        <c:ser>
          <c:idx val="0"/>
          <c:order val="0"/>
          <c:tx>
            <c:strRef>
              <c:f>Sheet1!$B$1</c:f>
              <c:strCache>
                <c:ptCount val="1"/>
                <c:pt idx="0">
                  <c:v>万人</c:v>
                </c:pt>
              </c:strCache>
            </c:strRef>
          </c:tx>
          <c:dLbls>
            <c:dLbl>
              <c:idx val="0"/>
              <c:layout>
                <c:manualLayout>
                  <c:x val="3.155829911204389E-3"/>
                  <c:y val="-7.8430823601872784E-2"/>
                </c:manualLayout>
              </c:layout>
              <c:tx>
                <c:rich>
                  <a:bodyPr/>
                  <a:lstStyle/>
                  <a:p>
                    <a:pPr>
                      <a:defRPr sz="1800"/>
                    </a:pPr>
                    <a:r>
                      <a:rPr lang="en-US" altLang="en-US" sz="1800" dirty="0" smtClean="0"/>
                      <a:t>300</a:t>
                    </a:r>
                    <a:r>
                      <a:rPr lang="en-US" altLang="zh-CN" sz="1800" dirty="0" smtClean="0"/>
                      <a:t>-500</a:t>
                    </a:r>
                    <a:endParaRPr lang="en-US" altLang="en-US" sz="1800" dirty="0"/>
                  </a:p>
                </c:rich>
              </c:tx>
              <c:spPr/>
              <c:showVal val="1"/>
            </c:dLbl>
            <c:dLbl>
              <c:idx val="1"/>
              <c:layout>
                <c:manualLayout>
                  <c:x val="1.8934979467226391E-2"/>
                  <c:y val="-1.5686164720374509E-2"/>
                </c:manualLayout>
              </c:layout>
              <c:tx>
                <c:rich>
                  <a:bodyPr/>
                  <a:lstStyle/>
                  <a:p>
                    <a:pPr algn="ctr" rtl="0">
                      <a:defRPr lang="zh-CN" altLang="en-US" sz="1800" b="0" i="0" u="none" strike="noStrike" kern="1200" baseline="0" dirty="0" smtClean="0">
                        <a:solidFill>
                          <a:prstClr val="black"/>
                        </a:solidFill>
                        <a:latin typeface="+mn-lt"/>
                        <a:ea typeface="+mn-ea"/>
                        <a:cs typeface="+mn-cs"/>
                      </a:defRPr>
                    </a:pPr>
                    <a:r>
                      <a:rPr lang="en-US" altLang="zh-CN" sz="1800" b="0" i="0" u="none" strike="noStrike" kern="1200" baseline="0" dirty="0" smtClean="0">
                        <a:solidFill>
                          <a:prstClr val="black"/>
                        </a:solidFill>
                        <a:latin typeface="+mn-lt"/>
                        <a:ea typeface="+mn-ea"/>
                        <a:cs typeface="+mn-cs"/>
                      </a:rPr>
                      <a:t>2000</a:t>
                    </a:r>
                    <a:endParaRPr lang="zh-CN" altLang="en-US" sz="1800" b="0" i="0" u="none" strike="noStrike" kern="1200" baseline="0" dirty="0" smtClean="0">
                      <a:solidFill>
                        <a:prstClr val="black"/>
                      </a:solidFill>
                      <a:latin typeface="+mn-lt"/>
                      <a:ea typeface="+mn-ea"/>
                      <a:cs typeface="+mn-cs"/>
                    </a:endParaRPr>
                  </a:p>
                </c:rich>
              </c:tx>
              <c:spPr/>
              <c:showVal val="1"/>
            </c:dLbl>
            <c:showVal val="1"/>
          </c:dLbls>
          <c:cat>
            <c:strRef>
              <c:f>Sheet1!$A$2:$A$3</c:f>
              <c:strCache>
                <c:ptCount val="2"/>
                <c:pt idx="0">
                  <c:v>第一年</c:v>
                </c:pt>
                <c:pt idx="1">
                  <c:v>三至五年</c:v>
                </c:pt>
              </c:strCache>
            </c:strRef>
          </c:cat>
          <c:val>
            <c:numRef>
              <c:f>Sheet1!$B$2:$B$3</c:f>
              <c:numCache>
                <c:formatCode>General</c:formatCode>
                <c:ptCount val="2"/>
                <c:pt idx="0">
                  <c:v>100</c:v>
                </c:pt>
                <c:pt idx="1">
                  <c:v>1000</c:v>
                </c:pt>
              </c:numCache>
            </c:numRef>
          </c:val>
        </c:ser>
        <c:dLbls>
          <c:showVal val="1"/>
        </c:dLbls>
        <c:shape val="cylinder"/>
        <c:axId val="120561024"/>
        <c:axId val="121111680"/>
        <c:axId val="0"/>
      </c:bar3DChart>
      <c:catAx>
        <c:axId val="120561024"/>
        <c:scaling>
          <c:orientation val="minMax"/>
        </c:scaling>
        <c:axPos val="b"/>
        <c:majorTickMark val="none"/>
        <c:tickLblPos val="nextTo"/>
        <c:crossAx val="121111680"/>
        <c:crosses val="autoZero"/>
        <c:auto val="1"/>
        <c:lblAlgn val="ctr"/>
        <c:lblOffset val="100"/>
      </c:catAx>
      <c:valAx>
        <c:axId val="121111680"/>
        <c:scaling>
          <c:orientation val="minMax"/>
        </c:scaling>
        <c:delete val="1"/>
        <c:axPos val="l"/>
        <c:numFmt formatCode="General" sourceLinked="1"/>
        <c:majorTickMark val="none"/>
        <c:tickLblPos val="nextTo"/>
        <c:crossAx val="120561024"/>
        <c:crosses val="autoZero"/>
        <c:crossBetween val="between"/>
      </c:valAx>
    </c:plotArea>
    <c:legend>
      <c:legendPos val="t"/>
      <c:layout/>
    </c:legend>
    <c:plotVisOnly val="1"/>
  </c:chart>
  <c:txPr>
    <a:bodyPr/>
    <a:lstStyle/>
    <a:p>
      <a:pPr>
        <a:defRPr sz="1800"/>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style val="7"/>
  <c:chart>
    <c:title>
      <c:tx>
        <c:rich>
          <a:bodyPr/>
          <a:lstStyle/>
          <a:p>
            <a:pPr>
              <a:defRPr/>
            </a:pPr>
            <a:r>
              <a:rPr lang="zh-CN" altLang="en-US" dirty="0" smtClean="0"/>
              <a:t>合作商家签约数量预估</a:t>
            </a:r>
            <a:endParaRPr lang="zh-CN" altLang="en-US" dirty="0"/>
          </a:p>
        </c:rich>
      </c:tx>
      <c:layout/>
    </c:title>
    <c:view3D>
      <c:rAngAx val="1"/>
    </c:view3D>
    <c:plotArea>
      <c:layout/>
      <c:bar3DChart>
        <c:barDir val="col"/>
        <c:grouping val="clustered"/>
        <c:ser>
          <c:idx val="0"/>
          <c:order val="0"/>
          <c:tx>
            <c:strRef>
              <c:f>Sheet1!$B$1</c:f>
              <c:strCache>
                <c:ptCount val="1"/>
                <c:pt idx="0">
                  <c:v>家</c:v>
                </c:pt>
              </c:strCache>
            </c:strRef>
          </c:tx>
          <c:dLbls>
            <c:dLbl>
              <c:idx val="1"/>
              <c:layout/>
              <c:tx>
                <c:rich>
                  <a:bodyPr/>
                  <a:lstStyle/>
                  <a:p>
                    <a:r>
                      <a:rPr lang="en-US" altLang="en-US" smtClean="0"/>
                      <a:t>5000</a:t>
                    </a:r>
                    <a:endParaRPr lang="en-US" altLang="en-US" dirty="0"/>
                  </a:p>
                </c:rich>
              </c:tx>
              <c:showVal val="1"/>
            </c:dLbl>
            <c:showVal val="1"/>
          </c:dLbls>
          <c:cat>
            <c:strRef>
              <c:f>Sheet1!$A$2:$A$3</c:f>
              <c:strCache>
                <c:ptCount val="2"/>
                <c:pt idx="0">
                  <c:v>第一年</c:v>
                </c:pt>
                <c:pt idx="1">
                  <c:v>三至五年</c:v>
                </c:pt>
              </c:strCache>
            </c:strRef>
          </c:cat>
          <c:val>
            <c:numRef>
              <c:f>Sheet1!$B$2:$B$3</c:f>
              <c:numCache>
                <c:formatCode>General</c:formatCode>
                <c:ptCount val="2"/>
                <c:pt idx="0">
                  <c:v>500</c:v>
                </c:pt>
                <c:pt idx="1">
                  <c:v>3000</c:v>
                </c:pt>
              </c:numCache>
            </c:numRef>
          </c:val>
        </c:ser>
        <c:dLbls>
          <c:showVal val="1"/>
        </c:dLbls>
        <c:shape val="cylinder"/>
        <c:axId val="121140352"/>
        <c:axId val="121141888"/>
        <c:axId val="0"/>
      </c:bar3DChart>
      <c:catAx>
        <c:axId val="121140352"/>
        <c:scaling>
          <c:orientation val="minMax"/>
        </c:scaling>
        <c:axPos val="b"/>
        <c:majorTickMark val="none"/>
        <c:tickLblPos val="nextTo"/>
        <c:crossAx val="121141888"/>
        <c:crosses val="autoZero"/>
        <c:auto val="1"/>
        <c:lblAlgn val="ctr"/>
        <c:lblOffset val="100"/>
      </c:catAx>
      <c:valAx>
        <c:axId val="121141888"/>
        <c:scaling>
          <c:orientation val="minMax"/>
        </c:scaling>
        <c:delete val="1"/>
        <c:axPos val="l"/>
        <c:numFmt formatCode="General" sourceLinked="1"/>
        <c:tickLblPos val="nextTo"/>
        <c:crossAx val="121140352"/>
        <c:crosses val="autoZero"/>
        <c:crossBetween val="between"/>
      </c:valAx>
    </c:plotArea>
    <c:legend>
      <c:legendPos val="t"/>
      <c:layout/>
    </c:legend>
    <c:plotVisOnly val="1"/>
  </c:chart>
  <c:txPr>
    <a:bodyPr/>
    <a:lstStyle/>
    <a:p>
      <a:pPr>
        <a:defRPr sz="1800"/>
      </a:pPr>
      <a:endParaRPr lang="zh-CN"/>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style val="5"/>
  <c:chart>
    <c:title>
      <c:tx>
        <c:rich>
          <a:bodyPr/>
          <a:lstStyle/>
          <a:p>
            <a:pPr>
              <a:defRPr/>
            </a:pPr>
            <a:r>
              <a:rPr lang="zh-CN"/>
              <a:t>广告投放收入预估</a:t>
            </a:r>
          </a:p>
        </c:rich>
      </c:tx>
      <c:layout/>
    </c:title>
    <c:view3D>
      <c:rAngAx val="1"/>
    </c:view3D>
    <c:plotArea>
      <c:layout/>
      <c:bar3DChart>
        <c:barDir val="col"/>
        <c:grouping val="clustered"/>
        <c:ser>
          <c:idx val="0"/>
          <c:order val="0"/>
          <c:tx>
            <c:strRef>
              <c:f>Sheet1!$B$1</c:f>
              <c:strCache>
                <c:ptCount val="1"/>
                <c:pt idx="0">
                  <c:v>万元</c:v>
                </c:pt>
              </c:strCache>
            </c:strRef>
          </c:tx>
          <c:dLbls>
            <c:showVal val="1"/>
          </c:dLbls>
          <c:cat>
            <c:strRef>
              <c:f>Sheet1!$A$2:$A$3</c:f>
              <c:strCache>
                <c:ptCount val="2"/>
                <c:pt idx="0">
                  <c:v>第一年</c:v>
                </c:pt>
                <c:pt idx="1">
                  <c:v>三至五年</c:v>
                </c:pt>
              </c:strCache>
            </c:strRef>
          </c:cat>
          <c:val>
            <c:numRef>
              <c:f>Sheet1!$B$2:$B$3</c:f>
              <c:numCache>
                <c:formatCode>General</c:formatCode>
                <c:ptCount val="2"/>
                <c:pt idx="0">
                  <c:v>1000</c:v>
                </c:pt>
                <c:pt idx="1">
                  <c:v>10000</c:v>
                </c:pt>
              </c:numCache>
            </c:numRef>
          </c:val>
        </c:ser>
        <c:dLbls>
          <c:showVal val="1"/>
        </c:dLbls>
        <c:shape val="cylinder"/>
        <c:axId val="121069952"/>
        <c:axId val="121071488"/>
        <c:axId val="0"/>
      </c:bar3DChart>
      <c:catAx>
        <c:axId val="121069952"/>
        <c:scaling>
          <c:orientation val="minMax"/>
        </c:scaling>
        <c:axPos val="b"/>
        <c:majorTickMark val="none"/>
        <c:tickLblPos val="nextTo"/>
        <c:crossAx val="121071488"/>
        <c:crosses val="autoZero"/>
        <c:auto val="1"/>
        <c:lblAlgn val="ctr"/>
        <c:lblOffset val="100"/>
      </c:catAx>
      <c:valAx>
        <c:axId val="121071488"/>
        <c:scaling>
          <c:orientation val="minMax"/>
        </c:scaling>
        <c:delete val="1"/>
        <c:axPos val="l"/>
        <c:numFmt formatCode="General" sourceLinked="1"/>
        <c:tickLblPos val="nextTo"/>
        <c:crossAx val="121069952"/>
        <c:crosses val="autoZero"/>
        <c:crossBetween val="between"/>
      </c:valAx>
    </c:plotArea>
    <c:legend>
      <c:legendPos val="t"/>
      <c:layout/>
    </c:legend>
    <c:plotVisOnly val="1"/>
  </c:chart>
  <c:txPr>
    <a:bodyPr/>
    <a:lstStyle/>
    <a:p>
      <a:pPr>
        <a:defRPr sz="1800"/>
      </a:pPr>
      <a:endParaRPr lang="zh-CN"/>
    </a:p>
  </c:txPr>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7EDA12F-216A-4F45-A457-4CAB57ADEC87}" type="datetimeFigureOut">
              <a:rPr lang="zh-CN" altLang="en-US" smtClean="0"/>
              <a:pPr/>
              <a:t>2015-1-15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A4015C-0E3C-4F54-902B-E970AEE3641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EDA12F-216A-4F45-A457-4CAB57ADEC87}" type="datetimeFigureOut">
              <a:rPr lang="zh-CN" altLang="en-US" smtClean="0"/>
              <a:pPr/>
              <a:t>2015-1-15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A4015C-0E3C-4F54-902B-E970AEE3641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EDA12F-216A-4F45-A457-4CAB57ADEC87}" type="datetimeFigureOut">
              <a:rPr lang="zh-CN" altLang="en-US" smtClean="0"/>
              <a:pPr/>
              <a:t>2015-1-15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A4015C-0E3C-4F54-902B-E970AEE3641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EDA12F-216A-4F45-A457-4CAB57ADEC87}" type="datetimeFigureOut">
              <a:rPr lang="zh-CN" altLang="en-US" smtClean="0"/>
              <a:pPr/>
              <a:t>2015-1-15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A4015C-0E3C-4F54-902B-E970AEE3641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7EDA12F-216A-4F45-A457-4CAB57ADEC87}" type="datetimeFigureOut">
              <a:rPr lang="zh-CN" altLang="en-US" smtClean="0"/>
              <a:pPr/>
              <a:t>2015-1-15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A4015C-0E3C-4F54-902B-E970AEE3641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7EDA12F-216A-4F45-A457-4CAB57ADEC87}" type="datetimeFigureOut">
              <a:rPr lang="zh-CN" altLang="en-US" smtClean="0"/>
              <a:pPr/>
              <a:t>2015-1-15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A4015C-0E3C-4F54-902B-E970AEE3641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7EDA12F-216A-4F45-A457-4CAB57ADEC87}" type="datetimeFigureOut">
              <a:rPr lang="zh-CN" altLang="en-US" smtClean="0"/>
              <a:pPr/>
              <a:t>2015-1-15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BA4015C-0E3C-4F54-902B-E970AEE3641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7EDA12F-216A-4F45-A457-4CAB57ADEC87}" type="datetimeFigureOut">
              <a:rPr lang="zh-CN" altLang="en-US" smtClean="0"/>
              <a:pPr/>
              <a:t>2015-1-15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BA4015C-0E3C-4F54-902B-E970AEE3641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EDA12F-216A-4F45-A457-4CAB57ADEC87}" type="datetimeFigureOut">
              <a:rPr lang="zh-CN" altLang="en-US" smtClean="0"/>
              <a:pPr/>
              <a:t>2015-1-15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BA4015C-0E3C-4F54-902B-E970AEE3641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7EDA12F-216A-4F45-A457-4CAB57ADEC87}" type="datetimeFigureOut">
              <a:rPr lang="zh-CN" altLang="en-US" smtClean="0"/>
              <a:pPr/>
              <a:t>2015-1-15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A4015C-0E3C-4F54-902B-E970AEE3641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7EDA12F-216A-4F45-A457-4CAB57ADEC87}" type="datetimeFigureOut">
              <a:rPr lang="zh-CN" altLang="en-US" smtClean="0"/>
              <a:pPr/>
              <a:t>2015-1-15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A4015C-0E3C-4F54-902B-E970AEE3641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DA12F-216A-4F45-A457-4CAB57ADEC87}" type="datetimeFigureOut">
              <a:rPr lang="zh-CN" altLang="en-US" smtClean="0"/>
              <a:pPr/>
              <a:t>2015-1-15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4015C-0E3C-4F54-902B-E970AEE3641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jpeg"/><Relationship Id="rId3" Type="http://schemas.openxmlformats.org/officeDocument/2006/relationships/image" Target="../media/image2.jpeg"/><Relationship Id="rId7" Type="http://schemas.openxmlformats.org/officeDocument/2006/relationships/image" Target="../media/image20.jpeg"/><Relationship Id="rId12"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5" Type="http://schemas.openxmlformats.org/officeDocument/2006/relationships/image" Target="../media/image28.jpeg"/><Relationship Id="rId10" Type="http://schemas.openxmlformats.org/officeDocument/2006/relationships/image" Target="../media/image23.jpe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sp>
        <p:nvSpPr>
          <p:cNvPr id="5" name="矩形 4"/>
          <p:cNvSpPr/>
          <p:nvPr/>
        </p:nvSpPr>
        <p:spPr>
          <a:xfrm>
            <a:off x="214282" y="2143116"/>
            <a:ext cx="8929718" cy="1015663"/>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r>
              <a:rPr lang="zh-CN" altLang="en-US" sz="6000" b="1" spc="150" dirty="0" smtClean="0">
                <a:ln w="11430"/>
                <a:solidFill>
                  <a:srgbClr val="0070C0"/>
                </a:solidFill>
                <a:effectLst>
                  <a:outerShdw blurRad="25400" algn="tl" rotWithShape="0">
                    <a:srgbClr val="000000">
                      <a:alpha val="43000"/>
                    </a:srgbClr>
                  </a:outerShdw>
                </a:effectLst>
                <a:latin typeface="微软雅黑" pitchFamily="34" charset="-122"/>
                <a:ea typeface="微软雅黑" pitchFamily="34" charset="-122"/>
              </a:rPr>
              <a:t>北京一卡通超级积分方案</a:t>
            </a:r>
            <a:endParaRPr lang="zh-CN" altLang="en-US" sz="6000" b="1" spc="150" dirty="0">
              <a:ln w="11430"/>
              <a:solidFill>
                <a:srgbClr val="0070C0"/>
              </a:solidFill>
              <a:effectLst>
                <a:outerShdw blurRad="25400" algn="tl" rotWithShape="0">
                  <a:srgbClr val="000000">
                    <a:alpha val="43000"/>
                  </a:srgbClr>
                </a:outerShdw>
              </a:effectLst>
              <a:latin typeface="微软雅黑" pitchFamily="34" charset="-122"/>
              <a:ea typeface="微软雅黑" pitchFamily="34" charset="-122"/>
            </a:endParaRPr>
          </a:p>
        </p:txBody>
      </p:sp>
      <p:pic>
        <p:nvPicPr>
          <p:cNvPr id="6"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7" name="标题 24"/>
          <p:cNvSpPr>
            <a:spLocks noGrp="1"/>
          </p:cNvSpPr>
          <p:nvPr>
            <p:ph type="title"/>
          </p:nvPr>
        </p:nvSpPr>
        <p:spPr>
          <a:xfrm>
            <a:off x="1214414" y="285728"/>
            <a:ext cx="5857916" cy="774720"/>
          </a:xfrm>
        </p:spPr>
        <p:txBody>
          <a:bodyPr>
            <a:normAutofit/>
          </a:bodyPr>
          <a:lstStyle/>
          <a:p>
            <a:pPr algn="l"/>
            <a:r>
              <a:rPr lang="en-US" altLang="zh-CN" sz="2800" b="1" dirty="0" smtClean="0"/>
              <a:t>  </a:t>
            </a:r>
            <a:r>
              <a:rPr lang="zh-CN" altLang="en-US" sz="2800" b="1" dirty="0" smtClean="0"/>
              <a:t>扫码验证用户信息</a:t>
            </a:r>
            <a:endParaRPr lang="zh-CN" altLang="en-US" sz="2800" b="1" dirty="0"/>
          </a:p>
        </p:txBody>
      </p:sp>
      <p:sp>
        <p:nvSpPr>
          <p:cNvPr id="6" name="矩形 5"/>
          <p:cNvSpPr/>
          <p:nvPr/>
        </p:nvSpPr>
        <p:spPr>
          <a:xfrm>
            <a:off x="0" y="5572140"/>
            <a:ext cx="6786578" cy="830997"/>
          </a:xfrm>
          <a:prstGeom prst="rect">
            <a:avLst/>
          </a:prstGeom>
        </p:spPr>
        <p:txBody>
          <a:bodyPr wrap="square">
            <a:spAutoFit/>
          </a:bodyPr>
          <a:lstStyle/>
          <a:p>
            <a:r>
              <a:rPr lang="zh-CN" altLang="en-US" sz="2400" b="1" dirty="0" smtClean="0"/>
              <a:t>用户扫码后进入注册页面，绑定手机号后完成注册，同时获取超级积分，积分可进行兑换或抽奖。</a:t>
            </a:r>
            <a:endParaRPr lang="zh-CN" altLang="en-US" sz="2400" b="1" dirty="0"/>
          </a:p>
        </p:txBody>
      </p:sp>
      <p:pic>
        <p:nvPicPr>
          <p:cNvPr id="14" name="Picture 2" descr="C:\Users\Administrator\Downloads\提交.jpg"/>
          <p:cNvPicPr>
            <a:picLocks noChangeAspect="1" noChangeArrowheads="1"/>
          </p:cNvPicPr>
          <p:nvPr/>
        </p:nvPicPr>
        <p:blipFill>
          <a:blip r:embed="rId4" cstate="print"/>
          <a:srcRect/>
          <a:stretch>
            <a:fillRect/>
          </a:stretch>
        </p:blipFill>
        <p:spPr bwMode="auto">
          <a:xfrm>
            <a:off x="1714479" y="1071546"/>
            <a:ext cx="2456617" cy="4214842"/>
          </a:xfrm>
          <a:prstGeom prst="rect">
            <a:avLst/>
          </a:prstGeom>
          <a:noFill/>
          <a:ln w="9525">
            <a:noFill/>
            <a:miter lim="800000"/>
            <a:headEnd/>
            <a:tailEnd/>
          </a:ln>
        </p:spPr>
      </p:pic>
      <p:pic>
        <p:nvPicPr>
          <p:cNvPr id="15" name="Picture 2" descr="D:\实操演示PPT\素材\23.jpg"/>
          <p:cNvPicPr>
            <a:picLocks noChangeAspect="1" noChangeArrowheads="1"/>
          </p:cNvPicPr>
          <p:nvPr/>
        </p:nvPicPr>
        <p:blipFill>
          <a:blip r:embed="rId5" cstate="print"/>
          <a:srcRect/>
          <a:stretch>
            <a:fillRect/>
          </a:stretch>
        </p:blipFill>
        <p:spPr bwMode="auto">
          <a:xfrm>
            <a:off x="5143504" y="1142984"/>
            <a:ext cx="2250899" cy="4000528"/>
          </a:xfrm>
          <a:prstGeom prst="rect">
            <a:avLst/>
          </a:prstGeom>
          <a:noFill/>
          <a:ln w="9525">
            <a:noFill/>
            <a:miter lim="800000"/>
            <a:headEnd/>
            <a:tailEnd/>
          </a:ln>
        </p:spPr>
      </p:pic>
      <p:sp>
        <p:nvSpPr>
          <p:cNvPr id="8" name="TextBox 7"/>
          <p:cNvSpPr txBox="1"/>
          <p:nvPr/>
        </p:nvSpPr>
        <p:spPr>
          <a:xfrm>
            <a:off x="1857356" y="2571744"/>
            <a:ext cx="2214578" cy="646331"/>
          </a:xfrm>
          <a:prstGeom prst="rect">
            <a:avLst/>
          </a:prstGeom>
          <a:noFill/>
        </p:spPr>
        <p:txBody>
          <a:bodyPr wrap="square" rtlCol="0">
            <a:spAutoFit/>
          </a:bodyPr>
          <a:lstStyle/>
          <a:p>
            <a:r>
              <a:rPr lang="zh-CN" altLang="en-US" sz="1200" b="1" dirty="0" smtClean="0"/>
              <a:t>注册成功即送</a:t>
            </a:r>
            <a:r>
              <a:rPr lang="en-US" altLang="zh-CN" sz="1200" b="1" dirty="0" smtClean="0"/>
              <a:t>100</a:t>
            </a:r>
            <a:r>
              <a:rPr lang="zh-CN" altLang="en-US" sz="1200" b="1" dirty="0" smtClean="0"/>
              <a:t>超级积分，积分可进行礼品兑换及参与抽奖活动。</a:t>
            </a:r>
            <a:endParaRPr lang="zh-CN" altLang="en-US" sz="12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矩形 5"/>
          <p:cNvSpPr/>
          <p:nvPr/>
        </p:nvSpPr>
        <p:spPr>
          <a:xfrm>
            <a:off x="1071538" y="4500570"/>
            <a:ext cx="7500958" cy="1200329"/>
          </a:xfrm>
          <a:prstGeom prst="rect">
            <a:avLst/>
          </a:prstGeom>
        </p:spPr>
        <p:txBody>
          <a:bodyPr wrap="square">
            <a:spAutoFit/>
          </a:bodyPr>
          <a:lstStyle/>
          <a:p>
            <a:r>
              <a:rPr lang="zh-CN" altLang="en-US" sz="2400" b="1" dirty="0" smtClean="0"/>
              <a:t>一卡通通用积分注重于</a:t>
            </a:r>
            <a:r>
              <a:rPr lang="en-US" sz="2400" b="1" dirty="0" smtClean="0"/>
              <a:t>O2O</a:t>
            </a:r>
            <a:r>
              <a:rPr lang="zh-CN" altLang="en-US" sz="2400" b="1" dirty="0" smtClean="0"/>
              <a:t>的合作，即用户通过手机用一卡通积分兑换商户的优惠券，然后到商户的虚拟或实体店里消费，商户也用手机微信应用端进行验证。</a:t>
            </a:r>
            <a:endParaRPr lang="zh-CN" altLang="en-US" sz="2400" b="1" dirty="0"/>
          </a:p>
        </p:txBody>
      </p:sp>
      <p:sp>
        <p:nvSpPr>
          <p:cNvPr id="8" name="AutoShape 9"/>
          <p:cNvSpPr>
            <a:spLocks noChangeArrowheads="1"/>
          </p:cNvSpPr>
          <p:nvPr/>
        </p:nvSpPr>
        <p:spPr bwMode="auto">
          <a:xfrm rot="16200000">
            <a:off x="4313382" y="1851157"/>
            <a:ext cx="609600" cy="764891"/>
          </a:xfrm>
          <a:prstGeom prst="downArrow">
            <a:avLst>
              <a:gd name="adj1" fmla="val 50000"/>
              <a:gd name="adj2" fmla="val 25000"/>
            </a:avLst>
          </a:prstGeom>
          <a:solidFill>
            <a:srgbClr val="5CB1FE"/>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pic>
        <p:nvPicPr>
          <p:cNvPr id="14338" name="Picture 2" descr="http://img4.imgtn.bdimg.com/it/u=47023792,1487193672&amp;fm=23&amp;gp=0.jpg"/>
          <p:cNvPicPr>
            <a:picLocks noChangeAspect="1" noChangeArrowheads="1"/>
          </p:cNvPicPr>
          <p:nvPr/>
        </p:nvPicPr>
        <p:blipFill>
          <a:blip r:embed="rId4"/>
          <a:srcRect/>
          <a:stretch>
            <a:fillRect/>
          </a:stretch>
        </p:blipFill>
        <p:spPr bwMode="auto">
          <a:xfrm>
            <a:off x="4997226" y="1643050"/>
            <a:ext cx="1646476" cy="1143008"/>
          </a:xfrm>
          <a:prstGeom prst="rect">
            <a:avLst/>
          </a:prstGeom>
          <a:noFill/>
        </p:spPr>
      </p:pic>
      <p:sp>
        <p:nvSpPr>
          <p:cNvPr id="9" name="AutoShape 9"/>
          <p:cNvSpPr>
            <a:spLocks noChangeArrowheads="1"/>
          </p:cNvSpPr>
          <p:nvPr/>
        </p:nvSpPr>
        <p:spPr bwMode="auto">
          <a:xfrm rot="16200000">
            <a:off x="6742274" y="1851157"/>
            <a:ext cx="609600" cy="764891"/>
          </a:xfrm>
          <a:prstGeom prst="downArrow">
            <a:avLst>
              <a:gd name="adj1" fmla="val 50000"/>
              <a:gd name="adj2" fmla="val 25000"/>
            </a:avLst>
          </a:prstGeom>
          <a:solidFill>
            <a:srgbClr val="5CB1FE"/>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pic>
        <p:nvPicPr>
          <p:cNvPr id="14340" name="Picture 4" descr="http://img4.imgtn.bdimg.com/it/u=2048199171,2661916061&amp;fm=21&amp;gp=0.jpg"/>
          <p:cNvPicPr>
            <a:picLocks noChangeAspect="1" noChangeArrowheads="1"/>
          </p:cNvPicPr>
          <p:nvPr/>
        </p:nvPicPr>
        <p:blipFill>
          <a:blip r:embed="rId5"/>
          <a:srcRect/>
          <a:stretch>
            <a:fillRect/>
          </a:stretch>
        </p:blipFill>
        <p:spPr bwMode="auto">
          <a:xfrm>
            <a:off x="7429520" y="1643050"/>
            <a:ext cx="1714512" cy="1238245"/>
          </a:xfrm>
          <a:prstGeom prst="rect">
            <a:avLst/>
          </a:prstGeom>
          <a:noFill/>
        </p:spPr>
      </p:pic>
      <p:pic>
        <p:nvPicPr>
          <p:cNvPr id="11" name="图片 10" descr="yikat.jpg"/>
          <p:cNvPicPr>
            <a:picLocks noChangeAspect="1"/>
          </p:cNvPicPr>
          <p:nvPr/>
        </p:nvPicPr>
        <p:blipFill>
          <a:blip r:embed="rId6"/>
          <a:stretch>
            <a:fillRect/>
          </a:stretch>
        </p:blipFill>
        <p:spPr>
          <a:xfrm>
            <a:off x="0" y="1500174"/>
            <a:ext cx="1857356" cy="1223321"/>
          </a:xfrm>
          <a:prstGeom prst="rect">
            <a:avLst/>
          </a:prstGeom>
        </p:spPr>
      </p:pic>
      <p:sp>
        <p:nvSpPr>
          <p:cNvPr id="12" name="AutoShape 9"/>
          <p:cNvSpPr>
            <a:spLocks noChangeArrowheads="1"/>
          </p:cNvSpPr>
          <p:nvPr/>
        </p:nvSpPr>
        <p:spPr bwMode="auto">
          <a:xfrm rot="16200000">
            <a:off x="1981184" y="1733537"/>
            <a:ext cx="609600" cy="857256"/>
          </a:xfrm>
          <a:prstGeom prst="downArrow">
            <a:avLst>
              <a:gd name="adj1" fmla="val 50000"/>
              <a:gd name="adj2" fmla="val 25000"/>
            </a:avLst>
          </a:prstGeom>
          <a:solidFill>
            <a:srgbClr val="5CB1FE"/>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标题 24"/>
          <p:cNvSpPr>
            <a:spLocks noGrp="1"/>
          </p:cNvSpPr>
          <p:nvPr>
            <p:ph type="title"/>
          </p:nvPr>
        </p:nvSpPr>
        <p:spPr>
          <a:xfrm>
            <a:off x="1214414" y="285728"/>
            <a:ext cx="5857916" cy="774720"/>
          </a:xfrm>
        </p:spPr>
        <p:txBody>
          <a:bodyPr>
            <a:normAutofit/>
          </a:bodyPr>
          <a:lstStyle/>
          <a:p>
            <a:pPr algn="l"/>
            <a:r>
              <a:rPr lang="zh-CN" altLang="en-US" sz="2800" b="1" dirty="0" smtClean="0"/>
              <a:t> 积分兑换优惠券</a:t>
            </a:r>
            <a:endParaRPr lang="zh-CN" altLang="en-US" sz="2800" b="1" dirty="0"/>
          </a:p>
        </p:txBody>
      </p:sp>
      <p:pic>
        <p:nvPicPr>
          <p:cNvPr id="29697" name="Picture 1" descr="C:\Documents and Settings\Administrator\My Documents\Tencent Files\653370322\Image\C2C\83F103ECE7DD65B8145BEADF921576FB.jpg"/>
          <p:cNvPicPr>
            <a:picLocks noChangeAspect="1" noChangeArrowheads="1"/>
          </p:cNvPicPr>
          <p:nvPr/>
        </p:nvPicPr>
        <p:blipFill>
          <a:blip r:embed="rId7" cstate="print"/>
          <a:srcRect/>
          <a:stretch>
            <a:fillRect/>
          </a:stretch>
        </p:blipFill>
        <p:spPr bwMode="auto">
          <a:xfrm>
            <a:off x="2786050" y="1214421"/>
            <a:ext cx="1357322" cy="2413018"/>
          </a:xfrm>
          <a:prstGeom prst="rect">
            <a:avLst/>
          </a:prstGeom>
          <a:noFill/>
        </p:spPr>
      </p:pic>
      <p:pic>
        <p:nvPicPr>
          <p:cNvPr id="15" name="图片 14" descr="api.png"/>
          <p:cNvPicPr>
            <a:picLocks noChangeAspect="1"/>
          </p:cNvPicPr>
          <p:nvPr/>
        </p:nvPicPr>
        <p:blipFill>
          <a:blip r:embed="rId8"/>
          <a:stretch>
            <a:fillRect/>
          </a:stretch>
        </p:blipFill>
        <p:spPr>
          <a:xfrm>
            <a:off x="3000364" y="1785926"/>
            <a:ext cx="857256" cy="85725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7" name="标题 24"/>
          <p:cNvSpPr>
            <a:spLocks noGrp="1"/>
          </p:cNvSpPr>
          <p:nvPr>
            <p:ph type="title"/>
          </p:nvPr>
        </p:nvSpPr>
        <p:spPr>
          <a:xfrm>
            <a:off x="1214414" y="285728"/>
            <a:ext cx="5857916" cy="774720"/>
          </a:xfrm>
        </p:spPr>
        <p:txBody>
          <a:bodyPr>
            <a:normAutofit/>
          </a:bodyPr>
          <a:lstStyle/>
          <a:p>
            <a:pPr algn="l"/>
            <a:r>
              <a:rPr lang="zh-CN" altLang="en-US" sz="2800" b="1" dirty="0" smtClean="0"/>
              <a:t>  抽奖体验</a:t>
            </a:r>
            <a:endParaRPr lang="zh-CN" altLang="en-US" sz="2800" b="1" dirty="0"/>
          </a:p>
        </p:txBody>
      </p:sp>
      <p:sp>
        <p:nvSpPr>
          <p:cNvPr id="6" name="矩形 5"/>
          <p:cNvSpPr/>
          <p:nvPr/>
        </p:nvSpPr>
        <p:spPr>
          <a:xfrm>
            <a:off x="0" y="5288340"/>
            <a:ext cx="6786578" cy="1569660"/>
          </a:xfrm>
          <a:prstGeom prst="rect">
            <a:avLst/>
          </a:prstGeom>
        </p:spPr>
        <p:txBody>
          <a:bodyPr wrap="square">
            <a:spAutoFit/>
          </a:bodyPr>
          <a:lstStyle/>
          <a:p>
            <a:r>
              <a:rPr lang="zh-CN" altLang="en-US" sz="2400" b="1" dirty="0" smtClean="0"/>
              <a:t>将超级积分商城直接嵌入，用户一次登陆即可在任何一个平台上查询、抽奖或兑换各种礼品。用户每次充值或消费均能实时得到微信或短信提醒。</a:t>
            </a:r>
            <a:br>
              <a:rPr lang="zh-CN" altLang="en-US" sz="2400" b="1" dirty="0" smtClean="0"/>
            </a:br>
            <a:endParaRPr lang="zh-CN" altLang="en-US" sz="2400" b="1" dirty="0" smtClean="0"/>
          </a:p>
        </p:txBody>
      </p:sp>
      <p:pic>
        <p:nvPicPr>
          <p:cNvPr id="4097" name="Picture 1" descr="E:\Program Files\Tencent\QQ\Information\40658767\Image\C2C\85F85E84B64C09943D86E1990B691F7A.jpg"/>
          <p:cNvPicPr>
            <a:picLocks noChangeAspect="1" noChangeArrowheads="1"/>
          </p:cNvPicPr>
          <p:nvPr/>
        </p:nvPicPr>
        <p:blipFill>
          <a:blip r:embed="rId4"/>
          <a:srcRect/>
          <a:stretch>
            <a:fillRect/>
          </a:stretch>
        </p:blipFill>
        <p:spPr bwMode="auto">
          <a:xfrm>
            <a:off x="1571604" y="1142984"/>
            <a:ext cx="2250297" cy="4000528"/>
          </a:xfrm>
          <a:prstGeom prst="rect">
            <a:avLst/>
          </a:prstGeom>
          <a:noFill/>
        </p:spPr>
      </p:pic>
      <p:pic>
        <p:nvPicPr>
          <p:cNvPr id="4098" name="Picture 2" descr="E:\Program Files\Tencent\QQ\Information\40658767\Image\C2C\674988C52F696C549D9831B55C909429.jpg"/>
          <p:cNvPicPr>
            <a:picLocks noChangeAspect="1" noChangeArrowheads="1"/>
          </p:cNvPicPr>
          <p:nvPr/>
        </p:nvPicPr>
        <p:blipFill>
          <a:blip r:embed="rId5"/>
          <a:srcRect/>
          <a:stretch>
            <a:fillRect/>
          </a:stretch>
        </p:blipFill>
        <p:spPr bwMode="auto">
          <a:xfrm>
            <a:off x="4929190" y="1142984"/>
            <a:ext cx="2214578" cy="3929090"/>
          </a:xfrm>
          <a:prstGeom prst="rect">
            <a:avLst/>
          </a:prstGeom>
          <a:noFill/>
        </p:spPr>
      </p:pic>
      <p:sp>
        <p:nvSpPr>
          <p:cNvPr id="11" name="矩形 10"/>
          <p:cNvSpPr/>
          <p:nvPr/>
        </p:nvSpPr>
        <p:spPr>
          <a:xfrm>
            <a:off x="5072066" y="4786322"/>
            <a:ext cx="1785950" cy="214314"/>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2" name="圆角矩形 11"/>
          <p:cNvSpPr/>
          <p:nvPr/>
        </p:nvSpPr>
        <p:spPr>
          <a:xfrm>
            <a:off x="5072066" y="4357694"/>
            <a:ext cx="1500198" cy="14287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标题 24"/>
          <p:cNvSpPr>
            <a:spLocks noGrp="1"/>
          </p:cNvSpPr>
          <p:nvPr>
            <p:ph type="title"/>
          </p:nvPr>
        </p:nvSpPr>
        <p:spPr>
          <a:xfrm>
            <a:off x="1214414" y="285728"/>
            <a:ext cx="5929354" cy="774720"/>
          </a:xfrm>
        </p:spPr>
        <p:txBody>
          <a:bodyPr>
            <a:normAutofit/>
          </a:bodyPr>
          <a:lstStyle/>
          <a:p>
            <a:pPr algn="l"/>
            <a:r>
              <a:rPr lang="en-US" altLang="zh-CN" sz="2800" b="1" dirty="0" smtClean="0"/>
              <a:t>  </a:t>
            </a:r>
            <a:r>
              <a:rPr lang="zh-CN" altLang="en-US" sz="2800" b="1" dirty="0" smtClean="0"/>
              <a:t>一卡通积分规则设计</a:t>
            </a:r>
            <a:endParaRPr lang="zh-CN" altLang="en-US" sz="2800" b="1" dirty="0"/>
          </a:p>
        </p:txBody>
      </p:sp>
      <p:sp>
        <p:nvSpPr>
          <p:cNvPr id="31" name="AutoShape 4"/>
          <p:cNvSpPr>
            <a:spLocks noChangeArrowheads="1"/>
          </p:cNvSpPr>
          <p:nvPr/>
        </p:nvSpPr>
        <p:spPr bwMode="auto">
          <a:xfrm>
            <a:off x="500034" y="2786058"/>
            <a:ext cx="3152829" cy="3000396"/>
          </a:xfrm>
          <a:prstGeom prst="roundRect">
            <a:avLst>
              <a:gd name="adj" fmla="val 16667"/>
            </a:avLst>
          </a:prstGeom>
          <a:noFill/>
          <a:ln w="38100">
            <a:solidFill>
              <a:schemeClr val="tx1"/>
            </a:solidFill>
            <a:round/>
            <a:headEnd/>
            <a:tailEnd/>
          </a:ln>
        </p:spPr>
        <p:txBody>
          <a:bodyPr wrap="none" anchor="ctr"/>
          <a:lstStyle/>
          <a:p>
            <a:pPr algn="ctr" eaLnBrk="0" hangingPunct="0"/>
            <a:endParaRPr lang="zh-CN" altLang="en-US">
              <a:latin typeface="Verdana" pitchFamily="34" charset="0"/>
            </a:endParaRPr>
          </a:p>
        </p:txBody>
      </p:sp>
      <p:sp>
        <p:nvSpPr>
          <p:cNvPr id="33" name="Freeform 6"/>
          <p:cNvSpPr>
            <a:spLocks/>
          </p:cNvSpPr>
          <p:nvPr/>
        </p:nvSpPr>
        <p:spPr bwMode="gray">
          <a:xfrm>
            <a:off x="3222601" y="2689222"/>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a:defRPr/>
            </a:pPr>
            <a:endParaRPr lang="zh-CN" altLang="en-US">
              <a:ea typeface="宋体" pitchFamily="2" charset="-122"/>
            </a:endParaRPr>
          </a:p>
        </p:txBody>
      </p:sp>
      <p:sp>
        <p:nvSpPr>
          <p:cNvPr id="34" name="AutoShape 7"/>
          <p:cNvSpPr>
            <a:spLocks noChangeAspect="1" noChangeArrowheads="1" noTextEdit="1"/>
          </p:cNvSpPr>
          <p:nvPr/>
        </p:nvSpPr>
        <p:spPr bwMode="gray">
          <a:xfrm flipH="1">
            <a:off x="4868839" y="2686047"/>
            <a:ext cx="909637" cy="1244600"/>
          </a:xfrm>
          <a:prstGeom prst="rect">
            <a:avLst/>
          </a:prstGeom>
          <a:noFill/>
          <a:ln w="9525">
            <a:noFill/>
            <a:miter lim="800000"/>
            <a:headEnd/>
            <a:tailEnd/>
          </a:ln>
        </p:spPr>
        <p:txBody>
          <a:bodyPr/>
          <a:lstStyle/>
          <a:p>
            <a:endParaRPr lang="zh-CN" altLang="en-US"/>
          </a:p>
        </p:txBody>
      </p:sp>
      <p:sp>
        <p:nvSpPr>
          <p:cNvPr id="35" name="AutoShape 19"/>
          <p:cNvSpPr>
            <a:spLocks noChangeArrowheads="1"/>
          </p:cNvSpPr>
          <p:nvPr/>
        </p:nvSpPr>
        <p:spPr bwMode="auto">
          <a:xfrm>
            <a:off x="5348262" y="2786058"/>
            <a:ext cx="3152827" cy="3071834"/>
          </a:xfrm>
          <a:prstGeom prst="roundRect">
            <a:avLst>
              <a:gd name="adj" fmla="val 16667"/>
            </a:avLst>
          </a:prstGeom>
          <a:noFill/>
          <a:ln w="38100">
            <a:solidFill>
              <a:schemeClr val="tx1"/>
            </a:solidFill>
            <a:round/>
            <a:headEnd/>
            <a:tailEnd/>
          </a:ln>
        </p:spPr>
        <p:txBody>
          <a:bodyPr wrap="none" anchor="ctr"/>
          <a:lstStyle/>
          <a:p>
            <a:pPr algn="ctr" eaLnBrk="0" hangingPunct="0"/>
            <a:endParaRPr lang="zh-CN" altLang="en-US">
              <a:latin typeface="Verdana" pitchFamily="34" charset="0"/>
            </a:endParaRPr>
          </a:p>
        </p:txBody>
      </p:sp>
      <p:sp>
        <p:nvSpPr>
          <p:cNvPr id="36" name="Freeform 21"/>
          <p:cNvSpPr>
            <a:spLocks/>
          </p:cNvSpPr>
          <p:nvPr/>
        </p:nvSpPr>
        <p:spPr bwMode="gray">
          <a:xfrm flipH="1">
            <a:off x="4875190" y="2689222"/>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a:defRPr/>
            </a:pPr>
            <a:endParaRPr lang="zh-CN" altLang="en-US">
              <a:ea typeface="宋体" pitchFamily="2" charset="-122"/>
            </a:endParaRPr>
          </a:p>
        </p:txBody>
      </p:sp>
      <p:sp>
        <p:nvSpPr>
          <p:cNvPr id="37" name="矩形 36"/>
          <p:cNvSpPr/>
          <p:nvPr/>
        </p:nvSpPr>
        <p:spPr>
          <a:xfrm>
            <a:off x="642910" y="2857496"/>
            <a:ext cx="2571769" cy="2357568"/>
          </a:xfrm>
          <a:prstGeom prst="rect">
            <a:avLst/>
          </a:prstGeom>
        </p:spPr>
        <p:txBody>
          <a:bodyPr wrap="square">
            <a:spAutoFit/>
          </a:bodyPr>
          <a:lstStyle/>
          <a:p>
            <a:pPr marL="285750" indent="-285750">
              <a:lnSpc>
                <a:spcPct val="150000"/>
              </a:lnSpc>
              <a:spcBef>
                <a:spcPct val="20000"/>
              </a:spcBef>
              <a:buFont typeface="Arial" pitchFamily="34" charset="0"/>
              <a:buChar char="–"/>
            </a:pPr>
            <a:r>
              <a:rPr lang="en-US" sz="1600" b="1" dirty="0" smtClean="0">
                <a:latin typeface="+mn-ea"/>
              </a:rPr>
              <a:t>. </a:t>
            </a:r>
            <a:r>
              <a:rPr lang="zh-CN" altLang="en-US" sz="1600" b="1" dirty="0" smtClean="0">
                <a:latin typeface="+mn-ea"/>
              </a:rPr>
              <a:t>卡号绑定手机号送初始</a:t>
            </a:r>
            <a:r>
              <a:rPr lang="en-US" sz="1600" b="1" dirty="0" smtClean="0">
                <a:latin typeface="+mn-ea"/>
              </a:rPr>
              <a:t>100</a:t>
            </a:r>
            <a:r>
              <a:rPr lang="zh-CN" altLang="en-US" sz="1600" b="1" dirty="0" smtClean="0">
                <a:latin typeface="+mn-ea"/>
              </a:rPr>
              <a:t>积分，卡丢失后以手机号作为唯一验证码补卡后积分值不变；</a:t>
            </a:r>
            <a:endParaRPr lang="en-US" altLang="zh-CN" sz="1600" b="1" dirty="0" smtClean="0">
              <a:latin typeface="+mn-ea"/>
            </a:endParaRPr>
          </a:p>
          <a:p>
            <a:pPr marL="285750" indent="-285750">
              <a:lnSpc>
                <a:spcPct val="150000"/>
              </a:lnSpc>
              <a:spcBef>
                <a:spcPct val="20000"/>
              </a:spcBef>
              <a:buFont typeface="Arial" pitchFamily="34" charset="0"/>
              <a:buChar char="–"/>
            </a:pPr>
            <a:r>
              <a:rPr lang="zh-CN" altLang="en-US" sz="1600" b="1" dirty="0" smtClean="0">
                <a:latin typeface="+mn-ea"/>
              </a:rPr>
              <a:t>充值、消费（不指定商家）按</a:t>
            </a:r>
            <a:r>
              <a:rPr lang="en-US" sz="1600" b="1" dirty="0" smtClean="0">
                <a:latin typeface="+mn-ea"/>
              </a:rPr>
              <a:t>1</a:t>
            </a:r>
            <a:r>
              <a:rPr lang="zh-CN" altLang="en-US" sz="1600" b="1" dirty="0" smtClean="0">
                <a:latin typeface="+mn-ea"/>
              </a:rPr>
              <a:t>元</a:t>
            </a:r>
            <a:r>
              <a:rPr lang="en-US" sz="1600" b="1" dirty="0" smtClean="0">
                <a:latin typeface="+mn-ea"/>
              </a:rPr>
              <a:t>1</a:t>
            </a:r>
            <a:r>
              <a:rPr lang="zh-CN" altLang="en-US" sz="1600" b="1" dirty="0" smtClean="0">
                <a:latin typeface="+mn-ea"/>
              </a:rPr>
              <a:t>积分赠送；</a:t>
            </a:r>
            <a:endParaRPr lang="en-US" altLang="zh-CN" sz="1600" b="1" dirty="0" smtClean="0">
              <a:solidFill>
                <a:prstClr val="black"/>
              </a:solidFill>
              <a:latin typeface="+mn-ea"/>
            </a:endParaRPr>
          </a:p>
        </p:txBody>
      </p:sp>
      <p:sp>
        <p:nvSpPr>
          <p:cNvPr id="39" name="矩形 38"/>
          <p:cNvSpPr/>
          <p:nvPr/>
        </p:nvSpPr>
        <p:spPr>
          <a:xfrm>
            <a:off x="5643570" y="2857496"/>
            <a:ext cx="2571768" cy="2357568"/>
          </a:xfrm>
          <a:prstGeom prst="rect">
            <a:avLst/>
          </a:prstGeom>
        </p:spPr>
        <p:txBody>
          <a:bodyPr wrap="square">
            <a:spAutoFit/>
          </a:bodyPr>
          <a:lstStyle/>
          <a:p>
            <a:pPr marL="285750" indent="-285750">
              <a:lnSpc>
                <a:spcPct val="150000"/>
              </a:lnSpc>
              <a:spcBef>
                <a:spcPct val="20000"/>
              </a:spcBef>
              <a:buFont typeface="Arial" pitchFamily="34" charset="0"/>
              <a:buChar char="–"/>
            </a:pPr>
            <a:r>
              <a:rPr lang="en-US" sz="1600" b="1" dirty="0" smtClean="0">
                <a:latin typeface="+mn-ea"/>
              </a:rPr>
              <a:t> </a:t>
            </a:r>
            <a:r>
              <a:rPr lang="zh-CN" altLang="en-US" sz="1600" b="1" dirty="0" smtClean="0">
                <a:latin typeface="+mn-ea"/>
              </a:rPr>
              <a:t>积分内在价值，</a:t>
            </a:r>
            <a:r>
              <a:rPr lang="en-US" sz="1600" b="1" dirty="0" smtClean="0">
                <a:latin typeface="+mn-ea"/>
              </a:rPr>
              <a:t>1</a:t>
            </a:r>
            <a:r>
              <a:rPr lang="zh-CN" altLang="en-US" sz="1600" b="1" dirty="0" smtClean="0">
                <a:latin typeface="+mn-ea"/>
              </a:rPr>
              <a:t>积分</a:t>
            </a:r>
            <a:r>
              <a:rPr lang="en-US" sz="1600" b="1" dirty="0" smtClean="0">
                <a:latin typeface="+mn-ea"/>
              </a:rPr>
              <a:t>=0.001</a:t>
            </a:r>
            <a:r>
              <a:rPr lang="zh-CN" altLang="en-US" sz="1600" b="1" dirty="0" smtClean="0">
                <a:latin typeface="+mn-ea"/>
              </a:rPr>
              <a:t>元人民币；</a:t>
            </a:r>
            <a:endParaRPr lang="en-US" altLang="zh-CN" sz="1600" b="1" dirty="0" smtClean="0">
              <a:latin typeface="+mn-ea"/>
            </a:endParaRPr>
          </a:p>
          <a:p>
            <a:pPr marL="285750" indent="-285750">
              <a:lnSpc>
                <a:spcPct val="150000"/>
              </a:lnSpc>
              <a:spcBef>
                <a:spcPct val="20000"/>
              </a:spcBef>
              <a:buFont typeface="Arial" pitchFamily="34" charset="0"/>
              <a:buChar char="–"/>
            </a:pPr>
            <a:r>
              <a:rPr lang="zh-CN" altLang="en-US" sz="1600" b="1" dirty="0" smtClean="0">
                <a:latin typeface="+mn-ea"/>
              </a:rPr>
              <a:t>未来商户、商家参与积分回馈活动均以此基数为标准，具体回馈积分额度另行商议；</a:t>
            </a:r>
            <a:endParaRPr lang="en-US" altLang="zh-CN" sz="1600" b="1" dirty="0" smtClean="0">
              <a:latin typeface="+mn-ea"/>
            </a:endParaRPr>
          </a:p>
        </p:txBody>
      </p:sp>
      <p:grpSp>
        <p:nvGrpSpPr>
          <p:cNvPr id="40" name="Group 8"/>
          <p:cNvGrpSpPr>
            <a:grpSpLocks/>
          </p:cNvGrpSpPr>
          <p:nvPr/>
        </p:nvGrpSpPr>
        <p:grpSpPr bwMode="auto">
          <a:xfrm>
            <a:off x="3071803" y="1357299"/>
            <a:ext cx="2998788" cy="1601788"/>
            <a:chOff x="1920" y="1026"/>
            <a:chExt cx="1889" cy="1009"/>
          </a:xfrm>
        </p:grpSpPr>
        <p:grpSp>
          <p:nvGrpSpPr>
            <p:cNvPr id="41" name="Group 9"/>
            <p:cNvGrpSpPr>
              <a:grpSpLocks/>
            </p:cNvGrpSpPr>
            <p:nvPr/>
          </p:nvGrpSpPr>
          <p:grpSpPr bwMode="auto">
            <a:xfrm>
              <a:off x="1920" y="1026"/>
              <a:ext cx="1889" cy="1009"/>
              <a:chOff x="1997" y="1314"/>
              <a:chExt cx="1889" cy="1009"/>
            </a:xfrm>
          </p:grpSpPr>
          <p:grpSp>
            <p:nvGrpSpPr>
              <p:cNvPr id="43" name="Group 10"/>
              <p:cNvGrpSpPr>
                <a:grpSpLocks/>
              </p:cNvGrpSpPr>
              <p:nvPr/>
            </p:nvGrpSpPr>
            <p:grpSpPr bwMode="auto">
              <a:xfrm>
                <a:off x="1997" y="1404"/>
                <a:ext cx="1889" cy="919"/>
                <a:chOff x="1973" y="1027"/>
                <a:chExt cx="1926" cy="937"/>
              </a:xfrm>
            </p:grpSpPr>
            <p:sp>
              <p:nvSpPr>
                <p:cNvPr id="48" name="Oval 11"/>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zh-CN" altLang="en-US">
                    <a:ea typeface="宋体" pitchFamily="2" charset="-122"/>
                  </a:endParaRPr>
                </a:p>
              </p:txBody>
            </p:sp>
            <p:sp>
              <p:nvSpPr>
                <p:cNvPr id="49" name="Oval 12"/>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zh-CN" altLang="en-US">
                    <a:ea typeface="宋体" pitchFamily="2" charset="-122"/>
                  </a:endParaRPr>
                </a:p>
              </p:txBody>
            </p:sp>
          </p:grpSp>
          <p:sp>
            <p:nvSpPr>
              <p:cNvPr id="44" name="Oval 13"/>
              <p:cNvSpPr>
                <a:spLocks noChangeArrowheads="1"/>
              </p:cNvSpPr>
              <p:nvPr/>
            </p:nvSpPr>
            <p:spPr bwMode="gray">
              <a:xfrm>
                <a:off x="2086" y="1314"/>
                <a:ext cx="1691" cy="845"/>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vert="eaVert" wrap="none" anchor="ctr"/>
              <a:lstStyle/>
              <a:p>
                <a:pPr>
                  <a:defRPr/>
                </a:pPr>
                <a:endParaRPr lang="zh-CN" altLang="en-US">
                  <a:ea typeface="宋体" pitchFamily="2" charset="-122"/>
                </a:endParaRPr>
              </a:p>
            </p:txBody>
          </p:sp>
          <p:sp>
            <p:nvSpPr>
              <p:cNvPr id="45" name="Oval 14"/>
              <p:cNvSpPr>
                <a:spLocks noChangeArrowheads="1"/>
              </p:cNvSpPr>
              <p:nvPr/>
            </p:nvSpPr>
            <p:spPr bwMode="gray">
              <a:xfrm>
                <a:off x="2108" y="1319"/>
                <a:ext cx="1650" cy="824"/>
              </a:xfrm>
              <a:prstGeom prst="ellipse">
                <a:avLst/>
              </a:prstGeom>
              <a:gradFill rotWithShape="1">
                <a:gsLst>
                  <a:gs pos="0">
                    <a:schemeClr val="folHlink">
                      <a:alpha val="0"/>
                    </a:schemeClr>
                  </a:gs>
                  <a:gs pos="100000">
                    <a:schemeClr val="folHlink">
                      <a:gamma/>
                      <a:tint val="34902"/>
                      <a:invGamma/>
                    </a:schemeClr>
                  </a:gs>
                </a:gsLst>
                <a:lin ang="2700000" scaled="1"/>
              </a:gradFill>
              <a:ln w="9525" algn="ctr">
                <a:noFill/>
                <a:round/>
                <a:headEnd/>
                <a:tailEnd/>
              </a:ln>
              <a:effectLst/>
            </p:spPr>
            <p:txBody>
              <a:bodyPr vert="eaVert" wrap="none" anchor="ctr"/>
              <a:lstStyle/>
              <a:p>
                <a:pPr>
                  <a:defRPr/>
                </a:pPr>
                <a:endParaRPr lang="zh-CN" altLang="en-US">
                  <a:ea typeface="宋体" pitchFamily="2" charset="-122"/>
                </a:endParaRPr>
              </a:p>
            </p:txBody>
          </p:sp>
          <p:sp>
            <p:nvSpPr>
              <p:cNvPr id="46" name="Oval 15"/>
              <p:cNvSpPr>
                <a:spLocks noChangeArrowheads="1"/>
              </p:cNvSpPr>
              <p:nvPr/>
            </p:nvSpPr>
            <p:spPr bwMode="gray">
              <a:xfrm>
                <a:off x="2125" y="1327"/>
                <a:ext cx="1570" cy="770"/>
              </a:xfrm>
              <a:prstGeom prst="ellipse">
                <a:avLst/>
              </a:prstGeom>
              <a:gradFill rotWithShape="1">
                <a:gsLst>
                  <a:gs pos="0">
                    <a:schemeClr val="folHlink">
                      <a:gamma/>
                      <a:shade val="79216"/>
                      <a:invGamma/>
                    </a:schemeClr>
                  </a:gs>
                  <a:gs pos="100000">
                    <a:schemeClr val="folHlink">
                      <a:alpha val="48000"/>
                    </a:schemeClr>
                  </a:gs>
                </a:gsLst>
                <a:lin ang="2700000" scaled="1"/>
              </a:gradFill>
              <a:ln w="9525" algn="ctr">
                <a:noFill/>
                <a:round/>
                <a:headEnd/>
                <a:tailEnd/>
              </a:ln>
              <a:effectLst/>
            </p:spPr>
            <p:txBody>
              <a:bodyPr vert="eaVert" wrap="none" anchor="ctr"/>
              <a:lstStyle/>
              <a:p>
                <a:pPr>
                  <a:defRPr/>
                </a:pPr>
                <a:endParaRPr lang="zh-CN" altLang="en-US">
                  <a:ea typeface="宋体" pitchFamily="2" charset="-122"/>
                </a:endParaRPr>
              </a:p>
            </p:txBody>
          </p:sp>
          <p:sp>
            <p:nvSpPr>
              <p:cNvPr id="47" name="Oval 16"/>
              <p:cNvSpPr>
                <a:spLocks noChangeArrowheads="1"/>
              </p:cNvSpPr>
              <p:nvPr/>
            </p:nvSpPr>
            <p:spPr bwMode="gray">
              <a:xfrm>
                <a:off x="2208" y="1344"/>
                <a:ext cx="1382" cy="624"/>
              </a:xfrm>
              <a:prstGeom prst="ellipse">
                <a:avLst/>
              </a:prstGeom>
              <a:gradFill rotWithShape="1">
                <a:gsLst>
                  <a:gs pos="0">
                    <a:schemeClr val="folHlink">
                      <a:gamma/>
                      <a:tint val="0"/>
                      <a:invGamma/>
                    </a:schemeClr>
                  </a:gs>
                  <a:gs pos="100000">
                    <a:schemeClr val="folHlink">
                      <a:alpha val="38000"/>
                    </a:schemeClr>
                  </a:gs>
                </a:gsLst>
                <a:lin ang="2700000" scaled="1"/>
              </a:gradFill>
              <a:ln w="9525" algn="ctr">
                <a:noFill/>
                <a:round/>
                <a:headEnd/>
                <a:tailEnd/>
              </a:ln>
              <a:effectLst/>
            </p:spPr>
            <p:txBody>
              <a:bodyPr vert="eaVert" wrap="none" anchor="ctr"/>
              <a:lstStyle/>
              <a:p>
                <a:pPr>
                  <a:defRPr/>
                </a:pPr>
                <a:endParaRPr lang="zh-CN" altLang="en-US">
                  <a:ea typeface="宋体" pitchFamily="2" charset="-122"/>
                </a:endParaRPr>
              </a:p>
            </p:txBody>
          </p:sp>
        </p:grpSp>
        <p:sp>
          <p:nvSpPr>
            <p:cNvPr id="42" name="Text Box 17"/>
            <p:cNvSpPr txBox="1">
              <a:spLocks noChangeArrowheads="1"/>
            </p:cNvSpPr>
            <p:nvPr/>
          </p:nvSpPr>
          <p:spPr bwMode="auto">
            <a:xfrm>
              <a:off x="2415" y="1251"/>
              <a:ext cx="892" cy="291"/>
            </a:xfrm>
            <a:prstGeom prst="rect">
              <a:avLst/>
            </a:prstGeom>
            <a:noFill/>
            <a:ln w="9525" algn="ctr">
              <a:noFill/>
              <a:miter lim="800000"/>
              <a:headEnd/>
              <a:tailEnd/>
            </a:ln>
          </p:spPr>
          <p:txBody>
            <a:bodyPr wrap="none">
              <a:spAutoFit/>
            </a:bodyPr>
            <a:lstStyle/>
            <a:p>
              <a:pPr algn="ctr" eaLnBrk="0" hangingPunct="0"/>
              <a:r>
                <a:rPr lang="zh-CN" altLang="en-US" sz="2400" b="1" dirty="0" smtClean="0">
                  <a:latin typeface="微软雅黑" pitchFamily="34" charset="-122"/>
                  <a:ea typeface="微软雅黑" pitchFamily="34" charset="-122"/>
                </a:rPr>
                <a:t>积分规则</a:t>
              </a:r>
              <a:endParaRPr lang="en-US" altLang="zh-CN" sz="2400" b="1" dirty="0">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9" name="Rectangle 34"/>
          <p:cNvSpPr>
            <a:spLocks noChangeArrowheads="1"/>
          </p:cNvSpPr>
          <p:nvPr/>
        </p:nvSpPr>
        <p:spPr bwMode="auto">
          <a:xfrm>
            <a:off x="2571736" y="2285992"/>
            <a:ext cx="4143404"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一卡通积分方案</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34"/>
          <p:cNvSpPr>
            <a:spLocks noChangeArrowheads="1"/>
          </p:cNvSpPr>
          <p:nvPr/>
        </p:nvSpPr>
        <p:spPr bwMode="auto">
          <a:xfrm>
            <a:off x="2571736" y="1571612"/>
            <a:ext cx="4143404"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一</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卡通做积分的意义</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34"/>
          <p:cNvSpPr>
            <a:spLocks noChangeArrowheads="1"/>
          </p:cNvSpPr>
          <p:nvPr/>
        </p:nvSpPr>
        <p:spPr bwMode="auto">
          <a:xfrm>
            <a:off x="2571736" y="2928934"/>
            <a:ext cx="4143404" cy="523220"/>
          </a:xfrm>
          <a:prstGeom prst="rect">
            <a:avLst/>
          </a:prstGeom>
          <a:solidFill>
            <a:srgbClr val="FF0000"/>
          </a:solidFill>
          <a:ln>
            <a:headEnd/>
            <a:tailEnd/>
          </a:ln>
        </p:spPr>
        <p:style>
          <a:lnRef idx="0">
            <a:schemeClr val="accent3"/>
          </a:lnRef>
          <a:fillRef idx="3">
            <a:schemeClr val="accent3"/>
          </a:fillRef>
          <a:effectRef idx="3">
            <a:schemeClr val="accent3"/>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风险控制</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34"/>
          <p:cNvSpPr>
            <a:spLocks noChangeArrowheads="1"/>
          </p:cNvSpPr>
          <p:nvPr/>
        </p:nvSpPr>
        <p:spPr bwMode="auto">
          <a:xfrm>
            <a:off x="2571736" y="4214818"/>
            <a:ext cx="4143404"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投入预算</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ectangle 34"/>
          <p:cNvSpPr>
            <a:spLocks noChangeArrowheads="1"/>
          </p:cNvSpPr>
          <p:nvPr/>
        </p:nvSpPr>
        <p:spPr bwMode="auto">
          <a:xfrm>
            <a:off x="2571736" y="3571876"/>
            <a:ext cx="4143404"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运营收益展望</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ectangle 34"/>
          <p:cNvSpPr>
            <a:spLocks noChangeArrowheads="1"/>
          </p:cNvSpPr>
          <p:nvPr/>
        </p:nvSpPr>
        <p:spPr bwMode="auto">
          <a:xfrm>
            <a:off x="2571736" y="5500702"/>
            <a:ext cx="4143404"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总    结</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矩形 12"/>
          <p:cNvSpPr/>
          <p:nvPr/>
        </p:nvSpPr>
        <p:spPr>
          <a:xfrm>
            <a:off x="1785918" y="2786058"/>
            <a:ext cx="428628" cy="769441"/>
          </a:xfrm>
          <a:prstGeom prst="rect">
            <a:avLst/>
          </a:prstGeom>
        </p:spPr>
        <p:txBody>
          <a:bodyPr wrap="square">
            <a:spAutoFit/>
          </a:bodyPr>
          <a:lstStyle/>
          <a:p>
            <a:r>
              <a:rPr lang="zh-CN" altLang="en-US" sz="4400" dirty="0" smtClean="0">
                <a:solidFill>
                  <a:srgbClr val="FF0000"/>
                </a:solidFill>
              </a:rPr>
              <a:t>★</a:t>
            </a:r>
            <a:endParaRPr lang="zh-CN" altLang="en-US" sz="4400" dirty="0">
              <a:solidFill>
                <a:srgbClr val="FF0000"/>
              </a:solidFill>
            </a:endParaRPr>
          </a:p>
        </p:txBody>
      </p:sp>
      <p:sp>
        <p:nvSpPr>
          <p:cNvPr id="16" name="Rectangle 36"/>
          <p:cNvSpPr>
            <a:spLocks noChangeArrowheads="1"/>
          </p:cNvSpPr>
          <p:nvPr/>
        </p:nvSpPr>
        <p:spPr bwMode="auto">
          <a:xfrm>
            <a:off x="2571736" y="4857760"/>
            <a:ext cx="4143404"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“八达通”的模式与分析</a:t>
            </a:r>
            <a:endPar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标题 24"/>
          <p:cNvSpPr>
            <a:spLocks noGrp="1"/>
          </p:cNvSpPr>
          <p:nvPr>
            <p:ph type="title"/>
          </p:nvPr>
        </p:nvSpPr>
        <p:spPr>
          <a:xfrm>
            <a:off x="1214414" y="285728"/>
            <a:ext cx="5929354" cy="774720"/>
          </a:xfrm>
        </p:spPr>
        <p:txBody>
          <a:bodyPr>
            <a:normAutofit/>
          </a:bodyPr>
          <a:lstStyle/>
          <a:p>
            <a:pPr lvl="0" algn="l"/>
            <a:r>
              <a:rPr lang="zh-CN" altLang="en-US" sz="2800" b="1" dirty="0" smtClean="0"/>
              <a:t>   关于数据安全</a:t>
            </a:r>
            <a:endParaRPr lang="zh-CN" altLang="en-US" sz="2800" b="1" dirty="0"/>
          </a:p>
        </p:txBody>
      </p:sp>
      <p:pic>
        <p:nvPicPr>
          <p:cNvPr id="11266" name="Picture 2" descr="E:\Program Files\Tencent\QQ\Information\40658767\Image\C2C\RW4B_AF6MMY%L0H2[VH4X6M.png"/>
          <p:cNvPicPr>
            <a:picLocks noChangeAspect="1" noChangeArrowheads="1"/>
          </p:cNvPicPr>
          <p:nvPr/>
        </p:nvPicPr>
        <p:blipFill>
          <a:blip r:embed="rId4"/>
          <a:srcRect/>
          <a:stretch>
            <a:fillRect/>
          </a:stretch>
        </p:blipFill>
        <p:spPr bwMode="auto">
          <a:xfrm>
            <a:off x="1357290" y="1571612"/>
            <a:ext cx="6643733" cy="2786082"/>
          </a:xfrm>
          <a:prstGeom prst="rect">
            <a:avLst/>
          </a:prstGeom>
          <a:noFill/>
        </p:spPr>
      </p:pic>
      <p:sp>
        <p:nvSpPr>
          <p:cNvPr id="11267" name="Rectangle 3"/>
          <p:cNvSpPr>
            <a:spLocks noChangeArrowheads="1"/>
          </p:cNvSpPr>
          <p:nvPr/>
        </p:nvSpPr>
        <p:spPr bwMode="auto">
          <a:xfrm>
            <a:off x="642910" y="4500570"/>
            <a:ext cx="828684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00025" algn="l" defTabSz="914400" rtl="0" eaLnBrk="1" fontAlgn="base" latinLnBrk="0" hangingPunct="1">
              <a:lnSpc>
                <a:spcPct val="100000"/>
              </a:lnSpc>
              <a:spcBef>
                <a:spcPct val="0"/>
              </a:spcBef>
              <a:spcAft>
                <a:spcPct val="0"/>
              </a:spcAft>
              <a:buClrTx/>
              <a:buSzTx/>
              <a:buFontTx/>
              <a:buNone/>
              <a:tabLst/>
            </a:pPr>
            <a:r>
              <a:rPr kumimoji="0" lang="zh-CN"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1</a:t>
            </a:r>
            <a:r>
              <a:rPr kumimoji="0" lang="zh-CN" altLang="en-US"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我们采取</a:t>
            </a: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SSL</a:t>
            </a:r>
            <a:r>
              <a:rPr kumimoji="0" lang="zh-CN" altLang="en-US"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方式进行用户数据加密传输，保证数据传输安全性。对于客户数据使用第三方的“酷卫士”数据安全管理平台。无法拷贝、传输等。</a:t>
            </a:r>
            <a:endParaRPr kumimoji="0" lang="zh-CN" altLang="en-US"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00025"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2</a:t>
            </a:r>
            <a:r>
              <a:rPr kumimoji="0" lang="zh-CN" altLang="en-US"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网上商城业务流程：可采用</a:t>
            </a: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Https</a:t>
            </a:r>
            <a:r>
              <a:rPr kumimoji="0" lang="zh-CN" altLang="en-US"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方式进行用户数据加密传输的方式，保证用户订单的私密性。</a:t>
            </a:r>
            <a:endParaRPr kumimoji="0" lang="zh-CN" altLang="en-US"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标题 24"/>
          <p:cNvSpPr>
            <a:spLocks noGrp="1"/>
          </p:cNvSpPr>
          <p:nvPr>
            <p:ph type="title"/>
          </p:nvPr>
        </p:nvSpPr>
        <p:spPr>
          <a:xfrm>
            <a:off x="1214414" y="285728"/>
            <a:ext cx="5857916" cy="774720"/>
          </a:xfrm>
        </p:spPr>
        <p:txBody>
          <a:bodyPr>
            <a:normAutofit/>
          </a:bodyPr>
          <a:lstStyle/>
          <a:p>
            <a:pPr lvl="0" algn="l"/>
            <a:r>
              <a:rPr lang="zh-CN" altLang="en-US" sz="2800" b="1" dirty="0" smtClean="0"/>
              <a:t>  关于资金投入</a:t>
            </a:r>
            <a:endParaRPr lang="zh-CN" altLang="en-US" sz="2800" b="1" dirty="0"/>
          </a:p>
        </p:txBody>
      </p:sp>
      <p:sp>
        <p:nvSpPr>
          <p:cNvPr id="8" name="AutoShape 3"/>
          <p:cNvSpPr>
            <a:spLocks noChangeArrowheads="1"/>
          </p:cNvSpPr>
          <p:nvPr/>
        </p:nvSpPr>
        <p:spPr bwMode="grayWhite">
          <a:xfrm>
            <a:off x="4071934" y="1416037"/>
            <a:ext cx="917575" cy="852488"/>
          </a:xfrm>
          <a:prstGeom prst="pentagon">
            <a:avLst/>
          </a:prstGeom>
          <a:solidFill>
            <a:srgbClr val="0099CC">
              <a:alpha val="50195"/>
            </a:srgbClr>
          </a:solidFill>
          <a:ln w="76200" algn="ctr">
            <a:solidFill>
              <a:srgbClr val="0099CC"/>
            </a:solidFill>
            <a:miter lim="800000"/>
            <a:headEnd/>
            <a:tailEnd/>
          </a:ln>
        </p:spPr>
        <p:txBody>
          <a:bodyPr wrap="none" anchor="ctr"/>
          <a:lstStyle/>
          <a:p>
            <a:endParaRPr lang="zh-CN" altLang="en-US"/>
          </a:p>
        </p:txBody>
      </p:sp>
      <p:grpSp>
        <p:nvGrpSpPr>
          <p:cNvPr id="9" name="Group 4"/>
          <p:cNvGrpSpPr>
            <a:grpSpLocks/>
          </p:cNvGrpSpPr>
          <p:nvPr/>
        </p:nvGrpSpPr>
        <p:grpSpPr bwMode="auto">
          <a:xfrm>
            <a:off x="714348" y="1571612"/>
            <a:ext cx="8001024" cy="4286280"/>
            <a:chOff x="257" y="1036"/>
            <a:chExt cx="5304" cy="2900"/>
          </a:xfrm>
        </p:grpSpPr>
        <p:sp>
          <p:nvSpPr>
            <p:cNvPr id="10" name="Line 5"/>
            <p:cNvSpPr>
              <a:spLocks noChangeShapeType="1"/>
            </p:cNvSpPr>
            <p:nvPr/>
          </p:nvSpPr>
          <p:spPr bwMode="gray">
            <a:xfrm flipV="1">
              <a:off x="2021" y="1526"/>
              <a:ext cx="590" cy="434"/>
            </a:xfrm>
            <a:prstGeom prst="line">
              <a:avLst/>
            </a:prstGeom>
            <a:noFill/>
            <a:ln w="76200">
              <a:solidFill>
                <a:srgbClr val="B2B2B2"/>
              </a:solidFill>
              <a:round/>
              <a:headEnd/>
              <a:tailEnd/>
            </a:ln>
          </p:spPr>
          <p:txBody>
            <a:bodyPr/>
            <a:lstStyle/>
            <a:p>
              <a:endParaRPr lang="zh-CN" altLang="en-US"/>
            </a:p>
          </p:txBody>
        </p:sp>
        <p:sp>
          <p:nvSpPr>
            <p:cNvPr id="11" name="Line 6"/>
            <p:cNvSpPr>
              <a:spLocks noChangeShapeType="1"/>
            </p:cNvSpPr>
            <p:nvPr/>
          </p:nvSpPr>
          <p:spPr bwMode="gray">
            <a:xfrm flipH="1" flipV="1">
              <a:off x="2973" y="1526"/>
              <a:ext cx="590" cy="439"/>
            </a:xfrm>
            <a:prstGeom prst="line">
              <a:avLst/>
            </a:prstGeom>
            <a:noFill/>
            <a:ln w="76200">
              <a:solidFill>
                <a:srgbClr val="B2B2B2"/>
              </a:solidFill>
              <a:round/>
              <a:headEnd/>
              <a:tailEnd/>
            </a:ln>
          </p:spPr>
          <p:txBody>
            <a:bodyPr/>
            <a:lstStyle/>
            <a:p>
              <a:endParaRPr lang="zh-CN" altLang="en-US"/>
            </a:p>
          </p:txBody>
        </p:sp>
        <p:sp>
          <p:nvSpPr>
            <p:cNvPr id="12" name="Line 7"/>
            <p:cNvSpPr>
              <a:spLocks noChangeShapeType="1"/>
            </p:cNvSpPr>
            <p:nvPr/>
          </p:nvSpPr>
          <p:spPr bwMode="gray">
            <a:xfrm flipH="1">
              <a:off x="2412" y="3205"/>
              <a:ext cx="738" cy="0"/>
            </a:xfrm>
            <a:prstGeom prst="line">
              <a:avLst/>
            </a:prstGeom>
            <a:noFill/>
            <a:ln w="76200">
              <a:solidFill>
                <a:srgbClr val="B2B2B2"/>
              </a:solidFill>
              <a:round/>
              <a:headEnd/>
              <a:tailEnd/>
            </a:ln>
          </p:spPr>
          <p:txBody>
            <a:bodyPr/>
            <a:lstStyle/>
            <a:p>
              <a:endParaRPr lang="zh-CN" altLang="en-US"/>
            </a:p>
          </p:txBody>
        </p:sp>
        <p:sp>
          <p:nvSpPr>
            <p:cNvPr id="13" name="Line 8"/>
            <p:cNvSpPr>
              <a:spLocks noChangeShapeType="1"/>
            </p:cNvSpPr>
            <p:nvPr/>
          </p:nvSpPr>
          <p:spPr bwMode="gray">
            <a:xfrm flipH="1">
              <a:off x="3457" y="2331"/>
              <a:ext cx="234" cy="668"/>
            </a:xfrm>
            <a:prstGeom prst="line">
              <a:avLst/>
            </a:prstGeom>
            <a:noFill/>
            <a:ln w="76200">
              <a:solidFill>
                <a:srgbClr val="B2B2B2"/>
              </a:solidFill>
              <a:round/>
              <a:headEnd/>
              <a:tailEnd/>
            </a:ln>
          </p:spPr>
          <p:txBody>
            <a:bodyPr/>
            <a:lstStyle/>
            <a:p>
              <a:endParaRPr lang="zh-CN" altLang="en-US"/>
            </a:p>
          </p:txBody>
        </p:sp>
        <p:sp>
          <p:nvSpPr>
            <p:cNvPr id="14" name="Line 9"/>
            <p:cNvSpPr>
              <a:spLocks noChangeShapeType="1"/>
            </p:cNvSpPr>
            <p:nvPr/>
          </p:nvSpPr>
          <p:spPr bwMode="gray">
            <a:xfrm>
              <a:off x="1881" y="2331"/>
              <a:ext cx="234" cy="668"/>
            </a:xfrm>
            <a:prstGeom prst="line">
              <a:avLst/>
            </a:prstGeom>
            <a:noFill/>
            <a:ln w="76200">
              <a:solidFill>
                <a:srgbClr val="B2B2B2"/>
              </a:solidFill>
              <a:round/>
              <a:headEnd/>
              <a:tailEnd/>
            </a:ln>
          </p:spPr>
          <p:txBody>
            <a:bodyPr/>
            <a:lstStyle/>
            <a:p>
              <a:endParaRPr lang="zh-CN" altLang="en-US"/>
            </a:p>
          </p:txBody>
        </p:sp>
        <p:sp>
          <p:nvSpPr>
            <p:cNvPr id="15" name="AutoShape 10"/>
            <p:cNvSpPr>
              <a:spLocks noChangeArrowheads="1"/>
            </p:cNvSpPr>
            <p:nvPr/>
          </p:nvSpPr>
          <p:spPr bwMode="grayWhite">
            <a:xfrm>
              <a:off x="1828" y="2988"/>
              <a:ext cx="589" cy="548"/>
            </a:xfrm>
            <a:prstGeom prst="pentagon">
              <a:avLst/>
            </a:prstGeom>
            <a:solidFill>
              <a:srgbClr val="CC3300">
                <a:alpha val="50195"/>
              </a:srgbClr>
            </a:solidFill>
            <a:ln w="76200" algn="ctr">
              <a:solidFill>
                <a:srgbClr val="CC3300"/>
              </a:solidFill>
              <a:miter lim="800000"/>
              <a:headEnd/>
              <a:tailEnd/>
            </a:ln>
          </p:spPr>
          <p:txBody>
            <a:bodyPr wrap="none" anchor="ctr"/>
            <a:lstStyle/>
            <a:p>
              <a:endParaRPr lang="zh-CN" altLang="en-US"/>
            </a:p>
          </p:txBody>
        </p:sp>
        <p:sp>
          <p:nvSpPr>
            <p:cNvPr id="16" name="AutoShape 11"/>
            <p:cNvSpPr>
              <a:spLocks noChangeArrowheads="1"/>
            </p:cNvSpPr>
            <p:nvPr/>
          </p:nvSpPr>
          <p:spPr bwMode="grayWhite">
            <a:xfrm>
              <a:off x="1396" y="1745"/>
              <a:ext cx="631" cy="584"/>
            </a:xfrm>
            <a:prstGeom prst="pentagon">
              <a:avLst/>
            </a:prstGeom>
            <a:solidFill>
              <a:srgbClr val="FCC704">
                <a:alpha val="50195"/>
              </a:srgbClr>
            </a:solidFill>
            <a:ln w="76200" algn="ctr">
              <a:solidFill>
                <a:schemeClr val="accent1"/>
              </a:solidFill>
              <a:miter lim="800000"/>
              <a:headEnd/>
              <a:tailEnd/>
            </a:ln>
          </p:spPr>
          <p:txBody>
            <a:bodyPr wrap="none" anchor="ctr"/>
            <a:lstStyle/>
            <a:p>
              <a:endParaRPr lang="zh-CN" altLang="en-US"/>
            </a:p>
          </p:txBody>
        </p:sp>
        <p:sp>
          <p:nvSpPr>
            <p:cNvPr id="17" name="AutoShape 12"/>
            <p:cNvSpPr>
              <a:spLocks noChangeArrowheads="1"/>
            </p:cNvSpPr>
            <p:nvPr/>
          </p:nvSpPr>
          <p:spPr bwMode="grayWhite">
            <a:xfrm>
              <a:off x="3558" y="1750"/>
              <a:ext cx="619" cy="575"/>
            </a:xfrm>
            <a:prstGeom prst="pentagon">
              <a:avLst/>
            </a:prstGeom>
            <a:solidFill>
              <a:schemeClr val="accent2">
                <a:alpha val="50195"/>
              </a:schemeClr>
            </a:solidFill>
            <a:ln w="76200" algn="ctr">
              <a:solidFill>
                <a:schemeClr val="accent2"/>
              </a:solidFill>
              <a:miter lim="800000"/>
              <a:headEnd/>
              <a:tailEnd/>
            </a:ln>
          </p:spPr>
          <p:txBody>
            <a:bodyPr wrap="none" anchor="ctr"/>
            <a:lstStyle/>
            <a:p>
              <a:endParaRPr lang="zh-CN" altLang="en-US"/>
            </a:p>
          </p:txBody>
        </p:sp>
        <p:sp>
          <p:nvSpPr>
            <p:cNvPr id="18" name="AutoShape 13"/>
            <p:cNvSpPr>
              <a:spLocks noChangeArrowheads="1"/>
            </p:cNvSpPr>
            <p:nvPr/>
          </p:nvSpPr>
          <p:spPr bwMode="grayWhite">
            <a:xfrm>
              <a:off x="3155" y="2984"/>
              <a:ext cx="589" cy="548"/>
            </a:xfrm>
            <a:prstGeom prst="pentagon">
              <a:avLst/>
            </a:prstGeom>
            <a:solidFill>
              <a:srgbClr val="339966">
                <a:alpha val="50195"/>
              </a:srgbClr>
            </a:solidFill>
            <a:ln w="76200" algn="ctr">
              <a:solidFill>
                <a:srgbClr val="008000"/>
              </a:solidFill>
              <a:miter lim="800000"/>
              <a:headEnd/>
              <a:tailEnd/>
            </a:ln>
          </p:spPr>
          <p:txBody>
            <a:bodyPr wrap="none" anchor="ctr"/>
            <a:lstStyle/>
            <a:p>
              <a:endParaRPr lang="zh-CN" altLang="en-US"/>
            </a:p>
          </p:txBody>
        </p:sp>
        <p:grpSp>
          <p:nvGrpSpPr>
            <p:cNvPr id="19" name="Group 14"/>
            <p:cNvGrpSpPr>
              <a:grpSpLocks/>
            </p:cNvGrpSpPr>
            <p:nvPr/>
          </p:nvGrpSpPr>
          <p:grpSpPr bwMode="auto">
            <a:xfrm>
              <a:off x="1543" y="1895"/>
              <a:ext cx="329" cy="324"/>
              <a:chOff x="523" y="2809"/>
              <a:chExt cx="876" cy="882"/>
            </a:xfrm>
          </p:grpSpPr>
          <p:sp>
            <p:nvSpPr>
              <p:cNvPr id="40" name="Oval 15"/>
              <p:cNvSpPr>
                <a:spLocks noChangeArrowheads="1"/>
              </p:cNvSpPr>
              <p:nvPr/>
            </p:nvSpPr>
            <p:spPr bwMode="gray">
              <a:xfrm>
                <a:off x="523" y="2809"/>
                <a:ext cx="876" cy="876"/>
              </a:xfrm>
              <a:prstGeom prst="ellipse">
                <a:avLst/>
              </a:prstGeom>
              <a:solidFill>
                <a:srgbClr val="292929">
                  <a:alpha val="50195"/>
                </a:srgbClr>
              </a:solidFill>
              <a:ln w="19050" algn="ctr">
                <a:solidFill>
                  <a:srgbClr val="FFFFFF"/>
                </a:solidFill>
                <a:round/>
                <a:headEnd/>
                <a:tailEnd/>
              </a:ln>
            </p:spPr>
            <p:txBody>
              <a:bodyPr wrap="none" anchor="ctr"/>
              <a:lstStyle/>
              <a:p>
                <a:endParaRPr lang="zh-CN" altLang="en-US"/>
              </a:p>
            </p:txBody>
          </p:sp>
          <p:sp>
            <p:nvSpPr>
              <p:cNvPr id="41" name="Line 16"/>
              <p:cNvSpPr>
                <a:spLocks noChangeShapeType="1"/>
              </p:cNvSpPr>
              <p:nvPr/>
            </p:nvSpPr>
            <p:spPr bwMode="gray">
              <a:xfrm>
                <a:off x="964" y="2809"/>
                <a:ext cx="0" cy="870"/>
              </a:xfrm>
              <a:prstGeom prst="line">
                <a:avLst/>
              </a:prstGeom>
              <a:noFill/>
              <a:ln w="19050">
                <a:solidFill>
                  <a:srgbClr val="FFFFFF"/>
                </a:solidFill>
                <a:round/>
                <a:headEnd/>
                <a:tailEnd/>
              </a:ln>
            </p:spPr>
            <p:txBody>
              <a:bodyPr/>
              <a:lstStyle/>
              <a:p>
                <a:endParaRPr lang="zh-CN" altLang="en-US"/>
              </a:p>
            </p:txBody>
          </p:sp>
          <p:sp>
            <p:nvSpPr>
              <p:cNvPr id="42" name="Line 17"/>
              <p:cNvSpPr>
                <a:spLocks noChangeShapeType="1"/>
              </p:cNvSpPr>
              <p:nvPr/>
            </p:nvSpPr>
            <p:spPr bwMode="gray">
              <a:xfrm>
                <a:off x="523" y="3244"/>
                <a:ext cx="876" cy="0"/>
              </a:xfrm>
              <a:prstGeom prst="line">
                <a:avLst/>
              </a:prstGeom>
              <a:noFill/>
              <a:ln w="19050">
                <a:solidFill>
                  <a:srgbClr val="FFFFFF"/>
                </a:solidFill>
                <a:round/>
                <a:headEnd/>
                <a:tailEnd/>
              </a:ln>
            </p:spPr>
            <p:txBody>
              <a:bodyPr/>
              <a:lstStyle/>
              <a:p>
                <a:endParaRPr lang="zh-CN" altLang="en-US"/>
              </a:p>
            </p:txBody>
          </p:sp>
          <p:sp>
            <p:nvSpPr>
              <p:cNvPr id="43" name="Freeform 18"/>
              <p:cNvSpPr>
                <a:spLocks/>
              </p:cNvSpPr>
              <p:nvPr/>
            </p:nvSpPr>
            <p:spPr bwMode="gray">
              <a:xfrm>
                <a:off x="1023" y="2815"/>
                <a:ext cx="182"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a:solidFill>
                  <a:srgbClr val="FFFFFF"/>
                </a:solidFill>
                <a:round/>
                <a:headEnd/>
                <a:tailEnd/>
              </a:ln>
            </p:spPr>
            <p:txBody>
              <a:bodyPr/>
              <a:lstStyle/>
              <a:p>
                <a:endParaRPr lang="zh-CN" altLang="en-US"/>
              </a:p>
            </p:txBody>
          </p:sp>
          <p:sp>
            <p:nvSpPr>
              <p:cNvPr id="44" name="Freeform 19"/>
              <p:cNvSpPr>
                <a:spLocks/>
              </p:cNvSpPr>
              <p:nvPr/>
            </p:nvSpPr>
            <p:spPr bwMode="gray">
              <a:xfrm>
                <a:off x="726" y="2821"/>
                <a:ext cx="197"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headEnd/>
                <a:tailEnd/>
              </a:ln>
            </p:spPr>
            <p:txBody>
              <a:bodyPr/>
              <a:lstStyle/>
              <a:p>
                <a:endParaRPr lang="zh-CN" altLang="en-US"/>
              </a:p>
            </p:txBody>
          </p:sp>
          <p:sp>
            <p:nvSpPr>
              <p:cNvPr id="45" name="Freeform 20"/>
              <p:cNvSpPr>
                <a:spLocks/>
              </p:cNvSpPr>
              <p:nvPr/>
            </p:nvSpPr>
            <p:spPr bwMode="gray">
              <a:xfrm rot="5400000">
                <a:off x="892" y="3171"/>
                <a:ext cx="114" cy="653"/>
              </a:xfrm>
              <a:custGeom>
                <a:avLst/>
                <a:gdLst>
                  <a:gd name="T0" fmla="*/ 19 w 197"/>
                  <a:gd name="T1" fmla="*/ 0 h 870"/>
                  <a:gd name="T2" fmla="*/ 0 w 197"/>
                  <a:gd name="T3" fmla="*/ 138 h 870"/>
                  <a:gd name="T4" fmla="*/ 22 w 197"/>
                  <a:gd name="T5" fmla="*/ 276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headEnd/>
                <a:tailEnd/>
              </a:ln>
            </p:spPr>
            <p:txBody>
              <a:bodyPr/>
              <a:lstStyle/>
              <a:p>
                <a:endParaRPr lang="zh-CN" altLang="en-US"/>
              </a:p>
            </p:txBody>
          </p:sp>
          <p:sp>
            <p:nvSpPr>
              <p:cNvPr id="46" name="Freeform 21"/>
              <p:cNvSpPr>
                <a:spLocks/>
              </p:cNvSpPr>
              <p:nvPr/>
            </p:nvSpPr>
            <p:spPr bwMode="gray">
              <a:xfrm rot="16200000" flipV="1">
                <a:off x="900" y="2668"/>
                <a:ext cx="114" cy="653"/>
              </a:xfrm>
              <a:custGeom>
                <a:avLst/>
                <a:gdLst>
                  <a:gd name="T0" fmla="*/ 19 w 197"/>
                  <a:gd name="T1" fmla="*/ 0 h 870"/>
                  <a:gd name="T2" fmla="*/ 0 w 197"/>
                  <a:gd name="T3" fmla="*/ 138 h 870"/>
                  <a:gd name="T4" fmla="*/ 22 w 197"/>
                  <a:gd name="T5" fmla="*/ 276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headEnd/>
                <a:tailEnd/>
              </a:ln>
            </p:spPr>
            <p:txBody>
              <a:bodyPr/>
              <a:lstStyle/>
              <a:p>
                <a:endParaRPr lang="zh-CN" altLang="en-US"/>
              </a:p>
            </p:txBody>
          </p:sp>
        </p:grpSp>
        <p:grpSp>
          <p:nvGrpSpPr>
            <p:cNvPr id="20" name="Group 22"/>
            <p:cNvGrpSpPr>
              <a:grpSpLocks/>
            </p:cNvGrpSpPr>
            <p:nvPr/>
          </p:nvGrpSpPr>
          <p:grpSpPr bwMode="auto">
            <a:xfrm>
              <a:off x="1968" y="3169"/>
              <a:ext cx="286" cy="241"/>
              <a:chOff x="2640" y="3304"/>
              <a:chExt cx="294" cy="252"/>
            </a:xfrm>
          </p:grpSpPr>
          <p:sp>
            <p:nvSpPr>
              <p:cNvPr id="34" name="AutoShape 23"/>
              <p:cNvSpPr>
                <a:spLocks noChangeArrowheads="1"/>
              </p:cNvSpPr>
              <p:nvPr/>
            </p:nvSpPr>
            <p:spPr bwMode="gray">
              <a:xfrm>
                <a:off x="2700" y="3304"/>
                <a:ext cx="176" cy="176"/>
              </a:xfrm>
              <a:prstGeom prst="roundRect">
                <a:avLst>
                  <a:gd name="adj" fmla="val 6250"/>
                </a:avLst>
              </a:prstGeom>
              <a:solidFill>
                <a:srgbClr val="292929">
                  <a:alpha val="50195"/>
                </a:srgbClr>
              </a:solidFill>
              <a:ln w="19050" algn="ctr">
                <a:solidFill>
                  <a:srgbClr val="FFFFFF"/>
                </a:solidFill>
                <a:round/>
                <a:headEnd/>
                <a:tailEnd/>
              </a:ln>
            </p:spPr>
            <p:txBody>
              <a:bodyPr wrap="none" anchor="ctr"/>
              <a:lstStyle/>
              <a:p>
                <a:endParaRPr lang="zh-CN" altLang="en-US"/>
              </a:p>
            </p:txBody>
          </p:sp>
          <p:sp>
            <p:nvSpPr>
              <p:cNvPr id="35" name="AutoShape 24"/>
              <p:cNvSpPr>
                <a:spLocks noChangeArrowheads="1"/>
              </p:cNvSpPr>
              <p:nvPr/>
            </p:nvSpPr>
            <p:spPr bwMode="gray">
              <a:xfrm>
                <a:off x="2640" y="3478"/>
                <a:ext cx="294" cy="78"/>
              </a:xfrm>
              <a:prstGeom prst="roundRect">
                <a:avLst>
                  <a:gd name="adj" fmla="val 16667"/>
                </a:avLst>
              </a:prstGeom>
              <a:solidFill>
                <a:srgbClr val="292929">
                  <a:alpha val="50195"/>
                </a:srgbClr>
              </a:solidFill>
              <a:ln w="19050" algn="ctr">
                <a:solidFill>
                  <a:srgbClr val="FFFFFF"/>
                </a:solidFill>
                <a:round/>
                <a:headEnd/>
                <a:tailEnd/>
              </a:ln>
            </p:spPr>
            <p:txBody>
              <a:bodyPr wrap="none" anchor="ctr"/>
              <a:lstStyle/>
              <a:p>
                <a:endParaRPr lang="zh-CN" altLang="en-US"/>
              </a:p>
            </p:txBody>
          </p:sp>
          <p:sp>
            <p:nvSpPr>
              <p:cNvPr id="36" name="Line 25"/>
              <p:cNvSpPr>
                <a:spLocks noChangeShapeType="1"/>
              </p:cNvSpPr>
              <p:nvPr/>
            </p:nvSpPr>
            <p:spPr bwMode="gray">
              <a:xfrm flipH="1">
                <a:off x="2847" y="3517"/>
                <a:ext cx="45" cy="0"/>
              </a:xfrm>
              <a:prstGeom prst="line">
                <a:avLst/>
              </a:prstGeom>
              <a:noFill/>
              <a:ln w="19050">
                <a:solidFill>
                  <a:srgbClr val="FFFFFF"/>
                </a:solidFill>
                <a:round/>
                <a:headEnd/>
                <a:tailEnd/>
              </a:ln>
            </p:spPr>
            <p:txBody>
              <a:bodyPr/>
              <a:lstStyle/>
              <a:p>
                <a:endParaRPr lang="zh-CN" altLang="en-US"/>
              </a:p>
            </p:txBody>
          </p:sp>
          <p:sp>
            <p:nvSpPr>
              <p:cNvPr id="37" name="Line 26"/>
              <p:cNvSpPr>
                <a:spLocks noChangeShapeType="1"/>
              </p:cNvSpPr>
              <p:nvPr/>
            </p:nvSpPr>
            <p:spPr bwMode="gray">
              <a:xfrm flipH="1">
                <a:off x="2759" y="3359"/>
                <a:ext cx="73" cy="0"/>
              </a:xfrm>
              <a:prstGeom prst="line">
                <a:avLst/>
              </a:prstGeom>
              <a:noFill/>
              <a:ln w="19050">
                <a:solidFill>
                  <a:srgbClr val="FFFFFF"/>
                </a:solidFill>
                <a:round/>
                <a:headEnd/>
                <a:tailEnd/>
              </a:ln>
            </p:spPr>
            <p:txBody>
              <a:bodyPr/>
              <a:lstStyle/>
              <a:p>
                <a:endParaRPr lang="zh-CN" altLang="en-US"/>
              </a:p>
            </p:txBody>
          </p:sp>
          <p:sp>
            <p:nvSpPr>
              <p:cNvPr id="38" name="Line 27"/>
              <p:cNvSpPr>
                <a:spLocks noChangeShapeType="1"/>
              </p:cNvSpPr>
              <p:nvPr/>
            </p:nvSpPr>
            <p:spPr bwMode="gray">
              <a:xfrm flipH="1">
                <a:off x="2787" y="3385"/>
                <a:ext cx="45" cy="0"/>
              </a:xfrm>
              <a:prstGeom prst="line">
                <a:avLst/>
              </a:prstGeom>
              <a:noFill/>
              <a:ln w="19050">
                <a:solidFill>
                  <a:srgbClr val="FFFFFF"/>
                </a:solidFill>
                <a:round/>
                <a:headEnd/>
                <a:tailEnd/>
              </a:ln>
            </p:spPr>
            <p:txBody>
              <a:bodyPr/>
              <a:lstStyle/>
              <a:p>
                <a:endParaRPr lang="zh-CN" altLang="en-US"/>
              </a:p>
            </p:txBody>
          </p:sp>
          <p:sp>
            <p:nvSpPr>
              <p:cNvPr id="39" name="Line 28"/>
              <p:cNvSpPr>
                <a:spLocks noChangeShapeType="1"/>
              </p:cNvSpPr>
              <p:nvPr/>
            </p:nvSpPr>
            <p:spPr bwMode="gray">
              <a:xfrm flipH="1">
                <a:off x="2800" y="3434"/>
                <a:ext cx="32" cy="0"/>
              </a:xfrm>
              <a:prstGeom prst="line">
                <a:avLst/>
              </a:prstGeom>
              <a:noFill/>
              <a:ln w="19050">
                <a:solidFill>
                  <a:srgbClr val="FFFFFF"/>
                </a:solidFill>
                <a:round/>
                <a:headEnd/>
                <a:tailEnd/>
              </a:ln>
            </p:spPr>
            <p:txBody>
              <a:bodyPr/>
              <a:lstStyle/>
              <a:p>
                <a:endParaRPr lang="zh-CN" altLang="en-US"/>
              </a:p>
            </p:txBody>
          </p:sp>
        </p:grpSp>
        <p:sp>
          <p:nvSpPr>
            <p:cNvPr id="21" name="AutoShape 29"/>
            <p:cNvSpPr>
              <a:spLocks noChangeArrowheads="1"/>
            </p:cNvSpPr>
            <p:nvPr/>
          </p:nvSpPr>
          <p:spPr bwMode="gray">
            <a:xfrm>
              <a:off x="2625" y="1036"/>
              <a:ext cx="251" cy="373"/>
            </a:xfrm>
            <a:prstGeom prst="cube">
              <a:avLst>
                <a:gd name="adj" fmla="val 6626"/>
              </a:avLst>
            </a:prstGeom>
            <a:solidFill>
              <a:srgbClr val="292929">
                <a:alpha val="50195"/>
              </a:srgbClr>
            </a:solidFill>
            <a:ln w="19050">
              <a:solidFill>
                <a:srgbClr val="FFFFFF"/>
              </a:solidFill>
              <a:miter lim="800000"/>
              <a:headEnd/>
              <a:tailEnd/>
            </a:ln>
          </p:spPr>
          <p:txBody>
            <a:bodyPr wrap="none" anchor="ctr"/>
            <a:lstStyle/>
            <a:p>
              <a:endParaRPr lang="zh-CN" altLang="en-US"/>
            </a:p>
          </p:txBody>
        </p:sp>
        <p:grpSp>
          <p:nvGrpSpPr>
            <p:cNvPr id="22" name="Group 30"/>
            <p:cNvGrpSpPr>
              <a:grpSpLocks/>
            </p:cNvGrpSpPr>
            <p:nvPr/>
          </p:nvGrpSpPr>
          <p:grpSpPr bwMode="auto">
            <a:xfrm>
              <a:off x="3711" y="1900"/>
              <a:ext cx="322" cy="298"/>
              <a:chOff x="3422" y="1347"/>
              <a:chExt cx="330" cy="313"/>
            </a:xfrm>
          </p:grpSpPr>
          <p:sp>
            <p:nvSpPr>
              <p:cNvPr id="32" name="AutoShape 31"/>
              <p:cNvSpPr>
                <a:spLocks noChangeArrowheads="1"/>
              </p:cNvSpPr>
              <p:nvPr/>
            </p:nvSpPr>
            <p:spPr bwMode="gray">
              <a:xfrm>
                <a:off x="3422" y="1411"/>
                <a:ext cx="330" cy="249"/>
              </a:xfrm>
              <a:prstGeom prst="roundRect">
                <a:avLst>
                  <a:gd name="adj" fmla="val 16667"/>
                </a:avLst>
              </a:prstGeom>
              <a:solidFill>
                <a:srgbClr val="292929">
                  <a:alpha val="50195"/>
                </a:srgbClr>
              </a:solidFill>
              <a:ln w="19050" algn="ctr">
                <a:solidFill>
                  <a:srgbClr val="FFFFFF"/>
                </a:solidFill>
                <a:round/>
                <a:headEnd/>
                <a:tailEnd/>
              </a:ln>
            </p:spPr>
            <p:txBody>
              <a:bodyPr wrap="none" anchor="ctr"/>
              <a:lstStyle/>
              <a:p>
                <a:endParaRPr lang="zh-CN" altLang="en-US"/>
              </a:p>
            </p:txBody>
          </p:sp>
          <p:sp>
            <p:nvSpPr>
              <p:cNvPr id="33" name="AutoShape 32"/>
              <p:cNvSpPr>
                <a:spLocks noChangeArrowheads="1"/>
              </p:cNvSpPr>
              <p:nvPr/>
            </p:nvSpPr>
            <p:spPr bwMode="gray">
              <a:xfrm>
                <a:off x="3522" y="1347"/>
                <a:ext cx="122" cy="1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64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292929">
                  <a:alpha val="50195"/>
                </a:srgbClr>
              </a:solidFill>
              <a:ln w="12700" algn="ctr">
                <a:solidFill>
                  <a:srgbClr val="FFFFFF"/>
                </a:solidFill>
                <a:miter lim="800000"/>
                <a:headEnd/>
                <a:tailEnd/>
              </a:ln>
            </p:spPr>
            <p:txBody>
              <a:bodyPr wrap="none" anchor="ctr"/>
              <a:lstStyle/>
              <a:p>
                <a:endParaRPr lang="zh-CN" altLang="en-US"/>
              </a:p>
            </p:txBody>
          </p:sp>
        </p:grpSp>
        <p:grpSp>
          <p:nvGrpSpPr>
            <p:cNvPr id="23" name="Group 33"/>
            <p:cNvGrpSpPr>
              <a:grpSpLocks/>
            </p:cNvGrpSpPr>
            <p:nvPr/>
          </p:nvGrpSpPr>
          <p:grpSpPr bwMode="auto">
            <a:xfrm>
              <a:off x="3326" y="3128"/>
              <a:ext cx="263" cy="318"/>
              <a:chOff x="984" y="878"/>
              <a:chExt cx="3312" cy="4086"/>
            </a:xfrm>
          </p:grpSpPr>
          <p:sp>
            <p:nvSpPr>
              <p:cNvPr id="30" name="Freeform 34"/>
              <p:cNvSpPr>
                <a:spLocks/>
              </p:cNvSpPr>
              <p:nvPr/>
            </p:nvSpPr>
            <p:spPr bwMode="gray">
              <a:xfrm>
                <a:off x="984" y="1002"/>
                <a:ext cx="3312" cy="3962"/>
              </a:xfrm>
              <a:custGeom>
                <a:avLst/>
                <a:gdLst>
                  <a:gd name="T0" fmla="*/ 1376 w 3312"/>
                  <a:gd name="T1" fmla="*/ 696 h 3962"/>
                  <a:gd name="T2" fmla="*/ 1639 w 3312"/>
                  <a:gd name="T3" fmla="*/ 920 h 3962"/>
                  <a:gd name="T4" fmla="*/ 1926 w 3312"/>
                  <a:gd name="T5" fmla="*/ 708 h 3962"/>
                  <a:gd name="T6" fmla="*/ 2940 w 3312"/>
                  <a:gd name="T7" fmla="*/ 66 h 3962"/>
                  <a:gd name="T8" fmla="*/ 3204 w 3312"/>
                  <a:gd name="T9" fmla="*/ 78 h 3962"/>
                  <a:gd name="T10" fmla="*/ 3072 w 3312"/>
                  <a:gd name="T11" fmla="*/ 444 h 3962"/>
                  <a:gd name="T12" fmla="*/ 2139 w 3312"/>
                  <a:gd name="T13" fmla="*/ 1081 h 3962"/>
                  <a:gd name="T14" fmla="*/ 2476 w 3312"/>
                  <a:gd name="T15" fmla="*/ 2372 h 3962"/>
                  <a:gd name="T16" fmla="*/ 2251 w 3312"/>
                  <a:gd name="T17" fmla="*/ 2435 h 3962"/>
                  <a:gd name="T18" fmla="*/ 2614 w 3312"/>
                  <a:gd name="T19" fmla="*/ 3589 h 3962"/>
                  <a:gd name="T20" fmla="*/ 2539 w 3312"/>
                  <a:gd name="T21" fmla="*/ 3925 h 3962"/>
                  <a:gd name="T22" fmla="*/ 2226 w 3312"/>
                  <a:gd name="T23" fmla="*/ 3689 h 3962"/>
                  <a:gd name="T24" fmla="*/ 1789 w 3312"/>
                  <a:gd name="T25" fmla="*/ 2534 h 3962"/>
                  <a:gd name="T26" fmla="*/ 1414 w 3312"/>
                  <a:gd name="T27" fmla="*/ 2534 h 3962"/>
                  <a:gd name="T28" fmla="*/ 1051 w 3312"/>
                  <a:gd name="T29" fmla="*/ 3689 h 3962"/>
                  <a:gd name="T30" fmla="*/ 789 w 3312"/>
                  <a:gd name="T31" fmla="*/ 3925 h 3962"/>
                  <a:gd name="T32" fmla="*/ 676 w 3312"/>
                  <a:gd name="T33" fmla="*/ 3577 h 3962"/>
                  <a:gd name="T34" fmla="*/ 1001 w 3312"/>
                  <a:gd name="T35" fmla="*/ 2459 h 3962"/>
                  <a:gd name="T36" fmla="*/ 751 w 3312"/>
                  <a:gd name="T37" fmla="*/ 2397 h 3962"/>
                  <a:gd name="T38" fmla="*/ 1126 w 3312"/>
                  <a:gd name="T39" fmla="*/ 1081 h 3962"/>
                  <a:gd name="T40" fmla="*/ 139 w 3312"/>
                  <a:gd name="T41" fmla="*/ 497 h 3962"/>
                  <a:gd name="T42" fmla="*/ 60 w 3312"/>
                  <a:gd name="T43" fmla="*/ 180 h 3962"/>
                  <a:gd name="T44" fmla="*/ 389 w 3312"/>
                  <a:gd name="T45" fmla="*/ 162 h 3962"/>
                  <a:gd name="T46" fmla="*/ 1376 w 3312"/>
                  <a:gd name="T47" fmla="*/ 696 h 39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12"/>
                  <a:gd name="T73" fmla="*/ 0 h 3962"/>
                  <a:gd name="T74" fmla="*/ 3312 w 3312"/>
                  <a:gd name="T75" fmla="*/ 3962 h 39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12" h="3962">
                    <a:moveTo>
                      <a:pt x="1376" y="696"/>
                    </a:moveTo>
                    <a:cubicBezTo>
                      <a:pt x="1401" y="795"/>
                      <a:pt x="1489" y="920"/>
                      <a:pt x="1639" y="920"/>
                    </a:cubicBezTo>
                    <a:cubicBezTo>
                      <a:pt x="1801" y="920"/>
                      <a:pt x="1876" y="795"/>
                      <a:pt x="1926" y="708"/>
                    </a:cubicBezTo>
                    <a:lnTo>
                      <a:pt x="2940" y="66"/>
                    </a:lnTo>
                    <a:cubicBezTo>
                      <a:pt x="3042" y="0"/>
                      <a:pt x="3142" y="16"/>
                      <a:pt x="3204" y="78"/>
                    </a:cubicBezTo>
                    <a:cubicBezTo>
                      <a:pt x="3267" y="140"/>
                      <a:pt x="3312" y="264"/>
                      <a:pt x="3072" y="444"/>
                    </a:cubicBezTo>
                    <a:lnTo>
                      <a:pt x="2139" y="1081"/>
                    </a:lnTo>
                    <a:lnTo>
                      <a:pt x="2476" y="2372"/>
                    </a:lnTo>
                    <a:lnTo>
                      <a:pt x="2251" y="2435"/>
                    </a:lnTo>
                    <a:lnTo>
                      <a:pt x="2614" y="3589"/>
                    </a:lnTo>
                    <a:cubicBezTo>
                      <a:pt x="2651" y="3751"/>
                      <a:pt x="2639" y="3863"/>
                      <a:pt x="2539" y="3925"/>
                    </a:cubicBezTo>
                    <a:cubicBezTo>
                      <a:pt x="2401" y="3962"/>
                      <a:pt x="2289" y="3863"/>
                      <a:pt x="2226" y="3689"/>
                    </a:cubicBezTo>
                    <a:cubicBezTo>
                      <a:pt x="2101" y="3453"/>
                      <a:pt x="1876" y="2720"/>
                      <a:pt x="1789" y="2534"/>
                    </a:cubicBezTo>
                    <a:lnTo>
                      <a:pt x="1414" y="2534"/>
                    </a:lnTo>
                    <a:cubicBezTo>
                      <a:pt x="1339" y="2770"/>
                      <a:pt x="1151" y="3465"/>
                      <a:pt x="1051" y="3689"/>
                    </a:cubicBezTo>
                    <a:cubicBezTo>
                      <a:pt x="1001" y="3838"/>
                      <a:pt x="914" y="3950"/>
                      <a:pt x="789" y="3925"/>
                    </a:cubicBezTo>
                    <a:cubicBezTo>
                      <a:pt x="714" y="3875"/>
                      <a:pt x="614" y="3838"/>
                      <a:pt x="676" y="3577"/>
                    </a:cubicBezTo>
                    <a:lnTo>
                      <a:pt x="1001" y="2459"/>
                    </a:lnTo>
                    <a:lnTo>
                      <a:pt x="751" y="2397"/>
                    </a:lnTo>
                    <a:lnTo>
                      <a:pt x="1126" y="1081"/>
                    </a:lnTo>
                    <a:lnTo>
                      <a:pt x="139" y="497"/>
                    </a:lnTo>
                    <a:cubicBezTo>
                      <a:pt x="54" y="402"/>
                      <a:pt x="0" y="342"/>
                      <a:pt x="60" y="180"/>
                    </a:cubicBezTo>
                    <a:cubicBezTo>
                      <a:pt x="186" y="102"/>
                      <a:pt x="214" y="112"/>
                      <a:pt x="389" y="162"/>
                    </a:cubicBezTo>
                    <a:lnTo>
                      <a:pt x="1376" y="696"/>
                    </a:lnTo>
                    <a:close/>
                  </a:path>
                </a:pathLst>
              </a:custGeom>
              <a:solidFill>
                <a:srgbClr val="292929">
                  <a:alpha val="50195"/>
                </a:srgbClr>
              </a:solidFill>
              <a:ln w="19050">
                <a:solidFill>
                  <a:srgbClr val="FFFFFF"/>
                </a:solidFill>
                <a:round/>
                <a:headEnd/>
                <a:tailEnd/>
              </a:ln>
            </p:spPr>
            <p:txBody>
              <a:bodyPr/>
              <a:lstStyle/>
              <a:p>
                <a:endParaRPr lang="zh-CN" altLang="en-US"/>
              </a:p>
            </p:txBody>
          </p:sp>
          <p:sp>
            <p:nvSpPr>
              <p:cNvPr id="31" name="Oval 35"/>
              <p:cNvSpPr>
                <a:spLocks noChangeArrowheads="1"/>
              </p:cNvSpPr>
              <p:nvPr/>
            </p:nvSpPr>
            <p:spPr bwMode="gray">
              <a:xfrm>
                <a:off x="2208" y="878"/>
                <a:ext cx="862" cy="845"/>
              </a:xfrm>
              <a:prstGeom prst="ellipse">
                <a:avLst/>
              </a:prstGeom>
              <a:solidFill>
                <a:srgbClr val="292929">
                  <a:alpha val="50195"/>
                </a:srgbClr>
              </a:solidFill>
              <a:ln w="19050">
                <a:solidFill>
                  <a:srgbClr val="FFFFFF"/>
                </a:solidFill>
                <a:round/>
                <a:headEnd/>
                <a:tailEnd/>
              </a:ln>
            </p:spPr>
            <p:txBody>
              <a:bodyPr wrap="none" anchor="ctr"/>
              <a:lstStyle/>
              <a:p>
                <a:endParaRPr lang="zh-CN" altLang="en-US"/>
              </a:p>
            </p:txBody>
          </p:sp>
        </p:grpSp>
        <p:sp>
          <p:nvSpPr>
            <p:cNvPr id="24" name="Rectangle 36"/>
            <p:cNvSpPr>
              <a:spLocks noChangeArrowheads="1"/>
            </p:cNvSpPr>
            <p:nvPr/>
          </p:nvSpPr>
          <p:spPr bwMode="auto">
            <a:xfrm>
              <a:off x="2151" y="1719"/>
              <a:ext cx="1331" cy="1395"/>
            </a:xfrm>
            <a:prstGeom prst="rect">
              <a:avLst/>
            </a:prstGeom>
            <a:noFill/>
            <a:ln w="9525" algn="ctr">
              <a:noFill/>
              <a:miter lim="800000"/>
              <a:headEnd/>
              <a:tailEnd/>
            </a:ln>
          </p:spPr>
          <p:txBody>
            <a:bodyPr wrap="square">
              <a:spAutoFit/>
            </a:bodyPr>
            <a:lstStyle/>
            <a:p>
              <a:r>
                <a:rPr lang="zh-CN" altLang="en-US" sz="1600" b="1" dirty="0" smtClean="0"/>
                <a:t>淘礼网承担北京一卡通搭建积分体系的后台、前端、微信端等软件的开发成本和相关硬件的采购成本，同时每年免费提供价值一百万元的实物奖品</a:t>
              </a:r>
              <a:endParaRPr lang="zh-CN" altLang="en-US" sz="1600" b="1" dirty="0"/>
            </a:p>
          </p:txBody>
        </p:sp>
        <p:sp>
          <p:nvSpPr>
            <p:cNvPr id="25" name="AutoShape 37"/>
            <p:cNvSpPr>
              <a:spLocks/>
            </p:cNvSpPr>
            <p:nvPr/>
          </p:nvSpPr>
          <p:spPr bwMode="auto">
            <a:xfrm>
              <a:off x="1121" y="1036"/>
              <a:ext cx="1031" cy="366"/>
            </a:xfrm>
            <a:prstGeom prst="accentCallout2">
              <a:avLst>
                <a:gd name="adj1" fmla="val 18750"/>
                <a:gd name="adj2" fmla="val 104532"/>
                <a:gd name="adj3" fmla="val 18750"/>
                <a:gd name="adj4" fmla="val 118509"/>
                <a:gd name="adj5" fmla="val 46093"/>
                <a:gd name="adj6" fmla="val 133051"/>
              </a:avLst>
            </a:prstGeom>
            <a:noFill/>
            <a:ln w="9525">
              <a:solidFill>
                <a:schemeClr val="folHlink"/>
              </a:solidFill>
              <a:miter lim="800000"/>
              <a:headEnd/>
              <a:tailEnd/>
            </a:ln>
          </p:spPr>
          <p:txBody>
            <a:bodyPr anchor="ctr"/>
            <a:lstStyle/>
            <a:p>
              <a:pPr algn="ctr"/>
              <a:r>
                <a:rPr lang="en-US" altLang="zh-CN" b="1" dirty="0" smtClean="0">
                  <a:solidFill>
                    <a:srgbClr val="7030A0"/>
                  </a:solidFill>
                  <a:latin typeface="微软雅黑" pitchFamily="34" charset="-122"/>
                  <a:ea typeface="微软雅黑" pitchFamily="34" charset="-122"/>
                </a:rPr>
                <a:t>APP</a:t>
              </a:r>
              <a:r>
                <a:rPr lang="zh-CN" altLang="en-US" b="1" dirty="0" smtClean="0">
                  <a:solidFill>
                    <a:srgbClr val="7030A0"/>
                  </a:solidFill>
                  <a:latin typeface="微软雅黑" pitchFamily="34" charset="-122"/>
                  <a:ea typeface="微软雅黑" pitchFamily="34" charset="-122"/>
                </a:rPr>
                <a:t>应用端</a:t>
              </a:r>
              <a:endParaRPr lang="en-US" altLang="zh-CN" b="1" dirty="0" smtClean="0">
                <a:solidFill>
                  <a:srgbClr val="7030A0"/>
                </a:solidFill>
                <a:latin typeface="微软雅黑" pitchFamily="34" charset="-122"/>
                <a:ea typeface="微软雅黑" pitchFamily="34" charset="-122"/>
              </a:endParaRPr>
            </a:p>
          </p:txBody>
        </p:sp>
        <p:sp>
          <p:nvSpPr>
            <p:cNvPr id="26" name="AutoShape 38"/>
            <p:cNvSpPr>
              <a:spLocks/>
            </p:cNvSpPr>
            <p:nvPr/>
          </p:nvSpPr>
          <p:spPr bwMode="auto">
            <a:xfrm>
              <a:off x="257" y="2396"/>
              <a:ext cx="1184" cy="365"/>
            </a:xfrm>
            <a:prstGeom prst="accentCallout2">
              <a:avLst>
                <a:gd name="adj1" fmla="val 18750"/>
                <a:gd name="adj2" fmla="val 104532"/>
                <a:gd name="adj3" fmla="val 18750"/>
                <a:gd name="adj4" fmla="val 113125"/>
                <a:gd name="adj5" fmla="val -19009"/>
                <a:gd name="adj6" fmla="val 122097"/>
              </a:avLst>
            </a:prstGeom>
            <a:noFill/>
            <a:ln w="9525">
              <a:solidFill>
                <a:schemeClr val="accent1"/>
              </a:solidFill>
              <a:miter lim="800000"/>
              <a:headEnd/>
              <a:tailEnd/>
            </a:ln>
          </p:spPr>
          <p:txBody>
            <a:bodyPr anchor="ctr"/>
            <a:lstStyle/>
            <a:p>
              <a:r>
                <a:rPr lang="zh-CN" altLang="en-US" b="1" dirty="0" smtClean="0">
                  <a:solidFill>
                    <a:srgbClr val="7030A0"/>
                  </a:solidFill>
                  <a:latin typeface="微软雅黑" pitchFamily="34" charset="-122"/>
                  <a:ea typeface="微软雅黑" pitchFamily="34" charset="-122"/>
                </a:rPr>
                <a:t>积分体系前端</a:t>
              </a:r>
              <a:endParaRPr lang="en-US" altLang="zh-CN" b="1" dirty="0" smtClean="0">
                <a:solidFill>
                  <a:srgbClr val="7030A0"/>
                </a:solidFill>
                <a:latin typeface="微软雅黑" pitchFamily="34" charset="-122"/>
                <a:ea typeface="微软雅黑" pitchFamily="34" charset="-122"/>
              </a:endParaRPr>
            </a:p>
          </p:txBody>
        </p:sp>
        <p:sp>
          <p:nvSpPr>
            <p:cNvPr id="27" name="AutoShape 39"/>
            <p:cNvSpPr>
              <a:spLocks/>
            </p:cNvSpPr>
            <p:nvPr/>
          </p:nvSpPr>
          <p:spPr bwMode="auto">
            <a:xfrm>
              <a:off x="583" y="3546"/>
              <a:ext cx="1030" cy="365"/>
            </a:xfrm>
            <a:prstGeom prst="accentCallout2">
              <a:avLst>
                <a:gd name="adj1" fmla="val 18750"/>
                <a:gd name="adj2" fmla="val 104532"/>
                <a:gd name="adj3" fmla="val 18750"/>
                <a:gd name="adj4" fmla="val 117847"/>
                <a:gd name="adj5" fmla="val -2606"/>
                <a:gd name="adj6" fmla="val 131917"/>
              </a:avLst>
            </a:prstGeom>
            <a:noFill/>
            <a:ln w="9525">
              <a:solidFill>
                <a:schemeClr val="tx2"/>
              </a:solidFill>
              <a:miter lim="800000"/>
              <a:headEnd/>
              <a:tailEnd/>
            </a:ln>
          </p:spPr>
          <p:txBody>
            <a:bodyPr anchor="ctr"/>
            <a:lstStyle/>
            <a:p>
              <a:pPr algn="r"/>
              <a:r>
                <a:rPr lang="zh-CN" altLang="en-US" b="1" dirty="0" smtClean="0">
                  <a:solidFill>
                    <a:srgbClr val="7030A0"/>
                  </a:solidFill>
                  <a:latin typeface="微软雅黑" pitchFamily="34" charset="-122"/>
                  <a:ea typeface="微软雅黑" pitchFamily="34" charset="-122"/>
                </a:rPr>
                <a:t>微信端</a:t>
              </a:r>
              <a:endParaRPr lang="en-US" altLang="zh-CN" b="1" dirty="0" smtClean="0">
                <a:solidFill>
                  <a:srgbClr val="7030A0"/>
                </a:solidFill>
                <a:latin typeface="微软雅黑" pitchFamily="34" charset="-122"/>
                <a:ea typeface="微软雅黑" pitchFamily="34" charset="-122"/>
              </a:endParaRPr>
            </a:p>
          </p:txBody>
        </p:sp>
        <p:sp>
          <p:nvSpPr>
            <p:cNvPr id="28" name="AutoShape 40"/>
            <p:cNvSpPr>
              <a:spLocks/>
            </p:cNvSpPr>
            <p:nvPr/>
          </p:nvSpPr>
          <p:spPr bwMode="auto">
            <a:xfrm>
              <a:off x="3992" y="3570"/>
              <a:ext cx="1030" cy="366"/>
            </a:xfrm>
            <a:prstGeom prst="accentCallout2">
              <a:avLst>
                <a:gd name="adj1" fmla="val 18750"/>
                <a:gd name="adj2" fmla="val -4532"/>
                <a:gd name="adj3" fmla="val 18750"/>
                <a:gd name="adj4" fmla="val -19829"/>
                <a:gd name="adj5" fmla="val -14583"/>
                <a:gd name="adj6" fmla="val -35977"/>
              </a:avLst>
            </a:prstGeom>
            <a:noFill/>
            <a:ln w="9525">
              <a:solidFill>
                <a:schemeClr val="hlink"/>
              </a:solidFill>
              <a:miter lim="800000"/>
              <a:headEnd/>
              <a:tailEnd/>
            </a:ln>
          </p:spPr>
          <p:txBody>
            <a:bodyPr anchor="ctr"/>
            <a:lstStyle/>
            <a:p>
              <a:r>
                <a:rPr lang="zh-CN" altLang="en-US" b="1" dirty="0" smtClean="0">
                  <a:solidFill>
                    <a:srgbClr val="7030A0"/>
                  </a:solidFill>
                  <a:latin typeface="微软雅黑" pitchFamily="34" charset="-122"/>
                  <a:ea typeface="微软雅黑" pitchFamily="34" charset="-122"/>
                </a:rPr>
                <a:t>实物抽奖</a:t>
              </a:r>
              <a:endParaRPr lang="en-US" altLang="zh-CN" b="1" dirty="0" smtClean="0">
                <a:solidFill>
                  <a:srgbClr val="7030A0"/>
                </a:solidFill>
                <a:latin typeface="微软雅黑" pitchFamily="34" charset="-122"/>
                <a:ea typeface="微软雅黑" pitchFamily="34" charset="-122"/>
              </a:endParaRPr>
            </a:p>
          </p:txBody>
        </p:sp>
        <p:sp>
          <p:nvSpPr>
            <p:cNvPr id="29" name="AutoShape 41"/>
            <p:cNvSpPr>
              <a:spLocks/>
            </p:cNvSpPr>
            <p:nvPr/>
          </p:nvSpPr>
          <p:spPr bwMode="auto">
            <a:xfrm>
              <a:off x="4277" y="2376"/>
              <a:ext cx="1284" cy="365"/>
            </a:xfrm>
            <a:prstGeom prst="accentCallout2">
              <a:avLst>
                <a:gd name="adj1" fmla="val 18750"/>
                <a:gd name="adj2" fmla="val -4532"/>
                <a:gd name="adj3" fmla="val 18750"/>
                <a:gd name="adj4" fmla="val -12750"/>
                <a:gd name="adj5" fmla="val -15884"/>
                <a:gd name="adj6" fmla="val -21625"/>
              </a:avLst>
            </a:prstGeom>
            <a:noFill/>
            <a:ln w="9525">
              <a:solidFill>
                <a:schemeClr val="accent2"/>
              </a:solidFill>
              <a:miter lim="800000"/>
              <a:headEnd/>
              <a:tailEnd/>
            </a:ln>
          </p:spPr>
          <p:txBody>
            <a:bodyPr anchor="ctr"/>
            <a:lstStyle/>
            <a:p>
              <a:r>
                <a:rPr lang="zh-CN" altLang="en-US" b="1" dirty="0" smtClean="0">
                  <a:solidFill>
                    <a:srgbClr val="7030A0"/>
                  </a:solidFill>
                  <a:latin typeface="微软雅黑" pitchFamily="34" charset="-122"/>
                  <a:ea typeface="微软雅黑" pitchFamily="34" charset="-122"/>
                </a:rPr>
                <a:t>积分体系后台</a:t>
              </a:r>
              <a:endParaRPr lang="en-US" altLang="zh-CN" b="1" dirty="0" smtClean="0">
                <a:solidFill>
                  <a:srgbClr val="7030A0"/>
                </a:solidFill>
                <a:latin typeface="微软雅黑" pitchFamily="34" charset="-122"/>
                <a:ea typeface="微软雅黑" pitchFamily="34" charset="-122"/>
              </a:endParaRPr>
            </a:p>
          </p:txBody>
        </p:sp>
      </p:grpSp>
      <p:sp>
        <p:nvSpPr>
          <p:cNvPr id="47" name="矩形 46"/>
          <p:cNvSpPr/>
          <p:nvPr/>
        </p:nvSpPr>
        <p:spPr>
          <a:xfrm>
            <a:off x="4357686" y="1714488"/>
            <a:ext cx="288000" cy="32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p:nvPr/>
        </p:nvCxnSpPr>
        <p:spPr>
          <a:xfrm>
            <a:off x="4858545" y="1999446"/>
            <a:ext cx="357191"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858545" y="2070884"/>
            <a:ext cx="357191"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4981174" y="2036801"/>
            <a:ext cx="21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4853982" y="2036404"/>
            <a:ext cx="216000" cy="7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Rectangle 9"/>
          <p:cNvSpPr>
            <a:spLocks noChangeArrowheads="1"/>
          </p:cNvSpPr>
          <p:nvPr/>
        </p:nvSpPr>
        <p:spPr bwMode="black">
          <a:xfrm rot="945644">
            <a:off x="6254591" y="1298514"/>
            <a:ext cx="2355440" cy="1143008"/>
          </a:xfrm>
          <a:prstGeom prst="rect">
            <a:avLst/>
          </a:prstGeom>
          <a:noFill/>
          <a:ln w="9525">
            <a:noFill/>
            <a:miter lim="800000"/>
            <a:headEnd/>
            <a:tailEnd/>
          </a:ln>
          <a:effectLst>
            <a:glow rad="228600">
              <a:schemeClr val="accent6">
                <a:satMod val="175000"/>
                <a:alpha val="40000"/>
              </a:schemeClr>
            </a:glow>
            <a:outerShdw blurRad="50800" dist="38100" dir="2700000" algn="tl" rotWithShape="0">
              <a:prstClr val="black">
                <a:alpha val="40000"/>
              </a:prstClr>
            </a:outerShdw>
            <a:reflection blurRad="6350" stA="50000" endA="300" endPos="55500" dist="101600" dir="5400000" sy="-100000" algn="bl" rotWithShape="0"/>
          </a:effectLst>
          <a:scene3d>
            <a:camera prst="orthographicFront"/>
            <a:lightRig rig="threePt" dir="t"/>
          </a:scene3d>
          <a:sp3d>
            <a:bevelT w="139700" prst="cross"/>
          </a:sp3d>
        </p:spPr>
        <p:txBody>
          <a:bodyPr anchor="ctr"/>
          <a:lstStyle/>
          <a:p>
            <a:pPr algn="r">
              <a:defRPr/>
            </a:pPr>
            <a:r>
              <a:rPr lang="zh-CN" altLang="en-US" sz="5400" b="1" dirty="0" smtClean="0">
                <a:ln w="1905"/>
                <a:solidFill>
                  <a:srgbClr val="FF0000"/>
                </a:solidFill>
                <a:effectLst/>
                <a:latin typeface="微软雅黑" pitchFamily="34" charset="-122"/>
                <a:ea typeface="微软雅黑" pitchFamily="34" charset="-122"/>
              </a:rPr>
              <a:t>全免费</a:t>
            </a:r>
            <a:endParaRPr lang="zh-CN" altLang="en-US" sz="5400" b="1" dirty="0">
              <a:ln w="1905"/>
              <a:solidFill>
                <a:srgbClr val="FF0000"/>
              </a:solidFill>
              <a:effectLst/>
              <a:latin typeface="微软雅黑" pitchFamily="34" charset="-122"/>
              <a:ea typeface="微软雅黑" pitchFamily="34" charset="-122"/>
            </a:endParaRPr>
          </a:p>
        </p:txBody>
      </p:sp>
      <p:sp>
        <p:nvSpPr>
          <p:cNvPr id="52" name="TextBox 51"/>
          <p:cNvSpPr txBox="1"/>
          <p:nvPr/>
        </p:nvSpPr>
        <p:spPr>
          <a:xfrm>
            <a:off x="857224" y="6143644"/>
            <a:ext cx="6437981" cy="523220"/>
          </a:xfrm>
          <a:prstGeom prst="rect">
            <a:avLst/>
          </a:prstGeom>
          <a:noFill/>
        </p:spPr>
        <p:txBody>
          <a:bodyPr wrap="none" rtlCol="0">
            <a:spAutoFit/>
          </a:bodyPr>
          <a:lstStyle/>
          <a:p>
            <a:r>
              <a:rPr lang="en-US" sz="2800" b="1" dirty="0" smtClean="0">
                <a:solidFill>
                  <a:srgbClr val="FF0000"/>
                </a:solidFill>
              </a:rPr>
              <a:t>50</a:t>
            </a:r>
            <a:r>
              <a:rPr lang="zh-CN" altLang="en-US" sz="2800" b="1" dirty="0" smtClean="0">
                <a:solidFill>
                  <a:srgbClr val="FF0000"/>
                </a:solidFill>
              </a:rPr>
              <a:t>万人民币信誉保证金交由北京一卡通</a:t>
            </a:r>
            <a:r>
              <a:rPr lang="en-US" altLang="zh-CN" sz="2800" b="1" dirty="0" smtClean="0">
                <a:solidFill>
                  <a:srgbClr val="FF0000"/>
                </a:solidFill>
              </a:rPr>
              <a:t>!</a:t>
            </a:r>
            <a:endParaRPr lang="zh-CN" altLang="en-US" sz="2800" b="1"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标题 24"/>
          <p:cNvSpPr>
            <a:spLocks noGrp="1"/>
          </p:cNvSpPr>
          <p:nvPr>
            <p:ph type="title"/>
          </p:nvPr>
        </p:nvSpPr>
        <p:spPr>
          <a:xfrm>
            <a:off x="1214414" y="285728"/>
            <a:ext cx="6072230" cy="774720"/>
          </a:xfrm>
        </p:spPr>
        <p:txBody>
          <a:bodyPr>
            <a:normAutofit/>
          </a:bodyPr>
          <a:lstStyle/>
          <a:p>
            <a:pPr lvl="0" algn="l"/>
            <a:r>
              <a:rPr lang="zh-CN" altLang="en-US" sz="2800" b="1" dirty="0" smtClean="0"/>
              <a:t>关于公司资信</a:t>
            </a:r>
            <a:endParaRPr lang="zh-CN" altLang="en-US" sz="2800" b="1" dirty="0"/>
          </a:p>
        </p:txBody>
      </p:sp>
      <p:sp>
        <p:nvSpPr>
          <p:cNvPr id="8" name="Rectangle 3"/>
          <p:cNvSpPr txBox="1">
            <a:spLocks noRot="1" noChangeArrowheads="1"/>
          </p:cNvSpPr>
          <p:nvPr/>
        </p:nvSpPr>
        <p:spPr>
          <a:xfrm>
            <a:off x="1000100" y="1071546"/>
            <a:ext cx="7715305" cy="1714512"/>
          </a:xfrm>
          <a:prstGeom prst="rect">
            <a:avLst/>
          </a:prstGeom>
          <a:noFill/>
          <a:ln w="55000" cap="flat" cmpd="thickThin" algn="ctr">
            <a:noFill/>
            <a:prstDash val="solid"/>
          </a:ln>
        </p:spPr>
        <p:style>
          <a:lnRef idx="2">
            <a:schemeClr val="accent1"/>
          </a:lnRef>
          <a:fillRef idx="1">
            <a:schemeClr val="lt1"/>
          </a:fillRef>
          <a:effectRef idx="0">
            <a:schemeClr val="accent1"/>
          </a:effectRef>
          <a:fontRef idx="minor">
            <a:schemeClr val="dk1"/>
          </a:fontRef>
        </p:style>
        <p:txBody>
          <a:bodyPr vert="horz" rtlCol="0">
            <a:noAutofit/>
          </a:bodyPr>
          <a:lstStyle/>
          <a:p>
            <a:pPr lvl="0">
              <a:lnSpc>
                <a:spcPct val="200000"/>
              </a:lnSpc>
              <a:spcBef>
                <a:spcPct val="50000"/>
              </a:spcBef>
              <a:tabLst>
                <a:tab pos="90488" algn="l"/>
                <a:tab pos="269875" algn="l"/>
                <a:tab pos="539750" algn="l"/>
              </a:tabLst>
              <a:defRPr/>
            </a:pPr>
            <a:r>
              <a:rPr lang="zh-CN" altLang="en-US" dirty="0" smtClean="0">
                <a:solidFill>
                  <a:schemeClr val="tx2">
                    <a:lumMod val="90000"/>
                    <a:lumOff val="10000"/>
                  </a:schemeClr>
                </a:solidFill>
                <a:latin typeface="微软雅黑" pitchFamily="34" charset="-122"/>
                <a:ea typeface="微软雅黑" pitchFamily="34" charset="-122"/>
              </a:rPr>
              <a:t>做为一卡通公司积分提供合作商，淘礼网长期为中国移动、中国电信、中国银行、中国建设银行、中国民生银行、南方航空、东方航空等大型央企提供积分兑换礼品服务，行业经验非常丰富，注重用户隐私保护和客户服务质量，在业界有着良好的口碑。</a:t>
            </a:r>
          </a:p>
          <a:p>
            <a:pPr marL="365760" marR="0" lvl="0" indent="-256032" algn="l" defTabSz="914400" rtl="0" eaLnBrk="1" fontAlgn="auto" latinLnBrk="0" hangingPunct="1">
              <a:lnSpc>
                <a:spcPct val="200000"/>
              </a:lnSpc>
              <a:spcBef>
                <a:spcPts val="400"/>
              </a:spcBef>
              <a:spcAft>
                <a:spcPts val="0"/>
              </a:spcAft>
              <a:buClr>
                <a:srgbClr val="1776B2"/>
              </a:buClr>
              <a:buSzPct val="68000"/>
              <a:buFont typeface="Wingdings" pitchFamily="2" charset="2"/>
              <a:buNone/>
              <a:tabLst/>
              <a:defRPr/>
            </a:pPr>
            <a:endParaRPr kumimoji="0" lang="zh-CN" altLang="en-US" b="0" i="0" u="none" strike="noStrike" kern="1200" cap="none" spc="0" normalizeH="0" baseline="0" noProof="0" dirty="0" smtClean="0">
              <a:ln>
                <a:noFill/>
              </a:ln>
              <a:solidFill>
                <a:schemeClr val="tx2">
                  <a:lumMod val="90000"/>
                  <a:lumOff val="10000"/>
                </a:schemeClr>
              </a:solidFill>
              <a:effectLst/>
              <a:uLnTx/>
              <a:uFillTx/>
              <a:latin typeface="微软雅黑" pitchFamily="34" charset="-122"/>
              <a:ea typeface="微软雅黑" pitchFamily="34" charset="-122"/>
              <a:cs typeface="+mn-cs"/>
            </a:endParaRPr>
          </a:p>
        </p:txBody>
      </p:sp>
      <p:sp>
        <p:nvSpPr>
          <p:cNvPr id="9" name="Rectangle 4"/>
          <p:cNvSpPr>
            <a:spLocks noChangeArrowheads="1"/>
          </p:cNvSpPr>
          <p:nvPr/>
        </p:nvSpPr>
        <p:spPr bwMode="auto">
          <a:xfrm>
            <a:off x="4643438" y="3214687"/>
            <a:ext cx="4286280" cy="3416320"/>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fontAlgn="auto">
              <a:lnSpc>
                <a:spcPct val="200000"/>
              </a:lnSpc>
              <a:spcBef>
                <a:spcPct val="50000"/>
              </a:spcBef>
              <a:spcAft>
                <a:spcPts val="0"/>
              </a:spcAft>
              <a:defRPr/>
            </a:pPr>
            <a:r>
              <a:rPr lang="zh-CN" altLang="en-US" dirty="0" smtClean="0">
                <a:solidFill>
                  <a:schemeClr val="tx2">
                    <a:lumMod val="90000"/>
                    <a:lumOff val="10000"/>
                  </a:schemeClr>
                </a:solidFill>
                <a:latin typeface="微软雅黑" pitchFamily="34" charset="-122"/>
                <a:ea typeface="微软雅黑" pitchFamily="34" charset="-122"/>
              </a:rPr>
              <a:t>淘礼网是国家级高新技术企业和新三板挂牌企业，注册资本</a:t>
            </a:r>
            <a:r>
              <a:rPr lang="en-US" altLang="zh-CN" dirty="0" smtClean="0">
                <a:solidFill>
                  <a:schemeClr val="tx2">
                    <a:lumMod val="90000"/>
                    <a:lumOff val="10000"/>
                  </a:schemeClr>
                </a:solidFill>
                <a:latin typeface="微软雅黑" pitchFamily="34" charset="-122"/>
                <a:ea typeface="微软雅黑" pitchFamily="34" charset="-122"/>
              </a:rPr>
              <a:t>1000</a:t>
            </a:r>
            <a:r>
              <a:rPr lang="zh-CN" altLang="en-US" dirty="0" smtClean="0">
                <a:solidFill>
                  <a:schemeClr val="tx2">
                    <a:lumMod val="90000"/>
                    <a:lumOff val="10000"/>
                  </a:schemeClr>
                </a:solidFill>
                <a:latin typeface="微软雅黑" pitchFamily="34" charset="-122"/>
                <a:ea typeface="微软雅黑" pitchFamily="34" charset="-122"/>
              </a:rPr>
              <a:t>万元人民币，公司创始人毕业于美国哥伦比亚商学院，长期在</a:t>
            </a:r>
            <a:r>
              <a:rPr lang="en-US" altLang="zh-CN" dirty="0" smtClean="0">
                <a:solidFill>
                  <a:schemeClr val="tx2">
                    <a:lumMod val="90000"/>
                    <a:lumOff val="10000"/>
                  </a:schemeClr>
                </a:solidFill>
                <a:latin typeface="微软雅黑" pitchFamily="34" charset="-122"/>
                <a:ea typeface="微软雅黑" pitchFamily="34" charset="-122"/>
              </a:rPr>
              <a:t>500</a:t>
            </a:r>
            <a:r>
              <a:rPr lang="zh-CN" altLang="en-US" dirty="0" smtClean="0">
                <a:solidFill>
                  <a:schemeClr val="tx2">
                    <a:lumMod val="90000"/>
                    <a:lumOff val="10000"/>
                  </a:schemeClr>
                </a:solidFill>
                <a:latin typeface="微软雅黑" pitchFamily="34" charset="-122"/>
                <a:ea typeface="微软雅黑" pitchFamily="34" charset="-122"/>
              </a:rPr>
              <a:t>强企业从事市场营销和企业管理工作，有着优秀的信誉背景及良好的职业操守。</a:t>
            </a:r>
            <a:endParaRPr lang="zh-CN" altLang="en-US" dirty="0">
              <a:solidFill>
                <a:schemeClr val="tx2">
                  <a:lumMod val="90000"/>
                  <a:lumOff val="10000"/>
                </a:schemeClr>
              </a:solidFill>
              <a:latin typeface="微软雅黑" pitchFamily="34" charset="-122"/>
              <a:ea typeface="微软雅黑" pitchFamily="34" charset="-122"/>
            </a:endParaRPr>
          </a:p>
        </p:txBody>
      </p:sp>
      <p:pic>
        <p:nvPicPr>
          <p:cNvPr id="10" name="Picture 5" descr="map"/>
          <p:cNvPicPr>
            <a:picLocks noChangeAspect="1" noChangeArrowheads="1"/>
          </p:cNvPicPr>
          <p:nvPr/>
        </p:nvPicPr>
        <p:blipFill>
          <a:blip r:embed="rId4" cstate="print"/>
          <a:srcRect/>
          <a:stretch>
            <a:fillRect/>
          </a:stretch>
        </p:blipFill>
        <p:spPr bwMode="auto">
          <a:xfrm>
            <a:off x="500034" y="3310386"/>
            <a:ext cx="3857653" cy="319044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标题 24"/>
          <p:cNvSpPr>
            <a:spLocks noGrp="1"/>
          </p:cNvSpPr>
          <p:nvPr>
            <p:ph type="title"/>
          </p:nvPr>
        </p:nvSpPr>
        <p:spPr>
          <a:xfrm>
            <a:off x="1214414" y="285728"/>
            <a:ext cx="5929354" cy="774720"/>
          </a:xfrm>
        </p:spPr>
        <p:txBody>
          <a:bodyPr>
            <a:normAutofit/>
          </a:bodyPr>
          <a:lstStyle/>
          <a:p>
            <a:pPr lvl="0" algn="l"/>
            <a:r>
              <a:rPr lang="zh-CN" altLang="en-US" sz="2800" b="1" dirty="0" smtClean="0"/>
              <a:t>关于运营之产品</a:t>
            </a:r>
            <a:endParaRPr lang="zh-CN" altLang="en-US" sz="2800" b="1" dirty="0"/>
          </a:p>
        </p:txBody>
      </p:sp>
      <p:pic>
        <p:nvPicPr>
          <p:cNvPr id="63" name="Picture 4"/>
          <p:cNvPicPr>
            <a:picLocks noChangeAspect="1" noChangeArrowheads="1"/>
          </p:cNvPicPr>
          <p:nvPr/>
        </p:nvPicPr>
        <p:blipFill>
          <a:blip r:embed="rId4" cstate="print"/>
          <a:srcRect/>
          <a:stretch>
            <a:fillRect/>
          </a:stretch>
        </p:blipFill>
        <p:spPr bwMode="auto">
          <a:xfrm>
            <a:off x="5214942" y="2571744"/>
            <a:ext cx="1714512" cy="658812"/>
          </a:xfrm>
          <a:prstGeom prst="rect">
            <a:avLst/>
          </a:prstGeom>
          <a:noFill/>
          <a:ln w="9525">
            <a:noFill/>
            <a:miter lim="800000"/>
            <a:headEnd/>
            <a:tailEnd/>
          </a:ln>
        </p:spPr>
      </p:pic>
      <p:pic>
        <p:nvPicPr>
          <p:cNvPr id="67" name="Picture 5" descr="C:\Documents and Settings\Administrator\桌面\212121.png"/>
          <p:cNvPicPr>
            <a:picLocks noChangeAspect="1" noChangeArrowheads="1"/>
          </p:cNvPicPr>
          <p:nvPr/>
        </p:nvPicPr>
        <p:blipFill>
          <a:blip r:embed="rId5" cstate="print"/>
          <a:srcRect/>
          <a:stretch>
            <a:fillRect/>
          </a:stretch>
        </p:blipFill>
        <p:spPr bwMode="auto">
          <a:xfrm>
            <a:off x="4786314" y="4000504"/>
            <a:ext cx="1702110" cy="1854665"/>
          </a:xfrm>
          <a:prstGeom prst="rect">
            <a:avLst/>
          </a:prstGeom>
          <a:noFill/>
          <a:ln w="9525">
            <a:noFill/>
            <a:miter lim="800000"/>
            <a:headEnd/>
            <a:tailEnd/>
          </a:ln>
        </p:spPr>
      </p:pic>
      <p:pic>
        <p:nvPicPr>
          <p:cNvPr id="8199" name="Picture 7" descr="http://img3.imgtn.bdimg.com/it/u=630832283,1518034588&amp;fm=21&amp;gp=0.jpg"/>
          <p:cNvPicPr>
            <a:picLocks noChangeAspect="1" noChangeArrowheads="1"/>
          </p:cNvPicPr>
          <p:nvPr/>
        </p:nvPicPr>
        <p:blipFill>
          <a:blip r:embed="rId6"/>
          <a:srcRect/>
          <a:stretch>
            <a:fillRect/>
          </a:stretch>
        </p:blipFill>
        <p:spPr bwMode="auto">
          <a:xfrm>
            <a:off x="4000496" y="1357298"/>
            <a:ext cx="1222563" cy="1071570"/>
          </a:xfrm>
          <a:prstGeom prst="rect">
            <a:avLst/>
          </a:prstGeom>
          <a:noFill/>
        </p:spPr>
      </p:pic>
      <p:pic>
        <p:nvPicPr>
          <p:cNvPr id="8203" name="Picture 11" descr="http://img0.imgtn.bdimg.com/it/u=1510084795,1712297483&amp;fm=21&amp;gp=0.jpg"/>
          <p:cNvPicPr>
            <a:picLocks noChangeAspect="1" noChangeArrowheads="1"/>
          </p:cNvPicPr>
          <p:nvPr/>
        </p:nvPicPr>
        <p:blipFill>
          <a:blip r:embed="rId7"/>
          <a:srcRect/>
          <a:stretch>
            <a:fillRect/>
          </a:stretch>
        </p:blipFill>
        <p:spPr bwMode="auto">
          <a:xfrm>
            <a:off x="2357422" y="2428868"/>
            <a:ext cx="1500198" cy="804985"/>
          </a:xfrm>
          <a:prstGeom prst="rect">
            <a:avLst/>
          </a:prstGeom>
          <a:noFill/>
        </p:spPr>
      </p:pic>
      <p:sp>
        <p:nvSpPr>
          <p:cNvPr id="74" name="矩形 73"/>
          <p:cNvSpPr/>
          <p:nvPr/>
        </p:nvSpPr>
        <p:spPr>
          <a:xfrm>
            <a:off x="214282" y="1714488"/>
            <a:ext cx="2071702" cy="500066"/>
          </a:xfrm>
          <a:prstGeom prst="rect">
            <a:avLst/>
          </a:prstGeom>
          <a:solidFill>
            <a:schemeClr val="accent2"/>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虚拟礼品实现兑换</a:t>
            </a:r>
          </a:p>
        </p:txBody>
      </p:sp>
      <p:sp>
        <p:nvSpPr>
          <p:cNvPr id="75" name="矩形 74"/>
          <p:cNvSpPr/>
          <p:nvPr/>
        </p:nvSpPr>
        <p:spPr>
          <a:xfrm>
            <a:off x="214282" y="4643446"/>
            <a:ext cx="2071702" cy="500066"/>
          </a:xfrm>
          <a:prstGeom prst="rect">
            <a:avLst/>
          </a:prstGeom>
          <a:solidFill>
            <a:srgbClr val="7030A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实物礼品参与抽奖</a:t>
            </a:r>
          </a:p>
        </p:txBody>
      </p:sp>
      <p:pic>
        <p:nvPicPr>
          <p:cNvPr id="8205" name="Picture 13" descr="http://img3.imgtn.bdimg.com/it/u=3283382168,3906079115&amp;fm=23&amp;gp=0.jpg"/>
          <p:cNvPicPr>
            <a:picLocks noChangeAspect="1" noChangeArrowheads="1"/>
          </p:cNvPicPr>
          <p:nvPr/>
        </p:nvPicPr>
        <p:blipFill>
          <a:blip r:embed="rId8"/>
          <a:srcRect/>
          <a:stretch>
            <a:fillRect/>
          </a:stretch>
        </p:blipFill>
        <p:spPr bwMode="auto">
          <a:xfrm>
            <a:off x="6786578" y="1428736"/>
            <a:ext cx="1021563" cy="785818"/>
          </a:xfrm>
          <a:prstGeom prst="rect">
            <a:avLst/>
          </a:prstGeom>
          <a:noFill/>
        </p:spPr>
      </p:pic>
      <p:pic>
        <p:nvPicPr>
          <p:cNvPr id="8208" name="Picture 16" descr="C:\Users\admin\AppData\Roaming\Tencent\Users\40658767\QQ\WinTemp\RichOle\[ZB}0LJ{8HA1@C$952T3252.png"/>
          <p:cNvPicPr>
            <a:picLocks noChangeAspect="1" noChangeArrowheads="1"/>
          </p:cNvPicPr>
          <p:nvPr/>
        </p:nvPicPr>
        <p:blipFill>
          <a:blip r:embed="rId9"/>
          <a:srcRect/>
          <a:stretch>
            <a:fillRect/>
          </a:stretch>
        </p:blipFill>
        <p:spPr bwMode="auto">
          <a:xfrm>
            <a:off x="7992999" y="1214422"/>
            <a:ext cx="1151001" cy="1143008"/>
          </a:xfrm>
          <a:prstGeom prst="rect">
            <a:avLst/>
          </a:prstGeom>
          <a:noFill/>
        </p:spPr>
      </p:pic>
      <p:pic>
        <p:nvPicPr>
          <p:cNvPr id="8212" name="Picture 20" descr="http://img5.imgtn.bdimg.com/it/u=1141069594,3151405807&amp;fm=21&amp;gp=0.jpg"/>
          <p:cNvPicPr>
            <a:picLocks noChangeAspect="1" noChangeArrowheads="1"/>
          </p:cNvPicPr>
          <p:nvPr/>
        </p:nvPicPr>
        <p:blipFill>
          <a:blip r:embed="rId10"/>
          <a:srcRect/>
          <a:stretch>
            <a:fillRect/>
          </a:stretch>
        </p:blipFill>
        <p:spPr bwMode="auto">
          <a:xfrm>
            <a:off x="2428860" y="1357298"/>
            <a:ext cx="1430601" cy="1071570"/>
          </a:xfrm>
          <a:prstGeom prst="rect">
            <a:avLst/>
          </a:prstGeom>
          <a:noFill/>
        </p:spPr>
      </p:pic>
      <p:pic>
        <p:nvPicPr>
          <p:cNvPr id="8218" name="Picture 26" descr="http://img1.imgtn.bdimg.com/it/u=3462034965,1392831572&amp;fm=23&amp;gp=0.jpg"/>
          <p:cNvPicPr>
            <a:picLocks noChangeAspect="1" noChangeArrowheads="1"/>
          </p:cNvPicPr>
          <p:nvPr/>
        </p:nvPicPr>
        <p:blipFill>
          <a:blip r:embed="rId11"/>
          <a:srcRect/>
          <a:stretch>
            <a:fillRect/>
          </a:stretch>
        </p:blipFill>
        <p:spPr bwMode="auto">
          <a:xfrm>
            <a:off x="5500694" y="1357298"/>
            <a:ext cx="989416" cy="1071570"/>
          </a:xfrm>
          <a:prstGeom prst="rect">
            <a:avLst/>
          </a:prstGeom>
          <a:noFill/>
        </p:spPr>
      </p:pic>
      <p:pic>
        <p:nvPicPr>
          <p:cNvPr id="8220" name="Picture 28" descr="http://img3.imgtn.bdimg.com/it/u=3942302585,4017605084&amp;fm=21&amp;gp=0.jpg"/>
          <p:cNvPicPr>
            <a:picLocks noChangeAspect="1" noChangeArrowheads="1"/>
          </p:cNvPicPr>
          <p:nvPr/>
        </p:nvPicPr>
        <p:blipFill>
          <a:blip r:embed="rId12"/>
          <a:srcRect/>
          <a:stretch>
            <a:fillRect/>
          </a:stretch>
        </p:blipFill>
        <p:spPr bwMode="auto">
          <a:xfrm>
            <a:off x="7215206" y="2428868"/>
            <a:ext cx="1785919" cy="785818"/>
          </a:xfrm>
          <a:prstGeom prst="rect">
            <a:avLst/>
          </a:prstGeom>
          <a:noFill/>
        </p:spPr>
      </p:pic>
      <p:pic>
        <p:nvPicPr>
          <p:cNvPr id="8224" name="Picture 32" descr="http://img0.imgtn.bdimg.com/it/u=2821941862,1301445830&amp;fm=23&amp;gp=0.jpg"/>
          <p:cNvPicPr>
            <a:picLocks noChangeAspect="1" noChangeArrowheads="1"/>
          </p:cNvPicPr>
          <p:nvPr/>
        </p:nvPicPr>
        <p:blipFill>
          <a:blip r:embed="rId13"/>
          <a:srcRect/>
          <a:stretch>
            <a:fillRect/>
          </a:stretch>
        </p:blipFill>
        <p:spPr bwMode="auto">
          <a:xfrm>
            <a:off x="3857620" y="2285992"/>
            <a:ext cx="1214446" cy="1071570"/>
          </a:xfrm>
          <a:prstGeom prst="rect">
            <a:avLst/>
          </a:prstGeom>
          <a:noFill/>
        </p:spPr>
      </p:pic>
      <p:pic>
        <p:nvPicPr>
          <p:cNvPr id="27" name="图片 26" descr="6.jpg"/>
          <p:cNvPicPr>
            <a:picLocks noChangeAspect="1"/>
          </p:cNvPicPr>
          <p:nvPr/>
        </p:nvPicPr>
        <p:blipFill>
          <a:blip r:embed="rId14"/>
          <a:stretch>
            <a:fillRect/>
          </a:stretch>
        </p:blipFill>
        <p:spPr>
          <a:xfrm>
            <a:off x="2428860" y="4000500"/>
            <a:ext cx="2143139" cy="1928830"/>
          </a:xfrm>
          <a:prstGeom prst="rect">
            <a:avLst/>
          </a:prstGeom>
        </p:spPr>
      </p:pic>
      <p:sp>
        <p:nvSpPr>
          <p:cNvPr id="28" name="TextBox 27"/>
          <p:cNvSpPr txBox="1"/>
          <p:nvPr/>
        </p:nvSpPr>
        <p:spPr>
          <a:xfrm>
            <a:off x="3071802" y="5857892"/>
            <a:ext cx="971741" cy="369332"/>
          </a:xfrm>
          <a:prstGeom prst="rect">
            <a:avLst/>
          </a:prstGeom>
          <a:noFill/>
        </p:spPr>
        <p:txBody>
          <a:bodyPr wrap="none" rtlCol="0">
            <a:spAutoFit/>
          </a:bodyPr>
          <a:lstStyle/>
          <a:p>
            <a:r>
              <a:rPr lang="en-US" b="1" dirty="0" smtClean="0"/>
              <a:t>Iphone6</a:t>
            </a:r>
            <a:endParaRPr lang="zh-CN" altLang="en-US" b="1" dirty="0"/>
          </a:p>
        </p:txBody>
      </p:sp>
      <p:sp>
        <p:nvSpPr>
          <p:cNvPr id="29" name="TextBox 28"/>
          <p:cNvSpPr txBox="1"/>
          <p:nvPr/>
        </p:nvSpPr>
        <p:spPr>
          <a:xfrm>
            <a:off x="4947684" y="5929330"/>
            <a:ext cx="1338828" cy="369332"/>
          </a:xfrm>
          <a:prstGeom prst="rect">
            <a:avLst/>
          </a:prstGeom>
          <a:noFill/>
        </p:spPr>
        <p:txBody>
          <a:bodyPr wrap="none" rtlCol="0">
            <a:spAutoFit/>
          </a:bodyPr>
          <a:lstStyle/>
          <a:p>
            <a:r>
              <a:rPr lang="zh-CN" altLang="en-US" b="1" dirty="0" smtClean="0"/>
              <a:t>贵州茅台酒</a:t>
            </a:r>
            <a:endParaRPr lang="zh-CN" altLang="en-US" b="1" dirty="0"/>
          </a:p>
        </p:txBody>
      </p:sp>
      <p:pic>
        <p:nvPicPr>
          <p:cNvPr id="30" name="图片 29" descr="pad.jpg"/>
          <p:cNvPicPr>
            <a:picLocks noChangeAspect="1"/>
          </p:cNvPicPr>
          <p:nvPr/>
        </p:nvPicPr>
        <p:blipFill>
          <a:blip r:embed="rId15"/>
          <a:stretch>
            <a:fillRect/>
          </a:stretch>
        </p:blipFill>
        <p:spPr>
          <a:xfrm>
            <a:off x="7048500" y="3929066"/>
            <a:ext cx="1738342" cy="1881186"/>
          </a:xfrm>
          <a:prstGeom prst="rect">
            <a:avLst/>
          </a:prstGeom>
        </p:spPr>
      </p:pic>
      <p:sp>
        <p:nvSpPr>
          <p:cNvPr id="31" name="TextBox 30"/>
          <p:cNvSpPr txBox="1"/>
          <p:nvPr/>
        </p:nvSpPr>
        <p:spPr>
          <a:xfrm>
            <a:off x="7286644" y="5857892"/>
            <a:ext cx="982961" cy="369332"/>
          </a:xfrm>
          <a:prstGeom prst="rect">
            <a:avLst/>
          </a:prstGeom>
          <a:noFill/>
        </p:spPr>
        <p:txBody>
          <a:bodyPr wrap="none" rtlCol="0">
            <a:spAutoFit/>
          </a:bodyPr>
          <a:lstStyle/>
          <a:p>
            <a:r>
              <a:rPr lang="en-US" b="1" dirty="0" err="1" smtClean="0"/>
              <a:t>Minipad</a:t>
            </a:r>
            <a:endParaRPr lang="zh-CN" altLang="en-US" b="1" dirty="0"/>
          </a:p>
        </p:txBody>
      </p:sp>
      <p:sp>
        <p:nvSpPr>
          <p:cNvPr id="32" name="TextBox 31"/>
          <p:cNvSpPr txBox="1"/>
          <p:nvPr/>
        </p:nvSpPr>
        <p:spPr>
          <a:xfrm>
            <a:off x="142844" y="2357430"/>
            <a:ext cx="2143140" cy="923330"/>
          </a:xfrm>
          <a:prstGeom prst="rect">
            <a:avLst/>
          </a:prstGeom>
          <a:noFill/>
          <a:ln>
            <a:solidFill>
              <a:srgbClr val="FF0000">
                <a:alpha val="99000"/>
              </a:srgbClr>
            </a:solidFill>
          </a:ln>
        </p:spPr>
        <p:txBody>
          <a:bodyPr wrap="square" rtlCol="0">
            <a:spAutoFit/>
          </a:bodyPr>
          <a:lstStyle/>
          <a:p>
            <a:pPr lvl="0"/>
            <a:r>
              <a:rPr lang="zh-CN" altLang="en-US" b="1" dirty="0" smtClean="0"/>
              <a:t>各类视频、游戏礼包、电子代金劵、快餐劵（部分）</a:t>
            </a:r>
            <a:endParaRPr lang="zh-CN" altLang="en-US" b="1" dirty="0"/>
          </a:p>
        </p:txBody>
      </p:sp>
      <p:sp>
        <p:nvSpPr>
          <p:cNvPr id="33" name="TextBox 32"/>
          <p:cNvSpPr txBox="1"/>
          <p:nvPr/>
        </p:nvSpPr>
        <p:spPr>
          <a:xfrm>
            <a:off x="214282" y="5357826"/>
            <a:ext cx="2143140" cy="923330"/>
          </a:xfrm>
          <a:prstGeom prst="rect">
            <a:avLst/>
          </a:prstGeom>
          <a:noFill/>
          <a:ln>
            <a:solidFill>
              <a:srgbClr val="FF0000">
                <a:alpha val="99000"/>
              </a:srgbClr>
            </a:solidFill>
          </a:ln>
        </p:spPr>
        <p:txBody>
          <a:bodyPr wrap="square" rtlCol="0">
            <a:spAutoFit/>
          </a:bodyPr>
          <a:lstStyle/>
          <a:p>
            <a:pPr lvl="0"/>
            <a:r>
              <a:rPr lang="zh-CN" altLang="en-US" b="1" dirty="0" smtClean="0"/>
              <a:t>各类数码产品、小家电、家居用品、高端酒品（部分）</a:t>
            </a:r>
            <a:endParaRPr lang="zh-CN" alt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标题 24"/>
          <p:cNvSpPr>
            <a:spLocks noGrp="1"/>
          </p:cNvSpPr>
          <p:nvPr>
            <p:ph type="title"/>
          </p:nvPr>
        </p:nvSpPr>
        <p:spPr>
          <a:xfrm>
            <a:off x="1214414" y="285728"/>
            <a:ext cx="7143800" cy="774720"/>
          </a:xfrm>
        </p:spPr>
        <p:txBody>
          <a:bodyPr>
            <a:normAutofit/>
          </a:bodyPr>
          <a:lstStyle/>
          <a:p>
            <a:pPr lvl="0" algn="l"/>
            <a:r>
              <a:rPr lang="zh-CN" altLang="en-US" sz="2800" b="1" dirty="0" smtClean="0"/>
              <a:t>关于运营之服务</a:t>
            </a:r>
            <a:endParaRPr lang="zh-CN" altLang="en-US" sz="2800" b="1" dirty="0"/>
          </a:p>
        </p:txBody>
      </p:sp>
      <p:sp>
        <p:nvSpPr>
          <p:cNvPr id="9" name="Content Placeholder 2"/>
          <p:cNvSpPr txBox="1">
            <a:spLocks/>
          </p:cNvSpPr>
          <p:nvPr/>
        </p:nvSpPr>
        <p:spPr bwMode="auto">
          <a:xfrm>
            <a:off x="2214546" y="4640279"/>
            <a:ext cx="6643734" cy="1217613"/>
          </a:xfrm>
          <a:prstGeom prst="rect">
            <a:avLst/>
          </a:prstGeom>
          <a:noFill/>
          <a:ln w="9525">
            <a:noFill/>
            <a:miter lim="800000"/>
            <a:headEnd/>
            <a:tailEnd/>
          </a:ln>
        </p:spPr>
        <p:txBody>
          <a:bodyPr/>
          <a:lstStyle/>
          <a:p>
            <a:pPr marL="119063" indent="-119063">
              <a:spcBef>
                <a:spcPct val="20000"/>
              </a:spcBef>
              <a:buClr>
                <a:srgbClr val="1776B2"/>
              </a:buClr>
            </a:pPr>
            <a:r>
              <a:rPr lang="zh-CN" altLang="en-US" sz="1600" dirty="0" smtClean="0">
                <a:latin typeface="+mn-ea"/>
                <a:cs typeface="Times New Roman" pitchFamily="18" charset="0"/>
              </a:rPr>
              <a:t>   </a:t>
            </a:r>
            <a:r>
              <a:rPr lang="zh-CN" altLang="en-US" sz="1600" b="1" dirty="0" smtClean="0">
                <a:latin typeface="+mn-ea"/>
                <a:cs typeface="Times New Roman" pitchFamily="18" charset="0"/>
              </a:rPr>
              <a:t>处理投诉：</a:t>
            </a:r>
            <a:endParaRPr lang="en-US" altLang="zh-CN" sz="1600" b="1" dirty="0" smtClean="0">
              <a:latin typeface="+mn-ea"/>
              <a:cs typeface="Times New Roman" pitchFamily="18" charset="0"/>
            </a:endParaRPr>
          </a:p>
          <a:p>
            <a:pPr marL="119063" indent="-119063">
              <a:spcBef>
                <a:spcPct val="20000"/>
              </a:spcBef>
              <a:buClr>
                <a:srgbClr val="1776B2"/>
              </a:buClr>
            </a:pPr>
            <a:r>
              <a:rPr lang="zh-CN" altLang="en-US" sz="1600" dirty="0" smtClean="0">
                <a:latin typeface="+mn-ea"/>
                <a:cs typeface="Times New Roman" pitchFamily="18" charset="0"/>
              </a:rPr>
              <a:t>  项目部设立</a:t>
            </a:r>
            <a:r>
              <a:rPr lang="en-US" altLang="zh-CN" sz="1600" dirty="0" smtClean="0">
                <a:latin typeface="+mn-ea"/>
                <a:cs typeface="Times New Roman" pitchFamily="18" charset="0"/>
              </a:rPr>
              <a:t>8</a:t>
            </a:r>
            <a:r>
              <a:rPr lang="zh-CN" altLang="en-US" sz="1600" dirty="0" smtClean="0">
                <a:latin typeface="+mn-ea"/>
                <a:cs typeface="Times New Roman" pitchFamily="18" charset="0"/>
              </a:rPr>
              <a:t>位专业客服，严格限定客户投诉定时回复机制，即时解决客户咨询投诉等问题。</a:t>
            </a:r>
            <a:r>
              <a:rPr lang="en-US" altLang="zh-CN" sz="1600" dirty="0" smtClean="0">
                <a:latin typeface="+mn-ea"/>
                <a:cs typeface="Times New Roman" pitchFamily="18" charset="0"/>
              </a:rPr>
              <a:t>1</a:t>
            </a:r>
            <a:r>
              <a:rPr lang="zh-CN" altLang="en-US" sz="1600" dirty="0" smtClean="0">
                <a:latin typeface="+mn-ea"/>
                <a:cs typeface="Times New Roman" pitchFamily="18" charset="0"/>
              </a:rPr>
              <a:t>级投诉即时回复，</a:t>
            </a:r>
            <a:r>
              <a:rPr lang="en-US" altLang="zh-CN" sz="1600" dirty="0" smtClean="0">
                <a:latin typeface="+mn-ea"/>
                <a:cs typeface="Times New Roman" pitchFamily="18" charset="0"/>
              </a:rPr>
              <a:t>2</a:t>
            </a:r>
            <a:r>
              <a:rPr lang="zh-CN" altLang="en-US" sz="1600" dirty="0" smtClean="0">
                <a:latin typeface="+mn-ea"/>
                <a:cs typeface="Times New Roman" pitchFamily="18" charset="0"/>
              </a:rPr>
              <a:t>级投诉</a:t>
            </a:r>
            <a:r>
              <a:rPr lang="en-US" altLang="zh-CN" sz="1600" dirty="0" smtClean="0">
                <a:latin typeface="+mn-ea"/>
                <a:cs typeface="Times New Roman" pitchFamily="18" charset="0"/>
              </a:rPr>
              <a:t>4</a:t>
            </a:r>
            <a:r>
              <a:rPr lang="zh-CN" altLang="en-US" sz="1600" dirty="0" smtClean="0">
                <a:latin typeface="+mn-ea"/>
                <a:cs typeface="Times New Roman" pitchFamily="18" charset="0"/>
              </a:rPr>
              <a:t>小时内回复，</a:t>
            </a:r>
            <a:r>
              <a:rPr lang="en-US" altLang="zh-CN" sz="1600" dirty="0" smtClean="0">
                <a:latin typeface="+mn-ea"/>
                <a:cs typeface="Times New Roman" pitchFamily="18" charset="0"/>
              </a:rPr>
              <a:t>3</a:t>
            </a:r>
            <a:r>
              <a:rPr lang="zh-CN" altLang="en-US" sz="1600" dirty="0" smtClean="0">
                <a:latin typeface="+mn-ea"/>
                <a:cs typeface="Times New Roman" pitchFamily="18" charset="0"/>
              </a:rPr>
              <a:t>级投诉</a:t>
            </a:r>
            <a:r>
              <a:rPr lang="en-US" altLang="zh-CN" sz="1600" dirty="0" smtClean="0">
                <a:latin typeface="+mn-ea"/>
                <a:cs typeface="Times New Roman" pitchFamily="18" charset="0"/>
              </a:rPr>
              <a:t>8</a:t>
            </a:r>
            <a:r>
              <a:rPr lang="zh-CN" altLang="en-US" sz="1600" dirty="0" smtClean="0">
                <a:latin typeface="+mn-ea"/>
                <a:cs typeface="Times New Roman" pitchFamily="18" charset="0"/>
              </a:rPr>
              <a:t>小时内回复。</a:t>
            </a:r>
            <a:endParaRPr lang="zh-CN" altLang="en-US" sz="1600" dirty="0">
              <a:solidFill>
                <a:srgbClr val="595959"/>
              </a:solidFill>
              <a:latin typeface="Century Gothic" pitchFamily="34" charset="0"/>
            </a:endParaRPr>
          </a:p>
          <a:p>
            <a:pPr marL="119063" indent="-119063">
              <a:spcBef>
                <a:spcPct val="20000"/>
              </a:spcBef>
              <a:buClr>
                <a:srgbClr val="1776B2"/>
              </a:buClr>
              <a:buFont typeface="Arial" pitchFamily="34" charset="0"/>
              <a:buChar char="•"/>
            </a:pPr>
            <a:endParaRPr lang="zh-CN" altLang="en-US" sz="1600" dirty="0">
              <a:solidFill>
                <a:srgbClr val="595959"/>
              </a:solidFill>
              <a:latin typeface="Century Gothic" pitchFamily="34" charset="0"/>
            </a:endParaRPr>
          </a:p>
          <a:p>
            <a:pPr marL="119063" indent="-119063">
              <a:spcBef>
                <a:spcPct val="20000"/>
              </a:spcBef>
              <a:buClr>
                <a:srgbClr val="1776B2"/>
              </a:buClr>
              <a:buFont typeface="Arial" pitchFamily="34" charset="0"/>
              <a:buChar char="•"/>
            </a:pPr>
            <a:endParaRPr lang="zh-CN" altLang="en-US" sz="1600" dirty="0">
              <a:solidFill>
                <a:srgbClr val="595959"/>
              </a:solidFill>
              <a:latin typeface="Century Gothic" pitchFamily="34" charset="0"/>
            </a:endParaRPr>
          </a:p>
          <a:p>
            <a:pPr marL="119063" indent="-119063">
              <a:spcBef>
                <a:spcPct val="20000"/>
              </a:spcBef>
              <a:buClr>
                <a:srgbClr val="1776B2"/>
              </a:buClr>
              <a:buFont typeface="Arial" pitchFamily="34" charset="0"/>
              <a:buChar char="•"/>
            </a:pPr>
            <a:endParaRPr lang="zh-CN" altLang="en-US" sz="1600" dirty="0">
              <a:solidFill>
                <a:srgbClr val="595959"/>
              </a:solidFill>
              <a:latin typeface="Century Gothic" pitchFamily="34" charset="0"/>
            </a:endParaRPr>
          </a:p>
          <a:p>
            <a:pPr marL="119063" indent="-119063">
              <a:spcBef>
                <a:spcPct val="20000"/>
              </a:spcBef>
              <a:buClr>
                <a:srgbClr val="1776B2"/>
              </a:buClr>
              <a:buFont typeface="Arial" pitchFamily="34" charset="0"/>
              <a:buChar char="•"/>
            </a:pPr>
            <a:endParaRPr lang="en-US" altLang="zh-CN" sz="1600" dirty="0">
              <a:solidFill>
                <a:srgbClr val="595959"/>
              </a:solidFill>
              <a:latin typeface="Century Gothic" pitchFamily="34" charset="0"/>
            </a:endParaRPr>
          </a:p>
        </p:txBody>
      </p:sp>
      <p:sp>
        <p:nvSpPr>
          <p:cNvPr id="13" name="Content Placeholder 2"/>
          <p:cNvSpPr txBox="1">
            <a:spLocks/>
          </p:cNvSpPr>
          <p:nvPr/>
        </p:nvSpPr>
        <p:spPr bwMode="auto">
          <a:xfrm>
            <a:off x="2214547" y="1639883"/>
            <a:ext cx="6572296" cy="1217613"/>
          </a:xfrm>
          <a:prstGeom prst="rect">
            <a:avLst/>
          </a:prstGeom>
          <a:noFill/>
          <a:ln w="9525">
            <a:noFill/>
            <a:miter lim="800000"/>
            <a:headEnd/>
            <a:tailEnd/>
          </a:ln>
        </p:spPr>
        <p:txBody>
          <a:bodyPr/>
          <a:lstStyle/>
          <a:p>
            <a:pPr lvl="0" indent="200025" fontAlgn="base">
              <a:spcBef>
                <a:spcPct val="0"/>
              </a:spcBef>
              <a:spcAft>
                <a:spcPct val="0"/>
              </a:spcAft>
              <a:tabLst>
                <a:tab pos="269875" algn="l"/>
              </a:tabLst>
            </a:pPr>
            <a:r>
              <a:rPr lang="zh-CN" altLang="en-US" sz="1600" b="1" dirty="0" smtClean="0">
                <a:latin typeface="+mn-ea"/>
                <a:cs typeface="Times New Roman" pitchFamily="18" charset="0"/>
              </a:rPr>
              <a:t>专业客服：</a:t>
            </a:r>
            <a:endParaRPr lang="en-US" altLang="zh-CN" sz="1600" b="1" dirty="0" smtClean="0">
              <a:latin typeface="+mn-ea"/>
              <a:cs typeface="Times New Roman" pitchFamily="18" charset="0"/>
            </a:endParaRPr>
          </a:p>
          <a:p>
            <a:pPr lvl="0" indent="200025" fontAlgn="base">
              <a:spcBef>
                <a:spcPct val="0"/>
              </a:spcBef>
              <a:spcAft>
                <a:spcPct val="0"/>
              </a:spcAft>
              <a:tabLst>
                <a:tab pos="269875" algn="l"/>
              </a:tabLst>
            </a:pPr>
            <a:r>
              <a:rPr lang="zh-CN" altLang="en-US" sz="1600" dirty="0" smtClean="0">
                <a:latin typeface="+mn-ea"/>
                <a:cs typeface="Times New Roman" pitchFamily="18" charset="0"/>
              </a:rPr>
              <a:t>呼叫中心拥有</a:t>
            </a:r>
            <a:r>
              <a:rPr lang="en-US" altLang="zh-CN" sz="1600" dirty="0" smtClean="0">
                <a:latin typeface="+mn-ea"/>
                <a:cs typeface="Times New Roman" pitchFamily="18" charset="0"/>
              </a:rPr>
              <a:t>400</a:t>
            </a:r>
            <a:r>
              <a:rPr lang="zh-CN" altLang="en-US" sz="1600" dirty="0" smtClean="0">
                <a:latin typeface="+mn-ea"/>
                <a:cs typeface="Times New Roman" pitchFamily="18" charset="0"/>
              </a:rPr>
              <a:t>客服专线，</a:t>
            </a:r>
            <a:r>
              <a:rPr lang="en-US" altLang="zh-CN" sz="1600" dirty="0" smtClean="0">
                <a:latin typeface="+mn-ea"/>
                <a:cs typeface="Times New Roman" pitchFamily="18" charset="0"/>
              </a:rPr>
              <a:t>30</a:t>
            </a:r>
            <a:r>
              <a:rPr lang="zh-CN" altLang="en-US" sz="1600" dirty="0" smtClean="0">
                <a:latin typeface="+mn-ea"/>
                <a:cs typeface="Times New Roman" pitchFamily="18" charset="0"/>
              </a:rPr>
              <a:t>个坐席，工作时间为</a:t>
            </a:r>
            <a:r>
              <a:rPr lang="en-US" altLang="zh-CN" sz="1600" dirty="0" smtClean="0">
                <a:latin typeface="+mn-ea"/>
                <a:cs typeface="Times New Roman" pitchFamily="18" charset="0"/>
              </a:rPr>
              <a:t>7*12</a:t>
            </a:r>
            <a:r>
              <a:rPr lang="zh-CN" altLang="en-US" sz="1600" dirty="0" smtClean="0">
                <a:latin typeface="+mn-ea"/>
                <a:cs typeface="Times New Roman" pitchFamily="18" charset="0"/>
              </a:rPr>
              <a:t>小时，日处理电话达到</a:t>
            </a:r>
            <a:r>
              <a:rPr lang="en-US" altLang="zh-CN" sz="1600" dirty="0" smtClean="0">
                <a:latin typeface="+mn-ea"/>
                <a:cs typeface="Times New Roman" pitchFamily="18" charset="0"/>
              </a:rPr>
              <a:t>3000</a:t>
            </a:r>
            <a:r>
              <a:rPr lang="zh-CN" altLang="en-US" sz="1600" dirty="0" smtClean="0">
                <a:latin typeface="+mn-ea"/>
                <a:cs typeface="Times New Roman" pitchFamily="18" charset="0"/>
              </a:rPr>
              <a:t>个。保证最低的投诉率（≤</a:t>
            </a:r>
            <a:r>
              <a:rPr lang="en-US" altLang="zh-CN" sz="1600" dirty="0" smtClean="0">
                <a:latin typeface="+mn-ea"/>
                <a:cs typeface="Times New Roman" pitchFamily="18" charset="0"/>
              </a:rPr>
              <a:t>5‰</a:t>
            </a:r>
            <a:r>
              <a:rPr lang="zh-CN" altLang="en-US" sz="1600" dirty="0" smtClean="0">
                <a:latin typeface="+mn-ea"/>
                <a:cs typeface="Times New Roman" pitchFamily="18" charset="0"/>
              </a:rPr>
              <a:t>）和最高的用户满意度。</a:t>
            </a:r>
            <a:endParaRPr lang="zh-CN" altLang="en-US" sz="1600" b="1" dirty="0" smtClean="0">
              <a:solidFill>
                <a:srgbClr val="595959"/>
              </a:solidFill>
              <a:latin typeface="Century Gothic" pitchFamily="34" charset="0"/>
            </a:endParaRPr>
          </a:p>
          <a:p>
            <a:pPr marL="119063" indent="-119063">
              <a:spcBef>
                <a:spcPct val="20000"/>
              </a:spcBef>
              <a:buClr>
                <a:srgbClr val="1776B2"/>
              </a:buClr>
              <a:buFont typeface="Arial" pitchFamily="34" charset="0"/>
              <a:buChar char="•"/>
            </a:pPr>
            <a:endParaRPr lang="zh-CN" altLang="en-US" sz="1600" b="1" dirty="0">
              <a:solidFill>
                <a:srgbClr val="595959"/>
              </a:solidFill>
              <a:latin typeface="Century Gothic" pitchFamily="34" charset="0"/>
            </a:endParaRPr>
          </a:p>
          <a:p>
            <a:pPr marL="119063" indent="-119063">
              <a:spcBef>
                <a:spcPct val="20000"/>
              </a:spcBef>
              <a:buClr>
                <a:srgbClr val="1776B2"/>
              </a:buClr>
              <a:buFont typeface="Arial" pitchFamily="34" charset="0"/>
              <a:buChar char="•"/>
            </a:pPr>
            <a:endParaRPr lang="zh-CN" altLang="en-US" sz="1600" b="1" dirty="0">
              <a:solidFill>
                <a:srgbClr val="595959"/>
              </a:solidFill>
              <a:latin typeface="Century Gothic" pitchFamily="34" charset="0"/>
            </a:endParaRPr>
          </a:p>
          <a:p>
            <a:pPr marL="119063" indent="-119063">
              <a:spcBef>
                <a:spcPct val="20000"/>
              </a:spcBef>
              <a:buClr>
                <a:srgbClr val="1776B2"/>
              </a:buClr>
              <a:buFont typeface="Arial" pitchFamily="34" charset="0"/>
              <a:buChar char="•"/>
            </a:pPr>
            <a:endParaRPr lang="en-US" altLang="zh-CN" sz="1600" b="1" dirty="0">
              <a:solidFill>
                <a:srgbClr val="595959"/>
              </a:solidFill>
              <a:latin typeface="Century Gothic" pitchFamily="34" charset="0"/>
            </a:endParaRPr>
          </a:p>
        </p:txBody>
      </p:sp>
      <p:sp>
        <p:nvSpPr>
          <p:cNvPr id="14" name="Content Placeholder 2"/>
          <p:cNvSpPr txBox="1">
            <a:spLocks/>
          </p:cNvSpPr>
          <p:nvPr/>
        </p:nvSpPr>
        <p:spPr bwMode="auto">
          <a:xfrm>
            <a:off x="2143108" y="3000372"/>
            <a:ext cx="6500858" cy="1285884"/>
          </a:xfrm>
          <a:prstGeom prst="rect">
            <a:avLst/>
          </a:prstGeom>
          <a:noFill/>
          <a:ln w="9525">
            <a:noFill/>
            <a:miter lim="800000"/>
            <a:headEnd/>
            <a:tailEnd/>
          </a:ln>
        </p:spPr>
        <p:txBody>
          <a:bodyPr/>
          <a:lstStyle/>
          <a:p>
            <a:pPr marL="119063" indent="-119063">
              <a:spcBef>
                <a:spcPct val="20000"/>
              </a:spcBef>
              <a:buClr>
                <a:srgbClr val="1776B2"/>
              </a:buClr>
            </a:pPr>
            <a:r>
              <a:rPr lang="zh-CN" altLang="en-US" sz="1600" dirty="0" smtClean="0">
                <a:latin typeface="+mn-ea"/>
                <a:cs typeface="Times New Roman" pitchFamily="18" charset="0"/>
              </a:rPr>
              <a:t>   </a:t>
            </a:r>
            <a:r>
              <a:rPr lang="zh-CN" altLang="en-US" sz="1600" b="1" dirty="0" smtClean="0">
                <a:latin typeface="+mn-ea"/>
                <a:cs typeface="Times New Roman" pitchFamily="18" charset="0"/>
              </a:rPr>
              <a:t>仓储物流：</a:t>
            </a:r>
            <a:endParaRPr lang="en-US" altLang="zh-CN" sz="1600" b="1" dirty="0" smtClean="0">
              <a:latin typeface="+mn-ea"/>
              <a:cs typeface="Times New Roman" pitchFamily="18" charset="0"/>
            </a:endParaRPr>
          </a:p>
          <a:p>
            <a:pPr marL="119063" indent="-119063">
              <a:spcBef>
                <a:spcPct val="20000"/>
              </a:spcBef>
              <a:buClr>
                <a:srgbClr val="1776B2"/>
              </a:buClr>
            </a:pPr>
            <a:r>
              <a:rPr lang="en-US" altLang="zh-CN" sz="1600" dirty="0" smtClean="0">
                <a:latin typeface="+mn-ea"/>
                <a:cs typeface="Times New Roman" pitchFamily="18" charset="0"/>
              </a:rPr>
              <a:t>  </a:t>
            </a:r>
            <a:r>
              <a:rPr lang="zh-CN" altLang="en-US" sz="1600" dirty="0" smtClean="0">
                <a:latin typeface="+mn-ea"/>
                <a:cs typeface="Times New Roman" pitchFamily="18" charset="0"/>
              </a:rPr>
              <a:t>淘礼网目前所有主营产品均确保至少一个月的需求。提供全国门对门的快递配送服务。以北京为仓储中心，总面积</a:t>
            </a:r>
            <a:r>
              <a:rPr lang="en-US" altLang="zh-CN" sz="1600" dirty="0" smtClean="0">
                <a:latin typeface="+mn-ea"/>
                <a:cs typeface="Times New Roman" pitchFamily="18" charset="0"/>
              </a:rPr>
              <a:t>2000</a:t>
            </a:r>
            <a:r>
              <a:rPr lang="zh-CN" altLang="en-US" sz="1600" dirty="0" smtClean="0">
                <a:latin typeface="+mn-ea"/>
                <a:cs typeface="Times New Roman" pitchFamily="18" charset="0"/>
              </a:rPr>
              <a:t>平米左右。以顺丰、宅急送、</a:t>
            </a:r>
            <a:r>
              <a:rPr lang="en-US" altLang="zh-CN" sz="1600" dirty="0" smtClean="0">
                <a:latin typeface="+mn-ea"/>
                <a:cs typeface="Times New Roman" pitchFamily="18" charset="0"/>
              </a:rPr>
              <a:t>EMS</a:t>
            </a:r>
            <a:r>
              <a:rPr lang="zh-CN" altLang="en-US" sz="1600" dirty="0" smtClean="0">
                <a:latin typeface="+mn-ea"/>
                <a:cs typeface="Times New Roman" pitchFamily="18" charset="0"/>
              </a:rPr>
              <a:t>为基础，搭建属于自己的物流平台，做到全国配送无盲点。</a:t>
            </a:r>
          </a:p>
          <a:p>
            <a:pPr marL="119063" indent="-119063">
              <a:spcBef>
                <a:spcPct val="20000"/>
              </a:spcBef>
              <a:buClr>
                <a:srgbClr val="1776B2"/>
              </a:buClr>
            </a:pPr>
            <a:endParaRPr lang="en-US" altLang="zh-CN" sz="1600" dirty="0">
              <a:solidFill>
                <a:srgbClr val="595959"/>
              </a:solidFill>
              <a:latin typeface="Century Gothic" pitchFamily="34" charset="0"/>
            </a:endParaRPr>
          </a:p>
        </p:txBody>
      </p:sp>
      <p:sp>
        <p:nvSpPr>
          <p:cNvPr id="16" name="Rectangle 68"/>
          <p:cNvSpPr>
            <a:spLocks noChangeArrowheads="1"/>
          </p:cNvSpPr>
          <p:nvPr/>
        </p:nvSpPr>
        <p:spPr bwMode="auto">
          <a:xfrm>
            <a:off x="2143108" y="3000370"/>
            <a:ext cx="6786610" cy="1285885"/>
          </a:xfrm>
          <a:prstGeom prst="rect">
            <a:avLst/>
          </a:prstGeom>
          <a:noFill/>
          <a:ln w="9525">
            <a:solidFill>
              <a:srgbClr val="FF0000"/>
            </a:solidFill>
            <a:miter lim="800000"/>
            <a:headEnd/>
            <a:tailEnd/>
          </a:ln>
        </p:spPr>
        <p:txBody>
          <a:bodyPr wrap="none" anchor="ctr"/>
          <a:lstStyle/>
          <a:p>
            <a:pPr fontAlgn="auto">
              <a:spcBef>
                <a:spcPts val="0"/>
              </a:spcBef>
              <a:spcAft>
                <a:spcPts val="0"/>
              </a:spcAft>
              <a:defRPr/>
            </a:pPr>
            <a:endParaRPr lang="zh-CN" altLang="en-US">
              <a:latin typeface="+mn-lt"/>
              <a:ea typeface="+mn-ea"/>
            </a:endParaRPr>
          </a:p>
        </p:txBody>
      </p:sp>
      <p:sp>
        <p:nvSpPr>
          <p:cNvPr id="20" name="Rectangle 68"/>
          <p:cNvSpPr>
            <a:spLocks noChangeArrowheads="1"/>
          </p:cNvSpPr>
          <p:nvPr/>
        </p:nvSpPr>
        <p:spPr bwMode="auto">
          <a:xfrm>
            <a:off x="2143108" y="1571612"/>
            <a:ext cx="6786610" cy="1143008"/>
          </a:xfrm>
          <a:prstGeom prst="rect">
            <a:avLst/>
          </a:prstGeom>
          <a:noFill/>
          <a:ln w="9525">
            <a:solidFill>
              <a:srgbClr val="FF0000"/>
            </a:solidFill>
            <a:miter lim="800000"/>
            <a:headEnd/>
            <a:tailEnd/>
          </a:ln>
        </p:spPr>
        <p:txBody>
          <a:bodyPr wrap="none" anchor="ctr"/>
          <a:lstStyle/>
          <a:p>
            <a:pPr fontAlgn="auto">
              <a:spcBef>
                <a:spcPts val="0"/>
              </a:spcBef>
              <a:spcAft>
                <a:spcPts val="0"/>
              </a:spcAft>
              <a:defRPr/>
            </a:pPr>
            <a:endParaRPr lang="zh-CN" altLang="en-US">
              <a:latin typeface="+mn-lt"/>
              <a:ea typeface="+mn-ea"/>
            </a:endParaRPr>
          </a:p>
        </p:txBody>
      </p:sp>
      <p:sp>
        <p:nvSpPr>
          <p:cNvPr id="21" name="Rectangle 68"/>
          <p:cNvSpPr>
            <a:spLocks noChangeArrowheads="1"/>
          </p:cNvSpPr>
          <p:nvPr/>
        </p:nvSpPr>
        <p:spPr bwMode="auto">
          <a:xfrm>
            <a:off x="2143108" y="4643446"/>
            <a:ext cx="6786610" cy="1143008"/>
          </a:xfrm>
          <a:prstGeom prst="rect">
            <a:avLst/>
          </a:prstGeom>
          <a:noFill/>
          <a:ln w="9525">
            <a:solidFill>
              <a:srgbClr val="FF0000"/>
            </a:solidFill>
            <a:miter lim="800000"/>
            <a:headEnd/>
            <a:tailEnd/>
          </a:ln>
        </p:spPr>
        <p:txBody>
          <a:bodyPr wrap="none" anchor="ctr"/>
          <a:lstStyle/>
          <a:p>
            <a:pPr fontAlgn="auto">
              <a:spcBef>
                <a:spcPts val="0"/>
              </a:spcBef>
              <a:spcAft>
                <a:spcPts val="0"/>
              </a:spcAft>
              <a:defRPr/>
            </a:pPr>
            <a:endParaRPr lang="zh-CN" altLang="en-US">
              <a:latin typeface="+mn-lt"/>
              <a:ea typeface="+mn-ea"/>
            </a:endParaRPr>
          </a:p>
        </p:txBody>
      </p:sp>
      <p:pic>
        <p:nvPicPr>
          <p:cNvPr id="7171" name="Picture 3" descr="http://img3.imgtn.bdimg.com/it/u=2658585161,2859708368&amp;fm=21&amp;gp=0.jpg"/>
          <p:cNvPicPr>
            <a:picLocks noChangeAspect="1" noChangeArrowheads="1"/>
          </p:cNvPicPr>
          <p:nvPr/>
        </p:nvPicPr>
        <p:blipFill>
          <a:blip r:embed="rId4"/>
          <a:srcRect/>
          <a:stretch>
            <a:fillRect/>
          </a:stretch>
        </p:blipFill>
        <p:spPr bwMode="auto">
          <a:xfrm>
            <a:off x="428596" y="1611797"/>
            <a:ext cx="1708016" cy="1174261"/>
          </a:xfrm>
          <a:prstGeom prst="rect">
            <a:avLst/>
          </a:prstGeom>
          <a:noFill/>
        </p:spPr>
      </p:pic>
      <p:pic>
        <p:nvPicPr>
          <p:cNvPr id="7173" name="Picture 5" descr="http://img0.imgtn.bdimg.com/it/u=1402565408,1231466350&amp;fm=21&amp;gp=0.jpg"/>
          <p:cNvPicPr>
            <a:picLocks noChangeAspect="1" noChangeArrowheads="1"/>
          </p:cNvPicPr>
          <p:nvPr/>
        </p:nvPicPr>
        <p:blipFill>
          <a:blip r:embed="rId5"/>
          <a:srcRect/>
          <a:stretch>
            <a:fillRect/>
          </a:stretch>
        </p:blipFill>
        <p:spPr bwMode="auto">
          <a:xfrm>
            <a:off x="428596" y="3143248"/>
            <a:ext cx="1643073" cy="1143008"/>
          </a:xfrm>
          <a:prstGeom prst="rect">
            <a:avLst/>
          </a:prstGeom>
          <a:noFill/>
        </p:spPr>
      </p:pic>
      <p:pic>
        <p:nvPicPr>
          <p:cNvPr id="7175" name="Picture 7" descr="http://img5.imgtn.bdimg.com/it/u=1311651194,3587745913&amp;fm=23&amp;gp=0.jpg"/>
          <p:cNvPicPr>
            <a:picLocks noChangeAspect="1" noChangeArrowheads="1"/>
          </p:cNvPicPr>
          <p:nvPr/>
        </p:nvPicPr>
        <p:blipFill>
          <a:blip r:embed="rId6"/>
          <a:srcRect/>
          <a:stretch>
            <a:fillRect/>
          </a:stretch>
        </p:blipFill>
        <p:spPr bwMode="auto">
          <a:xfrm>
            <a:off x="428596" y="4643446"/>
            <a:ext cx="1714480" cy="114300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标题 25"/>
          <p:cNvSpPr>
            <a:spLocks noGrp="1"/>
          </p:cNvSpPr>
          <p:nvPr>
            <p:ph type="title"/>
          </p:nvPr>
        </p:nvSpPr>
        <p:spPr>
          <a:xfrm>
            <a:off x="928662" y="857232"/>
            <a:ext cx="1428760" cy="774720"/>
          </a:xfrm>
        </p:spPr>
        <p:txBody>
          <a:bodyPr/>
          <a:lstStyle/>
          <a:p>
            <a:r>
              <a:rPr lang="zh-CN" altLang="en-US" dirty="0" smtClean="0"/>
              <a:t>目 录</a:t>
            </a:r>
            <a:endParaRPr lang="zh-CN" altLang="en-US" dirty="0"/>
          </a:p>
        </p:txBody>
      </p:sp>
      <p:sp>
        <p:nvSpPr>
          <p:cNvPr id="9" name="Rectangle 34"/>
          <p:cNvSpPr>
            <a:spLocks noChangeArrowheads="1"/>
          </p:cNvSpPr>
          <p:nvPr/>
        </p:nvSpPr>
        <p:spPr bwMode="auto">
          <a:xfrm>
            <a:off x="2571736" y="2285992"/>
            <a:ext cx="4286280" cy="52322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一卡通积分方案</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36"/>
          <p:cNvSpPr>
            <a:spLocks noChangeArrowheads="1"/>
          </p:cNvSpPr>
          <p:nvPr/>
        </p:nvSpPr>
        <p:spPr bwMode="auto">
          <a:xfrm>
            <a:off x="2571736" y="4857760"/>
            <a:ext cx="4286280" cy="523220"/>
          </a:xfrm>
          <a:prstGeom prst="rect">
            <a:avLst/>
          </a:prstGeom>
          <a:solidFill>
            <a:schemeClr val="tx2"/>
          </a:solidFill>
          <a:ln>
            <a:solidFill>
              <a:schemeClr val="bg1"/>
            </a:solidFill>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“八达通”的模式与分析</a:t>
            </a:r>
            <a:endPar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34"/>
          <p:cNvSpPr>
            <a:spLocks noChangeArrowheads="1"/>
          </p:cNvSpPr>
          <p:nvPr/>
        </p:nvSpPr>
        <p:spPr bwMode="auto">
          <a:xfrm>
            <a:off x="2571736" y="1571612"/>
            <a:ext cx="4286280" cy="52322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gn="ctr" eaLnBrk="0" hangingPunct="0"/>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一</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卡通做积分的意义</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34"/>
          <p:cNvSpPr>
            <a:spLocks noChangeArrowheads="1"/>
          </p:cNvSpPr>
          <p:nvPr/>
        </p:nvSpPr>
        <p:spPr bwMode="auto">
          <a:xfrm>
            <a:off x="2571736" y="2928934"/>
            <a:ext cx="4286280" cy="52322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风险控制</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34"/>
          <p:cNvSpPr>
            <a:spLocks noChangeArrowheads="1"/>
          </p:cNvSpPr>
          <p:nvPr/>
        </p:nvSpPr>
        <p:spPr bwMode="auto">
          <a:xfrm>
            <a:off x="2571736" y="4214818"/>
            <a:ext cx="4286280" cy="52322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投入预算</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ectangle 34"/>
          <p:cNvSpPr>
            <a:spLocks noChangeArrowheads="1"/>
          </p:cNvSpPr>
          <p:nvPr/>
        </p:nvSpPr>
        <p:spPr bwMode="auto">
          <a:xfrm>
            <a:off x="2571736" y="3571876"/>
            <a:ext cx="4286280" cy="52322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运营收益展望</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ectangle 34"/>
          <p:cNvSpPr>
            <a:spLocks noChangeArrowheads="1"/>
          </p:cNvSpPr>
          <p:nvPr/>
        </p:nvSpPr>
        <p:spPr bwMode="auto">
          <a:xfrm>
            <a:off x="2571736" y="5500702"/>
            <a:ext cx="4286280" cy="523220"/>
          </a:xfrm>
          <a:prstGeom prst="rect">
            <a:avLst/>
          </a:prstGeom>
          <a:solidFill>
            <a:srgbClr val="00B050"/>
          </a:solidFill>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总    结</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9" name="Rectangle 34"/>
          <p:cNvSpPr>
            <a:spLocks noChangeArrowheads="1"/>
          </p:cNvSpPr>
          <p:nvPr/>
        </p:nvSpPr>
        <p:spPr bwMode="auto">
          <a:xfrm>
            <a:off x="2571736" y="2285992"/>
            <a:ext cx="4143404"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一卡通积分方案</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34"/>
          <p:cNvSpPr>
            <a:spLocks noChangeArrowheads="1"/>
          </p:cNvSpPr>
          <p:nvPr/>
        </p:nvSpPr>
        <p:spPr bwMode="auto">
          <a:xfrm>
            <a:off x="2571736" y="1571612"/>
            <a:ext cx="4143404"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一</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卡通做积分的意义</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34"/>
          <p:cNvSpPr>
            <a:spLocks noChangeArrowheads="1"/>
          </p:cNvSpPr>
          <p:nvPr/>
        </p:nvSpPr>
        <p:spPr bwMode="auto">
          <a:xfrm>
            <a:off x="2571736" y="2928934"/>
            <a:ext cx="4143404"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风险控制</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34"/>
          <p:cNvSpPr>
            <a:spLocks noChangeArrowheads="1"/>
          </p:cNvSpPr>
          <p:nvPr/>
        </p:nvSpPr>
        <p:spPr bwMode="auto">
          <a:xfrm>
            <a:off x="2571736" y="4214818"/>
            <a:ext cx="4143404"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投入预算</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ectangle 34"/>
          <p:cNvSpPr>
            <a:spLocks noChangeArrowheads="1"/>
          </p:cNvSpPr>
          <p:nvPr/>
        </p:nvSpPr>
        <p:spPr bwMode="auto">
          <a:xfrm>
            <a:off x="2571736" y="3571876"/>
            <a:ext cx="4143404" cy="523220"/>
          </a:xfrm>
          <a:prstGeom prst="rect">
            <a:avLst/>
          </a:prstGeom>
          <a:solidFill>
            <a:srgbClr val="FF0000"/>
          </a:solidFill>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运营收益展望</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ectangle 34"/>
          <p:cNvSpPr>
            <a:spLocks noChangeArrowheads="1"/>
          </p:cNvSpPr>
          <p:nvPr/>
        </p:nvSpPr>
        <p:spPr bwMode="auto">
          <a:xfrm>
            <a:off x="2571736" y="5500702"/>
            <a:ext cx="4143404"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总    结</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矩形 12"/>
          <p:cNvSpPr/>
          <p:nvPr/>
        </p:nvSpPr>
        <p:spPr>
          <a:xfrm>
            <a:off x="1785918" y="3429000"/>
            <a:ext cx="428628" cy="769441"/>
          </a:xfrm>
          <a:prstGeom prst="rect">
            <a:avLst/>
          </a:prstGeom>
        </p:spPr>
        <p:txBody>
          <a:bodyPr wrap="square">
            <a:spAutoFit/>
          </a:bodyPr>
          <a:lstStyle/>
          <a:p>
            <a:r>
              <a:rPr lang="zh-CN" altLang="en-US" sz="4400" dirty="0" smtClean="0">
                <a:solidFill>
                  <a:srgbClr val="FF0000"/>
                </a:solidFill>
              </a:rPr>
              <a:t>★</a:t>
            </a:r>
            <a:endParaRPr lang="zh-CN" altLang="en-US" sz="4400" dirty="0">
              <a:solidFill>
                <a:srgbClr val="FF0000"/>
              </a:solidFill>
            </a:endParaRPr>
          </a:p>
        </p:txBody>
      </p:sp>
      <p:sp>
        <p:nvSpPr>
          <p:cNvPr id="16" name="Rectangle 36"/>
          <p:cNvSpPr>
            <a:spLocks noChangeArrowheads="1"/>
          </p:cNvSpPr>
          <p:nvPr/>
        </p:nvSpPr>
        <p:spPr bwMode="auto">
          <a:xfrm>
            <a:off x="2571736" y="4857760"/>
            <a:ext cx="4143404"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“八达通”的模式与分析</a:t>
            </a:r>
            <a:endPar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标题 24"/>
          <p:cNvSpPr>
            <a:spLocks noGrp="1"/>
          </p:cNvSpPr>
          <p:nvPr>
            <p:ph type="title"/>
          </p:nvPr>
        </p:nvSpPr>
        <p:spPr>
          <a:xfrm>
            <a:off x="1214414" y="285728"/>
            <a:ext cx="6357982" cy="774720"/>
          </a:xfrm>
        </p:spPr>
        <p:txBody>
          <a:bodyPr>
            <a:noAutofit/>
          </a:bodyPr>
          <a:lstStyle/>
          <a:p>
            <a:pPr lvl="0" algn="l"/>
            <a:r>
              <a:rPr lang="en-US" altLang="zh-CN" sz="2800" b="1" dirty="0" smtClean="0"/>
              <a:t>  </a:t>
            </a:r>
            <a:r>
              <a:rPr lang="zh-CN" altLang="en-US" sz="2800" b="1" dirty="0" smtClean="0"/>
              <a:t>官网流量</a:t>
            </a:r>
            <a:endParaRPr lang="zh-CN" altLang="en-US" sz="2800" b="1" dirty="0"/>
          </a:p>
        </p:txBody>
      </p:sp>
      <p:graphicFrame>
        <p:nvGraphicFramePr>
          <p:cNvPr id="8" name="图表 7"/>
          <p:cNvGraphicFramePr/>
          <p:nvPr/>
        </p:nvGraphicFramePr>
        <p:xfrm>
          <a:off x="2000232" y="1643050"/>
          <a:ext cx="5143536" cy="3286148"/>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p:cNvSpPr txBox="1"/>
          <p:nvPr/>
        </p:nvSpPr>
        <p:spPr>
          <a:xfrm>
            <a:off x="1000100" y="5229067"/>
            <a:ext cx="7000924" cy="1200329"/>
          </a:xfrm>
          <a:prstGeom prst="rect">
            <a:avLst/>
          </a:prstGeom>
          <a:noFill/>
        </p:spPr>
        <p:txBody>
          <a:bodyPr wrap="square" rtlCol="0">
            <a:spAutoFit/>
          </a:bodyPr>
          <a:lstStyle/>
          <a:p>
            <a:r>
              <a:rPr lang="zh-CN" altLang="en-US" b="1" dirty="0" smtClean="0"/>
              <a:t>通过超级积分商城的嵌入，采用消费者一卡通充值、重复消费赠送积分、参与实物抽奖等活动，刺激一卡通用户登陆官网、关注公众号，首年一卡通官网日浏览量就会达到百万级，三至五年内会递增至数千万级浏览量，相当于</a:t>
            </a:r>
            <a:r>
              <a:rPr lang="en-US" b="1" dirty="0" smtClean="0"/>
              <a:t>2013</a:t>
            </a:r>
            <a:r>
              <a:rPr lang="zh-CN" altLang="en-US" b="1" dirty="0" smtClean="0"/>
              <a:t>年淘宝的水平。</a:t>
            </a:r>
            <a:endParaRPr lang="zh-CN" alt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标题 24"/>
          <p:cNvSpPr>
            <a:spLocks noGrp="1"/>
          </p:cNvSpPr>
          <p:nvPr>
            <p:ph type="title"/>
          </p:nvPr>
        </p:nvSpPr>
        <p:spPr>
          <a:xfrm>
            <a:off x="1142976" y="357166"/>
            <a:ext cx="6000792" cy="774720"/>
          </a:xfrm>
        </p:spPr>
        <p:txBody>
          <a:bodyPr>
            <a:normAutofit/>
          </a:bodyPr>
          <a:lstStyle/>
          <a:p>
            <a:pPr lvl="0" algn="l"/>
            <a:r>
              <a:rPr lang="zh-CN" altLang="en-US" sz="2800" b="1" dirty="0" smtClean="0"/>
              <a:t>公众号、</a:t>
            </a:r>
            <a:r>
              <a:rPr lang="en-US" altLang="zh-CN" sz="2800" b="1" dirty="0" smtClean="0"/>
              <a:t>APP</a:t>
            </a:r>
            <a:r>
              <a:rPr lang="zh-CN" altLang="en-US" sz="2800" b="1" dirty="0" smtClean="0"/>
              <a:t>流量</a:t>
            </a:r>
            <a:endParaRPr lang="zh-CN" altLang="en-US" sz="2800" b="1" dirty="0"/>
          </a:p>
        </p:txBody>
      </p:sp>
      <p:graphicFrame>
        <p:nvGraphicFramePr>
          <p:cNvPr id="9" name="图表 8"/>
          <p:cNvGraphicFramePr/>
          <p:nvPr/>
        </p:nvGraphicFramePr>
        <p:xfrm>
          <a:off x="1857356" y="1785926"/>
          <a:ext cx="5429288" cy="3000396"/>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p:cNvSpPr txBox="1"/>
          <p:nvPr/>
        </p:nvSpPr>
        <p:spPr>
          <a:xfrm>
            <a:off x="1285852" y="5286388"/>
            <a:ext cx="6572296" cy="1200329"/>
          </a:xfrm>
          <a:prstGeom prst="rect">
            <a:avLst/>
          </a:prstGeom>
          <a:noFill/>
        </p:spPr>
        <p:txBody>
          <a:bodyPr wrap="square" rtlCol="0">
            <a:spAutoFit/>
          </a:bodyPr>
          <a:lstStyle/>
          <a:p>
            <a:r>
              <a:rPr lang="zh-CN" altLang="en-US" b="1" dirty="0" smtClean="0"/>
              <a:t>针对目前智能手机用户的爆炸式增长，用户行为习惯的改变，北京一卡通微信公众号的关注量也会同时递增，通过双方共同努力我们初步预计首年注册用户</a:t>
            </a:r>
            <a:r>
              <a:rPr lang="en-US" b="1" dirty="0" smtClean="0"/>
              <a:t>300</a:t>
            </a:r>
            <a:r>
              <a:rPr lang="en-US" altLang="zh-CN" b="1" dirty="0" smtClean="0"/>
              <a:t>—</a:t>
            </a:r>
            <a:r>
              <a:rPr lang="en-US" b="1" dirty="0" smtClean="0"/>
              <a:t>500</a:t>
            </a:r>
            <a:r>
              <a:rPr lang="zh-CN" altLang="en-US" b="1" dirty="0" smtClean="0"/>
              <a:t>万人，三至五年将突破</a:t>
            </a:r>
            <a:r>
              <a:rPr lang="en-US" b="1" dirty="0" smtClean="0"/>
              <a:t>2000</a:t>
            </a:r>
            <a:r>
              <a:rPr lang="zh-CN" altLang="en-US" b="1" dirty="0" smtClean="0"/>
              <a:t>万人。</a:t>
            </a:r>
            <a:endParaRPr lang="zh-CN" alt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标题 24"/>
          <p:cNvSpPr>
            <a:spLocks noGrp="1"/>
          </p:cNvSpPr>
          <p:nvPr>
            <p:ph type="title"/>
          </p:nvPr>
        </p:nvSpPr>
        <p:spPr>
          <a:xfrm>
            <a:off x="1214414" y="285728"/>
            <a:ext cx="6000792" cy="774720"/>
          </a:xfrm>
        </p:spPr>
        <p:txBody>
          <a:bodyPr>
            <a:normAutofit/>
          </a:bodyPr>
          <a:lstStyle/>
          <a:p>
            <a:pPr lvl="0" algn="l"/>
            <a:r>
              <a:rPr lang="zh-CN" altLang="en-US" sz="2800" b="1" dirty="0" smtClean="0"/>
              <a:t>  合作商户</a:t>
            </a:r>
            <a:endParaRPr lang="zh-CN" altLang="en-US" sz="2800" b="1" dirty="0"/>
          </a:p>
        </p:txBody>
      </p:sp>
      <p:graphicFrame>
        <p:nvGraphicFramePr>
          <p:cNvPr id="12" name="图表 11"/>
          <p:cNvGraphicFramePr/>
          <p:nvPr/>
        </p:nvGraphicFramePr>
        <p:xfrm>
          <a:off x="2000232" y="1357298"/>
          <a:ext cx="5214974" cy="2928958"/>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p:cNvSpPr txBox="1"/>
          <p:nvPr/>
        </p:nvSpPr>
        <p:spPr>
          <a:xfrm>
            <a:off x="642910" y="4572008"/>
            <a:ext cx="7786741" cy="646331"/>
          </a:xfrm>
          <a:prstGeom prst="rect">
            <a:avLst/>
          </a:prstGeom>
          <a:noFill/>
        </p:spPr>
        <p:txBody>
          <a:bodyPr wrap="square" rtlCol="0">
            <a:spAutoFit/>
          </a:bodyPr>
          <a:lstStyle/>
          <a:p>
            <a:r>
              <a:rPr lang="zh-CN" altLang="en-US" b="1" dirty="0" smtClean="0"/>
              <a:t>通过完善一卡通综合支付功能及实名制注册行为推动，我们预估一卡通实施通用积分首年签约企业会突破</a:t>
            </a:r>
            <a:r>
              <a:rPr lang="en-US" b="1" dirty="0" smtClean="0"/>
              <a:t>500</a:t>
            </a:r>
            <a:r>
              <a:rPr lang="zh-CN" altLang="en-US" b="1" dirty="0" smtClean="0"/>
              <a:t>家，三至五年内签约企业</a:t>
            </a:r>
            <a:r>
              <a:rPr lang="en-US" b="1" dirty="0" smtClean="0"/>
              <a:t>5000</a:t>
            </a:r>
            <a:r>
              <a:rPr lang="zh-CN" altLang="en-US" b="1" dirty="0" smtClean="0"/>
              <a:t>家。</a:t>
            </a:r>
            <a:endParaRPr lang="zh-CN" alt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标题 24"/>
          <p:cNvSpPr>
            <a:spLocks noGrp="1"/>
          </p:cNvSpPr>
          <p:nvPr>
            <p:ph type="title"/>
          </p:nvPr>
        </p:nvSpPr>
        <p:spPr>
          <a:xfrm>
            <a:off x="1214414" y="357166"/>
            <a:ext cx="6000792" cy="774720"/>
          </a:xfrm>
        </p:spPr>
        <p:txBody>
          <a:bodyPr>
            <a:normAutofit/>
          </a:bodyPr>
          <a:lstStyle/>
          <a:p>
            <a:pPr lvl="0" algn="l"/>
            <a:r>
              <a:rPr lang="zh-CN" altLang="en-US" sz="2800" b="1" dirty="0" smtClean="0"/>
              <a:t>  广告收入 </a:t>
            </a:r>
            <a:endParaRPr lang="zh-CN" altLang="en-US" sz="2800" b="1" dirty="0"/>
          </a:p>
        </p:txBody>
      </p:sp>
      <p:graphicFrame>
        <p:nvGraphicFramePr>
          <p:cNvPr id="10" name="图表 9"/>
          <p:cNvGraphicFramePr/>
          <p:nvPr/>
        </p:nvGraphicFramePr>
        <p:xfrm>
          <a:off x="1500166" y="1428736"/>
          <a:ext cx="5857916" cy="3143272"/>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p:cNvSpPr txBox="1"/>
          <p:nvPr/>
        </p:nvSpPr>
        <p:spPr>
          <a:xfrm>
            <a:off x="785786" y="5143512"/>
            <a:ext cx="7572428" cy="923330"/>
          </a:xfrm>
          <a:prstGeom prst="rect">
            <a:avLst/>
          </a:prstGeom>
          <a:noFill/>
        </p:spPr>
        <p:txBody>
          <a:bodyPr wrap="square" rtlCol="0">
            <a:spAutoFit/>
          </a:bodyPr>
          <a:lstStyle/>
          <a:p>
            <a:r>
              <a:rPr lang="zh-CN" altLang="en-US" b="1" dirty="0" smtClean="0"/>
              <a:t>随着官网浏览量的大幅度增加，公众号的关注量提升，保守预测北京一卡通的官网和公众号广告收入首年即可突破</a:t>
            </a:r>
            <a:r>
              <a:rPr lang="en-US" b="1" dirty="0" smtClean="0"/>
              <a:t>1000</a:t>
            </a:r>
            <a:r>
              <a:rPr lang="zh-CN" altLang="en-US" b="1" dirty="0" smtClean="0"/>
              <a:t>万元以上，三至五年内广告收入将达到亿级规模！</a:t>
            </a:r>
            <a:endParaRPr lang="zh-CN" altLang="en-US"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bwMode="auto">
          <a:xfrm>
            <a:off x="214282" y="2500306"/>
            <a:ext cx="8429684" cy="1815882"/>
          </a:xfrm>
          <a:prstGeom prst="rect">
            <a:avLst/>
          </a:prstGeom>
          <a:noFill/>
        </p:spPr>
        <p:txBody>
          <a:bodyPr wrap="square" rtlCol="0">
            <a:spAutoFit/>
          </a:bodyPr>
          <a:lstStyle/>
          <a:p>
            <a:pPr>
              <a:buNone/>
            </a:pPr>
            <a:r>
              <a:rPr lang="zh-CN" altLang="en-US" sz="2800" b="1" dirty="0" smtClean="0"/>
              <a:t>    按香港八达通盈利模式其一，保守估计北京一卡通运营年均交易额</a:t>
            </a:r>
            <a:r>
              <a:rPr lang="en-US" sz="2800" b="1" dirty="0" smtClean="0"/>
              <a:t>1200</a:t>
            </a:r>
            <a:r>
              <a:rPr lang="zh-CN" altLang="en-US" sz="2800" b="1" dirty="0" smtClean="0"/>
              <a:t>亿计算，参照国内银行、支付宝、微信支付消费提佣</a:t>
            </a:r>
            <a:r>
              <a:rPr lang="en-US" sz="2800" b="1" dirty="0" smtClean="0"/>
              <a:t>1</a:t>
            </a:r>
            <a:r>
              <a:rPr lang="en-US" altLang="zh-CN" sz="2800" b="1" dirty="0" smtClean="0"/>
              <a:t>—3</a:t>
            </a:r>
            <a:r>
              <a:rPr lang="en-US" sz="2800" b="1" dirty="0" smtClean="0">
                <a:latin typeface="宋体"/>
                <a:ea typeface="宋体"/>
              </a:rPr>
              <a:t>‰</a:t>
            </a:r>
            <a:r>
              <a:rPr lang="zh-CN" altLang="en-US" sz="2800" b="1" dirty="0" smtClean="0"/>
              <a:t>的惯例粗略估算，北京一卡通仅年均返佣收益就会达到数千万规模。</a:t>
            </a:r>
            <a:endParaRPr lang="zh-CN" altLang="en-US" sz="2800" b="1" dirty="0"/>
          </a:p>
        </p:txBody>
      </p:sp>
      <p:pic>
        <p:nvPicPr>
          <p:cNvPr id="5" name="Picture 2" descr="C:\Users\admin\Desktop\一卡通LOGO.png"/>
          <p:cNvPicPr>
            <a:picLocks noChangeAspect="1" noChangeArrowheads="1"/>
          </p:cNvPicPr>
          <p:nvPr/>
        </p:nvPicPr>
        <p:blipFill>
          <a:blip r:embed="rId2"/>
          <a:srcRect/>
          <a:stretch>
            <a:fillRect/>
          </a:stretch>
        </p:blipFill>
        <p:spPr bwMode="auto">
          <a:xfrm>
            <a:off x="0" y="-24"/>
            <a:ext cx="1071538" cy="1071538"/>
          </a:xfrm>
          <a:prstGeom prst="rect">
            <a:avLst/>
          </a:prstGeom>
          <a:noFill/>
        </p:spPr>
      </p:pic>
      <p:pic>
        <p:nvPicPr>
          <p:cNvPr id="6"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7" name="标题 24"/>
          <p:cNvSpPr>
            <a:spLocks noGrp="1"/>
          </p:cNvSpPr>
          <p:nvPr>
            <p:ph type="title"/>
          </p:nvPr>
        </p:nvSpPr>
        <p:spPr>
          <a:xfrm>
            <a:off x="1214414" y="582578"/>
            <a:ext cx="6000792" cy="774720"/>
          </a:xfrm>
        </p:spPr>
        <p:txBody>
          <a:bodyPr>
            <a:normAutofit/>
          </a:bodyPr>
          <a:lstStyle/>
          <a:p>
            <a:pPr lvl="0" algn="l"/>
            <a:r>
              <a:rPr lang="zh-CN" altLang="en-US" sz="2800" b="1" dirty="0" smtClean="0"/>
              <a:t>  佣金收入</a:t>
            </a:r>
            <a:endParaRPr lang="zh-CN" altLang="en-US" sz="2800" b="1" dirty="0"/>
          </a:p>
        </p:txBody>
      </p:sp>
      <p:pic>
        <p:nvPicPr>
          <p:cNvPr id="8" name="Picture 72" descr="img05"/>
          <p:cNvPicPr>
            <a:picLocks noChangeAspect="1" noChangeArrowheads="1"/>
          </p:cNvPicPr>
          <p:nvPr/>
        </p:nvPicPr>
        <p:blipFill>
          <a:blip r:embed="rId4"/>
          <a:srcRect/>
          <a:stretch>
            <a:fillRect/>
          </a:stretch>
        </p:blipFill>
        <p:spPr bwMode="auto">
          <a:xfrm>
            <a:off x="7159117" y="4429132"/>
            <a:ext cx="1984883" cy="1785926"/>
          </a:xfrm>
          <a:prstGeom prst="rect">
            <a:avLst/>
          </a:prstGeom>
          <a:noFill/>
          <a:ln w="9525">
            <a:noFill/>
            <a:miter lim="800000"/>
            <a:headEnd/>
            <a:tailEnd/>
          </a:ln>
        </p:spPr>
      </p:pic>
      <p:pic>
        <p:nvPicPr>
          <p:cNvPr id="9" name="Picture 105" descr="IMG01"/>
          <p:cNvPicPr>
            <a:picLocks noChangeAspect="1" noChangeArrowheads="1"/>
          </p:cNvPicPr>
          <p:nvPr/>
        </p:nvPicPr>
        <p:blipFill>
          <a:blip r:embed="rId5"/>
          <a:srcRect/>
          <a:stretch>
            <a:fillRect/>
          </a:stretch>
        </p:blipFill>
        <p:spPr bwMode="auto">
          <a:xfrm>
            <a:off x="7701611" y="3127388"/>
            <a:ext cx="1372612" cy="1587496"/>
          </a:xfrm>
          <a:prstGeom prst="rect">
            <a:avLst/>
          </a:prstGeom>
          <a:noFill/>
          <a:ln w="9525">
            <a:noFill/>
            <a:miter lim="800000"/>
            <a:headEnd/>
            <a:tailEnd/>
          </a:ln>
        </p:spPr>
      </p:pic>
      <p:pic>
        <p:nvPicPr>
          <p:cNvPr id="10" name="Picture 108" descr="IMG04"/>
          <p:cNvPicPr>
            <a:picLocks noChangeAspect="1" noChangeArrowheads="1"/>
          </p:cNvPicPr>
          <p:nvPr/>
        </p:nvPicPr>
        <p:blipFill>
          <a:blip r:embed="rId6"/>
          <a:srcRect/>
          <a:stretch>
            <a:fillRect/>
          </a:stretch>
        </p:blipFill>
        <p:spPr bwMode="auto">
          <a:xfrm>
            <a:off x="7786710" y="4643446"/>
            <a:ext cx="357190" cy="331607"/>
          </a:xfrm>
          <a:prstGeom prst="rect">
            <a:avLst/>
          </a:prstGeom>
          <a:noFill/>
          <a:ln w="9525">
            <a:noFill/>
            <a:miter lim="800000"/>
            <a:headEnd/>
            <a:tailEnd/>
          </a:ln>
        </p:spPr>
      </p:pic>
      <p:pic>
        <p:nvPicPr>
          <p:cNvPr id="11" name="Picture 109" descr="IMG04"/>
          <p:cNvPicPr>
            <a:picLocks noChangeAspect="1" noChangeArrowheads="1"/>
          </p:cNvPicPr>
          <p:nvPr/>
        </p:nvPicPr>
        <p:blipFill>
          <a:blip r:embed="rId6"/>
          <a:srcRect/>
          <a:stretch>
            <a:fillRect/>
          </a:stretch>
        </p:blipFill>
        <p:spPr bwMode="auto">
          <a:xfrm rot="14274591">
            <a:off x="7716115" y="5004280"/>
            <a:ext cx="372548" cy="345864"/>
          </a:xfrm>
          <a:prstGeom prst="rect">
            <a:avLst/>
          </a:prstGeom>
          <a:noFill/>
          <a:ln w="9525">
            <a:noFill/>
            <a:miter lim="800000"/>
            <a:headEnd/>
            <a:tailEnd/>
          </a:ln>
        </p:spPr>
      </p:pic>
      <p:pic>
        <p:nvPicPr>
          <p:cNvPr id="12" name="Picture 108" descr="IMG04"/>
          <p:cNvPicPr>
            <a:picLocks noChangeAspect="1" noChangeArrowheads="1"/>
          </p:cNvPicPr>
          <p:nvPr/>
        </p:nvPicPr>
        <p:blipFill>
          <a:blip r:embed="rId6"/>
          <a:srcRect/>
          <a:stretch>
            <a:fillRect/>
          </a:stretch>
        </p:blipFill>
        <p:spPr bwMode="auto">
          <a:xfrm rot="18915782">
            <a:off x="8138298" y="4585899"/>
            <a:ext cx="361947" cy="336023"/>
          </a:xfrm>
          <a:prstGeom prst="rect">
            <a:avLst/>
          </a:prstGeom>
          <a:noFill/>
          <a:ln w="9525">
            <a:noFill/>
            <a:miter lim="800000"/>
            <a:headEnd/>
            <a:tailEnd/>
          </a:ln>
        </p:spPr>
      </p:pic>
      <p:pic>
        <p:nvPicPr>
          <p:cNvPr id="13" name="Picture 108" descr="IMG04"/>
          <p:cNvPicPr>
            <a:picLocks noChangeAspect="1" noChangeArrowheads="1"/>
          </p:cNvPicPr>
          <p:nvPr/>
        </p:nvPicPr>
        <p:blipFill>
          <a:blip r:embed="rId6"/>
          <a:srcRect/>
          <a:stretch>
            <a:fillRect/>
          </a:stretch>
        </p:blipFill>
        <p:spPr bwMode="auto">
          <a:xfrm rot="5729966">
            <a:off x="8234296" y="4885991"/>
            <a:ext cx="361947" cy="336023"/>
          </a:xfrm>
          <a:prstGeom prst="rect">
            <a:avLst/>
          </a:prstGeom>
          <a:noFill/>
          <a:ln w="9525">
            <a:noFill/>
            <a:miter lim="800000"/>
            <a:headEnd/>
            <a:tailEnd/>
          </a:ln>
        </p:spPr>
      </p:pic>
      <p:pic>
        <p:nvPicPr>
          <p:cNvPr id="14" name="Picture 108" descr="IMG04"/>
          <p:cNvPicPr>
            <a:picLocks noChangeAspect="1" noChangeArrowheads="1"/>
          </p:cNvPicPr>
          <p:nvPr/>
        </p:nvPicPr>
        <p:blipFill>
          <a:blip r:embed="rId6"/>
          <a:srcRect/>
          <a:stretch>
            <a:fillRect/>
          </a:stretch>
        </p:blipFill>
        <p:spPr bwMode="auto">
          <a:xfrm>
            <a:off x="7358082" y="4786322"/>
            <a:ext cx="357190" cy="3316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9" name="Rectangle 34"/>
          <p:cNvSpPr>
            <a:spLocks noChangeArrowheads="1"/>
          </p:cNvSpPr>
          <p:nvPr/>
        </p:nvSpPr>
        <p:spPr bwMode="auto">
          <a:xfrm>
            <a:off x="2571736" y="2285992"/>
            <a:ext cx="4143404" cy="52322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一卡通积分方案</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34"/>
          <p:cNvSpPr>
            <a:spLocks noChangeArrowheads="1"/>
          </p:cNvSpPr>
          <p:nvPr/>
        </p:nvSpPr>
        <p:spPr bwMode="auto">
          <a:xfrm>
            <a:off x="2571736" y="1571612"/>
            <a:ext cx="4143404" cy="52322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eaLnBrk="0" hangingPunct="0"/>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一</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卡通做积分的意义</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34"/>
          <p:cNvSpPr>
            <a:spLocks noChangeArrowheads="1"/>
          </p:cNvSpPr>
          <p:nvPr/>
        </p:nvSpPr>
        <p:spPr bwMode="auto">
          <a:xfrm>
            <a:off x="2571736" y="2928934"/>
            <a:ext cx="4143404" cy="52322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风险控制</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34"/>
          <p:cNvSpPr>
            <a:spLocks noChangeArrowheads="1"/>
          </p:cNvSpPr>
          <p:nvPr/>
        </p:nvSpPr>
        <p:spPr bwMode="auto">
          <a:xfrm>
            <a:off x="2571736" y="4214818"/>
            <a:ext cx="4143404" cy="523220"/>
          </a:xfrm>
          <a:prstGeom prst="rect">
            <a:avLst/>
          </a:prstGeom>
          <a:solidFill>
            <a:srgbClr val="FF0000"/>
          </a:solidFill>
          <a:ln>
            <a:headEnd/>
            <a:tailEnd/>
          </a:ln>
        </p:spPr>
        <p:style>
          <a:lnRef idx="0">
            <a:schemeClr val="accent5"/>
          </a:lnRef>
          <a:fillRef idx="3">
            <a:schemeClr val="accent5"/>
          </a:fillRef>
          <a:effectRef idx="3">
            <a:schemeClr val="accent5"/>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投入预算</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ectangle 34"/>
          <p:cNvSpPr>
            <a:spLocks noChangeArrowheads="1"/>
          </p:cNvSpPr>
          <p:nvPr/>
        </p:nvSpPr>
        <p:spPr bwMode="auto">
          <a:xfrm>
            <a:off x="2571736" y="3571876"/>
            <a:ext cx="4143404" cy="52322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运营收益展望</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ectangle 34"/>
          <p:cNvSpPr>
            <a:spLocks noChangeArrowheads="1"/>
          </p:cNvSpPr>
          <p:nvPr/>
        </p:nvSpPr>
        <p:spPr bwMode="auto">
          <a:xfrm>
            <a:off x="2571736" y="5500702"/>
            <a:ext cx="4143404" cy="52322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总    结</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矩形 12"/>
          <p:cNvSpPr/>
          <p:nvPr/>
        </p:nvSpPr>
        <p:spPr>
          <a:xfrm>
            <a:off x="1714480" y="4071942"/>
            <a:ext cx="428628" cy="769441"/>
          </a:xfrm>
          <a:prstGeom prst="rect">
            <a:avLst/>
          </a:prstGeom>
        </p:spPr>
        <p:txBody>
          <a:bodyPr wrap="square">
            <a:spAutoFit/>
          </a:bodyPr>
          <a:lstStyle/>
          <a:p>
            <a:r>
              <a:rPr lang="zh-CN" altLang="en-US" sz="4400" dirty="0" smtClean="0">
                <a:solidFill>
                  <a:srgbClr val="FF0000"/>
                </a:solidFill>
              </a:rPr>
              <a:t>★</a:t>
            </a:r>
            <a:endParaRPr lang="zh-CN" altLang="en-US" sz="4400" dirty="0">
              <a:solidFill>
                <a:srgbClr val="FF0000"/>
              </a:solidFill>
            </a:endParaRPr>
          </a:p>
        </p:txBody>
      </p:sp>
      <p:sp>
        <p:nvSpPr>
          <p:cNvPr id="16" name="Rectangle 36"/>
          <p:cNvSpPr>
            <a:spLocks noChangeArrowheads="1"/>
          </p:cNvSpPr>
          <p:nvPr/>
        </p:nvSpPr>
        <p:spPr bwMode="auto">
          <a:xfrm>
            <a:off x="2571736" y="4857760"/>
            <a:ext cx="4143404"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“八达通”的模式与分析</a:t>
            </a:r>
            <a:endPar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标题 24"/>
          <p:cNvSpPr>
            <a:spLocks noGrp="1"/>
          </p:cNvSpPr>
          <p:nvPr>
            <p:ph type="title"/>
          </p:nvPr>
        </p:nvSpPr>
        <p:spPr>
          <a:xfrm>
            <a:off x="1214414" y="285728"/>
            <a:ext cx="6072230" cy="774720"/>
          </a:xfrm>
        </p:spPr>
        <p:txBody>
          <a:bodyPr>
            <a:normAutofit/>
          </a:bodyPr>
          <a:lstStyle/>
          <a:p>
            <a:pPr algn="l"/>
            <a:r>
              <a:rPr lang="en-US" altLang="zh-CN" sz="2800" b="1" dirty="0" smtClean="0"/>
              <a:t>   </a:t>
            </a:r>
            <a:r>
              <a:rPr lang="zh-CN" altLang="en-US" sz="2800" b="1" dirty="0" smtClean="0"/>
              <a:t>淘礼网在本项目投资内容说明</a:t>
            </a:r>
            <a:endParaRPr lang="zh-CN" altLang="en-US" sz="2800" b="1" dirty="0"/>
          </a:p>
        </p:txBody>
      </p:sp>
      <p:grpSp>
        <p:nvGrpSpPr>
          <p:cNvPr id="2" name="Group 4"/>
          <p:cNvGrpSpPr>
            <a:grpSpLocks/>
          </p:cNvGrpSpPr>
          <p:nvPr/>
        </p:nvGrpSpPr>
        <p:grpSpPr bwMode="auto">
          <a:xfrm>
            <a:off x="3357554" y="1690675"/>
            <a:ext cx="4733925" cy="457200"/>
            <a:chOff x="1632" y="1368"/>
            <a:chExt cx="2982" cy="288"/>
          </a:xfrm>
        </p:grpSpPr>
        <p:sp>
          <p:nvSpPr>
            <p:cNvPr id="8" name="AutoShape 5"/>
            <p:cNvSpPr>
              <a:spLocks noChangeArrowheads="1"/>
            </p:cNvSpPr>
            <p:nvPr/>
          </p:nvSpPr>
          <p:spPr bwMode="auto">
            <a:xfrm>
              <a:off x="1686" y="1368"/>
              <a:ext cx="2928" cy="288"/>
            </a:xfrm>
            <a:prstGeom prst="roundRect">
              <a:avLst>
                <a:gd name="adj" fmla="val 50000"/>
              </a:avLst>
            </a:prstGeom>
            <a:noFill/>
            <a:ln w="9525" cap="rnd">
              <a:solidFill>
                <a:schemeClr val="tx1"/>
              </a:solidFill>
              <a:prstDash val="sysDot"/>
              <a:round/>
              <a:headEnd/>
              <a:tailEnd/>
            </a:ln>
            <a:effectLst>
              <a:outerShdw dist="107763" dir="2700000" algn="ctr" rotWithShape="0">
                <a:srgbClr val="000000">
                  <a:alpha val="50000"/>
                </a:srgbClr>
              </a:outerShdw>
            </a:effectLst>
          </p:spPr>
          <p:txBody>
            <a:bodyPr wrap="none" anchor="ctr"/>
            <a:lstStyle/>
            <a:p>
              <a:pPr>
                <a:defRPr/>
              </a:pPr>
              <a:endParaRPr lang="zh-CN" altLang="en-US">
                <a:ea typeface="宋体" pitchFamily="2" charset="-122"/>
              </a:endParaRPr>
            </a:p>
          </p:txBody>
        </p:sp>
        <p:sp>
          <p:nvSpPr>
            <p:cNvPr id="9" name="Oval 7"/>
            <p:cNvSpPr>
              <a:spLocks noChangeArrowheads="1"/>
            </p:cNvSpPr>
            <p:nvPr/>
          </p:nvSpPr>
          <p:spPr bwMode="auto">
            <a:xfrm>
              <a:off x="1632" y="1434"/>
              <a:ext cx="144" cy="144"/>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chemeClr val="tx1"/>
              </a:solidFill>
              <a:round/>
              <a:headEnd/>
              <a:tailEnd/>
            </a:ln>
            <a:effectLst>
              <a:outerShdw dist="63500" dir="2212194" algn="ctr" rotWithShape="0">
                <a:srgbClr val="000000">
                  <a:alpha val="50000"/>
                </a:srgbClr>
              </a:outerShdw>
            </a:effectLst>
          </p:spPr>
          <p:txBody>
            <a:bodyPr wrap="none" anchor="ctr"/>
            <a:lstStyle/>
            <a:p>
              <a:pPr>
                <a:defRPr/>
              </a:pPr>
              <a:endParaRPr lang="zh-CN" altLang="en-US">
                <a:ea typeface="宋体" pitchFamily="2" charset="-122"/>
              </a:endParaRPr>
            </a:p>
          </p:txBody>
        </p:sp>
      </p:grpSp>
      <p:grpSp>
        <p:nvGrpSpPr>
          <p:cNvPr id="3" name="Group 8"/>
          <p:cNvGrpSpPr>
            <a:grpSpLocks/>
          </p:cNvGrpSpPr>
          <p:nvPr/>
        </p:nvGrpSpPr>
        <p:grpSpPr bwMode="auto">
          <a:xfrm>
            <a:off x="3357554" y="2381242"/>
            <a:ext cx="4733925" cy="457200"/>
            <a:chOff x="1632" y="1800"/>
            <a:chExt cx="2982" cy="288"/>
          </a:xfrm>
        </p:grpSpPr>
        <p:sp>
          <p:nvSpPr>
            <p:cNvPr id="11" name="AutoShape 9"/>
            <p:cNvSpPr>
              <a:spLocks noChangeArrowheads="1"/>
            </p:cNvSpPr>
            <p:nvPr/>
          </p:nvSpPr>
          <p:spPr bwMode="auto">
            <a:xfrm>
              <a:off x="1686" y="1800"/>
              <a:ext cx="2928" cy="288"/>
            </a:xfrm>
            <a:prstGeom prst="roundRect">
              <a:avLst>
                <a:gd name="adj" fmla="val 50000"/>
              </a:avLst>
            </a:prstGeom>
            <a:noFill/>
            <a:ln w="9525" cap="rnd">
              <a:solidFill>
                <a:schemeClr val="tx1"/>
              </a:solidFill>
              <a:prstDash val="sysDot"/>
              <a:round/>
              <a:headEnd/>
              <a:tailEnd/>
            </a:ln>
            <a:effectLst>
              <a:outerShdw dist="107763" dir="2700000" algn="ctr" rotWithShape="0">
                <a:srgbClr val="000000">
                  <a:alpha val="50000"/>
                </a:srgbClr>
              </a:outerShdw>
            </a:effectLst>
          </p:spPr>
          <p:txBody>
            <a:bodyPr wrap="none" anchor="ctr"/>
            <a:lstStyle/>
            <a:p>
              <a:pPr>
                <a:defRPr/>
              </a:pPr>
              <a:endParaRPr lang="zh-CN" altLang="en-US">
                <a:ea typeface="宋体" pitchFamily="2" charset="-122"/>
              </a:endParaRPr>
            </a:p>
          </p:txBody>
        </p:sp>
        <p:sp>
          <p:nvSpPr>
            <p:cNvPr id="12" name="Oval 11"/>
            <p:cNvSpPr>
              <a:spLocks noChangeArrowheads="1"/>
            </p:cNvSpPr>
            <p:nvPr/>
          </p:nvSpPr>
          <p:spPr bwMode="auto">
            <a:xfrm>
              <a:off x="1632" y="1860"/>
              <a:ext cx="144" cy="144"/>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chemeClr val="tx1"/>
              </a:solidFill>
              <a:round/>
              <a:headEnd/>
              <a:tailEnd/>
            </a:ln>
            <a:effectLst>
              <a:outerShdw dist="63500" dir="2212194" algn="ctr" rotWithShape="0">
                <a:srgbClr val="000000">
                  <a:alpha val="50000"/>
                </a:srgbClr>
              </a:outerShdw>
            </a:effectLst>
          </p:spPr>
          <p:txBody>
            <a:bodyPr wrap="none" anchor="ctr"/>
            <a:lstStyle/>
            <a:p>
              <a:pPr>
                <a:defRPr/>
              </a:pPr>
              <a:endParaRPr lang="zh-CN" altLang="en-US">
                <a:ea typeface="宋体" pitchFamily="2" charset="-122"/>
              </a:endParaRPr>
            </a:p>
          </p:txBody>
        </p:sp>
      </p:grpSp>
      <p:grpSp>
        <p:nvGrpSpPr>
          <p:cNvPr id="7" name="Group 12"/>
          <p:cNvGrpSpPr>
            <a:grpSpLocks/>
          </p:cNvGrpSpPr>
          <p:nvPr/>
        </p:nvGrpSpPr>
        <p:grpSpPr bwMode="auto">
          <a:xfrm>
            <a:off x="3357554" y="3071809"/>
            <a:ext cx="4733925" cy="457200"/>
            <a:chOff x="1632" y="2238"/>
            <a:chExt cx="2982" cy="288"/>
          </a:xfrm>
        </p:grpSpPr>
        <p:sp>
          <p:nvSpPr>
            <p:cNvPr id="14" name="AutoShape 13"/>
            <p:cNvSpPr>
              <a:spLocks noChangeArrowheads="1"/>
            </p:cNvSpPr>
            <p:nvPr/>
          </p:nvSpPr>
          <p:spPr bwMode="auto">
            <a:xfrm>
              <a:off x="1686" y="2238"/>
              <a:ext cx="2928" cy="288"/>
            </a:xfrm>
            <a:prstGeom prst="roundRect">
              <a:avLst>
                <a:gd name="adj" fmla="val 50000"/>
              </a:avLst>
            </a:prstGeom>
            <a:noFill/>
            <a:ln w="9525" cap="rnd">
              <a:solidFill>
                <a:schemeClr val="tx1"/>
              </a:solidFill>
              <a:prstDash val="sysDot"/>
              <a:round/>
              <a:headEnd/>
              <a:tailEnd/>
            </a:ln>
            <a:effectLst>
              <a:outerShdw dist="107763" dir="2700000" algn="ctr" rotWithShape="0">
                <a:srgbClr val="000000">
                  <a:alpha val="50000"/>
                </a:srgbClr>
              </a:outerShdw>
            </a:effectLst>
          </p:spPr>
          <p:txBody>
            <a:bodyPr wrap="none" anchor="ctr"/>
            <a:lstStyle/>
            <a:p>
              <a:pPr>
                <a:defRPr/>
              </a:pPr>
              <a:endParaRPr lang="zh-CN" altLang="en-US">
                <a:ea typeface="宋体" pitchFamily="2" charset="-122"/>
              </a:endParaRPr>
            </a:p>
          </p:txBody>
        </p:sp>
        <p:sp>
          <p:nvSpPr>
            <p:cNvPr id="15" name="Oval 15"/>
            <p:cNvSpPr>
              <a:spLocks noChangeArrowheads="1"/>
            </p:cNvSpPr>
            <p:nvPr/>
          </p:nvSpPr>
          <p:spPr bwMode="auto">
            <a:xfrm>
              <a:off x="1632" y="2304"/>
              <a:ext cx="144" cy="144"/>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chemeClr val="tx1"/>
              </a:solidFill>
              <a:round/>
              <a:headEnd/>
              <a:tailEnd/>
            </a:ln>
            <a:effectLst>
              <a:outerShdw dist="63500" dir="2212194" algn="ctr" rotWithShape="0">
                <a:srgbClr val="000000">
                  <a:alpha val="50000"/>
                </a:srgbClr>
              </a:outerShdw>
            </a:effectLst>
          </p:spPr>
          <p:txBody>
            <a:bodyPr wrap="none" anchor="ctr"/>
            <a:lstStyle/>
            <a:p>
              <a:pPr>
                <a:defRPr/>
              </a:pPr>
              <a:endParaRPr lang="zh-CN" altLang="en-US">
                <a:ea typeface="宋体" pitchFamily="2" charset="-122"/>
              </a:endParaRPr>
            </a:p>
          </p:txBody>
        </p:sp>
      </p:grpSp>
      <p:grpSp>
        <p:nvGrpSpPr>
          <p:cNvPr id="10" name="Group 16"/>
          <p:cNvGrpSpPr>
            <a:grpSpLocks/>
          </p:cNvGrpSpPr>
          <p:nvPr/>
        </p:nvGrpSpPr>
        <p:grpSpPr bwMode="auto">
          <a:xfrm>
            <a:off x="3357554" y="3762376"/>
            <a:ext cx="4733925" cy="457200"/>
            <a:chOff x="1632" y="2682"/>
            <a:chExt cx="2982" cy="288"/>
          </a:xfrm>
        </p:grpSpPr>
        <p:sp>
          <p:nvSpPr>
            <p:cNvPr id="17" name="AutoShape 17"/>
            <p:cNvSpPr>
              <a:spLocks noChangeArrowheads="1"/>
            </p:cNvSpPr>
            <p:nvPr/>
          </p:nvSpPr>
          <p:spPr bwMode="auto">
            <a:xfrm>
              <a:off x="1686" y="2682"/>
              <a:ext cx="2928" cy="288"/>
            </a:xfrm>
            <a:prstGeom prst="roundRect">
              <a:avLst>
                <a:gd name="adj" fmla="val 50000"/>
              </a:avLst>
            </a:prstGeom>
            <a:noFill/>
            <a:ln w="9525" cap="rnd">
              <a:solidFill>
                <a:schemeClr val="tx1"/>
              </a:solidFill>
              <a:prstDash val="sysDot"/>
              <a:round/>
              <a:headEnd/>
              <a:tailEnd/>
            </a:ln>
            <a:effectLst>
              <a:outerShdw dist="107763" dir="2700000" algn="ctr" rotWithShape="0">
                <a:srgbClr val="000000">
                  <a:alpha val="50000"/>
                </a:srgbClr>
              </a:outerShdw>
            </a:effectLst>
          </p:spPr>
          <p:txBody>
            <a:bodyPr wrap="none" anchor="ctr"/>
            <a:lstStyle/>
            <a:p>
              <a:pPr>
                <a:defRPr/>
              </a:pPr>
              <a:endParaRPr lang="zh-CN" altLang="en-US">
                <a:ea typeface="宋体" pitchFamily="2" charset="-122"/>
              </a:endParaRPr>
            </a:p>
          </p:txBody>
        </p:sp>
        <p:sp>
          <p:nvSpPr>
            <p:cNvPr id="18" name="Oval 19"/>
            <p:cNvSpPr>
              <a:spLocks noChangeArrowheads="1"/>
            </p:cNvSpPr>
            <p:nvPr/>
          </p:nvSpPr>
          <p:spPr bwMode="auto">
            <a:xfrm>
              <a:off x="1632" y="2751"/>
              <a:ext cx="144" cy="144"/>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chemeClr val="tx1"/>
              </a:solidFill>
              <a:round/>
              <a:headEnd/>
              <a:tailEnd/>
            </a:ln>
            <a:effectLst>
              <a:outerShdw dist="63500" dir="2212194" algn="ctr" rotWithShape="0">
                <a:srgbClr val="000000">
                  <a:alpha val="50000"/>
                </a:srgbClr>
              </a:outerShdw>
            </a:effectLst>
          </p:spPr>
          <p:txBody>
            <a:bodyPr wrap="none" anchor="ctr"/>
            <a:lstStyle/>
            <a:p>
              <a:pPr>
                <a:defRPr/>
              </a:pPr>
              <a:endParaRPr lang="zh-CN" altLang="en-US">
                <a:ea typeface="宋体" pitchFamily="2" charset="-122"/>
              </a:endParaRPr>
            </a:p>
          </p:txBody>
        </p:sp>
      </p:grpSp>
      <p:grpSp>
        <p:nvGrpSpPr>
          <p:cNvPr id="13" name="Group 20"/>
          <p:cNvGrpSpPr>
            <a:grpSpLocks/>
          </p:cNvGrpSpPr>
          <p:nvPr/>
        </p:nvGrpSpPr>
        <p:grpSpPr bwMode="auto">
          <a:xfrm>
            <a:off x="3357554" y="4452943"/>
            <a:ext cx="4733925" cy="457200"/>
            <a:chOff x="1632" y="3120"/>
            <a:chExt cx="2982" cy="288"/>
          </a:xfrm>
        </p:grpSpPr>
        <p:sp>
          <p:nvSpPr>
            <p:cNvPr id="20" name="AutoShape 21"/>
            <p:cNvSpPr>
              <a:spLocks noChangeArrowheads="1"/>
            </p:cNvSpPr>
            <p:nvPr/>
          </p:nvSpPr>
          <p:spPr bwMode="auto">
            <a:xfrm>
              <a:off x="1686" y="3120"/>
              <a:ext cx="2928" cy="288"/>
            </a:xfrm>
            <a:prstGeom prst="roundRect">
              <a:avLst>
                <a:gd name="adj" fmla="val 50000"/>
              </a:avLst>
            </a:prstGeom>
            <a:noFill/>
            <a:ln w="9525" cap="rnd">
              <a:solidFill>
                <a:schemeClr val="tx1"/>
              </a:solidFill>
              <a:prstDash val="sysDot"/>
              <a:round/>
              <a:headEnd/>
              <a:tailEnd/>
            </a:ln>
            <a:effectLst>
              <a:outerShdw dist="107763" dir="2700000" algn="ctr" rotWithShape="0">
                <a:srgbClr val="000000">
                  <a:alpha val="50000"/>
                </a:srgbClr>
              </a:outerShdw>
            </a:effectLst>
          </p:spPr>
          <p:txBody>
            <a:bodyPr wrap="none" anchor="ctr"/>
            <a:lstStyle/>
            <a:p>
              <a:pPr>
                <a:defRPr/>
              </a:pPr>
              <a:endParaRPr lang="zh-CN" altLang="en-US">
                <a:ea typeface="宋体" pitchFamily="2" charset="-122"/>
              </a:endParaRPr>
            </a:p>
          </p:txBody>
        </p:sp>
        <p:sp>
          <p:nvSpPr>
            <p:cNvPr id="21" name="Oval 23"/>
            <p:cNvSpPr>
              <a:spLocks noChangeArrowheads="1"/>
            </p:cNvSpPr>
            <p:nvPr/>
          </p:nvSpPr>
          <p:spPr bwMode="auto">
            <a:xfrm>
              <a:off x="1632" y="3183"/>
              <a:ext cx="144" cy="144"/>
            </a:xfrm>
            <a:prstGeom prst="ellipse">
              <a:avLst/>
            </a:prstGeom>
            <a:gradFill rotWithShape="1">
              <a:gsLst>
                <a:gs pos="0">
                  <a:schemeClr val="hlink"/>
                </a:gs>
                <a:gs pos="100000">
                  <a:schemeClr val="hlink">
                    <a:gamma/>
                    <a:shade val="66667"/>
                    <a:invGamma/>
                  </a:schemeClr>
                </a:gs>
              </a:gsLst>
              <a:path path="shape">
                <a:fillToRect l="50000" t="50000" r="50000" b="50000"/>
              </a:path>
            </a:gradFill>
            <a:ln w="19050">
              <a:solidFill>
                <a:schemeClr val="tx1"/>
              </a:solidFill>
              <a:round/>
              <a:headEnd/>
              <a:tailEnd/>
            </a:ln>
            <a:effectLst>
              <a:outerShdw dist="63500" dir="2212194" algn="ctr" rotWithShape="0">
                <a:srgbClr val="000000">
                  <a:alpha val="50000"/>
                </a:srgbClr>
              </a:outerShdw>
            </a:effectLst>
          </p:spPr>
          <p:txBody>
            <a:bodyPr wrap="none" anchor="ctr"/>
            <a:lstStyle/>
            <a:p>
              <a:pPr>
                <a:defRPr/>
              </a:pPr>
              <a:endParaRPr lang="zh-CN" altLang="en-US">
                <a:ea typeface="宋体" pitchFamily="2" charset="-122"/>
              </a:endParaRPr>
            </a:p>
          </p:txBody>
        </p:sp>
      </p:grpSp>
      <p:grpSp>
        <p:nvGrpSpPr>
          <p:cNvPr id="16" name="Group 24"/>
          <p:cNvGrpSpPr>
            <a:grpSpLocks/>
          </p:cNvGrpSpPr>
          <p:nvPr/>
        </p:nvGrpSpPr>
        <p:grpSpPr bwMode="auto">
          <a:xfrm>
            <a:off x="2366954" y="1924048"/>
            <a:ext cx="990600" cy="381000"/>
            <a:chOff x="1440" y="1392"/>
            <a:chExt cx="624" cy="240"/>
          </a:xfrm>
        </p:grpSpPr>
        <p:sp>
          <p:nvSpPr>
            <p:cNvPr id="23" name="Line 25"/>
            <p:cNvSpPr>
              <a:spLocks noChangeShapeType="1"/>
            </p:cNvSpPr>
            <p:nvPr/>
          </p:nvSpPr>
          <p:spPr bwMode="auto">
            <a:xfrm flipV="1">
              <a:off x="1440" y="1392"/>
              <a:ext cx="240" cy="240"/>
            </a:xfrm>
            <a:prstGeom prst="line">
              <a:avLst/>
            </a:prstGeom>
            <a:noFill/>
            <a:ln w="12700" cap="rnd">
              <a:solidFill>
                <a:schemeClr val="tx1"/>
              </a:solidFill>
              <a:prstDash val="sysDot"/>
              <a:round/>
              <a:headEnd/>
              <a:tailEnd/>
            </a:ln>
          </p:spPr>
          <p:txBody>
            <a:bodyPr/>
            <a:lstStyle/>
            <a:p>
              <a:endParaRPr lang="zh-CN" altLang="en-US"/>
            </a:p>
          </p:txBody>
        </p:sp>
        <p:sp>
          <p:nvSpPr>
            <p:cNvPr id="24" name="Line 26"/>
            <p:cNvSpPr>
              <a:spLocks noChangeShapeType="1"/>
            </p:cNvSpPr>
            <p:nvPr/>
          </p:nvSpPr>
          <p:spPr bwMode="auto">
            <a:xfrm>
              <a:off x="1680" y="1392"/>
              <a:ext cx="384" cy="0"/>
            </a:xfrm>
            <a:prstGeom prst="line">
              <a:avLst/>
            </a:prstGeom>
            <a:noFill/>
            <a:ln w="12700" cap="rnd">
              <a:solidFill>
                <a:schemeClr val="tx1"/>
              </a:solidFill>
              <a:prstDash val="sysDot"/>
              <a:round/>
              <a:headEnd/>
              <a:tailEnd/>
            </a:ln>
          </p:spPr>
          <p:txBody>
            <a:bodyPr/>
            <a:lstStyle/>
            <a:p>
              <a:endParaRPr lang="zh-CN" altLang="en-US"/>
            </a:p>
          </p:txBody>
        </p:sp>
      </p:grpSp>
      <p:grpSp>
        <p:nvGrpSpPr>
          <p:cNvPr id="19" name="Group 27"/>
          <p:cNvGrpSpPr>
            <a:grpSpLocks/>
          </p:cNvGrpSpPr>
          <p:nvPr/>
        </p:nvGrpSpPr>
        <p:grpSpPr bwMode="auto">
          <a:xfrm>
            <a:off x="2290754" y="4438648"/>
            <a:ext cx="1066800" cy="304800"/>
            <a:chOff x="1392" y="2976"/>
            <a:chExt cx="672" cy="192"/>
          </a:xfrm>
        </p:grpSpPr>
        <p:sp>
          <p:nvSpPr>
            <p:cNvPr id="26" name="Line 28"/>
            <p:cNvSpPr>
              <a:spLocks noChangeShapeType="1"/>
            </p:cNvSpPr>
            <p:nvPr/>
          </p:nvSpPr>
          <p:spPr bwMode="auto">
            <a:xfrm>
              <a:off x="1392" y="2976"/>
              <a:ext cx="288" cy="192"/>
            </a:xfrm>
            <a:prstGeom prst="line">
              <a:avLst/>
            </a:prstGeom>
            <a:noFill/>
            <a:ln w="12700" cap="rnd">
              <a:solidFill>
                <a:schemeClr val="tx1"/>
              </a:solidFill>
              <a:prstDash val="sysDot"/>
              <a:round/>
              <a:headEnd/>
              <a:tailEnd/>
            </a:ln>
          </p:spPr>
          <p:txBody>
            <a:bodyPr/>
            <a:lstStyle/>
            <a:p>
              <a:endParaRPr lang="zh-CN" altLang="en-US"/>
            </a:p>
          </p:txBody>
        </p:sp>
        <p:sp>
          <p:nvSpPr>
            <p:cNvPr id="27" name="Line 29"/>
            <p:cNvSpPr>
              <a:spLocks noChangeShapeType="1"/>
            </p:cNvSpPr>
            <p:nvPr/>
          </p:nvSpPr>
          <p:spPr bwMode="auto">
            <a:xfrm>
              <a:off x="1680" y="3168"/>
              <a:ext cx="384" cy="0"/>
            </a:xfrm>
            <a:prstGeom prst="line">
              <a:avLst/>
            </a:prstGeom>
            <a:noFill/>
            <a:ln w="12700" cap="rnd">
              <a:solidFill>
                <a:schemeClr val="tx1"/>
              </a:solidFill>
              <a:prstDash val="sysDot"/>
              <a:round/>
              <a:headEnd/>
              <a:tailEnd/>
            </a:ln>
          </p:spPr>
          <p:txBody>
            <a:bodyPr/>
            <a:lstStyle/>
            <a:p>
              <a:endParaRPr lang="zh-CN" altLang="en-US"/>
            </a:p>
          </p:txBody>
        </p:sp>
      </p:grpSp>
      <p:sp>
        <p:nvSpPr>
          <p:cNvPr id="28" name="Line 30"/>
          <p:cNvSpPr>
            <a:spLocks noChangeShapeType="1"/>
          </p:cNvSpPr>
          <p:nvPr/>
        </p:nvSpPr>
        <p:spPr bwMode="auto">
          <a:xfrm flipV="1">
            <a:off x="2671754" y="2609848"/>
            <a:ext cx="685800" cy="0"/>
          </a:xfrm>
          <a:prstGeom prst="line">
            <a:avLst/>
          </a:prstGeom>
          <a:noFill/>
          <a:ln w="12700" cap="rnd">
            <a:solidFill>
              <a:schemeClr val="tx1"/>
            </a:solidFill>
            <a:prstDash val="sysDot"/>
            <a:round/>
            <a:headEnd/>
            <a:tailEnd/>
          </a:ln>
        </p:spPr>
        <p:txBody>
          <a:bodyPr/>
          <a:lstStyle/>
          <a:p>
            <a:endParaRPr lang="zh-CN" altLang="en-US"/>
          </a:p>
        </p:txBody>
      </p:sp>
      <p:sp>
        <p:nvSpPr>
          <p:cNvPr id="29" name="Line 31"/>
          <p:cNvSpPr>
            <a:spLocks noChangeShapeType="1"/>
          </p:cNvSpPr>
          <p:nvPr/>
        </p:nvSpPr>
        <p:spPr bwMode="auto">
          <a:xfrm>
            <a:off x="2747954" y="3316286"/>
            <a:ext cx="609600" cy="0"/>
          </a:xfrm>
          <a:prstGeom prst="line">
            <a:avLst/>
          </a:prstGeom>
          <a:noFill/>
          <a:ln w="12700" cap="rnd">
            <a:solidFill>
              <a:schemeClr val="tx1"/>
            </a:solidFill>
            <a:prstDash val="sysDot"/>
            <a:round/>
            <a:headEnd/>
            <a:tailEnd/>
          </a:ln>
        </p:spPr>
        <p:txBody>
          <a:bodyPr/>
          <a:lstStyle/>
          <a:p>
            <a:endParaRPr lang="zh-CN" altLang="en-US"/>
          </a:p>
        </p:txBody>
      </p:sp>
      <p:sp>
        <p:nvSpPr>
          <p:cNvPr id="30" name="Line 32"/>
          <p:cNvSpPr>
            <a:spLocks noChangeShapeType="1"/>
          </p:cNvSpPr>
          <p:nvPr/>
        </p:nvSpPr>
        <p:spPr bwMode="auto">
          <a:xfrm flipV="1">
            <a:off x="2671754" y="4057648"/>
            <a:ext cx="685800" cy="0"/>
          </a:xfrm>
          <a:prstGeom prst="line">
            <a:avLst/>
          </a:prstGeom>
          <a:noFill/>
          <a:ln w="12700" cap="rnd">
            <a:solidFill>
              <a:schemeClr val="tx1"/>
            </a:solidFill>
            <a:prstDash val="sysDot"/>
            <a:round/>
            <a:headEnd/>
            <a:tailEnd/>
          </a:ln>
        </p:spPr>
        <p:txBody>
          <a:bodyPr/>
          <a:lstStyle/>
          <a:p>
            <a:endParaRPr lang="zh-CN" altLang="en-US"/>
          </a:p>
        </p:txBody>
      </p:sp>
      <p:grpSp>
        <p:nvGrpSpPr>
          <p:cNvPr id="22" name="Group 20"/>
          <p:cNvGrpSpPr>
            <a:grpSpLocks/>
          </p:cNvGrpSpPr>
          <p:nvPr/>
        </p:nvGrpSpPr>
        <p:grpSpPr bwMode="auto">
          <a:xfrm>
            <a:off x="3357554" y="5143512"/>
            <a:ext cx="5000660" cy="457200"/>
            <a:chOff x="1632" y="3120"/>
            <a:chExt cx="2982" cy="288"/>
          </a:xfrm>
        </p:grpSpPr>
        <p:sp>
          <p:nvSpPr>
            <p:cNvPr id="32" name="AutoShape 21"/>
            <p:cNvSpPr>
              <a:spLocks noChangeArrowheads="1"/>
            </p:cNvSpPr>
            <p:nvPr/>
          </p:nvSpPr>
          <p:spPr bwMode="auto">
            <a:xfrm>
              <a:off x="1686" y="3120"/>
              <a:ext cx="2928" cy="288"/>
            </a:xfrm>
            <a:prstGeom prst="roundRect">
              <a:avLst>
                <a:gd name="adj" fmla="val 50000"/>
              </a:avLst>
            </a:prstGeom>
            <a:noFill/>
            <a:ln w="9525" cap="rnd">
              <a:solidFill>
                <a:schemeClr val="tx1"/>
              </a:solidFill>
              <a:prstDash val="sysDot"/>
              <a:round/>
              <a:headEnd/>
              <a:tailEnd/>
            </a:ln>
            <a:effectLst>
              <a:outerShdw dist="107763" dir="2700000" algn="ctr" rotWithShape="0">
                <a:srgbClr val="000000">
                  <a:alpha val="50000"/>
                </a:srgbClr>
              </a:outerShdw>
            </a:effectLst>
          </p:spPr>
          <p:txBody>
            <a:bodyPr wrap="none" anchor="ctr"/>
            <a:lstStyle/>
            <a:p>
              <a:pPr>
                <a:defRPr/>
              </a:pPr>
              <a:endParaRPr lang="zh-CN" altLang="en-US">
                <a:ea typeface="宋体" pitchFamily="2" charset="-122"/>
              </a:endParaRPr>
            </a:p>
          </p:txBody>
        </p:sp>
        <p:sp>
          <p:nvSpPr>
            <p:cNvPr id="33" name="Oval 23"/>
            <p:cNvSpPr>
              <a:spLocks noChangeArrowheads="1"/>
            </p:cNvSpPr>
            <p:nvPr/>
          </p:nvSpPr>
          <p:spPr bwMode="auto">
            <a:xfrm>
              <a:off x="1632" y="3183"/>
              <a:ext cx="144" cy="144"/>
            </a:xfrm>
            <a:prstGeom prst="ellipse">
              <a:avLst/>
            </a:prstGeom>
            <a:gradFill rotWithShape="1">
              <a:gsLst>
                <a:gs pos="0">
                  <a:schemeClr val="hlink"/>
                </a:gs>
                <a:gs pos="100000">
                  <a:schemeClr val="hlink">
                    <a:gamma/>
                    <a:shade val="66667"/>
                    <a:invGamma/>
                  </a:schemeClr>
                </a:gs>
              </a:gsLst>
              <a:path path="shape">
                <a:fillToRect l="50000" t="50000" r="50000" b="50000"/>
              </a:path>
            </a:gradFill>
            <a:ln w="19050">
              <a:solidFill>
                <a:schemeClr val="tx1"/>
              </a:solidFill>
              <a:round/>
              <a:headEnd/>
              <a:tailEnd/>
            </a:ln>
            <a:effectLst>
              <a:outerShdw dist="63500" dir="2212194" algn="ctr" rotWithShape="0">
                <a:srgbClr val="000000">
                  <a:alpha val="50000"/>
                </a:srgbClr>
              </a:outerShdw>
            </a:effectLst>
          </p:spPr>
          <p:txBody>
            <a:bodyPr wrap="none" anchor="ctr"/>
            <a:lstStyle/>
            <a:p>
              <a:pPr>
                <a:defRPr/>
              </a:pPr>
              <a:endParaRPr lang="zh-CN" altLang="en-US">
                <a:ea typeface="宋体" pitchFamily="2" charset="-122"/>
              </a:endParaRPr>
            </a:p>
          </p:txBody>
        </p:sp>
      </p:grpSp>
      <p:grpSp>
        <p:nvGrpSpPr>
          <p:cNvPr id="25" name="Group 20"/>
          <p:cNvGrpSpPr>
            <a:grpSpLocks/>
          </p:cNvGrpSpPr>
          <p:nvPr/>
        </p:nvGrpSpPr>
        <p:grpSpPr bwMode="auto">
          <a:xfrm>
            <a:off x="3357554" y="1000108"/>
            <a:ext cx="4733925" cy="457200"/>
            <a:chOff x="1632" y="3120"/>
            <a:chExt cx="2982" cy="288"/>
          </a:xfrm>
        </p:grpSpPr>
        <p:sp>
          <p:nvSpPr>
            <p:cNvPr id="35" name="AutoShape 21"/>
            <p:cNvSpPr>
              <a:spLocks noChangeArrowheads="1"/>
            </p:cNvSpPr>
            <p:nvPr/>
          </p:nvSpPr>
          <p:spPr bwMode="auto">
            <a:xfrm>
              <a:off x="1686" y="3120"/>
              <a:ext cx="2928" cy="288"/>
            </a:xfrm>
            <a:prstGeom prst="roundRect">
              <a:avLst>
                <a:gd name="adj" fmla="val 50000"/>
              </a:avLst>
            </a:prstGeom>
            <a:noFill/>
            <a:ln w="9525" cap="rnd">
              <a:solidFill>
                <a:schemeClr val="tx1"/>
              </a:solidFill>
              <a:prstDash val="sysDot"/>
              <a:round/>
              <a:headEnd/>
              <a:tailEnd/>
            </a:ln>
            <a:effectLst>
              <a:outerShdw dist="107763" dir="2700000" algn="ctr" rotWithShape="0">
                <a:srgbClr val="000000">
                  <a:alpha val="50000"/>
                </a:srgbClr>
              </a:outerShdw>
            </a:effectLst>
          </p:spPr>
          <p:txBody>
            <a:bodyPr wrap="none" anchor="ctr"/>
            <a:lstStyle/>
            <a:p>
              <a:pPr>
                <a:defRPr/>
              </a:pPr>
              <a:endParaRPr lang="zh-CN" altLang="en-US">
                <a:ea typeface="宋体" pitchFamily="2" charset="-122"/>
              </a:endParaRPr>
            </a:p>
          </p:txBody>
        </p:sp>
        <p:sp>
          <p:nvSpPr>
            <p:cNvPr id="36" name="Oval 23"/>
            <p:cNvSpPr>
              <a:spLocks noChangeArrowheads="1"/>
            </p:cNvSpPr>
            <p:nvPr/>
          </p:nvSpPr>
          <p:spPr bwMode="auto">
            <a:xfrm>
              <a:off x="1632" y="3183"/>
              <a:ext cx="144" cy="144"/>
            </a:xfrm>
            <a:prstGeom prst="ellipse">
              <a:avLst/>
            </a:prstGeom>
            <a:gradFill rotWithShape="1">
              <a:gsLst>
                <a:gs pos="0">
                  <a:schemeClr val="hlink"/>
                </a:gs>
                <a:gs pos="100000">
                  <a:schemeClr val="hlink">
                    <a:gamma/>
                    <a:shade val="66667"/>
                    <a:invGamma/>
                  </a:schemeClr>
                </a:gs>
              </a:gsLst>
              <a:path path="shape">
                <a:fillToRect l="50000" t="50000" r="50000" b="50000"/>
              </a:path>
            </a:gradFill>
            <a:ln w="19050">
              <a:solidFill>
                <a:schemeClr val="tx1"/>
              </a:solidFill>
              <a:round/>
              <a:headEnd/>
              <a:tailEnd/>
            </a:ln>
            <a:effectLst>
              <a:outerShdw dist="63500" dir="2212194" algn="ctr" rotWithShape="0">
                <a:srgbClr val="000000">
                  <a:alpha val="50000"/>
                </a:srgbClr>
              </a:outerShdw>
            </a:effectLst>
          </p:spPr>
          <p:txBody>
            <a:bodyPr wrap="none" anchor="ctr"/>
            <a:lstStyle/>
            <a:p>
              <a:pPr>
                <a:defRPr/>
              </a:pPr>
              <a:endParaRPr lang="zh-CN" altLang="en-US">
                <a:ea typeface="宋体" pitchFamily="2" charset="-122"/>
              </a:endParaRPr>
            </a:p>
          </p:txBody>
        </p:sp>
      </p:grpSp>
      <p:grpSp>
        <p:nvGrpSpPr>
          <p:cNvPr id="31" name="Group 24"/>
          <p:cNvGrpSpPr>
            <a:grpSpLocks/>
          </p:cNvGrpSpPr>
          <p:nvPr/>
        </p:nvGrpSpPr>
        <p:grpSpPr bwMode="auto">
          <a:xfrm>
            <a:off x="2009748" y="1214422"/>
            <a:ext cx="1347791" cy="857256"/>
            <a:chOff x="1440" y="1392"/>
            <a:chExt cx="624" cy="240"/>
          </a:xfrm>
        </p:grpSpPr>
        <p:sp>
          <p:nvSpPr>
            <p:cNvPr id="38" name="Line 25"/>
            <p:cNvSpPr>
              <a:spLocks noChangeShapeType="1"/>
            </p:cNvSpPr>
            <p:nvPr/>
          </p:nvSpPr>
          <p:spPr bwMode="auto">
            <a:xfrm flipV="1">
              <a:off x="1440" y="1392"/>
              <a:ext cx="240" cy="240"/>
            </a:xfrm>
            <a:prstGeom prst="line">
              <a:avLst/>
            </a:prstGeom>
            <a:noFill/>
            <a:ln w="12700" cap="rnd">
              <a:solidFill>
                <a:schemeClr val="tx1"/>
              </a:solidFill>
              <a:prstDash val="sysDot"/>
              <a:round/>
              <a:headEnd/>
              <a:tailEnd/>
            </a:ln>
          </p:spPr>
          <p:txBody>
            <a:bodyPr/>
            <a:lstStyle/>
            <a:p>
              <a:endParaRPr lang="zh-CN" altLang="en-US"/>
            </a:p>
          </p:txBody>
        </p:sp>
        <p:sp>
          <p:nvSpPr>
            <p:cNvPr id="39" name="Line 26"/>
            <p:cNvSpPr>
              <a:spLocks noChangeShapeType="1"/>
            </p:cNvSpPr>
            <p:nvPr/>
          </p:nvSpPr>
          <p:spPr bwMode="auto">
            <a:xfrm>
              <a:off x="1680" y="1392"/>
              <a:ext cx="384" cy="0"/>
            </a:xfrm>
            <a:prstGeom prst="line">
              <a:avLst/>
            </a:prstGeom>
            <a:noFill/>
            <a:ln w="12700" cap="rnd">
              <a:solidFill>
                <a:schemeClr val="tx1"/>
              </a:solidFill>
              <a:prstDash val="sysDot"/>
              <a:round/>
              <a:headEnd/>
              <a:tailEnd/>
            </a:ln>
          </p:spPr>
          <p:txBody>
            <a:bodyPr/>
            <a:lstStyle/>
            <a:p>
              <a:endParaRPr lang="zh-CN" altLang="en-US"/>
            </a:p>
          </p:txBody>
        </p:sp>
      </p:grpSp>
      <p:grpSp>
        <p:nvGrpSpPr>
          <p:cNvPr id="34" name="Group 27"/>
          <p:cNvGrpSpPr>
            <a:grpSpLocks/>
          </p:cNvGrpSpPr>
          <p:nvPr/>
        </p:nvGrpSpPr>
        <p:grpSpPr bwMode="auto">
          <a:xfrm>
            <a:off x="1938310" y="4500571"/>
            <a:ext cx="1352552" cy="876304"/>
            <a:chOff x="1392" y="2976"/>
            <a:chExt cx="672" cy="192"/>
          </a:xfrm>
        </p:grpSpPr>
        <p:sp>
          <p:nvSpPr>
            <p:cNvPr id="41" name="Line 28"/>
            <p:cNvSpPr>
              <a:spLocks noChangeShapeType="1"/>
            </p:cNvSpPr>
            <p:nvPr/>
          </p:nvSpPr>
          <p:spPr bwMode="auto">
            <a:xfrm>
              <a:off x="1392" y="2976"/>
              <a:ext cx="288" cy="192"/>
            </a:xfrm>
            <a:prstGeom prst="line">
              <a:avLst/>
            </a:prstGeom>
            <a:noFill/>
            <a:ln w="12700" cap="rnd">
              <a:solidFill>
                <a:schemeClr val="tx1"/>
              </a:solidFill>
              <a:prstDash val="sysDot"/>
              <a:round/>
              <a:headEnd/>
              <a:tailEnd/>
            </a:ln>
          </p:spPr>
          <p:txBody>
            <a:bodyPr/>
            <a:lstStyle/>
            <a:p>
              <a:endParaRPr lang="zh-CN" altLang="en-US"/>
            </a:p>
          </p:txBody>
        </p:sp>
        <p:sp>
          <p:nvSpPr>
            <p:cNvPr id="42" name="Line 29"/>
            <p:cNvSpPr>
              <a:spLocks noChangeShapeType="1"/>
            </p:cNvSpPr>
            <p:nvPr/>
          </p:nvSpPr>
          <p:spPr bwMode="auto">
            <a:xfrm>
              <a:off x="1680" y="3168"/>
              <a:ext cx="384" cy="0"/>
            </a:xfrm>
            <a:prstGeom prst="line">
              <a:avLst/>
            </a:prstGeom>
            <a:noFill/>
            <a:ln w="12700" cap="rnd">
              <a:solidFill>
                <a:schemeClr val="tx1"/>
              </a:solidFill>
              <a:prstDash val="sysDot"/>
              <a:round/>
              <a:headEnd/>
              <a:tailEnd/>
            </a:ln>
          </p:spPr>
          <p:txBody>
            <a:bodyPr/>
            <a:lstStyle/>
            <a:p>
              <a:endParaRPr lang="zh-CN" altLang="en-US"/>
            </a:p>
          </p:txBody>
        </p:sp>
      </p:grpSp>
      <p:grpSp>
        <p:nvGrpSpPr>
          <p:cNvPr id="37" name="Group 36"/>
          <p:cNvGrpSpPr>
            <a:grpSpLocks/>
          </p:cNvGrpSpPr>
          <p:nvPr/>
        </p:nvGrpSpPr>
        <p:grpSpPr bwMode="auto">
          <a:xfrm rot="363836">
            <a:off x="1175443" y="3875812"/>
            <a:ext cx="368300" cy="454025"/>
            <a:chOff x="1971" y="2318"/>
            <a:chExt cx="482" cy="596"/>
          </a:xfrm>
        </p:grpSpPr>
        <p:sp>
          <p:nvSpPr>
            <p:cNvPr id="44" name="Oval 37"/>
            <p:cNvSpPr>
              <a:spLocks noChangeArrowheads="1"/>
            </p:cNvSpPr>
            <p:nvPr/>
          </p:nvSpPr>
          <p:spPr bwMode="gray">
            <a:xfrm>
              <a:off x="2149" y="2318"/>
              <a:ext cx="126" cy="123"/>
            </a:xfrm>
            <a:prstGeom prst="ellipse">
              <a:avLst/>
            </a:prstGeom>
            <a:solidFill>
              <a:srgbClr val="CC9900"/>
            </a:solidFill>
            <a:ln w="9525">
              <a:round/>
              <a:headEnd/>
              <a:tailEnd/>
            </a:ln>
            <a:scene3d>
              <a:camera prst="legacyPerspectiveFront">
                <a:rot lat="20099991" lon="1500000" rev="0"/>
              </a:camera>
              <a:lightRig rig="legacyNormal2" dir="t"/>
            </a:scene3d>
            <a:sp3d extrusionH="11100" prstMaterial="legacyMatte">
              <a:bevelT w="13500" h="13500" prst="angle"/>
              <a:bevelB w="13500" h="13500" prst="angle"/>
              <a:extrusionClr>
                <a:srgbClr val="FFB219"/>
              </a:extrusionClr>
            </a:sp3d>
          </p:spPr>
          <p:txBody>
            <a:bodyPr wrap="none" anchor="ctr">
              <a:flatTx/>
            </a:bodyPr>
            <a:lstStyle/>
            <a:p>
              <a:endParaRPr lang="zh-CN" altLang="en-US"/>
            </a:p>
          </p:txBody>
        </p:sp>
        <p:sp>
          <p:nvSpPr>
            <p:cNvPr id="45" name="Freeform 38"/>
            <p:cNvSpPr>
              <a:spLocks/>
            </p:cNvSpPr>
            <p:nvPr/>
          </p:nvSpPr>
          <p:spPr bwMode="gray">
            <a:xfrm>
              <a:off x="1971" y="2336"/>
              <a:ext cx="482" cy="578"/>
            </a:xfrm>
            <a:custGeom>
              <a:avLst/>
              <a:gdLst>
                <a:gd name="T0" fmla="*/ 1 w 3312"/>
                <a:gd name="T1" fmla="*/ 0 h 3962"/>
                <a:gd name="T2" fmla="*/ 1 w 3312"/>
                <a:gd name="T3" fmla="*/ 0 h 3962"/>
                <a:gd name="T4" fmla="*/ 1 w 3312"/>
                <a:gd name="T5" fmla="*/ 0 h 3962"/>
                <a:gd name="T6" fmla="*/ 1 w 3312"/>
                <a:gd name="T7" fmla="*/ 0 h 3962"/>
                <a:gd name="T8" fmla="*/ 1 w 3312"/>
                <a:gd name="T9" fmla="*/ 0 h 3962"/>
                <a:gd name="T10" fmla="*/ 1 w 3312"/>
                <a:gd name="T11" fmla="*/ 0 h 3962"/>
                <a:gd name="T12" fmla="*/ 1 w 3312"/>
                <a:gd name="T13" fmla="*/ 0 h 3962"/>
                <a:gd name="T14" fmla="*/ 1 w 3312"/>
                <a:gd name="T15" fmla="*/ 1 h 3962"/>
                <a:gd name="T16" fmla="*/ 1 w 3312"/>
                <a:gd name="T17" fmla="*/ 1 h 3962"/>
                <a:gd name="T18" fmla="*/ 1 w 3312"/>
                <a:gd name="T19" fmla="*/ 2 h 3962"/>
                <a:gd name="T20" fmla="*/ 1 w 3312"/>
                <a:gd name="T21" fmla="*/ 2 h 3962"/>
                <a:gd name="T22" fmla="*/ 1 w 3312"/>
                <a:gd name="T23" fmla="*/ 2 h 3962"/>
                <a:gd name="T24" fmla="*/ 1 w 3312"/>
                <a:gd name="T25" fmla="*/ 1 h 3962"/>
                <a:gd name="T26" fmla="*/ 1 w 3312"/>
                <a:gd name="T27" fmla="*/ 1 h 3962"/>
                <a:gd name="T28" fmla="*/ 0 w 3312"/>
                <a:gd name="T29" fmla="*/ 2 h 3962"/>
                <a:gd name="T30" fmla="*/ 0 w 3312"/>
                <a:gd name="T31" fmla="*/ 2 h 3962"/>
                <a:gd name="T32" fmla="*/ 0 w 3312"/>
                <a:gd name="T33" fmla="*/ 2 h 3962"/>
                <a:gd name="T34" fmla="*/ 0 w 3312"/>
                <a:gd name="T35" fmla="*/ 1 h 3962"/>
                <a:gd name="T36" fmla="*/ 0 w 3312"/>
                <a:gd name="T37" fmla="*/ 1 h 3962"/>
                <a:gd name="T38" fmla="*/ 0 w 3312"/>
                <a:gd name="T39" fmla="*/ 0 h 3962"/>
                <a:gd name="T40" fmla="*/ 0 w 3312"/>
                <a:gd name="T41" fmla="*/ 0 h 3962"/>
                <a:gd name="T42" fmla="*/ 0 w 3312"/>
                <a:gd name="T43" fmla="*/ 0 h 3962"/>
                <a:gd name="T44" fmla="*/ 0 w 3312"/>
                <a:gd name="T45" fmla="*/ 0 h 3962"/>
                <a:gd name="T46" fmla="*/ 1 w 3312"/>
                <a:gd name="T47" fmla="*/ 0 h 39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12"/>
                <a:gd name="T73" fmla="*/ 0 h 3962"/>
                <a:gd name="T74" fmla="*/ 3312 w 3312"/>
                <a:gd name="T75" fmla="*/ 3962 h 39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12" h="3962">
                  <a:moveTo>
                    <a:pt x="1376" y="696"/>
                  </a:moveTo>
                  <a:cubicBezTo>
                    <a:pt x="1401" y="795"/>
                    <a:pt x="1489" y="920"/>
                    <a:pt x="1639" y="920"/>
                  </a:cubicBezTo>
                  <a:cubicBezTo>
                    <a:pt x="1801" y="920"/>
                    <a:pt x="1876" y="795"/>
                    <a:pt x="1926" y="708"/>
                  </a:cubicBezTo>
                  <a:lnTo>
                    <a:pt x="2940" y="66"/>
                  </a:lnTo>
                  <a:cubicBezTo>
                    <a:pt x="3042" y="0"/>
                    <a:pt x="3142" y="16"/>
                    <a:pt x="3204" y="78"/>
                  </a:cubicBezTo>
                  <a:cubicBezTo>
                    <a:pt x="3267" y="140"/>
                    <a:pt x="3312" y="264"/>
                    <a:pt x="3072" y="444"/>
                  </a:cubicBezTo>
                  <a:lnTo>
                    <a:pt x="2139" y="1081"/>
                  </a:lnTo>
                  <a:lnTo>
                    <a:pt x="2476" y="2372"/>
                  </a:lnTo>
                  <a:lnTo>
                    <a:pt x="2251" y="2435"/>
                  </a:lnTo>
                  <a:lnTo>
                    <a:pt x="2614" y="3589"/>
                  </a:lnTo>
                  <a:cubicBezTo>
                    <a:pt x="2651" y="3751"/>
                    <a:pt x="2639" y="3863"/>
                    <a:pt x="2539" y="3925"/>
                  </a:cubicBezTo>
                  <a:cubicBezTo>
                    <a:pt x="2401" y="3962"/>
                    <a:pt x="2289" y="3863"/>
                    <a:pt x="2226" y="3689"/>
                  </a:cubicBezTo>
                  <a:cubicBezTo>
                    <a:pt x="2101" y="3453"/>
                    <a:pt x="1876" y="2720"/>
                    <a:pt x="1789" y="2534"/>
                  </a:cubicBezTo>
                  <a:lnTo>
                    <a:pt x="1414" y="2534"/>
                  </a:lnTo>
                  <a:cubicBezTo>
                    <a:pt x="1339" y="2770"/>
                    <a:pt x="1151" y="3465"/>
                    <a:pt x="1051" y="3689"/>
                  </a:cubicBezTo>
                  <a:cubicBezTo>
                    <a:pt x="1001" y="3838"/>
                    <a:pt x="914" y="3950"/>
                    <a:pt x="789" y="3925"/>
                  </a:cubicBezTo>
                  <a:cubicBezTo>
                    <a:pt x="714" y="3875"/>
                    <a:pt x="614" y="3838"/>
                    <a:pt x="676" y="3577"/>
                  </a:cubicBezTo>
                  <a:lnTo>
                    <a:pt x="1001" y="2459"/>
                  </a:lnTo>
                  <a:lnTo>
                    <a:pt x="751" y="2397"/>
                  </a:lnTo>
                  <a:lnTo>
                    <a:pt x="1126" y="1081"/>
                  </a:lnTo>
                  <a:lnTo>
                    <a:pt x="139" y="497"/>
                  </a:lnTo>
                  <a:cubicBezTo>
                    <a:pt x="54" y="402"/>
                    <a:pt x="0" y="342"/>
                    <a:pt x="60" y="180"/>
                  </a:cubicBezTo>
                  <a:cubicBezTo>
                    <a:pt x="186" y="102"/>
                    <a:pt x="214" y="112"/>
                    <a:pt x="389" y="162"/>
                  </a:cubicBezTo>
                  <a:lnTo>
                    <a:pt x="1376" y="696"/>
                  </a:lnTo>
                  <a:close/>
                </a:path>
              </a:pathLst>
            </a:custGeom>
            <a:solidFill>
              <a:srgbClr val="CC9900"/>
            </a:solidFill>
            <a:ln w="9525">
              <a:miter lim="800000"/>
              <a:headEnd/>
              <a:tailEnd/>
            </a:ln>
            <a:scene3d>
              <a:camera prst="legacyPerspectiveFront">
                <a:rot lat="20099991" lon="1500000" rev="0"/>
              </a:camera>
              <a:lightRig rig="legacyNormal2" dir="t"/>
            </a:scene3d>
            <a:sp3d extrusionH="11100" prstMaterial="legacyMatte">
              <a:bevelT w="13500" h="13500" prst="angle"/>
              <a:bevelB w="13500" h="13500" prst="angle"/>
              <a:extrusionClr>
                <a:srgbClr val="FFB219"/>
              </a:extrusionClr>
            </a:sp3d>
          </p:spPr>
          <p:txBody>
            <a:bodyPr>
              <a:flatTx/>
            </a:bodyPr>
            <a:lstStyle/>
            <a:p>
              <a:endParaRPr lang="zh-CN" altLang="en-US"/>
            </a:p>
          </p:txBody>
        </p:sp>
      </p:grpSp>
      <p:grpSp>
        <p:nvGrpSpPr>
          <p:cNvPr id="40" name="Group 32"/>
          <p:cNvGrpSpPr>
            <a:grpSpLocks/>
          </p:cNvGrpSpPr>
          <p:nvPr/>
        </p:nvGrpSpPr>
        <p:grpSpPr bwMode="auto">
          <a:xfrm rot="291726">
            <a:off x="545672" y="3672001"/>
            <a:ext cx="714375" cy="882650"/>
            <a:chOff x="1971" y="2318"/>
            <a:chExt cx="482" cy="596"/>
          </a:xfrm>
        </p:grpSpPr>
        <p:sp>
          <p:nvSpPr>
            <p:cNvPr id="47" name="Oval 33"/>
            <p:cNvSpPr>
              <a:spLocks noChangeArrowheads="1"/>
            </p:cNvSpPr>
            <p:nvPr/>
          </p:nvSpPr>
          <p:spPr bwMode="gray">
            <a:xfrm>
              <a:off x="2149" y="2318"/>
              <a:ext cx="126" cy="123"/>
            </a:xfrm>
            <a:prstGeom prst="ellipse">
              <a:avLst/>
            </a:prstGeom>
            <a:solidFill>
              <a:srgbClr val="FFCC00"/>
            </a:solidFill>
            <a:ln w="9525">
              <a:round/>
              <a:headEnd/>
              <a:tailEnd/>
            </a:ln>
            <a:scene3d>
              <a:camera prst="legacyPerspectiveFront">
                <a:rot lat="20099991" lon="1500000" rev="0"/>
              </a:camera>
              <a:lightRig rig="legacyFlat2" dir="t"/>
            </a:scene3d>
            <a:sp3d extrusionH="36500" prstMaterial="legacyMatte">
              <a:bevelT w="13500" h="13500" prst="angle"/>
              <a:bevelB w="13500" h="13500" prst="angle"/>
              <a:extrusionClr>
                <a:srgbClr val="FFB219"/>
              </a:extrusionClr>
            </a:sp3d>
          </p:spPr>
          <p:txBody>
            <a:bodyPr wrap="none" anchor="ctr">
              <a:flatTx/>
            </a:bodyPr>
            <a:lstStyle/>
            <a:p>
              <a:endParaRPr lang="zh-CN" altLang="en-US"/>
            </a:p>
          </p:txBody>
        </p:sp>
        <p:sp>
          <p:nvSpPr>
            <p:cNvPr id="48" name="Freeform 34"/>
            <p:cNvSpPr>
              <a:spLocks/>
            </p:cNvSpPr>
            <p:nvPr/>
          </p:nvSpPr>
          <p:spPr bwMode="gray">
            <a:xfrm>
              <a:off x="1971" y="2336"/>
              <a:ext cx="482" cy="578"/>
            </a:xfrm>
            <a:custGeom>
              <a:avLst/>
              <a:gdLst>
                <a:gd name="T0" fmla="*/ 1 w 3312"/>
                <a:gd name="T1" fmla="*/ 0 h 3962"/>
                <a:gd name="T2" fmla="*/ 1 w 3312"/>
                <a:gd name="T3" fmla="*/ 0 h 3962"/>
                <a:gd name="T4" fmla="*/ 1 w 3312"/>
                <a:gd name="T5" fmla="*/ 0 h 3962"/>
                <a:gd name="T6" fmla="*/ 1 w 3312"/>
                <a:gd name="T7" fmla="*/ 0 h 3962"/>
                <a:gd name="T8" fmla="*/ 1 w 3312"/>
                <a:gd name="T9" fmla="*/ 0 h 3962"/>
                <a:gd name="T10" fmla="*/ 1 w 3312"/>
                <a:gd name="T11" fmla="*/ 0 h 3962"/>
                <a:gd name="T12" fmla="*/ 1 w 3312"/>
                <a:gd name="T13" fmla="*/ 0 h 3962"/>
                <a:gd name="T14" fmla="*/ 1 w 3312"/>
                <a:gd name="T15" fmla="*/ 1 h 3962"/>
                <a:gd name="T16" fmla="*/ 1 w 3312"/>
                <a:gd name="T17" fmla="*/ 1 h 3962"/>
                <a:gd name="T18" fmla="*/ 1 w 3312"/>
                <a:gd name="T19" fmla="*/ 2 h 3962"/>
                <a:gd name="T20" fmla="*/ 1 w 3312"/>
                <a:gd name="T21" fmla="*/ 2 h 3962"/>
                <a:gd name="T22" fmla="*/ 1 w 3312"/>
                <a:gd name="T23" fmla="*/ 2 h 3962"/>
                <a:gd name="T24" fmla="*/ 1 w 3312"/>
                <a:gd name="T25" fmla="*/ 1 h 3962"/>
                <a:gd name="T26" fmla="*/ 1 w 3312"/>
                <a:gd name="T27" fmla="*/ 1 h 3962"/>
                <a:gd name="T28" fmla="*/ 0 w 3312"/>
                <a:gd name="T29" fmla="*/ 2 h 3962"/>
                <a:gd name="T30" fmla="*/ 0 w 3312"/>
                <a:gd name="T31" fmla="*/ 2 h 3962"/>
                <a:gd name="T32" fmla="*/ 0 w 3312"/>
                <a:gd name="T33" fmla="*/ 2 h 3962"/>
                <a:gd name="T34" fmla="*/ 0 w 3312"/>
                <a:gd name="T35" fmla="*/ 1 h 3962"/>
                <a:gd name="T36" fmla="*/ 0 w 3312"/>
                <a:gd name="T37" fmla="*/ 1 h 3962"/>
                <a:gd name="T38" fmla="*/ 0 w 3312"/>
                <a:gd name="T39" fmla="*/ 0 h 3962"/>
                <a:gd name="T40" fmla="*/ 0 w 3312"/>
                <a:gd name="T41" fmla="*/ 0 h 3962"/>
                <a:gd name="T42" fmla="*/ 0 w 3312"/>
                <a:gd name="T43" fmla="*/ 0 h 3962"/>
                <a:gd name="T44" fmla="*/ 0 w 3312"/>
                <a:gd name="T45" fmla="*/ 0 h 3962"/>
                <a:gd name="T46" fmla="*/ 1 w 3312"/>
                <a:gd name="T47" fmla="*/ 0 h 39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12"/>
                <a:gd name="T73" fmla="*/ 0 h 3962"/>
                <a:gd name="T74" fmla="*/ 3312 w 3312"/>
                <a:gd name="T75" fmla="*/ 3962 h 39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12" h="3962">
                  <a:moveTo>
                    <a:pt x="1376" y="696"/>
                  </a:moveTo>
                  <a:cubicBezTo>
                    <a:pt x="1401" y="795"/>
                    <a:pt x="1489" y="920"/>
                    <a:pt x="1639" y="920"/>
                  </a:cubicBezTo>
                  <a:cubicBezTo>
                    <a:pt x="1801" y="920"/>
                    <a:pt x="1876" y="795"/>
                    <a:pt x="1926" y="708"/>
                  </a:cubicBezTo>
                  <a:lnTo>
                    <a:pt x="2940" y="66"/>
                  </a:lnTo>
                  <a:cubicBezTo>
                    <a:pt x="3042" y="0"/>
                    <a:pt x="3142" y="16"/>
                    <a:pt x="3204" y="78"/>
                  </a:cubicBezTo>
                  <a:cubicBezTo>
                    <a:pt x="3267" y="140"/>
                    <a:pt x="3312" y="264"/>
                    <a:pt x="3072" y="444"/>
                  </a:cubicBezTo>
                  <a:lnTo>
                    <a:pt x="2139" y="1081"/>
                  </a:lnTo>
                  <a:lnTo>
                    <a:pt x="2476" y="2372"/>
                  </a:lnTo>
                  <a:lnTo>
                    <a:pt x="2251" y="2435"/>
                  </a:lnTo>
                  <a:lnTo>
                    <a:pt x="2614" y="3589"/>
                  </a:lnTo>
                  <a:cubicBezTo>
                    <a:pt x="2651" y="3751"/>
                    <a:pt x="2639" y="3863"/>
                    <a:pt x="2539" y="3925"/>
                  </a:cubicBezTo>
                  <a:cubicBezTo>
                    <a:pt x="2401" y="3962"/>
                    <a:pt x="2289" y="3863"/>
                    <a:pt x="2226" y="3689"/>
                  </a:cubicBezTo>
                  <a:cubicBezTo>
                    <a:pt x="2101" y="3453"/>
                    <a:pt x="1876" y="2720"/>
                    <a:pt x="1789" y="2534"/>
                  </a:cubicBezTo>
                  <a:lnTo>
                    <a:pt x="1414" y="2534"/>
                  </a:lnTo>
                  <a:cubicBezTo>
                    <a:pt x="1339" y="2770"/>
                    <a:pt x="1151" y="3465"/>
                    <a:pt x="1051" y="3689"/>
                  </a:cubicBezTo>
                  <a:cubicBezTo>
                    <a:pt x="1001" y="3838"/>
                    <a:pt x="914" y="3950"/>
                    <a:pt x="789" y="3925"/>
                  </a:cubicBezTo>
                  <a:cubicBezTo>
                    <a:pt x="714" y="3875"/>
                    <a:pt x="614" y="3838"/>
                    <a:pt x="676" y="3577"/>
                  </a:cubicBezTo>
                  <a:lnTo>
                    <a:pt x="1001" y="2459"/>
                  </a:lnTo>
                  <a:lnTo>
                    <a:pt x="751" y="2397"/>
                  </a:lnTo>
                  <a:lnTo>
                    <a:pt x="1126" y="1081"/>
                  </a:lnTo>
                  <a:lnTo>
                    <a:pt x="139" y="497"/>
                  </a:lnTo>
                  <a:cubicBezTo>
                    <a:pt x="54" y="402"/>
                    <a:pt x="0" y="342"/>
                    <a:pt x="60" y="180"/>
                  </a:cubicBezTo>
                  <a:cubicBezTo>
                    <a:pt x="186" y="102"/>
                    <a:pt x="214" y="112"/>
                    <a:pt x="389" y="162"/>
                  </a:cubicBezTo>
                  <a:lnTo>
                    <a:pt x="1376" y="696"/>
                  </a:lnTo>
                  <a:close/>
                </a:path>
              </a:pathLst>
            </a:custGeom>
            <a:solidFill>
              <a:srgbClr val="FFCC00"/>
            </a:solidFill>
            <a:ln w="9525">
              <a:miter lim="800000"/>
              <a:headEnd/>
              <a:tailEnd/>
            </a:ln>
            <a:scene3d>
              <a:camera prst="legacyPerspectiveFront">
                <a:rot lat="20099991" lon="1500000" rev="0"/>
              </a:camera>
              <a:lightRig rig="legacyFlat2" dir="t"/>
            </a:scene3d>
            <a:sp3d extrusionH="36500" prstMaterial="legacyMatte">
              <a:bevelT w="13500" h="13500" prst="angle"/>
              <a:bevelB w="13500" h="13500" prst="angle"/>
              <a:extrusionClr>
                <a:srgbClr val="FFB219"/>
              </a:extrusionClr>
            </a:sp3d>
          </p:spPr>
          <p:txBody>
            <a:bodyPr>
              <a:flatTx/>
            </a:bodyPr>
            <a:lstStyle/>
            <a:p>
              <a:endParaRPr lang="zh-CN" altLang="en-US"/>
            </a:p>
          </p:txBody>
        </p:sp>
      </p:grpSp>
      <p:grpSp>
        <p:nvGrpSpPr>
          <p:cNvPr id="43" name="Group 29"/>
          <p:cNvGrpSpPr>
            <a:grpSpLocks/>
          </p:cNvGrpSpPr>
          <p:nvPr/>
        </p:nvGrpSpPr>
        <p:grpSpPr bwMode="auto">
          <a:xfrm rot="291726">
            <a:off x="1288249" y="3265680"/>
            <a:ext cx="1270000" cy="1571625"/>
            <a:chOff x="1971" y="2318"/>
            <a:chExt cx="482" cy="596"/>
          </a:xfrm>
        </p:grpSpPr>
        <p:sp>
          <p:nvSpPr>
            <p:cNvPr id="50" name="Oval 30"/>
            <p:cNvSpPr>
              <a:spLocks noChangeArrowheads="1"/>
            </p:cNvSpPr>
            <p:nvPr/>
          </p:nvSpPr>
          <p:spPr bwMode="gray">
            <a:xfrm>
              <a:off x="2149" y="2318"/>
              <a:ext cx="126" cy="123"/>
            </a:xfrm>
            <a:prstGeom prst="ellipse">
              <a:avLst/>
            </a:prstGeom>
            <a:solidFill>
              <a:srgbClr val="FEE3AC"/>
            </a:solidFill>
            <a:ln w="9525">
              <a:round/>
              <a:headEnd/>
              <a:tailEnd/>
            </a:ln>
            <a:scene3d>
              <a:camera prst="legacyPerspectiveFront">
                <a:rot lat="20099991" lon="1500000" rev="0"/>
              </a:camera>
              <a:lightRig rig="legacyFlat2" dir="t"/>
            </a:scene3d>
            <a:sp3d extrusionH="87300" prstMaterial="legacyMetal">
              <a:bevelT w="13500" h="13500" prst="angle"/>
              <a:bevelB w="13500" h="13500" prst="angle"/>
              <a:extrusionClr>
                <a:srgbClr val="FFB219"/>
              </a:extrusionClr>
            </a:sp3d>
          </p:spPr>
          <p:txBody>
            <a:bodyPr wrap="none" anchor="ctr">
              <a:flatTx/>
            </a:bodyPr>
            <a:lstStyle/>
            <a:p>
              <a:endParaRPr lang="zh-CN" altLang="en-US"/>
            </a:p>
          </p:txBody>
        </p:sp>
        <p:sp>
          <p:nvSpPr>
            <p:cNvPr id="51" name="Freeform 31"/>
            <p:cNvSpPr>
              <a:spLocks/>
            </p:cNvSpPr>
            <p:nvPr/>
          </p:nvSpPr>
          <p:spPr bwMode="gray">
            <a:xfrm>
              <a:off x="1971" y="2336"/>
              <a:ext cx="482" cy="578"/>
            </a:xfrm>
            <a:custGeom>
              <a:avLst/>
              <a:gdLst>
                <a:gd name="T0" fmla="*/ 1 w 3312"/>
                <a:gd name="T1" fmla="*/ 0 h 3962"/>
                <a:gd name="T2" fmla="*/ 1 w 3312"/>
                <a:gd name="T3" fmla="*/ 0 h 3962"/>
                <a:gd name="T4" fmla="*/ 1 w 3312"/>
                <a:gd name="T5" fmla="*/ 0 h 3962"/>
                <a:gd name="T6" fmla="*/ 1 w 3312"/>
                <a:gd name="T7" fmla="*/ 0 h 3962"/>
                <a:gd name="T8" fmla="*/ 1 w 3312"/>
                <a:gd name="T9" fmla="*/ 0 h 3962"/>
                <a:gd name="T10" fmla="*/ 1 w 3312"/>
                <a:gd name="T11" fmla="*/ 0 h 3962"/>
                <a:gd name="T12" fmla="*/ 1 w 3312"/>
                <a:gd name="T13" fmla="*/ 0 h 3962"/>
                <a:gd name="T14" fmla="*/ 1 w 3312"/>
                <a:gd name="T15" fmla="*/ 1 h 3962"/>
                <a:gd name="T16" fmla="*/ 1 w 3312"/>
                <a:gd name="T17" fmla="*/ 1 h 3962"/>
                <a:gd name="T18" fmla="*/ 1 w 3312"/>
                <a:gd name="T19" fmla="*/ 2 h 3962"/>
                <a:gd name="T20" fmla="*/ 1 w 3312"/>
                <a:gd name="T21" fmla="*/ 2 h 3962"/>
                <a:gd name="T22" fmla="*/ 1 w 3312"/>
                <a:gd name="T23" fmla="*/ 2 h 3962"/>
                <a:gd name="T24" fmla="*/ 1 w 3312"/>
                <a:gd name="T25" fmla="*/ 1 h 3962"/>
                <a:gd name="T26" fmla="*/ 1 w 3312"/>
                <a:gd name="T27" fmla="*/ 1 h 3962"/>
                <a:gd name="T28" fmla="*/ 0 w 3312"/>
                <a:gd name="T29" fmla="*/ 2 h 3962"/>
                <a:gd name="T30" fmla="*/ 0 w 3312"/>
                <a:gd name="T31" fmla="*/ 2 h 3962"/>
                <a:gd name="T32" fmla="*/ 0 w 3312"/>
                <a:gd name="T33" fmla="*/ 2 h 3962"/>
                <a:gd name="T34" fmla="*/ 0 w 3312"/>
                <a:gd name="T35" fmla="*/ 1 h 3962"/>
                <a:gd name="T36" fmla="*/ 0 w 3312"/>
                <a:gd name="T37" fmla="*/ 1 h 3962"/>
                <a:gd name="T38" fmla="*/ 0 w 3312"/>
                <a:gd name="T39" fmla="*/ 0 h 3962"/>
                <a:gd name="T40" fmla="*/ 0 w 3312"/>
                <a:gd name="T41" fmla="*/ 0 h 3962"/>
                <a:gd name="T42" fmla="*/ 0 w 3312"/>
                <a:gd name="T43" fmla="*/ 0 h 3962"/>
                <a:gd name="T44" fmla="*/ 0 w 3312"/>
                <a:gd name="T45" fmla="*/ 0 h 3962"/>
                <a:gd name="T46" fmla="*/ 1 w 3312"/>
                <a:gd name="T47" fmla="*/ 0 h 39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12"/>
                <a:gd name="T73" fmla="*/ 0 h 3962"/>
                <a:gd name="T74" fmla="*/ 3312 w 3312"/>
                <a:gd name="T75" fmla="*/ 3962 h 39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12" h="3962">
                  <a:moveTo>
                    <a:pt x="1376" y="696"/>
                  </a:moveTo>
                  <a:cubicBezTo>
                    <a:pt x="1401" y="795"/>
                    <a:pt x="1489" y="920"/>
                    <a:pt x="1639" y="920"/>
                  </a:cubicBezTo>
                  <a:cubicBezTo>
                    <a:pt x="1801" y="920"/>
                    <a:pt x="1876" y="795"/>
                    <a:pt x="1926" y="708"/>
                  </a:cubicBezTo>
                  <a:lnTo>
                    <a:pt x="2940" y="66"/>
                  </a:lnTo>
                  <a:cubicBezTo>
                    <a:pt x="3042" y="0"/>
                    <a:pt x="3142" y="16"/>
                    <a:pt x="3204" y="78"/>
                  </a:cubicBezTo>
                  <a:cubicBezTo>
                    <a:pt x="3267" y="140"/>
                    <a:pt x="3312" y="264"/>
                    <a:pt x="3072" y="444"/>
                  </a:cubicBezTo>
                  <a:lnTo>
                    <a:pt x="2139" y="1081"/>
                  </a:lnTo>
                  <a:lnTo>
                    <a:pt x="2476" y="2372"/>
                  </a:lnTo>
                  <a:lnTo>
                    <a:pt x="2251" y="2435"/>
                  </a:lnTo>
                  <a:lnTo>
                    <a:pt x="2614" y="3589"/>
                  </a:lnTo>
                  <a:cubicBezTo>
                    <a:pt x="2651" y="3751"/>
                    <a:pt x="2639" y="3863"/>
                    <a:pt x="2539" y="3925"/>
                  </a:cubicBezTo>
                  <a:cubicBezTo>
                    <a:pt x="2401" y="3962"/>
                    <a:pt x="2289" y="3863"/>
                    <a:pt x="2226" y="3689"/>
                  </a:cubicBezTo>
                  <a:cubicBezTo>
                    <a:pt x="2101" y="3453"/>
                    <a:pt x="1876" y="2720"/>
                    <a:pt x="1789" y="2534"/>
                  </a:cubicBezTo>
                  <a:lnTo>
                    <a:pt x="1414" y="2534"/>
                  </a:lnTo>
                  <a:cubicBezTo>
                    <a:pt x="1339" y="2770"/>
                    <a:pt x="1151" y="3465"/>
                    <a:pt x="1051" y="3689"/>
                  </a:cubicBezTo>
                  <a:cubicBezTo>
                    <a:pt x="1001" y="3838"/>
                    <a:pt x="914" y="3950"/>
                    <a:pt x="789" y="3925"/>
                  </a:cubicBezTo>
                  <a:cubicBezTo>
                    <a:pt x="714" y="3875"/>
                    <a:pt x="614" y="3838"/>
                    <a:pt x="676" y="3577"/>
                  </a:cubicBezTo>
                  <a:lnTo>
                    <a:pt x="1001" y="2459"/>
                  </a:lnTo>
                  <a:lnTo>
                    <a:pt x="751" y="2397"/>
                  </a:lnTo>
                  <a:lnTo>
                    <a:pt x="1126" y="1081"/>
                  </a:lnTo>
                  <a:lnTo>
                    <a:pt x="139" y="497"/>
                  </a:lnTo>
                  <a:cubicBezTo>
                    <a:pt x="54" y="402"/>
                    <a:pt x="0" y="342"/>
                    <a:pt x="60" y="180"/>
                  </a:cubicBezTo>
                  <a:cubicBezTo>
                    <a:pt x="186" y="102"/>
                    <a:pt x="214" y="112"/>
                    <a:pt x="389" y="162"/>
                  </a:cubicBezTo>
                  <a:lnTo>
                    <a:pt x="1376" y="696"/>
                  </a:lnTo>
                  <a:close/>
                </a:path>
              </a:pathLst>
            </a:custGeom>
            <a:solidFill>
              <a:srgbClr val="FEE3AC"/>
            </a:solidFill>
            <a:ln w="9525">
              <a:miter lim="800000"/>
              <a:headEnd/>
              <a:tailEnd/>
            </a:ln>
            <a:scene3d>
              <a:camera prst="legacyPerspectiveFront">
                <a:rot lat="20099991" lon="1500000" rev="0"/>
              </a:camera>
              <a:lightRig rig="legacyFlat2" dir="t"/>
            </a:scene3d>
            <a:sp3d extrusionH="87300" prstMaterial="legacyMetal">
              <a:bevelT w="13500" h="13500" prst="angle"/>
              <a:bevelB w="13500" h="13500" prst="angle"/>
              <a:extrusionClr>
                <a:srgbClr val="FFB219"/>
              </a:extrusionClr>
            </a:sp3d>
          </p:spPr>
          <p:txBody>
            <a:bodyPr>
              <a:flatTx/>
            </a:bodyPr>
            <a:lstStyle/>
            <a:p>
              <a:endParaRPr lang="zh-CN" altLang="en-US"/>
            </a:p>
          </p:txBody>
        </p:sp>
      </p:grpSp>
      <p:sp>
        <p:nvSpPr>
          <p:cNvPr id="52" name="TextBox 51"/>
          <p:cNvSpPr txBox="1"/>
          <p:nvPr/>
        </p:nvSpPr>
        <p:spPr>
          <a:xfrm>
            <a:off x="285720" y="2714620"/>
            <a:ext cx="2244525" cy="58477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CN" alt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淘礼网投入</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3" name="矩形 52"/>
          <p:cNvSpPr/>
          <p:nvPr/>
        </p:nvSpPr>
        <p:spPr>
          <a:xfrm>
            <a:off x="3835792" y="1090183"/>
            <a:ext cx="4083169" cy="338554"/>
          </a:xfrm>
          <a:prstGeom prst="rect">
            <a:avLst/>
          </a:prstGeom>
        </p:spPr>
        <p:txBody>
          <a:bodyPr wrap="none">
            <a:spAutoFit/>
          </a:bodyPr>
          <a:lstStyle/>
          <a:p>
            <a:r>
              <a:rPr lang="zh-CN" altLang="en-US" sz="1600" dirty="0" smtClean="0"/>
              <a:t>社交媒体内容发布管理和社交平台功能开发</a:t>
            </a:r>
            <a:endParaRPr lang="zh-CN" altLang="en-US" sz="1600" dirty="0"/>
          </a:p>
        </p:txBody>
      </p:sp>
      <p:sp>
        <p:nvSpPr>
          <p:cNvPr id="54" name="矩形 53"/>
          <p:cNvSpPr/>
          <p:nvPr/>
        </p:nvSpPr>
        <p:spPr>
          <a:xfrm>
            <a:off x="3835792" y="1777644"/>
            <a:ext cx="1156086" cy="400110"/>
          </a:xfrm>
          <a:prstGeom prst="rect">
            <a:avLst/>
          </a:prstGeom>
        </p:spPr>
        <p:txBody>
          <a:bodyPr wrap="none">
            <a:spAutoFit/>
          </a:bodyPr>
          <a:lstStyle/>
          <a:p>
            <a:r>
              <a:rPr lang="zh-CN" altLang="en-US" sz="2000" dirty="0" smtClean="0"/>
              <a:t>手机</a:t>
            </a:r>
            <a:r>
              <a:rPr lang="en-US" altLang="en-US" sz="2000" dirty="0" smtClean="0"/>
              <a:t>APP</a:t>
            </a:r>
            <a:endParaRPr lang="zh-CN" altLang="en-US" sz="2000" dirty="0"/>
          </a:p>
        </p:txBody>
      </p:sp>
      <p:sp>
        <p:nvSpPr>
          <p:cNvPr id="55" name="矩形 54"/>
          <p:cNvSpPr/>
          <p:nvPr/>
        </p:nvSpPr>
        <p:spPr>
          <a:xfrm>
            <a:off x="3835792" y="2465105"/>
            <a:ext cx="1786066" cy="400110"/>
          </a:xfrm>
          <a:prstGeom prst="rect">
            <a:avLst/>
          </a:prstGeom>
        </p:spPr>
        <p:txBody>
          <a:bodyPr wrap="none">
            <a:spAutoFit/>
          </a:bodyPr>
          <a:lstStyle/>
          <a:p>
            <a:r>
              <a:rPr lang="en-US" altLang="en-US" sz="2000" dirty="0" smtClean="0"/>
              <a:t>PC</a:t>
            </a:r>
            <a:r>
              <a:rPr lang="zh-CN" altLang="en-US" sz="2000" dirty="0" smtClean="0"/>
              <a:t>端网站兑换</a:t>
            </a:r>
            <a:endParaRPr lang="zh-CN" altLang="en-US" sz="2000" dirty="0"/>
          </a:p>
        </p:txBody>
      </p:sp>
      <p:sp>
        <p:nvSpPr>
          <p:cNvPr id="56" name="矩形 55"/>
          <p:cNvSpPr/>
          <p:nvPr/>
        </p:nvSpPr>
        <p:spPr>
          <a:xfrm>
            <a:off x="3835792" y="3152566"/>
            <a:ext cx="1980029" cy="400110"/>
          </a:xfrm>
          <a:prstGeom prst="rect">
            <a:avLst/>
          </a:prstGeom>
        </p:spPr>
        <p:txBody>
          <a:bodyPr wrap="none">
            <a:spAutoFit/>
          </a:bodyPr>
          <a:lstStyle/>
          <a:p>
            <a:r>
              <a:rPr lang="zh-CN" altLang="en-US" sz="2000" dirty="0" smtClean="0"/>
              <a:t>后台供应链管理</a:t>
            </a:r>
            <a:endParaRPr lang="zh-CN" altLang="en-US" sz="2000" dirty="0"/>
          </a:p>
        </p:txBody>
      </p:sp>
      <p:sp>
        <p:nvSpPr>
          <p:cNvPr id="57" name="矩形 56"/>
          <p:cNvSpPr/>
          <p:nvPr/>
        </p:nvSpPr>
        <p:spPr>
          <a:xfrm>
            <a:off x="3835792" y="3840027"/>
            <a:ext cx="1723549" cy="400110"/>
          </a:xfrm>
          <a:prstGeom prst="rect">
            <a:avLst/>
          </a:prstGeom>
        </p:spPr>
        <p:txBody>
          <a:bodyPr wrap="none">
            <a:spAutoFit/>
          </a:bodyPr>
          <a:lstStyle/>
          <a:p>
            <a:r>
              <a:rPr lang="zh-CN" altLang="en-US" sz="2000" dirty="0" smtClean="0"/>
              <a:t>客户服务管理</a:t>
            </a:r>
            <a:endParaRPr lang="zh-CN" altLang="en-US" sz="2000" dirty="0">
              <a:latin typeface="微软雅黑" pitchFamily="34" charset="-122"/>
              <a:ea typeface="微软雅黑" pitchFamily="34" charset="-122"/>
            </a:endParaRPr>
          </a:p>
        </p:txBody>
      </p:sp>
      <p:sp>
        <p:nvSpPr>
          <p:cNvPr id="58" name="矩形 57"/>
          <p:cNvSpPr/>
          <p:nvPr/>
        </p:nvSpPr>
        <p:spPr>
          <a:xfrm>
            <a:off x="3835792" y="4527488"/>
            <a:ext cx="1723549" cy="400110"/>
          </a:xfrm>
          <a:prstGeom prst="rect">
            <a:avLst/>
          </a:prstGeom>
        </p:spPr>
        <p:txBody>
          <a:bodyPr wrap="none">
            <a:spAutoFit/>
          </a:bodyPr>
          <a:lstStyle/>
          <a:p>
            <a:r>
              <a:rPr lang="zh-CN" altLang="en-US" sz="2000" dirty="0" smtClean="0"/>
              <a:t>数据交换接口</a:t>
            </a:r>
            <a:endParaRPr lang="zh-CN" altLang="en-US" sz="2000" dirty="0"/>
          </a:p>
        </p:txBody>
      </p:sp>
      <p:sp>
        <p:nvSpPr>
          <p:cNvPr id="59" name="矩形 58"/>
          <p:cNvSpPr/>
          <p:nvPr/>
        </p:nvSpPr>
        <p:spPr>
          <a:xfrm>
            <a:off x="3835792" y="5214951"/>
            <a:ext cx="4570482" cy="369332"/>
          </a:xfrm>
          <a:prstGeom prst="rect">
            <a:avLst/>
          </a:prstGeom>
        </p:spPr>
        <p:txBody>
          <a:bodyPr wrap="none">
            <a:spAutoFit/>
          </a:bodyPr>
          <a:lstStyle/>
          <a:p>
            <a:r>
              <a:rPr lang="zh-CN" altLang="en-US" dirty="0" smtClean="0"/>
              <a:t>供应链团队、客户服务团队、系统运筹团队</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4"/>
          <p:cNvSpPr>
            <a:spLocks noGrp="1"/>
          </p:cNvSpPr>
          <p:nvPr>
            <p:ph type="title"/>
          </p:nvPr>
        </p:nvSpPr>
        <p:spPr>
          <a:xfrm>
            <a:off x="1000100" y="428604"/>
            <a:ext cx="5572164" cy="785810"/>
          </a:xfrm>
        </p:spPr>
        <p:txBody>
          <a:bodyPr>
            <a:normAutofit/>
          </a:bodyPr>
          <a:lstStyle/>
          <a:p>
            <a:pPr algn="l"/>
            <a:r>
              <a:rPr lang="en-US" altLang="zh-CN" sz="2800" b="1" dirty="0" smtClean="0"/>
              <a:t>    </a:t>
            </a:r>
            <a:r>
              <a:rPr lang="zh-CN" altLang="en-US" sz="2800" b="1" dirty="0" smtClean="0"/>
              <a:t>淘礼网在本项目投资内容说明  </a:t>
            </a:r>
            <a:endParaRPr lang="zh-CN" altLang="en-US" sz="2800" b="1" dirty="0"/>
          </a:p>
        </p:txBody>
      </p:sp>
      <p:graphicFrame>
        <p:nvGraphicFramePr>
          <p:cNvPr id="4" name="内容占位符 3"/>
          <p:cNvGraphicFramePr>
            <a:graphicFrameLocks noGrp="1"/>
          </p:cNvGraphicFramePr>
          <p:nvPr>
            <p:ph idx="1"/>
          </p:nvPr>
        </p:nvGraphicFramePr>
        <p:xfrm>
          <a:off x="357158" y="1928802"/>
          <a:ext cx="8329644" cy="2743200"/>
        </p:xfrm>
        <a:graphic>
          <a:graphicData uri="http://schemas.openxmlformats.org/drawingml/2006/table">
            <a:tbl>
              <a:tblPr firstRow="1" bandRow="1">
                <a:tableStyleId>{5C22544A-7EE6-4342-B048-85BDC9FD1C3A}</a:tableStyleId>
              </a:tblPr>
              <a:tblGrid>
                <a:gridCol w="2082411"/>
                <a:gridCol w="2082411"/>
                <a:gridCol w="2082411"/>
                <a:gridCol w="2082411"/>
              </a:tblGrid>
              <a:tr h="428628">
                <a:tc>
                  <a:txBody>
                    <a:bodyPr/>
                    <a:lstStyle/>
                    <a:p>
                      <a:pPr indent="203835" algn="ctr">
                        <a:lnSpc>
                          <a:spcPct val="150000"/>
                        </a:lnSpc>
                        <a:spcAft>
                          <a:spcPts val="0"/>
                        </a:spcAft>
                      </a:pPr>
                      <a:r>
                        <a:rPr lang="zh-CN" sz="2000" b="1" kern="0" dirty="0">
                          <a:solidFill>
                            <a:srgbClr val="FFFFFF"/>
                          </a:solidFill>
                          <a:latin typeface="Calibri"/>
                          <a:ea typeface="宋体"/>
                          <a:cs typeface="Times New Roman"/>
                        </a:rPr>
                        <a:t>类型</a:t>
                      </a:r>
                      <a:endParaRPr lang="zh-CN" sz="2000" b="1" kern="100" dirty="0">
                        <a:latin typeface="Calibri"/>
                        <a:ea typeface="宋体"/>
                        <a:cs typeface="Times New Roman"/>
                      </a:endParaRPr>
                    </a:p>
                  </a:txBody>
                  <a:tcPr marL="68580" marR="68580" marT="0" marB="0"/>
                </a:tc>
                <a:tc>
                  <a:txBody>
                    <a:bodyPr/>
                    <a:lstStyle/>
                    <a:p>
                      <a:pPr indent="205105" algn="ctr">
                        <a:lnSpc>
                          <a:spcPct val="150000"/>
                        </a:lnSpc>
                        <a:spcAft>
                          <a:spcPts val="0"/>
                        </a:spcAft>
                      </a:pPr>
                      <a:r>
                        <a:rPr lang="zh-CN" sz="2000" b="1" kern="0">
                          <a:solidFill>
                            <a:srgbClr val="FFFFFF"/>
                          </a:solidFill>
                          <a:latin typeface="Calibri"/>
                          <a:ea typeface="宋体"/>
                          <a:cs typeface="Times New Roman"/>
                        </a:rPr>
                        <a:t>单价</a:t>
                      </a:r>
                      <a:endParaRPr lang="zh-CN" sz="2000" b="1" kern="100">
                        <a:latin typeface="Calibri"/>
                        <a:ea typeface="宋体"/>
                        <a:cs typeface="Times New Roman"/>
                      </a:endParaRPr>
                    </a:p>
                  </a:txBody>
                  <a:tcPr marL="68580" marR="68580" marT="0" marB="0"/>
                </a:tc>
                <a:tc>
                  <a:txBody>
                    <a:bodyPr/>
                    <a:lstStyle/>
                    <a:p>
                      <a:pPr indent="205105" algn="ctr">
                        <a:lnSpc>
                          <a:spcPct val="150000"/>
                        </a:lnSpc>
                        <a:spcAft>
                          <a:spcPts val="0"/>
                        </a:spcAft>
                      </a:pPr>
                      <a:r>
                        <a:rPr lang="zh-CN" sz="2000" b="1" kern="0">
                          <a:solidFill>
                            <a:srgbClr val="FFFFFF"/>
                          </a:solidFill>
                          <a:latin typeface="Calibri"/>
                          <a:ea typeface="宋体"/>
                          <a:cs typeface="Times New Roman"/>
                        </a:rPr>
                        <a:t>数量</a:t>
                      </a:r>
                      <a:endParaRPr lang="zh-CN" sz="2000" b="1" kern="100">
                        <a:latin typeface="Calibri"/>
                        <a:ea typeface="宋体"/>
                        <a:cs typeface="Times New Roman"/>
                      </a:endParaRPr>
                    </a:p>
                  </a:txBody>
                  <a:tcPr marL="68580" marR="68580" marT="0" marB="0"/>
                </a:tc>
                <a:tc>
                  <a:txBody>
                    <a:bodyPr/>
                    <a:lstStyle/>
                    <a:p>
                      <a:pPr indent="205105" algn="ctr">
                        <a:lnSpc>
                          <a:spcPct val="150000"/>
                        </a:lnSpc>
                        <a:spcAft>
                          <a:spcPts val="0"/>
                        </a:spcAft>
                      </a:pPr>
                      <a:r>
                        <a:rPr lang="zh-CN" sz="2000" b="1" kern="0">
                          <a:solidFill>
                            <a:srgbClr val="FFFFFF"/>
                          </a:solidFill>
                          <a:latin typeface="Calibri"/>
                          <a:ea typeface="宋体"/>
                          <a:cs typeface="Times New Roman"/>
                        </a:rPr>
                        <a:t>总价</a:t>
                      </a:r>
                      <a:endParaRPr lang="zh-CN" sz="2000" b="1" kern="100">
                        <a:latin typeface="Calibri"/>
                        <a:ea typeface="宋体"/>
                        <a:cs typeface="Times New Roman"/>
                      </a:endParaRPr>
                    </a:p>
                  </a:txBody>
                  <a:tcPr marL="68580" marR="68580" marT="0" marB="0"/>
                </a:tc>
              </a:tr>
              <a:tr h="428628">
                <a:tc>
                  <a:txBody>
                    <a:bodyPr/>
                    <a:lstStyle/>
                    <a:p>
                      <a:pPr algn="just">
                        <a:lnSpc>
                          <a:spcPct val="150000"/>
                        </a:lnSpc>
                        <a:spcAft>
                          <a:spcPts val="0"/>
                        </a:spcAft>
                      </a:pPr>
                      <a:r>
                        <a:rPr lang="zh-CN" sz="2000" b="1" kern="0">
                          <a:latin typeface="Calibri"/>
                          <a:ea typeface="宋体"/>
                          <a:cs typeface="Times New Roman"/>
                        </a:rPr>
                        <a:t>前置通讯服务器</a:t>
                      </a:r>
                      <a:endParaRPr lang="zh-CN" sz="2000" b="1" kern="100">
                        <a:latin typeface="Calibri"/>
                        <a:ea typeface="宋体"/>
                        <a:cs typeface="Times New Roman"/>
                      </a:endParaRPr>
                    </a:p>
                  </a:txBody>
                  <a:tcPr marL="68580" marR="68580" marT="0" marB="0"/>
                </a:tc>
                <a:tc>
                  <a:txBody>
                    <a:bodyPr/>
                    <a:lstStyle/>
                    <a:p>
                      <a:pPr indent="205105" algn="just">
                        <a:lnSpc>
                          <a:spcPct val="150000"/>
                        </a:lnSpc>
                        <a:spcAft>
                          <a:spcPts val="0"/>
                        </a:spcAft>
                      </a:pPr>
                      <a:r>
                        <a:rPr lang="en-US" sz="2000" b="1" kern="0" dirty="0">
                          <a:latin typeface="宋体"/>
                          <a:ea typeface="宋体"/>
                          <a:cs typeface="Times New Roman"/>
                        </a:rPr>
                        <a:t>35000.00</a:t>
                      </a:r>
                      <a:endParaRPr lang="zh-CN" sz="2000" b="1" kern="100" dirty="0">
                        <a:latin typeface="Calibri"/>
                        <a:ea typeface="宋体"/>
                        <a:cs typeface="Times New Roman"/>
                      </a:endParaRPr>
                    </a:p>
                  </a:txBody>
                  <a:tcPr marL="68580" marR="68580" marT="0" marB="0"/>
                </a:tc>
                <a:tc>
                  <a:txBody>
                    <a:bodyPr/>
                    <a:lstStyle/>
                    <a:p>
                      <a:pPr indent="205105" algn="just">
                        <a:lnSpc>
                          <a:spcPct val="150000"/>
                        </a:lnSpc>
                        <a:spcAft>
                          <a:spcPts val="0"/>
                        </a:spcAft>
                      </a:pPr>
                      <a:r>
                        <a:rPr lang="en-US" sz="2000" b="1" kern="0">
                          <a:latin typeface="宋体"/>
                          <a:ea typeface="宋体"/>
                          <a:cs typeface="Times New Roman"/>
                        </a:rPr>
                        <a:t>6</a:t>
                      </a:r>
                      <a:endParaRPr lang="zh-CN" sz="2000" b="1" kern="100">
                        <a:latin typeface="Calibri"/>
                        <a:ea typeface="宋体"/>
                        <a:cs typeface="Times New Roman"/>
                      </a:endParaRPr>
                    </a:p>
                  </a:txBody>
                  <a:tcPr marL="68580" marR="68580" marT="0" marB="0"/>
                </a:tc>
                <a:tc>
                  <a:txBody>
                    <a:bodyPr/>
                    <a:lstStyle/>
                    <a:p>
                      <a:pPr indent="205105" algn="just">
                        <a:lnSpc>
                          <a:spcPct val="150000"/>
                        </a:lnSpc>
                        <a:spcAft>
                          <a:spcPts val="0"/>
                        </a:spcAft>
                      </a:pPr>
                      <a:r>
                        <a:rPr lang="en-US" sz="2000" b="1" kern="0">
                          <a:latin typeface="宋体"/>
                          <a:ea typeface="宋体"/>
                          <a:cs typeface="Times New Roman"/>
                        </a:rPr>
                        <a:t>210000.00</a:t>
                      </a:r>
                      <a:endParaRPr lang="zh-CN" sz="2000" b="1" kern="100">
                        <a:latin typeface="Calibri"/>
                        <a:ea typeface="宋体"/>
                        <a:cs typeface="Times New Roman"/>
                      </a:endParaRPr>
                    </a:p>
                  </a:txBody>
                  <a:tcPr marL="68580" marR="68580" marT="0" marB="0"/>
                </a:tc>
              </a:tr>
              <a:tr h="428628">
                <a:tc>
                  <a:txBody>
                    <a:bodyPr/>
                    <a:lstStyle/>
                    <a:p>
                      <a:pPr algn="just">
                        <a:lnSpc>
                          <a:spcPct val="150000"/>
                        </a:lnSpc>
                        <a:spcAft>
                          <a:spcPts val="0"/>
                        </a:spcAft>
                      </a:pPr>
                      <a:r>
                        <a:rPr lang="zh-CN" sz="2000" b="1" kern="0">
                          <a:latin typeface="Calibri"/>
                          <a:ea typeface="宋体"/>
                          <a:cs typeface="Times New Roman"/>
                        </a:rPr>
                        <a:t>负载</a:t>
                      </a:r>
                      <a:r>
                        <a:rPr lang="zh-CN" sz="2000" b="1" kern="0">
                          <a:latin typeface="Calibri"/>
                          <a:ea typeface="宋体"/>
                          <a:cs typeface="Damascus Semi Bold"/>
                        </a:rPr>
                        <a:t>均衡软件</a:t>
                      </a:r>
                      <a:endParaRPr lang="zh-CN" sz="2000" b="1" kern="100">
                        <a:latin typeface="Calibri"/>
                        <a:ea typeface="宋体"/>
                        <a:cs typeface="Times New Roman"/>
                      </a:endParaRPr>
                    </a:p>
                  </a:txBody>
                  <a:tcPr marL="68580" marR="68580" marT="0" marB="0"/>
                </a:tc>
                <a:tc>
                  <a:txBody>
                    <a:bodyPr/>
                    <a:lstStyle/>
                    <a:p>
                      <a:pPr indent="205105" algn="just">
                        <a:lnSpc>
                          <a:spcPct val="150000"/>
                        </a:lnSpc>
                        <a:spcAft>
                          <a:spcPts val="0"/>
                        </a:spcAft>
                      </a:pPr>
                      <a:r>
                        <a:rPr lang="en-US" sz="2000" b="1" kern="0">
                          <a:latin typeface="宋体"/>
                          <a:ea typeface="宋体"/>
                          <a:cs typeface="Times New Roman"/>
                        </a:rPr>
                        <a:t>19800.00</a:t>
                      </a:r>
                      <a:endParaRPr lang="zh-CN" sz="2000" b="1" kern="100">
                        <a:latin typeface="Calibri"/>
                        <a:ea typeface="宋体"/>
                        <a:cs typeface="Times New Roman"/>
                      </a:endParaRPr>
                    </a:p>
                  </a:txBody>
                  <a:tcPr marL="68580" marR="68580" marT="0" marB="0"/>
                </a:tc>
                <a:tc>
                  <a:txBody>
                    <a:bodyPr/>
                    <a:lstStyle/>
                    <a:p>
                      <a:pPr indent="205105" algn="just">
                        <a:lnSpc>
                          <a:spcPct val="150000"/>
                        </a:lnSpc>
                        <a:spcAft>
                          <a:spcPts val="0"/>
                        </a:spcAft>
                      </a:pPr>
                      <a:r>
                        <a:rPr lang="en-US" sz="2000" b="1" kern="0">
                          <a:latin typeface="宋体"/>
                          <a:ea typeface="宋体"/>
                          <a:cs typeface="Times New Roman"/>
                        </a:rPr>
                        <a:t>2</a:t>
                      </a:r>
                      <a:endParaRPr lang="zh-CN" sz="2000" b="1" kern="100">
                        <a:latin typeface="Calibri"/>
                        <a:ea typeface="宋体"/>
                        <a:cs typeface="Times New Roman"/>
                      </a:endParaRPr>
                    </a:p>
                  </a:txBody>
                  <a:tcPr marL="68580" marR="68580" marT="0" marB="0"/>
                </a:tc>
                <a:tc>
                  <a:txBody>
                    <a:bodyPr/>
                    <a:lstStyle/>
                    <a:p>
                      <a:pPr indent="205105" algn="just">
                        <a:lnSpc>
                          <a:spcPct val="150000"/>
                        </a:lnSpc>
                        <a:spcAft>
                          <a:spcPts val="0"/>
                        </a:spcAft>
                      </a:pPr>
                      <a:r>
                        <a:rPr lang="en-US" sz="2000" b="1" kern="0">
                          <a:latin typeface="宋体"/>
                          <a:ea typeface="宋体"/>
                          <a:cs typeface="Times New Roman"/>
                        </a:rPr>
                        <a:t>39600.00</a:t>
                      </a:r>
                      <a:endParaRPr lang="zh-CN" sz="2000" b="1" kern="100">
                        <a:latin typeface="Calibri"/>
                        <a:ea typeface="宋体"/>
                        <a:cs typeface="Times New Roman"/>
                      </a:endParaRPr>
                    </a:p>
                  </a:txBody>
                  <a:tcPr marL="68580" marR="68580" marT="0" marB="0"/>
                </a:tc>
              </a:tr>
              <a:tr h="428628">
                <a:tc>
                  <a:txBody>
                    <a:bodyPr/>
                    <a:lstStyle/>
                    <a:p>
                      <a:pPr algn="just">
                        <a:lnSpc>
                          <a:spcPct val="150000"/>
                        </a:lnSpc>
                        <a:spcAft>
                          <a:spcPts val="0"/>
                        </a:spcAft>
                      </a:pPr>
                      <a:r>
                        <a:rPr lang="zh-CN" sz="2000" b="1" kern="0">
                          <a:latin typeface="Calibri"/>
                          <a:ea typeface="宋体"/>
                          <a:cs typeface="Times New Roman"/>
                        </a:rPr>
                        <a:t>双机</a:t>
                      </a:r>
                      <a:r>
                        <a:rPr lang="zh-CN" sz="2000" b="1" kern="0">
                          <a:latin typeface="Calibri"/>
                          <a:ea typeface="宋体"/>
                          <a:cs typeface="Damascus Semi Bold"/>
                        </a:rPr>
                        <a:t>热备软件</a:t>
                      </a:r>
                      <a:endParaRPr lang="zh-CN" sz="2000" b="1" kern="100">
                        <a:latin typeface="Calibri"/>
                        <a:ea typeface="宋体"/>
                        <a:cs typeface="Times New Roman"/>
                      </a:endParaRPr>
                    </a:p>
                  </a:txBody>
                  <a:tcPr marL="68580" marR="68580" marT="0" marB="0"/>
                </a:tc>
                <a:tc>
                  <a:txBody>
                    <a:bodyPr/>
                    <a:lstStyle/>
                    <a:p>
                      <a:pPr indent="205105" algn="just">
                        <a:lnSpc>
                          <a:spcPct val="150000"/>
                        </a:lnSpc>
                        <a:spcAft>
                          <a:spcPts val="0"/>
                        </a:spcAft>
                      </a:pPr>
                      <a:r>
                        <a:rPr lang="en-US" sz="2000" b="1" kern="0">
                          <a:latin typeface="宋体"/>
                          <a:ea typeface="宋体"/>
                          <a:cs typeface="Times New Roman"/>
                        </a:rPr>
                        <a:t>22000.00</a:t>
                      </a:r>
                      <a:endParaRPr lang="zh-CN" sz="2000" b="1" kern="100">
                        <a:latin typeface="Calibri"/>
                        <a:ea typeface="宋体"/>
                        <a:cs typeface="Times New Roman"/>
                      </a:endParaRPr>
                    </a:p>
                  </a:txBody>
                  <a:tcPr marL="68580" marR="68580" marT="0" marB="0"/>
                </a:tc>
                <a:tc>
                  <a:txBody>
                    <a:bodyPr/>
                    <a:lstStyle/>
                    <a:p>
                      <a:pPr indent="205105" algn="just">
                        <a:lnSpc>
                          <a:spcPct val="150000"/>
                        </a:lnSpc>
                        <a:spcAft>
                          <a:spcPts val="0"/>
                        </a:spcAft>
                      </a:pPr>
                      <a:r>
                        <a:rPr lang="en-US" sz="2000" b="1" kern="0">
                          <a:latin typeface="宋体"/>
                          <a:ea typeface="宋体"/>
                          <a:cs typeface="Times New Roman"/>
                        </a:rPr>
                        <a:t>2</a:t>
                      </a:r>
                      <a:endParaRPr lang="zh-CN" sz="2000" b="1" kern="100">
                        <a:latin typeface="Calibri"/>
                        <a:ea typeface="宋体"/>
                        <a:cs typeface="Times New Roman"/>
                      </a:endParaRPr>
                    </a:p>
                  </a:txBody>
                  <a:tcPr marL="68580" marR="68580" marT="0" marB="0"/>
                </a:tc>
                <a:tc>
                  <a:txBody>
                    <a:bodyPr/>
                    <a:lstStyle/>
                    <a:p>
                      <a:pPr indent="205105" algn="just">
                        <a:lnSpc>
                          <a:spcPct val="150000"/>
                        </a:lnSpc>
                        <a:spcAft>
                          <a:spcPts val="0"/>
                        </a:spcAft>
                      </a:pPr>
                      <a:r>
                        <a:rPr lang="en-US" sz="2000" b="1" kern="0">
                          <a:latin typeface="宋体"/>
                          <a:ea typeface="宋体"/>
                          <a:cs typeface="Times New Roman"/>
                        </a:rPr>
                        <a:t>44000.00</a:t>
                      </a:r>
                      <a:endParaRPr lang="zh-CN" sz="2000" b="1" kern="100">
                        <a:latin typeface="Calibri"/>
                        <a:ea typeface="宋体"/>
                        <a:cs typeface="Times New Roman"/>
                      </a:endParaRPr>
                    </a:p>
                  </a:txBody>
                  <a:tcPr marL="68580" marR="68580" marT="0" marB="0"/>
                </a:tc>
              </a:tr>
              <a:tr h="428628">
                <a:tc>
                  <a:txBody>
                    <a:bodyPr/>
                    <a:lstStyle/>
                    <a:p>
                      <a:pPr algn="just">
                        <a:lnSpc>
                          <a:spcPct val="150000"/>
                        </a:lnSpc>
                        <a:spcAft>
                          <a:spcPts val="0"/>
                        </a:spcAft>
                      </a:pPr>
                      <a:r>
                        <a:rPr lang="zh-CN" sz="2000" b="1" kern="0">
                          <a:latin typeface="Calibri"/>
                          <a:ea typeface="宋体"/>
                          <a:cs typeface="Times New Roman"/>
                        </a:rPr>
                        <a:t>人员开发</a:t>
                      </a:r>
                      <a:endParaRPr lang="zh-CN" sz="2000" b="1" kern="100">
                        <a:latin typeface="Calibri"/>
                        <a:ea typeface="宋体"/>
                        <a:cs typeface="Times New Roman"/>
                      </a:endParaRPr>
                    </a:p>
                  </a:txBody>
                  <a:tcPr marL="68580" marR="68580" marT="0" marB="0"/>
                </a:tc>
                <a:tc>
                  <a:txBody>
                    <a:bodyPr/>
                    <a:lstStyle/>
                    <a:p>
                      <a:pPr indent="205105" algn="just">
                        <a:lnSpc>
                          <a:spcPct val="150000"/>
                        </a:lnSpc>
                        <a:spcAft>
                          <a:spcPts val="0"/>
                        </a:spcAft>
                      </a:pPr>
                      <a:r>
                        <a:rPr lang="en-US" sz="2000" b="1" kern="0">
                          <a:latin typeface="宋体"/>
                          <a:ea typeface="宋体"/>
                          <a:cs typeface="Times New Roman"/>
                        </a:rPr>
                        <a:t>950.00</a:t>
                      </a:r>
                      <a:endParaRPr lang="zh-CN" sz="2000" b="1" kern="100">
                        <a:latin typeface="Calibri"/>
                        <a:ea typeface="宋体"/>
                        <a:cs typeface="Times New Roman"/>
                      </a:endParaRPr>
                    </a:p>
                  </a:txBody>
                  <a:tcPr marL="68580" marR="68580" marT="0" marB="0"/>
                </a:tc>
                <a:tc>
                  <a:txBody>
                    <a:bodyPr/>
                    <a:lstStyle/>
                    <a:p>
                      <a:pPr indent="205105" algn="just">
                        <a:lnSpc>
                          <a:spcPct val="150000"/>
                        </a:lnSpc>
                        <a:spcAft>
                          <a:spcPts val="0"/>
                        </a:spcAft>
                      </a:pPr>
                      <a:r>
                        <a:rPr lang="en-US" sz="2000" b="1" kern="0">
                          <a:latin typeface="宋体"/>
                          <a:ea typeface="宋体"/>
                          <a:cs typeface="Times New Roman"/>
                        </a:rPr>
                        <a:t>416</a:t>
                      </a:r>
                      <a:r>
                        <a:rPr lang="zh-CN" sz="2000" b="1" kern="0">
                          <a:latin typeface="Calibri"/>
                          <a:ea typeface="宋体"/>
                          <a:cs typeface="Times New Roman"/>
                        </a:rPr>
                        <a:t>人天</a:t>
                      </a:r>
                      <a:endParaRPr lang="zh-CN" sz="2000" b="1" kern="100">
                        <a:latin typeface="Calibri"/>
                        <a:ea typeface="宋体"/>
                        <a:cs typeface="Times New Roman"/>
                      </a:endParaRPr>
                    </a:p>
                  </a:txBody>
                  <a:tcPr marL="68580" marR="68580" marT="0" marB="0"/>
                </a:tc>
                <a:tc>
                  <a:txBody>
                    <a:bodyPr/>
                    <a:lstStyle/>
                    <a:p>
                      <a:pPr indent="205105" algn="just">
                        <a:lnSpc>
                          <a:spcPct val="150000"/>
                        </a:lnSpc>
                        <a:spcAft>
                          <a:spcPts val="0"/>
                        </a:spcAft>
                      </a:pPr>
                      <a:r>
                        <a:rPr lang="en-US" sz="2000" b="1" kern="0">
                          <a:latin typeface="宋体"/>
                          <a:ea typeface="宋体"/>
                          <a:cs typeface="Times New Roman"/>
                        </a:rPr>
                        <a:t>395200.00</a:t>
                      </a:r>
                      <a:endParaRPr lang="zh-CN" sz="2000" b="1" kern="100">
                        <a:latin typeface="Calibri"/>
                        <a:ea typeface="宋体"/>
                        <a:cs typeface="Times New Roman"/>
                      </a:endParaRPr>
                    </a:p>
                  </a:txBody>
                  <a:tcPr marL="68580" marR="68580" marT="0" marB="0"/>
                </a:tc>
              </a:tr>
              <a:tr h="428628">
                <a:tc gridSpan="4">
                  <a:txBody>
                    <a:bodyPr/>
                    <a:lstStyle/>
                    <a:p>
                      <a:pPr indent="3509645" algn="just">
                        <a:lnSpc>
                          <a:spcPct val="150000"/>
                        </a:lnSpc>
                        <a:spcAft>
                          <a:spcPts val="0"/>
                        </a:spcAft>
                      </a:pPr>
                      <a:r>
                        <a:rPr lang="zh-CN" sz="2000" b="1" kern="0" dirty="0">
                          <a:latin typeface="Calibri"/>
                          <a:ea typeface="宋体"/>
                          <a:cs typeface="Times New Roman"/>
                        </a:rPr>
                        <a:t>合 计：</a:t>
                      </a:r>
                      <a:r>
                        <a:rPr lang="en-US" sz="2000" b="1" kern="0" dirty="0">
                          <a:latin typeface="Calibri"/>
                          <a:ea typeface="宋体"/>
                          <a:cs typeface="Times New Roman"/>
                        </a:rPr>
                        <a:t> 688800.00</a:t>
                      </a:r>
                      <a:endParaRPr lang="zh-CN" sz="2000" b="1" kern="100" dirty="0">
                        <a:latin typeface="Calibri"/>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pic>
        <p:nvPicPr>
          <p:cNvPr id="6"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7"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358082" y="6286520"/>
            <a:ext cx="1785918" cy="571480"/>
          </a:xfrm>
          <a:prstGeom prst="rect">
            <a:avLst/>
          </a:prstGeom>
          <a:noFill/>
        </p:spPr>
      </p:pic>
      <p:sp>
        <p:nvSpPr>
          <p:cNvPr id="6" name="标题 24"/>
          <p:cNvSpPr>
            <a:spLocks noGrp="1"/>
          </p:cNvSpPr>
          <p:nvPr>
            <p:ph type="title"/>
          </p:nvPr>
        </p:nvSpPr>
        <p:spPr>
          <a:xfrm>
            <a:off x="1142976" y="142852"/>
            <a:ext cx="6715172" cy="774720"/>
          </a:xfrm>
        </p:spPr>
        <p:txBody>
          <a:bodyPr>
            <a:normAutofit/>
          </a:bodyPr>
          <a:lstStyle/>
          <a:p>
            <a:pPr algn="l"/>
            <a:r>
              <a:rPr lang="en-US" altLang="zh-CN" sz="2800" b="1" dirty="0" smtClean="0"/>
              <a:t>  </a:t>
            </a:r>
            <a:r>
              <a:rPr lang="zh-CN" altLang="en-US" sz="2800" b="1" dirty="0" smtClean="0"/>
              <a:t>一卡通公司积分项目投入内容说明</a:t>
            </a:r>
            <a:endParaRPr lang="zh-CN" altLang="en-US" sz="2800" b="1" dirty="0"/>
          </a:p>
        </p:txBody>
      </p:sp>
      <p:sp>
        <p:nvSpPr>
          <p:cNvPr id="8" name="Content Placeholder 2"/>
          <p:cNvSpPr txBox="1">
            <a:spLocks/>
          </p:cNvSpPr>
          <p:nvPr/>
        </p:nvSpPr>
        <p:spPr bwMode="auto">
          <a:xfrm>
            <a:off x="6572264" y="1428736"/>
            <a:ext cx="1785950" cy="2289183"/>
          </a:xfrm>
          <a:prstGeom prst="rect">
            <a:avLst/>
          </a:prstGeom>
          <a:noFill/>
          <a:ln w="9525">
            <a:noFill/>
            <a:miter lim="800000"/>
            <a:headEnd/>
            <a:tailEnd/>
          </a:ln>
        </p:spPr>
        <p:txBody>
          <a:bodyPr/>
          <a:lstStyle/>
          <a:p>
            <a:pPr marL="119063" indent="-119063">
              <a:spcBef>
                <a:spcPct val="20000"/>
              </a:spcBef>
              <a:buClr>
                <a:srgbClr val="1776B2"/>
              </a:buClr>
              <a:buFont typeface="Arial" charset="0"/>
              <a:buChar char="•"/>
            </a:pPr>
            <a:endParaRPr lang="en-US" altLang="zh-CN" sz="1600" b="1" dirty="0" smtClean="0">
              <a:solidFill>
                <a:srgbClr val="595959"/>
              </a:solidFill>
              <a:latin typeface="Century Gothic" pitchFamily="34" charset="0"/>
            </a:endParaRPr>
          </a:p>
          <a:p>
            <a:pPr marL="119063" indent="-119063">
              <a:spcBef>
                <a:spcPct val="20000"/>
              </a:spcBef>
              <a:buClr>
                <a:srgbClr val="1776B2"/>
              </a:buClr>
              <a:buFont typeface="Arial" charset="0"/>
              <a:buChar char="•"/>
            </a:pPr>
            <a:r>
              <a:rPr lang="zh-CN" altLang="en-US" sz="1600" dirty="0" smtClean="0">
                <a:latin typeface="+mn-ea"/>
              </a:rPr>
              <a:t>运营团队</a:t>
            </a:r>
          </a:p>
          <a:p>
            <a:pPr marL="119063" indent="-119063">
              <a:spcBef>
                <a:spcPct val="20000"/>
              </a:spcBef>
              <a:buClr>
                <a:srgbClr val="1776B2"/>
              </a:buClr>
              <a:buFont typeface="Arial" charset="0"/>
              <a:buChar char="•"/>
            </a:pPr>
            <a:r>
              <a:rPr lang="zh-CN" altLang="en-US" sz="1600" dirty="0" smtClean="0">
                <a:latin typeface="+mn-ea"/>
              </a:rPr>
              <a:t>系统维护团队</a:t>
            </a:r>
            <a:endParaRPr lang="en-US" altLang="zh-CN" sz="1600" dirty="0" smtClean="0">
              <a:latin typeface="+mn-ea"/>
            </a:endParaRPr>
          </a:p>
          <a:p>
            <a:pPr marL="119063" indent="-119063">
              <a:spcBef>
                <a:spcPct val="20000"/>
              </a:spcBef>
              <a:buClr>
                <a:srgbClr val="1776B2"/>
              </a:buClr>
              <a:buFont typeface="Arial" pitchFamily="34" charset="0"/>
              <a:buChar char="•"/>
            </a:pPr>
            <a:endParaRPr lang="zh-CN" altLang="en-US" sz="1600" b="1" dirty="0">
              <a:solidFill>
                <a:srgbClr val="595959"/>
              </a:solidFill>
              <a:latin typeface="Century Gothic" pitchFamily="34" charset="0"/>
            </a:endParaRPr>
          </a:p>
          <a:p>
            <a:pPr marL="119063" indent="-119063">
              <a:spcBef>
                <a:spcPct val="20000"/>
              </a:spcBef>
              <a:buClr>
                <a:srgbClr val="1776B2"/>
              </a:buClr>
              <a:buFont typeface="Arial" pitchFamily="34" charset="0"/>
              <a:buChar char="•"/>
            </a:pPr>
            <a:endParaRPr lang="zh-CN" altLang="en-US" sz="1600" dirty="0">
              <a:solidFill>
                <a:srgbClr val="595959"/>
              </a:solidFill>
              <a:latin typeface="Century Gothic" pitchFamily="34" charset="0"/>
            </a:endParaRPr>
          </a:p>
          <a:p>
            <a:pPr marL="119063" indent="-119063">
              <a:spcBef>
                <a:spcPct val="20000"/>
              </a:spcBef>
              <a:buClr>
                <a:srgbClr val="1776B2"/>
              </a:buClr>
              <a:buFont typeface="Arial" pitchFamily="34" charset="0"/>
              <a:buChar char="•"/>
            </a:pPr>
            <a:endParaRPr lang="zh-CN" altLang="en-US" sz="1600" dirty="0">
              <a:solidFill>
                <a:srgbClr val="595959"/>
              </a:solidFill>
              <a:latin typeface="Century Gothic" pitchFamily="34" charset="0"/>
            </a:endParaRPr>
          </a:p>
          <a:p>
            <a:pPr marL="119063" indent="-119063">
              <a:spcBef>
                <a:spcPct val="20000"/>
              </a:spcBef>
              <a:buClr>
                <a:srgbClr val="1776B2"/>
              </a:buClr>
              <a:buFont typeface="Arial" pitchFamily="34" charset="0"/>
              <a:buChar char="•"/>
            </a:pPr>
            <a:endParaRPr lang="zh-CN" altLang="en-US" sz="1600" dirty="0">
              <a:solidFill>
                <a:srgbClr val="595959"/>
              </a:solidFill>
              <a:latin typeface="Century Gothic" pitchFamily="34" charset="0"/>
            </a:endParaRPr>
          </a:p>
          <a:p>
            <a:pPr marL="119063" indent="-119063">
              <a:spcBef>
                <a:spcPct val="20000"/>
              </a:spcBef>
              <a:buClr>
                <a:srgbClr val="1776B2"/>
              </a:buClr>
              <a:buFont typeface="Arial" pitchFamily="34" charset="0"/>
              <a:buChar char="•"/>
            </a:pPr>
            <a:endParaRPr lang="zh-CN" altLang="en-US" sz="1600" dirty="0">
              <a:solidFill>
                <a:srgbClr val="595959"/>
              </a:solidFill>
              <a:latin typeface="Century Gothic" pitchFamily="34" charset="0"/>
            </a:endParaRPr>
          </a:p>
          <a:p>
            <a:pPr marL="119063" indent="-119063">
              <a:spcBef>
                <a:spcPct val="20000"/>
              </a:spcBef>
              <a:buClr>
                <a:srgbClr val="1776B2"/>
              </a:buClr>
              <a:buFont typeface="Arial" pitchFamily="34" charset="0"/>
              <a:buChar char="•"/>
            </a:pPr>
            <a:endParaRPr lang="en-US" altLang="zh-CN" sz="1600" dirty="0">
              <a:solidFill>
                <a:srgbClr val="595959"/>
              </a:solidFill>
              <a:latin typeface="Century Gothic" pitchFamily="34" charset="0"/>
            </a:endParaRPr>
          </a:p>
        </p:txBody>
      </p:sp>
      <p:sp>
        <p:nvSpPr>
          <p:cNvPr id="12" name="Content Placeholder 2"/>
          <p:cNvSpPr txBox="1">
            <a:spLocks/>
          </p:cNvSpPr>
          <p:nvPr/>
        </p:nvSpPr>
        <p:spPr bwMode="auto">
          <a:xfrm>
            <a:off x="1071550" y="1500174"/>
            <a:ext cx="1714500" cy="2857520"/>
          </a:xfrm>
          <a:prstGeom prst="rect">
            <a:avLst/>
          </a:prstGeom>
          <a:noFill/>
          <a:ln w="9525">
            <a:noFill/>
            <a:miter lim="800000"/>
            <a:headEnd/>
            <a:tailEnd/>
          </a:ln>
        </p:spPr>
        <p:txBody>
          <a:bodyPr/>
          <a:lstStyle/>
          <a:p>
            <a:pPr marL="119063" indent="-119063">
              <a:spcBef>
                <a:spcPct val="20000"/>
              </a:spcBef>
              <a:buClr>
                <a:srgbClr val="1776B2"/>
              </a:buClr>
              <a:buFont typeface="Arial" charset="0"/>
              <a:buChar char="•"/>
            </a:pPr>
            <a:r>
              <a:rPr lang="zh-CN" altLang="en-US" sz="1600" dirty="0" smtClean="0"/>
              <a:t>一卡通前置通讯服务器：用于和第三方服务商握手验证和通讯。</a:t>
            </a:r>
            <a:endParaRPr lang="zh-CN" altLang="en-US" sz="1600" b="1" dirty="0" smtClean="0">
              <a:solidFill>
                <a:srgbClr val="595959"/>
              </a:solidFill>
              <a:latin typeface="Century Gothic" pitchFamily="34" charset="0"/>
            </a:endParaRPr>
          </a:p>
          <a:p>
            <a:pPr marL="119063" indent="-119063">
              <a:spcBef>
                <a:spcPct val="20000"/>
              </a:spcBef>
              <a:buClr>
                <a:srgbClr val="1776B2"/>
              </a:buClr>
              <a:buFont typeface="Arial" charset="0"/>
              <a:buChar char="•"/>
            </a:pPr>
            <a:r>
              <a:rPr lang="zh-CN" altLang="en-US" sz="1600" dirty="0" smtClean="0"/>
              <a:t>防火墙：用于和第三方服务器通讯。</a:t>
            </a:r>
            <a:endParaRPr lang="en-US" altLang="zh-CN" sz="1600" dirty="0" smtClean="0"/>
          </a:p>
          <a:p>
            <a:pPr marL="119063" indent="-119063">
              <a:spcBef>
                <a:spcPct val="20000"/>
              </a:spcBef>
              <a:buClr>
                <a:srgbClr val="1776B2"/>
              </a:buClr>
              <a:buFont typeface="Arial" charset="0"/>
              <a:buChar char="•"/>
            </a:pPr>
            <a:r>
              <a:rPr lang="zh-CN" altLang="en-US" sz="1600" dirty="0" smtClean="0"/>
              <a:t>专线：用户和第三方服务器连接接口</a:t>
            </a:r>
            <a:endParaRPr lang="zh-CN" altLang="en-US" sz="1600" b="1" dirty="0">
              <a:solidFill>
                <a:srgbClr val="595959"/>
              </a:solidFill>
              <a:latin typeface="Century Gothic" pitchFamily="34" charset="0"/>
            </a:endParaRPr>
          </a:p>
          <a:p>
            <a:pPr marL="119063" indent="-119063">
              <a:spcBef>
                <a:spcPct val="20000"/>
              </a:spcBef>
              <a:buClr>
                <a:srgbClr val="1776B2"/>
              </a:buClr>
              <a:buFont typeface="Arial" pitchFamily="34" charset="0"/>
              <a:buChar char="•"/>
            </a:pPr>
            <a:endParaRPr lang="zh-CN" altLang="en-US" sz="1600" b="1" dirty="0">
              <a:solidFill>
                <a:srgbClr val="595959"/>
              </a:solidFill>
              <a:latin typeface="Century Gothic" pitchFamily="34" charset="0"/>
            </a:endParaRPr>
          </a:p>
          <a:p>
            <a:pPr marL="119063" indent="-119063">
              <a:spcBef>
                <a:spcPct val="20000"/>
              </a:spcBef>
              <a:buClr>
                <a:srgbClr val="1776B2"/>
              </a:buClr>
              <a:buFont typeface="Arial" pitchFamily="34" charset="0"/>
              <a:buChar char="•"/>
            </a:pPr>
            <a:endParaRPr lang="zh-CN" altLang="en-US" sz="1600" b="1" dirty="0">
              <a:solidFill>
                <a:srgbClr val="595959"/>
              </a:solidFill>
              <a:latin typeface="Century Gothic" pitchFamily="34" charset="0"/>
            </a:endParaRPr>
          </a:p>
          <a:p>
            <a:pPr marL="119063" indent="-119063">
              <a:spcBef>
                <a:spcPct val="20000"/>
              </a:spcBef>
              <a:buClr>
                <a:srgbClr val="1776B2"/>
              </a:buClr>
              <a:buFont typeface="Arial" pitchFamily="34" charset="0"/>
              <a:buChar char="•"/>
            </a:pPr>
            <a:endParaRPr lang="zh-CN" altLang="en-US" sz="1600" b="1" dirty="0">
              <a:solidFill>
                <a:srgbClr val="595959"/>
              </a:solidFill>
              <a:latin typeface="Century Gothic" pitchFamily="34" charset="0"/>
            </a:endParaRPr>
          </a:p>
          <a:p>
            <a:pPr marL="119063" indent="-119063">
              <a:spcBef>
                <a:spcPct val="20000"/>
              </a:spcBef>
              <a:buClr>
                <a:srgbClr val="1776B2"/>
              </a:buClr>
              <a:buFont typeface="Arial" pitchFamily="34" charset="0"/>
              <a:buChar char="•"/>
            </a:pPr>
            <a:endParaRPr lang="en-US" altLang="zh-CN" sz="1600" b="1" dirty="0">
              <a:solidFill>
                <a:srgbClr val="595959"/>
              </a:solidFill>
              <a:latin typeface="Century Gothic" pitchFamily="34" charset="0"/>
            </a:endParaRPr>
          </a:p>
        </p:txBody>
      </p:sp>
      <p:sp>
        <p:nvSpPr>
          <p:cNvPr id="13" name="Content Placeholder 2"/>
          <p:cNvSpPr txBox="1">
            <a:spLocks/>
          </p:cNvSpPr>
          <p:nvPr/>
        </p:nvSpPr>
        <p:spPr bwMode="auto">
          <a:xfrm>
            <a:off x="3714744" y="1500174"/>
            <a:ext cx="1857388" cy="3071834"/>
          </a:xfrm>
          <a:prstGeom prst="rect">
            <a:avLst/>
          </a:prstGeom>
          <a:noFill/>
          <a:ln w="9525">
            <a:noFill/>
            <a:miter lim="800000"/>
            <a:headEnd/>
            <a:tailEnd/>
          </a:ln>
        </p:spPr>
        <p:txBody>
          <a:bodyPr/>
          <a:lstStyle/>
          <a:p>
            <a:pPr marL="119063" indent="-119063">
              <a:spcBef>
                <a:spcPct val="20000"/>
              </a:spcBef>
              <a:buClr>
                <a:srgbClr val="1776B2"/>
              </a:buClr>
              <a:buFont typeface="Arial" charset="0"/>
              <a:buChar char="•"/>
            </a:pPr>
            <a:r>
              <a:rPr lang="zh-CN" altLang="en-US" sz="1600" dirty="0" smtClean="0"/>
              <a:t>积分规则制定：用于制定用户的积分生成规则。</a:t>
            </a:r>
            <a:endParaRPr lang="en-US" altLang="zh-CN" sz="1600" dirty="0" smtClean="0"/>
          </a:p>
          <a:p>
            <a:pPr marL="119063" indent="-119063">
              <a:spcBef>
                <a:spcPct val="20000"/>
              </a:spcBef>
              <a:buClr>
                <a:srgbClr val="1776B2"/>
              </a:buClr>
              <a:buFont typeface="Arial" charset="0"/>
              <a:buChar char="•"/>
            </a:pPr>
            <a:r>
              <a:rPr lang="zh-CN" altLang="en-US" sz="1600" dirty="0" smtClean="0"/>
              <a:t>积分交易对账：用于和第三方服务提供方的交易对账。</a:t>
            </a:r>
            <a:endParaRPr lang="en-US" altLang="zh-CN" sz="1600" dirty="0" smtClean="0"/>
          </a:p>
          <a:p>
            <a:pPr marL="119063" indent="-119063">
              <a:spcBef>
                <a:spcPct val="20000"/>
              </a:spcBef>
              <a:buClr>
                <a:srgbClr val="1776B2"/>
              </a:buClr>
              <a:buFont typeface="Arial" charset="0"/>
              <a:buChar char="•"/>
            </a:pPr>
            <a:r>
              <a:rPr lang="zh-CN" altLang="en-US" sz="1600" dirty="0" smtClean="0"/>
              <a:t>第三方接入验证：用于验证接入第三方的合法性。</a:t>
            </a:r>
          </a:p>
          <a:p>
            <a:pPr marL="119063" indent="-119063">
              <a:spcBef>
                <a:spcPct val="20000"/>
              </a:spcBef>
              <a:buClr>
                <a:srgbClr val="1776B2"/>
              </a:buClr>
              <a:buFont typeface="Arial" charset="0"/>
              <a:buChar char="•"/>
            </a:pPr>
            <a:endParaRPr lang="zh-CN" altLang="en-US" sz="1600" b="1" dirty="0" smtClean="0">
              <a:solidFill>
                <a:srgbClr val="595959"/>
              </a:solidFill>
              <a:latin typeface="Century Gothic" pitchFamily="34" charset="0"/>
            </a:endParaRPr>
          </a:p>
          <a:p>
            <a:pPr marL="119063" indent="-119063">
              <a:spcBef>
                <a:spcPct val="20000"/>
              </a:spcBef>
              <a:buClr>
                <a:srgbClr val="1776B2"/>
              </a:buClr>
              <a:buFont typeface="Arial" charset="0"/>
              <a:buChar char="•"/>
            </a:pPr>
            <a:endParaRPr lang="en-US" altLang="zh-CN" sz="1600" dirty="0" smtClean="0">
              <a:solidFill>
                <a:srgbClr val="595959"/>
              </a:solidFill>
              <a:latin typeface="Century Gothic" pitchFamily="34" charset="0"/>
            </a:endParaRPr>
          </a:p>
          <a:p>
            <a:pPr marL="119063" indent="-119063">
              <a:spcBef>
                <a:spcPct val="20000"/>
              </a:spcBef>
              <a:buClr>
                <a:srgbClr val="1776B2"/>
              </a:buClr>
              <a:buFont typeface="Arial" pitchFamily="34" charset="0"/>
              <a:buChar char="•"/>
            </a:pPr>
            <a:endParaRPr lang="zh-CN" altLang="en-US" sz="1600" dirty="0">
              <a:solidFill>
                <a:srgbClr val="595959"/>
              </a:solidFill>
              <a:latin typeface="Century Gothic" pitchFamily="34" charset="0"/>
            </a:endParaRPr>
          </a:p>
          <a:p>
            <a:pPr marL="119063" indent="-119063">
              <a:spcBef>
                <a:spcPct val="20000"/>
              </a:spcBef>
              <a:buClr>
                <a:srgbClr val="1776B2"/>
              </a:buClr>
              <a:buFont typeface="Arial" pitchFamily="34" charset="0"/>
              <a:buChar char="•"/>
            </a:pPr>
            <a:endParaRPr lang="en-US" altLang="zh-CN" sz="1600" dirty="0">
              <a:solidFill>
                <a:srgbClr val="595959"/>
              </a:solidFill>
              <a:latin typeface="Century Gothic" pitchFamily="34" charset="0"/>
            </a:endParaRPr>
          </a:p>
        </p:txBody>
      </p:sp>
      <p:sp>
        <p:nvSpPr>
          <p:cNvPr id="14" name="Rectangle 68"/>
          <p:cNvSpPr>
            <a:spLocks noChangeArrowheads="1"/>
          </p:cNvSpPr>
          <p:nvPr/>
        </p:nvSpPr>
        <p:spPr bwMode="auto">
          <a:xfrm>
            <a:off x="1112825" y="1500174"/>
            <a:ext cx="1744663" cy="3000396"/>
          </a:xfrm>
          <a:prstGeom prst="rect">
            <a:avLst/>
          </a:prstGeom>
          <a:noFill/>
          <a:ln w="9525">
            <a:solidFill>
              <a:schemeClr val="bg1">
                <a:lumMod val="75000"/>
              </a:schemeClr>
            </a:solidFill>
            <a:miter lim="800000"/>
            <a:headEnd/>
            <a:tailEnd/>
          </a:ln>
        </p:spPr>
        <p:txBody>
          <a:bodyPr wrap="none" anchor="ctr"/>
          <a:lstStyle/>
          <a:p>
            <a:pPr fontAlgn="auto">
              <a:spcBef>
                <a:spcPts val="0"/>
              </a:spcBef>
              <a:spcAft>
                <a:spcPts val="0"/>
              </a:spcAft>
              <a:defRPr/>
            </a:pPr>
            <a:endParaRPr lang="zh-CN" altLang="en-US">
              <a:latin typeface="+mn-lt"/>
              <a:ea typeface="+mn-ea"/>
            </a:endParaRPr>
          </a:p>
        </p:txBody>
      </p:sp>
      <p:sp>
        <p:nvSpPr>
          <p:cNvPr id="15" name="Rectangle 68"/>
          <p:cNvSpPr>
            <a:spLocks noChangeArrowheads="1"/>
          </p:cNvSpPr>
          <p:nvPr/>
        </p:nvSpPr>
        <p:spPr bwMode="auto">
          <a:xfrm>
            <a:off x="3786182" y="1428736"/>
            <a:ext cx="1857388" cy="2857520"/>
          </a:xfrm>
          <a:prstGeom prst="rect">
            <a:avLst/>
          </a:prstGeom>
          <a:noFill/>
          <a:ln w="9525">
            <a:solidFill>
              <a:schemeClr val="bg1">
                <a:lumMod val="75000"/>
              </a:schemeClr>
            </a:solidFill>
            <a:miter lim="800000"/>
            <a:headEnd/>
            <a:tailEnd/>
          </a:ln>
        </p:spPr>
        <p:txBody>
          <a:bodyPr wrap="none" anchor="ctr"/>
          <a:lstStyle/>
          <a:p>
            <a:pPr fontAlgn="auto">
              <a:spcBef>
                <a:spcPts val="0"/>
              </a:spcBef>
              <a:spcAft>
                <a:spcPts val="0"/>
              </a:spcAft>
              <a:defRPr/>
            </a:pPr>
            <a:endParaRPr lang="zh-CN" altLang="en-US">
              <a:latin typeface="+mn-lt"/>
              <a:ea typeface="+mn-ea"/>
            </a:endParaRPr>
          </a:p>
        </p:txBody>
      </p:sp>
      <p:sp>
        <p:nvSpPr>
          <p:cNvPr id="16" name="Rectangle 68"/>
          <p:cNvSpPr>
            <a:spLocks noChangeArrowheads="1"/>
          </p:cNvSpPr>
          <p:nvPr/>
        </p:nvSpPr>
        <p:spPr bwMode="auto">
          <a:xfrm>
            <a:off x="6572264" y="1571612"/>
            <a:ext cx="1785950" cy="1354137"/>
          </a:xfrm>
          <a:prstGeom prst="rect">
            <a:avLst/>
          </a:prstGeom>
          <a:noFill/>
          <a:ln w="9525">
            <a:solidFill>
              <a:schemeClr val="bg1">
                <a:lumMod val="75000"/>
              </a:schemeClr>
            </a:solidFill>
            <a:miter lim="800000"/>
            <a:headEnd/>
            <a:tailEnd/>
          </a:ln>
        </p:spPr>
        <p:txBody>
          <a:bodyPr wrap="none" anchor="ctr"/>
          <a:lstStyle/>
          <a:p>
            <a:pPr fontAlgn="auto">
              <a:spcBef>
                <a:spcPts val="0"/>
              </a:spcBef>
              <a:spcAft>
                <a:spcPts val="0"/>
              </a:spcAft>
              <a:defRPr/>
            </a:pPr>
            <a:endParaRPr lang="zh-CN" altLang="en-US">
              <a:latin typeface="+mn-lt"/>
              <a:ea typeface="+mn-ea"/>
            </a:endParaRPr>
          </a:p>
        </p:txBody>
      </p:sp>
      <p:sp>
        <p:nvSpPr>
          <p:cNvPr id="23" name="矩形 22"/>
          <p:cNvSpPr/>
          <p:nvPr/>
        </p:nvSpPr>
        <p:spPr>
          <a:xfrm>
            <a:off x="1071538" y="1000108"/>
            <a:ext cx="1785950" cy="500066"/>
          </a:xfrm>
          <a:prstGeom prst="rect">
            <a:avLst/>
          </a:prstGeom>
          <a:solidFill>
            <a:schemeClr val="tx1">
              <a:lumMod val="50000"/>
              <a:lumOff val="5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硬件部分</a:t>
            </a:r>
          </a:p>
        </p:txBody>
      </p:sp>
      <p:sp>
        <p:nvSpPr>
          <p:cNvPr id="24" name="矩形 23"/>
          <p:cNvSpPr/>
          <p:nvPr/>
        </p:nvSpPr>
        <p:spPr>
          <a:xfrm>
            <a:off x="3786182" y="1000108"/>
            <a:ext cx="1857388" cy="500066"/>
          </a:xfrm>
          <a:prstGeom prst="rect">
            <a:avLst/>
          </a:prstGeom>
          <a:solidFill>
            <a:schemeClr val="tx1">
              <a:lumMod val="65000"/>
              <a:lumOff val="3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软件部分</a:t>
            </a:r>
          </a:p>
        </p:txBody>
      </p:sp>
      <p:sp>
        <p:nvSpPr>
          <p:cNvPr id="25" name="矩形 24"/>
          <p:cNvSpPr/>
          <p:nvPr/>
        </p:nvSpPr>
        <p:spPr>
          <a:xfrm>
            <a:off x="6572264" y="1000108"/>
            <a:ext cx="1785950" cy="500066"/>
          </a:xfrm>
          <a:prstGeom prst="rect">
            <a:avLst/>
          </a:prstGeom>
          <a:solidFill>
            <a:schemeClr val="tx2">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运营部分</a:t>
            </a:r>
          </a:p>
        </p:txBody>
      </p:sp>
      <p:sp>
        <p:nvSpPr>
          <p:cNvPr id="26" name="矩形 25"/>
          <p:cNvSpPr/>
          <p:nvPr/>
        </p:nvSpPr>
        <p:spPr>
          <a:xfrm>
            <a:off x="0" y="5000612"/>
            <a:ext cx="1214414" cy="500066"/>
          </a:xfrm>
          <a:prstGeom prst="rect">
            <a:avLst/>
          </a:prstGeom>
          <a:solidFill>
            <a:schemeClr val="tx2">
              <a:lumMod val="5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投入预算</a:t>
            </a:r>
          </a:p>
        </p:txBody>
      </p:sp>
      <p:graphicFrame>
        <p:nvGraphicFramePr>
          <p:cNvPr id="21" name="表格 20"/>
          <p:cNvGraphicFramePr>
            <a:graphicFrameLocks noGrp="1"/>
          </p:cNvGraphicFramePr>
          <p:nvPr/>
        </p:nvGraphicFramePr>
        <p:xfrm>
          <a:off x="1285852" y="4572008"/>
          <a:ext cx="6072231" cy="2225040"/>
        </p:xfrm>
        <a:graphic>
          <a:graphicData uri="http://schemas.openxmlformats.org/drawingml/2006/table">
            <a:tbl>
              <a:tblPr firstRow="1" bandRow="1">
                <a:tableStyleId>{5C22544A-7EE6-4342-B048-85BDC9FD1C3A}</a:tableStyleId>
              </a:tblPr>
              <a:tblGrid>
                <a:gridCol w="1977005"/>
                <a:gridCol w="1129718"/>
                <a:gridCol w="1059110"/>
                <a:gridCol w="1906398"/>
              </a:tblGrid>
              <a:tr h="370840">
                <a:tc>
                  <a:txBody>
                    <a:bodyPr/>
                    <a:lstStyle/>
                    <a:p>
                      <a:pPr indent="203835" algn="ctr">
                        <a:lnSpc>
                          <a:spcPct val="150000"/>
                        </a:lnSpc>
                        <a:spcAft>
                          <a:spcPts val="0"/>
                        </a:spcAft>
                      </a:pPr>
                      <a:r>
                        <a:rPr lang="zh-CN" sz="1500" b="1" kern="0" dirty="0">
                          <a:solidFill>
                            <a:srgbClr val="FFFFFF"/>
                          </a:solidFill>
                          <a:latin typeface="Calibri"/>
                          <a:ea typeface="宋体"/>
                          <a:cs typeface="Times New Roman"/>
                        </a:rPr>
                        <a:t>类型</a:t>
                      </a:r>
                      <a:endParaRPr lang="zh-CN" sz="1500" kern="100" dirty="0">
                        <a:latin typeface="Calibri"/>
                        <a:ea typeface="宋体"/>
                        <a:cs typeface="Times New Roman"/>
                      </a:endParaRPr>
                    </a:p>
                  </a:txBody>
                  <a:tcPr marL="68580" marR="68580" marT="0" marB="0"/>
                </a:tc>
                <a:tc>
                  <a:txBody>
                    <a:bodyPr/>
                    <a:lstStyle/>
                    <a:p>
                      <a:pPr indent="203835" algn="ctr">
                        <a:lnSpc>
                          <a:spcPct val="150000"/>
                        </a:lnSpc>
                        <a:spcAft>
                          <a:spcPts val="0"/>
                        </a:spcAft>
                      </a:pPr>
                      <a:r>
                        <a:rPr lang="zh-CN" sz="1500" b="1" kern="0" dirty="0">
                          <a:solidFill>
                            <a:srgbClr val="FFFFFF"/>
                          </a:solidFill>
                          <a:latin typeface="Calibri"/>
                          <a:ea typeface="宋体"/>
                          <a:cs typeface="Times New Roman"/>
                        </a:rPr>
                        <a:t>单价</a:t>
                      </a:r>
                      <a:endParaRPr lang="zh-CN" sz="1500" kern="100" dirty="0">
                        <a:latin typeface="Calibri"/>
                        <a:ea typeface="宋体"/>
                        <a:cs typeface="Times New Roman"/>
                      </a:endParaRPr>
                    </a:p>
                  </a:txBody>
                  <a:tcPr marL="68580" marR="68580" marT="0" marB="0"/>
                </a:tc>
                <a:tc>
                  <a:txBody>
                    <a:bodyPr/>
                    <a:lstStyle/>
                    <a:p>
                      <a:pPr indent="200025" algn="just">
                        <a:lnSpc>
                          <a:spcPct val="150000"/>
                        </a:lnSpc>
                        <a:spcAft>
                          <a:spcPts val="0"/>
                        </a:spcAft>
                      </a:pPr>
                      <a:r>
                        <a:rPr lang="en-US" sz="1500" b="1" kern="0" dirty="0">
                          <a:solidFill>
                            <a:srgbClr val="FFFFFF"/>
                          </a:solidFill>
                          <a:latin typeface="宋体"/>
                          <a:ea typeface="宋体"/>
                          <a:cs typeface="Times New Roman"/>
                        </a:rPr>
                        <a:t>2</a:t>
                      </a:r>
                      <a:endParaRPr lang="zh-CN" sz="1500" kern="100" dirty="0">
                        <a:latin typeface="Calibri"/>
                        <a:ea typeface="宋体"/>
                        <a:cs typeface="Times New Roman"/>
                      </a:endParaRPr>
                    </a:p>
                  </a:txBody>
                  <a:tcPr marL="68580" marR="68580" marT="0" marB="0"/>
                </a:tc>
                <a:tc>
                  <a:txBody>
                    <a:bodyPr/>
                    <a:lstStyle/>
                    <a:p>
                      <a:pPr indent="203835" algn="ctr">
                        <a:lnSpc>
                          <a:spcPct val="150000"/>
                        </a:lnSpc>
                        <a:spcAft>
                          <a:spcPts val="0"/>
                        </a:spcAft>
                      </a:pPr>
                      <a:r>
                        <a:rPr lang="zh-CN" sz="1500" b="1" kern="0" dirty="0">
                          <a:solidFill>
                            <a:srgbClr val="FFFFFF"/>
                          </a:solidFill>
                          <a:latin typeface="Calibri"/>
                          <a:ea typeface="宋体"/>
                          <a:cs typeface="Times New Roman"/>
                        </a:rPr>
                        <a:t>总价</a:t>
                      </a:r>
                      <a:endParaRPr lang="zh-CN" sz="1500" kern="100" dirty="0">
                        <a:latin typeface="Calibri"/>
                        <a:ea typeface="宋体"/>
                        <a:cs typeface="Times New Roman"/>
                      </a:endParaRPr>
                    </a:p>
                  </a:txBody>
                  <a:tcPr marL="68580" marR="68580" marT="0" marB="0"/>
                </a:tc>
              </a:tr>
              <a:tr h="370840">
                <a:tc>
                  <a:txBody>
                    <a:bodyPr/>
                    <a:lstStyle/>
                    <a:p>
                      <a:pPr algn="just">
                        <a:lnSpc>
                          <a:spcPct val="150000"/>
                        </a:lnSpc>
                        <a:spcAft>
                          <a:spcPts val="0"/>
                        </a:spcAft>
                      </a:pPr>
                      <a:r>
                        <a:rPr lang="zh-CN" sz="1500" b="1" kern="0" dirty="0">
                          <a:latin typeface="Calibri"/>
                          <a:ea typeface="宋体"/>
                          <a:cs typeface="Times New Roman"/>
                        </a:rPr>
                        <a:t>通讯服务器</a:t>
                      </a:r>
                      <a:endParaRPr lang="zh-CN" sz="1500" kern="100" dirty="0">
                        <a:latin typeface="Calibri"/>
                        <a:ea typeface="宋体"/>
                        <a:cs typeface="Times New Roman"/>
                      </a:endParaRPr>
                    </a:p>
                  </a:txBody>
                  <a:tcPr marL="68580" marR="68580" marT="0" marB="0"/>
                </a:tc>
                <a:tc>
                  <a:txBody>
                    <a:bodyPr/>
                    <a:lstStyle/>
                    <a:p>
                      <a:pPr indent="203835" algn="just">
                        <a:lnSpc>
                          <a:spcPct val="150000"/>
                        </a:lnSpc>
                        <a:spcAft>
                          <a:spcPts val="0"/>
                        </a:spcAft>
                      </a:pPr>
                      <a:r>
                        <a:rPr lang="en-US" sz="1500" b="1" kern="0">
                          <a:latin typeface="宋体"/>
                          <a:ea typeface="宋体"/>
                          <a:cs typeface="Times New Roman"/>
                        </a:rPr>
                        <a:t>35000.00</a:t>
                      </a:r>
                      <a:endParaRPr lang="zh-CN" sz="1500" kern="100">
                        <a:latin typeface="Calibri"/>
                        <a:ea typeface="宋体"/>
                        <a:cs typeface="Times New Roman"/>
                      </a:endParaRPr>
                    </a:p>
                  </a:txBody>
                  <a:tcPr marL="68580" marR="68580" marT="0" marB="0"/>
                </a:tc>
                <a:tc>
                  <a:txBody>
                    <a:bodyPr/>
                    <a:lstStyle/>
                    <a:p>
                      <a:pPr indent="203835" algn="just">
                        <a:lnSpc>
                          <a:spcPct val="150000"/>
                        </a:lnSpc>
                        <a:spcAft>
                          <a:spcPts val="0"/>
                        </a:spcAft>
                      </a:pPr>
                      <a:r>
                        <a:rPr lang="en-US" sz="1500" b="1" kern="0">
                          <a:latin typeface="宋体"/>
                          <a:ea typeface="宋体"/>
                          <a:cs typeface="Times New Roman"/>
                        </a:rPr>
                        <a:t>1</a:t>
                      </a:r>
                      <a:endParaRPr lang="zh-CN" sz="1500" kern="100">
                        <a:latin typeface="Calibri"/>
                        <a:ea typeface="宋体"/>
                        <a:cs typeface="Times New Roman"/>
                      </a:endParaRPr>
                    </a:p>
                  </a:txBody>
                  <a:tcPr marL="68580" marR="68580" marT="0" marB="0"/>
                </a:tc>
                <a:tc>
                  <a:txBody>
                    <a:bodyPr/>
                    <a:lstStyle/>
                    <a:p>
                      <a:pPr indent="203835" algn="just">
                        <a:lnSpc>
                          <a:spcPct val="150000"/>
                        </a:lnSpc>
                        <a:spcAft>
                          <a:spcPts val="0"/>
                        </a:spcAft>
                      </a:pPr>
                      <a:r>
                        <a:rPr lang="en-US" sz="1500" b="1" kern="0">
                          <a:latin typeface="宋体"/>
                          <a:ea typeface="宋体"/>
                          <a:cs typeface="Times New Roman"/>
                        </a:rPr>
                        <a:t>70000.00</a:t>
                      </a:r>
                      <a:endParaRPr lang="zh-CN" sz="1500" kern="100">
                        <a:latin typeface="Calibri"/>
                        <a:ea typeface="宋体"/>
                        <a:cs typeface="Times New Roman"/>
                      </a:endParaRPr>
                    </a:p>
                  </a:txBody>
                  <a:tcPr marL="68580" marR="68580" marT="0" marB="0"/>
                </a:tc>
              </a:tr>
              <a:tr h="370840">
                <a:tc>
                  <a:txBody>
                    <a:bodyPr/>
                    <a:lstStyle/>
                    <a:p>
                      <a:pPr algn="just">
                        <a:lnSpc>
                          <a:spcPct val="150000"/>
                        </a:lnSpc>
                        <a:spcAft>
                          <a:spcPts val="0"/>
                        </a:spcAft>
                      </a:pPr>
                      <a:r>
                        <a:rPr lang="zh-CN" sz="1500" b="1" kern="0" dirty="0">
                          <a:latin typeface="Calibri"/>
                          <a:ea typeface="宋体"/>
                          <a:cs typeface="Times New Roman"/>
                        </a:rPr>
                        <a:t>防火墙</a:t>
                      </a:r>
                      <a:endParaRPr lang="zh-CN" sz="1500" kern="100" dirty="0">
                        <a:latin typeface="Calibri"/>
                        <a:ea typeface="宋体"/>
                        <a:cs typeface="Times New Roman"/>
                      </a:endParaRPr>
                    </a:p>
                  </a:txBody>
                  <a:tcPr marL="68580" marR="68580" marT="0" marB="0"/>
                </a:tc>
                <a:tc>
                  <a:txBody>
                    <a:bodyPr/>
                    <a:lstStyle/>
                    <a:p>
                      <a:pPr indent="203835" algn="just">
                        <a:lnSpc>
                          <a:spcPct val="150000"/>
                        </a:lnSpc>
                        <a:spcAft>
                          <a:spcPts val="0"/>
                        </a:spcAft>
                      </a:pPr>
                      <a:r>
                        <a:rPr lang="en-US" sz="1500" b="1" kern="0">
                          <a:latin typeface="宋体"/>
                          <a:ea typeface="宋体"/>
                          <a:cs typeface="Times New Roman"/>
                        </a:rPr>
                        <a:t>46000.00</a:t>
                      </a:r>
                      <a:endParaRPr lang="zh-CN" sz="1500" kern="100">
                        <a:latin typeface="Calibri"/>
                        <a:ea typeface="宋体"/>
                        <a:cs typeface="Times New Roman"/>
                      </a:endParaRPr>
                    </a:p>
                  </a:txBody>
                  <a:tcPr marL="68580" marR="68580" marT="0" marB="0"/>
                </a:tc>
                <a:tc>
                  <a:txBody>
                    <a:bodyPr/>
                    <a:lstStyle/>
                    <a:p>
                      <a:pPr indent="203835" algn="just">
                        <a:lnSpc>
                          <a:spcPct val="150000"/>
                        </a:lnSpc>
                        <a:spcAft>
                          <a:spcPts val="0"/>
                        </a:spcAft>
                      </a:pPr>
                      <a:r>
                        <a:rPr lang="en-US" sz="1500" b="1" kern="0">
                          <a:latin typeface="宋体"/>
                          <a:ea typeface="宋体"/>
                          <a:cs typeface="Times New Roman"/>
                        </a:rPr>
                        <a:t>1</a:t>
                      </a:r>
                      <a:endParaRPr lang="zh-CN" sz="1500" kern="100">
                        <a:latin typeface="Calibri"/>
                        <a:ea typeface="宋体"/>
                        <a:cs typeface="Times New Roman"/>
                      </a:endParaRPr>
                    </a:p>
                  </a:txBody>
                  <a:tcPr marL="68580" marR="68580" marT="0" marB="0"/>
                </a:tc>
                <a:tc>
                  <a:txBody>
                    <a:bodyPr/>
                    <a:lstStyle/>
                    <a:p>
                      <a:pPr indent="203835" algn="just">
                        <a:lnSpc>
                          <a:spcPct val="150000"/>
                        </a:lnSpc>
                        <a:spcAft>
                          <a:spcPts val="0"/>
                        </a:spcAft>
                      </a:pPr>
                      <a:r>
                        <a:rPr lang="en-US" sz="1500" b="1" kern="0">
                          <a:latin typeface="宋体"/>
                          <a:ea typeface="宋体"/>
                          <a:cs typeface="Times New Roman"/>
                        </a:rPr>
                        <a:t>46000.00</a:t>
                      </a:r>
                      <a:endParaRPr lang="zh-CN" sz="1500" kern="100">
                        <a:latin typeface="Calibri"/>
                        <a:ea typeface="宋体"/>
                        <a:cs typeface="Times New Roman"/>
                      </a:endParaRPr>
                    </a:p>
                  </a:txBody>
                  <a:tcPr marL="68580" marR="68580" marT="0" marB="0"/>
                </a:tc>
              </a:tr>
              <a:tr h="370840">
                <a:tc>
                  <a:txBody>
                    <a:bodyPr/>
                    <a:lstStyle/>
                    <a:p>
                      <a:pPr algn="just">
                        <a:lnSpc>
                          <a:spcPct val="150000"/>
                        </a:lnSpc>
                        <a:spcAft>
                          <a:spcPts val="0"/>
                        </a:spcAft>
                      </a:pPr>
                      <a:r>
                        <a:rPr lang="zh-CN" sz="1500" b="1" kern="0" dirty="0">
                          <a:latin typeface="Calibri"/>
                          <a:ea typeface="宋体"/>
                          <a:cs typeface="Times New Roman"/>
                        </a:rPr>
                        <a:t>双机</a:t>
                      </a:r>
                      <a:r>
                        <a:rPr lang="zh-CN" sz="1500" b="1" kern="0" dirty="0">
                          <a:latin typeface="Calibri"/>
                          <a:ea typeface="宋体"/>
                          <a:cs typeface="Damascus Semi Bold"/>
                        </a:rPr>
                        <a:t>热备软件</a:t>
                      </a:r>
                      <a:endParaRPr lang="zh-CN" sz="1500" kern="100" dirty="0">
                        <a:latin typeface="Calibri"/>
                        <a:ea typeface="宋体"/>
                        <a:cs typeface="Times New Roman"/>
                      </a:endParaRPr>
                    </a:p>
                  </a:txBody>
                  <a:tcPr marL="68580" marR="68580" marT="0" marB="0"/>
                </a:tc>
                <a:tc>
                  <a:txBody>
                    <a:bodyPr/>
                    <a:lstStyle/>
                    <a:p>
                      <a:pPr indent="203835" algn="just">
                        <a:lnSpc>
                          <a:spcPct val="150000"/>
                        </a:lnSpc>
                        <a:spcAft>
                          <a:spcPts val="0"/>
                        </a:spcAft>
                      </a:pPr>
                      <a:r>
                        <a:rPr lang="en-US" sz="1500" b="1" kern="0">
                          <a:latin typeface="宋体"/>
                          <a:ea typeface="宋体"/>
                          <a:cs typeface="Times New Roman"/>
                        </a:rPr>
                        <a:t>22000.00</a:t>
                      </a:r>
                      <a:endParaRPr lang="zh-CN" sz="1500" kern="100">
                        <a:latin typeface="Calibri"/>
                        <a:ea typeface="宋体"/>
                        <a:cs typeface="Times New Roman"/>
                      </a:endParaRPr>
                    </a:p>
                  </a:txBody>
                  <a:tcPr marL="68580" marR="68580" marT="0" marB="0"/>
                </a:tc>
                <a:tc>
                  <a:txBody>
                    <a:bodyPr/>
                    <a:lstStyle/>
                    <a:p>
                      <a:pPr indent="203835" algn="just">
                        <a:lnSpc>
                          <a:spcPct val="150000"/>
                        </a:lnSpc>
                        <a:spcAft>
                          <a:spcPts val="0"/>
                        </a:spcAft>
                      </a:pPr>
                      <a:r>
                        <a:rPr lang="en-US" sz="1500" b="1" kern="0" dirty="0">
                          <a:latin typeface="宋体"/>
                          <a:ea typeface="宋体"/>
                          <a:cs typeface="Times New Roman"/>
                        </a:rPr>
                        <a:t>100</a:t>
                      </a:r>
                      <a:r>
                        <a:rPr lang="zh-CN" sz="1500" b="1" kern="0" dirty="0">
                          <a:latin typeface="Calibri"/>
                          <a:ea typeface="宋体"/>
                          <a:cs typeface="Times New Roman"/>
                        </a:rPr>
                        <a:t>人天</a:t>
                      </a:r>
                      <a:endParaRPr lang="zh-CN" sz="1500" kern="100" dirty="0">
                        <a:latin typeface="Calibri"/>
                        <a:ea typeface="宋体"/>
                        <a:cs typeface="Times New Roman"/>
                      </a:endParaRPr>
                    </a:p>
                  </a:txBody>
                  <a:tcPr marL="68580" marR="68580" marT="0" marB="0"/>
                </a:tc>
                <a:tc>
                  <a:txBody>
                    <a:bodyPr/>
                    <a:lstStyle/>
                    <a:p>
                      <a:pPr indent="203835" algn="just">
                        <a:lnSpc>
                          <a:spcPct val="150000"/>
                        </a:lnSpc>
                        <a:spcAft>
                          <a:spcPts val="0"/>
                        </a:spcAft>
                      </a:pPr>
                      <a:r>
                        <a:rPr lang="en-US" sz="1500" b="1" kern="0" dirty="0">
                          <a:latin typeface="宋体"/>
                          <a:ea typeface="宋体"/>
                          <a:cs typeface="Times New Roman"/>
                        </a:rPr>
                        <a:t>22000.00</a:t>
                      </a:r>
                      <a:endParaRPr lang="zh-CN" sz="1500" kern="100" dirty="0">
                        <a:latin typeface="Calibri"/>
                        <a:ea typeface="宋体"/>
                        <a:cs typeface="Times New Roman"/>
                      </a:endParaRPr>
                    </a:p>
                  </a:txBody>
                  <a:tcPr marL="68580" marR="68580" marT="0" marB="0"/>
                </a:tc>
              </a:tr>
              <a:tr h="370840">
                <a:tc>
                  <a:txBody>
                    <a:bodyPr/>
                    <a:lstStyle/>
                    <a:p>
                      <a:pPr algn="just">
                        <a:lnSpc>
                          <a:spcPct val="150000"/>
                        </a:lnSpc>
                        <a:spcAft>
                          <a:spcPts val="0"/>
                        </a:spcAft>
                      </a:pPr>
                      <a:r>
                        <a:rPr lang="zh-CN" sz="1500" b="1" kern="0" dirty="0">
                          <a:latin typeface="Calibri"/>
                          <a:ea typeface="宋体"/>
                          <a:cs typeface="Times New Roman"/>
                        </a:rPr>
                        <a:t>人员开发</a:t>
                      </a:r>
                      <a:r>
                        <a:rPr lang="en-US" sz="1500" b="1" kern="0" dirty="0">
                          <a:latin typeface="Calibri"/>
                          <a:ea typeface="宋体"/>
                          <a:cs typeface="Times New Roman"/>
                        </a:rPr>
                        <a:t>(</a:t>
                      </a:r>
                      <a:r>
                        <a:rPr lang="zh-CN" sz="1500" b="1" kern="0" dirty="0">
                          <a:latin typeface="Calibri"/>
                          <a:ea typeface="宋体"/>
                          <a:cs typeface="Times New Roman"/>
                        </a:rPr>
                        <a:t>系统改造</a:t>
                      </a:r>
                      <a:r>
                        <a:rPr lang="en-US" sz="1500" b="1" kern="0" dirty="0">
                          <a:latin typeface="Times New Roman"/>
                          <a:ea typeface="宋体"/>
                          <a:cs typeface="Times New Roman"/>
                        </a:rPr>
                        <a:t>)</a:t>
                      </a:r>
                      <a:endParaRPr lang="zh-CN" sz="1500" kern="100" dirty="0">
                        <a:latin typeface="Calibri"/>
                        <a:ea typeface="宋体"/>
                        <a:cs typeface="Times New Roman"/>
                      </a:endParaRPr>
                    </a:p>
                  </a:txBody>
                  <a:tcPr marL="68580" marR="68580" marT="0" marB="0"/>
                </a:tc>
                <a:tc>
                  <a:txBody>
                    <a:bodyPr/>
                    <a:lstStyle/>
                    <a:p>
                      <a:pPr indent="203835" algn="just">
                        <a:lnSpc>
                          <a:spcPct val="150000"/>
                        </a:lnSpc>
                        <a:spcAft>
                          <a:spcPts val="0"/>
                        </a:spcAft>
                      </a:pPr>
                      <a:r>
                        <a:rPr lang="en-US" sz="1500" b="1" kern="0" dirty="0">
                          <a:latin typeface="宋体"/>
                          <a:ea typeface="宋体"/>
                          <a:cs typeface="Times New Roman"/>
                        </a:rPr>
                        <a:t>950.00</a:t>
                      </a:r>
                      <a:endParaRPr lang="zh-CN" sz="1500" kern="100" dirty="0">
                        <a:latin typeface="Calibri"/>
                        <a:ea typeface="宋体"/>
                        <a:cs typeface="Times New Roman"/>
                      </a:endParaRPr>
                    </a:p>
                  </a:txBody>
                  <a:tcPr marL="68580" marR="68580" marT="0" marB="0"/>
                </a:tc>
                <a:tc>
                  <a:txBody>
                    <a:bodyPr/>
                    <a:lstStyle/>
                    <a:p>
                      <a:endParaRPr lang="zh-CN" altLang="en-US" sz="1500"/>
                    </a:p>
                  </a:txBody>
                  <a:tcPr/>
                </a:tc>
                <a:tc>
                  <a:txBody>
                    <a:bodyPr/>
                    <a:lstStyle/>
                    <a:p>
                      <a:pPr indent="203835" algn="just">
                        <a:lnSpc>
                          <a:spcPct val="150000"/>
                        </a:lnSpc>
                        <a:spcAft>
                          <a:spcPts val="0"/>
                        </a:spcAft>
                      </a:pPr>
                      <a:r>
                        <a:rPr lang="en-US" sz="1500" b="1" kern="0" dirty="0">
                          <a:latin typeface="宋体"/>
                          <a:ea typeface="宋体"/>
                          <a:cs typeface="Times New Roman"/>
                        </a:rPr>
                        <a:t>95000.00</a:t>
                      </a:r>
                      <a:endParaRPr lang="zh-CN" sz="1500" kern="100" dirty="0">
                        <a:latin typeface="Calibri"/>
                        <a:ea typeface="宋体"/>
                        <a:cs typeface="Times New Roman"/>
                      </a:endParaRPr>
                    </a:p>
                  </a:txBody>
                  <a:tcPr marL="68580" marR="68580" marT="0" marB="0"/>
                </a:tc>
              </a:tr>
              <a:tr h="370840">
                <a:tc gridSpan="4">
                  <a:txBody>
                    <a:bodyPr/>
                    <a:lstStyle/>
                    <a:p>
                      <a:pPr algn="just">
                        <a:lnSpc>
                          <a:spcPct val="150000"/>
                        </a:lnSpc>
                        <a:spcAft>
                          <a:spcPts val="0"/>
                        </a:spcAft>
                      </a:pPr>
                      <a:r>
                        <a:rPr kumimoji="0" lang="zh-CN" altLang="en-US" sz="1500" kern="1200" dirty="0" smtClean="0">
                          <a:solidFill>
                            <a:schemeClr val="dk1"/>
                          </a:solidFill>
                          <a:latin typeface="+mn-lt"/>
                          <a:ea typeface="+mn-ea"/>
                          <a:cs typeface="+mn-cs"/>
                        </a:rPr>
                        <a:t>合</a:t>
                      </a:r>
                      <a:r>
                        <a:rPr kumimoji="0" lang="en-US" sz="1500" kern="1200" dirty="0" smtClean="0">
                          <a:solidFill>
                            <a:schemeClr val="dk1"/>
                          </a:solidFill>
                          <a:latin typeface="+mn-lt"/>
                          <a:ea typeface="+mn-ea"/>
                          <a:cs typeface="+mn-cs"/>
                        </a:rPr>
                        <a:t>  </a:t>
                      </a:r>
                      <a:r>
                        <a:rPr kumimoji="0" lang="zh-CN" altLang="en-US" sz="1500" kern="1200" dirty="0" smtClean="0">
                          <a:solidFill>
                            <a:schemeClr val="dk1"/>
                          </a:solidFill>
                          <a:latin typeface="+mn-lt"/>
                          <a:ea typeface="+mn-ea"/>
                          <a:cs typeface="+mn-cs"/>
                        </a:rPr>
                        <a:t>计：</a:t>
                      </a:r>
                      <a:r>
                        <a:rPr kumimoji="0" lang="en-US" sz="1500" kern="1200" dirty="0" smtClean="0">
                          <a:solidFill>
                            <a:schemeClr val="dk1"/>
                          </a:solidFill>
                          <a:latin typeface="+mn-lt"/>
                          <a:ea typeface="+mn-ea"/>
                          <a:cs typeface="+mn-cs"/>
                        </a:rPr>
                        <a:t>233000.00</a:t>
                      </a:r>
                      <a:r>
                        <a:rPr kumimoji="0" lang="zh-CN" altLang="en-US" sz="1500" kern="1200" dirty="0" smtClean="0">
                          <a:solidFill>
                            <a:schemeClr val="dk1"/>
                          </a:solidFill>
                          <a:latin typeface="+mn-lt"/>
                          <a:ea typeface="+mn-ea"/>
                          <a:cs typeface="+mn-cs"/>
                        </a:rPr>
                        <a:t>（待确认）</a:t>
                      </a:r>
                      <a:endParaRPr lang="zh-CN" sz="1500" kern="100" dirty="0">
                        <a:latin typeface="Calibri"/>
                        <a:ea typeface="宋体"/>
                        <a:cs typeface="Times New Roman"/>
                      </a:endParaRPr>
                    </a:p>
                  </a:txBody>
                  <a:tcPr marL="68580" marR="68580" marT="0" marB="0"/>
                </a:tc>
                <a:tc hMerge="1">
                  <a:txBody>
                    <a:bodyPr/>
                    <a:lstStyle/>
                    <a:p>
                      <a:pPr indent="203835" algn="just">
                        <a:lnSpc>
                          <a:spcPct val="150000"/>
                        </a:lnSpc>
                        <a:spcAft>
                          <a:spcPts val="0"/>
                        </a:spcAft>
                      </a:pPr>
                      <a:endParaRPr lang="zh-CN" sz="1050" kern="100" dirty="0">
                        <a:latin typeface="Calibri"/>
                        <a:ea typeface="宋体"/>
                        <a:cs typeface="Times New Roman"/>
                      </a:endParaRPr>
                    </a:p>
                  </a:txBody>
                  <a:tcPr marL="68580" marR="68580" marT="0" marB="0"/>
                </a:tc>
                <a:tc hMerge="1">
                  <a:txBody>
                    <a:bodyPr/>
                    <a:lstStyle/>
                    <a:p>
                      <a:endParaRPr lang="zh-CN" altLang="en-US" dirty="0"/>
                    </a:p>
                  </a:txBody>
                  <a:tcPr/>
                </a:tc>
                <a:tc hMerge="1">
                  <a:txBody>
                    <a:bodyPr/>
                    <a:lstStyle/>
                    <a:p>
                      <a:pPr indent="203835" algn="just">
                        <a:lnSpc>
                          <a:spcPct val="150000"/>
                        </a:lnSpc>
                        <a:spcAft>
                          <a:spcPts val="0"/>
                        </a:spcAft>
                      </a:pPr>
                      <a:endParaRPr lang="zh-CN" sz="1050" kern="100" dirty="0">
                        <a:latin typeface="Calibri"/>
                        <a:ea typeface="宋体"/>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Rectangle 34"/>
          <p:cNvSpPr>
            <a:spLocks noChangeArrowheads="1"/>
          </p:cNvSpPr>
          <p:nvPr/>
        </p:nvSpPr>
        <p:spPr bwMode="auto">
          <a:xfrm>
            <a:off x="2571736" y="2285992"/>
            <a:ext cx="4286280"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一卡通积分方案</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36"/>
          <p:cNvSpPr>
            <a:spLocks noChangeArrowheads="1"/>
          </p:cNvSpPr>
          <p:nvPr/>
        </p:nvSpPr>
        <p:spPr bwMode="auto">
          <a:xfrm>
            <a:off x="2571736" y="4857760"/>
            <a:ext cx="4286280"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“八达通”的模式与分析</a:t>
            </a:r>
            <a:endPar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 name="Rectangle 34"/>
          <p:cNvSpPr>
            <a:spLocks noChangeArrowheads="1"/>
          </p:cNvSpPr>
          <p:nvPr/>
        </p:nvSpPr>
        <p:spPr bwMode="auto">
          <a:xfrm>
            <a:off x="2571736" y="1571612"/>
            <a:ext cx="4286280" cy="52322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gn="ctr" eaLnBrk="0" hangingPunct="0"/>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一</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卡通做积分的意义</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Rectangle 34"/>
          <p:cNvSpPr>
            <a:spLocks noChangeArrowheads="1"/>
          </p:cNvSpPr>
          <p:nvPr/>
        </p:nvSpPr>
        <p:spPr bwMode="auto">
          <a:xfrm>
            <a:off x="2571736" y="2928934"/>
            <a:ext cx="4286280"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风险控制</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34"/>
          <p:cNvSpPr>
            <a:spLocks noChangeArrowheads="1"/>
          </p:cNvSpPr>
          <p:nvPr/>
        </p:nvSpPr>
        <p:spPr bwMode="auto">
          <a:xfrm>
            <a:off x="2571736" y="4191664"/>
            <a:ext cx="4286280"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投入预算</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34"/>
          <p:cNvSpPr>
            <a:spLocks noChangeArrowheads="1"/>
          </p:cNvSpPr>
          <p:nvPr/>
        </p:nvSpPr>
        <p:spPr bwMode="auto">
          <a:xfrm>
            <a:off x="2571736" y="3571876"/>
            <a:ext cx="4286280"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运营收益展望</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34"/>
          <p:cNvSpPr>
            <a:spLocks noChangeArrowheads="1"/>
          </p:cNvSpPr>
          <p:nvPr/>
        </p:nvSpPr>
        <p:spPr bwMode="auto">
          <a:xfrm>
            <a:off x="2571736" y="5500702"/>
            <a:ext cx="4286280"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总    结</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矩形 14"/>
          <p:cNvSpPr/>
          <p:nvPr/>
        </p:nvSpPr>
        <p:spPr>
          <a:xfrm>
            <a:off x="1714480" y="1500174"/>
            <a:ext cx="428628" cy="769441"/>
          </a:xfrm>
          <a:prstGeom prst="rect">
            <a:avLst/>
          </a:prstGeom>
        </p:spPr>
        <p:txBody>
          <a:bodyPr wrap="square">
            <a:spAutoFit/>
          </a:bodyPr>
          <a:lstStyle/>
          <a:p>
            <a:r>
              <a:rPr lang="zh-CN" altLang="en-US" sz="4400" dirty="0" smtClean="0">
                <a:solidFill>
                  <a:srgbClr val="FF0000"/>
                </a:solidFill>
              </a:rPr>
              <a:t>★</a:t>
            </a:r>
            <a:endParaRPr lang="zh-CN" altLang="en-US" sz="4400" dirty="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9" name="Rectangle 34"/>
          <p:cNvSpPr>
            <a:spLocks noChangeArrowheads="1"/>
          </p:cNvSpPr>
          <p:nvPr/>
        </p:nvSpPr>
        <p:spPr bwMode="auto">
          <a:xfrm>
            <a:off x="2571736" y="2285992"/>
            <a:ext cx="4357718"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一卡通积分方案</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36"/>
          <p:cNvSpPr>
            <a:spLocks noChangeArrowheads="1"/>
          </p:cNvSpPr>
          <p:nvPr/>
        </p:nvSpPr>
        <p:spPr bwMode="auto">
          <a:xfrm>
            <a:off x="2571736" y="4857760"/>
            <a:ext cx="4357718" cy="523220"/>
          </a:xfrm>
          <a:prstGeom prst="rect">
            <a:avLst/>
          </a:prstGeom>
          <a:solidFill>
            <a:srgbClr val="FF0000"/>
          </a:solidFill>
          <a:ln>
            <a:solidFill>
              <a:schemeClr val="bg1"/>
            </a:solidFill>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“八达通”的模式与分析</a:t>
            </a:r>
            <a:endPar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34"/>
          <p:cNvSpPr>
            <a:spLocks noChangeArrowheads="1"/>
          </p:cNvSpPr>
          <p:nvPr/>
        </p:nvSpPr>
        <p:spPr bwMode="auto">
          <a:xfrm>
            <a:off x="2571736" y="1571612"/>
            <a:ext cx="4357718"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一</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卡通做积分的意义</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34"/>
          <p:cNvSpPr>
            <a:spLocks noChangeArrowheads="1"/>
          </p:cNvSpPr>
          <p:nvPr/>
        </p:nvSpPr>
        <p:spPr bwMode="auto">
          <a:xfrm>
            <a:off x="2571736" y="2928934"/>
            <a:ext cx="4357718"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风险控制</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34"/>
          <p:cNvSpPr>
            <a:spLocks noChangeArrowheads="1"/>
          </p:cNvSpPr>
          <p:nvPr/>
        </p:nvSpPr>
        <p:spPr bwMode="auto">
          <a:xfrm>
            <a:off x="2571736" y="4214818"/>
            <a:ext cx="4357718"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投入预算</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ectangle 34"/>
          <p:cNvSpPr>
            <a:spLocks noChangeArrowheads="1"/>
          </p:cNvSpPr>
          <p:nvPr/>
        </p:nvSpPr>
        <p:spPr bwMode="auto">
          <a:xfrm>
            <a:off x="2571736" y="3571876"/>
            <a:ext cx="4357718"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运营收益展望</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ectangle 34"/>
          <p:cNvSpPr>
            <a:spLocks noChangeArrowheads="1"/>
          </p:cNvSpPr>
          <p:nvPr/>
        </p:nvSpPr>
        <p:spPr bwMode="auto">
          <a:xfrm>
            <a:off x="2571736" y="5500702"/>
            <a:ext cx="4357718"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总    结</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矩形 12"/>
          <p:cNvSpPr/>
          <p:nvPr/>
        </p:nvSpPr>
        <p:spPr>
          <a:xfrm>
            <a:off x="1714480" y="4714884"/>
            <a:ext cx="428628" cy="769441"/>
          </a:xfrm>
          <a:prstGeom prst="rect">
            <a:avLst/>
          </a:prstGeom>
        </p:spPr>
        <p:txBody>
          <a:bodyPr wrap="square">
            <a:spAutoFit/>
          </a:bodyPr>
          <a:lstStyle/>
          <a:p>
            <a:r>
              <a:rPr lang="zh-CN" altLang="en-US" sz="4400" dirty="0" smtClean="0">
                <a:solidFill>
                  <a:srgbClr val="FF0000"/>
                </a:solidFill>
              </a:rPr>
              <a:t>★</a:t>
            </a:r>
            <a:endParaRPr lang="zh-CN" altLang="en-US" sz="4400"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TextBox 5"/>
          <p:cNvSpPr txBox="1"/>
          <p:nvPr/>
        </p:nvSpPr>
        <p:spPr>
          <a:xfrm>
            <a:off x="1500166" y="571480"/>
            <a:ext cx="5357850" cy="646331"/>
          </a:xfrm>
          <a:prstGeom prst="rect">
            <a:avLst/>
          </a:prstGeom>
          <a:noFill/>
        </p:spPr>
        <p:txBody>
          <a:bodyPr wrap="square" rtlCol="0">
            <a:spAutoFit/>
          </a:bodyPr>
          <a:lstStyle/>
          <a:p>
            <a:r>
              <a:rPr lang="zh-CN" altLang="en-US" sz="3600" b="1" dirty="0" smtClean="0">
                <a:latin typeface="宋体" pitchFamily="2" charset="-122"/>
                <a:ea typeface="宋体" pitchFamily="2" charset="-122"/>
              </a:rPr>
              <a:t>香港八达通的适用范围</a:t>
            </a:r>
            <a:endParaRPr lang="zh-CN" altLang="en-US" sz="3600" b="1" dirty="0">
              <a:latin typeface="宋体" pitchFamily="2" charset="-122"/>
              <a:ea typeface="宋体" pitchFamily="2" charset="-122"/>
            </a:endParaRPr>
          </a:p>
        </p:txBody>
      </p:sp>
      <p:sp>
        <p:nvSpPr>
          <p:cNvPr id="7" name="TextBox 6"/>
          <p:cNvSpPr txBox="1"/>
          <p:nvPr/>
        </p:nvSpPr>
        <p:spPr>
          <a:xfrm>
            <a:off x="1500166" y="1571612"/>
            <a:ext cx="7000924" cy="1569660"/>
          </a:xfrm>
          <a:prstGeom prst="rect">
            <a:avLst/>
          </a:prstGeom>
          <a:noFill/>
        </p:spPr>
        <p:txBody>
          <a:bodyPr wrap="square" rtlCol="0">
            <a:spAutoFit/>
          </a:bodyPr>
          <a:lstStyle/>
          <a:p>
            <a:r>
              <a:rPr lang="zh-CN" altLang="en-US" sz="2400" dirty="0" smtClean="0"/>
              <a:t>八达通可谓全港通用，除适用于交通工具、停车、商户购物、自助贩卖机、网上商店、康乐设施及学校外，许多商业或住宅大厦更使用八达通作门禁系统，用途广泛及多元化。</a:t>
            </a:r>
            <a:endParaRPr lang="zh-CN" altLang="en-US" sz="2400" dirty="0"/>
          </a:p>
        </p:txBody>
      </p:sp>
      <p:pic>
        <p:nvPicPr>
          <p:cNvPr id="9" name="图片 8" descr="八达通2.jpg"/>
          <p:cNvPicPr>
            <a:picLocks noChangeAspect="1"/>
          </p:cNvPicPr>
          <p:nvPr/>
        </p:nvPicPr>
        <p:blipFill>
          <a:blip r:embed="rId4"/>
          <a:stretch>
            <a:fillRect/>
          </a:stretch>
        </p:blipFill>
        <p:spPr>
          <a:xfrm>
            <a:off x="2212003" y="3581877"/>
            <a:ext cx="4788889" cy="299039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TextBox 5"/>
          <p:cNvSpPr txBox="1"/>
          <p:nvPr/>
        </p:nvSpPr>
        <p:spPr>
          <a:xfrm>
            <a:off x="1428728" y="71414"/>
            <a:ext cx="4354077" cy="1200329"/>
          </a:xfrm>
          <a:prstGeom prst="rect">
            <a:avLst/>
          </a:prstGeom>
          <a:noFill/>
        </p:spPr>
        <p:txBody>
          <a:bodyPr wrap="none" rtlCol="0">
            <a:spAutoFit/>
          </a:bodyPr>
          <a:lstStyle/>
          <a:p>
            <a:r>
              <a:rPr lang="zh-CN" altLang="en-US" sz="3600" b="1" dirty="0" smtClean="0"/>
              <a:t>八达通核心盈利模式</a:t>
            </a:r>
            <a:endParaRPr lang="en-US" altLang="zh-CN" sz="3600" b="1" dirty="0" smtClean="0"/>
          </a:p>
          <a:p>
            <a:r>
              <a:rPr lang="en-US" altLang="zh-CN" sz="3600" b="1" dirty="0" smtClean="0"/>
              <a:t>      ——</a:t>
            </a:r>
            <a:r>
              <a:rPr lang="zh-CN" altLang="en-US" sz="3600" b="1" dirty="0" smtClean="0"/>
              <a:t>日日赏计划</a:t>
            </a:r>
            <a:endParaRPr lang="zh-CN" altLang="en-US" sz="3600" b="1" dirty="0"/>
          </a:p>
        </p:txBody>
      </p:sp>
      <p:sp>
        <p:nvSpPr>
          <p:cNvPr id="7" name="TextBox 6"/>
          <p:cNvSpPr txBox="1"/>
          <p:nvPr/>
        </p:nvSpPr>
        <p:spPr>
          <a:xfrm>
            <a:off x="0" y="1214422"/>
            <a:ext cx="9144000" cy="5170646"/>
          </a:xfrm>
          <a:prstGeom prst="rect">
            <a:avLst/>
          </a:prstGeom>
          <a:noFill/>
        </p:spPr>
        <p:txBody>
          <a:bodyPr wrap="square" rtlCol="0">
            <a:spAutoFit/>
          </a:bodyPr>
          <a:lstStyle/>
          <a:p>
            <a:pPr>
              <a:lnSpc>
                <a:spcPct val="150000"/>
              </a:lnSpc>
              <a:buFont typeface="Arial" pitchFamily="34" charset="0"/>
              <a:buChar char="•"/>
            </a:pPr>
            <a:r>
              <a:rPr lang="zh-CN" altLang="en-US" sz="2000" b="1" dirty="0" smtClean="0"/>
              <a:t>运营规模：</a:t>
            </a:r>
            <a:endParaRPr lang="en-US" altLang="zh-CN" sz="2000" b="1" dirty="0" smtClean="0"/>
          </a:p>
          <a:p>
            <a:pPr>
              <a:lnSpc>
                <a:spcPct val="150000"/>
              </a:lnSpc>
            </a:pPr>
            <a:r>
              <a:rPr lang="zh-CN" altLang="en-US" sz="2000" dirty="0" smtClean="0"/>
              <a:t>八达通发卡量</a:t>
            </a:r>
            <a:r>
              <a:rPr lang="en-US" sz="2000" dirty="0" smtClean="0"/>
              <a:t>2600</a:t>
            </a:r>
            <a:r>
              <a:rPr lang="zh-CN" altLang="en-US" sz="2000" dirty="0" smtClean="0"/>
              <a:t>万张，日均交易额达</a:t>
            </a:r>
            <a:r>
              <a:rPr lang="en-US" sz="2000" dirty="0" smtClean="0"/>
              <a:t>1.5</a:t>
            </a:r>
            <a:r>
              <a:rPr lang="zh-CN" altLang="en-US" sz="2000" dirty="0" smtClean="0"/>
              <a:t>亿元人民币，围绕着</a:t>
            </a:r>
            <a:r>
              <a:rPr lang="en-US" sz="2000" dirty="0" smtClean="0"/>
              <a:t>6800</a:t>
            </a:r>
            <a:r>
              <a:rPr lang="zh-CN" altLang="en-US" sz="2000" dirty="0" smtClean="0"/>
              <a:t>家服务商，</a:t>
            </a:r>
            <a:r>
              <a:rPr lang="en-US" sz="2000" dirty="0" smtClean="0"/>
              <a:t>14000</a:t>
            </a:r>
            <a:r>
              <a:rPr lang="zh-CN" altLang="en-US" sz="2000" dirty="0" smtClean="0"/>
              <a:t>家服务网点，</a:t>
            </a:r>
            <a:r>
              <a:rPr lang="en-US" sz="2000" dirty="0" smtClean="0"/>
              <a:t>310</a:t>
            </a:r>
            <a:r>
              <a:rPr lang="zh-CN" altLang="en-US" sz="2000" dirty="0" smtClean="0"/>
              <a:t>万“日日赏”核心注册用户。</a:t>
            </a:r>
            <a:endParaRPr lang="en-US" altLang="zh-CN" sz="2000" dirty="0" smtClean="0"/>
          </a:p>
          <a:p>
            <a:pPr>
              <a:lnSpc>
                <a:spcPct val="150000"/>
              </a:lnSpc>
              <a:buFont typeface="Arial" pitchFamily="34" charset="0"/>
              <a:buChar char="•"/>
            </a:pPr>
            <a:r>
              <a:rPr lang="zh-CN" altLang="en-US" sz="2000" b="1" dirty="0" smtClean="0"/>
              <a:t>参与形式：</a:t>
            </a:r>
            <a:endParaRPr lang="en-US" altLang="zh-CN" sz="2000" b="1" dirty="0" smtClean="0"/>
          </a:p>
          <a:p>
            <a:pPr>
              <a:lnSpc>
                <a:spcPct val="150000"/>
              </a:lnSpc>
            </a:pPr>
            <a:r>
              <a:rPr lang="zh-CN" altLang="en-US" sz="2000" dirty="0" smtClean="0"/>
              <a:t>由合作商家、商铺提供赏金，八达通提供支付平台并独立运作的奖赏计划，客户自愿实名制登记参加并提交手机号，允许八达通提供奖赏及有关计划合作伙伴所提供的市场推广信息。</a:t>
            </a:r>
            <a:endParaRPr lang="en-US" altLang="zh-CN" sz="2000" dirty="0" smtClean="0"/>
          </a:p>
          <a:p>
            <a:pPr>
              <a:lnSpc>
                <a:spcPct val="150000"/>
              </a:lnSpc>
              <a:buFont typeface="Arial" pitchFamily="34" charset="0"/>
              <a:buChar char="•"/>
            </a:pPr>
            <a:r>
              <a:rPr lang="zh-CN" altLang="en-US" sz="2000" b="1" dirty="0" smtClean="0"/>
              <a:t>盈利模式</a:t>
            </a:r>
            <a:endParaRPr lang="en-US" altLang="zh-CN" sz="2000" b="1" dirty="0" smtClean="0"/>
          </a:p>
          <a:p>
            <a:pPr>
              <a:lnSpc>
                <a:spcPct val="150000"/>
              </a:lnSpc>
            </a:pPr>
            <a:r>
              <a:rPr lang="zh-CN" altLang="en-US" sz="2000" dirty="0" smtClean="0"/>
              <a:t>商家利用八达通的庞大网络实现最具成本效益的顾客忠诚计划，让参与商户尽享市场优势，透过专业的客户分析、奖赏及目标市场推广活动，帮助企业、商家提升盈利能力，省去传统计划的高昂成本，领先市场并成为新消费模式的先驱。</a:t>
            </a:r>
            <a:endParaRPr lang="zh-CN" altLang="en-US" sz="2000" dirty="0"/>
          </a:p>
        </p:txBody>
      </p:sp>
      <p:pic>
        <p:nvPicPr>
          <p:cNvPr id="11" name="图片 10" descr="日日赏.bmp"/>
          <p:cNvPicPr>
            <a:picLocks noChangeAspect="1"/>
          </p:cNvPicPr>
          <p:nvPr/>
        </p:nvPicPr>
        <p:blipFill>
          <a:blip r:embed="rId4"/>
          <a:stretch>
            <a:fillRect/>
          </a:stretch>
        </p:blipFill>
        <p:spPr>
          <a:xfrm>
            <a:off x="6082652" y="571480"/>
            <a:ext cx="1132554" cy="928694"/>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TextBox 5"/>
          <p:cNvSpPr txBox="1"/>
          <p:nvPr/>
        </p:nvSpPr>
        <p:spPr>
          <a:xfrm>
            <a:off x="1571604" y="285728"/>
            <a:ext cx="4354077" cy="646331"/>
          </a:xfrm>
          <a:prstGeom prst="rect">
            <a:avLst/>
          </a:prstGeom>
          <a:noFill/>
        </p:spPr>
        <p:txBody>
          <a:bodyPr wrap="none" rtlCol="0">
            <a:spAutoFit/>
          </a:bodyPr>
          <a:lstStyle/>
          <a:p>
            <a:r>
              <a:rPr lang="zh-CN" altLang="en-US" sz="3600" b="1" dirty="0" smtClean="0"/>
              <a:t>八达通核心盈利模式</a:t>
            </a:r>
            <a:endParaRPr lang="zh-CN" altLang="en-US" sz="3600" b="1" dirty="0"/>
          </a:p>
        </p:txBody>
      </p:sp>
      <p:pic>
        <p:nvPicPr>
          <p:cNvPr id="8" name="图片 7" descr="日日赏.bmp"/>
          <p:cNvPicPr>
            <a:picLocks noChangeAspect="1"/>
          </p:cNvPicPr>
          <p:nvPr/>
        </p:nvPicPr>
        <p:blipFill>
          <a:blip r:embed="rId4"/>
          <a:stretch>
            <a:fillRect/>
          </a:stretch>
        </p:blipFill>
        <p:spPr>
          <a:xfrm>
            <a:off x="3500430" y="1071546"/>
            <a:ext cx="1857388" cy="1523058"/>
          </a:xfrm>
          <a:prstGeom prst="rect">
            <a:avLst/>
          </a:prstGeom>
        </p:spPr>
      </p:pic>
      <p:pic>
        <p:nvPicPr>
          <p:cNvPr id="6146" name="Picture 2" descr="http://img1.imgtn.bdimg.com/it/u=1609747266,3631084541&amp;fm=21&amp;gp=0.jpg"/>
          <p:cNvPicPr>
            <a:picLocks noChangeAspect="1" noChangeArrowheads="1"/>
          </p:cNvPicPr>
          <p:nvPr/>
        </p:nvPicPr>
        <p:blipFill>
          <a:blip r:embed="rId5"/>
          <a:srcRect/>
          <a:stretch>
            <a:fillRect/>
          </a:stretch>
        </p:blipFill>
        <p:spPr bwMode="auto">
          <a:xfrm>
            <a:off x="5857884" y="3714752"/>
            <a:ext cx="1571636" cy="1571636"/>
          </a:xfrm>
          <a:prstGeom prst="rect">
            <a:avLst/>
          </a:prstGeom>
          <a:noFill/>
        </p:spPr>
      </p:pic>
      <p:pic>
        <p:nvPicPr>
          <p:cNvPr id="6147" name="Picture 3" descr="C:\Users\admin\AppData\Roaming\Tencent\Users\40658767\QQ\WinTemp\RichOle\E{]BV)EGJE0SMG2JK`1FMWJ.png"/>
          <p:cNvPicPr>
            <a:picLocks noChangeAspect="1" noChangeArrowheads="1"/>
          </p:cNvPicPr>
          <p:nvPr/>
        </p:nvPicPr>
        <p:blipFill>
          <a:blip r:embed="rId6"/>
          <a:srcRect/>
          <a:stretch>
            <a:fillRect/>
          </a:stretch>
        </p:blipFill>
        <p:spPr bwMode="auto">
          <a:xfrm>
            <a:off x="857224" y="3786190"/>
            <a:ext cx="1743075" cy="1524000"/>
          </a:xfrm>
          <a:prstGeom prst="rect">
            <a:avLst/>
          </a:prstGeom>
          <a:noFill/>
        </p:spPr>
      </p:pic>
      <p:sp>
        <p:nvSpPr>
          <p:cNvPr id="11" name="左右箭头 10"/>
          <p:cNvSpPr/>
          <p:nvPr/>
        </p:nvSpPr>
        <p:spPr>
          <a:xfrm rot="19335835">
            <a:off x="1972675" y="2819159"/>
            <a:ext cx="2186616" cy="275947"/>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2" name="左右箭头 11"/>
          <p:cNvSpPr/>
          <p:nvPr/>
        </p:nvSpPr>
        <p:spPr>
          <a:xfrm rot="2541484">
            <a:off x="4862653" y="2876947"/>
            <a:ext cx="2061900" cy="246847"/>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3" name="左右箭头 12"/>
          <p:cNvSpPr/>
          <p:nvPr/>
        </p:nvSpPr>
        <p:spPr>
          <a:xfrm flipV="1">
            <a:off x="2857488" y="4643445"/>
            <a:ext cx="2928958" cy="214313"/>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TextBox 13"/>
          <p:cNvSpPr txBox="1"/>
          <p:nvPr/>
        </p:nvSpPr>
        <p:spPr>
          <a:xfrm>
            <a:off x="928662" y="5357826"/>
            <a:ext cx="1643074" cy="400110"/>
          </a:xfrm>
          <a:prstGeom prst="rect">
            <a:avLst/>
          </a:prstGeom>
          <a:noFill/>
        </p:spPr>
        <p:txBody>
          <a:bodyPr wrap="square" rtlCol="0">
            <a:spAutoFit/>
          </a:bodyPr>
          <a:lstStyle/>
          <a:p>
            <a:pPr algn="ctr"/>
            <a:r>
              <a:rPr lang="zh-CN" altLang="en-US" sz="2000" b="1" dirty="0" smtClean="0"/>
              <a:t>合作商户</a:t>
            </a:r>
            <a:endParaRPr lang="zh-CN" altLang="en-US" sz="2000" b="1" dirty="0"/>
          </a:p>
        </p:txBody>
      </p:sp>
      <p:sp>
        <p:nvSpPr>
          <p:cNvPr id="15" name="TextBox 14"/>
          <p:cNvSpPr txBox="1"/>
          <p:nvPr/>
        </p:nvSpPr>
        <p:spPr>
          <a:xfrm>
            <a:off x="5715008" y="5357826"/>
            <a:ext cx="1643074" cy="400110"/>
          </a:xfrm>
          <a:prstGeom prst="rect">
            <a:avLst/>
          </a:prstGeom>
          <a:noFill/>
        </p:spPr>
        <p:txBody>
          <a:bodyPr wrap="square" rtlCol="0">
            <a:spAutoFit/>
          </a:bodyPr>
          <a:lstStyle/>
          <a:p>
            <a:pPr algn="ctr"/>
            <a:r>
              <a:rPr lang="zh-CN" altLang="en-US" sz="2000" b="1" dirty="0" smtClean="0"/>
              <a:t>八达通用户</a:t>
            </a:r>
            <a:endParaRPr lang="zh-CN" altLang="en-US" sz="2000" b="1" dirty="0"/>
          </a:p>
        </p:txBody>
      </p:sp>
      <p:sp>
        <p:nvSpPr>
          <p:cNvPr id="16" name="TextBox 15"/>
          <p:cNvSpPr txBox="1"/>
          <p:nvPr/>
        </p:nvSpPr>
        <p:spPr>
          <a:xfrm>
            <a:off x="3571868" y="5000636"/>
            <a:ext cx="1928826" cy="646331"/>
          </a:xfrm>
          <a:prstGeom prst="rect">
            <a:avLst/>
          </a:prstGeom>
          <a:noFill/>
        </p:spPr>
        <p:txBody>
          <a:bodyPr wrap="square" rtlCol="0">
            <a:spAutoFit/>
          </a:bodyPr>
          <a:lstStyle/>
          <a:p>
            <a:r>
              <a:rPr lang="zh-CN" altLang="en-US" b="1" dirty="0" smtClean="0"/>
              <a:t>用户持八达通卡到合作商户消费</a:t>
            </a:r>
          </a:p>
        </p:txBody>
      </p:sp>
      <p:sp>
        <p:nvSpPr>
          <p:cNvPr id="17" name="TextBox 16"/>
          <p:cNvSpPr txBox="1"/>
          <p:nvPr/>
        </p:nvSpPr>
        <p:spPr>
          <a:xfrm>
            <a:off x="3357554" y="3929066"/>
            <a:ext cx="2286016" cy="646331"/>
          </a:xfrm>
          <a:prstGeom prst="rect">
            <a:avLst/>
          </a:prstGeom>
          <a:noFill/>
        </p:spPr>
        <p:txBody>
          <a:bodyPr wrap="square" rtlCol="0">
            <a:spAutoFit/>
          </a:bodyPr>
          <a:lstStyle/>
          <a:p>
            <a:r>
              <a:rPr lang="zh-CN" altLang="en-US" b="1" dirty="0" smtClean="0"/>
              <a:t>合作商户以较优惠价格反馈八达通用户</a:t>
            </a:r>
          </a:p>
        </p:txBody>
      </p:sp>
      <p:sp>
        <p:nvSpPr>
          <p:cNvPr id="18" name="TextBox 17"/>
          <p:cNvSpPr txBox="1"/>
          <p:nvPr/>
        </p:nvSpPr>
        <p:spPr>
          <a:xfrm rot="19282310">
            <a:off x="2403195" y="2962698"/>
            <a:ext cx="2286016" cy="646331"/>
          </a:xfrm>
          <a:prstGeom prst="rect">
            <a:avLst/>
          </a:prstGeom>
          <a:noFill/>
        </p:spPr>
        <p:txBody>
          <a:bodyPr wrap="square" rtlCol="0">
            <a:spAutoFit/>
          </a:bodyPr>
          <a:lstStyle/>
          <a:p>
            <a:r>
              <a:rPr lang="zh-CN" altLang="en-US" b="1" dirty="0" smtClean="0"/>
              <a:t>商户以销售额百分比返佣给八达通</a:t>
            </a:r>
            <a:endParaRPr lang="zh-CN" altLang="en-US" b="1" dirty="0"/>
          </a:p>
        </p:txBody>
      </p:sp>
      <p:sp>
        <p:nvSpPr>
          <p:cNvPr id="19" name="TextBox 18"/>
          <p:cNvSpPr txBox="1"/>
          <p:nvPr/>
        </p:nvSpPr>
        <p:spPr>
          <a:xfrm rot="2558710">
            <a:off x="5274496" y="2403369"/>
            <a:ext cx="2286016" cy="646331"/>
          </a:xfrm>
          <a:prstGeom prst="rect">
            <a:avLst/>
          </a:prstGeom>
          <a:noFill/>
        </p:spPr>
        <p:txBody>
          <a:bodyPr wrap="square" rtlCol="0">
            <a:spAutoFit/>
          </a:bodyPr>
          <a:lstStyle/>
          <a:p>
            <a:r>
              <a:rPr lang="zh-CN" altLang="en-US" b="1" dirty="0" smtClean="0"/>
              <a:t>八达通以直接返佣形式反馈日日赏用户</a:t>
            </a:r>
            <a:endParaRPr lang="zh-CN" altLang="en-US" b="1" dirty="0"/>
          </a:p>
        </p:txBody>
      </p:sp>
      <p:sp>
        <p:nvSpPr>
          <p:cNvPr id="20" name="TextBox 19"/>
          <p:cNvSpPr txBox="1"/>
          <p:nvPr/>
        </p:nvSpPr>
        <p:spPr>
          <a:xfrm rot="2558710">
            <a:off x="4323412" y="3011498"/>
            <a:ext cx="2286016" cy="369332"/>
          </a:xfrm>
          <a:prstGeom prst="rect">
            <a:avLst/>
          </a:prstGeom>
          <a:noFill/>
        </p:spPr>
        <p:txBody>
          <a:bodyPr wrap="square" rtlCol="0">
            <a:spAutoFit/>
          </a:bodyPr>
          <a:lstStyle/>
          <a:p>
            <a:r>
              <a:rPr lang="zh-CN" altLang="en-US" b="1" dirty="0" smtClean="0"/>
              <a:t>用户参与日日赏计划</a:t>
            </a:r>
            <a:endParaRPr lang="zh-CN" altLang="en-US" b="1" dirty="0"/>
          </a:p>
        </p:txBody>
      </p:sp>
      <p:sp>
        <p:nvSpPr>
          <p:cNvPr id="21" name="TextBox 20"/>
          <p:cNvSpPr txBox="1"/>
          <p:nvPr/>
        </p:nvSpPr>
        <p:spPr>
          <a:xfrm rot="19282310">
            <a:off x="1451833" y="2285884"/>
            <a:ext cx="2286016" cy="646331"/>
          </a:xfrm>
          <a:prstGeom prst="rect">
            <a:avLst/>
          </a:prstGeom>
          <a:noFill/>
        </p:spPr>
        <p:txBody>
          <a:bodyPr wrap="square" rtlCol="0">
            <a:spAutoFit/>
          </a:bodyPr>
          <a:lstStyle/>
          <a:p>
            <a:r>
              <a:rPr lang="zh-CN" altLang="en-US" b="1" dirty="0" smtClean="0"/>
              <a:t>八达通为商家带来用户，促进消费</a:t>
            </a:r>
            <a:endParaRPr lang="zh-CN" altLang="en-US"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标题 24"/>
          <p:cNvSpPr>
            <a:spLocks noGrp="1"/>
          </p:cNvSpPr>
          <p:nvPr>
            <p:ph type="title"/>
          </p:nvPr>
        </p:nvSpPr>
        <p:spPr>
          <a:xfrm>
            <a:off x="571472" y="-24"/>
            <a:ext cx="8229600" cy="774720"/>
          </a:xfrm>
        </p:spPr>
        <p:txBody>
          <a:bodyPr>
            <a:normAutofit/>
          </a:bodyPr>
          <a:lstStyle/>
          <a:p>
            <a:r>
              <a:rPr lang="zh-CN" altLang="en-US" sz="2800" b="1" dirty="0" smtClean="0"/>
              <a:t>一卡通积分与八达通“日日赏”计划的区别</a:t>
            </a:r>
            <a:endParaRPr lang="zh-CN" altLang="en-US" sz="2800" b="1" dirty="0"/>
          </a:p>
        </p:txBody>
      </p:sp>
      <p:graphicFrame>
        <p:nvGraphicFramePr>
          <p:cNvPr id="8" name="表格 7"/>
          <p:cNvGraphicFramePr>
            <a:graphicFrameLocks noGrp="1"/>
          </p:cNvGraphicFramePr>
          <p:nvPr/>
        </p:nvGraphicFramePr>
        <p:xfrm>
          <a:off x="142844" y="1109265"/>
          <a:ext cx="8879261" cy="5105817"/>
        </p:xfrm>
        <a:graphic>
          <a:graphicData uri="http://schemas.openxmlformats.org/drawingml/2006/table">
            <a:tbl>
              <a:tblPr firstRow="1" bandRow="1">
                <a:tableStyleId>{F5AB1C69-6EDB-4FF4-983F-18BD219EF322}</a:tableStyleId>
              </a:tblPr>
              <a:tblGrid>
                <a:gridCol w="1054573"/>
                <a:gridCol w="3937189"/>
                <a:gridCol w="3887499"/>
              </a:tblGrid>
              <a:tr h="347269">
                <a:tc>
                  <a:txBody>
                    <a:bodyPr/>
                    <a:lstStyle/>
                    <a:p>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kumimoji="0" lang="zh-CN" altLang="en-US" sz="1600" b="1" kern="1200" dirty="0" smtClean="0">
                          <a:solidFill>
                            <a:srgbClr val="C00000"/>
                          </a:solidFill>
                        </a:rPr>
                        <a:t>八达通“日日赏”计划</a:t>
                      </a:r>
                      <a:endParaRPr lang="zh-CN" altLang="en-US" sz="1600" b="1" dirty="0">
                        <a:solidFill>
                          <a:srgbClr val="C0000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kumimoji="0" lang="zh-CN" altLang="en-US" sz="1600" b="1" kern="1200" dirty="0" smtClean="0">
                          <a:solidFill>
                            <a:srgbClr val="C00000"/>
                          </a:solidFill>
                        </a:rPr>
                        <a:t>北京一卡通通用积分</a:t>
                      </a:r>
                      <a:endParaRPr lang="zh-CN" altLang="en-US" sz="1600" b="1" dirty="0">
                        <a:solidFill>
                          <a:srgbClr val="C0000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427790">
                <a:tc>
                  <a:txBody>
                    <a:bodyPr/>
                    <a:lstStyle/>
                    <a:p>
                      <a:r>
                        <a:rPr lang="zh-CN" altLang="en-US" sz="1600" b="1" dirty="0" smtClean="0"/>
                        <a:t>信息采集</a:t>
                      </a:r>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zh-CN" altLang="en-US" sz="1600" b="1" dirty="0" smtClean="0"/>
                        <a:t>必须安装八达通</a:t>
                      </a:r>
                      <a:r>
                        <a:rPr lang="en-US" altLang="zh-CN" sz="1600" b="1" dirty="0" smtClean="0"/>
                        <a:t>APP</a:t>
                      </a:r>
                      <a:r>
                        <a:rPr lang="zh-CN" altLang="en-US" sz="1600" b="1" dirty="0" smtClean="0"/>
                        <a:t>收集</a:t>
                      </a:r>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zh-CN" altLang="en-US" sz="1600" b="1" dirty="0" smtClean="0"/>
                        <a:t>不强迫安装应用端，用习惯的微信收集</a:t>
                      </a:r>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1032721">
                <a:tc>
                  <a:txBody>
                    <a:bodyPr/>
                    <a:lstStyle/>
                    <a:p>
                      <a:r>
                        <a:rPr lang="zh-CN" altLang="en-US" sz="1600" b="1" dirty="0" smtClean="0"/>
                        <a:t>消费返利</a:t>
                      </a:r>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zh-CN" altLang="en-US" sz="1600" b="1" dirty="0" smtClean="0"/>
                        <a:t>由八达通指定商家直接返佣，受制于货币流通特性</a:t>
                      </a:r>
                      <a:r>
                        <a:rPr lang="zh-CN" altLang="en-US" sz="1600" b="1" dirty="0" smtClean="0"/>
                        <a:t>，形式非常单一，市场流通受限，受制于企业参与形式及返佣热情</a:t>
                      </a:r>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zh-CN" altLang="en-US" sz="1600" b="1" dirty="0" smtClean="0"/>
                        <a:t>利用积分作为通用工具搭建</a:t>
                      </a:r>
                      <a:r>
                        <a:rPr lang="zh-CN" altLang="en-US" sz="1600" b="1" dirty="0" smtClean="0"/>
                        <a:t>用户忠诚度管理平台，实现跨界</a:t>
                      </a:r>
                      <a:r>
                        <a:rPr lang="zh-CN" altLang="en-US" sz="1600" b="1" dirty="0" smtClean="0"/>
                        <a:t>联盟，积分价值可以无限扩大，对接形式可以无限延伸，市场的嫁接能力极强</a:t>
                      </a:r>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427790">
                <a:tc>
                  <a:txBody>
                    <a:bodyPr/>
                    <a:lstStyle/>
                    <a:p>
                      <a:r>
                        <a:rPr lang="zh-CN" altLang="en-US" sz="1600" b="1" dirty="0" smtClean="0"/>
                        <a:t>终端硬件</a:t>
                      </a:r>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zh-CN" altLang="en-US" sz="1600" b="1" dirty="0" smtClean="0"/>
                        <a:t>商家必须安装八达通读写器</a:t>
                      </a:r>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zh-CN" altLang="en-US" sz="1600" b="1" dirty="0" smtClean="0"/>
                        <a:t>只需唯一二维码，无需任何硬件投入</a:t>
                      </a:r>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796670">
                <a:tc>
                  <a:txBody>
                    <a:bodyPr/>
                    <a:lstStyle/>
                    <a:p>
                      <a:r>
                        <a:rPr lang="zh-CN" altLang="en-US" sz="1600" b="1" dirty="0" smtClean="0"/>
                        <a:t>用户体验</a:t>
                      </a:r>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zh-CN" altLang="en-US" sz="1600" b="1" dirty="0" smtClean="0"/>
                        <a:t>不可兑换现金，不可通用，只能指定商家消费打折</a:t>
                      </a:r>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kumimoji="0" lang="zh-CN" altLang="en-US" sz="1600" b="1" kern="1200" dirty="0" smtClean="0"/>
                        <a:t>通用货币，具有稳定性、灵活性、弹性及可储性，可跨行业、跨领域、跨系统、跨区域的通积通用、通兑通换</a:t>
                      </a:r>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796670">
                <a:tc>
                  <a:txBody>
                    <a:bodyPr/>
                    <a:lstStyle/>
                    <a:p>
                      <a:r>
                        <a:rPr lang="zh-CN" altLang="en-US" sz="1600" b="1" dirty="0" smtClean="0"/>
                        <a:t>反馈时效</a:t>
                      </a:r>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kumimoji="0" lang="zh-CN" altLang="en-US" sz="1600" b="1" kern="1200" dirty="0" smtClean="0"/>
                        <a:t>除消费直接获取外，其它行为需通过邮件获取并在指定时间内在专用平台下载赏金并使用</a:t>
                      </a:r>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kumimoji="0" lang="zh-CN" altLang="en-US" sz="1600" b="1" kern="1200" dirty="0" smtClean="0"/>
                        <a:t>无论充值、消费、参与调查均适时获取积分并在通用平台兑换，积分可累计三年内不清零</a:t>
                      </a:r>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560620">
                <a:tc>
                  <a:txBody>
                    <a:bodyPr/>
                    <a:lstStyle/>
                    <a:p>
                      <a:r>
                        <a:rPr kumimoji="0" lang="zh-CN" altLang="en-US" sz="1600" b="1" kern="1200" dirty="0" smtClean="0"/>
                        <a:t>信息安全</a:t>
                      </a:r>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kumimoji="0" lang="zh-CN" altLang="en-US" sz="1600" b="1" kern="1200" dirty="0" smtClean="0"/>
                        <a:t>八达通独立运营，商家用户信息随意共享，用户信息极易泄漏，人为因素不可控</a:t>
                      </a:r>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kumimoji="0" lang="zh-CN" altLang="en-US" sz="1600" b="1" kern="1200" dirty="0" smtClean="0"/>
                        <a:t>各合作商家监督，公众话语权占主导，专线运营，人为因素可管控</a:t>
                      </a:r>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611128">
                <a:tc>
                  <a:txBody>
                    <a:bodyPr/>
                    <a:lstStyle/>
                    <a:p>
                      <a:r>
                        <a:rPr kumimoji="0" lang="zh-CN" altLang="en-US" sz="1600" b="1" kern="1200" dirty="0" smtClean="0"/>
                        <a:t>积分运营</a:t>
                      </a:r>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kumimoji="0" lang="zh-CN" altLang="en-US" sz="1600" b="1" kern="1200" dirty="0" smtClean="0"/>
                        <a:t>八达通全资子公司运营，独立核算</a:t>
                      </a:r>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kumimoji="0" lang="zh-CN" altLang="en-US" sz="1600" b="1" kern="1200" dirty="0" smtClean="0"/>
                        <a:t>专业积分公司辅助运营，一卡通为主导</a:t>
                      </a:r>
                      <a:endParaRPr lang="zh-CN" alt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4414" y="428604"/>
            <a:ext cx="7472386" cy="989034"/>
          </a:xfrm>
        </p:spPr>
        <p:txBody>
          <a:bodyPr>
            <a:normAutofit/>
          </a:bodyPr>
          <a:lstStyle/>
          <a:p>
            <a:r>
              <a:rPr lang="zh-CN" altLang="en-US" sz="2800" b="1" dirty="0" smtClean="0"/>
              <a:t>利用一卡通通用积分模式全面超越香港八达通</a:t>
            </a:r>
            <a:endParaRPr lang="zh-CN" altLang="en-US" sz="2800" b="1" dirty="0"/>
          </a:p>
        </p:txBody>
      </p:sp>
      <p:sp>
        <p:nvSpPr>
          <p:cNvPr id="3" name="内容占位符 2"/>
          <p:cNvSpPr>
            <a:spLocks noGrp="1"/>
          </p:cNvSpPr>
          <p:nvPr>
            <p:ph idx="1"/>
          </p:nvPr>
        </p:nvSpPr>
        <p:spPr>
          <a:xfrm>
            <a:off x="642942" y="2028828"/>
            <a:ext cx="7929586" cy="3614750"/>
          </a:xfrm>
        </p:spPr>
        <p:txBody>
          <a:bodyPr>
            <a:normAutofit/>
          </a:bodyPr>
          <a:lstStyle/>
          <a:p>
            <a:r>
              <a:rPr lang="zh-CN" altLang="en-US" sz="2400" dirty="0" smtClean="0"/>
              <a:t>操作简单：不强迫安装应用端，用习惯的微信收集信息</a:t>
            </a:r>
          </a:p>
          <a:p>
            <a:r>
              <a:rPr lang="zh-CN" altLang="en-US" sz="2400" dirty="0" smtClean="0"/>
              <a:t>获取多样：积分价值统一，所有商务行为均可获取积分</a:t>
            </a:r>
          </a:p>
          <a:p>
            <a:r>
              <a:rPr lang="zh-CN" altLang="en-US" sz="2400" dirty="0" smtClean="0"/>
              <a:t>无需硬件：只需唯一二维码验证，无需任何外硬件投入</a:t>
            </a:r>
          </a:p>
          <a:p>
            <a:r>
              <a:rPr lang="zh-CN" altLang="en-US" sz="2400" dirty="0" smtClean="0"/>
              <a:t>积分价值：通用的行业货币，具有稳定、灵活、可储性</a:t>
            </a:r>
            <a:endParaRPr lang="en-US" altLang="zh-CN" sz="2400" dirty="0" smtClean="0"/>
          </a:p>
          <a:p>
            <a:r>
              <a:rPr lang="zh-CN" altLang="en-US" sz="2400" dirty="0" smtClean="0"/>
              <a:t>积分联盟：跨行业、领域、区域、通积通用、通兑通换</a:t>
            </a:r>
          </a:p>
          <a:p>
            <a:r>
              <a:rPr lang="zh-CN" altLang="en-US" sz="2400" dirty="0" smtClean="0"/>
              <a:t>积分使用：在通用平台兑换，积分可累计三年内不清零</a:t>
            </a:r>
          </a:p>
          <a:p>
            <a:r>
              <a:rPr lang="zh-CN" altLang="en-US" sz="2400" dirty="0" smtClean="0"/>
              <a:t>安全保证：所有商家监督，专线运营，人为因素可管控</a:t>
            </a:r>
          </a:p>
          <a:p>
            <a:r>
              <a:rPr lang="zh-CN" altLang="en-US" sz="2400" dirty="0" smtClean="0"/>
              <a:t>专业运营：专业积分公司辅助运营，一卡通为运营主导</a:t>
            </a:r>
            <a:endParaRPr lang="zh-CN" altLang="en-US" sz="2400" dirty="0"/>
          </a:p>
        </p:txBody>
      </p:sp>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9" name="Rectangle 34"/>
          <p:cNvSpPr>
            <a:spLocks noChangeArrowheads="1"/>
          </p:cNvSpPr>
          <p:nvPr/>
        </p:nvSpPr>
        <p:spPr bwMode="auto">
          <a:xfrm>
            <a:off x="2571736" y="2285992"/>
            <a:ext cx="4286280" cy="52322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一卡通积分方案</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34"/>
          <p:cNvSpPr>
            <a:spLocks noChangeArrowheads="1"/>
          </p:cNvSpPr>
          <p:nvPr/>
        </p:nvSpPr>
        <p:spPr bwMode="auto">
          <a:xfrm>
            <a:off x="2571736" y="1571612"/>
            <a:ext cx="4286280" cy="52322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eaLnBrk="0" hangingPunct="0"/>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一</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卡通做积分的意义</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34"/>
          <p:cNvSpPr>
            <a:spLocks noChangeArrowheads="1"/>
          </p:cNvSpPr>
          <p:nvPr/>
        </p:nvSpPr>
        <p:spPr bwMode="auto">
          <a:xfrm>
            <a:off x="2571736" y="2928934"/>
            <a:ext cx="4286280" cy="52322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风险控制</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34"/>
          <p:cNvSpPr>
            <a:spLocks noChangeArrowheads="1"/>
          </p:cNvSpPr>
          <p:nvPr/>
        </p:nvSpPr>
        <p:spPr bwMode="auto">
          <a:xfrm>
            <a:off x="2571736" y="4214818"/>
            <a:ext cx="4286280" cy="523220"/>
          </a:xfrm>
          <a:prstGeom prst="rect">
            <a:avLst/>
          </a:prstGeom>
          <a:solidFill>
            <a:schemeClr val="accent3"/>
          </a:solidFill>
          <a:ln>
            <a:solidFill>
              <a:schemeClr val="accent3">
                <a:lumMod val="75000"/>
              </a:schemeClr>
            </a:solidFill>
            <a:headEnd/>
            <a:tailEnd/>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投入预算</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ectangle 34"/>
          <p:cNvSpPr>
            <a:spLocks noChangeArrowheads="1"/>
          </p:cNvSpPr>
          <p:nvPr/>
        </p:nvSpPr>
        <p:spPr bwMode="auto">
          <a:xfrm>
            <a:off x="2571736" y="3571876"/>
            <a:ext cx="4286280" cy="52322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运营收益展望</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ectangle 34"/>
          <p:cNvSpPr>
            <a:spLocks noChangeArrowheads="1"/>
          </p:cNvSpPr>
          <p:nvPr/>
        </p:nvSpPr>
        <p:spPr bwMode="auto">
          <a:xfrm>
            <a:off x="2571736" y="5500702"/>
            <a:ext cx="4286280" cy="523220"/>
          </a:xfrm>
          <a:prstGeom prst="rect">
            <a:avLst/>
          </a:prstGeom>
          <a:solidFill>
            <a:srgbClr val="FF0000"/>
          </a:solidFill>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总     结</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矩形 12"/>
          <p:cNvSpPr/>
          <p:nvPr/>
        </p:nvSpPr>
        <p:spPr>
          <a:xfrm>
            <a:off x="1714480" y="5357826"/>
            <a:ext cx="428628" cy="769441"/>
          </a:xfrm>
          <a:prstGeom prst="rect">
            <a:avLst/>
          </a:prstGeom>
        </p:spPr>
        <p:txBody>
          <a:bodyPr wrap="square">
            <a:spAutoFit/>
          </a:bodyPr>
          <a:lstStyle/>
          <a:p>
            <a:r>
              <a:rPr lang="zh-CN" altLang="en-US" sz="4400" dirty="0" smtClean="0">
                <a:solidFill>
                  <a:srgbClr val="FF0000"/>
                </a:solidFill>
              </a:rPr>
              <a:t>★</a:t>
            </a:r>
            <a:endParaRPr lang="zh-CN" altLang="en-US" sz="4400" dirty="0">
              <a:solidFill>
                <a:srgbClr val="FF0000"/>
              </a:solidFill>
            </a:endParaRPr>
          </a:p>
        </p:txBody>
      </p:sp>
      <p:sp>
        <p:nvSpPr>
          <p:cNvPr id="16" name="Rectangle 36"/>
          <p:cNvSpPr>
            <a:spLocks noChangeArrowheads="1"/>
          </p:cNvSpPr>
          <p:nvPr/>
        </p:nvSpPr>
        <p:spPr bwMode="auto">
          <a:xfrm>
            <a:off x="2571736" y="4857760"/>
            <a:ext cx="4286280"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“八达通”的模式与分析</a:t>
            </a:r>
            <a:endPar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TextBox 5"/>
          <p:cNvSpPr txBox="1"/>
          <p:nvPr/>
        </p:nvSpPr>
        <p:spPr>
          <a:xfrm>
            <a:off x="357158" y="1071546"/>
            <a:ext cx="8358246" cy="5262979"/>
          </a:xfrm>
          <a:prstGeom prst="rect">
            <a:avLst/>
          </a:prstGeom>
          <a:noFill/>
        </p:spPr>
        <p:txBody>
          <a:bodyPr wrap="square" rtlCol="0">
            <a:spAutoFit/>
          </a:bodyPr>
          <a:lstStyle/>
          <a:p>
            <a:pPr algn="ctr"/>
            <a:r>
              <a:rPr lang="zh-CN" altLang="en-US" sz="2400" b="1" dirty="0" smtClean="0"/>
              <a:t>一、北京一卡通现状</a:t>
            </a:r>
            <a:endParaRPr lang="en-US" altLang="zh-CN" sz="2400" b="1" dirty="0" smtClean="0"/>
          </a:p>
          <a:p>
            <a:pPr algn="ctr">
              <a:buFont typeface="Arial" pitchFamily="34" charset="0"/>
              <a:buChar char="•"/>
            </a:pPr>
            <a:r>
              <a:rPr lang="zh-CN" altLang="en-US" sz="2400" dirty="0" smtClean="0"/>
              <a:t>优势：拥有最庞大的用户群体基础资源</a:t>
            </a:r>
            <a:endParaRPr lang="en-US" altLang="zh-CN" sz="2400" dirty="0" smtClean="0"/>
          </a:p>
          <a:p>
            <a:pPr algn="ctr">
              <a:buFont typeface="Arial" pitchFamily="34" charset="0"/>
              <a:buChar char="•"/>
            </a:pPr>
            <a:r>
              <a:rPr lang="zh-CN" altLang="en-US" sz="2400" dirty="0" smtClean="0"/>
              <a:t>困难：缺少资金、人力及市场进入机制</a:t>
            </a:r>
            <a:endParaRPr lang="en-US" altLang="zh-CN" sz="2400" dirty="0" smtClean="0"/>
          </a:p>
          <a:p>
            <a:pPr algn="ctr">
              <a:buFont typeface="Arial" pitchFamily="34" charset="0"/>
              <a:buChar char="•"/>
            </a:pPr>
            <a:endParaRPr lang="en-US" altLang="zh-CN" sz="2400" dirty="0" smtClean="0"/>
          </a:p>
          <a:p>
            <a:pPr algn="ctr"/>
            <a:r>
              <a:rPr lang="zh-CN" altLang="en-US" sz="2400" b="1" dirty="0" smtClean="0"/>
              <a:t>二、北京淘礼网优势</a:t>
            </a:r>
            <a:endParaRPr lang="en-US" altLang="zh-CN" sz="2400" b="1" dirty="0" smtClean="0"/>
          </a:p>
          <a:p>
            <a:pPr algn="ctr">
              <a:buFont typeface="Arial" pitchFamily="34" charset="0"/>
              <a:buChar char="•"/>
            </a:pPr>
            <a:r>
              <a:rPr lang="zh-CN" altLang="en-US" sz="2400" dirty="0" smtClean="0"/>
              <a:t>专业积分运营公司，成熟超级积分系统</a:t>
            </a:r>
            <a:endParaRPr lang="en-US" altLang="zh-CN" sz="2400" dirty="0" smtClean="0"/>
          </a:p>
          <a:p>
            <a:pPr algn="ctr">
              <a:buFont typeface="Arial" pitchFamily="34" charset="0"/>
              <a:buChar char="•"/>
            </a:pPr>
            <a:r>
              <a:rPr lang="zh-CN" altLang="en-US" sz="2400" dirty="0" smtClean="0"/>
              <a:t>服务客户包括银行、电信、航空、石油</a:t>
            </a:r>
            <a:endParaRPr lang="en-US" altLang="zh-CN" sz="2400" dirty="0" smtClean="0"/>
          </a:p>
          <a:p>
            <a:pPr algn="ctr">
              <a:buFont typeface="Arial" pitchFamily="34" charset="0"/>
              <a:buChar char="•"/>
            </a:pPr>
            <a:r>
              <a:rPr lang="zh-CN" altLang="en-US" sz="2400" dirty="0" smtClean="0"/>
              <a:t>跨行、跨界、跨领域超强资源整合能力</a:t>
            </a:r>
            <a:endParaRPr lang="en-US" altLang="zh-CN" sz="2400" dirty="0" smtClean="0"/>
          </a:p>
          <a:p>
            <a:pPr algn="ctr"/>
            <a:endParaRPr lang="en-US" altLang="zh-CN" sz="2400" dirty="0" smtClean="0"/>
          </a:p>
          <a:p>
            <a:pPr algn="ctr"/>
            <a:r>
              <a:rPr lang="zh-CN" altLang="en-US" sz="2400" b="1" dirty="0" smtClean="0"/>
              <a:t>三、双方的合作前景</a:t>
            </a:r>
            <a:endParaRPr lang="en-US" altLang="zh-CN" sz="2400" b="1" dirty="0" smtClean="0"/>
          </a:p>
          <a:p>
            <a:pPr algn="ctr">
              <a:buFont typeface="Arial" pitchFamily="34" charset="0"/>
              <a:buChar char="•"/>
            </a:pPr>
            <a:r>
              <a:rPr lang="zh-CN" altLang="en-US" sz="2400" dirty="0" smtClean="0"/>
              <a:t>用最低投入成本和最快的速度无缝对接</a:t>
            </a:r>
            <a:endParaRPr lang="en-US" altLang="zh-CN" sz="2400" dirty="0" smtClean="0"/>
          </a:p>
          <a:p>
            <a:pPr algn="ctr">
              <a:buFont typeface="Arial" pitchFamily="34" charset="0"/>
              <a:buChar char="•"/>
            </a:pPr>
            <a:r>
              <a:rPr lang="zh-CN" altLang="en-US" sz="2400" dirty="0" smtClean="0"/>
              <a:t>提供最全面务实盈利的一站式解决方案</a:t>
            </a:r>
            <a:endParaRPr lang="en-US" altLang="zh-CN" sz="2400" dirty="0" smtClean="0"/>
          </a:p>
          <a:p>
            <a:pPr algn="ctr">
              <a:buFont typeface="Arial" pitchFamily="34" charset="0"/>
              <a:buChar char="•"/>
            </a:pPr>
            <a:r>
              <a:rPr lang="zh-CN" altLang="en-US" sz="2400" dirty="0" smtClean="0"/>
              <a:t>实现可观社会效益和经济效益的双丰收</a:t>
            </a:r>
            <a:endParaRPr lang="en-US" altLang="zh-CN" sz="2400" dirty="0" smtClean="0"/>
          </a:p>
          <a:p>
            <a:pPr algn="ctr">
              <a:buFont typeface="Arial" pitchFamily="34" charset="0"/>
              <a:buChar char="•"/>
            </a:pPr>
            <a:r>
              <a:rPr lang="zh-CN" altLang="en-US" sz="2400" dirty="0" smtClean="0"/>
              <a:t>用移动互联网思维全面超越香港八达通</a:t>
            </a:r>
            <a:endParaRPr lang="zh-CN" alt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ctr">
              <a:buNone/>
            </a:pPr>
            <a:endParaRPr lang="en-US" altLang="zh-CN" sz="5400" b="1" dirty="0" smtClean="0">
              <a:solidFill>
                <a:srgbClr val="FF0000"/>
              </a:solidFill>
            </a:endParaRPr>
          </a:p>
          <a:p>
            <a:pPr algn="ctr">
              <a:buNone/>
            </a:pPr>
            <a:r>
              <a:rPr lang="zh-CN" altLang="en-US" sz="5400" b="1" dirty="0" smtClean="0">
                <a:solidFill>
                  <a:srgbClr val="FF0000"/>
                </a:solidFill>
              </a:rPr>
              <a:t>期待与您的合作</a:t>
            </a:r>
            <a:endParaRPr lang="en-US" altLang="zh-CN" sz="5400" b="1" dirty="0" smtClean="0">
              <a:solidFill>
                <a:srgbClr val="FF0000"/>
              </a:solidFill>
            </a:endParaRPr>
          </a:p>
          <a:p>
            <a:pPr algn="ctr">
              <a:buNone/>
            </a:pPr>
            <a:endParaRPr lang="en-US" altLang="zh-CN" sz="5400" b="1" dirty="0" smtClean="0">
              <a:solidFill>
                <a:srgbClr val="FF0000"/>
              </a:solidFill>
            </a:endParaRPr>
          </a:p>
          <a:p>
            <a:pPr algn="ctr">
              <a:buNone/>
            </a:pPr>
            <a:r>
              <a:rPr lang="zh-CN" altLang="en-US" sz="5400" b="1" dirty="0" smtClean="0">
                <a:solidFill>
                  <a:srgbClr val="FF0000"/>
                </a:solidFill>
              </a:rPr>
              <a:t>谢  谢！</a:t>
            </a:r>
            <a:endParaRPr lang="zh-CN" altLang="en-US" sz="5400" b="1" dirty="0">
              <a:solidFill>
                <a:srgbClr val="FF0000"/>
              </a:solidFill>
            </a:endParaRPr>
          </a:p>
        </p:txBody>
      </p:sp>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标题 24"/>
          <p:cNvSpPr>
            <a:spLocks noGrp="1"/>
          </p:cNvSpPr>
          <p:nvPr>
            <p:ph type="title"/>
          </p:nvPr>
        </p:nvSpPr>
        <p:spPr>
          <a:xfrm>
            <a:off x="1214414" y="285728"/>
            <a:ext cx="6000792" cy="774720"/>
          </a:xfrm>
        </p:spPr>
        <p:txBody>
          <a:bodyPr>
            <a:normAutofit/>
          </a:bodyPr>
          <a:lstStyle/>
          <a:p>
            <a:pPr algn="l"/>
            <a:r>
              <a:rPr lang="zh-CN" altLang="en-US" sz="2800" b="1" dirty="0" smtClean="0"/>
              <a:t>打造一卡通移动支付生态圈</a:t>
            </a:r>
            <a:endParaRPr lang="zh-CN" altLang="en-US" sz="2800" b="1" dirty="0"/>
          </a:p>
        </p:txBody>
      </p:sp>
      <p:sp>
        <p:nvSpPr>
          <p:cNvPr id="12" name="Oval 7"/>
          <p:cNvSpPr>
            <a:spLocks noChangeArrowheads="1"/>
          </p:cNvSpPr>
          <p:nvPr/>
        </p:nvSpPr>
        <p:spPr bwMode="auto">
          <a:xfrm>
            <a:off x="785786" y="1285860"/>
            <a:ext cx="7529514" cy="4786346"/>
          </a:xfrm>
          <a:prstGeom prst="ellipse">
            <a:avLst/>
          </a:prstGeom>
          <a:noFill/>
          <a:ln w="9525">
            <a:solidFill>
              <a:srgbClr val="626469"/>
            </a:solidFill>
            <a:prstDash val="dash"/>
            <a:round/>
            <a:headEnd/>
            <a:tailEnd/>
          </a:ln>
        </p:spPr>
        <p:txBody>
          <a:bodyPr wrap="none" anchor="ctr"/>
          <a:lstStyle/>
          <a:p>
            <a:pPr fontAlgn="auto">
              <a:spcAft>
                <a:spcPts val="0"/>
              </a:spcAft>
              <a:defRPr/>
            </a:pPr>
            <a:endParaRPr lang="en-US" altLang="zh-CN" kern="0">
              <a:solidFill>
                <a:srgbClr val="626469"/>
              </a:solidFill>
            </a:endParaRPr>
          </a:p>
        </p:txBody>
      </p:sp>
      <p:sp>
        <p:nvSpPr>
          <p:cNvPr id="16" name="Text Box 72"/>
          <p:cNvSpPr txBox="1">
            <a:spLocks noChangeArrowheads="1"/>
          </p:cNvSpPr>
          <p:nvPr/>
        </p:nvSpPr>
        <p:spPr bwMode="auto">
          <a:xfrm>
            <a:off x="4150227" y="5202808"/>
            <a:ext cx="1064715" cy="369332"/>
          </a:xfrm>
          <a:prstGeom prst="rect">
            <a:avLst/>
          </a:prstGeom>
          <a:noFill/>
          <a:ln w="9525">
            <a:noFill/>
            <a:miter lim="800000"/>
            <a:headEnd/>
            <a:tailEnd/>
          </a:ln>
        </p:spPr>
        <p:txBody>
          <a:bodyPr wrap="none">
            <a:spAutoFit/>
          </a:bodyPr>
          <a:lstStyle/>
          <a:p>
            <a:pPr algn="r" fontAlgn="auto">
              <a:spcAft>
                <a:spcPts val="0"/>
              </a:spcAft>
              <a:defRPr/>
            </a:pPr>
            <a:r>
              <a:rPr lang="en-US" altLang="zh-CN" b="1" kern="0" dirty="0" smtClean="0">
                <a:solidFill>
                  <a:srgbClr val="FF0000"/>
                </a:solidFill>
                <a:ea typeface="MS PGothic" pitchFamily="34" charset="-128"/>
              </a:rPr>
              <a:t>APP</a:t>
            </a:r>
            <a:r>
              <a:rPr lang="zh-CN" altLang="en-US" b="1" kern="0" dirty="0" smtClean="0">
                <a:solidFill>
                  <a:srgbClr val="FF0000"/>
                </a:solidFill>
                <a:ea typeface="MS PGothic" pitchFamily="34" charset="-128"/>
              </a:rPr>
              <a:t>运营</a:t>
            </a:r>
            <a:endParaRPr lang="en-GB" altLang="ja-JP" b="1" kern="0" dirty="0">
              <a:solidFill>
                <a:srgbClr val="FF0000"/>
              </a:solidFill>
              <a:ea typeface="MS PGothic" pitchFamily="34" charset="-128"/>
            </a:endParaRPr>
          </a:p>
        </p:txBody>
      </p:sp>
      <p:sp>
        <p:nvSpPr>
          <p:cNvPr id="17" name="Text Box 73"/>
          <p:cNvSpPr txBox="1">
            <a:spLocks noChangeArrowheads="1"/>
          </p:cNvSpPr>
          <p:nvPr/>
        </p:nvSpPr>
        <p:spPr bwMode="auto">
          <a:xfrm>
            <a:off x="1082016" y="3488296"/>
            <a:ext cx="1346844" cy="369332"/>
          </a:xfrm>
          <a:prstGeom prst="rect">
            <a:avLst/>
          </a:prstGeom>
          <a:noFill/>
          <a:ln w="9525">
            <a:noFill/>
            <a:miter lim="800000"/>
            <a:headEnd/>
            <a:tailEnd/>
          </a:ln>
        </p:spPr>
        <p:txBody>
          <a:bodyPr wrap="none">
            <a:spAutoFit/>
          </a:bodyPr>
          <a:lstStyle/>
          <a:p>
            <a:pPr algn="r" fontAlgn="auto">
              <a:spcAft>
                <a:spcPts val="0"/>
              </a:spcAft>
              <a:defRPr/>
            </a:pPr>
            <a:r>
              <a:rPr lang="zh-CN" altLang="en-US" b="1" kern="0" dirty="0" smtClean="0">
                <a:solidFill>
                  <a:srgbClr val="FF0000"/>
                </a:solidFill>
                <a:ea typeface="MS PGothic" pitchFamily="34" charset="-128"/>
              </a:rPr>
              <a:t>一卡通网站</a:t>
            </a:r>
            <a:endParaRPr lang="en-GB" altLang="ja-JP" b="1" kern="0" dirty="0">
              <a:solidFill>
                <a:srgbClr val="FF0000"/>
              </a:solidFill>
              <a:ea typeface="MS PGothic" pitchFamily="34" charset="-128"/>
            </a:endParaRPr>
          </a:p>
        </p:txBody>
      </p:sp>
      <p:sp>
        <p:nvSpPr>
          <p:cNvPr id="18" name="Text Box 88"/>
          <p:cNvSpPr txBox="1">
            <a:spLocks noChangeArrowheads="1"/>
          </p:cNvSpPr>
          <p:nvPr/>
        </p:nvSpPr>
        <p:spPr bwMode="auto">
          <a:xfrm>
            <a:off x="6368428" y="3559734"/>
            <a:ext cx="1346844" cy="369332"/>
          </a:xfrm>
          <a:prstGeom prst="rect">
            <a:avLst/>
          </a:prstGeom>
          <a:noFill/>
          <a:ln w="9525">
            <a:noFill/>
            <a:miter lim="800000"/>
            <a:headEnd/>
            <a:tailEnd/>
          </a:ln>
        </p:spPr>
        <p:txBody>
          <a:bodyPr wrap="none">
            <a:spAutoFit/>
          </a:bodyPr>
          <a:lstStyle/>
          <a:p>
            <a:pPr algn="r" fontAlgn="auto">
              <a:spcAft>
                <a:spcPts val="0"/>
              </a:spcAft>
              <a:defRPr/>
            </a:pPr>
            <a:r>
              <a:rPr lang="zh-CN" altLang="en-US" b="1" kern="0" dirty="0">
                <a:solidFill>
                  <a:srgbClr val="FF0000"/>
                </a:solidFill>
                <a:ea typeface="MS PGothic" pitchFamily="34" charset="-128"/>
              </a:rPr>
              <a:t>微</a:t>
            </a:r>
            <a:r>
              <a:rPr lang="zh-CN" altLang="en-US" b="1" kern="0" dirty="0" smtClean="0">
                <a:solidFill>
                  <a:srgbClr val="FF0000"/>
                </a:solidFill>
                <a:ea typeface="MS PGothic" pitchFamily="34" charset="-128"/>
              </a:rPr>
              <a:t>信公众号</a:t>
            </a:r>
            <a:endParaRPr lang="en-GB" altLang="ja-JP" b="1" kern="0" dirty="0">
              <a:solidFill>
                <a:srgbClr val="FF0000"/>
              </a:solidFill>
              <a:ea typeface="MS PGothic" pitchFamily="34" charset="-128"/>
            </a:endParaRPr>
          </a:p>
        </p:txBody>
      </p:sp>
      <p:sp>
        <p:nvSpPr>
          <p:cNvPr id="19" name="AutoShape 89"/>
          <p:cNvSpPr>
            <a:spLocks noChangeArrowheads="1"/>
          </p:cNvSpPr>
          <p:nvPr/>
        </p:nvSpPr>
        <p:spPr bwMode="auto">
          <a:xfrm>
            <a:off x="3048000" y="5154595"/>
            <a:ext cx="914400" cy="352425"/>
          </a:xfrm>
          <a:prstGeom prst="roundRect">
            <a:avLst>
              <a:gd name="adj" fmla="val 16667"/>
            </a:avLst>
          </a:prstGeom>
          <a:noFill/>
          <a:ln w="9525">
            <a:noFill/>
            <a:round/>
            <a:headEnd/>
            <a:tailEnd/>
          </a:ln>
        </p:spPr>
        <p:txBody>
          <a:bodyPr wrap="none" anchor="ctr"/>
          <a:lstStyle/>
          <a:p>
            <a:pPr fontAlgn="auto">
              <a:spcAft>
                <a:spcPts val="0"/>
              </a:spcAft>
              <a:defRPr/>
            </a:pPr>
            <a:endParaRPr lang="fr-FR" altLang="zh-CN" sz="1000" kern="0" dirty="0">
              <a:solidFill>
                <a:srgbClr val="626469"/>
              </a:solidFill>
            </a:endParaRPr>
          </a:p>
        </p:txBody>
      </p:sp>
      <p:sp>
        <p:nvSpPr>
          <p:cNvPr id="20" name="AutoShape 29"/>
          <p:cNvSpPr>
            <a:spLocks noChangeArrowheads="1"/>
          </p:cNvSpPr>
          <p:nvPr/>
        </p:nvSpPr>
        <p:spPr bwMode="auto">
          <a:xfrm>
            <a:off x="76200" y="3960795"/>
            <a:ext cx="501650" cy="309563"/>
          </a:xfrm>
          <a:prstGeom prst="roundRect">
            <a:avLst>
              <a:gd name="adj" fmla="val 16667"/>
            </a:avLst>
          </a:prstGeom>
          <a:noFill/>
          <a:ln w="9525">
            <a:noFill/>
            <a:round/>
            <a:headEnd/>
            <a:tailEnd/>
          </a:ln>
        </p:spPr>
        <p:txBody>
          <a:bodyPr wrap="none" anchor="ctr"/>
          <a:lstStyle/>
          <a:p>
            <a:pPr fontAlgn="auto">
              <a:spcAft>
                <a:spcPts val="0"/>
              </a:spcAft>
              <a:defRPr/>
            </a:pPr>
            <a:endParaRPr lang="fr-FR" altLang="zh-CN" sz="1000" kern="0" dirty="0">
              <a:solidFill>
                <a:srgbClr val="626469"/>
              </a:solidFill>
            </a:endParaRPr>
          </a:p>
        </p:txBody>
      </p:sp>
      <p:sp>
        <p:nvSpPr>
          <p:cNvPr id="24" name="Oval 10"/>
          <p:cNvSpPr>
            <a:spLocks noChangeArrowheads="1"/>
          </p:cNvSpPr>
          <p:nvPr/>
        </p:nvSpPr>
        <p:spPr bwMode="auto">
          <a:xfrm>
            <a:off x="714348" y="4313247"/>
            <a:ext cx="728644" cy="473075"/>
          </a:xfrm>
          <a:prstGeom prst="ellipse">
            <a:avLst/>
          </a:prstGeom>
          <a:solidFill>
            <a:srgbClr val="4FA600"/>
          </a:solidFill>
          <a:ln w="9525">
            <a:noFill/>
            <a:round/>
            <a:headEnd/>
            <a:tailEnd/>
          </a:ln>
        </p:spPr>
        <p:txBody>
          <a:bodyPr wrap="none" anchor="ctr"/>
          <a:lstStyle/>
          <a:p>
            <a:pPr fontAlgn="auto">
              <a:spcAft>
                <a:spcPts val="0"/>
              </a:spcAft>
              <a:defRPr/>
            </a:pPr>
            <a:r>
              <a:rPr lang="zh-CN" altLang="en-US" sz="1600" b="1" kern="0" dirty="0" smtClean="0"/>
              <a:t>购物</a:t>
            </a:r>
            <a:endParaRPr lang="en-US" altLang="zh-CN" sz="1600" b="1" kern="0" dirty="0"/>
          </a:p>
        </p:txBody>
      </p:sp>
      <p:sp>
        <p:nvSpPr>
          <p:cNvPr id="26" name="Oval 11"/>
          <p:cNvSpPr>
            <a:spLocks noChangeArrowheads="1"/>
          </p:cNvSpPr>
          <p:nvPr/>
        </p:nvSpPr>
        <p:spPr bwMode="auto">
          <a:xfrm>
            <a:off x="500034" y="3000372"/>
            <a:ext cx="785818" cy="473075"/>
          </a:xfrm>
          <a:prstGeom prst="ellipse">
            <a:avLst/>
          </a:prstGeom>
          <a:solidFill>
            <a:srgbClr val="4FA600"/>
          </a:solidFill>
          <a:ln w="9525">
            <a:noFill/>
            <a:round/>
            <a:headEnd/>
            <a:tailEnd/>
          </a:ln>
        </p:spPr>
        <p:txBody>
          <a:bodyPr wrap="none" anchor="ctr"/>
          <a:lstStyle/>
          <a:p>
            <a:pPr fontAlgn="auto">
              <a:spcAft>
                <a:spcPts val="0"/>
              </a:spcAft>
              <a:defRPr/>
            </a:pPr>
            <a:r>
              <a:rPr lang="zh-CN" altLang="en-US" sz="1600" b="1" kern="0" dirty="0" smtClean="0"/>
              <a:t>娱乐</a:t>
            </a:r>
            <a:endParaRPr lang="en-US" altLang="zh-CN" sz="1600" b="1" kern="0" dirty="0"/>
          </a:p>
        </p:txBody>
      </p:sp>
      <p:sp>
        <p:nvSpPr>
          <p:cNvPr id="28" name="Oval 49"/>
          <p:cNvSpPr>
            <a:spLocks noChangeArrowheads="1"/>
          </p:cNvSpPr>
          <p:nvPr/>
        </p:nvSpPr>
        <p:spPr bwMode="auto">
          <a:xfrm>
            <a:off x="1354125" y="1928802"/>
            <a:ext cx="717545" cy="473075"/>
          </a:xfrm>
          <a:prstGeom prst="ellipse">
            <a:avLst/>
          </a:prstGeom>
          <a:solidFill>
            <a:srgbClr val="4FA600"/>
          </a:solidFill>
          <a:ln w="9525">
            <a:noFill/>
            <a:round/>
            <a:headEnd/>
            <a:tailEnd/>
          </a:ln>
        </p:spPr>
        <p:txBody>
          <a:bodyPr wrap="none" anchor="ctr"/>
          <a:lstStyle/>
          <a:p>
            <a:pPr fontAlgn="auto">
              <a:spcAft>
                <a:spcPts val="0"/>
              </a:spcAft>
              <a:defRPr/>
            </a:pPr>
            <a:r>
              <a:rPr lang="zh-CN" altLang="en-US" sz="1600" b="1" kern="0" dirty="0" smtClean="0"/>
              <a:t>旅行</a:t>
            </a:r>
            <a:endParaRPr lang="en-US" altLang="zh-CN" sz="1600" b="1" kern="0" dirty="0"/>
          </a:p>
        </p:txBody>
      </p:sp>
      <p:sp>
        <p:nvSpPr>
          <p:cNvPr id="29" name="Oval 51"/>
          <p:cNvSpPr>
            <a:spLocks noChangeArrowheads="1"/>
          </p:cNvSpPr>
          <p:nvPr/>
        </p:nvSpPr>
        <p:spPr bwMode="auto">
          <a:xfrm>
            <a:off x="2714612" y="1214422"/>
            <a:ext cx="714380" cy="473075"/>
          </a:xfrm>
          <a:prstGeom prst="ellipse">
            <a:avLst/>
          </a:prstGeom>
          <a:solidFill>
            <a:srgbClr val="FFCC00"/>
          </a:solidFill>
          <a:ln w="9525">
            <a:noFill/>
            <a:round/>
            <a:headEnd/>
            <a:tailEnd/>
          </a:ln>
        </p:spPr>
        <p:txBody>
          <a:bodyPr wrap="none" anchor="ctr"/>
          <a:lstStyle/>
          <a:p>
            <a:pPr fontAlgn="auto">
              <a:spcAft>
                <a:spcPts val="0"/>
              </a:spcAft>
              <a:defRPr/>
            </a:pPr>
            <a:r>
              <a:rPr lang="zh-CN" altLang="en-US" sz="1600" b="1" kern="0" dirty="0" smtClean="0"/>
              <a:t>就餐</a:t>
            </a:r>
            <a:endParaRPr lang="en-US" altLang="zh-CN" sz="1600" b="1" kern="0" dirty="0"/>
          </a:p>
        </p:txBody>
      </p:sp>
      <p:grpSp>
        <p:nvGrpSpPr>
          <p:cNvPr id="30" name="Group 42"/>
          <p:cNvGrpSpPr>
            <a:grpSpLocks/>
          </p:cNvGrpSpPr>
          <p:nvPr/>
        </p:nvGrpSpPr>
        <p:grpSpPr bwMode="auto">
          <a:xfrm>
            <a:off x="4559251" y="1247758"/>
            <a:ext cx="300090" cy="239594"/>
            <a:chOff x="761" y="1646"/>
            <a:chExt cx="1779" cy="1386"/>
          </a:xfrm>
        </p:grpSpPr>
        <p:sp>
          <p:nvSpPr>
            <p:cNvPr id="31" name="Freeform 36"/>
            <p:cNvSpPr>
              <a:spLocks/>
            </p:cNvSpPr>
            <p:nvPr/>
          </p:nvSpPr>
          <p:spPr bwMode="auto">
            <a:xfrm>
              <a:off x="761" y="2720"/>
              <a:ext cx="367" cy="312"/>
            </a:xfrm>
            <a:custGeom>
              <a:avLst/>
              <a:gdLst>
                <a:gd name="T0" fmla="*/ 0 w 367"/>
                <a:gd name="T1" fmla="*/ 30 h 307"/>
                <a:gd name="T2" fmla="*/ 120 w 367"/>
                <a:gd name="T3" fmla="*/ 0 h 307"/>
                <a:gd name="T4" fmla="*/ 202 w 367"/>
                <a:gd name="T5" fmla="*/ 0 h 307"/>
                <a:gd name="T6" fmla="*/ 307 w 367"/>
                <a:gd name="T7" fmla="*/ 45 h 307"/>
                <a:gd name="T8" fmla="*/ 359 w 367"/>
                <a:gd name="T9" fmla="*/ 127 h 307"/>
                <a:gd name="T10" fmla="*/ 359 w 367"/>
                <a:gd name="T11" fmla="*/ 194 h 307"/>
                <a:gd name="T12" fmla="*/ 367 w 367"/>
                <a:gd name="T13" fmla="*/ 254 h 307"/>
                <a:gd name="T14" fmla="*/ 367 w 367"/>
                <a:gd name="T15" fmla="*/ 307 h 307"/>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07"/>
                <a:gd name="T26" fmla="*/ 367 w 367"/>
                <a:gd name="T27" fmla="*/ 307 h 3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07">
                  <a:moveTo>
                    <a:pt x="0" y="30"/>
                  </a:moveTo>
                  <a:lnTo>
                    <a:pt x="120" y="0"/>
                  </a:lnTo>
                  <a:lnTo>
                    <a:pt x="202" y="0"/>
                  </a:lnTo>
                  <a:lnTo>
                    <a:pt x="307" y="45"/>
                  </a:lnTo>
                  <a:lnTo>
                    <a:pt x="359" y="127"/>
                  </a:lnTo>
                  <a:lnTo>
                    <a:pt x="359" y="194"/>
                  </a:lnTo>
                  <a:lnTo>
                    <a:pt x="367" y="254"/>
                  </a:lnTo>
                  <a:lnTo>
                    <a:pt x="367" y="307"/>
                  </a:lnTo>
                </a:path>
              </a:pathLst>
            </a:custGeom>
            <a:noFill/>
            <a:ln w="28575">
              <a:solidFill>
                <a:srgbClr val="FFFFFF"/>
              </a:solidFill>
              <a:round/>
              <a:headEnd/>
              <a:tailEnd/>
            </a:ln>
          </p:spPr>
          <p:txBody>
            <a:bodyPr/>
            <a:lstStyle/>
            <a:p>
              <a:pPr fontAlgn="auto">
                <a:spcAft>
                  <a:spcPts val="0"/>
                </a:spcAft>
                <a:defRPr/>
              </a:pPr>
              <a:endParaRPr lang="zh-CN" altLang="en-US" kern="0">
                <a:solidFill>
                  <a:srgbClr val="626469"/>
                </a:solidFill>
              </a:endParaRPr>
            </a:p>
          </p:txBody>
        </p:sp>
        <p:grpSp>
          <p:nvGrpSpPr>
            <p:cNvPr id="32" name="Group 41"/>
            <p:cNvGrpSpPr>
              <a:grpSpLocks/>
            </p:cNvGrpSpPr>
            <p:nvPr/>
          </p:nvGrpSpPr>
          <p:grpSpPr bwMode="auto">
            <a:xfrm>
              <a:off x="2389" y="1646"/>
              <a:ext cx="151" cy="138"/>
              <a:chOff x="2389" y="1646"/>
              <a:chExt cx="151" cy="138"/>
            </a:xfrm>
          </p:grpSpPr>
          <p:sp>
            <p:nvSpPr>
              <p:cNvPr id="36" name="Line 39"/>
              <p:cNvSpPr>
                <a:spLocks noChangeShapeType="1"/>
              </p:cNvSpPr>
              <p:nvPr/>
            </p:nvSpPr>
            <p:spPr bwMode="auto">
              <a:xfrm>
                <a:off x="2389" y="1646"/>
                <a:ext cx="0" cy="138"/>
              </a:xfrm>
              <a:prstGeom prst="line">
                <a:avLst/>
              </a:prstGeom>
              <a:noFill/>
              <a:ln w="28575">
                <a:solidFill>
                  <a:srgbClr val="FFFFFF"/>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sp>
            <p:nvSpPr>
              <p:cNvPr id="37" name="Line 40"/>
              <p:cNvSpPr>
                <a:spLocks noChangeShapeType="1"/>
              </p:cNvSpPr>
              <p:nvPr/>
            </p:nvSpPr>
            <p:spPr bwMode="auto">
              <a:xfrm>
                <a:off x="2531" y="1655"/>
                <a:ext cx="9" cy="129"/>
              </a:xfrm>
              <a:prstGeom prst="line">
                <a:avLst/>
              </a:prstGeom>
              <a:noFill/>
              <a:ln w="28575">
                <a:solidFill>
                  <a:srgbClr val="FFFFFF"/>
                </a:solidFill>
                <a:round/>
                <a:headEnd/>
                <a:tailEnd/>
              </a:ln>
            </p:spPr>
            <p:txBody>
              <a:bodyPr/>
              <a:lstStyle/>
              <a:p>
                <a:pPr fontAlgn="auto">
                  <a:spcBef>
                    <a:spcPts val="0"/>
                  </a:spcBef>
                  <a:spcAft>
                    <a:spcPts val="0"/>
                  </a:spcAft>
                  <a:defRPr/>
                </a:pPr>
                <a:endParaRPr lang="zh-CN" altLang="en-US" kern="0">
                  <a:solidFill>
                    <a:sysClr val="windowText" lastClr="000000"/>
                  </a:solidFill>
                </a:endParaRPr>
              </a:p>
            </p:txBody>
          </p:sp>
        </p:grpSp>
      </p:grpSp>
      <p:sp>
        <p:nvSpPr>
          <p:cNvPr id="38" name="Oval 7"/>
          <p:cNvSpPr>
            <a:spLocks noChangeArrowheads="1"/>
          </p:cNvSpPr>
          <p:nvPr/>
        </p:nvSpPr>
        <p:spPr bwMode="auto">
          <a:xfrm>
            <a:off x="4448168" y="1071546"/>
            <a:ext cx="766774" cy="473075"/>
          </a:xfrm>
          <a:prstGeom prst="ellipse">
            <a:avLst/>
          </a:prstGeom>
          <a:solidFill>
            <a:srgbClr val="FFCC00"/>
          </a:solidFill>
          <a:ln w="9525">
            <a:noFill/>
            <a:round/>
            <a:headEnd/>
            <a:tailEnd/>
          </a:ln>
        </p:spPr>
        <p:txBody>
          <a:bodyPr wrap="none" anchor="ctr"/>
          <a:lstStyle/>
          <a:p>
            <a:pPr fontAlgn="auto">
              <a:spcAft>
                <a:spcPts val="0"/>
              </a:spcAft>
              <a:defRPr/>
            </a:pPr>
            <a:r>
              <a:rPr lang="zh-CN" altLang="en-US" sz="1600" b="1" kern="0" dirty="0" smtClean="0"/>
              <a:t>游戏</a:t>
            </a:r>
            <a:endParaRPr lang="en-US" altLang="zh-CN" sz="1600" b="1" kern="0" dirty="0"/>
          </a:p>
        </p:txBody>
      </p:sp>
      <p:sp>
        <p:nvSpPr>
          <p:cNvPr id="41" name="Oval 7"/>
          <p:cNvSpPr>
            <a:spLocks noChangeArrowheads="1"/>
          </p:cNvSpPr>
          <p:nvPr/>
        </p:nvSpPr>
        <p:spPr bwMode="auto">
          <a:xfrm>
            <a:off x="6215074" y="1500174"/>
            <a:ext cx="714380" cy="473075"/>
          </a:xfrm>
          <a:prstGeom prst="ellipse">
            <a:avLst/>
          </a:prstGeom>
          <a:solidFill>
            <a:srgbClr val="FFCC00"/>
          </a:solidFill>
          <a:ln w="9525">
            <a:noFill/>
            <a:round/>
            <a:headEnd/>
            <a:tailEnd/>
          </a:ln>
        </p:spPr>
        <p:txBody>
          <a:bodyPr wrap="none" anchor="ctr"/>
          <a:lstStyle/>
          <a:p>
            <a:pPr fontAlgn="auto">
              <a:spcAft>
                <a:spcPts val="0"/>
              </a:spcAft>
              <a:defRPr/>
            </a:pPr>
            <a:r>
              <a:rPr lang="zh-CN" altLang="en-US" sz="1600" b="1" kern="0" dirty="0" smtClean="0"/>
              <a:t>应用</a:t>
            </a:r>
            <a:endParaRPr lang="en-US" altLang="zh-CN" sz="1600" b="1" kern="0" dirty="0"/>
          </a:p>
        </p:txBody>
      </p:sp>
      <p:sp>
        <p:nvSpPr>
          <p:cNvPr id="43" name="Oval 7"/>
          <p:cNvSpPr>
            <a:spLocks noChangeArrowheads="1"/>
          </p:cNvSpPr>
          <p:nvPr/>
        </p:nvSpPr>
        <p:spPr bwMode="auto">
          <a:xfrm>
            <a:off x="7572397" y="2312983"/>
            <a:ext cx="714379" cy="473075"/>
          </a:xfrm>
          <a:prstGeom prst="ellipse">
            <a:avLst/>
          </a:prstGeom>
          <a:solidFill>
            <a:srgbClr val="FFCC00"/>
          </a:solidFill>
          <a:ln w="9525">
            <a:noFill/>
            <a:round/>
            <a:headEnd/>
            <a:tailEnd/>
          </a:ln>
        </p:spPr>
        <p:txBody>
          <a:bodyPr wrap="none" anchor="ctr"/>
          <a:lstStyle/>
          <a:p>
            <a:pPr fontAlgn="auto">
              <a:spcAft>
                <a:spcPts val="0"/>
              </a:spcAft>
              <a:defRPr/>
            </a:pPr>
            <a:r>
              <a:rPr lang="zh-CN" altLang="en-US" sz="1600" b="1" kern="0" dirty="0" smtClean="0"/>
              <a:t>教育</a:t>
            </a:r>
            <a:endParaRPr lang="en-US" altLang="zh-CN" sz="1600" b="1" kern="0" dirty="0"/>
          </a:p>
        </p:txBody>
      </p:sp>
      <p:sp>
        <p:nvSpPr>
          <p:cNvPr id="55" name="Oval 63"/>
          <p:cNvSpPr>
            <a:spLocks noChangeArrowheads="1"/>
          </p:cNvSpPr>
          <p:nvPr/>
        </p:nvSpPr>
        <p:spPr bwMode="auto">
          <a:xfrm>
            <a:off x="1857356" y="5286388"/>
            <a:ext cx="676278" cy="473075"/>
          </a:xfrm>
          <a:prstGeom prst="ellipse">
            <a:avLst/>
          </a:prstGeom>
          <a:solidFill>
            <a:srgbClr val="00B0F0"/>
          </a:solidFill>
          <a:ln w="9525">
            <a:noFill/>
            <a:round/>
            <a:headEnd/>
            <a:tailEnd/>
          </a:ln>
        </p:spPr>
        <p:txBody>
          <a:bodyPr wrap="none" anchor="ctr"/>
          <a:lstStyle/>
          <a:p>
            <a:pPr fontAlgn="auto">
              <a:spcAft>
                <a:spcPts val="0"/>
              </a:spcAft>
              <a:defRPr/>
            </a:pPr>
            <a:r>
              <a:rPr lang="zh-CN" altLang="en-US" sz="1600" b="1" kern="0" dirty="0" smtClean="0"/>
              <a:t>保障</a:t>
            </a:r>
            <a:endParaRPr lang="en-US" altLang="zh-CN" sz="1600" b="1" kern="0" dirty="0"/>
          </a:p>
        </p:txBody>
      </p:sp>
      <p:sp>
        <p:nvSpPr>
          <p:cNvPr id="57" name="Oval 69"/>
          <p:cNvSpPr>
            <a:spLocks noChangeArrowheads="1"/>
          </p:cNvSpPr>
          <p:nvPr/>
        </p:nvSpPr>
        <p:spPr bwMode="auto">
          <a:xfrm>
            <a:off x="7894683" y="3530583"/>
            <a:ext cx="677845" cy="473075"/>
          </a:xfrm>
          <a:prstGeom prst="ellipse">
            <a:avLst/>
          </a:prstGeom>
          <a:solidFill>
            <a:srgbClr val="B10043"/>
          </a:solidFill>
          <a:ln w="9525">
            <a:noFill/>
            <a:round/>
            <a:headEnd/>
            <a:tailEnd/>
          </a:ln>
        </p:spPr>
        <p:txBody>
          <a:bodyPr wrap="none" anchor="ctr"/>
          <a:lstStyle/>
          <a:p>
            <a:pPr fontAlgn="auto">
              <a:spcAft>
                <a:spcPts val="0"/>
              </a:spcAft>
              <a:defRPr/>
            </a:pPr>
            <a:r>
              <a:rPr lang="zh-CN" altLang="en-US" sz="1600" b="1" kern="0" dirty="0" smtClean="0"/>
              <a:t>医疗</a:t>
            </a:r>
            <a:endParaRPr lang="en-US" altLang="zh-CN" sz="1600" b="1" kern="0" dirty="0"/>
          </a:p>
        </p:txBody>
      </p:sp>
      <p:sp>
        <p:nvSpPr>
          <p:cNvPr id="59" name="Oval 6"/>
          <p:cNvSpPr>
            <a:spLocks noChangeArrowheads="1"/>
          </p:cNvSpPr>
          <p:nvPr/>
        </p:nvSpPr>
        <p:spPr bwMode="auto">
          <a:xfrm>
            <a:off x="3286116" y="5786454"/>
            <a:ext cx="714370" cy="473075"/>
          </a:xfrm>
          <a:prstGeom prst="ellipse">
            <a:avLst/>
          </a:prstGeom>
          <a:solidFill>
            <a:srgbClr val="B10043"/>
          </a:solidFill>
          <a:ln w="9525">
            <a:noFill/>
            <a:round/>
            <a:headEnd/>
            <a:tailEnd/>
          </a:ln>
        </p:spPr>
        <p:txBody>
          <a:bodyPr wrap="none" anchor="ctr"/>
          <a:lstStyle/>
          <a:p>
            <a:pPr fontAlgn="auto">
              <a:spcAft>
                <a:spcPts val="0"/>
              </a:spcAft>
              <a:defRPr/>
            </a:pPr>
            <a:r>
              <a:rPr lang="zh-CN" altLang="en-US" sz="1600" b="1" kern="0" dirty="0" smtClean="0"/>
              <a:t>养老</a:t>
            </a:r>
            <a:endParaRPr lang="en-US" altLang="zh-CN" sz="1600" b="1" kern="0" dirty="0"/>
          </a:p>
        </p:txBody>
      </p:sp>
      <p:sp>
        <p:nvSpPr>
          <p:cNvPr id="61" name="Oval 6"/>
          <p:cNvSpPr>
            <a:spLocks noChangeArrowheads="1"/>
          </p:cNvSpPr>
          <p:nvPr/>
        </p:nvSpPr>
        <p:spPr bwMode="auto">
          <a:xfrm>
            <a:off x="6513515" y="5357826"/>
            <a:ext cx="701691" cy="473075"/>
          </a:xfrm>
          <a:prstGeom prst="ellipse">
            <a:avLst/>
          </a:prstGeom>
          <a:solidFill>
            <a:srgbClr val="B10043"/>
          </a:solidFill>
          <a:ln w="9525">
            <a:noFill/>
            <a:round/>
            <a:headEnd/>
            <a:tailEnd/>
          </a:ln>
        </p:spPr>
        <p:txBody>
          <a:bodyPr wrap="none" anchor="ctr"/>
          <a:lstStyle/>
          <a:p>
            <a:pPr fontAlgn="auto">
              <a:spcAft>
                <a:spcPts val="0"/>
              </a:spcAft>
              <a:defRPr/>
            </a:pPr>
            <a:r>
              <a:rPr lang="zh-CN" altLang="en-US" sz="1600" b="1" kern="0" dirty="0" smtClean="0"/>
              <a:t>安全</a:t>
            </a:r>
            <a:endParaRPr lang="en-US" altLang="zh-CN" sz="1600" b="1" kern="0" dirty="0"/>
          </a:p>
        </p:txBody>
      </p:sp>
      <p:sp>
        <p:nvSpPr>
          <p:cNvPr id="63" name="Oval 6"/>
          <p:cNvSpPr>
            <a:spLocks noChangeArrowheads="1"/>
          </p:cNvSpPr>
          <p:nvPr/>
        </p:nvSpPr>
        <p:spPr bwMode="auto">
          <a:xfrm>
            <a:off x="7634328" y="4598999"/>
            <a:ext cx="652448" cy="473075"/>
          </a:xfrm>
          <a:prstGeom prst="ellipse">
            <a:avLst/>
          </a:prstGeom>
          <a:solidFill>
            <a:srgbClr val="B10043"/>
          </a:solidFill>
          <a:ln w="9525">
            <a:noFill/>
            <a:round/>
            <a:headEnd/>
            <a:tailEnd/>
          </a:ln>
        </p:spPr>
        <p:txBody>
          <a:bodyPr wrap="none" anchor="ctr"/>
          <a:lstStyle/>
          <a:p>
            <a:pPr fontAlgn="auto">
              <a:spcAft>
                <a:spcPts val="0"/>
              </a:spcAft>
              <a:defRPr/>
            </a:pPr>
            <a:r>
              <a:rPr lang="zh-CN" altLang="en-US" sz="1600" b="1" kern="0" dirty="0" smtClean="0"/>
              <a:t>就业</a:t>
            </a:r>
            <a:endParaRPr lang="en-US" altLang="zh-CN" sz="1600" b="1" kern="0" dirty="0"/>
          </a:p>
        </p:txBody>
      </p:sp>
      <p:pic>
        <p:nvPicPr>
          <p:cNvPr id="70" name="图片 69" descr="yikat.jpg"/>
          <p:cNvPicPr>
            <a:picLocks noChangeAspect="1"/>
          </p:cNvPicPr>
          <p:nvPr/>
        </p:nvPicPr>
        <p:blipFill>
          <a:blip r:embed="rId4"/>
          <a:stretch>
            <a:fillRect/>
          </a:stretch>
        </p:blipFill>
        <p:spPr>
          <a:xfrm>
            <a:off x="2786050" y="2786059"/>
            <a:ext cx="3214710" cy="2286016"/>
          </a:xfrm>
          <a:prstGeom prst="rect">
            <a:avLst/>
          </a:prstGeom>
        </p:spPr>
      </p:pic>
      <p:sp>
        <p:nvSpPr>
          <p:cNvPr id="72" name="TextBox 71"/>
          <p:cNvSpPr txBox="1"/>
          <p:nvPr/>
        </p:nvSpPr>
        <p:spPr>
          <a:xfrm>
            <a:off x="3929058" y="2214554"/>
            <a:ext cx="1000132" cy="461665"/>
          </a:xfrm>
          <a:prstGeom prst="rect">
            <a:avLst/>
          </a:prstGeom>
          <a:noFill/>
        </p:spPr>
        <p:txBody>
          <a:bodyPr wrap="square" rtlCol="0">
            <a:spAutoFit/>
          </a:bodyPr>
          <a:lstStyle/>
          <a:p>
            <a:pPr algn="ctr"/>
            <a:r>
              <a:rPr lang="en-US" altLang="zh-CN" sz="2400" b="1" dirty="0" smtClean="0">
                <a:solidFill>
                  <a:srgbClr val="FF0000"/>
                </a:solidFill>
              </a:rPr>
              <a:t>O 2 O  </a:t>
            </a:r>
            <a:endParaRPr lang="zh-CN" altLang="en-US" sz="2400" b="1" dirty="0">
              <a:solidFill>
                <a:srgbClr val="FF0000"/>
              </a:solidFill>
            </a:endParaRPr>
          </a:p>
        </p:txBody>
      </p:sp>
      <p:sp>
        <p:nvSpPr>
          <p:cNvPr id="77" name="Oval 6"/>
          <p:cNvSpPr>
            <a:spLocks noChangeArrowheads="1"/>
          </p:cNvSpPr>
          <p:nvPr/>
        </p:nvSpPr>
        <p:spPr bwMode="auto">
          <a:xfrm>
            <a:off x="5072066" y="5786454"/>
            <a:ext cx="701691" cy="473075"/>
          </a:xfrm>
          <a:prstGeom prst="ellipse">
            <a:avLst/>
          </a:prstGeom>
          <a:solidFill>
            <a:srgbClr val="B10043"/>
          </a:solidFill>
          <a:ln w="9525">
            <a:noFill/>
            <a:round/>
            <a:headEnd/>
            <a:tailEnd/>
          </a:ln>
        </p:spPr>
        <p:txBody>
          <a:bodyPr wrap="none" anchor="ctr"/>
          <a:lstStyle/>
          <a:p>
            <a:pPr fontAlgn="auto">
              <a:spcAft>
                <a:spcPts val="0"/>
              </a:spcAft>
              <a:defRPr/>
            </a:pPr>
            <a:r>
              <a:rPr lang="zh-CN" altLang="en-US" sz="1600" b="1" kern="0" dirty="0" smtClean="0"/>
              <a:t>理财</a:t>
            </a:r>
            <a:endParaRPr lang="en-US" altLang="zh-CN" sz="1600" b="1" kern="0" dirty="0"/>
          </a:p>
        </p:txBody>
      </p:sp>
      <p:sp>
        <p:nvSpPr>
          <p:cNvPr id="34" name="内容占位符 2"/>
          <p:cNvSpPr>
            <a:spLocks noGrp="1"/>
          </p:cNvSpPr>
          <p:nvPr>
            <p:ph idx="1"/>
          </p:nvPr>
        </p:nvSpPr>
        <p:spPr>
          <a:xfrm>
            <a:off x="0" y="5714992"/>
            <a:ext cx="3214678" cy="1143008"/>
          </a:xfrm>
        </p:spPr>
        <p:txBody>
          <a:bodyPr>
            <a:normAutofit fontScale="55000" lnSpcReduction="20000"/>
          </a:bodyPr>
          <a:lstStyle/>
          <a:p>
            <a:pPr lvl="0">
              <a:buNone/>
            </a:pPr>
            <a:r>
              <a:rPr lang="zh-CN" altLang="en-US" b="1" dirty="0" smtClean="0">
                <a:latin typeface="Calibri" pitchFamily="34" charset="0"/>
                <a:ea typeface="宋体" pitchFamily="2" charset="-122"/>
                <a:cs typeface="Times New Roman" pitchFamily="18" charset="0"/>
              </a:rPr>
              <a:t>以积分作为媒介</a:t>
            </a:r>
            <a:endParaRPr lang="en-US" altLang="zh-CN" b="1" dirty="0" smtClean="0">
              <a:latin typeface="Calibri" pitchFamily="34" charset="0"/>
              <a:ea typeface="宋体" pitchFamily="2" charset="-122"/>
              <a:cs typeface="Times New Roman" pitchFamily="18" charset="0"/>
            </a:endParaRPr>
          </a:p>
          <a:p>
            <a:pPr lvl="0">
              <a:buNone/>
            </a:pPr>
            <a:r>
              <a:rPr lang="zh-CN" altLang="en-US" b="1" dirty="0" smtClean="0">
                <a:latin typeface="Calibri" pitchFamily="34" charset="0"/>
                <a:ea typeface="宋体" pitchFamily="2" charset="-122"/>
                <a:cs typeface="Times New Roman" pitchFamily="18" charset="0"/>
              </a:rPr>
              <a:t>实名制作为基础</a:t>
            </a:r>
            <a:endParaRPr lang="en-US" altLang="zh-CN" b="1" dirty="0" smtClean="0">
              <a:latin typeface="Calibri" pitchFamily="34" charset="0"/>
              <a:ea typeface="宋体" pitchFamily="2" charset="-122"/>
              <a:cs typeface="Times New Roman" pitchFamily="18" charset="0"/>
            </a:endParaRPr>
          </a:p>
          <a:p>
            <a:pPr lvl="0">
              <a:buNone/>
            </a:pPr>
            <a:r>
              <a:rPr lang="zh-CN" altLang="en-US" b="1" dirty="0" smtClean="0">
                <a:latin typeface="Calibri" pitchFamily="34" charset="0"/>
                <a:ea typeface="宋体" pitchFamily="2" charset="-122"/>
                <a:cs typeface="Times New Roman" pitchFamily="18" charset="0"/>
              </a:rPr>
              <a:t>围绕官网、微信公众号和</a:t>
            </a:r>
            <a:r>
              <a:rPr lang="en-US" altLang="zh-CN" b="1" dirty="0" smtClean="0">
                <a:latin typeface="Calibri" pitchFamily="34" charset="0"/>
                <a:ea typeface="宋体" pitchFamily="2" charset="-122"/>
                <a:cs typeface="Times New Roman" pitchFamily="18" charset="0"/>
              </a:rPr>
              <a:t>APP</a:t>
            </a:r>
          </a:p>
          <a:p>
            <a:pPr lvl="0">
              <a:buNone/>
            </a:pPr>
            <a:r>
              <a:rPr lang="zh-CN" altLang="en-US" b="1" dirty="0" smtClean="0">
                <a:latin typeface="Calibri" pitchFamily="34" charset="0"/>
                <a:ea typeface="宋体" pitchFamily="2" charset="-122"/>
                <a:cs typeface="Times New Roman" pitchFamily="18" charset="0"/>
              </a:rPr>
              <a:t>搭建移动支付和</a:t>
            </a:r>
            <a:r>
              <a:rPr lang="en-US" altLang="zh-CN" b="1" dirty="0" smtClean="0">
                <a:latin typeface="Calibri" pitchFamily="34" charset="0"/>
                <a:ea typeface="宋体" pitchFamily="2" charset="-122"/>
                <a:cs typeface="Times New Roman" pitchFamily="18" charset="0"/>
              </a:rPr>
              <a:t>O2O</a:t>
            </a:r>
            <a:r>
              <a:rPr lang="zh-CN" altLang="en-US" b="1" dirty="0" smtClean="0">
                <a:latin typeface="Calibri" pitchFamily="34" charset="0"/>
                <a:ea typeface="宋体" pitchFamily="2" charset="-122"/>
                <a:cs typeface="Times New Roman" pitchFamily="18" charset="0"/>
              </a:rPr>
              <a:t>生态圈</a:t>
            </a:r>
            <a:endParaRPr lang="en-US" altLang="zh-CN" b="1" dirty="0" smtClean="0">
              <a:latin typeface="Calibri" pitchFamily="34" charset="0"/>
              <a:ea typeface="宋体" pitchFamily="2" charset="-122"/>
              <a:cs typeface="Times New Roman" pitchFamily="18" charset="0"/>
            </a:endParaRPr>
          </a:p>
          <a:p>
            <a:pPr lvl="0">
              <a:buNone/>
            </a:pPr>
            <a:endParaRPr lang="zh-CN" altLang="en-US" b="1" dirty="0" smtClean="0">
              <a:latin typeface="Arial" pitchFamily="34" charset="0"/>
              <a:ea typeface="宋体" pitchFamily="2" charset="-122"/>
              <a:cs typeface="宋体" pitchFamily="2" charset="-122"/>
            </a:endParaRP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214290"/>
            <a:ext cx="1924985" cy="571480"/>
          </a:xfrm>
          <a:prstGeom prst="rect">
            <a:avLst/>
          </a:prstGeom>
          <a:noFill/>
        </p:spPr>
      </p:pic>
      <p:sp>
        <p:nvSpPr>
          <p:cNvPr id="6" name="标题 24"/>
          <p:cNvSpPr>
            <a:spLocks noGrp="1"/>
          </p:cNvSpPr>
          <p:nvPr>
            <p:ph type="title"/>
          </p:nvPr>
        </p:nvSpPr>
        <p:spPr>
          <a:xfrm>
            <a:off x="1071538" y="571480"/>
            <a:ext cx="7786742" cy="774720"/>
          </a:xfrm>
        </p:spPr>
        <p:txBody>
          <a:bodyPr>
            <a:normAutofit/>
          </a:bodyPr>
          <a:lstStyle/>
          <a:p>
            <a:pPr lvl="0" algn="l"/>
            <a:r>
              <a:rPr lang="en-US" altLang="zh-CN" sz="2800" b="1" dirty="0" smtClean="0"/>
              <a:t>  </a:t>
            </a:r>
            <a:r>
              <a:rPr lang="zh-CN" altLang="en-US" sz="2800" b="1" dirty="0" smtClean="0"/>
              <a:t>创造收入可观的经济效益</a:t>
            </a:r>
            <a:endParaRPr lang="zh-CN" altLang="en-US" sz="2800" b="1" dirty="0"/>
          </a:p>
        </p:txBody>
      </p:sp>
      <p:grpSp>
        <p:nvGrpSpPr>
          <p:cNvPr id="33" name="Group 3"/>
          <p:cNvGrpSpPr>
            <a:grpSpLocks/>
          </p:cNvGrpSpPr>
          <p:nvPr/>
        </p:nvGrpSpPr>
        <p:grpSpPr bwMode="auto">
          <a:xfrm rot="-5400000">
            <a:off x="958040" y="2970994"/>
            <a:ext cx="4111625" cy="1598613"/>
            <a:chOff x="564" y="1992"/>
            <a:chExt cx="2658" cy="984"/>
          </a:xfrm>
        </p:grpSpPr>
        <p:sp>
          <p:nvSpPr>
            <p:cNvPr id="34" name="Freeform 4"/>
            <p:cNvSpPr>
              <a:spLocks/>
            </p:cNvSpPr>
            <p:nvPr/>
          </p:nvSpPr>
          <p:spPr bwMode="gray">
            <a:xfrm>
              <a:off x="564" y="2003"/>
              <a:ext cx="1197" cy="867"/>
            </a:xfrm>
            <a:custGeom>
              <a:avLst/>
              <a:gdLst>
                <a:gd name="T0" fmla="*/ 0 w 735"/>
                <a:gd name="T1" fmla="*/ 0 h 532"/>
                <a:gd name="T2" fmla="*/ 2687 w 735"/>
                <a:gd name="T3" fmla="*/ 1424 h 532"/>
                <a:gd name="T4" fmla="*/ 4060 w 735"/>
                <a:gd name="T5" fmla="*/ 1424 h 532"/>
                <a:gd name="T6" fmla="*/ 4480 w 735"/>
                <a:gd name="T7" fmla="*/ 1758 h 532"/>
                <a:gd name="T8" fmla="*/ 4495 w 735"/>
                <a:gd name="T9" fmla="*/ 2834 h 532"/>
                <a:gd name="T10" fmla="*/ 4207 w 735"/>
                <a:gd name="T11" fmla="*/ 2823 h 532"/>
                <a:gd name="T12" fmla="*/ 4708 w 735"/>
                <a:gd name="T13" fmla="*/ 3753 h 532"/>
                <a:gd name="T14" fmla="*/ 5169 w 735"/>
                <a:gd name="T15" fmla="*/ 2834 h 532"/>
                <a:gd name="T16" fmla="*/ 4894 w 735"/>
                <a:gd name="T17" fmla="*/ 2834 h 532"/>
                <a:gd name="T18" fmla="*/ 4881 w 735"/>
                <a:gd name="T19" fmla="*/ 1594 h 532"/>
                <a:gd name="T20" fmla="*/ 4330 w 735"/>
                <a:gd name="T21" fmla="*/ 1058 h 532"/>
                <a:gd name="T22" fmla="*/ 2358 w 735"/>
                <a:gd name="T23" fmla="*/ 1051 h 532"/>
                <a:gd name="T24" fmla="*/ 482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FFFFFF">
                    <a:alpha val="0"/>
                  </a:srgbClr>
                </a:gs>
                <a:gs pos="100000">
                  <a:srgbClr val="C0C0C0"/>
                </a:gs>
              </a:gsLst>
              <a:lin ang="5400000" scaled="1"/>
            </a:gra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 name="Freeform 5"/>
            <p:cNvSpPr>
              <a:spLocks/>
            </p:cNvSpPr>
            <p:nvPr/>
          </p:nvSpPr>
          <p:spPr bwMode="gray">
            <a:xfrm>
              <a:off x="1773" y="1992"/>
              <a:ext cx="231" cy="984"/>
            </a:xfrm>
            <a:custGeom>
              <a:avLst/>
              <a:gdLst>
                <a:gd name="T0" fmla="*/ 259 w 142"/>
                <a:gd name="T1" fmla="*/ 8 h 604"/>
                <a:gd name="T2" fmla="*/ 316 w 142"/>
                <a:gd name="T3" fmla="*/ 3325 h 604"/>
                <a:gd name="T4" fmla="*/ 0 w 142"/>
                <a:gd name="T5" fmla="*/ 3338 h 604"/>
                <a:gd name="T6" fmla="*/ 503 w 142"/>
                <a:gd name="T7" fmla="*/ 4255 h 604"/>
                <a:gd name="T8" fmla="*/ 996 w 142"/>
                <a:gd name="T9" fmla="*/ 3338 h 604"/>
                <a:gd name="T10" fmla="*/ 701 w 142"/>
                <a:gd name="T11" fmla="*/ 3338 h 604"/>
                <a:gd name="T12" fmla="*/ 693 w 142"/>
                <a:gd name="T13" fmla="*/ 0 h 604"/>
                <a:gd name="T14" fmla="*/ 259 w 142"/>
                <a:gd name="T15" fmla="*/ 8 h 604"/>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604"/>
                <a:gd name="T26" fmla="*/ 142 w 142"/>
                <a:gd name="T27" fmla="*/ 604 h 6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rgbClr val="FFFFFF">
                    <a:alpha val="0"/>
                  </a:srgbClr>
                </a:gs>
                <a:gs pos="100000">
                  <a:srgbClr val="C0C0C0"/>
                </a:gs>
              </a:gsLst>
              <a:lin ang="5400000" scaled="1"/>
            </a:gra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 name="Freeform 6"/>
            <p:cNvSpPr>
              <a:spLocks/>
            </p:cNvSpPr>
            <p:nvPr/>
          </p:nvSpPr>
          <p:spPr bwMode="gray">
            <a:xfrm flipH="1">
              <a:off x="2025" y="2003"/>
              <a:ext cx="1197" cy="867"/>
            </a:xfrm>
            <a:custGeom>
              <a:avLst/>
              <a:gdLst>
                <a:gd name="T0" fmla="*/ 0 w 735"/>
                <a:gd name="T1" fmla="*/ 0 h 532"/>
                <a:gd name="T2" fmla="*/ 2687 w 735"/>
                <a:gd name="T3" fmla="*/ 1424 h 532"/>
                <a:gd name="T4" fmla="*/ 4060 w 735"/>
                <a:gd name="T5" fmla="*/ 1424 h 532"/>
                <a:gd name="T6" fmla="*/ 4480 w 735"/>
                <a:gd name="T7" fmla="*/ 1758 h 532"/>
                <a:gd name="T8" fmla="*/ 4495 w 735"/>
                <a:gd name="T9" fmla="*/ 2834 h 532"/>
                <a:gd name="T10" fmla="*/ 4207 w 735"/>
                <a:gd name="T11" fmla="*/ 2823 h 532"/>
                <a:gd name="T12" fmla="*/ 4708 w 735"/>
                <a:gd name="T13" fmla="*/ 3753 h 532"/>
                <a:gd name="T14" fmla="*/ 5169 w 735"/>
                <a:gd name="T15" fmla="*/ 2834 h 532"/>
                <a:gd name="T16" fmla="*/ 4894 w 735"/>
                <a:gd name="T17" fmla="*/ 2834 h 532"/>
                <a:gd name="T18" fmla="*/ 4881 w 735"/>
                <a:gd name="T19" fmla="*/ 1594 h 532"/>
                <a:gd name="T20" fmla="*/ 4330 w 735"/>
                <a:gd name="T21" fmla="*/ 1058 h 532"/>
                <a:gd name="T22" fmla="*/ 2358 w 735"/>
                <a:gd name="T23" fmla="*/ 1051 h 532"/>
                <a:gd name="T24" fmla="*/ 482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FFFFFF">
                    <a:alpha val="0"/>
                  </a:srgbClr>
                </a:gs>
                <a:gs pos="100000">
                  <a:srgbClr val="C0C0C0"/>
                </a:gs>
              </a:gsLst>
              <a:lin ang="5400000" scaled="1"/>
            </a:gra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37" name="Group 7"/>
          <p:cNvGrpSpPr>
            <a:grpSpLocks/>
          </p:cNvGrpSpPr>
          <p:nvPr/>
        </p:nvGrpSpPr>
        <p:grpSpPr bwMode="auto">
          <a:xfrm rot="5400000" flipH="1">
            <a:off x="4151308" y="2946386"/>
            <a:ext cx="4111625" cy="1644651"/>
            <a:chOff x="564" y="1992"/>
            <a:chExt cx="2658" cy="984"/>
          </a:xfrm>
        </p:grpSpPr>
        <p:sp>
          <p:nvSpPr>
            <p:cNvPr id="38" name="Freeform 8"/>
            <p:cNvSpPr>
              <a:spLocks/>
            </p:cNvSpPr>
            <p:nvPr/>
          </p:nvSpPr>
          <p:spPr bwMode="gray">
            <a:xfrm>
              <a:off x="564" y="2003"/>
              <a:ext cx="1197" cy="867"/>
            </a:xfrm>
            <a:custGeom>
              <a:avLst/>
              <a:gdLst>
                <a:gd name="T0" fmla="*/ 0 w 735"/>
                <a:gd name="T1" fmla="*/ 0 h 532"/>
                <a:gd name="T2" fmla="*/ 2687 w 735"/>
                <a:gd name="T3" fmla="*/ 1424 h 532"/>
                <a:gd name="T4" fmla="*/ 4060 w 735"/>
                <a:gd name="T5" fmla="*/ 1424 h 532"/>
                <a:gd name="T6" fmla="*/ 4480 w 735"/>
                <a:gd name="T7" fmla="*/ 1758 h 532"/>
                <a:gd name="T8" fmla="*/ 4495 w 735"/>
                <a:gd name="T9" fmla="*/ 2834 h 532"/>
                <a:gd name="T10" fmla="*/ 4207 w 735"/>
                <a:gd name="T11" fmla="*/ 2823 h 532"/>
                <a:gd name="T12" fmla="*/ 4708 w 735"/>
                <a:gd name="T13" fmla="*/ 3753 h 532"/>
                <a:gd name="T14" fmla="*/ 5169 w 735"/>
                <a:gd name="T15" fmla="*/ 2834 h 532"/>
                <a:gd name="T16" fmla="*/ 4894 w 735"/>
                <a:gd name="T17" fmla="*/ 2834 h 532"/>
                <a:gd name="T18" fmla="*/ 4881 w 735"/>
                <a:gd name="T19" fmla="*/ 1594 h 532"/>
                <a:gd name="T20" fmla="*/ 4330 w 735"/>
                <a:gd name="T21" fmla="*/ 1058 h 532"/>
                <a:gd name="T22" fmla="*/ 2358 w 735"/>
                <a:gd name="T23" fmla="*/ 1051 h 532"/>
                <a:gd name="T24" fmla="*/ 482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FFFFFF">
                    <a:alpha val="0"/>
                  </a:srgbClr>
                </a:gs>
                <a:gs pos="100000">
                  <a:srgbClr val="C0C0C0"/>
                </a:gs>
              </a:gsLst>
              <a:lin ang="5400000" scaled="1"/>
            </a:gra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9" name="Freeform 9"/>
            <p:cNvSpPr>
              <a:spLocks/>
            </p:cNvSpPr>
            <p:nvPr/>
          </p:nvSpPr>
          <p:spPr bwMode="gray">
            <a:xfrm>
              <a:off x="1773" y="1992"/>
              <a:ext cx="231" cy="984"/>
            </a:xfrm>
            <a:custGeom>
              <a:avLst/>
              <a:gdLst>
                <a:gd name="T0" fmla="*/ 259 w 142"/>
                <a:gd name="T1" fmla="*/ 8 h 604"/>
                <a:gd name="T2" fmla="*/ 316 w 142"/>
                <a:gd name="T3" fmla="*/ 3325 h 604"/>
                <a:gd name="T4" fmla="*/ 0 w 142"/>
                <a:gd name="T5" fmla="*/ 3338 h 604"/>
                <a:gd name="T6" fmla="*/ 503 w 142"/>
                <a:gd name="T7" fmla="*/ 4255 h 604"/>
                <a:gd name="T8" fmla="*/ 996 w 142"/>
                <a:gd name="T9" fmla="*/ 3338 h 604"/>
                <a:gd name="T10" fmla="*/ 701 w 142"/>
                <a:gd name="T11" fmla="*/ 3338 h 604"/>
                <a:gd name="T12" fmla="*/ 693 w 142"/>
                <a:gd name="T13" fmla="*/ 0 h 604"/>
                <a:gd name="T14" fmla="*/ 259 w 142"/>
                <a:gd name="T15" fmla="*/ 8 h 604"/>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604"/>
                <a:gd name="T26" fmla="*/ 142 w 142"/>
                <a:gd name="T27" fmla="*/ 604 h 6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rgbClr val="FFFFFF">
                    <a:alpha val="0"/>
                  </a:srgbClr>
                </a:gs>
                <a:gs pos="100000">
                  <a:srgbClr val="C0C0C0"/>
                </a:gs>
              </a:gsLst>
              <a:lin ang="5400000" scaled="1"/>
            </a:gra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0" name="Freeform 10"/>
            <p:cNvSpPr>
              <a:spLocks/>
            </p:cNvSpPr>
            <p:nvPr/>
          </p:nvSpPr>
          <p:spPr bwMode="gray">
            <a:xfrm flipH="1">
              <a:off x="2025" y="2003"/>
              <a:ext cx="1197" cy="867"/>
            </a:xfrm>
            <a:custGeom>
              <a:avLst/>
              <a:gdLst>
                <a:gd name="T0" fmla="*/ 0 w 735"/>
                <a:gd name="T1" fmla="*/ 0 h 532"/>
                <a:gd name="T2" fmla="*/ 2687 w 735"/>
                <a:gd name="T3" fmla="*/ 1424 h 532"/>
                <a:gd name="T4" fmla="*/ 4060 w 735"/>
                <a:gd name="T5" fmla="*/ 1424 h 532"/>
                <a:gd name="T6" fmla="*/ 4480 w 735"/>
                <a:gd name="T7" fmla="*/ 1758 h 532"/>
                <a:gd name="T8" fmla="*/ 4495 w 735"/>
                <a:gd name="T9" fmla="*/ 2834 h 532"/>
                <a:gd name="T10" fmla="*/ 4207 w 735"/>
                <a:gd name="T11" fmla="*/ 2823 h 532"/>
                <a:gd name="T12" fmla="*/ 4708 w 735"/>
                <a:gd name="T13" fmla="*/ 3753 h 532"/>
                <a:gd name="T14" fmla="*/ 5169 w 735"/>
                <a:gd name="T15" fmla="*/ 2834 h 532"/>
                <a:gd name="T16" fmla="*/ 4894 w 735"/>
                <a:gd name="T17" fmla="*/ 2834 h 532"/>
                <a:gd name="T18" fmla="*/ 4881 w 735"/>
                <a:gd name="T19" fmla="*/ 1594 h 532"/>
                <a:gd name="T20" fmla="*/ 4330 w 735"/>
                <a:gd name="T21" fmla="*/ 1058 h 532"/>
                <a:gd name="T22" fmla="*/ 2358 w 735"/>
                <a:gd name="T23" fmla="*/ 1051 h 532"/>
                <a:gd name="T24" fmla="*/ 482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FFFFFF">
                    <a:alpha val="0"/>
                  </a:srgbClr>
                </a:gs>
                <a:gs pos="100000">
                  <a:srgbClr val="C0C0C0"/>
                </a:gs>
              </a:gsLst>
              <a:lin ang="5400000" scaled="1"/>
            </a:grad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1" name="Group 11"/>
          <p:cNvGrpSpPr>
            <a:grpSpLocks/>
          </p:cNvGrpSpPr>
          <p:nvPr/>
        </p:nvGrpSpPr>
        <p:grpSpPr bwMode="auto">
          <a:xfrm>
            <a:off x="3757602" y="2984484"/>
            <a:ext cx="1660525" cy="1612900"/>
            <a:chOff x="2457" y="2000"/>
            <a:chExt cx="901" cy="888"/>
          </a:xfrm>
        </p:grpSpPr>
        <p:pic>
          <p:nvPicPr>
            <p:cNvPr id="42" name="Picture 12" descr="circuler_1"/>
            <p:cNvPicPr>
              <a:picLocks noChangeAspect="1" noChangeArrowheads="1"/>
            </p:cNvPicPr>
            <p:nvPr/>
          </p:nvPicPr>
          <p:blipFill>
            <a:blip r:embed="rId4" cstate="print"/>
            <a:srcRect/>
            <a:stretch>
              <a:fillRect/>
            </a:stretch>
          </p:blipFill>
          <p:spPr bwMode="ltGray">
            <a:xfrm>
              <a:off x="2457" y="2000"/>
              <a:ext cx="901" cy="886"/>
            </a:xfrm>
            <a:prstGeom prst="rect">
              <a:avLst/>
            </a:prstGeom>
            <a:noFill/>
            <a:ln w="9525">
              <a:noFill/>
              <a:miter lim="800000"/>
              <a:headEnd/>
              <a:tailEnd/>
            </a:ln>
          </p:spPr>
        </p:pic>
        <p:sp>
          <p:nvSpPr>
            <p:cNvPr id="43" name="Oval 13"/>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44" name="Freeform 14"/>
            <p:cNvSpPr>
              <a:spLocks/>
            </p:cNvSpPr>
            <p:nvPr/>
          </p:nvSpPr>
          <p:spPr bwMode="ltGray">
            <a:xfrm>
              <a:off x="2550" y="2018"/>
              <a:ext cx="703" cy="308"/>
            </a:xfrm>
            <a:custGeom>
              <a:avLst/>
              <a:gdLst>
                <a:gd name="T0" fmla="*/ 104 w 1321"/>
                <a:gd name="T1" fmla="*/ 14 h 712"/>
                <a:gd name="T2" fmla="*/ 106 w 1321"/>
                <a:gd name="T3" fmla="*/ 16 h 712"/>
                <a:gd name="T4" fmla="*/ 106 w 1321"/>
                <a:gd name="T5" fmla="*/ 17 h 712"/>
                <a:gd name="T6" fmla="*/ 106 w 1321"/>
                <a:gd name="T7" fmla="*/ 18 h 712"/>
                <a:gd name="T8" fmla="*/ 104 w 1321"/>
                <a:gd name="T9" fmla="*/ 19 h 712"/>
                <a:gd name="T10" fmla="*/ 102 w 1321"/>
                <a:gd name="T11" fmla="*/ 20 h 712"/>
                <a:gd name="T12" fmla="*/ 100 w 1321"/>
                <a:gd name="T13" fmla="*/ 21 h 712"/>
                <a:gd name="T14" fmla="*/ 96 w 1321"/>
                <a:gd name="T15" fmla="*/ 22 h 712"/>
                <a:gd name="T16" fmla="*/ 92 w 1321"/>
                <a:gd name="T17" fmla="*/ 23 h 712"/>
                <a:gd name="T18" fmla="*/ 87 w 1321"/>
                <a:gd name="T19" fmla="*/ 23 h 712"/>
                <a:gd name="T20" fmla="*/ 82 w 1321"/>
                <a:gd name="T21" fmla="*/ 24 h 712"/>
                <a:gd name="T22" fmla="*/ 78 w 1321"/>
                <a:gd name="T23" fmla="*/ 24 h 712"/>
                <a:gd name="T24" fmla="*/ 72 w 1321"/>
                <a:gd name="T25" fmla="*/ 25 h 712"/>
                <a:gd name="T26" fmla="*/ 67 w 1321"/>
                <a:gd name="T27" fmla="*/ 25 h 712"/>
                <a:gd name="T28" fmla="*/ 64 w 1321"/>
                <a:gd name="T29" fmla="*/ 25 h 712"/>
                <a:gd name="T30" fmla="*/ 38 w 1321"/>
                <a:gd name="T31" fmla="*/ 25 h 712"/>
                <a:gd name="T32" fmla="*/ 38 w 1321"/>
                <a:gd name="T33" fmla="*/ 25 h 712"/>
                <a:gd name="T34" fmla="*/ 33 w 1321"/>
                <a:gd name="T35" fmla="*/ 25 h 712"/>
                <a:gd name="T36" fmla="*/ 28 w 1321"/>
                <a:gd name="T37" fmla="*/ 25 h 712"/>
                <a:gd name="T38" fmla="*/ 23 w 1321"/>
                <a:gd name="T39" fmla="*/ 24 h 712"/>
                <a:gd name="T40" fmla="*/ 19 w 1321"/>
                <a:gd name="T41" fmla="*/ 24 h 712"/>
                <a:gd name="T42" fmla="*/ 15 w 1321"/>
                <a:gd name="T43" fmla="*/ 24 h 712"/>
                <a:gd name="T44" fmla="*/ 11 w 1321"/>
                <a:gd name="T45" fmla="*/ 23 h 712"/>
                <a:gd name="T46" fmla="*/ 8 w 1321"/>
                <a:gd name="T47" fmla="*/ 22 h 712"/>
                <a:gd name="T48" fmla="*/ 5 w 1321"/>
                <a:gd name="T49" fmla="*/ 22 h 712"/>
                <a:gd name="T50" fmla="*/ 3 w 1321"/>
                <a:gd name="T51" fmla="*/ 21 h 712"/>
                <a:gd name="T52" fmla="*/ 2 w 1321"/>
                <a:gd name="T53" fmla="*/ 20 h 712"/>
                <a:gd name="T54" fmla="*/ 1 w 1321"/>
                <a:gd name="T55" fmla="*/ 19 h 712"/>
                <a:gd name="T56" fmla="*/ 0 w 1321"/>
                <a:gd name="T57" fmla="*/ 18 h 712"/>
                <a:gd name="T58" fmla="*/ 0 w 1321"/>
                <a:gd name="T59" fmla="*/ 18 h 712"/>
                <a:gd name="T60" fmla="*/ 1 w 1321"/>
                <a:gd name="T61" fmla="*/ 17 h 712"/>
                <a:gd name="T62" fmla="*/ 2 w 1321"/>
                <a:gd name="T63" fmla="*/ 16 h 712"/>
                <a:gd name="T64" fmla="*/ 4 w 1321"/>
                <a:gd name="T65" fmla="*/ 13 h 712"/>
                <a:gd name="T66" fmla="*/ 7 w 1321"/>
                <a:gd name="T67" fmla="*/ 10 h 712"/>
                <a:gd name="T68" fmla="*/ 12 w 1321"/>
                <a:gd name="T69" fmla="*/ 8 h 712"/>
                <a:gd name="T70" fmla="*/ 16 w 1321"/>
                <a:gd name="T71" fmla="*/ 6 h 712"/>
                <a:gd name="T72" fmla="*/ 22 w 1321"/>
                <a:gd name="T73" fmla="*/ 4 h 712"/>
                <a:gd name="T74" fmla="*/ 27 w 1321"/>
                <a:gd name="T75" fmla="*/ 3 h 712"/>
                <a:gd name="T76" fmla="*/ 34 w 1321"/>
                <a:gd name="T77" fmla="*/ 2 h 712"/>
                <a:gd name="T78" fmla="*/ 40 w 1321"/>
                <a:gd name="T79" fmla="*/ 1 h 712"/>
                <a:gd name="T80" fmla="*/ 46 w 1321"/>
                <a:gd name="T81" fmla="*/ 0 h 712"/>
                <a:gd name="T82" fmla="*/ 54 w 1321"/>
                <a:gd name="T83" fmla="*/ 0 h 712"/>
                <a:gd name="T84" fmla="*/ 54 w 1321"/>
                <a:gd name="T85" fmla="*/ 0 h 712"/>
                <a:gd name="T86" fmla="*/ 61 w 1321"/>
                <a:gd name="T87" fmla="*/ 0 h 712"/>
                <a:gd name="T88" fmla="*/ 68 w 1321"/>
                <a:gd name="T89" fmla="*/ 1 h 712"/>
                <a:gd name="T90" fmla="*/ 75 w 1321"/>
                <a:gd name="T91" fmla="*/ 2 h 712"/>
                <a:gd name="T92" fmla="*/ 81 w 1321"/>
                <a:gd name="T93" fmla="*/ 3 h 712"/>
                <a:gd name="T94" fmla="*/ 87 w 1321"/>
                <a:gd name="T95" fmla="*/ 5 h 712"/>
                <a:gd name="T96" fmla="*/ 92 w 1321"/>
                <a:gd name="T97" fmla="*/ 7 h 712"/>
                <a:gd name="T98" fmla="*/ 97 w 1321"/>
                <a:gd name="T99" fmla="*/ 9 h 712"/>
                <a:gd name="T100" fmla="*/ 101 w 1321"/>
                <a:gd name="T101" fmla="*/ 11 h 712"/>
                <a:gd name="T102" fmla="*/ 104 w 1321"/>
                <a:gd name="T103" fmla="*/ 14 h 712"/>
                <a:gd name="T104" fmla="*/ 104 w 1321"/>
                <a:gd name="T105" fmla="*/ 14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w="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45" name="Group 15"/>
            <p:cNvGrpSpPr>
              <a:grpSpLocks/>
            </p:cNvGrpSpPr>
            <p:nvPr/>
          </p:nvGrpSpPr>
          <p:grpSpPr bwMode="auto">
            <a:xfrm rot="-1297425" flipH="1" flipV="1">
              <a:off x="2522" y="2688"/>
              <a:ext cx="787" cy="182"/>
              <a:chOff x="2524" y="1060"/>
              <a:chExt cx="898" cy="236"/>
            </a:xfrm>
          </p:grpSpPr>
          <p:grpSp>
            <p:nvGrpSpPr>
              <p:cNvPr id="46" name="Group 16"/>
              <p:cNvGrpSpPr>
                <a:grpSpLocks/>
              </p:cNvGrpSpPr>
              <p:nvPr/>
            </p:nvGrpSpPr>
            <p:grpSpPr bwMode="auto">
              <a:xfrm>
                <a:off x="2524" y="1060"/>
                <a:ext cx="742" cy="186"/>
                <a:chOff x="1565" y="2568"/>
                <a:chExt cx="1118" cy="279"/>
              </a:xfrm>
            </p:grpSpPr>
            <p:sp>
              <p:nvSpPr>
                <p:cNvPr id="52" name="AutoShape 17"/>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3" name="AutoShape 18"/>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4" name="AutoShape 19"/>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5" name="AutoShape 20"/>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7" name="Group 21"/>
              <p:cNvGrpSpPr>
                <a:grpSpLocks/>
              </p:cNvGrpSpPr>
              <p:nvPr/>
            </p:nvGrpSpPr>
            <p:grpSpPr bwMode="auto">
              <a:xfrm rot="1353540">
                <a:off x="2680" y="1110"/>
                <a:ext cx="742" cy="186"/>
                <a:chOff x="1565" y="2568"/>
                <a:chExt cx="1118" cy="279"/>
              </a:xfrm>
            </p:grpSpPr>
            <p:sp>
              <p:nvSpPr>
                <p:cNvPr id="48" name="AutoShape 22"/>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AutoShape 23"/>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 name="AutoShape 24"/>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 name="AutoShape 25"/>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grpSp>
      <p:sp>
        <p:nvSpPr>
          <p:cNvPr id="56" name="AutoShape 27"/>
          <p:cNvSpPr>
            <a:spLocks noChangeArrowheads="1"/>
          </p:cNvSpPr>
          <p:nvPr/>
        </p:nvSpPr>
        <p:spPr bwMode="ltGray">
          <a:xfrm>
            <a:off x="169820" y="1627162"/>
            <a:ext cx="2200335" cy="1322388"/>
          </a:xfrm>
          <a:prstGeom prst="roundRect">
            <a:avLst>
              <a:gd name="adj" fmla="val 11921"/>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57" name="AutoShape 30"/>
          <p:cNvSpPr>
            <a:spLocks noChangeArrowheads="1"/>
          </p:cNvSpPr>
          <p:nvPr/>
        </p:nvSpPr>
        <p:spPr bwMode="ltGray">
          <a:xfrm>
            <a:off x="192045" y="3128937"/>
            <a:ext cx="2200335" cy="1322388"/>
          </a:xfrm>
          <a:prstGeom prst="roundRect">
            <a:avLst>
              <a:gd name="adj" fmla="val 11921"/>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58" name="AutoShape 33"/>
          <p:cNvSpPr>
            <a:spLocks noChangeArrowheads="1"/>
          </p:cNvSpPr>
          <p:nvPr/>
        </p:nvSpPr>
        <p:spPr bwMode="ltGray">
          <a:xfrm>
            <a:off x="206332" y="4651351"/>
            <a:ext cx="2200335" cy="1322387"/>
          </a:xfrm>
          <a:prstGeom prst="roundRect">
            <a:avLst>
              <a:gd name="adj" fmla="val 11921"/>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59" name="AutoShape 36"/>
          <p:cNvSpPr>
            <a:spLocks noChangeArrowheads="1"/>
          </p:cNvSpPr>
          <p:nvPr/>
        </p:nvSpPr>
        <p:spPr bwMode="ltGray">
          <a:xfrm>
            <a:off x="6670679" y="1555724"/>
            <a:ext cx="2200335" cy="1322388"/>
          </a:xfrm>
          <a:prstGeom prst="roundRect">
            <a:avLst>
              <a:gd name="adj" fmla="val 11921"/>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60" name="AutoShape 39"/>
          <p:cNvSpPr>
            <a:spLocks noChangeArrowheads="1"/>
          </p:cNvSpPr>
          <p:nvPr/>
        </p:nvSpPr>
        <p:spPr bwMode="ltGray">
          <a:xfrm>
            <a:off x="6692904" y="3057499"/>
            <a:ext cx="2200335" cy="1322388"/>
          </a:xfrm>
          <a:prstGeom prst="roundRect">
            <a:avLst>
              <a:gd name="adj" fmla="val 11921"/>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61" name="AutoShape 42"/>
          <p:cNvSpPr>
            <a:spLocks noChangeArrowheads="1"/>
          </p:cNvSpPr>
          <p:nvPr/>
        </p:nvSpPr>
        <p:spPr bwMode="ltGray">
          <a:xfrm>
            <a:off x="6707191" y="4579913"/>
            <a:ext cx="2200335" cy="1322387"/>
          </a:xfrm>
          <a:prstGeom prst="roundRect">
            <a:avLst>
              <a:gd name="adj" fmla="val 11921"/>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a typeface="宋体" pitchFamily="2" charset="-122"/>
            </a:endParaRPr>
          </a:p>
        </p:txBody>
      </p:sp>
      <p:sp>
        <p:nvSpPr>
          <p:cNvPr id="62" name="Rectangle 44"/>
          <p:cNvSpPr>
            <a:spLocks noChangeArrowheads="1"/>
          </p:cNvSpPr>
          <p:nvPr/>
        </p:nvSpPr>
        <p:spPr bwMode="auto">
          <a:xfrm>
            <a:off x="241258" y="1841476"/>
            <a:ext cx="2143140" cy="738664"/>
          </a:xfrm>
          <a:prstGeom prst="rect">
            <a:avLst/>
          </a:prstGeom>
          <a:noFill/>
          <a:ln w="9525">
            <a:noFill/>
            <a:miter lim="800000"/>
            <a:headEnd/>
            <a:tailEnd/>
          </a:ln>
          <a:effectLst/>
        </p:spPr>
        <p:txBody>
          <a:bodyPr wrap="square">
            <a:spAutoFit/>
          </a:bodyPr>
          <a:lstStyle/>
          <a:p>
            <a:pPr lvl="0" eaLnBrk="0" fontAlgn="base" hangingPunct="0">
              <a:spcBef>
                <a:spcPct val="0"/>
              </a:spcBef>
              <a:spcAft>
                <a:spcPct val="0"/>
              </a:spcAft>
              <a:buFontTx/>
              <a:buChar char="•"/>
            </a:pPr>
            <a:r>
              <a:rPr lang="zh-CN" altLang="en-US" sz="1400" dirty="0" smtClean="0">
                <a:solidFill>
                  <a:schemeClr val="bg1"/>
                </a:solidFill>
                <a:latin typeface="微软雅黑" pitchFamily="34" charset="-122"/>
                <a:ea typeface="微软雅黑" pitchFamily="34" charset="-122"/>
                <a:cs typeface="Times New Roman" pitchFamily="18" charset="0"/>
              </a:rPr>
              <a:t>为各手游公司在网站上做游戏、手机应用分发，从中获得返佣</a:t>
            </a:r>
          </a:p>
        </p:txBody>
      </p:sp>
      <p:sp>
        <p:nvSpPr>
          <p:cNvPr id="63" name="Rectangle 50"/>
          <p:cNvSpPr>
            <a:spLocks noChangeArrowheads="1"/>
          </p:cNvSpPr>
          <p:nvPr/>
        </p:nvSpPr>
        <p:spPr bwMode="auto">
          <a:xfrm>
            <a:off x="3098778" y="4984748"/>
            <a:ext cx="3014663" cy="634020"/>
          </a:xfrm>
          <a:prstGeom prst="rect">
            <a:avLst/>
          </a:prstGeom>
          <a:noFill/>
          <a:ln w="9525">
            <a:noFill/>
            <a:miter lim="800000"/>
            <a:headEnd/>
            <a:tailEnd/>
          </a:ln>
        </p:spPr>
        <p:txBody>
          <a:bodyPr>
            <a:spAutoFit/>
          </a:bodyPr>
          <a:lstStyle/>
          <a:p>
            <a:pPr algn="ctr">
              <a:lnSpc>
                <a:spcPct val="110000"/>
              </a:lnSpc>
            </a:pPr>
            <a:r>
              <a:rPr lang="zh-CN" altLang="en-US" sz="1600" b="1" dirty="0" smtClean="0">
                <a:solidFill>
                  <a:srgbClr val="FF0000"/>
                </a:solidFill>
              </a:rPr>
              <a:t>出售网站、公众号、</a:t>
            </a:r>
            <a:r>
              <a:rPr lang="en-US" sz="1600" b="1" dirty="0" smtClean="0">
                <a:solidFill>
                  <a:srgbClr val="FF0000"/>
                </a:solidFill>
              </a:rPr>
              <a:t>APP</a:t>
            </a:r>
            <a:r>
              <a:rPr lang="zh-CN" altLang="en-US" sz="1600" b="1" dirty="0" smtClean="0">
                <a:solidFill>
                  <a:srgbClr val="FF0000"/>
                </a:solidFill>
              </a:rPr>
              <a:t>广告位</a:t>
            </a:r>
            <a:endParaRPr lang="en-US" altLang="zh-CN" sz="1600" b="1" dirty="0" smtClean="0">
              <a:solidFill>
                <a:srgbClr val="FF0000"/>
              </a:solidFill>
            </a:endParaRPr>
          </a:p>
          <a:p>
            <a:pPr algn="ctr">
              <a:lnSpc>
                <a:spcPct val="110000"/>
              </a:lnSpc>
            </a:pPr>
            <a:r>
              <a:rPr lang="zh-CN" altLang="en-US" sz="1600" b="1" dirty="0" smtClean="0">
                <a:solidFill>
                  <a:srgbClr val="FF0000"/>
                </a:solidFill>
              </a:rPr>
              <a:t>获得广告收入</a:t>
            </a:r>
            <a:endParaRPr lang="en-US" altLang="zh-CN" sz="1600" b="1" dirty="0" smtClean="0">
              <a:solidFill>
                <a:srgbClr val="FF0000"/>
              </a:solidFill>
              <a:latin typeface="微软雅黑" pitchFamily="34" charset="-122"/>
              <a:ea typeface="微软雅黑" pitchFamily="34" charset="-122"/>
            </a:endParaRPr>
          </a:p>
        </p:txBody>
      </p:sp>
      <p:sp>
        <p:nvSpPr>
          <p:cNvPr id="64" name="Rectangle 51"/>
          <p:cNvSpPr>
            <a:spLocks noChangeArrowheads="1"/>
          </p:cNvSpPr>
          <p:nvPr/>
        </p:nvSpPr>
        <p:spPr bwMode="auto">
          <a:xfrm>
            <a:off x="3741721" y="3484550"/>
            <a:ext cx="1600200" cy="584775"/>
          </a:xfrm>
          <a:prstGeom prst="rect">
            <a:avLst/>
          </a:prstGeom>
          <a:noFill/>
          <a:ln w="9525">
            <a:noFill/>
            <a:miter lim="800000"/>
            <a:headEnd/>
            <a:tailEnd/>
          </a:ln>
        </p:spPr>
        <p:txBody>
          <a:bodyPr>
            <a:spAutoFit/>
          </a:bodyPr>
          <a:lstStyle/>
          <a:p>
            <a:pPr algn="ctr"/>
            <a:r>
              <a:rPr lang="zh-CN" altLang="en-US" sz="3200" b="1" i="1" cap="all" dirty="0" smtClean="0">
                <a:ln w="9000" cmpd="sng">
                  <a:no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3">
                      <a:satMod val="175000"/>
                      <a:alpha val="40000"/>
                    </a:schemeClr>
                  </a:glow>
                  <a:reflection blurRad="12700" stA="28000" endPos="45000" dist="1000" dir="5400000" sy="-100000" algn="bl" rotWithShape="0"/>
                </a:effectLst>
                <a:latin typeface="Arial Black" pitchFamily="34" charset="0"/>
                <a:cs typeface="Arial" charset="0"/>
              </a:rPr>
              <a:t>盈利</a:t>
            </a:r>
            <a:endParaRPr lang="en-US" altLang="zh-CN" sz="3200" b="1" i="1" cap="all" dirty="0">
              <a:ln w="9000" cmpd="sng">
                <a:no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3">
                    <a:satMod val="175000"/>
                    <a:alpha val="40000"/>
                  </a:schemeClr>
                </a:glow>
                <a:reflection blurRad="12700" stA="28000" endPos="45000" dist="1000" dir="5400000" sy="-100000" algn="bl" rotWithShape="0"/>
              </a:effectLst>
              <a:latin typeface="Arial Black" pitchFamily="34" charset="0"/>
              <a:cs typeface="Arial" charset="0"/>
            </a:endParaRPr>
          </a:p>
        </p:txBody>
      </p:sp>
      <p:sp>
        <p:nvSpPr>
          <p:cNvPr id="65" name="Rectangle 44"/>
          <p:cNvSpPr>
            <a:spLocks noChangeArrowheads="1"/>
          </p:cNvSpPr>
          <p:nvPr/>
        </p:nvSpPr>
        <p:spPr bwMode="auto">
          <a:xfrm>
            <a:off x="169820" y="3341674"/>
            <a:ext cx="2143140" cy="954107"/>
          </a:xfrm>
          <a:prstGeom prst="rect">
            <a:avLst/>
          </a:prstGeom>
          <a:noFill/>
          <a:ln w="9525">
            <a:noFill/>
            <a:miter lim="800000"/>
            <a:headEnd/>
            <a:tailEnd/>
          </a:ln>
          <a:effectLst/>
        </p:spPr>
        <p:txBody>
          <a:bodyPr wrap="square">
            <a:spAutoFit/>
          </a:bodyPr>
          <a:lstStyle/>
          <a:p>
            <a:pPr eaLnBrk="0" fontAlgn="base" hangingPunct="0">
              <a:spcBef>
                <a:spcPct val="0"/>
              </a:spcBef>
              <a:spcAft>
                <a:spcPct val="0"/>
              </a:spcAft>
              <a:buFontTx/>
              <a:buChar char="•"/>
            </a:pPr>
            <a:r>
              <a:rPr lang="zh-CN" altLang="en-US" sz="1400" dirty="0" smtClean="0">
                <a:solidFill>
                  <a:schemeClr val="bg1"/>
                </a:solidFill>
                <a:latin typeface="微软雅黑" pitchFamily="34" charset="-122"/>
                <a:ea typeface="微软雅黑" pitchFamily="34" charset="-122"/>
                <a:cs typeface="Times New Roman" pitchFamily="18" charset="0"/>
              </a:rPr>
              <a:t>利用会员资源，推荐会员到加盟商家消费，根据消费金额直接从商家获得佣金收入</a:t>
            </a:r>
          </a:p>
        </p:txBody>
      </p:sp>
      <p:sp>
        <p:nvSpPr>
          <p:cNvPr id="66" name="Rectangle 44"/>
          <p:cNvSpPr>
            <a:spLocks noChangeArrowheads="1"/>
          </p:cNvSpPr>
          <p:nvPr/>
        </p:nvSpPr>
        <p:spPr bwMode="auto">
          <a:xfrm>
            <a:off x="241258" y="4913310"/>
            <a:ext cx="2143140" cy="954107"/>
          </a:xfrm>
          <a:prstGeom prst="rect">
            <a:avLst/>
          </a:prstGeom>
          <a:noFill/>
          <a:ln w="9525">
            <a:noFill/>
            <a:miter lim="800000"/>
            <a:headEnd/>
            <a:tailEnd/>
          </a:ln>
          <a:effectLst/>
        </p:spPr>
        <p:txBody>
          <a:bodyPr wrap="square">
            <a:spAutoFit/>
          </a:bodyPr>
          <a:lstStyle/>
          <a:p>
            <a:pPr lvl="0" eaLnBrk="0" fontAlgn="base" hangingPunct="0">
              <a:spcBef>
                <a:spcPct val="0"/>
              </a:spcBef>
              <a:spcAft>
                <a:spcPct val="0"/>
              </a:spcAft>
              <a:buFontTx/>
              <a:buChar char="•"/>
            </a:pPr>
            <a:r>
              <a:rPr lang="zh-CN" altLang="en-US" sz="1400" dirty="0" smtClean="0">
                <a:solidFill>
                  <a:schemeClr val="bg1"/>
                </a:solidFill>
                <a:latin typeface="微软雅黑" pitchFamily="34" charset="-122"/>
                <a:ea typeface="微软雅黑" pitchFamily="34" charset="-122"/>
                <a:cs typeface="Times New Roman" pitchFamily="18" charset="0"/>
              </a:rPr>
              <a:t>利用第三方，如广告联盟，根据会员的行为（点击广告、网上消费等）获得收入</a:t>
            </a:r>
          </a:p>
        </p:txBody>
      </p:sp>
      <p:sp>
        <p:nvSpPr>
          <p:cNvPr id="67" name="Rectangle 44"/>
          <p:cNvSpPr>
            <a:spLocks noChangeArrowheads="1"/>
          </p:cNvSpPr>
          <p:nvPr/>
        </p:nvSpPr>
        <p:spPr bwMode="auto">
          <a:xfrm>
            <a:off x="6670679" y="1744625"/>
            <a:ext cx="2143140" cy="954107"/>
          </a:xfrm>
          <a:prstGeom prst="rect">
            <a:avLst/>
          </a:prstGeom>
          <a:noFill/>
          <a:ln w="9525">
            <a:noFill/>
            <a:miter lim="800000"/>
            <a:headEnd/>
            <a:tailEnd/>
          </a:ln>
          <a:effectLst/>
        </p:spPr>
        <p:txBody>
          <a:bodyPr wrap="square">
            <a:spAutoFit/>
          </a:bodyPr>
          <a:lstStyle/>
          <a:p>
            <a:pPr eaLnBrk="0" fontAlgn="base" hangingPunct="0">
              <a:spcBef>
                <a:spcPct val="0"/>
              </a:spcBef>
              <a:spcAft>
                <a:spcPct val="0"/>
              </a:spcAft>
              <a:buFontTx/>
              <a:buChar char="•"/>
            </a:pPr>
            <a:r>
              <a:rPr lang="zh-CN" altLang="en-US" sz="1400" dirty="0" smtClean="0">
                <a:solidFill>
                  <a:schemeClr val="bg1"/>
                </a:solidFill>
                <a:latin typeface="微软雅黑" pitchFamily="34" charset="-122"/>
                <a:ea typeface="微软雅黑" pitchFamily="34" charset="-122"/>
                <a:cs typeface="Times New Roman" pitchFamily="18" charset="0"/>
              </a:rPr>
              <a:t>为商家提供消费跟踪、市场调查、数据分析、客户维护等营销服务，获得营销收入</a:t>
            </a:r>
          </a:p>
        </p:txBody>
      </p:sp>
      <p:sp>
        <p:nvSpPr>
          <p:cNvPr id="68" name="Rectangle 44"/>
          <p:cNvSpPr>
            <a:spLocks noChangeArrowheads="1"/>
          </p:cNvSpPr>
          <p:nvPr/>
        </p:nvSpPr>
        <p:spPr bwMode="auto">
          <a:xfrm>
            <a:off x="6742117" y="3244823"/>
            <a:ext cx="2143140" cy="954107"/>
          </a:xfrm>
          <a:prstGeom prst="rect">
            <a:avLst/>
          </a:prstGeom>
          <a:noFill/>
          <a:ln w="9525">
            <a:noFill/>
            <a:miter lim="800000"/>
            <a:headEnd/>
            <a:tailEnd/>
          </a:ln>
          <a:effectLst/>
        </p:spPr>
        <p:txBody>
          <a:bodyPr wrap="square">
            <a:spAutoFit/>
          </a:bodyPr>
          <a:lstStyle/>
          <a:p>
            <a:pPr lvl="0" eaLnBrk="0" fontAlgn="base" hangingPunct="0">
              <a:spcBef>
                <a:spcPct val="0"/>
              </a:spcBef>
              <a:spcAft>
                <a:spcPct val="0"/>
              </a:spcAft>
              <a:buFontTx/>
              <a:buChar char="•"/>
            </a:pPr>
            <a:r>
              <a:rPr lang="zh-CN" altLang="en-US" sz="1400" dirty="0" smtClean="0">
                <a:solidFill>
                  <a:schemeClr val="bg1"/>
                </a:solidFill>
                <a:latin typeface="微软雅黑" pitchFamily="34" charset="-122"/>
                <a:ea typeface="微软雅黑" pitchFamily="34" charset="-122"/>
                <a:cs typeface="Times New Roman" pitchFamily="18" charset="0"/>
              </a:rPr>
              <a:t>为商家提供如有奖问答、免费试用、自助调查、消费评论等营销形式，从而获得收入</a:t>
            </a:r>
          </a:p>
        </p:txBody>
      </p:sp>
      <p:sp>
        <p:nvSpPr>
          <p:cNvPr id="69" name="Rectangle 44"/>
          <p:cNvSpPr>
            <a:spLocks noChangeArrowheads="1"/>
          </p:cNvSpPr>
          <p:nvPr/>
        </p:nvSpPr>
        <p:spPr bwMode="auto">
          <a:xfrm>
            <a:off x="6742115" y="4889026"/>
            <a:ext cx="2214579" cy="738664"/>
          </a:xfrm>
          <a:prstGeom prst="rect">
            <a:avLst/>
          </a:prstGeom>
          <a:noFill/>
          <a:ln w="9525">
            <a:noFill/>
            <a:miter lim="800000"/>
            <a:headEnd/>
            <a:tailEnd/>
          </a:ln>
          <a:effectLst/>
        </p:spPr>
        <p:txBody>
          <a:bodyPr wrap="square">
            <a:spAutoFit/>
          </a:bodyPr>
          <a:lstStyle/>
          <a:p>
            <a:pPr eaLnBrk="0" fontAlgn="base" hangingPunct="0">
              <a:spcBef>
                <a:spcPct val="0"/>
              </a:spcBef>
              <a:spcAft>
                <a:spcPct val="0"/>
              </a:spcAft>
              <a:buFontTx/>
              <a:buChar char="•"/>
            </a:pPr>
            <a:r>
              <a:rPr lang="zh-CN" altLang="en-US" sz="1400" dirty="0" smtClean="0">
                <a:solidFill>
                  <a:schemeClr val="bg1"/>
                </a:solidFill>
                <a:latin typeface="微软雅黑" pitchFamily="34" charset="-122"/>
                <a:ea typeface="微软雅黑" pitchFamily="34" charset="-122"/>
                <a:cs typeface="Times New Roman" pitchFamily="18" charset="0"/>
              </a:rPr>
              <a:t>为会员提供消费打折信息、优惠券等增值服务，向商家收取营销费用</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标题 24"/>
          <p:cNvSpPr>
            <a:spLocks noGrp="1"/>
          </p:cNvSpPr>
          <p:nvPr>
            <p:ph type="title"/>
          </p:nvPr>
        </p:nvSpPr>
        <p:spPr>
          <a:xfrm>
            <a:off x="1071538" y="571480"/>
            <a:ext cx="7786742" cy="774720"/>
          </a:xfrm>
        </p:spPr>
        <p:txBody>
          <a:bodyPr>
            <a:normAutofit/>
          </a:bodyPr>
          <a:lstStyle/>
          <a:p>
            <a:pPr lvl="0" algn="l"/>
            <a:r>
              <a:rPr lang="en-US" altLang="zh-CN" sz="2800" b="1" dirty="0" smtClean="0"/>
              <a:t>  </a:t>
            </a:r>
            <a:r>
              <a:rPr lang="zh-CN" altLang="en-US" sz="2800" b="1" dirty="0" smtClean="0"/>
              <a:t>创造公益性的以人为本的社会效益</a:t>
            </a:r>
            <a:endParaRPr lang="zh-CN" altLang="en-US" sz="2800" b="1" dirty="0"/>
          </a:p>
        </p:txBody>
      </p:sp>
      <p:grpSp>
        <p:nvGrpSpPr>
          <p:cNvPr id="12" name="组合 30"/>
          <p:cNvGrpSpPr>
            <a:grpSpLocks/>
          </p:cNvGrpSpPr>
          <p:nvPr/>
        </p:nvGrpSpPr>
        <p:grpSpPr bwMode="auto">
          <a:xfrm>
            <a:off x="1928794" y="1829661"/>
            <a:ext cx="5026043" cy="4245440"/>
            <a:chOff x="2193692" y="1543518"/>
            <a:chExt cx="4418604" cy="4250433"/>
          </a:xfrm>
        </p:grpSpPr>
        <p:sp>
          <p:nvSpPr>
            <p:cNvPr id="15" name="AutoShape 16"/>
            <p:cNvSpPr>
              <a:spLocks noChangeArrowheads="1"/>
            </p:cNvSpPr>
            <p:nvPr/>
          </p:nvSpPr>
          <p:spPr bwMode="gray">
            <a:xfrm rot="9044363">
              <a:off x="2193692" y="3745047"/>
              <a:ext cx="1871968" cy="1855965"/>
            </a:xfrm>
            <a:prstGeom prst="chevron">
              <a:avLst>
                <a:gd name="adj" fmla="val 28657"/>
              </a:avLst>
            </a:prstGeom>
            <a:solidFill>
              <a:schemeClr val="accent1"/>
            </a:solidFill>
            <a:ln w="9525">
              <a:miter lim="800000"/>
              <a:headEnd/>
              <a:tailEnd/>
            </a:ln>
            <a:scene3d>
              <a:camera prst="legacyObliqueTopRight"/>
              <a:lightRig rig="legacyFlat3" dir="b"/>
            </a:scene3d>
            <a:sp3d extrusionH="163500" prstMaterial="legacyMatte">
              <a:bevelT w="13500" h="13500" prst="angle"/>
              <a:bevelB w="13500" h="13500" prst="angle"/>
              <a:extrusionClr>
                <a:schemeClr val="accent1"/>
              </a:extrusionClr>
            </a:sp3d>
          </p:spPr>
          <p:txBody>
            <a:bodyPr wrap="none" lIns="91424" tIns="45712" rIns="91424" bIns="45712" anchor="ctr">
              <a:flatTx/>
            </a:bodyPr>
            <a:lstStyle/>
            <a:p>
              <a:pPr algn="ctr"/>
              <a:endParaRPr lang="zh-CN" altLang="en-US" sz="1800">
                <a:latin typeface="微软雅黑" pitchFamily="34" charset="-122"/>
                <a:ea typeface="微软雅黑" pitchFamily="34" charset="-122"/>
              </a:endParaRPr>
            </a:p>
          </p:txBody>
        </p:sp>
        <p:sp>
          <p:nvSpPr>
            <p:cNvPr id="16" name="AutoShape 18"/>
            <p:cNvSpPr>
              <a:spLocks noChangeArrowheads="1"/>
            </p:cNvSpPr>
            <p:nvPr/>
          </p:nvSpPr>
          <p:spPr bwMode="gray">
            <a:xfrm rot="1788254">
              <a:off x="4740328" y="3758005"/>
              <a:ext cx="1871968" cy="1855965"/>
            </a:xfrm>
            <a:prstGeom prst="chevron">
              <a:avLst>
                <a:gd name="adj" fmla="val 28657"/>
              </a:avLst>
            </a:prstGeom>
            <a:solidFill>
              <a:schemeClr val="hlink"/>
            </a:solidFill>
            <a:ln w="9525">
              <a:miter lim="800000"/>
              <a:headEnd/>
              <a:tailEnd/>
            </a:ln>
            <a:scene3d>
              <a:camera prst="legacyObliqueTopRight"/>
              <a:lightRig rig="legacyFlat3" dir="b"/>
            </a:scene3d>
            <a:sp3d extrusionH="163500" prstMaterial="legacyMatte">
              <a:bevelT w="13500" h="13500" prst="angle"/>
              <a:bevelB w="13500" h="13500" prst="angle"/>
              <a:extrusionClr>
                <a:schemeClr val="hlink"/>
              </a:extrusionClr>
            </a:sp3d>
          </p:spPr>
          <p:txBody>
            <a:bodyPr wrap="none" lIns="91424" tIns="45712" rIns="91424" bIns="45712" anchor="ctr">
              <a:flatTx/>
            </a:bodyPr>
            <a:lstStyle/>
            <a:p>
              <a:pPr algn="ctr"/>
              <a:endParaRPr lang="zh-CN" altLang="en-US" sz="1800">
                <a:latin typeface="微软雅黑" pitchFamily="34" charset="-122"/>
                <a:ea typeface="微软雅黑" pitchFamily="34" charset="-122"/>
              </a:endParaRPr>
            </a:p>
          </p:txBody>
        </p:sp>
        <p:grpSp>
          <p:nvGrpSpPr>
            <p:cNvPr id="18" name="组合 28"/>
            <p:cNvGrpSpPr>
              <a:grpSpLocks/>
            </p:cNvGrpSpPr>
            <p:nvPr/>
          </p:nvGrpSpPr>
          <p:grpSpPr bwMode="auto">
            <a:xfrm>
              <a:off x="2518130" y="1543518"/>
              <a:ext cx="3955703" cy="4250433"/>
              <a:chOff x="2518130" y="1543518"/>
              <a:chExt cx="3955703" cy="4250433"/>
            </a:xfrm>
          </p:grpSpPr>
          <p:sp>
            <p:nvSpPr>
              <p:cNvPr id="20" name="Oval 13"/>
              <p:cNvSpPr>
                <a:spLocks noChangeArrowheads="1"/>
              </p:cNvSpPr>
              <p:nvPr/>
            </p:nvSpPr>
            <p:spPr bwMode="gray">
              <a:xfrm>
                <a:off x="2518130" y="1913559"/>
                <a:ext cx="3955703" cy="3880392"/>
              </a:xfrm>
              <a:prstGeom prst="ellipse">
                <a:avLst/>
              </a:prstGeom>
              <a:noFill/>
              <a:ln w="12700">
                <a:solidFill>
                  <a:schemeClr val="tx1"/>
                </a:solidFill>
                <a:prstDash val="sysDot"/>
                <a:round/>
                <a:headEnd/>
                <a:tailEnd/>
              </a:ln>
            </p:spPr>
            <p:txBody>
              <a:bodyPr wrap="none" lIns="91424" tIns="45712" rIns="91424" bIns="45712" anchor="ctr"/>
              <a:lstStyle/>
              <a:p>
                <a:pPr algn="ctr"/>
                <a:endParaRPr lang="zh-CN" altLang="en-US" sz="1800">
                  <a:latin typeface="微软雅黑" pitchFamily="34" charset="-122"/>
                  <a:ea typeface="微软雅黑" pitchFamily="34" charset="-122"/>
                </a:endParaRPr>
              </a:p>
            </p:txBody>
          </p:sp>
          <p:sp>
            <p:nvSpPr>
              <p:cNvPr id="21" name="Oval 14"/>
              <p:cNvSpPr>
                <a:spLocks noChangeArrowheads="1"/>
              </p:cNvSpPr>
              <p:nvPr/>
            </p:nvSpPr>
            <p:spPr bwMode="gray">
              <a:xfrm>
                <a:off x="2735327" y="2119458"/>
                <a:ext cx="3491444" cy="3490193"/>
              </a:xfrm>
              <a:prstGeom prst="ellipse">
                <a:avLst/>
              </a:prstGeom>
              <a:noFill/>
              <a:ln w="12700">
                <a:solidFill>
                  <a:schemeClr val="tx1"/>
                </a:solidFill>
                <a:prstDash val="sysDot"/>
                <a:round/>
                <a:headEnd/>
                <a:tailEnd/>
              </a:ln>
            </p:spPr>
            <p:txBody>
              <a:bodyPr wrap="none" lIns="91424" tIns="45712" rIns="91424" bIns="45712" anchor="ctr"/>
              <a:lstStyle/>
              <a:p>
                <a:pPr algn="ctr"/>
                <a:endParaRPr lang="zh-CN" altLang="en-US" sz="1800">
                  <a:latin typeface="微软雅黑" pitchFamily="34" charset="-122"/>
                  <a:ea typeface="微软雅黑" pitchFamily="34" charset="-122"/>
                </a:endParaRPr>
              </a:p>
            </p:txBody>
          </p:sp>
          <p:sp>
            <p:nvSpPr>
              <p:cNvPr id="22" name="Oval 15"/>
              <p:cNvSpPr>
                <a:spLocks noChangeArrowheads="1"/>
              </p:cNvSpPr>
              <p:nvPr/>
            </p:nvSpPr>
            <p:spPr bwMode="gray">
              <a:xfrm>
                <a:off x="2951167" y="2446304"/>
                <a:ext cx="2972886" cy="2973287"/>
              </a:xfrm>
              <a:prstGeom prst="ellipse">
                <a:avLst/>
              </a:prstGeom>
              <a:noFill/>
              <a:ln w="12700">
                <a:solidFill>
                  <a:schemeClr val="tx1"/>
                </a:solidFill>
                <a:prstDash val="sysDot"/>
                <a:round/>
                <a:headEnd/>
                <a:tailEnd/>
              </a:ln>
            </p:spPr>
            <p:txBody>
              <a:bodyPr wrap="none" lIns="91424" tIns="45712" rIns="91424" bIns="45712" anchor="ctr"/>
              <a:lstStyle/>
              <a:p>
                <a:pPr algn="ctr"/>
                <a:endParaRPr lang="zh-CN" altLang="en-US" sz="1800">
                  <a:latin typeface="微软雅黑" pitchFamily="34" charset="-122"/>
                  <a:ea typeface="微软雅黑" pitchFamily="34" charset="-122"/>
                </a:endParaRPr>
              </a:p>
            </p:txBody>
          </p:sp>
          <p:sp>
            <p:nvSpPr>
              <p:cNvPr id="23" name="AutoShape 17"/>
              <p:cNvSpPr>
                <a:spLocks noChangeArrowheads="1"/>
              </p:cNvSpPr>
              <p:nvPr/>
            </p:nvSpPr>
            <p:spPr bwMode="gray">
              <a:xfrm rot="-5400000">
                <a:off x="3471844" y="1550902"/>
                <a:ext cx="1871803" cy="1857036"/>
              </a:xfrm>
              <a:prstGeom prst="chevron">
                <a:avLst>
                  <a:gd name="adj" fmla="val 28652"/>
                </a:avLst>
              </a:prstGeom>
              <a:solidFill>
                <a:schemeClr val="folHlink"/>
              </a:solidFill>
              <a:ln w="9525">
                <a:miter lim="800000"/>
                <a:headEnd/>
                <a:tailEnd/>
              </a:ln>
              <a:scene3d>
                <a:camera prst="legacyObliqueTopRight"/>
                <a:lightRig rig="legacyFlat3" dir="b"/>
              </a:scene3d>
              <a:sp3d extrusionH="163500" prstMaterial="legacyPlastic">
                <a:bevelT w="13500" h="13500" prst="angle"/>
                <a:bevelB w="13500" h="13500" prst="angle"/>
                <a:extrusionClr>
                  <a:schemeClr val="folHlink"/>
                </a:extrusionClr>
              </a:sp3d>
            </p:spPr>
            <p:txBody>
              <a:bodyPr wrap="none" lIns="91424" tIns="45712" rIns="91424" bIns="45712" anchor="ctr">
                <a:flatTx/>
              </a:bodyPr>
              <a:lstStyle/>
              <a:p>
                <a:pPr algn="ctr"/>
                <a:endParaRPr lang="zh-CN" altLang="en-US" sz="1800">
                  <a:latin typeface="微软雅黑" pitchFamily="34" charset="-122"/>
                  <a:ea typeface="微软雅黑" pitchFamily="34" charset="-122"/>
                </a:endParaRPr>
              </a:p>
            </p:txBody>
          </p:sp>
          <p:sp>
            <p:nvSpPr>
              <p:cNvPr id="24" name="Text Box 19"/>
              <p:cNvSpPr txBox="1">
                <a:spLocks noChangeArrowheads="1"/>
              </p:cNvSpPr>
              <p:nvPr/>
            </p:nvSpPr>
            <p:spPr bwMode="gray">
              <a:xfrm>
                <a:off x="3575383" y="3645391"/>
                <a:ext cx="1680969" cy="585447"/>
              </a:xfrm>
              <a:prstGeom prst="rect">
                <a:avLst/>
              </a:prstGeom>
              <a:noFill/>
              <a:ln w="9525" algn="ctr">
                <a:noFill/>
                <a:miter lim="800000"/>
                <a:headEnd/>
                <a:tailEnd/>
              </a:ln>
              <a:effectLst>
                <a:outerShdw dist="35921" dir="2700000" algn="ctr" rotWithShape="0">
                  <a:schemeClr val="bg1"/>
                </a:outerShdw>
              </a:effectLst>
            </p:spPr>
            <p:txBody>
              <a:bodyPr wrap="square" lIns="91424" tIns="45712" rIns="91424" bIns="45712">
                <a:spAutoFit/>
              </a:bodyPr>
              <a:lstStyle/>
              <a:p>
                <a:pPr algn="ctr" fontAlgn="auto">
                  <a:spcBef>
                    <a:spcPts val="0"/>
                  </a:spcBef>
                  <a:spcAft>
                    <a:spcPts val="0"/>
                  </a:spcAft>
                  <a:defRPr/>
                </a:pPr>
                <a:r>
                  <a:rPr lang="zh-CN" altLang="en-US" sz="3200" b="1" dirty="0" smtClean="0">
                    <a:solidFill>
                      <a:srgbClr val="CC0000"/>
                    </a:solidFill>
                    <a:effectLst>
                      <a:outerShdw blurRad="38100" dist="38100" dir="2700000" algn="tl">
                        <a:srgbClr val="C0C0C0"/>
                      </a:outerShdw>
                    </a:effectLst>
                    <a:latin typeface="微软雅黑" pitchFamily="34" charset="-122"/>
                    <a:ea typeface="微软雅黑" pitchFamily="34" charset="-122"/>
                    <a:cs typeface="Arial" pitchFamily="34" charset="0"/>
                  </a:rPr>
                  <a:t>社会效益</a:t>
                </a:r>
                <a:endParaRPr lang="zh-CN" altLang="en-US" sz="3200" b="1" dirty="0">
                  <a:solidFill>
                    <a:srgbClr val="CC0000"/>
                  </a:solidFill>
                  <a:effectLst>
                    <a:outerShdw blurRad="38100" dist="38100" dir="2700000" algn="tl">
                      <a:srgbClr val="C0C0C0"/>
                    </a:outerShdw>
                  </a:effectLst>
                  <a:latin typeface="微软雅黑" pitchFamily="34" charset="-122"/>
                  <a:ea typeface="微软雅黑" pitchFamily="34" charset="-122"/>
                  <a:cs typeface="Arial" pitchFamily="34" charset="0"/>
                </a:endParaRPr>
              </a:p>
            </p:txBody>
          </p:sp>
          <p:sp>
            <p:nvSpPr>
              <p:cNvPr id="25" name="Rectangle 20"/>
              <p:cNvSpPr>
                <a:spLocks noChangeArrowheads="1"/>
              </p:cNvSpPr>
              <p:nvPr/>
            </p:nvSpPr>
            <p:spPr bwMode="gray">
              <a:xfrm>
                <a:off x="3786191" y="1983658"/>
                <a:ext cx="1285877" cy="708702"/>
              </a:xfrm>
              <a:prstGeom prst="rect">
                <a:avLst/>
              </a:prstGeom>
              <a:noFill/>
              <a:ln w="9525" algn="ctr">
                <a:noFill/>
                <a:miter lim="800000"/>
                <a:headEnd/>
                <a:tailEnd/>
              </a:ln>
              <a:effectLst/>
            </p:spPr>
            <p:txBody>
              <a:bodyPr lIns="91424" tIns="45712" rIns="91424" bIns="45712">
                <a:spAutoFit/>
              </a:bodyPr>
              <a:lstStyle/>
              <a:p>
                <a:pPr algn="ctr" eaLnBrk="0" fontAlgn="auto" hangingPunct="0">
                  <a:spcBef>
                    <a:spcPts val="0"/>
                  </a:spcBef>
                  <a:spcAft>
                    <a:spcPts val="0"/>
                  </a:spcAft>
                  <a:defRPr/>
                </a:pP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构建安全</a:t>
                </a:r>
                <a:endPar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ctr" eaLnBrk="0" fontAlgn="auto" hangingPunct="0">
                  <a:spcBef>
                    <a:spcPts val="0"/>
                  </a:spcBef>
                  <a:spcAft>
                    <a:spcPts val="0"/>
                  </a:spcAft>
                  <a:defRPr/>
                </a:pP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城市</a:t>
                </a:r>
                <a:endPar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26" name="Rectangle 21"/>
              <p:cNvSpPr>
                <a:spLocks noChangeArrowheads="1"/>
              </p:cNvSpPr>
              <p:nvPr/>
            </p:nvSpPr>
            <p:spPr bwMode="gray">
              <a:xfrm rot="3728924">
                <a:off x="2392707" y="4360250"/>
                <a:ext cx="1310372" cy="622318"/>
              </a:xfrm>
              <a:prstGeom prst="rect">
                <a:avLst/>
              </a:prstGeom>
              <a:noFill/>
              <a:ln w="9525" algn="ctr">
                <a:noFill/>
                <a:miter lim="800000"/>
                <a:headEnd/>
                <a:tailEnd/>
              </a:ln>
              <a:effectLst/>
            </p:spPr>
            <p:txBody>
              <a:bodyPr lIns="91424" tIns="45712" rIns="91424" bIns="45712">
                <a:spAutoFit/>
              </a:bodyPr>
              <a:lstStyle/>
              <a:p>
                <a:pPr algn="ctr" eaLnBrk="0" fontAlgn="auto" hangingPunct="0">
                  <a:spcBef>
                    <a:spcPts val="0"/>
                  </a:spcBef>
                  <a:spcAft>
                    <a:spcPts val="0"/>
                  </a:spcAft>
                  <a:defRPr/>
                </a:pP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构建智慧城市</a:t>
                </a:r>
                <a:endPar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27" name="Rectangle 22"/>
              <p:cNvSpPr>
                <a:spLocks noChangeArrowheads="1"/>
              </p:cNvSpPr>
              <p:nvPr/>
            </p:nvSpPr>
            <p:spPr bwMode="gray">
              <a:xfrm rot="18431272">
                <a:off x="5079632" y="4443112"/>
                <a:ext cx="1331046" cy="622318"/>
              </a:xfrm>
              <a:prstGeom prst="rect">
                <a:avLst/>
              </a:prstGeom>
              <a:noFill/>
              <a:ln w="9525" algn="ctr">
                <a:noFill/>
                <a:miter lim="800000"/>
                <a:headEnd/>
                <a:tailEnd/>
              </a:ln>
              <a:effectLst/>
            </p:spPr>
            <p:txBody>
              <a:bodyPr lIns="91424" tIns="45712" rIns="91424" bIns="45712">
                <a:spAutoFit/>
              </a:bodyPr>
              <a:lstStyle/>
              <a:p>
                <a:pPr algn="ctr" eaLnBrk="0" hangingPunct="0">
                  <a:defRPr/>
                </a:pP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用户得到</a:t>
                </a:r>
                <a:endPar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ctr" eaLnBrk="0" hangingPunct="0">
                  <a:defRPr/>
                </a:pPr>
                <a:r>
                  <a:rPr lang="zh-CN" alt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额外实惠</a:t>
                </a:r>
                <a:endPar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9" name="Rectangle 34"/>
          <p:cNvSpPr>
            <a:spLocks noChangeArrowheads="1"/>
          </p:cNvSpPr>
          <p:nvPr/>
        </p:nvSpPr>
        <p:spPr bwMode="auto">
          <a:xfrm>
            <a:off x="2571736" y="2285992"/>
            <a:ext cx="4143404" cy="523220"/>
          </a:xfrm>
          <a:prstGeom prst="rect">
            <a:avLst/>
          </a:prstGeom>
          <a:solidFill>
            <a:srgbClr val="FF0000"/>
          </a:solidFill>
          <a:ln>
            <a:headEnd/>
            <a:tailEnd/>
          </a:ln>
        </p:spPr>
        <p:style>
          <a:lnRef idx="0">
            <a:schemeClr val="accent4"/>
          </a:lnRef>
          <a:fillRef idx="3">
            <a:schemeClr val="accent4"/>
          </a:fillRef>
          <a:effectRef idx="3">
            <a:schemeClr val="accent4"/>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一卡通积分方案</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36"/>
          <p:cNvSpPr>
            <a:spLocks noChangeArrowheads="1"/>
          </p:cNvSpPr>
          <p:nvPr/>
        </p:nvSpPr>
        <p:spPr bwMode="auto">
          <a:xfrm>
            <a:off x="2571736" y="4857760"/>
            <a:ext cx="4143404"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“八达通”的模式与分析</a:t>
            </a:r>
            <a:endPar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ectangle 34"/>
          <p:cNvSpPr>
            <a:spLocks noChangeArrowheads="1"/>
          </p:cNvSpPr>
          <p:nvPr/>
        </p:nvSpPr>
        <p:spPr bwMode="auto">
          <a:xfrm>
            <a:off x="2571736" y="1571612"/>
            <a:ext cx="4143404"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一</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卡通做积分的意义</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34"/>
          <p:cNvSpPr>
            <a:spLocks noChangeArrowheads="1"/>
          </p:cNvSpPr>
          <p:nvPr/>
        </p:nvSpPr>
        <p:spPr bwMode="auto">
          <a:xfrm>
            <a:off x="2571736" y="2928934"/>
            <a:ext cx="4143404"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风险控制</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34"/>
          <p:cNvSpPr>
            <a:spLocks noChangeArrowheads="1"/>
          </p:cNvSpPr>
          <p:nvPr/>
        </p:nvSpPr>
        <p:spPr bwMode="auto">
          <a:xfrm>
            <a:off x="2571736" y="4214818"/>
            <a:ext cx="4143404"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投入预算</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ectangle 34"/>
          <p:cNvSpPr>
            <a:spLocks noChangeArrowheads="1"/>
          </p:cNvSpPr>
          <p:nvPr/>
        </p:nvSpPr>
        <p:spPr bwMode="auto">
          <a:xfrm>
            <a:off x="2571736" y="3571876"/>
            <a:ext cx="4143404"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运营收益展望</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ectangle 34"/>
          <p:cNvSpPr>
            <a:spLocks noChangeArrowheads="1"/>
          </p:cNvSpPr>
          <p:nvPr/>
        </p:nvSpPr>
        <p:spPr bwMode="auto">
          <a:xfrm>
            <a:off x="2571736" y="5500702"/>
            <a:ext cx="4143404" cy="523220"/>
          </a:xfrm>
          <a:prstGeom prst="rect">
            <a:avLst/>
          </a:prstGeom>
          <a:solidFill>
            <a:schemeClr val="accent3"/>
          </a:solidFill>
          <a:ln>
            <a:headEnd/>
            <a:tailEnd/>
          </a:ln>
        </p:spPr>
        <p:style>
          <a:lnRef idx="0">
            <a:schemeClr val="dk1"/>
          </a:lnRef>
          <a:fillRef idx="3">
            <a:schemeClr val="dk1"/>
          </a:fillRef>
          <a:effectRef idx="3">
            <a:schemeClr val="dk1"/>
          </a:effectRef>
          <a:fontRef idx="minor">
            <a:schemeClr val="lt1"/>
          </a:fontRef>
        </p:style>
        <p:txBody>
          <a:bodyPr wrap="square">
            <a:spAutoFit/>
          </a:bodyPr>
          <a:lstStyle/>
          <a:p>
            <a:pPr algn="ctr" eaLnBrk="0" hangingPunct="0"/>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总    结</a:t>
            </a: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矩形 12"/>
          <p:cNvSpPr/>
          <p:nvPr/>
        </p:nvSpPr>
        <p:spPr>
          <a:xfrm>
            <a:off x="1714480" y="2214554"/>
            <a:ext cx="428628" cy="769441"/>
          </a:xfrm>
          <a:prstGeom prst="rect">
            <a:avLst/>
          </a:prstGeom>
        </p:spPr>
        <p:txBody>
          <a:bodyPr wrap="square">
            <a:spAutoFit/>
          </a:bodyPr>
          <a:lstStyle/>
          <a:p>
            <a:r>
              <a:rPr lang="zh-CN" altLang="en-US" sz="4400" dirty="0" smtClean="0">
                <a:solidFill>
                  <a:srgbClr val="FF0000"/>
                </a:solidFill>
              </a:rPr>
              <a:t>★</a:t>
            </a:r>
            <a:endParaRPr lang="zh-CN" altLang="en-US" sz="4400"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6" name="标题 24"/>
          <p:cNvSpPr>
            <a:spLocks noGrp="1"/>
          </p:cNvSpPr>
          <p:nvPr>
            <p:ph type="title"/>
          </p:nvPr>
        </p:nvSpPr>
        <p:spPr>
          <a:xfrm>
            <a:off x="928662" y="285728"/>
            <a:ext cx="7786742" cy="774720"/>
          </a:xfrm>
        </p:spPr>
        <p:txBody>
          <a:bodyPr>
            <a:normAutofit/>
          </a:bodyPr>
          <a:lstStyle/>
          <a:p>
            <a:pPr lvl="0" algn="l"/>
            <a:r>
              <a:rPr lang="en-US" altLang="zh-CN" sz="2800" b="1" dirty="0" smtClean="0"/>
              <a:t>  </a:t>
            </a:r>
            <a:r>
              <a:rPr lang="zh-CN" altLang="en-US" sz="2800" b="1" dirty="0" smtClean="0"/>
              <a:t>积分运营模式的发展路径</a:t>
            </a:r>
            <a:endParaRPr lang="zh-CN" altLang="en-US" sz="2800" b="1" dirty="0"/>
          </a:p>
        </p:txBody>
      </p:sp>
      <p:sp>
        <p:nvSpPr>
          <p:cNvPr id="18" name="五边形 17"/>
          <p:cNvSpPr/>
          <p:nvPr/>
        </p:nvSpPr>
        <p:spPr>
          <a:xfrm>
            <a:off x="928662" y="2000240"/>
            <a:ext cx="1500198" cy="2214578"/>
          </a:xfrm>
          <a:prstGeom prst="homePlate">
            <a:avLst>
              <a:gd name="adj" fmla="val 1361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928662" y="1571612"/>
            <a:ext cx="1285884" cy="428628"/>
          </a:xfrm>
          <a:prstGeom prst="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8" name="五边形 27"/>
          <p:cNvSpPr/>
          <p:nvPr/>
        </p:nvSpPr>
        <p:spPr>
          <a:xfrm>
            <a:off x="2428860" y="2000240"/>
            <a:ext cx="1500198" cy="2214578"/>
          </a:xfrm>
          <a:prstGeom prst="homePlate">
            <a:avLst>
              <a:gd name="adj" fmla="val 1361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428860" y="1571612"/>
            <a:ext cx="1285884" cy="428628"/>
          </a:xfrm>
          <a:prstGeom prst="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0" name="五边形 29"/>
          <p:cNvSpPr/>
          <p:nvPr/>
        </p:nvSpPr>
        <p:spPr>
          <a:xfrm>
            <a:off x="3929058" y="2000240"/>
            <a:ext cx="1500198" cy="2214578"/>
          </a:xfrm>
          <a:prstGeom prst="homePlate">
            <a:avLst>
              <a:gd name="adj" fmla="val 1361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929058" y="1571612"/>
            <a:ext cx="1285884" cy="428628"/>
          </a:xfrm>
          <a:prstGeom prst="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2" name="五边形 31"/>
          <p:cNvSpPr/>
          <p:nvPr/>
        </p:nvSpPr>
        <p:spPr>
          <a:xfrm>
            <a:off x="5429256" y="2000240"/>
            <a:ext cx="1500198" cy="2214578"/>
          </a:xfrm>
          <a:prstGeom prst="homePlate">
            <a:avLst>
              <a:gd name="adj" fmla="val 1361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429256" y="1571612"/>
            <a:ext cx="1285884" cy="428628"/>
          </a:xfrm>
          <a:prstGeom prst="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4" name="五边形 33"/>
          <p:cNvSpPr/>
          <p:nvPr/>
        </p:nvSpPr>
        <p:spPr>
          <a:xfrm>
            <a:off x="6929454" y="2000240"/>
            <a:ext cx="1500198" cy="2214578"/>
          </a:xfrm>
          <a:prstGeom prst="homePlate">
            <a:avLst>
              <a:gd name="adj" fmla="val 1361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929454" y="1571612"/>
            <a:ext cx="1285884" cy="428628"/>
          </a:xfrm>
          <a:prstGeom prst="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6" name="TextBox 35"/>
          <p:cNvSpPr txBox="1"/>
          <p:nvPr/>
        </p:nvSpPr>
        <p:spPr>
          <a:xfrm>
            <a:off x="928662" y="1630908"/>
            <a:ext cx="1214446" cy="369332"/>
          </a:xfrm>
          <a:prstGeom prst="rect">
            <a:avLst/>
          </a:prstGeom>
          <a:noFill/>
        </p:spPr>
        <p:txBody>
          <a:bodyPr wrap="square" rtlCol="0">
            <a:spAutoFit/>
          </a:bodyPr>
          <a:lstStyle/>
          <a:p>
            <a:pPr algn="ctr"/>
            <a:r>
              <a:rPr lang="zh-CN" altLang="en-US" b="1" dirty="0" smtClean="0"/>
              <a:t>单体积分</a:t>
            </a:r>
            <a:endParaRPr lang="zh-CN" altLang="en-US" b="1" dirty="0"/>
          </a:p>
        </p:txBody>
      </p:sp>
      <p:sp>
        <p:nvSpPr>
          <p:cNvPr id="37" name="TextBox 36"/>
          <p:cNvSpPr txBox="1"/>
          <p:nvPr/>
        </p:nvSpPr>
        <p:spPr>
          <a:xfrm>
            <a:off x="2428860" y="1630908"/>
            <a:ext cx="1214446" cy="369332"/>
          </a:xfrm>
          <a:prstGeom prst="rect">
            <a:avLst/>
          </a:prstGeom>
          <a:noFill/>
        </p:spPr>
        <p:txBody>
          <a:bodyPr wrap="square" rtlCol="0">
            <a:spAutoFit/>
          </a:bodyPr>
          <a:lstStyle/>
          <a:p>
            <a:pPr algn="ctr"/>
            <a:r>
              <a:rPr lang="zh-CN" altLang="en-US" b="1" dirty="0" smtClean="0"/>
              <a:t>联盟积分</a:t>
            </a:r>
            <a:endParaRPr lang="zh-CN" altLang="en-US" b="1" dirty="0"/>
          </a:p>
        </p:txBody>
      </p:sp>
      <p:sp>
        <p:nvSpPr>
          <p:cNvPr id="38" name="TextBox 37"/>
          <p:cNvSpPr txBox="1"/>
          <p:nvPr/>
        </p:nvSpPr>
        <p:spPr>
          <a:xfrm>
            <a:off x="3929058" y="1630908"/>
            <a:ext cx="1214446" cy="369332"/>
          </a:xfrm>
          <a:prstGeom prst="rect">
            <a:avLst/>
          </a:prstGeom>
          <a:noFill/>
        </p:spPr>
        <p:txBody>
          <a:bodyPr wrap="square" rtlCol="0">
            <a:spAutoFit/>
          </a:bodyPr>
          <a:lstStyle/>
          <a:p>
            <a:pPr algn="ctr"/>
            <a:r>
              <a:rPr lang="zh-CN" altLang="en-US" b="1" dirty="0" smtClean="0"/>
              <a:t>联名卡</a:t>
            </a:r>
            <a:endParaRPr lang="zh-CN" altLang="en-US" b="1" dirty="0"/>
          </a:p>
        </p:txBody>
      </p:sp>
      <p:sp>
        <p:nvSpPr>
          <p:cNvPr id="39" name="TextBox 38"/>
          <p:cNvSpPr txBox="1"/>
          <p:nvPr/>
        </p:nvSpPr>
        <p:spPr>
          <a:xfrm>
            <a:off x="5357818" y="1643050"/>
            <a:ext cx="1428760" cy="369332"/>
          </a:xfrm>
          <a:prstGeom prst="rect">
            <a:avLst/>
          </a:prstGeom>
          <a:noFill/>
        </p:spPr>
        <p:txBody>
          <a:bodyPr wrap="square" rtlCol="0">
            <a:spAutoFit/>
          </a:bodyPr>
          <a:lstStyle/>
          <a:p>
            <a:pPr algn="ctr"/>
            <a:r>
              <a:rPr lang="zh-CN" altLang="en-US" b="1" dirty="0" smtClean="0"/>
              <a:t>会员俱乐部</a:t>
            </a:r>
            <a:endParaRPr lang="zh-CN" altLang="en-US" b="1" dirty="0"/>
          </a:p>
        </p:txBody>
      </p:sp>
      <p:sp>
        <p:nvSpPr>
          <p:cNvPr id="40" name="TextBox 39"/>
          <p:cNvSpPr txBox="1"/>
          <p:nvPr/>
        </p:nvSpPr>
        <p:spPr>
          <a:xfrm>
            <a:off x="6929454" y="1643050"/>
            <a:ext cx="1214446" cy="369332"/>
          </a:xfrm>
          <a:prstGeom prst="rect">
            <a:avLst/>
          </a:prstGeom>
          <a:noFill/>
        </p:spPr>
        <p:txBody>
          <a:bodyPr wrap="square" rtlCol="0">
            <a:spAutoFit/>
          </a:bodyPr>
          <a:lstStyle/>
          <a:p>
            <a:pPr algn="ctr"/>
            <a:r>
              <a:rPr lang="zh-CN" altLang="en-US" b="1" dirty="0" smtClean="0"/>
              <a:t>通用积分</a:t>
            </a:r>
            <a:endParaRPr lang="zh-CN" altLang="en-US" b="1" dirty="0"/>
          </a:p>
        </p:txBody>
      </p:sp>
      <p:sp>
        <p:nvSpPr>
          <p:cNvPr id="42" name="TextBox 41"/>
          <p:cNvSpPr txBox="1"/>
          <p:nvPr/>
        </p:nvSpPr>
        <p:spPr>
          <a:xfrm>
            <a:off x="928662" y="2214554"/>
            <a:ext cx="1357322" cy="1323439"/>
          </a:xfrm>
          <a:prstGeom prst="rect">
            <a:avLst/>
          </a:prstGeom>
          <a:noFill/>
        </p:spPr>
        <p:txBody>
          <a:bodyPr wrap="square" rtlCol="0">
            <a:spAutoFit/>
          </a:bodyPr>
          <a:lstStyle/>
          <a:p>
            <a:pPr>
              <a:buFont typeface="Arial" pitchFamily="34" charset="0"/>
              <a:buChar char="•"/>
            </a:pPr>
            <a:r>
              <a:rPr lang="zh-CN" altLang="en-US" sz="1600" dirty="0" smtClean="0"/>
              <a:t>早期航空公司</a:t>
            </a:r>
            <a:endParaRPr lang="en-US" altLang="zh-CN" sz="1600" dirty="0" smtClean="0"/>
          </a:p>
          <a:p>
            <a:endParaRPr lang="en-US" altLang="zh-CN" sz="1600" dirty="0" smtClean="0"/>
          </a:p>
          <a:p>
            <a:pPr>
              <a:buFont typeface="Arial" pitchFamily="34" charset="0"/>
              <a:buChar char="•"/>
            </a:pPr>
            <a:r>
              <a:rPr lang="zh-CN" altLang="en-US" sz="1600" dirty="0" smtClean="0"/>
              <a:t>存在明显局限性</a:t>
            </a:r>
            <a:endParaRPr lang="zh-CN" altLang="en-US" sz="1600" dirty="0"/>
          </a:p>
        </p:txBody>
      </p:sp>
      <p:sp>
        <p:nvSpPr>
          <p:cNvPr id="43" name="TextBox 42"/>
          <p:cNvSpPr txBox="1"/>
          <p:nvPr/>
        </p:nvSpPr>
        <p:spPr>
          <a:xfrm>
            <a:off x="2500298" y="2214554"/>
            <a:ext cx="1285884" cy="1569660"/>
          </a:xfrm>
          <a:prstGeom prst="rect">
            <a:avLst/>
          </a:prstGeom>
          <a:noFill/>
        </p:spPr>
        <p:txBody>
          <a:bodyPr wrap="square" rtlCol="0">
            <a:spAutoFit/>
          </a:bodyPr>
          <a:lstStyle/>
          <a:p>
            <a:pPr>
              <a:buFont typeface="Arial" pitchFamily="34" charset="0"/>
              <a:buChar char="•"/>
            </a:pPr>
            <a:r>
              <a:rPr lang="zh-CN" altLang="en-US" sz="1600" dirty="0" smtClean="0"/>
              <a:t>美国联合航空公司</a:t>
            </a:r>
            <a:endParaRPr lang="en-US" altLang="zh-CN" sz="1600" dirty="0" smtClean="0"/>
          </a:p>
          <a:p>
            <a:pPr>
              <a:buFont typeface="Arial" pitchFamily="34" charset="0"/>
              <a:buChar char="•"/>
            </a:pPr>
            <a:endParaRPr lang="en-US" altLang="zh-CN" sz="1600" dirty="0" smtClean="0"/>
          </a:p>
          <a:p>
            <a:pPr>
              <a:buFont typeface="Arial" pitchFamily="34" charset="0"/>
              <a:buChar char="•"/>
            </a:pPr>
            <a:r>
              <a:rPr lang="zh-CN" altLang="en-US" sz="1600" dirty="0" smtClean="0"/>
              <a:t>以企业联盟和消费者加盟为基础</a:t>
            </a:r>
            <a:endParaRPr lang="zh-CN" altLang="en-US" sz="1600" dirty="0"/>
          </a:p>
        </p:txBody>
      </p:sp>
      <p:sp>
        <p:nvSpPr>
          <p:cNvPr id="44" name="TextBox 43"/>
          <p:cNvSpPr txBox="1"/>
          <p:nvPr/>
        </p:nvSpPr>
        <p:spPr>
          <a:xfrm>
            <a:off x="4000496" y="2143116"/>
            <a:ext cx="1285884" cy="2062103"/>
          </a:xfrm>
          <a:prstGeom prst="rect">
            <a:avLst/>
          </a:prstGeom>
          <a:noFill/>
        </p:spPr>
        <p:txBody>
          <a:bodyPr wrap="square" rtlCol="0">
            <a:spAutoFit/>
          </a:bodyPr>
          <a:lstStyle/>
          <a:p>
            <a:pPr>
              <a:buFont typeface="Arial" pitchFamily="34" charset="0"/>
              <a:buChar char="•"/>
            </a:pPr>
            <a:r>
              <a:rPr lang="zh-CN" altLang="en-US" sz="1600" dirty="0" smtClean="0"/>
              <a:t>国航和中信以及招行和携程的联名卡</a:t>
            </a:r>
            <a:endParaRPr lang="en-US" altLang="zh-CN" sz="1600" dirty="0" smtClean="0"/>
          </a:p>
          <a:p>
            <a:pPr>
              <a:buFont typeface="Arial" pitchFamily="34" charset="0"/>
              <a:buChar char="•"/>
            </a:pPr>
            <a:r>
              <a:rPr lang="zh-CN" altLang="en-US" sz="1600" dirty="0" smtClean="0"/>
              <a:t>非金融盈利企业与银行合作发行信用卡</a:t>
            </a:r>
            <a:endParaRPr lang="zh-CN" altLang="en-US" sz="1600" dirty="0"/>
          </a:p>
        </p:txBody>
      </p:sp>
      <p:sp>
        <p:nvSpPr>
          <p:cNvPr id="45" name="TextBox 44"/>
          <p:cNvSpPr txBox="1"/>
          <p:nvPr/>
        </p:nvSpPr>
        <p:spPr>
          <a:xfrm>
            <a:off x="5500694" y="2143116"/>
            <a:ext cx="1285884" cy="2062103"/>
          </a:xfrm>
          <a:prstGeom prst="rect">
            <a:avLst/>
          </a:prstGeom>
          <a:noFill/>
        </p:spPr>
        <p:txBody>
          <a:bodyPr wrap="square" rtlCol="0">
            <a:spAutoFit/>
          </a:bodyPr>
          <a:lstStyle/>
          <a:p>
            <a:pPr>
              <a:buFont typeface="Arial" pitchFamily="34" charset="0"/>
              <a:buChar char="•"/>
            </a:pPr>
            <a:r>
              <a:rPr lang="zh-CN" altLang="en-US" sz="1600" dirty="0" smtClean="0"/>
              <a:t>海航金鹏俱乐部、深圳机场飞悦俱乐部</a:t>
            </a:r>
            <a:endParaRPr lang="en-US" altLang="zh-CN" sz="1600" dirty="0" smtClean="0"/>
          </a:p>
          <a:p>
            <a:pPr>
              <a:buFont typeface="Arial" pitchFamily="34" charset="0"/>
              <a:buChar char="•"/>
            </a:pPr>
            <a:r>
              <a:rPr lang="zh-CN" altLang="en-US" sz="1600" dirty="0" smtClean="0"/>
              <a:t>客户群集中，人均消费利润高的企业类型</a:t>
            </a:r>
            <a:endParaRPr lang="zh-CN" altLang="en-US" sz="1600" dirty="0"/>
          </a:p>
        </p:txBody>
      </p:sp>
      <p:sp>
        <p:nvSpPr>
          <p:cNvPr id="46" name="TextBox 45"/>
          <p:cNvSpPr txBox="1"/>
          <p:nvPr/>
        </p:nvSpPr>
        <p:spPr>
          <a:xfrm>
            <a:off x="6929454" y="2143116"/>
            <a:ext cx="1285884" cy="1815882"/>
          </a:xfrm>
          <a:prstGeom prst="rect">
            <a:avLst/>
          </a:prstGeom>
          <a:noFill/>
        </p:spPr>
        <p:txBody>
          <a:bodyPr wrap="square" rtlCol="0">
            <a:spAutoFit/>
          </a:bodyPr>
          <a:lstStyle/>
          <a:p>
            <a:pPr>
              <a:buFont typeface="Arial" pitchFamily="34" charset="0"/>
              <a:buChar char="•"/>
            </a:pPr>
            <a:r>
              <a:rPr lang="zh-CN" altLang="en-US" sz="1600" dirty="0" smtClean="0"/>
              <a:t>跨行业、领域、地域商户的统一积分平台</a:t>
            </a:r>
            <a:endParaRPr lang="en-US" altLang="zh-CN" sz="1600" dirty="0" smtClean="0"/>
          </a:p>
          <a:p>
            <a:pPr>
              <a:buFont typeface="Arial" pitchFamily="34" charset="0"/>
              <a:buChar char="•"/>
            </a:pPr>
            <a:r>
              <a:rPr lang="zh-CN" altLang="en-US" sz="1600" dirty="0" smtClean="0"/>
              <a:t>实现积分的通积、通兑、通用</a:t>
            </a:r>
            <a:endParaRPr lang="zh-CN" altLang="en-US" sz="1600" dirty="0"/>
          </a:p>
        </p:txBody>
      </p:sp>
      <p:sp>
        <p:nvSpPr>
          <p:cNvPr id="25" name="TextBox 24"/>
          <p:cNvSpPr txBox="1"/>
          <p:nvPr/>
        </p:nvSpPr>
        <p:spPr>
          <a:xfrm>
            <a:off x="1428728" y="5130241"/>
            <a:ext cx="7643866" cy="584775"/>
          </a:xfrm>
          <a:prstGeom prst="rect">
            <a:avLst/>
          </a:prstGeom>
          <a:noFill/>
        </p:spPr>
        <p:txBody>
          <a:bodyPr wrap="square" rtlCol="0">
            <a:spAutoFit/>
          </a:bodyPr>
          <a:lstStyle/>
          <a:p>
            <a:pPr algn="ctr"/>
            <a:r>
              <a:rPr lang="zh-CN" altLang="en-US" sz="3200" b="1" dirty="0" smtClean="0">
                <a:solidFill>
                  <a:srgbClr val="FF0000"/>
                </a:solidFill>
              </a:rPr>
              <a:t>致力打造北京一卡通特有的通用积分模式</a:t>
            </a:r>
            <a:endParaRPr lang="zh-CN" altLang="en-US" sz="3200" b="1"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一卡通LOGO.png"/>
          <p:cNvPicPr>
            <a:picLocks noChangeAspect="1" noChangeArrowheads="1"/>
          </p:cNvPicPr>
          <p:nvPr/>
        </p:nvPicPr>
        <p:blipFill>
          <a:blip r:embed="rId2"/>
          <a:srcRect/>
          <a:stretch>
            <a:fillRect/>
          </a:stretch>
        </p:blipFill>
        <p:spPr bwMode="auto">
          <a:xfrm>
            <a:off x="0" y="0"/>
            <a:ext cx="1071538" cy="1071538"/>
          </a:xfrm>
          <a:prstGeom prst="rect">
            <a:avLst/>
          </a:prstGeom>
          <a:noFill/>
        </p:spPr>
      </p:pic>
      <p:pic>
        <p:nvPicPr>
          <p:cNvPr id="5" name="Picture 1" descr="C:\Users\樊焘\AppData\Roaming\Tencent\Users\40658767\QQ\WinTemp\RichOle\0ARI9}FADV2U4F{FU{YFU25.jpg"/>
          <p:cNvPicPr>
            <a:picLocks noChangeAspect="1" noChangeArrowheads="1"/>
          </p:cNvPicPr>
          <p:nvPr/>
        </p:nvPicPr>
        <p:blipFill>
          <a:blip r:embed="rId3"/>
          <a:srcRect/>
          <a:stretch>
            <a:fillRect/>
          </a:stretch>
        </p:blipFill>
        <p:spPr bwMode="auto">
          <a:xfrm>
            <a:off x="7219015" y="6286520"/>
            <a:ext cx="1924985" cy="571480"/>
          </a:xfrm>
          <a:prstGeom prst="rect">
            <a:avLst/>
          </a:prstGeom>
          <a:noFill/>
        </p:spPr>
      </p:pic>
      <p:sp>
        <p:nvSpPr>
          <p:cNvPr id="7" name="标题 24"/>
          <p:cNvSpPr>
            <a:spLocks noGrp="1"/>
          </p:cNvSpPr>
          <p:nvPr>
            <p:ph type="title"/>
          </p:nvPr>
        </p:nvSpPr>
        <p:spPr>
          <a:xfrm>
            <a:off x="1214414" y="285728"/>
            <a:ext cx="4786346" cy="774720"/>
          </a:xfrm>
        </p:spPr>
        <p:txBody>
          <a:bodyPr>
            <a:normAutofit/>
          </a:bodyPr>
          <a:lstStyle/>
          <a:p>
            <a:pPr algn="l"/>
            <a:r>
              <a:rPr lang="en-US" altLang="zh-CN" sz="2800" b="1" dirty="0" smtClean="0"/>
              <a:t>  </a:t>
            </a:r>
            <a:r>
              <a:rPr lang="zh-CN" altLang="en-US" sz="2800" b="1" dirty="0" smtClean="0"/>
              <a:t>扫码获积分</a:t>
            </a:r>
            <a:endParaRPr lang="zh-CN" altLang="en-US" sz="2800" b="1" dirty="0"/>
          </a:p>
        </p:txBody>
      </p:sp>
      <p:pic>
        <p:nvPicPr>
          <p:cNvPr id="9" name="Picture 2" descr="C:\Users\admin\Desktop\北京一卡通.jpg"/>
          <p:cNvPicPr>
            <a:picLocks noChangeAspect="1" noChangeArrowheads="1"/>
          </p:cNvPicPr>
          <p:nvPr/>
        </p:nvPicPr>
        <p:blipFill>
          <a:blip r:embed="rId4"/>
          <a:srcRect/>
          <a:stretch>
            <a:fillRect/>
          </a:stretch>
        </p:blipFill>
        <p:spPr bwMode="auto">
          <a:xfrm>
            <a:off x="0" y="1071546"/>
            <a:ext cx="4572000" cy="4448232"/>
          </a:xfrm>
          <a:prstGeom prst="rect">
            <a:avLst/>
          </a:prstGeom>
          <a:noFill/>
        </p:spPr>
      </p:pic>
      <p:sp>
        <p:nvSpPr>
          <p:cNvPr id="10" name="矩形 9"/>
          <p:cNvSpPr/>
          <p:nvPr/>
        </p:nvSpPr>
        <p:spPr>
          <a:xfrm>
            <a:off x="0" y="5572140"/>
            <a:ext cx="5500694" cy="1200329"/>
          </a:xfrm>
          <a:prstGeom prst="rect">
            <a:avLst/>
          </a:prstGeom>
        </p:spPr>
        <p:txBody>
          <a:bodyPr wrap="square">
            <a:spAutoFit/>
          </a:bodyPr>
          <a:lstStyle/>
          <a:p>
            <a:r>
              <a:rPr lang="zh-CN" altLang="en-US" sz="2400" b="1" dirty="0" smtClean="0"/>
              <a:t>推广时只需在卡面上和所有售卡点印制二维码海报，用户用手机扫码关注并绑定手机号即可，操作非常简单和方便。</a:t>
            </a:r>
            <a:endParaRPr lang="zh-CN" altLang="en-US" sz="2400" b="1" dirty="0"/>
          </a:p>
        </p:txBody>
      </p:sp>
      <p:pic>
        <p:nvPicPr>
          <p:cNvPr id="34818" name="Picture 2" descr="C:\Users\admin\Desktop\充值网点效果.jpg"/>
          <p:cNvPicPr>
            <a:picLocks noChangeAspect="1" noChangeArrowheads="1"/>
          </p:cNvPicPr>
          <p:nvPr/>
        </p:nvPicPr>
        <p:blipFill>
          <a:blip r:embed="rId5"/>
          <a:srcRect/>
          <a:stretch>
            <a:fillRect/>
          </a:stretch>
        </p:blipFill>
        <p:spPr bwMode="auto">
          <a:xfrm>
            <a:off x="4357686" y="714356"/>
            <a:ext cx="4786314" cy="478634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1710</TotalTime>
  <Words>2631</Words>
  <Application>Microsoft Office PowerPoint</Application>
  <PresentationFormat>全屏显示(4:3)</PresentationFormat>
  <Paragraphs>333</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幻灯片 1</vt:lpstr>
      <vt:lpstr>目 录</vt:lpstr>
      <vt:lpstr>幻灯片 3</vt:lpstr>
      <vt:lpstr>打造一卡通移动支付生态圈</vt:lpstr>
      <vt:lpstr>  创造收入可观的经济效益</vt:lpstr>
      <vt:lpstr>  创造公益性的以人为本的社会效益</vt:lpstr>
      <vt:lpstr>幻灯片 7</vt:lpstr>
      <vt:lpstr>  积分运营模式的发展路径</vt:lpstr>
      <vt:lpstr>  扫码获积分</vt:lpstr>
      <vt:lpstr>  扫码验证用户信息</vt:lpstr>
      <vt:lpstr> 积分兑换优惠券</vt:lpstr>
      <vt:lpstr>  抽奖体验</vt:lpstr>
      <vt:lpstr>  一卡通积分规则设计</vt:lpstr>
      <vt:lpstr>幻灯片 14</vt:lpstr>
      <vt:lpstr>   关于数据安全</vt:lpstr>
      <vt:lpstr>  关于资金投入</vt:lpstr>
      <vt:lpstr>关于公司资信</vt:lpstr>
      <vt:lpstr>关于运营之产品</vt:lpstr>
      <vt:lpstr>关于运营之服务</vt:lpstr>
      <vt:lpstr>幻灯片 20</vt:lpstr>
      <vt:lpstr>  官网流量</vt:lpstr>
      <vt:lpstr>公众号、APP流量</vt:lpstr>
      <vt:lpstr>  合作商户</vt:lpstr>
      <vt:lpstr>  广告收入 </vt:lpstr>
      <vt:lpstr>  佣金收入</vt:lpstr>
      <vt:lpstr>幻灯片 26</vt:lpstr>
      <vt:lpstr>   淘礼网在本项目投资内容说明</vt:lpstr>
      <vt:lpstr>    淘礼网在本项目投资内容说明  </vt:lpstr>
      <vt:lpstr>  一卡通公司积分项目投入内容说明</vt:lpstr>
      <vt:lpstr>幻灯片 30</vt:lpstr>
      <vt:lpstr>幻灯片 31</vt:lpstr>
      <vt:lpstr>幻灯片 32</vt:lpstr>
      <vt:lpstr>幻灯片 33</vt:lpstr>
      <vt:lpstr>一卡通积分与八达通“日日赏”计划的区别</vt:lpstr>
      <vt:lpstr>利用一卡通通用积分模式全面超越香港八达通</vt:lpstr>
      <vt:lpstr>幻灯片 36</vt:lpstr>
      <vt:lpstr>幻灯片 37</vt:lpstr>
      <vt:lpstr>幻灯片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微软用户</cp:lastModifiedBy>
  <cp:revision>167</cp:revision>
  <dcterms:created xsi:type="dcterms:W3CDTF">2014-12-24T02:15:59Z</dcterms:created>
  <dcterms:modified xsi:type="dcterms:W3CDTF">2015-01-15T08:27:57Z</dcterms:modified>
</cp:coreProperties>
</file>