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2" r:id="rId12"/>
    <p:sldMasterId id="2147483695" r:id="rId13"/>
    <p:sldMasterId id="2147483728" r:id="rId14"/>
  </p:sldMasterIdLst>
  <p:notesMasterIdLst>
    <p:notesMasterId r:id="rId51"/>
  </p:notesMasterIdLst>
  <p:handoutMasterIdLst>
    <p:handoutMasterId r:id="rId52"/>
  </p:handoutMasterIdLst>
  <p:sldIdLst>
    <p:sldId id="487" r:id="rId15"/>
    <p:sldId id="488" r:id="rId16"/>
    <p:sldId id="491" r:id="rId17"/>
    <p:sldId id="489" r:id="rId18"/>
    <p:sldId id="490" r:id="rId19"/>
    <p:sldId id="492" r:id="rId20"/>
    <p:sldId id="493" r:id="rId21"/>
    <p:sldId id="494" r:id="rId22"/>
    <p:sldId id="495" r:id="rId23"/>
    <p:sldId id="496" r:id="rId24"/>
    <p:sldId id="497" r:id="rId25"/>
    <p:sldId id="499" r:id="rId26"/>
    <p:sldId id="498" r:id="rId27"/>
    <p:sldId id="500" r:id="rId28"/>
    <p:sldId id="501" r:id="rId29"/>
    <p:sldId id="502" r:id="rId30"/>
    <p:sldId id="503" r:id="rId31"/>
    <p:sldId id="504" r:id="rId32"/>
    <p:sldId id="506" r:id="rId33"/>
    <p:sldId id="507" r:id="rId34"/>
    <p:sldId id="505" r:id="rId35"/>
    <p:sldId id="509" r:id="rId36"/>
    <p:sldId id="508" r:id="rId37"/>
    <p:sldId id="510" r:id="rId38"/>
    <p:sldId id="511" r:id="rId39"/>
    <p:sldId id="512" r:id="rId40"/>
    <p:sldId id="513" r:id="rId41"/>
    <p:sldId id="514" r:id="rId42"/>
    <p:sldId id="515" r:id="rId43"/>
    <p:sldId id="517" r:id="rId44"/>
    <p:sldId id="518" r:id="rId45"/>
    <p:sldId id="516" r:id="rId46"/>
    <p:sldId id="519" r:id="rId47"/>
    <p:sldId id="520" r:id="rId48"/>
    <p:sldId id="522" r:id="rId49"/>
    <p:sldId id="521" r:id="rId5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6291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677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69016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5354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1742" algn="l" defTabSz="91204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38030" algn="l" defTabSz="91204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4320" algn="l" defTabSz="91204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0611" algn="l" defTabSz="91204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C32D2E"/>
    <a:srgbClr val="564266"/>
    <a:srgbClr val="189A80"/>
    <a:srgbClr val="78B4CB"/>
    <a:srgbClr val="FEB80A"/>
    <a:srgbClr val="964305"/>
    <a:srgbClr val="84AA33"/>
    <a:srgbClr val="3891A7"/>
    <a:srgbClr val="475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497" autoAdjust="0"/>
  </p:normalViewPr>
  <p:slideViewPr>
    <p:cSldViewPr>
      <p:cViewPr varScale="1">
        <p:scale>
          <a:sx n="68" d="100"/>
          <a:sy n="68" d="100"/>
        </p:scale>
        <p:origin x="72" y="1320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1FDDB-D703-45A3-B667-A3C07EFA76D8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38AF5-3FDD-45AF-BD9E-32678BBDC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26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845AD-CFC3-4FCE-83FC-65B92C2C42A8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2D6F-FD7F-48E8-989E-A09F53B825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4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0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91" algn="l" defTabSz="9120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677" algn="l" defTabSz="9120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016" algn="l" defTabSz="9120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354" algn="l" defTabSz="9120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742" algn="l" defTabSz="9120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030" algn="l" defTabSz="9120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320" algn="l" defTabSz="9120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611" algn="l" defTabSz="9120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EBB0-C780-4A4F-978A-C7378963DD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243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62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16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0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409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416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978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78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204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796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84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986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32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07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5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343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60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84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264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646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912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67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357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841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077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184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929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4107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039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0" marR="0" lvl="0" indent="0" algn="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50F69D-0B8E-4029-A779-A7AFA531C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80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0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868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127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9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F992D6F-FD7F-48E8-989E-A09F53B82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93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226225" y="1742904"/>
            <a:ext cx="1806275" cy="1805853"/>
          </a:xfrm>
          <a:prstGeom prst="roundRect">
            <a:avLst>
              <a:gd name="adj" fmla="val 11744"/>
            </a:avLst>
          </a:prstGeom>
          <a:ln w="28575">
            <a:solidFill>
              <a:schemeClr val="accent3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173537" y="1742904"/>
            <a:ext cx="1806275" cy="1805853"/>
          </a:xfrm>
          <a:prstGeom prst="roundRect">
            <a:avLst>
              <a:gd name="adj" fmla="val 7524"/>
            </a:avLst>
          </a:prstGeom>
          <a:ln w="28575">
            <a:solidFill>
              <a:schemeClr val="accent4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96692" y="3207051"/>
            <a:ext cx="1297573" cy="129727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391888" y="1377389"/>
            <a:ext cx="1297573" cy="129727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224748" y="3198356"/>
            <a:ext cx="1297573" cy="129727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399164" y="5012383"/>
            <a:ext cx="1297573" cy="129727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2416"/>
            <a:ext cx="12191997" cy="4921720"/>
          </a:xfrm>
          <a:prstGeom prst="downArrowCallout">
            <a:avLst>
              <a:gd name="adj1" fmla="val 50000"/>
              <a:gd name="adj2" fmla="val 15352"/>
              <a:gd name="adj3" fmla="val 5443"/>
              <a:gd name="adj4" fmla="val 94557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Top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"/>
            <a:ext cx="12191997" cy="3966661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ne Top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880622" y="1639335"/>
            <a:ext cx="4908153" cy="4270188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0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0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249620" y="0"/>
            <a:ext cx="5942381" cy="6858000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0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83414" y="1575371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297289" y="1575371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411163" y="1575371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Pictur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0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75896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361236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241796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w Left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83414" y="1575369"/>
            <a:ext cx="3597455" cy="3400024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411163" y="1575386"/>
            <a:ext cx="3597455" cy="3400023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Off-page Connector 6"/>
          <p:cNvSpPr/>
          <p:nvPr userDrawn="1"/>
        </p:nvSpPr>
        <p:spPr>
          <a:xfrm rot="5400000">
            <a:off x="11681291" y="6247229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41" tIns="60870" rIns="121741" bIns="60870"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94" y="6340955"/>
            <a:ext cx="610241" cy="366183"/>
          </a:xfrm>
          <a:prstGeom prst="rect">
            <a:avLst/>
          </a:prstGeom>
        </p:spPr>
        <p:txBody>
          <a:bodyPr lIns="121741" tIns="60870" rIns="121741" bIns="60870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8531" indent="0">
              <a:buNone/>
              <a:defRPr sz="1600"/>
            </a:lvl2pPr>
            <a:lvl3pPr marL="1217190" indent="0">
              <a:buNone/>
              <a:defRPr sz="1300"/>
            </a:lvl3pPr>
            <a:lvl4pPr marL="1825762" indent="0">
              <a:buNone/>
              <a:defRPr sz="1200"/>
            </a:lvl4pPr>
            <a:lvl5pPr marL="2434378" indent="0">
              <a:buNone/>
              <a:defRPr sz="1200"/>
            </a:lvl5pPr>
            <a:lvl6pPr marL="3042908" indent="0">
              <a:buNone/>
              <a:defRPr sz="1200"/>
            </a:lvl6pPr>
            <a:lvl7pPr marL="3651439" indent="0">
              <a:buNone/>
              <a:defRPr sz="1200"/>
            </a:lvl7pPr>
            <a:lvl8pPr marL="4260053" indent="0">
              <a:buNone/>
              <a:defRPr sz="1200"/>
            </a:lvl8pPr>
            <a:lvl9pPr marL="4868652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703583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d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020673" y="1382569"/>
            <a:ext cx="3360699" cy="4965187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5221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6" name="Flowchart: Off-page Connector 5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lowchart: Off-page Connector 7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0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463041" y="1758207"/>
            <a:ext cx="3250392" cy="4270188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478569" y="1758207"/>
            <a:ext cx="3250392" cy="4270188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44790" y="1438848"/>
            <a:ext cx="3647921" cy="4908909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" y="1438861"/>
            <a:ext cx="2804160" cy="3526343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169920" y="1438861"/>
            <a:ext cx="2804160" cy="3526343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17920" y="1438861"/>
            <a:ext cx="2804160" cy="3526343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265920" y="1438861"/>
            <a:ext cx="2804160" cy="3526343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75896" y="1201533"/>
            <a:ext cx="3469533" cy="2365379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361236" y="1201533"/>
            <a:ext cx="3469533" cy="2365379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241796" y="1201533"/>
            <a:ext cx="3469533" cy="2365379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475896" y="3806161"/>
            <a:ext cx="3469533" cy="2365379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8241796" y="3806161"/>
            <a:ext cx="3469533" cy="2365379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361236" y="3806161"/>
            <a:ext cx="3469533" cy="2365379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" y="1438861"/>
            <a:ext cx="2804160" cy="3526343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169920" y="1438861"/>
            <a:ext cx="2804160" cy="3526343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17920" y="1438861"/>
            <a:ext cx="2804160" cy="3526343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265920" y="1438861"/>
            <a:ext cx="2804160" cy="3526343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96335" y="215900"/>
            <a:ext cx="5880100" cy="6426200"/>
          </a:xfrm>
          <a:prstGeom prst="round1Rect">
            <a:avLst>
              <a:gd name="adj" fmla="val 5318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6406867" y="216720"/>
            <a:ext cx="5488240" cy="4518040"/>
          </a:xfrm>
          <a:prstGeom prst="round1Rect">
            <a:avLst>
              <a:gd name="adj" fmla="val 6441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406865" y="4978885"/>
            <a:ext cx="5488240" cy="1662384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96333" y="215900"/>
            <a:ext cx="5646048" cy="4518040"/>
          </a:xfrm>
          <a:prstGeom prst="round1Rect">
            <a:avLst>
              <a:gd name="adj" fmla="val 6441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96333" y="4978885"/>
            <a:ext cx="5646048" cy="1662384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215900"/>
            <a:ext cx="5646048" cy="4518040"/>
          </a:xfrm>
          <a:prstGeom prst="round1Rect">
            <a:avLst>
              <a:gd name="adj" fmla="val 6441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249619" y="4978885"/>
            <a:ext cx="5646048" cy="1662384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87266" y="3625657"/>
            <a:ext cx="2677295" cy="2366067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3343851" y="1438845"/>
            <a:ext cx="2677295" cy="2366067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171157" y="3625657"/>
            <a:ext cx="2677295" cy="2366067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013101" y="1438845"/>
            <a:ext cx="2677295" cy="2366067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7249" y="1423919"/>
            <a:ext cx="2677296" cy="2662500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lvl="0" algn="ctr" defTabSz="1218840">
              <a:spcBef>
                <a:spcPct val="20000"/>
              </a:spcBef>
              <a:defRPr/>
            </a:pPr>
            <a:endParaRPr lang="en-US" sz="5900" dirty="0">
              <a:solidFill>
                <a:schemeClr val="bg1"/>
              </a:solidFill>
              <a:latin typeface="FontAwesome" pitchFamily="2" charset="0"/>
            </a:endParaRPr>
          </a:p>
          <a:p>
            <a:pPr algn="ctr" defTabSz="1218840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Up Arrow Callout 12"/>
          <p:cNvSpPr/>
          <p:nvPr/>
        </p:nvSpPr>
        <p:spPr>
          <a:xfrm>
            <a:off x="3343835" y="3318339"/>
            <a:ext cx="2677296" cy="2688327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lvl="0" algn="ctr" defTabSz="1218840">
              <a:spcBef>
                <a:spcPct val="20000"/>
              </a:spcBef>
              <a:defRPr/>
            </a:pPr>
            <a:endParaRPr lang="en-US" sz="5300" dirty="0">
              <a:latin typeface="FontAwesome" pitchFamily="2" charset="0"/>
            </a:endParaRPr>
          </a:p>
        </p:txBody>
      </p:sp>
      <p:sp>
        <p:nvSpPr>
          <p:cNvPr id="15" name="Down Arrow Callout 14"/>
          <p:cNvSpPr/>
          <p:nvPr/>
        </p:nvSpPr>
        <p:spPr>
          <a:xfrm>
            <a:off x="6171140" y="1423919"/>
            <a:ext cx="2677296" cy="2662500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lvl="0" algn="ctr" defTabSz="1218840">
              <a:spcBef>
                <a:spcPct val="20000"/>
              </a:spcBef>
              <a:defRPr/>
            </a:pPr>
            <a:r>
              <a:rPr lang="en-US" sz="1300" dirty="0"/>
              <a:t> </a:t>
            </a:r>
          </a:p>
        </p:txBody>
      </p:sp>
      <p:sp>
        <p:nvSpPr>
          <p:cNvPr id="17" name="Up Arrow Callout 16"/>
          <p:cNvSpPr/>
          <p:nvPr/>
        </p:nvSpPr>
        <p:spPr>
          <a:xfrm>
            <a:off x="9013085" y="3318339"/>
            <a:ext cx="2677296" cy="2688327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 defTabSz="1218840">
              <a:spcBef>
                <a:spcPct val="20000"/>
              </a:spcBef>
              <a:defRPr/>
            </a:pPr>
            <a:br>
              <a:rPr lang="en-US" sz="8000" dirty="0">
                <a:latin typeface="FontAwesome" pitchFamily="2" charset="0"/>
              </a:rPr>
            </a:b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Flowchart: Off-page Connector 29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icture with three Colu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Off-page Connector 29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6193251" y="1662402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6" name="Down Arrow Callout 15"/>
          <p:cNvSpPr/>
          <p:nvPr/>
        </p:nvSpPr>
        <p:spPr>
          <a:xfrm>
            <a:off x="3539660" y="1662402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9" name="Down Arrow Callout 18"/>
          <p:cNvSpPr/>
          <p:nvPr/>
        </p:nvSpPr>
        <p:spPr>
          <a:xfrm>
            <a:off x="8846843" y="1662402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86069" y="1662401"/>
            <a:ext cx="2472192" cy="4301321"/>
          </a:xfrm>
          <a:prstGeom prst="downArrowCallout">
            <a:avLst>
              <a:gd name="adj1" fmla="val 26120"/>
              <a:gd name="adj2" fmla="val 6382"/>
              <a:gd name="adj3" fmla="val 5273"/>
              <a:gd name="adj4" fmla="val 96969"/>
            </a:avLst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animBg="1"/>
      <p:bldP spid="19" grpId="0" animBg="1"/>
    </p:bldLst>
  </p:timing>
  <p:hf sldNum="0"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ulom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0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896093" y="1448891"/>
            <a:ext cx="4913419" cy="3072372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385669" y="1445671"/>
            <a:ext cx="4910243" cy="3075607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Off-page Connector 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8" name="Flowchart: Off-page Connector 6"/>
          <p:cNvSpPr/>
          <p:nvPr userDrawn="1"/>
        </p:nvSpPr>
        <p:spPr>
          <a:xfrm rot="5400000">
            <a:off x="11681291" y="6247229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41" tIns="60870" rIns="121741" bIns="60870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Off-page Connector 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791720" y="54135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r">
              <a:defRPr sz="27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23720" y="101068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r">
              <a:buNone/>
              <a:defRPr sz="15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  <p:hf sldNum="0"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121917" tIns="60958" rIns="121917" bIns="60958" anchor="b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S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188321" y="1676728"/>
            <a:ext cx="1815163" cy="1814739"/>
          </a:xfrm>
          <a:prstGeom prst="ellipse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1997" cy="2584097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072707" y="1777295"/>
            <a:ext cx="1989629" cy="198916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687191" y="1777295"/>
            <a:ext cx="1989629" cy="1989165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78022" y="1777295"/>
            <a:ext cx="1989629" cy="1989165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54524" y="1777295"/>
            <a:ext cx="1989629" cy="1989165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072707" y="1777295"/>
            <a:ext cx="1989629" cy="1989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687191" y="1777295"/>
            <a:ext cx="1989629" cy="1989165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78022" y="1777295"/>
            <a:ext cx="1989629" cy="1989165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54524" y="1777295"/>
            <a:ext cx="1989629" cy="1989165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121888" tIns="60944" rIns="121888" bIns="60944" anchor="b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00057" y="1777294"/>
            <a:ext cx="3244279" cy="3260313"/>
          </a:xfrm>
          <a:prstGeom prst="roundRect">
            <a:avLst>
              <a:gd name="adj" fmla="val 8446"/>
            </a:avLst>
          </a:prstGeom>
          <a:ln w="28575">
            <a:solidFill>
              <a:schemeClr val="accent2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99380" y="1488610"/>
            <a:ext cx="1806275" cy="1805853"/>
          </a:xfrm>
          <a:prstGeom prst="roundRect">
            <a:avLst>
              <a:gd name="adj" fmla="val 11041"/>
            </a:avLst>
          </a:prstGeom>
          <a:ln w="28575">
            <a:solidFill>
              <a:schemeClr val="accent1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57144" y="1488610"/>
            <a:ext cx="1806275" cy="1805853"/>
          </a:xfrm>
          <a:prstGeom prst="roundRect">
            <a:avLst>
              <a:gd name="adj" fmla="val 13151"/>
            </a:avLst>
          </a:prstGeom>
          <a:ln w="28575">
            <a:solidFill>
              <a:schemeClr val="accent2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14908" y="1488610"/>
            <a:ext cx="1806275" cy="1805853"/>
          </a:xfrm>
          <a:prstGeom prst="roundRect">
            <a:avLst>
              <a:gd name="adj" fmla="val 11744"/>
            </a:avLst>
          </a:prstGeom>
          <a:ln w="28575">
            <a:solidFill>
              <a:schemeClr val="accent3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674923" y="1488610"/>
            <a:ext cx="1806275" cy="1805853"/>
          </a:xfrm>
          <a:prstGeom prst="roundRect">
            <a:avLst>
              <a:gd name="adj" fmla="val 7524"/>
            </a:avLst>
          </a:prstGeom>
          <a:ln w="28575">
            <a:solidFill>
              <a:schemeClr val="accent4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226225" y="1742904"/>
            <a:ext cx="1806275" cy="1805853"/>
          </a:xfrm>
          <a:prstGeom prst="roundRect">
            <a:avLst>
              <a:gd name="adj" fmla="val 11744"/>
            </a:avLst>
          </a:prstGeom>
          <a:ln w="28575">
            <a:solidFill>
              <a:schemeClr val="accent3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173535" y="1742904"/>
            <a:ext cx="1806275" cy="1805853"/>
          </a:xfrm>
          <a:prstGeom prst="roundRect">
            <a:avLst>
              <a:gd name="adj" fmla="val 7524"/>
            </a:avLst>
          </a:prstGeom>
          <a:ln w="28575">
            <a:solidFill>
              <a:schemeClr val="accent4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96691" y="3207051"/>
            <a:ext cx="1297573" cy="129727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391886" y="1377389"/>
            <a:ext cx="1297573" cy="129727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224747" y="3198356"/>
            <a:ext cx="1297573" cy="129727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399164" y="5012383"/>
            <a:ext cx="1297573" cy="129727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2416"/>
            <a:ext cx="12191997" cy="4921720"/>
          </a:xfrm>
          <a:prstGeom prst="downArrowCallout">
            <a:avLst>
              <a:gd name="adj1" fmla="val 50000"/>
              <a:gd name="adj2" fmla="val 15352"/>
              <a:gd name="adj3" fmla="val 5443"/>
              <a:gd name="adj4" fmla="val 94557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Top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"/>
            <a:ext cx="12191997" cy="3966661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ne Top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880608" y="1639333"/>
            <a:ext cx="4908153" cy="4270188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83399" y="1575370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297274" y="1575370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411149" y="1575370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S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188321" y="1676729"/>
            <a:ext cx="1815163" cy="1814739"/>
          </a:xfrm>
          <a:prstGeom prst="ellipse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"/>
            <a:ext cx="12191997" cy="2584097"/>
          </a:xfrm>
          <a:prstGeom prst="rect">
            <a:avLst/>
          </a:prstGeom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Pictur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75895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361234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241795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w Left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83399" y="1575369"/>
            <a:ext cx="3597455" cy="3400024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411149" y="1575371"/>
            <a:ext cx="3597455" cy="3400023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d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020671" y="1382568"/>
            <a:ext cx="3360699" cy="4965187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5221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6" name="Flowchart: Off-page Connector 5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lowchart: Off-page Connector 7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463041" y="1758206"/>
            <a:ext cx="3250392" cy="4270188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478569" y="1758206"/>
            <a:ext cx="3250392" cy="4270188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44776" y="1438846"/>
            <a:ext cx="3647921" cy="4908909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" y="1438846"/>
            <a:ext cx="2804160" cy="3526343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169920" y="1438846"/>
            <a:ext cx="2804160" cy="3526343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17920" y="1438846"/>
            <a:ext cx="2804160" cy="3526343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265920" y="1438846"/>
            <a:ext cx="2804160" cy="3526343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75894" y="1201531"/>
            <a:ext cx="3469533" cy="2365379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361234" y="1201531"/>
            <a:ext cx="3469533" cy="2365379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241795" y="1201531"/>
            <a:ext cx="3469533" cy="2365379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475894" y="3806159"/>
            <a:ext cx="3469533" cy="2365379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8241795" y="3806159"/>
            <a:ext cx="3469533" cy="2365379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361234" y="3806159"/>
            <a:ext cx="3469533" cy="2365379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" y="1438846"/>
            <a:ext cx="2804160" cy="3526343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169920" y="1438846"/>
            <a:ext cx="2804160" cy="3526343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17920" y="1438846"/>
            <a:ext cx="2804160" cy="3526343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265920" y="1438846"/>
            <a:ext cx="2804160" cy="3526343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96334" y="215900"/>
            <a:ext cx="5880100" cy="6426200"/>
          </a:xfrm>
          <a:prstGeom prst="round1Rect">
            <a:avLst>
              <a:gd name="adj" fmla="val 5318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6406867" y="216720"/>
            <a:ext cx="5488240" cy="4518040"/>
          </a:xfrm>
          <a:prstGeom prst="round1Rect">
            <a:avLst>
              <a:gd name="adj" fmla="val 6441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406865" y="4978885"/>
            <a:ext cx="5488240" cy="1662384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96333" y="215900"/>
            <a:ext cx="5646048" cy="4518040"/>
          </a:xfrm>
          <a:prstGeom prst="round1Rect">
            <a:avLst>
              <a:gd name="adj" fmla="val 6441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96333" y="4978885"/>
            <a:ext cx="5646048" cy="1662384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215900"/>
            <a:ext cx="5646048" cy="4518040"/>
          </a:xfrm>
          <a:prstGeom prst="round1Rect">
            <a:avLst>
              <a:gd name="adj" fmla="val 6441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249619" y="4978885"/>
            <a:ext cx="5646048" cy="1662384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625657"/>
            <a:ext cx="2677295" cy="2366067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3343837" y="1438845"/>
            <a:ext cx="2677295" cy="2366067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171142" y="3625657"/>
            <a:ext cx="2677295" cy="2366067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013086" y="1438845"/>
            <a:ext cx="2677295" cy="2366067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7249" y="1423918"/>
            <a:ext cx="2677296" cy="2662500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900" dirty="0">
              <a:solidFill>
                <a:schemeClr val="bg1"/>
              </a:solidFill>
              <a:latin typeface="FontAwesome" pitchFamily="2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Up Arrow Callout 12"/>
          <p:cNvSpPr/>
          <p:nvPr/>
        </p:nvSpPr>
        <p:spPr>
          <a:xfrm>
            <a:off x="3343835" y="3318325"/>
            <a:ext cx="2677296" cy="2688327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00" dirty="0">
              <a:latin typeface="FontAwesome" pitchFamily="2" charset="0"/>
            </a:endParaRPr>
          </a:p>
        </p:txBody>
      </p:sp>
      <p:sp>
        <p:nvSpPr>
          <p:cNvPr id="15" name="Down Arrow Callout 14"/>
          <p:cNvSpPr/>
          <p:nvPr/>
        </p:nvSpPr>
        <p:spPr>
          <a:xfrm>
            <a:off x="6171140" y="1423918"/>
            <a:ext cx="2677296" cy="2662500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00" dirty="0"/>
              <a:t> </a:t>
            </a:r>
          </a:p>
        </p:txBody>
      </p:sp>
      <p:sp>
        <p:nvSpPr>
          <p:cNvPr id="17" name="Up Arrow Callout 16"/>
          <p:cNvSpPr/>
          <p:nvPr/>
        </p:nvSpPr>
        <p:spPr>
          <a:xfrm>
            <a:off x="9013085" y="3318325"/>
            <a:ext cx="2677296" cy="2688327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9170">
              <a:spcBef>
                <a:spcPct val="20000"/>
              </a:spcBef>
              <a:defRPr/>
            </a:pPr>
            <a:br>
              <a:rPr lang="en-US" sz="8000" dirty="0">
                <a:latin typeface="FontAwesome" pitchFamily="2" charset="0"/>
              </a:rPr>
            </a:b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Flowchart: Off-page Connector 29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072708" y="1777296"/>
            <a:ext cx="1989629" cy="198916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687192" y="1777296"/>
            <a:ext cx="1989629" cy="1989165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78023" y="1777296"/>
            <a:ext cx="1989629" cy="1989165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54524" y="1777296"/>
            <a:ext cx="1989629" cy="1989165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icture with three Colu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Off-page Connector 29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6193251" y="1662388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6" name="Down Arrow Callout 15"/>
          <p:cNvSpPr/>
          <p:nvPr/>
        </p:nvSpPr>
        <p:spPr>
          <a:xfrm>
            <a:off x="3539660" y="1662388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9" name="Down Arrow Callout 18"/>
          <p:cNvSpPr/>
          <p:nvPr/>
        </p:nvSpPr>
        <p:spPr>
          <a:xfrm>
            <a:off x="8846843" y="1662388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86069" y="1662386"/>
            <a:ext cx="2472192" cy="4301321"/>
          </a:xfrm>
          <a:prstGeom prst="downArrowCallout">
            <a:avLst>
              <a:gd name="adj1" fmla="val 26120"/>
              <a:gd name="adj2" fmla="val 6382"/>
              <a:gd name="adj3" fmla="val 5273"/>
              <a:gd name="adj4" fmla="val 96969"/>
            </a:avLst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animBg="1"/>
      <p:bldP spid="19" grpId="0" animBg="1"/>
    </p:bldLst>
  </p:timing>
  <p:hf sldNum="0" hdr="0" ft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ulom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896091" y="1448890"/>
            <a:ext cx="4913419" cy="3072372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385667" y="1445657"/>
            <a:ext cx="4910243" cy="3075607"/>
          </a:xfrm>
          <a:prstGeom prst="rect">
            <a:avLst/>
          </a:prstGeom>
        </p:spPr>
        <p:txBody>
          <a:bodyPr lIns="121917" tIns="60958" rIns="121917" bIns="60958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Off-page Connector 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8" name="Flowchart: Off-page Connector 6"/>
          <p:cNvSpPr/>
          <p:nvPr userDrawn="1"/>
        </p:nvSpPr>
        <p:spPr>
          <a:xfrm rot="5400000">
            <a:off x="11681291" y="6247229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41" tIns="60870" rIns="121741" bIns="60870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Off-page Connector 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791720" y="54135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r">
              <a:defRPr sz="27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23720" y="1010678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r">
              <a:buNone/>
              <a:defRPr sz="14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0663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_1"/>
          <p:cNvSpPr/>
          <p:nvPr userDrawn="1"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原创设计师QQ598969553      _2"/>
          <p:cNvSpPr>
            <a:spLocks/>
          </p:cNvSpPr>
          <p:nvPr userDrawn="1"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rgbClr val="B71F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22276" y="83344"/>
            <a:ext cx="8563494" cy="476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46833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633" y="215160"/>
            <a:ext cx="8563494" cy="476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239767"/>
            <a:ext cx="420688" cy="427037"/>
          </a:xfrm>
          <a:prstGeom prst="rect">
            <a:avLst/>
          </a:prstGeom>
          <a:solidFill>
            <a:srgbClr val="B71F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4025" y="239767"/>
            <a:ext cx="85725" cy="427037"/>
          </a:xfrm>
          <a:prstGeom prst="rect">
            <a:avLst/>
          </a:prstGeom>
          <a:solidFill>
            <a:srgbClr val="B71F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67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072708" y="1777296"/>
            <a:ext cx="1989629" cy="1989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687192" y="1777296"/>
            <a:ext cx="1989629" cy="1989165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78023" y="1777296"/>
            <a:ext cx="1989629" cy="1989165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54524" y="1777296"/>
            <a:ext cx="1989629" cy="1989165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00071" y="1777309"/>
            <a:ext cx="3244279" cy="3260313"/>
          </a:xfrm>
          <a:prstGeom prst="roundRect">
            <a:avLst>
              <a:gd name="adj" fmla="val 8446"/>
            </a:avLst>
          </a:prstGeom>
          <a:ln w="28575">
            <a:solidFill>
              <a:schemeClr val="accent2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  <p:transition spd="slow" advTm="3000">
    <p:push dir="u"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91" y="6247155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8" tIns="60944" rIns="121888" bIns="60944"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21" y="6340882"/>
            <a:ext cx="610241" cy="366183"/>
          </a:xfrm>
          <a:prstGeom prst="rect">
            <a:avLst/>
          </a:prstGeom>
        </p:spPr>
        <p:txBody>
          <a:bodyPr lIns="121888" tIns="60944" rIns="121888" bIns="60944" anchor="ctr"/>
          <a:lstStyle>
            <a:lvl1pPr algn="ctr"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99381" y="1488612"/>
            <a:ext cx="1806275" cy="1805853"/>
          </a:xfrm>
          <a:prstGeom prst="roundRect">
            <a:avLst>
              <a:gd name="adj" fmla="val 11041"/>
            </a:avLst>
          </a:prstGeom>
          <a:ln w="28575">
            <a:solidFill>
              <a:schemeClr val="accent1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57145" y="1488612"/>
            <a:ext cx="1806275" cy="1805853"/>
          </a:xfrm>
          <a:prstGeom prst="roundRect">
            <a:avLst>
              <a:gd name="adj" fmla="val 13151"/>
            </a:avLst>
          </a:prstGeom>
          <a:ln w="28575">
            <a:solidFill>
              <a:schemeClr val="accent2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14909" y="1488612"/>
            <a:ext cx="1806275" cy="1805853"/>
          </a:xfrm>
          <a:prstGeom prst="roundRect">
            <a:avLst>
              <a:gd name="adj" fmla="val 11744"/>
            </a:avLst>
          </a:prstGeom>
          <a:ln w="28575">
            <a:solidFill>
              <a:schemeClr val="accent3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674925" y="1488612"/>
            <a:ext cx="1806275" cy="1805853"/>
          </a:xfrm>
          <a:prstGeom prst="roundRect">
            <a:avLst>
              <a:gd name="adj" fmla="val 7524"/>
            </a:avLst>
          </a:prstGeom>
          <a:ln w="28575">
            <a:solidFill>
              <a:schemeClr val="accent4"/>
            </a:solidFill>
          </a:ln>
        </p:spPr>
        <p:txBody>
          <a:bodyPr lIns="121888" tIns="60944" rIns="121888" bIns="60944"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2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11" indent="0">
              <a:buNone/>
              <a:defRPr sz="1600"/>
            </a:lvl2pPr>
            <a:lvl3pPr marL="1218840" indent="0">
              <a:buNone/>
              <a:defRPr sz="1300"/>
            </a:lvl3pPr>
            <a:lvl4pPr marL="1828256" indent="0">
              <a:buNone/>
              <a:defRPr sz="1200"/>
            </a:lvl4pPr>
            <a:lvl5pPr marL="2437678" indent="0">
              <a:buNone/>
              <a:defRPr sz="1200"/>
            </a:lvl5pPr>
            <a:lvl6pPr marL="3047088" indent="0">
              <a:buNone/>
              <a:defRPr sz="1200"/>
            </a:lvl6pPr>
            <a:lvl7pPr marL="3656499" indent="0">
              <a:buNone/>
              <a:defRPr sz="1200"/>
            </a:lvl7pPr>
            <a:lvl8pPr marL="4265920" indent="0">
              <a:buNone/>
              <a:defRPr sz="1200"/>
            </a:lvl8pPr>
            <a:lvl9pPr marL="487533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theme" Target="../theme/theme1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theme" Target="../theme/theme1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6"/>
          <p:cNvSpPr>
            <a:spLocks noChangeShapeType="1"/>
          </p:cNvSpPr>
          <p:nvPr/>
        </p:nvSpPr>
        <p:spPr bwMode="auto">
          <a:xfrm>
            <a:off x="-1" y="6742588"/>
            <a:ext cx="9694333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82" tIns="45718" rIns="91282" bIns="45718"/>
          <a:lstStyle/>
          <a:p>
            <a:endParaRPr lang="zh-CN" altLang="en-US"/>
          </a:p>
        </p:txBody>
      </p:sp>
      <p:sp>
        <p:nvSpPr>
          <p:cNvPr id="1027" name="直接连接符 7"/>
          <p:cNvSpPr>
            <a:spLocks noChangeShapeType="1"/>
          </p:cNvSpPr>
          <p:nvPr/>
        </p:nvSpPr>
        <p:spPr bwMode="auto">
          <a:xfrm flipV="1">
            <a:off x="9823451" y="6381435"/>
            <a:ext cx="2116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82" tIns="45718" rIns="91282" bIns="45718"/>
          <a:lstStyle/>
          <a:p>
            <a:endParaRPr lang="zh-CN" altLang="en-US"/>
          </a:p>
        </p:txBody>
      </p:sp>
      <p:sp>
        <p:nvSpPr>
          <p:cNvPr id="1029" name="直接连接符 9"/>
          <p:cNvSpPr>
            <a:spLocks noChangeShapeType="1"/>
          </p:cNvSpPr>
          <p:nvPr/>
        </p:nvSpPr>
        <p:spPr bwMode="auto">
          <a:xfrm flipV="1">
            <a:off x="9935636" y="6524312"/>
            <a:ext cx="211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82" tIns="45718" rIns="91282" bIns="45718"/>
          <a:lstStyle/>
          <a:p>
            <a:endParaRPr lang="zh-CN" altLang="en-US"/>
          </a:p>
        </p:txBody>
      </p:sp>
      <p:sp>
        <p:nvSpPr>
          <p:cNvPr id="1030" name="直接连接符 10"/>
          <p:cNvSpPr>
            <a:spLocks noChangeShapeType="1"/>
          </p:cNvSpPr>
          <p:nvPr/>
        </p:nvSpPr>
        <p:spPr bwMode="auto">
          <a:xfrm flipV="1">
            <a:off x="832404" y="0"/>
            <a:ext cx="0" cy="428627"/>
          </a:xfrm>
          <a:prstGeom prst="line">
            <a:avLst/>
          </a:prstGeom>
          <a:noFill/>
          <a:ln w="76200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82" tIns="45718" rIns="91282" bIns="45718"/>
          <a:lstStyle/>
          <a:p>
            <a:endParaRPr lang="zh-CN" altLang="en-US"/>
          </a:p>
        </p:txBody>
      </p:sp>
      <p:sp>
        <p:nvSpPr>
          <p:cNvPr id="1031" name="直接连接符 11"/>
          <p:cNvSpPr>
            <a:spLocks noChangeShapeType="1"/>
          </p:cNvSpPr>
          <p:nvPr/>
        </p:nvSpPr>
        <p:spPr bwMode="auto">
          <a:xfrm>
            <a:off x="1024467" y="4"/>
            <a:ext cx="0" cy="288925"/>
          </a:xfrm>
          <a:prstGeom prst="line">
            <a:avLst/>
          </a:prstGeom>
          <a:noFill/>
          <a:ln w="76200" cap="flat" cmpd="sng">
            <a:solidFill>
              <a:srgbClr val="FFC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82" tIns="45718" rIns="91282" bIns="45718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/>
  <p:txStyles>
    <p:titleStyle>
      <a:lvl1pPr marL="912677" indent="-912677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2677" indent="-9126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2677" indent="-9126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2677" indent="-9126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2677" indent="-9126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69016" indent="-9126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5354" indent="-9126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1742" indent="-9126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38030" indent="-9126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290" indent="-34229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1532" indent="-285244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0870" indent="-228194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7160" indent="-228194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3451" indent="-228194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09837" indent="-228194" algn="l" defTabSz="9120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177" indent="-228194" algn="l" defTabSz="9120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514" indent="-228194" algn="l" defTabSz="9120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8902" indent="-228194" algn="l" defTabSz="9120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0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291" algn="l" defTabSz="9120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2677" algn="l" defTabSz="9120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16" algn="l" defTabSz="9120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354" algn="l" defTabSz="9120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42" algn="l" defTabSz="9120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030" algn="l" defTabSz="9120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320" algn="l" defTabSz="9120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1" algn="l" defTabSz="9120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308881"/>
            <a:ext cx="1368152" cy="5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45111"/>
      </p:ext>
    </p:extLst>
  </p:cSld>
  <p:clrMap bg1="lt1" tx1="dk1" bg2="lt2" tx2="dk2" accent1="accent1" accent2="accent2" accent3="accent3" accent4="accent4" accent5="accent5" accent6="accent6" hlink="hlink" folHlink="folHlink"/>
  <p:transition spd="slow" advTm="3000">
    <p:push dir="u"/>
  </p:transition>
  <p:hf sldNum="0" hdr="0" ftr="0"/>
  <p:txStyles>
    <p:titleStyle>
      <a:lvl1pPr algn="ctr" defTabSz="12182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31" indent="-456831" algn="l" defTabSz="12182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854" indent="-380710" algn="l" defTabSz="12182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823" indent="-304552" algn="l" defTabSz="12182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947" indent="-304552" algn="l" defTabSz="12182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090" indent="-304552" algn="l" defTabSz="12182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196" indent="-304552" algn="l" defTabSz="12182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9341" indent="-304552" algn="l" defTabSz="12182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8466" indent="-304552" algn="l" defTabSz="12182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7591" indent="-304552" algn="l" defTabSz="12182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07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70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94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38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44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1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0" algn="l" defTabSz="12182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308881"/>
            <a:ext cx="1368152" cy="5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49863"/>
      </p:ext>
    </p:extLst>
  </p:cSld>
  <p:clrMap bg1="lt1" tx1="dk1" bg2="lt2" tx2="dk2" accent1="accent1" accent2="accent2" accent3="accent3" accent4="accent4" accent5="accent5" accent6="accent6" hlink="hlink" folHlink="folHlink"/>
  <p:transition spd="slow" advTm="3000">
    <p:push dir="u"/>
  </p:transition>
  <p:hf sldNum="0" hdr="0" ftr="0"/>
  <p:txStyles>
    <p:titleStyle>
      <a:lvl1pPr algn="ctr" defTabSz="12185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39" indent="-456939" algn="l" defTabSz="12185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070" indent="-380794" algn="l" defTabSz="12185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5" indent="-304624" algn="l" defTabSz="12185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24" algn="l" defTabSz="12185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702" indent="-304624" algn="l" defTabSz="12185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2" indent="-304624" algn="l" defTabSz="12185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9" indent="-304624" algn="l" defTabSz="12185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9492" indent="-304624" algn="l" defTabSz="12185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5" indent="-304624" algn="l" defTabSz="12185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251" algn="l" defTabSz="12185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40" algn="l" defTabSz="12185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802" algn="l" defTabSz="12185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078" algn="l" defTabSz="12185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8" algn="l" defTabSz="12185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579" algn="l" defTabSz="12185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12185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7" algn="l" defTabSz="12185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308881"/>
            <a:ext cx="1368152" cy="5063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</p:sldLayoutIdLst>
  <p:transition spd="slow" advTm="3000">
    <p:push dir="u"/>
  </p:transition>
  <p:hf sldNum="0" hdr="0" ftr="0"/>
  <p:txStyles>
    <p:titleStyle>
      <a:lvl1pPr algn="ctr" defTabSz="12188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9" indent="-457059" algn="l" defTabSz="12188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310" indent="-380888" algn="l" defTabSz="12188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545" indent="-304704" algn="l" defTabSz="12188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0" indent="-304704" algn="l" defTabSz="12188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382" indent="-304704" algn="l" defTabSz="12188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792" indent="-304704" algn="l" defTabSz="12188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216" indent="-304704" algn="l" defTabSz="12188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632" indent="-304704" algn="l" defTabSz="12188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048" indent="-304704" algn="l" defTabSz="12188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11" algn="l" defTabSz="12188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0" algn="l" defTabSz="12188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56" algn="l" defTabSz="12188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678" algn="l" defTabSz="12188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088" algn="l" defTabSz="12188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499" algn="l" defTabSz="12188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20" algn="l" defTabSz="12188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337" algn="l" defTabSz="12188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308881"/>
            <a:ext cx="1368152" cy="5063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</p:sldLayoutIdLst>
  <p:transition spd="slow" advTm="3000">
    <p:push dir="u"/>
  </p:transition>
  <p:hf sldNum="0" hdr="0" ftr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9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308881"/>
            <a:ext cx="1368152" cy="5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24738"/>
      </p:ext>
    </p:extLst>
  </p:cSld>
  <p:clrMap bg1="lt1" tx1="dk1" bg2="lt2" tx2="dk2" accent1="accent1" accent2="accent2" accent3="accent3" accent4="accent4" accent5="accent5" accent6="accent6" hlink="hlink" folHlink="folHlink"/>
  <p:transition spd="slow" advTm="3000">
    <p:push dir="u"/>
  </p:transition>
  <p:hf sldNum="0" hdr="0" ftr="0"/>
  <p:txStyles>
    <p:titleStyle>
      <a:lvl1pPr algn="ctr" defTabSz="121719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399" indent="-456399" algn="l" defTabSz="121719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8990" indent="-380374" algn="l" defTabSz="121719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1455" indent="-304264" algn="l" defTabSz="12171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027" indent="-304264" algn="l" defTabSz="121719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8642" indent="-304264" algn="l" defTabSz="121719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7172" indent="-304264" algn="l" defTabSz="12171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5789" indent="-304264" algn="l" defTabSz="12171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4363" indent="-304264" algn="l" defTabSz="12171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2935" indent="-304264" algn="l" defTabSz="12171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1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531" algn="l" defTabSz="12171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190" algn="l" defTabSz="12171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762" algn="l" defTabSz="12171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378" algn="l" defTabSz="12171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2908" algn="l" defTabSz="12171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439" algn="l" defTabSz="12171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0053" algn="l" defTabSz="12171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8652" algn="l" defTabSz="12171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308881"/>
            <a:ext cx="1368152" cy="5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49863"/>
      </p:ext>
    </p:extLst>
  </p:cSld>
  <p:clrMap bg1="lt1" tx1="dk1" bg2="lt2" tx2="dk2" accent1="accent1" accent2="accent2" accent3="accent3" accent4="accent4" accent5="accent5" accent6="accent6" hlink="hlink" folHlink="folHlink"/>
  <p:transition spd="slow" advTm="3000">
    <p:push dir="u"/>
  </p:transition>
  <p:hf sldNum="0" hdr="0" ftr="0"/>
  <p:txStyles>
    <p:titleStyle>
      <a:lvl1pPr algn="ctr" defTabSz="121722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411" indent="-456411" algn="l" defTabSz="121722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014" indent="-380384" algn="l" defTabSz="121722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1493" indent="-304272" algn="l" defTabSz="12172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080" indent="-304272" algn="l" defTabSz="121722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8710" indent="-304272" algn="l" defTabSz="121722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7256" indent="-304272" algn="l" defTabSz="12172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5888" indent="-304272" algn="l" defTabSz="12172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4477" indent="-304272" algn="l" defTabSz="12172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3064" indent="-304272" algn="l" defTabSz="12172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2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547" algn="l" defTabSz="12172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220" algn="l" defTabSz="12172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808" algn="l" defTabSz="12172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438" algn="l" defTabSz="12172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2984" algn="l" defTabSz="12172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531" algn="l" defTabSz="12172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0160" algn="l" defTabSz="12172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8773" algn="l" defTabSz="12172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308881"/>
            <a:ext cx="1368152" cy="5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5764"/>
      </p:ext>
    </p:extLst>
  </p:cSld>
  <p:clrMap bg1="lt1" tx1="dk1" bg2="lt2" tx2="dk2" accent1="accent1" accent2="accent2" accent3="accent3" accent4="accent4" accent5="accent5" accent6="accent6" hlink="hlink" folHlink="folHlink"/>
  <p:transition spd="slow" advTm="3000">
    <p:push dir="u"/>
  </p:transition>
  <p:hf sldNum="0" hdr="0" ftr="0"/>
  <p:txStyles>
    <p:titleStyle>
      <a:lvl1pPr algn="ctr" defTabSz="121728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435" indent="-456435" algn="l" defTabSz="121728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062" indent="-380402" algn="l" defTabSz="121728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1569" indent="-304288" algn="l" defTabSz="12172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187" indent="-304288" algn="l" defTabSz="121728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8846" indent="-304288" algn="l" defTabSz="121728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7424" indent="-304288" algn="l" defTabSz="121728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6085" indent="-304288" algn="l" defTabSz="121728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4705" indent="-304288" algn="l" defTabSz="121728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3323" indent="-304288" algn="l" defTabSz="121728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2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579" algn="l" defTabSz="12172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280" algn="l" defTabSz="12172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898" algn="l" defTabSz="12172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558" algn="l" defTabSz="12172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3136" algn="l" defTabSz="12172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715" algn="l" defTabSz="12172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0373" algn="l" defTabSz="12172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9016" algn="l" defTabSz="12172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308881"/>
            <a:ext cx="1368152" cy="5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76505"/>
      </p:ext>
    </p:extLst>
  </p:cSld>
  <p:clrMap bg1="lt1" tx1="dk1" bg2="lt2" tx2="dk2" accent1="accent1" accent2="accent2" accent3="accent3" accent4="accent4" accent5="accent5" accent6="accent6" hlink="hlink" folHlink="folHlink"/>
  <p:transition spd="slow" advTm="3000">
    <p:push dir="u"/>
  </p:transition>
  <p:hf sldNum="0" hdr="0" ftr="0"/>
  <p:txStyles>
    <p:titleStyle>
      <a:lvl1pPr algn="ctr" defTabSz="12173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471" indent="-456471" algn="l" defTabSz="12173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134" indent="-380430" algn="l" defTabSz="12173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1683" indent="-304312" algn="l" defTabSz="12173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347" indent="-304312" algn="l" defTabSz="12173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9050" indent="-304312" algn="l" defTabSz="12173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7676" indent="-304312" algn="l" defTabSz="12173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6381" indent="-304312" algn="l" defTabSz="12173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5047" indent="-304312" algn="l" defTabSz="12173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3711" indent="-304312" algn="l" defTabSz="12173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3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627" algn="l" defTabSz="12173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370" algn="l" defTabSz="12173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034" algn="l" defTabSz="12173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738" algn="l" defTabSz="12173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3364" algn="l" defTabSz="12173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991" algn="l" defTabSz="12173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0693" algn="l" defTabSz="12173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9380" algn="l" defTabSz="12173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308881"/>
            <a:ext cx="1368152" cy="5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82029"/>
      </p:ext>
    </p:extLst>
  </p:cSld>
  <p:clrMap bg1="lt1" tx1="dk1" bg2="lt2" tx2="dk2" accent1="accent1" accent2="accent2" accent3="accent3" accent4="accent4" accent5="accent5" accent6="accent6" hlink="hlink" folHlink="folHlink"/>
  <p:transition spd="slow" advTm="3000">
    <p:push dir="u"/>
  </p:transition>
  <p:hf sldNum="0" hdr="0" ftr="0"/>
  <p:txStyles>
    <p:titleStyle>
      <a:lvl1pPr algn="ctr" defTabSz="121749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519" indent="-456519" algn="l" defTabSz="121749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230" indent="-380468" algn="l" defTabSz="121749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1835" indent="-304344" algn="l" defTabSz="12174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560" indent="-304344" algn="l" defTabSz="121749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9322" indent="-304344" algn="l" defTabSz="121749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8012" indent="-304344" algn="l" defTabSz="12174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6776" indent="-304344" algn="l" defTabSz="12174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5503" indent="-304344" algn="l" defTabSz="12174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4228" indent="-304344" algn="l" defTabSz="12174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4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691" algn="l" defTabSz="12174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490" algn="l" defTabSz="12174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216" algn="l" defTabSz="12174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978" algn="l" defTabSz="12174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3668" algn="l" defTabSz="12174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2359" algn="l" defTabSz="12174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1120" algn="l" defTabSz="12174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9865" algn="l" defTabSz="12174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308881"/>
            <a:ext cx="1368152" cy="5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60676"/>
      </p:ext>
    </p:extLst>
  </p:cSld>
  <p:clrMap bg1="lt1" tx1="dk1" bg2="lt2" tx2="dk2" accent1="accent1" accent2="accent2" accent3="accent3" accent4="accent4" accent5="accent5" accent6="accent6" hlink="hlink" folHlink="folHlink"/>
  <p:transition spd="slow" advTm="3000">
    <p:push dir="u"/>
  </p:transition>
  <p:hf sldNum="0" hdr="0" ftr="0"/>
  <p:txStyles>
    <p:titleStyle>
      <a:lvl1pPr algn="ctr" defTabSz="12176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579" indent="-456579" algn="l" defTabSz="12176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50" indent="-380514" algn="l" defTabSz="12176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025" indent="-304384" algn="l" defTabSz="12176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827" indent="-304384" algn="l" defTabSz="12176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9662" indent="-304384" algn="l" defTabSz="12176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8432" indent="-304384" algn="l" defTabSz="12176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269" indent="-304384" algn="l" defTabSz="12176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073" indent="-304384" algn="l" defTabSz="12176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4875" indent="-304384" algn="l" defTabSz="12176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6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771" algn="l" defTabSz="12176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640" algn="l" defTabSz="12176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442" algn="l" defTabSz="12176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278" algn="l" defTabSz="12176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048" algn="l" defTabSz="12176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2819" algn="l" defTabSz="12176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1653" algn="l" defTabSz="12176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0472" algn="l" defTabSz="12176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308881"/>
            <a:ext cx="1368152" cy="5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71712"/>
      </p:ext>
    </p:extLst>
  </p:cSld>
  <p:clrMap bg1="lt1" tx1="dk1" bg2="lt2" tx2="dk2" accent1="accent1" accent2="accent2" accent3="accent3" accent4="accent4" accent5="accent5" accent6="accent6" hlink="hlink" folHlink="folHlink"/>
  <p:transition spd="slow" advTm="3000">
    <p:push dir="u"/>
  </p:transition>
  <p:hf sldNum="0" hdr="0" ftr="0"/>
  <p:txStyles>
    <p:titleStyle>
      <a:lvl1pPr algn="ctr" defTabSz="121782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51" indent="-456651" algn="l" defTabSz="121782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494" indent="-380570" algn="l" defTabSz="121782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253" indent="-304432" algn="l" defTabSz="12178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147" indent="-304432" algn="l" defTabSz="121782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70" indent="-304432" algn="l" defTabSz="121782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8936" indent="-304432" algn="l" defTabSz="12178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861" indent="-304432" algn="l" defTabSz="12178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756" indent="-304432" algn="l" defTabSz="12178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651" indent="-304432" algn="l" defTabSz="121782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67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20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714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638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504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371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293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200" algn="l" defTabSz="12178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308881"/>
            <a:ext cx="1368152" cy="5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11425"/>
      </p:ext>
    </p:extLst>
  </p:cSld>
  <p:clrMap bg1="lt1" tx1="dk1" bg2="lt2" tx2="dk2" accent1="accent1" accent2="accent2" accent3="accent3" accent4="accent4" accent5="accent5" accent6="accent6" hlink="hlink" folHlink="folHlink"/>
  <p:transition spd="slow" advTm="3000">
    <p:push dir="u"/>
  </p:transition>
  <p:hf sldNum="0" hdr="0" ftr="0"/>
  <p:txStyles>
    <p:titleStyle>
      <a:lvl1pPr algn="ctr" defTabSz="121803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35" indent="-456735" algn="l" defTabSz="121803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662" indent="-380636" algn="l" defTabSz="121803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519" indent="-304488" algn="l" defTabSz="12180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520" indent="-304488" algn="l" defTabSz="121803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546" indent="-304488" algn="l" defTabSz="121803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524" indent="-304488" algn="l" defTabSz="12180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552" indent="-304488" algn="l" defTabSz="12180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4" indent="-304488" algn="l" defTabSz="12180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6" indent="-304488" algn="l" defTabSz="12180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79" algn="l" defTabSz="12180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030" algn="l" defTabSz="12180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032" algn="l" defTabSz="12180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058" algn="l" defTabSz="12180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6" algn="l" defTabSz="12180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015" algn="l" defTabSz="12180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0" algn="l" defTabSz="12180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9" algn="l" defTabSz="12180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?__biz=MzAxNjE5MDYwNg==&amp;mid=2650705283&amp;idx=1&amp;sn=952cb4236741a03704497918bac0fbfe&amp;chksm=83f2b062b485397437390a0016854bc1c039a3830615abf9b0704ca82db1ade1f53495544ae1&amp;mpshare=1&amp;scene=2&amp;srcid=1218dqONcugEKb4RnIbu8YYW&amp;from=timeline#r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mp.weixin.qq.com/s?__biz=MzI4NTc0MTMyNQ==&amp;mid=2247484027&amp;idx=1&amp;sn=26ef24a0520b0e2fa6b206691330c002&amp;chksm=ebe6da19dc91530fc9c81779f12402b4d01fb68a0756bc2ec4533def1d6fcb997a3290f5c16c&amp;mpshare=1&amp;scene=1&amp;srcid=1220tH6vS675JDVcdx6SYyWs#rd" TargetMode="Externa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4.pn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-10584"/>
            <a:ext cx="3407833" cy="6879168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844800"/>
            <a:ext cx="584200" cy="11684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620434" y="2082801"/>
            <a:ext cx="774700" cy="154516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963333" y="2787651"/>
            <a:ext cx="628651" cy="1259416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58" name="原创设计师QQ598969553      _5"/>
          <p:cNvSpPr>
            <a:spLocks noChangeArrowheads="1"/>
          </p:cNvSpPr>
          <p:nvPr/>
        </p:nvSpPr>
        <p:spPr bwMode="auto">
          <a:xfrm>
            <a:off x="4654551" y="2580218"/>
            <a:ext cx="553997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宋体" pitchFamily="2" charset="-122"/>
              </a:rPr>
              <a:t>下一步用户价值变现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宋体" pitchFamily="2" charset="-122"/>
              </a:rPr>
              <a:t>的思考与建议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0" name="原创设计师QQ598969553      _7"/>
          <p:cNvSpPr>
            <a:spLocks noChangeShapeType="1"/>
          </p:cNvSpPr>
          <p:nvPr/>
        </p:nvSpPr>
        <p:spPr bwMode="auto">
          <a:xfrm>
            <a:off x="4654551" y="4108451"/>
            <a:ext cx="39370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380067" y="4220634"/>
            <a:ext cx="2713567" cy="2713567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23284" y="5636685"/>
            <a:ext cx="2711451" cy="2711449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787652" y="5636685"/>
            <a:ext cx="2711449" cy="271144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8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发展的两条路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29" name="Imagen 4">
            <a:extLst>
              <a:ext uri="{FF2B5EF4-FFF2-40B4-BE49-F238E27FC236}">
                <a16:creationId xmlns:a16="http://schemas.microsoft.com/office/drawing/2014/main" id="{12DDD291-A869-42D1-89A7-EFEC62DBF3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0087B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9" y="1880248"/>
            <a:ext cx="2091758" cy="24223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97CE663-3963-4C6C-B3AE-61201092CBEC}"/>
              </a:ext>
            </a:extLst>
          </p:cNvPr>
          <p:cNvSpPr txBox="1"/>
          <p:nvPr/>
        </p:nvSpPr>
        <p:spPr>
          <a:xfrm>
            <a:off x="362318" y="4476284"/>
            <a:ext cx="2438400" cy="83099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倪晓兵的脑子</a:t>
            </a:r>
            <a:endParaRPr lang="en-US" altLang="zh-CN" sz="1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600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可能理解不正确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7EC698A-0A1E-4723-9716-937BEBC96EDD}"/>
              </a:ext>
            </a:extLst>
          </p:cNvPr>
          <p:cNvCxnSpPr>
            <a:cxnSpLocks/>
          </p:cNvCxnSpPr>
          <p:nvPr/>
        </p:nvCxnSpPr>
        <p:spPr>
          <a:xfrm>
            <a:off x="3271706" y="1628800"/>
            <a:ext cx="0" cy="49397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imgsrc.baidu.com/imgad/pic/item/4b90f603738da977ae09d50fba51f8198618e3f4.jpg">
            <a:extLst>
              <a:ext uri="{FF2B5EF4-FFF2-40B4-BE49-F238E27FC236}">
                <a16:creationId xmlns:a16="http://schemas.microsoft.com/office/drawing/2014/main" id="{1241EE6D-F17E-4782-94EF-6D489616E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06"/>
          <a:stretch/>
        </p:blipFill>
        <p:spPr bwMode="auto">
          <a:xfrm>
            <a:off x="0" y="1635"/>
            <a:ext cx="12192000" cy="685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30AE7A-B111-4FCC-B0D4-D7336A923271}"/>
              </a:ext>
            </a:extLst>
          </p:cNvPr>
          <p:cNvSpPr txBox="1"/>
          <p:nvPr/>
        </p:nvSpPr>
        <p:spPr>
          <a:xfrm>
            <a:off x="4007768" y="476672"/>
            <a:ext cx="453650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平台发展：两条路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2C1BF-ACE6-4528-85A2-1FEFDCD5B80E}"/>
              </a:ext>
            </a:extLst>
          </p:cNvPr>
          <p:cNvSpPr txBox="1"/>
          <p:nvPr/>
        </p:nvSpPr>
        <p:spPr>
          <a:xfrm>
            <a:off x="1727299" y="3789040"/>
            <a:ext cx="1800195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重资产转型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43CF4F-7EC5-4D8E-8200-DA28B64B5C9D}"/>
              </a:ext>
            </a:extLst>
          </p:cNvPr>
          <p:cNvSpPr txBox="1"/>
          <p:nvPr/>
        </p:nvSpPr>
        <p:spPr>
          <a:xfrm>
            <a:off x="8664506" y="3650866"/>
            <a:ext cx="1800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轻资产发展</a:t>
            </a:r>
          </a:p>
        </p:txBody>
      </p:sp>
    </p:spTree>
    <p:extLst>
      <p:ext uri="{BB962C8B-B14F-4D97-AF65-F5344CB8AC3E}">
        <p14:creationId xmlns:p14="http://schemas.microsoft.com/office/powerpoint/2010/main" val="384283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向重资产转型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3" name="Group 3">
            <a:extLst>
              <a:ext uri="{FF2B5EF4-FFF2-40B4-BE49-F238E27FC236}">
                <a16:creationId xmlns:a16="http://schemas.microsoft.com/office/drawing/2014/main" id="{C304C4B0-25EF-4757-B550-3546C20B285B}"/>
              </a:ext>
            </a:extLst>
          </p:cNvPr>
          <p:cNvGrpSpPr/>
          <p:nvPr/>
        </p:nvGrpSpPr>
        <p:grpSpPr>
          <a:xfrm rot="18921780">
            <a:off x="4776418" y="1373275"/>
            <a:ext cx="2485073" cy="2495551"/>
            <a:chOff x="4662487" y="2377440"/>
            <a:chExt cx="2485073" cy="2495551"/>
          </a:xfrm>
        </p:grpSpPr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C503883F-607B-430F-8A26-F943475A47C8}"/>
                </a:ext>
              </a:extLst>
            </p:cNvPr>
            <p:cNvSpPr/>
            <p:nvPr/>
          </p:nvSpPr>
          <p:spPr>
            <a:xfrm>
              <a:off x="5044440" y="2377440"/>
              <a:ext cx="2103120" cy="2103120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6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Right Arrow 7">
              <a:extLst>
                <a:ext uri="{FF2B5EF4-FFF2-40B4-BE49-F238E27FC236}">
                  <a16:creationId xmlns:a16="http://schemas.microsoft.com/office/drawing/2014/main" id="{6EC429C6-C208-4419-8E3D-1B76621D25C2}"/>
                </a:ext>
              </a:extLst>
            </p:cNvPr>
            <p:cNvSpPr/>
            <p:nvPr/>
          </p:nvSpPr>
          <p:spPr>
            <a:xfrm rot="5400000">
              <a:off x="5923596" y="4505326"/>
              <a:ext cx="363855" cy="37147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Right Arrow 8">
              <a:extLst>
                <a:ext uri="{FF2B5EF4-FFF2-40B4-BE49-F238E27FC236}">
                  <a16:creationId xmlns:a16="http://schemas.microsoft.com/office/drawing/2014/main" id="{8D48C467-7F4F-4EF3-8D1A-35F9B7DFDC8D}"/>
                </a:ext>
              </a:extLst>
            </p:cNvPr>
            <p:cNvSpPr/>
            <p:nvPr/>
          </p:nvSpPr>
          <p:spPr>
            <a:xfrm rot="10800000">
              <a:off x="4662487" y="3243262"/>
              <a:ext cx="363855" cy="37147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4" name="Oval 11">
            <a:extLst>
              <a:ext uri="{FF2B5EF4-FFF2-40B4-BE49-F238E27FC236}">
                <a16:creationId xmlns:a16="http://schemas.microsoft.com/office/drawing/2014/main" id="{689FD0F9-371C-4FC7-B72C-893098975F51}"/>
              </a:ext>
            </a:extLst>
          </p:cNvPr>
          <p:cNvSpPr/>
          <p:nvPr/>
        </p:nvSpPr>
        <p:spPr>
          <a:xfrm>
            <a:off x="6789075" y="3163075"/>
            <a:ext cx="2103120" cy="2103120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5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5961D22C-4A3A-467C-BECC-AD1A6B9152C3}"/>
              </a:ext>
            </a:extLst>
          </p:cNvPr>
          <p:cNvSpPr/>
          <p:nvPr/>
        </p:nvSpPr>
        <p:spPr>
          <a:xfrm>
            <a:off x="3159282" y="3162147"/>
            <a:ext cx="2103120" cy="2103120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4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71143FD-CDFC-4152-8E6E-81D2DA463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754" y="4099771"/>
            <a:ext cx="2103120" cy="33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快修、洗车、汽车配件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04D64053-83D0-4B7D-BF0B-91344BB5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818" y="3364335"/>
            <a:ext cx="21031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车服务</a:t>
            </a:r>
            <a:endParaRPr lang="en-US" sz="3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EEC22C85-4C4A-4805-ACE4-19A9CBE5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075" y="4099770"/>
            <a:ext cx="2103120" cy="33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咖啡馆、车饰品</a:t>
            </a: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6D4F1A27-3E58-47A7-AE99-3186EF54D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502" y="3315802"/>
            <a:ext cx="21031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车配套</a:t>
            </a:r>
            <a:endParaRPr lang="en-US" sz="3200" b="1" dirty="0">
              <a:solidFill>
                <a:schemeClr val="accent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772298-B132-402A-85C9-1C4BBD4D2C5F}"/>
              </a:ext>
            </a:extLst>
          </p:cNvPr>
          <p:cNvSpPr txBox="1"/>
          <p:nvPr/>
        </p:nvSpPr>
        <p:spPr>
          <a:xfrm>
            <a:off x="5136136" y="1953057"/>
            <a:ext cx="1761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汽车生活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46E6A1-6E7B-4875-82EA-EF897D0B7CBF}"/>
              </a:ext>
            </a:extLst>
          </p:cNvPr>
          <p:cNvSpPr txBox="1"/>
          <p:nvPr/>
        </p:nvSpPr>
        <p:spPr>
          <a:xfrm>
            <a:off x="1410050" y="741663"/>
            <a:ext cx="691276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假设品牌感知已经定位为：车生活服务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23D7BA-33D1-414B-9D53-A22C4BFFAA0C}"/>
              </a:ext>
            </a:extLst>
          </p:cNvPr>
          <p:cNvSpPr txBox="1"/>
          <p:nvPr/>
        </p:nvSpPr>
        <p:spPr>
          <a:xfrm>
            <a:off x="3503712" y="5733256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平台自己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开各种店！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9F04B44-479D-45E1-B6D5-8A10A3DA7329}"/>
              </a:ext>
            </a:extLst>
          </p:cNvPr>
          <p:cNvSpPr/>
          <p:nvPr/>
        </p:nvSpPr>
        <p:spPr>
          <a:xfrm rot="20575793">
            <a:off x="550630" y="1949369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真可行么？</a:t>
            </a:r>
          </a:p>
        </p:txBody>
      </p:sp>
    </p:spTree>
    <p:extLst>
      <p:ext uri="{BB962C8B-B14F-4D97-AF65-F5344CB8AC3E}">
        <p14:creationId xmlns:p14="http://schemas.microsoft.com/office/powerpoint/2010/main" val="34649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algn="l"/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轻资产继续运作</a:t>
            </a:r>
            <a:r>
              <a:rPr lang="en-US" altLang="zh-CN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46E6A1-6E7B-4875-82EA-EF897D0B7CBF}"/>
              </a:ext>
            </a:extLst>
          </p:cNvPr>
          <p:cNvSpPr txBox="1"/>
          <p:nvPr/>
        </p:nvSpPr>
        <p:spPr>
          <a:xfrm>
            <a:off x="1410050" y="741663"/>
            <a:ext cx="691276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假设品牌感知已经定位为：车生活服务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373E24-E412-497E-AF66-9D1B1148EBC2}"/>
              </a:ext>
            </a:extLst>
          </p:cNvPr>
          <p:cNvSpPr txBox="1"/>
          <p:nvPr/>
        </p:nvSpPr>
        <p:spPr>
          <a:xfrm>
            <a:off x="1114102" y="1559520"/>
            <a:ext cx="9963796" cy="110799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平台用户</a:t>
            </a: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来且仅来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源于油站</a:t>
            </a:r>
            <a:endParaRPr lang="en-US" altLang="zh-CN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5DCAB9-CCE4-4F9E-8727-37DB673D12BD}"/>
              </a:ext>
            </a:extLst>
          </p:cNvPr>
          <p:cNvSpPr/>
          <p:nvPr/>
        </p:nvSpPr>
        <p:spPr>
          <a:xfrm rot="20575793">
            <a:off x="3101931" y="4076097"/>
            <a:ext cx="6667329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不可能爆发时增长！</a:t>
            </a:r>
          </a:p>
        </p:txBody>
      </p:sp>
    </p:spTree>
    <p:extLst>
      <p:ext uri="{BB962C8B-B14F-4D97-AF65-F5344CB8AC3E}">
        <p14:creationId xmlns:p14="http://schemas.microsoft.com/office/powerpoint/2010/main" val="185935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algn="l"/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轻资产继续运作</a:t>
            </a:r>
            <a:r>
              <a:rPr lang="en-US" altLang="zh-CN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46E6A1-6E7B-4875-82EA-EF897D0B7CBF}"/>
              </a:ext>
            </a:extLst>
          </p:cNvPr>
          <p:cNvSpPr txBox="1"/>
          <p:nvPr/>
        </p:nvSpPr>
        <p:spPr>
          <a:xfrm>
            <a:off x="1410050" y="741663"/>
            <a:ext cx="691276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假设品牌感知已经定位为：车生活服务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38216C-9228-496B-BF25-EF2BB284F47C}"/>
              </a:ext>
            </a:extLst>
          </p:cNvPr>
          <p:cNvSpPr txBox="1"/>
          <p:nvPr/>
        </p:nvSpPr>
        <p:spPr>
          <a:xfrm>
            <a:off x="2054669" y="3717032"/>
            <a:ext cx="8202099" cy="167154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考虑清楚这两个问题，结合成本，才好估算最终能够实现的价值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假设：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年，平台拓展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个站，每个站的活跃用户是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万。即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每用户每月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GMV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预计是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元（这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元怎么来？）。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那么每月收入就是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400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5FD9E2-3836-4DCF-8907-6D3487C9477E}"/>
              </a:ext>
            </a:extLst>
          </p:cNvPr>
          <p:cNvSpPr/>
          <p:nvPr/>
        </p:nvSpPr>
        <p:spPr>
          <a:xfrm>
            <a:off x="2054669" y="1835892"/>
            <a:ext cx="8082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活跃用户每月的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GMV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预计是多少？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A74A02-3D6A-4740-83B4-C904DED6B101}"/>
              </a:ext>
            </a:extLst>
          </p:cNvPr>
          <p:cNvSpPr/>
          <p:nvPr/>
        </p:nvSpPr>
        <p:spPr>
          <a:xfrm rot="20575793">
            <a:off x="5190729" y="4879045"/>
            <a:ext cx="6667329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元，怎么来？</a:t>
            </a:r>
          </a:p>
        </p:txBody>
      </p:sp>
    </p:spTree>
    <p:extLst>
      <p:ext uri="{BB962C8B-B14F-4D97-AF65-F5344CB8AC3E}">
        <p14:creationId xmlns:p14="http://schemas.microsoft.com/office/powerpoint/2010/main" val="216481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algn="l"/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用户运营的思路与体系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46E6A1-6E7B-4875-82EA-EF897D0B7CBF}"/>
              </a:ext>
            </a:extLst>
          </p:cNvPr>
          <p:cNvSpPr txBox="1"/>
          <p:nvPr/>
        </p:nvSpPr>
        <p:spPr>
          <a:xfrm>
            <a:off x="1410050" y="741663"/>
            <a:ext cx="691276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假设品牌感知已经定位为：车生活服务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5DDFAC5-38EF-44ED-A416-29620FBF276E}"/>
              </a:ext>
            </a:extLst>
          </p:cNvPr>
          <p:cNvSpPr txBox="1"/>
          <p:nvPr/>
        </p:nvSpPr>
        <p:spPr>
          <a:xfrm>
            <a:off x="818619" y="1700808"/>
            <a:ext cx="10441160" cy="2585323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围绕用户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一方面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做深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，站在会员价值的角度，挖掘更大的商业机会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一方面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，充分利用用户的价值，争取跟多的业务拓展</a:t>
            </a:r>
          </a:p>
        </p:txBody>
      </p:sp>
    </p:spTree>
    <p:extLst>
      <p:ext uri="{BB962C8B-B14F-4D97-AF65-F5344CB8AC3E}">
        <p14:creationId xmlns:p14="http://schemas.microsoft.com/office/powerpoint/2010/main" val="267385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思考几个问题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r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华文细黑" panose="02010600040101010101" pitchFamily="2" charset="-122"/>
                <a:cs typeface="+mn-cs"/>
              </a:rPr>
              <a:t>目录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1960947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用户价值预估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2937768"/>
            <a:ext cx="41036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B71F22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变现的思路与途径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B71F2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4037699"/>
            <a:ext cx="37558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建议优先的几个事情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0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走轻资产路线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46E6A1-6E7B-4875-82EA-EF897D0B7CBF}"/>
              </a:ext>
            </a:extLst>
          </p:cNvPr>
          <p:cNvSpPr txBox="1"/>
          <p:nvPr/>
        </p:nvSpPr>
        <p:spPr>
          <a:xfrm>
            <a:off x="1410050" y="741663"/>
            <a:ext cx="691276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假设品牌感知已经定位为：车生活服务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0E413E-4D35-47B1-A9F2-451A92249A47}"/>
              </a:ext>
            </a:extLst>
          </p:cNvPr>
          <p:cNvSpPr txBox="1"/>
          <p:nvPr/>
        </p:nvSpPr>
        <p:spPr>
          <a:xfrm>
            <a:off x="2063552" y="2274838"/>
            <a:ext cx="7775837" cy="230832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轻资产运作，唯一的能力在于“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流量入口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不是大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流量入口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如何释放一个不大的深度流量入口的能力？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74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走轻资产路线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业务内容思考：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LBS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？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46E6A1-6E7B-4875-82EA-EF897D0B7CBF}"/>
              </a:ext>
            </a:extLst>
          </p:cNvPr>
          <p:cNvSpPr txBox="1"/>
          <p:nvPr/>
        </p:nvSpPr>
        <p:spPr>
          <a:xfrm>
            <a:off x="1410050" y="741663"/>
            <a:ext cx="691276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假设品牌感知已经定位为：车生活服务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49A268-01BF-4F96-91C9-8CCBF692E285}"/>
              </a:ext>
            </a:extLst>
          </p:cNvPr>
          <p:cNvSpPr txBox="1"/>
          <p:nvPr/>
        </p:nvSpPr>
        <p:spPr>
          <a:xfrm>
            <a:off x="1567877" y="1474728"/>
            <a:ext cx="9560497" cy="230832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首先考虑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，但换一个思路考虑：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只能是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的业务价值？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只能是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生活圈？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5DA049-894E-4911-A60A-79669CA9DBFD}"/>
              </a:ext>
            </a:extLst>
          </p:cNvPr>
          <p:cNvSpPr/>
          <p:nvPr/>
        </p:nvSpPr>
        <p:spPr>
          <a:xfrm>
            <a:off x="695498" y="5517232"/>
            <a:ext cx="11305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在不是大的流量入口的前提下，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是否限制了我们的业务多样的策略？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同时，加油用户，一种是附近住户，另一种是油站在我的必经之路。哪一种更多？</a:t>
            </a:r>
          </a:p>
        </p:txBody>
      </p:sp>
    </p:spTree>
    <p:extLst>
      <p:ext uri="{BB962C8B-B14F-4D97-AF65-F5344CB8AC3E}">
        <p14:creationId xmlns:p14="http://schemas.microsoft.com/office/powerpoint/2010/main" val="128106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用户价值作深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46E6A1-6E7B-4875-82EA-EF897D0B7CBF}"/>
              </a:ext>
            </a:extLst>
          </p:cNvPr>
          <p:cNvSpPr txBox="1"/>
          <p:nvPr/>
        </p:nvSpPr>
        <p:spPr>
          <a:xfrm>
            <a:off x="1410050" y="741663"/>
            <a:ext cx="691276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假设品牌感知已经定位为：车生活服务</a:t>
            </a:r>
          </a:p>
        </p:txBody>
      </p:sp>
      <p:pic>
        <p:nvPicPr>
          <p:cNvPr id="5" name="图片 4" descr="图片包含 地板, 室内, 生活, 房间&#10;&#10;已生成极高可信度的说明">
            <a:extLst>
              <a:ext uri="{FF2B5EF4-FFF2-40B4-BE49-F238E27FC236}">
                <a16:creationId xmlns:a16="http://schemas.microsoft.com/office/drawing/2014/main" id="{B73DECB2-B282-4D21-B952-179BF9770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456040"/>
            <a:ext cx="3635683" cy="4847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0AE697-C08B-43D8-8B5A-2121AF2A69E9}"/>
              </a:ext>
            </a:extLst>
          </p:cNvPr>
          <p:cNvSpPr txBox="1"/>
          <p:nvPr/>
        </p:nvSpPr>
        <p:spPr>
          <a:xfrm>
            <a:off x="5082458" y="3084590"/>
            <a:ext cx="6480720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必胜客和理财通合作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带来的思考</a:t>
            </a:r>
          </a:p>
        </p:txBody>
      </p:sp>
    </p:spTree>
    <p:extLst>
      <p:ext uri="{BB962C8B-B14F-4D97-AF65-F5344CB8AC3E}">
        <p14:creationId xmlns:p14="http://schemas.microsoft.com/office/powerpoint/2010/main" val="395357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进一步作深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8194" name="Picture 2" descr="http://a.vpimg2.com/upload/merchandise/pdc/936/375/108162688030375936/3/ZJ-ZJHTLJBA2-1.jpg">
            <a:extLst>
              <a:ext uri="{FF2B5EF4-FFF2-40B4-BE49-F238E27FC236}">
                <a16:creationId xmlns:a16="http://schemas.microsoft.com/office/drawing/2014/main" id="{BE1A6575-64BC-401F-86E0-7030F4774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7" t="19551" r="10185" b="39500"/>
          <a:stretch/>
        </p:blipFill>
        <p:spPr bwMode="auto">
          <a:xfrm>
            <a:off x="3575720" y="1474728"/>
            <a:ext cx="394197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0739E3D-5EE7-4BA4-B8EC-0AB4B80C03F2}"/>
              </a:ext>
            </a:extLst>
          </p:cNvPr>
          <p:cNvSpPr/>
          <p:nvPr/>
        </p:nvSpPr>
        <p:spPr>
          <a:xfrm>
            <a:off x="479376" y="4006733"/>
            <a:ext cx="10513168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用户买油卡（充值），不再仅仅是油卡，而是买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理财产品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每一笔进入理财产品的钱，平台抽取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中介费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143F41-929E-4105-8130-7D5436EDCB63}"/>
              </a:ext>
            </a:extLst>
          </p:cNvPr>
          <p:cNvSpPr txBox="1"/>
          <p:nvPr/>
        </p:nvSpPr>
        <p:spPr>
          <a:xfrm>
            <a:off x="6528048" y="6282216"/>
            <a:ext cx="424847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问题是：油站干么？</a:t>
            </a:r>
          </a:p>
        </p:txBody>
      </p:sp>
    </p:spTree>
    <p:extLst>
      <p:ext uri="{BB962C8B-B14F-4D97-AF65-F5344CB8AC3E}">
        <p14:creationId xmlns:p14="http://schemas.microsoft.com/office/powerpoint/2010/main" val="22661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30777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B71F22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思考几个问题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B71F2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r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华文细黑" panose="02010600040101010101" pitchFamily="2" charset="-122"/>
                <a:cs typeface="+mn-cs"/>
              </a:rPr>
              <a:t>目录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6" y="2084057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用户价值预估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3060878"/>
            <a:ext cx="33102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变现的思路与途径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4037699"/>
            <a:ext cx="37558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建议优先的几个事情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7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用户价值作深</a:t>
            </a:r>
            <a:r>
              <a:rPr lang="en-US" altLang="zh-CN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大会员卡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51C514D-AF45-4BAA-BBFC-BD841F6F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2709"/>
            <a:ext cx="2247317" cy="2321873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65383E2B-F301-4521-A1FE-3F65218106B0}"/>
              </a:ext>
            </a:extLst>
          </p:cNvPr>
          <p:cNvGrpSpPr>
            <a:grpSpLocks noChangeAspect="1"/>
          </p:cNvGrpSpPr>
          <p:nvPr/>
        </p:nvGrpSpPr>
        <p:grpSpPr>
          <a:xfrm>
            <a:off x="4283968" y="1284751"/>
            <a:ext cx="1266095" cy="812665"/>
            <a:chOff x="3995936" y="1644606"/>
            <a:chExt cx="1787428" cy="1147292"/>
          </a:xfrm>
        </p:grpSpPr>
        <p:sp>
          <p:nvSpPr>
            <p:cNvPr id="50" name="圆角矩形 5">
              <a:extLst>
                <a:ext uri="{FF2B5EF4-FFF2-40B4-BE49-F238E27FC236}">
                  <a16:creationId xmlns:a16="http://schemas.microsoft.com/office/drawing/2014/main" id="{7AB79A0F-270D-4127-A420-7C1EE2F8F1D8}"/>
                </a:ext>
              </a:extLst>
            </p:cNvPr>
            <p:cNvSpPr/>
            <p:nvPr/>
          </p:nvSpPr>
          <p:spPr bwMode="auto">
            <a:xfrm>
              <a:off x="3995936" y="1644606"/>
              <a:ext cx="1728192" cy="1085403"/>
            </a:xfrm>
            <a:prstGeom prst="roundRect">
              <a:avLst>
                <a:gd name="adj" fmla="val 12655"/>
              </a:avLst>
            </a:prstGeom>
            <a:noFill/>
            <a:ln w="19050" cap="flat" cmpd="sng">
              <a:solidFill>
                <a:srgbClr val="FFC000"/>
              </a:solidFill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2999"/>
                </a:srgbClr>
              </a:outerShdw>
            </a:effectLst>
          </p:spPr>
          <p:txBody>
            <a:bodyPr lIns="93982" tIns="93894" rIns="93982" bIns="93894"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9C8A819-1E9A-423F-8CE4-12A866EACC4F}"/>
                </a:ext>
              </a:extLst>
            </p:cNvPr>
            <p:cNvSpPr/>
            <p:nvPr/>
          </p:nvSpPr>
          <p:spPr>
            <a:xfrm>
              <a:off x="5008943" y="2270488"/>
              <a:ext cx="774421" cy="521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D829B27-3015-43CC-BAB9-675E14AD779B}"/>
                </a:ext>
              </a:extLst>
            </p:cNvPr>
            <p:cNvSpPr/>
            <p:nvPr/>
          </p:nvSpPr>
          <p:spPr>
            <a:xfrm>
              <a:off x="3995936" y="1762195"/>
              <a:ext cx="1728192" cy="521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海岸城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A57119A-BC98-4C7A-9BC4-0A851F2235F8}"/>
              </a:ext>
            </a:extLst>
          </p:cNvPr>
          <p:cNvGrpSpPr>
            <a:grpSpLocks noChangeAspect="1"/>
          </p:cNvGrpSpPr>
          <p:nvPr/>
        </p:nvGrpSpPr>
        <p:grpSpPr>
          <a:xfrm>
            <a:off x="5796136" y="1284751"/>
            <a:ext cx="1266095" cy="812665"/>
            <a:chOff x="3995936" y="1644606"/>
            <a:chExt cx="1787428" cy="1147292"/>
          </a:xfrm>
        </p:grpSpPr>
        <p:sp>
          <p:nvSpPr>
            <p:cNvPr id="54" name="圆角矩形 9">
              <a:extLst>
                <a:ext uri="{FF2B5EF4-FFF2-40B4-BE49-F238E27FC236}">
                  <a16:creationId xmlns:a16="http://schemas.microsoft.com/office/drawing/2014/main" id="{28D40178-B5CA-47D5-8299-4867A4F5DCFC}"/>
                </a:ext>
              </a:extLst>
            </p:cNvPr>
            <p:cNvSpPr/>
            <p:nvPr/>
          </p:nvSpPr>
          <p:spPr bwMode="auto">
            <a:xfrm>
              <a:off x="3995936" y="1644606"/>
              <a:ext cx="1728192" cy="1085403"/>
            </a:xfrm>
            <a:prstGeom prst="roundRect">
              <a:avLst>
                <a:gd name="adj" fmla="val 12655"/>
              </a:avLst>
            </a:prstGeom>
            <a:noFill/>
            <a:ln w="19050" cap="flat" cmpd="sng">
              <a:solidFill>
                <a:srgbClr val="FFC000"/>
              </a:solidFill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2999"/>
                </a:srgbClr>
              </a:outerShdw>
            </a:effectLst>
          </p:spPr>
          <p:txBody>
            <a:bodyPr lIns="93982" tIns="93894" rIns="93982" bIns="93894"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CD5E8B1-AF59-4977-99BE-996F1745467F}"/>
                </a:ext>
              </a:extLst>
            </p:cNvPr>
            <p:cNvSpPr/>
            <p:nvPr/>
          </p:nvSpPr>
          <p:spPr>
            <a:xfrm>
              <a:off x="5008943" y="2270488"/>
              <a:ext cx="774421" cy="521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EFBE3DB-FFC7-4CDA-A38B-70E45C1C66A0}"/>
                </a:ext>
              </a:extLst>
            </p:cNvPr>
            <p:cNvSpPr/>
            <p:nvPr/>
          </p:nvSpPr>
          <p:spPr>
            <a:xfrm>
              <a:off x="3995936" y="1762195"/>
              <a:ext cx="1728192" cy="521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华润 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8403506-3D21-42C7-A84A-14C0937E6593}"/>
              </a:ext>
            </a:extLst>
          </p:cNvPr>
          <p:cNvGrpSpPr>
            <a:grpSpLocks noChangeAspect="1"/>
          </p:cNvGrpSpPr>
          <p:nvPr/>
        </p:nvGrpSpPr>
        <p:grpSpPr>
          <a:xfrm>
            <a:off x="7271154" y="1284751"/>
            <a:ext cx="1266095" cy="812665"/>
            <a:chOff x="3995936" y="1644606"/>
            <a:chExt cx="1787428" cy="1147292"/>
          </a:xfrm>
        </p:grpSpPr>
        <p:sp>
          <p:nvSpPr>
            <p:cNvPr id="58" name="圆角矩形 13">
              <a:extLst>
                <a:ext uri="{FF2B5EF4-FFF2-40B4-BE49-F238E27FC236}">
                  <a16:creationId xmlns:a16="http://schemas.microsoft.com/office/drawing/2014/main" id="{FDE3DB78-9902-44D9-8478-958A158A7237}"/>
                </a:ext>
              </a:extLst>
            </p:cNvPr>
            <p:cNvSpPr/>
            <p:nvPr/>
          </p:nvSpPr>
          <p:spPr bwMode="auto">
            <a:xfrm>
              <a:off x="3995936" y="1644606"/>
              <a:ext cx="1728192" cy="1085403"/>
            </a:xfrm>
            <a:prstGeom prst="roundRect">
              <a:avLst>
                <a:gd name="adj" fmla="val 12655"/>
              </a:avLst>
            </a:prstGeom>
            <a:noFill/>
            <a:ln w="19050" cap="flat" cmpd="sng">
              <a:solidFill>
                <a:srgbClr val="FFC000"/>
              </a:solidFill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2999"/>
                </a:srgbClr>
              </a:outerShdw>
            </a:effectLst>
          </p:spPr>
          <p:txBody>
            <a:bodyPr lIns="93982" tIns="93894" rIns="93982" bIns="93894"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BCF9B40-C4CF-4F35-82E7-D59B394F69F7}"/>
                </a:ext>
              </a:extLst>
            </p:cNvPr>
            <p:cNvSpPr/>
            <p:nvPr/>
          </p:nvSpPr>
          <p:spPr>
            <a:xfrm>
              <a:off x="5008943" y="2270488"/>
              <a:ext cx="774421" cy="521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4D79A20-B4A4-42BA-A5E0-B9E044CB796D}"/>
                </a:ext>
              </a:extLst>
            </p:cNvPr>
            <p:cNvSpPr/>
            <p:nvPr/>
          </p:nvSpPr>
          <p:spPr>
            <a:xfrm>
              <a:off x="3995936" y="1762195"/>
              <a:ext cx="1728192" cy="521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美宜佳 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C95CC5E-EB56-4E17-BBDB-322EC53ABBA6}"/>
              </a:ext>
            </a:extLst>
          </p:cNvPr>
          <p:cNvGrpSpPr>
            <a:grpSpLocks noChangeAspect="1"/>
          </p:cNvGrpSpPr>
          <p:nvPr/>
        </p:nvGrpSpPr>
        <p:grpSpPr>
          <a:xfrm>
            <a:off x="4283968" y="2275880"/>
            <a:ext cx="1266095" cy="812665"/>
            <a:chOff x="3995936" y="1644606"/>
            <a:chExt cx="1787428" cy="1147292"/>
          </a:xfrm>
        </p:grpSpPr>
        <p:sp>
          <p:nvSpPr>
            <p:cNvPr id="62" name="圆角矩形 17">
              <a:extLst>
                <a:ext uri="{FF2B5EF4-FFF2-40B4-BE49-F238E27FC236}">
                  <a16:creationId xmlns:a16="http://schemas.microsoft.com/office/drawing/2014/main" id="{5590FD37-D65D-4F7B-BB2D-4B5561EB4690}"/>
                </a:ext>
              </a:extLst>
            </p:cNvPr>
            <p:cNvSpPr/>
            <p:nvPr/>
          </p:nvSpPr>
          <p:spPr bwMode="auto">
            <a:xfrm>
              <a:off x="3995936" y="1644606"/>
              <a:ext cx="1728192" cy="1085403"/>
            </a:xfrm>
            <a:prstGeom prst="roundRect">
              <a:avLst>
                <a:gd name="adj" fmla="val 12655"/>
              </a:avLst>
            </a:prstGeom>
            <a:noFill/>
            <a:ln w="19050" cap="flat" cmpd="sng">
              <a:solidFill>
                <a:srgbClr val="FFC000"/>
              </a:solidFill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2999"/>
                </a:srgbClr>
              </a:outerShdw>
            </a:effectLst>
          </p:spPr>
          <p:txBody>
            <a:bodyPr lIns="93982" tIns="93894" rIns="93982" bIns="93894"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9BD16C4-31A2-4CFF-B0B9-7FAF0EEF7153}"/>
                </a:ext>
              </a:extLst>
            </p:cNvPr>
            <p:cNvSpPr/>
            <p:nvPr/>
          </p:nvSpPr>
          <p:spPr>
            <a:xfrm>
              <a:off x="5008943" y="2270488"/>
              <a:ext cx="774421" cy="521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AAC9339-9F46-4A49-90F6-DBB1A31D6D9B}"/>
                </a:ext>
              </a:extLst>
            </p:cNvPr>
            <p:cNvSpPr/>
            <p:nvPr/>
          </p:nvSpPr>
          <p:spPr>
            <a:xfrm>
              <a:off x="3995936" y="1762195"/>
              <a:ext cx="1728192" cy="521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干洗店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D179E2E-7105-4663-B1C2-C4B02145E0EC}"/>
              </a:ext>
            </a:extLst>
          </p:cNvPr>
          <p:cNvGrpSpPr>
            <a:grpSpLocks noChangeAspect="1"/>
          </p:cNvGrpSpPr>
          <p:nvPr/>
        </p:nvGrpSpPr>
        <p:grpSpPr>
          <a:xfrm>
            <a:off x="5796136" y="2275880"/>
            <a:ext cx="1266095" cy="812665"/>
            <a:chOff x="3995936" y="1644606"/>
            <a:chExt cx="1787428" cy="1147292"/>
          </a:xfrm>
        </p:grpSpPr>
        <p:sp>
          <p:nvSpPr>
            <p:cNvPr id="66" name="圆角矩形 21">
              <a:extLst>
                <a:ext uri="{FF2B5EF4-FFF2-40B4-BE49-F238E27FC236}">
                  <a16:creationId xmlns:a16="http://schemas.microsoft.com/office/drawing/2014/main" id="{1477B53F-5F0D-4F71-B36F-B5E3002380F4}"/>
                </a:ext>
              </a:extLst>
            </p:cNvPr>
            <p:cNvSpPr/>
            <p:nvPr/>
          </p:nvSpPr>
          <p:spPr bwMode="auto">
            <a:xfrm>
              <a:off x="3995936" y="1644606"/>
              <a:ext cx="1728192" cy="1085403"/>
            </a:xfrm>
            <a:prstGeom prst="roundRect">
              <a:avLst>
                <a:gd name="adj" fmla="val 12655"/>
              </a:avLst>
            </a:prstGeom>
            <a:noFill/>
            <a:ln w="19050" cap="flat" cmpd="sng">
              <a:solidFill>
                <a:srgbClr val="FFC000"/>
              </a:solidFill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2999"/>
                </a:srgbClr>
              </a:outerShdw>
            </a:effectLst>
          </p:spPr>
          <p:txBody>
            <a:bodyPr lIns="93982" tIns="93894" rIns="93982" bIns="93894"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71BF88A-CAA5-4FD9-AAD1-F944CEADE3A9}"/>
                </a:ext>
              </a:extLst>
            </p:cNvPr>
            <p:cNvSpPr/>
            <p:nvPr/>
          </p:nvSpPr>
          <p:spPr>
            <a:xfrm>
              <a:off x="5008943" y="2270488"/>
              <a:ext cx="774421" cy="521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07D9E0B-45E0-4BDE-B6E6-63C84576E127}"/>
                </a:ext>
              </a:extLst>
            </p:cNvPr>
            <p:cNvSpPr/>
            <p:nvPr/>
          </p:nvSpPr>
          <p:spPr>
            <a:xfrm>
              <a:off x="3995936" y="1762195"/>
              <a:ext cx="1728192" cy="521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理发店 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D8ACC40-27FA-4778-AF9F-288E90A54414}"/>
              </a:ext>
            </a:extLst>
          </p:cNvPr>
          <p:cNvGrpSpPr>
            <a:grpSpLocks noChangeAspect="1"/>
          </p:cNvGrpSpPr>
          <p:nvPr/>
        </p:nvGrpSpPr>
        <p:grpSpPr>
          <a:xfrm>
            <a:off x="7271154" y="2275880"/>
            <a:ext cx="1266095" cy="812665"/>
            <a:chOff x="3995936" y="1644606"/>
            <a:chExt cx="1787428" cy="1147292"/>
          </a:xfrm>
        </p:grpSpPr>
        <p:sp>
          <p:nvSpPr>
            <p:cNvPr id="70" name="圆角矩形 25">
              <a:extLst>
                <a:ext uri="{FF2B5EF4-FFF2-40B4-BE49-F238E27FC236}">
                  <a16:creationId xmlns:a16="http://schemas.microsoft.com/office/drawing/2014/main" id="{C6E05FCF-F22C-4312-8117-817805F211B0}"/>
                </a:ext>
              </a:extLst>
            </p:cNvPr>
            <p:cNvSpPr/>
            <p:nvPr/>
          </p:nvSpPr>
          <p:spPr bwMode="auto">
            <a:xfrm>
              <a:off x="3995936" y="1644606"/>
              <a:ext cx="1728192" cy="1085403"/>
            </a:xfrm>
            <a:prstGeom prst="roundRect">
              <a:avLst>
                <a:gd name="adj" fmla="val 12655"/>
              </a:avLst>
            </a:prstGeom>
            <a:noFill/>
            <a:ln w="19050" cap="flat" cmpd="sng">
              <a:solidFill>
                <a:srgbClr val="FFC000"/>
              </a:solidFill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2999"/>
                </a:srgbClr>
              </a:outerShdw>
            </a:effectLst>
          </p:spPr>
          <p:txBody>
            <a:bodyPr lIns="93982" tIns="93894" rIns="93982" bIns="93894"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3CD01E2-5B21-4172-82EA-43020CBE36FB}"/>
                </a:ext>
              </a:extLst>
            </p:cNvPr>
            <p:cNvSpPr/>
            <p:nvPr/>
          </p:nvSpPr>
          <p:spPr>
            <a:xfrm>
              <a:off x="5008943" y="2270488"/>
              <a:ext cx="774421" cy="521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8292C11-2D23-4BA8-9D9E-25EE54A72CD0}"/>
                </a:ext>
              </a:extLst>
            </p:cNvPr>
            <p:cNvSpPr/>
            <p:nvPr/>
          </p:nvSpPr>
          <p:spPr>
            <a:xfrm>
              <a:off x="3995936" y="1762195"/>
              <a:ext cx="1728192" cy="521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饭店 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7A08388-5F85-4012-8A95-491BDC03C7BD}"/>
              </a:ext>
            </a:extLst>
          </p:cNvPr>
          <p:cNvGrpSpPr>
            <a:grpSpLocks noChangeAspect="1"/>
          </p:cNvGrpSpPr>
          <p:nvPr/>
        </p:nvGrpSpPr>
        <p:grpSpPr>
          <a:xfrm>
            <a:off x="4283968" y="3297247"/>
            <a:ext cx="1266095" cy="812665"/>
            <a:chOff x="3995936" y="1644606"/>
            <a:chExt cx="1787428" cy="1147292"/>
          </a:xfrm>
        </p:grpSpPr>
        <p:sp>
          <p:nvSpPr>
            <p:cNvPr id="74" name="圆角矩形 29">
              <a:extLst>
                <a:ext uri="{FF2B5EF4-FFF2-40B4-BE49-F238E27FC236}">
                  <a16:creationId xmlns:a16="http://schemas.microsoft.com/office/drawing/2014/main" id="{98594C69-A0CF-4E9E-AB04-0429DCEDAAF1}"/>
                </a:ext>
              </a:extLst>
            </p:cNvPr>
            <p:cNvSpPr/>
            <p:nvPr/>
          </p:nvSpPr>
          <p:spPr bwMode="auto">
            <a:xfrm>
              <a:off x="3995936" y="1644606"/>
              <a:ext cx="1728192" cy="1085403"/>
            </a:xfrm>
            <a:prstGeom prst="roundRect">
              <a:avLst>
                <a:gd name="adj" fmla="val 12655"/>
              </a:avLst>
            </a:prstGeom>
            <a:noFill/>
            <a:ln w="19050" cap="flat" cmpd="sng">
              <a:solidFill>
                <a:srgbClr val="FFC000"/>
              </a:solidFill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2999"/>
                </a:srgbClr>
              </a:outerShdw>
            </a:effectLst>
          </p:spPr>
          <p:txBody>
            <a:bodyPr lIns="93982" tIns="93894" rIns="93982" bIns="93894"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4C7C01E-58AB-43E6-8B91-CC595B1E04A9}"/>
                </a:ext>
              </a:extLst>
            </p:cNvPr>
            <p:cNvSpPr/>
            <p:nvPr/>
          </p:nvSpPr>
          <p:spPr>
            <a:xfrm>
              <a:off x="5008943" y="2270488"/>
              <a:ext cx="774421" cy="521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0D0731B-BCDA-47E2-9F1B-B609717A540F}"/>
                </a:ext>
              </a:extLst>
            </p:cNvPr>
            <p:cNvSpPr/>
            <p:nvPr/>
          </p:nvSpPr>
          <p:spPr>
            <a:xfrm>
              <a:off x="3995936" y="1762195"/>
              <a:ext cx="1728192" cy="521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上岛咖啡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9B5ABF6-8FDB-4AAE-BC23-A2F8DD02014C}"/>
              </a:ext>
            </a:extLst>
          </p:cNvPr>
          <p:cNvGrpSpPr>
            <a:grpSpLocks noChangeAspect="1"/>
          </p:cNvGrpSpPr>
          <p:nvPr/>
        </p:nvGrpSpPr>
        <p:grpSpPr>
          <a:xfrm>
            <a:off x="5796136" y="3297247"/>
            <a:ext cx="1266095" cy="812665"/>
            <a:chOff x="3995936" y="1644606"/>
            <a:chExt cx="1787428" cy="1147292"/>
          </a:xfrm>
        </p:grpSpPr>
        <p:sp>
          <p:nvSpPr>
            <p:cNvPr id="78" name="圆角矩形 33">
              <a:extLst>
                <a:ext uri="{FF2B5EF4-FFF2-40B4-BE49-F238E27FC236}">
                  <a16:creationId xmlns:a16="http://schemas.microsoft.com/office/drawing/2014/main" id="{42A13622-3FA1-43C4-9D6E-54AF33AC58D0}"/>
                </a:ext>
              </a:extLst>
            </p:cNvPr>
            <p:cNvSpPr/>
            <p:nvPr/>
          </p:nvSpPr>
          <p:spPr bwMode="auto">
            <a:xfrm>
              <a:off x="3995936" y="1644606"/>
              <a:ext cx="1728192" cy="1085403"/>
            </a:xfrm>
            <a:prstGeom prst="roundRect">
              <a:avLst>
                <a:gd name="adj" fmla="val 12655"/>
              </a:avLst>
            </a:prstGeom>
            <a:noFill/>
            <a:ln w="19050" cap="flat" cmpd="sng">
              <a:solidFill>
                <a:srgbClr val="FFC000"/>
              </a:solidFill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2999"/>
                </a:srgbClr>
              </a:outerShdw>
            </a:effectLst>
          </p:spPr>
          <p:txBody>
            <a:bodyPr lIns="93982" tIns="93894" rIns="93982" bIns="93894"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7C15618-1623-4D42-8ECA-E4EF97FC0900}"/>
                </a:ext>
              </a:extLst>
            </p:cNvPr>
            <p:cNvSpPr/>
            <p:nvPr/>
          </p:nvSpPr>
          <p:spPr>
            <a:xfrm>
              <a:off x="5008943" y="2270488"/>
              <a:ext cx="774421" cy="521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3DD5C03-4F9D-4740-AE50-C2509ADB22F5}"/>
                </a:ext>
              </a:extLst>
            </p:cNvPr>
            <p:cNvSpPr/>
            <p:nvPr/>
          </p:nvSpPr>
          <p:spPr>
            <a:xfrm>
              <a:off x="3995936" y="1762195"/>
              <a:ext cx="1728192" cy="521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星巴克 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C4EB555-0490-4C8B-9F41-CF6FFF6F007D}"/>
              </a:ext>
            </a:extLst>
          </p:cNvPr>
          <p:cNvGrpSpPr>
            <a:grpSpLocks noChangeAspect="1"/>
          </p:cNvGrpSpPr>
          <p:nvPr/>
        </p:nvGrpSpPr>
        <p:grpSpPr>
          <a:xfrm>
            <a:off x="7271154" y="3283992"/>
            <a:ext cx="1266095" cy="812665"/>
            <a:chOff x="3995936" y="1644606"/>
            <a:chExt cx="1787428" cy="1147292"/>
          </a:xfrm>
        </p:grpSpPr>
        <p:sp>
          <p:nvSpPr>
            <p:cNvPr id="82" name="圆角矩形 37">
              <a:extLst>
                <a:ext uri="{FF2B5EF4-FFF2-40B4-BE49-F238E27FC236}">
                  <a16:creationId xmlns:a16="http://schemas.microsoft.com/office/drawing/2014/main" id="{8A965FE6-47D0-4DAD-B699-6520D7DB980F}"/>
                </a:ext>
              </a:extLst>
            </p:cNvPr>
            <p:cNvSpPr/>
            <p:nvPr/>
          </p:nvSpPr>
          <p:spPr bwMode="auto">
            <a:xfrm>
              <a:off x="3995936" y="1644606"/>
              <a:ext cx="1728192" cy="1085403"/>
            </a:xfrm>
            <a:prstGeom prst="roundRect">
              <a:avLst>
                <a:gd name="adj" fmla="val 12655"/>
              </a:avLst>
            </a:prstGeom>
            <a:noFill/>
            <a:ln w="19050" cap="flat" cmpd="sng">
              <a:solidFill>
                <a:srgbClr val="FFC000"/>
              </a:solidFill>
              <a:miter lim="800000"/>
              <a:headEnd/>
              <a:tailEnd/>
            </a:ln>
            <a:effectLst>
              <a:outerShdw dist="20000" dir="5400000" algn="ctr" rotWithShape="0">
                <a:srgbClr val="000000">
                  <a:alpha val="32999"/>
                </a:srgbClr>
              </a:outerShdw>
            </a:effectLst>
          </p:spPr>
          <p:txBody>
            <a:bodyPr lIns="93982" tIns="93894" rIns="93982" bIns="93894"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4254715-0177-4355-9EF1-BE1E918B8C91}"/>
                </a:ext>
              </a:extLst>
            </p:cNvPr>
            <p:cNvSpPr/>
            <p:nvPr/>
          </p:nvSpPr>
          <p:spPr>
            <a:xfrm>
              <a:off x="5008943" y="2270488"/>
              <a:ext cx="774421" cy="521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F164359-501D-4F71-9B94-B9D6025351E0}"/>
                </a:ext>
              </a:extLst>
            </p:cNvPr>
            <p:cNvSpPr/>
            <p:nvPr/>
          </p:nvSpPr>
          <p:spPr>
            <a:xfrm>
              <a:off x="3995936" y="1762195"/>
              <a:ext cx="1728192" cy="521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蛋糕店</a:t>
              </a:r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910F05AB-7CD7-485C-8787-129E93844238}"/>
              </a:ext>
            </a:extLst>
          </p:cNvPr>
          <p:cNvSpPr/>
          <p:nvPr/>
        </p:nvSpPr>
        <p:spPr>
          <a:xfrm>
            <a:off x="4178300" y="4241449"/>
            <a:ext cx="5374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例如，有平台会员，能享受洗车店的会员服务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A3F3A04-B963-458F-A72C-E181DF16F8CE}"/>
              </a:ext>
            </a:extLst>
          </p:cNvPr>
          <p:cNvSpPr/>
          <p:nvPr/>
        </p:nvSpPr>
        <p:spPr>
          <a:xfrm rot="20575793">
            <a:off x="7914362" y="4772970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假象而已！</a:t>
            </a:r>
          </a:p>
        </p:txBody>
      </p:sp>
    </p:spTree>
    <p:extLst>
      <p:ext uri="{BB962C8B-B14F-4D97-AF65-F5344CB8AC3E}">
        <p14:creationId xmlns:p14="http://schemas.microsoft.com/office/powerpoint/2010/main" val="25437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用户价值作深</a:t>
            </a:r>
            <a:r>
              <a:rPr lang="en-US" altLang="zh-CN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大会员卡</a:t>
            </a:r>
            <a:r>
              <a:rPr lang="en-US" altLang="zh-CN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怎么是假象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74D193-B3F5-4E45-970A-99B349870FA7}"/>
              </a:ext>
            </a:extLst>
          </p:cNvPr>
          <p:cNvSpPr/>
          <p:nvPr/>
        </p:nvSpPr>
        <p:spPr>
          <a:xfrm>
            <a:off x="1421005" y="1268760"/>
            <a:ext cx="9864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1、会员来自于油站。这是一个固定的点。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2、原来的油卡，变为油卡理财。这个能够为平台带来沉淀资金和理财收入。对用户能带来便宜。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但这个时候，把会员变为大会员卡：其他的商铺，还要分我平台中的收益。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F84BBA-4711-46CD-8A33-B394DC6F08A2}"/>
              </a:ext>
            </a:extLst>
          </p:cNvPr>
          <p:cNvSpPr/>
          <p:nvPr/>
        </p:nvSpPr>
        <p:spPr>
          <a:xfrm>
            <a:off x="1415676" y="3573016"/>
            <a:ext cx="10080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除非变成大会员卡有这样的可能：改变会员从油站进入的单一来源，任何一个商铺都能扩大会员的规模但，这样的业务链条，能走得通么？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1E8351A-758E-4ADD-AAEC-91F12C19795A}"/>
              </a:ext>
            </a:extLst>
          </p:cNvPr>
          <p:cNvSpPr/>
          <p:nvPr/>
        </p:nvSpPr>
        <p:spPr>
          <a:xfrm>
            <a:off x="1415676" y="4800893"/>
            <a:ext cx="100089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由于用户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来源单一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（油站），所以，贴钱扩大会员卡的应用场景，意义不大。占据场景的同时，并无法扩大业务规模，无论是现金业务还是用户会员业务。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671BE2D-3117-4214-BCB8-43E939159F10}"/>
              </a:ext>
            </a:extLst>
          </p:cNvPr>
          <p:cNvSpPr/>
          <p:nvPr/>
        </p:nvSpPr>
        <p:spPr>
          <a:xfrm>
            <a:off x="1419057" y="5877272"/>
            <a:ext cx="9861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除非冠德平台会员卡，能规模化发展，成为另一个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深圳通（市民卡）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，或者干脆成为另一个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支付宝（会员宝）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1D9EED6-0A90-4420-8369-D7B7891B62BF}"/>
              </a:ext>
            </a:extLst>
          </p:cNvPr>
          <p:cNvSpPr/>
          <p:nvPr/>
        </p:nvSpPr>
        <p:spPr>
          <a:xfrm rot="20575793">
            <a:off x="8503403" y="2590182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可行么？</a:t>
            </a:r>
          </a:p>
        </p:txBody>
      </p:sp>
    </p:spTree>
    <p:extLst>
      <p:ext uri="{BB962C8B-B14F-4D97-AF65-F5344CB8AC3E}">
        <p14:creationId xmlns:p14="http://schemas.microsoft.com/office/powerpoint/2010/main" val="289263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用户价值作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</a:t>
            </a:r>
            <a:r>
              <a:rPr lang="en-US" altLang="zh-CN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——3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大线上业务战略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4DB0F318-12C4-4098-85DD-A668A607A34D}"/>
              </a:ext>
            </a:extLst>
          </p:cNvPr>
          <p:cNvGrpSpPr/>
          <p:nvPr/>
        </p:nvGrpSpPr>
        <p:grpSpPr>
          <a:xfrm>
            <a:off x="4052568" y="1935380"/>
            <a:ext cx="3977199" cy="3999810"/>
            <a:chOff x="7928005" y="3333138"/>
            <a:chExt cx="8621530" cy="8670545"/>
          </a:xfrm>
        </p:grpSpPr>
        <p:sp>
          <p:nvSpPr>
            <p:cNvPr id="10" name="Can 12">
              <a:extLst>
                <a:ext uri="{FF2B5EF4-FFF2-40B4-BE49-F238E27FC236}">
                  <a16:creationId xmlns:a16="http://schemas.microsoft.com/office/drawing/2014/main" id="{7F3A51CF-5B1C-419A-AC9E-A29716AB1F8F}"/>
                </a:ext>
              </a:extLst>
            </p:cNvPr>
            <p:cNvSpPr/>
            <p:nvPr/>
          </p:nvSpPr>
          <p:spPr>
            <a:xfrm rot="2346589">
              <a:off x="7928005" y="3333138"/>
              <a:ext cx="2654710" cy="6695768"/>
            </a:xfrm>
            <a:prstGeom prst="can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Can 13">
              <a:extLst>
                <a:ext uri="{FF2B5EF4-FFF2-40B4-BE49-F238E27FC236}">
                  <a16:creationId xmlns:a16="http://schemas.microsoft.com/office/drawing/2014/main" id="{080C65F2-2DE4-4E01-BDD9-08A1F95BCCDE}"/>
                </a:ext>
              </a:extLst>
            </p:cNvPr>
            <p:cNvSpPr/>
            <p:nvPr/>
          </p:nvSpPr>
          <p:spPr>
            <a:xfrm rot="19275945">
              <a:off x="13894825" y="3340156"/>
              <a:ext cx="2654710" cy="6695768"/>
            </a:xfrm>
            <a:prstGeom prst="can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Can 14">
              <a:extLst>
                <a:ext uri="{FF2B5EF4-FFF2-40B4-BE49-F238E27FC236}">
                  <a16:creationId xmlns:a16="http://schemas.microsoft.com/office/drawing/2014/main" id="{D30D68F9-C66E-4C60-98CA-3FDC30D1E302}"/>
                </a:ext>
              </a:extLst>
            </p:cNvPr>
            <p:cNvSpPr/>
            <p:nvPr/>
          </p:nvSpPr>
          <p:spPr>
            <a:xfrm rot="5400000">
              <a:off x="10807628" y="7328444"/>
              <a:ext cx="2654710" cy="6695768"/>
            </a:xfrm>
            <a:prstGeom prst="can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8F6B1D60-2CF5-468D-94EA-BEC569CA9D32}"/>
                </a:ext>
              </a:extLst>
            </p:cNvPr>
            <p:cNvSpPr/>
            <p:nvPr/>
          </p:nvSpPr>
          <p:spPr>
            <a:xfrm>
              <a:off x="9473995" y="5421850"/>
              <a:ext cx="5512210" cy="3733368"/>
            </a:xfrm>
            <a:prstGeom prst="triangle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EB565E33-3736-4480-B92F-C14FC5E0C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0286" y="10427472"/>
              <a:ext cx="4023361" cy="126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推广服务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CDCEB918-EDF7-421C-AD55-78284CF48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506658">
              <a:off x="7066555" y="6262285"/>
              <a:ext cx="4023361" cy="126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内容运营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A206BE0E-37B9-43EB-9809-D5701B164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94180">
              <a:off x="13210499" y="6054225"/>
              <a:ext cx="4023361" cy="126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金融服务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5D9B4AE-BAFD-4285-8F5D-B47AFA66F7CF}"/>
              </a:ext>
            </a:extLst>
          </p:cNvPr>
          <p:cNvSpPr txBox="1"/>
          <p:nvPr/>
        </p:nvSpPr>
        <p:spPr>
          <a:xfrm>
            <a:off x="1415676" y="922809"/>
            <a:ext cx="6957690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利用用户红利，争取业务拓展</a:t>
            </a:r>
          </a:p>
        </p:txBody>
      </p:sp>
    </p:spTree>
    <p:extLst>
      <p:ext uri="{BB962C8B-B14F-4D97-AF65-F5344CB8AC3E}">
        <p14:creationId xmlns:p14="http://schemas.microsoft.com/office/powerpoint/2010/main" val="4254503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用户价值作宽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462EC5-0D9B-455F-899D-F359136B0A63}"/>
              </a:ext>
            </a:extLst>
          </p:cNvPr>
          <p:cNvSpPr txBox="1"/>
          <p:nvPr/>
        </p:nvSpPr>
        <p:spPr>
          <a:xfrm>
            <a:off x="1415676" y="810459"/>
            <a:ext cx="754208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强调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精准用户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，围绕“车”主题的多业态构成</a:t>
            </a:r>
          </a:p>
        </p:txBody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C9D2749C-7E6C-4614-B0E4-D2654B727CBD}"/>
              </a:ext>
            </a:extLst>
          </p:cNvPr>
          <p:cNvGrpSpPr/>
          <p:nvPr/>
        </p:nvGrpSpPr>
        <p:grpSpPr>
          <a:xfrm>
            <a:off x="407368" y="1262441"/>
            <a:ext cx="2608730" cy="5385862"/>
            <a:chOff x="833717" y="1707776"/>
            <a:chExt cx="2608730" cy="5747410"/>
          </a:xfrm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68A0BE37-F682-4E39-9A31-EF56DFDBFC5C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300397D2-7FB7-4C98-9284-D5AE18277C5A}"/>
                </a:ext>
              </a:extLst>
            </p:cNvPr>
            <p:cNvSpPr/>
            <p:nvPr/>
          </p:nvSpPr>
          <p:spPr>
            <a:xfrm>
              <a:off x="940383" y="2218764"/>
              <a:ext cx="2486219" cy="403977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汽车知识的内容运营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内容统一后台（可以是平台的公众号原创），分散各个油站公众号发布。各油站公众号必须完全掌控。</a:t>
              </a:r>
              <a:endParaRPr lang="en-US" altLang="zh-CN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有能力仿照混子说么？</a:t>
              </a:r>
              <a:endParaRPr lang="en-US" altLang="zh-CN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利用用户红利，构建阅读量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10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万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的文章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1ADE2230-0662-4E0C-B857-98DCE0AF8FBE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14" name="Rectangle 15">
                <a:extLst>
                  <a:ext uri="{FF2B5EF4-FFF2-40B4-BE49-F238E27FC236}">
                    <a16:creationId xmlns:a16="http://schemas.microsoft.com/office/drawing/2014/main" id="{0F89D8AC-40CD-4B5B-9151-AE961EB6268A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TextBox 16">
                <a:extLst>
                  <a:ext uri="{FF2B5EF4-FFF2-40B4-BE49-F238E27FC236}">
                    <a16:creationId xmlns:a16="http://schemas.microsoft.com/office/drawing/2014/main" id="{7877F091-1A3A-4FD6-86EA-97BCFBAC940B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内容运营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" name="Group 17">
            <a:extLst>
              <a:ext uri="{FF2B5EF4-FFF2-40B4-BE49-F238E27FC236}">
                <a16:creationId xmlns:a16="http://schemas.microsoft.com/office/drawing/2014/main" id="{CE4F7194-CCB6-4B7B-AF8B-DFA8D300B669}"/>
              </a:ext>
            </a:extLst>
          </p:cNvPr>
          <p:cNvGrpSpPr/>
          <p:nvPr/>
        </p:nvGrpSpPr>
        <p:grpSpPr>
          <a:xfrm>
            <a:off x="3423837" y="1262441"/>
            <a:ext cx="2608730" cy="5385862"/>
            <a:chOff x="833717" y="1707776"/>
            <a:chExt cx="2608730" cy="5747410"/>
          </a:xfrm>
        </p:grpSpPr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995DFC7B-2E3A-45A7-8301-D272E25EDF3F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23ED132F-DD2C-43F0-B1CE-9469C2F7E3ED}"/>
                </a:ext>
              </a:extLst>
            </p:cNvPr>
            <p:cNvSpPr/>
            <p:nvPr/>
          </p:nvSpPr>
          <p:spPr>
            <a:xfrm>
              <a:off x="948250" y="2218764"/>
              <a:ext cx="2448272" cy="453243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支付完成后，用户收到支付消息，这是一个广告载体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如能构建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10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万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阅读量文章，也是广告载体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接纳</a:t>
              </a:r>
              <a:r>
                <a:rPr lang="zh-CN" altLang="en-US" sz="12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同城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广告。先期以汽车为主。汽车品牌、二手车平台、汽修等等。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逐步拓展，不限汽车领域。不限同城（电商）。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9" name="Group 20">
              <a:extLst>
                <a:ext uri="{FF2B5EF4-FFF2-40B4-BE49-F238E27FC236}">
                  <a16:creationId xmlns:a16="http://schemas.microsoft.com/office/drawing/2014/main" id="{50CFFF37-4FCD-4F76-BED3-1A38E244A876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0" name="Rectangle 21">
                <a:extLst>
                  <a:ext uri="{FF2B5EF4-FFF2-40B4-BE49-F238E27FC236}">
                    <a16:creationId xmlns:a16="http://schemas.microsoft.com/office/drawing/2014/main" id="{E3B5D84F-ACFF-450C-84A7-1EE5080329BA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TextBox 22">
                <a:extLst>
                  <a:ext uri="{FF2B5EF4-FFF2-40B4-BE49-F238E27FC236}">
                    <a16:creationId xmlns:a16="http://schemas.microsoft.com/office/drawing/2014/main" id="{F376F4D7-13DA-423F-8DD2-A4925791E907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广告业务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2" name="Group 23">
            <a:extLst>
              <a:ext uri="{FF2B5EF4-FFF2-40B4-BE49-F238E27FC236}">
                <a16:creationId xmlns:a16="http://schemas.microsoft.com/office/drawing/2014/main" id="{83818A36-4BD7-4B0A-B730-3425784CE5A3}"/>
              </a:ext>
            </a:extLst>
          </p:cNvPr>
          <p:cNvGrpSpPr/>
          <p:nvPr/>
        </p:nvGrpSpPr>
        <p:grpSpPr>
          <a:xfrm>
            <a:off x="6440306" y="1264599"/>
            <a:ext cx="2608730" cy="5383840"/>
            <a:chOff x="833717" y="1707776"/>
            <a:chExt cx="2608730" cy="5745252"/>
          </a:xfrm>
        </p:grpSpPr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E2B38765-8AB7-41C2-BFB2-F67494BA98F2}"/>
                </a:ext>
              </a:extLst>
            </p:cNvPr>
            <p:cNvSpPr/>
            <p:nvPr/>
          </p:nvSpPr>
          <p:spPr>
            <a:xfrm>
              <a:off x="833717" y="2218763"/>
              <a:ext cx="2608729" cy="523426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2869C378-C334-4D82-825E-DF81BF1705DC}"/>
                </a:ext>
              </a:extLst>
            </p:cNvPr>
            <p:cNvSpPr/>
            <p:nvPr/>
          </p:nvSpPr>
          <p:spPr>
            <a:xfrm>
              <a:off x="956118" y="2218764"/>
              <a:ext cx="2470484" cy="502509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针对车主用户，与第三方金融企业合作，提供汽车金融服务。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例如用户做一次保养，整体花费一万元。用户可以选择平台中提供的第三方金融企业的“白条”服务，有平台先垫资让用户完成保养。保养的费用用户可以分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6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个月分期返还。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这个过程中产生的利息，有平台与第三方金融企业分成。</a:t>
              </a:r>
            </a:p>
          </p:txBody>
        </p:sp>
        <p:grpSp>
          <p:nvGrpSpPr>
            <p:cNvPr id="25" name="Group 26">
              <a:extLst>
                <a:ext uri="{FF2B5EF4-FFF2-40B4-BE49-F238E27FC236}">
                  <a16:creationId xmlns:a16="http://schemas.microsoft.com/office/drawing/2014/main" id="{DE782437-4EE0-4889-B775-2F070937E0C5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6" name="Rectangle 27">
                <a:extLst>
                  <a:ext uri="{FF2B5EF4-FFF2-40B4-BE49-F238E27FC236}">
                    <a16:creationId xmlns:a16="http://schemas.microsoft.com/office/drawing/2014/main" id="{A7E339D3-F95A-4FE6-9F44-08A9205EAC0E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TextBox 28">
                <a:extLst>
                  <a:ext uri="{FF2B5EF4-FFF2-40B4-BE49-F238E27FC236}">
                    <a16:creationId xmlns:a16="http://schemas.microsoft.com/office/drawing/2014/main" id="{D7D2DA9B-3E4A-48CC-8BFB-01490E0C01B7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汽车金融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8" name="Group 29">
            <a:extLst>
              <a:ext uri="{FF2B5EF4-FFF2-40B4-BE49-F238E27FC236}">
                <a16:creationId xmlns:a16="http://schemas.microsoft.com/office/drawing/2014/main" id="{F403B22A-39C3-4E52-841B-62F3C2635B66}"/>
              </a:ext>
            </a:extLst>
          </p:cNvPr>
          <p:cNvGrpSpPr/>
          <p:nvPr/>
        </p:nvGrpSpPr>
        <p:grpSpPr>
          <a:xfrm>
            <a:off x="9456774" y="1262312"/>
            <a:ext cx="2608730" cy="5385983"/>
            <a:chOff x="833717" y="1707776"/>
            <a:chExt cx="2608730" cy="5747539"/>
          </a:xfrm>
        </p:grpSpPr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131F5C08-005D-4051-AC07-D2B60F854CDE}"/>
                </a:ext>
              </a:extLst>
            </p:cNvPr>
            <p:cNvSpPr/>
            <p:nvPr/>
          </p:nvSpPr>
          <p:spPr>
            <a:xfrm>
              <a:off x="833717" y="2218764"/>
              <a:ext cx="2608729" cy="5236551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E15518C4-A8B8-4A1F-A097-6806280E5B74}"/>
                </a:ext>
              </a:extLst>
            </p:cNvPr>
            <p:cNvSpPr/>
            <p:nvPr/>
          </p:nvSpPr>
          <p:spPr>
            <a:xfrm>
              <a:off x="929327" y="2218764"/>
              <a:ext cx="2448271" cy="355814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平台可以通过一系列的内容与线下服务，或者伙伴合作完成。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如</a:t>
              </a:r>
              <a:r>
                <a:rPr lang="zh-CN" altLang="zh-CN" sz="12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保养为例：</a:t>
              </a:r>
              <a:endParaRPr lang="en-US" altLang="zh-CN" sz="1200" kern="100" dirty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提供完整的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保养清单</a:t>
              </a: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。同时为这些用户提供配件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购买链接</a:t>
              </a:r>
              <a:endParaRPr lang="en-US" altLang="zh-CN" sz="1000" kern="100" dirty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用户能够一键下单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购买</a:t>
              </a: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altLang="zh-CN" sz="1000" kern="100" dirty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配件可以不进到用户家中，而是寄到用户附近的与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平台合作的汽配厂</a:t>
              </a:r>
              <a:endParaRPr lang="zh-CN" altLang="en-US" sz="1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1" name="Group 32">
              <a:extLst>
                <a:ext uri="{FF2B5EF4-FFF2-40B4-BE49-F238E27FC236}">
                  <a16:creationId xmlns:a16="http://schemas.microsoft.com/office/drawing/2014/main" id="{99CE70A6-5444-424A-8FF8-8CD0D596636A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32" name="Rectangle 33">
                <a:extLst>
                  <a:ext uri="{FF2B5EF4-FFF2-40B4-BE49-F238E27FC236}">
                    <a16:creationId xmlns:a16="http://schemas.microsoft.com/office/drawing/2014/main" id="{8EEFB2CB-D6FA-49A7-9298-AD262D99090B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TextBox 34">
                <a:extLst>
                  <a:ext uri="{FF2B5EF4-FFF2-40B4-BE49-F238E27FC236}">
                    <a16:creationId xmlns:a16="http://schemas.microsoft.com/office/drawing/2014/main" id="{662BC486-2602-4653-8D43-60DE8403039D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汽车后服务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98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思考几个问题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r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华文细黑" panose="02010600040101010101" pitchFamily="2" charset="-122"/>
                <a:cs typeface="+mn-cs"/>
              </a:rPr>
              <a:t>目录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1960947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用户价值预估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2937768"/>
            <a:ext cx="3282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变现的思路与途径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3914589"/>
            <a:ext cx="46166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B71F22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建议优先的几个事情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B71F2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8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一个原则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21C160-A56E-417A-AAB5-25584C5AB332}"/>
              </a:ext>
            </a:extLst>
          </p:cNvPr>
          <p:cNvSpPr txBox="1"/>
          <p:nvPr/>
        </p:nvSpPr>
        <p:spPr>
          <a:xfrm>
            <a:off x="839416" y="2492896"/>
            <a:ext cx="1051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低成本各方向尝试，出成果就</a:t>
            </a:r>
            <a: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IN</a:t>
            </a:r>
            <a:endParaRPr lang="zh-CN" altLang="en-US" sz="4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281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可以开始的几项工作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884490-33D1-4810-9019-F74CC511B187}"/>
              </a:ext>
            </a:extLst>
          </p:cNvPr>
          <p:cNvSpPr txBox="1"/>
          <p:nvPr/>
        </p:nvSpPr>
        <p:spPr>
          <a:xfrm>
            <a:off x="2999656" y="1563361"/>
            <a:ext cx="7755212" cy="373127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尽快形成独立品牌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尽快确认智慧系统的销售模式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尽快拿到微信的宣讲机会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上线油卡（结合理财）业务，找到理财通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尽快上线支付宝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公众号内容开始编写尝试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广告业务尝试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启动融资</a:t>
            </a:r>
          </a:p>
        </p:txBody>
      </p:sp>
    </p:spTree>
    <p:extLst>
      <p:ext uri="{BB962C8B-B14F-4D97-AF65-F5344CB8AC3E}">
        <p14:creationId xmlns:p14="http://schemas.microsoft.com/office/powerpoint/2010/main" val="681003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algn="l"/>
            <a:r>
              <a:rPr lang="en-US" altLang="zh-CN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、尽快形成品牌，明确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业务载体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884490-33D1-4810-9019-F74CC511B187}"/>
              </a:ext>
            </a:extLst>
          </p:cNvPr>
          <p:cNvSpPr txBox="1"/>
          <p:nvPr/>
        </p:nvSpPr>
        <p:spPr>
          <a:xfrm>
            <a:off x="1786444" y="1196752"/>
            <a:ext cx="9123364" cy="332398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摆脱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、摆脱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油站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建立“车生活”品牌认知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所有相关的小程序迁移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建立独立的公众号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未来知识内容统一此公众号原创，各个油站公众号发布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0BC789-23AD-4705-9380-AEDBD43B791B}"/>
              </a:ext>
            </a:extLst>
          </p:cNvPr>
          <p:cNvSpPr/>
          <p:nvPr/>
        </p:nvSpPr>
        <p:spPr>
          <a:xfrm rot="20575793">
            <a:off x="7865061" y="520601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品牌确立</a:t>
            </a:r>
          </a:p>
        </p:txBody>
      </p:sp>
    </p:spTree>
    <p:extLst>
      <p:ext uri="{BB962C8B-B14F-4D97-AF65-F5344CB8AC3E}">
        <p14:creationId xmlns:p14="http://schemas.microsoft.com/office/powerpoint/2010/main" val="4434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10224940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algn="l"/>
            <a:r>
              <a:rPr lang="en-US" altLang="zh-CN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、尽快确定智慧系统的销售模式，明确平台的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营收模型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884490-33D1-4810-9019-F74CC511B187}"/>
              </a:ext>
            </a:extLst>
          </p:cNvPr>
          <p:cNvSpPr txBox="1"/>
          <p:nvPr/>
        </p:nvSpPr>
        <p:spPr>
          <a:xfrm>
            <a:off x="1786444" y="2446036"/>
            <a:ext cx="9123364" cy="825419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明确销售模式，明确平台团队保底的收入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0BC789-23AD-4705-9380-AEDBD43B791B}"/>
              </a:ext>
            </a:extLst>
          </p:cNvPr>
          <p:cNvSpPr/>
          <p:nvPr/>
        </p:nvSpPr>
        <p:spPr>
          <a:xfrm rot="20575793">
            <a:off x="7865061" y="520601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基本商业模式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7E0483-1C6A-49EE-B37E-D2E581123C2B}"/>
              </a:ext>
            </a:extLst>
          </p:cNvPr>
          <p:cNvSpPr txBox="1"/>
          <p:nvPr/>
        </p:nvSpPr>
        <p:spPr>
          <a:xfrm>
            <a:off x="2135560" y="3429000"/>
            <a:ext cx="864096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平台不收钱，按单结算，提取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的佣金</a:t>
            </a:r>
          </a:p>
        </p:txBody>
      </p:sp>
    </p:spTree>
    <p:extLst>
      <p:ext uri="{BB962C8B-B14F-4D97-AF65-F5344CB8AC3E}">
        <p14:creationId xmlns:p14="http://schemas.microsoft.com/office/powerpoint/2010/main" val="398141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algn="l"/>
            <a:r>
              <a:rPr lang="en-US" altLang="zh-CN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、尽快上微信公开课等场合宣讲，加强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筹码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0BC789-23AD-4705-9380-AEDBD43B791B}"/>
              </a:ext>
            </a:extLst>
          </p:cNvPr>
          <p:cNvSpPr/>
          <p:nvPr/>
        </p:nvSpPr>
        <p:spPr>
          <a:xfrm rot="20575793">
            <a:off x="7865061" y="520601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钓鱼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 descr="http://upload.chinaz.com/2014/0422/1398158647261.jpg">
            <a:extLst>
              <a:ext uri="{FF2B5EF4-FFF2-40B4-BE49-F238E27FC236}">
                <a16:creationId xmlns:a16="http://schemas.microsoft.com/office/drawing/2014/main" id="{3F11DEEA-DD01-48E6-A99D-7360F249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82642"/>
            <a:ext cx="47815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8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一个前提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C72A17-CC5F-4EDF-BE00-475E2748C715}"/>
              </a:ext>
            </a:extLst>
          </p:cNvPr>
          <p:cNvSpPr txBox="1"/>
          <p:nvPr/>
        </p:nvSpPr>
        <p:spPr>
          <a:xfrm>
            <a:off x="983432" y="2217849"/>
            <a:ext cx="10513168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油站是油站，路路畅是路路畅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60BA9E-D2C5-4625-9B6D-6DBF525FF68E}"/>
              </a:ext>
            </a:extLst>
          </p:cNvPr>
          <p:cNvSpPr txBox="1"/>
          <p:nvPr/>
        </p:nvSpPr>
        <p:spPr>
          <a:xfrm>
            <a:off x="1631504" y="4869160"/>
            <a:ext cx="943304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油站是客户，是甲方</a:t>
            </a:r>
          </a:p>
        </p:txBody>
      </p:sp>
    </p:spTree>
    <p:extLst>
      <p:ext uri="{BB962C8B-B14F-4D97-AF65-F5344CB8AC3E}">
        <p14:creationId xmlns:p14="http://schemas.microsoft.com/office/powerpoint/2010/main" val="2889518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algn="l"/>
            <a:r>
              <a:rPr lang="en-US" altLang="zh-CN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、在支付宝体系中实现同样的能力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0BC789-23AD-4705-9380-AEDBD43B791B}"/>
              </a:ext>
            </a:extLst>
          </p:cNvPr>
          <p:cNvSpPr/>
          <p:nvPr/>
        </p:nvSpPr>
        <p:spPr>
          <a:xfrm rot="20575793">
            <a:off x="7865061" y="520601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尝试金融服务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54DE04-1DAA-4E1D-BCCC-2FF1984057BE}"/>
              </a:ext>
            </a:extLst>
          </p:cNvPr>
          <p:cNvSpPr txBox="1"/>
          <p:nvPr/>
        </p:nvSpPr>
        <p:spPr>
          <a:xfrm>
            <a:off x="2342147" y="1916832"/>
            <a:ext cx="7507705" cy="260154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在支付宝上，实现微信上同样的能力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结合支付宝的信用与金融服务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先趟出一条基于支付宝的汽车金融服务之路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后续再考虑与微信端的拉通</a:t>
            </a:r>
          </a:p>
        </p:txBody>
      </p:sp>
    </p:spTree>
    <p:extLst>
      <p:ext uri="{BB962C8B-B14F-4D97-AF65-F5344CB8AC3E}">
        <p14:creationId xmlns:p14="http://schemas.microsoft.com/office/powerpoint/2010/main" val="3185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algn="l"/>
            <a:r>
              <a:rPr lang="en-US" altLang="zh-CN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、上线理财油卡</a:t>
            </a:r>
            <a:endParaRPr lang="zh-CN" altLang="zh-CN" sz="32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0BC789-23AD-4705-9380-AEDBD43B791B}"/>
              </a:ext>
            </a:extLst>
          </p:cNvPr>
          <p:cNvSpPr/>
          <p:nvPr/>
        </p:nvSpPr>
        <p:spPr>
          <a:xfrm rot="20575793">
            <a:off x="7865061" y="520601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尝试用户作深</a:t>
            </a:r>
          </a:p>
        </p:txBody>
      </p:sp>
      <p:pic>
        <p:nvPicPr>
          <p:cNvPr id="6" name="图片 5" descr="图片包含 地板, 室内, 生活, 房间&#10;&#10;已生成极高可信度的说明">
            <a:extLst>
              <a:ext uri="{FF2B5EF4-FFF2-40B4-BE49-F238E27FC236}">
                <a16:creationId xmlns:a16="http://schemas.microsoft.com/office/drawing/2014/main" id="{E1FEF573-3862-43A1-B2AB-CF597308B5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456040"/>
            <a:ext cx="3635683" cy="4847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43867-E74E-4E72-9245-1B6D3CAAE953}"/>
              </a:ext>
            </a:extLst>
          </p:cNvPr>
          <p:cNvSpPr txBox="1"/>
          <p:nvPr/>
        </p:nvSpPr>
        <p:spPr>
          <a:xfrm>
            <a:off x="4371502" y="1488431"/>
            <a:ext cx="7507705" cy="147732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尽快上线理财油卡业务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通过微信找理财通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同时开始金融业务尝试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90A8C4-6189-4201-94F1-D5B9A61C69B3}"/>
              </a:ext>
            </a:extLst>
          </p:cNvPr>
          <p:cNvSpPr/>
          <p:nvPr/>
        </p:nvSpPr>
        <p:spPr>
          <a:xfrm>
            <a:off x="4937559" y="3273776"/>
            <a:ext cx="7507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用户充油卡，充1000，我们送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00。同时这1000元直接进理财通。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每一笔通过我们进入理财通的钱，我们找理财通收取中介费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5C849A-F65E-4E4C-ABFD-D36BCD0D9ED2}"/>
              </a:ext>
            </a:extLst>
          </p:cNvPr>
          <p:cNvSpPr/>
          <p:nvPr/>
        </p:nvSpPr>
        <p:spPr>
          <a:xfrm rot="20575793">
            <a:off x="5275896" y="470899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尝试金融服务</a:t>
            </a:r>
          </a:p>
        </p:txBody>
      </p:sp>
    </p:spTree>
    <p:extLst>
      <p:ext uri="{BB962C8B-B14F-4D97-AF65-F5344CB8AC3E}">
        <p14:creationId xmlns:p14="http://schemas.microsoft.com/office/powerpoint/2010/main" val="9445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algn="l"/>
            <a:r>
              <a:rPr lang="en-US" altLang="zh-CN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、尝试公众号内容运营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35916D-47E7-4488-B4A4-CDC6E76976E1}"/>
              </a:ext>
            </a:extLst>
          </p:cNvPr>
          <p:cNvSpPr txBox="1"/>
          <p:nvPr/>
        </p:nvSpPr>
        <p:spPr>
          <a:xfrm>
            <a:off x="263352" y="1997838"/>
            <a:ext cx="3024336" cy="286232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汽车知识，启动尝试。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模仿混子说，好玩、好笑、吸引人阅读。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规划好，开始尝试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争取利用用户红利，做到高阅读量</a:t>
            </a:r>
          </a:p>
        </p:txBody>
      </p:sp>
      <p:pic>
        <p:nvPicPr>
          <p:cNvPr id="10" name="图片 9">
            <a:hlinkClick r:id="rId3"/>
            <a:extLst>
              <a:ext uri="{FF2B5EF4-FFF2-40B4-BE49-F238E27FC236}">
                <a16:creationId xmlns:a16="http://schemas.microsoft.com/office/drawing/2014/main" id="{607203F5-0B1F-4A6D-957D-117248846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4" y="1772816"/>
            <a:ext cx="3396812" cy="452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ACC704D-3F70-4C9B-AB61-F545313533EF}"/>
              </a:ext>
            </a:extLst>
          </p:cNvPr>
          <p:cNvSpPr/>
          <p:nvPr/>
        </p:nvSpPr>
        <p:spPr>
          <a:xfrm rot="20575793">
            <a:off x="3672268" y="965989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good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hlinkClick r:id="rId5"/>
            <a:extLst>
              <a:ext uri="{FF2B5EF4-FFF2-40B4-BE49-F238E27FC236}">
                <a16:creationId xmlns:a16="http://schemas.microsoft.com/office/drawing/2014/main" id="{55408814-5837-4565-B657-8FA4A6E4C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3718" y="1340768"/>
            <a:ext cx="3250299" cy="5255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199BB48-2AC2-4363-92A7-BEB60256ECA6}"/>
              </a:ext>
            </a:extLst>
          </p:cNvPr>
          <p:cNvSpPr/>
          <p:nvPr/>
        </p:nvSpPr>
        <p:spPr>
          <a:xfrm rot="20575793">
            <a:off x="8414857" y="343517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80932C-B5C9-4406-9E28-7E0CD0D74003}"/>
              </a:ext>
            </a:extLst>
          </p:cNvPr>
          <p:cNvSpPr/>
          <p:nvPr/>
        </p:nvSpPr>
        <p:spPr>
          <a:xfrm rot="20575793">
            <a:off x="300920" y="5199776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尝试内容运营</a:t>
            </a:r>
          </a:p>
        </p:txBody>
      </p:sp>
    </p:spTree>
    <p:extLst>
      <p:ext uri="{BB962C8B-B14F-4D97-AF65-F5344CB8AC3E}">
        <p14:creationId xmlns:p14="http://schemas.microsoft.com/office/powerpoint/2010/main" val="1495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7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、尝试广告业务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0BC789-23AD-4705-9380-AEDBD43B791B}"/>
              </a:ext>
            </a:extLst>
          </p:cNvPr>
          <p:cNvSpPr/>
          <p:nvPr/>
        </p:nvSpPr>
        <p:spPr>
          <a:xfrm rot="20575793">
            <a:off x="7865061" y="520601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尝试广告变现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54DE04-1DAA-4E1D-BCCC-2FF1984057BE}"/>
              </a:ext>
            </a:extLst>
          </p:cNvPr>
          <p:cNvSpPr txBox="1"/>
          <p:nvPr/>
        </p:nvSpPr>
        <p:spPr>
          <a:xfrm>
            <a:off x="2342147" y="2563163"/>
            <a:ext cx="7507705" cy="130888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找类似于车秀网、瓜子二手车等平台</a:t>
            </a: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进行广告业务的合作尝试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D3D3CE-FE5D-47F8-B353-09B51FF78A48}"/>
              </a:ext>
            </a:extLst>
          </p:cNvPr>
          <p:cNvSpPr txBox="1"/>
          <p:nvPr/>
        </p:nvSpPr>
        <p:spPr>
          <a:xfrm>
            <a:off x="2619496" y="4121065"/>
            <a:ext cx="6448826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支付消息后的页面为载体，产品上是否可行？</a:t>
            </a:r>
          </a:p>
        </p:txBody>
      </p:sp>
    </p:spTree>
    <p:extLst>
      <p:ext uri="{BB962C8B-B14F-4D97-AF65-F5344CB8AC3E}">
        <p14:creationId xmlns:p14="http://schemas.microsoft.com/office/powerpoint/2010/main" val="162865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algn="l"/>
            <a:r>
              <a:rPr lang="en-US" altLang="zh-CN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、如有可能，启动融资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0BC789-23AD-4705-9380-AEDBD43B791B}"/>
              </a:ext>
            </a:extLst>
          </p:cNvPr>
          <p:cNvSpPr/>
          <p:nvPr/>
        </p:nvSpPr>
        <p:spPr>
          <a:xfrm rot="20575793">
            <a:off x="7865061" y="520601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融资换快速发展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54DE04-1DAA-4E1D-BCCC-2FF1984057BE}"/>
              </a:ext>
            </a:extLst>
          </p:cNvPr>
          <p:cNvSpPr txBox="1"/>
          <p:nvPr/>
        </p:nvSpPr>
        <p:spPr>
          <a:xfrm>
            <a:off x="2342147" y="1167802"/>
            <a:ext cx="7507705" cy="203132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已经形成行业标杆，具备影响力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但：系统烧钱、运营烧钱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如果前期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不能创造营收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，是否可以考虑先融资？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3E0FE7-6B9A-4D25-8866-26D2BB36F85C}"/>
              </a:ext>
            </a:extLst>
          </p:cNvPr>
          <p:cNvSpPr txBox="1"/>
          <p:nvPr/>
        </p:nvSpPr>
        <p:spPr>
          <a:xfrm>
            <a:off x="2771896" y="4273465"/>
            <a:ext cx="6448826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老板是否认可？</a:t>
            </a:r>
          </a:p>
        </p:txBody>
      </p:sp>
    </p:spTree>
    <p:extLst>
      <p:ext uri="{BB962C8B-B14F-4D97-AF65-F5344CB8AC3E}">
        <p14:creationId xmlns:p14="http://schemas.microsoft.com/office/powerpoint/2010/main" val="12248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可以开始的几项工作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884490-33D1-4810-9019-F74CC511B187}"/>
              </a:ext>
            </a:extLst>
          </p:cNvPr>
          <p:cNvSpPr txBox="1"/>
          <p:nvPr/>
        </p:nvSpPr>
        <p:spPr>
          <a:xfrm>
            <a:off x="2999656" y="1536174"/>
            <a:ext cx="7755212" cy="378565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尽快形成独立品牌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尽快确认智慧系统的销售模式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尽快拿到微信的宣讲机会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尽快上线支付宝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上线油卡（结合理财）业务，找到理财通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公众号内容开始编写尝试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广告业务尝试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启动融资</a:t>
            </a:r>
          </a:p>
        </p:txBody>
      </p:sp>
    </p:spTree>
    <p:extLst>
      <p:ext uri="{BB962C8B-B14F-4D97-AF65-F5344CB8AC3E}">
        <p14:creationId xmlns:p14="http://schemas.microsoft.com/office/powerpoint/2010/main" val="3538947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-10584"/>
            <a:ext cx="3407833" cy="6879168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7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844800"/>
            <a:ext cx="584200" cy="11684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8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620434" y="2082801"/>
            <a:ext cx="774700" cy="154516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9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963333" y="2787651"/>
            <a:ext cx="628651" cy="1259416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0" name="原创设计师QQ598969553      _5"/>
          <p:cNvSpPr>
            <a:spLocks noChangeArrowheads="1"/>
          </p:cNvSpPr>
          <p:nvPr/>
        </p:nvSpPr>
        <p:spPr bwMode="auto">
          <a:xfrm>
            <a:off x="4654551" y="3274536"/>
            <a:ext cx="12311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52F32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宋体" pitchFamily="2" charset="-122"/>
              </a:rPr>
              <a:t>谢谢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2" name="原创设计师QQ598969553      _7"/>
          <p:cNvSpPr>
            <a:spLocks noChangeShapeType="1"/>
          </p:cNvSpPr>
          <p:nvPr/>
        </p:nvSpPr>
        <p:spPr bwMode="auto">
          <a:xfrm>
            <a:off x="4654551" y="4108451"/>
            <a:ext cx="39370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4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380067" y="4220634"/>
            <a:ext cx="2713567" cy="2713567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5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23284" y="5636685"/>
            <a:ext cx="2711451" cy="2711449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0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787652" y="5636685"/>
            <a:ext cx="2711449" cy="271144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4404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8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路路畅与油站的业务边界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815E0D-DC77-42AB-B2ED-51273850DD5F}"/>
              </a:ext>
            </a:extLst>
          </p:cNvPr>
          <p:cNvCxnSpPr/>
          <p:nvPr/>
        </p:nvCxnSpPr>
        <p:spPr>
          <a:xfrm>
            <a:off x="3271706" y="1055725"/>
            <a:ext cx="0" cy="551285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dash"/>
            <a:miter lim="800000"/>
          </a:ln>
          <a:effectLst/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645A1FC-3EEE-4139-8A0E-4083B1B1C976}"/>
              </a:ext>
            </a:extLst>
          </p:cNvPr>
          <p:cNvSpPr/>
          <p:nvPr/>
        </p:nvSpPr>
        <p:spPr>
          <a:xfrm>
            <a:off x="3575720" y="2165264"/>
            <a:ext cx="6912768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、智慧系统和油站之间如何结算？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、用户以及线上数字资产，所有权归哪个实体？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、创新便利店销售收入，归属哪方？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、油站的公众号运营权，归属哪方？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Picture 2" descr="http://imgsrc.baidu.com/image/c0%3Dshijue1%2C0%2C0%2C294%2C40/sign=c0fc37ca2d7f9e2f6438154b77598351/060828381f30e924d9ee191d46086e061d95f750.jpg">
            <a:extLst>
              <a:ext uri="{FF2B5EF4-FFF2-40B4-BE49-F238E27FC236}">
                <a16:creationId xmlns:a16="http://schemas.microsoft.com/office/drawing/2014/main" id="{EFBFD2B7-523F-4FFC-B8A2-A5F9849A0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1" t="11151" r="15357" b="9050"/>
          <a:stretch/>
        </p:blipFill>
        <p:spPr bwMode="auto">
          <a:xfrm>
            <a:off x="692096" y="1772816"/>
            <a:ext cx="212423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8E8677-ED73-42C9-A0CB-FF13E1427C76}"/>
              </a:ext>
            </a:extLst>
          </p:cNvPr>
          <p:cNvSpPr txBox="1"/>
          <p:nvPr/>
        </p:nvSpPr>
        <p:spPr>
          <a:xfrm>
            <a:off x="3575720" y="1384257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不仅仅是和冠德自身油站的合作，而是需要理顺一个商业模型</a:t>
            </a:r>
          </a:p>
        </p:txBody>
      </p:sp>
    </p:spTree>
    <p:extLst>
      <p:ext uri="{BB962C8B-B14F-4D97-AF65-F5344CB8AC3E}">
        <p14:creationId xmlns:p14="http://schemas.microsoft.com/office/powerpoint/2010/main" val="393881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algn="l"/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线上业务的载体到底是什么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815E0D-DC77-42AB-B2ED-51273850DD5F}"/>
              </a:ext>
            </a:extLst>
          </p:cNvPr>
          <p:cNvCxnSpPr/>
          <p:nvPr/>
        </p:nvCxnSpPr>
        <p:spPr>
          <a:xfrm>
            <a:off x="3271706" y="1055725"/>
            <a:ext cx="0" cy="551285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dash"/>
            <a:miter lim="800000"/>
          </a:ln>
          <a:effectLst/>
        </p:spPr>
      </p:cxnSp>
      <p:pic>
        <p:nvPicPr>
          <p:cNvPr id="1026" name="Picture 2" descr="http://imgsrc.baidu.com/image/c0%3Dshijue1%2C0%2C0%2C294%2C40/sign=c0fc37ca2d7f9e2f6438154b77598351/060828381f30e924d9ee191d46086e061d95f750.jpg">
            <a:extLst>
              <a:ext uri="{FF2B5EF4-FFF2-40B4-BE49-F238E27FC236}">
                <a16:creationId xmlns:a16="http://schemas.microsoft.com/office/drawing/2014/main" id="{EFBFD2B7-523F-4FFC-B8A2-A5F9849A0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1" t="11151" r="15357" b="9050"/>
          <a:stretch/>
        </p:blipFill>
        <p:spPr bwMode="auto">
          <a:xfrm>
            <a:off x="692096" y="1772816"/>
            <a:ext cx="212423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217A6D-9B07-4A8A-BF0B-4C89AE23F1C9}"/>
              </a:ext>
            </a:extLst>
          </p:cNvPr>
          <p:cNvSpPr/>
          <p:nvPr/>
        </p:nvSpPr>
        <p:spPr>
          <a:xfrm>
            <a:off x="3503711" y="1826993"/>
            <a:ext cx="76328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小程序：工具性质，能够有效的沉淀用户，但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无法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触达和影响用户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独立公众号：在油站公众号之外，再建公众号，让用户关注？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合理么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各油站公众号：内容统一后台，入口是各个油站的公众号？公众号的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运营权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能否完全掌控？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6BDF9E-AFB1-4F4D-B89C-99405BF74A41}"/>
              </a:ext>
            </a:extLst>
          </p:cNvPr>
          <p:cNvSpPr txBox="1"/>
          <p:nvPr/>
        </p:nvSpPr>
        <p:spPr>
          <a:xfrm>
            <a:off x="3503712" y="832964"/>
            <a:ext cx="849694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载体是我们接触和影响用户行为的触点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2FE238-91B4-43B0-B704-9F004121BEC2}"/>
              </a:ext>
            </a:extLst>
          </p:cNvPr>
          <p:cNvSpPr txBox="1"/>
          <p:nvPr/>
        </p:nvSpPr>
        <p:spPr>
          <a:xfrm>
            <a:off x="3505880" y="5871147"/>
            <a:ext cx="8321689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建议的模式：各个油站的公众号，结合统一的小程序，技术上能否做到？</a:t>
            </a:r>
          </a:p>
        </p:txBody>
      </p:sp>
    </p:spTree>
    <p:extLst>
      <p:ext uri="{BB962C8B-B14F-4D97-AF65-F5344CB8AC3E}">
        <p14:creationId xmlns:p14="http://schemas.microsoft.com/office/powerpoint/2010/main" val="411322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algn="l"/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平台给用户的心智感知到底是什么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815E0D-DC77-42AB-B2ED-51273850DD5F}"/>
              </a:ext>
            </a:extLst>
          </p:cNvPr>
          <p:cNvCxnSpPr/>
          <p:nvPr/>
        </p:nvCxnSpPr>
        <p:spPr>
          <a:xfrm>
            <a:off x="3271706" y="1055725"/>
            <a:ext cx="0" cy="551285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dash"/>
            <a:miter lim="800000"/>
          </a:ln>
          <a:effectLst/>
        </p:spPr>
      </p:cxnSp>
      <p:pic>
        <p:nvPicPr>
          <p:cNvPr id="1026" name="Picture 2" descr="http://imgsrc.baidu.com/image/c0%3Dshijue1%2C0%2C0%2C294%2C40/sign=c0fc37ca2d7f9e2f6438154b77598351/060828381f30e924d9ee191d46086e061d95f750.jpg">
            <a:extLst>
              <a:ext uri="{FF2B5EF4-FFF2-40B4-BE49-F238E27FC236}">
                <a16:creationId xmlns:a16="http://schemas.microsoft.com/office/drawing/2014/main" id="{EFBFD2B7-523F-4FFC-B8A2-A5F9849A0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1" t="11151" r="15357" b="9050"/>
          <a:stretch/>
        </p:blipFill>
        <p:spPr bwMode="auto">
          <a:xfrm>
            <a:off x="692096" y="1772816"/>
            <a:ext cx="212423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217A6D-9B07-4A8A-BF0B-4C89AE23F1C9}"/>
              </a:ext>
            </a:extLst>
          </p:cNvPr>
          <p:cNvSpPr/>
          <p:nvPr/>
        </p:nvSpPr>
        <p:spPr>
          <a:xfrm>
            <a:off x="3503711" y="1826993"/>
            <a:ext cx="7632845" cy="2071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从加油的场景切入，从车牌的识别到加油支付，能否继续形成一个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围绕车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的心智感知？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不仅仅是加油，不仅仅是便利店，而是围绕车生活的品牌感知与价值？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6BDF9E-AFB1-4F4D-B89C-99405BF74A41}"/>
              </a:ext>
            </a:extLst>
          </p:cNvPr>
          <p:cNvSpPr txBox="1"/>
          <p:nvPr/>
        </p:nvSpPr>
        <p:spPr>
          <a:xfrm>
            <a:off x="3503712" y="832964"/>
            <a:ext cx="849694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平台给用户形成的品牌感知是什么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DFAF6-7759-4107-8371-D71C864C2D8C}"/>
              </a:ext>
            </a:extLst>
          </p:cNvPr>
          <p:cNvSpPr txBox="1"/>
          <p:nvPr/>
        </p:nvSpPr>
        <p:spPr>
          <a:xfrm>
            <a:off x="3859388" y="5345716"/>
            <a:ext cx="7879951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建议的模式：能够形成独立品牌，尽快摆脱“冠德”与“油站”的联想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2A8DD0-445E-4667-B914-20AF1F730092}"/>
              </a:ext>
            </a:extLst>
          </p:cNvPr>
          <p:cNvSpPr txBox="1"/>
          <p:nvPr/>
        </p:nvSpPr>
        <p:spPr>
          <a:xfrm>
            <a:off x="3863752" y="5871147"/>
            <a:ext cx="7969141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随便想几个：路路畅、车畅、车站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、车饭店等等，离开油站，离开冠德</a:t>
            </a:r>
          </a:p>
        </p:txBody>
      </p:sp>
    </p:spTree>
    <p:extLst>
      <p:ext uri="{BB962C8B-B14F-4D97-AF65-F5344CB8AC3E}">
        <p14:creationId xmlns:p14="http://schemas.microsoft.com/office/powerpoint/2010/main" val="326154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algn="l"/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能够接触到用户的场景有哪些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815E0D-DC77-42AB-B2ED-51273850DD5F}"/>
              </a:ext>
            </a:extLst>
          </p:cNvPr>
          <p:cNvCxnSpPr/>
          <p:nvPr/>
        </p:nvCxnSpPr>
        <p:spPr>
          <a:xfrm>
            <a:off x="3271706" y="1055725"/>
            <a:ext cx="0" cy="551285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dash"/>
            <a:miter lim="800000"/>
          </a:ln>
          <a:effectLst/>
        </p:spPr>
      </p:cxnSp>
      <p:pic>
        <p:nvPicPr>
          <p:cNvPr id="1026" name="Picture 2" descr="http://imgsrc.baidu.com/image/c0%3Dshijue1%2C0%2C0%2C294%2C40/sign=c0fc37ca2d7f9e2f6438154b77598351/060828381f30e924d9ee191d46086e061d95f750.jpg">
            <a:extLst>
              <a:ext uri="{FF2B5EF4-FFF2-40B4-BE49-F238E27FC236}">
                <a16:creationId xmlns:a16="http://schemas.microsoft.com/office/drawing/2014/main" id="{EFBFD2B7-523F-4FFC-B8A2-A5F9849A0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1" t="11151" r="15357" b="9050"/>
          <a:stretch/>
        </p:blipFill>
        <p:spPr bwMode="auto">
          <a:xfrm>
            <a:off x="692096" y="1772816"/>
            <a:ext cx="212423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46BDF9E-AFB1-4F4D-B89C-99405BF74A41}"/>
              </a:ext>
            </a:extLst>
          </p:cNvPr>
          <p:cNvSpPr txBox="1"/>
          <p:nvPr/>
        </p:nvSpPr>
        <p:spPr>
          <a:xfrm>
            <a:off x="3503712" y="832964"/>
            <a:ext cx="849694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平台能够接触和影响用户的场景都在哪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DFAF6-7759-4107-8371-D71C864C2D8C}"/>
              </a:ext>
            </a:extLst>
          </p:cNvPr>
          <p:cNvSpPr txBox="1"/>
          <p:nvPr/>
        </p:nvSpPr>
        <p:spPr>
          <a:xfrm>
            <a:off x="3859388" y="5345716"/>
            <a:ext cx="7879951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我想来想去，其实就这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个途径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2A8DD0-445E-4667-B914-20AF1F730092}"/>
              </a:ext>
            </a:extLst>
          </p:cNvPr>
          <p:cNvSpPr txBox="1"/>
          <p:nvPr/>
        </p:nvSpPr>
        <p:spPr>
          <a:xfrm>
            <a:off x="3863752" y="5871147"/>
            <a:ext cx="7969141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能否继续将这个表格完善？所有的场景都能够枚举与罗列？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88CB932-2876-463C-9518-31B9482A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66458"/>
              </p:ext>
            </p:extLst>
          </p:nvPr>
        </p:nvGraphicFramePr>
        <p:xfrm>
          <a:off x="3521580" y="2130109"/>
          <a:ext cx="8128000" cy="152400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2139661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72669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6079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653090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场景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/>
                    </a:solidFill>
                  </a:tcPr>
                </a:tc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触发事件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/>
                    </a:solidFill>
                  </a:tcPr>
                </a:tc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影响用户的载体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/>
                    </a:solidFill>
                  </a:tcPr>
                </a:tc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影响用户的行为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5802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加油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油工口头引导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626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支付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收到支付消息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支付完成页面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7404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碎片时间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公众号推送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公众号文章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629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2677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69016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5354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1742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3803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4320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0611" algn="l" defTabSz="912043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56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5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08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思考几个问题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r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华文细黑" panose="02010600040101010101" pitchFamily="2" charset="-122"/>
                <a:cs typeface="+mn-cs"/>
              </a:rPr>
              <a:t>目录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1960947"/>
            <a:ext cx="30777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B71F22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用户价值预估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B71F2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3060878"/>
            <a:ext cx="33102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变现的思路与途径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4037699"/>
            <a:ext cx="37558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22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建议优先的几个事情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7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415676" y="116876"/>
            <a:ext cx="9864901" cy="7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2" tIns="45718" rIns="91282" bIns="45718" numCol="1" anchor="ctr" anchorCtr="0" compatLnSpc="1"/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平台最终能够达成的能力评估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29" name="Imagen 4">
            <a:extLst>
              <a:ext uri="{FF2B5EF4-FFF2-40B4-BE49-F238E27FC236}">
                <a16:creationId xmlns:a16="http://schemas.microsoft.com/office/drawing/2014/main" id="{12DDD291-A869-42D1-89A7-EFEC62DBF3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0087B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9" y="1880248"/>
            <a:ext cx="2091758" cy="24223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97CE663-3963-4C6C-B3AE-61201092CBEC}"/>
              </a:ext>
            </a:extLst>
          </p:cNvPr>
          <p:cNvSpPr txBox="1"/>
          <p:nvPr/>
        </p:nvSpPr>
        <p:spPr>
          <a:xfrm>
            <a:off x="362318" y="4476284"/>
            <a:ext cx="2438400" cy="83099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倪晓兵的脑子</a:t>
            </a:r>
            <a:endParaRPr lang="en-US" altLang="zh-CN" sz="1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600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可能理解不正确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B3B0DB-E46F-4F36-9FA8-435CE2B51494}"/>
              </a:ext>
            </a:extLst>
          </p:cNvPr>
          <p:cNvSpPr txBox="1"/>
          <p:nvPr/>
        </p:nvSpPr>
        <p:spPr>
          <a:xfrm>
            <a:off x="1559496" y="849941"/>
            <a:ext cx="691276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假设品牌感知已经定位为：车生活服务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7EC698A-0A1E-4723-9716-937BEBC96EDD}"/>
              </a:ext>
            </a:extLst>
          </p:cNvPr>
          <p:cNvCxnSpPr>
            <a:cxnSpLocks/>
          </p:cNvCxnSpPr>
          <p:nvPr/>
        </p:nvCxnSpPr>
        <p:spPr>
          <a:xfrm>
            <a:off x="3271706" y="1628800"/>
            <a:ext cx="0" cy="49397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5185DE3-F0CA-4B3B-BC46-A1DD83904F5E}"/>
              </a:ext>
            </a:extLst>
          </p:cNvPr>
          <p:cNvGrpSpPr/>
          <p:nvPr/>
        </p:nvGrpSpPr>
        <p:grpSpPr>
          <a:xfrm>
            <a:off x="3916016" y="1880248"/>
            <a:ext cx="7635373" cy="1080000"/>
            <a:chOff x="4075658" y="1055725"/>
            <a:chExt cx="7635373" cy="108000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511D27E-31A3-4706-9890-1506D1E2A968}"/>
                </a:ext>
              </a:extLst>
            </p:cNvPr>
            <p:cNvGrpSpPr/>
            <p:nvPr/>
          </p:nvGrpSpPr>
          <p:grpSpPr>
            <a:xfrm>
              <a:off x="4075658" y="1055725"/>
              <a:ext cx="1080000" cy="1080000"/>
              <a:chOff x="4020752" y="1542286"/>
              <a:chExt cx="1189619" cy="1189619"/>
            </a:xfrm>
          </p:grpSpPr>
          <p:sp>
            <p:nvSpPr>
              <p:cNvPr id="50" name="椭圆 49" descr="1">
                <a:extLst>
                  <a:ext uri="{FF2B5EF4-FFF2-40B4-BE49-F238E27FC236}">
                    <a16:creationId xmlns:a16="http://schemas.microsoft.com/office/drawing/2014/main" id="{0C7E672A-B8B8-4874-B54C-BBA82DC37914}"/>
                  </a:ext>
                </a:extLst>
              </p:cNvPr>
              <p:cNvSpPr/>
              <p:nvPr/>
            </p:nvSpPr>
            <p:spPr>
              <a:xfrm>
                <a:off x="4020752" y="1542286"/>
                <a:ext cx="1189619" cy="1189619"/>
              </a:xfrm>
              <a:prstGeom prst="ellipse">
                <a:avLst/>
              </a:prstGeom>
              <a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42000" r="-42000"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7ABBA15C-9FA2-4D42-BE41-79D2A91EE21E}"/>
                  </a:ext>
                </a:extLst>
              </p:cNvPr>
              <p:cNvSpPr/>
              <p:nvPr/>
            </p:nvSpPr>
            <p:spPr>
              <a:xfrm>
                <a:off x="4234884" y="2173974"/>
                <a:ext cx="761356" cy="392574"/>
              </a:xfrm>
              <a:custGeom>
                <a:avLst/>
                <a:gdLst>
                  <a:gd name="connsiteX0" fmla="*/ 0 w 761356"/>
                  <a:gd name="connsiteY0" fmla="*/ 0 h 392574"/>
                  <a:gd name="connsiteX1" fmla="*/ 761356 w 761356"/>
                  <a:gd name="connsiteY1" fmla="*/ 0 h 392574"/>
                  <a:gd name="connsiteX2" fmla="*/ 761356 w 761356"/>
                  <a:gd name="connsiteY2" fmla="*/ 392574 h 392574"/>
                  <a:gd name="connsiteX3" fmla="*/ 0 w 761356"/>
                  <a:gd name="connsiteY3" fmla="*/ 392574 h 392574"/>
                  <a:gd name="connsiteX4" fmla="*/ 0 w 761356"/>
                  <a:gd name="connsiteY4" fmla="*/ 0 h 392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356" h="392574">
                    <a:moveTo>
                      <a:pt x="0" y="0"/>
                    </a:moveTo>
                    <a:lnTo>
                      <a:pt x="761356" y="0"/>
                    </a:lnTo>
                    <a:lnTo>
                      <a:pt x="761356" y="392574"/>
                    </a:lnTo>
                    <a:lnTo>
                      <a:pt x="0" y="39257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500" kern="1200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A006E63-47A6-4837-B13D-DE91F9E96A5D}"/>
                </a:ext>
              </a:extLst>
            </p:cNvPr>
            <p:cNvSpPr txBox="1"/>
            <p:nvPr/>
          </p:nvSpPr>
          <p:spPr>
            <a:xfrm>
              <a:off x="5205667" y="1201162"/>
              <a:ext cx="6505364" cy="78912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洗车、停车、生活娱乐、汽车维修等等，包括加油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平台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没有掌握</a:t>
              </a: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任何一点上下游的产业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400A1CD-2D0E-4B9F-8542-AE9C9075D183}"/>
              </a:ext>
            </a:extLst>
          </p:cNvPr>
          <p:cNvGrpSpPr/>
          <p:nvPr/>
        </p:nvGrpSpPr>
        <p:grpSpPr>
          <a:xfrm>
            <a:off x="3916016" y="3171327"/>
            <a:ext cx="7694095" cy="1080000"/>
            <a:chOff x="4016935" y="2649466"/>
            <a:chExt cx="7694095" cy="1080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FEBF712-CD25-49BC-9EFE-9DF1AB5476EB}"/>
                </a:ext>
              </a:extLst>
            </p:cNvPr>
            <p:cNvSpPr/>
            <p:nvPr/>
          </p:nvSpPr>
          <p:spPr>
            <a:xfrm>
              <a:off x="5205666" y="3013048"/>
              <a:ext cx="6505364" cy="419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平台目前属于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轻资产</a:t>
              </a: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模式</a:t>
              </a: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F76B0FB-C010-4488-85AF-F959EC7EC365}"/>
                </a:ext>
              </a:extLst>
            </p:cNvPr>
            <p:cNvGrpSpPr/>
            <p:nvPr/>
          </p:nvGrpSpPr>
          <p:grpSpPr>
            <a:xfrm>
              <a:off x="4016935" y="2649466"/>
              <a:ext cx="1080000" cy="1080000"/>
              <a:chOff x="2102667" y="384888"/>
              <a:chExt cx="2443206" cy="2443206"/>
            </a:xfrm>
          </p:grpSpPr>
          <p:sp>
            <p:nvSpPr>
              <p:cNvPr id="55" name="椭圆 54" descr="http://imgsrc.baidu.com/image/c0%3Dshijue1%2C0%2C0%2C294%2C40/sign=c2618a00b4096b6395145613645aed31/f7246b600c33874423df62535b0fd9f9d72aa083.jpg">
                <a:extLst>
                  <a:ext uri="{FF2B5EF4-FFF2-40B4-BE49-F238E27FC236}">
                    <a16:creationId xmlns:a16="http://schemas.microsoft.com/office/drawing/2014/main" id="{70BCEED3-B0D8-4489-8BA8-00380B649093}"/>
                  </a:ext>
                </a:extLst>
              </p:cNvPr>
              <p:cNvSpPr/>
              <p:nvPr/>
            </p:nvSpPr>
            <p:spPr>
              <a:xfrm>
                <a:off x="2102667" y="384888"/>
                <a:ext cx="2443206" cy="2443206"/>
              </a:xfrm>
              <a:prstGeom prst="ellipse">
                <a:avLst/>
              </a:prstGeom>
              <a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6000" r="-26000"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129A437E-7434-46E6-995D-1636B0214DDB}"/>
                  </a:ext>
                </a:extLst>
              </p:cNvPr>
              <p:cNvSpPr/>
              <p:nvPr/>
            </p:nvSpPr>
            <p:spPr>
              <a:xfrm>
                <a:off x="2542444" y="1682230"/>
                <a:ext cx="1563651" cy="806257"/>
              </a:xfrm>
              <a:custGeom>
                <a:avLst/>
                <a:gdLst>
                  <a:gd name="connsiteX0" fmla="*/ 0 w 1563651"/>
                  <a:gd name="connsiteY0" fmla="*/ 0 h 806257"/>
                  <a:gd name="connsiteX1" fmla="*/ 1563651 w 1563651"/>
                  <a:gd name="connsiteY1" fmla="*/ 0 h 806257"/>
                  <a:gd name="connsiteX2" fmla="*/ 1563651 w 1563651"/>
                  <a:gd name="connsiteY2" fmla="*/ 806257 h 806257"/>
                  <a:gd name="connsiteX3" fmla="*/ 0 w 1563651"/>
                  <a:gd name="connsiteY3" fmla="*/ 806257 h 806257"/>
                  <a:gd name="connsiteX4" fmla="*/ 0 w 1563651"/>
                  <a:gd name="connsiteY4" fmla="*/ 0 h 80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3651" h="806257">
                    <a:moveTo>
                      <a:pt x="0" y="0"/>
                    </a:moveTo>
                    <a:lnTo>
                      <a:pt x="1563651" y="0"/>
                    </a:lnTo>
                    <a:lnTo>
                      <a:pt x="1563651" y="806257"/>
                    </a:lnTo>
                    <a:lnTo>
                      <a:pt x="0" y="8062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ctr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300" kern="1200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171E36C-63E9-473C-A661-E20593656756}"/>
              </a:ext>
            </a:extLst>
          </p:cNvPr>
          <p:cNvGrpSpPr/>
          <p:nvPr/>
        </p:nvGrpSpPr>
        <p:grpSpPr>
          <a:xfrm>
            <a:off x="3916016" y="4501635"/>
            <a:ext cx="7752818" cy="1080000"/>
            <a:chOff x="4016935" y="4292773"/>
            <a:chExt cx="7752818" cy="1080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1E65C51-2835-4AA4-B999-8FE220705100}"/>
                </a:ext>
              </a:extLst>
            </p:cNvPr>
            <p:cNvSpPr/>
            <p:nvPr/>
          </p:nvSpPr>
          <p:spPr>
            <a:xfrm>
              <a:off x="5205666" y="4549177"/>
              <a:ext cx="6564087" cy="419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平台能够给用户带来的价值都在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线上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04555D9-538E-439B-B401-2154517FB943}"/>
                </a:ext>
              </a:extLst>
            </p:cNvPr>
            <p:cNvGrpSpPr/>
            <p:nvPr/>
          </p:nvGrpSpPr>
          <p:grpSpPr>
            <a:xfrm>
              <a:off x="4016935" y="4292773"/>
              <a:ext cx="1080000" cy="1080000"/>
              <a:chOff x="4929435" y="1848839"/>
              <a:chExt cx="2373482" cy="2373482"/>
            </a:xfrm>
          </p:grpSpPr>
          <p:sp>
            <p:nvSpPr>
              <p:cNvPr id="60" name="椭圆 59" descr="http://pic35.photophoto.cn/20150609/0022005515686647_b.jpg">
                <a:extLst>
                  <a:ext uri="{FF2B5EF4-FFF2-40B4-BE49-F238E27FC236}">
                    <a16:creationId xmlns:a16="http://schemas.microsoft.com/office/drawing/2014/main" id="{A0E0D0B6-2546-49DD-8D5F-102C5A8594BE}"/>
                  </a:ext>
                </a:extLst>
              </p:cNvPr>
              <p:cNvSpPr/>
              <p:nvPr/>
            </p:nvSpPr>
            <p:spPr>
              <a:xfrm>
                <a:off x="4929435" y="1848839"/>
                <a:ext cx="2373482" cy="2373482"/>
              </a:xfrm>
              <a:prstGeom prst="ellipse">
                <a:avLst/>
              </a:prstGeom>
              <a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A394EE1F-6393-4AD9-97AB-2F7831028B24}"/>
                  </a:ext>
                </a:extLst>
              </p:cNvPr>
              <p:cNvSpPr/>
              <p:nvPr/>
            </p:nvSpPr>
            <p:spPr>
              <a:xfrm>
                <a:off x="5356662" y="3109158"/>
                <a:ext cx="1519028" cy="783249"/>
              </a:xfrm>
              <a:custGeom>
                <a:avLst/>
                <a:gdLst>
                  <a:gd name="connsiteX0" fmla="*/ 0 w 1519028"/>
                  <a:gd name="connsiteY0" fmla="*/ 0 h 783249"/>
                  <a:gd name="connsiteX1" fmla="*/ 1519028 w 1519028"/>
                  <a:gd name="connsiteY1" fmla="*/ 0 h 783249"/>
                  <a:gd name="connsiteX2" fmla="*/ 1519028 w 1519028"/>
                  <a:gd name="connsiteY2" fmla="*/ 783249 h 783249"/>
                  <a:gd name="connsiteX3" fmla="*/ 0 w 1519028"/>
                  <a:gd name="connsiteY3" fmla="*/ 783249 h 783249"/>
                  <a:gd name="connsiteX4" fmla="*/ 0 w 1519028"/>
                  <a:gd name="connsiteY4" fmla="*/ 0 h 78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9028" h="783249">
                    <a:moveTo>
                      <a:pt x="0" y="0"/>
                    </a:moveTo>
                    <a:lnTo>
                      <a:pt x="1519028" y="0"/>
                    </a:lnTo>
                    <a:lnTo>
                      <a:pt x="1519028" y="783249"/>
                    </a:lnTo>
                    <a:lnTo>
                      <a:pt x="0" y="78324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45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24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C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lnSpc>
            <a:spcPct val="150000"/>
          </a:lnSpc>
          <a:defRPr sz="3200" dirty="0" smtClean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lnSpc>
            <a:spcPct val="150000"/>
          </a:lnSpc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10_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1_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12_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color z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556A"/>
      </a:accent1>
      <a:accent2>
        <a:srgbClr val="0087B1"/>
      </a:accent2>
      <a:accent3>
        <a:srgbClr val="45BE9B"/>
      </a:accent3>
      <a:accent4>
        <a:srgbClr val="A0BC34"/>
      </a:accent4>
      <a:accent5>
        <a:srgbClr val="FB8734"/>
      </a:accent5>
      <a:accent6>
        <a:srgbClr val="D4402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rtlCol="0" anchor="ctr" anchorCtr="0">
        <a:spAutoFit/>
      </a:bodyPr>
      <a:lstStyle>
        <a:defPPr algn="ctr">
          <a:defRPr sz="20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5_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6_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7_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8_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2204</Words>
  <Application>Microsoft Office PowerPoint</Application>
  <PresentationFormat>宽屏</PresentationFormat>
  <Paragraphs>291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36</vt:i4>
      </vt:variant>
    </vt:vector>
  </HeadingPairs>
  <TitlesOfParts>
    <vt:vector size="61" baseType="lpstr">
      <vt:lpstr>Bebas Neue</vt:lpstr>
      <vt:lpstr>华文细黑</vt:lpstr>
      <vt:lpstr>宋体</vt:lpstr>
      <vt:lpstr>微软雅黑</vt:lpstr>
      <vt:lpstr>微软雅黑 Light</vt:lpstr>
      <vt:lpstr>幼圆</vt:lpstr>
      <vt:lpstr>Arial</vt:lpstr>
      <vt:lpstr>Calibri</vt:lpstr>
      <vt:lpstr>Impact</vt:lpstr>
      <vt:lpstr>Times New Roman</vt:lpstr>
      <vt:lpstr>Wingdings</vt:lpstr>
      <vt:lpstr>Office 主题​​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庄士散</cp:lastModifiedBy>
  <cp:revision>1249</cp:revision>
  <dcterms:created xsi:type="dcterms:W3CDTF">2011-03-30T14:55:00Z</dcterms:created>
  <dcterms:modified xsi:type="dcterms:W3CDTF">2017-12-20T16:35:50Z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