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2" r:id="rId2"/>
    <p:sldId id="336" r:id="rId3"/>
    <p:sldId id="361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56" r:id="rId12"/>
    <p:sldId id="344" r:id="rId13"/>
    <p:sldId id="345" r:id="rId14"/>
    <p:sldId id="357" r:id="rId15"/>
    <p:sldId id="358" r:id="rId16"/>
    <p:sldId id="359" r:id="rId17"/>
    <p:sldId id="346" r:id="rId18"/>
    <p:sldId id="347" r:id="rId19"/>
    <p:sldId id="348" r:id="rId20"/>
    <p:sldId id="362" r:id="rId21"/>
    <p:sldId id="353" r:id="rId22"/>
    <p:sldId id="349" r:id="rId23"/>
    <p:sldId id="350" r:id="rId24"/>
    <p:sldId id="360" r:id="rId25"/>
    <p:sldId id="351" r:id="rId26"/>
    <p:sldId id="352" r:id="rId27"/>
    <p:sldId id="354" r:id="rId28"/>
    <p:sldId id="355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2CA"/>
    <a:srgbClr val="A0BC34"/>
    <a:srgbClr val="D44024"/>
    <a:srgbClr val="FB8734"/>
    <a:srgbClr val="45BE9B"/>
    <a:srgbClr val="0087B1"/>
    <a:srgbClr val="46556A"/>
    <a:srgbClr val="B7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1C01-E78F-4F8F-8AB1-4A4B1423EE7C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C4B7-0E2E-4709-AD58-B6F2B8707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9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30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1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E69D41-3C6B-4FAB-89AB-279DF1E2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6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p.weixin.qq.com/s?__biz=MzAxNjE5MDYwNg==&amp;mid=2650705283&amp;idx=1&amp;sn=952cb4236741a03704497918bac0fbfe&amp;chksm=83f2b062b485397437390a0016854bc1c039a3830615abf9b0704ca82db1ade1f53495544ae1&amp;mpshare=1&amp;scene=2&amp;srcid=1218dqONcugEKb4RnIbu8YYW&amp;from=timeline#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mp.weixin.qq.com/s?__biz=MzI4NTc0MTMyNQ==&amp;mid=2247484027&amp;idx=1&amp;sn=26ef24a0520b0e2fa6b206691330c002&amp;chksm=ebe6da19dc91530fc9c81779f12402b4d01fb68a0756bc2ec4533def1d6fcb997a3290f5c16c&amp;mpshare=1&amp;scene=1&amp;srcid=1220tH6vS675JDVcdx6SYyWs#r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654551" y="2580218"/>
            <a:ext cx="55399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下一步用户价值变现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的思考与建议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轻资产继续运作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422276" y="717783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两个问题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0AA49-E09C-46A3-A09B-0999E91191F4}"/>
              </a:ext>
            </a:extLst>
          </p:cNvPr>
          <p:cNvSpPr txBox="1"/>
          <p:nvPr/>
        </p:nvSpPr>
        <p:spPr>
          <a:xfrm>
            <a:off x="1388788" y="1666858"/>
            <a:ext cx="9233377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、用户如何较为快速的增长？必须明确一点：平台的用户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不可能爆发式增长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、但活跃用户每月的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预计是多少？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7584-45DF-4C8A-9B82-633EE40A62A5}"/>
              </a:ext>
            </a:extLst>
          </p:cNvPr>
          <p:cNvSpPr txBox="1"/>
          <p:nvPr/>
        </p:nvSpPr>
        <p:spPr>
          <a:xfrm>
            <a:off x="1388787" y="3179100"/>
            <a:ext cx="8202099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考虑清楚这两个问题，结合成本，才好估算最终能够实现的价值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年，平台拓展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个站，每个站的活跃用户是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万。即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每用户每月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GMV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预计是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元（这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元怎么来？）。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那么每月收入就是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万。</a:t>
            </a:r>
          </a:p>
        </p:txBody>
      </p:sp>
    </p:spTree>
    <p:extLst>
      <p:ext uri="{BB962C8B-B14F-4D97-AF65-F5344CB8AC3E}">
        <p14:creationId xmlns:p14="http://schemas.microsoft.com/office/powerpoint/2010/main" val="314655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0777-394B-412B-BE47-2C646AF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用户运营的思路与体系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AF065-01C3-4A61-8CBE-12B384147A80}"/>
              </a:ext>
            </a:extLst>
          </p:cNvPr>
          <p:cNvSpPr txBox="1"/>
          <p:nvPr/>
        </p:nvSpPr>
        <p:spPr>
          <a:xfrm>
            <a:off x="1883802" y="1882233"/>
            <a:ext cx="7803338" cy="203132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围绕用户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做深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，站在会员价值的角度，挖掘更大的商业机会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做宽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，充分利用用户的价值，争取跟多的业务拓展</a:t>
            </a:r>
          </a:p>
        </p:txBody>
      </p:sp>
    </p:spTree>
    <p:extLst>
      <p:ext uri="{BB962C8B-B14F-4D97-AF65-F5344CB8AC3E}">
        <p14:creationId xmlns:p14="http://schemas.microsoft.com/office/powerpoint/2010/main" val="242019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41036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236C-8ECC-447C-8071-880C0442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考虑轻资产，释放线上价值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F949F9-50AE-4662-BA0B-8F6309EE5A8C}"/>
              </a:ext>
            </a:extLst>
          </p:cNvPr>
          <p:cNvSpPr txBox="1"/>
          <p:nvPr/>
        </p:nvSpPr>
        <p:spPr>
          <a:xfrm>
            <a:off x="950220" y="3345651"/>
            <a:ext cx="9560497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换一个思路考虑：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的业务价值？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生活圈？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F5F84-9B47-4CC7-8EE0-F080E61BDCB2}"/>
              </a:ext>
            </a:extLst>
          </p:cNvPr>
          <p:cNvSpPr txBox="1"/>
          <p:nvPr/>
        </p:nvSpPr>
        <p:spPr>
          <a:xfrm>
            <a:off x="1842551" y="1240042"/>
            <a:ext cx="7775837" cy="147732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轻资产运作，唯一的能力在于“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流量入口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但不是大流量入口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如何释放一个不大的深度流量入口的能力？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DC81E1-1D1C-4582-AF5F-27B01288074E}"/>
              </a:ext>
            </a:extLst>
          </p:cNvPr>
          <p:cNvSpPr txBox="1"/>
          <p:nvPr/>
        </p:nvSpPr>
        <p:spPr>
          <a:xfrm>
            <a:off x="804397" y="6162803"/>
            <a:ext cx="9831518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在不是大的流量入口的前提下，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是否限制了我们的业务多样的策略？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同时，加油用户，一种是附近住户，另一种是油站在我的必经之路。哪一种更多？</a:t>
            </a:r>
          </a:p>
        </p:txBody>
      </p:sp>
    </p:spTree>
    <p:extLst>
      <p:ext uri="{BB962C8B-B14F-4D97-AF65-F5344CB8AC3E}">
        <p14:creationId xmlns:p14="http://schemas.microsoft.com/office/powerpoint/2010/main" val="281007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F3022-CBF6-4BA0-A937-4B998F0E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作深的思路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F10E0-A841-4EC0-89FA-41A8BAC74F5B}"/>
              </a:ext>
            </a:extLst>
          </p:cNvPr>
          <p:cNvSpPr txBox="1"/>
          <p:nvPr/>
        </p:nvSpPr>
        <p:spPr>
          <a:xfrm>
            <a:off x="416795" y="528687"/>
            <a:ext cx="10498412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沉淀资金（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油卡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）的思路继续走下去，但需要变化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2A516-2299-4C0C-AB36-17F5C04FE6CD}"/>
              </a:ext>
            </a:extLst>
          </p:cNvPr>
          <p:cNvSpPr txBox="1"/>
          <p:nvPr/>
        </p:nvSpPr>
        <p:spPr>
          <a:xfrm>
            <a:off x="416795" y="1722044"/>
            <a:ext cx="11257274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用户买油卡（充值），不仅仅是油卡，而是买</a:t>
            </a:r>
            <a:r>
              <a:rPr lang="zh-CN" altLang="en-US" sz="3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理财产品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（平台合作的机构）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F12FB-DA17-4236-90D1-40C77CC01736}"/>
              </a:ext>
            </a:extLst>
          </p:cNvPr>
          <p:cNvSpPr txBox="1"/>
          <p:nvPr/>
        </p:nvSpPr>
        <p:spPr>
          <a:xfrm>
            <a:off x="416795" y="2915401"/>
            <a:ext cx="11257274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对用户来说，充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元，送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，还有理财收益。如年化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，赚点零花钱。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对平台来说，充值未消费之前，就是沉淀资金（干什么用？再买理财么？）。同时和合作的机构，分享部分理财的收益。如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0.5%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的收益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30493-DC8A-4EC5-8F48-0D0B7CBDD15F}"/>
              </a:ext>
            </a:extLst>
          </p:cNvPr>
          <p:cNvSpPr txBox="1"/>
          <p:nvPr/>
        </p:nvSpPr>
        <p:spPr>
          <a:xfrm>
            <a:off x="416795" y="5239366"/>
            <a:ext cx="1125727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问题来了：沉淀资金，是属于平台还是冠德？</a:t>
            </a:r>
          </a:p>
        </p:txBody>
      </p:sp>
    </p:spTree>
    <p:extLst>
      <p:ext uri="{BB962C8B-B14F-4D97-AF65-F5344CB8AC3E}">
        <p14:creationId xmlns:p14="http://schemas.microsoft.com/office/powerpoint/2010/main" val="50893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AF0E-5D05-4BEC-81B0-B95DD47D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继续作深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CB5C0-2B56-4487-A06B-7FB85DFB1D3E}"/>
              </a:ext>
            </a:extLst>
          </p:cNvPr>
          <p:cNvSpPr txBox="1"/>
          <p:nvPr/>
        </p:nvSpPr>
        <p:spPr>
          <a:xfrm>
            <a:off x="422276" y="896537"/>
            <a:ext cx="992777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把理财油卡（会员卡），变成周边生态的大会员卡？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14F44F-2987-4ED8-AAEB-37BEE9B9A86C}"/>
              </a:ext>
            </a:extLst>
          </p:cNvPr>
          <p:cNvSpPr txBox="1"/>
          <p:nvPr/>
        </p:nvSpPr>
        <p:spPr>
          <a:xfrm>
            <a:off x="2818827" y="2000005"/>
            <a:ext cx="574765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0F7C1-621A-4C00-8131-C0ABC5FC45F6}"/>
              </a:ext>
            </a:extLst>
          </p:cNvPr>
          <p:cNvSpPr txBox="1"/>
          <p:nvPr/>
        </p:nvSpPr>
        <p:spPr>
          <a:xfrm>
            <a:off x="422276" y="2875002"/>
            <a:ext cx="9801129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油站、修车、洗车、理发、商超，都同时应用同一个会员体系。从任何一个来源，都是增加会员，都能充值，都能跨业态使用。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DDB022-BD14-44D2-BBF5-D69F013DD79D}"/>
              </a:ext>
            </a:extLst>
          </p:cNvPr>
          <p:cNvSpPr txBox="1"/>
          <p:nvPr/>
        </p:nvSpPr>
        <p:spPr>
          <a:xfrm>
            <a:off x="2818826" y="4439211"/>
            <a:ext cx="574765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359884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E4B9-D0A8-4080-8DF5-87817CFD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用户价值做宽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3F6E4-8CAE-4B66-83D1-F5A87189A020}"/>
              </a:ext>
            </a:extLst>
          </p:cNvPr>
          <p:cNvSpPr txBox="1"/>
          <p:nvPr/>
        </p:nvSpPr>
        <p:spPr>
          <a:xfrm>
            <a:off x="422276" y="683407"/>
            <a:ext cx="695769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利用用户红利，争取业务拓展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99C64599-B2CA-42E2-9F40-B60CE4125F0C}"/>
              </a:ext>
            </a:extLst>
          </p:cNvPr>
          <p:cNvGrpSpPr/>
          <p:nvPr/>
        </p:nvGrpSpPr>
        <p:grpSpPr>
          <a:xfrm>
            <a:off x="4052568" y="1935380"/>
            <a:ext cx="3977199" cy="3999810"/>
            <a:chOff x="7928005" y="3333138"/>
            <a:chExt cx="8621530" cy="8670545"/>
          </a:xfrm>
        </p:grpSpPr>
        <p:sp>
          <p:nvSpPr>
            <p:cNvPr id="5" name="Can 12">
              <a:extLst>
                <a:ext uri="{FF2B5EF4-FFF2-40B4-BE49-F238E27FC236}">
                  <a16:creationId xmlns:a16="http://schemas.microsoft.com/office/drawing/2014/main" id="{72A6A568-4972-4BC3-9E37-6C6F7B2BB361}"/>
                </a:ext>
              </a:extLst>
            </p:cNvPr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an 13">
              <a:extLst>
                <a:ext uri="{FF2B5EF4-FFF2-40B4-BE49-F238E27FC236}">
                  <a16:creationId xmlns:a16="http://schemas.microsoft.com/office/drawing/2014/main" id="{2CBEDCCF-B7AA-4059-9C4C-D274AD761CC7}"/>
                </a:ext>
              </a:extLst>
            </p:cNvPr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Can 14">
              <a:extLst>
                <a:ext uri="{FF2B5EF4-FFF2-40B4-BE49-F238E27FC236}">
                  <a16:creationId xmlns:a16="http://schemas.microsoft.com/office/drawing/2014/main" id="{A0081410-8FD0-44EF-A649-20A97FA0EF9D}"/>
                </a:ext>
              </a:extLst>
            </p:cNvPr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145E430F-1337-4917-9E27-442214506B28}"/>
                </a:ext>
              </a:extLst>
            </p:cNvPr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8BA3B17-695B-477B-AF8B-79D4A034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B22AC-4973-424E-BFC4-124DAADAD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06658">
              <a:off x="7066555" y="626228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内容运营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DA7FEA61-4DF7-4D6A-8FB8-EA52AE16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94180">
              <a:off x="13210499" y="6054225"/>
              <a:ext cx="4023361" cy="1267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33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精准用户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，围绕“车”主题的多业态构成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403977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汽车知识的内容运营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内容统一后台（可以是平台的公众号原创），分散各个油站公众号发布。各油站公众号必须完全掌控。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有能力仿照混子说么？</a:t>
              </a:r>
              <a:endParaRPr lang="en-US" altLang="zh-CN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利用用户红利，构建阅读量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的文章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内容运营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4532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支付完成后，用户收到支付消息，这是一个广告载体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如能构建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万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阅读量文章，也是广告载体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接纳</a:t>
              </a:r>
              <a:r>
                <a:rPr lang="zh-CN" altLang="en-US" sz="1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同城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广告。先期以汽车为主。汽车品牌、二手车平台、汽修等等。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逐步拓展，不限汽车领域。不限同城（电商）。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广告业务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250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针对车主用户，与第三方金融企业合作，提供汽车金融服务。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例如用户做一次保养，整体花费一万元。用户可以选择平台中提供的第三方金融企业的“白条”服务，有平台先垫资让用户完成保养。保养的费用用户可以分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个月分期返还。</a:t>
              </a: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这个过程中产生的利息，有平台与第三方金融企业分成。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汽车金融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3558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平台可以通过一系列的内容与线下服务，或者伙伴合作完成。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zh-CN" altLang="zh-CN" sz="12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保养为例：</a:t>
              </a:r>
              <a:endParaRPr lang="en-US" altLang="zh-CN" sz="12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提供完整的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保养清单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。同时为这些用户提供配件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购买链接</a:t>
              </a:r>
              <a:endParaRPr lang="en-US" altLang="zh-CN" sz="1000" kern="100" dirty="0">
                <a:solidFill>
                  <a:srgbClr val="C00000"/>
                </a:solidFill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用户能够一键下单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购买</a:t>
              </a: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1000" kern="100" dirty="0">
                <a:ea typeface="幼圆" panose="02010509060101010101" pitchFamily="49" charset="-122"/>
                <a:cs typeface="Times New Roman" panose="02020603050405020304" pitchFamily="18" charset="0"/>
              </a:endParaRPr>
            </a:p>
            <a:p>
              <a:pPr marL="171450" indent="-1714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kern="100" dirty="0">
                  <a:ea typeface="幼圆" panose="02010509060101010101" pitchFamily="49" charset="-122"/>
                  <a:cs typeface="Times New Roman" panose="02020603050405020304" pitchFamily="18" charset="0"/>
                </a:rPr>
                <a:t>配件可以不进到用户家中，而是寄到用户附近的与</a:t>
              </a:r>
              <a:r>
                <a:rPr lang="zh-CN" altLang="en-US" sz="1000" kern="100" dirty="0">
                  <a:solidFill>
                    <a:srgbClr val="C00000"/>
                  </a:solidFill>
                  <a:ea typeface="幼圆" panose="02010509060101010101" pitchFamily="49" charset="-122"/>
                  <a:cs typeface="Times New Roman" panose="02020603050405020304" pitchFamily="18" charset="0"/>
                </a:rPr>
                <a:t>平台合作的汽配厂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汽车后服务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78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AF23-7535-4309-90A4-CE8490EB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流量入口变现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E4F111-F5A6-423F-911B-31E1090FE004}"/>
              </a:ext>
            </a:extLst>
          </p:cNvPr>
          <p:cNvSpPr txBox="1"/>
          <p:nvPr/>
        </p:nvSpPr>
        <p:spPr>
          <a:xfrm>
            <a:off x="422276" y="713832"/>
            <a:ext cx="754208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还有没有其他，不妨都天马行空，都列出来？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E2ED610-C7F9-4B6B-8F3B-012D2072B017}"/>
              </a:ext>
            </a:extLst>
          </p:cNvPr>
          <p:cNvGrpSpPr/>
          <p:nvPr/>
        </p:nvGrpSpPr>
        <p:grpSpPr>
          <a:xfrm>
            <a:off x="407368" y="1262441"/>
            <a:ext cx="2608730" cy="5385862"/>
            <a:chOff x="833717" y="1707776"/>
            <a:chExt cx="2608730" cy="574741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181B38BD-F12B-4EE6-8062-CD66CE2376F8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218891E2-0746-455D-9083-B95B1C4FBD8C}"/>
                </a:ext>
              </a:extLst>
            </p:cNvPr>
            <p:cNvSpPr/>
            <p:nvPr/>
          </p:nvSpPr>
          <p:spPr>
            <a:xfrm>
              <a:off x="940383" y="2218764"/>
              <a:ext cx="2486219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D0673961-DEB3-4282-88F3-886D0B123205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A8E3EDDF-C1A7-4D63-8400-DF5F6C778B43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250DFC8A-9302-4187-AAB1-989DF2ED040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7666E1ED-DD8E-44DA-A56F-B20713C62CC5}"/>
              </a:ext>
            </a:extLst>
          </p:cNvPr>
          <p:cNvGrpSpPr/>
          <p:nvPr/>
        </p:nvGrpSpPr>
        <p:grpSpPr>
          <a:xfrm>
            <a:off x="3423837" y="1262441"/>
            <a:ext cx="2608730" cy="5385862"/>
            <a:chOff x="833717" y="1707776"/>
            <a:chExt cx="2608730" cy="5747410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B7F532D2-44DC-41CB-A530-FB50AB034D86}"/>
                </a:ext>
              </a:extLst>
            </p:cNvPr>
            <p:cNvSpPr/>
            <p:nvPr/>
          </p:nvSpPr>
          <p:spPr>
            <a:xfrm>
              <a:off x="833717" y="2218764"/>
              <a:ext cx="2608729" cy="5236422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B7226AD-541E-47FD-91EA-5771B3FB60CC}"/>
                </a:ext>
              </a:extLst>
            </p:cNvPr>
            <p:cNvSpPr/>
            <p:nvPr/>
          </p:nvSpPr>
          <p:spPr>
            <a:xfrm>
              <a:off x="948250" y="2218764"/>
              <a:ext cx="2448272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C1D7374-7C32-4EE2-A592-A9C53BDE3840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5F42FB94-B080-458B-BACF-7BFDB93BF136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ED7BF09-C0BD-463A-9C88-77185B0769AD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65F7B05A-0D24-45BB-A92A-61C10A781949}"/>
              </a:ext>
            </a:extLst>
          </p:cNvPr>
          <p:cNvGrpSpPr/>
          <p:nvPr/>
        </p:nvGrpSpPr>
        <p:grpSpPr>
          <a:xfrm>
            <a:off x="6440306" y="1264599"/>
            <a:ext cx="2608730" cy="5383840"/>
            <a:chOff x="833717" y="1707776"/>
            <a:chExt cx="2608730" cy="5745252"/>
          </a:xfrm>
        </p:grpSpPr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2AA0E99-8302-44AB-86A7-33FA553ADAC4}"/>
                </a:ext>
              </a:extLst>
            </p:cNvPr>
            <p:cNvSpPr/>
            <p:nvPr/>
          </p:nvSpPr>
          <p:spPr>
            <a:xfrm>
              <a:off x="833717" y="2218763"/>
              <a:ext cx="2608729" cy="5234265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A3D122A-2DB5-4059-9B0E-7315C0A2341E}"/>
                </a:ext>
              </a:extLst>
            </p:cNvPr>
            <p:cNvSpPr/>
            <p:nvPr/>
          </p:nvSpPr>
          <p:spPr>
            <a:xfrm>
              <a:off x="956118" y="2218764"/>
              <a:ext cx="2470484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451F4E79-53A8-4072-8479-B5F33E50E3EF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0" name="Rectangle 27">
                <a:extLst>
                  <a:ext uri="{FF2B5EF4-FFF2-40B4-BE49-F238E27FC236}">
                    <a16:creationId xmlns:a16="http://schemas.microsoft.com/office/drawing/2014/main" id="{2F70B57D-C99F-4DCC-BCAA-9B16CEEAC910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TextBox 28">
                <a:extLst>
                  <a:ext uri="{FF2B5EF4-FFF2-40B4-BE49-F238E27FC236}">
                    <a16:creationId xmlns:a16="http://schemas.microsoft.com/office/drawing/2014/main" id="{9FDD842D-1D48-4181-958B-98E984D1E3F7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EDF128F-C6E3-4214-9D56-7B0DF9393878}"/>
              </a:ext>
            </a:extLst>
          </p:cNvPr>
          <p:cNvGrpSpPr/>
          <p:nvPr/>
        </p:nvGrpSpPr>
        <p:grpSpPr>
          <a:xfrm>
            <a:off x="9456774" y="1262312"/>
            <a:ext cx="2608730" cy="5385983"/>
            <a:chOff x="833717" y="1707776"/>
            <a:chExt cx="2608730" cy="5747539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88F08D0-EC9F-4D94-866E-6798347BB22C}"/>
                </a:ext>
              </a:extLst>
            </p:cNvPr>
            <p:cNvSpPr/>
            <p:nvPr/>
          </p:nvSpPr>
          <p:spPr>
            <a:xfrm>
              <a:off x="833717" y="2218764"/>
              <a:ext cx="2608729" cy="5236551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5110DF3-98DE-495F-B246-6E5A3C04C557}"/>
                </a:ext>
              </a:extLst>
            </p:cNvPr>
            <p:cNvSpPr/>
            <p:nvPr/>
          </p:nvSpPr>
          <p:spPr>
            <a:xfrm>
              <a:off x="929327" y="2218764"/>
              <a:ext cx="2448271" cy="50839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？</a:t>
              </a:r>
              <a:endParaRPr lang="zh-CN" altLang="en-US" sz="12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AF8EF05-052F-415B-B360-28D948FC5803}"/>
                </a:ext>
              </a:extLst>
            </p:cNvPr>
            <p:cNvGrpSpPr/>
            <p:nvPr/>
          </p:nvGrpSpPr>
          <p:grpSpPr>
            <a:xfrm>
              <a:off x="833717" y="1707776"/>
              <a:ext cx="2608730" cy="519550"/>
              <a:chOff x="833717" y="1707776"/>
              <a:chExt cx="2608730" cy="519550"/>
            </a:xfrm>
          </p:grpSpPr>
          <p:sp>
            <p:nvSpPr>
              <p:cNvPr id="26" name="Rectangle 33">
                <a:extLst>
                  <a:ext uri="{FF2B5EF4-FFF2-40B4-BE49-F238E27FC236}">
                    <a16:creationId xmlns:a16="http://schemas.microsoft.com/office/drawing/2014/main" id="{8D40A2F9-6927-4DB6-9CAD-CE8A8FF8D715}"/>
                  </a:ext>
                </a:extLst>
              </p:cNvPr>
              <p:cNvSpPr/>
              <p:nvPr/>
            </p:nvSpPr>
            <p:spPr>
              <a:xfrm>
                <a:off x="833718" y="1707776"/>
                <a:ext cx="2608729" cy="4706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TextBox 34">
                <a:extLst>
                  <a:ext uri="{FF2B5EF4-FFF2-40B4-BE49-F238E27FC236}">
                    <a16:creationId xmlns:a16="http://schemas.microsoft.com/office/drawing/2014/main" id="{B320E9D2-44E1-45CA-8351-B594AEBB9485}"/>
                  </a:ext>
                </a:extLst>
              </p:cNvPr>
              <p:cNvSpPr txBox="1"/>
              <p:nvPr/>
            </p:nvSpPr>
            <p:spPr>
              <a:xfrm>
                <a:off x="833717" y="1734670"/>
                <a:ext cx="2608729" cy="492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38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2937768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914589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建议优先的几个事情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思考几个问题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6" y="2084057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用户价值预估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7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FDE11-1EF3-47C5-8A13-8F3B4D7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确定智慧系统的销售模式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A33F2-E93C-4A40-95EE-50489DCE0A3B}"/>
              </a:ext>
            </a:extLst>
          </p:cNvPr>
          <p:cNvSpPr txBox="1"/>
          <p:nvPr/>
        </p:nvSpPr>
        <p:spPr>
          <a:xfrm>
            <a:off x="984297" y="1644906"/>
            <a:ext cx="10223405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几种模式，到底用哪一种？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、买拷贝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、系统不收钱，按使用次数收费，用户共有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、系统不收钱，完全免费，用户</a:t>
            </a:r>
          </a:p>
        </p:txBody>
      </p:sp>
    </p:spTree>
    <p:extLst>
      <p:ext uri="{BB962C8B-B14F-4D97-AF65-F5344CB8AC3E}">
        <p14:creationId xmlns:p14="http://schemas.microsoft.com/office/powerpoint/2010/main" val="24909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E552-64A5-40B5-9442-17A25065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建议优先可以开始的几个事情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F1735-1685-489E-AEC5-B59CD05A384D}"/>
              </a:ext>
            </a:extLst>
          </p:cNvPr>
          <p:cNvSpPr txBox="1"/>
          <p:nvPr/>
        </p:nvSpPr>
        <p:spPr>
          <a:xfrm>
            <a:off x="3410093" y="1229024"/>
            <a:ext cx="7755212" cy="332398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、尽快形成独立品牌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、尽快拿到微信的宣讲机会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、上线油卡（结合理财）业务，找到理财通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、尽快上线支付宝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、公众号内容开始编写尝试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、广告业务尝试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启动融资</a:t>
            </a:r>
          </a:p>
        </p:txBody>
      </p:sp>
    </p:spTree>
    <p:extLst>
      <p:ext uri="{BB962C8B-B14F-4D97-AF65-F5344CB8AC3E}">
        <p14:creationId xmlns:p14="http://schemas.microsoft.com/office/powerpoint/2010/main" val="74257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尽快形成品牌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340056"/>
            <a:ext cx="7507705" cy="240065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摆脱冠德、摆脱油站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建立“车生活”品牌认知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所有相关的小程序迁移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建立独立的公众号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未来知识内容统一此公众号原创，各个油站公众号发布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39EF18-D902-4895-8C7C-7103EAAC9E23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品牌确立</a:t>
            </a:r>
          </a:p>
        </p:txBody>
      </p:sp>
    </p:spTree>
    <p:extLst>
      <p:ext uri="{BB962C8B-B14F-4D97-AF65-F5344CB8AC3E}">
        <p14:creationId xmlns:p14="http://schemas.microsoft.com/office/powerpoint/2010/main" val="2800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尽快上微信公开课等场合宣讲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尽快建立市场影响力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建立行业中的地位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从而促进其他企业的合作可能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从而增加和其他企业合作的筹码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品牌宣传</a:t>
            </a:r>
          </a:p>
        </p:txBody>
      </p:sp>
    </p:spTree>
    <p:extLst>
      <p:ext uri="{BB962C8B-B14F-4D97-AF65-F5344CB8AC3E}">
        <p14:creationId xmlns:p14="http://schemas.microsoft.com/office/powerpoint/2010/main" val="14071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上线理财油卡业务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83182" y="1228156"/>
            <a:ext cx="7507705" cy="101566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尽快上线理财油卡业务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结合伙伴的理财产品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EEB303-E914-456B-96D9-54779E249EFE}"/>
              </a:ext>
            </a:extLst>
          </p:cNvPr>
          <p:cNvSpPr/>
          <p:nvPr/>
        </p:nvSpPr>
        <p:spPr>
          <a:xfrm rot="20575793">
            <a:off x="4326878" y="5308791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作深用户价值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D1E22-D9CE-4B5B-BFB7-883F32AB3BA5}"/>
              </a:ext>
            </a:extLst>
          </p:cNvPr>
          <p:cNvSpPr/>
          <p:nvPr/>
        </p:nvSpPr>
        <p:spPr>
          <a:xfrm>
            <a:off x="2649239" y="2782669"/>
            <a:ext cx="7507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用户充油卡，充1000，我们送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00。同时这1000元直接进理财通。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每一笔通过我们进入理财通的钱，我们找理财通收取中介费</a:t>
            </a:r>
          </a:p>
        </p:txBody>
      </p:sp>
    </p:spTree>
    <p:extLst>
      <p:ext uri="{BB962C8B-B14F-4D97-AF65-F5344CB8AC3E}">
        <p14:creationId xmlns:p14="http://schemas.microsoft.com/office/powerpoint/2010/main" val="36402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在支付宝体系中实现同样的能力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88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在支付宝上，实现微信上同样的能力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结合支付宝的信用与金融服务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先趟出一条基于支付宝的汽车金融服务之路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后续再考虑与微信端的拉通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0EAC6-B11D-4CF1-827C-9D06C04B6E4C}"/>
              </a:ext>
            </a:extLst>
          </p:cNvPr>
          <p:cNvSpPr txBox="1"/>
          <p:nvPr/>
        </p:nvSpPr>
        <p:spPr>
          <a:xfrm>
            <a:off x="893774" y="5087446"/>
            <a:ext cx="10505288" cy="58477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结合微信公开课等品牌的影响力，增加与支付宝谈判的筹码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通过支付宝，获取等多的商业合作机会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78637-613D-4709-80D2-61C14D6BEC19}"/>
              </a:ext>
            </a:extLst>
          </p:cNvPr>
          <p:cNvSpPr/>
          <p:nvPr/>
        </p:nvSpPr>
        <p:spPr>
          <a:xfrm rot="20575793">
            <a:off x="7983546" y="5573709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尝试金融服务</a:t>
            </a:r>
          </a:p>
        </p:txBody>
      </p:sp>
    </p:spTree>
    <p:extLst>
      <p:ext uri="{BB962C8B-B14F-4D97-AF65-F5344CB8AC3E}">
        <p14:creationId xmlns:p14="http://schemas.microsoft.com/office/powerpoint/2010/main" val="230672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公众号内容运营尝试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6" y="848993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汽车知识，启动尝试。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模仿混子说，好玩、好笑、吸引人阅读。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规划好，开始尝试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争取利用用户红利，做到高阅读量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99780-0197-44E9-B538-0E64451AAB1E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尝试内容运营</a:t>
            </a: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FB433208-6902-4A12-9079-80A1B9DF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5" y="2069432"/>
            <a:ext cx="3396812" cy="452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hlinkClick r:id="rId4"/>
            <a:extLst>
              <a:ext uri="{FF2B5EF4-FFF2-40B4-BE49-F238E27FC236}">
                <a16:creationId xmlns:a16="http://schemas.microsoft.com/office/drawing/2014/main" id="{84EC8A3A-8E39-44C0-9ADF-91C0058BC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025" y="1614793"/>
            <a:ext cx="3250299" cy="5255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59431C5-8102-4F7E-91FF-A054621AFE1D}"/>
              </a:ext>
            </a:extLst>
          </p:cNvPr>
          <p:cNvSpPr/>
          <p:nvPr/>
        </p:nvSpPr>
        <p:spPr>
          <a:xfrm rot="20575793">
            <a:off x="8597164" y="617542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E9CC0-DC09-4655-A0CC-D4C478E46696}"/>
              </a:ext>
            </a:extLst>
          </p:cNvPr>
          <p:cNvSpPr/>
          <p:nvPr/>
        </p:nvSpPr>
        <p:spPr>
          <a:xfrm rot="20575793">
            <a:off x="109689" y="1262605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good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广告业务尝试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2058746"/>
            <a:ext cx="7507705" cy="9632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找类似于车秀网、瓜子二手车等平台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进行广告业务的合作尝试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支付消息后的页面为载体，产品上是否可行？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尝试广告变现</a:t>
            </a:r>
          </a:p>
        </p:txBody>
      </p:sp>
    </p:spTree>
    <p:extLst>
      <p:ext uri="{BB962C8B-B14F-4D97-AF65-F5344CB8AC3E}">
        <p14:creationId xmlns:p14="http://schemas.microsoft.com/office/powerpoint/2010/main" val="10910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8BB-1D65-49A8-898C-CC3F195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如有可能，启动融资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E95E3-5206-4600-8084-18853BCF8EB8}"/>
              </a:ext>
            </a:extLst>
          </p:cNvPr>
          <p:cNvSpPr txBox="1"/>
          <p:nvPr/>
        </p:nvSpPr>
        <p:spPr>
          <a:xfrm>
            <a:off x="2090057" y="1570890"/>
            <a:ext cx="7507705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借助微信、支付宝的能量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借助微信公开宣传的能量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尽快启动融资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用别人的钱，试水市场。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A52D3-1EB6-4D27-B325-2CA76BAFCA15}"/>
              </a:ext>
            </a:extLst>
          </p:cNvPr>
          <p:cNvSpPr txBox="1"/>
          <p:nvPr/>
        </p:nvSpPr>
        <p:spPr>
          <a:xfrm>
            <a:off x="2619496" y="4121065"/>
            <a:ext cx="6448826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老板是否认可？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D26CC-8A5F-4F3A-82C3-26E97DDB78B8}"/>
              </a:ext>
            </a:extLst>
          </p:cNvPr>
          <p:cNvSpPr/>
          <p:nvPr/>
        </p:nvSpPr>
        <p:spPr>
          <a:xfrm rot="20575793">
            <a:off x="4151721" y="5298700"/>
            <a:ext cx="3384376" cy="7200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融资换快速发展</a:t>
            </a:r>
          </a:p>
        </p:txBody>
      </p:sp>
    </p:spTree>
    <p:extLst>
      <p:ext uri="{BB962C8B-B14F-4D97-AF65-F5344CB8AC3E}">
        <p14:creationId xmlns:p14="http://schemas.microsoft.com/office/powerpoint/2010/main" val="34562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rgbClr val="252F3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6CA18-C57E-49D4-9C50-F14A2737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路路畅的定位和业务主体是什么？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BE0B6A-5FD2-4FAE-A1DC-3283119F721E}"/>
              </a:ext>
            </a:extLst>
          </p:cNvPr>
          <p:cNvSpPr txBox="1"/>
          <p:nvPr/>
        </p:nvSpPr>
        <p:spPr>
          <a:xfrm>
            <a:off x="1216908" y="1971478"/>
            <a:ext cx="9412133" cy="1323439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系统怎么收费？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用户归谁？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目前收入包含那几个部分？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和冠德油站怎么结算？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2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线上业务的载体到底是什么？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310850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小程序：工具性质，能够有效的沉淀用户，但无法触达和影响用户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3C8F2-D934-4FBC-ACAF-70AF22BF18C0}"/>
              </a:ext>
            </a:extLst>
          </p:cNvPr>
          <p:cNvSpPr txBox="1"/>
          <p:nvPr/>
        </p:nvSpPr>
        <p:spPr>
          <a:xfrm>
            <a:off x="899570" y="1927076"/>
            <a:ext cx="9324482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独立公众号：在油站公众号之外，再建公众号，让用户关注？合理么？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2AB06-3C64-46D8-BACA-5859F9D2A746}"/>
              </a:ext>
            </a:extLst>
          </p:cNvPr>
          <p:cNvSpPr txBox="1"/>
          <p:nvPr/>
        </p:nvSpPr>
        <p:spPr>
          <a:xfrm>
            <a:off x="899569" y="2543302"/>
            <a:ext cx="10735839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各油站公众号：内容统一后台，入口是各个油站的公众号？公众号的运营权能否完全掌控？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C91A2-7766-4E16-94EE-4C59FEB49A84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建议的模式：各个油站的公众号，结合统一的小程序，技术上能否做到？</a:t>
            </a:r>
          </a:p>
        </p:txBody>
      </p:sp>
    </p:spTree>
    <p:extLst>
      <p:ext uri="{BB962C8B-B14F-4D97-AF65-F5344CB8AC3E}">
        <p14:creationId xmlns:p14="http://schemas.microsoft.com/office/powerpoint/2010/main" val="4307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平台给用户的心智感知到底是什么？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ACD35-D4F8-4BCD-8C71-60D6154B5885}"/>
              </a:ext>
            </a:extLst>
          </p:cNvPr>
          <p:cNvSpPr txBox="1"/>
          <p:nvPr/>
        </p:nvSpPr>
        <p:spPr>
          <a:xfrm>
            <a:off x="899570" y="1249296"/>
            <a:ext cx="9324482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无论是小程序，还是小程序代表的平台：给用户形成的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50670-017A-48B4-BD1C-27EA0D4405C1}"/>
              </a:ext>
            </a:extLst>
          </p:cNvPr>
          <p:cNvSpPr txBox="1"/>
          <p:nvPr/>
        </p:nvSpPr>
        <p:spPr>
          <a:xfrm>
            <a:off x="899569" y="2282965"/>
            <a:ext cx="10205753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从加油的场景切入，从车牌的识别到加油支付，能否继续形成一个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的心智感知？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C85EC9-3337-4C3F-9368-28C16C44522D}"/>
              </a:ext>
            </a:extLst>
          </p:cNvPr>
          <p:cNvSpPr txBox="1"/>
          <p:nvPr/>
        </p:nvSpPr>
        <p:spPr>
          <a:xfrm>
            <a:off x="1013791" y="5263153"/>
            <a:ext cx="10091531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建议的模式：能够形成独立品牌，尽快摆脱“冠德”与“油站”的联想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91C80-EEB3-4587-B3FF-99F2848A8815}"/>
              </a:ext>
            </a:extLst>
          </p:cNvPr>
          <p:cNvSpPr txBox="1"/>
          <p:nvPr/>
        </p:nvSpPr>
        <p:spPr>
          <a:xfrm>
            <a:off x="899568" y="3378189"/>
            <a:ext cx="1020575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不仅仅是加油，不仅仅是便利店，而是围绕车生活的品牌感知与价值？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6B548-692F-4363-9435-1B2215B33899}"/>
              </a:ext>
            </a:extLst>
          </p:cNvPr>
          <p:cNvSpPr txBox="1"/>
          <p:nvPr/>
        </p:nvSpPr>
        <p:spPr>
          <a:xfrm>
            <a:off x="993123" y="5819362"/>
            <a:ext cx="10205753" cy="33855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随便想几个：路路畅、车畅、车站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、车饭店等等，离开油站，离开冠德</a:t>
            </a:r>
          </a:p>
        </p:txBody>
      </p:sp>
    </p:spTree>
    <p:extLst>
      <p:ext uri="{BB962C8B-B14F-4D97-AF65-F5344CB8AC3E}">
        <p14:creationId xmlns:p14="http://schemas.microsoft.com/office/powerpoint/2010/main" val="14723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37C095-AACE-45AF-AC57-7EEE5D4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能够接触到用户的场景有哪些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CB7F1A-F93A-4DE4-9161-7E77DC053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62057"/>
              </p:ext>
            </p:extLst>
          </p:nvPr>
        </p:nvGraphicFramePr>
        <p:xfrm>
          <a:off x="1800502" y="18195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39661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2669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6079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53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影响用户的行为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油工口头引导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6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收到支付消息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支付完成页面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碎片时间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公众号文章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53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2226B97-D377-4E62-8DCE-9F21015E44D4}"/>
              </a:ext>
            </a:extLst>
          </p:cNvPr>
          <p:cNvSpPr txBox="1"/>
          <p:nvPr/>
        </p:nvSpPr>
        <p:spPr>
          <a:xfrm>
            <a:off x="1800503" y="4855649"/>
            <a:ext cx="812800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能否将这个表格完善？所有的场景都能够枚举与罗列？</a:t>
            </a:r>
          </a:p>
        </p:txBody>
      </p:sp>
    </p:spTree>
    <p:extLst>
      <p:ext uri="{BB962C8B-B14F-4D97-AF65-F5344CB8AC3E}">
        <p14:creationId xmlns:p14="http://schemas.microsoft.com/office/powerpoint/2010/main" val="66365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原创设计师QQ598969553      _1"/>
          <p:cNvSpPr/>
          <p:nvPr/>
        </p:nvSpPr>
        <p:spPr>
          <a:xfrm>
            <a:off x="5499152" y="0"/>
            <a:ext cx="6692848" cy="6858000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252F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795886" y="984126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思考几个问题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原创设计师QQ598969553      _9"/>
          <p:cNvSpPr>
            <a:spLocks noChangeArrowheads="1"/>
          </p:cNvSpPr>
          <p:nvPr/>
        </p:nvSpPr>
        <p:spPr bwMode="auto">
          <a:xfrm>
            <a:off x="7602236" y="5768095"/>
            <a:ext cx="375103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dirty="0">
                <a:solidFill>
                  <a:prstClr val="white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目录</a:t>
            </a:r>
            <a:endParaRPr lang="en-US" altLang="zh-CN" sz="3200" dirty="0">
              <a:solidFill>
                <a:prstClr val="white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6"/>
          <p:cNvSpPr>
            <a:spLocks/>
          </p:cNvSpPr>
          <p:nvPr/>
        </p:nvSpPr>
        <p:spPr bwMode="auto">
          <a:xfrm>
            <a:off x="9497031" y="1214107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B71F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原创设计师QQ598969553      _8"/>
          <p:cNvSpPr>
            <a:spLocks/>
          </p:cNvSpPr>
          <p:nvPr/>
        </p:nvSpPr>
        <p:spPr bwMode="auto">
          <a:xfrm>
            <a:off x="10676240" y="3672048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252F3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QQ598969553      _3">
            <a:extLst>
              <a:ext uri="{FF2B5EF4-FFF2-40B4-BE49-F238E27FC236}">
                <a16:creationId xmlns:a16="http://schemas.microsoft.com/office/drawing/2014/main" id="{6ED36159-F45E-4D0C-A254-6AD0FEE4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1960947"/>
            <a:ext cx="3077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B71F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用户价值预估</a:t>
            </a:r>
            <a:endParaRPr lang="en-US" altLang="zh-CN" sz="4000" dirty="0">
              <a:solidFill>
                <a:srgbClr val="B71F2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原创设计师QQ598969553      _3">
            <a:extLst>
              <a:ext uri="{FF2B5EF4-FFF2-40B4-BE49-F238E27FC236}">
                <a16:creationId xmlns:a16="http://schemas.microsoft.com/office/drawing/2014/main" id="{E3447EE6-D084-4127-AD0B-995EF467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3060878"/>
            <a:ext cx="33102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变现的思路与途径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原创设计师QQ598969553      _3">
            <a:extLst>
              <a:ext uri="{FF2B5EF4-FFF2-40B4-BE49-F238E27FC236}">
                <a16:creationId xmlns:a16="http://schemas.microsoft.com/office/drawing/2014/main" id="{F0F6DFCA-3B5C-4B11-A839-E76D106D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5" y="4037699"/>
            <a:ext cx="37558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建议优先的几个事情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7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平台最终能够达成的能力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6C89BE-D696-4C9A-8DE1-E4FBD414FB9E}"/>
              </a:ext>
            </a:extLst>
          </p:cNvPr>
          <p:cNvSpPr txBox="1"/>
          <p:nvPr/>
        </p:nvSpPr>
        <p:spPr>
          <a:xfrm>
            <a:off x="422276" y="779659"/>
            <a:ext cx="763833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品牌感知明确的情况下，平台有什么？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EEF80-DB02-4140-9D1E-B2BB0200C93D}"/>
              </a:ext>
            </a:extLst>
          </p:cNvPr>
          <p:cNvSpPr txBox="1"/>
          <p:nvPr/>
        </p:nvSpPr>
        <p:spPr>
          <a:xfrm>
            <a:off x="2162845" y="1792038"/>
            <a:ext cx="7638334" cy="193899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洗车、停车、生活娱乐、汽车维修等等，包括加油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平台没有掌握任何一点上下游的产业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轻资产</a:t>
            </a:r>
            <a:endParaRPr lang="en-US" altLang="zh-CN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平台能够给用户带来的价值都在线上</a:t>
            </a:r>
          </a:p>
        </p:txBody>
      </p:sp>
    </p:spTree>
    <p:extLst>
      <p:ext uri="{BB962C8B-B14F-4D97-AF65-F5344CB8AC3E}">
        <p14:creationId xmlns:p14="http://schemas.microsoft.com/office/powerpoint/2010/main" val="12424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08E-37D4-4149-854C-A90FD3FE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向重资产转型？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37A9CD-9B5F-4C1C-A7AC-AE47A1D2F0FF}"/>
              </a:ext>
            </a:extLst>
          </p:cNvPr>
          <p:cNvSpPr txBox="1"/>
          <p:nvPr/>
        </p:nvSpPr>
        <p:spPr>
          <a:xfrm>
            <a:off x="1732547" y="1666559"/>
            <a:ext cx="730832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自己开洗车店？自己开快修厂？自己卖汽车配件？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FB1BA-7684-4D09-8384-0206DC7DA195}"/>
              </a:ext>
            </a:extLst>
          </p:cNvPr>
          <p:cNvSpPr txBox="1"/>
          <p:nvPr/>
        </p:nvSpPr>
        <p:spPr>
          <a:xfrm>
            <a:off x="3382592" y="3045708"/>
            <a:ext cx="410448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可行么？</a:t>
            </a:r>
          </a:p>
        </p:txBody>
      </p:sp>
    </p:spTree>
    <p:extLst>
      <p:ext uri="{BB962C8B-B14F-4D97-AF65-F5344CB8AC3E}">
        <p14:creationId xmlns:p14="http://schemas.microsoft.com/office/powerpoint/2010/main" val="129458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1837</Words>
  <Application>Microsoft Office PowerPoint</Application>
  <PresentationFormat>宽屏</PresentationFormat>
  <Paragraphs>212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Bebas Neue</vt:lpstr>
      <vt:lpstr>等线</vt:lpstr>
      <vt:lpstr>华文细黑</vt:lpstr>
      <vt:lpstr>宋体</vt:lpstr>
      <vt:lpstr>微软雅黑</vt:lpstr>
      <vt:lpstr>微软雅黑 Light</vt:lpstr>
      <vt:lpstr>幼圆</vt:lpstr>
      <vt:lpstr>Arial</vt:lpstr>
      <vt:lpstr>Calibri</vt:lpstr>
      <vt:lpstr>Impact</vt:lpstr>
      <vt:lpstr>Times New Roman</vt:lpstr>
      <vt:lpstr>Wingdings</vt:lpstr>
      <vt:lpstr>Office Theme</vt:lpstr>
      <vt:lpstr>PowerPoint 演示文稿</vt:lpstr>
      <vt:lpstr>PowerPoint 演示文稿</vt:lpstr>
      <vt:lpstr>路路畅的定位和业务主体是什么？</vt:lpstr>
      <vt:lpstr>线上业务的载体到底是什么？</vt:lpstr>
      <vt:lpstr>平台给用户的心智感知到底是什么？</vt:lpstr>
      <vt:lpstr>能够接触到用户的场景有哪些</vt:lpstr>
      <vt:lpstr>PowerPoint 演示文稿</vt:lpstr>
      <vt:lpstr>平台最终能够达成的能力</vt:lpstr>
      <vt:lpstr>向重资产转型？</vt:lpstr>
      <vt:lpstr>轻资产继续运作</vt:lpstr>
      <vt:lpstr>用户运营的思路与体系</vt:lpstr>
      <vt:lpstr>PowerPoint 演示文稿</vt:lpstr>
      <vt:lpstr>考虑轻资产，释放线上价值</vt:lpstr>
      <vt:lpstr>作深的思路</vt:lpstr>
      <vt:lpstr>继续作深</vt:lpstr>
      <vt:lpstr>用户价值做宽</vt:lpstr>
      <vt:lpstr>流量入口变现</vt:lpstr>
      <vt:lpstr>流量入口变现</vt:lpstr>
      <vt:lpstr>PowerPoint 演示文稿</vt:lpstr>
      <vt:lpstr>确定智慧系统的销售模式</vt:lpstr>
      <vt:lpstr>建议优先可以开始的几个事情</vt:lpstr>
      <vt:lpstr>尽快形成品牌</vt:lpstr>
      <vt:lpstr>尽快上微信公开课等场合宣讲</vt:lpstr>
      <vt:lpstr>上线理财油卡业务</vt:lpstr>
      <vt:lpstr>在支付宝体系中实现同样的能力</vt:lpstr>
      <vt:lpstr>公众号内容运营尝试</vt:lpstr>
      <vt:lpstr>广告业务尝试</vt:lpstr>
      <vt:lpstr>如有可能，启动融资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庄士散</cp:lastModifiedBy>
  <cp:revision>1002</cp:revision>
  <dcterms:created xsi:type="dcterms:W3CDTF">2016-07-11T20:21:08Z</dcterms:created>
  <dcterms:modified xsi:type="dcterms:W3CDTF">2017-12-20T13:02:01Z</dcterms:modified>
</cp:coreProperties>
</file>