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2" r:id="rId12"/>
    <p:sldMasterId id="2147483695" r:id="rId13"/>
  </p:sldMasterIdLst>
  <p:notesMasterIdLst>
    <p:notesMasterId r:id="rId36"/>
  </p:notesMasterIdLst>
  <p:handoutMasterIdLst>
    <p:handoutMasterId r:id="rId37"/>
  </p:handoutMasterIdLst>
  <p:sldIdLst>
    <p:sldId id="256" r:id="rId14"/>
    <p:sldId id="473" r:id="rId15"/>
    <p:sldId id="424" r:id="rId16"/>
    <p:sldId id="425" r:id="rId17"/>
    <p:sldId id="464" r:id="rId18"/>
    <p:sldId id="474" r:id="rId19"/>
    <p:sldId id="440" r:id="rId20"/>
    <p:sldId id="480" r:id="rId21"/>
    <p:sldId id="426" r:id="rId22"/>
    <p:sldId id="482" r:id="rId23"/>
    <p:sldId id="433" r:id="rId24"/>
    <p:sldId id="483" r:id="rId25"/>
    <p:sldId id="469" r:id="rId26"/>
    <p:sldId id="484" r:id="rId27"/>
    <p:sldId id="485" r:id="rId28"/>
    <p:sldId id="486" r:id="rId29"/>
    <p:sldId id="479" r:id="rId30"/>
    <p:sldId id="476" r:id="rId31"/>
    <p:sldId id="477" r:id="rId32"/>
    <p:sldId id="466" r:id="rId33"/>
    <p:sldId id="470" r:id="rId34"/>
    <p:sldId id="409" r:id="rId3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6291"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2677"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69016"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5354"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1742" algn="l" defTabSz="912043"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38030" algn="l" defTabSz="912043"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194320" algn="l" defTabSz="912043"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0611" algn="l" defTabSz="912043"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C32D2E"/>
    <a:srgbClr val="564266"/>
    <a:srgbClr val="189A80"/>
    <a:srgbClr val="78B4CB"/>
    <a:srgbClr val="FEB80A"/>
    <a:srgbClr val="964305"/>
    <a:srgbClr val="84AA33"/>
    <a:srgbClr val="3891A7"/>
    <a:srgbClr val="475A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97" autoAdjust="0"/>
  </p:normalViewPr>
  <p:slideViewPr>
    <p:cSldViewPr>
      <p:cViewPr varScale="1">
        <p:scale>
          <a:sx n="115" d="100"/>
          <a:sy n="115" d="100"/>
        </p:scale>
        <p:origin x="384" y="86"/>
      </p:cViewPr>
      <p:guideLst>
        <p:guide orient="horz" pos="2208"/>
        <p:guide pos="3840"/>
      </p:guideLst>
    </p:cSldViewPr>
  </p:slideViewPr>
  <p:notesTextViewPr>
    <p:cViewPr>
      <p:scale>
        <a:sx n="1" d="1"/>
        <a:sy n="1" d="1"/>
      </p:scale>
      <p:origin x="0" y="0"/>
    </p:cViewPr>
  </p:notesTextViewPr>
  <p:notesViewPr>
    <p:cSldViewPr>
      <p:cViewPr varScale="1">
        <p:scale>
          <a:sx n="53" d="100"/>
          <a:sy n="53" d="100"/>
        </p:scale>
        <p:origin x="-26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8.xml"/><Relationship Id="rId34" Type="http://schemas.openxmlformats.org/officeDocument/2006/relationships/slide" Target="slides/slide21.xml"/><Relationship Id="rId42" Type="http://schemas.microsoft.com/office/2015/10/relationships/revisionInfo" Target="revisionInfo.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E1FDDB-D703-45A3-B667-A3C07EFA76D8}" type="datetimeFigureOut">
              <a:rPr lang="zh-CN" altLang="en-US" smtClean="0"/>
              <a:pPr/>
              <a:t>2017/10/27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F38AF5-3FDD-45AF-BD9E-32678BBDCAA4}" type="slidenum">
              <a:rPr lang="zh-CN" altLang="en-US" smtClean="0"/>
              <a:pPr/>
              <a:t>‹#›</a:t>
            </a:fld>
            <a:endParaRPr lang="zh-CN" altLang="en-US"/>
          </a:p>
        </p:txBody>
      </p:sp>
    </p:spTree>
    <p:extLst>
      <p:ext uri="{BB962C8B-B14F-4D97-AF65-F5344CB8AC3E}">
        <p14:creationId xmlns:p14="http://schemas.microsoft.com/office/powerpoint/2010/main" val="1970826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845AD-CFC3-4FCE-83FC-65B92C2C42A8}" type="datetimeFigureOut">
              <a:rPr lang="zh-CN" altLang="en-US" smtClean="0"/>
              <a:pPr/>
              <a:t>2017/10/27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92D6F-FD7F-48E8-989E-A09F53B82577}" type="slidenum">
              <a:rPr lang="zh-CN" altLang="en-US" smtClean="0"/>
              <a:pPr/>
              <a:t>‹#›</a:t>
            </a:fld>
            <a:endParaRPr lang="zh-CN" altLang="en-US"/>
          </a:p>
        </p:txBody>
      </p:sp>
    </p:spTree>
    <p:extLst>
      <p:ext uri="{BB962C8B-B14F-4D97-AF65-F5344CB8AC3E}">
        <p14:creationId xmlns:p14="http://schemas.microsoft.com/office/powerpoint/2010/main" val="787549116"/>
      </p:ext>
    </p:extLst>
  </p:cSld>
  <p:clrMap bg1="lt1" tx1="dk1" bg2="lt2" tx2="dk2" accent1="accent1" accent2="accent2" accent3="accent3" accent4="accent4" accent5="accent5" accent6="accent6" hlink="hlink" folHlink="folHlink"/>
  <p:notesStyle>
    <a:lvl1pPr marL="0" algn="l" defTabSz="912043" rtl="0" eaLnBrk="1" latinLnBrk="0" hangingPunct="1">
      <a:defRPr sz="1200" kern="1200">
        <a:solidFill>
          <a:schemeClr val="tx1"/>
        </a:solidFill>
        <a:latin typeface="+mn-lt"/>
        <a:ea typeface="+mn-ea"/>
        <a:cs typeface="+mn-cs"/>
      </a:defRPr>
    </a:lvl1pPr>
    <a:lvl2pPr marL="456291" algn="l" defTabSz="912043" rtl="0" eaLnBrk="1" latinLnBrk="0" hangingPunct="1">
      <a:defRPr sz="1200" kern="1200">
        <a:solidFill>
          <a:schemeClr val="tx1"/>
        </a:solidFill>
        <a:latin typeface="+mn-lt"/>
        <a:ea typeface="+mn-ea"/>
        <a:cs typeface="+mn-cs"/>
      </a:defRPr>
    </a:lvl2pPr>
    <a:lvl3pPr marL="912677" algn="l" defTabSz="912043" rtl="0" eaLnBrk="1" latinLnBrk="0" hangingPunct="1">
      <a:defRPr sz="1200" kern="1200">
        <a:solidFill>
          <a:schemeClr val="tx1"/>
        </a:solidFill>
        <a:latin typeface="+mn-lt"/>
        <a:ea typeface="+mn-ea"/>
        <a:cs typeface="+mn-cs"/>
      </a:defRPr>
    </a:lvl3pPr>
    <a:lvl4pPr marL="1369016" algn="l" defTabSz="912043" rtl="0" eaLnBrk="1" latinLnBrk="0" hangingPunct="1">
      <a:defRPr sz="1200" kern="1200">
        <a:solidFill>
          <a:schemeClr val="tx1"/>
        </a:solidFill>
        <a:latin typeface="+mn-lt"/>
        <a:ea typeface="+mn-ea"/>
        <a:cs typeface="+mn-cs"/>
      </a:defRPr>
    </a:lvl4pPr>
    <a:lvl5pPr marL="1825354" algn="l" defTabSz="912043" rtl="0" eaLnBrk="1" latinLnBrk="0" hangingPunct="1">
      <a:defRPr sz="1200" kern="1200">
        <a:solidFill>
          <a:schemeClr val="tx1"/>
        </a:solidFill>
        <a:latin typeface="+mn-lt"/>
        <a:ea typeface="+mn-ea"/>
        <a:cs typeface="+mn-cs"/>
      </a:defRPr>
    </a:lvl5pPr>
    <a:lvl6pPr marL="2281742" algn="l" defTabSz="912043" rtl="0" eaLnBrk="1" latinLnBrk="0" hangingPunct="1">
      <a:defRPr sz="1200" kern="1200">
        <a:solidFill>
          <a:schemeClr val="tx1"/>
        </a:solidFill>
        <a:latin typeface="+mn-lt"/>
        <a:ea typeface="+mn-ea"/>
        <a:cs typeface="+mn-cs"/>
      </a:defRPr>
    </a:lvl6pPr>
    <a:lvl7pPr marL="2738030" algn="l" defTabSz="912043" rtl="0" eaLnBrk="1" latinLnBrk="0" hangingPunct="1">
      <a:defRPr sz="1200" kern="1200">
        <a:solidFill>
          <a:schemeClr val="tx1"/>
        </a:solidFill>
        <a:latin typeface="+mn-lt"/>
        <a:ea typeface="+mn-ea"/>
        <a:cs typeface="+mn-cs"/>
      </a:defRPr>
    </a:lvl7pPr>
    <a:lvl8pPr marL="3194320" algn="l" defTabSz="912043" rtl="0" eaLnBrk="1" latinLnBrk="0" hangingPunct="1">
      <a:defRPr sz="1200" kern="1200">
        <a:solidFill>
          <a:schemeClr val="tx1"/>
        </a:solidFill>
        <a:latin typeface="+mn-lt"/>
        <a:ea typeface="+mn-ea"/>
        <a:cs typeface="+mn-cs"/>
      </a:defRPr>
    </a:lvl8pPr>
    <a:lvl9pPr marL="3650611" algn="l" defTabSz="91204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1</a:t>
            </a:fld>
            <a:endParaRPr lang="zh-CN" altLang="en-US"/>
          </a:p>
        </p:txBody>
      </p:sp>
    </p:spTree>
    <p:extLst>
      <p:ext uri="{BB962C8B-B14F-4D97-AF65-F5344CB8AC3E}">
        <p14:creationId xmlns:p14="http://schemas.microsoft.com/office/powerpoint/2010/main" val="2780118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C00231-458A-4E3A-A4CD-DEA126630507}" type="slidenum">
              <a:rPr lang="zh-CN" altLang="en-US" smtClean="0"/>
              <a:pPr/>
              <a:t>11</a:t>
            </a:fld>
            <a:endParaRPr lang="zh-CN" altLang="en-US"/>
          </a:p>
        </p:txBody>
      </p:sp>
    </p:spTree>
    <p:extLst>
      <p:ext uri="{BB962C8B-B14F-4D97-AF65-F5344CB8AC3E}">
        <p14:creationId xmlns:p14="http://schemas.microsoft.com/office/powerpoint/2010/main" val="4250026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15</a:t>
            </a:fld>
            <a:endParaRPr lang="zh-CN" altLang="en-US"/>
          </a:p>
        </p:txBody>
      </p:sp>
    </p:spTree>
    <p:extLst>
      <p:ext uri="{BB962C8B-B14F-4D97-AF65-F5344CB8AC3E}">
        <p14:creationId xmlns:p14="http://schemas.microsoft.com/office/powerpoint/2010/main" val="113624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16</a:t>
            </a:fld>
            <a:endParaRPr lang="zh-CN" altLang="en-US"/>
          </a:p>
        </p:txBody>
      </p:sp>
    </p:spTree>
    <p:extLst>
      <p:ext uri="{BB962C8B-B14F-4D97-AF65-F5344CB8AC3E}">
        <p14:creationId xmlns:p14="http://schemas.microsoft.com/office/powerpoint/2010/main" val="1252222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C00231-458A-4E3A-A4CD-DEA126630507}" type="slidenum">
              <a:rPr lang="zh-CN" altLang="en-US" smtClean="0"/>
              <a:pPr/>
              <a:t>17</a:t>
            </a:fld>
            <a:endParaRPr lang="zh-CN" altLang="en-US"/>
          </a:p>
        </p:txBody>
      </p:sp>
    </p:spTree>
    <p:extLst>
      <p:ext uri="{BB962C8B-B14F-4D97-AF65-F5344CB8AC3E}">
        <p14:creationId xmlns:p14="http://schemas.microsoft.com/office/powerpoint/2010/main" val="614501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19</a:t>
            </a:fld>
            <a:endParaRPr lang="zh-CN" altLang="en-US"/>
          </a:p>
        </p:txBody>
      </p:sp>
    </p:spTree>
    <p:extLst>
      <p:ext uri="{BB962C8B-B14F-4D97-AF65-F5344CB8AC3E}">
        <p14:creationId xmlns:p14="http://schemas.microsoft.com/office/powerpoint/2010/main" val="2925527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20</a:t>
            </a:fld>
            <a:endParaRPr lang="zh-CN" altLang="en-US"/>
          </a:p>
        </p:txBody>
      </p:sp>
    </p:spTree>
    <p:extLst>
      <p:ext uri="{BB962C8B-B14F-4D97-AF65-F5344CB8AC3E}">
        <p14:creationId xmlns:p14="http://schemas.microsoft.com/office/powerpoint/2010/main" val="1824516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21</a:t>
            </a:fld>
            <a:endParaRPr lang="zh-CN" altLang="en-US"/>
          </a:p>
        </p:txBody>
      </p:sp>
    </p:spTree>
    <p:extLst>
      <p:ext uri="{BB962C8B-B14F-4D97-AF65-F5344CB8AC3E}">
        <p14:creationId xmlns:p14="http://schemas.microsoft.com/office/powerpoint/2010/main" val="228389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22</a:t>
            </a:fld>
            <a:endParaRPr lang="zh-CN" altLang="en-US"/>
          </a:p>
        </p:txBody>
      </p:sp>
    </p:spTree>
    <p:extLst>
      <p:ext uri="{BB962C8B-B14F-4D97-AF65-F5344CB8AC3E}">
        <p14:creationId xmlns:p14="http://schemas.microsoft.com/office/powerpoint/2010/main" val="583223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2</a:t>
            </a:fld>
            <a:endParaRPr lang="zh-CN" altLang="en-US"/>
          </a:p>
        </p:txBody>
      </p:sp>
    </p:spTree>
    <p:extLst>
      <p:ext uri="{BB962C8B-B14F-4D97-AF65-F5344CB8AC3E}">
        <p14:creationId xmlns:p14="http://schemas.microsoft.com/office/powerpoint/2010/main" val="55808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1"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3</a:t>
            </a:fld>
            <a:endParaRPr lang="zh-CN" altLang="en-US"/>
          </a:p>
        </p:txBody>
      </p:sp>
    </p:spTree>
    <p:extLst>
      <p:ext uri="{BB962C8B-B14F-4D97-AF65-F5344CB8AC3E}">
        <p14:creationId xmlns:p14="http://schemas.microsoft.com/office/powerpoint/2010/main" val="310568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3765" rtl="0" eaLnBrk="1" fontAlgn="auto" latinLnBrk="0" hangingPunct="1">
              <a:lnSpc>
                <a:spcPct val="100000"/>
              </a:lnSpc>
              <a:spcBef>
                <a:spcPts val="0"/>
              </a:spcBef>
              <a:spcAft>
                <a:spcPts val="0"/>
              </a:spcAft>
              <a:buClrTx/>
              <a:buSzTx/>
              <a:buFontTx/>
              <a:buNone/>
              <a:defRPr/>
            </a:pPr>
            <a:endParaRPr lang="zh-CN" altLang="en-US" sz="1200" b="1" i="0" kern="1200" dirty="0">
              <a:solidFill>
                <a:srgbClr val="FF0000"/>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4</a:t>
            </a:fld>
            <a:endParaRPr lang="zh-CN" altLang="en-US"/>
          </a:p>
        </p:txBody>
      </p:sp>
    </p:spTree>
    <p:extLst>
      <p:ext uri="{BB962C8B-B14F-4D97-AF65-F5344CB8AC3E}">
        <p14:creationId xmlns:p14="http://schemas.microsoft.com/office/powerpoint/2010/main" val="1275092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C00231-458A-4E3A-A4CD-DEA126630507}" type="slidenum">
              <a:rPr lang="zh-CN" altLang="en-US" smtClean="0"/>
              <a:pPr/>
              <a:t>5</a:t>
            </a:fld>
            <a:endParaRPr lang="zh-CN" altLang="en-US"/>
          </a:p>
        </p:txBody>
      </p:sp>
    </p:spTree>
    <p:extLst>
      <p:ext uri="{BB962C8B-B14F-4D97-AF65-F5344CB8AC3E}">
        <p14:creationId xmlns:p14="http://schemas.microsoft.com/office/powerpoint/2010/main" val="11200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C00231-458A-4E3A-A4CD-DEA126630507}" type="slidenum">
              <a:rPr lang="zh-CN" altLang="en-US" smtClean="0"/>
              <a:pPr/>
              <a:t>6</a:t>
            </a:fld>
            <a:endParaRPr lang="zh-CN" altLang="en-US"/>
          </a:p>
        </p:txBody>
      </p:sp>
    </p:spTree>
    <p:extLst>
      <p:ext uri="{BB962C8B-B14F-4D97-AF65-F5344CB8AC3E}">
        <p14:creationId xmlns:p14="http://schemas.microsoft.com/office/powerpoint/2010/main" val="112000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C00231-458A-4E3A-A4CD-DEA126630507}" type="slidenum">
              <a:rPr lang="zh-CN" altLang="en-US" smtClean="0"/>
              <a:pPr/>
              <a:t>7</a:t>
            </a:fld>
            <a:endParaRPr lang="zh-CN" altLang="en-US"/>
          </a:p>
        </p:txBody>
      </p:sp>
    </p:spTree>
    <p:extLst>
      <p:ext uri="{BB962C8B-B14F-4D97-AF65-F5344CB8AC3E}">
        <p14:creationId xmlns:p14="http://schemas.microsoft.com/office/powerpoint/2010/main" val="3525587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9</a:t>
            </a:fld>
            <a:endParaRPr lang="zh-CN" altLang="en-US"/>
          </a:p>
        </p:txBody>
      </p:sp>
    </p:spTree>
    <p:extLst>
      <p:ext uri="{BB962C8B-B14F-4D97-AF65-F5344CB8AC3E}">
        <p14:creationId xmlns:p14="http://schemas.microsoft.com/office/powerpoint/2010/main" val="758661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8F992D6F-FD7F-48E8-989E-A09F53B82577}" type="slidenum">
              <a:rPr lang="zh-CN" altLang="en-US" smtClean="0"/>
              <a:pPr/>
              <a:t>10</a:t>
            </a:fld>
            <a:endParaRPr lang="zh-CN" altLang="en-US"/>
          </a:p>
        </p:txBody>
      </p:sp>
    </p:spTree>
    <p:extLst>
      <p:ext uri="{BB962C8B-B14F-4D97-AF65-F5344CB8AC3E}">
        <p14:creationId xmlns:p14="http://schemas.microsoft.com/office/powerpoint/2010/main" val="364653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am Slide 05">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1" name="Picture Placeholder 6"/>
          <p:cNvSpPr>
            <a:spLocks noGrp="1"/>
          </p:cNvSpPr>
          <p:nvPr>
            <p:ph type="pic" sz="quarter" idx="17"/>
          </p:nvPr>
        </p:nvSpPr>
        <p:spPr>
          <a:xfrm>
            <a:off x="6173537" y="1742904"/>
            <a:ext cx="1806275" cy="1805853"/>
          </a:xfrm>
          <a:prstGeom prst="roundRect">
            <a:avLst>
              <a:gd name="adj" fmla="val 7524"/>
            </a:avLst>
          </a:prstGeom>
          <a:ln w="28575">
            <a:solidFill>
              <a:schemeClr val="accent4"/>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Slide 06">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6" name="Picture Placeholder 6"/>
          <p:cNvSpPr>
            <a:spLocks noGrp="1"/>
          </p:cNvSpPr>
          <p:nvPr>
            <p:ph type="pic" sz="quarter" idx="14"/>
          </p:nvPr>
        </p:nvSpPr>
        <p:spPr>
          <a:xfrm>
            <a:off x="3596692" y="3207051"/>
            <a:ext cx="1297573" cy="1297272"/>
          </a:xfrm>
          <a:prstGeom prst="ellipse">
            <a:avLst/>
          </a:prstGeom>
          <a:ln w="28575">
            <a:solidFill>
              <a:schemeClr val="accent1"/>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5"/>
          </p:nvPr>
        </p:nvSpPr>
        <p:spPr>
          <a:xfrm>
            <a:off x="5391888" y="1377389"/>
            <a:ext cx="1297573" cy="1297272"/>
          </a:xfrm>
          <a:prstGeom prst="ellipse">
            <a:avLst/>
          </a:prstGeom>
          <a:ln w="28575">
            <a:solidFill>
              <a:schemeClr val="accent2"/>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6"/>
          </p:nvPr>
        </p:nvSpPr>
        <p:spPr>
          <a:xfrm>
            <a:off x="7224748" y="3198356"/>
            <a:ext cx="1297573" cy="1297272"/>
          </a:xfrm>
          <a:prstGeom prst="ellipse">
            <a:avLst/>
          </a:prstGeom>
          <a:ln w="28575">
            <a:solidFill>
              <a:schemeClr val="accent3"/>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One Top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8" name="Picture Placeholder 6"/>
          <p:cNvSpPr>
            <a:spLocks noGrp="1"/>
          </p:cNvSpPr>
          <p:nvPr>
            <p:ph type="pic" sz="quarter" idx="10" hasCustomPrompt="1"/>
          </p:nvPr>
        </p:nvSpPr>
        <p:spPr>
          <a:xfrm>
            <a:off x="0" y="4"/>
            <a:ext cx="12191997" cy="3966661"/>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One Top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7" name="Picture Placeholder 6"/>
          <p:cNvSpPr>
            <a:spLocks noGrp="1"/>
          </p:cNvSpPr>
          <p:nvPr>
            <p:ph type="pic" sz="quarter" idx="10" hasCustomPrompt="1"/>
          </p:nvPr>
        </p:nvSpPr>
        <p:spPr>
          <a:xfrm>
            <a:off x="880622" y="1639335"/>
            <a:ext cx="4908153" cy="4270188"/>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0"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ne Left Picture">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0"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20" y="0"/>
            <a:ext cx="5942381" cy="6858000"/>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Pictures 02">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0"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414" y="1575371"/>
            <a:ext cx="3597455" cy="3543436"/>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89" y="1575371"/>
            <a:ext cx="3597455" cy="3543436"/>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63" y="1575371"/>
            <a:ext cx="3597455" cy="3543436"/>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hree Pictures 03">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0"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6" y="1445657"/>
            <a:ext cx="3469533" cy="2351680"/>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6" y="1445657"/>
            <a:ext cx="3469533" cy="2351680"/>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6" y="1445657"/>
            <a:ext cx="3469533" cy="2351680"/>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414" y="1575369"/>
            <a:ext cx="3597455" cy="3400024"/>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63" y="1575386"/>
            <a:ext cx="3597455" cy="3400023"/>
          </a:xfrm>
          <a:prstGeom prst="downArrowCallout">
            <a:avLst>
              <a:gd name="adj1" fmla="val 15820"/>
              <a:gd name="adj2" fmla="val 7910"/>
              <a:gd name="adj3" fmla="val 7060"/>
              <a:gd name="adj4" fmla="val 92940"/>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11681291" y="6247229"/>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741" tIns="60870" rIns="121741" bIns="60870" rtlCol="0" anchor="ctr"/>
          <a:lstStyle/>
          <a:p>
            <a:pPr algn="ctr"/>
            <a:endParaRPr lang="en-US" dirty="0"/>
          </a:p>
        </p:txBody>
      </p:sp>
      <p:sp>
        <p:nvSpPr>
          <p:cNvPr id="4" name="Slide Number Placeholder 4"/>
          <p:cNvSpPr>
            <a:spLocks noGrp="1"/>
          </p:cNvSpPr>
          <p:nvPr>
            <p:ph type="sldNum" sz="quarter" idx="12"/>
          </p:nvPr>
        </p:nvSpPr>
        <p:spPr>
          <a:xfrm>
            <a:off x="11643294" y="6340955"/>
            <a:ext cx="610241" cy="366183"/>
          </a:xfrm>
          <a:prstGeom prst="rect">
            <a:avLst/>
          </a:prstGeom>
        </p:spPr>
        <p:txBody>
          <a:bodyPr lIns="121741" tIns="60870" rIns="121741" bIns="60870"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8531" indent="0">
              <a:buNone/>
              <a:defRPr sz="1600"/>
            </a:lvl2pPr>
            <a:lvl3pPr marL="1217190" indent="0">
              <a:buNone/>
              <a:defRPr sz="1300"/>
            </a:lvl3pPr>
            <a:lvl4pPr marL="1825762" indent="0">
              <a:buNone/>
              <a:defRPr sz="1200"/>
            </a:lvl4pPr>
            <a:lvl5pPr marL="2434378" indent="0">
              <a:buNone/>
              <a:defRPr sz="1200"/>
            </a:lvl5pPr>
            <a:lvl6pPr marL="3042908" indent="0">
              <a:buNone/>
              <a:defRPr sz="1200"/>
            </a:lvl6pPr>
            <a:lvl7pPr marL="3651439" indent="0">
              <a:buNone/>
              <a:defRPr sz="1200"/>
            </a:lvl7pPr>
            <a:lvl8pPr marL="4260053" indent="0">
              <a:buNone/>
              <a:defRPr sz="1200"/>
            </a:lvl8pPr>
            <a:lvl9pPr marL="4868652" indent="0">
              <a:buNone/>
              <a:defRPr sz="1200"/>
            </a:lvl9pPr>
          </a:lstStyle>
          <a:p>
            <a:pPr lvl="0"/>
            <a:r>
              <a:rPr lang="en-US" dirty="0"/>
              <a:t>Subtext Goes Here</a:t>
            </a:r>
          </a:p>
        </p:txBody>
      </p:sp>
    </p:spTree>
    <p:extLst>
      <p:ext uri="{BB962C8B-B14F-4D97-AF65-F5344CB8AC3E}">
        <p14:creationId xmlns:p14="http://schemas.microsoft.com/office/powerpoint/2010/main" val="367035834"/>
      </p:ext>
    </p:extLst>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3" y="1382569"/>
            <a:ext cx="3360699" cy="4965187"/>
          </a:xfrm>
          <a:prstGeom prst="downArrowCallout">
            <a:avLst>
              <a:gd name="adj1" fmla="val 15820"/>
              <a:gd name="adj2" fmla="val 7910"/>
              <a:gd name="adj3" fmla="val 7060"/>
              <a:gd name="adj4" fmla="val 95221"/>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7"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8" name="Flowchart: Off-page Connector 7"/>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9"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7"/>
            <a:ext cx="3250392" cy="4270188"/>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7"/>
            <a:ext cx="3250392" cy="4270188"/>
          </a:xfrm>
          <a:prstGeom prst="rect">
            <a:avLst/>
          </a:prstGeom>
        </p:spPr>
        <p:txBody>
          <a:bodyPr lIns="121888" tIns="60944" rIns="121888" bIns="60944"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90" y="1438848"/>
            <a:ext cx="3647921" cy="4908909"/>
          </a:xfrm>
          <a:prstGeom prst="rect">
            <a:avLst/>
          </a:prstGeom>
        </p:spPr>
        <p:txBody>
          <a:bodyPr lIns="121888" tIns="60944" rIns="121888" bIns="60944"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Pictures 02">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6" y="1201533"/>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6" y="1201533"/>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6" y="1201533"/>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6" y="3806161"/>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6" y="3806161"/>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6" y="3806161"/>
            <a:ext cx="3469533" cy="2365379"/>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Four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61"/>
            <a:ext cx="2804160" cy="3526343"/>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5" y="215900"/>
            <a:ext cx="5880100" cy="6426200"/>
          </a:xfrm>
          <a:prstGeom prst="round1Rect">
            <a:avLst>
              <a:gd name="adj" fmla="val 5318"/>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66" y="3625657"/>
            <a:ext cx="2677295" cy="236606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51" y="1438845"/>
            <a:ext cx="2677295" cy="236606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57" y="3625657"/>
            <a:ext cx="2677295" cy="236606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101" y="1438845"/>
            <a:ext cx="2677295" cy="236606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p:nvSpPr>
        <p:spPr>
          <a:xfrm>
            <a:off x="487249" y="1423919"/>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lvl="0" algn="ctr" defTabSz="1218840">
              <a:spcBef>
                <a:spcPct val="20000"/>
              </a:spcBef>
              <a:defRPr/>
            </a:pPr>
            <a:endParaRPr lang="en-US" sz="5900" dirty="0">
              <a:solidFill>
                <a:schemeClr val="bg1"/>
              </a:solidFill>
              <a:latin typeface="FontAwesome" pitchFamily="2" charset="0"/>
            </a:endParaRPr>
          </a:p>
          <a:p>
            <a:pPr algn="ctr" defTabSz="1218840">
              <a:spcBef>
                <a:spcPct val="20000"/>
              </a:spcBef>
              <a:defRPr/>
            </a:pPr>
            <a:endParaRPr lang="en-US" sz="1600" b="1" dirty="0">
              <a:solidFill>
                <a:schemeClr val="bg1">
                  <a:lumMod val="95000"/>
                </a:schemeClr>
              </a:solidFill>
            </a:endParaRPr>
          </a:p>
        </p:txBody>
      </p:sp>
      <p:sp>
        <p:nvSpPr>
          <p:cNvPr id="13" name="Up Arrow Callout 12"/>
          <p:cNvSpPr/>
          <p:nvPr/>
        </p:nvSpPr>
        <p:spPr>
          <a:xfrm>
            <a:off x="3343835" y="3318339"/>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lvl="0" algn="ctr" defTabSz="1218840">
              <a:spcBef>
                <a:spcPct val="20000"/>
              </a:spcBef>
              <a:defRPr/>
            </a:pPr>
            <a:endParaRPr lang="en-US" sz="5300" dirty="0">
              <a:latin typeface="FontAwesome" pitchFamily="2" charset="0"/>
            </a:endParaRPr>
          </a:p>
        </p:txBody>
      </p:sp>
      <p:sp>
        <p:nvSpPr>
          <p:cNvPr id="15" name="Down Arrow Callout 14"/>
          <p:cNvSpPr/>
          <p:nvPr/>
        </p:nvSpPr>
        <p:spPr>
          <a:xfrm>
            <a:off x="6171140" y="1423919"/>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lvl="0" algn="ctr" defTabSz="1218840">
              <a:spcBef>
                <a:spcPct val="20000"/>
              </a:spcBef>
              <a:defRPr/>
            </a:pPr>
            <a:r>
              <a:rPr lang="en-US" sz="1300" dirty="0"/>
              <a:t> </a:t>
            </a:r>
          </a:p>
        </p:txBody>
      </p:sp>
      <p:sp>
        <p:nvSpPr>
          <p:cNvPr id="17" name="Up Arrow Callout 16"/>
          <p:cNvSpPr/>
          <p:nvPr/>
        </p:nvSpPr>
        <p:spPr>
          <a:xfrm>
            <a:off x="9013085" y="3318339"/>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defTabSz="1218840">
              <a:spcBef>
                <a:spcPct val="20000"/>
              </a:spcBef>
              <a:defRPr/>
            </a:pPr>
            <a:br>
              <a:rPr lang="en-US" sz="8000" dirty="0">
                <a:latin typeface="FontAwesome" pitchFamily="2" charset="0"/>
              </a:rPr>
            </a:br>
            <a:endParaRPr lang="en-US" sz="1600" b="1" dirty="0">
              <a:solidFill>
                <a:schemeClr val="bg1">
                  <a:lumMod val="95000"/>
                </a:schemeClr>
              </a:solidFill>
            </a:endParaRPr>
          </a:p>
        </p:txBody>
      </p:sp>
      <p:sp>
        <p:nvSpPr>
          <p:cNvPr id="30" name="Flowchart: Off-page Connector 29"/>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31" name="Slide Number Placeholder 4"/>
          <p:cNvSpPr>
            <a:spLocks noGrp="1"/>
          </p:cNvSpPr>
          <p:nvPr>
            <p:ph type="sldNum" sz="quarter" idx="14"/>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One Picture with three Columes">
    <p:spTree>
      <p:nvGrpSpPr>
        <p:cNvPr id="1" name=""/>
        <p:cNvGrpSpPr/>
        <p:nvPr/>
      </p:nvGrpSpPr>
      <p:grpSpPr>
        <a:xfrm>
          <a:off x="0" y="0"/>
          <a:ext cx="0" cy="0"/>
          <a:chOff x="0" y="0"/>
          <a:chExt cx="0" cy="0"/>
        </a:xfrm>
      </p:grpSpPr>
      <p:sp>
        <p:nvSpPr>
          <p:cNvPr id="30" name="Flowchart: Off-page Connector 29"/>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31" name="Slide Number Placeholder 4"/>
          <p:cNvSpPr>
            <a:spLocks noGrp="1"/>
          </p:cNvSpPr>
          <p:nvPr>
            <p:ph type="sldNum" sz="quarter" idx="14"/>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14" name="Down Arrow Callout 13"/>
          <p:cNvSpPr/>
          <p:nvPr/>
        </p:nvSpPr>
        <p:spPr>
          <a:xfrm>
            <a:off x="6193251" y="1662402"/>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6" name="Down Arrow Callout 15"/>
          <p:cNvSpPr/>
          <p:nvPr/>
        </p:nvSpPr>
        <p:spPr>
          <a:xfrm>
            <a:off x="3539660" y="1662402"/>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9" name="Down Arrow Callout 18"/>
          <p:cNvSpPr/>
          <p:nvPr/>
        </p:nvSpPr>
        <p:spPr>
          <a:xfrm>
            <a:off x="8846843" y="1662402"/>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21" name="Picture Placeholder 6"/>
          <p:cNvSpPr>
            <a:spLocks noGrp="1"/>
          </p:cNvSpPr>
          <p:nvPr>
            <p:ph type="pic" sz="quarter" idx="15" hasCustomPrompt="1"/>
          </p:nvPr>
        </p:nvSpPr>
        <p:spPr>
          <a:xfrm>
            <a:off x="886069" y="1662401"/>
            <a:ext cx="2472192" cy="4301321"/>
          </a:xfrm>
          <a:prstGeom prst="downArrowCallout">
            <a:avLst>
              <a:gd name="adj1" fmla="val 26120"/>
              <a:gd name="adj2" fmla="val 6382"/>
              <a:gd name="adj3" fmla="val 5273"/>
              <a:gd name="adj4" fmla="val 96969"/>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hf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ulome With Picture">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0" name="Slide Number Placeholder 4"/>
          <p:cNvSpPr txBox="1">
            <a:spLocks/>
          </p:cNvSpPr>
          <p:nvPr/>
        </p:nvSpPr>
        <p:spPr>
          <a:xfrm>
            <a:off x="11643221" y="6340882"/>
            <a:ext cx="610241" cy="366183"/>
          </a:xfrm>
          <a:prstGeom prst="rect">
            <a:avLst/>
          </a:prstGeom>
        </p:spPr>
        <p:txBody>
          <a:bodyPr lIns="121888" tIns="60944" rIns="121888" bIns="60944" anchor="ctr"/>
          <a:lstStyle>
            <a:lvl1pPr algn="ctr">
              <a:defRPr sz="1000" b="1">
                <a:solidFill>
                  <a:schemeClr val="tx1">
                    <a:lumMod val="75000"/>
                    <a:lumOff val="25000"/>
                  </a:schemeClr>
                </a:solidFill>
              </a:defRPr>
            </a:lvl1pPr>
          </a:lstStyle>
          <a:p>
            <a:pPr marL="0" marR="0" lvl="0" indent="0" algn="ctr" defTabSz="1375092"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092"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3" y="1448891"/>
            <a:ext cx="4913419" cy="3072372"/>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9" y="1445671"/>
            <a:ext cx="4910243" cy="307560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ree Blank">
    <p:spTree>
      <p:nvGrpSpPr>
        <p:cNvPr id="1" name=""/>
        <p:cNvGrpSpPr/>
        <p:nvPr/>
      </p:nvGrpSpPr>
      <p:grpSpPr>
        <a:xfrm>
          <a:off x="0" y="0"/>
          <a:ext cx="0" cy="0"/>
          <a:chOff x="0" y="0"/>
          <a:chExt cx="0" cy="0"/>
        </a:xfrm>
      </p:grpSpPr>
    </p:spTree>
  </p:cSld>
  <p:clrMapOvr>
    <a:masterClrMapping/>
  </p:clrMapOvr>
  <p:transition spd="slow" advTm="3000">
    <p:push dir="u"/>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ree Blank With Footer">
    <p:spTree>
      <p:nvGrpSpPr>
        <p:cNvPr id="1" name=""/>
        <p:cNvGrpSpPr/>
        <p:nvPr/>
      </p:nvGrpSpPr>
      <p:grpSpPr>
        <a:xfrm>
          <a:off x="0" y="0"/>
          <a:ext cx="0" cy="0"/>
          <a:chOff x="0" y="0"/>
          <a:chExt cx="0" cy="0"/>
        </a:xfrm>
      </p:grpSpPr>
      <p:sp>
        <p:nvSpPr>
          <p:cNvPr id="5" name="Flowchart: Off-page Connector 4"/>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6" name="Slide Number Placeholder 4"/>
          <p:cNvSpPr>
            <a:spLocks noGrp="1"/>
          </p:cNvSpPr>
          <p:nvPr>
            <p:ph type="sldNum" sz="quarter" idx="12"/>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Tree>
  </p:cSld>
  <p:clrMapOvr>
    <a:masterClrMapping/>
  </p:clrMapOvr>
  <p:transition spd="slow" advTm="3000">
    <p:push dir="u"/>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Free Blank With Footer">
    <p:spTree>
      <p:nvGrpSpPr>
        <p:cNvPr id="1" name=""/>
        <p:cNvGrpSpPr/>
        <p:nvPr/>
      </p:nvGrpSpPr>
      <p:grpSpPr>
        <a:xfrm>
          <a:off x="0" y="0"/>
          <a:ext cx="0" cy="0"/>
          <a:chOff x="0" y="0"/>
          <a:chExt cx="0" cy="0"/>
        </a:xfrm>
      </p:grpSpPr>
      <p:sp>
        <p:nvSpPr>
          <p:cNvPr id="7" name="Flowchart: Off-page Connector 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4" name="Slide Number Placeholder 4"/>
          <p:cNvSpPr>
            <a:spLocks noGrp="1"/>
          </p:cNvSpPr>
          <p:nvPr>
            <p:ph type="sldNum" sz="quarter" idx="12"/>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
        <p:nvSpPr>
          <p:cNvPr id="8" name="Flowchart: Off-page Connector 6"/>
          <p:cNvSpPr/>
          <p:nvPr userDrawn="1"/>
        </p:nvSpPr>
        <p:spPr>
          <a:xfrm rot="5400000">
            <a:off x="11681291" y="6247229"/>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741" tIns="60870" rIns="121741" bIns="60870" rtlCol="0" anchor="ctr"/>
          <a:lstStyle/>
          <a:p>
            <a:pPr algn="ctr"/>
            <a:endParaRPr lang="en-US" dirty="0"/>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_Free Blank With Footer">
    <p:spTree>
      <p:nvGrpSpPr>
        <p:cNvPr id="1" name=""/>
        <p:cNvGrpSpPr/>
        <p:nvPr/>
      </p:nvGrpSpPr>
      <p:grpSpPr>
        <a:xfrm>
          <a:off x="0" y="0"/>
          <a:ext cx="0" cy="0"/>
          <a:chOff x="0" y="0"/>
          <a:chExt cx="0" cy="0"/>
        </a:xfrm>
      </p:grpSpPr>
      <p:sp>
        <p:nvSpPr>
          <p:cNvPr id="7" name="Flowchart: Off-page Connector 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4" name="Slide Number Placeholder 4"/>
          <p:cNvSpPr>
            <a:spLocks noGrp="1"/>
          </p:cNvSpPr>
          <p:nvPr>
            <p:ph type="sldNum" sz="quarter" idx="12"/>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7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80"/>
            <a:ext cx="5486400" cy="267661"/>
          </a:xfrm>
          <a:prstGeom prst="rect">
            <a:avLst/>
          </a:prstGeom>
        </p:spPr>
        <p:txBody>
          <a:bodyPr wrap="square" lIns="0" tIns="0" rIns="0" bIns="0" anchor="ctr">
            <a:noAutofit/>
          </a:bodyPr>
          <a:lstStyle>
            <a:lvl1pPr marL="0" indent="0" algn="r">
              <a:buNone/>
              <a:defRPr sz="15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ree Blank">
    <p:spTree>
      <p:nvGrpSpPr>
        <p:cNvPr id="1" name=""/>
        <p:cNvGrpSpPr/>
        <p:nvPr/>
      </p:nvGrpSpPr>
      <p:grpSpPr>
        <a:xfrm>
          <a:off x="0" y="0"/>
          <a:ext cx="0" cy="0"/>
          <a:chOff x="0" y="0"/>
          <a:chExt cx="0" cy="0"/>
        </a:xfrm>
      </p:grpSpPr>
    </p:spTree>
  </p:cSld>
  <p:clrMapOvr>
    <a:masterClrMapping/>
  </p:clrMapOvr>
  <p:transition spd="slow" advTm="3000">
    <p:push dir="u"/>
  </p:transition>
  <p:hf sldNum="0"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lIns="121917" tIns="60958" rIns="121917" bIns="60958" anchor="b"/>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op Smal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2" name="Picture Placeholder 6"/>
          <p:cNvSpPr>
            <a:spLocks noGrp="1"/>
          </p:cNvSpPr>
          <p:nvPr>
            <p:ph type="pic" sz="quarter" idx="14" hasCustomPrompt="1"/>
          </p:nvPr>
        </p:nvSpPr>
        <p:spPr>
          <a:xfrm>
            <a:off x="5188321" y="1676728"/>
            <a:ext cx="1815163" cy="1814739"/>
          </a:xfrm>
          <a:prstGeom prst="ellipse">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
            <a:ext cx="12191997" cy="258409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am Slide">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5" name="Picture Placeholder 6"/>
          <p:cNvSpPr>
            <a:spLocks noGrp="1"/>
          </p:cNvSpPr>
          <p:nvPr>
            <p:ph type="pic" sz="quarter" idx="14"/>
          </p:nvPr>
        </p:nvSpPr>
        <p:spPr>
          <a:xfrm>
            <a:off x="1072707" y="1777295"/>
            <a:ext cx="1989629" cy="1989165"/>
          </a:xfrm>
          <a:prstGeom prst="ellipse">
            <a:avLst/>
          </a:prstGeom>
          <a:ln w="28575">
            <a:solidFill>
              <a:schemeClr val="accent1"/>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6" name="Picture Placeholder 6"/>
          <p:cNvSpPr>
            <a:spLocks noGrp="1"/>
          </p:cNvSpPr>
          <p:nvPr>
            <p:ph type="pic" sz="quarter" idx="15"/>
          </p:nvPr>
        </p:nvSpPr>
        <p:spPr>
          <a:xfrm>
            <a:off x="3687191" y="1777295"/>
            <a:ext cx="1989629" cy="1989165"/>
          </a:xfrm>
          <a:prstGeom prst="ellipse">
            <a:avLst/>
          </a:prstGeom>
          <a:ln w="28575">
            <a:solidFill>
              <a:schemeClr val="accent2"/>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6"/>
          </p:nvPr>
        </p:nvSpPr>
        <p:spPr>
          <a:xfrm>
            <a:off x="6378022" y="1777295"/>
            <a:ext cx="1989629" cy="1989165"/>
          </a:xfrm>
          <a:prstGeom prst="ellipse">
            <a:avLst/>
          </a:prstGeom>
          <a:ln w="28575">
            <a:solidFill>
              <a:schemeClr val="accent3"/>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7"/>
          </p:nvPr>
        </p:nvSpPr>
        <p:spPr>
          <a:xfrm>
            <a:off x="9054524" y="1777295"/>
            <a:ext cx="1989629" cy="1989165"/>
          </a:xfrm>
          <a:prstGeom prst="ellipse">
            <a:avLst/>
          </a:prstGeom>
          <a:ln w="28575">
            <a:solidFill>
              <a:schemeClr val="accent4"/>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am Slide 02">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5" name="Picture Placeholder 6"/>
          <p:cNvSpPr>
            <a:spLocks noGrp="1"/>
          </p:cNvSpPr>
          <p:nvPr>
            <p:ph type="pic" sz="quarter" idx="14"/>
          </p:nvPr>
        </p:nvSpPr>
        <p:spPr>
          <a:xfrm>
            <a:off x="1072707" y="1777295"/>
            <a:ext cx="1989629" cy="1989165"/>
          </a:xfrm>
          <a:prstGeom prst="roundRect">
            <a:avLst/>
          </a:prstGeom>
          <a:ln w="28575">
            <a:solidFill>
              <a:schemeClr val="accent1"/>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6" name="Picture Placeholder 6"/>
          <p:cNvSpPr>
            <a:spLocks noGrp="1"/>
          </p:cNvSpPr>
          <p:nvPr>
            <p:ph type="pic" sz="quarter" idx="15"/>
          </p:nvPr>
        </p:nvSpPr>
        <p:spPr>
          <a:xfrm>
            <a:off x="3687191" y="1777295"/>
            <a:ext cx="1989629" cy="1989165"/>
          </a:xfrm>
          <a:prstGeom prst="roundRect">
            <a:avLst/>
          </a:prstGeom>
          <a:ln w="28575">
            <a:solidFill>
              <a:schemeClr val="accent2"/>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6"/>
          </p:nvPr>
        </p:nvSpPr>
        <p:spPr>
          <a:xfrm>
            <a:off x="6378022" y="1777295"/>
            <a:ext cx="1989629" cy="1989165"/>
          </a:xfrm>
          <a:prstGeom prst="roundRect">
            <a:avLst/>
          </a:prstGeom>
          <a:ln w="28575">
            <a:solidFill>
              <a:schemeClr val="accent3"/>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7"/>
          </p:nvPr>
        </p:nvSpPr>
        <p:spPr>
          <a:xfrm>
            <a:off x="9054524" y="1777295"/>
            <a:ext cx="1989629" cy="1989165"/>
          </a:xfrm>
          <a:prstGeom prst="roundRect">
            <a:avLst/>
          </a:prstGeom>
          <a:ln w="28575">
            <a:solidFill>
              <a:schemeClr val="accent4"/>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ullScreen Picture">
    <p:spTree>
      <p:nvGrpSpPr>
        <p:cNvPr id="1" name=""/>
        <p:cNvGrpSpPr/>
        <p:nvPr/>
      </p:nvGrpSpPr>
      <p:grpSpPr>
        <a:xfrm>
          <a:off x="0" y="0"/>
          <a:ext cx="0" cy="0"/>
          <a:chOff x="0" y="0"/>
          <a:chExt cx="0" cy="0"/>
        </a:xfrm>
      </p:grpSpPr>
      <p:sp>
        <p:nvSpPr>
          <p:cNvPr id="2" name="Picture Placeholder 6"/>
          <p:cNvSpPr>
            <a:spLocks noGrp="1"/>
          </p:cNvSpPr>
          <p:nvPr>
            <p:ph type="pic" sz="quarter" idx="10" hasCustomPrompt="1"/>
          </p:nvPr>
        </p:nvSpPr>
        <p:spPr>
          <a:xfrm>
            <a:off x="0" y="0"/>
            <a:ext cx="12192000" cy="6858000"/>
          </a:xfrm>
          <a:prstGeom prst="rect">
            <a:avLst/>
          </a:prstGeom>
        </p:spPr>
        <p:txBody>
          <a:bodyPr lIns="121888" tIns="60944" rIns="121888" bIns="60944" anchor="b"/>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am Slide 03">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Picture Placeholder 6"/>
          <p:cNvSpPr>
            <a:spLocks noGrp="1"/>
          </p:cNvSpPr>
          <p:nvPr>
            <p:ph type="pic" sz="quarter" idx="15"/>
          </p:nvPr>
        </p:nvSpPr>
        <p:spPr>
          <a:xfrm>
            <a:off x="900057" y="1777294"/>
            <a:ext cx="3244279" cy="3260313"/>
          </a:xfrm>
          <a:prstGeom prst="roundRect">
            <a:avLst>
              <a:gd name="adj" fmla="val 8446"/>
            </a:avLst>
          </a:prstGeom>
          <a:ln w="28575">
            <a:solidFill>
              <a:schemeClr val="accent2"/>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am Slide 04">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2" name="Picture Placeholder 6"/>
          <p:cNvSpPr>
            <a:spLocks noGrp="1"/>
          </p:cNvSpPr>
          <p:nvPr>
            <p:ph type="pic" sz="quarter" idx="14"/>
          </p:nvPr>
        </p:nvSpPr>
        <p:spPr>
          <a:xfrm>
            <a:off x="499380" y="1488610"/>
            <a:ext cx="1806275" cy="1805853"/>
          </a:xfrm>
          <a:prstGeom prst="roundRect">
            <a:avLst>
              <a:gd name="adj" fmla="val 11041"/>
            </a:avLst>
          </a:prstGeom>
          <a:ln w="28575">
            <a:solidFill>
              <a:schemeClr val="accent1"/>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3" name="Picture Placeholder 6"/>
          <p:cNvSpPr>
            <a:spLocks noGrp="1"/>
          </p:cNvSpPr>
          <p:nvPr>
            <p:ph type="pic" sz="quarter" idx="15"/>
          </p:nvPr>
        </p:nvSpPr>
        <p:spPr>
          <a:xfrm>
            <a:off x="2557144" y="1488610"/>
            <a:ext cx="1806275" cy="1805853"/>
          </a:xfrm>
          <a:prstGeom prst="roundRect">
            <a:avLst>
              <a:gd name="adj" fmla="val 13151"/>
            </a:avLst>
          </a:prstGeom>
          <a:ln w="28575">
            <a:solidFill>
              <a:schemeClr val="accent2"/>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4" name="Picture Placeholder 6"/>
          <p:cNvSpPr>
            <a:spLocks noGrp="1"/>
          </p:cNvSpPr>
          <p:nvPr>
            <p:ph type="pic" sz="quarter" idx="16"/>
          </p:nvPr>
        </p:nvSpPr>
        <p:spPr>
          <a:xfrm>
            <a:off x="4614908" y="1488610"/>
            <a:ext cx="1806275" cy="1805853"/>
          </a:xfrm>
          <a:prstGeom prst="roundRect">
            <a:avLst>
              <a:gd name="adj" fmla="val 11744"/>
            </a:avLst>
          </a:prstGeom>
          <a:ln w="28575">
            <a:solidFill>
              <a:schemeClr val="accent3"/>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1" name="Picture Placeholder 6"/>
          <p:cNvSpPr>
            <a:spLocks noGrp="1"/>
          </p:cNvSpPr>
          <p:nvPr>
            <p:ph type="pic" sz="quarter" idx="17"/>
          </p:nvPr>
        </p:nvSpPr>
        <p:spPr>
          <a:xfrm>
            <a:off x="6674923" y="1488610"/>
            <a:ext cx="1806275" cy="1805853"/>
          </a:xfrm>
          <a:prstGeom prst="roundRect">
            <a:avLst>
              <a:gd name="adj" fmla="val 7524"/>
            </a:avLst>
          </a:prstGeom>
          <a:ln w="28575">
            <a:solidFill>
              <a:schemeClr val="accent4"/>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am Slide 05">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0" name="Picture Placeholder 6"/>
          <p:cNvSpPr>
            <a:spLocks noGrp="1"/>
          </p:cNvSpPr>
          <p:nvPr>
            <p:ph type="pic" sz="quarter" idx="16"/>
          </p:nvPr>
        </p:nvSpPr>
        <p:spPr>
          <a:xfrm>
            <a:off x="4226225" y="1742904"/>
            <a:ext cx="1806275" cy="1805853"/>
          </a:xfrm>
          <a:prstGeom prst="roundRect">
            <a:avLst>
              <a:gd name="adj" fmla="val 11744"/>
            </a:avLst>
          </a:prstGeom>
          <a:ln w="28575">
            <a:solidFill>
              <a:schemeClr val="accent3"/>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1" name="Picture Placeholder 6"/>
          <p:cNvSpPr>
            <a:spLocks noGrp="1"/>
          </p:cNvSpPr>
          <p:nvPr>
            <p:ph type="pic" sz="quarter" idx="17"/>
          </p:nvPr>
        </p:nvSpPr>
        <p:spPr>
          <a:xfrm>
            <a:off x="6173535" y="1742904"/>
            <a:ext cx="1806275" cy="1805853"/>
          </a:xfrm>
          <a:prstGeom prst="roundRect">
            <a:avLst>
              <a:gd name="adj" fmla="val 7524"/>
            </a:avLst>
          </a:prstGeom>
          <a:ln w="28575">
            <a:solidFill>
              <a:schemeClr val="accent4"/>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6"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7"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am Slide 06">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6" name="Picture Placeholder 6"/>
          <p:cNvSpPr>
            <a:spLocks noGrp="1"/>
          </p:cNvSpPr>
          <p:nvPr>
            <p:ph type="pic" sz="quarter" idx="14"/>
          </p:nvPr>
        </p:nvSpPr>
        <p:spPr>
          <a:xfrm>
            <a:off x="3596691" y="3207051"/>
            <a:ext cx="1297573" cy="1297272"/>
          </a:xfrm>
          <a:prstGeom prst="ellipse">
            <a:avLst/>
          </a:prstGeom>
          <a:ln w="28575">
            <a:solidFill>
              <a:schemeClr val="accent1"/>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5"/>
          </p:nvPr>
        </p:nvSpPr>
        <p:spPr>
          <a:xfrm>
            <a:off x="5391886" y="1377389"/>
            <a:ext cx="1297573" cy="1297272"/>
          </a:xfrm>
          <a:prstGeom prst="ellipse">
            <a:avLst/>
          </a:prstGeom>
          <a:ln w="28575">
            <a:solidFill>
              <a:schemeClr val="accent2"/>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6"/>
          </p:nvPr>
        </p:nvSpPr>
        <p:spPr>
          <a:xfrm>
            <a:off x="7224747" y="3198356"/>
            <a:ext cx="1297573" cy="1297272"/>
          </a:xfrm>
          <a:prstGeom prst="ellipse">
            <a:avLst/>
          </a:prstGeom>
          <a:ln w="28575">
            <a:solidFill>
              <a:schemeClr val="accent3"/>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1" name="Picture Placeholder 6"/>
          <p:cNvSpPr>
            <a:spLocks noGrp="1"/>
          </p:cNvSpPr>
          <p:nvPr>
            <p:ph type="pic" sz="quarter" idx="17"/>
          </p:nvPr>
        </p:nvSpPr>
        <p:spPr>
          <a:xfrm>
            <a:off x="5399164" y="5012383"/>
            <a:ext cx="1297573" cy="1297272"/>
          </a:xfrm>
          <a:prstGeom prst="ellipse">
            <a:avLst/>
          </a:prstGeom>
          <a:ln w="28575">
            <a:solidFill>
              <a:schemeClr val="accent4"/>
            </a:solidFill>
          </a:ln>
        </p:spPr>
        <p:txBody>
          <a:bodyPr lIns="121917" tIns="60958" rIns="121917" bIns="60958"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One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3" name="Picture Placeholder 6"/>
          <p:cNvSpPr>
            <a:spLocks noGrp="1"/>
          </p:cNvSpPr>
          <p:nvPr>
            <p:ph type="pic" sz="quarter" idx="10" hasCustomPrompt="1"/>
          </p:nvPr>
        </p:nvSpPr>
        <p:spPr>
          <a:xfrm>
            <a:off x="0" y="1272416"/>
            <a:ext cx="12191997" cy="4921720"/>
          </a:xfrm>
          <a:prstGeom prst="downArrowCallout">
            <a:avLst>
              <a:gd name="adj1" fmla="val 50000"/>
              <a:gd name="adj2" fmla="val 15352"/>
              <a:gd name="adj3" fmla="val 5443"/>
              <a:gd name="adj4" fmla="val 94557"/>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One Top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8" name="Picture Placeholder 6"/>
          <p:cNvSpPr>
            <a:spLocks noGrp="1"/>
          </p:cNvSpPr>
          <p:nvPr>
            <p:ph type="pic" sz="quarter" idx="10" hasCustomPrompt="1"/>
          </p:nvPr>
        </p:nvSpPr>
        <p:spPr>
          <a:xfrm>
            <a:off x="0" y="3"/>
            <a:ext cx="12191997" cy="3966661"/>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One Top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7" name="Picture Placeholder 6"/>
          <p:cNvSpPr>
            <a:spLocks noGrp="1"/>
          </p:cNvSpPr>
          <p:nvPr>
            <p:ph type="pic" sz="quarter" idx="10" hasCustomPrompt="1"/>
          </p:nvPr>
        </p:nvSpPr>
        <p:spPr>
          <a:xfrm>
            <a:off x="880608" y="1639333"/>
            <a:ext cx="4908153" cy="4270188"/>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Flowchart: Off-page Connector 8"/>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0"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One Left Picture">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0"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4" name="Picture Placeholder 6"/>
          <p:cNvSpPr>
            <a:spLocks noGrp="1"/>
          </p:cNvSpPr>
          <p:nvPr>
            <p:ph type="pic" sz="quarter" idx="10" hasCustomPrompt="1"/>
          </p:nvPr>
        </p:nvSpPr>
        <p:spPr>
          <a:xfrm>
            <a:off x="0" y="0"/>
            <a:ext cx="5942381" cy="6858000"/>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One Right Picture">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6249619" y="0"/>
            <a:ext cx="5942381" cy="6858000"/>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Pictures 02">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0"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1" name="Picture Placeholder 6"/>
          <p:cNvSpPr>
            <a:spLocks noGrp="1"/>
          </p:cNvSpPr>
          <p:nvPr>
            <p:ph type="pic" sz="quarter" idx="10" hasCustomPrompt="1"/>
          </p:nvPr>
        </p:nvSpPr>
        <p:spPr>
          <a:xfrm>
            <a:off x="183399" y="1575370"/>
            <a:ext cx="3597455" cy="3543436"/>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2" name="Picture Placeholder 6"/>
          <p:cNvSpPr>
            <a:spLocks noGrp="1"/>
          </p:cNvSpPr>
          <p:nvPr>
            <p:ph type="pic" sz="quarter" idx="14" hasCustomPrompt="1"/>
          </p:nvPr>
        </p:nvSpPr>
        <p:spPr>
          <a:xfrm>
            <a:off x="4297274" y="1575370"/>
            <a:ext cx="3597455" cy="3543436"/>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0"/>
            <a:ext cx="3597455" cy="3543436"/>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op Smal Pictures">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2" name="Picture Placeholder 6"/>
          <p:cNvSpPr>
            <a:spLocks noGrp="1"/>
          </p:cNvSpPr>
          <p:nvPr>
            <p:ph type="pic" sz="quarter" idx="14" hasCustomPrompt="1"/>
          </p:nvPr>
        </p:nvSpPr>
        <p:spPr>
          <a:xfrm>
            <a:off x="5188321" y="1676729"/>
            <a:ext cx="1815163" cy="1814739"/>
          </a:xfrm>
          <a:prstGeom prst="ellipse">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0" hasCustomPrompt="1"/>
          </p:nvPr>
        </p:nvSpPr>
        <p:spPr>
          <a:xfrm>
            <a:off x="0" y="16"/>
            <a:ext cx="12191997" cy="2584097"/>
          </a:xfrm>
          <a:prstGeom prst="rect">
            <a:avLst/>
          </a:prstGeom>
        </p:spPr>
        <p:txBody>
          <a:bodyPr lIns="121888" tIns="60944" rIns="121888" bIns="60944"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hree Pictures 03">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0"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0" name="Picture Placeholder 6"/>
          <p:cNvSpPr>
            <a:spLocks noGrp="1"/>
          </p:cNvSpPr>
          <p:nvPr>
            <p:ph type="pic" sz="quarter" idx="10" hasCustomPrompt="1"/>
          </p:nvPr>
        </p:nvSpPr>
        <p:spPr>
          <a:xfrm>
            <a:off x="475895" y="1445657"/>
            <a:ext cx="3469533" cy="2351680"/>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4361234" y="1445657"/>
            <a:ext cx="3469533" cy="2351680"/>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8241795" y="1445657"/>
            <a:ext cx="3469533" cy="2351680"/>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ow Left Right Picture">
    <p:spTree>
      <p:nvGrpSpPr>
        <p:cNvPr id="1" name=""/>
        <p:cNvGrpSpPr/>
        <p:nvPr/>
      </p:nvGrpSpPr>
      <p:grpSpPr>
        <a:xfrm>
          <a:off x="0" y="0"/>
          <a:ext cx="0" cy="0"/>
          <a:chOff x="0" y="0"/>
          <a:chExt cx="0" cy="0"/>
        </a:xfrm>
      </p:grpSpPr>
      <p:sp>
        <p:nvSpPr>
          <p:cNvPr id="21" name="Picture Placeholder 6"/>
          <p:cNvSpPr>
            <a:spLocks noGrp="1"/>
          </p:cNvSpPr>
          <p:nvPr>
            <p:ph type="pic" sz="quarter" idx="10" hasCustomPrompt="1"/>
          </p:nvPr>
        </p:nvSpPr>
        <p:spPr>
          <a:xfrm>
            <a:off x="183399" y="1575369"/>
            <a:ext cx="3597455" cy="3400024"/>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3" name="Picture Placeholder 6"/>
          <p:cNvSpPr>
            <a:spLocks noGrp="1"/>
          </p:cNvSpPr>
          <p:nvPr>
            <p:ph type="pic" sz="quarter" idx="15" hasCustomPrompt="1"/>
          </p:nvPr>
        </p:nvSpPr>
        <p:spPr>
          <a:xfrm>
            <a:off x="8411149" y="1575371"/>
            <a:ext cx="3597455" cy="3400023"/>
          </a:xfrm>
          <a:prstGeom prst="downArrowCallout">
            <a:avLst>
              <a:gd name="adj1" fmla="val 15820"/>
              <a:gd name="adj2" fmla="val 7910"/>
              <a:gd name="adj3" fmla="val 7060"/>
              <a:gd name="adj4" fmla="val 92940"/>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Middle Picture">
    <p:spTree>
      <p:nvGrpSpPr>
        <p:cNvPr id="1" name=""/>
        <p:cNvGrpSpPr/>
        <p:nvPr/>
      </p:nvGrpSpPr>
      <p:grpSpPr>
        <a:xfrm>
          <a:off x="0" y="0"/>
          <a:ext cx="0" cy="0"/>
          <a:chOff x="0" y="0"/>
          <a:chExt cx="0" cy="0"/>
        </a:xfrm>
      </p:grpSpPr>
      <p:sp>
        <p:nvSpPr>
          <p:cNvPr id="5" name="Picture Placeholder 6"/>
          <p:cNvSpPr>
            <a:spLocks noGrp="1"/>
          </p:cNvSpPr>
          <p:nvPr>
            <p:ph type="pic" sz="quarter" idx="10" hasCustomPrompt="1"/>
          </p:nvPr>
        </p:nvSpPr>
        <p:spPr>
          <a:xfrm>
            <a:off x="5020671" y="1382568"/>
            <a:ext cx="3360699" cy="4965187"/>
          </a:xfrm>
          <a:prstGeom prst="downArrowCallout">
            <a:avLst>
              <a:gd name="adj1" fmla="val 15820"/>
              <a:gd name="adj2" fmla="val 7910"/>
              <a:gd name="adj3" fmla="val 7060"/>
              <a:gd name="adj4" fmla="val 95221"/>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6" name="Flowchart: Off-page Connector 5"/>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7"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8" name="Flowchart: Off-page Connector 7"/>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9"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0"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1"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hf sldNum="0"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ree Pictures">
    <p:spTree>
      <p:nvGrpSpPr>
        <p:cNvPr id="1" name=""/>
        <p:cNvGrpSpPr/>
        <p:nvPr/>
      </p:nvGrpSpPr>
      <p:grpSpPr>
        <a:xfrm>
          <a:off x="0" y="0"/>
          <a:ext cx="0" cy="0"/>
          <a:chOff x="0" y="0"/>
          <a:chExt cx="0" cy="0"/>
        </a:xfrm>
      </p:grpSpPr>
      <p:sp>
        <p:nvSpPr>
          <p:cNvPr id="14" name="Picture Placeholder 6"/>
          <p:cNvSpPr>
            <a:spLocks noGrp="1"/>
          </p:cNvSpPr>
          <p:nvPr>
            <p:ph type="pic" sz="quarter" idx="10" hasCustomPrompt="1"/>
          </p:nvPr>
        </p:nvSpPr>
        <p:spPr>
          <a:xfrm>
            <a:off x="1463041" y="1758206"/>
            <a:ext cx="3250392" cy="4270188"/>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5" name="Picture Placeholder 6"/>
          <p:cNvSpPr>
            <a:spLocks noGrp="1"/>
          </p:cNvSpPr>
          <p:nvPr>
            <p:ph type="pic" sz="quarter" idx="11" hasCustomPrompt="1"/>
          </p:nvPr>
        </p:nvSpPr>
        <p:spPr>
          <a:xfrm>
            <a:off x="7478569" y="1758206"/>
            <a:ext cx="3250392" cy="4270188"/>
          </a:xfrm>
          <a:prstGeom prst="rect">
            <a:avLst/>
          </a:prstGeom>
        </p:spPr>
        <p:txBody>
          <a:bodyPr lIns="121917" tIns="60958" rIns="121917" bIns="60958"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6" name="Picture Placeholder 6"/>
          <p:cNvSpPr>
            <a:spLocks noGrp="1"/>
          </p:cNvSpPr>
          <p:nvPr>
            <p:ph type="pic" sz="quarter" idx="12" hasCustomPrompt="1"/>
          </p:nvPr>
        </p:nvSpPr>
        <p:spPr>
          <a:xfrm>
            <a:off x="4344776" y="1438846"/>
            <a:ext cx="3647921" cy="4908909"/>
          </a:xfrm>
          <a:prstGeom prst="rect">
            <a:avLst/>
          </a:prstGeom>
        </p:spPr>
        <p:txBody>
          <a:bodyPr lIns="121917" tIns="60958" rIns="121917" bIns="60958" anchor="t"/>
          <a:lstStyle>
            <a:lvl1pPr algn="ctr" rtl="0">
              <a:buNone/>
              <a:defRPr sz="1600" baseline="0">
                <a:solidFill>
                  <a:schemeClr val="tx1">
                    <a:lumMod val="75000"/>
                    <a:lumOff val="25000"/>
                  </a:schemeClr>
                </a:solidFill>
              </a:defRPr>
            </a:lvl1pPr>
          </a:lstStyle>
          <a:p>
            <a:r>
              <a:rPr lang="en-US" dirty="0"/>
              <a:t>Click to insert your image here !</a:t>
            </a:r>
          </a:p>
        </p:txBody>
      </p:sp>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ur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Four Pictures 02">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9" name="Picture Placeholder 6"/>
          <p:cNvSpPr>
            <a:spLocks noGrp="1"/>
          </p:cNvSpPr>
          <p:nvPr>
            <p:ph type="pic" sz="quarter" idx="10" hasCustomPrompt="1"/>
          </p:nvPr>
        </p:nvSpPr>
        <p:spPr>
          <a:xfrm>
            <a:off x="475894" y="1201531"/>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0" name="Picture Placeholder 6"/>
          <p:cNvSpPr>
            <a:spLocks noGrp="1"/>
          </p:cNvSpPr>
          <p:nvPr>
            <p:ph type="pic" sz="quarter" idx="14" hasCustomPrompt="1"/>
          </p:nvPr>
        </p:nvSpPr>
        <p:spPr>
          <a:xfrm>
            <a:off x="4361234" y="1201531"/>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1" name="Picture Placeholder 6"/>
          <p:cNvSpPr>
            <a:spLocks noGrp="1"/>
          </p:cNvSpPr>
          <p:nvPr>
            <p:ph type="pic" sz="quarter" idx="15" hasCustomPrompt="1"/>
          </p:nvPr>
        </p:nvSpPr>
        <p:spPr>
          <a:xfrm>
            <a:off x="8241795" y="1201531"/>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2" name="Picture Placeholder 6"/>
          <p:cNvSpPr>
            <a:spLocks noGrp="1"/>
          </p:cNvSpPr>
          <p:nvPr>
            <p:ph type="pic" sz="quarter" idx="16" hasCustomPrompt="1"/>
          </p:nvPr>
        </p:nvSpPr>
        <p:spPr>
          <a:xfrm>
            <a:off x="475894" y="3806159"/>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3" name="Picture Placeholder 6"/>
          <p:cNvSpPr>
            <a:spLocks noGrp="1"/>
          </p:cNvSpPr>
          <p:nvPr>
            <p:ph type="pic" sz="quarter" idx="17" hasCustomPrompt="1"/>
          </p:nvPr>
        </p:nvSpPr>
        <p:spPr>
          <a:xfrm>
            <a:off x="8241795" y="3806159"/>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34" name="Picture Placeholder 6"/>
          <p:cNvSpPr>
            <a:spLocks noGrp="1"/>
          </p:cNvSpPr>
          <p:nvPr>
            <p:ph type="pic" sz="quarter" idx="18" hasCustomPrompt="1"/>
          </p:nvPr>
        </p:nvSpPr>
        <p:spPr>
          <a:xfrm>
            <a:off x="4361234" y="3806159"/>
            <a:ext cx="3469533" cy="2365379"/>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Four Pictures">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9"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20"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3" name="Picture Placeholder 6"/>
          <p:cNvSpPr>
            <a:spLocks noGrp="1"/>
          </p:cNvSpPr>
          <p:nvPr>
            <p:ph type="pic" sz="quarter" idx="10" hasCustomPrompt="1"/>
          </p:nvPr>
        </p:nvSpPr>
        <p:spPr>
          <a:xfrm>
            <a:off x="121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4" name="Picture Placeholder 6"/>
          <p:cNvSpPr>
            <a:spLocks noGrp="1"/>
          </p:cNvSpPr>
          <p:nvPr>
            <p:ph type="pic" sz="quarter" idx="14" hasCustomPrompt="1"/>
          </p:nvPr>
        </p:nvSpPr>
        <p:spPr>
          <a:xfrm>
            <a:off x="3169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5" name="Picture Placeholder 6"/>
          <p:cNvSpPr>
            <a:spLocks noGrp="1"/>
          </p:cNvSpPr>
          <p:nvPr>
            <p:ph type="pic" sz="quarter" idx="15" hasCustomPrompt="1"/>
          </p:nvPr>
        </p:nvSpPr>
        <p:spPr>
          <a:xfrm>
            <a:off x="6217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6" name="Picture Placeholder 6"/>
          <p:cNvSpPr>
            <a:spLocks noGrp="1"/>
          </p:cNvSpPr>
          <p:nvPr>
            <p:ph type="pic" sz="quarter" idx="16" hasCustomPrompt="1"/>
          </p:nvPr>
        </p:nvSpPr>
        <p:spPr>
          <a:xfrm>
            <a:off x="9265920" y="1438846"/>
            <a:ext cx="2804160" cy="3526343"/>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Lst>
  </p:timing>
  <p:hf sldNum="0"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12" name="Picture Placeholder 6"/>
          <p:cNvSpPr>
            <a:spLocks noGrp="1"/>
          </p:cNvSpPr>
          <p:nvPr>
            <p:ph type="pic" sz="quarter" idx="10" hasCustomPrompt="1"/>
          </p:nvPr>
        </p:nvSpPr>
        <p:spPr>
          <a:xfrm>
            <a:off x="296334" y="215900"/>
            <a:ext cx="5880100" cy="6426200"/>
          </a:xfrm>
          <a:prstGeom prst="round1Rect">
            <a:avLst>
              <a:gd name="adj" fmla="val 5318"/>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3" name="Picture Placeholder 6"/>
          <p:cNvSpPr>
            <a:spLocks noGrp="1"/>
          </p:cNvSpPr>
          <p:nvPr>
            <p:ph type="pic" sz="quarter" idx="11" hasCustomPrompt="1"/>
          </p:nvPr>
        </p:nvSpPr>
        <p:spPr>
          <a:xfrm>
            <a:off x="6406867" y="216720"/>
            <a:ext cx="5488240" cy="4518040"/>
          </a:xfrm>
          <a:prstGeom prst="round1Rect">
            <a:avLst>
              <a:gd name="adj" fmla="val 6441"/>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4" name="Picture Placeholder 6"/>
          <p:cNvSpPr>
            <a:spLocks noGrp="1"/>
          </p:cNvSpPr>
          <p:nvPr>
            <p:ph type="pic" sz="quarter" idx="12" hasCustomPrompt="1"/>
          </p:nvPr>
        </p:nvSpPr>
        <p:spPr>
          <a:xfrm>
            <a:off x="6406865" y="4978885"/>
            <a:ext cx="5488240" cy="1662384"/>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a:xfrm>
            <a:off x="296333" y="215900"/>
            <a:ext cx="5646048" cy="4518040"/>
          </a:xfrm>
          <a:prstGeom prst="round1Rect">
            <a:avLst>
              <a:gd name="adj" fmla="val 6441"/>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7" name="Picture Placeholder 6"/>
          <p:cNvSpPr>
            <a:spLocks noGrp="1"/>
          </p:cNvSpPr>
          <p:nvPr>
            <p:ph type="pic" sz="quarter" idx="14" hasCustomPrompt="1"/>
          </p:nvPr>
        </p:nvSpPr>
        <p:spPr>
          <a:xfrm>
            <a:off x="296333" y="4978885"/>
            <a:ext cx="5646048" cy="1662384"/>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8" name="Picture Placeholder 6"/>
          <p:cNvSpPr>
            <a:spLocks noGrp="1"/>
          </p:cNvSpPr>
          <p:nvPr>
            <p:ph type="pic" sz="quarter" idx="15" hasCustomPrompt="1"/>
          </p:nvPr>
        </p:nvSpPr>
        <p:spPr>
          <a:xfrm>
            <a:off x="6249619" y="215900"/>
            <a:ext cx="5646048" cy="4518040"/>
          </a:xfrm>
          <a:prstGeom prst="round1Rect">
            <a:avLst>
              <a:gd name="adj" fmla="val 6441"/>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9" name="Picture Placeholder 6"/>
          <p:cNvSpPr>
            <a:spLocks noGrp="1"/>
          </p:cNvSpPr>
          <p:nvPr>
            <p:ph type="pic" sz="quarter" idx="16" hasCustomPrompt="1"/>
          </p:nvPr>
        </p:nvSpPr>
        <p:spPr>
          <a:xfrm>
            <a:off x="6249619" y="4978885"/>
            <a:ext cx="5646048" cy="1662384"/>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hf sldNum="0"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ortfolio">
    <p:spTree>
      <p:nvGrpSpPr>
        <p:cNvPr id="1" name=""/>
        <p:cNvGrpSpPr/>
        <p:nvPr/>
      </p:nvGrpSpPr>
      <p:grpSpPr>
        <a:xfrm>
          <a:off x="0" y="0"/>
          <a:ext cx="0" cy="0"/>
          <a:chOff x="0" y="0"/>
          <a:chExt cx="0" cy="0"/>
        </a:xfrm>
      </p:grpSpPr>
      <p:sp>
        <p:nvSpPr>
          <p:cNvPr id="26" name="Picture Placeholder 6"/>
          <p:cNvSpPr>
            <a:spLocks noGrp="1"/>
          </p:cNvSpPr>
          <p:nvPr>
            <p:ph type="pic" sz="quarter" idx="10" hasCustomPrompt="1"/>
          </p:nvPr>
        </p:nvSpPr>
        <p:spPr>
          <a:xfrm>
            <a:off x="487251" y="3625657"/>
            <a:ext cx="2677295" cy="236606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7" name="Picture Placeholder 6"/>
          <p:cNvSpPr>
            <a:spLocks noGrp="1"/>
          </p:cNvSpPr>
          <p:nvPr>
            <p:ph type="pic" sz="quarter" idx="11" hasCustomPrompt="1"/>
          </p:nvPr>
        </p:nvSpPr>
        <p:spPr>
          <a:xfrm>
            <a:off x="3343837" y="1438845"/>
            <a:ext cx="2677295" cy="236606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8" name="Picture Placeholder 6"/>
          <p:cNvSpPr>
            <a:spLocks noGrp="1"/>
          </p:cNvSpPr>
          <p:nvPr>
            <p:ph type="pic" sz="quarter" idx="12" hasCustomPrompt="1"/>
          </p:nvPr>
        </p:nvSpPr>
        <p:spPr>
          <a:xfrm>
            <a:off x="6171142" y="3625657"/>
            <a:ext cx="2677295" cy="236606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3" hasCustomPrompt="1"/>
          </p:nvPr>
        </p:nvSpPr>
        <p:spPr>
          <a:xfrm>
            <a:off x="9013086" y="1438845"/>
            <a:ext cx="2677295" cy="236606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12" name="Down Arrow Callout 11"/>
          <p:cNvSpPr/>
          <p:nvPr/>
        </p:nvSpPr>
        <p:spPr>
          <a:xfrm>
            <a:off x="487249" y="1423918"/>
            <a:ext cx="2677296" cy="2662500"/>
          </a:xfrm>
          <a:prstGeom prst="downArrowCallout">
            <a:avLst>
              <a:gd name="adj1" fmla="val 23554"/>
              <a:gd name="adj2" fmla="val 10346"/>
              <a:gd name="adj3" fmla="val 10003"/>
              <a:gd name="adj4" fmla="val 89997"/>
            </a:avLst>
          </a:prstGeom>
          <a:solidFill>
            <a:schemeClr val="accent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defTabSz="1219170">
              <a:spcBef>
                <a:spcPct val="20000"/>
              </a:spcBef>
              <a:defRPr/>
            </a:pPr>
            <a:endParaRPr lang="en-US" sz="5900" dirty="0">
              <a:solidFill>
                <a:schemeClr val="bg1"/>
              </a:solidFill>
              <a:latin typeface="FontAwesome" pitchFamily="2" charset="0"/>
            </a:endParaRPr>
          </a:p>
          <a:p>
            <a:pPr algn="ctr" defTabSz="1219170">
              <a:spcBef>
                <a:spcPct val="20000"/>
              </a:spcBef>
              <a:defRPr/>
            </a:pPr>
            <a:endParaRPr lang="en-US" sz="1600" b="1" dirty="0">
              <a:solidFill>
                <a:schemeClr val="bg1">
                  <a:lumMod val="95000"/>
                </a:schemeClr>
              </a:solidFill>
            </a:endParaRPr>
          </a:p>
        </p:txBody>
      </p:sp>
      <p:sp>
        <p:nvSpPr>
          <p:cNvPr id="13" name="Up Arrow Callout 12"/>
          <p:cNvSpPr/>
          <p:nvPr/>
        </p:nvSpPr>
        <p:spPr>
          <a:xfrm>
            <a:off x="3343835" y="3318325"/>
            <a:ext cx="2677296" cy="2688327"/>
          </a:xfrm>
          <a:prstGeom prst="upArrowCallout">
            <a:avLst>
              <a:gd name="adj1" fmla="val 25000"/>
              <a:gd name="adj2" fmla="val 9346"/>
              <a:gd name="adj3" fmla="val 11156"/>
              <a:gd name="adj4" fmla="val 88844"/>
            </a:avLst>
          </a:prstGeom>
          <a:solidFill>
            <a:schemeClr val="accent2"/>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defTabSz="1219170">
              <a:spcBef>
                <a:spcPct val="20000"/>
              </a:spcBef>
              <a:defRPr/>
            </a:pPr>
            <a:endParaRPr lang="en-US" sz="5300" dirty="0">
              <a:latin typeface="FontAwesome" pitchFamily="2" charset="0"/>
            </a:endParaRPr>
          </a:p>
        </p:txBody>
      </p:sp>
      <p:sp>
        <p:nvSpPr>
          <p:cNvPr id="15" name="Down Arrow Callout 14"/>
          <p:cNvSpPr/>
          <p:nvPr/>
        </p:nvSpPr>
        <p:spPr>
          <a:xfrm>
            <a:off x="6171140" y="1423918"/>
            <a:ext cx="2677296" cy="2662500"/>
          </a:xfrm>
          <a:prstGeom prst="downArrowCallout">
            <a:avLst>
              <a:gd name="adj1" fmla="val 23554"/>
              <a:gd name="adj2" fmla="val 10346"/>
              <a:gd name="adj3" fmla="val 10003"/>
              <a:gd name="adj4" fmla="val 89997"/>
            </a:avLst>
          </a:prstGeom>
          <a:solidFill>
            <a:schemeClr val="accent3"/>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defTabSz="1219170">
              <a:spcBef>
                <a:spcPct val="20000"/>
              </a:spcBef>
              <a:defRPr/>
            </a:pPr>
            <a:r>
              <a:rPr lang="en-US" sz="1300" dirty="0"/>
              <a:t> </a:t>
            </a:r>
          </a:p>
        </p:txBody>
      </p:sp>
      <p:sp>
        <p:nvSpPr>
          <p:cNvPr id="17" name="Up Arrow Callout 16"/>
          <p:cNvSpPr/>
          <p:nvPr/>
        </p:nvSpPr>
        <p:spPr>
          <a:xfrm>
            <a:off x="9013085" y="3318325"/>
            <a:ext cx="2677296" cy="2688327"/>
          </a:xfrm>
          <a:prstGeom prst="upArrowCallout">
            <a:avLst>
              <a:gd name="adj1" fmla="val 25000"/>
              <a:gd name="adj2" fmla="val 9346"/>
              <a:gd name="adj3" fmla="val 11156"/>
              <a:gd name="adj4" fmla="val 88844"/>
            </a:avLst>
          </a:prstGeom>
          <a:solidFill>
            <a:schemeClr val="accent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defTabSz="1219170">
              <a:spcBef>
                <a:spcPct val="20000"/>
              </a:spcBef>
              <a:defRPr/>
            </a:pPr>
            <a:br>
              <a:rPr lang="en-US" sz="8000" dirty="0">
                <a:latin typeface="FontAwesome" pitchFamily="2" charset="0"/>
              </a:rPr>
            </a:br>
            <a:endParaRPr lang="en-US" sz="1600" b="1" dirty="0">
              <a:solidFill>
                <a:schemeClr val="bg1">
                  <a:lumMod val="95000"/>
                </a:schemeClr>
              </a:solidFill>
            </a:endParaRPr>
          </a:p>
        </p:txBody>
      </p:sp>
      <p:sp>
        <p:nvSpPr>
          <p:cNvPr id="30" name="Flowchart: Off-page Connector 29"/>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31" name="Slide Number Placeholder 4"/>
          <p:cNvSpPr>
            <a:spLocks noGrp="1"/>
          </p:cNvSpPr>
          <p:nvPr>
            <p:ph type="sldNum" sz="quarter" idx="14"/>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par>
                                <p:cTn id="18" presetID="2" presetClass="entr" presetSubtype="4" accel="50000" decel="5000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anim calcmode="lin" valueType="num">
                                      <p:cBhvr>
                                        <p:cTn id="25" dur="500" fill="hold"/>
                                        <p:tgtEl>
                                          <p:spTgt spid="32"/>
                                        </p:tgtEl>
                                        <p:attrNameLst>
                                          <p:attrName>ppt_x</p:attrName>
                                        </p:attrNameLst>
                                      </p:cBhvr>
                                      <p:tavLst>
                                        <p:tav tm="0">
                                          <p:val>
                                            <p:strVal val="#ppt_x"/>
                                          </p:val>
                                        </p:tav>
                                        <p:tav tm="100000">
                                          <p:val>
                                            <p:strVal val="#ppt_x"/>
                                          </p:val>
                                        </p:tav>
                                      </p:tavLst>
                                    </p:anim>
                                    <p:anim calcmode="lin" valueType="num">
                                      <p:cBhvr>
                                        <p:cTn id="26" dur="5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fade">
                                      <p:cBhvr>
                                        <p:cTn id="30"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7" grpId="0" animBg="1"/>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Slide">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5" name="Picture Placeholder 6"/>
          <p:cNvSpPr>
            <a:spLocks noGrp="1"/>
          </p:cNvSpPr>
          <p:nvPr>
            <p:ph type="pic" sz="quarter" idx="14"/>
          </p:nvPr>
        </p:nvSpPr>
        <p:spPr>
          <a:xfrm>
            <a:off x="1072708" y="1777296"/>
            <a:ext cx="1989629" cy="1989165"/>
          </a:xfrm>
          <a:prstGeom prst="ellipse">
            <a:avLst/>
          </a:prstGeom>
          <a:ln w="28575">
            <a:solidFill>
              <a:schemeClr val="accent1"/>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6" name="Picture Placeholder 6"/>
          <p:cNvSpPr>
            <a:spLocks noGrp="1"/>
          </p:cNvSpPr>
          <p:nvPr>
            <p:ph type="pic" sz="quarter" idx="15"/>
          </p:nvPr>
        </p:nvSpPr>
        <p:spPr>
          <a:xfrm>
            <a:off x="3687192" y="1777296"/>
            <a:ext cx="1989629" cy="1989165"/>
          </a:xfrm>
          <a:prstGeom prst="ellipse">
            <a:avLst/>
          </a:prstGeom>
          <a:ln w="28575">
            <a:solidFill>
              <a:schemeClr val="accent2"/>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6"/>
          </p:nvPr>
        </p:nvSpPr>
        <p:spPr>
          <a:xfrm>
            <a:off x="6378023" y="1777296"/>
            <a:ext cx="1989629" cy="1989165"/>
          </a:xfrm>
          <a:prstGeom prst="ellipse">
            <a:avLst/>
          </a:prstGeom>
          <a:ln w="28575">
            <a:solidFill>
              <a:schemeClr val="accent3"/>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7"/>
          </p:nvPr>
        </p:nvSpPr>
        <p:spPr>
          <a:xfrm>
            <a:off x="9054524" y="1777296"/>
            <a:ext cx="1989629" cy="1989165"/>
          </a:xfrm>
          <a:prstGeom prst="ellipse">
            <a:avLst/>
          </a:prstGeom>
          <a:ln w="28575">
            <a:solidFill>
              <a:schemeClr val="accent4"/>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ne Picture with three Columes">
    <p:spTree>
      <p:nvGrpSpPr>
        <p:cNvPr id="1" name=""/>
        <p:cNvGrpSpPr/>
        <p:nvPr/>
      </p:nvGrpSpPr>
      <p:grpSpPr>
        <a:xfrm>
          <a:off x="0" y="0"/>
          <a:ext cx="0" cy="0"/>
          <a:chOff x="0" y="0"/>
          <a:chExt cx="0" cy="0"/>
        </a:xfrm>
      </p:grpSpPr>
      <p:sp>
        <p:nvSpPr>
          <p:cNvPr id="30" name="Flowchart: Off-page Connector 29"/>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31" name="Slide Number Placeholder 4"/>
          <p:cNvSpPr>
            <a:spLocks noGrp="1"/>
          </p:cNvSpPr>
          <p:nvPr>
            <p:ph type="sldNum" sz="quarter" idx="14"/>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14" name="Down Arrow Callout 13"/>
          <p:cNvSpPr/>
          <p:nvPr/>
        </p:nvSpPr>
        <p:spPr>
          <a:xfrm>
            <a:off x="6193251" y="1662388"/>
            <a:ext cx="2472192" cy="4301321"/>
          </a:xfrm>
          <a:prstGeom prst="downArrowCallout">
            <a:avLst>
              <a:gd name="adj1" fmla="val 25000"/>
              <a:gd name="adj2" fmla="val 6698"/>
              <a:gd name="adj3" fmla="val 4369"/>
              <a:gd name="adj4" fmla="val 97489"/>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6" name="Down Arrow Callout 15"/>
          <p:cNvSpPr/>
          <p:nvPr/>
        </p:nvSpPr>
        <p:spPr>
          <a:xfrm>
            <a:off x="3539660" y="1662388"/>
            <a:ext cx="2472192" cy="4301321"/>
          </a:xfrm>
          <a:prstGeom prst="downArrowCallout">
            <a:avLst>
              <a:gd name="adj1" fmla="val 25000"/>
              <a:gd name="adj2" fmla="val 6698"/>
              <a:gd name="adj3" fmla="val 4369"/>
              <a:gd name="adj4" fmla="val 97489"/>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9" name="Down Arrow Callout 18"/>
          <p:cNvSpPr/>
          <p:nvPr/>
        </p:nvSpPr>
        <p:spPr>
          <a:xfrm>
            <a:off x="8846843" y="1662388"/>
            <a:ext cx="2472192" cy="4301321"/>
          </a:xfrm>
          <a:prstGeom prst="downArrowCallout">
            <a:avLst>
              <a:gd name="adj1" fmla="val 25000"/>
              <a:gd name="adj2" fmla="val 6698"/>
              <a:gd name="adj3" fmla="val 4369"/>
              <a:gd name="adj4" fmla="val 97489"/>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21" name="Picture Placeholder 6"/>
          <p:cNvSpPr>
            <a:spLocks noGrp="1"/>
          </p:cNvSpPr>
          <p:nvPr>
            <p:ph type="pic" sz="quarter" idx="15" hasCustomPrompt="1"/>
          </p:nvPr>
        </p:nvSpPr>
        <p:spPr>
          <a:xfrm>
            <a:off x="886069" y="1662386"/>
            <a:ext cx="2472192" cy="4301321"/>
          </a:xfrm>
          <a:prstGeom prst="downArrowCallout">
            <a:avLst>
              <a:gd name="adj1" fmla="val 26120"/>
              <a:gd name="adj2" fmla="val 6382"/>
              <a:gd name="adj3" fmla="val 5273"/>
              <a:gd name="adj4" fmla="val 96969"/>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Effect transition="in" filter="fade">
                                      <p:cBhvr>
                                        <p:cTn id="13" dur="500"/>
                                        <p:tgtEl>
                                          <p:spTgt spid="33">
                                            <p:txEl>
                                              <p:pRg st="0" end="0"/>
                                            </p:txEl>
                                          </p:spTgt>
                                        </p:tgtEl>
                                      </p:cBhvr>
                                    </p:animEffect>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14" grpId="0" animBg="1"/>
      <p:bldP spid="16" grpId="0" animBg="1"/>
      <p:bldP spid="19" grpId="0" animBg="1"/>
    </p:bldLst>
  </p:timing>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ulome With Picture">
    <p:spTree>
      <p:nvGrpSpPr>
        <p:cNvPr id="1" name=""/>
        <p:cNvGrpSpPr/>
        <p:nvPr/>
      </p:nvGrpSpPr>
      <p:grpSpPr>
        <a:xfrm>
          <a:off x="0" y="0"/>
          <a:ext cx="0" cy="0"/>
          <a:chOff x="0" y="0"/>
          <a:chExt cx="0" cy="0"/>
        </a:xfrm>
      </p:grpSpPr>
      <p:sp>
        <p:nvSpPr>
          <p:cNvPr id="17" name="Flowchart: Off-page Connector 1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8" name="Slide Number Placeholder 4"/>
          <p:cNvSpPr>
            <a:spLocks noGrp="1"/>
          </p:cNvSpPr>
          <p:nvPr>
            <p:ph type="sldNum" sz="quarter" idx="13"/>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Flowchart: Off-page Connector 8"/>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10" name="Slide Number Placeholder 4"/>
          <p:cNvSpPr txBox="1">
            <a:spLocks/>
          </p:cNvSpPr>
          <p:nvPr/>
        </p:nvSpPr>
        <p:spPr>
          <a:xfrm>
            <a:off x="11643206" y="6340867"/>
            <a:ext cx="610241" cy="366183"/>
          </a:xfrm>
          <a:prstGeom prst="rect">
            <a:avLst/>
          </a:prstGeom>
        </p:spPr>
        <p:txBody>
          <a:bodyPr lIns="121917" tIns="60958" rIns="121917" bIns="60958" anchor="ctr"/>
          <a:lstStyle>
            <a:lvl1pPr algn="ctr">
              <a:defRPr sz="1000" b="1">
                <a:solidFill>
                  <a:schemeClr val="tx1">
                    <a:lumMod val="75000"/>
                    <a:lumOff val="25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300" b="1" i="0" u="none" strike="noStrike" kern="1200" cap="none" spc="0" normalizeH="0" baseline="0" noProof="0" smtClean="0">
                <a:ln>
                  <a:noFill/>
                </a:ln>
                <a:solidFill>
                  <a:schemeClr val="tx1">
                    <a:lumMod val="75000"/>
                    <a:lumOff val="25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3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12"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8" name="Picture Placeholder 6"/>
          <p:cNvSpPr>
            <a:spLocks noGrp="1"/>
          </p:cNvSpPr>
          <p:nvPr>
            <p:ph type="pic" sz="quarter" idx="10" hasCustomPrompt="1"/>
          </p:nvPr>
        </p:nvSpPr>
        <p:spPr>
          <a:xfrm>
            <a:off x="896091" y="1448890"/>
            <a:ext cx="4913419" cy="3072372"/>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
        <p:nvSpPr>
          <p:cNvPr id="29" name="Picture Placeholder 6"/>
          <p:cNvSpPr>
            <a:spLocks noGrp="1"/>
          </p:cNvSpPr>
          <p:nvPr>
            <p:ph type="pic" sz="quarter" idx="14" hasCustomPrompt="1"/>
          </p:nvPr>
        </p:nvSpPr>
        <p:spPr>
          <a:xfrm>
            <a:off x="6385667" y="1445657"/>
            <a:ext cx="4910243" cy="3075607"/>
          </a:xfrm>
          <a:prstGeom prst="rect">
            <a:avLst/>
          </a:prstGeom>
        </p:spPr>
        <p:txBody>
          <a:bodyPr lIns="121917" tIns="60958" rIns="121917" bIns="60958" anchor="t"/>
          <a:lstStyle>
            <a:lvl1pPr algn="ctr">
              <a:buNone/>
              <a:defRPr sz="1600" baseline="0">
                <a:solidFill>
                  <a:schemeClr val="tx1">
                    <a:lumMod val="75000"/>
                    <a:lumOff val="25000"/>
                  </a:schemeClr>
                </a:solidFill>
              </a:defRPr>
            </a:lvl1pPr>
          </a:lstStyle>
          <a:p>
            <a:r>
              <a:rPr lang="en-US" dirty="0"/>
              <a:t>Click to insert your image here !</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ree Blank With Footer">
    <p:spTree>
      <p:nvGrpSpPr>
        <p:cNvPr id="1" name=""/>
        <p:cNvGrpSpPr/>
        <p:nvPr/>
      </p:nvGrpSpPr>
      <p:grpSpPr>
        <a:xfrm>
          <a:off x="0" y="0"/>
          <a:ext cx="0" cy="0"/>
          <a:chOff x="0" y="0"/>
          <a:chExt cx="0" cy="0"/>
        </a:xfrm>
      </p:grpSpPr>
      <p:sp>
        <p:nvSpPr>
          <p:cNvPr id="5" name="Flowchart: Off-page Connector 4"/>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6" name="Slide Number Placeholder 4"/>
          <p:cNvSpPr>
            <a:spLocks noGrp="1"/>
          </p:cNvSpPr>
          <p:nvPr>
            <p:ph type="sldNum" sz="quarter" idx="12"/>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Tree>
  </p:cSld>
  <p:clrMapOvr>
    <a:masterClrMapping/>
  </p:clrMapOvr>
  <p:transition spd="slow" advTm="3000">
    <p:push dir="u"/>
  </p:transition>
  <p:hf sldNum="0"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Free Blank With Footer">
    <p:spTree>
      <p:nvGrpSpPr>
        <p:cNvPr id="1" name=""/>
        <p:cNvGrpSpPr/>
        <p:nvPr/>
      </p:nvGrpSpPr>
      <p:grpSpPr>
        <a:xfrm>
          <a:off x="0" y="0"/>
          <a:ext cx="0" cy="0"/>
          <a:chOff x="0" y="0"/>
          <a:chExt cx="0" cy="0"/>
        </a:xfrm>
      </p:grpSpPr>
      <p:sp>
        <p:nvSpPr>
          <p:cNvPr id="7" name="Flowchart: Off-page Connector 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4" name="Slide Number Placeholder 4"/>
          <p:cNvSpPr>
            <a:spLocks noGrp="1"/>
          </p:cNvSpPr>
          <p:nvPr>
            <p:ph type="sldNum" sz="quarter" idx="12"/>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8" name="Flowchart: Off-page Connector 6"/>
          <p:cNvSpPr/>
          <p:nvPr userDrawn="1"/>
        </p:nvSpPr>
        <p:spPr>
          <a:xfrm rot="5400000">
            <a:off x="11681291" y="6247229"/>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741" tIns="60870" rIns="121741" bIns="60870" rtlCol="0" anchor="ctr"/>
          <a:lstStyle/>
          <a:p>
            <a:pPr algn="ctr"/>
            <a:endParaRPr lang="en-US" dirty="0"/>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4_Free Blank With Footer">
    <p:spTree>
      <p:nvGrpSpPr>
        <p:cNvPr id="1" name=""/>
        <p:cNvGrpSpPr/>
        <p:nvPr/>
      </p:nvGrpSpPr>
      <p:grpSpPr>
        <a:xfrm>
          <a:off x="0" y="0"/>
          <a:ext cx="0" cy="0"/>
          <a:chOff x="0" y="0"/>
          <a:chExt cx="0" cy="0"/>
        </a:xfrm>
      </p:grpSpPr>
      <p:sp>
        <p:nvSpPr>
          <p:cNvPr id="7" name="Flowchart: Off-page Connector 6"/>
          <p:cNvSpPr/>
          <p:nvPr/>
        </p:nvSpPr>
        <p:spPr>
          <a:xfrm rot="5400000">
            <a:off x="11681289" y="6247141"/>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US" dirty="0"/>
          </a:p>
        </p:txBody>
      </p:sp>
      <p:sp>
        <p:nvSpPr>
          <p:cNvPr id="4" name="Slide Number Placeholder 4"/>
          <p:cNvSpPr>
            <a:spLocks noGrp="1"/>
          </p:cNvSpPr>
          <p:nvPr>
            <p:ph type="sldNum" sz="quarter" idx="12"/>
          </p:nvPr>
        </p:nvSpPr>
        <p:spPr>
          <a:xfrm>
            <a:off x="11643206" y="6340867"/>
            <a:ext cx="610241" cy="366183"/>
          </a:xfrm>
          <a:prstGeom prst="rect">
            <a:avLst/>
          </a:prstGeom>
        </p:spPr>
        <p:txBody>
          <a:bodyPr lIns="121917" tIns="60958" rIns="121917" bIns="60958"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3791720" y="541356"/>
            <a:ext cx="7518400" cy="471365"/>
          </a:xfrm>
          <a:prstGeom prst="rect">
            <a:avLst/>
          </a:prstGeom>
        </p:spPr>
        <p:txBody>
          <a:bodyPr wrap="none" lIns="0" tIns="0" rIns="0" bIns="0" anchor="ctr">
            <a:noAutofit/>
          </a:bodyPr>
          <a:lstStyle>
            <a:lvl1pPr algn="r">
              <a:defRPr sz="27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5823720" y="1010678"/>
            <a:ext cx="5486400" cy="267661"/>
          </a:xfrm>
          <a:prstGeom prst="rect">
            <a:avLst/>
          </a:prstGeom>
        </p:spPr>
        <p:txBody>
          <a:bodyPr wrap="square" lIns="0" tIns="0" rIns="0" bIns="0" anchor="ctr">
            <a:noAutofit/>
          </a:bodyPr>
          <a:lstStyle>
            <a:lvl1pPr marL="0" indent="0" algn="r">
              <a:buNone/>
              <a:defRPr sz="14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6" name="Text Placeholder 3"/>
          <p:cNvSpPr>
            <a:spLocks noGrp="1"/>
          </p:cNvSpPr>
          <p:nvPr>
            <p:ph type="body" sz="half" idx="2" hasCustomPrompt="1"/>
          </p:nvPr>
        </p:nvSpPr>
        <p:spPr>
          <a:xfrm>
            <a:off x="3352800" y="825950"/>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585" indent="0">
              <a:buNone/>
              <a:defRPr sz="1600"/>
            </a:lvl2pPr>
            <a:lvl3pPr marL="1219170" indent="0">
              <a:buNone/>
              <a:defRPr sz="13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am Slide 02">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5" name="Picture Placeholder 6"/>
          <p:cNvSpPr>
            <a:spLocks noGrp="1"/>
          </p:cNvSpPr>
          <p:nvPr>
            <p:ph type="pic" sz="quarter" idx="14"/>
          </p:nvPr>
        </p:nvSpPr>
        <p:spPr>
          <a:xfrm>
            <a:off x="1072708" y="1777296"/>
            <a:ext cx="1989629" cy="1989165"/>
          </a:xfrm>
          <a:prstGeom prst="roundRect">
            <a:avLst/>
          </a:prstGeom>
          <a:ln w="28575">
            <a:solidFill>
              <a:schemeClr val="accent1"/>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6" name="Picture Placeholder 6"/>
          <p:cNvSpPr>
            <a:spLocks noGrp="1"/>
          </p:cNvSpPr>
          <p:nvPr>
            <p:ph type="pic" sz="quarter" idx="15"/>
          </p:nvPr>
        </p:nvSpPr>
        <p:spPr>
          <a:xfrm>
            <a:off x="3687192" y="1777296"/>
            <a:ext cx="1989629" cy="1989165"/>
          </a:xfrm>
          <a:prstGeom prst="roundRect">
            <a:avLst/>
          </a:prstGeom>
          <a:ln w="28575">
            <a:solidFill>
              <a:schemeClr val="accent2"/>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9" name="Picture Placeholder 6"/>
          <p:cNvSpPr>
            <a:spLocks noGrp="1"/>
          </p:cNvSpPr>
          <p:nvPr>
            <p:ph type="pic" sz="quarter" idx="16"/>
          </p:nvPr>
        </p:nvSpPr>
        <p:spPr>
          <a:xfrm>
            <a:off x="6378023" y="1777296"/>
            <a:ext cx="1989629" cy="1989165"/>
          </a:xfrm>
          <a:prstGeom prst="roundRect">
            <a:avLst/>
          </a:prstGeom>
          <a:ln w="28575">
            <a:solidFill>
              <a:schemeClr val="accent3"/>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0" name="Picture Placeholder 6"/>
          <p:cNvSpPr>
            <a:spLocks noGrp="1"/>
          </p:cNvSpPr>
          <p:nvPr>
            <p:ph type="pic" sz="quarter" idx="17"/>
          </p:nvPr>
        </p:nvSpPr>
        <p:spPr>
          <a:xfrm>
            <a:off x="9054524" y="1777296"/>
            <a:ext cx="1989629" cy="1989165"/>
          </a:xfrm>
          <a:prstGeom prst="roundRect">
            <a:avLst/>
          </a:prstGeom>
          <a:ln w="28575">
            <a:solidFill>
              <a:schemeClr val="accent4"/>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Slide 03">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9" name="Picture Placeholder 6"/>
          <p:cNvSpPr>
            <a:spLocks noGrp="1"/>
          </p:cNvSpPr>
          <p:nvPr>
            <p:ph type="pic" sz="quarter" idx="15"/>
          </p:nvPr>
        </p:nvSpPr>
        <p:spPr>
          <a:xfrm>
            <a:off x="900071" y="1777309"/>
            <a:ext cx="3244279" cy="3260313"/>
          </a:xfrm>
          <a:prstGeom prst="roundRect">
            <a:avLst>
              <a:gd name="adj" fmla="val 8446"/>
            </a:avLst>
          </a:prstGeom>
          <a:ln w="28575">
            <a:solidFill>
              <a:schemeClr val="accent2"/>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Tree>
  </p:cSld>
  <p:clrMapOvr>
    <a:masterClrMapping/>
  </p:clrMapOvr>
  <p:transition spd="slow" advTm="3000">
    <p:push dir="u"/>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Slide 04">
    <p:spTree>
      <p:nvGrpSpPr>
        <p:cNvPr id="1" name=""/>
        <p:cNvGrpSpPr/>
        <p:nvPr/>
      </p:nvGrpSpPr>
      <p:grpSpPr>
        <a:xfrm>
          <a:off x="0" y="0"/>
          <a:ext cx="0" cy="0"/>
          <a:chOff x="0" y="0"/>
          <a:chExt cx="0" cy="0"/>
        </a:xfrm>
      </p:grpSpPr>
      <p:sp>
        <p:nvSpPr>
          <p:cNvPr id="17" name="Flowchart: Off-page Connector 16"/>
          <p:cNvSpPr/>
          <p:nvPr/>
        </p:nvSpPr>
        <p:spPr>
          <a:xfrm rot="5400000">
            <a:off x="11681291" y="6247155"/>
            <a:ext cx="455692" cy="56572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88" tIns="60944" rIns="121888" bIns="60944" rtlCol="0" anchor="ctr"/>
          <a:lstStyle/>
          <a:p>
            <a:pPr algn="ctr"/>
            <a:endParaRPr lang="en-US" dirty="0"/>
          </a:p>
        </p:txBody>
      </p:sp>
      <p:sp>
        <p:nvSpPr>
          <p:cNvPr id="18" name="Slide Number Placeholder 4"/>
          <p:cNvSpPr>
            <a:spLocks noGrp="1"/>
          </p:cNvSpPr>
          <p:nvPr>
            <p:ph type="sldNum" sz="quarter" idx="13"/>
          </p:nvPr>
        </p:nvSpPr>
        <p:spPr>
          <a:xfrm>
            <a:off x="11643221" y="6340882"/>
            <a:ext cx="610241" cy="366183"/>
          </a:xfrm>
          <a:prstGeom prst="rect">
            <a:avLst/>
          </a:prstGeom>
        </p:spPr>
        <p:txBody>
          <a:bodyPr lIns="121888" tIns="60944" rIns="121888" bIns="60944" anchor="ctr"/>
          <a:lstStyle>
            <a:lvl1pPr algn="ctr">
              <a:defRPr sz="1300" b="1">
                <a:solidFill>
                  <a:schemeClr val="tx1">
                    <a:lumMod val="75000"/>
                    <a:lumOff val="25000"/>
                  </a:schemeClr>
                </a:solidFill>
              </a:defRPr>
            </a:lvl1pPr>
          </a:lstStyle>
          <a:p>
            <a:fld id="{C136B7D2-B98C-44FD-8D04-7EC62A564975}" type="slidenum">
              <a:rPr lang="en-US" smtClean="0"/>
              <a:pPr/>
              <a:t>‹#›</a:t>
            </a:fld>
            <a:endParaRPr lang="en-US" dirty="0"/>
          </a:p>
        </p:txBody>
      </p:sp>
      <p:sp>
        <p:nvSpPr>
          <p:cNvPr id="12" name="Picture Placeholder 6"/>
          <p:cNvSpPr>
            <a:spLocks noGrp="1"/>
          </p:cNvSpPr>
          <p:nvPr>
            <p:ph type="pic" sz="quarter" idx="14"/>
          </p:nvPr>
        </p:nvSpPr>
        <p:spPr>
          <a:xfrm>
            <a:off x="499381" y="1488612"/>
            <a:ext cx="1806275" cy="1805853"/>
          </a:xfrm>
          <a:prstGeom prst="roundRect">
            <a:avLst>
              <a:gd name="adj" fmla="val 11041"/>
            </a:avLst>
          </a:prstGeom>
          <a:ln w="28575">
            <a:solidFill>
              <a:schemeClr val="accent1"/>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3" name="Picture Placeholder 6"/>
          <p:cNvSpPr>
            <a:spLocks noGrp="1"/>
          </p:cNvSpPr>
          <p:nvPr>
            <p:ph type="pic" sz="quarter" idx="15"/>
          </p:nvPr>
        </p:nvSpPr>
        <p:spPr>
          <a:xfrm>
            <a:off x="2557145" y="1488612"/>
            <a:ext cx="1806275" cy="1805853"/>
          </a:xfrm>
          <a:prstGeom prst="roundRect">
            <a:avLst>
              <a:gd name="adj" fmla="val 13151"/>
            </a:avLst>
          </a:prstGeom>
          <a:ln w="28575">
            <a:solidFill>
              <a:schemeClr val="accent2"/>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14" name="Picture Placeholder 6"/>
          <p:cNvSpPr>
            <a:spLocks noGrp="1"/>
          </p:cNvSpPr>
          <p:nvPr>
            <p:ph type="pic" sz="quarter" idx="16"/>
          </p:nvPr>
        </p:nvSpPr>
        <p:spPr>
          <a:xfrm>
            <a:off x="4614909" y="1488612"/>
            <a:ext cx="1806275" cy="1805853"/>
          </a:xfrm>
          <a:prstGeom prst="roundRect">
            <a:avLst>
              <a:gd name="adj" fmla="val 11744"/>
            </a:avLst>
          </a:prstGeom>
          <a:ln w="28575">
            <a:solidFill>
              <a:schemeClr val="accent3"/>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21" name="Picture Placeholder 6"/>
          <p:cNvSpPr>
            <a:spLocks noGrp="1"/>
          </p:cNvSpPr>
          <p:nvPr>
            <p:ph type="pic" sz="quarter" idx="17"/>
          </p:nvPr>
        </p:nvSpPr>
        <p:spPr>
          <a:xfrm>
            <a:off x="6674925" y="1488612"/>
            <a:ext cx="1806275" cy="1805853"/>
          </a:xfrm>
          <a:prstGeom prst="roundRect">
            <a:avLst>
              <a:gd name="adj" fmla="val 7524"/>
            </a:avLst>
          </a:prstGeom>
          <a:ln w="28575">
            <a:solidFill>
              <a:schemeClr val="accent4"/>
            </a:solidFill>
          </a:ln>
        </p:spPr>
        <p:txBody>
          <a:bodyPr lIns="121888" tIns="60944" rIns="121888" bIns="60944" anchor="t"/>
          <a:lstStyle>
            <a:lvl1pPr algn="ctr">
              <a:buNone/>
              <a:defRPr sz="1600" baseline="0">
                <a:solidFill>
                  <a:schemeClr val="tx1">
                    <a:lumMod val="75000"/>
                    <a:lumOff val="25000"/>
                  </a:schemeClr>
                </a:solidFill>
              </a:defRPr>
            </a:lvl1pPr>
          </a:lstStyle>
          <a:p>
            <a:r>
              <a:rPr lang="zh-CN" altLang="en-US"/>
              <a:t>单击图标添加图片</a:t>
            </a:r>
            <a:endParaRPr lang="en-US" dirty="0"/>
          </a:p>
        </p:txBody>
      </p:sp>
      <p:sp>
        <p:nvSpPr>
          <p:cNvPr id="8" name="Title 1"/>
          <p:cNvSpPr>
            <a:spLocks noGrp="1"/>
          </p:cNvSpPr>
          <p:nvPr>
            <p:ph type="title" hasCustomPrompt="1"/>
          </p:nvPr>
        </p:nvSpPr>
        <p:spPr>
          <a:xfrm>
            <a:off x="2336800" y="356628"/>
            <a:ext cx="7518400" cy="471365"/>
          </a:xfrm>
          <a:prstGeom prst="rect">
            <a:avLst/>
          </a:prstGeom>
        </p:spPr>
        <p:txBody>
          <a:bodyPr wrap="none" lIns="0" tIns="0" rIns="0" bIns="0" anchor="ctr">
            <a:noAutofit/>
          </a:bodyPr>
          <a:lstStyle>
            <a:lvl1pPr algn="ctr">
              <a:defRPr sz="3200" b="1" baseline="0">
                <a:solidFill>
                  <a:schemeClr val="tx1">
                    <a:lumMod val="90000"/>
                    <a:lumOff val="1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3352800" y="825952"/>
            <a:ext cx="5486400" cy="267661"/>
          </a:xfrm>
          <a:prstGeom prst="rect">
            <a:avLst/>
          </a:prstGeom>
        </p:spPr>
        <p:txBody>
          <a:bodyPr wrap="square" lIns="0" tIns="0" rIns="0" bIns="0" anchor="ctr">
            <a:noAutofit/>
          </a:bodyPr>
          <a:lstStyle>
            <a:lvl1pPr marL="0" indent="0" algn="ctr">
              <a:buNone/>
              <a:defRPr sz="1600" b="1" i="0" baseline="0">
                <a:solidFill>
                  <a:schemeClr val="bg1">
                    <a:lumMod val="75000"/>
                  </a:schemeClr>
                </a:solidFill>
                <a:latin typeface="+mn-lt"/>
              </a:defRPr>
            </a:lvl1pPr>
            <a:lvl2pPr marL="609411" indent="0">
              <a:buNone/>
              <a:defRPr sz="1600"/>
            </a:lvl2pPr>
            <a:lvl3pPr marL="1218840" indent="0">
              <a:buNone/>
              <a:defRPr sz="1300"/>
            </a:lvl3pPr>
            <a:lvl4pPr marL="1828256" indent="0">
              <a:buNone/>
              <a:defRPr sz="1200"/>
            </a:lvl4pPr>
            <a:lvl5pPr marL="2437678" indent="0">
              <a:buNone/>
              <a:defRPr sz="1200"/>
            </a:lvl5pPr>
            <a:lvl6pPr marL="3047088" indent="0">
              <a:buNone/>
              <a:defRPr sz="1200"/>
            </a:lvl6pPr>
            <a:lvl7pPr marL="3656499" indent="0">
              <a:buNone/>
              <a:defRPr sz="1200"/>
            </a:lvl7pPr>
            <a:lvl8pPr marL="4265920" indent="0">
              <a:buNone/>
              <a:defRPr sz="1200"/>
            </a:lvl8pPr>
            <a:lvl9pPr marL="4875337" indent="0">
              <a:buNone/>
              <a:defRPr sz="1200"/>
            </a:lvl9pPr>
          </a:lstStyle>
          <a:p>
            <a:pPr lvl="0"/>
            <a:r>
              <a:rPr lang="en-US" dirty="0"/>
              <a:t>Subtext Goes Here</a:t>
            </a:r>
          </a:p>
        </p:txBody>
      </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34" Type="http://schemas.openxmlformats.org/officeDocument/2006/relationships/image" Target="../media/image1.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theme" Target="../theme/theme1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1.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1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直接连接符 6"/>
          <p:cNvSpPr>
            <a:spLocks noChangeShapeType="1"/>
          </p:cNvSpPr>
          <p:nvPr/>
        </p:nvSpPr>
        <p:spPr bwMode="auto">
          <a:xfrm>
            <a:off x="-1" y="6742588"/>
            <a:ext cx="9694333" cy="0"/>
          </a:xfrm>
          <a:prstGeom prst="line">
            <a:avLst/>
          </a:prstGeom>
          <a:noFill/>
          <a:ln w="9525"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1027" name="直接连接符 7"/>
          <p:cNvSpPr>
            <a:spLocks noChangeShapeType="1"/>
          </p:cNvSpPr>
          <p:nvPr/>
        </p:nvSpPr>
        <p:spPr bwMode="auto">
          <a:xfrm flipV="1">
            <a:off x="9823451" y="6381435"/>
            <a:ext cx="2116" cy="431800"/>
          </a:xfrm>
          <a:prstGeom prst="line">
            <a:avLst/>
          </a:prstGeom>
          <a:noFill/>
          <a:ln w="38100"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1029" name="直接连接符 9"/>
          <p:cNvSpPr>
            <a:spLocks noChangeShapeType="1"/>
          </p:cNvSpPr>
          <p:nvPr/>
        </p:nvSpPr>
        <p:spPr bwMode="auto">
          <a:xfrm flipV="1">
            <a:off x="9935636" y="6524312"/>
            <a:ext cx="2117" cy="288925"/>
          </a:xfrm>
          <a:prstGeom prst="line">
            <a:avLst/>
          </a:prstGeom>
          <a:noFill/>
          <a:ln w="38100" cap="flat" cmpd="sng">
            <a:solidFill>
              <a:srgbClr val="FFC000"/>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1030" name="直接连接符 10"/>
          <p:cNvSpPr>
            <a:spLocks noChangeShapeType="1"/>
          </p:cNvSpPr>
          <p:nvPr/>
        </p:nvSpPr>
        <p:spPr bwMode="auto">
          <a:xfrm flipV="1">
            <a:off x="832404" y="0"/>
            <a:ext cx="0" cy="428627"/>
          </a:xfrm>
          <a:prstGeom prst="line">
            <a:avLst/>
          </a:prstGeom>
          <a:noFill/>
          <a:ln w="76200"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1031" name="直接连接符 11"/>
          <p:cNvSpPr>
            <a:spLocks noChangeShapeType="1"/>
          </p:cNvSpPr>
          <p:nvPr/>
        </p:nvSpPr>
        <p:spPr bwMode="auto">
          <a:xfrm>
            <a:off x="1024467" y="4"/>
            <a:ext cx="0" cy="288925"/>
          </a:xfrm>
          <a:prstGeom prst="line">
            <a:avLst/>
          </a:prstGeom>
          <a:noFill/>
          <a:ln w="76200" cap="flat" cmpd="sng">
            <a:solidFill>
              <a:srgbClr val="FFC000"/>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pic>
        <p:nvPicPr>
          <p:cNvPr id="3"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p:txStyles>
    <p:titleStyle>
      <a:lvl1pPr marL="912677" indent="-912677"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2677"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2677"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2677"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2677"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69016"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5354"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1742"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38030" indent="-912677"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290" indent="-34229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1532" indent="-285244"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0870" indent="-228194"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597160" indent="-228194"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3451" indent="-228194"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09837" indent="-228194" algn="l" defTabSz="9120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66177" indent="-228194" algn="l" defTabSz="9120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2514" indent="-228194" algn="l" defTabSz="9120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78902" indent="-228194" algn="l" defTabSz="912043"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2043" rtl="0" eaLnBrk="1" latinLnBrk="0" hangingPunct="1">
        <a:defRPr sz="1900" kern="1200">
          <a:solidFill>
            <a:schemeClr val="tx1"/>
          </a:solidFill>
          <a:latin typeface="+mn-lt"/>
          <a:ea typeface="+mn-ea"/>
          <a:cs typeface="+mn-cs"/>
        </a:defRPr>
      </a:lvl1pPr>
      <a:lvl2pPr marL="456291" algn="l" defTabSz="912043" rtl="0" eaLnBrk="1" latinLnBrk="0" hangingPunct="1">
        <a:defRPr sz="1900" kern="1200">
          <a:solidFill>
            <a:schemeClr val="tx1"/>
          </a:solidFill>
          <a:latin typeface="+mn-lt"/>
          <a:ea typeface="+mn-ea"/>
          <a:cs typeface="+mn-cs"/>
        </a:defRPr>
      </a:lvl2pPr>
      <a:lvl3pPr marL="912677" algn="l" defTabSz="912043" rtl="0" eaLnBrk="1" latinLnBrk="0" hangingPunct="1">
        <a:defRPr sz="1900" kern="1200">
          <a:solidFill>
            <a:schemeClr val="tx1"/>
          </a:solidFill>
          <a:latin typeface="+mn-lt"/>
          <a:ea typeface="+mn-ea"/>
          <a:cs typeface="+mn-cs"/>
        </a:defRPr>
      </a:lvl3pPr>
      <a:lvl4pPr marL="1369016" algn="l" defTabSz="912043" rtl="0" eaLnBrk="1" latinLnBrk="0" hangingPunct="1">
        <a:defRPr sz="1900" kern="1200">
          <a:solidFill>
            <a:schemeClr val="tx1"/>
          </a:solidFill>
          <a:latin typeface="+mn-lt"/>
          <a:ea typeface="+mn-ea"/>
          <a:cs typeface="+mn-cs"/>
        </a:defRPr>
      </a:lvl4pPr>
      <a:lvl5pPr marL="1825354" algn="l" defTabSz="912043" rtl="0" eaLnBrk="1" latinLnBrk="0" hangingPunct="1">
        <a:defRPr sz="1900" kern="1200">
          <a:solidFill>
            <a:schemeClr val="tx1"/>
          </a:solidFill>
          <a:latin typeface="+mn-lt"/>
          <a:ea typeface="+mn-ea"/>
          <a:cs typeface="+mn-cs"/>
        </a:defRPr>
      </a:lvl5pPr>
      <a:lvl6pPr marL="2281742" algn="l" defTabSz="912043" rtl="0" eaLnBrk="1" latinLnBrk="0" hangingPunct="1">
        <a:defRPr sz="1900" kern="1200">
          <a:solidFill>
            <a:schemeClr val="tx1"/>
          </a:solidFill>
          <a:latin typeface="+mn-lt"/>
          <a:ea typeface="+mn-ea"/>
          <a:cs typeface="+mn-cs"/>
        </a:defRPr>
      </a:lvl6pPr>
      <a:lvl7pPr marL="2738030" algn="l" defTabSz="912043" rtl="0" eaLnBrk="1" latinLnBrk="0" hangingPunct="1">
        <a:defRPr sz="1900" kern="1200">
          <a:solidFill>
            <a:schemeClr val="tx1"/>
          </a:solidFill>
          <a:latin typeface="+mn-lt"/>
          <a:ea typeface="+mn-ea"/>
          <a:cs typeface="+mn-cs"/>
        </a:defRPr>
      </a:lvl7pPr>
      <a:lvl8pPr marL="3194320" algn="l" defTabSz="912043" rtl="0" eaLnBrk="1" latinLnBrk="0" hangingPunct="1">
        <a:defRPr sz="1900" kern="1200">
          <a:solidFill>
            <a:schemeClr val="tx1"/>
          </a:solidFill>
          <a:latin typeface="+mn-lt"/>
          <a:ea typeface="+mn-ea"/>
          <a:cs typeface="+mn-cs"/>
        </a:defRPr>
      </a:lvl8pPr>
      <a:lvl9pPr marL="3650611" algn="l" defTabSz="912043" rtl="0" eaLnBrk="1" latinLnBrk="0" hangingPunct="1">
        <a:defRPr sz="19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3951245111"/>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8270" rtl="0" eaLnBrk="1" latinLnBrk="0" hangingPunct="1">
        <a:spcBef>
          <a:spcPct val="0"/>
        </a:spcBef>
        <a:buNone/>
        <a:defRPr sz="5900" kern="1200">
          <a:solidFill>
            <a:schemeClr val="tx1"/>
          </a:solidFill>
          <a:latin typeface="+mj-lt"/>
          <a:ea typeface="+mj-ea"/>
          <a:cs typeface="+mj-cs"/>
        </a:defRPr>
      </a:lvl1pPr>
    </p:titleStyle>
    <p:bodyStyle>
      <a:lvl1pPr marL="456831" indent="-456831" algn="l" defTabSz="12182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854" indent="-380710" algn="l" defTabSz="12182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2823" indent="-304552" algn="l" defTabSz="12182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1947"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1090"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0196"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9341"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8466"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7591" indent="-304552" algn="l" defTabSz="12182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270" rtl="0" eaLnBrk="1" latinLnBrk="0" hangingPunct="1">
        <a:defRPr sz="2400" kern="1200">
          <a:solidFill>
            <a:schemeClr val="tx1"/>
          </a:solidFill>
          <a:latin typeface="+mn-lt"/>
          <a:ea typeface="+mn-ea"/>
          <a:cs typeface="+mn-cs"/>
        </a:defRPr>
      </a:lvl1pPr>
      <a:lvl2pPr marL="609107" algn="l" defTabSz="1218270" rtl="0" eaLnBrk="1" latinLnBrk="0" hangingPunct="1">
        <a:defRPr sz="2400" kern="1200">
          <a:solidFill>
            <a:schemeClr val="tx1"/>
          </a:solidFill>
          <a:latin typeface="+mn-lt"/>
          <a:ea typeface="+mn-ea"/>
          <a:cs typeface="+mn-cs"/>
        </a:defRPr>
      </a:lvl2pPr>
      <a:lvl3pPr marL="1218270" algn="l" defTabSz="1218270" rtl="0" eaLnBrk="1" latinLnBrk="0" hangingPunct="1">
        <a:defRPr sz="2400" kern="1200">
          <a:solidFill>
            <a:schemeClr val="tx1"/>
          </a:solidFill>
          <a:latin typeface="+mn-lt"/>
          <a:ea typeface="+mn-ea"/>
          <a:cs typeface="+mn-cs"/>
        </a:defRPr>
      </a:lvl3pPr>
      <a:lvl4pPr marL="1827394" algn="l" defTabSz="1218270" rtl="0" eaLnBrk="1" latinLnBrk="0" hangingPunct="1">
        <a:defRPr sz="2400" kern="1200">
          <a:solidFill>
            <a:schemeClr val="tx1"/>
          </a:solidFill>
          <a:latin typeface="+mn-lt"/>
          <a:ea typeface="+mn-ea"/>
          <a:cs typeface="+mn-cs"/>
        </a:defRPr>
      </a:lvl4pPr>
      <a:lvl5pPr marL="2436538" algn="l" defTabSz="1218270" rtl="0" eaLnBrk="1" latinLnBrk="0" hangingPunct="1">
        <a:defRPr sz="2400" kern="1200">
          <a:solidFill>
            <a:schemeClr val="tx1"/>
          </a:solidFill>
          <a:latin typeface="+mn-lt"/>
          <a:ea typeface="+mn-ea"/>
          <a:cs typeface="+mn-cs"/>
        </a:defRPr>
      </a:lvl5pPr>
      <a:lvl6pPr marL="3045644" algn="l" defTabSz="1218270" rtl="0" eaLnBrk="1" latinLnBrk="0" hangingPunct="1">
        <a:defRPr sz="2400" kern="1200">
          <a:solidFill>
            <a:schemeClr val="tx1"/>
          </a:solidFill>
          <a:latin typeface="+mn-lt"/>
          <a:ea typeface="+mn-ea"/>
          <a:cs typeface="+mn-cs"/>
        </a:defRPr>
      </a:lvl6pPr>
      <a:lvl7pPr marL="3654751" algn="l" defTabSz="1218270" rtl="0" eaLnBrk="1" latinLnBrk="0" hangingPunct="1">
        <a:defRPr sz="2400" kern="1200">
          <a:solidFill>
            <a:schemeClr val="tx1"/>
          </a:solidFill>
          <a:latin typeface="+mn-lt"/>
          <a:ea typeface="+mn-ea"/>
          <a:cs typeface="+mn-cs"/>
        </a:defRPr>
      </a:lvl7pPr>
      <a:lvl8pPr marL="4263893" algn="l" defTabSz="1218270" rtl="0" eaLnBrk="1" latinLnBrk="0" hangingPunct="1">
        <a:defRPr sz="2400" kern="1200">
          <a:solidFill>
            <a:schemeClr val="tx1"/>
          </a:solidFill>
          <a:latin typeface="+mn-lt"/>
          <a:ea typeface="+mn-ea"/>
          <a:cs typeface="+mn-cs"/>
        </a:defRPr>
      </a:lvl8pPr>
      <a:lvl9pPr marL="4873020" algn="l" defTabSz="121827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3903949863"/>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8540" rtl="0" eaLnBrk="1" latinLnBrk="0" hangingPunct="1">
        <a:spcBef>
          <a:spcPct val="0"/>
        </a:spcBef>
        <a:buNone/>
        <a:defRPr sz="5900" kern="1200">
          <a:solidFill>
            <a:schemeClr val="tx1"/>
          </a:solidFill>
          <a:latin typeface="+mj-lt"/>
          <a:ea typeface="+mj-ea"/>
          <a:cs typeface="+mj-cs"/>
        </a:defRPr>
      </a:lvl1pPr>
    </p:titleStyle>
    <p:bodyStyle>
      <a:lvl1pPr marL="456939" indent="-456939" algn="l" defTabSz="12185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070" indent="-380794" algn="l" defTabSz="12185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165" indent="-304624" algn="l" defTabSz="12185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2427"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1702"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0952"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0229"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9492"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8755" indent="-304624" algn="l" defTabSz="12185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540" rtl="0" eaLnBrk="1" latinLnBrk="0" hangingPunct="1">
        <a:defRPr sz="2400" kern="1200">
          <a:solidFill>
            <a:schemeClr val="tx1"/>
          </a:solidFill>
          <a:latin typeface="+mn-lt"/>
          <a:ea typeface="+mn-ea"/>
          <a:cs typeface="+mn-cs"/>
        </a:defRPr>
      </a:lvl1pPr>
      <a:lvl2pPr marL="609251" algn="l" defTabSz="1218540" rtl="0" eaLnBrk="1" latinLnBrk="0" hangingPunct="1">
        <a:defRPr sz="2400" kern="1200">
          <a:solidFill>
            <a:schemeClr val="tx1"/>
          </a:solidFill>
          <a:latin typeface="+mn-lt"/>
          <a:ea typeface="+mn-ea"/>
          <a:cs typeface="+mn-cs"/>
        </a:defRPr>
      </a:lvl2pPr>
      <a:lvl3pPr marL="1218540" algn="l" defTabSz="1218540" rtl="0" eaLnBrk="1" latinLnBrk="0" hangingPunct="1">
        <a:defRPr sz="2400" kern="1200">
          <a:solidFill>
            <a:schemeClr val="tx1"/>
          </a:solidFill>
          <a:latin typeface="+mn-lt"/>
          <a:ea typeface="+mn-ea"/>
          <a:cs typeface="+mn-cs"/>
        </a:defRPr>
      </a:lvl3pPr>
      <a:lvl4pPr marL="1827802" algn="l" defTabSz="1218540" rtl="0" eaLnBrk="1" latinLnBrk="0" hangingPunct="1">
        <a:defRPr sz="2400" kern="1200">
          <a:solidFill>
            <a:schemeClr val="tx1"/>
          </a:solidFill>
          <a:latin typeface="+mn-lt"/>
          <a:ea typeface="+mn-ea"/>
          <a:cs typeface="+mn-cs"/>
        </a:defRPr>
      </a:lvl4pPr>
      <a:lvl5pPr marL="2437078" algn="l" defTabSz="1218540" rtl="0" eaLnBrk="1" latinLnBrk="0" hangingPunct="1">
        <a:defRPr sz="2400" kern="1200">
          <a:solidFill>
            <a:schemeClr val="tx1"/>
          </a:solidFill>
          <a:latin typeface="+mn-lt"/>
          <a:ea typeface="+mn-ea"/>
          <a:cs typeface="+mn-cs"/>
        </a:defRPr>
      </a:lvl5pPr>
      <a:lvl6pPr marL="3046328" algn="l" defTabSz="1218540" rtl="0" eaLnBrk="1" latinLnBrk="0" hangingPunct="1">
        <a:defRPr sz="2400" kern="1200">
          <a:solidFill>
            <a:schemeClr val="tx1"/>
          </a:solidFill>
          <a:latin typeface="+mn-lt"/>
          <a:ea typeface="+mn-ea"/>
          <a:cs typeface="+mn-cs"/>
        </a:defRPr>
      </a:lvl6pPr>
      <a:lvl7pPr marL="3655579" algn="l" defTabSz="1218540" rtl="0" eaLnBrk="1" latinLnBrk="0" hangingPunct="1">
        <a:defRPr sz="2400" kern="1200">
          <a:solidFill>
            <a:schemeClr val="tx1"/>
          </a:solidFill>
          <a:latin typeface="+mn-lt"/>
          <a:ea typeface="+mn-ea"/>
          <a:cs typeface="+mn-cs"/>
        </a:defRPr>
      </a:lvl7pPr>
      <a:lvl8pPr marL="4264853" algn="l" defTabSz="1218540" rtl="0" eaLnBrk="1" latinLnBrk="0" hangingPunct="1">
        <a:defRPr sz="2400" kern="1200">
          <a:solidFill>
            <a:schemeClr val="tx1"/>
          </a:solidFill>
          <a:latin typeface="+mn-lt"/>
          <a:ea typeface="+mn-ea"/>
          <a:cs typeface="+mn-cs"/>
        </a:defRPr>
      </a:lvl8pPr>
      <a:lvl9pPr marL="4874117" algn="l" defTabSz="1218540" rtl="0" eaLnBrk="1" latinLnBrk="0" hangingPunct="1">
        <a:defRPr sz="2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Lst>
  <p:transition spd="slow" advTm="3000">
    <p:push dir="u"/>
  </p:transition>
  <p:hf sldNum="0" hdr="0" ftr="0"/>
  <p:txStyles>
    <p:titleStyle>
      <a:lvl1pPr algn="ctr" defTabSz="1218840" rtl="0" eaLnBrk="1" latinLnBrk="0" hangingPunct="1">
        <a:spcBef>
          <a:spcPct val="0"/>
        </a:spcBef>
        <a:buNone/>
        <a:defRPr sz="5900" kern="1200">
          <a:solidFill>
            <a:schemeClr val="tx1"/>
          </a:solidFill>
          <a:latin typeface="+mj-lt"/>
          <a:ea typeface="+mj-ea"/>
          <a:cs typeface="+mj-cs"/>
        </a:defRPr>
      </a:lvl1pPr>
    </p:titleStyle>
    <p:bodyStyle>
      <a:lvl1pPr marL="457059" indent="-457059" algn="l" defTabSz="12188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310" indent="-380888" algn="l" defTabSz="12188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545" indent="-304704" algn="l" defTabSz="12188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2960"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2382"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1792"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216"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632"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048" indent="-304704" algn="l" defTabSz="12188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40" rtl="0" eaLnBrk="1" latinLnBrk="0" hangingPunct="1">
        <a:defRPr sz="2400" kern="1200">
          <a:solidFill>
            <a:schemeClr val="tx1"/>
          </a:solidFill>
          <a:latin typeface="+mn-lt"/>
          <a:ea typeface="+mn-ea"/>
          <a:cs typeface="+mn-cs"/>
        </a:defRPr>
      </a:lvl1pPr>
      <a:lvl2pPr marL="609411" algn="l" defTabSz="1218840" rtl="0" eaLnBrk="1" latinLnBrk="0" hangingPunct="1">
        <a:defRPr sz="2400" kern="1200">
          <a:solidFill>
            <a:schemeClr val="tx1"/>
          </a:solidFill>
          <a:latin typeface="+mn-lt"/>
          <a:ea typeface="+mn-ea"/>
          <a:cs typeface="+mn-cs"/>
        </a:defRPr>
      </a:lvl2pPr>
      <a:lvl3pPr marL="1218840" algn="l" defTabSz="1218840" rtl="0" eaLnBrk="1" latinLnBrk="0" hangingPunct="1">
        <a:defRPr sz="2400" kern="1200">
          <a:solidFill>
            <a:schemeClr val="tx1"/>
          </a:solidFill>
          <a:latin typeface="+mn-lt"/>
          <a:ea typeface="+mn-ea"/>
          <a:cs typeface="+mn-cs"/>
        </a:defRPr>
      </a:lvl3pPr>
      <a:lvl4pPr marL="1828256" algn="l" defTabSz="1218840" rtl="0" eaLnBrk="1" latinLnBrk="0" hangingPunct="1">
        <a:defRPr sz="2400" kern="1200">
          <a:solidFill>
            <a:schemeClr val="tx1"/>
          </a:solidFill>
          <a:latin typeface="+mn-lt"/>
          <a:ea typeface="+mn-ea"/>
          <a:cs typeface="+mn-cs"/>
        </a:defRPr>
      </a:lvl4pPr>
      <a:lvl5pPr marL="2437678" algn="l" defTabSz="1218840" rtl="0" eaLnBrk="1" latinLnBrk="0" hangingPunct="1">
        <a:defRPr sz="2400" kern="1200">
          <a:solidFill>
            <a:schemeClr val="tx1"/>
          </a:solidFill>
          <a:latin typeface="+mn-lt"/>
          <a:ea typeface="+mn-ea"/>
          <a:cs typeface="+mn-cs"/>
        </a:defRPr>
      </a:lvl5pPr>
      <a:lvl6pPr marL="3047088" algn="l" defTabSz="1218840" rtl="0" eaLnBrk="1" latinLnBrk="0" hangingPunct="1">
        <a:defRPr sz="2400" kern="1200">
          <a:solidFill>
            <a:schemeClr val="tx1"/>
          </a:solidFill>
          <a:latin typeface="+mn-lt"/>
          <a:ea typeface="+mn-ea"/>
          <a:cs typeface="+mn-cs"/>
        </a:defRPr>
      </a:lvl6pPr>
      <a:lvl7pPr marL="3656499" algn="l" defTabSz="1218840" rtl="0" eaLnBrk="1" latinLnBrk="0" hangingPunct="1">
        <a:defRPr sz="2400" kern="1200">
          <a:solidFill>
            <a:schemeClr val="tx1"/>
          </a:solidFill>
          <a:latin typeface="+mn-lt"/>
          <a:ea typeface="+mn-ea"/>
          <a:cs typeface="+mn-cs"/>
        </a:defRPr>
      </a:lvl7pPr>
      <a:lvl8pPr marL="4265920" algn="l" defTabSz="1218840" rtl="0" eaLnBrk="1" latinLnBrk="0" hangingPunct="1">
        <a:defRPr sz="2400" kern="1200">
          <a:solidFill>
            <a:schemeClr val="tx1"/>
          </a:solidFill>
          <a:latin typeface="+mn-lt"/>
          <a:ea typeface="+mn-ea"/>
          <a:cs typeface="+mn-cs"/>
        </a:defRPr>
      </a:lvl8pPr>
      <a:lvl9pPr marL="4875337" algn="l" defTabSz="1218840" rtl="0" eaLnBrk="1" latinLnBrk="0" hangingPunct="1">
        <a:defRPr sz="2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Lst>
  <p:transition spd="slow" advTm="3000">
    <p:push dir="u"/>
  </p:transition>
  <p:hf sldNum="0" hdr="0" ftr="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561824738"/>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190" rtl="0" eaLnBrk="1" latinLnBrk="0" hangingPunct="1">
        <a:spcBef>
          <a:spcPct val="0"/>
        </a:spcBef>
        <a:buNone/>
        <a:defRPr sz="5900" kern="1200">
          <a:solidFill>
            <a:schemeClr val="tx1"/>
          </a:solidFill>
          <a:latin typeface="+mj-lt"/>
          <a:ea typeface="+mj-ea"/>
          <a:cs typeface="+mj-cs"/>
        </a:defRPr>
      </a:lvl1pPr>
    </p:titleStyle>
    <p:bodyStyle>
      <a:lvl1pPr marL="456399" indent="-456399" algn="l" defTabSz="121719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8990" indent="-380374" algn="l" defTabSz="121719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455" indent="-304264" algn="l" defTabSz="121719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027"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642"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172"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5789"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363"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2935" indent="-304264" algn="l" defTabSz="121719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190" rtl="0" eaLnBrk="1" latinLnBrk="0" hangingPunct="1">
        <a:defRPr sz="2400" kern="1200">
          <a:solidFill>
            <a:schemeClr val="tx1"/>
          </a:solidFill>
          <a:latin typeface="+mn-lt"/>
          <a:ea typeface="+mn-ea"/>
          <a:cs typeface="+mn-cs"/>
        </a:defRPr>
      </a:lvl1pPr>
      <a:lvl2pPr marL="608531" algn="l" defTabSz="1217190" rtl="0" eaLnBrk="1" latinLnBrk="0" hangingPunct="1">
        <a:defRPr sz="2400" kern="1200">
          <a:solidFill>
            <a:schemeClr val="tx1"/>
          </a:solidFill>
          <a:latin typeface="+mn-lt"/>
          <a:ea typeface="+mn-ea"/>
          <a:cs typeface="+mn-cs"/>
        </a:defRPr>
      </a:lvl2pPr>
      <a:lvl3pPr marL="1217190" algn="l" defTabSz="1217190" rtl="0" eaLnBrk="1" latinLnBrk="0" hangingPunct="1">
        <a:defRPr sz="2400" kern="1200">
          <a:solidFill>
            <a:schemeClr val="tx1"/>
          </a:solidFill>
          <a:latin typeface="+mn-lt"/>
          <a:ea typeface="+mn-ea"/>
          <a:cs typeface="+mn-cs"/>
        </a:defRPr>
      </a:lvl3pPr>
      <a:lvl4pPr marL="1825762" algn="l" defTabSz="1217190" rtl="0" eaLnBrk="1" latinLnBrk="0" hangingPunct="1">
        <a:defRPr sz="2400" kern="1200">
          <a:solidFill>
            <a:schemeClr val="tx1"/>
          </a:solidFill>
          <a:latin typeface="+mn-lt"/>
          <a:ea typeface="+mn-ea"/>
          <a:cs typeface="+mn-cs"/>
        </a:defRPr>
      </a:lvl4pPr>
      <a:lvl5pPr marL="2434378" algn="l" defTabSz="1217190" rtl="0" eaLnBrk="1" latinLnBrk="0" hangingPunct="1">
        <a:defRPr sz="2400" kern="1200">
          <a:solidFill>
            <a:schemeClr val="tx1"/>
          </a:solidFill>
          <a:latin typeface="+mn-lt"/>
          <a:ea typeface="+mn-ea"/>
          <a:cs typeface="+mn-cs"/>
        </a:defRPr>
      </a:lvl5pPr>
      <a:lvl6pPr marL="3042908" algn="l" defTabSz="1217190" rtl="0" eaLnBrk="1" latinLnBrk="0" hangingPunct="1">
        <a:defRPr sz="2400" kern="1200">
          <a:solidFill>
            <a:schemeClr val="tx1"/>
          </a:solidFill>
          <a:latin typeface="+mn-lt"/>
          <a:ea typeface="+mn-ea"/>
          <a:cs typeface="+mn-cs"/>
        </a:defRPr>
      </a:lvl6pPr>
      <a:lvl7pPr marL="3651439" algn="l" defTabSz="1217190" rtl="0" eaLnBrk="1" latinLnBrk="0" hangingPunct="1">
        <a:defRPr sz="2400" kern="1200">
          <a:solidFill>
            <a:schemeClr val="tx1"/>
          </a:solidFill>
          <a:latin typeface="+mn-lt"/>
          <a:ea typeface="+mn-ea"/>
          <a:cs typeface="+mn-cs"/>
        </a:defRPr>
      </a:lvl7pPr>
      <a:lvl8pPr marL="4260053" algn="l" defTabSz="1217190" rtl="0" eaLnBrk="1" latinLnBrk="0" hangingPunct="1">
        <a:defRPr sz="2400" kern="1200">
          <a:solidFill>
            <a:schemeClr val="tx1"/>
          </a:solidFill>
          <a:latin typeface="+mn-lt"/>
          <a:ea typeface="+mn-ea"/>
          <a:cs typeface="+mn-cs"/>
        </a:defRPr>
      </a:lvl8pPr>
      <a:lvl9pPr marL="4868652" algn="l" defTabSz="121719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3903949863"/>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220" rtl="0" eaLnBrk="1" latinLnBrk="0" hangingPunct="1">
        <a:spcBef>
          <a:spcPct val="0"/>
        </a:spcBef>
        <a:buNone/>
        <a:defRPr sz="5900" kern="1200">
          <a:solidFill>
            <a:schemeClr val="tx1"/>
          </a:solidFill>
          <a:latin typeface="+mj-lt"/>
          <a:ea typeface="+mj-ea"/>
          <a:cs typeface="+mj-cs"/>
        </a:defRPr>
      </a:lvl1pPr>
    </p:titleStyle>
    <p:bodyStyle>
      <a:lvl1pPr marL="456411" indent="-456411" algn="l" defTabSz="121722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4" indent="-380384" algn="l" defTabSz="121722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493" indent="-304272" algn="l" defTabSz="121722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080"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710"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256"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5888"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477"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064" indent="-304272" algn="l" defTabSz="121722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20" rtl="0" eaLnBrk="1" latinLnBrk="0" hangingPunct="1">
        <a:defRPr sz="2400" kern="1200">
          <a:solidFill>
            <a:schemeClr val="tx1"/>
          </a:solidFill>
          <a:latin typeface="+mn-lt"/>
          <a:ea typeface="+mn-ea"/>
          <a:cs typeface="+mn-cs"/>
        </a:defRPr>
      </a:lvl1pPr>
      <a:lvl2pPr marL="608547" algn="l" defTabSz="1217220" rtl="0" eaLnBrk="1" latinLnBrk="0" hangingPunct="1">
        <a:defRPr sz="2400" kern="1200">
          <a:solidFill>
            <a:schemeClr val="tx1"/>
          </a:solidFill>
          <a:latin typeface="+mn-lt"/>
          <a:ea typeface="+mn-ea"/>
          <a:cs typeface="+mn-cs"/>
        </a:defRPr>
      </a:lvl2pPr>
      <a:lvl3pPr marL="1217220" algn="l" defTabSz="1217220" rtl="0" eaLnBrk="1" latinLnBrk="0" hangingPunct="1">
        <a:defRPr sz="2400" kern="1200">
          <a:solidFill>
            <a:schemeClr val="tx1"/>
          </a:solidFill>
          <a:latin typeface="+mn-lt"/>
          <a:ea typeface="+mn-ea"/>
          <a:cs typeface="+mn-cs"/>
        </a:defRPr>
      </a:lvl3pPr>
      <a:lvl4pPr marL="1825808" algn="l" defTabSz="1217220" rtl="0" eaLnBrk="1" latinLnBrk="0" hangingPunct="1">
        <a:defRPr sz="2400" kern="1200">
          <a:solidFill>
            <a:schemeClr val="tx1"/>
          </a:solidFill>
          <a:latin typeface="+mn-lt"/>
          <a:ea typeface="+mn-ea"/>
          <a:cs typeface="+mn-cs"/>
        </a:defRPr>
      </a:lvl4pPr>
      <a:lvl5pPr marL="2434438" algn="l" defTabSz="1217220" rtl="0" eaLnBrk="1" latinLnBrk="0" hangingPunct="1">
        <a:defRPr sz="2400" kern="1200">
          <a:solidFill>
            <a:schemeClr val="tx1"/>
          </a:solidFill>
          <a:latin typeface="+mn-lt"/>
          <a:ea typeface="+mn-ea"/>
          <a:cs typeface="+mn-cs"/>
        </a:defRPr>
      </a:lvl5pPr>
      <a:lvl6pPr marL="3042984" algn="l" defTabSz="1217220" rtl="0" eaLnBrk="1" latinLnBrk="0" hangingPunct="1">
        <a:defRPr sz="2400" kern="1200">
          <a:solidFill>
            <a:schemeClr val="tx1"/>
          </a:solidFill>
          <a:latin typeface="+mn-lt"/>
          <a:ea typeface="+mn-ea"/>
          <a:cs typeface="+mn-cs"/>
        </a:defRPr>
      </a:lvl6pPr>
      <a:lvl7pPr marL="3651531" algn="l" defTabSz="1217220" rtl="0" eaLnBrk="1" latinLnBrk="0" hangingPunct="1">
        <a:defRPr sz="2400" kern="1200">
          <a:solidFill>
            <a:schemeClr val="tx1"/>
          </a:solidFill>
          <a:latin typeface="+mn-lt"/>
          <a:ea typeface="+mn-ea"/>
          <a:cs typeface="+mn-cs"/>
        </a:defRPr>
      </a:lvl7pPr>
      <a:lvl8pPr marL="4260160" algn="l" defTabSz="1217220" rtl="0" eaLnBrk="1" latinLnBrk="0" hangingPunct="1">
        <a:defRPr sz="2400" kern="1200">
          <a:solidFill>
            <a:schemeClr val="tx1"/>
          </a:solidFill>
          <a:latin typeface="+mn-lt"/>
          <a:ea typeface="+mn-ea"/>
          <a:cs typeface="+mn-cs"/>
        </a:defRPr>
      </a:lvl8pPr>
      <a:lvl9pPr marL="4868773" algn="l" defTabSz="121722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45465764"/>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280" rtl="0" eaLnBrk="1" latinLnBrk="0" hangingPunct="1">
        <a:spcBef>
          <a:spcPct val="0"/>
        </a:spcBef>
        <a:buNone/>
        <a:defRPr sz="5900" kern="1200">
          <a:solidFill>
            <a:schemeClr val="tx1"/>
          </a:solidFill>
          <a:latin typeface="+mj-lt"/>
          <a:ea typeface="+mj-ea"/>
          <a:cs typeface="+mj-cs"/>
        </a:defRPr>
      </a:lvl1pPr>
    </p:titleStyle>
    <p:bodyStyle>
      <a:lvl1pPr marL="456435" indent="-456435" algn="l" defTabSz="121728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62" indent="-380402" algn="l" defTabSz="121728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9" indent="-304288" algn="l" defTabSz="121728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7"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46"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24"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85"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705"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23" indent="-304288" algn="l" defTabSz="121728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80" rtl="0" eaLnBrk="1" latinLnBrk="0" hangingPunct="1">
        <a:defRPr sz="2400" kern="1200">
          <a:solidFill>
            <a:schemeClr val="tx1"/>
          </a:solidFill>
          <a:latin typeface="+mn-lt"/>
          <a:ea typeface="+mn-ea"/>
          <a:cs typeface="+mn-cs"/>
        </a:defRPr>
      </a:lvl1pPr>
      <a:lvl2pPr marL="608579" algn="l" defTabSz="1217280" rtl="0" eaLnBrk="1" latinLnBrk="0" hangingPunct="1">
        <a:defRPr sz="2400" kern="1200">
          <a:solidFill>
            <a:schemeClr val="tx1"/>
          </a:solidFill>
          <a:latin typeface="+mn-lt"/>
          <a:ea typeface="+mn-ea"/>
          <a:cs typeface="+mn-cs"/>
        </a:defRPr>
      </a:lvl2pPr>
      <a:lvl3pPr marL="1217280" algn="l" defTabSz="1217280" rtl="0" eaLnBrk="1" latinLnBrk="0" hangingPunct="1">
        <a:defRPr sz="2400" kern="1200">
          <a:solidFill>
            <a:schemeClr val="tx1"/>
          </a:solidFill>
          <a:latin typeface="+mn-lt"/>
          <a:ea typeface="+mn-ea"/>
          <a:cs typeface="+mn-cs"/>
        </a:defRPr>
      </a:lvl3pPr>
      <a:lvl4pPr marL="1825898" algn="l" defTabSz="1217280" rtl="0" eaLnBrk="1" latinLnBrk="0" hangingPunct="1">
        <a:defRPr sz="2400" kern="1200">
          <a:solidFill>
            <a:schemeClr val="tx1"/>
          </a:solidFill>
          <a:latin typeface="+mn-lt"/>
          <a:ea typeface="+mn-ea"/>
          <a:cs typeface="+mn-cs"/>
        </a:defRPr>
      </a:lvl4pPr>
      <a:lvl5pPr marL="2434558" algn="l" defTabSz="1217280" rtl="0" eaLnBrk="1" latinLnBrk="0" hangingPunct="1">
        <a:defRPr sz="2400" kern="1200">
          <a:solidFill>
            <a:schemeClr val="tx1"/>
          </a:solidFill>
          <a:latin typeface="+mn-lt"/>
          <a:ea typeface="+mn-ea"/>
          <a:cs typeface="+mn-cs"/>
        </a:defRPr>
      </a:lvl5pPr>
      <a:lvl6pPr marL="3043136" algn="l" defTabSz="1217280" rtl="0" eaLnBrk="1" latinLnBrk="0" hangingPunct="1">
        <a:defRPr sz="2400" kern="1200">
          <a:solidFill>
            <a:schemeClr val="tx1"/>
          </a:solidFill>
          <a:latin typeface="+mn-lt"/>
          <a:ea typeface="+mn-ea"/>
          <a:cs typeface="+mn-cs"/>
        </a:defRPr>
      </a:lvl6pPr>
      <a:lvl7pPr marL="3651715" algn="l" defTabSz="1217280" rtl="0" eaLnBrk="1" latinLnBrk="0" hangingPunct="1">
        <a:defRPr sz="2400" kern="1200">
          <a:solidFill>
            <a:schemeClr val="tx1"/>
          </a:solidFill>
          <a:latin typeface="+mn-lt"/>
          <a:ea typeface="+mn-ea"/>
          <a:cs typeface="+mn-cs"/>
        </a:defRPr>
      </a:lvl7pPr>
      <a:lvl8pPr marL="4260373" algn="l" defTabSz="1217280" rtl="0" eaLnBrk="1" latinLnBrk="0" hangingPunct="1">
        <a:defRPr sz="2400" kern="1200">
          <a:solidFill>
            <a:schemeClr val="tx1"/>
          </a:solidFill>
          <a:latin typeface="+mn-lt"/>
          <a:ea typeface="+mn-ea"/>
          <a:cs typeface="+mn-cs"/>
        </a:defRPr>
      </a:lvl8pPr>
      <a:lvl9pPr marL="4869016" algn="l" defTabSz="121728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3906376505"/>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370" rtl="0" eaLnBrk="1" latinLnBrk="0" hangingPunct="1">
        <a:spcBef>
          <a:spcPct val="0"/>
        </a:spcBef>
        <a:buNone/>
        <a:defRPr sz="5900" kern="1200">
          <a:solidFill>
            <a:schemeClr val="tx1"/>
          </a:solidFill>
          <a:latin typeface="+mj-lt"/>
          <a:ea typeface="+mj-ea"/>
          <a:cs typeface="+mj-cs"/>
        </a:defRPr>
      </a:lvl1pPr>
    </p:titleStyle>
    <p:bodyStyle>
      <a:lvl1pPr marL="456471" indent="-456471" algn="l" defTabSz="12173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134" indent="-380430" algn="l" defTabSz="121737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683" indent="-304312" algn="l" defTabSz="12173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347"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9050"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676"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381"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5047"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711" indent="-304312" algn="l" defTabSz="12173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370" rtl="0" eaLnBrk="1" latinLnBrk="0" hangingPunct="1">
        <a:defRPr sz="2400" kern="1200">
          <a:solidFill>
            <a:schemeClr val="tx1"/>
          </a:solidFill>
          <a:latin typeface="+mn-lt"/>
          <a:ea typeface="+mn-ea"/>
          <a:cs typeface="+mn-cs"/>
        </a:defRPr>
      </a:lvl1pPr>
      <a:lvl2pPr marL="608627" algn="l" defTabSz="1217370" rtl="0" eaLnBrk="1" latinLnBrk="0" hangingPunct="1">
        <a:defRPr sz="2400" kern="1200">
          <a:solidFill>
            <a:schemeClr val="tx1"/>
          </a:solidFill>
          <a:latin typeface="+mn-lt"/>
          <a:ea typeface="+mn-ea"/>
          <a:cs typeface="+mn-cs"/>
        </a:defRPr>
      </a:lvl2pPr>
      <a:lvl3pPr marL="1217370" algn="l" defTabSz="1217370" rtl="0" eaLnBrk="1" latinLnBrk="0" hangingPunct="1">
        <a:defRPr sz="2400" kern="1200">
          <a:solidFill>
            <a:schemeClr val="tx1"/>
          </a:solidFill>
          <a:latin typeface="+mn-lt"/>
          <a:ea typeface="+mn-ea"/>
          <a:cs typeface="+mn-cs"/>
        </a:defRPr>
      </a:lvl3pPr>
      <a:lvl4pPr marL="1826034" algn="l" defTabSz="1217370" rtl="0" eaLnBrk="1" latinLnBrk="0" hangingPunct="1">
        <a:defRPr sz="2400" kern="1200">
          <a:solidFill>
            <a:schemeClr val="tx1"/>
          </a:solidFill>
          <a:latin typeface="+mn-lt"/>
          <a:ea typeface="+mn-ea"/>
          <a:cs typeface="+mn-cs"/>
        </a:defRPr>
      </a:lvl4pPr>
      <a:lvl5pPr marL="2434738" algn="l" defTabSz="1217370" rtl="0" eaLnBrk="1" latinLnBrk="0" hangingPunct="1">
        <a:defRPr sz="2400" kern="1200">
          <a:solidFill>
            <a:schemeClr val="tx1"/>
          </a:solidFill>
          <a:latin typeface="+mn-lt"/>
          <a:ea typeface="+mn-ea"/>
          <a:cs typeface="+mn-cs"/>
        </a:defRPr>
      </a:lvl5pPr>
      <a:lvl6pPr marL="3043364" algn="l" defTabSz="1217370" rtl="0" eaLnBrk="1" latinLnBrk="0" hangingPunct="1">
        <a:defRPr sz="2400" kern="1200">
          <a:solidFill>
            <a:schemeClr val="tx1"/>
          </a:solidFill>
          <a:latin typeface="+mn-lt"/>
          <a:ea typeface="+mn-ea"/>
          <a:cs typeface="+mn-cs"/>
        </a:defRPr>
      </a:lvl6pPr>
      <a:lvl7pPr marL="3651991" algn="l" defTabSz="1217370" rtl="0" eaLnBrk="1" latinLnBrk="0" hangingPunct="1">
        <a:defRPr sz="2400" kern="1200">
          <a:solidFill>
            <a:schemeClr val="tx1"/>
          </a:solidFill>
          <a:latin typeface="+mn-lt"/>
          <a:ea typeface="+mn-ea"/>
          <a:cs typeface="+mn-cs"/>
        </a:defRPr>
      </a:lvl7pPr>
      <a:lvl8pPr marL="4260693" algn="l" defTabSz="1217370" rtl="0" eaLnBrk="1" latinLnBrk="0" hangingPunct="1">
        <a:defRPr sz="2400" kern="1200">
          <a:solidFill>
            <a:schemeClr val="tx1"/>
          </a:solidFill>
          <a:latin typeface="+mn-lt"/>
          <a:ea typeface="+mn-ea"/>
          <a:cs typeface="+mn-cs"/>
        </a:defRPr>
      </a:lvl8pPr>
      <a:lvl9pPr marL="4869380" algn="l" defTabSz="12173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3291082029"/>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490" rtl="0" eaLnBrk="1" latinLnBrk="0" hangingPunct="1">
        <a:spcBef>
          <a:spcPct val="0"/>
        </a:spcBef>
        <a:buNone/>
        <a:defRPr sz="5900" kern="1200">
          <a:solidFill>
            <a:schemeClr val="tx1"/>
          </a:solidFill>
          <a:latin typeface="+mj-lt"/>
          <a:ea typeface="+mj-ea"/>
          <a:cs typeface="+mj-cs"/>
        </a:defRPr>
      </a:lvl1pPr>
    </p:titleStyle>
    <p:bodyStyle>
      <a:lvl1pPr marL="456519" indent="-456519" algn="l" defTabSz="121749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230" indent="-380468" algn="l" defTabSz="121749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835" indent="-304344" algn="l" defTabSz="121749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560"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9322"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8012"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776"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5503"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4228" indent="-304344" algn="l" defTabSz="121749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490" rtl="0" eaLnBrk="1" latinLnBrk="0" hangingPunct="1">
        <a:defRPr sz="2400" kern="1200">
          <a:solidFill>
            <a:schemeClr val="tx1"/>
          </a:solidFill>
          <a:latin typeface="+mn-lt"/>
          <a:ea typeface="+mn-ea"/>
          <a:cs typeface="+mn-cs"/>
        </a:defRPr>
      </a:lvl1pPr>
      <a:lvl2pPr marL="608691" algn="l" defTabSz="1217490" rtl="0" eaLnBrk="1" latinLnBrk="0" hangingPunct="1">
        <a:defRPr sz="2400" kern="1200">
          <a:solidFill>
            <a:schemeClr val="tx1"/>
          </a:solidFill>
          <a:latin typeface="+mn-lt"/>
          <a:ea typeface="+mn-ea"/>
          <a:cs typeface="+mn-cs"/>
        </a:defRPr>
      </a:lvl2pPr>
      <a:lvl3pPr marL="1217490" algn="l" defTabSz="1217490" rtl="0" eaLnBrk="1" latinLnBrk="0" hangingPunct="1">
        <a:defRPr sz="2400" kern="1200">
          <a:solidFill>
            <a:schemeClr val="tx1"/>
          </a:solidFill>
          <a:latin typeface="+mn-lt"/>
          <a:ea typeface="+mn-ea"/>
          <a:cs typeface="+mn-cs"/>
        </a:defRPr>
      </a:lvl3pPr>
      <a:lvl4pPr marL="1826216" algn="l" defTabSz="1217490" rtl="0" eaLnBrk="1" latinLnBrk="0" hangingPunct="1">
        <a:defRPr sz="2400" kern="1200">
          <a:solidFill>
            <a:schemeClr val="tx1"/>
          </a:solidFill>
          <a:latin typeface="+mn-lt"/>
          <a:ea typeface="+mn-ea"/>
          <a:cs typeface="+mn-cs"/>
        </a:defRPr>
      </a:lvl4pPr>
      <a:lvl5pPr marL="2434978" algn="l" defTabSz="1217490" rtl="0" eaLnBrk="1" latinLnBrk="0" hangingPunct="1">
        <a:defRPr sz="2400" kern="1200">
          <a:solidFill>
            <a:schemeClr val="tx1"/>
          </a:solidFill>
          <a:latin typeface="+mn-lt"/>
          <a:ea typeface="+mn-ea"/>
          <a:cs typeface="+mn-cs"/>
        </a:defRPr>
      </a:lvl5pPr>
      <a:lvl6pPr marL="3043668" algn="l" defTabSz="1217490" rtl="0" eaLnBrk="1" latinLnBrk="0" hangingPunct="1">
        <a:defRPr sz="2400" kern="1200">
          <a:solidFill>
            <a:schemeClr val="tx1"/>
          </a:solidFill>
          <a:latin typeface="+mn-lt"/>
          <a:ea typeface="+mn-ea"/>
          <a:cs typeface="+mn-cs"/>
        </a:defRPr>
      </a:lvl6pPr>
      <a:lvl7pPr marL="3652359" algn="l" defTabSz="1217490" rtl="0" eaLnBrk="1" latinLnBrk="0" hangingPunct="1">
        <a:defRPr sz="2400" kern="1200">
          <a:solidFill>
            <a:schemeClr val="tx1"/>
          </a:solidFill>
          <a:latin typeface="+mn-lt"/>
          <a:ea typeface="+mn-ea"/>
          <a:cs typeface="+mn-cs"/>
        </a:defRPr>
      </a:lvl7pPr>
      <a:lvl8pPr marL="4261120" algn="l" defTabSz="1217490" rtl="0" eaLnBrk="1" latinLnBrk="0" hangingPunct="1">
        <a:defRPr sz="2400" kern="1200">
          <a:solidFill>
            <a:schemeClr val="tx1"/>
          </a:solidFill>
          <a:latin typeface="+mn-lt"/>
          <a:ea typeface="+mn-ea"/>
          <a:cs typeface="+mn-cs"/>
        </a:defRPr>
      </a:lvl8pPr>
      <a:lvl9pPr marL="4869865" algn="l" defTabSz="121749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1893960676"/>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640" rtl="0" eaLnBrk="1" latinLnBrk="0" hangingPunct="1">
        <a:spcBef>
          <a:spcPct val="0"/>
        </a:spcBef>
        <a:buNone/>
        <a:defRPr sz="5900" kern="1200">
          <a:solidFill>
            <a:schemeClr val="tx1"/>
          </a:solidFill>
          <a:latin typeface="+mj-lt"/>
          <a:ea typeface="+mj-ea"/>
          <a:cs typeface="+mj-cs"/>
        </a:defRPr>
      </a:lvl1pPr>
    </p:titleStyle>
    <p:bodyStyle>
      <a:lvl1pPr marL="456579" indent="-456579" algn="l" defTabSz="12176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350" indent="-380514" algn="l" defTabSz="12176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2025" indent="-304384" algn="l" defTabSz="12176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827"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9662"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8432"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7269"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6073"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4875" indent="-304384" algn="l" defTabSz="12176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640" rtl="0" eaLnBrk="1" latinLnBrk="0" hangingPunct="1">
        <a:defRPr sz="2400" kern="1200">
          <a:solidFill>
            <a:schemeClr val="tx1"/>
          </a:solidFill>
          <a:latin typeface="+mn-lt"/>
          <a:ea typeface="+mn-ea"/>
          <a:cs typeface="+mn-cs"/>
        </a:defRPr>
      </a:lvl1pPr>
      <a:lvl2pPr marL="608771" algn="l" defTabSz="1217640" rtl="0" eaLnBrk="1" latinLnBrk="0" hangingPunct="1">
        <a:defRPr sz="2400" kern="1200">
          <a:solidFill>
            <a:schemeClr val="tx1"/>
          </a:solidFill>
          <a:latin typeface="+mn-lt"/>
          <a:ea typeface="+mn-ea"/>
          <a:cs typeface="+mn-cs"/>
        </a:defRPr>
      </a:lvl2pPr>
      <a:lvl3pPr marL="1217640" algn="l" defTabSz="1217640" rtl="0" eaLnBrk="1" latinLnBrk="0" hangingPunct="1">
        <a:defRPr sz="2400" kern="1200">
          <a:solidFill>
            <a:schemeClr val="tx1"/>
          </a:solidFill>
          <a:latin typeface="+mn-lt"/>
          <a:ea typeface="+mn-ea"/>
          <a:cs typeface="+mn-cs"/>
        </a:defRPr>
      </a:lvl3pPr>
      <a:lvl4pPr marL="1826442" algn="l" defTabSz="1217640" rtl="0" eaLnBrk="1" latinLnBrk="0" hangingPunct="1">
        <a:defRPr sz="2400" kern="1200">
          <a:solidFill>
            <a:schemeClr val="tx1"/>
          </a:solidFill>
          <a:latin typeface="+mn-lt"/>
          <a:ea typeface="+mn-ea"/>
          <a:cs typeface="+mn-cs"/>
        </a:defRPr>
      </a:lvl4pPr>
      <a:lvl5pPr marL="2435278" algn="l" defTabSz="1217640" rtl="0" eaLnBrk="1" latinLnBrk="0" hangingPunct="1">
        <a:defRPr sz="2400" kern="1200">
          <a:solidFill>
            <a:schemeClr val="tx1"/>
          </a:solidFill>
          <a:latin typeface="+mn-lt"/>
          <a:ea typeface="+mn-ea"/>
          <a:cs typeface="+mn-cs"/>
        </a:defRPr>
      </a:lvl5pPr>
      <a:lvl6pPr marL="3044048" algn="l" defTabSz="1217640" rtl="0" eaLnBrk="1" latinLnBrk="0" hangingPunct="1">
        <a:defRPr sz="2400" kern="1200">
          <a:solidFill>
            <a:schemeClr val="tx1"/>
          </a:solidFill>
          <a:latin typeface="+mn-lt"/>
          <a:ea typeface="+mn-ea"/>
          <a:cs typeface="+mn-cs"/>
        </a:defRPr>
      </a:lvl6pPr>
      <a:lvl7pPr marL="3652819" algn="l" defTabSz="1217640" rtl="0" eaLnBrk="1" latinLnBrk="0" hangingPunct="1">
        <a:defRPr sz="2400" kern="1200">
          <a:solidFill>
            <a:schemeClr val="tx1"/>
          </a:solidFill>
          <a:latin typeface="+mn-lt"/>
          <a:ea typeface="+mn-ea"/>
          <a:cs typeface="+mn-cs"/>
        </a:defRPr>
      </a:lvl7pPr>
      <a:lvl8pPr marL="4261653" algn="l" defTabSz="1217640" rtl="0" eaLnBrk="1" latinLnBrk="0" hangingPunct="1">
        <a:defRPr sz="2400" kern="1200">
          <a:solidFill>
            <a:schemeClr val="tx1"/>
          </a:solidFill>
          <a:latin typeface="+mn-lt"/>
          <a:ea typeface="+mn-ea"/>
          <a:cs typeface="+mn-cs"/>
        </a:defRPr>
      </a:lvl8pPr>
      <a:lvl9pPr marL="4870472" algn="l" defTabSz="121764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2906371712"/>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7820" rtl="0" eaLnBrk="1" latinLnBrk="0" hangingPunct="1">
        <a:spcBef>
          <a:spcPct val="0"/>
        </a:spcBef>
        <a:buNone/>
        <a:defRPr sz="5900" kern="1200">
          <a:solidFill>
            <a:schemeClr val="tx1"/>
          </a:solidFill>
          <a:latin typeface="+mj-lt"/>
          <a:ea typeface="+mj-ea"/>
          <a:cs typeface="+mj-cs"/>
        </a:defRPr>
      </a:lvl1pPr>
    </p:titleStyle>
    <p:bodyStyle>
      <a:lvl1pPr marL="456651" indent="-456651" algn="l" defTabSz="121782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494" indent="-380570" algn="l" defTabSz="121782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2253" indent="-304432" algn="l" defTabSz="121782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1147"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0070"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8936"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7861"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6756"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5651" indent="-304432" algn="l" defTabSz="121782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820" rtl="0" eaLnBrk="1" latinLnBrk="0" hangingPunct="1">
        <a:defRPr sz="2400" kern="1200">
          <a:solidFill>
            <a:schemeClr val="tx1"/>
          </a:solidFill>
          <a:latin typeface="+mn-lt"/>
          <a:ea typeface="+mn-ea"/>
          <a:cs typeface="+mn-cs"/>
        </a:defRPr>
      </a:lvl1pPr>
      <a:lvl2pPr marL="608867" algn="l" defTabSz="1217820" rtl="0" eaLnBrk="1" latinLnBrk="0" hangingPunct="1">
        <a:defRPr sz="2400" kern="1200">
          <a:solidFill>
            <a:schemeClr val="tx1"/>
          </a:solidFill>
          <a:latin typeface="+mn-lt"/>
          <a:ea typeface="+mn-ea"/>
          <a:cs typeface="+mn-cs"/>
        </a:defRPr>
      </a:lvl2pPr>
      <a:lvl3pPr marL="1217820" algn="l" defTabSz="1217820" rtl="0" eaLnBrk="1" latinLnBrk="0" hangingPunct="1">
        <a:defRPr sz="2400" kern="1200">
          <a:solidFill>
            <a:schemeClr val="tx1"/>
          </a:solidFill>
          <a:latin typeface="+mn-lt"/>
          <a:ea typeface="+mn-ea"/>
          <a:cs typeface="+mn-cs"/>
        </a:defRPr>
      </a:lvl3pPr>
      <a:lvl4pPr marL="1826714" algn="l" defTabSz="1217820" rtl="0" eaLnBrk="1" latinLnBrk="0" hangingPunct="1">
        <a:defRPr sz="2400" kern="1200">
          <a:solidFill>
            <a:schemeClr val="tx1"/>
          </a:solidFill>
          <a:latin typeface="+mn-lt"/>
          <a:ea typeface="+mn-ea"/>
          <a:cs typeface="+mn-cs"/>
        </a:defRPr>
      </a:lvl4pPr>
      <a:lvl5pPr marL="2435638" algn="l" defTabSz="1217820" rtl="0" eaLnBrk="1" latinLnBrk="0" hangingPunct="1">
        <a:defRPr sz="2400" kern="1200">
          <a:solidFill>
            <a:schemeClr val="tx1"/>
          </a:solidFill>
          <a:latin typeface="+mn-lt"/>
          <a:ea typeface="+mn-ea"/>
          <a:cs typeface="+mn-cs"/>
        </a:defRPr>
      </a:lvl5pPr>
      <a:lvl6pPr marL="3044504" algn="l" defTabSz="1217820" rtl="0" eaLnBrk="1" latinLnBrk="0" hangingPunct="1">
        <a:defRPr sz="2400" kern="1200">
          <a:solidFill>
            <a:schemeClr val="tx1"/>
          </a:solidFill>
          <a:latin typeface="+mn-lt"/>
          <a:ea typeface="+mn-ea"/>
          <a:cs typeface="+mn-cs"/>
        </a:defRPr>
      </a:lvl6pPr>
      <a:lvl7pPr marL="3653371" algn="l" defTabSz="1217820" rtl="0" eaLnBrk="1" latinLnBrk="0" hangingPunct="1">
        <a:defRPr sz="2400" kern="1200">
          <a:solidFill>
            <a:schemeClr val="tx1"/>
          </a:solidFill>
          <a:latin typeface="+mn-lt"/>
          <a:ea typeface="+mn-ea"/>
          <a:cs typeface="+mn-cs"/>
        </a:defRPr>
      </a:lvl7pPr>
      <a:lvl8pPr marL="4262293" algn="l" defTabSz="1217820" rtl="0" eaLnBrk="1" latinLnBrk="0" hangingPunct="1">
        <a:defRPr sz="2400" kern="1200">
          <a:solidFill>
            <a:schemeClr val="tx1"/>
          </a:solidFill>
          <a:latin typeface="+mn-lt"/>
          <a:ea typeface="+mn-ea"/>
          <a:cs typeface="+mn-cs"/>
        </a:defRPr>
      </a:lvl8pPr>
      <a:lvl9pPr marL="4871200" algn="l" defTabSz="121782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8448" y="6308881"/>
            <a:ext cx="1368152" cy="506376"/>
          </a:xfrm>
          <a:prstGeom prst="rect">
            <a:avLst/>
          </a:prstGeom>
        </p:spPr>
      </p:pic>
    </p:spTree>
    <p:extLst>
      <p:ext uri="{BB962C8B-B14F-4D97-AF65-F5344CB8AC3E}">
        <p14:creationId xmlns:p14="http://schemas.microsoft.com/office/powerpoint/2010/main" val="551411425"/>
      </p:ext>
    </p:extLst>
  </p:cSld>
  <p:clrMap bg1="lt1" tx1="dk1" bg2="lt2" tx2="dk2" accent1="accent1" accent2="accent2" accent3="accent3" accent4="accent4" accent5="accent5" accent6="accent6" hlink="hlink" folHlink="folHlink"/>
  <p:transition spd="slow" advTm="3000">
    <p:push dir="u"/>
  </p:transition>
  <p:hf sldNum="0" hdr="0" ftr="0"/>
  <p:txStyles>
    <p:titleStyle>
      <a:lvl1pPr algn="ctr" defTabSz="1218030" rtl="0" eaLnBrk="1" latinLnBrk="0" hangingPunct="1">
        <a:spcBef>
          <a:spcPct val="0"/>
        </a:spcBef>
        <a:buNone/>
        <a:defRPr sz="5900" kern="1200">
          <a:solidFill>
            <a:schemeClr val="tx1"/>
          </a:solidFill>
          <a:latin typeface="+mj-lt"/>
          <a:ea typeface="+mj-ea"/>
          <a:cs typeface="+mj-cs"/>
        </a:defRPr>
      </a:lvl1pPr>
    </p:titleStyle>
    <p:bodyStyle>
      <a:lvl1pPr marL="456735" indent="-456735" algn="l" defTabSz="121803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662" indent="-380636" algn="l" defTabSz="121803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2519" indent="-304488" algn="l" defTabSz="121803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1520"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0546"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9524"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552"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554"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556" indent="-304488" algn="l" defTabSz="12180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030" rtl="0" eaLnBrk="1" latinLnBrk="0" hangingPunct="1">
        <a:defRPr sz="2400" kern="1200">
          <a:solidFill>
            <a:schemeClr val="tx1"/>
          </a:solidFill>
          <a:latin typeface="+mn-lt"/>
          <a:ea typeface="+mn-ea"/>
          <a:cs typeface="+mn-cs"/>
        </a:defRPr>
      </a:lvl1pPr>
      <a:lvl2pPr marL="608979" algn="l" defTabSz="1218030" rtl="0" eaLnBrk="1" latinLnBrk="0" hangingPunct="1">
        <a:defRPr sz="2400" kern="1200">
          <a:solidFill>
            <a:schemeClr val="tx1"/>
          </a:solidFill>
          <a:latin typeface="+mn-lt"/>
          <a:ea typeface="+mn-ea"/>
          <a:cs typeface="+mn-cs"/>
        </a:defRPr>
      </a:lvl2pPr>
      <a:lvl3pPr marL="1218030" algn="l" defTabSz="1218030" rtl="0" eaLnBrk="1" latinLnBrk="0" hangingPunct="1">
        <a:defRPr sz="2400" kern="1200">
          <a:solidFill>
            <a:schemeClr val="tx1"/>
          </a:solidFill>
          <a:latin typeface="+mn-lt"/>
          <a:ea typeface="+mn-ea"/>
          <a:cs typeface="+mn-cs"/>
        </a:defRPr>
      </a:lvl3pPr>
      <a:lvl4pPr marL="1827032" algn="l" defTabSz="1218030" rtl="0" eaLnBrk="1" latinLnBrk="0" hangingPunct="1">
        <a:defRPr sz="2400" kern="1200">
          <a:solidFill>
            <a:schemeClr val="tx1"/>
          </a:solidFill>
          <a:latin typeface="+mn-lt"/>
          <a:ea typeface="+mn-ea"/>
          <a:cs typeface="+mn-cs"/>
        </a:defRPr>
      </a:lvl4pPr>
      <a:lvl5pPr marL="2436058" algn="l" defTabSz="1218030" rtl="0" eaLnBrk="1" latinLnBrk="0" hangingPunct="1">
        <a:defRPr sz="2400" kern="1200">
          <a:solidFill>
            <a:schemeClr val="tx1"/>
          </a:solidFill>
          <a:latin typeface="+mn-lt"/>
          <a:ea typeface="+mn-ea"/>
          <a:cs typeface="+mn-cs"/>
        </a:defRPr>
      </a:lvl5pPr>
      <a:lvl6pPr marL="3045036" algn="l" defTabSz="1218030" rtl="0" eaLnBrk="1" latinLnBrk="0" hangingPunct="1">
        <a:defRPr sz="2400" kern="1200">
          <a:solidFill>
            <a:schemeClr val="tx1"/>
          </a:solidFill>
          <a:latin typeface="+mn-lt"/>
          <a:ea typeface="+mn-ea"/>
          <a:cs typeface="+mn-cs"/>
        </a:defRPr>
      </a:lvl6pPr>
      <a:lvl7pPr marL="3654015" algn="l" defTabSz="1218030" rtl="0" eaLnBrk="1" latinLnBrk="0" hangingPunct="1">
        <a:defRPr sz="2400" kern="1200">
          <a:solidFill>
            <a:schemeClr val="tx1"/>
          </a:solidFill>
          <a:latin typeface="+mn-lt"/>
          <a:ea typeface="+mn-ea"/>
          <a:cs typeface="+mn-cs"/>
        </a:defRPr>
      </a:lvl7pPr>
      <a:lvl8pPr marL="4263040" algn="l" defTabSz="1218030" rtl="0" eaLnBrk="1" latinLnBrk="0" hangingPunct="1">
        <a:defRPr sz="2400" kern="1200">
          <a:solidFill>
            <a:schemeClr val="tx1"/>
          </a:solidFill>
          <a:latin typeface="+mn-lt"/>
          <a:ea typeface="+mn-ea"/>
          <a:cs typeface="+mn-cs"/>
        </a:defRPr>
      </a:lvl8pPr>
      <a:lvl9pPr marL="4872049" algn="l" defTabSz="12180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 name="矩形 4"/>
          <p:cNvSpPr/>
          <p:nvPr/>
        </p:nvSpPr>
        <p:spPr bwMode="auto">
          <a:xfrm>
            <a:off x="0" y="2276872"/>
            <a:ext cx="12192000" cy="1656184"/>
          </a:xfrm>
          <a:prstGeom prst="rect">
            <a:avLst/>
          </a:prstGeom>
          <a:solidFill>
            <a:srgbClr val="B41D23"/>
          </a:solidFill>
          <a:ln w="9525" cap="flat" cmpd="sng" algn="ctr">
            <a:noFill/>
            <a:prstDash val="solid"/>
            <a:round/>
            <a:headEnd type="none" w="med" len="med"/>
            <a:tailEnd type="none" w="med" len="med"/>
          </a:ln>
        </p:spPr>
        <p:txBody>
          <a:bodyPr vert="horz" wrap="square" lIns="91308" tIns="45718" rIns="91308" bIns="45718" numCol="1" rtlCol="0" anchor="t" anchorCtr="0" compatLnSpc="1"/>
          <a:lstStyle/>
          <a:p>
            <a:pPr defTabSz="912904"/>
            <a:endParaRPr lang="zh-CN" altLang="en-US" sz="1900" dirty="0"/>
          </a:p>
        </p:txBody>
      </p:sp>
      <p:sp>
        <p:nvSpPr>
          <p:cNvPr id="3074" name="标题 1"/>
          <p:cNvSpPr>
            <a:spLocks noGrp="1" noChangeArrowheads="1"/>
          </p:cNvSpPr>
          <p:nvPr>
            <p:ph type="ctrTitle" idx="4294967295"/>
          </p:nvPr>
        </p:nvSpPr>
        <p:spPr>
          <a:xfrm>
            <a:off x="0" y="2708277"/>
            <a:ext cx="12192000" cy="792163"/>
          </a:xfrm>
          <a:prstGeom prst="rect">
            <a:avLst/>
          </a:prstGeom>
        </p:spPr>
        <p:txBody>
          <a:bodyPr lIns="91308" tIns="45718" rIns="91308" bIns="45718"/>
          <a:lstStyle/>
          <a:p>
            <a:pPr marL="0" indent="0"/>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智慧保险与汽车增值服务平台项目介绍</a:t>
            </a:r>
            <a:endParaRPr lang="zh-CN"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75" name="直接连接符 4"/>
          <p:cNvSpPr>
            <a:spLocks noChangeShapeType="1"/>
          </p:cNvSpPr>
          <p:nvPr/>
        </p:nvSpPr>
        <p:spPr bwMode="auto">
          <a:xfrm>
            <a:off x="1596008" y="2079201"/>
            <a:ext cx="4572000" cy="0"/>
          </a:xfrm>
          <a:prstGeom prst="line">
            <a:avLst/>
          </a:prstGeom>
          <a:noFill/>
          <a:ln w="9525"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3076" name="直接连接符 5"/>
          <p:cNvSpPr>
            <a:spLocks noChangeShapeType="1"/>
          </p:cNvSpPr>
          <p:nvPr/>
        </p:nvSpPr>
        <p:spPr bwMode="auto">
          <a:xfrm flipV="1">
            <a:off x="6168008" y="1644225"/>
            <a:ext cx="0" cy="431800"/>
          </a:xfrm>
          <a:prstGeom prst="line">
            <a:avLst/>
          </a:prstGeom>
          <a:noFill/>
          <a:ln w="38100"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3078" name="直接连接符 7"/>
          <p:cNvSpPr>
            <a:spLocks noChangeShapeType="1"/>
          </p:cNvSpPr>
          <p:nvPr/>
        </p:nvSpPr>
        <p:spPr bwMode="auto">
          <a:xfrm flipV="1">
            <a:off x="6252149" y="1788691"/>
            <a:ext cx="1587" cy="288925"/>
          </a:xfrm>
          <a:prstGeom prst="line">
            <a:avLst/>
          </a:prstGeom>
          <a:noFill/>
          <a:ln w="38100" cap="flat" cmpd="sng">
            <a:solidFill>
              <a:srgbClr val="FFC000"/>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417421"/>
            <a:ext cx="4464496" cy="16523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en-US" altLang="zh-CN" sz="3200" b="1" dirty="0">
                <a:solidFill>
                  <a:srgbClr val="A5A5A5"/>
                </a:solidFill>
                <a:latin typeface="微软雅黑" panose="020B0503020204020204" pitchFamily="34" charset="-122"/>
                <a:ea typeface="微软雅黑" panose="020B0503020204020204" pitchFamily="34" charset="-122"/>
              </a:rPr>
              <a:t>SaaS</a:t>
            </a:r>
            <a:r>
              <a:rPr lang="zh-CN" altLang="en-US" sz="3200" b="1" dirty="0">
                <a:solidFill>
                  <a:srgbClr val="A5A5A5"/>
                </a:solidFill>
                <a:latin typeface="微软雅黑" panose="020B0503020204020204" pitchFamily="34" charset="-122"/>
                <a:ea typeface="微软雅黑" panose="020B0503020204020204" pitchFamily="34" charset="-122"/>
              </a:rPr>
              <a:t>平台构建</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grpSp>
        <p:nvGrpSpPr>
          <p:cNvPr id="28" name="组合 27">
            <a:extLst>
              <a:ext uri="{FF2B5EF4-FFF2-40B4-BE49-F238E27FC236}">
                <a16:creationId xmlns:a16="http://schemas.microsoft.com/office/drawing/2014/main" id="{E4893279-EC5A-439C-8A67-DA285E33CE95}"/>
              </a:ext>
            </a:extLst>
          </p:cNvPr>
          <p:cNvGrpSpPr/>
          <p:nvPr/>
        </p:nvGrpSpPr>
        <p:grpSpPr>
          <a:xfrm>
            <a:off x="1950570" y="1727544"/>
            <a:ext cx="7547178" cy="1071798"/>
            <a:chOff x="-1539074" y="3922978"/>
            <a:chExt cx="8575432" cy="1217823"/>
          </a:xfrm>
        </p:grpSpPr>
        <p:pic>
          <p:nvPicPr>
            <p:cNvPr id="29" name="图片 28">
              <a:extLst>
                <a:ext uri="{FF2B5EF4-FFF2-40B4-BE49-F238E27FC236}">
                  <a16:creationId xmlns:a16="http://schemas.microsoft.com/office/drawing/2014/main" id="{2518F76F-BD2B-458E-B985-453E1D0D55C9}"/>
                </a:ext>
              </a:extLst>
            </p:cNvPr>
            <p:cNvPicPr>
              <a:picLocks noChangeAspect="1"/>
            </p:cNvPicPr>
            <p:nvPr/>
          </p:nvPicPr>
          <p:blipFill rotWithShape="1">
            <a:blip r:embed="rId3"/>
            <a:srcRect t="30879" b="32165"/>
            <a:stretch/>
          </p:blipFill>
          <p:spPr>
            <a:xfrm>
              <a:off x="798404" y="4081420"/>
              <a:ext cx="2095500" cy="387207"/>
            </a:xfrm>
            <a:prstGeom prst="rect">
              <a:avLst/>
            </a:prstGeom>
          </p:spPr>
        </p:pic>
        <p:pic>
          <p:nvPicPr>
            <p:cNvPr id="30" name="图片 29">
              <a:extLst>
                <a:ext uri="{FF2B5EF4-FFF2-40B4-BE49-F238E27FC236}">
                  <a16:creationId xmlns:a16="http://schemas.microsoft.com/office/drawing/2014/main" id="{496F2D1C-E52A-4B0F-972D-D943B4F066D1}"/>
                </a:ext>
              </a:extLst>
            </p:cNvPr>
            <p:cNvPicPr>
              <a:picLocks noChangeAspect="1"/>
            </p:cNvPicPr>
            <p:nvPr/>
          </p:nvPicPr>
          <p:blipFill>
            <a:blip r:embed="rId4" cstate="print"/>
            <a:stretch>
              <a:fillRect/>
            </a:stretch>
          </p:blipFill>
          <p:spPr>
            <a:xfrm>
              <a:off x="-1410699" y="4111985"/>
              <a:ext cx="1213347" cy="349667"/>
            </a:xfrm>
            <a:prstGeom prst="rect">
              <a:avLst/>
            </a:prstGeom>
          </p:spPr>
        </p:pic>
        <p:pic>
          <p:nvPicPr>
            <p:cNvPr id="31" name="图片 30">
              <a:extLst>
                <a:ext uri="{FF2B5EF4-FFF2-40B4-BE49-F238E27FC236}">
                  <a16:creationId xmlns:a16="http://schemas.microsoft.com/office/drawing/2014/main" id="{6735E55A-63F7-4EB0-941F-D0FA0A0C5B6D}"/>
                </a:ext>
              </a:extLst>
            </p:cNvPr>
            <p:cNvPicPr>
              <a:picLocks noChangeAspect="1"/>
            </p:cNvPicPr>
            <p:nvPr/>
          </p:nvPicPr>
          <p:blipFill>
            <a:blip r:embed="rId5" cstate="print"/>
            <a:stretch>
              <a:fillRect/>
            </a:stretch>
          </p:blipFill>
          <p:spPr>
            <a:xfrm>
              <a:off x="962041" y="4729776"/>
              <a:ext cx="1430879" cy="411025"/>
            </a:xfrm>
            <a:prstGeom prst="rect">
              <a:avLst/>
            </a:prstGeom>
          </p:spPr>
        </p:pic>
        <p:pic>
          <p:nvPicPr>
            <p:cNvPr id="32" name="图片 31">
              <a:extLst>
                <a:ext uri="{FF2B5EF4-FFF2-40B4-BE49-F238E27FC236}">
                  <a16:creationId xmlns:a16="http://schemas.microsoft.com/office/drawing/2014/main" id="{288235B7-B934-4ABE-993A-59BBC7A81B25}"/>
                </a:ext>
              </a:extLst>
            </p:cNvPr>
            <p:cNvPicPr>
              <a:picLocks noChangeAspect="1"/>
            </p:cNvPicPr>
            <p:nvPr/>
          </p:nvPicPr>
          <p:blipFill rotWithShape="1">
            <a:blip r:embed="rId6"/>
            <a:srcRect l="12201" t="35320" r="4640" b="27981"/>
            <a:stretch/>
          </p:blipFill>
          <p:spPr>
            <a:xfrm>
              <a:off x="5850486" y="4781091"/>
              <a:ext cx="1185872" cy="359356"/>
            </a:xfrm>
            <a:prstGeom prst="rect">
              <a:avLst/>
            </a:prstGeom>
          </p:spPr>
        </p:pic>
        <p:pic>
          <p:nvPicPr>
            <p:cNvPr id="33" name="Picture 4" descr="https://timgsa.baidu.com/timg?image&amp;quality=80&amp;size=b9999_10000&amp;sec=1496302249099&amp;di=7f18c444fbcab82f3fa7671d36b7a5a3&amp;imgtype=0&amp;src=http%3A%2F%2Fimg.3ghuashang.com%2Fupload%2Fstore%2F1301%2F27%2F712638351bf2221a84ec52cca8c60ec9.jpg">
              <a:extLst>
                <a:ext uri="{FF2B5EF4-FFF2-40B4-BE49-F238E27FC236}">
                  <a16:creationId xmlns:a16="http://schemas.microsoft.com/office/drawing/2014/main" id="{B4F121E4-A930-44D4-982D-60AA06EEF23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1255" b="31818"/>
            <a:stretch/>
          </p:blipFill>
          <p:spPr bwMode="auto">
            <a:xfrm>
              <a:off x="2762959" y="4729776"/>
              <a:ext cx="1983371" cy="403499"/>
            </a:xfrm>
            <a:prstGeom prst="rect">
              <a:avLst/>
            </a:prstGeom>
            <a:noFill/>
            <a:extLst>
              <a:ext uri="{909E8E84-426E-40DD-AFC4-6F175D3DCCD1}">
                <a14:hiddenFill xmlns:a14="http://schemas.microsoft.com/office/drawing/2010/main">
                  <a:solidFill>
                    <a:srgbClr val="FFFFFF"/>
                  </a:solidFill>
                </a14:hiddenFill>
              </a:ext>
            </a:extLst>
          </p:spPr>
        </p:pic>
        <p:pic>
          <p:nvPicPr>
            <p:cNvPr id="34" name="图片 33">
              <a:extLst>
                <a:ext uri="{FF2B5EF4-FFF2-40B4-BE49-F238E27FC236}">
                  <a16:creationId xmlns:a16="http://schemas.microsoft.com/office/drawing/2014/main" id="{BFFCA0AB-07FA-4684-8D02-45DB85C1E652}"/>
                </a:ext>
              </a:extLst>
            </p:cNvPr>
            <p:cNvPicPr>
              <a:picLocks noChangeAspect="1"/>
            </p:cNvPicPr>
            <p:nvPr/>
          </p:nvPicPr>
          <p:blipFill>
            <a:blip r:embed="rId8" cstate="print"/>
            <a:stretch>
              <a:fillRect/>
            </a:stretch>
          </p:blipFill>
          <p:spPr>
            <a:xfrm>
              <a:off x="5952977" y="3922978"/>
              <a:ext cx="570016" cy="727680"/>
            </a:xfrm>
            <a:prstGeom prst="rect">
              <a:avLst/>
            </a:prstGeom>
          </p:spPr>
        </p:pic>
        <p:pic>
          <p:nvPicPr>
            <p:cNvPr id="35" name="图片 34">
              <a:extLst>
                <a:ext uri="{FF2B5EF4-FFF2-40B4-BE49-F238E27FC236}">
                  <a16:creationId xmlns:a16="http://schemas.microsoft.com/office/drawing/2014/main" id="{2071B7CD-AE85-41A2-B1FB-930860C94C26}"/>
                </a:ext>
              </a:extLst>
            </p:cNvPr>
            <p:cNvPicPr>
              <a:picLocks noChangeAspect="1"/>
            </p:cNvPicPr>
            <p:nvPr/>
          </p:nvPicPr>
          <p:blipFill rotWithShape="1">
            <a:blip r:embed="rId9"/>
            <a:srcRect l="13566" t="28480" r="10382" b="23605"/>
            <a:stretch/>
          </p:blipFill>
          <p:spPr>
            <a:xfrm>
              <a:off x="3118370" y="4066198"/>
              <a:ext cx="1368311" cy="360041"/>
            </a:xfrm>
            <a:prstGeom prst="rect">
              <a:avLst/>
            </a:prstGeom>
          </p:spPr>
        </p:pic>
        <p:pic>
          <p:nvPicPr>
            <p:cNvPr id="36" name="图片 35">
              <a:extLst>
                <a:ext uri="{FF2B5EF4-FFF2-40B4-BE49-F238E27FC236}">
                  <a16:creationId xmlns:a16="http://schemas.microsoft.com/office/drawing/2014/main" id="{12A88308-C20A-4920-A8F7-4B4442471028}"/>
                </a:ext>
              </a:extLst>
            </p:cNvPr>
            <p:cNvPicPr>
              <a:picLocks noChangeAspect="1"/>
            </p:cNvPicPr>
            <p:nvPr/>
          </p:nvPicPr>
          <p:blipFill>
            <a:blip r:embed="rId10"/>
            <a:stretch>
              <a:fillRect/>
            </a:stretch>
          </p:blipFill>
          <p:spPr>
            <a:xfrm>
              <a:off x="-1539074" y="4596679"/>
              <a:ext cx="1428750" cy="523875"/>
            </a:xfrm>
            <a:prstGeom prst="rect">
              <a:avLst/>
            </a:prstGeom>
          </p:spPr>
        </p:pic>
      </p:grpSp>
      <p:sp>
        <p:nvSpPr>
          <p:cNvPr id="3" name="矩形 2">
            <a:extLst>
              <a:ext uri="{FF2B5EF4-FFF2-40B4-BE49-F238E27FC236}">
                <a16:creationId xmlns:a16="http://schemas.microsoft.com/office/drawing/2014/main" id="{E035EFF6-BC79-407A-A358-D5E2E8FD73FC}"/>
              </a:ext>
            </a:extLst>
          </p:cNvPr>
          <p:cNvSpPr/>
          <p:nvPr/>
        </p:nvSpPr>
        <p:spPr>
          <a:xfrm>
            <a:off x="983432" y="3244940"/>
            <a:ext cx="9937104" cy="792088"/>
          </a:xfrm>
          <a:prstGeom prst="rect">
            <a:avLst/>
          </a:prstGeom>
          <a:solidFill>
            <a:srgbClr val="C32D2E"/>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在线报案、查勘、理赔</a:t>
            </a:r>
            <a:r>
              <a:rPr lang="en-US" altLang="zh-CN" dirty="0">
                <a:solidFill>
                  <a:schemeClr val="bg1"/>
                </a:solidFill>
                <a:latin typeface="微软雅黑 Light" panose="020B0502040204020203" pitchFamily="34" charset="-122"/>
                <a:ea typeface="微软雅黑 Light" panose="020B0502040204020203" pitchFamily="34" charset="-122"/>
              </a:rPr>
              <a:t>SaaS</a:t>
            </a:r>
            <a:r>
              <a:rPr lang="zh-CN" altLang="en-US" dirty="0">
                <a:solidFill>
                  <a:schemeClr val="bg1"/>
                </a:solidFill>
                <a:latin typeface="微软雅黑 Light" panose="020B0502040204020203" pitchFamily="34" charset="-122"/>
                <a:ea typeface="微软雅黑 Light" panose="020B0502040204020203" pitchFamily="34" charset="-122"/>
              </a:rPr>
              <a:t>平台</a:t>
            </a:r>
          </a:p>
        </p:txBody>
      </p:sp>
      <p:sp>
        <p:nvSpPr>
          <p:cNvPr id="6" name="矩形 5">
            <a:extLst>
              <a:ext uri="{FF2B5EF4-FFF2-40B4-BE49-F238E27FC236}">
                <a16:creationId xmlns:a16="http://schemas.microsoft.com/office/drawing/2014/main" id="{432B8430-D70F-4F0A-8C0F-96E31D914609}"/>
              </a:ext>
            </a:extLst>
          </p:cNvPr>
          <p:cNvSpPr/>
          <p:nvPr/>
        </p:nvSpPr>
        <p:spPr>
          <a:xfrm>
            <a:off x="1081002" y="4459348"/>
            <a:ext cx="9937104" cy="1200329"/>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将平台</a:t>
            </a:r>
            <a:r>
              <a:rPr lang="zh-CN" altLang="en-US" sz="2400" dirty="0">
                <a:solidFill>
                  <a:srgbClr val="C32D2E"/>
                </a:solidFill>
                <a:latin typeface="微软雅黑 Light" panose="020B0502040204020203" pitchFamily="34" charset="-122"/>
                <a:ea typeface="微软雅黑 Light" panose="020B0502040204020203" pitchFamily="34" charset="-122"/>
              </a:rPr>
              <a:t>免费或低成本</a:t>
            </a:r>
            <a:r>
              <a:rPr lang="zh-CN" altLang="en-US" dirty="0">
                <a:latin typeface="微软雅黑 Light" panose="020B0502040204020203" pitchFamily="34" charset="-122"/>
                <a:ea typeface="微软雅黑 Light" panose="020B0502040204020203" pitchFamily="34" charset="-122"/>
              </a:rPr>
              <a:t>植入到各大财险公司，按次向保险公司收取费用。</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按全国一年出险次数</a:t>
            </a:r>
            <a:r>
              <a:rPr lang="en-US" altLang="zh-CN" sz="2400" dirty="0">
                <a:solidFill>
                  <a:srgbClr val="C32D2E"/>
                </a:solidFill>
                <a:latin typeface="微软雅黑 Light" panose="020B0502040204020203" pitchFamily="34" charset="-122"/>
                <a:ea typeface="微软雅黑 Light" panose="020B0502040204020203" pitchFamily="34" charset="-122"/>
              </a:rPr>
              <a:t>9000</a:t>
            </a:r>
            <a:r>
              <a:rPr lang="zh-CN" altLang="en-US" sz="2400" dirty="0">
                <a:solidFill>
                  <a:srgbClr val="C32D2E"/>
                </a:solidFill>
                <a:latin typeface="微软雅黑 Light" panose="020B0502040204020203" pitchFamily="34" charset="-122"/>
                <a:ea typeface="微软雅黑 Light" panose="020B0502040204020203" pitchFamily="34" charset="-122"/>
              </a:rPr>
              <a:t>万次</a:t>
            </a:r>
            <a:r>
              <a:rPr lang="zh-CN" altLang="en-US" dirty="0">
                <a:latin typeface="微软雅黑 Light" panose="020B0502040204020203" pitchFamily="34" charset="-122"/>
                <a:ea typeface="微软雅黑 Light" panose="020B0502040204020203" pitchFamily="34" charset="-122"/>
              </a:rPr>
              <a:t>计算，每次收取</a:t>
            </a:r>
            <a:r>
              <a:rPr lang="en-US" altLang="zh-CN" sz="2400" dirty="0">
                <a:solidFill>
                  <a:srgbClr val="C32D2E"/>
                </a:solidFill>
                <a:latin typeface="微软雅黑 Light" panose="020B0502040204020203" pitchFamily="34" charset="-122"/>
                <a:ea typeface="微软雅黑 Light" panose="020B0502040204020203" pitchFamily="34" charset="-122"/>
              </a:rPr>
              <a:t>10</a:t>
            </a:r>
            <a:r>
              <a:rPr lang="zh-CN" altLang="en-US" sz="2400" dirty="0">
                <a:solidFill>
                  <a:srgbClr val="C32D2E"/>
                </a:solidFill>
                <a:latin typeface="微软雅黑 Light" panose="020B0502040204020203" pitchFamily="34" charset="-122"/>
                <a:ea typeface="微软雅黑 Light" panose="020B0502040204020203" pitchFamily="34" charset="-122"/>
              </a:rPr>
              <a:t>元</a:t>
            </a:r>
            <a:r>
              <a:rPr lang="zh-CN" altLang="en-US" dirty="0">
                <a:latin typeface="微软雅黑 Light" panose="020B0502040204020203" pitchFamily="34" charset="-122"/>
                <a:ea typeface="微软雅黑 Light" panose="020B0502040204020203" pitchFamily="34" charset="-122"/>
              </a:rPr>
              <a:t>的费用，一年收入在</a:t>
            </a:r>
            <a:r>
              <a:rPr lang="en-US" altLang="zh-CN" sz="2400" dirty="0">
                <a:solidFill>
                  <a:srgbClr val="C32D2E"/>
                </a:solidFill>
                <a:latin typeface="微软雅黑 Light" panose="020B0502040204020203" pitchFamily="34" charset="-122"/>
                <a:ea typeface="微软雅黑 Light" panose="020B0502040204020203" pitchFamily="34" charset="-122"/>
              </a:rPr>
              <a:t>9</a:t>
            </a:r>
            <a:r>
              <a:rPr lang="zh-CN" altLang="en-US" sz="2400" dirty="0">
                <a:solidFill>
                  <a:srgbClr val="C32D2E"/>
                </a:solidFill>
                <a:latin typeface="微软雅黑 Light" panose="020B0502040204020203" pitchFamily="34" charset="-122"/>
                <a:ea typeface="微软雅黑 Light" panose="020B0502040204020203" pitchFamily="34" charset="-122"/>
              </a:rPr>
              <a:t>亿元</a:t>
            </a:r>
            <a:r>
              <a:rPr lang="zh-CN" altLang="en-US" dirty="0">
                <a:latin typeface="微软雅黑 Light" panose="020B0502040204020203" pitchFamily="34" charset="-122"/>
                <a:ea typeface="微软雅黑 Light" panose="020B0502040204020203" pitchFamily="34" charset="-122"/>
              </a:rPr>
              <a:t>左右。</a:t>
            </a:r>
          </a:p>
        </p:txBody>
      </p:sp>
    </p:spTree>
    <p:extLst>
      <p:ext uri="{BB962C8B-B14F-4D97-AF65-F5344CB8AC3E}">
        <p14:creationId xmlns:p14="http://schemas.microsoft.com/office/powerpoint/2010/main" val="362869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核心数据资产</a:t>
            </a:r>
          </a:p>
        </p:txBody>
      </p:sp>
      <p:grpSp>
        <p:nvGrpSpPr>
          <p:cNvPr id="5" name="Group 11">
            <a:extLst>
              <a:ext uri="{FF2B5EF4-FFF2-40B4-BE49-F238E27FC236}">
                <a16:creationId xmlns:a16="http://schemas.microsoft.com/office/drawing/2014/main" id="{D04D9CA9-FF97-42B2-BDBB-065CFDDA2ABE}"/>
              </a:ext>
            </a:extLst>
          </p:cNvPr>
          <p:cNvGrpSpPr/>
          <p:nvPr/>
        </p:nvGrpSpPr>
        <p:grpSpPr>
          <a:xfrm>
            <a:off x="1666329" y="1898467"/>
            <a:ext cx="2608730" cy="4007223"/>
            <a:chOff x="833717" y="1707776"/>
            <a:chExt cx="2608730" cy="4007223"/>
          </a:xfrm>
        </p:grpSpPr>
        <p:sp>
          <p:nvSpPr>
            <p:cNvPr id="6" name="Rectangle 12">
              <a:extLst>
                <a:ext uri="{FF2B5EF4-FFF2-40B4-BE49-F238E27FC236}">
                  <a16:creationId xmlns:a16="http://schemas.microsoft.com/office/drawing/2014/main" id="{97A21DF9-E5D2-433E-B370-A223265E60B0}"/>
                </a:ext>
              </a:extLst>
            </p:cNvPr>
            <p:cNvSpPr/>
            <p:nvPr/>
          </p:nvSpPr>
          <p:spPr>
            <a:xfrm>
              <a:off x="833717" y="2218764"/>
              <a:ext cx="2608729" cy="3496235"/>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7" name="Rectangle 13">
              <a:extLst>
                <a:ext uri="{FF2B5EF4-FFF2-40B4-BE49-F238E27FC236}">
                  <a16:creationId xmlns:a16="http://schemas.microsoft.com/office/drawing/2014/main" id="{BBB1F603-2C6B-49AD-BF6B-0E3303251193}"/>
                </a:ext>
              </a:extLst>
            </p:cNvPr>
            <p:cNvSpPr/>
            <p:nvPr/>
          </p:nvSpPr>
          <p:spPr>
            <a:xfrm>
              <a:off x="942908" y="2218764"/>
              <a:ext cx="2448272" cy="3323987"/>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通过保险公司的</a:t>
              </a:r>
              <a:r>
                <a:rPr lang="zh-CN" altLang="en-US" sz="1200" dirty="0">
                  <a:solidFill>
                    <a:srgbClr val="C32D2E"/>
                  </a:solidFill>
                  <a:latin typeface="微软雅黑 Light" panose="020B0502040204020203" pitchFamily="34" charset="-122"/>
                  <a:ea typeface="微软雅黑 Light" panose="020B0502040204020203" pitchFamily="34" charset="-122"/>
                </a:rPr>
                <a:t>自主使用</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，不断的将保险公司的购险用户向该平台引入，公司自然而然形成一个统一的</a:t>
              </a:r>
              <a:r>
                <a:rPr lang="zh-CN" altLang="en-US" sz="1200" dirty="0">
                  <a:solidFill>
                    <a:srgbClr val="C32D2E"/>
                  </a:solidFill>
                  <a:latin typeface="微软雅黑 Light" panose="020B0502040204020203" pitchFamily="34" charset="-122"/>
                  <a:ea typeface="微软雅黑 Light" panose="020B0502040204020203" pitchFamily="34" charset="-122"/>
                </a:rPr>
                <a:t>用户入口</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。而不用公司花费精力推广。利用财险公司的</a:t>
              </a:r>
              <a:r>
                <a:rPr lang="zh-CN" altLang="en-US" sz="1200" dirty="0">
                  <a:solidFill>
                    <a:srgbClr val="C32D2E"/>
                  </a:solidFill>
                  <a:latin typeface="微软雅黑 Light" panose="020B0502040204020203" pitchFamily="34" charset="-122"/>
                  <a:ea typeface="微软雅黑 Light" panose="020B0502040204020203" pitchFamily="34" charset="-122"/>
                </a:rPr>
                <a:t>用户与业务红利</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，逐步构建用户入口。</a:t>
              </a:r>
            </a:p>
          </p:txBody>
        </p:sp>
        <p:grpSp>
          <p:nvGrpSpPr>
            <p:cNvPr id="8" name="Group 14">
              <a:extLst>
                <a:ext uri="{FF2B5EF4-FFF2-40B4-BE49-F238E27FC236}">
                  <a16:creationId xmlns:a16="http://schemas.microsoft.com/office/drawing/2014/main" id="{02D573CC-59F9-4F7C-9275-5C69765E0D44}"/>
                </a:ext>
              </a:extLst>
            </p:cNvPr>
            <p:cNvGrpSpPr/>
            <p:nvPr/>
          </p:nvGrpSpPr>
          <p:grpSpPr>
            <a:xfrm>
              <a:off x="833717" y="1707776"/>
              <a:ext cx="2608730" cy="488559"/>
              <a:chOff x="833717" y="1707776"/>
              <a:chExt cx="2608730" cy="488559"/>
            </a:xfrm>
          </p:grpSpPr>
          <p:sp>
            <p:nvSpPr>
              <p:cNvPr id="9" name="Rectangle 15">
                <a:extLst>
                  <a:ext uri="{FF2B5EF4-FFF2-40B4-BE49-F238E27FC236}">
                    <a16:creationId xmlns:a16="http://schemas.microsoft.com/office/drawing/2014/main" id="{A7254F29-0E3D-4BF9-A116-343401461F35}"/>
                  </a:ext>
                </a:extLst>
              </p:cNvPr>
              <p:cNvSpPr/>
              <p:nvPr/>
            </p:nvSpPr>
            <p:spPr>
              <a:xfrm>
                <a:off x="833718" y="1707776"/>
                <a:ext cx="2608729" cy="470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10" name="TextBox 16">
                <a:extLst>
                  <a:ext uri="{FF2B5EF4-FFF2-40B4-BE49-F238E27FC236}">
                    <a16:creationId xmlns:a16="http://schemas.microsoft.com/office/drawing/2014/main" id="{1F8F17BB-B093-4B1B-A66E-15418D2A8407}"/>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用户入口</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17" name="Group 23">
            <a:extLst>
              <a:ext uri="{FF2B5EF4-FFF2-40B4-BE49-F238E27FC236}">
                <a16:creationId xmlns:a16="http://schemas.microsoft.com/office/drawing/2014/main" id="{C92C83FD-DD7E-415F-B75F-D7BA4E67B10B}"/>
              </a:ext>
            </a:extLst>
          </p:cNvPr>
          <p:cNvGrpSpPr/>
          <p:nvPr/>
        </p:nvGrpSpPr>
        <p:grpSpPr>
          <a:xfrm>
            <a:off x="8040216" y="1898467"/>
            <a:ext cx="2608730" cy="4007223"/>
            <a:chOff x="833717" y="1707776"/>
            <a:chExt cx="2608730" cy="4007223"/>
          </a:xfrm>
        </p:grpSpPr>
        <p:sp>
          <p:nvSpPr>
            <p:cNvPr id="18" name="Rectangle 24">
              <a:extLst>
                <a:ext uri="{FF2B5EF4-FFF2-40B4-BE49-F238E27FC236}">
                  <a16:creationId xmlns:a16="http://schemas.microsoft.com/office/drawing/2014/main" id="{09F3D139-E3AD-4CD6-B2F3-216BD47710C4}"/>
                </a:ext>
              </a:extLst>
            </p:cNvPr>
            <p:cNvSpPr/>
            <p:nvPr/>
          </p:nvSpPr>
          <p:spPr>
            <a:xfrm>
              <a:off x="833717" y="2218764"/>
              <a:ext cx="2608729" cy="3496235"/>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19" name="Rectangle 25">
              <a:extLst>
                <a:ext uri="{FF2B5EF4-FFF2-40B4-BE49-F238E27FC236}">
                  <a16:creationId xmlns:a16="http://schemas.microsoft.com/office/drawing/2014/main" id="{267F1C6B-FD20-48C1-BC9F-E6AD9B3C5203}"/>
                </a:ext>
              </a:extLst>
            </p:cNvPr>
            <p:cNvSpPr/>
            <p:nvPr/>
          </p:nvSpPr>
          <p:spPr>
            <a:xfrm>
              <a:off x="962520" y="2218764"/>
              <a:ext cx="2391477" cy="2400657"/>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数据库保留完善的</a:t>
              </a:r>
              <a:r>
                <a:rPr lang="zh-CN" altLang="en-US" sz="1200" dirty="0">
                  <a:solidFill>
                    <a:srgbClr val="C00000"/>
                  </a:solidFill>
                  <a:latin typeface="微软雅黑 Light" panose="020B0502040204020203" pitchFamily="34" charset="-122"/>
                  <a:ea typeface="微软雅黑 Light" panose="020B0502040204020203" pitchFamily="34" charset="-122"/>
                </a:rPr>
                <a:t>车辆信息</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完成信息包括：车辆投保信息、车辆出险信息以及车辆维修信息等完整覆盖车辆生命周期的各项数据</a:t>
              </a:r>
              <a:endParaRPr lang="en-US" sz="1200" b="0" i="0" dirty="0">
                <a:solidFill>
                  <a:schemeClr val="tx2">
                    <a:lumMod val="50000"/>
                  </a:schemeClr>
                </a:solidFill>
                <a:effectLst/>
                <a:latin typeface="微软雅黑 Light" panose="020B0502040204020203" pitchFamily="34" charset="-122"/>
                <a:ea typeface="微软雅黑 Light" panose="020B0502040204020203" pitchFamily="34" charset="-122"/>
              </a:endParaRPr>
            </a:p>
          </p:txBody>
        </p:sp>
        <p:grpSp>
          <p:nvGrpSpPr>
            <p:cNvPr id="20" name="Group 26">
              <a:extLst>
                <a:ext uri="{FF2B5EF4-FFF2-40B4-BE49-F238E27FC236}">
                  <a16:creationId xmlns:a16="http://schemas.microsoft.com/office/drawing/2014/main" id="{1451CAAC-0F0C-477D-AB6E-51101DA0807A}"/>
                </a:ext>
              </a:extLst>
            </p:cNvPr>
            <p:cNvGrpSpPr/>
            <p:nvPr/>
          </p:nvGrpSpPr>
          <p:grpSpPr>
            <a:xfrm>
              <a:off x="833717" y="1707776"/>
              <a:ext cx="2608730" cy="488559"/>
              <a:chOff x="833717" y="1707776"/>
              <a:chExt cx="2608730" cy="488559"/>
            </a:xfrm>
          </p:grpSpPr>
          <p:sp>
            <p:nvSpPr>
              <p:cNvPr id="21" name="Rectangle 27">
                <a:extLst>
                  <a:ext uri="{FF2B5EF4-FFF2-40B4-BE49-F238E27FC236}">
                    <a16:creationId xmlns:a16="http://schemas.microsoft.com/office/drawing/2014/main" id="{6A935ED2-EC02-4382-94E3-93D74630ACF5}"/>
                  </a:ext>
                </a:extLst>
              </p:cNvPr>
              <p:cNvSpPr/>
              <p:nvPr/>
            </p:nvSpPr>
            <p:spPr>
              <a:xfrm>
                <a:off x="833718" y="1707776"/>
                <a:ext cx="2608729" cy="470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22" name="TextBox 28">
                <a:extLst>
                  <a:ext uri="{FF2B5EF4-FFF2-40B4-BE49-F238E27FC236}">
                    <a16:creationId xmlns:a16="http://schemas.microsoft.com/office/drawing/2014/main" id="{536104E6-2BCE-4A0B-9587-6199CB88285A}"/>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车辆完整信息库</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cxnSp>
        <p:nvCxnSpPr>
          <p:cNvPr id="29" name="直接连接符 28">
            <a:extLst>
              <a:ext uri="{FF2B5EF4-FFF2-40B4-BE49-F238E27FC236}">
                <a16:creationId xmlns:a16="http://schemas.microsoft.com/office/drawing/2014/main" id="{B20DBFE7-D41D-466A-B937-B7E02500C8C1}"/>
              </a:ext>
            </a:extLst>
          </p:cNvPr>
          <p:cNvCxnSpPr/>
          <p:nvPr/>
        </p:nvCxnSpPr>
        <p:spPr>
          <a:xfrm>
            <a:off x="6196405" y="1011219"/>
            <a:ext cx="0" cy="5626249"/>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面临的问题</a:t>
            </a:r>
          </a:p>
        </p:txBody>
      </p:sp>
      <p:sp>
        <p:nvSpPr>
          <p:cNvPr id="10" name="文本框 9">
            <a:extLst>
              <a:ext uri="{FF2B5EF4-FFF2-40B4-BE49-F238E27FC236}">
                <a16:creationId xmlns:a16="http://schemas.microsoft.com/office/drawing/2014/main" id="{C1832CC3-B479-452A-AD94-BABD0F7B3869}"/>
              </a:ext>
            </a:extLst>
          </p:cNvPr>
          <p:cNvSpPr txBox="1"/>
          <p:nvPr/>
        </p:nvSpPr>
        <p:spPr>
          <a:xfrm>
            <a:off x="1343472" y="1772816"/>
            <a:ext cx="10441160" cy="581057"/>
          </a:xfrm>
          <a:prstGeom prst="rect">
            <a:avLst/>
          </a:prstGeom>
          <a:noFill/>
        </p:spPr>
        <p:txBody>
          <a:bodyPr wrap="square" rtlCol="0">
            <a:spAutoFit/>
          </a:bodyPr>
          <a:lstStyle/>
          <a:p>
            <a:pPr algn="ctr">
              <a:lnSpc>
                <a:spcPct val="150000"/>
              </a:lnSpc>
            </a:pPr>
            <a:r>
              <a:rPr lang="zh-CN" altLang="en-US" sz="2400" dirty="0">
                <a:latin typeface="微软雅黑" panose="020B0503020204020204" pitchFamily="34" charset="-122"/>
                <a:ea typeface="微软雅黑" panose="020B0503020204020204" pitchFamily="34" charset="-122"/>
              </a:rPr>
              <a:t>这个基于基于微信公众号的入口，是一个功能性平台入口</a:t>
            </a:r>
            <a:endParaRPr lang="en-US" altLang="zh-CN" sz="24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F8224B7-CE0D-403B-9EBF-25986E1FAF43}"/>
              </a:ext>
            </a:extLst>
          </p:cNvPr>
          <p:cNvSpPr/>
          <p:nvPr/>
        </p:nvSpPr>
        <p:spPr>
          <a:xfrm>
            <a:off x="3575720" y="3356992"/>
            <a:ext cx="6096000" cy="1569660"/>
          </a:xfrm>
          <a:prstGeom prst="rect">
            <a:avLst/>
          </a:prstGeom>
        </p:spPr>
        <p:txBody>
          <a:bodyPr>
            <a:spAutoFit/>
          </a:bodyPr>
          <a:lstStyle/>
          <a:p>
            <a:pPr algn="ctr">
              <a:lnSpc>
                <a:spcPct val="150000"/>
              </a:lnSpc>
            </a:pPr>
            <a:r>
              <a:rPr lang="zh-CN" altLang="en-US" sz="3200" dirty="0">
                <a:latin typeface="微软雅黑" panose="020B0503020204020204" pitchFamily="34" charset="-122"/>
                <a:ea typeface="微软雅黑" panose="020B0503020204020204" pitchFamily="34" charset="-122"/>
              </a:rPr>
              <a:t>如何保障用户的打开率？</a:t>
            </a:r>
            <a:endParaRPr lang="en-US" altLang="zh-CN" sz="3200" dirty="0">
              <a:latin typeface="微软雅黑" panose="020B0503020204020204" pitchFamily="34" charset="-122"/>
              <a:ea typeface="微软雅黑" panose="020B0503020204020204" pitchFamily="34" charset="-122"/>
            </a:endParaRPr>
          </a:p>
          <a:p>
            <a:pPr algn="ctr">
              <a:lnSpc>
                <a:spcPct val="150000"/>
              </a:lnSpc>
            </a:pPr>
            <a:r>
              <a:rPr lang="zh-CN" altLang="en-US" sz="3200" dirty="0">
                <a:latin typeface="微软雅黑" panose="020B0503020204020204" pitchFamily="34" charset="-122"/>
                <a:ea typeface="微软雅黑" panose="020B0503020204020204" pitchFamily="34" charset="-122"/>
              </a:rPr>
              <a:t>如何保障用户的活跃度？</a:t>
            </a:r>
          </a:p>
        </p:txBody>
      </p:sp>
      <p:sp>
        <p:nvSpPr>
          <p:cNvPr id="16" name="文本框 15">
            <a:extLst>
              <a:ext uri="{FF2B5EF4-FFF2-40B4-BE49-F238E27FC236}">
                <a16:creationId xmlns:a16="http://schemas.microsoft.com/office/drawing/2014/main" id="{F3684874-8DFD-422C-AD27-E23E8014E30F}"/>
              </a:ext>
            </a:extLst>
          </p:cNvPr>
          <p:cNvSpPr txBox="1"/>
          <p:nvPr/>
        </p:nvSpPr>
        <p:spPr>
          <a:xfrm>
            <a:off x="2711624" y="2420888"/>
            <a:ext cx="7560840" cy="369332"/>
          </a:xfrm>
          <a:prstGeom prst="rect">
            <a:avLst/>
          </a:prstGeom>
          <a:noFill/>
        </p:spPr>
        <p:txBody>
          <a:bodyPr wrap="square" rtlCol="0">
            <a:spAutoFit/>
          </a:bodyPr>
          <a:lstStyle/>
          <a:p>
            <a:pPr algn="ctr">
              <a:lnSpc>
                <a:spcPct val="15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rPr>
              <a:t>目前基于微信公众号为入口载体，会根据市场随时调整，例如支付宝服务窗</a:t>
            </a:r>
          </a:p>
        </p:txBody>
      </p:sp>
    </p:spTree>
    <p:extLst>
      <p:ext uri="{BB962C8B-B14F-4D97-AF65-F5344CB8AC3E}">
        <p14:creationId xmlns:p14="http://schemas.microsoft.com/office/powerpoint/2010/main" val="161096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构建基于内容运营平台</a:t>
            </a:r>
          </a:p>
        </p:txBody>
      </p:sp>
      <p:sp>
        <p:nvSpPr>
          <p:cNvPr id="9" name="等腰三角形 8">
            <a:extLst>
              <a:ext uri="{FF2B5EF4-FFF2-40B4-BE49-F238E27FC236}">
                <a16:creationId xmlns:a16="http://schemas.microsoft.com/office/drawing/2014/main" id="{210D4741-DDFC-4D2A-BD61-B190B00EB1B8}"/>
              </a:ext>
            </a:extLst>
          </p:cNvPr>
          <p:cNvSpPr/>
          <p:nvPr/>
        </p:nvSpPr>
        <p:spPr>
          <a:xfrm>
            <a:off x="5048332" y="1583006"/>
            <a:ext cx="2599587" cy="2241023"/>
          </a:xfrm>
          <a:prstGeom prst="triangle">
            <a:avLst/>
          </a:prstGeom>
          <a:noFill/>
          <a:ln w="76200">
            <a:solidFill>
              <a:srgbClr val="00B05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dirty="0">
                <a:solidFill>
                  <a:srgbClr val="C00000"/>
                </a:solidFill>
                <a:latin typeface="微软雅黑 Light" panose="020B0502040204020203" pitchFamily="34" charset="-122"/>
                <a:ea typeface="微软雅黑 Light" panose="020B0502040204020203" pitchFamily="34" charset="-122"/>
              </a:rPr>
              <a:t>优质内容运营</a:t>
            </a:r>
          </a:p>
        </p:txBody>
      </p:sp>
      <p:sp>
        <p:nvSpPr>
          <p:cNvPr id="10" name="文本框 9">
            <a:extLst>
              <a:ext uri="{FF2B5EF4-FFF2-40B4-BE49-F238E27FC236}">
                <a16:creationId xmlns:a16="http://schemas.microsoft.com/office/drawing/2014/main" id="{44D63488-1645-4810-91BA-1A07461748EB}"/>
              </a:ext>
            </a:extLst>
          </p:cNvPr>
          <p:cNvSpPr txBox="1"/>
          <p:nvPr/>
        </p:nvSpPr>
        <p:spPr>
          <a:xfrm>
            <a:off x="5916076" y="1858463"/>
            <a:ext cx="864096" cy="458908"/>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入口</a:t>
            </a:r>
          </a:p>
        </p:txBody>
      </p:sp>
      <p:sp>
        <p:nvSpPr>
          <p:cNvPr id="16" name="矩形 15">
            <a:extLst>
              <a:ext uri="{FF2B5EF4-FFF2-40B4-BE49-F238E27FC236}">
                <a16:creationId xmlns:a16="http://schemas.microsoft.com/office/drawing/2014/main" id="{B8CAC308-C3D8-4C0F-8D57-97CDCEC8F2D9}"/>
              </a:ext>
            </a:extLst>
          </p:cNvPr>
          <p:cNvSpPr/>
          <p:nvPr/>
        </p:nvSpPr>
        <p:spPr>
          <a:xfrm>
            <a:off x="1415676" y="849941"/>
            <a:ext cx="10440964" cy="461665"/>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从平台构建的第一刻起，就必须辅以</a:t>
            </a:r>
            <a:r>
              <a:rPr lang="zh-CN" altLang="en-US" sz="2400" dirty="0">
                <a:solidFill>
                  <a:srgbClr val="C00000"/>
                </a:solidFill>
                <a:latin typeface="微软雅黑 Light" panose="020B0502040204020203" pitchFamily="34" charset="-122"/>
                <a:ea typeface="微软雅黑 Light" panose="020B0502040204020203" pitchFamily="34" charset="-122"/>
              </a:rPr>
              <a:t>内容</a:t>
            </a:r>
            <a:r>
              <a:rPr lang="zh-CN" altLang="en-US" dirty="0">
                <a:latin typeface="微软雅黑 Light" panose="020B0502040204020203" pitchFamily="34" charset="-122"/>
                <a:ea typeface="微软雅黑 Light" panose="020B0502040204020203" pitchFamily="34" charset="-122"/>
              </a:rPr>
              <a:t>，在聚拢用户的同时，提升用户的粘性、活跃度以及打开率。</a:t>
            </a:r>
          </a:p>
        </p:txBody>
      </p:sp>
      <p:sp>
        <p:nvSpPr>
          <p:cNvPr id="17" name="文本框 16">
            <a:extLst>
              <a:ext uri="{FF2B5EF4-FFF2-40B4-BE49-F238E27FC236}">
                <a16:creationId xmlns:a16="http://schemas.microsoft.com/office/drawing/2014/main" id="{0DB7A300-96BC-4201-AFAF-FC033087B663}"/>
              </a:ext>
            </a:extLst>
          </p:cNvPr>
          <p:cNvSpPr txBox="1"/>
          <p:nvPr/>
        </p:nvSpPr>
        <p:spPr>
          <a:xfrm>
            <a:off x="3035757" y="2147452"/>
            <a:ext cx="3233061" cy="458908"/>
          </a:xfrm>
          <a:prstGeom prst="rect">
            <a:avLst/>
          </a:prstGeom>
          <a:noFill/>
        </p:spPr>
        <p:txBody>
          <a:bodyPr wrap="square" rtlCol="0">
            <a:spAutoFit/>
          </a:bodyPr>
          <a:lstStyle/>
          <a:p>
            <a:pPr algn="ctr">
              <a:lnSpc>
                <a:spcPct val="150000"/>
              </a:lnSpc>
            </a:pPr>
            <a:r>
              <a:rPr lang="zh-CN" altLang="en-US" dirty="0">
                <a:solidFill>
                  <a:srgbClr val="00B050"/>
                </a:solidFill>
                <a:latin typeface="微软雅黑" panose="020B0503020204020204" pitchFamily="34" charset="-122"/>
                <a:ea typeface="微软雅黑" panose="020B0503020204020204" pitchFamily="34" charset="-122"/>
              </a:rPr>
              <a:t>提升打开率</a:t>
            </a:r>
          </a:p>
        </p:txBody>
      </p:sp>
      <p:sp>
        <p:nvSpPr>
          <p:cNvPr id="22" name="文本框 21">
            <a:extLst>
              <a:ext uri="{FF2B5EF4-FFF2-40B4-BE49-F238E27FC236}">
                <a16:creationId xmlns:a16="http://schemas.microsoft.com/office/drawing/2014/main" id="{CBA701CD-220D-46C2-9811-6220765D6C43}"/>
              </a:ext>
            </a:extLst>
          </p:cNvPr>
          <p:cNvSpPr txBox="1"/>
          <p:nvPr/>
        </p:nvSpPr>
        <p:spPr>
          <a:xfrm>
            <a:off x="6268818" y="2144297"/>
            <a:ext cx="3233061" cy="458908"/>
          </a:xfrm>
          <a:prstGeom prst="rect">
            <a:avLst/>
          </a:prstGeom>
          <a:noFill/>
        </p:spPr>
        <p:txBody>
          <a:bodyPr wrap="square" rtlCol="0">
            <a:spAutoFit/>
          </a:bodyPr>
          <a:lstStyle/>
          <a:p>
            <a:pPr algn="ctr">
              <a:lnSpc>
                <a:spcPct val="150000"/>
              </a:lnSpc>
            </a:pPr>
            <a:r>
              <a:rPr lang="zh-CN" altLang="en-US" dirty="0">
                <a:solidFill>
                  <a:srgbClr val="00B050"/>
                </a:solidFill>
                <a:latin typeface="微软雅黑" panose="020B0503020204020204" pitchFamily="34" charset="-122"/>
                <a:ea typeface="微软雅黑" panose="020B0503020204020204" pitchFamily="34" charset="-122"/>
              </a:rPr>
              <a:t>提升活跃度</a:t>
            </a:r>
          </a:p>
        </p:txBody>
      </p:sp>
      <p:sp>
        <p:nvSpPr>
          <p:cNvPr id="23" name="文本框 22">
            <a:extLst>
              <a:ext uri="{FF2B5EF4-FFF2-40B4-BE49-F238E27FC236}">
                <a16:creationId xmlns:a16="http://schemas.microsoft.com/office/drawing/2014/main" id="{99CC8C29-360D-4F51-BA4E-66E949E14EC9}"/>
              </a:ext>
            </a:extLst>
          </p:cNvPr>
          <p:cNvSpPr txBox="1"/>
          <p:nvPr/>
        </p:nvSpPr>
        <p:spPr>
          <a:xfrm>
            <a:off x="4731593" y="3792739"/>
            <a:ext cx="3233061" cy="458908"/>
          </a:xfrm>
          <a:prstGeom prst="rect">
            <a:avLst/>
          </a:prstGeom>
          <a:noFill/>
        </p:spPr>
        <p:txBody>
          <a:bodyPr wrap="square" rtlCol="0">
            <a:spAutoFit/>
          </a:bodyPr>
          <a:lstStyle/>
          <a:p>
            <a:pPr algn="ctr">
              <a:lnSpc>
                <a:spcPct val="150000"/>
              </a:lnSpc>
            </a:pPr>
            <a:r>
              <a:rPr lang="zh-CN" altLang="en-US" dirty="0">
                <a:solidFill>
                  <a:srgbClr val="00B050"/>
                </a:solidFill>
                <a:latin typeface="微软雅黑" panose="020B0503020204020204" pitchFamily="34" charset="-122"/>
                <a:ea typeface="微软雅黑" panose="020B0503020204020204" pitchFamily="34" charset="-122"/>
              </a:rPr>
              <a:t>提升用户粘性</a:t>
            </a:r>
          </a:p>
        </p:txBody>
      </p:sp>
      <p:sp>
        <p:nvSpPr>
          <p:cNvPr id="18" name="矩形 17">
            <a:extLst>
              <a:ext uri="{FF2B5EF4-FFF2-40B4-BE49-F238E27FC236}">
                <a16:creationId xmlns:a16="http://schemas.microsoft.com/office/drawing/2014/main" id="{31C990DF-46FA-4187-9F1D-3D38F03E5260}"/>
              </a:ext>
            </a:extLst>
          </p:cNvPr>
          <p:cNvSpPr/>
          <p:nvPr/>
        </p:nvSpPr>
        <p:spPr>
          <a:xfrm rot="20575793">
            <a:off x="7306849" y="2853577"/>
            <a:ext cx="3384376" cy="720080"/>
          </a:xfrm>
          <a:prstGeom prst="rect">
            <a:avLst/>
          </a:prstGeom>
          <a:noFill/>
          <a:ln w="76200">
            <a:solidFill>
              <a:srgbClr val="C00000"/>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150000"/>
              </a:lnSpc>
            </a:pPr>
            <a:r>
              <a:rPr lang="zh-CN" altLang="en-US" sz="3200" dirty="0">
                <a:solidFill>
                  <a:srgbClr val="C00000"/>
                </a:solidFill>
                <a:latin typeface="微软雅黑" panose="020B0503020204020204" pitchFamily="34" charset="-122"/>
                <a:ea typeface="微软雅黑" panose="020B0503020204020204" pitchFamily="34" charset="-122"/>
              </a:rPr>
              <a:t>关键业务</a:t>
            </a:r>
          </a:p>
        </p:txBody>
      </p:sp>
      <p:pic>
        <p:nvPicPr>
          <p:cNvPr id="20" name="图片 19" descr="图片包含 屏幕截图&#10;&#10;已生成极高可信度的说明">
            <a:extLst>
              <a:ext uri="{FF2B5EF4-FFF2-40B4-BE49-F238E27FC236}">
                <a16:creationId xmlns:a16="http://schemas.microsoft.com/office/drawing/2014/main" id="{5384CF19-DFE5-4A49-9142-E6AC8F9FF3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5758" y="4085708"/>
            <a:ext cx="1266424" cy="2603205"/>
          </a:xfrm>
          <a:prstGeom prst="rect">
            <a:avLst/>
          </a:prstGeom>
          <a:ln>
            <a:noFill/>
          </a:ln>
          <a:effectLst>
            <a:outerShdw blurRad="292100" dist="139700" dir="2700000" algn="tl" rotWithShape="0">
              <a:srgbClr val="333333">
                <a:alpha val="65000"/>
              </a:srgbClr>
            </a:outerShdw>
          </a:effectLst>
        </p:spPr>
      </p:pic>
      <p:pic>
        <p:nvPicPr>
          <p:cNvPr id="24" name="图片 23" descr="图片包含 屏幕截图&#10;&#10;已生成极高可信度的说明">
            <a:extLst>
              <a:ext uri="{FF2B5EF4-FFF2-40B4-BE49-F238E27FC236}">
                <a16:creationId xmlns:a16="http://schemas.microsoft.com/office/drawing/2014/main" id="{9ADF633F-D0AB-4730-B8A8-ED17EDD29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9635" y="4085708"/>
            <a:ext cx="1266424" cy="2603205"/>
          </a:xfrm>
          <a:prstGeom prst="rect">
            <a:avLst/>
          </a:prstGeom>
          <a:ln>
            <a:noFill/>
          </a:ln>
          <a:effectLst>
            <a:outerShdw blurRad="292100" dist="139700" dir="2700000" algn="tl" rotWithShape="0">
              <a:srgbClr val="333333">
                <a:alpha val="65000"/>
              </a:srgbClr>
            </a:outerShdw>
          </a:effectLst>
        </p:spPr>
      </p:pic>
      <p:sp>
        <p:nvSpPr>
          <p:cNvPr id="25" name="文本框 24">
            <a:extLst>
              <a:ext uri="{FF2B5EF4-FFF2-40B4-BE49-F238E27FC236}">
                <a16:creationId xmlns:a16="http://schemas.microsoft.com/office/drawing/2014/main" id="{FBFC1363-25C4-4FFE-B5B2-C8321B0CB406}"/>
              </a:ext>
            </a:extLst>
          </p:cNvPr>
          <p:cNvSpPr txBox="1"/>
          <p:nvPr/>
        </p:nvSpPr>
        <p:spPr>
          <a:xfrm>
            <a:off x="4502844" y="5106665"/>
            <a:ext cx="6765007"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内容形式，参考“混子说”</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实现从功能型平台，向运营服务型平台转型</a:t>
            </a:r>
          </a:p>
        </p:txBody>
      </p:sp>
    </p:spTree>
    <p:extLst>
      <p:ext uri="{BB962C8B-B14F-4D97-AF65-F5344CB8AC3E}">
        <p14:creationId xmlns:p14="http://schemas.microsoft.com/office/powerpoint/2010/main" val="7196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strVal val="4/3*#ppt_w"/>
                                          </p:val>
                                        </p:tav>
                                        <p:tav tm="100000">
                                          <p:val>
                                            <p:strVal val="#ppt_w"/>
                                          </p:val>
                                        </p:tav>
                                      </p:tavLst>
                                    </p:anim>
                                    <p:anim calcmode="lin" valueType="num">
                                      <p:cBhvr>
                                        <p:cTn id="8" dur="500" fill="hold"/>
                                        <p:tgtEl>
                                          <p:spTgt spid="1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汽车市场增值运营服务服务</a:t>
            </a:r>
          </a:p>
        </p:txBody>
      </p:sp>
      <p:grpSp>
        <p:nvGrpSpPr>
          <p:cNvPr id="7" name="组合 6">
            <a:extLst>
              <a:ext uri="{FF2B5EF4-FFF2-40B4-BE49-F238E27FC236}">
                <a16:creationId xmlns:a16="http://schemas.microsoft.com/office/drawing/2014/main" id="{4788A580-9E22-41AD-BD2F-F7AF14EA9456}"/>
              </a:ext>
            </a:extLst>
          </p:cNvPr>
          <p:cNvGrpSpPr/>
          <p:nvPr/>
        </p:nvGrpSpPr>
        <p:grpSpPr>
          <a:xfrm>
            <a:off x="1559496" y="5685075"/>
            <a:ext cx="8402471" cy="576064"/>
            <a:chOff x="1103501" y="4601129"/>
            <a:chExt cx="8402471" cy="576064"/>
          </a:xfrm>
        </p:grpSpPr>
        <p:grpSp>
          <p:nvGrpSpPr>
            <p:cNvPr id="6" name="组合 5">
              <a:extLst>
                <a:ext uri="{FF2B5EF4-FFF2-40B4-BE49-F238E27FC236}">
                  <a16:creationId xmlns:a16="http://schemas.microsoft.com/office/drawing/2014/main" id="{891CEA0B-78F6-4638-AC86-8D65CB6C3103}"/>
                </a:ext>
              </a:extLst>
            </p:cNvPr>
            <p:cNvGrpSpPr/>
            <p:nvPr/>
          </p:nvGrpSpPr>
          <p:grpSpPr>
            <a:xfrm>
              <a:off x="3907104" y="4601129"/>
              <a:ext cx="2795265" cy="576064"/>
              <a:chOff x="2279576" y="4128452"/>
              <a:chExt cx="2795265" cy="576064"/>
            </a:xfrm>
          </p:grpSpPr>
          <p:grpSp>
            <p:nvGrpSpPr>
              <p:cNvPr id="5" name="组合 4">
                <a:extLst>
                  <a:ext uri="{FF2B5EF4-FFF2-40B4-BE49-F238E27FC236}">
                    <a16:creationId xmlns:a16="http://schemas.microsoft.com/office/drawing/2014/main" id="{A0825C75-AC29-46E6-8AAA-054FC011FB7E}"/>
                  </a:ext>
                </a:extLst>
              </p:cNvPr>
              <p:cNvGrpSpPr/>
              <p:nvPr/>
            </p:nvGrpSpPr>
            <p:grpSpPr>
              <a:xfrm>
                <a:off x="2279576" y="4128452"/>
                <a:ext cx="559973" cy="576064"/>
                <a:chOff x="2279576" y="4149080"/>
                <a:chExt cx="1080120" cy="1111158"/>
              </a:xfrm>
              <a:solidFill>
                <a:schemeClr val="bg1">
                  <a:lumMod val="50000"/>
                </a:schemeClr>
              </a:solidFill>
            </p:grpSpPr>
            <p:sp>
              <p:nvSpPr>
                <p:cNvPr id="3" name="椭圆 2">
                  <a:extLst>
                    <a:ext uri="{FF2B5EF4-FFF2-40B4-BE49-F238E27FC236}">
                      <a16:creationId xmlns:a16="http://schemas.microsoft.com/office/drawing/2014/main" id="{BD9C6A9A-B81D-412C-978B-AFE569DE0021}"/>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4" name="等腰三角形 3">
                  <a:extLst>
                    <a:ext uri="{FF2B5EF4-FFF2-40B4-BE49-F238E27FC236}">
                      <a16:creationId xmlns:a16="http://schemas.microsoft.com/office/drawing/2014/main" id="{C9708D23-AB14-4F1B-96B7-94BDA7AD0A84}"/>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12" name="组合 11">
                <a:extLst>
                  <a:ext uri="{FF2B5EF4-FFF2-40B4-BE49-F238E27FC236}">
                    <a16:creationId xmlns:a16="http://schemas.microsoft.com/office/drawing/2014/main" id="{C307BC44-3F1A-4069-9B8C-82FE3756C656}"/>
                  </a:ext>
                </a:extLst>
              </p:cNvPr>
              <p:cNvGrpSpPr/>
              <p:nvPr/>
            </p:nvGrpSpPr>
            <p:grpSpPr>
              <a:xfrm>
                <a:off x="2838399" y="4128452"/>
                <a:ext cx="559973" cy="576064"/>
                <a:chOff x="2279576" y="4149080"/>
                <a:chExt cx="1080120" cy="1111158"/>
              </a:xfrm>
              <a:solidFill>
                <a:schemeClr val="bg1">
                  <a:lumMod val="50000"/>
                </a:schemeClr>
              </a:solidFill>
            </p:grpSpPr>
            <p:sp>
              <p:nvSpPr>
                <p:cNvPr id="13" name="椭圆 12">
                  <a:extLst>
                    <a:ext uri="{FF2B5EF4-FFF2-40B4-BE49-F238E27FC236}">
                      <a16:creationId xmlns:a16="http://schemas.microsoft.com/office/drawing/2014/main" id="{22179834-49E5-4F18-879E-3A1BB3B12483}"/>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14" name="等腰三角形 13">
                  <a:extLst>
                    <a:ext uri="{FF2B5EF4-FFF2-40B4-BE49-F238E27FC236}">
                      <a16:creationId xmlns:a16="http://schemas.microsoft.com/office/drawing/2014/main" id="{D022AF0F-64F8-4D5E-8798-7525AF36300A}"/>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15" name="组合 14">
                <a:extLst>
                  <a:ext uri="{FF2B5EF4-FFF2-40B4-BE49-F238E27FC236}">
                    <a16:creationId xmlns:a16="http://schemas.microsoft.com/office/drawing/2014/main" id="{043A9E6E-B9DF-481F-B273-24D1EAE7271C}"/>
                  </a:ext>
                </a:extLst>
              </p:cNvPr>
              <p:cNvGrpSpPr/>
              <p:nvPr/>
            </p:nvGrpSpPr>
            <p:grpSpPr>
              <a:xfrm>
                <a:off x="3397222" y="4128452"/>
                <a:ext cx="559973" cy="576064"/>
                <a:chOff x="2279576" y="4149080"/>
                <a:chExt cx="1080120" cy="1111158"/>
              </a:xfrm>
              <a:solidFill>
                <a:schemeClr val="bg1">
                  <a:lumMod val="50000"/>
                </a:schemeClr>
              </a:solidFill>
            </p:grpSpPr>
            <p:sp>
              <p:nvSpPr>
                <p:cNvPr id="18" name="椭圆 17">
                  <a:extLst>
                    <a:ext uri="{FF2B5EF4-FFF2-40B4-BE49-F238E27FC236}">
                      <a16:creationId xmlns:a16="http://schemas.microsoft.com/office/drawing/2014/main" id="{30056653-2549-4552-8869-8CF8668421BE}"/>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19" name="等腰三角形 18">
                  <a:extLst>
                    <a:ext uri="{FF2B5EF4-FFF2-40B4-BE49-F238E27FC236}">
                      <a16:creationId xmlns:a16="http://schemas.microsoft.com/office/drawing/2014/main" id="{B20DDD00-871D-4A87-A3C4-BF5B52566640}"/>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20" name="组合 19">
                <a:extLst>
                  <a:ext uri="{FF2B5EF4-FFF2-40B4-BE49-F238E27FC236}">
                    <a16:creationId xmlns:a16="http://schemas.microsoft.com/office/drawing/2014/main" id="{031815B6-A4F0-4FDF-B557-DE44317306B8}"/>
                  </a:ext>
                </a:extLst>
              </p:cNvPr>
              <p:cNvGrpSpPr/>
              <p:nvPr/>
            </p:nvGrpSpPr>
            <p:grpSpPr>
              <a:xfrm>
                <a:off x="3956045" y="4128452"/>
                <a:ext cx="559973" cy="576064"/>
                <a:chOff x="2279576" y="4149080"/>
                <a:chExt cx="1080120" cy="1111158"/>
              </a:xfrm>
              <a:solidFill>
                <a:schemeClr val="bg1">
                  <a:lumMod val="50000"/>
                </a:schemeClr>
              </a:solidFill>
            </p:grpSpPr>
            <p:sp>
              <p:nvSpPr>
                <p:cNvPr id="21" name="椭圆 20">
                  <a:extLst>
                    <a:ext uri="{FF2B5EF4-FFF2-40B4-BE49-F238E27FC236}">
                      <a16:creationId xmlns:a16="http://schemas.microsoft.com/office/drawing/2014/main" id="{9A61615A-6D86-4779-A160-68A005BA77C9}"/>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24" name="等腰三角形 23">
                  <a:extLst>
                    <a:ext uri="{FF2B5EF4-FFF2-40B4-BE49-F238E27FC236}">
                      <a16:creationId xmlns:a16="http://schemas.microsoft.com/office/drawing/2014/main" id="{E5B4B010-321B-467F-A0CD-8D980ED4959C}"/>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25" name="组合 24">
                <a:extLst>
                  <a:ext uri="{FF2B5EF4-FFF2-40B4-BE49-F238E27FC236}">
                    <a16:creationId xmlns:a16="http://schemas.microsoft.com/office/drawing/2014/main" id="{6E6F07A8-E785-42C5-B33C-D1434B8F297D}"/>
                  </a:ext>
                </a:extLst>
              </p:cNvPr>
              <p:cNvGrpSpPr/>
              <p:nvPr/>
            </p:nvGrpSpPr>
            <p:grpSpPr>
              <a:xfrm>
                <a:off x="4514868" y="4128452"/>
                <a:ext cx="559973" cy="576064"/>
                <a:chOff x="2279576" y="4149080"/>
                <a:chExt cx="1080120" cy="1111158"/>
              </a:xfrm>
              <a:solidFill>
                <a:schemeClr val="bg1">
                  <a:lumMod val="50000"/>
                </a:schemeClr>
              </a:solidFill>
            </p:grpSpPr>
            <p:sp>
              <p:nvSpPr>
                <p:cNvPr id="26" name="椭圆 25">
                  <a:extLst>
                    <a:ext uri="{FF2B5EF4-FFF2-40B4-BE49-F238E27FC236}">
                      <a16:creationId xmlns:a16="http://schemas.microsoft.com/office/drawing/2014/main" id="{8AB3487C-35CC-4BED-A10F-5D912E8FA146}"/>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27" name="等腰三角形 26">
                  <a:extLst>
                    <a:ext uri="{FF2B5EF4-FFF2-40B4-BE49-F238E27FC236}">
                      <a16:creationId xmlns:a16="http://schemas.microsoft.com/office/drawing/2014/main" id="{2F64288E-94F8-496D-8E2D-BEF63429843D}"/>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grpSp>
          <p:nvGrpSpPr>
            <p:cNvPr id="28" name="组合 27">
              <a:extLst>
                <a:ext uri="{FF2B5EF4-FFF2-40B4-BE49-F238E27FC236}">
                  <a16:creationId xmlns:a16="http://schemas.microsoft.com/office/drawing/2014/main" id="{A37557A2-D7BD-4E6E-B7E0-C6B9F746BC57}"/>
                </a:ext>
              </a:extLst>
            </p:cNvPr>
            <p:cNvGrpSpPr/>
            <p:nvPr/>
          </p:nvGrpSpPr>
          <p:grpSpPr>
            <a:xfrm>
              <a:off x="1103501" y="4601129"/>
              <a:ext cx="2795265" cy="576064"/>
              <a:chOff x="2279576" y="4128452"/>
              <a:chExt cx="2795265" cy="576064"/>
            </a:xfrm>
          </p:grpSpPr>
          <p:grpSp>
            <p:nvGrpSpPr>
              <p:cNvPr id="29" name="组合 28">
                <a:extLst>
                  <a:ext uri="{FF2B5EF4-FFF2-40B4-BE49-F238E27FC236}">
                    <a16:creationId xmlns:a16="http://schemas.microsoft.com/office/drawing/2014/main" id="{98BEB278-9BEC-4588-97F2-D54D65E258CD}"/>
                  </a:ext>
                </a:extLst>
              </p:cNvPr>
              <p:cNvGrpSpPr/>
              <p:nvPr/>
            </p:nvGrpSpPr>
            <p:grpSpPr>
              <a:xfrm>
                <a:off x="2279576" y="4128452"/>
                <a:ext cx="559973" cy="576064"/>
                <a:chOff x="2279576" y="4149080"/>
                <a:chExt cx="1080120" cy="1111158"/>
              </a:xfrm>
              <a:solidFill>
                <a:schemeClr val="bg1">
                  <a:lumMod val="50000"/>
                </a:schemeClr>
              </a:solidFill>
            </p:grpSpPr>
            <p:sp>
              <p:nvSpPr>
                <p:cNvPr id="42" name="椭圆 41">
                  <a:extLst>
                    <a:ext uri="{FF2B5EF4-FFF2-40B4-BE49-F238E27FC236}">
                      <a16:creationId xmlns:a16="http://schemas.microsoft.com/office/drawing/2014/main" id="{8F05AD5D-9FE9-4B75-911F-48AA352D2240}"/>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43" name="等腰三角形 42">
                  <a:extLst>
                    <a:ext uri="{FF2B5EF4-FFF2-40B4-BE49-F238E27FC236}">
                      <a16:creationId xmlns:a16="http://schemas.microsoft.com/office/drawing/2014/main" id="{757AAD82-6C88-4181-8F29-634B489E01FB}"/>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30" name="组合 29">
                <a:extLst>
                  <a:ext uri="{FF2B5EF4-FFF2-40B4-BE49-F238E27FC236}">
                    <a16:creationId xmlns:a16="http://schemas.microsoft.com/office/drawing/2014/main" id="{B4AD3C73-F1C2-484E-973A-6A254D292B98}"/>
                  </a:ext>
                </a:extLst>
              </p:cNvPr>
              <p:cNvGrpSpPr/>
              <p:nvPr/>
            </p:nvGrpSpPr>
            <p:grpSpPr>
              <a:xfrm>
                <a:off x="2838399" y="4128452"/>
                <a:ext cx="559973" cy="576064"/>
                <a:chOff x="2279576" y="4149080"/>
                <a:chExt cx="1080120" cy="1111158"/>
              </a:xfrm>
              <a:solidFill>
                <a:schemeClr val="bg1">
                  <a:lumMod val="50000"/>
                </a:schemeClr>
              </a:solidFill>
            </p:grpSpPr>
            <p:sp>
              <p:nvSpPr>
                <p:cNvPr id="40" name="椭圆 39">
                  <a:extLst>
                    <a:ext uri="{FF2B5EF4-FFF2-40B4-BE49-F238E27FC236}">
                      <a16:creationId xmlns:a16="http://schemas.microsoft.com/office/drawing/2014/main" id="{A5E5E7B2-B53E-4F5C-BD69-B73F93987B00}"/>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41" name="等腰三角形 40">
                  <a:extLst>
                    <a:ext uri="{FF2B5EF4-FFF2-40B4-BE49-F238E27FC236}">
                      <a16:creationId xmlns:a16="http://schemas.microsoft.com/office/drawing/2014/main" id="{77F2A5CE-6D1B-452B-8646-AB8BD098CE68}"/>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31" name="组合 30">
                <a:extLst>
                  <a:ext uri="{FF2B5EF4-FFF2-40B4-BE49-F238E27FC236}">
                    <a16:creationId xmlns:a16="http://schemas.microsoft.com/office/drawing/2014/main" id="{69E17B48-4547-4FFC-BF72-2DC3D2653181}"/>
                  </a:ext>
                </a:extLst>
              </p:cNvPr>
              <p:cNvGrpSpPr/>
              <p:nvPr/>
            </p:nvGrpSpPr>
            <p:grpSpPr>
              <a:xfrm>
                <a:off x="3397222" y="4128452"/>
                <a:ext cx="559973" cy="576064"/>
                <a:chOff x="2279576" y="4149080"/>
                <a:chExt cx="1080120" cy="1111158"/>
              </a:xfrm>
              <a:solidFill>
                <a:schemeClr val="bg1">
                  <a:lumMod val="50000"/>
                </a:schemeClr>
              </a:solidFill>
            </p:grpSpPr>
            <p:sp>
              <p:nvSpPr>
                <p:cNvPr id="38" name="椭圆 37">
                  <a:extLst>
                    <a:ext uri="{FF2B5EF4-FFF2-40B4-BE49-F238E27FC236}">
                      <a16:creationId xmlns:a16="http://schemas.microsoft.com/office/drawing/2014/main" id="{42E0EBB9-DBCE-468A-800D-C320F1190FCB}"/>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39" name="等腰三角形 38">
                  <a:extLst>
                    <a:ext uri="{FF2B5EF4-FFF2-40B4-BE49-F238E27FC236}">
                      <a16:creationId xmlns:a16="http://schemas.microsoft.com/office/drawing/2014/main" id="{F312F872-CFDC-4CCA-86BA-3E3D70F686BF}"/>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32" name="组合 31">
                <a:extLst>
                  <a:ext uri="{FF2B5EF4-FFF2-40B4-BE49-F238E27FC236}">
                    <a16:creationId xmlns:a16="http://schemas.microsoft.com/office/drawing/2014/main" id="{5F96D1DD-7081-4E29-AF63-9A26A1B004E2}"/>
                  </a:ext>
                </a:extLst>
              </p:cNvPr>
              <p:cNvGrpSpPr/>
              <p:nvPr/>
            </p:nvGrpSpPr>
            <p:grpSpPr>
              <a:xfrm>
                <a:off x="3956045" y="4128452"/>
                <a:ext cx="559973" cy="576064"/>
                <a:chOff x="2279576" y="4149080"/>
                <a:chExt cx="1080120" cy="1111158"/>
              </a:xfrm>
              <a:solidFill>
                <a:schemeClr val="bg1">
                  <a:lumMod val="50000"/>
                </a:schemeClr>
              </a:solidFill>
            </p:grpSpPr>
            <p:sp>
              <p:nvSpPr>
                <p:cNvPr id="36" name="椭圆 35">
                  <a:extLst>
                    <a:ext uri="{FF2B5EF4-FFF2-40B4-BE49-F238E27FC236}">
                      <a16:creationId xmlns:a16="http://schemas.microsoft.com/office/drawing/2014/main" id="{0E04BC3C-CBA7-423D-9A55-924847A20A9E}"/>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37" name="等腰三角形 36">
                  <a:extLst>
                    <a:ext uri="{FF2B5EF4-FFF2-40B4-BE49-F238E27FC236}">
                      <a16:creationId xmlns:a16="http://schemas.microsoft.com/office/drawing/2014/main" id="{F497A8E5-7FD6-44DD-BD60-764E89C6EDDA}"/>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33" name="组合 32">
                <a:extLst>
                  <a:ext uri="{FF2B5EF4-FFF2-40B4-BE49-F238E27FC236}">
                    <a16:creationId xmlns:a16="http://schemas.microsoft.com/office/drawing/2014/main" id="{24256838-2685-49E1-A2AA-B144EC4873EB}"/>
                  </a:ext>
                </a:extLst>
              </p:cNvPr>
              <p:cNvGrpSpPr/>
              <p:nvPr/>
            </p:nvGrpSpPr>
            <p:grpSpPr>
              <a:xfrm>
                <a:off x="4514868" y="4128452"/>
                <a:ext cx="559973" cy="576064"/>
                <a:chOff x="2279576" y="4149080"/>
                <a:chExt cx="1080120" cy="1111158"/>
              </a:xfrm>
              <a:solidFill>
                <a:schemeClr val="bg1">
                  <a:lumMod val="50000"/>
                </a:schemeClr>
              </a:solidFill>
            </p:grpSpPr>
            <p:sp>
              <p:nvSpPr>
                <p:cNvPr id="34" name="椭圆 33">
                  <a:extLst>
                    <a:ext uri="{FF2B5EF4-FFF2-40B4-BE49-F238E27FC236}">
                      <a16:creationId xmlns:a16="http://schemas.microsoft.com/office/drawing/2014/main" id="{FE5ECAD9-997D-4912-ACFF-17D93DF35F9F}"/>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35" name="等腰三角形 34">
                  <a:extLst>
                    <a:ext uri="{FF2B5EF4-FFF2-40B4-BE49-F238E27FC236}">
                      <a16:creationId xmlns:a16="http://schemas.microsoft.com/office/drawing/2014/main" id="{779B74E7-681E-4205-8A82-7EFE3431E4E2}"/>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grpSp>
          <p:nvGrpSpPr>
            <p:cNvPr id="44" name="组合 43">
              <a:extLst>
                <a:ext uri="{FF2B5EF4-FFF2-40B4-BE49-F238E27FC236}">
                  <a16:creationId xmlns:a16="http://schemas.microsoft.com/office/drawing/2014/main" id="{A2ED4CCA-BC25-496A-AE7A-00175126A6ED}"/>
                </a:ext>
              </a:extLst>
            </p:cNvPr>
            <p:cNvGrpSpPr/>
            <p:nvPr/>
          </p:nvGrpSpPr>
          <p:grpSpPr>
            <a:xfrm>
              <a:off x="6710707" y="4601129"/>
              <a:ext cx="2795265" cy="576064"/>
              <a:chOff x="2279576" y="4128452"/>
              <a:chExt cx="2795265" cy="576064"/>
            </a:xfrm>
          </p:grpSpPr>
          <p:grpSp>
            <p:nvGrpSpPr>
              <p:cNvPr id="45" name="组合 44">
                <a:extLst>
                  <a:ext uri="{FF2B5EF4-FFF2-40B4-BE49-F238E27FC236}">
                    <a16:creationId xmlns:a16="http://schemas.microsoft.com/office/drawing/2014/main" id="{11AF75DA-C2B6-4879-B877-19141E8C4159}"/>
                  </a:ext>
                </a:extLst>
              </p:cNvPr>
              <p:cNvGrpSpPr/>
              <p:nvPr/>
            </p:nvGrpSpPr>
            <p:grpSpPr>
              <a:xfrm>
                <a:off x="2279576" y="4128452"/>
                <a:ext cx="559973" cy="576064"/>
                <a:chOff x="2279576" y="4149080"/>
                <a:chExt cx="1080120" cy="1111158"/>
              </a:xfrm>
              <a:solidFill>
                <a:schemeClr val="bg1">
                  <a:lumMod val="50000"/>
                </a:schemeClr>
              </a:solidFill>
            </p:grpSpPr>
            <p:sp>
              <p:nvSpPr>
                <p:cNvPr id="58" name="椭圆 57">
                  <a:extLst>
                    <a:ext uri="{FF2B5EF4-FFF2-40B4-BE49-F238E27FC236}">
                      <a16:creationId xmlns:a16="http://schemas.microsoft.com/office/drawing/2014/main" id="{7A764475-7898-49B9-A5DB-3032F941E215}"/>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59" name="等腰三角形 58">
                  <a:extLst>
                    <a:ext uri="{FF2B5EF4-FFF2-40B4-BE49-F238E27FC236}">
                      <a16:creationId xmlns:a16="http://schemas.microsoft.com/office/drawing/2014/main" id="{6DB572E1-751A-44DB-9813-681FBD419ADE}"/>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46" name="组合 45">
                <a:extLst>
                  <a:ext uri="{FF2B5EF4-FFF2-40B4-BE49-F238E27FC236}">
                    <a16:creationId xmlns:a16="http://schemas.microsoft.com/office/drawing/2014/main" id="{1A7E82C0-93D6-4C75-82B2-61C06393F6DD}"/>
                  </a:ext>
                </a:extLst>
              </p:cNvPr>
              <p:cNvGrpSpPr/>
              <p:nvPr/>
            </p:nvGrpSpPr>
            <p:grpSpPr>
              <a:xfrm>
                <a:off x="2838399" y="4128452"/>
                <a:ext cx="559973" cy="576064"/>
                <a:chOff x="2279576" y="4149080"/>
                <a:chExt cx="1080120" cy="1111158"/>
              </a:xfrm>
              <a:solidFill>
                <a:schemeClr val="bg1">
                  <a:lumMod val="50000"/>
                </a:schemeClr>
              </a:solidFill>
            </p:grpSpPr>
            <p:sp>
              <p:nvSpPr>
                <p:cNvPr id="56" name="椭圆 55">
                  <a:extLst>
                    <a:ext uri="{FF2B5EF4-FFF2-40B4-BE49-F238E27FC236}">
                      <a16:creationId xmlns:a16="http://schemas.microsoft.com/office/drawing/2014/main" id="{48940177-6F46-4AFD-A69A-224D92DBC5E9}"/>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57" name="等腰三角形 56">
                  <a:extLst>
                    <a:ext uri="{FF2B5EF4-FFF2-40B4-BE49-F238E27FC236}">
                      <a16:creationId xmlns:a16="http://schemas.microsoft.com/office/drawing/2014/main" id="{1FA465B7-6A86-4C59-A8F9-11A4C80FA4AC}"/>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47" name="组合 46">
                <a:extLst>
                  <a:ext uri="{FF2B5EF4-FFF2-40B4-BE49-F238E27FC236}">
                    <a16:creationId xmlns:a16="http://schemas.microsoft.com/office/drawing/2014/main" id="{BF600C9B-D37C-4F96-941D-6ACD26476BDC}"/>
                  </a:ext>
                </a:extLst>
              </p:cNvPr>
              <p:cNvGrpSpPr/>
              <p:nvPr/>
            </p:nvGrpSpPr>
            <p:grpSpPr>
              <a:xfrm>
                <a:off x="3397222" y="4128452"/>
                <a:ext cx="559973" cy="576064"/>
                <a:chOff x="2279576" y="4149080"/>
                <a:chExt cx="1080120" cy="1111158"/>
              </a:xfrm>
              <a:solidFill>
                <a:schemeClr val="bg1">
                  <a:lumMod val="50000"/>
                </a:schemeClr>
              </a:solidFill>
            </p:grpSpPr>
            <p:sp>
              <p:nvSpPr>
                <p:cNvPr id="54" name="椭圆 53">
                  <a:extLst>
                    <a:ext uri="{FF2B5EF4-FFF2-40B4-BE49-F238E27FC236}">
                      <a16:creationId xmlns:a16="http://schemas.microsoft.com/office/drawing/2014/main" id="{26056A79-CD80-4CED-98FB-95DDAE6F07FD}"/>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55" name="等腰三角形 54">
                  <a:extLst>
                    <a:ext uri="{FF2B5EF4-FFF2-40B4-BE49-F238E27FC236}">
                      <a16:creationId xmlns:a16="http://schemas.microsoft.com/office/drawing/2014/main" id="{5AB51E35-BD4D-4186-BD69-A3B42B4F0A19}"/>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48" name="组合 47">
                <a:extLst>
                  <a:ext uri="{FF2B5EF4-FFF2-40B4-BE49-F238E27FC236}">
                    <a16:creationId xmlns:a16="http://schemas.microsoft.com/office/drawing/2014/main" id="{99E2F0D8-C4D7-4730-B77A-0C5F6FF72E4F}"/>
                  </a:ext>
                </a:extLst>
              </p:cNvPr>
              <p:cNvGrpSpPr/>
              <p:nvPr/>
            </p:nvGrpSpPr>
            <p:grpSpPr>
              <a:xfrm>
                <a:off x="3956045" y="4128452"/>
                <a:ext cx="559973" cy="576064"/>
                <a:chOff x="2279576" y="4149080"/>
                <a:chExt cx="1080120" cy="1111158"/>
              </a:xfrm>
              <a:solidFill>
                <a:schemeClr val="bg1">
                  <a:lumMod val="50000"/>
                </a:schemeClr>
              </a:solidFill>
            </p:grpSpPr>
            <p:sp>
              <p:nvSpPr>
                <p:cNvPr id="52" name="椭圆 51">
                  <a:extLst>
                    <a:ext uri="{FF2B5EF4-FFF2-40B4-BE49-F238E27FC236}">
                      <a16:creationId xmlns:a16="http://schemas.microsoft.com/office/drawing/2014/main" id="{95AB51BB-D942-4952-89C7-DC12C45E7CD1}"/>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53" name="等腰三角形 52">
                  <a:extLst>
                    <a:ext uri="{FF2B5EF4-FFF2-40B4-BE49-F238E27FC236}">
                      <a16:creationId xmlns:a16="http://schemas.microsoft.com/office/drawing/2014/main" id="{0787ADBF-26F9-4602-89E2-654CE7C93687}"/>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nvGrpSpPr>
              <p:cNvPr id="49" name="组合 48">
                <a:extLst>
                  <a:ext uri="{FF2B5EF4-FFF2-40B4-BE49-F238E27FC236}">
                    <a16:creationId xmlns:a16="http://schemas.microsoft.com/office/drawing/2014/main" id="{9A62524E-2658-4ECC-8312-A976AA48CF67}"/>
                  </a:ext>
                </a:extLst>
              </p:cNvPr>
              <p:cNvGrpSpPr/>
              <p:nvPr/>
            </p:nvGrpSpPr>
            <p:grpSpPr>
              <a:xfrm>
                <a:off x="4514868" y="4128452"/>
                <a:ext cx="559973" cy="576064"/>
                <a:chOff x="2279576" y="4149080"/>
                <a:chExt cx="1080120" cy="1111158"/>
              </a:xfrm>
              <a:solidFill>
                <a:schemeClr val="bg1">
                  <a:lumMod val="50000"/>
                </a:schemeClr>
              </a:solidFill>
            </p:grpSpPr>
            <p:sp>
              <p:nvSpPr>
                <p:cNvPr id="50" name="椭圆 49">
                  <a:extLst>
                    <a:ext uri="{FF2B5EF4-FFF2-40B4-BE49-F238E27FC236}">
                      <a16:creationId xmlns:a16="http://schemas.microsoft.com/office/drawing/2014/main" id="{2D6823F7-FEE4-467D-85C7-A91B205927F6}"/>
                    </a:ext>
                  </a:extLst>
                </p:cNvPr>
                <p:cNvSpPr/>
                <p:nvPr/>
              </p:nvSpPr>
              <p:spPr>
                <a:xfrm>
                  <a:off x="2639616" y="4149080"/>
                  <a:ext cx="360040" cy="360040"/>
                </a:xfrm>
                <a:prstGeom prst="ellips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51" name="等腰三角形 50">
                  <a:extLst>
                    <a:ext uri="{FF2B5EF4-FFF2-40B4-BE49-F238E27FC236}">
                      <a16:creationId xmlns:a16="http://schemas.microsoft.com/office/drawing/2014/main" id="{3291C0A6-48D2-4477-825E-D97A2AECA598}"/>
                    </a:ext>
                  </a:extLst>
                </p:cNvPr>
                <p:cNvSpPr/>
                <p:nvPr/>
              </p:nvSpPr>
              <p:spPr>
                <a:xfrm>
                  <a:off x="2279576" y="4329100"/>
                  <a:ext cx="1080120" cy="931138"/>
                </a:xfrm>
                <a:prstGeom prst="triangle">
                  <a:avLst/>
                </a:prstGeom>
                <a:grp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grpSp>
        </p:grpSp>
      </p:grpSp>
      <p:sp>
        <p:nvSpPr>
          <p:cNvPr id="8" name="文本框 7">
            <a:extLst>
              <a:ext uri="{FF2B5EF4-FFF2-40B4-BE49-F238E27FC236}">
                <a16:creationId xmlns:a16="http://schemas.microsoft.com/office/drawing/2014/main" id="{6F64A1D1-8DE9-45E3-AD7A-E9E9B11B5F6B}"/>
              </a:ext>
            </a:extLst>
          </p:cNvPr>
          <p:cNvSpPr txBox="1"/>
          <p:nvPr/>
        </p:nvSpPr>
        <p:spPr>
          <a:xfrm>
            <a:off x="3003792" y="6354468"/>
            <a:ext cx="5513878" cy="458908"/>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用户活跃度</a:t>
            </a:r>
          </a:p>
        </p:txBody>
      </p:sp>
      <p:sp>
        <p:nvSpPr>
          <p:cNvPr id="60" name="等腰三角形 59">
            <a:extLst>
              <a:ext uri="{FF2B5EF4-FFF2-40B4-BE49-F238E27FC236}">
                <a16:creationId xmlns:a16="http://schemas.microsoft.com/office/drawing/2014/main" id="{7FE3F862-39FE-4B45-AF98-DD241452775A}"/>
              </a:ext>
            </a:extLst>
          </p:cNvPr>
          <p:cNvSpPr/>
          <p:nvPr/>
        </p:nvSpPr>
        <p:spPr>
          <a:xfrm>
            <a:off x="4549757" y="3348217"/>
            <a:ext cx="2599587" cy="2241023"/>
          </a:xfrm>
          <a:prstGeom prst="triangle">
            <a:avLst/>
          </a:prstGeom>
          <a:noFill/>
          <a:ln w="76200">
            <a:solidFill>
              <a:srgbClr val="00B05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dirty="0">
                <a:latin typeface="微软雅黑 Light" panose="020B0502040204020203" pitchFamily="34" charset="-122"/>
                <a:ea typeface="微软雅黑 Light" panose="020B0502040204020203" pitchFamily="34" charset="-122"/>
              </a:rPr>
              <a:t>用户入口</a:t>
            </a:r>
          </a:p>
        </p:txBody>
      </p:sp>
      <p:sp>
        <p:nvSpPr>
          <p:cNvPr id="61" name="矩形 60">
            <a:extLst>
              <a:ext uri="{FF2B5EF4-FFF2-40B4-BE49-F238E27FC236}">
                <a16:creationId xmlns:a16="http://schemas.microsoft.com/office/drawing/2014/main" id="{48EC0FB1-8A2F-4B54-9665-26D00CE09E72}"/>
              </a:ext>
            </a:extLst>
          </p:cNvPr>
          <p:cNvSpPr/>
          <p:nvPr/>
        </p:nvSpPr>
        <p:spPr>
          <a:xfrm>
            <a:off x="880998" y="2414458"/>
            <a:ext cx="9937104" cy="792088"/>
          </a:xfrm>
          <a:prstGeom prst="rect">
            <a:avLst/>
          </a:prstGeom>
          <a:solidFill>
            <a:srgbClr val="C32D2E"/>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汽车市场增值服务平台</a:t>
            </a:r>
          </a:p>
        </p:txBody>
      </p:sp>
      <p:grpSp>
        <p:nvGrpSpPr>
          <p:cNvPr id="11" name="组合 10">
            <a:extLst>
              <a:ext uri="{FF2B5EF4-FFF2-40B4-BE49-F238E27FC236}">
                <a16:creationId xmlns:a16="http://schemas.microsoft.com/office/drawing/2014/main" id="{38D30D64-3A79-4569-9057-917AEEC9993D}"/>
              </a:ext>
            </a:extLst>
          </p:cNvPr>
          <p:cNvGrpSpPr/>
          <p:nvPr/>
        </p:nvGrpSpPr>
        <p:grpSpPr>
          <a:xfrm>
            <a:off x="1483780" y="764704"/>
            <a:ext cx="8860235" cy="1520012"/>
            <a:chOff x="1483780" y="714654"/>
            <a:chExt cx="8860235" cy="1520012"/>
          </a:xfrm>
        </p:grpSpPr>
        <p:sp>
          <p:nvSpPr>
            <p:cNvPr id="62" name="椭圆 61">
              <a:extLst>
                <a:ext uri="{FF2B5EF4-FFF2-40B4-BE49-F238E27FC236}">
                  <a16:creationId xmlns:a16="http://schemas.microsoft.com/office/drawing/2014/main" id="{C307096E-3274-443C-9684-E6FFC138DD08}"/>
                </a:ext>
              </a:extLst>
            </p:cNvPr>
            <p:cNvSpPr/>
            <p:nvPr/>
          </p:nvSpPr>
          <p:spPr>
            <a:xfrm>
              <a:off x="1483780" y="714654"/>
              <a:ext cx="1520012" cy="1520012"/>
            </a:xfrm>
            <a:prstGeom prst="ellipse">
              <a:avLst/>
            </a:prstGeom>
            <a:solidFill>
              <a:srgbClr val="964305"/>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广告业务拓展</a:t>
              </a:r>
            </a:p>
          </p:txBody>
        </p:sp>
        <p:sp>
          <p:nvSpPr>
            <p:cNvPr id="63" name="椭圆 62">
              <a:extLst>
                <a:ext uri="{FF2B5EF4-FFF2-40B4-BE49-F238E27FC236}">
                  <a16:creationId xmlns:a16="http://schemas.microsoft.com/office/drawing/2014/main" id="{CA01E01B-2B06-4676-AD7A-F6B62FC33896}"/>
                </a:ext>
              </a:extLst>
            </p:cNvPr>
            <p:cNvSpPr/>
            <p:nvPr/>
          </p:nvSpPr>
          <p:spPr>
            <a:xfrm>
              <a:off x="3931333" y="714654"/>
              <a:ext cx="1519200" cy="1519200"/>
            </a:xfrm>
            <a:prstGeom prst="ellipse">
              <a:avLst/>
            </a:prstGeom>
            <a:solidFill>
              <a:srgbClr val="FEB80A"/>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汽车数据报告</a:t>
              </a:r>
            </a:p>
          </p:txBody>
        </p:sp>
        <p:sp>
          <p:nvSpPr>
            <p:cNvPr id="64" name="椭圆 63">
              <a:extLst>
                <a:ext uri="{FF2B5EF4-FFF2-40B4-BE49-F238E27FC236}">
                  <a16:creationId xmlns:a16="http://schemas.microsoft.com/office/drawing/2014/main" id="{6835BE18-9B93-4CDB-9D4B-920D3485BFB0}"/>
                </a:ext>
              </a:extLst>
            </p:cNvPr>
            <p:cNvSpPr/>
            <p:nvPr/>
          </p:nvSpPr>
          <p:spPr>
            <a:xfrm>
              <a:off x="8824815" y="714654"/>
              <a:ext cx="1519200" cy="1519200"/>
            </a:xfrm>
            <a:prstGeom prst="ellipse">
              <a:avLst/>
            </a:prstGeom>
            <a:solidFill>
              <a:srgbClr val="78B4CB"/>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汽车金融服务</a:t>
              </a:r>
            </a:p>
          </p:txBody>
        </p:sp>
        <p:sp>
          <p:nvSpPr>
            <p:cNvPr id="65" name="椭圆 64">
              <a:extLst>
                <a:ext uri="{FF2B5EF4-FFF2-40B4-BE49-F238E27FC236}">
                  <a16:creationId xmlns:a16="http://schemas.microsoft.com/office/drawing/2014/main" id="{B28B1635-052E-4B4A-8F94-44310A473C23}"/>
                </a:ext>
              </a:extLst>
            </p:cNvPr>
            <p:cNvSpPr/>
            <p:nvPr/>
          </p:nvSpPr>
          <p:spPr>
            <a:xfrm>
              <a:off x="6378074" y="714654"/>
              <a:ext cx="1519200" cy="1519200"/>
            </a:xfrm>
            <a:prstGeom prst="ellipse">
              <a:avLst/>
            </a:prstGeom>
            <a:solidFill>
              <a:srgbClr val="189A80"/>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汽车后服务市场</a:t>
              </a:r>
            </a:p>
          </p:txBody>
        </p:sp>
      </p:grpSp>
      <p:sp>
        <p:nvSpPr>
          <p:cNvPr id="67" name="矩形 66">
            <a:extLst>
              <a:ext uri="{FF2B5EF4-FFF2-40B4-BE49-F238E27FC236}">
                <a16:creationId xmlns:a16="http://schemas.microsoft.com/office/drawing/2014/main" id="{2F248903-7D10-4C75-8A53-2AEFD1658D8F}"/>
              </a:ext>
            </a:extLst>
          </p:cNvPr>
          <p:cNvSpPr/>
          <p:nvPr/>
        </p:nvSpPr>
        <p:spPr>
          <a:xfrm>
            <a:off x="899338" y="3475816"/>
            <a:ext cx="3198778" cy="923330"/>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天然具备大量的</a:t>
            </a:r>
            <a:r>
              <a:rPr lang="zh-CN" altLang="en-US" dirty="0">
                <a:solidFill>
                  <a:srgbClr val="C00000"/>
                </a:solidFill>
                <a:latin typeface="微软雅黑 Light" panose="020B0502040204020203" pitchFamily="34" charset="-122"/>
                <a:ea typeface="微软雅黑 Light" panose="020B0502040204020203" pitchFamily="34" charset="-122"/>
              </a:rPr>
              <a:t>用户</a:t>
            </a:r>
            <a:r>
              <a:rPr lang="zh-CN" altLang="en-US" dirty="0">
                <a:latin typeface="微软雅黑 Light" panose="020B0502040204020203" pitchFamily="34" charset="-122"/>
                <a:ea typeface="微软雅黑 Light" panose="020B0502040204020203" pitchFamily="34" charset="-122"/>
              </a:rPr>
              <a:t>，具备核心汽车</a:t>
            </a:r>
            <a:r>
              <a:rPr lang="zh-CN" altLang="en-US" dirty="0">
                <a:solidFill>
                  <a:srgbClr val="C00000"/>
                </a:solidFill>
                <a:latin typeface="微软雅黑 Light" panose="020B0502040204020203" pitchFamily="34" charset="-122"/>
                <a:ea typeface="微软雅黑 Light" panose="020B0502040204020203" pitchFamily="34" charset="-122"/>
              </a:rPr>
              <a:t>数据</a:t>
            </a:r>
            <a:r>
              <a:rPr lang="zh-CN" altLang="en-US" dirty="0">
                <a:latin typeface="微软雅黑 Light" panose="020B0502040204020203" pitchFamily="34" charset="-122"/>
                <a:ea typeface="微软雅黑 Light" panose="020B0502040204020203" pitchFamily="34" charset="-122"/>
              </a:rPr>
              <a:t>资产，同时能够提供优质的</a:t>
            </a:r>
            <a:r>
              <a:rPr lang="zh-CN" altLang="en-US" dirty="0">
                <a:solidFill>
                  <a:srgbClr val="C00000"/>
                </a:solidFill>
                <a:latin typeface="微软雅黑 Light" panose="020B0502040204020203" pitchFamily="34" charset="-122"/>
                <a:ea typeface="微软雅黑 Light" panose="020B0502040204020203" pitchFamily="34" charset="-122"/>
              </a:rPr>
              <a:t>内容</a:t>
            </a:r>
            <a:r>
              <a:rPr lang="zh-CN" altLang="en-US" dirty="0">
                <a:latin typeface="微软雅黑 Light" panose="020B0502040204020203" pitchFamily="34" charset="-122"/>
                <a:ea typeface="微软雅黑 Light" panose="020B0502040204020203" pitchFamily="34" charset="-122"/>
              </a:rPr>
              <a:t>运营。</a:t>
            </a:r>
            <a:endParaRPr lang="en-US" altLang="zh-CN" dirty="0">
              <a:latin typeface="微软雅黑 Light" panose="020B0502040204020203" pitchFamily="34" charset="-122"/>
              <a:ea typeface="微软雅黑 Light" panose="020B0502040204020203" pitchFamily="34" charset="-122"/>
            </a:endParaRPr>
          </a:p>
        </p:txBody>
      </p:sp>
      <p:sp>
        <p:nvSpPr>
          <p:cNvPr id="68" name="矩形 67">
            <a:extLst>
              <a:ext uri="{FF2B5EF4-FFF2-40B4-BE49-F238E27FC236}">
                <a16:creationId xmlns:a16="http://schemas.microsoft.com/office/drawing/2014/main" id="{8DD1B33E-B46E-4F73-893A-BB8D94AD797B}"/>
              </a:ext>
            </a:extLst>
          </p:cNvPr>
          <p:cNvSpPr/>
          <p:nvPr/>
        </p:nvSpPr>
        <p:spPr>
          <a:xfrm>
            <a:off x="6845253" y="3475816"/>
            <a:ext cx="3972849" cy="1015663"/>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有了这些基础，那么可是随时在更多的汽车服务领域作业务拓展。逐步撬动这个</a:t>
            </a:r>
            <a:r>
              <a:rPr lang="zh-CN" altLang="en-US" sz="2400" dirty="0">
                <a:solidFill>
                  <a:srgbClr val="C00000"/>
                </a:solidFill>
                <a:latin typeface="微软雅黑 Light" panose="020B0502040204020203" pitchFamily="34" charset="-122"/>
                <a:ea typeface="微软雅黑 Light" panose="020B0502040204020203" pitchFamily="34" charset="-122"/>
              </a:rPr>
              <a:t>万亿级别</a:t>
            </a:r>
            <a:r>
              <a:rPr lang="zh-CN" altLang="en-US" dirty="0">
                <a:latin typeface="微软雅黑 Light" panose="020B0502040204020203" pitchFamily="34" charset="-122"/>
                <a:ea typeface="微软雅黑 Light" panose="020B0502040204020203" pitchFamily="34" charset="-122"/>
              </a:rPr>
              <a:t>的市场。</a:t>
            </a:r>
          </a:p>
        </p:txBody>
      </p:sp>
    </p:spTree>
    <p:extLst>
      <p:ext uri="{BB962C8B-B14F-4D97-AF65-F5344CB8AC3E}">
        <p14:creationId xmlns:p14="http://schemas.microsoft.com/office/powerpoint/2010/main" val="302582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a:solidFill>
                  <a:srgbClr val="A5A5A5"/>
                </a:solidFill>
                <a:latin typeface="微软雅黑" panose="020B0503020204020204" pitchFamily="34" charset="-122"/>
                <a:ea typeface="微软雅黑" panose="020B0503020204020204" pitchFamily="34" charset="-122"/>
              </a:rPr>
              <a:t>汽车服务业务初步构想</a:t>
            </a:r>
            <a:endParaRPr lang="zh-CN" altLang="en-US" sz="3200" b="1" dirty="0">
              <a:solidFill>
                <a:srgbClr val="A5A5A5"/>
              </a:solidFill>
              <a:latin typeface="微软雅黑" panose="020B0503020204020204" pitchFamily="34" charset="-122"/>
              <a:ea typeface="微软雅黑" panose="020B0503020204020204" pitchFamily="34" charset="-122"/>
            </a:endParaRPr>
          </a:p>
        </p:txBody>
      </p:sp>
      <p:grpSp>
        <p:nvGrpSpPr>
          <p:cNvPr id="41" name="Group 11">
            <a:extLst>
              <a:ext uri="{FF2B5EF4-FFF2-40B4-BE49-F238E27FC236}">
                <a16:creationId xmlns:a16="http://schemas.microsoft.com/office/drawing/2014/main" id="{45FEEA7D-9DF7-410E-B749-2E26B97597CB}"/>
              </a:ext>
            </a:extLst>
          </p:cNvPr>
          <p:cNvGrpSpPr/>
          <p:nvPr/>
        </p:nvGrpSpPr>
        <p:grpSpPr>
          <a:xfrm>
            <a:off x="407368" y="849941"/>
            <a:ext cx="2608730" cy="5747410"/>
            <a:chOff x="833717" y="1707776"/>
            <a:chExt cx="2608730" cy="5747410"/>
          </a:xfrm>
        </p:grpSpPr>
        <p:sp>
          <p:nvSpPr>
            <p:cNvPr id="42" name="Rectangle 12">
              <a:extLst>
                <a:ext uri="{FF2B5EF4-FFF2-40B4-BE49-F238E27FC236}">
                  <a16:creationId xmlns:a16="http://schemas.microsoft.com/office/drawing/2014/main" id="{B2FAEDCE-805C-4CC0-AC08-B112C83761D2}"/>
                </a:ext>
              </a:extLst>
            </p:cNvPr>
            <p:cNvSpPr/>
            <p:nvPr/>
          </p:nvSpPr>
          <p:spPr>
            <a:xfrm>
              <a:off x="833717" y="2218764"/>
              <a:ext cx="2608729" cy="5236422"/>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43" name="Rectangle 13">
              <a:extLst>
                <a:ext uri="{FF2B5EF4-FFF2-40B4-BE49-F238E27FC236}">
                  <a16:creationId xmlns:a16="http://schemas.microsoft.com/office/drawing/2014/main" id="{A6E65036-76B4-466D-8E84-011DDCAE9D73}"/>
                </a:ext>
              </a:extLst>
            </p:cNvPr>
            <p:cNvSpPr/>
            <p:nvPr/>
          </p:nvSpPr>
          <p:spPr>
            <a:xfrm>
              <a:off x="940383" y="2218764"/>
              <a:ext cx="2486219" cy="2784737"/>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通过用户入口，无论是微信公众号或支付宝服务窗，能够针对精准的用户群体，针对汽车相关的产业，在优质的内容的同时，植入各类汽车相关的广告，公司获取营收。</a:t>
              </a:r>
              <a:endParaRPr lang="en-US" sz="1200" b="0" i="0" dirty="0">
                <a:solidFill>
                  <a:schemeClr val="tx2">
                    <a:lumMod val="50000"/>
                  </a:schemeClr>
                </a:solidFill>
                <a:effectLst/>
                <a:latin typeface="微软雅黑 Light" panose="020B0502040204020203" pitchFamily="34" charset="-122"/>
                <a:ea typeface="微软雅黑 Light" panose="020B0502040204020203" pitchFamily="34" charset="-122"/>
              </a:endParaRPr>
            </a:p>
          </p:txBody>
        </p:sp>
        <p:grpSp>
          <p:nvGrpSpPr>
            <p:cNvPr id="44" name="Group 14">
              <a:extLst>
                <a:ext uri="{FF2B5EF4-FFF2-40B4-BE49-F238E27FC236}">
                  <a16:creationId xmlns:a16="http://schemas.microsoft.com/office/drawing/2014/main" id="{DE319E4D-1A84-4A92-B29E-C084E08B0D25}"/>
                </a:ext>
              </a:extLst>
            </p:cNvPr>
            <p:cNvGrpSpPr/>
            <p:nvPr/>
          </p:nvGrpSpPr>
          <p:grpSpPr>
            <a:xfrm>
              <a:off x="833717" y="1707776"/>
              <a:ext cx="2608730" cy="488559"/>
              <a:chOff x="833717" y="1707776"/>
              <a:chExt cx="2608730" cy="488559"/>
            </a:xfrm>
          </p:grpSpPr>
          <p:sp>
            <p:nvSpPr>
              <p:cNvPr id="45" name="Rectangle 15">
                <a:extLst>
                  <a:ext uri="{FF2B5EF4-FFF2-40B4-BE49-F238E27FC236}">
                    <a16:creationId xmlns:a16="http://schemas.microsoft.com/office/drawing/2014/main" id="{5F1A13A6-1404-4952-85DB-424EC5DDED20}"/>
                  </a:ext>
                </a:extLst>
              </p:cNvPr>
              <p:cNvSpPr/>
              <p:nvPr/>
            </p:nvSpPr>
            <p:spPr>
              <a:xfrm>
                <a:off x="833718" y="1707776"/>
                <a:ext cx="2608729" cy="470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6" name="TextBox 16">
                <a:extLst>
                  <a:ext uri="{FF2B5EF4-FFF2-40B4-BE49-F238E27FC236}">
                    <a16:creationId xmlns:a16="http://schemas.microsoft.com/office/drawing/2014/main" id="{F3F9CB29-8B0C-46C6-A702-891BD230F958}"/>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广告业务</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47" name="Group 17">
            <a:extLst>
              <a:ext uri="{FF2B5EF4-FFF2-40B4-BE49-F238E27FC236}">
                <a16:creationId xmlns:a16="http://schemas.microsoft.com/office/drawing/2014/main" id="{41BEA1F3-1A41-42D8-BECA-4024C2066A20}"/>
              </a:ext>
            </a:extLst>
          </p:cNvPr>
          <p:cNvGrpSpPr/>
          <p:nvPr/>
        </p:nvGrpSpPr>
        <p:grpSpPr>
          <a:xfrm>
            <a:off x="3423837" y="849941"/>
            <a:ext cx="2608730" cy="5747410"/>
            <a:chOff x="833717" y="1707776"/>
            <a:chExt cx="2608730" cy="5747410"/>
          </a:xfrm>
        </p:grpSpPr>
        <p:sp>
          <p:nvSpPr>
            <p:cNvPr id="48" name="Rectangle 18">
              <a:extLst>
                <a:ext uri="{FF2B5EF4-FFF2-40B4-BE49-F238E27FC236}">
                  <a16:creationId xmlns:a16="http://schemas.microsoft.com/office/drawing/2014/main" id="{AC0729B2-AA11-4E9B-8CE9-F9CE40338006}"/>
                </a:ext>
              </a:extLst>
            </p:cNvPr>
            <p:cNvSpPr/>
            <p:nvPr/>
          </p:nvSpPr>
          <p:spPr>
            <a:xfrm>
              <a:off x="833717" y="2218764"/>
              <a:ext cx="2608729" cy="5236422"/>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9" name="Rectangle 19">
              <a:extLst>
                <a:ext uri="{FF2B5EF4-FFF2-40B4-BE49-F238E27FC236}">
                  <a16:creationId xmlns:a16="http://schemas.microsoft.com/office/drawing/2014/main" id="{9CB8AC96-657B-4EBC-BFC2-81D1FDEFA14F}"/>
                </a:ext>
              </a:extLst>
            </p:cNvPr>
            <p:cNvSpPr/>
            <p:nvPr/>
          </p:nvSpPr>
          <p:spPr>
            <a:xfrm>
              <a:off x="948250" y="2218764"/>
              <a:ext cx="2448272" cy="4169731"/>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平台中，拥有大量汽车相关的完整数据。这些数据对汽车相关的其他业态具备巨大的价值</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如二手车交易市场。每一辆二手车在出售时，可以在公司的平台中，获取针对该车的完整的购险、出险、事故程度报告，能够针对该车的残值评估提供充实的数据依据。</a:t>
              </a:r>
            </a:p>
          </p:txBody>
        </p:sp>
        <p:grpSp>
          <p:nvGrpSpPr>
            <p:cNvPr id="50" name="Group 20">
              <a:extLst>
                <a:ext uri="{FF2B5EF4-FFF2-40B4-BE49-F238E27FC236}">
                  <a16:creationId xmlns:a16="http://schemas.microsoft.com/office/drawing/2014/main" id="{3417C6D4-74EE-4D76-8BA0-FA6FC5715530}"/>
                </a:ext>
              </a:extLst>
            </p:cNvPr>
            <p:cNvGrpSpPr/>
            <p:nvPr/>
          </p:nvGrpSpPr>
          <p:grpSpPr>
            <a:xfrm>
              <a:off x="833717" y="1707776"/>
              <a:ext cx="2608730" cy="488559"/>
              <a:chOff x="833717" y="1707776"/>
              <a:chExt cx="2608730" cy="488559"/>
            </a:xfrm>
          </p:grpSpPr>
          <p:sp>
            <p:nvSpPr>
              <p:cNvPr id="51" name="Rectangle 21">
                <a:extLst>
                  <a:ext uri="{FF2B5EF4-FFF2-40B4-BE49-F238E27FC236}">
                    <a16:creationId xmlns:a16="http://schemas.microsoft.com/office/drawing/2014/main" id="{082B486F-2FB8-4F0D-B0FC-A7064C5AAC28}"/>
                  </a:ext>
                </a:extLst>
              </p:cNvPr>
              <p:cNvSpPr/>
              <p:nvPr/>
            </p:nvSpPr>
            <p:spPr>
              <a:xfrm>
                <a:off x="833718" y="1707776"/>
                <a:ext cx="2608729" cy="470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2" name="TextBox 22">
                <a:extLst>
                  <a:ext uri="{FF2B5EF4-FFF2-40B4-BE49-F238E27FC236}">
                    <a16:creationId xmlns:a16="http://schemas.microsoft.com/office/drawing/2014/main" id="{8E1179DB-3372-4A15-9286-776E14FE3C00}"/>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汽车数据报告</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53" name="Group 23">
            <a:extLst>
              <a:ext uri="{FF2B5EF4-FFF2-40B4-BE49-F238E27FC236}">
                <a16:creationId xmlns:a16="http://schemas.microsoft.com/office/drawing/2014/main" id="{0507BF48-E92E-4E96-97A5-D485D7F3E79F}"/>
              </a:ext>
            </a:extLst>
          </p:cNvPr>
          <p:cNvGrpSpPr/>
          <p:nvPr/>
        </p:nvGrpSpPr>
        <p:grpSpPr>
          <a:xfrm>
            <a:off x="6440306" y="852099"/>
            <a:ext cx="2608730" cy="5745252"/>
            <a:chOff x="833717" y="1707776"/>
            <a:chExt cx="2608730" cy="5745252"/>
          </a:xfrm>
        </p:grpSpPr>
        <p:sp>
          <p:nvSpPr>
            <p:cNvPr id="54" name="Rectangle 24">
              <a:extLst>
                <a:ext uri="{FF2B5EF4-FFF2-40B4-BE49-F238E27FC236}">
                  <a16:creationId xmlns:a16="http://schemas.microsoft.com/office/drawing/2014/main" id="{A91A1891-67E1-456B-A873-F9F4412D53E8}"/>
                </a:ext>
              </a:extLst>
            </p:cNvPr>
            <p:cNvSpPr/>
            <p:nvPr/>
          </p:nvSpPr>
          <p:spPr>
            <a:xfrm>
              <a:off x="833717" y="2218763"/>
              <a:ext cx="2608729" cy="5234265"/>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5" name="Rectangle 25">
              <a:extLst>
                <a:ext uri="{FF2B5EF4-FFF2-40B4-BE49-F238E27FC236}">
                  <a16:creationId xmlns:a16="http://schemas.microsoft.com/office/drawing/2014/main" id="{1CFFB9FA-EC9D-44CE-897F-6E1C0ED653FE}"/>
                </a:ext>
              </a:extLst>
            </p:cNvPr>
            <p:cNvSpPr/>
            <p:nvPr/>
          </p:nvSpPr>
          <p:spPr>
            <a:xfrm>
              <a:off x="956118" y="2218764"/>
              <a:ext cx="2470484" cy="5093702"/>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汽车后服务领域，是一个万亿规模市场</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平台可以通过一系列的内容与线下服务，切入这个领域。</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kern="100" dirty="0">
                  <a:ea typeface="幼圆" panose="02010509060101010101" pitchFamily="49" charset="-122"/>
                  <a:cs typeface="Times New Roman" panose="02020603050405020304" pitchFamily="18" charset="0"/>
                </a:rPr>
                <a:t>如</a:t>
              </a:r>
              <a:r>
                <a:rPr lang="zh-CN" altLang="zh-CN" sz="1200" kern="100" dirty="0">
                  <a:ea typeface="幼圆" panose="02010509060101010101" pitchFamily="49" charset="-122"/>
                  <a:cs typeface="Times New Roman" panose="02020603050405020304" pitchFamily="18" charset="0"/>
                </a:rPr>
                <a:t>保养为例：</a:t>
              </a:r>
              <a:endParaRPr lang="en-US" altLang="zh-CN" sz="12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平台有</a:t>
              </a:r>
              <a:r>
                <a:rPr lang="zh-CN" altLang="zh-CN" sz="1000" kern="100" dirty="0">
                  <a:ea typeface="幼圆" panose="02010509060101010101" pitchFamily="49" charset="-122"/>
                  <a:cs typeface="Times New Roman" panose="02020603050405020304" pitchFamily="18" charset="0"/>
                </a:rPr>
                <a:t>车辆的</a:t>
              </a:r>
              <a:r>
                <a:rPr lang="zh-CN" altLang="zh-CN" sz="1000" kern="100" dirty="0">
                  <a:solidFill>
                    <a:srgbClr val="C00000"/>
                  </a:solidFill>
                  <a:ea typeface="幼圆" panose="02010509060101010101" pitchFamily="49" charset="-122"/>
                  <a:cs typeface="Times New Roman" panose="02020603050405020304" pitchFamily="18" charset="0"/>
                </a:rPr>
                <a:t>完整信息</a:t>
              </a:r>
              <a:r>
                <a:rPr lang="zh-CN" altLang="en-US" sz="1000" kern="100" dirty="0">
                  <a:ea typeface="幼圆" panose="02010509060101010101" pitchFamily="49" charset="-122"/>
                  <a:cs typeface="Times New Roman" panose="02020603050405020304" pitchFamily="18" charset="0"/>
                </a:rPr>
                <a:t>可</a:t>
              </a:r>
              <a:r>
                <a:rPr lang="zh-CN" altLang="zh-CN" sz="1000" kern="100" dirty="0">
                  <a:ea typeface="幼圆" panose="02010509060101010101" pitchFamily="49" charset="-122"/>
                  <a:cs typeface="Times New Roman" panose="02020603050405020304" pitchFamily="18" charset="0"/>
                </a:rPr>
                <a:t>主动推送信息给用户</a:t>
              </a:r>
              <a:r>
                <a:rPr lang="zh-CN" altLang="zh-CN" sz="1000" kern="100" dirty="0">
                  <a:solidFill>
                    <a:srgbClr val="C00000"/>
                  </a:solidFill>
                  <a:ea typeface="幼圆" panose="02010509060101010101" pitchFamily="49" charset="-122"/>
                  <a:cs typeface="Times New Roman" panose="02020603050405020304" pitchFamily="18" charset="0"/>
                </a:rPr>
                <a:t>提醒保养</a:t>
              </a:r>
              <a:r>
                <a:rPr lang="zh-CN" altLang="zh-CN" sz="1000" kern="100" dirty="0">
                  <a:ea typeface="幼圆" panose="02010509060101010101" pitchFamily="49" charset="-122"/>
                  <a:cs typeface="Times New Roman" panose="02020603050405020304" pitchFamily="18" charset="0"/>
                </a:rPr>
                <a:t>。</a:t>
              </a:r>
              <a:endParaRPr lang="en-US" altLang="zh-CN" sz="10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提供完整的</a:t>
              </a:r>
              <a:r>
                <a:rPr lang="zh-CN" altLang="en-US" sz="1000" kern="100" dirty="0">
                  <a:solidFill>
                    <a:srgbClr val="C00000"/>
                  </a:solidFill>
                  <a:ea typeface="幼圆" panose="02010509060101010101" pitchFamily="49" charset="-122"/>
                  <a:cs typeface="Times New Roman" panose="02020603050405020304" pitchFamily="18" charset="0"/>
                </a:rPr>
                <a:t>保养清单</a:t>
              </a:r>
              <a:r>
                <a:rPr lang="zh-CN" altLang="en-US" sz="1000" kern="100" dirty="0">
                  <a:ea typeface="幼圆" panose="02010509060101010101" pitchFamily="49" charset="-122"/>
                  <a:cs typeface="Times New Roman" panose="02020603050405020304" pitchFamily="18" charset="0"/>
                </a:rPr>
                <a:t>。同时为这些用户提供配件</a:t>
              </a:r>
              <a:r>
                <a:rPr lang="zh-CN" altLang="en-US" sz="1000" kern="100" dirty="0">
                  <a:solidFill>
                    <a:srgbClr val="C00000"/>
                  </a:solidFill>
                  <a:ea typeface="幼圆" panose="02010509060101010101" pitchFamily="49" charset="-122"/>
                  <a:cs typeface="Times New Roman" panose="02020603050405020304" pitchFamily="18" charset="0"/>
                </a:rPr>
                <a:t>购买链接</a:t>
              </a:r>
              <a:endParaRPr lang="en-US" altLang="zh-CN" sz="1000" kern="100" dirty="0">
                <a:solidFill>
                  <a:srgbClr val="C00000"/>
                </a:solidFill>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用户能够一键下单</a:t>
              </a:r>
              <a:r>
                <a:rPr lang="zh-CN" altLang="en-US" sz="1000" kern="100" dirty="0">
                  <a:solidFill>
                    <a:srgbClr val="C00000"/>
                  </a:solidFill>
                  <a:ea typeface="幼圆" panose="02010509060101010101" pitchFamily="49" charset="-122"/>
                  <a:cs typeface="Times New Roman" panose="02020603050405020304" pitchFamily="18" charset="0"/>
                </a:rPr>
                <a:t>购买</a:t>
              </a:r>
              <a:r>
                <a:rPr lang="zh-CN" altLang="en-US" sz="1000" kern="100" dirty="0">
                  <a:ea typeface="幼圆" panose="02010509060101010101" pitchFamily="49" charset="-122"/>
                  <a:cs typeface="Times New Roman" panose="02020603050405020304" pitchFamily="18" charset="0"/>
                </a:rPr>
                <a:t>。</a:t>
              </a:r>
              <a:endParaRPr lang="en-US" altLang="zh-CN" sz="10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配件可以不进到用户家中，而是寄到用户附近的与</a:t>
              </a:r>
              <a:r>
                <a:rPr lang="zh-CN" altLang="en-US" sz="1000" kern="100" dirty="0">
                  <a:solidFill>
                    <a:srgbClr val="C00000"/>
                  </a:solidFill>
                  <a:ea typeface="幼圆" panose="02010509060101010101" pitchFamily="49" charset="-122"/>
                  <a:cs typeface="Times New Roman" panose="02020603050405020304" pitchFamily="18" charset="0"/>
                </a:rPr>
                <a:t>平台合作的汽配厂</a:t>
              </a:r>
              <a:endParaRPr lang="zh-CN" altLang="en-US" sz="1200" dirty="0">
                <a:solidFill>
                  <a:srgbClr val="C00000"/>
                </a:solidFill>
                <a:latin typeface="微软雅黑 Light" panose="020B0502040204020203" pitchFamily="34" charset="-122"/>
                <a:ea typeface="微软雅黑 Light" panose="020B0502040204020203" pitchFamily="34" charset="-122"/>
              </a:endParaRPr>
            </a:p>
          </p:txBody>
        </p:sp>
        <p:grpSp>
          <p:nvGrpSpPr>
            <p:cNvPr id="56" name="Group 26">
              <a:extLst>
                <a:ext uri="{FF2B5EF4-FFF2-40B4-BE49-F238E27FC236}">
                  <a16:creationId xmlns:a16="http://schemas.microsoft.com/office/drawing/2014/main" id="{D72506D6-955B-44AF-BFE0-387D724C9A74}"/>
                </a:ext>
              </a:extLst>
            </p:cNvPr>
            <p:cNvGrpSpPr/>
            <p:nvPr/>
          </p:nvGrpSpPr>
          <p:grpSpPr>
            <a:xfrm>
              <a:off x="833717" y="1707776"/>
              <a:ext cx="2608730" cy="488559"/>
              <a:chOff x="833717" y="1707776"/>
              <a:chExt cx="2608730" cy="488559"/>
            </a:xfrm>
          </p:grpSpPr>
          <p:sp>
            <p:nvSpPr>
              <p:cNvPr id="57" name="Rectangle 27">
                <a:extLst>
                  <a:ext uri="{FF2B5EF4-FFF2-40B4-BE49-F238E27FC236}">
                    <a16:creationId xmlns:a16="http://schemas.microsoft.com/office/drawing/2014/main" id="{9DB3C629-0EC6-4B35-90C4-DE2086067E09}"/>
                  </a:ext>
                </a:extLst>
              </p:cNvPr>
              <p:cNvSpPr/>
              <p:nvPr/>
            </p:nvSpPr>
            <p:spPr>
              <a:xfrm>
                <a:off x="833718" y="1707776"/>
                <a:ext cx="2608729" cy="470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8" name="TextBox 28">
                <a:extLst>
                  <a:ext uri="{FF2B5EF4-FFF2-40B4-BE49-F238E27FC236}">
                    <a16:creationId xmlns:a16="http://schemas.microsoft.com/office/drawing/2014/main" id="{D2DC8502-2276-4542-9640-CFCA4857CC1C}"/>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汽车后服务市场</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59" name="Group 29">
            <a:extLst>
              <a:ext uri="{FF2B5EF4-FFF2-40B4-BE49-F238E27FC236}">
                <a16:creationId xmlns:a16="http://schemas.microsoft.com/office/drawing/2014/main" id="{295531D1-B10B-4396-A58B-20B75BA19EFF}"/>
              </a:ext>
            </a:extLst>
          </p:cNvPr>
          <p:cNvGrpSpPr/>
          <p:nvPr/>
        </p:nvGrpSpPr>
        <p:grpSpPr>
          <a:xfrm>
            <a:off x="9456774" y="849812"/>
            <a:ext cx="2608730" cy="5747539"/>
            <a:chOff x="833717" y="1707776"/>
            <a:chExt cx="2608730" cy="5747539"/>
          </a:xfrm>
        </p:grpSpPr>
        <p:sp>
          <p:nvSpPr>
            <p:cNvPr id="60" name="Rectangle 30">
              <a:extLst>
                <a:ext uri="{FF2B5EF4-FFF2-40B4-BE49-F238E27FC236}">
                  <a16:creationId xmlns:a16="http://schemas.microsoft.com/office/drawing/2014/main" id="{DAB362B9-E543-4155-B6A6-DFCFB0CB9133}"/>
                </a:ext>
              </a:extLst>
            </p:cNvPr>
            <p:cNvSpPr/>
            <p:nvPr/>
          </p:nvSpPr>
          <p:spPr>
            <a:xfrm>
              <a:off x="833717" y="2218764"/>
              <a:ext cx="2608729" cy="5236551"/>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61" name="Rectangle 31">
              <a:extLst>
                <a:ext uri="{FF2B5EF4-FFF2-40B4-BE49-F238E27FC236}">
                  <a16:creationId xmlns:a16="http://schemas.microsoft.com/office/drawing/2014/main" id="{15F6EFF0-6A15-4B3D-9E39-7705BDA86867}"/>
                </a:ext>
              </a:extLst>
            </p:cNvPr>
            <p:cNvSpPr/>
            <p:nvPr/>
          </p:nvSpPr>
          <p:spPr>
            <a:xfrm>
              <a:off x="929327" y="2218764"/>
              <a:ext cx="2448271" cy="4631396"/>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针对车主用户，与第三方金融企业合作，提供汽车金融服务。</a:t>
              </a: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例如用户做一次保养，整体花费一万元。用户可以选择平台中提供的第三方金融企业的“白条”服务，有平台先垫资让用户完成保养。保养的费用用户可以分</a:t>
              </a:r>
              <a:r>
                <a:rPr lang="en-US" altLang="zh-CN" sz="1200" dirty="0">
                  <a:solidFill>
                    <a:schemeClr val="tx2">
                      <a:lumMod val="50000"/>
                    </a:schemeClr>
                  </a:solidFill>
                  <a:latin typeface="微软雅黑 Light" panose="020B0502040204020203" pitchFamily="34" charset="-122"/>
                  <a:ea typeface="微软雅黑 Light" panose="020B0502040204020203" pitchFamily="34" charset="-122"/>
                </a:rPr>
                <a:t>6</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个月分期返还。</a:t>
              </a: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这个过程中产生的利息，有平台与第三方金融企业分成。</a:t>
              </a:r>
            </a:p>
          </p:txBody>
        </p:sp>
        <p:grpSp>
          <p:nvGrpSpPr>
            <p:cNvPr id="62" name="Group 32">
              <a:extLst>
                <a:ext uri="{FF2B5EF4-FFF2-40B4-BE49-F238E27FC236}">
                  <a16:creationId xmlns:a16="http://schemas.microsoft.com/office/drawing/2014/main" id="{67E15160-2784-4247-9087-8B98399D1871}"/>
                </a:ext>
              </a:extLst>
            </p:cNvPr>
            <p:cNvGrpSpPr/>
            <p:nvPr/>
          </p:nvGrpSpPr>
          <p:grpSpPr>
            <a:xfrm>
              <a:off x="833717" y="1707776"/>
              <a:ext cx="2608730" cy="488559"/>
              <a:chOff x="833717" y="1707776"/>
              <a:chExt cx="2608730" cy="488559"/>
            </a:xfrm>
          </p:grpSpPr>
          <p:sp>
            <p:nvSpPr>
              <p:cNvPr id="63" name="Rectangle 33">
                <a:extLst>
                  <a:ext uri="{FF2B5EF4-FFF2-40B4-BE49-F238E27FC236}">
                    <a16:creationId xmlns:a16="http://schemas.microsoft.com/office/drawing/2014/main" id="{7B32B88D-84B6-4D3B-AB95-96CB348BE80C}"/>
                  </a:ext>
                </a:extLst>
              </p:cNvPr>
              <p:cNvSpPr/>
              <p:nvPr/>
            </p:nvSpPr>
            <p:spPr>
              <a:xfrm>
                <a:off x="833718" y="1707776"/>
                <a:ext cx="2608729" cy="470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64" name="TextBox 34">
                <a:extLst>
                  <a:ext uri="{FF2B5EF4-FFF2-40B4-BE49-F238E27FC236}">
                    <a16:creationId xmlns:a16="http://schemas.microsoft.com/office/drawing/2014/main" id="{CA84B125-380B-4788-9249-3496C8506222}"/>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汽车金融服务</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179951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a:solidFill>
                  <a:srgbClr val="A5A5A5"/>
                </a:solidFill>
                <a:latin typeface="微软雅黑" panose="020B0503020204020204" pitchFamily="34" charset="-122"/>
                <a:ea typeface="微软雅黑" panose="020B0503020204020204" pitchFamily="34" charset="-122"/>
              </a:rPr>
              <a:t>汽车服务业务初步构想</a:t>
            </a:r>
            <a:endParaRPr lang="zh-CN" altLang="en-US" sz="3200" b="1" dirty="0">
              <a:solidFill>
                <a:srgbClr val="A5A5A5"/>
              </a:solidFill>
              <a:latin typeface="微软雅黑" panose="020B0503020204020204" pitchFamily="34" charset="-122"/>
              <a:ea typeface="微软雅黑" panose="020B0503020204020204" pitchFamily="34" charset="-122"/>
            </a:endParaRPr>
          </a:p>
        </p:txBody>
      </p:sp>
      <p:grpSp>
        <p:nvGrpSpPr>
          <p:cNvPr id="41" name="Group 11">
            <a:extLst>
              <a:ext uri="{FF2B5EF4-FFF2-40B4-BE49-F238E27FC236}">
                <a16:creationId xmlns:a16="http://schemas.microsoft.com/office/drawing/2014/main" id="{45FEEA7D-9DF7-410E-B749-2E26B97597CB}"/>
              </a:ext>
            </a:extLst>
          </p:cNvPr>
          <p:cNvGrpSpPr/>
          <p:nvPr/>
        </p:nvGrpSpPr>
        <p:grpSpPr>
          <a:xfrm>
            <a:off x="407368" y="849941"/>
            <a:ext cx="2608730" cy="5747410"/>
            <a:chOff x="833717" y="1707776"/>
            <a:chExt cx="2608730" cy="5747410"/>
          </a:xfrm>
        </p:grpSpPr>
        <p:sp>
          <p:nvSpPr>
            <p:cNvPr id="42" name="Rectangle 12">
              <a:extLst>
                <a:ext uri="{FF2B5EF4-FFF2-40B4-BE49-F238E27FC236}">
                  <a16:creationId xmlns:a16="http://schemas.microsoft.com/office/drawing/2014/main" id="{B2FAEDCE-805C-4CC0-AC08-B112C83761D2}"/>
                </a:ext>
              </a:extLst>
            </p:cNvPr>
            <p:cNvSpPr/>
            <p:nvPr/>
          </p:nvSpPr>
          <p:spPr>
            <a:xfrm>
              <a:off x="833717" y="2218764"/>
              <a:ext cx="2608729" cy="5236422"/>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Light" panose="020B0502040204020203" pitchFamily="34" charset="-122"/>
                <a:ea typeface="微软雅黑 Light" panose="020B0502040204020203" pitchFamily="34" charset="-122"/>
              </a:endParaRPr>
            </a:p>
          </p:txBody>
        </p:sp>
        <p:sp>
          <p:nvSpPr>
            <p:cNvPr id="43" name="Rectangle 13">
              <a:extLst>
                <a:ext uri="{FF2B5EF4-FFF2-40B4-BE49-F238E27FC236}">
                  <a16:creationId xmlns:a16="http://schemas.microsoft.com/office/drawing/2014/main" id="{A6E65036-76B4-466D-8E84-011DDCAE9D73}"/>
                </a:ext>
              </a:extLst>
            </p:cNvPr>
            <p:cNvSpPr/>
            <p:nvPr/>
          </p:nvSpPr>
          <p:spPr>
            <a:xfrm>
              <a:off x="940383" y="2218764"/>
              <a:ext cx="2486219" cy="2784737"/>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通过用户入口，无论是微信公众号或支付宝服务窗，能够针对精准的用户群体，针对汽车相关的产业，在优质的内容的同时，植入各类汽车相关的广告，公司获取营收。</a:t>
              </a:r>
              <a:endParaRPr lang="en-US" sz="1200" b="0" i="0" dirty="0">
                <a:solidFill>
                  <a:schemeClr val="tx2">
                    <a:lumMod val="50000"/>
                  </a:schemeClr>
                </a:solidFill>
                <a:effectLst/>
                <a:latin typeface="微软雅黑 Light" panose="020B0502040204020203" pitchFamily="34" charset="-122"/>
                <a:ea typeface="微软雅黑 Light" panose="020B0502040204020203" pitchFamily="34" charset="-122"/>
              </a:endParaRPr>
            </a:p>
          </p:txBody>
        </p:sp>
        <p:grpSp>
          <p:nvGrpSpPr>
            <p:cNvPr id="44" name="Group 14">
              <a:extLst>
                <a:ext uri="{FF2B5EF4-FFF2-40B4-BE49-F238E27FC236}">
                  <a16:creationId xmlns:a16="http://schemas.microsoft.com/office/drawing/2014/main" id="{DE319E4D-1A84-4A92-B29E-C084E08B0D25}"/>
                </a:ext>
              </a:extLst>
            </p:cNvPr>
            <p:cNvGrpSpPr/>
            <p:nvPr/>
          </p:nvGrpSpPr>
          <p:grpSpPr>
            <a:xfrm>
              <a:off x="833717" y="1707776"/>
              <a:ext cx="2608730" cy="488559"/>
              <a:chOff x="833717" y="1707776"/>
              <a:chExt cx="2608730" cy="488559"/>
            </a:xfrm>
          </p:grpSpPr>
          <p:sp>
            <p:nvSpPr>
              <p:cNvPr id="45" name="Rectangle 15">
                <a:extLst>
                  <a:ext uri="{FF2B5EF4-FFF2-40B4-BE49-F238E27FC236}">
                    <a16:creationId xmlns:a16="http://schemas.microsoft.com/office/drawing/2014/main" id="{5F1A13A6-1404-4952-85DB-424EC5DDED20}"/>
                  </a:ext>
                </a:extLst>
              </p:cNvPr>
              <p:cNvSpPr/>
              <p:nvPr/>
            </p:nvSpPr>
            <p:spPr>
              <a:xfrm>
                <a:off x="833718" y="1707776"/>
                <a:ext cx="2608729" cy="470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6" name="TextBox 16">
                <a:extLst>
                  <a:ext uri="{FF2B5EF4-FFF2-40B4-BE49-F238E27FC236}">
                    <a16:creationId xmlns:a16="http://schemas.microsoft.com/office/drawing/2014/main" id="{F3F9CB29-8B0C-46C6-A702-891BD230F958}"/>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广告业务</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47" name="Group 17">
            <a:extLst>
              <a:ext uri="{FF2B5EF4-FFF2-40B4-BE49-F238E27FC236}">
                <a16:creationId xmlns:a16="http://schemas.microsoft.com/office/drawing/2014/main" id="{41BEA1F3-1A41-42D8-BECA-4024C2066A20}"/>
              </a:ext>
            </a:extLst>
          </p:cNvPr>
          <p:cNvGrpSpPr/>
          <p:nvPr/>
        </p:nvGrpSpPr>
        <p:grpSpPr>
          <a:xfrm>
            <a:off x="3423837" y="849941"/>
            <a:ext cx="2608730" cy="5747410"/>
            <a:chOff x="833717" y="1707776"/>
            <a:chExt cx="2608730" cy="5747410"/>
          </a:xfrm>
        </p:grpSpPr>
        <p:sp>
          <p:nvSpPr>
            <p:cNvPr id="48" name="Rectangle 18">
              <a:extLst>
                <a:ext uri="{FF2B5EF4-FFF2-40B4-BE49-F238E27FC236}">
                  <a16:creationId xmlns:a16="http://schemas.microsoft.com/office/drawing/2014/main" id="{AC0729B2-AA11-4E9B-8CE9-F9CE40338006}"/>
                </a:ext>
              </a:extLst>
            </p:cNvPr>
            <p:cNvSpPr/>
            <p:nvPr/>
          </p:nvSpPr>
          <p:spPr>
            <a:xfrm>
              <a:off x="833717" y="2218764"/>
              <a:ext cx="2608729" cy="5236422"/>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49" name="Rectangle 19">
              <a:extLst>
                <a:ext uri="{FF2B5EF4-FFF2-40B4-BE49-F238E27FC236}">
                  <a16:creationId xmlns:a16="http://schemas.microsoft.com/office/drawing/2014/main" id="{9CB8AC96-657B-4EBC-BFC2-81D1FDEFA14F}"/>
                </a:ext>
              </a:extLst>
            </p:cNvPr>
            <p:cNvSpPr/>
            <p:nvPr/>
          </p:nvSpPr>
          <p:spPr>
            <a:xfrm>
              <a:off x="948250" y="2218764"/>
              <a:ext cx="2448272" cy="4169731"/>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平台中，拥有大量汽车相关的完整数据。这些数据对汽车相关的其他业态具备巨大的价值</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如二手车交易市场。每一辆二手车在出售时，可以在公司的平台中，获取针对该车的完整的购险、出险、事故程度报告，能够针对该车的残值评估提供充实的数据依据。</a:t>
              </a:r>
            </a:p>
          </p:txBody>
        </p:sp>
        <p:grpSp>
          <p:nvGrpSpPr>
            <p:cNvPr id="50" name="Group 20">
              <a:extLst>
                <a:ext uri="{FF2B5EF4-FFF2-40B4-BE49-F238E27FC236}">
                  <a16:creationId xmlns:a16="http://schemas.microsoft.com/office/drawing/2014/main" id="{3417C6D4-74EE-4D76-8BA0-FA6FC5715530}"/>
                </a:ext>
              </a:extLst>
            </p:cNvPr>
            <p:cNvGrpSpPr/>
            <p:nvPr/>
          </p:nvGrpSpPr>
          <p:grpSpPr>
            <a:xfrm>
              <a:off x="833717" y="1707776"/>
              <a:ext cx="2608730" cy="488559"/>
              <a:chOff x="833717" y="1707776"/>
              <a:chExt cx="2608730" cy="488559"/>
            </a:xfrm>
          </p:grpSpPr>
          <p:sp>
            <p:nvSpPr>
              <p:cNvPr id="51" name="Rectangle 21">
                <a:extLst>
                  <a:ext uri="{FF2B5EF4-FFF2-40B4-BE49-F238E27FC236}">
                    <a16:creationId xmlns:a16="http://schemas.microsoft.com/office/drawing/2014/main" id="{082B486F-2FB8-4F0D-B0FC-A7064C5AAC28}"/>
                  </a:ext>
                </a:extLst>
              </p:cNvPr>
              <p:cNvSpPr/>
              <p:nvPr/>
            </p:nvSpPr>
            <p:spPr>
              <a:xfrm>
                <a:off x="833718" y="1707776"/>
                <a:ext cx="2608729" cy="470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2" name="TextBox 22">
                <a:extLst>
                  <a:ext uri="{FF2B5EF4-FFF2-40B4-BE49-F238E27FC236}">
                    <a16:creationId xmlns:a16="http://schemas.microsoft.com/office/drawing/2014/main" id="{8E1179DB-3372-4A15-9286-776E14FE3C00}"/>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汽车数据报告</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53" name="Group 23">
            <a:extLst>
              <a:ext uri="{FF2B5EF4-FFF2-40B4-BE49-F238E27FC236}">
                <a16:creationId xmlns:a16="http://schemas.microsoft.com/office/drawing/2014/main" id="{0507BF48-E92E-4E96-97A5-D485D7F3E79F}"/>
              </a:ext>
            </a:extLst>
          </p:cNvPr>
          <p:cNvGrpSpPr/>
          <p:nvPr/>
        </p:nvGrpSpPr>
        <p:grpSpPr>
          <a:xfrm>
            <a:off x="6440306" y="852099"/>
            <a:ext cx="2608730" cy="5745252"/>
            <a:chOff x="833717" y="1707776"/>
            <a:chExt cx="2608730" cy="5745252"/>
          </a:xfrm>
        </p:grpSpPr>
        <p:sp>
          <p:nvSpPr>
            <p:cNvPr id="54" name="Rectangle 24">
              <a:extLst>
                <a:ext uri="{FF2B5EF4-FFF2-40B4-BE49-F238E27FC236}">
                  <a16:creationId xmlns:a16="http://schemas.microsoft.com/office/drawing/2014/main" id="{A91A1891-67E1-456B-A873-F9F4412D53E8}"/>
                </a:ext>
              </a:extLst>
            </p:cNvPr>
            <p:cNvSpPr/>
            <p:nvPr/>
          </p:nvSpPr>
          <p:spPr>
            <a:xfrm>
              <a:off x="833717" y="2218763"/>
              <a:ext cx="2608729" cy="5234265"/>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5" name="Rectangle 25">
              <a:extLst>
                <a:ext uri="{FF2B5EF4-FFF2-40B4-BE49-F238E27FC236}">
                  <a16:creationId xmlns:a16="http://schemas.microsoft.com/office/drawing/2014/main" id="{1CFFB9FA-EC9D-44CE-897F-6E1C0ED653FE}"/>
                </a:ext>
              </a:extLst>
            </p:cNvPr>
            <p:cNvSpPr/>
            <p:nvPr/>
          </p:nvSpPr>
          <p:spPr>
            <a:xfrm>
              <a:off x="956118" y="2218764"/>
              <a:ext cx="2470484" cy="5093702"/>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汽车后服务领域，是一个万亿规模市场</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平台可以通过一系列的内容与线下服务，切入这个领域。</a:t>
              </a:r>
              <a:endParaRPr lang="en-US" altLang="zh-CN" sz="1200" dirty="0">
                <a:solidFill>
                  <a:schemeClr val="tx2">
                    <a:lumMod val="50000"/>
                  </a:schemeClr>
                </a:solidFill>
                <a:latin typeface="微软雅黑 Light" panose="020B0502040204020203" pitchFamily="34" charset="-122"/>
                <a:ea typeface="微软雅黑 Light" panose="020B0502040204020203" pitchFamily="34" charset="-122"/>
              </a:endParaRPr>
            </a:p>
            <a:p>
              <a:pPr marL="171450" indent="-171450">
                <a:lnSpc>
                  <a:spcPct val="250000"/>
                </a:lnSpc>
                <a:buFont typeface="Wingdings" panose="05000000000000000000" pitchFamily="2" charset="2"/>
                <a:buChar char="Ø"/>
              </a:pPr>
              <a:r>
                <a:rPr lang="zh-CN" altLang="en-US" sz="1200" kern="100" dirty="0">
                  <a:ea typeface="幼圆" panose="02010509060101010101" pitchFamily="49" charset="-122"/>
                  <a:cs typeface="Times New Roman" panose="02020603050405020304" pitchFamily="18" charset="0"/>
                </a:rPr>
                <a:t>如</a:t>
              </a:r>
              <a:r>
                <a:rPr lang="zh-CN" altLang="zh-CN" sz="1200" kern="100" dirty="0">
                  <a:ea typeface="幼圆" panose="02010509060101010101" pitchFamily="49" charset="-122"/>
                  <a:cs typeface="Times New Roman" panose="02020603050405020304" pitchFamily="18" charset="0"/>
                </a:rPr>
                <a:t>保养为例：</a:t>
              </a:r>
              <a:endParaRPr lang="en-US" altLang="zh-CN" sz="12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平台有</a:t>
              </a:r>
              <a:r>
                <a:rPr lang="zh-CN" altLang="zh-CN" sz="1000" kern="100" dirty="0">
                  <a:ea typeface="幼圆" panose="02010509060101010101" pitchFamily="49" charset="-122"/>
                  <a:cs typeface="Times New Roman" panose="02020603050405020304" pitchFamily="18" charset="0"/>
                </a:rPr>
                <a:t>车辆的</a:t>
              </a:r>
              <a:r>
                <a:rPr lang="zh-CN" altLang="zh-CN" sz="1000" kern="100" dirty="0">
                  <a:solidFill>
                    <a:srgbClr val="C00000"/>
                  </a:solidFill>
                  <a:ea typeface="幼圆" panose="02010509060101010101" pitchFamily="49" charset="-122"/>
                  <a:cs typeface="Times New Roman" panose="02020603050405020304" pitchFamily="18" charset="0"/>
                </a:rPr>
                <a:t>完整信息</a:t>
              </a:r>
              <a:r>
                <a:rPr lang="zh-CN" altLang="en-US" sz="1000" kern="100" dirty="0">
                  <a:ea typeface="幼圆" panose="02010509060101010101" pitchFamily="49" charset="-122"/>
                  <a:cs typeface="Times New Roman" panose="02020603050405020304" pitchFamily="18" charset="0"/>
                </a:rPr>
                <a:t>可</a:t>
              </a:r>
              <a:r>
                <a:rPr lang="zh-CN" altLang="zh-CN" sz="1000" kern="100" dirty="0">
                  <a:ea typeface="幼圆" panose="02010509060101010101" pitchFamily="49" charset="-122"/>
                  <a:cs typeface="Times New Roman" panose="02020603050405020304" pitchFamily="18" charset="0"/>
                </a:rPr>
                <a:t>主动推送信息给用户</a:t>
              </a:r>
              <a:r>
                <a:rPr lang="zh-CN" altLang="zh-CN" sz="1000" kern="100" dirty="0">
                  <a:solidFill>
                    <a:srgbClr val="C00000"/>
                  </a:solidFill>
                  <a:ea typeface="幼圆" panose="02010509060101010101" pitchFamily="49" charset="-122"/>
                  <a:cs typeface="Times New Roman" panose="02020603050405020304" pitchFamily="18" charset="0"/>
                </a:rPr>
                <a:t>提醒保养</a:t>
              </a:r>
              <a:r>
                <a:rPr lang="zh-CN" altLang="zh-CN" sz="1000" kern="100" dirty="0">
                  <a:ea typeface="幼圆" panose="02010509060101010101" pitchFamily="49" charset="-122"/>
                  <a:cs typeface="Times New Roman" panose="02020603050405020304" pitchFamily="18" charset="0"/>
                </a:rPr>
                <a:t>。</a:t>
              </a:r>
              <a:endParaRPr lang="en-US" altLang="zh-CN" sz="10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提供完整的</a:t>
              </a:r>
              <a:r>
                <a:rPr lang="zh-CN" altLang="en-US" sz="1000" kern="100" dirty="0">
                  <a:solidFill>
                    <a:srgbClr val="C00000"/>
                  </a:solidFill>
                  <a:ea typeface="幼圆" panose="02010509060101010101" pitchFamily="49" charset="-122"/>
                  <a:cs typeface="Times New Roman" panose="02020603050405020304" pitchFamily="18" charset="0"/>
                </a:rPr>
                <a:t>保养清单</a:t>
              </a:r>
              <a:r>
                <a:rPr lang="zh-CN" altLang="en-US" sz="1000" kern="100" dirty="0">
                  <a:ea typeface="幼圆" panose="02010509060101010101" pitchFamily="49" charset="-122"/>
                  <a:cs typeface="Times New Roman" panose="02020603050405020304" pitchFamily="18" charset="0"/>
                </a:rPr>
                <a:t>。同时为这些用户提供配件</a:t>
              </a:r>
              <a:r>
                <a:rPr lang="zh-CN" altLang="en-US" sz="1000" kern="100" dirty="0">
                  <a:solidFill>
                    <a:srgbClr val="C00000"/>
                  </a:solidFill>
                  <a:ea typeface="幼圆" panose="02010509060101010101" pitchFamily="49" charset="-122"/>
                  <a:cs typeface="Times New Roman" panose="02020603050405020304" pitchFamily="18" charset="0"/>
                </a:rPr>
                <a:t>购买链接</a:t>
              </a:r>
              <a:endParaRPr lang="en-US" altLang="zh-CN" sz="1000" kern="100" dirty="0">
                <a:solidFill>
                  <a:srgbClr val="C00000"/>
                </a:solidFill>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用户能够一键下单</a:t>
              </a:r>
              <a:r>
                <a:rPr lang="zh-CN" altLang="en-US" sz="1000" kern="100" dirty="0">
                  <a:solidFill>
                    <a:srgbClr val="C00000"/>
                  </a:solidFill>
                  <a:ea typeface="幼圆" panose="02010509060101010101" pitchFamily="49" charset="-122"/>
                  <a:cs typeface="Times New Roman" panose="02020603050405020304" pitchFamily="18" charset="0"/>
                </a:rPr>
                <a:t>购买</a:t>
              </a:r>
              <a:r>
                <a:rPr lang="zh-CN" altLang="en-US" sz="1000" kern="100" dirty="0">
                  <a:ea typeface="幼圆" panose="02010509060101010101" pitchFamily="49" charset="-122"/>
                  <a:cs typeface="Times New Roman" panose="02020603050405020304" pitchFamily="18" charset="0"/>
                </a:rPr>
                <a:t>。</a:t>
              </a:r>
              <a:endParaRPr lang="en-US" altLang="zh-CN" sz="1000" kern="100" dirty="0">
                <a:ea typeface="幼圆" panose="02010509060101010101" pitchFamily="49" charset="-122"/>
                <a:cs typeface="Times New Roman" panose="02020603050405020304" pitchFamily="18" charset="0"/>
              </a:endParaRPr>
            </a:p>
            <a:p>
              <a:pPr marL="171450" indent="-171450">
                <a:lnSpc>
                  <a:spcPct val="250000"/>
                </a:lnSpc>
                <a:buFont typeface="Arial" panose="020B0604020202020204" pitchFamily="34" charset="0"/>
                <a:buChar char="•"/>
              </a:pPr>
              <a:r>
                <a:rPr lang="zh-CN" altLang="en-US" sz="1000" kern="100" dirty="0">
                  <a:ea typeface="幼圆" panose="02010509060101010101" pitchFamily="49" charset="-122"/>
                  <a:cs typeface="Times New Roman" panose="02020603050405020304" pitchFamily="18" charset="0"/>
                </a:rPr>
                <a:t>配件可以不进到用户家中，而是寄到用户附近的与</a:t>
              </a:r>
              <a:r>
                <a:rPr lang="zh-CN" altLang="en-US" sz="1000" kern="100" dirty="0">
                  <a:solidFill>
                    <a:srgbClr val="C00000"/>
                  </a:solidFill>
                  <a:ea typeface="幼圆" panose="02010509060101010101" pitchFamily="49" charset="-122"/>
                  <a:cs typeface="Times New Roman" panose="02020603050405020304" pitchFamily="18" charset="0"/>
                </a:rPr>
                <a:t>平台合作的汽配厂</a:t>
              </a:r>
              <a:endParaRPr lang="zh-CN" altLang="en-US" sz="1200" dirty="0">
                <a:solidFill>
                  <a:srgbClr val="C00000"/>
                </a:solidFill>
                <a:latin typeface="微软雅黑 Light" panose="020B0502040204020203" pitchFamily="34" charset="-122"/>
                <a:ea typeface="微软雅黑 Light" panose="020B0502040204020203" pitchFamily="34" charset="-122"/>
              </a:endParaRPr>
            </a:p>
          </p:txBody>
        </p:sp>
        <p:grpSp>
          <p:nvGrpSpPr>
            <p:cNvPr id="56" name="Group 26">
              <a:extLst>
                <a:ext uri="{FF2B5EF4-FFF2-40B4-BE49-F238E27FC236}">
                  <a16:creationId xmlns:a16="http://schemas.microsoft.com/office/drawing/2014/main" id="{D72506D6-955B-44AF-BFE0-387D724C9A74}"/>
                </a:ext>
              </a:extLst>
            </p:cNvPr>
            <p:cNvGrpSpPr/>
            <p:nvPr/>
          </p:nvGrpSpPr>
          <p:grpSpPr>
            <a:xfrm>
              <a:off x="833717" y="1707776"/>
              <a:ext cx="2608730" cy="488559"/>
              <a:chOff x="833717" y="1707776"/>
              <a:chExt cx="2608730" cy="488559"/>
            </a:xfrm>
          </p:grpSpPr>
          <p:sp>
            <p:nvSpPr>
              <p:cNvPr id="57" name="Rectangle 27">
                <a:extLst>
                  <a:ext uri="{FF2B5EF4-FFF2-40B4-BE49-F238E27FC236}">
                    <a16:creationId xmlns:a16="http://schemas.microsoft.com/office/drawing/2014/main" id="{9DB3C629-0EC6-4B35-90C4-DE2086067E09}"/>
                  </a:ext>
                </a:extLst>
              </p:cNvPr>
              <p:cNvSpPr/>
              <p:nvPr/>
            </p:nvSpPr>
            <p:spPr>
              <a:xfrm>
                <a:off x="833718" y="1707776"/>
                <a:ext cx="2608729" cy="4706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58" name="TextBox 28">
                <a:extLst>
                  <a:ext uri="{FF2B5EF4-FFF2-40B4-BE49-F238E27FC236}">
                    <a16:creationId xmlns:a16="http://schemas.microsoft.com/office/drawing/2014/main" id="{D2DC8502-2276-4542-9640-CFCA4857CC1C}"/>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汽车后服务市场</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grpSp>
        <p:nvGrpSpPr>
          <p:cNvPr id="59" name="Group 29">
            <a:extLst>
              <a:ext uri="{FF2B5EF4-FFF2-40B4-BE49-F238E27FC236}">
                <a16:creationId xmlns:a16="http://schemas.microsoft.com/office/drawing/2014/main" id="{295531D1-B10B-4396-A58B-20B75BA19EFF}"/>
              </a:ext>
            </a:extLst>
          </p:cNvPr>
          <p:cNvGrpSpPr/>
          <p:nvPr/>
        </p:nvGrpSpPr>
        <p:grpSpPr>
          <a:xfrm>
            <a:off x="9456774" y="849812"/>
            <a:ext cx="2608730" cy="5747539"/>
            <a:chOff x="833717" y="1707776"/>
            <a:chExt cx="2608730" cy="5747539"/>
          </a:xfrm>
        </p:grpSpPr>
        <p:sp>
          <p:nvSpPr>
            <p:cNvPr id="60" name="Rectangle 30">
              <a:extLst>
                <a:ext uri="{FF2B5EF4-FFF2-40B4-BE49-F238E27FC236}">
                  <a16:creationId xmlns:a16="http://schemas.microsoft.com/office/drawing/2014/main" id="{DAB362B9-E543-4155-B6A6-DFCFB0CB9133}"/>
                </a:ext>
              </a:extLst>
            </p:cNvPr>
            <p:cNvSpPr/>
            <p:nvPr/>
          </p:nvSpPr>
          <p:spPr>
            <a:xfrm>
              <a:off x="833717" y="2218764"/>
              <a:ext cx="2608729" cy="5236551"/>
            </a:xfrm>
            <a:prstGeom prst="rect">
              <a:avLst/>
            </a:prstGeom>
            <a:noFill/>
            <a:ln w="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61" name="Rectangle 31">
              <a:extLst>
                <a:ext uri="{FF2B5EF4-FFF2-40B4-BE49-F238E27FC236}">
                  <a16:creationId xmlns:a16="http://schemas.microsoft.com/office/drawing/2014/main" id="{15F6EFF0-6A15-4B3D-9E39-7705BDA86867}"/>
                </a:ext>
              </a:extLst>
            </p:cNvPr>
            <p:cNvSpPr/>
            <p:nvPr/>
          </p:nvSpPr>
          <p:spPr>
            <a:xfrm>
              <a:off x="929327" y="2218764"/>
              <a:ext cx="2448271" cy="4631396"/>
            </a:xfrm>
            <a:prstGeom prst="rect">
              <a:avLst/>
            </a:prstGeom>
            <a:ln>
              <a:noFill/>
            </a:ln>
          </p:spPr>
          <p:txBody>
            <a:bodyPr wrap="square">
              <a:spAutoFit/>
            </a:bodyPr>
            <a:lstStyle/>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针对车主用户，与第三方金融企业合作，提供汽车金融服务。</a:t>
              </a: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例如用户做一次保养，整体花费一万元。用户可以选择平台中提供的第三方金融企业的“白条”服务，有平台先垫资让用户完成保养。保养的费用用户可以分</a:t>
              </a:r>
              <a:r>
                <a:rPr lang="en-US" altLang="zh-CN" sz="1200" dirty="0">
                  <a:solidFill>
                    <a:schemeClr val="tx2">
                      <a:lumMod val="50000"/>
                    </a:schemeClr>
                  </a:solidFill>
                  <a:latin typeface="微软雅黑 Light" panose="020B0502040204020203" pitchFamily="34" charset="-122"/>
                  <a:ea typeface="微软雅黑 Light" panose="020B0502040204020203" pitchFamily="34" charset="-122"/>
                </a:rPr>
                <a:t>6</a:t>
              </a: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个月分期返还。</a:t>
              </a:r>
            </a:p>
            <a:p>
              <a:pPr marL="171450" indent="-171450">
                <a:lnSpc>
                  <a:spcPct val="250000"/>
                </a:lnSpc>
                <a:buFont typeface="Wingdings" panose="05000000000000000000" pitchFamily="2" charset="2"/>
                <a:buChar char="Ø"/>
              </a:pPr>
              <a:r>
                <a:rPr lang="zh-CN" altLang="en-US" sz="1200" dirty="0">
                  <a:solidFill>
                    <a:schemeClr val="tx2">
                      <a:lumMod val="50000"/>
                    </a:schemeClr>
                  </a:solidFill>
                  <a:latin typeface="微软雅黑 Light" panose="020B0502040204020203" pitchFamily="34" charset="-122"/>
                  <a:ea typeface="微软雅黑 Light" panose="020B0502040204020203" pitchFamily="34" charset="-122"/>
                </a:rPr>
                <a:t>这个过程中产生的利息，有平台与第三方金融企业分成。</a:t>
              </a:r>
            </a:p>
          </p:txBody>
        </p:sp>
        <p:grpSp>
          <p:nvGrpSpPr>
            <p:cNvPr id="62" name="Group 32">
              <a:extLst>
                <a:ext uri="{FF2B5EF4-FFF2-40B4-BE49-F238E27FC236}">
                  <a16:creationId xmlns:a16="http://schemas.microsoft.com/office/drawing/2014/main" id="{67E15160-2784-4247-9087-8B98399D1871}"/>
                </a:ext>
              </a:extLst>
            </p:cNvPr>
            <p:cNvGrpSpPr/>
            <p:nvPr/>
          </p:nvGrpSpPr>
          <p:grpSpPr>
            <a:xfrm>
              <a:off x="833717" y="1707776"/>
              <a:ext cx="2608730" cy="488559"/>
              <a:chOff x="833717" y="1707776"/>
              <a:chExt cx="2608730" cy="488559"/>
            </a:xfrm>
          </p:grpSpPr>
          <p:sp>
            <p:nvSpPr>
              <p:cNvPr id="63" name="Rectangle 33">
                <a:extLst>
                  <a:ext uri="{FF2B5EF4-FFF2-40B4-BE49-F238E27FC236}">
                    <a16:creationId xmlns:a16="http://schemas.microsoft.com/office/drawing/2014/main" id="{7B32B88D-84B6-4D3B-AB95-96CB348BE80C}"/>
                  </a:ext>
                </a:extLst>
              </p:cNvPr>
              <p:cNvSpPr/>
              <p:nvPr/>
            </p:nvSpPr>
            <p:spPr>
              <a:xfrm>
                <a:off x="833718" y="1707776"/>
                <a:ext cx="2608729" cy="4706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Light" panose="020B0502040204020203" pitchFamily="34" charset="-122"/>
                  <a:ea typeface="微软雅黑 Light" panose="020B0502040204020203" pitchFamily="34" charset="-122"/>
                </a:endParaRPr>
              </a:p>
            </p:txBody>
          </p:sp>
          <p:sp>
            <p:nvSpPr>
              <p:cNvPr id="64" name="TextBox 34">
                <a:extLst>
                  <a:ext uri="{FF2B5EF4-FFF2-40B4-BE49-F238E27FC236}">
                    <a16:creationId xmlns:a16="http://schemas.microsoft.com/office/drawing/2014/main" id="{CA84B125-380B-4788-9249-3496C8506222}"/>
                  </a:ext>
                </a:extLst>
              </p:cNvPr>
              <p:cNvSpPr txBox="1"/>
              <p:nvPr/>
            </p:nvSpPr>
            <p:spPr>
              <a:xfrm>
                <a:off x="833717" y="1734670"/>
                <a:ext cx="2608729" cy="461665"/>
              </a:xfrm>
              <a:prstGeom prst="rect">
                <a:avLst/>
              </a:prstGeom>
              <a:noFill/>
              <a:ln>
                <a:noFill/>
              </a:ln>
            </p:spPr>
            <p:txBody>
              <a:bodyPr wrap="square"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汽车金融服务</a:t>
                </a:r>
                <a:endParaRPr lang="en-US" sz="2400" dirty="0">
                  <a:solidFill>
                    <a:schemeClr val="bg1"/>
                  </a:solidFill>
                  <a:latin typeface="微软雅黑 Light" panose="020B0502040204020203" pitchFamily="34" charset="-122"/>
                  <a:ea typeface="微软雅黑 Light" panose="020B0502040204020203" pitchFamily="34" charset="-122"/>
                </a:endParaRPr>
              </a:p>
            </p:txBody>
          </p:sp>
        </p:grpSp>
      </p:grpSp>
      <p:sp>
        <p:nvSpPr>
          <p:cNvPr id="65" name="矩形 64">
            <a:extLst>
              <a:ext uri="{FF2B5EF4-FFF2-40B4-BE49-F238E27FC236}">
                <a16:creationId xmlns:a16="http://schemas.microsoft.com/office/drawing/2014/main" id="{6933E9C6-35A7-4AB3-A5C4-9F281E73580F}"/>
              </a:ext>
            </a:extLst>
          </p:cNvPr>
          <p:cNvSpPr/>
          <p:nvPr/>
        </p:nvSpPr>
        <p:spPr>
          <a:xfrm rot="20575793">
            <a:off x="4326878" y="5308791"/>
            <a:ext cx="3384376" cy="720080"/>
          </a:xfrm>
          <a:prstGeom prst="rect">
            <a:avLst/>
          </a:prstGeom>
          <a:noFill/>
          <a:ln w="76200">
            <a:solidFill>
              <a:srgbClr val="C00000"/>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lnSpc>
                <a:spcPct val="150000"/>
              </a:lnSpc>
            </a:pPr>
            <a:r>
              <a:rPr lang="zh-CN" altLang="en-US" sz="3200" dirty="0">
                <a:solidFill>
                  <a:srgbClr val="C00000"/>
                </a:solidFill>
                <a:latin typeface="微软雅黑" panose="020B0503020204020204" pitchFamily="34" charset="-122"/>
                <a:ea typeface="微软雅黑" panose="020B0503020204020204" pitchFamily="34" charset="-122"/>
              </a:rPr>
              <a:t>万亿市场规模</a:t>
            </a:r>
          </a:p>
        </p:txBody>
      </p:sp>
    </p:spTree>
    <p:extLst>
      <p:ext uri="{BB962C8B-B14F-4D97-AF65-F5344CB8AC3E}">
        <p14:creationId xmlns:p14="http://schemas.microsoft.com/office/powerpoint/2010/main" val="296591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strVal val="4/3*#ppt_w"/>
                                          </p:val>
                                        </p:tav>
                                        <p:tav tm="100000">
                                          <p:val>
                                            <p:strVal val="#ppt_w"/>
                                          </p:val>
                                        </p:tav>
                                      </p:tavLst>
                                    </p:anim>
                                    <p:anim calcmode="lin" valueType="num">
                                      <p:cBhvr>
                                        <p:cTn id="8" dur="500" fill="hold"/>
                                        <p:tgtEl>
                                          <p:spTgt spid="6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Light" panose="020B0502040204020203" pitchFamily="34" charset="-122"/>
                <a:ea typeface="微软雅黑 Light" panose="020B0502040204020203" pitchFamily="34" charset="-122"/>
              </a:rPr>
              <a:t>平台优势</a:t>
            </a:r>
          </a:p>
        </p:txBody>
      </p:sp>
      <p:sp>
        <p:nvSpPr>
          <p:cNvPr id="17" name="TextBox 16"/>
          <p:cNvSpPr txBox="1"/>
          <p:nvPr/>
        </p:nvSpPr>
        <p:spPr>
          <a:xfrm>
            <a:off x="479376" y="6007785"/>
            <a:ext cx="12025336" cy="646331"/>
          </a:xfrm>
          <a:prstGeom prst="rect">
            <a:avLst/>
          </a:prstGeom>
          <a:noFill/>
        </p:spPr>
        <p:txBody>
          <a:bodyPr wrap="square" lIns="0" tIns="0" rIns="0" bIns="0" rtlCol="0">
            <a:spAutoFit/>
          </a:bodyPr>
          <a:lstStyle/>
          <a:p>
            <a:pPr>
              <a:lnSpc>
                <a:spcPct val="150000"/>
              </a:lnSpc>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要懂保险行业的业务，同时也需要具备互联网产品意识，还需要保险企业的业务配合。这个</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3</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个条件缺</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1</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不可。</a:t>
            </a:r>
            <a:endParaRPr lang="en-US" altLang="zh-CN" sz="1400" dirty="0">
              <a:solidFill>
                <a:schemeClr val="bg1">
                  <a:lumMod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商机挖掘</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开发周期，至少</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6</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个月。</a:t>
            </a:r>
            <a:endParaRPr lang="en-US" sz="14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19" name="Text Placeholder 3"/>
          <p:cNvSpPr txBox="1">
            <a:spLocks/>
          </p:cNvSpPr>
          <p:nvPr/>
        </p:nvSpPr>
        <p:spPr>
          <a:xfrm>
            <a:off x="4871864" y="1482458"/>
            <a:ext cx="4103689" cy="12311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7280" fontAlgn="auto">
              <a:spcBef>
                <a:spcPct val="20000"/>
              </a:spcBef>
              <a:spcAft>
                <a:spcPts val="0"/>
              </a:spcAft>
              <a:defRPr/>
            </a:pPr>
            <a:r>
              <a:rPr lang="zh-CN" altLang="en-US" sz="8000" b="1" dirty="0">
                <a:solidFill>
                  <a:srgbClr val="B41D23"/>
                </a:solidFill>
                <a:latin typeface="微软雅黑 Light" panose="020B0502040204020203" pitchFamily="34" charset="-122"/>
                <a:ea typeface="微软雅黑 Light" panose="020B0502040204020203" pitchFamily="34" charset="-122"/>
              </a:rPr>
              <a:t>时间领先</a:t>
            </a:r>
            <a:endParaRPr lang="en-US" sz="9600" b="1" dirty="0">
              <a:solidFill>
                <a:srgbClr val="B41D23"/>
              </a:solidFill>
              <a:latin typeface="微软雅黑 Light" panose="020B0502040204020203" pitchFamily="34" charset="-122"/>
              <a:ea typeface="微软雅黑 Light" panose="020B0502040204020203" pitchFamily="34" charset="-122"/>
            </a:endParaRPr>
          </a:p>
        </p:txBody>
      </p:sp>
      <p:sp>
        <p:nvSpPr>
          <p:cNvPr id="20" name="Text Placeholder 3"/>
          <p:cNvSpPr txBox="1">
            <a:spLocks/>
          </p:cNvSpPr>
          <p:nvPr/>
        </p:nvSpPr>
        <p:spPr>
          <a:xfrm>
            <a:off x="4871864" y="3215735"/>
            <a:ext cx="6624736" cy="10248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7280">
              <a:lnSpc>
                <a:spcPct val="150000"/>
              </a:lnSpc>
              <a:spcBef>
                <a:spcPct val="20000"/>
              </a:spcBef>
              <a:defRPr/>
            </a:pPr>
            <a:r>
              <a:rPr lang="zh-CN" altLang="en-US" sz="1800" dirty="0">
                <a:solidFill>
                  <a:schemeClr val="tx1"/>
                </a:solidFill>
                <a:latin typeface="微软雅黑 Light" panose="020B0502040204020203" pitchFamily="34" charset="-122"/>
                <a:ea typeface="微软雅黑 Light" panose="020B0502040204020203" pitchFamily="34" charset="-122"/>
              </a:rPr>
              <a:t>已经具备成型的产品版本，领先市场时间预计为</a:t>
            </a:r>
            <a:r>
              <a:rPr lang="en-US" altLang="zh-CN" sz="2400" dirty="0">
                <a:solidFill>
                  <a:srgbClr val="B41D23"/>
                </a:solidFill>
                <a:latin typeface="微软雅黑 Light" panose="020B0502040204020203" pitchFamily="34" charset="-122"/>
                <a:ea typeface="微软雅黑 Light" panose="020B0502040204020203" pitchFamily="34" charset="-122"/>
              </a:rPr>
              <a:t>6-12</a:t>
            </a:r>
            <a:r>
              <a:rPr lang="zh-CN" altLang="en-US" sz="2400" dirty="0">
                <a:solidFill>
                  <a:srgbClr val="B41D23"/>
                </a:solidFill>
                <a:latin typeface="微软雅黑 Light" panose="020B0502040204020203" pitchFamily="34" charset="-122"/>
                <a:ea typeface="微软雅黑 Light" panose="020B0502040204020203" pitchFamily="34" charset="-122"/>
              </a:rPr>
              <a:t>个月</a:t>
            </a:r>
            <a:endParaRPr lang="en-US" altLang="zh-CN" sz="1800" dirty="0">
              <a:solidFill>
                <a:srgbClr val="B41D23"/>
              </a:solidFill>
              <a:latin typeface="微软雅黑 Light" panose="020B0502040204020203" pitchFamily="34" charset="-122"/>
              <a:ea typeface="微软雅黑 Light" panose="020B0502040204020203" pitchFamily="34" charset="-122"/>
            </a:endParaRPr>
          </a:p>
          <a:p>
            <a:pPr algn="l" defTabSz="1217280">
              <a:lnSpc>
                <a:spcPct val="150000"/>
              </a:lnSpc>
              <a:spcBef>
                <a:spcPct val="20000"/>
              </a:spcBef>
              <a:defRPr/>
            </a:pPr>
            <a:r>
              <a:rPr lang="zh-CN" altLang="en-US" sz="1800" dirty="0">
                <a:solidFill>
                  <a:schemeClr val="tx1"/>
                </a:solidFill>
                <a:latin typeface="微软雅黑 Light" panose="020B0502040204020203" pitchFamily="34" charset="-122"/>
                <a:ea typeface="微软雅黑 Light" panose="020B0502040204020203" pitchFamily="34" charset="-122"/>
              </a:rPr>
              <a:t>在这个空档期，暂时没有竞争对手</a:t>
            </a:r>
            <a:endParaRPr lang="en-US" dirty="0">
              <a:solidFill>
                <a:schemeClr val="tx1"/>
              </a:solidFill>
              <a:latin typeface="微软雅黑 Light" panose="020B0502040204020203" pitchFamily="34" charset="-122"/>
              <a:ea typeface="微软雅黑 Light" panose="020B0502040204020203" pitchFamily="34" charset="-122"/>
            </a:endParaRPr>
          </a:p>
        </p:txBody>
      </p:sp>
      <p:pic>
        <p:nvPicPr>
          <p:cNvPr id="4098" name="Picture 2"/>
          <p:cNvPicPr>
            <a:picLocks noChangeAspect="1" noChangeArrowheads="1"/>
          </p:cNvPicPr>
          <p:nvPr/>
        </p:nvPicPr>
        <p:blipFill>
          <a:blip r:embed="rId3"/>
          <a:srcRect/>
          <a:stretch>
            <a:fillRect/>
          </a:stretch>
        </p:blipFill>
        <p:spPr bwMode="auto">
          <a:xfrm>
            <a:off x="3" y="1272569"/>
            <a:ext cx="4524364" cy="4474171"/>
          </a:xfrm>
          <a:prstGeom prst="rect">
            <a:avLst/>
          </a:prstGeom>
          <a:noFill/>
          <a:ln w="9525">
            <a:noFill/>
            <a:miter lim="800000"/>
            <a:headEnd/>
            <a:tailEnd/>
          </a:ln>
          <a:effectLst/>
        </p:spPr>
      </p:pic>
    </p:spTree>
    <p:extLst>
      <p:ext uri="{BB962C8B-B14F-4D97-AF65-F5344CB8AC3E}">
        <p14:creationId xmlns:p14="http://schemas.microsoft.com/office/powerpoint/2010/main" val="294972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对标企业</a:t>
            </a:r>
          </a:p>
        </p:txBody>
      </p:sp>
      <p:pic>
        <p:nvPicPr>
          <p:cNvPr id="6146" name="Picture 2" descr="C:\Users\唧唧伊\Desktop\gw_sy_dh_menu_logo.png"/>
          <p:cNvPicPr>
            <a:picLocks noChangeAspect="1" noChangeArrowheads="1"/>
          </p:cNvPicPr>
          <p:nvPr/>
        </p:nvPicPr>
        <p:blipFill>
          <a:blip r:embed="rId2"/>
          <a:srcRect/>
          <a:stretch>
            <a:fillRect/>
          </a:stretch>
        </p:blipFill>
        <p:spPr bwMode="auto">
          <a:xfrm>
            <a:off x="738151" y="928749"/>
            <a:ext cx="3429024" cy="759567"/>
          </a:xfrm>
          <a:prstGeom prst="rect">
            <a:avLst/>
          </a:prstGeom>
          <a:noFill/>
        </p:spPr>
      </p:pic>
      <p:pic>
        <p:nvPicPr>
          <p:cNvPr id="7170" name="Picture 2" descr="C:\Users\唧唧伊\Desktop\gw_sy_bnner_two.jpg"/>
          <p:cNvPicPr>
            <a:picLocks noChangeAspect="1" noChangeArrowheads="1"/>
          </p:cNvPicPr>
          <p:nvPr/>
        </p:nvPicPr>
        <p:blipFill>
          <a:blip r:embed="rId3"/>
          <a:srcRect/>
          <a:stretch>
            <a:fillRect/>
          </a:stretch>
        </p:blipFill>
        <p:spPr bwMode="auto">
          <a:xfrm>
            <a:off x="0" y="1786005"/>
            <a:ext cx="12192000" cy="3214711"/>
          </a:xfrm>
          <a:prstGeom prst="rect">
            <a:avLst/>
          </a:prstGeom>
          <a:noFill/>
        </p:spPr>
      </p:pic>
      <p:sp>
        <p:nvSpPr>
          <p:cNvPr id="9" name="文本框 3"/>
          <p:cNvSpPr txBox="1"/>
          <p:nvPr/>
        </p:nvSpPr>
        <p:spPr>
          <a:xfrm>
            <a:off x="809667" y="5000640"/>
            <a:ext cx="10072759" cy="1246491"/>
          </a:xfrm>
          <a:prstGeom prst="rect">
            <a:avLst/>
          </a:prstGeom>
          <a:noFill/>
        </p:spPr>
        <p:txBody>
          <a:bodyPr wrap="square" lIns="91308" tIns="45718" rIns="91308" bIns="45718" rtlCol="0">
            <a:spAutoFit/>
          </a:bodyPr>
          <a:lstStyle/>
          <a:p>
            <a:pPr marL="285750" indent="-285750">
              <a:lnSpc>
                <a:spcPct val="150000"/>
              </a:lnSpc>
              <a:buFont typeface="Wingdings" panose="05000000000000000000" pitchFamily="2" charset="2"/>
              <a:buChar char="Ø"/>
            </a:pPr>
            <a:r>
              <a:rPr lang="en-US" altLang="zh-CN" sz="1600" dirty="0">
                <a:latin typeface="微软雅黑" pitchFamily="34" charset="-122"/>
                <a:ea typeface="微软雅黑" pitchFamily="34" charset="-122"/>
              </a:rPr>
              <a:t> 2001</a:t>
            </a:r>
            <a:r>
              <a:rPr lang="zh-CN" altLang="en-US" sz="1600" dirty="0">
                <a:latin typeface="微软雅黑" pitchFamily="34" charset="-122"/>
                <a:ea typeface="微软雅黑" pitchFamily="34" charset="-122"/>
              </a:rPr>
              <a:t>年获得用友天使投资；</a:t>
            </a:r>
            <a:endParaRPr lang="en-US" altLang="zh-CN" sz="1600" dirty="0">
              <a:latin typeface="微软雅黑" pitchFamily="34" charset="-122"/>
              <a:ea typeface="微软雅黑" pitchFamily="34" charset="-122"/>
            </a:endParaRPr>
          </a:p>
          <a:p>
            <a:pPr marL="285750" indent="-285750">
              <a:lnSpc>
                <a:spcPct val="150000"/>
              </a:lnSpc>
              <a:buFont typeface="Wingdings" panose="05000000000000000000" pitchFamily="2" charset="2"/>
              <a:buChar char="Ø"/>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依托保险行业，长期以来专注深耕整车数据库、配件数据库、二手车数据库以及车型风险数据库；</a:t>
            </a:r>
            <a:endParaRPr lang="en-US" altLang="zh-CN" sz="1600" dirty="0">
              <a:latin typeface="微软雅黑" pitchFamily="34" charset="-122"/>
              <a:ea typeface="微软雅黑" pitchFamily="34" charset="-122"/>
            </a:endParaRPr>
          </a:p>
          <a:p>
            <a:pPr marL="285750" indent="-285750">
              <a:lnSpc>
                <a:spcPct val="150000"/>
              </a:lnSpc>
              <a:buFont typeface="Wingdings" panose="05000000000000000000" pitchFamily="2" charset="2"/>
              <a:buChar char="Ø"/>
            </a:pPr>
            <a:r>
              <a:rPr lang="en-US" altLang="zh-CN" sz="16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经过</a:t>
            </a:r>
            <a:r>
              <a:rPr lang="en-US" altLang="zh-CN" sz="1600" dirty="0">
                <a:latin typeface="微软雅黑" pitchFamily="34" charset="-122"/>
                <a:ea typeface="微软雅黑" pitchFamily="34" charset="-122"/>
              </a:rPr>
              <a:t>16</a:t>
            </a:r>
            <a:r>
              <a:rPr lang="zh-CN" altLang="en-US" sz="1600" dirty="0">
                <a:latin typeface="微软雅黑" pitchFamily="34" charset="-122"/>
                <a:ea typeface="微软雅黑" pitchFamily="34" charset="-122"/>
              </a:rPr>
              <a:t>年的发展，目前估值接</a:t>
            </a:r>
            <a:r>
              <a:rPr lang="zh-CN" altLang="en-US" dirty="0">
                <a:solidFill>
                  <a:srgbClr val="B41D23"/>
                </a:solidFill>
                <a:latin typeface="微软雅黑" pitchFamily="34" charset="-122"/>
                <a:ea typeface="微软雅黑" pitchFamily="34" charset="-122"/>
              </a:rPr>
              <a:t>近百亿</a:t>
            </a:r>
            <a:endParaRPr lang="en-US" altLang="zh-CN" sz="1600" dirty="0">
              <a:solidFill>
                <a:srgbClr val="B41D23"/>
              </a:solidFill>
              <a:latin typeface="微软雅黑" pitchFamily="34" charset="-122"/>
              <a:ea typeface="微软雅黑" pitchFamily="34" charset="-122"/>
            </a:endParaRPr>
          </a:p>
        </p:txBody>
      </p:sp>
    </p:spTree>
    <p:extLst>
      <p:ext uri="{BB962C8B-B14F-4D97-AF65-F5344CB8AC3E}">
        <p14:creationId xmlns:p14="http://schemas.microsoft.com/office/powerpoint/2010/main" val="1536893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我们在智慧保险的业务历程</a:t>
            </a:r>
          </a:p>
        </p:txBody>
      </p:sp>
      <p:sp>
        <p:nvSpPr>
          <p:cNvPr id="4" name="椭圆 3"/>
          <p:cNvSpPr/>
          <p:nvPr/>
        </p:nvSpPr>
        <p:spPr bwMode="auto">
          <a:xfrm>
            <a:off x="1238216" y="1412359"/>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cxnSp>
        <p:nvCxnSpPr>
          <p:cNvPr id="10" name="直接连接符 9"/>
          <p:cNvCxnSpPr/>
          <p:nvPr/>
        </p:nvCxnSpPr>
        <p:spPr bwMode="auto">
          <a:xfrm rot="5400000">
            <a:off x="1123665" y="1955539"/>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11" name="矩形 10"/>
          <p:cNvSpPr/>
          <p:nvPr/>
        </p:nvSpPr>
        <p:spPr>
          <a:xfrm>
            <a:off x="1738283" y="1285939"/>
            <a:ext cx="9144064" cy="769437"/>
          </a:xfrm>
          <a:prstGeom prst="rect">
            <a:avLst/>
          </a:prstGeom>
        </p:spPr>
        <p:txBody>
          <a:bodyPr wrap="squar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2015</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7</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，公司成立。以移动互联网信息化建设项目为主客户包括漳州开发区、中国移动中建国际等知名企业；</a:t>
            </a:r>
            <a:endParaRPr lang="en-US" altLang="zh-CN" sz="1600" dirty="0">
              <a:latin typeface="微软雅黑" pitchFamily="34" charset="-122"/>
              <a:ea typeface="微软雅黑" pitchFamily="34" charset="-122"/>
            </a:endParaRPr>
          </a:p>
        </p:txBody>
      </p:sp>
      <p:sp>
        <p:nvSpPr>
          <p:cNvPr id="12" name="椭圆 11"/>
          <p:cNvSpPr/>
          <p:nvPr/>
        </p:nvSpPr>
        <p:spPr bwMode="auto">
          <a:xfrm>
            <a:off x="1238216" y="2214553"/>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sp>
        <p:nvSpPr>
          <p:cNvPr id="13" name="矩形 12"/>
          <p:cNvSpPr/>
          <p:nvPr/>
        </p:nvSpPr>
        <p:spPr>
          <a:xfrm>
            <a:off x="1738302" y="2143130"/>
            <a:ext cx="5496775" cy="523216"/>
          </a:xfrm>
          <a:prstGeom prst="rect">
            <a:avLst/>
          </a:prstGeom>
        </p:spPr>
        <p:txBody>
          <a:bodyPr wrap="non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2016</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5</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，签约亚太财险，正式进入保险行业；</a:t>
            </a:r>
            <a:endParaRPr lang="en-US" altLang="zh-CN" sz="1600" dirty="0">
              <a:latin typeface="微软雅黑" pitchFamily="34" charset="-122"/>
              <a:ea typeface="微软雅黑" pitchFamily="34" charset="-122"/>
            </a:endParaRPr>
          </a:p>
        </p:txBody>
      </p:sp>
      <p:sp>
        <p:nvSpPr>
          <p:cNvPr id="16" name="矩形 15"/>
          <p:cNvSpPr/>
          <p:nvPr/>
        </p:nvSpPr>
        <p:spPr>
          <a:xfrm>
            <a:off x="1738316" y="2905860"/>
            <a:ext cx="4610315" cy="523216"/>
          </a:xfrm>
          <a:prstGeom prst="rect">
            <a:avLst/>
          </a:prstGeom>
        </p:spPr>
        <p:txBody>
          <a:bodyPr wrap="non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2016</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7</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，发布微信车险销售平台；</a:t>
            </a:r>
            <a:endParaRPr lang="en-US" altLang="zh-CN" sz="1600" dirty="0">
              <a:latin typeface="微软雅黑" pitchFamily="34" charset="-122"/>
              <a:ea typeface="微软雅黑" pitchFamily="34" charset="-122"/>
            </a:endParaRPr>
          </a:p>
        </p:txBody>
      </p:sp>
      <p:cxnSp>
        <p:nvCxnSpPr>
          <p:cNvPr id="20" name="直接连接符 19"/>
          <p:cNvCxnSpPr/>
          <p:nvPr/>
        </p:nvCxnSpPr>
        <p:spPr bwMode="auto">
          <a:xfrm rot="5400000">
            <a:off x="1123665" y="2757735"/>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21" name="椭圆 20"/>
          <p:cNvSpPr/>
          <p:nvPr/>
        </p:nvSpPr>
        <p:spPr bwMode="auto">
          <a:xfrm>
            <a:off x="1238216" y="3016751"/>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cxnSp>
        <p:nvCxnSpPr>
          <p:cNvPr id="22" name="直接连接符 21"/>
          <p:cNvCxnSpPr/>
          <p:nvPr/>
        </p:nvCxnSpPr>
        <p:spPr bwMode="auto">
          <a:xfrm rot="5400000">
            <a:off x="1123665" y="3527175"/>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23" name="椭圆 22"/>
          <p:cNvSpPr/>
          <p:nvPr/>
        </p:nvSpPr>
        <p:spPr bwMode="auto">
          <a:xfrm>
            <a:off x="1238216" y="3786191"/>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sp>
        <p:nvSpPr>
          <p:cNvPr id="24" name="矩形 23"/>
          <p:cNvSpPr/>
          <p:nvPr/>
        </p:nvSpPr>
        <p:spPr>
          <a:xfrm>
            <a:off x="1738283" y="3691677"/>
            <a:ext cx="5429288" cy="523217"/>
          </a:xfrm>
          <a:prstGeom prst="rect">
            <a:avLst/>
          </a:prstGeom>
        </p:spPr>
        <p:txBody>
          <a:bodyPr wrap="squar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2016</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10</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，发布</a:t>
            </a:r>
            <a:r>
              <a:rPr lang="zh-CN" altLang="en-US" sz="1600" b="1" dirty="0">
                <a:latin typeface="微软雅黑" pitchFamily="34" charset="-122"/>
                <a:ea typeface="微软雅黑" pitchFamily="34" charset="-122"/>
              </a:rPr>
              <a:t>微信车险分销展业平台</a:t>
            </a:r>
            <a:r>
              <a:rPr lang="en-US" altLang="zh-CN" sz="1600" dirty="0">
                <a:latin typeface="微软雅黑" pitchFamily="34" charset="-122"/>
                <a:ea typeface="微软雅黑" pitchFamily="34" charset="-122"/>
              </a:rPr>
              <a:t>V1.0</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cxnSp>
        <p:nvCxnSpPr>
          <p:cNvPr id="25" name="直接连接符 24"/>
          <p:cNvCxnSpPr/>
          <p:nvPr/>
        </p:nvCxnSpPr>
        <p:spPr bwMode="auto">
          <a:xfrm rot="5400000">
            <a:off x="1123665" y="4329371"/>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26" name="椭圆 25"/>
          <p:cNvSpPr/>
          <p:nvPr/>
        </p:nvSpPr>
        <p:spPr bwMode="auto">
          <a:xfrm>
            <a:off x="1238215" y="4588385"/>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cxnSp>
        <p:nvCxnSpPr>
          <p:cNvPr id="27" name="直接连接符 26"/>
          <p:cNvCxnSpPr/>
          <p:nvPr/>
        </p:nvCxnSpPr>
        <p:spPr bwMode="auto">
          <a:xfrm rot="5400000">
            <a:off x="1123665" y="5115190"/>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28" name="椭圆 27"/>
          <p:cNvSpPr/>
          <p:nvPr/>
        </p:nvSpPr>
        <p:spPr bwMode="auto">
          <a:xfrm>
            <a:off x="1238215" y="5374204"/>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sp>
        <p:nvSpPr>
          <p:cNvPr id="29" name="矩形 28"/>
          <p:cNvSpPr/>
          <p:nvPr/>
        </p:nvSpPr>
        <p:spPr>
          <a:xfrm>
            <a:off x="1738332" y="4477486"/>
            <a:ext cx="5105643" cy="523216"/>
          </a:xfrm>
          <a:prstGeom prst="rect">
            <a:avLst/>
          </a:prstGeom>
        </p:spPr>
        <p:txBody>
          <a:bodyPr wrap="non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2017</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4</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，发布</a:t>
            </a:r>
            <a:r>
              <a:rPr lang="zh-CN" altLang="en-US" sz="1600" b="1" dirty="0">
                <a:latin typeface="微软雅黑" pitchFamily="34" charset="-122"/>
                <a:ea typeface="微软雅黑" pitchFamily="34" charset="-122"/>
              </a:rPr>
              <a:t>微信车险分销展业平台</a:t>
            </a:r>
            <a:r>
              <a:rPr lang="en-US" altLang="zh-CN" sz="1600" dirty="0">
                <a:latin typeface="微软雅黑" pitchFamily="34" charset="-122"/>
                <a:ea typeface="微软雅黑" pitchFamily="34" charset="-122"/>
              </a:rPr>
              <a:t>V2.0</a:t>
            </a:r>
            <a:endParaRPr lang="zh-CN" altLang="en-US" sz="1600" dirty="0">
              <a:latin typeface="微软雅黑" pitchFamily="34" charset="-122"/>
              <a:ea typeface="微软雅黑" pitchFamily="34" charset="-122"/>
            </a:endParaRPr>
          </a:p>
        </p:txBody>
      </p:sp>
      <p:sp>
        <p:nvSpPr>
          <p:cNvPr id="30" name="矩形 29"/>
          <p:cNvSpPr/>
          <p:nvPr/>
        </p:nvSpPr>
        <p:spPr>
          <a:xfrm>
            <a:off x="1738319" y="5215010"/>
            <a:ext cx="5721196" cy="523216"/>
          </a:xfrm>
          <a:prstGeom prst="rect">
            <a:avLst/>
          </a:prstGeom>
        </p:spPr>
        <p:txBody>
          <a:bodyPr wrap="non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2017</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5</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，发布</a:t>
            </a:r>
            <a:r>
              <a:rPr lang="zh-CN" altLang="en-US" sz="1600" b="1" dirty="0">
                <a:latin typeface="微软雅黑" pitchFamily="34" charset="-122"/>
                <a:ea typeface="微软雅黑" pitchFamily="34" charset="-122"/>
              </a:rPr>
              <a:t>微信报案、查勘、理赔平台</a:t>
            </a:r>
            <a:r>
              <a:rPr lang="en-US" altLang="zh-CN" sz="1600" dirty="0">
                <a:latin typeface="微软雅黑" pitchFamily="34" charset="-122"/>
                <a:ea typeface="微软雅黑" pitchFamily="34" charset="-122"/>
              </a:rPr>
              <a:t>V1.0</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cxnSp>
        <p:nvCxnSpPr>
          <p:cNvPr id="32" name="直接连接符 31">
            <a:extLst>
              <a:ext uri="{FF2B5EF4-FFF2-40B4-BE49-F238E27FC236}">
                <a16:creationId xmlns:a16="http://schemas.microsoft.com/office/drawing/2014/main" id="{C170C44A-AB09-4971-BCD8-F3AA55EF1121}"/>
              </a:ext>
            </a:extLst>
          </p:cNvPr>
          <p:cNvCxnSpPr/>
          <p:nvPr/>
        </p:nvCxnSpPr>
        <p:spPr bwMode="auto">
          <a:xfrm rot="5400000">
            <a:off x="1120825" y="5925156"/>
            <a:ext cx="516443" cy="1588"/>
          </a:xfrm>
          <a:prstGeom prst="line">
            <a:avLst/>
          </a:prstGeom>
          <a:solidFill>
            <a:schemeClr val="accent1"/>
          </a:solidFill>
          <a:ln w="9525" cap="flat" cmpd="sng" algn="ctr">
            <a:solidFill>
              <a:schemeClr val="tx1">
                <a:lumMod val="75000"/>
                <a:lumOff val="25000"/>
              </a:schemeClr>
            </a:solidFill>
            <a:prstDash val="sysDash"/>
            <a:round/>
            <a:headEnd type="none" w="med" len="med"/>
            <a:tailEnd type="none" w="med" len="med"/>
          </a:ln>
        </p:spPr>
      </p:cxnSp>
      <p:sp>
        <p:nvSpPr>
          <p:cNvPr id="33" name="椭圆 32">
            <a:extLst>
              <a:ext uri="{FF2B5EF4-FFF2-40B4-BE49-F238E27FC236}">
                <a16:creationId xmlns:a16="http://schemas.microsoft.com/office/drawing/2014/main" id="{961ABAA3-10CF-4CFF-AD2B-EA900B08F952}"/>
              </a:ext>
            </a:extLst>
          </p:cNvPr>
          <p:cNvSpPr/>
          <p:nvPr/>
        </p:nvSpPr>
        <p:spPr bwMode="auto">
          <a:xfrm>
            <a:off x="1235375" y="6184170"/>
            <a:ext cx="285752" cy="285752"/>
          </a:xfrm>
          <a:prstGeom prst="ellipse">
            <a:avLst/>
          </a:prstGeom>
          <a:solidFill>
            <a:schemeClr val="accent5">
              <a:lumMod val="60000"/>
              <a:lumOff val="40000"/>
            </a:schemeClr>
          </a:solidFill>
          <a:ln w="9525" cap="flat" cmpd="sng" algn="ctr">
            <a:noFill/>
            <a:prstDash val="solid"/>
            <a:round/>
            <a:headEnd type="none" w="med" len="med"/>
            <a:tailEnd type="none" w="med" len="med"/>
          </a:ln>
        </p:spPr>
        <p:txBody>
          <a:bodyPr vert="horz" wrap="square" lIns="91320" tIns="45718" rIns="91320" bIns="45718" numCol="1" rtlCol="0" anchor="t" anchorCtr="0" compatLnSpc="1"/>
          <a:lstStyle/>
          <a:p>
            <a:pPr defTabSz="913040"/>
            <a:endParaRPr lang="zh-CN" altLang="en-US" sz="1900" dirty="0"/>
          </a:p>
        </p:txBody>
      </p:sp>
      <p:sp>
        <p:nvSpPr>
          <p:cNvPr id="34" name="矩形 33">
            <a:extLst>
              <a:ext uri="{FF2B5EF4-FFF2-40B4-BE49-F238E27FC236}">
                <a16:creationId xmlns:a16="http://schemas.microsoft.com/office/drawing/2014/main" id="{EBAC8517-E0D1-492D-9B73-CCE259224784}"/>
              </a:ext>
            </a:extLst>
          </p:cNvPr>
          <p:cNvSpPr/>
          <p:nvPr/>
        </p:nvSpPr>
        <p:spPr>
          <a:xfrm>
            <a:off x="1735479" y="6024976"/>
            <a:ext cx="5721196" cy="523216"/>
          </a:xfrm>
          <a:prstGeom prst="rect">
            <a:avLst/>
          </a:prstGeom>
        </p:spPr>
        <p:txBody>
          <a:bodyPr wrap="none" lIns="91320" tIns="45718" rIns="91320" bIns="45718">
            <a:spAutoFit/>
          </a:bodyPr>
          <a:lstStyle/>
          <a:p>
            <a:r>
              <a:rPr lang="en-US" altLang="zh-CN" sz="2800" b="1" dirty="0">
                <a:solidFill>
                  <a:schemeClr val="accent5">
                    <a:lumMod val="60000"/>
                    <a:lumOff val="40000"/>
                  </a:schemeClr>
                </a:solidFill>
                <a:latin typeface="微软雅黑" pitchFamily="34" charset="-122"/>
                <a:ea typeface="微软雅黑" pitchFamily="34" charset="-122"/>
              </a:rPr>
              <a:t>2017</a:t>
            </a:r>
            <a:r>
              <a:rPr lang="zh-CN" altLang="en-US" sz="2800" b="1" dirty="0">
                <a:solidFill>
                  <a:schemeClr val="accent5">
                    <a:lumMod val="60000"/>
                    <a:lumOff val="40000"/>
                  </a:schemeClr>
                </a:solidFill>
                <a:latin typeface="微软雅黑" pitchFamily="34" charset="-122"/>
                <a:ea typeface="微软雅黑" pitchFamily="34" charset="-122"/>
              </a:rPr>
              <a:t>年</a:t>
            </a:r>
            <a:r>
              <a:rPr lang="en-US" altLang="zh-CN" sz="2800" b="1" dirty="0">
                <a:solidFill>
                  <a:schemeClr val="accent5">
                    <a:lumMod val="60000"/>
                    <a:lumOff val="40000"/>
                  </a:schemeClr>
                </a:solidFill>
                <a:latin typeface="微软雅黑" pitchFamily="34" charset="-122"/>
                <a:ea typeface="微软雅黑" pitchFamily="34" charset="-122"/>
              </a:rPr>
              <a:t>9</a:t>
            </a:r>
            <a:r>
              <a:rPr lang="zh-CN" altLang="en-US" sz="2800" b="1" dirty="0">
                <a:solidFill>
                  <a:schemeClr val="accent5">
                    <a:lumMod val="60000"/>
                    <a:lumOff val="40000"/>
                  </a:schemeClr>
                </a:solidFill>
                <a:latin typeface="微软雅黑" pitchFamily="34" charset="-122"/>
                <a:ea typeface="微软雅黑" pitchFamily="34" charset="-122"/>
              </a:rPr>
              <a:t>月</a:t>
            </a:r>
            <a:r>
              <a:rPr lang="zh-CN" altLang="en-US" sz="1600" dirty="0">
                <a:latin typeface="微软雅黑" pitchFamily="34" charset="-122"/>
                <a:ea typeface="微软雅黑" pitchFamily="34" charset="-122"/>
              </a:rPr>
              <a:t>，发布</a:t>
            </a:r>
            <a:r>
              <a:rPr lang="zh-CN" altLang="en-US" sz="1600" b="1" dirty="0">
                <a:latin typeface="微软雅黑" pitchFamily="34" charset="-122"/>
                <a:ea typeface="微软雅黑" pitchFamily="34" charset="-122"/>
              </a:rPr>
              <a:t>微信报案、查勘、理赔平台</a:t>
            </a:r>
            <a:r>
              <a:rPr lang="en-US" altLang="zh-CN" sz="1600" dirty="0">
                <a:latin typeface="微软雅黑" pitchFamily="34" charset="-122"/>
                <a:ea typeface="微软雅黑" pitchFamily="34" charset="-122"/>
              </a:rPr>
              <a:t>V2.0</a:t>
            </a:r>
            <a:r>
              <a:rPr lang="zh-CN" altLang="en-US" sz="1600" dirty="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264502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标题 1"/>
          <p:cNvSpPr txBox="1">
            <a:spLocks noChangeArrowheads="1"/>
          </p:cNvSpPr>
          <p:nvPr/>
        </p:nvSpPr>
        <p:spPr bwMode="auto">
          <a:xfrm>
            <a:off x="1127448" y="31728"/>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汽车市场大背景</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pic>
        <p:nvPicPr>
          <p:cNvPr id="21" name="图片 20" descr="Macintosh HD:Users:huaer:Desktop:20170317132423qd_m.png"/>
          <p:cNvPicPr/>
          <p:nvPr/>
        </p:nvPicPr>
        <p:blipFill>
          <a:blip r:embed="rId3">
            <a:extLst>
              <a:ext uri="{28A0092B-C50C-407E-A947-70E740481C1C}">
                <a14:useLocalDpi xmlns:a14="http://schemas.microsoft.com/office/drawing/2010/main" val="0"/>
              </a:ext>
            </a:extLst>
          </a:blip>
          <a:srcRect/>
          <a:stretch>
            <a:fillRect/>
          </a:stretch>
        </p:blipFill>
        <p:spPr bwMode="auto">
          <a:xfrm>
            <a:off x="119336" y="971082"/>
            <a:ext cx="7025765" cy="4032448"/>
          </a:xfrm>
          <a:prstGeom prst="rect">
            <a:avLst/>
          </a:prstGeom>
          <a:noFill/>
          <a:ln>
            <a:noFill/>
          </a:ln>
        </p:spPr>
      </p:pic>
      <p:sp>
        <p:nvSpPr>
          <p:cNvPr id="3" name="矩形 2"/>
          <p:cNvSpPr/>
          <p:nvPr/>
        </p:nvSpPr>
        <p:spPr>
          <a:xfrm>
            <a:off x="7608168" y="1988840"/>
            <a:ext cx="3554961" cy="1754326"/>
          </a:xfrm>
          <a:prstGeom prst="rect">
            <a:avLst/>
          </a:prstGeom>
        </p:spPr>
        <p:txBody>
          <a:bodyPr wrap="square">
            <a:spAutoFit/>
          </a:bodyPr>
          <a:lstStyle/>
          <a:p>
            <a:pPr>
              <a:lnSpc>
                <a:spcPct val="150000"/>
              </a:lnSpc>
            </a:pP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截至到</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2016</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年底，我国汽车保有量已达到</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1.94</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亿辆，较</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2010</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年增长</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113%</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。据国家信息中心统计，至</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2020</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年这个数字将达到</a:t>
            </a:r>
            <a:r>
              <a:rPr lang="en-US" altLang="zh-CN" sz="20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2.5</a:t>
            </a:r>
            <a:r>
              <a:rPr lang="zh-CN" altLang="zh-CN" sz="2000"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亿</a:t>
            </a:r>
            <a:endParaRPr lang="zh-CN" altLang="en-US" dirty="0">
              <a:solidFill>
                <a:srgbClr val="FF0000"/>
              </a:solidFill>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05FDB854-0E34-4C8A-A054-7FE7E102DADF}"/>
              </a:ext>
            </a:extLst>
          </p:cNvPr>
          <p:cNvSpPr/>
          <p:nvPr/>
        </p:nvSpPr>
        <p:spPr>
          <a:xfrm>
            <a:off x="695400" y="5339530"/>
            <a:ext cx="10632504" cy="738664"/>
          </a:xfrm>
          <a:prstGeom prst="rect">
            <a:avLst/>
          </a:prstGeom>
        </p:spPr>
        <p:txBody>
          <a:bodyPr wrap="square">
            <a:spAutoFit/>
          </a:bodyPr>
          <a:lstStyle/>
          <a:p>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围绕汽车，针对汽车服务，</a:t>
            </a:r>
            <a:r>
              <a:rPr lang="zh-CN" altLang="zh-CN" sz="2400"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保险、二手车交易、汽车后服务市场、汽车金融服务</a:t>
            </a:r>
            <a:r>
              <a:rPr lang="zh-CN" altLang="zh-CN" b="1" dirty="0">
                <a:latin typeface="微软雅黑 Light" panose="020B0502040204020203" pitchFamily="34" charset="-122"/>
                <a:ea typeface="微软雅黑 Light" panose="020B0502040204020203" pitchFamily="34" charset="-122"/>
                <a:cs typeface="Times New Roman" panose="02020603050405020304" pitchFamily="18" charset="0"/>
              </a:rPr>
              <a:t>等</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领域，具备</a:t>
            </a:r>
            <a:r>
              <a:rPr lang="zh-CN" altLang="zh-CN" b="1" dirty="0">
                <a:solidFill>
                  <a:srgbClr val="FF0000"/>
                </a:solidFill>
                <a:latin typeface="微软雅黑 Light" panose="020B0502040204020203" pitchFamily="34" charset="-122"/>
                <a:ea typeface="微软雅黑 Light" panose="020B0502040204020203" pitchFamily="34" charset="-122"/>
                <a:cs typeface="Times New Roman" panose="02020603050405020304" pitchFamily="18" charset="0"/>
              </a:rPr>
              <a:t>万亿</a:t>
            </a:r>
            <a:r>
              <a:rPr lang="zh-CN" altLang="zh-CN" dirty="0">
                <a:latin typeface="微软雅黑 Light" panose="020B0502040204020203" pitchFamily="34" charset="-122"/>
                <a:ea typeface="微软雅黑 Light" panose="020B0502040204020203" pitchFamily="34" charset="-122"/>
                <a:cs typeface="Times New Roman" panose="02020603050405020304" pitchFamily="18" charset="0"/>
              </a:rPr>
              <a:t>级别的市场规模，具备广阔的市场空间。</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2210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我们的团队</a:t>
            </a:r>
          </a:p>
        </p:txBody>
      </p:sp>
      <p:grpSp>
        <p:nvGrpSpPr>
          <p:cNvPr id="17" name="组合 16"/>
          <p:cNvGrpSpPr/>
          <p:nvPr/>
        </p:nvGrpSpPr>
        <p:grpSpPr>
          <a:xfrm>
            <a:off x="2639616" y="1268760"/>
            <a:ext cx="3491346" cy="4667876"/>
            <a:chOff x="568036" y="339435"/>
            <a:chExt cx="3491346" cy="4667876"/>
          </a:xfrm>
        </p:grpSpPr>
        <p:grpSp>
          <p:nvGrpSpPr>
            <p:cNvPr id="18" name="组合 17"/>
            <p:cNvGrpSpPr/>
            <p:nvPr/>
          </p:nvGrpSpPr>
          <p:grpSpPr>
            <a:xfrm>
              <a:off x="568036" y="339435"/>
              <a:ext cx="3491346" cy="4392488"/>
              <a:chOff x="568036" y="339435"/>
              <a:chExt cx="3491346" cy="4392488"/>
            </a:xfrm>
          </p:grpSpPr>
          <p:sp>
            <p:nvSpPr>
              <p:cNvPr id="20" name="矩形 19"/>
              <p:cNvSpPr/>
              <p:nvPr/>
            </p:nvSpPr>
            <p:spPr bwMode="auto">
              <a:xfrm>
                <a:off x="568036" y="339435"/>
                <a:ext cx="3491346" cy="4392488"/>
              </a:xfrm>
              <a:prstGeom prst="rect">
                <a:avLst/>
              </a:prstGeom>
              <a:no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effectLst/>
                  <a:latin typeface="Arial" panose="020B0604020202020204" pitchFamily="34" charset="0"/>
                  <a:ea typeface="宋体" panose="02010600030101010101" pitchFamily="2" charset="-122"/>
                </a:endParaRPr>
              </a:p>
            </p:txBody>
          </p:sp>
          <p:cxnSp>
            <p:nvCxnSpPr>
              <p:cNvPr id="21" name="直接连接符 20"/>
              <p:cNvCxnSpPr/>
              <p:nvPr/>
            </p:nvCxnSpPr>
            <p:spPr bwMode="auto">
              <a:xfrm>
                <a:off x="568036" y="949037"/>
                <a:ext cx="3491346" cy="0"/>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19"/>
              <p:cNvSpPr txBox="1"/>
              <p:nvPr/>
            </p:nvSpPr>
            <p:spPr>
              <a:xfrm>
                <a:off x="1032163" y="374290"/>
                <a:ext cx="2563091" cy="553998"/>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dirty="0">
                    <a:latin typeface="微软雅黑" panose="020B0503020204020204" pitchFamily="34" charset="-122"/>
                    <a:ea typeface="微软雅黑" panose="020B0503020204020204" pitchFamily="34" charset="-122"/>
                  </a:rPr>
                  <a:t>冯亮</a:t>
                </a:r>
                <a:endParaRPr lang="en-US" altLang="zh-CN"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业务设计</a:t>
                </a:r>
              </a:p>
            </p:txBody>
          </p:sp>
        </p:grpSp>
        <p:sp>
          <p:nvSpPr>
            <p:cNvPr id="19" name="文本框 16"/>
            <p:cNvSpPr txBox="1"/>
            <p:nvPr/>
          </p:nvSpPr>
          <p:spPr>
            <a:xfrm>
              <a:off x="713509" y="1108364"/>
              <a:ext cx="3158836" cy="3898947"/>
            </a:xfrm>
            <a:prstGeom prst="rect">
              <a:avLst/>
            </a:prstGeom>
            <a:noFill/>
          </p:spPr>
          <p:txBody>
            <a:bodyPr wrap="square" tIns="36000" rIns="108000"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原金蝶北方区产品运营总监、</a:t>
              </a:r>
              <a:r>
                <a:rPr lang="en-US" altLang="zh-CN" dirty="0">
                  <a:latin typeface="微软雅黑" panose="020B0503020204020204" pitchFamily="34" charset="-122"/>
                  <a:ea typeface="微软雅黑" panose="020B0503020204020204" pitchFamily="34" charset="-122"/>
                </a:rPr>
                <a:t>Infor</a:t>
              </a:r>
              <a:r>
                <a:rPr lang="zh-CN" altLang="en-US" dirty="0">
                  <a:latin typeface="微软雅黑" panose="020B0503020204020204" pitchFamily="34" charset="-122"/>
                  <a:ea typeface="微软雅黑" panose="020B0503020204020204" pitchFamily="34" charset="-122"/>
                </a:rPr>
                <a:t>销售总监、中华网华南区运营总监</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具备丰富的商务、销售经验，具备极佳的伙伴拓展能力，以及保险客户资源</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年以上产品规划经验、</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年以上的互联网从业经验</a:t>
              </a:r>
            </a:p>
            <a:p>
              <a:pPr marL="285750" indent="-285750">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595089" y="1268760"/>
            <a:ext cx="3491346" cy="4392487"/>
            <a:chOff x="568036" y="339435"/>
            <a:chExt cx="3491346" cy="4392487"/>
          </a:xfrm>
        </p:grpSpPr>
        <p:grpSp>
          <p:nvGrpSpPr>
            <p:cNvPr id="29" name="组合 28"/>
            <p:cNvGrpSpPr/>
            <p:nvPr/>
          </p:nvGrpSpPr>
          <p:grpSpPr>
            <a:xfrm>
              <a:off x="568036" y="339435"/>
              <a:ext cx="3491346" cy="4392487"/>
              <a:chOff x="568036" y="339435"/>
              <a:chExt cx="3491346" cy="4392487"/>
            </a:xfrm>
          </p:grpSpPr>
          <p:sp>
            <p:nvSpPr>
              <p:cNvPr id="31" name="矩形 30"/>
              <p:cNvSpPr/>
              <p:nvPr/>
            </p:nvSpPr>
            <p:spPr bwMode="auto">
              <a:xfrm>
                <a:off x="568036" y="339435"/>
                <a:ext cx="3491346" cy="4392487"/>
              </a:xfrm>
              <a:prstGeom prst="rect">
                <a:avLst/>
              </a:prstGeom>
              <a:noFill/>
              <a:ln w="9525" cap="flat" cmpd="sng" algn="ctr">
                <a:solidFill>
                  <a:schemeClr val="bg1">
                    <a:lumMod val="75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effectLst/>
                  <a:latin typeface="Arial" panose="020B0604020202020204" pitchFamily="34" charset="0"/>
                  <a:ea typeface="宋体" panose="02010600030101010101" pitchFamily="2" charset="-122"/>
                </a:endParaRPr>
              </a:p>
            </p:txBody>
          </p:sp>
          <p:cxnSp>
            <p:nvCxnSpPr>
              <p:cNvPr id="32" name="直接连接符 31"/>
              <p:cNvCxnSpPr/>
              <p:nvPr/>
            </p:nvCxnSpPr>
            <p:spPr bwMode="auto">
              <a:xfrm>
                <a:off x="568036" y="949037"/>
                <a:ext cx="3491346" cy="0"/>
              </a:xfrm>
              <a:prstGeom prst="line">
                <a:avLst/>
              </a:prstGeom>
              <a:solidFill>
                <a:schemeClr val="accent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19"/>
              <p:cNvSpPr txBox="1"/>
              <p:nvPr/>
            </p:nvSpPr>
            <p:spPr>
              <a:xfrm>
                <a:off x="1032163" y="374290"/>
                <a:ext cx="2563091" cy="553998"/>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dirty="0">
                    <a:latin typeface="微软雅黑" panose="020B0503020204020204" pitchFamily="34" charset="-122"/>
                    <a:ea typeface="微软雅黑" panose="020B0503020204020204" pitchFamily="34" charset="-122"/>
                  </a:rPr>
                  <a:t>曹元</a:t>
                </a:r>
                <a:endParaRPr lang="en-US" altLang="zh-CN" dirty="0">
                  <a:latin typeface="微软雅黑" panose="020B0503020204020204" pitchFamily="34" charset="-122"/>
                  <a:ea typeface="微软雅黑" panose="020B0503020204020204" pitchFamily="34" charset="-122"/>
                </a:endParaRPr>
              </a:p>
              <a:p>
                <a:pPr algn="ctr"/>
                <a:r>
                  <a:rPr lang="zh-CN" altLang="en-US" sz="1200" dirty="0">
                    <a:latin typeface="微软雅黑" panose="020B0503020204020204" pitchFamily="34" charset="-122"/>
                    <a:ea typeface="微软雅黑" panose="020B0503020204020204" pitchFamily="34" charset="-122"/>
                  </a:rPr>
                  <a:t>产品、研发</a:t>
                </a:r>
              </a:p>
            </p:txBody>
          </p:sp>
        </p:grpSp>
        <p:sp>
          <p:nvSpPr>
            <p:cNvPr id="30" name="文本框 16"/>
            <p:cNvSpPr txBox="1"/>
            <p:nvPr/>
          </p:nvSpPr>
          <p:spPr>
            <a:xfrm>
              <a:off x="713509" y="1108364"/>
              <a:ext cx="3158836" cy="2160010"/>
            </a:xfrm>
            <a:prstGeom prst="rect">
              <a:avLst/>
            </a:prstGeom>
            <a:noFill/>
          </p:spPr>
          <p:txBody>
            <a:bodyPr wrap="square" tIns="36000" rIns="108000"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原金蝶中间价项目总监、深圳通电商技术总监</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年以上大型技术团队管理经验，</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年以上的互联网产品研发经验</a:t>
              </a:r>
              <a:endParaRPr lang="en-US" altLang="zh-CN" dirty="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479376" y="6144953"/>
            <a:ext cx="10081120" cy="458908"/>
          </a:xfrm>
          <a:prstGeom prst="rect">
            <a:avLst/>
          </a:prstGeom>
          <a:noFill/>
        </p:spPr>
        <p:txBody>
          <a:bodyPr wrap="square" rtlCol="0">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公司目前人员</a:t>
            </a:r>
            <a:r>
              <a:rPr lang="en-US" altLang="zh-CN" dirty="0">
                <a:solidFill>
                  <a:schemeClr val="bg1">
                    <a:lumMod val="50000"/>
                  </a:schemeClr>
                </a:solidFill>
                <a:latin typeface="微软雅黑" panose="020B0503020204020204" pitchFamily="34" charset="-122"/>
                <a:ea typeface="微软雅黑" panose="020B0503020204020204" pitchFamily="34" charset="-122"/>
              </a:rPr>
              <a:t>13</a:t>
            </a:r>
            <a:r>
              <a:rPr lang="zh-CN" altLang="en-US" dirty="0">
                <a:solidFill>
                  <a:schemeClr val="bg1">
                    <a:lumMod val="50000"/>
                  </a:schemeClr>
                </a:solidFill>
                <a:latin typeface="微软雅黑" panose="020B0503020204020204" pitchFamily="34" charset="-122"/>
                <a:ea typeface="微软雅黑" panose="020B0503020204020204" pitchFamily="34" charset="-122"/>
              </a:rPr>
              <a:t>人</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2124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融资计划</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sp>
        <p:nvSpPr>
          <p:cNvPr id="25" name="矩形 24"/>
          <p:cNvSpPr/>
          <p:nvPr/>
        </p:nvSpPr>
        <p:spPr>
          <a:xfrm>
            <a:off x="911424" y="900317"/>
            <a:ext cx="10137958" cy="523216"/>
          </a:xfrm>
          <a:prstGeom prst="rect">
            <a:avLst/>
          </a:prstGeom>
        </p:spPr>
        <p:txBody>
          <a:bodyPr wrap="square" lIns="91350" tIns="45718" rIns="91350" bIns="45718">
            <a:spAutoFit/>
          </a:bodyPr>
          <a:lstStyle/>
          <a:p>
            <a:r>
              <a:rPr lang="zh-CN" altLang="en-US" sz="2000" dirty="0">
                <a:latin typeface="微软雅黑" pitchFamily="34" charset="-122"/>
                <a:ea typeface="微软雅黑" pitchFamily="34" charset="-122"/>
              </a:rPr>
              <a:t>计划融资</a:t>
            </a:r>
            <a:r>
              <a:rPr lang="en-US" altLang="zh-CN" sz="2800" b="1" dirty="0">
                <a:latin typeface="微软雅黑" pitchFamily="34" charset="-122"/>
                <a:ea typeface="微软雅黑" pitchFamily="34" charset="-122"/>
              </a:rPr>
              <a:t>500</a:t>
            </a:r>
            <a:r>
              <a:rPr lang="zh-CN" altLang="en-US" sz="2800" b="1" dirty="0">
                <a:latin typeface="微软雅黑" pitchFamily="34" charset="-122"/>
                <a:ea typeface="微软雅黑" pitchFamily="34" charset="-122"/>
              </a:rPr>
              <a:t>万</a:t>
            </a:r>
            <a:r>
              <a:rPr lang="zh-CN" altLang="en-US" sz="2000" dirty="0">
                <a:latin typeface="微软雅黑" pitchFamily="34" charset="-122"/>
                <a:ea typeface="微软雅黑" pitchFamily="34" charset="-122"/>
              </a:rPr>
              <a:t>，出让</a:t>
            </a:r>
            <a:r>
              <a:rPr lang="en-US" altLang="zh-CN" sz="2000" dirty="0">
                <a:latin typeface="微软雅黑" pitchFamily="34" charset="-122"/>
                <a:ea typeface="微软雅黑" pitchFamily="34" charset="-122"/>
              </a:rPr>
              <a:t>10%-15%</a:t>
            </a:r>
            <a:r>
              <a:rPr lang="zh-CN" altLang="en-US" sz="2000" dirty="0">
                <a:latin typeface="微软雅黑" pitchFamily="34" charset="-122"/>
                <a:ea typeface="微软雅黑" pitchFamily="34" charset="-122"/>
              </a:rPr>
              <a:t>的股份，用于未来</a:t>
            </a:r>
            <a:r>
              <a:rPr lang="en-US" altLang="zh-CN" sz="2000" dirty="0">
                <a:latin typeface="微软雅黑" pitchFamily="34" charset="-122"/>
                <a:ea typeface="微软雅黑" pitchFamily="34" charset="-122"/>
              </a:rPr>
              <a:t>12</a:t>
            </a:r>
            <a:r>
              <a:rPr lang="zh-CN" altLang="en-US" sz="2000" dirty="0">
                <a:latin typeface="微软雅黑" pitchFamily="34" charset="-122"/>
                <a:ea typeface="微软雅黑" pitchFamily="34" charset="-122"/>
              </a:rPr>
              <a:t>个月的运营费用及流动资金补充</a:t>
            </a:r>
          </a:p>
        </p:txBody>
      </p:sp>
      <p:sp>
        <p:nvSpPr>
          <p:cNvPr id="26" name="Plaque 5"/>
          <p:cNvSpPr/>
          <p:nvPr/>
        </p:nvSpPr>
        <p:spPr>
          <a:xfrm>
            <a:off x="4439816" y="2492896"/>
            <a:ext cx="2824265" cy="2824264"/>
          </a:xfrm>
          <a:prstGeom prst="plaque">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8" rIns="91420" bIns="45718" rtlCol="0" anchor="ctr"/>
          <a:lstStyle/>
          <a:p>
            <a:pPr algn="ctr"/>
            <a:r>
              <a:rPr lang="zh-CN" altLang="en-US" b="1" dirty="0">
                <a:latin typeface="微软雅黑" panose="020B0503020204020204" pitchFamily="34" charset="-122"/>
                <a:ea typeface="微软雅黑" panose="020B0503020204020204" pitchFamily="34" charset="-122"/>
              </a:rPr>
              <a:t>资金用途</a:t>
            </a:r>
          </a:p>
        </p:txBody>
      </p:sp>
      <p:grpSp>
        <p:nvGrpSpPr>
          <p:cNvPr id="27" name="Group 34"/>
          <p:cNvGrpSpPr/>
          <p:nvPr/>
        </p:nvGrpSpPr>
        <p:grpSpPr>
          <a:xfrm>
            <a:off x="3816258" y="1951583"/>
            <a:ext cx="1753380" cy="1778468"/>
            <a:chOff x="3045240" y="1362746"/>
            <a:chExt cx="1315035" cy="1333851"/>
          </a:xfrm>
        </p:grpSpPr>
        <p:sp>
          <p:nvSpPr>
            <p:cNvPr id="28" name="Teardrop 30"/>
            <p:cNvSpPr/>
            <p:nvPr/>
          </p:nvSpPr>
          <p:spPr>
            <a:xfrm rot="16200000">
              <a:off x="3074219" y="1410542"/>
              <a:ext cx="1286055" cy="1286056"/>
            </a:xfrm>
            <a:prstGeom prst="teardrop">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9" name="Teardrop 6"/>
            <p:cNvSpPr/>
            <p:nvPr/>
          </p:nvSpPr>
          <p:spPr>
            <a:xfrm rot="16200000">
              <a:off x="3045240" y="1362746"/>
              <a:ext cx="1286055" cy="128605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grpSp>
        <p:nvGrpSpPr>
          <p:cNvPr id="30" name="Group 37"/>
          <p:cNvGrpSpPr/>
          <p:nvPr/>
        </p:nvGrpSpPr>
        <p:grpSpPr>
          <a:xfrm>
            <a:off x="6172875" y="1951583"/>
            <a:ext cx="1714741" cy="1778240"/>
            <a:chOff x="4812704" y="1362746"/>
            <a:chExt cx="1286056" cy="1333680"/>
          </a:xfrm>
        </p:grpSpPr>
        <p:sp>
          <p:nvSpPr>
            <p:cNvPr id="31" name="Teardrop 31"/>
            <p:cNvSpPr/>
            <p:nvPr/>
          </p:nvSpPr>
          <p:spPr>
            <a:xfrm>
              <a:off x="4812704" y="1410371"/>
              <a:ext cx="1286056" cy="1286055"/>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2" name="Teardrop 7"/>
            <p:cNvSpPr/>
            <p:nvPr/>
          </p:nvSpPr>
          <p:spPr>
            <a:xfrm>
              <a:off x="4812704" y="1362746"/>
              <a:ext cx="1286056" cy="1286055"/>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grpSp>
        <p:nvGrpSpPr>
          <p:cNvPr id="33" name="Group 35"/>
          <p:cNvGrpSpPr/>
          <p:nvPr/>
        </p:nvGrpSpPr>
        <p:grpSpPr>
          <a:xfrm>
            <a:off x="3816255" y="4115028"/>
            <a:ext cx="1765541" cy="1752840"/>
            <a:chOff x="3045240" y="2985330"/>
            <a:chExt cx="1324156" cy="1314630"/>
          </a:xfrm>
        </p:grpSpPr>
        <p:sp>
          <p:nvSpPr>
            <p:cNvPr id="34" name="Teardrop 32"/>
            <p:cNvSpPr/>
            <p:nvPr/>
          </p:nvSpPr>
          <p:spPr>
            <a:xfrm rot="10800000">
              <a:off x="3083340" y="2985330"/>
              <a:ext cx="1286056" cy="1286055"/>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5" name="Teardrop 8"/>
            <p:cNvSpPr/>
            <p:nvPr/>
          </p:nvSpPr>
          <p:spPr>
            <a:xfrm rot="10800000">
              <a:off x="3045240" y="3013905"/>
              <a:ext cx="1286056" cy="128605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grpSp>
        <p:nvGrpSpPr>
          <p:cNvPr id="36" name="Group 36"/>
          <p:cNvGrpSpPr/>
          <p:nvPr/>
        </p:nvGrpSpPr>
        <p:grpSpPr>
          <a:xfrm>
            <a:off x="6134788" y="4115028"/>
            <a:ext cx="1752841" cy="1752840"/>
            <a:chOff x="4784130" y="2985330"/>
            <a:chExt cx="1314631" cy="1314630"/>
          </a:xfrm>
        </p:grpSpPr>
        <p:sp>
          <p:nvSpPr>
            <p:cNvPr id="37" name="Teardrop 33"/>
            <p:cNvSpPr/>
            <p:nvPr/>
          </p:nvSpPr>
          <p:spPr>
            <a:xfrm rot="5400000">
              <a:off x="4784130" y="2985330"/>
              <a:ext cx="1286055" cy="1286056"/>
            </a:xfrm>
            <a:prstGeom prst="teardrop">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8" name="Teardrop 9"/>
            <p:cNvSpPr/>
            <p:nvPr/>
          </p:nvSpPr>
          <p:spPr>
            <a:xfrm rot="5400000">
              <a:off x="4812705" y="3013905"/>
              <a:ext cx="1286055" cy="128605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4145055" y="2519138"/>
            <a:ext cx="1385571" cy="523216"/>
          </a:xfrm>
          <a:prstGeom prst="rect">
            <a:avLst/>
          </a:prstGeom>
          <a:noFill/>
        </p:spPr>
        <p:txBody>
          <a:bodyPr wrap="square" lIns="91420" tIns="45718" rIns="91420" bIns="45718"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60</a:t>
            </a:r>
            <a:r>
              <a:rPr lang="zh-CN" altLang="en-US" sz="2800" dirty="0">
                <a:solidFill>
                  <a:schemeClr val="bg1"/>
                </a:solidFill>
                <a:latin typeface="微软雅黑" panose="020B0503020204020204" pitchFamily="34" charset="-122"/>
                <a:ea typeface="微软雅黑" panose="020B0503020204020204" pitchFamily="34" charset="-122"/>
              </a:rPr>
              <a:t>万</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4074849" y="4899486"/>
            <a:ext cx="1385571" cy="523216"/>
          </a:xfrm>
          <a:prstGeom prst="rect">
            <a:avLst/>
          </a:prstGeom>
          <a:noFill/>
        </p:spPr>
        <p:txBody>
          <a:bodyPr wrap="square" lIns="91420" tIns="45718" rIns="91420" bIns="45718"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100</a:t>
            </a:r>
            <a:r>
              <a:rPr lang="zh-CN" altLang="en-US" sz="2800" dirty="0">
                <a:solidFill>
                  <a:schemeClr val="bg1"/>
                </a:solidFill>
                <a:latin typeface="微软雅黑" panose="020B0503020204020204" pitchFamily="34" charset="-122"/>
                <a:ea typeface="微软雅黑" panose="020B0503020204020204" pitchFamily="34" charset="-122"/>
              </a:rPr>
              <a:t>万</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536745" y="2519138"/>
            <a:ext cx="1385571" cy="523216"/>
          </a:xfrm>
          <a:prstGeom prst="rect">
            <a:avLst/>
          </a:prstGeom>
          <a:noFill/>
        </p:spPr>
        <p:txBody>
          <a:bodyPr wrap="square" lIns="91420" tIns="45718" rIns="91420" bIns="45718"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240</a:t>
            </a:r>
            <a:r>
              <a:rPr lang="zh-CN" altLang="en-US" sz="2800" dirty="0">
                <a:solidFill>
                  <a:schemeClr val="bg1"/>
                </a:solidFill>
                <a:latin typeface="微软雅黑" panose="020B0503020204020204" pitchFamily="34" charset="-122"/>
                <a:ea typeface="微软雅黑" panose="020B0503020204020204" pitchFamily="34" charset="-122"/>
              </a:rPr>
              <a:t>万</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536745" y="4899486"/>
            <a:ext cx="1385571" cy="523216"/>
          </a:xfrm>
          <a:prstGeom prst="rect">
            <a:avLst/>
          </a:prstGeom>
          <a:noFill/>
        </p:spPr>
        <p:txBody>
          <a:bodyPr wrap="square" lIns="91420" tIns="45718" rIns="91420" bIns="45718"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100</a:t>
            </a:r>
            <a:r>
              <a:rPr lang="zh-CN" altLang="en-US" sz="2800" dirty="0">
                <a:solidFill>
                  <a:schemeClr val="bg1"/>
                </a:solidFill>
                <a:latin typeface="微软雅黑" panose="020B0503020204020204" pitchFamily="34" charset="-122"/>
                <a:ea typeface="微软雅黑" panose="020B0503020204020204" pitchFamily="34" charset="-122"/>
              </a:rPr>
              <a:t>万</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742874" y="1905626"/>
            <a:ext cx="2880320" cy="1246495"/>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行政开销</a:t>
            </a:r>
            <a:endParaRPr lang="en-US" altLang="zh-CN" dirty="0">
              <a:latin typeface="微软雅黑" panose="020B0503020204020204" pitchFamily="34" charset="-122"/>
              <a:ea typeface="微软雅黑" panose="020B0503020204020204" pitchFamily="34" charset="-122"/>
            </a:endParaRPr>
          </a:p>
          <a:p>
            <a:pPr algn="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包括办公场地、办公电脑等基本开销</a:t>
            </a:r>
          </a:p>
        </p:txBody>
      </p:sp>
      <p:sp>
        <p:nvSpPr>
          <p:cNvPr id="47" name="文本框 46"/>
          <p:cNvSpPr txBox="1"/>
          <p:nvPr/>
        </p:nvSpPr>
        <p:spPr>
          <a:xfrm>
            <a:off x="8115379" y="1780710"/>
            <a:ext cx="3816424" cy="166199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人员工资</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拟增加</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15-20</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个人</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包括市场、产品、研发等多个角色</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整体团队规模达到</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30</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人左右</a:t>
            </a:r>
          </a:p>
        </p:txBody>
      </p:sp>
      <p:sp>
        <p:nvSpPr>
          <p:cNvPr id="48" name="文本框 47"/>
          <p:cNvSpPr txBox="1"/>
          <p:nvPr/>
        </p:nvSpPr>
        <p:spPr>
          <a:xfrm>
            <a:off x="742874" y="4349150"/>
            <a:ext cx="2880320" cy="1246495"/>
          </a:xfrm>
          <a:prstGeom prst="rect">
            <a:avLst/>
          </a:prstGeom>
          <a:noFill/>
        </p:spPr>
        <p:txBody>
          <a:bodyPr wrap="square" rtlCol="0">
            <a:spAutoFit/>
          </a:bodyPr>
          <a:lstStyle/>
          <a:p>
            <a:pPr algn="r">
              <a:lnSpc>
                <a:spcPct val="150000"/>
              </a:lnSpc>
            </a:pPr>
            <a:r>
              <a:rPr lang="zh-CN" altLang="en-US" dirty="0">
                <a:latin typeface="微软雅黑" panose="020B0503020204020204" pitchFamily="34" charset="-122"/>
                <a:ea typeface="微软雅黑" panose="020B0503020204020204" pitchFamily="34" charset="-122"/>
              </a:rPr>
              <a:t>市场投入</a:t>
            </a:r>
            <a:endParaRPr lang="en-US" altLang="zh-CN" dirty="0">
              <a:latin typeface="微软雅黑" panose="020B0503020204020204" pitchFamily="34" charset="-122"/>
              <a:ea typeface="微软雅黑" panose="020B0503020204020204" pitchFamily="34" charset="-122"/>
            </a:endParaRPr>
          </a:p>
          <a:p>
            <a:pPr algn="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包括线上、线下的广告与各类市场推广费用</a:t>
            </a:r>
          </a:p>
        </p:txBody>
      </p:sp>
      <p:sp>
        <p:nvSpPr>
          <p:cNvPr id="49" name="文本框 48"/>
          <p:cNvSpPr txBox="1"/>
          <p:nvPr/>
        </p:nvSpPr>
        <p:spPr>
          <a:xfrm>
            <a:off x="8115379" y="4387250"/>
            <a:ext cx="3353180" cy="124649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商务费用</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面向企业市场，销售过程中所涉及的商务支出</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203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直接连接符 3"/>
          <p:cNvSpPr>
            <a:spLocks noChangeShapeType="1"/>
          </p:cNvSpPr>
          <p:nvPr/>
        </p:nvSpPr>
        <p:spPr bwMode="auto">
          <a:xfrm>
            <a:off x="1524000" y="2813051"/>
            <a:ext cx="4572000" cy="0"/>
          </a:xfrm>
          <a:prstGeom prst="line">
            <a:avLst/>
          </a:prstGeom>
          <a:noFill/>
          <a:ln w="9525"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8195" name="直接连接符 4"/>
          <p:cNvSpPr>
            <a:spLocks noChangeShapeType="1"/>
          </p:cNvSpPr>
          <p:nvPr/>
        </p:nvSpPr>
        <p:spPr bwMode="auto">
          <a:xfrm flipV="1">
            <a:off x="6156325" y="2349500"/>
            <a:ext cx="0" cy="431800"/>
          </a:xfrm>
          <a:prstGeom prst="line">
            <a:avLst/>
          </a:prstGeom>
          <a:noFill/>
          <a:ln w="38100" cap="flat" cmpd="sng">
            <a:solidFill>
              <a:srgbClr val="A5A5A5"/>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8197" name="直接连接符 6"/>
          <p:cNvSpPr>
            <a:spLocks noChangeShapeType="1"/>
          </p:cNvSpPr>
          <p:nvPr/>
        </p:nvSpPr>
        <p:spPr bwMode="auto">
          <a:xfrm flipV="1">
            <a:off x="6240463" y="2492376"/>
            <a:ext cx="0" cy="288925"/>
          </a:xfrm>
          <a:prstGeom prst="line">
            <a:avLst/>
          </a:prstGeom>
          <a:noFill/>
          <a:ln w="38100" cap="flat" cmpd="sng">
            <a:solidFill>
              <a:srgbClr val="FFC000"/>
            </a:solidFill>
            <a:miter lim="800000"/>
          </a:ln>
          <a:extLst>
            <a:ext uri="{909E8E84-426E-40DD-AFC4-6F175D3DCCD1}">
              <a14:hiddenFill xmlns:a14="http://schemas.microsoft.com/office/drawing/2010/main">
                <a:noFill/>
              </a14:hiddenFill>
            </a:ext>
          </a:extLst>
        </p:spPr>
        <p:txBody>
          <a:bodyPr lIns="91282" tIns="45718" rIns="91282" bIns="45718"/>
          <a:lstStyle/>
          <a:p>
            <a:endParaRPr lang="zh-CN" altLang="en-US"/>
          </a:p>
        </p:txBody>
      </p:sp>
      <p:sp>
        <p:nvSpPr>
          <p:cNvPr id="2" name="文本框 1"/>
          <p:cNvSpPr txBox="1"/>
          <p:nvPr/>
        </p:nvSpPr>
        <p:spPr>
          <a:xfrm>
            <a:off x="2279234" y="2380739"/>
            <a:ext cx="2492671" cy="369328"/>
          </a:xfrm>
          <a:prstGeom prst="rect">
            <a:avLst/>
          </a:prstGeom>
          <a:noFill/>
        </p:spPr>
        <p:txBody>
          <a:bodyPr wrap="none" lIns="91282" tIns="45718" rIns="91282" bIns="45718" rtlCol="0">
            <a:sp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业务创新带来商业价值</a:t>
            </a:r>
          </a:p>
        </p:txBody>
      </p:sp>
      <p:sp>
        <p:nvSpPr>
          <p:cNvPr id="8" name="文本框 1"/>
          <p:cNvSpPr txBox="1"/>
          <p:nvPr/>
        </p:nvSpPr>
        <p:spPr>
          <a:xfrm>
            <a:off x="4602229" y="3645028"/>
            <a:ext cx="3005939" cy="769437"/>
          </a:xfrm>
          <a:prstGeom prst="rect">
            <a:avLst/>
          </a:prstGeom>
          <a:noFill/>
        </p:spPr>
        <p:txBody>
          <a:bodyPr wrap="none" lIns="91282" tIns="45718" rIns="91282" bIns="45718" rtlCol="0">
            <a:spAutoFit/>
          </a:bodyPr>
          <a:lstStyle/>
          <a:p>
            <a:r>
              <a:rPr lang="zh-CN" altLang="en-US" sz="4400" b="1" dirty="0">
                <a:solidFill>
                  <a:schemeClr val="tx1">
                    <a:lumMod val="65000"/>
                    <a:lumOff val="35000"/>
                  </a:schemeClr>
                </a:solidFill>
                <a:latin typeface="微软雅黑" panose="020B0503020204020204" pitchFamily="34" charset="-122"/>
                <a:ea typeface="微软雅黑" panose="020B0503020204020204" pitchFamily="34" charset="-122"/>
              </a:rPr>
              <a:t>谢谢聆听！</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1130973"/>
            <a:ext cx="4464496" cy="16523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我们的业务切入点</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EA058CF-10F4-4B49-85E1-184745BE860C}"/>
              </a:ext>
            </a:extLst>
          </p:cNvPr>
          <p:cNvPicPr>
            <a:picLocks noChangeAspect="1"/>
          </p:cNvPicPr>
          <p:nvPr/>
        </p:nvPicPr>
        <p:blipFill>
          <a:blip r:embed="rId3"/>
          <a:stretch>
            <a:fillRect/>
          </a:stretch>
        </p:blipFill>
        <p:spPr>
          <a:xfrm>
            <a:off x="551384" y="1196752"/>
            <a:ext cx="3707544" cy="5544616"/>
          </a:xfrm>
          <a:prstGeom prst="rect">
            <a:avLst/>
          </a:prstGeom>
        </p:spPr>
      </p:pic>
      <p:sp>
        <p:nvSpPr>
          <p:cNvPr id="46" name="矩形 45">
            <a:extLst>
              <a:ext uri="{FF2B5EF4-FFF2-40B4-BE49-F238E27FC236}">
                <a16:creationId xmlns:a16="http://schemas.microsoft.com/office/drawing/2014/main" id="{01A81FF5-C23B-49EA-849E-EC3BD3DE0F56}"/>
              </a:ext>
            </a:extLst>
          </p:cNvPr>
          <p:cNvSpPr/>
          <p:nvPr/>
        </p:nvSpPr>
        <p:spPr>
          <a:xfrm>
            <a:off x="4799856" y="1484784"/>
            <a:ext cx="6096000" cy="2400657"/>
          </a:xfrm>
          <a:prstGeom prst="rect">
            <a:avLst/>
          </a:prstGeom>
        </p:spPr>
        <p:txBody>
          <a:bodyPr>
            <a:spAutoFit/>
          </a:bodyPr>
          <a:lstStyle/>
          <a:p>
            <a:pPr>
              <a:lnSpc>
                <a:spcPct val="150000"/>
              </a:lnSpc>
            </a:pPr>
            <a:r>
              <a:rPr lang="zh-CN" altLang="zh-CN" dirty="0">
                <a:ea typeface="幼圆" panose="02010509060101010101" pitchFamily="49" charset="-122"/>
                <a:cs typeface="Times New Roman" panose="02020603050405020304" pitchFamily="18" charset="0"/>
              </a:rPr>
              <a:t>而据平安发布的大数据统计</a:t>
            </a:r>
            <a:r>
              <a:rPr lang="en-US" altLang="zh-CN" dirty="0">
                <a:ea typeface="幼圆" panose="02010509060101010101" pitchFamily="49" charset="-122"/>
                <a:cs typeface="Times New Roman" panose="02020603050405020304" pitchFamily="18" charset="0"/>
              </a:rPr>
              <a:t>:</a:t>
            </a:r>
          </a:p>
          <a:p>
            <a:pPr>
              <a:lnSpc>
                <a:spcPct val="150000"/>
              </a:lnSpc>
            </a:pPr>
            <a:r>
              <a:rPr lang="en-US" altLang="zh-CN" dirty="0">
                <a:solidFill>
                  <a:srgbClr val="FF0000"/>
                </a:solidFill>
                <a:ea typeface="幼圆" panose="02010509060101010101" pitchFamily="49" charset="-122"/>
                <a:cs typeface="Times New Roman" panose="02020603050405020304" pitchFamily="18" charset="0"/>
              </a:rPr>
              <a:t>2.5</a:t>
            </a:r>
            <a:r>
              <a:rPr lang="zh-CN" altLang="en-US" dirty="0">
                <a:solidFill>
                  <a:srgbClr val="FF0000"/>
                </a:solidFill>
                <a:ea typeface="幼圆" panose="02010509060101010101" pitchFamily="49" charset="-122"/>
                <a:cs typeface="Times New Roman" panose="02020603050405020304" pitchFamily="18" charset="0"/>
              </a:rPr>
              <a:t>亿</a:t>
            </a:r>
            <a:r>
              <a:rPr lang="zh-CN" altLang="en-US" dirty="0">
                <a:ea typeface="幼圆" panose="02010509060101010101" pitchFamily="49" charset="-122"/>
                <a:cs typeface="Times New Roman" panose="02020603050405020304" pitchFamily="18" charset="0"/>
              </a:rPr>
              <a:t>量汽车，</a:t>
            </a:r>
            <a:r>
              <a:rPr lang="zh-CN" altLang="zh-CN" dirty="0">
                <a:ea typeface="幼圆" panose="02010509060101010101" pitchFamily="49" charset="-122"/>
                <a:cs typeface="Times New Roman" panose="02020603050405020304" pitchFamily="18" charset="0"/>
              </a:rPr>
              <a:t>一辆车一年的出险概率为</a:t>
            </a:r>
            <a:r>
              <a:rPr lang="en-US" altLang="zh-CN" dirty="0">
                <a:solidFill>
                  <a:srgbClr val="FF0000"/>
                </a:solidFill>
                <a:ea typeface="幼圆" panose="02010509060101010101" pitchFamily="49" charset="-122"/>
                <a:cs typeface="Times New Roman" panose="02020603050405020304" pitchFamily="18" charset="0"/>
              </a:rPr>
              <a:t>59%</a:t>
            </a:r>
          </a:p>
          <a:p>
            <a:pPr>
              <a:lnSpc>
                <a:spcPct val="150000"/>
              </a:lnSpc>
            </a:pPr>
            <a:r>
              <a:rPr lang="zh-CN" altLang="zh-CN" dirty="0">
                <a:ea typeface="幼圆" panose="02010509060101010101" pitchFamily="49" charset="-122"/>
                <a:cs typeface="Times New Roman" panose="02020603050405020304" pitchFamily="18" charset="0"/>
              </a:rPr>
              <a:t>全国一年汽车出险次数约为</a:t>
            </a:r>
            <a:r>
              <a:rPr lang="en-US" altLang="zh-CN" dirty="0">
                <a:solidFill>
                  <a:srgbClr val="FF0000"/>
                </a:solidFill>
                <a:ea typeface="幼圆" panose="02010509060101010101" pitchFamily="49" charset="-122"/>
                <a:cs typeface="Times New Roman" panose="02020603050405020304" pitchFamily="18" charset="0"/>
              </a:rPr>
              <a:t>1.14</a:t>
            </a:r>
            <a:r>
              <a:rPr lang="zh-CN" altLang="zh-CN" dirty="0">
                <a:solidFill>
                  <a:srgbClr val="FF0000"/>
                </a:solidFill>
                <a:ea typeface="幼圆" panose="02010509060101010101" pitchFamily="49" charset="-122"/>
                <a:cs typeface="Times New Roman" panose="02020603050405020304" pitchFamily="18" charset="0"/>
              </a:rPr>
              <a:t>亿次</a:t>
            </a:r>
            <a:endParaRPr lang="en-US" altLang="zh-CN" dirty="0">
              <a:solidFill>
                <a:srgbClr val="FF0000"/>
              </a:solidFill>
              <a:ea typeface="幼圆" panose="02010509060101010101" pitchFamily="49" charset="-122"/>
              <a:cs typeface="Times New Roman" panose="02020603050405020304" pitchFamily="18" charset="0"/>
            </a:endParaRPr>
          </a:p>
          <a:p>
            <a:pPr>
              <a:lnSpc>
                <a:spcPct val="150000"/>
              </a:lnSpc>
            </a:pPr>
            <a:r>
              <a:rPr lang="zh-CN" altLang="zh-CN" dirty="0">
                <a:ea typeface="幼圆" panose="02010509060101010101" pitchFamily="49" charset="-122"/>
                <a:cs typeface="Times New Roman" panose="02020603050405020304" pitchFamily="18" charset="0"/>
              </a:rPr>
              <a:t>其中</a:t>
            </a:r>
            <a:r>
              <a:rPr lang="en-US" altLang="zh-CN" dirty="0">
                <a:solidFill>
                  <a:srgbClr val="FF0000"/>
                </a:solidFill>
                <a:ea typeface="幼圆" panose="02010509060101010101" pitchFamily="49" charset="-122"/>
                <a:cs typeface="Times New Roman" panose="02020603050405020304" pitchFamily="18" charset="0"/>
              </a:rPr>
              <a:t>80%</a:t>
            </a:r>
            <a:r>
              <a:rPr lang="zh-CN" altLang="zh-CN" dirty="0">
                <a:ea typeface="幼圆" panose="02010509060101010101" pitchFamily="49" charset="-122"/>
                <a:cs typeface="Times New Roman" panose="02020603050405020304" pitchFamily="18" charset="0"/>
              </a:rPr>
              <a:t>为小案件事故</a:t>
            </a:r>
            <a:endParaRPr lang="en-US" altLang="zh-CN" dirty="0">
              <a:ea typeface="幼圆" panose="02010509060101010101" pitchFamily="49" charset="-122"/>
              <a:cs typeface="Times New Roman" panose="02020603050405020304" pitchFamily="18" charset="0"/>
            </a:endParaRPr>
          </a:p>
          <a:p>
            <a:pPr>
              <a:lnSpc>
                <a:spcPct val="150000"/>
              </a:lnSpc>
            </a:pPr>
            <a:r>
              <a:rPr lang="zh-CN" altLang="zh-CN" sz="2800" dirty="0">
                <a:ea typeface="幼圆" panose="02010509060101010101" pitchFamily="49" charset="-122"/>
                <a:cs typeface="Times New Roman" panose="02020603050405020304" pitchFamily="18" charset="0"/>
              </a:rPr>
              <a:t>将达到</a:t>
            </a:r>
            <a:r>
              <a:rPr lang="en-US" altLang="zh-CN" sz="2800" dirty="0">
                <a:solidFill>
                  <a:srgbClr val="FF0000"/>
                </a:solidFill>
                <a:ea typeface="幼圆" panose="02010509060101010101" pitchFamily="49" charset="-122"/>
                <a:cs typeface="Times New Roman" panose="02020603050405020304" pitchFamily="18" charset="0"/>
              </a:rPr>
              <a:t>9156</a:t>
            </a:r>
            <a:r>
              <a:rPr lang="zh-CN" altLang="zh-CN" sz="2800" dirty="0">
                <a:solidFill>
                  <a:srgbClr val="FF0000"/>
                </a:solidFill>
                <a:ea typeface="幼圆" panose="02010509060101010101" pitchFamily="49" charset="-122"/>
                <a:cs typeface="Times New Roman" panose="02020603050405020304" pitchFamily="18" charset="0"/>
              </a:rPr>
              <a:t>万</a:t>
            </a:r>
            <a:r>
              <a:rPr lang="zh-CN" altLang="zh-CN" sz="2800" dirty="0">
                <a:ea typeface="幼圆" panose="02010509060101010101" pitchFamily="49" charset="-122"/>
                <a:cs typeface="Times New Roman" panose="02020603050405020304" pitchFamily="18" charset="0"/>
              </a:rPr>
              <a:t>次。</a:t>
            </a:r>
            <a:endParaRPr lang="zh-CN" altLang="en-US" dirty="0"/>
          </a:p>
        </p:txBody>
      </p:sp>
      <p:sp>
        <p:nvSpPr>
          <p:cNvPr id="3" name="文本框 2">
            <a:extLst>
              <a:ext uri="{FF2B5EF4-FFF2-40B4-BE49-F238E27FC236}">
                <a16:creationId xmlns:a16="http://schemas.microsoft.com/office/drawing/2014/main" id="{8A644D82-F915-4800-9623-42D432FF8C29}"/>
              </a:ext>
            </a:extLst>
          </p:cNvPr>
          <p:cNvSpPr txBox="1"/>
          <p:nvPr/>
        </p:nvSpPr>
        <p:spPr>
          <a:xfrm>
            <a:off x="7752184" y="6404673"/>
            <a:ext cx="4104456" cy="336695"/>
          </a:xfrm>
          <a:prstGeom prst="rect">
            <a:avLst/>
          </a:prstGeom>
          <a:noFill/>
        </p:spPr>
        <p:txBody>
          <a:bodyPr wrap="square" rtlCol="0">
            <a:spAutoFit/>
          </a:bodyPr>
          <a:lstStyle/>
          <a:p>
            <a:pPr>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小案件：车能开，无人伤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车险切入点广泛的市场需求</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grpSp>
        <p:nvGrpSpPr>
          <p:cNvPr id="56" name="Group 28">
            <a:extLst>
              <a:ext uri="{FF2B5EF4-FFF2-40B4-BE49-F238E27FC236}">
                <a16:creationId xmlns:a16="http://schemas.microsoft.com/office/drawing/2014/main" id="{3865BDCD-87FB-485B-A792-8023C0E6243D}"/>
              </a:ext>
            </a:extLst>
          </p:cNvPr>
          <p:cNvGrpSpPr/>
          <p:nvPr/>
        </p:nvGrpSpPr>
        <p:grpSpPr>
          <a:xfrm>
            <a:off x="4586817" y="2670126"/>
            <a:ext cx="2355851" cy="1833033"/>
            <a:chOff x="3440113" y="1592263"/>
            <a:chExt cx="1766888" cy="1374775"/>
          </a:xfrm>
        </p:grpSpPr>
        <p:sp>
          <p:nvSpPr>
            <p:cNvPr id="57" name="Freeform 5">
              <a:extLst>
                <a:ext uri="{FF2B5EF4-FFF2-40B4-BE49-F238E27FC236}">
                  <a16:creationId xmlns:a16="http://schemas.microsoft.com/office/drawing/2014/main" id="{CD8DACE0-4BBA-4FE2-8D61-42A9793B7B53}"/>
                </a:ext>
              </a:extLst>
            </p:cNvPr>
            <p:cNvSpPr>
              <a:spLocks/>
            </p:cNvSpPr>
            <p:nvPr/>
          </p:nvSpPr>
          <p:spPr bwMode="auto">
            <a:xfrm>
              <a:off x="3440113" y="1592263"/>
              <a:ext cx="1766888" cy="1058862"/>
            </a:xfrm>
            <a:custGeom>
              <a:avLst/>
              <a:gdLst/>
              <a:ahLst/>
              <a:cxnLst>
                <a:cxn ang="0">
                  <a:pos x="0" y="429"/>
                </a:cxn>
                <a:cxn ang="0">
                  <a:pos x="0" y="429"/>
                </a:cxn>
                <a:cxn ang="0">
                  <a:pos x="713" y="0"/>
                </a:cxn>
                <a:cxn ang="0">
                  <a:pos x="1113" y="240"/>
                </a:cxn>
                <a:cxn ang="0">
                  <a:pos x="393" y="667"/>
                </a:cxn>
                <a:cxn ang="0">
                  <a:pos x="0" y="429"/>
                </a:cxn>
              </a:cxnLst>
              <a:rect l="0" t="0" r="r" b="b"/>
              <a:pathLst>
                <a:path w="1113" h="667">
                  <a:moveTo>
                    <a:pt x="0" y="429"/>
                  </a:moveTo>
                  <a:lnTo>
                    <a:pt x="0" y="429"/>
                  </a:lnTo>
                  <a:lnTo>
                    <a:pt x="713" y="0"/>
                  </a:lnTo>
                  <a:lnTo>
                    <a:pt x="1113" y="240"/>
                  </a:lnTo>
                  <a:lnTo>
                    <a:pt x="393" y="667"/>
                  </a:lnTo>
                  <a:lnTo>
                    <a:pt x="0" y="429"/>
                  </a:lnTo>
                  <a:close/>
                </a:path>
              </a:pathLst>
            </a:custGeom>
            <a:solidFill>
              <a:schemeClr val="accent3">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58" name="Freeform 6">
              <a:extLst>
                <a:ext uri="{FF2B5EF4-FFF2-40B4-BE49-F238E27FC236}">
                  <a16:creationId xmlns:a16="http://schemas.microsoft.com/office/drawing/2014/main" id="{2E8C9361-8FD8-4356-AE67-7943C2E89771}"/>
                </a:ext>
              </a:extLst>
            </p:cNvPr>
            <p:cNvSpPr>
              <a:spLocks/>
            </p:cNvSpPr>
            <p:nvPr/>
          </p:nvSpPr>
          <p:spPr bwMode="auto">
            <a:xfrm>
              <a:off x="4064000" y="1973263"/>
              <a:ext cx="1143000" cy="993775"/>
            </a:xfrm>
            <a:custGeom>
              <a:avLst/>
              <a:gdLst/>
              <a:ahLst/>
              <a:cxnLst>
                <a:cxn ang="0">
                  <a:pos x="720" y="0"/>
                </a:cxn>
                <a:cxn ang="0">
                  <a:pos x="720" y="0"/>
                </a:cxn>
                <a:cxn ang="0">
                  <a:pos x="720" y="204"/>
                </a:cxn>
                <a:cxn ang="0">
                  <a:pos x="422" y="379"/>
                </a:cxn>
                <a:cxn ang="0">
                  <a:pos x="422" y="379"/>
                </a:cxn>
                <a:cxn ang="0">
                  <a:pos x="0" y="626"/>
                </a:cxn>
                <a:cxn ang="0">
                  <a:pos x="0" y="427"/>
                </a:cxn>
                <a:cxn ang="0">
                  <a:pos x="720" y="0"/>
                </a:cxn>
              </a:cxnLst>
              <a:rect l="0" t="0" r="r" b="b"/>
              <a:pathLst>
                <a:path w="720" h="626">
                  <a:moveTo>
                    <a:pt x="720" y="0"/>
                  </a:moveTo>
                  <a:lnTo>
                    <a:pt x="720" y="0"/>
                  </a:lnTo>
                  <a:lnTo>
                    <a:pt x="720" y="204"/>
                  </a:lnTo>
                  <a:lnTo>
                    <a:pt x="422" y="379"/>
                  </a:lnTo>
                  <a:lnTo>
                    <a:pt x="422" y="379"/>
                  </a:lnTo>
                  <a:lnTo>
                    <a:pt x="0" y="626"/>
                  </a:lnTo>
                  <a:lnTo>
                    <a:pt x="0" y="427"/>
                  </a:lnTo>
                  <a:lnTo>
                    <a:pt x="720" y="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59" name="Freeform 7">
              <a:extLst>
                <a:ext uri="{FF2B5EF4-FFF2-40B4-BE49-F238E27FC236}">
                  <a16:creationId xmlns:a16="http://schemas.microsoft.com/office/drawing/2014/main" id="{6D639FE6-373C-4EA0-966E-3D96E20CED47}"/>
                </a:ext>
              </a:extLst>
            </p:cNvPr>
            <p:cNvSpPr>
              <a:spLocks/>
            </p:cNvSpPr>
            <p:nvPr/>
          </p:nvSpPr>
          <p:spPr bwMode="auto">
            <a:xfrm>
              <a:off x="3440113" y="2273300"/>
              <a:ext cx="623888" cy="693737"/>
            </a:xfrm>
            <a:custGeom>
              <a:avLst/>
              <a:gdLst/>
              <a:ahLst/>
              <a:cxnLst>
                <a:cxn ang="0">
                  <a:pos x="0" y="197"/>
                </a:cxn>
                <a:cxn ang="0">
                  <a:pos x="0" y="0"/>
                </a:cxn>
                <a:cxn ang="0">
                  <a:pos x="393" y="238"/>
                </a:cxn>
                <a:cxn ang="0">
                  <a:pos x="393" y="437"/>
                </a:cxn>
                <a:cxn ang="0">
                  <a:pos x="0" y="197"/>
                </a:cxn>
              </a:cxnLst>
              <a:rect l="0" t="0" r="r" b="b"/>
              <a:pathLst>
                <a:path w="393" h="437">
                  <a:moveTo>
                    <a:pt x="0" y="197"/>
                  </a:moveTo>
                  <a:lnTo>
                    <a:pt x="0" y="0"/>
                  </a:lnTo>
                  <a:lnTo>
                    <a:pt x="393" y="238"/>
                  </a:lnTo>
                  <a:lnTo>
                    <a:pt x="393" y="437"/>
                  </a:lnTo>
                  <a:lnTo>
                    <a:pt x="0" y="197"/>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grpSp>
      <p:grpSp>
        <p:nvGrpSpPr>
          <p:cNvPr id="60" name="Group 32">
            <a:extLst>
              <a:ext uri="{FF2B5EF4-FFF2-40B4-BE49-F238E27FC236}">
                <a16:creationId xmlns:a16="http://schemas.microsoft.com/office/drawing/2014/main" id="{977991C0-B6FA-40FB-91AE-088E1C451D63}"/>
              </a:ext>
            </a:extLst>
          </p:cNvPr>
          <p:cNvGrpSpPr/>
          <p:nvPr/>
        </p:nvGrpSpPr>
        <p:grpSpPr>
          <a:xfrm>
            <a:off x="6311916" y="3288187"/>
            <a:ext cx="2341033" cy="1807633"/>
            <a:chOff x="4733925" y="2055813"/>
            <a:chExt cx="1755775" cy="1355725"/>
          </a:xfrm>
        </p:grpSpPr>
        <p:sp>
          <p:nvSpPr>
            <p:cNvPr id="61" name="Freeform 8">
              <a:extLst>
                <a:ext uri="{FF2B5EF4-FFF2-40B4-BE49-F238E27FC236}">
                  <a16:creationId xmlns:a16="http://schemas.microsoft.com/office/drawing/2014/main" id="{2B36F9B4-ECC4-4F3B-98D3-134EBA3547C6}"/>
                </a:ext>
              </a:extLst>
            </p:cNvPr>
            <p:cNvSpPr>
              <a:spLocks/>
            </p:cNvSpPr>
            <p:nvPr/>
          </p:nvSpPr>
          <p:spPr bwMode="auto">
            <a:xfrm>
              <a:off x="4733925" y="2055813"/>
              <a:ext cx="1755775" cy="1057275"/>
            </a:xfrm>
            <a:custGeom>
              <a:avLst/>
              <a:gdLst/>
              <a:ahLst/>
              <a:cxnLst>
                <a:cxn ang="0">
                  <a:pos x="381" y="0"/>
                </a:cxn>
                <a:cxn ang="0">
                  <a:pos x="1106" y="434"/>
                </a:cxn>
                <a:cxn ang="0">
                  <a:pos x="720" y="666"/>
                </a:cxn>
                <a:cxn ang="0">
                  <a:pos x="0" y="237"/>
                </a:cxn>
                <a:cxn ang="0">
                  <a:pos x="381" y="0"/>
                </a:cxn>
              </a:cxnLst>
              <a:rect l="0" t="0" r="r" b="b"/>
              <a:pathLst>
                <a:path w="1106" h="666">
                  <a:moveTo>
                    <a:pt x="381" y="0"/>
                  </a:moveTo>
                  <a:lnTo>
                    <a:pt x="1106" y="434"/>
                  </a:lnTo>
                  <a:lnTo>
                    <a:pt x="720" y="666"/>
                  </a:lnTo>
                  <a:lnTo>
                    <a:pt x="0" y="237"/>
                  </a:lnTo>
                  <a:lnTo>
                    <a:pt x="381" y="0"/>
                  </a:lnTo>
                  <a:close/>
                </a:path>
              </a:pathLst>
            </a:custGeom>
            <a:solidFill>
              <a:schemeClr val="accent4">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62" name="Freeform 9">
              <a:extLst>
                <a:ext uri="{FF2B5EF4-FFF2-40B4-BE49-F238E27FC236}">
                  <a16:creationId xmlns:a16="http://schemas.microsoft.com/office/drawing/2014/main" id="{E1B9B7C7-78E9-4531-A72B-CECA33BD8BD5}"/>
                </a:ext>
              </a:extLst>
            </p:cNvPr>
            <p:cNvSpPr>
              <a:spLocks/>
            </p:cNvSpPr>
            <p:nvPr/>
          </p:nvSpPr>
          <p:spPr bwMode="auto">
            <a:xfrm>
              <a:off x="5876925" y="2744788"/>
              <a:ext cx="612775" cy="666750"/>
            </a:xfrm>
            <a:custGeom>
              <a:avLst/>
              <a:gdLst/>
              <a:ahLst/>
              <a:cxnLst>
                <a:cxn ang="0">
                  <a:pos x="386" y="0"/>
                </a:cxn>
                <a:cxn ang="0">
                  <a:pos x="386" y="0"/>
                </a:cxn>
                <a:cxn ang="0">
                  <a:pos x="386" y="185"/>
                </a:cxn>
                <a:cxn ang="0">
                  <a:pos x="2" y="420"/>
                </a:cxn>
                <a:cxn ang="0">
                  <a:pos x="0" y="418"/>
                </a:cxn>
                <a:cxn ang="0">
                  <a:pos x="0" y="232"/>
                </a:cxn>
                <a:cxn ang="0">
                  <a:pos x="0" y="232"/>
                </a:cxn>
                <a:cxn ang="0">
                  <a:pos x="386" y="0"/>
                </a:cxn>
              </a:cxnLst>
              <a:rect l="0" t="0" r="r" b="b"/>
              <a:pathLst>
                <a:path w="386" h="420">
                  <a:moveTo>
                    <a:pt x="386" y="0"/>
                  </a:moveTo>
                  <a:lnTo>
                    <a:pt x="386" y="0"/>
                  </a:lnTo>
                  <a:lnTo>
                    <a:pt x="386" y="185"/>
                  </a:lnTo>
                  <a:lnTo>
                    <a:pt x="2" y="420"/>
                  </a:lnTo>
                  <a:lnTo>
                    <a:pt x="0" y="418"/>
                  </a:lnTo>
                  <a:lnTo>
                    <a:pt x="0" y="232"/>
                  </a:lnTo>
                  <a:lnTo>
                    <a:pt x="0" y="232"/>
                  </a:lnTo>
                  <a:lnTo>
                    <a:pt x="386" y="0"/>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63" name="Freeform 10">
              <a:extLst>
                <a:ext uri="{FF2B5EF4-FFF2-40B4-BE49-F238E27FC236}">
                  <a16:creationId xmlns:a16="http://schemas.microsoft.com/office/drawing/2014/main" id="{BD2552B2-D0C7-4A4E-867F-51C0F6A888D2}"/>
                </a:ext>
              </a:extLst>
            </p:cNvPr>
            <p:cNvSpPr>
              <a:spLocks/>
            </p:cNvSpPr>
            <p:nvPr/>
          </p:nvSpPr>
          <p:spPr bwMode="auto">
            <a:xfrm>
              <a:off x="4733925" y="2432050"/>
              <a:ext cx="1143000" cy="976312"/>
            </a:xfrm>
            <a:custGeom>
              <a:avLst/>
              <a:gdLst/>
              <a:ahLst/>
              <a:cxnLst>
                <a:cxn ang="0">
                  <a:pos x="720" y="615"/>
                </a:cxn>
                <a:cxn ang="0">
                  <a:pos x="0" y="199"/>
                </a:cxn>
                <a:cxn ang="0">
                  <a:pos x="0" y="0"/>
                </a:cxn>
                <a:cxn ang="0">
                  <a:pos x="720" y="429"/>
                </a:cxn>
                <a:cxn ang="0">
                  <a:pos x="720" y="429"/>
                </a:cxn>
                <a:cxn ang="0">
                  <a:pos x="720" y="615"/>
                </a:cxn>
              </a:cxnLst>
              <a:rect l="0" t="0" r="r" b="b"/>
              <a:pathLst>
                <a:path w="720" h="615">
                  <a:moveTo>
                    <a:pt x="720" y="615"/>
                  </a:moveTo>
                  <a:lnTo>
                    <a:pt x="0" y="199"/>
                  </a:lnTo>
                  <a:lnTo>
                    <a:pt x="0" y="0"/>
                  </a:lnTo>
                  <a:lnTo>
                    <a:pt x="720" y="429"/>
                  </a:lnTo>
                  <a:lnTo>
                    <a:pt x="720" y="429"/>
                  </a:lnTo>
                  <a:lnTo>
                    <a:pt x="720" y="615"/>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grpSp>
      <p:grpSp>
        <p:nvGrpSpPr>
          <p:cNvPr id="64" name="Group 29">
            <a:extLst>
              <a:ext uri="{FF2B5EF4-FFF2-40B4-BE49-F238E27FC236}">
                <a16:creationId xmlns:a16="http://schemas.microsoft.com/office/drawing/2014/main" id="{207AF417-33B9-4B7A-A62C-E0E4DC0351A4}"/>
              </a:ext>
            </a:extLst>
          </p:cNvPr>
          <p:cNvGrpSpPr/>
          <p:nvPr/>
        </p:nvGrpSpPr>
        <p:grpSpPr>
          <a:xfrm>
            <a:off x="3539069" y="3698811"/>
            <a:ext cx="2355851" cy="1818216"/>
            <a:chOff x="2654300" y="2363788"/>
            <a:chExt cx="1766888" cy="1363662"/>
          </a:xfrm>
        </p:grpSpPr>
        <p:sp>
          <p:nvSpPr>
            <p:cNvPr id="65" name="Freeform 11">
              <a:extLst>
                <a:ext uri="{FF2B5EF4-FFF2-40B4-BE49-F238E27FC236}">
                  <a16:creationId xmlns:a16="http://schemas.microsoft.com/office/drawing/2014/main" id="{62DD2228-5F8A-48A1-8E4F-51543CAB5EC6}"/>
                </a:ext>
              </a:extLst>
            </p:cNvPr>
            <p:cNvSpPr>
              <a:spLocks/>
            </p:cNvSpPr>
            <p:nvPr/>
          </p:nvSpPr>
          <p:spPr bwMode="auto">
            <a:xfrm>
              <a:off x="2654300" y="2363788"/>
              <a:ext cx="1766888" cy="1055687"/>
            </a:xfrm>
            <a:custGeom>
              <a:avLst/>
              <a:gdLst/>
              <a:ahLst/>
              <a:cxnLst>
                <a:cxn ang="0">
                  <a:pos x="710" y="665"/>
                </a:cxn>
                <a:cxn ang="0">
                  <a:pos x="710" y="665"/>
                </a:cxn>
                <a:cxn ang="0">
                  <a:pos x="0" y="242"/>
                </a:cxn>
                <a:cxn ang="0">
                  <a:pos x="403" y="0"/>
                </a:cxn>
                <a:cxn ang="0">
                  <a:pos x="1113" y="425"/>
                </a:cxn>
                <a:cxn ang="0">
                  <a:pos x="710" y="665"/>
                </a:cxn>
              </a:cxnLst>
              <a:rect l="0" t="0" r="r" b="b"/>
              <a:pathLst>
                <a:path w="1113" h="665">
                  <a:moveTo>
                    <a:pt x="710" y="665"/>
                  </a:moveTo>
                  <a:lnTo>
                    <a:pt x="710" y="665"/>
                  </a:lnTo>
                  <a:lnTo>
                    <a:pt x="0" y="242"/>
                  </a:lnTo>
                  <a:lnTo>
                    <a:pt x="403" y="0"/>
                  </a:lnTo>
                  <a:lnTo>
                    <a:pt x="1113" y="425"/>
                  </a:lnTo>
                  <a:lnTo>
                    <a:pt x="710" y="665"/>
                  </a:ln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66" name="Freeform 12">
              <a:extLst>
                <a:ext uri="{FF2B5EF4-FFF2-40B4-BE49-F238E27FC236}">
                  <a16:creationId xmlns:a16="http://schemas.microsoft.com/office/drawing/2014/main" id="{B6E1085F-C18A-4B54-BF40-CCAE203B7E1D}"/>
                </a:ext>
              </a:extLst>
            </p:cNvPr>
            <p:cNvSpPr>
              <a:spLocks/>
            </p:cNvSpPr>
            <p:nvPr/>
          </p:nvSpPr>
          <p:spPr bwMode="auto">
            <a:xfrm>
              <a:off x="3781425" y="3038475"/>
              <a:ext cx="639763" cy="688975"/>
            </a:xfrm>
            <a:custGeom>
              <a:avLst/>
              <a:gdLst/>
              <a:ahLst/>
              <a:cxnLst>
                <a:cxn ang="0">
                  <a:pos x="403" y="0"/>
                </a:cxn>
                <a:cxn ang="0">
                  <a:pos x="403" y="211"/>
                </a:cxn>
                <a:cxn ang="0">
                  <a:pos x="0" y="434"/>
                </a:cxn>
                <a:cxn ang="0">
                  <a:pos x="0" y="434"/>
                </a:cxn>
                <a:cxn ang="0">
                  <a:pos x="0" y="240"/>
                </a:cxn>
                <a:cxn ang="0">
                  <a:pos x="0" y="240"/>
                </a:cxn>
                <a:cxn ang="0">
                  <a:pos x="403" y="0"/>
                </a:cxn>
                <a:cxn ang="0">
                  <a:pos x="403" y="0"/>
                </a:cxn>
              </a:cxnLst>
              <a:rect l="0" t="0" r="r" b="b"/>
              <a:pathLst>
                <a:path w="403" h="434">
                  <a:moveTo>
                    <a:pt x="403" y="0"/>
                  </a:moveTo>
                  <a:lnTo>
                    <a:pt x="403" y="211"/>
                  </a:lnTo>
                  <a:lnTo>
                    <a:pt x="0" y="434"/>
                  </a:lnTo>
                  <a:lnTo>
                    <a:pt x="0" y="434"/>
                  </a:lnTo>
                  <a:lnTo>
                    <a:pt x="0" y="240"/>
                  </a:lnTo>
                  <a:lnTo>
                    <a:pt x="0" y="240"/>
                  </a:lnTo>
                  <a:lnTo>
                    <a:pt x="403" y="0"/>
                  </a:lnTo>
                  <a:lnTo>
                    <a:pt x="403"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67" name="Freeform 13">
              <a:extLst>
                <a:ext uri="{FF2B5EF4-FFF2-40B4-BE49-F238E27FC236}">
                  <a16:creationId xmlns:a16="http://schemas.microsoft.com/office/drawing/2014/main" id="{3F1D4E8A-41D6-4A62-8365-06000109A690}"/>
                </a:ext>
              </a:extLst>
            </p:cNvPr>
            <p:cNvSpPr>
              <a:spLocks/>
            </p:cNvSpPr>
            <p:nvPr/>
          </p:nvSpPr>
          <p:spPr bwMode="auto">
            <a:xfrm>
              <a:off x="2654300" y="2747963"/>
              <a:ext cx="1127125" cy="979487"/>
            </a:xfrm>
            <a:custGeom>
              <a:avLst/>
              <a:gdLst/>
              <a:ahLst/>
              <a:cxnLst>
                <a:cxn ang="0">
                  <a:pos x="710" y="617"/>
                </a:cxn>
                <a:cxn ang="0">
                  <a:pos x="0" y="202"/>
                </a:cxn>
                <a:cxn ang="0">
                  <a:pos x="0" y="0"/>
                </a:cxn>
                <a:cxn ang="0">
                  <a:pos x="710" y="423"/>
                </a:cxn>
                <a:cxn ang="0">
                  <a:pos x="710" y="617"/>
                </a:cxn>
              </a:cxnLst>
              <a:rect l="0" t="0" r="r" b="b"/>
              <a:pathLst>
                <a:path w="710" h="617">
                  <a:moveTo>
                    <a:pt x="710" y="617"/>
                  </a:moveTo>
                  <a:lnTo>
                    <a:pt x="0" y="202"/>
                  </a:lnTo>
                  <a:lnTo>
                    <a:pt x="0" y="0"/>
                  </a:lnTo>
                  <a:lnTo>
                    <a:pt x="710" y="423"/>
                  </a:lnTo>
                  <a:lnTo>
                    <a:pt x="710" y="617"/>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grpSp>
      <p:grpSp>
        <p:nvGrpSpPr>
          <p:cNvPr id="68" name="Group 31">
            <a:extLst>
              <a:ext uri="{FF2B5EF4-FFF2-40B4-BE49-F238E27FC236}">
                <a16:creationId xmlns:a16="http://schemas.microsoft.com/office/drawing/2014/main" id="{AF89E045-E25F-4C73-8314-658085F9CD74}"/>
              </a:ext>
            </a:extLst>
          </p:cNvPr>
          <p:cNvGrpSpPr/>
          <p:nvPr/>
        </p:nvGrpSpPr>
        <p:grpSpPr>
          <a:xfrm>
            <a:off x="5249335" y="4306309"/>
            <a:ext cx="2385484" cy="1833033"/>
            <a:chOff x="3937000" y="2819400"/>
            <a:chExt cx="1789113" cy="1374775"/>
          </a:xfrm>
        </p:grpSpPr>
        <p:sp>
          <p:nvSpPr>
            <p:cNvPr id="69" name="Freeform 14">
              <a:extLst>
                <a:ext uri="{FF2B5EF4-FFF2-40B4-BE49-F238E27FC236}">
                  <a16:creationId xmlns:a16="http://schemas.microsoft.com/office/drawing/2014/main" id="{592F0A9B-B3C3-443C-83B6-0A8B9C41A662}"/>
                </a:ext>
              </a:extLst>
            </p:cNvPr>
            <p:cNvSpPr>
              <a:spLocks/>
            </p:cNvSpPr>
            <p:nvPr/>
          </p:nvSpPr>
          <p:spPr bwMode="auto">
            <a:xfrm>
              <a:off x="3937000" y="3509963"/>
              <a:ext cx="642938" cy="684212"/>
            </a:xfrm>
            <a:custGeom>
              <a:avLst/>
              <a:gdLst/>
              <a:ahLst/>
              <a:cxnLst>
                <a:cxn ang="0">
                  <a:pos x="405" y="431"/>
                </a:cxn>
                <a:cxn ang="0">
                  <a:pos x="0" y="194"/>
                </a:cxn>
                <a:cxn ang="0">
                  <a:pos x="0" y="0"/>
                </a:cxn>
                <a:cxn ang="0">
                  <a:pos x="405" y="242"/>
                </a:cxn>
                <a:cxn ang="0">
                  <a:pos x="405" y="431"/>
                </a:cxn>
              </a:cxnLst>
              <a:rect l="0" t="0" r="r" b="b"/>
              <a:pathLst>
                <a:path w="405" h="431">
                  <a:moveTo>
                    <a:pt x="405" y="431"/>
                  </a:moveTo>
                  <a:lnTo>
                    <a:pt x="0" y="194"/>
                  </a:lnTo>
                  <a:lnTo>
                    <a:pt x="0" y="0"/>
                  </a:lnTo>
                  <a:lnTo>
                    <a:pt x="405" y="242"/>
                  </a:lnTo>
                  <a:lnTo>
                    <a:pt x="405" y="431"/>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70" name="Freeform 15">
              <a:extLst>
                <a:ext uri="{FF2B5EF4-FFF2-40B4-BE49-F238E27FC236}">
                  <a16:creationId xmlns:a16="http://schemas.microsoft.com/office/drawing/2014/main" id="{FD1A3B82-8B81-42B8-A48A-BB9EA9D68BFA}"/>
                </a:ext>
              </a:extLst>
            </p:cNvPr>
            <p:cNvSpPr>
              <a:spLocks/>
            </p:cNvSpPr>
            <p:nvPr/>
          </p:nvSpPr>
          <p:spPr bwMode="auto">
            <a:xfrm>
              <a:off x="3937000" y="2819400"/>
              <a:ext cx="1789113" cy="1074737"/>
            </a:xfrm>
            <a:custGeom>
              <a:avLst/>
              <a:gdLst/>
              <a:ahLst/>
              <a:cxnLst>
                <a:cxn ang="0">
                  <a:pos x="405" y="677"/>
                </a:cxn>
                <a:cxn ang="0">
                  <a:pos x="405" y="677"/>
                </a:cxn>
                <a:cxn ang="0">
                  <a:pos x="0" y="435"/>
                </a:cxn>
                <a:cxn ang="0">
                  <a:pos x="729" y="0"/>
                </a:cxn>
                <a:cxn ang="0">
                  <a:pos x="1127" y="242"/>
                </a:cxn>
                <a:cxn ang="0">
                  <a:pos x="405" y="677"/>
                </a:cxn>
              </a:cxnLst>
              <a:rect l="0" t="0" r="r" b="b"/>
              <a:pathLst>
                <a:path w="1127" h="677">
                  <a:moveTo>
                    <a:pt x="405" y="677"/>
                  </a:moveTo>
                  <a:lnTo>
                    <a:pt x="405" y="677"/>
                  </a:lnTo>
                  <a:lnTo>
                    <a:pt x="0" y="435"/>
                  </a:lnTo>
                  <a:lnTo>
                    <a:pt x="729" y="0"/>
                  </a:lnTo>
                  <a:lnTo>
                    <a:pt x="1127" y="242"/>
                  </a:lnTo>
                  <a:lnTo>
                    <a:pt x="405" y="677"/>
                  </a:lnTo>
                  <a:close/>
                </a:path>
              </a:pathLst>
            </a:custGeom>
            <a:solidFill>
              <a:schemeClr val="accent2">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sp>
          <p:nvSpPr>
            <p:cNvPr id="71" name="Freeform 16">
              <a:extLst>
                <a:ext uri="{FF2B5EF4-FFF2-40B4-BE49-F238E27FC236}">
                  <a16:creationId xmlns:a16="http://schemas.microsoft.com/office/drawing/2014/main" id="{2E2A26E0-FFDB-46D7-8B5E-D7D539C7998F}"/>
                </a:ext>
              </a:extLst>
            </p:cNvPr>
            <p:cNvSpPr>
              <a:spLocks/>
            </p:cNvSpPr>
            <p:nvPr/>
          </p:nvSpPr>
          <p:spPr bwMode="auto">
            <a:xfrm>
              <a:off x="4579938" y="3203575"/>
              <a:ext cx="1146175" cy="990600"/>
            </a:xfrm>
            <a:custGeom>
              <a:avLst/>
              <a:gdLst/>
              <a:ahLst/>
              <a:cxnLst>
                <a:cxn ang="0">
                  <a:pos x="722" y="188"/>
                </a:cxn>
                <a:cxn ang="0">
                  <a:pos x="2" y="624"/>
                </a:cxn>
                <a:cxn ang="0">
                  <a:pos x="0" y="624"/>
                </a:cxn>
                <a:cxn ang="0">
                  <a:pos x="0" y="435"/>
                </a:cxn>
                <a:cxn ang="0">
                  <a:pos x="0" y="435"/>
                </a:cxn>
                <a:cxn ang="0">
                  <a:pos x="722" y="0"/>
                </a:cxn>
                <a:cxn ang="0">
                  <a:pos x="722" y="188"/>
                </a:cxn>
              </a:cxnLst>
              <a:rect l="0" t="0" r="r" b="b"/>
              <a:pathLst>
                <a:path w="722" h="624">
                  <a:moveTo>
                    <a:pt x="722" y="188"/>
                  </a:moveTo>
                  <a:lnTo>
                    <a:pt x="2" y="624"/>
                  </a:lnTo>
                  <a:lnTo>
                    <a:pt x="0" y="624"/>
                  </a:lnTo>
                  <a:lnTo>
                    <a:pt x="0" y="435"/>
                  </a:lnTo>
                  <a:lnTo>
                    <a:pt x="0" y="435"/>
                  </a:lnTo>
                  <a:lnTo>
                    <a:pt x="722" y="0"/>
                  </a:lnTo>
                  <a:lnTo>
                    <a:pt x="722" y="188"/>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微软雅黑" pitchFamily="34" charset="-122"/>
                <a:ea typeface="微软雅黑" pitchFamily="34" charset="-122"/>
              </a:endParaRPr>
            </a:p>
          </p:txBody>
        </p:sp>
      </p:grpSp>
      <p:grpSp>
        <p:nvGrpSpPr>
          <p:cNvPr id="72" name="Group 279">
            <a:extLst>
              <a:ext uri="{FF2B5EF4-FFF2-40B4-BE49-F238E27FC236}">
                <a16:creationId xmlns:a16="http://schemas.microsoft.com/office/drawing/2014/main" id="{4971CD18-AF82-4CB4-8ECD-93D70C5BE593}"/>
              </a:ext>
            </a:extLst>
          </p:cNvPr>
          <p:cNvGrpSpPr/>
          <p:nvPr/>
        </p:nvGrpSpPr>
        <p:grpSpPr>
          <a:xfrm>
            <a:off x="4175768" y="3298452"/>
            <a:ext cx="1047997" cy="1047989"/>
            <a:chOff x="846989" y="1401020"/>
            <a:chExt cx="877416" cy="877416"/>
          </a:xfrm>
          <a:effectLst/>
        </p:grpSpPr>
        <p:sp>
          <p:nvSpPr>
            <p:cNvPr id="73" name="Teardrop 17">
              <a:extLst>
                <a:ext uri="{FF2B5EF4-FFF2-40B4-BE49-F238E27FC236}">
                  <a16:creationId xmlns:a16="http://schemas.microsoft.com/office/drawing/2014/main" id="{330A3D8A-EA47-43FA-85EE-959A03C5B563}"/>
                </a:ext>
              </a:extLst>
            </p:cNvPr>
            <p:cNvSpPr/>
            <p:nvPr/>
          </p:nvSpPr>
          <p:spPr>
            <a:xfrm rot="8100000">
              <a:off x="846989" y="1401020"/>
              <a:ext cx="877416" cy="877416"/>
            </a:xfrm>
            <a:prstGeom prst="teardrop">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lumMod val="75000"/>
                    <a:lumOff val="25000"/>
                  </a:schemeClr>
                </a:solidFill>
                <a:latin typeface="微软雅黑" pitchFamily="34" charset="-122"/>
                <a:ea typeface="微软雅黑" pitchFamily="34" charset="-122"/>
              </a:endParaRPr>
            </a:p>
          </p:txBody>
        </p:sp>
        <p:sp>
          <p:nvSpPr>
            <p:cNvPr id="74" name="Oval 18">
              <a:extLst>
                <a:ext uri="{FF2B5EF4-FFF2-40B4-BE49-F238E27FC236}">
                  <a16:creationId xmlns:a16="http://schemas.microsoft.com/office/drawing/2014/main" id="{62C668E6-674E-4F86-8D52-F72CEA9E10F9}"/>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a:solidFill>
                    <a:schemeClr val="tx1">
                      <a:lumMod val="75000"/>
                      <a:lumOff val="25000"/>
                    </a:schemeClr>
                  </a:solidFill>
                  <a:latin typeface="微软雅黑" pitchFamily="34" charset="-122"/>
                  <a:ea typeface="微软雅黑" pitchFamily="34" charset="-122"/>
                </a:rPr>
                <a:t>03</a:t>
              </a:r>
            </a:p>
          </p:txBody>
        </p:sp>
      </p:grpSp>
      <p:grpSp>
        <p:nvGrpSpPr>
          <p:cNvPr id="75" name="Group 279">
            <a:extLst>
              <a:ext uri="{FF2B5EF4-FFF2-40B4-BE49-F238E27FC236}">
                <a16:creationId xmlns:a16="http://schemas.microsoft.com/office/drawing/2014/main" id="{6C4B8DA4-A7A3-48E9-8C1D-EBCD182111A8}"/>
              </a:ext>
            </a:extLst>
          </p:cNvPr>
          <p:cNvGrpSpPr/>
          <p:nvPr/>
        </p:nvGrpSpPr>
        <p:grpSpPr>
          <a:xfrm>
            <a:off x="5881220" y="3817224"/>
            <a:ext cx="1047997" cy="1047989"/>
            <a:chOff x="846989" y="1401020"/>
            <a:chExt cx="877416" cy="877416"/>
          </a:xfrm>
          <a:effectLst/>
        </p:grpSpPr>
        <p:sp>
          <p:nvSpPr>
            <p:cNvPr id="76" name="Teardrop 20">
              <a:extLst>
                <a:ext uri="{FF2B5EF4-FFF2-40B4-BE49-F238E27FC236}">
                  <a16:creationId xmlns:a16="http://schemas.microsoft.com/office/drawing/2014/main" id="{58CE23C8-EA2B-4C24-80D8-94EBD3294817}"/>
                </a:ext>
              </a:extLst>
            </p:cNvPr>
            <p:cNvSpPr/>
            <p:nvPr/>
          </p:nvSpPr>
          <p:spPr>
            <a:xfrm rot="8100000">
              <a:off x="846989" y="1401020"/>
              <a:ext cx="877416" cy="877416"/>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lumMod val="75000"/>
                    <a:lumOff val="25000"/>
                  </a:schemeClr>
                </a:solidFill>
                <a:latin typeface="微软雅黑" pitchFamily="34" charset="-122"/>
                <a:ea typeface="微软雅黑" pitchFamily="34" charset="-122"/>
              </a:endParaRPr>
            </a:p>
          </p:txBody>
        </p:sp>
        <p:sp>
          <p:nvSpPr>
            <p:cNvPr id="77" name="Oval 21">
              <a:extLst>
                <a:ext uri="{FF2B5EF4-FFF2-40B4-BE49-F238E27FC236}">
                  <a16:creationId xmlns:a16="http://schemas.microsoft.com/office/drawing/2014/main" id="{6B6191D7-CFDC-4B11-B0F3-DD50A79589C7}"/>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a:solidFill>
                    <a:schemeClr val="tx1">
                      <a:lumMod val="75000"/>
                      <a:lumOff val="25000"/>
                    </a:schemeClr>
                  </a:solidFill>
                  <a:latin typeface="微软雅黑" pitchFamily="34" charset="-122"/>
                  <a:ea typeface="微软雅黑" pitchFamily="34" charset="-122"/>
                </a:rPr>
                <a:t>04</a:t>
              </a:r>
            </a:p>
          </p:txBody>
        </p:sp>
      </p:grpSp>
      <p:grpSp>
        <p:nvGrpSpPr>
          <p:cNvPr id="78" name="Group 279">
            <a:extLst>
              <a:ext uri="{FF2B5EF4-FFF2-40B4-BE49-F238E27FC236}">
                <a16:creationId xmlns:a16="http://schemas.microsoft.com/office/drawing/2014/main" id="{C7F775F5-75C3-4912-9E10-19DC78DEC856}"/>
              </a:ext>
            </a:extLst>
          </p:cNvPr>
          <p:cNvGrpSpPr/>
          <p:nvPr/>
        </p:nvGrpSpPr>
        <p:grpSpPr>
          <a:xfrm>
            <a:off x="5249336" y="2143116"/>
            <a:ext cx="1047997" cy="1047989"/>
            <a:chOff x="846989" y="1401020"/>
            <a:chExt cx="877416" cy="877416"/>
          </a:xfrm>
          <a:effectLst/>
        </p:grpSpPr>
        <p:sp>
          <p:nvSpPr>
            <p:cNvPr id="79" name="Teardrop 23">
              <a:extLst>
                <a:ext uri="{FF2B5EF4-FFF2-40B4-BE49-F238E27FC236}">
                  <a16:creationId xmlns:a16="http://schemas.microsoft.com/office/drawing/2014/main" id="{1BE4CD82-B69C-4DE0-A6B8-8585372CE54F}"/>
                </a:ext>
              </a:extLst>
            </p:cNvPr>
            <p:cNvSpPr/>
            <p:nvPr/>
          </p:nvSpPr>
          <p:spPr>
            <a:xfrm rot="8100000">
              <a:off x="846989" y="1401020"/>
              <a:ext cx="877416" cy="877416"/>
            </a:xfrm>
            <a:prstGeom prst="teardrop">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lumMod val="75000"/>
                    <a:lumOff val="25000"/>
                  </a:schemeClr>
                </a:solidFill>
                <a:latin typeface="微软雅黑" pitchFamily="34" charset="-122"/>
                <a:ea typeface="微软雅黑" pitchFamily="34" charset="-122"/>
              </a:endParaRPr>
            </a:p>
          </p:txBody>
        </p:sp>
        <p:sp>
          <p:nvSpPr>
            <p:cNvPr id="80" name="Oval 24">
              <a:extLst>
                <a:ext uri="{FF2B5EF4-FFF2-40B4-BE49-F238E27FC236}">
                  <a16:creationId xmlns:a16="http://schemas.microsoft.com/office/drawing/2014/main" id="{7750BFC8-219B-4AA6-89FF-6438DF94941E}"/>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a:solidFill>
                    <a:schemeClr val="tx1">
                      <a:lumMod val="75000"/>
                      <a:lumOff val="25000"/>
                    </a:schemeClr>
                  </a:solidFill>
                  <a:latin typeface="微软雅黑" pitchFamily="34" charset="-122"/>
                  <a:ea typeface="微软雅黑" pitchFamily="34" charset="-122"/>
                </a:rPr>
                <a:t>01</a:t>
              </a:r>
            </a:p>
          </p:txBody>
        </p:sp>
      </p:grpSp>
      <p:grpSp>
        <p:nvGrpSpPr>
          <p:cNvPr id="81" name="Group 279">
            <a:extLst>
              <a:ext uri="{FF2B5EF4-FFF2-40B4-BE49-F238E27FC236}">
                <a16:creationId xmlns:a16="http://schemas.microsoft.com/office/drawing/2014/main" id="{8BD2DD99-D8D7-4511-959D-9C69284FF560}"/>
              </a:ext>
            </a:extLst>
          </p:cNvPr>
          <p:cNvGrpSpPr/>
          <p:nvPr/>
        </p:nvGrpSpPr>
        <p:grpSpPr>
          <a:xfrm>
            <a:off x="6915269" y="2854832"/>
            <a:ext cx="1047997" cy="1047989"/>
            <a:chOff x="846989" y="1401020"/>
            <a:chExt cx="877416" cy="877416"/>
          </a:xfrm>
          <a:effectLst/>
        </p:grpSpPr>
        <p:sp>
          <p:nvSpPr>
            <p:cNvPr id="82" name="Teardrop 26">
              <a:extLst>
                <a:ext uri="{FF2B5EF4-FFF2-40B4-BE49-F238E27FC236}">
                  <a16:creationId xmlns:a16="http://schemas.microsoft.com/office/drawing/2014/main" id="{92A74C12-3979-4388-A324-38FC88D1D468}"/>
                </a:ext>
              </a:extLst>
            </p:cNvPr>
            <p:cNvSpPr/>
            <p:nvPr/>
          </p:nvSpPr>
          <p:spPr>
            <a:xfrm rot="8100000">
              <a:off x="846989" y="1401020"/>
              <a:ext cx="877416" cy="877416"/>
            </a:xfrm>
            <a:prstGeom prst="teardrop">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lumMod val="75000"/>
                    <a:lumOff val="25000"/>
                  </a:schemeClr>
                </a:solidFill>
                <a:latin typeface="微软雅黑" pitchFamily="34" charset="-122"/>
                <a:ea typeface="微软雅黑" pitchFamily="34" charset="-122"/>
              </a:endParaRPr>
            </a:p>
          </p:txBody>
        </p:sp>
        <p:sp>
          <p:nvSpPr>
            <p:cNvPr id="83" name="Oval 27">
              <a:extLst>
                <a:ext uri="{FF2B5EF4-FFF2-40B4-BE49-F238E27FC236}">
                  <a16:creationId xmlns:a16="http://schemas.microsoft.com/office/drawing/2014/main" id="{320E09E1-C091-40EB-8BCB-A0D34985064F}"/>
                </a:ext>
              </a:extLst>
            </p:cNvPr>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500" b="1" dirty="0">
                  <a:solidFill>
                    <a:schemeClr val="tx1">
                      <a:lumMod val="75000"/>
                      <a:lumOff val="25000"/>
                    </a:schemeClr>
                  </a:solidFill>
                  <a:latin typeface="微软雅黑" pitchFamily="34" charset="-122"/>
                  <a:ea typeface="微软雅黑" pitchFamily="34" charset="-122"/>
                </a:rPr>
                <a:t>02</a:t>
              </a:r>
            </a:p>
          </p:txBody>
        </p:sp>
      </p:grpSp>
      <p:grpSp>
        <p:nvGrpSpPr>
          <p:cNvPr id="84" name="Group 66">
            <a:extLst>
              <a:ext uri="{FF2B5EF4-FFF2-40B4-BE49-F238E27FC236}">
                <a16:creationId xmlns:a16="http://schemas.microsoft.com/office/drawing/2014/main" id="{D3D3DAB4-5092-46A8-890D-6BF3F5FC59F6}"/>
              </a:ext>
            </a:extLst>
          </p:cNvPr>
          <p:cNvGrpSpPr/>
          <p:nvPr/>
        </p:nvGrpSpPr>
        <p:grpSpPr>
          <a:xfrm>
            <a:off x="8707517" y="4547299"/>
            <a:ext cx="2596968" cy="974984"/>
            <a:chOff x="5603652" y="1598720"/>
            <a:chExt cx="1947726" cy="731238"/>
          </a:xfrm>
        </p:grpSpPr>
        <p:sp>
          <p:nvSpPr>
            <p:cNvPr id="85" name="Text Placeholder 3">
              <a:extLst>
                <a:ext uri="{FF2B5EF4-FFF2-40B4-BE49-F238E27FC236}">
                  <a16:creationId xmlns:a16="http://schemas.microsoft.com/office/drawing/2014/main" id="{9A3AF132-798A-4C6D-9181-84FE02DFD613}"/>
                </a:ext>
              </a:extLst>
            </p:cNvPr>
            <p:cNvSpPr txBox="1">
              <a:spLocks/>
            </p:cNvSpPr>
            <p:nvPr/>
          </p:nvSpPr>
          <p:spPr>
            <a:xfrm>
              <a:off x="5603652" y="1598720"/>
              <a:ext cx="865622" cy="20774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40" fontAlgn="auto">
                <a:spcBef>
                  <a:spcPct val="20000"/>
                </a:spcBef>
                <a:spcAft>
                  <a:spcPts val="0"/>
                </a:spcAft>
                <a:defRPr/>
              </a:pPr>
              <a:r>
                <a:rPr lang="zh-CN" altLang="en-US" sz="1800" b="1" dirty="0">
                  <a:solidFill>
                    <a:schemeClr val="accent2">
                      <a:lumMod val="75000"/>
                    </a:schemeClr>
                  </a:solidFill>
                  <a:latin typeface="微软雅黑" pitchFamily="34" charset="-122"/>
                  <a:ea typeface="微软雅黑" pitchFamily="34" charset="-122"/>
                </a:rPr>
                <a:t>业务移动化</a:t>
              </a:r>
              <a:endParaRPr lang="en-US" sz="1800" b="1" dirty="0">
                <a:solidFill>
                  <a:schemeClr val="accent2">
                    <a:lumMod val="75000"/>
                  </a:schemeClr>
                </a:solidFill>
                <a:latin typeface="微软雅黑" pitchFamily="34" charset="-122"/>
                <a:ea typeface="微软雅黑" pitchFamily="34" charset="-122"/>
              </a:endParaRPr>
            </a:p>
          </p:txBody>
        </p:sp>
        <p:sp>
          <p:nvSpPr>
            <p:cNvPr id="86" name="Text Placeholder 3">
              <a:extLst>
                <a:ext uri="{FF2B5EF4-FFF2-40B4-BE49-F238E27FC236}">
                  <a16:creationId xmlns:a16="http://schemas.microsoft.com/office/drawing/2014/main" id="{FFC4F770-9BF5-4B6A-A3DD-40D20A81297A}"/>
                </a:ext>
              </a:extLst>
            </p:cNvPr>
            <p:cNvSpPr txBox="1">
              <a:spLocks/>
            </p:cNvSpPr>
            <p:nvPr/>
          </p:nvSpPr>
          <p:spPr>
            <a:xfrm>
              <a:off x="5603652" y="1845210"/>
              <a:ext cx="1947726" cy="48474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40">
                <a:spcBef>
                  <a:spcPct val="20000"/>
                </a:spcBef>
                <a:defRPr/>
              </a:pPr>
              <a:r>
                <a:rPr lang="zh-CN" altLang="en-US" sz="1400" dirty="0">
                  <a:latin typeface="微软雅黑" panose="020B0503020204020204" pitchFamily="34" charset="-122"/>
                  <a:ea typeface="微软雅黑" panose="020B0503020204020204" pitchFamily="34" charset="-122"/>
                </a:rPr>
                <a:t>结合移动互联网，将传统业务互联网化，通过技术、业务的创新，提升保险企业的品牌价值</a:t>
              </a:r>
            </a:p>
          </p:txBody>
        </p:sp>
      </p:grpSp>
      <p:grpSp>
        <p:nvGrpSpPr>
          <p:cNvPr id="87" name="Group 69">
            <a:extLst>
              <a:ext uri="{FF2B5EF4-FFF2-40B4-BE49-F238E27FC236}">
                <a16:creationId xmlns:a16="http://schemas.microsoft.com/office/drawing/2014/main" id="{A4E56709-50DD-4BAA-BBB9-17816ECFCEE8}"/>
              </a:ext>
            </a:extLst>
          </p:cNvPr>
          <p:cNvGrpSpPr/>
          <p:nvPr/>
        </p:nvGrpSpPr>
        <p:grpSpPr>
          <a:xfrm>
            <a:off x="8707517" y="3118540"/>
            <a:ext cx="2596968" cy="1027069"/>
            <a:chOff x="5603652" y="1612247"/>
            <a:chExt cx="1947726" cy="770302"/>
          </a:xfrm>
        </p:grpSpPr>
        <p:sp>
          <p:nvSpPr>
            <p:cNvPr id="88" name="Text Placeholder 3">
              <a:extLst>
                <a:ext uri="{FF2B5EF4-FFF2-40B4-BE49-F238E27FC236}">
                  <a16:creationId xmlns:a16="http://schemas.microsoft.com/office/drawing/2014/main" id="{F9ADA069-C043-4B42-8E3D-BB4E68874323}"/>
                </a:ext>
              </a:extLst>
            </p:cNvPr>
            <p:cNvSpPr txBox="1">
              <a:spLocks/>
            </p:cNvSpPr>
            <p:nvPr/>
          </p:nvSpPr>
          <p:spPr>
            <a:xfrm>
              <a:off x="5603652" y="1612247"/>
              <a:ext cx="1384994" cy="20774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40" fontAlgn="auto">
                <a:spcBef>
                  <a:spcPct val="20000"/>
                </a:spcBef>
                <a:spcAft>
                  <a:spcPts val="0"/>
                </a:spcAft>
                <a:defRPr/>
              </a:pPr>
              <a:r>
                <a:rPr lang="zh-CN" altLang="en-US" sz="1800" b="1" dirty="0">
                  <a:solidFill>
                    <a:srgbClr val="00B050"/>
                  </a:solidFill>
                  <a:latin typeface="微软雅黑" pitchFamily="34" charset="-122"/>
                  <a:ea typeface="微软雅黑" pitchFamily="34" charset="-122"/>
                </a:rPr>
                <a:t>降低车险服务成本</a:t>
              </a:r>
              <a:endParaRPr lang="en-US" sz="1800" b="1" dirty="0">
                <a:solidFill>
                  <a:srgbClr val="00B050"/>
                </a:solidFill>
                <a:latin typeface="微软雅黑" pitchFamily="34" charset="-122"/>
                <a:ea typeface="微软雅黑" pitchFamily="34" charset="-122"/>
              </a:endParaRPr>
            </a:p>
          </p:txBody>
        </p:sp>
        <p:sp>
          <p:nvSpPr>
            <p:cNvPr id="89" name="Text Placeholder 3">
              <a:extLst>
                <a:ext uri="{FF2B5EF4-FFF2-40B4-BE49-F238E27FC236}">
                  <a16:creationId xmlns:a16="http://schemas.microsoft.com/office/drawing/2014/main" id="{8D320F9C-5D2E-4A5A-9C5F-A777C4984AF0}"/>
                </a:ext>
              </a:extLst>
            </p:cNvPr>
            <p:cNvSpPr txBox="1">
              <a:spLocks/>
            </p:cNvSpPr>
            <p:nvPr/>
          </p:nvSpPr>
          <p:spPr>
            <a:xfrm>
              <a:off x="5603652" y="1897801"/>
              <a:ext cx="1947726" cy="48474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840">
                <a:spcBef>
                  <a:spcPct val="20000"/>
                </a:spcBef>
                <a:defRPr/>
              </a:pPr>
              <a:r>
                <a:rPr lang="zh-CN" altLang="en-US" sz="1400" dirty="0">
                  <a:latin typeface="微软雅黑" panose="020B0503020204020204" pitchFamily="34" charset="-122"/>
                  <a:ea typeface="微软雅黑" panose="020B0503020204020204" pitchFamily="34" charset="-122"/>
                </a:rPr>
                <a:t>车险服务，一次查勘保险企业需要付出</a:t>
              </a:r>
              <a:r>
                <a:rPr lang="en-US" altLang="zh-CN" sz="1400" dirty="0">
                  <a:latin typeface="微软雅黑" panose="020B0503020204020204" pitchFamily="34" charset="-122"/>
                  <a:ea typeface="微软雅黑" panose="020B0503020204020204" pitchFamily="34" charset="-122"/>
                </a:rPr>
                <a:t>100-200</a:t>
              </a:r>
              <a:r>
                <a:rPr lang="zh-CN" altLang="en-US" sz="1400" dirty="0">
                  <a:latin typeface="微软雅黑" panose="020B0503020204020204" pitchFamily="34" charset="-122"/>
                  <a:ea typeface="微软雅黑" panose="020B0503020204020204" pitchFamily="34" charset="-122"/>
                </a:rPr>
                <a:t>元的成本代价，成本高昂</a:t>
              </a:r>
              <a:endParaRPr lang="en-US" sz="1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90" name="Group 75">
            <a:extLst>
              <a:ext uri="{FF2B5EF4-FFF2-40B4-BE49-F238E27FC236}">
                <a16:creationId xmlns:a16="http://schemas.microsoft.com/office/drawing/2014/main" id="{070C5E4E-7015-4225-A2E7-496BEC3CE3C1}"/>
              </a:ext>
            </a:extLst>
          </p:cNvPr>
          <p:cNvGrpSpPr/>
          <p:nvPr/>
        </p:nvGrpSpPr>
        <p:grpSpPr>
          <a:xfrm>
            <a:off x="637699" y="4547300"/>
            <a:ext cx="2769989" cy="1023608"/>
            <a:chOff x="5473890" y="1589284"/>
            <a:chExt cx="2077493" cy="767706"/>
          </a:xfrm>
        </p:grpSpPr>
        <p:sp>
          <p:nvSpPr>
            <p:cNvPr id="91" name="Text Placeholder 3">
              <a:extLst>
                <a:ext uri="{FF2B5EF4-FFF2-40B4-BE49-F238E27FC236}">
                  <a16:creationId xmlns:a16="http://schemas.microsoft.com/office/drawing/2014/main" id="{D288F090-5D10-4700-B3E1-65A0BCC22093}"/>
                </a:ext>
              </a:extLst>
            </p:cNvPr>
            <p:cNvSpPr txBox="1">
              <a:spLocks/>
            </p:cNvSpPr>
            <p:nvPr/>
          </p:nvSpPr>
          <p:spPr>
            <a:xfrm>
              <a:off x="5473890" y="1589284"/>
              <a:ext cx="2077493" cy="20774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40" fontAlgn="auto">
                <a:spcBef>
                  <a:spcPct val="20000"/>
                </a:spcBef>
                <a:spcAft>
                  <a:spcPts val="0"/>
                </a:spcAft>
                <a:defRPr/>
              </a:pPr>
              <a:r>
                <a:rPr lang="zh-CN" altLang="en-US" sz="1800" b="1" dirty="0">
                  <a:solidFill>
                    <a:schemeClr val="accent1">
                      <a:lumMod val="50000"/>
                    </a:schemeClr>
                  </a:solidFill>
                  <a:latin typeface="微软雅黑" pitchFamily="34" charset="-122"/>
                  <a:ea typeface="微软雅黑" pitchFamily="34" charset="-122"/>
                </a:rPr>
                <a:t>提升车险客户体验与满意度</a:t>
              </a:r>
              <a:endParaRPr lang="en-US" sz="1800" b="1" dirty="0">
                <a:solidFill>
                  <a:schemeClr val="accent1">
                    <a:lumMod val="50000"/>
                  </a:schemeClr>
                </a:solidFill>
                <a:latin typeface="微软雅黑" pitchFamily="34" charset="-122"/>
                <a:ea typeface="微软雅黑" pitchFamily="34" charset="-122"/>
              </a:endParaRPr>
            </a:p>
          </p:txBody>
        </p:sp>
        <p:sp>
          <p:nvSpPr>
            <p:cNvPr id="92" name="Text Placeholder 3">
              <a:extLst>
                <a:ext uri="{FF2B5EF4-FFF2-40B4-BE49-F238E27FC236}">
                  <a16:creationId xmlns:a16="http://schemas.microsoft.com/office/drawing/2014/main" id="{5F168184-FD0D-4412-B217-DDBDACD9A504}"/>
                </a:ext>
              </a:extLst>
            </p:cNvPr>
            <p:cNvSpPr txBox="1">
              <a:spLocks/>
            </p:cNvSpPr>
            <p:nvPr/>
          </p:nvSpPr>
          <p:spPr>
            <a:xfrm>
              <a:off x="5495650" y="1883784"/>
              <a:ext cx="2055732" cy="47320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sz="1400" dirty="0">
                  <a:latin typeface="微软雅黑" panose="020B0503020204020204" pitchFamily="34" charset="-122"/>
                  <a:ea typeface="微软雅黑" panose="020B0503020204020204" pitchFamily="34" charset="-122"/>
                </a:rPr>
                <a:t>中小保险公司品牌价值低，通过改善服务与体验，让客户愿意留存</a:t>
              </a:r>
              <a:endParaRPr lang="en-US" altLang="zh-CN" sz="1400" dirty="0">
                <a:latin typeface="微软雅黑" panose="020B0503020204020204" pitchFamily="34" charset="-122"/>
                <a:ea typeface="微软雅黑" panose="020B0503020204020204" pitchFamily="34" charset="-122"/>
              </a:endParaRPr>
            </a:p>
            <a:p>
              <a:endParaRPr lang="en-US" sz="1300" dirty="0">
                <a:solidFill>
                  <a:schemeClr val="tx1">
                    <a:lumMod val="50000"/>
                    <a:lumOff val="50000"/>
                  </a:schemeClr>
                </a:solidFill>
                <a:latin typeface="微软雅黑" pitchFamily="34" charset="-122"/>
                <a:ea typeface="微软雅黑" pitchFamily="34" charset="-122"/>
              </a:endParaRPr>
            </a:p>
          </p:txBody>
        </p:sp>
      </p:grpSp>
      <p:grpSp>
        <p:nvGrpSpPr>
          <p:cNvPr id="93" name="Group 72">
            <a:extLst>
              <a:ext uri="{FF2B5EF4-FFF2-40B4-BE49-F238E27FC236}">
                <a16:creationId xmlns:a16="http://schemas.microsoft.com/office/drawing/2014/main" id="{905AC40F-751F-4A17-80F2-BCB6D6F45000}"/>
              </a:ext>
            </a:extLst>
          </p:cNvPr>
          <p:cNvGrpSpPr/>
          <p:nvPr/>
        </p:nvGrpSpPr>
        <p:grpSpPr>
          <a:xfrm>
            <a:off x="810718" y="3118540"/>
            <a:ext cx="2596969" cy="770497"/>
            <a:chOff x="5603652" y="1629077"/>
            <a:chExt cx="1947727" cy="577873"/>
          </a:xfrm>
        </p:grpSpPr>
        <p:sp>
          <p:nvSpPr>
            <p:cNvPr id="94" name="Text Placeholder 3">
              <a:extLst>
                <a:ext uri="{FF2B5EF4-FFF2-40B4-BE49-F238E27FC236}">
                  <a16:creationId xmlns:a16="http://schemas.microsoft.com/office/drawing/2014/main" id="{B22046B8-C9B7-4DC0-B224-587746B96588}"/>
                </a:ext>
              </a:extLst>
            </p:cNvPr>
            <p:cNvSpPr txBox="1">
              <a:spLocks/>
            </p:cNvSpPr>
            <p:nvPr/>
          </p:nvSpPr>
          <p:spPr>
            <a:xfrm>
              <a:off x="6166385" y="1629077"/>
              <a:ext cx="1384994" cy="20774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40" fontAlgn="auto">
                <a:spcBef>
                  <a:spcPct val="20000"/>
                </a:spcBef>
                <a:spcAft>
                  <a:spcPts val="0"/>
                </a:spcAft>
                <a:defRPr/>
              </a:pPr>
              <a:r>
                <a:rPr lang="zh-CN" altLang="en-US" sz="1800" b="1" dirty="0">
                  <a:solidFill>
                    <a:srgbClr val="C00000"/>
                  </a:solidFill>
                  <a:latin typeface="微软雅黑" pitchFamily="34" charset="-122"/>
                  <a:ea typeface="微软雅黑" pitchFamily="34" charset="-122"/>
                </a:rPr>
                <a:t>提升车险利润规模</a:t>
              </a:r>
              <a:endParaRPr lang="en-US" sz="1800" b="1" dirty="0">
                <a:solidFill>
                  <a:srgbClr val="C00000"/>
                </a:solidFill>
                <a:latin typeface="微软雅黑" pitchFamily="34" charset="-122"/>
                <a:ea typeface="微软雅黑" pitchFamily="34" charset="-122"/>
              </a:endParaRPr>
            </a:p>
          </p:txBody>
        </p:sp>
        <p:sp>
          <p:nvSpPr>
            <p:cNvPr id="95" name="Text Placeholder 3">
              <a:extLst>
                <a:ext uri="{FF2B5EF4-FFF2-40B4-BE49-F238E27FC236}">
                  <a16:creationId xmlns:a16="http://schemas.microsoft.com/office/drawing/2014/main" id="{6302286B-C8B3-427F-8BD9-150881FC4B5A}"/>
                </a:ext>
              </a:extLst>
            </p:cNvPr>
            <p:cNvSpPr txBox="1">
              <a:spLocks/>
            </p:cNvSpPr>
            <p:nvPr/>
          </p:nvSpPr>
          <p:spPr>
            <a:xfrm>
              <a:off x="5603652" y="1883785"/>
              <a:ext cx="1947726" cy="32316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8840">
                <a:spcBef>
                  <a:spcPct val="20000"/>
                </a:spcBef>
                <a:defRPr/>
              </a:pPr>
              <a:r>
                <a:rPr lang="zh-CN" altLang="en-US" sz="1400" dirty="0">
                  <a:latin typeface="微软雅黑" panose="020B0503020204020204" pitchFamily="34" charset="-122"/>
                  <a:ea typeface="微软雅黑" panose="020B0503020204020204" pitchFamily="34" charset="-122"/>
                </a:rPr>
                <a:t>车险是财险企业的主要收入来源，提升车险业务利润规模是核心</a:t>
              </a:r>
              <a:endParaRPr lang="en-US" sz="13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sp>
        <p:nvSpPr>
          <p:cNvPr id="96" name="矩形 95">
            <a:extLst>
              <a:ext uri="{FF2B5EF4-FFF2-40B4-BE49-F238E27FC236}">
                <a16:creationId xmlns:a16="http://schemas.microsoft.com/office/drawing/2014/main" id="{9210641A-451F-4935-B1DC-E8101DC20282}"/>
              </a:ext>
            </a:extLst>
          </p:cNvPr>
          <p:cNvSpPr/>
          <p:nvPr/>
        </p:nvSpPr>
        <p:spPr>
          <a:xfrm>
            <a:off x="3024166" y="1071546"/>
            <a:ext cx="6096000" cy="1061829"/>
          </a:xfrm>
          <a:prstGeom prst="rect">
            <a:avLst/>
          </a:prstGeom>
        </p:spPr>
        <p:txBody>
          <a:bodyPr>
            <a:spAutoFit/>
          </a:bodyPr>
          <a:lstStyle/>
          <a:p>
            <a:pPr algn="ctr">
              <a:lnSpc>
                <a:spcPct val="150000"/>
              </a:lnSpc>
            </a:pPr>
            <a:r>
              <a:rPr lang="zh-CN" altLang="en-US" dirty="0">
                <a:latin typeface="微软雅黑" pitchFamily="34" charset="-122"/>
                <a:ea typeface="微软雅黑" pitchFamily="34" charset="-122"/>
              </a:rPr>
              <a:t>车险是财险公司的主营业务</a:t>
            </a:r>
            <a:endParaRPr lang="en-US" altLang="zh-CN" dirty="0">
              <a:latin typeface="微软雅黑" pitchFamily="34" charset="-122"/>
              <a:ea typeface="微软雅黑" pitchFamily="34" charset="-122"/>
            </a:endParaRPr>
          </a:p>
          <a:p>
            <a:pPr algn="ctr">
              <a:lnSpc>
                <a:spcPct val="150000"/>
              </a:lnSpc>
            </a:pPr>
            <a:r>
              <a:rPr lang="zh-CN" altLang="en-US" dirty="0">
                <a:latin typeface="微软雅黑" pitchFamily="34" charset="-122"/>
                <a:ea typeface="微软雅黑" pitchFamily="34" charset="-122"/>
              </a:rPr>
              <a:t>尤其是针对中小保险企业，车险占据营收的</a:t>
            </a:r>
            <a:r>
              <a:rPr lang="en-US" altLang="zh-CN" sz="2400" b="1" dirty="0">
                <a:latin typeface="微软雅黑" pitchFamily="34" charset="-122"/>
                <a:ea typeface="微软雅黑" pitchFamily="34" charset="-122"/>
              </a:rPr>
              <a:t>70%-80%</a:t>
            </a:r>
            <a:endParaRPr lang="zh-CN" altLang="en-US" b="1"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市场初步验证</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srcRect/>
          <a:stretch>
            <a:fillRect/>
          </a:stretch>
        </p:blipFill>
        <p:spPr bwMode="auto">
          <a:xfrm>
            <a:off x="380960" y="1699668"/>
            <a:ext cx="5429288" cy="2644956"/>
          </a:xfrm>
          <a:prstGeom prst="rect">
            <a:avLst/>
          </a:prstGeom>
          <a:noFill/>
          <a:ln w="9525">
            <a:noFill/>
            <a:miter lim="800000"/>
            <a:headEnd/>
            <a:tailEnd/>
          </a:ln>
          <a:effectLst/>
        </p:spPr>
      </p:pic>
      <p:sp>
        <p:nvSpPr>
          <p:cNvPr id="7" name="KSO_Shape"/>
          <p:cNvSpPr>
            <a:spLocks/>
          </p:cNvSpPr>
          <p:nvPr/>
        </p:nvSpPr>
        <p:spPr bwMode="auto">
          <a:xfrm>
            <a:off x="238084" y="1556792"/>
            <a:ext cx="5715040" cy="3143272"/>
          </a:xfrm>
          <a:custGeom>
            <a:avLst/>
            <a:gdLst>
              <a:gd name="T0" fmla="*/ 113939 w 6855"/>
              <a:gd name="T1" fmla="*/ 556 h 4342"/>
              <a:gd name="T2" fmla="*/ 83370 w 6855"/>
              <a:gd name="T3" fmla="*/ 7500 h 4342"/>
              <a:gd name="T4" fmla="*/ 56136 w 6855"/>
              <a:gd name="T5" fmla="*/ 21666 h 4342"/>
              <a:gd name="T6" fmla="*/ 33070 w 6855"/>
              <a:gd name="T7" fmla="*/ 41387 h 4342"/>
              <a:gd name="T8" fmla="*/ 15284 w 6855"/>
              <a:gd name="T9" fmla="*/ 66386 h 4342"/>
              <a:gd name="T10" fmla="*/ 3891 w 6855"/>
              <a:gd name="T11" fmla="*/ 95273 h 4342"/>
              <a:gd name="T12" fmla="*/ 0 w 6855"/>
              <a:gd name="T13" fmla="*/ 126939 h 4342"/>
              <a:gd name="T14" fmla="*/ 1389 w 6855"/>
              <a:gd name="T15" fmla="*/ 971345 h 4342"/>
              <a:gd name="T16" fmla="*/ 10004 w 6855"/>
              <a:gd name="T17" fmla="*/ 1001343 h 4342"/>
              <a:gd name="T18" fmla="*/ 25289 w 6855"/>
              <a:gd name="T19" fmla="*/ 1027731 h 4342"/>
              <a:gd name="T20" fmla="*/ 46409 w 6855"/>
              <a:gd name="T21" fmla="*/ 1049674 h 4342"/>
              <a:gd name="T22" fmla="*/ 71976 w 6855"/>
              <a:gd name="T23" fmla="*/ 1066340 h 4342"/>
              <a:gd name="T24" fmla="*/ 101433 w 6855"/>
              <a:gd name="T25" fmla="*/ 1076340 h 4342"/>
              <a:gd name="T26" fmla="*/ 825361 w 6855"/>
              <a:gd name="T27" fmla="*/ 1078840 h 4342"/>
              <a:gd name="T28" fmla="*/ 687245 w 6855"/>
              <a:gd name="T29" fmla="*/ 1143281 h 4342"/>
              <a:gd name="T30" fmla="*/ 665013 w 6855"/>
              <a:gd name="T31" fmla="*/ 1150225 h 4342"/>
              <a:gd name="T32" fmla="*/ 650284 w 6855"/>
              <a:gd name="T33" fmla="*/ 1162447 h 4342"/>
              <a:gd name="T34" fmla="*/ 638057 w 6855"/>
              <a:gd name="T35" fmla="*/ 1185779 h 4342"/>
              <a:gd name="T36" fmla="*/ 635000 w 6855"/>
              <a:gd name="T37" fmla="*/ 1206056 h 4342"/>
              <a:gd name="T38" fmla="*/ 1268333 w 6855"/>
              <a:gd name="T39" fmla="*/ 1189668 h 4342"/>
              <a:gd name="T40" fmla="*/ 1259996 w 6855"/>
              <a:gd name="T41" fmla="*/ 1169113 h 4342"/>
              <a:gd name="T42" fmla="*/ 1246934 w 6855"/>
              <a:gd name="T43" fmla="*/ 1155781 h 4342"/>
              <a:gd name="T44" fmla="*/ 1220812 w 6855"/>
              <a:gd name="T45" fmla="*/ 1144392 h 4342"/>
              <a:gd name="T46" fmla="*/ 1079361 w 6855"/>
              <a:gd name="T47" fmla="*/ 1142448 h 4342"/>
              <a:gd name="T48" fmla="*/ 1790783 w 6855"/>
              <a:gd name="T49" fmla="*/ 1078284 h 4342"/>
              <a:gd name="T50" fmla="*/ 1821352 w 6855"/>
              <a:gd name="T51" fmla="*/ 1071062 h 4342"/>
              <a:gd name="T52" fmla="*/ 1848864 w 6855"/>
              <a:gd name="T53" fmla="*/ 1057174 h 4342"/>
              <a:gd name="T54" fmla="*/ 1871652 w 6855"/>
              <a:gd name="T55" fmla="*/ 1037175 h 4342"/>
              <a:gd name="T56" fmla="*/ 1889438 w 6855"/>
              <a:gd name="T57" fmla="*/ 1012176 h 4342"/>
              <a:gd name="T58" fmla="*/ 1900832 w 6855"/>
              <a:gd name="T59" fmla="*/ 983566 h 4342"/>
              <a:gd name="T60" fmla="*/ 1905000 w 6855"/>
              <a:gd name="T61" fmla="*/ 952179 h 4342"/>
              <a:gd name="T62" fmla="*/ 1903333 w 6855"/>
              <a:gd name="T63" fmla="*/ 107773 h 4342"/>
              <a:gd name="T64" fmla="*/ 1894718 w 6855"/>
              <a:gd name="T65" fmla="*/ 77774 h 4342"/>
              <a:gd name="T66" fmla="*/ 1879711 w 6855"/>
              <a:gd name="T67" fmla="*/ 51109 h 4342"/>
              <a:gd name="T68" fmla="*/ 1858313 w 6855"/>
              <a:gd name="T69" fmla="*/ 29165 h 4342"/>
              <a:gd name="T70" fmla="*/ 1832746 w 6855"/>
              <a:gd name="T71" fmla="*/ 12499 h 4342"/>
              <a:gd name="T72" fmla="*/ 1803289 w 6855"/>
              <a:gd name="T73" fmla="*/ 2500 h 4342"/>
              <a:gd name="T74" fmla="*/ 1841083 w 6855"/>
              <a:gd name="T75" fmla="*/ 952179 h 4342"/>
              <a:gd name="T76" fmla="*/ 1836359 w 6855"/>
              <a:gd name="T77" fmla="*/ 976900 h 4342"/>
              <a:gd name="T78" fmla="*/ 1818018 w 6855"/>
              <a:gd name="T79" fmla="*/ 1001065 h 4342"/>
              <a:gd name="T80" fmla="*/ 1790505 w 6855"/>
              <a:gd name="T81" fmla="*/ 1014120 h 4342"/>
              <a:gd name="T82" fmla="*/ 120330 w 6855"/>
              <a:gd name="T83" fmla="*/ 1015231 h 4342"/>
              <a:gd name="T84" fmla="*/ 91707 w 6855"/>
              <a:gd name="T85" fmla="*/ 1004676 h 4342"/>
              <a:gd name="T86" fmla="*/ 71142 w 6855"/>
              <a:gd name="T87" fmla="*/ 982177 h 4342"/>
              <a:gd name="T88" fmla="*/ 63361 w 6855"/>
              <a:gd name="T89" fmla="*/ 952179 h 4342"/>
              <a:gd name="T90" fmla="*/ 66418 w 6855"/>
              <a:gd name="T91" fmla="*/ 108051 h 4342"/>
              <a:gd name="T92" fmla="*/ 81980 w 6855"/>
              <a:gd name="T93" fmla="*/ 82218 h 4342"/>
              <a:gd name="T94" fmla="*/ 107825 w 6855"/>
              <a:gd name="T95" fmla="*/ 66108 h 4342"/>
              <a:gd name="T96" fmla="*/ 1777722 w 6855"/>
              <a:gd name="T97" fmla="*/ 63330 h 4342"/>
              <a:gd name="T98" fmla="*/ 1808291 w 6855"/>
              <a:gd name="T99" fmla="*/ 70830 h 4342"/>
              <a:gd name="T100" fmla="*/ 1830523 w 6855"/>
              <a:gd name="T101" fmla="*/ 91385 h 4342"/>
              <a:gd name="T102" fmla="*/ 1840805 w 6855"/>
              <a:gd name="T103" fmla="*/ 120272 h 434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855" h="4342">
                <a:moveTo>
                  <a:pt x="6397" y="0"/>
                </a:moveTo>
                <a:lnTo>
                  <a:pt x="456" y="0"/>
                </a:lnTo>
                <a:lnTo>
                  <a:pt x="433" y="1"/>
                </a:lnTo>
                <a:lnTo>
                  <a:pt x="410" y="2"/>
                </a:lnTo>
                <a:lnTo>
                  <a:pt x="387" y="5"/>
                </a:lnTo>
                <a:lnTo>
                  <a:pt x="365" y="9"/>
                </a:lnTo>
                <a:lnTo>
                  <a:pt x="343" y="15"/>
                </a:lnTo>
                <a:lnTo>
                  <a:pt x="322" y="20"/>
                </a:lnTo>
                <a:lnTo>
                  <a:pt x="300" y="27"/>
                </a:lnTo>
                <a:lnTo>
                  <a:pt x="279" y="35"/>
                </a:lnTo>
                <a:lnTo>
                  <a:pt x="259" y="45"/>
                </a:lnTo>
                <a:lnTo>
                  <a:pt x="240" y="55"/>
                </a:lnTo>
                <a:lnTo>
                  <a:pt x="220" y="67"/>
                </a:lnTo>
                <a:lnTo>
                  <a:pt x="202" y="78"/>
                </a:lnTo>
                <a:lnTo>
                  <a:pt x="184" y="91"/>
                </a:lnTo>
                <a:lnTo>
                  <a:pt x="167" y="105"/>
                </a:lnTo>
                <a:lnTo>
                  <a:pt x="150" y="118"/>
                </a:lnTo>
                <a:lnTo>
                  <a:pt x="134" y="134"/>
                </a:lnTo>
                <a:lnTo>
                  <a:pt x="119" y="149"/>
                </a:lnTo>
                <a:lnTo>
                  <a:pt x="105" y="167"/>
                </a:lnTo>
                <a:lnTo>
                  <a:pt x="91" y="184"/>
                </a:lnTo>
                <a:lnTo>
                  <a:pt x="78" y="201"/>
                </a:lnTo>
                <a:lnTo>
                  <a:pt x="66" y="221"/>
                </a:lnTo>
                <a:lnTo>
                  <a:pt x="55" y="239"/>
                </a:lnTo>
                <a:lnTo>
                  <a:pt x="45" y="259"/>
                </a:lnTo>
                <a:lnTo>
                  <a:pt x="36" y="280"/>
                </a:lnTo>
                <a:lnTo>
                  <a:pt x="28" y="300"/>
                </a:lnTo>
                <a:lnTo>
                  <a:pt x="21" y="321"/>
                </a:lnTo>
                <a:lnTo>
                  <a:pt x="14" y="343"/>
                </a:lnTo>
                <a:lnTo>
                  <a:pt x="9" y="365"/>
                </a:lnTo>
                <a:lnTo>
                  <a:pt x="5" y="388"/>
                </a:lnTo>
                <a:lnTo>
                  <a:pt x="2" y="410"/>
                </a:lnTo>
                <a:lnTo>
                  <a:pt x="0" y="433"/>
                </a:lnTo>
                <a:lnTo>
                  <a:pt x="0" y="457"/>
                </a:lnTo>
                <a:lnTo>
                  <a:pt x="0" y="3428"/>
                </a:lnTo>
                <a:lnTo>
                  <a:pt x="0" y="3451"/>
                </a:lnTo>
                <a:lnTo>
                  <a:pt x="2" y="3474"/>
                </a:lnTo>
                <a:lnTo>
                  <a:pt x="5" y="3497"/>
                </a:lnTo>
                <a:lnTo>
                  <a:pt x="9" y="3519"/>
                </a:lnTo>
                <a:lnTo>
                  <a:pt x="14" y="3541"/>
                </a:lnTo>
                <a:lnTo>
                  <a:pt x="21" y="3563"/>
                </a:lnTo>
                <a:lnTo>
                  <a:pt x="28" y="3584"/>
                </a:lnTo>
                <a:lnTo>
                  <a:pt x="36" y="3605"/>
                </a:lnTo>
                <a:lnTo>
                  <a:pt x="45" y="3625"/>
                </a:lnTo>
                <a:lnTo>
                  <a:pt x="55" y="3644"/>
                </a:lnTo>
                <a:lnTo>
                  <a:pt x="66" y="3664"/>
                </a:lnTo>
                <a:lnTo>
                  <a:pt x="78" y="3682"/>
                </a:lnTo>
                <a:lnTo>
                  <a:pt x="91" y="3700"/>
                </a:lnTo>
                <a:lnTo>
                  <a:pt x="105" y="3717"/>
                </a:lnTo>
                <a:lnTo>
                  <a:pt x="119" y="3734"/>
                </a:lnTo>
                <a:lnTo>
                  <a:pt x="134" y="3750"/>
                </a:lnTo>
                <a:lnTo>
                  <a:pt x="150" y="3765"/>
                </a:lnTo>
                <a:lnTo>
                  <a:pt x="167" y="3779"/>
                </a:lnTo>
                <a:lnTo>
                  <a:pt x="184" y="3793"/>
                </a:lnTo>
                <a:lnTo>
                  <a:pt x="202" y="3806"/>
                </a:lnTo>
                <a:lnTo>
                  <a:pt x="220" y="3818"/>
                </a:lnTo>
                <a:lnTo>
                  <a:pt x="240" y="3829"/>
                </a:lnTo>
                <a:lnTo>
                  <a:pt x="259" y="3839"/>
                </a:lnTo>
                <a:lnTo>
                  <a:pt x="279" y="3848"/>
                </a:lnTo>
                <a:lnTo>
                  <a:pt x="300" y="3856"/>
                </a:lnTo>
                <a:lnTo>
                  <a:pt x="322" y="3863"/>
                </a:lnTo>
                <a:lnTo>
                  <a:pt x="343" y="3870"/>
                </a:lnTo>
                <a:lnTo>
                  <a:pt x="365" y="3875"/>
                </a:lnTo>
                <a:lnTo>
                  <a:pt x="387" y="3879"/>
                </a:lnTo>
                <a:lnTo>
                  <a:pt x="410" y="3882"/>
                </a:lnTo>
                <a:lnTo>
                  <a:pt x="433" y="3884"/>
                </a:lnTo>
                <a:lnTo>
                  <a:pt x="456" y="3884"/>
                </a:lnTo>
                <a:lnTo>
                  <a:pt x="2970" y="3884"/>
                </a:lnTo>
                <a:lnTo>
                  <a:pt x="2970" y="4113"/>
                </a:lnTo>
                <a:lnTo>
                  <a:pt x="2513" y="4113"/>
                </a:lnTo>
                <a:lnTo>
                  <a:pt x="2492" y="4113"/>
                </a:lnTo>
                <a:lnTo>
                  <a:pt x="2473" y="4116"/>
                </a:lnTo>
                <a:lnTo>
                  <a:pt x="2454" y="4118"/>
                </a:lnTo>
                <a:lnTo>
                  <a:pt x="2438" y="4123"/>
                </a:lnTo>
                <a:lnTo>
                  <a:pt x="2422" y="4128"/>
                </a:lnTo>
                <a:lnTo>
                  <a:pt x="2407" y="4134"/>
                </a:lnTo>
                <a:lnTo>
                  <a:pt x="2393" y="4141"/>
                </a:lnTo>
                <a:lnTo>
                  <a:pt x="2381" y="4148"/>
                </a:lnTo>
                <a:lnTo>
                  <a:pt x="2369" y="4157"/>
                </a:lnTo>
                <a:lnTo>
                  <a:pt x="2359" y="4166"/>
                </a:lnTo>
                <a:lnTo>
                  <a:pt x="2349" y="4176"/>
                </a:lnTo>
                <a:lnTo>
                  <a:pt x="2340" y="4185"/>
                </a:lnTo>
                <a:lnTo>
                  <a:pt x="2332" y="4195"/>
                </a:lnTo>
                <a:lnTo>
                  <a:pt x="2325" y="4206"/>
                </a:lnTo>
                <a:lnTo>
                  <a:pt x="2314" y="4227"/>
                </a:lnTo>
                <a:lnTo>
                  <a:pt x="2303" y="4248"/>
                </a:lnTo>
                <a:lnTo>
                  <a:pt x="2296" y="4269"/>
                </a:lnTo>
                <a:lnTo>
                  <a:pt x="2292" y="4289"/>
                </a:lnTo>
                <a:lnTo>
                  <a:pt x="2288" y="4306"/>
                </a:lnTo>
                <a:lnTo>
                  <a:pt x="2286" y="4321"/>
                </a:lnTo>
                <a:lnTo>
                  <a:pt x="2285" y="4331"/>
                </a:lnTo>
                <a:lnTo>
                  <a:pt x="2285" y="4342"/>
                </a:lnTo>
                <a:lnTo>
                  <a:pt x="4570" y="4342"/>
                </a:lnTo>
                <a:lnTo>
                  <a:pt x="4569" y="4321"/>
                </a:lnTo>
                <a:lnTo>
                  <a:pt x="4567" y="4301"/>
                </a:lnTo>
                <a:lnTo>
                  <a:pt x="4564" y="4283"/>
                </a:lnTo>
                <a:lnTo>
                  <a:pt x="4559" y="4266"/>
                </a:lnTo>
                <a:lnTo>
                  <a:pt x="4555" y="4251"/>
                </a:lnTo>
                <a:lnTo>
                  <a:pt x="4548" y="4236"/>
                </a:lnTo>
                <a:lnTo>
                  <a:pt x="4541" y="4222"/>
                </a:lnTo>
                <a:lnTo>
                  <a:pt x="4534" y="4209"/>
                </a:lnTo>
                <a:lnTo>
                  <a:pt x="4526" y="4198"/>
                </a:lnTo>
                <a:lnTo>
                  <a:pt x="4517" y="4187"/>
                </a:lnTo>
                <a:lnTo>
                  <a:pt x="4507" y="4178"/>
                </a:lnTo>
                <a:lnTo>
                  <a:pt x="4497" y="4169"/>
                </a:lnTo>
                <a:lnTo>
                  <a:pt x="4487" y="4161"/>
                </a:lnTo>
                <a:lnTo>
                  <a:pt x="4476" y="4154"/>
                </a:lnTo>
                <a:lnTo>
                  <a:pt x="4456" y="4141"/>
                </a:lnTo>
                <a:lnTo>
                  <a:pt x="4434" y="4132"/>
                </a:lnTo>
                <a:lnTo>
                  <a:pt x="4413" y="4125"/>
                </a:lnTo>
                <a:lnTo>
                  <a:pt x="4393" y="4120"/>
                </a:lnTo>
                <a:lnTo>
                  <a:pt x="4376" y="4117"/>
                </a:lnTo>
                <a:lnTo>
                  <a:pt x="4362" y="4115"/>
                </a:lnTo>
                <a:lnTo>
                  <a:pt x="4351" y="4113"/>
                </a:lnTo>
                <a:lnTo>
                  <a:pt x="4340" y="4113"/>
                </a:lnTo>
                <a:lnTo>
                  <a:pt x="3884" y="4113"/>
                </a:lnTo>
                <a:lnTo>
                  <a:pt x="3884" y="3884"/>
                </a:lnTo>
                <a:lnTo>
                  <a:pt x="6397" y="3884"/>
                </a:lnTo>
                <a:lnTo>
                  <a:pt x="6421" y="3884"/>
                </a:lnTo>
                <a:lnTo>
                  <a:pt x="6444" y="3882"/>
                </a:lnTo>
                <a:lnTo>
                  <a:pt x="6466" y="3879"/>
                </a:lnTo>
                <a:lnTo>
                  <a:pt x="6489" y="3875"/>
                </a:lnTo>
                <a:lnTo>
                  <a:pt x="6511" y="3870"/>
                </a:lnTo>
                <a:lnTo>
                  <a:pt x="6533" y="3863"/>
                </a:lnTo>
                <a:lnTo>
                  <a:pt x="6554" y="3856"/>
                </a:lnTo>
                <a:lnTo>
                  <a:pt x="6575" y="3848"/>
                </a:lnTo>
                <a:lnTo>
                  <a:pt x="6595" y="3839"/>
                </a:lnTo>
                <a:lnTo>
                  <a:pt x="6615" y="3829"/>
                </a:lnTo>
                <a:lnTo>
                  <a:pt x="6633" y="3818"/>
                </a:lnTo>
                <a:lnTo>
                  <a:pt x="6653" y="3806"/>
                </a:lnTo>
                <a:lnTo>
                  <a:pt x="6670" y="3793"/>
                </a:lnTo>
                <a:lnTo>
                  <a:pt x="6687" y="3779"/>
                </a:lnTo>
                <a:lnTo>
                  <a:pt x="6705" y="3765"/>
                </a:lnTo>
                <a:lnTo>
                  <a:pt x="6720" y="3750"/>
                </a:lnTo>
                <a:lnTo>
                  <a:pt x="6735" y="3734"/>
                </a:lnTo>
                <a:lnTo>
                  <a:pt x="6750" y="3717"/>
                </a:lnTo>
                <a:lnTo>
                  <a:pt x="6764" y="3700"/>
                </a:lnTo>
                <a:lnTo>
                  <a:pt x="6776" y="3682"/>
                </a:lnTo>
                <a:lnTo>
                  <a:pt x="6788" y="3664"/>
                </a:lnTo>
                <a:lnTo>
                  <a:pt x="6799" y="3644"/>
                </a:lnTo>
                <a:lnTo>
                  <a:pt x="6810" y="3625"/>
                </a:lnTo>
                <a:lnTo>
                  <a:pt x="6818" y="3605"/>
                </a:lnTo>
                <a:lnTo>
                  <a:pt x="6827" y="3584"/>
                </a:lnTo>
                <a:lnTo>
                  <a:pt x="6834" y="3563"/>
                </a:lnTo>
                <a:lnTo>
                  <a:pt x="6840" y="3541"/>
                </a:lnTo>
                <a:lnTo>
                  <a:pt x="6845" y="3519"/>
                </a:lnTo>
                <a:lnTo>
                  <a:pt x="6849" y="3497"/>
                </a:lnTo>
                <a:lnTo>
                  <a:pt x="6852" y="3474"/>
                </a:lnTo>
                <a:lnTo>
                  <a:pt x="6853" y="3451"/>
                </a:lnTo>
                <a:lnTo>
                  <a:pt x="6855" y="3428"/>
                </a:lnTo>
                <a:lnTo>
                  <a:pt x="6855" y="457"/>
                </a:lnTo>
                <a:lnTo>
                  <a:pt x="6853" y="433"/>
                </a:lnTo>
                <a:lnTo>
                  <a:pt x="6852" y="410"/>
                </a:lnTo>
                <a:lnTo>
                  <a:pt x="6849" y="388"/>
                </a:lnTo>
                <a:lnTo>
                  <a:pt x="6845" y="365"/>
                </a:lnTo>
                <a:lnTo>
                  <a:pt x="6840" y="343"/>
                </a:lnTo>
                <a:lnTo>
                  <a:pt x="6834" y="321"/>
                </a:lnTo>
                <a:lnTo>
                  <a:pt x="6827" y="300"/>
                </a:lnTo>
                <a:lnTo>
                  <a:pt x="6818" y="280"/>
                </a:lnTo>
                <a:lnTo>
                  <a:pt x="6810" y="259"/>
                </a:lnTo>
                <a:lnTo>
                  <a:pt x="6799" y="239"/>
                </a:lnTo>
                <a:lnTo>
                  <a:pt x="6788" y="221"/>
                </a:lnTo>
                <a:lnTo>
                  <a:pt x="6776" y="201"/>
                </a:lnTo>
                <a:lnTo>
                  <a:pt x="6764" y="184"/>
                </a:lnTo>
                <a:lnTo>
                  <a:pt x="6750" y="167"/>
                </a:lnTo>
                <a:lnTo>
                  <a:pt x="6735" y="149"/>
                </a:lnTo>
                <a:lnTo>
                  <a:pt x="6720" y="134"/>
                </a:lnTo>
                <a:lnTo>
                  <a:pt x="6705" y="118"/>
                </a:lnTo>
                <a:lnTo>
                  <a:pt x="6687" y="105"/>
                </a:lnTo>
                <a:lnTo>
                  <a:pt x="6670" y="91"/>
                </a:lnTo>
                <a:lnTo>
                  <a:pt x="6653" y="78"/>
                </a:lnTo>
                <a:lnTo>
                  <a:pt x="6633" y="67"/>
                </a:lnTo>
                <a:lnTo>
                  <a:pt x="6615" y="55"/>
                </a:lnTo>
                <a:lnTo>
                  <a:pt x="6595" y="45"/>
                </a:lnTo>
                <a:lnTo>
                  <a:pt x="6575" y="35"/>
                </a:lnTo>
                <a:lnTo>
                  <a:pt x="6554" y="27"/>
                </a:lnTo>
                <a:lnTo>
                  <a:pt x="6533" y="20"/>
                </a:lnTo>
                <a:lnTo>
                  <a:pt x="6511" y="15"/>
                </a:lnTo>
                <a:lnTo>
                  <a:pt x="6489" y="9"/>
                </a:lnTo>
                <a:lnTo>
                  <a:pt x="6466" y="5"/>
                </a:lnTo>
                <a:lnTo>
                  <a:pt x="6444" y="2"/>
                </a:lnTo>
                <a:lnTo>
                  <a:pt x="6421" y="1"/>
                </a:lnTo>
                <a:lnTo>
                  <a:pt x="6397" y="0"/>
                </a:lnTo>
                <a:close/>
                <a:moveTo>
                  <a:pt x="6625" y="3428"/>
                </a:moveTo>
                <a:lnTo>
                  <a:pt x="6625" y="3428"/>
                </a:lnTo>
                <a:lnTo>
                  <a:pt x="6624" y="3451"/>
                </a:lnTo>
                <a:lnTo>
                  <a:pt x="6621" y="3474"/>
                </a:lnTo>
                <a:lnTo>
                  <a:pt x="6616" y="3496"/>
                </a:lnTo>
                <a:lnTo>
                  <a:pt x="6608" y="3517"/>
                </a:lnTo>
                <a:lnTo>
                  <a:pt x="6599" y="3536"/>
                </a:lnTo>
                <a:lnTo>
                  <a:pt x="6587" y="3555"/>
                </a:lnTo>
                <a:lnTo>
                  <a:pt x="6573" y="3573"/>
                </a:lnTo>
                <a:lnTo>
                  <a:pt x="6558" y="3589"/>
                </a:lnTo>
                <a:lnTo>
                  <a:pt x="6542" y="3604"/>
                </a:lnTo>
                <a:lnTo>
                  <a:pt x="6525" y="3617"/>
                </a:lnTo>
                <a:lnTo>
                  <a:pt x="6507" y="3628"/>
                </a:lnTo>
                <a:lnTo>
                  <a:pt x="6486" y="3638"/>
                </a:lnTo>
                <a:lnTo>
                  <a:pt x="6465" y="3646"/>
                </a:lnTo>
                <a:lnTo>
                  <a:pt x="6443" y="3651"/>
                </a:lnTo>
                <a:lnTo>
                  <a:pt x="6420" y="3655"/>
                </a:lnTo>
                <a:lnTo>
                  <a:pt x="6397" y="3656"/>
                </a:lnTo>
                <a:lnTo>
                  <a:pt x="456" y="3656"/>
                </a:lnTo>
                <a:lnTo>
                  <a:pt x="433" y="3655"/>
                </a:lnTo>
                <a:lnTo>
                  <a:pt x="410" y="3651"/>
                </a:lnTo>
                <a:lnTo>
                  <a:pt x="388" y="3646"/>
                </a:lnTo>
                <a:lnTo>
                  <a:pt x="368" y="3638"/>
                </a:lnTo>
                <a:lnTo>
                  <a:pt x="348" y="3628"/>
                </a:lnTo>
                <a:lnTo>
                  <a:pt x="330" y="3617"/>
                </a:lnTo>
                <a:lnTo>
                  <a:pt x="311" y="3604"/>
                </a:lnTo>
                <a:lnTo>
                  <a:pt x="295" y="3589"/>
                </a:lnTo>
                <a:lnTo>
                  <a:pt x="280" y="3573"/>
                </a:lnTo>
                <a:lnTo>
                  <a:pt x="267" y="3555"/>
                </a:lnTo>
                <a:lnTo>
                  <a:pt x="256" y="3536"/>
                </a:lnTo>
                <a:lnTo>
                  <a:pt x="247" y="3517"/>
                </a:lnTo>
                <a:lnTo>
                  <a:pt x="239" y="3496"/>
                </a:lnTo>
                <a:lnTo>
                  <a:pt x="233" y="3474"/>
                </a:lnTo>
                <a:lnTo>
                  <a:pt x="229" y="3451"/>
                </a:lnTo>
                <a:lnTo>
                  <a:pt x="228" y="3428"/>
                </a:lnTo>
                <a:lnTo>
                  <a:pt x="228" y="457"/>
                </a:lnTo>
                <a:lnTo>
                  <a:pt x="229" y="433"/>
                </a:lnTo>
                <a:lnTo>
                  <a:pt x="233" y="411"/>
                </a:lnTo>
                <a:lnTo>
                  <a:pt x="239" y="389"/>
                </a:lnTo>
                <a:lnTo>
                  <a:pt x="247" y="368"/>
                </a:lnTo>
                <a:lnTo>
                  <a:pt x="256" y="348"/>
                </a:lnTo>
                <a:lnTo>
                  <a:pt x="267" y="329"/>
                </a:lnTo>
                <a:lnTo>
                  <a:pt x="280" y="312"/>
                </a:lnTo>
                <a:lnTo>
                  <a:pt x="295" y="296"/>
                </a:lnTo>
                <a:lnTo>
                  <a:pt x="311" y="281"/>
                </a:lnTo>
                <a:lnTo>
                  <a:pt x="330" y="267"/>
                </a:lnTo>
                <a:lnTo>
                  <a:pt x="348" y="255"/>
                </a:lnTo>
                <a:lnTo>
                  <a:pt x="368" y="246"/>
                </a:lnTo>
                <a:lnTo>
                  <a:pt x="388" y="238"/>
                </a:lnTo>
                <a:lnTo>
                  <a:pt x="410" y="232"/>
                </a:lnTo>
                <a:lnTo>
                  <a:pt x="433" y="229"/>
                </a:lnTo>
                <a:lnTo>
                  <a:pt x="456" y="228"/>
                </a:lnTo>
                <a:lnTo>
                  <a:pt x="6397" y="228"/>
                </a:lnTo>
                <a:lnTo>
                  <a:pt x="6420" y="229"/>
                </a:lnTo>
                <a:lnTo>
                  <a:pt x="6443" y="232"/>
                </a:lnTo>
                <a:lnTo>
                  <a:pt x="6465" y="238"/>
                </a:lnTo>
                <a:lnTo>
                  <a:pt x="6486" y="246"/>
                </a:lnTo>
                <a:lnTo>
                  <a:pt x="6507" y="255"/>
                </a:lnTo>
                <a:lnTo>
                  <a:pt x="6525" y="267"/>
                </a:lnTo>
                <a:lnTo>
                  <a:pt x="6542" y="281"/>
                </a:lnTo>
                <a:lnTo>
                  <a:pt x="6558" y="296"/>
                </a:lnTo>
                <a:lnTo>
                  <a:pt x="6573" y="312"/>
                </a:lnTo>
                <a:lnTo>
                  <a:pt x="6587" y="329"/>
                </a:lnTo>
                <a:lnTo>
                  <a:pt x="6599" y="348"/>
                </a:lnTo>
                <a:lnTo>
                  <a:pt x="6608" y="368"/>
                </a:lnTo>
                <a:lnTo>
                  <a:pt x="6616" y="389"/>
                </a:lnTo>
                <a:lnTo>
                  <a:pt x="6621" y="411"/>
                </a:lnTo>
                <a:lnTo>
                  <a:pt x="6624" y="433"/>
                </a:lnTo>
                <a:lnTo>
                  <a:pt x="6625" y="457"/>
                </a:lnTo>
                <a:lnTo>
                  <a:pt x="6625" y="342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308" tIns="45718" rIns="91308" bIns="143736"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微软雅黑 Light" panose="020B0502040204020203" pitchFamily="34" charset="-122"/>
              <a:ea typeface="微软雅黑 Light" panose="020B0502040204020203" pitchFamily="34" charset="-122"/>
            </a:endParaRPr>
          </a:p>
        </p:txBody>
      </p:sp>
      <p:sp>
        <p:nvSpPr>
          <p:cNvPr id="8" name="KSO_Shape"/>
          <p:cNvSpPr/>
          <p:nvPr/>
        </p:nvSpPr>
        <p:spPr>
          <a:xfrm>
            <a:off x="6167439" y="1628316"/>
            <a:ext cx="1428760" cy="2643207"/>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2" tIns="45718" rIns="91302" bIns="45718"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9" name="KSO_Shape"/>
          <p:cNvSpPr/>
          <p:nvPr/>
        </p:nvSpPr>
        <p:spPr>
          <a:xfrm>
            <a:off x="7667636" y="1628316"/>
            <a:ext cx="1428760" cy="2643207"/>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2" tIns="45718" rIns="91302" bIns="45718"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0" name="KSO_Shape"/>
          <p:cNvSpPr/>
          <p:nvPr/>
        </p:nvSpPr>
        <p:spPr>
          <a:xfrm>
            <a:off x="9167835" y="1628316"/>
            <a:ext cx="1428760" cy="2643207"/>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2" tIns="45718" rIns="91302" bIns="45718"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endParaRPr>
          </a:p>
        </p:txBody>
      </p:sp>
      <p:sp>
        <p:nvSpPr>
          <p:cNvPr id="11" name="KSO_Shape"/>
          <p:cNvSpPr/>
          <p:nvPr/>
        </p:nvSpPr>
        <p:spPr>
          <a:xfrm>
            <a:off x="10668033" y="1628316"/>
            <a:ext cx="1357323" cy="2643207"/>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02" tIns="45718" rIns="91302" bIns="45718"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latin typeface="微软雅黑 Light" panose="020B0502040204020203" pitchFamily="34" charset="-122"/>
              <a:ea typeface="微软雅黑 Light" panose="020B0502040204020203" pitchFamily="34" charset="-122"/>
            </a:endParaRPr>
          </a:p>
        </p:txBody>
      </p:sp>
      <p:pic>
        <p:nvPicPr>
          <p:cNvPr id="1028" name="Picture 4"/>
          <p:cNvPicPr>
            <a:picLocks noChangeAspect="1" noChangeArrowheads="1"/>
          </p:cNvPicPr>
          <p:nvPr/>
        </p:nvPicPr>
        <p:blipFill>
          <a:blip r:embed="rId4" cstate="print"/>
          <a:srcRect/>
          <a:stretch>
            <a:fillRect/>
          </a:stretch>
        </p:blipFill>
        <p:spPr bwMode="auto">
          <a:xfrm>
            <a:off x="9167922" y="1771192"/>
            <a:ext cx="1428759" cy="235745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7667636" y="1771192"/>
            <a:ext cx="1428760" cy="235745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6167439" y="1771192"/>
            <a:ext cx="1428760" cy="2357455"/>
          </a:xfrm>
          <a:prstGeom prst="rect">
            <a:avLst/>
          </a:prstGeom>
          <a:noFill/>
          <a:ln w="9525">
            <a:noFill/>
            <a:miter lim="800000"/>
            <a:headEnd/>
            <a:tailEnd/>
          </a:ln>
          <a:effectLst/>
        </p:spPr>
      </p:pic>
      <p:pic>
        <p:nvPicPr>
          <p:cNvPr id="15" name="Picture 2"/>
          <p:cNvPicPr>
            <a:picLocks noChangeAspect="1" noChangeArrowheads="1"/>
          </p:cNvPicPr>
          <p:nvPr/>
        </p:nvPicPr>
        <p:blipFill>
          <a:blip r:embed="rId7" cstate="print"/>
          <a:srcRect/>
          <a:stretch>
            <a:fillRect/>
          </a:stretch>
        </p:blipFill>
        <p:spPr bwMode="auto">
          <a:xfrm>
            <a:off x="10668033" y="1771105"/>
            <a:ext cx="1357323" cy="2286016"/>
          </a:xfrm>
          <a:prstGeom prst="rect">
            <a:avLst/>
          </a:prstGeom>
          <a:noFill/>
          <a:ln w="9525">
            <a:noFill/>
            <a:miter lim="800000"/>
            <a:headEnd/>
            <a:tailEnd/>
          </a:ln>
          <a:effectLst/>
        </p:spPr>
      </p:pic>
      <p:sp>
        <p:nvSpPr>
          <p:cNvPr id="16" name="矩形 15"/>
          <p:cNvSpPr/>
          <p:nvPr/>
        </p:nvSpPr>
        <p:spPr>
          <a:xfrm>
            <a:off x="380960" y="4913770"/>
            <a:ext cx="11698206" cy="1292658"/>
          </a:xfrm>
          <a:prstGeom prst="rect">
            <a:avLst/>
          </a:prstGeom>
        </p:spPr>
        <p:txBody>
          <a:bodyPr wrap="square" lIns="91308" tIns="45718" rIns="91308" bIns="45718">
            <a:spAutoFit/>
          </a:bodyPr>
          <a:lstStyle/>
          <a:p>
            <a:pPr>
              <a:lnSpc>
                <a:spcPct val="150000"/>
              </a:lnSpc>
            </a:pPr>
            <a:r>
              <a:rPr lang="zh-CN" altLang="en-US" sz="1600" dirty="0">
                <a:latin typeface="微软雅黑 Light" panose="020B0502040204020203" pitchFamily="34" charset="-122"/>
                <a:ea typeface="微软雅黑 Light" panose="020B0502040204020203" pitchFamily="34" charset="-122"/>
              </a:rPr>
              <a:t>通过</a:t>
            </a:r>
            <a:r>
              <a:rPr lang="zh-CN" altLang="en-US" sz="2000" dirty="0">
                <a:solidFill>
                  <a:srgbClr val="C00000"/>
                </a:solidFill>
                <a:latin typeface="微软雅黑 Light" panose="020B0502040204020203" pitchFamily="34" charset="-122"/>
                <a:ea typeface="微软雅黑 Light" panose="020B0502040204020203" pitchFamily="34" charset="-122"/>
              </a:rPr>
              <a:t>微信</a:t>
            </a:r>
            <a:r>
              <a:rPr lang="zh-CN" altLang="en-US" sz="1600" dirty="0">
                <a:latin typeface="微软雅黑 Light" panose="020B0502040204020203" pitchFamily="34" charset="-122"/>
                <a:ea typeface="微软雅黑 Light" panose="020B0502040204020203" pitchFamily="34" charset="-122"/>
              </a:rPr>
              <a:t>，客户与定损</a:t>
            </a:r>
            <a:r>
              <a:rPr lang="zh-CN" altLang="en-US" sz="1600" dirty="0">
                <a:solidFill>
                  <a:srgbClr val="B41D23"/>
                </a:solidFill>
                <a:latin typeface="微软雅黑 Light" panose="020B0502040204020203" pitchFamily="34" charset="-122"/>
                <a:ea typeface="微软雅黑 Light" panose="020B0502040204020203" pitchFamily="34" charset="-122"/>
              </a:rPr>
              <a:t>在线互动</a:t>
            </a:r>
            <a:r>
              <a:rPr lang="zh-CN" altLang="en-US" sz="1600" dirty="0">
                <a:latin typeface="微软雅黑 Light" panose="020B0502040204020203" pitchFamily="34" charset="-122"/>
                <a:ea typeface="微软雅黑 Light" panose="020B0502040204020203" pitchFamily="34" charset="-122"/>
              </a:rPr>
              <a:t>，能够快速实现远程</a:t>
            </a:r>
            <a:r>
              <a:rPr lang="zh-CN" altLang="en-US" sz="1600" dirty="0">
                <a:solidFill>
                  <a:srgbClr val="B41D23"/>
                </a:solidFill>
                <a:latin typeface="微软雅黑 Light" panose="020B0502040204020203" pitchFamily="34" charset="-122"/>
                <a:ea typeface="微软雅黑 Light" panose="020B0502040204020203" pitchFamily="34" charset="-122"/>
              </a:rPr>
              <a:t>图片查勘</a:t>
            </a:r>
            <a:r>
              <a:rPr lang="zh-CN" altLang="en-US" sz="1600" dirty="0">
                <a:latin typeface="微软雅黑 Light" panose="020B0502040204020203" pitchFamily="34" charset="-122"/>
                <a:ea typeface="微软雅黑 Light" panose="020B0502040204020203" pitchFamily="34" charset="-122"/>
              </a:rPr>
              <a:t>，结合</a:t>
            </a:r>
            <a:r>
              <a:rPr lang="zh-CN" altLang="en-US" sz="1600" dirty="0">
                <a:solidFill>
                  <a:srgbClr val="B41D23"/>
                </a:solidFill>
                <a:latin typeface="微软雅黑 Light" panose="020B0502040204020203" pitchFamily="34" charset="-122"/>
                <a:ea typeface="微软雅黑 Light" panose="020B0502040204020203" pitchFamily="34" charset="-122"/>
              </a:rPr>
              <a:t>实时视频通信</a:t>
            </a:r>
            <a:r>
              <a:rPr lang="zh-CN" altLang="en-US" sz="1600" dirty="0">
                <a:latin typeface="微软雅黑 Light" panose="020B0502040204020203" pitchFamily="34" charset="-122"/>
                <a:ea typeface="微软雅黑 Light" panose="020B0502040204020203" pitchFamily="34" charset="-122"/>
              </a:rPr>
              <a:t>与截图，快速完成整个查勘过程。</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所有的在线交互可记录、可审计，保障服务质量。</a:t>
            </a:r>
            <a:endParaRPr lang="en-US" altLang="zh-CN" sz="1600" dirty="0">
              <a:latin typeface="微软雅黑 Light" panose="020B0502040204020203" pitchFamily="34" charset="-122"/>
              <a:ea typeface="微软雅黑 Light" panose="020B0502040204020203" pitchFamily="34" charset="-122"/>
            </a:endParaRPr>
          </a:p>
          <a:p>
            <a:pPr>
              <a:lnSpc>
                <a:spcPct val="150000"/>
              </a:lnSpc>
            </a:pPr>
            <a:r>
              <a:rPr lang="zh-CN" altLang="en-US" sz="1600" dirty="0">
                <a:latin typeface="微软雅黑 Light" panose="020B0502040204020203" pitchFamily="34" charset="-122"/>
                <a:ea typeface="微软雅黑 Light" panose="020B0502040204020203" pitchFamily="34" charset="-122"/>
              </a:rPr>
              <a:t>小案快速理赔，金额直接赔付，提升客户满意度。</a:t>
            </a:r>
            <a:endParaRPr lang="en-US" altLang="zh-CN" sz="1600" dirty="0">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238084" y="6446763"/>
            <a:ext cx="9242292" cy="261610"/>
          </a:xfrm>
          <a:prstGeom prst="rect">
            <a:avLst/>
          </a:prstGeom>
          <a:noFill/>
        </p:spPr>
        <p:txBody>
          <a:bodyPr wrap="square" rtlCol="0">
            <a:spAutoFit/>
          </a:bodyPr>
          <a:lstStyle/>
          <a:p>
            <a:r>
              <a:rPr lang="zh-CN" altLang="en-US" sz="1050" dirty="0">
                <a:solidFill>
                  <a:schemeClr val="bg1">
                    <a:lumMod val="50000"/>
                  </a:schemeClr>
                </a:solidFill>
                <a:latin typeface="微软雅黑 Light" panose="020B0502040204020203" pitchFamily="34" charset="-122"/>
                <a:ea typeface="微软雅黑 Light" panose="020B0502040204020203" pitchFamily="34" charset="-122"/>
              </a:rPr>
              <a:t>*</a:t>
            </a:r>
            <a:r>
              <a:rPr lang="en-US" altLang="zh-CN" sz="1050" dirty="0">
                <a:solidFill>
                  <a:schemeClr val="bg1">
                    <a:lumMod val="50000"/>
                  </a:schemeClr>
                </a:solidFill>
                <a:latin typeface="微软雅黑 Light" panose="020B0502040204020203" pitchFamily="34" charset="-122"/>
                <a:ea typeface="微软雅黑 Light" panose="020B0502040204020203" pitchFamily="34" charset="-122"/>
              </a:rPr>
              <a:t>Why</a:t>
            </a:r>
            <a:r>
              <a:rPr lang="zh-CN" altLang="en-US" sz="1050" dirty="0">
                <a:solidFill>
                  <a:schemeClr val="bg1">
                    <a:lumMod val="50000"/>
                  </a:schemeClr>
                </a:solidFill>
                <a:latin typeface="微软雅黑 Light" panose="020B0502040204020203" pitchFamily="34" charset="-122"/>
                <a:ea typeface="微软雅黑 Light" panose="020B0502040204020203" pitchFamily="34" charset="-122"/>
              </a:rPr>
              <a:t>：微信？中小保险公司推广自身</a:t>
            </a:r>
            <a:r>
              <a:rPr lang="en-US" altLang="zh-CN" sz="1050" dirty="0">
                <a:solidFill>
                  <a:schemeClr val="bg1">
                    <a:lumMod val="50000"/>
                  </a:schemeClr>
                </a:solidFill>
                <a:latin typeface="微软雅黑 Light" panose="020B0502040204020203" pitchFamily="34" charset="-122"/>
                <a:ea typeface="微软雅黑 Light" panose="020B0502040204020203" pitchFamily="34" charset="-122"/>
              </a:rPr>
              <a:t>APP</a:t>
            </a:r>
            <a:r>
              <a:rPr lang="zh-CN" altLang="en-US" sz="1050" dirty="0">
                <a:solidFill>
                  <a:schemeClr val="bg1">
                    <a:lumMod val="50000"/>
                  </a:schemeClr>
                </a:solidFill>
                <a:latin typeface="微软雅黑 Light" panose="020B0502040204020203" pitchFamily="34" charset="-122"/>
                <a:ea typeface="微软雅黑 Light" panose="020B0502040204020203" pitchFamily="34" charset="-122"/>
              </a:rPr>
              <a:t>的难度极高，微信公众号成为最佳业务载体</a:t>
            </a:r>
          </a:p>
        </p:txBody>
      </p:sp>
      <p:sp>
        <p:nvSpPr>
          <p:cNvPr id="3" name="文本框 2"/>
          <p:cNvSpPr txBox="1"/>
          <p:nvPr/>
        </p:nvSpPr>
        <p:spPr>
          <a:xfrm>
            <a:off x="380960" y="985354"/>
            <a:ext cx="10651294" cy="461665"/>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已经构建和推出</a:t>
            </a:r>
            <a:r>
              <a:rPr lang="zh-CN" altLang="en-US" sz="2400" dirty="0">
                <a:solidFill>
                  <a:srgbClr val="C00000"/>
                </a:solidFill>
                <a:latin typeface="微软雅黑 Light" panose="020B0502040204020203" pitchFamily="34" charset="-122"/>
                <a:ea typeface="微软雅黑 Light" panose="020B0502040204020203" pitchFamily="34" charset="-122"/>
              </a:rPr>
              <a:t>在线报案、查勘与理赔服务平台</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735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产品优势</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sp>
        <p:nvSpPr>
          <p:cNvPr id="6" name="KSO_Shape"/>
          <p:cNvSpPr>
            <a:spLocks/>
          </p:cNvSpPr>
          <p:nvPr/>
        </p:nvSpPr>
        <p:spPr bwMode="auto">
          <a:xfrm>
            <a:off x="5458674" y="2440838"/>
            <a:ext cx="1138228" cy="665163"/>
          </a:xfrm>
          <a:custGeom>
            <a:avLst/>
            <a:gdLst>
              <a:gd name="T0" fmla="*/ 1691265 w 3283"/>
              <a:gd name="T1" fmla="*/ 972666 h 2167"/>
              <a:gd name="T2" fmla="*/ 1691265 w 3283"/>
              <a:gd name="T3" fmla="*/ 1114753 h 2167"/>
              <a:gd name="T4" fmla="*/ 1582682 w 3283"/>
              <a:gd name="T5" fmla="*/ 1114753 h 2167"/>
              <a:gd name="T6" fmla="*/ 0 w 3283"/>
              <a:gd name="T7" fmla="*/ 1188814 h 2167"/>
              <a:gd name="T8" fmla="*/ 106390 w 3283"/>
              <a:gd name="T9" fmla="*/ 285820 h 2167"/>
              <a:gd name="T10" fmla="*/ 106390 w 3283"/>
              <a:gd name="T11" fmla="*/ 145379 h 2167"/>
              <a:gd name="T12" fmla="*/ 215521 w 3283"/>
              <a:gd name="T13" fmla="*/ 145379 h 2167"/>
              <a:gd name="T14" fmla="*/ 215521 w 3283"/>
              <a:gd name="T15" fmla="*/ 0 h 2167"/>
              <a:gd name="T16" fmla="*/ 1726911 w 3283"/>
              <a:gd name="T17" fmla="*/ 0 h 2167"/>
              <a:gd name="T18" fmla="*/ 1800397 w 3283"/>
              <a:gd name="T19" fmla="*/ 68026 h 2167"/>
              <a:gd name="T20" fmla="*/ 1800397 w 3283"/>
              <a:gd name="T21" fmla="*/ 972666 h 2167"/>
              <a:gd name="T22" fmla="*/ 71840 w 3283"/>
              <a:gd name="T23" fmla="*/ 357687 h 2167"/>
              <a:gd name="T24" fmla="*/ 1509197 w 3283"/>
              <a:gd name="T25" fmla="*/ 1114205 h 2167"/>
              <a:gd name="T26" fmla="*/ 71840 w 3283"/>
              <a:gd name="T27" fmla="*/ 357687 h 2167"/>
              <a:gd name="T28" fmla="*/ 180424 w 3283"/>
              <a:gd name="T29" fmla="*/ 285820 h 2167"/>
              <a:gd name="T30" fmla="*/ 1582682 w 3283"/>
              <a:gd name="T31" fmla="*/ 1046727 h 2167"/>
              <a:gd name="T32" fmla="*/ 1617231 w 3283"/>
              <a:gd name="T33" fmla="*/ 213405 h 2167"/>
              <a:gd name="T34" fmla="*/ 1726911 w 3283"/>
              <a:gd name="T35" fmla="*/ 68026 h 2167"/>
              <a:gd name="T36" fmla="*/ 289555 w 3283"/>
              <a:gd name="T37" fmla="*/ 145379 h 2167"/>
              <a:gd name="T38" fmla="*/ 1691265 w 3283"/>
              <a:gd name="T39" fmla="*/ 145379 h 2167"/>
              <a:gd name="T40" fmla="*/ 1691265 w 3283"/>
              <a:gd name="T41" fmla="*/ 898605 h 2167"/>
              <a:gd name="T42" fmla="*/ 1726911 w 3283"/>
              <a:gd name="T43" fmla="*/ 68026 h 2167"/>
              <a:gd name="T44" fmla="*/ 255006 w 3283"/>
              <a:gd name="T45" fmla="*/ 1081837 h 2167"/>
              <a:gd name="T46" fmla="*/ 106938 w 3283"/>
              <a:gd name="T47" fmla="*/ 965534 h 2167"/>
              <a:gd name="T48" fmla="*/ 119551 w 3283"/>
              <a:gd name="T49" fmla="*/ 552439 h 2167"/>
              <a:gd name="T50" fmla="*/ 252264 w 3283"/>
              <a:gd name="T51" fmla="*/ 398283 h 2167"/>
              <a:gd name="T52" fmla="*/ 1339193 w 3283"/>
              <a:gd name="T53" fmla="*/ 410352 h 2167"/>
              <a:gd name="T54" fmla="*/ 1478486 w 3283"/>
              <a:gd name="T55" fmla="*/ 963888 h 2167"/>
              <a:gd name="T56" fmla="*/ 310394 w 3283"/>
              <a:gd name="T57" fmla="*/ 655576 h 2167"/>
              <a:gd name="T58" fmla="*/ 310394 w 3283"/>
              <a:gd name="T59" fmla="*/ 851974 h 2167"/>
              <a:gd name="T60" fmla="*/ 310394 w 3283"/>
              <a:gd name="T61" fmla="*/ 655576 h 2167"/>
              <a:gd name="T62" fmla="*/ 539626 w 3283"/>
              <a:gd name="T63" fmla="*/ 753775 h 2167"/>
              <a:gd name="T64" fmla="*/ 1055121 w 3283"/>
              <a:gd name="T65" fmla="*/ 753775 h 2167"/>
              <a:gd name="T66" fmla="*/ 1274481 w 3283"/>
              <a:gd name="T67" fmla="*/ 655576 h 2167"/>
              <a:gd name="T68" fmla="*/ 1274481 w 3283"/>
              <a:gd name="T69" fmla="*/ 851974 h 2167"/>
              <a:gd name="T70" fmla="*/ 1274481 w 3283"/>
              <a:gd name="T71" fmla="*/ 655576 h 2167"/>
              <a:gd name="T72" fmla="*/ 811632 w 3283"/>
              <a:gd name="T73" fmla="*/ 949625 h 2167"/>
              <a:gd name="T74" fmla="*/ 772147 w 3283"/>
              <a:gd name="T75" fmla="*/ 911772 h 2167"/>
              <a:gd name="T76" fmla="*/ 704146 w 3283"/>
              <a:gd name="T77" fmla="*/ 870078 h 2167"/>
              <a:gd name="T78" fmla="*/ 727178 w 3283"/>
              <a:gd name="T79" fmla="*/ 813024 h 2167"/>
              <a:gd name="T80" fmla="*/ 772147 w 3283"/>
              <a:gd name="T81" fmla="*/ 879953 h 2167"/>
              <a:gd name="T82" fmla="*/ 733211 w 3283"/>
              <a:gd name="T83" fmla="*/ 741706 h 2167"/>
              <a:gd name="T84" fmla="*/ 695371 w 3283"/>
              <a:gd name="T85" fmla="*/ 673131 h 2167"/>
              <a:gd name="T86" fmla="*/ 772147 w 3283"/>
              <a:gd name="T87" fmla="*/ 587550 h 2167"/>
              <a:gd name="T88" fmla="*/ 811632 w 3283"/>
              <a:gd name="T89" fmla="*/ 569446 h 2167"/>
              <a:gd name="T90" fmla="*/ 854956 w 3283"/>
              <a:gd name="T91" fmla="*/ 606750 h 2167"/>
              <a:gd name="T92" fmla="*/ 846181 w 3283"/>
              <a:gd name="T93" fmla="*/ 669291 h 2167"/>
              <a:gd name="T94" fmla="*/ 811632 w 3283"/>
              <a:gd name="T95" fmla="*/ 619368 h 2167"/>
              <a:gd name="T96" fmla="*/ 840697 w 3283"/>
              <a:gd name="T97" fmla="*/ 739511 h 2167"/>
              <a:gd name="T98" fmla="*/ 886763 w 3283"/>
              <a:gd name="T99" fmla="*/ 785045 h 2167"/>
              <a:gd name="T100" fmla="*/ 867569 w 3283"/>
              <a:gd name="T101" fmla="*/ 883244 h 2167"/>
              <a:gd name="T102" fmla="*/ 772147 w 3283"/>
              <a:gd name="T103" fmla="*/ 618820 h 2167"/>
              <a:gd name="T104" fmla="*/ 733211 w 3283"/>
              <a:gd name="T105" fmla="*/ 670388 h 2167"/>
              <a:gd name="T106" fmla="*/ 772147 w 3283"/>
              <a:gd name="T107" fmla="*/ 723602 h 2167"/>
              <a:gd name="T108" fmla="*/ 843439 w 3283"/>
              <a:gd name="T109" fmla="*/ 787240 h 2167"/>
              <a:gd name="T110" fmla="*/ 811632 w 3283"/>
              <a:gd name="T111" fmla="*/ 879953 h 2167"/>
              <a:gd name="T112" fmla="*/ 853859 w 3283"/>
              <a:gd name="T113" fmla="*/ 820704 h 21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283" h="2167">
                <a:moveTo>
                  <a:pt x="3149" y="1773"/>
                </a:moveTo>
                <a:cubicBezTo>
                  <a:pt x="3084" y="1773"/>
                  <a:pt x="3084" y="1773"/>
                  <a:pt x="3084" y="1773"/>
                </a:cubicBezTo>
                <a:cubicBezTo>
                  <a:pt x="3084" y="1908"/>
                  <a:pt x="3084" y="1908"/>
                  <a:pt x="3084" y="1908"/>
                </a:cubicBezTo>
                <a:cubicBezTo>
                  <a:pt x="3084" y="2032"/>
                  <a:pt x="3084" y="2032"/>
                  <a:pt x="3084" y="2032"/>
                </a:cubicBezTo>
                <a:cubicBezTo>
                  <a:pt x="2949" y="2032"/>
                  <a:pt x="2949" y="2032"/>
                  <a:pt x="2949" y="2032"/>
                </a:cubicBezTo>
                <a:cubicBezTo>
                  <a:pt x="2886" y="2032"/>
                  <a:pt x="2886" y="2032"/>
                  <a:pt x="2886" y="2032"/>
                </a:cubicBezTo>
                <a:cubicBezTo>
                  <a:pt x="2886" y="2167"/>
                  <a:pt x="2886" y="2167"/>
                  <a:pt x="2886" y="2167"/>
                </a:cubicBezTo>
                <a:cubicBezTo>
                  <a:pt x="0" y="2167"/>
                  <a:pt x="0" y="2167"/>
                  <a:pt x="0" y="2167"/>
                </a:cubicBezTo>
                <a:cubicBezTo>
                  <a:pt x="0" y="521"/>
                  <a:pt x="0" y="521"/>
                  <a:pt x="0" y="521"/>
                </a:cubicBezTo>
                <a:cubicBezTo>
                  <a:pt x="194" y="521"/>
                  <a:pt x="194" y="521"/>
                  <a:pt x="194" y="521"/>
                </a:cubicBezTo>
                <a:cubicBezTo>
                  <a:pt x="194" y="389"/>
                  <a:pt x="194" y="389"/>
                  <a:pt x="194" y="389"/>
                </a:cubicBezTo>
                <a:cubicBezTo>
                  <a:pt x="194" y="265"/>
                  <a:pt x="194" y="265"/>
                  <a:pt x="194" y="265"/>
                </a:cubicBezTo>
                <a:cubicBezTo>
                  <a:pt x="329" y="265"/>
                  <a:pt x="329" y="265"/>
                  <a:pt x="329" y="265"/>
                </a:cubicBezTo>
                <a:cubicBezTo>
                  <a:pt x="393" y="265"/>
                  <a:pt x="393" y="265"/>
                  <a:pt x="393" y="265"/>
                </a:cubicBezTo>
                <a:cubicBezTo>
                  <a:pt x="393" y="124"/>
                  <a:pt x="393" y="124"/>
                  <a:pt x="393" y="124"/>
                </a:cubicBezTo>
                <a:cubicBezTo>
                  <a:pt x="393" y="0"/>
                  <a:pt x="393" y="0"/>
                  <a:pt x="393" y="0"/>
                </a:cubicBezTo>
                <a:cubicBezTo>
                  <a:pt x="528" y="0"/>
                  <a:pt x="528" y="0"/>
                  <a:pt x="528" y="0"/>
                </a:cubicBezTo>
                <a:cubicBezTo>
                  <a:pt x="3149" y="0"/>
                  <a:pt x="3149" y="0"/>
                  <a:pt x="3149" y="0"/>
                </a:cubicBezTo>
                <a:cubicBezTo>
                  <a:pt x="3283" y="0"/>
                  <a:pt x="3283" y="0"/>
                  <a:pt x="3283" y="0"/>
                </a:cubicBezTo>
                <a:cubicBezTo>
                  <a:pt x="3283" y="124"/>
                  <a:pt x="3283" y="124"/>
                  <a:pt x="3283" y="124"/>
                </a:cubicBezTo>
                <a:cubicBezTo>
                  <a:pt x="3283" y="1638"/>
                  <a:pt x="3283" y="1638"/>
                  <a:pt x="3283" y="1638"/>
                </a:cubicBezTo>
                <a:cubicBezTo>
                  <a:pt x="3283" y="1773"/>
                  <a:pt x="3283" y="1773"/>
                  <a:pt x="3283" y="1773"/>
                </a:cubicBezTo>
                <a:lnTo>
                  <a:pt x="3149" y="1773"/>
                </a:lnTo>
                <a:close/>
                <a:moveTo>
                  <a:pt x="131" y="652"/>
                </a:moveTo>
                <a:cubicBezTo>
                  <a:pt x="131" y="2031"/>
                  <a:pt x="131" y="2031"/>
                  <a:pt x="131" y="2031"/>
                </a:cubicBezTo>
                <a:cubicBezTo>
                  <a:pt x="2752" y="2031"/>
                  <a:pt x="2752" y="2031"/>
                  <a:pt x="2752" y="2031"/>
                </a:cubicBezTo>
                <a:cubicBezTo>
                  <a:pt x="2752" y="652"/>
                  <a:pt x="2752" y="652"/>
                  <a:pt x="2752" y="652"/>
                </a:cubicBezTo>
                <a:lnTo>
                  <a:pt x="131" y="652"/>
                </a:lnTo>
                <a:close/>
                <a:moveTo>
                  <a:pt x="329" y="389"/>
                </a:moveTo>
                <a:cubicBezTo>
                  <a:pt x="329" y="521"/>
                  <a:pt x="329" y="521"/>
                  <a:pt x="329" y="521"/>
                </a:cubicBezTo>
                <a:cubicBezTo>
                  <a:pt x="2886" y="521"/>
                  <a:pt x="2886" y="521"/>
                  <a:pt x="2886" y="521"/>
                </a:cubicBezTo>
                <a:cubicBezTo>
                  <a:pt x="2886" y="1908"/>
                  <a:pt x="2886" y="1908"/>
                  <a:pt x="2886" y="1908"/>
                </a:cubicBezTo>
                <a:cubicBezTo>
                  <a:pt x="2949" y="1908"/>
                  <a:pt x="2949" y="1908"/>
                  <a:pt x="2949" y="1908"/>
                </a:cubicBezTo>
                <a:cubicBezTo>
                  <a:pt x="2949" y="389"/>
                  <a:pt x="2949" y="389"/>
                  <a:pt x="2949" y="389"/>
                </a:cubicBezTo>
                <a:lnTo>
                  <a:pt x="329" y="389"/>
                </a:lnTo>
                <a:close/>
                <a:moveTo>
                  <a:pt x="3149" y="124"/>
                </a:moveTo>
                <a:cubicBezTo>
                  <a:pt x="528" y="124"/>
                  <a:pt x="528" y="124"/>
                  <a:pt x="528" y="124"/>
                </a:cubicBezTo>
                <a:cubicBezTo>
                  <a:pt x="528" y="265"/>
                  <a:pt x="528" y="265"/>
                  <a:pt x="528" y="265"/>
                </a:cubicBezTo>
                <a:cubicBezTo>
                  <a:pt x="2949" y="265"/>
                  <a:pt x="2949" y="265"/>
                  <a:pt x="2949" y="265"/>
                </a:cubicBezTo>
                <a:cubicBezTo>
                  <a:pt x="3084" y="265"/>
                  <a:pt x="3084" y="265"/>
                  <a:pt x="3084" y="265"/>
                </a:cubicBezTo>
                <a:cubicBezTo>
                  <a:pt x="3084" y="389"/>
                  <a:pt x="3084" y="389"/>
                  <a:pt x="3084" y="389"/>
                </a:cubicBezTo>
                <a:cubicBezTo>
                  <a:pt x="3084" y="1638"/>
                  <a:pt x="3084" y="1638"/>
                  <a:pt x="3084" y="1638"/>
                </a:cubicBezTo>
                <a:cubicBezTo>
                  <a:pt x="3149" y="1638"/>
                  <a:pt x="3149" y="1638"/>
                  <a:pt x="3149" y="1638"/>
                </a:cubicBezTo>
                <a:lnTo>
                  <a:pt x="3149" y="124"/>
                </a:lnTo>
                <a:close/>
                <a:moveTo>
                  <a:pt x="2444" y="1972"/>
                </a:moveTo>
                <a:cubicBezTo>
                  <a:pt x="465" y="1972"/>
                  <a:pt x="465" y="1972"/>
                  <a:pt x="465" y="1972"/>
                </a:cubicBezTo>
                <a:cubicBezTo>
                  <a:pt x="453" y="1850"/>
                  <a:pt x="343" y="1755"/>
                  <a:pt x="218" y="1755"/>
                </a:cubicBezTo>
                <a:cubicBezTo>
                  <a:pt x="209" y="1755"/>
                  <a:pt x="203" y="1758"/>
                  <a:pt x="195" y="1760"/>
                </a:cubicBezTo>
                <a:cubicBezTo>
                  <a:pt x="195" y="971"/>
                  <a:pt x="195" y="971"/>
                  <a:pt x="195" y="971"/>
                </a:cubicBezTo>
                <a:cubicBezTo>
                  <a:pt x="202" y="982"/>
                  <a:pt x="209" y="993"/>
                  <a:pt x="218" y="1007"/>
                </a:cubicBezTo>
                <a:cubicBezTo>
                  <a:pt x="350" y="1007"/>
                  <a:pt x="467" y="881"/>
                  <a:pt x="467" y="748"/>
                </a:cubicBezTo>
                <a:cubicBezTo>
                  <a:pt x="467" y="740"/>
                  <a:pt x="462" y="733"/>
                  <a:pt x="460" y="726"/>
                </a:cubicBezTo>
                <a:cubicBezTo>
                  <a:pt x="2447" y="726"/>
                  <a:pt x="2447" y="726"/>
                  <a:pt x="2447" y="726"/>
                </a:cubicBezTo>
                <a:cubicBezTo>
                  <a:pt x="2446" y="734"/>
                  <a:pt x="2442" y="740"/>
                  <a:pt x="2442" y="748"/>
                </a:cubicBezTo>
                <a:cubicBezTo>
                  <a:pt x="2442" y="873"/>
                  <a:pt x="2575" y="993"/>
                  <a:pt x="2696" y="1005"/>
                </a:cubicBezTo>
                <a:cubicBezTo>
                  <a:pt x="2696" y="1757"/>
                  <a:pt x="2696" y="1757"/>
                  <a:pt x="2696" y="1757"/>
                </a:cubicBezTo>
                <a:cubicBezTo>
                  <a:pt x="2582" y="1768"/>
                  <a:pt x="2455" y="1858"/>
                  <a:pt x="2444" y="1972"/>
                </a:cubicBezTo>
                <a:close/>
                <a:moveTo>
                  <a:pt x="566" y="1195"/>
                </a:moveTo>
                <a:cubicBezTo>
                  <a:pt x="467" y="1195"/>
                  <a:pt x="387" y="1275"/>
                  <a:pt x="387" y="1374"/>
                </a:cubicBezTo>
                <a:cubicBezTo>
                  <a:pt x="387" y="1473"/>
                  <a:pt x="467" y="1553"/>
                  <a:pt x="566" y="1553"/>
                </a:cubicBezTo>
                <a:cubicBezTo>
                  <a:pt x="665" y="1553"/>
                  <a:pt x="745" y="1473"/>
                  <a:pt x="745" y="1374"/>
                </a:cubicBezTo>
                <a:cubicBezTo>
                  <a:pt x="745" y="1275"/>
                  <a:pt x="665" y="1195"/>
                  <a:pt x="566" y="1195"/>
                </a:cubicBezTo>
                <a:close/>
                <a:moveTo>
                  <a:pt x="1454" y="905"/>
                </a:moveTo>
                <a:cubicBezTo>
                  <a:pt x="1195" y="905"/>
                  <a:pt x="984" y="1115"/>
                  <a:pt x="984" y="1374"/>
                </a:cubicBezTo>
                <a:cubicBezTo>
                  <a:pt x="984" y="1634"/>
                  <a:pt x="1195" y="1844"/>
                  <a:pt x="1454" y="1844"/>
                </a:cubicBezTo>
                <a:cubicBezTo>
                  <a:pt x="1714" y="1844"/>
                  <a:pt x="1924" y="1634"/>
                  <a:pt x="1924" y="1374"/>
                </a:cubicBezTo>
                <a:cubicBezTo>
                  <a:pt x="1924" y="1115"/>
                  <a:pt x="1714" y="905"/>
                  <a:pt x="1454" y="905"/>
                </a:cubicBezTo>
                <a:close/>
                <a:moveTo>
                  <a:pt x="2324" y="1195"/>
                </a:moveTo>
                <a:cubicBezTo>
                  <a:pt x="2225" y="1195"/>
                  <a:pt x="2145" y="1275"/>
                  <a:pt x="2145" y="1374"/>
                </a:cubicBezTo>
                <a:cubicBezTo>
                  <a:pt x="2145" y="1473"/>
                  <a:pt x="2225" y="1553"/>
                  <a:pt x="2324" y="1553"/>
                </a:cubicBezTo>
                <a:cubicBezTo>
                  <a:pt x="2422" y="1553"/>
                  <a:pt x="2502" y="1473"/>
                  <a:pt x="2502" y="1374"/>
                </a:cubicBezTo>
                <a:cubicBezTo>
                  <a:pt x="2502" y="1275"/>
                  <a:pt x="2422" y="1195"/>
                  <a:pt x="2324" y="1195"/>
                </a:cubicBezTo>
                <a:close/>
                <a:moveTo>
                  <a:pt x="1480" y="1662"/>
                </a:moveTo>
                <a:cubicBezTo>
                  <a:pt x="1480" y="1731"/>
                  <a:pt x="1480" y="1731"/>
                  <a:pt x="1480" y="1731"/>
                </a:cubicBezTo>
                <a:cubicBezTo>
                  <a:pt x="1408" y="1731"/>
                  <a:pt x="1408" y="1731"/>
                  <a:pt x="1408" y="1731"/>
                </a:cubicBezTo>
                <a:cubicBezTo>
                  <a:pt x="1408" y="1662"/>
                  <a:pt x="1408" y="1662"/>
                  <a:pt x="1408" y="1662"/>
                </a:cubicBezTo>
                <a:cubicBezTo>
                  <a:pt x="1373" y="1658"/>
                  <a:pt x="1361" y="1650"/>
                  <a:pt x="1340" y="1639"/>
                </a:cubicBezTo>
                <a:cubicBezTo>
                  <a:pt x="1318" y="1628"/>
                  <a:pt x="1299" y="1610"/>
                  <a:pt x="1284" y="1586"/>
                </a:cubicBezTo>
                <a:cubicBezTo>
                  <a:pt x="1268" y="1561"/>
                  <a:pt x="1259" y="1530"/>
                  <a:pt x="1256" y="1495"/>
                </a:cubicBezTo>
                <a:cubicBezTo>
                  <a:pt x="1326" y="1482"/>
                  <a:pt x="1326" y="1482"/>
                  <a:pt x="1326" y="1482"/>
                </a:cubicBezTo>
                <a:cubicBezTo>
                  <a:pt x="1331" y="1519"/>
                  <a:pt x="1341" y="1546"/>
                  <a:pt x="1354" y="1563"/>
                </a:cubicBezTo>
                <a:cubicBezTo>
                  <a:pt x="1373" y="1588"/>
                  <a:pt x="1381" y="1601"/>
                  <a:pt x="1408" y="1604"/>
                </a:cubicBezTo>
                <a:cubicBezTo>
                  <a:pt x="1408" y="1385"/>
                  <a:pt x="1408" y="1385"/>
                  <a:pt x="1408" y="1385"/>
                </a:cubicBezTo>
                <a:cubicBezTo>
                  <a:pt x="1380" y="1380"/>
                  <a:pt x="1367" y="1369"/>
                  <a:pt x="1337" y="1352"/>
                </a:cubicBezTo>
                <a:cubicBezTo>
                  <a:pt x="1315" y="1340"/>
                  <a:pt x="1298" y="1323"/>
                  <a:pt x="1286" y="1301"/>
                </a:cubicBezTo>
                <a:cubicBezTo>
                  <a:pt x="1274" y="1280"/>
                  <a:pt x="1268" y="1255"/>
                  <a:pt x="1268" y="1227"/>
                </a:cubicBezTo>
                <a:cubicBezTo>
                  <a:pt x="1268" y="1178"/>
                  <a:pt x="1286" y="1139"/>
                  <a:pt x="1320" y="1108"/>
                </a:cubicBezTo>
                <a:cubicBezTo>
                  <a:pt x="1344" y="1088"/>
                  <a:pt x="1362" y="1075"/>
                  <a:pt x="1408" y="1071"/>
                </a:cubicBezTo>
                <a:cubicBezTo>
                  <a:pt x="1408" y="1038"/>
                  <a:pt x="1408" y="1038"/>
                  <a:pt x="1408" y="1038"/>
                </a:cubicBezTo>
                <a:cubicBezTo>
                  <a:pt x="1480" y="1038"/>
                  <a:pt x="1480" y="1038"/>
                  <a:pt x="1480" y="1038"/>
                </a:cubicBezTo>
                <a:cubicBezTo>
                  <a:pt x="1480" y="1071"/>
                  <a:pt x="1480" y="1071"/>
                  <a:pt x="1480" y="1071"/>
                </a:cubicBezTo>
                <a:cubicBezTo>
                  <a:pt x="1520" y="1074"/>
                  <a:pt x="1536" y="1086"/>
                  <a:pt x="1559" y="1106"/>
                </a:cubicBezTo>
                <a:cubicBezTo>
                  <a:pt x="1590" y="1131"/>
                  <a:pt x="1608" y="1165"/>
                  <a:pt x="1614" y="1209"/>
                </a:cubicBezTo>
                <a:cubicBezTo>
                  <a:pt x="1543" y="1220"/>
                  <a:pt x="1543" y="1220"/>
                  <a:pt x="1543" y="1220"/>
                </a:cubicBezTo>
                <a:cubicBezTo>
                  <a:pt x="1539" y="1193"/>
                  <a:pt x="1530" y="1172"/>
                  <a:pt x="1517" y="1157"/>
                </a:cubicBezTo>
                <a:cubicBezTo>
                  <a:pt x="1504" y="1143"/>
                  <a:pt x="1503" y="1133"/>
                  <a:pt x="1480" y="1129"/>
                </a:cubicBezTo>
                <a:cubicBezTo>
                  <a:pt x="1480" y="1328"/>
                  <a:pt x="1480" y="1328"/>
                  <a:pt x="1480" y="1328"/>
                </a:cubicBezTo>
                <a:cubicBezTo>
                  <a:pt x="1515" y="1336"/>
                  <a:pt x="1522" y="1343"/>
                  <a:pt x="1533" y="1348"/>
                </a:cubicBezTo>
                <a:cubicBezTo>
                  <a:pt x="1555" y="1357"/>
                  <a:pt x="1572" y="1369"/>
                  <a:pt x="1586" y="1382"/>
                </a:cubicBezTo>
                <a:cubicBezTo>
                  <a:pt x="1599" y="1396"/>
                  <a:pt x="1610" y="1412"/>
                  <a:pt x="1617" y="1431"/>
                </a:cubicBezTo>
                <a:cubicBezTo>
                  <a:pt x="1624" y="1449"/>
                  <a:pt x="1628" y="1469"/>
                  <a:pt x="1628" y="1491"/>
                </a:cubicBezTo>
                <a:cubicBezTo>
                  <a:pt x="1628" y="1539"/>
                  <a:pt x="1613" y="1578"/>
                  <a:pt x="1582" y="1610"/>
                </a:cubicBezTo>
                <a:cubicBezTo>
                  <a:pt x="1552" y="1642"/>
                  <a:pt x="1529" y="1659"/>
                  <a:pt x="1480" y="1662"/>
                </a:cubicBezTo>
                <a:close/>
                <a:moveTo>
                  <a:pt x="1408" y="1128"/>
                </a:moveTo>
                <a:cubicBezTo>
                  <a:pt x="1381" y="1132"/>
                  <a:pt x="1376" y="1143"/>
                  <a:pt x="1360" y="1160"/>
                </a:cubicBezTo>
                <a:cubicBezTo>
                  <a:pt x="1345" y="1178"/>
                  <a:pt x="1337" y="1198"/>
                  <a:pt x="1337" y="1222"/>
                </a:cubicBezTo>
                <a:cubicBezTo>
                  <a:pt x="1337" y="1245"/>
                  <a:pt x="1344" y="1265"/>
                  <a:pt x="1357" y="1281"/>
                </a:cubicBezTo>
                <a:cubicBezTo>
                  <a:pt x="1370" y="1297"/>
                  <a:pt x="1376" y="1309"/>
                  <a:pt x="1408" y="1319"/>
                </a:cubicBezTo>
                <a:lnTo>
                  <a:pt x="1408" y="1128"/>
                </a:lnTo>
                <a:close/>
                <a:moveTo>
                  <a:pt x="1538" y="1435"/>
                </a:moveTo>
                <a:cubicBezTo>
                  <a:pt x="1526" y="1420"/>
                  <a:pt x="1517" y="1407"/>
                  <a:pt x="1480" y="1394"/>
                </a:cubicBezTo>
                <a:cubicBezTo>
                  <a:pt x="1480" y="1604"/>
                  <a:pt x="1480" y="1604"/>
                  <a:pt x="1480" y="1604"/>
                </a:cubicBezTo>
                <a:cubicBezTo>
                  <a:pt x="1507" y="1601"/>
                  <a:pt x="1513" y="1589"/>
                  <a:pt x="1531" y="1569"/>
                </a:cubicBezTo>
                <a:cubicBezTo>
                  <a:pt x="1548" y="1549"/>
                  <a:pt x="1557" y="1525"/>
                  <a:pt x="1557" y="1496"/>
                </a:cubicBezTo>
                <a:cubicBezTo>
                  <a:pt x="1557" y="1470"/>
                  <a:pt x="1551" y="1450"/>
                  <a:pt x="1538" y="1435"/>
                </a:cubicBezTo>
                <a:close/>
              </a:path>
            </a:pathLst>
          </a:custGeom>
          <a:solidFill>
            <a:srgbClr val="FA9E3B"/>
          </a:solidFill>
          <a:ln>
            <a:noFill/>
          </a:ln>
          <a:extLst>
            <a:ext uri="{91240B29-F687-4F45-9708-019B960494DF}">
              <a14:hiddenLine xmlns:a14="http://schemas.microsoft.com/office/drawing/2010/main" w="9525">
                <a:solidFill>
                  <a:srgbClr val="000000"/>
                </a:solidFill>
                <a:round/>
                <a:headEnd/>
                <a:tailEnd/>
              </a14:hiddenLine>
            </a:ext>
          </a:extLst>
        </p:spPr>
        <p:txBody>
          <a:bodyPr lIns="91308" tIns="45718" rIns="91308" bIns="45718"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Light" panose="020B0502040204020203" pitchFamily="34" charset="-122"/>
              <a:ea typeface="微软雅黑 Light" panose="020B0502040204020203" pitchFamily="34" charset="-122"/>
            </a:endParaRPr>
          </a:p>
        </p:txBody>
      </p:sp>
      <p:sp>
        <p:nvSpPr>
          <p:cNvPr id="7" name="KSO_Shape"/>
          <p:cNvSpPr>
            <a:spLocks/>
          </p:cNvSpPr>
          <p:nvPr/>
        </p:nvSpPr>
        <p:spPr bwMode="auto">
          <a:xfrm>
            <a:off x="5601548" y="3583847"/>
            <a:ext cx="833427" cy="738187"/>
          </a:xfrm>
          <a:custGeom>
            <a:avLst/>
            <a:gdLst/>
            <a:ahLst/>
            <a:cxnLst/>
            <a:rect l="0" t="0" r="r" b="b"/>
            <a:pathLst>
              <a:path w="4629150" h="4629150">
                <a:moveTo>
                  <a:pt x="2317164" y="3859790"/>
                </a:moveTo>
                <a:cubicBezTo>
                  <a:pt x="2297115" y="3859790"/>
                  <a:pt x="2280107" y="3866979"/>
                  <a:pt x="2266139" y="3881358"/>
                </a:cubicBezTo>
                <a:cubicBezTo>
                  <a:pt x="2252171" y="3895737"/>
                  <a:pt x="2245187" y="3914594"/>
                  <a:pt x="2245187" y="3937929"/>
                </a:cubicBezTo>
                <a:cubicBezTo>
                  <a:pt x="2245187" y="3953212"/>
                  <a:pt x="2248432" y="3967838"/>
                  <a:pt x="2254923" y="3981806"/>
                </a:cubicBezTo>
                <a:cubicBezTo>
                  <a:pt x="2261414" y="3995774"/>
                  <a:pt x="2270494" y="4006414"/>
                  <a:pt x="2282161" y="4013727"/>
                </a:cubicBezTo>
                <a:cubicBezTo>
                  <a:pt x="2293829" y="4021040"/>
                  <a:pt x="2306071" y="4024696"/>
                  <a:pt x="2318889" y="4024696"/>
                </a:cubicBezTo>
                <a:cubicBezTo>
                  <a:pt x="2337623" y="4024696"/>
                  <a:pt x="2353727" y="4017137"/>
                  <a:pt x="2367203" y="4002018"/>
                </a:cubicBezTo>
                <a:cubicBezTo>
                  <a:pt x="2380678" y="3986900"/>
                  <a:pt x="2387415" y="3966359"/>
                  <a:pt x="2387415" y="3940394"/>
                </a:cubicBezTo>
                <a:cubicBezTo>
                  <a:pt x="2387415" y="3915416"/>
                  <a:pt x="2380760" y="3895737"/>
                  <a:pt x="2367449" y="3881358"/>
                </a:cubicBezTo>
                <a:cubicBezTo>
                  <a:pt x="2354138" y="3866979"/>
                  <a:pt x="2337376" y="3859790"/>
                  <a:pt x="2317164" y="3859790"/>
                </a:cubicBezTo>
                <a:close/>
                <a:moveTo>
                  <a:pt x="2323819" y="3692172"/>
                </a:moveTo>
                <a:cubicBezTo>
                  <a:pt x="2352248" y="3692172"/>
                  <a:pt x="2375542" y="3700142"/>
                  <a:pt x="2393701" y="3716082"/>
                </a:cubicBezTo>
                <a:cubicBezTo>
                  <a:pt x="2411860" y="3732023"/>
                  <a:pt x="2422746" y="3754043"/>
                  <a:pt x="2426362" y="3782144"/>
                </a:cubicBezTo>
                <a:lnTo>
                  <a:pt x="2382239" y="3785594"/>
                </a:lnTo>
                <a:cubicBezTo>
                  <a:pt x="2378295" y="3768175"/>
                  <a:pt x="2372708" y="3755522"/>
                  <a:pt x="2365477" y="3747634"/>
                </a:cubicBezTo>
                <a:cubicBezTo>
                  <a:pt x="2353481" y="3734980"/>
                  <a:pt x="2338691" y="3728654"/>
                  <a:pt x="2321108" y="3728654"/>
                </a:cubicBezTo>
                <a:cubicBezTo>
                  <a:pt x="2306975" y="3728654"/>
                  <a:pt x="2294568" y="3732598"/>
                  <a:pt x="2283887" y="3740486"/>
                </a:cubicBezTo>
                <a:cubicBezTo>
                  <a:pt x="2269919" y="3750674"/>
                  <a:pt x="2258908" y="3765546"/>
                  <a:pt x="2250856" y="3785101"/>
                </a:cubicBezTo>
                <a:cubicBezTo>
                  <a:pt x="2242804" y="3804657"/>
                  <a:pt x="2238614" y="3832511"/>
                  <a:pt x="2238285" y="3868664"/>
                </a:cubicBezTo>
                <a:cubicBezTo>
                  <a:pt x="2248966" y="3852395"/>
                  <a:pt x="2262031" y="3840317"/>
                  <a:pt x="2277478" y="3832429"/>
                </a:cubicBezTo>
                <a:cubicBezTo>
                  <a:pt x="2292925" y="3824541"/>
                  <a:pt x="2309112" y="3820597"/>
                  <a:pt x="2326038" y="3820597"/>
                </a:cubicBezTo>
                <a:cubicBezTo>
                  <a:pt x="2355617" y="3820597"/>
                  <a:pt x="2380801" y="3831484"/>
                  <a:pt x="2401589" y="3853258"/>
                </a:cubicBezTo>
                <a:cubicBezTo>
                  <a:pt x="2422377" y="3875032"/>
                  <a:pt x="2432771" y="3903173"/>
                  <a:pt x="2432771" y="3937683"/>
                </a:cubicBezTo>
                <a:cubicBezTo>
                  <a:pt x="2432771" y="3960361"/>
                  <a:pt x="2427882" y="3981436"/>
                  <a:pt x="2418104" y="4000909"/>
                </a:cubicBezTo>
                <a:cubicBezTo>
                  <a:pt x="2408326" y="4020382"/>
                  <a:pt x="2394892" y="4035296"/>
                  <a:pt x="2377802" y="4045648"/>
                </a:cubicBezTo>
                <a:cubicBezTo>
                  <a:pt x="2360712" y="4056001"/>
                  <a:pt x="2341320" y="4061178"/>
                  <a:pt x="2319629" y="4061178"/>
                </a:cubicBezTo>
                <a:cubicBezTo>
                  <a:pt x="2282654" y="4061178"/>
                  <a:pt x="2252500" y="4047579"/>
                  <a:pt x="2229164" y="4020382"/>
                </a:cubicBezTo>
                <a:cubicBezTo>
                  <a:pt x="2205829" y="3993186"/>
                  <a:pt x="2194162" y="3948364"/>
                  <a:pt x="2194162" y="3885919"/>
                </a:cubicBezTo>
                <a:cubicBezTo>
                  <a:pt x="2194162" y="3816078"/>
                  <a:pt x="2207062" y="3765300"/>
                  <a:pt x="2232862" y="3733584"/>
                </a:cubicBezTo>
                <a:cubicBezTo>
                  <a:pt x="2255375" y="3705976"/>
                  <a:pt x="2285694" y="3692172"/>
                  <a:pt x="2323819" y="3692172"/>
                </a:cubicBezTo>
                <a:close/>
                <a:moveTo>
                  <a:pt x="3020074" y="3489300"/>
                </a:moveTo>
                <a:lnTo>
                  <a:pt x="3199770" y="3489300"/>
                </a:lnTo>
                <a:lnTo>
                  <a:pt x="3199770" y="3531698"/>
                </a:lnTo>
                <a:lnTo>
                  <a:pt x="3055570" y="3531698"/>
                </a:lnTo>
                <a:lnTo>
                  <a:pt x="3036097" y="3628817"/>
                </a:lnTo>
                <a:cubicBezTo>
                  <a:pt x="3057788" y="3613699"/>
                  <a:pt x="3080548" y="3606140"/>
                  <a:pt x="3104376" y="3606140"/>
                </a:cubicBezTo>
                <a:cubicBezTo>
                  <a:pt x="3135928" y="3606140"/>
                  <a:pt x="3162549" y="3617068"/>
                  <a:pt x="3184241" y="3638924"/>
                </a:cubicBezTo>
                <a:cubicBezTo>
                  <a:pt x="3205933" y="3660780"/>
                  <a:pt x="3216779" y="3688880"/>
                  <a:pt x="3216779" y="3723225"/>
                </a:cubicBezTo>
                <a:cubicBezTo>
                  <a:pt x="3216779" y="3755927"/>
                  <a:pt x="3207247" y="3784192"/>
                  <a:pt x="3188185" y="3808020"/>
                </a:cubicBezTo>
                <a:cubicBezTo>
                  <a:pt x="3165014" y="3837271"/>
                  <a:pt x="3133381" y="3851897"/>
                  <a:pt x="3093284" y="3851897"/>
                </a:cubicBezTo>
                <a:cubicBezTo>
                  <a:pt x="3060418" y="3851897"/>
                  <a:pt x="3033591" y="3842694"/>
                  <a:pt x="3012803" y="3824289"/>
                </a:cubicBezTo>
                <a:cubicBezTo>
                  <a:pt x="2992015" y="3805884"/>
                  <a:pt x="2980142" y="3781481"/>
                  <a:pt x="2977184" y="3751080"/>
                </a:cubicBezTo>
                <a:lnTo>
                  <a:pt x="3023772" y="3747136"/>
                </a:lnTo>
                <a:cubicBezTo>
                  <a:pt x="3027223" y="3769813"/>
                  <a:pt x="3035234" y="3786863"/>
                  <a:pt x="3047805" y="3798284"/>
                </a:cubicBezTo>
                <a:cubicBezTo>
                  <a:pt x="3060377" y="3809705"/>
                  <a:pt x="3075536" y="3815415"/>
                  <a:pt x="3093284" y="3815415"/>
                </a:cubicBezTo>
                <a:cubicBezTo>
                  <a:pt x="3114647" y="3815415"/>
                  <a:pt x="3132723" y="3807363"/>
                  <a:pt x="3147513" y="3791258"/>
                </a:cubicBezTo>
                <a:cubicBezTo>
                  <a:pt x="3162303" y="3775154"/>
                  <a:pt x="3169698" y="3753791"/>
                  <a:pt x="3169698" y="3727169"/>
                </a:cubicBezTo>
                <a:cubicBezTo>
                  <a:pt x="3169698" y="3701862"/>
                  <a:pt x="3162590" y="3681896"/>
                  <a:pt x="3148376" y="3667271"/>
                </a:cubicBezTo>
                <a:cubicBezTo>
                  <a:pt x="3134161" y="3652645"/>
                  <a:pt x="3115551" y="3645333"/>
                  <a:pt x="3092544" y="3645333"/>
                </a:cubicBezTo>
                <a:cubicBezTo>
                  <a:pt x="3078248" y="3645333"/>
                  <a:pt x="3065348" y="3648578"/>
                  <a:pt x="3053844" y="3655069"/>
                </a:cubicBezTo>
                <a:cubicBezTo>
                  <a:pt x="3042341" y="3661560"/>
                  <a:pt x="3033303" y="3669982"/>
                  <a:pt x="3026730" y="3680335"/>
                </a:cubicBezTo>
                <a:lnTo>
                  <a:pt x="2985072" y="3674912"/>
                </a:lnTo>
                <a:lnTo>
                  <a:pt x="3020074" y="3489300"/>
                </a:lnTo>
                <a:close/>
                <a:moveTo>
                  <a:pt x="1418041" y="3489054"/>
                </a:moveTo>
                <a:lnTo>
                  <a:pt x="1651967" y="3489054"/>
                </a:lnTo>
                <a:lnTo>
                  <a:pt x="1651967" y="3523563"/>
                </a:lnTo>
                <a:cubicBezTo>
                  <a:pt x="1628960" y="3548049"/>
                  <a:pt x="1606159" y="3580586"/>
                  <a:pt x="1583564" y="3621176"/>
                </a:cubicBezTo>
                <a:cubicBezTo>
                  <a:pt x="1560968" y="3661766"/>
                  <a:pt x="1543508" y="3703506"/>
                  <a:pt x="1531183" y="3746396"/>
                </a:cubicBezTo>
                <a:cubicBezTo>
                  <a:pt x="1522309" y="3776633"/>
                  <a:pt x="1516640" y="3809746"/>
                  <a:pt x="1514175" y="3845734"/>
                </a:cubicBezTo>
                <a:lnTo>
                  <a:pt x="1468573" y="3845734"/>
                </a:lnTo>
                <a:cubicBezTo>
                  <a:pt x="1469066" y="3817305"/>
                  <a:pt x="1474653" y="3782960"/>
                  <a:pt x="1485335" y="3742699"/>
                </a:cubicBezTo>
                <a:cubicBezTo>
                  <a:pt x="1496017" y="3702438"/>
                  <a:pt x="1511340" y="3663614"/>
                  <a:pt x="1531307" y="3626229"/>
                </a:cubicBezTo>
                <a:cubicBezTo>
                  <a:pt x="1551273" y="3588844"/>
                  <a:pt x="1572513" y="3557333"/>
                  <a:pt x="1595026" y="3531698"/>
                </a:cubicBezTo>
                <a:lnTo>
                  <a:pt x="1418041" y="3531698"/>
                </a:lnTo>
                <a:lnTo>
                  <a:pt x="1418041" y="3489054"/>
                </a:lnTo>
                <a:close/>
                <a:moveTo>
                  <a:pt x="960894" y="3097227"/>
                </a:moveTo>
                <a:cubicBezTo>
                  <a:pt x="940024" y="3097227"/>
                  <a:pt x="922728" y="3104129"/>
                  <a:pt x="909007" y="3117933"/>
                </a:cubicBezTo>
                <a:cubicBezTo>
                  <a:pt x="895285" y="3131737"/>
                  <a:pt x="888424" y="3148991"/>
                  <a:pt x="888424" y="3169697"/>
                </a:cubicBezTo>
                <a:cubicBezTo>
                  <a:pt x="888424" y="3182351"/>
                  <a:pt x="891423" y="3194593"/>
                  <a:pt x="897421" y="3206425"/>
                </a:cubicBezTo>
                <a:cubicBezTo>
                  <a:pt x="903420" y="3218257"/>
                  <a:pt x="912335" y="3227418"/>
                  <a:pt x="924166" y="3233910"/>
                </a:cubicBezTo>
                <a:cubicBezTo>
                  <a:pt x="935998" y="3240401"/>
                  <a:pt x="948734" y="3243646"/>
                  <a:pt x="962373" y="3243646"/>
                </a:cubicBezTo>
                <a:cubicBezTo>
                  <a:pt x="983572" y="3243646"/>
                  <a:pt x="1001073" y="3236826"/>
                  <a:pt x="1014877" y="3223187"/>
                </a:cubicBezTo>
                <a:cubicBezTo>
                  <a:pt x="1028681" y="3209547"/>
                  <a:pt x="1035583" y="3192211"/>
                  <a:pt x="1035583" y="3171176"/>
                </a:cubicBezTo>
                <a:cubicBezTo>
                  <a:pt x="1035583" y="3149813"/>
                  <a:pt x="1028476" y="3132148"/>
                  <a:pt x="1014261" y="3118179"/>
                </a:cubicBezTo>
                <a:cubicBezTo>
                  <a:pt x="1000046" y="3104211"/>
                  <a:pt x="982257" y="3097227"/>
                  <a:pt x="960894" y="3097227"/>
                </a:cubicBezTo>
                <a:close/>
                <a:moveTo>
                  <a:pt x="3691180" y="2983839"/>
                </a:moveTo>
                <a:lnTo>
                  <a:pt x="3578039" y="3146773"/>
                </a:lnTo>
                <a:lnTo>
                  <a:pt x="3691180" y="3146773"/>
                </a:lnTo>
                <a:lnTo>
                  <a:pt x="3691180" y="2983839"/>
                </a:lnTo>
                <a:close/>
                <a:moveTo>
                  <a:pt x="961634" y="2947604"/>
                </a:moveTo>
                <a:cubicBezTo>
                  <a:pt x="944708" y="2947604"/>
                  <a:pt x="930657" y="2953027"/>
                  <a:pt x="919483" y="2963872"/>
                </a:cubicBezTo>
                <a:cubicBezTo>
                  <a:pt x="908308" y="2974718"/>
                  <a:pt x="902721" y="2987700"/>
                  <a:pt x="902721" y="3002819"/>
                </a:cubicBezTo>
                <a:cubicBezTo>
                  <a:pt x="902721" y="3019909"/>
                  <a:pt x="908226" y="3033877"/>
                  <a:pt x="919236" y="3044723"/>
                </a:cubicBezTo>
                <a:cubicBezTo>
                  <a:pt x="930247" y="3055569"/>
                  <a:pt x="944543" y="3060992"/>
                  <a:pt x="962127" y="3060992"/>
                </a:cubicBezTo>
                <a:cubicBezTo>
                  <a:pt x="979217" y="3060992"/>
                  <a:pt x="993226" y="3055610"/>
                  <a:pt x="1004155" y="3044847"/>
                </a:cubicBezTo>
                <a:cubicBezTo>
                  <a:pt x="1015083" y="3034083"/>
                  <a:pt x="1020547" y="3020895"/>
                  <a:pt x="1020547" y="3005284"/>
                </a:cubicBezTo>
                <a:cubicBezTo>
                  <a:pt x="1020547" y="2989015"/>
                  <a:pt x="1014918" y="2975335"/>
                  <a:pt x="1003662" y="2964242"/>
                </a:cubicBezTo>
                <a:cubicBezTo>
                  <a:pt x="992405" y="2953150"/>
                  <a:pt x="978396" y="2947604"/>
                  <a:pt x="961634" y="2947604"/>
                </a:cubicBezTo>
                <a:close/>
                <a:moveTo>
                  <a:pt x="3699315" y="2912601"/>
                </a:moveTo>
                <a:lnTo>
                  <a:pt x="3735550" y="2912601"/>
                </a:lnTo>
                <a:lnTo>
                  <a:pt x="3735550" y="3146773"/>
                </a:lnTo>
                <a:lnTo>
                  <a:pt x="3784356" y="3146773"/>
                </a:lnTo>
                <a:lnTo>
                  <a:pt x="3784356" y="3187445"/>
                </a:lnTo>
                <a:lnTo>
                  <a:pt x="3735550" y="3187445"/>
                </a:lnTo>
                <a:lnTo>
                  <a:pt x="3735550" y="3273965"/>
                </a:lnTo>
                <a:lnTo>
                  <a:pt x="3691180" y="3273965"/>
                </a:lnTo>
                <a:lnTo>
                  <a:pt x="3691180" y="3187445"/>
                </a:lnTo>
                <a:lnTo>
                  <a:pt x="3534409" y="3187445"/>
                </a:lnTo>
                <a:lnTo>
                  <a:pt x="3534409" y="3146773"/>
                </a:lnTo>
                <a:lnTo>
                  <a:pt x="3699315" y="2912601"/>
                </a:lnTo>
                <a:close/>
                <a:moveTo>
                  <a:pt x="961141" y="2911122"/>
                </a:moveTo>
                <a:cubicBezTo>
                  <a:pt x="992692" y="2911122"/>
                  <a:pt x="1018082" y="2920284"/>
                  <a:pt x="1037308" y="2938607"/>
                </a:cubicBezTo>
                <a:cubicBezTo>
                  <a:pt x="1056535" y="2956929"/>
                  <a:pt x="1066148" y="2979237"/>
                  <a:pt x="1066148" y="3005530"/>
                </a:cubicBezTo>
                <a:cubicBezTo>
                  <a:pt x="1066148" y="3022292"/>
                  <a:pt x="1061753" y="3036877"/>
                  <a:pt x="1052961" y="3049284"/>
                </a:cubicBezTo>
                <a:cubicBezTo>
                  <a:pt x="1044169" y="3061690"/>
                  <a:pt x="1030817" y="3071263"/>
                  <a:pt x="1012905" y="3078000"/>
                </a:cubicBezTo>
                <a:cubicBezTo>
                  <a:pt x="1035090" y="3085231"/>
                  <a:pt x="1051975" y="3096899"/>
                  <a:pt x="1063560" y="3113003"/>
                </a:cubicBezTo>
                <a:cubicBezTo>
                  <a:pt x="1075146" y="3129107"/>
                  <a:pt x="1080938" y="3148334"/>
                  <a:pt x="1080938" y="3170683"/>
                </a:cubicBezTo>
                <a:cubicBezTo>
                  <a:pt x="1080938" y="3201577"/>
                  <a:pt x="1070010" y="3227542"/>
                  <a:pt x="1048154" y="3248576"/>
                </a:cubicBezTo>
                <a:cubicBezTo>
                  <a:pt x="1026298" y="3269610"/>
                  <a:pt x="997540" y="3280128"/>
                  <a:pt x="961880" y="3280128"/>
                </a:cubicBezTo>
                <a:cubicBezTo>
                  <a:pt x="926221" y="3280128"/>
                  <a:pt x="897463" y="3269569"/>
                  <a:pt x="875607" y="3248453"/>
                </a:cubicBezTo>
                <a:cubicBezTo>
                  <a:pt x="853751" y="3227336"/>
                  <a:pt x="842822" y="3201002"/>
                  <a:pt x="842822" y="3169451"/>
                </a:cubicBezTo>
                <a:cubicBezTo>
                  <a:pt x="842822" y="3145951"/>
                  <a:pt x="848779" y="3126273"/>
                  <a:pt x="860693" y="3110415"/>
                </a:cubicBezTo>
                <a:cubicBezTo>
                  <a:pt x="872607" y="3094557"/>
                  <a:pt x="889575" y="3083752"/>
                  <a:pt x="911595" y="3078000"/>
                </a:cubicBezTo>
                <a:cubicBezTo>
                  <a:pt x="893190" y="3071263"/>
                  <a:pt x="879550" y="3061649"/>
                  <a:pt x="870677" y="3049160"/>
                </a:cubicBezTo>
                <a:cubicBezTo>
                  <a:pt x="861803" y="3036671"/>
                  <a:pt x="857366" y="3021717"/>
                  <a:pt x="857366" y="3004298"/>
                </a:cubicBezTo>
                <a:cubicBezTo>
                  <a:pt x="857366" y="2978005"/>
                  <a:pt x="866815" y="2955902"/>
                  <a:pt x="885713" y="2937990"/>
                </a:cubicBezTo>
                <a:cubicBezTo>
                  <a:pt x="904611" y="2920078"/>
                  <a:pt x="929754" y="2911122"/>
                  <a:pt x="961141" y="2911122"/>
                </a:cubicBezTo>
                <a:close/>
                <a:moveTo>
                  <a:pt x="753091" y="2166800"/>
                </a:moveTo>
                <a:cubicBezTo>
                  <a:pt x="733372" y="2166800"/>
                  <a:pt x="716199" y="2174852"/>
                  <a:pt x="701574" y="2190957"/>
                </a:cubicBezTo>
                <a:cubicBezTo>
                  <a:pt x="686948" y="2207061"/>
                  <a:pt x="679635" y="2227931"/>
                  <a:pt x="679635" y="2253567"/>
                </a:cubicBezTo>
                <a:cubicBezTo>
                  <a:pt x="679635" y="2276573"/>
                  <a:pt x="686578" y="2295266"/>
                  <a:pt x="700464" y="2309645"/>
                </a:cubicBezTo>
                <a:cubicBezTo>
                  <a:pt x="714350" y="2324024"/>
                  <a:pt x="731482" y="2331213"/>
                  <a:pt x="751859" y="2331213"/>
                </a:cubicBezTo>
                <a:cubicBezTo>
                  <a:pt x="772400" y="2331213"/>
                  <a:pt x="789285" y="2324024"/>
                  <a:pt x="802514" y="2309645"/>
                </a:cubicBezTo>
                <a:cubicBezTo>
                  <a:pt x="815743" y="2295266"/>
                  <a:pt x="822357" y="2275341"/>
                  <a:pt x="822357" y="2249870"/>
                </a:cubicBezTo>
                <a:cubicBezTo>
                  <a:pt x="822357" y="2224398"/>
                  <a:pt x="815578" y="2204185"/>
                  <a:pt x="802021" y="2189231"/>
                </a:cubicBezTo>
                <a:cubicBezTo>
                  <a:pt x="788464" y="2174277"/>
                  <a:pt x="772154" y="2166800"/>
                  <a:pt x="753091" y="2166800"/>
                </a:cubicBezTo>
                <a:close/>
                <a:moveTo>
                  <a:pt x="3871622" y="2130072"/>
                </a:moveTo>
                <a:cubicBezTo>
                  <a:pt x="3891342" y="2130072"/>
                  <a:pt x="3909501" y="2134304"/>
                  <a:pt x="3926098" y="2142767"/>
                </a:cubicBezTo>
                <a:cubicBezTo>
                  <a:pt x="3942696" y="2151230"/>
                  <a:pt x="3955390" y="2162774"/>
                  <a:pt x="3964182" y="2177400"/>
                </a:cubicBezTo>
                <a:cubicBezTo>
                  <a:pt x="3972974" y="2192025"/>
                  <a:pt x="3977369" y="2207554"/>
                  <a:pt x="3977369" y="2223987"/>
                </a:cubicBezTo>
                <a:cubicBezTo>
                  <a:pt x="3977369" y="2239599"/>
                  <a:pt x="3973179" y="2253813"/>
                  <a:pt x="3964798" y="2266631"/>
                </a:cubicBezTo>
                <a:cubicBezTo>
                  <a:pt x="3956417" y="2279449"/>
                  <a:pt x="3944010" y="2289638"/>
                  <a:pt x="3927577" y="2297197"/>
                </a:cubicBezTo>
                <a:cubicBezTo>
                  <a:pt x="3948940" y="2302127"/>
                  <a:pt x="3965538" y="2312356"/>
                  <a:pt x="3977369" y="2327886"/>
                </a:cubicBezTo>
                <a:cubicBezTo>
                  <a:pt x="3989201" y="2343415"/>
                  <a:pt x="3995117" y="2362847"/>
                  <a:pt x="3995117" y="2386182"/>
                </a:cubicBezTo>
                <a:cubicBezTo>
                  <a:pt x="3995117" y="2417734"/>
                  <a:pt x="3983614" y="2444479"/>
                  <a:pt x="3960608" y="2466417"/>
                </a:cubicBezTo>
                <a:cubicBezTo>
                  <a:pt x="3937601" y="2488355"/>
                  <a:pt x="3908515" y="2499324"/>
                  <a:pt x="3873348" y="2499324"/>
                </a:cubicBezTo>
                <a:cubicBezTo>
                  <a:pt x="3841632" y="2499324"/>
                  <a:pt x="3815298" y="2489875"/>
                  <a:pt x="3794346" y="2470977"/>
                </a:cubicBezTo>
                <a:cubicBezTo>
                  <a:pt x="3773393" y="2452079"/>
                  <a:pt x="3761438" y="2427594"/>
                  <a:pt x="3758480" y="2397521"/>
                </a:cubicBezTo>
                <a:lnTo>
                  <a:pt x="3802850" y="2391605"/>
                </a:lnTo>
                <a:cubicBezTo>
                  <a:pt x="3807944" y="2416748"/>
                  <a:pt x="3816613" y="2434865"/>
                  <a:pt x="3828855" y="2445958"/>
                </a:cubicBezTo>
                <a:cubicBezTo>
                  <a:pt x="3841098" y="2457050"/>
                  <a:pt x="3856011" y="2462596"/>
                  <a:pt x="3873594" y="2462596"/>
                </a:cubicBezTo>
                <a:cubicBezTo>
                  <a:pt x="3894464" y="2462596"/>
                  <a:pt x="3912089" y="2455366"/>
                  <a:pt x="3926468" y="2440904"/>
                </a:cubicBezTo>
                <a:cubicBezTo>
                  <a:pt x="3940847" y="2426443"/>
                  <a:pt x="3948036" y="2408531"/>
                  <a:pt x="3948036" y="2387168"/>
                </a:cubicBezTo>
                <a:cubicBezTo>
                  <a:pt x="3948036" y="2366791"/>
                  <a:pt x="3941381" y="2349988"/>
                  <a:pt x="3928070" y="2336760"/>
                </a:cubicBezTo>
                <a:cubicBezTo>
                  <a:pt x="3914759" y="2323531"/>
                  <a:pt x="3897833" y="2316917"/>
                  <a:pt x="3877292" y="2316917"/>
                </a:cubicBezTo>
                <a:cubicBezTo>
                  <a:pt x="3868911" y="2316917"/>
                  <a:pt x="3858476" y="2318560"/>
                  <a:pt x="3845987" y="2321847"/>
                </a:cubicBezTo>
                <a:lnTo>
                  <a:pt x="3850917" y="2282900"/>
                </a:lnTo>
                <a:cubicBezTo>
                  <a:pt x="3853875" y="2283229"/>
                  <a:pt x="3856257" y="2283393"/>
                  <a:pt x="3858065" y="2283393"/>
                </a:cubicBezTo>
                <a:cubicBezTo>
                  <a:pt x="3876963" y="2283393"/>
                  <a:pt x="3893971" y="2278463"/>
                  <a:pt x="3909090" y="2268603"/>
                </a:cubicBezTo>
                <a:cubicBezTo>
                  <a:pt x="3924208" y="2258743"/>
                  <a:pt x="3931768" y="2243543"/>
                  <a:pt x="3931768" y="2223001"/>
                </a:cubicBezTo>
                <a:cubicBezTo>
                  <a:pt x="3931768" y="2206733"/>
                  <a:pt x="3926262" y="2193257"/>
                  <a:pt x="3915252" y="2182576"/>
                </a:cubicBezTo>
                <a:cubicBezTo>
                  <a:pt x="3904242" y="2171894"/>
                  <a:pt x="3890027" y="2166554"/>
                  <a:pt x="3872608" y="2166554"/>
                </a:cubicBezTo>
                <a:cubicBezTo>
                  <a:pt x="3855354" y="2166554"/>
                  <a:pt x="3840975" y="2171977"/>
                  <a:pt x="3829471" y="2182822"/>
                </a:cubicBezTo>
                <a:cubicBezTo>
                  <a:pt x="3817968" y="2193668"/>
                  <a:pt x="3810573" y="2209937"/>
                  <a:pt x="3807287" y="2231629"/>
                </a:cubicBezTo>
                <a:lnTo>
                  <a:pt x="3762917" y="2223741"/>
                </a:lnTo>
                <a:cubicBezTo>
                  <a:pt x="3768340" y="2193997"/>
                  <a:pt x="3780665" y="2170950"/>
                  <a:pt x="3799892" y="2154599"/>
                </a:cubicBezTo>
                <a:cubicBezTo>
                  <a:pt x="3819119" y="2138248"/>
                  <a:pt x="3843029" y="2130072"/>
                  <a:pt x="3871622" y="2130072"/>
                </a:cubicBezTo>
                <a:close/>
                <a:moveTo>
                  <a:pt x="747668" y="2130072"/>
                </a:moveTo>
                <a:cubicBezTo>
                  <a:pt x="771168" y="2130072"/>
                  <a:pt x="792654" y="2136399"/>
                  <a:pt x="812127" y="2149052"/>
                </a:cubicBezTo>
                <a:cubicBezTo>
                  <a:pt x="831600" y="2161706"/>
                  <a:pt x="846390" y="2179741"/>
                  <a:pt x="856497" y="2203158"/>
                </a:cubicBezTo>
                <a:cubicBezTo>
                  <a:pt x="866603" y="2226576"/>
                  <a:pt x="871656" y="2260469"/>
                  <a:pt x="871656" y="2304838"/>
                </a:cubicBezTo>
                <a:cubicBezTo>
                  <a:pt x="871656" y="2351015"/>
                  <a:pt x="866644" y="2387784"/>
                  <a:pt x="856620" y="2415145"/>
                </a:cubicBezTo>
                <a:cubicBezTo>
                  <a:pt x="846596" y="2442507"/>
                  <a:pt x="831683" y="2463336"/>
                  <a:pt x="811881" y="2477632"/>
                </a:cubicBezTo>
                <a:cubicBezTo>
                  <a:pt x="792079" y="2491929"/>
                  <a:pt x="768867" y="2499078"/>
                  <a:pt x="742245" y="2499078"/>
                </a:cubicBezTo>
                <a:cubicBezTo>
                  <a:pt x="713981" y="2499078"/>
                  <a:pt x="690892" y="2491231"/>
                  <a:pt x="672980" y="2475537"/>
                </a:cubicBezTo>
                <a:cubicBezTo>
                  <a:pt x="655068" y="2459844"/>
                  <a:pt x="644304" y="2437782"/>
                  <a:pt x="640689" y="2409353"/>
                </a:cubicBezTo>
                <a:lnTo>
                  <a:pt x="683333" y="2405409"/>
                </a:lnTo>
                <a:cubicBezTo>
                  <a:pt x="686948" y="2425457"/>
                  <a:pt x="693850" y="2440001"/>
                  <a:pt x="704039" y="2449039"/>
                </a:cubicBezTo>
                <a:cubicBezTo>
                  <a:pt x="714227" y="2458077"/>
                  <a:pt x="727291" y="2462596"/>
                  <a:pt x="743231" y="2462596"/>
                </a:cubicBezTo>
                <a:cubicBezTo>
                  <a:pt x="756871" y="2462596"/>
                  <a:pt x="768826" y="2459474"/>
                  <a:pt x="779097" y="2453229"/>
                </a:cubicBezTo>
                <a:cubicBezTo>
                  <a:pt x="789367" y="2446985"/>
                  <a:pt x="797789" y="2438645"/>
                  <a:pt x="804363" y="2428210"/>
                </a:cubicBezTo>
                <a:cubicBezTo>
                  <a:pt x="810936" y="2417775"/>
                  <a:pt x="816441" y="2403683"/>
                  <a:pt x="820878" y="2385936"/>
                </a:cubicBezTo>
                <a:cubicBezTo>
                  <a:pt x="825315" y="2368188"/>
                  <a:pt x="827533" y="2350111"/>
                  <a:pt x="827533" y="2331706"/>
                </a:cubicBezTo>
                <a:cubicBezTo>
                  <a:pt x="827533" y="2329734"/>
                  <a:pt x="827451" y="2326776"/>
                  <a:pt x="827287" y="2322832"/>
                </a:cubicBezTo>
                <a:cubicBezTo>
                  <a:pt x="818413" y="2336965"/>
                  <a:pt x="806293" y="2348427"/>
                  <a:pt x="790929" y="2357219"/>
                </a:cubicBezTo>
                <a:cubicBezTo>
                  <a:pt x="775564" y="2366010"/>
                  <a:pt x="758925" y="2370406"/>
                  <a:pt x="741013" y="2370406"/>
                </a:cubicBezTo>
                <a:cubicBezTo>
                  <a:pt x="711105" y="2370406"/>
                  <a:pt x="685798" y="2359560"/>
                  <a:pt x="665092" y="2337869"/>
                </a:cubicBezTo>
                <a:cubicBezTo>
                  <a:pt x="644386" y="2316177"/>
                  <a:pt x="634033" y="2287583"/>
                  <a:pt x="634033" y="2252088"/>
                </a:cubicBezTo>
                <a:cubicBezTo>
                  <a:pt x="634033" y="2215442"/>
                  <a:pt x="644838" y="2185945"/>
                  <a:pt x="666448" y="2163596"/>
                </a:cubicBezTo>
                <a:cubicBezTo>
                  <a:pt x="688057" y="2141247"/>
                  <a:pt x="715131" y="2130072"/>
                  <a:pt x="747668" y="2130072"/>
                </a:cubicBezTo>
                <a:close/>
                <a:moveTo>
                  <a:pt x="1552575" y="1936750"/>
                </a:moveTo>
                <a:lnTo>
                  <a:pt x="1562100" y="1939925"/>
                </a:lnTo>
                <a:lnTo>
                  <a:pt x="2228850" y="2241550"/>
                </a:lnTo>
                <a:lnTo>
                  <a:pt x="2247900" y="2225675"/>
                </a:lnTo>
                <a:lnTo>
                  <a:pt x="2266950" y="2212975"/>
                </a:lnTo>
                <a:lnTo>
                  <a:pt x="2289175" y="2206625"/>
                </a:lnTo>
                <a:lnTo>
                  <a:pt x="2314575" y="2203450"/>
                </a:lnTo>
                <a:lnTo>
                  <a:pt x="2336800" y="2206625"/>
                </a:lnTo>
                <a:lnTo>
                  <a:pt x="2359025" y="2212975"/>
                </a:lnTo>
                <a:lnTo>
                  <a:pt x="2378075" y="2222500"/>
                </a:lnTo>
                <a:lnTo>
                  <a:pt x="2393950" y="2235200"/>
                </a:lnTo>
                <a:lnTo>
                  <a:pt x="2406650" y="2251075"/>
                </a:lnTo>
                <a:lnTo>
                  <a:pt x="2419350" y="2270125"/>
                </a:lnTo>
                <a:lnTo>
                  <a:pt x="2425700" y="2292350"/>
                </a:lnTo>
                <a:lnTo>
                  <a:pt x="2425700" y="2314575"/>
                </a:lnTo>
                <a:lnTo>
                  <a:pt x="2425700" y="2336800"/>
                </a:lnTo>
                <a:lnTo>
                  <a:pt x="2419350" y="2359025"/>
                </a:lnTo>
                <a:lnTo>
                  <a:pt x="2406650" y="2378075"/>
                </a:lnTo>
                <a:lnTo>
                  <a:pt x="2393950" y="2393950"/>
                </a:lnTo>
                <a:lnTo>
                  <a:pt x="2378075" y="2406650"/>
                </a:lnTo>
                <a:lnTo>
                  <a:pt x="2359025" y="2419350"/>
                </a:lnTo>
                <a:lnTo>
                  <a:pt x="2336800" y="2425700"/>
                </a:lnTo>
                <a:lnTo>
                  <a:pt x="2330450" y="2425700"/>
                </a:lnTo>
                <a:lnTo>
                  <a:pt x="2330450" y="3467100"/>
                </a:lnTo>
                <a:lnTo>
                  <a:pt x="2327275" y="3470275"/>
                </a:lnTo>
                <a:lnTo>
                  <a:pt x="2324100" y="3473450"/>
                </a:lnTo>
                <a:lnTo>
                  <a:pt x="2320925" y="3476625"/>
                </a:lnTo>
                <a:lnTo>
                  <a:pt x="2314575" y="3476625"/>
                </a:lnTo>
                <a:lnTo>
                  <a:pt x="2308225" y="3476625"/>
                </a:lnTo>
                <a:lnTo>
                  <a:pt x="2305050" y="3473450"/>
                </a:lnTo>
                <a:lnTo>
                  <a:pt x="2301875" y="3470275"/>
                </a:lnTo>
                <a:lnTo>
                  <a:pt x="2301875" y="3467100"/>
                </a:lnTo>
                <a:lnTo>
                  <a:pt x="2301875" y="2425700"/>
                </a:lnTo>
                <a:lnTo>
                  <a:pt x="2292350" y="2425700"/>
                </a:lnTo>
                <a:lnTo>
                  <a:pt x="2270125" y="2416175"/>
                </a:lnTo>
                <a:lnTo>
                  <a:pt x="2251075" y="2406650"/>
                </a:lnTo>
                <a:lnTo>
                  <a:pt x="2232025" y="2390775"/>
                </a:lnTo>
                <a:lnTo>
                  <a:pt x="1098550" y="2882900"/>
                </a:lnTo>
                <a:lnTo>
                  <a:pt x="1089025" y="2886075"/>
                </a:lnTo>
                <a:lnTo>
                  <a:pt x="1076325" y="2882900"/>
                </a:lnTo>
                <a:lnTo>
                  <a:pt x="1066800" y="2873375"/>
                </a:lnTo>
                <a:lnTo>
                  <a:pt x="1060450" y="2863850"/>
                </a:lnTo>
                <a:lnTo>
                  <a:pt x="1057275" y="2851150"/>
                </a:lnTo>
                <a:lnTo>
                  <a:pt x="1057275" y="2838450"/>
                </a:lnTo>
                <a:lnTo>
                  <a:pt x="1063625" y="2828925"/>
                </a:lnTo>
                <a:lnTo>
                  <a:pt x="1069975" y="2819400"/>
                </a:lnTo>
                <a:lnTo>
                  <a:pt x="2203450" y="2330450"/>
                </a:lnTo>
                <a:lnTo>
                  <a:pt x="2203450" y="2314575"/>
                </a:lnTo>
                <a:lnTo>
                  <a:pt x="2203450" y="2305050"/>
                </a:lnTo>
                <a:lnTo>
                  <a:pt x="1533525" y="2003425"/>
                </a:lnTo>
                <a:lnTo>
                  <a:pt x="1527175" y="1993900"/>
                </a:lnTo>
                <a:lnTo>
                  <a:pt x="1520825" y="1984375"/>
                </a:lnTo>
                <a:lnTo>
                  <a:pt x="1520825" y="1971675"/>
                </a:lnTo>
                <a:lnTo>
                  <a:pt x="1524000" y="1958975"/>
                </a:lnTo>
                <a:lnTo>
                  <a:pt x="1530350" y="1949450"/>
                </a:lnTo>
                <a:lnTo>
                  <a:pt x="1539875" y="1939925"/>
                </a:lnTo>
                <a:lnTo>
                  <a:pt x="1552575" y="1936750"/>
                </a:lnTo>
                <a:close/>
                <a:moveTo>
                  <a:pt x="1093997" y="1385750"/>
                </a:moveTo>
                <a:cubicBezTo>
                  <a:pt x="1073620" y="1385750"/>
                  <a:pt x="1057352" y="1394378"/>
                  <a:pt x="1045191" y="1411632"/>
                </a:cubicBezTo>
                <a:cubicBezTo>
                  <a:pt x="1029908" y="1433653"/>
                  <a:pt x="1022267" y="1474325"/>
                  <a:pt x="1022267" y="1533648"/>
                </a:cubicBezTo>
                <a:cubicBezTo>
                  <a:pt x="1022267" y="1592972"/>
                  <a:pt x="1029210" y="1632452"/>
                  <a:pt x="1043096" y="1652090"/>
                </a:cubicBezTo>
                <a:cubicBezTo>
                  <a:pt x="1056982" y="1671727"/>
                  <a:pt x="1074113" y="1681546"/>
                  <a:pt x="1094490" y="1681546"/>
                </a:cubicBezTo>
                <a:cubicBezTo>
                  <a:pt x="1114867" y="1681546"/>
                  <a:pt x="1131999" y="1671686"/>
                  <a:pt x="1145885" y="1651966"/>
                </a:cubicBezTo>
                <a:cubicBezTo>
                  <a:pt x="1159771" y="1632247"/>
                  <a:pt x="1166714" y="1592807"/>
                  <a:pt x="1166714" y="1533648"/>
                </a:cubicBezTo>
                <a:cubicBezTo>
                  <a:pt x="1166714" y="1474160"/>
                  <a:pt x="1159771" y="1434639"/>
                  <a:pt x="1145885" y="1415083"/>
                </a:cubicBezTo>
                <a:cubicBezTo>
                  <a:pt x="1131999" y="1395528"/>
                  <a:pt x="1114703" y="1385750"/>
                  <a:pt x="1093997" y="1385750"/>
                </a:cubicBezTo>
                <a:close/>
                <a:moveTo>
                  <a:pt x="3668996" y="1349022"/>
                </a:moveTo>
                <a:cubicBezTo>
                  <a:pt x="3703670" y="1349022"/>
                  <a:pt x="3731113" y="1358636"/>
                  <a:pt x="3751326" y="1377862"/>
                </a:cubicBezTo>
                <a:cubicBezTo>
                  <a:pt x="3771538" y="1397089"/>
                  <a:pt x="3781645" y="1420917"/>
                  <a:pt x="3781645" y="1449346"/>
                </a:cubicBezTo>
                <a:cubicBezTo>
                  <a:pt x="3781645" y="1463807"/>
                  <a:pt x="3778687" y="1478022"/>
                  <a:pt x="3772771" y="1491990"/>
                </a:cubicBezTo>
                <a:cubicBezTo>
                  <a:pt x="3766855" y="1505958"/>
                  <a:pt x="3757036" y="1520666"/>
                  <a:pt x="3743315" y="1536113"/>
                </a:cubicBezTo>
                <a:cubicBezTo>
                  <a:pt x="3729593" y="1551560"/>
                  <a:pt x="3706792" y="1572759"/>
                  <a:pt x="3674912" y="1599709"/>
                </a:cubicBezTo>
                <a:cubicBezTo>
                  <a:pt x="3648290" y="1622058"/>
                  <a:pt x="3631200" y="1637218"/>
                  <a:pt x="3623640" y="1645188"/>
                </a:cubicBezTo>
                <a:cubicBezTo>
                  <a:pt x="3616081" y="1653158"/>
                  <a:pt x="3609837" y="1661169"/>
                  <a:pt x="3604907" y="1669221"/>
                </a:cubicBezTo>
                <a:lnTo>
                  <a:pt x="3782138" y="1669221"/>
                </a:lnTo>
                <a:lnTo>
                  <a:pt x="3782138" y="1711865"/>
                </a:lnTo>
                <a:lnTo>
                  <a:pt x="3543283" y="1711865"/>
                </a:lnTo>
                <a:cubicBezTo>
                  <a:pt x="3542954" y="1701184"/>
                  <a:pt x="3544679" y="1690913"/>
                  <a:pt x="3548459" y="1681053"/>
                </a:cubicBezTo>
                <a:cubicBezTo>
                  <a:pt x="3554539" y="1664784"/>
                  <a:pt x="3564276" y="1648762"/>
                  <a:pt x="3577669" y="1632986"/>
                </a:cubicBezTo>
                <a:cubicBezTo>
                  <a:pt x="3591062" y="1617210"/>
                  <a:pt x="3610412" y="1598970"/>
                  <a:pt x="3635719" y="1578264"/>
                </a:cubicBezTo>
                <a:cubicBezTo>
                  <a:pt x="3674994" y="1546055"/>
                  <a:pt x="3701533" y="1520543"/>
                  <a:pt x="3715337" y="1501727"/>
                </a:cubicBezTo>
                <a:cubicBezTo>
                  <a:pt x="3729141" y="1482911"/>
                  <a:pt x="3736043" y="1465122"/>
                  <a:pt x="3736043" y="1448360"/>
                </a:cubicBezTo>
                <a:cubicBezTo>
                  <a:pt x="3736043" y="1430777"/>
                  <a:pt x="3729757" y="1415946"/>
                  <a:pt x="3717186" y="1403868"/>
                </a:cubicBezTo>
                <a:cubicBezTo>
                  <a:pt x="3704615" y="1391789"/>
                  <a:pt x="3688223" y="1385750"/>
                  <a:pt x="3668010" y="1385750"/>
                </a:cubicBezTo>
                <a:cubicBezTo>
                  <a:pt x="3646647" y="1385750"/>
                  <a:pt x="3629556" y="1392159"/>
                  <a:pt x="3616739" y="1404977"/>
                </a:cubicBezTo>
                <a:cubicBezTo>
                  <a:pt x="3603921" y="1417795"/>
                  <a:pt x="3597430" y="1435542"/>
                  <a:pt x="3597265" y="1458220"/>
                </a:cubicBezTo>
                <a:lnTo>
                  <a:pt x="3551663" y="1453537"/>
                </a:lnTo>
                <a:cubicBezTo>
                  <a:pt x="3554786" y="1419520"/>
                  <a:pt x="3566535" y="1393597"/>
                  <a:pt x="3586912" y="1375767"/>
                </a:cubicBezTo>
                <a:cubicBezTo>
                  <a:pt x="3607289" y="1357937"/>
                  <a:pt x="3634651" y="1349022"/>
                  <a:pt x="3668996" y="1349022"/>
                </a:cubicBezTo>
                <a:close/>
                <a:moveTo>
                  <a:pt x="1094490" y="1349022"/>
                </a:moveTo>
                <a:cubicBezTo>
                  <a:pt x="1113881" y="1349022"/>
                  <a:pt x="1130890" y="1352925"/>
                  <a:pt x="1145515" y="1360731"/>
                </a:cubicBezTo>
                <a:cubicBezTo>
                  <a:pt x="1160141" y="1368536"/>
                  <a:pt x="1172219" y="1379793"/>
                  <a:pt x="1181750" y="1394501"/>
                </a:cubicBezTo>
                <a:cubicBezTo>
                  <a:pt x="1191281" y="1409208"/>
                  <a:pt x="1198758" y="1427121"/>
                  <a:pt x="1204181" y="1448237"/>
                </a:cubicBezTo>
                <a:cubicBezTo>
                  <a:pt x="1209604" y="1469354"/>
                  <a:pt x="1212316" y="1497824"/>
                  <a:pt x="1212316" y="1533648"/>
                </a:cubicBezTo>
                <a:cubicBezTo>
                  <a:pt x="1212316" y="1576046"/>
                  <a:pt x="1207961" y="1610267"/>
                  <a:pt x="1199251" y="1636314"/>
                </a:cubicBezTo>
                <a:cubicBezTo>
                  <a:pt x="1190542" y="1662360"/>
                  <a:pt x="1177519" y="1682491"/>
                  <a:pt x="1160182" y="1696706"/>
                </a:cubicBezTo>
                <a:cubicBezTo>
                  <a:pt x="1142845" y="1710920"/>
                  <a:pt x="1120948" y="1718028"/>
                  <a:pt x="1094490" y="1718028"/>
                </a:cubicBezTo>
                <a:cubicBezTo>
                  <a:pt x="1059652" y="1718028"/>
                  <a:pt x="1032291" y="1705538"/>
                  <a:pt x="1012407" y="1680560"/>
                </a:cubicBezTo>
                <a:cubicBezTo>
                  <a:pt x="988579" y="1650487"/>
                  <a:pt x="976665" y="1601517"/>
                  <a:pt x="976665" y="1533648"/>
                </a:cubicBezTo>
                <a:cubicBezTo>
                  <a:pt x="976665" y="1490922"/>
                  <a:pt x="981061" y="1456536"/>
                  <a:pt x="989853" y="1430489"/>
                </a:cubicBezTo>
                <a:cubicBezTo>
                  <a:pt x="998644" y="1404443"/>
                  <a:pt x="1011709" y="1384353"/>
                  <a:pt x="1029045" y="1370221"/>
                </a:cubicBezTo>
                <a:cubicBezTo>
                  <a:pt x="1046382" y="1356088"/>
                  <a:pt x="1068197" y="1349022"/>
                  <a:pt x="1094490" y="1349022"/>
                </a:cubicBezTo>
                <a:close/>
                <a:moveTo>
                  <a:pt x="838971" y="1349022"/>
                </a:moveTo>
                <a:lnTo>
                  <a:pt x="867565" y="1349022"/>
                </a:lnTo>
                <a:lnTo>
                  <a:pt x="867565" y="1711865"/>
                </a:lnTo>
                <a:lnTo>
                  <a:pt x="823195" y="1711865"/>
                </a:lnTo>
                <a:lnTo>
                  <a:pt x="823195" y="1429134"/>
                </a:lnTo>
                <a:cubicBezTo>
                  <a:pt x="812514" y="1439322"/>
                  <a:pt x="798505" y="1449511"/>
                  <a:pt x="781168" y="1459699"/>
                </a:cubicBezTo>
                <a:cubicBezTo>
                  <a:pt x="763831" y="1469888"/>
                  <a:pt x="748260" y="1477529"/>
                  <a:pt x="734456" y="1482623"/>
                </a:cubicBezTo>
                <a:lnTo>
                  <a:pt x="734456" y="1439733"/>
                </a:lnTo>
                <a:cubicBezTo>
                  <a:pt x="759270" y="1428065"/>
                  <a:pt x="780962" y="1413933"/>
                  <a:pt x="799532" y="1397335"/>
                </a:cubicBezTo>
                <a:cubicBezTo>
                  <a:pt x="818101" y="1380738"/>
                  <a:pt x="831247" y="1364634"/>
                  <a:pt x="838971" y="1349022"/>
                </a:cubicBezTo>
                <a:close/>
                <a:moveTo>
                  <a:pt x="3115715" y="777254"/>
                </a:moveTo>
                <a:lnTo>
                  <a:pt x="3144309" y="777254"/>
                </a:lnTo>
                <a:lnTo>
                  <a:pt x="3144309" y="1140097"/>
                </a:lnTo>
                <a:lnTo>
                  <a:pt x="3099939" y="1140097"/>
                </a:lnTo>
                <a:lnTo>
                  <a:pt x="3099939" y="857366"/>
                </a:lnTo>
                <a:cubicBezTo>
                  <a:pt x="3089258" y="867554"/>
                  <a:pt x="3075249" y="877743"/>
                  <a:pt x="3057912" y="887931"/>
                </a:cubicBezTo>
                <a:cubicBezTo>
                  <a:pt x="3040575" y="898120"/>
                  <a:pt x="3025004" y="905761"/>
                  <a:pt x="3011200" y="910855"/>
                </a:cubicBezTo>
                <a:lnTo>
                  <a:pt x="3011200" y="867965"/>
                </a:lnTo>
                <a:cubicBezTo>
                  <a:pt x="3036014" y="856297"/>
                  <a:pt x="3057706" y="842165"/>
                  <a:pt x="3076276" y="825568"/>
                </a:cubicBezTo>
                <a:cubicBezTo>
                  <a:pt x="3094845" y="808970"/>
                  <a:pt x="3107991" y="792866"/>
                  <a:pt x="3115715" y="777254"/>
                </a:cubicBezTo>
                <a:close/>
                <a:moveTo>
                  <a:pt x="1667915" y="777254"/>
                </a:moveTo>
                <a:lnTo>
                  <a:pt x="1696508" y="777254"/>
                </a:lnTo>
                <a:lnTo>
                  <a:pt x="1696508" y="1140097"/>
                </a:lnTo>
                <a:lnTo>
                  <a:pt x="1652139" y="1140097"/>
                </a:lnTo>
                <a:lnTo>
                  <a:pt x="1652139" y="857366"/>
                </a:lnTo>
                <a:cubicBezTo>
                  <a:pt x="1641457" y="867554"/>
                  <a:pt x="1627448" y="877743"/>
                  <a:pt x="1610111" y="887931"/>
                </a:cubicBezTo>
                <a:cubicBezTo>
                  <a:pt x="1592774" y="898120"/>
                  <a:pt x="1577204" y="905761"/>
                  <a:pt x="1563400" y="910856"/>
                </a:cubicBezTo>
                <a:lnTo>
                  <a:pt x="1563400" y="867965"/>
                </a:lnTo>
                <a:cubicBezTo>
                  <a:pt x="1588214" y="856297"/>
                  <a:pt x="1609906" y="842165"/>
                  <a:pt x="1628475" y="825568"/>
                </a:cubicBezTo>
                <a:cubicBezTo>
                  <a:pt x="1647045" y="808970"/>
                  <a:pt x="1660191" y="792866"/>
                  <a:pt x="1667915" y="777254"/>
                </a:cubicBezTo>
                <a:close/>
                <a:moveTo>
                  <a:pt x="1429790" y="777254"/>
                </a:moveTo>
                <a:lnTo>
                  <a:pt x="1458383" y="777254"/>
                </a:lnTo>
                <a:lnTo>
                  <a:pt x="1458383" y="1140097"/>
                </a:lnTo>
                <a:lnTo>
                  <a:pt x="1414014" y="1140097"/>
                </a:lnTo>
                <a:lnTo>
                  <a:pt x="1414014" y="857366"/>
                </a:lnTo>
                <a:cubicBezTo>
                  <a:pt x="1403332" y="867554"/>
                  <a:pt x="1389323" y="877743"/>
                  <a:pt x="1371986" y="887931"/>
                </a:cubicBezTo>
                <a:cubicBezTo>
                  <a:pt x="1354649" y="898120"/>
                  <a:pt x="1339079" y="905761"/>
                  <a:pt x="1325275" y="910856"/>
                </a:cubicBezTo>
                <a:lnTo>
                  <a:pt x="1325275" y="867965"/>
                </a:lnTo>
                <a:cubicBezTo>
                  <a:pt x="1350089" y="856297"/>
                  <a:pt x="1371781" y="842165"/>
                  <a:pt x="1390350" y="825568"/>
                </a:cubicBezTo>
                <a:cubicBezTo>
                  <a:pt x="1408919" y="808970"/>
                  <a:pt x="1422066" y="792866"/>
                  <a:pt x="1429790" y="777254"/>
                </a:cubicBezTo>
                <a:close/>
                <a:moveTo>
                  <a:pt x="2449527" y="567973"/>
                </a:moveTo>
                <a:cubicBezTo>
                  <a:pt x="2484201" y="567973"/>
                  <a:pt x="2511644" y="577587"/>
                  <a:pt x="2531857" y="596813"/>
                </a:cubicBezTo>
                <a:cubicBezTo>
                  <a:pt x="2552070" y="616040"/>
                  <a:pt x="2562176" y="639868"/>
                  <a:pt x="2562176" y="668297"/>
                </a:cubicBezTo>
                <a:cubicBezTo>
                  <a:pt x="2562176" y="682759"/>
                  <a:pt x="2559218" y="696973"/>
                  <a:pt x="2553302" y="710941"/>
                </a:cubicBezTo>
                <a:cubicBezTo>
                  <a:pt x="2547386" y="724909"/>
                  <a:pt x="2537568" y="739617"/>
                  <a:pt x="2523846" y="755064"/>
                </a:cubicBezTo>
                <a:cubicBezTo>
                  <a:pt x="2510124" y="770511"/>
                  <a:pt x="2487323" y="791710"/>
                  <a:pt x="2455443" y="818660"/>
                </a:cubicBezTo>
                <a:cubicBezTo>
                  <a:pt x="2428822" y="841009"/>
                  <a:pt x="2411731" y="856169"/>
                  <a:pt x="2404172" y="864139"/>
                </a:cubicBezTo>
                <a:cubicBezTo>
                  <a:pt x="2396613" y="872109"/>
                  <a:pt x="2390368" y="880120"/>
                  <a:pt x="2385438" y="888172"/>
                </a:cubicBezTo>
                <a:lnTo>
                  <a:pt x="2562669" y="888172"/>
                </a:lnTo>
                <a:lnTo>
                  <a:pt x="2562669" y="930816"/>
                </a:lnTo>
                <a:lnTo>
                  <a:pt x="2323814" y="930816"/>
                </a:lnTo>
                <a:cubicBezTo>
                  <a:pt x="2323485" y="920135"/>
                  <a:pt x="2325211" y="909864"/>
                  <a:pt x="2328990" y="900004"/>
                </a:cubicBezTo>
                <a:cubicBezTo>
                  <a:pt x="2335071" y="883735"/>
                  <a:pt x="2344807" y="867713"/>
                  <a:pt x="2358200" y="851937"/>
                </a:cubicBezTo>
                <a:cubicBezTo>
                  <a:pt x="2371593" y="836161"/>
                  <a:pt x="2390943" y="817921"/>
                  <a:pt x="2416250" y="797215"/>
                </a:cubicBezTo>
                <a:cubicBezTo>
                  <a:pt x="2455525" y="765006"/>
                  <a:pt x="2482065" y="739494"/>
                  <a:pt x="2495869" y="720678"/>
                </a:cubicBezTo>
                <a:cubicBezTo>
                  <a:pt x="2509672" y="701862"/>
                  <a:pt x="2516574" y="684073"/>
                  <a:pt x="2516574" y="667311"/>
                </a:cubicBezTo>
                <a:cubicBezTo>
                  <a:pt x="2516574" y="649728"/>
                  <a:pt x="2510289" y="634897"/>
                  <a:pt x="2497717" y="622819"/>
                </a:cubicBezTo>
                <a:cubicBezTo>
                  <a:pt x="2485146" y="610740"/>
                  <a:pt x="2468754" y="604701"/>
                  <a:pt x="2448541" y="604701"/>
                </a:cubicBezTo>
                <a:cubicBezTo>
                  <a:pt x="2427178" y="604701"/>
                  <a:pt x="2410088" y="611110"/>
                  <a:pt x="2397270" y="623928"/>
                </a:cubicBezTo>
                <a:cubicBezTo>
                  <a:pt x="2384452" y="636746"/>
                  <a:pt x="2377961" y="654494"/>
                  <a:pt x="2377797" y="677171"/>
                </a:cubicBezTo>
                <a:lnTo>
                  <a:pt x="2332195" y="672488"/>
                </a:lnTo>
                <a:cubicBezTo>
                  <a:pt x="2335317" y="638471"/>
                  <a:pt x="2347067" y="612548"/>
                  <a:pt x="2367444" y="594718"/>
                </a:cubicBezTo>
                <a:cubicBezTo>
                  <a:pt x="2387821" y="576888"/>
                  <a:pt x="2415182" y="567973"/>
                  <a:pt x="2449527" y="567973"/>
                </a:cubicBezTo>
                <a:close/>
                <a:moveTo>
                  <a:pt x="2191790" y="567973"/>
                </a:moveTo>
                <a:lnTo>
                  <a:pt x="2220383" y="567973"/>
                </a:lnTo>
                <a:lnTo>
                  <a:pt x="2220383" y="930816"/>
                </a:lnTo>
                <a:lnTo>
                  <a:pt x="2176014" y="930816"/>
                </a:lnTo>
                <a:lnTo>
                  <a:pt x="2176014" y="648084"/>
                </a:lnTo>
                <a:cubicBezTo>
                  <a:pt x="2165332" y="658273"/>
                  <a:pt x="2151323" y="668462"/>
                  <a:pt x="2133986" y="678650"/>
                </a:cubicBezTo>
                <a:cubicBezTo>
                  <a:pt x="2116649" y="688839"/>
                  <a:pt x="2101079" y="696480"/>
                  <a:pt x="2087275" y="701574"/>
                </a:cubicBezTo>
                <a:lnTo>
                  <a:pt x="2087275" y="658684"/>
                </a:lnTo>
                <a:cubicBezTo>
                  <a:pt x="2112089" y="647016"/>
                  <a:pt x="2133781" y="632884"/>
                  <a:pt x="2152350" y="616287"/>
                </a:cubicBezTo>
                <a:cubicBezTo>
                  <a:pt x="2170919" y="599689"/>
                  <a:pt x="2184066" y="583585"/>
                  <a:pt x="2191790" y="567973"/>
                </a:cubicBezTo>
                <a:close/>
                <a:moveTo>
                  <a:pt x="2298700" y="288925"/>
                </a:moveTo>
                <a:lnTo>
                  <a:pt x="2197100" y="292100"/>
                </a:lnTo>
                <a:lnTo>
                  <a:pt x="2092325" y="298450"/>
                </a:lnTo>
                <a:lnTo>
                  <a:pt x="1993900" y="311150"/>
                </a:lnTo>
                <a:lnTo>
                  <a:pt x="1892300" y="330200"/>
                </a:lnTo>
                <a:lnTo>
                  <a:pt x="1797050" y="352425"/>
                </a:lnTo>
                <a:lnTo>
                  <a:pt x="1701800" y="377825"/>
                </a:lnTo>
                <a:lnTo>
                  <a:pt x="1606550" y="409575"/>
                </a:lnTo>
                <a:lnTo>
                  <a:pt x="1514475" y="447675"/>
                </a:lnTo>
                <a:lnTo>
                  <a:pt x="1425575" y="485775"/>
                </a:lnTo>
                <a:lnTo>
                  <a:pt x="1339850" y="530225"/>
                </a:lnTo>
                <a:lnTo>
                  <a:pt x="1254125" y="581025"/>
                </a:lnTo>
                <a:lnTo>
                  <a:pt x="1174750" y="631825"/>
                </a:lnTo>
                <a:lnTo>
                  <a:pt x="1095375" y="688975"/>
                </a:lnTo>
                <a:lnTo>
                  <a:pt x="1019175" y="746125"/>
                </a:lnTo>
                <a:lnTo>
                  <a:pt x="946150" y="809625"/>
                </a:lnTo>
                <a:lnTo>
                  <a:pt x="876300" y="876300"/>
                </a:lnTo>
                <a:lnTo>
                  <a:pt x="809625" y="946150"/>
                </a:lnTo>
                <a:lnTo>
                  <a:pt x="746125" y="1019175"/>
                </a:lnTo>
                <a:lnTo>
                  <a:pt x="685800" y="1095375"/>
                </a:lnTo>
                <a:lnTo>
                  <a:pt x="631825" y="1174750"/>
                </a:lnTo>
                <a:lnTo>
                  <a:pt x="577850" y="1257300"/>
                </a:lnTo>
                <a:lnTo>
                  <a:pt x="530225" y="1339850"/>
                </a:lnTo>
                <a:lnTo>
                  <a:pt x="485775" y="1428750"/>
                </a:lnTo>
                <a:lnTo>
                  <a:pt x="444500" y="1517650"/>
                </a:lnTo>
                <a:lnTo>
                  <a:pt x="409575" y="1609725"/>
                </a:lnTo>
                <a:lnTo>
                  <a:pt x="377825" y="1701800"/>
                </a:lnTo>
                <a:lnTo>
                  <a:pt x="349250" y="1797050"/>
                </a:lnTo>
                <a:lnTo>
                  <a:pt x="327025" y="1895475"/>
                </a:lnTo>
                <a:lnTo>
                  <a:pt x="311150" y="1993900"/>
                </a:lnTo>
                <a:lnTo>
                  <a:pt x="298450" y="2095500"/>
                </a:lnTo>
                <a:lnTo>
                  <a:pt x="288925" y="2197100"/>
                </a:lnTo>
                <a:lnTo>
                  <a:pt x="285750" y="2301875"/>
                </a:lnTo>
                <a:lnTo>
                  <a:pt x="288925" y="2403475"/>
                </a:lnTo>
                <a:lnTo>
                  <a:pt x="298450" y="2505075"/>
                </a:lnTo>
                <a:lnTo>
                  <a:pt x="311150" y="2606675"/>
                </a:lnTo>
                <a:lnTo>
                  <a:pt x="327025" y="2705100"/>
                </a:lnTo>
                <a:lnTo>
                  <a:pt x="349250" y="2803525"/>
                </a:lnTo>
                <a:lnTo>
                  <a:pt x="377825" y="2898775"/>
                </a:lnTo>
                <a:lnTo>
                  <a:pt x="409575" y="2990850"/>
                </a:lnTo>
                <a:lnTo>
                  <a:pt x="444500" y="3082925"/>
                </a:lnTo>
                <a:lnTo>
                  <a:pt x="485775" y="3171825"/>
                </a:lnTo>
                <a:lnTo>
                  <a:pt x="530225" y="3260725"/>
                </a:lnTo>
                <a:lnTo>
                  <a:pt x="577850" y="3343275"/>
                </a:lnTo>
                <a:lnTo>
                  <a:pt x="631825" y="3425825"/>
                </a:lnTo>
                <a:lnTo>
                  <a:pt x="685800" y="3505200"/>
                </a:lnTo>
                <a:lnTo>
                  <a:pt x="746125" y="3581400"/>
                </a:lnTo>
                <a:lnTo>
                  <a:pt x="809625" y="3654425"/>
                </a:lnTo>
                <a:lnTo>
                  <a:pt x="876300" y="3724275"/>
                </a:lnTo>
                <a:lnTo>
                  <a:pt x="946150" y="3790950"/>
                </a:lnTo>
                <a:lnTo>
                  <a:pt x="1019175" y="3854450"/>
                </a:lnTo>
                <a:lnTo>
                  <a:pt x="1095375" y="3911600"/>
                </a:lnTo>
                <a:lnTo>
                  <a:pt x="1174750" y="3968750"/>
                </a:lnTo>
                <a:lnTo>
                  <a:pt x="1254125" y="4022725"/>
                </a:lnTo>
                <a:lnTo>
                  <a:pt x="1339850" y="4070350"/>
                </a:lnTo>
                <a:lnTo>
                  <a:pt x="1425575" y="4114800"/>
                </a:lnTo>
                <a:lnTo>
                  <a:pt x="1514475" y="4156075"/>
                </a:lnTo>
                <a:lnTo>
                  <a:pt x="1606550" y="4191000"/>
                </a:lnTo>
                <a:lnTo>
                  <a:pt x="1701800" y="4222750"/>
                </a:lnTo>
                <a:lnTo>
                  <a:pt x="1797050" y="4248150"/>
                </a:lnTo>
                <a:lnTo>
                  <a:pt x="1892300" y="4270375"/>
                </a:lnTo>
                <a:lnTo>
                  <a:pt x="1993900" y="4289425"/>
                </a:lnTo>
                <a:lnTo>
                  <a:pt x="2092325" y="4302125"/>
                </a:lnTo>
                <a:lnTo>
                  <a:pt x="2197100" y="4311650"/>
                </a:lnTo>
                <a:lnTo>
                  <a:pt x="2298700" y="4311650"/>
                </a:lnTo>
                <a:lnTo>
                  <a:pt x="2403475" y="4311650"/>
                </a:lnTo>
                <a:lnTo>
                  <a:pt x="2505075" y="4302125"/>
                </a:lnTo>
                <a:lnTo>
                  <a:pt x="2606675" y="4289425"/>
                </a:lnTo>
                <a:lnTo>
                  <a:pt x="2705100" y="4270375"/>
                </a:lnTo>
                <a:lnTo>
                  <a:pt x="2803525" y="4248150"/>
                </a:lnTo>
                <a:lnTo>
                  <a:pt x="2898775" y="4222750"/>
                </a:lnTo>
                <a:lnTo>
                  <a:pt x="2990850" y="4191000"/>
                </a:lnTo>
                <a:lnTo>
                  <a:pt x="3082925" y="4156075"/>
                </a:lnTo>
                <a:lnTo>
                  <a:pt x="3171825" y="4114800"/>
                </a:lnTo>
                <a:lnTo>
                  <a:pt x="3257550" y="4070350"/>
                </a:lnTo>
                <a:lnTo>
                  <a:pt x="3343275" y="4022725"/>
                </a:lnTo>
                <a:lnTo>
                  <a:pt x="3425825" y="3968750"/>
                </a:lnTo>
                <a:lnTo>
                  <a:pt x="3502025" y="3911600"/>
                </a:lnTo>
                <a:lnTo>
                  <a:pt x="3578225" y="3854450"/>
                </a:lnTo>
                <a:lnTo>
                  <a:pt x="3651250" y="3790950"/>
                </a:lnTo>
                <a:lnTo>
                  <a:pt x="3721100" y="3724275"/>
                </a:lnTo>
                <a:lnTo>
                  <a:pt x="3787775" y="3654425"/>
                </a:lnTo>
                <a:lnTo>
                  <a:pt x="3851275" y="3581400"/>
                </a:lnTo>
                <a:lnTo>
                  <a:pt x="3911600" y="3505200"/>
                </a:lnTo>
                <a:lnTo>
                  <a:pt x="3968750" y="3425825"/>
                </a:lnTo>
                <a:lnTo>
                  <a:pt x="4019550" y="3343275"/>
                </a:lnTo>
                <a:lnTo>
                  <a:pt x="4067175" y="3260725"/>
                </a:lnTo>
                <a:lnTo>
                  <a:pt x="4111625" y="3171825"/>
                </a:lnTo>
                <a:lnTo>
                  <a:pt x="4152900" y="3082925"/>
                </a:lnTo>
                <a:lnTo>
                  <a:pt x="4187825" y="2990850"/>
                </a:lnTo>
                <a:lnTo>
                  <a:pt x="4219575" y="2898775"/>
                </a:lnTo>
                <a:lnTo>
                  <a:pt x="4248150" y="2803525"/>
                </a:lnTo>
                <a:lnTo>
                  <a:pt x="4270375" y="2705100"/>
                </a:lnTo>
                <a:lnTo>
                  <a:pt x="4289425" y="2606675"/>
                </a:lnTo>
                <a:lnTo>
                  <a:pt x="4302125" y="2505075"/>
                </a:lnTo>
                <a:lnTo>
                  <a:pt x="4308475" y="2403475"/>
                </a:lnTo>
                <a:lnTo>
                  <a:pt x="4311650" y="2301875"/>
                </a:lnTo>
                <a:lnTo>
                  <a:pt x="4308475" y="2197100"/>
                </a:lnTo>
                <a:lnTo>
                  <a:pt x="4302125" y="2095500"/>
                </a:lnTo>
                <a:lnTo>
                  <a:pt x="4289425" y="1993900"/>
                </a:lnTo>
                <a:lnTo>
                  <a:pt x="4270375" y="1895475"/>
                </a:lnTo>
                <a:lnTo>
                  <a:pt x="4248150" y="1797050"/>
                </a:lnTo>
                <a:lnTo>
                  <a:pt x="4219575" y="1701800"/>
                </a:lnTo>
                <a:lnTo>
                  <a:pt x="4187825" y="1609725"/>
                </a:lnTo>
                <a:lnTo>
                  <a:pt x="4152900" y="1517650"/>
                </a:lnTo>
                <a:lnTo>
                  <a:pt x="4111625" y="1428750"/>
                </a:lnTo>
                <a:lnTo>
                  <a:pt x="4067175" y="1339850"/>
                </a:lnTo>
                <a:lnTo>
                  <a:pt x="4019550" y="1257300"/>
                </a:lnTo>
                <a:lnTo>
                  <a:pt x="3968750" y="1174750"/>
                </a:lnTo>
                <a:lnTo>
                  <a:pt x="3911600" y="1095375"/>
                </a:lnTo>
                <a:lnTo>
                  <a:pt x="3851275" y="1019175"/>
                </a:lnTo>
                <a:lnTo>
                  <a:pt x="3787775" y="946150"/>
                </a:lnTo>
                <a:lnTo>
                  <a:pt x="3721100" y="876300"/>
                </a:lnTo>
                <a:lnTo>
                  <a:pt x="3651250" y="809625"/>
                </a:lnTo>
                <a:lnTo>
                  <a:pt x="3578225" y="746125"/>
                </a:lnTo>
                <a:lnTo>
                  <a:pt x="3502025" y="688975"/>
                </a:lnTo>
                <a:lnTo>
                  <a:pt x="3425825" y="631825"/>
                </a:lnTo>
                <a:lnTo>
                  <a:pt x="3343275" y="581025"/>
                </a:lnTo>
                <a:lnTo>
                  <a:pt x="3257550" y="530225"/>
                </a:lnTo>
                <a:lnTo>
                  <a:pt x="3171825" y="485775"/>
                </a:lnTo>
                <a:lnTo>
                  <a:pt x="3082925" y="447675"/>
                </a:lnTo>
                <a:lnTo>
                  <a:pt x="2990850" y="409575"/>
                </a:lnTo>
                <a:lnTo>
                  <a:pt x="2898775" y="377825"/>
                </a:lnTo>
                <a:lnTo>
                  <a:pt x="2803525" y="352425"/>
                </a:lnTo>
                <a:lnTo>
                  <a:pt x="2705100" y="330200"/>
                </a:lnTo>
                <a:lnTo>
                  <a:pt x="2606675" y="311150"/>
                </a:lnTo>
                <a:lnTo>
                  <a:pt x="2505075" y="298450"/>
                </a:lnTo>
                <a:lnTo>
                  <a:pt x="2403475" y="292100"/>
                </a:lnTo>
                <a:lnTo>
                  <a:pt x="2298700" y="288925"/>
                </a:lnTo>
                <a:close/>
                <a:moveTo>
                  <a:pt x="1146175" y="0"/>
                </a:moveTo>
                <a:lnTo>
                  <a:pt x="1285875" y="0"/>
                </a:lnTo>
                <a:lnTo>
                  <a:pt x="1454150" y="0"/>
                </a:lnTo>
                <a:lnTo>
                  <a:pt x="3175000" y="0"/>
                </a:lnTo>
                <a:lnTo>
                  <a:pt x="3343275" y="0"/>
                </a:lnTo>
                <a:lnTo>
                  <a:pt x="3482975" y="0"/>
                </a:lnTo>
                <a:lnTo>
                  <a:pt x="3562350" y="3175"/>
                </a:lnTo>
                <a:lnTo>
                  <a:pt x="3638550" y="9525"/>
                </a:lnTo>
                <a:lnTo>
                  <a:pt x="3714750" y="15875"/>
                </a:lnTo>
                <a:lnTo>
                  <a:pt x="3787775" y="28575"/>
                </a:lnTo>
                <a:lnTo>
                  <a:pt x="3860800" y="44450"/>
                </a:lnTo>
                <a:lnTo>
                  <a:pt x="3933825" y="63500"/>
                </a:lnTo>
                <a:lnTo>
                  <a:pt x="4003675" y="88900"/>
                </a:lnTo>
                <a:lnTo>
                  <a:pt x="4076700" y="120650"/>
                </a:lnTo>
                <a:lnTo>
                  <a:pt x="4108450" y="139700"/>
                </a:lnTo>
                <a:lnTo>
                  <a:pt x="4143375" y="158750"/>
                </a:lnTo>
                <a:lnTo>
                  <a:pt x="4206875" y="203200"/>
                </a:lnTo>
                <a:lnTo>
                  <a:pt x="4267200" y="254000"/>
                </a:lnTo>
                <a:lnTo>
                  <a:pt x="4324350" y="304800"/>
                </a:lnTo>
                <a:lnTo>
                  <a:pt x="4375150" y="361950"/>
                </a:lnTo>
                <a:lnTo>
                  <a:pt x="4425950" y="422275"/>
                </a:lnTo>
                <a:lnTo>
                  <a:pt x="4470400" y="485775"/>
                </a:lnTo>
                <a:lnTo>
                  <a:pt x="4489450" y="517525"/>
                </a:lnTo>
                <a:lnTo>
                  <a:pt x="4508500" y="552450"/>
                </a:lnTo>
                <a:lnTo>
                  <a:pt x="4540250" y="622300"/>
                </a:lnTo>
                <a:lnTo>
                  <a:pt x="4565650" y="695325"/>
                </a:lnTo>
                <a:lnTo>
                  <a:pt x="4584700" y="768350"/>
                </a:lnTo>
                <a:lnTo>
                  <a:pt x="4600575" y="841375"/>
                </a:lnTo>
                <a:lnTo>
                  <a:pt x="4613275" y="914400"/>
                </a:lnTo>
                <a:lnTo>
                  <a:pt x="4619625" y="990600"/>
                </a:lnTo>
                <a:lnTo>
                  <a:pt x="4625975" y="1066800"/>
                </a:lnTo>
                <a:lnTo>
                  <a:pt x="4625975" y="1146175"/>
                </a:lnTo>
                <a:lnTo>
                  <a:pt x="4629150" y="1282700"/>
                </a:lnTo>
                <a:lnTo>
                  <a:pt x="4629150" y="1454150"/>
                </a:lnTo>
                <a:lnTo>
                  <a:pt x="4629150" y="3175000"/>
                </a:lnTo>
                <a:lnTo>
                  <a:pt x="4629150" y="3343275"/>
                </a:lnTo>
                <a:lnTo>
                  <a:pt x="4625975" y="3482975"/>
                </a:lnTo>
                <a:lnTo>
                  <a:pt x="4625975" y="3562350"/>
                </a:lnTo>
                <a:lnTo>
                  <a:pt x="4619625" y="3638550"/>
                </a:lnTo>
                <a:lnTo>
                  <a:pt x="4613275" y="3714750"/>
                </a:lnTo>
                <a:lnTo>
                  <a:pt x="4600575" y="3787775"/>
                </a:lnTo>
                <a:lnTo>
                  <a:pt x="4584700" y="3860800"/>
                </a:lnTo>
                <a:lnTo>
                  <a:pt x="4565650" y="3933825"/>
                </a:lnTo>
                <a:lnTo>
                  <a:pt x="4540250" y="4003675"/>
                </a:lnTo>
                <a:lnTo>
                  <a:pt x="4508500" y="4073525"/>
                </a:lnTo>
                <a:lnTo>
                  <a:pt x="4489450" y="4108450"/>
                </a:lnTo>
                <a:lnTo>
                  <a:pt x="4470400" y="4143375"/>
                </a:lnTo>
                <a:lnTo>
                  <a:pt x="4425950" y="4206875"/>
                </a:lnTo>
                <a:lnTo>
                  <a:pt x="4375150" y="4267200"/>
                </a:lnTo>
                <a:lnTo>
                  <a:pt x="4324350" y="4324350"/>
                </a:lnTo>
                <a:lnTo>
                  <a:pt x="4267200" y="4375150"/>
                </a:lnTo>
                <a:lnTo>
                  <a:pt x="4206875" y="4425950"/>
                </a:lnTo>
                <a:lnTo>
                  <a:pt x="4143375" y="4470400"/>
                </a:lnTo>
                <a:lnTo>
                  <a:pt x="4108450" y="4489450"/>
                </a:lnTo>
                <a:lnTo>
                  <a:pt x="4076700" y="4508500"/>
                </a:lnTo>
                <a:lnTo>
                  <a:pt x="4003675" y="4540250"/>
                </a:lnTo>
                <a:lnTo>
                  <a:pt x="3933825" y="4565650"/>
                </a:lnTo>
                <a:lnTo>
                  <a:pt x="3860800" y="4584700"/>
                </a:lnTo>
                <a:lnTo>
                  <a:pt x="3787775" y="4600575"/>
                </a:lnTo>
                <a:lnTo>
                  <a:pt x="3714750" y="4613275"/>
                </a:lnTo>
                <a:lnTo>
                  <a:pt x="3638550" y="4619625"/>
                </a:lnTo>
                <a:lnTo>
                  <a:pt x="3562350" y="4625975"/>
                </a:lnTo>
                <a:lnTo>
                  <a:pt x="3482975" y="4625975"/>
                </a:lnTo>
                <a:lnTo>
                  <a:pt x="3343275" y="4629150"/>
                </a:lnTo>
                <a:lnTo>
                  <a:pt x="3175000" y="4629150"/>
                </a:lnTo>
                <a:lnTo>
                  <a:pt x="1454150" y="4629150"/>
                </a:lnTo>
                <a:lnTo>
                  <a:pt x="1285875" y="4629150"/>
                </a:lnTo>
                <a:lnTo>
                  <a:pt x="1146175" y="4625975"/>
                </a:lnTo>
                <a:lnTo>
                  <a:pt x="1066800" y="4625975"/>
                </a:lnTo>
                <a:lnTo>
                  <a:pt x="990600" y="4619625"/>
                </a:lnTo>
                <a:lnTo>
                  <a:pt x="914400" y="4613275"/>
                </a:lnTo>
                <a:lnTo>
                  <a:pt x="841375" y="4600575"/>
                </a:lnTo>
                <a:lnTo>
                  <a:pt x="768350" y="4584700"/>
                </a:lnTo>
                <a:lnTo>
                  <a:pt x="695325" y="4565650"/>
                </a:lnTo>
                <a:lnTo>
                  <a:pt x="625475" y="4540250"/>
                </a:lnTo>
                <a:lnTo>
                  <a:pt x="555625" y="4508500"/>
                </a:lnTo>
                <a:lnTo>
                  <a:pt x="520700" y="4489450"/>
                </a:lnTo>
                <a:lnTo>
                  <a:pt x="485775" y="4470400"/>
                </a:lnTo>
                <a:lnTo>
                  <a:pt x="422275" y="4425950"/>
                </a:lnTo>
                <a:lnTo>
                  <a:pt x="361950" y="4375150"/>
                </a:lnTo>
                <a:lnTo>
                  <a:pt x="304800" y="4324350"/>
                </a:lnTo>
                <a:lnTo>
                  <a:pt x="254000" y="4267200"/>
                </a:lnTo>
                <a:lnTo>
                  <a:pt x="203200" y="4206875"/>
                </a:lnTo>
                <a:lnTo>
                  <a:pt x="158750" y="4143375"/>
                </a:lnTo>
                <a:lnTo>
                  <a:pt x="139700" y="4108450"/>
                </a:lnTo>
                <a:lnTo>
                  <a:pt x="120650" y="4073525"/>
                </a:lnTo>
                <a:lnTo>
                  <a:pt x="88900" y="4003675"/>
                </a:lnTo>
                <a:lnTo>
                  <a:pt x="63500" y="3933825"/>
                </a:lnTo>
                <a:lnTo>
                  <a:pt x="44450" y="3860800"/>
                </a:lnTo>
                <a:lnTo>
                  <a:pt x="28575" y="3787775"/>
                </a:lnTo>
                <a:lnTo>
                  <a:pt x="15875" y="3714750"/>
                </a:lnTo>
                <a:lnTo>
                  <a:pt x="9525" y="3638550"/>
                </a:lnTo>
                <a:lnTo>
                  <a:pt x="3175" y="3562350"/>
                </a:lnTo>
                <a:lnTo>
                  <a:pt x="3175" y="3482975"/>
                </a:lnTo>
                <a:lnTo>
                  <a:pt x="0" y="3343275"/>
                </a:lnTo>
                <a:lnTo>
                  <a:pt x="0" y="3175000"/>
                </a:lnTo>
                <a:lnTo>
                  <a:pt x="0" y="1454150"/>
                </a:lnTo>
                <a:lnTo>
                  <a:pt x="0" y="1282700"/>
                </a:lnTo>
                <a:lnTo>
                  <a:pt x="3175" y="1146175"/>
                </a:lnTo>
                <a:lnTo>
                  <a:pt x="3175" y="1066800"/>
                </a:lnTo>
                <a:lnTo>
                  <a:pt x="9525" y="990600"/>
                </a:lnTo>
                <a:lnTo>
                  <a:pt x="15875" y="914400"/>
                </a:lnTo>
                <a:lnTo>
                  <a:pt x="28575" y="841375"/>
                </a:lnTo>
                <a:lnTo>
                  <a:pt x="44450" y="768350"/>
                </a:lnTo>
                <a:lnTo>
                  <a:pt x="63500" y="695325"/>
                </a:lnTo>
                <a:lnTo>
                  <a:pt x="88900" y="622300"/>
                </a:lnTo>
                <a:lnTo>
                  <a:pt x="120650" y="552450"/>
                </a:lnTo>
                <a:lnTo>
                  <a:pt x="139700" y="517525"/>
                </a:lnTo>
                <a:lnTo>
                  <a:pt x="158750" y="485775"/>
                </a:lnTo>
                <a:lnTo>
                  <a:pt x="203200" y="422275"/>
                </a:lnTo>
                <a:lnTo>
                  <a:pt x="254000" y="361950"/>
                </a:lnTo>
                <a:lnTo>
                  <a:pt x="304800" y="304800"/>
                </a:lnTo>
                <a:lnTo>
                  <a:pt x="361950" y="254000"/>
                </a:lnTo>
                <a:lnTo>
                  <a:pt x="422275" y="203200"/>
                </a:lnTo>
                <a:lnTo>
                  <a:pt x="485775" y="158750"/>
                </a:lnTo>
                <a:lnTo>
                  <a:pt x="520700" y="139700"/>
                </a:lnTo>
                <a:lnTo>
                  <a:pt x="555625" y="120650"/>
                </a:lnTo>
                <a:lnTo>
                  <a:pt x="625475" y="88900"/>
                </a:lnTo>
                <a:lnTo>
                  <a:pt x="695325" y="63500"/>
                </a:lnTo>
                <a:lnTo>
                  <a:pt x="768350" y="44450"/>
                </a:lnTo>
                <a:lnTo>
                  <a:pt x="841375" y="28575"/>
                </a:lnTo>
                <a:lnTo>
                  <a:pt x="914400" y="15875"/>
                </a:lnTo>
                <a:lnTo>
                  <a:pt x="990600" y="9525"/>
                </a:lnTo>
                <a:lnTo>
                  <a:pt x="1066800" y="3175"/>
                </a:lnTo>
                <a:lnTo>
                  <a:pt x="1146175" y="0"/>
                </a:lnTo>
                <a:close/>
              </a:path>
            </a:pathLst>
          </a:custGeom>
          <a:solidFill>
            <a:srgbClr val="FA9E3B"/>
          </a:solidFill>
          <a:ln>
            <a:noFill/>
          </a:ln>
          <a:extLst>
            <a:ext uri="{91240B29-F687-4F45-9708-019B960494DF}">
              <a14:hiddenLine xmlns:a14="http://schemas.microsoft.com/office/drawing/2010/main" w="9525">
                <a:solidFill>
                  <a:srgbClr val="000000"/>
                </a:solidFill>
                <a:round/>
                <a:headEnd/>
                <a:tailEnd/>
              </a14:hiddenLine>
            </a:ext>
          </a:extLst>
        </p:spPr>
        <p:txBody>
          <a:bodyPr lIns="91308" tIns="45718" rIns="91308" bIns="4571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微软雅黑 Light" panose="020B0502040204020203" pitchFamily="34" charset="-122"/>
              <a:ea typeface="微软雅黑 Light" panose="020B0502040204020203" pitchFamily="34" charset="-122"/>
            </a:endParaRPr>
          </a:p>
        </p:txBody>
      </p:sp>
      <p:sp>
        <p:nvSpPr>
          <p:cNvPr id="8" name="TextBox 7"/>
          <p:cNvSpPr txBox="1"/>
          <p:nvPr/>
        </p:nvSpPr>
        <p:spPr>
          <a:xfrm>
            <a:off x="2601151" y="1907739"/>
            <a:ext cx="7429552" cy="461661"/>
          </a:xfrm>
          <a:prstGeom prst="rect">
            <a:avLst/>
          </a:prstGeom>
          <a:noFill/>
        </p:spPr>
        <p:txBody>
          <a:bodyPr wrap="square" lIns="91308" tIns="45718" rIns="91308" bIns="45718" rtlCol="0">
            <a:spAutoFit/>
          </a:bodyPr>
          <a:lstStyle/>
          <a:p>
            <a:pPr algn="ctr"/>
            <a:r>
              <a:rPr lang="zh-CN" altLang="en-US" sz="2400" b="1" dirty="0">
                <a:solidFill>
                  <a:srgbClr val="FF0000"/>
                </a:solidFill>
                <a:latin typeface="微软雅黑 Light" panose="020B0502040204020203" pitchFamily="34" charset="-122"/>
                <a:ea typeface="微软雅黑 Light" panose="020B0502040204020203" pitchFamily="34" charset="-122"/>
              </a:rPr>
              <a:t>车险传统报案       </a:t>
            </a:r>
            <a:r>
              <a:rPr lang="en-US" altLang="zh-CN" sz="2400" b="1" dirty="0">
                <a:solidFill>
                  <a:srgbClr val="FF0000"/>
                </a:solidFill>
                <a:latin typeface="微软雅黑 Light" panose="020B0502040204020203" pitchFamily="34" charset="-122"/>
                <a:ea typeface="微软雅黑 Light" panose="020B0502040204020203" pitchFamily="34" charset="-122"/>
              </a:rPr>
              <a:t>VS       </a:t>
            </a:r>
            <a:r>
              <a:rPr lang="zh-CN" altLang="en-US" sz="2400" b="1" dirty="0">
                <a:solidFill>
                  <a:srgbClr val="FF0000"/>
                </a:solidFill>
                <a:latin typeface="微软雅黑 Light" panose="020B0502040204020203" pitchFamily="34" charset="-122"/>
                <a:ea typeface="微软雅黑 Light" panose="020B0502040204020203" pitchFamily="34" charset="-122"/>
              </a:rPr>
              <a:t>微信报案理赔平台</a:t>
            </a:r>
          </a:p>
        </p:txBody>
      </p:sp>
      <p:sp>
        <p:nvSpPr>
          <p:cNvPr id="9" name="TextBox 8"/>
          <p:cNvSpPr txBox="1"/>
          <p:nvPr/>
        </p:nvSpPr>
        <p:spPr>
          <a:xfrm>
            <a:off x="5530135" y="3155219"/>
            <a:ext cx="1500199" cy="338550"/>
          </a:xfrm>
          <a:prstGeom prst="rect">
            <a:avLst/>
          </a:prstGeom>
          <a:noFill/>
        </p:spPr>
        <p:txBody>
          <a:bodyPr wrap="square" lIns="91308" tIns="45718" rIns="91308" bIns="45718" rtlCol="0">
            <a:spAutoFit/>
          </a:bodyPr>
          <a:lstStyle/>
          <a:p>
            <a:r>
              <a:rPr lang="zh-CN" altLang="en-US" sz="1600" dirty="0">
                <a:latin typeface="微软雅黑 Light" panose="020B0502040204020203" pitchFamily="34" charset="-122"/>
                <a:ea typeface="微软雅黑 Light" panose="020B0502040204020203" pitchFamily="34" charset="-122"/>
              </a:rPr>
              <a:t>查勘成本</a:t>
            </a:r>
          </a:p>
        </p:txBody>
      </p:sp>
      <p:sp>
        <p:nvSpPr>
          <p:cNvPr id="10" name="圆角矩形 9"/>
          <p:cNvSpPr/>
          <p:nvPr/>
        </p:nvSpPr>
        <p:spPr bwMode="auto">
          <a:xfrm>
            <a:off x="2029699" y="2512275"/>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en-US" altLang="zh-CN" sz="1900" b="1" dirty="0">
                <a:solidFill>
                  <a:schemeClr val="bg1"/>
                </a:solidFill>
                <a:latin typeface="微软雅黑 Light" panose="020B0502040204020203" pitchFamily="34" charset="-122"/>
                <a:ea typeface="微软雅黑 Light" panose="020B0502040204020203" pitchFamily="34" charset="-122"/>
              </a:rPr>
              <a:t>200</a:t>
            </a:r>
            <a:r>
              <a:rPr lang="zh-CN" altLang="en-US" sz="1900" b="1" dirty="0">
                <a:solidFill>
                  <a:schemeClr val="bg1"/>
                </a:solidFill>
                <a:latin typeface="微软雅黑 Light" panose="020B0502040204020203" pitchFamily="34" charset="-122"/>
                <a:ea typeface="微软雅黑 Light" panose="020B0502040204020203" pitchFamily="34" charset="-122"/>
              </a:rPr>
              <a:t>元</a:t>
            </a:r>
          </a:p>
        </p:txBody>
      </p:sp>
      <p:sp>
        <p:nvSpPr>
          <p:cNvPr id="11" name="圆角矩形 10"/>
          <p:cNvSpPr/>
          <p:nvPr/>
        </p:nvSpPr>
        <p:spPr bwMode="auto">
          <a:xfrm>
            <a:off x="6816080" y="2512275"/>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en-US" altLang="zh-CN" sz="1900" b="1" dirty="0">
                <a:solidFill>
                  <a:schemeClr val="bg1"/>
                </a:solidFill>
                <a:latin typeface="微软雅黑 Light" panose="020B0502040204020203" pitchFamily="34" charset="-122"/>
                <a:ea typeface="微软雅黑 Light" panose="020B0502040204020203" pitchFamily="34" charset="-122"/>
              </a:rPr>
              <a:t>0</a:t>
            </a:r>
            <a:r>
              <a:rPr lang="zh-CN" altLang="en-US" sz="1900" b="1" dirty="0">
                <a:solidFill>
                  <a:schemeClr val="bg1"/>
                </a:solidFill>
                <a:latin typeface="微软雅黑 Light" panose="020B0502040204020203" pitchFamily="34" charset="-122"/>
                <a:ea typeface="微软雅黑 Light" panose="020B0502040204020203" pitchFamily="34" charset="-122"/>
              </a:rPr>
              <a:t>元</a:t>
            </a:r>
          </a:p>
        </p:txBody>
      </p:sp>
      <p:sp>
        <p:nvSpPr>
          <p:cNvPr id="12" name="TextBox 11"/>
          <p:cNvSpPr txBox="1"/>
          <p:nvPr/>
        </p:nvSpPr>
        <p:spPr>
          <a:xfrm>
            <a:off x="5530135" y="4441103"/>
            <a:ext cx="1500199" cy="338555"/>
          </a:xfrm>
          <a:prstGeom prst="rect">
            <a:avLst/>
          </a:prstGeom>
          <a:noFill/>
        </p:spPr>
        <p:txBody>
          <a:bodyPr wrap="square" lIns="91308" tIns="45718" rIns="91308" bIns="45718" rtlCol="0">
            <a:spAutoFit/>
          </a:bodyPr>
          <a:lstStyle/>
          <a:p>
            <a:r>
              <a:rPr lang="zh-CN" altLang="en-US" sz="1600" dirty="0">
                <a:latin typeface="微软雅黑 Light" panose="020B0502040204020203" pitchFamily="34" charset="-122"/>
                <a:ea typeface="微软雅黑 Light" panose="020B0502040204020203" pitchFamily="34" charset="-122"/>
              </a:rPr>
              <a:t>处理时间</a:t>
            </a:r>
          </a:p>
        </p:txBody>
      </p:sp>
      <p:sp>
        <p:nvSpPr>
          <p:cNvPr id="13" name="圆角矩形 12"/>
          <p:cNvSpPr/>
          <p:nvPr/>
        </p:nvSpPr>
        <p:spPr bwMode="auto">
          <a:xfrm>
            <a:off x="2029699" y="3655283"/>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en-US" altLang="zh-CN" sz="1900" b="1" dirty="0">
                <a:solidFill>
                  <a:schemeClr val="bg1"/>
                </a:solidFill>
                <a:latin typeface="微软雅黑 Light" panose="020B0502040204020203" pitchFamily="34" charset="-122"/>
                <a:ea typeface="微软雅黑 Light" panose="020B0502040204020203" pitchFamily="34" charset="-122"/>
              </a:rPr>
              <a:t>60</a:t>
            </a:r>
            <a:r>
              <a:rPr lang="zh-CN" altLang="en-US" sz="1900" b="1" dirty="0">
                <a:solidFill>
                  <a:schemeClr val="bg1"/>
                </a:solidFill>
                <a:latin typeface="微软雅黑 Light" panose="020B0502040204020203" pitchFamily="34" charset="-122"/>
                <a:ea typeface="微软雅黑 Light" panose="020B0502040204020203" pitchFamily="34" charset="-122"/>
              </a:rPr>
              <a:t>分钟</a:t>
            </a:r>
          </a:p>
        </p:txBody>
      </p:sp>
      <p:sp>
        <p:nvSpPr>
          <p:cNvPr id="14" name="圆角矩形 13"/>
          <p:cNvSpPr/>
          <p:nvPr/>
        </p:nvSpPr>
        <p:spPr bwMode="auto">
          <a:xfrm>
            <a:off x="6816080" y="3726723"/>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en-US" altLang="zh-CN" sz="1900" b="1" dirty="0">
                <a:solidFill>
                  <a:schemeClr val="bg1"/>
                </a:solidFill>
                <a:latin typeface="微软雅黑 Light" panose="020B0502040204020203" pitchFamily="34" charset="-122"/>
                <a:ea typeface="微软雅黑 Light" panose="020B0502040204020203" pitchFamily="34" charset="-122"/>
              </a:rPr>
              <a:t>3</a:t>
            </a:r>
            <a:r>
              <a:rPr lang="zh-CN" altLang="en-US" sz="1900" b="1" dirty="0">
                <a:solidFill>
                  <a:schemeClr val="bg1"/>
                </a:solidFill>
                <a:latin typeface="微软雅黑 Light" panose="020B0502040204020203" pitchFamily="34" charset="-122"/>
                <a:ea typeface="微软雅黑 Light" panose="020B0502040204020203" pitchFamily="34" charset="-122"/>
              </a:rPr>
              <a:t>分钟</a:t>
            </a:r>
          </a:p>
        </p:txBody>
      </p:sp>
      <p:sp>
        <p:nvSpPr>
          <p:cNvPr id="15" name="KSO_Shape"/>
          <p:cNvSpPr>
            <a:spLocks/>
          </p:cNvSpPr>
          <p:nvPr/>
        </p:nvSpPr>
        <p:spPr bwMode="auto">
          <a:xfrm>
            <a:off x="5458759" y="4798293"/>
            <a:ext cx="1071569" cy="761996"/>
          </a:xfrm>
          <a:custGeom>
            <a:avLst/>
            <a:gdLst>
              <a:gd name="T0" fmla="*/ 186223 w 4950"/>
              <a:gd name="T1" fmla="*/ 870396 h 3662"/>
              <a:gd name="T2" fmla="*/ 534663 w 4950"/>
              <a:gd name="T3" fmla="*/ 870396 h 3662"/>
              <a:gd name="T4" fmla="*/ 74926 w 4950"/>
              <a:gd name="T5" fmla="*/ 586935 h 3662"/>
              <a:gd name="T6" fmla="*/ 1246820 w 4950"/>
              <a:gd name="T7" fmla="*/ 965004 h 3662"/>
              <a:gd name="T8" fmla="*/ 1479235 w 4950"/>
              <a:gd name="T9" fmla="*/ 1007578 h 3662"/>
              <a:gd name="T10" fmla="*/ 1651637 w 4950"/>
              <a:gd name="T11" fmla="*/ 896595 h 3662"/>
              <a:gd name="T12" fmla="*/ 1800397 w 4950"/>
              <a:gd name="T13" fmla="*/ 1147671 h 3662"/>
              <a:gd name="T14" fmla="*/ 1397763 w 4950"/>
              <a:gd name="T15" fmla="*/ 1332521 h 3662"/>
              <a:gd name="T16" fmla="*/ 446644 w 4950"/>
              <a:gd name="T17" fmla="*/ 1137119 h 3662"/>
              <a:gd name="T18" fmla="*/ 63650 w 4950"/>
              <a:gd name="T19" fmla="*/ 955907 h 3662"/>
              <a:gd name="T20" fmla="*/ 420093 w 4950"/>
              <a:gd name="T21" fmla="*/ 955907 h 3662"/>
              <a:gd name="T22" fmla="*/ 542665 w 4950"/>
              <a:gd name="T23" fmla="*/ 997026 h 3662"/>
              <a:gd name="T24" fmla="*/ 863827 w 4950"/>
              <a:gd name="T25" fmla="*/ 1099639 h 3662"/>
              <a:gd name="T26" fmla="*/ 872920 w 4950"/>
              <a:gd name="T27" fmla="*/ 950813 h 3662"/>
              <a:gd name="T28" fmla="*/ 974397 w 4950"/>
              <a:gd name="T29" fmla="*/ 910423 h 3662"/>
              <a:gd name="T30" fmla="*/ 976943 w 4950"/>
              <a:gd name="T31" fmla="*/ 985745 h 3662"/>
              <a:gd name="T32" fmla="*/ 1150435 w 4950"/>
              <a:gd name="T33" fmla="*/ 914789 h 3662"/>
              <a:gd name="T34" fmla="*/ 1706194 w 4950"/>
              <a:gd name="T35" fmla="*/ 590210 h 3662"/>
              <a:gd name="T36" fmla="*/ 1343205 w 4950"/>
              <a:gd name="T37" fmla="*/ 590210 h 3662"/>
              <a:gd name="T38" fmla="*/ 1337386 w 4950"/>
              <a:gd name="T39" fmla="*/ 639697 h 3662"/>
              <a:gd name="T40" fmla="*/ 1369029 w 4950"/>
              <a:gd name="T41" fmla="*/ 783793 h 3662"/>
              <a:gd name="T42" fmla="*/ 1376303 w 4950"/>
              <a:gd name="T43" fmla="*/ 799440 h 3662"/>
              <a:gd name="T44" fmla="*/ 1678552 w 4950"/>
              <a:gd name="T45" fmla="*/ 793982 h 3662"/>
              <a:gd name="T46" fmla="*/ 1688736 w 4950"/>
              <a:gd name="T47" fmla="*/ 657891 h 3662"/>
              <a:gd name="T48" fmla="*/ 1706558 w 4950"/>
              <a:gd name="T49" fmla="*/ 594577 h 3662"/>
              <a:gd name="T50" fmla="*/ 1215904 w 4950"/>
              <a:gd name="T51" fmla="*/ 467583 h 3662"/>
              <a:gd name="T52" fmla="*/ 627411 w 4950"/>
              <a:gd name="T53" fmla="*/ 270725 h 3662"/>
              <a:gd name="T54" fmla="*/ 693244 w 4950"/>
              <a:gd name="T55" fmla="*/ 640425 h 3662"/>
              <a:gd name="T56" fmla="*/ 804541 w 4950"/>
              <a:gd name="T57" fmla="*/ 842014 h 3662"/>
              <a:gd name="T58" fmla="*/ 934388 w 4950"/>
              <a:gd name="T59" fmla="*/ 851838 h 3662"/>
              <a:gd name="T60" fmla="*/ 1064235 w 4950"/>
              <a:gd name="T61" fmla="*/ 842014 h 3662"/>
              <a:gd name="T62" fmla="*/ 1179533 w 4950"/>
              <a:gd name="T63" fmla="*/ 647339 h 36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950" h="3662">
                <a:moveTo>
                  <a:pt x="134" y="2392"/>
                </a:moveTo>
                <a:cubicBezTo>
                  <a:pt x="512" y="2392"/>
                  <a:pt x="512" y="2392"/>
                  <a:pt x="512" y="2392"/>
                </a:cubicBezTo>
                <a:cubicBezTo>
                  <a:pt x="677" y="2556"/>
                  <a:pt x="901" y="2556"/>
                  <a:pt x="1065" y="2392"/>
                </a:cubicBezTo>
                <a:cubicBezTo>
                  <a:pt x="1470" y="2392"/>
                  <a:pt x="1470" y="2392"/>
                  <a:pt x="1470" y="2392"/>
                </a:cubicBezTo>
                <a:cubicBezTo>
                  <a:pt x="1436" y="2126"/>
                  <a:pt x="1402" y="1861"/>
                  <a:pt x="1368" y="1595"/>
                </a:cubicBezTo>
                <a:cubicBezTo>
                  <a:pt x="1161" y="1029"/>
                  <a:pt x="375" y="1059"/>
                  <a:pt x="206" y="1613"/>
                </a:cubicBezTo>
                <a:cubicBezTo>
                  <a:pt x="134" y="2392"/>
                  <a:pt x="134" y="2392"/>
                  <a:pt x="134" y="2392"/>
                </a:cubicBezTo>
                <a:close/>
                <a:moveTo>
                  <a:pt x="3428" y="2652"/>
                </a:moveTo>
                <a:cubicBezTo>
                  <a:pt x="3827" y="2460"/>
                  <a:pt x="3827" y="2460"/>
                  <a:pt x="3827" y="2460"/>
                </a:cubicBezTo>
                <a:cubicBezTo>
                  <a:pt x="4067" y="2769"/>
                  <a:pt x="4067" y="2769"/>
                  <a:pt x="4067" y="2769"/>
                </a:cubicBezTo>
                <a:cubicBezTo>
                  <a:pt x="4312" y="2773"/>
                  <a:pt x="4312" y="2773"/>
                  <a:pt x="4312" y="2773"/>
                </a:cubicBezTo>
                <a:cubicBezTo>
                  <a:pt x="4541" y="2464"/>
                  <a:pt x="4541" y="2464"/>
                  <a:pt x="4541" y="2464"/>
                </a:cubicBezTo>
                <a:cubicBezTo>
                  <a:pt x="4950" y="2676"/>
                  <a:pt x="4950" y="2676"/>
                  <a:pt x="4950" y="2676"/>
                </a:cubicBezTo>
                <a:cubicBezTo>
                  <a:pt x="4950" y="3154"/>
                  <a:pt x="4950" y="3154"/>
                  <a:pt x="4950" y="3154"/>
                </a:cubicBezTo>
                <a:cubicBezTo>
                  <a:pt x="3843" y="3154"/>
                  <a:pt x="3843" y="3154"/>
                  <a:pt x="3843" y="3154"/>
                </a:cubicBezTo>
                <a:cubicBezTo>
                  <a:pt x="3843" y="3662"/>
                  <a:pt x="3843" y="3662"/>
                  <a:pt x="3843" y="3662"/>
                </a:cubicBezTo>
                <a:cubicBezTo>
                  <a:pt x="1228" y="3662"/>
                  <a:pt x="1228" y="3662"/>
                  <a:pt x="1228" y="3662"/>
                </a:cubicBezTo>
                <a:cubicBezTo>
                  <a:pt x="1228" y="3125"/>
                  <a:pt x="1228" y="3125"/>
                  <a:pt x="1228" y="3125"/>
                </a:cubicBezTo>
                <a:cubicBezTo>
                  <a:pt x="0" y="3125"/>
                  <a:pt x="0" y="3125"/>
                  <a:pt x="0" y="3125"/>
                </a:cubicBezTo>
                <a:cubicBezTo>
                  <a:pt x="2" y="2943"/>
                  <a:pt x="57" y="2776"/>
                  <a:pt x="175" y="2627"/>
                </a:cubicBezTo>
                <a:cubicBezTo>
                  <a:pt x="263" y="2627"/>
                  <a:pt x="350" y="2627"/>
                  <a:pt x="437" y="2627"/>
                </a:cubicBezTo>
                <a:cubicBezTo>
                  <a:pt x="677" y="2890"/>
                  <a:pt x="916" y="2884"/>
                  <a:pt x="1155" y="2627"/>
                </a:cubicBezTo>
                <a:cubicBezTo>
                  <a:pt x="1240" y="2627"/>
                  <a:pt x="1325" y="2627"/>
                  <a:pt x="1409" y="2627"/>
                </a:cubicBezTo>
                <a:cubicBezTo>
                  <a:pt x="1441" y="2663"/>
                  <a:pt x="1469" y="2701"/>
                  <a:pt x="1492" y="2740"/>
                </a:cubicBezTo>
                <a:cubicBezTo>
                  <a:pt x="1975" y="2508"/>
                  <a:pt x="1975" y="2508"/>
                  <a:pt x="1975" y="2508"/>
                </a:cubicBezTo>
                <a:cubicBezTo>
                  <a:pt x="2375" y="3022"/>
                  <a:pt x="2375" y="3022"/>
                  <a:pt x="2375" y="3022"/>
                </a:cubicBezTo>
                <a:cubicBezTo>
                  <a:pt x="2477" y="2709"/>
                  <a:pt x="2477" y="2709"/>
                  <a:pt x="2477" y="2709"/>
                </a:cubicBezTo>
                <a:cubicBezTo>
                  <a:pt x="2400" y="2613"/>
                  <a:pt x="2400" y="2613"/>
                  <a:pt x="2400" y="2613"/>
                </a:cubicBezTo>
                <a:cubicBezTo>
                  <a:pt x="2485" y="2502"/>
                  <a:pt x="2485" y="2502"/>
                  <a:pt x="2485" y="2502"/>
                </a:cubicBezTo>
                <a:cubicBezTo>
                  <a:pt x="2679" y="2502"/>
                  <a:pt x="2679" y="2502"/>
                  <a:pt x="2679" y="2502"/>
                </a:cubicBezTo>
                <a:cubicBezTo>
                  <a:pt x="2763" y="2613"/>
                  <a:pt x="2763" y="2613"/>
                  <a:pt x="2763" y="2613"/>
                </a:cubicBezTo>
                <a:cubicBezTo>
                  <a:pt x="2686" y="2709"/>
                  <a:pt x="2686" y="2709"/>
                  <a:pt x="2686" y="2709"/>
                </a:cubicBezTo>
                <a:cubicBezTo>
                  <a:pt x="2782" y="3000"/>
                  <a:pt x="2782" y="3000"/>
                  <a:pt x="2782" y="3000"/>
                </a:cubicBezTo>
                <a:cubicBezTo>
                  <a:pt x="3163" y="2514"/>
                  <a:pt x="3163" y="2514"/>
                  <a:pt x="3163" y="2514"/>
                </a:cubicBezTo>
                <a:cubicBezTo>
                  <a:pt x="3428" y="2652"/>
                  <a:pt x="3428" y="2652"/>
                  <a:pt x="3428" y="2652"/>
                </a:cubicBezTo>
                <a:close/>
                <a:moveTo>
                  <a:pt x="4691" y="1622"/>
                </a:moveTo>
                <a:cubicBezTo>
                  <a:pt x="4686" y="1278"/>
                  <a:pt x="4503" y="1107"/>
                  <a:pt x="4175" y="1103"/>
                </a:cubicBezTo>
                <a:cubicBezTo>
                  <a:pt x="3896" y="1099"/>
                  <a:pt x="3687" y="1274"/>
                  <a:pt x="3693" y="1622"/>
                </a:cubicBezTo>
                <a:cubicBezTo>
                  <a:pt x="3674" y="1622"/>
                  <a:pt x="3674" y="1622"/>
                  <a:pt x="3674" y="1622"/>
                </a:cubicBezTo>
                <a:cubicBezTo>
                  <a:pt x="3672" y="1669"/>
                  <a:pt x="3671" y="1736"/>
                  <a:pt x="3677" y="1758"/>
                </a:cubicBezTo>
                <a:cubicBezTo>
                  <a:pt x="3681" y="1773"/>
                  <a:pt x="3701" y="1792"/>
                  <a:pt x="3722" y="1808"/>
                </a:cubicBezTo>
                <a:cubicBezTo>
                  <a:pt x="3764" y="2154"/>
                  <a:pt x="3764" y="2154"/>
                  <a:pt x="3764" y="2154"/>
                </a:cubicBezTo>
                <a:cubicBezTo>
                  <a:pt x="3764" y="2180"/>
                  <a:pt x="3764" y="2180"/>
                  <a:pt x="3764" y="2180"/>
                </a:cubicBezTo>
                <a:cubicBezTo>
                  <a:pt x="3784" y="2197"/>
                  <a:pt x="3784" y="2197"/>
                  <a:pt x="3784" y="2197"/>
                </a:cubicBezTo>
                <a:cubicBezTo>
                  <a:pt x="4074" y="2430"/>
                  <a:pt x="4297" y="2414"/>
                  <a:pt x="4593" y="2198"/>
                </a:cubicBezTo>
                <a:cubicBezTo>
                  <a:pt x="4615" y="2182"/>
                  <a:pt x="4615" y="2182"/>
                  <a:pt x="4615" y="2182"/>
                </a:cubicBezTo>
                <a:cubicBezTo>
                  <a:pt x="4615" y="2154"/>
                  <a:pt x="4615" y="2154"/>
                  <a:pt x="4615" y="2154"/>
                </a:cubicBezTo>
                <a:cubicBezTo>
                  <a:pt x="4643" y="1808"/>
                  <a:pt x="4643" y="1808"/>
                  <a:pt x="4643" y="1808"/>
                </a:cubicBezTo>
                <a:cubicBezTo>
                  <a:pt x="4664" y="1792"/>
                  <a:pt x="4685" y="1773"/>
                  <a:pt x="4689" y="1758"/>
                </a:cubicBezTo>
                <a:cubicBezTo>
                  <a:pt x="4694" y="1738"/>
                  <a:pt x="4693" y="1680"/>
                  <a:pt x="4692" y="1634"/>
                </a:cubicBezTo>
                <a:cubicBezTo>
                  <a:pt x="4691" y="1622"/>
                  <a:pt x="4691" y="1622"/>
                  <a:pt x="4691" y="1622"/>
                </a:cubicBezTo>
                <a:close/>
                <a:moveTo>
                  <a:pt x="3343" y="1285"/>
                </a:moveTo>
                <a:cubicBezTo>
                  <a:pt x="3468" y="744"/>
                  <a:pt x="3468" y="744"/>
                  <a:pt x="3468" y="744"/>
                </a:cubicBezTo>
                <a:cubicBezTo>
                  <a:pt x="3122" y="701"/>
                  <a:pt x="2501" y="0"/>
                  <a:pt x="1725" y="744"/>
                </a:cubicBezTo>
                <a:cubicBezTo>
                  <a:pt x="1825" y="1266"/>
                  <a:pt x="1825" y="1266"/>
                  <a:pt x="1825" y="1266"/>
                </a:cubicBezTo>
                <a:cubicBezTo>
                  <a:pt x="1838" y="1443"/>
                  <a:pt x="1864" y="1609"/>
                  <a:pt x="1906" y="1760"/>
                </a:cubicBezTo>
                <a:cubicBezTo>
                  <a:pt x="1965" y="1970"/>
                  <a:pt x="2055" y="2150"/>
                  <a:pt x="2190" y="2291"/>
                </a:cubicBezTo>
                <a:cubicBezTo>
                  <a:pt x="2212" y="2314"/>
                  <a:pt x="2212" y="2314"/>
                  <a:pt x="2212" y="2314"/>
                </a:cubicBezTo>
                <a:cubicBezTo>
                  <a:pt x="2244" y="2318"/>
                  <a:pt x="2244" y="2318"/>
                  <a:pt x="2244" y="2318"/>
                </a:cubicBezTo>
                <a:cubicBezTo>
                  <a:pt x="2354" y="2334"/>
                  <a:pt x="2462" y="2341"/>
                  <a:pt x="2569" y="2341"/>
                </a:cubicBezTo>
                <a:cubicBezTo>
                  <a:pt x="2677" y="2341"/>
                  <a:pt x="2784" y="2334"/>
                  <a:pt x="2895" y="2318"/>
                </a:cubicBezTo>
                <a:cubicBezTo>
                  <a:pt x="2926" y="2314"/>
                  <a:pt x="2926" y="2314"/>
                  <a:pt x="2926" y="2314"/>
                </a:cubicBezTo>
                <a:cubicBezTo>
                  <a:pt x="2948" y="2291"/>
                  <a:pt x="2948" y="2291"/>
                  <a:pt x="2948" y="2291"/>
                </a:cubicBezTo>
                <a:cubicBezTo>
                  <a:pt x="3078" y="2155"/>
                  <a:pt x="3176" y="1981"/>
                  <a:pt x="3243" y="1779"/>
                </a:cubicBezTo>
                <a:cubicBezTo>
                  <a:pt x="3292" y="1629"/>
                  <a:pt x="3326" y="1462"/>
                  <a:pt x="3343" y="1285"/>
                </a:cubicBezTo>
                <a:close/>
              </a:path>
            </a:pathLst>
          </a:custGeom>
          <a:solidFill>
            <a:srgbClr val="FA9E3B"/>
          </a:solidFill>
          <a:ln>
            <a:noFill/>
          </a:ln>
          <a:extLst>
            <a:ext uri="{91240B29-F687-4F45-9708-019B960494DF}">
              <a14:hiddenLine xmlns:a14="http://schemas.microsoft.com/office/drawing/2010/main" w="9525">
                <a:solidFill>
                  <a:srgbClr val="000000"/>
                </a:solidFill>
                <a:round/>
                <a:headEnd/>
                <a:tailEnd/>
              </a14:hiddenLine>
            </a:ext>
          </a:extLst>
        </p:spPr>
        <p:txBody>
          <a:bodyPr lIns="91308" tIns="45718" rIns="91308" bIns="45718"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微软雅黑 Light" panose="020B0502040204020203" pitchFamily="34" charset="-122"/>
              <a:ea typeface="微软雅黑 Light" panose="020B0502040204020203" pitchFamily="34" charset="-122"/>
            </a:endParaRPr>
          </a:p>
        </p:txBody>
      </p:sp>
      <p:sp>
        <p:nvSpPr>
          <p:cNvPr id="16" name="TextBox 15"/>
          <p:cNvSpPr txBox="1"/>
          <p:nvPr/>
        </p:nvSpPr>
        <p:spPr>
          <a:xfrm>
            <a:off x="5387320" y="5655547"/>
            <a:ext cx="1500199" cy="338555"/>
          </a:xfrm>
          <a:prstGeom prst="rect">
            <a:avLst/>
          </a:prstGeom>
          <a:noFill/>
        </p:spPr>
        <p:txBody>
          <a:bodyPr wrap="square" lIns="91308" tIns="45718" rIns="91308" bIns="45718" rtlCol="0">
            <a:spAutoFit/>
          </a:bodyPr>
          <a:lstStyle/>
          <a:p>
            <a:r>
              <a:rPr lang="zh-CN" altLang="en-US" sz="1600" dirty="0">
                <a:latin typeface="微软雅黑 Light" panose="020B0502040204020203" pitchFamily="34" charset="-122"/>
                <a:ea typeface="微软雅黑 Light" panose="020B0502040204020203" pitchFamily="34" charset="-122"/>
              </a:rPr>
              <a:t>客户满意度</a:t>
            </a:r>
          </a:p>
        </p:txBody>
      </p:sp>
      <p:sp>
        <p:nvSpPr>
          <p:cNvPr id="17" name="圆角矩形 16"/>
          <p:cNvSpPr/>
          <p:nvPr/>
        </p:nvSpPr>
        <p:spPr bwMode="auto">
          <a:xfrm>
            <a:off x="2029699" y="4941167"/>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zh-CN" altLang="en-US" sz="1900" b="1" dirty="0">
                <a:solidFill>
                  <a:schemeClr val="bg1"/>
                </a:solidFill>
                <a:latin typeface="微软雅黑 Light" panose="020B0502040204020203" pitchFamily="34" charset="-122"/>
                <a:ea typeface="微软雅黑 Light" panose="020B0502040204020203" pitchFamily="34" charset="-122"/>
              </a:rPr>
              <a:t>等待时间过长、体验差</a:t>
            </a:r>
          </a:p>
        </p:txBody>
      </p:sp>
      <p:sp>
        <p:nvSpPr>
          <p:cNvPr id="18" name="圆角矩形 17"/>
          <p:cNvSpPr/>
          <p:nvPr/>
        </p:nvSpPr>
        <p:spPr bwMode="auto">
          <a:xfrm>
            <a:off x="6816080" y="4941168"/>
            <a:ext cx="3214711" cy="500067"/>
          </a:xfrm>
          <a:prstGeom prst="roundRect">
            <a:avLst/>
          </a:prstGeom>
          <a:solidFill>
            <a:srgbClr val="FA9E3B"/>
          </a:solidFill>
          <a:ln w="9525" cap="flat" cmpd="sng" algn="ctr">
            <a:noFill/>
            <a:prstDash val="solid"/>
            <a:round/>
            <a:headEnd type="none" w="med" len="med"/>
            <a:tailEnd type="none" w="med" len="med"/>
          </a:ln>
        </p:spPr>
        <p:txBody>
          <a:bodyPr vert="horz" wrap="square" lIns="91308" tIns="45718" rIns="91308" bIns="45718" numCol="1" rtlCol="0" anchor="ctr" anchorCtr="0" compatLnSpc="1"/>
          <a:lstStyle/>
          <a:p>
            <a:pPr algn="ctr" defTabSz="912904"/>
            <a:r>
              <a:rPr lang="zh-CN" altLang="en-US" sz="1900" b="1" dirty="0">
                <a:solidFill>
                  <a:schemeClr val="bg1"/>
                </a:solidFill>
                <a:latin typeface="微软雅黑 Light" panose="020B0502040204020203" pitchFamily="34" charset="-122"/>
                <a:ea typeface="微软雅黑 Light" panose="020B0502040204020203" pitchFamily="34" charset="-122"/>
              </a:rPr>
              <a:t>迅速完成办案理赔，体验好</a:t>
            </a:r>
          </a:p>
        </p:txBody>
      </p:sp>
    </p:spTree>
    <p:extLst>
      <p:ext uri="{BB962C8B-B14F-4D97-AF65-F5344CB8AC3E}">
        <p14:creationId xmlns:p14="http://schemas.microsoft.com/office/powerpoint/2010/main" val="267350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buFontTx/>
            </a:pPr>
            <a:r>
              <a:rPr lang="zh-CN" altLang="en-US" sz="3200" b="1" dirty="0">
                <a:solidFill>
                  <a:srgbClr val="A5A5A5"/>
                </a:solidFill>
                <a:latin typeface="微软雅黑" panose="020B0503020204020204" pitchFamily="34" charset="-122"/>
                <a:ea typeface="微软雅黑" panose="020B0503020204020204" pitchFamily="34" charset="-122"/>
              </a:rPr>
              <a:t>原型客户与产品价值</a:t>
            </a:r>
          </a:p>
        </p:txBody>
      </p:sp>
      <p:grpSp>
        <p:nvGrpSpPr>
          <p:cNvPr id="37" name="Group 48"/>
          <p:cNvGrpSpPr/>
          <p:nvPr/>
        </p:nvGrpSpPr>
        <p:grpSpPr>
          <a:xfrm>
            <a:off x="4583832" y="980728"/>
            <a:ext cx="3215744" cy="3809866"/>
            <a:chOff x="1208671" y="1659213"/>
            <a:chExt cx="2151201" cy="2614869"/>
          </a:xfrm>
          <a:solidFill>
            <a:schemeClr val="tx2">
              <a:lumMod val="60000"/>
              <a:lumOff val="40000"/>
            </a:schemeClr>
          </a:solidFill>
        </p:grpSpPr>
        <p:sp>
          <p:nvSpPr>
            <p:cNvPr id="38" name="Oval 49"/>
            <p:cNvSpPr/>
            <p:nvPr/>
          </p:nvSpPr>
          <p:spPr>
            <a:xfrm>
              <a:off x="1208671" y="1659213"/>
              <a:ext cx="2151201" cy="21512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50"/>
            <p:cNvSpPr/>
            <p:nvPr/>
          </p:nvSpPr>
          <p:spPr>
            <a:xfrm rot="10800000">
              <a:off x="2007871" y="3719631"/>
              <a:ext cx="552799" cy="55445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56"/>
          <p:cNvGrpSpPr/>
          <p:nvPr/>
        </p:nvGrpSpPr>
        <p:grpSpPr>
          <a:xfrm>
            <a:off x="5114762" y="1887908"/>
            <a:ext cx="2143140" cy="1837826"/>
            <a:chOff x="514551" y="1154672"/>
            <a:chExt cx="1607355" cy="1378368"/>
          </a:xfrm>
          <a:solidFill>
            <a:schemeClr val="tx2">
              <a:lumMod val="60000"/>
              <a:lumOff val="40000"/>
            </a:schemeClr>
          </a:solidFill>
        </p:grpSpPr>
        <p:sp>
          <p:nvSpPr>
            <p:cNvPr id="41" name="TextBox 40"/>
            <p:cNvSpPr txBox="1"/>
            <p:nvPr/>
          </p:nvSpPr>
          <p:spPr>
            <a:xfrm>
              <a:off x="514551" y="1505837"/>
              <a:ext cx="1607355" cy="1027203"/>
            </a:xfrm>
            <a:prstGeom prst="rect">
              <a:avLst/>
            </a:prstGeom>
            <a:grpFill/>
          </p:spPr>
          <p:txBody>
            <a:bodyPr wrap="square" lIns="0" tIns="0" rIns="0" bIns="0" rtlCol="0">
              <a:spAutoFit/>
            </a:bodyPr>
            <a:lstStyle/>
            <a:p>
              <a:pPr algn="ctr" defTabSz="1217190">
                <a:spcBef>
                  <a:spcPct val="20000"/>
                </a:spcBef>
                <a:defRPr/>
              </a:pPr>
              <a:r>
                <a:rPr lang="zh-CN" altLang="en-US" sz="1300" dirty="0">
                  <a:solidFill>
                    <a:schemeClr val="bg1"/>
                  </a:solidFill>
                  <a:latin typeface="微软雅黑" pitchFamily="34" charset="-122"/>
                  <a:ea typeface="微软雅黑" pitchFamily="34" charset="-122"/>
                </a:rPr>
                <a:t>通过内部员工、种子用户的反馈，从实际效果看，大大缩短小案的报案时间。小案无需现场查勘，成本降低，并且能够再</a:t>
              </a:r>
              <a:r>
                <a:rPr lang="en-US" altLang="zh-CN" sz="2400" b="1" dirty="0">
                  <a:solidFill>
                    <a:schemeClr val="bg1"/>
                  </a:solidFill>
                  <a:latin typeface="微软雅黑" pitchFamily="34" charset="-122"/>
                  <a:ea typeface="微软雅黑" pitchFamily="34" charset="-122"/>
                </a:rPr>
                <a:t>5</a:t>
              </a:r>
              <a:r>
                <a:rPr lang="zh-CN" altLang="en-US" sz="2400" b="1" dirty="0">
                  <a:solidFill>
                    <a:schemeClr val="bg1"/>
                  </a:solidFill>
                  <a:latin typeface="微软雅黑" pitchFamily="34" charset="-122"/>
                  <a:ea typeface="微软雅黑" pitchFamily="34" charset="-122"/>
                </a:rPr>
                <a:t>分钟</a:t>
              </a:r>
              <a:r>
                <a:rPr lang="zh-CN" altLang="en-US" sz="1300" dirty="0">
                  <a:solidFill>
                    <a:schemeClr val="bg1"/>
                  </a:solidFill>
                  <a:latin typeface="微软雅黑" pitchFamily="34" charset="-122"/>
                  <a:ea typeface="微软雅黑" pitchFamily="34" charset="-122"/>
                </a:rPr>
                <a:t>之内结束。</a:t>
              </a:r>
              <a:endParaRPr lang="en-US" altLang="en-US" sz="1300" dirty="0">
                <a:solidFill>
                  <a:schemeClr val="bg1"/>
                </a:solidFill>
                <a:latin typeface="微软雅黑" pitchFamily="34" charset="-122"/>
                <a:ea typeface="微软雅黑" pitchFamily="34" charset="-122"/>
              </a:endParaRPr>
            </a:p>
          </p:txBody>
        </p:sp>
        <p:sp>
          <p:nvSpPr>
            <p:cNvPr id="42" name="Rectangle 39"/>
            <p:cNvSpPr/>
            <p:nvPr/>
          </p:nvSpPr>
          <p:spPr>
            <a:xfrm>
              <a:off x="933507" y="1154672"/>
              <a:ext cx="769442" cy="184666"/>
            </a:xfrm>
            <a:prstGeom prst="rect">
              <a:avLst/>
            </a:prstGeom>
            <a:grpFill/>
          </p:spPr>
          <p:txBody>
            <a:bodyPr wrap="none" lIns="0" tIns="0" rIns="0" bIns="0">
              <a:spAutoFit/>
            </a:bodyPr>
            <a:lstStyle/>
            <a:p>
              <a:pPr algn="ctr"/>
              <a:r>
                <a:rPr lang="zh-CN" altLang="en-US" sz="1600" b="1" dirty="0">
                  <a:solidFill>
                    <a:schemeClr val="bg1"/>
                  </a:solidFill>
                  <a:latin typeface="微软雅黑" pitchFamily="34" charset="-122"/>
                  <a:ea typeface="微软雅黑" pitchFamily="34" charset="-122"/>
                </a:rPr>
                <a:t>试运行效果</a:t>
              </a:r>
              <a:endParaRPr lang="en-US" sz="1600" b="1" dirty="0">
                <a:solidFill>
                  <a:schemeClr val="bg1"/>
                </a:solidFill>
                <a:latin typeface="微软雅黑" pitchFamily="34" charset="-122"/>
                <a:ea typeface="微软雅黑" pitchFamily="34" charset="-122"/>
              </a:endParaRPr>
            </a:p>
          </p:txBody>
        </p:sp>
      </p:grpSp>
      <p:pic>
        <p:nvPicPr>
          <p:cNvPr id="2051" name="Picture 3"/>
          <p:cNvPicPr>
            <a:picLocks noChangeAspect="1" noChangeArrowheads="1"/>
          </p:cNvPicPr>
          <p:nvPr/>
        </p:nvPicPr>
        <p:blipFill>
          <a:blip r:embed="rId3"/>
          <a:srcRect/>
          <a:stretch>
            <a:fillRect/>
          </a:stretch>
        </p:blipFill>
        <p:spPr bwMode="auto">
          <a:xfrm>
            <a:off x="1127448" y="1416348"/>
            <a:ext cx="2262191" cy="2262191"/>
          </a:xfrm>
          <a:prstGeom prst="rect">
            <a:avLst/>
          </a:prstGeom>
          <a:noFill/>
          <a:ln w="9525">
            <a:noFill/>
            <a:miter lim="800000"/>
            <a:headEnd/>
            <a:tailEnd/>
          </a:ln>
          <a:effectLst/>
        </p:spPr>
      </p:pic>
      <p:sp>
        <p:nvSpPr>
          <p:cNvPr id="47" name="TextBox 46"/>
          <p:cNvSpPr txBox="1"/>
          <p:nvPr/>
        </p:nvSpPr>
        <p:spPr>
          <a:xfrm>
            <a:off x="698736" y="3559406"/>
            <a:ext cx="3571900" cy="461661"/>
          </a:xfrm>
          <a:prstGeom prst="rect">
            <a:avLst/>
          </a:prstGeom>
          <a:noFill/>
        </p:spPr>
        <p:txBody>
          <a:bodyPr wrap="square" lIns="91308" tIns="45718" rIns="91308" bIns="45718" rtlCol="0">
            <a:spAutoFit/>
          </a:bodyPr>
          <a:lstStyle/>
          <a:p>
            <a:r>
              <a:rPr lang="zh-CN" altLang="en-US" sz="2400" dirty="0">
                <a:latin typeface="微软雅黑" pitchFamily="34" charset="-122"/>
                <a:ea typeface="微软雅黑" pitchFamily="34" charset="-122"/>
              </a:rPr>
              <a:t>亚太财险保险有限公司</a:t>
            </a:r>
          </a:p>
        </p:txBody>
      </p:sp>
      <p:sp>
        <p:nvSpPr>
          <p:cNvPr id="49" name="圆角矩形 48"/>
          <p:cNvSpPr/>
          <p:nvPr/>
        </p:nvSpPr>
        <p:spPr bwMode="auto">
          <a:xfrm>
            <a:off x="4611618" y="4795285"/>
            <a:ext cx="3000396" cy="1143008"/>
          </a:xfrm>
          <a:prstGeom prst="roundRect">
            <a:avLst/>
          </a:prstGeom>
          <a:noFill/>
          <a:ln w="19050" cap="flat" cmpd="sng" algn="ctr">
            <a:solidFill>
              <a:schemeClr val="tx1"/>
            </a:solidFill>
            <a:prstDash val="sysDash"/>
            <a:round/>
            <a:headEnd type="none" w="med" len="med"/>
            <a:tailEnd type="none" w="med" len="med"/>
          </a:ln>
        </p:spPr>
        <p:txBody>
          <a:bodyPr vert="horz" wrap="square" lIns="91308" tIns="45718" rIns="91308" bIns="45718" numCol="1" rtlCol="0" anchor="ctr" anchorCtr="0" compatLnSpc="1"/>
          <a:lstStyle/>
          <a:p>
            <a:pPr algn="ctr" defTabSz="912904"/>
            <a:r>
              <a:rPr lang="zh-CN" altLang="en-US" sz="2000" b="1" dirty="0">
                <a:solidFill>
                  <a:srgbClr val="C00000"/>
                </a:solidFill>
                <a:latin typeface="微软雅黑" pitchFamily="34" charset="-122"/>
                <a:ea typeface="微软雅黑" pitchFamily="34" charset="-122"/>
              </a:rPr>
              <a:t>微信报案查勘理赔平台</a:t>
            </a:r>
            <a:endParaRPr lang="en-US" altLang="zh-CN" sz="2000" b="1" dirty="0">
              <a:solidFill>
                <a:srgbClr val="C00000"/>
              </a:solidFill>
              <a:latin typeface="微软雅黑" pitchFamily="34" charset="-122"/>
              <a:ea typeface="微软雅黑" pitchFamily="34" charset="-122"/>
            </a:endParaRPr>
          </a:p>
          <a:p>
            <a:pPr algn="ctr" defTabSz="912904"/>
            <a:r>
              <a:rPr lang="en-US" altLang="zh-CN" dirty="0">
                <a:solidFill>
                  <a:schemeClr val="tx1">
                    <a:lumMod val="65000"/>
                    <a:lumOff val="35000"/>
                  </a:schemeClr>
                </a:solidFill>
                <a:latin typeface="微软雅黑" pitchFamily="34" charset="-122"/>
                <a:ea typeface="微软雅黑" pitchFamily="34" charset="-122"/>
              </a:rPr>
              <a:t>2017</a:t>
            </a:r>
            <a:r>
              <a:rPr lang="zh-CN" altLang="en-US" dirty="0">
                <a:solidFill>
                  <a:schemeClr val="tx1">
                    <a:lumMod val="65000"/>
                    <a:lumOff val="35000"/>
                  </a:schemeClr>
                </a:solidFill>
                <a:latin typeface="微软雅黑" pitchFamily="34" charset="-122"/>
                <a:ea typeface="微软雅黑" pitchFamily="34" charset="-122"/>
              </a:rPr>
              <a:t>年</a:t>
            </a:r>
            <a:r>
              <a:rPr lang="en-US" altLang="zh-CN" dirty="0">
                <a:solidFill>
                  <a:schemeClr val="tx1">
                    <a:lumMod val="65000"/>
                    <a:lumOff val="35000"/>
                  </a:schemeClr>
                </a:solidFill>
                <a:latin typeface="微软雅黑" pitchFamily="34" charset="-122"/>
                <a:ea typeface="微软雅黑" pitchFamily="34" charset="-122"/>
              </a:rPr>
              <a:t>5</a:t>
            </a:r>
            <a:r>
              <a:rPr lang="zh-CN" altLang="en-US" dirty="0">
                <a:solidFill>
                  <a:schemeClr val="tx1">
                    <a:lumMod val="65000"/>
                    <a:lumOff val="35000"/>
                  </a:schemeClr>
                </a:solidFill>
                <a:latin typeface="微软雅黑" pitchFamily="34" charset="-122"/>
                <a:ea typeface="微软雅黑" pitchFamily="34" charset="-122"/>
              </a:rPr>
              <a:t>月试运行</a:t>
            </a:r>
            <a:endParaRPr lang="en-US" altLang="zh-CN" sz="1900" dirty="0">
              <a:solidFill>
                <a:schemeClr val="tx1">
                  <a:lumMod val="65000"/>
                  <a:lumOff val="35000"/>
                </a:schemeClr>
              </a:solidFill>
              <a:latin typeface="微软雅黑" pitchFamily="34" charset="-122"/>
              <a:ea typeface="微软雅黑" pitchFamily="34" charset="-122"/>
            </a:endParaRPr>
          </a:p>
        </p:txBody>
      </p:sp>
      <p:sp>
        <p:nvSpPr>
          <p:cNvPr id="51" name="KSO_Shape"/>
          <p:cNvSpPr>
            <a:spLocks/>
          </p:cNvSpPr>
          <p:nvPr/>
        </p:nvSpPr>
        <p:spPr bwMode="auto">
          <a:xfrm>
            <a:off x="5867252" y="1250883"/>
            <a:ext cx="638161" cy="504824"/>
          </a:xfrm>
          <a:custGeom>
            <a:avLst/>
            <a:gdLst>
              <a:gd name="T0" fmla="*/ 1476105 w 3431"/>
              <a:gd name="T1" fmla="*/ 1080647 h 2471"/>
              <a:gd name="T2" fmla="*/ 684266 w 3431"/>
              <a:gd name="T3" fmla="*/ 1296881 h 2471"/>
              <a:gd name="T4" fmla="*/ 359974 w 3431"/>
              <a:gd name="T5" fmla="*/ 1080647 h 2471"/>
              <a:gd name="T6" fmla="*/ 359974 w 3431"/>
              <a:gd name="T7" fmla="*/ 720606 h 2471"/>
              <a:gd name="T8" fmla="*/ 414023 w 3431"/>
              <a:gd name="T9" fmla="*/ 576800 h 2471"/>
              <a:gd name="T10" fmla="*/ 414023 w 3431"/>
              <a:gd name="T11" fmla="*/ 468683 h 2471"/>
              <a:gd name="T12" fmla="*/ 544684 w 3431"/>
              <a:gd name="T13" fmla="*/ 473931 h 2471"/>
              <a:gd name="T14" fmla="*/ 1476105 w 3431"/>
              <a:gd name="T15" fmla="*/ 288137 h 2471"/>
              <a:gd name="T16" fmla="*/ 1638251 w 3431"/>
              <a:gd name="T17" fmla="*/ 468683 h 2471"/>
              <a:gd name="T18" fmla="*/ 1800397 w 3431"/>
              <a:gd name="T19" fmla="*/ 522741 h 2471"/>
              <a:gd name="T20" fmla="*/ 1692300 w 3431"/>
              <a:gd name="T21" fmla="*/ 576800 h 2471"/>
              <a:gd name="T22" fmla="*/ 1800397 w 3431"/>
              <a:gd name="T23" fmla="*/ 900626 h 2471"/>
              <a:gd name="T24" fmla="*/ 1800397 w 3431"/>
              <a:gd name="T25" fmla="*/ 1296881 h 2471"/>
              <a:gd name="T26" fmla="*/ 504279 w 3431"/>
              <a:gd name="T27" fmla="*/ 720606 h 2471"/>
              <a:gd name="T28" fmla="*/ 684266 w 3431"/>
              <a:gd name="T29" fmla="*/ 792509 h 2471"/>
              <a:gd name="T30" fmla="*/ 684266 w 3431"/>
              <a:gd name="T31" fmla="*/ 648703 h 2471"/>
              <a:gd name="T32" fmla="*/ 504279 w 3431"/>
              <a:gd name="T33" fmla="*/ 720606 h 2471"/>
              <a:gd name="T34" fmla="*/ 728870 w 3431"/>
              <a:gd name="T35" fmla="*/ 360565 h 2471"/>
              <a:gd name="T36" fmla="*/ 1586826 w 3431"/>
              <a:gd name="T37" fmla="*/ 576800 h 2471"/>
              <a:gd name="T38" fmla="*/ 1584202 w 3431"/>
              <a:gd name="T39" fmla="*/ 648703 h 2471"/>
              <a:gd name="T40" fmla="*/ 1404215 w 3431"/>
              <a:gd name="T41" fmla="*/ 720606 h 2471"/>
              <a:gd name="T42" fmla="*/ 1584202 w 3431"/>
              <a:gd name="T43" fmla="*/ 792509 h 2471"/>
              <a:gd name="T44" fmla="*/ 1584202 w 3431"/>
              <a:gd name="T45" fmla="*/ 648703 h 2471"/>
              <a:gd name="T46" fmla="*/ 913055 w 3431"/>
              <a:gd name="T47" fmla="*/ 197865 h 2471"/>
              <a:gd name="T48" fmla="*/ 856907 w 3431"/>
              <a:gd name="T49" fmla="*/ 250874 h 2471"/>
              <a:gd name="T50" fmla="*/ 765077 w 3431"/>
              <a:gd name="T51" fmla="*/ 247200 h 2471"/>
              <a:gd name="T52" fmla="*/ 643336 w 3431"/>
              <a:gd name="T53" fmla="*/ 250874 h 2471"/>
              <a:gd name="T54" fmla="*/ 469121 w 3431"/>
              <a:gd name="T55" fmla="*/ 430894 h 2471"/>
              <a:gd name="T56" fmla="*/ 283887 w 3431"/>
              <a:gd name="T57" fmla="*/ 502272 h 2471"/>
              <a:gd name="T58" fmla="*/ 213046 w 3431"/>
              <a:gd name="T59" fmla="*/ 543210 h 2471"/>
              <a:gd name="T60" fmla="*/ 0 w 3431"/>
              <a:gd name="T61" fmla="*/ 682293 h 2471"/>
              <a:gd name="T62" fmla="*/ 0 w 3431"/>
              <a:gd name="T63" fmla="*/ 419872 h 2471"/>
              <a:gd name="T64" fmla="*/ 73989 w 3431"/>
              <a:gd name="T65" fmla="*/ 197865 h 2471"/>
              <a:gd name="T66" fmla="*/ 0 w 3431"/>
              <a:gd name="T67" fmla="*/ 160601 h 2471"/>
              <a:gd name="T68" fmla="*/ 110721 w 3431"/>
              <a:gd name="T69" fmla="*/ 123338 h 2471"/>
              <a:gd name="T70" fmla="*/ 221967 w 3431"/>
              <a:gd name="T71" fmla="*/ 0 h 2471"/>
              <a:gd name="T72" fmla="*/ 860056 w 3431"/>
              <a:gd name="T73" fmla="*/ 127536 h 2471"/>
              <a:gd name="T74" fmla="*/ 949787 w 3431"/>
              <a:gd name="T75" fmla="*/ 123338 h 2471"/>
              <a:gd name="T76" fmla="*/ 949787 w 3431"/>
              <a:gd name="T77" fmla="*/ 197865 h 2471"/>
              <a:gd name="T78" fmla="*/ 147978 w 3431"/>
              <a:gd name="T79" fmla="*/ 345870 h 2471"/>
              <a:gd name="T80" fmla="*/ 271293 w 3431"/>
              <a:gd name="T81" fmla="*/ 296535 h 2471"/>
              <a:gd name="T82" fmla="*/ 147978 w 3431"/>
              <a:gd name="T83" fmla="*/ 247200 h 2471"/>
              <a:gd name="T84" fmla="*/ 729394 w 3431"/>
              <a:gd name="T85" fmla="*/ 70329 h 2471"/>
              <a:gd name="T86" fmla="*/ 165819 w 3431"/>
              <a:gd name="T87" fmla="*/ 182645 h 2471"/>
              <a:gd name="T88" fmla="*/ 729394 w 3431"/>
              <a:gd name="T89" fmla="*/ 70329 h 24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431" h="2471">
                <a:moveTo>
                  <a:pt x="2813" y="2471"/>
                </a:moveTo>
                <a:cubicBezTo>
                  <a:pt x="2813" y="2059"/>
                  <a:pt x="2813" y="2059"/>
                  <a:pt x="2813" y="2059"/>
                </a:cubicBezTo>
                <a:cubicBezTo>
                  <a:pt x="1304" y="2059"/>
                  <a:pt x="1304" y="2059"/>
                  <a:pt x="1304" y="2059"/>
                </a:cubicBezTo>
                <a:cubicBezTo>
                  <a:pt x="1304" y="2471"/>
                  <a:pt x="1304" y="2471"/>
                  <a:pt x="1304" y="2471"/>
                </a:cubicBezTo>
                <a:cubicBezTo>
                  <a:pt x="686" y="2471"/>
                  <a:pt x="686" y="2471"/>
                  <a:pt x="686" y="2471"/>
                </a:cubicBezTo>
                <a:cubicBezTo>
                  <a:pt x="686" y="2059"/>
                  <a:pt x="686" y="2059"/>
                  <a:pt x="686" y="2059"/>
                </a:cubicBezTo>
                <a:cubicBezTo>
                  <a:pt x="686" y="1716"/>
                  <a:pt x="686" y="1716"/>
                  <a:pt x="686" y="1716"/>
                </a:cubicBezTo>
                <a:cubicBezTo>
                  <a:pt x="686" y="1373"/>
                  <a:pt x="686" y="1373"/>
                  <a:pt x="686" y="1373"/>
                </a:cubicBezTo>
                <a:cubicBezTo>
                  <a:pt x="892" y="1099"/>
                  <a:pt x="892" y="1099"/>
                  <a:pt x="892" y="1099"/>
                </a:cubicBezTo>
                <a:cubicBezTo>
                  <a:pt x="789" y="1099"/>
                  <a:pt x="789" y="1099"/>
                  <a:pt x="789" y="1099"/>
                </a:cubicBezTo>
                <a:cubicBezTo>
                  <a:pt x="732" y="1099"/>
                  <a:pt x="686" y="1052"/>
                  <a:pt x="686" y="996"/>
                </a:cubicBezTo>
                <a:cubicBezTo>
                  <a:pt x="686" y="939"/>
                  <a:pt x="732" y="893"/>
                  <a:pt x="789" y="893"/>
                </a:cubicBezTo>
                <a:cubicBezTo>
                  <a:pt x="995" y="893"/>
                  <a:pt x="995" y="893"/>
                  <a:pt x="995" y="893"/>
                </a:cubicBezTo>
                <a:cubicBezTo>
                  <a:pt x="1011" y="893"/>
                  <a:pt x="1025" y="897"/>
                  <a:pt x="1038" y="903"/>
                </a:cubicBezTo>
                <a:cubicBezTo>
                  <a:pt x="1304" y="549"/>
                  <a:pt x="1304" y="549"/>
                  <a:pt x="1304" y="549"/>
                </a:cubicBezTo>
                <a:cubicBezTo>
                  <a:pt x="2813" y="549"/>
                  <a:pt x="2813" y="549"/>
                  <a:pt x="2813" y="549"/>
                </a:cubicBezTo>
                <a:cubicBezTo>
                  <a:pt x="3079" y="903"/>
                  <a:pt x="3079" y="903"/>
                  <a:pt x="3079" y="903"/>
                </a:cubicBezTo>
                <a:cubicBezTo>
                  <a:pt x="3092" y="897"/>
                  <a:pt x="3106" y="893"/>
                  <a:pt x="3122" y="893"/>
                </a:cubicBezTo>
                <a:cubicBezTo>
                  <a:pt x="3328" y="893"/>
                  <a:pt x="3328" y="893"/>
                  <a:pt x="3328" y="893"/>
                </a:cubicBezTo>
                <a:cubicBezTo>
                  <a:pt x="3385" y="893"/>
                  <a:pt x="3431" y="939"/>
                  <a:pt x="3431" y="996"/>
                </a:cubicBezTo>
                <a:cubicBezTo>
                  <a:pt x="3431" y="1052"/>
                  <a:pt x="3385" y="1099"/>
                  <a:pt x="3328" y="1099"/>
                </a:cubicBezTo>
                <a:cubicBezTo>
                  <a:pt x="3225" y="1099"/>
                  <a:pt x="3225" y="1099"/>
                  <a:pt x="3225" y="1099"/>
                </a:cubicBezTo>
                <a:cubicBezTo>
                  <a:pt x="3431" y="1373"/>
                  <a:pt x="3431" y="1373"/>
                  <a:pt x="3431" y="1373"/>
                </a:cubicBezTo>
                <a:cubicBezTo>
                  <a:pt x="3431" y="1716"/>
                  <a:pt x="3431" y="1716"/>
                  <a:pt x="3431" y="1716"/>
                </a:cubicBezTo>
                <a:cubicBezTo>
                  <a:pt x="3431" y="2059"/>
                  <a:pt x="3431" y="2059"/>
                  <a:pt x="3431" y="2059"/>
                </a:cubicBezTo>
                <a:cubicBezTo>
                  <a:pt x="3431" y="2471"/>
                  <a:pt x="3431" y="2471"/>
                  <a:pt x="3431" y="2471"/>
                </a:cubicBezTo>
                <a:lnTo>
                  <a:pt x="2813" y="2471"/>
                </a:lnTo>
                <a:close/>
                <a:moveTo>
                  <a:pt x="961" y="1373"/>
                </a:moveTo>
                <a:cubicBezTo>
                  <a:pt x="961" y="1449"/>
                  <a:pt x="1022" y="1510"/>
                  <a:pt x="1098" y="1510"/>
                </a:cubicBezTo>
                <a:cubicBezTo>
                  <a:pt x="1304" y="1510"/>
                  <a:pt x="1304" y="1510"/>
                  <a:pt x="1304" y="1510"/>
                </a:cubicBezTo>
                <a:cubicBezTo>
                  <a:pt x="1379" y="1510"/>
                  <a:pt x="1441" y="1449"/>
                  <a:pt x="1441" y="1373"/>
                </a:cubicBezTo>
                <a:cubicBezTo>
                  <a:pt x="1441" y="1297"/>
                  <a:pt x="1379" y="1236"/>
                  <a:pt x="1304" y="1236"/>
                </a:cubicBezTo>
                <a:cubicBezTo>
                  <a:pt x="1098" y="1236"/>
                  <a:pt x="1098" y="1236"/>
                  <a:pt x="1098" y="1236"/>
                </a:cubicBezTo>
                <a:cubicBezTo>
                  <a:pt x="1022" y="1236"/>
                  <a:pt x="961" y="1297"/>
                  <a:pt x="961" y="1373"/>
                </a:cubicBezTo>
                <a:close/>
                <a:moveTo>
                  <a:pt x="2715" y="687"/>
                </a:moveTo>
                <a:cubicBezTo>
                  <a:pt x="1389" y="687"/>
                  <a:pt x="1389" y="687"/>
                  <a:pt x="1389" y="687"/>
                </a:cubicBezTo>
                <a:cubicBezTo>
                  <a:pt x="1081" y="1099"/>
                  <a:pt x="1081" y="1099"/>
                  <a:pt x="1081" y="1099"/>
                </a:cubicBezTo>
                <a:cubicBezTo>
                  <a:pt x="3024" y="1099"/>
                  <a:pt x="3024" y="1099"/>
                  <a:pt x="3024" y="1099"/>
                </a:cubicBezTo>
                <a:lnTo>
                  <a:pt x="2715" y="687"/>
                </a:lnTo>
                <a:close/>
                <a:moveTo>
                  <a:pt x="3019" y="1236"/>
                </a:moveTo>
                <a:cubicBezTo>
                  <a:pt x="2813" y="1236"/>
                  <a:pt x="2813" y="1236"/>
                  <a:pt x="2813" y="1236"/>
                </a:cubicBezTo>
                <a:cubicBezTo>
                  <a:pt x="2738" y="1236"/>
                  <a:pt x="2676" y="1297"/>
                  <a:pt x="2676" y="1373"/>
                </a:cubicBezTo>
                <a:cubicBezTo>
                  <a:pt x="2676" y="1449"/>
                  <a:pt x="2738" y="1510"/>
                  <a:pt x="2813" y="1510"/>
                </a:cubicBezTo>
                <a:cubicBezTo>
                  <a:pt x="3019" y="1510"/>
                  <a:pt x="3019" y="1510"/>
                  <a:pt x="3019" y="1510"/>
                </a:cubicBezTo>
                <a:cubicBezTo>
                  <a:pt x="3095" y="1510"/>
                  <a:pt x="3157" y="1449"/>
                  <a:pt x="3157" y="1373"/>
                </a:cubicBezTo>
                <a:cubicBezTo>
                  <a:pt x="3157" y="1297"/>
                  <a:pt x="3095" y="1236"/>
                  <a:pt x="3019" y="1236"/>
                </a:cubicBezTo>
                <a:close/>
                <a:moveTo>
                  <a:pt x="1810" y="377"/>
                </a:moveTo>
                <a:cubicBezTo>
                  <a:pt x="1740" y="377"/>
                  <a:pt x="1740" y="377"/>
                  <a:pt x="1740" y="377"/>
                </a:cubicBezTo>
                <a:cubicBezTo>
                  <a:pt x="1816" y="478"/>
                  <a:pt x="1816" y="478"/>
                  <a:pt x="1816" y="478"/>
                </a:cubicBezTo>
                <a:cubicBezTo>
                  <a:pt x="1633" y="478"/>
                  <a:pt x="1633" y="478"/>
                  <a:pt x="1633" y="478"/>
                </a:cubicBezTo>
                <a:cubicBezTo>
                  <a:pt x="1623" y="473"/>
                  <a:pt x="1611" y="471"/>
                  <a:pt x="1599" y="471"/>
                </a:cubicBezTo>
                <a:cubicBezTo>
                  <a:pt x="1458" y="471"/>
                  <a:pt x="1458" y="471"/>
                  <a:pt x="1458" y="471"/>
                </a:cubicBezTo>
                <a:cubicBezTo>
                  <a:pt x="1445" y="471"/>
                  <a:pt x="1434" y="473"/>
                  <a:pt x="1423" y="478"/>
                </a:cubicBezTo>
                <a:cubicBezTo>
                  <a:pt x="1226" y="478"/>
                  <a:pt x="1226" y="478"/>
                  <a:pt x="1226" y="478"/>
                </a:cubicBezTo>
                <a:cubicBezTo>
                  <a:pt x="941" y="832"/>
                  <a:pt x="941" y="832"/>
                  <a:pt x="941" y="832"/>
                </a:cubicBezTo>
                <a:cubicBezTo>
                  <a:pt x="927" y="825"/>
                  <a:pt x="911" y="821"/>
                  <a:pt x="894" y="821"/>
                </a:cubicBezTo>
                <a:cubicBezTo>
                  <a:pt x="673" y="821"/>
                  <a:pt x="673" y="821"/>
                  <a:pt x="673" y="821"/>
                </a:cubicBezTo>
                <a:cubicBezTo>
                  <a:pt x="612" y="821"/>
                  <a:pt x="541" y="896"/>
                  <a:pt x="541" y="957"/>
                </a:cubicBezTo>
                <a:cubicBezTo>
                  <a:pt x="541" y="982"/>
                  <a:pt x="551" y="1010"/>
                  <a:pt x="567" y="1035"/>
                </a:cubicBezTo>
                <a:cubicBezTo>
                  <a:pt x="406" y="1035"/>
                  <a:pt x="406" y="1035"/>
                  <a:pt x="406" y="1035"/>
                </a:cubicBezTo>
                <a:cubicBezTo>
                  <a:pt x="406" y="1300"/>
                  <a:pt x="406" y="1300"/>
                  <a:pt x="406" y="1300"/>
                </a:cubicBezTo>
                <a:cubicBezTo>
                  <a:pt x="0" y="1300"/>
                  <a:pt x="0" y="1300"/>
                  <a:pt x="0" y="1300"/>
                </a:cubicBezTo>
                <a:cubicBezTo>
                  <a:pt x="0" y="1035"/>
                  <a:pt x="0" y="1035"/>
                  <a:pt x="0" y="1035"/>
                </a:cubicBezTo>
                <a:cubicBezTo>
                  <a:pt x="0" y="800"/>
                  <a:pt x="0" y="800"/>
                  <a:pt x="0" y="800"/>
                </a:cubicBezTo>
                <a:cubicBezTo>
                  <a:pt x="0" y="565"/>
                  <a:pt x="0" y="565"/>
                  <a:pt x="0" y="565"/>
                </a:cubicBezTo>
                <a:cubicBezTo>
                  <a:pt x="141" y="377"/>
                  <a:pt x="141" y="377"/>
                  <a:pt x="141" y="377"/>
                </a:cubicBezTo>
                <a:cubicBezTo>
                  <a:pt x="70" y="377"/>
                  <a:pt x="70" y="377"/>
                  <a:pt x="70" y="377"/>
                </a:cubicBezTo>
                <a:cubicBezTo>
                  <a:pt x="31" y="377"/>
                  <a:pt x="0" y="345"/>
                  <a:pt x="0" y="306"/>
                </a:cubicBezTo>
                <a:cubicBezTo>
                  <a:pt x="0" y="267"/>
                  <a:pt x="31" y="235"/>
                  <a:pt x="70" y="235"/>
                </a:cubicBezTo>
                <a:cubicBezTo>
                  <a:pt x="211" y="235"/>
                  <a:pt x="211" y="235"/>
                  <a:pt x="211" y="235"/>
                </a:cubicBezTo>
                <a:cubicBezTo>
                  <a:pt x="222" y="235"/>
                  <a:pt x="232" y="238"/>
                  <a:pt x="241" y="243"/>
                </a:cubicBezTo>
                <a:cubicBezTo>
                  <a:pt x="423" y="0"/>
                  <a:pt x="423" y="0"/>
                  <a:pt x="423" y="0"/>
                </a:cubicBezTo>
                <a:cubicBezTo>
                  <a:pt x="1458" y="0"/>
                  <a:pt x="1458" y="0"/>
                  <a:pt x="1458" y="0"/>
                </a:cubicBezTo>
                <a:cubicBezTo>
                  <a:pt x="1639" y="243"/>
                  <a:pt x="1639" y="243"/>
                  <a:pt x="1639" y="243"/>
                </a:cubicBezTo>
                <a:cubicBezTo>
                  <a:pt x="1649" y="238"/>
                  <a:pt x="1658" y="235"/>
                  <a:pt x="1669" y="235"/>
                </a:cubicBezTo>
                <a:cubicBezTo>
                  <a:pt x="1810" y="235"/>
                  <a:pt x="1810" y="235"/>
                  <a:pt x="1810" y="235"/>
                </a:cubicBezTo>
                <a:cubicBezTo>
                  <a:pt x="1849" y="235"/>
                  <a:pt x="1881" y="267"/>
                  <a:pt x="1881" y="306"/>
                </a:cubicBezTo>
                <a:cubicBezTo>
                  <a:pt x="1881" y="345"/>
                  <a:pt x="1849" y="377"/>
                  <a:pt x="1810" y="377"/>
                </a:cubicBezTo>
                <a:close/>
                <a:moveTo>
                  <a:pt x="188" y="565"/>
                </a:moveTo>
                <a:cubicBezTo>
                  <a:pt x="188" y="617"/>
                  <a:pt x="230" y="659"/>
                  <a:pt x="282" y="659"/>
                </a:cubicBezTo>
                <a:cubicBezTo>
                  <a:pt x="423" y="659"/>
                  <a:pt x="423" y="659"/>
                  <a:pt x="423" y="659"/>
                </a:cubicBezTo>
                <a:cubicBezTo>
                  <a:pt x="475" y="659"/>
                  <a:pt x="517" y="617"/>
                  <a:pt x="517" y="565"/>
                </a:cubicBezTo>
                <a:cubicBezTo>
                  <a:pt x="517" y="513"/>
                  <a:pt x="475" y="471"/>
                  <a:pt x="423" y="471"/>
                </a:cubicBezTo>
                <a:cubicBezTo>
                  <a:pt x="282" y="471"/>
                  <a:pt x="282" y="471"/>
                  <a:pt x="282" y="471"/>
                </a:cubicBezTo>
                <a:cubicBezTo>
                  <a:pt x="230" y="471"/>
                  <a:pt x="188" y="513"/>
                  <a:pt x="188" y="565"/>
                </a:cubicBezTo>
                <a:close/>
                <a:moveTo>
                  <a:pt x="1390" y="134"/>
                </a:moveTo>
                <a:cubicBezTo>
                  <a:pt x="482" y="134"/>
                  <a:pt x="482" y="134"/>
                  <a:pt x="482" y="134"/>
                </a:cubicBezTo>
                <a:cubicBezTo>
                  <a:pt x="316" y="348"/>
                  <a:pt x="316" y="348"/>
                  <a:pt x="316" y="348"/>
                </a:cubicBezTo>
                <a:cubicBezTo>
                  <a:pt x="1567" y="348"/>
                  <a:pt x="1567" y="348"/>
                  <a:pt x="1567" y="348"/>
                </a:cubicBezTo>
                <a:lnTo>
                  <a:pt x="1390" y="1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308" tIns="45718" rIns="91308" bIns="45718"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矩形 3">
            <a:extLst>
              <a:ext uri="{FF2B5EF4-FFF2-40B4-BE49-F238E27FC236}">
                <a16:creationId xmlns:a16="http://schemas.microsoft.com/office/drawing/2014/main" id="{A204506A-20C8-43B9-97C2-C8FEB3505A78}"/>
              </a:ext>
            </a:extLst>
          </p:cNvPr>
          <p:cNvSpPr/>
          <p:nvPr/>
        </p:nvSpPr>
        <p:spPr>
          <a:xfrm>
            <a:off x="8541322" y="1730488"/>
            <a:ext cx="3238102" cy="2677656"/>
          </a:xfrm>
          <a:prstGeom prst="rect">
            <a:avLst/>
          </a:prstGeom>
        </p:spPr>
        <p:txBody>
          <a:bodyPr wrap="square">
            <a:spAutoFit/>
          </a:bodyPr>
          <a:lstStyle/>
          <a:p>
            <a:pPr>
              <a:lnSpc>
                <a:spcPct val="150000"/>
              </a:lnSpc>
            </a:pPr>
            <a:r>
              <a:rPr lang="zh-CN" altLang="en-US" dirty="0">
                <a:latin typeface="微软雅黑 Light" panose="020B0502040204020203" pitchFamily="34" charset="-122"/>
                <a:ea typeface="微软雅黑 Light" panose="020B0502040204020203" pitchFamily="34" charset="-122"/>
              </a:rPr>
              <a:t>以亚太为例，</a:t>
            </a:r>
            <a:r>
              <a:rPr lang="en-US" altLang="zh-CN" dirty="0">
                <a:latin typeface="微软雅黑 Light" panose="020B0502040204020203" pitchFamily="34" charset="-122"/>
                <a:ea typeface="微软雅黑 Light" panose="020B0502040204020203" pitchFamily="34" charset="-122"/>
              </a:rPr>
              <a:t>2016</a:t>
            </a:r>
            <a:r>
              <a:rPr lang="zh-CN" altLang="en-US" dirty="0">
                <a:latin typeface="微软雅黑 Light" panose="020B0502040204020203" pitchFamily="34" charset="-122"/>
                <a:ea typeface="微软雅黑 Light" panose="020B0502040204020203" pitchFamily="34" charset="-122"/>
              </a:rPr>
              <a:t>年出险次数近</a:t>
            </a:r>
            <a:r>
              <a:rPr lang="en-US" altLang="zh-CN" dirty="0">
                <a:latin typeface="微软雅黑 Light" panose="020B0502040204020203" pitchFamily="34" charset="-122"/>
                <a:ea typeface="微软雅黑 Light" panose="020B0502040204020203" pitchFamily="34" charset="-122"/>
              </a:rPr>
              <a:t>50</a:t>
            </a:r>
            <a:r>
              <a:rPr lang="zh-CN" altLang="en-US" dirty="0">
                <a:latin typeface="微软雅黑 Light" panose="020B0502040204020203" pitchFamily="34" charset="-122"/>
                <a:ea typeface="微软雅黑 Light" panose="020B0502040204020203" pitchFamily="34" charset="-122"/>
              </a:rPr>
              <a:t>万，其中小案比例</a:t>
            </a:r>
            <a:r>
              <a:rPr lang="en-US" altLang="zh-CN" dirty="0">
                <a:latin typeface="微软雅黑 Light" panose="020B0502040204020203" pitchFamily="34" charset="-122"/>
                <a:ea typeface="微软雅黑 Light" panose="020B0502040204020203" pitchFamily="34" charset="-122"/>
              </a:rPr>
              <a:t>80%</a:t>
            </a:r>
            <a:r>
              <a:rPr lang="zh-CN" altLang="en-US" dirty="0">
                <a:latin typeface="微软雅黑 Light" panose="020B0502040204020203" pitchFamily="34" charset="-122"/>
                <a:ea typeface="微软雅黑 Light" panose="020B0502040204020203" pitchFamily="34" charset="-122"/>
              </a:rPr>
              <a:t>，近</a:t>
            </a:r>
            <a:r>
              <a:rPr lang="en-US" altLang="zh-CN" sz="2000" dirty="0">
                <a:solidFill>
                  <a:srgbClr val="C00000"/>
                </a:solidFill>
                <a:latin typeface="微软雅黑 Light" panose="020B0502040204020203" pitchFamily="34" charset="-122"/>
                <a:ea typeface="微软雅黑 Light" panose="020B0502040204020203" pitchFamily="34" charset="-122"/>
              </a:rPr>
              <a:t>40</a:t>
            </a:r>
            <a:r>
              <a:rPr lang="zh-CN" altLang="en-US" sz="2000" dirty="0">
                <a:solidFill>
                  <a:srgbClr val="C00000"/>
                </a:solidFill>
                <a:latin typeface="微软雅黑 Light" panose="020B0502040204020203" pitchFamily="34" charset="-122"/>
                <a:ea typeface="微软雅黑 Light" panose="020B0502040204020203" pitchFamily="34" charset="-122"/>
              </a:rPr>
              <a:t>万</a:t>
            </a:r>
            <a:r>
              <a:rPr lang="zh-CN" altLang="en-US" dirty="0">
                <a:latin typeface="微软雅黑 Light" panose="020B0502040204020203" pitchFamily="34" charset="-122"/>
                <a:ea typeface="微软雅黑 Light" panose="020B0502040204020203" pitchFamily="34" charset="-122"/>
              </a:rPr>
              <a:t>次。</a:t>
            </a:r>
            <a:endParaRPr lang="en-US" altLang="zh-CN" dirty="0">
              <a:latin typeface="微软雅黑 Light" panose="020B0502040204020203" pitchFamily="34" charset="-122"/>
              <a:ea typeface="微软雅黑 Light" panose="020B0502040204020203" pitchFamily="34" charset="-122"/>
            </a:endParaRPr>
          </a:p>
          <a:p>
            <a:pPr>
              <a:lnSpc>
                <a:spcPct val="150000"/>
              </a:lnSpc>
            </a:pPr>
            <a:r>
              <a:rPr lang="zh-CN" altLang="en-US" dirty="0">
                <a:latin typeface="微软雅黑 Light" panose="020B0502040204020203" pitchFamily="34" charset="-122"/>
                <a:ea typeface="微软雅黑 Light" panose="020B0502040204020203" pitchFamily="34" charset="-122"/>
              </a:rPr>
              <a:t>通过新平台，  能够每年帮助亚太财险节省</a:t>
            </a:r>
            <a:r>
              <a:rPr lang="en-US" altLang="zh-CN" sz="2000" dirty="0">
                <a:solidFill>
                  <a:srgbClr val="C00000"/>
                </a:solidFill>
                <a:latin typeface="微软雅黑 Light" panose="020B0502040204020203" pitchFamily="34" charset="-122"/>
                <a:ea typeface="微软雅黑 Light" panose="020B0502040204020203" pitchFamily="34" charset="-122"/>
              </a:rPr>
              <a:t>8000</a:t>
            </a:r>
            <a:r>
              <a:rPr lang="zh-CN" altLang="en-US" sz="2000" dirty="0">
                <a:solidFill>
                  <a:srgbClr val="C00000"/>
                </a:solidFill>
                <a:latin typeface="微软雅黑 Light" panose="020B0502040204020203" pitchFamily="34" charset="-122"/>
                <a:ea typeface="微软雅黑 Light" panose="020B0502040204020203" pitchFamily="34" charset="-122"/>
              </a:rPr>
              <a:t>万元</a:t>
            </a:r>
            <a:r>
              <a:rPr lang="zh-CN" altLang="en-US" dirty="0">
                <a:latin typeface="微软雅黑 Light" panose="020B0502040204020203" pitchFamily="34" charset="-122"/>
                <a:ea typeface="微软雅黑 Light" panose="020B0502040204020203" pitchFamily="34" charset="-122"/>
              </a:rPr>
              <a:t>的成本。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业务总体规划</a:t>
            </a:r>
          </a:p>
        </p:txBody>
      </p:sp>
      <p:grpSp>
        <p:nvGrpSpPr>
          <p:cNvPr id="89" name="组合 88"/>
          <p:cNvGrpSpPr/>
          <p:nvPr/>
        </p:nvGrpSpPr>
        <p:grpSpPr>
          <a:xfrm>
            <a:off x="952464" y="2714621"/>
            <a:ext cx="3625885" cy="870347"/>
            <a:chOff x="1785" y="1790217"/>
            <a:chExt cx="2175867" cy="870346"/>
          </a:xfrm>
        </p:grpSpPr>
        <p:sp>
          <p:nvSpPr>
            <p:cNvPr id="90" name="燕尾形 53"/>
            <p:cNvSpPr/>
            <p:nvPr/>
          </p:nvSpPr>
          <p:spPr>
            <a:xfrm>
              <a:off x="1785" y="1790217"/>
              <a:ext cx="2175867" cy="870346"/>
            </a:xfrm>
            <a:prstGeom prst="chevron">
              <a:avLst/>
            </a:prstGeom>
            <a:solidFill>
              <a:srgbClr val="DC3C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1" name="燕尾形 4"/>
            <p:cNvSpPr/>
            <p:nvPr/>
          </p:nvSpPr>
          <p:spPr>
            <a:xfrm>
              <a:off x="436958" y="1790217"/>
              <a:ext cx="1305521"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012" tIns="30671" rIns="30671" bIns="30671" numCol="1" spcCol="1270" anchor="ctr" anchorCtr="0">
              <a:noAutofit/>
            </a:bodyPr>
            <a:lstStyle/>
            <a:p>
              <a:pPr algn="ctr" defTabSz="1022097">
                <a:lnSpc>
                  <a:spcPct val="90000"/>
                </a:lnSpc>
                <a:spcAft>
                  <a:spcPct val="35000"/>
                </a:spcAft>
              </a:pPr>
              <a:r>
                <a:rPr lang="zh-CN" altLang="en-US" sz="2000" b="1" dirty="0">
                  <a:solidFill>
                    <a:srgbClr val="FFFFFF"/>
                  </a:solidFill>
                  <a:latin typeface="微软雅黑 Light" panose="020B0502040204020203" pitchFamily="34" charset="-122"/>
                  <a:ea typeface="微软雅黑 Light" panose="020B0502040204020203" pitchFamily="34" charset="-122"/>
                </a:rPr>
                <a:t>平台化</a:t>
              </a:r>
              <a:endParaRPr lang="zh-CN" altLang="en-US" sz="2000" b="1" dirty="0">
                <a:latin typeface="微软雅黑 Light" panose="020B0502040204020203" pitchFamily="34" charset="-122"/>
                <a:ea typeface="微软雅黑 Light" panose="020B0502040204020203" pitchFamily="34" charset="-122"/>
              </a:endParaRPr>
            </a:p>
          </p:txBody>
        </p:sp>
      </p:grpSp>
      <p:grpSp>
        <p:nvGrpSpPr>
          <p:cNvPr id="92" name="组合 91"/>
          <p:cNvGrpSpPr/>
          <p:nvPr/>
        </p:nvGrpSpPr>
        <p:grpSpPr>
          <a:xfrm>
            <a:off x="4238612" y="2714621"/>
            <a:ext cx="4000528" cy="870347"/>
            <a:chOff x="1960066" y="1790217"/>
            <a:chExt cx="2175867" cy="870346"/>
          </a:xfrm>
        </p:grpSpPr>
        <p:sp>
          <p:nvSpPr>
            <p:cNvPr id="93" name="燕尾形 56"/>
            <p:cNvSpPr/>
            <p:nvPr/>
          </p:nvSpPr>
          <p:spPr>
            <a:xfrm>
              <a:off x="1960066" y="1790217"/>
              <a:ext cx="2175867" cy="870346"/>
            </a:xfrm>
            <a:prstGeom prst="chevron">
              <a:avLst/>
            </a:prstGeom>
            <a:solidFill>
              <a:srgbClr val="7FBA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4" name="燕尾形 6"/>
            <p:cNvSpPr/>
            <p:nvPr/>
          </p:nvSpPr>
          <p:spPr>
            <a:xfrm>
              <a:off x="2395239" y="1790217"/>
              <a:ext cx="1305521"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012" tIns="30671" rIns="30671" bIns="30671" numCol="1" spcCol="1270" anchor="ctr" anchorCtr="0">
              <a:noAutofit/>
            </a:bodyPr>
            <a:lstStyle/>
            <a:p>
              <a:pPr algn="ctr" defTabSz="1022097">
                <a:lnSpc>
                  <a:spcPct val="90000"/>
                </a:lnSpc>
                <a:spcAft>
                  <a:spcPct val="35000"/>
                </a:spcAft>
              </a:pPr>
              <a:r>
                <a:rPr lang="zh-CN" altLang="en-US" sz="2000" b="1" dirty="0">
                  <a:solidFill>
                    <a:srgbClr val="FFFFFF"/>
                  </a:solidFill>
                  <a:latin typeface="微软雅黑 Light" panose="020B0502040204020203" pitchFamily="34" charset="-122"/>
                  <a:ea typeface="微软雅黑 Light" panose="020B0502040204020203" pitchFamily="34" charset="-122"/>
                </a:rPr>
                <a:t>数据资产</a:t>
              </a:r>
            </a:p>
          </p:txBody>
        </p:sp>
      </p:grpSp>
      <p:grpSp>
        <p:nvGrpSpPr>
          <p:cNvPr id="95" name="组合 94"/>
          <p:cNvGrpSpPr/>
          <p:nvPr/>
        </p:nvGrpSpPr>
        <p:grpSpPr>
          <a:xfrm>
            <a:off x="7881958" y="2714621"/>
            <a:ext cx="3786215" cy="870347"/>
            <a:chOff x="3918346" y="1790217"/>
            <a:chExt cx="2175867" cy="870346"/>
          </a:xfrm>
        </p:grpSpPr>
        <p:sp>
          <p:nvSpPr>
            <p:cNvPr id="96" name="燕尾形 64"/>
            <p:cNvSpPr/>
            <p:nvPr/>
          </p:nvSpPr>
          <p:spPr>
            <a:xfrm>
              <a:off x="3918346" y="1790217"/>
              <a:ext cx="2175867" cy="870346"/>
            </a:xfrm>
            <a:prstGeom prst="chevron">
              <a:avLst/>
            </a:prstGeom>
            <a:solidFill>
              <a:srgbClr val="0072C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7" name="燕尾形 8"/>
            <p:cNvSpPr/>
            <p:nvPr/>
          </p:nvSpPr>
          <p:spPr>
            <a:xfrm>
              <a:off x="4353519" y="1790217"/>
              <a:ext cx="1305521" cy="8703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012" tIns="30671" rIns="30671" bIns="30671" numCol="1" spcCol="1270" anchor="ctr" anchorCtr="0">
              <a:noAutofit/>
            </a:bodyPr>
            <a:lstStyle/>
            <a:p>
              <a:pPr algn="ctr" defTabSz="1022097">
                <a:lnSpc>
                  <a:spcPct val="90000"/>
                </a:lnSpc>
                <a:spcAft>
                  <a:spcPct val="35000"/>
                </a:spcAft>
              </a:pPr>
              <a:r>
                <a:rPr lang="zh-CN" altLang="en-US" sz="2000" b="1" dirty="0">
                  <a:solidFill>
                    <a:srgbClr val="FFFFFF"/>
                  </a:solidFill>
                  <a:latin typeface="微软雅黑 Light" panose="020B0502040204020203" pitchFamily="34" charset="-122"/>
                  <a:ea typeface="微软雅黑 Light" panose="020B0502040204020203" pitchFamily="34" charset="-122"/>
                </a:rPr>
                <a:t>服务转型</a:t>
              </a:r>
              <a:endParaRPr lang="zh-CN" altLang="en-US" sz="2000" b="1" dirty="0">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952464" y="3918251"/>
            <a:ext cx="3127312" cy="1015663"/>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跟进互联网的趋势，逐步</a:t>
            </a:r>
            <a:r>
              <a:rPr lang="en-US" altLang="zh-CN" sz="2400" dirty="0">
                <a:solidFill>
                  <a:srgbClr val="B41D23"/>
                </a:solidFill>
                <a:latin typeface="微软雅黑 Light" panose="020B0502040204020203" pitchFamily="34" charset="-122"/>
                <a:ea typeface="微软雅黑 Light" panose="020B0502040204020203" pitchFamily="34" charset="-122"/>
              </a:rPr>
              <a:t>SaaS</a:t>
            </a:r>
            <a:r>
              <a:rPr lang="zh-CN" altLang="en-US" dirty="0">
                <a:latin typeface="微软雅黑 Light" panose="020B0502040204020203" pitchFamily="34" charset="-122"/>
                <a:ea typeface="微软雅黑 Light" panose="020B0502040204020203" pitchFamily="34" charset="-122"/>
              </a:rPr>
              <a:t>化，降低财险企业构建应用平台的门槛</a:t>
            </a:r>
          </a:p>
        </p:txBody>
      </p:sp>
      <p:sp>
        <p:nvSpPr>
          <p:cNvPr id="98" name="文本框 97"/>
          <p:cNvSpPr txBox="1"/>
          <p:nvPr/>
        </p:nvSpPr>
        <p:spPr>
          <a:xfrm>
            <a:off x="4578349" y="3918251"/>
            <a:ext cx="3127312" cy="73866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整合多家财险企业的</a:t>
            </a:r>
            <a:r>
              <a:rPr lang="zh-CN" altLang="en-US" sz="2400" dirty="0">
                <a:solidFill>
                  <a:srgbClr val="B41D23"/>
                </a:solidFill>
                <a:latin typeface="微软雅黑 Light" panose="020B0502040204020203" pitchFamily="34" charset="-122"/>
                <a:ea typeface="微软雅黑 Light" panose="020B0502040204020203" pitchFamily="34" charset="-122"/>
              </a:rPr>
              <a:t>数据</a:t>
            </a:r>
            <a:r>
              <a:rPr lang="zh-CN" altLang="en-US" dirty="0">
                <a:latin typeface="微软雅黑 Light" panose="020B0502040204020203" pitchFamily="34" charset="-122"/>
                <a:ea typeface="微软雅黑 Light" panose="020B0502040204020203" pitchFamily="34" charset="-122"/>
              </a:rPr>
              <a:t>，公司掌握核心数据资产</a:t>
            </a:r>
          </a:p>
        </p:txBody>
      </p:sp>
      <p:sp>
        <p:nvSpPr>
          <p:cNvPr id="99" name="文本框 98"/>
          <p:cNvSpPr txBox="1"/>
          <p:nvPr/>
        </p:nvSpPr>
        <p:spPr>
          <a:xfrm>
            <a:off x="8040216" y="3918250"/>
            <a:ext cx="3127312"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不仅仅提供</a:t>
            </a:r>
            <a:r>
              <a:rPr lang="en-US" altLang="zh-CN" dirty="0">
                <a:latin typeface="微软雅黑 Light" panose="020B0502040204020203" pitchFamily="34" charset="-122"/>
                <a:ea typeface="微软雅黑 Light" panose="020B0502040204020203" pitchFamily="34" charset="-122"/>
              </a:rPr>
              <a:t>IT</a:t>
            </a:r>
            <a:r>
              <a:rPr lang="zh-CN" altLang="en-US" dirty="0">
                <a:latin typeface="微软雅黑 Light" panose="020B0502040204020203" pitchFamily="34" charset="-122"/>
                <a:ea typeface="微软雅黑 Light" panose="020B0502040204020203" pitchFamily="34" charset="-122"/>
              </a:rPr>
              <a:t>产品与方案，同时可以为多家财险企业</a:t>
            </a:r>
            <a:r>
              <a:rPr lang="zh-CN" altLang="en-US" sz="2400" dirty="0">
                <a:solidFill>
                  <a:srgbClr val="B41D23"/>
                </a:solidFill>
                <a:latin typeface="微软雅黑 Light" panose="020B0502040204020203" pitchFamily="34" charset="-122"/>
                <a:ea typeface="微软雅黑 Light" panose="020B0502040204020203" pitchFamily="34" charset="-122"/>
              </a:rPr>
              <a:t>提供服务</a:t>
            </a:r>
            <a:r>
              <a:rPr lang="zh-CN" altLang="en-US" dirty="0">
                <a:latin typeface="微软雅黑 Light" panose="020B0502040204020203" pitchFamily="34" charset="-122"/>
                <a:ea typeface="微软雅黑 Light" panose="020B0502040204020203" pitchFamily="34" charset="-122"/>
              </a:rPr>
              <a:t>，为用户</a:t>
            </a:r>
            <a:r>
              <a:rPr lang="zh-CN" altLang="en-US" sz="2400" dirty="0">
                <a:solidFill>
                  <a:srgbClr val="C00000"/>
                </a:solidFill>
                <a:latin typeface="微软雅黑 Light" panose="020B0502040204020203" pitchFamily="34" charset="-122"/>
                <a:ea typeface="微软雅黑 Light" panose="020B0502040204020203" pitchFamily="34" charset="-122"/>
              </a:rPr>
              <a:t>提供各类汽车相关的服务</a:t>
            </a:r>
            <a:endParaRPr lang="zh-CN" altLang="en-US" dirty="0">
              <a:solidFill>
                <a:srgbClr val="C0000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3092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1415676" y="116876"/>
            <a:ext cx="9864901" cy="73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82" tIns="45718" rIns="91282" bIns="45718" numCol="1" anchor="ctr" anchorCtr="0" compatLnSpc="1"/>
          <a:lst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indent="0" algn="l"/>
            <a:r>
              <a:rPr lang="zh-CN" altLang="en-US" sz="3200" b="1" dirty="0">
                <a:solidFill>
                  <a:srgbClr val="A5A5A5"/>
                </a:solidFill>
                <a:latin typeface="微软雅黑" panose="020B0503020204020204" pitchFamily="34" charset="-122"/>
                <a:ea typeface="微软雅黑" panose="020B0503020204020204" pitchFamily="34" charset="-122"/>
              </a:rPr>
              <a:t>业务实践路径</a:t>
            </a:r>
            <a:endParaRPr lang="zh-CN" altLang="zh-CN" sz="3200" b="1" dirty="0">
              <a:solidFill>
                <a:srgbClr val="A5A5A5"/>
              </a:solidFill>
              <a:latin typeface="微软雅黑" panose="020B0503020204020204" pitchFamily="34" charset="-122"/>
              <a:ea typeface="微软雅黑" panose="020B0503020204020204" pitchFamily="34" charset="-122"/>
            </a:endParaRPr>
          </a:p>
        </p:txBody>
      </p:sp>
      <p:sp>
        <p:nvSpPr>
          <p:cNvPr id="7" name="椭圆 6">
            <a:extLst>
              <a:ext uri="{FF2B5EF4-FFF2-40B4-BE49-F238E27FC236}">
                <a16:creationId xmlns:a16="http://schemas.microsoft.com/office/drawing/2014/main" id="{51247D77-5852-4B9A-B938-89BB7553F2BA}"/>
              </a:ext>
            </a:extLst>
          </p:cNvPr>
          <p:cNvSpPr/>
          <p:nvPr/>
        </p:nvSpPr>
        <p:spPr>
          <a:xfrm>
            <a:off x="216890" y="849941"/>
            <a:ext cx="1080120" cy="1080120"/>
          </a:xfrm>
          <a:prstGeom prst="ellipse">
            <a:avLst/>
          </a:prstGeom>
          <a:solidFill>
            <a:srgbClr val="475A8D"/>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原型产品</a:t>
            </a:r>
          </a:p>
        </p:txBody>
      </p:sp>
      <p:sp>
        <p:nvSpPr>
          <p:cNvPr id="95" name="椭圆 94">
            <a:extLst>
              <a:ext uri="{FF2B5EF4-FFF2-40B4-BE49-F238E27FC236}">
                <a16:creationId xmlns:a16="http://schemas.microsoft.com/office/drawing/2014/main" id="{D0F70F57-BF6E-49DD-B658-9EAA36659EF8}"/>
              </a:ext>
            </a:extLst>
          </p:cNvPr>
          <p:cNvSpPr/>
          <p:nvPr/>
        </p:nvSpPr>
        <p:spPr>
          <a:xfrm>
            <a:off x="1009072" y="1897309"/>
            <a:ext cx="1380227" cy="1380227"/>
          </a:xfrm>
          <a:prstGeom prst="ellipse">
            <a:avLst/>
          </a:prstGeom>
          <a:solidFill>
            <a:srgbClr val="3891A7"/>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原型</a:t>
            </a:r>
            <a:endParaRPr lang="en-US" altLang="zh-CN"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客户</a:t>
            </a:r>
          </a:p>
        </p:txBody>
      </p:sp>
      <p:sp>
        <p:nvSpPr>
          <p:cNvPr id="9" name="椭圆 8">
            <a:extLst>
              <a:ext uri="{FF2B5EF4-FFF2-40B4-BE49-F238E27FC236}">
                <a16:creationId xmlns:a16="http://schemas.microsoft.com/office/drawing/2014/main" id="{E6EDA60E-8865-4A83-9B12-70DA7456A03E}"/>
              </a:ext>
            </a:extLst>
          </p:cNvPr>
          <p:cNvSpPr/>
          <p:nvPr/>
        </p:nvSpPr>
        <p:spPr>
          <a:xfrm>
            <a:off x="2358095" y="2587422"/>
            <a:ext cx="2337051" cy="2337051"/>
          </a:xfrm>
          <a:prstGeom prst="ellipse">
            <a:avLst/>
          </a:prstGeom>
          <a:solidFill>
            <a:srgbClr val="C32D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远程报案查勘理赔平台</a:t>
            </a:r>
            <a:r>
              <a:rPr lang="en-US" altLang="zh-CN" dirty="0">
                <a:solidFill>
                  <a:schemeClr val="bg1"/>
                </a:solidFill>
                <a:latin typeface="微软雅黑 Light" panose="020B0502040204020203" pitchFamily="34" charset="-122"/>
                <a:ea typeface="微软雅黑 Light" panose="020B0502040204020203" pitchFamily="34" charset="-122"/>
              </a:rPr>
              <a:t>SaaS</a:t>
            </a:r>
            <a:r>
              <a:rPr lang="zh-CN" altLang="en-US" dirty="0">
                <a:solidFill>
                  <a:schemeClr val="bg1"/>
                </a:solidFill>
                <a:latin typeface="微软雅黑 Light" panose="020B0502040204020203" pitchFamily="34" charset="-122"/>
                <a:ea typeface="微软雅黑 Light" panose="020B0502040204020203" pitchFamily="34" charset="-122"/>
              </a:rPr>
              <a:t>化</a:t>
            </a:r>
          </a:p>
        </p:txBody>
      </p:sp>
      <p:sp>
        <p:nvSpPr>
          <p:cNvPr id="96" name="椭圆 95">
            <a:extLst>
              <a:ext uri="{FF2B5EF4-FFF2-40B4-BE49-F238E27FC236}">
                <a16:creationId xmlns:a16="http://schemas.microsoft.com/office/drawing/2014/main" id="{25A50C18-5041-4289-8190-0C7D9C283E02}"/>
              </a:ext>
            </a:extLst>
          </p:cNvPr>
          <p:cNvSpPr/>
          <p:nvPr/>
        </p:nvSpPr>
        <p:spPr>
          <a:xfrm>
            <a:off x="6600056" y="2587422"/>
            <a:ext cx="2337051" cy="2337051"/>
          </a:xfrm>
          <a:prstGeom prst="ellipse">
            <a:avLst/>
          </a:prstGeom>
          <a:solidFill>
            <a:srgbClr val="84AA33"/>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功能性平台向运营服务型平台的转型</a:t>
            </a:r>
          </a:p>
        </p:txBody>
      </p:sp>
      <p:sp>
        <p:nvSpPr>
          <p:cNvPr id="97" name="椭圆 96">
            <a:extLst>
              <a:ext uri="{FF2B5EF4-FFF2-40B4-BE49-F238E27FC236}">
                <a16:creationId xmlns:a16="http://schemas.microsoft.com/office/drawing/2014/main" id="{55FB26A4-9943-4161-B66C-DE706CDFD54D}"/>
              </a:ext>
            </a:extLst>
          </p:cNvPr>
          <p:cNvSpPr/>
          <p:nvPr/>
        </p:nvSpPr>
        <p:spPr>
          <a:xfrm>
            <a:off x="8472264" y="116876"/>
            <a:ext cx="1520012" cy="1520012"/>
          </a:xfrm>
          <a:prstGeom prst="ellipse">
            <a:avLst/>
          </a:prstGeom>
          <a:solidFill>
            <a:srgbClr val="964305"/>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广告业务拓展</a:t>
            </a:r>
          </a:p>
        </p:txBody>
      </p:sp>
      <p:sp>
        <p:nvSpPr>
          <p:cNvPr id="98" name="椭圆 97">
            <a:extLst>
              <a:ext uri="{FF2B5EF4-FFF2-40B4-BE49-F238E27FC236}">
                <a16:creationId xmlns:a16="http://schemas.microsoft.com/office/drawing/2014/main" id="{065B06EF-D354-4A01-BD46-22FD868C5B6A}"/>
              </a:ext>
            </a:extLst>
          </p:cNvPr>
          <p:cNvSpPr/>
          <p:nvPr/>
        </p:nvSpPr>
        <p:spPr>
          <a:xfrm>
            <a:off x="9729309" y="1810446"/>
            <a:ext cx="1519200" cy="1519200"/>
          </a:xfrm>
          <a:prstGeom prst="ellipse">
            <a:avLst/>
          </a:prstGeom>
          <a:solidFill>
            <a:srgbClr val="FEB80A"/>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汽车数据报告</a:t>
            </a:r>
          </a:p>
        </p:txBody>
      </p:sp>
      <p:sp>
        <p:nvSpPr>
          <p:cNvPr id="99" name="椭圆 98">
            <a:extLst>
              <a:ext uri="{FF2B5EF4-FFF2-40B4-BE49-F238E27FC236}">
                <a16:creationId xmlns:a16="http://schemas.microsoft.com/office/drawing/2014/main" id="{7034B0ED-548B-413A-9AAB-F3B63FA71A63}"/>
              </a:ext>
            </a:extLst>
          </p:cNvPr>
          <p:cNvSpPr/>
          <p:nvPr/>
        </p:nvSpPr>
        <p:spPr>
          <a:xfrm>
            <a:off x="9761377" y="3755947"/>
            <a:ext cx="1519200" cy="1519200"/>
          </a:xfrm>
          <a:prstGeom prst="ellipse">
            <a:avLst/>
          </a:prstGeom>
          <a:solidFill>
            <a:srgbClr val="78B4CB"/>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汽车后服务市场</a:t>
            </a:r>
          </a:p>
        </p:txBody>
      </p:sp>
      <p:sp>
        <p:nvSpPr>
          <p:cNvPr id="100" name="椭圆 99">
            <a:extLst>
              <a:ext uri="{FF2B5EF4-FFF2-40B4-BE49-F238E27FC236}">
                <a16:creationId xmlns:a16="http://schemas.microsoft.com/office/drawing/2014/main" id="{758E704F-0EC0-4436-9AE8-A952A9735AC2}"/>
              </a:ext>
            </a:extLst>
          </p:cNvPr>
          <p:cNvSpPr/>
          <p:nvPr/>
        </p:nvSpPr>
        <p:spPr>
          <a:xfrm>
            <a:off x="8472264" y="5195963"/>
            <a:ext cx="1519200" cy="1519200"/>
          </a:xfrm>
          <a:prstGeom prst="ellipse">
            <a:avLst/>
          </a:prstGeom>
          <a:solidFill>
            <a:srgbClr val="189A80"/>
          </a:solidFill>
        </p:spPr>
        <p:txBody>
          <a:bodyPr wrap="square" rtlCol="0" anchor="ctr">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汽车金融服务</a:t>
            </a:r>
          </a:p>
        </p:txBody>
      </p:sp>
      <p:sp>
        <p:nvSpPr>
          <p:cNvPr id="102" name="椭圆 101">
            <a:extLst>
              <a:ext uri="{FF2B5EF4-FFF2-40B4-BE49-F238E27FC236}">
                <a16:creationId xmlns:a16="http://schemas.microsoft.com/office/drawing/2014/main" id="{43B29762-B393-4A7D-A955-DFE396374B43}"/>
              </a:ext>
            </a:extLst>
          </p:cNvPr>
          <p:cNvSpPr/>
          <p:nvPr/>
        </p:nvSpPr>
        <p:spPr>
          <a:xfrm>
            <a:off x="4479075" y="2587422"/>
            <a:ext cx="2337051" cy="2337051"/>
          </a:xfrm>
          <a:prstGeom prst="ellipse">
            <a:avLst/>
          </a:prstGeom>
          <a:solidFill>
            <a:srgbClr val="564266"/>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zh-CN" altLang="en-US" dirty="0">
                <a:solidFill>
                  <a:schemeClr val="bg1"/>
                </a:solidFill>
                <a:latin typeface="微软雅黑 Light" panose="020B0502040204020203" pitchFamily="34" charset="-122"/>
                <a:ea typeface="微软雅黑 Light" panose="020B0502040204020203" pitchFamily="34" charset="-122"/>
              </a:rPr>
              <a:t>形成核心数据资产</a:t>
            </a:r>
          </a:p>
        </p:txBody>
      </p:sp>
      <p:sp>
        <p:nvSpPr>
          <p:cNvPr id="12" name="箭头: 右 11">
            <a:extLst>
              <a:ext uri="{FF2B5EF4-FFF2-40B4-BE49-F238E27FC236}">
                <a16:creationId xmlns:a16="http://schemas.microsoft.com/office/drawing/2014/main" id="{BF2150D9-439D-4BFE-B51C-A83DDB810D20}"/>
              </a:ext>
            </a:extLst>
          </p:cNvPr>
          <p:cNvSpPr/>
          <p:nvPr/>
        </p:nvSpPr>
        <p:spPr>
          <a:xfrm rot="2008531">
            <a:off x="2227215" y="2669960"/>
            <a:ext cx="268528" cy="1008787"/>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12" name="箭头: 右 111">
            <a:extLst>
              <a:ext uri="{FF2B5EF4-FFF2-40B4-BE49-F238E27FC236}">
                <a16:creationId xmlns:a16="http://schemas.microsoft.com/office/drawing/2014/main" id="{9EBDDD12-408D-4135-8F98-CCC4B8B8A52D}"/>
              </a:ext>
            </a:extLst>
          </p:cNvPr>
          <p:cNvSpPr/>
          <p:nvPr/>
        </p:nvSpPr>
        <p:spPr>
          <a:xfrm rot="2008531">
            <a:off x="994131" y="1782354"/>
            <a:ext cx="268528" cy="420445"/>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latin typeface="微软雅黑 Light" panose="020B0502040204020203" pitchFamily="34" charset="-122"/>
              <a:ea typeface="微软雅黑 Light" panose="020B0502040204020203" pitchFamily="34" charset="-122"/>
            </a:endParaRPr>
          </a:p>
        </p:txBody>
      </p:sp>
      <p:sp>
        <p:nvSpPr>
          <p:cNvPr id="113" name="箭头: 右 112">
            <a:extLst>
              <a:ext uri="{FF2B5EF4-FFF2-40B4-BE49-F238E27FC236}">
                <a16:creationId xmlns:a16="http://schemas.microsoft.com/office/drawing/2014/main" id="{DD14AA19-6D03-4E80-832D-39F535CFB5C4}"/>
              </a:ext>
            </a:extLst>
          </p:cNvPr>
          <p:cNvSpPr/>
          <p:nvPr/>
        </p:nvSpPr>
        <p:spPr>
          <a:xfrm rot="18062167">
            <a:off x="8037616" y="1646438"/>
            <a:ext cx="1051710" cy="1008787"/>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14" name="箭头: 右 113">
            <a:extLst>
              <a:ext uri="{FF2B5EF4-FFF2-40B4-BE49-F238E27FC236}">
                <a16:creationId xmlns:a16="http://schemas.microsoft.com/office/drawing/2014/main" id="{7463D302-258C-414E-9325-954EB68D6F74}"/>
              </a:ext>
            </a:extLst>
          </p:cNvPr>
          <p:cNvSpPr/>
          <p:nvPr/>
        </p:nvSpPr>
        <p:spPr>
          <a:xfrm rot="19597213">
            <a:off x="8853833" y="2618507"/>
            <a:ext cx="958660" cy="1008787"/>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15" name="箭头: 右 114">
            <a:extLst>
              <a:ext uri="{FF2B5EF4-FFF2-40B4-BE49-F238E27FC236}">
                <a16:creationId xmlns:a16="http://schemas.microsoft.com/office/drawing/2014/main" id="{B4DE8299-36DE-47A4-9C4E-6750646E5D8B}"/>
              </a:ext>
            </a:extLst>
          </p:cNvPr>
          <p:cNvSpPr/>
          <p:nvPr/>
        </p:nvSpPr>
        <p:spPr>
          <a:xfrm rot="1454732">
            <a:off x="8863746" y="3757956"/>
            <a:ext cx="902939" cy="1008787"/>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116" name="箭头: 右 115">
            <a:extLst>
              <a:ext uri="{FF2B5EF4-FFF2-40B4-BE49-F238E27FC236}">
                <a16:creationId xmlns:a16="http://schemas.microsoft.com/office/drawing/2014/main" id="{8EE152A4-6C83-4602-8036-A50368A2A3B3}"/>
              </a:ext>
            </a:extLst>
          </p:cNvPr>
          <p:cNvSpPr/>
          <p:nvPr/>
        </p:nvSpPr>
        <p:spPr>
          <a:xfrm rot="3091857">
            <a:off x="8358171" y="4491427"/>
            <a:ext cx="695205" cy="1008787"/>
          </a:xfrm>
          <a:prstGeom prst="rightArrow">
            <a:avLst/>
          </a:prstGeom>
          <a:solidFill>
            <a:srgbClr val="00B050"/>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150000"/>
              </a:lnSpc>
            </a:pPr>
            <a:endParaRPr lang="zh-CN" altLang="en-US" dirty="0">
              <a:solidFill>
                <a:schemeClr val="bg1"/>
              </a:solidFill>
              <a:latin typeface="微软雅黑 Light" panose="020B0502040204020203" pitchFamily="34" charset="-122"/>
              <a:ea typeface="微软雅黑 Light" panose="020B0502040204020203" pitchFamily="34" charset="-122"/>
            </a:endParaRPr>
          </a:p>
        </p:txBody>
      </p:sp>
      <p:cxnSp>
        <p:nvCxnSpPr>
          <p:cNvPr id="14" name="直接连接符 13">
            <a:extLst>
              <a:ext uri="{FF2B5EF4-FFF2-40B4-BE49-F238E27FC236}">
                <a16:creationId xmlns:a16="http://schemas.microsoft.com/office/drawing/2014/main" id="{5D50E232-04E9-46DC-B56D-6C53CC407998}"/>
              </a:ext>
            </a:extLst>
          </p:cNvPr>
          <p:cNvCxnSpPr/>
          <p:nvPr/>
        </p:nvCxnSpPr>
        <p:spPr bwMode="auto">
          <a:xfrm>
            <a:off x="2362334" y="1241063"/>
            <a:ext cx="0" cy="5288422"/>
          </a:xfrm>
          <a:prstGeom prst="line">
            <a:avLst/>
          </a:prstGeom>
          <a:solidFill>
            <a:schemeClr val="accent1"/>
          </a:solidFill>
          <a:ln w="9525" cap="flat" cmpd="sng" algn="ctr">
            <a:solidFill>
              <a:schemeClr val="bg1">
                <a:lumMod val="50000"/>
              </a:schemeClr>
            </a:solidFill>
            <a:prstDash val="dash"/>
            <a:round/>
            <a:headEnd type="none" w="med" len="med"/>
            <a:tailEnd type="none" w="med" len="med"/>
          </a:ln>
        </p:spPr>
      </p:cxnSp>
      <p:sp>
        <p:nvSpPr>
          <p:cNvPr id="16" name="文本框 15">
            <a:extLst>
              <a:ext uri="{FF2B5EF4-FFF2-40B4-BE49-F238E27FC236}">
                <a16:creationId xmlns:a16="http://schemas.microsoft.com/office/drawing/2014/main" id="{09448730-1614-44EE-B1CE-CBB86680D38E}"/>
              </a:ext>
            </a:extLst>
          </p:cNvPr>
          <p:cNvSpPr txBox="1"/>
          <p:nvPr/>
        </p:nvSpPr>
        <p:spPr>
          <a:xfrm>
            <a:off x="407368" y="6021654"/>
            <a:ext cx="1584176" cy="507831"/>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已完成的内容</a:t>
            </a:r>
          </a:p>
        </p:txBody>
      </p:sp>
      <p:cxnSp>
        <p:nvCxnSpPr>
          <p:cNvPr id="21" name="直接连接符 20">
            <a:extLst>
              <a:ext uri="{FF2B5EF4-FFF2-40B4-BE49-F238E27FC236}">
                <a16:creationId xmlns:a16="http://schemas.microsoft.com/office/drawing/2014/main" id="{79F43ADB-9899-4DEC-97EB-22F1ED3B7B7D}"/>
              </a:ext>
            </a:extLst>
          </p:cNvPr>
          <p:cNvCxnSpPr/>
          <p:nvPr/>
        </p:nvCxnSpPr>
        <p:spPr bwMode="auto">
          <a:xfrm>
            <a:off x="8544272" y="1111736"/>
            <a:ext cx="0" cy="5288422"/>
          </a:xfrm>
          <a:prstGeom prst="line">
            <a:avLst/>
          </a:prstGeom>
          <a:solidFill>
            <a:schemeClr val="accent1"/>
          </a:solidFill>
          <a:ln w="9525" cap="flat" cmpd="sng" algn="ctr">
            <a:solidFill>
              <a:schemeClr val="bg1">
                <a:lumMod val="50000"/>
              </a:schemeClr>
            </a:solidFill>
            <a:prstDash val="dash"/>
            <a:round/>
            <a:headEnd type="none" w="med" len="med"/>
            <a:tailEnd type="none" w="med" len="med"/>
          </a:ln>
        </p:spPr>
      </p:cxnSp>
      <p:sp>
        <p:nvSpPr>
          <p:cNvPr id="22" name="文本框 21">
            <a:extLst>
              <a:ext uri="{FF2B5EF4-FFF2-40B4-BE49-F238E27FC236}">
                <a16:creationId xmlns:a16="http://schemas.microsoft.com/office/drawing/2014/main" id="{3071E2EA-3EC4-44A1-97AB-284C2040DDF0}"/>
              </a:ext>
            </a:extLst>
          </p:cNvPr>
          <p:cNvSpPr txBox="1"/>
          <p:nvPr/>
        </p:nvSpPr>
        <p:spPr>
          <a:xfrm>
            <a:off x="4855512" y="6021654"/>
            <a:ext cx="1584176" cy="458908"/>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平台构建</a:t>
            </a:r>
          </a:p>
        </p:txBody>
      </p:sp>
      <p:sp>
        <p:nvSpPr>
          <p:cNvPr id="23" name="文本框 22">
            <a:extLst>
              <a:ext uri="{FF2B5EF4-FFF2-40B4-BE49-F238E27FC236}">
                <a16:creationId xmlns:a16="http://schemas.microsoft.com/office/drawing/2014/main" id="{6601DE4D-DDE9-44C8-8FF1-DE2C7FE3A99B}"/>
              </a:ext>
            </a:extLst>
          </p:cNvPr>
          <p:cNvSpPr txBox="1"/>
          <p:nvPr/>
        </p:nvSpPr>
        <p:spPr>
          <a:xfrm>
            <a:off x="10601198" y="6044269"/>
            <a:ext cx="1584176" cy="458908"/>
          </a:xfrm>
          <a:prstGeom prst="rect">
            <a:avLst/>
          </a:prstGeom>
          <a:noFill/>
        </p:spPr>
        <p:txBody>
          <a:bodyPr wrap="square" rtlCol="0">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持续运营</a:t>
            </a:r>
          </a:p>
        </p:txBody>
      </p:sp>
    </p:spTree>
  </p:cSld>
  <p:clrMapOvr>
    <a:masterClrMapping/>
  </p:clrMapOvr>
</p:sld>
</file>

<file path=ppt/theme/theme1.xml><?xml version="1.0" encoding="utf-8"?>
<a:theme xmlns:a="http://schemas.openxmlformats.org/drawingml/2006/main" name="Office 主题​​">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32D2E"/>
        </a:solidFill>
      </a:spPr>
      <a:bodyPr wrap="square" rtlCol="0" anchor="ctr">
        <a:noAutofit/>
      </a:bodyPr>
      <a:lstStyle>
        <a:defPPr algn="ctr">
          <a:lnSpc>
            <a:spcPct val="150000"/>
          </a:lnSpc>
          <a:defRPr dirty="0">
            <a:latin typeface="微软雅黑 Light" panose="020B0502040204020203" pitchFamily="34" charset="-122"/>
            <a:ea typeface="微软雅黑 Light" panose="020B0502040204020203"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lgn="ctr">
          <a:lnSpc>
            <a:spcPct val="150000"/>
          </a:lnSpc>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1.xml><?xml version="1.0" encoding="utf-8"?>
<a:theme xmlns:a="http://schemas.openxmlformats.org/drawingml/2006/main" name="10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2.xml><?xml version="1.0" encoding="utf-8"?>
<a:theme xmlns:a="http://schemas.openxmlformats.org/drawingml/2006/main" name="11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3.xml><?xml version="1.0" encoding="utf-8"?>
<a:theme xmlns:a="http://schemas.openxmlformats.org/drawingml/2006/main" name="12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3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4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5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6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7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9.xml><?xml version="1.0" encoding="utf-8"?>
<a:theme xmlns:a="http://schemas.openxmlformats.org/drawingml/2006/main" name="8_Custom Design">
  <a:themeElements>
    <a:clrScheme name="6_Colored Theme">
      <a:dk1>
        <a:srgbClr val="262626"/>
      </a:dk1>
      <a:lt1>
        <a:srgbClr val="FFFFFF"/>
      </a:lt1>
      <a:dk2>
        <a:srgbClr val="262626"/>
      </a:dk2>
      <a:lt2>
        <a:srgbClr val="FFFFFF"/>
      </a:lt2>
      <a:accent1>
        <a:srgbClr val="377790"/>
      </a:accent1>
      <a:accent2>
        <a:srgbClr val="189A80"/>
      </a:accent2>
      <a:accent3>
        <a:srgbClr val="F09C2A"/>
      </a:accent3>
      <a:accent4>
        <a:srgbClr val="D24132"/>
      </a:accent4>
      <a:accent5>
        <a:srgbClr val="564266"/>
      </a:accent5>
      <a:accent6>
        <a:srgbClr val="686868"/>
      </a:accent6>
      <a:hlink>
        <a:srgbClr val="FFFFFF"/>
      </a:hlink>
      <a:folHlink>
        <a:srgbClr val="595959"/>
      </a:folHlink>
    </a:clrScheme>
    <a:fontScheme name="Arial">
      <a:majorFont>
        <a:latin typeface="Arial"/>
        <a:ea typeface=""/>
        <a:cs typeface="FontAwesome"/>
      </a:majorFont>
      <a:minorFont>
        <a:latin typeface="Arial"/>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1891</TotalTime>
  <Words>2071</Words>
  <Application>Microsoft Office PowerPoint</Application>
  <PresentationFormat>宽屏</PresentationFormat>
  <Paragraphs>209</Paragraphs>
  <Slides>22</Slides>
  <Notes>17</Notes>
  <HiddenSlides>0</HiddenSlides>
  <MMClips>0</MMClips>
  <ScaleCrop>false</ScaleCrop>
  <HeadingPairs>
    <vt:vector size="6" baseType="variant">
      <vt:variant>
        <vt:lpstr>已用的字体</vt:lpstr>
      </vt:variant>
      <vt:variant>
        <vt:i4>8</vt:i4>
      </vt:variant>
      <vt:variant>
        <vt:lpstr>主题</vt:lpstr>
      </vt:variant>
      <vt:variant>
        <vt:i4>13</vt:i4>
      </vt:variant>
      <vt:variant>
        <vt:lpstr>幻灯片标题</vt:lpstr>
      </vt:variant>
      <vt:variant>
        <vt:i4>22</vt:i4>
      </vt:variant>
    </vt:vector>
  </HeadingPairs>
  <TitlesOfParts>
    <vt:vector size="43" baseType="lpstr">
      <vt:lpstr>宋体</vt:lpstr>
      <vt:lpstr>微软雅黑</vt:lpstr>
      <vt:lpstr>微软雅黑 Light</vt:lpstr>
      <vt:lpstr>幼圆</vt:lpstr>
      <vt:lpstr>Arial</vt:lpstr>
      <vt:lpstr>Calibri</vt:lpstr>
      <vt:lpstr>Times New Roman</vt:lpstr>
      <vt:lpstr>Wingdings</vt:lpstr>
      <vt:lpstr>Office 主题​​</vt:lpstr>
      <vt:lpstr>1_Custom Design</vt:lpstr>
      <vt:lpstr>2_Custom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12_Custom Design</vt:lpstr>
      <vt:lpstr>智慧保险与汽车增值服务平台项目介绍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庄士散</cp:lastModifiedBy>
  <cp:revision>1088</cp:revision>
  <dcterms:created xsi:type="dcterms:W3CDTF">2011-03-30T14:55:00Z</dcterms:created>
  <dcterms:modified xsi:type="dcterms:W3CDTF">2017-10-27T13:45:10Z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