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9" r:id="rId2"/>
  </p:sldMasterIdLst>
  <p:notesMasterIdLst>
    <p:notesMasterId r:id="rId29"/>
  </p:notesMasterIdLst>
  <p:sldIdLst>
    <p:sldId id="288" r:id="rId3"/>
    <p:sldId id="286" r:id="rId4"/>
    <p:sldId id="290" r:id="rId5"/>
    <p:sldId id="287" r:id="rId6"/>
    <p:sldId id="285" r:id="rId7"/>
    <p:sldId id="269" r:id="rId8"/>
    <p:sldId id="270" r:id="rId9"/>
    <p:sldId id="272" r:id="rId10"/>
    <p:sldId id="276" r:id="rId11"/>
    <p:sldId id="267" r:id="rId12"/>
    <p:sldId id="289" r:id="rId13"/>
    <p:sldId id="271" r:id="rId14"/>
    <p:sldId id="284" r:id="rId15"/>
    <p:sldId id="263" r:id="rId16"/>
    <p:sldId id="283" r:id="rId17"/>
    <p:sldId id="275" r:id="rId18"/>
    <p:sldId id="265" r:id="rId19"/>
    <p:sldId id="279" r:id="rId20"/>
    <p:sldId id="277" r:id="rId21"/>
    <p:sldId id="273" r:id="rId22"/>
    <p:sldId id="274" r:id="rId23"/>
    <p:sldId id="278" r:id="rId24"/>
    <p:sldId id="292" r:id="rId25"/>
    <p:sldId id="280" r:id="rId26"/>
    <p:sldId id="281" r:id="rId27"/>
    <p:sldId id="282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20"/>
    <a:srgbClr val="F2F2F2"/>
    <a:srgbClr val="FFFFFF"/>
    <a:srgbClr val="000000"/>
    <a:srgbClr val="C00000"/>
    <a:srgbClr val="FF8903"/>
    <a:srgbClr val="0087B1"/>
    <a:srgbClr val="04913A"/>
    <a:srgbClr val="22314D"/>
    <a:srgbClr val="040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0" autoAdjust="0"/>
    <p:restoredTop sz="94312" autoAdjust="0"/>
  </p:normalViewPr>
  <p:slideViewPr>
    <p:cSldViewPr snapToGrid="0">
      <p:cViewPr varScale="1">
        <p:scale>
          <a:sx n="73" d="100"/>
          <a:sy n="73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C17-1937-9641-AD08-3D82D65EE5E6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EE05-ACFD-0245-98D8-6B71719D5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7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业务有</a:t>
            </a:r>
            <a:r>
              <a:rPr lang="en-US" altLang="zh-CN" dirty="0"/>
              <a:t>3</a:t>
            </a:r>
            <a:r>
              <a:rPr lang="zh-CN" altLang="en-US" dirty="0"/>
              <a:t>快：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、油站运营方面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、用户运营方面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、陆陆畅自身业务发展方面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EE05-ACFD-0245-98D8-6B71719D5E3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9684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陆陆畅不能掌控冠德，不能掌控公众号。</a:t>
            </a:r>
            <a:endParaRPr lang="en-US" altLang="zh-CN" dirty="0"/>
          </a:p>
          <a:p>
            <a:r>
              <a:rPr lang="zh-CN" altLang="en-US" dirty="0"/>
              <a:t>但是陆陆畅能够掌控的是，小程序。</a:t>
            </a:r>
            <a:endParaRPr lang="en-US" altLang="zh-CN" dirty="0"/>
          </a:p>
          <a:p>
            <a:r>
              <a:rPr lang="zh-CN" altLang="en-US" dirty="0"/>
              <a:t>小程序的业务场景的不断拓展，某种程度上是可以绕过冠德的。</a:t>
            </a:r>
            <a:endParaRPr lang="en-US" altLang="zh-CN" dirty="0"/>
          </a:p>
          <a:p>
            <a:r>
              <a:rPr lang="zh-CN" altLang="en-US" dirty="0"/>
              <a:t>同时，微信的策略：重小程序而轻公众号。尤其是入口在首页的开放，给小程序提供了大量的便利。</a:t>
            </a:r>
            <a:endParaRPr lang="en-US" altLang="zh-CN" dirty="0"/>
          </a:p>
          <a:p>
            <a:r>
              <a:rPr lang="zh-CN" altLang="en-US" dirty="0"/>
              <a:t>陆陆畅需要单独出海，那么小程序可以是一个不错的载体。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EE05-ACFD-0245-98D8-6B71719D5E3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46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EE05-ACFD-0245-98D8-6B71719D5E3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58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、是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方兴达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的忠实用户的，逐步引导其成为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自动支付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、通过自动支付企业用户福利，绑定一批企业员工成为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方兴达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自动支付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、通过现金券，尝试为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做一次拉新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、抛开公众号，主推的载体是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，并且需要通过用户加油的场景，不断的把小程序往微信主界面入口推。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EE05-ACFD-0245-98D8-6B71719D5E3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90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44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>
            <a:extLst>
              <a:ext uri="{FF2B5EF4-FFF2-40B4-BE49-F238E27FC236}">
                <a16:creationId xmlns:a16="http://schemas.microsoft.com/office/drawing/2014/main" id="{01296508-70CA-4AE2-B9C3-4C1747C524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4525" y="321189"/>
            <a:ext cx="11062951" cy="54133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buNone/>
              <a:defRPr lang="zh-CN" altLang="en-US" sz="3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62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29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9E067FA-A801-406E-9638-5021A8E99C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4525" y="321189"/>
            <a:ext cx="11062951" cy="54133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buNone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178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56605F-10B1-4ECD-91ED-DCD889CDB4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0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56605F-10B1-4ECD-91ED-DCD889CDB4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9B67258C-7DFB-4B44-A599-A83E0037CA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4525" y="321189"/>
            <a:ext cx="11062951" cy="54133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buNone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861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D3578D-5AA2-46DA-97D5-937867D99A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C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E3D8A09-7DB1-4252-9FD3-B717324AD5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4572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89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059FC24-3CC9-4C82-B95D-CA04DBD9B0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76FC38-06DC-46C5-BC49-7C1D77206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65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76FC38-06DC-46C5-BC49-7C1D77206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760F90BD-8852-4172-9041-7C478D355E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4525" y="321189"/>
            <a:ext cx="11062951" cy="54133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buNone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578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15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9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9692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99383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49075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98766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2269" indent="-41226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7" kern="1200">
          <a:solidFill>
            <a:schemeClr val="tx1"/>
          </a:solidFill>
          <a:latin typeface="+mn-lt"/>
          <a:ea typeface="+mn-ea"/>
          <a:cs typeface="+mn-cs"/>
        </a:defRPr>
      </a:lvl1pPr>
      <a:lvl2pPr marL="893249" indent="-34355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6" kern="1200">
          <a:solidFill>
            <a:schemeClr val="tx1"/>
          </a:solidFill>
          <a:latin typeface="+mn-lt"/>
          <a:ea typeface="+mn-ea"/>
          <a:cs typeface="+mn-cs"/>
        </a:defRPr>
      </a:lvl2pPr>
      <a:lvl3pPr marL="1374229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6" kern="1200">
          <a:solidFill>
            <a:schemeClr val="tx1"/>
          </a:solidFill>
          <a:latin typeface="+mn-lt"/>
          <a:ea typeface="+mn-ea"/>
          <a:cs typeface="+mn-cs"/>
        </a:defRPr>
      </a:lvl3pPr>
      <a:lvl4pPr marL="1923920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5" kern="1200">
          <a:solidFill>
            <a:schemeClr val="tx1"/>
          </a:solidFill>
          <a:latin typeface="+mn-lt"/>
          <a:ea typeface="+mn-ea"/>
          <a:cs typeface="+mn-cs"/>
        </a:defRPr>
      </a:lvl4pPr>
      <a:lvl5pPr marL="2473612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5" kern="1200">
          <a:solidFill>
            <a:schemeClr val="tx1"/>
          </a:solidFill>
          <a:latin typeface="+mn-lt"/>
          <a:ea typeface="+mn-ea"/>
          <a:cs typeface="+mn-cs"/>
        </a:defRPr>
      </a:lvl5pPr>
      <a:lvl6pPr marL="3023304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6pPr>
      <a:lvl7pPr marL="3572995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7pPr>
      <a:lvl8pPr marL="4122687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8pPr>
      <a:lvl9pPr marL="4672378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1pPr>
      <a:lvl2pPr marL="549692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2pPr>
      <a:lvl3pPr marL="1099383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3pPr>
      <a:lvl4pPr marL="1649075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4pPr>
      <a:lvl5pPr marL="2198766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5pPr>
      <a:lvl6pPr marL="2748458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6pPr>
      <a:lvl7pPr marL="3298149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7pPr>
      <a:lvl8pPr marL="3847841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8pPr>
      <a:lvl9pPr marL="4397532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3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1" r:id="rId3"/>
    <p:sldLayoutId id="2147483672" r:id="rId4"/>
    <p:sldLayoutId id="2147483673" r:id="rId5"/>
    <p:sldLayoutId id="2147483674" r:id="rId6"/>
    <p:sldLayoutId id="2147483677" r:id="rId7"/>
    <p:sldLayoutId id="2147483678" r:id="rId8"/>
    <p:sldLayoutId id="214748367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5BC53D-C26F-4369-BC25-346C739E37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A0F2FF-DD25-457B-8731-DCF14CD43EF6}"/>
              </a:ext>
            </a:extLst>
          </p:cNvPr>
          <p:cNvSpPr txBox="1"/>
          <p:nvPr/>
        </p:nvSpPr>
        <p:spPr>
          <a:xfrm>
            <a:off x="1808671" y="1017963"/>
            <a:ext cx="8574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个人的思考：陆陆畅如何单独出海的思路？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26F709-83BF-4D68-A041-C23835E2975E}"/>
              </a:ext>
            </a:extLst>
          </p:cNvPr>
          <p:cNvSpPr txBox="1"/>
          <p:nvPr/>
        </p:nvSpPr>
        <p:spPr>
          <a:xfrm>
            <a:off x="1539772" y="1773565"/>
            <a:ext cx="4939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零散的点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3D6D90-4F9B-4EE2-AB03-724CF1110B76}"/>
              </a:ext>
            </a:extLst>
          </p:cNvPr>
          <p:cNvSpPr txBox="1"/>
          <p:nvPr/>
        </p:nvSpPr>
        <p:spPr>
          <a:xfrm>
            <a:off x="3705721" y="4674763"/>
            <a:ext cx="47805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缺主轴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3C2676-E0BF-4EE6-BDA1-93A54825D06E}"/>
              </a:ext>
            </a:extLst>
          </p:cNvPr>
          <p:cNvSpPr txBox="1"/>
          <p:nvPr/>
        </p:nvSpPr>
        <p:spPr>
          <a:xfrm>
            <a:off x="4692768" y="3105834"/>
            <a:ext cx="655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在冠德和陆陆畅之间摇摆不定</a:t>
            </a:r>
          </a:p>
        </p:txBody>
      </p:sp>
    </p:spTree>
    <p:extLst>
      <p:ext uri="{BB962C8B-B14F-4D97-AF65-F5344CB8AC3E}">
        <p14:creationId xmlns:p14="http://schemas.microsoft.com/office/powerpoint/2010/main" val="283467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8F97A0-B652-4DAE-B6D1-D6205DB088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一个重要的产品的改进项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D4B22C-6E31-4A9D-A56B-19D24EE48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7" y="1156063"/>
            <a:ext cx="2211506" cy="45458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DFC04F6-2CE8-415E-91B4-652A86DAC969}"/>
              </a:ext>
            </a:extLst>
          </p:cNvPr>
          <p:cNvSpPr/>
          <p:nvPr/>
        </p:nvSpPr>
        <p:spPr>
          <a:xfrm>
            <a:off x="1034788" y="2704011"/>
            <a:ext cx="2211505" cy="19333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8E2FE-EF6F-4AA3-B2DD-336CEDD63EB4}"/>
              </a:ext>
            </a:extLst>
          </p:cNvPr>
          <p:cNvSpPr txBox="1"/>
          <p:nvPr/>
        </p:nvSpPr>
        <p:spPr>
          <a:xfrm>
            <a:off x="3722914" y="1815737"/>
            <a:ext cx="637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有的模板消息，不是小程序，而是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40E3BA-5EAB-4591-8340-86F3A729D052}"/>
              </a:ext>
            </a:extLst>
          </p:cNvPr>
          <p:cNvSpPr txBox="1"/>
          <p:nvPr/>
        </p:nvSpPr>
        <p:spPr>
          <a:xfrm>
            <a:off x="3722914" y="2608217"/>
            <a:ext cx="637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一定要改成小程序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C99EDE-4F43-49E5-A8A3-10BD83C77B8D}"/>
              </a:ext>
            </a:extLst>
          </p:cNvPr>
          <p:cNvSpPr txBox="1"/>
          <p:nvPr/>
        </p:nvSpPr>
        <p:spPr>
          <a:xfrm>
            <a:off x="3722914" y="3439829"/>
            <a:ext cx="8020595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不仅仅是为了统一，而是需要用户在看到自己的消费记录时，必须回到小程序。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然后回到小程序的主页面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从而有诱发用户点击其他业务的可能</a:t>
            </a:r>
          </a:p>
        </p:txBody>
      </p:sp>
    </p:spTree>
    <p:extLst>
      <p:ext uri="{BB962C8B-B14F-4D97-AF65-F5344CB8AC3E}">
        <p14:creationId xmlns:p14="http://schemas.microsoft.com/office/powerpoint/2010/main" val="146598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8F97A0-B652-4DAE-B6D1-D6205DB088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另一个重要事项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F8234D-4811-44A0-81ED-380FBF98A5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70" y="862526"/>
            <a:ext cx="2801097" cy="575781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893CC73-AB74-493B-8A10-C9CB2BEE2EC3}"/>
              </a:ext>
            </a:extLst>
          </p:cNvPr>
          <p:cNvSpPr/>
          <p:nvPr/>
        </p:nvSpPr>
        <p:spPr>
          <a:xfrm>
            <a:off x="1270570" y="5745192"/>
            <a:ext cx="2231755" cy="552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92C1B4-B00E-4645-8CE3-AE3E2FF9F776}"/>
              </a:ext>
            </a:extLst>
          </p:cNvPr>
          <p:cNvSpPr txBox="1"/>
          <p:nvPr/>
        </p:nvSpPr>
        <p:spPr>
          <a:xfrm>
            <a:off x="4777712" y="2842193"/>
            <a:ext cx="637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所有冠德的菜单，能否挂载成为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的页面？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D15063-4C9A-4874-B37C-EF2AA47E2E53}"/>
              </a:ext>
            </a:extLst>
          </p:cNvPr>
          <p:cNvSpPr txBox="1"/>
          <p:nvPr/>
        </p:nvSpPr>
        <p:spPr>
          <a:xfrm>
            <a:off x="4777712" y="3778187"/>
            <a:ext cx="8020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不断的让用户使用小程序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我们就有机会不断的接触和影响用户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把用户留在平台的生态内</a:t>
            </a:r>
          </a:p>
        </p:txBody>
      </p:sp>
    </p:spTree>
    <p:extLst>
      <p:ext uri="{BB962C8B-B14F-4D97-AF65-F5344CB8AC3E}">
        <p14:creationId xmlns:p14="http://schemas.microsoft.com/office/powerpoint/2010/main" val="356453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79B320-C9BB-4B1E-B820-9A81729B6A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转换闪付用户为自动支付用户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A6CB3A-0782-4DA9-9F08-CE3D429B77A9}"/>
              </a:ext>
            </a:extLst>
          </p:cNvPr>
          <p:cNvSpPr txBox="1"/>
          <p:nvPr/>
        </p:nvSpPr>
        <p:spPr>
          <a:xfrm>
            <a:off x="1210489" y="1106019"/>
            <a:ext cx="977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目标客户：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个月加油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次以上，且连续两个月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、明确是属于方兴达的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忠实客户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个，作为试点。不断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迭代尝试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02FFFA-BC49-4DA5-9374-A2616A83A3F5}"/>
              </a:ext>
            </a:extLst>
          </p:cNvPr>
          <p:cNvSpPr txBox="1"/>
          <p:nvPr/>
        </p:nvSpPr>
        <p:spPr>
          <a:xfrm>
            <a:off x="1210488" y="3036585"/>
            <a:ext cx="977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产品需要改进：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、提供只有自动支付用户能够使用的代金券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、闪付用户首次设置自动支付后的角标提示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73BD6-26E5-4965-ABCE-1F164A3C370E}"/>
              </a:ext>
            </a:extLst>
          </p:cNvPr>
          <p:cNvSpPr txBox="1"/>
          <p:nvPr/>
        </p:nvSpPr>
        <p:spPr>
          <a:xfrm>
            <a:off x="1210489" y="4967151"/>
            <a:ext cx="9771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影响用户的方式：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模板消息，绑定小程序</a:t>
            </a:r>
          </a:p>
        </p:txBody>
      </p:sp>
    </p:spTree>
    <p:extLst>
      <p:ext uri="{BB962C8B-B14F-4D97-AF65-F5344CB8AC3E}">
        <p14:creationId xmlns:p14="http://schemas.microsoft.com/office/powerpoint/2010/main" val="27547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363333-9ECD-4A48-9D03-7C61F911AC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物料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7A5C9B-67A9-4707-A144-685AB59CCE45}"/>
              </a:ext>
            </a:extLst>
          </p:cNvPr>
          <p:cNvSpPr txBox="1"/>
          <p:nvPr/>
        </p:nvSpPr>
        <p:spPr>
          <a:xfrm>
            <a:off x="1210490" y="1293931"/>
            <a:ext cx="97710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物料的准备：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、图文描述，介绍方兴达微信智慧油站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、内容包括：微信智慧油站，怎么个智慧法，给用户带来的便利，来方兴达体验，首次开通送券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、同时制作电子海报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799DCD-4146-4C8A-8A5C-CD88F72D69A1}"/>
              </a:ext>
            </a:extLst>
          </p:cNvPr>
          <p:cNvSpPr txBox="1"/>
          <p:nvPr/>
        </p:nvSpPr>
        <p:spPr>
          <a:xfrm>
            <a:off x="1210490" y="4033660"/>
            <a:ext cx="916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此项工作，需要美工的投入。基本的文案可以大家斟酌，考验设计水平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0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CA3FCC29-D1C1-49B2-B3BB-3E792D018BDA}"/>
              </a:ext>
            </a:extLst>
          </p:cNvPr>
          <p:cNvGrpSpPr/>
          <p:nvPr/>
        </p:nvGrpSpPr>
        <p:grpSpPr>
          <a:xfrm>
            <a:off x="636787" y="346165"/>
            <a:ext cx="2999514" cy="6165669"/>
            <a:chOff x="2246341" y="0"/>
            <a:chExt cx="3336324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0AC75E-39BD-40DA-9B2C-38C51CB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341" y="0"/>
              <a:ext cx="3336324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547C50-AEA9-4201-9A58-5E73FFA2D535}"/>
                </a:ext>
              </a:extLst>
            </p:cNvPr>
            <p:cNvSpPr/>
            <p:nvPr/>
          </p:nvSpPr>
          <p:spPr>
            <a:xfrm>
              <a:off x="2625633" y="287383"/>
              <a:ext cx="1867989" cy="326571"/>
            </a:xfrm>
            <a:prstGeom prst="rect">
              <a:avLst/>
            </a:prstGeom>
            <a:solidFill>
              <a:srgbClr val="FF8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09B42E-5FC0-4C86-AE78-D2CCEC9C1447}"/>
                </a:ext>
              </a:extLst>
            </p:cNvPr>
            <p:cNvSpPr/>
            <p:nvPr/>
          </p:nvSpPr>
          <p:spPr>
            <a:xfrm>
              <a:off x="2259874" y="705393"/>
              <a:ext cx="3322791" cy="54080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FE4CA57-B96C-4FC5-A3CB-90E41BE90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" t="16000" r="3146" b="68190"/>
            <a:stretch/>
          </p:blipFill>
          <p:spPr>
            <a:xfrm>
              <a:off x="2372851" y="1353219"/>
              <a:ext cx="3083304" cy="1084217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D9C7AD6-8FDD-4FDB-8B46-0E95889C0325}"/>
                </a:ext>
              </a:extLst>
            </p:cNvPr>
            <p:cNvSpPr txBox="1"/>
            <p:nvPr/>
          </p:nvSpPr>
          <p:spPr>
            <a:xfrm>
              <a:off x="2765206" y="734655"/>
              <a:ext cx="2312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自动支付专享代金券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693C1F7-681D-42E7-B79E-C0B4350C2647}"/>
                </a:ext>
              </a:extLst>
            </p:cNvPr>
            <p:cNvSpPr txBox="1"/>
            <p:nvPr/>
          </p:nvSpPr>
          <p:spPr>
            <a:xfrm>
              <a:off x="2481943" y="2586447"/>
              <a:ext cx="2980978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开通自动支付，您可以：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通过绑定您的车牌和微信支付，我们会在您的爱车进站加油时，智能自动识别您的车牌，根据实际加油金额自动完成支付，同时自动使用您的优惠券，为您提供电子发票。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您无需下车，不用掏出手机，加油即走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微信支付体系，保障您的资金安全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8EA35C6-2027-469C-8A3F-4E703F5850D4}"/>
                </a:ext>
              </a:extLst>
            </p:cNvPr>
            <p:cNvSpPr txBox="1"/>
            <p:nvPr/>
          </p:nvSpPr>
          <p:spPr>
            <a:xfrm>
              <a:off x="2430780" y="1051157"/>
              <a:ext cx="298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首次开通立享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D6ABEA0-9661-41D5-BEDC-7B3EC65B76ED}"/>
                </a:ext>
              </a:extLst>
            </p:cNvPr>
            <p:cNvSpPr/>
            <p:nvPr/>
          </p:nvSpPr>
          <p:spPr>
            <a:xfrm>
              <a:off x="2625632" y="4855625"/>
              <a:ext cx="2451699" cy="444137"/>
            </a:xfrm>
            <a:prstGeom prst="roundRect">
              <a:avLst/>
            </a:prstGeom>
            <a:solidFill>
              <a:srgbClr val="FF8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立即开通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3FCF3BAA-7CA5-4B15-B34B-4DF1CC8464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08" y="346165"/>
            <a:ext cx="2999514" cy="6165669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58DA52-FA38-4135-BCAD-585212122037}"/>
              </a:ext>
            </a:extLst>
          </p:cNvPr>
          <p:cNvGrpSpPr/>
          <p:nvPr/>
        </p:nvGrpSpPr>
        <p:grpSpPr>
          <a:xfrm>
            <a:off x="8477737" y="346165"/>
            <a:ext cx="2999514" cy="6165669"/>
            <a:chOff x="8084969" y="-19596"/>
            <a:chExt cx="3336324" cy="68580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6076213-CA1F-49A5-A6F0-9678991A0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4969" y="-19596"/>
              <a:ext cx="3336324" cy="6858000"/>
            </a:xfrm>
            <a:prstGeom prst="rect">
              <a:avLst/>
            </a:prstGeom>
          </p:spPr>
        </p:pic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A899626-C74B-422B-8000-F7F4FE64B186}"/>
                </a:ext>
              </a:extLst>
            </p:cNvPr>
            <p:cNvSpPr/>
            <p:nvPr/>
          </p:nvSpPr>
          <p:spPr>
            <a:xfrm>
              <a:off x="10058400" y="1946366"/>
              <a:ext cx="235132" cy="2351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307D4F0-54F4-4160-9EA4-CE4CC41752DC}"/>
              </a:ext>
            </a:extLst>
          </p:cNvPr>
          <p:cNvSpPr txBox="1"/>
          <p:nvPr/>
        </p:nvSpPr>
        <p:spPr>
          <a:xfrm>
            <a:off x="2188624" y="4226511"/>
            <a:ext cx="1337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5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更多详细信息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7A8A0B1-8E06-40B6-B803-66888B835907}"/>
              </a:ext>
            </a:extLst>
          </p:cNvPr>
          <p:cNvSpPr/>
          <p:nvPr/>
        </p:nvSpPr>
        <p:spPr>
          <a:xfrm>
            <a:off x="975178" y="5193111"/>
            <a:ext cx="2204194" cy="399300"/>
          </a:xfrm>
          <a:prstGeom prst="roundRect">
            <a:avLst/>
          </a:prstGeom>
          <a:solidFill>
            <a:srgbClr val="FF8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不想开通</a:t>
            </a:r>
          </a:p>
        </p:txBody>
      </p:sp>
    </p:spTree>
    <p:extLst>
      <p:ext uri="{BB962C8B-B14F-4D97-AF65-F5344CB8AC3E}">
        <p14:creationId xmlns:p14="http://schemas.microsoft.com/office/powerpoint/2010/main" val="10383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CA3FCC29-D1C1-49B2-B3BB-3E792D018BDA}"/>
              </a:ext>
            </a:extLst>
          </p:cNvPr>
          <p:cNvGrpSpPr/>
          <p:nvPr/>
        </p:nvGrpSpPr>
        <p:grpSpPr>
          <a:xfrm>
            <a:off x="636787" y="346165"/>
            <a:ext cx="2999514" cy="6165669"/>
            <a:chOff x="2246341" y="0"/>
            <a:chExt cx="3336324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0AC75E-39BD-40DA-9B2C-38C51CB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341" y="0"/>
              <a:ext cx="3336324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547C50-AEA9-4201-9A58-5E73FFA2D535}"/>
                </a:ext>
              </a:extLst>
            </p:cNvPr>
            <p:cNvSpPr/>
            <p:nvPr/>
          </p:nvSpPr>
          <p:spPr>
            <a:xfrm>
              <a:off x="2625633" y="287383"/>
              <a:ext cx="1867989" cy="326571"/>
            </a:xfrm>
            <a:prstGeom prst="rect">
              <a:avLst/>
            </a:prstGeom>
            <a:solidFill>
              <a:srgbClr val="FF8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09B42E-5FC0-4C86-AE78-D2CCEC9C1447}"/>
                </a:ext>
              </a:extLst>
            </p:cNvPr>
            <p:cNvSpPr/>
            <p:nvPr/>
          </p:nvSpPr>
          <p:spPr>
            <a:xfrm>
              <a:off x="2259874" y="705393"/>
              <a:ext cx="3322791" cy="54080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FE4CA57-B96C-4FC5-A3CB-90E41BE90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" t="16000" r="3146" b="68190"/>
            <a:stretch/>
          </p:blipFill>
          <p:spPr>
            <a:xfrm>
              <a:off x="2372851" y="1353219"/>
              <a:ext cx="3083304" cy="1084217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D9C7AD6-8FDD-4FDB-8B46-0E95889C0325}"/>
                </a:ext>
              </a:extLst>
            </p:cNvPr>
            <p:cNvSpPr txBox="1"/>
            <p:nvPr/>
          </p:nvSpPr>
          <p:spPr>
            <a:xfrm>
              <a:off x="2765206" y="734655"/>
              <a:ext cx="2312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自动支付专享代金券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693C1F7-681D-42E7-B79E-C0B4350C2647}"/>
                </a:ext>
              </a:extLst>
            </p:cNvPr>
            <p:cNvSpPr txBox="1"/>
            <p:nvPr/>
          </p:nvSpPr>
          <p:spPr>
            <a:xfrm>
              <a:off x="2481943" y="2586447"/>
              <a:ext cx="2980978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开通自动支付，您可以：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通过绑定您的车牌和微信支付，我们会在您的爱车进站加油时，智能自动识别您的车牌，根据实际加油金额自动完成支付，同时自动使用您的优惠券，为您提供电子发票。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您无需下车，不用掏出手机，加油即走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微信支付体系，保障您的资金安全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8EA35C6-2027-469C-8A3F-4E703F5850D4}"/>
                </a:ext>
              </a:extLst>
            </p:cNvPr>
            <p:cNvSpPr txBox="1"/>
            <p:nvPr/>
          </p:nvSpPr>
          <p:spPr>
            <a:xfrm>
              <a:off x="2430780" y="1051157"/>
              <a:ext cx="298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首次开通立享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D6ABEA0-9661-41D5-BEDC-7B3EC65B76ED}"/>
                </a:ext>
              </a:extLst>
            </p:cNvPr>
            <p:cNvSpPr/>
            <p:nvPr/>
          </p:nvSpPr>
          <p:spPr>
            <a:xfrm>
              <a:off x="2625632" y="4855625"/>
              <a:ext cx="2451699" cy="444137"/>
            </a:xfrm>
            <a:prstGeom prst="roundRect">
              <a:avLst/>
            </a:prstGeom>
            <a:solidFill>
              <a:srgbClr val="FF8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立即开通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307D4F0-54F4-4160-9EA4-CE4CC41752DC}"/>
              </a:ext>
            </a:extLst>
          </p:cNvPr>
          <p:cNvSpPr txBox="1"/>
          <p:nvPr/>
        </p:nvSpPr>
        <p:spPr>
          <a:xfrm>
            <a:off x="2188624" y="4226511"/>
            <a:ext cx="1337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5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更多详细信息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7A8A0B1-8E06-40B6-B803-66888B835907}"/>
              </a:ext>
            </a:extLst>
          </p:cNvPr>
          <p:cNvSpPr/>
          <p:nvPr/>
        </p:nvSpPr>
        <p:spPr>
          <a:xfrm>
            <a:off x="975178" y="5193111"/>
            <a:ext cx="2204194" cy="399300"/>
          </a:xfrm>
          <a:prstGeom prst="roundRect">
            <a:avLst/>
          </a:prstGeom>
          <a:solidFill>
            <a:srgbClr val="FF8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不想开通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3B22C66-8E6B-4DC4-9D3B-6EFD7B22ED80}"/>
              </a:ext>
            </a:extLst>
          </p:cNvPr>
          <p:cNvGrpSpPr/>
          <p:nvPr/>
        </p:nvGrpSpPr>
        <p:grpSpPr>
          <a:xfrm>
            <a:off x="4719042" y="336444"/>
            <a:ext cx="2999514" cy="6165669"/>
            <a:chOff x="2246341" y="0"/>
            <a:chExt cx="3336324" cy="68580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E019D9D-9320-4120-8837-601936E80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341" y="0"/>
              <a:ext cx="3336324" cy="6858000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AEA5955-AD2E-40E6-B44C-7BEA07C6DD5F}"/>
                </a:ext>
              </a:extLst>
            </p:cNvPr>
            <p:cNvSpPr/>
            <p:nvPr/>
          </p:nvSpPr>
          <p:spPr>
            <a:xfrm>
              <a:off x="2625633" y="287383"/>
              <a:ext cx="1867989" cy="326571"/>
            </a:xfrm>
            <a:prstGeom prst="rect">
              <a:avLst/>
            </a:prstGeom>
            <a:solidFill>
              <a:srgbClr val="FF8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E95ADC5-D673-46B7-8583-4C6EE6D32BFE}"/>
                </a:ext>
              </a:extLst>
            </p:cNvPr>
            <p:cNvSpPr/>
            <p:nvPr/>
          </p:nvSpPr>
          <p:spPr>
            <a:xfrm>
              <a:off x="2259874" y="705393"/>
              <a:ext cx="3322791" cy="54080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DE331B0-DC27-4E3C-9CEF-5387E15A4CE3}"/>
                </a:ext>
              </a:extLst>
            </p:cNvPr>
            <p:cNvSpPr txBox="1"/>
            <p:nvPr/>
          </p:nvSpPr>
          <p:spPr>
            <a:xfrm>
              <a:off x="2692515" y="704087"/>
              <a:ext cx="2312126" cy="65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麻烦您花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分钟告诉我们为什么</a:t>
              </a:r>
            </a:p>
          </p:txBody>
        </p: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849445B-5AEA-46EC-9520-48FF51105157}"/>
              </a:ext>
            </a:extLst>
          </p:cNvPr>
          <p:cNvSpPr/>
          <p:nvPr/>
        </p:nvSpPr>
        <p:spPr>
          <a:xfrm>
            <a:off x="5060044" y="5110903"/>
            <a:ext cx="2204194" cy="399300"/>
          </a:xfrm>
          <a:prstGeom prst="roundRect">
            <a:avLst/>
          </a:prstGeom>
          <a:solidFill>
            <a:srgbClr val="FF8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提交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C6418A7-7DF2-42DB-BFEE-FD94A6BD3701}"/>
              </a:ext>
            </a:extLst>
          </p:cNvPr>
          <p:cNvSpPr txBox="1"/>
          <p:nvPr/>
        </p:nvSpPr>
        <p:spPr>
          <a:xfrm>
            <a:off x="4819508" y="5580362"/>
            <a:ext cx="26800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完成后，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元代金券再次奉上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2BCA25-8927-4C29-A0B9-9E6C8BBB1C86}"/>
              </a:ext>
            </a:extLst>
          </p:cNvPr>
          <p:cNvSpPr/>
          <p:nvPr/>
        </p:nvSpPr>
        <p:spPr>
          <a:xfrm>
            <a:off x="5023737" y="1741650"/>
            <a:ext cx="192874" cy="192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D4F702-F99E-4B1D-A0AF-9A405C5D5C48}"/>
              </a:ext>
            </a:extLst>
          </p:cNvPr>
          <p:cNvSpPr txBox="1"/>
          <p:nvPr/>
        </p:nvSpPr>
        <p:spPr>
          <a:xfrm>
            <a:off x="5305349" y="1680904"/>
            <a:ext cx="220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担心资金安全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1157DC4-B821-41D8-8EB4-33497A2FE43C}"/>
              </a:ext>
            </a:extLst>
          </p:cNvPr>
          <p:cNvSpPr/>
          <p:nvPr/>
        </p:nvSpPr>
        <p:spPr>
          <a:xfrm>
            <a:off x="5023737" y="2180140"/>
            <a:ext cx="192874" cy="192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FD1B95A-2868-4C8F-93E9-0FC3FC91D3E0}"/>
              </a:ext>
            </a:extLst>
          </p:cNvPr>
          <p:cNvSpPr txBox="1"/>
          <p:nvPr/>
        </p:nvSpPr>
        <p:spPr>
          <a:xfrm>
            <a:off x="5305349" y="2119394"/>
            <a:ext cx="220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不信任冠德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B585875-C9EF-474E-A781-E495B02C3560}"/>
              </a:ext>
            </a:extLst>
          </p:cNvPr>
          <p:cNvSpPr/>
          <p:nvPr/>
        </p:nvSpPr>
        <p:spPr>
          <a:xfrm>
            <a:off x="5023737" y="2655084"/>
            <a:ext cx="192874" cy="192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8EFF1D1-587F-4D42-B859-7E5A4361CD70}"/>
              </a:ext>
            </a:extLst>
          </p:cNvPr>
          <p:cNvSpPr txBox="1"/>
          <p:nvPr/>
        </p:nvSpPr>
        <p:spPr>
          <a:xfrm>
            <a:off x="5305349" y="2594338"/>
            <a:ext cx="220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懒得操作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ABABB1-C3BD-47D9-89FD-6A874E10F751}"/>
              </a:ext>
            </a:extLst>
          </p:cNvPr>
          <p:cNvSpPr/>
          <p:nvPr/>
        </p:nvSpPr>
        <p:spPr>
          <a:xfrm>
            <a:off x="5023737" y="3201589"/>
            <a:ext cx="192874" cy="192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89CCF4F-3DC5-45CA-B58F-4BE15CB67B23}"/>
              </a:ext>
            </a:extLst>
          </p:cNvPr>
          <p:cNvSpPr txBox="1"/>
          <p:nvPr/>
        </p:nvSpPr>
        <p:spPr>
          <a:xfrm>
            <a:off x="5305349" y="3140843"/>
            <a:ext cx="220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不是我的车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FA9D1B3-43E1-4C36-B2EA-F2632A7BE389}"/>
              </a:ext>
            </a:extLst>
          </p:cNvPr>
          <p:cNvSpPr/>
          <p:nvPr/>
        </p:nvSpPr>
        <p:spPr>
          <a:xfrm>
            <a:off x="5023737" y="3757681"/>
            <a:ext cx="192874" cy="192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2B8173A-C8DB-4EDB-9322-155E2C2D05B5}"/>
              </a:ext>
            </a:extLst>
          </p:cNvPr>
          <p:cNvSpPr txBox="1"/>
          <p:nvPr/>
        </p:nvSpPr>
        <p:spPr>
          <a:xfrm>
            <a:off x="5305349" y="3696935"/>
            <a:ext cx="220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1396ACE-5B48-44C0-BCD2-F7F3E68EB9FE}"/>
              </a:ext>
            </a:extLst>
          </p:cNvPr>
          <p:cNvSpPr/>
          <p:nvPr/>
        </p:nvSpPr>
        <p:spPr>
          <a:xfrm>
            <a:off x="5023737" y="4127863"/>
            <a:ext cx="2475812" cy="710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D55BC68-8515-4C07-BE09-1949FEE2D539}"/>
              </a:ext>
            </a:extLst>
          </p:cNvPr>
          <p:cNvCxnSpPr/>
          <p:nvPr/>
        </p:nvCxnSpPr>
        <p:spPr>
          <a:xfrm>
            <a:off x="3179372" y="5394960"/>
            <a:ext cx="164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2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363333-9ECD-4A48-9D03-7C61F911AC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利用社交关系撒券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A2865C-229E-4F74-AF76-07541AA711E6}"/>
              </a:ext>
            </a:extLst>
          </p:cNvPr>
          <p:cNvSpPr txBox="1"/>
          <p:nvPr/>
        </p:nvSpPr>
        <p:spPr>
          <a:xfrm>
            <a:off x="1210490" y="1169125"/>
            <a:ext cx="977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目标客户：现有用户的朋友群，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随机抽取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100-200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人尝试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为油站拉新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主推小程序，不推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冠德公众号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DE0DA9-C961-4302-B05E-80F1E5810A73}"/>
              </a:ext>
            </a:extLst>
          </p:cNvPr>
          <p:cNvSpPr txBox="1"/>
          <p:nvPr/>
        </p:nvSpPr>
        <p:spPr>
          <a:xfrm>
            <a:off x="1210490" y="3045384"/>
            <a:ext cx="9771019" cy="1976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产品需要改进：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、支付完成后的分享机制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、可分享的电子券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、领券必须注册后才能领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24993A-2B77-40DB-AE6B-81E1A1B6B051}"/>
              </a:ext>
            </a:extLst>
          </p:cNvPr>
          <p:cNvSpPr txBox="1"/>
          <p:nvPr/>
        </p:nvSpPr>
        <p:spPr>
          <a:xfrm>
            <a:off x="1210490" y="5319543"/>
            <a:ext cx="916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为冠德作拉新，不限制为自动支付专享券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07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7E8259-D301-4A01-B2FE-1EBE191A3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48" y="927463"/>
            <a:ext cx="2573736" cy="52904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9E83419-EC24-4389-9F87-864B3307BAD8}"/>
              </a:ext>
            </a:extLst>
          </p:cNvPr>
          <p:cNvSpPr/>
          <p:nvPr/>
        </p:nvSpPr>
        <p:spPr>
          <a:xfrm>
            <a:off x="1515291" y="5930537"/>
            <a:ext cx="1188720" cy="28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0AFD26-4454-40E3-A3EF-F95E2D469927}"/>
              </a:ext>
            </a:extLst>
          </p:cNvPr>
          <p:cNvGrpSpPr/>
          <p:nvPr/>
        </p:nvGrpSpPr>
        <p:grpSpPr>
          <a:xfrm>
            <a:off x="4879036" y="927463"/>
            <a:ext cx="2433928" cy="5003074"/>
            <a:chOff x="5238558" y="927463"/>
            <a:chExt cx="2433928" cy="500307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20C9350-501B-4AD6-8545-5E5DCDAEE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8558" y="927463"/>
              <a:ext cx="2433928" cy="500307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9C459C8-9C4D-49D5-BB2F-2084320357CB}"/>
                </a:ext>
              </a:extLst>
            </p:cNvPr>
            <p:cNvSpPr/>
            <p:nvPr/>
          </p:nvSpPr>
          <p:spPr>
            <a:xfrm>
              <a:off x="5482339" y="1097281"/>
              <a:ext cx="1685109" cy="30920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冠德加油优惠券</a:t>
              </a:r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A713243-F965-4CEA-A0D1-BE6F1A15C250}"/>
              </a:ext>
            </a:extLst>
          </p:cNvPr>
          <p:cNvCxnSpPr/>
          <p:nvPr/>
        </p:nvCxnSpPr>
        <p:spPr>
          <a:xfrm>
            <a:off x="6688183" y="4010297"/>
            <a:ext cx="5760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C298CC1-0D68-4501-AAA5-BD46C5F3E549}"/>
              </a:ext>
            </a:extLst>
          </p:cNvPr>
          <p:cNvSpPr txBox="1"/>
          <p:nvPr/>
        </p:nvSpPr>
        <p:spPr>
          <a:xfrm>
            <a:off x="8307977" y="3572691"/>
            <a:ext cx="243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发送到群</a:t>
            </a:r>
          </a:p>
        </p:txBody>
      </p:sp>
    </p:spTree>
    <p:extLst>
      <p:ext uri="{BB962C8B-B14F-4D97-AF65-F5344CB8AC3E}">
        <p14:creationId xmlns:p14="http://schemas.microsoft.com/office/powerpoint/2010/main" val="1052836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F4D708-BD46-43F0-A091-176E2E2D5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64" y="509451"/>
            <a:ext cx="2700834" cy="55517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97C9A5-5C90-4AB0-A07F-4356FF415F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17" b="40494"/>
          <a:stretch/>
        </p:blipFill>
        <p:spPr>
          <a:xfrm>
            <a:off x="1705113" y="4685211"/>
            <a:ext cx="2573736" cy="470263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0600BAF-253C-4359-AB1C-2C7E8815F269}"/>
              </a:ext>
            </a:extLst>
          </p:cNvPr>
          <p:cNvGrpSpPr/>
          <p:nvPr/>
        </p:nvGrpSpPr>
        <p:grpSpPr>
          <a:xfrm>
            <a:off x="5963253" y="509451"/>
            <a:ext cx="2433928" cy="5003074"/>
            <a:chOff x="5238558" y="927463"/>
            <a:chExt cx="2433928" cy="500307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A9B1208-BE10-48E8-BB0B-53F529B3D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8558" y="927463"/>
              <a:ext cx="2433928" cy="500307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4744374-B3D6-4C25-90A2-9594161AB6BE}"/>
                </a:ext>
              </a:extLst>
            </p:cNvPr>
            <p:cNvSpPr/>
            <p:nvPr/>
          </p:nvSpPr>
          <p:spPr>
            <a:xfrm>
              <a:off x="5482339" y="1097281"/>
              <a:ext cx="1685109" cy="30920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冠德加油优惠券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291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9E87D5-EF52-4C87-80BD-03E7D80F233E}"/>
              </a:ext>
            </a:extLst>
          </p:cNvPr>
          <p:cNvGrpSpPr/>
          <p:nvPr/>
        </p:nvGrpSpPr>
        <p:grpSpPr>
          <a:xfrm>
            <a:off x="636787" y="346165"/>
            <a:ext cx="2999514" cy="6165669"/>
            <a:chOff x="2246341" y="0"/>
            <a:chExt cx="3336324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0B9DCA1-E22E-40A7-A7DC-83B75747D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341" y="0"/>
              <a:ext cx="333632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1041D2D-D76E-4CEB-85B4-DEE60E06666A}"/>
                </a:ext>
              </a:extLst>
            </p:cNvPr>
            <p:cNvSpPr/>
            <p:nvPr/>
          </p:nvSpPr>
          <p:spPr>
            <a:xfrm>
              <a:off x="2625633" y="287383"/>
              <a:ext cx="1867989" cy="326571"/>
            </a:xfrm>
            <a:prstGeom prst="rect">
              <a:avLst/>
            </a:prstGeom>
            <a:solidFill>
              <a:srgbClr val="FF8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4DA658-84C2-49CF-9700-2574570A4426}"/>
                </a:ext>
              </a:extLst>
            </p:cNvPr>
            <p:cNvSpPr/>
            <p:nvPr/>
          </p:nvSpPr>
          <p:spPr>
            <a:xfrm>
              <a:off x="2259874" y="705393"/>
              <a:ext cx="3322791" cy="54080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92700FB-4003-4B89-9BE1-9A308A2AB0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" t="16000" r="3146" b="68190"/>
            <a:stretch/>
          </p:blipFill>
          <p:spPr>
            <a:xfrm>
              <a:off x="2372851" y="1353219"/>
              <a:ext cx="3083304" cy="1084217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D506B88-03FF-41D5-A433-7DAD39DEC242}"/>
                </a:ext>
              </a:extLst>
            </p:cNvPr>
            <p:cNvSpPr txBox="1"/>
            <p:nvPr/>
          </p:nvSpPr>
          <p:spPr>
            <a:xfrm>
              <a:off x="2765206" y="734655"/>
              <a:ext cx="2312126" cy="37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冠德加油代金券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B3DE3ED-EA10-45F3-9F4B-970A3DFD4412}"/>
                </a:ext>
              </a:extLst>
            </p:cNvPr>
            <p:cNvSpPr txBox="1"/>
            <p:nvPr/>
          </p:nvSpPr>
          <p:spPr>
            <a:xfrm>
              <a:off x="2481943" y="2586447"/>
              <a:ext cx="2980978" cy="282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关于冠德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01EA151-40AB-4A05-B265-3696CAAD0286}"/>
                </a:ext>
              </a:extLst>
            </p:cNvPr>
            <p:cNvSpPr/>
            <p:nvPr/>
          </p:nvSpPr>
          <p:spPr>
            <a:xfrm>
              <a:off x="2625632" y="5743785"/>
              <a:ext cx="2451699" cy="444137"/>
            </a:xfrm>
            <a:prstGeom prst="roundRect">
              <a:avLst/>
            </a:prstGeom>
            <a:solidFill>
              <a:srgbClr val="FF8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立即领取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382FE4F-14FD-443E-B34A-9454013C1AFA}"/>
              </a:ext>
            </a:extLst>
          </p:cNvPr>
          <p:cNvSpPr txBox="1"/>
          <p:nvPr/>
        </p:nvSpPr>
        <p:spPr>
          <a:xfrm>
            <a:off x="848604" y="2989157"/>
            <a:ext cx="277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676F92E-72CB-40BB-81EA-25D3923755B0}"/>
              </a:ext>
            </a:extLst>
          </p:cNvPr>
          <p:cNvCxnSpPr/>
          <p:nvPr/>
        </p:nvCxnSpPr>
        <p:spPr>
          <a:xfrm>
            <a:off x="648954" y="3945240"/>
            <a:ext cx="2971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F5F7E9-AEEF-4EAD-A576-27743D5E0E1B}"/>
              </a:ext>
            </a:extLst>
          </p:cNvPr>
          <p:cNvCxnSpPr/>
          <p:nvPr/>
        </p:nvCxnSpPr>
        <p:spPr>
          <a:xfrm>
            <a:off x="636787" y="4493626"/>
            <a:ext cx="2983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D0FAC9D-929F-485A-B007-83F27AF6AB90}"/>
              </a:ext>
            </a:extLst>
          </p:cNvPr>
          <p:cNvSpPr txBox="1"/>
          <p:nvPr/>
        </p:nvSpPr>
        <p:spPr>
          <a:xfrm>
            <a:off x="738745" y="4037343"/>
            <a:ext cx="2783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附近的冠德           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E5038B8-7AA4-4F70-92E5-7CD86DEA21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798" y="68194"/>
            <a:ext cx="1454184" cy="2989157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EAD63CE-AF82-4F5B-9109-8403EB5A372E}"/>
              </a:ext>
            </a:extLst>
          </p:cNvPr>
          <p:cNvCxnSpPr>
            <a:endCxn id="19" idx="1"/>
          </p:cNvCxnSpPr>
          <p:nvPr/>
        </p:nvCxnSpPr>
        <p:spPr>
          <a:xfrm flipV="1">
            <a:off x="3522562" y="1562773"/>
            <a:ext cx="4014236" cy="264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9B248E8-359E-4E24-AA3B-08F974DEE839}"/>
              </a:ext>
            </a:extLst>
          </p:cNvPr>
          <p:cNvCxnSpPr>
            <a:stCxn id="10" idx="3"/>
          </p:cNvCxnSpPr>
          <p:nvPr/>
        </p:nvCxnSpPr>
        <p:spPr>
          <a:xfrm>
            <a:off x="3181982" y="5709752"/>
            <a:ext cx="4446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4E89C93-419A-4E86-A0EA-213EB196628E}"/>
              </a:ext>
            </a:extLst>
          </p:cNvPr>
          <p:cNvSpPr txBox="1"/>
          <p:nvPr/>
        </p:nvSpPr>
        <p:spPr>
          <a:xfrm>
            <a:off x="4180114" y="5239534"/>
            <a:ext cx="2756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小程序注册会员，领取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C3975D0-F8FE-4133-894A-FF47C7A43728}"/>
              </a:ext>
            </a:extLst>
          </p:cNvPr>
          <p:cNvSpPr txBox="1"/>
          <p:nvPr/>
        </p:nvSpPr>
        <p:spPr>
          <a:xfrm>
            <a:off x="5094514" y="3429000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不一定每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一个人都会要券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45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CA17B62-D57B-410C-A659-10F7E3D390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问自己一个问题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CBC554-F450-475A-B379-0470B64DC8E9}"/>
              </a:ext>
            </a:extLst>
          </p:cNvPr>
          <p:cNvSpPr txBox="1"/>
          <p:nvPr/>
        </p:nvSpPr>
        <p:spPr>
          <a:xfrm>
            <a:off x="1484811" y="1058091"/>
            <a:ext cx="922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问：为什么陆陆畅需要更多的绑定自动支付的用户？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E3C1A0-73D0-4507-B00A-DD158789E33A}"/>
              </a:ext>
            </a:extLst>
          </p:cNvPr>
          <p:cNvSpPr/>
          <p:nvPr/>
        </p:nvSpPr>
        <p:spPr>
          <a:xfrm>
            <a:off x="1484811" y="2413338"/>
            <a:ext cx="92223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自动支付的用户，是小程序的用户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陆陆畅不能掌控冠德，不能掌控公众号。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但是陆陆畅能够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的是，小程序。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小程序的业务场景的不断拓展，某种程度上是可以绕过冠德的。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同时，微信的策略：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重小程序而轻公众号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。尤其是入口在首页的开放，给小程序提供了大量的便利。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陆陆畅需要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单独出海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，那么小程序可以是一个不错的载体。</a:t>
            </a:r>
          </a:p>
        </p:txBody>
      </p:sp>
    </p:spTree>
    <p:extLst>
      <p:ext uri="{BB962C8B-B14F-4D97-AF65-F5344CB8AC3E}">
        <p14:creationId xmlns:p14="http://schemas.microsoft.com/office/powerpoint/2010/main" val="797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79B320-C9BB-4B1E-B820-9A81729B6A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企业用户福利专享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A6CB3A-0782-4DA9-9F08-CE3D429B77A9}"/>
              </a:ext>
            </a:extLst>
          </p:cNvPr>
          <p:cNvSpPr txBox="1"/>
          <p:nvPr/>
        </p:nvSpPr>
        <p:spPr>
          <a:xfrm>
            <a:off x="1210490" y="1169125"/>
            <a:ext cx="977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目标客户：作为企业福利，提供给企业的客户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为油站拉新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主推小程序，不推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冠德公众号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02FFFA-BC49-4DA5-9374-A2616A83A3F5}"/>
              </a:ext>
            </a:extLst>
          </p:cNvPr>
          <p:cNvSpPr txBox="1"/>
          <p:nvPr/>
        </p:nvSpPr>
        <p:spPr>
          <a:xfrm>
            <a:off x="1210490" y="3045384"/>
            <a:ext cx="97710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产品需要改进：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、在现有基础上，更改修订出另一版本针对企业用户福利的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、企业码：一个特定企业编码，限制车主上限的人数即可。需后台支持。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后台需要提供运营操作支持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、新版注册流程不同，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手机号之外，需要企业码，同时注册未完成，直接进入绑定车牌自动支付的环节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、能够识别企业用户，并能够在结账且使用自动支付时，提供约定的优惠</a:t>
            </a:r>
          </a:p>
        </p:txBody>
      </p:sp>
    </p:spTree>
    <p:extLst>
      <p:ext uri="{BB962C8B-B14F-4D97-AF65-F5344CB8AC3E}">
        <p14:creationId xmlns:p14="http://schemas.microsoft.com/office/powerpoint/2010/main" val="3673720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363333-9ECD-4A48-9D03-7C61F911AC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企业用户福利专享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7A5C9B-67A9-4707-A144-685AB59CCE45}"/>
              </a:ext>
            </a:extLst>
          </p:cNvPr>
          <p:cNvSpPr txBox="1"/>
          <p:nvPr/>
        </p:nvSpPr>
        <p:spPr>
          <a:xfrm>
            <a:off x="1210490" y="1293931"/>
            <a:ext cx="97710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物料的准备：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、图文描述，介绍方兴达微信智慧油站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、内容包括：微信智慧油站，怎么个智慧法，给用户带来的便利，来方兴达体验，针对企业员工的特别优惠（每升便宜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、同时制作电子海报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181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363333-9ECD-4A48-9D03-7C61F911AC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接入其他服务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A2865C-229E-4F74-AF76-07541AA711E6}"/>
              </a:ext>
            </a:extLst>
          </p:cNvPr>
          <p:cNvSpPr txBox="1"/>
          <p:nvPr/>
        </p:nvSpPr>
        <p:spPr>
          <a:xfrm>
            <a:off x="1210490" y="1169125"/>
            <a:ext cx="977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目前，产品发展也缺乏主轴，缺乏明确的迭代版本计划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正式接入前，梳理小程序前端产品结构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DE0DA9-C961-4302-B05E-80F1E5810A73}"/>
              </a:ext>
            </a:extLst>
          </p:cNvPr>
          <p:cNvSpPr txBox="1"/>
          <p:nvPr/>
        </p:nvSpPr>
        <p:spPr>
          <a:xfrm>
            <a:off x="1210490" y="3709753"/>
            <a:ext cx="9771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产品需要改进建议：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、支付方式太多，应该重新抽象为两种：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的支付，和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不基于车牌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、明确产品的业务结构：加油业务、钱、车、人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、拆分产品的价值：来自油站运营的需求，来自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502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9B2528C-71C7-49E5-84D1-DA890AEA75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34"/>
          <a:stretch/>
        </p:blipFill>
        <p:spPr>
          <a:xfrm>
            <a:off x="943158" y="24452"/>
            <a:ext cx="10785015" cy="68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37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A15D7E-3102-424A-9F0C-8996928B76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55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E126CE-0530-45E2-9511-8089E6204AA9}"/>
              </a:ext>
            </a:extLst>
          </p:cNvPr>
          <p:cNvSpPr/>
          <p:nvPr/>
        </p:nvSpPr>
        <p:spPr>
          <a:xfrm>
            <a:off x="704455" y="1881052"/>
            <a:ext cx="3336324" cy="37359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21A8CA9-F543-41E4-A499-74BA56B85E34}"/>
              </a:ext>
            </a:extLst>
          </p:cNvPr>
          <p:cNvGrpSpPr/>
          <p:nvPr/>
        </p:nvGrpSpPr>
        <p:grpSpPr>
          <a:xfrm>
            <a:off x="704455" y="2050867"/>
            <a:ext cx="3336324" cy="378822"/>
            <a:chOff x="704455" y="2233749"/>
            <a:chExt cx="3336324" cy="37882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C6A8E4F-DEED-48A8-9273-B7FF0B94A0A2}"/>
                </a:ext>
              </a:extLst>
            </p:cNvPr>
            <p:cNvSpPr/>
            <p:nvPr/>
          </p:nvSpPr>
          <p:spPr>
            <a:xfrm>
              <a:off x="704455" y="2233749"/>
              <a:ext cx="3336324" cy="378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F9BFD8C-3CB9-4F3E-A79D-6CBFDC110497}"/>
                </a:ext>
              </a:extLst>
            </p:cNvPr>
            <p:cNvCxnSpPr/>
            <p:nvPr/>
          </p:nvCxnSpPr>
          <p:spPr>
            <a:xfrm>
              <a:off x="704455" y="2233749"/>
              <a:ext cx="33363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8658D24-213B-4B7C-82D5-0495558438EE}"/>
                </a:ext>
              </a:extLst>
            </p:cNvPr>
            <p:cNvCxnSpPr/>
            <p:nvPr/>
          </p:nvCxnSpPr>
          <p:spPr>
            <a:xfrm>
              <a:off x="704455" y="2612570"/>
              <a:ext cx="33363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CB54D77-23DA-482B-BED8-C62C35B65C0C}"/>
              </a:ext>
            </a:extLst>
          </p:cNvPr>
          <p:cNvGrpSpPr/>
          <p:nvPr/>
        </p:nvGrpSpPr>
        <p:grpSpPr>
          <a:xfrm>
            <a:off x="704455" y="2410093"/>
            <a:ext cx="3336324" cy="378822"/>
            <a:chOff x="704455" y="2233749"/>
            <a:chExt cx="3336324" cy="37882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ACB952B-B7BC-4863-AADF-24A3AB7CB5BE}"/>
                </a:ext>
              </a:extLst>
            </p:cNvPr>
            <p:cNvSpPr/>
            <p:nvPr/>
          </p:nvSpPr>
          <p:spPr>
            <a:xfrm>
              <a:off x="704455" y="2233749"/>
              <a:ext cx="3336324" cy="378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9F13214-98D4-4CF1-A721-4C2AFB947ABF}"/>
                </a:ext>
              </a:extLst>
            </p:cNvPr>
            <p:cNvCxnSpPr/>
            <p:nvPr/>
          </p:nvCxnSpPr>
          <p:spPr>
            <a:xfrm>
              <a:off x="704455" y="2233749"/>
              <a:ext cx="33363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78EB4BC-1C9F-4565-A1B1-93F71E748F55}"/>
                </a:ext>
              </a:extLst>
            </p:cNvPr>
            <p:cNvCxnSpPr/>
            <p:nvPr/>
          </p:nvCxnSpPr>
          <p:spPr>
            <a:xfrm>
              <a:off x="704455" y="2612570"/>
              <a:ext cx="33363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3696147-DC65-464B-9448-52939DAC8408}"/>
              </a:ext>
            </a:extLst>
          </p:cNvPr>
          <p:cNvGrpSpPr/>
          <p:nvPr/>
        </p:nvGrpSpPr>
        <p:grpSpPr>
          <a:xfrm>
            <a:off x="704455" y="2769318"/>
            <a:ext cx="3336324" cy="378822"/>
            <a:chOff x="704455" y="2233749"/>
            <a:chExt cx="3336324" cy="37882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EFCA15-5FE3-40B5-85A1-3149AD4F9639}"/>
                </a:ext>
              </a:extLst>
            </p:cNvPr>
            <p:cNvSpPr/>
            <p:nvPr/>
          </p:nvSpPr>
          <p:spPr>
            <a:xfrm>
              <a:off x="704455" y="2233749"/>
              <a:ext cx="3336324" cy="378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C7EE34D-6E84-454E-8534-F5994BB81841}"/>
                </a:ext>
              </a:extLst>
            </p:cNvPr>
            <p:cNvCxnSpPr/>
            <p:nvPr/>
          </p:nvCxnSpPr>
          <p:spPr>
            <a:xfrm>
              <a:off x="704455" y="2233749"/>
              <a:ext cx="33363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4A0FF07-0C8F-49AF-A48E-52785D6FC6C6}"/>
                </a:ext>
              </a:extLst>
            </p:cNvPr>
            <p:cNvCxnSpPr/>
            <p:nvPr/>
          </p:nvCxnSpPr>
          <p:spPr>
            <a:xfrm>
              <a:off x="704455" y="2612570"/>
              <a:ext cx="33363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2840BF6-A6B5-47BA-887F-E323FC5C8103}"/>
              </a:ext>
            </a:extLst>
          </p:cNvPr>
          <p:cNvSpPr txBox="1"/>
          <p:nvPr/>
        </p:nvSpPr>
        <p:spPr>
          <a:xfrm>
            <a:off x="3661956" y="2021166"/>
            <a:ext cx="3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3D540D5-4EDA-49A8-8952-92F853423A4D}"/>
              </a:ext>
            </a:extLst>
          </p:cNvPr>
          <p:cNvSpPr txBox="1"/>
          <p:nvPr/>
        </p:nvSpPr>
        <p:spPr>
          <a:xfrm>
            <a:off x="3661956" y="2394933"/>
            <a:ext cx="3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2BD404-EE91-41D5-8135-43A181E14F55}"/>
              </a:ext>
            </a:extLst>
          </p:cNvPr>
          <p:cNvSpPr txBox="1"/>
          <p:nvPr/>
        </p:nvSpPr>
        <p:spPr>
          <a:xfrm>
            <a:off x="3661955" y="2768700"/>
            <a:ext cx="3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B7F3B7-E4D5-48D2-9711-ED529DBD1205}"/>
              </a:ext>
            </a:extLst>
          </p:cNvPr>
          <p:cNvSpPr txBox="1"/>
          <p:nvPr/>
        </p:nvSpPr>
        <p:spPr>
          <a:xfrm>
            <a:off x="796834" y="2086390"/>
            <a:ext cx="2312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加油记录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45AFE4-4731-4480-BB7F-22A0F087BA43}"/>
              </a:ext>
            </a:extLst>
          </p:cNvPr>
          <p:cNvSpPr txBox="1"/>
          <p:nvPr/>
        </p:nvSpPr>
        <p:spPr>
          <a:xfrm>
            <a:off x="796834" y="2435416"/>
            <a:ext cx="2312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我的印花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F71AEB-A59B-4EAC-B879-45638112791C}"/>
              </a:ext>
            </a:extLst>
          </p:cNvPr>
          <p:cNvSpPr txBox="1"/>
          <p:nvPr/>
        </p:nvSpPr>
        <p:spPr>
          <a:xfrm>
            <a:off x="796834" y="2808509"/>
            <a:ext cx="2312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发票抬头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4C22891-3087-4029-A0CE-8ACC43BE1E37}"/>
              </a:ext>
            </a:extLst>
          </p:cNvPr>
          <p:cNvGrpSpPr/>
          <p:nvPr/>
        </p:nvGrpSpPr>
        <p:grpSpPr>
          <a:xfrm>
            <a:off x="704455" y="3117815"/>
            <a:ext cx="3336324" cy="378822"/>
            <a:chOff x="704455" y="2233749"/>
            <a:chExt cx="3336324" cy="37882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19AE9AB-8884-4B6A-B52F-9499995BB41E}"/>
                </a:ext>
              </a:extLst>
            </p:cNvPr>
            <p:cNvSpPr/>
            <p:nvPr/>
          </p:nvSpPr>
          <p:spPr>
            <a:xfrm>
              <a:off x="704455" y="2233749"/>
              <a:ext cx="3336324" cy="378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CD1A3D9-5FAA-4DD2-926A-4443E154F7B4}"/>
                </a:ext>
              </a:extLst>
            </p:cNvPr>
            <p:cNvCxnSpPr/>
            <p:nvPr/>
          </p:nvCxnSpPr>
          <p:spPr>
            <a:xfrm>
              <a:off x="704455" y="2233749"/>
              <a:ext cx="33363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D427FEA-C02D-49EE-BE38-0DA879C9E88F}"/>
                </a:ext>
              </a:extLst>
            </p:cNvPr>
            <p:cNvCxnSpPr/>
            <p:nvPr/>
          </p:nvCxnSpPr>
          <p:spPr>
            <a:xfrm>
              <a:off x="704455" y="2612570"/>
              <a:ext cx="33363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B72E9605-C158-47BF-A196-4A6951C65446}"/>
              </a:ext>
            </a:extLst>
          </p:cNvPr>
          <p:cNvSpPr txBox="1"/>
          <p:nvPr/>
        </p:nvSpPr>
        <p:spPr>
          <a:xfrm>
            <a:off x="3661955" y="3117197"/>
            <a:ext cx="3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5FD0BCB-E198-4FE2-A68B-4C5235535FCB}"/>
              </a:ext>
            </a:extLst>
          </p:cNvPr>
          <p:cNvSpPr txBox="1"/>
          <p:nvPr/>
        </p:nvSpPr>
        <p:spPr>
          <a:xfrm>
            <a:off x="796834" y="3157006"/>
            <a:ext cx="2312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智能支付设置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065EF8D-63EA-4047-AAEB-07A7F2E59220}"/>
              </a:ext>
            </a:extLst>
          </p:cNvPr>
          <p:cNvGrpSpPr/>
          <p:nvPr/>
        </p:nvGrpSpPr>
        <p:grpSpPr>
          <a:xfrm>
            <a:off x="704455" y="3489474"/>
            <a:ext cx="3336324" cy="378822"/>
            <a:chOff x="704455" y="2233749"/>
            <a:chExt cx="3336324" cy="37882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67A7CDA-1328-426F-8889-6184EFE219B2}"/>
                </a:ext>
              </a:extLst>
            </p:cNvPr>
            <p:cNvSpPr/>
            <p:nvPr/>
          </p:nvSpPr>
          <p:spPr>
            <a:xfrm>
              <a:off x="704455" y="2233749"/>
              <a:ext cx="3336324" cy="378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6A1D3BE-EE68-456B-888B-2494F134973F}"/>
                </a:ext>
              </a:extLst>
            </p:cNvPr>
            <p:cNvCxnSpPr/>
            <p:nvPr/>
          </p:nvCxnSpPr>
          <p:spPr>
            <a:xfrm>
              <a:off x="704455" y="2233749"/>
              <a:ext cx="33363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F118E76-E6AD-48C9-B68D-39F21E63D214}"/>
                </a:ext>
              </a:extLst>
            </p:cNvPr>
            <p:cNvCxnSpPr/>
            <p:nvPr/>
          </p:nvCxnSpPr>
          <p:spPr>
            <a:xfrm>
              <a:off x="704455" y="2612570"/>
              <a:ext cx="33363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2D0D1441-DAA8-4919-9EBE-0234417F1246}"/>
              </a:ext>
            </a:extLst>
          </p:cNvPr>
          <p:cNvSpPr txBox="1"/>
          <p:nvPr/>
        </p:nvSpPr>
        <p:spPr>
          <a:xfrm>
            <a:off x="3661955" y="3488856"/>
            <a:ext cx="3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F07B420-65C3-4A83-ADF9-04FFFA58DC94}"/>
              </a:ext>
            </a:extLst>
          </p:cNvPr>
          <p:cNvSpPr txBox="1"/>
          <p:nvPr/>
        </p:nvSpPr>
        <p:spPr>
          <a:xfrm>
            <a:off x="796834" y="3528665"/>
            <a:ext cx="2312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手工闪付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8975A5A-87F2-4198-B76C-3897C62C6574}"/>
              </a:ext>
            </a:extLst>
          </p:cNvPr>
          <p:cNvGrpSpPr/>
          <p:nvPr/>
        </p:nvGrpSpPr>
        <p:grpSpPr>
          <a:xfrm>
            <a:off x="704455" y="4361765"/>
            <a:ext cx="3336324" cy="378822"/>
            <a:chOff x="704455" y="2233749"/>
            <a:chExt cx="3336324" cy="378822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9957A69-9AA3-4760-AAAA-B89F8B574E83}"/>
                </a:ext>
              </a:extLst>
            </p:cNvPr>
            <p:cNvSpPr/>
            <p:nvPr/>
          </p:nvSpPr>
          <p:spPr>
            <a:xfrm>
              <a:off x="704455" y="2233749"/>
              <a:ext cx="3336324" cy="378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28B26F4-5417-4544-9310-874872C33787}"/>
                </a:ext>
              </a:extLst>
            </p:cNvPr>
            <p:cNvCxnSpPr/>
            <p:nvPr/>
          </p:nvCxnSpPr>
          <p:spPr>
            <a:xfrm>
              <a:off x="704455" y="2233749"/>
              <a:ext cx="33363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1C5E4E4-0C23-4C5C-A228-C7E752F08789}"/>
                </a:ext>
              </a:extLst>
            </p:cNvPr>
            <p:cNvCxnSpPr/>
            <p:nvPr/>
          </p:nvCxnSpPr>
          <p:spPr>
            <a:xfrm>
              <a:off x="704455" y="2612570"/>
              <a:ext cx="33363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81741748-B747-4057-8194-4B9BD6969C27}"/>
              </a:ext>
            </a:extLst>
          </p:cNvPr>
          <p:cNvSpPr txBox="1"/>
          <p:nvPr/>
        </p:nvSpPr>
        <p:spPr>
          <a:xfrm>
            <a:off x="3661955" y="4361147"/>
            <a:ext cx="3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34E814A-D2E6-47B8-B861-E8420B55A6ED}"/>
              </a:ext>
            </a:extLst>
          </p:cNvPr>
          <p:cNvSpPr txBox="1"/>
          <p:nvPr/>
        </p:nvSpPr>
        <p:spPr>
          <a:xfrm>
            <a:off x="796834" y="4400956"/>
            <a:ext cx="2312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我的车辆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BF6597C-648E-4C92-869E-CB5E47CAF4D7}"/>
              </a:ext>
            </a:extLst>
          </p:cNvPr>
          <p:cNvGrpSpPr/>
          <p:nvPr/>
        </p:nvGrpSpPr>
        <p:grpSpPr>
          <a:xfrm>
            <a:off x="704455" y="4997708"/>
            <a:ext cx="3336324" cy="378822"/>
            <a:chOff x="704455" y="2233749"/>
            <a:chExt cx="3336324" cy="37882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AE7F854-59FF-4934-97A8-8C6E7DC73593}"/>
                </a:ext>
              </a:extLst>
            </p:cNvPr>
            <p:cNvSpPr/>
            <p:nvPr/>
          </p:nvSpPr>
          <p:spPr>
            <a:xfrm>
              <a:off x="704455" y="2233749"/>
              <a:ext cx="3336324" cy="378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9CEAD32-ADCB-4C4F-AD64-EDF1868959F9}"/>
                </a:ext>
              </a:extLst>
            </p:cNvPr>
            <p:cNvCxnSpPr/>
            <p:nvPr/>
          </p:nvCxnSpPr>
          <p:spPr>
            <a:xfrm>
              <a:off x="704455" y="2233749"/>
              <a:ext cx="33363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039939C-AC40-4529-898D-B95F7B4306B7}"/>
                </a:ext>
              </a:extLst>
            </p:cNvPr>
            <p:cNvCxnSpPr/>
            <p:nvPr/>
          </p:nvCxnSpPr>
          <p:spPr>
            <a:xfrm>
              <a:off x="704455" y="2612570"/>
              <a:ext cx="33363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73BB43B0-434B-4BA5-87EF-FF4D28A22BFB}"/>
              </a:ext>
            </a:extLst>
          </p:cNvPr>
          <p:cNvSpPr txBox="1"/>
          <p:nvPr/>
        </p:nvSpPr>
        <p:spPr>
          <a:xfrm>
            <a:off x="3661955" y="4997090"/>
            <a:ext cx="3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70039D8-019E-4AFE-A0D6-FB5B916554D4}"/>
              </a:ext>
            </a:extLst>
          </p:cNvPr>
          <p:cNvSpPr txBox="1"/>
          <p:nvPr/>
        </p:nvSpPr>
        <p:spPr>
          <a:xfrm>
            <a:off x="796834" y="5036899"/>
            <a:ext cx="2312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车主福利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A869EF9-5F3D-4198-AA69-ADDB8806B9EA}"/>
              </a:ext>
            </a:extLst>
          </p:cNvPr>
          <p:cNvSpPr txBox="1"/>
          <p:nvPr/>
        </p:nvSpPr>
        <p:spPr>
          <a:xfrm>
            <a:off x="4040777" y="1863337"/>
            <a:ext cx="6975566" cy="879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加油相关的内容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自建印花积分的体系与模型，打通冠德印花积分，通权，以及印花兑换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A5813FE-C9FC-4603-81A3-C3414BF9F886}"/>
              </a:ext>
            </a:extLst>
          </p:cNvPr>
          <p:cNvSpPr txBox="1"/>
          <p:nvPr/>
        </p:nvSpPr>
        <p:spPr>
          <a:xfrm>
            <a:off x="4133158" y="4944566"/>
            <a:ext cx="535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异业服务，后续展开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3534A9-D394-4D54-89BC-E565B8253FB4}"/>
              </a:ext>
            </a:extLst>
          </p:cNvPr>
          <p:cNvSpPr/>
          <p:nvPr/>
        </p:nvSpPr>
        <p:spPr>
          <a:xfrm>
            <a:off x="1288399" y="1400356"/>
            <a:ext cx="2168435" cy="334384"/>
          </a:xfrm>
          <a:prstGeom prst="rect">
            <a:avLst/>
          </a:prstGeom>
          <a:solidFill>
            <a:srgbClr val="FFB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余额：</a:t>
            </a:r>
            <a:r>
              <a:rPr lang="en-US" altLang="zh-CN" dirty="0"/>
              <a:t>300</a:t>
            </a:r>
            <a:r>
              <a:rPr lang="zh-CN" altLang="en-US" dirty="0"/>
              <a:t>元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B8460AA-2355-43A0-9800-65F3DCDB3E68}"/>
              </a:ext>
            </a:extLst>
          </p:cNvPr>
          <p:cNvSpPr txBox="1"/>
          <p:nvPr/>
        </p:nvSpPr>
        <p:spPr>
          <a:xfrm>
            <a:off x="4133158" y="1396186"/>
            <a:ext cx="535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引入余额，充值，以及理财业务（平安理财、互金白条）</a:t>
            </a:r>
          </a:p>
        </p:txBody>
      </p:sp>
    </p:spTree>
    <p:extLst>
      <p:ext uri="{BB962C8B-B14F-4D97-AF65-F5344CB8AC3E}">
        <p14:creationId xmlns:p14="http://schemas.microsoft.com/office/powerpoint/2010/main" val="4165578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7A66D89-6088-4ED3-B53C-84BCE295F4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55" y="0"/>
            <a:ext cx="3336324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34BB337-63BF-4558-9B1F-E2D316AE5FB3}"/>
              </a:ext>
            </a:extLst>
          </p:cNvPr>
          <p:cNvSpPr/>
          <p:nvPr/>
        </p:nvSpPr>
        <p:spPr>
          <a:xfrm>
            <a:off x="692331" y="1920240"/>
            <a:ext cx="3331029" cy="45197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8E923F-CBF4-447E-AFAF-E200E53BE6D4}"/>
              </a:ext>
            </a:extLst>
          </p:cNvPr>
          <p:cNvSpPr/>
          <p:nvPr/>
        </p:nvSpPr>
        <p:spPr>
          <a:xfrm>
            <a:off x="692331" y="1920239"/>
            <a:ext cx="3331029" cy="2847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车辆向西悉尼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61B689-291B-42EC-A791-2E220B9DA30E}"/>
              </a:ext>
            </a:extLst>
          </p:cNvPr>
          <p:cNvSpPr txBox="1"/>
          <p:nvPr/>
        </p:nvSpPr>
        <p:spPr>
          <a:xfrm>
            <a:off x="704455" y="2435534"/>
            <a:ext cx="185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车牌绑定智能支付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071800-3F62-454D-A2C7-EE198FE02F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715" y="2445620"/>
            <a:ext cx="431639" cy="30777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40CD16E-AB35-4F57-9397-C000E619E902}"/>
              </a:ext>
            </a:extLst>
          </p:cNvPr>
          <p:cNvSpPr txBox="1"/>
          <p:nvPr/>
        </p:nvSpPr>
        <p:spPr>
          <a:xfrm>
            <a:off x="730111" y="2023999"/>
            <a:ext cx="1372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BXXXXX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F48F0C-063E-47D6-B76C-3B7EACFCC481}"/>
              </a:ext>
            </a:extLst>
          </p:cNvPr>
          <p:cNvSpPr txBox="1"/>
          <p:nvPr/>
        </p:nvSpPr>
        <p:spPr>
          <a:xfrm>
            <a:off x="3428437" y="1969271"/>
            <a:ext cx="3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7E8F09E-1449-499C-A4AB-1140417FE868}"/>
              </a:ext>
            </a:extLst>
          </p:cNvPr>
          <p:cNvSpPr/>
          <p:nvPr/>
        </p:nvSpPr>
        <p:spPr>
          <a:xfrm>
            <a:off x="730111" y="2805649"/>
            <a:ext cx="3172387" cy="1298955"/>
          </a:xfrm>
          <a:prstGeom prst="roundRect">
            <a:avLst>
              <a:gd name="adj" fmla="val 6159"/>
            </a:avLst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B4678F-513C-494F-8FC3-6823746EBF07}"/>
              </a:ext>
            </a:extLst>
          </p:cNvPr>
          <p:cNvSpPr txBox="1"/>
          <p:nvPr/>
        </p:nvSpPr>
        <p:spPr>
          <a:xfrm>
            <a:off x="704455" y="2880359"/>
            <a:ext cx="185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违章自动消息通知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8FD4B2-2942-47B4-92A0-96D309536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030" y="2880358"/>
            <a:ext cx="431639" cy="30777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68CB2B8-7A04-4F83-9DDF-80725DAC2387}"/>
              </a:ext>
            </a:extLst>
          </p:cNvPr>
          <p:cNvSpPr txBox="1"/>
          <p:nvPr/>
        </p:nvSpPr>
        <p:spPr>
          <a:xfrm>
            <a:off x="953589" y="3429000"/>
            <a:ext cx="2474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暂无违章记录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B84A139-2D60-412C-88DB-21FAE78ECCAC}"/>
              </a:ext>
            </a:extLst>
          </p:cNvPr>
          <p:cNvSpPr/>
          <p:nvPr/>
        </p:nvSpPr>
        <p:spPr>
          <a:xfrm>
            <a:off x="1214207" y="4270714"/>
            <a:ext cx="2204194" cy="399300"/>
          </a:xfrm>
          <a:prstGeom prst="roundRect">
            <a:avLst/>
          </a:prstGeom>
          <a:solidFill>
            <a:srgbClr val="FF8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移除车辆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B4A879-02A4-45B5-BFD7-EE7DB2055759}"/>
              </a:ext>
            </a:extLst>
          </p:cNvPr>
          <p:cNvSpPr txBox="1"/>
          <p:nvPr/>
        </p:nvSpPr>
        <p:spPr>
          <a:xfrm>
            <a:off x="4415246" y="809897"/>
            <a:ext cx="6823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车辆信息如何产生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、智能支付设置入口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、闪付时，如果加油记录包含车牌信息，提示用户绑定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、在此页面上手工添加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F170C3E-745B-4A46-ABD0-F48E54CDEEA8}"/>
              </a:ext>
            </a:extLst>
          </p:cNvPr>
          <p:cNvGrpSpPr/>
          <p:nvPr/>
        </p:nvGrpSpPr>
        <p:grpSpPr>
          <a:xfrm>
            <a:off x="2024351" y="4919004"/>
            <a:ext cx="535969" cy="535969"/>
            <a:chOff x="12227598" y="6133389"/>
            <a:chExt cx="744139" cy="74413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1D96192-384B-4659-BEB6-3C3E0935CDB8}"/>
                </a:ext>
              </a:extLst>
            </p:cNvPr>
            <p:cNvSpPr/>
            <p:nvPr/>
          </p:nvSpPr>
          <p:spPr>
            <a:xfrm>
              <a:off x="12227598" y="6133389"/>
              <a:ext cx="744139" cy="744139"/>
            </a:xfrm>
            <a:prstGeom prst="ellipse">
              <a:avLst/>
            </a:prstGeom>
            <a:grpFill/>
            <a:ln>
              <a:solidFill>
                <a:srgbClr val="007A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十字形 19">
              <a:extLst>
                <a:ext uri="{FF2B5EF4-FFF2-40B4-BE49-F238E27FC236}">
                  <a16:creationId xmlns:a16="http://schemas.microsoft.com/office/drawing/2014/main" id="{DAC582CB-98BA-4B9C-AFFA-AF7125BAA186}"/>
                </a:ext>
              </a:extLst>
            </p:cNvPr>
            <p:cNvSpPr/>
            <p:nvPr/>
          </p:nvSpPr>
          <p:spPr>
            <a:xfrm>
              <a:off x="12420962" y="6330910"/>
              <a:ext cx="378615" cy="378615"/>
            </a:xfrm>
            <a:prstGeom prst="plus">
              <a:avLst>
                <a:gd name="adj" fmla="val 46553"/>
              </a:avLst>
            </a:prstGeom>
            <a:solidFill>
              <a:srgbClr val="007AFF"/>
            </a:solidFill>
            <a:ln>
              <a:solidFill>
                <a:srgbClr val="007AFF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383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9473342-D3C5-4363-8CB2-7DDAF02EBF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需要协调的资源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CF13B8-2921-414A-99C9-F46DA16898B4}"/>
              </a:ext>
            </a:extLst>
          </p:cNvPr>
          <p:cNvSpPr txBox="1"/>
          <p:nvPr/>
        </p:nvSpPr>
        <p:spPr>
          <a:xfrm>
            <a:off x="1240971" y="1518557"/>
            <a:ext cx="9944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明确的产品迭代计划，明确短期之内的产品规划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冠德券和相关优惠力度的落实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运营人员落实。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人：文案编写、效果跟踪，企业客户跟进，数据跟踪，随时调整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8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C8B883-F8D4-4115-B181-5130FAB6F5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小程序成为影响用户的载体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8C3EE5-CDE1-4B40-BA83-CEADEEB6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1" y="1220884"/>
            <a:ext cx="3308160" cy="44162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5F8363-BC6C-4563-A7EB-AC31052846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7325"/>
          <a:stretch/>
        </p:blipFill>
        <p:spPr>
          <a:xfrm>
            <a:off x="8679868" y="1157287"/>
            <a:ext cx="3218381" cy="41463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E3441B-0106-4DE3-8227-DFEF49B46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5" y="1157287"/>
            <a:ext cx="2952750" cy="45434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1B436C-A4F2-4B8A-9C72-E325B0C391C0}"/>
              </a:ext>
            </a:extLst>
          </p:cNvPr>
          <p:cNvSpPr txBox="1"/>
          <p:nvPr/>
        </p:nvSpPr>
        <p:spPr>
          <a:xfrm>
            <a:off x="564525" y="5956663"/>
            <a:ext cx="11062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用好小程序，就能够形成不断接触用户的信息闭环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从而带动业务的发展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9871CF5-A4E1-4367-9388-96652EC6F655}"/>
              </a:ext>
            </a:extLst>
          </p:cNvPr>
          <p:cNvSpPr/>
          <p:nvPr/>
        </p:nvSpPr>
        <p:spPr>
          <a:xfrm>
            <a:off x="11011318" y="1972491"/>
            <a:ext cx="1039693" cy="103969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27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E6B58E-219C-4268-A953-65C0330B75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找到双方的契合点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510F66-1576-4819-9284-D2B504F2B115}"/>
              </a:ext>
            </a:extLst>
          </p:cNvPr>
          <p:cNvSpPr txBox="1"/>
          <p:nvPr/>
        </p:nvSpPr>
        <p:spPr>
          <a:xfrm>
            <a:off x="988423" y="1867956"/>
            <a:ext cx="10215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陆陆畅、油站目标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油站需要额外的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，对长期稳定的客户宁愿放弃部分利润。油站需要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，自动支付（小程序）能够提升油站的效率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陆陆畅需要大量使用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的车主用户</a:t>
            </a:r>
          </a:p>
        </p:txBody>
      </p:sp>
    </p:spTree>
    <p:extLst>
      <p:ext uri="{BB962C8B-B14F-4D97-AF65-F5344CB8AC3E}">
        <p14:creationId xmlns:p14="http://schemas.microsoft.com/office/powerpoint/2010/main" val="263325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0E890B-3DF6-42A1-8D32-6FFE4CB39E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个人定义的主轴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543227-7B34-4B3B-ACDF-056909B3DF21}"/>
              </a:ext>
            </a:extLst>
          </p:cNvPr>
          <p:cNvSpPr txBox="1"/>
          <p:nvPr/>
        </p:nvSpPr>
        <p:spPr>
          <a:xfrm>
            <a:off x="1484811" y="1933303"/>
            <a:ext cx="9222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目标：用户的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原始积累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挖掘油站的</a:t>
            </a:r>
            <a:r>
              <a:rPr lang="zh-CN" altLang="en-US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存量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活跃客户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增加小程序能够</a:t>
            </a:r>
            <a:r>
              <a:rPr lang="zh-CN" altLang="en-US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</a:t>
            </a:r>
            <a:endParaRPr lang="en-US" altLang="zh-CN" sz="4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EABCB9-382C-41B6-8411-BB6DBC5F080C}"/>
              </a:ext>
            </a:extLst>
          </p:cNvPr>
          <p:cNvSpPr txBox="1"/>
          <p:nvPr/>
        </p:nvSpPr>
        <p:spPr>
          <a:xfrm>
            <a:off x="1484811" y="5298714"/>
            <a:ext cx="777675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、建立小程序不断接触用户和影响用户的机制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、尝试增加小程序的非油业务，增加用户使用场景与频次</a:t>
            </a:r>
          </a:p>
        </p:txBody>
      </p:sp>
    </p:spTree>
    <p:extLst>
      <p:ext uri="{BB962C8B-B14F-4D97-AF65-F5344CB8AC3E}">
        <p14:creationId xmlns:p14="http://schemas.microsoft.com/office/powerpoint/2010/main" val="339467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BB37ED-3305-4D2E-B634-A23EC84D46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短期目标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B5238E-DA31-4E28-AECF-DDD94D6B79C3}"/>
              </a:ext>
            </a:extLst>
          </p:cNvPr>
          <p:cNvSpPr txBox="1"/>
          <p:nvPr/>
        </p:nvSpPr>
        <p:spPr>
          <a:xfrm>
            <a:off x="1567543" y="2286000"/>
            <a:ext cx="9222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、增加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方兴达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自动支付的用户比例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、为油站，特别是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方兴达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导入更多用户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、引入更多的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车主服务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，逐步开始建立非油业务生态</a:t>
            </a:r>
          </a:p>
        </p:txBody>
      </p:sp>
    </p:spTree>
    <p:extLst>
      <p:ext uri="{BB962C8B-B14F-4D97-AF65-F5344CB8AC3E}">
        <p14:creationId xmlns:p14="http://schemas.microsoft.com/office/powerpoint/2010/main" val="327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72252D-1366-40E2-875C-1855AB6107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几件工作可以开展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E4E43F-A338-471E-8DD3-886A14A2ED5A}"/>
              </a:ext>
            </a:extLst>
          </p:cNvPr>
          <p:cNvSpPr txBox="1"/>
          <p:nvPr/>
        </p:nvSpPr>
        <p:spPr>
          <a:xfrm>
            <a:off x="1517469" y="1005840"/>
            <a:ext cx="9157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方兴达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闪付客户（部分）尝试引导，将这些闪付用户变为自动支付（小程序）用户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高优先级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通过企业合作所谓员工福利的模式，推广到科技园的企业员工中去，为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方兴达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导流，成为自动支付（小程序）的用户，通过熟悉的企业进行尝试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量不会大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，可尝试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利用微信的社交关系，结合小程序，通过用户自主导流，广发发布一批现金券，为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油站导流，同时增加小程序的用户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接入伙伴的违章查询与代办服务，尝试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086DF-4764-4AD5-8C80-F21914BFAFDE}"/>
              </a:ext>
            </a:extLst>
          </p:cNvPr>
          <p:cNvSpPr txBox="1"/>
          <p:nvPr/>
        </p:nvSpPr>
        <p:spPr>
          <a:xfrm>
            <a:off x="426720" y="6075146"/>
            <a:ext cx="1133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低成本的尝试，看效果，效果好，则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IN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02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1B094BD-E438-4485-B364-DB22A5C8A1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所需的“粮草”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1DC045-E155-4AE6-A59A-50D5DB7524F5}"/>
              </a:ext>
            </a:extLst>
          </p:cNvPr>
          <p:cNvSpPr txBox="1"/>
          <p:nvPr/>
        </p:nvSpPr>
        <p:spPr>
          <a:xfrm>
            <a:off x="1841863" y="1998617"/>
            <a:ext cx="850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券，大量的券，需要冠德提供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9D7AE5-4612-437E-BBC5-317A72E20091}"/>
              </a:ext>
            </a:extLst>
          </p:cNvPr>
          <p:cNvSpPr txBox="1"/>
          <p:nvPr/>
        </p:nvSpPr>
        <p:spPr>
          <a:xfrm>
            <a:off x="1841863" y="4569767"/>
            <a:ext cx="850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产品迭代，符合场景的功能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2C8C90-03FC-4257-8620-07F2D5B28ED6}"/>
              </a:ext>
            </a:extLst>
          </p:cNvPr>
          <p:cNvSpPr txBox="1"/>
          <p:nvPr/>
        </p:nvSpPr>
        <p:spPr>
          <a:xfrm>
            <a:off x="1841863" y="3198167"/>
            <a:ext cx="850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针对特定人群的优惠力度，如每升便宜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元，需要冠德支持</a:t>
            </a:r>
          </a:p>
        </p:txBody>
      </p:sp>
    </p:spTree>
    <p:extLst>
      <p:ext uri="{BB962C8B-B14F-4D97-AF65-F5344CB8AC3E}">
        <p14:creationId xmlns:p14="http://schemas.microsoft.com/office/powerpoint/2010/main" val="223890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D41077-050D-4718-A647-C54754FC3F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思路与原则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20FA2D-DF90-4DBC-8699-07457DBAF0A4}"/>
              </a:ext>
            </a:extLst>
          </p:cNvPr>
          <p:cNvSpPr txBox="1"/>
          <p:nvPr/>
        </p:nvSpPr>
        <p:spPr>
          <a:xfrm>
            <a:off x="679269" y="2142309"/>
            <a:ext cx="11286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方兴达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的存量目标客户，引导用户开通自动支付，形成转换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针对大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，大范围内做一次拉新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抛开公众号，主推的载体是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，并且需要通过用户加油的场景，不断的把小程序往微信主界面入口推。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82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0B050"/>
        </a:solidFill>
        <a:ln w="19050" cap="flat" cmpd="sng">
          <a:noFill/>
          <a:miter lim="800000"/>
          <a:headEnd/>
          <a:tailEnd/>
        </a:ln>
        <a:effectLst>
          <a:outerShdw dist="20000" dir="5400000" algn="ctr" rotWithShape="0">
            <a:srgbClr val="000000">
              <a:alpha val="32999"/>
            </a:srgbClr>
          </a:outerShdw>
        </a:effectLst>
      </a:spPr>
      <a:bodyPr lIns="93982" tIns="93894" rIns="93982" bIns="93894" anchor="ctr"/>
      <a:lstStyle>
        <a:defPPr algn="ctr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20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5725</TotalTime>
  <Words>1849</Words>
  <Application>Microsoft Office PowerPoint</Application>
  <PresentationFormat>宽屏</PresentationFormat>
  <Paragraphs>192</Paragraphs>
  <Slides>26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DengXian</vt:lpstr>
      <vt:lpstr>DengXian</vt:lpstr>
      <vt:lpstr>宋体</vt:lpstr>
      <vt:lpstr>微软雅黑</vt:lpstr>
      <vt:lpstr>Arial</vt:lpstr>
      <vt:lpstr>Calibri</vt:lpstr>
      <vt:lpstr>Wingdings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nixiaobing</cp:lastModifiedBy>
  <cp:revision>690</cp:revision>
  <cp:lastPrinted>2017-11-16T05:18:46Z</cp:lastPrinted>
  <dcterms:created xsi:type="dcterms:W3CDTF">2017-11-14T11:09:58Z</dcterms:created>
  <dcterms:modified xsi:type="dcterms:W3CDTF">2018-01-11T04:33:05Z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