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3"/>
  </p:notesMasterIdLst>
  <p:sldIdLst>
    <p:sldId id="278" r:id="rId3"/>
    <p:sldId id="257" r:id="rId4"/>
    <p:sldId id="281" r:id="rId5"/>
    <p:sldId id="277" r:id="rId6"/>
    <p:sldId id="283" r:id="rId7"/>
    <p:sldId id="282" r:id="rId8"/>
    <p:sldId id="287" r:id="rId9"/>
    <p:sldId id="288" r:id="rId10"/>
    <p:sldId id="285" r:id="rId11"/>
    <p:sldId id="305" r:id="rId12"/>
    <p:sldId id="307" r:id="rId13"/>
    <p:sldId id="279" r:id="rId14"/>
    <p:sldId id="258" r:id="rId15"/>
    <p:sldId id="306" r:id="rId16"/>
    <p:sldId id="304" r:id="rId17"/>
    <p:sldId id="284" r:id="rId18"/>
    <p:sldId id="262" r:id="rId19"/>
    <p:sldId id="261" r:id="rId20"/>
    <p:sldId id="309" r:id="rId21"/>
    <p:sldId id="302" r:id="rId22"/>
    <p:sldId id="313" r:id="rId23"/>
    <p:sldId id="299" r:id="rId24"/>
    <p:sldId id="314" r:id="rId25"/>
    <p:sldId id="315" r:id="rId26"/>
    <p:sldId id="308" r:id="rId27"/>
    <p:sldId id="260" r:id="rId28"/>
    <p:sldId id="317" r:id="rId29"/>
    <p:sldId id="263" r:id="rId30"/>
    <p:sldId id="318" r:id="rId31"/>
    <p:sldId id="303" r:id="rId3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6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C3AC"/>
    <a:srgbClr val="81D93F"/>
    <a:srgbClr val="F57921"/>
    <a:srgbClr val="FFD966"/>
    <a:srgbClr val="FEDB97"/>
    <a:srgbClr val="FFD9C4"/>
    <a:srgbClr val="1C7143"/>
    <a:srgbClr val="457284"/>
    <a:srgbClr val="DE555E"/>
    <a:srgbClr val="D304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9437" autoAdjust="0"/>
    <p:restoredTop sz="72674" autoAdjust="0"/>
  </p:normalViewPr>
  <p:slideViewPr>
    <p:cSldViewPr>
      <p:cViewPr>
        <p:scale>
          <a:sx n="66" d="100"/>
          <a:sy n="66" d="100"/>
        </p:scale>
        <p:origin x="1002" y="360"/>
      </p:cViewPr>
      <p:guideLst>
        <p:guide orient="horz" pos="1668"/>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CABE81-EAB6-4693-AA9E-785AF8869635}" type="datetimeFigureOut">
              <a:rPr lang="zh-CN" altLang="en-US" smtClean="0"/>
              <a:t>2014/3/24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B30894-7803-4558-83D0-443A13076D89}" type="slidenum">
              <a:rPr lang="zh-CN" altLang="en-US" smtClean="0"/>
              <a:t>‹#›</a:t>
            </a:fld>
            <a:endParaRPr lang="zh-CN" altLang="en-US"/>
          </a:p>
        </p:txBody>
      </p:sp>
    </p:spTree>
    <p:extLst>
      <p:ext uri="{BB962C8B-B14F-4D97-AF65-F5344CB8AC3E}">
        <p14:creationId xmlns:p14="http://schemas.microsoft.com/office/powerpoint/2010/main" val="4177720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1F1981-6ABC-41E1-B1D2-D24B0B87EC15}" type="slidenum">
              <a:rPr lang="zh-CN" altLang="en-US" smtClean="0"/>
              <a:t>1</a:t>
            </a:fld>
            <a:endParaRPr lang="zh-CN" altLang="en-US"/>
          </a:p>
        </p:txBody>
      </p:sp>
    </p:spTree>
    <p:extLst>
      <p:ext uri="{BB962C8B-B14F-4D97-AF65-F5344CB8AC3E}">
        <p14:creationId xmlns:p14="http://schemas.microsoft.com/office/powerpoint/2010/main" val="3345985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400" b="0" dirty="0" smtClean="0">
              <a:solidFill>
                <a:srgbClr val="525753"/>
              </a:solidFill>
              <a:latin typeface="+mj-ea"/>
              <a:ea typeface="+mj-ea"/>
            </a:endParaRPr>
          </a:p>
        </p:txBody>
      </p:sp>
      <p:sp>
        <p:nvSpPr>
          <p:cNvPr id="4" name="灯片编号占位符 3"/>
          <p:cNvSpPr>
            <a:spLocks noGrp="1"/>
          </p:cNvSpPr>
          <p:nvPr>
            <p:ph type="sldNum" sz="quarter" idx="10"/>
          </p:nvPr>
        </p:nvSpPr>
        <p:spPr/>
        <p:txBody>
          <a:bodyPr/>
          <a:lstStyle/>
          <a:p>
            <a:fld id="{F0585B0C-41E2-4005-A54A-09A567BB2C45}" type="slidenum">
              <a:rPr lang="zh-CN" altLang="en-US" smtClean="0"/>
              <a:t>12</a:t>
            </a:fld>
            <a:endParaRPr lang="zh-CN" altLang="en-US"/>
          </a:p>
        </p:txBody>
      </p:sp>
    </p:spTree>
    <p:extLst>
      <p:ext uri="{BB962C8B-B14F-4D97-AF65-F5344CB8AC3E}">
        <p14:creationId xmlns:p14="http://schemas.microsoft.com/office/powerpoint/2010/main" val="3833453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获取信息的方式和途径更加广泛和发撒，信息以裂变的速度传播</a:t>
            </a:r>
            <a:endParaRPr lang="en-US" altLang="zh-CN" dirty="0" smtClean="0"/>
          </a:p>
          <a:p>
            <a:r>
              <a:rPr lang="en-US" altLang="zh-CN" dirty="0" smtClean="0"/>
              <a:t>2</a:t>
            </a:r>
            <a:r>
              <a:rPr lang="zh-CN" altLang="en-US" dirty="0" smtClean="0"/>
              <a:t>以个人和兴趣组织信息，不再是以产品或物组织信息。</a:t>
            </a:r>
            <a:endParaRPr lang="zh-CN" altLang="en-US" dirty="0"/>
          </a:p>
        </p:txBody>
      </p:sp>
      <p:sp>
        <p:nvSpPr>
          <p:cNvPr id="4" name="灯片编号占位符 3"/>
          <p:cNvSpPr>
            <a:spLocks noGrp="1"/>
          </p:cNvSpPr>
          <p:nvPr>
            <p:ph type="sldNum" sz="quarter" idx="10"/>
          </p:nvPr>
        </p:nvSpPr>
        <p:spPr/>
        <p:txBody>
          <a:bodyPr/>
          <a:lstStyle/>
          <a:p>
            <a:fld id="{AFB30894-7803-4558-83D0-443A13076D89}" type="slidenum">
              <a:rPr lang="zh-CN" altLang="en-US" smtClean="0"/>
              <a:t>14</a:t>
            </a:fld>
            <a:endParaRPr lang="zh-CN" altLang="en-US"/>
          </a:p>
        </p:txBody>
      </p:sp>
    </p:spTree>
    <p:extLst>
      <p:ext uri="{BB962C8B-B14F-4D97-AF65-F5344CB8AC3E}">
        <p14:creationId xmlns:p14="http://schemas.microsoft.com/office/powerpoint/2010/main" val="4030389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B30894-7803-4558-83D0-443A13076D89}" type="slidenum">
              <a:rPr lang="zh-CN" altLang="en-US" smtClean="0"/>
              <a:t>22</a:t>
            </a:fld>
            <a:endParaRPr lang="zh-CN" altLang="en-US"/>
          </a:p>
        </p:txBody>
      </p:sp>
    </p:spTree>
    <p:extLst>
      <p:ext uri="{BB962C8B-B14F-4D97-AF65-F5344CB8AC3E}">
        <p14:creationId xmlns:p14="http://schemas.microsoft.com/office/powerpoint/2010/main" val="4207970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B30894-7803-4558-83D0-443A13076D89}" type="slidenum">
              <a:rPr lang="zh-CN" altLang="en-US" smtClean="0"/>
              <a:t>23</a:t>
            </a:fld>
            <a:endParaRPr lang="zh-CN" altLang="en-US"/>
          </a:p>
        </p:txBody>
      </p:sp>
    </p:spTree>
    <p:extLst>
      <p:ext uri="{BB962C8B-B14F-4D97-AF65-F5344CB8AC3E}">
        <p14:creationId xmlns:p14="http://schemas.microsoft.com/office/powerpoint/2010/main" val="3725824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B30894-7803-4558-83D0-443A13076D89}"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2773326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B30894-7803-4558-83D0-443A13076D89}" type="slidenum">
              <a:rPr lang="zh-CN" altLang="en-US" smtClean="0">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1176044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B30894-7803-4558-83D0-443A13076D89}" type="slidenum">
              <a:rPr lang="zh-CN" altLang="en-US" smtClean="0">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1639149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B30894-7803-4558-83D0-443A13076D89}" type="slidenum">
              <a:rPr lang="zh-CN" altLang="en-US" smtClean="0"/>
              <a:t>2</a:t>
            </a:fld>
            <a:endParaRPr lang="zh-CN" altLang="en-US"/>
          </a:p>
        </p:txBody>
      </p:sp>
    </p:spTree>
    <p:extLst>
      <p:ext uri="{BB962C8B-B14F-4D97-AF65-F5344CB8AC3E}">
        <p14:creationId xmlns:p14="http://schemas.microsoft.com/office/powerpoint/2010/main" val="2048383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，这些数不尽的名词在网络、报纸、微博等媒体上不断被提起，</a:t>
            </a:r>
            <a:endParaRPr lang="en-US" altLang="zh-CN" dirty="0" smtClean="0"/>
          </a:p>
          <a:p>
            <a:r>
              <a:rPr lang="zh-CN" altLang="en-US" dirty="0" smtClean="0"/>
              <a:t>除了困惑，还是困惑</a:t>
            </a:r>
            <a:endParaRPr lang="zh-CN" altLang="en-US" dirty="0"/>
          </a:p>
        </p:txBody>
      </p:sp>
      <p:sp>
        <p:nvSpPr>
          <p:cNvPr id="4" name="灯片编号占位符 3"/>
          <p:cNvSpPr>
            <a:spLocks noGrp="1"/>
          </p:cNvSpPr>
          <p:nvPr>
            <p:ph type="sldNum" sz="quarter" idx="10"/>
          </p:nvPr>
        </p:nvSpPr>
        <p:spPr/>
        <p:txBody>
          <a:bodyPr/>
          <a:lstStyle/>
          <a:p>
            <a:fld id="{AFB30894-7803-4558-83D0-443A13076D89}" type="slidenum">
              <a:rPr lang="zh-CN" altLang="en-US" smtClean="0"/>
              <a:t>3</a:t>
            </a:fld>
            <a:endParaRPr lang="zh-CN" altLang="en-US"/>
          </a:p>
        </p:txBody>
      </p:sp>
    </p:spTree>
    <p:extLst>
      <p:ext uri="{BB962C8B-B14F-4D97-AF65-F5344CB8AC3E}">
        <p14:creationId xmlns:p14="http://schemas.microsoft.com/office/powerpoint/2010/main" val="230129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B30894-7803-4558-83D0-443A13076D89}" type="slidenum">
              <a:rPr lang="zh-CN" altLang="en-US" smtClean="0"/>
              <a:t>4</a:t>
            </a:fld>
            <a:endParaRPr lang="zh-CN" altLang="en-US"/>
          </a:p>
        </p:txBody>
      </p:sp>
    </p:spTree>
    <p:extLst>
      <p:ext uri="{BB962C8B-B14F-4D97-AF65-F5344CB8AC3E}">
        <p14:creationId xmlns:p14="http://schemas.microsoft.com/office/powerpoint/2010/main" val="4237053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年前，没有人认为互联网会成为严肃的商业； </a:t>
            </a:r>
            <a:br>
              <a:rPr lang="zh-CN" altLang="en-US" dirty="0" smtClean="0"/>
            </a:br>
            <a:r>
              <a:rPr lang="en-US" altLang="zh-CN" dirty="0" smtClean="0"/>
              <a:t>5</a:t>
            </a:r>
            <a:r>
              <a:rPr lang="zh-CN" altLang="en-US" dirty="0" smtClean="0"/>
              <a:t>年前，没有人认为互联网会成为一个独立的产业； </a:t>
            </a:r>
            <a:br>
              <a:rPr lang="zh-CN" altLang="en-US" dirty="0" smtClean="0"/>
            </a:br>
            <a:r>
              <a:rPr lang="en-US" altLang="zh-CN" dirty="0" smtClean="0"/>
              <a:t>4</a:t>
            </a:r>
            <a:r>
              <a:rPr lang="zh-CN" altLang="en-US" dirty="0" smtClean="0"/>
              <a:t>年前，没有人认为我们会在互联网上购物； </a:t>
            </a:r>
            <a:br>
              <a:rPr lang="zh-CN" altLang="en-US" dirty="0" smtClean="0"/>
            </a:br>
            <a:r>
              <a:rPr lang="en-US" altLang="zh-CN" dirty="0" smtClean="0"/>
              <a:t>3</a:t>
            </a:r>
            <a:r>
              <a:rPr lang="zh-CN" altLang="en-US" dirty="0" smtClean="0"/>
              <a:t>年前，没有人认为电子商务会成为互联网的首要特性； </a:t>
            </a:r>
            <a:br>
              <a:rPr lang="zh-CN" altLang="en-US" dirty="0" smtClean="0"/>
            </a:br>
            <a:r>
              <a:rPr lang="en-US" altLang="zh-CN" dirty="0" smtClean="0"/>
              <a:t>2</a:t>
            </a:r>
            <a:r>
              <a:rPr lang="zh-CN" altLang="en-US" dirty="0" smtClean="0"/>
              <a:t>年前，没有人认为互联网会成为一种主导社会发展的新经济； </a:t>
            </a:r>
            <a:br>
              <a:rPr lang="zh-CN" altLang="en-US" dirty="0" smtClean="0"/>
            </a:br>
            <a:r>
              <a:rPr lang="en-US" altLang="zh-CN" dirty="0" smtClean="0"/>
              <a:t>1</a:t>
            </a:r>
            <a:r>
              <a:rPr lang="zh-CN" altLang="en-US" dirty="0" smtClean="0"/>
              <a:t>年前，没有人认为任何商品都可以网上销售</a:t>
            </a:r>
            <a:r>
              <a:rPr lang="en-US" altLang="zh-CN" dirty="0" smtClean="0"/>
              <a:t>…… </a:t>
            </a:r>
            <a:br>
              <a:rPr lang="en-US" altLang="zh-CN" dirty="0" smtClean="0"/>
            </a:br>
            <a:r>
              <a:rPr lang="zh-CN" altLang="en-US" dirty="0" smtClean="0"/>
              <a:t>而今，几乎没有人认为任何行业都可开展电子商务，很少人相信未来任何企业都必须以互联网为基础重新构建核心竞争力。但事实上，互联网将诸多的不可能变成了可能，并让所有人最终心服口服。 </a:t>
            </a:r>
            <a:br>
              <a:rPr lang="zh-CN" altLang="en-US" dirty="0" smtClean="0"/>
            </a:br>
            <a:r>
              <a:rPr lang="zh-CN" altLang="en-US" dirty="0" smtClean="0"/>
              <a:t>互联网还将为人类带来什么？我们无从把握。但是，面对这种趋势，任何人都不能再低估它的力量。在新形势下，企业如何根据自身特点与资源优势，与互联网巧妙结合，创造出属于自己独特的互联网经营战略，在互联网浪潮中占得一席之地。</a:t>
            </a:r>
            <a:endParaRPr lang="en-US" altLang="zh-CN" dirty="0" smtClean="0"/>
          </a:p>
          <a:p>
            <a:r>
              <a:rPr lang="en-US" altLang="zh-CN" dirty="0" smtClean="0"/>
              <a:t>2014</a:t>
            </a:r>
            <a:endParaRPr lang="zh-CN" altLang="en-US" dirty="0"/>
          </a:p>
        </p:txBody>
      </p:sp>
      <p:sp>
        <p:nvSpPr>
          <p:cNvPr id="4" name="灯片编号占位符 3"/>
          <p:cNvSpPr>
            <a:spLocks noGrp="1"/>
          </p:cNvSpPr>
          <p:nvPr>
            <p:ph type="sldNum" sz="quarter" idx="10"/>
          </p:nvPr>
        </p:nvSpPr>
        <p:spPr/>
        <p:txBody>
          <a:bodyPr/>
          <a:lstStyle/>
          <a:p>
            <a:fld id="{AFB30894-7803-4558-83D0-443A13076D89}" type="slidenum">
              <a:rPr lang="zh-CN" altLang="en-US" smtClean="0"/>
              <a:t>5</a:t>
            </a:fld>
            <a:endParaRPr lang="zh-CN" altLang="en-US"/>
          </a:p>
        </p:txBody>
      </p:sp>
    </p:spTree>
    <p:extLst>
      <p:ext uri="{BB962C8B-B14F-4D97-AF65-F5344CB8AC3E}">
        <p14:creationId xmlns:p14="http://schemas.microsoft.com/office/powerpoint/2010/main" val="3465006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年前，没有人认为互联网会成为严肃的商业； </a:t>
            </a:r>
            <a:br>
              <a:rPr lang="zh-CN" altLang="en-US" dirty="0" smtClean="0"/>
            </a:br>
            <a:r>
              <a:rPr lang="en-US" altLang="zh-CN" dirty="0" smtClean="0"/>
              <a:t>5</a:t>
            </a:r>
            <a:r>
              <a:rPr lang="zh-CN" altLang="en-US" dirty="0" smtClean="0"/>
              <a:t>年前，没有人认为互联网会成为一个独立的产业； </a:t>
            </a:r>
            <a:br>
              <a:rPr lang="zh-CN" altLang="en-US" dirty="0" smtClean="0"/>
            </a:br>
            <a:r>
              <a:rPr lang="en-US" altLang="zh-CN" dirty="0" smtClean="0"/>
              <a:t>4</a:t>
            </a:r>
            <a:r>
              <a:rPr lang="zh-CN" altLang="en-US" dirty="0" smtClean="0"/>
              <a:t>年前，没有人认为我们会在互联网上购物； </a:t>
            </a:r>
            <a:br>
              <a:rPr lang="zh-CN" altLang="en-US" dirty="0" smtClean="0"/>
            </a:br>
            <a:r>
              <a:rPr lang="en-US" altLang="zh-CN" dirty="0" smtClean="0"/>
              <a:t>3</a:t>
            </a:r>
            <a:r>
              <a:rPr lang="zh-CN" altLang="en-US" dirty="0" smtClean="0"/>
              <a:t>年前，没有人认为电子商务会成为互联网的首要特性； </a:t>
            </a:r>
            <a:br>
              <a:rPr lang="zh-CN" altLang="en-US" dirty="0" smtClean="0"/>
            </a:br>
            <a:r>
              <a:rPr lang="en-US" altLang="zh-CN" dirty="0" smtClean="0"/>
              <a:t>2</a:t>
            </a:r>
            <a:r>
              <a:rPr lang="zh-CN" altLang="en-US" dirty="0" smtClean="0"/>
              <a:t>年前，没有人认为互联网会成为一种主导社会发展的新经济； </a:t>
            </a:r>
            <a:br>
              <a:rPr lang="zh-CN" altLang="en-US" dirty="0" smtClean="0"/>
            </a:br>
            <a:r>
              <a:rPr lang="en-US" altLang="zh-CN" dirty="0" smtClean="0"/>
              <a:t>1</a:t>
            </a:r>
            <a:r>
              <a:rPr lang="zh-CN" altLang="en-US" dirty="0" smtClean="0"/>
              <a:t>年前，没有人认为任何商品都可以网上销售</a:t>
            </a:r>
            <a:r>
              <a:rPr lang="en-US" altLang="zh-CN" dirty="0" smtClean="0"/>
              <a:t>…… </a:t>
            </a:r>
            <a:br>
              <a:rPr lang="en-US" altLang="zh-CN" dirty="0" smtClean="0"/>
            </a:br>
            <a:r>
              <a:rPr lang="zh-CN" altLang="en-US" dirty="0" smtClean="0"/>
              <a:t>而今，几乎没有人认为任何行业都可开展电子商务，很少人相信未来任何企业都必须以互联网为基础重新构建核心竞争力。但事实上，互联网将诸多的不可能变成了可能，并让所有人最终心服口服。 </a:t>
            </a:r>
            <a:br>
              <a:rPr lang="zh-CN" altLang="en-US" dirty="0" smtClean="0"/>
            </a:br>
            <a:r>
              <a:rPr lang="zh-CN" altLang="en-US" dirty="0" smtClean="0"/>
              <a:t>互联网还将为人类带来什么？我们无从把握。但是，面对这种趋势，任何人都不能再低估它的力量。在新形势下，企业如何根据自身特点与资源优势，与互联网巧妙结合，创造出属于自己独特的互联网经营战略，在互联网浪潮中占得一席之地。</a:t>
            </a:r>
            <a:endParaRPr lang="en-US" altLang="zh-CN" dirty="0" smtClean="0"/>
          </a:p>
          <a:p>
            <a:r>
              <a:rPr lang="en-US" altLang="zh-CN" dirty="0" smtClean="0"/>
              <a:t>2014</a:t>
            </a:r>
            <a:endParaRPr lang="zh-CN" altLang="en-US" dirty="0"/>
          </a:p>
        </p:txBody>
      </p:sp>
      <p:sp>
        <p:nvSpPr>
          <p:cNvPr id="4" name="灯片编号占位符 3"/>
          <p:cNvSpPr>
            <a:spLocks noGrp="1"/>
          </p:cNvSpPr>
          <p:nvPr>
            <p:ph type="sldNum" sz="quarter" idx="10"/>
          </p:nvPr>
        </p:nvSpPr>
        <p:spPr/>
        <p:txBody>
          <a:bodyPr/>
          <a:lstStyle/>
          <a:p>
            <a:fld id="{AFB30894-7803-4558-83D0-443A13076D89}" type="slidenum">
              <a:rPr lang="zh-CN" altLang="en-US" smtClean="0"/>
              <a:t>6</a:t>
            </a:fld>
            <a:endParaRPr lang="zh-CN" altLang="en-US"/>
          </a:p>
        </p:txBody>
      </p:sp>
    </p:spTree>
    <p:extLst>
      <p:ext uri="{BB962C8B-B14F-4D97-AF65-F5344CB8AC3E}">
        <p14:creationId xmlns:p14="http://schemas.microsoft.com/office/powerpoint/2010/main" val="3536070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年前，没有人认为互联网会成为严肃的商业； </a:t>
            </a:r>
            <a:br>
              <a:rPr lang="zh-CN" altLang="en-US" dirty="0" smtClean="0"/>
            </a:br>
            <a:r>
              <a:rPr lang="en-US" altLang="zh-CN" dirty="0" smtClean="0"/>
              <a:t>5</a:t>
            </a:r>
            <a:r>
              <a:rPr lang="zh-CN" altLang="en-US" dirty="0" smtClean="0"/>
              <a:t>年前，没有人认为互联网会成为一个独立的产业； </a:t>
            </a:r>
            <a:br>
              <a:rPr lang="zh-CN" altLang="en-US" dirty="0" smtClean="0"/>
            </a:br>
            <a:r>
              <a:rPr lang="en-US" altLang="zh-CN" dirty="0" smtClean="0"/>
              <a:t>4</a:t>
            </a:r>
            <a:r>
              <a:rPr lang="zh-CN" altLang="en-US" dirty="0" smtClean="0"/>
              <a:t>年前，没有人认为我们会在互联网上购物； </a:t>
            </a:r>
            <a:br>
              <a:rPr lang="zh-CN" altLang="en-US" dirty="0" smtClean="0"/>
            </a:br>
            <a:r>
              <a:rPr lang="en-US" altLang="zh-CN" dirty="0" smtClean="0"/>
              <a:t>3</a:t>
            </a:r>
            <a:r>
              <a:rPr lang="zh-CN" altLang="en-US" dirty="0" smtClean="0"/>
              <a:t>年前，没有人认为电子商务会成为互联网的首要特性； </a:t>
            </a:r>
            <a:br>
              <a:rPr lang="zh-CN" altLang="en-US" dirty="0" smtClean="0"/>
            </a:br>
            <a:r>
              <a:rPr lang="en-US" altLang="zh-CN" dirty="0" smtClean="0"/>
              <a:t>2</a:t>
            </a:r>
            <a:r>
              <a:rPr lang="zh-CN" altLang="en-US" dirty="0" smtClean="0"/>
              <a:t>年前，没有人认为互联网会成为一种主导社会发展的新经济； </a:t>
            </a:r>
            <a:br>
              <a:rPr lang="zh-CN" altLang="en-US" dirty="0" smtClean="0"/>
            </a:br>
            <a:r>
              <a:rPr lang="en-US" altLang="zh-CN" dirty="0" smtClean="0"/>
              <a:t>1</a:t>
            </a:r>
            <a:r>
              <a:rPr lang="zh-CN" altLang="en-US" dirty="0" smtClean="0"/>
              <a:t>年前，没有人认为任何商品都可以网上销售</a:t>
            </a:r>
            <a:r>
              <a:rPr lang="en-US" altLang="zh-CN" dirty="0" smtClean="0"/>
              <a:t>…… </a:t>
            </a:r>
            <a:br>
              <a:rPr lang="en-US" altLang="zh-CN" dirty="0" smtClean="0"/>
            </a:br>
            <a:r>
              <a:rPr lang="zh-CN" altLang="en-US" dirty="0" smtClean="0"/>
              <a:t>而今，几乎没有人认为任何行业都可开展电子商务，很少人相信未来任何企业都必须以互联网为基础重新构建核心竞争力。但事实上，互联网将诸多的不可能变成了可能，并让所有人最终心服口服。 </a:t>
            </a:r>
            <a:br>
              <a:rPr lang="zh-CN" altLang="en-US" dirty="0" smtClean="0"/>
            </a:br>
            <a:r>
              <a:rPr lang="zh-CN" altLang="en-US" dirty="0" smtClean="0"/>
              <a:t>互联网还将为人类带来什么？我们无从把握。但是，面对这种趋势，任何人都不能再低估它的力量。在新形势下，企业如何根据自身特点与资源优势，与互联网巧妙结合，创造出属于自己独特的互联网经营战略，在互联网浪潮中占得一席之地。</a:t>
            </a:r>
            <a:endParaRPr lang="en-US" altLang="zh-CN" dirty="0" smtClean="0"/>
          </a:p>
          <a:p>
            <a:r>
              <a:rPr lang="en-US" altLang="zh-CN" dirty="0" smtClean="0"/>
              <a:t>2014</a:t>
            </a:r>
            <a:endParaRPr lang="zh-CN" altLang="en-US" dirty="0"/>
          </a:p>
        </p:txBody>
      </p:sp>
      <p:sp>
        <p:nvSpPr>
          <p:cNvPr id="4" name="灯片编号占位符 3"/>
          <p:cNvSpPr>
            <a:spLocks noGrp="1"/>
          </p:cNvSpPr>
          <p:nvPr>
            <p:ph type="sldNum" sz="quarter" idx="10"/>
          </p:nvPr>
        </p:nvSpPr>
        <p:spPr/>
        <p:txBody>
          <a:bodyPr/>
          <a:lstStyle/>
          <a:p>
            <a:fld id="{AFB30894-7803-4558-83D0-443A13076D89}" type="slidenum">
              <a:rPr lang="zh-CN" altLang="en-US" smtClean="0"/>
              <a:t>9</a:t>
            </a:fld>
            <a:endParaRPr lang="zh-CN" altLang="en-US"/>
          </a:p>
        </p:txBody>
      </p:sp>
    </p:spTree>
    <p:extLst>
      <p:ext uri="{BB962C8B-B14F-4D97-AF65-F5344CB8AC3E}">
        <p14:creationId xmlns:p14="http://schemas.microsoft.com/office/powerpoint/2010/main" val="99496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年前，没有人认为互联网会成为严肃的商业； </a:t>
            </a:r>
            <a:br>
              <a:rPr lang="zh-CN" altLang="en-US" dirty="0" smtClean="0"/>
            </a:br>
            <a:r>
              <a:rPr lang="en-US" altLang="zh-CN" dirty="0" smtClean="0"/>
              <a:t>5</a:t>
            </a:r>
            <a:r>
              <a:rPr lang="zh-CN" altLang="en-US" dirty="0" smtClean="0"/>
              <a:t>年前，没有人认为互联网会成为一个独立的产业； </a:t>
            </a:r>
            <a:br>
              <a:rPr lang="zh-CN" altLang="en-US" dirty="0" smtClean="0"/>
            </a:br>
            <a:r>
              <a:rPr lang="en-US" altLang="zh-CN" dirty="0" smtClean="0"/>
              <a:t>4</a:t>
            </a:r>
            <a:r>
              <a:rPr lang="zh-CN" altLang="en-US" dirty="0" smtClean="0"/>
              <a:t>年前，没有人认为我们会在互联网上购物； </a:t>
            </a:r>
            <a:br>
              <a:rPr lang="zh-CN" altLang="en-US" dirty="0" smtClean="0"/>
            </a:br>
            <a:r>
              <a:rPr lang="en-US" altLang="zh-CN" dirty="0" smtClean="0"/>
              <a:t>3</a:t>
            </a:r>
            <a:r>
              <a:rPr lang="zh-CN" altLang="en-US" dirty="0" smtClean="0"/>
              <a:t>年前，没有人认为电子商务会成为互联网的首要特性； </a:t>
            </a:r>
            <a:br>
              <a:rPr lang="zh-CN" altLang="en-US" dirty="0" smtClean="0"/>
            </a:br>
            <a:r>
              <a:rPr lang="en-US" altLang="zh-CN" dirty="0" smtClean="0"/>
              <a:t>2</a:t>
            </a:r>
            <a:r>
              <a:rPr lang="zh-CN" altLang="en-US" dirty="0" smtClean="0"/>
              <a:t>年前，没有人认为互联网会成为一种主导社会发展的新经济； </a:t>
            </a:r>
            <a:br>
              <a:rPr lang="zh-CN" altLang="en-US" dirty="0" smtClean="0"/>
            </a:br>
            <a:r>
              <a:rPr lang="en-US" altLang="zh-CN" dirty="0" smtClean="0"/>
              <a:t>1</a:t>
            </a:r>
            <a:r>
              <a:rPr lang="zh-CN" altLang="en-US" dirty="0" smtClean="0"/>
              <a:t>年前，没有人认为任何商品都可以网上销售</a:t>
            </a:r>
            <a:r>
              <a:rPr lang="en-US" altLang="zh-CN" dirty="0" smtClean="0"/>
              <a:t>…… </a:t>
            </a:r>
            <a:br>
              <a:rPr lang="en-US" altLang="zh-CN" dirty="0" smtClean="0"/>
            </a:br>
            <a:r>
              <a:rPr lang="zh-CN" altLang="en-US" dirty="0" smtClean="0"/>
              <a:t>而今，几乎没有人认为任何行业都可开展电子商务，很少人相信未来任何企业都必须以互联网为基础重新构建核心竞争力。但事实上，互联网将诸多的不可能变成了可能，并让所有人最终心服口服。 </a:t>
            </a:r>
            <a:br>
              <a:rPr lang="zh-CN" altLang="en-US" dirty="0" smtClean="0"/>
            </a:br>
            <a:r>
              <a:rPr lang="zh-CN" altLang="en-US" dirty="0" smtClean="0"/>
              <a:t>互联网还将为人类带来什么？我们无从把握。但是，面对这种趋势，任何人都不能再低估它的力量。在新形势下，企业如何根据自身特点与资源优势，与互联网巧妙结合，创造出属于自己独特的互联网经营战略，在互联网浪潮中占得一席之地。</a:t>
            </a:r>
            <a:endParaRPr lang="en-US" altLang="zh-CN" dirty="0" smtClean="0"/>
          </a:p>
          <a:p>
            <a:r>
              <a:rPr lang="en-US" altLang="zh-CN" dirty="0" smtClean="0"/>
              <a:t>2014</a:t>
            </a:r>
            <a:endParaRPr lang="zh-CN" altLang="en-US" dirty="0"/>
          </a:p>
        </p:txBody>
      </p:sp>
      <p:sp>
        <p:nvSpPr>
          <p:cNvPr id="4" name="灯片编号占位符 3"/>
          <p:cNvSpPr>
            <a:spLocks noGrp="1"/>
          </p:cNvSpPr>
          <p:nvPr>
            <p:ph type="sldNum" sz="quarter" idx="10"/>
          </p:nvPr>
        </p:nvSpPr>
        <p:spPr/>
        <p:txBody>
          <a:bodyPr/>
          <a:lstStyle/>
          <a:p>
            <a:fld id="{AFB30894-7803-4558-83D0-443A13076D89}" type="slidenum">
              <a:rPr lang="zh-CN" altLang="en-US" smtClean="0"/>
              <a:t>10</a:t>
            </a:fld>
            <a:endParaRPr lang="zh-CN" altLang="en-US"/>
          </a:p>
        </p:txBody>
      </p:sp>
    </p:spTree>
    <p:extLst>
      <p:ext uri="{BB962C8B-B14F-4D97-AF65-F5344CB8AC3E}">
        <p14:creationId xmlns:p14="http://schemas.microsoft.com/office/powerpoint/2010/main" val="2405902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B30894-7803-4558-83D0-443A13076D89}" type="slidenum">
              <a:rPr lang="zh-CN" altLang="en-US" smtClean="0"/>
              <a:t>11</a:t>
            </a:fld>
            <a:endParaRPr lang="zh-CN" altLang="en-US"/>
          </a:p>
        </p:txBody>
      </p:sp>
    </p:spTree>
    <p:extLst>
      <p:ext uri="{BB962C8B-B14F-4D97-AF65-F5344CB8AC3E}">
        <p14:creationId xmlns:p14="http://schemas.microsoft.com/office/powerpoint/2010/main" val="2443484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400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400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4000">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54C4116-7EA9-4949-8BAC-25BA833C5B9B}" type="datetimeFigureOut">
              <a:rPr lang="zh-CN" altLang="en-US" smtClean="0">
                <a:solidFill>
                  <a:prstClr val="black">
                    <a:tint val="75000"/>
                  </a:prstClr>
                </a:solidFill>
              </a:rPr>
              <a:pPr/>
              <a:t>2014/3/24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554A51-B8A9-4F7C-9456-359C5F01FEA2}"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42376154"/>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4C4116-7EA9-4949-8BAC-25BA833C5B9B}" type="datetimeFigureOut">
              <a:rPr lang="zh-CN" altLang="en-US" smtClean="0">
                <a:solidFill>
                  <a:prstClr val="black">
                    <a:tint val="75000"/>
                  </a:prstClr>
                </a:solidFill>
              </a:rPr>
              <a:pPr/>
              <a:t>2014/3/24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554A51-B8A9-4F7C-9456-359C5F01FEA2}"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59925204"/>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54C4116-7EA9-4949-8BAC-25BA833C5B9B}" type="datetimeFigureOut">
              <a:rPr lang="zh-CN" altLang="en-US" smtClean="0">
                <a:solidFill>
                  <a:prstClr val="black">
                    <a:tint val="75000"/>
                  </a:prstClr>
                </a:solidFill>
              </a:rPr>
              <a:pPr/>
              <a:t>2014/3/24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554A51-B8A9-4F7C-9456-359C5F01FEA2}"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91264638"/>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54C4116-7EA9-4949-8BAC-25BA833C5B9B}" type="datetimeFigureOut">
              <a:rPr lang="zh-CN" altLang="en-US" smtClean="0">
                <a:solidFill>
                  <a:prstClr val="black">
                    <a:tint val="75000"/>
                  </a:prstClr>
                </a:solidFill>
              </a:rPr>
              <a:pPr/>
              <a:t>2014/3/24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554A51-B8A9-4F7C-9456-359C5F01FEA2}"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36928078"/>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54C4116-7EA9-4949-8BAC-25BA833C5B9B}" type="datetimeFigureOut">
              <a:rPr lang="zh-CN" altLang="en-US" smtClean="0">
                <a:solidFill>
                  <a:prstClr val="black">
                    <a:tint val="75000"/>
                  </a:prstClr>
                </a:solidFill>
              </a:rPr>
              <a:pPr/>
              <a:t>2014/3/24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AB554A51-B8A9-4F7C-9456-359C5F01FEA2}"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0573020"/>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54C4116-7EA9-4949-8BAC-25BA833C5B9B}" type="datetimeFigureOut">
              <a:rPr lang="zh-CN" altLang="en-US" smtClean="0">
                <a:solidFill>
                  <a:prstClr val="black">
                    <a:tint val="75000"/>
                  </a:prstClr>
                </a:solidFill>
              </a:rPr>
              <a:pPr/>
              <a:t>2014/3/24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B554A51-B8A9-4F7C-9456-359C5F01FEA2}"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5437287"/>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54C4116-7EA9-4949-8BAC-25BA833C5B9B}" type="datetimeFigureOut">
              <a:rPr lang="zh-CN" altLang="en-US" smtClean="0">
                <a:solidFill>
                  <a:prstClr val="black">
                    <a:tint val="75000"/>
                  </a:prstClr>
                </a:solidFill>
              </a:rPr>
              <a:pPr/>
              <a:t>2014/3/24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B554A51-B8A9-4F7C-9456-359C5F01FEA2}"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77058721"/>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54C4116-7EA9-4949-8BAC-25BA833C5B9B}" type="datetimeFigureOut">
              <a:rPr lang="zh-CN" altLang="en-US" smtClean="0">
                <a:solidFill>
                  <a:prstClr val="black">
                    <a:tint val="75000"/>
                  </a:prstClr>
                </a:solidFill>
              </a:rPr>
              <a:pPr/>
              <a:t>2014/3/24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554A51-B8A9-4F7C-9456-359C5F01FEA2}"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38188201"/>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4000">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54C4116-7EA9-4949-8BAC-25BA833C5B9B}" type="datetimeFigureOut">
              <a:rPr lang="zh-CN" altLang="en-US" smtClean="0">
                <a:solidFill>
                  <a:prstClr val="black">
                    <a:tint val="75000"/>
                  </a:prstClr>
                </a:solidFill>
              </a:rPr>
              <a:pPr/>
              <a:t>2014/3/24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554A51-B8A9-4F7C-9456-359C5F01FEA2}"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95580324"/>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4C4116-7EA9-4949-8BAC-25BA833C5B9B}" type="datetimeFigureOut">
              <a:rPr lang="zh-CN" altLang="en-US" smtClean="0">
                <a:solidFill>
                  <a:prstClr val="black">
                    <a:tint val="75000"/>
                  </a:prstClr>
                </a:solidFill>
              </a:rPr>
              <a:pPr/>
              <a:t>2014/3/24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554A51-B8A9-4F7C-9456-359C5F01FEA2}"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40198333"/>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4C4116-7EA9-4949-8BAC-25BA833C5B9B}" type="datetimeFigureOut">
              <a:rPr lang="zh-CN" altLang="en-US" smtClean="0">
                <a:solidFill>
                  <a:prstClr val="black">
                    <a:tint val="75000"/>
                  </a:prstClr>
                </a:solidFill>
              </a:rPr>
              <a:pPr/>
              <a:t>2014/3/24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554A51-B8A9-4F7C-9456-359C5F01FEA2}"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8545185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400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400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400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400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400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400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400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3/24/2014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4000">
    <p:push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54C4116-7EA9-4949-8BAC-25BA833C5B9B}" type="datetimeFigureOut">
              <a:rPr lang="zh-CN" altLang="en-US" smtClean="0">
                <a:solidFill>
                  <a:prstClr val="black">
                    <a:tint val="75000"/>
                  </a:prstClr>
                </a:solidFill>
              </a:rPr>
              <a:pPr/>
              <a:t>2014/3/24</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B554A51-B8A9-4F7C-9456-359C5F01FEA2}"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72564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u"/>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microsoft.com/office/2007/relationships/hdphoto" Target="../media/hdphoto5.wdp"/><Relationship Id="rId5" Type="http://schemas.openxmlformats.org/officeDocument/2006/relationships/image" Target="../media/image15.png"/><Relationship Id="rId4" Type="http://schemas.microsoft.com/office/2007/relationships/hdphoto" Target="../media/hdphoto4.wdp"/></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microsoft.com/office/2007/relationships/hdphoto" Target="../media/hdphoto2.wdp"/><Relationship Id="rId4" Type="http://schemas.openxmlformats.org/officeDocument/2006/relationships/image" Target="../media/image6.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microsoft.com/office/2007/relationships/hdphoto" Target="../media/hdphoto3.wdp"/><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68001" y="0"/>
            <a:ext cx="10080000" cy="13738506"/>
            <a:chOff x="-702002" y="0"/>
            <a:chExt cx="15120001" cy="20119844"/>
          </a:xfrm>
        </p:grpSpPr>
        <p:grpSp>
          <p:nvGrpSpPr>
            <p:cNvPr id="24" name="组合 23"/>
            <p:cNvGrpSpPr/>
            <p:nvPr/>
          </p:nvGrpSpPr>
          <p:grpSpPr>
            <a:xfrm>
              <a:off x="0" y="0"/>
              <a:ext cx="13716000" cy="7532582"/>
              <a:chOff x="0" y="0"/>
              <a:chExt cx="13716000" cy="7532582"/>
            </a:xfrm>
          </p:grpSpPr>
          <p:sp>
            <p:nvSpPr>
              <p:cNvPr id="11" name="矩形 10"/>
              <p:cNvSpPr/>
              <p:nvPr/>
            </p:nvSpPr>
            <p:spPr>
              <a:xfrm>
                <a:off x="0" y="0"/>
                <a:ext cx="13716000" cy="7532582"/>
              </a:xfrm>
              <a:prstGeom prst="rect">
                <a:avLst/>
              </a:prstGeom>
              <a:gradFill flip="none" rotWithShape="1">
                <a:gsLst>
                  <a:gs pos="0">
                    <a:srgbClr val="3F6F96"/>
                  </a:gs>
                  <a:gs pos="25000">
                    <a:srgbClr val="033567"/>
                  </a:gs>
                  <a:gs pos="69000">
                    <a:srgbClr val="010D19"/>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2584" y="306152"/>
                <a:ext cx="5143500" cy="5105400"/>
              </a:xfrm>
              <a:prstGeom prst="rect">
                <a:avLst/>
              </a:prstGeom>
            </p:spPr>
          </p:pic>
        </p:grpSp>
        <p:grpSp>
          <p:nvGrpSpPr>
            <p:cNvPr id="39" name="组合 38"/>
            <p:cNvGrpSpPr/>
            <p:nvPr/>
          </p:nvGrpSpPr>
          <p:grpSpPr>
            <a:xfrm>
              <a:off x="-702002" y="3808543"/>
              <a:ext cx="15120001" cy="16311301"/>
              <a:chOff x="-702002" y="3808543"/>
              <a:chExt cx="15120001" cy="16311301"/>
            </a:xfrm>
          </p:grpSpPr>
          <p:sp>
            <p:nvSpPr>
              <p:cNvPr id="8" name="流程图: 联系 7"/>
              <p:cNvSpPr>
                <a:spLocks noChangeAspect="1"/>
              </p:cNvSpPr>
              <p:nvPr/>
            </p:nvSpPr>
            <p:spPr>
              <a:xfrm>
                <a:off x="-702002" y="4999845"/>
                <a:ext cx="15120001" cy="15119999"/>
              </a:xfrm>
              <a:prstGeom prst="flowChartConnector">
                <a:avLst/>
              </a:prstGeom>
              <a:solidFill>
                <a:srgbClr val="011120"/>
              </a:solidFill>
              <a:ln w="50800">
                <a:noFill/>
              </a:ln>
              <a:effectLst>
                <a:glow rad="215900">
                  <a:schemeClr val="bg1">
                    <a:alpha val="3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3" name="文本框 12"/>
              <p:cNvSpPr txBox="1"/>
              <p:nvPr/>
            </p:nvSpPr>
            <p:spPr>
              <a:xfrm>
                <a:off x="2829699" y="3808543"/>
                <a:ext cx="8125532" cy="1352203"/>
              </a:xfrm>
              <a:prstGeom prst="rect">
                <a:avLst/>
              </a:prstGeom>
              <a:noFill/>
              <a:effectLst>
                <a:outerShdw blurRad="76200" dist="38100" dir="2700000" algn="tl" rotWithShape="0">
                  <a:prstClr val="black">
                    <a:alpha val="40000"/>
                  </a:prstClr>
                </a:outerShdw>
              </a:effectLst>
            </p:spPr>
            <p:txBody>
              <a:bodyPr wrap="square" rtlCol="0">
                <a:spAutoFit/>
              </a:bodyPr>
              <a:lstStyle/>
              <a:p>
                <a:pPr algn="ctr"/>
                <a:r>
                  <a:rPr lang="zh-CN" altLang="en-US" sz="5400" b="1" dirty="0">
                    <a:solidFill>
                      <a:srgbClr val="79D433"/>
                    </a:solidFill>
                    <a:latin typeface="造字工房悦黑体验版常规体" pitchFamily="50" charset="-122"/>
                    <a:ea typeface="造字工房悦黑体验版常规体" pitchFamily="50" charset="-122"/>
                  </a:rPr>
                  <a:t>微时代 聚未来</a:t>
                </a:r>
              </a:p>
            </p:txBody>
          </p:sp>
        </p:grpSp>
      </p:gr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3800" y="3028950"/>
            <a:ext cx="400050" cy="590550"/>
          </a:xfrm>
          <a:prstGeom prst="rect">
            <a:avLst/>
          </a:prstGeom>
        </p:spPr>
      </p:pic>
      <p:sp>
        <p:nvSpPr>
          <p:cNvPr id="18" name="十字星 17"/>
          <p:cNvSpPr/>
          <p:nvPr/>
        </p:nvSpPr>
        <p:spPr>
          <a:xfrm>
            <a:off x="2360023" y="1156607"/>
            <a:ext cx="120000" cy="12000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9" name="十字星 18"/>
          <p:cNvSpPr/>
          <p:nvPr/>
        </p:nvSpPr>
        <p:spPr>
          <a:xfrm>
            <a:off x="3132181" y="509267"/>
            <a:ext cx="120000" cy="12000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0" name="十字星 19"/>
          <p:cNvSpPr/>
          <p:nvPr/>
        </p:nvSpPr>
        <p:spPr>
          <a:xfrm>
            <a:off x="2783221" y="1754071"/>
            <a:ext cx="120000" cy="12000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1" name="十字星 20"/>
          <p:cNvSpPr/>
          <p:nvPr/>
        </p:nvSpPr>
        <p:spPr>
          <a:xfrm>
            <a:off x="8580000" y="437267"/>
            <a:ext cx="192000" cy="19200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2" name="十字星 21"/>
          <p:cNvSpPr/>
          <p:nvPr/>
        </p:nvSpPr>
        <p:spPr>
          <a:xfrm>
            <a:off x="5597536" y="602899"/>
            <a:ext cx="120000" cy="12000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5" name="十字星 24"/>
          <p:cNvSpPr/>
          <p:nvPr/>
        </p:nvSpPr>
        <p:spPr>
          <a:xfrm>
            <a:off x="7783391" y="694790"/>
            <a:ext cx="120000" cy="12000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6" name="十字星 25"/>
          <p:cNvSpPr/>
          <p:nvPr/>
        </p:nvSpPr>
        <p:spPr>
          <a:xfrm>
            <a:off x="6613539" y="1501337"/>
            <a:ext cx="72000" cy="7200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7" name="十字星 26"/>
          <p:cNvSpPr/>
          <p:nvPr/>
        </p:nvSpPr>
        <p:spPr>
          <a:xfrm>
            <a:off x="7057679" y="903343"/>
            <a:ext cx="72000" cy="7200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8" name="十字星 27"/>
          <p:cNvSpPr/>
          <p:nvPr/>
        </p:nvSpPr>
        <p:spPr>
          <a:xfrm>
            <a:off x="6891383" y="2321602"/>
            <a:ext cx="72000" cy="7200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9" name="十字星 28"/>
          <p:cNvSpPr/>
          <p:nvPr/>
        </p:nvSpPr>
        <p:spPr>
          <a:xfrm>
            <a:off x="1270385" y="740970"/>
            <a:ext cx="72000" cy="7200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0" name="十字星 29"/>
          <p:cNvSpPr/>
          <p:nvPr/>
        </p:nvSpPr>
        <p:spPr>
          <a:xfrm>
            <a:off x="1929336" y="842570"/>
            <a:ext cx="72000" cy="7200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1" name="十字星 30"/>
          <p:cNvSpPr/>
          <p:nvPr/>
        </p:nvSpPr>
        <p:spPr>
          <a:xfrm>
            <a:off x="1473585" y="1188013"/>
            <a:ext cx="72000" cy="7200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2" name="十字星 31"/>
          <p:cNvSpPr/>
          <p:nvPr/>
        </p:nvSpPr>
        <p:spPr>
          <a:xfrm>
            <a:off x="896720" y="2460988"/>
            <a:ext cx="72000" cy="7200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3" name="十字星 32"/>
          <p:cNvSpPr/>
          <p:nvPr/>
        </p:nvSpPr>
        <p:spPr>
          <a:xfrm>
            <a:off x="1555671" y="1909444"/>
            <a:ext cx="72000" cy="7200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4" name="十字星 33"/>
          <p:cNvSpPr/>
          <p:nvPr/>
        </p:nvSpPr>
        <p:spPr>
          <a:xfrm>
            <a:off x="1099920" y="2908031"/>
            <a:ext cx="72000" cy="7200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 name="十字星 34"/>
          <p:cNvSpPr/>
          <p:nvPr/>
        </p:nvSpPr>
        <p:spPr>
          <a:xfrm>
            <a:off x="7391789" y="1638749"/>
            <a:ext cx="72000" cy="7200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6" name="十字星 35"/>
          <p:cNvSpPr/>
          <p:nvPr/>
        </p:nvSpPr>
        <p:spPr>
          <a:xfrm>
            <a:off x="8125384" y="2113572"/>
            <a:ext cx="72000" cy="7200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Tree>
    <p:extLst>
      <p:ext uri="{BB962C8B-B14F-4D97-AF65-F5344CB8AC3E}">
        <p14:creationId xmlns:p14="http://schemas.microsoft.com/office/powerpoint/2010/main" val="3303649639"/>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A2B35"/>
        </a:solidFill>
        <a:effectLst/>
      </p:bgPr>
    </p:bg>
    <p:spTree>
      <p:nvGrpSpPr>
        <p:cNvPr id="1" name=""/>
        <p:cNvGrpSpPr/>
        <p:nvPr/>
      </p:nvGrpSpPr>
      <p:grpSpPr>
        <a:xfrm>
          <a:off x="0" y="0"/>
          <a:ext cx="0" cy="0"/>
          <a:chOff x="0" y="0"/>
          <a:chExt cx="0" cy="0"/>
        </a:xfrm>
      </p:grpSpPr>
      <p:sp>
        <p:nvSpPr>
          <p:cNvPr id="27" name="矩形 26"/>
          <p:cNvSpPr/>
          <p:nvPr/>
        </p:nvSpPr>
        <p:spPr>
          <a:xfrm>
            <a:off x="0" y="-2000250"/>
            <a:ext cx="4343400" cy="1877437"/>
          </a:xfrm>
          <a:prstGeom prst="rect">
            <a:avLst/>
          </a:prstGeom>
        </p:spPr>
        <p:txBody>
          <a:bodyPr wrap="square">
            <a:spAutoFit/>
          </a:bodyPr>
          <a:lstStyle/>
          <a:p>
            <a:r>
              <a:rPr lang="zh-CN" altLang="en-US" sz="8000" i="1" spc="120" dirty="0">
                <a:solidFill>
                  <a:srgbClr val="EF4135"/>
                </a:solidFill>
                <a:latin typeface="迷你霹雳体" panose="020B0602010101010101" pitchFamily="33" charset="-122"/>
                <a:ea typeface="迷你霹雳体" panose="020B0602010101010101" pitchFamily="33" charset="-122"/>
              </a:rPr>
              <a:t>妈</a:t>
            </a:r>
            <a:r>
              <a:rPr lang="zh-CN" altLang="en-US" sz="8000" i="1" spc="120" dirty="0" smtClean="0">
                <a:solidFill>
                  <a:srgbClr val="EF4135"/>
                </a:solidFill>
                <a:latin typeface="迷你霹雳体" panose="020B0602010101010101" pitchFamily="33" charset="-122"/>
                <a:ea typeface="迷你霹雳体" panose="020B0602010101010101" pitchFamily="33" charset="-122"/>
              </a:rPr>
              <a:t>蛋，</a:t>
            </a:r>
            <a:endParaRPr lang="en-US" altLang="zh-CN" sz="8000" i="1" spc="120" dirty="0" smtClean="0">
              <a:solidFill>
                <a:srgbClr val="EF4135"/>
              </a:solidFill>
              <a:latin typeface="迷你霹雳体" panose="020B0602010101010101" pitchFamily="33" charset="-122"/>
              <a:ea typeface="迷你霹雳体" panose="020B0602010101010101" pitchFamily="33" charset="-122"/>
            </a:endParaRPr>
          </a:p>
          <a:p>
            <a:r>
              <a:rPr lang="zh-CN" altLang="en-US" sz="3600" b="1" i="1" spc="120" dirty="0" smtClean="0">
                <a:solidFill>
                  <a:schemeClr val="bg1"/>
                </a:solidFill>
                <a:latin typeface="微软雅黑" panose="020B0503020204020204" pitchFamily="34" charset="-122"/>
                <a:ea typeface="微软雅黑" panose="020B0503020204020204" pitchFamily="34" charset="-122"/>
              </a:rPr>
              <a:t>     怎么</a:t>
            </a:r>
            <a:r>
              <a:rPr lang="zh-CN" altLang="en-US" sz="3600" b="1" i="1" spc="120" dirty="0">
                <a:solidFill>
                  <a:schemeClr val="bg1"/>
                </a:solidFill>
                <a:latin typeface="微软雅黑" panose="020B0503020204020204" pitchFamily="34" charset="-122"/>
                <a:ea typeface="微软雅黑" panose="020B0503020204020204" pitchFamily="34" charset="-122"/>
              </a:rPr>
              <a:t>借势</a:t>
            </a:r>
            <a:r>
              <a:rPr lang="en-US" altLang="zh-CN" sz="3600" b="1" i="1" spc="120" dirty="0" smtClean="0">
                <a:solidFill>
                  <a:schemeClr val="bg1"/>
                </a:solidFill>
                <a:latin typeface="微软雅黑" panose="020B0503020204020204" pitchFamily="34" charset="-122"/>
                <a:ea typeface="微软雅黑" panose="020B0503020204020204" pitchFamily="34" charset="-122"/>
              </a:rPr>
              <a:t>?</a:t>
            </a:r>
            <a:endParaRPr lang="zh-CN" altLang="en-US" sz="4800" b="1" i="1" spc="120" dirty="0">
              <a:solidFill>
                <a:schemeClr val="bg1"/>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3492000" y="2114550"/>
            <a:ext cx="2160000" cy="2160000"/>
            <a:chOff x="3492000" y="2114550"/>
            <a:chExt cx="2160000" cy="2160000"/>
          </a:xfrm>
        </p:grpSpPr>
        <p:grpSp>
          <p:nvGrpSpPr>
            <p:cNvPr id="10" name="组合 9"/>
            <p:cNvGrpSpPr/>
            <p:nvPr/>
          </p:nvGrpSpPr>
          <p:grpSpPr>
            <a:xfrm>
              <a:off x="3492000" y="2114550"/>
              <a:ext cx="2160000" cy="2160000"/>
              <a:chOff x="3492000" y="653551"/>
              <a:chExt cx="2160000" cy="2160000"/>
            </a:xfrm>
          </p:grpSpPr>
          <p:sp>
            <p:nvSpPr>
              <p:cNvPr id="41" name="流程图: 联系 40"/>
              <p:cNvSpPr/>
              <p:nvPr/>
            </p:nvSpPr>
            <p:spPr>
              <a:xfrm>
                <a:off x="3492000" y="653551"/>
                <a:ext cx="2160000" cy="21600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5" name="图片 44"/>
              <p:cNvPicPr>
                <a:picLocks noChangeAspect="1"/>
              </p:cNvPicPr>
              <p:nvPr/>
            </p:nvPicPr>
            <p:blipFill>
              <a:blip r:embed="rId3"/>
              <a:stretch>
                <a:fillRect/>
              </a:stretch>
            </p:blipFill>
            <p:spPr>
              <a:xfrm>
                <a:off x="3852817" y="819151"/>
                <a:ext cx="1337911" cy="1828800"/>
              </a:xfrm>
              <a:prstGeom prst="rect">
                <a:avLst/>
              </a:prstGeom>
            </p:spPr>
          </p:pic>
        </p:grpSp>
        <p:sp>
          <p:nvSpPr>
            <p:cNvPr id="55" name="任意多边形 54"/>
            <p:cNvSpPr/>
            <p:nvPr/>
          </p:nvSpPr>
          <p:spPr>
            <a:xfrm>
              <a:off x="3492000" y="2114550"/>
              <a:ext cx="1080000" cy="2160000"/>
            </a:xfrm>
            <a:custGeom>
              <a:avLst/>
              <a:gdLst>
                <a:gd name="connsiteX0" fmla="*/ 1080000 w 1080000"/>
                <a:gd name="connsiteY0" fmla="*/ 0 h 2160000"/>
                <a:gd name="connsiteX1" fmla="*/ 1080000 w 1080000"/>
                <a:gd name="connsiteY1" fmla="*/ 2160000 h 2160000"/>
                <a:gd name="connsiteX2" fmla="*/ 0 w 1080000"/>
                <a:gd name="connsiteY2" fmla="*/ 1080000 h 2160000"/>
                <a:gd name="connsiteX3" fmla="*/ 1080000 w 1080000"/>
                <a:gd name="connsiteY3" fmla="*/ 0 h 2160000"/>
              </a:gdLst>
              <a:ahLst/>
              <a:cxnLst>
                <a:cxn ang="0">
                  <a:pos x="connsiteX0" y="connsiteY0"/>
                </a:cxn>
                <a:cxn ang="0">
                  <a:pos x="connsiteX1" y="connsiteY1"/>
                </a:cxn>
                <a:cxn ang="0">
                  <a:pos x="connsiteX2" y="connsiteY2"/>
                </a:cxn>
                <a:cxn ang="0">
                  <a:pos x="connsiteX3" y="connsiteY3"/>
                </a:cxn>
              </a:cxnLst>
              <a:rect l="l" t="t" r="r" b="b"/>
              <a:pathLst>
                <a:path w="1080000" h="2160000">
                  <a:moveTo>
                    <a:pt x="1080000" y="0"/>
                  </a:moveTo>
                  <a:lnTo>
                    <a:pt x="1080000" y="2160000"/>
                  </a:lnTo>
                  <a:cubicBezTo>
                    <a:pt x="483532" y="2160000"/>
                    <a:pt x="0" y="1676468"/>
                    <a:pt x="0" y="1080000"/>
                  </a:cubicBezTo>
                  <a:cubicBezTo>
                    <a:pt x="0" y="483532"/>
                    <a:pt x="483532" y="0"/>
                    <a:pt x="1080000" y="0"/>
                  </a:cubicBezTo>
                  <a:close/>
                </a:path>
              </a:pathLst>
            </a:custGeom>
            <a:solidFill>
              <a:srgbClr val="C0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6" name="矩形 55"/>
          <p:cNvSpPr/>
          <p:nvPr/>
        </p:nvSpPr>
        <p:spPr>
          <a:xfrm>
            <a:off x="4953000" y="-1924050"/>
            <a:ext cx="4191001" cy="1877437"/>
          </a:xfrm>
          <a:prstGeom prst="rect">
            <a:avLst/>
          </a:prstGeom>
        </p:spPr>
        <p:txBody>
          <a:bodyPr wrap="square">
            <a:spAutoFit/>
          </a:bodyPr>
          <a:lstStyle/>
          <a:p>
            <a:pPr algn="ctr"/>
            <a:r>
              <a:rPr lang="zh-CN" altLang="en-US" sz="3600" i="1" spc="120" dirty="0">
                <a:solidFill>
                  <a:schemeClr val="bg1"/>
                </a:solidFill>
                <a:latin typeface="微软雅黑" panose="020B0503020204020204" pitchFamily="34" charset="-122"/>
                <a:ea typeface="微软雅黑" panose="020B0503020204020204" pitchFamily="34" charset="-122"/>
              </a:rPr>
              <a:t>用我</a:t>
            </a:r>
            <a:r>
              <a:rPr lang="zh-CN" altLang="en-US" sz="3600" i="1" spc="120" dirty="0" smtClean="0">
                <a:solidFill>
                  <a:schemeClr val="bg1"/>
                </a:solidFill>
                <a:latin typeface="微软雅黑" panose="020B0503020204020204" pitchFamily="34" charset="-122"/>
                <a:ea typeface="微软雅黑" panose="020B0503020204020204" pitchFamily="34" charset="-122"/>
              </a:rPr>
              <a:t>的理解，尝试给大家</a:t>
            </a:r>
            <a:r>
              <a:rPr lang="zh-CN" altLang="en-US" sz="8000" i="1" spc="120" dirty="0" smtClean="0">
                <a:solidFill>
                  <a:srgbClr val="EF4135"/>
                </a:solidFill>
                <a:latin typeface="迷你霹雳体" panose="020B0602010101010101" pitchFamily="33" charset="-122"/>
                <a:ea typeface="迷你霹雳体" panose="020B0602010101010101" pitchFamily="33" charset="-122"/>
              </a:rPr>
              <a:t>解惑</a:t>
            </a:r>
            <a:endParaRPr lang="zh-CN" altLang="en-US" sz="8000" i="1" spc="120" dirty="0">
              <a:solidFill>
                <a:srgbClr val="EF4135"/>
              </a:solidFill>
              <a:latin typeface="迷你霹雳体" panose="020B0602010101010101" pitchFamily="33" charset="-122"/>
              <a:ea typeface="迷你霹雳体" panose="020B0602010101010101" pitchFamily="33" charset="-122"/>
            </a:endParaRPr>
          </a:p>
        </p:txBody>
      </p:sp>
    </p:spTree>
    <p:extLst>
      <p:ext uri="{BB962C8B-B14F-4D97-AF65-F5344CB8AC3E}">
        <p14:creationId xmlns:p14="http://schemas.microsoft.com/office/powerpoint/2010/main" val="10084204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2" nodeType="withEffect">
                                  <p:stCondLst>
                                    <p:cond delay="0"/>
                                  </p:stCondLst>
                                  <p:childTnLst>
                                    <p:animMotion origin="layout" path="M 0 -0.28889 L 0.00417 0.48889 " pathEditMode="relative" rAng="0" ptsTypes="AA">
                                      <p:cBhvr>
                                        <p:cTn id="6" dur="200" fill="hold"/>
                                        <p:tgtEl>
                                          <p:spTgt spid="27"/>
                                        </p:tgtEl>
                                        <p:attrNameLst>
                                          <p:attrName>ppt_x</p:attrName>
                                          <p:attrName>ppt_y</p:attrName>
                                        </p:attrNameLst>
                                      </p:cBhvr>
                                      <p:rCtr x="208" y="38889"/>
                                    </p:animMotion>
                                  </p:childTnLst>
                                </p:cTn>
                              </p:par>
                            </p:childTnLst>
                          </p:cTn>
                        </p:par>
                        <p:par>
                          <p:cTn id="7" fill="hold">
                            <p:stCondLst>
                              <p:cond delay="200"/>
                            </p:stCondLst>
                            <p:childTnLst>
                              <p:par>
                                <p:cTn id="8" presetID="32" presetClass="emph" presetSubtype="0" fill="hold" grpId="1" nodeType="afterEffect">
                                  <p:stCondLst>
                                    <p:cond delay="0"/>
                                  </p:stCondLst>
                                  <p:childTnLst>
                                    <p:animRot by="120000">
                                      <p:cBhvr>
                                        <p:cTn id="9" dur="10" fill="hold">
                                          <p:stCondLst>
                                            <p:cond delay="0"/>
                                          </p:stCondLst>
                                        </p:cTn>
                                        <p:tgtEl>
                                          <p:spTgt spid="27"/>
                                        </p:tgtEl>
                                        <p:attrNameLst>
                                          <p:attrName>r</p:attrName>
                                        </p:attrNameLst>
                                      </p:cBhvr>
                                    </p:animRot>
                                    <p:animRot by="-240000">
                                      <p:cBhvr>
                                        <p:cTn id="10" dur="20" fill="hold">
                                          <p:stCondLst>
                                            <p:cond delay="20"/>
                                          </p:stCondLst>
                                        </p:cTn>
                                        <p:tgtEl>
                                          <p:spTgt spid="27"/>
                                        </p:tgtEl>
                                        <p:attrNameLst>
                                          <p:attrName>r</p:attrName>
                                        </p:attrNameLst>
                                      </p:cBhvr>
                                    </p:animRot>
                                    <p:animRot by="240000">
                                      <p:cBhvr>
                                        <p:cTn id="11" dur="20" fill="hold">
                                          <p:stCondLst>
                                            <p:cond delay="40"/>
                                          </p:stCondLst>
                                        </p:cTn>
                                        <p:tgtEl>
                                          <p:spTgt spid="27"/>
                                        </p:tgtEl>
                                        <p:attrNameLst>
                                          <p:attrName>r</p:attrName>
                                        </p:attrNameLst>
                                      </p:cBhvr>
                                    </p:animRot>
                                    <p:animRot by="-240000">
                                      <p:cBhvr>
                                        <p:cTn id="12" dur="20" fill="hold">
                                          <p:stCondLst>
                                            <p:cond delay="60"/>
                                          </p:stCondLst>
                                        </p:cTn>
                                        <p:tgtEl>
                                          <p:spTgt spid="27"/>
                                        </p:tgtEl>
                                        <p:attrNameLst>
                                          <p:attrName>r</p:attrName>
                                        </p:attrNameLst>
                                      </p:cBhvr>
                                    </p:animRot>
                                    <p:animRot by="120000">
                                      <p:cBhvr>
                                        <p:cTn id="13" dur="20" fill="hold">
                                          <p:stCondLst>
                                            <p:cond delay="80"/>
                                          </p:stCondLst>
                                        </p:cTn>
                                        <p:tgtEl>
                                          <p:spTgt spid="27"/>
                                        </p:tgtEl>
                                        <p:attrNameLst>
                                          <p:attrName>r</p:attrName>
                                        </p:attrNameLst>
                                      </p:cBhvr>
                                    </p:animRot>
                                  </p:childTnLst>
                                </p:cTn>
                              </p:par>
                              <p:par>
                                <p:cTn id="14" presetID="42" presetClass="path" presetSubtype="0" accel="50000" decel="50000" fill="hold" grpId="1" nodeType="withEffect">
                                  <p:stCondLst>
                                    <p:cond delay="0"/>
                                  </p:stCondLst>
                                  <p:childTnLst>
                                    <p:animMotion origin="layout" path="M -3.33333E-6 -0.28889 L 0.00417 0.48889 " pathEditMode="relative" rAng="0" ptsTypes="AA">
                                      <p:cBhvr>
                                        <p:cTn id="15" dur="200" fill="hold"/>
                                        <p:tgtEl>
                                          <p:spTgt spid="56"/>
                                        </p:tgtEl>
                                        <p:attrNameLst>
                                          <p:attrName>ppt_x</p:attrName>
                                          <p:attrName>ppt_y</p:attrName>
                                        </p:attrNameLst>
                                      </p:cBhvr>
                                      <p:rCtr x="208" y="38889"/>
                                    </p:animMotion>
                                  </p:childTnLst>
                                </p:cTn>
                              </p:par>
                            </p:childTnLst>
                          </p:cTn>
                        </p:par>
                        <p:par>
                          <p:cTn id="16" fill="hold">
                            <p:stCondLst>
                              <p:cond delay="400"/>
                            </p:stCondLst>
                            <p:childTnLst>
                              <p:par>
                                <p:cTn id="17" presetID="32" presetClass="emph" presetSubtype="0" fill="hold" grpId="0" nodeType="afterEffect">
                                  <p:stCondLst>
                                    <p:cond delay="0"/>
                                  </p:stCondLst>
                                  <p:childTnLst>
                                    <p:animRot by="120000">
                                      <p:cBhvr>
                                        <p:cTn id="18" dur="10" fill="hold">
                                          <p:stCondLst>
                                            <p:cond delay="0"/>
                                          </p:stCondLst>
                                        </p:cTn>
                                        <p:tgtEl>
                                          <p:spTgt spid="56"/>
                                        </p:tgtEl>
                                        <p:attrNameLst>
                                          <p:attrName>r</p:attrName>
                                        </p:attrNameLst>
                                      </p:cBhvr>
                                    </p:animRot>
                                    <p:animRot by="-240000">
                                      <p:cBhvr>
                                        <p:cTn id="19" dur="20" fill="hold">
                                          <p:stCondLst>
                                            <p:cond delay="20"/>
                                          </p:stCondLst>
                                        </p:cTn>
                                        <p:tgtEl>
                                          <p:spTgt spid="56"/>
                                        </p:tgtEl>
                                        <p:attrNameLst>
                                          <p:attrName>r</p:attrName>
                                        </p:attrNameLst>
                                      </p:cBhvr>
                                    </p:animRot>
                                    <p:animRot by="240000">
                                      <p:cBhvr>
                                        <p:cTn id="20" dur="20" fill="hold">
                                          <p:stCondLst>
                                            <p:cond delay="40"/>
                                          </p:stCondLst>
                                        </p:cTn>
                                        <p:tgtEl>
                                          <p:spTgt spid="56"/>
                                        </p:tgtEl>
                                        <p:attrNameLst>
                                          <p:attrName>r</p:attrName>
                                        </p:attrNameLst>
                                      </p:cBhvr>
                                    </p:animRot>
                                    <p:animRot by="-240000">
                                      <p:cBhvr>
                                        <p:cTn id="21" dur="20" fill="hold">
                                          <p:stCondLst>
                                            <p:cond delay="60"/>
                                          </p:stCondLst>
                                        </p:cTn>
                                        <p:tgtEl>
                                          <p:spTgt spid="56"/>
                                        </p:tgtEl>
                                        <p:attrNameLst>
                                          <p:attrName>r</p:attrName>
                                        </p:attrNameLst>
                                      </p:cBhvr>
                                    </p:animRot>
                                    <p:animRot by="120000">
                                      <p:cBhvr>
                                        <p:cTn id="22" dur="20" fill="hold">
                                          <p:stCondLst>
                                            <p:cond delay="80"/>
                                          </p:stCondLst>
                                        </p:cTn>
                                        <p:tgtEl>
                                          <p:spTgt spid="5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1"/>
      <p:bldP spid="27" grpId="2"/>
      <p:bldP spid="56" grpId="0"/>
      <p:bldP spid="56" grpId="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A2B35"/>
        </a:solidFill>
        <a:effectLst/>
      </p:bgPr>
    </p:bg>
    <p:spTree>
      <p:nvGrpSpPr>
        <p:cNvPr id="1" name=""/>
        <p:cNvGrpSpPr/>
        <p:nvPr/>
      </p:nvGrpSpPr>
      <p:grpSpPr>
        <a:xfrm>
          <a:off x="0" y="0"/>
          <a:ext cx="0" cy="0"/>
          <a:chOff x="0" y="0"/>
          <a:chExt cx="0" cy="0"/>
        </a:xfrm>
      </p:grpSpPr>
      <p:sp>
        <p:nvSpPr>
          <p:cNvPr id="9" name="泪滴形 8"/>
          <p:cNvSpPr/>
          <p:nvPr/>
        </p:nvSpPr>
        <p:spPr>
          <a:xfrm flipH="1">
            <a:off x="-1" y="0"/>
            <a:ext cx="1440000" cy="1440000"/>
          </a:xfrm>
          <a:prstGeom prst="teardrop">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3"/>
          <a:stretch>
            <a:fillRect/>
          </a:stretch>
        </p:blipFill>
        <p:spPr>
          <a:xfrm>
            <a:off x="232926" y="91523"/>
            <a:ext cx="891961" cy="1219228"/>
          </a:xfrm>
          <a:prstGeom prst="rect">
            <a:avLst/>
          </a:prstGeom>
        </p:spPr>
      </p:pic>
      <p:sp>
        <p:nvSpPr>
          <p:cNvPr id="12" name="文本框 11"/>
          <p:cNvSpPr txBox="1"/>
          <p:nvPr/>
        </p:nvSpPr>
        <p:spPr>
          <a:xfrm>
            <a:off x="1422070" y="1310751"/>
            <a:ext cx="2276192" cy="3108543"/>
          </a:xfrm>
          <a:prstGeom prst="rect">
            <a:avLst/>
          </a:prstGeom>
          <a:noFill/>
        </p:spPr>
        <p:txBody>
          <a:bodyPr wrap="square" rtlCol="0">
            <a:spAutoFit/>
          </a:bodyPr>
          <a:lstStyle/>
          <a:p>
            <a:r>
              <a:rPr lang="zh-CN" altLang="en-US" sz="19600" dirty="0" smtClean="0">
                <a:solidFill>
                  <a:srgbClr val="F65123"/>
                </a:solidFill>
                <a:latin typeface="Blender Pro Bold Italic" panose="02000806030000090004" pitchFamily="50" charset="0"/>
                <a:ea typeface="微软雅黑" panose="020B0503020204020204" pitchFamily="34" charset="-122"/>
              </a:rPr>
              <a:t>？</a:t>
            </a:r>
            <a:endParaRPr lang="zh-CN" altLang="en-US" sz="19600" dirty="0">
              <a:solidFill>
                <a:srgbClr val="F65123"/>
              </a:solidFill>
              <a:latin typeface="Blender Pro Bold Italic" panose="02000806030000090004" pitchFamily="50" charset="0"/>
              <a:ea typeface="微软雅黑" panose="020B0503020204020204" pitchFamily="34" charset="-122"/>
            </a:endParaRPr>
          </a:p>
        </p:txBody>
      </p:sp>
      <p:sp>
        <p:nvSpPr>
          <p:cNvPr id="6" name="矩形 5"/>
          <p:cNvSpPr/>
          <p:nvPr/>
        </p:nvSpPr>
        <p:spPr>
          <a:xfrm>
            <a:off x="3429000" y="895350"/>
            <a:ext cx="5248514" cy="3323987"/>
          </a:xfrm>
          <a:prstGeom prst="rect">
            <a:avLst/>
          </a:prstGeom>
        </p:spPr>
        <p:txBody>
          <a:bodyPr wrap="square">
            <a:spAutoFit/>
          </a:bodyPr>
          <a:lstStyle/>
          <a:p>
            <a:pPr marL="571500" indent="-571500">
              <a:lnSpc>
                <a:spcPct val="150000"/>
              </a:lnSpc>
              <a:buFont typeface="Wingdings" panose="05000000000000000000" pitchFamily="2" charset="2"/>
              <a:buChar char="n"/>
            </a:pPr>
            <a:r>
              <a:rPr lang="zh-CN" altLang="en-US" sz="2800" b="1" i="1" spc="120" dirty="0" smtClean="0">
                <a:solidFill>
                  <a:prstClr val="white"/>
                </a:solidFill>
                <a:latin typeface="微软雅黑" panose="020B0503020204020204" pitchFamily="34" charset="-122"/>
                <a:ea typeface="微软雅黑" panose="020B0503020204020204" pitchFamily="34" charset="-122"/>
              </a:rPr>
              <a:t>企业的核心竞争力是什么</a:t>
            </a:r>
            <a:r>
              <a:rPr lang="zh-CN" altLang="en-US" sz="2800" b="1" i="1" spc="120" dirty="0" smtClean="0">
                <a:solidFill>
                  <a:prstClr val="white"/>
                </a:solidFill>
                <a:latin typeface="微软雅黑" panose="020B0503020204020204" pitchFamily="34" charset="-122"/>
                <a:ea typeface="微软雅黑" panose="020B0503020204020204" pitchFamily="34" charset="-122"/>
              </a:rPr>
              <a:t>？</a:t>
            </a:r>
            <a:endParaRPr lang="en-US" altLang="zh-CN" sz="2800" b="1" i="1" spc="120" dirty="0" smtClean="0">
              <a:solidFill>
                <a:prstClr val="white"/>
              </a:solidFill>
              <a:latin typeface="微软雅黑" panose="020B0503020204020204" pitchFamily="34" charset="-122"/>
              <a:ea typeface="微软雅黑" panose="020B0503020204020204" pitchFamily="34" charset="-122"/>
            </a:endParaRPr>
          </a:p>
          <a:p>
            <a:pPr marL="571500" indent="-571500">
              <a:lnSpc>
                <a:spcPct val="150000"/>
              </a:lnSpc>
              <a:buFont typeface="Wingdings" panose="05000000000000000000" pitchFamily="2" charset="2"/>
              <a:buChar char="n"/>
            </a:pPr>
            <a:endParaRPr lang="en-US" altLang="zh-CN" sz="2800" b="1" i="1" spc="120" dirty="0">
              <a:solidFill>
                <a:prstClr val="white"/>
              </a:solidFill>
              <a:latin typeface="微软雅黑" panose="020B0503020204020204" pitchFamily="34" charset="-122"/>
              <a:ea typeface="微软雅黑" panose="020B0503020204020204" pitchFamily="34" charset="-122"/>
            </a:endParaRPr>
          </a:p>
          <a:p>
            <a:pPr marL="571500" indent="-571500">
              <a:lnSpc>
                <a:spcPct val="150000"/>
              </a:lnSpc>
              <a:buFont typeface="Wingdings" panose="05000000000000000000" pitchFamily="2" charset="2"/>
              <a:buChar char="n"/>
            </a:pPr>
            <a:r>
              <a:rPr lang="zh-CN" altLang="en-US" sz="2800" b="1" i="1" spc="120" dirty="0" smtClean="0">
                <a:solidFill>
                  <a:prstClr val="white"/>
                </a:solidFill>
                <a:latin typeface="微软雅黑" panose="020B0503020204020204" pitchFamily="34" charset="-122"/>
                <a:ea typeface="微软雅黑" panose="020B0503020204020204" pitchFamily="34" charset="-122"/>
              </a:rPr>
              <a:t>未来想重点改进哪块业务</a:t>
            </a:r>
            <a:r>
              <a:rPr lang="zh-CN" altLang="en-US" sz="2800" b="1" i="1" spc="120" dirty="0" smtClean="0">
                <a:solidFill>
                  <a:prstClr val="white"/>
                </a:solidFill>
                <a:latin typeface="微软雅黑" panose="020B0503020204020204" pitchFamily="34" charset="-122"/>
                <a:ea typeface="微软雅黑" panose="020B0503020204020204" pitchFamily="34" charset="-122"/>
              </a:rPr>
              <a:t>？</a:t>
            </a:r>
            <a:endParaRPr lang="en-US" altLang="zh-CN" sz="2800" b="1" i="1" spc="120" dirty="0" smtClean="0">
              <a:solidFill>
                <a:prstClr val="white"/>
              </a:solidFill>
              <a:latin typeface="微软雅黑" panose="020B0503020204020204" pitchFamily="34" charset="-122"/>
              <a:ea typeface="微软雅黑" panose="020B0503020204020204" pitchFamily="34" charset="-122"/>
            </a:endParaRPr>
          </a:p>
          <a:p>
            <a:pPr marL="571500" indent="-571500">
              <a:lnSpc>
                <a:spcPct val="150000"/>
              </a:lnSpc>
              <a:buFont typeface="Wingdings" panose="05000000000000000000" pitchFamily="2" charset="2"/>
              <a:buChar char="n"/>
            </a:pPr>
            <a:endParaRPr lang="en-US" altLang="zh-CN" sz="2800" b="1" i="1" spc="120" dirty="0" smtClean="0">
              <a:solidFill>
                <a:prstClr val="white"/>
              </a:solidFill>
              <a:latin typeface="微软雅黑" panose="020B0503020204020204" pitchFamily="34" charset="-122"/>
              <a:ea typeface="微软雅黑" panose="020B0503020204020204" pitchFamily="34" charset="-122"/>
            </a:endParaRPr>
          </a:p>
          <a:p>
            <a:pPr marL="571500" indent="-571500">
              <a:lnSpc>
                <a:spcPct val="150000"/>
              </a:lnSpc>
              <a:buFont typeface="Wingdings" panose="05000000000000000000" pitchFamily="2" charset="2"/>
              <a:buChar char="n"/>
            </a:pPr>
            <a:r>
              <a:rPr lang="zh-CN" altLang="en-US" sz="2800" b="1" i="1" spc="120" dirty="0" smtClean="0">
                <a:solidFill>
                  <a:prstClr val="white"/>
                </a:solidFill>
                <a:latin typeface="微软雅黑" panose="020B0503020204020204" pitchFamily="34" charset="-122"/>
                <a:ea typeface="微软雅黑" panose="020B0503020204020204" pitchFamily="34" charset="-122"/>
              </a:rPr>
              <a:t>如何看待和用户的关系？</a:t>
            </a:r>
            <a:endParaRPr lang="en-US" altLang="zh-CN" sz="2800" b="1" i="1" spc="120" dirty="0" smtClean="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93188574"/>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椭圆 50"/>
          <p:cNvSpPr/>
          <p:nvPr/>
        </p:nvSpPr>
        <p:spPr>
          <a:xfrm>
            <a:off x="6306728" y="1419622"/>
            <a:ext cx="1085680" cy="1085680"/>
          </a:xfrm>
          <a:prstGeom prst="ellipse">
            <a:avLst/>
          </a:prstGeom>
          <a:solidFill>
            <a:schemeClr val="accent2">
              <a:lumMod val="20000"/>
              <a:lumOff val="8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5218" tIns="37609" rIns="75218" bIns="37609" rtlCol="0" anchor="ctr"/>
          <a:lstStyle/>
          <a:p>
            <a:pPr algn="ctr"/>
            <a:endParaRPr lang="zh-CN" altLang="en-US" sz="1600"/>
          </a:p>
        </p:txBody>
      </p:sp>
      <p:sp>
        <p:nvSpPr>
          <p:cNvPr id="50" name="椭圆 49"/>
          <p:cNvSpPr/>
          <p:nvPr/>
        </p:nvSpPr>
        <p:spPr>
          <a:xfrm>
            <a:off x="1598513" y="1419622"/>
            <a:ext cx="1085680" cy="1085680"/>
          </a:xfrm>
          <a:prstGeom prst="ellipse">
            <a:avLst/>
          </a:prstGeom>
          <a:solidFill>
            <a:schemeClr val="accent2">
              <a:lumMod val="20000"/>
              <a:lumOff val="8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5218" tIns="37609" rIns="75218" bIns="37609" rtlCol="0" anchor="ctr"/>
          <a:lstStyle/>
          <a:p>
            <a:pPr algn="ctr"/>
            <a:endParaRPr lang="zh-CN" altLang="en-US" sz="1600"/>
          </a:p>
        </p:txBody>
      </p:sp>
      <p:sp>
        <p:nvSpPr>
          <p:cNvPr id="5" name="标题 1"/>
          <p:cNvSpPr>
            <a:spLocks noGrp="1"/>
          </p:cNvSpPr>
          <p:nvPr/>
        </p:nvSpPr>
        <p:spPr>
          <a:xfrm>
            <a:off x="3217276" y="1489996"/>
            <a:ext cx="2698710" cy="669470"/>
          </a:xfrm>
          <a:prstGeom prst="rect">
            <a:avLst/>
          </a:prstGeom>
        </p:spPr>
        <p:txBody>
          <a:bodyPr vert="horz" lIns="75218" tIns="37609" rIns="75218" bIns="37609" rtlCol="0" anchor="ctr">
            <a:noAutofit/>
          </a:bodyPr>
          <a:lstStyle>
            <a:lvl1pPr algn="l" defTabSz="914400" rtl="0" eaLnBrk="1" latinLnBrk="0" hangingPunct="1">
              <a:spcBef>
                <a:spcPct val="0"/>
              </a:spcBef>
              <a:buNone/>
              <a:defRPr sz="3600" b="1" kern="1200">
                <a:solidFill>
                  <a:schemeClr val="tx1"/>
                </a:solidFill>
                <a:latin typeface="微软雅黑" pitchFamily="34" charset="-122"/>
                <a:ea typeface="微软雅黑" pitchFamily="34" charset="-122"/>
                <a:cs typeface="+mj-cs"/>
              </a:defRPr>
            </a:lvl1pPr>
          </a:lstStyle>
          <a:p>
            <a:pPr algn="ctr"/>
            <a:r>
              <a:rPr lang="en-US" altLang="zh-CN" sz="2845" dirty="0">
                <a:solidFill>
                  <a:srgbClr val="DC6262"/>
                </a:solidFill>
                <a:cs typeface="+mn-cs"/>
              </a:rPr>
              <a:t>10</a:t>
            </a:r>
            <a:r>
              <a:rPr lang="zh-CN" altLang="en-US" sz="2667" dirty="0">
                <a:solidFill>
                  <a:srgbClr val="525753"/>
                </a:solidFill>
                <a:cs typeface="+mn-cs"/>
              </a:rPr>
              <a:t>年</a:t>
            </a:r>
          </a:p>
        </p:txBody>
      </p:sp>
      <p:cxnSp>
        <p:nvCxnSpPr>
          <p:cNvPr id="8" name="直接箭头连接符 7"/>
          <p:cNvCxnSpPr/>
          <p:nvPr/>
        </p:nvCxnSpPr>
        <p:spPr>
          <a:xfrm>
            <a:off x="250122" y="3531410"/>
            <a:ext cx="8622027" cy="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标题 1"/>
          <p:cNvSpPr>
            <a:spLocks noGrp="1"/>
          </p:cNvSpPr>
          <p:nvPr/>
        </p:nvSpPr>
        <p:spPr>
          <a:xfrm>
            <a:off x="12603" y="3154181"/>
            <a:ext cx="458625" cy="128014"/>
          </a:xfrm>
          <a:prstGeom prst="rect">
            <a:avLst/>
          </a:prstGeom>
        </p:spPr>
        <p:txBody>
          <a:bodyPr vert="horz" lIns="75218" tIns="37609" rIns="75218" bIns="37609" rtlCol="0" anchor="ctr">
            <a:noAutofit/>
          </a:bodyPr>
          <a:lstStyle>
            <a:lvl1pPr algn="l" defTabSz="914400" rtl="0" eaLnBrk="1" latinLnBrk="0" hangingPunct="1">
              <a:spcBef>
                <a:spcPct val="0"/>
              </a:spcBef>
              <a:buNone/>
              <a:defRPr sz="3600" b="1" kern="1200">
                <a:solidFill>
                  <a:schemeClr val="tx1"/>
                </a:solidFill>
                <a:latin typeface="微软雅黑" pitchFamily="34" charset="-122"/>
                <a:ea typeface="微软雅黑" pitchFamily="34" charset="-122"/>
                <a:cs typeface="+mj-cs"/>
              </a:defRPr>
            </a:lvl1pPr>
          </a:lstStyle>
          <a:p>
            <a:pPr algn="ctr"/>
            <a:r>
              <a:rPr lang="en-US" altLang="zh-CN" sz="622" dirty="0">
                <a:solidFill>
                  <a:srgbClr val="525753"/>
                </a:solidFill>
                <a:cs typeface="+mn-cs"/>
              </a:rPr>
              <a:t>2004</a:t>
            </a:r>
            <a:endParaRPr lang="zh-CN" altLang="en-US" sz="622" dirty="0">
              <a:solidFill>
                <a:srgbClr val="525753"/>
              </a:solidFill>
              <a:cs typeface="+mn-cs"/>
            </a:endParaRPr>
          </a:p>
        </p:txBody>
      </p:sp>
      <p:sp>
        <p:nvSpPr>
          <p:cNvPr id="10" name="标题 1"/>
          <p:cNvSpPr>
            <a:spLocks noGrp="1"/>
          </p:cNvSpPr>
          <p:nvPr/>
        </p:nvSpPr>
        <p:spPr>
          <a:xfrm>
            <a:off x="4125882" y="2985296"/>
            <a:ext cx="905309" cy="391757"/>
          </a:xfrm>
          <a:prstGeom prst="rect">
            <a:avLst/>
          </a:prstGeom>
        </p:spPr>
        <p:txBody>
          <a:bodyPr vert="horz" lIns="75218" tIns="37609" rIns="75218" bIns="37609" rtlCol="0" anchor="ctr">
            <a:noAutofit/>
          </a:bodyPr>
          <a:lstStyle>
            <a:lvl1pPr algn="l" defTabSz="914400" rtl="0" eaLnBrk="1" latinLnBrk="0" hangingPunct="1">
              <a:spcBef>
                <a:spcPct val="0"/>
              </a:spcBef>
              <a:buNone/>
              <a:defRPr sz="3600" b="1" kern="1200">
                <a:solidFill>
                  <a:schemeClr val="tx1"/>
                </a:solidFill>
                <a:latin typeface="微软雅黑" pitchFamily="34" charset="-122"/>
                <a:ea typeface="微软雅黑" pitchFamily="34" charset="-122"/>
                <a:cs typeface="+mj-cs"/>
              </a:defRPr>
            </a:lvl1pPr>
          </a:lstStyle>
          <a:p>
            <a:pPr algn="ctr"/>
            <a:r>
              <a:rPr lang="en-US" altLang="zh-CN" sz="1867" dirty="0">
                <a:solidFill>
                  <a:srgbClr val="525753"/>
                </a:solidFill>
                <a:cs typeface="+mn-cs"/>
              </a:rPr>
              <a:t>2014</a:t>
            </a:r>
            <a:endParaRPr lang="zh-CN" altLang="en-US" sz="1867" dirty="0">
              <a:solidFill>
                <a:srgbClr val="525753"/>
              </a:solidFill>
              <a:cs typeface="+mn-cs"/>
            </a:endParaRPr>
          </a:p>
        </p:txBody>
      </p:sp>
      <p:sp>
        <p:nvSpPr>
          <p:cNvPr id="11" name="标题 1"/>
          <p:cNvSpPr>
            <a:spLocks noGrp="1"/>
          </p:cNvSpPr>
          <p:nvPr/>
        </p:nvSpPr>
        <p:spPr>
          <a:xfrm>
            <a:off x="8642838" y="3204892"/>
            <a:ext cx="458625" cy="128014"/>
          </a:xfrm>
          <a:prstGeom prst="rect">
            <a:avLst/>
          </a:prstGeom>
        </p:spPr>
        <p:txBody>
          <a:bodyPr vert="horz" lIns="75218" tIns="37609" rIns="75218" bIns="37609" rtlCol="0" anchor="ctr">
            <a:noAutofit/>
          </a:bodyPr>
          <a:lstStyle>
            <a:lvl1pPr algn="l" defTabSz="914400" rtl="0" eaLnBrk="1" latinLnBrk="0" hangingPunct="1">
              <a:spcBef>
                <a:spcPct val="0"/>
              </a:spcBef>
              <a:buNone/>
              <a:defRPr sz="3600" b="1" kern="1200">
                <a:solidFill>
                  <a:schemeClr val="tx1"/>
                </a:solidFill>
                <a:latin typeface="微软雅黑" pitchFamily="34" charset="-122"/>
                <a:ea typeface="微软雅黑" pitchFamily="34" charset="-122"/>
                <a:cs typeface="+mj-cs"/>
              </a:defRPr>
            </a:lvl1pPr>
          </a:lstStyle>
          <a:p>
            <a:pPr algn="ctr"/>
            <a:r>
              <a:rPr lang="en-US" altLang="zh-CN" sz="622" dirty="0">
                <a:solidFill>
                  <a:srgbClr val="525753"/>
                </a:solidFill>
                <a:cs typeface="+mn-cs"/>
              </a:rPr>
              <a:t>2024</a:t>
            </a:r>
            <a:endParaRPr lang="zh-CN" altLang="en-US" sz="622" dirty="0">
              <a:solidFill>
                <a:srgbClr val="525753"/>
              </a:solidFill>
              <a:cs typeface="+mn-cs"/>
            </a:endParaRPr>
          </a:p>
        </p:txBody>
      </p:sp>
      <p:cxnSp>
        <p:nvCxnSpPr>
          <p:cNvPr id="13" name="直接连接符 12"/>
          <p:cNvCxnSpPr/>
          <p:nvPr/>
        </p:nvCxnSpPr>
        <p:spPr>
          <a:xfrm flipV="1">
            <a:off x="250121" y="3358424"/>
            <a:ext cx="0" cy="256029"/>
          </a:xfrm>
          <a:prstGeom prst="line">
            <a:avLst/>
          </a:prstGeom>
          <a:ln>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4566862" y="3358424"/>
            <a:ext cx="0" cy="256029"/>
          </a:xfrm>
          <a:prstGeom prst="line">
            <a:avLst/>
          </a:prstGeom>
          <a:ln>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8872149" y="3409135"/>
            <a:ext cx="0" cy="256029"/>
          </a:xfrm>
          <a:prstGeom prst="line">
            <a:avLst/>
          </a:prstGeom>
          <a:ln>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标题 1"/>
          <p:cNvSpPr>
            <a:spLocks noGrp="1"/>
          </p:cNvSpPr>
          <p:nvPr/>
        </p:nvSpPr>
        <p:spPr>
          <a:xfrm>
            <a:off x="4977634" y="3098158"/>
            <a:ext cx="3611114" cy="128014"/>
          </a:xfrm>
          <a:prstGeom prst="rect">
            <a:avLst/>
          </a:prstGeom>
        </p:spPr>
        <p:txBody>
          <a:bodyPr vert="horz" lIns="75218" tIns="37609" rIns="75218" bIns="37609" rtlCol="0" anchor="ctr">
            <a:noAutofit/>
          </a:bodyPr>
          <a:lstStyle>
            <a:lvl1pPr algn="l" defTabSz="914400" rtl="0" eaLnBrk="1" latinLnBrk="0" hangingPunct="1">
              <a:spcBef>
                <a:spcPct val="0"/>
              </a:spcBef>
              <a:buNone/>
              <a:defRPr sz="3600" b="1" kern="1200">
                <a:solidFill>
                  <a:schemeClr val="tx1"/>
                </a:solidFill>
                <a:latin typeface="微软雅黑" pitchFamily="34" charset="-122"/>
                <a:ea typeface="微软雅黑" pitchFamily="34" charset="-122"/>
                <a:cs typeface="+mj-cs"/>
              </a:defRPr>
            </a:lvl1pPr>
          </a:lstStyle>
          <a:p>
            <a:pPr algn="ctr"/>
            <a:r>
              <a:rPr lang="zh-CN" altLang="en-US" sz="1333" dirty="0">
                <a:solidFill>
                  <a:srgbClr val="525753"/>
                </a:solidFill>
                <a:cs typeface="+mn-cs"/>
              </a:rPr>
              <a:t>移动互联网时代</a:t>
            </a:r>
          </a:p>
        </p:txBody>
      </p:sp>
      <p:sp>
        <p:nvSpPr>
          <p:cNvPr id="19" name="标题 1"/>
          <p:cNvSpPr>
            <a:spLocks noGrp="1"/>
          </p:cNvSpPr>
          <p:nvPr/>
        </p:nvSpPr>
        <p:spPr>
          <a:xfrm>
            <a:off x="335796" y="3061087"/>
            <a:ext cx="3611114" cy="128014"/>
          </a:xfrm>
          <a:prstGeom prst="rect">
            <a:avLst/>
          </a:prstGeom>
        </p:spPr>
        <p:txBody>
          <a:bodyPr vert="horz" lIns="75218" tIns="37609" rIns="75218" bIns="37609" rtlCol="0" anchor="ctr">
            <a:noAutofit/>
          </a:bodyPr>
          <a:lstStyle>
            <a:lvl1pPr algn="l" defTabSz="914400" rtl="0" eaLnBrk="1" latinLnBrk="0" hangingPunct="1">
              <a:spcBef>
                <a:spcPct val="0"/>
              </a:spcBef>
              <a:buNone/>
              <a:defRPr sz="3600" b="1" kern="1200">
                <a:solidFill>
                  <a:schemeClr val="tx1"/>
                </a:solidFill>
                <a:latin typeface="微软雅黑" pitchFamily="34" charset="-122"/>
                <a:ea typeface="微软雅黑" pitchFamily="34" charset="-122"/>
                <a:cs typeface="+mj-cs"/>
              </a:defRPr>
            </a:lvl1pPr>
          </a:lstStyle>
          <a:p>
            <a:pPr algn="ctr"/>
            <a:r>
              <a:rPr lang="zh-CN" altLang="en-US" sz="1333" dirty="0">
                <a:solidFill>
                  <a:srgbClr val="525753"/>
                </a:solidFill>
                <a:cs typeface="+mn-cs"/>
              </a:rPr>
              <a:t>互联网时代</a:t>
            </a:r>
          </a:p>
        </p:txBody>
      </p:sp>
      <p:sp>
        <p:nvSpPr>
          <p:cNvPr id="24" name="矩形 23"/>
          <p:cNvSpPr/>
          <p:nvPr/>
        </p:nvSpPr>
        <p:spPr>
          <a:xfrm>
            <a:off x="252549" y="3664090"/>
            <a:ext cx="4314081" cy="555741"/>
          </a:xfrm>
          <a:prstGeom prst="rect">
            <a:avLst/>
          </a:prstGeom>
          <a:solidFill>
            <a:schemeClr val="tx1">
              <a:lumMod val="65000"/>
              <a:lumOff val="35000"/>
            </a:schemeClr>
          </a:solidFill>
        </p:spPr>
        <p:txBody>
          <a:bodyPr wrap="square">
            <a:noAutofit/>
          </a:bodyPr>
          <a:lstStyle/>
          <a:p>
            <a:pPr lvl="0"/>
            <a:endParaRPr lang="zh-CN" altLang="en-US" sz="1422" b="1" dirty="0">
              <a:solidFill>
                <a:schemeClr val="bg1"/>
              </a:solidFill>
              <a:latin typeface="微软雅黑" pitchFamily="34" charset="-122"/>
              <a:ea typeface="微软雅黑" pitchFamily="34" charset="-122"/>
            </a:endParaRPr>
          </a:p>
        </p:txBody>
      </p:sp>
      <p:sp>
        <p:nvSpPr>
          <p:cNvPr id="43" name="矩形 42"/>
          <p:cNvSpPr/>
          <p:nvPr/>
        </p:nvSpPr>
        <p:spPr>
          <a:xfrm>
            <a:off x="4565034" y="3664090"/>
            <a:ext cx="4307115" cy="555741"/>
          </a:xfrm>
          <a:prstGeom prst="rect">
            <a:avLst/>
          </a:prstGeom>
          <a:solidFill>
            <a:srgbClr val="FFD600"/>
          </a:solidFill>
        </p:spPr>
        <p:txBody>
          <a:bodyPr wrap="square">
            <a:noAutofit/>
          </a:bodyPr>
          <a:lstStyle/>
          <a:p>
            <a:pPr algn="just"/>
            <a:endParaRPr lang="zh-CN" altLang="en-US" sz="1600" dirty="0"/>
          </a:p>
        </p:txBody>
      </p:sp>
      <p:sp>
        <p:nvSpPr>
          <p:cNvPr id="25" name="矩形 24"/>
          <p:cNvSpPr/>
          <p:nvPr/>
        </p:nvSpPr>
        <p:spPr>
          <a:xfrm>
            <a:off x="4717723" y="3819027"/>
            <a:ext cx="3625045" cy="297454"/>
          </a:xfrm>
          <a:prstGeom prst="rect">
            <a:avLst/>
          </a:prstGeom>
        </p:spPr>
        <p:txBody>
          <a:bodyPr wrap="square">
            <a:spAutoFit/>
          </a:bodyPr>
          <a:lstStyle/>
          <a:p>
            <a:pPr algn="ctr"/>
            <a:r>
              <a:rPr lang="zh-CN" altLang="en-US" sz="1333" b="1" dirty="0">
                <a:solidFill>
                  <a:srgbClr val="525753"/>
                </a:solidFill>
                <a:latin typeface="微软雅黑" pitchFamily="34" charset="-122"/>
                <a:ea typeface="微软雅黑" pitchFamily="34" charset="-122"/>
              </a:rPr>
              <a:t>移动互联无处不在</a:t>
            </a:r>
          </a:p>
        </p:txBody>
      </p:sp>
      <p:pic>
        <p:nvPicPr>
          <p:cNvPr id="47" name="Picture 2" descr="C:\Users\yinwu\Desktop\图片1.gif"/>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a:ext>
            </a:extLst>
          </a:blip>
          <a:srcRect/>
          <a:stretch>
            <a:fillRect/>
          </a:stretch>
        </p:blipFill>
        <p:spPr bwMode="auto">
          <a:xfrm>
            <a:off x="1724423" y="1523862"/>
            <a:ext cx="882257" cy="770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2" descr="C:\Users\avovoshi\Desktop\pc.pn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a:ext>
            </a:extLst>
          </a:blip>
          <a:srcRect/>
          <a:stretch>
            <a:fillRect/>
          </a:stretch>
        </p:blipFill>
        <p:spPr bwMode="auto">
          <a:xfrm>
            <a:off x="6671853" y="1682016"/>
            <a:ext cx="355431" cy="537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等腰三角形 51"/>
          <p:cNvSpPr/>
          <p:nvPr/>
        </p:nvSpPr>
        <p:spPr>
          <a:xfrm flipV="1">
            <a:off x="4340817" y="2511903"/>
            <a:ext cx="448050" cy="386250"/>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3" name="矩形 52"/>
          <p:cNvSpPr/>
          <p:nvPr/>
        </p:nvSpPr>
        <p:spPr>
          <a:xfrm>
            <a:off x="927353" y="276210"/>
            <a:ext cx="7160935" cy="584775"/>
          </a:xfrm>
          <a:prstGeom prst="rect">
            <a:avLst/>
          </a:prstGeom>
        </p:spPr>
        <p:txBody>
          <a:bodyPr wrap="none">
            <a:spAutoFit/>
          </a:bodyPr>
          <a:lstStyle/>
          <a:p>
            <a:pPr algn="ctr"/>
            <a:r>
              <a:rPr lang="zh-CN" altLang="en-US" sz="3200" b="1" dirty="0" smtClean="0">
                <a:solidFill>
                  <a:schemeClr val="tx1">
                    <a:lumMod val="65000"/>
                    <a:lumOff val="35000"/>
                  </a:schemeClr>
                </a:solidFill>
                <a:latin typeface="迷你霹雳体" panose="020B0602010101010101" pitchFamily="33" charset="-122"/>
                <a:ea typeface="迷你霹雳体" panose="020B0602010101010101" pitchFamily="33" charset="-122"/>
              </a:rPr>
              <a:t>以前上网还是技术活，现在人人都上网</a:t>
            </a:r>
            <a:endParaRPr lang="zh-CN" altLang="en-US" sz="3200" b="1" dirty="0">
              <a:solidFill>
                <a:schemeClr val="tx1">
                  <a:lumMod val="65000"/>
                  <a:lumOff val="35000"/>
                </a:schemeClr>
              </a:solidFill>
              <a:latin typeface="迷你霹雳体" panose="020B0602010101010101" pitchFamily="33" charset="-122"/>
              <a:ea typeface="迷你霹雳体" panose="020B0602010101010101" pitchFamily="33" charset="-122"/>
            </a:endParaRPr>
          </a:p>
        </p:txBody>
      </p:sp>
      <p:grpSp>
        <p:nvGrpSpPr>
          <p:cNvPr id="44" name="组合 13"/>
          <p:cNvGrpSpPr>
            <a:grpSpLocks noChangeAspect="1"/>
          </p:cNvGrpSpPr>
          <p:nvPr/>
        </p:nvGrpSpPr>
        <p:grpSpPr>
          <a:xfrm>
            <a:off x="6580872" y="1017691"/>
            <a:ext cx="132238" cy="347181"/>
            <a:chOff x="2876868" y="2786058"/>
            <a:chExt cx="189738" cy="474345"/>
          </a:xfrm>
          <a:solidFill>
            <a:srgbClr val="FFC000"/>
          </a:solidFill>
          <a:effectLst/>
        </p:grpSpPr>
        <p:sp>
          <p:nvSpPr>
            <p:cNvPr id="45"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46"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sp>
        <p:nvSpPr>
          <p:cNvPr id="91" name="任意多边形 90"/>
          <p:cNvSpPr/>
          <p:nvPr/>
        </p:nvSpPr>
        <p:spPr>
          <a:xfrm>
            <a:off x="-1157892" y="776774"/>
            <a:ext cx="314228" cy="162725"/>
          </a:xfrm>
          <a:custGeom>
            <a:avLst/>
            <a:gdLst>
              <a:gd name="connsiteX0" fmla="*/ 419100 w 523875"/>
              <a:gd name="connsiteY0" fmla="*/ 209550 h 276225"/>
              <a:gd name="connsiteX1" fmla="*/ 333375 w 523875"/>
              <a:gd name="connsiteY1" fmla="*/ 276225 h 276225"/>
              <a:gd name="connsiteX2" fmla="*/ 57150 w 523875"/>
              <a:gd name="connsiteY2" fmla="*/ 209550 h 276225"/>
              <a:gd name="connsiteX3" fmla="*/ 19050 w 523875"/>
              <a:gd name="connsiteY3" fmla="*/ 176212 h 276225"/>
              <a:gd name="connsiteX4" fmla="*/ 0 w 523875"/>
              <a:gd name="connsiteY4" fmla="*/ 133350 h 276225"/>
              <a:gd name="connsiteX5" fmla="*/ 33337 w 523875"/>
              <a:gd name="connsiteY5" fmla="*/ 104775 h 276225"/>
              <a:gd name="connsiteX6" fmla="*/ 57150 w 523875"/>
              <a:gd name="connsiteY6" fmla="*/ 90487 h 276225"/>
              <a:gd name="connsiteX7" fmla="*/ 100012 w 523875"/>
              <a:gd name="connsiteY7" fmla="*/ 90487 h 276225"/>
              <a:gd name="connsiteX8" fmla="*/ 295275 w 523875"/>
              <a:gd name="connsiteY8" fmla="*/ 128587 h 276225"/>
              <a:gd name="connsiteX9" fmla="*/ 523875 w 523875"/>
              <a:gd name="connsiteY9" fmla="*/ 0 h 276225"/>
              <a:gd name="connsiteX0" fmla="*/ 533400 w 533400"/>
              <a:gd name="connsiteY0" fmla="*/ 133350 h 276225"/>
              <a:gd name="connsiteX1" fmla="*/ 333375 w 533400"/>
              <a:gd name="connsiteY1" fmla="*/ 276225 h 276225"/>
              <a:gd name="connsiteX2" fmla="*/ 57150 w 533400"/>
              <a:gd name="connsiteY2" fmla="*/ 209550 h 276225"/>
              <a:gd name="connsiteX3" fmla="*/ 19050 w 533400"/>
              <a:gd name="connsiteY3" fmla="*/ 176212 h 276225"/>
              <a:gd name="connsiteX4" fmla="*/ 0 w 533400"/>
              <a:gd name="connsiteY4" fmla="*/ 133350 h 276225"/>
              <a:gd name="connsiteX5" fmla="*/ 33337 w 533400"/>
              <a:gd name="connsiteY5" fmla="*/ 104775 h 276225"/>
              <a:gd name="connsiteX6" fmla="*/ 57150 w 533400"/>
              <a:gd name="connsiteY6" fmla="*/ 90487 h 276225"/>
              <a:gd name="connsiteX7" fmla="*/ 100012 w 533400"/>
              <a:gd name="connsiteY7" fmla="*/ 90487 h 276225"/>
              <a:gd name="connsiteX8" fmla="*/ 295275 w 533400"/>
              <a:gd name="connsiteY8" fmla="*/ 128587 h 276225"/>
              <a:gd name="connsiteX9" fmla="*/ 523875 w 533400"/>
              <a:gd name="connsiteY9" fmla="*/ 0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3400" h="276225">
                <a:moveTo>
                  <a:pt x="533400" y="133350"/>
                </a:moveTo>
                <a:lnTo>
                  <a:pt x="333375" y="276225"/>
                </a:lnTo>
                <a:lnTo>
                  <a:pt x="57150" y="209550"/>
                </a:lnTo>
                <a:lnTo>
                  <a:pt x="19050" y="176212"/>
                </a:lnTo>
                <a:lnTo>
                  <a:pt x="0" y="133350"/>
                </a:lnTo>
                <a:lnTo>
                  <a:pt x="33337" y="104775"/>
                </a:lnTo>
                <a:lnTo>
                  <a:pt x="57150" y="90487"/>
                </a:lnTo>
                <a:lnTo>
                  <a:pt x="100012" y="90487"/>
                </a:lnTo>
                <a:lnTo>
                  <a:pt x="295275" y="128587"/>
                </a:lnTo>
                <a:lnTo>
                  <a:pt x="523875" y="0"/>
                </a:lnTo>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92" name="等腰三角形 15"/>
          <p:cNvSpPr/>
          <p:nvPr/>
        </p:nvSpPr>
        <p:spPr>
          <a:xfrm rot="12464959">
            <a:off x="-1414899" y="773217"/>
            <a:ext cx="36050" cy="163601"/>
          </a:xfrm>
          <a:custGeom>
            <a:avLst/>
            <a:gdLst>
              <a:gd name="connsiteX0" fmla="*/ 0 w 53151"/>
              <a:gd name="connsiteY0" fmla="*/ 272268 h 272268"/>
              <a:gd name="connsiteX1" fmla="*/ 26576 w 53151"/>
              <a:gd name="connsiteY1" fmla="*/ 0 h 272268"/>
              <a:gd name="connsiteX2" fmla="*/ 53151 w 53151"/>
              <a:gd name="connsiteY2" fmla="*/ 272268 h 272268"/>
              <a:gd name="connsiteX3" fmla="*/ 0 w 53151"/>
              <a:gd name="connsiteY3" fmla="*/ 272268 h 272268"/>
              <a:gd name="connsiteX0" fmla="*/ 0 w 53151"/>
              <a:gd name="connsiteY0" fmla="*/ 229570 h 229570"/>
              <a:gd name="connsiteX1" fmla="*/ 22133 w 53151"/>
              <a:gd name="connsiteY1" fmla="*/ 0 h 229570"/>
              <a:gd name="connsiteX2" fmla="*/ 53151 w 53151"/>
              <a:gd name="connsiteY2" fmla="*/ 229570 h 229570"/>
              <a:gd name="connsiteX3" fmla="*/ 0 w 53151"/>
              <a:gd name="connsiteY3" fmla="*/ 229570 h 229570"/>
              <a:gd name="connsiteX0" fmla="*/ 0 w 74336"/>
              <a:gd name="connsiteY0" fmla="*/ 229570 h 229570"/>
              <a:gd name="connsiteX1" fmla="*/ 22133 w 74336"/>
              <a:gd name="connsiteY1" fmla="*/ 0 h 229570"/>
              <a:gd name="connsiteX2" fmla="*/ 74336 w 74336"/>
              <a:gd name="connsiteY2" fmla="*/ 223806 h 229570"/>
              <a:gd name="connsiteX3" fmla="*/ 0 w 74336"/>
              <a:gd name="connsiteY3" fmla="*/ 229570 h 229570"/>
              <a:gd name="connsiteX0" fmla="*/ 11916 w 52203"/>
              <a:gd name="connsiteY0" fmla="*/ 227801 h 227801"/>
              <a:gd name="connsiteX1" fmla="*/ 0 w 52203"/>
              <a:gd name="connsiteY1" fmla="*/ 0 h 227801"/>
              <a:gd name="connsiteX2" fmla="*/ 52203 w 52203"/>
              <a:gd name="connsiteY2" fmla="*/ 223806 h 227801"/>
              <a:gd name="connsiteX3" fmla="*/ 11916 w 52203"/>
              <a:gd name="connsiteY3" fmla="*/ 227801 h 227801"/>
              <a:gd name="connsiteX0" fmla="*/ 19338 w 59625"/>
              <a:gd name="connsiteY0" fmla="*/ 277710 h 277710"/>
              <a:gd name="connsiteX1" fmla="*/ 0 w 59625"/>
              <a:gd name="connsiteY1" fmla="*/ 0 h 277710"/>
              <a:gd name="connsiteX2" fmla="*/ 59625 w 59625"/>
              <a:gd name="connsiteY2" fmla="*/ 273715 h 277710"/>
              <a:gd name="connsiteX3" fmla="*/ 19338 w 59625"/>
              <a:gd name="connsiteY3" fmla="*/ 277710 h 277710"/>
              <a:gd name="connsiteX0" fmla="*/ 20908 w 61195"/>
              <a:gd name="connsiteY0" fmla="*/ 277710 h 277710"/>
              <a:gd name="connsiteX1" fmla="*/ 1570 w 61195"/>
              <a:gd name="connsiteY1" fmla="*/ 0 h 277710"/>
              <a:gd name="connsiteX2" fmla="*/ 61195 w 61195"/>
              <a:gd name="connsiteY2" fmla="*/ 273715 h 277710"/>
              <a:gd name="connsiteX3" fmla="*/ 20908 w 61195"/>
              <a:gd name="connsiteY3" fmla="*/ 277710 h 277710"/>
              <a:gd name="connsiteX0" fmla="*/ 20908 w 61195"/>
              <a:gd name="connsiteY0" fmla="*/ 277710 h 277710"/>
              <a:gd name="connsiteX1" fmla="*/ 1570 w 61195"/>
              <a:gd name="connsiteY1" fmla="*/ 0 h 277710"/>
              <a:gd name="connsiteX2" fmla="*/ 61195 w 61195"/>
              <a:gd name="connsiteY2" fmla="*/ 273715 h 277710"/>
              <a:gd name="connsiteX3" fmla="*/ 20908 w 61195"/>
              <a:gd name="connsiteY3" fmla="*/ 277710 h 277710"/>
            </a:gdLst>
            <a:ahLst/>
            <a:cxnLst>
              <a:cxn ang="0">
                <a:pos x="connsiteX0" y="connsiteY0"/>
              </a:cxn>
              <a:cxn ang="0">
                <a:pos x="connsiteX1" y="connsiteY1"/>
              </a:cxn>
              <a:cxn ang="0">
                <a:pos x="connsiteX2" y="connsiteY2"/>
              </a:cxn>
              <a:cxn ang="0">
                <a:pos x="connsiteX3" y="connsiteY3"/>
              </a:cxn>
            </a:cxnLst>
            <a:rect l="l" t="t" r="r" b="b"/>
            <a:pathLst>
              <a:path w="61195" h="277710">
                <a:moveTo>
                  <a:pt x="20908" y="277710"/>
                </a:moveTo>
                <a:cubicBezTo>
                  <a:pt x="14462" y="185140"/>
                  <a:pt x="-5737" y="97115"/>
                  <a:pt x="1570" y="0"/>
                </a:cubicBezTo>
                <a:cubicBezTo>
                  <a:pt x="37305" y="85584"/>
                  <a:pt x="41320" y="182477"/>
                  <a:pt x="61195" y="273715"/>
                </a:cubicBezTo>
                <a:lnTo>
                  <a:pt x="20908" y="27771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88" name="组合 87"/>
          <p:cNvGrpSpPr/>
          <p:nvPr/>
        </p:nvGrpSpPr>
        <p:grpSpPr>
          <a:xfrm>
            <a:off x="-849276" y="602405"/>
            <a:ext cx="324093" cy="170895"/>
            <a:chOff x="7465152" y="1681164"/>
            <a:chExt cx="550145" cy="290091"/>
          </a:xfrm>
        </p:grpSpPr>
        <p:sp>
          <p:nvSpPr>
            <p:cNvPr id="89" name="任意多边形 88"/>
            <p:cNvSpPr/>
            <p:nvPr/>
          </p:nvSpPr>
          <p:spPr>
            <a:xfrm>
              <a:off x="7481897" y="1681164"/>
              <a:ext cx="533400" cy="276226"/>
            </a:xfrm>
            <a:custGeom>
              <a:avLst/>
              <a:gdLst>
                <a:gd name="connsiteX0" fmla="*/ 419100 w 523875"/>
                <a:gd name="connsiteY0" fmla="*/ 209550 h 276225"/>
                <a:gd name="connsiteX1" fmla="*/ 333375 w 523875"/>
                <a:gd name="connsiteY1" fmla="*/ 276225 h 276225"/>
                <a:gd name="connsiteX2" fmla="*/ 57150 w 523875"/>
                <a:gd name="connsiteY2" fmla="*/ 209550 h 276225"/>
                <a:gd name="connsiteX3" fmla="*/ 19050 w 523875"/>
                <a:gd name="connsiteY3" fmla="*/ 176212 h 276225"/>
                <a:gd name="connsiteX4" fmla="*/ 0 w 523875"/>
                <a:gd name="connsiteY4" fmla="*/ 133350 h 276225"/>
                <a:gd name="connsiteX5" fmla="*/ 33337 w 523875"/>
                <a:gd name="connsiteY5" fmla="*/ 104775 h 276225"/>
                <a:gd name="connsiteX6" fmla="*/ 57150 w 523875"/>
                <a:gd name="connsiteY6" fmla="*/ 90487 h 276225"/>
                <a:gd name="connsiteX7" fmla="*/ 100012 w 523875"/>
                <a:gd name="connsiteY7" fmla="*/ 90487 h 276225"/>
                <a:gd name="connsiteX8" fmla="*/ 295275 w 523875"/>
                <a:gd name="connsiteY8" fmla="*/ 128587 h 276225"/>
                <a:gd name="connsiteX9" fmla="*/ 523875 w 523875"/>
                <a:gd name="connsiteY9" fmla="*/ 0 h 276225"/>
                <a:gd name="connsiteX0" fmla="*/ 533400 w 533400"/>
                <a:gd name="connsiteY0" fmla="*/ 147637 h 276225"/>
                <a:gd name="connsiteX1" fmla="*/ 333375 w 533400"/>
                <a:gd name="connsiteY1" fmla="*/ 276225 h 276225"/>
                <a:gd name="connsiteX2" fmla="*/ 57150 w 533400"/>
                <a:gd name="connsiteY2" fmla="*/ 209550 h 276225"/>
                <a:gd name="connsiteX3" fmla="*/ 19050 w 533400"/>
                <a:gd name="connsiteY3" fmla="*/ 176212 h 276225"/>
                <a:gd name="connsiteX4" fmla="*/ 0 w 533400"/>
                <a:gd name="connsiteY4" fmla="*/ 133350 h 276225"/>
                <a:gd name="connsiteX5" fmla="*/ 33337 w 533400"/>
                <a:gd name="connsiteY5" fmla="*/ 104775 h 276225"/>
                <a:gd name="connsiteX6" fmla="*/ 57150 w 533400"/>
                <a:gd name="connsiteY6" fmla="*/ 90487 h 276225"/>
                <a:gd name="connsiteX7" fmla="*/ 100012 w 533400"/>
                <a:gd name="connsiteY7" fmla="*/ 90487 h 276225"/>
                <a:gd name="connsiteX8" fmla="*/ 295275 w 533400"/>
                <a:gd name="connsiteY8" fmla="*/ 128587 h 276225"/>
                <a:gd name="connsiteX9" fmla="*/ 523875 w 533400"/>
                <a:gd name="connsiteY9" fmla="*/ 0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3400" h="276225">
                  <a:moveTo>
                    <a:pt x="533400" y="147637"/>
                  </a:moveTo>
                  <a:lnTo>
                    <a:pt x="333375" y="276225"/>
                  </a:lnTo>
                  <a:lnTo>
                    <a:pt x="57150" y="209550"/>
                  </a:lnTo>
                  <a:lnTo>
                    <a:pt x="19050" y="176212"/>
                  </a:lnTo>
                  <a:lnTo>
                    <a:pt x="0" y="133350"/>
                  </a:lnTo>
                  <a:lnTo>
                    <a:pt x="33337" y="104775"/>
                  </a:lnTo>
                  <a:lnTo>
                    <a:pt x="57150" y="90487"/>
                  </a:lnTo>
                  <a:lnTo>
                    <a:pt x="100012" y="90487"/>
                  </a:lnTo>
                  <a:lnTo>
                    <a:pt x="295275" y="128587"/>
                  </a:lnTo>
                  <a:lnTo>
                    <a:pt x="523875" y="0"/>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90" name="等腰三角形 15"/>
            <p:cNvSpPr/>
            <p:nvPr/>
          </p:nvSpPr>
          <p:spPr>
            <a:xfrm rot="12464959">
              <a:off x="7465152" y="1693545"/>
              <a:ext cx="61195" cy="277710"/>
            </a:xfrm>
            <a:custGeom>
              <a:avLst/>
              <a:gdLst>
                <a:gd name="connsiteX0" fmla="*/ 0 w 53151"/>
                <a:gd name="connsiteY0" fmla="*/ 272268 h 272268"/>
                <a:gd name="connsiteX1" fmla="*/ 26576 w 53151"/>
                <a:gd name="connsiteY1" fmla="*/ 0 h 272268"/>
                <a:gd name="connsiteX2" fmla="*/ 53151 w 53151"/>
                <a:gd name="connsiteY2" fmla="*/ 272268 h 272268"/>
                <a:gd name="connsiteX3" fmla="*/ 0 w 53151"/>
                <a:gd name="connsiteY3" fmla="*/ 272268 h 272268"/>
                <a:gd name="connsiteX0" fmla="*/ 0 w 53151"/>
                <a:gd name="connsiteY0" fmla="*/ 229570 h 229570"/>
                <a:gd name="connsiteX1" fmla="*/ 22133 w 53151"/>
                <a:gd name="connsiteY1" fmla="*/ 0 h 229570"/>
                <a:gd name="connsiteX2" fmla="*/ 53151 w 53151"/>
                <a:gd name="connsiteY2" fmla="*/ 229570 h 229570"/>
                <a:gd name="connsiteX3" fmla="*/ 0 w 53151"/>
                <a:gd name="connsiteY3" fmla="*/ 229570 h 229570"/>
                <a:gd name="connsiteX0" fmla="*/ 0 w 74336"/>
                <a:gd name="connsiteY0" fmla="*/ 229570 h 229570"/>
                <a:gd name="connsiteX1" fmla="*/ 22133 w 74336"/>
                <a:gd name="connsiteY1" fmla="*/ 0 h 229570"/>
                <a:gd name="connsiteX2" fmla="*/ 74336 w 74336"/>
                <a:gd name="connsiteY2" fmla="*/ 223806 h 229570"/>
                <a:gd name="connsiteX3" fmla="*/ 0 w 74336"/>
                <a:gd name="connsiteY3" fmla="*/ 229570 h 229570"/>
                <a:gd name="connsiteX0" fmla="*/ 11916 w 52203"/>
                <a:gd name="connsiteY0" fmla="*/ 227801 h 227801"/>
                <a:gd name="connsiteX1" fmla="*/ 0 w 52203"/>
                <a:gd name="connsiteY1" fmla="*/ 0 h 227801"/>
                <a:gd name="connsiteX2" fmla="*/ 52203 w 52203"/>
                <a:gd name="connsiteY2" fmla="*/ 223806 h 227801"/>
                <a:gd name="connsiteX3" fmla="*/ 11916 w 52203"/>
                <a:gd name="connsiteY3" fmla="*/ 227801 h 227801"/>
                <a:gd name="connsiteX0" fmla="*/ 19338 w 59625"/>
                <a:gd name="connsiteY0" fmla="*/ 277710 h 277710"/>
                <a:gd name="connsiteX1" fmla="*/ 0 w 59625"/>
                <a:gd name="connsiteY1" fmla="*/ 0 h 277710"/>
                <a:gd name="connsiteX2" fmla="*/ 59625 w 59625"/>
                <a:gd name="connsiteY2" fmla="*/ 273715 h 277710"/>
                <a:gd name="connsiteX3" fmla="*/ 19338 w 59625"/>
                <a:gd name="connsiteY3" fmla="*/ 277710 h 277710"/>
                <a:gd name="connsiteX0" fmla="*/ 20908 w 61195"/>
                <a:gd name="connsiteY0" fmla="*/ 277710 h 277710"/>
                <a:gd name="connsiteX1" fmla="*/ 1570 w 61195"/>
                <a:gd name="connsiteY1" fmla="*/ 0 h 277710"/>
                <a:gd name="connsiteX2" fmla="*/ 61195 w 61195"/>
                <a:gd name="connsiteY2" fmla="*/ 273715 h 277710"/>
                <a:gd name="connsiteX3" fmla="*/ 20908 w 61195"/>
                <a:gd name="connsiteY3" fmla="*/ 277710 h 277710"/>
                <a:gd name="connsiteX0" fmla="*/ 20908 w 61195"/>
                <a:gd name="connsiteY0" fmla="*/ 277710 h 277710"/>
                <a:gd name="connsiteX1" fmla="*/ 1570 w 61195"/>
                <a:gd name="connsiteY1" fmla="*/ 0 h 277710"/>
                <a:gd name="connsiteX2" fmla="*/ 61195 w 61195"/>
                <a:gd name="connsiteY2" fmla="*/ 273715 h 277710"/>
                <a:gd name="connsiteX3" fmla="*/ 20908 w 61195"/>
                <a:gd name="connsiteY3" fmla="*/ 277710 h 277710"/>
              </a:gdLst>
              <a:ahLst/>
              <a:cxnLst>
                <a:cxn ang="0">
                  <a:pos x="connsiteX0" y="connsiteY0"/>
                </a:cxn>
                <a:cxn ang="0">
                  <a:pos x="connsiteX1" y="connsiteY1"/>
                </a:cxn>
                <a:cxn ang="0">
                  <a:pos x="connsiteX2" y="connsiteY2"/>
                </a:cxn>
                <a:cxn ang="0">
                  <a:pos x="connsiteX3" y="connsiteY3"/>
                </a:cxn>
              </a:cxnLst>
              <a:rect l="l" t="t" r="r" b="b"/>
              <a:pathLst>
                <a:path w="61195" h="277710">
                  <a:moveTo>
                    <a:pt x="20908" y="277710"/>
                  </a:moveTo>
                  <a:cubicBezTo>
                    <a:pt x="14462" y="185140"/>
                    <a:pt x="-5737" y="97115"/>
                    <a:pt x="1570" y="0"/>
                  </a:cubicBezTo>
                  <a:cubicBezTo>
                    <a:pt x="37305" y="85584"/>
                    <a:pt x="41320" y="182477"/>
                    <a:pt x="61195" y="273715"/>
                  </a:cubicBezTo>
                  <a:lnTo>
                    <a:pt x="20908" y="27771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
        <p:nvSpPr>
          <p:cNvPr id="94" name="椭圆 93"/>
          <p:cNvSpPr/>
          <p:nvPr/>
        </p:nvSpPr>
        <p:spPr>
          <a:xfrm rot="21435271">
            <a:off x="-960163" y="620073"/>
            <a:ext cx="146182" cy="1507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100" name="组合 99"/>
          <p:cNvGrpSpPr/>
          <p:nvPr/>
        </p:nvGrpSpPr>
        <p:grpSpPr>
          <a:xfrm>
            <a:off x="-1560844" y="929212"/>
            <a:ext cx="556343" cy="497603"/>
            <a:chOff x="4192512" y="3167236"/>
            <a:chExt cx="1224136" cy="844674"/>
          </a:xfrm>
        </p:grpSpPr>
        <p:sp>
          <p:nvSpPr>
            <p:cNvPr id="105" name="圆角矩形 104"/>
            <p:cNvSpPr/>
            <p:nvPr/>
          </p:nvSpPr>
          <p:spPr>
            <a:xfrm>
              <a:off x="4192512" y="3167236"/>
              <a:ext cx="1224136" cy="72008"/>
            </a:xfrm>
            <a:prstGeom prst="roundRect">
              <a:avLst>
                <a:gd name="adj"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106" name="直接连接符 105"/>
            <p:cNvCxnSpPr/>
            <p:nvPr/>
          </p:nvCxnSpPr>
          <p:spPr>
            <a:xfrm>
              <a:off x="4283968" y="4011910"/>
              <a:ext cx="9546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4908225" y="4007147"/>
              <a:ext cx="9546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任意多边形 107"/>
            <p:cNvSpPr/>
            <p:nvPr/>
          </p:nvSpPr>
          <p:spPr>
            <a:xfrm>
              <a:off x="4243388" y="3239244"/>
              <a:ext cx="804862" cy="742206"/>
            </a:xfrm>
            <a:custGeom>
              <a:avLst/>
              <a:gdLst>
                <a:gd name="connsiteX0" fmla="*/ 785812 w 804862"/>
                <a:gd name="connsiteY0" fmla="*/ 9525 h 728662"/>
                <a:gd name="connsiteX1" fmla="*/ 57150 w 804862"/>
                <a:gd name="connsiteY1" fmla="*/ 0 h 728662"/>
                <a:gd name="connsiteX2" fmla="*/ 14287 w 804862"/>
                <a:gd name="connsiteY2" fmla="*/ 19050 h 728662"/>
                <a:gd name="connsiteX3" fmla="*/ 4762 w 804862"/>
                <a:gd name="connsiteY3" fmla="*/ 38100 h 728662"/>
                <a:gd name="connsiteX4" fmla="*/ 4762 w 804862"/>
                <a:gd name="connsiteY4" fmla="*/ 52387 h 728662"/>
                <a:gd name="connsiteX5" fmla="*/ 0 w 804862"/>
                <a:gd name="connsiteY5" fmla="*/ 695325 h 728662"/>
                <a:gd name="connsiteX6" fmla="*/ 14287 w 804862"/>
                <a:gd name="connsiteY6" fmla="*/ 719137 h 728662"/>
                <a:gd name="connsiteX7" fmla="*/ 42862 w 804862"/>
                <a:gd name="connsiteY7" fmla="*/ 728662 h 728662"/>
                <a:gd name="connsiteX8" fmla="*/ 71437 w 804862"/>
                <a:gd name="connsiteY8" fmla="*/ 728662 h 728662"/>
                <a:gd name="connsiteX9" fmla="*/ 804862 w 804862"/>
                <a:gd name="connsiteY9" fmla="*/ 719137 h 728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4862" h="728662">
                  <a:moveTo>
                    <a:pt x="785812" y="9525"/>
                  </a:moveTo>
                  <a:lnTo>
                    <a:pt x="57150" y="0"/>
                  </a:lnTo>
                  <a:lnTo>
                    <a:pt x="14287" y="19050"/>
                  </a:lnTo>
                  <a:lnTo>
                    <a:pt x="4762" y="38100"/>
                  </a:lnTo>
                  <a:lnTo>
                    <a:pt x="4762" y="52387"/>
                  </a:lnTo>
                  <a:cubicBezTo>
                    <a:pt x="3175" y="266700"/>
                    <a:pt x="1587" y="481012"/>
                    <a:pt x="0" y="695325"/>
                  </a:cubicBezTo>
                  <a:lnTo>
                    <a:pt x="14287" y="719137"/>
                  </a:lnTo>
                  <a:lnTo>
                    <a:pt x="42862" y="728662"/>
                  </a:lnTo>
                  <a:lnTo>
                    <a:pt x="71437" y="728662"/>
                  </a:lnTo>
                  <a:lnTo>
                    <a:pt x="804862" y="719137"/>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
        <p:nvSpPr>
          <p:cNvPr id="104" name="矩形 103"/>
          <p:cNvSpPr/>
          <p:nvPr/>
        </p:nvSpPr>
        <p:spPr>
          <a:xfrm rot="4421376">
            <a:off x="-1541797" y="700784"/>
            <a:ext cx="330601" cy="424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96" name="任意多边形 95"/>
          <p:cNvSpPr/>
          <p:nvPr/>
        </p:nvSpPr>
        <p:spPr>
          <a:xfrm>
            <a:off x="-1160696" y="1031341"/>
            <a:ext cx="314229" cy="378759"/>
          </a:xfrm>
          <a:custGeom>
            <a:avLst/>
            <a:gdLst>
              <a:gd name="connsiteX0" fmla="*/ 376237 w 533400"/>
              <a:gd name="connsiteY0" fmla="*/ 4763 h 642938"/>
              <a:gd name="connsiteX1" fmla="*/ 61912 w 533400"/>
              <a:gd name="connsiteY1" fmla="*/ 0 h 642938"/>
              <a:gd name="connsiteX2" fmla="*/ 33337 w 533400"/>
              <a:gd name="connsiteY2" fmla="*/ 19050 h 642938"/>
              <a:gd name="connsiteX3" fmla="*/ 23812 w 533400"/>
              <a:gd name="connsiteY3" fmla="*/ 38100 h 642938"/>
              <a:gd name="connsiteX4" fmla="*/ 9525 w 533400"/>
              <a:gd name="connsiteY4" fmla="*/ 76200 h 642938"/>
              <a:gd name="connsiteX5" fmla="*/ 9525 w 533400"/>
              <a:gd name="connsiteY5" fmla="*/ 100013 h 642938"/>
              <a:gd name="connsiteX6" fmla="*/ 0 w 533400"/>
              <a:gd name="connsiteY6" fmla="*/ 566738 h 642938"/>
              <a:gd name="connsiteX7" fmla="*/ 23812 w 533400"/>
              <a:gd name="connsiteY7" fmla="*/ 600075 h 642938"/>
              <a:gd name="connsiteX8" fmla="*/ 42862 w 533400"/>
              <a:gd name="connsiteY8" fmla="*/ 623888 h 642938"/>
              <a:gd name="connsiteX9" fmla="*/ 66675 w 533400"/>
              <a:gd name="connsiteY9" fmla="*/ 633413 h 642938"/>
              <a:gd name="connsiteX10" fmla="*/ 95250 w 533400"/>
              <a:gd name="connsiteY10" fmla="*/ 642938 h 642938"/>
              <a:gd name="connsiteX11" fmla="*/ 114300 w 533400"/>
              <a:gd name="connsiteY11" fmla="*/ 642938 h 642938"/>
              <a:gd name="connsiteX12" fmla="*/ 138112 w 533400"/>
              <a:gd name="connsiteY12" fmla="*/ 642938 h 642938"/>
              <a:gd name="connsiteX13" fmla="*/ 138112 w 533400"/>
              <a:gd name="connsiteY13" fmla="*/ 642938 h 642938"/>
              <a:gd name="connsiteX14" fmla="*/ 171450 w 533400"/>
              <a:gd name="connsiteY14" fmla="*/ 609600 h 642938"/>
              <a:gd name="connsiteX15" fmla="*/ 185737 w 533400"/>
              <a:gd name="connsiteY15" fmla="*/ 576263 h 642938"/>
              <a:gd name="connsiteX16" fmla="*/ 200025 w 533400"/>
              <a:gd name="connsiteY16" fmla="*/ 547688 h 642938"/>
              <a:gd name="connsiteX17" fmla="*/ 200025 w 533400"/>
              <a:gd name="connsiteY17" fmla="*/ 219075 h 642938"/>
              <a:gd name="connsiteX18" fmla="*/ 514350 w 533400"/>
              <a:gd name="connsiteY18" fmla="*/ 209550 h 642938"/>
              <a:gd name="connsiteX19" fmla="*/ 533400 w 533400"/>
              <a:gd name="connsiteY19" fmla="*/ 195263 h 642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3400" h="642938">
                <a:moveTo>
                  <a:pt x="376237" y="4763"/>
                </a:moveTo>
                <a:lnTo>
                  <a:pt x="61912" y="0"/>
                </a:lnTo>
                <a:lnTo>
                  <a:pt x="33337" y="19050"/>
                </a:lnTo>
                <a:lnTo>
                  <a:pt x="23812" y="38100"/>
                </a:lnTo>
                <a:lnTo>
                  <a:pt x="9525" y="76200"/>
                </a:lnTo>
                <a:lnTo>
                  <a:pt x="9525" y="100013"/>
                </a:lnTo>
                <a:lnTo>
                  <a:pt x="0" y="566738"/>
                </a:lnTo>
                <a:lnTo>
                  <a:pt x="23812" y="600075"/>
                </a:lnTo>
                <a:lnTo>
                  <a:pt x="42862" y="623888"/>
                </a:lnTo>
                <a:lnTo>
                  <a:pt x="66675" y="633413"/>
                </a:lnTo>
                <a:lnTo>
                  <a:pt x="95250" y="642938"/>
                </a:lnTo>
                <a:lnTo>
                  <a:pt x="114300" y="642938"/>
                </a:lnTo>
                <a:lnTo>
                  <a:pt x="138112" y="642938"/>
                </a:lnTo>
                <a:lnTo>
                  <a:pt x="138112" y="642938"/>
                </a:lnTo>
                <a:lnTo>
                  <a:pt x="171450" y="609600"/>
                </a:lnTo>
                <a:lnTo>
                  <a:pt x="185737" y="576263"/>
                </a:lnTo>
                <a:lnTo>
                  <a:pt x="200025" y="547688"/>
                </a:lnTo>
                <a:lnTo>
                  <a:pt x="200025" y="219075"/>
                </a:lnTo>
                <a:lnTo>
                  <a:pt x="514350" y="209550"/>
                </a:lnTo>
                <a:lnTo>
                  <a:pt x="533400" y="195263"/>
                </a:lnTo>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97" name="任意多边形 96"/>
          <p:cNvSpPr/>
          <p:nvPr/>
        </p:nvSpPr>
        <p:spPr>
          <a:xfrm>
            <a:off x="-1017347" y="828444"/>
            <a:ext cx="386707" cy="585439"/>
          </a:xfrm>
          <a:custGeom>
            <a:avLst/>
            <a:gdLst>
              <a:gd name="connsiteX0" fmla="*/ 495300 w 635000"/>
              <a:gd name="connsiteY0" fmla="*/ 41275 h 993775"/>
              <a:gd name="connsiteX1" fmla="*/ 546100 w 635000"/>
              <a:gd name="connsiteY1" fmla="*/ 0 h 993775"/>
              <a:gd name="connsiteX2" fmla="*/ 565150 w 635000"/>
              <a:gd name="connsiteY2" fmla="*/ 0 h 993775"/>
              <a:gd name="connsiteX3" fmla="*/ 581025 w 635000"/>
              <a:gd name="connsiteY3" fmla="*/ 3175 h 993775"/>
              <a:gd name="connsiteX4" fmla="*/ 612775 w 635000"/>
              <a:gd name="connsiteY4" fmla="*/ 19050 h 993775"/>
              <a:gd name="connsiteX5" fmla="*/ 625475 w 635000"/>
              <a:gd name="connsiteY5" fmla="*/ 31750 h 993775"/>
              <a:gd name="connsiteX6" fmla="*/ 635000 w 635000"/>
              <a:gd name="connsiteY6" fmla="*/ 57150 h 993775"/>
              <a:gd name="connsiteX7" fmla="*/ 555625 w 635000"/>
              <a:gd name="connsiteY7" fmla="*/ 514350 h 993775"/>
              <a:gd name="connsiteX8" fmla="*/ 546100 w 635000"/>
              <a:gd name="connsiteY8" fmla="*/ 536575 h 993775"/>
              <a:gd name="connsiteX9" fmla="*/ 536575 w 635000"/>
              <a:gd name="connsiteY9" fmla="*/ 565150 h 993775"/>
              <a:gd name="connsiteX10" fmla="*/ 523875 w 635000"/>
              <a:gd name="connsiteY10" fmla="*/ 593725 h 993775"/>
              <a:gd name="connsiteX11" fmla="*/ 511175 w 635000"/>
              <a:gd name="connsiteY11" fmla="*/ 615950 h 993775"/>
              <a:gd name="connsiteX12" fmla="*/ 498475 w 635000"/>
              <a:gd name="connsiteY12" fmla="*/ 644525 h 993775"/>
              <a:gd name="connsiteX13" fmla="*/ 466725 w 635000"/>
              <a:gd name="connsiteY13" fmla="*/ 669925 h 993775"/>
              <a:gd name="connsiteX14" fmla="*/ 419100 w 635000"/>
              <a:gd name="connsiteY14" fmla="*/ 695325 h 993775"/>
              <a:gd name="connsiteX15" fmla="*/ 361950 w 635000"/>
              <a:gd name="connsiteY15" fmla="*/ 720725 h 993775"/>
              <a:gd name="connsiteX16" fmla="*/ 298450 w 635000"/>
              <a:gd name="connsiteY16" fmla="*/ 730250 h 993775"/>
              <a:gd name="connsiteX17" fmla="*/ 276225 w 635000"/>
              <a:gd name="connsiteY17" fmla="*/ 730250 h 993775"/>
              <a:gd name="connsiteX18" fmla="*/ 250825 w 635000"/>
              <a:gd name="connsiteY18" fmla="*/ 727075 h 993775"/>
              <a:gd name="connsiteX19" fmla="*/ 247650 w 635000"/>
              <a:gd name="connsiteY19" fmla="*/ 860425 h 993775"/>
              <a:gd name="connsiteX20" fmla="*/ 247650 w 635000"/>
              <a:gd name="connsiteY20" fmla="*/ 885825 h 993775"/>
              <a:gd name="connsiteX21" fmla="*/ 263525 w 635000"/>
              <a:gd name="connsiteY21" fmla="*/ 914400 h 993775"/>
              <a:gd name="connsiteX22" fmla="*/ 282575 w 635000"/>
              <a:gd name="connsiteY22" fmla="*/ 936625 h 993775"/>
              <a:gd name="connsiteX23" fmla="*/ 282575 w 635000"/>
              <a:gd name="connsiteY23" fmla="*/ 936625 h 993775"/>
              <a:gd name="connsiteX24" fmla="*/ 320675 w 635000"/>
              <a:gd name="connsiteY24" fmla="*/ 958850 h 993775"/>
              <a:gd name="connsiteX25" fmla="*/ 320675 w 635000"/>
              <a:gd name="connsiteY25" fmla="*/ 958850 h 993775"/>
              <a:gd name="connsiteX26" fmla="*/ 349250 w 635000"/>
              <a:gd name="connsiteY26" fmla="*/ 977900 h 993775"/>
              <a:gd name="connsiteX27" fmla="*/ 339725 w 635000"/>
              <a:gd name="connsiteY27" fmla="*/ 993775 h 993775"/>
              <a:gd name="connsiteX28" fmla="*/ 79375 w 635000"/>
              <a:gd name="connsiteY28" fmla="*/ 984250 h 993775"/>
              <a:gd name="connsiteX29" fmla="*/ 92075 w 635000"/>
              <a:gd name="connsiteY29" fmla="*/ 955675 h 993775"/>
              <a:gd name="connsiteX30" fmla="*/ 120650 w 635000"/>
              <a:gd name="connsiteY30" fmla="*/ 946150 h 993775"/>
              <a:gd name="connsiteX31" fmla="*/ 142875 w 635000"/>
              <a:gd name="connsiteY31" fmla="*/ 933450 h 993775"/>
              <a:gd name="connsiteX32" fmla="*/ 161925 w 635000"/>
              <a:gd name="connsiteY32" fmla="*/ 923925 h 993775"/>
              <a:gd name="connsiteX33" fmla="*/ 187325 w 635000"/>
              <a:gd name="connsiteY33" fmla="*/ 879475 h 993775"/>
              <a:gd name="connsiteX34" fmla="*/ 187325 w 635000"/>
              <a:gd name="connsiteY34" fmla="*/ 723900 h 993775"/>
              <a:gd name="connsiteX35" fmla="*/ 47625 w 635000"/>
              <a:gd name="connsiteY35" fmla="*/ 727075 h 993775"/>
              <a:gd name="connsiteX36" fmla="*/ 19050 w 635000"/>
              <a:gd name="connsiteY36" fmla="*/ 695325 h 993775"/>
              <a:gd name="connsiteX37" fmla="*/ 0 w 635000"/>
              <a:gd name="connsiteY37" fmla="*/ 666750 h 993775"/>
              <a:gd name="connsiteX38" fmla="*/ 0 w 635000"/>
              <a:gd name="connsiteY38" fmla="*/ 641350 h 993775"/>
              <a:gd name="connsiteX39" fmla="*/ 12700 w 635000"/>
              <a:gd name="connsiteY39" fmla="*/ 609600 h 993775"/>
              <a:gd name="connsiteX40" fmla="*/ 12700 w 635000"/>
              <a:gd name="connsiteY40" fmla="*/ 609600 h 993775"/>
              <a:gd name="connsiteX41" fmla="*/ 69850 w 635000"/>
              <a:gd name="connsiteY41" fmla="*/ 587375 h 993775"/>
              <a:gd name="connsiteX42" fmla="*/ 101600 w 635000"/>
              <a:gd name="connsiteY42" fmla="*/ 581025 h 993775"/>
              <a:gd name="connsiteX43" fmla="*/ 149225 w 635000"/>
              <a:gd name="connsiteY43" fmla="*/ 574675 h 993775"/>
              <a:gd name="connsiteX44" fmla="*/ 184150 w 635000"/>
              <a:gd name="connsiteY44" fmla="*/ 574675 h 993775"/>
              <a:gd name="connsiteX45" fmla="*/ 231775 w 635000"/>
              <a:gd name="connsiteY45" fmla="*/ 574675 h 993775"/>
              <a:gd name="connsiteX46" fmla="*/ 231775 w 635000"/>
              <a:gd name="connsiteY46" fmla="*/ 574675 h 993775"/>
              <a:gd name="connsiteX47" fmla="*/ 269875 w 635000"/>
              <a:gd name="connsiteY47" fmla="*/ 574675 h 993775"/>
              <a:gd name="connsiteX48" fmla="*/ 301625 w 635000"/>
              <a:gd name="connsiteY48" fmla="*/ 574675 h 993775"/>
              <a:gd name="connsiteX49" fmla="*/ 323850 w 635000"/>
              <a:gd name="connsiteY49" fmla="*/ 565150 h 993775"/>
              <a:gd name="connsiteX50" fmla="*/ 342900 w 635000"/>
              <a:gd name="connsiteY50" fmla="*/ 549275 h 993775"/>
              <a:gd name="connsiteX51" fmla="*/ 377825 w 635000"/>
              <a:gd name="connsiteY51" fmla="*/ 520700 h 993775"/>
              <a:gd name="connsiteX0" fmla="*/ 495300 w 635000"/>
              <a:gd name="connsiteY0" fmla="*/ 41275 h 993775"/>
              <a:gd name="connsiteX1" fmla="*/ 546100 w 635000"/>
              <a:gd name="connsiteY1" fmla="*/ 0 h 993775"/>
              <a:gd name="connsiteX2" fmla="*/ 565150 w 635000"/>
              <a:gd name="connsiteY2" fmla="*/ 0 h 993775"/>
              <a:gd name="connsiteX3" fmla="*/ 581025 w 635000"/>
              <a:gd name="connsiteY3" fmla="*/ 3175 h 993775"/>
              <a:gd name="connsiteX4" fmla="*/ 612775 w 635000"/>
              <a:gd name="connsiteY4" fmla="*/ 19050 h 993775"/>
              <a:gd name="connsiteX5" fmla="*/ 625475 w 635000"/>
              <a:gd name="connsiteY5" fmla="*/ 31750 h 993775"/>
              <a:gd name="connsiteX6" fmla="*/ 635000 w 635000"/>
              <a:gd name="connsiteY6" fmla="*/ 57150 h 993775"/>
              <a:gd name="connsiteX7" fmla="*/ 555625 w 635000"/>
              <a:gd name="connsiteY7" fmla="*/ 514350 h 993775"/>
              <a:gd name="connsiteX8" fmla="*/ 546100 w 635000"/>
              <a:gd name="connsiteY8" fmla="*/ 536575 h 993775"/>
              <a:gd name="connsiteX9" fmla="*/ 536575 w 635000"/>
              <a:gd name="connsiteY9" fmla="*/ 565150 h 993775"/>
              <a:gd name="connsiteX10" fmla="*/ 523875 w 635000"/>
              <a:gd name="connsiteY10" fmla="*/ 593725 h 993775"/>
              <a:gd name="connsiteX11" fmla="*/ 511175 w 635000"/>
              <a:gd name="connsiteY11" fmla="*/ 615950 h 993775"/>
              <a:gd name="connsiteX12" fmla="*/ 498475 w 635000"/>
              <a:gd name="connsiteY12" fmla="*/ 644525 h 993775"/>
              <a:gd name="connsiteX13" fmla="*/ 466725 w 635000"/>
              <a:gd name="connsiteY13" fmla="*/ 669925 h 993775"/>
              <a:gd name="connsiteX14" fmla="*/ 419100 w 635000"/>
              <a:gd name="connsiteY14" fmla="*/ 695325 h 993775"/>
              <a:gd name="connsiteX15" fmla="*/ 361950 w 635000"/>
              <a:gd name="connsiteY15" fmla="*/ 720725 h 993775"/>
              <a:gd name="connsiteX16" fmla="*/ 298450 w 635000"/>
              <a:gd name="connsiteY16" fmla="*/ 730250 h 993775"/>
              <a:gd name="connsiteX17" fmla="*/ 276225 w 635000"/>
              <a:gd name="connsiteY17" fmla="*/ 730250 h 993775"/>
              <a:gd name="connsiteX18" fmla="*/ 250825 w 635000"/>
              <a:gd name="connsiteY18" fmla="*/ 727075 h 993775"/>
              <a:gd name="connsiteX19" fmla="*/ 247650 w 635000"/>
              <a:gd name="connsiteY19" fmla="*/ 860425 h 993775"/>
              <a:gd name="connsiteX20" fmla="*/ 247650 w 635000"/>
              <a:gd name="connsiteY20" fmla="*/ 885825 h 993775"/>
              <a:gd name="connsiteX21" fmla="*/ 263525 w 635000"/>
              <a:gd name="connsiteY21" fmla="*/ 914400 h 993775"/>
              <a:gd name="connsiteX22" fmla="*/ 282575 w 635000"/>
              <a:gd name="connsiteY22" fmla="*/ 936625 h 993775"/>
              <a:gd name="connsiteX23" fmla="*/ 282575 w 635000"/>
              <a:gd name="connsiteY23" fmla="*/ 936625 h 993775"/>
              <a:gd name="connsiteX24" fmla="*/ 320675 w 635000"/>
              <a:gd name="connsiteY24" fmla="*/ 958850 h 993775"/>
              <a:gd name="connsiteX25" fmla="*/ 320675 w 635000"/>
              <a:gd name="connsiteY25" fmla="*/ 958850 h 993775"/>
              <a:gd name="connsiteX26" fmla="*/ 349250 w 635000"/>
              <a:gd name="connsiteY26" fmla="*/ 977900 h 993775"/>
              <a:gd name="connsiteX27" fmla="*/ 339725 w 635000"/>
              <a:gd name="connsiteY27" fmla="*/ 993775 h 993775"/>
              <a:gd name="connsiteX28" fmla="*/ 79375 w 635000"/>
              <a:gd name="connsiteY28" fmla="*/ 984250 h 993775"/>
              <a:gd name="connsiteX29" fmla="*/ 92075 w 635000"/>
              <a:gd name="connsiteY29" fmla="*/ 955675 h 993775"/>
              <a:gd name="connsiteX30" fmla="*/ 120650 w 635000"/>
              <a:gd name="connsiteY30" fmla="*/ 946150 h 993775"/>
              <a:gd name="connsiteX31" fmla="*/ 142875 w 635000"/>
              <a:gd name="connsiteY31" fmla="*/ 933450 h 993775"/>
              <a:gd name="connsiteX32" fmla="*/ 161925 w 635000"/>
              <a:gd name="connsiteY32" fmla="*/ 923925 h 993775"/>
              <a:gd name="connsiteX33" fmla="*/ 187325 w 635000"/>
              <a:gd name="connsiteY33" fmla="*/ 879475 h 993775"/>
              <a:gd name="connsiteX34" fmla="*/ 187325 w 635000"/>
              <a:gd name="connsiteY34" fmla="*/ 723900 h 993775"/>
              <a:gd name="connsiteX35" fmla="*/ 47625 w 635000"/>
              <a:gd name="connsiteY35" fmla="*/ 727075 h 993775"/>
              <a:gd name="connsiteX36" fmla="*/ 3175 w 635000"/>
              <a:gd name="connsiteY36" fmla="*/ 698500 h 993775"/>
              <a:gd name="connsiteX37" fmla="*/ 0 w 635000"/>
              <a:gd name="connsiteY37" fmla="*/ 666750 h 993775"/>
              <a:gd name="connsiteX38" fmla="*/ 0 w 635000"/>
              <a:gd name="connsiteY38" fmla="*/ 641350 h 993775"/>
              <a:gd name="connsiteX39" fmla="*/ 12700 w 635000"/>
              <a:gd name="connsiteY39" fmla="*/ 609600 h 993775"/>
              <a:gd name="connsiteX40" fmla="*/ 12700 w 635000"/>
              <a:gd name="connsiteY40" fmla="*/ 609600 h 993775"/>
              <a:gd name="connsiteX41" fmla="*/ 69850 w 635000"/>
              <a:gd name="connsiteY41" fmla="*/ 587375 h 993775"/>
              <a:gd name="connsiteX42" fmla="*/ 101600 w 635000"/>
              <a:gd name="connsiteY42" fmla="*/ 581025 h 993775"/>
              <a:gd name="connsiteX43" fmla="*/ 149225 w 635000"/>
              <a:gd name="connsiteY43" fmla="*/ 574675 h 993775"/>
              <a:gd name="connsiteX44" fmla="*/ 184150 w 635000"/>
              <a:gd name="connsiteY44" fmla="*/ 574675 h 993775"/>
              <a:gd name="connsiteX45" fmla="*/ 231775 w 635000"/>
              <a:gd name="connsiteY45" fmla="*/ 574675 h 993775"/>
              <a:gd name="connsiteX46" fmla="*/ 231775 w 635000"/>
              <a:gd name="connsiteY46" fmla="*/ 574675 h 993775"/>
              <a:gd name="connsiteX47" fmla="*/ 269875 w 635000"/>
              <a:gd name="connsiteY47" fmla="*/ 574675 h 993775"/>
              <a:gd name="connsiteX48" fmla="*/ 301625 w 635000"/>
              <a:gd name="connsiteY48" fmla="*/ 574675 h 993775"/>
              <a:gd name="connsiteX49" fmla="*/ 323850 w 635000"/>
              <a:gd name="connsiteY49" fmla="*/ 565150 h 993775"/>
              <a:gd name="connsiteX50" fmla="*/ 342900 w 635000"/>
              <a:gd name="connsiteY50" fmla="*/ 549275 h 993775"/>
              <a:gd name="connsiteX51" fmla="*/ 377825 w 635000"/>
              <a:gd name="connsiteY51" fmla="*/ 520700 h 993775"/>
              <a:gd name="connsiteX0" fmla="*/ 495300 w 635000"/>
              <a:gd name="connsiteY0" fmla="*/ 41275 h 993775"/>
              <a:gd name="connsiteX1" fmla="*/ 515144 w 635000"/>
              <a:gd name="connsiteY1" fmla="*/ 9525 h 993775"/>
              <a:gd name="connsiteX2" fmla="*/ 546100 w 635000"/>
              <a:gd name="connsiteY2" fmla="*/ 0 h 993775"/>
              <a:gd name="connsiteX3" fmla="*/ 565150 w 635000"/>
              <a:gd name="connsiteY3" fmla="*/ 0 h 993775"/>
              <a:gd name="connsiteX4" fmla="*/ 581025 w 635000"/>
              <a:gd name="connsiteY4" fmla="*/ 3175 h 993775"/>
              <a:gd name="connsiteX5" fmla="*/ 612775 w 635000"/>
              <a:gd name="connsiteY5" fmla="*/ 19050 h 993775"/>
              <a:gd name="connsiteX6" fmla="*/ 625475 w 635000"/>
              <a:gd name="connsiteY6" fmla="*/ 31750 h 993775"/>
              <a:gd name="connsiteX7" fmla="*/ 635000 w 635000"/>
              <a:gd name="connsiteY7" fmla="*/ 57150 h 993775"/>
              <a:gd name="connsiteX8" fmla="*/ 555625 w 635000"/>
              <a:gd name="connsiteY8" fmla="*/ 514350 h 993775"/>
              <a:gd name="connsiteX9" fmla="*/ 546100 w 635000"/>
              <a:gd name="connsiteY9" fmla="*/ 536575 h 993775"/>
              <a:gd name="connsiteX10" fmla="*/ 536575 w 635000"/>
              <a:gd name="connsiteY10" fmla="*/ 565150 h 993775"/>
              <a:gd name="connsiteX11" fmla="*/ 523875 w 635000"/>
              <a:gd name="connsiteY11" fmla="*/ 593725 h 993775"/>
              <a:gd name="connsiteX12" fmla="*/ 511175 w 635000"/>
              <a:gd name="connsiteY12" fmla="*/ 615950 h 993775"/>
              <a:gd name="connsiteX13" fmla="*/ 498475 w 635000"/>
              <a:gd name="connsiteY13" fmla="*/ 644525 h 993775"/>
              <a:gd name="connsiteX14" fmla="*/ 466725 w 635000"/>
              <a:gd name="connsiteY14" fmla="*/ 669925 h 993775"/>
              <a:gd name="connsiteX15" fmla="*/ 419100 w 635000"/>
              <a:gd name="connsiteY15" fmla="*/ 695325 h 993775"/>
              <a:gd name="connsiteX16" fmla="*/ 361950 w 635000"/>
              <a:gd name="connsiteY16" fmla="*/ 720725 h 993775"/>
              <a:gd name="connsiteX17" fmla="*/ 298450 w 635000"/>
              <a:gd name="connsiteY17" fmla="*/ 730250 h 993775"/>
              <a:gd name="connsiteX18" fmla="*/ 276225 w 635000"/>
              <a:gd name="connsiteY18" fmla="*/ 730250 h 993775"/>
              <a:gd name="connsiteX19" fmla="*/ 250825 w 635000"/>
              <a:gd name="connsiteY19" fmla="*/ 727075 h 993775"/>
              <a:gd name="connsiteX20" fmla="*/ 247650 w 635000"/>
              <a:gd name="connsiteY20" fmla="*/ 860425 h 993775"/>
              <a:gd name="connsiteX21" fmla="*/ 247650 w 635000"/>
              <a:gd name="connsiteY21" fmla="*/ 885825 h 993775"/>
              <a:gd name="connsiteX22" fmla="*/ 263525 w 635000"/>
              <a:gd name="connsiteY22" fmla="*/ 914400 h 993775"/>
              <a:gd name="connsiteX23" fmla="*/ 282575 w 635000"/>
              <a:gd name="connsiteY23" fmla="*/ 936625 h 993775"/>
              <a:gd name="connsiteX24" fmla="*/ 282575 w 635000"/>
              <a:gd name="connsiteY24" fmla="*/ 936625 h 993775"/>
              <a:gd name="connsiteX25" fmla="*/ 320675 w 635000"/>
              <a:gd name="connsiteY25" fmla="*/ 958850 h 993775"/>
              <a:gd name="connsiteX26" fmla="*/ 320675 w 635000"/>
              <a:gd name="connsiteY26" fmla="*/ 958850 h 993775"/>
              <a:gd name="connsiteX27" fmla="*/ 349250 w 635000"/>
              <a:gd name="connsiteY27" fmla="*/ 977900 h 993775"/>
              <a:gd name="connsiteX28" fmla="*/ 339725 w 635000"/>
              <a:gd name="connsiteY28" fmla="*/ 993775 h 993775"/>
              <a:gd name="connsiteX29" fmla="*/ 79375 w 635000"/>
              <a:gd name="connsiteY29" fmla="*/ 984250 h 993775"/>
              <a:gd name="connsiteX30" fmla="*/ 92075 w 635000"/>
              <a:gd name="connsiteY30" fmla="*/ 955675 h 993775"/>
              <a:gd name="connsiteX31" fmla="*/ 120650 w 635000"/>
              <a:gd name="connsiteY31" fmla="*/ 946150 h 993775"/>
              <a:gd name="connsiteX32" fmla="*/ 142875 w 635000"/>
              <a:gd name="connsiteY32" fmla="*/ 933450 h 993775"/>
              <a:gd name="connsiteX33" fmla="*/ 161925 w 635000"/>
              <a:gd name="connsiteY33" fmla="*/ 923925 h 993775"/>
              <a:gd name="connsiteX34" fmla="*/ 187325 w 635000"/>
              <a:gd name="connsiteY34" fmla="*/ 879475 h 993775"/>
              <a:gd name="connsiteX35" fmla="*/ 187325 w 635000"/>
              <a:gd name="connsiteY35" fmla="*/ 723900 h 993775"/>
              <a:gd name="connsiteX36" fmla="*/ 47625 w 635000"/>
              <a:gd name="connsiteY36" fmla="*/ 727075 h 993775"/>
              <a:gd name="connsiteX37" fmla="*/ 3175 w 635000"/>
              <a:gd name="connsiteY37" fmla="*/ 698500 h 993775"/>
              <a:gd name="connsiteX38" fmla="*/ 0 w 635000"/>
              <a:gd name="connsiteY38" fmla="*/ 666750 h 993775"/>
              <a:gd name="connsiteX39" fmla="*/ 0 w 635000"/>
              <a:gd name="connsiteY39" fmla="*/ 641350 h 993775"/>
              <a:gd name="connsiteX40" fmla="*/ 12700 w 635000"/>
              <a:gd name="connsiteY40" fmla="*/ 609600 h 993775"/>
              <a:gd name="connsiteX41" fmla="*/ 12700 w 635000"/>
              <a:gd name="connsiteY41" fmla="*/ 609600 h 993775"/>
              <a:gd name="connsiteX42" fmla="*/ 69850 w 635000"/>
              <a:gd name="connsiteY42" fmla="*/ 587375 h 993775"/>
              <a:gd name="connsiteX43" fmla="*/ 101600 w 635000"/>
              <a:gd name="connsiteY43" fmla="*/ 581025 h 993775"/>
              <a:gd name="connsiteX44" fmla="*/ 149225 w 635000"/>
              <a:gd name="connsiteY44" fmla="*/ 574675 h 993775"/>
              <a:gd name="connsiteX45" fmla="*/ 184150 w 635000"/>
              <a:gd name="connsiteY45" fmla="*/ 574675 h 993775"/>
              <a:gd name="connsiteX46" fmla="*/ 231775 w 635000"/>
              <a:gd name="connsiteY46" fmla="*/ 574675 h 993775"/>
              <a:gd name="connsiteX47" fmla="*/ 231775 w 635000"/>
              <a:gd name="connsiteY47" fmla="*/ 574675 h 993775"/>
              <a:gd name="connsiteX48" fmla="*/ 269875 w 635000"/>
              <a:gd name="connsiteY48" fmla="*/ 574675 h 993775"/>
              <a:gd name="connsiteX49" fmla="*/ 301625 w 635000"/>
              <a:gd name="connsiteY49" fmla="*/ 574675 h 993775"/>
              <a:gd name="connsiteX50" fmla="*/ 323850 w 635000"/>
              <a:gd name="connsiteY50" fmla="*/ 565150 h 993775"/>
              <a:gd name="connsiteX51" fmla="*/ 342900 w 635000"/>
              <a:gd name="connsiteY51" fmla="*/ 549275 h 993775"/>
              <a:gd name="connsiteX52" fmla="*/ 377825 w 635000"/>
              <a:gd name="connsiteY52" fmla="*/ 520700 h 993775"/>
              <a:gd name="connsiteX0" fmla="*/ 495300 w 635000"/>
              <a:gd name="connsiteY0" fmla="*/ 41275 h 993775"/>
              <a:gd name="connsiteX1" fmla="*/ 515144 w 635000"/>
              <a:gd name="connsiteY1" fmla="*/ 9525 h 993775"/>
              <a:gd name="connsiteX2" fmla="*/ 546100 w 635000"/>
              <a:gd name="connsiteY2" fmla="*/ 0 h 993775"/>
              <a:gd name="connsiteX3" fmla="*/ 565150 w 635000"/>
              <a:gd name="connsiteY3" fmla="*/ 0 h 993775"/>
              <a:gd name="connsiteX4" fmla="*/ 581025 w 635000"/>
              <a:gd name="connsiteY4" fmla="*/ 3175 h 993775"/>
              <a:gd name="connsiteX5" fmla="*/ 612775 w 635000"/>
              <a:gd name="connsiteY5" fmla="*/ 19050 h 993775"/>
              <a:gd name="connsiteX6" fmla="*/ 625475 w 635000"/>
              <a:gd name="connsiteY6" fmla="*/ 31750 h 993775"/>
              <a:gd name="connsiteX7" fmla="*/ 635000 w 635000"/>
              <a:gd name="connsiteY7" fmla="*/ 57150 h 993775"/>
              <a:gd name="connsiteX8" fmla="*/ 555625 w 635000"/>
              <a:gd name="connsiteY8" fmla="*/ 514350 h 993775"/>
              <a:gd name="connsiteX9" fmla="*/ 546100 w 635000"/>
              <a:gd name="connsiteY9" fmla="*/ 536575 h 993775"/>
              <a:gd name="connsiteX10" fmla="*/ 536575 w 635000"/>
              <a:gd name="connsiteY10" fmla="*/ 565150 h 993775"/>
              <a:gd name="connsiteX11" fmla="*/ 523875 w 635000"/>
              <a:gd name="connsiteY11" fmla="*/ 593725 h 993775"/>
              <a:gd name="connsiteX12" fmla="*/ 511175 w 635000"/>
              <a:gd name="connsiteY12" fmla="*/ 615950 h 993775"/>
              <a:gd name="connsiteX13" fmla="*/ 498475 w 635000"/>
              <a:gd name="connsiteY13" fmla="*/ 644525 h 993775"/>
              <a:gd name="connsiteX14" fmla="*/ 466725 w 635000"/>
              <a:gd name="connsiteY14" fmla="*/ 669925 h 993775"/>
              <a:gd name="connsiteX15" fmla="*/ 419100 w 635000"/>
              <a:gd name="connsiteY15" fmla="*/ 695325 h 993775"/>
              <a:gd name="connsiteX16" fmla="*/ 361950 w 635000"/>
              <a:gd name="connsiteY16" fmla="*/ 720725 h 993775"/>
              <a:gd name="connsiteX17" fmla="*/ 298450 w 635000"/>
              <a:gd name="connsiteY17" fmla="*/ 730250 h 993775"/>
              <a:gd name="connsiteX18" fmla="*/ 276225 w 635000"/>
              <a:gd name="connsiteY18" fmla="*/ 730250 h 993775"/>
              <a:gd name="connsiteX19" fmla="*/ 250825 w 635000"/>
              <a:gd name="connsiteY19" fmla="*/ 727075 h 993775"/>
              <a:gd name="connsiteX20" fmla="*/ 247650 w 635000"/>
              <a:gd name="connsiteY20" fmla="*/ 860425 h 993775"/>
              <a:gd name="connsiteX21" fmla="*/ 247650 w 635000"/>
              <a:gd name="connsiteY21" fmla="*/ 885825 h 993775"/>
              <a:gd name="connsiteX22" fmla="*/ 263525 w 635000"/>
              <a:gd name="connsiteY22" fmla="*/ 914400 h 993775"/>
              <a:gd name="connsiteX23" fmla="*/ 282575 w 635000"/>
              <a:gd name="connsiteY23" fmla="*/ 936625 h 993775"/>
              <a:gd name="connsiteX24" fmla="*/ 282575 w 635000"/>
              <a:gd name="connsiteY24" fmla="*/ 936625 h 993775"/>
              <a:gd name="connsiteX25" fmla="*/ 320675 w 635000"/>
              <a:gd name="connsiteY25" fmla="*/ 958850 h 993775"/>
              <a:gd name="connsiteX26" fmla="*/ 320675 w 635000"/>
              <a:gd name="connsiteY26" fmla="*/ 958850 h 993775"/>
              <a:gd name="connsiteX27" fmla="*/ 349250 w 635000"/>
              <a:gd name="connsiteY27" fmla="*/ 977900 h 993775"/>
              <a:gd name="connsiteX28" fmla="*/ 339725 w 635000"/>
              <a:gd name="connsiteY28" fmla="*/ 993775 h 993775"/>
              <a:gd name="connsiteX29" fmla="*/ 79375 w 635000"/>
              <a:gd name="connsiteY29" fmla="*/ 984250 h 993775"/>
              <a:gd name="connsiteX30" fmla="*/ 92075 w 635000"/>
              <a:gd name="connsiteY30" fmla="*/ 955675 h 993775"/>
              <a:gd name="connsiteX31" fmla="*/ 120650 w 635000"/>
              <a:gd name="connsiteY31" fmla="*/ 946150 h 993775"/>
              <a:gd name="connsiteX32" fmla="*/ 142875 w 635000"/>
              <a:gd name="connsiteY32" fmla="*/ 933450 h 993775"/>
              <a:gd name="connsiteX33" fmla="*/ 161925 w 635000"/>
              <a:gd name="connsiteY33" fmla="*/ 923925 h 993775"/>
              <a:gd name="connsiteX34" fmla="*/ 187325 w 635000"/>
              <a:gd name="connsiteY34" fmla="*/ 879475 h 993775"/>
              <a:gd name="connsiteX35" fmla="*/ 187325 w 635000"/>
              <a:gd name="connsiteY35" fmla="*/ 723900 h 993775"/>
              <a:gd name="connsiteX36" fmla="*/ 47625 w 635000"/>
              <a:gd name="connsiteY36" fmla="*/ 727075 h 993775"/>
              <a:gd name="connsiteX37" fmla="*/ 3175 w 635000"/>
              <a:gd name="connsiteY37" fmla="*/ 698500 h 993775"/>
              <a:gd name="connsiteX38" fmla="*/ 0 w 635000"/>
              <a:gd name="connsiteY38" fmla="*/ 666750 h 993775"/>
              <a:gd name="connsiteX39" fmla="*/ 0 w 635000"/>
              <a:gd name="connsiteY39" fmla="*/ 641350 h 993775"/>
              <a:gd name="connsiteX40" fmla="*/ 12700 w 635000"/>
              <a:gd name="connsiteY40" fmla="*/ 609600 h 993775"/>
              <a:gd name="connsiteX41" fmla="*/ 10319 w 635000"/>
              <a:gd name="connsiteY41" fmla="*/ 597693 h 993775"/>
              <a:gd name="connsiteX42" fmla="*/ 69850 w 635000"/>
              <a:gd name="connsiteY42" fmla="*/ 587375 h 993775"/>
              <a:gd name="connsiteX43" fmla="*/ 101600 w 635000"/>
              <a:gd name="connsiteY43" fmla="*/ 581025 h 993775"/>
              <a:gd name="connsiteX44" fmla="*/ 149225 w 635000"/>
              <a:gd name="connsiteY44" fmla="*/ 574675 h 993775"/>
              <a:gd name="connsiteX45" fmla="*/ 184150 w 635000"/>
              <a:gd name="connsiteY45" fmla="*/ 574675 h 993775"/>
              <a:gd name="connsiteX46" fmla="*/ 231775 w 635000"/>
              <a:gd name="connsiteY46" fmla="*/ 574675 h 993775"/>
              <a:gd name="connsiteX47" fmla="*/ 231775 w 635000"/>
              <a:gd name="connsiteY47" fmla="*/ 574675 h 993775"/>
              <a:gd name="connsiteX48" fmla="*/ 269875 w 635000"/>
              <a:gd name="connsiteY48" fmla="*/ 574675 h 993775"/>
              <a:gd name="connsiteX49" fmla="*/ 301625 w 635000"/>
              <a:gd name="connsiteY49" fmla="*/ 574675 h 993775"/>
              <a:gd name="connsiteX50" fmla="*/ 323850 w 635000"/>
              <a:gd name="connsiteY50" fmla="*/ 565150 h 993775"/>
              <a:gd name="connsiteX51" fmla="*/ 342900 w 635000"/>
              <a:gd name="connsiteY51" fmla="*/ 549275 h 993775"/>
              <a:gd name="connsiteX52" fmla="*/ 377825 w 635000"/>
              <a:gd name="connsiteY52" fmla="*/ 520700 h 993775"/>
              <a:gd name="connsiteX0" fmla="*/ 495300 w 635000"/>
              <a:gd name="connsiteY0" fmla="*/ 41275 h 993775"/>
              <a:gd name="connsiteX1" fmla="*/ 515144 w 635000"/>
              <a:gd name="connsiteY1" fmla="*/ 9525 h 993775"/>
              <a:gd name="connsiteX2" fmla="*/ 546100 w 635000"/>
              <a:gd name="connsiteY2" fmla="*/ 0 h 993775"/>
              <a:gd name="connsiteX3" fmla="*/ 565150 w 635000"/>
              <a:gd name="connsiteY3" fmla="*/ 0 h 993775"/>
              <a:gd name="connsiteX4" fmla="*/ 581025 w 635000"/>
              <a:gd name="connsiteY4" fmla="*/ 3175 h 993775"/>
              <a:gd name="connsiteX5" fmla="*/ 612775 w 635000"/>
              <a:gd name="connsiteY5" fmla="*/ 19050 h 993775"/>
              <a:gd name="connsiteX6" fmla="*/ 625475 w 635000"/>
              <a:gd name="connsiteY6" fmla="*/ 31750 h 993775"/>
              <a:gd name="connsiteX7" fmla="*/ 635000 w 635000"/>
              <a:gd name="connsiteY7" fmla="*/ 57150 h 993775"/>
              <a:gd name="connsiteX8" fmla="*/ 555625 w 635000"/>
              <a:gd name="connsiteY8" fmla="*/ 514350 h 993775"/>
              <a:gd name="connsiteX9" fmla="*/ 546100 w 635000"/>
              <a:gd name="connsiteY9" fmla="*/ 536575 h 993775"/>
              <a:gd name="connsiteX10" fmla="*/ 536575 w 635000"/>
              <a:gd name="connsiteY10" fmla="*/ 565150 h 993775"/>
              <a:gd name="connsiteX11" fmla="*/ 523875 w 635000"/>
              <a:gd name="connsiteY11" fmla="*/ 593725 h 993775"/>
              <a:gd name="connsiteX12" fmla="*/ 511175 w 635000"/>
              <a:gd name="connsiteY12" fmla="*/ 615950 h 993775"/>
              <a:gd name="connsiteX13" fmla="*/ 498475 w 635000"/>
              <a:gd name="connsiteY13" fmla="*/ 644525 h 993775"/>
              <a:gd name="connsiteX14" fmla="*/ 466725 w 635000"/>
              <a:gd name="connsiteY14" fmla="*/ 669925 h 993775"/>
              <a:gd name="connsiteX15" fmla="*/ 419100 w 635000"/>
              <a:gd name="connsiteY15" fmla="*/ 695325 h 993775"/>
              <a:gd name="connsiteX16" fmla="*/ 361950 w 635000"/>
              <a:gd name="connsiteY16" fmla="*/ 720725 h 993775"/>
              <a:gd name="connsiteX17" fmla="*/ 298450 w 635000"/>
              <a:gd name="connsiteY17" fmla="*/ 730250 h 993775"/>
              <a:gd name="connsiteX18" fmla="*/ 276225 w 635000"/>
              <a:gd name="connsiteY18" fmla="*/ 730250 h 993775"/>
              <a:gd name="connsiteX19" fmla="*/ 250825 w 635000"/>
              <a:gd name="connsiteY19" fmla="*/ 727075 h 993775"/>
              <a:gd name="connsiteX20" fmla="*/ 247650 w 635000"/>
              <a:gd name="connsiteY20" fmla="*/ 860425 h 993775"/>
              <a:gd name="connsiteX21" fmla="*/ 247650 w 635000"/>
              <a:gd name="connsiteY21" fmla="*/ 885825 h 993775"/>
              <a:gd name="connsiteX22" fmla="*/ 263525 w 635000"/>
              <a:gd name="connsiteY22" fmla="*/ 914400 h 993775"/>
              <a:gd name="connsiteX23" fmla="*/ 282575 w 635000"/>
              <a:gd name="connsiteY23" fmla="*/ 936625 h 993775"/>
              <a:gd name="connsiteX24" fmla="*/ 282575 w 635000"/>
              <a:gd name="connsiteY24" fmla="*/ 936625 h 993775"/>
              <a:gd name="connsiteX25" fmla="*/ 320675 w 635000"/>
              <a:gd name="connsiteY25" fmla="*/ 958850 h 993775"/>
              <a:gd name="connsiteX26" fmla="*/ 320675 w 635000"/>
              <a:gd name="connsiteY26" fmla="*/ 958850 h 993775"/>
              <a:gd name="connsiteX27" fmla="*/ 349250 w 635000"/>
              <a:gd name="connsiteY27" fmla="*/ 977900 h 993775"/>
              <a:gd name="connsiteX28" fmla="*/ 339725 w 635000"/>
              <a:gd name="connsiteY28" fmla="*/ 993775 h 993775"/>
              <a:gd name="connsiteX29" fmla="*/ 79375 w 635000"/>
              <a:gd name="connsiteY29" fmla="*/ 984250 h 993775"/>
              <a:gd name="connsiteX30" fmla="*/ 92075 w 635000"/>
              <a:gd name="connsiteY30" fmla="*/ 955675 h 993775"/>
              <a:gd name="connsiteX31" fmla="*/ 120650 w 635000"/>
              <a:gd name="connsiteY31" fmla="*/ 946150 h 993775"/>
              <a:gd name="connsiteX32" fmla="*/ 142875 w 635000"/>
              <a:gd name="connsiteY32" fmla="*/ 933450 h 993775"/>
              <a:gd name="connsiteX33" fmla="*/ 161925 w 635000"/>
              <a:gd name="connsiteY33" fmla="*/ 923925 h 993775"/>
              <a:gd name="connsiteX34" fmla="*/ 187325 w 635000"/>
              <a:gd name="connsiteY34" fmla="*/ 879475 h 993775"/>
              <a:gd name="connsiteX35" fmla="*/ 187325 w 635000"/>
              <a:gd name="connsiteY35" fmla="*/ 723900 h 993775"/>
              <a:gd name="connsiteX36" fmla="*/ 47625 w 635000"/>
              <a:gd name="connsiteY36" fmla="*/ 727075 h 993775"/>
              <a:gd name="connsiteX37" fmla="*/ 3175 w 635000"/>
              <a:gd name="connsiteY37" fmla="*/ 698500 h 993775"/>
              <a:gd name="connsiteX38" fmla="*/ 0 w 635000"/>
              <a:gd name="connsiteY38" fmla="*/ 666750 h 993775"/>
              <a:gd name="connsiteX39" fmla="*/ 0 w 635000"/>
              <a:gd name="connsiteY39" fmla="*/ 641350 h 993775"/>
              <a:gd name="connsiteX40" fmla="*/ 12700 w 635000"/>
              <a:gd name="connsiteY40" fmla="*/ 609600 h 993775"/>
              <a:gd name="connsiteX41" fmla="*/ 10319 w 635000"/>
              <a:gd name="connsiteY41" fmla="*/ 597693 h 993775"/>
              <a:gd name="connsiteX42" fmla="*/ 69850 w 635000"/>
              <a:gd name="connsiteY42" fmla="*/ 587375 h 993775"/>
              <a:gd name="connsiteX43" fmla="*/ 101600 w 635000"/>
              <a:gd name="connsiteY43" fmla="*/ 581025 h 993775"/>
              <a:gd name="connsiteX44" fmla="*/ 149225 w 635000"/>
              <a:gd name="connsiteY44" fmla="*/ 574675 h 993775"/>
              <a:gd name="connsiteX45" fmla="*/ 184150 w 635000"/>
              <a:gd name="connsiteY45" fmla="*/ 574675 h 993775"/>
              <a:gd name="connsiteX46" fmla="*/ 231775 w 635000"/>
              <a:gd name="connsiteY46" fmla="*/ 574675 h 993775"/>
              <a:gd name="connsiteX47" fmla="*/ 231775 w 635000"/>
              <a:gd name="connsiteY47" fmla="*/ 574675 h 993775"/>
              <a:gd name="connsiteX48" fmla="*/ 269875 w 635000"/>
              <a:gd name="connsiteY48" fmla="*/ 574675 h 993775"/>
              <a:gd name="connsiteX49" fmla="*/ 301625 w 635000"/>
              <a:gd name="connsiteY49" fmla="*/ 574675 h 993775"/>
              <a:gd name="connsiteX50" fmla="*/ 323850 w 635000"/>
              <a:gd name="connsiteY50" fmla="*/ 565150 h 993775"/>
              <a:gd name="connsiteX51" fmla="*/ 342900 w 635000"/>
              <a:gd name="connsiteY51" fmla="*/ 549275 h 993775"/>
              <a:gd name="connsiteX52" fmla="*/ 377825 w 635000"/>
              <a:gd name="connsiteY52" fmla="*/ 520700 h 993775"/>
              <a:gd name="connsiteX0" fmla="*/ 495300 w 635000"/>
              <a:gd name="connsiteY0" fmla="*/ 41275 h 993775"/>
              <a:gd name="connsiteX1" fmla="*/ 515144 w 635000"/>
              <a:gd name="connsiteY1" fmla="*/ 9525 h 993775"/>
              <a:gd name="connsiteX2" fmla="*/ 546100 w 635000"/>
              <a:gd name="connsiteY2" fmla="*/ 0 h 993775"/>
              <a:gd name="connsiteX3" fmla="*/ 565150 w 635000"/>
              <a:gd name="connsiteY3" fmla="*/ 0 h 993775"/>
              <a:gd name="connsiteX4" fmla="*/ 581025 w 635000"/>
              <a:gd name="connsiteY4" fmla="*/ 3175 h 993775"/>
              <a:gd name="connsiteX5" fmla="*/ 612775 w 635000"/>
              <a:gd name="connsiteY5" fmla="*/ 19050 h 993775"/>
              <a:gd name="connsiteX6" fmla="*/ 625475 w 635000"/>
              <a:gd name="connsiteY6" fmla="*/ 31750 h 993775"/>
              <a:gd name="connsiteX7" fmla="*/ 635000 w 635000"/>
              <a:gd name="connsiteY7" fmla="*/ 57150 h 993775"/>
              <a:gd name="connsiteX8" fmla="*/ 555625 w 635000"/>
              <a:gd name="connsiteY8" fmla="*/ 514350 h 993775"/>
              <a:gd name="connsiteX9" fmla="*/ 546100 w 635000"/>
              <a:gd name="connsiteY9" fmla="*/ 536575 h 993775"/>
              <a:gd name="connsiteX10" fmla="*/ 536575 w 635000"/>
              <a:gd name="connsiteY10" fmla="*/ 565150 h 993775"/>
              <a:gd name="connsiteX11" fmla="*/ 523875 w 635000"/>
              <a:gd name="connsiteY11" fmla="*/ 593725 h 993775"/>
              <a:gd name="connsiteX12" fmla="*/ 511175 w 635000"/>
              <a:gd name="connsiteY12" fmla="*/ 615950 h 993775"/>
              <a:gd name="connsiteX13" fmla="*/ 498475 w 635000"/>
              <a:gd name="connsiteY13" fmla="*/ 644525 h 993775"/>
              <a:gd name="connsiteX14" fmla="*/ 466725 w 635000"/>
              <a:gd name="connsiteY14" fmla="*/ 669925 h 993775"/>
              <a:gd name="connsiteX15" fmla="*/ 419100 w 635000"/>
              <a:gd name="connsiteY15" fmla="*/ 695325 h 993775"/>
              <a:gd name="connsiteX16" fmla="*/ 361950 w 635000"/>
              <a:gd name="connsiteY16" fmla="*/ 720725 h 993775"/>
              <a:gd name="connsiteX17" fmla="*/ 298450 w 635000"/>
              <a:gd name="connsiteY17" fmla="*/ 730250 h 993775"/>
              <a:gd name="connsiteX18" fmla="*/ 276225 w 635000"/>
              <a:gd name="connsiteY18" fmla="*/ 730250 h 993775"/>
              <a:gd name="connsiteX19" fmla="*/ 250825 w 635000"/>
              <a:gd name="connsiteY19" fmla="*/ 727075 h 993775"/>
              <a:gd name="connsiteX20" fmla="*/ 247650 w 635000"/>
              <a:gd name="connsiteY20" fmla="*/ 860425 h 993775"/>
              <a:gd name="connsiteX21" fmla="*/ 247650 w 635000"/>
              <a:gd name="connsiteY21" fmla="*/ 885825 h 993775"/>
              <a:gd name="connsiteX22" fmla="*/ 263525 w 635000"/>
              <a:gd name="connsiteY22" fmla="*/ 914400 h 993775"/>
              <a:gd name="connsiteX23" fmla="*/ 282575 w 635000"/>
              <a:gd name="connsiteY23" fmla="*/ 936625 h 993775"/>
              <a:gd name="connsiteX24" fmla="*/ 282575 w 635000"/>
              <a:gd name="connsiteY24" fmla="*/ 936625 h 993775"/>
              <a:gd name="connsiteX25" fmla="*/ 320675 w 635000"/>
              <a:gd name="connsiteY25" fmla="*/ 958850 h 993775"/>
              <a:gd name="connsiteX26" fmla="*/ 320675 w 635000"/>
              <a:gd name="connsiteY26" fmla="*/ 958850 h 993775"/>
              <a:gd name="connsiteX27" fmla="*/ 349250 w 635000"/>
              <a:gd name="connsiteY27" fmla="*/ 977900 h 993775"/>
              <a:gd name="connsiteX28" fmla="*/ 339725 w 635000"/>
              <a:gd name="connsiteY28" fmla="*/ 993775 h 993775"/>
              <a:gd name="connsiteX29" fmla="*/ 79375 w 635000"/>
              <a:gd name="connsiteY29" fmla="*/ 984250 h 993775"/>
              <a:gd name="connsiteX30" fmla="*/ 92075 w 635000"/>
              <a:gd name="connsiteY30" fmla="*/ 955675 h 993775"/>
              <a:gd name="connsiteX31" fmla="*/ 120650 w 635000"/>
              <a:gd name="connsiteY31" fmla="*/ 946150 h 993775"/>
              <a:gd name="connsiteX32" fmla="*/ 142875 w 635000"/>
              <a:gd name="connsiteY32" fmla="*/ 933450 h 993775"/>
              <a:gd name="connsiteX33" fmla="*/ 161925 w 635000"/>
              <a:gd name="connsiteY33" fmla="*/ 923925 h 993775"/>
              <a:gd name="connsiteX34" fmla="*/ 187325 w 635000"/>
              <a:gd name="connsiteY34" fmla="*/ 879475 h 993775"/>
              <a:gd name="connsiteX35" fmla="*/ 187325 w 635000"/>
              <a:gd name="connsiteY35" fmla="*/ 723900 h 993775"/>
              <a:gd name="connsiteX36" fmla="*/ 47625 w 635000"/>
              <a:gd name="connsiteY36" fmla="*/ 727075 h 993775"/>
              <a:gd name="connsiteX37" fmla="*/ 3175 w 635000"/>
              <a:gd name="connsiteY37" fmla="*/ 698500 h 993775"/>
              <a:gd name="connsiteX38" fmla="*/ 0 w 635000"/>
              <a:gd name="connsiteY38" fmla="*/ 666750 h 993775"/>
              <a:gd name="connsiteX39" fmla="*/ 0 w 635000"/>
              <a:gd name="connsiteY39" fmla="*/ 641350 h 993775"/>
              <a:gd name="connsiteX40" fmla="*/ 12700 w 635000"/>
              <a:gd name="connsiteY40" fmla="*/ 609600 h 993775"/>
              <a:gd name="connsiteX41" fmla="*/ 10319 w 635000"/>
              <a:gd name="connsiteY41" fmla="*/ 597693 h 993775"/>
              <a:gd name="connsiteX42" fmla="*/ 55563 w 635000"/>
              <a:gd name="connsiteY42" fmla="*/ 575469 h 993775"/>
              <a:gd name="connsiteX43" fmla="*/ 101600 w 635000"/>
              <a:gd name="connsiteY43" fmla="*/ 581025 h 993775"/>
              <a:gd name="connsiteX44" fmla="*/ 149225 w 635000"/>
              <a:gd name="connsiteY44" fmla="*/ 574675 h 993775"/>
              <a:gd name="connsiteX45" fmla="*/ 184150 w 635000"/>
              <a:gd name="connsiteY45" fmla="*/ 574675 h 993775"/>
              <a:gd name="connsiteX46" fmla="*/ 231775 w 635000"/>
              <a:gd name="connsiteY46" fmla="*/ 574675 h 993775"/>
              <a:gd name="connsiteX47" fmla="*/ 231775 w 635000"/>
              <a:gd name="connsiteY47" fmla="*/ 574675 h 993775"/>
              <a:gd name="connsiteX48" fmla="*/ 269875 w 635000"/>
              <a:gd name="connsiteY48" fmla="*/ 574675 h 993775"/>
              <a:gd name="connsiteX49" fmla="*/ 301625 w 635000"/>
              <a:gd name="connsiteY49" fmla="*/ 574675 h 993775"/>
              <a:gd name="connsiteX50" fmla="*/ 323850 w 635000"/>
              <a:gd name="connsiteY50" fmla="*/ 565150 h 993775"/>
              <a:gd name="connsiteX51" fmla="*/ 342900 w 635000"/>
              <a:gd name="connsiteY51" fmla="*/ 549275 h 993775"/>
              <a:gd name="connsiteX52" fmla="*/ 377825 w 635000"/>
              <a:gd name="connsiteY52" fmla="*/ 520700 h 993775"/>
              <a:gd name="connsiteX0" fmla="*/ 496100 w 635800"/>
              <a:gd name="connsiteY0" fmla="*/ 41275 h 993775"/>
              <a:gd name="connsiteX1" fmla="*/ 515944 w 635800"/>
              <a:gd name="connsiteY1" fmla="*/ 9525 h 993775"/>
              <a:gd name="connsiteX2" fmla="*/ 546900 w 635800"/>
              <a:gd name="connsiteY2" fmla="*/ 0 h 993775"/>
              <a:gd name="connsiteX3" fmla="*/ 565950 w 635800"/>
              <a:gd name="connsiteY3" fmla="*/ 0 h 993775"/>
              <a:gd name="connsiteX4" fmla="*/ 581825 w 635800"/>
              <a:gd name="connsiteY4" fmla="*/ 3175 h 993775"/>
              <a:gd name="connsiteX5" fmla="*/ 613575 w 635800"/>
              <a:gd name="connsiteY5" fmla="*/ 19050 h 993775"/>
              <a:gd name="connsiteX6" fmla="*/ 626275 w 635800"/>
              <a:gd name="connsiteY6" fmla="*/ 31750 h 993775"/>
              <a:gd name="connsiteX7" fmla="*/ 635800 w 635800"/>
              <a:gd name="connsiteY7" fmla="*/ 57150 h 993775"/>
              <a:gd name="connsiteX8" fmla="*/ 556425 w 635800"/>
              <a:gd name="connsiteY8" fmla="*/ 514350 h 993775"/>
              <a:gd name="connsiteX9" fmla="*/ 546900 w 635800"/>
              <a:gd name="connsiteY9" fmla="*/ 536575 h 993775"/>
              <a:gd name="connsiteX10" fmla="*/ 537375 w 635800"/>
              <a:gd name="connsiteY10" fmla="*/ 565150 h 993775"/>
              <a:gd name="connsiteX11" fmla="*/ 524675 w 635800"/>
              <a:gd name="connsiteY11" fmla="*/ 593725 h 993775"/>
              <a:gd name="connsiteX12" fmla="*/ 511975 w 635800"/>
              <a:gd name="connsiteY12" fmla="*/ 615950 h 993775"/>
              <a:gd name="connsiteX13" fmla="*/ 499275 w 635800"/>
              <a:gd name="connsiteY13" fmla="*/ 644525 h 993775"/>
              <a:gd name="connsiteX14" fmla="*/ 467525 w 635800"/>
              <a:gd name="connsiteY14" fmla="*/ 669925 h 993775"/>
              <a:gd name="connsiteX15" fmla="*/ 419900 w 635800"/>
              <a:gd name="connsiteY15" fmla="*/ 695325 h 993775"/>
              <a:gd name="connsiteX16" fmla="*/ 362750 w 635800"/>
              <a:gd name="connsiteY16" fmla="*/ 720725 h 993775"/>
              <a:gd name="connsiteX17" fmla="*/ 299250 w 635800"/>
              <a:gd name="connsiteY17" fmla="*/ 730250 h 993775"/>
              <a:gd name="connsiteX18" fmla="*/ 277025 w 635800"/>
              <a:gd name="connsiteY18" fmla="*/ 730250 h 993775"/>
              <a:gd name="connsiteX19" fmla="*/ 251625 w 635800"/>
              <a:gd name="connsiteY19" fmla="*/ 727075 h 993775"/>
              <a:gd name="connsiteX20" fmla="*/ 248450 w 635800"/>
              <a:gd name="connsiteY20" fmla="*/ 860425 h 993775"/>
              <a:gd name="connsiteX21" fmla="*/ 248450 w 635800"/>
              <a:gd name="connsiteY21" fmla="*/ 885825 h 993775"/>
              <a:gd name="connsiteX22" fmla="*/ 264325 w 635800"/>
              <a:gd name="connsiteY22" fmla="*/ 914400 h 993775"/>
              <a:gd name="connsiteX23" fmla="*/ 283375 w 635800"/>
              <a:gd name="connsiteY23" fmla="*/ 936625 h 993775"/>
              <a:gd name="connsiteX24" fmla="*/ 283375 w 635800"/>
              <a:gd name="connsiteY24" fmla="*/ 936625 h 993775"/>
              <a:gd name="connsiteX25" fmla="*/ 321475 w 635800"/>
              <a:gd name="connsiteY25" fmla="*/ 958850 h 993775"/>
              <a:gd name="connsiteX26" fmla="*/ 321475 w 635800"/>
              <a:gd name="connsiteY26" fmla="*/ 958850 h 993775"/>
              <a:gd name="connsiteX27" fmla="*/ 350050 w 635800"/>
              <a:gd name="connsiteY27" fmla="*/ 977900 h 993775"/>
              <a:gd name="connsiteX28" fmla="*/ 340525 w 635800"/>
              <a:gd name="connsiteY28" fmla="*/ 993775 h 993775"/>
              <a:gd name="connsiteX29" fmla="*/ 80175 w 635800"/>
              <a:gd name="connsiteY29" fmla="*/ 984250 h 993775"/>
              <a:gd name="connsiteX30" fmla="*/ 92875 w 635800"/>
              <a:gd name="connsiteY30" fmla="*/ 955675 h 993775"/>
              <a:gd name="connsiteX31" fmla="*/ 121450 w 635800"/>
              <a:gd name="connsiteY31" fmla="*/ 946150 h 993775"/>
              <a:gd name="connsiteX32" fmla="*/ 143675 w 635800"/>
              <a:gd name="connsiteY32" fmla="*/ 933450 h 993775"/>
              <a:gd name="connsiteX33" fmla="*/ 162725 w 635800"/>
              <a:gd name="connsiteY33" fmla="*/ 923925 h 993775"/>
              <a:gd name="connsiteX34" fmla="*/ 188125 w 635800"/>
              <a:gd name="connsiteY34" fmla="*/ 879475 h 993775"/>
              <a:gd name="connsiteX35" fmla="*/ 188125 w 635800"/>
              <a:gd name="connsiteY35" fmla="*/ 723900 h 993775"/>
              <a:gd name="connsiteX36" fmla="*/ 48425 w 635800"/>
              <a:gd name="connsiteY36" fmla="*/ 727075 h 993775"/>
              <a:gd name="connsiteX37" fmla="*/ 3975 w 635800"/>
              <a:gd name="connsiteY37" fmla="*/ 698500 h 993775"/>
              <a:gd name="connsiteX38" fmla="*/ 800 w 635800"/>
              <a:gd name="connsiteY38" fmla="*/ 666750 h 993775"/>
              <a:gd name="connsiteX39" fmla="*/ 800 w 635800"/>
              <a:gd name="connsiteY39" fmla="*/ 641350 h 993775"/>
              <a:gd name="connsiteX40" fmla="*/ 13500 w 635800"/>
              <a:gd name="connsiteY40" fmla="*/ 609600 h 993775"/>
              <a:gd name="connsiteX41" fmla="*/ 1594 w 635800"/>
              <a:gd name="connsiteY41" fmla="*/ 588168 h 993775"/>
              <a:gd name="connsiteX42" fmla="*/ 56363 w 635800"/>
              <a:gd name="connsiteY42" fmla="*/ 575469 h 993775"/>
              <a:gd name="connsiteX43" fmla="*/ 102400 w 635800"/>
              <a:gd name="connsiteY43" fmla="*/ 581025 h 993775"/>
              <a:gd name="connsiteX44" fmla="*/ 150025 w 635800"/>
              <a:gd name="connsiteY44" fmla="*/ 574675 h 993775"/>
              <a:gd name="connsiteX45" fmla="*/ 184950 w 635800"/>
              <a:gd name="connsiteY45" fmla="*/ 574675 h 993775"/>
              <a:gd name="connsiteX46" fmla="*/ 232575 w 635800"/>
              <a:gd name="connsiteY46" fmla="*/ 574675 h 993775"/>
              <a:gd name="connsiteX47" fmla="*/ 232575 w 635800"/>
              <a:gd name="connsiteY47" fmla="*/ 574675 h 993775"/>
              <a:gd name="connsiteX48" fmla="*/ 270675 w 635800"/>
              <a:gd name="connsiteY48" fmla="*/ 574675 h 993775"/>
              <a:gd name="connsiteX49" fmla="*/ 302425 w 635800"/>
              <a:gd name="connsiteY49" fmla="*/ 574675 h 993775"/>
              <a:gd name="connsiteX50" fmla="*/ 324650 w 635800"/>
              <a:gd name="connsiteY50" fmla="*/ 565150 h 993775"/>
              <a:gd name="connsiteX51" fmla="*/ 343700 w 635800"/>
              <a:gd name="connsiteY51" fmla="*/ 549275 h 993775"/>
              <a:gd name="connsiteX52" fmla="*/ 378625 w 635800"/>
              <a:gd name="connsiteY52" fmla="*/ 520700 h 993775"/>
              <a:gd name="connsiteX0" fmla="*/ 508794 w 648494"/>
              <a:gd name="connsiteY0" fmla="*/ 41275 h 993775"/>
              <a:gd name="connsiteX1" fmla="*/ 528638 w 648494"/>
              <a:gd name="connsiteY1" fmla="*/ 9525 h 993775"/>
              <a:gd name="connsiteX2" fmla="*/ 559594 w 648494"/>
              <a:gd name="connsiteY2" fmla="*/ 0 h 993775"/>
              <a:gd name="connsiteX3" fmla="*/ 578644 w 648494"/>
              <a:gd name="connsiteY3" fmla="*/ 0 h 993775"/>
              <a:gd name="connsiteX4" fmla="*/ 594519 w 648494"/>
              <a:gd name="connsiteY4" fmla="*/ 3175 h 993775"/>
              <a:gd name="connsiteX5" fmla="*/ 626269 w 648494"/>
              <a:gd name="connsiteY5" fmla="*/ 19050 h 993775"/>
              <a:gd name="connsiteX6" fmla="*/ 638969 w 648494"/>
              <a:gd name="connsiteY6" fmla="*/ 31750 h 993775"/>
              <a:gd name="connsiteX7" fmla="*/ 648494 w 648494"/>
              <a:gd name="connsiteY7" fmla="*/ 57150 h 993775"/>
              <a:gd name="connsiteX8" fmla="*/ 569119 w 648494"/>
              <a:gd name="connsiteY8" fmla="*/ 514350 h 993775"/>
              <a:gd name="connsiteX9" fmla="*/ 559594 w 648494"/>
              <a:gd name="connsiteY9" fmla="*/ 536575 h 993775"/>
              <a:gd name="connsiteX10" fmla="*/ 550069 w 648494"/>
              <a:gd name="connsiteY10" fmla="*/ 565150 h 993775"/>
              <a:gd name="connsiteX11" fmla="*/ 537369 w 648494"/>
              <a:gd name="connsiteY11" fmla="*/ 593725 h 993775"/>
              <a:gd name="connsiteX12" fmla="*/ 524669 w 648494"/>
              <a:gd name="connsiteY12" fmla="*/ 615950 h 993775"/>
              <a:gd name="connsiteX13" fmla="*/ 511969 w 648494"/>
              <a:gd name="connsiteY13" fmla="*/ 644525 h 993775"/>
              <a:gd name="connsiteX14" fmla="*/ 480219 w 648494"/>
              <a:gd name="connsiteY14" fmla="*/ 669925 h 993775"/>
              <a:gd name="connsiteX15" fmla="*/ 432594 w 648494"/>
              <a:gd name="connsiteY15" fmla="*/ 695325 h 993775"/>
              <a:gd name="connsiteX16" fmla="*/ 375444 w 648494"/>
              <a:gd name="connsiteY16" fmla="*/ 720725 h 993775"/>
              <a:gd name="connsiteX17" fmla="*/ 311944 w 648494"/>
              <a:gd name="connsiteY17" fmla="*/ 730250 h 993775"/>
              <a:gd name="connsiteX18" fmla="*/ 289719 w 648494"/>
              <a:gd name="connsiteY18" fmla="*/ 730250 h 993775"/>
              <a:gd name="connsiteX19" fmla="*/ 264319 w 648494"/>
              <a:gd name="connsiteY19" fmla="*/ 727075 h 993775"/>
              <a:gd name="connsiteX20" fmla="*/ 261144 w 648494"/>
              <a:gd name="connsiteY20" fmla="*/ 860425 h 993775"/>
              <a:gd name="connsiteX21" fmla="*/ 261144 w 648494"/>
              <a:gd name="connsiteY21" fmla="*/ 885825 h 993775"/>
              <a:gd name="connsiteX22" fmla="*/ 277019 w 648494"/>
              <a:gd name="connsiteY22" fmla="*/ 914400 h 993775"/>
              <a:gd name="connsiteX23" fmla="*/ 296069 w 648494"/>
              <a:gd name="connsiteY23" fmla="*/ 936625 h 993775"/>
              <a:gd name="connsiteX24" fmla="*/ 296069 w 648494"/>
              <a:gd name="connsiteY24" fmla="*/ 936625 h 993775"/>
              <a:gd name="connsiteX25" fmla="*/ 334169 w 648494"/>
              <a:gd name="connsiteY25" fmla="*/ 958850 h 993775"/>
              <a:gd name="connsiteX26" fmla="*/ 334169 w 648494"/>
              <a:gd name="connsiteY26" fmla="*/ 958850 h 993775"/>
              <a:gd name="connsiteX27" fmla="*/ 362744 w 648494"/>
              <a:gd name="connsiteY27" fmla="*/ 977900 h 993775"/>
              <a:gd name="connsiteX28" fmla="*/ 353219 w 648494"/>
              <a:gd name="connsiteY28" fmla="*/ 993775 h 993775"/>
              <a:gd name="connsiteX29" fmla="*/ 92869 w 648494"/>
              <a:gd name="connsiteY29" fmla="*/ 984250 h 993775"/>
              <a:gd name="connsiteX30" fmla="*/ 105569 w 648494"/>
              <a:gd name="connsiteY30" fmla="*/ 955675 h 993775"/>
              <a:gd name="connsiteX31" fmla="*/ 134144 w 648494"/>
              <a:gd name="connsiteY31" fmla="*/ 946150 h 993775"/>
              <a:gd name="connsiteX32" fmla="*/ 156369 w 648494"/>
              <a:gd name="connsiteY32" fmla="*/ 933450 h 993775"/>
              <a:gd name="connsiteX33" fmla="*/ 175419 w 648494"/>
              <a:gd name="connsiteY33" fmla="*/ 923925 h 993775"/>
              <a:gd name="connsiteX34" fmla="*/ 200819 w 648494"/>
              <a:gd name="connsiteY34" fmla="*/ 879475 h 993775"/>
              <a:gd name="connsiteX35" fmla="*/ 200819 w 648494"/>
              <a:gd name="connsiteY35" fmla="*/ 723900 h 993775"/>
              <a:gd name="connsiteX36" fmla="*/ 61119 w 648494"/>
              <a:gd name="connsiteY36" fmla="*/ 727075 h 993775"/>
              <a:gd name="connsiteX37" fmla="*/ 16669 w 648494"/>
              <a:gd name="connsiteY37" fmla="*/ 698500 h 993775"/>
              <a:gd name="connsiteX38" fmla="*/ 13494 w 648494"/>
              <a:gd name="connsiteY38" fmla="*/ 666750 h 993775"/>
              <a:gd name="connsiteX39" fmla="*/ 13494 w 648494"/>
              <a:gd name="connsiteY39" fmla="*/ 641350 h 993775"/>
              <a:gd name="connsiteX40" fmla="*/ 0 w 648494"/>
              <a:gd name="connsiteY40" fmla="*/ 604838 h 993775"/>
              <a:gd name="connsiteX41" fmla="*/ 14288 w 648494"/>
              <a:gd name="connsiteY41" fmla="*/ 588168 h 993775"/>
              <a:gd name="connsiteX42" fmla="*/ 69057 w 648494"/>
              <a:gd name="connsiteY42" fmla="*/ 575469 h 993775"/>
              <a:gd name="connsiteX43" fmla="*/ 115094 w 648494"/>
              <a:gd name="connsiteY43" fmla="*/ 581025 h 993775"/>
              <a:gd name="connsiteX44" fmla="*/ 162719 w 648494"/>
              <a:gd name="connsiteY44" fmla="*/ 574675 h 993775"/>
              <a:gd name="connsiteX45" fmla="*/ 197644 w 648494"/>
              <a:gd name="connsiteY45" fmla="*/ 574675 h 993775"/>
              <a:gd name="connsiteX46" fmla="*/ 245269 w 648494"/>
              <a:gd name="connsiteY46" fmla="*/ 574675 h 993775"/>
              <a:gd name="connsiteX47" fmla="*/ 245269 w 648494"/>
              <a:gd name="connsiteY47" fmla="*/ 574675 h 993775"/>
              <a:gd name="connsiteX48" fmla="*/ 283369 w 648494"/>
              <a:gd name="connsiteY48" fmla="*/ 574675 h 993775"/>
              <a:gd name="connsiteX49" fmla="*/ 315119 w 648494"/>
              <a:gd name="connsiteY49" fmla="*/ 574675 h 993775"/>
              <a:gd name="connsiteX50" fmla="*/ 337344 w 648494"/>
              <a:gd name="connsiteY50" fmla="*/ 565150 h 993775"/>
              <a:gd name="connsiteX51" fmla="*/ 356394 w 648494"/>
              <a:gd name="connsiteY51" fmla="*/ 549275 h 993775"/>
              <a:gd name="connsiteX52" fmla="*/ 391319 w 648494"/>
              <a:gd name="connsiteY52" fmla="*/ 520700 h 993775"/>
              <a:gd name="connsiteX0" fmla="*/ 523875 w 663575"/>
              <a:gd name="connsiteY0" fmla="*/ 41275 h 993775"/>
              <a:gd name="connsiteX1" fmla="*/ 543719 w 663575"/>
              <a:gd name="connsiteY1" fmla="*/ 9525 h 993775"/>
              <a:gd name="connsiteX2" fmla="*/ 574675 w 663575"/>
              <a:gd name="connsiteY2" fmla="*/ 0 h 993775"/>
              <a:gd name="connsiteX3" fmla="*/ 593725 w 663575"/>
              <a:gd name="connsiteY3" fmla="*/ 0 h 993775"/>
              <a:gd name="connsiteX4" fmla="*/ 609600 w 663575"/>
              <a:gd name="connsiteY4" fmla="*/ 3175 h 993775"/>
              <a:gd name="connsiteX5" fmla="*/ 641350 w 663575"/>
              <a:gd name="connsiteY5" fmla="*/ 19050 h 993775"/>
              <a:gd name="connsiteX6" fmla="*/ 654050 w 663575"/>
              <a:gd name="connsiteY6" fmla="*/ 31750 h 993775"/>
              <a:gd name="connsiteX7" fmla="*/ 663575 w 663575"/>
              <a:gd name="connsiteY7" fmla="*/ 57150 h 993775"/>
              <a:gd name="connsiteX8" fmla="*/ 584200 w 663575"/>
              <a:gd name="connsiteY8" fmla="*/ 514350 h 993775"/>
              <a:gd name="connsiteX9" fmla="*/ 574675 w 663575"/>
              <a:gd name="connsiteY9" fmla="*/ 536575 h 993775"/>
              <a:gd name="connsiteX10" fmla="*/ 565150 w 663575"/>
              <a:gd name="connsiteY10" fmla="*/ 565150 h 993775"/>
              <a:gd name="connsiteX11" fmla="*/ 552450 w 663575"/>
              <a:gd name="connsiteY11" fmla="*/ 593725 h 993775"/>
              <a:gd name="connsiteX12" fmla="*/ 539750 w 663575"/>
              <a:gd name="connsiteY12" fmla="*/ 615950 h 993775"/>
              <a:gd name="connsiteX13" fmla="*/ 527050 w 663575"/>
              <a:gd name="connsiteY13" fmla="*/ 644525 h 993775"/>
              <a:gd name="connsiteX14" fmla="*/ 495300 w 663575"/>
              <a:gd name="connsiteY14" fmla="*/ 669925 h 993775"/>
              <a:gd name="connsiteX15" fmla="*/ 447675 w 663575"/>
              <a:gd name="connsiteY15" fmla="*/ 695325 h 993775"/>
              <a:gd name="connsiteX16" fmla="*/ 390525 w 663575"/>
              <a:gd name="connsiteY16" fmla="*/ 720725 h 993775"/>
              <a:gd name="connsiteX17" fmla="*/ 327025 w 663575"/>
              <a:gd name="connsiteY17" fmla="*/ 730250 h 993775"/>
              <a:gd name="connsiteX18" fmla="*/ 304800 w 663575"/>
              <a:gd name="connsiteY18" fmla="*/ 730250 h 993775"/>
              <a:gd name="connsiteX19" fmla="*/ 279400 w 663575"/>
              <a:gd name="connsiteY19" fmla="*/ 727075 h 993775"/>
              <a:gd name="connsiteX20" fmla="*/ 276225 w 663575"/>
              <a:gd name="connsiteY20" fmla="*/ 860425 h 993775"/>
              <a:gd name="connsiteX21" fmla="*/ 276225 w 663575"/>
              <a:gd name="connsiteY21" fmla="*/ 885825 h 993775"/>
              <a:gd name="connsiteX22" fmla="*/ 292100 w 663575"/>
              <a:gd name="connsiteY22" fmla="*/ 914400 h 993775"/>
              <a:gd name="connsiteX23" fmla="*/ 311150 w 663575"/>
              <a:gd name="connsiteY23" fmla="*/ 936625 h 993775"/>
              <a:gd name="connsiteX24" fmla="*/ 311150 w 663575"/>
              <a:gd name="connsiteY24" fmla="*/ 936625 h 993775"/>
              <a:gd name="connsiteX25" fmla="*/ 349250 w 663575"/>
              <a:gd name="connsiteY25" fmla="*/ 958850 h 993775"/>
              <a:gd name="connsiteX26" fmla="*/ 349250 w 663575"/>
              <a:gd name="connsiteY26" fmla="*/ 958850 h 993775"/>
              <a:gd name="connsiteX27" fmla="*/ 377825 w 663575"/>
              <a:gd name="connsiteY27" fmla="*/ 977900 h 993775"/>
              <a:gd name="connsiteX28" fmla="*/ 368300 w 663575"/>
              <a:gd name="connsiteY28" fmla="*/ 993775 h 993775"/>
              <a:gd name="connsiteX29" fmla="*/ 107950 w 663575"/>
              <a:gd name="connsiteY29" fmla="*/ 984250 h 993775"/>
              <a:gd name="connsiteX30" fmla="*/ 120650 w 663575"/>
              <a:gd name="connsiteY30" fmla="*/ 955675 h 993775"/>
              <a:gd name="connsiteX31" fmla="*/ 149225 w 663575"/>
              <a:gd name="connsiteY31" fmla="*/ 946150 h 993775"/>
              <a:gd name="connsiteX32" fmla="*/ 171450 w 663575"/>
              <a:gd name="connsiteY32" fmla="*/ 933450 h 993775"/>
              <a:gd name="connsiteX33" fmla="*/ 190500 w 663575"/>
              <a:gd name="connsiteY33" fmla="*/ 923925 h 993775"/>
              <a:gd name="connsiteX34" fmla="*/ 215900 w 663575"/>
              <a:gd name="connsiteY34" fmla="*/ 879475 h 993775"/>
              <a:gd name="connsiteX35" fmla="*/ 215900 w 663575"/>
              <a:gd name="connsiteY35" fmla="*/ 723900 h 993775"/>
              <a:gd name="connsiteX36" fmla="*/ 76200 w 663575"/>
              <a:gd name="connsiteY36" fmla="*/ 727075 h 993775"/>
              <a:gd name="connsiteX37" fmla="*/ 31750 w 663575"/>
              <a:gd name="connsiteY37" fmla="*/ 698500 h 993775"/>
              <a:gd name="connsiteX38" fmla="*/ 28575 w 663575"/>
              <a:gd name="connsiteY38" fmla="*/ 666750 h 993775"/>
              <a:gd name="connsiteX39" fmla="*/ 0 w 663575"/>
              <a:gd name="connsiteY39" fmla="*/ 641350 h 993775"/>
              <a:gd name="connsiteX40" fmla="*/ 15081 w 663575"/>
              <a:gd name="connsiteY40" fmla="*/ 604838 h 993775"/>
              <a:gd name="connsiteX41" fmla="*/ 29369 w 663575"/>
              <a:gd name="connsiteY41" fmla="*/ 588168 h 993775"/>
              <a:gd name="connsiteX42" fmla="*/ 84138 w 663575"/>
              <a:gd name="connsiteY42" fmla="*/ 575469 h 993775"/>
              <a:gd name="connsiteX43" fmla="*/ 130175 w 663575"/>
              <a:gd name="connsiteY43" fmla="*/ 581025 h 993775"/>
              <a:gd name="connsiteX44" fmla="*/ 177800 w 663575"/>
              <a:gd name="connsiteY44" fmla="*/ 574675 h 993775"/>
              <a:gd name="connsiteX45" fmla="*/ 212725 w 663575"/>
              <a:gd name="connsiteY45" fmla="*/ 574675 h 993775"/>
              <a:gd name="connsiteX46" fmla="*/ 260350 w 663575"/>
              <a:gd name="connsiteY46" fmla="*/ 574675 h 993775"/>
              <a:gd name="connsiteX47" fmla="*/ 260350 w 663575"/>
              <a:gd name="connsiteY47" fmla="*/ 574675 h 993775"/>
              <a:gd name="connsiteX48" fmla="*/ 298450 w 663575"/>
              <a:gd name="connsiteY48" fmla="*/ 574675 h 993775"/>
              <a:gd name="connsiteX49" fmla="*/ 330200 w 663575"/>
              <a:gd name="connsiteY49" fmla="*/ 574675 h 993775"/>
              <a:gd name="connsiteX50" fmla="*/ 352425 w 663575"/>
              <a:gd name="connsiteY50" fmla="*/ 565150 h 993775"/>
              <a:gd name="connsiteX51" fmla="*/ 371475 w 663575"/>
              <a:gd name="connsiteY51" fmla="*/ 549275 h 993775"/>
              <a:gd name="connsiteX52" fmla="*/ 406400 w 663575"/>
              <a:gd name="connsiteY52" fmla="*/ 520700 h 993775"/>
              <a:gd name="connsiteX0" fmla="*/ 523875 w 663575"/>
              <a:gd name="connsiteY0" fmla="*/ 41275 h 993775"/>
              <a:gd name="connsiteX1" fmla="*/ 543719 w 663575"/>
              <a:gd name="connsiteY1" fmla="*/ 9525 h 993775"/>
              <a:gd name="connsiteX2" fmla="*/ 574675 w 663575"/>
              <a:gd name="connsiteY2" fmla="*/ 0 h 993775"/>
              <a:gd name="connsiteX3" fmla="*/ 593725 w 663575"/>
              <a:gd name="connsiteY3" fmla="*/ 0 h 993775"/>
              <a:gd name="connsiteX4" fmla="*/ 609600 w 663575"/>
              <a:gd name="connsiteY4" fmla="*/ 3175 h 993775"/>
              <a:gd name="connsiteX5" fmla="*/ 641350 w 663575"/>
              <a:gd name="connsiteY5" fmla="*/ 19050 h 993775"/>
              <a:gd name="connsiteX6" fmla="*/ 654050 w 663575"/>
              <a:gd name="connsiteY6" fmla="*/ 31750 h 993775"/>
              <a:gd name="connsiteX7" fmla="*/ 663575 w 663575"/>
              <a:gd name="connsiteY7" fmla="*/ 57150 h 993775"/>
              <a:gd name="connsiteX8" fmla="*/ 584200 w 663575"/>
              <a:gd name="connsiteY8" fmla="*/ 514350 h 993775"/>
              <a:gd name="connsiteX9" fmla="*/ 574675 w 663575"/>
              <a:gd name="connsiteY9" fmla="*/ 536575 h 993775"/>
              <a:gd name="connsiteX10" fmla="*/ 565150 w 663575"/>
              <a:gd name="connsiteY10" fmla="*/ 565150 h 993775"/>
              <a:gd name="connsiteX11" fmla="*/ 552450 w 663575"/>
              <a:gd name="connsiteY11" fmla="*/ 593725 h 993775"/>
              <a:gd name="connsiteX12" fmla="*/ 539750 w 663575"/>
              <a:gd name="connsiteY12" fmla="*/ 615950 h 993775"/>
              <a:gd name="connsiteX13" fmla="*/ 527050 w 663575"/>
              <a:gd name="connsiteY13" fmla="*/ 644525 h 993775"/>
              <a:gd name="connsiteX14" fmla="*/ 495300 w 663575"/>
              <a:gd name="connsiteY14" fmla="*/ 669925 h 993775"/>
              <a:gd name="connsiteX15" fmla="*/ 447675 w 663575"/>
              <a:gd name="connsiteY15" fmla="*/ 695325 h 993775"/>
              <a:gd name="connsiteX16" fmla="*/ 390525 w 663575"/>
              <a:gd name="connsiteY16" fmla="*/ 720725 h 993775"/>
              <a:gd name="connsiteX17" fmla="*/ 327025 w 663575"/>
              <a:gd name="connsiteY17" fmla="*/ 730250 h 993775"/>
              <a:gd name="connsiteX18" fmla="*/ 304800 w 663575"/>
              <a:gd name="connsiteY18" fmla="*/ 730250 h 993775"/>
              <a:gd name="connsiteX19" fmla="*/ 279400 w 663575"/>
              <a:gd name="connsiteY19" fmla="*/ 727075 h 993775"/>
              <a:gd name="connsiteX20" fmla="*/ 276225 w 663575"/>
              <a:gd name="connsiteY20" fmla="*/ 860425 h 993775"/>
              <a:gd name="connsiteX21" fmla="*/ 276225 w 663575"/>
              <a:gd name="connsiteY21" fmla="*/ 885825 h 993775"/>
              <a:gd name="connsiteX22" fmla="*/ 292100 w 663575"/>
              <a:gd name="connsiteY22" fmla="*/ 914400 h 993775"/>
              <a:gd name="connsiteX23" fmla="*/ 311150 w 663575"/>
              <a:gd name="connsiteY23" fmla="*/ 936625 h 993775"/>
              <a:gd name="connsiteX24" fmla="*/ 311150 w 663575"/>
              <a:gd name="connsiteY24" fmla="*/ 936625 h 993775"/>
              <a:gd name="connsiteX25" fmla="*/ 349250 w 663575"/>
              <a:gd name="connsiteY25" fmla="*/ 958850 h 993775"/>
              <a:gd name="connsiteX26" fmla="*/ 349250 w 663575"/>
              <a:gd name="connsiteY26" fmla="*/ 958850 h 993775"/>
              <a:gd name="connsiteX27" fmla="*/ 377825 w 663575"/>
              <a:gd name="connsiteY27" fmla="*/ 977900 h 993775"/>
              <a:gd name="connsiteX28" fmla="*/ 368300 w 663575"/>
              <a:gd name="connsiteY28" fmla="*/ 993775 h 993775"/>
              <a:gd name="connsiteX29" fmla="*/ 107950 w 663575"/>
              <a:gd name="connsiteY29" fmla="*/ 984250 h 993775"/>
              <a:gd name="connsiteX30" fmla="*/ 120650 w 663575"/>
              <a:gd name="connsiteY30" fmla="*/ 955675 h 993775"/>
              <a:gd name="connsiteX31" fmla="*/ 149225 w 663575"/>
              <a:gd name="connsiteY31" fmla="*/ 946150 h 993775"/>
              <a:gd name="connsiteX32" fmla="*/ 171450 w 663575"/>
              <a:gd name="connsiteY32" fmla="*/ 933450 h 993775"/>
              <a:gd name="connsiteX33" fmla="*/ 190500 w 663575"/>
              <a:gd name="connsiteY33" fmla="*/ 923925 h 993775"/>
              <a:gd name="connsiteX34" fmla="*/ 215900 w 663575"/>
              <a:gd name="connsiteY34" fmla="*/ 879475 h 993775"/>
              <a:gd name="connsiteX35" fmla="*/ 215900 w 663575"/>
              <a:gd name="connsiteY35" fmla="*/ 723900 h 993775"/>
              <a:gd name="connsiteX36" fmla="*/ 76200 w 663575"/>
              <a:gd name="connsiteY36" fmla="*/ 727075 h 993775"/>
              <a:gd name="connsiteX37" fmla="*/ 31750 w 663575"/>
              <a:gd name="connsiteY37" fmla="*/ 698500 h 993775"/>
              <a:gd name="connsiteX38" fmla="*/ 19050 w 663575"/>
              <a:gd name="connsiteY38" fmla="*/ 673894 h 993775"/>
              <a:gd name="connsiteX39" fmla="*/ 0 w 663575"/>
              <a:gd name="connsiteY39" fmla="*/ 641350 h 993775"/>
              <a:gd name="connsiteX40" fmla="*/ 15081 w 663575"/>
              <a:gd name="connsiteY40" fmla="*/ 604838 h 993775"/>
              <a:gd name="connsiteX41" fmla="*/ 29369 w 663575"/>
              <a:gd name="connsiteY41" fmla="*/ 588168 h 993775"/>
              <a:gd name="connsiteX42" fmla="*/ 84138 w 663575"/>
              <a:gd name="connsiteY42" fmla="*/ 575469 h 993775"/>
              <a:gd name="connsiteX43" fmla="*/ 130175 w 663575"/>
              <a:gd name="connsiteY43" fmla="*/ 581025 h 993775"/>
              <a:gd name="connsiteX44" fmla="*/ 177800 w 663575"/>
              <a:gd name="connsiteY44" fmla="*/ 574675 h 993775"/>
              <a:gd name="connsiteX45" fmla="*/ 212725 w 663575"/>
              <a:gd name="connsiteY45" fmla="*/ 574675 h 993775"/>
              <a:gd name="connsiteX46" fmla="*/ 260350 w 663575"/>
              <a:gd name="connsiteY46" fmla="*/ 574675 h 993775"/>
              <a:gd name="connsiteX47" fmla="*/ 260350 w 663575"/>
              <a:gd name="connsiteY47" fmla="*/ 574675 h 993775"/>
              <a:gd name="connsiteX48" fmla="*/ 298450 w 663575"/>
              <a:gd name="connsiteY48" fmla="*/ 574675 h 993775"/>
              <a:gd name="connsiteX49" fmla="*/ 330200 w 663575"/>
              <a:gd name="connsiteY49" fmla="*/ 574675 h 993775"/>
              <a:gd name="connsiteX50" fmla="*/ 352425 w 663575"/>
              <a:gd name="connsiteY50" fmla="*/ 565150 h 993775"/>
              <a:gd name="connsiteX51" fmla="*/ 371475 w 663575"/>
              <a:gd name="connsiteY51" fmla="*/ 549275 h 993775"/>
              <a:gd name="connsiteX52" fmla="*/ 406400 w 663575"/>
              <a:gd name="connsiteY52" fmla="*/ 520700 h 993775"/>
              <a:gd name="connsiteX0" fmla="*/ 516731 w 656431"/>
              <a:gd name="connsiteY0" fmla="*/ 41275 h 993775"/>
              <a:gd name="connsiteX1" fmla="*/ 536575 w 656431"/>
              <a:gd name="connsiteY1" fmla="*/ 9525 h 993775"/>
              <a:gd name="connsiteX2" fmla="*/ 567531 w 656431"/>
              <a:gd name="connsiteY2" fmla="*/ 0 h 993775"/>
              <a:gd name="connsiteX3" fmla="*/ 586581 w 656431"/>
              <a:gd name="connsiteY3" fmla="*/ 0 h 993775"/>
              <a:gd name="connsiteX4" fmla="*/ 602456 w 656431"/>
              <a:gd name="connsiteY4" fmla="*/ 3175 h 993775"/>
              <a:gd name="connsiteX5" fmla="*/ 634206 w 656431"/>
              <a:gd name="connsiteY5" fmla="*/ 19050 h 993775"/>
              <a:gd name="connsiteX6" fmla="*/ 646906 w 656431"/>
              <a:gd name="connsiteY6" fmla="*/ 31750 h 993775"/>
              <a:gd name="connsiteX7" fmla="*/ 656431 w 656431"/>
              <a:gd name="connsiteY7" fmla="*/ 57150 h 993775"/>
              <a:gd name="connsiteX8" fmla="*/ 577056 w 656431"/>
              <a:gd name="connsiteY8" fmla="*/ 514350 h 993775"/>
              <a:gd name="connsiteX9" fmla="*/ 567531 w 656431"/>
              <a:gd name="connsiteY9" fmla="*/ 536575 h 993775"/>
              <a:gd name="connsiteX10" fmla="*/ 558006 w 656431"/>
              <a:gd name="connsiteY10" fmla="*/ 565150 h 993775"/>
              <a:gd name="connsiteX11" fmla="*/ 545306 w 656431"/>
              <a:gd name="connsiteY11" fmla="*/ 593725 h 993775"/>
              <a:gd name="connsiteX12" fmla="*/ 532606 w 656431"/>
              <a:gd name="connsiteY12" fmla="*/ 615950 h 993775"/>
              <a:gd name="connsiteX13" fmla="*/ 519906 w 656431"/>
              <a:gd name="connsiteY13" fmla="*/ 644525 h 993775"/>
              <a:gd name="connsiteX14" fmla="*/ 488156 w 656431"/>
              <a:gd name="connsiteY14" fmla="*/ 669925 h 993775"/>
              <a:gd name="connsiteX15" fmla="*/ 440531 w 656431"/>
              <a:gd name="connsiteY15" fmla="*/ 695325 h 993775"/>
              <a:gd name="connsiteX16" fmla="*/ 383381 w 656431"/>
              <a:gd name="connsiteY16" fmla="*/ 720725 h 993775"/>
              <a:gd name="connsiteX17" fmla="*/ 319881 w 656431"/>
              <a:gd name="connsiteY17" fmla="*/ 730250 h 993775"/>
              <a:gd name="connsiteX18" fmla="*/ 297656 w 656431"/>
              <a:gd name="connsiteY18" fmla="*/ 730250 h 993775"/>
              <a:gd name="connsiteX19" fmla="*/ 272256 w 656431"/>
              <a:gd name="connsiteY19" fmla="*/ 727075 h 993775"/>
              <a:gd name="connsiteX20" fmla="*/ 269081 w 656431"/>
              <a:gd name="connsiteY20" fmla="*/ 860425 h 993775"/>
              <a:gd name="connsiteX21" fmla="*/ 269081 w 656431"/>
              <a:gd name="connsiteY21" fmla="*/ 885825 h 993775"/>
              <a:gd name="connsiteX22" fmla="*/ 284956 w 656431"/>
              <a:gd name="connsiteY22" fmla="*/ 914400 h 993775"/>
              <a:gd name="connsiteX23" fmla="*/ 304006 w 656431"/>
              <a:gd name="connsiteY23" fmla="*/ 936625 h 993775"/>
              <a:gd name="connsiteX24" fmla="*/ 304006 w 656431"/>
              <a:gd name="connsiteY24" fmla="*/ 936625 h 993775"/>
              <a:gd name="connsiteX25" fmla="*/ 342106 w 656431"/>
              <a:gd name="connsiteY25" fmla="*/ 958850 h 993775"/>
              <a:gd name="connsiteX26" fmla="*/ 342106 w 656431"/>
              <a:gd name="connsiteY26" fmla="*/ 958850 h 993775"/>
              <a:gd name="connsiteX27" fmla="*/ 370681 w 656431"/>
              <a:gd name="connsiteY27" fmla="*/ 977900 h 993775"/>
              <a:gd name="connsiteX28" fmla="*/ 361156 w 656431"/>
              <a:gd name="connsiteY28" fmla="*/ 993775 h 993775"/>
              <a:gd name="connsiteX29" fmla="*/ 100806 w 656431"/>
              <a:gd name="connsiteY29" fmla="*/ 984250 h 993775"/>
              <a:gd name="connsiteX30" fmla="*/ 113506 w 656431"/>
              <a:gd name="connsiteY30" fmla="*/ 955675 h 993775"/>
              <a:gd name="connsiteX31" fmla="*/ 142081 w 656431"/>
              <a:gd name="connsiteY31" fmla="*/ 946150 h 993775"/>
              <a:gd name="connsiteX32" fmla="*/ 164306 w 656431"/>
              <a:gd name="connsiteY32" fmla="*/ 933450 h 993775"/>
              <a:gd name="connsiteX33" fmla="*/ 183356 w 656431"/>
              <a:gd name="connsiteY33" fmla="*/ 923925 h 993775"/>
              <a:gd name="connsiteX34" fmla="*/ 208756 w 656431"/>
              <a:gd name="connsiteY34" fmla="*/ 879475 h 993775"/>
              <a:gd name="connsiteX35" fmla="*/ 208756 w 656431"/>
              <a:gd name="connsiteY35" fmla="*/ 723900 h 993775"/>
              <a:gd name="connsiteX36" fmla="*/ 69056 w 656431"/>
              <a:gd name="connsiteY36" fmla="*/ 727075 h 993775"/>
              <a:gd name="connsiteX37" fmla="*/ 24606 w 656431"/>
              <a:gd name="connsiteY37" fmla="*/ 698500 h 993775"/>
              <a:gd name="connsiteX38" fmla="*/ 11906 w 656431"/>
              <a:gd name="connsiteY38" fmla="*/ 673894 h 993775"/>
              <a:gd name="connsiteX39" fmla="*/ 0 w 656431"/>
              <a:gd name="connsiteY39" fmla="*/ 641350 h 993775"/>
              <a:gd name="connsiteX40" fmla="*/ 7937 w 656431"/>
              <a:gd name="connsiteY40" fmla="*/ 604838 h 993775"/>
              <a:gd name="connsiteX41" fmla="*/ 22225 w 656431"/>
              <a:gd name="connsiteY41" fmla="*/ 588168 h 993775"/>
              <a:gd name="connsiteX42" fmla="*/ 76994 w 656431"/>
              <a:gd name="connsiteY42" fmla="*/ 575469 h 993775"/>
              <a:gd name="connsiteX43" fmla="*/ 123031 w 656431"/>
              <a:gd name="connsiteY43" fmla="*/ 581025 h 993775"/>
              <a:gd name="connsiteX44" fmla="*/ 170656 w 656431"/>
              <a:gd name="connsiteY44" fmla="*/ 574675 h 993775"/>
              <a:gd name="connsiteX45" fmla="*/ 205581 w 656431"/>
              <a:gd name="connsiteY45" fmla="*/ 574675 h 993775"/>
              <a:gd name="connsiteX46" fmla="*/ 253206 w 656431"/>
              <a:gd name="connsiteY46" fmla="*/ 574675 h 993775"/>
              <a:gd name="connsiteX47" fmla="*/ 253206 w 656431"/>
              <a:gd name="connsiteY47" fmla="*/ 574675 h 993775"/>
              <a:gd name="connsiteX48" fmla="*/ 291306 w 656431"/>
              <a:gd name="connsiteY48" fmla="*/ 574675 h 993775"/>
              <a:gd name="connsiteX49" fmla="*/ 323056 w 656431"/>
              <a:gd name="connsiteY49" fmla="*/ 574675 h 993775"/>
              <a:gd name="connsiteX50" fmla="*/ 345281 w 656431"/>
              <a:gd name="connsiteY50" fmla="*/ 565150 h 993775"/>
              <a:gd name="connsiteX51" fmla="*/ 364331 w 656431"/>
              <a:gd name="connsiteY51" fmla="*/ 549275 h 993775"/>
              <a:gd name="connsiteX52" fmla="*/ 399256 w 656431"/>
              <a:gd name="connsiteY52" fmla="*/ 520700 h 993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56431" h="993775">
                <a:moveTo>
                  <a:pt x="516731" y="41275"/>
                </a:moveTo>
                <a:cubicBezTo>
                  <a:pt x="525727" y="33867"/>
                  <a:pt x="527579" y="16933"/>
                  <a:pt x="536575" y="9525"/>
                </a:cubicBezTo>
                <a:lnTo>
                  <a:pt x="567531" y="0"/>
                </a:lnTo>
                <a:lnTo>
                  <a:pt x="586581" y="0"/>
                </a:lnTo>
                <a:lnTo>
                  <a:pt x="602456" y="3175"/>
                </a:lnTo>
                <a:lnTo>
                  <a:pt x="634206" y="19050"/>
                </a:lnTo>
                <a:lnTo>
                  <a:pt x="646906" y="31750"/>
                </a:lnTo>
                <a:lnTo>
                  <a:pt x="656431" y="57150"/>
                </a:lnTo>
                <a:lnTo>
                  <a:pt x="577056" y="514350"/>
                </a:lnTo>
                <a:lnTo>
                  <a:pt x="567531" y="536575"/>
                </a:lnTo>
                <a:lnTo>
                  <a:pt x="558006" y="565150"/>
                </a:lnTo>
                <a:lnTo>
                  <a:pt x="545306" y="593725"/>
                </a:lnTo>
                <a:lnTo>
                  <a:pt x="532606" y="615950"/>
                </a:lnTo>
                <a:lnTo>
                  <a:pt x="519906" y="644525"/>
                </a:lnTo>
                <a:lnTo>
                  <a:pt x="488156" y="669925"/>
                </a:lnTo>
                <a:lnTo>
                  <a:pt x="440531" y="695325"/>
                </a:lnTo>
                <a:lnTo>
                  <a:pt x="383381" y="720725"/>
                </a:lnTo>
                <a:lnTo>
                  <a:pt x="319881" y="730250"/>
                </a:lnTo>
                <a:lnTo>
                  <a:pt x="297656" y="730250"/>
                </a:lnTo>
                <a:lnTo>
                  <a:pt x="272256" y="727075"/>
                </a:lnTo>
                <a:cubicBezTo>
                  <a:pt x="271198" y="771525"/>
                  <a:pt x="270139" y="815975"/>
                  <a:pt x="269081" y="860425"/>
                </a:cubicBezTo>
                <a:lnTo>
                  <a:pt x="269081" y="885825"/>
                </a:lnTo>
                <a:lnTo>
                  <a:pt x="284956" y="914400"/>
                </a:lnTo>
                <a:lnTo>
                  <a:pt x="304006" y="936625"/>
                </a:lnTo>
                <a:lnTo>
                  <a:pt x="304006" y="936625"/>
                </a:lnTo>
                <a:lnTo>
                  <a:pt x="342106" y="958850"/>
                </a:lnTo>
                <a:lnTo>
                  <a:pt x="342106" y="958850"/>
                </a:lnTo>
                <a:lnTo>
                  <a:pt x="370681" y="977900"/>
                </a:lnTo>
                <a:lnTo>
                  <a:pt x="361156" y="993775"/>
                </a:lnTo>
                <a:lnTo>
                  <a:pt x="100806" y="984250"/>
                </a:lnTo>
                <a:lnTo>
                  <a:pt x="113506" y="955675"/>
                </a:lnTo>
                <a:lnTo>
                  <a:pt x="142081" y="946150"/>
                </a:lnTo>
                <a:lnTo>
                  <a:pt x="164306" y="933450"/>
                </a:lnTo>
                <a:lnTo>
                  <a:pt x="183356" y="923925"/>
                </a:lnTo>
                <a:lnTo>
                  <a:pt x="208756" y="879475"/>
                </a:lnTo>
                <a:lnTo>
                  <a:pt x="208756" y="723900"/>
                </a:lnTo>
                <a:lnTo>
                  <a:pt x="69056" y="727075"/>
                </a:lnTo>
                <a:lnTo>
                  <a:pt x="24606" y="698500"/>
                </a:lnTo>
                <a:lnTo>
                  <a:pt x="11906" y="673894"/>
                </a:lnTo>
                <a:lnTo>
                  <a:pt x="0" y="641350"/>
                </a:lnTo>
                <a:cubicBezTo>
                  <a:pt x="4233" y="630767"/>
                  <a:pt x="4233" y="613702"/>
                  <a:pt x="7937" y="604838"/>
                </a:cubicBezTo>
                <a:cubicBezTo>
                  <a:pt x="11641" y="595974"/>
                  <a:pt x="10716" y="593063"/>
                  <a:pt x="22225" y="588168"/>
                </a:cubicBezTo>
                <a:cubicBezTo>
                  <a:pt x="33734" y="583273"/>
                  <a:pt x="61913" y="582877"/>
                  <a:pt x="76994" y="575469"/>
                </a:cubicBezTo>
                <a:lnTo>
                  <a:pt x="123031" y="581025"/>
                </a:lnTo>
                <a:lnTo>
                  <a:pt x="170656" y="574675"/>
                </a:lnTo>
                <a:lnTo>
                  <a:pt x="205581" y="574675"/>
                </a:lnTo>
                <a:lnTo>
                  <a:pt x="253206" y="574675"/>
                </a:lnTo>
                <a:lnTo>
                  <a:pt x="253206" y="574675"/>
                </a:lnTo>
                <a:lnTo>
                  <a:pt x="291306" y="574675"/>
                </a:lnTo>
                <a:lnTo>
                  <a:pt x="323056" y="574675"/>
                </a:lnTo>
                <a:lnTo>
                  <a:pt x="345281" y="565150"/>
                </a:lnTo>
                <a:lnTo>
                  <a:pt x="364331" y="549275"/>
                </a:lnTo>
                <a:lnTo>
                  <a:pt x="399256" y="520700"/>
                </a:lnTo>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98" name="圆角矩形 97"/>
          <p:cNvSpPr/>
          <p:nvPr/>
        </p:nvSpPr>
        <p:spPr>
          <a:xfrm rot="560245">
            <a:off x="-919907" y="730842"/>
            <a:ext cx="146879" cy="421436"/>
          </a:xfrm>
          <a:prstGeom prst="roundRect">
            <a:avLst>
              <a:gd name="adj" fmla="val 4900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99" name="任意多边形 98"/>
          <p:cNvSpPr/>
          <p:nvPr/>
        </p:nvSpPr>
        <p:spPr>
          <a:xfrm rot="20542278">
            <a:off x="-840425" y="717748"/>
            <a:ext cx="230060" cy="280562"/>
          </a:xfrm>
          <a:custGeom>
            <a:avLst/>
            <a:gdLst>
              <a:gd name="connsiteX0" fmla="*/ 390525 w 390525"/>
              <a:gd name="connsiteY0" fmla="*/ 366713 h 476250"/>
              <a:gd name="connsiteX1" fmla="*/ 195262 w 390525"/>
              <a:gd name="connsiteY1" fmla="*/ 257175 h 476250"/>
              <a:gd name="connsiteX2" fmla="*/ 90487 w 390525"/>
              <a:gd name="connsiteY2" fmla="*/ 4763 h 476250"/>
              <a:gd name="connsiteX3" fmla="*/ 61912 w 390525"/>
              <a:gd name="connsiteY3" fmla="*/ 0 h 476250"/>
              <a:gd name="connsiteX4" fmla="*/ 61912 w 390525"/>
              <a:gd name="connsiteY4" fmla="*/ 0 h 476250"/>
              <a:gd name="connsiteX5" fmla="*/ 14287 w 390525"/>
              <a:gd name="connsiteY5" fmla="*/ 28575 h 476250"/>
              <a:gd name="connsiteX6" fmla="*/ 0 w 390525"/>
              <a:gd name="connsiteY6" fmla="*/ 66675 h 476250"/>
              <a:gd name="connsiteX7" fmla="*/ 0 w 390525"/>
              <a:gd name="connsiteY7" fmla="*/ 66675 h 476250"/>
              <a:gd name="connsiteX8" fmla="*/ 109537 w 390525"/>
              <a:gd name="connsiteY8" fmla="*/ 352425 h 476250"/>
              <a:gd name="connsiteX9" fmla="*/ 333375 w 390525"/>
              <a:gd name="connsiteY9" fmla="*/ 4762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525" h="476250">
                <a:moveTo>
                  <a:pt x="390525" y="366713"/>
                </a:moveTo>
                <a:lnTo>
                  <a:pt x="195262" y="257175"/>
                </a:lnTo>
                <a:lnTo>
                  <a:pt x="90487" y="4763"/>
                </a:lnTo>
                <a:lnTo>
                  <a:pt x="61912" y="0"/>
                </a:lnTo>
                <a:lnTo>
                  <a:pt x="61912" y="0"/>
                </a:lnTo>
                <a:lnTo>
                  <a:pt x="14287" y="28575"/>
                </a:lnTo>
                <a:lnTo>
                  <a:pt x="0" y="66675"/>
                </a:lnTo>
                <a:lnTo>
                  <a:pt x="0" y="66675"/>
                </a:lnTo>
                <a:lnTo>
                  <a:pt x="109537" y="352425"/>
                </a:lnTo>
                <a:lnTo>
                  <a:pt x="333375" y="476250"/>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pic>
        <p:nvPicPr>
          <p:cNvPr id="2" name="图片 1"/>
          <p:cNvPicPr>
            <a:picLocks noChangeAspect="1"/>
          </p:cNvPicPr>
          <p:nvPr/>
        </p:nvPicPr>
        <p:blipFill>
          <a:blip r:embed="rId7"/>
          <a:stretch>
            <a:fillRect/>
          </a:stretch>
        </p:blipFill>
        <p:spPr>
          <a:xfrm>
            <a:off x="2609296" y="1177826"/>
            <a:ext cx="541705" cy="461296"/>
          </a:xfrm>
          <a:prstGeom prst="rect">
            <a:avLst/>
          </a:prstGeom>
        </p:spPr>
      </p:pic>
      <p:pic>
        <p:nvPicPr>
          <p:cNvPr id="125" name="图片 124"/>
          <p:cNvPicPr>
            <a:picLocks noChangeAspect="1"/>
          </p:cNvPicPr>
          <p:nvPr/>
        </p:nvPicPr>
        <p:blipFill>
          <a:blip r:embed="rId7"/>
          <a:stretch>
            <a:fillRect/>
          </a:stretch>
        </p:blipFill>
        <p:spPr>
          <a:xfrm>
            <a:off x="2832187" y="1722894"/>
            <a:ext cx="541705" cy="461296"/>
          </a:xfrm>
          <a:prstGeom prst="rect">
            <a:avLst/>
          </a:prstGeom>
        </p:spPr>
      </p:pic>
      <p:pic>
        <p:nvPicPr>
          <p:cNvPr id="126" name="图片 125"/>
          <p:cNvPicPr>
            <a:picLocks noChangeAspect="1"/>
          </p:cNvPicPr>
          <p:nvPr/>
        </p:nvPicPr>
        <p:blipFill>
          <a:blip r:embed="rId7"/>
          <a:stretch>
            <a:fillRect/>
          </a:stretch>
        </p:blipFill>
        <p:spPr>
          <a:xfrm>
            <a:off x="2634722" y="2236744"/>
            <a:ext cx="541705" cy="461296"/>
          </a:xfrm>
          <a:prstGeom prst="rect">
            <a:avLst/>
          </a:prstGeom>
        </p:spPr>
      </p:pic>
      <p:pic>
        <p:nvPicPr>
          <p:cNvPr id="127" name="图片 126"/>
          <p:cNvPicPr>
            <a:picLocks noChangeAspect="1"/>
          </p:cNvPicPr>
          <p:nvPr/>
        </p:nvPicPr>
        <p:blipFill>
          <a:blip r:embed="rId7"/>
          <a:stretch>
            <a:fillRect/>
          </a:stretch>
        </p:blipFill>
        <p:spPr>
          <a:xfrm flipH="1">
            <a:off x="1154676" y="1160004"/>
            <a:ext cx="541705" cy="461296"/>
          </a:xfrm>
          <a:prstGeom prst="rect">
            <a:avLst/>
          </a:prstGeom>
        </p:spPr>
      </p:pic>
      <p:pic>
        <p:nvPicPr>
          <p:cNvPr id="129" name="图片 128"/>
          <p:cNvPicPr>
            <a:picLocks noChangeAspect="1"/>
          </p:cNvPicPr>
          <p:nvPr/>
        </p:nvPicPr>
        <p:blipFill>
          <a:blip r:embed="rId7"/>
          <a:stretch>
            <a:fillRect/>
          </a:stretch>
        </p:blipFill>
        <p:spPr>
          <a:xfrm flipH="1">
            <a:off x="993853" y="1662685"/>
            <a:ext cx="541705" cy="461296"/>
          </a:xfrm>
          <a:prstGeom prst="rect">
            <a:avLst/>
          </a:prstGeom>
        </p:spPr>
      </p:pic>
      <p:pic>
        <p:nvPicPr>
          <p:cNvPr id="130" name="图片 129"/>
          <p:cNvPicPr>
            <a:picLocks noChangeAspect="1"/>
          </p:cNvPicPr>
          <p:nvPr/>
        </p:nvPicPr>
        <p:blipFill>
          <a:blip r:embed="rId7"/>
          <a:stretch>
            <a:fillRect/>
          </a:stretch>
        </p:blipFill>
        <p:spPr>
          <a:xfrm flipH="1">
            <a:off x="1117769" y="2254981"/>
            <a:ext cx="541705" cy="461296"/>
          </a:xfrm>
          <a:prstGeom prst="rect">
            <a:avLst/>
          </a:prstGeom>
        </p:spPr>
      </p:pic>
      <p:grpSp>
        <p:nvGrpSpPr>
          <p:cNvPr id="131" name="组合 13"/>
          <p:cNvGrpSpPr>
            <a:grpSpLocks noChangeAspect="1"/>
          </p:cNvGrpSpPr>
          <p:nvPr/>
        </p:nvGrpSpPr>
        <p:grpSpPr>
          <a:xfrm>
            <a:off x="7204098" y="1017691"/>
            <a:ext cx="132238" cy="347181"/>
            <a:chOff x="2876868" y="2786058"/>
            <a:chExt cx="189738" cy="474345"/>
          </a:xfrm>
          <a:solidFill>
            <a:srgbClr val="FFC000"/>
          </a:solidFill>
          <a:effectLst/>
        </p:grpSpPr>
        <p:sp>
          <p:nvSpPr>
            <p:cNvPr id="132"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133"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134" name="组合 13"/>
          <p:cNvGrpSpPr>
            <a:grpSpLocks noChangeAspect="1"/>
          </p:cNvGrpSpPr>
          <p:nvPr/>
        </p:nvGrpSpPr>
        <p:grpSpPr>
          <a:xfrm>
            <a:off x="7619584" y="1017691"/>
            <a:ext cx="132238" cy="347181"/>
            <a:chOff x="2876868" y="2786058"/>
            <a:chExt cx="189738" cy="474345"/>
          </a:xfrm>
          <a:solidFill>
            <a:srgbClr val="FFC000"/>
          </a:solidFill>
          <a:effectLst/>
        </p:grpSpPr>
        <p:sp>
          <p:nvSpPr>
            <p:cNvPr id="135"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136"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137" name="组合 13"/>
          <p:cNvGrpSpPr>
            <a:grpSpLocks noChangeAspect="1"/>
          </p:cNvGrpSpPr>
          <p:nvPr/>
        </p:nvGrpSpPr>
        <p:grpSpPr>
          <a:xfrm>
            <a:off x="7827326" y="1017691"/>
            <a:ext cx="132238" cy="347181"/>
            <a:chOff x="2876868" y="2786058"/>
            <a:chExt cx="189738" cy="474345"/>
          </a:xfrm>
          <a:solidFill>
            <a:srgbClr val="FFC000"/>
          </a:solidFill>
          <a:effectLst/>
        </p:grpSpPr>
        <p:sp>
          <p:nvSpPr>
            <p:cNvPr id="138"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139"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140" name="组合 13"/>
          <p:cNvGrpSpPr>
            <a:grpSpLocks noChangeAspect="1"/>
          </p:cNvGrpSpPr>
          <p:nvPr/>
        </p:nvGrpSpPr>
        <p:grpSpPr>
          <a:xfrm>
            <a:off x="8035069" y="1017691"/>
            <a:ext cx="132238" cy="347181"/>
            <a:chOff x="2876868" y="2786058"/>
            <a:chExt cx="189738" cy="474345"/>
          </a:xfrm>
          <a:solidFill>
            <a:srgbClr val="FFC000"/>
          </a:solidFill>
          <a:effectLst/>
        </p:grpSpPr>
        <p:sp>
          <p:nvSpPr>
            <p:cNvPr id="141"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142"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149" name="组合 13"/>
          <p:cNvGrpSpPr>
            <a:grpSpLocks noChangeAspect="1"/>
          </p:cNvGrpSpPr>
          <p:nvPr/>
        </p:nvGrpSpPr>
        <p:grpSpPr>
          <a:xfrm>
            <a:off x="8242812" y="1017691"/>
            <a:ext cx="132238" cy="347181"/>
            <a:chOff x="2876868" y="2786058"/>
            <a:chExt cx="189738" cy="474345"/>
          </a:xfrm>
          <a:solidFill>
            <a:srgbClr val="FFC000"/>
          </a:solidFill>
          <a:effectLst/>
        </p:grpSpPr>
        <p:sp>
          <p:nvSpPr>
            <p:cNvPr id="150"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151"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152" name="组合 13"/>
          <p:cNvGrpSpPr>
            <a:grpSpLocks noChangeAspect="1"/>
          </p:cNvGrpSpPr>
          <p:nvPr/>
        </p:nvGrpSpPr>
        <p:grpSpPr>
          <a:xfrm>
            <a:off x="8450555" y="1017691"/>
            <a:ext cx="132238" cy="347181"/>
            <a:chOff x="2876868" y="2786058"/>
            <a:chExt cx="189738" cy="474345"/>
          </a:xfrm>
          <a:solidFill>
            <a:srgbClr val="FFC000"/>
          </a:solidFill>
          <a:effectLst/>
        </p:grpSpPr>
        <p:sp>
          <p:nvSpPr>
            <p:cNvPr id="153"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154"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pic>
        <p:nvPicPr>
          <p:cNvPr id="155" name="图片 154"/>
          <p:cNvPicPr>
            <a:picLocks noChangeAspect="1"/>
          </p:cNvPicPr>
          <p:nvPr/>
        </p:nvPicPr>
        <p:blipFill>
          <a:blip r:embed="rId7"/>
          <a:stretch>
            <a:fillRect/>
          </a:stretch>
        </p:blipFill>
        <p:spPr>
          <a:xfrm>
            <a:off x="1922389" y="917947"/>
            <a:ext cx="541705" cy="461296"/>
          </a:xfrm>
          <a:prstGeom prst="rect">
            <a:avLst/>
          </a:prstGeom>
        </p:spPr>
      </p:pic>
      <p:pic>
        <p:nvPicPr>
          <p:cNvPr id="156" name="图片 155"/>
          <p:cNvPicPr>
            <a:picLocks noChangeAspect="1"/>
          </p:cNvPicPr>
          <p:nvPr/>
        </p:nvPicPr>
        <p:blipFill>
          <a:blip r:embed="rId7"/>
          <a:stretch>
            <a:fillRect/>
          </a:stretch>
        </p:blipFill>
        <p:spPr>
          <a:xfrm flipH="1">
            <a:off x="1841342" y="2488097"/>
            <a:ext cx="541705" cy="461296"/>
          </a:xfrm>
          <a:prstGeom prst="rect">
            <a:avLst/>
          </a:prstGeom>
        </p:spPr>
      </p:pic>
      <p:grpSp>
        <p:nvGrpSpPr>
          <p:cNvPr id="158" name="组合 13"/>
          <p:cNvGrpSpPr>
            <a:grpSpLocks noChangeAspect="1"/>
          </p:cNvGrpSpPr>
          <p:nvPr/>
        </p:nvGrpSpPr>
        <p:grpSpPr>
          <a:xfrm>
            <a:off x="5126678" y="1017691"/>
            <a:ext cx="132238" cy="347181"/>
            <a:chOff x="2876868" y="2786058"/>
            <a:chExt cx="189738" cy="474345"/>
          </a:xfrm>
          <a:solidFill>
            <a:srgbClr val="FFC000"/>
          </a:solidFill>
          <a:effectLst/>
        </p:grpSpPr>
        <p:sp>
          <p:nvSpPr>
            <p:cNvPr id="159"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160"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161" name="组合 13"/>
          <p:cNvGrpSpPr>
            <a:grpSpLocks noChangeAspect="1"/>
          </p:cNvGrpSpPr>
          <p:nvPr/>
        </p:nvGrpSpPr>
        <p:grpSpPr>
          <a:xfrm>
            <a:off x="5334420" y="1017691"/>
            <a:ext cx="132238" cy="347181"/>
            <a:chOff x="2876868" y="2786058"/>
            <a:chExt cx="189738" cy="474345"/>
          </a:xfrm>
          <a:solidFill>
            <a:srgbClr val="FFC000"/>
          </a:solidFill>
          <a:effectLst/>
        </p:grpSpPr>
        <p:sp>
          <p:nvSpPr>
            <p:cNvPr id="162"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163"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164" name="组合 13"/>
          <p:cNvGrpSpPr>
            <a:grpSpLocks noChangeAspect="1"/>
          </p:cNvGrpSpPr>
          <p:nvPr/>
        </p:nvGrpSpPr>
        <p:grpSpPr>
          <a:xfrm>
            <a:off x="5542162" y="1017691"/>
            <a:ext cx="132238" cy="347181"/>
            <a:chOff x="2876868" y="2786058"/>
            <a:chExt cx="189738" cy="474345"/>
          </a:xfrm>
          <a:solidFill>
            <a:srgbClr val="FFC000"/>
          </a:solidFill>
          <a:effectLst/>
        </p:grpSpPr>
        <p:sp>
          <p:nvSpPr>
            <p:cNvPr id="165"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166"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167" name="组合 13"/>
          <p:cNvGrpSpPr>
            <a:grpSpLocks noChangeAspect="1"/>
          </p:cNvGrpSpPr>
          <p:nvPr/>
        </p:nvGrpSpPr>
        <p:grpSpPr>
          <a:xfrm>
            <a:off x="5749904" y="1017691"/>
            <a:ext cx="132238" cy="347181"/>
            <a:chOff x="2876868" y="2786058"/>
            <a:chExt cx="189738" cy="474345"/>
          </a:xfrm>
          <a:solidFill>
            <a:srgbClr val="FFC000"/>
          </a:solidFill>
          <a:effectLst/>
        </p:grpSpPr>
        <p:sp>
          <p:nvSpPr>
            <p:cNvPr id="168"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169"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170" name="组合 13"/>
          <p:cNvGrpSpPr>
            <a:grpSpLocks noChangeAspect="1"/>
          </p:cNvGrpSpPr>
          <p:nvPr/>
        </p:nvGrpSpPr>
        <p:grpSpPr>
          <a:xfrm>
            <a:off x="5957646" y="1017691"/>
            <a:ext cx="132238" cy="347181"/>
            <a:chOff x="2876868" y="2786058"/>
            <a:chExt cx="189738" cy="474345"/>
          </a:xfrm>
          <a:solidFill>
            <a:srgbClr val="FFC000"/>
          </a:solidFill>
          <a:effectLst/>
        </p:grpSpPr>
        <p:sp>
          <p:nvSpPr>
            <p:cNvPr id="171"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172"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173" name="组合 13"/>
          <p:cNvGrpSpPr>
            <a:grpSpLocks noChangeAspect="1"/>
          </p:cNvGrpSpPr>
          <p:nvPr/>
        </p:nvGrpSpPr>
        <p:grpSpPr>
          <a:xfrm>
            <a:off x="6165388" y="1017691"/>
            <a:ext cx="132238" cy="347181"/>
            <a:chOff x="2876868" y="2786058"/>
            <a:chExt cx="189738" cy="474345"/>
          </a:xfrm>
          <a:solidFill>
            <a:srgbClr val="FFC000"/>
          </a:solidFill>
          <a:effectLst/>
        </p:grpSpPr>
        <p:sp>
          <p:nvSpPr>
            <p:cNvPr id="174"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175"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176" name="组合 13"/>
          <p:cNvGrpSpPr>
            <a:grpSpLocks noChangeAspect="1"/>
          </p:cNvGrpSpPr>
          <p:nvPr/>
        </p:nvGrpSpPr>
        <p:grpSpPr>
          <a:xfrm>
            <a:off x="6373130" y="1017691"/>
            <a:ext cx="132238" cy="347181"/>
            <a:chOff x="2876868" y="2786058"/>
            <a:chExt cx="189738" cy="474345"/>
          </a:xfrm>
          <a:solidFill>
            <a:srgbClr val="FFC000"/>
          </a:solidFill>
          <a:effectLst/>
        </p:grpSpPr>
        <p:sp>
          <p:nvSpPr>
            <p:cNvPr id="177"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178"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179" name="组合 13"/>
          <p:cNvGrpSpPr>
            <a:grpSpLocks noChangeAspect="1"/>
          </p:cNvGrpSpPr>
          <p:nvPr/>
        </p:nvGrpSpPr>
        <p:grpSpPr>
          <a:xfrm>
            <a:off x="6788614" y="1017691"/>
            <a:ext cx="132238" cy="347181"/>
            <a:chOff x="2876868" y="2786058"/>
            <a:chExt cx="189738" cy="474345"/>
          </a:xfrm>
          <a:solidFill>
            <a:srgbClr val="FFC000"/>
          </a:solidFill>
          <a:effectLst/>
        </p:grpSpPr>
        <p:sp>
          <p:nvSpPr>
            <p:cNvPr id="180"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181"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182" name="组合 13"/>
          <p:cNvGrpSpPr>
            <a:grpSpLocks noChangeAspect="1"/>
          </p:cNvGrpSpPr>
          <p:nvPr/>
        </p:nvGrpSpPr>
        <p:grpSpPr>
          <a:xfrm>
            <a:off x="7411841" y="1017691"/>
            <a:ext cx="132238" cy="347181"/>
            <a:chOff x="2876868" y="2786058"/>
            <a:chExt cx="189738" cy="474345"/>
          </a:xfrm>
          <a:solidFill>
            <a:srgbClr val="FFC000"/>
          </a:solidFill>
          <a:effectLst/>
        </p:grpSpPr>
        <p:sp>
          <p:nvSpPr>
            <p:cNvPr id="183"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184"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191" name="组合 13"/>
          <p:cNvGrpSpPr>
            <a:grpSpLocks noChangeAspect="1"/>
          </p:cNvGrpSpPr>
          <p:nvPr/>
        </p:nvGrpSpPr>
        <p:grpSpPr>
          <a:xfrm>
            <a:off x="7608310" y="1521219"/>
            <a:ext cx="132238" cy="347181"/>
            <a:chOff x="2876868" y="2786058"/>
            <a:chExt cx="189738" cy="474345"/>
          </a:xfrm>
          <a:solidFill>
            <a:srgbClr val="FFC000"/>
          </a:solidFill>
          <a:effectLst/>
        </p:grpSpPr>
        <p:sp>
          <p:nvSpPr>
            <p:cNvPr id="192"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193"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194" name="组合 13"/>
          <p:cNvGrpSpPr>
            <a:grpSpLocks noChangeAspect="1"/>
          </p:cNvGrpSpPr>
          <p:nvPr/>
        </p:nvGrpSpPr>
        <p:grpSpPr>
          <a:xfrm>
            <a:off x="7818870" y="1521219"/>
            <a:ext cx="132238" cy="347181"/>
            <a:chOff x="2876868" y="2786058"/>
            <a:chExt cx="189738" cy="474345"/>
          </a:xfrm>
          <a:solidFill>
            <a:srgbClr val="FFC000"/>
          </a:solidFill>
          <a:effectLst/>
        </p:grpSpPr>
        <p:sp>
          <p:nvSpPr>
            <p:cNvPr id="195"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196"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197" name="组合 13"/>
          <p:cNvGrpSpPr>
            <a:grpSpLocks noChangeAspect="1"/>
          </p:cNvGrpSpPr>
          <p:nvPr/>
        </p:nvGrpSpPr>
        <p:grpSpPr>
          <a:xfrm>
            <a:off x="8029431" y="1521219"/>
            <a:ext cx="132238" cy="347181"/>
            <a:chOff x="2876868" y="2786058"/>
            <a:chExt cx="189738" cy="474345"/>
          </a:xfrm>
          <a:solidFill>
            <a:srgbClr val="FFC000"/>
          </a:solidFill>
          <a:effectLst/>
        </p:grpSpPr>
        <p:sp>
          <p:nvSpPr>
            <p:cNvPr id="198"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199"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00" name="组合 13"/>
          <p:cNvGrpSpPr>
            <a:grpSpLocks noChangeAspect="1"/>
          </p:cNvGrpSpPr>
          <p:nvPr/>
        </p:nvGrpSpPr>
        <p:grpSpPr>
          <a:xfrm>
            <a:off x="8239992" y="1521219"/>
            <a:ext cx="132238" cy="347181"/>
            <a:chOff x="2876868" y="2786058"/>
            <a:chExt cx="189738" cy="474345"/>
          </a:xfrm>
          <a:solidFill>
            <a:srgbClr val="FFC000"/>
          </a:solidFill>
          <a:effectLst/>
        </p:grpSpPr>
        <p:sp>
          <p:nvSpPr>
            <p:cNvPr id="201"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02"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03" name="组合 13"/>
          <p:cNvGrpSpPr>
            <a:grpSpLocks noChangeAspect="1"/>
          </p:cNvGrpSpPr>
          <p:nvPr/>
        </p:nvGrpSpPr>
        <p:grpSpPr>
          <a:xfrm>
            <a:off x="8450555" y="1521219"/>
            <a:ext cx="132238" cy="347181"/>
            <a:chOff x="2876868" y="2786058"/>
            <a:chExt cx="189738" cy="474345"/>
          </a:xfrm>
          <a:solidFill>
            <a:srgbClr val="FFC000"/>
          </a:solidFill>
          <a:effectLst/>
        </p:grpSpPr>
        <p:sp>
          <p:nvSpPr>
            <p:cNvPr id="204"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05"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06" name="组合 13"/>
          <p:cNvGrpSpPr>
            <a:grpSpLocks noChangeAspect="1"/>
          </p:cNvGrpSpPr>
          <p:nvPr/>
        </p:nvGrpSpPr>
        <p:grpSpPr>
          <a:xfrm>
            <a:off x="5126678" y="1521219"/>
            <a:ext cx="132238" cy="347181"/>
            <a:chOff x="2876868" y="2786058"/>
            <a:chExt cx="189738" cy="474345"/>
          </a:xfrm>
          <a:solidFill>
            <a:srgbClr val="FFC000"/>
          </a:solidFill>
          <a:effectLst/>
        </p:grpSpPr>
        <p:sp>
          <p:nvSpPr>
            <p:cNvPr id="207"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08"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09" name="组合 13"/>
          <p:cNvGrpSpPr>
            <a:grpSpLocks noChangeAspect="1"/>
          </p:cNvGrpSpPr>
          <p:nvPr/>
        </p:nvGrpSpPr>
        <p:grpSpPr>
          <a:xfrm>
            <a:off x="5337238" y="1521219"/>
            <a:ext cx="132238" cy="347181"/>
            <a:chOff x="2876868" y="2786058"/>
            <a:chExt cx="189738" cy="474345"/>
          </a:xfrm>
          <a:solidFill>
            <a:srgbClr val="FFC000"/>
          </a:solidFill>
          <a:effectLst/>
        </p:grpSpPr>
        <p:sp>
          <p:nvSpPr>
            <p:cNvPr id="210"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11"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12" name="组合 13"/>
          <p:cNvGrpSpPr>
            <a:grpSpLocks noChangeAspect="1"/>
          </p:cNvGrpSpPr>
          <p:nvPr/>
        </p:nvGrpSpPr>
        <p:grpSpPr>
          <a:xfrm>
            <a:off x="5547799" y="1521219"/>
            <a:ext cx="132238" cy="347181"/>
            <a:chOff x="2876868" y="2786058"/>
            <a:chExt cx="189738" cy="474345"/>
          </a:xfrm>
          <a:solidFill>
            <a:srgbClr val="FFC000"/>
          </a:solidFill>
          <a:effectLst/>
        </p:grpSpPr>
        <p:sp>
          <p:nvSpPr>
            <p:cNvPr id="213"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14"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15" name="组合 13"/>
          <p:cNvGrpSpPr>
            <a:grpSpLocks noChangeAspect="1"/>
          </p:cNvGrpSpPr>
          <p:nvPr/>
        </p:nvGrpSpPr>
        <p:grpSpPr>
          <a:xfrm>
            <a:off x="5758360" y="1521219"/>
            <a:ext cx="132238" cy="347181"/>
            <a:chOff x="2876868" y="2786058"/>
            <a:chExt cx="189738" cy="474345"/>
          </a:xfrm>
          <a:solidFill>
            <a:srgbClr val="FFC000"/>
          </a:solidFill>
          <a:effectLst/>
        </p:grpSpPr>
        <p:sp>
          <p:nvSpPr>
            <p:cNvPr id="216"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17"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18" name="组合 13"/>
          <p:cNvGrpSpPr>
            <a:grpSpLocks noChangeAspect="1"/>
          </p:cNvGrpSpPr>
          <p:nvPr/>
        </p:nvGrpSpPr>
        <p:grpSpPr>
          <a:xfrm>
            <a:off x="5968920" y="1521219"/>
            <a:ext cx="132238" cy="347181"/>
            <a:chOff x="2876868" y="2786058"/>
            <a:chExt cx="189738" cy="474345"/>
          </a:xfrm>
          <a:solidFill>
            <a:srgbClr val="FFC000"/>
          </a:solidFill>
          <a:effectLst/>
        </p:grpSpPr>
        <p:sp>
          <p:nvSpPr>
            <p:cNvPr id="219"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20"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21" name="组合 13"/>
          <p:cNvGrpSpPr>
            <a:grpSpLocks noChangeAspect="1"/>
          </p:cNvGrpSpPr>
          <p:nvPr/>
        </p:nvGrpSpPr>
        <p:grpSpPr>
          <a:xfrm>
            <a:off x="6179481" y="1521219"/>
            <a:ext cx="132238" cy="347181"/>
            <a:chOff x="2876868" y="2786058"/>
            <a:chExt cx="189738" cy="474345"/>
          </a:xfrm>
          <a:solidFill>
            <a:srgbClr val="FFC000"/>
          </a:solidFill>
          <a:effectLst/>
        </p:grpSpPr>
        <p:sp>
          <p:nvSpPr>
            <p:cNvPr id="222"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23"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30" name="组合 13"/>
          <p:cNvGrpSpPr>
            <a:grpSpLocks noChangeAspect="1"/>
          </p:cNvGrpSpPr>
          <p:nvPr/>
        </p:nvGrpSpPr>
        <p:grpSpPr>
          <a:xfrm>
            <a:off x="7397749" y="1521219"/>
            <a:ext cx="132238" cy="347181"/>
            <a:chOff x="2876868" y="2786058"/>
            <a:chExt cx="189738" cy="474345"/>
          </a:xfrm>
          <a:solidFill>
            <a:srgbClr val="FFC000"/>
          </a:solidFill>
          <a:effectLst/>
        </p:grpSpPr>
        <p:sp>
          <p:nvSpPr>
            <p:cNvPr id="231"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32"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39" name="组合 13"/>
          <p:cNvGrpSpPr>
            <a:grpSpLocks noChangeAspect="1"/>
          </p:cNvGrpSpPr>
          <p:nvPr/>
        </p:nvGrpSpPr>
        <p:grpSpPr>
          <a:xfrm>
            <a:off x="7608310" y="1996415"/>
            <a:ext cx="132238" cy="347181"/>
            <a:chOff x="2876868" y="2786058"/>
            <a:chExt cx="189738" cy="474345"/>
          </a:xfrm>
          <a:solidFill>
            <a:srgbClr val="FFC000"/>
          </a:solidFill>
          <a:effectLst/>
        </p:grpSpPr>
        <p:sp>
          <p:nvSpPr>
            <p:cNvPr id="240"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41"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42" name="组合 13"/>
          <p:cNvGrpSpPr>
            <a:grpSpLocks noChangeAspect="1"/>
          </p:cNvGrpSpPr>
          <p:nvPr/>
        </p:nvGrpSpPr>
        <p:grpSpPr>
          <a:xfrm>
            <a:off x="7818870" y="1996415"/>
            <a:ext cx="132238" cy="347181"/>
            <a:chOff x="2876868" y="2786058"/>
            <a:chExt cx="189738" cy="474345"/>
          </a:xfrm>
          <a:solidFill>
            <a:srgbClr val="FFC000"/>
          </a:solidFill>
          <a:effectLst/>
        </p:grpSpPr>
        <p:sp>
          <p:nvSpPr>
            <p:cNvPr id="243"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44"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45" name="组合 13"/>
          <p:cNvGrpSpPr>
            <a:grpSpLocks noChangeAspect="1"/>
          </p:cNvGrpSpPr>
          <p:nvPr/>
        </p:nvGrpSpPr>
        <p:grpSpPr>
          <a:xfrm>
            <a:off x="8029431" y="1996415"/>
            <a:ext cx="132238" cy="347181"/>
            <a:chOff x="2876868" y="2786058"/>
            <a:chExt cx="189738" cy="474345"/>
          </a:xfrm>
          <a:solidFill>
            <a:srgbClr val="FFC000"/>
          </a:solidFill>
          <a:effectLst/>
        </p:grpSpPr>
        <p:sp>
          <p:nvSpPr>
            <p:cNvPr id="246"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47"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48" name="组合 13"/>
          <p:cNvGrpSpPr>
            <a:grpSpLocks noChangeAspect="1"/>
          </p:cNvGrpSpPr>
          <p:nvPr/>
        </p:nvGrpSpPr>
        <p:grpSpPr>
          <a:xfrm>
            <a:off x="8239992" y="1996415"/>
            <a:ext cx="132238" cy="347181"/>
            <a:chOff x="2876868" y="2786058"/>
            <a:chExt cx="189738" cy="474345"/>
          </a:xfrm>
          <a:solidFill>
            <a:srgbClr val="FFC000"/>
          </a:solidFill>
          <a:effectLst/>
        </p:grpSpPr>
        <p:sp>
          <p:nvSpPr>
            <p:cNvPr id="249"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50"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51" name="组合 13"/>
          <p:cNvGrpSpPr>
            <a:grpSpLocks noChangeAspect="1"/>
          </p:cNvGrpSpPr>
          <p:nvPr/>
        </p:nvGrpSpPr>
        <p:grpSpPr>
          <a:xfrm>
            <a:off x="8450555" y="1996415"/>
            <a:ext cx="132238" cy="347181"/>
            <a:chOff x="2876868" y="2786058"/>
            <a:chExt cx="189738" cy="474345"/>
          </a:xfrm>
          <a:solidFill>
            <a:srgbClr val="FFC000"/>
          </a:solidFill>
          <a:effectLst/>
        </p:grpSpPr>
        <p:sp>
          <p:nvSpPr>
            <p:cNvPr id="252"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53"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54" name="组合 13"/>
          <p:cNvGrpSpPr>
            <a:grpSpLocks noChangeAspect="1"/>
          </p:cNvGrpSpPr>
          <p:nvPr/>
        </p:nvGrpSpPr>
        <p:grpSpPr>
          <a:xfrm>
            <a:off x="5126678" y="1996415"/>
            <a:ext cx="132238" cy="347181"/>
            <a:chOff x="2876868" y="2786058"/>
            <a:chExt cx="189738" cy="474345"/>
          </a:xfrm>
          <a:solidFill>
            <a:srgbClr val="FFC000"/>
          </a:solidFill>
          <a:effectLst/>
        </p:grpSpPr>
        <p:sp>
          <p:nvSpPr>
            <p:cNvPr id="255"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56"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57" name="组合 13"/>
          <p:cNvGrpSpPr>
            <a:grpSpLocks noChangeAspect="1"/>
          </p:cNvGrpSpPr>
          <p:nvPr/>
        </p:nvGrpSpPr>
        <p:grpSpPr>
          <a:xfrm>
            <a:off x="5337238" y="1996415"/>
            <a:ext cx="132238" cy="347181"/>
            <a:chOff x="2876868" y="2786058"/>
            <a:chExt cx="189738" cy="474345"/>
          </a:xfrm>
          <a:solidFill>
            <a:srgbClr val="FFC000"/>
          </a:solidFill>
          <a:effectLst/>
        </p:grpSpPr>
        <p:sp>
          <p:nvSpPr>
            <p:cNvPr id="258"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59"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60" name="组合 13"/>
          <p:cNvGrpSpPr>
            <a:grpSpLocks noChangeAspect="1"/>
          </p:cNvGrpSpPr>
          <p:nvPr/>
        </p:nvGrpSpPr>
        <p:grpSpPr>
          <a:xfrm>
            <a:off x="5547799" y="1996415"/>
            <a:ext cx="132238" cy="347181"/>
            <a:chOff x="2876868" y="2786058"/>
            <a:chExt cx="189738" cy="474345"/>
          </a:xfrm>
          <a:solidFill>
            <a:srgbClr val="FFC000"/>
          </a:solidFill>
          <a:effectLst/>
        </p:grpSpPr>
        <p:sp>
          <p:nvSpPr>
            <p:cNvPr id="261"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62"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63" name="组合 13"/>
          <p:cNvGrpSpPr>
            <a:grpSpLocks noChangeAspect="1"/>
          </p:cNvGrpSpPr>
          <p:nvPr/>
        </p:nvGrpSpPr>
        <p:grpSpPr>
          <a:xfrm>
            <a:off x="5758360" y="1996415"/>
            <a:ext cx="132238" cy="347181"/>
            <a:chOff x="2876868" y="2786058"/>
            <a:chExt cx="189738" cy="474345"/>
          </a:xfrm>
          <a:solidFill>
            <a:srgbClr val="FFC000"/>
          </a:solidFill>
          <a:effectLst/>
        </p:grpSpPr>
        <p:sp>
          <p:nvSpPr>
            <p:cNvPr id="264"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65"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66" name="组合 13"/>
          <p:cNvGrpSpPr>
            <a:grpSpLocks noChangeAspect="1"/>
          </p:cNvGrpSpPr>
          <p:nvPr/>
        </p:nvGrpSpPr>
        <p:grpSpPr>
          <a:xfrm>
            <a:off x="5968920" y="1996415"/>
            <a:ext cx="132238" cy="347181"/>
            <a:chOff x="2876868" y="2786058"/>
            <a:chExt cx="189738" cy="474345"/>
          </a:xfrm>
          <a:solidFill>
            <a:srgbClr val="FFC000"/>
          </a:solidFill>
          <a:effectLst/>
        </p:grpSpPr>
        <p:sp>
          <p:nvSpPr>
            <p:cNvPr id="267"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68"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69" name="组合 13"/>
          <p:cNvGrpSpPr>
            <a:grpSpLocks noChangeAspect="1"/>
          </p:cNvGrpSpPr>
          <p:nvPr/>
        </p:nvGrpSpPr>
        <p:grpSpPr>
          <a:xfrm>
            <a:off x="6179481" y="1996415"/>
            <a:ext cx="132238" cy="347181"/>
            <a:chOff x="2876868" y="2786058"/>
            <a:chExt cx="189738" cy="474345"/>
          </a:xfrm>
          <a:solidFill>
            <a:srgbClr val="FFC000"/>
          </a:solidFill>
          <a:effectLst/>
        </p:grpSpPr>
        <p:sp>
          <p:nvSpPr>
            <p:cNvPr id="270"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71"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78" name="组合 13"/>
          <p:cNvGrpSpPr>
            <a:grpSpLocks noChangeAspect="1"/>
          </p:cNvGrpSpPr>
          <p:nvPr/>
        </p:nvGrpSpPr>
        <p:grpSpPr>
          <a:xfrm>
            <a:off x="7397749" y="1996415"/>
            <a:ext cx="132238" cy="347181"/>
            <a:chOff x="2876868" y="2786058"/>
            <a:chExt cx="189738" cy="474345"/>
          </a:xfrm>
          <a:solidFill>
            <a:srgbClr val="FFC000"/>
          </a:solidFill>
          <a:effectLst/>
        </p:grpSpPr>
        <p:sp>
          <p:nvSpPr>
            <p:cNvPr id="279"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80"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81" name="组合 13"/>
          <p:cNvGrpSpPr>
            <a:grpSpLocks noChangeAspect="1"/>
          </p:cNvGrpSpPr>
          <p:nvPr/>
        </p:nvGrpSpPr>
        <p:grpSpPr>
          <a:xfrm>
            <a:off x="6586827" y="2501776"/>
            <a:ext cx="132238" cy="347181"/>
            <a:chOff x="2876868" y="2786058"/>
            <a:chExt cx="189738" cy="474345"/>
          </a:xfrm>
          <a:solidFill>
            <a:srgbClr val="FFC000"/>
          </a:solidFill>
          <a:effectLst/>
        </p:grpSpPr>
        <p:sp>
          <p:nvSpPr>
            <p:cNvPr id="282"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83"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84" name="组合 13"/>
          <p:cNvGrpSpPr>
            <a:grpSpLocks noChangeAspect="1"/>
          </p:cNvGrpSpPr>
          <p:nvPr/>
        </p:nvGrpSpPr>
        <p:grpSpPr>
          <a:xfrm>
            <a:off x="7210054" y="2501776"/>
            <a:ext cx="132238" cy="347181"/>
            <a:chOff x="2876868" y="2786058"/>
            <a:chExt cx="189738" cy="474345"/>
          </a:xfrm>
          <a:solidFill>
            <a:srgbClr val="FFC000"/>
          </a:solidFill>
          <a:effectLst/>
        </p:grpSpPr>
        <p:sp>
          <p:nvSpPr>
            <p:cNvPr id="285"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86"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87" name="组合 13"/>
          <p:cNvGrpSpPr>
            <a:grpSpLocks noChangeAspect="1"/>
          </p:cNvGrpSpPr>
          <p:nvPr/>
        </p:nvGrpSpPr>
        <p:grpSpPr>
          <a:xfrm>
            <a:off x="7625540" y="2501776"/>
            <a:ext cx="132238" cy="347181"/>
            <a:chOff x="2876868" y="2786058"/>
            <a:chExt cx="189738" cy="474345"/>
          </a:xfrm>
          <a:solidFill>
            <a:srgbClr val="FFC000"/>
          </a:solidFill>
          <a:effectLst/>
        </p:grpSpPr>
        <p:sp>
          <p:nvSpPr>
            <p:cNvPr id="288"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89"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90" name="组合 13"/>
          <p:cNvGrpSpPr>
            <a:grpSpLocks noChangeAspect="1"/>
          </p:cNvGrpSpPr>
          <p:nvPr/>
        </p:nvGrpSpPr>
        <p:grpSpPr>
          <a:xfrm>
            <a:off x="7833282" y="2501776"/>
            <a:ext cx="132238" cy="347181"/>
            <a:chOff x="2876868" y="2786058"/>
            <a:chExt cx="189738" cy="474345"/>
          </a:xfrm>
          <a:solidFill>
            <a:srgbClr val="FFC000"/>
          </a:solidFill>
          <a:effectLst/>
        </p:grpSpPr>
        <p:sp>
          <p:nvSpPr>
            <p:cNvPr id="291"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92"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93" name="组合 13"/>
          <p:cNvGrpSpPr>
            <a:grpSpLocks noChangeAspect="1"/>
          </p:cNvGrpSpPr>
          <p:nvPr/>
        </p:nvGrpSpPr>
        <p:grpSpPr>
          <a:xfrm>
            <a:off x="8041025" y="2501776"/>
            <a:ext cx="132238" cy="347181"/>
            <a:chOff x="2876868" y="2786058"/>
            <a:chExt cx="189738" cy="474345"/>
          </a:xfrm>
          <a:solidFill>
            <a:srgbClr val="FFC000"/>
          </a:solidFill>
          <a:effectLst/>
        </p:grpSpPr>
        <p:sp>
          <p:nvSpPr>
            <p:cNvPr id="294"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95"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96" name="组合 13"/>
          <p:cNvGrpSpPr>
            <a:grpSpLocks noChangeAspect="1"/>
          </p:cNvGrpSpPr>
          <p:nvPr/>
        </p:nvGrpSpPr>
        <p:grpSpPr>
          <a:xfrm>
            <a:off x="8248768" y="2501776"/>
            <a:ext cx="132238" cy="347181"/>
            <a:chOff x="2876868" y="2786058"/>
            <a:chExt cx="189738" cy="474345"/>
          </a:xfrm>
          <a:solidFill>
            <a:srgbClr val="FFC000"/>
          </a:solidFill>
          <a:effectLst/>
        </p:grpSpPr>
        <p:sp>
          <p:nvSpPr>
            <p:cNvPr id="297"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298"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299" name="组合 13"/>
          <p:cNvGrpSpPr>
            <a:grpSpLocks noChangeAspect="1"/>
          </p:cNvGrpSpPr>
          <p:nvPr/>
        </p:nvGrpSpPr>
        <p:grpSpPr>
          <a:xfrm>
            <a:off x="8456510" y="2501776"/>
            <a:ext cx="132238" cy="347181"/>
            <a:chOff x="2876868" y="2786058"/>
            <a:chExt cx="189738" cy="474345"/>
          </a:xfrm>
          <a:solidFill>
            <a:srgbClr val="FFC000"/>
          </a:solidFill>
          <a:effectLst/>
        </p:grpSpPr>
        <p:sp>
          <p:nvSpPr>
            <p:cNvPr id="300"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301"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302" name="组合 13"/>
          <p:cNvGrpSpPr>
            <a:grpSpLocks noChangeAspect="1"/>
          </p:cNvGrpSpPr>
          <p:nvPr/>
        </p:nvGrpSpPr>
        <p:grpSpPr>
          <a:xfrm>
            <a:off x="5132633" y="2501776"/>
            <a:ext cx="132238" cy="347181"/>
            <a:chOff x="2876868" y="2786058"/>
            <a:chExt cx="189738" cy="474345"/>
          </a:xfrm>
          <a:solidFill>
            <a:srgbClr val="FFC000"/>
          </a:solidFill>
          <a:effectLst/>
        </p:grpSpPr>
        <p:sp>
          <p:nvSpPr>
            <p:cNvPr id="303"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304"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305" name="组合 13"/>
          <p:cNvGrpSpPr>
            <a:grpSpLocks noChangeAspect="1"/>
          </p:cNvGrpSpPr>
          <p:nvPr/>
        </p:nvGrpSpPr>
        <p:grpSpPr>
          <a:xfrm>
            <a:off x="5340375" y="2501776"/>
            <a:ext cx="132238" cy="347181"/>
            <a:chOff x="2876868" y="2786058"/>
            <a:chExt cx="189738" cy="474345"/>
          </a:xfrm>
          <a:solidFill>
            <a:srgbClr val="FFC000"/>
          </a:solidFill>
          <a:effectLst/>
        </p:grpSpPr>
        <p:sp>
          <p:nvSpPr>
            <p:cNvPr id="306"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307"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308" name="组合 13"/>
          <p:cNvGrpSpPr>
            <a:grpSpLocks noChangeAspect="1"/>
          </p:cNvGrpSpPr>
          <p:nvPr/>
        </p:nvGrpSpPr>
        <p:grpSpPr>
          <a:xfrm>
            <a:off x="5548117" y="2501776"/>
            <a:ext cx="132238" cy="347181"/>
            <a:chOff x="2876868" y="2786058"/>
            <a:chExt cx="189738" cy="474345"/>
          </a:xfrm>
          <a:solidFill>
            <a:srgbClr val="FFC000"/>
          </a:solidFill>
          <a:effectLst/>
        </p:grpSpPr>
        <p:sp>
          <p:nvSpPr>
            <p:cNvPr id="309"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310"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311" name="组合 13"/>
          <p:cNvGrpSpPr>
            <a:grpSpLocks noChangeAspect="1"/>
          </p:cNvGrpSpPr>
          <p:nvPr/>
        </p:nvGrpSpPr>
        <p:grpSpPr>
          <a:xfrm>
            <a:off x="5755859" y="2501776"/>
            <a:ext cx="132238" cy="347181"/>
            <a:chOff x="2876868" y="2786058"/>
            <a:chExt cx="189738" cy="474345"/>
          </a:xfrm>
          <a:solidFill>
            <a:srgbClr val="FFC000"/>
          </a:solidFill>
          <a:effectLst/>
        </p:grpSpPr>
        <p:sp>
          <p:nvSpPr>
            <p:cNvPr id="312"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313"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314" name="组合 13"/>
          <p:cNvGrpSpPr>
            <a:grpSpLocks noChangeAspect="1"/>
          </p:cNvGrpSpPr>
          <p:nvPr/>
        </p:nvGrpSpPr>
        <p:grpSpPr>
          <a:xfrm>
            <a:off x="5963601" y="2501776"/>
            <a:ext cx="132238" cy="347181"/>
            <a:chOff x="2876868" y="2786058"/>
            <a:chExt cx="189738" cy="474345"/>
          </a:xfrm>
          <a:solidFill>
            <a:srgbClr val="FFC000"/>
          </a:solidFill>
          <a:effectLst/>
        </p:grpSpPr>
        <p:sp>
          <p:nvSpPr>
            <p:cNvPr id="315"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316"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317" name="组合 13"/>
          <p:cNvGrpSpPr>
            <a:grpSpLocks noChangeAspect="1"/>
          </p:cNvGrpSpPr>
          <p:nvPr/>
        </p:nvGrpSpPr>
        <p:grpSpPr>
          <a:xfrm>
            <a:off x="6171343" y="2501776"/>
            <a:ext cx="132238" cy="347181"/>
            <a:chOff x="2876868" y="2786058"/>
            <a:chExt cx="189738" cy="474345"/>
          </a:xfrm>
          <a:solidFill>
            <a:srgbClr val="FFC000"/>
          </a:solidFill>
          <a:effectLst/>
        </p:grpSpPr>
        <p:sp>
          <p:nvSpPr>
            <p:cNvPr id="318"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319"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320" name="组合 13"/>
          <p:cNvGrpSpPr>
            <a:grpSpLocks noChangeAspect="1"/>
          </p:cNvGrpSpPr>
          <p:nvPr/>
        </p:nvGrpSpPr>
        <p:grpSpPr>
          <a:xfrm>
            <a:off x="6379085" y="2501776"/>
            <a:ext cx="132238" cy="347181"/>
            <a:chOff x="2876868" y="2786058"/>
            <a:chExt cx="189738" cy="474345"/>
          </a:xfrm>
          <a:solidFill>
            <a:srgbClr val="FFC000"/>
          </a:solidFill>
          <a:effectLst/>
        </p:grpSpPr>
        <p:sp>
          <p:nvSpPr>
            <p:cNvPr id="321"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322"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323" name="组合 13"/>
          <p:cNvGrpSpPr>
            <a:grpSpLocks noChangeAspect="1"/>
          </p:cNvGrpSpPr>
          <p:nvPr/>
        </p:nvGrpSpPr>
        <p:grpSpPr>
          <a:xfrm>
            <a:off x="6794569" y="2501776"/>
            <a:ext cx="132238" cy="347181"/>
            <a:chOff x="2876868" y="2786058"/>
            <a:chExt cx="189738" cy="474345"/>
          </a:xfrm>
          <a:solidFill>
            <a:srgbClr val="FFC000"/>
          </a:solidFill>
          <a:effectLst/>
        </p:grpSpPr>
        <p:sp>
          <p:nvSpPr>
            <p:cNvPr id="324"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325"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326" name="组合 13"/>
          <p:cNvGrpSpPr>
            <a:grpSpLocks noChangeAspect="1"/>
          </p:cNvGrpSpPr>
          <p:nvPr/>
        </p:nvGrpSpPr>
        <p:grpSpPr>
          <a:xfrm>
            <a:off x="7417797" y="2501776"/>
            <a:ext cx="132238" cy="347181"/>
            <a:chOff x="2876868" y="2786058"/>
            <a:chExt cx="189738" cy="474345"/>
          </a:xfrm>
          <a:solidFill>
            <a:srgbClr val="FFC000"/>
          </a:solidFill>
          <a:effectLst/>
        </p:grpSpPr>
        <p:sp>
          <p:nvSpPr>
            <p:cNvPr id="327"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328"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329" name="组合 13"/>
          <p:cNvGrpSpPr>
            <a:grpSpLocks noChangeAspect="1"/>
          </p:cNvGrpSpPr>
          <p:nvPr/>
        </p:nvGrpSpPr>
        <p:grpSpPr>
          <a:xfrm>
            <a:off x="6996356" y="1017691"/>
            <a:ext cx="132238" cy="347181"/>
            <a:chOff x="2876868" y="2786058"/>
            <a:chExt cx="189738" cy="474345"/>
          </a:xfrm>
          <a:solidFill>
            <a:srgbClr val="FFC000"/>
          </a:solidFill>
          <a:effectLst/>
        </p:grpSpPr>
        <p:sp>
          <p:nvSpPr>
            <p:cNvPr id="330"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331"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grpSp>
        <p:nvGrpSpPr>
          <p:cNvPr id="332" name="组合 13"/>
          <p:cNvGrpSpPr>
            <a:grpSpLocks noChangeAspect="1"/>
          </p:cNvGrpSpPr>
          <p:nvPr/>
        </p:nvGrpSpPr>
        <p:grpSpPr>
          <a:xfrm>
            <a:off x="7002312" y="2501776"/>
            <a:ext cx="132238" cy="347181"/>
            <a:chOff x="2876868" y="2786058"/>
            <a:chExt cx="189738" cy="474345"/>
          </a:xfrm>
          <a:solidFill>
            <a:srgbClr val="FFC000"/>
          </a:solidFill>
          <a:effectLst/>
        </p:grpSpPr>
        <p:sp>
          <p:nvSpPr>
            <p:cNvPr id="333" name="Freeform 11"/>
            <p:cNvSpPr>
              <a:spLocks/>
            </p:cNvSpPr>
            <p:nvPr/>
          </p:nvSpPr>
          <p:spPr bwMode="gray">
            <a:xfrm>
              <a:off x="2922969" y="2786058"/>
              <a:ext cx="88773" cy="96774"/>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334" name="Freeform 12"/>
            <p:cNvSpPr>
              <a:spLocks/>
            </p:cNvSpPr>
            <p:nvPr/>
          </p:nvSpPr>
          <p:spPr bwMode="gray">
            <a:xfrm>
              <a:off x="2876868" y="2893119"/>
              <a:ext cx="189738" cy="367284"/>
            </a:xfrm>
            <a:custGeom>
              <a:avLst/>
              <a:gdLst>
                <a:gd name="T0" fmla="*/ 72 w 573"/>
                <a:gd name="T1" fmla="*/ 5 h 1111"/>
                <a:gd name="T2" fmla="*/ 30 w 573"/>
                <a:gd name="T3" fmla="*/ 32 h 1111"/>
                <a:gd name="T4" fmla="*/ 4 w 573"/>
                <a:gd name="T5" fmla="*/ 75 h 1111"/>
                <a:gd name="T6" fmla="*/ 0 w 573"/>
                <a:gd name="T7" fmla="*/ 509 h 1111"/>
                <a:gd name="T8" fmla="*/ 1 w 573"/>
                <a:gd name="T9" fmla="*/ 516 h 1111"/>
                <a:gd name="T10" fmla="*/ 9 w 573"/>
                <a:gd name="T11" fmla="*/ 533 h 1111"/>
                <a:gd name="T12" fmla="*/ 26 w 573"/>
                <a:gd name="T13" fmla="*/ 550 h 1111"/>
                <a:gd name="T14" fmla="*/ 56 w 573"/>
                <a:gd name="T15" fmla="*/ 557 h 1111"/>
                <a:gd name="T16" fmla="*/ 84 w 573"/>
                <a:gd name="T17" fmla="*/ 551 h 1111"/>
                <a:gd name="T18" fmla="*/ 100 w 573"/>
                <a:gd name="T19" fmla="*/ 534 h 1111"/>
                <a:gd name="T20" fmla="*/ 106 w 573"/>
                <a:gd name="T21" fmla="*/ 516 h 1111"/>
                <a:gd name="T22" fmla="*/ 108 w 573"/>
                <a:gd name="T23" fmla="*/ 503 h 1111"/>
                <a:gd name="T24" fmla="*/ 108 w 573"/>
                <a:gd name="T25" fmla="*/ 166 h 1111"/>
                <a:gd name="T26" fmla="*/ 135 w 573"/>
                <a:gd name="T27" fmla="*/ 1066 h 1111"/>
                <a:gd name="T28" fmla="*/ 138 w 573"/>
                <a:gd name="T29" fmla="*/ 1073 h 1111"/>
                <a:gd name="T30" fmla="*/ 151 w 573"/>
                <a:gd name="T31" fmla="*/ 1089 h 1111"/>
                <a:gd name="T32" fmla="*/ 174 w 573"/>
                <a:gd name="T33" fmla="*/ 1105 h 1111"/>
                <a:gd name="T34" fmla="*/ 199 w 573"/>
                <a:gd name="T35" fmla="*/ 1111 h 1111"/>
                <a:gd name="T36" fmla="*/ 227 w 573"/>
                <a:gd name="T37" fmla="*/ 1110 h 1111"/>
                <a:gd name="T38" fmla="*/ 255 w 573"/>
                <a:gd name="T39" fmla="*/ 1097 h 1111"/>
                <a:gd name="T40" fmla="*/ 272 w 573"/>
                <a:gd name="T41" fmla="*/ 1080 h 1111"/>
                <a:gd name="T42" fmla="*/ 278 w 573"/>
                <a:gd name="T43" fmla="*/ 1068 h 1111"/>
                <a:gd name="T44" fmla="*/ 279 w 573"/>
                <a:gd name="T45" fmla="*/ 499 h 1111"/>
                <a:gd name="T46" fmla="*/ 302 w 573"/>
                <a:gd name="T47" fmla="*/ 503 h 1111"/>
                <a:gd name="T48" fmla="*/ 302 w 573"/>
                <a:gd name="T49" fmla="*/ 534 h 1111"/>
                <a:gd name="T50" fmla="*/ 304 w 573"/>
                <a:gd name="T51" fmla="*/ 590 h 1111"/>
                <a:gd name="T52" fmla="*/ 304 w 573"/>
                <a:gd name="T53" fmla="*/ 664 h 1111"/>
                <a:gd name="T54" fmla="*/ 304 w 573"/>
                <a:gd name="T55" fmla="*/ 750 h 1111"/>
                <a:gd name="T56" fmla="*/ 304 w 573"/>
                <a:gd name="T57" fmla="*/ 838 h 1111"/>
                <a:gd name="T58" fmla="*/ 305 w 573"/>
                <a:gd name="T59" fmla="*/ 926 h 1111"/>
                <a:gd name="T60" fmla="*/ 305 w 573"/>
                <a:gd name="T61" fmla="*/ 1004 h 1111"/>
                <a:gd name="T62" fmla="*/ 305 w 573"/>
                <a:gd name="T63" fmla="*/ 1066 h 1111"/>
                <a:gd name="T64" fmla="*/ 306 w 573"/>
                <a:gd name="T65" fmla="*/ 1073 h 1111"/>
                <a:gd name="T66" fmla="*/ 315 w 573"/>
                <a:gd name="T67" fmla="*/ 1088 h 1111"/>
                <a:gd name="T68" fmla="*/ 335 w 573"/>
                <a:gd name="T69" fmla="*/ 1103 h 1111"/>
                <a:gd name="T70" fmla="*/ 372 w 573"/>
                <a:gd name="T71" fmla="*/ 1111 h 1111"/>
                <a:gd name="T72" fmla="*/ 408 w 573"/>
                <a:gd name="T73" fmla="*/ 1103 h 1111"/>
                <a:gd name="T74" fmla="*/ 429 w 573"/>
                <a:gd name="T75" fmla="*/ 1089 h 1111"/>
                <a:gd name="T76" fmla="*/ 437 w 573"/>
                <a:gd name="T77" fmla="*/ 1073 h 1111"/>
                <a:gd name="T78" fmla="*/ 438 w 573"/>
                <a:gd name="T79" fmla="*/ 1067 h 1111"/>
                <a:gd name="T80" fmla="*/ 466 w 573"/>
                <a:gd name="T81" fmla="*/ 166 h 1111"/>
                <a:gd name="T82" fmla="*/ 468 w 573"/>
                <a:gd name="T83" fmla="*/ 503 h 1111"/>
                <a:gd name="T84" fmla="*/ 472 w 573"/>
                <a:gd name="T85" fmla="*/ 517 h 1111"/>
                <a:gd name="T86" fmla="*/ 483 w 573"/>
                <a:gd name="T87" fmla="*/ 537 h 1111"/>
                <a:gd name="T88" fmla="*/ 505 w 573"/>
                <a:gd name="T89" fmla="*/ 551 h 1111"/>
                <a:gd name="T90" fmla="*/ 536 w 573"/>
                <a:gd name="T91" fmla="*/ 551 h 1111"/>
                <a:gd name="T92" fmla="*/ 557 w 573"/>
                <a:gd name="T93" fmla="*/ 537 h 1111"/>
                <a:gd name="T94" fmla="*/ 570 w 573"/>
                <a:gd name="T95" fmla="*/ 517 h 1111"/>
                <a:gd name="T96" fmla="*/ 573 w 573"/>
                <a:gd name="T97" fmla="*/ 508 h 1111"/>
                <a:gd name="T98" fmla="*/ 572 w 573"/>
                <a:gd name="T99" fmla="*/ 68 h 1111"/>
                <a:gd name="T100" fmla="*/ 546 w 573"/>
                <a:gd name="T101" fmla="*/ 28 h 1111"/>
                <a:gd name="T102" fmla="*/ 506 w 573"/>
                <a:gd name="T103" fmla="*/ 4 h 1111"/>
                <a:gd name="T104" fmla="*/ 94 w 573"/>
                <a:gd name="T105"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lnTo>
                    <a:pt x="94" y="0"/>
                  </a:lnTo>
                  <a:close/>
                </a:path>
              </a:pathLst>
            </a:custGeom>
            <a:grp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grpSp>
      <p:sp>
        <p:nvSpPr>
          <p:cNvPr id="12" name="矩形 11"/>
          <p:cNvSpPr/>
          <p:nvPr/>
        </p:nvSpPr>
        <p:spPr>
          <a:xfrm>
            <a:off x="1439189" y="3819776"/>
            <a:ext cx="2185214" cy="276999"/>
          </a:xfrm>
          <a:prstGeom prst="rect">
            <a:avLst/>
          </a:prstGeom>
        </p:spPr>
        <p:txBody>
          <a:bodyPr wrap="none">
            <a:spAutoFit/>
          </a:bodyPr>
          <a:lstStyle/>
          <a:p>
            <a:pPr lvl="0"/>
            <a:r>
              <a:rPr lang="zh-CN" altLang="en-US" sz="1200" b="1" dirty="0">
                <a:solidFill>
                  <a:schemeClr val="bg1"/>
                </a:solidFill>
                <a:latin typeface="微软雅黑" pitchFamily="34" charset="-122"/>
                <a:ea typeface="微软雅黑" pitchFamily="34" charset="-122"/>
              </a:rPr>
              <a:t>互联网和传统行业的融合时代</a:t>
            </a:r>
          </a:p>
        </p:txBody>
      </p:sp>
      <p:sp>
        <p:nvSpPr>
          <p:cNvPr id="233" name="矩形 232"/>
          <p:cNvSpPr/>
          <p:nvPr/>
        </p:nvSpPr>
        <p:spPr>
          <a:xfrm>
            <a:off x="1609406" y="4475066"/>
            <a:ext cx="5929828" cy="584775"/>
          </a:xfrm>
          <a:prstGeom prst="rect">
            <a:avLst/>
          </a:prstGeom>
        </p:spPr>
        <p:txBody>
          <a:bodyPr wrap="none">
            <a:spAutoFit/>
          </a:bodyPr>
          <a:lstStyle/>
          <a:p>
            <a:pPr algn="ctr"/>
            <a:r>
              <a:rPr lang="zh-CN" altLang="en-US" sz="3200" b="1" dirty="0" smtClean="0">
                <a:solidFill>
                  <a:schemeClr val="tx1">
                    <a:lumMod val="65000"/>
                    <a:lumOff val="35000"/>
                  </a:schemeClr>
                </a:solidFill>
                <a:latin typeface="迷你霹雳体" panose="020B0602010101010101" pitchFamily="33" charset="-122"/>
                <a:ea typeface="迷你霹雳体" panose="020B0602010101010101" pitchFamily="33" charset="-122"/>
              </a:rPr>
              <a:t>人人离不开手机，上网人数暴增</a:t>
            </a:r>
            <a:endParaRPr lang="zh-CN" altLang="en-US" sz="3200" b="1" dirty="0">
              <a:solidFill>
                <a:schemeClr val="tx1">
                  <a:lumMod val="65000"/>
                  <a:lumOff val="35000"/>
                </a:schemeClr>
              </a:solidFill>
              <a:latin typeface="迷你霹雳体" panose="020B0602010101010101" pitchFamily="33" charset="-122"/>
              <a:ea typeface="迷你霹雳体" panose="020B0602010101010101" pitchFamily="33" charset="-122"/>
            </a:endParaRPr>
          </a:p>
        </p:txBody>
      </p:sp>
    </p:spTree>
    <p:extLst>
      <p:ext uri="{BB962C8B-B14F-4D97-AF65-F5344CB8AC3E}">
        <p14:creationId xmlns:p14="http://schemas.microsoft.com/office/powerpoint/2010/main" val="2675096988"/>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9143999" cy="5143500"/>
          </a:xfrm>
          <a:prstGeom prst="rect">
            <a:avLst/>
          </a:prstGeom>
          <a:solidFill>
            <a:srgbClr val="222A35"/>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1509980"/>
            <a:ext cx="4032250" cy="3193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等腰三角形 8"/>
          <p:cNvSpPr/>
          <p:nvPr/>
        </p:nvSpPr>
        <p:spPr>
          <a:xfrm flipV="1">
            <a:off x="4314825" y="0"/>
            <a:ext cx="514350" cy="203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3562883" y="5444559"/>
            <a:ext cx="2018233" cy="3832791"/>
            <a:chOff x="3562883" y="1503287"/>
            <a:chExt cx="2018233" cy="3832791"/>
          </a:xfrm>
        </p:grpSpPr>
        <p:grpSp>
          <p:nvGrpSpPr>
            <p:cNvPr id="29" name="组合 28"/>
            <p:cNvGrpSpPr/>
            <p:nvPr/>
          </p:nvGrpSpPr>
          <p:grpSpPr>
            <a:xfrm>
              <a:off x="3562883" y="1503287"/>
              <a:ext cx="2018233" cy="3832791"/>
              <a:chOff x="6773333" y="1514257"/>
              <a:chExt cx="2018233" cy="3832791"/>
            </a:xfrm>
          </p:grpSpPr>
          <p:sp>
            <p:nvSpPr>
              <p:cNvPr id="22" name="圆角矩形 21"/>
              <p:cNvSpPr/>
              <p:nvPr/>
            </p:nvSpPr>
            <p:spPr>
              <a:xfrm>
                <a:off x="6994358" y="3522488"/>
                <a:ext cx="1797208" cy="742559"/>
              </a:xfrm>
              <a:prstGeom prst="roundRect">
                <a:avLst/>
              </a:prstGeom>
              <a:solidFill>
                <a:srgbClr val="FEDB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7154412" y="1514257"/>
                <a:ext cx="1347142" cy="2669343"/>
                <a:chOff x="4961514" y="1657591"/>
                <a:chExt cx="1347142" cy="2669343"/>
              </a:xfrm>
            </p:grpSpPr>
            <p:sp>
              <p:nvSpPr>
                <p:cNvPr id="23" name="圆角矩形 22"/>
                <p:cNvSpPr/>
                <p:nvPr/>
              </p:nvSpPr>
              <p:spPr>
                <a:xfrm>
                  <a:off x="4961514" y="1657591"/>
                  <a:ext cx="1347142" cy="2669343"/>
                </a:xfrm>
                <a:prstGeom prst="roundRect">
                  <a:avLst>
                    <a:gd name="adj" fmla="val 1108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037287" y="2010854"/>
                  <a:ext cx="1195596" cy="7903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5455085" y="3916545"/>
                  <a:ext cx="360000" cy="360000"/>
                  <a:chOff x="5455085" y="3976920"/>
                  <a:chExt cx="360000" cy="360000"/>
                </a:xfrm>
              </p:grpSpPr>
              <p:sp>
                <p:nvSpPr>
                  <p:cNvPr id="6" name="椭圆 5"/>
                  <p:cNvSpPr/>
                  <p:nvPr/>
                </p:nvSpPr>
                <p:spPr>
                  <a:xfrm>
                    <a:off x="5455085" y="3976920"/>
                    <a:ext cx="360000" cy="360000"/>
                  </a:xfrm>
                  <a:prstGeom prst="ellipse">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5581085" y="4102920"/>
                    <a:ext cx="108000" cy="10800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矩形 24"/>
                <p:cNvSpPr/>
                <p:nvPr/>
              </p:nvSpPr>
              <p:spPr>
                <a:xfrm>
                  <a:off x="5037287" y="2801204"/>
                  <a:ext cx="1195596" cy="66106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581085" y="1726203"/>
                  <a:ext cx="108000" cy="108000"/>
                </a:xfrm>
                <a:prstGeom prst="ellipse">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5469376" y="1868469"/>
                  <a:ext cx="331419" cy="45719"/>
                </a:xfrm>
                <a:prstGeom prst="roundRect">
                  <a:avLst>
                    <a:gd name="adj" fmla="val 1108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037287" y="3462274"/>
                  <a:ext cx="1195596" cy="36563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8401570" y="2750066"/>
                <a:ext cx="389996" cy="1077222"/>
                <a:chOff x="5325005" y="3063637"/>
                <a:chExt cx="389996" cy="1077222"/>
              </a:xfrm>
            </p:grpSpPr>
            <p:sp>
              <p:nvSpPr>
                <p:cNvPr id="4" name="流程图: 终止 3"/>
                <p:cNvSpPr/>
                <p:nvPr/>
              </p:nvSpPr>
              <p:spPr>
                <a:xfrm rot="16200000">
                  <a:off x="4981392" y="3407250"/>
                  <a:ext cx="1077222" cy="389996"/>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4527"/>
                    <a:gd name="connsiteY0" fmla="*/ 0 h 21600"/>
                    <a:gd name="connsiteX1" fmla="*/ 18125 w 24527"/>
                    <a:gd name="connsiteY1" fmla="*/ 0 h 21600"/>
                    <a:gd name="connsiteX2" fmla="*/ 21600 w 24527"/>
                    <a:gd name="connsiteY2" fmla="*/ 10800 h 21600"/>
                    <a:gd name="connsiteX3" fmla="*/ 23937 w 24527"/>
                    <a:gd name="connsiteY3" fmla="*/ 21600 h 21600"/>
                    <a:gd name="connsiteX4" fmla="*/ 3475 w 24527"/>
                    <a:gd name="connsiteY4" fmla="*/ 21600 h 21600"/>
                    <a:gd name="connsiteX5" fmla="*/ 0 w 24527"/>
                    <a:gd name="connsiteY5" fmla="*/ 10800 h 21600"/>
                    <a:gd name="connsiteX6" fmla="*/ 3475 w 24527"/>
                    <a:gd name="connsiteY6" fmla="*/ 0 h 21600"/>
                    <a:gd name="connsiteX0" fmla="*/ 3475 w 24700"/>
                    <a:gd name="connsiteY0" fmla="*/ 0 h 21600"/>
                    <a:gd name="connsiteX1" fmla="*/ 18125 w 24700"/>
                    <a:gd name="connsiteY1" fmla="*/ 0 h 21600"/>
                    <a:gd name="connsiteX2" fmla="*/ 22700 w 24700"/>
                    <a:gd name="connsiteY2" fmla="*/ 8915 h 21600"/>
                    <a:gd name="connsiteX3" fmla="*/ 23937 w 24700"/>
                    <a:gd name="connsiteY3" fmla="*/ 21600 h 21600"/>
                    <a:gd name="connsiteX4" fmla="*/ 3475 w 24700"/>
                    <a:gd name="connsiteY4" fmla="*/ 21600 h 21600"/>
                    <a:gd name="connsiteX5" fmla="*/ 0 w 24700"/>
                    <a:gd name="connsiteY5" fmla="*/ 10800 h 21600"/>
                    <a:gd name="connsiteX6" fmla="*/ 3475 w 24700"/>
                    <a:gd name="connsiteY6" fmla="*/ 0 h 21600"/>
                    <a:gd name="connsiteX0" fmla="*/ 3475 w 24700"/>
                    <a:gd name="connsiteY0" fmla="*/ 0 h 21600"/>
                    <a:gd name="connsiteX1" fmla="*/ 18125 w 24700"/>
                    <a:gd name="connsiteY1" fmla="*/ 0 h 21600"/>
                    <a:gd name="connsiteX2" fmla="*/ 22700 w 24700"/>
                    <a:gd name="connsiteY2" fmla="*/ 8915 h 21600"/>
                    <a:gd name="connsiteX3" fmla="*/ 23937 w 24700"/>
                    <a:gd name="connsiteY3" fmla="*/ 21600 h 21600"/>
                    <a:gd name="connsiteX4" fmla="*/ 3475 w 24700"/>
                    <a:gd name="connsiteY4" fmla="*/ 21600 h 21600"/>
                    <a:gd name="connsiteX5" fmla="*/ 0 w 24700"/>
                    <a:gd name="connsiteY5" fmla="*/ 10800 h 21600"/>
                    <a:gd name="connsiteX6" fmla="*/ 3475 w 24700"/>
                    <a:gd name="connsiteY6" fmla="*/ 0 h 21600"/>
                    <a:gd name="connsiteX0" fmla="*/ 3475 w 24700"/>
                    <a:gd name="connsiteY0" fmla="*/ 0 h 21600"/>
                    <a:gd name="connsiteX1" fmla="*/ 18125 w 24700"/>
                    <a:gd name="connsiteY1" fmla="*/ 0 h 21600"/>
                    <a:gd name="connsiteX2" fmla="*/ 22700 w 24700"/>
                    <a:gd name="connsiteY2" fmla="*/ 8915 h 21600"/>
                    <a:gd name="connsiteX3" fmla="*/ 23937 w 24700"/>
                    <a:gd name="connsiteY3" fmla="*/ 21600 h 21600"/>
                    <a:gd name="connsiteX4" fmla="*/ 3475 w 24700"/>
                    <a:gd name="connsiteY4" fmla="*/ 21600 h 21600"/>
                    <a:gd name="connsiteX5" fmla="*/ 0 w 24700"/>
                    <a:gd name="connsiteY5" fmla="*/ 10800 h 21600"/>
                    <a:gd name="connsiteX6" fmla="*/ 3475 w 24700"/>
                    <a:gd name="connsiteY6" fmla="*/ 0 h 21600"/>
                    <a:gd name="connsiteX0" fmla="*/ 3475 w 24768"/>
                    <a:gd name="connsiteY0" fmla="*/ 0 h 21600"/>
                    <a:gd name="connsiteX1" fmla="*/ 18125 w 24768"/>
                    <a:gd name="connsiteY1" fmla="*/ 0 h 21600"/>
                    <a:gd name="connsiteX2" fmla="*/ 23014 w 24768"/>
                    <a:gd name="connsiteY2" fmla="*/ 6716 h 21600"/>
                    <a:gd name="connsiteX3" fmla="*/ 23937 w 24768"/>
                    <a:gd name="connsiteY3" fmla="*/ 21600 h 21600"/>
                    <a:gd name="connsiteX4" fmla="*/ 3475 w 24768"/>
                    <a:gd name="connsiteY4" fmla="*/ 21600 h 21600"/>
                    <a:gd name="connsiteX5" fmla="*/ 0 w 24768"/>
                    <a:gd name="connsiteY5" fmla="*/ 10800 h 21600"/>
                    <a:gd name="connsiteX6" fmla="*/ 3475 w 24768"/>
                    <a:gd name="connsiteY6" fmla="*/ 0 h 21600"/>
                    <a:gd name="connsiteX0" fmla="*/ 3475 w 24848"/>
                    <a:gd name="connsiteY0" fmla="*/ 0 h 21600"/>
                    <a:gd name="connsiteX1" fmla="*/ 18125 w 24848"/>
                    <a:gd name="connsiteY1" fmla="*/ 0 h 21600"/>
                    <a:gd name="connsiteX2" fmla="*/ 23328 w 24848"/>
                    <a:gd name="connsiteY2" fmla="*/ 9229 h 21600"/>
                    <a:gd name="connsiteX3" fmla="*/ 23937 w 24848"/>
                    <a:gd name="connsiteY3" fmla="*/ 21600 h 21600"/>
                    <a:gd name="connsiteX4" fmla="*/ 3475 w 24848"/>
                    <a:gd name="connsiteY4" fmla="*/ 21600 h 21600"/>
                    <a:gd name="connsiteX5" fmla="*/ 0 w 24848"/>
                    <a:gd name="connsiteY5" fmla="*/ 10800 h 21600"/>
                    <a:gd name="connsiteX6" fmla="*/ 3475 w 24848"/>
                    <a:gd name="connsiteY6" fmla="*/ 0 h 21600"/>
                    <a:gd name="connsiteX0" fmla="*/ 3475 w 24848"/>
                    <a:gd name="connsiteY0" fmla="*/ 0 h 21600"/>
                    <a:gd name="connsiteX1" fmla="*/ 18125 w 24848"/>
                    <a:gd name="connsiteY1" fmla="*/ 0 h 21600"/>
                    <a:gd name="connsiteX2" fmla="*/ 23328 w 24848"/>
                    <a:gd name="connsiteY2" fmla="*/ 9229 h 21600"/>
                    <a:gd name="connsiteX3" fmla="*/ 23937 w 24848"/>
                    <a:gd name="connsiteY3" fmla="*/ 21600 h 21600"/>
                    <a:gd name="connsiteX4" fmla="*/ 3475 w 24848"/>
                    <a:gd name="connsiteY4" fmla="*/ 21600 h 21600"/>
                    <a:gd name="connsiteX5" fmla="*/ 0 w 24848"/>
                    <a:gd name="connsiteY5" fmla="*/ 10800 h 21600"/>
                    <a:gd name="connsiteX6" fmla="*/ 3475 w 24848"/>
                    <a:gd name="connsiteY6" fmla="*/ 0 h 21600"/>
                    <a:gd name="connsiteX0" fmla="*/ 3475 w 24848"/>
                    <a:gd name="connsiteY0" fmla="*/ 837 h 22437"/>
                    <a:gd name="connsiteX1" fmla="*/ 18125 w 24848"/>
                    <a:gd name="connsiteY1" fmla="*/ 837 h 22437"/>
                    <a:gd name="connsiteX2" fmla="*/ 23328 w 24848"/>
                    <a:gd name="connsiteY2" fmla="*/ 10066 h 22437"/>
                    <a:gd name="connsiteX3" fmla="*/ 23937 w 24848"/>
                    <a:gd name="connsiteY3" fmla="*/ 22437 h 22437"/>
                    <a:gd name="connsiteX4" fmla="*/ 3475 w 24848"/>
                    <a:gd name="connsiteY4" fmla="*/ 22437 h 22437"/>
                    <a:gd name="connsiteX5" fmla="*/ 0 w 24848"/>
                    <a:gd name="connsiteY5" fmla="*/ 11637 h 22437"/>
                    <a:gd name="connsiteX6" fmla="*/ 3475 w 24848"/>
                    <a:gd name="connsiteY6" fmla="*/ 837 h 22437"/>
                    <a:gd name="connsiteX0" fmla="*/ 3475 w 24848"/>
                    <a:gd name="connsiteY0" fmla="*/ 540 h 22140"/>
                    <a:gd name="connsiteX1" fmla="*/ 18125 w 24848"/>
                    <a:gd name="connsiteY1" fmla="*/ 540 h 22140"/>
                    <a:gd name="connsiteX2" fmla="*/ 23328 w 24848"/>
                    <a:gd name="connsiteY2" fmla="*/ 9769 h 22140"/>
                    <a:gd name="connsiteX3" fmla="*/ 23937 w 24848"/>
                    <a:gd name="connsiteY3" fmla="*/ 22140 h 22140"/>
                    <a:gd name="connsiteX4" fmla="*/ 3475 w 24848"/>
                    <a:gd name="connsiteY4" fmla="*/ 22140 h 22140"/>
                    <a:gd name="connsiteX5" fmla="*/ 0 w 24848"/>
                    <a:gd name="connsiteY5" fmla="*/ 11340 h 22140"/>
                    <a:gd name="connsiteX6" fmla="*/ 3475 w 24848"/>
                    <a:gd name="connsiteY6" fmla="*/ 540 h 22140"/>
                    <a:gd name="connsiteX0" fmla="*/ 3475 w 23998"/>
                    <a:gd name="connsiteY0" fmla="*/ 540 h 22140"/>
                    <a:gd name="connsiteX1" fmla="*/ 18125 w 23998"/>
                    <a:gd name="connsiteY1" fmla="*/ 540 h 22140"/>
                    <a:gd name="connsiteX2" fmla="*/ 23328 w 23998"/>
                    <a:gd name="connsiteY2" fmla="*/ 9769 h 22140"/>
                    <a:gd name="connsiteX3" fmla="*/ 23937 w 23998"/>
                    <a:gd name="connsiteY3" fmla="*/ 22140 h 22140"/>
                    <a:gd name="connsiteX4" fmla="*/ 3475 w 23998"/>
                    <a:gd name="connsiteY4" fmla="*/ 22140 h 22140"/>
                    <a:gd name="connsiteX5" fmla="*/ 0 w 23998"/>
                    <a:gd name="connsiteY5" fmla="*/ 11340 h 22140"/>
                    <a:gd name="connsiteX6" fmla="*/ 3475 w 23998"/>
                    <a:gd name="connsiteY6" fmla="*/ 540 h 22140"/>
                    <a:gd name="connsiteX0" fmla="*/ 3475 w 23937"/>
                    <a:gd name="connsiteY0" fmla="*/ 535 h 22135"/>
                    <a:gd name="connsiteX1" fmla="*/ 18125 w 23937"/>
                    <a:gd name="connsiteY1" fmla="*/ 535 h 22135"/>
                    <a:gd name="connsiteX2" fmla="*/ 22238 w 23937"/>
                    <a:gd name="connsiteY2" fmla="*/ 7751 h 22135"/>
                    <a:gd name="connsiteX3" fmla="*/ 23937 w 23937"/>
                    <a:gd name="connsiteY3" fmla="*/ 22135 h 22135"/>
                    <a:gd name="connsiteX4" fmla="*/ 3475 w 23937"/>
                    <a:gd name="connsiteY4" fmla="*/ 22135 h 22135"/>
                    <a:gd name="connsiteX5" fmla="*/ 0 w 23937"/>
                    <a:gd name="connsiteY5" fmla="*/ 11335 h 22135"/>
                    <a:gd name="connsiteX6" fmla="*/ 3475 w 23937"/>
                    <a:gd name="connsiteY6" fmla="*/ 535 h 22135"/>
                    <a:gd name="connsiteX0" fmla="*/ 3475 w 23937"/>
                    <a:gd name="connsiteY0" fmla="*/ 535 h 22135"/>
                    <a:gd name="connsiteX1" fmla="*/ 18125 w 23937"/>
                    <a:gd name="connsiteY1" fmla="*/ 535 h 22135"/>
                    <a:gd name="connsiteX2" fmla="*/ 22238 w 23937"/>
                    <a:gd name="connsiteY2" fmla="*/ 7751 h 22135"/>
                    <a:gd name="connsiteX3" fmla="*/ 23937 w 23937"/>
                    <a:gd name="connsiteY3" fmla="*/ 22135 h 22135"/>
                    <a:gd name="connsiteX4" fmla="*/ 3475 w 23937"/>
                    <a:gd name="connsiteY4" fmla="*/ 22135 h 22135"/>
                    <a:gd name="connsiteX5" fmla="*/ 0 w 23937"/>
                    <a:gd name="connsiteY5" fmla="*/ 11335 h 22135"/>
                    <a:gd name="connsiteX6" fmla="*/ 3475 w 23937"/>
                    <a:gd name="connsiteY6" fmla="*/ 535 h 22135"/>
                    <a:gd name="connsiteX0" fmla="*/ 3475 w 23937"/>
                    <a:gd name="connsiteY0" fmla="*/ 510 h 22110"/>
                    <a:gd name="connsiteX1" fmla="*/ 18125 w 23937"/>
                    <a:gd name="connsiteY1" fmla="*/ 510 h 22110"/>
                    <a:gd name="connsiteX2" fmla="*/ 22322 w 23937"/>
                    <a:gd name="connsiteY2" fmla="*/ 7391 h 22110"/>
                    <a:gd name="connsiteX3" fmla="*/ 23937 w 23937"/>
                    <a:gd name="connsiteY3" fmla="*/ 22110 h 22110"/>
                    <a:gd name="connsiteX4" fmla="*/ 3475 w 23937"/>
                    <a:gd name="connsiteY4" fmla="*/ 22110 h 22110"/>
                    <a:gd name="connsiteX5" fmla="*/ 0 w 23937"/>
                    <a:gd name="connsiteY5" fmla="*/ 11310 h 22110"/>
                    <a:gd name="connsiteX6" fmla="*/ 3475 w 23937"/>
                    <a:gd name="connsiteY6" fmla="*/ 510 h 22110"/>
                    <a:gd name="connsiteX0" fmla="*/ 3475 w 23937"/>
                    <a:gd name="connsiteY0" fmla="*/ 510 h 22110"/>
                    <a:gd name="connsiteX1" fmla="*/ 18125 w 23937"/>
                    <a:gd name="connsiteY1" fmla="*/ 510 h 22110"/>
                    <a:gd name="connsiteX2" fmla="*/ 22322 w 23937"/>
                    <a:gd name="connsiteY2" fmla="*/ 7391 h 22110"/>
                    <a:gd name="connsiteX3" fmla="*/ 23937 w 23937"/>
                    <a:gd name="connsiteY3" fmla="*/ 22110 h 22110"/>
                    <a:gd name="connsiteX4" fmla="*/ 3475 w 23937"/>
                    <a:gd name="connsiteY4" fmla="*/ 22110 h 22110"/>
                    <a:gd name="connsiteX5" fmla="*/ 0 w 23937"/>
                    <a:gd name="connsiteY5" fmla="*/ 11310 h 22110"/>
                    <a:gd name="connsiteX6" fmla="*/ 3475 w 23937"/>
                    <a:gd name="connsiteY6" fmla="*/ 510 h 22110"/>
                    <a:gd name="connsiteX0" fmla="*/ 3475 w 23937"/>
                    <a:gd name="connsiteY0" fmla="*/ 510 h 22110"/>
                    <a:gd name="connsiteX1" fmla="*/ 18125 w 23937"/>
                    <a:gd name="connsiteY1" fmla="*/ 510 h 22110"/>
                    <a:gd name="connsiteX2" fmla="*/ 22322 w 23937"/>
                    <a:gd name="connsiteY2" fmla="*/ 7391 h 22110"/>
                    <a:gd name="connsiteX3" fmla="*/ 23937 w 23937"/>
                    <a:gd name="connsiteY3" fmla="*/ 22110 h 22110"/>
                    <a:gd name="connsiteX4" fmla="*/ 3475 w 23937"/>
                    <a:gd name="connsiteY4" fmla="*/ 22110 h 22110"/>
                    <a:gd name="connsiteX5" fmla="*/ 0 w 23937"/>
                    <a:gd name="connsiteY5" fmla="*/ 11310 h 22110"/>
                    <a:gd name="connsiteX6" fmla="*/ 3475 w 23937"/>
                    <a:gd name="connsiteY6" fmla="*/ 510 h 22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37" h="22110">
                      <a:moveTo>
                        <a:pt x="3475" y="510"/>
                      </a:moveTo>
                      <a:cubicBezTo>
                        <a:pt x="8358" y="510"/>
                        <a:pt x="14984" y="-637"/>
                        <a:pt x="18125" y="510"/>
                      </a:cubicBezTo>
                      <a:cubicBezTo>
                        <a:pt x="21266" y="1657"/>
                        <a:pt x="22024" y="6643"/>
                        <a:pt x="22322" y="7391"/>
                      </a:cubicBezTo>
                      <a:cubicBezTo>
                        <a:pt x="22620" y="8139"/>
                        <a:pt x="23927" y="16406"/>
                        <a:pt x="23937" y="22110"/>
                      </a:cubicBezTo>
                      <a:lnTo>
                        <a:pt x="3475" y="22110"/>
                      </a:lnTo>
                      <a:cubicBezTo>
                        <a:pt x="1556" y="22110"/>
                        <a:pt x="0" y="17275"/>
                        <a:pt x="0" y="11310"/>
                      </a:cubicBezTo>
                      <a:cubicBezTo>
                        <a:pt x="0" y="5345"/>
                        <a:pt x="1556" y="510"/>
                        <a:pt x="3475" y="510"/>
                      </a:cubicBezTo>
                      <a:close/>
                    </a:path>
                  </a:pathLst>
                </a:custGeom>
                <a:solidFill>
                  <a:srgbClr val="FEDB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终止 3"/>
                <p:cNvSpPr/>
                <p:nvPr/>
              </p:nvSpPr>
              <p:spPr>
                <a:xfrm rot="16200000">
                  <a:off x="5339896" y="3236805"/>
                  <a:ext cx="505191" cy="245018"/>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3475 w 24527"/>
                    <a:gd name="connsiteY0" fmla="*/ 0 h 21600"/>
                    <a:gd name="connsiteX1" fmla="*/ 18125 w 24527"/>
                    <a:gd name="connsiteY1" fmla="*/ 0 h 21600"/>
                    <a:gd name="connsiteX2" fmla="*/ 21600 w 24527"/>
                    <a:gd name="connsiteY2" fmla="*/ 10800 h 21600"/>
                    <a:gd name="connsiteX3" fmla="*/ 23937 w 24527"/>
                    <a:gd name="connsiteY3" fmla="*/ 21600 h 21600"/>
                    <a:gd name="connsiteX4" fmla="*/ 3475 w 24527"/>
                    <a:gd name="connsiteY4" fmla="*/ 21600 h 21600"/>
                    <a:gd name="connsiteX5" fmla="*/ 0 w 24527"/>
                    <a:gd name="connsiteY5" fmla="*/ 10800 h 21600"/>
                    <a:gd name="connsiteX6" fmla="*/ 3475 w 24527"/>
                    <a:gd name="connsiteY6" fmla="*/ 0 h 21600"/>
                    <a:gd name="connsiteX0" fmla="*/ 3475 w 24700"/>
                    <a:gd name="connsiteY0" fmla="*/ 0 h 21600"/>
                    <a:gd name="connsiteX1" fmla="*/ 18125 w 24700"/>
                    <a:gd name="connsiteY1" fmla="*/ 0 h 21600"/>
                    <a:gd name="connsiteX2" fmla="*/ 22700 w 24700"/>
                    <a:gd name="connsiteY2" fmla="*/ 8915 h 21600"/>
                    <a:gd name="connsiteX3" fmla="*/ 23937 w 24700"/>
                    <a:gd name="connsiteY3" fmla="*/ 21600 h 21600"/>
                    <a:gd name="connsiteX4" fmla="*/ 3475 w 24700"/>
                    <a:gd name="connsiteY4" fmla="*/ 21600 h 21600"/>
                    <a:gd name="connsiteX5" fmla="*/ 0 w 24700"/>
                    <a:gd name="connsiteY5" fmla="*/ 10800 h 21600"/>
                    <a:gd name="connsiteX6" fmla="*/ 3475 w 24700"/>
                    <a:gd name="connsiteY6" fmla="*/ 0 h 21600"/>
                    <a:gd name="connsiteX0" fmla="*/ 3475 w 24700"/>
                    <a:gd name="connsiteY0" fmla="*/ 0 h 21600"/>
                    <a:gd name="connsiteX1" fmla="*/ 18125 w 24700"/>
                    <a:gd name="connsiteY1" fmla="*/ 0 h 21600"/>
                    <a:gd name="connsiteX2" fmla="*/ 22700 w 24700"/>
                    <a:gd name="connsiteY2" fmla="*/ 8915 h 21600"/>
                    <a:gd name="connsiteX3" fmla="*/ 23937 w 24700"/>
                    <a:gd name="connsiteY3" fmla="*/ 21600 h 21600"/>
                    <a:gd name="connsiteX4" fmla="*/ 3475 w 24700"/>
                    <a:gd name="connsiteY4" fmla="*/ 21600 h 21600"/>
                    <a:gd name="connsiteX5" fmla="*/ 0 w 24700"/>
                    <a:gd name="connsiteY5" fmla="*/ 10800 h 21600"/>
                    <a:gd name="connsiteX6" fmla="*/ 3475 w 24700"/>
                    <a:gd name="connsiteY6" fmla="*/ 0 h 21600"/>
                    <a:gd name="connsiteX0" fmla="*/ 3475 w 24700"/>
                    <a:gd name="connsiteY0" fmla="*/ 0 h 21600"/>
                    <a:gd name="connsiteX1" fmla="*/ 18125 w 24700"/>
                    <a:gd name="connsiteY1" fmla="*/ 0 h 21600"/>
                    <a:gd name="connsiteX2" fmla="*/ 22700 w 24700"/>
                    <a:gd name="connsiteY2" fmla="*/ 8915 h 21600"/>
                    <a:gd name="connsiteX3" fmla="*/ 23937 w 24700"/>
                    <a:gd name="connsiteY3" fmla="*/ 21600 h 21600"/>
                    <a:gd name="connsiteX4" fmla="*/ 3475 w 24700"/>
                    <a:gd name="connsiteY4" fmla="*/ 21600 h 21600"/>
                    <a:gd name="connsiteX5" fmla="*/ 0 w 24700"/>
                    <a:gd name="connsiteY5" fmla="*/ 10800 h 21600"/>
                    <a:gd name="connsiteX6" fmla="*/ 3475 w 24700"/>
                    <a:gd name="connsiteY6" fmla="*/ 0 h 21600"/>
                    <a:gd name="connsiteX0" fmla="*/ 3475 w 24768"/>
                    <a:gd name="connsiteY0" fmla="*/ 0 h 21600"/>
                    <a:gd name="connsiteX1" fmla="*/ 18125 w 24768"/>
                    <a:gd name="connsiteY1" fmla="*/ 0 h 21600"/>
                    <a:gd name="connsiteX2" fmla="*/ 23014 w 24768"/>
                    <a:gd name="connsiteY2" fmla="*/ 6716 h 21600"/>
                    <a:gd name="connsiteX3" fmla="*/ 23937 w 24768"/>
                    <a:gd name="connsiteY3" fmla="*/ 21600 h 21600"/>
                    <a:gd name="connsiteX4" fmla="*/ 3475 w 24768"/>
                    <a:gd name="connsiteY4" fmla="*/ 21600 h 21600"/>
                    <a:gd name="connsiteX5" fmla="*/ 0 w 24768"/>
                    <a:gd name="connsiteY5" fmla="*/ 10800 h 21600"/>
                    <a:gd name="connsiteX6" fmla="*/ 3475 w 24768"/>
                    <a:gd name="connsiteY6" fmla="*/ 0 h 21600"/>
                    <a:gd name="connsiteX0" fmla="*/ 3475 w 24848"/>
                    <a:gd name="connsiteY0" fmla="*/ 0 h 21600"/>
                    <a:gd name="connsiteX1" fmla="*/ 18125 w 24848"/>
                    <a:gd name="connsiteY1" fmla="*/ 0 h 21600"/>
                    <a:gd name="connsiteX2" fmla="*/ 23328 w 24848"/>
                    <a:gd name="connsiteY2" fmla="*/ 9229 h 21600"/>
                    <a:gd name="connsiteX3" fmla="*/ 23937 w 24848"/>
                    <a:gd name="connsiteY3" fmla="*/ 21600 h 21600"/>
                    <a:gd name="connsiteX4" fmla="*/ 3475 w 24848"/>
                    <a:gd name="connsiteY4" fmla="*/ 21600 h 21600"/>
                    <a:gd name="connsiteX5" fmla="*/ 0 w 24848"/>
                    <a:gd name="connsiteY5" fmla="*/ 10800 h 21600"/>
                    <a:gd name="connsiteX6" fmla="*/ 3475 w 24848"/>
                    <a:gd name="connsiteY6" fmla="*/ 0 h 21600"/>
                    <a:gd name="connsiteX0" fmla="*/ 3475 w 24848"/>
                    <a:gd name="connsiteY0" fmla="*/ 0 h 21600"/>
                    <a:gd name="connsiteX1" fmla="*/ 18125 w 24848"/>
                    <a:gd name="connsiteY1" fmla="*/ 0 h 21600"/>
                    <a:gd name="connsiteX2" fmla="*/ 23328 w 24848"/>
                    <a:gd name="connsiteY2" fmla="*/ 9229 h 21600"/>
                    <a:gd name="connsiteX3" fmla="*/ 23937 w 24848"/>
                    <a:gd name="connsiteY3" fmla="*/ 21600 h 21600"/>
                    <a:gd name="connsiteX4" fmla="*/ 3475 w 24848"/>
                    <a:gd name="connsiteY4" fmla="*/ 21600 h 21600"/>
                    <a:gd name="connsiteX5" fmla="*/ 0 w 24848"/>
                    <a:gd name="connsiteY5" fmla="*/ 10800 h 21600"/>
                    <a:gd name="connsiteX6" fmla="*/ 3475 w 24848"/>
                    <a:gd name="connsiteY6" fmla="*/ 0 h 21600"/>
                    <a:gd name="connsiteX0" fmla="*/ 3475 w 24848"/>
                    <a:gd name="connsiteY0" fmla="*/ 837 h 22437"/>
                    <a:gd name="connsiteX1" fmla="*/ 18125 w 24848"/>
                    <a:gd name="connsiteY1" fmla="*/ 837 h 22437"/>
                    <a:gd name="connsiteX2" fmla="*/ 23328 w 24848"/>
                    <a:gd name="connsiteY2" fmla="*/ 10066 h 22437"/>
                    <a:gd name="connsiteX3" fmla="*/ 23937 w 24848"/>
                    <a:gd name="connsiteY3" fmla="*/ 22437 h 22437"/>
                    <a:gd name="connsiteX4" fmla="*/ 3475 w 24848"/>
                    <a:gd name="connsiteY4" fmla="*/ 22437 h 22437"/>
                    <a:gd name="connsiteX5" fmla="*/ 0 w 24848"/>
                    <a:gd name="connsiteY5" fmla="*/ 11637 h 22437"/>
                    <a:gd name="connsiteX6" fmla="*/ 3475 w 24848"/>
                    <a:gd name="connsiteY6" fmla="*/ 837 h 22437"/>
                    <a:gd name="connsiteX0" fmla="*/ 3475 w 24848"/>
                    <a:gd name="connsiteY0" fmla="*/ 540 h 22140"/>
                    <a:gd name="connsiteX1" fmla="*/ 18125 w 24848"/>
                    <a:gd name="connsiteY1" fmla="*/ 540 h 22140"/>
                    <a:gd name="connsiteX2" fmla="*/ 23328 w 24848"/>
                    <a:gd name="connsiteY2" fmla="*/ 9769 h 22140"/>
                    <a:gd name="connsiteX3" fmla="*/ 23937 w 24848"/>
                    <a:gd name="connsiteY3" fmla="*/ 22140 h 22140"/>
                    <a:gd name="connsiteX4" fmla="*/ 3475 w 24848"/>
                    <a:gd name="connsiteY4" fmla="*/ 22140 h 22140"/>
                    <a:gd name="connsiteX5" fmla="*/ 0 w 24848"/>
                    <a:gd name="connsiteY5" fmla="*/ 11340 h 22140"/>
                    <a:gd name="connsiteX6" fmla="*/ 3475 w 24848"/>
                    <a:gd name="connsiteY6" fmla="*/ 540 h 22140"/>
                    <a:gd name="connsiteX0" fmla="*/ 3475 w 23998"/>
                    <a:gd name="connsiteY0" fmla="*/ 540 h 22140"/>
                    <a:gd name="connsiteX1" fmla="*/ 18125 w 23998"/>
                    <a:gd name="connsiteY1" fmla="*/ 540 h 22140"/>
                    <a:gd name="connsiteX2" fmla="*/ 23328 w 23998"/>
                    <a:gd name="connsiteY2" fmla="*/ 9769 h 22140"/>
                    <a:gd name="connsiteX3" fmla="*/ 23937 w 23998"/>
                    <a:gd name="connsiteY3" fmla="*/ 22140 h 22140"/>
                    <a:gd name="connsiteX4" fmla="*/ 3475 w 23998"/>
                    <a:gd name="connsiteY4" fmla="*/ 22140 h 22140"/>
                    <a:gd name="connsiteX5" fmla="*/ 0 w 23998"/>
                    <a:gd name="connsiteY5" fmla="*/ 11340 h 22140"/>
                    <a:gd name="connsiteX6" fmla="*/ 3475 w 23998"/>
                    <a:gd name="connsiteY6" fmla="*/ 540 h 22140"/>
                    <a:gd name="connsiteX0" fmla="*/ 3475 w 23937"/>
                    <a:gd name="connsiteY0" fmla="*/ 535 h 22135"/>
                    <a:gd name="connsiteX1" fmla="*/ 18125 w 23937"/>
                    <a:gd name="connsiteY1" fmla="*/ 535 h 22135"/>
                    <a:gd name="connsiteX2" fmla="*/ 22238 w 23937"/>
                    <a:gd name="connsiteY2" fmla="*/ 7751 h 22135"/>
                    <a:gd name="connsiteX3" fmla="*/ 23937 w 23937"/>
                    <a:gd name="connsiteY3" fmla="*/ 22135 h 22135"/>
                    <a:gd name="connsiteX4" fmla="*/ 3475 w 23937"/>
                    <a:gd name="connsiteY4" fmla="*/ 22135 h 22135"/>
                    <a:gd name="connsiteX5" fmla="*/ 0 w 23937"/>
                    <a:gd name="connsiteY5" fmla="*/ 11335 h 22135"/>
                    <a:gd name="connsiteX6" fmla="*/ 3475 w 23937"/>
                    <a:gd name="connsiteY6" fmla="*/ 535 h 22135"/>
                    <a:gd name="connsiteX0" fmla="*/ 3475 w 23937"/>
                    <a:gd name="connsiteY0" fmla="*/ 535 h 22135"/>
                    <a:gd name="connsiteX1" fmla="*/ 18125 w 23937"/>
                    <a:gd name="connsiteY1" fmla="*/ 535 h 22135"/>
                    <a:gd name="connsiteX2" fmla="*/ 22238 w 23937"/>
                    <a:gd name="connsiteY2" fmla="*/ 7751 h 22135"/>
                    <a:gd name="connsiteX3" fmla="*/ 23937 w 23937"/>
                    <a:gd name="connsiteY3" fmla="*/ 22135 h 22135"/>
                    <a:gd name="connsiteX4" fmla="*/ 3475 w 23937"/>
                    <a:gd name="connsiteY4" fmla="*/ 22135 h 22135"/>
                    <a:gd name="connsiteX5" fmla="*/ 0 w 23937"/>
                    <a:gd name="connsiteY5" fmla="*/ 11335 h 22135"/>
                    <a:gd name="connsiteX6" fmla="*/ 3475 w 23937"/>
                    <a:gd name="connsiteY6" fmla="*/ 535 h 22135"/>
                    <a:gd name="connsiteX0" fmla="*/ 3475 w 23937"/>
                    <a:gd name="connsiteY0" fmla="*/ 510 h 22110"/>
                    <a:gd name="connsiteX1" fmla="*/ 18125 w 23937"/>
                    <a:gd name="connsiteY1" fmla="*/ 510 h 22110"/>
                    <a:gd name="connsiteX2" fmla="*/ 22322 w 23937"/>
                    <a:gd name="connsiteY2" fmla="*/ 7391 h 22110"/>
                    <a:gd name="connsiteX3" fmla="*/ 23937 w 23937"/>
                    <a:gd name="connsiteY3" fmla="*/ 22110 h 22110"/>
                    <a:gd name="connsiteX4" fmla="*/ 3475 w 23937"/>
                    <a:gd name="connsiteY4" fmla="*/ 22110 h 22110"/>
                    <a:gd name="connsiteX5" fmla="*/ 0 w 23937"/>
                    <a:gd name="connsiteY5" fmla="*/ 11310 h 22110"/>
                    <a:gd name="connsiteX6" fmla="*/ 3475 w 23937"/>
                    <a:gd name="connsiteY6" fmla="*/ 510 h 22110"/>
                    <a:gd name="connsiteX0" fmla="*/ 3475 w 23937"/>
                    <a:gd name="connsiteY0" fmla="*/ 510 h 22110"/>
                    <a:gd name="connsiteX1" fmla="*/ 18125 w 23937"/>
                    <a:gd name="connsiteY1" fmla="*/ 510 h 22110"/>
                    <a:gd name="connsiteX2" fmla="*/ 22322 w 23937"/>
                    <a:gd name="connsiteY2" fmla="*/ 7391 h 22110"/>
                    <a:gd name="connsiteX3" fmla="*/ 23937 w 23937"/>
                    <a:gd name="connsiteY3" fmla="*/ 22110 h 22110"/>
                    <a:gd name="connsiteX4" fmla="*/ 3475 w 23937"/>
                    <a:gd name="connsiteY4" fmla="*/ 22110 h 22110"/>
                    <a:gd name="connsiteX5" fmla="*/ 0 w 23937"/>
                    <a:gd name="connsiteY5" fmla="*/ 11310 h 22110"/>
                    <a:gd name="connsiteX6" fmla="*/ 3475 w 23937"/>
                    <a:gd name="connsiteY6" fmla="*/ 510 h 22110"/>
                    <a:gd name="connsiteX0" fmla="*/ 3475 w 23937"/>
                    <a:gd name="connsiteY0" fmla="*/ 510 h 22110"/>
                    <a:gd name="connsiteX1" fmla="*/ 18125 w 23937"/>
                    <a:gd name="connsiteY1" fmla="*/ 510 h 22110"/>
                    <a:gd name="connsiteX2" fmla="*/ 22322 w 23937"/>
                    <a:gd name="connsiteY2" fmla="*/ 7391 h 22110"/>
                    <a:gd name="connsiteX3" fmla="*/ 23937 w 23937"/>
                    <a:gd name="connsiteY3" fmla="*/ 22110 h 22110"/>
                    <a:gd name="connsiteX4" fmla="*/ 3475 w 23937"/>
                    <a:gd name="connsiteY4" fmla="*/ 22110 h 22110"/>
                    <a:gd name="connsiteX5" fmla="*/ 0 w 23937"/>
                    <a:gd name="connsiteY5" fmla="*/ 11310 h 22110"/>
                    <a:gd name="connsiteX6" fmla="*/ 3475 w 23937"/>
                    <a:gd name="connsiteY6" fmla="*/ 510 h 22110"/>
                    <a:gd name="connsiteX0" fmla="*/ 3496 w 23958"/>
                    <a:gd name="connsiteY0" fmla="*/ 510 h 22110"/>
                    <a:gd name="connsiteX1" fmla="*/ 18146 w 23958"/>
                    <a:gd name="connsiteY1" fmla="*/ 510 h 22110"/>
                    <a:gd name="connsiteX2" fmla="*/ 22343 w 23958"/>
                    <a:gd name="connsiteY2" fmla="*/ 7391 h 22110"/>
                    <a:gd name="connsiteX3" fmla="*/ 23958 w 23958"/>
                    <a:gd name="connsiteY3" fmla="*/ 22110 h 22110"/>
                    <a:gd name="connsiteX4" fmla="*/ 3496 w 23958"/>
                    <a:gd name="connsiteY4" fmla="*/ 22110 h 22110"/>
                    <a:gd name="connsiteX5" fmla="*/ 21 w 23958"/>
                    <a:gd name="connsiteY5" fmla="*/ 11310 h 22110"/>
                    <a:gd name="connsiteX6" fmla="*/ 3496 w 23958"/>
                    <a:gd name="connsiteY6" fmla="*/ 510 h 22110"/>
                    <a:gd name="connsiteX0" fmla="*/ 2719 w 23181"/>
                    <a:gd name="connsiteY0" fmla="*/ 510 h 22110"/>
                    <a:gd name="connsiteX1" fmla="*/ 17369 w 23181"/>
                    <a:gd name="connsiteY1" fmla="*/ 510 h 22110"/>
                    <a:gd name="connsiteX2" fmla="*/ 21566 w 23181"/>
                    <a:gd name="connsiteY2" fmla="*/ 7391 h 22110"/>
                    <a:gd name="connsiteX3" fmla="*/ 23181 w 23181"/>
                    <a:gd name="connsiteY3" fmla="*/ 22110 h 22110"/>
                    <a:gd name="connsiteX4" fmla="*/ 2719 w 23181"/>
                    <a:gd name="connsiteY4" fmla="*/ 22110 h 22110"/>
                    <a:gd name="connsiteX5" fmla="*/ 310 w 23181"/>
                    <a:gd name="connsiteY5" fmla="*/ 11310 h 22110"/>
                    <a:gd name="connsiteX6" fmla="*/ 2719 w 23181"/>
                    <a:gd name="connsiteY6" fmla="*/ 510 h 22110"/>
                    <a:gd name="connsiteX0" fmla="*/ 2643 w 23105"/>
                    <a:gd name="connsiteY0" fmla="*/ 510 h 22110"/>
                    <a:gd name="connsiteX1" fmla="*/ 17293 w 23105"/>
                    <a:gd name="connsiteY1" fmla="*/ 510 h 22110"/>
                    <a:gd name="connsiteX2" fmla="*/ 21490 w 23105"/>
                    <a:gd name="connsiteY2" fmla="*/ 7391 h 22110"/>
                    <a:gd name="connsiteX3" fmla="*/ 23105 w 23105"/>
                    <a:gd name="connsiteY3" fmla="*/ 22110 h 22110"/>
                    <a:gd name="connsiteX4" fmla="*/ 2643 w 23105"/>
                    <a:gd name="connsiteY4" fmla="*/ 22110 h 22110"/>
                    <a:gd name="connsiteX5" fmla="*/ 367 w 23105"/>
                    <a:gd name="connsiteY5" fmla="*/ 13179 h 22110"/>
                    <a:gd name="connsiteX6" fmla="*/ 2643 w 23105"/>
                    <a:gd name="connsiteY6" fmla="*/ 510 h 22110"/>
                    <a:gd name="connsiteX0" fmla="*/ 2575 w 23037"/>
                    <a:gd name="connsiteY0" fmla="*/ 510 h 22110"/>
                    <a:gd name="connsiteX1" fmla="*/ 17225 w 23037"/>
                    <a:gd name="connsiteY1" fmla="*/ 510 h 22110"/>
                    <a:gd name="connsiteX2" fmla="*/ 21422 w 23037"/>
                    <a:gd name="connsiteY2" fmla="*/ 7391 h 22110"/>
                    <a:gd name="connsiteX3" fmla="*/ 23037 w 23037"/>
                    <a:gd name="connsiteY3" fmla="*/ 22110 h 22110"/>
                    <a:gd name="connsiteX4" fmla="*/ 2575 w 23037"/>
                    <a:gd name="connsiteY4" fmla="*/ 22110 h 22110"/>
                    <a:gd name="connsiteX5" fmla="*/ 299 w 23037"/>
                    <a:gd name="connsiteY5" fmla="*/ 13179 h 22110"/>
                    <a:gd name="connsiteX6" fmla="*/ 2575 w 23037"/>
                    <a:gd name="connsiteY6" fmla="*/ 510 h 22110"/>
                    <a:gd name="connsiteX0" fmla="*/ 2575 w 23037"/>
                    <a:gd name="connsiteY0" fmla="*/ 510 h 22110"/>
                    <a:gd name="connsiteX1" fmla="*/ 17225 w 23037"/>
                    <a:gd name="connsiteY1" fmla="*/ 510 h 22110"/>
                    <a:gd name="connsiteX2" fmla="*/ 21422 w 23037"/>
                    <a:gd name="connsiteY2" fmla="*/ 7391 h 22110"/>
                    <a:gd name="connsiteX3" fmla="*/ 23037 w 23037"/>
                    <a:gd name="connsiteY3" fmla="*/ 22110 h 22110"/>
                    <a:gd name="connsiteX4" fmla="*/ 2575 w 23037"/>
                    <a:gd name="connsiteY4" fmla="*/ 22110 h 22110"/>
                    <a:gd name="connsiteX5" fmla="*/ 299 w 23037"/>
                    <a:gd name="connsiteY5" fmla="*/ 13179 h 22110"/>
                    <a:gd name="connsiteX6" fmla="*/ 2575 w 23037"/>
                    <a:gd name="connsiteY6" fmla="*/ 510 h 22110"/>
                    <a:gd name="connsiteX0" fmla="*/ 2575 w 23037"/>
                    <a:gd name="connsiteY0" fmla="*/ 510 h 22110"/>
                    <a:gd name="connsiteX1" fmla="*/ 17225 w 23037"/>
                    <a:gd name="connsiteY1" fmla="*/ 510 h 22110"/>
                    <a:gd name="connsiteX2" fmla="*/ 21422 w 23037"/>
                    <a:gd name="connsiteY2" fmla="*/ 7391 h 22110"/>
                    <a:gd name="connsiteX3" fmla="*/ 23037 w 23037"/>
                    <a:gd name="connsiteY3" fmla="*/ 22110 h 22110"/>
                    <a:gd name="connsiteX4" fmla="*/ 2575 w 23037"/>
                    <a:gd name="connsiteY4" fmla="*/ 22110 h 22110"/>
                    <a:gd name="connsiteX5" fmla="*/ 299 w 23037"/>
                    <a:gd name="connsiteY5" fmla="*/ 11577 h 22110"/>
                    <a:gd name="connsiteX6" fmla="*/ 2575 w 23037"/>
                    <a:gd name="connsiteY6" fmla="*/ 510 h 22110"/>
                    <a:gd name="connsiteX0" fmla="*/ 2276 w 22738"/>
                    <a:gd name="connsiteY0" fmla="*/ 510 h 22110"/>
                    <a:gd name="connsiteX1" fmla="*/ 16926 w 22738"/>
                    <a:gd name="connsiteY1" fmla="*/ 510 h 22110"/>
                    <a:gd name="connsiteX2" fmla="*/ 21123 w 22738"/>
                    <a:gd name="connsiteY2" fmla="*/ 7391 h 22110"/>
                    <a:gd name="connsiteX3" fmla="*/ 22738 w 22738"/>
                    <a:gd name="connsiteY3" fmla="*/ 22110 h 22110"/>
                    <a:gd name="connsiteX4" fmla="*/ 2276 w 22738"/>
                    <a:gd name="connsiteY4" fmla="*/ 22110 h 22110"/>
                    <a:gd name="connsiteX5" fmla="*/ 0 w 22738"/>
                    <a:gd name="connsiteY5" fmla="*/ 11577 h 22110"/>
                    <a:gd name="connsiteX6" fmla="*/ 2276 w 22738"/>
                    <a:gd name="connsiteY6" fmla="*/ 510 h 22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8" h="22110">
                      <a:moveTo>
                        <a:pt x="2276" y="510"/>
                      </a:moveTo>
                      <a:cubicBezTo>
                        <a:pt x="7159" y="510"/>
                        <a:pt x="13785" y="-637"/>
                        <a:pt x="16926" y="510"/>
                      </a:cubicBezTo>
                      <a:cubicBezTo>
                        <a:pt x="20067" y="1657"/>
                        <a:pt x="20825" y="6643"/>
                        <a:pt x="21123" y="7391"/>
                      </a:cubicBezTo>
                      <a:cubicBezTo>
                        <a:pt x="21421" y="8139"/>
                        <a:pt x="22728" y="16406"/>
                        <a:pt x="22738" y="22110"/>
                      </a:cubicBezTo>
                      <a:lnTo>
                        <a:pt x="2276" y="22110"/>
                      </a:lnTo>
                      <a:cubicBezTo>
                        <a:pt x="351" y="21155"/>
                        <a:pt x="0" y="13803"/>
                        <a:pt x="0" y="11577"/>
                      </a:cubicBezTo>
                      <a:cubicBezTo>
                        <a:pt x="0" y="9351"/>
                        <a:pt x="357" y="510"/>
                        <a:pt x="2276" y="51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6773333" y="3127934"/>
                <a:ext cx="618067" cy="332816"/>
                <a:chOff x="3327915" y="3576425"/>
                <a:chExt cx="618067" cy="332816"/>
              </a:xfrm>
            </p:grpSpPr>
            <p:sp>
              <p:nvSpPr>
                <p:cNvPr id="17" name="流程图: 终止 16"/>
                <p:cNvSpPr/>
                <p:nvPr/>
              </p:nvSpPr>
              <p:spPr>
                <a:xfrm>
                  <a:off x="3327915" y="3576425"/>
                  <a:ext cx="618067" cy="332816"/>
                </a:xfrm>
                <a:prstGeom prst="flowChartTerminator">
                  <a:avLst/>
                </a:prstGeom>
                <a:solidFill>
                  <a:srgbClr val="FEDB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终止 11"/>
                <p:cNvSpPr/>
                <p:nvPr/>
              </p:nvSpPr>
              <p:spPr>
                <a:xfrm>
                  <a:off x="3691244" y="3611910"/>
                  <a:ext cx="223686" cy="255937"/>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1832 w 19957"/>
                    <a:gd name="connsiteY0" fmla="*/ 0 h 21600"/>
                    <a:gd name="connsiteX1" fmla="*/ 16482 w 19957"/>
                    <a:gd name="connsiteY1" fmla="*/ 0 h 21600"/>
                    <a:gd name="connsiteX2" fmla="*/ 19957 w 19957"/>
                    <a:gd name="connsiteY2" fmla="*/ 10800 h 21600"/>
                    <a:gd name="connsiteX3" fmla="*/ 16482 w 19957"/>
                    <a:gd name="connsiteY3" fmla="*/ 21600 h 21600"/>
                    <a:gd name="connsiteX4" fmla="*/ 1832 w 19957"/>
                    <a:gd name="connsiteY4" fmla="*/ 21600 h 21600"/>
                    <a:gd name="connsiteX5" fmla="*/ 1832 w 19957"/>
                    <a:gd name="connsiteY5"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57" h="21600">
                      <a:moveTo>
                        <a:pt x="1832" y="0"/>
                      </a:moveTo>
                      <a:lnTo>
                        <a:pt x="16482" y="0"/>
                      </a:lnTo>
                      <a:cubicBezTo>
                        <a:pt x="18401" y="0"/>
                        <a:pt x="19957" y="4835"/>
                        <a:pt x="19957" y="10800"/>
                      </a:cubicBezTo>
                      <a:cubicBezTo>
                        <a:pt x="19957" y="16765"/>
                        <a:pt x="18401" y="21600"/>
                        <a:pt x="16482" y="21600"/>
                      </a:cubicBezTo>
                      <a:lnTo>
                        <a:pt x="1832" y="21600"/>
                      </a:lnTo>
                      <a:cubicBezTo>
                        <a:pt x="-610" y="18000"/>
                        <a:pt x="-610" y="3600"/>
                        <a:pt x="18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6773333" y="2772334"/>
                <a:ext cx="618067" cy="332816"/>
                <a:chOff x="3327915" y="3576425"/>
                <a:chExt cx="618067" cy="332816"/>
              </a:xfrm>
            </p:grpSpPr>
            <p:sp>
              <p:nvSpPr>
                <p:cNvPr id="20" name="流程图: 终止 19"/>
                <p:cNvSpPr/>
                <p:nvPr/>
              </p:nvSpPr>
              <p:spPr>
                <a:xfrm>
                  <a:off x="3327915" y="3576425"/>
                  <a:ext cx="618067" cy="332816"/>
                </a:xfrm>
                <a:prstGeom prst="flowChartTerminator">
                  <a:avLst/>
                </a:prstGeom>
                <a:solidFill>
                  <a:srgbClr val="FEDB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终止 11"/>
                <p:cNvSpPr/>
                <p:nvPr/>
              </p:nvSpPr>
              <p:spPr>
                <a:xfrm>
                  <a:off x="3691244" y="3611910"/>
                  <a:ext cx="223686" cy="255937"/>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1832 w 19957"/>
                    <a:gd name="connsiteY0" fmla="*/ 0 h 21600"/>
                    <a:gd name="connsiteX1" fmla="*/ 16482 w 19957"/>
                    <a:gd name="connsiteY1" fmla="*/ 0 h 21600"/>
                    <a:gd name="connsiteX2" fmla="*/ 19957 w 19957"/>
                    <a:gd name="connsiteY2" fmla="*/ 10800 h 21600"/>
                    <a:gd name="connsiteX3" fmla="*/ 16482 w 19957"/>
                    <a:gd name="connsiteY3" fmla="*/ 21600 h 21600"/>
                    <a:gd name="connsiteX4" fmla="*/ 1832 w 19957"/>
                    <a:gd name="connsiteY4" fmla="*/ 21600 h 21600"/>
                    <a:gd name="connsiteX5" fmla="*/ 1832 w 19957"/>
                    <a:gd name="connsiteY5"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57" h="21600">
                      <a:moveTo>
                        <a:pt x="1832" y="0"/>
                      </a:moveTo>
                      <a:lnTo>
                        <a:pt x="16482" y="0"/>
                      </a:lnTo>
                      <a:cubicBezTo>
                        <a:pt x="18401" y="0"/>
                        <a:pt x="19957" y="4835"/>
                        <a:pt x="19957" y="10800"/>
                      </a:cubicBezTo>
                      <a:cubicBezTo>
                        <a:pt x="19957" y="16765"/>
                        <a:pt x="18401" y="21600"/>
                        <a:pt x="16482" y="21600"/>
                      </a:cubicBezTo>
                      <a:lnTo>
                        <a:pt x="1832" y="21600"/>
                      </a:lnTo>
                      <a:cubicBezTo>
                        <a:pt x="-610" y="18000"/>
                        <a:pt x="-610" y="3600"/>
                        <a:pt x="18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6773333" y="3839134"/>
                <a:ext cx="618067" cy="332816"/>
                <a:chOff x="3327915" y="3576425"/>
                <a:chExt cx="618067" cy="332816"/>
              </a:xfrm>
            </p:grpSpPr>
            <p:sp>
              <p:nvSpPr>
                <p:cNvPr id="31" name="流程图: 终止 30"/>
                <p:cNvSpPr/>
                <p:nvPr/>
              </p:nvSpPr>
              <p:spPr>
                <a:xfrm>
                  <a:off x="3327915" y="3576425"/>
                  <a:ext cx="618067" cy="332816"/>
                </a:xfrm>
                <a:prstGeom prst="flowChartTerminator">
                  <a:avLst/>
                </a:prstGeom>
                <a:solidFill>
                  <a:srgbClr val="FEDB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流程图: 终止 11"/>
                <p:cNvSpPr/>
                <p:nvPr/>
              </p:nvSpPr>
              <p:spPr>
                <a:xfrm>
                  <a:off x="3691244" y="3611910"/>
                  <a:ext cx="223686" cy="255937"/>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1832 w 19957"/>
                    <a:gd name="connsiteY0" fmla="*/ 0 h 21600"/>
                    <a:gd name="connsiteX1" fmla="*/ 16482 w 19957"/>
                    <a:gd name="connsiteY1" fmla="*/ 0 h 21600"/>
                    <a:gd name="connsiteX2" fmla="*/ 19957 w 19957"/>
                    <a:gd name="connsiteY2" fmla="*/ 10800 h 21600"/>
                    <a:gd name="connsiteX3" fmla="*/ 16482 w 19957"/>
                    <a:gd name="connsiteY3" fmla="*/ 21600 h 21600"/>
                    <a:gd name="connsiteX4" fmla="*/ 1832 w 19957"/>
                    <a:gd name="connsiteY4" fmla="*/ 21600 h 21600"/>
                    <a:gd name="connsiteX5" fmla="*/ 1832 w 19957"/>
                    <a:gd name="connsiteY5"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57" h="21600">
                      <a:moveTo>
                        <a:pt x="1832" y="0"/>
                      </a:moveTo>
                      <a:lnTo>
                        <a:pt x="16482" y="0"/>
                      </a:lnTo>
                      <a:cubicBezTo>
                        <a:pt x="18401" y="0"/>
                        <a:pt x="19957" y="4835"/>
                        <a:pt x="19957" y="10800"/>
                      </a:cubicBezTo>
                      <a:cubicBezTo>
                        <a:pt x="19957" y="16765"/>
                        <a:pt x="18401" y="21600"/>
                        <a:pt x="16482" y="21600"/>
                      </a:cubicBezTo>
                      <a:lnTo>
                        <a:pt x="1832" y="21600"/>
                      </a:lnTo>
                      <a:cubicBezTo>
                        <a:pt x="-610" y="18000"/>
                        <a:pt x="-610" y="3600"/>
                        <a:pt x="18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6773333" y="3483534"/>
                <a:ext cx="618067" cy="332816"/>
                <a:chOff x="3327915" y="3576425"/>
                <a:chExt cx="618067" cy="332816"/>
              </a:xfrm>
            </p:grpSpPr>
            <p:sp>
              <p:nvSpPr>
                <p:cNvPr id="8" name="流程图: 终止 7"/>
                <p:cNvSpPr/>
                <p:nvPr/>
              </p:nvSpPr>
              <p:spPr>
                <a:xfrm>
                  <a:off x="3327915" y="3576425"/>
                  <a:ext cx="618067" cy="332816"/>
                </a:xfrm>
                <a:prstGeom prst="flowChartTerminator">
                  <a:avLst/>
                </a:prstGeom>
                <a:solidFill>
                  <a:srgbClr val="FEDB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流程图: 终止 11"/>
                <p:cNvSpPr/>
                <p:nvPr/>
              </p:nvSpPr>
              <p:spPr>
                <a:xfrm>
                  <a:off x="3691244" y="3611910"/>
                  <a:ext cx="223686" cy="255937"/>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 fmla="*/ 1832 w 19957"/>
                    <a:gd name="connsiteY0" fmla="*/ 0 h 21600"/>
                    <a:gd name="connsiteX1" fmla="*/ 16482 w 19957"/>
                    <a:gd name="connsiteY1" fmla="*/ 0 h 21600"/>
                    <a:gd name="connsiteX2" fmla="*/ 19957 w 19957"/>
                    <a:gd name="connsiteY2" fmla="*/ 10800 h 21600"/>
                    <a:gd name="connsiteX3" fmla="*/ 16482 w 19957"/>
                    <a:gd name="connsiteY3" fmla="*/ 21600 h 21600"/>
                    <a:gd name="connsiteX4" fmla="*/ 1832 w 19957"/>
                    <a:gd name="connsiteY4" fmla="*/ 21600 h 21600"/>
                    <a:gd name="connsiteX5" fmla="*/ 1832 w 19957"/>
                    <a:gd name="connsiteY5"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57" h="21600">
                      <a:moveTo>
                        <a:pt x="1832" y="0"/>
                      </a:moveTo>
                      <a:lnTo>
                        <a:pt x="16482" y="0"/>
                      </a:lnTo>
                      <a:cubicBezTo>
                        <a:pt x="18401" y="0"/>
                        <a:pt x="19957" y="4835"/>
                        <a:pt x="19957" y="10800"/>
                      </a:cubicBezTo>
                      <a:cubicBezTo>
                        <a:pt x="19957" y="16765"/>
                        <a:pt x="18401" y="21600"/>
                        <a:pt x="16482" y="21600"/>
                      </a:cubicBezTo>
                      <a:lnTo>
                        <a:pt x="1832" y="21600"/>
                      </a:lnTo>
                      <a:cubicBezTo>
                        <a:pt x="-610" y="18000"/>
                        <a:pt x="-610" y="3600"/>
                        <a:pt x="18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圆角矩形 32"/>
              <p:cNvSpPr/>
              <p:nvPr/>
            </p:nvSpPr>
            <p:spPr>
              <a:xfrm>
                <a:off x="7027794" y="4245338"/>
                <a:ext cx="1550138" cy="1101710"/>
              </a:xfrm>
              <a:prstGeom prst="roundRect">
                <a:avLst/>
              </a:prstGeom>
              <a:solidFill>
                <a:srgbClr val="8BD4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4" name="图片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14825" y="4440556"/>
              <a:ext cx="520151" cy="520151"/>
            </a:xfrm>
            <a:prstGeom prst="rect">
              <a:avLst/>
            </a:prstGeom>
          </p:spPr>
        </p:pic>
      </p:grpSp>
      <p:grpSp>
        <p:nvGrpSpPr>
          <p:cNvPr id="38" name="组合 37"/>
          <p:cNvGrpSpPr/>
          <p:nvPr/>
        </p:nvGrpSpPr>
        <p:grpSpPr>
          <a:xfrm>
            <a:off x="5344315" y="819150"/>
            <a:ext cx="1243809" cy="723893"/>
            <a:chOff x="5344315" y="819150"/>
            <a:chExt cx="1243809" cy="723893"/>
          </a:xfrm>
        </p:grpSpPr>
        <p:sp>
          <p:nvSpPr>
            <p:cNvPr id="37" name="云形标注 36"/>
            <p:cNvSpPr/>
            <p:nvPr/>
          </p:nvSpPr>
          <p:spPr>
            <a:xfrm>
              <a:off x="5344315" y="819150"/>
              <a:ext cx="1243809" cy="723893"/>
            </a:xfrm>
            <a:prstGeom prst="cloudCallout">
              <a:avLst>
                <a:gd name="adj1" fmla="val -60022"/>
                <a:gd name="adj2" fmla="val 524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5562600" y="873955"/>
              <a:ext cx="873124" cy="523220"/>
            </a:xfrm>
            <a:prstGeom prst="rect">
              <a:avLst/>
            </a:prstGeom>
          </p:spPr>
          <p:txBody>
            <a:bodyPr wrap="square">
              <a:spAutoFit/>
            </a:bodyPr>
            <a:lstStyle/>
            <a:p>
              <a:pPr algn="ctr"/>
              <a:r>
                <a:rPr lang="zh-CN" altLang="en-US" sz="1400" spc="120" dirty="0" smtClean="0">
                  <a:latin typeface="微软雅黑" panose="020B0503020204020204" pitchFamily="34" charset="-122"/>
                  <a:ea typeface="微软雅黑" panose="020B0503020204020204" pitchFamily="34" charset="-122"/>
                </a:rPr>
                <a:t>求种子</a:t>
              </a:r>
              <a:endParaRPr lang="en-US" altLang="zh-CN" sz="1400" spc="120" dirty="0" smtClean="0">
                <a:latin typeface="微软雅黑" panose="020B0503020204020204" pitchFamily="34" charset="-122"/>
                <a:ea typeface="微软雅黑" panose="020B0503020204020204" pitchFamily="34" charset="-122"/>
              </a:endParaRPr>
            </a:p>
            <a:p>
              <a:pPr algn="ctr"/>
              <a:r>
                <a:rPr lang="zh-CN" altLang="en-US" sz="1400" spc="120" dirty="0" smtClean="0">
                  <a:latin typeface="微软雅黑" panose="020B0503020204020204" pitchFamily="34" charset="-122"/>
                  <a:ea typeface="微软雅黑" panose="020B0503020204020204" pitchFamily="34" charset="-122"/>
                </a:rPr>
                <a:t>求种子</a:t>
              </a:r>
              <a:r>
                <a:rPr lang="en-US" altLang="zh-CN" sz="1400" spc="120" dirty="0" smtClean="0">
                  <a:latin typeface="微软雅黑" panose="020B0503020204020204" pitchFamily="34" charset="-122"/>
                  <a:ea typeface="微软雅黑" panose="020B0503020204020204" pitchFamily="34" charset="-122"/>
                </a:rPr>
                <a:t>..</a:t>
              </a:r>
              <a:endParaRPr lang="zh-CN" altLang="en-US" sz="1400" spc="120" dirty="0">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2743200" y="857257"/>
            <a:ext cx="1243809" cy="723893"/>
            <a:chOff x="5344315" y="819150"/>
            <a:chExt cx="1243809" cy="723893"/>
          </a:xfrm>
        </p:grpSpPr>
        <p:sp>
          <p:nvSpPr>
            <p:cNvPr id="41" name="云形标注 40"/>
            <p:cNvSpPr/>
            <p:nvPr/>
          </p:nvSpPr>
          <p:spPr>
            <a:xfrm>
              <a:off x="5344315" y="819150"/>
              <a:ext cx="1243809" cy="723893"/>
            </a:xfrm>
            <a:prstGeom prst="cloudCallout">
              <a:avLst>
                <a:gd name="adj1" fmla="val 43458"/>
                <a:gd name="adj2" fmla="val 464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5562600" y="873955"/>
              <a:ext cx="873124" cy="523220"/>
            </a:xfrm>
            <a:prstGeom prst="rect">
              <a:avLst/>
            </a:prstGeom>
          </p:spPr>
          <p:txBody>
            <a:bodyPr wrap="square">
              <a:spAutoFit/>
            </a:bodyPr>
            <a:lstStyle/>
            <a:p>
              <a:pPr algn="ctr"/>
              <a:r>
                <a:rPr lang="zh-CN" altLang="en-US" sz="1400" spc="120" dirty="0" smtClean="0">
                  <a:latin typeface="微软雅黑" panose="020B0503020204020204" pitchFamily="34" charset="-122"/>
                  <a:ea typeface="微软雅黑" panose="020B0503020204020204" pitchFamily="34" charset="-122"/>
                </a:rPr>
                <a:t>上</a:t>
              </a:r>
              <a:r>
                <a:rPr lang="en-US" altLang="zh-CN" sz="1400" spc="120" dirty="0" smtClean="0">
                  <a:latin typeface="微软雅黑" panose="020B0503020204020204" pitchFamily="34" charset="-122"/>
                  <a:ea typeface="微软雅黑" panose="020B0503020204020204" pitchFamily="34" charset="-122"/>
                </a:rPr>
                <a:t>QQ</a:t>
              </a:r>
              <a:r>
                <a:rPr lang="zh-CN" altLang="en-US" sz="1400" spc="120" dirty="0" smtClean="0">
                  <a:latin typeface="微软雅黑" panose="020B0503020204020204" pitchFamily="34" charset="-122"/>
                  <a:ea typeface="微软雅黑" panose="020B0503020204020204" pitchFamily="34" charset="-122"/>
                </a:rPr>
                <a:t>，</a:t>
              </a:r>
              <a:endParaRPr lang="en-US" altLang="zh-CN" sz="1400" spc="120" dirty="0" smtClean="0">
                <a:latin typeface="微软雅黑" panose="020B0503020204020204" pitchFamily="34" charset="-122"/>
                <a:ea typeface="微软雅黑" panose="020B0503020204020204" pitchFamily="34" charset="-122"/>
              </a:endParaRPr>
            </a:p>
            <a:p>
              <a:pPr algn="ctr"/>
              <a:r>
                <a:rPr lang="zh-CN" altLang="en-US" sz="1400" spc="120" dirty="0" smtClean="0">
                  <a:latin typeface="微软雅黑" panose="020B0503020204020204" pitchFamily="34" charset="-122"/>
                  <a:ea typeface="微软雅黑" panose="020B0503020204020204" pitchFamily="34" charset="-122"/>
                </a:rPr>
                <a:t>收邮件</a:t>
              </a:r>
              <a:endParaRPr lang="zh-CN" altLang="en-US" sz="1400" spc="120" dirty="0">
                <a:latin typeface="微软雅黑" panose="020B0503020204020204" pitchFamily="34" charset="-122"/>
                <a:ea typeface="微软雅黑" panose="020B0503020204020204" pitchFamily="34" charset="-122"/>
              </a:endParaRPr>
            </a:p>
          </p:txBody>
        </p:sp>
      </p:grpSp>
      <p:sp>
        <p:nvSpPr>
          <p:cNvPr id="74" name="矩形 73"/>
          <p:cNvSpPr/>
          <p:nvPr/>
        </p:nvSpPr>
        <p:spPr>
          <a:xfrm>
            <a:off x="-228600" y="4418379"/>
            <a:ext cx="3736184" cy="769441"/>
          </a:xfrm>
          <a:prstGeom prst="rect">
            <a:avLst/>
          </a:prstGeom>
        </p:spPr>
        <p:txBody>
          <a:bodyPr wrap="square">
            <a:spAutoFit/>
          </a:bodyPr>
          <a:lstStyle/>
          <a:p>
            <a:pPr algn="r"/>
            <a:r>
              <a:rPr lang="zh-CN" altLang="en-US" sz="4400" i="1" spc="120" dirty="0" smtClean="0">
                <a:solidFill>
                  <a:srgbClr val="FFFF00"/>
                </a:solidFill>
                <a:latin typeface="造字工房劲黑 G0v1 常规体" pitchFamily="2" charset="-122"/>
                <a:ea typeface="造字工房劲黑 G0v1 常规体" pitchFamily="2" charset="-122"/>
              </a:rPr>
              <a:t>随时随地</a:t>
            </a:r>
            <a:endParaRPr lang="zh-CN" altLang="en-US" sz="6000" i="1" spc="120" dirty="0">
              <a:solidFill>
                <a:srgbClr val="FFFF00"/>
              </a:solidFill>
              <a:latin typeface="造字工房劲黑 G0v1 常规体" pitchFamily="2" charset="-122"/>
              <a:ea typeface="造字工房劲黑 G0v1 常规体" pitchFamily="2" charset="-122"/>
            </a:endParaRPr>
          </a:p>
        </p:txBody>
      </p:sp>
      <p:sp>
        <p:nvSpPr>
          <p:cNvPr id="75" name="矩形 74"/>
          <p:cNvSpPr/>
          <p:nvPr/>
        </p:nvSpPr>
        <p:spPr>
          <a:xfrm>
            <a:off x="5715000" y="4393435"/>
            <a:ext cx="3736184" cy="769441"/>
          </a:xfrm>
          <a:prstGeom prst="rect">
            <a:avLst/>
          </a:prstGeom>
        </p:spPr>
        <p:txBody>
          <a:bodyPr wrap="square">
            <a:spAutoFit/>
          </a:bodyPr>
          <a:lstStyle/>
          <a:p>
            <a:r>
              <a:rPr lang="zh-CN" altLang="en-US" sz="4400" i="1" spc="120" dirty="0" smtClean="0">
                <a:solidFill>
                  <a:srgbClr val="FFFF00"/>
                </a:solidFill>
                <a:latin typeface="造字工房劲黑 G0v1 常规体" pitchFamily="2" charset="-122"/>
                <a:ea typeface="造字工房劲黑 G0v1 常规体" pitchFamily="2" charset="-122"/>
              </a:rPr>
              <a:t>连接一切</a:t>
            </a:r>
            <a:endParaRPr lang="zh-CN" altLang="en-US" sz="6000" i="1" spc="120" dirty="0">
              <a:solidFill>
                <a:srgbClr val="FFFF00"/>
              </a:solidFill>
              <a:latin typeface="造字工房劲黑 G0v1 常规体" pitchFamily="2" charset="-122"/>
              <a:ea typeface="造字工房劲黑 G0v1 常规体" pitchFamily="2" charset="-122"/>
            </a:endParaRPr>
          </a:p>
        </p:txBody>
      </p:sp>
    </p:spTree>
    <p:extLst>
      <p:ext uri="{BB962C8B-B14F-4D97-AF65-F5344CB8AC3E}">
        <p14:creationId xmlns:p14="http://schemas.microsoft.com/office/powerpoint/2010/main" val="3334306854"/>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0 -2.34568E-6 L 0 -0.96327 " pathEditMode="relative" rAng="0" ptsTypes="AA">
                                      <p:cBhvr>
                                        <p:cTn id="6" dur="300" fill="hold"/>
                                        <p:tgtEl>
                                          <p:spTgt spid="2055"/>
                                        </p:tgtEl>
                                        <p:attrNameLst>
                                          <p:attrName>ppt_x</p:attrName>
                                          <p:attrName>ppt_y</p:attrName>
                                        </p:attrNameLst>
                                      </p:cBhvr>
                                      <p:rCtr x="0" y="-48179"/>
                                    </p:animMotion>
                                  </p:childTnLst>
                                </p:cTn>
                              </p:par>
                              <p:par>
                                <p:cTn id="7" presetID="64" presetClass="path" presetSubtype="0" accel="50000" decel="50000" fill="hold" nodeType="withEffect">
                                  <p:stCondLst>
                                    <p:cond delay="100"/>
                                  </p:stCondLst>
                                  <p:childTnLst>
                                    <p:animMotion origin="layout" path="M 0 -2.34568E-6 L 0 -0.96327 " pathEditMode="relative" rAng="0" ptsTypes="AA">
                                      <p:cBhvr>
                                        <p:cTn id="8" dur="300" fill="hold"/>
                                        <p:tgtEl>
                                          <p:spTgt spid="38"/>
                                        </p:tgtEl>
                                        <p:attrNameLst>
                                          <p:attrName>ppt_x</p:attrName>
                                          <p:attrName>ppt_y</p:attrName>
                                        </p:attrNameLst>
                                      </p:cBhvr>
                                      <p:rCtr x="0" y="-48179"/>
                                    </p:animMotion>
                                  </p:childTnLst>
                                </p:cTn>
                              </p:par>
                              <p:par>
                                <p:cTn id="9" presetID="64" presetClass="path" presetSubtype="0" accel="50000" decel="50000" fill="hold" nodeType="withEffect">
                                  <p:stCondLst>
                                    <p:cond delay="100"/>
                                  </p:stCondLst>
                                  <p:childTnLst>
                                    <p:animMotion origin="layout" path="M 0 -2.34568E-6 L 0 -0.96327 " pathEditMode="relative" rAng="0" ptsTypes="AA">
                                      <p:cBhvr>
                                        <p:cTn id="10" dur="300" fill="hold"/>
                                        <p:tgtEl>
                                          <p:spTgt spid="40"/>
                                        </p:tgtEl>
                                        <p:attrNameLst>
                                          <p:attrName>ppt_x</p:attrName>
                                          <p:attrName>ppt_y</p:attrName>
                                        </p:attrNameLst>
                                      </p:cBhvr>
                                      <p:rCtr x="0" y="-48179"/>
                                    </p:animMotion>
                                  </p:childTnLst>
                                </p:cTn>
                              </p:par>
                              <p:par>
                                <p:cTn id="11" presetID="64" presetClass="path" presetSubtype="0" accel="50000" decel="50000" fill="hold" nodeType="withEffect">
                                  <p:stCondLst>
                                    <p:cond delay="0"/>
                                  </p:stCondLst>
                                  <p:childTnLst>
                                    <p:animMotion origin="layout" path="M 0 -2.83951E-6 L 0 -0.76821 " pathEditMode="relative" rAng="0" ptsTypes="AA">
                                      <p:cBhvr>
                                        <p:cTn id="12" dur="300" fill="hold"/>
                                        <p:tgtEl>
                                          <p:spTgt spid="35"/>
                                        </p:tgtEl>
                                        <p:attrNameLst>
                                          <p:attrName>ppt_x</p:attrName>
                                          <p:attrName>ppt_y</p:attrName>
                                        </p:attrNameLst>
                                      </p:cBhvr>
                                      <p:rCtr x="0" y="-38426"/>
                                    </p:animMotion>
                                  </p:childTnLst>
                                </p:cTn>
                              </p:par>
                            </p:childTnLst>
                          </p:cTn>
                        </p:par>
                        <p:par>
                          <p:cTn id="13" fill="hold">
                            <p:stCondLst>
                              <p:cond delay="400"/>
                            </p:stCondLst>
                            <p:childTnLst>
                              <p:par>
                                <p:cTn id="14" presetID="32" presetClass="emph" presetSubtype="0" fill="hold" nodeType="afterEffect">
                                  <p:stCondLst>
                                    <p:cond delay="0"/>
                                  </p:stCondLst>
                                  <p:childTnLst>
                                    <p:animRot by="120000">
                                      <p:cBhvr>
                                        <p:cTn id="15" dur="10" fill="hold">
                                          <p:stCondLst>
                                            <p:cond delay="0"/>
                                          </p:stCondLst>
                                        </p:cTn>
                                        <p:tgtEl>
                                          <p:spTgt spid="35"/>
                                        </p:tgtEl>
                                        <p:attrNameLst>
                                          <p:attrName>r</p:attrName>
                                        </p:attrNameLst>
                                      </p:cBhvr>
                                    </p:animRot>
                                    <p:animRot by="-240000">
                                      <p:cBhvr>
                                        <p:cTn id="16" dur="20" fill="hold">
                                          <p:stCondLst>
                                            <p:cond delay="20"/>
                                          </p:stCondLst>
                                        </p:cTn>
                                        <p:tgtEl>
                                          <p:spTgt spid="35"/>
                                        </p:tgtEl>
                                        <p:attrNameLst>
                                          <p:attrName>r</p:attrName>
                                        </p:attrNameLst>
                                      </p:cBhvr>
                                    </p:animRot>
                                    <p:animRot by="240000">
                                      <p:cBhvr>
                                        <p:cTn id="17" dur="20" fill="hold">
                                          <p:stCondLst>
                                            <p:cond delay="40"/>
                                          </p:stCondLst>
                                        </p:cTn>
                                        <p:tgtEl>
                                          <p:spTgt spid="35"/>
                                        </p:tgtEl>
                                        <p:attrNameLst>
                                          <p:attrName>r</p:attrName>
                                        </p:attrNameLst>
                                      </p:cBhvr>
                                    </p:animRot>
                                    <p:animRot by="-240000">
                                      <p:cBhvr>
                                        <p:cTn id="18" dur="20" fill="hold">
                                          <p:stCondLst>
                                            <p:cond delay="60"/>
                                          </p:stCondLst>
                                        </p:cTn>
                                        <p:tgtEl>
                                          <p:spTgt spid="35"/>
                                        </p:tgtEl>
                                        <p:attrNameLst>
                                          <p:attrName>r</p:attrName>
                                        </p:attrNameLst>
                                      </p:cBhvr>
                                    </p:animRot>
                                    <p:animRot by="120000">
                                      <p:cBhvr>
                                        <p:cTn id="19" dur="20" fill="hold">
                                          <p:stCondLst>
                                            <p:cond delay="80"/>
                                          </p:stCondLst>
                                        </p:cTn>
                                        <p:tgtEl>
                                          <p:spTgt spid="35"/>
                                        </p:tgtEl>
                                        <p:attrNameLst>
                                          <p:attrName>r</p:attrName>
                                        </p:attrNameLst>
                                      </p:cBhvr>
                                    </p:animRot>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74"/>
                                        </p:tgtEl>
                                        <p:attrNameLst>
                                          <p:attrName>style.visibility</p:attrName>
                                        </p:attrNameLst>
                                      </p:cBhvr>
                                      <p:to>
                                        <p:strVal val="visible"/>
                                      </p:to>
                                    </p:set>
                                    <p:anim calcmode="lin" valueType="num">
                                      <p:cBhvr additive="base">
                                        <p:cTn id="23" dur="100" fill="hold"/>
                                        <p:tgtEl>
                                          <p:spTgt spid="74"/>
                                        </p:tgtEl>
                                        <p:attrNameLst>
                                          <p:attrName>ppt_x</p:attrName>
                                        </p:attrNameLst>
                                      </p:cBhvr>
                                      <p:tavLst>
                                        <p:tav tm="0">
                                          <p:val>
                                            <p:strVal val="#ppt_x"/>
                                          </p:val>
                                        </p:tav>
                                        <p:tav tm="100000">
                                          <p:val>
                                            <p:strVal val="#ppt_x"/>
                                          </p:val>
                                        </p:tav>
                                      </p:tavLst>
                                    </p:anim>
                                    <p:anim calcmode="lin" valueType="num">
                                      <p:cBhvr additive="base">
                                        <p:cTn id="24" dur="100" fill="hold"/>
                                        <p:tgtEl>
                                          <p:spTgt spid="7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5"/>
                                        </p:tgtEl>
                                        <p:attrNameLst>
                                          <p:attrName>style.visibility</p:attrName>
                                        </p:attrNameLst>
                                      </p:cBhvr>
                                      <p:to>
                                        <p:strVal val="visible"/>
                                      </p:to>
                                    </p:set>
                                    <p:anim calcmode="lin" valueType="num">
                                      <p:cBhvr additive="base">
                                        <p:cTn id="27" dur="100" fill="hold"/>
                                        <p:tgtEl>
                                          <p:spTgt spid="75"/>
                                        </p:tgtEl>
                                        <p:attrNameLst>
                                          <p:attrName>ppt_x</p:attrName>
                                        </p:attrNameLst>
                                      </p:cBhvr>
                                      <p:tavLst>
                                        <p:tav tm="0">
                                          <p:val>
                                            <p:strVal val="#ppt_x"/>
                                          </p:val>
                                        </p:tav>
                                        <p:tav tm="100000">
                                          <p:val>
                                            <p:strVal val="#ppt_x"/>
                                          </p:val>
                                        </p:tav>
                                      </p:tavLst>
                                    </p:anim>
                                    <p:anim calcmode="lin" valueType="num">
                                      <p:cBhvr additive="base">
                                        <p:cTn id="28" dur="1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050"/>
            <a:ext cx="9144000" cy="5178612"/>
          </a:xfrm>
          <a:prstGeom prst="rect">
            <a:avLst/>
          </a:prstGeom>
          <a:solidFill>
            <a:srgbClr val="8BD4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联系 2"/>
          <p:cNvSpPr/>
          <p:nvPr/>
        </p:nvSpPr>
        <p:spPr>
          <a:xfrm>
            <a:off x="3852000" y="82969"/>
            <a:ext cx="1440000" cy="14400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1201016" y="559100"/>
            <a:ext cx="6405600" cy="523220"/>
          </a:xfrm>
          <a:prstGeom prst="rect">
            <a:avLst/>
          </a:prstGeom>
        </p:spPr>
        <p:txBody>
          <a:bodyPr wrap="none">
            <a:spAutoFit/>
          </a:bodyPr>
          <a:lstStyle/>
          <a:p>
            <a:pPr algn="ctr"/>
            <a:r>
              <a:rPr lang="zh-CN" altLang="en-US" sz="2800" spc="120" dirty="0" smtClean="0">
                <a:solidFill>
                  <a:schemeClr val="bg1"/>
                </a:solidFill>
                <a:latin typeface="造字工房力黑（非商用）常规体" pitchFamily="50" charset="-122"/>
                <a:ea typeface="造字工房力黑（非商用）常规体" pitchFamily="50" charset="-122"/>
              </a:rPr>
              <a:t>实时连接带来                    个质的改变</a:t>
            </a:r>
            <a:endParaRPr lang="zh-CN" altLang="en-US" sz="2800" spc="120" dirty="0">
              <a:solidFill>
                <a:schemeClr val="bg1"/>
              </a:solidFill>
              <a:latin typeface="造字工房力黑（非商用）常规体" pitchFamily="50" charset="-122"/>
              <a:ea typeface="造字工房力黑（非商用）常规体" pitchFamily="50" charset="-122"/>
            </a:endParaRPr>
          </a:p>
        </p:txBody>
      </p:sp>
      <p:pic>
        <p:nvPicPr>
          <p:cNvPr id="10"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5550" y="1862653"/>
            <a:ext cx="3352899" cy="331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4164196" y="-19050"/>
            <a:ext cx="815608" cy="1569660"/>
          </a:xfrm>
          <a:prstGeom prst="rect">
            <a:avLst/>
          </a:prstGeom>
        </p:spPr>
        <p:txBody>
          <a:bodyPr wrap="none">
            <a:spAutoFit/>
          </a:bodyPr>
          <a:lstStyle/>
          <a:p>
            <a:r>
              <a:rPr lang="en-US" altLang="zh-CN" sz="9600" spc="120" dirty="0" smtClean="0">
                <a:latin typeface="时尚中黑简体" panose="01010104010101010101" pitchFamily="2" charset="-122"/>
                <a:ea typeface="时尚中黑简体" panose="01010104010101010101" pitchFamily="2" charset="-122"/>
              </a:rPr>
              <a:t>2</a:t>
            </a:r>
            <a:endParaRPr lang="zh-CN" altLang="en-US" sz="9600" dirty="0">
              <a:latin typeface="时尚中黑简体" panose="01010104010101010101" pitchFamily="2" charset="-122"/>
              <a:ea typeface="时尚中黑简体" panose="01010104010101010101" pitchFamily="2" charset="-122"/>
            </a:endParaRPr>
          </a:p>
        </p:txBody>
      </p:sp>
      <p:sp>
        <p:nvSpPr>
          <p:cNvPr id="12" name="矩形 11"/>
          <p:cNvSpPr/>
          <p:nvPr/>
        </p:nvSpPr>
        <p:spPr>
          <a:xfrm>
            <a:off x="1571177" y="1504950"/>
            <a:ext cx="6001643" cy="461665"/>
          </a:xfrm>
          <a:prstGeom prst="rect">
            <a:avLst/>
          </a:prstGeom>
        </p:spPr>
        <p:txBody>
          <a:bodyPr wrap="none">
            <a:spAutoFit/>
          </a:bodyPr>
          <a:lstStyle/>
          <a:p>
            <a:pPr algn="ctr"/>
            <a:r>
              <a:rPr lang="zh-CN" altLang="en-US" sz="2400" spc="120" dirty="0" smtClean="0">
                <a:latin typeface="造字工房悦黑体验版常规体" pitchFamily="50" charset="-122"/>
                <a:ea typeface="造字工房悦黑体验版常规体" pitchFamily="50" charset="-122"/>
              </a:rPr>
              <a:t>信息的组织方式和获取方式发生质的改变</a:t>
            </a:r>
            <a:endParaRPr lang="zh-CN" altLang="en-US" sz="2400" spc="120" dirty="0">
              <a:latin typeface="造字工房悦黑体验版常规体" pitchFamily="50" charset="-122"/>
              <a:ea typeface="造字工房悦黑体验版常规体" pitchFamily="50" charset="-122"/>
            </a:endParaRPr>
          </a:p>
        </p:txBody>
      </p:sp>
      <p:sp>
        <p:nvSpPr>
          <p:cNvPr id="6" name="矩形 5"/>
          <p:cNvSpPr/>
          <p:nvPr/>
        </p:nvSpPr>
        <p:spPr>
          <a:xfrm>
            <a:off x="1299710" y="3810370"/>
            <a:ext cx="2171068" cy="1200329"/>
          </a:xfrm>
          <a:prstGeom prst="rect">
            <a:avLst/>
          </a:prstGeom>
        </p:spPr>
        <p:txBody>
          <a:bodyPr wrap="square">
            <a:spAutoFit/>
          </a:bodyPr>
          <a:lstStyle/>
          <a:p>
            <a:pPr marL="285750" indent="-285750">
              <a:buFont typeface="Wingdings" panose="05000000000000000000" pitchFamily="2" charset="2"/>
              <a:buChar char="n"/>
            </a:pPr>
            <a:r>
              <a:rPr lang="zh-CN" altLang="en-US" dirty="0" smtClean="0">
                <a:latin typeface="微软雅黑" panose="020B0503020204020204" pitchFamily="34" charset="-122"/>
                <a:ea typeface="微软雅黑" panose="020B0503020204020204" pitchFamily="34" charset="-122"/>
              </a:rPr>
              <a:t>获取</a:t>
            </a:r>
            <a:r>
              <a:rPr lang="zh-CN" altLang="en-US" dirty="0">
                <a:latin typeface="微软雅黑" panose="020B0503020204020204" pitchFamily="34" charset="-122"/>
                <a:ea typeface="微软雅黑" panose="020B0503020204020204" pitchFamily="34" charset="-122"/>
              </a:rPr>
              <a:t>信息的方式和途径更加广泛和发撒，信息以裂变的速度</a:t>
            </a:r>
            <a:r>
              <a:rPr lang="zh-CN" altLang="en-US" dirty="0" smtClean="0">
                <a:latin typeface="微软雅黑" panose="020B0503020204020204" pitchFamily="34" charset="-122"/>
                <a:ea typeface="微软雅黑" panose="020B0503020204020204" pitchFamily="34" charset="-122"/>
              </a:rPr>
              <a:t>传播。</a:t>
            </a:r>
            <a:endParaRPr lang="en-US" altLang="zh-CN" dirty="0">
              <a:latin typeface="微软雅黑" panose="020B0503020204020204" pitchFamily="34" charset="-122"/>
              <a:ea typeface="微软雅黑" panose="020B0503020204020204" pitchFamily="34" charset="-122"/>
            </a:endParaRPr>
          </a:p>
        </p:txBody>
      </p:sp>
      <p:sp>
        <p:nvSpPr>
          <p:cNvPr id="7" name="矩形 6"/>
          <p:cNvSpPr/>
          <p:nvPr/>
        </p:nvSpPr>
        <p:spPr>
          <a:xfrm>
            <a:off x="5872995" y="3801458"/>
            <a:ext cx="2622127" cy="923330"/>
          </a:xfrm>
          <a:prstGeom prst="rect">
            <a:avLst/>
          </a:prstGeom>
        </p:spPr>
        <p:txBody>
          <a:bodyPr wrap="square">
            <a:spAutoFit/>
          </a:bodyPr>
          <a:lstStyle/>
          <a:p>
            <a:pPr marL="285750" indent="-285750">
              <a:buFont typeface="Wingdings" panose="05000000000000000000" pitchFamily="2" charset="2"/>
              <a:buChar char="n"/>
            </a:pPr>
            <a:r>
              <a:rPr lang="zh-CN" altLang="en-US" dirty="0" smtClean="0">
                <a:latin typeface="微软雅黑" panose="020B0503020204020204" pitchFamily="34" charset="-122"/>
                <a:ea typeface="微软雅黑" panose="020B0503020204020204" pitchFamily="34" charset="-122"/>
              </a:rPr>
              <a:t>以</a:t>
            </a:r>
            <a:r>
              <a:rPr lang="zh-CN" altLang="en-US" dirty="0">
                <a:latin typeface="微软雅黑" panose="020B0503020204020204" pitchFamily="34" charset="-122"/>
                <a:ea typeface="微软雅黑" panose="020B0503020204020204" pitchFamily="34" charset="-122"/>
              </a:rPr>
              <a:t>个人和兴趣组织信息，不再是以产品或物组织信息。</a:t>
            </a:r>
          </a:p>
        </p:txBody>
      </p:sp>
    </p:spTree>
    <p:extLst>
      <p:ext uri="{BB962C8B-B14F-4D97-AF65-F5344CB8AC3E}">
        <p14:creationId xmlns:p14="http://schemas.microsoft.com/office/powerpoint/2010/main" val="1737769443"/>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9144000" cy="5143500"/>
          </a:xfrm>
          <a:prstGeom prst="rect">
            <a:avLst/>
          </a:prstGeom>
          <a:solidFill>
            <a:srgbClr val="41C3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组合 38"/>
          <p:cNvGrpSpPr/>
          <p:nvPr/>
        </p:nvGrpSpPr>
        <p:grpSpPr>
          <a:xfrm>
            <a:off x="533400" y="-628650"/>
            <a:ext cx="7905749" cy="4055408"/>
            <a:chOff x="533400" y="-628650"/>
            <a:chExt cx="7905749" cy="4055408"/>
          </a:xfrm>
        </p:grpSpPr>
        <p:grpSp>
          <p:nvGrpSpPr>
            <p:cNvPr id="31" name="组合 30"/>
            <p:cNvGrpSpPr/>
            <p:nvPr/>
          </p:nvGrpSpPr>
          <p:grpSpPr>
            <a:xfrm>
              <a:off x="533400" y="-628650"/>
              <a:ext cx="7905749" cy="4055408"/>
              <a:chOff x="533400" y="-476250"/>
              <a:chExt cx="7905749" cy="4055408"/>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35592"/>
                <a:ext cx="3714750" cy="3714750"/>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857" y="-476250"/>
                <a:ext cx="3414292" cy="3414292"/>
              </a:xfrm>
              <a:prstGeom prst="rect">
                <a:avLst/>
              </a:prstGeom>
            </p:spPr>
          </p:pic>
          <p:cxnSp>
            <p:nvCxnSpPr>
              <p:cNvPr id="8" name="直接连接符 7"/>
              <p:cNvCxnSpPr/>
              <p:nvPr/>
            </p:nvCxnSpPr>
            <p:spPr>
              <a:xfrm>
                <a:off x="4301447" y="872376"/>
                <a:ext cx="685800" cy="578225"/>
              </a:xfrm>
              <a:prstGeom prst="line">
                <a:avLst/>
              </a:prstGeom>
              <a:ln w="25400">
                <a:solidFill>
                  <a:srgbClr val="3B9F8D"/>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3777258" y="1721783"/>
                <a:ext cx="1209989" cy="468966"/>
              </a:xfrm>
              <a:prstGeom prst="line">
                <a:avLst/>
              </a:prstGeom>
              <a:ln w="25400">
                <a:solidFill>
                  <a:srgbClr val="3B9F8D"/>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flipV="1">
                <a:off x="5549440" y="1793221"/>
                <a:ext cx="468967" cy="163045"/>
              </a:xfrm>
              <a:prstGeom prst="line">
                <a:avLst/>
              </a:prstGeom>
              <a:ln w="25400">
                <a:solidFill>
                  <a:srgbClr val="3B9F8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2861289" y="1581150"/>
                <a:ext cx="1910280" cy="25494"/>
              </a:xfrm>
              <a:prstGeom prst="line">
                <a:avLst/>
              </a:prstGeom>
              <a:ln w="25400">
                <a:solidFill>
                  <a:srgbClr val="3B9F8D"/>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447800" y="702609"/>
                <a:ext cx="2275671" cy="169767"/>
              </a:xfrm>
              <a:prstGeom prst="line">
                <a:avLst/>
              </a:prstGeom>
              <a:ln w="25400">
                <a:solidFill>
                  <a:srgbClr val="3B9F8D"/>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4096574" y="-391364"/>
                <a:ext cx="100887" cy="857248"/>
              </a:xfrm>
              <a:prstGeom prst="line">
                <a:avLst/>
              </a:prstGeom>
              <a:ln w="25400">
                <a:solidFill>
                  <a:srgbClr val="3B9F8D"/>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4402791" y="-253253"/>
                <a:ext cx="990845" cy="547125"/>
              </a:xfrm>
              <a:prstGeom prst="line">
                <a:avLst/>
              </a:prstGeom>
              <a:ln w="25400">
                <a:solidFill>
                  <a:srgbClr val="3B9F8D"/>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5393636" y="57150"/>
                <a:ext cx="2683810" cy="148618"/>
              </a:xfrm>
              <a:prstGeom prst="line">
                <a:avLst/>
              </a:prstGeom>
              <a:ln w="25400">
                <a:solidFill>
                  <a:srgbClr val="3B9F8D"/>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357281" y="152400"/>
                <a:ext cx="2419977" cy="550209"/>
              </a:xfrm>
              <a:prstGeom prst="line">
                <a:avLst/>
              </a:prstGeom>
              <a:ln w="25400">
                <a:solidFill>
                  <a:srgbClr val="3B9F8D"/>
                </a:solidFill>
              </a:ln>
            </p:spPr>
            <p:style>
              <a:lnRef idx="1">
                <a:schemeClr val="accent1"/>
              </a:lnRef>
              <a:fillRef idx="0">
                <a:schemeClr val="accent1"/>
              </a:fillRef>
              <a:effectRef idx="0">
                <a:schemeClr val="accent1"/>
              </a:effectRef>
              <a:fontRef idx="minor">
                <a:schemeClr val="tx1"/>
              </a:fontRef>
            </p:style>
          </p:cxnSp>
        </p:grpSp>
        <p:pic>
          <p:nvPicPr>
            <p:cNvPr id="35" name="图片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5713" y="1081849"/>
              <a:ext cx="680602" cy="680602"/>
            </a:xfrm>
            <a:prstGeom prst="rect">
              <a:avLst/>
            </a:prstGeom>
          </p:spPr>
        </p:pic>
        <p:pic>
          <p:nvPicPr>
            <p:cNvPr id="36" name="图片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227" y="645293"/>
              <a:ext cx="631058" cy="631058"/>
            </a:xfrm>
            <a:prstGeom prst="rect">
              <a:avLst/>
            </a:prstGeom>
          </p:spPr>
        </p:pic>
        <p:pic>
          <p:nvPicPr>
            <p:cNvPr id="38" name="图片 3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1569" y="2214001"/>
              <a:ext cx="686780" cy="686780"/>
            </a:xfrm>
            <a:prstGeom prst="rect">
              <a:avLst/>
            </a:prstGeom>
          </p:spPr>
        </p:pic>
      </p:grpSp>
      <p:sp>
        <p:nvSpPr>
          <p:cNvPr id="43" name="矩形 42"/>
          <p:cNvSpPr/>
          <p:nvPr/>
        </p:nvSpPr>
        <p:spPr>
          <a:xfrm>
            <a:off x="2125338" y="3037103"/>
            <a:ext cx="5545749" cy="769441"/>
          </a:xfrm>
          <a:prstGeom prst="rect">
            <a:avLst/>
          </a:prstGeom>
        </p:spPr>
        <p:txBody>
          <a:bodyPr wrap="none">
            <a:spAutoFit/>
          </a:bodyPr>
          <a:lstStyle/>
          <a:p>
            <a:pPr algn="ctr"/>
            <a:r>
              <a:rPr lang="zh-CN" altLang="en-US" sz="4400" b="1" spc="120" dirty="0" smtClean="0">
                <a:solidFill>
                  <a:srgbClr val="FEDB97"/>
                </a:solidFill>
                <a:latin typeface="造字工房力黑（非商用）常规体" pitchFamily="50" charset="-122"/>
                <a:ea typeface="造字工房力黑（非商用）常规体" pitchFamily="50" charset="-122"/>
              </a:rPr>
              <a:t>关系的改变：扁平</a:t>
            </a:r>
            <a:r>
              <a:rPr lang="zh-CN" altLang="en-US" sz="4400" b="1" spc="120" dirty="0">
                <a:solidFill>
                  <a:srgbClr val="FEDB97"/>
                </a:solidFill>
                <a:latin typeface="造字工房力黑（非商用）常规体" pitchFamily="50" charset="-122"/>
                <a:ea typeface="造字工房力黑（非商用）常规体" pitchFamily="50" charset="-122"/>
              </a:rPr>
              <a:t>化</a:t>
            </a:r>
          </a:p>
        </p:txBody>
      </p:sp>
      <p:cxnSp>
        <p:nvCxnSpPr>
          <p:cNvPr id="45" name="直接连接符 44"/>
          <p:cNvCxnSpPr/>
          <p:nvPr/>
        </p:nvCxnSpPr>
        <p:spPr>
          <a:xfrm>
            <a:off x="3776270" y="2306478"/>
            <a:ext cx="890673" cy="198554"/>
          </a:xfrm>
          <a:prstGeom prst="line">
            <a:avLst/>
          </a:prstGeom>
          <a:ln w="25400">
            <a:solidFill>
              <a:srgbClr val="3B9F8D"/>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5566535" y="2096944"/>
            <a:ext cx="434776" cy="339154"/>
          </a:xfrm>
          <a:prstGeom prst="line">
            <a:avLst/>
          </a:prstGeom>
          <a:ln w="25400">
            <a:solidFill>
              <a:srgbClr val="3B9F8D"/>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5164929" y="1798010"/>
            <a:ext cx="57574" cy="298934"/>
          </a:xfrm>
          <a:prstGeom prst="line">
            <a:avLst/>
          </a:prstGeom>
          <a:ln w="25400">
            <a:solidFill>
              <a:srgbClr val="3B9F8D"/>
            </a:solidFill>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2376014" y="3997464"/>
            <a:ext cx="6558660" cy="707886"/>
          </a:xfrm>
          <a:prstGeom prst="rect">
            <a:avLst/>
          </a:prstGeom>
        </p:spPr>
        <p:txBody>
          <a:bodyPr wrap="square">
            <a:spAutoFit/>
          </a:bodyPr>
          <a:lstStyle/>
          <a:p>
            <a:pPr marL="342900" indent="-342900">
              <a:buFont typeface="Wingdings" panose="05000000000000000000" pitchFamily="2" charset="2"/>
              <a:buChar char="n"/>
            </a:pPr>
            <a:r>
              <a:rPr lang="zh-CN" altLang="en-US" sz="2000" b="1" spc="120" dirty="0">
                <a:solidFill>
                  <a:schemeClr val="bg1"/>
                </a:solidFill>
                <a:latin typeface="造字工房悦黑体验版常规体" pitchFamily="50" charset="-122"/>
                <a:ea typeface="造字工房悦黑体验版常规体" pitchFamily="50" charset="-122"/>
              </a:rPr>
              <a:t>人和人、人和</a:t>
            </a:r>
            <a:r>
              <a:rPr lang="zh-CN" altLang="en-US" sz="2000" b="1" spc="120" dirty="0" smtClean="0">
                <a:solidFill>
                  <a:schemeClr val="bg1"/>
                </a:solidFill>
                <a:latin typeface="造字工房悦黑体验版常规体" pitchFamily="50" charset="-122"/>
                <a:ea typeface="造字工房悦黑体验版常规体" pitchFamily="50" charset="-122"/>
              </a:rPr>
              <a:t>企业的关系更加直接</a:t>
            </a:r>
            <a:endParaRPr lang="en-US" altLang="zh-CN" sz="2000" b="1" spc="120" dirty="0" smtClean="0">
              <a:solidFill>
                <a:schemeClr val="bg1"/>
              </a:solidFill>
              <a:latin typeface="造字工房悦黑体验版常规体" pitchFamily="50" charset="-122"/>
              <a:ea typeface="造字工房悦黑体验版常规体" pitchFamily="50" charset="-122"/>
            </a:endParaRPr>
          </a:p>
          <a:p>
            <a:pPr marL="342900" indent="-342900">
              <a:buFont typeface="Wingdings" panose="05000000000000000000" pitchFamily="2" charset="2"/>
              <a:buChar char="n"/>
            </a:pPr>
            <a:r>
              <a:rPr lang="zh-CN" altLang="en-US" sz="2000" b="1" spc="120" dirty="0" smtClean="0">
                <a:solidFill>
                  <a:schemeClr val="bg1"/>
                </a:solidFill>
                <a:latin typeface="造字工房悦黑体验版常规体" pitchFamily="50" charset="-122"/>
                <a:ea typeface="造字工房悦黑体验版常规体" pitchFamily="50" charset="-122"/>
              </a:rPr>
              <a:t>所有的关系都是双向的，可以互动的</a:t>
            </a:r>
            <a:endParaRPr lang="zh-CN" altLang="en-US" sz="2000" dirty="0"/>
          </a:p>
        </p:txBody>
      </p:sp>
    </p:spTree>
    <p:extLst>
      <p:ext uri="{BB962C8B-B14F-4D97-AF65-F5344CB8AC3E}">
        <p14:creationId xmlns:p14="http://schemas.microsoft.com/office/powerpoint/2010/main" val="2186986018"/>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rgbClr val="41C3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5935348" y="-3724688"/>
            <a:ext cx="3177276" cy="318135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66010"/>
            <a:ext cx="9144000" cy="2034540"/>
          </a:xfrm>
          <a:prstGeom prst="rect">
            <a:avLst/>
          </a:prstGeom>
        </p:spPr>
      </p:pic>
      <p:sp>
        <p:nvSpPr>
          <p:cNvPr id="6" name="流程图: 联系 5"/>
          <p:cNvSpPr/>
          <p:nvPr/>
        </p:nvSpPr>
        <p:spPr>
          <a:xfrm>
            <a:off x="-42300" y="4134339"/>
            <a:ext cx="1800000" cy="18000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1596889" y="3521203"/>
            <a:ext cx="12359355" cy="4157886"/>
          </a:xfrm>
          <a:custGeom>
            <a:avLst/>
            <a:gdLst>
              <a:gd name="connsiteX0" fmla="*/ 1800000 w 12359355"/>
              <a:gd name="connsiteY0" fmla="*/ 0 h 4157886"/>
              <a:gd name="connsiteX1" fmla="*/ 3188967 w 12359355"/>
              <a:gd name="connsiteY1" fmla="*/ 655033 h 4157886"/>
              <a:gd name="connsiteX2" fmla="*/ 3239869 w 12359355"/>
              <a:gd name="connsiteY2" fmla="*/ 723102 h 4157886"/>
              <a:gd name="connsiteX3" fmla="*/ 3289197 w 12359355"/>
              <a:gd name="connsiteY3" fmla="*/ 699339 h 4157886"/>
              <a:gd name="connsiteX4" fmla="*/ 3989839 w 12359355"/>
              <a:gd name="connsiteY4" fmla="*/ 557886 h 4157886"/>
              <a:gd name="connsiteX5" fmla="*/ 4690480 w 12359355"/>
              <a:gd name="connsiteY5" fmla="*/ 699339 h 4157886"/>
              <a:gd name="connsiteX6" fmla="*/ 4769597 w 12359355"/>
              <a:gd name="connsiteY6" fmla="*/ 737452 h 4157886"/>
              <a:gd name="connsiteX7" fmla="*/ 4790710 w 12359355"/>
              <a:gd name="connsiteY7" fmla="*/ 709218 h 4157886"/>
              <a:gd name="connsiteX8" fmla="*/ 6179677 w 12359355"/>
              <a:gd name="connsiteY8" fmla="*/ 54185 h 4157886"/>
              <a:gd name="connsiteX9" fmla="*/ 7568645 w 12359355"/>
              <a:gd name="connsiteY9" fmla="*/ 709218 h 4157886"/>
              <a:gd name="connsiteX10" fmla="*/ 7589758 w 12359355"/>
              <a:gd name="connsiteY10" fmla="*/ 737452 h 4157886"/>
              <a:gd name="connsiteX11" fmla="*/ 7668875 w 12359355"/>
              <a:gd name="connsiteY11" fmla="*/ 699339 h 4157886"/>
              <a:gd name="connsiteX12" fmla="*/ 8369516 w 12359355"/>
              <a:gd name="connsiteY12" fmla="*/ 557886 h 4157886"/>
              <a:gd name="connsiteX13" fmla="*/ 9070157 w 12359355"/>
              <a:gd name="connsiteY13" fmla="*/ 699339 h 4157886"/>
              <a:gd name="connsiteX14" fmla="*/ 9119486 w 12359355"/>
              <a:gd name="connsiteY14" fmla="*/ 723102 h 4157886"/>
              <a:gd name="connsiteX15" fmla="*/ 9170387 w 12359355"/>
              <a:gd name="connsiteY15" fmla="*/ 655033 h 4157886"/>
              <a:gd name="connsiteX16" fmla="*/ 10559355 w 12359355"/>
              <a:gd name="connsiteY16" fmla="*/ 0 h 4157886"/>
              <a:gd name="connsiteX17" fmla="*/ 12359355 w 12359355"/>
              <a:gd name="connsiteY17" fmla="*/ 1800000 h 4157886"/>
              <a:gd name="connsiteX18" fmla="*/ 10559355 w 12359355"/>
              <a:gd name="connsiteY18" fmla="*/ 3600000 h 4157886"/>
              <a:gd name="connsiteX19" fmla="*/ 9858713 w 12359355"/>
              <a:gd name="connsiteY19" fmla="*/ 3458547 h 4157886"/>
              <a:gd name="connsiteX20" fmla="*/ 9809385 w 12359355"/>
              <a:gd name="connsiteY20" fmla="*/ 3434784 h 4157886"/>
              <a:gd name="connsiteX21" fmla="*/ 9758483 w 12359355"/>
              <a:gd name="connsiteY21" fmla="*/ 3502854 h 4157886"/>
              <a:gd name="connsiteX22" fmla="*/ 8369516 w 12359355"/>
              <a:gd name="connsiteY22" fmla="*/ 4157886 h 4157886"/>
              <a:gd name="connsiteX23" fmla="*/ 6980549 w 12359355"/>
              <a:gd name="connsiteY23" fmla="*/ 3502854 h 4157886"/>
              <a:gd name="connsiteX24" fmla="*/ 6959436 w 12359355"/>
              <a:gd name="connsiteY24" fmla="*/ 3474620 h 4157886"/>
              <a:gd name="connsiteX25" fmla="*/ 6880319 w 12359355"/>
              <a:gd name="connsiteY25" fmla="*/ 3512732 h 4157886"/>
              <a:gd name="connsiteX26" fmla="*/ 6179677 w 12359355"/>
              <a:gd name="connsiteY26" fmla="*/ 3654185 h 4157886"/>
              <a:gd name="connsiteX27" fmla="*/ 5479036 w 12359355"/>
              <a:gd name="connsiteY27" fmla="*/ 3512732 h 4157886"/>
              <a:gd name="connsiteX28" fmla="*/ 5399919 w 12359355"/>
              <a:gd name="connsiteY28" fmla="*/ 3474620 h 4157886"/>
              <a:gd name="connsiteX29" fmla="*/ 5378806 w 12359355"/>
              <a:gd name="connsiteY29" fmla="*/ 3502854 h 4157886"/>
              <a:gd name="connsiteX30" fmla="*/ 3989839 w 12359355"/>
              <a:gd name="connsiteY30" fmla="*/ 4157886 h 4157886"/>
              <a:gd name="connsiteX31" fmla="*/ 2600871 w 12359355"/>
              <a:gd name="connsiteY31" fmla="*/ 3502854 h 4157886"/>
              <a:gd name="connsiteX32" fmla="*/ 2549970 w 12359355"/>
              <a:gd name="connsiteY32" fmla="*/ 3434784 h 4157886"/>
              <a:gd name="connsiteX33" fmla="*/ 2500641 w 12359355"/>
              <a:gd name="connsiteY33" fmla="*/ 3458547 h 4157886"/>
              <a:gd name="connsiteX34" fmla="*/ 1800000 w 12359355"/>
              <a:gd name="connsiteY34" fmla="*/ 3600000 h 4157886"/>
              <a:gd name="connsiteX35" fmla="*/ 0 w 12359355"/>
              <a:gd name="connsiteY35" fmla="*/ 1800000 h 4157886"/>
              <a:gd name="connsiteX36" fmla="*/ 1800000 w 12359355"/>
              <a:gd name="connsiteY36" fmla="*/ 0 h 4157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2359355" h="4157886">
                <a:moveTo>
                  <a:pt x="1800000" y="0"/>
                </a:moveTo>
                <a:cubicBezTo>
                  <a:pt x="2359188" y="0"/>
                  <a:pt x="2858821" y="254988"/>
                  <a:pt x="3188967" y="655033"/>
                </a:cubicBezTo>
                <a:lnTo>
                  <a:pt x="3239869" y="723102"/>
                </a:lnTo>
                <a:lnTo>
                  <a:pt x="3289197" y="699339"/>
                </a:lnTo>
                <a:cubicBezTo>
                  <a:pt x="3504546" y="608254"/>
                  <a:pt x="3741310" y="557886"/>
                  <a:pt x="3989839" y="557886"/>
                </a:cubicBezTo>
                <a:cubicBezTo>
                  <a:pt x="4238367" y="557886"/>
                  <a:pt x="4475131" y="608254"/>
                  <a:pt x="4690480" y="699339"/>
                </a:cubicBezTo>
                <a:lnTo>
                  <a:pt x="4769597" y="737452"/>
                </a:lnTo>
                <a:lnTo>
                  <a:pt x="4790710" y="709218"/>
                </a:lnTo>
                <a:cubicBezTo>
                  <a:pt x="5120856" y="309173"/>
                  <a:pt x="5620489" y="54185"/>
                  <a:pt x="6179677" y="54185"/>
                </a:cubicBezTo>
                <a:cubicBezTo>
                  <a:pt x="6738866" y="54185"/>
                  <a:pt x="7238498" y="309173"/>
                  <a:pt x="7568645" y="709218"/>
                </a:cubicBezTo>
                <a:lnTo>
                  <a:pt x="7589758" y="737452"/>
                </a:lnTo>
                <a:lnTo>
                  <a:pt x="7668875" y="699339"/>
                </a:lnTo>
                <a:cubicBezTo>
                  <a:pt x="7884224" y="608254"/>
                  <a:pt x="8120988" y="557886"/>
                  <a:pt x="8369516" y="557886"/>
                </a:cubicBezTo>
                <a:cubicBezTo>
                  <a:pt x="8618045" y="557886"/>
                  <a:pt x="8854809" y="608254"/>
                  <a:pt x="9070157" y="699339"/>
                </a:cubicBezTo>
                <a:lnTo>
                  <a:pt x="9119486" y="723102"/>
                </a:lnTo>
                <a:lnTo>
                  <a:pt x="9170387" y="655033"/>
                </a:lnTo>
                <a:cubicBezTo>
                  <a:pt x="9500533" y="254988"/>
                  <a:pt x="10000166" y="0"/>
                  <a:pt x="10559355" y="0"/>
                </a:cubicBezTo>
                <a:cubicBezTo>
                  <a:pt x="11553468" y="0"/>
                  <a:pt x="12359355" y="805887"/>
                  <a:pt x="12359355" y="1800000"/>
                </a:cubicBezTo>
                <a:cubicBezTo>
                  <a:pt x="12359355" y="2794113"/>
                  <a:pt x="11553468" y="3600000"/>
                  <a:pt x="10559355" y="3600000"/>
                </a:cubicBezTo>
                <a:cubicBezTo>
                  <a:pt x="10310827" y="3600000"/>
                  <a:pt x="10074063" y="3549632"/>
                  <a:pt x="9858713" y="3458547"/>
                </a:cubicBezTo>
                <a:lnTo>
                  <a:pt x="9809385" y="3434784"/>
                </a:lnTo>
                <a:lnTo>
                  <a:pt x="9758483" y="3502854"/>
                </a:lnTo>
                <a:cubicBezTo>
                  <a:pt x="9428337" y="3902899"/>
                  <a:pt x="8928705" y="4157886"/>
                  <a:pt x="8369516" y="4157886"/>
                </a:cubicBezTo>
                <a:cubicBezTo>
                  <a:pt x="7810328" y="4157886"/>
                  <a:pt x="7310695" y="3902899"/>
                  <a:pt x="6980549" y="3502854"/>
                </a:cubicBezTo>
                <a:lnTo>
                  <a:pt x="6959436" y="3474620"/>
                </a:lnTo>
                <a:lnTo>
                  <a:pt x="6880319" y="3512732"/>
                </a:lnTo>
                <a:cubicBezTo>
                  <a:pt x="6664970" y="3603817"/>
                  <a:pt x="6428205" y="3654185"/>
                  <a:pt x="6179677" y="3654185"/>
                </a:cubicBezTo>
                <a:cubicBezTo>
                  <a:pt x="5931149" y="3654185"/>
                  <a:pt x="5694385" y="3603817"/>
                  <a:pt x="5479036" y="3512732"/>
                </a:cubicBezTo>
                <a:lnTo>
                  <a:pt x="5399919" y="3474620"/>
                </a:lnTo>
                <a:lnTo>
                  <a:pt x="5378806" y="3502854"/>
                </a:lnTo>
                <a:cubicBezTo>
                  <a:pt x="5048660" y="3902899"/>
                  <a:pt x="4549027" y="4157886"/>
                  <a:pt x="3989839" y="4157886"/>
                </a:cubicBezTo>
                <a:cubicBezTo>
                  <a:pt x="3430650" y="4157886"/>
                  <a:pt x="2931017" y="3902899"/>
                  <a:pt x="2600871" y="3502854"/>
                </a:cubicBezTo>
                <a:lnTo>
                  <a:pt x="2549970" y="3434784"/>
                </a:lnTo>
                <a:lnTo>
                  <a:pt x="2500641" y="3458547"/>
                </a:lnTo>
                <a:cubicBezTo>
                  <a:pt x="2285292" y="3549632"/>
                  <a:pt x="2048528" y="3600000"/>
                  <a:pt x="1800000" y="3600000"/>
                </a:cubicBezTo>
                <a:cubicBezTo>
                  <a:pt x="805887" y="3600000"/>
                  <a:pt x="0" y="2794113"/>
                  <a:pt x="0" y="1800000"/>
                </a:cubicBezTo>
                <a:cubicBezTo>
                  <a:pt x="0" y="805887"/>
                  <a:pt x="805887" y="0"/>
                  <a:pt x="180000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p:nvPr/>
        </p:nvSpPr>
        <p:spPr>
          <a:xfrm>
            <a:off x="-1596889" y="3804596"/>
            <a:ext cx="12359355" cy="4157886"/>
          </a:xfrm>
          <a:custGeom>
            <a:avLst/>
            <a:gdLst>
              <a:gd name="connsiteX0" fmla="*/ 1800000 w 12359355"/>
              <a:gd name="connsiteY0" fmla="*/ 0 h 4157886"/>
              <a:gd name="connsiteX1" fmla="*/ 3188967 w 12359355"/>
              <a:gd name="connsiteY1" fmla="*/ 655033 h 4157886"/>
              <a:gd name="connsiteX2" fmla="*/ 3239869 w 12359355"/>
              <a:gd name="connsiteY2" fmla="*/ 723102 h 4157886"/>
              <a:gd name="connsiteX3" fmla="*/ 3289197 w 12359355"/>
              <a:gd name="connsiteY3" fmla="*/ 699339 h 4157886"/>
              <a:gd name="connsiteX4" fmla="*/ 3989839 w 12359355"/>
              <a:gd name="connsiteY4" fmla="*/ 557886 h 4157886"/>
              <a:gd name="connsiteX5" fmla="*/ 4690480 w 12359355"/>
              <a:gd name="connsiteY5" fmla="*/ 699339 h 4157886"/>
              <a:gd name="connsiteX6" fmla="*/ 4769597 w 12359355"/>
              <a:gd name="connsiteY6" fmla="*/ 737452 h 4157886"/>
              <a:gd name="connsiteX7" fmla="*/ 4790710 w 12359355"/>
              <a:gd name="connsiteY7" fmla="*/ 709218 h 4157886"/>
              <a:gd name="connsiteX8" fmla="*/ 6179677 w 12359355"/>
              <a:gd name="connsiteY8" fmla="*/ 54185 h 4157886"/>
              <a:gd name="connsiteX9" fmla="*/ 7568645 w 12359355"/>
              <a:gd name="connsiteY9" fmla="*/ 709218 h 4157886"/>
              <a:gd name="connsiteX10" fmla="*/ 7589758 w 12359355"/>
              <a:gd name="connsiteY10" fmla="*/ 737452 h 4157886"/>
              <a:gd name="connsiteX11" fmla="*/ 7668875 w 12359355"/>
              <a:gd name="connsiteY11" fmla="*/ 699339 h 4157886"/>
              <a:gd name="connsiteX12" fmla="*/ 8369516 w 12359355"/>
              <a:gd name="connsiteY12" fmla="*/ 557886 h 4157886"/>
              <a:gd name="connsiteX13" fmla="*/ 9070157 w 12359355"/>
              <a:gd name="connsiteY13" fmla="*/ 699339 h 4157886"/>
              <a:gd name="connsiteX14" fmla="*/ 9119486 w 12359355"/>
              <a:gd name="connsiteY14" fmla="*/ 723102 h 4157886"/>
              <a:gd name="connsiteX15" fmla="*/ 9170387 w 12359355"/>
              <a:gd name="connsiteY15" fmla="*/ 655033 h 4157886"/>
              <a:gd name="connsiteX16" fmla="*/ 10559355 w 12359355"/>
              <a:gd name="connsiteY16" fmla="*/ 0 h 4157886"/>
              <a:gd name="connsiteX17" fmla="*/ 12359355 w 12359355"/>
              <a:gd name="connsiteY17" fmla="*/ 1800000 h 4157886"/>
              <a:gd name="connsiteX18" fmla="*/ 10559355 w 12359355"/>
              <a:gd name="connsiteY18" fmla="*/ 3600000 h 4157886"/>
              <a:gd name="connsiteX19" fmla="*/ 9858713 w 12359355"/>
              <a:gd name="connsiteY19" fmla="*/ 3458547 h 4157886"/>
              <a:gd name="connsiteX20" fmla="*/ 9809385 w 12359355"/>
              <a:gd name="connsiteY20" fmla="*/ 3434784 h 4157886"/>
              <a:gd name="connsiteX21" fmla="*/ 9758483 w 12359355"/>
              <a:gd name="connsiteY21" fmla="*/ 3502854 h 4157886"/>
              <a:gd name="connsiteX22" fmla="*/ 8369516 w 12359355"/>
              <a:gd name="connsiteY22" fmla="*/ 4157886 h 4157886"/>
              <a:gd name="connsiteX23" fmla="*/ 6980549 w 12359355"/>
              <a:gd name="connsiteY23" fmla="*/ 3502854 h 4157886"/>
              <a:gd name="connsiteX24" fmla="*/ 6959436 w 12359355"/>
              <a:gd name="connsiteY24" fmla="*/ 3474620 h 4157886"/>
              <a:gd name="connsiteX25" fmla="*/ 6880319 w 12359355"/>
              <a:gd name="connsiteY25" fmla="*/ 3512732 h 4157886"/>
              <a:gd name="connsiteX26" fmla="*/ 6179677 w 12359355"/>
              <a:gd name="connsiteY26" fmla="*/ 3654185 h 4157886"/>
              <a:gd name="connsiteX27" fmla="*/ 5479036 w 12359355"/>
              <a:gd name="connsiteY27" fmla="*/ 3512732 h 4157886"/>
              <a:gd name="connsiteX28" fmla="*/ 5399919 w 12359355"/>
              <a:gd name="connsiteY28" fmla="*/ 3474620 h 4157886"/>
              <a:gd name="connsiteX29" fmla="*/ 5378806 w 12359355"/>
              <a:gd name="connsiteY29" fmla="*/ 3502854 h 4157886"/>
              <a:gd name="connsiteX30" fmla="*/ 3989839 w 12359355"/>
              <a:gd name="connsiteY30" fmla="*/ 4157886 h 4157886"/>
              <a:gd name="connsiteX31" fmla="*/ 2600871 w 12359355"/>
              <a:gd name="connsiteY31" fmla="*/ 3502854 h 4157886"/>
              <a:gd name="connsiteX32" fmla="*/ 2549970 w 12359355"/>
              <a:gd name="connsiteY32" fmla="*/ 3434784 h 4157886"/>
              <a:gd name="connsiteX33" fmla="*/ 2500641 w 12359355"/>
              <a:gd name="connsiteY33" fmla="*/ 3458547 h 4157886"/>
              <a:gd name="connsiteX34" fmla="*/ 1800000 w 12359355"/>
              <a:gd name="connsiteY34" fmla="*/ 3600000 h 4157886"/>
              <a:gd name="connsiteX35" fmla="*/ 0 w 12359355"/>
              <a:gd name="connsiteY35" fmla="*/ 1800000 h 4157886"/>
              <a:gd name="connsiteX36" fmla="*/ 1800000 w 12359355"/>
              <a:gd name="connsiteY36" fmla="*/ 0 h 4157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2359355" h="4157886">
                <a:moveTo>
                  <a:pt x="1800000" y="0"/>
                </a:moveTo>
                <a:cubicBezTo>
                  <a:pt x="2359188" y="0"/>
                  <a:pt x="2858821" y="254988"/>
                  <a:pt x="3188967" y="655033"/>
                </a:cubicBezTo>
                <a:lnTo>
                  <a:pt x="3239869" y="723102"/>
                </a:lnTo>
                <a:lnTo>
                  <a:pt x="3289197" y="699339"/>
                </a:lnTo>
                <a:cubicBezTo>
                  <a:pt x="3504546" y="608254"/>
                  <a:pt x="3741310" y="557886"/>
                  <a:pt x="3989839" y="557886"/>
                </a:cubicBezTo>
                <a:cubicBezTo>
                  <a:pt x="4238367" y="557886"/>
                  <a:pt x="4475131" y="608254"/>
                  <a:pt x="4690480" y="699339"/>
                </a:cubicBezTo>
                <a:lnTo>
                  <a:pt x="4769597" y="737452"/>
                </a:lnTo>
                <a:lnTo>
                  <a:pt x="4790710" y="709218"/>
                </a:lnTo>
                <a:cubicBezTo>
                  <a:pt x="5120856" y="309173"/>
                  <a:pt x="5620489" y="54185"/>
                  <a:pt x="6179677" y="54185"/>
                </a:cubicBezTo>
                <a:cubicBezTo>
                  <a:pt x="6738866" y="54185"/>
                  <a:pt x="7238498" y="309173"/>
                  <a:pt x="7568645" y="709218"/>
                </a:cubicBezTo>
                <a:lnTo>
                  <a:pt x="7589758" y="737452"/>
                </a:lnTo>
                <a:lnTo>
                  <a:pt x="7668875" y="699339"/>
                </a:lnTo>
                <a:cubicBezTo>
                  <a:pt x="7884224" y="608254"/>
                  <a:pt x="8120988" y="557886"/>
                  <a:pt x="8369516" y="557886"/>
                </a:cubicBezTo>
                <a:cubicBezTo>
                  <a:pt x="8618045" y="557886"/>
                  <a:pt x="8854809" y="608254"/>
                  <a:pt x="9070157" y="699339"/>
                </a:cubicBezTo>
                <a:lnTo>
                  <a:pt x="9119486" y="723102"/>
                </a:lnTo>
                <a:lnTo>
                  <a:pt x="9170387" y="655033"/>
                </a:lnTo>
                <a:cubicBezTo>
                  <a:pt x="9500533" y="254988"/>
                  <a:pt x="10000166" y="0"/>
                  <a:pt x="10559355" y="0"/>
                </a:cubicBezTo>
                <a:cubicBezTo>
                  <a:pt x="11553468" y="0"/>
                  <a:pt x="12359355" y="805887"/>
                  <a:pt x="12359355" y="1800000"/>
                </a:cubicBezTo>
                <a:cubicBezTo>
                  <a:pt x="12359355" y="2794113"/>
                  <a:pt x="11553468" y="3600000"/>
                  <a:pt x="10559355" y="3600000"/>
                </a:cubicBezTo>
                <a:cubicBezTo>
                  <a:pt x="10310827" y="3600000"/>
                  <a:pt x="10074063" y="3549632"/>
                  <a:pt x="9858713" y="3458547"/>
                </a:cubicBezTo>
                <a:lnTo>
                  <a:pt x="9809385" y="3434784"/>
                </a:lnTo>
                <a:lnTo>
                  <a:pt x="9758483" y="3502854"/>
                </a:lnTo>
                <a:cubicBezTo>
                  <a:pt x="9428337" y="3902899"/>
                  <a:pt x="8928705" y="4157886"/>
                  <a:pt x="8369516" y="4157886"/>
                </a:cubicBezTo>
                <a:cubicBezTo>
                  <a:pt x="7810328" y="4157886"/>
                  <a:pt x="7310695" y="3902899"/>
                  <a:pt x="6980549" y="3502854"/>
                </a:cubicBezTo>
                <a:lnTo>
                  <a:pt x="6959436" y="3474620"/>
                </a:lnTo>
                <a:lnTo>
                  <a:pt x="6880319" y="3512732"/>
                </a:lnTo>
                <a:cubicBezTo>
                  <a:pt x="6664970" y="3603817"/>
                  <a:pt x="6428205" y="3654185"/>
                  <a:pt x="6179677" y="3654185"/>
                </a:cubicBezTo>
                <a:cubicBezTo>
                  <a:pt x="5931149" y="3654185"/>
                  <a:pt x="5694385" y="3603817"/>
                  <a:pt x="5479036" y="3512732"/>
                </a:cubicBezTo>
                <a:lnTo>
                  <a:pt x="5399919" y="3474620"/>
                </a:lnTo>
                <a:lnTo>
                  <a:pt x="5378806" y="3502854"/>
                </a:lnTo>
                <a:cubicBezTo>
                  <a:pt x="5048660" y="3902899"/>
                  <a:pt x="4549027" y="4157886"/>
                  <a:pt x="3989839" y="4157886"/>
                </a:cubicBezTo>
                <a:cubicBezTo>
                  <a:pt x="3430650" y="4157886"/>
                  <a:pt x="2931017" y="3902899"/>
                  <a:pt x="2600871" y="3502854"/>
                </a:cubicBezTo>
                <a:lnTo>
                  <a:pt x="2549970" y="3434784"/>
                </a:lnTo>
                <a:lnTo>
                  <a:pt x="2500641" y="3458547"/>
                </a:lnTo>
                <a:cubicBezTo>
                  <a:pt x="2285292" y="3549632"/>
                  <a:pt x="2048528" y="3600000"/>
                  <a:pt x="1800000" y="3600000"/>
                </a:cubicBezTo>
                <a:cubicBezTo>
                  <a:pt x="805887" y="3600000"/>
                  <a:pt x="0" y="2794113"/>
                  <a:pt x="0" y="1800000"/>
                </a:cubicBezTo>
                <a:cubicBezTo>
                  <a:pt x="0" y="805887"/>
                  <a:pt x="805887" y="0"/>
                  <a:pt x="180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2047959" y="1323931"/>
            <a:ext cx="5069658" cy="707886"/>
          </a:xfrm>
          <a:prstGeom prst="rect">
            <a:avLst/>
          </a:prstGeom>
        </p:spPr>
        <p:txBody>
          <a:bodyPr wrap="none">
            <a:spAutoFit/>
          </a:bodyPr>
          <a:lstStyle/>
          <a:p>
            <a:pPr algn="ctr"/>
            <a:r>
              <a:rPr lang="zh-CN" altLang="en-US" sz="4000" b="1" spc="120" dirty="0" smtClean="0">
                <a:solidFill>
                  <a:schemeClr val="bg1"/>
                </a:solidFill>
                <a:latin typeface="造字工房力黑（非商用）常规体" pitchFamily="50" charset="-122"/>
                <a:ea typeface="造字工房力黑（非商用）常规体" pitchFamily="50" charset="-122"/>
              </a:rPr>
              <a:t>去中心化、去中介化</a:t>
            </a:r>
            <a:endParaRPr lang="zh-CN" altLang="en-US" sz="4000" b="1" spc="120" dirty="0">
              <a:solidFill>
                <a:schemeClr val="bg1"/>
              </a:solidFill>
              <a:latin typeface="造字工房力黑（非商用）常规体" pitchFamily="50" charset="-122"/>
              <a:ea typeface="造字工房力黑（非商用）常规体" pitchFamily="50" charset="-122"/>
            </a:endParaRPr>
          </a:p>
        </p:txBody>
      </p:sp>
      <p:sp>
        <p:nvSpPr>
          <p:cNvPr id="21" name="椭圆形标注 20"/>
          <p:cNvSpPr/>
          <p:nvPr/>
        </p:nvSpPr>
        <p:spPr>
          <a:xfrm>
            <a:off x="914400" y="209551"/>
            <a:ext cx="1371600" cy="1295400"/>
          </a:xfrm>
          <a:prstGeom prst="wedgeEllipseCallout">
            <a:avLst>
              <a:gd name="adj1" fmla="val 49415"/>
              <a:gd name="adj2" fmla="val 44572"/>
            </a:avLst>
          </a:prstGeom>
          <a:solidFill>
            <a:srgbClr val="F25B1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858206" y="590410"/>
            <a:ext cx="1509389" cy="830997"/>
          </a:xfrm>
          <a:prstGeom prst="rect">
            <a:avLst/>
          </a:prstGeom>
        </p:spPr>
        <p:txBody>
          <a:bodyPr wrap="none">
            <a:spAutoFit/>
          </a:bodyPr>
          <a:lstStyle/>
          <a:p>
            <a:pPr algn="ctr"/>
            <a:r>
              <a:rPr lang="zh-CN" altLang="en-US" sz="2400" b="1" spc="120" dirty="0" smtClean="0">
                <a:solidFill>
                  <a:schemeClr val="bg1"/>
                </a:solidFill>
                <a:latin typeface="造字工房悦黑体验版常规体" pitchFamily="50" charset="-122"/>
                <a:ea typeface="造字工房悦黑体验版常规体" pitchFamily="50" charset="-122"/>
              </a:rPr>
              <a:t>即某大神</a:t>
            </a:r>
            <a:endParaRPr lang="en-US" altLang="zh-CN" sz="2400" b="1" spc="120" dirty="0" smtClean="0">
              <a:solidFill>
                <a:schemeClr val="bg1"/>
              </a:solidFill>
              <a:latin typeface="造字工房悦黑体验版常规体" pitchFamily="50" charset="-122"/>
              <a:ea typeface="造字工房悦黑体验版常规体" pitchFamily="50" charset="-122"/>
            </a:endParaRPr>
          </a:p>
          <a:p>
            <a:pPr algn="ctr"/>
            <a:r>
              <a:rPr lang="zh-CN" altLang="en-US" sz="2400" b="1" spc="120" dirty="0" smtClean="0">
                <a:solidFill>
                  <a:schemeClr val="bg1"/>
                </a:solidFill>
                <a:latin typeface="造字工房悦黑体验版常规体" pitchFamily="50" charset="-122"/>
                <a:ea typeface="造字工房悦黑体验版常规体" pitchFamily="50" charset="-122"/>
              </a:rPr>
              <a:t>说的</a:t>
            </a:r>
            <a:endParaRPr lang="zh-CN" altLang="en-US" sz="2400" b="1" spc="120" dirty="0">
              <a:solidFill>
                <a:schemeClr val="bg1"/>
              </a:solidFill>
              <a:latin typeface="造字工房悦黑体验版常规体" pitchFamily="50" charset="-122"/>
              <a:ea typeface="造字工房悦黑体验版常规体" pitchFamily="50" charset="-122"/>
            </a:endParaRPr>
          </a:p>
        </p:txBody>
      </p:sp>
    </p:spTree>
    <p:extLst>
      <p:ext uri="{BB962C8B-B14F-4D97-AF65-F5344CB8AC3E}">
        <p14:creationId xmlns:p14="http://schemas.microsoft.com/office/powerpoint/2010/main" val="1695013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decel="50000" fill="hold" nodeType="withEffect">
                                  <p:stCondLst>
                                    <p:cond delay="0"/>
                                  </p:stCondLst>
                                  <p:childTnLst>
                                    <p:animMotion origin="layout" path="M 0 -3.08642E-6 L 0 -0.0216 L 0 0.02037 L 0 -3.08642E-6 Z " pathEditMode="relative" rAng="0" ptsTypes="AAAA">
                                      <p:cBhvr>
                                        <p:cTn id="6" dur="5000" fill="hold"/>
                                        <p:tgtEl>
                                          <p:spTgt spid="5"/>
                                        </p:tgtEl>
                                        <p:attrNameLst>
                                          <p:attrName>ppt_x</p:attrName>
                                          <p:attrName>ppt_y</p:attrName>
                                        </p:attrNameLst>
                                      </p:cBhvr>
                                      <p:rCtr x="0" y="-62"/>
                                    </p:animMotion>
                                  </p:childTnLst>
                                </p:cTn>
                              </p:par>
                              <p:par>
                                <p:cTn id="7" presetID="0" presetClass="path" presetSubtype="0" repeatCount="indefinite" accel="50000" fill="hold" grpId="0" nodeType="withEffect">
                                  <p:stCondLst>
                                    <p:cond delay="0"/>
                                  </p:stCondLst>
                                  <p:childTnLst>
                                    <p:animMotion origin="layout" path="M 4.72222E-6 2.83951E-6 L -0.04566 0.00895 L 0.046 0.00895 L 4.72222E-6 2.83951E-6 Z " pathEditMode="relative" rAng="0" ptsTypes="AAAA">
                                      <p:cBhvr>
                                        <p:cTn id="8" dur="10000" fill="hold"/>
                                        <p:tgtEl>
                                          <p:spTgt spid="57"/>
                                        </p:tgtEl>
                                        <p:attrNameLst>
                                          <p:attrName>ppt_x</p:attrName>
                                          <p:attrName>ppt_y</p:attrName>
                                        </p:attrNameLst>
                                      </p:cBhvr>
                                      <p:rCtr x="17" y="432"/>
                                    </p:animMotion>
                                  </p:childTnLst>
                                </p:cTn>
                              </p:par>
                              <p:par>
                                <p:cTn id="9" presetID="0" presetClass="path" presetSubtype="0" repeatCount="indefinite" accel="50000" fill="hold" grpId="0" nodeType="withEffect">
                                  <p:stCondLst>
                                    <p:cond delay="3000"/>
                                  </p:stCondLst>
                                  <p:childTnLst>
                                    <p:animMotion origin="layout" path="M 2.77778E-7 -3.7037E-6 L -0.04566 0.00895 L 0.04601 0.00895 L 2.77778E-7 -3.7037E-6 Z " pathEditMode="relative" rAng="0" ptsTypes="AAAA">
                                      <p:cBhvr>
                                        <p:cTn id="10" dur="10000" spd="-100000" fill="hold"/>
                                        <p:tgtEl>
                                          <p:spTgt spid="56"/>
                                        </p:tgtEl>
                                        <p:attrNameLst>
                                          <p:attrName>ppt_x</p:attrName>
                                          <p:attrName>ppt_y</p:attrName>
                                        </p:attrNameLst>
                                      </p:cBhvr>
                                      <p:rCtr x="17" y="4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p:cNvSpPr>
            <a:spLocks noChangeArrowheads="1"/>
          </p:cNvSpPr>
          <p:nvPr/>
        </p:nvSpPr>
        <p:spPr bwMode="auto">
          <a:xfrm>
            <a:off x="0" y="0"/>
            <a:ext cx="9143999" cy="5143500"/>
          </a:xfrm>
          <a:prstGeom prst="rect">
            <a:avLst/>
          </a:prstGeom>
          <a:solidFill>
            <a:srgbClr val="45728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pic>
        <p:nvPicPr>
          <p:cNvPr id="24" name="图片 23"/>
          <p:cNvPicPr>
            <a:picLocks noChangeAspect="1"/>
          </p:cNvPicPr>
          <p:nvPr/>
        </p:nvPicPr>
        <p:blipFill rotWithShape="1">
          <a:blip r:embed="rId2"/>
          <a:srcRect t="46556"/>
          <a:stretch/>
        </p:blipFill>
        <p:spPr>
          <a:xfrm>
            <a:off x="4833923" y="2491746"/>
            <a:ext cx="2688569" cy="882980"/>
          </a:xfrm>
          <a:prstGeom prst="rect">
            <a:avLst/>
          </a:prstGeom>
        </p:spPr>
      </p:pic>
      <p:pic>
        <p:nvPicPr>
          <p:cNvPr id="18" name="图片 17"/>
          <p:cNvPicPr>
            <a:picLocks noChangeAspect="1"/>
          </p:cNvPicPr>
          <p:nvPr/>
        </p:nvPicPr>
        <p:blipFill rotWithShape="1">
          <a:blip r:embed="rId2"/>
          <a:srcRect l="-743" t="-265" r="743" b="49796"/>
          <a:stretch/>
        </p:blipFill>
        <p:spPr>
          <a:xfrm>
            <a:off x="4814045" y="1714247"/>
            <a:ext cx="2688569" cy="833821"/>
          </a:xfrm>
          <a:prstGeom prst="rect">
            <a:avLst/>
          </a:prstGeom>
        </p:spPr>
      </p:pic>
      <p:pic>
        <p:nvPicPr>
          <p:cNvPr id="8"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22801" r="44190"/>
          <a:stretch/>
        </p:blipFill>
        <p:spPr bwMode="auto">
          <a:xfrm>
            <a:off x="1142999" y="1768115"/>
            <a:ext cx="1600201" cy="1476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r="77620"/>
          <a:stretch/>
        </p:blipFill>
        <p:spPr bwMode="auto">
          <a:xfrm>
            <a:off x="-94338" y="1768115"/>
            <a:ext cx="1084938" cy="1476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9281" y="1096506"/>
            <a:ext cx="1200150" cy="3000375"/>
          </a:xfrm>
          <a:prstGeom prst="rect">
            <a:avLst/>
          </a:prstGeom>
        </p:spPr>
      </p:pic>
      <p:sp>
        <p:nvSpPr>
          <p:cNvPr id="11" name="流程图: 联系 10"/>
          <p:cNvSpPr/>
          <p:nvPr/>
        </p:nvSpPr>
        <p:spPr>
          <a:xfrm>
            <a:off x="7772400" y="1581150"/>
            <a:ext cx="45719" cy="76200"/>
          </a:xfrm>
          <a:prstGeom prst="flowChartConnector">
            <a:avLst/>
          </a:prstGeom>
          <a:solidFill>
            <a:schemeClr val="bg1"/>
          </a:solidFill>
          <a:ln>
            <a:solidFill>
              <a:srgbClr val="C27D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联系 13"/>
          <p:cNvSpPr/>
          <p:nvPr/>
        </p:nvSpPr>
        <p:spPr>
          <a:xfrm>
            <a:off x="7980405" y="1581150"/>
            <a:ext cx="45719" cy="76200"/>
          </a:xfrm>
          <a:prstGeom prst="flowChartConnector">
            <a:avLst/>
          </a:prstGeom>
          <a:solidFill>
            <a:schemeClr val="bg1"/>
          </a:solidFill>
          <a:ln>
            <a:solidFill>
              <a:srgbClr val="C27D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联系 14"/>
          <p:cNvSpPr/>
          <p:nvPr/>
        </p:nvSpPr>
        <p:spPr>
          <a:xfrm>
            <a:off x="7814126" y="1809750"/>
            <a:ext cx="199613" cy="134287"/>
          </a:xfrm>
          <a:prstGeom prst="flowChartConnector">
            <a:avLst/>
          </a:prstGeom>
          <a:solidFill>
            <a:srgbClr val="FFD9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联系 15"/>
          <p:cNvSpPr/>
          <p:nvPr/>
        </p:nvSpPr>
        <p:spPr>
          <a:xfrm>
            <a:off x="7835004" y="1822050"/>
            <a:ext cx="111051" cy="88077"/>
          </a:xfrm>
          <a:prstGeom prst="flowChartConnector">
            <a:avLst/>
          </a:prstGeom>
          <a:noFill/>
          <a:ln>
            <a:solidFill>
              <a:srgbClr val="C27D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9281" y="1096506"/>
            <a:ext cx="1200150" cy="3000375"/>
          </a:xfrm>
          <a:prstGeom prst="rect">
            <a:avLst/>
          </a:prstGeom>
        </p:spPr>
      </p:pic>
      <p:pic>
        <p:nvPicPr>
          <p:cNvPr id="7"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56835"/>
          <a:stretch/>
        </p:blipFill>
        <p:spPr bwMode="auto">
          <a:xfrm>
            <a:off x="2802496" y="1768115"/>
            <a:ext cx="2092556" cy="1476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矩形 19"/>
          <p:cNvSpPr/>
          <p:nvPr/>
        </p:nvSpPr>
        <p:spPr>
          <a:xfrm>
            <a:off x="3294338" y="741150"/>
            <a:ext cx="2689200" cy="160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601021" y="3757668"/>
            <a:ext cx="2689200" cy="160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
        <p:nvSpPr>
          <p:cNvPr id="25" name="矩形 24"/>
          <p:cNvSpPr/>
          <p:nvPr/>
        </p:nvSpPr>
        <p:spPr>
          <a:xfrm>
            <a:off x="2708994" y="1876893"/>
            <a:ext cx="4025461" cy="1384995"/>
          </a:xfrm>
          <a:prstGeom prst="rect">
            <a:avLst/>
          </a:prstGeom>
        </p:spPr>
        <p:txBody>
          <a:bodyPr wrap="none">
            <a:spAutoFit/>
          </a:bodyPr>
          <a:lstStyle/>
          <a:p>
            <a:r>
              <a:rPr lang="zh-CN" altLang="en-US" sz="2800" b="1" spc="120" dirty="0" smtClean="0">
                <a:solidFill>
                  <a:schemeClr val="bg1"/>
                </a:solidFill>
                <a:latin typeface="造字工房力黑（非商用）常规体" pitchFamily="50" charset="-122"/>
                <a:ea typeface="造字工房力黑（非商用）常规体" pitchFamily="50" charset="-122"/>
              </a:rPr>
              <a:t>节操没碎，渠道碎了！</a:t>
            </a:r>
            <a:endParaRPr lang="en-US" altLang="zh-CN" sz="2800" b="1" spc="120" dirty="0" smtClean="0">
              <a:solidFill>
                <a:schemeClr val="bg1"/>
              </a:solidFill>
              <a:latin typeface="造字工房力黑（非商用）常规体" pitchFamily="50" charset="-122"/>
              <a:ea typeface="造字工房力黑（非商用）常规体" pitchFamily="50" charset="-122"/>
            </a:endParaRPr>
          </a:p>
          <a:p>
            <a:r>
              <a:rPr lang="zh-CN" altLang="en-US" sz="2800" b="1" spc="120" dirty="0" smtClean="0">
                <a:solidFill>
                  <a:schemeClr val="bg1"/>
                </a:solidFill>
                <a:latin typeface="造字工房力黑（非商用）常规体" pitchFamily="50" charset="-122"/>
                <a:ea typeface="造字工房力黑（非商用）常规体" pitchFamily="50" charset="-122"/>
              </a:rPr>
              <a:t>服务不只是</a:t>
            </a:r>
            <a:r>
              <a:rPr lang="zh-CN" altLang="en-US" sz="2800" b="1" spc="120" dirty="0" smtClean="0">
                <a:solidFill>
                  <a:schemeClr val="bg1"/>
                </a:solidFill>
                <a:latin typeface="造字工房力黑（非商用）常规体" pitchFamily="50" charset="-122"/>
                <a:ea typeface="造字工房力黑（非商用）常规体" pitchFamily="50" charset="-122"/>
              </a:rPr>
              <a:t>售后！</a:t>
            </a:r>
            <a:endParaRPr lang="en-US" altLang="zh-CN" sz="2800" b="1" spc="120" dirty="0" smtClean="0">
              <a:solidFill>
                <a:schemeClr val="bg1"/>
              </a:solidFill>
              <a:latin typeface="造字工房力黑（非商用）常规体" pitchFamily="50" charset="-122"/>
              <a:ea typeface="造字工房力黑（非商用）常规体" pitchFamily="50" charset="-122"/>
            </a:endParaRPr>
          </a:p>
          <a:p>
            <a:r>
              <a:rPr lang="zh-CN" altLang="en-US" sz="2800" b="1" spc="120" dirty="0" smtClean="0">
                <a:solidFill>
                  <a:schemeClr val="bg1"/>
                </a:solidFill>
                <a:latin typeface="造字工房力黑（非商用）常规体" pitchFamily="50" charset="-122"/>
                <a:ea typeface="造字工房力黑（非商用）常规体" pitchFamily="50" charset="-122"/>
              </a:rPr>
              <a:t>营销不只是卖</a:t>
            </a:r>
            <a:r>
              <a:rPr lang="zh-CN" altLang="en-US" sz="2800" b="1" spc="120" dirty="0" smtClean="0">
                <a:solidFill>
                  <a:schemeClr val="bg1"/>
                </a:solidFill>
                <a:latin typeface="造字工房力黑（非商用）常规体" pitchFamily="50" charset="-122"/>
                <a:ea typeface="造字工房力黑（非商用）常规体" pitchFamily="50" charset="-122"/>
              </a:rPr>
              <a:t>产品！</a:t>
            </a:r>
            <a:endParaRPr lang="en-US" altLang="zh-CN" sz="2800" b="1" spc="120" dirty="0" smtClean="0">
              <a:solidFill>
                <a:schemeClr val="bg1"/>
              </a:solidFill>
              <a:latin typeface="造字工房力黑（非商用）常规体" pitchFamily="50" charset="-122"/>
              <a:ea typeface="造字工房力黑（非商用）常规体" pitchFamily="50" charset="-122"/>
            </a:endParaRPr>
          </a:p>
        </p:txBody>
      </p:sp>
    </p:spTree>
    <p:extLst>
      <p:ext uri="{BB962C8B-B14F-4D97-AF65-F5344CB8AC3E}">
        <p14:creationId xmlns:p14="http://schemas.microsoft.com/office/powerpoint/2010/main" val="13165433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00" fill="hold"/>
                                        <p:tgtEl>
                                          <p:spTgt spid="8"/>
                                        </p:tgtEl>
                                        <p:attrNameLst>
                                          <p:attrName>ppt_x</p:attrName>
                                        </p:attrNameLst>
                                      </p:cBhvr>
                                      <p:tavLst>
                                        <p:tav tm="0">
                                          <p:val>
                                            <p:strVal val="0-#ppt_w/2"/>
                                          </p:val>
                                        </p:tav>
                                        <p:tav tm="100000">
                                          <p:val>
                                            <p:strVal val="#ppt_x"/>
                                          </p:val>
                                        </p:tav>
                                      </p:tavLst>
                                    </p:anim>
                                    <p:anim calcmode="lin" valueType="num">
                                      <p:cBhvr additive="base">
                                        <p:cTn id="8" dur="2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1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200" fill="hold"/>
                                        <p:tgtEl>
                                          <p:spTgt spid="7"/>
                                        </p:tgtEl>
                                        <p:attrNameLst>
                                          <p:attrName>ppt_x</p:attrName>
                                        </p:attrNameLst>
                                      </p:cBhvr>
                                      <p:tavLst>
                                        <p:tav tm="0">
                                          <p:val>
                                            <p:strVal val="0-#ppt_w/2"/>
                                          </p:val>
                                        </p:tav>
                                        <p:tav tm="100000">
                                          <p:val>
                                            <p:strVal val="#ppt_x"/>
                                          </p:val>
                                        </p:tav>
                                      </p:tavLst>
                                    </p:anim>
                                    <p:anim calcmode="lin" valueType="num">
                                      <p:cBhvr additive="base">
                                        <p:cTn id="12" dur="2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300"/>
                            </p:stCondLst>
                            <p:childTnLst>
                              <p:par>
                                <p:cTn id="14" presetID="32" presetClass="emph" presetSubtype="0" repeatCount="indefinite" fill="hold" nodeType="afterEffect">
                                  <p:stCondLst>
                                    <p:cond delay="0"/>
                                  </p:stCondLst>
                                  <p:endCondLst>
                                    <p:cond evt="onNext" delay="0">
                                      <p:tgtEl>
                                        <p:sldTgt/>
                                      </p:tgtEl>
                                    </p:cond>
                                  </p:endCondLst>
                                  <p:childTnLst>
                                    <p:animRot by="120000">
                                      <p:cBhvr>
                                        <p:cTn id="15" dur="10" fill="hold">
                                          <p:stCondLst>
                                            <p:cond delay="0"/>
                                          </p:stCondLst>
                                        </p:cTn>
                                        <p:tgtEl>
                                          <p:spTgt spid="7"/>
                                        </p:tgtEl>
                                        <p:attrNameLst>
                                          <p:attrName>r</p:attrName>
                                        </p:attrNameLst>
                                      </p:cBhvr>
                                    </p:animRot>
                                    <p:animRot by="-240000">
                                      <p:cBhvr>
                                        <p:cTn id="16" dur="20" fill="hold">
                                          <p:stCondLst>
                                            <p:cond delay="20"/>
                                          </p:stCondLst>
                                        </p:cTn>
                                        <p:tgtEl>
                                          <p:spTgt spid="7"/>
                                        </p:tgtEl>
                                        <p:attrNameLst>
                                          <p:attrName>r</p:attrName>
                                        </p:attrNameLst>
                                      </p:cBhvr>
                                    </p:animRot>
                                    <p:animRot by="240000">
                                      <p:cBhvr>
                                        <p:cTn id="17" dur="20" fill="hold">
                                          <p:stCondLst>
                                            <p:cond delay="40"/>
                                          </p:stCondLst>
                                        </p:cTn>
                                        <p:tgtEl>
                                          <p:spTgt spid="7"/>
                                        </p:tgtEl>
                                        <p:attrNameLst>
                                          <p:attrName>r</p:attrName>
                                        </p:attrNameLst>
                                      </p:cBhvr>
                                    </p:animRot>
                                    <p:animRot by="-240000">
                                      <p:cBhvr>
                                        <p:cTn id="18" dur="20" fill="hold">
                                          <p:stCondLst>
                                            <p:cond delay="60"/>
                                          </p:stCondLst>
                                        </p:cTn>
                                        <p:tgtEl>
                                          <p:spTgt spid="7"/>
                                        </p:tgtEl>
                                        <p:attrNameLst>
                                          <p:attrName>r</p:attrName>
                                        </p:attrNameLst>
                                      </p:cBhvr>
                                    </p:animRot>
                                    <p:animRot by="120000">
                                      <p:cBhvr>
                                        <p:cTn id="19" dur="20" fill="hold">
                                          <p:stCondLst>
                                            <p:cond delay="80"/>
                                          </p:stCondLst>
                                        </p:cTn>
                                        <p:tgtEl>
                                          <p:spTgt spid="7"/>
                                        </p:tgtEl>
                                        <p:attrNameLst>
                                          <p:attrName>r</p:attrName>
                                        </p:attrNameLst>
                                      </p:cBhvr>
                                    </p:animRot>
                                  </p:childTnLst>
                                </p:cTn>
                              </p:par>
                            </p:childTnLst>
                          </p:cTn>
                        </p:par>
                      </p:childTnLst>
                    </p:cTn>
                  </p:par>
                  <p:par>
                    <p:cTn id="20" fill="hold">
                      <p:stCondLst>
                        <p:cond delay="indefinite"/>
                      </p:stCondLst>
                      <p:childTnLst>
                        <p:par>
                          <p:cTn id="21" fill="hold">
                            <p:stCondLst>
                              <p:cond delay="0"/>
                            </p:stCondLst>
                            <p:childTnLst>
                              <p:par>
                                <p:cTn id="22" presetID="63" presetClass="path" presetSubtype="0" accel="50000" decel="50000" fill="hold" nodeType="clickEffect">
                                  <p:stCondLst>
                                    <p:cond delay="0"/>
                                  </p:stCondLst>
                                  <p:childTnLst>
                                    <p:animMotion origin="layout" path="M -3.33333E-6 4.32099E-6 L 0.7125 -0.00216 " pathEditMode="relative" rAng="0" ptsTypes="AA">
                                      <p:cBhvr>
                                        <p:cTn id="23" dur="800" fill="hold"/>
                                        <p:tgtEl>
                                          <p:spTgt spid="7"/>
                                        </p:tgtEl>
                                        <p:attrNameLst>
                                          <p:attrName>ppt_x</p:attrName>
                                          <p:attrName>ppt_y</p:attrName>
                                        </p:attrNameLst>
                                      </p:cBhvr>
                                      <p:rCtr x="35625" y="-123"/>
                                    </p:animMotion>
                                  </p:childTnLst>
                                </p:cTn>
                              </p:par>
                              <p:par>
                                <p:cTn id="24" presetID="10" presetClass="exit" presetSubtype="0" fill="hold" nodeType="withEffect">
                                  <p:stCondLst>
                                    <p:cond delay="500"/>
                                  </p:stCondLst>
                                  <p:childTnLst>
                                    <p:animEffect transition="out" filter="fade">
                                      <p:cBhvr>
                                        <p:cTn id="25" dur="300"/>
                                        <p:tgtEl>
                                          <p:spTgt spid="6"/>
                                        </p:tgtEl>
                                      </p:cBhvr>
                                    </p:animEffect>
                                    <p:set>
                                      <p:cBhvr>
                                        <p:cTn id="26" dur="1" fill="hold">
                                          <p:stCondLst>
                                            <p:cond delay="299"/>
                                          </p:stCondLst>
                                        </p:cTn>
                                        <p:tgtEl>
                                          <p:spTgt spid="6"/>
                                        </p:tgtEl>
                                        <p:attrNameLst>
                                          <p:attrName>style.visibility</p:attrName>
                                        </p:attrNameLst>
                                      </p:cBhvr>
                                      <p:to>
                                        <p:strVal val="hidden"/>
                                      </p:to>
                                    </p:set>
                                  </p:childTnLst>
                                </p:cTn>
                              </p:par>
                              <p:par>
                                <p:cTn id="27" presetID="44" presetClass="path" presetSubtype="0" accel="50000" decel="50000" fill="hold" nodeType="withEffect">
                                  <p:stCondLst>
                                    <p:cond delay="0"/>
                                  </p:stCondLst>
                                  <p:childTnLst>
                                    <p:animMotion origin="layout" path="M 2.5E-6 2.46914E-6 L 0.15 -0.23395 C 0.18142 -0.28611 0.22847 -0.3142 0.27743 -0.3142 C 0.33333 -0.3142 0.37812 -0.28611 0.40955 -0.23395 L 0.55989 2.46914E-6 " pathEditMode="relative" rAng="0" ptsTypes="AAAAA">
                                      <p:cBhvr>
                                        <p:cTn id="28" dur="500" fill="hold"/>
                                        <p:tgtEl>
                                          <p:spTgt spid="18"/>
                                        </p:tgtEl>
                                        <p:attrNameLst>
                                          <p:attrName>ppt_x</p:attrName>
                                          <p:attrName>ppt_y</p:attrName>
                                        </p:attrNameLst>
                                      </p:cBhvr>
                                      <p:rCtr x="27986" y="-15710"/>
                                    </p:animMotion>
                                  </p:childTnLst>
                                </p:cTn>
                              </p:par>
                              <p:par>
                                <p:cTn id="29" presetID="8" presetClass="emph" presetSubtype="0" fill="hold" nodeType="withEffect">
                                  <p:stCondLst>
                                    <p:cond delay="0"/>
                                  </p:stCondLst>
                                  <p:childTnLst>
                                    <p:animRot by="5400000">
                                      <p:cBhvr>
                                        <p:cTn id="30" dur="500" fill="hold"/>
                                        <p:tgtEl>
                                          <p:spTgt spid="18"/>
                                        </p:tgtEl>
                                        <p:attrNameLst>
                                          <p:attrName>r</p:attrName>
                                        </p:attrNameLst>
                                      </p:cBhvr>
                                    </p:animRot>
                                  </p:childTnLst>
                                </p:cTn>
                              </p:par>
                              <p:par>
                                <p:cTn id="31" presetID="37" presetClass="path" presetSubtype="0" accel="50000" decel="50000" fill="hold" nodeType="withEffect">
                                  <p:stCondLst>
                                    <p:cond delay="0"/>
                                  </p:stCondLst>
                                  <p:childTnLst>
                                    <p:animMotion origin="layout" path="M -4.44444E-6 -3.7037E-7 L 0.14792 0.25679 C 0.179 0.31389 0.2257 0.3463 0.27396 0.3463 C 0.32934 0.3463 0.37344 0.31389 0.40469 0.25679 L 0.55296 -3.7037E-7 " pathEditMode="relative" rAng="0" ptsTypes="AAAAA">
                                      <p:cBhvr>
                                        <p:cTn id="32" dur="500" fill="hold"/>
                                        <p:tgtEl>
                                          <p:spTgt spid="24"/>
                                        </p:tgtEl>
                                        <p:attrNameLst>
                                          <p:attrName>ppt_x</p:attrName>
                                          <p:attrName>ppt_y</p:attrName>
                                        </p:attrNameLst>
                                      </p:cBhvr>
                                      <p:rCtr x="27639" y="17315"/>
                                    </p:animMotion>
                                  </p:childTnLst>
                                </p:cTn>
                              </p:par>
                              <p:par>
                                <p:cTn id="33" presetID="8" presetClass="emph" presetSubtype="0" fill="hold" nodeType="withEffect">
                                  <p:stCondLst>
                                    <p:cond delay="0"/>
                                  </p:stCondLst>
                                  <p:childTnLst>
                                    <p:animRot by="-10800000">
                                      <p:cBhvr>
                                        <p:cTn id="34" dur="500" fill="hold"/>
                                        <p:tgtEl>
                                          <p:spTgt spid="24"/>
                                        </p:tgtEl>
                                        <p:attrNameLst>
                                          <p:attrName>r</p:attrName>
                                        </p:attrNameLst>
                                      </p:cBhvr>
                                    </p:animRot>
                                  </p:childTnLst>
                                </p:cTn>
                              </p:par>
                            </p:childTnLst>
                          </p:cTn>
                        </p:par>
                        <p:par>
                          <p:cTn id="35" fill="hold">
                            <p:stCondLst>
                              <p:cond delay="800"/>
                            </p:stCondLst>
                            <p:childTnLst>
                              <p:par>
                                <p:cTn id="36" presetID="42" presetClass="entr" presetSubtype="0" fill="hold" grpId="0"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300"/>
                                        <p:tgtEl>
                                          <p:spTgt spid="25"/>
                                        </p:tgtEl>
                                      </p:cBhvr>
                                    </p:animEffect>
                                    <p:anim calcmode="lin" valueType="num">
                                      <p:cBhvr>
                                        <p:cTn id="39" dur="300" fill="hold"/>
                                        <p:tgtEl>
                                          <p:spTgt spid="25"/>
                                        </p:tgtEl>
                                        <p:attrNameLst>
                                          <p:attrName>ppt_x</p:attrName>
                                        </p:attrNameLst>
                                      </p:cBhvr>
                                      <p:tavLst>
                                        <p:tav tm="0">
                                          <p:val>
                                            <p:strVal val="#ppt_x"/>
                                          </p:val>
                                        </p:tav>
                                        <p:tav tm="100000">
                                          <p:val>
                                            <p:strVal val="#ppt_x"/>
                                          </p:val>
                                        </p:tav>
                                      </p:tavLst>
                                    </p:anim>
                                    <p:anim calcmode="lin" valueType="num">
                                      <p:cBhvr>
                                        <p:cTn id="40" dur="3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9144000" cy="5143500"/>
          </a:xfrm>
          <a:prstGeom prst="rect">
            <a:avLst/>
          </a:prstGeom>
          <a:solidFill>
            <a:srgbClr val="DE55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flipV="1">
            <a:off x="4314825" y="0"/>
            <a:ext cx="514350" cy="203200"/>
          </a:xfrm>
          <a:prstGeom prst="triangle">
            <a:avLst/>
          </a:prstGeom>
          <a:solidFill>
            <a:srgbClr val="4572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29288" y="-552450"/>
            <a:ext cx="9402574" cy="5386090"/>
          </a:xfrm>
          <a:prstGeom prst="rect">
            <a:avLst/>
          </a:prstGeom>
        </p:spPr>
        <p:txBody>
          <a:bodyPr wrap="none">
            <a:spAutoFit/>
          </a:bodyPr>
          <a:lstStyle/>
          <a:p>
            <a:pPr algn="ctr"/>
            <a:r>
              <a:rPr lang="en-US" altLang="zh-CN" sz="34400" spc="120" dirty="0" smtClean="0">
                <a:solidFill>
                  <a:schemeClr val="bg1"/>
                </a:solidFill>
                <a:latin typeface="Blender Pro Bold Italic" panose="02000806030000090004" pitchFamily="50" charset="0"/>
                <a:ea typeface="时尚中黑简体" panose="01010104010101010101" pitchFamily="2" charset="-122"/>
              </a:rPr>
              <a:t>2014</a:t>
            </a:r>
            <a:endParaRPr lang="zh-CN" altLang="en-US" sz="34400" dirty="0">
              <a:solidFill>
                <a:schemeClr val="bg1"/>
              </a:solidFill>
              <a:latin typeface="Blender Pro Bold Italic" panose="02000806030000090004" pitchFamily="50" charset="0"/>
              <a:ea typeface="时尚中黑简体" panose="01010104010101010101" pitchFamily="2" charset="-122"/>
            </a:endParaRPr>
          </a:p>
        </p:txBody>
      </p:sp>
      <p:sp>
        <p:nvSpPr>
          <p:cNvPr id="7" name="矩形 6"/>
          <p:cNvSpPr/>
          <p:nvPr/>
        </p:nvSpPr>
        <p:spPr>
          <a:xfrm>
            <a:off x="3288317" y="3638550"/>
            <a:ext cx="2567369" cy="769441"/>
          </a:xfrm>
          <a:prstGeom prst="rect">
            <a:avLst/>
          </a:prstGeom>
        </p:spPr>
        <p:txBody>
          <a:bodyPr wrap="none">
            <a:spAutoFit/>
          </a:bodyPr>
          <a:lstStyle/>
          <a:p>
            <a:pPr algn="ctr"/>
            <a:r>
              <a:rPr lang="zh-CN" altLang="en-US" sz="4400" b="1" spc="120" dirty="0" smtClean="0">
                <a:solidFill>
                  <a:schemeClr val="bg1"/>
                </a:solidFill>
                <a:latin typeface="造字工房力黑（非商用）常规体" pitchFamily="50" charset="-122"/>
                <a:ea typeface="造字工房力黑（非商用）常规体" pitchFamily="50" charset="-122"/>
              </a:rPr>
              <a:t>实践指导</a:t>
            </a:r>
            <a:endParaRPr lang="zh-CN" altLang="en-US" sz="4400" b="1" spc="120" dirty="0">
              <a:solidFill>
                <a:schemeClr val="bg1"/>
              </a:solidFill>
              <a:latin typeface="造字工房力黑（非商用）常规体" pitchFamily="50" charset="-122"/>
              <a:ea typeface="造字工房力黑（非商用）常规体" pitchFamily="50" charset="-122"/>
            </a:endParaRPr>
          </a:p>
        </p:txBody>
      </p:sp>
      <p:sp>
        <p:nvSpPr>
          <p:cNvPr id="3" name="矩形 2"/>
          <p:cNvSpPr/>
          <p:nvPr/>
        </p:nvSpPr>
        <p:spPr>
          <a:xfrm>
            <a:off x="2590800" y="1219110"/>
            <a:ext cx="184731" cy="400110"/>
          </a:xfrm>
          <a:prstGeom prst="rect">
            <a:avLst/>
          </a:prstGeom>
        </p:spPr>
        <p:txBody>
          <a:bodyPr wrap="none">
            <a:spAutoFit/>
          </a:bodyPr>
          <a:lstStyle/>
          <a:p>
            <a:endParaRPr lang="zh-CN" altLang="en-US" sz="2000" dirty="0"/>
          </a:p>
        </p:txBody>
      </p:sp>
      <p:sp>
        <p:nvSpPr>
          <p:cNvPr id="4" name="线形标注 2(无边框) 3"/>
          <p:cNvSpPr/>
          <p:nvPr/>
        </p:nvSpPr>
        <p:spPr>
          <a:xfrm>
            <a:off x="3575325" y="1001903"/>
            <a:ext cx="1724025" cy="612648"/>
          </a:xfrm>
          <a:prstGeom prst="callout2">
            <a:avLst>
              <a:gd name="adj1" fmla="val 18750"/>
              <a:gd name="adj2" fmla="val -8333"/>
              <a:gd name="adj3" fmla="val 18750"/>
              <a:gd name="adj4" fmla="val -16667"/>
              <a:gd name="adj5" fmla="val 134266"/>
              <a:gd name="adj6" fmla="val -34825"/>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b="1" spc="120" dirty="0" smtClean="0">
                <a:solidFill>
                  <a:prstClr val="white"/>
                </a:solidFill>
                <a:latin typeface="造字工房悦黑体验版常规体" pitchFamily="50" charset="-122"/>
                <a:ea typeface="造字工房悦黑体验版常规体" pitchFamily="50" charset="-122"/>
              </a:rPr>
              <a:t>2</a:t>
            </a:r>
            <a:r>
              <a:rPr lang="zh-CN" altLang="en-US" sz="2000" b="1" spc="120" dirty="0" smtClean="0">
                <a:solidFill>
                  <a:prstClr val="white"/>
                </a:solidFill>
                <a:latin typeface="造字工房悦黑体验版常规体" pitchFamily="50" charset="-122"/>
                <a:ea typeface="造字工房悦黑体验版常规体" pitchFamily="50" charset="-122"/>
              </a:rPr>
              <a:t>个基本点</a:t>
            </a:r>
            <a:endParaRPr lang="zh-CN" altLang="en-US" sz="2000" dirty="0">
              <a:solidFill>
                <a:prstClr val="black"/>
              </a:solidFill>
            </a:endParaRPr>
          </a:p>
          <a:p>
            <a:pPr algn="ctr"/>
            <a:endParaRPr lang="zh-CN" altLang="en-US" dirty="0"/>
          </a:p>
        </p:txBody>
      </p:sp>
      <p:sp>
        <p:nvSpPr>
          <p:cNvPr id="10" name="线形标注 2(无边框) 9"/>
          <p:cNvSpPr/>
          <p:nvPr/>
        </p:nvSpPr>
        <p:spPr>
          <a:xfrm>
            <a:off x="5943600" y="971550"/>
            <a:ext cx="1724025" cy="612648"/>
          </a:xfrm>
          <a:prstGeom prst="callout2">
            <a:avLst>
              <a:gd name="adj1" fmla="val 18750"/>
              <a:gd name="adj2" fmla="val -8333"/>
              <a:gd name="adj3" fmla="val 18750"/>
              <a:gd name="adj4" fmla="val -16667"/>
              <a:gd name="adj5" fmla="val 134266"/>
              <a:gd name="adj6" fmla="val -34825"/>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b="1" spc="120" dirty="0">
                <a:solidFill>
                  <a:prstClr val="white"/>
                </a:solidFill>
                <a:latin typeface="造字工房悦黑体验版常规体" pitchFamily="50" charset="-122"/>
                <a:ea typeface="造字工房悦黑体验版常规体" pitchFamily="50" charset="-122"/>
              </a:rPr>
              <a:t>1</a:t>
            </a:r>
            <a:r>
              <a:rPr lang="zh-CN" altLang="en-US" sz="2000" b="1" spc="120" dirty="0" smtClean="0">
                <a:solidFill>
                  <a:prstClr val="white"/>
                </a:solidFill>
                <a:latin typeface="造字工房悦黑体验版常规体" pitchFamily="50" charset="-122"/>
                <a:ea typeface="造字工房悦黑体验版常规体" pitchFamily="50" charset="-122"/>
              </a:rPr>
              <a:t>个中心</a:t>
            </a:r>
            <a:endParaRPr lang="zh-CN" altLang="en-US" sz="2000" dirty="0">
              <a:solidFill>
                <a:prstClr val="black"/>
              </a:solidFill>
            </a:endParaRPr>
          </a:p>
          <a:p>
            <a:pPr algn="ctr"/>
            <a:endParaRPr lang="zh-CN" altLang="en-US" dirty="0"/>
          </a:p>
        </p:txBody>
      </p:sp>
      <p:sp>
        <p:nvSpPr>
          <p:cNvPr id="11" name="线形标注 2(无边框) 10"/>
          <p:cNvSpPr/>
          <p:nvPr/>
        </p:nvSpPr>
        <p:spPr>
          <a:xfrm>
            <a:off x="7549261" y="3619500"/>
            <a:ext cx="1724025" cy="612648"/>
          </a:xfrm>
          <a:prstGeom prst="callout2">
            <a:avLst>
              <a:gd name="adj1" fmla="val 18750"/>
              <a:gd name="adj2" fmla="val -8333"/>
              <a:gd name="adj3" fmla="val 18750"/>
              <a:gd name="adj4" fmla="val -16667"/>
              <a:gd name="adj5" fmla="val -52301"/>
              <a:gd name="adj6" fmla="val -4256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b="1" spc="120" dirty="0" smtClean="0">
                <a:solidFill>
                  <a:prstClr val="white"/>
                </a:solidFill>
                <a:latin typeface="造字工房悦黑体验版常规体" pitchFamily="50" charset="-122"/>
                <a:ea typeface="造字工房悦黑体验版常规体" pitchFamily="50" charset="-122"/>
              </a:rPr>
              <a:t>4</a:t>
            </a:r>
            <a:r>
              <a:rPr lang="zh-CN" altLang="en-US" sz="2000" b="1" spc="120" dirty="0" smtClean="0">
                <a:solidFill>
                  <a:prstClr val="white"/>
                </a:solidFill>
                <a:latin typeface="造字工房悦黑体验版常规体" pitchFamily="50" charset="-122"/>
                <a:ea typeface="造字工房悦黑体验版常规体" pitchFamily="50" charset="-122"/>
              </a:rPr>
              <a:t>个要素</a:t>
            </a:r>
            <a:endParaRPr lang="zh-CN" altLang="en-US" sz="2000" dirty="0">
              <a:solidFill>
                <a:prstClr val="black"/>
              </a:solidFill>
            </a:endParaRPr>
          </a:p>
          <a:p>
            <a:pPr algn="ctr"/>
            <a:endParaRPr lang="zh-CN" altLang="en-US" dirty="0"/>
          </a:p>
        </p:txBody>
      </p:sp>
      <p:sp>
        <p:nvSpPr>
          <p:cNvPr id="8" name="矩形 7"/>
          <p:cNvSpPr/>
          <p:nvPr/>
        </p:nvSpPr>
        <p:spPr>
          <a:xfrm rot="16770527">
            <a:off x="3644569" y="2310140"/>
            <a:ext cx="952825" cy="523220"/>
          </a:xfrm>
          <a:prstGeom prst="rect">
            <a:avLst/>
          </a:prstGeom>
        </p:spPr>
        <p:txBody>
          <a:bodyPr wrap="none">
            <a:spAutoFit/>
          </a:bodyPr>
          <a:lstStyle/>
          <a:p>
            <a:pPr lvl="0"/>
            <a:r>
              <a:rPr lang="zh-CN" altLang="en-US" sz="2800" b="1" spc="120" dirty="0" smtClean="0">
                <a:solidFill>
                  <a:schemeClr val="bg1"/>
                </a:solidFill>
                <a:latin typeface="造字工房悦黑体验版常规体" pitchFamily="50" charset="-122"/>
                <a:ea typeface="造字工房悦黑体验版常规体" pitchFamily="50" charset="-122"/>
              </a:rPr>
              <a:t>闭环</a:t>
            </a:r>
            <a:endParaRPr lang="zh-CN" altLang="en-US" sz="2800" dirty="0">
              <a:solidFill>
                <a:schemeClr val="bg1"/>
              </a:solidFill>
            </a:endParaRPr>
          </a:p>
        </p:txBody>
      </p:sp>
    </p:spTree>
    <p:extLst>
      <p:ext uri="{BB962C8B-B14F-4D97-AF65-F5344CB8AC3E}">
        <p14:creationId xmlns:p14="http://schemas.microsoft.com/office/powerpoint/2010/main" val="13165433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6" presetClass="emph" presetSubtype="0" fill="hold" grpId="1" nodeType="withEffect">
                                  <p:stCondLst>
                                    <p:cond delay="0"/>
                                  </p:stCondLst>
                                  <p:childTnLst>
                                    <p:animScale>
                                      <p:cBhvr>
                                        <p:cTn id="8" dur="100" fill="hold"/>
                                        <p:tgtEl>
                                          <p:spTgt spid="6"/>
                                        </p:tgtEl>
                                      </p:cBhvr>
                                      <p:by x="50000" y="50000"/>
                                    </p:animScale>
                                  </p:childTnLst>
                                </p:cTn>
                              </p:par>
                            </p:childTnLst>
                          </p:cTn>
                        </p:par>
                        <p:par>
                          <p:cTn id="9" fill="hold">
                            <p:stCondLst>
                              <p:cond delay="100"/>
                            </p:stCondLst>
                            <p:childTnLst>
                              <p:par>
                                <p:cTn id="10" presetID="42" presetClass="entr" presetSubtype="0" fill="hold" grpId="0" nodeType="afterEffect">
                                  <p:stCondLst>
                                    <p:cond delay="200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300"/>
                                        <p:tgtEl>
                                          <p:spTgt spid="7"/>
                                        </p:tgtEl>
                                      </p:cBhvr>
                                    </p:animEffect>
                                    <p:anim calcmode="lin" valueType="num">
                                      <p:cBhvr>
                                        <p:cTn id="13" dur="300" fill="hold"/>
                                        <p:tgtEl>
                                          <p:spTgt spid="7"/>
                                        </p:tgtEl>
                                        <p:attrNameLst>
                                          <p:attrName>ppt_x</p:attrName>
                                        </p:attrNameLst>
                                      </p:cBhvr>
                                      <p:tavLst>
                                        <p:tav tm="0">
                                          <p:val>
                                            <p:strVal val="#ppt_x"/>
                                          </p:val>
                                        </p:tav>
                                        <p:tav tm="100000">
                                          <p:val>
                                            <p:strVal val="#ppt_x"/>
                                          </p:val>
                                        </p:tav>
                                      </p:tavLst>
                                    </p:anim>
                                    <p:anim calcmode="lin" valueType="num">
                                      <p:cBhvr>
                                        <p:cTn id="14" dur="3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20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200"/>
                                        <p:tgtEl>
                                          <p:spTgt spid="10"/>
                                        </p:tgtEl>
                                      </p:cBhvr>
                                    </p:animEffect>
                                    <p:anim calcmode="lin" valueType="num">
                                      <p:cBhvr>
                                        <p:cTn id="18" dur="200" fill="hold"/>
                                        <p:tgtEl>
                                          <p:spTgt spid="10"/>
                                        </p:tgtEl>
                                        <p:attrNameLst>
                                          <p:attrName>ppt_x</p:attrName>
                                        </p:attrNameLst>
                                      </p:cBhvr>
                                      <p:tavLst>
                                        <p:tav tm="0">
                                          <p:val>
                                            <p:strVal val="#ppt_x"/>
                                          </p:val>
                                        </p:tav>
                                        <p:tav tm="100000">
                                          <p:val>
                                            <p:strVal val="#ppt_x"/>
                                          </p:val>
                                        </p:tav>
                                      </p:tavLst>
                                    </p:anim>
                                    <p:anim calcmode="lin" valueType="num">
                                      <p:cBhvr>
                                        <p:cTn id="19" dur="2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200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200"/>
                                        <p:tgtEl>
                                          <p:spTgt spid="4"/>
                                        </p:tgtEl>
                                      </p:cBhvr>
                                    </p:animEffect>
                                    <p:anim calcmode="lin" valueType="num">
                                      <p:cBhvr>
                                        <p:cTn id="23" dur="200" fill="hold"/>
                                        <p:tgtEl>
                                          <p:spTgt spid="4"/>
                                        </p:tgtEl>
                                        <p:attrNameLst>
                                          <p:attrName>ppt_x</p:attrName>
                                        </p:attrNameLst>
                                      </p:cBhvr>
                                      <p:tavLst>
                                        <p:tav tm="0">
                                          <p:val>
                                            <p:strVal val="#ppt_x"/>
                                          </p:val>
                                        </p:tav>
                                        <p:tav tm="100000">
                                          <p:val>
                                            <p:strVal val="#ppt_x"/>
                                          </p:val>
                                        </p:tav>
                                      </p:tavLst>
                                    </p:anim>
                                    <p:anim calcmode="lin" valueType="num">
                                      <p:cBhvr>
                                        <p:cTn id="24" dur="2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200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200"/>
                                        <p:tgtEl>
                                          <p:spTgt spid="11"/>
                                        </p:tgtEl>
                                      </p:cBhvr>
                                    </p:animEffect>
                                    <p:anim calcmode="lin" valueType="num">
                                      <p:cBhvr>
                                        <p:cTn id="28" dur="200" fill="hold"/>
                                        <p:tgtEl>
                                          <p:spTgt spid="11"/>
                                        </p:tgtEl>
                                        <p:attrNameLst>
                                          <p:attrName>ppt_x</p:attrName>
                                        </p:attrNameLst>
                                      </p:cBhvr>
                                      <p:tavLst>
                                        <p:tav tm="0">
                                          <p:val>
                                            <p:strVal val="#ppt_x"/>
                                          </p:val>
                                        </p:tav>
                                        <p:tav tm="100000">
                                          <p:val>
                                            <p:strVal val="#ppt_x"/>
                                          </p:val>
                                        </p:tav>
                                      </p:tavLst>
                                    </p:anim>
                                    <p:anim calcmode="lin" valueType="num">
                                      <p:cBhvr>
                                        <p:cTn id="29" dur="2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20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200"/>
                                        <p:tgtEl>
                                          <p:spTgt spid="8"/>
                                        </p:tgtEl>
                                      </p:cBhvr>
                                    </p:animEffect>
                                    <p:anim calcmode="lin" valueType="num">
                                      <p:cBhvr>
                                        <p:cTn id="33" dur="200" fill="hold"/>
                                        <p:tgtEl>
                                          <p:spTgt spid="8"/>
                                        </p:tgtEl>
                                        <p:attrNameLst>
                                          <p:attrName>ppt_x</p:attrName>
                                        </p:attrNameLst>
                                      </p:cBhvr>
                                      <p:tavLst>
                                        <p:tav tm="0">
                                          <p:val>
                                            <p:strVal val="#ppt_x"/>
                                          </p:val>
                                        </p:tav>
                                        <p:tav tm="100000">
                                          <p:val>
                                            <p:strVal val="#ppt_x"/>
                                          </p:val>
                                        </p:tav>
                                      </p:tavLst>
                                    </p:anim>
                                    <p:anim calcmode="lin" valueType="num">
                                      <p:cBhvr>
                                        <p:cTn id="34" dur="2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4" grpId="0" animBg="1"/>
      <p:bldP spid="10" grpId="0" animBg="1"/>
      <p:bldP spid="11" grpId="0" animBg="1"/>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9144000" cy="5143500"/>
          </a:xfrm>
          <a:prstGeom prst="rect">
            <a:avLst/>
          </a:prstGeom>
          <a:solidFill>
            <a:srgbClr val="DE55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159800" y="1080767"/>
            <a:ext cx="4824398" cy="2739211"/>
          </a:xfrm>
          <a:prstGeom prst="rect">
            <a:avLst/>
          </a:prstGeom>
        </p:spPr>
        <p:txBody>
          <a:bodyPr wrap="none">
            <a:spAutoFit/>
          </a:bodyPr>
          <a:lstStyle/>
          <a:p>
            <a:pPr algn="ctr"/>
            <a:r>
              <a:rPr lang="en-US" altLang="zh-CN" sz="17200" spc="120" dirty="0" smtClean="0">
                <a:solidFill>
                  <a:schemeClr val="bg1"/>
                </a:solidFill>
                <a:latin typeface="Blender Pro Bold Italic" panose="02000806030000090004" pitchFamily="50" charset="0"/>
                <a:ea typeface="时尚中黑简体" panose="01010104010101010101" pitchFamily="2" charset="-122"/>
              </a:rPr>
              <a:t>2014</a:t>
            </a:r>
            <a:endParaRPr lang="zh-CN" altLang="en-US" sz="17200" dirty="0">
              <a:solidFill>
                <a:schemeClr val="bg1"/>
              </a:solidFill>
              <a:latin typeface="Blender Pro Bold Italic" panose="02000806030000090004" pitchFamily="50" charset="0"/>
              <a:ea typeface="时尚中黑简体" panose="01010104010101010101" pitchFamily="2" charset="-122"/>
            </a:endParaRPr>
          </a:p>
        </p:txBody>
      </p:sp>
      <p:grpSp>
        <p:nvGrpSpPr>
          <p:cNvPr id="2" name="组合 1"/>
          <p:cNvGrpSpPr/>
          <p:nvPr/>
        </p:nvGrpSpPr>
        <p:grpSpPr>
          <a:xfrm>
            <a:off x="3501069" y="1491750"/>
            <a:ext cx="2160000" cy="2160000"/>
            <a:chOff x="3501069" y="1491750"/>
            <a:chExt cx="2160000" cy="2160000"/>
          </a:xfrm>
        </p:grpSpPr>
        <p:sp>
          <p:nvSpPr>
            <p:cNvPr id="12" name="流程图: 联系 11"/>
            <p:cNvSpPr/>
            <p:nvPr/>
          </p:nvSpPr>
          <p:spPr>
            <a:xfrm>
              <a:off x="3501069" y="1491750"/>
              <a:ext cx="2160000" cy="2160000"/>
            </a:xfrm>
            <a:prstGeom prst="flowChartConnector">
              <a:avLst/>
            </a:prstGeom>
            <a:solidFill>
              <a:srgbClr val="FEDB97">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876591" y="2259509"/>
              <a:ext cx="1376018" cy="769441"/>
            </a:xfrm>
            <a:prstGeom prst="rect">
              <a:avLst/>
            </a:prstGeom>
          </p:spPr>
          <p:txBody>
            <a:bodyPr wrap="none">
              <a:spAutoFit/>
            </a:bodyPr>
            <a:lstStyle/>
            <a:p>
              <a:pPr algn="ctr"/>
              <a:r>
                <a:rPr lang="zh-CN" altLang="en-US" sz="4400" b="1" spc="120" dirty="0" smtClean="0">
                  <a:latin typeface="造字工房力黑（非商用）常规体" pitchFamily="50" charset="-122"/>
                  <a:ea typeface="造字工房力黑（非商用）常规体" pitchFamily="50" charset="-122"/>
                </a:rPr>
                <a:t>战略</a:t>
              </a:r>
              <a:endParaRPr lang="zh-CN" altLang="en-US" sz="4400" b="1" spc="120" dirty="0">
                <a:latin typeface="造字工房力黑（非商用）常规体" pitchFamily="50" charset="-122"/>
                <a:ea typeface="造字工房力黑（非商用）常规体" pitchFamily="50" charset="-122"/>
              </a:endParaRPr>
            </a:p>
          </p:txBody>
        </p:sp>
      </p:grpSp>
      <p:sp>
        <p:nvSpPr>
          <p:cNvPr id="3" name="矩形 2"/>
          <p:cNvSpPr/>
          <p:nvPr/>
        </p:nvSpPr>
        <p:spPr>
          <a:xfrm>
            <a:off x="2590800" y="1219110"/>
            <a:ext cx="184731" cy="400110"/>
          </a:xfrm>
          <a:prstGeom prst="rect">
            <a:avLst/>
          </a:prstGeom>
        </p:spPr>
        <p:txBody>
          <a:bodyPr wrap="none">
            <a:spAutoFit/>
          </a:bodyPr>
          <a:lstStyle/>
          <a:p>
            <a:endParaRPr lang="zh-CN" altLang="en-US" sz="2000" dirty="0"/>
          </a:p>
        </p:txBody>
      </p:sp>
      <p:grpSp>
        <p:nvGrpSpPr>
          <p:cNvPr id="18" name="组合 17"/>
          <p:cNvGrpSpPr/>
          <p:nvPr/>
        </p:nvGrpSpPr>
        <p:grpSpPr>
          <a:xfrm>
            <a:off x="5652654" y="1733550"/>
            <a:ext cx="1800000" cy="1800000"/>
            <a:chOff x="3535705" y="1661071"/>
            <a:chExt cx="1800000" cy="1800000"/>
          </a:xfrm>
        </p:grpSpPr>
        <p:sp>
          <p:nvSpPr>
            <p:cNvPr id="19" name="流程图: 联系 18"/>
            <p:cNvSpPr/>
            <p:nvPr/>
          </p:nvSpPr>
          <p:spPr>
            <a:xfrm>
              <a:off x="3535705" y="1661071"/>
              <a:ext cx="1800000" cy="1800000"/>
            </a:xfrm>
            <a:prstGeom prst="flowChartConnector">
              <a:avLst/>
            </a:prstGeom>
            <a:solidFill>
              <a:srgbClr val="FFFF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876590" y="2259509"/>
              <a:ext cx="1376019" cy="769441"/>
            </a:xfrm>
            <a:prstGeom prst="rect">
              <a:avLst/>
            </a:prstGeom>
          </p:spPr>
          <p:txBody>
            <a:bodyPr wrap="none">
              <a:spAutoFit/>
            </a:bodyPr>
            <a:lstStyle/>
            <a:p>
              <a:pPr algn="ctr"/>
              <a:r>
                <a:rPr lang="zh-CN" altLang="en-US" sz="4400" b="1" spc="120" dirty="0">
                  <a:latin typeface="造字工房力黑（非商用）常规体" pitchFamily="50" charset="-122"/>
                  <a:ea typeface="造字工房力黑（非商用）常规体" pitchFamily="50" charset="-122"/>
                </a:rPr>
                <a:t>运营</a:t>
              </a:r>
            </a:p>
          </p:txBody>
        </p:sp>
      </p:grpSp>
      <p:grpSp>
        <p:nvGrpSpPr>
          <p:cNvPr id="24" name="组合 23"/>
          <p:cNvGrpSpPr/>
          <p:nvPr/>
        </p:nvGrpSpPr>
        <p:grpSpPr>
          <a:xfrm>
            <a:off x="1888729" y="828900"/>
            <a:ext cx="1800000" cy="1800000"/>
            <a:chOff x="3607221" y="1673034"/>
            <a:chExt cx="1800000" cy="1800000"/>
          </a:xfrm>
        </p:grpSpPr>
        <p:sp>
          <p:nvSpPr>
            <p:cNvPr id="25" name="流程图: 联系 24"/>
            <p:cNvSpPr/>
            <p:nvPr/>
          </p:nvSpPr>
          <p:spPr>
            <a:xfrm>
              <a:off x="3607221" y="1673034"/>
              <a:ext cx="1800000" cy="1800000"/>
            </a:xfrm>
            <a:prstGeom prst="flowChartConnector">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3876590" y="2259509"/>
              <a:ext cx="1376019" cy="769441"/>
            </a:xfrm>
            <a:prstGeom prst="rect">
              <a:avLst/>
            </a:prstGeom>
          </p:spPr>
          <p:txBody>
            <a:bodyPr wrap="none">
              <a:spAutoFit/>
            </a:bodyPr>
            <a:lstStyle/>
            <a:p>
              <a:pPr algn="ctr"/>
              <a:r>
                <a:rPr lang="zh-CN" altLang="en-US" sz="4400" b="1" spc="120" dirty="0">
                  <a:latin typeface="造字工房力黑（非商用）常规体" pitchFamily="50" charset="-122"/>
                  <a:ea typeface="造字工房力黑（非商用）常规体" pitchFamily="50" charset="-122"/>
                </a:rPr>
                <a:t>产品</a:t>
              </a:r>
            </a:p>
          </p:txBody>
        </p:sp>
      </p:grpSp>
      <p:grpSp>
        <p:nvGrpSpPr>
          <p:cNvPr id="27" name="组合 26"/>
          <p:cNvGrpSpPr/>
          <p:nvPr/>
        </p:nvGrpSpPr>
        <p:grpSpPr>
          <a:xfrm>
            <a:off x="1952258" y="2665542"/>
            <a:ext cx="1800000" cy="1800000"/>
            <a:chOff x="3607221" y="1673034"/>
            <a:chExt cx="1800000" cy="1800000"/>
          </a:xfrm>
        </p:grpSpPr>
        <p:sp>
          <p:nvSpPr>
            <p:cNvPr id="28" name="流程图: 联系 27"/>
            <p:cNvSpPr/>
            <p:nvPr/>
          </p:nvSpPr>
          <p:spPr>
            <a:xfrm>
              <a:off x="3607221" y="1673034"/>
              <a:ext cx="1800000" cy="1800000"/>
            </a:xfrm>
            <a:prstGeom prst="flowChartConnector">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876590" y="2259509"/>
              <a:ext cx="1376019" cy="769441"/>
            </a:xfrm>
            <a:prstGeom prst="rect">
              <a:avLst/>
            </a:prstGeom>
          </p:spPr>
          <p:txBody>
            <a:bodyPr wrap="none">
              <a:spAutoFit/>
            </a:bodyPr>
            <a:lstStyle/>
            <a:p>
              <a:pPr algn="ctr"/>
              <a:r>
                <a:rPr lang="zh-CN" altLang="en-US" sz="4400" b="1" spc="120" dirty="0">
                  <a:latin typeface="造字工房力黑（非商用）常规体" pitchFamily="50" charset="-122"/>
                  <a:ea typeface="造字工房力黑（非商用）常规体" pitchFamily="50" charset="-122"/>
                </a:rPr>
                <a:t>营销</a:t>
              </a:r>
            </a:p>
          </p:txBody>
        </p:sp>
      </p:grpSp>
    </p:spTree>
    <p:extLst>
      <p:ext uri="{BB962C8B-B14F-4D97-AF65-F5344CB8AC3E}">
        <p14:creationId xmlns:p14="http://schemas.microsoft.com/office/powerpoint/2010/main" val="716249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3933371"/>
          </a:xfrm>
          <a:prstGeom prst="rect">
            <a:avLst/>
          </a:prstGeom>
          <a:solidFill>
            <a:srgbClr val="DE55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联系 2"/>
          <p:cNvSpPr/>
          <p:nvPr/>
        </p:nvSpPr>
        <p:spPr>
          <a:xfrm>
            <a:off x="3492000" y="653551"/>
            <a:ext cx="2160000" cy="21600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图片 38"/>
          <p:cNvPicPr>
            <a:picLocks noChangeAspect="1"/>
          </p:cNvPicPr>
          <p:nvPr/>
        </p:nvPicPr>
        <p:blipFill>
          <a:blip r:embed="rId3"/>
          <a:stretch>
            <a:fillRect/>
          </a:stretch>
        </p:blipFill>
        <p:spPr>
          <a:xfrm>
            <a:off x="3852817" y="819151"/>
            <a:ext cx="1337911" cy="1828800"/>
          </a:xfrm>
          <a:prstGeom prst="rect">
            <a:avLst/>
          </a:prstGeom>
        </p:spPr>
      </p:pic>
      <p:sp>
        <p:nvSpPr>
          <p:cNvPr id="74" name="椭圆形标注 73"/>
          <p:cNvSpPr/>
          <p:nvPr/>
        </p:nvSpPr>
        <p:spPr>
          <a:xfrm rot="2182851">
            <a:off x="5689832" y="729502"/>
            <a:ext cx="720000" cy="720000"/>
          </a:xfrm>
          <a:prstGeom prst="wedgeEllipseCallou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5761044" y="691945"/>
            <a:ext cx="593432" cy="707886"/>
          </a:xfrm>
          <a:prstGeom prst="rect">
            <a:avLst/>
          </a:prstGeom>
        </p:spPr>
        <p:txBody>
          <a:bodyPr wrap="none">
            <a:spAutoFit/>
          </a:bodyPr>
          <a:lstStyle/>
          <a:p>
            <a:pPr lvl="0" algn="ctr"/>
            <a:r>
              <a:rPr lang="en-US" altLang="zh-CN" sz="4000" b="1" dirty="0">
                <a:solidFill>
                  <a:srgbClr val="2E2E2E"/>
                </a:solidFill>
                <a:latin typeface="Blender Pro Bold Italic" panose="02000806030000090004" pitchFamily="50" charset="0"/>
                <a:ea typeface="书体坊禚效锋行草体" panose="02010601030101010101" pitchFamily="2" charset="-122"/>
              </a:rPr>
              <a:t>Hi</a:t>
            </a:r>
            <a:endParaRPr lang="zh-CN" altLang="en-US" sz="2000" b="1" dirty="0">
              <a:solidFill>
                <a:srgbClr val="2E2E2E"/>
              </a:solidFill>
              <a:latin typeface="Blender Pro Bold Italic" panose="02000806030000090004" pitchFamily="50" charset="0"/>
              <a:ea typeface="书体坊禚效锋行草体" panose="02010601030101010101" pitchFamily="2" charset="-122"/>
            </a:endParaRPr>
          </a:p>
        </p:txBody>
      </p:sp>
      <p:sp>
        <p:nvSpPr>
          <p:cNvPr id="78" name="矩形 77"/>
          <p:cNvSpPr/>
          <p:nvPr/>
        </p:nvSpPr>
        <p:spPr>
          <a:xfrm>
            <a:off x="-763325" y="3298320"/>
            <a:ext cx="10670649" cy="122118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799797" y="4586922"/>
            <a:ext cx="7299434" cy="523220"/>
          </a:xfrm>
          <a:prstGeom prst="rect">
            <a:avLst/>
          </a:prstGeom>
        </p:spPr>
        <p:txBody>
          <a:bodyPr wrap="none">
            <a:spAutoFit/>
          </a:bodyPr>
          <a:lstStyle/>
          <a:p>
            <a:pPr algn="ctr"/>
            <a:r>
              <a:rPr lang="zh-CN" altLang="en-US" sz="2800" spc="120" dirty="0">
                <a:latin typeface="造字工房力黑（非商用）常规体" pitchFamily="50" charset="-122"/>
                <a:ea typeface="造字工房力黑（非商用）常规体" pitchFamily="50" charset="-122"/>
              </a:rPr>
              <a:t>我</a:t>
            </a:r>
            <a:r>
              <a:rPr lang="zh-CN" altLang="en-US" sz="2800" spc="120" dirty="0" smtClean="0">
                <a:latin typeface="造字工房力黑（非商用）常规体" pitchFamily="50" charset="-122"/>
                <a:ea typeface="造字工房力黑（非商用）常规体" pitchFamily="50" charset="-122"/>
              </a:rPr>
              <a:t>是改造传统行业的实践者，</a:t>
            </a:r>
            <a:r>
              <a:rPr lang="zh-CN" altLang="en-US" sz="2800" spc="120" dirty="0">
                <a:latin typeface="造字工房力黑（非商用）常规体" pitchFamily="50" charset="-122"/>
                <a:ea typeface="造字工房力黑（非商用）常规体" pitchFamily="50" charset="-122"/>
              </a:rPr>
              <a:t>我为自己带盐</a:t>
            </a:r>
          </a:p>
        </p:txBody>
      </p:sp>
      <p:sp>
        <p:nvSpPr>
          <p:cNvPr id="4" name="矩形 3"/>
          <p:cNvSpPr/>
          <p:nvPr/>
        </p:nvSpPr>
        <p:spPr>
          <a:xfrm>
            <a:off x="137443" y="3467102"/>
            <a:ext cx="8869113" cy="1015663"/>
          </a:xfrm>
          <a:prstGeom prst="rect">
            <a:avLst/>
          </a:prstGeom>
        </p:spPr>
        <p:txBody>
          <a:bodyPr wrap="square">
            <a:spAutoFit/>
          </a:bodyPr>
          <a:lstStyle/>
          <a:p>
            <a:pPr algn="ctr"/>
            <a:r>
              <a:rPr lang="zh-CN" altLang="en-US" sz="2000" i="1" spc="120" dirty="0">
                <a:solidFill>
                  <a:schemeClr val="bg1"/>
                </a:solidFill>
                <a:latin typeface="造字工房悦黑体验版常规体" pitchFamily="50" charset="-122"/>
                <a:ea typeface="造字工房悦黑体验版常规体" pitchFamily="50" charset="-122"/>
              </a:rPr>
              <a:t>你只看到</a:t>
            </a:r>
            <a:r>
              <a:rPr lang="zh-CN" altLang="en-US" sz="2000" i="1" spc="120" dirty="0" smtClean="0">
                <a:solidFill>
                  <a:schemeClr val="bg1"/>
                </a:solidFill>
                <a:latin typeface="造字工房悦黑体验版常规体" pitchFamily="50" charset="-122"/>
                <a:ea typeface="造字工房悦黑体验版常规体" pitchFamily="50" charset="-122"/>
              </a:rPr>
              <a:t>我不羁的外表，却看不到我激情的内心；</a:t>
            </a:r>
            <a:endParaRPr lang="en-US" altLang="zh-CN" sz="2000" i="1" spc="120" dirty="0" smtClean="0">
              <a:solidFill>
                <a:schemeClr val="bg1"/>
              </a:solidFill>
              <a:latin typeface="造字工房悦黑体验版常规体" pitchFamily="50" charset="-122"/>
              <a:ea typeface="造字工房悦黑体验版常规体" pitchFamily="50" charset="-122"/>
            </a:endParaRPr>
          </a:p>
          <a:p>
            <a:pPr algn="ctr"/>
            <a:r>
              <a:rPr lang="zh-CN" altLang="en-US" sz="2000" i="1" dirty="0" smtClean="0">
                <a:solidFill>
                  <a:schemeClr val="bg1"/>
                </a:solidFill>
                <a:latin typeface="造字工房悦黑体验版常规体" pitchFamily="50" charset="-122"/>
                <a:ea typeface="造字工房悦黑体验版常规体" pitchFamily="50" charset="-122"/>
              </a:rPr>
              <a:t>你</a:t>
            </a:r>
            <a:r>
              <a:rPr lang="zh-CN" altLang="en-US" sz="2000" i="1" dirty="0">
                <a:solidFill>
                  <a:schemeClr val="bg1"/>
                </a:solidFill>
                <a:latin typeface="造字工房悦黑体验版常规体" pitchFamily="50" charset="-122"/>
                <a:ea typeface="造字工房悦黑体验版常规体" pitchFamily="50" charset="-122"/>
              </a:rPr>
              <a:t>有你的选择，我有我的规则</a:t>
            </a:r>
            <a:r>
              <a:rPr lang="zh-CN" altLang="en-US" sz="2000" i="1" dirty="0" smtClean="0">
                <a:solidFill>
                  <a:schemeClr val="bg1"/>
                </a:solidFill>
                <a:latin typeface="造字工房悦黑体验版常规体" pitchFamily="50" charset="-122"/>
                <a:ea typeface="造字工房悦黑体验版常规体" pitchFamily="50" charset="-122"/>
              </a:rPr>
              <a:t>；</a:t>
            </a:r>
            <a:endParaRPr lang="en-US" altLang="zh-CN" sz="2000" i="1" dirty="0" smtClean="0">
              <a:solidFill>
                <a:schemeClr val="bg1"/>
              </a:solidFill>
              <a:latin typeface="造字工房悦黑体验版常规体" pitchFamily="50" charset="-122"/>
              <a:ea typeface="造字工房悦黑体验版常规体" pitchFamily="50" charset="-122"/>
            </a:endParaRPr>
          </a:p>
          <a:p>
            <a:pPr algn="ctr"/>
            <a:r>
              <a:rPr lang="zh-CN" altLang="en-US" sz="2000" i="1" dirty="0" smtClean="0">
                <a:solidFill>
                  <a:schemeClr val="bg1"/>
                </a:solidFill>
                <a:latin typeface="造字工房悦黑体验版常规体" pitchFamily="50" charset="-122"/>
                <a:ea typeface="造字工房悦黑体验版常规体" pitchFamily="50" charset="-122"/>
              </a:rPr>
              <a:t>你</a:t>
            </a:r>
            <a:r>
              <a:rPr lang="zh-CN" altLang="en-US" sz="2000" i="1" dirty="0">
                <a:solidFill>
                  <a:schemeClr val="bg1"/>
                </a:solidFill>
                <a:latin typeface="造字工房悦黑体验版常规体" pitchFamily="50" charset="-122"/>
                <a:ea typeface="造字工房悦黑体验版常规体" pitchFamily="50" charset="-122"/>
              </a:rPr>
              <a:t>可以轻视</a:t>
            </a:r>
            <a:r>
              <a:rPr lang="zh-CN" altLang="en-US" sz="2000" i="1" dirty="0" smtClean="0">
                <a:solidFill>
                  <a:schemeClr val="bg1"/>
                </a:solidFill>
                <a:latin typeface="造字工房悦黑体验版常规体" pitchFamily="50" charset="-122"/>
                <a:ea typeface="造字工房悦黑体验版常规体" pitchFamily="50" charset="-122"/>
              </a:rPr>
              <a:t>我的观点，我会</a:t>
            </a:r>
            <a:r>
              <a:rPr lang="zh-CN" altLang="en-US" sz="2000" i="1" dirty="0">
                <a:solidFill>
                  <a:schemeClr val="bg1"/>
                </a:solidFill>
                <a:latin typeface="造字工房悦黑体验版常规体" pitchFamily="50" charset="-122"/>
                <a:ea typeface="造字工房悦黑体验版常规体" pitchFamily="50" charset="-122"/>
              </a:rPr>
              <a:t>证明这</a:t>
            </a:r>
            <a:r>
              <a:rPr lang="zh-CN" altLang="en-US" sz="2000" i="1" dirty="0" smtClean="0">
                <a:solidFill>
                  <a:schemeClr val="bg1"/>
                </a:solidFill>
                <a:latin typeface="造字工房悦黑体验版常规体" pitchFamily="50" charset="-122"/>
                <a:ea typeface="造字工房悦黑体验版常规体" pitchFamily="50" charset="-122"/>
              </a:rPr>
              <a:t>是移动互联的时代。</a:t>
            </a:r>
            <a:endParaRPr lang="zh-CN" altLang="en-US" sz="2000" i="1" spc="120" dirty="0">
              <a:solidFill>
                <a:schemeClr val="bg1"/>
              </a:solidFill>
              <a:latin typeface="造字工房悦黑体验版常规体" pitchFamily="50" charset="-122"/>
              <a:ea typeface="造字工房悦黑体验版常规体" pitchFamily="50" charset="-122"/>
            </a:endParaRPr>
          </a:p>
        </p:txBody>
      </p:sp>
    </p:spTree>
    <p:extLst>
      <p:ext uri="{BB962C8B-B14F-4D97-AF65-F5344CB8AC3E}">
        <p14:creationId xmlns:p14="http://schemas.microsoft.com/office/powerpoint/2010/main" val="2037049708"/>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497" name="Rectangle 83"/>
          <p:cNvSpPr>
            <a:spLocks noChangeArrowheads="1"/>
          </p:cNvSpPr>
          <p:nvPr/>
        </p:nvSpPr>
        <p:spPr bwMode="auto">
          <a:xfrm>
            <a:off x="-21432" y="3282554"/>
            <a:ext cx="3082529" cy="2956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350">
              <a:solidFill>
                <a:prstClr val="black"/>
              </a:solidFill>
            </a:endParaRPr>
          </a:p>
        </p:txBody>
      </p:sp>
      <p:sp>
        <p:nvSpPr>
          <p:cNvPr id="2108" name="等腰三角形 2107"/>
          <p:cNvSpPr/>
          <p:nvPr/>
        </p:nvSpPr>
        <p:spPr>
          <a:xfrm rot="10800000">
            <a:off x="914400" y="-4"/>
            <a:ext cx="5562600" cy="5143504"/>
          </a:xfrm>
          <a:prstGeom prst="triangle">
            <a:avLst>
              <a:gd name="adj" fmla="val 77549"/>
            </a:avLst>
          </a:prstGeom>
          <a:solidFill>
            <a:srgbClr val="DE55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2" name="矩形 51"/>
          <p:cNvSpPr/>
          <p:nvPr/>
        </p:nvSpPr>
        <p:spPr>
          <a:xfrm>
            <a:off x="1725909" y="152447"/>
            <a:ext cx="2168863" cy="1015663"/>
          </a:xfrm>
          <a:prstGeom prst="rect">
            <a:avLst/>
          </a:prstGeom>
        </p:spPr>
        <p:txBody>
          <a:bodyPr wrap="none">
            <a:spAutoFit/>
          </a:bodyPr>
          <a:lstStyle/>
          <a:p>
            <a:pPr algn="ctr"/>
            <a:r>
              <a:rPr lang="en-US" altLang="zh-CN" sz="6000" spc="120" dirty="0" smtClean="0">
                <a:solidFill>
                  <a:schemeClr val="bg1"/>
                </a:solidFill>
                <a:latin typeface="Blender Pro Bold Italic" panose="02000806030000090004" pitchFamily="50" charset="0"/>
                <a:ea typeface="时尚中黑简体" panose="01010104010101010101" pitchFamily="2" charset="-122"/>
              </a:rPr>
              <a:t>1</a:t>
            </a:r>
            <a:r>
              <a:rPr lang="zh-CN" altLang="en-US" sz="6000" spc="120" dirty="0" smtClean="0">
                <a:solidFill>
                  <a:schemeClr val="bg1"/>
                </a:solidFill>
                <a:latin typeface="Blender Pro Bold Italic" panose="02000806030000090004" pitchFamily="50" charset="0"/>
                <a:ea typeface="时尚中黑简体" panose="01010104010101010101" pitchFamily="2" charset="-122"/>
              </a:rPr>
              <a:t>战略</a:t>
            </a:r>
            <a:endParaRPr lang="zh-CN" altLang="en-US" sz="6000" dirty="0">
              <a:solidFill>
                <a:schemeClr val="bg1"/>
              </a:solidFill>
              <a:latin typeface="Blender Pro Bold Italic" panose="02000806030000090004" pitchFamily="50" charset="0"/>
              <a:ea typeface="时尚中黑简体" panose="01010104010101010101" pitchFamily="2" charset="-122"/>
            </a:endParaRPr>
          </a:p>
        </p:txBody>
      </p:sp>
      <p:sp>
        <p:nvSpPr>
          <p:cNvPr id="53" name="矩形 52"/>
          <p:cNvSpPr/>
          <p:nvPr/>
        </p:nvSpPr>
        <p:spPr>
          <a:xfrm>
            <a:off x="5326202" y="1047750"/>
            <a:ext cx="3662541" cy="769441"/>
          </a:xfrm>
          <a:prstGeom prst="rect">
            <a:avLst/>
          </a:prstGeom>
        </p:spPr>
        <p:txBody>
          <a:bodyPr wrap="none">
            <a:spAutoFit/>
          </a:bodyPr>
          <a:lstStyle/>
          <a:p>
            <a:pPr algn="ctr"/>
            <a:r>
              <a:rPr lang="zh-CN" altLang="en-US" sz="4400" b="1" spc="120" dirty="0" smtClean="0">
                <a:solidFill>
                  <a:srgbClr val="41C3AC"/>
                </a:solidFill>
                <a:latin typeface="微软雅黑" panose="020B0503020204020204" pitchFamily="34" charset="-122"/>
                <a:ea typeface="微软雅黑" panose="020B0503020204020204" pitchFamily="34" charset="-122"/>
              </a:rPr>
              <a:t>以用户为中心</a:t>
            </a:r>
            <a:endParaRPr lang="zh-CN" altLang="en-US" sz="4400" b="1" spc="120" dirty="0">
              <a:solidFill>
                <a:srgbClr val="41C3AC"/>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548674" y="1140325"/>
            <a:ext cx="2504675" cy="2504675"/>
          </a:xfrm>
          <a:prstGeom prst="rect">
            <a:avLst/>
          </a:prstGeom>
        </p:spPr>
      </p:pic>
      <p:sp>
        <p:nvSpPr>
          <p:cNvPr id="98" name="矩形 97"/>
          <p:cNvSpPr/>
          <p:nvPr/>
        </p:nvSpPr>
        <p:spPr>
          <a:xfrm>
            <a:off x="4789943" y="1670831"/>
            <a:ext cx="5192257" cy="707886"/>
          </a:xfrm>
          <a:prstGeom prst="rect">
            <a:avLst/>
          </a:prstGeom>
        </p:spPr>
        <p:txBody>
          <a:bodyPr wrap="square">
            <a:spAutoFit/>
          </a:bodyPr>
          <a:lstStyle/>
          <a:p>
            <a:pPr marL="342900" indent="-342900">
              <a:buFont typeface="Wingdings" panose="05000000000000000000" pitchFamily="2" charset="2"/>
              <a:buChar char="n"/>
            </a:pPr>
            <a:endParaRPr lang="en-US" altLang="zh-CN" sz="2000" b="1" spc="120" dirty="0" smtClean="0">
              <a:solidFill>
                <a:schemeClr val="bg1"/>
              </a:solidFill>
              <a:latin typeface="造字工房悦黑体验版常规体" pitchFamily="50" charset="-122"/>
              <a:ea typeface="造字工房悦黑体验版常规体" pitchFamily="50" charset="-122"/>
            </a:endParaRPr>
          </a:p>
          <a:p>
            <a:pPr marL="342900" indent="-342900">
              <a:buFont typeface="Wingdings" panose="05000000000000000000" pitchFamily="2" charset="2"/>
              <a:buChar char="n"/>
            </a:pPr>
            <a:r>
              <a:rPr lang="zh-CN" altLang="en-US" sz="2000" b="1" spc="120" dirty="0" smtClean="0">
                <a:solidFill>
                  <a:schemeClr val="bg1"/>
                </a:solidFill>
                <a:latin typeface="造字工房悦黑体验版常规体" pitchFamily="50" charset="-122"/>
                <a:ea typeface="造字工房悦黑体验版常规体" pitchFamily="50" charset="-122"/>
              </a:rPr>
              <a:t>要有和用户交朋友的心态</a:t>
            </a:r>
            <a:endParaRPr lang="zh-CN" altLang="en-US" sz="2000" dirty="0"/>
          </a:p>
        </p:txBody>
      </p:sp>
      <p:sp>
        <p:nvSpPr>
          <p:cNvPr id="99" name="矩形 98"/>
          <p:cNvSpPr/>
          <p:nvPr/>
        </p:nvSpPr>
        <p:spPr>
          <a:xfrm>
            <a:off x="4332743" y="2291165"/>
            <a:ext cx="5192257" cy="707886"/>
          </a:xfrm>
          <a:prstGeom prst="rect">
            <a:avLst/>
          </a:prstGeom>
        </p:spPr>
        <p:txBody>
          <a:bodyPr wrap="square">
            <a:spAutoFit/>
          </a:bodyPr>
          <a:lstStyle/>
          <a:p>
            <a:pPr marL="342900" indent="-342900">
              <a:buFont typeface="Wingdings" panose="05000000000000000000" pitchFamily="2" charset="2"/>
              <a:buChar char="n"/>
            </a:pPr>
            <a:endParaRPr lang="en-US" altLang="zh-CN" sz="2000" b="1" spc="120" dirty="0" smtClean="0">
              <a:solidFill>
                <a:schemeClr val="bg1"/>
              </a:solidFill>
              <a:latin typeface="造字工房悦黑体验版常规体" pitchFamily="50" charset="-122"/>
              <a:ea typeface="造字工房悦黑体验版常规体" pitchFamily="50" charset="-122"/>
            </a:endParaRPr>
          </a:p>
          <a:p>
            <a:pPr marL="342900" indent="-342900">
              <a:buFont typeface="Wingdings" panose="05000000000000000000" pitchFamily="2" charset="2"/>
              <a:buChar char="n"/>
            </a:pPr>
            <a:r>
              <a:rPr lang="zh-CN" altLang="en-US" sz="2000" b="1" spc="120" dirty="0">
                <a:solidFill>
                  <a:schemeClr val="bg1"/>
                </a:solidFill>
                <a:latin typeface="造字工房悦黑体验版常规体" pitchFamily="50" charset="-122"/>
                <a:ea typeface="造字工房悦黑体验版常规体" pitchFamily="50" charset="-122"/>
              </a:rPr>
              <a:t>给</a:t>
            </a:r>
            <a:r>
              <a:rPr lang="zh-CN" altLang="en-US" sz="2000" b="1" spc="120" dirty="0" smtClean="0">
                <a:solidFill>
                  <a:schemeClr val="bg1"/>
                </a:solidFill>
                <a:latin typeface="造字工房悦黑体验版常规体" pitchFamily="50" charset="-122"/>
                <a:ea typeface="造字工房悦黑体验版常规体" pitchFamily="50" charset="-122"/>
              </a:rPr>
              <a:t>用户制造更多参与和互动的机会</a:t>
            </a:r>
            <a:endParaRPr lang="zh-CN" altLang="en-US" sz="2000" dirty="0"/>
          </a:p>
        </p:txBody>
      </p:sp>
      <p:sp>
        <p:nvSpPr>
          <p:cNvPr id="100" name="矩形 99"/>
          <p:cNvSpPr/>
          <p:nvPr/>
        </p:nvSpPr>
        <p:spPr>
          <a:xfrm>
            <a:off x="3799343" y="2943612"/>
            <a:ext cx="5192257" cy="707886"/>
          </a:xfrm>
          <a:prstGeom prst="rect">
            <a:avLst/>
          </a:prstGeom>
        </p:spPr>
        <p:txBody>
          <a:bodyPr wrap="square">
            <a:spAutoFit/>
          </a:bodyPr>
          <a:lstStyle/>
          <a:p>
            <a:pPr marL="342900" indent="-342900">
              <a:buFont typeface="Wingdings" panose="05000000000000000000" pitchFamily="2" charset="2"/>
              <a:buChar char="n"/>
            </a:pPr>
            <a:endParaRPr lang="en-US" altLang="zh-CN" sz="2000" b="1" spc="120" dirty="0" smtClean="0">
              <a:solidFill>
                <a:schemeClr val="bg1"/>
              </a:solidFill>
              <a:latin typeface="造字工房悦黑体验版常规体" pitchFamily="50" charset="-122"/>
              <a:ea typeface="造字工房悦黑体验版常规体" pitchFamily="50" charset="-122"/>
            </a:endParaRPr>
          </a:p>
          <a:p>
            <a:pPr marL="342900" indent="-342900">
              <a:buFont typeface="Wingdings" panose="05000000000000000000" pitchFamily="2" charset="2"/>
              <a:buChar char="n"/>
            </a:pPr>
            <a:r>
              <a:rPr lang="zh-CN" altLang="en-US" sz="2000" b="1" spc="120" dirty="0" smtClean="0">
                <a:solidFill>
                  <a:schemeClr val="bg1"/>
                </a:solidFill>
                <a:latin typeface="造字工房悦黑体验版常规体" pitchFamily="50" charset="-122"/>
                <a:ea typeface="造字工房悦黑体验版常规体" pitchFamily="50" charset="-122"/>
              </a:rPr>
              <a:t>做用户想要的，而不是自己想要的</a:t>
            </a:r>
            <a:endParaRPr lang="zh-CN" altLang="en-US" sz="2000" dirty="0"/>
          </a:p>
        </p:txBody>
      </p:sp>
    </p:spTree>
    <p:extLst>
      <p:ext uri="{BB962C8B-B14F-4D97-AF65-F5344CB8AC3E}">
        <p14:creationId xmlns:p14="http://schemas.microsoft.com/office/powerpoint/2010/main" val="2938969127"/>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13" name="等腰三角形 12"/>
          <p:cNvSpPr/>
          <p:nvPr/>
        </p:nvSpPr>
        <p:spPr>
          <a:xfrm>
            <a:off x="0" y="19048"/>
            <a:ext cx="5930303" cy="5143504"/>
          </a:xfrm>
          <a:prstGeom prst="triangle">
            <a:avLst>
              <a:gd name="adj" fmla="val 36506"/>
            </a:avLst>
          </a:prstGeom>
          <a:solidFill>
            <a:srgbClr val="DE55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1" name="矩形 10"/>
          <p:cNvSpPr/>
          <p:nvPr/>
        </p:nvSpPr>
        <p:spPr>
          <a:xfrm>
            <a:off x="4114800" y="1428750"/>
            <a:ext cx="4411464" cy="1446550"/>
          </a:xfrm>
          <a:prstGeom prst="rect">
            <a:avLst/>
          </a:prstGeom>
        </p:spPr>
        <p:txBody>
          <a:bodyPr wrap="none">
            <a:spAutoFit/>
          </a:bodyPr>
          <a:lstStyle/>
          <a:p>
            <a:r>
              <a:rPr lang="zh-CN" altLang="en-US" sz="4800" b="1" spc="120" dirty="0" smtClean="0">
                <a:solidFill>
                  <a:srgbClr val="41C3AC"/>
                </a:solidFill>
                <a:latin typeface="微软雅黑" panose="020B0503020204020204" pitchFamily="34" charset="-122"/>
                <a:ea typeface="微软雅黑" panose="020B0503020204020204" pitchFamily="34" charset="-122"/>
              </a:rPr>
              <a:t>案例：</a:t>
            </a:r>
            <a:endParaRPr lang="en-US" altLang="zh-CN" sz="4800" b="1" spc="120" dirty="0" smtClean="0">
              <a:solidFill>
                <a:srgbClr val="41C3AC"/>
              </a:solidFill>
              <a:latin typeface="微软雅黑" panose="020B0503020204020204" pitchFamily="34" charset="-122"/>
              <a:ea typeface="微软雅黑" panose="020B0503020204020204" pitchFamily="34" charset="-122"/>
            </a:endParaRPr>
          </a:p>
          <a:p>
            <a:r>
              <a:rPr lang="zh-CN" altLang="en-US" sz="4000" b="1" i="1" spc="120" dirty="0" smtClean="0">
                <a:solidFill>
                  <a:schemeClr val="bg1"/>
                </a:solidFill>
                <a:latin typeface="微软雅黑" panose="020B0503020204020204" pitchFamily="34" charset="-122"/>
                <a:ea typeface="微软雅黑" panose="020B0503020204020204" pitchFamily="34" charset="-122"/>
              </a:rPr>
              <a:t>黄师傅的餐馆生意</a:t>
            </a:r>
            <a:endParaRPr lang="zh-CN" altLang="en-US" sz="4000" b="1" i="1" spc="12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4236" y="2917035"/>
            <a:ext cx="2253359" cy="2253359"/>
          </a:xfrm>
          <a:prstGeom prst="rect">
            <a:avLst/>
          </a:prstGeom>
        </p:spPr>
      </p:pic>
    </p:spTree>
    <p:extLst>
      <p:ext uri="{BB962C8B-B14F-4D97-AF65-F5344CB8AC3E}">
        <p14:creationId xmlns:p14="http://schemas.microsoft.com/office/powerpoint/2010/main" val="431377630"/>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1C3AC"/>
        </a:solidFill>
        <a:effectLst/>
      </p:bgPr>
    </p:bg>
    <p:spTree>
      <p:nvGrpSpPr>
        <p:cNvPr id="1" name=""/>
        <p:cNvGrpSpPr/>
        <p:nvPr/>
      </p:nvGrpSpPr>
      <p:grpSpPr>
        <a:xfrm>
          <a:off x="0" y="0"/>
          <a:ext cx="0" cy="0"/>
          <a:chOff x="0" y="0"/>
          <a:chExt cx="0" cy="0"/>
        </a:xfrm>
      </p:grpSpPr>
      <p:sp>
        <p:nvSpPr>
          <p:cNvPr id="10" name="文本框 9"/>
          <p:cNvSpPr txBox="1"/>
          <p:nvPr/>
        </p:nvSpPr>
        <p:spPr>
          <a:xfrm>
            <a:off x="3962400" y="2114550"/>
            <a:ext cx="1310931" cy="1107996"/>
          </a:xfrm>
          <a:prstGeom prst="rect">
            <a:avLst/>
          </a:prstGeom>
          <a:noFill/>
        </p:spPr>
        <p:txBody>
          <a:bodyPr wrap="square" rtlCol="0">
            <a:spAutoFit/>
          </a:bodyPr>
          <a:lstStyle/>
          <a:p>
            <a:r>
              <a:rPr lang="en-US" altLang="zh-CN" sz="6600" dirty="0">
                <a:solidFill>
                  <a:prstClr val="white"/>
                </a:solidFill>
                <a:latin typeface="方正超粗黑简体" panose="03000509000000000000" pitchFamily="65" charset="-122"/>
                <a:ea typeface="方正超粗黑简体" panose="03000509000000000000" pitchFamily="65" charset="-122"/>
              </a:rPr>
              <a:t>=</a:t>
            </a:r>
            <a:endParaRPr lang="zh-CN" altLang="en-US" sz="6600" dirty="0">
              <a:solidFill>
                <a:prstClr val="white"/>
              </a:solidFill>
              <a:latin typeface="方正超粗黑简体" panose="03000509000000000000" pitchFamily="65" charset="-122"/>
              <a:ea typeface="方正超粗黑简体" panose="03000509000000000000" pitchFamily="65" charset="-122"/>
            </a:endParaRPr>
          </a:p>
        </p:txBody>
      </p:sp>
      <p:sp>
        <p:nvSpPr>
          <p:cNvPr id="13" name="圆角矩形标注 12"/>
          <p:cNvSpPr/>
          <p:nvPr/>
        </p:nvSpPr>
        <p:spPr>
          <a:xfrm rot="20033335">
            <a:off x="1484841" y="461528"/>
            <a:ext cx="1916723" cy="1058520"/>
          </a:xfrm>
          <a:custGeom>
            <a:avLst/>
            <a:gdLst>
              <a:gd name="connsiteX0" fmla="*/ 0 w 2555631"/>
              <a:gd name="connsiteY0" fmla="*/ 173629 h 1041755"/>
              <a:gd name="connsiteX1" fmla="*/ 173629 w 2555631"/>
              <a:gd name="connsiteY1" fmla="*/ 0 h 1041755"/>
              <a:gd name="connsiteX2" fmla="*/ 425939 w 2555631"/>
              <a:gd name="connsiteY2" fmla="*/ 0 h 1041755"/>
              <a:gd name="connsiteX3" fmla="*/ 425939 w 2555631"/>
              <a:gd name="connsiteY3" fmla="*/ 0 h 1041755"/>
              <a:gd name="connsiteX4" fmla="*/ 1064846 w 2555631"/>
              <a:gd name="connsiteY4" fmla="*/ 0 h 1041755"/>
              <a:gd name="connsiteX5" fmla="*/ 2382002 w 2555631"/>
              <a:gd name="connsiteY5" fmla="*/ 0 h 1041755"/>
              <a:gd name="connsiteX6" fmla="*/ 2555631 w 2555631"/>
              <a:gd name="connsiteY6" fmla="*/ 173629 h 1041755"/>
              <a:gd name="connsiteX7" fmla="*/ 2555631 w 2555631"/>
              <a:gd name="connsiteY7" fmla="*/ 607690 h 1041755"/>
              <a:gd name="connsiteX8" fmla="*/ 2555631 w 2555631"/>
              <a:gd name="connsiteY8" fmla="*/ 607690 h 1041755"/>
              <a:gd name="connsiteX9" fmla="*/ 2555631 w 2555631"/>
              <a:gd name="connsiteY9" fmla="*/ 868129 h 1041755"/>
              <a:gd name="connsiteX10" fmla="*/ 2555631 w 2555631"/>
              <a:gd name="connsiteY10" fmla="*/ 868126 h 1041755"/>
              <a:gd name="connsiteX11" fmla="*/ 2382002 w 2555631"/>
              <a:gd name="connsiteY11" fmla="*/ 1041755 h 1041755"/>
              <a:gd name="connsiteX12" fmla="*/ 1064846 w 2555631"/>
              <a:gd name="connsiteY12" fmla="*/ 1041755 h 1041755"/>
              <a:gd name="connsiteX13" fmla="*/ 567733 w 2555631"/>
              <a:gd name="connsiteY13" fmla="*/ 1393597 h 1041755"/>
              <a:gd name="connsiteX14" fmla="*/ 425939 w 2555631"/>
              <a:gd name="connsiteY14" fmla="*/ 1041755 h 1041755"/>
              <a:gd name="connsiteX15" fmla="*/ 173629 w 2555631"/>
              <a:gd name="connsiteY15" fmla="*/ 1041755 h 1041755"/>
              <a:gd name="connsiteX16" fmla="*/ 0 w 2555631"/>
              <a:gd name="connsiteY16" fmla="*/ 868126 h 1041755"/>
              <a:gd name="connsiteX17" fmla="*/ 0 w 2555631"/>
              <a:gd name="connsiteY17" fmla="*/ 868129 h 1041755"/>
              <a:gd name="connsiteX18" fmla="*/ 0 w 2555631"/>
              <a:gd name="connsiteY18" fmla="*/ 607690 h 1041755"/>
              <a:gd name="connsiteX19" fmla="*/ 0 w 2555631"/>
              <a:gd name="connsiteY19" fmla="*/ 607690 h 1041755"/>
              <a:gd name="connsiteX20" fmla="*/ 0 w 2555631"/>
              <a:gd name="connsiteY20" fmla="*/ 173629 h 1041755"/>
              <a:gd name="connsiteX0" fmla="*/ 0 w 2555631"/>
              <a:gd name="connsiteY0" fmla="*/ 173629 h 1442940"/>
              <a:gd name="connsiteX1" fmla="*/ 173629 w 2555631"/>
              <a:gd name="connsiteY1" fmla="*/ 0 h 1442940"/>
              <a:gd name="connsiteX2" fmla="*/ 425939 w 2555631"/>
              <a:gd name="connsiteY2" fmla="*/ 0 h 1442940"/>
              <a:gd name="connsiteX3" fmla="*/ 425939 w 2555631"/>
              <a:gd name="connsiteY3" fmla="*/ 0 h 1442940"/>
              <a:gd name="connsiteX4" fmla="*/ 1064846 w 2555631"/>
              <a:gd name="connsiteY4" fmla="*/ 0 h 1442940"/>
              <a:gd name="connsiteX5" fmla="*/ 2382002 w 2555631"/>
              <a:gd name="connsiteY5" fmla="*/ 0 h 1442940"/>
              <a:gd name="connsiteX6" fmla="*/ 2555631 w 2555631"/>
              <a:gd name="connsiteY6" fmla="*/ 173629 h 1442940"/>
              <a:gd name="connsiteX7" fmla="*/ 2555631 w 2555631"/>
              <a:gd name="connsiteY7" fmla="*/ 607690 h 1442940"/>
              <a:gd name="connsiteX8" fmla="*/ 2555631 w 2555631"/>
              <a:gd name="connsiteY8" fmla="*/ 607690 h 1442940"/>
              <a:gd name="connsiteX9" fmla="*/ 2555631 w 2555631"/>
              <a:gd name="connsiteY9" fmla="*/ 868129 h 1442940"/>
              <a:gd name="connsiteX10" fmla="*/ 2555631 w 2555631"/>
              <a:gd name="connsiteY10" fmla="*/ 868126 h 1442940"/>
              <a:gd name="connsiteX11" fmla="*/ 2382002 w 2555631"/>
              <a:gd name="connsiteY11" fmla="*/ 1041755 h 1442940"/>
              <a:gd name="connsiteX12" fmla="*/ 1064846 w 2555631"/>
              <a:gd name="connsiteY12" fmla="*/ 1041755 h 1442940"/>
              <a:gd name="connsiteX13" fmla="*/ 295494 w 2555631"/>
              <a:gd name="connsiteY13" fmla="*/ 1442940 h 1442940"/>
              <a:gd name="connsiteX14" fmla="*/ 425939 w 2555631"/>
              <a:gd name="connsiteY14" fmla="*/ 1041755 h 1442940"/>
              <a:gd name="connsiteX15" fmla="*/ 173629 w 2555631"/>
              <a:gd name="connsiteY15" fmla="*/ 1041755 h 1442940"/>
              <a:gd name="connsiteX16" fmla="*/ 0 w 2555631"/>
              <a:gd name="connsiteY16" fmla="*/ 868126 h 1442940"/>
              <a:gd name="connsiteX17" fmla="*/ 0 w 2555631"/>
              <a:gd name="connsiteY17" fmla="*/ 868129 h 1442940"/>
              <a:gd name="connsiteX18" fmla="*/ 0 w 2555631"/>
              <a:gd name="connsiteY18" fmla="*/ 607690 h 1442940"/>
              <a:gd name="connsiteX19" fmla="*/ 0 w 2555631"/>
              <a:gd name="connsiteY19" fmla="*/ 607690 h 1442940"/>
              <a:gd name="connsiteX20" fmla="*/ 0 w 2555631"/>
              <a:gd name="connsiteY20" fmla="*/ 173629 h 1442940"/>
              <a:gd name="connsiteX0" fmla="*/ 0 w 2555631"/>
              <a:gd name="connsiteY0" fmla="*/ 173629 h 1442940"/>
              <a:gd name="connsiteX1" fmla="*/ 173629 w 2555631"/>
              <a:gd name="connsiteY1" fmla="*/ 0 h 1442940"/>
              <a:gd name="connsiteX2" fmla="*/ 425939 w 2555631"/>
              <a:gd name="connsiteY2" fmla="*/ 0 h 1442940"/>
              <a:gd name="connsiteX3" fmla="*/ 425939 w 2555631"/>
              <a:gd name="connsiteY3" fmla="*/ 0 h 1442940"/>
              <a:gd name="connsiteX4" fmla="*/ 1064846 w 2555631"/>
              <a:gd name="connsiteY4" fmla="*/ 0 h 1442940"/>
              <a:gd name="connsiteX5" fmla="*/ 2382002 w 2555631"/>
              <a:gd name="connsiteY5" fmla="*/ 0 h 1442940"/>
              <a:gd name="connsiteX6" fmla="*/ 2555631 w 2555631"/>
              <a:gd name="connsiteY6" fmla="*/ 173629 h 1442940"/>
              <a:gd name="connsiteX7" fmla="*/ 2555631 w 2555631"/>
              <a:gd name="connsiteY7" fmla="*/ 607690 h 1442940"/>
              <a:gd name="connsiteX8" fmla="*/ 2555631 w 2555631"/>
              <a:gd name="connsiteY8" fmla="*/ 607690 h 1442940"/>
              <a:gd name="connsiteX9" fmla="*/ 2555631 w 2555631"/>
              <a:gd name="connsiteY9" fmla="*/ 868129 h 1442940"/>
              <a:gd name="connsiteX10" fmla="*/ 2555631 w 2555631"/>
              <a:gd name="connsiteY10" fmla="*/ 868126 h 1442940"/>
              <a:gd name="connsiteX11" fmla="*/ 2382002 w 2555631"/>
              <a:gd name="connsiteY11" fmla="*/ 1041755 h 1442940"/>
              <a:gd name="connsiteX12" fmla="*/ 1064846 w 2555631"/>
              <a:gd name="connsiteY12" fmla="*/ 1041755 h 1442940"/>
              <a:gd name="connsiteX13" fmla="*/ 295494 w 2555631"/>
              <a:gd name="connsiteY13" fmla="*/ 1442940 h 1442940"/>
              <a:gd name="connsiteX14" fmla="*/ 425939 w 2555631"/>
              <a:gd name="connsiteY14" fmla="*/ 1041755 h 1442940"/>
              <a:gd name="connsiteX15" fmla="*/ 173629 w 2555631"/>
              <a:gd name="connsiteY15" fmla="*/ 1041755 h 1442940"/>
              <a:gd name="connsiteX16" fmla="*/ 0 w 2555631"/>
              <a:gd name="connsiteY16" fmla="*/ 868126 h 1442940"/>
              <a:gd name="connsiteX17" fmla="*/ 0 w 2555631"/>
              <a:gd name="connsiteY17" fmla="*/ 868129 h 1442940"/>
              <a:gd name="connsiteX18" fmla="*/ 0 w 2555631"/>
              <a:gd name="connsiteY18" fmla="*/ 607690 h 1442940"/>
              <a:gd name="connsiteX19" fmla="*/ 0 w 2555631"/>
              <a:gd name="connsiteY19" fmla="*/ 607690 h 1442940"/>
              <a:gd name="connsiteX20" fmla="*/ 0 w 2555631"/>
              <a:gd name="connsiteY20" fmla="*/ 173629 h 1442940"/>
              <a:gd name="connsiteX0" fmla="*/ 0 w 2555631"/>
              <a:gd name="connsiteY0" fmla="*/ 173629 h 1411360"/>
              <a:gd name="connsiteX1" fmla="*/ 173629 w 2555631"/>
              <a:gd name="connsiteY1" fmla="*/ 0 h 1411360"/>
              <a:gd name="connsiteX2" fmla="*/ 425939 w 2555631"/>
              <a:gd name="connsiteY2" fmla="*/ 0 h 1411360"/>
              <a:gd name="connsiteX3" fmla="*/ 425939 w 2555631"/>
              <a:gd name="connsiteY3" fmla="*/ 0 h 1411360"/>
              <a:gd name="connsiteX4" fmla="*/ 1064846 w 2555631"/>
              <a:gd name="connsiteY4" fmla="*/ 0 h 1411360"/>
              <a:gd name="connsiteX5" fmla="*/ 2382002 w 2555631"/>
              <a:gd name="connsiteY5" fmla="*/ 0 h 1411360"/>
              <a:gd name="connsiteX6" fmla="*/ 2555631 w 2555631"/>
              <a:gd name="connsiteY6" fmla="*/ 173629 h 1411360"/>
              <a:gd name="connsiteX7" fmla="*/ 2555631 w 2555631"/>
              <a:gd name="connsiteY7" fmla="*/ 607690 h 1411360"/>
              <a:gd name="connsiteX8" fmla="*/ 2555631 w 2555631"/>
              <a:gd name="connsiteY8" fmla="*/ 607690 h 1411360"/>
              <a:gd name="connsiteX9" fmla="*/ 2555631 w 2555631"/>
              <a:gd name="connsiteY9" fmla="*/ 868129 h 1411360"/>
              <a:gd name="connsiteX10" fmla="*/ 2555631 w 2555631"/>
              <a:gd name="connsiteY10" fmla="*/ 868126 h 1411360"/>
              <a:gd name="connsiteX11" fmla="*/ 2382002 w 2555631"/>
              <a:gd name="connsiteY11" fmla="*/ 1041755 h 1411360"/>
              <a:gd name="connsiteX12" fmla="*/ 1064846 w 2555631"/>
              <a:gd name="connsiteY12" fmla="*/ 1041755 h 1411360"/>
              <a:gd name="connsiteX13" fmla="*/ 310973 w 2555631"/>
              <a:gd name="connsiteY13" fmla="*/ 1411360 h 1411360"/>
              <a:gd name="connsiteX14" fmla="*/ 425939 w 2555631"/>
              <a:gd name="connsiteY14" fmla="*/ 1041755 h 1411360"/>
              <a:gd name="connsiteX15" fmla="*/ 173629 w 2555631"/>
              <a:gd name="connsiteY15" fmla="*/ 1041755 h 1411360"/>
              <a:gd name="connsiteX16" fmla="*/ 0 w 2555631"/>
              <a:gd name="connsiteY16" fmla="*/ 868126 h 1411360"/>
              <a:gd name="connsiteX17" fmla="*/ 0 w 2555631"/>
              <a:gd name="connsiteY17" fmla="*/ 868129 h 1411360"/>
              <a:gd name="connsiteX18" fmla="*/ 0 w 2555631"/>
              <a:gd name="connsiteY18" fmla="*/ 607690 h 1411360"/>
              <a:gd name="connsiteX19" fmla="*/ 0 w 2555631"/>
              <a:gd name="connsiteY19" fmla="*/ 607690 h 1411360"/>
              <a:gd name="connsiteX20" fmla="*/ 0 w 2555631"/>
              <a:gd name="connsiteY20" fmla="*/ 173629 h 1411360"/>
              <a:gd name="connsiteX0" fmla="*/ 0 w 2555631"/>
              <a:gd name="connsiteY0" fmla="*/ 173629 h 1411360"/>
              <a:gd name="connsiteX1" fmla="*/ 173629 w 2555631"/>
              <a:gd name="connsiteY1" fmla="*/ 0 h 1411360"/>
              <a:gd name="connsiteX2" fmla="*/ 425939 w 2555631"/>
              <a:gd name="connsiteY2" fmla="*/ 0 h 1411360"/>
              <a:gd name="connsiteX3" fmla="*/ 425939 w 2555631"/>
              <a:gd name="connsiteY3" fmla="*/ 0 h 1411360"/>
              <a:gd name="connsiteX4" fmla="*/ 1064846 w 2555631"/>
              <a:gd name="connsiteY4" fmla="*/ 0 h 1411360"/>
              <a:gd name="connsiteX5" fmla="*/ 2382002 w 2555631"/>
              <a:gd name="connsiteY5" fmla="*/ 0 h 1411360"/>
              <a:gd name="connsiteX6" fmla="*/ 2555631 w 2555631"/>
              <a:gd name="connsiteY6" fmla="*/ 173629 h 1411360"/>
              <a:gd name="connsiteX7" fmla="*/ 2555631 w 2555631"/>
              <a:gd name="connsiteY7" fmla="*/ 607690 h 1411360"/>
              <a:gd name="connsiteX8" fmla="*/ 2555631 w 2555631"/>
              <a:gd name="connsiteY8" fmla="*/ 607690 h 1411360"/>
              <a:gd name="connsiteX9" fmla="*/ 2555631 w 2555631"/>
              <a:gd name="connsiteY9" fmla="*/ 868129 h 1411360"/>
              <a:gd name="connsiteX10" fmla="*/ 2555631 w 2555631"/>
              <a:gd name="connsiteY10" fmla="*/ 868126 h 1411360"/>
              <a:gd name="connsiteX11" fmla="*/ 2382002 w 2555631"/>
              <a:gd name="connsiteY11" fmla="*/ 1041755 h 1411360"/>
              <a:gd name="connsiteX12" fmla="*/ 1064846 w 2555631"/>
              <a:gd name="connsiteY12" fmla="*/ 1041755 h 1411360"/>
              <a:gd name="connsiteX13" fmla="*/ 310973 w 2555631"/>
              <a:gd name="connsiteY13" fmla="*/ 1411360 h 1411360"/>
              <a:gd name="connsiteX14" fmla="*/ 425939 w 2555631"/>
              <a:gd name="connsiteY14" fmla="*/ 1041755 h 1411360"/>
              <a:gd name="connsiteX15" fmla="*/ 173629 w 2555631"/>
              <a:gd name="connsiteY15" fmla="*/ 1041755 h 1411360"/>
              <a:gd name="connsiteX16" fmla="*/ 0 w 2555631"/>
              <a:gd name="connsiteY16" fmla="*/ 868126 h 1411360"/>
              <a:gd name="connsiteX17" fmla="*/ 0 w 2555631"/>
              <a:gd name="connsiteY17" fmla="*/ 868129 h 1411360"/>
              <a:gd name="connsiteX18" fmla="*/ 0 w 2555631"/>
              <a:gd name="connsiteY18" fmla="*/ 607690 h 1411360"/>
              <a:gd name="connsiteX19" fmla="*/ 0 w 2555631"/>
              <a:gd name="connsiteY19" fmla="*/ 607690 h 1411360"/>
              <a:gd name="connsiteX20" fmla="*/ 0 w 2555631"/>
              <a:gd name="connsiteY20" fmla="*/ 173629 h 1411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55631" h="1411360">
                <a:moveTo>
                  <a:pt x="0" y="173629"/>
                </a:moveTo>
                <a:cubicBezTo>
                  <a:pt x="0" y="77736"/>
                  <a:pt x="77736" y="0"/>
                  <a:pt x="173629" y="0"/>
                </a:cubicBezTo>
                <a:lnTo>
                  <a:pt x="425939" y="0"/>
                </a:lnTo>
                <a:lnTo>
                  <a:pt x="425939" y="0"/>
                </a:lnTo>
                <a:lnTo>
                  <a:pt x="1064846" y="0"/>
                </a:lnTo>
                <a:lnTo>
                  <a:pt x="2382002" y="0"/>
                </a:lnTo>
                <a:cubicBezTo>
                  <a:pt x="2477895" y="0"/>
                  <a:pt x="2555631" y="77736"/>
                  <a:pt x="2555631" y="173629"/>
                </a:cubicBezTo>
                <a:lnTo>
                  <a:pt x="2555631" y="607690"/>
                </a:lnTo>
                <a:lnTo>
                  <a:pt x="2555631" y="607690"/>
                </a:lnTo>
                <a:lnTo>
                  <a:pt x="2555631" y="868129"/>
                </a:lnTo>
                <a:lnTo>
                  <a:pt x="2555631" y="868126"/>
                </a:lnTo>
                <a:cubicBezTo>
                  <a:pt x="2555631" y="964019"/>
                  <a:pt x="2477895" y="1041755"/>
                  <a:pt x="2382002" y="1041755"/>
                </a:cubicBezTo>
                <a:lnTo>
                  <a:pt x="1064846" y="1041755"/>
                </a:lnTo>
                <a:lnTo>
                  <a:pt x="310973" y="1411360"/>
                </a:lnTo>
                <a:cubicBezTo>
                  <a:pt x="458060" y="1119524"/>
                  <a:pt x="382457" y="1175483"/>
                  <a:pt x="425939" y="1041755"/>
                </a:cubicBezTo>
                <a:lnTo>
                  <a:pt x="173629" y="1041755"/>
                </a:lnTo>
                <a:cubicBezTo>
                  <a:pt x="77736" y="1041755"/>
                  <a:pt x="0" y="964019"/>
                  <a:pt x="0" y="868126"/>
                </a:cubicBezTo>
                <a:lnTo>
                  <a:pt x="0" y="868129"/>
                </a:lnTo>
                <a:lnTo>
                  <a:pt x="0" y="607690"/>
                </a:lnTo>
                <a:lnTo>
                  <a:pt x="0" y="607690"/>
                </a:lnTo>
                <a:lnTo>
                  <a:pt x="0" y="173629"/>
                </a:lnTo>
                <a:close/>
              </a:path>
            </a:pathLst>
          </a:custGeom>
          <a:noFill/>
          <a:ln w="381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 name="文本框 13"/>
          <p:cNvSpPr txBox="1"/>
          <p:nvPr/>
        </p:nvSpPr>
        <p:spPr>
          <a:xfrm rot="19945295">
            <a:off x="1551083" y="455791"/>
            <a:ext cx="1728372" cy="830997"/>
          </a:xfrm>
          <a:prstGeom prst="rect">
            <a:avLst/>
          </a:prstGeom>
          <a:noFill/>
        </p:spPr>
        <p:txBody>
          <a:bodyPr wrap="square" rtlCol="0">
            <a:spAutoFit/>
          </a:bodyPr>
          <a:lstStyle/>
          <a:p>
            <a:pPr algn="ctr"/>
            <a:r>
              <a:rPr lang="zh-CN" altLang="en-US" sz="2400" b="1" dirty="0" smtClean="0">
                <a:solidFill>
                  <a:srgbClr val="457284"/>
                </a:solidFill>
                <a:latin typeface="方正正黑简体" panose="02000000000000000000" pitchFamily="2" charset="-122"/>
                <a:ea typeface="方正正黑简体" panose="02000000000000000000" pitchFamily="2" charset="-122"/>
              </a:rPr>
              <a:t>人人都是</a:t>
            </a:r>
            <a:endParaRPr lang="en-US" altLang="zh-CN" sz="2400" b="1" dirty="0" smtClean="0">
              <a:solidFill>
                <a:srgbClr val="457284"/>
              </a:solidFill>
              <a:latin typeface="方正正黑简体" panose="02000000000000000000" pitchFamily="2" charset="-122"/>
              <a:ea typeface="方正正黑简体" panose="02000000000000000000" pitchFamily="2" charset="-122"/>
            </a:endParaRPr>
          </a:p>
          <a:p>
            <a:pPr algn="ctr"/>
            <a:r>
              <a:rPr lang="zh-CN" altLang="en-US" sz="2400" b="1" dirty="0" smtClean="0">
                <a:solidFill>
                  <a:srgbClr val="457284"/>
                </a:solidFill>
                <a:latin typeface="方正正黑简体" panose="02000000000000000000" pitchFamily="2" charset="-122"/>
                <a:ea typeface="方正正黑简体" panose="02000000000000000000" pitchFamily="2" charset="-122"/>
              </a:rPr>
              <a:t>产品经理</a:t>
            </a:r>
            <a:endParaRPr lang="zh-CN" altLang="en-US" sz="4400" b="1" dirty="0">
              <a:solidFill>
                <a:srgbClr val="457284"/>
              </a:solidFill>
              <a:latin typeface="方正正黑简体" panose="02000000000000000000" pitchFamily="2" charset="-122"/>
              <a:ea typeface="方正正黑简体" panose="02000000000000000000" pitchFamily="2" charset="-122"/>
            </a:endParaRPr>
          </a:p>
        </p:txBody>
      </p:sp>
      <p:sp>
        <p:nvSpPr>
          <p:cNvPr id="8" name="矩形 7"/>
          <p:cNvSpPr/>
          <p:nvPr/>
        </p:nvSpPr>
        <p:spPr>
          <a:xfrm>
            <a:off x="762000" y="1080767"/>
            <a:ext cx="1344599" cy="2739211"/>
          </a:xfrm>
          <a:prstGeom prst="rect">
            <a:avLst/>
          </a:prstGeom>
        </p:spPr>
        <p:txBody>
          <a:bodyPr wrap="none">
            <a:spAutoFit/>
          </a:bodyPr>
          <a:lstStyle/>
          <a:p>
            <a:pPr algn="ctr"/>
            <a:r>
              <a:rPr lang="en-US" altLang="zh-CN" sz="17200" spc="120" dirty="0" smtClean="0">
                <a:solidFill>
                  <a:schemeClr val="bg1"/>
                </a:solidFill>
                <a:latin typeface="Blender Pro Bold Italic" panose="02000806030000090004" pitchFamily="50" charset="0"/>
                <a:ea typeface="时尚中黑简体" panose="01010104010101010101" pitchFamily="2" charset="-122"/>
              </a:rPr>
              <a:t>2</a:t>
            </a:r>
            <a:endParaRPr lang="zh-CN" altLang="en-US" sz="17200" dirty="0">
              <a:solidFill>
                <a:schemeClr val="bg1"/>
              </a:solidFill>
              <a:latin typeface="Blender Pro Bold Italic" panose="02000806030000090004" pitchFamily="50" charset="0"/>
              <a:ea typeface="时尚中黑简体" panose="01010104010101010101" pitchFamily="2" charset="-122"/>
            </a:endParaRPr>
          </a:p>
        </p:txBody>
      </p:sp>
      <p:sp>
        <p:nvSpPr>
          <p:cNvPr id="15" name="矩形 14"/>
          <p:cNvSpPr/>
          <p:nvPr/>
        </p:nvSpPr>
        <p:spPr>
          <a:xfrm>
            <a:off x="2169679" y="2202663"/>
            <a:ext cx="2031325" cy="646331"/>
          </a:xfrm>
          <a:prstGeom prst="rect">
            <a:avLst/>
          </a:prstGeom>
        </p:spPr>
        <p:txBody>
          <a:bodyPr wrap="none">
            <a:spAutoFit/>
          </a:bodyPr>
          <a:lstStyle/>
          <a:p>
            <a:pPr algn="ctr"/>
            <a:r>
              <a:rPr lang="zh-CN" altLang="en-US" sz="3600" dirty="0" smtClean="0">
                <a:solidFill>
                  <a:schemeClr val="bg1"/>
                </a:solidFill>
                <a:latin typeface="Blender Pro Bold Italic" panose="02000806030000090004" pitchFamily="50" charset="0"/>
                <a:ea typeface="时尚中黑简体" panose="01010104010101010101" pitchFamily="2" charset="-122"/>
              </a:rPr>
              <a:t>个基本点</a:t>
            </a:r>
            <a:endParaRPr lang="zh-CN" altLang="en-US" sz="3600" dirty="0">
              <a:solidFill>
                <a:schemeClr val="bg1"/>
              </a:solidFill>
              <a:latin typeface="Blender Pro Bold Italic" panose="02000806030000090004" pitchFamily="50" charset="0"/>
              <a:ea typeface="时尚中黑简体" panose="01010104010101010101" pitchFamily="2" charset="-122"/>
            </a:endParaRPr>
          </a:p>
        </p:txBody>
      </p:sp>
      <p:sp>
        <p:nvSpPr>
          <p:cNvPr id="16" name="矩形 15"/>
          <p:cNvSpPr/>
          <p:nvPr/>
        </p:nvSpPr>
        <p:spPr>
          <a:xfrm>
            <a:off x="4545106" y="1711907"/>
            <a:ext cx="4125518" cy="1569660"/>
          </a:xfrm>
          <a:prstGeom prst="rect">
            <a:avLst/>
          </a:prstGeom>
        </p:spPr>
        <p:txBody>
          <a:bodyPr wrap="square">
            <a:spAutoFit/>
          </a:bodyPr>
          <a:lstStyle/>
          <a:p>
            <a:pPr algn="ctr"/>
            <a:r>
              <a:rPr lang="zh-CN" altLang="en-US" sz="2800" dirty="0" smtClean="0">
                <a:solidFill>
                  <a:schemeClr val="bg1"/>
                </a:solidFill>
                <a:latin typeface="Blender Pro Bold Italic" panose="02000806030000090004" pitchFamily="50" charset="0"/>
                <a:ea typeface="时尚中黑简体" panose="01010104010101010101" pitchFamily="2" charset="-122"/>
              </a:rPr>
              <a:t>专注</a:t>
            </a:r>
            <a:r>
              <a:rPr lang="zh-CN" altLang="en-US" sz="2800" dirty="0">
                <a:solidFill>
                  <a:schemeClr val="bg1"/>
                </a:solidFill>
                <a:latin typeface="Blender Pro Bold Italic" panose="02000806030000090004" pitchFamily="50" charset="0"/>
                <a:ea typeface="时尚中黑简体" panose="01010104010101010101" pitchFamily="2" charset="-122"/>
              </a:rPr>
              <a:t>产品与服务的</a:t>
            </a:r>
            <a:r>
              <a:rPr lang="zh-CN" altLang="en-US" sz="2800" dirty="0" smtClean="0">
                <a:solidFill>
                  <a:schemeClr val="bg1"/>
                </a:solidFill>
                <a:latin typeface="Blender Pro Bold Italic" panose="02000806030000090004" pitchFamily="50" charset="0"/>
                <a:ea typeface="时尚中黑简体" panose="01010104010101010101" pitchFamily="2" charset="-122"/>
              </a:rPr>
              <a:t>极致</a:t>
            </a:r>
            <a:endParaRPr lang="en-US" altLang="zh-CN" sz="2800" dirty="0" smtClean="0">
              <a:solidFill>
                <a:schemeClr val="bg1"/>
              </a:solidFill>
              <a:latin typeface="Blender Pro Bold Italic" panose="02000806030000090004" pitchFamily="50" charset="0"/>
              <a:ea typeface="时尚中黑简体" panose="01010104010101010101" pitchFamily="2" charset="-122"/>
            </a:endParaRPr>
          </a:p>
          <a:p>
            <a:pPr algn="ctr"/>
            <a:r>
              <a:rPr lang="en-US" altLang="zh-CN" sz="4000" dirty="0" smtClean="0">
                <a:solidFill>
                  <a:schemeClr val="bg1"/>
                </a:solidFill>
                <a:latin typeface="Blender Pro Bold Italic" panose="02000806030000090004" pitchFamily="50" charset="0"/>
                <a:ea typeface="时尚中黑简体" panose="01010104010101010101" pitchFamily="2" charset="-122"/>
              </a:rPr>
              <a:t>+</a:t>
            </a:r>
          </a:p>
          <a:p>
            <a:pPr algn="ctr"/>
            <a:r>
              <a:rPr lang="zh-CN" altLang="en-US" sz="2800" dirty="0" smtClean="0">
                <a:solidFill>
                  <a:schemeClr val="bg1"/>
                </a:solidFill>
                <a:latin typeface="Blender Pro Bold Italic" panose="02000806030000090004" pitchFamily="50" charset="0"/>
                <a:ea typeface="时尚中黑简体" panose="01010104010101010101" pitchFamily="2" charset="-122"/>
              </a:rPr>
              <a:t>优秀</a:t>
            </a:r>
            <a:r>
              <a:rPr lang="zh-CN" altLang="en-US" sz="2800" dirty="0">
                <a:solidFill>
                  <a:schemeClr val="bg1"/>
                </a:solidFill>
                <a:latin typeface="Blender Pro Bold Italic" panose="02000806030000090004" pitchFamily="50" charset="0"/>
                <a:ea typeface="时尚中黑简体" panose="01010104010101010101" pitchFamily="2" charset="-122"/>
              </a:rPr>
              <a:t>的社会化媒体营销</a:t>
            </a:r>
          </a:p>
        </p:txBody>
      </p:sp>
    </p:spTree>
    <p:extLst>
      <p:ext uri="{BB962C8B-B14F-4D97-AF65-F5344CB8AC3E}">
        <p14:creationId xmlns:p14="http://schemas.microsoft.com/office/powerpoint/2010/main" val="146602431"/>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等腰三角形 11"/>
          <p:cNvSpPr/>
          <p:nvPr/>
        </p:nvSpPr>
        <p:spPr>
          <a:xfrm rot="10800000">
            <a:off x="914400" y="-4"/>
            <a:ext cx="5562600" cy="5143504"/>
          </a:xfrm>
          <a:prstGeom prst="triangle">
            <a:avLst>
              <a:gd name="adj" fmla="val 77549"/>
            </a:avLst>
          </a:prstGeom>
          <a:solidFill>
            <a:srgbClr val="41C3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17" name="图片 16"/>
          <p:cNvPicPr>
            <a:picLocks noChangeAspect="1"/>
          </p:cNvPicPr>
          <p:nvPr/>
        </p:nvPicPr>
        <p:blipFill>
          <a:blip r:embed="rId3"/>
          <a:stretch>
            <a:fillRect/>
          </a:stretch>
        </p:blipFill>
        <p:spPr>
          <a:xfrm>
            <a:off x="1600200" y="1657178"/>
            <a:ext cx="2209972" cy="2209972"/>
          </a:xfrm>
          <a:prstGeom prst="rect">
            <a:avLst/>
          </a:prstGeom>
        </p:spPr>
      </p:pic>
      <p:sp>
        <p:nvSpPr>
          <p:cNvPr id="9" name="矩形 8"/>
          <p:cNvSpPr/>
          <p:nvPr/>
        </p:nvSpPr>
        <p:spPr>
          <a:xfrm>
            <a:off x="5029199" y="1657178"/>
            <a:ext cx="4114801" cy="830997"/>
          </a:xfrm>
          <a:prstGeom prst="rect">
            <a:avLst/>
          </a:prstGeom>
        </p:spPr>
        <p:txBody>
          <a:bodyPr wrap="square">
            <a:spAutoFit/>
          </a:bodyPr>
          <a:lstStyle/>
          <a:p>
            <a:r>
              <a:rPr lang="zh-CN" altLang="en-US" sz="4800" b="1" spc="120" dirty="0" smtClean="0">
                <a:solidFill>
                  <a:srgbClr val="457284"/>
                </a:solidFill>
                <a:latin typeface="微软雅黑" panose="020B0503020204020204" pitchFamily="34" charset="-122"/>
                <a:ea typeface="微软雅黑" panose="020B0503020204020204" pitchFamily="34" charset="-122"/>
              </a:rPr>
              <a:t>案例：</a:t>
            </a:r>
            <a:endParaRPr lang="en-US" altLang="zh-CN" sz="4800" b="1" spc="120" dirty="0" smtClean="0">
              <a:solidFill>
                <a:srgbClr val="457284"/>
              </a:solidFill>
              <a:latin typeface="微软雅黑" panose="020B0503020204020204" pitchFamily="34" charset="-122"/>
              <a:ea typeface="微软雅黑" panose="020B0503020204020204" pitchFamily="34" charset="-122"/>
            </a:endParaRPr>
          </a:p>
        </p:txBody>
      </p:sp>
      <p:sp>
        <p:nvSpPr>
          <p:cNvPr id="2" name="矩形 1"/>
          <p:cNvSpPr/>
          <p:nvPr/>
        </p:nvSpPr>
        <p:spPr>
          <a:xfrm>
            <a:off x="4038600" y="2666874"/>
            <a:ext cx="5105400" cy="830997"/>
          </a:xfrm>
          <a:prstGeom prst="rect">
            <a:avLst/>
          </a:prstGeom>
        </p:spPr>
        <p:txBody>
          <a:bodyPr wrap="square">
            <a:spAutoFit/>
          </a:bodyPr>
          <a:lstStyle/>
          <a:p>
            <a:r>
              <a:rPr lang="en-US" altLang="zh-CN" sz="2400" b="1" i="1" spc="120" dirty="0">
                <a:solidFill>
                  <a:srgbClr val="457284"/>
                </a:solidFill>
                <a:latin typeface="微软雅黑" panose="020B0503020204020204" pitchFamily="34" charset="-122"/>
                <a:ea typeface="微软雅黑" panose="020B0503020204020204" pitchFamily="34" charset="-122"/>
              </a:rPr>
              <a:t>1</a:t>
            </a:r>
            <a:r>
              <a:rPr lang="zh-CN" altLang="en-US" sz="2400" b="1" i="1" spc="120" dirty="0" smtClean="0">
                <a:solidFill>
                  <a:srgbClr val="457284"/>
                </a:solidFill>
                <a:latin typeface="微软雅黑" panose="020B0503020204020204" pitchFamily="34" charset="-122"/>
                <a:ea typeface="微软雅黑" panose="020B0503020204020204" pitchFamily="34" charset="-122"/>
              </a:rPr>
              <a:t>、用做</a:t>
            </a:r>
            <a:r>
              <a:rPr lang="zh-CN" altLang="en-US" sz="2400" b="1" i="1" spc="120" dirty="0">
                <a:solidFill>
                  <a:srgbClr val="457284"/>
                </a:solidFill>
                <a:latin typeface="微软雅黑" panose="020B0503020204020204" pitchFamily="34" charset="-122"/>
                <a:ea typeface="微软雅黑" panose="020B0503020204020204" pitchFamily="34" charset="-122"/>
              </a:rPr>
              <a:t>产品的思想经营</a:t>
            </a:r>
            <a:r>
              <a:rPr lang="zh-CN" altLang="en-US" sz="2400" b="1" i="1" spc="120" dirty="0" smtClean="0">
                <a:solidFill>
                  <a:srgbClr val="457284"/>
                </a:solidFill>
                <a:latin typeface="微软雅黑" panose="020B0503020204020204" pitchFamily="34" charset="-122"/>
                <a:ea typeface="微软雅黑" panose="020B0503020204020204" pitchFamily="34" charset="-122"/>
              </a:rPr>
              <a:t>餐馆</a:t>
            </a:r>
            <a:endParaRPr lang="en-US" altLang="zh-CN" sz="2400" b="1" i="1" spc="120" dirty="0">
              <a:solidFill>
                <a:srgbClr val="457284"/>
              </a:solidFill>
              <a:latin typeface="微软雅黑" panose="020B0503020204020204" pitchFamily="34" charset="-122"/>
              <a:ea typeface="微软雅黑" panose="020B0503020204020204" pitchFamily="34" charset="-122"/>
            </a:endParaRPr>
          </a:p>
          <a:p>
            <a:r>
              <a:rPr lang="en-US" altLang="zh-CN" sz="2400" b="1" i="1" spc="120" dirty="0">
                <a:solidFill>
                  <a:srgbClr val="457284"/>
                </a:solidFill>
                <a:latin typeface="微软雅黑" panose="020B0503020204020204" pitchFamily="34" charset="-122"/>
                <a:ea typeface="微软雅黑" panose="020B0503020204020204" pitchFamily="34" charset="-122"/>
              </a:rPr>
              <a:t>2</a:t>
            </a:r>
            <a:r>
              <a:rPr lang="zh-CN" altLang="en-US" sz="2400" b="1" i="1" spc="120" dirty="0" smtClean="0">
                <a:solidFill>
                  <a:srgbClr val="457284"/>
                </a:solidFill>
                <a:latin typeface="微软雅黑" panose="020B0503020204020204" pitchFamily="34" charset="-122"/>
                <a:ea typeface="微软雅黑" panose="020B0503020204020204" pitchFamily="34" charset="-122"/>
              </a:rPr>
              <a:t>、经典的社会化营销手段</a:t>
            </a:r>
            <a:endParaRPr lang="zh-CN" altLang="en-US" sz="2400" b="1" i="1" spc="120" dirty="0">
              <a:solidFill>
                <a:srgbClr val="45728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07928972"/>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D966"/>
        </a:solidFill>
        <a:effectLst/>
      </p:bgPr>
    </p:bg>
    <p:spTree>
      <p:nvGrpSpPr>
        <p:cNvPr id="1" name=""/>
        <p:cNvGrpSpPr/>
        <p:nvPr/>
      </p:nvGrpSpPr>
      <p:grpSpPr>
        <a:xfrm>
          <a:off x="0" y="0"/>
          <a:ext cx="0" cy="0"/>
          <a:chOff x="0" y="0"/>
          <a:chExt cx="0" cy="0"/>
        </a:xfrm>
      </p:grpSpPr>
      <p:sp>
        <p:nvSpPr>
          <p:cNvPr id="8" name="矩形 7"/>
          <p:cNvSpPr/>
          <p:nvPr/>
        </p:nvSpPr>
        <p:spPr>
          <a:xfrm>
            <a:off x="3742996" y="-65741"/>
            <a:ext cx="1344599" cy="2739211"/>
          </a:xfrm>
          <a:prstGeom prst="rect">
            <a:avLst/>
          </a:prstGeom>
        </p:spPr>
        <p:txBody>
          <a:bodyPr wrap="none">
            <a:spAutoFit/>
          </a:bodyPr>
          <a:lstStyle/>
          <a:p>
            <a:pPr algn="ctr"/>
            <a:r>
              <a:rPr lang="en-US" altLang="zh-CN" sz="17200" spc="120" dirty="0" smtClean="0">
                <a:solidFill>
                  <a:prstClr val="white"/>
                </a:solidFill>
                <a:latin typeface="Blender Pro Bold Italic" panose="02000806030000090004" pitchFamily="50" charset="0"/>
                <a:ea typeface="时尚中黑简体" panose="01010104010101010101" pitchFamily="2" charset="-122"/>
              </a:rPr>
              <a:t>4</a:t>
            </a:r>
            <a:endParaRPr lang="zh-CN" altLang="en-US" sz="17200" dirty="0">
              <a:solidFill>
                <a:prstClr val="white"/>
              </a:solidFill>
              <a:latin typeface="Blender Pro Bold Italic" panose="02000806030000090004" pitchFamily="50" charset="0"/>
              <a:ea typeface="时尚中黑简体" panose="01010104010101010101" pitchFamily="2" charset="-122"/>
            </a:endParaRPr>
          </a:p>
        </p:txBody>
      </p:sp>
      <p:sp>
        <p:nvSpPr>
          <p:cNvPr id="15" name="矩形 14"/>
          <p:cNvSpPr/>
          <p:nvPr/>
        </p:nvSpPr>
        <p:spPr>
          <a:xfrm>
            <a:off x="5029200" y="1056154"/>
            <a:ext cx="1107996" cy="646331"/>
          </a:xfrm>
          <a:prstGeom prst="rect">
            <a:avLst/>
          </a:prstGeom>
        </p:spPr>
        <p:txBody>
          <a:bodyPr wrap="none">
            <a:spAutoFit/>
          </a:bodyPr>
          <a:lstStyle/>
          <a:p>
            <a:pPr algn="ctr"/>
            <a:r>
              <a:rPr lang="zh-CN" altLang="en-US" sz="3600" dirty="0" smtClean="0">
                <a:solidFill>
                  <a:prstClr val="white"/>
                </a:solidFill>
                <a:latin typeface="Blender Pro Bold Italic" panose="02000806030000090004" pitchFamily="50" charset="0"/>
                <a:ea typeface="时尚中黑简体" panose="01010104010101010101" pitchFamily="2" charset="-122"/>
              </a:rPr>
              <a:t>要素</a:t>
            </a:r>
            <a:endParaRPr lang="zh-CN" altLang="en-US" sz="3600" dirty="0">
              <a:solidFill>
                <a:prstClr val="white"/>
              </a:solidFill>
              <a:latin typeface="Blender Pro Bold Italic" panose="02000806030000090004" pitchFamily="50" charset="0"/>
              <a:ea typeface="时尚中黑简体" panose="01010104010101010101" pitchFamily="2" charset="-122"/>
            </a:endParaRPr>
          </a:p>
        </p:txBody>
      </p:sp>
      <p:sp>
        <p:nvSpPr>
          <p:cNvPr id="11" name="流程图: 联系 10"/>
          <p:cNvSpPr/>
          <p:nvPr/>
        </p:nvSpPr>
        <p:spPr>
          <a:xfrm>
            <a:off x="1849859" y="479320"/>
            <a:ext cx="1800000" cy="18000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123612" y="1077758"/>
            <a:ext cx="1376019" cy="769441"/>
          </a:xfrm>
          <a:prstGeom prst="rect">
            <a:avLst/>
          </a:prstGeom>
        </p:spPr>
        <p:txBody>
          <a:bodyPr wrap="none">
            <a:spAutoFit/>
          </a:bodyPr>
          <a:lstStyle/>
          <a:p>
            <a:pPr algn="ctr"/>
            <a:r>
              <a:rPr lang="zh-CN" altLang="en-US" sz="4400" b="1" spc="120" dirty="0">
                <a:latin typeface="造字工房力黑（非商用）常规体" pitchFamily="50" charset="-122"/>
                <a:ea typeface="造字工房力黑（非商用）常规体" pitchFamily="50" charset="-122"/>
              </a:rPr>
              <a:t>运营</a:t>
            </a:r>
          </a:p>
        </p:txBody>
      </p:sp>
      <p:sp>
        <p:nvSpPr>
          <p:cNvPr id="14" name="流程图: 联系 13"/>
          <p:cNvSpPr/>
          <p:nvPr/>
        </p:nvSpPr>
        <p:spPr>
          <a:xfrm>
            <a:off x="2209859" y="1905637"/>
            <a:ext cx="1080000" cy="10800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联系 15"/>
          <p:cNvSpPr/>
          <p:nvPr/>
        </p:nvSpPr>
        <p:spPr>
          <a:xfrm>
            <a:off x="2209859" y="2668789"/>
            <a:ext cx="1080000" cy="10800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联系 16"/>
          <p:cNvSpPr/>
          <p:nvPr/>
        </p:nvSpPr>
        <p:spPr>
          <a:xfrm>
            <a:off x="2209859" y="3431941"/>
            <a:ext cx="1080000" cy="10800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联系 17"/>
          <p:cNvSpPr/>
          <p:nvPr/>
        </p:nvSpPr>
        <p:spPr>
          <a:xfrm>
            <a:off x="2209859" y="4195092"/>
            <a:ext cx="1080000" cy="108000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257333" y="2196389"/>
            <a:ext cx="1036181" cy="584775"/>
          </a:xfrm>
          <a:prstGeom prst="rect">
            <a:avLst/>
          </a:prstGeom>
        </p:spPr>
        <p:txBody>
          <a:bodyPr wrap="none">
            <a:spAutoFit/>
          </a:bodyPr>
          <a:lstStyle/>
          <a:p>
            <a:pPr algn="ctr"/>
            <a:r>
              <a:rPr lang="zh-CN" altLang="en-US" sz="3200" spc="120" dirty="0">
                <a:latin typeface="Blender Pro Bold Italic" panose="02000806030000090004" pitchFamily="50" charset="0"/>
                <a:ea typeface="时尚中黑简体" panose="01010104010101010101" pitchFamily="2" charset="-122"/>
              </a:rPr>
              <a:t>关系</a:t>
            </a:r>
            <a:endParaRPr lang="zh-CN" altLang="en-US" sz="3200" dirty="0">
              <a:latin typeface="Blender Pro Bold Italic" panose="02000806030000090004" pitchFamily="50" charset="0"/>
              <a:ea typeface="时尚中黑简体" panose="01010104010101010101" pitchFamily="2" charset="-122"/>
            </a:endParaRPr>
          </a:p>
        </p:txBody>
      </p:sp>
      <p:sp>
        <p:nvSpPr>
          <p:cNvPr id="20" name="矩形 19"/>
          <p:cNvSpPr/>
          <p:nvPr/>
        </p:nvSpPr>
        <p:spPr>
          <a:xfrm>
            <a:off x="2236814" y="3679552"/>
            <a:ext cx="1005404" cy="584775"/>
          </a:xfrm>
          <a:prstGeom prst="rect">
            <a:avLst/>
          </a:prstGeom>
        </p:spPr>
        <p:txBody>
          <a:bodyPr wrap="none">
            <a:spAutoFit/>
          </a:bodyPr>
          <a:lstStyle/>
          <a:p>
            <a:pPr algn="ctr"/>
            <a:r>
              <a:rPr lang="zh-CN" altLang="en-US" sz="3200" dirty="0">
                <a:latin typeface="Blender Pro Bold Italic" panose="02000806030000090004" pitchFamily="50" charset="0"/>
                <a:ea typeface="时尚中黑简体" panose="01010104010101010101" pitchFamily="2" charset="-122"/>
              </a:rPr>
              <a:t>让利</a:t>
            </a:r>
            <a:endParaRPr lang="zh-CN" altLang="en-US" sz="3200" dirty="0">
              <a:latin typeface="Blender Pro Bold Italic" panose="02000806030000090004" pitchFamily="50" charset="0"/>
              <a:ea typeface="时尚中黑简体" panose="01010104010101010101" pitchFamily="2" charset="-122"/>
            </a:endParaRPr>
          </a:p>
        </p:txBody>
      </p:sp>
      <p:sp>
        <p:nvSpPr>
          <p:cNvPr id="3" name="矩形 2"/>
          <p:cNvSpPr/>
          <p:nvPr/>
        </p:nvSpPr>
        <p:spPr>
          <a:xfrm>
            <a:off x="3499631" y="2262485"/>
            <a:ext cx="5449600" cy="461665"/>
          </a:xfrm>
          <a:prstGeom prst="rect">
            <a:avLst/>
          </a:prstGeom>
        </p:spPr>
        <p:txBody>
          <a:bodyPr wrap="square">
            <a:spAutoFit/>
          </a:bodyPr>
          <a:lstStyle/>
          <a:p>
            <a:r>
              <a:rPr lang="zh-CN" altLang="en-US" sz="2400" b="1" dirty="0" smtClean="0">
                <a:solidFill>
                  <a:schemeClr val="bg1">
                    <a:lumMod val="50000"/>
                  </a:schemeClr>
                </a:solidFill>
                <a:latin typeface="时尚中黑简体" panose="01010104010101010101" pitchFamily="2" charset="-122"/>
                <a:ea typeface="时尚中黑简体" panose="01010104010101010101" pitchFamily="2" charset="-122"/>
              </a:rPr>
              <a:t>摆正</a:t>
            </a:r>
            <a:r>
              <a:rPr lang="zh-CN" altLang="en-US" sz="2400" b="1" dirty="0">
                <a:solidFill>
                  <a:schemeClr val="bg1">
                    <a:lumMod val="50000"/>
                  </a:schemeClr>
                </a:solidFill>
                <a:latin typeface="时尚中黑简体" panose="01010104010101010101" pitchFamily="2" charset="-122"/>
                <a:ea typeface="时尚中黑简体" panose="01010104010101010101" pitchFamily="2" charset="-122"/>
              </a:rPr>
              <a:t>心态，从做朋友</a:t>
            </a:r>
            <a:r>
              <a:rPr lang="zh-CN" altLang="en-US" sz="2400" b="1" dirty="0" smtClean="0">
                <a:solidFill>
                  <a:schemeClr val="bg1">
                    <a:lumMod val="50000"/>
                  </a:schemeClr>
                </a:solidFill>
                <a:latin typeface="时尚中黑简体" panose="01010104010101010101" pitchFamily="2" charset="-122"/>
                <a:ea typeface="时尚中黑简体" panose="01010104010101010101" pitchFamily="2" charset="-122"/>
              </a:rPr>
              <a:t>开始</a:t>
            </a:r>
            <a:endParaRPr lang="zh-CN" altLang="en-US" sz="2400" b="1" dirty="0">
              <a:solidFill>
                <a:schemeClr val="bg1">
                  <a:lumMod val="50000"/>
                </a:schemeClr>
              </a:solidFill>
              <a:latin typeface="时尚中黑简体" panose="01010104010101010101" pitchFamily="2" charset="-122"/>
              <a:ea typeface="时尚中黑简体" panose="01010104010101010101" pitchFamily="2" charset="-122"/>
            </a:endParaRPr>
          </a:p>
        </p:txBody>
      </p:sp>
      <p:sp>
        <p:nvSpPr>
          <p:cNvPr id="22" name="矩形 21"/>
          <p:cNvSpPr/>
          <p:nvPr/>
        </p:nvSpPr>
        <p:spPr>
          <a:xfrm>
            <a:off x="3499631" y="2973654"/>
            <a:ext cx="4992400" cy="461665"/>
          </a:xfrm>
          <a:prstGeom prst="rect">
            <a:avLst/>
          </a:prstGeom>
        </p:spPr>
        <p:txBody>
          <a:bodyPr wrap="square">
            <a:spAutoFit/>
          </a:bodyPr>
          <a:lstStyle/>
          <a:p>
            <a:r>
              <a:rPr lang="zh-CN" altLang="en-US" sz="2400" b="1" dirty="0" smtClean="0">
                <a:solidFill>
                  <a:schemeClr val="bg1">
                    <a:lumMod val="50000"/>
                  </a:schemeClr>
                </a:solidFill>
                <a:latin typeface="时尚中黑简体" panose="01010104010101010101" pitchFamily="2" charset="-122"/>
                <a:ea typeface="时尚中黑简体" panose="01010104010101010101" pitchFamily="2" charset="-122"/>
              </a:rPr>
              <a:t>用经营社区的思维经营用户群体</a:t>
            </a:r>
            <a:endParaRPr lang="zh-CN" altLang="en-US" sz="2400" b="1" dirty="0">
              <a:solidFill>
                <a:schemeClr val="bg1">
                  <a:lumMod val="50000"/>
                </a:schemeClr>
              </a:solidFill>
              <a:latin typeface="时尚中黑简体" panose="01010104010101010101" pitchFamily="2" charset="-122"/>
              <a:ea typeface="时尚中黑简体" panose="01010104010101010101" pitchFamily="2" charset="-122"/>
            </a:endParaRPr>
          </a:p>
        </p:txBody>
      </p:sp>
      <p:sp>
        <p:nvSpPr>
          <p:cNvPr id="23" name="矩形 22"/>
          <p:cNvSpPr/>
          <p:nvPr/>
        </p:nvSpPr>
        <p:spPr>
          <a:xfrm>
            <a:off x="3499631" y="4512929"/>
            <a:ext cx="4992400" cy="461665"/>
          </a:xfrm>
          <a:prstGeom prst="rect">
            <a:avLst/>
          </a:prstGeom>
        </p:spPr>
        <p:txBody>
          <a:bodyPr wrap="square">
            <a:spAutoFit/>
          </a:bodyPr>
          <a:lstStyle/>
          <a:p>
            <a:r>
              <a:rPr lang="zh-CN" altLang="en-US" sz="2400" b="1" dirty="0" smtClean="0">
                <a:solidFill>
                  <a:schemeClr val="bg1">
                    <a:lumMod val="50000"/>
                  </a:schemeClr>
                </a:solidFill>
                <a:latin typeface="时尚中黑简体" panose="01010104010101010101" pitchFamily="2" charset="-122"/>
                <a:ea typeface="时尚中黑简体" panose="01010104010101010101" pitchFamily="2" charset="-122"/>
              </a:rPr>
              <a:t>制造用户粘性</a:t>
            </a:r>
            <a:endParaRPr lang="zh-CN" altLang="en-US" sz="2400" b="1" dirty="0">
              <a:solidFill>
                <a:schemeClr val="bg1">
                  <a:lumMod val="50000"/>
                </a:schemeClr>
              </a:solidFill>
              <a:latin typeface="时尚中黑简体" panose="01010104010101010101" pitchFamily="2" charset="-122"/>
              <a:ea typeface="时尚中黑简体" panose="01010104010101010101" pitchFamily="2" charset="-122"/>
            </a:endParaRPr>
          </a:p>
        </p:txBody>
      </p:sp>
      <p:sp>
        <p:nvSpPr>
          <p:cNvPr id="24" name="矩形 23"/>
          <p:cNvSpPr/>
          <p:nvPr/>
        </p:nvSpPr>
        <p:spPr>
          <a:xfrm>
            <a:off x="3499631" y="3714750"/>
            <a:ext cx="4992400" cy="461665"/>
          </a:xfrm>
          <a:prstGeom prst="rect">
            <a:avLst/>
          </a:prstGeom>
        </p:spPr>
        <p:txBody>
          <a:bodyPr wrap="square">
            <a:spAutoFit/>
          </a:bodyPr>
          <a:lstStyle/>
          <a:p>
            <a:r>
              <a:rPr lang="zh-CN" altLang="en-US" sz="2400" b="1" dirty="0" smtClean="0">
                <a:solidFill>
                  <a:schemeClr val="bg1">
                    <a:lumMod val="50000"/>
                  </a:schemeClr>
                </a:solidFill>
                <a:latin typeface="时尚中黑简体" panose="01010104010101010101" pitchFamily="2" charset="-122"/>
                <a:ea typeface="时尚中黑简体" panose="01010104010101010101" pitchFamily="2" charset="-122"/>
              </a:rPr>
              <a:t>平衡成本和盈利，让利给用户</a:t>
            </a:r>
            <a:endParaRPr lang="zh-CN" altLang="en-US" sz="2400" b="1" dirty="0">
              <a:solidFill>
                <a:schemeClr val="bg1">
                  <a:lumMod val="50000"/>
                </a:schemeClr>
              </a:solidFill>
              <a:latin typeface="时尚中黑简体" panose="01010104010101010101" pitchFamily="2" charset="-122"/>
              <a:ea typeface="时尚中黑简体" panose="01010104010101010101" pitchFamily="2" charset="-122"/>
            </a:endParaRPr>
          </a:p>
        </p:txBody>
      </p:sp>
      <p:sp>
        <p:nvSpPr>
          <p:cNvPr id="25" name="矩形 24"/>
          <p:cNvSpPr/>
          <p:nvPr/>
        </p:nvSpPr>
        <p:spPr>
          <a:xfrm>
            <a:off x="2279140" y="2916401"/>
            <a:ext cx="1005403" cy="584775"/>
          </a:xfrm>
          <a:prstGeom prst="rect">
            <a:avLst/>
          </a:prstGeom>
        </p:spPr>
        <p:txBody>
          <a:bodyPr wrap="none">
            <a:spAutoFit/>
          </a:bodyPr>
          <a:lstStyle/>
          <a:p>
            <a:pPr algn="ctr"/>
            <a:r>
              <a:rPr lang="zh-CN" altLang="en-US" sz="3200" dirty="0" smtClean="0">
                <a:latin typeface="Blender Pro Bold Italic" panose="02000806030000090004" pitchFamily="50" charset="0"/>
                <a:ea typeface="时尚中黑简体" panose="01010104010101010101" pitchFamily="2" charset="-122"/>
              </a:rPr>
              <a:t>社区</a:t>
            </a:r>
            <a:endParaRPr lang="zh-CN" altLang="en-US" sz="3200" dirty="0">
              <a:latin typeface="Blender Pro Bold Italic" panose="02000806030000090004" pitchFamily="50" charset="0"/>
              <a:ea typeface="时尚中黑简体" panose="01010104010101010101" pitchFamily="2" charset="-122"/>
            </a:endParaRPr>
          </a:p>
        </p:txBody>
      </p:sp>
      <p:sp>
        <p:nvSpPr>
          <p:cNvPr id="26" name="矩形 25"/>
          <p:cNvSpPr/>
          <p:nvPr/>
        </p:nvSpPr>
        <p:spPr>
          <a:xfrm>
            <a:off x="2247157" y="4418242"/>
            <a:ext cx="1005403" cy="584775"/>
          </a:xfrm>
          <a:prstGeom prst="rect">
            <a:avLst/>
          </a:prstGeom>
        </p:spPr>
        <p:txBody>
          <a:bodyPr wrap="none">
            <a:spAutoFit/>
          </a:bodyPr>
          <a:lstStyle/>
          <a:p>
            <a:pPr algn="ctr"/>
            <a:r>
              <a:rPr lang="zh-CN" altLang="en-US" sz="3200" dirty="0" smtClean="0">
                <a:latin typeface="Blender Pro Bold Italic" panose="02000806030000090004" pitchFamily="50" charset="0"/>
                <a:ea typeface="时尚中黑简体" panose="01010104010101010101" pitchFamily="2" charset="-122"/>
              </a:rPr>
              <a:t>粘性</a:t>
            </a:r>
            <a:endParaRPr lang="zh-CN" altLang="en-US" sz="3200" dirty="0">
              <a:latin typeface="Blender Pro Bold Italic" panose="02000806030000090004" pitchFamily="50" charset="0"/>
              <a:ea typeface="时尚中黑简体" panose="01010104010101010101" pitchFamily="2" charset="-122"/>
            </a:endParaRPr>
          </a:p>
        </p:txBody>
      </p:sp>
    </p:spTree>
    <p:extLst>
      <p:ext uri="{BB962C8B-B14F-4D97-AF65-F5344CB8AC3E}">
        <p14:creationId xmlns:p14="http://schemas.microsoft.com/office/powerpoint/2010/main" val="1731151837"/>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739824" y="1809750"/>
            <a:ext cx="1664352" cy="1652159"/>
          </a:xfrm>
          <a:prstGeom prst="rect">
            <a:avLst/>
          </a:prstGeom>
        </p:spPr>
      </p:pic>
      <p:sp>
        <p:nvSpPr>
          <p:cNvPr id="19" name="等腰三角形 18"/>
          <p:cNvSpPr/>
          <p:nvPr/>
        </p:nvSpPr>
        <p:spPr>
          <a:xfrm rot="10800000">
            <a:off x="0" y="-4"/>
            <a:ext cx="9144000" cy="1123954"/>
          </a:xfrm>
          <a:prstGeom prst="triangle">
            <a:avLst>
              <a:gd name="adj" fmla="val 49822"/>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矩形 5"/>
          <p:cNvSpPr/>
          <p:nvPr/>
        </p:nvSpPr>
        <p:spPr>
          <a:xfrm>
            <a:off x="3925136" y="1123950"/>
            <a:ext cx="1343958" cy="769441"/>
          </a:xfrm>
          <a:prstGeom prst="rect">
            <a:avLst/>
          </a:prstGeom>
        </p:spPr>
        <p:txBody>
          <a:bodyPr wrap="none">
            <a:spAutoFit/>
          </a:bodyPr>
          <a:lstStyle/>
          <a:p>
            <a:pPr algn="ctr"/>
            <a:r>
              <a:rPr lang="zh-CN" altLang="en-US" sz="4400" spc="120" dirty="0" smtClean="0">
                <a:solidFill>
                  <a:srgbClr val="F57921"/>
                </a:solidFill>
                <a:latin typeface="迷你简菱心" panose="02010609000101010101" pitchFamily="49" charset="-122"/>
                <a:ea typeface="迷你简菱心" panose="02010609000101010101" pitchFamily="49" charset="-122"/>
              </a:rPr>
              <a:t>小米</a:t>
            </a:r>
            <a:endParaRPr lang="zh-CN" altLang="en-US" sz="4400" dirty="0">
              <a:solidFill>
                <a:srgbClr val="F57921"/>
              </a:solidFill>
              <a:latin typeface="迷你简菱心" panose="02010609000101010101" pitchFamily="49" charset="-122"/>
              <a:ea typeface="迷你简菱心" panose="02010609000101010101" pitchFamily="49" charset="-122"/>
            </a:endParaRPr>
          </a:p>
        </p:txBody>
      </p:sp>
      <p:sp>
        <p:nvSpPr>
          <p:cNvPr id="21" name="矩形 20"/>
          <p:cNvSpPr/>
          <p:nvPr/>
        </p:nvSpPr>
        <p:spPr>
          <a:xfrm>
            <a:off x="2362200" y="3573840"/>
            <a:ext cx="6096000" cy="1569660"/>
          </a:xfrm>
          <a:prstGeom prst="rect">
            <a:avLst/>
          </a:prstGeom>
        </p:spPr>
        <p:txBody>
          <a:bodyPr wrap="square">
            <a:spAutoFit/>
          </a:bodyPr>
          <a:lstStyle/>
          <a:p>
            <a:pPr marL="342900" indent="-342900">
              <a:buFont typeface="Wingdings" panose="05000000000000000000" pitchFamily="2" charset="2"/>
              <a:buChar char="ü"/>
            </a:pPr>
            <a:r>
              <a:rPr lang="zh-CN" altLang="en-US" sz="2400" b="1" i="1" spc="120" dirty="0" smtClean="0">
                <a:solidFill>
                  <a:srgbClr val="F57921"/>
                </a:solidFill>
                <a:latin typeface="微软雅黑" panose="020B0503020204020204" pitchFamily="34" charset="-122"/>
                <a:ea typeface="微软雅黑" panose="020B0503020204020204" pitchFamily="34" charset="-122"/>
              </a:rPr>
              <a:t>与用户做朋友</a:t>
            </a:r>
            <a:endParaRPr lang="en-US" altLang="zh-CN" sz="2400" b="1" i="1" spc="120" dirty="0" smtClean="0">
              <a:solidFill>
                <a:srgbClr val="F5792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ü"/>
            </a:pPr>
            <a:r>
              <a:rPr lang="zh-CN" altLang="en-US" sz="2400" b="1" i="1" spc="120" dirty="0" smtClean="0">
                <a:solidFill>
                  <a:srgbClr val="F57921"/>
                </a:solidFill>
                <a:latin typeface="微软雅黑" panose="020B0503020204020204" pitchFamily="34" charset="-122"/>
                <a:ea typeface="微软雅黑" panose="020B0503020204020204" pitchFamily="34" charset="-122"/>
              </a:rPr>
              <a:t>广泛扩展用户群体</a:t>
            </a:r>
            <a:endParaRPr lang="en-US" altLang="zh-CN" sz="2400" b="1" i="1" spc="120" dirty="0" smtClean="0">
              <a:solidFill>
                <a:srgbClr val="F5792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ü"/>
            </a:pPr>
            <a:r>
              <a:rPr lang="zh-CN" altLang="en-US" sz="2400" b="1" i="1" spc="120" dirty="0" smtClean="0">
                <a:solidFill>
                  <a:srgbClr val="F57921"/>
                </a:solidFill>
                <a:latin typeface="微软雅黑" panose="020B0503020204020204" pitchFamily="34" charset="-122"/>
                <a:ea typeface="微软雅黑" panose="020B0503020204020204" pitchFamily="34" charset="-122"/>
              </a:rPr>
              <a:t>不断培养用户忠诚度，黏住用户</a:t>
            </a:r>
            <a:endParaRPr lang="en-US" altLang="zh-CN" sz="2400" b="1" i="1" spc="120" dirty="0" smtClean="0">
              <a:solidFill>
                <a:srgbClr val="F5792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ü"/>
            </a:pPr>
            <a:endParaRPr lang="en-US" altLang="zh-CN" sz="2400" b="1" i="1" spc="120" dirty="0">
              <a:solidFill>
                <a:srgbClr val="F5792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91189009"/>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143500"/>
          </a:xfrm>
          <a:prstGeom prst="rect">
            <a:avLst/>
          </a:prstGeom>
          <a:solidFill>
            <a:srgbClr val="22B2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AutoShape 4"/>
          <p:cNvSpPr>
            <a:spLocks noChangeAspect="1" noChangeArrowheads="1" noTextEdit="1"/>
          </p:cNvSpPr>
          <p:nvPr/>
        </p:nvSpPr>
        <p:spPr bwMode="auto">
          <a:xfrm>
            <a:off x="1338263" y="685800"/>
            <a:ext cx="6467475"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5" name="组合 4"/>
          <p:cNvGrpSpPr/>
          <p:nvPr/>
        </p:nvGrpSpPr>
        <p:grpSpPr>
          <a:xfrm>
            <a:off x="2996526" y="2503488"/>
            <a:ext cx="3236912" cy="2837769"/>
            <a:chOff x="2905126" y="2503488"/>
            <a:chExt cx="3236912" cy="2837769"/>
          </a:xfrm>
        </p:grpSpPr>
        <p:sp>
          <p:nvSpPr>
            <p:cNvPr id="17" name="Rectangle 6"/>
            <p:cNvSpPr>
              <a:spLocks noChangeArrowheads="1"/>
            </p:cNvSpPr>
            <p:nvPr/>
          </p:nvSpPr>
          <p:spPr bwMode="auto">
            <a:xfrm>
              <a:off x="4173538" y="3570288"/>
              <a:ext cx="706438" cy="174625"/>
            </a:xfrm>
            <a:prstGeom prst="rect">
              <a:avLst/>
            </a:prstGeom>
            <a:solidFill>
              <a:srgbClr val="EEE4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7"/>
            <p:cNvSpPr>
              <a:spLocks/>
            </p:cNvSpPr>
            <p:nvPr/>
          </p:nvSpPr>
          <p:spPr bwMode="auto">
            <a:xfrm>
              <a:off x="3913188" y="2503488"/>
              <a:ext cx="1201738" cy="1200150"/>
            </a:xfrm>
            <a:custGeom>
              <a:avLst/>
              <a:gdLst>
                <a:gd name="T0" fmla="*/ 0 w 359"/>
                <a:gd name="T1" fmla="*/ 0 h 359"/>
                <a:gd name="T2" fmla="*/ 0 w 359"/>
                <a:gd name="T3" fmla="*/ 137 h 359"/>
                <a:gd name="T4" fmla="*/ 0 w 359"/>
                <a:gd name="T5" fmla="*/ 197 h 359"/>
                <a:gd name="T6" fmla="*/ 179 w 359"/>
                <a:gd name="T7" fmla="*/ 359 h 359"/>
                <a:gd name="T8" fmla="*/ 359 w 359"/>
                <a:gd name="T9" fmla="*/ 197 h 359"/>
                <a:gd name="T10" fmla="*/ 359 w 359"/>
                <a:gd name="T11" fmla="*/ 0 h 359"/>
                <a:gd name="T12" fmla="*/ 0 w 359"/>
                <a:gd name="T13" fmla="*/ 0 h 359"/>
              </a:gdLst>
              <a:ahLst/>
              <a:cxnLst>
                <a:cxn ang="0">
                  <a:pos x="T0" y="T1"/>
                </a:cxn>
                <a:cxn ang="0">
                  <a:pos x="T2" y="T3"/>
                </a:cxn>
                <a:cxn ang="0">
                  <a:pos x="T4" y="T5"/>
                </a:cxn>
                <a:cxn ang="0">
                  <a:pos x="T6" y="T7"/>
                </a:cxn>
                <a:cxn ang="0">
                  <a:pos x="T8" y="T9"/>
                </a:cxn>
                <a:cxn ang="0">
                  <a:pos x="T10" y="T11"/>
                </a:cxn>
                <a:cxn ang="0">
                  <a:pos x="T12" y="T13"/>
                </a:cxn>
              </a:cxnLst>
              <a:rect l="0" t="0" r="r" b="b"/>
              <a:pathLst>
                <a:path w="359" h="359">
                  <a:moveTo>
                    <a:pt x="0" y="0"/>
                  </a:moveTo>
                  <a:cubicBezTo>
                    <a:pt x="0" y="137"/>
                    <a:pt x="0" y="137"/>
                    <a:pt x="0" y="137"/>
                  </a:cubicBezTo>
                  <a:cubicBezTo>
                    <a:pt x="0" y="197"/>
                    <a:pt x="0" y="197"/>
                    <a:pt x="0" y="197"/>
                  </a:cubicBezTo>
                  <a:cubicBezTo>
                    <a:pt x="0" y="287"/>
                    <a:pt x="80" y="359"/>
                    <a:pt x="179" y="359"/>
                  </a:cubicBezTo>
                  <a:cubicBezTo>
                    <a:pt x="279" y="359"/>
                    <a:pt x="359" y="287"/>
                    <a:pt x="359" y="197"/>
                  </a:cubicBezTo>
                  <a:cubicBezTo>
                    <a:pt x="359" y="0"/>
                    <a:pt x="359" y="0"/>
                    <a:pt x="359" y="0"/>
                  </a:cubicBezTo>
                  <a:lnTo>
                    <a:pt x="0" y="0"/>
                  </a:lnTo>
                  <a:close/>
                </a:path>
              </a:pathLst>
            </a:custGeom>
            <a:solidFill>
              <a:srgbClr val="F2ED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96" name="Freeform 21"/>
            <p:cNvSpPr>
              <a:spLocks/>
            </p:cNvSpPr>
            <p:nvPr/>
          </p:nvSpPr>
          <p:spPr bwMode="auto">
            <a:xfrm>
              <a:off x="5218113" y="4089400"/>
              <a:ext cx="923925" cy="1050925"/>
            </a:xfrm>
            <a:custGeom>
              <a:avLst/>
              <a:gdLst>
                <a:gd name="T0" fmla="*/ 38 w 582"/>
                <a:gd name="T1" fmla="*/ 228 h 662"/>
                <a:gd name="T2" fmla="*/ 196 w 582"/>
                <a:gd name="T3" fmla="*/ 662 h 662"/>
                <a:gd name="T4" fmla="*/ 582 w 582"/>
                <a:gd name="T5" fmla="*/ 662 h 662"/>
                <a:gd name="T6" fmla="*/ 337 w 582"/>
                <a:gd name="T7" fmla="*/ 0 h 662"/>
                <a:gd name="T8" fmla="*/ 0 w 582"/>
                <a:gd name="T9" fmla="*/ 124 h 662"/>
                <a:gd name="T10" fmla="*/ 51 w 582"/>
                <a:gd name="T11" fmla="*/ 160 h 662"/>
                <a:gd name="T12" fmla="*/ 38 w 582"/>
                <a:gd name="T13" fmla="*/ 228 h 662"/>
              </a:gdLst>
              <a:ahLst/>
              <a:cxnLst>
                <a:cxn ang="0">
                  <a:pos x="T0" y="T1"/>
                </a:cxn>
                <a:cxn ang="0">
                  <a:pos x="T2" y="T3"/>
                </a:cxn>
                <a:cxn ang="0">
                  <a:pos x="T4" y="T5"/>
                </a:cxn>
                <a:cxn ang="0">
                  <a:pos x="T6" y="T7"/>
                </a:cxn>
                <a:cxn ang="0">
                  <a:pos x="T8" y="T9"/>
                </a:cxn>
                <a:cxn ang="0">
                  <a:pos x="T10" y="T11"/>
                </a:cxn>
                <a:cxn ang="0">
                  <a:pos x="T12" y="T13"/>
                </a:cxn>
              </a:cxnLst>
              <a:rect l="0" t="0" r="r" b="b"/>
              <a:pathLst>
                <a:path w="582" h="662">
                  <a:moveTo>
                    <a:pt x="38" y="228"/>
                  </a:moveTo>
                  <a:lnTo>
                    <a:pt x="196" y="662"/>
                  </a:lnTo>
                  <a:lnTo>
                    <a:pt x="582" y="662"/>
                  </a:lnTo>
                  <a:lnTo>
                    <a:pt x="337" y="0"/>
                  </a:lnTo>
                  <a:lnTo>
                    <a:pt x="0" y="124"/>
                  </a:lnTo>
                  <a:lnTo>
                    <a:pt x="51" y="160"/>
                  </a:lnTo>
                  <a:lnTo>
                    <a:pt x="38" y="228"/>
                  </a:lnTo>
                  <a:close/>
                </a:path>
              </a:pathLst>
            </a:custGeom>
            <a:solidFill>
              <a:srgbClr val="006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97" name="Freeform 22"/>
            <p:cNvSpPr>
              <a:spLocks/>
            </p:cNvSpPr>
            <p:nvPr/>
          </p:nvSpPr>
          <p:spPr bwMode="auto">
            <a:xfrm>
              <a:off x="2905126" y="3717925"/>
              <a:ext cx="2847975" cy="1422400"/>
            </a:xfrm>
            <a:custGeom>
              <a:avLst/>
              <a:gdLst>
                <a:gd name="T0" fmla="*/ 814 w 851"/>
                <a:gd name="T1" fmla="*/ 425 h 425"/>
                <a:gd name="T2" fmla="*/ 851 w 851"/>
                <a:gd name="T3" fmla="*/ 111 h 425"/>
                <a:gd name="T4" fmla="*/ 579 w 851"/>
                <a:gd name="T5" fmla="*/ 0 h 425"/>
                <a:gd name="T6" fmla="*/ 483 w 851"/>
                <a:gd name="T7" fmla="*/ 7 h 425"/>
                <a:gd name="T8" fmla="*/ 388 w 851"/>
                <a:gd name="T9" fmla="*/ 0 h 425"/>
                <a:gd name="T10" fmla="*/ 116 w 851"/>
                <a:gd name="T11" fmla="*/ 111 h 425"/>
                <a:gd name="T12" fmla="*/ 72 w 851"/>
                <a:gd name="T13" fmla="*/ 129 h 425"/>
                <a:gd name="T14" fmla="*/ 0 w 851"/>
                <a:gd name="T15" fmla="*/ 425 h 425"/>
                <a:gd name="T16" fmla="*/ 814 w 851"/>
                <a:gd name="T17"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1" h="425">
                  <a:moveTo>
                    <a:pt x="814" y="425"/>
                  </a:moveTo>
                  <a:cubicBezTo>
                    <a:pt x="832" y="237"/>
                    <a:pt x="851" y="111"/>
                    <a:pt x="851" y="111"/>
                  </a:cubicBezTo>
                  <a:cubicBezTo>
                    <a:pt x="579" y="0"/>
                    <a:pt x="579" y="0"/>
                    <a:pt x="579" y="0"/>
                  </a:cubicBezTo>
                  <a:cubicBezTo>
                    <a:pt x="483" y="7"/>
                    <a:pt x="483" y="7"/>
                    <a:pt x="483" y="7"/>
                  </a:cubicBezTo>
                  <a:cubicBezTo>
                    <a:pt x="388" y="0"/>
                    <a:pt x="388" y="0"/>
                    <a:pt x="388" y="0"/>
                  </a:cubicBezTo>
                  <a:cubicBezTo>
                    <a:pt x="116" y="111"/>
                    <a:pt x="116" y="111"/>
                    <a:pt x="116" y="111"/>
                  </a:cubicBezTo>
                  <a:cubicBezTo>
                    <a:pt x="72" y="129"/>
                    <a:pt x="72" y="129"/>
                    <a:pt x="72" y="129"/>
                  </a:cubicBezTo>
                  <a:cubicBezTo>
                    <a:pt x="0" y="425"/>
                    <a:pt x="0" y="425"/>
                    <a:pt x="0" y="425"/>
                  </a:cubicBezTo>
                  <a:lnTo>
                    <a:pt x="814" y="425"/>
                  </a:lnTo>
                  <a:close/>
                </a:path>
              </a:pathLst>
            </a:custGeom>
            <a:solidFill>
              <a:srgbClr val="0066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99" name="Freeform 23"/>
            <p:cNvSpPr>
              <a:spLocks/>
            </p:cNvSpPr>
            <p:nvPr/>
          </p:nvSpPr>
          <p:spPr bwMode="auto">
            <a:xfrm>
              <a:off x="3913188" y="3730625"/>
              <a:ext cx="1144588" cy="1409700"/>
            </a:xfrm>
            <a:custGeom>
              <a:avLst/>
              <a:gdLst>
                <a:gd name="T0" fmla="*/ 571 w 721"/>
                <a:gd name="T1" fmla="*/ 888 h 888"/>
                <a:gd name="T2" fmla="*/ 603 w 721"/>
                <a:gd name="T3" fmla="*/ 780 h 888"/>
                <a:gd name="T4" fmla="*/ 721 w 721"/>
                <a:gd name="T5" fmla="*/ 188 h 888"/>
                <a:gd name="T6" fmla="*/ 611 w 721"/>
                <a:gd name="T7" fmla="*/ 15 h 888"/>
                <a:gd name="T8" fmla="*/ 599 w 721"/>
                <a:gd name="T9" fmla="*/ 9 h 888"/>
                <a:gd name="T10" fmla="*/ 451 w 721"/>
                <a:gd name="T11" fmla="*/ 9 h 888"/>
                <a:gd name="T12" fmla="*/ 173 w 721"/>
                <a:gd name="T13" fmla="*/ 0 h 888"/>
                <a:gd name="T14" fmla="*/ 149 w 721"/>
                <a:gd name="T15" fmla="*/ 36 h 888"/>
                <a:gd name="T16" fmla="*/ 97 w 721"/>
                <a:gd name="T17" fmla="*/ 182 h 888"/>
                <a:gd name="T18" fmla="*/ 0 w 721"/>
                <a:gd name="T19" fmla="*/ 382 h 888"/>
                <a:gd name="T20" fmla="*/ 124 w 721"/>
                <a:gd name="T21" fmla="*/ 888 h 888"/>
                <a:gd name="T22" fmla="*/ 571 w 721"/>
                <a:gd name="T23" fmla="*/ 88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1" h="888">
                  <a:moveTo>
                    <a:pt x="571" y="888"/>
                  </a:moveTo>
                  <a:lnTo>
                    <a:pt x="603" y="780"/>
                  </a:lnTo>
                  <a:lnTo>
                    <a:pt x="721" y="188"/>
                  </a:lnTo>
                  <a:lnTo>
                    <a:pt x="611" y="15"/>
                  </a:lnTo>
                  <a:lnTo>
                    <a:pt x="599" y="9"/>
                  </a:lnTo>
                  <a:lnTo>
                    <a:pt x="451" y="9"/>
                  </a:lnTo>
                  <a:lnTo>
                    <a:pt x="173" y="0"/>
                  </a:lnTo>
                  <a:lnTo>
                    <a:pt x="149" y="36"/>
                  </a:lnTo>
                  <a:lnTo>
                    <a:pt x="97" y="182"/>
                  </a:lnTo>
                  <a:lnTo>
                    <a:pt x="0" y="382"/>
                  </a:lnTo>
                  <a:lnTo>
                    <a:pt x="124" y="888"/>
                  </a:lnTo>
                  <a:lnTo>
                    <a:pt x="571" y="8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0" name="Freeform 24"/>
            <p:cNvSpPr>
              <a:spLocks/>
            </p:cNvSpPr>
            <p:nvPr/>
          </p:nvSpPr>
          <p:spPr bwMode="auto">
            <a:xfrm>
              <a:off x="3765551" y="3733800"/>
              <a:ext cx="528638" cy="1406525"/>
            </a:xfrm>
            <a:custGeom>
              <a:avLst/>
              <a:gdLst>
                <a:gd name="T0" fmla="*/ 89 w 158"/>
                <a:gd name="T1" fmla="*/ 420 h 420"/>
                <a:gd name="T2" fmla="*/ 158 w 158"/>
                <a:gd name="T3" fmla="*/ 420 h 420"/>
                <a:gd name="T4" fmla="*/ 120 w 158"/>
                <a:gd name="T5" fmla="*/ 0 h 420"/>
                <a:gd name="T6" fmla="*/ 17 w 158"/>
                <a:gd name="T7" fmla="*/ 101 h 420"/>
                <a:gd name="T8" fmla="*/ 46 w 158"/>
                <a:gd name="T9" fmla="*/ 156 h 420"/>
                <a:gd name="T10" fmla="*/ 0 w 158"/>
                <a:gd name="T11" fmla="*/ 185 h 420"/>
                <a:gd name="T12" fmla="*/ 89 w 158"/>
                <a:gd name="T13" fmla="*/ 420 h 420"/>
              </a:gdLst>
              <a:ahLst/>
              <a:cxnLst>
                <a:cxn ang="0">
                  <a:pos x="T0" y="T1"/>
                </a:cxn>
                <a:cxn ang="0">
                  <a:pos x="T2" y="T3"/>
                </a:cxn>
                <a:cxn ang="0">
                  <a:pos x="T4" y="T5"/>
                </a:cxn>
                <a:cxn ang="0">
                  <a:pos x="T6" y="T7"/>
                </a:cxn>
                <a:cxn ang="0">
                  <a:pos x="T8" y="T9"/>
                </a:cxn>
                <a:cxn ang="0">
                  <a:pos x="T10" y="T11"/>
                </a:cxn>
                <a:cxn ang="0">
                  <a:pos x="T12" y="T13"/>
                </a:cxn>
              </a:cxnLst>
              <a:rect l="0" t="0" r="r" b="b"/>
              <a:pathLst>
                <a:path w="158" h="420">
                  <a:moveTo>
                    <a:pt x="89" y="420"/>
                  </a:moveTo>
                  <a:cubicBezTo>
                    <a:pt x="158" y="420"/>
                    <a:pt x="158" y="420"/>
                    <a:pt x="158" y="420"/>
                  </a:cubicBezTo>
                  <a:cubicBezTo>
                    <a:pt x="119" y="191"/>
                    <a:pt x="120" y="0"/>
                    <a:pt x="120" y="0"/>
                  </a:cubicBezTo>
                  <a:cubicBezTo>
                    <a:pt x="17" y="101"/>
                    <a:pt x="17" y="101"/>
                    <a:pt x="17" y="101"/>
                  </a:cubicBezTo>
                  <a:cubicBezTo>
                    <a:pt x="46" y="156"/>
                    <a:pt x="46" y="156"/>
                    <a:pt x="46" y="156"/>
                  </a:cubicBezTo>
                  <a:cubicBezTo>
                    <a:pt x="0" y="185"/>
                    <a:pt x="0" y="185"/>
                    <a:pt x="0" y="185"/>
                  </a:cubicBezTo>
                  <a:cubicBezTo>
                    <a:pt x="0" y="185"/>
                    <a:pt x="40" y="297"/>
                    <a:pt x="89" y="420"/>
                  </a:cubicBezTo>
                  <a:close/>
                </a:path>
              </a:pathLst>
            </a:custGeom>
            <a:solidFill>
              <a:srgbClr val="0652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1" name="Freeform 25"/>
            <p:cNvSpPr>
              <a:spLocks/>
            </p:cNvSpPr>
            <p:nvPr/>
          </p:nvSpPr>
          <p:spPr bwMode="auto">
            <a:xfrm>
              <a:off x="4756151" y="3733800"/>
              <a:ext cx="525463" cy="1406525"/>
            </a:xfrm>
            <a:custGeom>
              <a:avLst/>
              <a:gdLst>
                <a:gd name="T0" fmla="*/ 0 w 157"/>
                <a:gd name="T1" fmla="*/ 420 h 420"/>
                <a:gd name="T2" fmla="*/ 68 w 157"/>
                <a:gd name="T3" fmla="*/ 420 h 420"/>
                <a:gd name="T4" fmla="*/ 157 w 157"/>
                <a:gd name="T5" fmla="*/ 185 h 420"/>
                <a:gd name="T6" fmla="*/ 112 w 157"/>
                <a:gd name="T7" fmla="*/ 156 h 420"/>
                <a:gd name="T8" fmla="*/ 141 w 157"/>
                <a:gd name="T9" fmla="*/ 101 h 420"/>
                <a:gd name="T10" fmla="*/ 37 w 157"/>
                <a:gd name="T11" fmla="*/ 0 h 420"/>
                <a:gd name="T12" fmla="*/ 0 w 157"/>
                <a:gd name="T13" fmla="*/ 420 h 420"/>
              </a:gdLst>
              <a:ahLst/>
              <a:cxnLst>
                <a:cxn ang="0">
                  <a:pos x="T0" y="T1"/>
                </a:cxn>
                <a:cxn ang="0">
                  <a:pos x="T2" y="T3"/>
                </a:cxn>
                <a:cxn ang="0">
                  <a:pos x="T4" y="T5"/>
                </a:cxn>
                <a:cxn ang="0">
                  <a:pos x="T6" y="T7"/>
                </a:cxn>
                <a:cxn ang="0">
                  <a:pos x="T8" y="T9"/>
                </a:cxn>
                <a:cxn ang="0">
                  <a:pos x="T10" y="T11"/>
                </a:cxn>
                <a:cxn ang="0">
                  <a:pos x="T12" y="T13"/>
                </a:cxn>
              </a:cxnLst>
              <a:rect l="0" t="0" r="r" b="b"/>
              <a:pathLst>
                <a:path w="157" h="420">
                  <a:moveTo>
                    <a:pt x="0" y="420"/>
                  </a:moveTo>
                  <a:cubicBezTo>
                    <a:pt x="68" y="420"/>
                    <a:pt x="68" y="420"/>
                    <a:pt x="68" y="420"/>
                  </a:cubicBezTo>
                  <a:cubicBezTo>
                    <a:pt x="117" y="297"/>
                    <a:pt x="157" y="185"/>
                    <a:pt x="157" y="185"/>
                  </a:cubicBezTo>
                  <a:cubicBezTo>
                    <a:pt x="112" y="156"/>
                    <a:pt x="112" y="156"/>
                    <a:pt x="112" y="156"/>
                  </a:cubicBezTo>
                  <a:cubicBezTo>
                    <a:pt x="141" y="101"/>
                    <a:pt x="141" y="101"/>
                    <a:pt x="141" y="101"/>
                  </a:cubicBezTo>
                  <a:cubicBezTo>
                    <a:pt x="37" y="0"/>
                    <a:pt x="37" y="0"/>
                    <a:pt x="37" y="0"/>
                  </a:cubicBezTo>
                  <a:cubicBezTo>
                    <a:pt x="37" y="0"/>
                    <a:pt x="39" y="191"/>
                    <a:pt x="0" y="420"/>
                  </a:cubicBezTo>
                  <a:close/>
                </a:path>
              </a:pathLst>
            </a:custGeom>
            <a:solidFill>
              <a:srgbClr val="0652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2" name="Freeform 26"/>
            <p:cNvSpPr>
              <a:spLocks/>
            </p:cNvSpPr>
            <p:nvPr/>
          </p:nvSpPr>
          <p:spPr bwMode="auto">
            <a:xfrm>
              <a:off x="4364038" y="3995738"/>
              <a:ext cx="325438" cy="1144588"/>
            </a:xfrm>
            <a:custGeom>
              <a:avLst/>
              <a:gdLst>
                <a:gd name="T0" fmla="*/ 205 w 205"/>
                <a:gd name="T1" fmla="*/ 721 h 721"/>
                <a:gd name="T2" fmla="*/ 133 w 205"/>
                <a:gd name="T3" fmla="*/ 0 h 721"/>
                <a:gd name="T4" fmla="*/ 68 w 205"/>
                <a:gd name="T5" fmla="*/ 0 h 721"/>
                <a:gd name="T6" fmla="*/ 0 w 205"/>
                <a:gd name="T7" fmla="*/ 721 h 721"/>
                <a:gd name="T8" fmla="*/ 205 w 205"/>
                <a:gd name="T9" fmla="*/ 721 h 721"/>
              </a:gdLst>
              <a:ahLst/>
              <a:cxnLst>
                <a:cxn ang="0">
                  <a:pos x="T0" y="T1"/>
                </a:cxn>
                <a:cxn ang="0">
                  <a:pos x="T2" y="T3"/>
                </a:cxn>
                <a:cxn ang="0">
                  <a:pos x="T4" y="T5"/>
                </a:cxn>
                <a:cxn ang="0">
                  <a:pos x="T6" y="T7"/>
                </a:cxn>
                <a:cxn ang="0">
                  <a:pos x="T8" y="T9"/>
                </a:cxn>
              </a:cxnLst>
              <a:rect l="0" t="0" r="r" b="b"/>
              <a:pathLst>
                <a:path w="205" h="721">
                  <a:moveTo>
                    <a:pt x="205" y="721"/>
                  </a:moveTo>
                  <a:lnTo>
                    <a:pt x="133" y="0"/>
                  </a:lnTo>
                  <a:lnTo>
                    <a:pt x="68" y="0"/>
                  </a:lnTo>
                  <a:lnTo>
                    <a:pt x="0" y="721"/>
                  </a:lnTo>
                  <a:lnTo>
                    <a:pt x="205" y="721"/>
                  </a:lnTo>
                  <a:close/>
                </a:path>
              </a:pathLst>
            </a:custGeom>
            <a:solidFill>
              <a:srgbClr val="254B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3" name="Freeform 27"/>
            <p:cNvSpPr>
              <a:spLocks/>
            </p:cNvSpPr>
            <p:nvPr/>
          </p:nvSpPr>
          <p:spPr bwMode="auto">
            <a:xfrm>
              <a:off x="4421188" y="3733800"/>
              <a:ext cx="204788" cy="282575"/>
            </a:xfrm>
            <a:custGeom>
              <a:avLst/>
              <a:gdLst>
                <a:gd name="T0" fmla="*/ 129 w 129"/>
                <a:gd name="T1" fmla="*/ 0 h 178"/>
                <a:gd name="T2" fmla="*/ 0 w 129"/>
                <a:gd name="T3" fmla="*/ 0 h 178"/>
                <a:gd name="T4" fmla="*/ 17 w 129"/>
                <a:gd name="T5" fmla="*/ 178 h 178"/>
                <a:gd name="T6" fmla="*/ 112 w 129"/>
                <a:gd name="T7" fmla="*/ 178 h 178"/>
                <a:gd name="T8" fmla="*/ 129 w 129"/>
                <a:gd name="T9" fmla="*/ 0 h 178"/>
              </a:gdLst>
              <a:ahLst/>
              <a:cxnLst>
                <a:cxn ang="0">
                  <a:pos x="T0" y="T1"/>
                </a:cxn>
                <a:cxn ang="0">
                  <a:pos x="T2" y="T3"/>
                </a:cxn>
                <a:cxn ang="0">
                  <a:pos x="T4" y="T5"/>
                </a:cxn>
                <a:cxn ang="0">
                  <a:pos x="T6" y="T7"/>
                </a:cxn>
                <a:cxn ang="0">
                  <a:pos x="T8" y="T9"/>
                </a:cxn>
              </a:cxnLst>
              <a:rect l="0" t="0" r="r" b="b"/>
              <a:pathLst>
                <a:path w="129" h="178">
                  <a:moveTo>
                    <a:pt x="129" y="0"/>
                  </a:moveTo>
                  <a:lnTo>
                    <a:pt x="0" y="0"/>
                  </a:lnTo>
                  <a:lnTo>
                    <a:pt x="17" y="178"/>
                  </a:lnTo>
                  <a:lnTo>
                    <a:pt x="112" y="178"/>
                  </a:lnTo>
                  <a:lnTo>
                    <a:pt x="129" y="0"/>
                  </a:lnTo>
                  <a:close/>
                </a:path>
              </a:pathLst>
            </a:custGeom>
            <a:solidFill>
              <a:srgbClr val="254B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4" name="Freeform 28"/>
            <p:cNvSpPr>
              <a:spLocks/>
            </p:cNvSpPr>
            <p:nvPr/>
          </p:nvSpPr>
          <p:spPr bwMode="auto">
            <a:xfrm>
              <a:off x="4167188" y="3708400"/>
              <a:ext cx="358775" cy="263525"/>
            </a:xfrm>
            <a:custGeom>
              <a:avLst/>
              <a:gdLst>
                <a:gd name="T0" fmla="*/ 226 w 226"/>
                <a:gd name="T1" fmla="*/ 16 h 166"/>
                <a:gd name="T2" fmla="*/ 135 w 226"/>
                <a:gd name="T3" fmla="*/ 166 h 166"/>
                <a:gd name="T4" fmla="*/ 0 w 226"/>
                <a:gd name="T5" fmla="*/ 31 h 166"/>
                <a:gd name="T6" fmla="*/ 0 w 226"/>
                <a:gd name="T7" fmla="*/ 0 h 166"/>
                <a:gd name="T8" fmla="*/ 226 w 226"/>
                <a:gd name="T9" fmla="*/ 16 h 166"/>
              </a:gdLst>
              <a:ahLst/>
              <a:cxnLst>
                <a:cxn ang="0">
                  <a:pos x="T0" y="T1"/>
                </a:cxn>
                <a:cxn ang="0">
                  <a:pos x="T2" y="T3"/>
                </a:cxn>
                <a:cxn ang="0">
                  <a:pos x="T4" y="T5"/>
                </a:cxn>
                <a:cxn ang="0">
                  <a:pos x="T6" y="T7"/>
                </a:cxn>
                <a:cxn ang="0">
                  <a:pos x="T8" y="T9"/>
                </a:cxn>
              </a:cxnLst>
              <a:rect l="0" t="0" r="r" b="b"/>
              <a:pathLst>
                <a:path w="226" h="166">
                  <a:moveTo>
                    <a:pt x="226" y="16"/>
                  </a:moveTo>
                  <a:lnTo>
                    <a:pt x="135" y="166"/>
                  </a:lnTo>
                  <a:lnTo>
                    <a:pt x="0" y="31"/>
                  </a:lnTo>
                  <a:lnTo>
                    <a:pt x="0" y="0"/>
                  </a:lnTo>
                  <a:lnTo>
                    <a:pt x="226" y="1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5" name="Freeform 29"/>
            <p:cNvSpPr>
              <a:spLocks/>
            </p:cNvSpPr>
            <p:nvPr/>
          </p:nvSpPr>
          <p:spPr bwMode="auto">
            <a:xfrm>
              <a:off x="4518026" y="3708400"/>
              <a:ext cx="365125" cy="263525"/>
            </a:xfrm>
            <a:custGeom>
              <a:avLst/>
              <a:gdLst>
                <a:gd name="T0" fmla="*/ 0 w 230"/>
                <a:gd name="T1" fmla="*/ 16 h 166"/>
                <a:gd name="T2" fmla="*/ 93 w 230"/>
                <a:gd name="T3" fmla="*/ 166 h 166"/>
                <a:gd name="T4" fmla="*/ 230 w 230"/>
                <a:gd name="T5" fmla="*/ 31 h 166"/>
                <a:gd name="T6" fmla="*/ 228 w 230"/>
                <a:gd name="T7" fmla="*/ 0 h 166"/>
                <a:gd name="T8" fmla="*/ 0 w 230"/>
                <a:gd name="T9" fmla="*/ 16 h 166"/>
              </a:gdLst>
              <a:ahLst/>
              <a:cxnLst>
                <a:cxn ang="0">
                  <a:pos x="T0" y="T1"/>
                </a:cxn>
                <a:cxn ang="0">
                  <a:pos x="T2" y="T3"/>
                </a:cxn>
                <a:cxn ang="0">
                  <a:pos x="T4" y="T5"/>
                </a:cxn>
                <a:cxn ang="0">
                  <a:pos x="T6" y="T7"/>
                </a:cxn>
                <a:cxn ang="0">
                  <a:pos x="T8" y="T9"/>
                </a:cxn>
              </a:cxnLst>
              <a:rect l="0" t="0" r="r" b="b"/>
              <a:pathLst>
                <a:path w="230" h="166">
                  <a:moveTo>
                    <a:pt x="0" y="16"/>
                  </a:moveTo>
                  <a:lnTo>
                    <a:pt x="93" y="166"/>
                  </a:lnTo>
                  <a:lnTo>
                    <a:pt x="230" y="31"/>
                  </a:lnTo>
                  <a:lnTo>
                    <a:pt x="228" y="0"/>
                  </a:lnTo>
                  <a:lnTo>
                    <a:pt x="0" y="1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6" name="Rectangle 30"/>
            <p:cNvSpPr>
              <a:spLocks noChangeArrowheads="1"/>
            </p:cNvSpPr>
            <p:nvPr/>
          </p:nvSpPr>
          <p:spPr bwMode="auto">
            <a:xfrm>
              <a:off x="4375151" y="3386138"/>
              <a:ext cx="304800" cy="41275"/>
            </a:xfrm>
            <a:prstGeom prst="rect">
              <a:avLst/>
            </a:prstGeom>
            <a:solidFill>
              <a:srgbClr val="E952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7" name="Freeform 31"/>
            <p:cNvSpPr>
              <a:spLocks noEditPoints="1"/>
            </p:cNvSpPr>
            <p:nvPr/>
          </p:nvSpPr>
          <p:spPr bwMode="auto">
            <a:xfrm>
              <a:off x="4243388" y="3265488"/>
              <a:ext cx="546100" cy="485775"/>
            </a:xfrm>
            <a:custGeom>
              <a:avLst/>
              <a:gdLst>
                <a:gd name="T0" fmla="*/ 28 w 163"/>
                <a:gd name="T1" fmla="*/ 2 h 145"/>
                <a:gd name="T2" fmla="*/ 140 w 163"/>
                <a:gd name="T3" fmla="*/ 2 h 145"/>
                <a:gd name="T4" fmla="*/ 163 w 163"/>
                <a:gd name="T5" fmla="*/ 29 h 145"/>
                <a:gd name="T6" fmla="*/ 163 w 163"/>
                <a:gd name="T7" fmla="*/ 80 h 145"/>
                <a:gd name="T8" fmla="*/ 81 w 163"/>
                <a:gd name="T9" fmla="*/ 145 h 145"/>
                <a:gd name="T10" fmla="*/ 0 w 163"/>
                <a:gd name="T11" fmla="*/ 80 h 145"/>
                <a:gd name="T12" fmla="*/ 0 w 163"/>
                <a:gd name="T13" fmla="*/ 28 h 145"/>
                <a:gd name="T14" fmla="*/ 28 w 163"/>
                <a:gd name="T15" fmla="*/ 2 h 145"/>
                <a:gd name="T16" fmla="*/ 56 w 163"/>
                <a:gd name="T17" fmla="*/ 64 h 145"/>
                <a:gd name="T18" fmla="*/ 117 w 163"/>
                <a:gd name="T19" fmla="*/ 64 h 145"/>
                <a:gd name="T20" fmla="*/ 144 w 163"/>
                <a:gd name="T21" fmla="*/ 42 h 145"/>
                <a:gd name="T22" fmla="*/ 117 w 163"/>
                <a:gd name="T23" fmla="*/ 21 h 145"/>
                <a:gd name="T24" fmla="*/ 56 w 163"/>
                <a:gd name="T25" fmla="*/ 21 h 145"/>
                <a:gd name="T26" fmla="*/ 28 w 163"/>
                <a:gd name="T27" fmla="*/ 42 h 145"/>
                <a:gd name="T28" fmla="*/ 56 w 163"/>
                <a:gd name="T29" fmla="*/ 6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3" h="145">
                  <a:moveTo>
                    <a:pt x="28" y="2"/>
                  </a:moveTo>
                  <a:cubicBezTo>
                    <a:pt x="140" y="2"/>
                    <a:pt x="140" y="2"/>
                    <a:pt x="140" y="2"/>
                  </a:cubicBezTo>
                  <a:cubicBezTo>
                    <a:pt x="140" y="2"/>
                    <a:pt x="163" y="0"/>
                    <a:pt x="163" y="29"/>
                  </a:cubicBezTo>
                  <a:cubicBezTo>
                    <a:pt x="163" y="54"/>
                    <a:pt x="163" y="80"/>
                    <a:pt x="163" y="80"/>
                  </a:cubicBezTo>
                  <a:cubicBezTo>
                    <a:pt x="163" y="116"/>
                    <a:pt x="126" y="145"/>
                    <a:pt x="81" y="145"/>
                  </a:cubicBezTo>
                  <a:cubicBezTo>
                    <a:pt x="36" y="145"/>
                    <a:pt x="0" y="116"/>
                    <a:pt x="0" y="80"/>
                  </a:cubicBezTo>
                  <a:cubicBezTo>
                    <a:pt x="0" y="80"/>
                    <a:pt x="0" y="54"/>
                    <a:pt x="0" y="28"/>
                  </a:cubicBezTo>
                  <a:cubicBezTo>
                    <a:pt x="0" y="1"/>
                    <a:pt x="28" y="2"/>
                    <a:pt x="28" y="2"/>
                  </a:cubicBezTo>
                  <a:close/>
                  <a:moveTo>
                    <a:pt x="56" y="64"/>
                  </a:moveTo>
                  <a:cubicBezTo>
                    <a:pt x="117" y="64"/>
                    <a:pt x="117" y="64"/>
                    <a:pt x="117" y="64"/>
                  </a:cubicBezTo>
                  <a:cubicBezTo>
                    <a:pt x="132" y="64"/>
                    <a:pt x="144" y="54"/>
                    <a:pt x="144" y="42"/>
                  </a:cubicBezTo>
                  <a:cubicBezTo>
                    <a:pt x="144" y="30"/>
                    <a:pt x="132" y="21"/>
                    <a:pt x="117" y="21"/>
                  </a:cubicBezTo>
                  <a:cubicBezTo>
                    <a:pt x="56" y="21"/>
                    <a:pt x="56" y="21"/>
                    <a:pt x="56" y="21"/>
                  </a:cubicBezTo>
                  <a:cubicBezTo>
                    <a:pt x="41" y="21"/>
                    <a:pt x="28" y="30"/>
                    <a:pt x="28" y="42"/>
                  </a:cubicBezTo>
                  <a:cubicBezTo>
                    <a:pt x="28" y="54"/>
                    <a:pt x="41" y="64"/>
                    <a:pt x="56" y="64"/>
                  </a:cubicBezTo>
                  <a:close/>
                </a:path>
              </a:pathLst>
            </a:custGeom>
            <a:solidFill>
              <a:srgbClr val="8E5E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8" name="Freeform 32"/>
            <p:cNvSpPr>
              <a:spLocks/>
            </p:cNvSpPr>
            <p:nvPr/>
          </p:nvSpPr>
          <p:spPr bwMode="auto">
            <a:xfrm>
              <a:off x="4371976" y="3071813"/>
              <a:ext cx="296863" cy="127000"/>
            </a:xfrm>
            <a:custGeom>
              <a:avLst/>
              <a:gdLst>
                <a:gd name="T0" fmla="*/ 89 w 89"/>
                <a:gd name="T1" fmla="*/ 19 h 38"/>
                <a:gd name="T2" fmla="*/ 69 w 89"/>
                <a:gd name="T3" fmla="*/ 0 h 38"/>
                <a:gd name="T4" fmla="*/ 19 w 89"/>
                <a:gd name="T5" fmla="*/ 0 h 38"/>
                <a:gd name="T6" fmla="*/ 0 w 89"/>
                <a:gd name="T7" fmla="*/ 19 h 38"/>
                <a:gd name="T8" fmla="*/ 0 w 89"/>
                <a:gd name="T9" fmla="*/ 19 h 38"/>
                <a:gd name="T10" fmla="*/ 19 w 89"/>
                <a:gd name="T11" fmla="*/ 38 h 38"/>
                <a:gd name="T12" fmla="*/ 69 w 89"/>
                <a:gd name="T13" fmla="*/ 38 h 38"/>
                <a:gd name="T14" fmla="*/ 89 w 89"/>
                <a:gd name="T15" fmla="*/ 19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 h="38">
                  <a:moveTo>
                    <a:pt x="89" y="19"/>
                  </a:moveTo>
                  <a:cubicBezTo>
                    <a:pt x="89" y="8"/>
                    <a:pt x="80" y="0"/>
                    <a:pt x="69" y="0"/>
                  </a:cubicBezTo>
                  <a:cubicBezTo>
                    <a:pt x="19" y="0"/>
                    <a:pt x="19" y="0"/>
                    <a:pt x="19" y="0"/>
                  </a:cubicBezTo>
                  <a:cubicBezTo>
                    <a:pt x="8" y="0"/>
                    <a:pt x="0" y="8"/>
                    <a:pt x="0" y="19"/>
                  </a:cubicBezTo>
                  <a:cubicBezTo>
                    <a:pt x="0" y="19"/>
                    <a:pt x="0" y="19"/>
                    <a:pt x="0" y="19"/>
                  </a:cubicBezTo>
                  <a:cubicBezTo>
                    <a:pt x="0" y="30"/>
                    <a:pt x="8" y="38"/>
                    <a:pt x="19" y="38"/>
                  </a:cubicBezTo>
                  <a:cubicBezTo>
                    <a:pt x="69" y="38"/>
                    <a:pt x="69" y="38"/>
                    <a:pt x="69" y="38"/>
                  </a:cubicBezTo>
                  <a:cubicBezTo>
                    <a:pt x="80" y="38"/>
                    <a:pt x="89" y="30"/>
                    <a:pt x="89" y="19"/>
                  </a:cubicBezTo>
                  <a:close/>
                </a:path>
              </a:pathLst>
            </a:custGeom>
            <a:solidFill>
              <a:srgbClr val="D0C7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9" name="Rectangle 33"/>
            <p:cNvSpPr>
              <a:spLocks noChangeArrowheads="1"/>
            </p:cNvSpPr>
            <p:nvPr/>
          </p:nvSpPr>
          <p:spPr bwMode="auto">
            <a:xfrm>
              <a:off x="4481513" y="2814638"/>
              <a:ext cx="74613" cy="290513"/>
            </a:xfrm>
            <a:prstGeom prst="rect">
              <a:avLst/>
            </a:prstGeom>
            <a:solidFill>
              <a:srgbClr val="D0C7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0" name="Freeform 34"/>
            <p:cNvSpPr>
              <a:spLocks/>
            </p:cNvSpPr>
            <p:nvPr/>
          </p:nvSpPr>
          <p:spPr bwMode="auto">
            <a:xfrm>
              <a:off x="4768851" y="2727325"/>
              <a:ext cx="114300" cy="84138"/>
            </a:xfrm>
            <a:custGeom>
              <a:avLst/>
              <a:gdLst>
                <a:gd name="T0" fmla="*/ 17 w 34"/>
                <a:gd name="T1" fmla="*/ 0 h 25"/>
                <a:gd name="T2" fmla="*/ 0 w 34"/>
                <a:gd name="T3" fmla="*/ 17 h 25"/>
                <a:gd name="T4" fmla="*/ 1 w 34"/>
                <a:gd name="T5" fmla="*/ 23 h 25"/>
                <a:gd name="T6" fmla="*/ 3 w 34"/>
                <a:gd name="T7" fmla="*/ 25 h 25"/>
                <a:gd name="T8" fmla="*/ 31 w 34"/>
                <a:gd name="T9" fmla="*/ 25 h 25"/>
                <a:gd name="T10" fmla="*/ 33 w 34"/>
                <a:gd name="T11" fmla="*/ 23 h 25"/>
                <a:gd name="T12" fmla="*/ 34 w 34"/>
                <a:gd name="T13" fmla="*/ 17 h 25"/>
                <a:gd name="T14" fmla="*/ 17 w 34"/>
                <a:gd name="T15" fmla="*/ 0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25">
                  <a:moveTo>
                    <a:pt x="17" y="0"/>
                  </a:moveTo>
                  <a:cubicBezTo>
                    <a:pt x="8" y="0"/>
                    <a:pt x="0" y="8"/>
                    <a:pt x="0" y="17"/>
                  </a:cubicBezTo>
                  <a:cubicBezTo>
                    <a:pt x="0" y="19"/>
                    <a:pt x="1" y="21"/>
                    <a:pt x="1" y="23"/>
                  </a:cubicBezTo>
                  <a:cubicBezTo>
                    <a:pt x="2" y="24"/>
                    <a:pt x="2" y="25"/>
                    <a:pt x="3" y="25"/>
                  </a:cubicBezTo>
                  <a:cubicBezTo>
                    <a:pt x="31" y="25"/>
                    <a:pt x="31" y="25"/>
                    <a:pt x="31" y="25"/>
                  </a:cubicBezTo>
                  <a:cubicBezTo>
                    <a:pt x="32" y="25"/>
                    <a:pt x="33" y="24"/>
                    <a:pt x="33" y="23"/>
                  </a:cubicBezTo>
                  <a:cubicBezTo>
                    <a:pt x="34" y="21"/>
                    <a:pt x="34" y="19"/>
                    <a:pt x="34" y="17"/>
                  </a:cubicBezTo>
                  <a:cubicBezTo>
                    <a:pt x="34" y="8"/>
                    <a:pt x="27" y="0"/>
                    <a:pt x="17" y="0"/>
                  </a:cubicBezTo>
                  <a:close/>
                </a:path>
              </a:pathLst>
            </a:custGeom>
            <a:solidFill>
              <a:srgbClr val="0177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1" name="Freeform 35"/>
            <p:cNvSpPr>
              <a:spLocks/>
            </p:cNvSpPr>
            <p:nvPr/>
          </p:nvSpPr>
          <p:spPr bwMode="auto">
            <a:xfrm>
              <a:off x="4170363" y="2727325"/>
              <a:ext cx="114300" cy="84138"/>
            </a:xfrm>
            <a:custGeom>
              <a:avLst/>
              <a:gdLst>
                <a:gd name="T0" fmla="*/ 17 w 34"/>
                <a:gd name="T1" fmla="*/ 0 h 25"/>
                <a:gd name="T2" fmla="*/ 0 w 34"/>
                <a:gd name="T3" fmla="*/ 17 h 25"/>
                <a:gd name="T4" fmla="*/ 1 w 34"/>
                <a:gd name="T5" fmla="*/ 23 h 25"/>
                <a:gd name="T6" fmla="*/ 3 w 34"/>
                <a:gd name="T7" fmla="*/ 25 h 25"/>
                <a:gd name="T8" fmla="*/ 31 w 34"/>
                <a:gd name="T9" fmla="*/ 25 h 25"/>
                <a:gd name="T10" fmla="*/ 33 w 34"/>
                <a:gd name="T11" fmla="*/ 23 h 25"/>
                <a:gd name="T12" fmla="*/ 34 w 34"/>
                <a:gd name="T13" fmla="*/ 17 h 25"/>
                <a:gd name="T14" fmla="*/ 17 w 34"/>
                <a:gd name="T15" fmla="*/ 0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25">
                  <a:moveTo>
                    <a:pt x="17" y="0"/>
                  </a:moveTo>
                  <a:cubicBezTo>
                    <a:pt x="7" y="0"/>
                    <a:pt x="0" y="8"/>
                    <a:pt x="0" y="17"/>
                  </a:cubicBezTo>
                  <a:cubicBezTo>
                    <a:pt x="0" y="19"/>
                    <a:pt x="0" y="21"/>
                    <a:pt x="1" y="23"/>
                  </a:cubicBezTo>
                  <a:cubicBezTo>
                    <a:pt x="1" y="24"/>
                    <a:pt x="2" y="25"/>
                    <a:pt x="3" y="25"/>
                  </a:cubicBezTo>
                  <a:cubicBezTo>
                    <a:pt x="31" y="25"/>
                    <a:pt x="31" y="25"/>
                    <a:pt x="31" y="25"/>
                  </a:cubicBezTo>
                  <a:cubicBezTo>
                    <a:pt x="31" y="25"/>
                    <a:pt x="32" y="24"/>
                    <a:pt x="33" y="23"/>
                  </a:cubicBezTo>
                  <a:cubicBezTo>
                    <a:pt x="33" y="21"/>
                    <a:pt x="34" y="19"/>
                    <a:pt x="34" y="17"/>
                  </a:cubicBezTo>
                  <a:cubicBezTo>
                    <a:pt x="34" y="8"/>
                    <a:pt x="26" y="0"/>
                    <a:pt x="17" y="0"/>
                  </a:cubicBezTo>
                  <a:close/>
                </a:path>
              </a:pathLst>
            </a:custGeom>
            <a:solidFill>
              <a:srgbClr val="0177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2" name="Freeform 36"/>
            <p:cNvSpPr>
              <a:spLocks noEditPoints="1"/>
            </p:cNvSpPr>
            <p:nvPr/>
          </p:nvSpPr>
          <p:spPr bwMode="auto">
            <a:xfrm>
              <a:off x="3898901" y="2624138"/>
              <a:ext cx="1228725" cy="363538"/>
            </a:xfrm>
            <a:custGeom>
              <a:avLst/>
              <a:gdLst>
                <a:gd name="T0" fmla="*/ 357 w 367"/>
                <a:gd name="T1" fmla="*/ 3 h 109"/>
                <a:gd name="T2" fmla="*/ 263 w 367"/>
                <a:gd name="T3" fmla="*/ 0 h 109"/>
                <a:gd name="T4" fmla="*/ 192 w 367"/>
                <a:gd name="T5" fmla="*/ 15 h 109"/>
                <a:gd name="T6" fmla="*/ 183 w 367"/>
                <a:gd name="T7" fmla="*/ 15 h 109"/>
                <a:gd name="T8" fmla="*/ 175 w 367"/>
                <a:gd name="T9" fmla="*/ 14 h 109"/>
                <a:gd name="T10" fmla="*/ 104 w 367"/>
                <a:gd name="T11" fmla="*/ 0 h 109"/>
                <a:gd name="T12" fmla="*/ 11 w 367"/>
                <a:gd name="T13" fmla="*/ 2 h 109"/>
                <a:gd name="T14" fmla="*/ 5 w 367"/>
                <a:gd name="T15" fmla="*/ 26 h 109"/>
                <a:gd name="T16" fmla="*/ 18 w 367"/>
                <a:gd name="T17" fmla="*/ 33 h 109"/>
                <a:gd name="T18" fmla="*/ 42 w 367"/>
                <a:gd name="T19" fmla="*/ 91 h 109"/>
                <a:gd name="T20" fmla="*/ 102 w 367"/>
                <a:gd name="T21" fmla="*/ 106 h 109"/>
                <a:gd name="T22" fmla="*/ 164 w 367"/>
                <a:gd name="T23" fmla="*/ 66 h 109"/>
                <a:gd name="T24" fmla="*/ 175 w 367"/>
                <a:gd name="T25" fmla="*/ 36 h 109"/>
                <a:gd name="T26" fmla="*/ 183 w 367"/>
                <a:gd name="T27" fmla="*/ 32 h 109"/>
                <a:gd name="T28" fmla="*/ 184 w 367"/>
                <a:gd name="T29" fmla="*/ 32 h 109"/>
                <a:gd name="T30" fmla="*/ 192 w 367"/>
                <a:gd name="T31" fmla="*/ 36 h 109"/>
                <a:gd name="T32" fmla="*/ 202 w 367"/>
                <a:gd name="T33" fmla="*/ 66 h 109"/>
                <a:gd name="T34" fmla="*/ 264 w 367"/>
                <a:gd name="T35" fmla="*/ 107 h 109"/>
                <a:gd name="T36" fmla="*/ 324 w 367"/>
                <a:gd name="T37" fmla="*/ 92 h 109"/>
                <a:gd name="T38" fmla="*/ 349 w 367"/>
                <a:gd name="T39" fmla="*/ 35 h 109"/>
                <a:gd name="T40" fmla="*/ 362 w 367"/>
                <a:gd name="T41" fmla="*/ 28 h 109"/>
                <a:gd name="T42" fmla="*/ 357 w 367"/>
                <a:gd name="T43" fmla="*/ 3 h 109"/>
                <a:gd name="T44" fmla="*/ 125 w 367"/>
                <a:gd name="T45" fmla="*/ 89 h 109"/>
                <a:gd name="T46" fmla="*/ 65 w 367"/>
                <a:gd name="T47" fmla="*/ 89 h 109"/>
                <a:gd name="T48" fmla="*/ 34 w 367"/>
                <a:gd name="T49" fmla="*/ 34 h 109"/>
                <a:gd name="T50" fmla="*/ 97 w 367"/>
                <a:gd name="T51" fmla="*/ 12 h 109"/>
                <a:gd name="T52" fmla="*/ 152 w 367"/>
                <a:gd name="T53" fmla="*/ 46 h 109"/>
                <a:gd name="T54" fmla="*/ 125 w 367"/>
                <a:gd name="T55" fmla="*/ 89 h 109"/>
                <a:gd name="T56" fmla="*/ 301 w 367"/>
                <a:gd name="T57" fmla="*/ 90 h 109"/>
                <a:gd name="T58" fmla="*/ 242 w 367"/>
                <a:gd name="T59" fmla="*/ 90 h 109"/>
                <a:gd name="T60" fmla="*/ 215 w 367"/>
                <a:gd name="T61" fmla="*/ 46 h 109"/>
                <a:gd name="T62" fmla="*/ 270 w 367"/>
                <a:gd name="T63" fmla="*/ 13 h 109"/>
                <a:gd name="T64" fmla="*/ 333 w 367"/>
                <a:gd name="T65" fmla="*/ 36 h 109"/>
                <a:gd name="T66" fmla="*/ 301 w 367"/>
                <a:gd name="T67" fmla="*/ 9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67" h="109">
                  <a:moveTo>
                    <a:pt x="357" y="3"/>
                  </a:moveTo>
                  <a:cubicBezTo>
                    <a:pt x="350" y="1"/>
                    <a:pt x="271" y="0"/>
                    <a:pt x="263" y="0"/>
                  </a:cubicBezTo>
                  <a:cubicBezTo>
                    <a:pt x="222" y="0"/>
                    <a:pt x="192" y="15"/>
                    <a:pt x="192" y="15"/>
                  </a:cubicBezTo>
                  <a:cubicBezTo>
                    <a:pt x="183" y="15"/>
                    <a:pt x="183" y="15"/>
                    <a:pt x="183" y="15"/>
                  </a:cubicBezTo>
                  <a:cubicBezTo>
                    <a:pt x="175" y="14"/>
                    <a:pt x="175" y="14"/>
                    <a:pt x="175" y="14"/>
                  </a:cubicBezTo>
                  <a:cubicBezTo>
                    <a:pt x="175" y="14"/>
                    <a:pt x="145" y="0"/>
                    <a:pt x="104" y="0"/>
                  </a:cubicBezTo>
                  <a:cubicBezTo>
                    <a:pt x="96" y="0"/>
                    <a:pt x="17" y="0"/>
                    <a:pt x="11" y="2"/>
                  </a:cubicBezTo>
                  <a:cubicBezTo>
                    <a:pt x="7" y="3"/>
                    <a:pt x="0" y="6"/>
                    <a:pt x="5" y="26"/>
                  </a:cubicBezTo>
                  <a:cubicBezTo>
                    <a:pt x="6" y="30"/>
                    <a:pt x="17" y="27"/>
                    <a:pt x="18" y="33"/>
                  </a:cubicBezTo>
                  <a:cubicBezTo>
                    <a:pt x="18" y="36"/>
                    <a:pt x="18" y="73"/>
                    <a:pt x="42" y="91"/>
                  </a:cubicBezTo>
                  <a:cubicBezTo>
                    <a:pt x="46" y="94"/>
                    <a:pt x="63" y="108"/>
                    <a:pt x="102" y="106"/>
                  </a:cubicBezTo>
                  <a:cubicBezTo>
                    <a:pt x="111" y="105"/>
                    <a:pt x="151" y="105"/>
                    <a:pt x="164" y="66"/>
                  </a:cubicBezTo>
                  <a:cubicBezTo>
                    <a:pt x="167" y="59"/>
                    <a:pt x="173" y="38"/>
                    <a:pt x="175" y="36"/>
                  </a:cubicBezTo>
                  <a:cubicBezTo>
                    <a:pt x="177" y="33"/>
                    <a:pt x="181" y="32"/>
                    <a:pt x="183" y="32"/>
                  </a:cubicBezTo>
                  <a:cubicBezTo>
                    <a:pt x="183" y="32"/>
                    <a:pt x="183" y="32"/>
                    <a:pt x="184" y="32"/>
                  </a:cubicBezTo>
                  <a:cubicBezTo>
                    <a:pt x="185" y="32"/>
                    <a:pt x="190" y="33"/>
                    <a:pt x="192" y="36"/>
                  </a:cubicBezTo>
                  <a:cubicBezTo>
                    <a:pt x="194" y="38"/>
                    <a:pt x="200" y="59"/>
                    <a:pt x="202" y="66"/>
                  </a:cubicBezTo>
                  <a:cubicBezTo>
                    <a:pt x="215" y="105"/>
                    <a:pt x="255" y="106"/>
                    <a:pt x="264" y="107"/>
                  </a:cubicBezTo>
                  <a:cubicBezTo>
                    <a:pt x="303" y="109"/>
                    <a:pt x="320" y="95"/>
                    <a:pt x="324" y="92"/>
                  </a:cubicBezTo>
                  <a:cubicBezTo>
                    <a:pt x="349" y="75"/>
                    <a:pt x="348" y="38"/>
                    <a:pt x="349" y="35"/>
                  </a:cubicBezTo>
                  <a:cubicBezTo>
                    <a:pt x="350" y="29"/>
                    <a:pt x="361" y="32"/>
                    <a:pt x="362" y="28"/>
                  </a:cubicBezTo>
                  <a:cubicBezTo>
                    <a:pt x="367" y="8"/>
                    <a:pt x="360" y="4"/>
                    <a:pt x="357" y="3"/>
                  </a:cubicBezTo>
                  <a:close/>
                  <a:moveTo>
                    <a:pt x="125" y="89"/>
                  </a:moveTo>
                  <a:cubicBezTo>
                    <a:pt x="104" y="99"/>
                    <a:pt x="70" y="91"/>
                    <a:pt x="65" y="89"/>
                  </a:cubicBezTo>
                  <a:cubicBezTo>
                    <a:pt x="28" y="78"/>
                    <a:pt x="34" y="39"/>
                    <a:pt x="34" y="34"/>
                  </a:cubicBezTo>
                  <a:cubicBezTo>
                    <a:pt x="35" y="9"/>
                    <a:pt x="87" y="12"/>
                    <a:pt x="97" y="12"/>
                  </a:cubicBezTo>
                  <a:cubicBezTo>
                    <a:pt x="107" y="12"/>
                    <a:pt x="152" y="8"/>
                    <a:pt x="152" y="46"/>
                  </a:cubicBezTo>
                  <a:cubicBezTo>
                    <a:pt x="152" y="75"/>
                    <a:pt x="129" y="88"/>
                    <a:pt x="125" y="89"/>
                  </a:cubicBezTo>
                  <a:close/>
                  <a:moveTo>
                    <a:pt x="301" y="90"/>
                  </a:moveTo>
                  <a:cubicBezTo>
                    <a:pt x="296" y="92"/>
                    <a:pt x="262" y="100"/>
                    <a:pt x="242" y="90"/>
                  </a:cubicBezTo>
                  <a:cubicBezTo>
                    <a:pt x="237" y="88"/>
                    <a:pt x="215" y="75"/>
                    <a:pt x="215" y="46"/>
                  </a:cubicBezTo>
                  <a:cubicBezTo>
                    <a:pt x="215" y="9"/>
                    <a:pt x="260" y="13"/>
                    <a:pt x="270" y="13"/>
                  </a:cubicBezTo>
                  <a:cubicBezTo>
                    <a:pt x="280" y="13"/>
                    <a:pt x="332" y="11"/>
                    <a:pt x="333" y="36"/>
                  </a:cubicBezTo>
                  <a:cubicBezTo>
                    <a:pt x="333" y="41"/>
                    <a:pt x="338" y="80"/>
                    <a:pt x="301" y="90"/>
                  </a:cubicBezTo>
                  <a:close/>
                </a:path>
              </a:pathLst>
            </a:custGeom>
            <a:solidFill>
              <a:srgbClr val="2F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等腰三角形 63"/>
            <p:cNvSpPr/>
            <p:nvPr/>
          </p:nvSpPr>
          <p:spPr>
            <a:xfrm flipV="1">
              <a:off x="4256768" y="5138057"/>
              <a:ext cx="514350" cy="203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矩形 59"/>
          <p:cNvSpPr/>
          <p:nvPr/>
        </p:nvSpPr>
        <p:spPr>
          <a:xfrm>
            <a:off x="4061988" y="944644"/>
            <a:ext cx="991938" cy="1923604"/>
          </a:xfrm>
          <a:prstGeom prst="rect">
            <a:avLst/>
          </a:prstGeom>
        </p:spPr>
        <p:txBody>
          <a:bodyPr wrap="none">
            <a:spAutoFit/>
          </a:bodyPr>
          <a:lstStyle/>
          <a:p>
            <a:pPr algn="ctr"/>
            <a:r>
              <a:rPr lang="en-US" altLang="zh-CN" sz="11900" spc="120" dirty="0">
                <a:solidFill>
                  <a:schemeClr val="bg1"/>
                </a:solidFill>
                <a:latin typeface="Blender Pro Bold Italic" panose="02000806030000090004" pitchFamily="50" charset="0"/>
                <a:ea typeface="时尚中黑简体" panose="01010104010101010101" pitchFamily="2" charset="-122"/>
              </a:rPr>
              <a:t>0</a:t>
            </a:r>
            <a:endParaRPr lang="zh-CN" altLang="en-US" sz="11900" dirty="0">
              <a:solidFill>
                <a:schemeClr val="bg1"/>
              </a:solidFill>
              <a:latin typeface="Blender Pro Bold Italic" panose="02000806030000090004" pitchFamily="50" charset="0"/>
              <a:ea typeface="时尚中黑简体" panose="01010104010101010101" pitchFamily="2" charset="-122"/>
            </a:endParaRPr>
          </a:p>
        </p:txBody>
      </p:sp>
      <p:grpSp>
        <p:nvGrpSpPr>
          <p:cNvPr id="4" name="组合 3"/>
          <p:cNvGrpSpPr/>
          <p:nvPr/>
        </p:nvGrpSpPr>
        <p:grpSpPr>
          <a:xfrm>
            <a:off x="3923626" y="1703070"/>
            <a:ext cx="1358900" cy="803275"/>
            <a:chOff x="3832226" y="688975"/>
            <a:chExt cx="1358900" cy="803275"/>
          </a:xfrm>
        </p:grpSpPr>
        <p:sp>
          <p:nvSpPr>
            <p:cNvPr id="19" name="Oval 8"/>
            <p:cNvSpPr>
              <a:spLocks noChangeArrowheads="1"/>
            </p:cNvSpPr>
            <p:nvPr/>
          </p:nvSpPr>
          <p:spPr bwMode="auto">
            <a:xfrm>
              <a:off x="4756151" y="936625"/>
              <a:ext cx="434975" cy="431800"/>
            </a:xfrm>
            <a:prstGeom prst="ellipse">
              <a:avLst/>
            </a:prstGeom>
            <a:solidFill>
              <a:srgbClr val="6F5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Oval 9"/>
            <p:cNvSpPr>
              <a:spLocks noChangeArrowheads="1"/>
            </p:cNvSpPr>
            <p:nvPr/>
          </p:nvSpPr>
          <p:spPr bwMode="auto">
            <a:xfrm>
              <a:off x="4756151" y="873125"/>
              <a:ext cx="201613" cy="201613"/>
            </a:xfrm>
            <a:prstGeom prst="ellipse">
              <a:avLst/>
            </a:prstGeom>
            <a:solidFill>
              <a:srgbClr val="6F5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Oval 10"/>
            <p:cNvSpPr>
              <a:spLocks noChangeArrowheads="1"/>
            </p:cNvSpPr>
            <p:nvPr/>
          </p:nvSpPr>
          <p:spPr bwMode="auto">
            <a:xfrm>
              <a:off x="4635501" y="860425"/>
              <a:ext cx="180975" cy="176213"/>
            </a:xfrm>
            <a:prstGeom prst="ellipse">
              <a:avLst/>
            </a:prstGeom>
            <a:solidFill>
              <a:srgbClr val="6F5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Oval 11"/>
            <p:cNvSpPr>
              <a:spLocks noChangeArrowheads="1"/>
            </p:cNvSpPr>
            <p:nvPr/>
          </p:nvSpPr>
          <p:spPr bwMode="auto">
            <a:xfrm>
              <a:off x="3832226" y="936625"/>
              <a:ext cx="434975" cy="431800"/>
            </a:xfrm>
            <a:prstGeom prst="ellipse">
              <a:avLst/>
            </a:prstGeom>
            <a:solidFill>
              <a:srgbClr val="6F5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Oval 12"/>
            <p:cNvSpPr>
              <a:spLocks noChangeArrowheads="1"/>
            </p:cNvSpPr>
            <p:nvPr/>
          </p:nvSpPr>
          <p:spPr bwMode="auto">
            <a:xfrm>
              <a:off x="4067176" y="873125"/>
              <a:ext cx="200025" cy="201613"/>
            </a:xfrm>
            <a:prstGeom prst="ellipse">
              <a:avLst/>
            </a:prstGeom>
            <a:solidFill>
              <a:srgbClr val="6F5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Oval 13"/>
            <p:cNvSpPr>
              <a:spLocks noChangeArrowheads="1"/>
            </p:cNvSpPr>
            <p:nvPr/>
          </p:nvSpPr>
          <p:spPr bwMode="auto">
            <a:xfrm>
              <a:off x="4206876" y="860425"/>
              <a:ext cx="180975" cy="176213"/>
            </a:xfrm>
            <a:prstGeom prst="ellipse">
              <a:avLst/>
            </a:prstGeom>
            <a:solidFill>
              <a:srgbClr val="6F5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4"/>
            <p:cNvSpPr>
              <a:spLocks/>
            </p:cNvSpPr>
            <p:nvPr/>
          </p:nvSpPr>
          <p:spPr bwMode="auto">
            <a:xfrm>
              <a:off x="3913188" y="930275"/>
              <a:ext cx="1201738" cy="561975"/>
            </a:xfrm>
            <a:custGeom>
              <a:avLst/>
              <a:gdLst>
                <a:gd name="T0" fmla="*/ 359 w 359"/>
                <a:gd name="T1" fmla="*/ 168 h 168"/>
                <a:gd name="T2" fmla="*/ 359 w 359"/>
                <a:gd name="T3" fmla="*/ 161 h 168"/>
                <a:gd name="T4" fmla="*/ 179 w 359"/>
                <a:gd name="T5" fmla="*/ 0 h 168"/>
                <a:gd name="T6" fmla="*/ 0 w 359"/>
                <a:gd name="T7" fmla="*/ 161 h 168"/>
                <a:gd name="T8" fmla="*/ 0 w 359"/>
                <a:gd name="T9" fmla="*/ 168 h 168"/>
                <a:gd name="T10" fmla="*/ 359 w 359"/>
                <a:gd name="T11" fmla="*/ 168 h 168"/>
              </a:gdLst>
              <a:ahLst/>
              <a:cxnLst>
                <a:cxn ang="0">
                  <a:pos x="T0" y="T1"/>
                </a:cxn>
                <a:cxn ang="0">
                  <a:pos x="T2" y="T3"/>
                </a:cxn>
                <a:cxn ang="0">
                  <a:pos x="T4" y="T5"/>
                </a:cxn>
                <a:cxn ang="0">
                  <a:pos x="T6" y="T7"/>
                </a:cxn>
                <a:cxn ang="0">
                  <a:pos x="T8" y="T9"/>
                </a:cxn>
                <a:cxn ang="0">
                  <a:pos x="T10" y="T11"/>
                </a:cxn>
              </a:cxnLst>
              <a:rect l="0" t="0" r="r" b="b"/>
              <a:pathLst>
                <a:path w="359" h="168">
                  <a:moveTo>
                    <a:pt x="359" y="168"/>
                  </a:moveTo>
                  <a:cubicBezTo>
                    <a:pt x="359" y="161"/>
                    <a:pt x="359" y="161"/>
                    <a:pt x="359" y="161"/>
                  </a:cubicBezTo>
                  <a:cubicBezTo>
                    <a:pt x="359" y="72"/>
                    <a:pt x="279" y="0"/>
                    <a:pt x="179" y="0"/>
                  </a:cubicBezTo>
                  <a:cubicBezTo>
                    <a:pt x="80" y="0"/>
                    <a:pt x="0" y="72"/>
                    <a:pt x="0" y="161"/>
                  </a:cubicBezTo>
                  <a:cubicBezTo>
                    <a:pt x="0" y="168"/>
                    <a:pt x="0" y="168"/>
                    <a:pt x="0" y="168"/>
                  </a:cubicBezTo>
                  <a:lnTo>
                    <a:pt x="359" y="168"/>
                  </a:lnTo>
                  <a:close/>
                </a:path>
              </a:pathLst>
            </a:custGeom>
            <a:solidFill>
              <a:srgbClr val="F2ED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5"/>
            <p:cNvSpPr>
              <a:spLocks/>
            </p:cNvSpPr>
            <p:nvPr/>
          </p:nvSpPr>
          <p:spPr bwMode="auto">
            <a:xfrm>
              <a:off x="5060951" y="1163638"/>
              <a:ext cx="96838" cy="298450"/>
            </a:xfrm>
            <a:custGeom>
              <a:avLst/>
              <a:gdLst>
                <a:gd name="T0" fmla="*/ 29 w 29"/>
                <a:gd name="T1" fmla="*/ 9 h 89"/>
                <a:gd name="T2" fmla="*/ 15 w 29"/>
                <a:gd name="T3" fmla="*/ 0 h 89"/>
                <a:gd name="T4" fmla="*/ 15 w 29"/>
                <a:gd name="T5" fmla="*/ 0 h 89"/>
                <a:gd name="T6" fmla="*/ 0 w 29"/>
                <a:gd name="T7" fmla="*/ 9 h 89"/>
                <a:gd name="T8" fmla="*/ 0 w 29"/>
                <a:gd name="T9" fmla="*/ 80 h 89"/>
                <a:gd name="T10" fmla="*/ 15 w 29"/>
                <a:gd name="T11" fmla="*/ 89 h 89"/>
                <a:gd name="T12" fmla="*/ 15 w 29"/>
                <a:gd name="T13" fmla="*/ 89 h 89"/>
                <a:gd name="T14" fmla="*/ 29 w 29"/>
                <a:gd name="T15" fmla="*/ 80 h 89"/>
                <a:gd name="T16" fmla="*/ 29 w 29"/>
                <a:gd name="T17" fmla="*/ 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89">
                  <a:moveTo>
                    <a:pt x="29" y="9"/>
                  </a:moveTo>
                  <a:cubicBezTo>
                    <a:pt x="29" y="4"/>
                    <a:pt x="23" y="0"/>
                    <a:pt x="15" y="0"/>
                  </a:cubicBezTo>
                  <a:cubicBezTo>
                    <a:pt x="15" y="0"/>
                    <a:pt x="15" y="0"/>
                    <a:pt x="15" y="0"/>
                  </a:cubicBezTo>
                  <a:cubicBezTo>
                    <a:pt x="7" y="0"/>
                    <a:pt x="0" y="4"/>
                    <a:pt x="0" y="9"/>
                  </a:cubicBezTo>
                  <a:cubicBezTo>
                    <a:pt x="0" y="80"/>
                    <a:pt x="0" y="80"/>
                    <a:pt x="0" y="80"/>
                  </a:cubicBezTo>
                  <a:cubicBezTo>
                    <a:pt x="0" y="85"/>
                    <a:pt x="7" y="89"/>
                    <a:pt x="15" y="89"/>
                  </a:cubicBezTo>
                  <a:cubicBezTo>
                    <a:pt x="15" y="89"/>
                    <a:pt x="15" y="89"/>
                    <a:pt x="15" y="89"/>
                  </a:cubicBezTo>
                  <a:cubicBezTo>
                    <a:pt x="23" y="89"/>
                    <a:pt x="29" y="85"/>
                    <a:pt x="29" y="80"/>
                  </a:cubicBezTo>
                  <a:lnTo>
                    <a:pt x="29" y="9"/>
                  </a:lnTo>
                  <a:close/>
                </a:path>
              </a:pathLst>
            </a:custGeom>
            <a:solidFill>
              <a:srgbClr val="6F5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6"/>
            <p:cNvSpPr>
              <a:spLocks/>
            </p:cNvSpPr>
            <p:nvPr/>
          </p:nvSpPr>
          <p:spPr bwMode="auto">
            <a:xfrm>
              <a:off x="3865563" y="1163638"/>
              <a:ext cx="96838" cy="298450"/>
            </a:xfrm>
            <a:custGeom>
              <a:avLst/>
              <a:gdLst>
                <a:gd name="T0" fmla="*/ 0 w 29"/>
                <a:gd name="T1" fmla="*/ 9 h 89"/>
                <a:gd name="T2" fmla="*/ 14 w 29"/>
                <a:gd name="T3" fmla="*/ 0 h 89"/>
                <a:gd name="T4" fmla="*/ 14 w 29"/>
                <a:gd name="T5" fmla="*/ 0 h 89"/>
                <a:gd name="T6" fmla="*/ 29 w 29"/>
                <a:gd name="T7" fmla="*/ 9 h 89"/>
                <a:gd name="T8" fmla="*/ 29 w 29"/>
                <a:gd name="T9" fmla="*/ 80 h 89"/>
                <a:gd name="T10" fmla="*/ 14 w 29"/>
                <a:gd name="T11" fmla="*/ 89 h 89"/>
                <a:gd name="T12" fmla="*/ 14 w 29"/>
                <a:gd name="T13" fmla="*/ 89 h 89"/>
                <a:gd name="T14" fmla="*/ 0 w 29"/>
                <a:gd name="T15" fmla="*/ 80 h 89"/>
                <a:gd name="T16" fmla="*/ 0 w 29"/>
                <a:gd name="T17" fmla="*/ 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89">
                  <a:moveTo>
                    <a:pt x="0" y="9"/>
                  </a:moveTo>
                  <a:cubicBezTo>
                    <a:pt x="0" y="4"/>
                    <a:pt x="6" y="0"/>
                    <a:pt x="14" y="0"/>
                  </a:cubicBezTo>
                  <a:cubicBezTo>
                    <a:pt x="14" y="0"/>
                    <a:pt x="14" y="0"/>
                    <a:pt x="14" y="0"/>
                  </a:cubicBezTo>
                  <a:cubicBezTo>
                    <a:pt x="23" y="0"/>
                    <a:pt x="29" y="4"/>
                    <a:pt x="29" y="9"/>
                  </a:cubicBezTo>
                  <a:cubicBezTo>
                    <a:pt x="29" y="80"/>
                    <a:pt x="29" y="80"/>
                    <a:pt x="29" y="80"/>
                  </a:cubicBezTo>
                  <a:cubicBezTo>
                    <a:pt x="29" y="85"/>
                    <a:pt x="23" y="89"/>
                    <a:pt x="14" y="89"/>
                  </a:cubicBezTo>
                  <a:cubicBezTo>
                    <a:pt x="14" y="89"/>
                    <a:pt x="14" y="89"/>
                    <a:pt x="14" y="89"/>
                  </a:cubicBezTo>
                  <a:cubicBezTo>
                    <a:pt x="6" y="89"/>
                    <a:pt x="0" y="85"/>
                    <a:pt x="0" y="80"/>
                  </a:cubicBezTo>
                  <a:lnTo>
                    <a:pt x="0" y="9"/>
                  </a:lnTo>
                  <a:close/>
                </a:path>
              </a:pathLst>
            </a:custGeom>
            <a:solidFill>
              <a:srgbClr val="6F5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7"/>
            <p:cNvSpPr>
              <a:spLocks/>
            </p:cNvSpPr>
            <p:nvPr/>
          </p:nvSpPr>
          <p:spPr bwMode="auto">
            <a:xfrm>
              <a:off x="3902076" y="885825"/>
              <a:ext cx="539750" cy="422275"/>
            </a:xfrm>
            <a:custGeom>
              <a:avLst/>
              <a:gdLst>
                <a:gd name="T0" fmla="*/ 0 w 161"/>
                <a:gd name="T1" fmla="*/ 63 h 126"/>
                <a:gd name="T2" fmla="*/ 63 w 161"/>
                <a:gd name="T3" fmla="*/ 0 h 126"/>
                <a:gd name="T4" fmla="*/ 98 w 161"/>
                <a:gd name="T5" fmla="*/ 0 h 126"/>
                <a:gd name="T6" fmla="*/ 161 w 161"/>
                <a:gd name="T7" fmla="*/ 63 h 126"/>
                <a:gd name="T8" fmla="*/ 161 w 161"/>
                <a:gd name="T9" fmla="*/ 63 h 126"/>
                <a:gd name="T10" fmla="*/ 98 w 161"/>
                <a:gd name="T11" fmla="*/ 126 h 126"/>
                <a:gd name="T12" fmla="*/ 63 w 161"/>
                <a:gd name="T13" fmla="*/ 126 h 126"/>
                <a:gd name="T14" fmla="*/ 0 w 161"/>
                <a:gd name="T15" fmla="*/ 63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126">
                  <a:moveTo>
                    <a:pt x="0" y="63"/>
                  </a:moveTo>
                  <a:cubicBezTo>
                    <a:pt x="0" y="28"/>
                    <a:pt x="28" y="0"/>
                    <a:pt x="63" y="0"/>
                  </a:cubicBezTo>
                  <a:cubicBezTo>
                    <a:pt x="98" y="0"/>
                    <a:pt x="98" y="0"/>
                    <a:pt x="98" y="0"/>
                  </a:cubicBezTo>
                  <a:cubicBezTo>
                    <a:pt x="133" y="0"/>
                    <a:pt x="161" y="28"/>
                    <a:pt x="161" y="63"/>
                  </a:cubicBezTo>
                  <a:cubicBezTo>
                    <a:pt x="161" y="63"/>
                    <a:pt x="161" y="63"/>
                    <a:pt x="161" y="63"/>
                  </a:cubicBezTo>
                  <a:cubicBezTo>
                    <a:pt x="161" y="98"/>
                    <a:pt x="133" y="126"/>
                    <a:pt x="98" y="126"/>
                  </a:cubicBezTo>
                  <a:cubicBezTo>
                    <a:pt x="63" y="126"/>
                    <a:pt x="63" y="126"/>
                    <a:pt x="63" y="126"/>
                  </a:cubicBezTo>
                  <a:cubicBezTo>
                    <a:pt x="28" y="126"/>
                    <a:pt x="0" y="98"/>
                    <a:pt x="0" y="63"/>
                  </a:cubicBezTo>
                  <a:close/>
                </a:path>
              </a:pathLst>
            </a:custGeom>
            <a:solidFill>
              <a:srgbClr val="6F5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8"/>
            <p:cNvSpPr>
              <a:spLocks/>
            </p:cNvSpPr>
            <p:nvPr/>
          </p:nvSpPr>
          <p:spPr bwMode="auto">
            <a:xfrm>
              <a:off x="4022726" y="688975"/>
              <a:ext cx="539750" cy="422275"/>
            </a:xfrm>
            <a:custGeom>
              <a:avLst/>
              <a:gdLst>
                <a:gd name="T0" fmla="*/ 0 w 161"/>
                <a:gd name="T1" fmla="*/ 63 h 126"/>
                <a:gd name="T2" fmla="*/ 64 w 161"/>
                <a:gd name="T3" fmla="*/ 0 h 126"/>
                <a:gd name="T4" fmla="*/ 98 w 161"/>
                <a:gd name="T5" fmla="*/ 0 h 126"/>
                <a:gd name="T6" fmla="*/ 161 w 161"/>
                <a:gd name="T7" fmla="*/ 63 h 126"/>
                <a:gd name="T8" fmla="*/ 161 w 161"/>
                <a:gd name="T9" fmla="*/ 63 h 126"/>
                <a:gd name="T10" fmla="*/ 98 w 161"/>
                <a:gd name="T11" fmla="*/ 126 h 126"/>
                <a:gd name="T12" fmla="*/ 64 w 161"/>
                <a:gd name="T13" fmla="*/ 126 h 126"/>
                <a:gd name="T14" fmla="*/ 0 w 161"/>
                <a:gd name="T15" fmla="*/ 63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126">
                  <a:moveTo>
                    <a:pt x="0" y="63"/>
                  </a:moveTo>
                  <a:cubicBezTo>
                    <a:pt x="0" y="28"/>
                    <a:pt x="28" y="0"/>
                    <a:pt x="64" y="0"/>
                  </a:cubicBezTo>
                  <a:cubicBezTo>
                    <a:pt x="98" y="0"/>
                    <a:pt x="98" y="0"/>
                    <a:pt x="98" y="0"/>
                  </a:cubicBezTo>
                  <a:cubicBezTo>
                    <a:pt x="133" y="0"/>
                    <a:pt x="161" y="28"/>
                    <a:pt x="161" y="63"/>
                  </a:cubicBezTo>
                  <a:cubicBezTo>
                    <a:pt x="161" y="63"/>
                    <a:pt x="161" y="63"/>
                    <a:pt x="161" y="63"/>
                  </a:cubicBezTo>
                  <a:cubicBezTo>
                    <a:pt x="161" y="98"/>
                    <a:pt x="133" y="126"/>
                    <a:pt x="98" y="126"/>
                  </a:cubicBezTo>
                  <a:cubicBezTo>
                    <a:pt x="64" y="126"/>
                    <a:pt x="64" y="126"/>
                    <a:pt x="64" y="126"/>
                  </a:cubicBezTo>
                  <a:cubicBezTo>
                    <a:pt x="28" y="126"/>
                    <a:pt x="0" y="98"/>
                    <a:pt x="0" y="63"/>
                  </a:cubicBezTo>
                  <a:close/>
                </a:path>
              </a:pathLst>
            </a:custGeom>
            <a:solidFill>
              <a:srgbClr val="6F5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9"/>
            <p:cNvSpPr>
              <a:spLocks/>
            </p:cNvSpPr>
            <p:nvPr/>
          </p:nvSpPr>
          <p:spPr bwMode="auto">
            <a:xfrm>
              <a:off x="4705351" y="890588"/>
              <a:ext cx="379413" cy="363538"/>
            </a:xfrm>
            <a:custGeom>
              <a:avLst/>
              <a:gdLst>
                <a:gd name="T0" fmla="*/ 0 w 113"/>
                <a:gd name="T1" fmla="*/ 54 h 109"/>
                <a:gd name="T2" fmla="*/ 44 w 113"/>
                <a:gd name="T3" fmla="*/ 0 h 109"/>
                <a:gd name="T4" fmla="*/ 68 w 113"/>
                <a:gd name="T5" fmla="*/ 0 h 109"/>
                <a:gd name="T6" fmla="*/ 113 w 113"/>
                <a:gd name="T7" fmla="*/ 54 h 109"/>
                <a:gd name="T8" fmla="*/ 113 w 113"/>
                <a:gd name="T9" fmla="*/ 54 h 109"/>
                <a:gd name="T10" fmla="*/ 68 w 113"/>
                <a:gd name="T11" fmla="*/ 109 h 109"/>
                <a:gd name="T12" fmla="*/ 44 w 113"/>
                <a:gd name="T13" fmla="*/ 109 h 109"/>
                <a:gd name="T14" fmla="*/ 0 w 113"/>
                <a:gd name="T15" fmla="*/ 54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109">
                  <a:moveTo>
                    <a:pt x="0" y="54"/>
                  </a:moveTo>
                  <a:cubicBezTo>
                    <a:pt x="0" y="24"/>
                    <a:pt x="20" y="0"/>
                    <a:pt x="44" y="0"/>
                  </a:cubicBezTo>
                  <a:cubicBezTo>
                    <a:pt x="68" y="0"/>
                    <a:pt x="68" y="0"/>
                    <a:pt x="68" y="0"/>
                  </a:cubicBezTo>
                  <a:cubicBezTo>
                    <a:pt x="93" y="0"/>
                    <a:pt x="113" y="24"/>
                    <a:pt x="113" y="54"/>
                  </a:cubicBezTo>
                  <a:cubicBezTo>
                    <a:pt x="113" y="54"/>
                    <a:pt x="113" y="54"/>
                    <a:pt x="113" y="54"/>
                  </a:cubicBezTo>
                  <a:cubicBezTo>
                    <a:pt x="113" y="84"/>
                    <a:pt x="93" y="109"/>
                    <a:pt x="68" y="109"/>
                  </a:cubicBezTo>
                  <a:cubicBezTo>
                    <a:pt x="44" y="109"/>
                    <a:pt x="44" y="109"/>
                    <a:pt x="44" y="109"/>
                  </a:cubicBezTo>
                  <a:cubicBezTo>
                    <a:pt x="20" y="109"/>
                    <a:pt x="0" y="84"/>
                    <a:pt x="0" y="54"/>
                  </a:cubicBezTo>
                  <a:close/>
                </a:path>
              </a:pathLst>
            </a:custGeom>
            <a:solidFill>
              <a:srgbClr val="6F5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0"/>
            <p:cNvSpPr>
              <a:spLocks/>
            </p:cNvSpPr>
            <p:nvPr/>
          </p:nvSpPr>
          <p:spPr bwMode="auto">
            <a:xfrm>
              <a:off x="4371976" y="773113"/>
              <a:ext cx="481013" cy="338138"/>
            </a:xfrm>
            <a:custGeom>
              <a:avLst/>
              <a:gdLst>
                <a:gd name="T0" fmla="*/ 144 w 144"/>
                <a:gd name="T1" fmla="*/ 101 h 101"/>
                <a:gd name="T2" fmla="*/ 0 w 144"/>
                <a:gd name="T3" fmla="*/ 101 h 101"/>
                <a:gd name="T4" fmla="*/ 0 w 144"/>
                <a:gd name="T5" fmla="*/ 1 h 101"/>
                <a:gd name="T6" fmla="*/ 99 w 144"/>
                <a:gd name="T7" fmla="*/ 1 h 101"/>
                <a:gd name="T8" fmla="*/ 144 w 144"/>
                <a:gd name="T9" fmla="*/ 39 h 101"/>
                <a:gd name="T10" fmla="*/ 144 w 144"/>
                <a:gd name="T11" fmla="*/ 101 h 101"/>
              </a:gdLst>
              <a:ahLst/>
              <a:cxnLst>
                <a:cxn ang="0">
                  <a:pos x="T0" y="T1"/>
                </a:cxn>
                <a:cxn ang="0">
                  <a:pos x="T2" y="T3"/>
                </a:cxn>
                <a:cxn ang="0">
                  <a:pos x="T4" y="T5"/>
                </a:cxn>
                <a:cxn ang="0">
                  <a:pos x="T6" y="T7"/>
                </a:cxn>
                <a:cxn ang="0">
                  <a:pos x="T8" y="T9"/>
                </a:cxn>
                <a:cxn ang="0">
                  <a:pos x="T10" y="T11"/>
                </a:cxn>
              </a:cxnLst>
              <a:rect l="0" t="0" r="r" b="b"/>
              <a:pathLst>
                <a:path w="144" h="101">
                  <a:moveTo>
                    <a:pt x="144" y="101"/>
                  </a:moveTo>
                  <a:cubicBezTo>
                    <a:pt x="0" y="101"/>
                    <a:pt x="0" y="101"/>
                    <a:pt x="0" y="101"/>
                  </a:cubicBezTo>
                  <a:cubicBezTo>
                    <a:pt x="0" y="1"/>
                    <a:pt x="0" y="1"/>
                    <a:pt x="0" y="1"/>
                  </a:cubicBezTo>
                  <a:cubicBezTo>
                    <a:pt x="0" y="1"/>
                    <a:pt x="69" y="0"/>
                    <a:pt x="99" y="1"/>
                  </a:cubicBezTo>
                  <a:cubicBezTo>
                    <a:pt x="130" y="1"/>
                    <a:pt x="143" y="13"/>
                    <a:pt x="144" y="39"/>
                  </a:cubicBezTo>
                  <a:cubicBezTo>
                    <a:pt x="144" y="65"/>
                    <a:pt x="144" y="101"/>
                    <a:pt x="144" y="101"/>
                  </a:cubicBezTo>
                  <a:close/>
                </a:path>
              </a:pathLst>
            </a:custGeom>
            <a:solidFill>
              <a:srgbClr val="6F53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3" name="组合 12"/>
          <p:cNvGrpSpPr/>
          <p:nvPr/>
        </p:nvGrpSpPr>
        <p:grpSpPr>
          <a:xfrm>
            <a:off x="2770375" y="-2655"/>
            <a:ext cx="3630425" cy="2889717"/>
            <a:chOff x="2745649" y="-2655"/>
            <a:chExt cx="3630425" cy="2889717"/>
          </a:xfrm>
        </p:grpSpPr>
        <p:sp>
          <p:nvSpPr>
            <p:cNvPr id="81" name="流程图: 联系 80"/>
            <p:cNvSpPr/>
            <p:nvPr/>
          </p:nvSpPr>
          <p:spPr>
            <a:xfrm>
              <a:off x="4071438" y="-2655"/>
              <a:ext cx="1080000" cy="1080000"/>
            </a:xfrm>
            <a:prstGeom prst="flowChartConnector">
              <a:avLst/>
            </a:prstGeom>
            <a:solidFill>
              <a:srgbClr val="FEDB97">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9" name="组合 68"/>
            <p:cNvGrpSpPr/>
            <p:nvPr/>
          </p:nvGrpSpPr>
          <p:grpSpPr>
            <a:xfrm>
              <a:off x="3492000" y="727062"/>
              <a:ext cx="2160000" cy="2160000"/>
              <a:chOff x="3501069" y="1491750"/>
              <a:chExt cx="2160000" cy="2160000"/>
            </a:xfrm>
          </p:grpSpPr>
          <p:sp>
            <p:nvSpPr>
              <p:cNvPr id="70" name="流程图: 联系 69"/>
              <p:cNvSpPr/>
              <p:nvPr/>
            </p:nvSpPr>
            <p:spPr>
              <a:xfrm>
                <a:off x="3501069" y="1491750"/>
                <a:ext cx="2160000" cy="2160000"/>
              </a:xfrm>
              <a:prstGeom prst="flowChartConnector">
                <a:avLst/>
              </a:prstGeom>
              <a:solidFill>
                <a:srgbClr val="FEDB97">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3876591" y="2259509"/>
                <a:ext cx="1376018" cy="769441"/>
              </a:xfrm>
              <a:prstGeom prst="rect">
                <a:avLst/>
              </a:prstGeom>
            </p:spPr>
            <p:txBody>
              <a:bodyPr wrap="none">
                <a:spAutoFit/>
              </a:bodyPr>
              <a:lstStyle/>
              <a:p>
                <a:pPr algn="ctr"/>
                <a:r>
                  <a:rPr lang="zh-CN" altLang="en-US" sz="4400" b="1" spc="120" dirty="0" smtClean="0">
                    <a:solidFill>
                      <a:schemeClr val="bg1"/>
                    </a:solidFill>
                    <a:latin typeface="造字工房力黑（非商用）常规体" pitchFamily="50" charset="-122"/>
                    <a:ea typeface="造字工房力黑（非商用）常规体" pitchFamily="50" charset="-122"/>
                  </a:rPr>
                  <a:t>战略</a:t>
                </a:r>
                <a:endParaRPr lang="zh-CN" altLang="en-US" sz="4400" b="1" spc="120" dirty="0">
                  <a:solidFill>
                    <a:schemeClr val="bg1"/>
                  </a:solidFill>
                  <a:latin typeface="造字工房力黑（非商用）常规体" pitchFamily="50" charset="-122"/>
                  <a:ea typeface="造字工房力黑（非商用）常规体" pitchFamily="50" charset="-122"/>
                </a:endParaRPr>
              </a:p>
            </p:txBody>
          </p:sp>
        </p:grpSp>
        <p:sp>
          <p:nvSpPr>
            <p:cNvPr id="77" name="矩形 76"/>
            <p:cNvSpPr/>
            <p:nvPr/>
          </p:nvSpPr>
          <p:spPr>
            <a:xfrm>
              <a:off x="4070341" y="268377"/>
              <a:ext cx="1058623" cy="584775"/>
            </a:xfrm>
            <a:prstGeom prst="rect">
              <a:avLst/>
            </a:prstGeom>
          </p:spPr>
          <p:txBody>
            <a:bodyPr wrap="none">
              <a:spAutoFit/>
            </a:bodyPr>
            <a:lstStyle/>
            <a:p>
              <a:pPr algn="ctr"/>
              <a:r>
                <a:rPr lang="zh-CN" altLang="en-US" sz="3200" b="1" spc="120" dirty="0">
                  <a:latin typeface="造字工房力黑（非商用）常规体" pitchFamily="50" charset="-122"/>
                  <a:ea typeface="造字工房力黑（非商用）常规体" pitchFamily="50" charset="-122"/>
                </a:rPr>
                <a:t>产品</a:t>
              </a:r>
            </a:p>
          </p:txBody>
        </p:sp>
        <p:sp>
          <p:nvSpPr>
            <p:cNvPr id="82" name="流程图: 联系 81"/>
            <p:cNvSpPr/>
            <p:nvPr/>
          </p:nvSpPr>
          <p:spPr>
            <a:xfrm>
              <a:off x="5287027" y="1734365"/>
              <a:ext cx="1080000" cy="1080000"/>
            </a:xfrm>
            <a:prstGeom prst="flowChartConnector">
              <a:avLst/>
            </a:prstGeom>
            <a:solidFill>
              <a:srgbClr val="FEDB97">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5317451" y="1994088"/>
              <a:ext cx="1058623" cy="584775"/>
            </a:xfrm>
            <a:prstGeom prst="rect">
              <a:avLst/>
            </a:prstGeom>
          </p:spPr>
          <p:txBody>
            <a:bodyPr wrap="none">
              <a:spAutoFit/>
            </a:bodyPr>
            <a:lstStyle/>
            <a:p>
              <a:pPr algn="ctr"/>
              <a:r>
                <a:rPr lang="zh-CN" altLang="en-US" sz="3200" b="1" spc="120" dirty="0">
                  <a:latin typeface="造字工房力黑（非商用）常规体" pitchFamily="50" charset="-122"/>
                  <a:ea typeface="造字工房力黑（非商用）常规体" pitchFamily="50" charset="-122"/>
                </a:rPr>
                <a:t>运营</a:t>
              </a:r>
            </a:p>
          </p:txBody>
        </p:sp>
        <p:sp>
          <p:nvSpPr>
            <p:cNvPr id="83" name="流程图: 联系 82"/>
            <p:cNvSpPr/>
            <p:nvPr/>
          </p:nvSpPr>
          <p:spPr>
            <a:xfrm>
              <a:off x="2779212" y="1705937"/>
              <a:ext cx="1080000" cy="1080000"/>
            </a:xfrm>
            <a:prstGeom prst="flowChartConnector">
              <a:avLst/>
            </a:prstGeom>
            <a:solidFill>
              <a:srgbClr val="FEDB97">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2745649" y="1953549"/>
              <a:ext cx="1058623" cy="584775"/>
            </a:xfrm>
            <a:prstGeom prst="rect">
              <a:avLst/>
            </a:prstGeom>
          </p:spPr>
          <p:txBody>
            <a:bodyPr wrap="none">
              <a:spAutoFit/>
            </a:bodyPr>
            <a:lstStyle/>
            <a:p>
              <a:pPr algn="ctr"/>
              <a:r>
                <a:rPr lang="zh-CN" altLang="en-US" sz="3200" b="1" spc="120" dirty="0">
                  <a:latin typeface="造字工房力黑（非商用）常规体" pitchFamily="50" charset="-122"/>
                  <a:ea typeface="造字工房力黑（非商用）常规体" pitchFamily="50" charset="-122"/>
                </a:rPr>
                <a:t>营销</a:t>
              </a:r>
            </a:p>
          </p:txBody>
        </p:sp>
      </p:grpSp>
      <p:grpSp>
        <p:nvGrpSpPr>
          <p:cNvPr id="15" name="组合 14"/>
          <p:cNvGrpSpPr/>
          <p:nvPr/>
        </p:nvGrpSpPr>
        <p:grpSpPr>
          <a:xfrm>
            <a:off x="0" y="3751263"/>
            <a:ext cx="9144000" cy="2159654"/>
            <a:chOff x="0" y="3751263"/>
            <a:chExt cx="9144000" cy="2159654"/>
          </a:xfrm>
        </p:grpSpPr>
        <p:sp>
          <p:nvSpPr>
            <p:cNvPr id="85" name="矩形 84"/>
            <p:cNvSpPr/>
            <p:nvPr/>
          </p:nvSpPr>
          <p:spPr>
            <a:xfrm>
              <a:off x="0" y="3751263"/>
              <a:ext cx="9144000" cy="1411287"/>
            </a:xfrm>
            <a:prstGeom prst="rect">
              <a:avLst/>
            </a:prstGeom>
            <a:solidFill>
              <a:srgbClr val="41C3AC">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1926861" y="3971925"/>
              <a:ext cx="6378939" cy="1938992"/>
            </a:xfrm>
            <a:prstGeom prst="rect">
              <a:avLst/>
            </a:prstGeom>
          </p:spPr>
          <p:txBody>
            <a:bodyPr wrap="square">
              <a:spAutoFit/>
            </a:bodyPr>
            <a:lstStyle/>
            <a:p>
              <a:pPr marL="342900" indent="-342900">
                <a:buFont typeface="Wingdings" panose="05000000000000000000" pitchFamily="2" charset="2"/>
                <a:buChar char="ü"/>
              </a:pPr>
              <a:r>
                <a:rPr lang="zh-CN" altLang="en-US" sz="2400" b="1" i="1" spc="120" dirty="0" smtClean="0">
                  <a:solidFill>
                    <a:schemeClr val="bg1"/>
                  </a:solidFill>
                  <a:latin typeface="造字工房悦黑体验版常规体" pitchFamily="50" charset="-122"/>
                  <a:ea typeface="造字工房悦黑体验版常规体" pitchFamily="50" charset="-122"/>
                </a:rPr>
                <a:t>围绕战略构建产品体系和服务体系</a:t>
              </a:r>
              <a:endParaRPr lang="en-US" altLang="zh-CN" sz="2400" b="1" i="1" spc="120" dirty="0" smtClean="0">
                <a:solidFill>
                  <a:schemeClr val="bg1"/>
                </a:solidFill>
                <a:latin typeface="造字工房悦黑体验版常规体" pitchFamily="50" charset="-122"/>
                <a:ea typeface="造字工房悦黑体验版常规体" pitchFamily="50" charset="-122"/>
              </a:endParaRPr>
            </a:p>
            <a:p>
              <a:pPr marL="342900" indent="-342900">
                <a:buFont typeface="Wingdings" panose="05000000000000000000" pitchFamily="2" charset="2"/>
                <a:buChar char="ü"/>
              </a:pPr>
              <a:r>
                <a:rPr lang="zh-CN" altLang="en-US" sz="2400" b="1" i="1" spc="120" dirty="0" smtClean="0">
                  <a:solidFill>
                    <a:schemeClr val="bg1"/>
                  </a:solidFill>
                  <a:latin typeface="造字工房悦黑体验版常规体" pitchFamily="50" charset="-122"/>
                  <a:ea typeface="造字工房悦黑体验版常规体" pitchFamily="50" charset="-122"/>
                </a:rPr>
                <a:t>通过运营不断改进产品</a:t>
              </a:r>
              <a:endParaRPr lang="en-US" altLang="zh-CN" sz="2400" b="1" i="1" spc="120" dirty="0" smtClean="0">
                <a:solidFill>
                  <a:schemeClr val="bg1"/>
                </a:solidFill>
                <a:latin typeface="造字工房悦黑体验版常规体" pitchFamily="50" charset="-122"/>
                <a:ea typeface="造字工房悦黑体验版常规体" pitchFamily="50" charset="-122"/>
              </a:endParaRPr>
            </a:p>
            <a:p>
              <a:pPr marL="342900" indent="-342900">
                <a:buFont typeface="Wingdings" panose="05000000000000000000" pitchFamily="2" charset="2"/>
                <a:buChar char="ü"/>
              </a:pPr>
              <a:r>
                <a:rPr lang="zh-CN" altLang="en-US" sz="2400" b="1" i="1" spc="120" dirty="0" smtClean="0">
                  <a:solidFill>
                    <a:schemeClr val="bg1"/>
                  </a:solidFill>
                  <a:latin typeface="造字工房悦黑体验版常规体" pitchFamily="50" charset="-122"/>
                  <a:ea typeface="造字工房悦黑体验版常规体" pitchFamily="50" charset="-122"/>
                </a:rPr>
                <a:t>借助社会化营销实现传播和互动</a:t>
              </a:r>
              <a:endParaRPr lang="en-US" altLang="zh-CN" sz="2400" b="1" i="1" spc="120" dirty="0" smtClean="0">
                <a:solidFill>
                  <a:schemeClr val="bg1"/>
                </a:solidFill>
                <a:latin typeface="造字工房悦黑体验版常规体" pitchFamily="50" charset="-122"/>
                <a:ea typeface="造字工房悦黑体验版常规体" pitchFamily="50" charset="-122"/>
              </a:endParaRPr>
            </a:p>
            <a:p>
              <a:pPr marL="342900" indent="-342900">
                <a:buFont typeface="Wingdings" panose="05000000000000000000" pitchFamily="2" charset="2"/>
                <a:buChar char="ü"/>
              </a:pPr>
              <a:endParaRPr lang="en-US" altLang="zh-CN" sz="2400" b="1" i="1" spc="120" dirty="0" smtClean="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ü"/>
              </a:pPr>
              <a:endParaRPr lang="zh-CN" altLang="en-US" sz="2400" b="1" i="1" spc="12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165433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2.22222E-6 7.40741E-7 L -0.00069 -0.21728 " pathEditMode="relative" rAng="0" ptsTypes="AA">
                                      <p:cBhvr>
                                        <p:cTn id="6" dur="300" fill="hold"/>
                                        <p:tgtEl>
                                          <p:spTgt spid="4"/>
                                        </p:tgtEl>
                                        <p:attrNameLst>
                                          <p:attrName>ppt_x</p:attrName>
                                          <p:attrName>ppt_y</p:attrName>
                                        </p:attrNameLst>
                                      </p:cBhvr>
                                      <p:rCtr x="-35" y="-10864"/>
                                    </p:animMotion>
                                  </p:childTnLst>
                                </p:cTn>
                              </p:par>
                              <p:par>
                                <p:cTn id="7" presetID="10"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animEffect transition="in" filter="fade">
                                      <p:cBhvr>
                                        <p:cTn id="9" dur="300"/>
                                        <p:tgtEl>
                                          <p:spTgt spid="60"/>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300"/>
                                        <p:tgtEl>
                                          <p:spTgt spid="13"/>
                                        </p:tgtEl>
                                      </p:cBhvr>
                                    </p:animEffect>
                                  </p:childTnLst>
                                </p:cTn>
                              </p:par>
                            </p:childTnLst>
                          </p:cTn>
                        </p:par>
                        <p:par>
                          <p:cTn id="15" fill="hold">
                            <p:stCondLst>
                              <p:cond delay="300"/>
                            </p:stCondLst>
                            <p:childTnLst>
                              <p:par>
                                <p:cTn id="16" presetID="2" presetClass="entr" presetSubtype="4"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300" fill="hold"/>
                                        <p:tgtEl>
                                          <p:spTgt spid="15"/>
                                        </p:tgtEl>
                                        <p:attrNameLst>
                                          <p:attrName>ppt_x</p:attrName>
                                        </p:attrNameLst>
                                      </p:cBhvr>
                                      <p:tavLst>
                                        <p:tav tm="0">
                                          <p:val>
                                            <p:strVal val="#ppt_x"/>
                                          </p:val>
                                        </p:tav>
                                        <p:tav tm="100000">
                                          <p:val>
                                            <p:strVal val="#ppt_x"/>
                                          </p:val>
                                        </p:tav>
                                      </p:tavLst>
                                    </p:anim>
                                    <p:anim calcmode="lin" valueType="num">
                                      <p:cBhvr additive="base">
                                        <p:cTn id="19" dur="3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A2B35"/>
        </a:solidFill>
        <a:effectLst/>
      </p:bgPr>
    </p:bg>
    <p:spTree>
      <p:nvGrpSpPr>
        <p:cNvPr id="1" name=""/>
        <p:cNvGrpSpPr/>
        <p:nvPr/>
      </p:nvGrpSpPr>
      <p:grpSpPr>
        <a:xfrm>
          <a:off x="0" y="0"/>
          <a:ext cx="0" cy="0"/>
          <a:chOff x="0" y="0"/>
          <a:chExt cx="0" cy="0"/>
        </a:xfrm>
      </p:grpSpPr>
      <p:sp>
        <p:nvSpPr>
          <p:cNvPr id="9" name="泪滴形 8"/>
          <p:cNvSpPr/>
          <p:nvPr/>
        </p:nvSpPr>
        <p:spPr>
          <a:xfrm flipH="1">
            <a:off x="-1" y="0"/>
            <a:ext cx="1440000" cy="1440000"/>
          </a:xfrm>
          <a:prstGeom prst="teardrop">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11" name="图片 10"/>
          <p:cNvPicPr>
            <a:picLocks noChangeAspect="1"/>
          </p:cNvPicPr>
          <p:nvPr/>
        </p:nvPicPr>
        <p:blipFill>
          <a:blip r:embed="rId3"/>
          <a:stretch>
            <a:fillRect/>
          </a:stretch>
        </p:blipFill>
        <p:spPr>
          <a:xfrm>
            <a:off x="232926" y="91523"/>
            <a:ext cx="891961" cy="1219228"/>
          </a:xfrm>
          <a:prstGeom prst="rect">
            <a:avLst/>
          </a:prstGeom>
        </p:spPr>
      </p:pic>
      <p:grpSp>
        <p:nvGrpSpPr>
          <p:cNvPr id="5" name="组合 4"/>
          <p:cNvGrpSpPr/>
          <p:nvPr/>
        </p:nvGrpSpPr>
        <p:grpSpPr>
          <a:xfrm>
            <a:off x="1550431" y="1601861"/>
            <a:ext cx="7391400" cy="1745576"/>
            <a:chOff x="1192647" y="1479716"/>
            <a:chExt cx="7391400" cy="1745576"/>
          </a:xfrm>
        </p:grpSpPr>
        <p:sp>
          <p:nvSpPr>
            <p:cNvPr id="12" name="文本框 11"/>
            <p:cNvSpPr txBox="1"/>
            <p:nvPr/>
          </p:nvSpPr>
          <p:spPr>
            <a:xfrm>
              <a:off x="1192647" y="1479716"/>
              <a:ext cx="1554647" cy="1446550"/>
            </a:xfrm>
            <a:prstGeom prst="rect">
              <a:avLst/>
            </a:prstGeom>
            <a:noFill/>
          </p:spPr>
          <p:txBody>
            <a:bodyPr wrap="square" rtlCol="0">
              <a:spAutoFit/>
            </a:bodyPr>
            <a:lstStyle/>
            <a:p>
              <a:r>
                <a:rPr lang="en-US" altLang="zh-CN" sz="8800" dirty="0" smtClean="0">
                  <a:solidFill>
                    <a:schemeClr val="bg1"/>
                  </a:solidFill>
                  <a:latin typeface="Blender Pro Bold Italic" panose="02000806030000090004" pitchFamily="50" charset="0"/>
                  <a:ea typeface="微软雅黑" panose="020B0503020204020204" pitchFamily="34" charset="-122"/>
                </a:rPr>
                <a:t>…</a:t>
              </a:r>
              <a:endParaRPr lang="zh-CN" altLang="en-US" sz="8800" dirty="0">
                <a:solidFill>
                  <a:schemeClr val="bg1"/>
                </a:solidFill>
                <a:latin typeface="Blender Pro Bold Italic" panose="02000806030000090004" pitchFamily="50" charset="0"/>
                <a:ea typeface="微软雅黑" panose="020B0503020204020204" pitchFamily="34" charset="-122"/>
              </a:endParaRPr>
            </a:p>
          </p:txBody>
        </p:sp>
        <p:grpSp>
          <p:nvGrpSpPr>
            <p:cNvPr id="3" name="组合 2"/>
            <p:cNvGrpSpPr/>
            <p:nvPr/>
          </p:nvGrpSpPr>
          <p:grpSpPr>
            <a:xfrm>
              <a:off x="2133600" y="1514927"/>
              <a:ext cx="1723443" cy="1567212"/>
              <a:chOff x="3625880" y="1534969"/>
              <a:chExt cx="1723443" cy="1567212"/>
            </a:xfrm>
          </p:grpSpPr>
          <p:grpSp>
            <p:nvGrpSpPr>
              <p:cNvPr id="10" name="组合 9"/>
              <p:cNvGrpSpPr/>
              <p:nvPr/>
            </p:nvGrpSpPr>
            <p:grpSpPr>
              <a:xfrm>
                <a:off x="3625880" y="2004019"/>
                <a:ext cx="1628795" cy="1098162"/>
                <a:chOff x="5086776" y="552365"/>
                <a:chExt cx="1628795" cy="1098162"/>
              </a:xfrm>
            </p:grpSpPr>
            <p:sp>
              <p:nvSpPr>
                <p:cNvPr id="13" name="椭圆形标注 12"/>
                <p:cNvSpPr/>
                <p:nvPr/>
              </p:nvSpPr>
              <p:spPr>
                <a:xfrm>
                  <a:off x="5086776" y="552365"/>
                  <a:ext cx="1068175" cy="784289"/>
                </a:xfrm>
                <a:prstGeom prst="wedgeEllipseCallout">
                  <a:avLst>
                    <a:gd name="adj1" fmla="val -37954"/>
                    <a:gd name="adj2" fmla="val 54021"/>
                  </a:avLst>
                </a:prstGeom>
                <a:solidFill>
                  <a:srgbClr val="81D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310246" y="701017"/>
                  <a:ext cx="180000" cy="180000"/>
                </a:xfrm>
                <a:prstGeom prst="ellipse">
                  <a:avLst/>
                </a:prstGeom>
                <a:solidFill>
                  <a:srgbClr val="1C71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791200" y="705650"/>
                  <a:ext cx="180000" cy="180000"/>
                </a:xfrm>
                <a:prstGeom prst="ellipse">
                  <a:avLst/>
                </a:prstGeom>
                <a:solidFill>
                  <a:srgbClr val="1C71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形标注 15"/>
                <p:cNvSpPr/>
                <p:nvPr/>
              </p:nvSpPr>
              <p:spPr>
                <a:xfrm flipH="1">
                  <a:off x="5647396" y="866238"/>
                  <a:ext cx="1068175" cy="784289"/>
                </a:xfrm>
                <a:prstGeom prst="wedgeEllipseCallout">
                  <a:avLst>
                    <a:gd name="adj1" fmla="val -31728"/>
                    <a:gd name="adj2" fmla="val 5826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5868974" y="1008850"/>
                  <a:ext cx="180000" cy="18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349928" y="1013483"/>
                  <a:ext cx="180000" cy="180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p:cNvSpPr txBox="1"/>
              <p:nvPr/>
            </p:nvSpPr>
            <p:spPr>
              <a:xfrm>
                <a:off x="3794676" y="1534969"/>
                <a:ext cx="1554647" cy="523220"/>
              </a:xfrm>
              <a:prstGeom prst="rect">
                <a:avLst/>
              </a:prstGeom>
              <a:noFill/>
            </p:spPr>
            <p:txBody>
              <a:bodyPr wrap="square" rtlCol="0">
                <a:spAutoFit/>
              </a:bodyPr>
              <a:lstStyle/>
              <a:p>
                <a:r>
                  <a:rPr lang="en-US" altLang="zh-CN" sz="2800" dirty="0" err="1" smtClean="0">
                    <a:solidFill>
                      <a:schemeClr val="bg1"/>
                    </a:solidFill>
                    <a:latin typeface="Blender Pro Bold Italic" panose="02000806030000090004" pitchFamily="50" charset="0"/>
                    <a:ea typeface="微软雅黑" panose="020B0503020204020204" pitchFamily="34" charset="-122"/>
                  </a:rPr>
                  <a:t>webchat</a:t>
                </a:r>
                <a:endParaRPr lang="zh-CN" altLang="en-US" sz="2800" dirty="0">
                  <a:solidFill>
                    <a:schemeClr val="bg1"/>
                  </a:solidFill>
                  <a:latin typeface="Blender Pro Bold Italic" panose="02000806030000090004" pitchFamily="50" charset="0"/>
                  <a:ea typeface="微软雅黑" panose="020B0503020204020204" pitchFamily="34" charset="-122"/>
                </a:endParaRPr>
              </a:p>
            </p:txBody>
          </p:sp>
        </p:grpSp>
        <p:sp>
          <p:nvSpPr>
            <p:cNvPr id="20" name="文本框 19"/>
            <p:cNvSpPr txBox="1"/>
            <p:nvPr/>
          </p:nvSpPr>
          <p:spPr>
            <a:xfrm>
              <a:off x="4052020" y="1655632"/>
              <a:ext cx="4532027" cy="1569660"/>
            </a:xfrm>
            <a:prstGeom prst="rect">
              <a:avLst/>
            </a:prstGeom>
            <a:noFill/>
          </p:spPr>
          <p:txBody>
            <a:bodyPr wrap="square" rtlCol="0">
              <a:spAutoFit/>
            </a:bodyPr>
            <a:lstStyle/>
            <a:p>
              <a:r>
                <a:rPr lang="zh-CN" altLang="en-US" sz="4800" dirty="0" smtClean="0">
                  <a:solidFill>
                    <a:schemeClr val="bg1"/>
                  </a:solidFill>
                  <a:latin typeface="Blender Pro Bold Italic" panose="02000806030000090004" pitchFamily="50" charset="0"/>
                  <a:ea typeface="微软雅黑" panose="020B0503020204020204" pitchFamily="34" charset="-122"/>
                </a:rPr>
                <a:t>微时代</a:t>
              </a:r>
              <a:endParaRPr lang="en-US" altLang="zh-CN" sz="4800" dirty="0" smtClean="0">
                <a:solidFill>
                  <a:schemeClr val="bg1"/>
                </a:solidFill>
                <a:latin typeface="Blender Pro Bold Italic" panose="02000806030000090004" pitchFamily="50" charset="0"/>
                <a:ea typeface="微软雅黑" panose="020B0503020204020204" pitchFamily="34" charset="-122"/>
              </a:endParaRPr>
            </a:p>
            <a:p>
              <a:r>
                <a:rPr lang="zh-CN" altLang="en-US" sz="4800" dirty="0" smtClean="0">
                  <a:solidFill>
                    <a:schemeClr val="bg1"/>
                  </a:solidFill>
                  <a:latin typeface="Blender Pro Bold Italic" panose="02000806030000090004" pitchFamily="50" charset="0"/>
                  <a:ea typeface="微软雅黑" panose="020B0503020204020204" pitchFamily="34" charset="-122"/>
                </a:rPr>
                <a:t>不是微信时代</a:t>
              </a:r>
              <a:endParaRPr lang="zh-CN" altLang="en-US" sz="4800" dirty="0">
                <a:solidFill>
                  <a:schemeClr val="bg1"/>
                </a:solidFill>
                <a:latin typeface="Blender Pro Bold Italic" panose="02000806030000090004" pitchFamily="50" charset="0"/>
                <a:ea typeface="微软雅黑" panose="020B0503020204020204" pitchFamily="34" charset="-122"/>
              </a:endParaRPr>
            </a:p>
          </p:txBody>
        </p:sp>
      </p:grpSp>
      <p:sp>
        <p:nvSpPr>
          <p:cNvPr id="21" name="圆角矩形标注 12"/>
          <p:cNvSpPr/>
          <p:nvPr/>
        </p:nvSpPr>
        <p:spPr>
          <a:xfrm rot="10800000" flipH="1">
            <a:off x="1550431" y="471787"/>
            <a:ext cx="1936321" cy="1117513"/>
          </a:xfrm>
          <a:custGeom>
            <a:avLst/>
            <a:gdLst>
              <a:gd name="connsiteX0" fmla="*/ 0 w 2555631"/>
              <a:gd name="connsiteY0" fmla="*/ 173629 h 1041755"/>
              <a:gd name="connsiteX1" fmla="*/ 173629 w 2555631"/>
              <a:gd name="connsiteY1" fmla="*/ 0 h 1041755"/>
              <a:gd name="connsiteX2" fmla="*/ 425939 w 2555631"/>
              <a:gd name="connsiteY2" fmla="*/ 0 h 1041755"/>
              <a:gd name="connsiteX3" fmla="*/ 425939 w 2555631"/>
              <a:gd name="connsiteY3" fmla="*/ 0 h 1041755"/>
              <a:gd name="connsiteX4" fmla="*/ 1064846 w 2555631"/>
              <a:gd name="connsiteY4" fmla="*/ 0 h 1041755"/>
              <a:gd name="connsiteX5" fmla="*/ 2382002 w 2555631"/>
              <a:gd name="connsiteY5" fmla="*/ 0 h 1041755"/>
              <a:gd name="connsiteX6" fmla="*/ 2555631 w 2555631"/>
              <a:gd name="connsiteY6" fmla="*/ 173629 h 1041755"/>
              <a:gd name="connsiteX7" fmla="*/ 2555631 w 2555631"/>
              <a:gd name="connsiteY7" fmla="*/ 607690 h 1041755"/>
              <a:gd name="connsiteX8" fmla="*/ 2555631 w 2555631"/>
              <a:gd name="connsiteY8" fmla="*/ 607690 h 1041755"/>
              <a:gd name="connsiteX9" fmla="*/ 2555631 w 2555631"/>
              <a:gd name="connsiteY9" fmla="*/ 868129 h 1041755"/>
              <a:gd name="connsiteX10" fmla="*/ 2555631 w 2555631"/>
              <a:gd name="connsiteY10" fmla="*/ 868126 h 1041755"/>
              <a:gd name="connsiteX11" fmla="*/ 2382002 w 2555631"/>
              <a:gd name="connsiteY11" fmla="*/ 1041755 h 1041755"/>
              <a:gd name="connsiteX12" fmla="*/ 1064846 w 2555631"/>
              <a:gd name="connsiteY12" fmla="*/ 1041755 h 1041755"/>
              <a:gd name="connsiteX13" fmla="*/ 567733 w 2555631"/>
              <a:gd name="connsiteY13" fmla="*/ 1393597 h 1041755"/>
              <a:gd name="connsiteX14" fmla="*/ 425939 w 2555631"/>
              <a:gd name="connsiteY14" fmla="*/ 1041755 h 1041755"/>
              <a:gd name="connsiteX15" fmla="*/ 173629 w 2555631"/>
              <a:gd name="connsiteY15" fmla="*/ 1041755 h 1041755"/>
              <a:gd name="connsiteX16" fmla="*/ 0 w 2555631"/>
              <a:gd name="connsiteY16" fmla="*/ 868126 h 1041755"/>
              <a:gd name="connsiteX17" fmla="*/ 0 w 2555631"/>
              <a:gd name="connsiteY17" fmla="*/ 868129 h 1041755"/>
              <a:gd name="connsiteX18" fmla="*/ 0 w 2555631"/>
              <a:gd name="connsiteY18" fmla="*/ 607690 h 1041755"/>
              <a:gd name="connsiteX19" fmla="*/ 0 w 2555631"/>
              <a:gd name="connsiteY19" fmla="*/ 607690 h 1041755"/>
              <a:gd name="connsiteX20" fmla="*/ 0 w 2555631"/>
              <a:gd name="connsiteY20" fmla="*/ 173629 h 1041755"/>
              <a:gd name="connsiteX0" fmla="*/ 0 w 2555631"/>
              <a:gd name="connsiteY0" fmla="*/ 173629 h 1442940"/>
              <a:gd name="connsiteX1" fmla="*/ 173629 w 2555631"/>
              <a:gd name="connsiteY1" fmla="*/ 0 h 1442940"/>
              <a:gd name="connsiteX2" fmla="*/ 425939 w 2555631"/>
              <a:gd name="connsiteY2" fmla="*/ 0 h 1442940"/>
              <a:gd name="connsiteX3" fmla="*/ 425939 w 2555631"/>
              <a:gd name="connsiteY3" fmla="*/ 0 h 1442940"/>
              <a:gd name="connsiteX4" fmla="*/ 1064846 w 2555631"/>
              <a:gd name="connsiteY4" fmla="*/ 0 h 1442940"/>
              <a:gd name="connsiteX5" fmla="*/ 2382002 w 2555631"/>
              <a:gd name="connsiteY5" fmla="*/ 0 h 1442940"/>
              <a:gd name="connsiteX6" fmla="*/ 2555631 w 2555631"/>
              <a:gd name="connsiteY6" fmla="*/ 173629 h 1442940"/>
              <a:gd name="connsiteX7" fmla="*/ 2555631 w 2555631"/>
              <a:gd name="connsiteY7" fmla="*/ 607690 h 1442940"/>
              <a:gd name="connsiteX8" fmla="*/ 2555631 w 2555631"/>
              <a:gd name="connsiteY8" fmla="*/ 607690 h 1442940"/>
              <a:gd name="connsiteX9" fmla="*/ 2555631 w 2555631"/>
              <a:gd name="connsiteY9" fmla="*/ 868129 h 1442940"/>
              <a:gd name="connsiteX10" fmla="*/ 2555631 w 2555631"/>
              <a:gd name="connsiteY10" fmla="*/ 868126 h 1442940"/>
              <a:gd name="connsiteX11" fmla="*/ 2382002 w 2555631"/>
              <a:gd name="connsiteY11" fmla="*/ 1041755 h 1442940"/>
              <a:gd name="connsiteX12" fmla="*/ 1064846 w 2555631"/>
              <a:gd name="connsiteY12" fmla="*/ 1041755 h 1442940"/>
              <a:gd name="connsiteX13" fmla="*/ 295494 w 2555631"/>
              <a:gd name="connsiteY13" fmla="*/ 1442940 h 1442940"/>
              <a:gd name="connsiteX14" fmla="*/ 425939 w 2555631"/>
              <a:gd name="connsiteY14" fmla="*/ 1041755 h 1442940"/>
              <a:gd name="connsiteX15" fmla="*/ 173629 w 2555631"/>
              <a:gd name="connsiteY15" fmla="*/ 1041755 h 1442940"/>
              <a:gd name="connsiteX16" fmla="*/ 0 w 2555631"/>
              <a:gd name="connsiteY16" fmla="*/ 868126 h 1442940"/>
              <a:gd name="connsiteX17" fmla="*/ 0 w 2555631"/>
              <a:gd name="connsiteY17" fmla="*/ 868129 h 1442940"/>
              <a:gd name="connsiteX18" fmla="*/ 0 w 2555631"/>
              <a:gd name="connsiteY18" fmla="*/ 607690 h 1442940"/>
              <a:gd name="connsiteX19" fmla="*/ 0 w 2555631"/>
              <a:gd name="connsiteY19" fmla="*/ 607690 h 1442940"/>
              <a:gd name="connsiteX20" fmla="*/ 0 w 2555631"/>
              <a:gd name="connsiteY20" fmla="*/ 173629 h 1442940"/>
              <a:gd name="connsiteX0" fmla="*/ 0 w 2555631"/>
              <a:gd name="connsiteY0" fmla="*/ 173629 h 1442940"/>
              <a:gd name="connsiteX1" fmla="*/ 173629 w 2555631"/>
              <a:gd name="connsiteY1" fmla="*/ 0 h 1442940"/>
              <a:gd name="connsiteX2" fmla="*/ 425939 w 2555631"/>
              <a:gd name="connsiteY2" fmla="*/ 0 h 1442940"/>
              <a:gd name="connsiteX3" fmla="*/ 425939 w 2555631"/>
              <a:gd name="connsiteY3" fmla="*/ 0 h 1442940"/>
              <a:gd name="connsiteX4" fmla="*/ 1064846 w 2555631"/>
              <a:gd name="connsiteY4" fmla="*/ 0 h 1442940"/>
              <a:gd name="connsiteX5" fmla="*/ 2382002 w 2555631"/>
              <a:gd name="connsiteY5" fmla="*/ 0 h 1442940"/>
              <a:gd name="connsiteX6" fmla="*/ 2555631 w 2555631"/>
              <a:gd name="connsiteY6" fmla="*/ 173629 h 1442940"/>
              <a:gd name="connsiteX7" fmla="*/ 2555631 w 2555631"/>
              <a:gd name="connsiteY7" fmla="*/ 607690 h 1442940"/>
              <a:gd name="connsiteX8" fmla="*/ 2555631 w 2555631"/>
              <a:gd name="connsiteY8" fmla="*/ 607690 h 1442940"/>
              <a:gd name="connsiteX9" fmla="*/ 2555631 w 2555631"/>
              <a:gd name="connsiteY9" fmla="*/ 868129 h 1442940"/>
              <a:gd name="connsiteX10" fmla="*/ 2555631 w 2555631"/>
              <a:gd name="connsiteY10" fmla="*/ 868126 h 1442940"/>
              <a:gd name="connsiteX11" fmla="*/ 2382002 w 2555631"/>
              <a:gd name="connsiteY11" fmla="*/ 1041755 h 1442940"/>
              <a:gd name="connsiteX12" fmla="*/ 1064846 w 2555631"/>
              <a:gd name="connsiteY12" fmla="*/ 1041755 h 1442940"/>
              <a:gd name="connsiteX13" fmla="*/ 295494 w 2555631"/>
              <a:gd name="connsiteY13" fmla="*/ 1442940 h 1442940"/>
              <a:gd name="connsiteX14" fmla="*/ 425939 w 2555631"/>
              <a:gd name="connsiteY14" fmla="*/ 1041755 h 1442940"/>
              <a:gd name="connsiteX15" fmla="*/ 173629 w 2555631"/>
              <a:gd name="connsiteY15" fmla="*/ 1041755 h 1442940"/>
              <a:gd name="connsiteX16" fmla="*/ 0 w 2555631"/>
              <a:gd name="connsiteY16" fmla="*/ 868126 h 1442940"/>
              <a:gd name="connsiteX17" fmla="*/ 0 w 2555631"/>
              <a:gd name="connsiteY17" fmla="*/ 868129 h 1442940"/>
              <a:gd name="connsiteX18" fmla="*/ 0 w 2555631"/>
              <a:gd name="connsiteY18" fmla="*/ 607690 h 1442940"/>
              <a:gd name="connsiteX19" fmla="*/ 0 w 2555631"/>
              <a:gd name="connsiteY19" fmla="*/ 607690 h 1442940"/>
              <a:gd name="connsiteX20" fmla="*/ 0 w 2555631"/>
              <a:gd name="connsiteY20" fmla="*/ 173629 h 1442940"/>
              <a:gd name="connsiteX0" fmla="*/ 0 w 2555631"/>
              <a:gd name="connsiteY0" fmla="*/ 173629 h 1411360"/>
              <a:gd name="connsiteX1" fmla="*/ 173629 w 2555631"/>
              <a:gd name="connsiteY1" fmla="*/ 0 h 1411360"/>
              <a:gd name="connsiteX2" fmla="*/ 425939 w 2555631"/>
              <a:gd name="connsiteY2" fmla="*/ 0 h 1411360"/>
              <a:gd name="connsiteX3" fmla="*/ 425939 w 2555631"/>
              <a:gd name="connsiteY3" fmla="*/ 0 h 1411360"/>
              <a:gd name="connsiteX4" fmla="*/ 1064846 w 2555631"/>
              <a:gd name="connsiteY4" fmla="*/ 0 h 1411360"/>
              <a:gd name="connsiteX5" fmla="*/ 2382002 w 2555631"/>
              <a:gd name="connsiteY5" fmla="*/ 0 h 1411360"/>
              <a:gd name="connsiteX6" fmla="*/ 2555631 w 2555631"/>
              <a:gd name="connsiteY6" fmla="*/ 173629 h 1411360"/>
              <a:gd name="connsiteX7" fmla="*/ 2555631 w 2555631"/>
              <a:gd name="connsiteY7" fmla="*/ 607690 h 1411360"/>
              <a:gd name="connsiteX8" fmla="*/ 2555631 w 2555631"/>
              <a:gd name="connsiteY8" fmla="*/ 607690 h 1411360"/>
              <a:gd name="connsiteX9" fmla="*/ 2555631 w 2555631"/>
              <a:gd name="connsiteY9" fmla="*/ 868129 h 1411360"/>
              <a:gd name="connsiteX10" fmla="*/ 2555631 w 2555631"/>
              <a:gd name="connsiteY10" fmla="*/ 868126 h 1411360"/>
              <a:gd name="connsiteX11" fmla="*/ 2382002 w 2555631"/>
              <a:gd name="connsiteY11" fmla="*/ 1041755 h 1411360"/>
              <a:gd name="connsiteX12" fmla="*/ 1064846 w 2555631"/>
              <a:gd name="connsiteY12" fmla="*/ 1041755 h 1411360"/>
              <a:gd name="connsiteX13" fmla="*/ 310973 w 2555631"/>
              <a:gd name="connsiteY13" fmla="*/ 1411360 h 1411360"/>
              <a:gd name="connsiteX14" fmla="*/ 425939 w 2555631"/>
              <a:gd name="connsiteY14" fmla="*/ 1041755 h 1411360"/>
              <a:gd name="connsiteX15" fmla="*/ 173629 w 2555631"/>
              <a:gd name="connsiteY15" fmla="*/ 1041755 h 1411360"/>
              <a:gd name="connsiteX16" fmla="*/ 0 w 2555631"/>
              <a:gd name="connsiteY16" fmla="*/ 868126 h 1411360"/>
              <a:gd name="connsiteX17" fmla="*/ 0 w 2555631"/>
              <a:gd name="connsiteY17" fmla="*/ 868129 h 1411360"/>
              <a:gd name="connsiteX18" fmla="*/ 0 w 2555631"/>
              <a:gd name="connsiteY18" fmla="*/ 607690 h 1411360"/>
              <a:gd name="connsiteX19" fmla="*/ 0 w 2555631"/>
              <a:gd name="connsiteY19" fmla="*/ 607690 h 1411360"/>
              <a:gd name="connsiteX20" fmla="*/ 0 w 2555631"/>
              <a:gd name="connsiteY20" fmla="*/ 173629 h 1411360"/>
              <a:gd name="connsiteX0" fmla="*/ 0 w 2555631"/>
              <a:gd name="connsiteY0" fmla="*/ 173629 h 1411360"/>
              <a:gd name="connsiteX1" fmla="*/ 173629 w 2555631"/>
              <a:gd name="connsiteY1" fmla="*/ 0 h 1411360"/>
              <a:gd name="connsiteX2" fmla="*/ 425939 w 2555631"/>
              <a:gd name="connsiteY2" fmla="*/ 0 h 1411360"/>
              <a:gd name="connsiteX3" fmla="*/ 425939 w 2555631"/>
              <a:gd name="connsiteY3" fmla="*/ 0 h 1411360"/>
              <a:gd name="connsiteX4" fmla="*/ 1064846 w 2555631"/>
              <a:gd name="connsiteY4" fmla="*/ 0 h 1411360"/>
              <a:gd name="connsiteX5" fmla="*/ 2382002 w 2555631"/>
              <a:gd name="connsiteY5" fmla="*/ 0 h 1411360"/>
              <a:gd name="connsiteX6" fmla="*/ 2555631 w 2555631"/>
              <a:gd name="connsiteY6" fmla="*/ 173629 h 1411360"/>
              <a:gd name="connsiteX7" fmla="*/ 2555631 w 2555631"/>
              <a:gd name="connsiteY7" fmla="*/ 607690 h 1411360"/>
              <a:gd name="connsiteX8" fmla="*/ 2555631 w 2555631"/>
              <a:gd name="connsiteY8" fmla="*/ 607690 h 1411360"/>
              <a:gd name="connsiteX9" fmla="*/ 2555631 w 2555631"/>
              <a:gd name="connsiteY9" fmla="*/ 868129 h 1411360"/>
              <a:gd name="connsiteX10" fmla="*/ 2555631 w 2555631"/>
              <a:gd name="connsiteY10" fmla="*/ 868126 h 1411360"/>
              <a:gd name="connsiteX11" fmla="*/ 2382002 w 2555631"/>
              <a:gd name="connsiteY11" fmla="*/ 1041755 h 1411360"/>
              <a:gd name="connsiteX12" fmla="*/ 1064846 w 2555631"/>
              <a:gd name="connsiteY12" fmla="*/ 1041755 h 1411360"/>
              <a:gd name="connsiteX13" fmla="*/ 310973 w 2555631"/>
              <a:gd name="connsiteY13" fmla="*/ 1411360 h 1411360"/>
              <a:gd name="connsiteX14" fmla="*/ 425939 w 2555631"/>
              <a:gd name="connsiteY14" fmla="*/ 1041755 h 1411360"/>
              <a:gd name="connsiteX15" fmla="*/ 173629 w 2555631"/>
              <a:gd name="connsiteY15" fmla="*/ 1041755 h 1411360"/>
              <a:gd name="connsiteX16" fmla="*/ 0 w 2555631"/>
              <a:gd name="connsiteY16" fmla="*/ 868126 h 1411360"/>
              <a:gd name="connsiteX17" fmla="*/ 0 w 2555631"/>
              <a:gd name="connsiteY17" fmla="*/ 868129 h 1411360"/>
              <a:gd name="connsiteX18" fmla="*/ 0 w 2555631"/>
              <a:gd name="connsiteY18" fmla="*/ 607690 h 1411360"/>
              <a:gd name="connsiteX19" fmla="*/ 0 w 2555631"/>
              <a:gd name="connsiteY19" fmla="*/ 607690 h 1411360"/>
              <a:gd name="connsiteX20" fmla="*/ 0 w 2555631"/>
              <a:gd name="connsiteY20" fmla="*/ 173629 h 1411360"/>
              <a:gd name="connsiteX0" fmla="*/ 0 w 2555631"/>
              <a:gd name="connsiteY0" fmla="*/ 173629 h 1416979"/>
              <a:gd name="connsiteX1" fmla="*/ 173629 w 2555631"/>
              <a:gd name="connsiteY1" fmla="*/ 0 h 1416979"/>
              <a:gd name="connsiteX2" fmla="*/ 425939 w 2555631"/>
              <a:gd name="connsiteY2" fmla="*/ 0 h 1416979"/>
              <a:gd name="connsiteX3" fmla="*/ 425939 w 2555631"/>
              <a:gd name="connsiteY3" fmla="*/ 0 h 1416979"/>
              <a:gd name="connsiteX4" fmla="*/ 1064846 w 2555631"/>
              <a:gd name="connsiteY4" fmla="*/ 0 h 1416979"/>
              <a:gd name="connsiteX5" fmla="*/ 2382002 w 2555631"/>
              <a:gd name="connsiteY5" fmla="*/ 0 h 1416979"/>
              <a:gd name="connsiteX6" fmla="*/ 2555631 w 2555631"/>
              <a:gd name="connsiteY6" fmla="*/ 173629 h 1416979"/>
              <a:gd name="connsiteX7" fmla="*/ 2555631 w 2555631"/>
              <a:gd name="connsiteY7" fmla="*/ 607690 h 1416979"/>
              <a:gd name="connsiteX8" fmla="*/ 2555631 w 2555631"/>
              <a:gd name="connsiteY8" fmla="*/ 607690 h 1416979"/>
              <a:gd name="connsiteX9" fmla="*/ 2555631 w 2555631"/>
              <a:gd name="connsiteY9" fmla="*/ 868129 h 1416979"/>
              <a:gd name="connsiteX10" fmla="*/ 2555631 w 2555631"/>
              <a:gd name="connsiteY10" fmla="*/ 868126 h 1416979"/>
              <a:gd name="connsiteX11" fmla="*/ 2382002 w 2555631"/>
              <a:gd name="connsiteY11" fmla="*/ 1041755 h 1416979"/>
              <a:gd name="connsiteX12" fmla="*/ 1064846 w 2555631"/>
              <a:gd name="connsiteY12" fmla="*/ 1041755 h 1416979"/>
              <a:gd name="connsiteX13" fmla="*/ 176132 w 2555631"/>
              <a:gd name="connsiteY13" fmla="*/ 1416979 h 1416979"/>
              <a:gd name="connsiteX14" fmla="*/ 425939 w 2555631"/>
              <a:gd name="connsiteY14" fmla="*/ 1041755 h 1416979"/>
              <a:gd name="connsiteX15" fmla="*/ 173629 w 2555631"/>
              <a:gd name="connsiteY15" fmla="*/ 1041755 h 1416979"/>
              <a:gd name="connsiteX16" fmla="*/ 0 w 2555631"/>
              <a:gd name="connsiteY16" fmla="*/ 868126 h 1416979"/>
              <a:gd name="connsiteX17" fmla="*/ 0 w 2555631"/>
              <a:gd name="connsiteY17" fmla="*/ 868129 h 1416979"/>
              <a:gd name="connsiteX18" fmla="*/ 0 w 2555631"/>
              <a:gd name="connsiteY18" fmla="*/ 607690 h 1416979"/>
              <a:gd name="connsiteX19" fmla="*/ 0 w 2555631"/>
              <a:gd name="connsiteY19" fmla="*/ 607690 h 1416979"/>
              <a:gd name="connsiteX20" fmla="*/ 0 w 2555631"/>
              <a:gd name="connsiteY20" fmla="*/ 173629 h 1416979"/>
              <a:gd name="connsiteX0" fmla="*/ 26131 w 2581762"/>
              <a:gd name="connsiteY0" fmla="*/ 173629 h 1490018"/>
              <a:gd name="connsiteX1" fmla="*/ 199760 w 2581762"/>
              <a:gd name="connsiteY1" fmla="*/ 0 h 1490018"/>
              <a:gd name="connsiteX2" fmla="*/ 452070 w 2581762"/>
              <a:gd name="connsiteY2" fmla="*/ 0 h 1490018"/>
              <a:gd name="connsiteX3" fmla="*/ 452070 w 2581762"/>
              <a:gd name="connsiteY3" fmla="*/ 0 h 1490018"/>
              <a:gd name="connsiteX4" fmla="*/ 1090977 w 2581762"/>
              <a:gd name="connsiteY4" fmla="*/ 0 h 1490018"/>
              <a:gd name="connsiteX5" fmla="*/ 2408133 w 2581762"/>
              <a:gd name="connsiteY5" fmla="*/ 0 h 1490018"/>
              <a:gd name="connsiteX6" fmla="*/ 2581762 w 2581762"/>
              <a:gd name="connsiteY6" fmla="*/ 173629 h 1490018"/>
              <a:gd name="connsiteX7" fmla="*/ 2581762 w 2581762"/>
              <a:gd name="connsiteY7" fmla="*/ 607690 h 1490018"/>
              <a:gd name="connsiteX8" fmla="*/ 2581762 w 2581762"/>
              <a:gd name="connsiteY8" fmla="*/ 607690 h 1490018"/>
              <a:gd name="connsiteX9" fmla="*/ 2581762 w 2581762"/>
              <a:gd name="connsiteY9" fmla="*/ 868129 h 1490018"/>
              <a:gd name="connsiteX10" fmla="*/ 2581762 w 2581762"/>
              <a:gd name="connsiteY10" fmla="*/ 868126 h 1490018"/>
              <a:gd name="connsiteX11" fmla="*/ 2408133 w 2581762"/>
              <a:gd name="connsiteY11" fmla="*/ 1041755 h 1490018"/>
              <a:gd name="connsiteX12" fmla="*/ 1090977 w 2581762"/>
              <a:gd name="connsiteY12" fmla="*/ 1041755 h 1490018"/>
              <a:gd name="connsiteX13" fmla="*/ 0 w 2581762"/>
              <a:gd name="connsiteY13" fmla="*/ 1490018 h 1490018"/>
              <a:gd name="connsiteX14" fmla="*/ 452070 w 2581762"/>
              <a:gd name="connsiteY14" fmla="*/ 1041755 h 1490018"/>
              <a:gd name="connsiteX15" fmla="*/ 199760 w 2581762"/>
              <a:gd name="connsiteY15" fmla="*/ 1041755 h 1490018"/>
              <a:gd name="connsiteX16" fmla="*/ 26131 w 2581762"/>
              <a:gd name="connsiteY16" fmla="*/ 868126 h 1490018"/>
              <a:gd name="connsiteX17" fmla="*/ 26131 w 2581762"/>
              <a:gd name="connsiteY17" fmla="*/ 868129 h 1490018"/>
              <a:gd name="connsiteX18" fmla="*/ 26131 w 2581762"/>
              <a:gd name="connsiteY18" fmla="*/ 607690 h 1490018"/>
              <a:gd name="connsiteX19" fmla="*/ 26131 w 2581762"/>
              <a:gd name="connsiteY19" fmla="*/ 607690 h 1490018"/>
              <a:gd name="connsiteX20" fmla="*/ 26131 w 2581762"/>
              <a:gd name="connsiteY20" fmla="*/ 173629 h 1490018"/>
              <a:gd name="connsiteX0" fmla="*/ 26131 w 2581762"/>
              <a:gd name="connsiteY0" fmla="*/ 173629 h 1490018"/>
              <a:gd name="connsiteX1" fmla="*/ 199760 w 2581762"/>
              <a:gd name="connsiteY1" fmla="*/ 0 h 1490018"/>
              <a:gd name="connsiteX2" fmla="*/ 452070 w 2581762"/>
              <a:gd name="connsiteY2" fmla="*/ 0 h 1490018"/>
              <a:gd name="connsiteX3" fmla="*/ 452070 w 2581762"/>
              <a:gd name="connsiteY3" fmla="*/ 0 h 1490018"/>
              <a:gd name="connsiteX4" fmla="*/ 1090977 w 2581762"/>
              <a:gd name="connsiteY4" fmla="*/ 0 h 1490018"/>
              <a:gd name="connsiteX5" fmla="*/ 2408133 w 2581762"/>
              <a:gd name="connsiteY5" fmla="*/ 0 h 1490018"/>
              <a:gd name="connsiteX6" fmla="*/ 2581762 w 2581762"/>
              <a:gd name="connsiteY6" fmla="*/ 173629 h 1490018"/>
              <a:gd name="connsiteX7" fmla="*/ 2581762 w 2581762"/>
              <a:gd name="connsiteY7" fmla="*/ 607690 h 1490018"/>
              <a:gd name="connsiteX8" fmla="*/ 2581762 w 2581762"/>
              <a:gd name="connsiteY8" fmla="*/ 607690 h 1490018"/>
              <a:gd name="connsiteX9" fmla="*/ 2581762 w 2581762"/>
              <a:gd name="connsiteY9" fmla="*/ 868129 h 1490018"/>
              <a:gd name="connsiteX10" fmla="*/ 2581762 w 2581762"/>
              <a:gd name="connsiteY10" fmla="*/ 868126 h 1490018"/>
              <a:gd name="connsiteX11" fmla="*/ 2408133 w 2581762"/>
              <a:gd name="connsiteY11" fmla="*/ 1041755 h 1490018"/>
              <a:gd name="connsiteX12" fmla="*/ 1090977 w 2581762"/>
              <a:gd name="connsiteY12" fmla="*/ 1041755 h 1490018"/>
              <a:gd name="connsiteX13" fmla="*/ 0 w 2581762"/>
              <a:gd name="connsiteY13" fmla="*/ 1490018 h 1490018"/>
              <a:gd name="connsiteX14" fmla="*/ 452070 w 2581762"/>
              <a:gd name="connsiteY14" fmla="*/ 1041755 h 1490018"/>
              <a:gd name="connsiteX15" fmla="*/ 199760 w 2581762"/>
              <a:gd name="connsiteY15" fmla="*/ 1041755 h 1490018"/>
              <a:gd name="connsiteX16" fmla="*/ 26131 w 2581762"/>
              <a:gd name="connsiteY16" fmla="*/ 868126 h 1490018"/>
              <a:gd name="connsiteX17" fmla="*/ 26131 w 2581762"/>
              <a:gd name="connsiteY17" fmla="*/ 868129 h 1490018"/>
              <a:gd name="connsiteX18" fmla="*/ 26131 w 2581762"/>
              <a:gd name="connsiteY18" fmla="*/ 607690 h 1490018"/>
              <a:gd name="connsiteX19" fmla="*/ 26131 w 2581762"/>
              <a:gd name="connsiteY19" fmla="*/ 607690 h 1490018"/>
              <a:gd name="connsiteX20" fmla="*/ 26131 w 2581762"/>
              <a:gd name="connsiteY20" fmla="*/ 173629 h 1490018"/>
              <a:gd name="connsiteX0" fmla="*/ 26131 w 2581762"/>
              <a:gd name="connsiteY0" fmla="*/ 173629 h 1490018"/>
              <a:gd name="connsiteX1" fmla="*/ 199760 w 2581762"/>
              <a:gd name="connsiteY1" fmla="*/ 0 h 1490018"/>
              <a:gd name="connsiteX2" fmla="*/ 452070 w 2581762"/>
              <a:gd name="connsiteY2" fmla="*/ 0 h 1490018"/>
              <a:gd name="connsiteX3" fmla="*/ 452070 w 2581762"/>
              <a:gd name="connsiteY3" fmla="*/ 0 h 1490018"/>
              <a:gd name="connsiteX4" fmla="*/ 1090977 w 2581762"/>
              <a:gd name="connsiteY4" fmla="*/ 0 h 1490018"/>
              <a:gd name="connsiteX5" fmla="*/ 2408133 w 2581762"/>
              <a:gd name="connsiteY5" fmla="*/ 0 h 1490018"/>
              <a:gd name="connsiteX6" fmla="*/ 2581762 w 2581762"/>
              <a:gd name="connsiteY6" fmla="*/ 173629 h 1490018"/>
              <a:gd name="connsiteX7" fmla="*/ 2581762 w 2581762"/>
              <a:gd name="connsiteY7" fmla="*/ 607690 h 1490018"/>
              <a:gd name="connsiteX8" fmla="*/ 2581762 w 2581762"/>
              <a:gd name="connsiteY8" fmla="*/ 607690 h 1490018"/>
              <a:gd name="connsiteX9" fmla="*/ 2581762 w 2581762"/>
              <a:gd name="connsiteY9" fmla="*/ 868129 h 1490018"/>
              <a:gd name="connsiteX10" fmla="*/ 2581762 w 2581762"/>
              <a:gd name="connsiteY10" fmla="*/ 868126 h 1490018"/>
              <a:gd name="connsiteX11" fmla="*/ 2408133 w 2581762"/>
              <a:gd name="connsiteY11" fmla="*/ 1041755 h 1490018"/>
              <a:gd name="connsiteX12" fmla="*/ 1090977 w 2581762"/>
              <a:gd name="connsiteY12" fmla="*/ 1041755 h 1490018"/>
              <a:gd name="connsiteX13" fmla="*/ 0 w 2581762"/>
              <a:gd name="connsiteY13" fmla="*/ 1490018 h 1490018"/>
              <a:gd name="connsiteX14" fmla="*/ 390265 w 2581762"/>
              <a:gd name="connsiteY14" fmla="*/ 1052992 h 1490018"/>
              <a:gd name="connsiteX15" fmla="*/ 199760 w 2581762"/>
              <a:gd name="connsiteY15" fmla="*/ 1041755 h 1490018"/>
              <a:gd name="connsiteX16" fmla="*/ 26131 w 2581762"/>
              <a:gd name="connsiteY16" fmla="*/ 868126 h 1490018"/>
              <a:gd name="connsiteX17" fmla="*/ 26131 w 2581762"/>
              <a:gd name="connsiteY17" fmla="*/ 868129 h 1490018"/>
              <a:gd name="connsiteX18" fmla="*/ 26131 w 2581762"/>
              <a:gd name="connsiteY18" fmla="*/ 607690 h 1490018"/>
              <a:gd name="connsiteX19" fmla="*/ 26131 w 2581762"/>
              <a:gd name="connsiteY19" fmla="*/ 607690 h 1490018"/>
              <a:gd name="connsiteX20" fmla="*/ 26131 w 2581762"/>
              <a:gd name="connsiteY20" fmla="*/ 173629 h 1490018"/>
              <a:gd name="connsiteX0" fmla="*/ 26131 w 2581762"/>
              <a:gd name="connsiteY0" fmla="*/ 173629 h 1490018"/>
              <a:gd name="connsiteX1" fmla="*/ 199760 w 2581762"/>
              <a:gd name="connsiteY1" fmla="*/ 0 h 1490018"/>
              <a:gd name="connsiteX2" fmla="*/ 452070 w 2581762"/>
              <a:gd name="connsiteY2" fmla="*/ 0 h 1490018"/>
              <a:gd name="connsiteX3" fmla="*/ 452070 w 2581762"/>
              <a:gd name="connsiteY3" fmla="*/ 0 h 1490018"/>
              <a:gd name="connsiteX4" fmla="*/ 1090977 w 2581762"/>
              <a:gd name="connsiteY4" fmla="*/ 0 h 1490018"/>
              <a:gd name="connsiteX5" fmla="*/ 2408133 w 2581762"/>
              <a:gd name="connsiteY5" fmla="*/ 0 h 1490018"/>
              <a:gd name="connsiteX6" fmla="*/ 2581762 w 2581762"/>
              <a:gd name="connsiteY6" fmla="*/ 173629 h 1490018"/>
              <a:gd name="connsiteX7" fmla="*/ 2581762 w 2581762"/>
              <a:gd name="connsiteY7" fmla="*/ 607690 h 1490018"/>
              <a:gd name="connsiteX8" fmla="*/ 2581762 w 2581762"/>
              <a:gd name="connsiteY8" fmla="*/ 607690 h 1490018"/>
              <a:gd name="connsiteX9" fmla="*/ 2581762 w 2581762"/>
              <a:gd name="connsiteY9" fmla="*/ 868129 h 1490018"/>
              <a:gd name="connsiteX10" fmla="*/ 2581762 w 2581762"/>
              <a:gd name="connsiteY10" fmla="*/ 868126 h 1490018"/>
              <a:gd name="connsiteX11" fmla="*/ 2408133 w 2581762"/>
              <a:gd name="connsiteY11" fmla="*/ 1041755 h 1490018"/>
              <a:gd name="connsiteX12" fmla="*/ 1090977 w 2581762"/>
              <a:gd name="connsiteY12" fmla="*/ 1041755 h 1490018"/>
              <a:gd name="connsiteX13" fmla="*/ 0 w 2581762"/>
              <a:gd name="connsiteY13" fmla="*/ 1490018 h 1490018"/>
              <a:gd name="connsiteX14" fmla="*/ 390265 w 2581762"/>
              <a:gd name="connsiteY14" fmla="*/ 1041755 h 1490018"/>
              <a:gd name="connsiteX15" fmla="*/ 199760 w 2581762"/>
              <a:gd name="connsiteY15" fmla="*/ 1041755 h 1490018"/>
              <a:gd name="connsiteX16" fmla="*/ 26131 w 2581762"/>
              <a:gd name="connsiteY16" fmla="*/ 868126 h 1490018"/>
              <a:gd name="connsiteX17" fmla="*/ 26131 w 2581762"/>
              <a:gd name="connsiteY17" fmla="*/ 868129 h 1490018"/>
              <a:gd name="connsiteX18" fmla="*/ 26131 w 2581762"/>
              <a:gd name="connsiteY18" fmla="*/ 607690 h 1490018"/>
              <a:gd name="connsiteX19" fmla="*/ 26131 w 2581762"/>
              <a:gd name="connsiteY19" fmla="*/ 607690 h 1490018"/>
              <a:gd name="connsiteX20" fmla="*/ 26131 w 2581762"/>
              <a:gd name="connsiteY20" fmla="*/ 173629 h 1490018"/>
              <a:gd name="connsiteX0" fmla="*/ 26131 w 2581762"/>
              <a:gd name="connsiteY0" fmla="*/ 173629 h 1490018"/>
              <a:gd name="connsiteX1" fmla="*/ 199760 w 2581762"/>
              <a:gd name="connsiteY1" fmla="*/ 0 h 1490018"/>
              <a:gd name="connsiteX2" fmla="*/ 452070 w 2581762"/>
              <a:gd name="connsiteY2" fmla="*/ 0 h 1490018"/>
              <a:gd name="connsiteX3" fmla="*/ 452070 w 2581762"/>
              <a:gd name="connsiteY3" fmla="*/ 0 h 1490018"/>
              <a:gd name="connsiteX4" fmla="*/ 1090977 w 2581762"/>
              <a:gd name="connsiteY4" fmla="*/ 0 h 1490018"/>
              <a:gd name="connsiteX5" fmla="*/ 2408133 w 2581762"/>
              <a:gd name="connsiteY5" fmla="*/ 0 h 1490018"/>
              <a:gd name="connsiteX6" fmla="*/ 2581762 w 2581762"/>
              <a:gd name="connsiteY6" fmla="*/ 173629 h 1490018"/>
              <a:gd name="connsiteX7" fmla="*/ 2581762 w 2581762"/>
              <a:gd name="connsiteY7" fmla="*/ 607690 h 1490018"/>
              <a:gd name="connsiteX8" fmla="*/ 2581762 w 2581762"/>
              <a:gd name="connsiteY8" fmla="*/ 607690 h 1490018"/>
              <a:gd name="connsiteX9" fmla="*/ 2581762 w 2581762"/>
              <a:gd name="connsiteY9" fmla="*/ 868129 h 1490018"/>
              <a:gd name="connsiteX10" fmla="*/ 2581762 w 2581762"/>
              <a:gd name="connsiteY10" fmla="*/ 868126 h 1490018"/>
              <a:gd name="connsiteX11" fmla="*/ 2408133 w 2581762"/>
              <a:gd name="connsiteY11" fmla="*/ 1041755 h 1490018"/>
              <a:gd name="connsiteX12" fmla="*/ 916806 w 2581762"/>
              <a:gd name="connsiteY12" fmla="*/ 1041755 h 1490018"/>
              <a:gd name="connsiteX13" fmla="*/ 0 w 2581762"/>
              <a:gd name="connsiteY13" fmla="*/ 1490018 h 1490018"/>
              <a:gd name="connsiteX14" fmla="*/ 390265 w 2581762"/>
              <a:gd name="connsiteY14" fmla="*/ 1041755 h 1490018"/>
              <a:gd name="connsiteX15" fmla="*/ 199760 w 2581762"/>
              <a:gd name="connsiteY15" fmla="*/ 1041755 h 1490018"/>
              <a:gd name="connsiteX16" fmla="*/ 26131 w 2581762"/>
              <a:gd name="connsiteY16" fmla="*/ 868126 h 1490018"/>
              <a:gd name="connsiteX17" fmla="*/ 26131 w 2581762"/>
              <a:gd name="connsiteY17" fmla="*/ 868129 h 1490018"/>
              <a:gd name="connsiteX18" fmla="*/ 26131 w 2581762"/>
              <a:gd name="connsiteY18" fmla="*/ 607690 h 1490018"/>
              <a:gd name="connsiteX19" fmla="*/ 26131 w 2581762"/>
              <a:gd name="connsiteY19" fmla="*/ 607690 h 1490018"/>
              <a:gd name="connsiteX20" fmla="*/ 26131 w 2581762"/>
              <a:gd name="connsiteY20" fmla="*/ 173629 h 149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81762" h="1490018">
                <a:moveTo>
                  <a:pt x="26131" y="173629"/>
                </a:moveTo>
                <a:cubicBezTo>
                  <a:pt x="26131" y="77736"/>
                  <a:pt x="103867" y="0"/>
                  <a:pt x="199760" y="0"/>
                </a:cubicBezTo>
                <a:lnTo>
                  <a:pt x="452070" y="0"/>
                </a:lnTo>
                <a:lnTo>
                  <a:pt x="452070" y="0"/>
                </a:lnTo>
                <a:lnTo>
                  <a:pt x="1090977" y="0"/>
                </a:lnTo>
                <a:lnTo>
                  <a:pt x="2408133" y="0"/>
                </a:lnTo>
                <a:cubicBezTo>
                  <a:pt x="2504026" y="0"/>
                  <a:pt x="2581762" y="77736"/>
                  <a:pt x="2581762" y="173629"/>
                </a:cubicBezTo>
                <a:lnTo>
                  <a:pt x="2581762" y="607690"/>
                </a:lnTo>
                <a:lnTo>
                  <a:pt x="2581762" y="607690"/>
                </a:lnTo>
                <a:lnTo>
                  <a:pt x="2581762" y="868129"/>
                </a:lnTo>
                <a:lnTo>
                  <a:pt x="2581762" y="868126"/>
                </a:lnTo>
                <a:cubicBezTo>
                  <a:pt x="2581762" y="964019"/>
                  <a:pt x="2504026" y="1041755"/>
                  <a:pt x="2408133" y="1041755"/>
                </a:cubicBezTo>
                <a:lnTo>
                  <a:pt x="916806" y="1041755"/>
                </a:lnTo>
                <a:lnTo>
                  <a:pt x="0" y="1490018"/>
                </a:lnTo>
                <a:cubicBezTo>
                  <a:pt x="310021" y="1259985"/>
                  <a:pt x="346783" y="1175483"/>
                  <a:pt x="390265" y="1041755"/>
                </a:cubicBezTo>
                <a:lnTo>
                  <a:pt x="199760" y="1041755"/>
                </a:lnTo>
                <a:cubicBezTo>
                  <a:pt x="103867" y="1041755"/>
                  <a:pt x="26131" y="964019"/>
                  <a:pt x="26131" y="868126"/>
                </a:cubicBezTo>
                <a:lnTo>
                  <a:pt x="26131" y="868129"/>
                </a:lnTo>
                <a:lnTo>
                  <a:pt x="26131" y="607690"/>
                </a:lnTo>
                <a:lnTo>
                  <a:pt x="26131" y="607690"/>
                </a:lnTo>
                <a:lnTo>
                  <a:pt x="26131" y="173629"/>
                </a:lnTo>
                <a:close/>
              </a:path>
            </a:pathLst>
          </a:custGeom>
          <a:solidFill>
            <a:schemeClr val="bg1">
              <a:lumMod val="95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 name="文本框 21"/>
          <p:cNvSpPr txBox="1"/>
          <p:nvPr/>
        </p:nvSpPr>
        <p:spPr>
          <a:xfrm>
            <a:off x="1611773" y="988703"/>
            <a:ext cx="1787509" cy="369332"/>
          </a:xfrm>
          <a:prstGeom prst="rect">
            <a:avLst/>
          </a:prstGeom>
          <a:noFill/>
        </p:spPr>
        <p:txBody>
          <a:bodyPr wrap="square" rtlCol="0">
            <a:spAutoFit/>
          </a:bodyPr>
          <a:lstStyle/>
          <a:p>
            <a:r>
              <a:rPr lang="zh-CN" altLang="en-US" dirty="0" smtClean="0">
                <a:latin typeface="Blender Pro Bold Italic" panose="02000806030000090004" pitchFamily="50" charset="0"/>
                <a:ea typeface="微软雅黑" panose="020B0503020204020204" pitchFamily="34" charset="-122"/>
              </a:rPr>
              <a:t>怎么没有提微信？</a:t>
            </a:r>
            <a:endParaRPr lang="zh-CN" altLang="en-US" dirty="0">
              <a:latin typeface="Blender Pro Bold Italic" panose="02000806030000090004" pitchFamily="50" charset="0"/>
              <a:ea typeface="微软雅黑" panose="020B0503020204020204" pitchFamily="34" charset="-122"/>
            </a:endParaRPr>
          </a:p>
        </p:txBody>
      </p:sp>
      <p:grpSp>
        <p:nvGrpSpPr>
          <p:cNvPr id="6" name="组合 5"/>
          <p:cNvGrpSpPr/>
          <p:nvPr/>
        </p:nvGrpSpPr>
        <p:grpSpPr>
          <a:xfrm>
            <a:off x="0" y="3932468"/>
            <a:ext cx="9144000" cy="1221185"/>
            <a:chOff x="0" y="3932468"/>
            <a:chExt cx="9144000" cy="1221185"/>
          </a:xfrm>
        </p:grpSpPr>
        <p:sp>
          <p:nvSpPr>
            <p:cNvPr id="24" name="矩形 23"/>
            <p:cNvSpPr/>
            <p:nvPr/>
          </p:nvSpPr>
          <p:spPr>
            <a:xfrm>
              <a:off x="0" y="3932468"/>
              <a:ext cx="9144000" cy="1221185"/>
            </a:xfrm>
            <a:prstGeom prst="rect">
              <a:avLst/>
            </a:prstGeom>
            <a:solidFill>
              <a:srgbClr val="FEDB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64371" y="3997449"/>
              <a:ext cx="8777460" cy="830997"/>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微时代的体现是个人和关系，微信作为社交工具，非常适合企业服务和营销，未来涌现会更多的工具和平台为企业和个人服务。</a:t>
              </a:r>
              <a:endParaRPr lang="zh-CN" altLang="en-US" sz="24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8718688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anim calcmode="lin" valueType="num">
                                      <p:cBhvr>
                                        <p:cTn id="15" dur="500" fill="hold"/>
                                        <p:tgtEl>
                                          <p:spTgt spid="6"/>
                                        </p:tgtEl>
                                        <p:attrNameLst>
                                          <p:attrName>ppt_x</p:attrName>
                                        </p:attrNameLst>
                                      </p:cBhvr>
                                      <p:tavLst>
                                        <p:tav tm="0">
                                          <p:val>
                                            <p:strVal val="#ppt_x"/>
                                          </p:val>
                                        </p:tav>
                                        <p:tav tm="100000">
                                          <p:val>
                                            <p:strVal val="#ppt_x"/>
                                          </p:val>
                                        </p:tav>
                                      </p:tavLst>
                                    </p:anim>
                                    <p:anim calcmode="lin" valueType="num">
                                      <p:cBhvr>
                                        <p:cTn id="16"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89714" y="0"/>
            <a:ext cx="4354286" cy="4343400"/>
          </a:xfrm>
          <a:prstGeom prst="rect">
            <a:avLst/>
          </a:prstGeom>
          <a:solidFill>
            <a:srgbClr val="DD3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311" name="Group 199"/>
          <p:cNvGrpSpPr>
            <a:grpSpLocks noChangeAspect="1"/>
          </p:cNvGrpSpPr>
          <p:nvPr/>
        </p:nvGrpSpPr>
        <p:grpSpPr bwMode="auto">
          <a:xfrm>
            <a:off x="117" y="-412750"/>
            <a:ext cx="9977321" cy="6649073"/>
            <a:chOff x="910" y="-260"/>
            <a:chExt cx="5375" cy="3582"/>
          </a:xfrm>
        </p:grpSpPr>
        <p:sp>
          <p:nvSpPr>
            <p:cNvPr id="6312" name="AutoShape 198"/>
            <p:cNvSpPr>
              <a:spLocks noChangeAspect="1" noChangeArrowheads="1" noTextEdit="1"/>
            </p:cNvSpPr>
            <p:nvPr/>
          </p:nvSpPr>
          <p:spPr bwMode="auto">
            <a:xfrm>
              <a:off x="2395" y="-260"/>
              <a:ext cx="3873" cy="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13" name="Rectangle 200"/>
            <p:cNvSpPr>
              <a:spLocks noChangeArrowheads="1"/>
            </p:cNvSpPr>
            <p:nvPr/>
          </p:nvSpPr>
          <p:spPr bwMode="auto">
            <a:xfrm>
              <a:off x="910" y="-42"/>
              <a:ext cx="4837" cy="2788"/>
            </a:xfrm>
            <a:prstGeom prst="rect">
              <a:avLst/>
            </a:prstGeom>
            <a:solidFill>
              <a:srgbClr val="DD3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14" name="Rectangle 201"/>
            <p:cNvSpPr>
              <a:spLocks noChangeArrowheads="1"/>
            </p:cNvSpPr>
            <p:nvPr/>
          </p:nvSpPr>
          <p:spPr bwMode="auto">
            <a:xfrm>
              <a:off x="2885" y="0"/>
              <a:ext cx="2862" cy="2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15" name="Freeform 202"/>
            <p:cNvSpPr>
              <a:spLocks/>
            </p:cNvSpPr>
            <p:nvPr/>
          </p:nvSpPr>
          <p:spPr bwMode="auto">
            <a:xfrm>
              <a:off x="2624" y="404"/>
              <a:ext cx="2007" cy="2347"/>
            </a:xfrm>
            <a:custGeom>
              <a:avLst/>
              <a:gdLst>
                <a:gd name="T0" fmla="*/ 1231 w 1983"/>
                <a:gd name="T1" fmla="*/ 3108 h 3108"/>
                <a:gd name="T2" fmla="*/ 303 w 1983"/>
                <a:gd name="T3" fmla="*/ 346 h 3108"/>
                <a:gd name="T4" fmla="*/ 303 w 1983"/>
                <a:gd name="T5" fmla="*/ 544 h 3108"/>
                <a:gd name="T6" fmla="*/ 0 w 1983"/>
                <a:gd name="T7" fmla="*/ 343 h 3108"/>
                <a:gd name="T8" fmla="*/ 280 w 1983"/>
                <a:gd name="T9" fmla="*/ 53 h 3108"/>
                <a:gd name="T10" fmla="*/ 305 w 1983"/>
                <a:gd name="T11" fmla="*/ 242 h 3108"/>
                <a:gd name="T12" fmla="*/ 1626 w 1983"/>
                <a:gd name="T13" fmla="*/ 3108 h 3108"/>
                <a:gd name="T14" fmla="*/ 1231 w 1983"/>
                <a:gd name="T15" fmla="*/ 3108 h 3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83" h="3108">
                  <a:moveTo>
                    <a:pt x="1231" y="3108"/>
                  </a:moveTo>
                  <a:cubicBezTo>
                    <a:pt x="1231" y="3108"/>
                    <a:pt x="1807" y="243"/>
                    <a:pt x="303" y="346"/>
                  </a:cubicBezTo>
                  <a:cubicBezTo>
                    <a:pt x="303" y="544"/>
                    <a:pt x="303" y="544"/>
                    <a:pt x="303" y="544"/>
                  </a:cubicBezTo>
                  <a:cubicBezTo>
                    <a:pt x="0" y="343"/>
                    <a:pt x="0" y="343"/>
                    <a:pt x="0" y="343"/>
                  </a:cubicBezTo>
                  <a:cubicBezTo>
                    <a:pt x="280" y="53"/>
                    <a:pt x="280" y="53"/>
                    <a:pt x="280" y="53"/>
                  </a:cubicBezTo>
                  <a:cubicBezTo>
                    <a:pt x="305" y="242"/>
                    <a:pt x="305" y="242"/>
                    <a:pt x="305" y="242"/>
                  </a:cubicBezTo>
                  <a:cubicBezTo>
                    <a:pt x="305" y="242"/>
                    <a:pt x="1983" y="0"/>
                    <a:pt x="1626" y="3108"/>
                  </a:cubicBezTo>
                  <a:cubicBezTo>
                    <a:pt x="1231" y="3108"/>
                    <a:pt x="1231" y="3108"/>
                    <a:pt x="1231" y="3108"/>
                  </a:cubicBezTo>
                </a:path>
              </a:pathLst>
            </a:custGeom>
            <a:solidFill>
              <a:srgbClr val="C12A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16" name="Freeform 203"/>
            <p:cNvSpPr>
              <a:spLocks/>
            </p:cNvSpPr>
            <p:nvPr/>
          </p:nvSpPr>
          <p:spPr bwMode="auto">
            <a:xfrm>
              <a:off x="3843" y="606"/>
              <a:ext cx="1022" cy="2165"/>
            </a:xfrm>
            <a:custGeom>
              <a:avLst/>
              <a:gdLst>
                <a:gd name="T0" fmla="*/ 1034 w 1429"/>
                <a:gd name="T1" fmla="*/ 3153 h 3153"/>
                <a:gd name="T2" fmla="*/ 1235 w 1429"/>
                <a:gd name="T3" fmla="*/ 237 h 3153"/>
                <a:gd name="T4" fmla="*/ 1339 w 1429"/>
                <a:gd name="T5" fmla="*/ 469 h 3153"/>
                <a:gd name="T6" fmla="*/ 1429 w 1429"/>
                <a:gd name="T7" fmla="*/ 2 h 3153"/>
                <a:gd name="T8" fmla="*/ 990 w 1429"/>
                <a:gd name="T9" fmla="*/ 0 h 3153"/>
                <a:gd name="T10" fmla="*/ 1162 w 1429"/>
                <a:gd name="T11" fmla="*/ 165 h 3153"/>
                <a:gd name="T12" fmla="*/ 641 w 1429"/>
                <a:gd name="T13" fmla="*/ 3114 h 3153"/>
                <a:gd name="T14" fmla="*/ 1034 w 1429"/>
                <a:gd name="T15" fmla="*/ 3153 h 3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9" h="3153">
                  <a:moveTo>
                    <a:pt x="1034" y="3153"/>
                  </a:moveTo>
                  <a:cubicBezTo>
                    <a:pt x="1034" y="3153"/>
                    <a:pt x="201" y="1651"/>
                    <a:pt x="1235" y="237"/>
                  </a:cubicBezTo>
                  <a:cubicBezTo>
                    <a:pt x="1339" y="469"/>
                    <a:pt x="1339" y="469"/>
                    <a:pt x="1339" y="469"/>
                  </a:cubicBezTo>
                  <a:cubicBezTo>
                    <a:pt x="1429" y="2"/>
                    <a:pt x="1429" y="2"/>
                    <a:pt x="1429" y="2"/>
                  </a:cubicBezTo>
                  <a:cubicBezTo>
                    <a:pt x="990" y="0"/>
                    <a:pt x="990" y="0"/>
                    <a:pt x="990" y="0"/>
                  </a:cubicBezTo>
                  <a:cubicBezTo>
                    <a:pt x="1162" y="165"/>
                    <a:pt x="1162" y="165"/>
                    <a:pt x="1162" y="165"/>
                  </a:cubicBezTo>
                  <a:cubicBezTo>
                    <a:pt x="1162" y="165"/>
                    <a:pt x="0" y="1195"/>
                    <a:pt x="641" y="3114"/>
                  </a:cubicBezTo>
                  <a:lnTo>
                    <a:pt x="1034" y="3153"/>
                  </a:lnTo>
                  <a:close/>
                </a:path>
              </a:pathLst>
            </a:custGeom>
            <a:solidFill>
              <a:srgbClr val="C12A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17" name="Freeform 204"/>
            <p:cNvSpPr>
              <a:spLocks/>
            </p:cNvSpPr>
            <p:nvPr/>
          </p:nvSpPr>
          <p:spPr bwMode="auto">
            <a:xfrm>
              <a:off x="3608" y="220"/>
              <a:ext cx="834" cy="2534"/>
            </a:xfrm>
            <a:custGeom>
              <a:avLst/>
              <a:gdLst>
                <a:gd name="T0" fmla="*/ 548 w 974"/>
                <a:gd name="T1" fmla="*/ 3472 h 3472"/>
                <a:gd name="T2" fmla="*/ 172 w 974"/>
                <a:gd name="T3" fmla="*/ 303 h 3472"/>
                <a:gd name="T4" fmla="*/ 0 w 974"/>
                <a:gd name="T5" fmla="*/ 414 h 3472"/>
                <a:gd name="T6" fmla="*/ 24 w 974"/>
                <a:gd name="T7" fmla="*/ 0 h 3472"/>
                <a:gd name="T8" fmla="*/ 451 w 974"/>
                <a:gd name="T9" fmla="*/ 151 h 3472"/>
                <a:gd name="T10" fmla="*/ 270 w 974"/>
                <a:gd name="T11" fmla="*/ 239 h 3472"/>
                <a:gd name="T12" fmla="*/ 836 w 974"/>
                <a:gd name="T13" fmla="*/ 3472 h 3472"/>
                <a:gd name="T14" fmla="*/ 548 w 974"/>
                <a:gd name="T15" fmla="*/ 3472 h 34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4" h="3472">
                  <a:moveTo>
                    <a:pt x="548" y="3472"/>
                  </a:moveTo>
                  <a:cubicBezTo>
                    <a:pt x="548" y="3472"/>
                    <a:pt x="706" y="932"/>
                    <a:pt x="172" y="303"/>
                  </a:cubicBezTo>
                  <a:cubicBezTo>
                    <a:pt x="0" y="414"/>
                    <a:pt x="0" y="414"/>
                    <a:pt x="0" y="414"/>
                  </a:cubicBezTo>
                  <a:cubicBezTo>
                    <a:pt x="24" y="0"/>
                    <a:pt x="24" y="0"/>
                    <a:pt x="24" y="0"/>
                  </a:cubicBezTo>
                  <a:cubicBezTo>
                    <a:pt x="451" y="151"/>
                    <a:pt x="451" y="151"/>
                    <a:pt x="451" y="151"/>
                  </a:cubicBezTo>
                  <a:cubicBezTo>
                    <a:pt x="270" y="239"/>
                    <a:pt x="270" y="239"/>
                    <a:pt x="270" y="239"/>
                  </a:cubicBezTo>
                  <a:cubicBezTo>
                    <a:pt x="270" y="239"/>
                    <a:pt x="974" y="872"/>
                    <a:pt x="836" y="3472"/>
                  </a:cubicBezTo>
                  <a:lnTo>
                    <a:pt x="548" y="3472"/>
                  </a:lnTo>
                  <a:close/>
                </a:path>
              </a:pathLst>
            </a:custGeom>
            <a:solidFill>
              <a:srgbClr val="C12A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18" name="Freeform 205"/>
            <p:cNvSpPr>
              <a:spLocks/>
            </p:cNvSpPr>
            <p:nvPr/>
          </p:nvSpPr>
          <p:spPr bwMode="auto">
            <a:xfrm>
              <a:off x="4875" y="409"/>
              <a:ext cx="1207" cy="2480"/>
            </a:xfrm>
            <a:custGeom>
              <a:avLst/>
              <a:gdLst>
                <a:gd name="T0" fmla="*/ 235 w 1687"/>
                <a:gd name="T1" fmla="*/ 376 h 3611"/>
                <a:gd name="T2" fmla="*/ 155 w 1687"/>
                <a:gd name="T3" fmla="*/ 1053 h 3611"/>
                <a:gd name="T4" fmla="*/ 297 w 1687"/>
                <a:gd name="T5" fmla="*/ 1096 h 3611"/>
                <a:gd name="T6" fmla="*/ 68 w 1687"/>
                <a:gd name="T7" fmla="*/ 2419 h 3611"/>
                <a:gd name="T8" fmla="*/ 563 w 1687"/>
                <a:gd name="T9" fmla="*/ 2513 h 3611"/>
                <a:gd name="T10" fmla="*/ 563 w 1687"/>
                <a:gd name="T11" fmla="*/ 2715 h 3611"/>
                <a:gd name="T12" fmla="*/ 773 w 1687"/>
                <a:gd name="T13" fmla="*/ 2820 h 3611"/>
                <a:gd name="T14" fmla="*/ 624 w 1687"/>
                <a:gd name="T15" fmla="*/ 2900 h 3611"/>
                <a:gd name="T16" fmla="*/ 705 w 1687"/>
                <a:gd name="T17" fmla="*/ 3073 h 3611"/>
                <a:gd name="T18" fmla="*/ 1687 w 1687"/>
                <a:gd name="T19" fmla="*/ 3611 h 3611"/>
                <a:gd name="T20" fmla="*/ 1687 w 1687"/>
                <a:gd name="T21" fmla="*/ 194 h 3611"/>
                <a:gd name="T22" fmla="*/ 235 w 1687"/>
                <a:gd name="T23" fmla="*/ 376 h 3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87" h="3611">
                  <a:moveTo>
                    <a:pt x="235" y="376"/>
                  </a:moveTo>
                  <a:cubicBezTo>
                    <a:pt x="155" y="1053"/>
                    <a:pt x="155" y="1053"/>
                    <a:pt x="155" y="1053"/>
                  </a:cubicBezTo>
                  <a:cubicBezTo>
                    <a:pt x="297" y="1096"/>
                    <a:pt x="297" y="1096"/>
                    <a:pt x="297" y="1096"/>
                  </a:cubicBezTo>
                  <a:cubicBezTo>
                    <a:pt x="297" y="1096"/>
                    <a:pt x="0" y="2190"/>
                    <a:pt x="68" y="2419"/>
                  </a:cubicBezTo>
                  <a:cubicBezTo>
                    <a:pt x="563" y="2513"/>
                    <a:pt x="563" y="2513"/>
                    <a:pt x="563" y="2513"/>
                  </a:cubicBezTo>
                  <a:cubicBezTo>
                    <a:pt x="563" y="2715"/>
                    <a:pt x="563" y="2715"/>
                    <a:pt x="563" y="2715"/>
                  </a:cubicBezTo>
                  <a:cubicBezTo>
                    <a:pt x="563" y="2715"/>
                    <a:pt x="717" y="2808"/>
                    <a:pt x="773" y="2820"/>
                  </a:cubicBezTo>
                  <a:cubicBezTo>
                    <a:pt x="624" y="2900"/>
                    <a:pt x="624" y="2900"/>
                    <a:pt x="624" y="2900"/>
                  </a:cubicBezTo>
                  <a:cubicBezTo>
                    <a:pt x="624" y="2900"/>
                    <a:pt x="686" y="3061"/>
                    <a:pt x="705" y="3073"/>
                  </a:cubicBezTo>
                  <a:cubicBezTo>
                    <a:pt x="723" y="3086"/>
                    <a:pt x="743" y="3389"/>
                    <a:pt x="1687" y="3611"/>
                  </a:cubicBezTo>
                  <a:cubicBezTo>
                    <a:pt x="1687" y="194"/>
                    <a:pt x="1687" y="194"/>
                    <a:pt x="1687" y="194"/>
                  </a:cubicBezTo>
                  <a:cubicBezTo>
                    <a:pt x="1687" y="194"/>
                    <a:pt x="280" y="0"/>
                    <a:pt x="235" y="376"/>
                  </a:cubicBezTo>
                  <a:close/>
                </a:path>
              </a:pathLst>
            </a:custGeom>
            <a:solidFill>
              <a:srgbClr val="FFBE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19" name="Freeform 206"/>
            <p:cNvSpPr>
              <a:spLocks/>
            </p:cNvSpPr>
            <p:nvPr/>
          </p:nvSpPr>
          <p:spPr bwMode="auto">
            <a:xfrm>
              <a:off x="5003" y="356"/>
              <a:ext cx="1079" cy="2492"/>
            </a:xfrm>
            <a:custGeom>
              <a:avLst/>
              <a:gdLst>
                <a:gd name="T0" fmla="*/ 229 w 1508"/>
                <a:gd name="T1" fmla="*/ 399 h 3630"/>
                <a:gd name="T2" fmla="*/ 37 w 1508"/>
                <a:gd name="T3" fmla="*/ 1090 h 3630"/>
                <a:gd name="T4" fmla="*/ 260 w 1508"/>
                <a:gd name="T5" fmla="*/ 1178 h 3630"/>
                <a:gd name="T6" fmla="*/ 0 w 1508"/>
                <a:gd name="T7" fmla="*/ 2396 h 3630"/>
                <a:gd name="T8" fmla="*/ 495 w 1508"/>
                <a:gd name="T9" fmla="*/ 2481 h 3630"/>
                <a:gd name="T10" fmla="*/ 495 w 1508"/>
                <a:gd name="T11" fmla="*/ 2697 h 3630"/>
                <a:gd name="T12" fmla="*/ 729 w 1508"/>
                <a:gd name="T13" fmla="*/ 2846 h 3630"/>
                <a:gd name="T14" fmla="*/ 606 w 1508"/>
                <a:gd name="T15" fmla="*/ 3117 h 3630"/>
                <a:gd name="T16" fmla="*/ 1508 w 1508"/>
                <a:gd name="T17" fmla="*/ 3630 h 3630"/>
                <a:gd name="T18" fmla="*/ 1444 w 1508"/>
                <a:gd name="T19" fmla="*/ 0 h 3630"/>
                <a:gd name="T20" fmla="*/ 229 w 1508"/>
                <a:gd name="T21" fmla="*/ 399 h 3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8" h="3630">
                  <a:moveTo>
                    <a:pt x="229" y="399"/>
                  </a:moveTo>
                  <a:cubicBezTo>
                    <a:pt x="37" y="1090"/>
                    <a:pt x="37" y="1090"/>
                    <a:pt x="37" y="1090"/>
                  </a:cubicBezTo>
                  <a:cubicBezTo>
                    <a:pt x="260" y="1178"/>
                    <a:pt x="260" y="1178"/>
                    <a:pt x="260" y="1178"/>
                  </a:cubicBezTo>
                  <a:cubicBezTo>
                    <a:pt x="0" y="2396"/>
                    <a:pt x="0" y="2396"/>
                    <a:pt x="0" y="2396"/>
                  </a:cubicBezTo>
                  <a:cubicBezTo>
                    <a:pt x="0" y="2396"/>
                    <a:pt x="482" y="2451"/>
                    <a:pt x="495" y="2481"/>
                  </a:cubicBezTo>
                  <a:cubicBezTo>
                    <a:pt x="507" y="2512"/>
                    <a:pt x="495" y="2697"/>
                    <a:pt x="495" y="2697"/>
                  </a:cubicBezTo>
                  <a:cubicBezTo>
                    <a:pt x="729" y="2846"/>
                    <a:pt x="729" y="2846"/>
                    <a:pt x="729" y="2846"/>
                  </a:cubicBezTo>
                  <a:cubicBezTo>
                    <a:pt x="606" y="3117"/>
                    <a:pt x="606" y="3117"/>
                    <a:pt x="606" y="3117"/>
                  </a:cubicBezTo>
                  <a:cubicBezTo>
                    <a:pt x="606" y="3117"/>
                    <a:pt x="1292" y="3587"/>
                    <a:pt x="1508" y="3630"/>
                  </a:cubicBezTo>
                  <a:cubicBezTo>
                    <a:pt x="1444" y="0"/>
                    <a:pt x="1444" y="0"/>
                    <a:pt x="1444" y="0"/>
                  </a:cubicBezTo>
                  <a:cubicBezTo>
                    <a:pt x="1444" y="0"/>
                    <a:pt x="262" y="279"/>
                    <a:pt x="229" y="399"/>
                  </a:cubicBezTo>
                  <a:close/>
                </a:path>
              </a:pathLst>
            </a:custGeom>
            <a:solidFill>
              <a:srgbClr val="F4A7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20" name="Freeform 207"/>
            <p:cNvSpPr>
              <a:spLocks/>
            </p:cNvSpPr>
            <p:nvPr/>
          </p:nvSpPr>
          <p:spPr bwMode="auto">
            <a:xfrm>
              <a:off x="5029" y="937"/>
              <a:ext cx="602" cy="228"/>
            </a:xfrm>
            <a:custGeom>
              <a:avLst/>
              <a:gdLst>
                <a:gd name="T0" fmla="*/ 0 w 841"/>
                <a:gd name="T1" fmla="*/ 244 h 332"/>
                <a:gd name="T2" fmla="*/ 656 w 841"/>
                <a:gd name="T3" fmla="*/ 126 h 332"/>
                <a:gd name="T4" fmla="*/ 223 w 841"/>
                <a:gd name="T5" fmla="*/ 332 h 332"/>
                <a:gd name="T6" fmla="*/ 0 w 841"/>
                <a:gd name="T7" fmla="*/ 244 h 332"/>
              </a:gdLst>
              <a:ahLst/>
              <a:cxnLst>
                <a:cxn ang="0">
                  <a:pos x="T0" y="T1"/>
                </a:cxn>
                <a:cxn ang="0">
                  <a:pos x="T2" y="T3"/>
                </a:cxn>
                <a:cxn ang="0">
                  <a:pos x="T4" y="T5"/>
                </a:cxn>
                <a:cxn ang="0">
                  <a:pos x="T6" y="T7"/>
                </a:cxn>
              </a:cxnLst>
              <a:rect l="0" t="0" r="r" b="b"/>
              <a:pathLst>
                <a:path w="841" h="332">
                  <a:moveTo>
                    <a:pt x="0" y="244"/>
                  </a:moveTo>
                  <a:cubicBezTo>
                    <a:pt x="0" y="244"/>
                    <a:pt x="472" y="0"/>
                    <a:pt x="656" y="126"/>
                  </a:cubicBezTo>
                  <a:cubicBezTo>
                    <a:pt x="841" y="251"/>
                    <a:pt x="223" y="332"/>
                    <a:pt x="223" y="332"/>
                  </a:cubicBezTo>
                  <a:lnTo>
                    <a:pt x="0" y="244"/>
                  </a:lnTo>
                  <a:close/>
                </a:path>
              </a:pathLst>
            </a:custGeom>
            <a:solidFill>
              <a:srgbClr val="E58F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21" name="Freeform 208"/>
            <p:cNvSpPr>
              <a:spLocks/>
            </p:cNvSpPr>
            <p:nvPr/>
          </p:nvSpPr>
          <p:spPr bwMode="auto">
            <a:xfrm>
              <a:off x="5000" y="799"/>
              <a:ext cx="524" cy="351"/>
            </a:xfrm>
            <a:custGeom>
              <a:avLst/>
              <a:gdLst>
                <a:gd name="T0" fmla="*/ 41 w 732"/>
                <a:gd name="T1" fmla="*/ 445 h 511"/>
                <a:gd name="T2" fmla="*/ 221 w 732"/>
                <a:gd name="T3" fmla="*/ 412 h 511"/>
                <a:gd name="T4" fmla="*/ 697 w 732"/>
                <a:gd name="T5" fmla="*/ 246 h 511"/>
                <a:gd name="T6" fmla="*/ 732 w 732"/>
                <a:gd name="T7" fmla="*/ 115 h 511"/>
                <a:gd name="T8" fmla="*/ 300 w 732"/>
                <a:gd name="T9" fmla="*/ 157 h 511"/>
                <a:gd name="T10" fmla="*/ 84 w 732"/>
                <a:gd name="T11" fmla="*/ 291 h 511"/>
                <a:gd name="T12" fmla="*/ 41 w 732"/>
                <a:gd name="T13" fmla="*/ 445 h 511"/>
              </a:gdLst>
              <a:ahLst/>
              <a:cxnLst>
                <a:cxn ang="0">
                  <a:pos x="T0" y="T1"/>
                </a:cxn>
                <a:cxn ang="0">
                  <a:pos x="T2" y="T3"/>
                </a:cxn>
                <a:cxn ang="0">
                  <a:pos x="T4" y="T5"/>
                </a:cxn>
                <a:cxn ang="0">
                  <a:pos x="T6" y="T7"/>
                </a:cxn>
                <a:cxn ang="0">
                  <a:pos x="T8" y="T9"/>
                </a:cxn>
                <a:cxn ang="0">
                  <a:pos x="T10" y="T11"/>
                </a:cxn>
                <a:cxn ang="0">
                  <a:pos x="T12" y="T13"/>
                </a:cxn>
              </a:cxnLst>
              <a:rect l="0" t="0" r="r" b="b"/>
              <a:pathLst>
                <a:path w="732" h="511">
                  <a:moveTo>
                    <a:pt x="41" y="445"/>
                  </a:moveTo>
                  <a:cubicBezTo>
                    <a:pt x="41" y="445"/>
                    <a:pt x="50" y="511"/>
                    <a:pt x="221" y="412"/>
                  </a:cubicBezTo>
                  <a:cubicBezTo>
                    <a:pt x="392" y="313"/>
                    <a:pt x="383" y="196"/>
                    <a:pt x="697" y="246"/>
                  </a:cubicBezTo>
                  <a:cubicBezTo>
                    <a:pt x="732" y="115"/>
                    <a:pt x="732" y="115"/>
                    <a:pt x="732" y="115"/>
                  </a:cubicBezTo>
                  <a:cubicBezTo>
                    <a:pt x="732" y="115"/>
                    <a:pt x="429" y="0"/>
                    <a:pt x="300" y="157"/>
                  </a:cubicBezTo>
                  <a:cubicBezTo>
                    <a:pt x="171" y="313"/>
                    <a:pt x="84" y="291"/>
                    <a:pt x="84" y="291"/>
                  </a:cubicBezTo>
                  <a:cubicBezTo>
                    <a:pt x="84" y="291"/>
                    <a:pt x="0" y="374"/>
                    <a:pt x="41" y="445"/>
                  </a:cubicBezTo>
                  <a:close/>
                </a:path>
              </a:pathLst>
            </a:custGeom>
            <a:solidFill>
              <a:srgbClr val="2813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22" name="Freeform 209"/>
            <p:cNvSpPr>
              <a:spLocks/>
            </p:cNvSpPr>
            <p:nvPr/>
          </p:nvSpPr>
          <p:spPr bwMode="auto">
            <a:xfrm>
              <a:off x="5180" y="1067"/>
              <a:ext cx="361" cy="475"/>
            </a:xfrm>
            <a:custGeom>
              <a:avLst/>
              <a:gdLst>
                <a:gd name="T0" fmla="*/ 471 w 504"/>
                <a:gd name="T1" fmla="*/ 305 h 691"/>
                <a:gd name="T2" fmla="*/ 312 w 504"/>
                <a:gd name="T3" fmla="*/ 669 h 691"/>
                <a:gd name="T4" fmla="*/ 33 w 504"/>
                <a:gd name="T5" fmla="*/ 386 h 691"/>
                <a:gd name="T6" fmla="*/ 192 w 504"/>
                <a:gd name="T7" fmla="*/ 23 h 691"/>
                <a:gd name="T8" fmla="*/ 471 w 504"/>
                <a:gd name="T9" fmla="*/ 305 h 691"/>
              </a:gdLst>
              <a:ahLst/>
              <a:cxnLst>
                <a:cxn ang="0">
                  <a:pos x="T0" y="T1"/>
                </a:cxn>
                <a:cxn ang="0">
                  <a:pos x="T2" y="T3"/>
                </a:cxn>
                <a:cxn ang="0">
                  <a:pos x="T4" y="T5"/>
                </a:cxn>
                <a:cxn ang="0">
                  <a:pos x="T6" y="T7"/>
                </a:cxn>
                <a:cxn ang="0">
                  <a:pos x="T8" y="T9"/>
                </a:cxn>
              </a:cxnLst>
              <a:rect l="0" t="0" r="r" b="b"/>
              <a:pathLst>
                <a:path w="504" h="691">
                  <a:moveTo>
                    <a:pt x="471" y="305"/>
                  </a:moveTo>
                  <a:cubicBezTo>
                    <a:pt x="504" y="484"/>
                    <a:pt x="433" y="647"/>
                    <a:pt x="312" y="669"/>
                  </a:cubicBezTo>
                  <a:cubicBezTo>
                    <a:pt x="191" y="691"/>
                    <a:pt x="66" y="565"/>
                    <a:pt x="33" y="386"/>
                  </a:cubicBezTo>
                  <a:cubicBezTo>
                    <a:pt x="0" y="208"/>
                    <a:pt x="71" y="45"/>
                    <a:pt x="192" y="23"/>
                  </a:cubicBezTo>
                  <a:cubicBezTo>
                    <a:pt x="313" y="0"/>
                    <a:pt x="438" y="127"/>
                    <a:pt x="471" y="305"/>
                  </a:cubicBezTo>
                  <a:close/>
                </a:path>
              </a:pathLst>
            </a:custGeom>
            <a:solidFill>
              <a:srgbClr val="EA90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23" name="Freeform 210"/>
            <p:cNvSpPr>
              <a:spLocks/>
            </p:cNvSpPr>
            <p:nvPr/>
          </p:nvSpPr>
          <p:spPr bwMode="auto">
            <a:xfrm>
              <a:off x="5240" y="1145"/>
              <a:ext cx="242" cy="318"/>
            </a:xfrm>
            <a:custGeom>
              <a:avLst/>
              <a:gdLst>
                <a:gd name="T0" fmla="*/ 316 w 338"/>
                <a:gd name="T1" fmla="*/ 205 h 463"/>
                <a:gd name="T2" fmla="*/ 209 w 338"/>
                <a:gd name="T3" fmla="*/ 448 h 463"/>
                <a:gd name="T4" fmla="*/ 22 w 338"/>
                <a:gd name="T5" fmla="*/ 259 h 463"/>
                <a:gd name="T6" fmla="*/ 129 w 338"/>
                <a:gd name="T7" fmla="*/ 15 h 463"/>
                <a:gd name="T8" fmla="*/ 316 w 338"/>
                <a:gd name="T9" fmla="*/ 205 h 463"/>
              </a:gdLst>
              <a:ahLst/>
              <a:cxnLst>
                <a:cxn ang="0">
                  <a:pos x="T0" y="T1"/>
                </a:cxn>
                <a:cxn ang="0">
                  <a:pos x="T2" y="T3"/>
                </a:cxn>
                <a:cxn ang="0">
                  <a:pos x="T4" y="T5"/>
                </a:cxn>
                <a:cxn ang="0">
                  <a:pos x="T6" y="T7"/>
                </a:cxn>
                <a:cxn ang="0">
                  <a:pos x="T8" y="T9"/>
                </a:cxn>
              </a:cxnLst>
              <a:rect l="0" t="0" r="r" b="b"/>
              <a:pathLst>
                <a:path w="338" h="463">
                  <a:moveTo>
                    <a:pt x="316" y="205"/>
                  </a:moveTo>
                  <a:cubicBezTo>
                    <a:pt x="338" y="324"/>
                    <a:pt x="290" y="433"/>
                    <a:pt x="209" y="448"/>
                  </a:cubicBezTo>
                  <a:cubicBezTo>
                    <a:pt x="128" y="463"/>
                    <a:pt x="44" y="379"/>
                    <a:pt x="22" y="259"/>
                  </a:cubicBezTo>
                  <a:cubicBezTo>
                    <a:pt x="0" y="139"/>
                    <a:pt x="48" y="30"/>
                    <a:pt x="129" y="15"/>
                  </a:cubicBezTo>
                  <a:cubicBezTo>
                    <a:pt x="210" y="0"/>
                    <a:pt x="294" y="85"/>
                    <a:pt x="316" y="205"/>
                  </a:cubicBezTo>
                  <a:close/>
                </a:path>
              </a:pathLst>
            </a:custGeom>
            <a:solidFill>
              <a:srgbClr val="2813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24" name="Freeform 211"/>
            <p:cNvSpPr>
              <a:spLocks/>
            </p:cNvSpPr>
            <p:nvPr/>
          </p:nvSpPr>
          <p:spPr bwMode="auto">
            <a:xfrm>
              <a:off x="5252" y="2194"/>
              <a:ext cx="466" cy="305"/>
            </a:xfrm>
            <a:custGeom>
              <a:avLst/>
              <a:gdLst>
                <a:gd name="T0" fmla="*/ 36 w 651"/>
                <a:gd name="T1" fmla="*/ 116 h 444"/>
                <a:gd name="T2" fmla="*/ 147 w 651"/>
                <a:gd name="T3" fmla="*/ 20 h 444"/>
                <a:gd name="T4" fmla="*/ 651 w 651"/>
                <a:gd name="T5" fmla="*/ 0 h 444"/>
                <a:gd name="T6" fmla="*/ 258 w 651"/>
                <a:gd name="T7" fmla="*/ 444 h 444"/>
                <a:gd name="T8" fmla="*/ 153 w 651"/>
                <a:gd name="T9" fmla="*/ 444 h 444"/>
                <a:gd name="T10" fmla="*/ 85 w 651"/>
                <a:gd name="T11" fmla="*/ 299 h 444"/>
                <a:gd name="T12" fmla="*/ 227 w 651"/>
                <a:gd name="T13" fmla="*/ 222 h 444"/>
                <a:gd name="T14" fmla="*/ 36 w 651"/>
                <a:gd name="T15" fmla="*/ 116 h 4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1" h="444">
                  <a:moveTo>
                    <a:pt x="36" y="116"/>
                  </a:moveTo>
                  <a:cubicBezTo>
                    <a:pt x="147" y="20"/>
                    <a:pt x="147" y="20"/>
                    <a:pt x="147" y="20"/>
                  </a:cubicBezTo>
                  <a:cubicBezTo>
                    <a:pt x="651" y="0"/>
                    <a:pt x="651" y="0"/>
                    <a:pt x="651" y="0"/>
                  </a:cubicBezTo>
                  <a:cubicBezTo>
                    <a:pt x="258" y="444"/>
                    <a:pt x="258" y="444"/>
                    <a:pt x="258" y="444"/>
                  </a:cubicBezTo>
                  <a:cubicBezTo>
                    <a:pt x="153" y="444"/>
                    <a:pt x="153" y="444"/>
                    <a:pt x="153" y="444"/>
                  </a:cubicBezTo>
                  <a:cubicBezTo>
                    <a:pt x="153" y="444"/>
                    <a:pt x="0" y="412"/>
                    <a:pt x="85" y="299"/>
                  </a:cubicBezTo>
                  <a:cubicBezTo>
                    <a:pt x="227" y="222"/>
                    <a:pt x="227" y="222"/>
                    <a:pt x="227" y="222"/>
                  </a:cubicBezTo>
                  <a:lnTo>
                    <a:pt x="36" y="116"/>
                  </a:lnTo>
                  <a:close/>
                </a:path>
              </a:pathLst>
            </a:custGeom>
            <a:solidFill>
              <a:srgbClr val="EA90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25" name="Freeform 212"/>
            <p:cNvSpPr>
              <a:spLocks/>
            </p:cNvSpPr>
            <p:nvPr/>
          </p:nvSpPr>
          <p:spPr bwMode="auto">
            <a:xfrm>
              <a:off x="5274" y="2194"/>
              <a:ext cx="444" cy="225"/>
            </a:xfrm>
            <a:custGeom>
              <a:avLst/>
              <a:gdLst>
                <a:gd name="T0" fmla="*/ 5 w 620"/>
                <a:gd name="T1" fmla="*/ 116 h 328"/>
                <a:gd name="T2" fmla="*/ 294 w 620"/>
                <a:gd name="T3" fmla="*/ 127 h 328"/>
                <a:gd name="T4" fmla="*/ 620 w 620"/>
                <a:gd name="T5" fmla="*/ 0 h 328"/>
                <a:gd name="T6" fmla="*/ 169 w 620"/>
                <a:gd name="T7" fmla="*/ 300 h 328"/>
                <a:gd name="T8" fmla="*/ 54 w 620"/>
                <a:gd name="T9" fmla="*/ 299 h 328"/>
                <a:gd name="T10" fmla="*/ 196 w 620"/>
                <a:gd name="T11" fmla="*/ 222 h 328"/>
                <a:gd name="T12" fmla="*/ 0 w 620"/>
                <a:gd name="T13" fmla="*/ 117 h 328"/>
              </a:gdLst>
              <a:ahLst/>
              <a:cxnLst>
                <a:cxn ang="0">
                  <a:pos x="T0" y="T1"/>
                </a:cxn>
                <a:cxn ang="0">
                  <a:pos x="T2" y="T3"/>
                </a:cxn>
                <a:cxn ang="0">
                  <a:pos x="T4" y="T5"/>
                </a:cxn>
                <a:cxn ang="0">
                  <a:pos x="T6" y="T7"/>
                </a:cxn>
                <a:cxn ang="0">
                  <a:pos x="T8" y="T9"/>
                </a:cxn>
                <a:cxn ang="0">
                  <a:pos x="T10" y="T11"/>
                </a:cxn>
                <a:cxn ang="0">
                  <a:pos x="T12" y="T13"/>
                </a:cxn>
              </a:cxnLst>
              <a:rect l="0" t="0" r="r" b="b"/>
              <a:pathLst>
                <a:path w="620" h="328">
                  <a:moveTo>
                    <a:pt x="5" y="116"/>
                  </a:moveTo>
                  <a:cubicBezTo>
                    <a:pt x="5" y="116"/>
                    <a:pt x="221" y="161"/>
                    <a:pt x="294" y="127"/>
                  </a:cubicBezTo>
                  <a:cubicBezTo>
                    <a:pt x="367" y="92"/>
                    <a:pt x="620" y="0"/>
                    <a:pt x="620" y="0"/>
                  </a:cubicBezTo>
                  <a:cubicBezTo>
                    <a:pt x="620" y="0"/>
                    <a:pt x="276" y="271"/>
                    <a:pt x="169" y="300"/>
                  </a:cubicBezTo>
                  <a:cubicBezTo>
                    <a:pt x="61" y="328"/>
                    <a:pt x="54" y="299"/>
                    <a:pt x="54" y="299"/>
                  </a:cubicBezTo>
                  <a:cubicBezTo>
                    <a:pt x="196" y="222"/>
                    <a:pt x="196" y="222"/>
                    <a:pt x="196" y="222"/>
                  </a:cubicBezTo>
                  <a:cubicBezTo>
                    <a:pt x="0" y="117"/>
                    <a:pt x="0" y="117"/>
                    <a:pt x="0" y="117"/>
                  </a:cubicBezTo>
                </a:path>
              </a:pathLst>
            </a:custGeom>
            <a:solidFill>
              <a:srgbClr val="D377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26" name="Freeform 213"/>
            <p:cNvSpPr>
              <a:spLocks/>
            </p:cNvSpPr>
            <p:nvPr/>
          </p:nvSpPr>
          <p:spPr bwMode="auto">
            <a:xfrm>
              <a:off x="4923" y="2070"/>
              <a:ext cx="355" cy="65"/>
            </a:xfrm>
            <a:custGeom>
              <a:avLst/>
              <a:gdLst>
                <a:gd name="T0" fmla="*/ 0 w 355"/>
                <a:gd name="T1" fmla="*/ 0 h 65"/>
                <a:gd name="T2" fmla="*/ 355 w 355"/>
                <a:gd name="T3" fmla="*/ 12 h 65"/>
                <a:gd name="T4" fmla="*/ 354 w 355"/>
                <a:gd name="T5" fmla="*/ 65 h 65"/>
                <a:gd name="T6" fmla="*/ 0 w 355"/>
                <a:gd name="T7" fmla="*/ 0 h 65"/>
              </a:gdLst>
              <a:ahLst/>
              <a:cxnLst>
                <a:cxn ang="0">
                  <a:pos x="T0" y="T1"/>
                </a:cxn>
                <a:cxn ang="0">
                  <a:pos x="T2" y="T3"/>
                </a:cxn>
                <a:cxn ang="0">
                  <a:pos x="T4" y="T5"/>
                </a:cxn>
                <a:cxn ang="0">
                  <a:pos x="T6" y="T7"/>
                </a:cxn>
              </a:cxnLst>
              <a:rect l="0" t="0" r="r" b="b"/>
              <a:pathLst>
                <a:path w="355" h="65">
                  <a:moveTo>
                    <a:pt x="0" y="0"/>
                  </a:moveTo>
                  <a:lnTo>
                    <a:pt x="355" y="12"/>
                  </a:lnTo>
                  <a:lnTo>
                    <a:pt x="354" y="65"/>
                  </a:lnTo>
                  <a:lnTo>
                    <a:pt x="0" y="0"/>
                  </a:lnTo>
                  <a:close/>
                </a:path>
              </a:pathLst>
            </a:custGeom>
            <a:solidFill>
              <a:srgbClr val="D377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27" name="Freeform 214"/>
            <p:cNvSpPr>
              <a:spLocks/>
            </p:cNvSpPr>
            <p:nvPr/>
          </p:nvSpPr>
          <p:spPr bwMode="auto">
            <a:xfrm>
              <a:off x="4644" y="-259"/>
              <a:ext cx="1641" cy="1998"/>
            </a:xfrm>
            <a:custGeom>
              <a:avLst/>
              <a:gdLst>
                <a:gd name="T0" fmla="*/ 2010 w 2293"/>
                <a:gd name="T1" fmla="*/ 2911 h 2911"/>
                <a:gd name="T2" fmla="*/ 1369 w 2293"/>
                <a:gd name="T3" fmla="*/ 1537 h 2911"/>
                <a:gd name="T4" fmla="*/ 1369 w 2293"/>
                <a:gd name="T5" fmla="*/ 1133 h 2911"/>
                <a:gd name="T6" fmla="*/ 49 w 2293"/>
                <a:gd name="T7" fmla="*/ 864 h 2911"/>
                <a:gd name="T8" fmla="*/ 637 w 2293"/>
                <a:gd name="T9" fmla="*/ 0 h 2911"/>
                <a:gd name="T10" fmla="*/ 1153 w 2293"/>
                <a:gd name="T11" fmla="*/ 240 h 2911"/>
                <a:gd name="T12" fmla="*/ 2269 w 2293"/>
                <a:gd name="T13" fmla="*/ 1221 h 2911"/>
                <a:gd name="T14" fmla="*/ 2010 w 2293"/>
                <a:gd name="T15" fmla="*/ 2911 h 29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3" h="2911">
                  <a:moveTo>
                    <a:pt x="2010" y="2911"/>
                  </a:moveTo>
                  <a:cubicBezTo>
                    <a:pt x="2010" y="2911"/>
                    <a:pt x="1837" y="1549"/>
                    <a:pt x="1369" y="1537"/>
                  </a:cubicBezTo>
                  <a:cubicBezTo>
                    <a:pt x="1369" y="1133"/>
                    <a:pt x="1369" y="1133"/>
                    <a:pt x="1369" y="1133"/>
                  </a:cubicBezTo>
                  <a:cubicBezTo>
                    <a:pt x="1369" y="1133"/>
                    <a:pt x="99" y="1524"/>
                    <a:pt x="49" y="864"/>
                  </a:cubicBezTo>
                  <a:cubicBezTo>
                    <a:pt x="0" y="204"/>
                    <a:pt x="637" y="0"/>
                    <a:pt x="637" y="0"/>
                  </a:cubicBezTo>
                  <a:cubicBezTo>
                    <a:pt x="637" y="0"/>
                    <a:pt x="566" y="252"/>
                    <a:pt x="1153" y="240"/>
                  </a:cubicBezTo>
                  <a:cubicBezTo>
                    <a:pt x="1740" y="228"/>
                    <a:pt x="2293" y="989"/>
                    <a:pt x="2269" y="1221"/>
                  </a:cubicBezTo>
                  <a:cubicBezTo>
                    <a:pt x="2245" y="1452"/>
                    <a:pt x="1955" y="2774"/>
                    <a:pt x="2010" y="2911"/>
                  </a:cubicBezTo>
                  <a:close/>
                </a:path>
              </a:pathLst>
            </a:custGeom>
            <a:solidFill>
              <a:srgbClr val="6B24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28" name="Freeform 215"/>
            <p:cNvSpPr>
              <a:spLocks/>
            </p:cNvSpPr>
            <p:nvPr/>
          </p:nvSpPr>
          <p:spPr bwMode="auto">
            <a:xfrm>
              <a:off x="4739" y="329"/>
              <a:ext cx="1343" cy="1003"/>
            </a:xfrm>
            <a:custGeom>
              <a:avLst/>
              <a:gdLst>
                <a:gd name="T0" fmla="*/ 1605 w 1877"/>
                <a:gd name="T1" fmla="*/ 155 h 1461"/>
                <a:gd name="T2" fmla="*/ 1189 w 1877"/>
                <a:gd name="T3" fmla="*/ 111 h 1461"/>
                <a:gd name="T4" fmla="*/ 0 w 1877"/>
                <a:gd name="T5" fmla="*/ 223 h 1461"/>
                <a:gd name="T6" fmla="*/ 1237 w 1877"/>
                <a:gd name="T7" fmla="*/ 276 h 1461"/>
                <a:gd name="T8" fmla="*/ 1237 w 1877"/>
                <a:gd name="T9" fmla="*/ 680 h 1461"/>
                <a:gd name="T10" fmla="*/ 1758 w 1877"/>
                <a:gd name="T11" fmla="*/ 1461 h 1461"/>
                <a:gd name="T12" fmla="*/ 1605 w 1877"/>
                <a:gd name="T13" fmla="*/ 155 h 1461"/>
              </a:gdLst>
              <a:ahLst/>
              <a:cxnLst>
                <a:cxn ang="0">
                  <a:pos x="T0" y="T1"/>
                </a:cxn>
                <a:cxn ang="0">
                  <a:pos x="T2" y="T3"/>
                </a:cxn>
                <a:cxn ang="0">
                  <a:pos x="T4" y="T5"/>
                </a:cxn>
                <a:cxn ang="0">
                  <a:pos x="T6" y="T7"/>
                </a:cxn>
                <a:cxn ang="0">
                  <a:pos x="T8" y="T9"/>
                </a:cxn>
                <a:cxn ang="0">
                  <a:pos x="T10" y="T11"/>
                </a:cxn>
                <a:cxn ang="0">
                  <a:pos x="T12" y="T13"/>
                </a:cxn>
              </a:cxnLst>
              <a:rect l="0" t="0" r="r" b="b"/>
              <a:pathLst>
                <a:path w="1877" h="1461">
                  <a:moveTo>
                    <a:pt x="1605" y="155"/>
                  </a:moveTo>
                  <a:cubicBezTo>
                    <a:pt x="1333" y="0"/>
                    <a:pt x="1189" y="111"/>
                    <a:pt x="1189" y="111"/>
                  </a:cubicBezTo>
                  <a:cubicBezTo>
                    <a:pt x="469" y="543"/>
                    <a:pt x="0" y="223"/>
                    <a:pt x="0" y="223"/>
                  </a:cubicBezTo>
                  <a:cubicBezTo>
                    <a:pt x="291" y="567"/>
                    <a:pt x="1237" y="276"/>
                    <a:pt x="1237" y="276"/>
                  </a:cubicBezTo>
                  <a:cubicBezTo>
                    <a:pt x="1237" y="680"/>
                    <a:pt x="1237" y="680"/>
                    <a:pt x="1237" y="680"/>
                  </a:cubicBezTo>
                  <a:cubicBezTo>
                    <a:pt x="1492" y="686"/>
                    <a:pt x="1659" y="1092"/>
                    <a:pt x="1758" y="1461"/>
                  </a:cubicBezTo>
                  <a:cubicBezTo>
                    <a:pt x="1758" y="1458"/>
                    <a:pt x="1877" y="311"/>
                    <a:pt x="1605" y="155"/>
                  </a:cubicBezTo>
                  <a:close/>
                </a:path>
              </a:pathLst>
            </a:custGeom>
            <a:solidFill>
              <a:srgbClr val="561A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29" name="Freeform 216"/>
            <p:cNvSpPr>
              <a:spLocks/>
            </p:cNvSpPr>
            <p:nvPr/>
          </p:nvSpPr>
          <p:spPr bwMode="auto">
            <a:xfrm>
              <a:off x="4566" y="-42"/>
              <a:ext cx="312" cy="510"/>
            </a:xfrm>
            <a:custGeom>
              <a:avLst/>
              <a:gdLst>
                <a:gd name="T0" fmla="*/ 436 w 436"/>
                <a:gd name="T1" fmla="*/ 0 h 743"/>
                <a:gd name="T2" fmla="*/ 393 w 436"/>
                <a:gd name="T3" fmla="*/ 743 h 743"/>
                <a:gd name="T4" fmla="*/ 436 w 436"/>
                <a:gd name="T5" fmla="*/ 0 h 743"/>
              </a:gdLst>
              <a:ahLst/>
              <a:cxnLst>
                <a:cxn ang="0">
                  <a:pos x="T0" y="T1"/>
                </a:cxn>
                <a:cxn ang="0">
                  <a:pos x="T2" y="T3"/>
                </a:cxn>
                <a:cxn ang="0">
                  <a:pos x="T4" y="T5"/>
                </a:cxn>
              </a:cxnLst>
              <a:rect l="0" t="0" r="r" b="b"/>
              <a:pathLst>
                <a:path w="436" h="743">
                  <a:moveTo>
                    <a:pt x="436" y="0"/>
                  </a:moveTo>
                  <a:cubicBezTo>
                    <a:pt x="436" y="0"/>
                    <a:pt x="83" y="533"/>
                    <a:pt x="393" y="743"/>
                  </a:cubicBezTo>
                  <a:cubicBezTo>
                    <a:pt x="393" y="743"/>
                    <a:pt x="0" y="547"/>
                    <a:pt x="436" y="0"/>
                  </a:cubicBezTo>
                  <a:close/>
                </a:path>
              </a:pathLst>
            </a:custGeom>
            <a:solidFill>
              <a:srgbClr val="BC62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30" name="Freeform 217"/>
            <p:cNvSpPr>
              <a:spLocks/>
            </p:cNvSpPr>
            <p:nvPr/>
          </p:nvSpPr>
          <p:spPr bwMode="auto">
            <a:xfrm>
              <a:off x="4755" y="159"/>
              <a:ext cx="266" cy="333"/>
            </a:xfrm>
            <a:custGeom>
              <a:avLst/>
              <a:gdLst>
                <a:gd name="T0" fmla="*/ 110 w 372"/>
                <a:gd name="T1" fmla="*/ 0 h 486"/>
                <a:gd name="T2" fmla="*/ 372 w 372"/>
                <a:gd name="T3" fmla="*/ 486 h 486"/>
                <a:gd name="T4" fmla="*/ 110 w 372"/>
                <a:gd name="T5" fmla="*/ 0 h 486"/>
              </a:gdLst>
              <a:ahLst/>
              <a:cxnLst>
                <a:cxn ang="0">
                  <a:pos x="T0" y="T1"/>
                </a:cxn>
                <a:cxn ang="0">
                  <a:pos x="T2" y="T3"/>
                </a:cxn>
                <a:cxn ang="0">
                  <a:pos x="T4" y="T5"/>
                </a:cxn>
              </a:cxnLst>
              <a:rect l="0" t="0" r="r" b="b"/>
              <a:pathLst>
                <a:path w="372" h="486">
                  <a:moveTo>
                    <a:pt x="110" y="0"/>
                  </a:moveTo>
                  <a:cubicBezTo>
                    <a:pt x="110" y="0"/>
                    <a:pt x="0" y="429"/>
                    <a:pt x="372" y="486"/>
                  </a:cubicBezTo>
                  <a:cubicBezTo>
                    <a:pt x="372" y="486"/>
                    <a:pt x="79" y="455"/>
                    <a:pt x="110" y="0"/>
                  </a:cubicBezTo>
                  <a:close/>
                </a:path>
              </a:pathLst>
            </a:custGeom>
            <a:solidFill>
              <a:srgbClr val="BC62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31" name="Freeform 218"/>
            <p:cNvSpPr>
              <a:spLocks/>
            </p:cNvSpPr>
            <p:nvPr/>
          </p:nvSpPr>
          <p:spPr bwMode="auto">
            <a:xfrm>
              <a:off x="4790" y="-11"/>
              <a:ext cx="186" cy="324"/>
            </a:xfrm>
            <a:custGeom>
              <a:avLst/>
              <a:gdLst>
                <a:gd name="T0" fmla="*/ 260 w 260"/>
                <a:gd name="T1" fmla="*/ 0 h 472"/>
                <a:gd name="T2" fmla="*/ 260 w 260"/>
                <a:gd name="T3" fmla="*/ 472 h 472"/>
                <a:gd name="T4" fmla="*/ 260 w 260"/>
                <a:gd name="T5" fmla="*/ 0 h 472"/>
              </a:gdLst>
              <a:ahLst/>
              <a:cxnLst>
                <a:cxn ang="0">
                  <a:pos x="T0" y="T1"/>
                </a:cxn>
                <a:cxn ang="0">
                  <a:pos x="T2" y="T3"/>
                </a:cxn>
                <a:cxn ang="0">
                  <a:pos x="T4" y="T5"/>
                </a:cxn>
              </a:cxnLst>
              <a:rect l="0" t="0" r="r" b="b"/>
              <a:pathLst>
                <a:path w="260" h="472">
                  <a:moveTo>
                    <a:pt x="260" y="0"/>
                  </a:moveTo>
                  <a:cubicBezTo>
                    <a:pt x="260" y="0"/>
                    <a:pt x="84" y="283"/>
                    <a:pt x="260" y="472"/>
                  </a:cubicBezTo>
                  <a:cubicBezTo>
                    <a:pt x="260" y="472"/>
                    <a:pt x="0" y="314"/>
                    <a:pt x="260" y="0"/>
                  </a:cubicBezTo>
                  <a:close/>
                </a:path>
              </a:pathLst>
            </a:custGeom>
            <a:solidFill>
              <a:srgbClr val="BC62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32" name="Freeform 219"/>
            <p:cNvSpPr>
              <a:spLocks/>
            </p:cNvSpPr>
            <p:nvPr/>
          </p:nvSpPr>
          <p:spPr bwMode="auto">
            <a:xfrm>
              <a:off x="3205" y="1227"/>
              <a:ext cx="1637" cy="1062"/>
            </a:xfrm>
            <a:custGeom>
              <a:avLst/>
              <a:gdLst>
                <a:gd name="T0" fmla="*/ 380 w 2288"/>
                <a:gd name="T1" fmla="*/ 1534 h 1547"/>
                <a:gd name="T2" fmla="*/ 1218 w 2288"/>
                <a:gd name="T3" fmla="*/ 1198 h 1547"/>
                <a:gd name="T4" fmla="*/ 1935 w 2288"/>
                <a:gd name="T5" fmla="*/ 1297 h 1547"/>
                <a:gd name="T6" fmla="*/ 1990 w 2288"/>
                <a:gd name="T7" fmla="*/ 1139 h 1547"/>
                <a:gd name="T8" fmla="*/ 1781 w 2288"/>
                <a:gd name="T9" fmla="*/ 1078 h 1547"/>
                <a:gd name="T10" fmla="*/ 1585 w 2288"/>
                <a:gd name="T11" fmla="*/ 1036 h 1547"/>
                <a:gd name="T12" fmla="*/ 1803 w 2288"/>
                <a:gd name="T13" fmla="*/ 886 h 1547"/>
                <a:gd name="T14" fmla="*/ 1725 w 2288"/>
                <a:gd name="T15" fmla="*/ 952 h 1547"/>
                <a:gd name="T16" fmla="*/ 1728 w 2288"/>
                <a:gd name="T17" fmla="*/ 1028 h 1547"/>
                <a:gd name="T18" fmla="*/ 2038 w 2288"/>
                <a:gd name="T19" fmla="*/ 904 h 1547"/>
                <a:gd name="T20" fmla="*/ 1956 w 2288"/>
                <a:gd name="T21" fmla="*/ 331 h 1547"/>
                <a:gd name="T22" fmla="*/ 1669 w 2288"/>
                <a:gd name="T23" fmla="*/ 164 h 1547"/>
                <a:gd name="T24" fmla="*/ 1364 w 2288"/>
                <a:gd name="T25" fmla="*/ 161 h 1547"/>
                <a:gd name="T26" fmla="*/ 1136 w 2288"/>
                <a:gd name="T27" fmla="*/ 177 h 1547"/>
                <a:gd name="T28" fmla="*/ 941 w 2288"/>
                <a:gd name="T29" fmla="*/ 631 h 1547"/>
                <a:gd name="T30" fmla="*/ 0 w 2288"/>
                <a:gd name="T31" fmla="*/ 976 h 1547"/>
                <a:gd name="T32" fmla="*/ 380 w 2288"/>
                <a:gd name="T33" fmla="*/ 1534 h 1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88" h="1547">
                  <a:moveTo>
                    <a:pt x="380" y="1534"/>
                  </a:moveTo>
                  <a:cubicBezTo>
                    <a:pt x="380" y="1534"/>
                    <a:pt x="800" y="1251"/>
                    <a:pt x="1218" y="1198"/>
                  </a:cubicBezTo>
                  <a:cubicBezTo>
                    <a:pt x="1218" y="1198"/>
                    <a:pt x="1447" y="1547"/>
                    <a:pt x="1935" y="1297"/>
                  </a:cubicBezTo>
                  <a:cubicBezTo>
                    <a:pt x="1935" y="1297"/>
                    <a:pt x="2036" y="1238"/>
                    <a:pt x="1990" y="1139"/>
                  </a:cubicBezTo>
                  <a:cubicBezTo>
                    <a:pt x="1990" y="1139"/>
                    <a:pt x="1962" y="1017"/>
                    <a:pt x="1781" y="1078"/>
                  </a:cubicBezTo>
                  <a:cubicBezTo>
                    <a:pt x="1781" y="1078"/>
                    <a:pt x="1631" y="1132"/>
                    <a:pt x="1585" y="1036"/>
                  </a:cubicBezTo>
                  <a:cubicBezTo>
                    <a:pt x="1585" y="1036"/>
                    <a:pt x="1789" y="777"/>
                    <a:pt x="1803" y="886"/>
                  </a:cubicBezTo>
                  <a:cubicBezTo>
                    <a:pt x="1803" y="886"/>
                    <a:pt x="1791" y="934"/>
                    <a:pt x="1725" y="952"/>
                  </a:cubicBezTo>
                  <a:cubicBezTo>
                    <a:pt x="1725" y="952"/>
                    <a:pt x="1641" y="987"/>
                    <a:pt x="1728" y="1028"/>
                  </a:cubicBezTo>
                  <a:cubicBezTo>
                    <a:pt x="1814" y="1069"/>
                    <a:pt x="1902" y="1085"/>
                    <a:pt x="2038" y="904"/>
                  </a:cubicBezTo>
                  <a:cubicBezTo>
                    <a:pt x="2174" y="724"/>
                    <a:pt x="2288" y="208"/>
                    <a:pt x="1956" y="331"/>
                  </a:cubicBezTo>
                  <a:cubicBezTo>
                    <a:pt x="1956" y="331"/>
                    <a:pt x="1933" y="60"/>
                    <a:pt x="1669" y="164"/>
                  </a:cubicBezTo>
                  <a:cubicBezTo>
                    <a:pt x="1669" y="164"/>
                    <a:pt x="1503" y="0"/>
                    <a:pt x="1364" y="161"/>
                  </a:cubicBezTo>
                  <a:cubicBezTo>
                    <a:pt x="1364" y="161"/>
                    <a:pt x="1245" y="60"/>
                    <a:pt x="1136" y="177"/>
                  </a:cubicBezTo>
                  <a:cubicBezTo>
                    <a:pt x="1044" y="276"/>
                    <a:pt x="941" y="631"/>
                    <a:pt x="941" y="631"/>
                  </a:cubicBezTo>
                  <a:cubicBezTo>
                    <a:pt x="941" y="631"/>
                    <a:pt x="207" y="857"/>
                    <a:pt x="0" y="976"/>
                  </a:cubicBezTo>
                  <a:cubicBezTo>
                    <a:pt x="380" y="1534"/>
                    <a:pt x="380" y="1534"/>
                    <a:pt x="380" y="1534"/>
                  </a:cubicBezTo>
                </a:path>
              </a:pathLst>
            </a:custGeom>
            <a:solidFill>
              <a:srgbClr val="FFBE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33" name="Freeform 220"/>
            <p:cNvSpPr>
              <a:spLocks/>
            </p:cNvSpPr>
            <p:nvPr/>
          </p:nvSpPr>
          <p:spPr bwMode="auto">
            <a:xfrm>
              <a:off x="3509" y="1953"/>
              <a:ext cx="1153" cy="336"/>
            </a:xfrm>
            <a:custGeom>
              <a:avLst/>
              <a:gdLst>
                <a:gd name="T0" fmla="*/ 1556 w 1611"/>
                <a:gd name="T1" fmla="*/ 60 h 489"/>
                <a:gd name="T2" fmla="*/ 1342 w 1611"/>
                <a:gd name="T3" fmla="*/ 251 h 489"/>
                <a:gd name="T4" fmla="*/ 903 w 1611"/>
                <a:gd name="T5" fmla="*/ 76 h 489"/>
                <a:gd name="T6" fmla="*/ 767 w 1611"/>
                <a:gd name="T7" fmla="*/ 15 h 489"/>
                <a:gd name="T8" fmla="*/ 291 w 1611"/>
                <a:gd name="T9" fmla="*/ 149 h 489"/>
                <a:gd name="T10" fmla="*/ 6 w 1611"/>
                <a:gd name="T11" fmla="*/ 444 h 489"/>
                <a:gd name="T12" fmla="*/ 793 w 1611"/>
                <a:gd name="T13" fmla="*/ 140 h 489"/>
                <a:gd name="T14" fmla="*/ 1510 w 1611"/>
                <a:gd name="T15" fmla="*/ 239 h 489"/>
                <a:gd name="T16" fmla="*/ 1565 w 1611"/>
                <a:gd name="T17" fmla="*/ 81 h 489"/>
                <a:gd name="T18" fmla="*/ 1556 w 1611"/>
                <a:gd name="T19" fmla="*/ 6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1" h="489">
                  <a:moveTo>
                    <a:pt x="1556" y="60"/>
                  </a:moveTo>
                  <a:cubicBezTo>
                    <a:pt x="1563" y="74"/>
                    <a:pt x="1601" y="173"/>
                    <a:pt x="1342" y="251"/>
                  </a:cubicBezTo>
                  <a:cubicBezTo>
                    <a:pt x="1061" y="334"/>
                    <a:pt x="962" y="152"/>
                    <a:pt x="903" y="76"/>
                  </a:cubicBezTo>
                  <a:cubicBezTo>
                    <a:pt x="843" y="0"/>
                    <a:pt x="767" y="15"/>
                    <a:pt x="767" y="15"/>
                  </a:cubicBezTo>
                  <a:cubicBezTo>
                    <a:pt x="559" y="13"/>
                    <a:pt x="291" y="149"/>
                    <a:pt x="291" y="149"/>
                  </a:cubicBezTo>
                  <a:cubicBezTo>
                    <a:pt x="59" y="233"/>
                    <a:pt x="0" y="345"/>
                    <a:pt x="6" y="444"/>
                  </a:cubicBezTo>
                  <a:cubicBezTo>
                    <a:pt x="129" y="369"/>
                    <a:pt x="461" y="182"/>
                    <a:pt x="793" y="140"/>
                  </a:cubicBezTo>
                  <a:cubicBezTo>
                    <a:pt x="793" y="140"/>
                    <a:pt x="1022" y="489"/>
                    <a:pt x="1510" y="239"/>
                  </a:cubicBezTo>
                  <a:cubicBezTo>
                    <a:pt x="1510" y="239"/>
                    <a:pt x="1611" y="180"/>
                    <a:pt x="1565" y="81"/>
                  </a:cubicBezTo>
                  <a:cubicBezTo>
                    <a:pt x="1565" y="81"/>
                    <a:pt x="1563" y="72"/>
                    <a:pt x="1556" y="60"/>
                  </a:cubicBezTo>
                  <a:close/>
                </a:path>
              </a:pathLst>
            </a:custGeom>
            <a:solidFill>
              <a:srgbClr val="F4A7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34" name="Freeform 221"/>
            <p:cNvSpPr>
              <a:spLocks/>
            </p:cNvSpPr>
            <p:nvPr/>
          </p:nvSpPr>
          <p:spPr bwMode="auto">
            <a:xfrm>
              <a:off x="3430" y="1691"/>
              <a:ext cx="336" cy="556"/>
            </a:xfrm>
            <a:custGeom>
              <a:avLst/>
              <a:gdLst>
                <a:gd name="T0" fmla="*/ 0 w 470"/>
                <a:gd name="T1" fmla="*/ 64 h 810"/>
                <a:gd name="T2" fmla="*/ 155 w 470"/>
                <a:gd name="T3" fmla="*/ 0 h 810"/>
                <a:gd name="T4" fmla="*/ 452 w 470"/>
                <a:gd name="T5" fmla="*/ 786 h 810"/>
                <a:gd name="T6" fmla="*/ 292 w 470"/>
                <a:gd name="T7" fmla="*/ 810 h 810"/>
                <a:gd name="T8" fmla="*/ 0 w 470"/>
                <a:gd name="T9" fmla="*/ 64 h 810"/>
              </a:gdLst>
              <a:ahLst/>
              <a:cxnLst>
                <a:cxn ang="0">
                  <a:pos x="T0" y="T1"/>
                </a:cxn>
                <a:cxn ang="0">
                  <a:pos x="T2" y="T3"/>
                </a:cxn>
                <a:cxn ang="0">
                  <a:pos x="T4" y="T5"/>
                </a:cxn>
                <a:cxn ang="0">
                  <a:pos x="T6" y="T7"/>
                </a:cxn>
                <a:cxn ang="0">
                  <a:pos x="T8" y="T9"/>
                </a:cxn>
              </a:cxnLst>
              <a:rect l="0" t="0" r="r" b="b"/>
              <a:pathLst>
                <a:path w="470" h="810">
                  <a:moveTo>
                    <a:pt x="0" y="64"/>
                  </a:moveTo>
                  <a:cubicBezTo>
                    <a:pt x="155" y="0"/>
                    <a:pt x="155" y="0"/>
                    <a:pt x="155" y="0"/>
                  </a:cubicBezTo>
                  <a:cubicBezTo>
                    <a:pt x="155" y="0"/>
                    <a:pt x="470" y="378"/>
                    <a:pt x="452" y="786"/>
                  </a:cubicBezTo>
                  <a:cubicBezTo>
                    <a:pt x="292" y="810"/>
                    <a:pt x="292" y="810"/>
                    <a:pt x="292" y="810"/>
                  </a:cubicBezTo>
                  <a:lnTo>
                    <a:pt x="0" y="64"/>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35" name="Freeform 222"/>
            <p:cNvSpPr>
              <a:spLocks/>
            </p:cNvSpPr>
            <p:nvPr/>
          </p:nvSpPr>
          <p:spPr bwMode="auto">
            <a:xfrm>
              <a:off x="3553" y="1973"/>
              <a:ext cx="205" cy="274"/>
            </a:xfrm>
            <a:custGeom>
              <a:avLst/>
              <a:gdLst>
                <a:gd name="T0" fmla="*/ 120 w 286"/>
                <a:gd name="T1" fmla="*/ 399 h 399"/>
                <a:gd name="T2" fmla="*/ 280 w 286"/>
                <a:gd name="T3" fmla="*/ 375 h 399"/>
                <a:gd name="T4" fmla="*/ 215 w 286"/>
                <a:gd name="T5" fmla="*/ 0 h 399"/>
                <a:gd name="T6" fmla="*/ 0 w 286"/>
                <a:gd name="T7" fmla="*/ 92 h 399"/>
                <a:gd name="T8" fmla="*/ 120 w 286"/>
                <a:gd name="T9" fmla="*/ 399 h 399"/>
              </a:gdLst>
              <a:ahLst/>
              <a:cxnLst>
                <a:cxn ang="0">
                  <a:pos x="T0" y="T1"/>
                </a:cxn>
                <a:cxn ang="0">
                  <a:pos x="T2" y="T3"/>
                </a:cxn>
                <a:cxn ang="0">
                  <a:pos x="T4" y="T5"/>
                </a:cxn>
                <a:cxn ang="0">
                  <a:pos x="T6" y="T7"/>
                </a:cxn>
                <a:cxn ang="0">
                  <a:pos x="T8" y="T9"/>
                </a:cxn>
              </a:cxnLst>
              <a:rect l="0" t="0" r="r" b="b"/>
              <a:pathLst>
                <a:path w="286" h="399">
                  <a:moveTo>
                    <a:pt x="120" y="399"/>
                  </a:moveTo>
                  <a:cubicBezTo>
                    <a:pt x="280" y="375"/>
                    <a:pt x="280" y="375"/>
                    <a:pt x="280" y="375"/>
                  </a:cubicBezTo>
                  <a:cubicBezTo>
                    <a:pt x="286" y="244"/>
                    <a:pt x="257" y="114"/>
                    <a:pt x="215" y="0"/>
                  </a:cubicBezTo>
                  <a:cubicBezTo>
                    <a:pt x="0" y="92"/>
                    <a:pt x="0" y="92"/>
                    <a:pt x="0" y="92"/>
                  </a:cubicBezTo>
                  <a:lnTo>
                    <a:pt x="120" y="399"/>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223"/>
            <p:cNvSpPr>
              <a:spLocks/>
            </p:cNvSpPr>
            <p:nvPr/>
          </p:nvSpPr>
          <p:spPr bwMode="auto">
            <a:xfrm>
              <a:off x="2162" y="1645"/>
              <a:ext cx="1550" cy="1677"/>
            </a:xfrm>
            <a:custGeom>
              <a:avLst/>
              <a:gdLst>
                <a:gd name="T0" fmla="*/ 711 w 1791"/>
                <a:gd name="T1" fmla="*/ 1786 h 1786"/>
                <a:gd name="T2" fmla="*/ 0 w 1791"/>
                <a:gd name="T3" fmla="*/ 1138 h 1786"/>
                <a:gd name="T4" fmla="*/ 1399 w 1791"/>
                <a:gd name="T5" fmla="*/ 0 h 1786"/>
                <a:gd name="T6" fmla="*/ 1791 w 1791"/>
                <a:gd name="T7" fmla="*/ 929 h 1786"/>
                <a:gd name="T8" fmla="*/ 711 w 1791"/>
                <a:gd name="T9" fmla="*/ 1786 h 1786"/>
              </a:gdLst>
              <a:ahLst/>
              <a:cxnLst>
                <a:cxn ang="0">
                  <a:pos x="T0" y="T1"/>
                </a:cxn>
                <a:cxn ang="0">
                  <a:pos x="T2" y="T3"/>
                </a:cxn>
                <a:cxn ang="0">
                  <a:pos x="T4" y="T5"/>
                </a:cxn>
                <a:cxn ang="0">
                  <a:pos x="T6" y="T7"/>
                </a:cxn>
                <a:cxn ang="0">
                  <a:pos x="T8" y="T9"/>
                </a:cxn>
              </a:cxnLst>
              <a:rect l="0" t="0" r="r" b="b"/>
              <a:pathLst>
                <a:path w="1791" h="1786">
                  <a:moveTo>
                    <a:pt x="711" y="1786"/>
                  </a:moveTo>
                  <a:cubicBezTo>
                    <a:pt x="0" y="1138"/>
                    <a:pt x="0" y="1138"/>
                    <a:pt x="0" y="1138"/>
                  </a:cubicBezTo>
                  <a:cubicBezTo>
                    <a:pt x="0" y="1138"/>
                    <a:pt x="760" y="324"/>
                    <a:pt x="1399" y="0"/>
                  </a:cubicBezTo>
                  <a:cubicBezTo>
                    <a:pt x="1399" y="0"/>
                    <a:pt x="1686" y="345"/>
                    <a:pt x="1791" y="929"/>
                  </a:cubicBezTo>
                  <a:cubicBezTo>
                    <a:pt x="1791" y="929"/>
                    <a:pt x="1148" y="1010"/>
                    <a:pt x="711" y="1786"/>
                  </a:cubicBezTo>
                  <a:close/>
                </a:path>
              </a:pathLst>
            </a:custGeom>
            <a:solidFill>
              <a:srgbClr val="4016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224"/>
            <p:cNvSpPr>
              <a:spLocks/>
            </p:cNvSpPr>
            <p:nvPr/>
          </p:nvSpPr>
          <p:spPr bwMode="auto">
            <a:xfrm>
              <a:off x="2658" y="2118"/>
              <a:ext cx="1019" cy="800"/>
            </a:xfrm>
            <a:custGeom>
              <a:avLst/>
              <a:gdLst>
                <a:gd name="T0" fmla="*/ 1425 w 1425"/>
                <a:gd name="T1" fmla="*/ 309 h 1166"/>
                <a:gd name="T2" fmla="*/ 1348 w 1425"/>
                <a:gd name="T3" fmla="*/ 0 h 1166"/>
                <a:gd name="T4" fmla="*/ 0 w 1425"/>
                <a:gd name="T5" fmla="*/ 852 h 1166"/>
                <a:gd name="T6" fmla="*/ 345 w 1425"/>
                <a:gd name="T7" fmla="*/ 1166 h 1166"/>
                <a:gd name="T8" fmla="*/ 1425 w 1425"/>
                <a:gd name="T9" fmla="*/ 309 h 1166"/>
              </a:gdLst>
              <a:ahLst/>
              <a:cxnLst>
                <a:cxn ang="0">
                  <a:pos x="T0" y="T1"/>
                </a:cxn>
                <a:cxn ang="0">
                  <a:pos x="T2" y="T3"/>
                </a:cxn>
                <a:cxn ang="0">
                  <a:pos x="T4" y="T5"/>
                </a:cxn>
                <a:cxn ang="0">
                  <a:pos x="T6" y="T7"/>
                </a:cxn>
                <a:cxn ang="0">
                  <a:pos x="T8" y="T9"/>
                </a:cxn>
              </a:cxnLst>
              <a:rect l="0" t="0" r="r" b="b"/>
              <a:pathLst>
                <a:path w="1425" h="1166">
                  <a:moveTo>
                    <a:pt x="1425" y="309"/>
                  </a:moveTo>
                  <a:cubicBezTo>
                    <a:pt x="1405" y="197"/>
                    <a:pt x="1379" y="94"/>
                    <a:pt x="1348" y="0"/>
                  </a:cubicBezTo>
                  <a:cubicBezTo>
                    <a:pt x="794" y="82"/>
                    <a:pt x="0" y="852"/>
                    <a:pt x="0" y="852"/>
                  </a:cubicBezTo>
                  <a:cubicBezTo>
                    <a:pt x="345" y="1166"/>
                    <a:pt x="345" y="1166"/>
                    <a:pt x="345" y="1166"/>
                  </a:cubicBezTo>
                  <a:cubicBezTo>
                    <a:pt x="782" y="390"/>
                    <a:pt x="1425" y="309"/>
                    <a:pt x="1425" y="309"/>
                  </a:cubicBezTo>
                  <a:close/>
                </a:path>
              </a:pathLst>
            </a:custGeom>
            <a:solidFill>
              <a:srgbClr val="3312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225"/>
            <p:cNvSpPr>
              <a:spLocks/>
            </p:cNvSpPr>
            <p:nvPr/>
          </p:nvSpPr>
          <p:spPr bwMode="auto">
            <a:xfrm>
              <a:off x="3355" y="2122"/>
              <a:ext cx="153" cy="146"/>
            </a:xfrm>
            <a:custGeom>
              <a:avLst/>
              <a:gdLst>
                <a:gd name="T0" fmla="*/ 205 w 214"/>
                <a:gd name="T1" fmla="*/ 91 h 213"/>
                <a:gd name="T2" fmla="*/ 122 w 214"/>
                <a:gd name="T3" fmla="*/ 205 h 213"/>
                <a:gd name="T4" fmla="*/ 8 w 214"/>
                <a:gd name="T5" fmla="*/ 122 h 213"/>
                <a:gd name="T6" fmla="*/ 92 w 214"/>
                <a:gd name="T7" fmla="*/ 8 h 213"/>
                <a:gd name="T8" fmla="*/ 205 w 214"/>
                <a:gd name="T9" fmla="*/ 91 h 213"/>
              </a:gdLst>
              <a:ahLst/>
              <a:cxnLst>
                <a:cxn ang="0">
                  <a:pos x="T0" y="T1"/>
                </a:cxn>
                <a:cxn ang="0">
                  <a:pos x="T2" y="T3"/>
                </a:cxn>
                <a:cxn ang="0">
                  <a:pos x="T4" y="T5"/>
                </a:cxn>
                <a:cxn ang="0">
                  <a:pos x="T6" y="T7"/>
                </a:cxn>
                <a:cxn ang="0">
                  <a:pos x="T8" y="T9"/>
                </a:cxn>
              </a:cxnLst>
              <a:rect l="0" t="0" r="r" b="b"/>
              <a:pathLst>
                <a:path w="214" h="213">
                  <a:moveTo>
                    <a:pt x="205" y="91"/>
                  </a:moveTo>
                  <a:cubicBezTo>
                    <a:pt x="214" y="146"/>
                    <a:pt x="176" y="197"/>
                    <a:pt x="122" y="205"/>
                  </a:cubicBezTo>
                  <a:cubicBezTo>
                    <a:pt x="67" y="213"/>
                    <a:pt x="16" y="176"/>
                    <a:pt x="8" y="122"/>
                  </a:cubicBezTo>
                  <a:cubicBezTo>
                    <a:pt x="0" y="67"/>
                    <a:pt x="37" y="16"/>
                    <a:pt x="92" y="8"/>
                  </a:cubicBezTo>
                  <a:cubicBezTo>
                    <a:pt x="146" y="0"/>
                    <a:pt x="197" y="37"/>
                    <a:pt x="205" y="91"/>
                  </a:cubicBez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226"/>
            <p:cNvSpPr>
              <a:spLocks/>
            </p:cNvSpPr>
            <p:nvPr/>
          </p:nvSpPr>
          <p:spPr bwMode="auto">
            <a:xfrm>
              <a:off x="3353" y="2108"/>
              <a:ext cx="153" cy="147"/>
            </a:xfrm>
            <a:custGeom>
              <a:avLst/>
              <a:gdLst>
                <a:gd name="T0" fmla="*/ 205 w 214"/>
                <a:gd name="T1" fmla="*/ 92 h 214"/>
                <a:gd name="T2" fmla="*/ 122 w 214"/>
                <a:gd name="T3" fmla="*/ 205 h 214"/>
                <a:gd name="T4" fmla="*/ 8 w 214"/>
                <a:gd name="T5" fmla="*/ 122 h 214"/>
                <a:gd name="T6" fmla="*/ 92 w 214"/>
                <a:gd name="T7" fmla="*/ 8 h 214"/>
                <a:gd name="T8" fmla="*/ 205 w 214"/>
                <a:gd name="T9" fmla="*/ 92 h 214"/>
              </a:gdLst>
              <a:ahLst/>
              <a:cxnLst>
                <a:cxn ang="0">
                  <a:pos x="T0" y="T1"/>
                </a:cxn>
                <a:cxn ang="0">
                  <a:pos x="T2" y="T3"/>
                </a:cxn>
                <a:cxn ang="0">
                  <a:pos x="T4" y="T5"/>
                </a:cxn>
                <a:cxn ang="0">
                  <a:pos x="T6" y="T7"/>
                </a:cxn>
                <a:cxn ang="0">
                  <a:pos x="T8" y="T9"/>
                </a:cxn>
              </a:cxnLst>
              <a:rect l="0" t="0" r="r" b="b"/>
              <a:pathLst>
                <a:path w="214" h="214">
                  <a:moveTo>
                    <a:pt x="205" y="92"/>
                  </a:moveTo>
                  <a:cubicBezTo>
                    <a:pt x="214" y="146"/>
                    <a:pt x="176" y="197"/>
                    <a:pt x="122" y="205"/>
                  </a:cubicBezTo>
                  <a:cubicBezTo>
                    <a:pt x="67" y="214"/>
                    <a:pt x="16" y="176"/>
                    <a:pt x="8" y="122"/>
                  </a:cubicBezTo>
                  <a:cubicBezTo>
                    <a:pt x="0" y="67"/>
                    <a:pt x="37" y="16"/>
                    <a:pt x="92" y="8"/>
                  </a:cubicBezTo>
                  <a:cubicBezTo>
                    <a:pt x="146" y="0"/>
                    <a:pt x="197" y="37"/>
                    <a:pt x="205" y="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227"/>
            <p:cNvSpPr>
              <a:spLocks/>
            </p:cNvSpPr>
            <p:nvPr/>
          </p:nvSpPr>
          <p:spPr bwMode="auto">
            <a:xfrm>
              <a:off x="3170" y="2218"/>
              <a:ext cx="153" cy="147"/>
            </a:xfrm>
            <a:custGeom>
              <a:avLst/>
              <a:gdLst>
                <a:gd name="T0" fmla="*/ 205 w 214"/>
                <a:gd name="T1" fmla="*/ 92 h 214"/>
                <a:gd name="T2" fmla="*/ 122 w 214"/>
                <a:gd name="T3" fmla="*/ 206 h 214"/>
                <a:gd name="T4" fmla="*/ 8 w 214"/>
                <a:gd name="T5" fmla="*/ 122 h 214"/>
                <a:gd name="T6" fmla="*/ 92 w 214"/>
                <a:gd name="T7" fmla="*/ 8 h 214"/>
                <a:gd name="T8" fmla="*/ 205 w 214"/>
                <a:gd name="T9" fmla="*/ 92 h 214"/>
              </a:gdLst>
              <a:ahLst/>
              <a:cxnLst>
                <a:cxn ang="0">
                  <a:pos x="T0" y="T1"/>
                </a:cxn>
                <a:cxn ang="0">
                  <a:pos x="T2" y="T3"/>
                </a:cxn>
                <a:cxn ang="0">
                  <a:pos x="T4" y="T5"/>
                </a:cxn>
                <a:cxn ang="0">
                  <a:pos x="T6" y="T7"/>
                </a:cxn>
                <a:cxn ang="0">
                  <a:pos x="T8" y="T9"/>
                </a:cxn>
              </a:cxnLst>
              <a:rect l="0" t="0" r="r" b="b"/>
              <a:pathLst>
                <a:path w="214" h="214">
                  <a:moveTo>
                    <a:pt x="205" y="92"/>
                  </a:moveTo>
                  <a:cubicBezTo>
                    <a:pt x="214" y="146"/>
                    <a:pt x="176" y="197"/>
                    <a:pt x="122" y="206"/>
                  </a:cubicBezTo>
                  <a:cubicBezTo>
                    <a:pt x="67" y="214"/>
                    <a:pt x="16" y="177"/>
                    <a:pt x="8" y="122"/>
                  </a:cubicBezTo>
                  <a:cubicBezTo>
                    <a:pt x="0" y="68"/>
                    <a:pt x="37" y="17"/>
                    <a:pt x="92" y="8"/>
                  </a:cubicBezTo>
                  <a:cubicBezTo>
                    <a:pt x="146" y="0"/>
                    <a:pt x="197" y="38"/>
                    <a:pt x="205" y="92"/>
                  </a:cubicBez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228"/>
            <p:cNvSpPr>
              <a:spLocks/>
            </p:cNvSpPr>
            <p:nvPr/>
          </p:nvSpPr>
          <p:spPr bwMode="auto">
            <a:xfrm>
              <a:off x="3168" y="2204"/>
              <a:ext cx="153" cy="147"/>
            </a:xfrm>
            <a:custGeom>
              <a:avLst/>
              <a:gdLst>
                <a:gd name="T0" fmla="*/ 205 w 214"/>
                <a:gd name="T1" fmla="*/ 92 h 214"/>
                <a:gd name="T2" fmla="*/ 122 w 214"/>
                <a:gd name="T3" fmla="*/ 206 h 214"/>
                <a:gd name="T4" fmla="*/ 8 w 214"/>
                <a:gd name="T5" fmla="*/ 122 h 214"/>
                <a:gd name="T6" fmla="*/ 92 w 214"/>
                <a:gd name="T7" fmla="*/ 9 h 214"/>
                <a:gd name="T8" fmla="*/ 205 w 214"/>
                <a:gd name="T9" fmla="*/ 92 h 214"/>
              </a:gdLst>
              <a:ahLst/>
              <a:cxnLst>
                <a:cxn ang="0">
                  <a:pos x="T0" y="T1"/>
                </a:cxn>
                <a:cxn ang="0">
                  <a:pos x="T2" y="T3"/>
                </a:cxn>
                <a:cxn ang="0">
                  <a:pos x="T4" y="T5"/>
                </a:cxn>
                <a:cxn ang="0">
                  <a:pos x="T6" y="T7"/>
                </a:cxn>
                <a:cxn ang="0">
                  <a:pos x="T8" y="T9"/>
                </a:cxn>
              </a:cxnLst>
              <a:rect l="0" t="0" r="r" b="b"/>
              <a:pathLst>
                <a:path w="214" h="214">
                  <a:moveTo>
                    <a:pt x="205" y="92"/>
                  </a:moveTo>
                  <a:cubicBezTo>
                    <a:pt x="214" y="147"/>
                    <a:pt x="176" y="198"/>
                    <a:pt x="122" y="206"/>
                  </a:cubicBezTo>
                  <a:cubicBezTo>
                    <a:pt x="67" y="214"/>
                    <a:pt x="16" y="177"/>
                    <a:pt x="8" y="122"/>
                  </a:cubicBezTo>
                  <a:cubicBezTo>
                    <a:pt x="0" y="68"/>
                    <a:pt x="37" y="17"/>
                    <a:pt x="92" y="9"/>
                  </a:cubicBezTo>
                  <a:cubicBezTo>
                    <a:pt x="146" y="0"/>
                    <a:pt x="197" y="38"/>
                    <a:pt x="205" y="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229"/>
            <p:cNvSpPr>
              <a:spLocks/>
            </p:cNvSpPr>
            <p:nvPr/>
          </p:nvSpPr>
          <p:spPr bwMode="auto">
            <a:xfrm>
              <a:off x="3007" y="2325"/>
              <a:ext cx="153" cy="147"/>
            </a:xfrm>
            <a:custGeom>
              <a:avLst/>
              <a:gdLst>
                <a:gd name="T0" fmla="*/ 206 w 214"/>
                <a:gd name="T1" fmla="*/ 92 h 214"/>
                <a:gd name="T2" fmla="*/ 122 w 214"/>
                <a:gd name="T3" fmla="*/ 206 h 214"/>
                <a:gd name="T4" fmla="*/ 9 w 214"/>
                <a:gd name="T5" fmla="*/ 122 h 214"/>
                <a:gd name="T6" fmla="*/ 92 w 214"/>
                <a:gd name="T7" fmla="*/ 9 h 214"/>
                <a:gd name="T8" fmla="*/ 206 w 214"/>
                <a:gd name="T9" fmla="*/ 92 h 214"/>
              </a:gdLst>
              <a:ahLst/>
              <a:cxnLst>
                <a:cxn ang="0">
                  <a:pos x="T0" y="T1"/>
                </a:cxn>
                <a:cxn ang="0">
                  <a:pos x="T2" y="T3"/>
                </a:cxn>
                <a:cxn ang="0">
                  <a:pos x="T4" y="T5"/>
                </a:cxn>
                <a:cxn ang="0">
                  <a:pos x="T6" y="T7"/>
                </a:cxn>
                <a:cxn ang="0">
                  <a:pos x="T8" y="T9"/>
                </a:cxn>
              </a:cxnLst>
              <a:rect l="0" t="0" r="r" b="b"/>
              <a:pathLst>
                <a:path w="214" h="214">
                  <a:moveTo>
                    <a:pt x="206" y="92"/>
                  </a:moveTo>
                  <a:cubicBezTo>
                    <a:pt x="214" y="147"/>
                    <a:pt x="177" y="197"/>
                    <a:pt x="122" y="206"/>
                  </a:cubicBezTo>
                  <a:cubicBezTo>
                    <a:pt x="68" y="214"/>
                    <a:pt x="17" y="177"/>
                    <a:pt x="9" y="122"/>
                  </a:cubicBezTo>
                  <a:cubicBezTo>
                    <a:pt x="0" y="68"/>
                    <a:pt x="38" y="17"/>
                    <a:pt x="92" y="9"/>
                  </a:cubicBezTo>
                  <a:cubicBezTo>
                    <a:pt x="147" y="0"/>
                    <a:pt x="198" y="38"/>
                    <a:pt x="206" y="92"/>
                  </a:cubicBez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230"/>
            <p:cNvSpPr>
              <a:spLocks/>
            </p:cNvSpPr>
            <p:nvPr/>
          </p:nvSpPr>
          <p:spPr bwMode="auto">
            <a:xfrm>
              <a:off x="3005" y="2312"/>
              <a:ext cx="153" cy="146"/>
            </a:xfrm>
            <a:custGeom>
              <a:avLst/>
              <a:gdLst>
                <a:gd name="T0" fmla="*/ 206 w 214"/>
                <a:gd name="T1" fmla="*/ 91 h 213"/>
                <a:gd name="T2" fmla="*/ 122 w 214"/>
                <a:gd name="T3" fmla="*/ 205 h 213"/>
                <a:gd name="T4" fmla="*/ 9 w 214"/>
                <a:gd name="T5" fmla="*/ 121 h 213"/>
                <a:gd name="T6" fmla="*/ 92 w 214"/>
                <a:gd name="T7" fmla="*/ 8 h 213"/>
                <a:gd name="T8" fmla="*/ 206 w 214"/>
                <a:gd name="T9" fmla="*/ 91 h 213"/>
              </a:gdLst>
              <a:ahLst/>
              <a:cxnLst>
                <a:cxn ang="0">
                  <a:pos x="T0" y="T1"/>
                </a:cxn>
                <a:cxn ang="0">
                  <a:pos x="T2" y="T3"/>
                </a:cxn>
                <a:cxn ang="0">
                  <a:pos x="T4" y="T5"/>
                </a:cxn>
                <a:cxn ang="0">
                  <a:pos x="T6" y="T7"/>
                </a:cxn>
                <a:cxn ang="0">
                  <a:pos x="T8" y="T9"/>
                </a:cxn>
              </a:cxnLst>
              <a:rect l="0" t="0" r="r" b="b"/>
              <a:pathLst>
                <a:path w="214" h="213">
                  <a:moveTo>
                    <a:pt x="206" y="91"/>
                  </a:moveTo>
                  <a:cubicBezTo>
                    <a:pt x="214" y="146"/>
                    <a:pt x="177" y="197"/>
                    <a:pt x="122" y="205"/>
                  </a:cubicBezTo>
                  <a:cubicBezTo>
                    <a:pt x="68" y="213"/>
                    <a:pt x="17" y="176"/>
                    <a:pt x="9" y="121"/>
                  </a:cubicBezTo>
                  <a:cubicBezTo>
                    <a:pt x="0" y="67"/>
                    <a:pt x="38" y="16"/>
                    <a:pt x="92" y="8"/>
                  </a:cubicBezTo>
                  <a:cubicBezTo>
                    <a:pt x="147" y="0"/>
                    <a:pt x="198" y="37"/>
                    <a:pt x="206" y="9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231"/>
            <p:cNvSpPr>
              <a:spLocks/>
            </p:cNvSpPr>
            <p:nvPr/>
          </p:nvSpPr>
          <p:spPr bwMode="auto">
            <a:xfrm>
              <a:off x="4297" y="1557"/>
              <a:ext cx="415" cy="390"/>
            </a:xfrm>
            <a:custGeom>
              <a:avLst/>
              <a:gdLst>
                <a:gd name="T0" fmla="*/ 479 w 579"/>
                <a:gd name="T1" fmla="*/ 30 h 568"/>
                <a:gd name="T2" fmla="*/ 71 w 579"/>
                <a:gd name="T3" fmla="*/ 457 h 568"/>
                <a:gd name="T4" fmla="*/ 59 w 579"/>
                <a:gd name="T5" fmla="*/ 555 h 568"/>
                <a:gd name="T6" fmla="*/ 277 w 579"/>
                <a:gd name="T7" fmla="*/ 405 h 568"/>
                <a:gd name="T8" fmla="*/ 199 w 579"/>
                <a:gd name="T9" fmla="*/ 471 h 568"/>
                <a:gd name="T10" fmla="*/ 202 w 579"/>
                <a:gd name="T11" fmla="*/ 547 h 568"/>
                <a:gd name="T12" fmla="*/ 259 w 579"/>
                <a:gd name="T13" fmla="*/ 568 h 568"/>
                <a:gd name="T14" fmla="*/ 382 w 579"/>
                <a:gd name="T15" fmla="*/ 526 h 568"/>
                <a:gd name="T16" fmla="*/ 479 w 579"/>
                <a:gd name="T17" fmla="*/ 30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9" h="568">
                  <a:moveTo>
                    <a:pt x="479" y="30"/>
                  </a:moveTo>
                  <a:cubicBezTo>
                    <a:pt x="378" y="60"/>
                    <a:pt x="143" y="411"/>
                    <a:pt x="71" y="457"/>
                  </a:cubicBezTo>
                  <a:cubicBezTo>
                    <a:pt x="0" y="503"/>
                    <a:pt x="59" y="555"/>
                    <a:pt x="59" y="555"/>
                  </a:cubicBezTo>
                  <a:cubicBezTo>
                    <a:pt x="59" y="555"/>
                    <a:pt x="263" y="296"/>
                    <a:pt x="277" y="405"/>
                  </a:cubicBezTo>
                  <a:cubicBezTo>
                    <a:pt x="277" y="405"/>
                    <a:pt x="265" y="453"/>
                    <a:pt x="199" y="471"/>
                  </a:cubicBezTo>
                  <a:cubicBezTo>
                    <a:pt x="199" y="471"/>
                    <a:pt x="115" y="506"/>
                    <a:pt x="202" y="547"/>
                  </a:cubicBezTo>
                  <a:cubicBezTo>
                    <a:pt x="221" y="556"/>
                    <a:pt x="240" y="563"/>
                    <a:pt x="259" y="568"/>
                  </a:cubicBezTo>
                  <a:cubicBezTo>
                    <a:pt x="301" y="557"/>
                    <a:pt x="344" y="541"/>
                    <a:pt x="382" y="526"/>
                  </a:cubicBezTo>
                  <a:cubicBezTo>
                    <a:pt x="495" y="482"/>
                    <a:pt x="579" y="0"/>
                    <a:pt x="479" y="30"/>
                  </a:cubicBezTo>
                  <a:close/>
                </a:path>
              </a:pathLst>
            </a:custGeom>
            <a:solidFill>
              <a:srgbClr val="F4A7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232"/>
            <p:cNvSpPr>
              <a:spLocks/>
            </p:cNvSpPr>
            <p:nvPr/>
          </p:nvSpPr>
          <p:spPr bwMode="auto">
            <a:xfrm>
              <a:off x="4442" y="1738"/>
              <a:ext cx="188" cy="180"/>
            </a:xfrm>
            <a:custGeom>
              <a:avLst/>
              <a:gdLst>
                <a:gd name="T0" fmla="*/ 210 w 263"/>
                <a:gd name="T1" fmla="*/ 17 h 263"/>
                <a:gd name="T2" fmla="*/ 18 w 263"/>
                <a:gd name="T3" fmla="*/ 129 h 263"/>
                <a:gd name="T4" fmla="*/ 75 w 263"/>
                <a:gd name="T5" fmla="*/ 142 h 263"/>
                <a:gd name="T6" fmla="*/ 0 w 263"/>
                <a:gd name="T7" fmla="*/ 207 h 263"/>
                <a:gd name="T8" fmla="*/ 95 w 263"/>
                <a:gd name="T9" fmla="*/ 259 h 263"/>
                <a:gd name="T10" fmla="*/ 210 w 263"/>
                <a:gd name="T11" fmla="*/ 17 h 263"/>
              </a:gdLst>
              <a:ahLst/>
              <a:cxnLst>
                <a:cxn ang="0">
                  <a:pos x="T0" y="T1"/>
                </a:cxn>
                <a:cxn ang="0">
                  <a:pos x="T2" y="T3"/>
                </a:cxn>
                <a:cxn ang="0">
                  <a:pos x="T4" y="T5"/>
                </a:cxn>
                <a:cxn ang="0">
                  <a:pos x="T6" y="T7"/>
                </a:cxn>
                <a:cxn ang="0">
                  <a:pos x="T8" y="T9"/>
                </a:cxn>
                <a:cxn ang="0">
                  <a:pos x="T10" y="T11"/>
                </a:cxn>
              </a:cxnLst>
              <a:rect l="0" t="0" r="r" b="b"/>
              <a:pathLst>
                <a:path w="263" h="263">
                  <a:moveTo>
                    <a:pt x="210" y="17"/>
                  </a:moveTo>
                  <a:cubicBezTo>
                    <a:pt x="157" y="33"/>
                    <a:pt x="18" y="129"/>
                    <a:pt x="18" y="129"/>
                  </a:cubicBezTo>
                  <a:cubicBezTo>
                    <a:pt x="47" y="110"/>
                    <a:pt x="71" y="108"/>
                    <a:pt x="75" y="142"/>
                  </a:cubicBezTo>
                  <a:cubicBezTo>
                    <a:pt x="75" y="142"/>
                    <a:pt x="63" y="188"/>
                    <a:pt x="0" y="207"/>
                  </a:cubicBezTo>
                  <a:cubicBezTo>
                    <a:pt x="6" y="238"/>
                    <a:pt x="31" y="263"/>
                    <a:pt x="95" y="259"/>
                  </a:cubicBezTo>
                  <a:cubicBezTo>
                    <a:pt x="217" y="250"/>
                    <a:pt x="263" y="0"/>
                    <a:pt x="210" y="17"/>
                  </a:cubicBezTo>
                  <a:close/>
                </a:path>
              </a:pathLst>
            </a:custGeom>
            <a:solidFill>
              <a:srgbClr val="E58F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233"/>
            <p:cNvSpPr>
              <a:spLocks noEditPoints="1"/>
            </p:cNvSpPr>
            <p:nvPr/>
          </p:nvSpPr>
          <p:spPr bwMode="auto">
            <a:xfrm>
              <a:off x="4040" y="1233"/>
              <a:ext cx="565" cy="299"/>
            </a:xfrm>
            <a:custGeom>
              <a:avLst/>
              <a:gdLst>
                <a:gd name="T0" fmla="*/ 0 w 789"/>
                <a:gd name="T1" fmla="*/ 141 h 435"/>
                <a:gd name="T2" fmla="*/ 129 w 789"/>
                <a:gd name="T3" fmla="*/ 178 h 435"/>
                <a:gd name="T4" fmla="*/ 197 w 789"/>
                <a:gd name="T5" fmla="*/ 152 h 435"/>
                <a:gd name="T6" fmla="*/ 0 w 789"/>
                <a:gd name="T7" fmla="*/ 141 h 435"/>
                <a:gd name="T8" fmla="*/ 207 w 789"/>
                <a:gd name="T9" fmla="*/ 141 h 435"/>
                <a:gd name="T10" fmla="*/ 197 w 789"/>
                <a:gd name="T11" fmla="*/ 152 h 435"/>
                <a:gd name="T12" fmla="*/ 207 w 789"/>
                <a:gd name="T13" fmla="*/ 141 h 435"/>
                <a:gd name="T14" fmla="*/ 525 w 789"/>
                <a:gd name="T15" fmla="*/ 147 h 435"/>
                <a:gd name="T16" fmla="*/ 646 w 789"/>
                <a:gd name="T17" fmla="*/ 285 h 435"/>
                <a:gd name="T18" fmla="*/ 662 w 789"/>
                <a:gd name="T19" fmla="*/ 384 h 435"/>
                <a:gd name="T20" fmla="*/ 789 w 789"/>
                <a:gd name="T21" fmla="*/ 322 h 435"/>
                <a:gd name="T22" fmla="*/ 525 w 789"/>
                <a:gd name="T23" fmla="*/ 147 h 435"/>
                <a:gd name="T24" fmla="*/ 208 w 789"/>
                <a:gd name="T25" fmla="*/ 139 h 435"/>
                <a:gd name="T26" fmla="*/ 207 w 789"/>
                <a:gd name="T27" fmla="*/ 141 h 435"/>
                <a:gd name="T28" fmla="*/ 382 w 789"/>
                <a:gd name="T29" fmla="*/ 149 h 435"/>
                <a:gd name="T30" fmla="*/ 410 w 789"/>
                <a:gd name="T31" fmla="*/ 225 h 435"/>
                <a:gd name="T32" fmla="*/ 501 w 789"/>
                <a:gd name="T33" fmla="*/ 156 h 435"/>
                <a:gd name="T34" fmla="*/ 501 w 789"/>
                <a:gd name="T35" fmla="*/ 155 h 435"/>
                <a:gd name="T36" fmla="*/ 501 w 789"/>
                <a:gd name="T37" fmla="*/ 155 h 435"/>
                <a:gd name="T38" fmla="*/ 208 w 789"/>
                <a:gd name="T39" fmla="*/ 139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89" h="435">
                  <a:moveTo>
                    <a:pt x="0" y="141"/>
                  </a:moveTo>
                  <a:cubicBezTo>
                    <a:pt x="100" y="79"/>
                    <a:pt x="100" y="160"/>
                    <a:pt x="129" y="178"/>
                  </a:cubicBezTo>
                  <a:cubicBezTo>
                    <a:pt x="159" y="196"/>
                    <a:pt x="197" y="152"/>
                    <a:pt x="197" y="152"/>
                  </a:cubicBezTo>
                  <a:cubicBezTo>
                    <a:pt x="197" y="152"/>
                    <a:pt x="99" y="69"/>
                    <a:pt x="0" y="141"/>
                  </a:cubicBezTo>
                  <a:close/>
                  <a:moveTo>
                    <a:pt x="207" y="141"/>
                  </a:moveTo>
                  <a:cubicBezTo>
                    <a:pt x="203" y="144"/>
                    <a:pt x="200" y="148"/>
                    <a:pt x="197" y="152"/>
                  </a:cubicBezTo>
                  <a:cubicBezTo>
                    <a:pt x="197" y="152"/>
                    <a:pt x="201" y="148"/>
                    <a:pt x="207" y="141"/>
                  </a:cubicBezTo>
                  <a:close/>
                  <a:moveTo>
                    <a:pt x="525" y="147"/>
                  </a:moveTo>
                  <a:cubicBezTo>
                    <a:pt x="658" y="104"/>
                    <a:pt x="734" y="227"/>
                    <a:pt x="646" y="285"/>
                  </a:cubicBezTo>
                  <a:cubicBezTo>
                    <a:pt x="556" y="344"/>
                    <a:pt x="610" y="435"/>
                    <a:pt x="662" y="384"/>
                  </a:cubicBezTo>
                  <a:cubicBezTo>
                    <a:pt x="713" y="334"/>
                    <a:pt x="789" y="322"/>
                    <a:pt x="789" y="322"/>
                  </a:cubicBezTo>
                  <a:cubicBezTo>
                    <a:pt x="789" y="322"/>
                    <a:pt x="767" y="66"/>
                    <a:pt x="525" y="147"/>
                  </a:cubicBezTo>
                  <a:close/>
                  <a:moveTo>
                    <a:pt x="208" y="139"/>
                  </a:moveTo>
                  <a:cubicBezTo>
                    <a:pt x="208" y="140"/>
                    <a:pt x="207" y="140"/>
                    <a:pt x="207" y="141"/>
                  </a:cubicBezTo>
                  <a:cubicBezTo>
                    <a:pt x="272" y="75"/>
                    <a:pt x="428" y="82"/>
                    <a:pt x="382" y="149"/>
                  </a:cubicBezTo>
                  <a:cubicBezTo>
                    <a:pt x="333" y="220"/>
                    <a:pt x="375" y="276"/>
                    <a:pt x="410" y="225"/>
                  </a:cubicBezTo>
                  <a:cubicBezTo>
                    <a:pt x="444" y="173"/>
                    <a:pt x="501" y="156"/>
                    <a:pt x="501" y="156"/>
                  </a:cubicBezTo>
                  <a:cubicBezTo>
                    <a:pt x="501" y="155"/>
                    <a:pt x="501" y="155"/>
                    <a:pt x="501" y="155"/>
                  </a:cubicBezTo>
                  <a:cubicBezTo>
                    <a:pt x="501" y="155"/>
                    <a:pt x="501" y="155"/>
                    <a:pt x="501" y="155"/>
                  </a:cubicBezTo>
                  <a:cubicBezTo>
                    <a:pt x="501" y="155"/>
                    <a:pt x="345" y="0"/>
                    <a:pt x="208" y="139"/>
                  </a:cubicBezTo>
                  <a:close/>
                </a:path>
              </a:pathLst>
            </a:custGeom>
            <a:solidFill>
              <a:srgbClr val="F4A7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234"/>
            <p:cNvSpPr>
              <a:spLocks/>
            </p:cNvSpPr>
            <p:nvPr/>
          </p:nvSpPr>
          <p:spPr bwMode="auto">
            <a:xfrm>
              <a:off x="2396" y="1692"/>
              <a:ext cx="1279" cy="818"/>
            </a:xfrm>
            <a:custGeom>
              <a:avLst/>
              <a:gdLst>
                <a:gd name="T0" fmla="*/ 1399 w 1787"/>
                <a:gd name="T1" fmla="*/ 0 h 1192"/>
                <a:gd name="T2" fmla="*/ 0 w 1787"/>
                <a:gd name="T3" fmla="*/ 1138 h 1192"/>
                <a:gd name="T4" fmla="*/ 8 w 1787"/>
                <a:gd name="T5" fmla="*/ 1192 h 1192"/>
                <a:gd name="T6" fmla="*/ 1386 w 1787"/>
                <a:gd name="T7" fmla="*/ 71 h 1192"/>
                <a:gd name="T8" fmla="*/ 1787 w 1787"/>
                <a:gd name="T9" fmla="*/ 904 h 1192"/>
                <a:gd name="T10" fmla="*/ 1399 w 1787"/>
                <a:gd name="T11" fmla="*/ 0 h 1192"/>
              </a:gdLst>
              <a:ahLst/>
              <a:cxnLst>
                <a:cxn ang="0">
                  <a:pos x="T0" y="T1"/>
                </a:cxn>
                <a:cxn ang="0">
                  <a:pos x="T2" y="T3"/>
                </a:cxn>
                <a:cxn ang="0">
                  <a:pos x="T4" y="T5"/>
                </a:cxn>
                <a:cxn ang="0">
                  <a:pos x="T6" y="T7"/>
                </a:cxn>
                <a:cxn ang="0">
                  <a:pos x="T8" y="T9"/>
                </a:cxn>
                <a:cxn ang="0">
                  <a:pos x="T10" y="T11"/>
                </a:cxn>
              </a:cxnLst>
              <a:rect l="0" t="0" r="r" b="b"/>
              <a:pathLst>
                <a:path w="1787" h="1192">
                  <a:moveTo>
                    <a:pt x="1399" y="0"/>
                  </a:moveTo>
                  <a:cubicBezTo>
                    <a:pt x="760" y="324"/>
                    <a:pt x="0" y="1138"/>
                    <a:pt x="0" y="1138"/>
                  </a:cubicBezTo>
                  <a:cubicBezTo>
                    <a:pt x="8" y="1192"/>
                    <a:pt x="8" y="1192"/>
                    <a:pt x="8" y="1192"/>
                  </a:cubicBezTo>
                  <a:cubicBezTo>
                    <a:pt x="336" y="714"/>
                    <a:pt x="1386" y="71"/>
                    <a:pt x="1386" y="71"/>
                  </a:cubicBezTo>
                  <a:cubicBezTo>
                    <a:pt x="1609" y="318"/>
                    <a:pt x="1787" y="904"/>
                    <a:pt x="1787" y="904"/>
                  </a:cubicBezTo>
                  <a:cubicBezTo>
                    <a:pt x="1678" y="335"/>
                    <a:pt x="1399" y="0"/>
                    <a:pt x="1399" y="0"/>
                  </a:cubicBezTo>
                  <a:close/>
                </a:path>
              </a:pathLst>
            </a:custGeom>
            <a:solidFill>
              <a:srgbClr val="7327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235"/>
            <p:cNvSpPr>
              <a:spLocks/>
            </p:cNvSpPr>
            <p:nvPr/>
          </p:nvSpPr>
          <p:spPr bwMode="auto">
            <a:xfrm>
              <a:off x="3635" y="1723"/>
              <a:ext cx="328" cy="375"/>
            </a:xfrm>
            <a:custGeom>
              <a:avLst/>
              <a:gdLst>
                <a:gd name="T0" fmla="*/ 0 w 458"/>
                <a:gd name="T1" fmla="*/ 0 h 545"/>
                <a:gd name="T2" fmla="*/ 3 w 458"/>
                <a:gd name="T3" fmla="*/ 16 h 545"/>
                <a:gd name="T4" fmla="*/ 60 w 458"/>
                <a:gd name="T5" fmla="*/ 46 h 545"/>
                <a:gd name="T6" fmla="*/ 134 w 458"/>
                <a:gd name="T7" fmla="*/ 271 h 545"/>
                <a:gd name="T8" fmla="*/ 382 w 458"/>
                <a:gd name="T9" fmla="*/ 341 h 545"/>
                <a:gd name="T10" fmla="*/ 403 w 458"/>
                <a:gd name="T11" fmla="*/ 520 h 545"/>
                <a:gd name="T12" fmla="*/ 422 w 458"/>
                <a:gd name="T13" fmla="*/ 545 h 545"/>
                <a:gd name="T14" fmla="*/ 455 w 458"/>
                <a:gd name="T15" fmla="*/ 473 h 545"/>
                <a:gd name="T16" fmla="*/ 410 w 458"/>
                <a:gd name="T17" fmla="*/ 311 h 545"/>
                <a:gd name="T18" fmla="*/ 295 w 458"/>
                <a:gd name="T19" fmla="*/ 157 h 545"/>
                <a:gd name="T20" fmla="*/ 69 w 458"/>
                <a:gd name="T21" fmla="*/ 0 h 545"/>
                <a:gd name="T22" fmla="*/ 0 w 458"/>
                <a:gd name="T23"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8" h="545">
                  <a:moveTo>
                    <a:pt x="0" y="0"/>
                  </a:moveTo>
                  <a:cubicBezTo>
                    <a:pt x="3" y="16"/>
                    <a:pt x="3" y="16"/>
                    <a:pt x="3" y="16"/>
                  </a:cubicBezTo>
                  <a:cubicBezTo>
                    <a:pt x="3" y="16"/>
                    <a:pt x="48" y="15"/>
                    <a:pt x="60" y="46"/>
                  </a:cubicBezTo>
                  <a:cubicBezTo>
                    <a:pt x="60" y="46"/>
                    <a:pt x="27" y="171"/>
                    <a:pt x="134" y="271"/>
                  </a:cubicBezTo>
                  <a:cubicBezTo>
                    <a:pt x="241" y="371"/>
                    <a:pt x="382" y="341"/>
                    <a:pt x="382" y="341"/>
                  </a:cubicBezTo>
                  <a:cubicBezTo>
                    <a:pt x="382" y="341"/>
                    <a:pt x="446" y="443"/>
                    <a:pt x="403" y="520"/>
                  </a:cubicBezTo>
                  <a:cubicBezTo>
                    <a:pt x="422" y="545"/>
                    <a:pt x="422" y="545"/>
                    <a:pt x="422" y="545"/>
                  </a:cubicBezTo>
                  <a:cubicBezTo>
                    <a:pt x="422" y="545"/>
                    <a:pt x="458" y="504"/>
                    <a:pt x="455" y="473"/>
                  </a:cubicBezTo>
                  <a:cubicBezTo>
                    <a:pt x="451" y="442"/>
                    <a:pt x="410" y="311"/>
                    <a:pt x="410" y="311"/>
                  </a:cubicBezTo>
                  <a:cubicBezTo>
                    <a:pt x="410" y="311"/>
                    <a:pt x="298" y="164"/>
                    <a:pt x="295" y="157"/>
                  </a:cubicBezTo>
                  <a:cubicBezTo>
                    <a:pt x="292" y="150"/>
                    <a:pt x="69" y="0"/>
                    <a:pt x="69" y="0"/>
                  </a:cubicBezTo>
                  <a:cubicBezTo>
                    <a:pt x="0" y="0"/>
                    <a:pt x="0" y="0"/>
                    <a:pt x="0" y="0"/>
                  </a:cubicBezTo>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236"/>
            <p:cNvSpPr>
              <a:spLocks/>
            </p:cNvSpPr>
            <p:nvPr/>
          </p:nvSpPr>
          <p:spPr bwMode="auto">
            <a:xfrm>
              <a:off x="3633" y="1674"/>
              <a:ext cx="434" cy="424"/>
            </a:xfrm>
            <a:custGeom>
              <a:avLst/>
              <a:gdLst>
                <a:gd name="T0" fmla="*/ 0 w 607"/>
                <a:gd name="T1" fmla="*/ 74 h 617"/>
                <a:gd name="T2" fmla="*/ 78 w 607"/>
                <a:gd name="T3" fmla="*/ 116 h 617"/>
                <a:gd name="T4" fmla="*/ 131 w 607"/>
                <a:gd name="T5" fmla="*/ 305 h 617"/>
                <a:gd name="T6" fmla="*/ 396 w 607"/>
                <a:gd name="T7" fmla="*/ 397 h 617"/>
                <a:gd name="T8" fmla="*/ 425 w 607"/>
                <a:gd name="T9" fmla="*/ 617 h 617"/>
                <a:gd name="T10" fmla="*/ 516 w 607"/>
                <a:gd name="T11" fmla="*/ 590 h 617"/>
                <a:gd name="T12" fmla="*/ 500 w 607"/>
                <a:gd name="T13" fmla="*/ 376 h 617"/>
                <a:gd name="T14" fmla="*/ 566 w 607"/>
                <a:gd name="T15" fmla="*/ 206 h 617"/>
                <a:gd name="T16" fmla="*/ 176 w 607"/>
                <a:gd name="T17" fmla="*/ 61 h 617"/>
                <a:gd name="T18" fmla="*/ 97 w 607"/>
                <a:gd name="T19" fmla="*/ 38 h 617"/>
                <a:gd name="T20" fmla="*/ 90 w 607"/>
                <a:gd name="T21" fmla="*/ 39 h 617"/>
                <a:gd name="T22" fmla="*/ 0 w 607"/>
                <a:gd name="T23" fmla="*/ 74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7" h="617">
                  <a:moveTo>
                    <a:pt x="0" y="74"/>
                  </a:moveTo>
                  <a:cubicBezTo>
                    <a:pt x="0" y="74"/>
                    <a:pt x="67" y="83"/>
                    <a:pt x="78" y="116"/>
                  </a:cubicBezTo>
                  <a:cubicBezTo>
                    <a:pt x="78" y="116"/>
                    <a:pt x="53" y="229"/>
                    <a:pt x="131" y="305"/>
                  </a:cubicBezTo>
                  <a:cubicBezTo>
                    <a:pt x="209" y="381"/>
                    <a:pt x="283" y="408"/>
                    <a:pt x="396" y="397"/>
                  </a:cubicBezTo>
                  <a:cubicBezTo>
                    <a:pt x="396" y="397"/>
                    <a:pt x="470" y="511"/>
                    <a:pt x="425" y="617"/>
                  </a:cubicBezTo>
                  <a:cubicBezTo>
                    <a:pt x="516" y="590"/>
                    <a:pt x="516" y="590"/>
                    <a:pt x="516" y="590"/>
                  </a:cubicBezTo>
                  <a:cubicBezTo>
                    <a:pt x="516" y="590"/>
                    <a:pt x="542" y="451"/>
                    <a:pt x="500" y="376"/>
                  </a:cubicBezTo>
                  <a:cubicBezTo>
                    <a:pt x="500" y="376"/>
                    <a:pt x="607" y="324"/>
                    <a:pt x="566" y="206"/>
                  </a:cubicBezTo>
                  <a:cubicBezTo>
                    <a:pt x="524" y="89"/>
                    <a:pt x="345" y="0"/>
                    <a:pt x="176" y="61"/>
                  </a:cubicBezTo>
                  <a:cubicBezTo>
                    <a:pt x="176" y="61"/>
                    <a:pt x="141" y="32"/>
                    <a:pt x="97" y="38"/>
                  </a:cubicBezTo>
                  <a:cubicBezTo>
                    <a:pt x="95" y="39"/>
                    <a:pt x="93" y="39"/>
                    <a:pt x="90" y="39"/>
                  </a:cubicBezTo>
                  <a:cubicBezTo>
                    <a:pt x="43" y="50"/>
                    <a:pt x="0" y="74"/>
                    <a:pt x="0" y="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237"/>
            <p:cNvSpPr>
              <a:spLocks noEditPoints="1"/>
            </p:cNvSpPr>
            <p:nvPr/>
          </p:nvSpPr>
          <p:spPr bwMode="auto">
            <a:xfrm>
              <a:off x="3722" y="1725"/>
              <a:ext cx="292" cy="183"/>
            </a:xfrm>
            <a:custGeom>
              <a:avLst/>
              <a:gdLst>
                <a:gd name="T0" fmla="*/ 225 w 408"/>
                <a:gd name="T1" fmla="*/ 265 h 267"/>
                <a:gd name="T2" fmla="*/ 216 w 408"/>
                <a:gd name="T3" fmla="*/ 265 h 267"/>
                <a:gd name="T4" fmla="*/ 139 w 408"/>
                <a:gd name="T5" fmla="*/ 252 h 267"/>
                <a:gd name="T6" fmla="*/ 72 w 408"/>
                <a:gd name="T7" fmla="*/ 221 h 267"/>
                <a:gd name="T8" fmla="*/ 24 w 408"/>
                <a:gd name="T9" fmla="*/ 175 h 267"/>
                <a:gd name="T10" fmla="*/ 4 w 408"/>
                <a:gd name="T11" fmla="*/ 121 h 267"/>
                <a:gd name="T12" fmla="*/ 13 w 408"/>
                <a:gd name="T13" fmla="*/ 72 h 267"/>
                <a:gd name="T14" fmla="*/ 50 w 408"/>
                <a:gd name="T15" fmla="*/ 32 h 267"/>
                <a:gd name="T16" fmla="*/ 110 w 408"/>
                <a:gd name="T17" fmla="*/ 7 h 267"/>
                <a:gd name="T18" fmla="*/ 166 w 408"/>
                <a:gd name="T19" fmla="*/ 1 h 267"/>
                <a:gd name="T20" fmla="*/ 186 w 408"/>
                <a:gd name="T21" fmla="*/ 2 h 267"/>
                <a:gd name="T22" fmla="*/ 261 w 408"/>
                <a:gd name="T23" fmla="*/ 16 h 267"/>
                <a:gd name="T24" fmla="*/ 329 w 408"/>
                <a:gd name="T25" fmla="*/ 46 h 267"/>
                <a:gd name="T26" fmla="*/ 380 w 408"/>
                <a:gd name="T27" fmla="*/ 90 h 267"/>
                <a:gd name="T28" fmla="*/ 403 w 408"/>
                <a:gd name="T29" fmla="*/ 140 h 267"/>
                <a:gd name="T30" fmla="*/ 395 w 408"/>
                <a:gd name="T31" fmla="*/ 188 h 267"/>
                <a:gd name="T32" fmla="*/ 357 w 408"/>
                <a:gd name="T33" fmla="*/ 229 h 267"/>
                <a:gd name="T34" fmla="*/ 294 w 408"/>
                <a:gd name="T35" fmla="*/ 257 h 267"/>
                <a:gd name="T36" fmla="*/ 225 w 408"/>
                <a:gd name="T37" fmla="*/ 265 h 267"/>
                <a:gd name="T38" fmla="*/ 166 w 408"/>
                <a:gd name="T39" fmla="*/ 0 h 267"/>
                <a:gd name="T40" fmla="*/ 109 w 408"/>
                <a:gd name="T41" fmla="*/ 6 h 267"/>
                <a:gd name="T42" fmla="*/ 48 w 408"/>
                <a:gd name="T43" fmla="*/ 31 h 267"/>
                <a:gd name="T44" fmla="*/ 11 w 408"/>
                <a:gd name="T45" fmla="*/ 71 h 267"/>
                <a:gd name="T46" fmla="*/ 1 w 408"/>
                <a:gd name="T47" fmla="*/ 121 h 267"/>
                <a:gd name="T48" fmla="*/ 22 w 408"/>
                <a:gd name="T49" fmla="*/ 175 h 267"/>
                <a:gd name="T50" fmla="*/ 71 w 408"/>
                <a:gd name="T51" fmla="*/ 222 h 267"/>
                <a:gd name="T52" fmla="*/ 138 w 408"/>
                <a:gd name="T53" fmla="*/ 254 h 267"/>
                <a:gd name="T54" fmla="*/ 216 w 408"/>
                <a:gd name="T55" fmla="*/ 267 h 267"/>
                <a:gd name="T56" fmla="*/ 226 w 408"/>
                <a:gd name="T57" fmla="*/ 267 h 267"/>
                <a:gd name="T58" fmla="*/ 295 w 408"/>
                <a:gd name="T59" fmla="*/ 258 h 267"/>
                <a:gd name="T60" fmla="*/ 359 w 408"/>
                <a:gd name="T61" fmla="*/ 230 h 267"/>
                <a:gd name="T62" fmla="*/ 397 w 408"/>
                <a:gd name="T63" fmla="*/ 189 h 267"/>
                <a:gd name="T64" fmla="*/ 405 w 408"/>
                <a:gd name="T65" fmla="*/ 140 h 267"/>
                <a:gd name="T66" fmla="*/ 382 w 408"/>
                <a:gd name="T67" fmla="*/ 89 h 267"/>
                <a:gd name="T68" fmla="*/ 331 w 408"/>
                <a:gd name="T69" fmla="*/ 45 h 267"/>
                <a:gd name="T70" fmla="*/ 262 w 408"/>
                <a:gd name="T71" fmla="*/ 14 h 267"/>
                <a:gd name="T72" fmla="*/ 185 w 408"/>
                <a:gd name="T73" fmla="*/ 0 h 267"/>
                <a:gd name="T74" fmla="*/ 166 w 408"/>
                <a:gd name="T75"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8" h="267">
                  <a:moveTo>
                    <a:pt x="225" y="265"/>
                  </a:moveTo>
                  <a:cubicBezTo>
                    <a:pt x="222" y="265"/>
                    <a:pt x="219" y="265"/>
                    <a:pt x="216" y="265"/>
                  </a:cubicBezTo>
                  <a:cubicBezTo>
                    <a:pt x="190" y="264"/>
                    <a:pt x="164" y="260"/>
                    <a:pt x="139" y="252"/>
                  </a:cubicBezTo>
                  <a:cubicBezTo>
                    <a:pt x="114" y="245"/>
                    <a:pt x="92" y="234"/>
                    <a:pt x="72" y="221"/>
                  </a:cubicBezTo>
                  <a:cubicBezTo>
                    <a:pt x="52" y="208"/>
                    <a:pt x="36" y="192"/>
                    <a:pt x="24" y="175"/>
                  </a:cubicBezTo>
                  <a:cubicBezTo>
                    <a:pt x="12" y="157"/>
                    <a:pt x="5" y="139"/>
                    <a:pt x="4" y="121"/>
                  </a:cubicBezTo>
                  <a:cubicBezTo>
                    <a:pt x="2" y="104"/>
                    <a:pt x="5" y="87"/>
                    <a:pt x="13" y="72"/>
                  </a:cubicBezTo>
                  <a:cubicBezTo>
                    <a:pt x="21" y="56"/>
                    <a:pt x="33" y="43"/>
                    <a:pt x="50" y="32"/>
                  </a:cubicBezTo>
                  <a:cubicBezTo>
                    <a:pt x="66" y="21"/>
                    <a:pt x="87" y="12"/>
                    <a:pt x="110" y="7"/>
                  </a:cubicBezTo>
                  <a:cubicBezTo>
                    <a:pt x="128" y="3"/>
                    <a:pt x="147" y="1"/>
                    <a:pt x="166" y="1"/>
                  </a:cubicBezTo>
                  <a:cubicBezTo>
                    <a:pt x="173" y="1"/>
                    <a:pt x="179" y="1"/>
                    <a:pt x="186" y="2"/>
                  </a:cubicBezTo>
                  <a:cubicBezTo>
                    <a:pt x="211" y="3"/>
                    <a:pt x="237" y="8"/>
                    <a:pt x="261" y="16"/>
                  </a:cubicBezTo>
                  <a:cubicBezTo>
                    <a:pt x="286" y="23"/>
                    <a:pt x="309" y="33"/>
                    <a:pt x="329" y="46"/>
                  </a:cubicBezTo>
                  <a:cubicBezTo>
                    <a:pt x="350" y="58"/>
                    <a:pt x="367" y="73"/>
                    <a:pt x="380" y="90"/>
                  </a:cubicBezTo>
                  <a:cubicBezTo>
                    <a:pt x="393" y="106"/>
                    <a:pt x="401" y="123"/>
                    <a:pt x="403" y="140"/>
                  </a:cubicBezTo>
                  <a:cubicBezTo>
                    <a:pt x="405" y="157"/>
                    <a:pt x="402" y="173"/>
                    <a:pt x="395" y="188"/>
                  </a:cubicBezTo>
                  <a:cubicBezTo>
                    <a:pt x="387" y="204"/>
                    <a:pt x="374" y="217"/>
                    <a:pt x="357" y="229"/>
                  </a:cubicBezTo>
                  <a:cubicBezTo>
                    <a:pt x="340" y="241"/>
                    <a:pt x="318" y="251"/>
                    <a:pt x="294" y="257"/>
                  </a:cubicBezTo>
                  <a:cubicBezTo>
                    <a:pt x="272" y="263"/>
                    <a:pt x="249" y="265"/>
                    <a:pt x="225" y="265"/>
                  </a:cubicBezTo>
                  <a:moveTo>
                    <a:pt x="166" y="0"/>
                  </a:moveTo>
                  <a:cubicBezTo>
                    <a:pt x="146" y="0"/>
                    <a:pt x="127" y="2"/>
                    <a:pt x="109" y="6"/>
                  </a:cubicBezTo>
                  <a:cubicBezTo>
                    <a:pt x="85" y="11"/>
                    <a:pt x="65" y="19"/>
                    <a:pt x="48" y="31"/>
                  </a:cubicBezTo>
                  <a:cubicBezTo>
                    <a:pt x="31" y="42"/>
                    <a:pt x="19" y="55"/>
                    <a:pt x="11" y="71"/>
                  </a:cubicBezTo>
                  <a:cubicBezTo>
                    <a:pt x="3" y="87"/>
                    <a:pt x="0" y="103"/>
                    <a:pt x="1" y="121"/>
                  </a:cubicBezTo>
                  <a:cubicBezTo>
                    <a:pt x="3" y="139"/>
                    <a:pt x="10" y="157"/>
                    <a:pt x="22" y="175"/>
                  </a:cubicBezTo>
                  <a:cubicBezTo>
                    <a:pt x="34" y="193"/>
                    <a:pt x="50" y="209"/>
                    <a:pt x="71" y="222"/>
                  </a:cubicBezTo>
                  <a:cubicBezTo>
                    <a:pt x="91" y="236"/>
                    <a:pt x="113" y="246"/>
                    <a:pt x="138" y="254"/>
                  </a:cubicBezTo>
                  <a:cubicBezTo>
                    <a:pt x="164" y="262"/>
                    <a:pt x="190" y="266"/>
                    <a:pt x="216" y="267"/>
                  </a:cubicBezTo>
                  <a:cubicBezTo>
                    <a:pt x="219" y="267"/>
                    <a:pt x="223" y="267"/>
                    <a:pt x="226" y="267"/>
                  </a:cubicBezTo>
                  <a:cubicBezTo>
                    <a:pt x="250" y="267"/>
                    <a:pt x="273" y="264"/>
                    <a:pt x="295" y="258"/>
                  </a:cubicBezTo>
                  <a:cubicBezTo>
                    <a:pt x="320" y="252"/>
                    <a:pt x="341" y="243"/>
                    <a:pt x="359" y="230"/>
                  </a:cubicBezTo>
                  <a:cubicBezTo>
                    <a:pt x="376" y="218"/>
                    <a:pt x="389" y="204"/>
                    <a:pt x="397" y="189"/>
                  </a:cubicBezTo>
                  <a:cubicBezTo>
                    <a:pt x="405" y="173"/>
                    <a:pt x="408" y="157"/>
                    <a:pt x="405" y="140"/>
                  </a:cubicBezTo>
                  <a:cubicBezTo>
                    <a:pt x="403" y="123"/>
                    <a:pt x="395" y="105"/>
                    <a:pt x="382" y="89"/>
                  </a:cubicBezTo>
                  <a:cubicBezTo>
                    <a:pt x="369" y="72"/>
                    <a:pt x="352" y="58"/>
                    <a:pt x="331" y="45"/>
                  </a:cubicBezTo>
                  <a:cubicBezTo>
                    <a:pt x="310" y="32"/>
                    <a:pt x="287" y="22"/>
                    <a:pt x="262" y="14"/>
                  </a:cubicBezTo>
                  <a:cubicBezTo>
                    <a:pt x="237" y="7"/>
                    <a:pt x="211" y="2"/>
                    <a:pt x="185" y="0"/>
                  </a:cubicBezTo>
                  <a:cubicBezTo>
                    <a:pt x="179" y="0"/>
                    <a:pt x="172" y="0"/>
                    <a:pt x="166" y="0"/>
                  </a:cubicBezTo>
                </a:path>
              </a:pathLst>
            </a:custGeom>
            <a:solidFill>
              <a:srgbClr val="F5C3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238"/>
            <p:cNvSpPr>
              <a:spLocks noEditPoints="1"/>
            </p:cNvSpPr>
            <p:nvPr/>
          </p:nvSpPr>
          <p:spPr bwMode="auto">
            <a:xfrm>
              <a:off x="3691" y="1707"/>
              <a:ext cx="354" cy="220"/>
            </a:xfrm>
            <a:custGeom>
              <a:avLst/>
              <a:gdLst>
                <a:gd name="T0" fmla="*/ 152 w 494"/>
                <a:gd name="T1" fmla="*/ 32 h 321"/>
                <a:gd name="T2" fmla="*/ 228 w 494"/>
                <a:gd name="T3" fmla="*/ 26 h 321"/>
                <a:gd name="T4" fmla="*/ 305 w 494"/>
                <a:gd name="T5" fmla="*/ 40 h 321"/>
                <a:gd name="T6" fmla="*/ 374 w 494"/>
                <a:gd name="T7" fmla="*/ 71 h 321"/>
                <a:gd name="T8" fmla="*/ 425 w 494"/>
                <a:gd name="T9" fmla="*/ 115 h 321"/>
                <a:gd name="T10" fmla="*/ 448 w 494"/>
                <a:gd name="T11" fmla="*/ 166 h 321"/>
                <a:gd name="T12" fmla="*/ 440 w 494"/>
                <a:gd name="T13" fmla="*/ 215 h 321"/>
                <a:gd name="T14" fmla="*/ 402 w 494"/>
                <a:gd name="T15" fmla="*/ 256 h 321"/>
                <a:gd name="T16" fmla="*/ 338 w 494"/>
                <a:gd name="T17" fmla="*/ 284 h 321"/>
                <a:gd name="T18" fmla="*/ 259 w 494"/>
                <a:gd name="T19" fmla="*/ 293 h 321"/>
                <a:gd name="T20" fmla="*/ 181 w 494"/>
                <a:gd name="T21" fmla="*/ 280 h 321"/>
                <a:gd name="T22" fmla="*/ 114 w 494"/>
                <a:gd name="T23" fmla="*/ 248 h 321"/>
                <a:gd name="T24" fmla="*/ 65 w 494"/>
                <a:gd name="T25" fmla="*/ 201 h 321"/>
                <a:gd name="T26" fmla="*/ 44 w 494"/>
                <a:gd name="T27" fmla="*/ 147 h 321"/>
                <a:gd name="T28" fmla="*/ 54 w 494"/>
                <a:gd name="T29" fmla="*/ 97 h 321"/>
                <a:gd name="T30" fmla="*/ 91 w 494"/>
                <a:gd name="T31" fmla="*/ 57 h 321"/>
                <a:gd name="T32" fmla="*/ 152 w 494"/>
                <a:gd name="T33" fmla="*/ 32 h 321"/>
                <a:gd name="T34" fmla="*/ 146 w 494"/>
                <a:gd name="T35" fmla="*/ 23 h 321"/>
                <a:gd name="T36" fmla="*/ 53 w 494"/>
                <a:gd name="T37" fmla="*/ 204 h 321"/>
                <a:gd name="T38" fmla="*/ 344 w 494"/>
                <a:gd name="T39" fmla="*/ 293 h 321"/>
                <a:gd name="T40" fmla="*/ 437 w 494"/>
                <a:gd name="T41" fmla="*/ 112 h 321"/>
                <a:gd name="T42" fmla="*/ 146 w 494"/>
                <a:gd name="T43" fmla="*/ 23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94" h="321">
                  <a:moveTo>
                    <a:pt x="152" y="32"/>
                  </a:moveTo>
                  <a:cubicBezTo>
                    <a:pt x="176" y="26"/>
                    <a:pt x="202" y="25"/>
                    <a:pt x="228" y="26"/>
                  </a:cubicBezTo>
                  <a:cubicBezTo>
                    <a:pt x="254" y="28"/>
                    <a:pt x="280" y="33"/>
                    <a:pt x="305" y="40"/>
                  </a:cubicBezTo>
                  <a:cubicBezTo>
                    <a:pt x="330" y="48"/>
                    <a:pt x="353" y="58"/>
                    <a:pt x="374" y="71"/>
                  </a:cubicBezTo>
                  <a:cubicBezTo>
                    <a:pt x="395" y="84"/>
                    <a:pt x="412" y="98"/>
                    <a:pt x="425" y="115"/>
                  </a:cubicBezTo>
                  <a:cubicBezTo>
                    <a:pt x="438" y="131"/>
                    <a:pt x="446" y="149"/>
                    <a:pt x="448" y="166"/>
                  </a:cubicBezTo>
                  <a:cubicBezTo>
                    <a:pt x="451" y="183"/>
                    <a:pt x="448" y="199"/>
                    <a:pt x="440" y="215"/>
                  </a:cubicBezTo>
                  <a:cubicBezTo>
                    <a:pt x="432" y="230"/>
                    <a:pt x="419" y="244"/>
                    <a:pt x="402" y="256"/>
                  </a:cubicBezTo>
                  <a:cubicBezTo>
                    <a:pt x="384" y="269"/>
                    <a:pt x="363" y="278"/>
                    <a:pt x="338" y="284"/>
                  </a:cubicBezTo>
                  <a:cubicBezTo>
                    <a:pt x="313" y="291"/>
                    <a:pt x="286" y="294"/>
                    <a:pt x="259" y="293"/>
                  </a:cubicBezTo>
                  <a:cubicBezTo>
                    <a:pt x="233" y="292"/>
                    <a:pt x="207" y="288"/>
                    <a:pt x="181" y="280"/>
                  </a:cubicBezTo>
                  <a:cubicBezTo>
                    <a:pt x="156" y="272"/>
                    <a:pt x="134" y="262"/>
                    <a:pt x="114" y="248"/>
                  </a:cubicBezTo>
                  <a:cubicBezTo>
                    <a:pt x="93" y="235"/>
                    <a:pt x="77" y="219"/>
                    <a:pt x="65" y="201"/>
                  </a:cubicBezTo>
                  <a:cubicBezTo>
                    <a:pt x="53" y="183"/>
                    <a:pt x="46" y="165"/>
                    <a:pt x="44" y="147"/>
                  </a:cubicBezTo>
                  <a:cubicBezTo>
                    <a:pt x="43" y="129"/>
                    <a:pt x="46" y="113"/>
                    <a:pt x="54" y="97"/>
                  </a:cubicBezTo>
                  <a:cubicBezTo>
                    <a:pt x="62" y="81"/>
                    <a:pt x="74" y="68"/>
                    <a:pt x="91" y="57"/>
                  </a:cubicBezTo>
                  <a:cubicBezTo>
                    <a:pt x="108" y="45"/>
                    <a:pt x="128" y="37"/>
                    <a:pt x="152" y="32"/>
                  </a:cubicBezTo>
                  <a:moveTo>
                    <a:pt x="146" y="23"/>
                  </a:moveTo>
                  <a:cubicBezTo>
                    <a:pt x="42" y="46"/>
                    <a:pt x="0" y="127"/>
                    <a:pt x="53" y="204"/>
                  </a:cubicBezTo>
                  <a:cubicBezTo>
                    <a:pt x="105" y="281"/>
                    <a:pt x="236" y="321"/>
                    <a:pt x="344" y="293"/>
                  </a:cubicBezTo>
                  <a:cubicBezTo>
                    <a:pt x="452" y="265"/>
                    <a:pt x="494" y="184"/>
                    <a:pt x="437" y="112"/>
                  </a:cubicBezTo>
                  <a:cubicBezTo>
                    <a:pt x="380" y="40"/>
                    <a:pt x="250" y="0"/>
                    <a:pt x="146" y="23"/>
                  </a:cubicBezTo>
                </a:path>
              </a:pathLst>
            </a:custGeom>
            <a:solidFill>
              <a:srgbClr val="DD3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239"/>
            <p:cNvSpPr>
              <a:spLocks/>
            </p:cNvSpPr>
            <p:nvPr/>
          </p:nvSpPr>
          <p:spPr bwMode="auto">
            <a:xfrm>
              <a:off x="3801" y="1732"/>
              <a:ext cx="10" cy="9"/>
            </a:xfrm>
            <a:custGeom>
              <a:avLst/>
              <a:gdLst>
                <a:gd name="T0" fmla="*/ 4 w 14"/>
                <a:gd name="T1" fmla="*/ 0 h 13"/>
                <a:gd name="T2" fmla="*/ 3 w 14"/>
                <a:gd name="T3" fmla="*/ 0 h 13"/>
                <a:gd name="T4" fmla="*/ 2 w 14"/>
                <a:gd name="T5" fmla="*/ 0 h 13"/>
                <a:gd name="T6" fmla="*/ 1 w 14"/>
                <a:gd name="T7" fmla="*/ 2 h 13"/>
                <a:gd name="T8" fmla="*/ 7 w 14"/>
                <a:gd name="T9" fmla="*/ 12 h 13"/>
                <a:gd name="T10" fmla="*/ 10 w 14"/>
                <a:gd name="T11" fmla="*/ 13 h 13"/>
                <a:gd name="T12" fmla="*/ 11 w 14"/>
                <a:gd name="T13" fmla="*/ 13 h 13"/>
                <a:gd name="T14" fmla="*/ 12 w 14"/>
                <a:gd name="T15" fmla="*/ 12 h 13"/>
                <a:gd name="T16" fmla="*/ 13 w 14"/>
                <a:gd name="T17" fmla="*/ 10 h 13"/>
                <a:gd name="T18" fmla="*/ 6 w 14"/>
                <a:gd name="T19" fmla="*/ 1 h 13"/>
                <a:gd name="T20" fmla="*/ 4 w 14"/>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3">
                  <a:moveTo>
                    <a:pt x="4" y="0"/>
                  </a:moveTo>
                  <a:cubicBezTo>
                    <a:pt x="4" y="0"/>
                    <a:pt x="3" y="0"/>
                    <a:pt x="3" y="0"/>
                  </a:cubicBezTo>
                  <a:cubicBezTo>
                    <a:pt x="2" y="0"/>
                    <a:pt x="2" y="0"/>
                    <a:pt x="2" y="0"/>
                  </a:cubicBezTo>
                  <a:cubicBezTo>
                    <a:pt x="1" y="1"/>
                    <a:pt x="0" y="2"/>
                    <a:pt x="1" y="2"/>
                  </a:cubicBezTo>
                  <a:cubicBezTo>
                    <a:pt x="7" y="12"/>
                    <a:pt x="7" y="12"/>
                    <a:pt x="7" y="12"/>
                  </a:cubicBezTo>
                  <a:cubicBezTo>
                    <a:pt x="8" y="12"/>
                    <a:pt x="9" y="13"/>
                    <a:pt x="10" y="13"/>
                  </a:cubicBezTo>
                  <a:cubicBezTo>
                    <a:pt x="10" y="13"/>
                    <a:pt x="11" y="13"/>
                    <a:pt x="11" y="13"/>
                  </a:cubicBezTo>
                  <a:cubicBezTo>
                    <a:pt x="12" y="12"/>
                    <a:pt x="12" y="12"/>
                    <a:pt x="12" y="12"/>
                  </a:cubicBezTo>
                  <a:cubicBezTo>
                    <a:pt x="13" y="12"/>
                    <a:pt x="14" y="11"/>
                    <a:pt x="13" y="10"/>
                  </a:cubicBezTo>
                  <a:cubicBezTo>
                    <a:pt x="6" y="1"/>
                    <a:pt x="6" y="1"/>
                    <a:pt x="6" y="1"/>
                  </a:cubicBezTo>
                  <a:cubicBezTo>
                    <a:pt x="6" y="1"/>
                    <a:pt x="5" y="0"/>
                    <a:pt x="4" y="0"/>
                  </a:cubicBezTo>
                </a:path>
              </a:pathLst>
            </a:custGeom>
            <a:solidFill>
              <a:srgbClr val="F5C3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240"/>
            <p:cNvSpPr>
              <a:spLocks/>
            </p:cNvSpPr>
            <p:nvPr/>
          </p:nvSpPr>
          <p:spPr bwMode="auto">
            <a:xfrm>
              <a:off x="3801" y="1732"/>
              <a:ext cx="10" cy="9"/>
            </a:xfrm>
            <a:custGeom>
              <a:avLst/>
              <a:gdLst>
                <a:gd name="T0" fmla="*/ 13 w 14"/>
                <a:gd name="T1" fmla="*/ 10 h 13"/>
                <a:gd name="T2" fmla="*/ 12 w 14"/>
                <a:gd name="T3" fmla="*/ 12 h 13"/>
                <a:gd name="T4" fmla="*/ 11 w 14"/>
                <a:gd name="T5" fmla="*/ 13 h 13"/>
                <a:gd name="T6" fmla="*/ 7 w 14"/>
                <a:gd name="T7" fmla="*/ 12 h 13"/>
                <a:gd name="T8" fmla="*/ 1 w 14"/>
                <a:gd name="T9" fmla="*/ 2 h 13"/>
                <a:gd name="T10" fmla="*/ 2 w 14"/>
                <a:gd name="T11" fmla="*/ 0 h 13"/>
                <a:gd name="T12" fmla="*/ 3 w 14"/>
                <a:gd name="T13" fmla="*/ 0 h 13"/>
                <a:gd name="T14" fmla="*/ 6 w 14"/>
                <a:gd name="T15" fmla="*/ 1 h 13"/>
                <a:gd name="T16" fmla="*/ 13 w 14"/>
                <a:gd name="T17"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3">
                  <a:moveTo>
                    <a:pt x="13" y="10"/>
                  </a:moveTo>
                  <a:cubicBezTo>
                    <a:pt x="14" y="11"/>
                    <a:pt x="13" y="12"/>
                    <a:pt x="12" y="12"/>
                  </a:cubicBezTo>
                  <a:cubicBezTo>
                    <a:pt x="11" y="13"/>
                    <a:pt x="11" y="13"/>
                    <a:pt x="11" y="13"/>
                  </a:cubicBezTo>
                  <a:cubicBezTo>
                    <a:pt x="10" y="13"/>
                    <a:pt x="8" y="12"/>
                    <a:pt x="7" y="12"/>
                  </a:cubicBezTo>
                  <a:cubicBezTo>
                    <a:pt x="1" y="2"/>
                    <a:pt x="1" y="2"/>
                    <a:pt x="1" y="2"/>
                  </a:cubicBezTo>
                  <a:cubicBezTo>
                    <a:pt x="0" y="2"/>
                    <a:pt x="1" y="1"/>
                    <a:pt x="2" y="0"/>
                  </a:cubicBezTo>
                  <a:cubicBezTo>
                    <a:pt x="3" y="0"/>
                    <a:pt x="3" y="0"/>
                    <a:pt x="3" y="0"/>
                  </a:cubicBezTo>
                  <a:cubicBezTo>
                    <a:pt x="4" y="0"/>
                    <a:pt x="6" y="0"/>
                    <a:pt x="6" y="1"/>
                  </a:cubicBezTo>
                  <a:lnTo>
                    <a:pt x="13" y="10"/>
                  </a:lnTo>
                  <a:close/>
                </a:path>
              </a:pathLst>
            </a:custGeom>
            <a:solidFill>
              <a:srgbClr val="DD3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241"/>
            <p:cNvSpPr>
              <a:spLocks/>
            </p:cNvSpPr>
            <p:nvPr/>
          </p:nvSpPr>
          <p:spPr bwMode="auto">
            <a:xfrm>
              <a:off x="3976" y="1787"/>
              <a:ext cx="13" cy="5"/>
            </a:xfrm>
            <a:custGeom>
              <a:avLst/>
              <a:gdLst>
                <a:gd name="T0" fmla="*/ 15 w 19"/>
                <a:gd name="T1" fmla="*/ 0 h 7"/>
                <a:gd name="T2" fmla="*/ 14 w 19"/>
                <a:gd name="T3" fmla="*/ 0 h 7"/>
                <a:gd name="T4" fmla="*/ 1 w 19"/>
                <a:gd name="T5" fmla="*/ 3 h 7"/>
                <a:gd name="T6" fmla="*/ 0 w 19"/>
                <a:gd name="T7" fmla="*/ 5 h 7"/>
                <a:gd name="T8" fmla="*/ 1 w 19"/>
                <a:gd name="T9" fmla="*/ 6 h 7"/>
                <a:gd name="T10" fmla="*/ 4 w 19"/>
                <a:gd name="T11" fmla="*/ 7 h 7"/>
                <a:gd name="T12" fmla="*/ 4 w 19"/>
                <a:gd name="T13" fmla="*/ 7 h 7"/>
                <a:gd name="T14" fmla="*/ 17 w 19"/>
                <a:gd name="T15" fmla="*/ 4 h 7"/>
                <a:gd name="T16" fmla="*/ 18 w 19"/>
                <a:gd name="T17" fmla="*/ 2 h 7"/>
                <a:gd name="T18" fmla="*/ 18 w 19"/>
                <a:gd name="T19" fmla="*/ 1 h 7"/>
                <a:gd name="T20" fmla="*/ 15 w 19"/>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7">
                  <a:moveTo>
                    <a:pt x="15" y="0"/>
                  </a:moveTo>
                  <a:cubicBezTo>
                    <a:pt x="15" y="0"/>
                    <a:pt x="14" y="0"/>
                    <a:pt x="14" y="0"/>
                  </a:cubicBezTo>
                  <a:cubicBezTo>
                    <a:pt x="1" y="3"/>
                    <a:pt x="1" y="3"/>
                    <a:pt x="1" y="3"/>
                  </a:cubicBezTo>
                  <a:cubicBezTo>
                    <a:pt x="0" y="3"/>
                    <a:pt x="0" y="4"/>
                    <a:pt x="0" y="5"/>
                  </a:cubicBezTo>
                  <a:cubicBezTo>
                    <a:pt x="1" y="6"/>
                    <a:pt x="1" y="6"/>
                    <a:pt x="1" y="6"/>
                  </a:cubicBezTo>
                  <a:cubicBezTo>
                    <a:pt x="1" y="7"/>
                    <a:pt x="2" y="7"/>
                    <a:pt x="4" y="7"/>
                  </a:cubicBezTo>
                  <a:cubicBezTo>
                    <a:pt x="4" y="7"/>
                    <a:pt x="4" y="7"/>
                    <a:pt x="4" y="7"/>
                  </a:cubicBezTo>
                  <a:cubicBezTo>
                    <a:pt x="17" y="4"/>
                    <a:pt x="17" y="4"/>
                    <a:pt x="17" y="4"/>
                  </a:cubicBezTo>
                  <a:cubicBezTo>
                    <a:pt x="18" y="4"/>
                    <a:pt x="19" y="3"/>
                    <a:pt x="18" y="2"/>
                  </a:cubicBezTo>
                  <a:cubicBezTo>
                    <a:pt x="18" y="1"/>
                    <a:pt x="18" y="1"/>
                    <a:pt x="18" y="1"/>
                  </a:cubicBezTo>
                  <a:cubicBezTo>
                    <a:pt x="17" y="0"/>
                    <a:pt x="16" y="0"/>
                    <a:pt x="15" y="0"/>
                  </a:cubicBezTo>
                </a:path>
              </a:pathLst>
            </a:custGeom>
            <a:solidFill>
              <a:srgbClr val="F5C3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242"/>
            <p:cNvSpPr>
              <a:spLocks/>
            </p:cNvSpPr>
            <p:nvPr/>
          </p:nvSpPr>
          <p:spPr bwMode="auto">
            <a:xfrm>
              <a:off x="3978" y="1787"/>
              <a:ext cx="14" cy="5"/>
            </a:xfrm>
            <a:custGeom>
              <a:avLst/>
              <a:gdLst>
                <a:gd name="T0" fmla="*/ 18 w 19"/>
                <a:gd name="T1" fmla="*/ 2 h 8"/>
                <a:gd name="T2" fmla="*/ 17 w 19"/>
                <a:gd name="T3" fmla="*/ 4 h 8"/>
                <a:gd name="T4" fmla="*/ 4 w 19"/>
                <a:gd name="T5" fmla="*/ 7 h 8"/>
                <a:gd name="T6" fmla="*/ 1 w 19"/>
                <a:gd name="T7" fmla="*/ 6 h 8"/>
                <a:gd name="T8" fmla="*/ 0 w 19"/>
                <a:gd name="T9" fmla="*/ 6 h 8"/>
                <a:gd name="T10" fmla="*/ 1 w 19"/>
                <a:gd name="T11" fmla="*/ 3 h 8"/>
                <a:gd name="T12" fmla="*/ 14 w 19"/>
                <a:gd name="T13" fmla="*/ 0 h 8"/>
                <a:gd name="T14" fmla="*/ 18 w 19"/>
                <a:gd name="T15" fmla="*/ 2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18" y="2"/>
                  </a:moveTo>
                  <a:cubicBezTo>
                    <a:pt x="19" y="3"/>
                    <a:pt x="18" y="4"/>
                    <a:pt x="17" y="4"/>
                  </a:cubicBezTo>
                  <a:cubicBezTo>
                    <a:pt x="4" y="7"/>
                    <a:pt x="4" y="7"/>
                    <a:pt x="4" y="7"/>
                  </a:cubicBezTo>
                  <a:cubicBezTo>
                    <a:pt x="3" y="8"/>
                    <a:pt x="1" y="7"/>
                    <a:pt x="1" y="6"/>
                  </a:cubicBezTo>
                  <a:cubicBezTo>
                    <a:pt x="0" y="6"/>
                    <a:pt x="0" y="6"/>
                    <a:pt x="0" y="6"/>
                  </a:cubicBezTo>
                  <a:cubicBezTo>
                    <a:pt x="0" y="5"/>
                    <a:pt x="0" y="4"/>
                    <a:pt x="1" y="3"/>
                  </a:cubicBezTo>
                  <a:cubicBezTo>
                    <a:pt x="14" y="0"/>
                    <a:pt x="14" y="0"/>
                    <a:pt x="14" y="0"/>
                  </a:cubicBezTo>
                  <a:cubicBezTo>
                    <a:pt x="15" y="0"/>
                    <a:pt x="17" y="1"/>
                    <a:pt x="18" y="2"/>
                  </a:cubicBezTo>
                  <a:close/>
                </a:path>
              </a:pathLst>
            </a:custGeom>
            <a:solidFill>
              <a:srgbClr val="DD3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243"/>
            <p:cNvSpPr>
              <a:spLocks/>
            </p:cNvSpPr>
            <p:nvPr/>
          </p:nvSpPr>
          <p:spPr bwMode="auto">
            <a:xfrm>
              <a:off x="3921" y="1890"/>
              <a:ext cx="10" cy="9"/>
            </a:xfrm>
            <a:custGeom>
              <a:avLst/>
              <a:gdLst>
                <a:gd name="T0" fmla="*/ 3 w 13"/>
                <a:gd name="T1" fmla="*/ 0 h 13"/>
                <a:gd name="T2" fmla="*/ 3 w 13"/>
                <a:gd name="T3" fmla="*/ 0 h 13"/>
                <a:gd name="T4" fmla="*/ 1 w 13"/>
                <a:gd name="T5" fmla="*/ 0 h 13"/>
                <a:gd name="T6" fmla="*/ 0 w 13"/>
                <a:gd name="T7" fmla="*/ 2 h 13"/>
                <a:gd name="T8" fmla="*/ 7 w 13"/>
                <a:gd name="T9" fmla="*/ 11 h 13"/>
                <a:gd name="T10" fmla="*/ 9 w 13"/>
                <a:gd name="T11" fmla="*/ 13 h 13"/>
                <a:gd name="T12" fmla="*/ 10 w 13"/>
                <a:gd name="T13" fmla="*/ 12 h 13"/>
                <a:gd name="T14" fmla="*/ 12 w 13"/>
                <a:gd name="T15" fmla="*/ 12 h 13"/>
                <a:gd name="T16" fmla="*/ 13 w 13"/>
                <a:gd name="T17" fmla="*/ 10 h 13"/>
                <a:gd name="T18" fmla="*/ 6 w 13"/>
                <a:gd name="T19" fmla="*/ 1 h 13"/>
                <a:gd name="T20" fmla="*/ 3 w 13"/>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3">
                  <a:moveTo>
                    <a:pt x="3" y="0"/>
                  </a:moveTo>
                  <a:cubicBezTo>
                    <a:pt x="3" y="0"/>
                    <a:pt x="3" y="0"/>
                    <a:pt x="3" y="0"/>
                  </a:cubicBezTo>
                  <a:cubicBezTo>
                    <a:pt x="1" y="0"/>
                    <a:pt x="1" y="0"/>
                    <a:pt x="1" y="0"/>
                  </a:cubicBezTo>
                  <a:cubicBezTo>
                    <a:pt x="0" y="1"/>
                    <a:pt x="0" y="2"/>
                    <a:pt x="0" y="2"/>
                  </a:cubicBezTo>
                  <a:cubicBezTo>
                    <a:pt x="7" y="11"/>
                    <a:pt x="7" y="11"/>
                    <a:pt x="7" y="11"/>
                  </a:cubicBezTo>
                  <a:cubicBezTo>
                    <a:pt x="7" y="12"/>
                    <a:pt x="8" y="13"/>
                    <a:pt x="9" y="13"/>
                  </a:cubicBezTo>
                  <a:cubicBezTo>
                    <a:pt x="10" y="13"/>
                    <a:pt x="10" y="12"/>
                    <a:pt x="10" y="12"/>
                  </a:cubicBezTo>
                  <a:cubicBezTo>
                    <a:pt x="12" y="12"/>
                    <a:pt x="12" y="12"/>
                    <a:pt x="12" y="12"/>
                  </a:cubicBezTo>
                  <a:cubicBezTo>
                    <a:pt x="13" y="12"/>
                    <a:pt x="13" y="11"/>
                    <a:pt x="13" y="10"/>
                  </a:cubicBezTo>
                  <a:cubicBezTo>
                    <a:pt x="6" y="1"/>
                    <a:pt x="6" y="1"/>
                    <a:pt x="6" y="1"/>
                  </a:cubicBezTo>
                  <a:cubicBezTo>
                    <a:pt x="6" y="0"/>
                    <a:pt x="5" y="0"/>
                    <a:pt x="3" y="0"/>
                  </a:cubicBezTo>
                </a:path>
              </a:pathLst>
            </a:custGeom>
            <a:solidFill>
              <a:srgbClr val="F5C3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244"/>
            <p:cNvSpPr>
              <a:spLocks/>
            </p:cNvSpPr>
            <p:nvPr/>
          </p:nvSpPr>
          <p:spPr bwMode="auto">
            <a:xfrm>
              <a:off x="3921" y="1890"/>
              <a:ext cx="10" cy="9"/>
            </a:xfrm>
            <a:custGeom>
              <a:avLst/>
              <a:gdLst>
                <a:gd name="T0" fmla="*/ 13 w 13"/>
                <a:gd name="T1" fmla="*/ 10 h 13"/>
                <a:gd name="T2" fmla="*/ 12 w 13"/>
                <a:gd name="T3" fmla="*/ 12 h 13"/>
                <a:gd name="T4" fmla="*/ 10 w 13"/>
                <a:gd name="T5" fmla="*/ 12 h 13"/>
                <a:gd name="T6" fmla="*/ 7 w 13"/>
                <a:gd name="T7" fmla="*/ 11 h 13"/>
                <a:gd name="T8" fmla="*/ 0 w 13"/>
                <a:gd name="T9" fmla="*/ 2 h 13"/>
                <a:gd name="T10" fmla="*/ 1 w 13"/>
                <a:gd name="T11" fmla="*/ 0 h 13"/>
                <a:gd name="T12" fmla="*/ 3 w 13"/>
                <a:gd name="T13" fmla="*/ 0 h 13"/>
                <a:gd name="T14" fmla="*/ 6 w 13"/>
                <a:gd name="T15" fmla="*/ 1 h 13"/>
                <a:gd name="T16" fmla="*/ 13 w 13"/>
                <a:gd name="T17"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13" y="10"/>
                  </a:moveTo>
                  <a:cubicBezTo>
                    <a:pt x="13" y="11"/>
                    <a:pt x="13" y="12"/>
                    <a:pt x="12" y="12"/>
                  </a:cubicBezTo>
                  <a:cubicBezTo>
                    <a:pt x="10" y="12"/>
                    <a:pt x="10" y="12"/>
                    <a:pt x="10" y="12"/>
                  </a:cubicBezTo>
                  <a:cubicBezTo>
                    <a:pt x="9" y="13"/>
                    <a:pt x="7" y="12"/>
                    <a:pt x="7" y="11"/>
                  </a:cubicBezTo>
                  <a:cubicBezTo>
                    <a:pt x="0" y="2"/>
                    <a:pt x="0" y="2"/>
                    <a:pt x="0" y="2"/>
                  </a:cubicBezTo>
                  <a:cubicBezTo>
                    <a:pt x="0" y="2"/>
                    <a:pt x="0" y="1"/>
                    <a:pt x="1" y="0"/>
                  </a:cubicBezTo>
                  <a:cubicBezTo>
                    <a:pt x="3" y="0"/>
                    <a:pt x="3" y="0"/>
                    <a:pt x="3" y="0"/>
                  </a:cubicBezTo>
                  <a:cubicBezTo>
                    <a:pt x="4" y="0"/>
                    <a:pt x="5" y="0"/>
                    <a:pt x="6" y="1"/>
                  </a:cubicBezTo>
                  <a:lnTo>
                    <a:pt x="13" y="10"/>
                  </a:lnTo>
                  <a:close/>
                </a:path>
              </a:pathLst>
            </a:custGeom>
            <a:solidFill>
              <a:srgbClr val="DD3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245"/>
            <p:cNvSpPr>
              <a:spLocks/>
            </p:cNvSpPr>
            <p:nvPr/>
          </p:nvSpPr>
          <p:spPr bwMode="auto">
            <a:xfrm>
              <a:off x="3743" y="1840"/>
              <a:ext cx="14" cy="6"/>
            </a:xfrm>
            <a:custGeom>
              <a:avLst/>
              <a:gdLst>
                <a:gd name="T0" fmla="*/ 15 w 19"/>
                <a:gd name="T1" fmla="*/ 0 h 8"/>
                <a:gd name="T2" fmla="*/ 15 w 19"/>
                <a:gd name="T3" fmla="*/ 0 h 8"/>
                <a:gd name="T4" fmla="*/ 2 w 19"/>
                <a:gd name="T5" fmla="*/ 4 h 8"/>
                <a:gd name="T6" fmla="*/ 1 w 19"/>
                <a:gd name="T7" fmla="*/ 6 h 8"/>
                <a:gd name="T8" fmla="*/ 1 w 19"/>
                <a:gd name="T9" fmla="*/ 7 h 8"/>
                <a:gd name="T10" fmla="*/ 4 w 19"/>
                <a:gd name="T11" fmla="*/ 8 h 8"/>
                <a:gd name="T12" fmla="*/ 5 w 19"/>
                <a:gd name="T13" fmla="*/ 8 h 8"/>
                <a:gd name="T14" fmla="*/ 17 w 19"/>
                <a:gd name="T15" fmla="*/ 5 h 8"/>
                <a:gd name="T16" fmla="*/ 19 w 19"/>
                <a:gd name="T17" fmla="*/ 2 h 8"/>
                <a:gd name="T18" fmla="*/ 18 w 19"/>
                <a:gd name="T19" fmla="*/ 2 h 8"/>
                <a:gd name="T20" fmla="*/ 15 w 19"/>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8">
                  <a:moveTo>
                    <a:pt x="15" y="0"/>
                  </a:moveTo>
                  <a:cubicBezTo>
                    <a:pt x="15" y="0"/>
                    <a:pt x="15" y="0"/>
                    <a:pt x="15" y="0"/>
                  </a:cubicBezTo>
                  <a:cubicBezTo>
                    <a:pt x="2" y="4"/>
                    <a:pt x="2" y="4"/>
                    <a:pt x="2" y="4"/>
                  </a:cubicBezTo>
                  <a:cubicBezTo>
                    <a:pt x="1" y="4"/>
                    <a:pt x="0" y="5"/>
                    <a:pt x="1" y="6"/>
                  </a:cubicBezTo>
                  <a:cubicBezTo>
                    <a:pt x="1" y="7"/>
                    <a:pt x="1" y="7"/>
                    <a:pt x="1" y="7"/>
                  </a:cubicBezTo>
                  <a:cubicBezTo>
                    <a:pt x="2" y="7"/>
                    <a:pt x="3" y="8"/>
                    <a:pt x="4" y="8"/>
                  </a:cubicBezTo>
                  <a:cubicBezTo>
                    <a:pt x="4" y="8"/>
                    <a:pt x="4" y="8"/>
                    <a:pt x="5" y="8"/>
                  </a:cubicBezTo>
                  <a:cubicBezTo>
                    <a:pt x="17" y="5"/>
                    <a:pt x="17" y="5"/>
                    <a:pt x="17" y="5"/>
                  </a:cubicBezTo>
                  <a:cubicBezTo>
                    <a:pt x="19" y="4"/>
                    <a:pt x="19" y="3"/>
                    <a:pt x="19" y="2"/>
                  </a:cubicBezTo>
                  <a:cubicBezTo>
                    <a:pt x="18" y="2"/>
                    <a:pt x="18" y="2"/>
                    <a:pt x="18" y="2"/>
                  </a:cubicBezTo>
                  <a:cubicBezTo>
                    <a:pt x="18" y="1"/>
                    <a:pt x="16" y="0"/>
                    <a:pt x="15" y="0"/>
                  </a:cubicBezTo>
                </a:path>
              </a:pathLst>
            </a:custGeom>
            <a:solidFill>
              <a:srgbClr val="F5C3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246"/>
            <p:cNvSpPr>
              <a:spLocks/>
            </p:cNvSpPr>
            <p:nvPr/>
          </p:nvSpPr>
          <p:spPr bwMode="auto">
            <a:xfrm>
              <a:off x="3741" y="1841"/>
              <a:ext cx="14" cy="5"/>
            </a:xfrm>
            <a:custGeom>
              <a:avLst/>
              <a:gdLst>
                <a:gd name="T0" fmla="*/ 19 w 19"/>
                <a:gd name="T1" fmla="*/ 2 h 8"/>
                <a:gd name="T2" fmla="*/ 18 w 19"/>
                <a:gd name="T3" fmla="*/ 4 h 8"/>
                <a:gd name="T4" fmla="*/ 5 w 19"/>
                <a:gd name="T5" fmla="*/ 7 h 8"/>
                <a:gd name="T6" fmla="*/ 1 w 19"/>
                <a:gd name="T7" fmla="*/ 6 h 8"/>
                <a:gd name="T8" fmla="*/ 1 w 19"/>
                <a:gd name="T9" fmla="*/ 5 h 8"/>
                <a:gd name="T10" fmla="*/ 2 w 19"/>
                <a:gd name="T11" fmla="*/ 3 h 8"/>
                <a:gd name="T12" fmla="*/ 15 w 19"/>
                <a:gd name="T13" fmla="*/ 0 h 8"/>
                <a:gd name="T14" fmla="*/ 18 w 19"/>
                <a:gd name="T15" fmla="*/ 1 h 8"/>
                <a:gd name="T16" fmla="*/ 19 w 19"/>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
                  <a:moveTo>
                    <a:pt x="19" y="2"/>
                  </a:moveTo>
                  <a:cubicBezTo>
                    <a:pt x="19" y="3"/>
                    <a:pt x="19" y="4"/>
                    <a:pt x="18" y="4"/>
                  </a:cubicBezTo>
                  <a:cubicBezTo>
                    <a:pt x="5" y="7"/>
                    <a:pt x="5" y="7"/>
                    <a:pt x="5" y="7"/>
                  </a:cubicBezTo>
                  <a:cubicBezTo>
                    <a:pt x="3" y="8"/>
                    <a:pt x="2" y="7"/>
                    <a:pt x="1" y="6"/>
                  </a:cubicBezTo>
                  <a:cubicBezTo>
                    <a:pt x="1" y="5"/>
                    <a:pt x="1" y="5"/>
                    <a:pt x="1" y="5"/>
                  </a:cubicBezTo>
                  <a:cubicBezTo>
                    <a:pt x="0" y="4"/>
                    <a:pt x="1" y="4"/>
                    <a:pt x="2" y="3"/>
                  </a:cubicBezTo>
                  <a:cubicBezTo>
                    <a:pt x="15" y="0"/>
                    <a:pt x="15" y="0"/>
                    <a:pt x="15" y="0"/>
                  </a:cubicBezTo>
                  <a:cubicBezTo>
                    <a:pt x="16" y="0"/>
                    <a:pt x="17" y="0"/>
                    <a:pt x="18" y="1"/>
                  </a:cubicBezTo>
                  <a:lnTo>
                    <a:pt x="19" y="2"/>
                  </a:lnTo>
                  <a:close/>
                </a:path>
              </a:pathLst>
            </a:custGeom>
            <a:solidFill>
              <a:srgbClr val="DD3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247"/>
            <p:cNvSpPr>
              <a:spLocks/>
            </p:cNvSpPr>
            <p:nvPr/>
          </p:nvSpPr>
          <p:spPr bwMode="auto">
            <a:xfrm>
              <a:off x="3729" y="1791"/>
              <a:ext cx="14" cy="4"/>
            </a:xfrm>
            <a:custGeom>
              <a:avLst/>
              <a:gdLst>
                <a:gd name="T0" fmla="*/ 2 w 20"/>
                <a:gd name="T1" fmla="*/ 0 h 6"/>
                <a:gd name="T2" fmla="*/ 0 w 20"/>
                <a:gd name="T3" fmla="*/ 1 h 6"/>
                <a:gd name="T4" fmla="*/ 2 w 20"/>
                <a:gd name="T5" fmla="*/ 3 h 6"/>
                <a:gd name="T6" fmla="*/ 17 w 20"/>
                <a:gd name="T7" fmla="*/ 6 h 6"/>
                <a:gd name="T8" fmla="*/ 18 w 20"/>
                <a:gd name="T9" fmla="*/ 6 h 6"/>
                <a:gd name="T10" fmla="*/ 20 w 20"/>
                <a:gd name="T11" fmla="*/ 5 h 6"/>
                <a:gd name="T12" fmla="*/ 18 w 20"/>
                <a:gd name="T13" fmla="*/ 3 h 6"/>
                <a:gd name="T14" fmla="*/ 3 w 20"/>
                <a:gd name="T15" fmla="*/ 0 h 6"/>
                <a:gd name="T16" fmla="*/ 2 w 2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6">
                  <a:moveTo>
                    <a:pt x="2" y="0"/>
                  </a:moveTo>
                  <a:cubicBezTo>
                    <a:pt x="1" y="0"/>
                    <a:pt x="0" y="0"/>
                    <a:pt x="0" y="1"/>
                  </a:cubicBezTo>
                  <a:cubicBezTo>
                    <a:pt x="0" y="2"/>
                    <a:pt x="1" y="3"/>
                    <a:pt x="2" y="3"/>
                  </a:cubicBezTo>
                  <a:cubicBezTo>
                    <a:pt x="17" y="6"/>
                    <a:pt x="17" y="6"/>
                    <a:pt x="17" y="6"/>
                  </a:cubicBezTo>
                  <a:cubicBezTo>
                    <a:pt x="17" y="6"/>
                    <a:pt x="18" y="6"/>
                    <a:pt x="18" y="6"/>
                  </a:cubicBezTo>
                  <a:cubicBezTo>
                    <a:pt x="19" y="6"/>
                    <a:pt x="20" y="6"/>
                    <a:pt x="20" y="5"/>
                  </a:cubicBezTo>
                  <a:cubicBezTo>
                    <a:pt x="20" y="4"/>
                    <a:pt x="19" y="3"/>
                    <a:pt x="18" y="3"/>
                  </a:cubicBezTo>
                  <a:cubicBezTo>
                    <a:pt x="3" y="0"/>
                    <a:pt x="3" y="0"/>
                    <a:pt x="3" y="0"/>
                  </a:cubicBezTo>
                  <a:cubicBezTo>
                    <a:pt x="3" y="0"/>
                    <a:pt x="2" y="0"/>
                    <a:pt x="2" y="0"/>
                  </a:cubicBezTo>
                </a:path>
              </a:pathLst>
            </a:custGeom>
            <a:solidFill>
              <a:srgbClr val="F5C3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248"/>
            <p:cNvSpPr>
              <a:spLocks/>
            </p:cNvSpPr>
            <p:nvPr/>
          </p:nvSpPr>
          <p:spPr bwMode="auto">
            <a:xfrm>
              <a:off x="3728" y="1791"/>
              <a:ext cx="15" cy="5"/>
            </a:xfrm>
            <a:custGeom>
              <a:avLst/>
              <a:gdLst>
                <a:gd name="T0" fmla="*/ 18 w 21"/>
                <a:gd name="T1" fmla="*/ 3 h 7"/>
                <a:gd name="T2" fmla="*/ 20 w 21"/>
                <a:gd name="T3" fmla="*/ 5 h 7"/>
                <a:gd name="T4" fmla="*/ 17 w 21"/>
                <a:gd name="T5" fmla="*/ 6 h 7"/>
                <a:gd name="T6" fmla="*/ 3 w 21"/>
                <a:gd name="T7" fmla="*/ 3 h 7"/>
                <a:gd name="T8" fmla="*/ 0 w 21"/>
                <a:gd name="T9" fmla="*/ 1 h 7"/>
                <a:gd name="T10" fmla="*/ 3 w 21"/>
                <a:gd name="T11" fmla="*/ 0 h 7"/>
                <a:gd name="T12" fmla="*/ 18 w 21"/>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21" h="7">
                  <a:moveTo>
                    <a:pt x="18" y="3"/>
                  </a:moveTo>
                  <a:cubicBezTo>
                    <a:pt x="20" y="3"/>
                    <a:pt x="21" y="4"/>
                    <a:pt x="20" y="5"/>
                  </a:cubicBezTo>
                  <a:cubicBezTo>
                    <a:pt x="20" y="6"/>
                    <a:pt x="19" y="7"/>
                    <a:pt x="17" y="6"/>
                  </a:cubicBezTo>
                  <a:cubicBezTo>
                    <a:pt x="3" y="3"/>
                    <a:pt x="3" y="3"/>
                    <a:pt x="3" y="3"/>
                  </a:cubicBezTo>
                  <a:cubicBezTo>
                    <a:pt x="1" y="3"/>
                    <a:pt x="0" y="2"/>
                    <a:pt x="0" y="1"/>
                  </a:cubicBezTo>
                  <a:cubicBezTo>
                    <a:pt x="0" y="0"/>
                    <a:pt x="2" y="0"/>
                    <a:pt x="3" y="0"/>
                  </a:cubicBezTo>
                  <a:lnTo>
                    <a:pt x="18" y="3"/>
                  </a:lnTo>
                  <a:close/>
                </a:path>
              </a:pathLst>
            </a:custGeom>
            <a:solidFill>
              <a:srgbClr val="DD3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249"/>
            <p:cNvSpPr>
              <a:spLocks/>
            </p:cNvSpPr>
            <p:nvPr/>
          </p:nvSpPr>
          <p:spPr bwMode="auto">
            <a:xfrm>
              <a:off x="3877" y="1732"/>
              <a:ext cx="5" cy="9"/>
            </a:xfrm>
            <a:custGeom>
              <a:avLst/>
              <a:gdLst>
                <a:gd name="T0" fmla="*/ 4 w 7"/>
                <a:gd name="T1" fmla="*/ 0 h 13"/>
                <a:gd name="T2" fmla="*/ 2 w 7"/>
                <a:gd name="T3" fmla="*/ 2 h 13"/>
                <a:gd name="T4" fmla="*/ 0 w 7"/>
                <a:gd name="T5" fmla="*/ 11 h 13"/>
                <a:gd name="T6" fmla="*/ 3 w 7"/>
                <a:gd name="T7" fmla="*/ 13 h 13"/>
                <a:gd name="T8" fmla="*/ 4 w 7"/>
                <a:gd name="T9" fmla="*/ 13 h 13"/>
                <a:gd name="T10" fmla="*/ 6 w 7"/>
                <a:gd name="T11" fmla="*/ 12 h 13"/>
                <a:gd name="T12" fmla="*/ 7 w 7"/>
                <a:gd name="T13" fmla="*/ 3 h 13"/>
                <a:gd name="T14" fmla="*/ 5 w 7"/>
                <a:gd name="T15" fmla="*/ 0 h 13"/>
                <a:gd name="T16" fmla="*/ 4 w 7"/>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3">
                  <a:moveTo>
                    <a:pt x="4" y="0"/>
                  </a:moveTo>
                  <a:cubicBezTo>
                    <a:pt x="3" y="0"/>
                    <a:pt x="2" y="1"/>
                    <a:pt x="2" y="2"/>
                  </a:cubicBezTo>
                  <a:cubicBezTo>
                    <a:pt x="0" y="11"/>
                    <a:pt x="0" y="11"/>
                    <a:pt x="0" y="11"/>
                  </a:cubicBezTo>
                  <a:cubicBezTo>
                    <a:pt x="0" y="12"/>
                    <a:pt x="1" y="13"/>
                    <a:pt x="3" y="13"/>
                  </a:cubicBezTo>
                  <a:cubicBezTo>
                    <a:pt x="3" y="13"/>
                    <a:pt x="3" y="13"/>
                    <a:pt x="4" y="13"/>
                  </a:cubicBezTo>
                  <a:cubicBezTo>
                    <a:pt x="5" y="13"/>
                    <a:pt x="6" y="13"/>
                    <a:pt x="6" y="12"/>
                  </a:cubicBezTo>
                  <a:cubicBezTo>
                    <a:pt x="7" y="3"/>
                    <a:pt x="7" y="3"/>
                    <a:pt x="7" y="3"/>
                  </a:cubicBezTo>
                  <a:cubicBezTo>
                    <a:pt x="7" y="2"/>
                    <a:pt x="6" y="1"/>
                    <a:pt x="5" y="0"/>
                  </a:cubicBezTo>
                  <a:cubicBezTo>
                    <a:pt x="5" y="0"/>
                    <a:pt x="4" y="0"/>
                    <a:pt x="4" y="0"/>
                  </a:cubicBezTo>
                </a:path>
              </a:pathLst>
            </a:custGeom>
            <a:solidFill>
              <a:srgbClr val="F5C3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250"/>
            <p:cNvSpPr>
              <a:spLocks/>
            </p:cNvSpPr>
            <p:nvPr/>
          </p:nvSpPr>
          <p:spPr bwMode="auto">
            <a:xfrm>
              <a:off x="3877" y="1732"/>
              <a:ext cx="5" cy="9"/>
            </a:xfrm>
            <a:custGeom>
              <a:avLst/>
              <a:gdLst>
                <a:gd name="T0" fmla="*/ 5 w 7"/>
                <a:gd name="T1" fmla="*/ 0 h 13"/>
                <a:gd name="T2" fmla="*/ 7 w 7"/>
                <a:gd name="T3" fmla="*/ 2 h 13"/>
                <a:gd name="T4" fmla="*/ 6 w 7"/>
                <a:gd name="T5" fmla="*/ 11 h 13"/>
                <a:gd name="T6" fmla="*/ 3 w 7"/>
                <a:gd name="T7" fmla="*/ 12 h 13"/>
                <a:gd name="T8" fmla="*/ 3 w 7"/>
                <a:gd name="T9" fmla="*/ 12 h 13"/>
                <a:gd name="T10" fmla="*/ 1 w 7"/>
                <a:gd name="T11" fmla="*/ 10 h 13"/>
                <a:gd name="T12" fmla="*/ 2 w 7"/>
                <a:gd name="T13" fmla="*/ 1 h 13"/>
                <a:gd name="T14" fmla="*/ 5 w 7"/>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3">
                  <a:moveTo>
                    <a:pt x="5" y="0"/>
                  </a:moveTo>
                  <a:cubicBezTo>
                    <a:pt x="6" y="0"/>
                    <a:pt x="7" y="1"/>
                    <a:pt x="7" y="2"/>
                  </a:cubicBezTo>
                  <a:cubicBezTo>
                    <a:pt x="6" y="11"/>
                    <a:pt x="6" y="11"/>
                    <a:pt x="6" y="11"/>
                  </a:cubicBezTo>
                  <a:cubicBezTo>
                    <a:pt x="6" y="12"/>
                    <a:pt x="4" y="13"/>
                    <a:pt x="3" y="12"/>
                  </a:cubicBezTo>
                  <a:cubicBezTo>
                    <a:pt x="3" y="12"/>
                    <a:pt x="3" y="12"/>
                    <a:pt x="3" y="12"/>
                  </a:cubicBezTo>
                  <a:cubicBezTo>
                    <a:pt x="1" y="12"/>
                    <a:pt x="0" y="11"/>
                    <a:pt x="1" y="10"/>
                  </a:cubicBezTo>
                  <a:cubicBezTo>
                    <a:pt x="2" y="1"/>
                    <a:pt x="2" y="1"/>
                    <a:pt x="2" y="1"/>
                  </a:cubicBezTo>
                  <a:cubicBezTo>
                    <a:pt x="2" y="0"/>
                    <a:pt x="3" y="0"/>
                    <a:pt x="5" y="0"/>
                  </a:cubicBezTo>
                  <a:close/>
                </a:path>
              </a:pathLst>
            </a:custGeom>
            <a:solidFill>
              <a:srgbClr val="DD3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251"/>
            <p:cNvSpPr>
              <a:spLocks/>
            </p:cNvSpPr>
            <p:nvPr/>
          </p:nvSpPr>
          <p:spPr bwMode="auto">
            <a:xfrm>
              <a:off x="3990" y="1834"/>
              <a:ext cx="15" cy="4"/>
            </a:xfrm>
            <a:custGeom>
              <a:avLst/>
              <a:gdLst>
                <a:gd name="T0" fmla="*/ 2 w 21"/>
                <a:gd name="T1" fmla="*/ 0 h 6"/>
                <a:gd name="T2" fmla="*/ 0 w 21"/>
                <a:gd name="T3" fmla="*/ 1 h 6"/>
                <a:gd name="T4" fmla="*/ 2 w 21"/>
                <a:gd name="T5" fmla="*/ 3 h 6"/>
                <a:gd name="T6" fmla="*/ 17 w 21"/>
                <a:gd name="T7" fmla="*/ 6 h 6"/>
                <a:gd name="T8" fmla="*/ 18 w 21"/>
                <a:gd name="T9" fmla="*/ 6 h 6"/>
                <a:gd name="T10" fmla="*/ 20 w 21"/>
                <a:gd name="T11" fmla="*/ 5 h 6"/>
                <a:gd name="T12" fmla="*/ 18 w 21"/>
                <a:gd name="T13" fmla="*/ 3 h 6"/>
                <a:gd name="T14" fmla="*/ 3 w 21"/>
                <a:gd name="T15" fmla="*/ 0 h 6"/>
                <a:gd name="T16" fmla="*/ 2 w 21"/>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6">
                  <a:moveTo>
                    <a:pt x="2" y="0"/>
                  </a:moveTo>
                  <a:cubicBezTo>
                    <a:pt x="1" y="0"/>
                    <a:pt x="0" y="1"/>
                    <a:pt x="0" y="1"/>
                  </a:cubicBezTo>
                  <a:cubicBezTo>
                    <a:pt x="0" y="2"/>
                    <a:pt x="1" y="3"/>
                    <a:pt x="2" y="3"/>
                  </a:cubicBezTo>
                  <a:cubicBezTo>
                    <a:pt x="17" y="6"/>
                    <a:pt x="17" y="6"/>
                    <a:pt x="17" y="6"/>
                  </a:cubicBezTo>
                  <a:cubicBezTo>
                    <a:pt x="18" y="6"/>
                    <a:pt x="18" y="6"/>
                    <a:pt x="18" y="6"/>
                  </a:cubicBezTo>
                  <a:cubicBezTo>
                    <a:pt x="19" y="6"/>
                    <a:pt x="20" y="5"/>
                    <a:pt x="20" y="5"/>
                  </a:cubicBezTo>
                  <a:cubicBezTo>
                    <a:pt x="21" y="4"/>
                    <a:pt x="20" y="3"/>
                    <a:pt x="18" y="3"/>
                  </a:cubicBezTo>
                  <a:cubicBezTo>
                    <a:pt x="3" y="0"/>
                    <a:pt x="3" y="0"/>
                    <a:pt x="3" y="0"/>
                  </a:cubicBezTo>
                  <a:cubicBezTo>
                    <a:pt x="2" y="0"/>
                    <a:pt x="2" y="0"/>
                    <a:pt x="2" y="0"/>
                  </a:cubicBezTo>
                </a:path>
              </a:pathLst>
            </a:custGeom>
            <a:solidFill>
              <a:srgbClr val="F5C3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252"/>
            <p:cNvSpPr>
              <a:spLocks/>
            </p:cNvSpPr>
            <p:nvPr/>
          </p:nvSpPr>
          <p:spPr bwMode="auto">
            <a:xfrm>
              <a:off x="3991" y="1834"/>
              <a:ext cx="15" cy="4"/>
            </a:xfrm>
            <a:custGeom>
              <a:avLst/>
              <a:gdLst>
                <a:gd name="T0" fmla="*/ 18 w 21"/>
                <a:gd name="T1" fmla="*/ 3 h 6"/>
                <a:gd name="T2" fmla="*/ 21 w 21"/>
                <a:gd name="T3" fmla="*/ 5 h 6"/>
                <a:gd name="T4" fmla="*/ 18 w 21"/>
                <a:gd name="T5" fmla="*/ 6 h 6"/>
                <a:gd name="T6" fmla="*/ 2 w 21"/>
                <a:gd name="T7" fmla="*/ 4 h 6"/>
                <a:gd name="T8" fmla="*/ 0 w 21"/>
                <a:gd name="T9" fmla="*/ 2 h 6"/>
                <a:gd name="T10" fmla="*/ 3 w 21"/>
                <a:gd name="T11" fmla="*/ 0 h 6"/>
                <a:gd name="T12" fmla="*/ 18 w 21"/>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21" h="6">
                  <a:moveTo>
                    <a:pt x="18" y="3"/>
                  </a:moveTo>
                  <a:cubicBezTo>
                    <a:pt x="20" y="3"/>
                    <a:pt x="21" y="4"/>
                    <a:pt x="21" y="5"/>
                  </a:cubicBezTo>
                  <a:cubicBezTo>
                    <a:pt x="20" y="6"/>
                    <a:pt x="19" y="6"/>
                    <a:pt x="18" y="6"/>
                  </a:cubicBezTo>
                  <a:cubicBezTo>
                    <a:pt x="2" y="4"/>
                    <a:pt x="2" y="4"/>
                    <a:pt x="2" y="4"/>
                  </a:cubicBezTo>
                  <a:cubicBezTo>
                    <a:pt x="1" y="3"/>
                    <a:pt x="0" y="3"/>
                    <a:pt x="0" y="2"/>
                  </a:cubicBezTo>
                  <a:cubicBezTo>
                    <a:pt x="0" y="1"/>
                    <a:pt x="1" y="0"/>
                    <a:pt x="3" y="0"/>
                  </a:cubicBezTo>
                  <a:lnTo>
                    <a:pt x="18" y="3"/>
                  </a:lnTo>
                  <a:close/>
                </a:path>
              </a:pathLst>
            </a:custGeom>
            <a:solidFill>
              <a:srgbClr val="DD3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253"/>
            <p:cNvSpPr>
              <a:spLocks/>
            </p:cNvSpPr>
            <p:nvPr/>
          </p:nvSpPr>
          <p:spPr bwMode="auto">
            <a:xfrm>
              <a:off x="3847" y="1892"/>
              <a:ext cx="5" cy="10"/>
            </a:xfrm>
            <a:custGeom>
              <a:avLst/>
              <a:gdLst>
                <a:gd name="T0" fmla="*/ 4 w 7"/>
                <a:gd name="T1" fmla="*/ 0 h 14"/>
                <a:gd name="T2" fmla="*/ 2 w 7"/>
                <a:gd name="T3" fmla="*/ 1 h 14"/>
                <a:gd name="T4" fmla="*/ 0 w 7"/>
                <a:gd name="T5" fmla="*/ 11 h 14"/>
                <a:gd name="T6" fmla="*/ 2 w 7"/>
                <a:gd name="T7" fmla="*/ 14 h 14"/>
                <a:gd name="T8" fmla="*/ 3 w 7"/>
                <a:gd name="T9" fmla="*/ 14 h 14"/>
                <a:gd name="T10" fmla="*/ 5 w 7"/>
                <a:gd name="T11" fmla="*/ 12 h 14"/>
                <a:gd name="T12" fmla="*/ 7 w 7"/>
                <a:gd name="T13" fmla="*/ 2 h 14"/>
                <a:gd name="T14" fmla="*/ 5 w 7"/>
                <a:gd name="T15" fmla="*/ 0 h 14"/>
                <a:gd name="T16" fmla="*/ 4 w 7"/>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4">
                  <a:moveTo>
                    <a:pt x="4" y="0"/>
                  </a:moveTo>
                  <a:cubicBezTo>
                    <a:pt x="3" y="0"/>
                    <a:pt x="2" y="1"/>
                    <a:pt x="2" y="1"/>
                  </a:cubicBezTo>
                  <a:cubicBezTo>
                    <a:pt x="0" y="11"/>
                    <a:pt x="0" y="11"/>
                    <a:pt x="0" y="11"/>
                  </a:cubicBezTo>
                  <a:cubicBezTo>
                    <a:pt x="0" y="12"/>
                    <a:pt x="1" y="13"/>
                    <a:pt x="2" y="14"/>
                  </a:cubicBezTo>
                  <a:cubicBezTo>
                    <a:pt x="2" y="14"/>
                    <a:pt x="3" y="14"/>
                    <a:pt x="3" y="14"/>
                  </a:cubicBezTo>
                  <a:cubicBezTo>
                    <a:pt x="4" y="14"/>
                    <a:pt x="5" y="13"/>
                    <a:pt x="5" y="12"/>
                  </a:cubicBezTo>
                  <a:cubicBezTo>
                    <a:pt x="7" y="2"/>
                    <a:pt x="7" y="2"/>
                    <a:pt x="7" y="2"/>
                  </a:cubicBezTo>
                  <a:cubicBezTo>
                    <a:pt x="7" y="1"/>
                    <a:pt x="6" y="0"/>
                    <a:pt x="5" y="0"/>
                  </a:cubicBezTo>
                  <a:cubicBezTo>
                    <a:pt x="5" y="0"/>
                    <a:pt x="5" y="0"/>
                    <a:pt x="4" y="0"/>
                  </a:cubicBezTo>
                </a:path>
              </a:pathLst>
            </a:custGeom>
            <a:solidFill>
              <a:srgbClr val="F5C3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36" name="Freeform 254"/>
            <p:cNvSpPr>
              <a:spLocks/>
            </p:cNvSpPr>
            <p:nvPr/>
          </p:nvSpPr>
          <p:spPr bwMode="auto">
            <a:xfrm>
              <a:off x="3847" y="1892"/>
              <a:ext cx="5" cy="10"/>
            </a:xfrm>
            <a:custGeom>
              <a:avLst/>
              <a:gdLst>
                <a:gd name="T0" fmla="*/ 5 w 7"/>
                <a:gd name="T1" fmla="*/ 0 h 14"/>
                <a:gd name="T2" fmla="*/ 7 w 7"/>
                <a:gd name="T3" fmla="*/ 3 h 14"/>
                <a:gd name="T4" fmla="*/ 5 w 7"/>
                <a:gd name="T5" fmla="*/ 13 h 14"/>
                <a:gd name="T6" fmla="*/ 2 w 7"/>
                <a:gd name="T7" fmla="*/ 14 h 14"/>
                <a:gd name="T8" fmla="*/ 0 w 7"/>
                <a:gd name="T9" fmla="*/ 12 h 14"/>
                <a:gd name="T10" fmla="*/ 2 w 7"/>
                <a:gd name="T11" fmla="*/ 2 h 14"/>
                <a:gd name="T12" fmla="*/ 5 w 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5" y="0"/>
                  </a:moveTo>
                  <a:cubicBezTo>
                    <a:pt x="6" y="1"/>
                    <a:pt x="7" y="2"/>
                    <a:pt x="7" y="3"/>
                  </a:cubicBezTo>
                  <a:cubicBezTo>
                    <a:pt x="5" y="13"/>
                    <a:pt x="5" y="13"/>
                    <a:pt x="5" y="13"/>
                  </a:cubicBezTo>
                  <a:cubicBezTo>
                    <a:pt x="5" y="14"/>
                    <a:pt x="4" y="14"/>
                    <a:pt x="2" y="14"/>
                  </a:cubicBezTo>
                  <a:cubicBezTo>
                    <a:pt x="1" y="14"/>
                    <a:pt x="0" y="13"/>
                    <a:pt x="0" y="12"/>
                  </a:cubicBezTo>
                  <a:cubicBezTo>
                    <a:pt x="2" y="2"/>
                    <a:pt x="2" y="2"/>
                    <a:pt x="2" y="2"/>
                  </a:cubicBezTo>
                  <a:cubicBezTo>
                    <a:pt x="2" y="1"/>
                    <a:pt x="3" y="0"/>
                    <a:pt x="5" y="0"/>
                  </a:cubicBezTo>
                  <a:close/>
                </a:path>
              </a:pathLst>
            </a:custGeom>
            <a:solidFill>
              <a:srgbClr val="DD3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37" name="Freeform 255"/>
            <p:cNvSpPr>
              <a:spLocks/>
            </p:cNvSpPr>
            <p:nvPr/>
          </p:nvSpPr>
          <p:spPr bwMode="auto">
            <a:xfrm>
              <a:off x="3752" y="1754"/>
              <a:ext cx="13" cy="8"/>
            </a:xfrm>
            <a:custGeom>
              <a:avLst/>
              <a:gdLst>
                <a:gd name="T0" fmla="*/ 2 w 18"/>
                <a:gd name="T1" fmla="*/ 0 h 11"/>
                <a:gd name="T2" fmla="*/ 0 w 18"/>
                <a:gd name="T3" fmla="*/ 0 h 11"/>
                <a:gd name="T4" fmla="*/ 1 w 18"/>
                <a:gd name="T5" fmla="*/ 3 h 11"/>
                <a:gd name="T6" fmla="*/ 13 w 18"/>
                <a:gd name="T7" fmla="*/ 10 h 11"/>
                <a:gd name="T8" fmla="*/ 15 w 18"/>
                <a:gd name="T9" fmla="*/ 11 h 11"/>
                <a:gd name="T10" fmla="*/ 17 w 18"/>
                <a:gd name="T11" fmla="*/ 10 h 11"/>
                <a:gd name="T12" fmla="*/ 16 w 18"/>
                <a:gd name="T13" fmla="*/ 8 h 11"/>
                <a:gd name="T14" fmla="*/ 4 w 18"/>
                <a:gd name="T15" fmla="*/ 0 h 11"/>
                <a:gd name="T16" fmla="*/ 2 w 18"/>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2" y="0"/>
                  </a:moveTo>
                  <a:cubicBezTo>
                    <a:pt x="1" y="0"/>
                    <a:pt x="1" y="0"/>
                    <a:pt x="0" y="0"/>
                  </a:cubicBezTo>
                  <a:cubicBezTo>
                    <a:pt x="0" y="1"/>
                    <a:pt x="0" y="2"/>
                    <a:pt x="1" y="3"/>
                  </a:cubicBezTo>
                  <a:cubicBezTo>
                    <a:pt x="13" y="10"/>
                    <a:pt x="13" y="10"/>
                    <a:pt x="13" y="10"/>
                  </a:cubicBezTo>
                  <a:cubicBezTo>
                    <a:pt x="14" y="10"/>
                    <a:pt x="15" y="11"/>
                    <a:pt x="15" y="11"/>
                  </a:cubicBezTo>
                  <a:cubicBezTo>
                    <a:pt x="16" y="11"/>
                    <a:pt x="17" y="10"/>
                    <a:pt x="17" y="10"/>
                  </a:cubicBezTo>
                  <a:cubicBezTo>
                    <a:pt x="18" y="9"/>
                    <a:pt x="18" y="8"/>
                    <a:pt x="16" y="8"/>
                  </a:cubicBezTo>
                  <a:cubicBezTo>
                    <a:pt x="4" y="0"/>
                    <a:pt x="4" y="0"/>
                    <a:pt x="4" y="0"/>
                  </a:cubicBezTo>
                  <a:cubicBezTo>
                    <a:pt x="3" y="0"/>
                    <a:pt x="3" y="0"/>
                    <a:pt x="2" y="0"/>
                  </a:cubicBezTo>
                </a:path>
              </a:pathLst>
            </a:custGeom>
            <a:solidFill>
              <a:srgbClr val="F5C3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38" name="Freeform 256"/>
            <p:cNvSpPr>
              <a:spLocks/>
            </p:cNvSpPr>
            <p:nvPr/>
          </p:nvSpPr>
          <p:spPr bwMode="auto">
            <a:xfrm>
              <a:off x="3751" y="1754"/>
              <a:ext cx="13" cy="7"/>
            </a:xfrm>
            <a:custGeom>
              <a:avLst/>
              <a:gdLst>
                <a:gd name="T0" fmla="*/ 17 w 18"/>
                <a:gd name="T1" fmla="*/ 8 h 11"/>
                <a:gd name="T2" fmla="*/ 18 w 18"/>
                <a:gd name="T3" fmla="*/ 11 h 11"/>
                <a:gd name="T4" fmla="*/ 14 w 18"/>
                <a:gd name="T5" fmla="*/ 11 h 11"/>
                <a:gd name="T6" fmla="*/ 2 w 18"/>
                <a:gd name="T7" fmla="*/ 4 h 11"/>
                <a:gd name="T8" fmla="*/ 1 w 18"/>
                <a:gd name="T9" fmla="*/ 1 h 11"/>
                <a:gd name="T10" fmla="*/ 5 w 18"/>
                <a:gd name="T11" fmla="*/ 1 h 11"/>
                <a:gd name="T12" fmla="*/ 17 w 18"/>
                <a:gd name="T13" fmla="*/ 8 h 11"/>
              </a:gdLst>
              <a:ahLst/>
              <a:cxnLst>
                <a:cxn ang="0">
                  <a:pos x="T0" y="T1"/>
                </a:cxn>
                <a:cxn ang="0">
                  <a:pos x="T2" y="T3"/>
                </a:cxn>
                <a:cxn ang="0">
                  <a:pos x="T4" y="T5"/>
                </a:cxn>
                <a:cxn ang="0">
                  <a:pos x="T6" y="T7"/>
                </a:cxn>
                <a:cxn ang="0">
                  <a:pos x="T8" y="T9"/>
                </a:cxn>
                <a:cxn ang="0">
                  <a:pos x="T10" y="T11"/>
                </a:cxn>
                <a:cxn ang="0">
                  <a:pos x="T12" y="T13"/>
                </a:cxn>
              </a:cxnLst>
              <a:rect l="0" t="0" r="r" b="b"/>
              <a:pathLst>
                <a:path w="18" h="11">
                  <a:moveTo>
                    <a:pt x="17" y="8"/>
                  </a:moveTo>
                  <a:cubicBezTo>
                    <a:pt x="18" y="9"/>
                    <a:pt x="18" y="10"/>
                    <a:pt x="18" y="11"/>
                  </a:cubicBezTo>
                  <a:cubicBezTo>
                    <a:pt x="17" y="11"/>
                    <a:pt x="15" y="11"/>
                    <a:pt x="14" y="11"/>
                  </a:cubicBezTo>
                  <a:cubicBezTo>
                    <a:pt x="2" y="4"/>
                    <a:pt x="2" y="4"/>
                    <a:pt x="2" y="4"/>
                  </a:cubicBezTo>
                  <a:cubicBezTo>
                    <a:pt x="0" y="3"/>
                    <a:pt x="0" y="2"/>
                    <a:pt x="1" y="1"/>
                  </a:cubicBezTo>
                  <a:cubicBezTo>
                    <a:pt x="2" y="0"/>
                    <a:pt x="3" y="0"/>
                    <a:pt x="5" y="1"/>
                  </a:cubicBezTo>
                  <a:lnTo>
                    <a:pt x="17" y="8"/>
                  </a:lnTo>
                  <a:close/>
                </a:path>
              </a:pathLst>
            </a:custGeom>
            <a:solidFill>
              <a:srgbClr val="DD3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39" name="Freeform 257"/>
            <p:cNvSpPr>
              <a:spLocks/>
            </p:cNvSpPr>
            <p:nvPr/>
          </p:nvSpPr>
          <p:spPr bwMode="auto">
            <a:xfrm>
              <a:off x="3934" y="1752"/>
              <a:ext cx="10" cy="7"/>
            </a:xfrm>
            <a:custGeom>
              <a:avLst/>
              <a:gdLst>
                <a:gd name="T0" fmla="*/ 11 w 14"/>
                <a:gd name="T1" fmla="*/ 0 h 10"/>
                <a:gd name="T2" fmla="*/ 9 w 14"/>
                <a:gd name="T3" fmla="*/ 0 h 10"/>
                <a:gd name="T4" fmla="*/ 0 w 14"/>
                <a:gd name="T5" fmla="*/ 7 h 10"/>
                <a:gd name="T6" fmla="*/ 1 w 14"/>
                <a:gd name="T7" fmla="*/ 10 h 10"/>
                <a:gd name="T8" fmla="*/ 3 w 14"/>
                <a:gd name="T9" fmla="*/ 10 h 10"/>
                <a:gd name="T10" fmla="*/ 5 w 14"/>
                <a:gd name="T11" fmla="*/ 10 h 10"/>
                <a:gd name="T12" fmla="*/ 13 w 14"/>
                <a:gd name="T13" fmla="*/ 2 h 10"/>
                <a:gd name="T14" fmla="*/ 13 w 14"/>
                <a:gd name="T15" fmla="*/ 0 h 10"/>
                <a:gd name="T16" fmla="*/ 11 w 14"/>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0">
                  <a:moveTo>
                    <a:pt x="11" y="0"/>
                  </a:moveTo>
                  <a:cubicBezTo>
                    <a:pt x="10" y="0"/>
                    <a:pt x="9" y="0"/>
                    <a:pt x="9" y="0"/>
                  </a:cubicBezTo>
                  <a:cubicBezTo>
                    <a:pt x="0" y="7"/>
                    <a:pt x="0" y="7"/>
                    <a:pt x="0" y="7"/>
                  </a:cubicBezTo>
                  <a:cubicBezTo>
                    <a:pt x="0" y="8"/>
                    <a:pt x="0" y="9"/>
                    <a:pt x="1" y="10"/>
                  </a:cubicBezTo>
                  <a:cubicBezTo>
                    <a:pt x="2" y="10"/>
                    <a:pt x="2" y="10"/>
                    <a:pt x="3" y="10"/>
                  </a:cubicBezTo>
                  <a:cubicBezTo>
                    <a:pt x="4" y="10"/>
                    <a:pt x="4" y="10"/>
                    <a:pt x="5" y="10"/>
                  </a:cubicBezTo>
                  <a:cubicBezTo>
                    <a:pt x="13" y="2"/>
                    <a:pt x="13" y="2"/>
                    <a:pt x="13" y="2"/>
                  </a:cubicBezTo>
                  <a:cubicBezTo>
                    <a:pt x="14" y="2"/>
                    <a:pt x="14" y="1"/>
                    <a:pt x="13" y="0"/>
                  </a:cubicBezTo>
                  <a:cubicBezTo>
                    <a:pt x="12" y="0"/>
                    <a:pt x="11" y="0"/>
                    <a:pt x="11" y="0"/>
                  </a:cubicBezTo>
                </a:path>
              </a:pathLst>
            </a:custGeom>
            <a:solidFill>
              <a:srgbClr val="F5C3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0" name="Freeform 258"/>
            <p:cNvSpPr>
              <a:spLocks/>
            </p:cNvSpPr>
            <p:nvPr/>
          </p:nvSpPr>
          <p:spPr bwMode="auto">
            <a:xfrm>
              <a:off x="3934" y="1752"/>
              <a:ext cx="11" cy="7"/>
            </a:xfrm>
            <a:custGeom>
              <a:avLst/>
              <a:gdLst>
                <a:gd name="T0" fmla="*/ 13 w 15"/>
                <a:gd name="T1" fmla="*/ 1 h 11"/>
                <a:gd name="T2" fmla="*/ 14 w 15"/>
                <a:gd name="T3" fmla="*/ 3 h 11"/>
                <a:gd name="T4" fmla="*/ 5 w 15"/>
                <a:gd name="T5" fmla="*/ 10 h 11"/>
                <a:gd name="T6" fmla="*/ 2 w 15"/>
                <a:gd name="T7" fmla="*/ 10 h 11"/>
                <a:gd name="T8" fmla="*/ 2 w 15"/>
                <a:gd name="T9" fmla="*/ 10 h 11"/>
                <a:gd name="T10" fmla="*/ 1 w 15"/>
                <a:gd name="T11" fmla="*/ 8 h 11"/>
                <a:gd name="T12" fmla="*/ 9 w 15"/>
                <a:gd name="T13" fmla="*/ 1 h 11"/>
                <a:gd name="T14" fmla="*/ 13 w 15"/>
                <a:gd name="T15" fmla="*/ 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1">
                  <a:moveTo>
                    <a:pt x="13" y="1"/>
                  </a:moveTo>
                  <a:cubicBezTo>
                    <a:pt x="14" y="1"/>
                    <a:pt x="15" y="2"/>
                    <a:pt x="14" y="3"/>
                  </a:cubicBezTo>
                  <a:cubicBezTo>
                    <a:pt x="5" y="10"/>
                    <a:pt x="5" y="10"/>
                    <a:pt x="5" y="10"/>
                  </a:cubicBezTo>
                  <a:cubicBezTo>
                    <a:pt x="5" y="11"/>
                    <a:pt x="3" y="11"/>
                    <a:pt x="2" y="10"/>
                  </a:cubicBezTo>
                  <a:cubicBezTo>
                    <a:pt x="2" y="10"/>
                    <a:pt x="2" y="10"/>
                    <a:pt x="2" y="10"/>
                  </a:cubicBezTo>
                  <a:cubicBezTo>
                    <a:pt x="0" y="9"/>
                    <a:pt x="0" y="8"/>
                    <a:pt x="1" y="8"/>
                  </a:cubicBezTo>
                  <a:cubicBezTo>
                    <a:pt x="9" y="1"/>
                    <a:pt x="9" y="1"/>
                    <a:pt x="9" y="1"/>
                  </a:cubicBezTo>
                  <a:cubicBezTo>
                    <a:pt x="10" y="0"/>
                    <a:pt x="11" y="0"/>
                    <a:pt x="13" y="1"/>
                  </a:cubicBezTo>
                  <a:close/>
                </a:path>
              </a:pathLst>
            </a:custGeom>
            <a:solidFill>
              <a:srgbClr val="DD3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1" name="Freeform 259"/>
            <p:cNvSpPr>
              <a:spLocks/>
            </p:cNvSpPr>
            <p:nvPr/>
          </p:nvSpPr>
          <p:spPr bwMode="auto">
            <a:xfrm>
              <a:off x="3968" y="1868"/>
              <a:ext cx="14" cy="6"/>
            </a:xfrm>
            <a:custGeom>
              <a:avLst/>
              <a:gdLst>
                <a:gd name="T0" fmla="*/ 3 w 19"/>
                <a:gd name="T1" fmla="*/ 0 h 10"/>
                <a:gd name="T2" fmla="*/ 1 w 19"/>
                <a:gd name="T3" fmla="*/ 1 h 10"/>
                <a:gd name="T4" fmla="*/ 2 w 19"/>
                <a:gd name="T5" fmla="*/ 3 h 10"/>
                <a:gd name="T6" fmla="*/ 15 w 19"/>
                <a:gd name="T7" fmla="*/ 10 h 10"/>
                <a:gd name="T8" fmla="*/ 17 w 19"/>
                <a:gd name="T9" fmla="*/ 10 h 10"/>
                <a:gd name="T10" fmla="*/ 18 w 19"/>
                <a:gd name="T11" fmla="*/ 10 h 10"/>
                <a:gd name="T12" fmla="*/ 18 w 19"/>
                <a:gd name="T13" fmla="*/ 7 h 10"/>
                <a:gd name="T14" fmla="*/ 5 w 19"/>
                <a:gd name="T15" fmla="*/ 1 h 10"/>
                <a:gd name="T16" fmla="*/ 3 w 19"/>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0">
                  <a:moveTo>
                    <a:pt x="3" y="0"/>
                  </a:moveTo>
                  <a:cubicBezTo>
                    <a:pt x="2" y="0"/>
                    <a:pt x="2" y="0"/>
                    <a:pt x="1" y="1"/>
                  </a:cubicBezTo>
                  <a:cubicBezTo>
                    <a:pt x="0" y="1"/>
                    <a:pt x="1" y="3"/>
                    <a:pt x="2" y="3"/>
                  </a:cubicBezTo>
                  <a:cubicBezTo>
                    <a:pt x="15" y="10"/>
                    <a:pt x="15" y="10"/>
                    <a:pt x="15" y="10"/>
                  </a:cubicBezTo>
                  <a:cubicBezTo>
                    <a:pt x="15" y="10"/>
                    <a:pt x="16" y="10"/>
                    <a:pt x="17" y="10"/>
                  </a:cubicBezTo>
                  <a:cubicBezTo>
                    <a:pt x="17" y="10"/>
                    <a:pt x="18" y="10"/>
                    <a:pt x="18" y="10"/>
                  </a:cubicBezTo>
                  <a:cubicBezTo>
                    <a:pt x="19" y="9"/>
                    <a:pt x="19" y="8"/>
                    <a:pt x="18" y="7"/>
                  </a:cubicBezTo>
                  <a:cubicBezTo>
                    <a:pt x="5" y="1"/>
                    <a:pt x="5" y="1"/>
                    <a:pt x="5" y="1"/>
                  </a:cubicBezTo>
                  <a:cubicBezTo>
                    <a:pt x="4" y="0"/>
                    <a:pt x="4" y="0"/>
                    <a:pt x="3" y="0"/>
                  </a:cubicBezTo>
                </a:path>
              </a:pathLst>
            </a:custGeom>
            <a:solidFill>
              <a:srgbClr val="F5C3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2" name="Freeform 260"/>
            <p:cNvSpPr>
              <a:spLocks/>
            </p:cNvSpPr>
            <p:nvPr/>
          </p:nvSpPr>
          <p:spPr bwMode="auto">
            <a:xfrm>
              <a:off x="3969" y="1868"/>
              <a:ext cx="13" cy="7"/>
            </a:xfrm>
            <a:custGeom>
              <a:avLst/>
              <a:gdLst>
                <a:gd name="T0" fmla="*/ 18 w 19"/>
                <a:gd name="T1" fmla="*/ 8 h 11"/>
                <a:gd name="T2" fmla="*/ 18 w 19"/>
                <a:gd name="T3" fmla="*/ 10 h 11"/>
                <a:gd name="T4" fmla="*/ 15 w 19"/>
                <a:gd name="T5" fmla="*/ 10 h 11"/>
                <a:gd name="T6" fmla="*/ 2 w 19"/>
                <a:gd name="T7" fmla="*/ 4 h 11"/>
                <a:gd name="T8" fmla="*/ 1 w 19"/>
                <a:gd name="T9" fmla="*/ 1 h 11"/>
                <a:gd name="T10" fmla="*/ 5 w 19"/>
                <a:gd name="T11" fmla="*/ 1 h 11"/>
                <a:gd name="T12" fmla="*/ 18 w 19"/>
                <a:gd name="T13" fmla="*/ 8 h 11"/>
              </a:gdLst>
              <a:ahLst/>
              <a:cxnLst>
                <a:cxn ang="0">
                  <a:pos x="T0" y="T1"/>
                </a:cxn>
                <a:cxn ang="0">
                  <a:pos x="T2" y="T3"/>
                </a:cxn>
                <a:cxn ang="0">
                  <a:pos x="T4" y="T5"/>
                </a:cxn>
                <a:cxn ang="0">
                  <a:pos x="T6" y="T7"/>
                </a:cxn>
                <a:cxn ang="0">
                  <a:pos x="T8" y="T9"/>
                </a:cxn>
                <a:cxn ang="0">
                  <a:pos x="T10" y="T11"/>
                </a:cxn>
                <a:cxn ang="0">
                  <a:pos x="T12" y="T13"/>
                </a:cxn>
              </a:cxnLst>
              <a:rect l="0" t="0" r="r" b="b"/>
              <a:pathLst>
                <a:path w="19" h="11">
                  <a:moveTo>
                    <a:pt x="18" y="8"/>
                  </a:moveTo>
                  <a:cubicBezTo>
                    <a:pt x="19" y="8"/>
                    <a:pt x="19" y="9"/>
                    <a:pt x="18" y="10"/>
                  </a:cubicBezTo>
                  <a:cubicBezTo>
                    <a:pt x="18" y="11"/>
                    <a:pt x="16" y="11"/>
                    <a:pt x="15" y="10"/>
                  </a:cubicBezTo>
                  <a:cubicBezTo>
                    <a:pt x="2" y="4"/>
                    <a:pt x="2" y="4"/>
                    <a:pt x="2" y="4"/>
                  </a:cubicBezTo>
                  <a:cubicBezTo>
                    <a:pt x="1" y="3"/>
                    <a:pt x="0" y="2"/>
                    <a:pt x="1" y="1"/>
                  </a:cubicBezTo>
                  <a:cubicBezTo>
                    <a:pt x="2" y="0"/>
                    <a:pt x="4" y="0"/>
                    <a:pt x="5" y="1"/>
                  </a:cubicBezTo>
                  <a:lnTo>
                    <a:pt x="18" y="8"/>
                  </a:lnTo>
                  <a:close/>
                </a:path>
              </a:pathLst>
            </a:custGeom>
            <a:solidFill>
              <a:srgbClr val="DD3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3" name="Freeform 261"/>
            <p:cNvSpPr>
              <a:spLocks/>
            </p:cNvSpPr>
            <p:nvPr/>
          </p:nvSpPr>
          <p:spPr bwMode="auto">
            <a:xfrm>
              <a:off x="3785" y="1874"/>
              <a:ext cx="10" cy="7"/>
            </a:xfrm>
            <a:custGeom>
              <a:avLst/>
              <a:gdLst>
                <a:gd name="T0" fmla="*/ 12 w 15"/>
                <a:gd name="T1" fmla="*/ 0 h 11"/>
                <a:gd name="T2" fmla="*/ 10 w 15"/>
                <a:gd name="T3" fmla="*/ 0 h 11"/>
                <a:gd name="T4" fmla="*/ 1 w 15"/>
                <a:gd name="T5" fmla="*/ 8 h 11"/>
                <a:gd name="T6" fmla="*/ 2 w 15"/>
                <a:gd name="T7" fmla="*/ 10 h 11"/>
                <a:gd name="T8" fmla="*/ 4 w 15"/>
                <a:gd name="T9" fmla="*/ 11 h 11"/>
                <a:gd name="T10" fmla="*/ 5 w 15"/>
                <a:gd name="T11" fmla="*/ 10 h 11"/>
                <a:gd name="T12" fmla="*/ 14 w 15"/>
                <a:gd name="T13" fmla="*/ 3 h 11"/>
                <a:gd name="T14" fmla="*/ 14 w 15"/>
                <a:gd name="T15" fmla="*/ 0 h 11"/>
                <a:gd name="T16" fmla="*/ 12 w 15"/>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1">
                  <a:moveTo>
                    <a:pt x="12" y="0"/>
                  </a:moveTo>
                  <a:cubicBezTo>
                    <a:pt x="11" y="0"/>
                    <a:pt x="10" y="0"/>
                    <a:pt x="10" y="0"/>
                  </a:cubicBezTo>
                  <a:cubicBezTo>
                    <a:pt x="1" y="8"/>
                    <a:pt x="1" y="8"/>
                    <a:pt x="1" y="8"/>
                  </a:cubicBezTo>
                  <a:cubicBezTo>
                    <a:pt x="0" y="9"/>
                    <a:pt x="1" y="10"/>
                    <a:pt x="2" y="10"/>
                  </a:cubicBezTo>
                  <a:cubicBezTo>
                    <a:pt x="2" y="11"/>
                    <a:pt x="3" y="11"/>
                    <a:pt x="4" y="11"/>
                  </a:cubicBezTo>
                  <a:cubicBezTo>
                    <a:pt x="4" y="11"/>
                    <a:pt x="5" y="11"/>
                    <a:pt x="5" y="10"/>
                  </a:cubicBezTo>
                  <a:cubicBezTo>
                    <a:pt x="14" y="3"/>
                    <a:pt x="14" y="3"/>
                    <a:pt x="14" y="3"/>
                  </a:cubicBezTo>
                  <a:cubicBezTo>
                    <a:pt x="15" y="2"/>
                    <a:pt x="15" y="1"/>
                    <a:pt x="14" y="0"/>
                  </a:cubicBezTo>
                  <a:cubicBezTo>
                    <a:pt x="13" y="0"/>
                    <a:pt x="13" y="0"/>
                    <a:pt x="12" y="0"/>
                  </a:cubicBezTo>
                </a:path>
              </a:pathLst>
            </a:custGeom>
            <a:solidFill>
              <a:srgbClr val="F5C3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4" name="Freeform 262"/>
            <p:cNvSpPr>
              <a:spLocks/>
            </p:cNvSpPr>
            <p:nvPr/>
          </p:nvSpPr>
          <p:spPr bwMode="auto">
            <a:xfrm>
              <a:off x="3785" y="1874"/>
              <a:ext cx="10" cy="7"/>
            </a:xfrm>
            <a:custGeom>
              <a:avLst/>
              <a:gdLst>
                <a:gd name="T0" fmla="*/ 13 w 15"/>
                <a:gd name="T1" fmla="*/ 0 h 11"/>
                <a:gd name="T2" fmla="*/ 14 w 15"/>
                <a:gd name="T3" fmla="*/ 3 h 11"/>
                <a:gd name="T4" fmla="*/ 5 w 15"/>
                <a:gd name="T5" fmla="*/ 11 h 11"/>
                <a:gd name="T6" fmla="*/ 1 w 15"/>
                <a:gd name="T7" fmla="*/ 11 h 11"/>
                <a:gd name="T8" fmla="*/ 1 w 15"/>
                <a:gd name="T9" fmla="*/ 8 h 11"/>
                <a:gd name="T10" fmla="*/ 10 w 15"/>
                <a:gd name="T11" fmla="*/ 1 h 11"/>
                <a:gd name="T12" fmla="*/ 13 w 15"/>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5" h="11">
                  <a:moveTo>
                    <a:pt x="13" y="0"/>
                  </a:moveTo>
                  <a:cubicBezTo>
                    <a:pt x="15" y="1"/>
                    <a:pt x="15" y="2"/>
                    <a:pt x="14" y="3"/>
                  </a:cubicBezTo>
                  <a:cubicBezTo>
                    <a:pt x="5" y="11"/>
                    <a:pt x="5" y="11"/>
                    <a:pt x="5" y="11"/>
                  </a:cubicBezTo>
                  <a:cubicBezTo>
                    <a:pt x="4" y="11"/>
                    <a:pt x="3" y="11"/>
                    <a:pt x="1" y="11"/>
                  </a:cubicBezTo>
                  <a:cubicBezTo>
                    <a:pt x="0" y="10"/>
                    <a:pt x="0" y="9"/>
                    <a:pt x="1" y="8"/>
                  </a:cubicBezTo>
                  <a:cubicBezTo>
                    <a:pt x="10" y="1"/>
                    <a:pt x="10" y="1"/>
                    <a:pt x="10" y="1"/>
                  </a:cubicBezTo>
                  <a:cubicBezTo>
                    <a:pt x="11" y="0"/>
                    <a:pt x="12" y="0"/>
                    <a:pt x="13" y="0"/>
                  </a:cubicBezTo>
                  <a:close/>
                </a:path>
              </a:pathLst>
            </a:custGeom>
            <a:solidFill>
              <a:srgbClr val="DD3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5" name="Freeform 263"/>
            <p:cNvSpPr>
              <a:spLocks/>
            </p:cNvSpPr>
            <p:nvPr/>
          </p:nvSpPr>
          <p:spPr bwMode="auto">
            <a:xfrm>
              <a:off x="3720" y="453"/>
              <a:ext cx="676" cy="1391"/>
            </a:xfrm>
            <a:custGeom>
              <a:avLst/>
              <a:gdLst>
                <a:gd name="T0" fmla="*/ 319 w 944"/>
                <a:gd name="T1" fmla="*/ 2027 h 2027"/>
                <a:gd name="T2" fmla="*/ 850 w 944"/>
                <a:gd name="T3" fmla="*/ 192 h 2027"/>
                <a:gd name="T4" fmla="*/ 944 w 944"/>
                <a:gd name="T5" fmla="*/ 286 h 2027"/>
                <a:gd name="T6" fmla="*/ 915 w 944"/>
                <a:gd name="T7" fmla="*/ 0 h 2027"/>
                <a:gd name="T8" fmla="*/ 628 w 944"/>
                <a:gd name="T9" fmla="*/ 31 h 2027"/>
                <a:gd name="T10" fmla="*/ 736 w 944"/>
                <a:gd name="T11" fmla="*/ 135 h 2027"/>
                <a:gd name="T12" fmla="*/ 131 w 944"/>
                <a:gd name="T13" fmla="*/ 1961 h 2027"/>
                <a:gd name="T14" fmla="*/ 319 w 944"/>
                <a:gd name="T15" fmla="*/ 2027 h 20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4" h="2027">
                  <a:moveTo>
                    <a:pt x="319" y="2027"/>
                  </a:moveTo>
                  <a:cubicBezTo>
                    <a:pt x="319" y="2027"/>
                    <a:pt x="84" y="1139"/>
                    <a:pt x="850" y="192"/>
                  </a:cubicBezTo>
                  <a:cubicBezTo>
                    <a:pt x="944" y="286"/>
                    <a:pt x="944" y="286"/>
                    <a:pt x="944" y="286"/>
                  </a:cubicBezTo>
                  <a:cubicBezTo>
                    <a:pt x="915" y="0"/>
                    <a:pt x="915" y="0"/>
                    <a:pt x="915" y="0"/>
                  </a:cubicBezTo>
                  <a:cubicBezTo>
                    <a:pt x="628" y="31"/>
                    <a:pt x="628" y="31"/>
                    <a:pt x="628" y="31"/>
                  </a:cubicBezTo>
                  <a:cubicBezTo>
                    <a:pt x="736" y="135"/>
                    <a:pt x="736" y="135"/>
                    <a:pt x="736" y="135"/>
                  </a:cubicBezTo>
                  <a:cubicBezTo>
                    <a:pt x="736" y="135"/>
                    <a:pt x="0" y="951"/>
                    <a:pt x="131" y="1961"/>
                  </a:cubicBezTo>
                  <a:lnTo>
                    <a:pt x="319" y="20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6" name="Freeform 264"/>
            <p:cNvSpPr>
              <a:spLocks/>
            </p:cNvSpPr>
            <p:nvPr/>
          </p:nvSpPr>
          <p:spPr bwMode="auto">
            <a:xfrm>
              <a:off x="4364" y="453"/>
              <a:ext cx="32" cy="196"/>
            </a:xfrm>
            <a:custGeom>
              <a:avLst/>
              <a:gdLst>
                <a:gd name="T0" fmla="*/ 20 w 32"/>
                <a:gd name="T1" fmla="*/ 185 h 196"/>
                <a:gd name="T2" fmla="*/ 32 w 32"/>
                <a:gd name="T3" fmla="*/ 196 h 196"/>
                <a:gd name="T4" fmla="*/ 11 w 32"/>
                <a:gd name="T5" fmla="*/ 0 h 196"/>
                <a:gd name="T6" fmla="*/ 0 w 32"/>
                <a:gd name="T7" fmla="*/ 0 h 196"/>
                <a:gd name="T8" fmla="*/ 20 w 32"/>
                <a:gd name="T9" fmla="*/ 185 h 196"/>
              </a:gdLst>
              <a:ahLst/>
              <a:cxnLst>
                <a:cxn ang="0">
                  <a:pos x="T0" y="T1"/>
                </a:cxn>
                <a:cxn ang="0">
                  <a:pos x="T2" y="T3"/>
                </a:cxn>
                <a:cxn ang="0">
                  <a:pos x="T4" y="T5"/>
                </a:cxn>
                <a:cxn ang="0">
                  <a:pos x="T6" y="T7"/>
                </a:cxn>
                <a:cxn ang="0">
                  <a:pos x="T8" y="T9"/>
                </a:cxn>
              </a:cxnLst>
              <a:rect l="0" t="0" r="r" b="b"/>
              <a:pathLst>
                <a:path w="32" h="196">
                  <a:moveTo>
                    <a:pt x="20" y="185"/>
                  </a:moveTo>
                  <a:lnTo>
                    <a:pt x="32" y="196"/>
                  </a:lnTo>
                  <a:lnTo>
                    <a:pt x="11" y="0"/>
                  </a:lnTo>
                  <a:lnTo>
                    <a:pt x="0" y="0"/>
                  </a:lnTo>
                  <a:lnTo>
                    <a:pt x="20" y="185"/>
                  </a:lnTo>
                  <a:close/>
                </a:path>
              </a:pathLst>
            </a:custGeom>
            <a:solidFill>
              <a:srgbClr val="DD3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7" name="Freeform 265"/>
            <p:cNvSpPr>
              <a:spLocks/>
            </p:cNvSpPr>
            <p:nvPr/>
          </p:nvSpPr>
          <p:spPr bwMode="auto">
            <a:xfrm>
              <a:off x="3769" y="576"/>
              <a:ext cx="558" cy="1260"/>
            </a:xfrm>
            <a:custGeom>
              <a:avLst/>
              <a:gdLst>
                <a:gd name="T0" fmla="*/ 780 w 780"/>
                <a:gd name="T1" fmla="*/ 15 h 1835"/>
                <a:gd name="T2" fmla="*/ 766 w 780"/>
                <a:gd name="T3" fmla="*/ 0 h 1835"/>
                <a:gd name="T4" fmla="*/ 235 w 780"/>
                <a:gd name="T5" fmla="*/ 1835 h 1835"/>
                <a:gd name="T6" fmla="*/ 249 w 780"/>
                <a:gd name="T7" fmla="*/ 1835 h 1835"/>
                <a:gd name="T8" fmla="*/ 780 w 780"/>
                <a:gd name="T9" fmla="*/ 15 h 1835"/>
              </a:gdLst>
              <a:ahLst/>
              <a:cxnLst>
                <a:cxn ang="0">
                  <a:pos x="T0" y="T1"/>
                </a:cxn>
                <a:cxn ang="0">
                  <a:pos x="T2" y="T3"/>
                </a:cxn>
                <a:cxn ang="0">
                  <a:pos x="T4" y="T5"/>
                </a:cxn>
                <a:cxn ang="0">
                  <a:pos x="T6" y="T7"/>
                </a:cxn>
                <a:cxn ang="0">
                  <a:pos x="T8" y="T9"/>
                </a:cxn>
              </a:cxnLst>
              <a:rect l="0" t="0" r="r" b="b"/>
              <a:pathLst>
                <a:path w="780" h="1835">
                  <a:moveTo>
                    <a:pt x="780" y="15"/>
                  </a:moveTo>
                  <a:cubicBezTo>
                    <a:pt x="766" y="0"/>
                    <a:pt x="766" y="0"/>
                    <a:pt x="766" y="0"/>
                  </a:cubicBezTo>
                  <a:cubicBezTo>
                    <a:pt x="0" y="947"/>
                    <a:pt x="235" y="1835"/>
                    <a:pt x="235" y="1835"/>
                  </a:cubicBezTo>
                  <a:cubicBezTo>
                    <a:pt x="249" y="1835"/>
                    <a:pt x="249" y="1835"/>
                    <a:pt x="249" y="1835"/>
                  </a:cubicBezTo>
                  <a:cubicBezTo>
                    <a:pt x="249" y="1835"/>
                    <a:pt x="17" y="960"/>
                    <a:pt x="780" y="15"/>
                  </a:cubicBezTo>
                  <a:close/>
                </a:path>
              </a:pathLst>
            </a:custGeom>
            <a:solidFill>
              <a:srgbClr val="DD3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8" name="Freeform 266"/>
            <p:cNvSpPr>
              <a:spLocks/>
            </p:cNvSpPr>
            <p:nvPr/>
          </p:nvSpPr>
          <p:spPr bwMode="auto">
            <a:xfrm>
              <a:off x="3681" y="1524"/>
              <a:ext cx="142" cy="114"/>
            </a:xfrm>
            <a:custGeom>
              <a:avLst/>
              <a:gdLst>
                <a:gd name="T0" fmla="*/ 150 w 198"/>
                <a:gd name="T1" fmla="*/ 161 h 166"/>
                <a:gd name="T2" fmla="*/ 147 w 198"/>
                <a:gd name="T3" fmla="*/ 139 h 166"/>
                <a:gd name="T4" fmla="*/ 169 w 198"/>
                <a:gd name="T5" fmla="*/ 82 h 166"/>
                <a:gd name="T6" fmla="*/ 160 w 198"/>
                <a:gd name="T7" fmla="*/ 45 h 166"/>
                <a:gd name="T8" fmla="*/ 141 w 198"/>
                <a:gd name="T9" fmla="*/ 31 h 166"/>
                <a:gd name="T10" fmla="*/ 132 w 198"/>
                <a:gd name="T11" fmla="*/ 33 h 166"/>
                <a:gd name="T12" fmla="*/ 123 w 198"/>
                <a:gd name="T13" fmla="*/ 42 h 166"/>
                <a:gd name="T14" fmla="*/ 109 w 198"/>
                <a:gd name="T15" fmla="*/ 83 h 166"/>
                <a:gd name="T16" fmla="*/ 109 w 198"/>
                <a:gd name="T17" fmla="*/ 83 h 166"/>
                <a:gd name="T18" fmla="*/ 98 w 198"/>
                <a:gd name="T19" fmla="*/ 122 h 166"/>
                <a:gd name="T20" fmla="*/ 77 w 198"/>
                <a:gd name="T21" fmla="*/ 151 h 166"/>
                <a:gd name="T22" fmla="*/ 55 w 198"/>
                <a:gd name="T23" fmla="*/ 158 h 166"/>
                <a:gd name="T24" fmla="*/ 14 w 198"/>
                <a:gd name="T25" fmla="*/ 132 h 166"/>
                <a:gd name="T26" fmla="*/ 0 w 198"/>
                <a:gd name="T27" fmla="*/ 76 h 166"/>
                <a:gd name="T28" fmla="*/ 25 w 198"/>
                <a:gd name="T29" fmla="*/ 9 h 166"/>
                <a:gd name="T30" fmla="*/ 44 w 198"/>
                <a:gd name="T31" fmla="*/ 6 h 166"/>
                <a:gd name="T32" fmla="*/ 47 w 198"/>
                <a:gd name="T33" fmla="*/ 28 h 166"/>
                <a:gd name="T34" fmla="*/ 28 w 198"/>
                <a:gd name="T35" fmla="*/ 78 h 166"/>
                <a:gd name="T36" fmla="*/ 37 w 198"/>
                <a:gd name="T37" fmla="*/ 113 h 166"/>
                <a:gd name="T38" fmla="*/ 54 w 198"/>
                <a:gd name="T39" fmla="*/ 125 h 166"/>
                <a:gd name="T40" fmla="*/ 62 w 198"/>
                <a:gd name="T41" fmla="*/ 123 h 166"/>
                <a:gd name="T42" fmla="*/ 69 w 198"/>
                <a:gd name="T43" fmla="*/ 115 h 166"/>
                <a:gd name="T44" fmla="*/ 82 w 198"/>
                <a:gd name="T45" fmla="*/ 77 h 166"/>
                <a:gd name="T46" fmla="*/ 82 w 198"/>
                <a:gd name="T47" fmla="*/ 76 h 166"/>
                <a:gd name="T48" fmla="*/ 94 w 198"/>
                <a:gd name="T49" fmla="*/ 35 h 166"/>
                <a:gd name="T50" fmla="*/ 119 w 198"/>
                <a:gd name="T51" fmla="*/ 6 h 166"/>
                <a:gd name="T52" fmla="*/ 142 w 198"/>
                <a:gd name="T53" fmla="*/ 0 h 166"/>
                <a:gd name="T54" fmla="*/ 183 w 198"/>
                <a:gd name="T55" fmla="*/ 29 h 166"/>
                <a:gd name="T56" fmla="*/ 197 w 198"/>
                <a:gd name="T57" fmla="*/ 83 h 166"/>
                <a:gd name="T58" fmla="*/ 170 w 198"/>
                <a:gd name="T59" fmla="*/ 159 h 166"/>
                <a:gd name="T60" fmla="*/ 150 w 198"/>
                <a:gd name="T61" fmla="*/ 16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8" h="166">
                  <a:moveTo>
                    <a:pt x="150" y="161"/>
                  </a:moveTo>
                  <a:cubicBezTo>
                    <a:pt x="143" y="156"/>
                    <a:pt x="143" y="146"/>
                    <a:pt x="147" y="139"/>
                  </a:cubicBezTo>
                  <a:cubicBezTo>
                    <a:pt x="157" y="126"/>
                    <a:pt x="169" y="103"/>
                    <a:pt x="169" y="82"/>
                  </a:cubicBezTo>
                  <a:cubicBezTo>
                    <a:pt x="169" y="68"/>
                    <a:pt x="166" y="54"/>
                    <a:pt x="160" y="45"/>
                  </a:cubicBezTo>
                  <a:cubicBezTo>
                    <a:pt x="154" y="36"/>
                    <a:pt x="147" y="32"/>
                    <a:pt x="141" y="31"/>
                  </a:cubicBezTo>
                  <a:cubicBezTo>
                    <a:pt x="137" y="31"/>
                    <a:pt x="135" y="32"/>
                    <a:pt x="132" y="33"/>
                  </a:cubicBezTo>
                  <a:cubicBezTo>
                    <a:pt x="129" y="35"/>
                    <a:pt x="126" y="38"/>
                    <a:pt x="123" y="42"/>
                  </a:cubicBezTo>
                  <a:cubicBezTo>
                    <a:pt x="118" y="50"/>
                    <a:pt x="113" y="65"/>
                    <a:pt x="109" y="83"/>
                  </a:cubicBezTo>
                  <a:cubicBezTo>
                    <a:pt x="109" y="83"/>
                    <a:pt x="109" y="83"/>
                    <a:pt x="109" y="83"/>
                  </a:cubicBezTo>
                  <a:cubicBezTo>
                    <a:pt x="106" y="98"/>
                    <a:pt x="103" y="111"/>
                    <a:pt x="98" y="122"/>
                  </a:cubicBezTo>
                  <a:cubicBezTo>
                    <a:pt x="93" y="134"/>
                    <a:pt x="86" y="144"/>
                    <a:pt x="77" y="151"/>
                  </a:cubicBezTo>
                  <a:cubicBezTo>
                    <a:pt x="70" y="155"/>
                    <a:pt x="63" y="158"/>
                    <a:pt x="55" y="158"/>
                  </a:cubicBezTo>
                  <a:cubicBezTo>
                    <a:pt x="38" y="158"/>
                    <a:pt x="24" y="147"/>
                    <a:pt x="14" y="132"/>
                  </a:cubicBezTo>
                  <a:cubicBezTo>
                    <a:pt x="5" y="117"/>
                    <a:pt x="0" y="97"/>
                    <a:pt x="0" y="76"/>
                  </a:cubicBezTo>
                  <a:cubicBezTo>
                    <a:pt x="1" y="46"/>
                    <a:pt x="15" y="24"/>
                    <a:pt x="25" y="9"/>
                  </a:cubicBezTo>
                  <a:cubicBezTo>
                    <a:pt x="29" y="2"/>
                    <a:pt x="38" y="1"/>
                    <a:pt x="44" y="6"/>
                  </a:cubicBezTo>
                  <a:cubicBezTo>
                    <a:pt x="50" y="11"/>
                    <a:pt x="52" y="21"/>
                    <a:pt x="47" y="28"/>
                  </a:cubicBezTo>
                  <a:cubicBezTo>
                    <a:pt x="37" y="43"/>
                    <a:pt x="29" y="58"/>
                    <a:pt x="28" y="78"/>
                  </a:cubicBezTo>
                  <a:cubicBezTo>
                    <a:pt x="28" y="92"/>
                    <a:pt x="32" y="104"/>
                    <a:pt x="37" y="113"/>
                  </a:cubicBezTo>
                  <a:cubicBezTo>
                    <a:pt x="43" y="122"/>
                    <a:pt x="49" y="125"/>
                    <a:pt x="54" y="125"/>
                  </a:cubicBezTo>
                  <a:cubicBezTo>
                    <a:pt x="58" y="126"/>
                    <a:pt x="60" y="125"/>
                    <a:pt x="62" y="123"/>
                  </a:cubicBezTo>
                  <a:cubicBezTo>
                    <a:pt x="64" y="122"/>
                    <a:pt x="67" y="119"/>
                    <a:pt x="69" y="115"/>
                  </a:cubicBezTo>
                  <a:cubicBezTo>
                    <a:pt x="74" y="107"/>
                    <a:pt x="79" y="94"/>
                    <a:pt x="82" y="77"/>
                  </a:cubicBezTo>
                  <a:cubicBezTo>
                    <a:pt x="82" y="76"/>
                    <a:pt x="82" y="76"/>
                    <a:pt x="82" y="76"/>
                  </a:cubicBezTo>
                  <a:cubicBezTo>
                    <a:pt x="85" y="61"/>
                    <a:pt x="89" y="47"/>
                    <a:pt x="94" y="35"/>
                  </a:cubicBezTo>
                  <a:cubicBezTo>
                    <a:pt x="100" y="23"/>
                    <a:pt x="108" y="12"/>
                    <a:pt x="119" y="6"/>
                  </a:cubicBezTo>
                  <a:cubicBezTo>
                    <a:pt x="125" y="2"/>
                    <a:pt x="134" y="0"/>
                    <a:pt x="142" y="0"/>
                  </a:cubicBezTo>
                  <a:cubicBezTo>
                    <a:pt x="160" y="2"/>
                    <a:pt x="174" y="13"/>
                    <a:pt x="183" y="29"/>
                  </a:cubicBezTo>
                  <a:cubicBezTo>
                    <a:pt x="192" y="43"/>
                    <a:pt x="198" y="63"/>
                    <a:pt x="197" y="83"/>
                  </a:cubicBezTo>
                  <a:cubicBezTo>
                    <a:pt x="196" y="115"/>
                    <a:pt x="182" y="142"/>
                    <a:pt x="170" y="159"/>
                  </a:cubicBezTo>
                  <a:cubicBezTo>
                    <a:pt x="165" y="165"/>
                    <a:pt x="156" y="166"/>
                    <a:pt x="150" y="1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9" name="Freeform 267"/>
            <p:cNvSpPr>
              <a:spLocks/>
            </p:cNvSpPr>
            <p:nvPr/>
          </p:nvSpPr>
          <p:spPr bwMode="auto">
            <a:xfrm>
              <a:off x="3690" y="1361"/>
              <a:ext cx="146" cy="133"/>
            </a:xfrm>
            <a:custGeom>
              <a:avLst/>
              <a:gdLst>
                <a:gd name="T0" fmla="*/ 198 w 203"/>
                <a:gd name="T1" fmla="*/ 114 h 194"/>
                <a:gd name="T2" fmla="*/ 112 w 203"/>
                <a:gd name="T3" fmla="*/ 190 h 194"/>
                <a:gd name="T4" fmla="*/ 15 w 203"/>
                <a:gd name="T5" fmla="*/ 181 h 194"/>
                <a:gd name="T6" fmla="*/ 1 w 203"/>
                <a:gd name="T7" fmla="*/ 162 h 194"/>
                <a:gd name="T8" fmla="*/ 17 w 203"/>
                <a:gd name="T9" fmla="*/ 146 h 194"/>
                <a:gd name="T10" fmla="*/ 114 w 203"/>
                <a:gd name="T11" fmla="*/ 157 h 194"/>
                <a:gd name="T12" fmla="*/ 168 w 203"/>
                <a:gd name="T13" fmla="*/ 110 h 194"/>
                <a:gd name="T14" fmla="*/ 127 w 203"/>
                <a:gd name="T15" fmla="*/ 51 h 194"/>
                <a:gd name="T16" fmla="*/ 30 w 203"/>
                <a:gd name="T17" fmla="*/ 36 h 194"/>
                <a:gd name="T18" fmla="*/ 18 w 203"/>
                <a:gd name="T19" fmla="*/ 16 h 194"/>
                <a:gd name="T20" fmla="*/ 35 w 203"/>
                <a:gd name="T21" fmla="*/ 2 h 194"/>
                <a:gd name="T22" fmla="*/ 131 w 203"/>
                <a:gd name="T23" fmla="*/ 19 h 194"/>
                <a:gd name="T24" fmla="*/ 198 w 203"/>
                <a:gd name="T25" fmla="*/ 11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 h="194">
                  <a:moveTo>
                    <a:pt x="198" y="114"/>
                  </a:moveTo>
                  <a:cubicBezTo>
                    <a:pt x="193" y="157"/>
                    <a:pt x="157" y="194"/>
                    <a:pt x="112" y="190"/>
                  </a:cubicBezTo>
                  <a:cubicBezTo>
                    <a:pt x="79" y="187"/>
                    <a:pt x="47" y="184"/>
                    <a:pt x="15" y="181"/>
                  </a:cubicBezTo>
                  <a:cubicBezTo>
                    <a:pt x="6" y="180"/>
                    <a:pt x="0" y="172"/>
                    <a:pt x="1" y="162"/>
                  </a:cubicBezTo>
                  <a:cubicBezTo>
                    <a:pt x="2" y="153"/>
                    <a:pt x="9" y="145"/>
                    <a:pt x="17" y="146"/>
                  </a:cubicBezTo>
                  <a:cubicBezTo>
                    <a:pt x="50" y="150"/>
                    <a:pt x="82" y="154"/>
                    <a:pt x="114" y="157"/>
                  </a:cubicBezTo>
                  <a:cubicBezTo>
                    <a:pt x="141" y="160"/>
                    <a:pt x="165" y="139"/>
                    <a:pt x="168" y="110"/>
                  </a:cubicBezTo>
                  <a:cubicBezTo>
                    <a:pt x="171" y="81"/>
                    <a:pt x="153" y="55"/>
                    <a:pt x="127" y="51"/>
                  </a:cubicBezTo>
                  <a:cubicBezTo>
                    <a:pt x="94" y="46"/>
                    <a:pt x="62" y="41"/>
                    <a:pt x="30" y="36"/>
                  </a:cubicBezTo>
                  <a:cubicBezTo>
                    <a:pt x="22" y="35"/>
                    <a:pt x="16" y="26"/>
                    <a:pt x="18" y="16"/>
                  </a:cubicBezTo>
                  <a:cubicBezTo>
                    <a:pt x="19" y="7"/>
                    <a:pt x="27" y="0"/>
                    <a:pt x="35" y="2"/>
                  </a:cubicBezTo>
                  <a:cubicBezTo>
                    <a:pt x="67" y="8"/>
                    <a:pt x="99" y="13"/>
                    <a:pt x="131" y="19"/>
                  </a:cubicBezTo>
                  <a:cubicBezTo>
                    <a:pt x="176" y="27"/>
                    <a:pt x="203" y="71"/>
                    <a:pt x="198" y="1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0" name="Freeform 268"/>
            <p:cNvSpPr>
              <a:spLocks/>
            </p:cNvSpPr>
            <p:nvPr/>
          </p:nvSpPr>
          <p:spPr bwMode="auto">
            <a:xfrm>
              <a:off x="3716" y="1192"/>
              <a:ext cx="150" cy="146"/>
            </a:xfrm>
            <a:custGeom>
              <a:avLst/>
              <a:gdLst>
                <a:gd name="T0" fmla="*/ 86 w 210"/>
                <a:gd name="T1" fmla="*/ 201 h 212"/>
                <a:gd name="T2" fmla="*/ 13 w 210"/>
                <a:gd name="T3" fmla="*/ 70 h 212"/>
                <a:gd name="T4" fmla="*/ 51 w 210"/>
                <a:gd name="T5" fmla="*/ 6 h 212"/>
                <a:gd name="T6" fmla="*/ 73 w 210"/>
                <a:gd name="T7" fmla="*/ 9 h 212"/>
                <a:gd name="T8" fmla="*/ 69 w 210"/>
                <a:gd name="T9" fmla="*/ 33 h 212"/>
                <a:gd name="T10" fmla="*/ 43 w 210"/>
                <a:gd name="T11" fmla="*/ 77 h 212"/>
                <a:gd name="T12" fmla="*/ 51 w 210"/>
                <a:gd name="T13" fmla="*/ 136 h 212"/>
                <a:gd name="T14" fmla="*/ 93 w 210"/>
                <a:gd name="T15" fmla="*/ 167 h 212"/>
                <a:gd name="T16" fmla="*/ 143 w 210"/>
                <a:gd name="T17" fmla="*/ 156 h 212"/>
                <a:gd name="T18" fmla="*/ 174 w 210"/>
                <a:gd name="T19" fmla="*/ 110 h 212"/>
                <a:gd name="T20" fmla="*/ 170 w 210"/>
                <a:gd name="T21" fmla="*/ 61 h 212"/>
                <a:gd name="T22" fmla="*/ 179 w 210"/>
                <a:gd name="T23" fmla="*/ 39 h 212"/>
                <a:gd name="T24" fmla="*/ 199 w 210"/>
                <a:gd name="T25" fmla="*/ 47 h 212"/>
                <a:gd name="T26" fmla="*/ 204 w 210"/>
                <a:gd name="T27" fmla="*/ 117 h 212"/>
                <a:gd name="T28" fmla="*/ 86 w 210"/>
                <a:gd name="T29" fmla="*/ 20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212">
                  <a:moveTo>
                    <a:pt x="86" y="201"/>
                  </a:moveTo>
                  <a:cubicBezTo>
                    <a:pt x="29" y="190"/>
                    <a:pt x="0" y="124"/>
                    <a:pt x="13" y="70"/>
                  </a:cubicBezTo>
                  <a:cubicBezTo>
                    <a:pt x="19" y="43"/>
                    <a:pt x="33" y="20"/>
                    <a:pt x="51" y="6"/>
                  </a:cubicBezTo>
                  <a:cubicBezTo>
                    <a:pt x="58" y="0"/>
                    <a:pt x="68" y="2"/>
                    <a:pt x="73" y="9"/>
                  </a:cubicBezTo>
                  <a:cubicBezTo>
                    <a:pt x="78" y="16"/>
                    <a:pt x="76" y="28"/>
                    <a:pt x="69" y="33"/>
                  </a:cubicBezTo>
                  <a:cubicBezTo>
                    <a:pt x="57" y="44"/>
                    <a:pt x="48" y="59"/>
                    <a:pt x="43" y="77"/>
                  </a:cubicBezTo>
                  <a:cubicBezTo>
                    <a:pt x="38" y="98"/>
                    <a:pt x="42" y="119"/>
                    <a:pt x="51" y="136"/>
                  </a:cubicBezTo>
                  <a:cubicBezTo>
                    <a:pt x="59" y="152"/>
                    <a:pt x="74" y="164"/>
                    <a:pt x="93" y="167"/>
                  </a:cubicBezTo>
                  <a:cubicBezTo>
                    <a:pt x="111" y="171"/>
                    <a:pt x="129" y="167"/>
                    <a:pt x="143" y="156"/>
                  </a:cubicBezTo>
                  <a:cubicBezTo>
                    <a:pt x="158" y="146"/>
                    <a:pt x="169" y="129"/>
                    <a:pt x="174" y="110"/>
                  </a:cubicBezTo>
                  <a:cubicBezTo>
                    <a:pt x="178" y="92"/>
                    <a:pt x="176" y="76"/>
                    <a:pt x="170" y="61"/>
                  </a:cubicBezTo>
                  <a:cubicBezTo>
                    <a:pt x="167" y="53"/>
                    <a:pt x="171" y="42"/>
                    <a:pt x="179" y="39"/>
                  </a:cubicBezTo>
                  <a:cubicBezTo>
                    <a:pt x="187" y="36"/>
                    <a:pt x="196" y="39"/>
                    <a:pt x="199" y="47"/>
                  </a:cubicBezTo>
                  <a:cubicBezTo>
                    <a:pt x="208" y="68"/>
                    <a:pt x="210" y="93"/>
                    <a:pt x="204" y="117"/>
                  </a:cubicBezTo>
                  <a:cubicBezTo>
                    <a:pt x="192" y="169"/>
                    <a:pt x="140" y="212"/>
                    <a:pt x="86" y="20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1" name="Freeform 269"/>
            <p:cNvSpPr>
              <a:spLocks/>
            </p:cNvSpPr>
            <p:nvPr/>
          </p:nvSpPr>
          <p:spPr bwMode="auto">
            <a:xfrm>
              <a:off x="3758" y="1042"/>
              <a:ext cx="152" cy="149"/>
            </a:xfrm>
            <a:custGeom>
              <a:avLst/>
              <a:gdLst>
                <a:gd name="T0" fmla="*/ 78 w 212"/>
                <a:gd name="T1" fmla="*/ 201 h 217"/>
                <a:gd name="T2" fmla="*/ 18 w 212"/>
                <a:gd name="T3" fmla="*/ 64 h 217"/>
                <a:gd name="T4" fmla="*/ 61 w 212"/>
                <a:gd name="T5" fmla="*/ 5 h 217"/>
                <a:gd name="T6" fmla="*/ 83 w 212"/>
                <a:gd name="T7" fmla="*/ 10 h 217"/>
                <a:gd name="T8" fmla="*/ 77 w 212"/>
                <a:gd name="T9" fmla="*/ 34 h 217"/>
                <a:gd name="T10" fmla="*/ 47 w 212"/>
                <a:gd name="T11" fmla="*/ 75 h 217"/>
                <a:gd name="T12" fmla="*/ 49 w 212"/>
                <a:gd name="T13" fmla="*/ 133 h 217"/>
                <a:gd name="T14" fmla="*/ 88 w 212"/>
                <a:gd name="T15" fmla="*/ 169 h 217"/>
                <a:gd name="T16" fmla="*/ 139 w 212"/>
                <a:gd name="T17" fmla="*/ 163 h 217"/>
                <a:gd name="T18" fmla="*/ 174 w 212"/>
                <a:gd name="T19" fmla="*/ 120 h 217"/>
                <a:gd name="T20" fmla="*/ 175 w 212"/>
                <a:gd name="T21" fmla="*/ 71 h 217"/>
                <a:gd name="T22" fmla="*/ 186 w 212"/>
                <a:gd name="T23" fmla="*/ 50 h 217"/>
                <a:gd name="T24" fmla="*/ 205 w 212"/>
                <a:gd name="T25" fmla="*/ 61 h 217"/>
                <a:gd name="T26" fmla="*/ 203 w 212"/>
                <a:gd name="T27" fmla="*/ 130 h 217"/>
                <a:gd name="T28" fmla="*/ 78 w 212"/>
                <a:gd name="T29" fmla="*/ 20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217">
                  <a:moveTo>
                    <a:pt x="78" y="201"/>
                  </a:moveTo>
                  <a:cubicBezTo>
                    <a:pt x="22" y="184"/>
                    <a:pt x="0" y="117"/>
                    <a:pt x="18" y="64"/>
                  </a:cubicBezTo>
                  <a:cubicBezTo>
                    <a:pt x="26" y="39"/>
                    <a:pt x="42" y="18"/>
                    <a:pt x="61" y="5"/>
                  </a:cubicBezTo>
                  <a:cubicBezTo>
                    <a:pt x="69" y="0"/>
                    <a:pt x="79" y="3"/>
                    <a:pt x="83" y="10"/>
                  </a:cubicBezTo>
                  <a:cubicBezTo>
                    <a:pt x="87" y="18"/>
                    <a:pt x="84" y="29"/>
                    <a:pt x="77" y="34"/>
                  </a:cubicBezTo>
                  <a:cubicBezTo>
                    <a:pt x="64" y="43"/>
                    <a:pt x="53" y="57"/>
                    <a:pt x="47" y="75"/>
                  </a:cubicBezTo>
                  <a:cubicBezTo>
                    <a:pt x="40" y="95"/>
                    <a:pt x="41" y="116"/>
                    <a:pt x="49" y="133"/>
                  </a:cubicBezTo>
                  <a:cubicBezTo>
                    <a:pt x="56" y="150"/>
                    <a:pt x="70" y="163"/>
                    <a:pt x="88" y="169"/>
                  </a:cubicBezTo>
                  <a:cubicBezTo>
                    <a:pt x="105" y="174"/>
                    <a:pt x="124" y="172"/>
                    <a:pt x="139" y="163"/>
                  </a:cubicBezTo>
                  <a:cubicBezTo>
                    <a:pt x="155" y="154"/>
                    <a:pt x="168" y="138"/>
                    <a:pt x="174" y="120"/>
                  </a:cubicBezTo>
                  <a:cubicBezTo>
                    <a:pt x="180" y="103"/>
                    <a:pt x="180" y="86"/>
                    <a:pt x="175" y="71"/>
                  </a:cubicBezTo>
                  <a:cubicBezTo>
                    <a:pt x="173" y="63"/>
                    <a:pt x="178" y="53"/>
                    <a:pt x="186" y="50"/>
                  </a:cubicBezTo>
                  <a:cubicBezTo>
                    <a:pt x="194" y="48"/>
                    <a:pt x="203" y="53"/>
                    <a:pt x="205" y="61"/>
                  </a:cubicBezTo>
                  <a:cubicBezTo>
                    <a:pt x="212" y="82"/>
                    <a:pt x="211" y="106"/>
                    <a:pt x="203" y="130"/>
                  </a:cubicBezTo>
                  <a:cubicBezTo>
                    <a:pt x="186" y="181"/>
                    <a:pt x="131" y="217"/>
                    <a:pt x="78" y="20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2" name="Freeform 270"/>
            <p:cNvSpPr>
              <a:spLocks/>
            </p:cNvSpPr>
            <p:nvPr/>
          </p:nvSpPr>
          <p:spPr bwMode="auto">
            <a:xfrm>
              <a:off x="3810" y="920"/>
              <a:ext cx="157" cy="131"/>
            </a:xfrm>
            <a:custGeom>
              <a:avLst/>
              <a:gdLst>
                <a:gd name="T0" fmla="*/ 160 w 220"/>
                <a:gd name="T1" fmla="*/ 188 h 191"/>
                <a:gd name="T2" fmla="*/ 11 w 220"/>
                <a:gd name="T3" fmla="*/ 126 h 191"/>
                <a:gd name="T4" fmla="*/ 4 w 220"/>
                <a:gd name="T5" fmla="*/ 104 h 191"/>
                <a:gd name="T6" fmla="*/ 4 w 220"/>
                <a:gd name="T7" fmla="*/ 104 h 191"/>
                <a:gd name="T8" fmla="*/ 4 w 220"/>
                <a:gd name="T9" fmla="*/ 103 h 191"/>
                <a:gd name="T10" fmla="*/ 44 w 220"/>
                <a:gd name="T11" fmla="*/ 13 h 191"/>
                <a:gd name="T12" fmla="*/ 65 w 220"/>
                <a:gd name="T13" fmla="*/ 4 h 191"/>
                <a:gd name="T14" fmla="*/ 71 w 220"/>
                <a:gd name="T15" fmla="*/ 26 h 191"/>
                <a:gd name="T16" fmla="*/ 38 w 220"/>
                <a:gd name="T17" fmla="*/ 101 h 191"/>
                <a:gd name="T18" fmla="*/ 84 w 220"/>
                <a:gd name="T19" fmla="*/ 121 h 191"/>
                <a:gd name="T20" fmla="*/ 112 w 220"/>
                <a:gd name="T21" fmla="*/ 58 h 191"/>
                <a:gd name="T22" fmla="*/ 132 w 220"/>
                <a:gd name="T23" fmla="*/ 50 h 191"/>
                <a:gd name="T24" fmla="*/ 139 w 220"/>
                <a:gd name="T25" fmla="*/ 71 h 191"/>
                <a:gd name="T26" fmla="*/ 112 w 220"/>
                <a:gd name="T27" fmla="*/ 133 h 191"/>
                <a:gd name="T28" fmla="*/ 158 w 220"/>
                <a:gd name="T29" fmla="*/ 153 h 191"/>
                <a:gd name="T30" fmla="*/ 189 w 220"/>
                <a:gd name="T31" fmla="*/ 82 h 191"/>
                <a:gd name="T32" fmla="*/ 210 w 220"/>
                <a:gd name="T33" fmla="*/ 75 h 191"/>
                <a:gd name="T34" fmla="*/ 217 w 220"/>
                <a:gd name="T35" fmla="*/ 95 h 191"/>
                <a:gd name="T36" fmla="*/ 180 w 220"/>
                <a:gd name="T37" fmla="*/ 179 h 191"/>
                <a:gd name="T38" fmla="*/ 180 w 220"/>
                <a:gd name="T39" fmla="*/ 179 h 191"/>
                <a:gd name="T40" fmla="*/ 180 w 220"/>
                <a:gd name="T41" fmla="*/ 179 h 191"/>
                <a:gd name="T42" fmla="*/ 160 w 220"/>
                <a:gd name="T43" fmla="*/ 188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0" h="191">
                  <a:moveTo>
                    <a:pt x="160" y="188"/>
                  </a:moveTo>
                  <a:cubicBezTo>
                    <a:pt x="110" y="168"/>
                    <a:pt x="61" y="147"/>
                    <a:pt x="11" y="126"/>
                  </a:cubicBezTo>
                  <a:cubicBezTo>
                    <a:pt x="3" y="122"/>
                    <a:pt x="0" y="113"/>
                    <a:pt x="4" y="104"/>
                  </a:cubicBezTo>
                  <a:cubicBezTo>
                    <a:pt x="4" y="104"/>
                    <a:pt x="4" y="104"/>
                    <a:pt x="4" y="104"/>
                  </a:cubicBezTo>
                  <a:cubicBezTo>
                    <a:pt x="4" y="104"/>
                    <a:pt x="4" y="104"/>
                    <a:pt x="4" y="103"/>
                  </a:cubicBezTo>
                  <a:cubicBezTo>
                    <a:pt x="17" y="73"/>
                    <a:pt x="30" y="43"/>
                    <a:pt x="44" y="13"/>
                  </a:cubicBezTo>
                  <a:cubicBezTo>
                    <a:pt x="48" y="5"/>
                    <a:pt x="57" y="0"/>
                    <a:pt x="65" y="4"/>
                  </a:cubicBezTo>
                  <a:cubicBezTo>
                    <a:pt x="72" y="8"/>
                    <a:pt x="75" y="18"/>
                    <a:pt x="71" y="26"/>
                  </a:cubicBezTo>
                  <a:cubicBezTo>
                    <a:pt x="57" y="56"/>
                    <a:pt x="51" y="71"/>
                    <a:pt x="38" y="101"/>
                  </a:cubicBezTo>
                  <a:cubicBezTo>
                    <a:pt x="56" y="109"/>
                    <a:pt x="66" y="113"/>
                    <a:pt x="84" y="121"/>
                  </a:cubicBezTo>
                  <a:cubicBezTo>
                    <a:pt x="95" y="95"/>
                    <a:pt x="100" y="83"/>
                    <a:pt x="112" y="58"/>
                  </a:cubicBezTo>
                  <a:cubicBezTo>
                    <a:pt x="115" y="50"/>
                    <a:pt x="125" y="46"/>
                    <a:pt x="132" y="50"/>
                  </a:cubicBezTo>
                  <a:cubicBezTo>
                    <a:pt x="140" y="53"/>
                    <a:pt x="143" y="63"/>
                    <a:pt x="139" y="71"/>
                  </a:cubicBezTo>
                  <a:cubicBezTo>
                    <a:pt x="128" y="95"/>
                    <a:pt x="122" y="108"/>
                    <a:pt x="112" y="133"/>
                  </a:cubicBezTo>
                  <a:cubicBezTo>
                    <a:pt x="130" y="141"/>
                    <a:pt x="140" y="145"/>
                    <a:pt x="158" y="153"/>
                  </a:cubicBezTo>
                  <a:cubicBezTo>
                    <a:pt x="170" y="124"/>
                    <a:pt x="176" y="110"/>
                    <a:pt x="189" y="82"/>
                  </a:cubicBezTo>
                  <a:cubicBezTo>
                    <a:pt x="193" y="75"/>
                    <a:pt x="202" y="71"/>
                    <a:pt x="210" y="75"/>
                  </a:cubicBezTo>
                  <a:cubicBezTo>
                    <a:pt x="217" y="78"/>
                    <a:pt x="220" y="88"/>
                    <a:pt x="217" y="95"/>
                  </a:cubicBezTo>
                  <a:cubicBezTo>
                    <a:pt x="201" y="128"/>
                    <a:pt x="194" y="145"/>
                    <a:pt x="180" y="179"/>
                  </a:cubicBezTo>
                  <a:cubicBezTo>
                    <a:pt x="180" y="179"/>
                    <a:pt x="180" y="179"/>
                    <a:pt x="180" y="179"/>
                  </a:cubicBezTo>
                  <a:cubicBezTo>
                    <a:pt x="180" y="179"/>
                    <a:pt x="180" y="179"/>
                    <a:pt x="180" y="179"/>
                  </a:cubicBezTo>
                  <a:cubicBezTo>
                    <a:pt x="177" y="187"/>
                    <a:pt x="168" y="191"/>
                    <a:pt x="160" y="18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3" name="Freeform 271"/>
            <p:cNvSpPr>
              <a:spLocks/>
            </p:cNvSpPr>
            <p:nvPr/>
          </p:nvSpPr>
          <p:spPr bwMode="auto">
            <a:xfrm>
              <a:off x="3872" y="807"/>
              <a:ext cx="142" cy="137"/>
            </a:xfrm>
            <a:custGeom>
              <a:avLst/>
              <a:gdLst>
                <a:gd name="T0" fmla="*/ 110 w 199"/>
                <a:gd name="T1" fmla="*/ 190 h 200"/>
                <a:gd name="T2" fmla="*/ 118 w 199"/>
                <a:gd name="T3" fmla="*/ 170 h 200"/>
                <a:gd name="T4" fmla="*/ 161 w 199"/>
                <a:gd name="T5" fmla="*/ 132 h 200"/>
                <a:gd name="T6" fmla="*/ 170 w 199"/>
                <a:gd name="T7" fmla="*/ 96 h 200"/>
                <a:gd name="T8" fmla="*/ 159 w 199"/>
                <a:gd name="T9" fmla="*/ 75 h 200"/>
                <a:gd name="T10" fmla="*/ 150 w 199"/>
                <a:gd name="T11" fmla="*/ 73 h 200"/>
                <a:gd name="T12" fmla="*/ 138 w 199"/>
                <a:gd name="T13" fmla="*/ 77 h 200"/>
                <a:gd name="T14" fmla="*/ 108 w 199"/>
                <a:gd name="T15" fmla="*/ 105 h 200"/>
                <a:gd name="T16" fmla="*/ 108 w 199"/>
                <a:gd name="T17" fmla="*/ 106 h 200"/>
                <a:gd name="T18" fmla="*/ 81 w 199"/>
                <a:gd name="T19" fmla="*/ 134 h 200"/>
                <a:gd name="T20" fmla="*/ 50 w 199"/>
                <a:gd name="T21" fmla="*/ 149 h 200"/>
                <a:gd name="T22" fmla="*/ 27 w 199"/>
                <a:gd name="T23" fmla="*/ 145 h 200"/>
                <a:gd name="T24" fmla="*/ 2 w 199"/>
                <a:gd name="T25" fmla="*/ 104 h 200"/>
                <a:gd name="T26" fmla="*/ 14 w 199"/>
                <a:gd name="T27" fmla="*/ 51 h 200"/>
                <a:gd name="T28" fmla="*/ 65 w 199"/>
                <a:gd name="T29" fmla="*/ 4 h 200"/>
                <a:gd name="T30" fmla="*/ 84 w 199"/>
                <a:gd name="T31" fmla="*/ 10 h 200"/>
                <a:gd name="T32" fmla="*/ 77 w 199"/>
                <a:gd name="T33" fmla="*/ 31 h 200"/>
                <a:gd name="T34" fmla="*/ 38 w 199"/>
                <a:gd name="T35" fmla="*/ 64 h 200"/>
                <a:gd name="T36" fmla="*/ 30 w 199"/>
                <a:gd name="T37" fmla="*/ 99 h 200"/>
                <a:gd name="T38" fmla="*/ 40 w 199"/>
                <a:gd name="T39" fmla="*/ 117 h 200"/>
                <a:gd name="T40" fmla="*/ 48 w 199"/>
                <a:gd name="T41" fmla="*/ 119 h 200"/>
                <a:gd name="T42" fmla="*/ 58 w 199"/>
                <a:gd name="T43" fmla="*/ 115 h 200"/>
                <a:gd name="T44" fmla="*/ 86 w 199"/>
                <a:gd name="T45" fmla="*/ 88 h 200"/>
                <a:gd name="T46" fmla="*/ 86 w 199"/>
                <a:gd name="T47" fmla="*/ 87 h 200"/>
                <a:gd name="T48" fmla="*/ 116 w 199"/>
                <a:gd name="T49" fmla="*/ 58 h 200"/>
                <a:gd name="T50" fmla="*/ 150 w 199"/>
                <a:gd name="T51" fmla="*/ 44 h 200"/>
                <a:gd name="T52" fmla="*/ 173 w 199"/>
                <a:gd name="T53" fmla="*/ 50 h 200"/>
                <a:gd name="T54" fmla="*/ 198 w 199"/>
                <a:gd name="T55" fmla="*/ 92 h 200"/>
                <a:gd name="T56" fmla="*/ 186 w 199"/>
                <a:gd name="T57" fmla="*/ 145 h 200"/>
                <a:gd name="T58" fmla="*/ 129 w 199"/>
                <a:gd name="T59" fmla="*/ 197 h 200"/>
                <a:gd name="T60" fmla="*/ 110 w 199"/>
                <a:gd name="T61" fmla="*/ 19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9" h="200">
                  <a:moveTo>
                    <a:pt x="110" y="190"/>
                  </a:moveTo>
                  <a:cubicBezTo>
                    <a:pt x="107" y="183"/>
                    <a:pt x="110" y="174"/>
                    <a:pt x="118" y="170"/>
                  </a:cubicBezTo>
                  <a:cubicBezTo>
                    <a:pt x="132" y="164"/>
                    <a:pt x="152" y="150"/>
                    <a:pt x="161" y="132"/>
                  </a:cubicBezTo>
                  <a:cubicBezTo>
                    <a:pt x="168" y="119"/>
                    <a:pt x="171" y="106"/>
                    <a:pt x="170" y="96"/>
                  </a:cubicBezTo>
                  <a:cubicBezTo>
                    <a:pt x="169" y="85"/>
                    <a:pt x="165" y="79"/>
                    <a:pt x="159" y="75"/>
                  </a:cubicBezTo>
                  <a:cubicBezTo>
                    <a:pt x="156" y="73"/>
                    <a:pt x="153" y="73"/>
                    <a:pt x="150" y="73"/>
                  </a:cubicBezTo>
                  <a:cubicBezTo>
                    <a:pt x="147" y="73"/>
                    <a:pt x="143" y="74"/>
                    <a:pt x="138" y="77"/>
                  </a:cubicBezTo>
                  <a:cubicBezTo>
                    <a:pt x="130" y="81"/>
                    <a:pt x="119" y="92"/>
                    <a:pt x="108" y="105"/>
                  </a:cubicBezTo>
                  <a:cubicBezTo>
                    <a:pt x="108" y="106"/>
                    <a:pt x="108" y="106"/>
                    <a:pt x="108" y="106"/>
                  </a:cubicBezTo>
                  <a:cubicBezTo>
                    <a:pt x="99" y="117"/>
                    <a:pt x="90" y="127"/>
                    <a:pt x="81" y="134"/>
                  </a:cubicBezTo>
                  <a:cubicBezTo>
                    <a:pt x="71" y="142"/>
                    <a:pt x="61" y="147"/>
                    <a:pt x="50" y="149"/>
                  </a:cubicBezTo>
                  <a:cubicBezTo>
                    <a:pt x="42" y="150"/>
                    <a:pt x="34" y="148"/>
                    <a:pt x="27" y="145"/>
                  </a:cubicBezTo>
                  <a:cubicBezTo>
                    <a:pt x="12" y="137"/>
                    <a:pt x="4" y="121"/>
                    <a:pt x="2" y="104"/>
                  </a:cubicBezTo>
                  <a:cubicBezTo>
                    <a:pt x="0" y="87"/>
                    <a:pt x="4" y="68"/>
                    <a:pt x="14" y="51"/>
                  </a:cubicBezTo>
                  <a:cubicBezTo>
                    <a:pt x="28" y="25"/>
                    <a:pt x="50" y="12"/>
                    <a:pt x="65" y="4"/>
                  </a:cubicBezTo>
                  <a:cubicBezTo>
                    <a:pt x="72" y="0"/>
                    <a:pt x="81" y="3"/>
                    <a:pt x="84" y="10"/>
                  </a:cubicBezTo>
                  <a:cubicBezTo>
                    <a:pt x="87" y="17"/>
                    <a:pt x="84" y="27"/>
                    <a:pt x="77" y="31"/>
                  </a:cubicBezTo>
                  <a:cubicBezTo>
                    <a:pt x="61" y="39"/>
                    <a:pt x="47" y="48"/>
                    <a:pt x="38" y="64"/>
                  </a:cubicBezTo>
                  <a:cubicBezTo>
                    <a:pt x="32" y="76"/>
                    <a:pt x="29" y="89"/>
                    <a:pt x="30" y="99"/>
                  </a:cubicBezTo>
                  <a:cubicBezTo>
                    <a:pt x="32" y="109"/>
                    <a:pt x="35" y="114"/>
                    <a:pt x="40" y="117"/>
                  </a:cubicBezTo>
                  <a:cubicBezTo>
                    <a:pt x="43" y="119"/>
                    <a:pt x="46" y="119"/>
                    <a:pt x="48" y="119"/>
                  </a:cubicBezTo>
                  <a:cubicBezTo>
                    <a:pt x="51" y="118"/>
                    <a:pt x="54" y="117"/>
                    <a:pt x="58" y="115"/>
                  </a:cubicBezTo>
                  <a:cubicBezTo>
                    <a:pt x="66" y="110"/>
                    <a:pt x="76" y="101"/>
                    <a:pt x="86" y="88"/>
                  </a:cubicBezTo>
                  <a:cubicBezTo>
                    <a:pt x="86" y="87"/>
                    <a:pt x="86" y="87"/>
                    <a:pt x="86" y="87"/>
                  </a:cubicBezTo>
                  <a:cubicBezTo>
                    <a:pt x="96" y="76"/>
                    <a:pt x="106" y="65"/>
                    <a:pt x="116" y="58"/>
                  </a:cubicBezTo>
                  <a:cubicBezTo>
                    <a:pt x="126" y="50"/>
                    <a:pt x="138" y="44"/>
                    <a:pt x="150" y="44"/>
                  </a:cubicBezTo>
                  <a:cubicBezTo>
                    <a:pt x="158" y="43"/>
                    <a:pt x="166" y="45"/>
                    <a:pt x="173" y="50"/>
                  </a:cubicBezTo>
                  <a:cubicBezTo>
                    <a:pt x="188" y="59"/>
                    <a:pt x="196" y="75"/>
                    <a:pt x="198" y="92"/>
                  </a:cubicBezTo>
                  <a:cubicBezTo>
                    <a:pt x="199" y="109"/>
                    <a:pt x="196" y="128"/>
                    <a:pt x="186" y="145"/>
                  </a:cubicBezTo>
                  <a:cubicBezTo>
                    <a:pt x="172" y="172"/>
                    <a:pt x="147" y="188"/>
                    <a:pt x="129" y="197"/>
                  </a:cubicBezTo>
                  <a:cubicBezTo>
                    <a:pt x="122" y="200"/>
                    <a:pt x="113" y="197"/>
                    <a:pt x="110" y="19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4" name="Freeform 272"/>
            <p:cNvSpPr>
              <a:spLocks/>
            </p:cNvSpPr>
            <p:nvPr/>
          </p:nvSpPr>
          <p:spPr bwMode="auto">
            <a:xfrm>
              <a:off x="3944" y="692"/>
              <a:ext cx="140" cy="140"/>
            </a:xfrm>
            <a:custGeom>
              <a:avLst/>
              <a:gdLst>
                <a:gd name="T0" fmla="*/ 100 w 196"/>
                <a:gd name="T1" fmla="*/ 192 h 203"/>
                <a:gd name="T2" fmla="*/ 110 w 196"/>
                <a:gd name="T3" fmla="*/ 173 h 203"/>
                <a:gd name="T4" fmla="*/ 157 w 196"/>
                <a:gd name="T5" fmla="*/ 139 h 203"/>
                <a:gd name="T6" fmla="*/ 168 w 196"/>
                <a:gd name="T7" fmla="*/ 104 h 203"/>
                <a:gd name="T8" fmla="*/ 159 w 196"/>
                <a:gd name="T9" fmla="*/ 82 h 203"/>
                <a:gd name="T10" fmla="*/ 150 w 196"/>
                <a:gd name="T11" fmla="*/ 79 h 203"/>
                <a:gd name="T12" fmla="*/ 138 w 196"/>
                <a:gd name="T13" fmla="*/ 82 h 203"/>
                <a:gd name="T14" fmla="*/ 106 w 196"/>
                <a:gd name="T15" fmla="*/ 108 h 203"/>
                <a:gd name="T16" fmla="*/ 105 w 196"/>
                <a:gd name="T17" fmla="*/ 108 h 203"/>
                <a:gd name="T18" fmla="*/ 76 w 196"/>
                <a:gd name="T19" fmla="*/ 134 h 203"/>
                <a:gd name="T20" fmla="*/ 44 w 196"/>
                <a:gd name="T21" fmla="*/ 146 h 203"/>
                <a:gd name="T22" fmla="*/ 21 w 196"/>
                <a:gd name="T23" fmla="*/ 140 h 203"/>
                <a:gd name="T24" fmla="*/ 0 w 196"/>
                <a:gd name="T25" fmla="*/ 98 h 203"/>
                <a:gd name="T26" fmla="*/ 16 w 196"/>
                <a:gd name="T27" fmla="*/ 45 h 203"/>
                <a:gd name="T28" fmla="*/ 71 w 196"/>
                <a:gd name="T29" fmla="*/ 3 h 203"/>
                <a:gd name="T30" fmla="*/ 89 w 196"/>
                <a:gd name="T31" fmla="*/ 11 h 203"/>
                <a:gd name="T32" fmla="*/ 81 w 196"/>
                <a:gd name="T33" fmla="*/ 31 h 203"/>
                <a:gd name="T34" fmla="*/ 39 w 196"/>
                <a:gd name="T35" fmla="*/ 61 h 203"/>
                <a:gd name="T36" fmla="*/ 29 w 196"/>
                <a:gd name="T37" fmla="*/ 94 h 203"/>
                <a:gd name="T38" fmla="*/ 37 w 196"/>
                <a:gd name="T39" fmla="*/ 113 h 203"/>
                <a:gd name="T40" fmla="*/ 45 w 196"/>
                <a:gd name="T41" fmla="*/ 116 h 203"/>
                <a:gd name="T42" fmla="*/ 55 w 196"/>
                <a:gd name="T43" fmla="*/ 113 h 203"/>
                <a:gd name="T44" fmla="*/ 85 w 196"/>
                <a:gd name="T45" fmla="*/ 89 h 203"/>
                <a:gd name="T46" fmla="*/ 85 w 196"/>
                <a:gd name="T47" fmla="*/ 88 h 203"/>
                <a:gd name="T48" fmla="*/ 117 w 196"/>
                <a:gd name="T49" fmla="*/ 61 h 203"/>
                <a:gd name="T50" fmla="*/ 153 w 196"/>
                <a:gd name="T51" fmla="*/ 50 h 203"/>
                <a:gd name="T52" fmla="*/ 175 w 196"/>
                <a:gd name="T53" fmla="*/ 58 h 203"/>
                <a:gd name="T54" fmla="*/ 196 w 196"/>
                <a:gd name="T55" fmla="*/ 102 h 203"/>
                <a:gd name="T56" fmla="*/ 180 w 196"/>
                <a:gd name="T57" fmla="*/ 154 h 203"/>
                <a:gd name="T58" fmla="*/ 119 w 196"/>
                <a:gd name="T59" fmla="*/ 201 h 203"/>
                <a:gd name="T60" fmla="*/ 100 w 196"/>
                <a:gd name="T61" fmla="*/ 19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6" h="203">
                  <a:moveTo>
                    <a:pt x="100" y="192"/>
                  </a:moveTo>
                  <a:cubicBezTo>
                    <a:pt x="98" y="185"/>
                    <a:pt x="102" y="176"/>
                    <a:pt x="110" y="173"/>
                  </a:cubicBezTo>
                  <a:cubicBezTo>
                    <a:pt x="125" y="168"/>
                    <a:pt x="146" y="156"/>
                    <a:pt x="157" y="139"/>
                  </a:cubicBezTo>
                  <a:cubicBezTo>
                    <a:pt x="164" y="127"/>
                    <a:pt x="168" y="114"/>
                    <a:pt x="168" y="104"/>
                  </a:cubicBezTo>
                  <a:cubicBezTo>
                    <a:pt x="168" y="93"/>
                    <a:pt x="164" y="86"/>
                    <a:pt x="159" y="82"/>
                  </a:cubicBezTo>
                  <a:cubicBezTo>
                    <a:pt x="156" y="80"/>
                    <a:pt x="153" y="79"/>
                    <a:pt x="150" y="79"/>
                  </a:cubicBezTo>
                  <a:cubicBezTo>
                    <a:pt x="147" y="79"/>
                    <a:pt x="143" y="80"/>
                    <a:pt x="138" y="82"/>
                  </a:cubicBezTo>
                  <a:cubicBezTo>
                    <a:pt x="129" y="86"/>
                    <a:pt x="118" y="95"/>
                    <a:pt x="106" y="108"/>
                  </a:cubicBezTo>
                  <a:cubicBezTo>
                    <a:pt x="105" y="108"/>
                    <a:pt x="105" y="108"/>
                    <a:pt x="105" y="108"/>
                  </a:cubicBezTo>
                  <a:cubicBezTo>
                    <a:pt x="96" y="118"/>
                    <a:pt x="86" y="127"/>
                    <a:pt x="76" y="134"/>
                  </a:cubicBezTo>
                  <a:cubicBezTo>
                    <a:pt x="66" y="141"/>
                    <a:pt x="55" y="145"/>
                    <a:pt x="44" y="146"/>
                  </a:cubicBezTo>
                  <a:cubicBezTo>
                    <a:pt x="36" y="146"/>
                    <a:pt x="28" y="144"/>
                    <a:pt x="21" y="140"/>
                  </a:cubicBezTo>
                  <a:cubicBezTo>
                    <a:pt x="7" y="131"/>
                    <a:pt x="0" y="114"/>
                    <a:pt x="0" y="98"/>
                  </a:cubicBezTo>
                  <a:cubicBezTo>
                    <a:pt x="0" y="81"/>
                    <a:pt x="5" y="62"/>
                    <a:pt x="16" y="45"/>
                  </a:cubicBezTo>
                  <a:cubicBezTo>
                    <a:pt x="32" y="21"/>
                    <a:pt x="55" y="10"/>
                    <a:pt x="71" y="3"/>
                  </a:cubicBezTo>
                  <a:cubicBezTo>
                    <a:pt x="79" y="0"/>
                    <a:pt x="87" y="3"/>
                    <a:pt x="89" y="11"/>
                  </a:cubicBezTo>
                  <a:cubicBezTo>
                    <a:pt x="92" y="18"/>
                    <a:pt x="88" y="27"/>
                    <a:pt x="81" y="31"/>
                  </a:cubicBezTo>
                  <a:cubicBezTo>
                    <a:pt x="65" y="38"/>
                    <a:pt x="49" y="46"/>
                    <a:pt x="39" y="61"/>
                  </a:cubicBezTo>
                  <a:cubicBezTo>
                    <a:pt x="32" y="72"/>
                    <a:pt x="29" y="85"/>
                    <a:pt x="29" y="94"/>
                  </a:cubicBezTo>
                  <a:cubicBezTo>
                    <a:pt x="29" y="104"/>
                    <a:pt x="32" y="110"/>
                    <a:pt x="37" y="113"/>
                  </a:cubicBezTo>
                  <a:cubicBezTo>
                    <a:pt x="40" y="115"/>
                    <a:pt x="42" y="116"/>
                    <a:pt x="45" y="116"/>
                  </a:cubicBezTo>
                  <a:cubicBezTo>
                    <a:pt x="47" y="116"/>
                    <a:pt x="51" y="115"/>
                    <a:pt x="55" y="113"/>
                  </a:cubicBezTo>
                  <a:cubicBezTo>
                    <a:pt x="63" y="109"/>
                    <a:pt x="74" y="100"/>
                    <a:pt x="85" y="89"/>
                  </a:cubicBezTo>
                  <a:cubicBezTo>
                    <a:pt x="85" y="88"/>
                    <a:pt x="85" y="88"/>
                    <a:pt x="85" y="88"/>
                  </a:cubicBezTo>
                  <a:cubicBezTo>
                    <a:pt x="96" y="77"/>
                    <a:pt x="107" y="67"/>
                    <a:pt x="117" y="61"/>
                  </a:cubicBezTo>
                  <a:cubicBezTo>
                    <a:pt x="129" y="54"/>
                    <a:pt x="141" y="50"/>
                    <a:pt x="153" y="50"/>
                  </a:cubicBezTo>
                  <a:cubicBezTo>
                    <a:pt x="160" y="50"/>
                    <a:pt x="169" y="53"/>
                    <a:pt x="175" y="58"/>
                  </a:cubicBezTo>
                  <a:cubicBezTo>
                    <a:pt x="190" y="68"/>
                    <a:pt x="196" y="85"/>
                    <a:pt x="196" y="102"/>
                  </a:cubicBezTo>
                  <a:cubicBezTo>
                    <a:pt x="196" y="119"/>
                    <a:pt x="191" y="138"/>
                    <a:pt x="180" y="154"/>
                  </a:cubicBezTo>
                  <a:cubicBezTo>
                    <a:pt x="164" y="179"/>
                    <a:pt x="137" y="193"/>
                    <a:pt x="119" y="201"/>
                  </a:cubicBezTo>
                  <a:cubicBezTo>
                    <a:pt x="111" y="203"/>
                    <a:pt x="103" y="199"/>
                    <a:pt x="100" y="1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5" name="Freeform 273"/>
            <p:cNvSpPr>
              <a:spLocks/>
            </p:cNvSpPr>
            <p:nvPr/>
          </p:nvSpPr>
          <p:spPr bwMode="auto">
            <a:xfrm>
              <a:off x="5120" y="1187"/>
              <a:ext cx="213" cy="206"/>
            </a:xfrm>
            <a:custGeom>
              <a:avLst/>
              <a:gdLst>
                <a:gd name="T0" fmla="*/ 298 w 298"/>
                <a:gd name="T1" fmla="*/ 111 h 299"/>
                <a:gd name="T2" fmla="*/ 187 w 298"/>
                <a:gd name="T3" fmla="*/ 299 h 299"/>
                <a:gd name="T4" fmla="*/ 0 w 298"/>
                <a:gd name="T5" fmla="*/ 187 h 299"/>
                <a:gd name="T6" fmla="*/ 111 w 298"/>
                <a:gd name="T7" fmla="*/ 0 h 299"/>
                <a:gd name="T8" fmla="*/ 298 w 298"/>
                <a:gd name="T9" fmla="*/ 111 h 299"/>
              </a:gdLst>
              <a:ahLst/>
              <a:cxnLst>
                <a:cxn ang="0">
                  <a:pos x="T0" y="T1"/>
                </a:cxn>
                <a:cxn ang="0">
                  <a:pos x="T2" y="T3"/>
                </a:cxn>
                <a:cxn ang="0">
                  <a:pos x="T4" y="T5"/>
                </a:cxn>
                <a:cxn ang="0">
                  <a:pos x="T6" y="T7"/>
                </a:cxn>
                <a:cxn ang="0">
                  <a:pos x="T8" y="T9"/>
                </a:cxn>
              </a:cxnLst>
              <a:rect l="0" t="0" r="r" b="b"/>
              <a:pathLst>
                <a:path w="298" h="299">
                  <a:moveTo>
                    <a:pt x="298" y="111"/>
                  </a:moveTo>
                  <a:cubicBezTo>
                    <a:pt x="178" y="157"/>
                    <a:pt x="169" y="171"/>
                    <a:pt x="187" y="299"/>
                  </a:cubicBezTo>
                  <a:cubicBezTo>
                    <a:pt x="141" y="178"/>
                    <a:pt x="127" y="170"/>
                    <a:pt x="0" y="187"/>
                  </a:cubicBezTo>
                  <a:cubicBezTo>
                    <a:pt x="120" y="142"/>
                    <a:pt x="128" y="127"/>
                    <a:pt x="111" y="0"/>
                  </a:cubicBezTo>
                  <a:cubicBezTo>
                    <a:pt x="156" y="120"/>
                    <a:pt x="171" y="129"/>
                    <a:pt x="298" y="1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6" name="Freeform 274"/>
            <p:cNvSpPr>
              <a:spLocks/>
            </p:cNvSpPr>
            <p:nvPr/>
          </p:nvSpPr>
          <p:spPr bwMode="auto">
            <a:xfrm>
              <a:off x="4097" y="2523"/>
              <a:ext cx="52" cy="64"/>
            </a:xfrm>
            <a:custGeom>
              <a:avLst/>
              <a:gdLst>
                <a:gd name="T0" fmla="*/ 65 w 73"/>
                <a:gd name="T1" fmla="*/ 15 h 94"/>
                <a:gd name="T2" fmla="*/ 44 w 73"/>
                <a:gd name="T3" fmla="*/ 15 h 94"/>
                <a:gd name="T4" fmla="*/ 44 w 73"/>
                <a:gd name="T5" fmla="*/ 87 h 94"/>
                <a:gd name="T6" fmla="*/ 36 w 73"/>
                <a:gd name="T7" fmla="*/ 94 h 94"/>
                <a:gd name="T8" fmla="*/ 29 w 73"/>
                <a:gd name="T9" fmla="*/ 87 h 94"/>
                <a:gd name="T10" fmla="*/ 29 w 73"/>
                <a:gd name="T11" fmla="*/ 15 h 94"/>
                <a:gd name="T12" fmla="*/ 8 w 73"/>
                <a:gd name="T13" fmla="*/ 15 h 94"/>
                <a:gd name="T14" fmla="*/ 0 w 73"/>
                <a:gd name="T15" fmla="*/ 7 h 94"/>
                <a:gd name="T16" fmla="*/ 8 w 73"/>
                <a:gd name="T17" fmla="*/ 0 h 94"/>
                <a:gd name="T18" fmla="*/ 65 w 73"/>
                <a:gd name="T19" fmla="*/ 0 h 94"/>
                <a:gd name="T20" fmla="*/ 73 w 73"/>
                <a:gd name="T21" fmla="*/ 7 h 94"/>
                <a:gd name="T22" fmla="*/ 65 w 73"/>
                <a:gd name="T23"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94">
                  <a:moveTo>
                    <a:pt x="65" y="15"/>
                  </a:moveTo>
                  <a:cubicBezTo>
                    <a:pt x="44" y="15"/>
                    <a:pt x="44" y="15"/>
                    <a:pt x="44" y="15"/>
                  </a:cubicBezTo>
                  <a:cubicBezTo>
                    <a:pt x="44" y="87"/>
                    <a:pt x="44" y="87"/>
                    <a:pt x="44" y="87"/>
                  </a:cubicBezTo>
                  <a:cubicBezTo>
                    <a:pt x="44" y="91"/>
                    <a:pt x="41" y="94"/>
                    <a:pt x="36" y="94"/>
                  </a:cubicBezTo>
                  <a:cubicBezTo>
                    <a:pt x="32" y="94"/>
                    <a:pt x="29" y="91"/>
                    <a:pt x="29" y="87"/>
                  </a:cubicBezTo>
                  <a:cubicBezTo>
                    <a:pt x="29" y="15"/>
                    <a:pt x="29" y="15"/>
                    <a:pt x="29" y="15"/>
                  </a:cubicBezTo>
                  <a:cubicBezTo>
                    <a:pt x="8" y="15"/>
                    <a:pt x="8" y="15"/>
                    <a:pt x="8" y="15"/>
                  </a:cubicBezTo>
                  <a:cubicBezTo>
                    <a:pt x="3" y="15"/>
                    <a:pt x="0" y="11"/>
                    <a:pt x="0" y="7"/>
                  </a:cubicBezTo>
                  <a:cubicBezTo>
                    <a:pt x="0" y="3"/>
                    <a:pt x="3" y="0"/>
                    <a:pt x="8" y="0"/>
                  </a:cubicBezTo>
                  <a:cubicBezTo>
                    <a:pt x="65" y="0"/>
                    <a:pt x="65" y="0"/>
                    <a:pt x="65" y="0"/>
                  </a:cubicBezTo>
                  <a:cubicBezTo>
                    <a:pt x="69" y="0"/>
                    <a:pt x="73" y="3"/>
                    <a:pt x="73" y="7"/>
                  </a:cubicBezTo>
                  <a:cubicBezTo>
                    <a:pt x="73" y="11"/>
                    <a:pt x="69" y="15"/>
                    <a:pt x="65"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7" name="Freeform 275"/>
            <p:cNvSpPr>
              <a:spLocks noEditPoints="1"/>
            </p:cNvSpPr>
            <p:nvPr/>
          </p:nvSpPr>
          <p:spPr bwMode="auto">
            <a:xfrm>
              <a:off x="4160" y="2523"/>
              <a:ext cx="10" cy="64"/>
            </a:xfrm>
            <a:custGeom>
              <a:avLst/>
              <a:gdLst>
                <a:gd name="T0" fmla="*/ 15 w 15"/>
                <a:gd name="T1" fmla="*/ 10 h 94"/>
                <a:gd name="T2" fmla="*/ 8 w 15"/>
                <a:gd name="T3" fmla="*/ 17 h 94"/>
                <a:gd name="T4" fmla="*/ 0 w 15"/>
                <a:gd name="T5" fmla="*/ 10 h 94"/>
                <a:gd name="T6" fmla="*/ 0 w 15"/>
                <a:gd name="T7" fmla="*/ 7 h 94"/>
                <a:gd name="T8" fmla="*/ 8 w 15"/>
                <a:gd name="T9" fmla="*/ 0 h 94"/>
                <a:gd name="T10" fmla="*/ 15 w 15"/>
                <a:gd name="T11" fmla="*/ 7 h 94"/>
                <a:gd name="T12" fmla="*/ 15 w 15"/>
                <a:gd name="T13" fmla="*/ 10 h 94"/>
                <a:gd name="T14" fmla="*/ 15 w 15"/>
                <a:gd name="T15" fmla="*/ 34 h 94"/>
                <a:gd name="T16" fmla="*/ 15 w 15"/>
                <a:gd name="T17" fmla="*/ 87 h 94"/>
                <a:gd name="T18" fmla="*/ 8 w 15"/>
                <a:gd name="T19" fmla="*/ 94 h 94"/>
                <a:gd name="T20" fmla="*/ 0 w 15"/>
                <a:gd name="T21" fmla="*/ 87 h 94"/>
                <a:gd name="T22" fmla="*/ 0 w 15"/>
                <a:gd name="T23" fmla="*/ 34 h 94"/>
                <a:gd name="T24" fmla="*/ 8 w 15"/>
                <a:gd name="T25" fmla="*/ 27 h 94"/>
                <a:gd name="T26" fmla="*/ 15 w 15"/>
                <a:gd name="T27" fmla="*/ 3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94">
                  <a:moveTo>
                    <a:pt x="15" y="10"/>
                  </a:moveTo>
                  <a:cubicBezTo>
                    <a:pt x="15" y="14"/>
                    <a:pt x="12" y="17"/>
                    <a:pt x="8" y="17"/>
                  </a:cubicBezTo>
                  <a:cubicBezTo>
                    <a:pt x="4" y="17"/>
                    <a:pt x="0" y="14"/>
                    <a:pt x="0" y="10"/>
                  </a:cubicBezTo>
                  <a:cubicBezTo>
                    <a:pt x="0" y="7"/>
                    <a:pt x="0" y="7"/>
                    <a:pt x="0" y="7"/>
                  </a:cubicBezTo>
                  <a:cubicBezTo>
                    <a:pt x="0" y="3"/>
                    <a:pt x="4" y="0"/>
                    <a:pt x="8" y="0"/>
                  </a:cubicBezTo>
                  <a:cubicBezTo>
                    <a:pt x="12" y="0"/>
                    <a:pt x="15" y="3"/>
                    <a:pt x="15" y="7"/>
                  </a:cubicBezTo>
                  <a:lnTo>
                    <a:pt x="15" y="10"/>
                  </a:lnTo>
                  <a:close/>
                  <a:moveTo>
                    <a:pt x="15" y="34"/>
                  </a:moveTo>
                  <a:cubicBezTo>
                    <a:pt x="15" y="87"/>
                    <a:pt x="15" y="87"/>
                    <a:pt x="15" y="87"/>
                  </a:cubicBezTo>
                  <a:cubicBezTo>
                    <a:pt x="15" y="91"/>
                    <a:pt x="12" y="94"/>
                    <a:pt x="8" y="94"/>
                  </a:cubicBezTo>
                  <a:cubicBezTo>
                    <a:pt x="4" y="94"/>
                    <a:pt x="0" y="91"/>
                    <a:pt x="0" y="87"/>
                  </a:cubicBezTo>
                  <a:cubicBezTo>
                    <a:pt x="0" y="34"/>
                    <a:pt x="0" y="34"/>
                    <a:pt x="0" y="34"/>
                  </a:cubicBezTo>
                  <a:cubicBezTo>
                    <a:pt x="0" y="30"/>
                    <a:pt x="4" y="27"/>
                    <a:pt x="8" y="27"/>
                  </a:cubicBezTo>
                  <a:cubicBezTo>
                    <a:pt x="12" y="27"/>
                    <a:pt x="15" y="30"/>
                    <a:pt x="15" y="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8" name="Freeform 276"/>
            <p:cNvSpPr>
              <a:spLocks/>
            </p:cNvSpPr>
            <p:nvPr/>
          </p:nvSpPr>
          <p:spPr bwMode="auto">
            <a:xfrm>
              <a:off x="4187" y="2541"/>
              <a:ext cx="71" cy="46"/>
            </a:xfrm>
            <a:custGeom>
              <a:avLst/>
              <a:gdLst>
                <a:gd name="T0" fmla="*/ 57 w 99"/>
                <a:gd name="T1" fmla="*/ 28 h 67"/>
                <a:gd name="T2" fmla="*/ 57 w 99"/>
                <a:gd name="T3" fmla="*/ 28 h 67"/>
                <a:gd name="T4" fmla="*/ 57 w 99"/>
                <a:gd name="T5" fmla="*/ 60 h 67"/>
                <a:gd name="T6" fmla="*/ 50 w 99"/>
                <a:gd name="T7" fmla="*/ 67 h 67"/>
                <a:gd name="T8" fmla="*/ 42 w 99"/>
                <a:gd name="T9" fmla="*/ 60 h 67"/>
                <a:gd name="T10" fmla="*/ 42 w 99"/>
                <a:gd name="T11" fmla="*/ 28 h 67"/>
                <a:gd name="T12" fmla="*/ 42 w 99"/>
                <a:gd name="T13" fmla="*/ 28 h 67"/>
                <a:gd name="T14" fmla="*/ 28 w 99"/>
                <a:gd name="T15" fmla="*/ 14 h 67"/>
                <a:gd name="T16" fmla="*/ 15 w 99"/>
                <a:gd name="T17" fmla="*/ 28 h 67"/>
                <a:gd name="T18" fmla="*/ 15 w 99"/>
                <a:gd name="T19" fmla="*/ 60 h 67"/>
                <a:gd name="T20" fmla="*/ 15 w 99"/>
                <a:gd name="T21" fmla="*/ 61 h 67"/>
                <a:gd name="T22" fmla="*/ 15 w 99"/>
                <a:gd name="T23" fmla="*/ 62 h 67"/>
                <a:gd name="T24" fmla="*/ 14 w 99"/>
                <a:gd name="T25" fmla="*/ 62 h 67"/>
                <a:gd name="T26" fmla="*/ 14 w 99"/>
                <a:gd name="T27" fmla="*/ 63 h 67"/>
                <a:gd name="T28" fmla="*/ 7 w 99"/>
                <a:gd name="T29" fmla="*/ 67 h 67"/>
                <a:gd name="T30" fmla="*/ 6 w 99"/>
                <a:gd name="T31" fmla="*/ 67 h 67"/>
                <a:gd name="T32" fmla="*/ 0 w 99"/>
                <a:gd name="T33" fmla="*/ 60 h 67"/>
                <a:gd name="T34" fmla="*/ 0 w 99"/>
                <a:gd name="T35" fmla="*/ 28 h 67"/>
                <a:gd name="T36" fmla="*/ 0 w 99"/>
                <a:gd name="T37" fmla="*/ 28 h 67"/>
                <a:gd name="T38" fmla="*/ 0 w 99"/>
                <a:gd name="T39" fmla="*/ 7 h 67"/>
                <a:gd name="T40" fmla="*/ 7 w 99"/>
                <a:gd name="T41" fmla="*/ 0 h 67"/>
                <a:gd name="T42" fmla="*/ 14 w 99"/>
                <a:gd name="T43" fmla="*/ 4 h 67"/>
                <a:gd name="T44" fmla="*/ 28 w 99"/>
                <a:gd name="T45" fmla="*/ 0 h 67"/>
                <a:gd name="T46" fmla="*/ 50 w 99"/>
                <a:gd name="T47" fmla="*/ 9 h 67"/>
                <a:gd name="T48" fmla="*/ 71 w 99"/>
                <a:gd name="T49" fmla="*/ 0 h 67"/>
                <a:gd name="T50" fmla="*/ 99 w 99"/>
                <a:gd name="T51" fmla="*/ 28 h 67"/>
                <a:gd name="T52" fmla="*/ 99 w 99"/>
                <a:gd name="T53" fmla="*/ 60 h 67"/>
                <a:gd name="T54" fmla="*/ 92 w 99"/>
                <a:gd name="T55" fmla="*/ 67 h 67"/>
                <a:gd name="T56" fmla="*/ 84 w 99"/>
                <a:gd name="T57" fmla="*/ 60 h 67"/>
                <a:gd name="T58" fmla="*/ 84 w 99"/>
                <a:gd name="T59" fmla="*/ 28 h 67"/>
                <a:gd name="T60" fmla="*/ 71 w 99"/>
                <a:gd name="T61" fmla="*/ 14 h 67"/>
                <a:gd name="T62" fmla="*/ 57 w 99"/>
                <a:gd name="T63" fmla="*/ 2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9" h="67">
                  <a:moveTo>
                    <a:pt x="57" y="28"/>
                  </a:moveTo>
                  <a:cubicBezTo>
                    <a:pt x="57" y="28"/>
                    <a:pt x="57" y="28"/>
                    <a:pt x="57" y="28"/>
                  </a:cubicBezTo>
                  <a:cubicBezTo>
                    <a:pt x="57" y="60"/>
                    <a:pt x="57" y="60"/>
                    <a:pt x="57" y="60"/>
                  </a:cubicBezTo>
                  <a:cubicBezTo>
                    <a:pt x="57" y="64"/>
                    <a:pt x="53" y="67"/>
                    <a:pt x="50" y="67"/>
                  </a:cubicBezTo>
                  <a:cubicBezTo>
                    <a:pt x="46" y="67"/>
                    <a:pt x="42" y="64"/>
                    <a:pt x="42" y="60"/>
                  </a:cubicBezTo>
                  <a:cubicBezTo>
                    <a:pt x="42" y="28"/>
                    <a:pt x="42" y="28"/>
                    <a:pt x="42" y="28"/>
                  </a:cubicBezTo>
                  <a:cubicBezTo>
                    <a:pt x="42" y="28"/>
                    <a:pt x="42" y="28"/>
                    <a:pt x="42" y="28"/>
                  </a:cubicBezTo>
                  <a:cubicBezTo>
                    <a:pt x="42" y="20"/>
                    <a:pt x="36" y="14"/>
                    <a:pt x="28" y="14"/>
                  </a:cubicBezTo>
                  <a:cubicBezTo>
                    <a:pt x="21" y="14"/>
                    <a:pt x="15" y="20"/>
                    <a:pt x="15" y="28"/>
                  </a:cubicBezTo>
                  <a:cubicBezTo>
                    <a:pt x="15" y="60"/>
                    <a:pt x="15" y="60"/>
                    <a:pt x="15" y="60"/>
                  </a:cubicBezTo>
                  <a:cubicBezTo>
                    <a:pt x="15" y="61"/>
                    <a:pt x="15" y="61"/>
                    <a:pt x="15" y="61"/>
                  </a:cubicBezTo>
                  <a:cubicBezTo>
                    <a:pt x="15" y="62"/>
                    <a:pt x="15" y="62"/>
                    <a:pt x="15" y="62"/>
                  </a:cubicBezTo>
                  <a:cubicBezTo>
                    <a:pt x="14" y="62"/>
                    <a:pt x="14" y="62"/>
                    <a:pt x="14" y="62"/>
                  </a:cubicBezTo>
                  <a:cubicBezTo>
                    <a:pt x="14" y="63"/>
                    <a:pt x="14" y="63"/>
                    <a:pt x="14" y="63"/>
                  </a:cubicBezTo>
                  <a:cubicBezTo>
                    <a:pt x="13" y="65"/>
                    <a:pt x="10" y="67"/>
                    <a:pt x="7" y="67"/>
                  </a:cubicBezTo>
                  <a:cubicBezTo>
                    <a:pt x="7" y="67"/>
                    <a:pt x="6" y="67"/>
                    <a:pt x="6" y="67"/>
                  </a:cubicBezTo>
                  <a:cubicBezTo>
                    <a:pt x="3" y="66"/>
                    <a:pt x="0" y="64"/>
                    <a:pt x="0" y="60"/>
                  </a:cubicBezTo>
                  <a:cubicBezTo>
                    <a:pt x="0" y="28"/>
                    <a:pt x="0" y="28"/>
                    <a:pt x="0" y="28"/>
                  </a:cubicBezTo>
                  <a:cubicBezTo>
                    <a:pt x="0" y="28"/>
                    <a:pt x="0" y="28"/>
                    <a:pt x="0" y="28"/>
                  </a:cubicBezTo>
                  <a:cubicBezTo>
                    <a:pt x="0" y="7"/>
                    <a:pt x="0" y="7"/>
                    <a:pt x="0" y="7"/>
                  </a:cubicBezTo>
                  <a:cubicBezTo>
                    <a:pt x="0" y="3"/>
                    <a:pt x="3" y="0"/>
                    <a:pt x="7" y="0"/>
                  </a:cubicBezTo>
                  <a:cubicBezTo>
                    <a:pt x="10" y="0"/>
                    <a:pt x="13" y="1"/>
                    <a:pt x="14" y="4"/>
                  </a:cubicBezTo>
                  <a:cubicBezTo>
                    <a:pt x="18" y="1"/>
                    <a:pt x="23" y="0"/>
                    <a:pt x="28" y="0"/>
                  </a:cubicBezTo>
                  <a:cubicBezTo>
                    <a:pt x="37" y="0"/>
                    <a:pt x="44" y="3"/>
                    <a:pt x="50" y="9"/>
                  </a:cubicBezTo>
                  <a:cubicBezTo>
                    <a:pt x="55" y="3"/>
                    <a:pt x="62" y="0"/>
                    <a:pt x="71" y="0"/>
                  </a:cubicBezTo>
                  <a:cubicBezTo>
                    <a:pt x="86" y="0"/>
                    <a:pt x="99" y="12"/>
                    <a:pt x="99" y="28"/>
                  </a:cubicBezTo>
                  <a:cubicBezTo>
                    <a:pt x="99" y="60"/>
                    <a:pt x="99" y="60"/>
                    <a:pt x="99" y="60"/>
                  </a:cubicBezTo>
                  <a:cubicBezTo>
                    <a:pt x="99" y="64"/>
                    <a:pt x="96" y="67"/>
                    <a:pt x="92" y="67"/>
                  </a:cubicBezTo>
                  <a:cubicBezTo>
                    <a:pt x="88" y="67"/>
                    <a:pt x="84" y="64"/>
                    <a:pt x="84" y="60"/>
                  </a:cubicBezTo>
                  <a:cubicBezTo>
                    <a:pt x="84" y="28"/>
                    <a:pt x="84" y="28"/>
                    <a:pt x="84" y="28"/>
                  </a:cubicBezTo>
                  <a:cubicBezTo>
                    <a:pt x="84" y="20"/>
                    <a:pt x="78" y="14"/>
                    <a:pt x="71" y="14"/>
                  </a:cubicBezTo>
                  <a:cubicBezTo>
                    <a:pt x="63" y="14"/>
                    <a:pt x="57" y="20"/>
                    <a:pt x="57"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9" name="Freeform 277"/>
            <p:cNvSpPr>
              <a:spLocks noEditPoints="1"/>
            </p:cNvSpPr>
            <p:nvPr/>
          </p:nvSpPr>
          <p:spPr bwMode="auto">
            <a:xfrm>
              <a:off x="4276" y="2541"/>
              <a:ext cx="47" cy="46"/>
            </a:xfrm>
            <a:custGeom>
              <a:avLst/>
              <a:gdLst>
                <a:gd name="T0" fmla="*/ 0 w 66"/>
                <a:gd name="T1" fmla="*/ 34 h 67"/>
                <a:gd name="T2" fmla="*/ 33 w 66"/>
                <a:gd name="T3" fmla="*/ 0 h 67"/>
                <a:gd name="T4" fmla="*/ 66 w 66"/>
                <a:gd name="T5" fmla="*/ 31 h 67"/>
                <a:gd name="T6" fmla="*/ 66 w 66"/>
                <a:gd name="T7" fmla="*/ 32 h 67"/>
                <a:gd name="T8" fmla="*/ 66 w 66"/>
                <a:gd name="T9" fmla="*/ 33 h 67"/>
                <a:gd name="T10" fmla="*/ 59 w 66"/>
                <a:gd name="T11" fmla="*/ 38 h 67"/>
                <a:gd name="T12" fmla="*/ 16 w 66"/>
                <a:gd name="T13" fmla="*/ 38 h 67"/>
                <a:gd name="T14" fmla="*/ 20 w 66"/>
                <a:gd name="T15" fmla="*/ 47 h 67"/>
                <a:gd name="T16" fmla="*/ 33 w 66"/>
                <a:gd name="T17" fmla="*/ 53 h 67"/>
                <a:gd name="T18" fmla="*/ 47 w 66"/>
                <a:gd name="T19" fmla="*/ 50 h 67"/>
                <a:gd name="T20" fmla="*/ 57 w 66"/>
                <a:gd name="T21" fmla="*/ 50 h 67"/>
                <a:gd name="T22" fmla="*/ 57 w 66"/>
                <a:gd name="T23" fmla="*/ 58 h 67"/>
                <a:gd name="T24" fmla="*/ 33 w 66"/>
                <a:gd name="T25" fmla="*/ 67 h 67"/>
                <a:gd name="T26" fmla="*/ 0 w 66"/>
                <a:gd name="T27" fmla="*/ 34 h 67"/>
                <a:gd name="T28" fmla="*/ 15 w 66"/>
                <a:gd name="T29" fmla="*/ 27 h 67"/>
                <a:gd name="T30" fmla="*/ 53 w 66"/>
                <a:gd name="T31" fmla="*/ 27 h 67"/>
                <a:gd name="T32" fmla="*/ 33 w 66"/>
                <a:gd name="T33" fmla="*/ 13 h 67"/>
                <a:gd name="T34" fmla="*/ 15 w 66"/>
                <a:gd name="T35" fmla="*/ 2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 h="67">
                  <a:moveTo>
                    <a:pt x="0" y="34"/>
                  </a:moveTo>
                  <a:cubicBezTo>
                    <a:pt x="0" y="15"/>
                    <a:pt x="15" y="0"/>
                    <a:pt x="33" y="0"/>
                  </a:cubicBezTo>
                  <a:cubicBezTo>
                    <a:pt x="51" y="0"/>
                    <a:pt x="65" y="13"/>
                    <a:pt x="66" y="31"/>
                  </a:cubicBezTo>
                  <a:cubicBezTo>
                    <a:pt x="66" y="32"/>
                    <a:pt x="66" y="32"/>
                    <a:pt x="66" y="32"/>
                  </a:cubicBezTo>
                  <a:cubicBezTo>
                    <a:pt x="66" y="33"/>
                    <a:pt x="66" y="33"/>
                    <a:pt x="66" y="33"/>
                  </a:cubicBezTo>
                  <a:cubicBezTo>
                    <a:pt x="65" y="36"/>
                    <a:pt x="62" y="38"/>
                    <a:pt x="59" y="38"/>
                  </a:cubicBezTo>
                  <a:cubicBezTo>
                    <a:pt x="16" y="38"/>
                    <a:pt x="16" y="38"/>
                    <a:pt x="16" y="38"/>
                  </a:cubicBezTo>
                  <a:cubicBezTo>
                    <a:pt x="16" y="41"/>
                    <a:pt x="18" y="45"/>
                    <a:pt x="20" y="47"/>
                  </a:cubicBezTo>
                  <a:cubicBezTo>
                    <a:pt x="23" y="51"/>
                    <a:pt x="28" y="53"/>
                    <a:pt x="33" y="53"/>
                  </a:cubicBezTo>
                  <a:cubicBezTo>
                    <a:pt x="38" y="54"/>
                    <a:pt x="44" y="53"/>
                    <a:pt x="47" y="50"/>
                  </a:cubicBezTo>
                  <a:cubicBezTo>
                    <a:pt x="50" y="47"/>
                    <a:pt x="56" y="47"/>
                    <a:pt x="57" y="50"/>
                  </a:cubicBezTo>
                  <a:cubicBezTo>
                    <a:pt x="59" y="52"/>
                    <a:pt x="60" y="56"/>
                    <a:pt x="57" y="58"/>
                  </a:cubicBezTo>
                  <a:cubicBezTo>
                    <a:pt x="51" y="64"/>
                    <a:pt x="43" y="67"/>
                    <a:pt x="33" y="67"/>
                  </a:cubicBezTo>
                  <a:cubicBezTo>
                    <a:pt x="15" y="67"/>
                    <a:pt x="0" y="52"/>
                    <a:pt x="0" y="34"/>
                  </a:cubicBezTo>
                  <a:close/>
                  <a:moveTo>
                    <a:pt x="15" y="27"/>
                  </a:moveTo>
                  <a:cubicBezTo>
                    <a:pt x="53" y="27"/>
                    <a:pt x="53" y="27"/>
                    <a:pt x="53" y="27"/>
                  </a:cubicBezTo>
                  <a:cubicBezTo>
                    <a:pt x="52" y="21"/>
                    <a:pt x="45" y="13"/>
                    <a:pt x="33" y="13"/>
                  </a:cubicBezTo>
                  <a:cubicBezTo>
                    <a:pt x="22" y="13"/>
                    <a:pt x="16" y="21"/>
                    <a:pt x="15"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0" name="Freeform 278"/>
            <p:cNvSpPr>
              <a:spLocks noEditPoints="1"/>
            </p:cNvSpPr>
            <p:nvPr/>
          </p:nvSpPr>
          <p:spPr bwMode="auto">
            <a:xfrm>
              <a:off x="4095" y="2601"/>
              <a:ext cx="13" cy="18"/>
            </a:xfrm>
            <a:custGeom>
              <a:avLst/>
              <a:gdLst>
                <a:gd name="T0" fmla="*/ 0 w 18"/>
                <a:gd name="T1" fmla="*/ 25 h 27"/>
                <a:gd name="T2" fmla="*/ 0 w 18"/>
                <a:gd name="T3" fmla="*/ 2 h 27"/>
                <a:gd name="T4" fmla="*/ 2 w 18"/>
                <a:gd name="T5" fmla="*/ 0 h 27"/>
                <a:gd name="T6" fmla="*/ 3 w 18"/>
                <a:gd name="T7" fmla="*/ 0 h 27"/>
                <a:gd name="T8" fmla="*/ 3 w 18"/>
                <a:gd name="T9" fmla="*/ 0 h 27"/>
                <a:gd name="T10" fmla="*/ 8 w 18"/>
                <a:gd name="T11" fmla="*/ 0 h 27"/>
                <a:gd name="T12" fmla="*/ 15 w 18"/>
                <a:gd name="T13" fmla="*/ 7 h 27"/>
                <a:gd name="T14" fmla="*/ 14 w 18"/>
                <a:gd name="T15" fmla="*/ 11 h 27"/>
                <a:gd name="T16" fmla="*/ 18 w 18"/>
                <a:gd name="T17" fmla="*/ 18 h 27"/>
                <a:gd name="T18" fmla="*/ 9 w 18"/>
                <a:gd name="T19" fmla="*/ 27 h 27"/>
                <a:gd name="T20" fmla="*/ 3 w 18"/>
                <a:gd name="T21" fmla="*/ 27 h 27"/>
                <a:gd name="T22" fmla="*/ 3 w 18"/>
                <a:gd name="T23" fmla="*/ 27 h 27"/>
                <a:gd name="T24" fmla="*/ 2 w 18"/>
                <a:gd name="T25" fmla="*/ 27 h 27"/>
                <a:gd name="T26" fmla="*/ 0 w 18"/>
                <a:gd name="T27" fmla="*/ 25 h 27"/>
                <a:gd name="T28" fmla="*/ 5 w 18"/>
                <a:gd name="T29" fmla="*/ 10 h 27"/>
                <a:gd name="T30" fmla="*/ 8 w 18"/>
                <a:gd name="T31" fmla="*/ 10 h 27"/>
                <a:gd name="T32" fmla="*/ 11 w 18"/>
                <a:gd name="T33" fmla="*/ 7 h 27"/>
                <a:gd name="T34" fmla="*/ 8 w 18"/>
                <a:gd name="T35" fmla="*/ 4 h 27"/>
                <a:gd name="T36" fmla="*/ 5 w 18"/>
                <a:gd name="T37" fmla="*/ 4 h 27"/>
                <a:gd name="T38" fmla="*/ 5 w 18"/>
                <a:gd name="T39" fmla="*/ 10 h 27"/>
                <a:gd name="T40" fmla="*/ 5 w 18"/>
                <a:gd name="T41" fmla="*/ 22 h 27"/>
                <a:gd name="T42" fmla="*/ 9 w 18"/>
                <a:gd name="T43" fmla="*/ 22 h 27"/>
                <a:gd name="T44" fmla="*/ 13 w 18"/>
                <a:gd name="T45" fmla="*/ 18 h 27"/>
                <a:gd name="T46" fmla="*/ 9 w 18"/>
                <a:gd name="T47" fmla="*/ 14 h 27"/>
                <a:gd name="T48" fmla="*/ 5 w 18"/>
                <a:gd name="T49" fmla="*/ 14 h 27"/>
                <a:gd name="T50" fmla="*/ 5 w 18"/>
                <a:gd name="T51" fmla="*/ 2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 h="27">
                  <a:moveTo>
                    <a:pt x="0" y="25"/>
                  </a:moveTo>
                  <a:cubicBezTo>
                    <a:pt x="0" y="2"/>
                    <a:pt x="0" y="2"/>
                    <a:pt x="0" y="2"/>
                  </a:cubicBezTo>
                  <a:cubicBezTo>
                    <a:pt x="0" y="1"/>
                    <a:pt x="1" y="0"/>
                    <a:pt x="2" y="0"/>
                  </a:cubicBezTo>
                  <a:cubicBezTo>
                    <a:pt x="3" y="0"/>
                    <a:pt x="3" y="0"/>
                    <a:pt x="3" y="0"/>
                  </a:cubicBezTo>
                  <a:cubicBezTo>
                    <a:pt x="3" y="0"/>
                    <a:pt x="3" y="0"/>
                    <a:pt x="3" y="0"/>
                  </a:cubicBezTo>
                  <a:cubicBezTo>
                    <a:pt x="8" y="0"/>
                    <a:pt x="8" y="0"/>
                    <a:pt x="8" y="0"/>
                  </a:cubicBezTo>
                  <a:cubicBezTo>
                    <a:pt x="12" y="0"/>
                    <a:pt x="15" y="3"/>
                    <a:pt x="15" y="7"/>
                  </a:cubicBezTo>
                  <a:cubicBezTo>
                    <a:pt x="15" y="9"/>
                    <a:pt x="15" y="10"/>
                    <a:pt x="14" y="11"/>
                  </a:cubicBezTo>
                  <a:cubicBezTo>
                    <a:pt x="16" y="13"/>
                    <a:pt x="18" y="15"/>
                    <a:pt x="18" y="18"/>
                  </a:cubicBezTo>
                  <a:cubicBezTo>
                    <a:pt x="18" y="23"/>
                    <a:pt x="14" y="27"/>
                    <a:pt x="9" y="27"/>
                  </a:cubicBezTo>
                  <a:cubicBezTo>
                    <a:pt x="3" y="27"/>
                    <a:pt x="3" y="27"/>
                    <a:pt x="3" y="27"/>
                  </a:cubicBezTo>
                  <a:cubicBezTo>
                    <a:pt x="3" y="27"/>
                    <a:pt x="3" y="27"/>
                    <a:pt x="3" y="27"/>
                  </a:cubicBezTo>
                  <a:cubicBezTo>
                    <a:pt x="2" y="27"/>
                    <a:pt x="2" y="27"/>
                    <a:pt x="2" y="27"/>
                  </a:cubicBezTo>
                  <a:cubicBezTo>
                    <a:pt x="1" y="27"/>
                    <a:pt x="0" y="26"/>
                    <a:pt x="0" y="25"/>
                  </a:cubicBezTo>
                  <a:close/>
                  <a:moveTo>
                    <a:pt x="5" y="10"/>
                  </a:moveTo>
                  <a:cubicBezTo>
                    <a:pt x="8" y="10"/>
                    <a:pt x="8" y="10"/>
                    <a:pt x="8" y="10"/>
                  </a:cubicBezTo>
                  <a:cubicBezTo>
                    <a:pt x="10" y="10"/>
                    <a:pt x="11" y="9"/>
                    <a:pt x="11" y="7"/>
                  </a:cubicBezTo>
                  <a:cubicBezTo>
                    <a:pt x="11" y="5"/>
                    <a:pt x="10" y="4"/>
                    <a:pt x="8" y="4"/>
                  </a:cubicBezTo>
                  <a:cubicBezTo>
                    <a:pt x="5" y="4"/>
                    <a:pt x="5" y="4"/>
                    <a:pt x="5" y="4"/>
                  </a:cubicBezTo>
                  <a:lnTo>
                    <a:pt x="5" y="10"/>
                  </a:lnTo>
                  <a:close/>
                  <a:moveTo>
                    <a:pt x="5" y="22"/>
                  </a:moveTo>
                  <a:cubicBezTo>
                    <a:pt x="9" y="22"/>
                    <a:pt x="9" y="22"/>
                    <a:pt x="9" y="22"/>
                  </a:cubicBezTo>
                  <a:cubicBezTo>
                    <a:pt x="12" y="22"/>
                    <a:pt x="13" y="21"/>
                    <a:pt x="13" y="18"/>
                  </a:cubicBezTo>
                  <a:cubicBezTo>
                    <a:pt x="13" y="16"/>
                    <a:pt x="12" y="14"/>
                    <a:pt x="9" y="14"/>
                  </a:cubicBezTo>
                  <a:cubicBezTo>
                    <a:pt x="5" y="14"/>
                    <a:pt x="5" y="14"/>
                    <a:pt x="5" y="14"/>
                  </a:cubicBezTo>
                  <a:lnTo>
                    <a:pt x="5"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1" name="Freeform 279"/>
            <p:cNvSpPr>
              <a:spLocks/>
            </p:cNvSpPr>
            <p:nvPr/>
          </p:nvSpPr>
          <p:spPr bwMode="auto">
            <a:xfrm>
              <a:off x="4110" y="2606"/>
              <a:ext cx="13" cy="13"/>
            </a:xfrm>
            <a:custGeom>
              <a:avLst/>
              <a:gdLst>
                <a:gd name="T0" fmla="*/ 9 w 17"/>
                <a:gd name="T1" fmla="*/ 20 h 20"/>
                <a:gd name="T2" fmla="*/ 0 w 17"/>
                <a:gd name="T3" fmla="*/ 12 h 20"/>
                <a:gd name="T4" fmla="*/ 0 w 17"/>
                <a:gd name="T5" fmla="*/ 2 h 20"/>
                <a:gd name="T6" fmla="*/ 3 w 17"/>
                <a:gd name="T7" fmla="*/ 0 h 20"/>
                <a:gd name="T8" fmla="*/ 5 w 17"/>
                <a:gd name="T9" fmla="*/ 2 h 20"/>
                <a:gd name="T10" fmla="*/ 5 w 17"/>
                <a:gd name="T11" fmla="*/ 12 h 20"/>
                <a:gd name="T12" fmla="*/ 9 w 17"/>
                <a:gd name="T13" fmla="*/ 16 h 20"/>
                <a:gd name="T14" fmla="*/ 13 w 17"/>
                <a:gd name="T15" fmla="*/ 12 h 20"/>
                <a:gd name="T16" fmla="*/ 13 w 17"/>
                <a:gd name="T17" fmla="*/ 2 h 20"/>
                <a:gd name="T18" fmla="*/ 15 w 17"/>
                <a:gd name="T19" fmla="*/ 0 h 20"/>
                <a:gd name="T20" fmla="*/ 17 w 17"/>
                <a:gd name="T21" fmla="*/ 2 h 20"/>
                <a:gd name="T22" fmla="*/ 17 w 17"/>
                <a:gd name="T23" fmla="*/ 12 h 20"/>
                <a:gd name="T24" fmla="*/ 9 w 17"/>
                <a:gd name="T25"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0">
                  <a:moveTo>
                    <a:pt x="9" y="20"/>
                  </a:moveTo>
                  <a:cubicBezTo>
                    <a:pt x="4" y="20"/>
                    <a:pt x="0" y="16"/>
                    <a:pt x="0" y="12"/>
                  </a:cubicBezTo>
                  <a:cubicBezTo>
                    <a:pt x="0" y="2"/>
                    <a:pt x="0" y="2"/>
                    <a:pt x="0" y="2"/>
                  </a:cubicBezTo>
                  <a:cubicBezTo>
                    <a:pt x="0" y="1"/>
                    <a:pt x="1" y="0"/>
                    <a:pt x="3" y="0"/>
                  </a:cubicBezTo>
                  <a:cubicBezTo>
                    <a:pt x="4" y="0"/>
                    <a:pt x="5" y="1"/>
                    <a:pt x="5" y="2"/>
                  </a:cubicBezTo>
                  <a:cubicBezTo>
                    <a:pt x="5" y="12"/>
                    <a:pt x="5" y="12"/>
                    <a:pt x="5" y="12"/>
                  </a:cubicBezTo>
                  <a:cubicBezTo>
                    <a:pt x="5" y="14"/>
                    <a:pt x="6" y="16"/>
                    <a:pt x="9" y="16"/>
                  </a:cubicBezTo>
                  <a:cubicBezTo>
                    <a:pt x="11" y="16"/>
                    <a:pt x="13" y="14"/>
                    <a:pt x="13" y="12"/>
                  </a:cubicBezTo>
                  <a:cubicBezTo>
                    <a:pt x="13" y="2"/>
                    <a:pt x="13" y="2"/>
                    <a:pt x="13" y="2"/>
                  </a:cubicBezTo>
                  <a:cubicBezTo>
                    <a:pt x="13" y="1"/>
                    <a:pt x="13" y="0"/>
                    <a:pt x="15" y="0"/>
                  </a:cubicBezTo>
                  <a:cubicBezTo>
                    <a:pt x="16" y="0"/>
                    <a:pt x="17" y="1"/>
                    <a:pt x="17" y="2"/>
                  </a:cubicBezTo>
                  <a:cubicBezTo>
                    <a:pt x="17" y="12"/>
                    <a:pt x="17" y="12"/>
                    <a:pt x="17" y="12"/>
                  </a:cubicBezTo>
                  <a:cubicBezTo>
                    <a:pt x="17" y="16"/>
                    <a:pt x="13" y="20"/>
                    <a:pt x="9"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2" name="Freeform 280"/>
            <p:cNvSpPr>
              <a:spLocks/>
            </p:cNvSpPr>
            <p:nvPr/>
          </p:nvSpPr>
          <p:spPr bwMode="auto">
            <a:xfrm>
              <a:off x="4127" y="2606"/>
              <a:ext cx="11" cy="13"/>
            </a:xfrm>
            <a:custGeom>
              <a:avLst/>
              <a:gdLst>
                <a:gd name="T0" fmla="*/ 1 w 15"/>
                <a:gd name="T1" fmla="*/ 14 h 20"/>
                <a:gd name="T2" fmla="*/ 4 w 15"/>
                <a:gd name="T3" fmla="*/ 14 h 20"/>
                <a:gd name="T4" fmla="*/ 8 w 15"/>
                <a:gd name="T5" fmla="*/ 16 h 20"/>
                <a:gd name="T6" fmla="*/ 10 w 15"/>
                <a:gd name="T7" fmla="*/ 15 h 20"/>
                <a:gd name="T8" fmla="*/ 11 w 15"/>
                <a:gd name="T9" fmla="*/ 14 h 20"/>
                <a:gd name="T10" fmla="*/ 11 w 15"/>
                <a:gd name="T11" fmla="*/ 13 h 20"/>
                <a:gd name="T12" fmla="*/ 11 w 15"/>
                <a:gd name="T13" fmla="*/ 13 h 20"/>
                <a:gd name="T14" fmla="*/ 7 w 15"/>
                <a:gd name="T15" fmla="*/ 12 h 20"/>
                <a:gd name="T16" fmla="*/ 7 w 15"/>
                <a:gd name="T17" fmla="*/ 12 h 20"/>
                <a:gd name="T18" fmla="*/ 4 w 15"/>
                <a:gd name="T19" fmla="*/ 11 h 20"/>
                <a:gd name="T20" fmla="*/ 1 w 15"/>
                <a:gd name="T21" fmla="*/ 9 h 20"/>
                <a:gd name="T22" fmla="*/ 1 w 15"/>
                <a:gd name="T23" fmla="*/ 6 h 20"/>
                <a:gd name="T24" fmla="*/ 3 w 15"/>
                <a:gd name="T25" fmla="*/ 2 h 20"/>
                <a:gd name="T26" fmla="*/ 8 w 15"/>
                <a:gd name="T27" fmla="*/ 0 h 20"/>
                <a:gd name="T28" fmla="*/ 14 w 15"/>
                <a:gd name="T29" fmla="*/ 3 h 20"/>
                <a:gd name="T30" fmla="*/ 14 w 15"/>
                <a:gd name="T31" fmla="*/ 5 h 20"/>
                <a:gd name="T32" fmla="*/ 11 w 15"/>
                <a:gd name="T33" fmla="*/ 6 h 20"/>
                <a:gd name="T34" fmla="*/ 8 w 15"/>
                <a:gd name="T35" fmla="*/ 4 h 20"/>
                <a:gd name="T36" fmla="*/ 5 w 15"/>
                <a:gd name="T37" fmla="*/ 5 h 20"/>
                <a:gd name="T38" fmla="*/ 5 w 15"/>
                <a:gd name="T39" fmla="*/ 6 h 20"/>
                <a:gd name="T40" fmla="*/ 5 w 15"/>
                <a:gd name="T41" fmla="*/ 6 h 20"/>
                <a:gd name="T42" fmla="*/ 5 w 15"/>
                <a:gd name="T43" fmla="*/ 7 h 20"/>
                <a:gd name="T44" fmla="*/ 8 w 15"/>
                <a:gd name="T45" fmla="*/ 8 h 20"/>
                <a:gd name="T46" fmla="*/ 8 w 15"/>
                <a:gd name="T47" fmla="*/ 8 h 20"/>
                <a:gd name="T48" fmla="*/ 8 w 15"/>
                <a:gd name="T49" fmla="*/ 8 h 20"/>
                <a:gd name="T50" fmla="*/ 12 w 15"/>
                <a:gd name="T51" fmla="*/ 9 h 20"/>
                <a:gd name="T52" fmla="*/ 15 w 15"/>
                <a:gd name="T53" fmla="*/ 11 h 20"/>
                <a:gd name="T54" fmla="*/ 15 w 15"/>
                <a:gd name="T55" fmla="*/ 14 h 20"/>
                <a:gd name="T56" fmla="*/ 13 w 15"/>
                <a:gd name="T57" fmla="*/ 18 h 20"/>
                <a:gd name="T58" fmla="*/ 8 w 15"/>
                <a:gd name="T59" fmla="*/ 20 h 20"/>
                <a:gd name="T60" fmla="*/ 1 w 15"/>
                <a:gd name="T61" fmla="*/ 17 h 20"/>
                <a:gd name="T62" fmla="*/ 1 w 15"/>
                <a:gd name="T63"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 h="20">
                  <a:moveTo>
                    <a:pt x="1" y="14"/>
                  </a:moveTo>
                  <a:cubicBezTo>
                    <a:pt x="1" y="13"/>
                    <a:pt x="3" y="13"/>
                    <a:pt x="4" y="14"/>
                  </a:cubicBezTo>
                  <a:cubicBezTo>
                    <a:pt x="5" y="15"/>
                    <a:pt x="6" y="16"/>
                    <a:pt x="8" y="16"/>
                  </a:cubicBezTo>
                  <a:cubicBezTo>
                    <a:pt x="9" y="16"/>
                    <a:pt x="10" y="15"/>
                    <a:pt x="10" y="15"/>
                  </a:cubicBezTo>
                  <a:cubicBezTo>
                    <a:pt x="11" y="14"/>
                    <a:pt x="11" y="14"/>
                    <a:pt x="11" y="14"/>
                  </a:cubicBezTo>
                  <a:cubicBezTo>
                    <a:pt x="11" y="13"/>
                    <a:pt x="11" y="13"/>
                    <a:pt x="11" y="13"/>
                  </a:cubicBezTo>
                  <a:cubicBezTo>
                    <a:pt x="11" y="13"/>
                    <a:pt x="11" y="13"/>
                    <a:pt x="11" y="13"/>
                  </a:cubicBezTo>
                  <a:cubicBezTo>
                    <a:pt x="10" y="12"/>
                    <a:pt x="9" y="12"/>
                    <a:pt x="7" y="12"/>
                  </a:cubicBezTo>
                  <a:cubicBezTo>
                    <a:pt x="7" y="12"/>
                    <a:pt x="7" y="12"/>
                    <a:pt x="7" y="12"/>
                  </a:cubicBezTo>
                  <a:cubicBezTo>
                    <a:pt x="6" y="12"/>
                    <a:pt x="5" y="11"/>
                    <a:pt x="4" y="11"/>
                  </a:cubicBezTo>
                  <a:cubicBezTo>
                    <a:pt x="3" y="10"/>
                    <a:pt x="2" y="10"/>
                    <a:pt x="1" y="9"/>
                  </a:cubicBezTo>
                  <a:cubicBezTo>
                    <a:pt x="1" y="8"/>
                    <a:pt x="1" y="7"/>
                    <a:pt x="1" y="6"/>
                  </a:cubicBezTo>
                  <a:cubicBezTo>
                    <a:pt x="1" y="4"/>
                    <a:pt x="2" y="3"/>
                    <a:pt x="3" y="2"/>
                  </a:cubicBezTo>
                  <a:cubicBezTo>
                    <a:pt x="4" y="1"/>
                    <a:pt x="6" y="0"/>
                    <a:pt x="8" y="0"/>
                  </a:cubicBezTo>
                  <a:cubicBezTo>
                    <a:pt x="10" y="0"/>
                    <a:pt x="12" y="2"/>
                    <a:pt x="14" y="3"/>
                  </a:cubicBezTo>
                  <a:cubicBezTo>
                    <a:pt x="14" y="3"/>
                    <a:pt x="15" y="4"/>
                    <a:pt x="14" y="5"/>
                  </a:cubicBezTo>
                  <a:cubicBezTo>
                    <a:pt x="14" y="6"/>
                    <a:pt x="12" y="7"/>
                    <a:pt x="11" y="6"/>
                  </a:cubicBezTo>
                  <a:cubicBezTo>
                    <a:pt x="10" y="5"/>
                    <a:pt x="9" y="4"/>
                    <a:pt x="8" y="4"/>
                  </a:cubicBezTo>
                  <a:cubicBezTo>
                    <a:pt x="7" y="4"/>
                    <a:pt x="6" y="5"/>
                    <a:pt x="5" y="5"/>
                  </a:cubicBezTo>
                  <a:cubicBezTo>
                    <a:pt x="5" y="6"/>
                    <a:pt x="5" y="6"/>
                    <a:pt x="5" y="6"/>
                  </a:cubicBezTo>
                  <a:cubicBezTo>
                    <a:pt x="5" y="6"/>
                    <a:pt x="5" y="6"/>
                    <a:pt x="5" y="6"/>
                  </a:cubicBezTo>
                  <a:cubicBezTo>
                    <a:pt x="5" y="7"/>
                    <a:pt x="5" y="7"/>
                    <a:pt x="5" y="7"/>
                  </a:cubicBezTo>
                  <a:cubicBezTo>
                    <a:pt x="6" y="7"/>
                    <a:pt x="7" y="7"/>
                    <a:pt x="8" y="8"/>
                  </a:cubicBezTo>
                  <a:cubicBezTo>
                    <a:pt x="8" y="8"/>
                    <a:pt x="8" y="8"/>
                    <a:pt x="8" y="8"/>
                  </a:cubicBezTo>
                  <a:cubicBezTo>
                    <a:pt x="8" y="8"/>
                    <a:pt x="8" y="8"/>
                    <a:pt x="8" y="8"/>
                  </a:cubicBezTo>
                  <a:cubicBezTo>
                    <a:pt x="9" y="8"/>
                    <a:pt x="11" y="8"/>
                    <a:pt x="12" y="9"/>
                  </a:cubicBezTo>
                  <a:cubicBezTo>
                    <a:pt x="13" y="9"/>
                    <a:pt x="14" y="10"/>
                    <a:pt x="15" y="11"/>
                  </a:cubicBezTo>
                  <a:cubicBezTo>
                    <a:pt x="15" y="12"/>
                    <a:pt x="15" y="13"/>
                    <a:pt x="15" y="14"/>
                  </a:cubicBezTo>
                  <a:cubicBezTo>
                    <a:pt x="15" y="16"/>
                    <a:pt x="14" y="17"/>
                    <a:pt x="13" y="18"/>
                  </a:cubicBezTo>
                  <a:cubicBezTo>
                    <a:pt x="11" y="19"/>
                    <a:pt x="10" y="20"/>
                    <a:pt x="8" y="20"/>
                  </a:cubicBezTo>
                  <a:cubicBezTo>
                    <a:pt x="5" y="20"/>
                    <a:pt x="2" y="18"/>
                    <a:pt x="1" y="17"/>
                  </a:cubicBezTo>
                  <a:cubicBezTo>
                    <a:pt x="0" y="16"/>
                    <a:pt x="0" y="15"/>
                    <a:pt x="1"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3" name="Freeform 281"/>
            <p:cNvSpPr>
              <a:spLocks noEditPoints="1"/>
            </p:cNvSpPr>
            <p:nvPr/>
          </p:nvSpPr>
          <p:spPr bwMode="auto">
            <a:xfrm>
              <a:off x="4142" y="2601"/>
              <a:ext cx="3" cy="18"/>
            </a:xfrm>
            <a:custGeom>
              <a:avLst/>
              <a:gdLst>
                <a:gd name="T0" fmla="*/ 4 w 4"/>
                <a:gd name="T1" fmla="*/ 3 h 27"/>
                <a:gd name="T2" fmla="*/ 2 w 4"/>
                <a:gd name="T3" fmla="*/ 5 h 27"/>
                <a:gd name="T4" fmla="*/ 0 w 4"/>
                <a:gd name="T5" fmla="*/ 3 h 27"/>
                <a:gd name="T6" fmla="*/ 0 w 4"/>
                <a:gd name="T7" fmla="*/ 2 h 27"/>
                <a:gd name="T8" fmla="*/ 2 w 4"/>
                <a:gd name="T9" fmla="*/ 0 h 27"/>
                <a:gd name="T10" fmla="*/ 4 w 4"/>
                <a:gd name="T11" fmla="*/ 2 h 27"/>
                <a:gd name="T12" fmla="*/ 4 w 4"/>
                <a:gd name="T13" fmla="*/ 3 h 27"/>
                <a:gd name="T14" fmla="*/ 4 w 4"/>
                <a:gd name="T15" fmla="*/ 10 h 27"/>
                <a:gd name="T16" fmla="*/ 4 w 4"/>
                <a:gd name="T17" fmla="*/ 25 h 27"/>
                <a:gd name="T18" fmla="*/ 2 w 4"/>
                <a:gd name="T19" fmla="*/ 27 h 27"/>
                <a:gd name="T20" fmla="*/ 0 w 4"/>
                <a:gd name="T21" fmla="*/ 25 h 27"/>
                <a:gd name="T22" fmla="*/ 0 w 4"/>
                <a:gd name="T23" fmla="*/ 10 h 27"/>
                <a:gd name="T24" fmla="*/ 2 w 4"/>
                <a:gd name="T25" fmla="*/ 7 h 27"/>
                <a:gd name="T26" fmla="*/ 4 w 4"/>
                <a:gd name="T27"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27">
                  <a:moveTo>
                    <a:pt x="4" y="3"/>
                  </a:moveTo>
                  <a:cubicBezTo>
                    <a:pt x="4" y="4"/>
                    <a:pt x="3" y="5"/>
                    <a:pt x="2" y="5"/>
                  </a:cubicBezTo>
                  <a:cubicBezTo>
                    <a:pt x="1" y="5"/>
                    <a:pt x="0" y="4"/>
                    <a:pt x="0" y="3"/>
                  </a:cubicBezTo>
                  <a:cubicBezTo>
                    <a:pt x="0" y="2"/>
                    <a:pt x="0" y="2"/>
                    <a:pt x="0" y="2"/>
                  </a:cubicBezTo>
                  <a:cubicBezTo>
                    <a:pt x="0" y="1"/>
                    <a:pt x="1" y="0"/>
                    <a:pt x="2" y="0"/>
                  </a:cubicBezTo>
                  <a:cubicBezTo>
                    <a:pt x="3" y="0"/>
                    <a:pt x="4" y="1"/>
                    <a:pt x="4" y="2"/>
                  </a:cubicBezTo>
                  <a:lnTo>
                    <a:pt x="4" y="3"/>
                  </a:lnTo>
                  <a:close/>
                  <a:moveTo>
                    <a:pt x="4" y="10"/>
                  </a:moveTo>
                  <a:cubicBezTo>
                    <a:pt x="4" y="25"/>
                    <a:pt x="4" y="25"/>
                    <a:pt x="4" y="25"/>
                  </a:cubicBezTo>
                  <a:cubicBezTo>
                    <a:pt x="4" y="26"/>
                    <a:pt x="3" y="27"/>
                    <a:pt x="2" y="27"/>
                  </a:cubicBezTo>
                  <a:cubicBezTo>
                    <a:pt x="1" y="27"/>
                    <a:pt x="0" y="26"/>
                    <a:pt x="0" y="25"/>
                  </a:cubicBezTo>
                  <a:cubicBezTo>
                    <a:pt x="0" y="10"/>
                    <a:pt x="0" y="10"/>
                    <a:pt x="0" y="10"/>
                  </a:cubicBezTo>
                  <a:cubicBezTo>
                    <a:pt x="0" y="8"/>
                    <a:pt x="1" y="7"/>
                    <a:pt x="2" y="7"/>
                  </a:cubicBezTo>
                  <a:cubicBezTo>
                    <a:pt x="3" y="7"/>
                    <a:pt x="4" y="8"/>
                    <a:pt x="4"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4" name="Freeform 282"/>
            <p:cNvSpPr>
              <a:spLocks/>
            </p:cNvSpPr>
            <p:nvPr/>
          </p:nvSpPr>
          <p:spPr bwMode="auto">
            <a:xfrm>
              <a:off x="4149" y="2606"/>
              <a:ext cx="12" cy="13"/>
            </a:xfrm>
            <a:custGeom>
              <a:avLst/>
              <a:gdLst>
                <a:gd name="T0" fmla="*/ 17 w 17"/>
                <a:gd name="T1" fmla="*/ 8 h 20"/>
                <a:gd name="T2" fmla="*/ 17 w 17"/>
                <a:gd name="T3" fmla="*/ 18 h 20"/>
                <a:gd name="T4" fmla="*/ 15 w 17"/>
                <a:gd name="T5" fmla="*/ 20 h 20"/>
                <a:gd name="T6" fmla="*/ 13 w 17"/>
                <a:gd name="T7" fmla="*/ 18 h 20"/>
                <a:gd name="T8" fmla="*/ 13 w 17"/>
                <a:gd name="T9" fmla="*/ 8 h 20"/>
                <a:gd name="T10" fmla="*/ 9 w 17"/>
                <a:gd name="T11" fmla="*/ 5 h 20"/>
                <a:gd name="T12" fmla="*/ 5 w 17"/>
                <a:gd name="T13" fmla="*/ 8 h 20"/>
                <a:gd name="T14" fmla="*/ 5 w 17"/>
                <a:gd name="T15" fmla="*/ 18 h 20"/>
                <a:gd name="T16" fmla="*/ 5 w 17"/>
                <a:gd name="T17" fmla="*/ 18 h 20"/>
                <a:gd name="T18" fmla="*/ 3 w 17"/>
                <a:gd name="T19" fmla="*/ 20 h 20"/>
                <a:gd name="T20" fmla="*/ 0 w 17"/>
                <a:gd name="T21" fmla="*/ 18 h 20"/>
                <a:gd name="T22" fmla="*/ 0 w 17"/>
                <a:gd name="T23" fmla="*/ 8 h 20"/>
                <a:gd name="T24" fmla="*/ 0 w 17"/>
                <a:gd name="T25" fmla="*/ 2 h 20"/>
                <a:gd name="T26" fmla="*/ 3 w 17"/>
                <a:gd name="T27" fmla="*/ 0 h 20"/>
                <a:gd name="T28" fmla="*/ 4 w 17"/>
                <a:gd name="T29" fmla="*/ 2 h 20"/>
                <a:gd name="T30" fmla="*/ 9 w 17"/>
                <a:gd name="T31" fmla="*/ 0 h 20"/>
                <a:gd name="T32" fmla="*/ 17 w 17"/>
                <a:gd name="T33"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20">
                  <a:moveTo>
                    <a:pt x="17" y="8"/>
                  </a:moveTo>
                  <a:cubicBezTo>
                    <a:pt x="17" y="18"/>
                    <a:pt x="17" y="18"/>
                    <a:pt x="17" y="18"/>
                  </a:cubicBezTo>
                  <a:cubicBezTo>
                    <a:pt x="17" y="19"/>
                    <a:pt x="16" y="20"/>
                    <a:pt x="15" y="20"/>
                  </a:cubicBezTo>
                  <a:cubicBezTo>
                    <a:pt x="13" y="20"/>
                    <a:pt x="13" y="19"/>
                    <a:pt x="13" y="18"/>
                  </a:cubicBezTo>
                  <a:cubicBezTo>
                    <a:pt x="13" y="8"/>
                    <a:pt x="13" y="8"/>
                    <a:pt x="13" y="8"/>
                  </a:cubicBezTo>
                  <a:cubicBezTo>
                    <a:pt x="13" y="6"/>
                    <a:pt x="11" y="5"/>
                    <a:pt x="9" y="5"/>
                  </a:cubicBezTo>
                  <a:cubicBezTo>
                    <a:pt x="6" y="5"/>
                    <a:pt x="5" y="6"/>
                    <a:pt x="5" y="8"/>
                  </a:cubicBezTo>
                  <a:cubicBezTo>
                    <a:pt x="5" y="18"/>
                    <a:pt x="5" y="18"/>
                    <a:pt x="5" y="18"/>
                  </a:cubicBezTo>
                  <a:cubicBezTo>
                    <a:pt x="5" y="18"/>
                    <a:pt x="5" y="18"/>
                    <a:pt x="5" y="18"/>
                  </a:cubicBezTo>
                  <a:cubicBezTo>
                    <a:pt x="4" y="19"/>
                    <a:pt x="4" y="20"/>
                    <a:pt x="3" y="20"/>
                  </a:cubicBezTo>
                  <a:cubicBezTo>
                    <a:pt x="1" y="20"/>
                    <a:pt x="0" y="19"/>
                    <a:pt x="0" y="18"/>
                  </a:cubicBezTo>
                  <a:cubicBezTo>
                    <a:pt x="0" y="8"/>
                    <a:pt x="0" y="8"/>
                    <a:pt x="0" y="8"/>
                  </a:cubicBezTo>
                  <a:cubicBezTo>
                    <a:pt x="0" y="2"/>
                    <a:pt x="0" y="2"/>
                    <a:pt x="0" y="2"/>
                  </a:cubicBezTo>
                  <a:cubicBezTo>
                    <a:pt x="0" y="1"/>
                    <a:pt x="1" y="0"/>
                    <a:pt x="3" y="0"/>
                  </a:cubicBezTo>
                  <a:cubicBezTo>
                    <a:pt x="3" y="0"/>
                    <a:pt x="4" y="1"/>
                    <a:pt x="4" y="2"/>
                  </a:cubicBezTo>
                  <a:cubicBezTo>
                    <a:pt x="6" y="1"/>
                    <a:pt x="7" y="0"/>
                    <a:pt x="9" y="0"/>
                  </a:cubicBezTo>
                  <a:cubicBezTo>
                    <a:pt x="13" y="0"/>
                    <a:pt x="17" y="4"/>
                    <a:pt x="17"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5" name="Freeform 283"/>
            <p:cNvSpPr>
              <a:spLocks noEditPoints="1"/>
            </p:cNvSpPr>
            <p:nvPr/>
          </p:nvSpPr>
          <p:spPr bwMode="auto">
            <a:xfrm>
              <a:off x="4165" y="2606"/>
              <a:ext cx="14" cy="13"/>
            </a:xfrm>
            <a:custGeom>
              <a:avLst/>
              <a:gdLst>
                <a:gd name="T0" fmla="*/ 0 w 19"/>
                <a:gd name="T1" fmla="*/ 10 h 20"/>
                <a:gd name="T2" fmla="*/ 9 w 19"/>
                <a:gd name="T3" fmla="*/ 0 h 20"/>
                <a:gd name="T4" fmla="*/ 19 w 19"/>
                <a:gd name="T5" fmla="*/ 9 h 20"/>
                <a:gd name="T6" fmla="*/ 19 w 19"/>
                <a:gd name="T7" fmla="*/ 10 h 20"/>
                <a:gd name="T8" fmla="*/ 19 w 19"/>
                <a:gd name="T9" fmla="*/ 10 h 20"/>
                <a:gd name="T10" fmla="*/ 17 w 19"/>
                <a:gd name="T11" fmla="*/ 11 h 20"/>
                <a:gd name="T12" fmla="*/ 4 w 19"/>
                <a:gd name="T13" fmla="*/ 11 h 20"/>
                <a:gd name="T14" fmla="*/ 6 w 19"/>
                <a:gd name="T15" fmla="*/ 14 h 20"/>
                <a:gd name="T16" fmla="*/ 9 w 19"/>
                <a:gd name="T17" fmla="*/ 16 h 20"/>
                <a:gd name="T18" fmla="*/ 13 w 19"/>
                <a:gd name="T19" fmla="*/ 15 h 20"/>
                <a:gd name="T20" fmla="*/ 16 w 19"/>
                <a:gd name="T21" fmla="*/ 15 h 20"/>
                <a:gd name="T22" fmla="*/ 16 w 19"/>
                <a:gd name="T23" fmla="*/ 17 h 20"/>
                <a:gd name="T24" fmla="*/ 9 w 19"/>
                <a:gd name="T25" fmla="*/ 20 h 20"/>
                <a:gd name="T26" fmla="*/ 0 w 19"/>
                <a:gd name="T27" fmla="*/ 10 h 20"/>
                <a:gd name="T28" fmla="*/ 4 w 19"/>
                <a:gd name="T29" fmla="*/ 8 h 20"/>
                <a:gd name="T30" fmla="*/ 15 w 19"/>
                <a:gd name="T31" fmla="*/ 8 h 20"/>
                <a:gd name="T32" fmla="*/ 9 w 19"/>
                <a:gd name="T33" fmla="*/ 4 h 20"/>
                <a:gd name="T34" fmla="*/ 4 w 19"/>
                <a:gd name="T35"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0">
                  <a:moveTo>
                    <a:pt x="0" y="10"/>
                  </a:moveTo>
                  <a:cubicBezTo>
                    <a:pt x="0" y="5"/>
                    <a:pt x="4" y="0"/>
                    <a:pt x="9" y="0"/>
                  </a:cubicBezTo>
                  <a:cubicBezTo>
                    <a:pt x="14" y="0"/>
                    <a:pt x="18" y="4"/>
                    <a:pt x="19" y="9"/>
                  </a:cubicBezTo>
                  <a:cubicBezTo>
                    <a:pt x="19" y="10"/>
                    <a:pt x="19" y="10"/>
                    <a:pt x="19" y="10"/>
                  </a:cubicBezTo>
                  <a:cubicBezTo>
                    <a:pt x="19" y="10"/>
                    <a:pt x="19" y="10"/>
                    <a:pt x="19" y="10"/>
                  </a:cubicBezTo>
                  <a:cubicBezTo>
                    <a:pt x="18" y="11"/>
                    <a:pt x="18" y="11"/>
                    <a:pt x="17" y="11"/>
                  </a:cubicBezTo>
                  <a:cubicBezTo>
                    <a:pt x="4" y="11"/>
                    <a:pt x="4" y="11"/>
                    <a:pt x="4" y="11"/>
                  </a:cubicBezTo>
                  <a:cubicBezTo>
                    <a:pt x="4" y="12"/>
                    <a:pt x="5" y="13"/>
                    <a:pt x="6" y="14"/>
                  </a:cubicBezTo>
                  <a:cubicBezTo>
                    <a:pt x="6" y="15"/>
                    <a:pt x="8" y="16"/>
                    <a:pt x="9" y="16"/>
                  </a:cubicBezTo>
                  <a:cubicBezTo>
                    <a:pt x="11" y="16"/>
                    <a:pt x="12" y="16"/>
                    <a:pt x="13" y="15"/>
                  </a:cubicBezTo>
                  <a:cubicBezTo>
                    <a:pt x="14" y="14"/>
                    <a:pt x="16" y="14"/>
                    <a:pt x="16" y="15"/>
                  </a:cubicBezTo>
                  <a:cubicBezTo>
                    <a:pt x="17" y="15"/>
                    <a:pt x="17" y="16"/>
                    <a:pt x="16" y="17"/>
                  </a:cubicBezTo>
                  <a:cubicBezTo>
                    <a:pt x="14" y="19"/>
                    <a:pt x="12" y="20"/>
                    <a:pt x="9" y="20"/>
                  </a:cubicBezTo>
                  <a:cubicBezTo>
                    <a:pt x="4" y="20"/>
                    <a:pt x="0" y="15"/>
                    <a:pt x="0" y="10"/>
                  </a:cubicBezTo>
                  <a:close/>
                  <a:moveTo>
                    <a:pt x="4" y="8"/>
                  </a:moveTo>
                  <a:cubicBezTo>
                    <a:pt x="15" y="8"/>
                    <a:pt x="15" y="8"/>
                    <a:pt x="15" y="8"/>
                  </a:cubicBezTo>
                  <a:cubicBezTo>
                    <a:pt x="15" y="7"/>
                    <a:pt x="13" y="4"/>
                    <a:pt x="9" y="4"/>
                  </a:cubicBezTo>
                  <a:cubicBezTo>
                    <a:pt x="6" y="4"/>
                    <a:pt x="4" y="7"/>
                    <a:pt x="4"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6" name="Freeform 284"/>
            <p:cNvSpPr>
              <a:spLocks/>
            </p:cNvSpPr>
            <p:nvPr/>
          </p:nvSpPr>
          <p:spPr bwMode="auto">
            <a:xfrm>
              <a:off x="4182" y="2606"/>
              <a:ext cx="11" cy="13"/>
            </a:xfrm>
            <a:custGeom>
              <a:avLst/>
              <a:gdLst>
                <a:gd name="T0" fmla="*/ 1 w 15"/>
                <a:gd name="T1" fmla="*/ 14 h 20"/>
                <a:gd name="T2" fmla="*/ 4 w 15"/>
                <a:gd name="T3" fmla="*/ 14 h 20"/>
                <a:gd name="T4" fmla="*/ 8 w 15"/>
                <a:gd name="T5" fmla="*/ 16 h 20"/>
                <a:gd name="T6" fmla="*/ 11 w 15"/>
                <a:gd name="T7" fmla="*/ 15 h 20"/>
                <a:gd name="T8" fmla="*/ 11 w 15"/>
                <a:gd name="T9" fmla="*/ 14 h 20"/>
                <a:gd name="T10" fmla="*/ 11 w 15"/>
                <a:gd name="T11" fmla="*/ 13 h 20"/>
                <a:gd name="T12" fmla="*/ 11 w 15"/>
                <a:gd name="T13" fmla="*/ 13 h 20"/>
                <a:gd name="T14" fmla="*/ 8 w 15"/>
                <a:gd name="T15" fmla="*/ 12 h 20"/>
                <a:gd name="T16" fmla="*/ 8 w 15"/>
                <a:gd name="T17" fmla="*/ 12 h 20"/>
                <a:gd name="T18" fmla="*/ 4 w 15"/>
                <a:gd name="T19" fmla="*/ 11 h 20"/>
                <a:gd name="T20" fmla="*/ 1 w 15"/>
                <a:gd name="T21" fmla="*/ 9 h 20"/>
                <a:gd name="T22" fmla="*/ 1 w 15"/>
                <a:gd name="T23" fmla="*/ 6 h 20"/>
                <a:gd name="T24" fmla="*/ 3 w 15"/>
                <a:gd name="T25" fmla="*/ 2 h 20"/>
                <a:gd name="T26" fmla="*/ 8 w 15"/>
                <a:gd name="T27" fmla="*/ 0 h 20"/>
                <a:gd name="T28" fmla="*/ 14 w 15"/>
                <a:gd name="T29" fmla="*/ 3 h 20"/>
                <a:gd name="T30" fmla="*/ 14 w 15"/>
                <a:gd name="T31" fmla="*/ 5 h 20"/>
                <a:gd name="T32" fmla="*/ 11 w 15"/>
                <a:gd name="T33" fmla="*/ 6 h 20"/>
                <a:gd name="T34" fmla="*/ 8 w 15"/>
                <a:gd name="T35" fmla="*/ 4 h 20"/>
                <a:gd name="T36" fmla="*/ 6 w 15"/>
                <a:gd name="T37" fmla="*/ 5 h 20"/>
                <a:gd name="T38" fmla="*/ 5 w 15"/>
                <a:gd name="T39" fmla="*/ 6 h 20"/>
                <a:gd name="T40" fmla="*/ 5 w 15"/>
                <a:gd name="T41" fmla="*/ 6 h 20"/>
                <a:gd name="T42" fmla="*/ 5 w 15"/>
                <a:gd name="T43" fmla="*/ 7 h 20"/>
                <a:gd name="T44" fmla="*/ 8 w 15"/>
                <a:gd name="T45" fmla="*/ 8 h 20"/>
                <a:gd name="T46" fmla="*/ 8 w 15"/>
                <a:gd name="T47" fmla="*/ 8 h 20"/>
                <a:gd name="T48" fmla="*/ 8 w 15"/>
                <a:gd name="T49" fmla="*/ 8 h 20"/>
                <a:gd name="T50" fmla="*/ 12 w 15"/>
                <a:gd name="T51" fmla="*/ 9 h 20"/>
                <a:gd name="T52" fmla="*/ 15 w 15"/>
                <a:gd name="T53" fmla="*/ 11 h 20"/>
                <a:gd name="T54" fmla="*/ 15 w 15"/>
                <a:gd name="T55" fmla="*/ 14 h 20"/>
                <a:gd name="T56" fmla="*/ 13 w 15"/>
                <a:gd name="T57" fmla="*/ 18 h 20"/>
                <a:gd name="T58" fmla="*/ 8 w 15"/>
                <a:gd name="T59" fmla="*/ 20 h 20"/>
                <a:gd name="T60" fmla="*/ 1 w 15"/>
                <a:gd name="T61" fmla="*/ 17 h 20"/>
                <a:gd name="T62" fmla="*/ 1 w 15"/>
                <a:gd name="T63"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 h="20">
                  <a:moveTo>
                    <a:pt x="1" y="14"/>
                  </a:moveTo>
                  <a:cubicBezTo>
                    <a:pt x="1" y="13"/>
                    <a:pt x="3" y="13"/>
                    <a:pt x="4" y="14"/>
                  </a:cubicBezTo>
                  <a:cubicBezTo>
                    <a:pt x="5" y="15"/>
                    <a:pt x="6" y="16"/>
                    <a:pt x="8" y="16"/>
                  </a:cubicBezTo>
                  <a:cubicBezTo>
                    <a:pt x="9" y="16"/>
                    <a:pt x="10" y="15"/>
                    <a:pt x="11" y="15"/>
                  </a:cubicBezTo>
                  <a:cubicBezTo>
                    <a:pt x="11" y="14"/>
                    <a:pt x="11" y="14"/>
                    <a:pt x="11" y="14"/>
                  </a:cubicBezTo>
                  <a:cubicBezTo>
                    <a:pt x="11" y="13"/>
                    <a:pt x="11" y="13"/>
                    <a:pt x="11" y="13"/>
                  </a:cubicBezTo>
                  <a:cubicBezTo>
                    <a:pt x="11" y="13"/>
                    <a:pt x="11" y="13"/>
                    <a:pt x="11" y="13"/>
                  </a:cubicBezTo>
                  <a:cubicBezTo>
                    <a:pt x="10" y="12"/>
                    <a:pt x="9" y="12"/>
                    <a:pt x="8" y="12"/>
                  </a:cubicBezTo>
                  <a:cubicBezTo>
                    <a:pt x="8" y="12"/>
                    <a:pt x="8" y="12"/>
                    <a:pt x="8" y="12"/>
                  </a:cubicBezTo>
                  <a:cubicBezTo>
                    <a:pt x="6" y="12"/>
                    <a:pt x="5" y="11"/>
                    <a:pt x="4" y="11"/>
                  </a:cubicBezTo>
                  <a:cubicBezTo>
                    <a:pt x="3" y="10"/>
                    <a:pt x="2" y="10"/>
                    <a:pt x="1" y="9"/>
                  </a:cubicBezTo>
                  <a:cubicBezTo>
                    <a:pt x="1" y="8"/>
                    <a:pt x="1" y="7"/>
                    <a:pt x="1" y="6"/>
                  </a:cubicBezTo>
                  <a:cubicBezTo>
                    <a:pt x="1" y="4"/>
                    <a:pt x="2" y="3"/>
                    <a:pt x="3" y="2"/>
                  </a:cubicBezTo>
                  <a:cubicBezTo>
                    <a:pt x="4" y="1"/>
                    <a:pt x="6" y="0"/>
                    <a:pt x="8" y="0"/>
                  </a:cubicBezTo>
                  <a:cubicBezTo>
                    <a:pt x="11" y="0"/>
                    <a:pt x="12" y="2"/>
                    <a:pt x="14" y="3"/>
                  </a:cubicBezTo>
                  <a:cubicBezTo>
                    <a:pt x="15" y="3"/>
                    <a:pt x="15" y="4"/>
                    <a:pt x="14" y="5"/>
                  </a:cubicBezTo>
                  <a:cubicBezTo>
                    <a:pt x="14" y="6"/>
                    <a:pt x="12" y="7"/>
                    <a:pt x="11" y="6"/>
                  </a:cubicBezTo>
                  <a:cubicBezTo>
                    <a:pt x="10" y="5"/>
                    <a:pt x="9" y="4"/>
                    <a:pt x="8" y="4"/>
                  </a:cubicBezTo>
                  <a:cubicBezTo>
                    <a:pt x="7" y="4"/>
                    <a:pt x="6" y="5"/>
                    <a:pt x="6" y="5"/>
                  </a:cubicBezTo>
                  <a:cubicBezTo>
                    <a:pt x="5" y="6"/>
                    <a:pt x="5" y="6"/>
                    <a:pt x="5" y="6"/>
                  </a:cubicBezTo>
                  <a:cubicBezTo>
                    <a:pt x="5" y="6"/>
                    <a:pt x="5" y="6"/>
                    <a:pt x="5" y="6"/>
                  </a:cubicBezTo>
                  <a:cubicBezTo>
                    <a:pt x="5" y="7"/>
                    <a:pt x="5" y="7"/>
                    <a:pt x="5" y="7"/>
                  </a:cubicBezTo>
                  <a:cubicBezTo>
                    <a:pt x="6" y="7"/>
                    <a:pt x="7" y="7"/>
                    <a:pt x="8" y="8"/>
                  </a:cubicBezTo>
                  <a:cubicBezTo>
                    <a:pt x="8" y="8"/>
                    <a:pt x="8" y="8"/>
                    <a:pt x="8" y="8"/>
                  </a:cubicBezTo>
                  <a:cubicBezTo>
                    <a:pt x="8" y="8"/>
                    <a:pt x="8" y="8"/>
                    <a:pt x="8" y="8"/>
                  </a:cubicBezTo>
                  <a:cubicBezTo>
                    <a:pt x="10" y="8"/>
                    <a:pt x="11" y="8"/>
                    <a:pt x="12" y="9"/>
                  </a:cubicBezTo>
                  <a:cubicBezTo>
                    <a:pt x="13" y="9"/>
                    <a:pt x="14" y="10"/>
                    <a:pt x="15" y="11"/>
                  </a:cubicBezTo>
                  <a:cubicBezTo>
                    <a:pt x="15" y="12"/>
                    <a:pt x="15" y="13"/>
                    <a:pt x="15" y="14"/>
                  </a:cubicBezTo>
                  <a:cubicBezTo>
                    <a:pt x="15" y="16"/>
                    <a:pt x="14" y="17"/>
                    <a:pt x="13" y="18"/>
                  </a:cubicBezTo>
                  <a:cubicBezTo>
                    <a:pt x="12" y="19"/>
                    <a:pt x="10" y="20"/>
                    <a:pt x="8" y="20"/>
                  </a:cubicBezTo>
                  <a:cubicBezTo>
                    <a:pt x="5" y="20"/>
                    <a:pt x="3" y="18"/>
                    <a:pt x="1" y="17"/>
                  </a:cubicBezTo>
                  <a:cubicBezTo>
                    <a:pt x="0" y="16"/>
                    <a:pt x="0" y="15"/>
                    <a:pt x="1"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7" name="Freeform 285"/>
            <p:cNvSpPr>
              <a:spLocks/>
            </p:cNvSpPr>
            <p:nvPr/>
          </p:nvSpPr>
          <p:spPr bwMode="auto">
            <a:xfrm>
              <a:off x="4196" y="2606"/>
              <a:ext cx="10" cy="13"/>
            </a:xfrm>
            <a:custGeom>
              <a:avLst/>
              <a:gdLst>
                <a:gd name="T0" fmla="*/ 0 w 15"/>
                <a:gd name="T1" fmla="*/ 14 h 20"/>
                <a:gd name="T2" fmla="*/ 3 w 15"/>
                <a:gd name="T3" fmla="*/ 14 h 20"/>
                <a:gd name="T4" fmla="*/ 8 w 15"/>
                <a:gd name="T5" fmla="*/ 16 h 20"/>
                <a:gd name="T6" fmla="*/ 10 w 15"/>
                <a:gd name="T7" fmla="*/ 15 h 20"/>
                <a:gd name="T8" fmla="*/ 11 w 15"/>
                <a:gd name="T9" fmla="*/ 14 h 20"/>
                <a:gd name="T10" fmla="*/ 11 w 15"/>
                <a:gd name="T11" fmla="*/ 13 h 20"/>
                <a:gd name="T12" fmla="*/ 10 w 15"/>
                <a:gd name="T13" fmla="*/ 13 h 20"/>
                <a:gd name="T14" fmla="*/ 7 w 15"/>
                <a:gd name="T15" fmla="*/ 12 h 20"/>
                <a:gd name="T16" fmla="*/ 7 w 15"/>
                <a:gd name="T17" fmla="*/ 12 h 20"/>
                <a:gd name="T18" fmla="*/ 4 w 15"/>
                <a:gd name="T19" fmla="*/ 11 h 20"/>
                <a:gd name="T20" fmla="*/ 1 w 15"/>
                <a:gd name="T21" fmla="*/ 9 h 20"/>
                <a:gd name="T22" fmla="*/ 0 w 15"/>
                <a:gd name="T23" fmla="*/ 6 h 20"/>
                <a:gd name="T24" fmla="*/ 3 w 15"/>
                <a:gd name="T25" fmla="*/ 2 h 20"/>
                <a:gd name="T26" fmla="*/ 7 w 15"/>
                <a:gd name="T27" fmla="*/ 0 h 20"/>
                <a:gd name="T28" fmla="*/ 13 w 15"/>
                <a:gd name="T29" fmla="*/ 3 h 20"/>
                <a:gd name="T30" fmla="*/ 14 w 15"/>
                <a:gd name="T31" fmla="*/ 5 h 20"/>
                <a:gd name="T32" fmla="*/ 11 w 15"/>
                <a:gd name="T33" fmla="*/ 6 h 20"/>
                <a:gd name="T34" fmla="*/ 7 w 15"/>
                <a:gd name="T35" fmla="*/ 4 h 20"/>
                <a:gd name="T36" fmla="*/ 5 w 15"/>
                <a:gd name="T37" fmla="*/ 5 h 20"/>
                <a:gd name="T38" fmla="*/ 5 w 15"/>
                <a:gd name="T39" fmla="*/ 6 h 20"/>
                <a:gd name="T40" fmla="*/ 5 w 15"/>
                <a:gd name="T41" fmla="*/ 6 h 20"/>
                <a:gd name="T42" fmla="*/ 5 w 15"/>
                <a:gd name="T43" fmla="*/ 7 h 20"/>
                <a:gd name="T44" fmla="*/ 8 w 15"/>
                <a:gd name="T45" fmla="*/ 8 h 20"/>
                <a:gd name="T46" fmla="*/ 8 w 15"/>
                <a:gd name="T47" fmla="*/ 8 h 20"/>
                <a:gd name="T48" fmla="*/ 8 w 15"/>
                <a:gd name="T49" fmla="*/ 8 h 20"/>
                <a:gd name="T50" fmla="*/ 12 w 15"/>
                <a:gd name="T51" fmla="*/ 9 h 20"/>
                <a:gd name="T52" fmla="*/ 14 w 15"/>
                <a:gd name="T53" fmla="*/ 11 h 20"/>
                <a:gd name="T54" fmla="*/ 15 w 15"/>
                <a:gd name="T55" fmla="*/ 14 h 20"/>
                <a:gd name="T56" fmla="*/ 13 w 15"/>
                <a:gd name="T57" fmla="*/ 18 h 20"/>
                <a:gd name="T58" fmla="*/ 8 w 15"/>
                <a:gd name="T59" fmla="*/ 20 h 20"/>
                <a:gd name="T60" fmla="*/ 1 w 15"/>
                <a:gd name="T61" fmla="*/ 17 h 20"/>
                <a:gd name="T62" fmla="*/ 0 w 15"/>
                <a:gd name="T63"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 h="20">
                  <a:moveTo>
                    <a:pt x="0" y="14"/>
                  </a:moveTo>
                  <a:cubicBezTo>
                    <a:pt x="1" y="13"/>
                    <a:pt x="2" y="13"/>
                    <a:pt x="3" y="14"/>
                  </a:cubicBezTo>
                  <a:cubicBezTo>
                    <a:pt x="4" y="15"/>
                    <a:pt x="6" y="16"/>
                    <a:pt x="8" y="16"/>
                  </a:cubicBezTo>
                  <a:cubicBezTo>
                    <a:pt x="9" y="16"/>
                    <a:pt x="10" y="15"/>
                    <a:pt x="10" y="15"/>
                  </a:cubicBezTo>
                  <a:cubicBezTo>
                    <a:pt x="11" y="14"/>
                    <a:pt x="11" y="14"/>
                    <a:pt x="11" y="14"/>
                  </a:cubicBezTo>
                  <a:cubicBezTo>
                    <a:pt x="11" y="13"/>
                    <a:pt x="11" y="13"/>
                    <a:pt x="11" y="13"/>
                  </a:cubicBezTo>
                  <a:cubicBezTo>
                    <a:pt x="10" y="13"/>
                    <a:pt x="10" y="13"/>
                    <a:pt x="10" y="13"/>
                  </a:cubicBezTo>
                  <a:cubicBezTo>
                    <a:pt x="10" y="12"/>
                    <a:pt x="9" y="12"/>
                    <a:pt x="7" y="12"/>
                  </a:cubicBezTo>
                  <a:cubicBezTo>
                    <a:pt x="7" y="12"/>
                    <a:pt x="7" y="12"/>
                    <a:pt x="7" y="12"/>
                  </a:cubicBezTo>
                  <a:cubicBezTo>
                    <a:pt x="6" y="12"/>
                    <a:pt x="5" y="11"/>
                    <a:pt x="4" y="11"/>
                  </a:cubicBezTo>
                  <a:cubicBezTo>
                    <a:pt x="3" y="10"/>
                    <a:pt x="2" y="10"/>
                    <a:pt x="1" y="9"/>
                  </a:cubicBezTo>
                  <a:cubicBezTo>
                    <a:pt x="1" y="8"/>
                    <a:pt x="0" y="7"/>
                    <a:pt x="0" y="6"/>
                  </a:cubicBezTo>
                  <a:cubicBezTo>
                    <a:pt x="0" y="4"/>
                    <a:pt x="1" y="3"/>
                    <a:pt x="3" y="2"/>
                  </a:cubicBezTo>
                  <a:cubicBezTo>
                    <a:pt x="4" y="1"/>
                    <a:pt x="6" y="0"/>
                    <a:pt x="7" y="0"/>
                  </a:cubicBezTo>
                  <a:cubicBezTo>
                    <a:pt x="10" y="0"/>
                    <a:pt x="12" y="2"/>
                    <a:pt x="13" y="3"/>
                  </a:cubicBezTo>
                  <a:cubicBezTo>
                    <a:pt x="14" y="3"/>
                    <a:pt x="14" y="4"/>
                    <a:pt x="14" y="5"/>
                  </a:cubicBezTo>
                  <a:cubicBezTo>
                    <a:pt x="13" y="6"/>
                    <a:pt x="12" y="7"/>
                    <a:pt x="11" y="6"/>
                  </a:cubicBezTo>
                  <a:cubicBezTo>
                    <a:pt x="10" y="5"/>
                    <a:pt x="9" y="4"/>
                    <a:pt x="7" y="4"/>
                  </a:cubicBezTo>
                  <a:cubicBezTo>
                    <a:pt x="7" y="4"/>
                    <a:pt x="6" y="5"/>
                    <a:pt x="5" y="5"/>
                  </a:cubicBezTo>
                  <a:cubicBezTo>
                    <a:pt x="5" y="6"/>
                    <a:pt x="5" y="6"/>
                    <a:pt x="5" y="6"/>
                  </a:cubicBezTo>
                  <a:cubicBezTo>
                    <a:pt x="5" y="6"/>
                    <a:pt x="5" y="6"/>
                    <a:pt x="5" y="6"/>
                  </a:cubicBezTo>
                  <a:cubicBezTo>
                    <a:pt x="5" y="7"/>
                    <a:pt x="5" y="7"/>
                    <a:pt x="5" y="7"/>
                  </a:cubicBezTo>
                  <a:cubicBezTo>
                    <a:pt x="6" y="7"/>
                    <a:pt x="7" y="7"/>
                    <a:pt x="8" y="8"/>
                  </a:cubicBezTo>
                  <a:cubicBezTo>
                    <a:pt x="8" y="8"/>
                    <a:pt x="8" y="8"/>
                    <a:pt x="8" y="8"/>
                  </a:cubicBezTo>
                  <a:cubicBezTo>
                    <a:pt x="8" y="8"/>
                    <a:pt x="8" y="8"/>
                    <a:pt x="8" y="8"/>
                  </a:cubicBezTo>
                  <a:cubicBezTo>
                    <a:pt x="9" y="8"/>
                    <a:pt x="10" y="8"/>
                    <a:pt x="12" y="9"/>
                  </a:cubicBezTo>
                  <a:cubicBezTo>
                    <a:pt x="13" y="9"/>
                    <a:pt x="14" y="10"/>
                    <a:pt x="14" y="11"/>
                  </a:cubicBezTo>
                  <a:cubicBezTo>
                    <a:pt x="15" y="12"/>
                    <a:pt x="15" y="13"/>
                    <a:pt x="15" y="14"/>
                  </a:cubicBezTo>
                  <a:cubicBezTo>
                    <a:pt x="15" y="16"/>
                    <a:pt x="14" y="17"/>
                    <a:pt x="13" y="18"/>
                  </a:cubicBezTo>
                  <a:cubicBezTo>
                    <a:pt x="11" y="19"/>
                    <a:pt x="9" y="20"/>
                    <a:pt x="8" y="20"/>
                  </a:cubicBezTo>
                  <a:cubicBezTo>
                    <a:pt x="5" y="20"/>
                    <a:pt x="2" y="18"/>
                    <a:pt x="1" y="17"/>
                  </a:cubicBezTo>
                  <a:cubicBezTo>
                    <a:pt x="0" y="16"/>
                    <a:pt x="0" y="15"/>
                    <a:pt x="0"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8" name="Freeform 286"/>
            <p:cNvSpPr>
              <a:spLocks/>
            </p:cNvSpPr>
            <p:nvPr/>
          </p:nvSpPr>
          <p:spPr bwMode="auto">
            <a:xfrm>
              <a:off x="4218" y="2601"/>
              <a:ext cx="26" cy="18"/>
            </a:xfrm>
            <a:custGeom>
              <a:avLst/>
              <a:gdLst>
                <a:gd name="T0" fmla="*/ 37 w 37"/>
                <a:gd name="T1" fmla="*/ 3 h 27"/>
                <a:gd name="T2" fmla="*/ 28 w 37"/>
                <a:gd name="T3" fmla="*/ 25 h 27"/>
                <a:gd name="T4" fmla="*/ 27 w 37"/>
                <a:gd name="T5" fmla="*/ 26 h 27"/>
                <a:gd name="T6" fmla="*/ 27 w 37"/>
                <a:gd name="T7" fmla="*/ 26 h 27"/>
                <a:gd name="T8" fmla="*/ 27 w 37"/>
                <a:gd name="T9" fmla="*/ 26 h 27"/>
                <a:gd name="T10" fmla="*/ 27 w 37"/>
                <a:gd name="T11" fmla="*/ 26 h 27"/>
                <a:gd name="T12" fmla="*/ 27 w 37"/>
                <a:gd name="T13" fmla="*/ 26 h 27"/>
                <a:gd name="T14" fmla="*/ 27 w 37"/>
                <a:gd name="T15" fmla="*/ 26 h 27"/>
                <a:gd name="T16" fmla="*/ 26 w 37"/>
                <a:gd name="T17" fmla="*/ 27 h 27"/>
                <a:gd name="T18" fmla="*/ 26 w 37"/>
                <a:gd name="T19" fmla="*/ 27 h 27"/>
                <a:gd name="T20" fmla="*/ 26 w 37"/>
                <a:gd name="T21" fmla="*/ 27 h 27"/>
                <a:gd name="T22" fmla="*/ 26 w 37"/>
                <a:gd name="T23" fmla="*/ 27 h 27"/>
                <a:gd name="T24" fmla="*/ 26 w 37"/>
                <a:gd name="T25" fmla="*/ 27 h 27"/>
                <a:gd name="T26" fmla="*/ 26 w 37"/>
                <a:gd name="T27" fmla="*/ 27 h 27"/>
                <a:gd name="T28" fmla="*/ 25 w 37"/>
                <a:gd name="T29" fmla="*/ 27 h 27"/>
                <a:gd name="T30" fmla="*/ 25 w 37"/>
                <a:gd name="T31" fmla="*/ 27 h 27"/>
                <a:gd name="T32" fmla="*/ 25 w 37"/>
                <a:gd name="T33" fmla="*/ 27 h 27"/>
                <a:gd name="T34" fmla="*/ 25 w 37"/>
                <a:gd name="T35" fmla="*/ 27 h 27"/>
                <a:gd name="T36" fmla="*/ 24 w 37"/>
                <a:gd name="T37" fmla="*/ 26 h 27"/>
                <a:gd name="T38" fmla="*/ 24 w 37"/>
                <a:gd name="T39" fmla="*/ 26 h 27"/>
                <a:gd name="T40" fmla="*/ 24 w 37"/>
                <a:gd name="T41" fmla="*/ 26 h 27"/>
                <a:gd name="T42" fmla="*/ 24 w 37"/>
                <a:gd name="T43" fmla="*/ 26 h 27"/>
                <a:gd name="T44" fmla="*/ 24 w 37"/>
                <a:gd name="T45" fmla="*/ 26 h 27"/>
                <a:gd name="T46" fmla="*/ 24 w 37"/>
                <a:gd name="T47" fmla="*/ 26 h 27"/>
                <a:gd name="T48" fmla="*/ 24 w 37"/>
                <a:gd name="T49" fmla="*/ 25 h 27"/>
                <a:gd name="T50" fmla="*/ 19 w 37"/>
                <a:gd name="T51" fmla="*/ 13 h 27"/>
                <a:gd name="T52" fmla="*/ 14 w 37"/>
                <a:gd name="T53" fmla="*/ 25 h 27"/>
                <a:gd name="T54" fmla="*/ 13 w 37"/>
                <a:gd name="T55" fmla="*/ 26 h 27"/>
                <a:gd name="T56" fmla="*/ 13 w 37"/>
                <a:gd name="T57" fmla="*/ 26 h 27"/>
                <a:gd name="T58" fmla="*/ 13 w 37"/>
                <a:gd name="T59" fmla="*/ 26 h 27"/>
                <a:gd name="T60" fmla="*/ 13 w 37"/>
                <a:gd name="T61" fmla="*/ 26 h 27"/>
                <a:gd name="T62" fmla="*/ 13 w 37"/>
                <a:gd name="T63" fmla="*/ 26 h 27"/>
                <a:gd name="T64" fmla="*/ 13 w 37"/>
                <a:gd name="T65" fmla="*/ 26 h 27"/>
                <a:gd name="T66" fmla="*/ 12 w 37"/>
                <a:gd name="T67" fmla="*/ 27 h 27"/>
                <a:gd name="T68" fmla="*/ 12 w 37"/>
                <a:gd name="T69" fmla="*/ 27 h 27"/>
                <a:gd name="T70" fmla="*/ 12 w 37"/>
                <a:gd name="T71" fmla="*/ 27 h 27"/>
                <a:gd name="T72" fmla="*/ 12 w 37"/>
                <a:gd name="T73" fmla="*/ 27 h 27"/>
                <a:gd name="T74" fmla="*/ 12 w 37"/>
                <a:gd name="T75" fmla="*/ 27 h 27"/>
                <a:gd name="T76" fmla="*/ 12 w 37"/>
                <a:gd name="T77" fmla="*/ 27 h 27"/>
                <a:gd name="T78" fmla="*/ 11 w 37"/>
                <a:gd name="T79" fmla="*/ 27 h 27"/>
                <a:gd name="T80" fmla="*/ 11 w 37"/>
                <a:gd name="T81" fmla="*/ 27 h 27"/>
                <a:gd name="T82" fmla="*/ 11 w 37"/>
                <a:gd name="T83" fmla="*/ 27 h 27"/>
                <a:gd name="T84" fmla="*/ 11 w 37"/>
                <a:gd name="T85" fmla="*/ 27 h 27"/>
                <a:gd name="T86" fmla="*/ 10 w 37"/>
                <a:gd name="T87" fmla="*/ 26 h 27"/>
                <a:gd name="T88" fmla="*/ 10 w 37"/>
                <a:gd name="T89" fmla="*/ 26 h 27"/>
                <a:gd name="T90" fmla="*/ 10 w 37"/>
                <a:gd name="T91" fmla="*/ 26 h 27"/>
                <a:gd name="T92" fmla="*/ 10 w 37"/>
                <a:gd name="T93" fmla="*/ 26 h 27"/>
                <a:gd name="T94" fmla="*/ 10 w 37"/>
                <a:gd name="T95" fmla="*/ 26 h 27"/>
                <a:gd name="T96" fmla="*/ 10 w 37"/>
                <a:gd name="T97" fmla="*/ 26 h 27"/>
                <a:gd name="T98" fmla="*/ 10 w 37"/>
                <a:gd name="T99" fmla="*/ 25 h 27"/>
                <a:gd name="T100" fmla="*/ 0 w 37"/>
                <a:gd name="T101" fmla="*/ 3 h 27"/>
                <a:gd name="T102" fmla="*/ 1 w 37"/>
                <a:gd name="T103" fmla="*/ 0 h 27"/>
                <a:gd name="T104" fmla="*/ 4 w 37"/>
                <a:gd name="T105" fmla="*/ 1 h 27"/>
                <a:gd name="T106" fmla="*/ 12 w 37"/>
                <a:gd name="T107" fmla="*/ 19 h 27"/>
                <a:gd name="T108" fmla="*/ 17 w 37"/>
                <a:gd name="T109" fmla="*/ 7 h 27"/>
                <a:gd name="T110" fmla="*/ 19 w 37"/>
                <a:gd name="T111" fmla="*/ 6 h 27"/>
                <a:gd name="T112" fmla="*/ 21 w 37"/>
                <a:gd name="T113" fmla="*/ 7 h 27"/>
                <a:gd name="T114" fmla="*/ 26 w 37"/>
                <a:gd name="T115" fmla="*/ 19 h 27"/>
                <a:gd name="T116" fmla="*/ 33 w 37"/>
                <a:gd name="T117" fmla="*/ 1 h 27"/>
                <a:gd name="T118" fmla="*/ 36 w 37"/>
                <a:gd name="T119" fmla="*/ 0 h 27"/>
                <a:gd name="T120" fmla="*/ 37 w 37"/>
                <a:gd name="T121" fmla="*/ 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 h="27">
                  <a:moveTo>
                    <a:pt x="37" y="3"/>
                  </a:moveTo>
                  <a:cubicBezTo>
                    <a:pt x="28" y="25"/>
                    <a:pt x="28" y="25"/>
                    <a:pt x="28" y="25"/>
                  </a:cubicBezTo>
                  <a:cubicBezTo>
                    <a:pt x="27" y="26"/>
                    <a:pt x="27" y="26"/>
                    <a:pt x="27" y="26"/>
                  </a:cubicBezTo>
                  <a:cubicBezTo>
                    <a:pt x="27" y="26"/>
                    <a:pt x="27" y="26"/>
                    <a:pt x="27" y="26"/>
                  </a:cubicBezTo>
                  <a:cubicBezTo>
                    <a:pt x="27" y="26"/>
                    <a:pt x="27" y="26"/>
                    <a:pt x="27" y="26"/>
                  </a:cubicBezTo>
                  <a:cubicBezTo>
                    <a:pt x="27" y="26"/>
                    <a:pt x="27" y="26"/>
                    <a:pt x="27" y="26"/>
                  </a:cubicBezTo>
                  <a:cubicBezTo>
                    <a:pt x="27" y="26"/>
                    <a:pt x="27" y="26"/>
                    <a:pt x="27" y="26"/>
                  </a:cubicBezTo>
                  <a:cubicBezTo>
                    <a:pt x="27" y="26"/>
                    <a:pt x="27" y="26"/>
                    <a:pt x="27" y="26"/>
                  </a:cubicBezTo>
                  <a:cubicBezTo>
                    <a:pt x="26" y="27"/>
                    <a:pt x="26" y="27"/>
                    <a:pt x="26" y="27"/>
                  </a:cubicBezTo>
                  <a:cubicBezTo>
                    <a:pt x="26" y="27"/>
                    <a:pt x="26" y="27"/>
                    <a:pt x="26" y="27"/>
                  </a:cubicBezTo>
                  <a:cubicBezTo>
                    <a:pt x="26" y="27"/>
                    <a:pt x="26" y="27"/>
                    <a:pt x="26" y="27"/>
                  </a:cubicBezTo>
                  <a:cubicBezTo>
                    <a:pt x="26" y="27"/>
                    <a:pt x="26" y="27"/>
                    <a:pt x="26" y="27"/>
                  </a:cubicBezTo>
                  <a:cubicBezTo>
                    <a:pt x="26" y="27"/>
                    <a:pt x="26" y="27"/>
                    <a:pt x="26" y="27"/>
                  </a:cubicBezTo>
                  <a:cubicBezTo>
                    <a:pt x="26" y="27"/>
                    <a:pt x="26" y="27"/>
                    <a:pt x="26" y="27"/>
                  </a:cubicBezTo>
                  <a:cubicBezTo>
                    <a:pt x="25" y="27"/>
                    <a:pt x="25" y="27"/>
                    <a:pt x="25" y="27"/>
                  </a:cubicBezTo>
                  <a:cubicBezTo>
                    <a:pt x="25" y="27"/>
                    <a:pt x="25" y="27"/>
                    <a:pt x="25" y="27"/>
                  </a:cubicBezTo>
                  <a:cubicBezTo>
                    <a:pt x="25" y="27"/>
                    <a:pt x="25" y="27"/>
                    <a:pt x="25" y="27"/>
                  </a:cubicBezTo>
                  <a:cubicBezTo>
                    <a:pt x="25" y="27"/>
                    <a:pt x="25" y="27"/>
                    <a:pt x="25" y="27"/>
                  </a:cubicBezTo>
                  <a:cubicBezTo>
                    <a:pt x="24" y="26"/>
                    <a:pt x="24" y="26"/>
                    <a:pt x="24" y="26"/>
                  </a:cubicBezTo>
                  <a:cubicBezTo>
                    <a:pt x="24" y="26"/>
                    <a:pt x="24" y="26"/>
                    <a:pt x="24" y="26"/>
                  </a:cubicBezTo>
                  <a:cubicBezTo>
                    <a:pt x="24" y="26"/>
                    <a:pt x="24" y="26"/>
                    <a:pt x="24" y="26"/>
                  </a:cubicBezTo>
                  <a:cubicBezTo>
                    <a:pt x="24" y="26"/>
                    <a:pt x="24" y="26"/>
                    <a:pt x="24" y="26"/>
                  </a:cubicBezTo>
                  <a:cubicBezTo>
                    <a:pt x="24" y="26"/>
                    <a:pt x="24" y="26"/>
                    <a:pt x="24" y="26"/>
                  </a:cubicBezTo>
                  <a:cubicBezTo>
                    <a:pt x="24" y="26"/>
                    <a:pt x="24" y="26"/>
                    <a:pt x="24" y="26"/>
                  </a:cubicBezTo>
                  <a:cubicBezTo>
                    <a:pt x="24" y="25"/>
                    <a:pt x="24" y="25"/>
                    <a:pt x="24" y="25"/>
                  </a:cubicBezTo>
                  <a:cubicBezTo>
                    <a:pt x="19" y="13"/>
                    <a:pt x="19" y="13"/>
                    <a:pt x="19" y="13"/>
                  </a:cubicBezTo>
                  <a:cubicBezTo>
                    <a:pt x="14" y="25"/>
                    <a:pt x="14" y="25"/>
                    <a:pt x="14" y="25"/>
                  </a:cubicBezTo>
                  <a:cubicBezTo>
                    <a:pt x="13" y="26"/>
                    <a:pt x="13" y="26"/>
                    <a:pt x="13" y="26"/>
                  </a:cubicBezTo>
                  <a:cubicBezTo>
                    <a:pt x="13" y="26"/>
                    <a:pt x="13" y="26"/>
                    <a:pt x="13" y="26"/>
                  </a:cubicBezTo>
                  <a:cubicBezTo>
                    <a:pt x="13" y="26"/>
                    <a:pt x="13" y="26"/>
                    <a:pt x="13" y="26"/>
                  </a:cubicBezTo>
                  <a:cubicBezTo>
                    <a:pt x="13" y="26"/>
                    <a:pt x="13" y="26"/>
                    <a:pt x="13" y="26"/>
                  </a:cubicBezTo>
                  <a:cubicBezTo>
                    <a:pt x="13" y="26"/>
                    <a:pt x="13" y="26"/>
                    <a:pt x="13" y="26"/>
                  </a:cubicBezTo>
                  <a:cubicBezTo>
                    <a:pt x="13" y="26"/>
                    <a:pt x="13" y="26"/>
                    <a:pt x="13" y="26"/>
                  </a:cubicBezTo>
                  <a:cubicBezTo>
                    <a:pt x="12" y="27"/>
                    <a:pt x="12" y="27"/>
                    <a:pt x="12" y="27"/>
                  </a:cubicBezTo>
                  <a:cubicBezTo>
                    <a:pt x="12" y="27"/>
                    <a:pt x="12" y="27"/>
                    <a:pt x="12" y="27"/>
                  </a:cubicBezTo>
                  <a:cubicBezTo>
                    <a:pt x="12" y="27"/>
                    <a:pt x="12" y="27"/>
                    <a:pt x="12" y="27"/>
                  </a:cubicBezTo>
                  <a:cubicBezTo>
                    <a:pt x="12" y="27"/>
                    <a:pt x="12" y="27"/>
                    <a:pt x="12" y="27"/>
                  </a:cubicBezTo>
                  <a:cubicBezTo>
                    <a:pt x="12" y="27"/>
                    <a:pt x="12" y="27"/>
                    <a:pt x="12" y="27"/>
                  </a:cubicBezTo>
                  <a:cubicBezTo>
                    <a:pt x="12" y="27"/>
                    <a:pt x="12" y="27"/>
                    <a:pt x="12" y="27"/>
                  </a:cubicBezTo>
                  <a:cubicBezTo>
                    <a:pt x="11" y="27"/>
                    <a:pt x="11" y="27"/>
                    <a:pt x="11" y="27"/>
                  </a:cubicBezTo>
                  <a:cubicBezTo>
                    <a:pt x="11" y="27"/>
                    <a:pt x="11" y="27"/>
                    <a:pt x="11" y="27"/>
                  </a:cubicBezTo>
                  <a:cubicBezTo>
                    <a:pt x="11" y="27"/>
                    <a:pt x="11" y="27"/>
                    <a:pt x="11" y="27"/>
                  </a:cubicBezTo>
                  <a:cubicBezTo>
                    <a:pt x="11" y="27"/>
                    <a:pt x="11" y="27"/>
                    <a:pt x="11" y="27"/>
                  </a:cubicBezTo>
                  <a:cubicBezTo>
                    <a:pt x="10" y="26"/>
                    <a:pt x="10" y="26"/>
                    <a:pt x="10" y="26"/>
                  </a:cubicBezTo>
                  <a:cubicBezTo>
                    <a:pt x="10" y="26"/>
                    <a:pt x="10" y="26"/>
                    <a:pt x="10" y="26"/>
                  </a:cubicBezTo>
                  <a:cubicBezTo>
                    <a:pt x="10" y="26"/>
                    <a:pt x="10" y="26"/>
                    <a:pt x="10" y="26"/>
                  </a:cubicBezTo>
                  <a:cubicBezTo>
                    <a:pt x="10" y="26"/>
                    <a:pt x="10" y="26"/>
                    <a:pt x="10" y="26"/>
                  </a:cubicBezTo>
                  <a:cubicBezTo>
                    <a:pt x="10" y="26"/>
                    <a:pt x="10" y="26"/>
                    <a:pt x="10" y="26"/>
                  </a:cubicBezTo>
                  <a:cubicBezTo>
                    <a:pt x="10" y="26"/>
                    <a:pt x="10" y="26"/>
                    <a:pt x="10" y="26"/>
                  </a:cubicBezTo>
                  <a:cubicBezTo>
                    <a:pt x="10" y="25"/>
                    <a:pt x="10" y="25"/>
                    <a:pt x="10" y="25"/>
                  </a:cubicBezTo>
                  <a:cubicBezTo>
                    <a:pt x="0" y="3"/>
                    <a:pt x="0" y="3"/>
                    <a:pt x="0" y="3"/>
                  </a:cubicBezTo>
                  <a:cubicBezTo>
                    <a:pt x="0" y="2"/>
                    <a:pt x="0" y="1"/>
                    <a:pt x="1" y="0"/>
                  </a:cubicBezTo>
                  <a:cubicBezTo>
                    <a:pt x="2" y="0"/>
                    <a:pt x="4" y="0"/>
                    <a:pt x="4" y="1"/>
                  </a:cubicBezTo>
                  <a:cubicBezTo>
                    <a:pt x="12" y="19"/>
                    <a:pt x="12" y="19"/>
                    <a:pt x="12" y="19"/>
                  </a:cubicBezTo>
                  <a:cubicBezTo>
                    <a:pt x="17" y="7"/>
                    <a:pt x="17" y="7"/>
                    <a:pt x="17" y="7"/>
                  </a:cubicBezTo>
                  <a:cubicBezTo>
                    <a:pt x="17" y="6"/>
                    <a:pt x="18" y="6"/>
                    <a:pt x="19" y="6"/>
                  </a:cubicBezTo>
                  <a:cubicBezTo>
                    <a:pt x="19" y="6"/>
                    <a:pt x="20" y="6"/>
                    <a:pt x="21" y="7"/>
                  </a:cubicBezTo>
                  <a:cubicBezTo>
                    <a:pt x="26" y="19"/>
                    <a:pt x="26" y="19"/>
                    <a:pt x="26" y="19"/>
                  </a:cubicBezTo>
                  <a:cubicBezTo>
                    <a:pt x="33" y="1"/>
                    <a:pt x="33" y="1"/>
                    <a:pt x="33" y="1"/>
                  </a:cubicBezTo>
                  <a:cubicBezTo>
                    <a:pt x="34" y="0"/>
                    <a:pt x="35" y="0"/>
                    <a:pt x="36" y="0"/>
                  </a:cubicBezTo>
                  <a:cubicBezTo>
                    <a:pt x="37" y="1"/>
                    <a:pt x="37" y="2"/>
                    <a:pt x="37"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9" name="Freeform 287"/>
            <p:cNvSpPr>
              <a:spLocks noEditPoints="1"/>
            </p:cNvSpPr>
            <p:nvPr/>
          </p:nvSpPr>
          <p:spPr bwMode="auto">
            <a:xfrm>
              <a:off x="4246" y="2606"/>
              <a:ext cx="14" cy="13"/>
            </a:xfrm>
            <a:custGeom>
              <a:avLst/>
              <a:gdLst>
                <a:gd name="T0" fmla="*/ 3 w 19"/>
                <a:gd name="T1" fmla="*/ 17 h 20"/>
                <a:gd name="T2" fmla="*/ 0 w 19"/>
                <a:gd name="T3" fmla="*/ 10 h 20"/>
                <a:gd name="T4" fmla="*/ 3 w 19"/>
                <a:gd name="T5" fmla="*/ 3 h 20"/>
                <a:gd name="T6" fmla="*/ 9 w 19"/>
                <a:gd name="T7" fmla="*/ 0 h 20"/>
                <a:gd name="T8" fmla="*/ 16 w 19"/>
                <a:gd name="T9" fmla="*/ 3 h 20"/>
                <a:gd name="T10" fmla="*/ 19 w 19"/>
                <a:gd name="T11" fmla="*/ 10 h 20"/>
                <a:gd name="T12" fmla="*/ 16 w 19"/>
                <a:gd name="T13" fmla="*/ 17 h 20"/>
                <a:gd name="T14" fmla="*/ 9 w 19"/>
                <a:gd name="T15" fmla="*/ 20 h 20"/>
                <a:gd name="T16" fmla="*/ 3 w 19"/>
                <a:gd name="T17" fmla="*/ 17 h 20"/>
                <a:gd name="T18" fmla="*/ 4 w 19"/>
                <a:gd name="T19" fmla="*/ 10 h 20"/>
                <a:gd name="T20" fmla="*/ 6 w 19"/>
                <a:gd name="T21" fmla="*/ 14 h 20"/>
                <a:gd name="T22" fmla="*/ 9 w 19"/>
                <a:gd name="T23" fmla="*/ 16 h 20"/>
                <a:gd name="T24" fmla="*/ 13 w 19"/>
                <a:gd name="T25" fmla="*/ 14 h 20"/>
                <a:gd name="T26" fmla="*/ 15 w 19"/>
                <a:gd name="T27" fmla="*/ 10 h 20"/>
                <a:gd name="T28" fmla="*/ 13 w 19"/>
                <a:gd name="T29" fmla="*/ 6 h 20"/>
                <a:gd name="T30" fmla="*/ 9 w 19"/>
                <a:gd name="T31" fmla="*/ 5 h 20"/>
                <a:gd name="T32" fmla="*/ 6 w 19"/>
                <a:gd name="T33" fmla="*/ 6 h 20"/>
                <a:gd name="T34" fmla="*/ 4 w 19"/>
                <a:gd name="T35"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0">
                  <a:moveTo>
                    <a:pt x="3" y="17"/>
                  </a:moveTo>
                  <a:cubicBezTo>
                    <a:pt x="1" y="15"/>
                    <a:pt x="0" y="13"/>
                    <a:pt x="0" y="10"/>
                  </a:cubicBezTo>
                  <a:cubicBezTo>
                    <a:pt x="0" y="7"/>
                    <a:pt x="1" y="5"/>
                    <a:pt x="3" y="3"/>
                  </a:cubicBezTo>
                  <a:cubicBezTo>
                    <a:pt x="5" y="2"/>
                    <a:pt x="7" y="0"/>
                    <a:pt x="9" y="0"/>
                  </a:cubicBezTo>
                  <a:cubicBezTo>
                    <a:pt x="12" y="0"/>
                    <a:pt x="14" y="2"/>
                    <a:pt x="16" y="3"/>
                  </a:cubicBezTo>
                  <a:cubicBezTo>
                    <a:pt x="18" y="5"/>
                    <a:pt x="19" y="7"/>
                    <a:pt x="19" y="10"/>
                  </a:cubicBezTo>
                  <a:cubicBezTo>
                    <a:pt x="19" y="13"/>
                    <a:pt x="18" y="15"/>
                    <a:pt x="16" y="17"/>
                  </a:cubicBezTo>
                  <a:cubicBezTo>
                    <a:pt x="14" y="19"/>
                    <a:pt x="12" y="20"/>
                    <a:pt x="9" y="20"/>
                  </a:cubicBezTo>
                  <a:cubicBezTo>
                    <a:pt x="7" y="20"/>
                    <a:pt x="5" y="19"/>
                    <a:pt x="3" y="17"/>
                  </a:cubicBezTo>
                  <a:close/>
                  <a:moveTo>
                    <a:pt x="4" y="10"/>
                  </a:moveTo>
                  <a:cubicBezTo>
                    <a:pt x="4" y="12"/>
                    <a:pt x="5" y="13"/>
                    <a:pt x="6" y="14"/>
                  </a:cubicBezTo>
                  <a:cubicBezTo>
                    <a:pt x="7" y="15"/>
                    <a:pt x="8" y="16"/>
                    <a:pt x="9" y="16"/>
                  </a:cubicBezTo>
                  <a:cubicBezTo>
                    <a:pt x="11" y="16"/>
                    <a:pt x="12" y="15"/>
                    <a:pt x="13" y="14"/>
                  </a:cubicBezTo>
                  <a:cubicBezTo>
                    <a:pt x="14" y="13"/>
                    <a:pt x="15" y="12"/>
                    <a:pt x="15" y="10"/>
                  </a:cubicBezTo>
                  <a:cubicBezTo>
                    <a:pt x="15" y="9"/>
                    <a:pt x="14" y="7"/>
                    <a:pt x="13" y="6"/>
                  </a:cubicBezTo>
                  <a:cubicBezTo>
                    <a:pt x="12" y="5"/>
                    <a:pt x="11" y="5"/>
                    <a:pt x="9" y="5"/>
                  </a:cubicBezTo>
                  <a:cubicBezTo>
                    <a:pt x="8" y="5"/>
                    <a:pt x="7" y="5"/>
                    <a:pt x="6" y="6"/>
                  </a:cubicBezTo>
                  <a:cubicBezTo>
                    <a:pt x="5" y="7"/>
                    <a:pt x="4" y="9"/>
                    <a:pt x="4"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70" name="Freeform 288"/>
            <p:cNvSpPr>
              <a:spLocks/>
            </p:cNvSpPr>
            <p:nvPr/>
          </p:nvSpPr>
          <p:spPr bwMode="auto">
            <a:xfrm>
              <a:off x="4264" y="2606"/>
              <a:ext cx="8" cy="13"/>
            </a:xfrm>
            <a:custGeom>
              <a:avLst/>
              <a:gdLst>
                <a:gd name="T0" fmla="*/ 12 w 12"/>
                <a:gd name="T1" fmla="*/ 2 h 20"/>
                <a:gd name="T2" fmla="*/ 10 w 12"/>
                <a:gd name="T3" fmla="*/ 4 h 20"/>
                <a:gd name="T4" fmla="*/ 8 w 12"/>
                <a:gd name="T5" fmla="*/ 5 h 20"/>
                <a:gd name="T6" fmla="*/ 6 w 12"/>
                <a:gd name="T7" fmla="*/ 7 h 20"/>
                <a:gd name="T8" fmla="*/ 5 w 12"/>
                <a:gd name="T9" fmla="*/ 10 h 20"/>
                <a:gd name="T10" fmla="*/ 5 w 12"/>
                <a:gd name="T11" fmla="*/ 18 h 20"/>
                <a:gd name="T12" fmla="*/ 2 w 12"/>
                <a:gd name="T13" fmla="*/ 20 h 20"/>
                <a:gd name="T14" fmla="*/ 0 w 12"/>
                <a:gd name="T15" fmla="*/ 18 h 20"/>
                <a:gd name="T16" fmla="*/ 0 w 12"/>
                <a:gd name="T17" fmla="*/ 2 h 20"/>
                <a:gd name="T18" fmla="*/ 2 w 12"/>
                <a:gd name="T19" fmla="*/ 0 h 20"/>
                <a:gd name="T20" fmla="*/ 5 w 12"/>
                <a:gd name="T21" fmla="*/ 2 h 20"/>
                <a:gd name="T22" fmla="*/ 5 w 12"/>
                <a:gd name="T23" fmla="*/ 3 h 20"/>
                <a:gd name="T24" fmla="*/ 5 w 12"/>
                <a:gd name="T25" fmla="*/ 2 h 20"/>
                <a:gd name="T26" fmla="*/ 10 w 12"/>
                <a:gd name="T27" fmla="*/ 0 h 20"/>
                <a:gd name="T28" fmla="*/ 12 w 12"/>
                <a:gd name="T29"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20">
                  <a:moveTo>
                    <a:pt x="12" y="2"/>
                  </a:moveTo>
                  <a:cubicBezTo>
                    <a:pt x="12" y="4"/>
                    <a:pt x="11" y="4"/>
                    <a:pt x="10" y="4"/>
                  </a:cubicBezTo>
                  <a:cubicBezTo>
                    <a:pt x="9" y="4"/>
                    <a:pt x="9" y="5"/>
                    <a:pt x="8" y="5"/>
                  </a:cubicBezTo>
                  <a:cubicBezTo>
                    <a:pt x="7" y="6"/>
                    <a:pt x="7" y="6"/>
                    <a:pt x="6" y="7"/>
                  </a:cubicBezTo>
                  <a:cubicBezTo>
                    <a:pt x="5" y="8"/>
                    <a:pt x="5" y="10"/>
                    <a:pt x="5" y="10"/>
                  </a:cubicBezTo>
                  <a:cubicBezTo>
                    <a:pt x="5" y="18"/>
                    <a:pt x="5" y="18"/>
                    <a:pt x="5" y="18"/>
                  </a:cubicBezTo>
                  <a:cubicBezTo>
                    <a:pt x="5" y="19"/>
                    <a:pt x="4" y="20"/>
                    <a:pt x="2" y="20"/>
                  </a:cubicBezTo>
                  <a:cubicBezTo>
                    <a:pt x="1" y="20"/>
                    <a:pt x="0" y="19"/>
                    <a:pt x="0" y="18"/>
                  </a:cubicBezTo>
                  <a:cubicBezTo>
                    <a:pt x="0" y="2"/>
                    <a:pt x="0" y="2"/>
                    <a:pt x="0" y="2"/>
                  </a:cubicBezTo>
                  <a:cubicBezTo>
                    <a:pt x="0" y="1"/>
                    <a:pt x="1" y="0"/>
                    <a:pt x="2" y="0"/>
                  </a:cubicBezTo>
                  <a:cubicBezTo>
                    <a:pt x="4" y="0"/>
                    <a:pt x="5" y="1"/>
                    <a:pt x="5" y="2"/>
                  </a:cubicBezTo>
                  <a:cubicBezTo>
                    <a:pt x="5" y="3"/>
                    <a:pt x="5" y="3"/>
                    <a:pt x="5" y="3"/>
                  </a:cubicBezTo>
                  <a:cubicBezTo>
                    <a:pt x="5" y="2"/>
                    <a:pt x="5" y="2"/>
                    <a:pt x="5" y="2"/>
                  </a:cubicBezTo>
                  <a:cubicBezTo>
                    <a:pt x="7" y="1"/>
                    <a:pt x="8" y="0"/>
                    <a:pt x="10" y="0"/>
                  </a:cubicBezTo>
                  <a:cubicBezTo>
                    <a:pt x="11" y="0"/>
                    <a:pt x="12" y="1"/>
                    <a:pt x="12"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71" name="Freeform 289"/>
            <p:cNvSpPr>
              <a:spLocks/>
            </p:cNvSpPr>
            <p:nvPr/>
          </p:nvSpPr>
          <p:spPr bwMode="auto">
            <a:xfrm>
              <a:off x="4276" y="2601"/>
              <a:ext cx="12" cy="18"/>
            </a:xfrm>
            <a:custGeom>
              <a:avLst/>
              <a:gdLst>
                <a:gd name="T0" fmla="*/ 0 w 17"/>
                <a:gd name="T1" fmla="*/ 25 h 27"/>
                <a:gd name="T2" fmla="*/ 0 w 17"/>
                <a:gd name="T3" fmla="*/ 2 h 27"/>
                <a:gd name="T4" fmla="*/ 3 w 17"/>
                <a:gd name="T5" fmla="*/ 0 h 27"/>
                <a:gd name="T6" fmla="*/ 5 w 17"/>
                <a:gd name="T7" fmla="*/ 2 h 27"/>
                <a:gd name="T8" fmla="*/ 5 w 17"/>
                <a:gd name="T9" fmla="*/ 15 h 27"/>
                <a:gd name="T10" fmla="*/ 13 w 17"/>
                <a:gd name="T11" fmla="*/ 7 h 27"/>
                <a:gd name="T12" fmla="*/ 16 w 17"/>
                <a:gd name="T13" fmla="*/ 7 h 27"/>
                <a:gd name="T14" fmla="*/ 16 w 17"/>
                <a:gd name="T15" fmla="*/ 10 h 27"/>
                <a:gd name="T16" fmla="*/ 10 w 17"/>
                <a:gd name="T17" fmla="*/ 16 h 27"/>
                <a:gd name="T18" fmla="*/ 16 w 17"/>
                <a:gd name="T19" fmla="*/ 23 h 27"/>
                <a:gd name="T20" fmla="*/ 15 w 17"/>
                <a:gd name="T21" fmla="*/ 26 h 27"/>
                <a:gd name="T22" fmla="*/ 14 w 17"/>
                <a:gd name="T23" fmla="*/ 27 h 27"/>
                <a:gd name="T24" fmla="*/ 13 w 17"/>
                <a:gd name="T25" fmla="*/ 26 h 27"/>
                <a:gd name="T26" fmla="*/ 7 w 17"/>
                <a:gd name="T27" fmla="*/ 19 h 27"/>
                <a:gd name="T28" fmla="*/ 5 w 17"/>
                <a:gd name="T29" fmla="*/ 21 h 27"/>
                <a:gd name="T30" fmla="*/ 5 w 17"/>
                <a:gd name="T31" fmla="*/ 25 h 27"/>
                <a:gd name="T32" fmla="*/ 3 w 17"/>
                <a:gd name="T33" fmla="*/ 27 h 27"/>
                <a:gd name="T34" fmla="*/ 0 w 17"/>
                <a:gd name="T35"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27">
                  <a:moveTo>
                    <a:pt x="0" y="25"/>
                  </a:moveTo>
                  <a:cubicBezTo>
                    <a:pt x="0" y="2"/>
                    <a:pt x="0" y="2"/>
                    <a:pt x="0" y="2"/>
                  </a:cubicBezTo>
                  <a:cubicBezTo>
                    <a:pt x="0" y="1"/>
                    <a:pt x="1" y="0"/>
                    <a:pt x="3" y="0"/>
                  </a:cubicBezTo>
                  <a:cubicBezTo>
                    <a:pt x="4" y="0"/>
                    <a:pt x="5" y="1"/>
                    <a:pt x="5" y="2"/>
                  </a:cubicBezTo>
                  <a:cubicBezTo>
                    <a:pt x="5" y="15"/>
                    <a:pt x="5" y="15"/>
                    <a:pt x="5" y="15"/>
                  </a:cubicBezTo>
                  <a:cubicBezTo>
                    <a:pt x="13" y="7"/>
                    <a:pt x="13" y="7"/>
                    <a:pt x="13" y="7"/>
                  </a:cubicBezTo>
                  <a:cubicBezTo>
                    <a:pt x="13" y="6"/>
                    <a:pt x="15" y="6"/>
                    <a:pt x="16" y="7"/>
                  </a:cubicBezTo>
                  <a:cubicBezTo>
                    <a:pt x="16" y="8"/>
                    <a:pt x="16" y="9"/>
                    <a:pt x="16" y="10"/>
                  </a:cubicBezTo>
                  <a:cubicBezTo>
                    <a:pt x="10" y="16"/>
                    <a:pt x="10" y="16"/>
                    <a:pt x="10" y="16"/>
                  </a:cubicBezTo>
                  <a:cubicBezTo>
                    <a:pt x="16" y="23"/>
                    <a:pt x="16" y="23"/>
                    <a:pt x="16" y="23"/>
                  </a:cubicBezTo>
                  <a:cubicBezTo>
                    <a:pt x="17" y="24"/>
                    <a:pt x="16" y="25"/>
                    <a:pt x="15" y="26"/>
                  </a:cubicBezTo>
                  <a:cubicBezTo>
                    <a:pt x="15" y="27"/>
                    <a:pt x="15" y="27"/>
                    <a:pt x="14" y="27"/>
                  </a:cubicBezTo>
                  <a:cubicBezTo>
                    <a:pt x="14" y="27"/>
                    <a:pt x="13" y="26"/>
                    <a:pt x="13" y="26"/>
                  </a:cubicBezTo>
                  <a:cubicBezTo>
                    <a:pt x="7" y="19"/>
                    <a:pt x="7" y="19"/>
                    <a:pt x="7" y="19"/>
                  </a:cubicBezTo>
                  <a:cubicBezTo>
                    <a:pt x="5" y="21"/>
                    <a:pt x="5" y="21"/>
                    <a:pt x="5" y="21"/>
                  </a:cubicBezTo>
                  <a:cubicBezTo>
                    <a:pt x="5" y="25"/>
                    <a:pt x="5" y="25"/>
                    <a:pt x="5" y="25"/>
                  </a:cubicBezTo>
                  <a:cubicBezTo>
                    <a:pt x="5" y="26"/>
                    <a:pt x="4" y="27"/>
                    <a:pt x="3" y="27"/>
                  </a:cubicBezTo>
                  <a:cubicBezTo>
                    <a:pt x="1" y="27"/>
                    <a:pt x="0" y="26"/>
                    <a:pt x="0"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72" name="Freeform 290"/>
            <p:cNvSpPr>
              <a:spLocks noEditPoints="1"/>
            </p:cNvSpPr>
            <p:nvPr/>
          </p:nvSpPr>
          <p:spPr bwMode="auto">
            <a:xfrm>
              <a:off x="4291" y="2601"/>
              <a:ext cx="3" cy="18"/>
            </a:xfrm>
            <a:custGeom>
              <a:avLst/>
              <a:gdLst>
                <a:gd name="T0" fmla="*/ 4 w 4"/>
                <a:gd name="T1" fmla="*/ 3 h 27"/>
                <a:gd name="T2" fmla="*/ 2 w 4"/>
                <a:gd name="T3" fmla="*/ 5 h 27"/>
                <a:gd name="T4" fmla="*/ 0 w 4"/>
                <a:gd name="T5" fmla="*/ 3 h 27"/>
                <a:gd name="T6" fmla="*/ 0 w 4"/>
                <a:gd name="T7" fmla="*/ 2 h 27"/>
                <a:gd name="T8" fmla="*/ 2 w 4"/>
                <a:gd name="T9" fmla="*/ 0 h 27"/>
                <a:gd name="T10" fmla="*/ 4 w 4"/>
                <a:gd name="T11" fmla="*/ 2 h 27"/>
                <a:gd name="T12" fmla="*/ 4 w 4"/>
                <a:gd name="T13" fmla="*/ 3 h 27"/>
                <a:gd name="T14" fmla="*/ 4 w 4"/>
                <a:gd name="T15" fmla="*/ 10 h 27"/>
                <a:gd name="T16" fmla="*/ 4 w 4"/>
                <a:gd name="T17" fmla="*/ 25 h 27"/>
                <a:gd name="T18" fmla="*/ 2 w 4"/>
                <a:gd name="T19" fmla="*/ 27 h 27"/>
                <a:gd name="T20" fmla="*/ 0 w 4"/>
                <a:gd name="T21" fmla="*/ 25 h 27"/>
                <a:gd name="T22" fmla="*/ 0 w 4"/>
                <a:gd name="T23" fmla="*/ 10 h 27"/>
                <a:gd name="T24" fmla="*/ 2 w 4"/>
                <a:gd name="T25" fmla="*/ 7 h 27"/>
                <a:gd name="T26" fmla="*/ 4 w 4"/>
                <a:gd name="T27"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27">
                  <a:moveTo>
                    <a:pt x="4" y="3"/>
                  </a:moveTo>
                  <a:cubicBezTo>
                    <a:pt x="4" y="4"/>
                    <a:pt x="3" y="5"/>
                    <a:pt x="2" y="5"/>
                  </a:cubicBezTo>
                  <a:cubicBezTo>
                    <a:pt x="1" y="5"/>
                    <a:pt x="0" y="4"/>
                    <a:pt x="0" y="3"/>
                  </a:cubicBezTo>
                  <a:cubicBezTo>
                    <a:pt x="0" y="2"/>
                    <a:pt x="0" y="2"/>
                    <a:pt x="0" y="2"/>
                  </a:cubicBezTo>
                  <a:cubicBezTo>
                    <a:pt x="0" y="1"/>
                    <a:pt x="1" y="0"/>
                    <a:pt x="2" y="0"/>
                  </a:cubicBezTo>
                  <a:cubicBezTo>
                    <a:pt x="3" y="0"/>
                    <a:pt x="4" y="1"/>
                    <a:pt x="4" y="2"/>
                  </a:cubicBezTo>
                  <a:lnTo>
                    <a:pt x="4" y="3"/>
                  </a:lnTo>
                  <a:close/>
                  <a:moveTo>
                    <a:pt x="4" y="10"/>
                  </a:moveTo>
                  <a:cubicBezTo>
                    <a:pt x="4" y="25"/>
                    <a:pt x="4" y="25"/>
                    <a:pt x="4" y="25"/>
                  </a:cubicBezTo>
                  <a:cubicBezTo>
                    <a:pt x="4" y="26"/>
                    <a:pt x="3" y="27"/>
                    <a:pt x="2" y="27"/>
                  </a:cubicBezTo>
                  <a:cubicBezTo>
                    <a:pt x="1" y="27"/>
                    <a:pt x="0" y="26"/>
                    <a:pt x="0" y="25"/>
                  </a:cubicBezTo>
                  <a:cubicBezTo>
                    <a:pt x="0" y="10"/>
                    <a:pt x="0" y="10"/>
                    <a:pt x="0" y="10"/>
                  </a:cubicBezTo>
                  <a:cubicBezTo>
                    <a:pt x="0" y="8"/>
                    <a:pt x="1" y="7"/>
                    <a:pt x="2" y="7"/>
                  </a:cubicBezTo>
                  <a:cubicBezTo>
                    <a:pt x="3" y="7"/>
                    <a:pt x="4" y="8"/>
                    <a:pt x="4"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73" name="Freeform 291"/>
            <p:cNvSpPr>
              <a:spLocks/>
            </p:cNvSpPr>
            <p:nvPr/>
          </p:nvSpPr>
          <p:spPr bwMode="auto">
            <a:xfrm>
              <a:off x="4299" y="2606"/>
              <a:ext cx="12" cy="13"/>
            </a:xfrm>
            <a:custGeom>
              <a:avLst/>
              <a:gdLst>
                <a:gd name="T0" fmla="*/ 16 w 16"/>
                <a:gd name="T1" fmla="*/ 8 h 20"/>
                <a:gd name="T2" fmla="*/ 16 w 16"/>
                <a:gd name="T3" fmla="*/ 18 h 20"/>
                <a:gd name="T4" fmla="*/ 14 w 16"/>
                <a:gd name="T5" fmla="*/ 20 h 20"/>
                <a:gd name="T6" fmla="*/ 12 w 16"/>
                <a:gd name="T7" fmla="*/ 18 h 20"/>
                <a:gd name="T8" fmla="*/ 12 w 16"/>
                <a:gd name="T9" fmla="*/ 8 h 20"/>
                <a:gd name="T10" fmla="*/ 8 w 16"/>
                <a:gd name="T11" fmla="*/ 5 h 20"/>
                <a:gd name="T12" fmla="*/ 4 w 16"/>
                <a:gd name="T13" fmla="*/ 8 h 20"/>
                <a:gd name="T14" fmla="*/ 4 w 16"/>
                <a:gd name="T15" fmla="*/ 18 h 20"/>
                <a:gd name="T16" fmla="*/ 4 w 16"/>
                <a:gd name="T17" fmla="*/ 18 h 20"/>
                <a:gd name="T18" fmla="*/ 2 w 16"/>
                <a:gd name="T19" fmla="*/ 20 h 20"/>
                <a:gd name="T20" fmla="*/ 0 w 16"/>
                <a:gd name="T21" fmla="*/ 18 h 20"/>
                <a:gd name="T22" fmla="*/ 0 w 16"/>
                <a:gd name="T23" fmla="*/ 8 h 20"/>
                <a:gd name="T24" fmla="*/ 0 w 16"/>
                <a:gd name="T25" fmla="*/ 2 h 20"/>
                <a:gd name="T26" fmla="*/ 2 w 16"/>
                <a:gd name="T27" fmla="*/ 0 h 20"/>
                <a:gd name="T28" fmla="*/ 4 w 16"/>
                <a:gd name="T29" fmla="*/ 2 h 20"/>
                <a:gd name="T30" fmla="*/ 8 w 16"/>
                <a:gd name="T31" fmla="*/ 0 h 20"/>
                <a:gd name="T32" fmla="*/ 16 w 16"/>
                <a:gd name="T33"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0">
                  <a:moveTo>
                    <a:pt x="16" y="8"/>
                  </a:moveTo>
                  <a:cubicBezTo>
                    <a:pt x="16" y="18"/>
                    <a:pt x="16" y="18"/>
                    <a:pt x="16" y="18"/>
                  </a:cubicBezTo>
                  <a:cubicBezTo>
                    <a:pt x="16" y="19"/>
                    <a:pt x="15" y="20"/>
                    <a:pt x="14" y="20"/>
                  </a:cubicBezTo>
                  <a:cubicBezTo>
                    <a:pt x="13" y="20"/>
                    <a:pt x="12" y="19"/>
                    <a:pt x="12" y="18"/>
                  </a:cubicBezTo>
                  <a:cubicBezTo>
                    <a:pt x="12" y="8"/>
                    <a:pt x="12" y="8"/>
                    <a:pt x="12" y="8"/>
                  </a:cubicBezTo>
                  <a:cubicBezTo>
                    <a:pt x="12" y="6"/>
                    <a:pt x="10" y="5"/>
                    <a:pt x="8" y="5"/>
                  </a:cubicBezTo>
                  <a:cubicBezTo>
                    <a:pt x="6" y="5"/>
                    <a:pt x="4" y="6"/>
                    <a:pt x="4" y="8"/>
                  </a:cubicBezTo>
                  <a:cubicBezTo>
                    <a:pt x="4" y="18"/>
                    <a:pt x="4" y="18"/>
                    <a:pt x="4" y="18"/>
                  </a:cubicBezTo>
                  <a:cubicBezTo>
                    <a:pt x="4" y="18"/>
                    <a:pt x="4" y="18"/>
                    <a:pt x="4" y="18"/>
                  </a:cubicBezTo>
                  <a:cubicBezTo>
                    <a:pt x="4" y="19"/>
                    <a:pt x="3" y="20"/>
                    <a:pt x="2" y="20"/>
                  </a:cubicBezTo>
                  <a:cubicBezTo>
                    <a:pt x="1" y="20"/>
                    <a:pt x="0" y="19"/>
                    <a:pt x="0" y="18"/>
                  </a:cubicBezTo>
                  <a:cubicBezTo>
                    <a:pt x="0" y="8"/>
                    <a:pt x="0" y="8"/>
                    <a:pt x="0" y="8"/>
                  </a:cubicBezTo>
                  <a:cubicBezTo>
                    <a:pt x="0" y="2"/>
                    <a:pt x="0" y="2"/>
                    <a:pt x="0" y="2"/>
                  </a:cubicBezTo>
                  <a:cubicBezTo>
                    <a:pt x="0" y="1"/>
                    <a:pt x="1" y="0"/>
                    <a:pt x="2" y="0"/>
                  </a:cubicBezTo>
                  <a:cubicBezTo>
                    <a:pt x="3" y="0"/>
                    <a:pt x="4" y="1"/>
                    <a:pt x="4" y="2"/>
                  </a:cubicBezTo>
                  <a:cubicBezTo>
                    <a:pt x="5" y="1"/>
                    <a:pt x="6" y="0"/>
                    <a:pt x="8" y="0"/>
                  </a:cubicBezTo>
                  <a:cubicBezTo>
                    <a:pt x="12" y="0"/>
                    <a:pt x="16" y="4"/>
                    <a:pt x="16"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74" name="Freeform 292"/>
            <p:cNvSpPr>
              <a:spLocks noEditPoints="1"/>
            </p:cNvSpPr>
            <p:nvPr/>
          </p:nvSpPr>
          <p:spPr bwMode="auto">
            <a:xfrm>
              <a:off x="4315" y="2606"/>
              <a:ext cx="14" cy="18"/>
            </a:xfrm>
            <a:custGeom>
              <a:avLst/>
              <a:gdLst>
                <a:gd name="T0" fmla="*/ 19 w 19"/>
                <a:gd name="T1" fmla="*/ 10 h 27"/>
                <a:gd name="T2" fmla="*/ 19 w 19"/>
                <a:gd name="T3" fmla="*/ 17 h 27"/>
                <a:gd name="T4" fmla="*/ 10 w 19"/>
                <a:gd name="T5" fmla="*/ 27 h 27"/>
                <a:gd name="T6" fmla="*/ 6 w 19"/>
                <a:gd name="T7" fmla="*/ 26 h 27"/>
                <a:gd name="T8" fmla="*/ 5 w 19"/>
                <a:gd name="T9" fmla="*/ 23 h 27"/>
                <a:gd name="T10" fmla="*/ 7 w 19"/>
                <a:gd name="T11" fmla="*/ 22 h 27"/>
                <a:gd name="T12" fmla="*/ 10 w 19"/>
                <a:gd name="T13" fmla="*/ 22 h 27"/>
                <a:gd name="T14" fmla="*/ 15 w 19"/>
                <a:gd name="T15" fmla="*/ 18 h 27"/>
                <a:gd name="T16" fmla="*/ 10 w 19"/>
                <a:gd name="T17" fmla="*/ 20 h 27"/>
                <a:gd name="T18" fmla="*/ 3 w 19"/>
                <a:gd name="T19" fmla="*/ 17 h 27"/>
                <a:gd name="T20" fmla="*/ 0 w 19"/>
                <a:gd name="T21" fmla="*/ 10 h 27"/>
                <a:gd name="T22" fmla="*/ 3 w 19"/>
                <a:gd name="T23" fmla="*/ 3 h 27"/>
                <a:gd name="T24" fmla="*/ 10 w 19"/>
                <a:gd name="T25" fmla="*/ 0 h 27"/>
                <a:gd name="T26" fmla="*/ 15 w 19"/>
                <a:gd name="T27" fmla="*/ 2 h 27"/>
                <a:gd name="T28" fmla="*/ 17 w 19"/>
                <a:gd name="T29" fmla="*/ 0 h 27"/>
                <a:gd name="T30" fmla="*/ 19 w 19"/>
                <a:gd name="T31" fmla="*/ 2 h 27"/>
                <a:gd name="T32" fmla="*/ 19 w 19"/>
                <a:gd name="T33" fmla="*/ 10 h 27"/>
                <a:gd name="T34" fmla="*/ 15 w 19"/>
                <a:gd name="T35" fmla="*/ 10 h 27"/>
                <a:gd name="T36" fmla="*/ 13 w 19"/>
                <a:gd name="T37" fmla="*/ 6 h 27"/>
                <a:gd name="T38" fmla="*/ 10 w 19"/>
                <a:gd name="T39" fmla="*/ 5 h 27"/>
                <a:gd name="T40" fmla="*/ 6 w 19"/>
                <a:gd name="T41" fmla="*/ 6 h 27"/>
                <a:gd name="T42" fmla="*/ 5 w 19"/>
                <a:gd name="T43" fmla="*/ 10 h 27"/>
                <a:gd name="T44" fmla="*/ 6 w 19"/>
                <a:gd name="T45" fmla="*/ 14 h 27"/>
                <a:gd name="T46" fmla="*/ 10 w 19"/>
                <a:gd name="T47" fmla="*/ 16 h 27"/>
                <a:gd name="T48" fmla="*/ 13 w 19"/>
                <a:gd name="T49" fmla="*/ 14 h 27"/>
                <a:gd name="T50" fmla="*/ 15 w 19"/>
                <a:gd name="T5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7">
                  <a:moveTo>
                    <a:pt x="19" y="10"/>
                  </a:moveTo>
                  <a:cubicBezTo>
                    <a:pt x="19" y="17"/>
                    <a:pt x="19" y="17"/>
                    <a:pt x="19" y="17"/>
                  </a:cubicBezTo>
                  <a:cubicBezTo>
                    <a:pt x="19" y="22"/>
                    <a:pt x="15" y="27"/>
                    <a:pt x="10" y="27"/>
                  </a:cubicBezTo>
                  <a:cubicBezTo>
                    <a:pt x="8" y="27"/>
                    <a:pt x="7" y="26"/>
                    <a:pt x="6" y="26"/>
                  </a:cubicBezTo>
                  <a:cubicBezTo>
                    <a:pt x="5" y="25"/>
                    <a:pt x="4" y="24"/>
                    <a:pt x="5" y="23"/>
                  </a:cubicBezTo>
                  <a:cubicBezTo>
                    <a:pt x="5" y="22"/>
                    <a:pt x="6" y="21"/>
                    <a:pt x="7" y="22"/>
                  </a:cubicBezTo>
                  <a:cubicBezTo>
                    <a:pt x="8" y="22"/>
                    <a:pt x="9" y="22"/>
                    <a:pt x="10" y="22"/>
                  </a:cubicBezTo>
                  <a:cubicBezTo>
                    <a:pt x="12" y="22"/>
                    <a:pt x="14" y="21"/>
                    <a:pt x="15" y="18"/>
                  </a:cubicBezTo>
                  <a:cubicBezTo>
                    <a:pt x="13" y="19"/>
                    <a:pt x="12" y="20"/>
                    <a:pt x="10" y="20"/>
                  </a:cubicBezTo>
                  <a:cubicBezTo>
                    <a:pt x="7" y="20"/>
                    <a:pt x="5" y="19"/>
                    <a:pt x="3" y="17"/>
                  </a:cubicBezTo>
                  <a:cubicBezTo>
                    <a:pt x="1" y="15"/>
                    <a:pt x="0" y="13"/>
                    <a:pt x="0" y="10"/>
                  </a:cubicBezTo>
                  <a:cubicBezTo>
                    <a:pt x="0" y="7"/>
                    <a:pt x="1" y="5"/>
                    <a:pt x="3" y="3"/>
                  </a:cubicBezTo>
                  <a:cubicBezTo>
                    <a:pt x="5" y="2"/>
                    <a:pt x="7" y="0"/>
                    <a:pt x="10" y="0"/>
                  </a:cubicBezTo>
                  <a:cubicBezTo>
                    <a:pt x="12" y="0"/>
                    <a:pt x="13" y="1"/>
                    <a:pt x="15" y="2"/>
                  </a:cubicBezTo>
                  <a:cubicBezTo>
                    <a:pt x="15" y="1"/>
                    <a:pt x="16" y="0"/>
                    <a:pt x="17" y="0"/>
                  </a:cubicBezTo>
                  <a:cubicBezTo>
                    <a:pt x="18" y="0"/>
                    <a:pt x="19" y="1"/>
                    <a:pt x="19" y="2"/>
                  </a:cubicBezTo>
                  <a:cubicBezTo>
                    <a:pt x="19" y="10"/>
                    <a:pt x="19" y="10"/>
                    <a:pt x="19" y="10"/>
                  </a:cubicBezTo>
                  <a:close/>
                  <a:moveTo>
                    <a:pt x="15" y="10"/>
                  </a:moveTo>
                  <a:cubicBezTo>
                    <a:pt x="15" y="9"/>
                    <a:pt x="14" y="7"/>
                    <a:pt x="13" y="6"/>
                  </a:cubicBezTo>
                  <a:cubicBezTo>
                    <a:pt x="12" y="5"/>
                    <a:pt x="11" y="5"/>
                    <a:pt x="10" y="5"/>
                  </a:cubicBezTo>
                  <a:cubicBezTo>
                    <a:pt x="8" y="5"/>
                    <a:pt x="7" y="5"/>
                    <a:pt x="6" y="6"/>
                  </a:cubicBezTo>
                  <a:cubicBezTo>
                    <a:pt x="5" y="7"/>
                    <a:pt x="5" y="9"/>
                    <a:pt x="5" y="10"/>
                  </a:cubicBezTo>
                  <a:cubicBezTo>
                    <a:pt x="5" y="12"/>
                    <a:pt x="5" y="13"/>
                    <a:pt x="6" y="14"/>
                  </a:cubicBezTo>
                  <a:cubicBezTo>
                    <a:pt x="7" y="15"/>
                    <a:pt x="8" y="16"/>
                    <a:pt x="10" y="16"/>
                  </a:cubicBezTo>
                  <a:cubicBezTo>
                    <a:pt x="11" y="16"/>
                    <a:pt x="12" y="15"/>
                    <a:pt x="13" y="14"/>
                  </a:cubicBezTo>
                  <a:cubicBezTo>
                    <a:pt x="14" y="13"/>
                    <a:pt x="15" y="12"/>
                    <a:pt x="15"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75" name="Freeform 293"/>
            <p:cNvSpPr>
              <a:spLocks noEditPoints="1"/>
            </p:cNvSpPr>
            <p:nvPr/>
          </p:nvSpPr>
          <p:spPr bwMode="auto">
            <a:xfrm>
              <a:off x="4047" y="2435"/>
              <a:ext cx="335" cy="228"/>
            </a:xfrm>
            <a:custGeom>
              <a:avLst/>
              <a:gdLst>
                <a:gd name="T0" fmla="*/ 188 w 468"/>
                <a:gd name="T1" fmla="*/ 20 h 333"/>
                <a:gd name="T2" fmla="*/ 264 w 468"/>
                <a:gd name="T3" fmla="*/ 75 h 333"/>
                <a:gd name="T4" fmla="*/ 265 w 468"/>
                <a:gd name="T5" fmla="*/ 89 h 333"/>
                <a:gd name="T6" fmla="*/ 281 w 468"/>
                <a:gd name="T7" fmla="*/ 89 h 333"/>
                <a:gd name="T8" fmla="*/ 371 w 468"/>
                <a:gd name="T9" fmla="*/ 89 h 333"/>
                <a:gd name="T10" fmla="*/ 452 w 468"/>
                <a:gd name="T11" fmla="*/ 169 h 333"/>
                <a:gd name="T12" fmla="*/ 452 w 468"/>
                <a:gd name="T13" fmla="*/ 237 h 333"/>
                <a:gd name="T14" fmla="*/ 371 w 468"/>
                <a:gd name="T15" fmla="*/ 313 h 333"/>
                <a:gd name="T16" fmla="*/ 96 w 468"/>
                <a:gd name="T17" fmla="*/ 313 h 333"/>
                <a:gd name="T18" fmla="*/ 20 w 468"/>
                <a:gd name="T19" fmla="*/ 237 h 333"/>
                <a:gd name="T20" fmla="*/ 20 w 468"/>
                <a:gd name="T21" fmla="*/ 169 h 333"/>
                <a:gd name="T22" fmla="*/ 96 w 468"/>
                <a:gd name="T23" fmla="*/ 89 h 333"/>
                <a:gd name="T24" fmla="*/ 181 w 468"/>
                <a:gd name="T25" fmla="*/ 89 h 333"/>
                <a:gd name="T26" fmla="*/ 196 w 468"/>
                <a:gd name="T27" fmla="*/ 89 h 333"/>
                <a:gd name="T28" fmla="*/ 198 w 468"/>
                <a:gd name="T29" fmla="*/ 75 h 333"/>
                <a:gd name="T30" fmla="*/ 188 w 468"/>
                <a:gd name="T31" fmla="*/ 20 h 333"/>
                <a:gd name="T32" fmla="*/ 158 w 468"/>
                <a:gd name="T33" fmla="*/ 0 h 333"/>
                <a:gd name="T34" fmla="*/ 136 w 468"/>
                <a:gd name="T35" fmla="*/ 1 h 333"/>
                <a:gd name="T36" fmla="*/ 181 w 468"/>
                <a:gd name="T37" fmla="*/ 73 h 333"/>
                <a:gd name="T38" fmla="*/ 96 w 468"/>
                <a:gd name="T39" fmla="*/ 73 h 333"/>
                <a:gd name="T40" fmla="*/ 0 w 468"/>
                <a:gd name="T41" fmla="*/ 169 h 333"/>
                <a:gd name="T42" fmla="*/ 0 w 468"/>
                <a:gd name="T43" fmla="*/ 237 h 333"/>
                <a:gd name="T44" fmla="*/ 96 w 468"/>
                <a:gd name="T45" fmla="*/ 333 h 333"/>
                <a:gd name="T46" fmla="*/ 371 w 468"/>
                <a:gd name="T47" fmla="*/ 333 h 333"/>
                <a:gd name="T48" fmla="*/ 468 w 468"/>
                <a:gd name="T49" fmla="*/ 237 h 333"/>
                <a:gd name="T50" fmla="*/ 468 w 468"/>
                <a:gd name="T51" fmla="*/ 169 h 333"/>
                <a:gd name="T52" fmla="*/ 371 w 468"/>
                <a:gd name="T53" fmla="*/ 73 h 333"/>
                <a:gd name="T54" fmla="*/ 281 w 468"/>
                <a:gd name="T55" fmla="*/ 73 h 333"/>
                <a:gd name="T56" fmla="*/ 158 w 468"/>
                <a:gd name="T57"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8" h="333">
                  <a:moveTo>
                    <a:pt x="188" y="20"/>
                  </a:moveTo>
                  <a:cubicBezTo>
                    <a:pt x="222" y="25"/>
                    <a:pt x="259" y="37"/>
                    <a:pt x="264" y="75"/>
                  </a:cubicBezTo>
                  <a:cubicBezTo>
                    <a:pt x="265" y="89"/>
                    <a:pt x="265" y="89"/>
                    <a:pt x="265" y="89"/>
                  </a:cubicBezTo>
                  <a:cubicBezTo>
                    <a:pt x="281" y="89"/>
                    <a:pt x="281" y="89"/>
                    <a:pt x="281" y="89"/>
                  </a:cubicBezTo>
                  <a:cubicBezTo>
                    <a:pt x="371" y="89"/>
                    <a:pt x="371" y="89"/>
                    <a:pt x="371" y="89"/>
                  </a:cubicBezTo>
                  <a:cubicBezTo>
                    <a:pt x="414" y="89"/>
                    <a:pt x="452" y="126"/>
                    <a:pt x="452" y="169"/>
                  </a:cubicBezTo>
                  <a:cubicBezTo>
                    <a:pt x="452" y="237"/>
                    <a:pt x="452" y="237"/>
                    <a:pt x="452" y="237"/>
                  </a:cubicBezTo>
                  <a:cubicBezTo>
                    <a:pt x="452" y="280"/>
                    <a:pt x="414" y="313"/>
                    <a:pt x="371" y="313"/>
                  </a:cubicBezTo>
                  <a:cubicBezTo>
                    <a:pt x="96" y="313"/>
                    <a:pt x="96" y="313"/>
                    <a:pt x="96" y="313"/>
                  </a:cubicBezTo>
                  <a:cubicBezTo>
                    <a:pt x="54" y="313"/>
                    <a:pt x="20" y="280"/>
                    <a:pt x="20" y="237"/>
                  </a:cubicBezTo>
                  <a:cubicBezTo>
                    <a:pt x="20" y="169"/>
                    <a:pt x="20" y="169"/>
                    <a:pt x="20" y="169"/>
                  </a:cubicBezTo>
                  <a:cubicBezTo>
                    <a:pt x="20" y="126"/>
                    <a:pt x="54" y="89"/>
                    <a:pt x="96" y="89"/>
                  </a:cubicBezTo>
                  <a:cubicBezTo>
                    <a:pt x="181" y="89"/>
                    <a:pt x="181" y="89"/>
                    <a:pt x="181" y="89"/>
                  </a:cubicBezTo>
                  <a:cubicBezTo>
                    <a:pt x="196" y="89"/>
                    <a:pt x="196" y="89"/>
                    <a:pt x="196" y="89"/>
                  </a:cubicBezTo>
                  <a:cubicBezTo>
                    <a:pt x="198" y="75"/>
                    <a:pt x="198" y="75"/>
                    <a:pt x="198" y="75"/>
                  </a:cubicBezTo>
                  <a:cubicBezTo>
                    <a:pt x="200" y="60"/>
                    <a:pt x="198" y="39"/>
                    <a:pt x="188" y="20"/>
                  </a:cubicBezTo>
                  <a:moveTo>
                    <a:pt x="158" y="0"/>
                  </a:moveTo>
                  <a:cubicBezTo>
                    <a:pt x="145" y="0"/>
                    <a:pt x="136" y="1"/>
                    <a:pt x="136" y="1"/>
                  </a:cubicBezTo>
                  <a:cubicBezTo>
                    <a:pt x="188" y="9"/>
                    <a:pt x="181" y="73"/>
                    <a:pt x="181" y="73"/>
                  </a:cubicBezTo>
                  <a:cubicBezTo>
                    <a:pt x="96" y="73"/>
                    <a:pt x="96" y="73"/>
                    <a:pt x="96" y="73"/>
                  </a:cubicBezTo>
                  <a:cubicBezTo>
                    <a:pt x="44" y="73"/>
                    <a:pt x="0" y="117"/>
                    <a:pt x="0" y="169"/>
                  </a:cubicBezTo>
                  <a:cubicBezTo>
                    <a:pt x="0" y="237"/>
                    <a:pt x="0" y="237"/>
                    <a:pt x="0" y="237"/>
                  </a:cubicBezTo>
                  <a:cubicBezTo>
                    <a:pt x="0" y="289"/>
                    <a:pt x="44" y="333"/>
                    <a:pt x="96" y="333"/>
                  </a:cubicBezTo>
                  <a:cubicBezTo>
                    <a:pt x="371" y="333"/>
                    <a:pt x="371" y="333"/>
                    <a:pt x="371" y="333"/>
                  </a:cubicBezTo>
                  <a:cubicBezTo>
                    <a:pt x="423" y="333"/>
                    <a:pt x="468" y="289"/>
                    <a:pt x="468" y="237"/>
                  </a:cubicBezTo>
                  <a:cubicBezTo>
                    <a:pt x="468" y="169"/>
                    <a:pt x="468" y="169"/>
                    <a:pt x="468" y="169"/>
                  </a:cubicBezTo>
                  <a:cubicBezTo>
                    <a:pt x="468" y="117"/>
                    <a:pt x="423" y="73"/>
                    <a:pt x="371" y="73"/>
                  </a:cubicBezTo>
                  <a:cubicBezTo>
                    <a:pt x="281" y="73"/>
                    <a:pt x="281" y="73"/>
                    <a:pt x="281" y="73"/>
                  </a:cubicBezTo>
                  <a:cubicBezTo>
                    <a:pt x="273" y="13"/>
                    <a:pt x="197" y="0"/>
                    <a:pt x="1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 name="矩形 2"/>
          <p:cNvSpPr/>
          <p:nvPr/>
        </p:nvSpPr>
        <p:spPr>
          <a:xfrm>
            <a:off x="269600" y="1947077"/>
            <a:ext cx="4638129" cy="645369"/>
          </a:xfrm>
          <a:prstGeom prst="rect">
            <a:avLst/>
          </a:prstGeom>
        </p:spPr>
        <p:txBody>
          <a:bodyPr wrap="square">
            <a:spAutoFit/>
          </a:bodyPr>
          <a:lstStyle/>
          <a:p>
            <a:pPr>
              <a:lnSpc>
                <a:spcPts val="4200"/>
              </a:lnSpc>
            </a:pPr>
            <a:r>
              <a:rPr lang="zh-CN" altLang="en-US" sz="3600" i="1" spc="120" dirty="0" smtClean="0">
                <a:solidFill>
                  <a:schemeClr val="bg1"/>
                </a:solidFill>
                <a:latin typeface="迷你霹雳体" panose="020B0602010101010101" pitchFamily="33" charset="-122"/>
                <a:ea typeface="迷你霹雳体" panose="020B0602010101010101" pitchFamily="33" charset="-122"/>
              </a:rPr>
              <a:t>也是比</a:t>
            </a:r>
            <a:r>
              <a:rPr lang="zh-CN" altLang="en-US" sz="8000" i="1" spc="120" dirty="0" smtClean="0">
                <a:solidFill>
                  <a:schemeClr val="bg1"/>
                </a:solidFill>
                <a:latin typeface="迷你霹雳体" panose="020B0602010101010101" pitchFamily="33" charset="-122"/>
                <a:ea typeface="迷你霹雳体" panose="020B0602010101010101" pitchFamily="33" charset="-122"/>
              </a:rPr>
              <a:t>快</a:t>
            </a:r>
            <a:r>
              <a:rPr lang="zh-CN" altLang="en-US" sz="3600" i="1" spc="120" dirty="0" smtClean="0">
                <a:solidFill>
                  <a:schemeClr val="bg1"/>
                </a:solidFill>
                <a:latin typeface="迷你霹雳体" panose="020B0602010101010101" pitchFamily="33" charset="-122"/>
                <a:ea typeface="迷你霹雳体" panose="020B0602010101010101" pitchFamily="33" charset="-122"/>
              </a:rPr>
              <a:t>的时代</a:t>
            </a:r>
            <a:endParaRPr lang="zh-CN" altLang="en-US" sz="3600" i="1" spc="120" dirty="0">
              <a:solidFill>
                <a:schemeClr val="bg1"/>
              </a:solidFill>
              <a:latin typeface="迷你霹雳体" panose="020B0602010101010101" pitchFamily="33" charset="-122"/>
              <a:ea typeface="迷你霹雳体" panose="020B0602010101010101" pitchFamily="33" charset="-122"/>
            </a:endParaRPr>
          </a:p>
        </p:txBody>
      </p:sp>
      <p:sp>
        <p:nvSpPr>
          <p:cNvPr id="4" name="矩形 3"/>
          <p:cNvSpPr/>
          <p:nvPr/>
        </p:nvSpPr>
        <p:spPr>
          <a:xfrm>
            <a:off x="487327" y="838088"/>
            <a:ext cx="2308324" cy="630942"/>
          </a:xfrm>
          <a:prstGeom prst="rect">
            <a:avLst/>
          </a:prstGeom>
        </p:spPr>
        <p:txBody>
          <a:bodyPr wrap="none">
            <a:spAutoFit/>
          </a:bodyPr>
          <a:lstStyle/>
          <a:p>
            <a:pPr lvl="0">
              <a:lnSpc>
                <a:spcPts val="4200"/>
              </a:lnSpc>
            </a:pPr>
            <a:r>
              <a:rPr lang="zh-CN" altLang="en-US" sz="5400" i="1" spc="120" dirty="0" smtClean="0">
                <a:solidFill>
                  <a:prstClr val="white"/>
                </a:solidFill>
                <a:latin typeface="微软雅黑" panose="020B0503020204020204" pitchFamily="34" charset="-122"/>
                <a:ea typeface="微软雅黑" panose="020B0503020204020204" pitchFamily="34" charset="-122"/>
              </a:rPr>
              <a:t>微时代</a:t>
            </a:r>
            <a:endParaRPr lang="en-US" altLang="zh-CN" sz="2800" i="1" spc="12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6543321"/>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A2B35"/>
        </a:solidFill>
        <a:effectLst/>
      </p:bgPr>
    </p:bg>
    <p:spTree>
      <p:nvGrpSpPr>
        <p:cNvPr id="1" name=""/>
        <p:cNvGrpSpPr/>
        <p:nvPr/>
      </p:nvGrpSpPr>
      <p:grpSpPr>
        <a:xfrm>
          <a:off x="0" y="0"/>
          <a:ext cx="0" cy="0"/>
          <a:chOff x="0" y="0"/>
          <a:chExt cx="0" cy="0"/>
        </a:xfrm>
      </p:grpSpPr>
      <p:sp>
        <p:nvSpPr>
          <p:cNvPr id="27" name="矩形 26"/>
          <p:cNvSpPr/>
          <p:nvPr/>
        </p:nvSpPr>
        <p:spPr>
          <a:xfrm>
            <a:off x="3429000" y="895350"/>
            <a:ext cx="5248514" cy="3323987"/>
          </a:xfrm>
          <a:prstGeom prst="rect">
            <a:avLst/>
          </a:prstGeom>
        </p:spPr>
        <p:txBody>
          <a:bodyPr wrap="square">
            <a:spAutoFit/>
          </a:bodyPr>
          <a:lstStyle/>
          <a:p>
            <a:pPr marL="571500" indent="-571500">
              <a:lnSpc>
                <a:spcPct val="150000"/>
              </a:lnSpc>
              <a:buFont typeface="Wingdings" panose="05000000000000000000" pitchFamily="2" charset="2"/>
              <a:buChar char="n"/>
            </a:pPr>
            <a:r>
              <a:rPr lang="zh-CN" altLang="en-US" sz="2800" b="1" i="1" spc="120" dirty="0" smtClean="0">
                <a:solidFill>
                  <a:prstClr val="white"/>
                </a:solidFill>
                <a:latin typeface="微软雅黑" panose="020B0503020204020204" pitchFamily="34" charset="-122"/>
                <a:ea typeface="微软雅黑" panose="020B0503020204020204" pitchFamily="34" charset="-122"/>
              </a:rPr>
              <a:t>企业的核心竞争力是什么</a:t>
            </a:r>
            <a:r>
              <a:rPr lang="zh-CN" altLang="en-US" sz="2800" b="1" i="1" spc="120" dirty="0" smtClean="0">
                <a:solidFill>
                  <a:prstClr val="white"/>
                </a:solidFill>
                <a:latin typeface="微软雅黑" panose="020B0503020204020204" pitchFamily="34" charset="-122"/>
                <a:ea typeface="微软雅黑" panose="020B0503020204020204" pitchFamily="34" charset="-122"/>
              </a:rPr>
              <a:t>？</a:t>
            </a:r>
            <a:endParaRPr lang="en-US" altLang="zh-CN" sz="2800" b="1" i="1" spc="120" dirty="0" smtClean="0">
              <a:solidFill>
                <a:prstClr val="white"/>
              </a:solidFill>
              <a:latin typeface="微软雅黑" panose="020B0503020204020204" pitchFamily="34" charset="-122"/>
              <a:ea typeface="微软雅黑" panose="020B0503020204020204" pitchFamily="34" charset="-122"/>
            </a:endParaRPr>
          </a:p>
          <a:p>
            <a:pPr marL="571500" indent="-571500">
              <a:lnSpc>
                <a:spcPct val="150000"/>
              </a:lnSpc>
              <a:buFont typeface="Wingdings" panose="05000000000000000000" pitchFamily="2" charset="2"/>
              <a:buChar char="n"/>
            </a:pPr>
            <a:endParaRPr lang="en-US" altLang="zh-CN" sz="2800" b="1" i="1" spc="120" dirty="0">
              <a:solidFill>
                <a:prstClr val="white"/>
              </a:solidFill>
              <a:latin typeface="微软雅黑" panose="020B0503020204020204" pitchFamily="34" charset="-122"/>
              <a:ea typeface="微软雅黑" panose="020B0503020204020204" pitchFamily="34" charset="-122"/>
            </a:endParaRPr>
          </a:p>
          <a:p>
            <a:pPr marL="571500" indent="-571500">
              <a:lnSpc>
                <a:spcPct val="150000"/>
              </a:lnSpc>
              <a:buFont typeface="Wingdings" panose="05000000000000000000" pitchFamily="2" charset="2"/>
              <a:buChar char="n"/>
            </a:pPr>
            <a:r>
              <a:rPr lang="zh-CN" altLang="en-US" sz="2800" b="1" i="1" spc="120" dirty="0" smtClean="0">
                <a:solidFill>
                  <a:prstClr val="white"/>
                </a:solidFill>
                <a:latin typeface="微软雅黑" panose="020B0503020204020204" pitchFamily="34" charset="-122"/>
                <a:ea typeface="微软雅黑" panose="020B0503020204020204" pitchFamily="34" charset="-122"/>
              </a:rPr>
              <a:t>未来想重点改进哪块业务</a:t>
            </a:r>
            <a:r>
              <a:rPr lang="zh-CN" altLang="en-US" sz="2800" b="1" i="1" spc="120" dirty="0" smtClean="0">
                <a:solidFill>
                  <a:prstClr val="white"/>
                </a:solidFill>
                <a:latin typeface="微软雅黑" panose="020B0503020204020204" pitchFamily="34" charset="-122"/>
                <a:ea typeface="微软雅黑" panose="020B0503020204020204" pitchFamily="34" charset="-122"/>
              </a:rPr>
              <a:t>？</a:t>
            </a:r>
            <a:endParaRPr lang="en-US" altLang="zh-CN" sz="2800" b="1" i="1" spc="120" dirty="0" smtClean="0">
              <a:solidFill>
                <a:prstClr val="white"/>
              </a:solidFill>
              <a:latin typeface="微软雅黑" panose="020B0503020204020204" pitchFamily="34" charset="-122"/>
              <a:ea typeface="微软雅黑" panose="020B0503020204020204" pitchFamily="34" charset="-122"/>
            </a:endParaRPr>
          </a:p>
          <a:p>
            <a:pPr marL="571500" indent="-571500">
              <a:lnSpc>
                <a:spcPct val="150000"/>
              </a:lnSpc>
              <a:buFont typeface="Wingdings" panose="05000000000000000000" pitchFamily="2" charset="2"/>
              <a:buChar char="n"/>
            </a:pPr>
            <a:endParaRPr lang="en-US" altLang="zh-CN" sz="2800" b="1" i="1" spc="120" dirty="0" smtClean="0">
              <a:solidFill>
                <a:prstClr val="white"/>
              </a:solidFill>
              <a:latin typeface="微软雅黑" panose="020B0503020204020204" pitchFamily="34" charset="-122"/>
              <a:ea typeface="微软雅黑" panose="020B0503020204020204" pitchFamily="34" charset="-122"/>
            </a:endParaRPr>
          </a:p>
          <a:p>
            <a:pPr marL="571500" indent="-571500">
              <a:lnSpc>
                <a:spcPct val="150000"/>
              </a:lnSpc>
              <a:buFont typeface="Wingdings" panose="05000000000000000000" pitchFamily="2" charset="2"/>
              <a:buChar char="n"/>
            </a:pPr>
            <a:r>
              <a:rPr lang="zh-CN" altLang="en-US" sz="2800" b="1" i="1" spc="120" dirty="0" smtClean="0">
                <a:solidFill>
                  <a:prstClr val="white"/>
                </a:solidFill>
                <a:latin typeface="微软雅黑" panose="020B0503020204020204" pitchFamily="34" charset="-122"/>
                <a:ea typeface="微软雅黑" panose="020B0503020204020204" pitchFamily="34" charset="-122"/>
              </a:rPr>
              <a:t>如何看待和用户的关系？</a:t>
            </a:r>
            <a:endParaRPr lang="en-US" altLang="zh-CN" sz="2800" b="1" i="1" spc="120" dirty="0" smtClean="0">
              <a:solidFill>
                <a:prstClr val="white"/>
              </a:solidFill>
              <a:latin typeface="微软雅黑" panose="020B0503020204020204" pitchFamily="34" charset="-122"/>
              <a:ea typeface="微软雅黑" panose="020B0503020204020204" pitchFamily="34" charset="-122"/>
            </a:endParaRPr>
          </a:p>
        </p:txBody>
      </p:sp>
      <p:sp>
        <p:nvSpPr>
          <p:cNvPr id="9" name="泪滴形 8"/>
          <p:cNvSpPr/>
          <p:nvPr/>
        </p:nvSpPr>
        <p:spPr>
          <a:xfrm flipH="1">
            <a:off x="-1" y="0"/>
            <a:ext cx="1440000" cy="1440000"/>
          </a:xfrm>
          <a:prstGeom prst="teardrop">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11" name="图片 10"/>
          <p:cNvPicPr>
            <a:picLocks noChangeAspect="1"/>
          </p:cNvPicPr>
          <p:nvPr/>
        </p:nvPicPr>
        <p:blipFill>
          <a:blip r:embed="rId3"/>
          <a:stretch>
            <a:fillRect/>
          </a:stretch>
        </p:blipFill>
        <p:spPr>
          <a:xfrm>
            <a:off x="232926" y="91523"/>
            <a:ext cx="891961" cy="1219228"/>
          </a:xfrm>
          <a:prstGeom prst="rect">
            <a:avLst/>
          </a:prstGeom>
        </p:spPr>
      </p:pic>
      <p:sp>
        <p:nvSpPr>
          <p:cNvPr id="12" name="文本框 11"/>
          <p:cNvSpPr txBox="1"/>
          <p:nvPr/>
        </p:nvSpPr>
        <p:spPr>
          <a:xfrm>
            <a:off x="1422070" y="1310751"/>
            <a:ext cx="2276192" cy="3108543"/>
          </a:xfrm>
          <a:prstGeom prst="rect">
            <a:avLst/>
          </a:prstGeom>
          <a:noFill/>
        </p:spPr>
        <p:txBody>
          <a:bodyPr wrap="square" rtlCol="0">
            <a:spAutoFit/>
          </a:bodyPr>
          <a:lstStyle/>
          <a:p>
            <a:r>
              <a:rPr lang="zh-CN" altLang="en-US" sz="19600" dirty="0" smtClean="0">
                <a:solidFill>
                  <a:srgbClr val="F65123"/>
                </a:solidFill>
                <a:latin typeface="Blender Pro Bold Italic" panose="02000806030000090004" pitchFamily="50" charset="0"/>
                <a:ea typeface="微软雅黑" panose="020B0503020204020204" pitchFamily="34" charset="-122"/>
              </a:rPr>
              <a:t>？</a:t>
            </a:r>
            <a:endParaRPr lang="zh-CN" altLang="en-US" sz="19600" dirty="0">
              <a:solidFill>
                <a:srgbClr val="F65123"/>
              </a:solidFill>
              <a:latin typeface="Blender Pro Bold Italic" panose="02000806030000090004" pitchFamily="50" charset="0"/>
              <a:ea typeface="微软雅黑" panose="020B0503020204020204" pitchFamily="34" charset="-122"/>
            </a:endParaRPr>
          </a:p>
        </p:txBody>
      </p:sp>
      <p:sp>
        <p:nvSpPr>
          <p:cNvPr id="2" name="矩形 1"/>
          <p:cNvSpPr/>
          <p:nvPr/>
        </p:nvSpPr>
        <p:spPr>
          <a:xfrm>
            <a:off x="3991154" y="1772679"/>
            <a:ext cx="4124206" cy="369332"/>
          </a:xfrm>
          <a:prstGeom prst="rect">
            <a:avLst/>
          </a:prstGeom>
        </p:spPr>
        <p:txBody>
          <a:bodyPr wrap="none">
            <a:spAutoFit/>
          </a:bodyPr>
          <a:lstStyle/>
          <a:p>
            <a:r>
              <a:rPr lang="zh-CN" altLang="en-US" b="1" i="1" spc="120" dirty="0">
                <a:solidFill>
                  <a:srgbClr val="FFC000"/>
                </a:solidFill>
                <a:latin typeface="微软雅黑" panose="020B0503020204020204" pitchFamily="34" charset="-122"/>
                <a:ea typeface="微软雅黑" panose="020B0503020204020204" pitchFamily="34" charset="-122"/>
              </a:rPr>
              <a:t>这个竞争力在微时代还能维持多久？</a:t>
            </a:r>
            <a:endParaRPr lang="zh-CN" altLang="en-US" dirty="0">
              <a:solidFill>
                <a:srgbClr val="FFC000"/>
              </a:solidFill>
            </a:endParaRPr>
          </a:p>
        </p:txBody>
      </p:sp>
      <p:sp>
        <p:nvSpPr>
          <p:cNvPr id="7" name="矩形 6"/>
          <p:cNvSpPr/>
          <p:nvPr/>
        </p:nvSpPr>
        <p:spPr>
          <a:xfrm>
            <a:off x="4017927" y="2996008"/>
            <a:ext cx="4370427" cy="369332"/>
          </a:xfrm>
          <a:prstGeom prst="rect">
            <a:avLst/>
          </a:prstGeom>
        </p:spPr>
        <p:txBody>
          <a:bodyPr wrap="none">
            <a:spAutoFit/>
          </a:bodyPr>
          <a:lstStyle/>
          <a:p>
            <a:r>
              <a:rPr lang="zh-CN" altLang="en-US" b="1" i="1" spc="120" dirty="0">
                <a:solidFill>
                  <a:srgbClr val="FFC000"/>
                </a:solidFill>
                <a:latin typeface="微软雅黑" panose="020B0503020204020204" pitchFamily="34" charset="-122"/>
                <a:ea typeface="微软雅黑" panose="020B0503020204020204" pitchFamily="34" charset="-122"/>
              </a:rPr>
              <a:t>这</a:t>
            </a:r>
            <a:r>
              <a:rPr lang="zh-CN" altLang="en-US" b="1" i="1" spc="120" dirty="0" smtClean="0">
                <a:solidFill>
                  <a:srgbClr val="FFC000"/>
                </a:solidFill>
                <a:latin typeface="微软雅黑" panose="020B0503020204020204" pitchFamily="34" charset="-122"/>
                <a:ea typeface="微软雅黑" panose="020B0503020204020204" pitchFamily="34" charset="-122"/>
              </a:rPr>
              <a:t>块业务能否在微时代中也起到作用？</a:t>
            </a:r>
            <a:endParaRPr lang="zh-CN" altLang="en-US" dirty="0">
              <a:solidFill>
                <a:srgbClr val="FFC000"/>
              </a:solidFill>
            </a:endParaRPr>
          </a:p>
        </p:txBody>
      </p:sp>
      <p:sp>
        <p:nvSpPr>
          <p:cNvPr id="8" name="矩形 7"/>
          <p:cNvSpPr/>
          <p:nvPr/>
        </p:nvSpPr>
        <p:spPr>
          <a:xfrm>
            <a:off x="3987524" y="4277003"/>
            <a:ext cx="4862870" cy="369332"/>
          </a:xfrm>
          <a:prstGeom prst="rect">
            <a:avLst/>
          </a:prstGeom>
        </p:spPr>
        <p:txBody>
          <a:bodyPr wrap="none">
            <a:spAutoFit/>
          </a:bodyPr>
          <a:lstStyle/>
          <a:p>
            <a:r>
              <a:rPr lang="zh-CN" altLang="en-US" b="1" i="1" spc="120" dirty="0" smtClean="0">
                <a:solidFill>
                  <a:srgbClr val="FFC000"/>
                </a:solidFill>
                <a:latin typeface="微软雅黑" panose="020B0503020204020204" pitchFamily="34" charset="-122"/>
                <a:ea typeface="微软雅黑" panose="020B0503020204020204" pitchFamily="34" charset="-122"/>
              </a:rPr>
              <a:t>在</a:t>
            </a:r>
            <a:r>
              <a:rPr lang="zh-CN" altLang="en-US" b="1" i="1" spc="120" dirty="0">
                <a:solidFill>
                  <a:srgbClr val="FFC000"/>
                </a:solidFill>
                <a:latin typeface="微软雅黑" panose="020B0503020204020204" pitchFamily="34" charset="-122"/>
                <a:ea typeface="微软雅黑" panose="020B0503020204020204" pitchFamily="34" charset="-122"/>
              </a:rPr>
              <a:t>微</a:t>
            </a:r>
            <a:r>
              <a:rPr lang="zh-CN" altLang="en-US" b="1" i="1" spc="120" dirty="0" smtClean="0">
                <a:solidFill>
                  <a:srgbClr val="FFC000"/>
                </a:solidFill>
                <a:latin typeface="微软雅黑" panose="020B0503020204020204" pitchFamily="34" charset="-122"/>
                <a:ea typeface="微软雅黑" panose="020B0503020204020204" pitchFamily="34" charset="-122"/>
              </a:rPr>
              <a:t>时代是否能跟用户建立更紧密的关系？</a:t>
            </a:r>
            <a:endParaRPr lang="zh-CN" altLang="en-US" dirty="0">
              <a:solidFill>
                <a:srgbClr val="FFC000"/>
              </a:solidFill>
            </a:endParaRPr>
          </a:p>
        </p:txBody>
      </p:sp>
    </p:spTree>
    <p:extLst>
      <p:ext uri="{BB962C8B-B14F-4D97-AF65-F5344CB8AC3E}">
        <p14:creationId xmlns:p14="http://schemas.microsoft.com/office/powerpoint/2010/main" val="15247734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anim calcmode="lin" valueType="num">
                                      <p:cBhvr>
                                        <p:cTn id="18" dur="500" fill="hold"/>
                                        <p:tgtEl>
                                          <p:spTgt spid="2"/>
                                        </p:tgtEl>
                                        <p:attrNameLst>
                                          <p:attrName>ppt_x</p:attrName>
                                        </p:attrNameLst>
                                      </p:cBhvr>
                                      <p:tavLst>
                                        <p:tav tm="0">
                                          <p:val>
                                            <p:strVal val="#ppt_x"/>
                                          </p:val>
                                        </p:tav>
                                        <p:tav tm="100000">
                                          <p:val>
                                            <p:strVal val="#ppt_x"/>
                                          </p:val>
                                        </p:tav>
                                      </p:tavLst>
                                    </p:anim>
                                    <p:anim calcmode="lin" valueType="num">
                                      <p:cBhvr>
                                        <p:cTn id="1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等腰三角形 40"/>
          <p:cNvSpPr/>
          <p:nvPr/>
        </p:nvSpPr>
        <p:spPr>
          <a:xfrm>
            <a:off x="-1" y="0"/>
            <a:ext cx="9144001" cy="5143499"/>
          </a:xfrm>
          <a:prstGeom prst="triangle">
            <a:avLst>
              <a:gd name="adj" fmla="val 100000"/>
            </a:avLst>
          </a:prstGeom>
          <a:solidFill>
            <a:srgbClr val="DE55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5" name="泪滴形 34"/>
          <p:cNvSpPr/>
          <p:nvPr/>
        </p:nvSpPr>
        <p:spPr>
          <a:xfrm flipH="1">
            <a:off x="-1" y="0"/>
            <a:ext cx="1440000" cy="1440000"/>
          </a:xfrm>
          <a:prstGeom prst="teardrop">
            <a:avLst/>
          </a:prstGeom>
          <a:solidFill>
            <a:srgbClr val="DE55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683235" y="1918005"/>
            <a:ext cx="974545" cy="646331"/>
          </a:xfrm>
          <a:prstGeom prst="rect">
            <a:avLst/>
          </a:prstGeom>
        </p:spPr>
        <p:txBody>
          <a:bodyPr wrap="square">
            <a:spAutoFit/>
          </a:bodyPr>
          <a:lstStyle/>
          <a:p>
            <a:r>
              <a:rPr lang="en-US" altLang="zh-CN" i="1" dirty="0" smtClean="0">
                <a:latin typeface="造字工房悦黑体验版常规体" pitchFamily="50" charset="-122"/>
                <a:ea typeface="造字工房悦黑体验版常规体" pitchFamily="50" charset="-122"/>
              </a:rPr>
              <a:t>OTT</a:t>
            </a:r>
          </a:p>
          <a:p>
            <a:endParaRPr lang="zh-CN" altLang="en-US" dirty="0"/>
          </a:p>
        </p:txBody>
      </p:sp>
      <p:sp>
        <p:nvSpPr>
          <p:cNvPr id="6" name="矩形 5"/>
          <p:cNvSpPr/>
          <p:nvPr/>
        </p:nvSpPr>
        <p:spPr>
          <a:xfrm>
            <a:off x="3733800" y="2876550"/>
            <a:ext cx="1005403" cy="584775"/>
          </a:xfrm>
          <a:prstGeom prst="rect">
            <a:avLst/>
          </a:prstGeom>
        </p:spPr>
        <p:txBody>
          <a:bodyPr wrap="none">
            <a:spAutoFit/>
          </a:bodyPr>
          <a:lstStyle/>
          <a:p>
            <a:r>
              <a:rPr lang="zh-CN" altLang="en-US" sz="3200" i="1" dirty="0">
                <a:solidFill>
                  <a:schemeClr val="bg1"/>
                </a:solidFill>
                <a:latin typeface="造字工房悦黑体验版常规体" pitchFamily="50" charset="-122"/>
                <a:ea typeface="造字工房悦黑体验版常规体" pitchFamily="50" charset="-122"/>
              </a:rPr>
              <a:t>颠覆</a:t>
            </a:r>
            <a:endParaRPr lang="en-US" altLang="zh-CN" sz="3200" i="1" dirty="0">
              <a:solidFill>
                <a:schemeClr val="bg1"/>
              </a:solidFill>
              <a:latin typeface="造字工房悦黑体验版常规体" pitchFamily="50" charset="-122"/>
              <a:ea typeface="造字工房悦黑体验版常规体" pitchFamily="50" charset="-122"/>
            </a:endParaRPr>
          </a:p>
        </p:txBody>
      </p:sp>
      <p:sp>
        <p:nvSpPr>
          <p:cNvPr id="7" name="矩形 6"/>
          <p:cNvSpPr/>
          <p:nvPr/>
        </p:nvSpPr>
        <p:spPr>
          <a:xfrm>
            <a:off x="4151051" y="1040309"/>
            <a:ext cx="974947" cy="584775"/>
          </a:xfrm>
          <a:prstGeom prst="rect">
            <a:avLst/>
          </a:prstGeom>
        </p:spPr>
        <p:txBody>
          <a:bodyPr wrap="none">
            <a:spAutoFit/>
          </a:bodyPr>
          <a:lstStyle/>
          <a:p>
            <a:r>
              <a:rPr lang="en-US" altLang="zh-CN" sz="3200" i="1" dirty="0">
                <a:solidFill>
                  <a:srgbClr val="C00000"/>
                </a:solidFill>
                <a:latin typeface="造字工房悦黑体验版常规体" pitchFamily="50" charset="-122"/>
                <a:ea typeface="造字工房悦黑体验版常规体" pitchFamily="50" charset="-122"/>
              </a:rPr>
              <a:t>O2O</a:t>
            </a:r>
          </a:p>
        </p:txBody>
      </p:sp>
      <p:sp>
        <p:nvSpPr>
          <p:cNvPr id="8" name="矩形 7"/>
          <p:cNvSpPr/>
          <p:nvPr/>
        </p:nvSpPr>
        <p:spPr>
          <a:xfrm rot="19846127">
            <a:off x="5621744" y="2774821"/>
            <a:ext cx="877163" cy="369332"/>
          </a:xfrm>
          <a:prstGeom prst="rect">
            <a:avLst/>
          </a:prstGeom>
        </p:spPr>
        <p:txBody>
          <a:bodyPr wrap="none">
            <a:spAutoFit/>
          </a:bodyPr>
          <a:lstStyle/>
          <a:p>
            <a:r>
              <a:rPr lang="zh-CN" altLang="en-US" i="1" dirty="0">
                <a:latin typeface="造字工房悦黑体验版常规体" pitchFamily="50" charset="-122"/>
                <a:ea typeface="造字工房悦黑体验版常规体" pitchFamily="50" charset="-122"/>
              </a:rPr>
              <a:t>碎片化</a:t>
            </a:r>
            <a:endParaRPr lang="en-US" altLang="zh-CN" i="1" dirty="0">
              <a:latin typeface="造字工房悦黑体验版常规体" pitchFamily="50" charset="-122"/>
              <a:ea typeface="造字工房悦黑体验版常规体" pitchFamily="50" charset="-122"/>
            </a:endParaRPr>
          </a:p>
        </p:txBody>
      </p:sp>
      <p:sp>
        <p:nvSpPr>
          <p:cNvPr id="9" name="矩形 8"/>
          <p:cNvSpPr/>
          <p:nvPr/>
        </p:nvSpPr>
        <p:spPr>
          <a:xfrm rot="19888794">
            <a:off x="3548232" y="2239056"/>
            <a:ext cx="1620957" cy="523220"/>
          </a:xfrm>
          <a:prstGeom prst="rect">
            <a:avLst/>
          </a:prstGeom>
        </p:spPr>
        <p:txBody>
          <a:bodyPr wrap="none">
            <a:spAutoFit/>
          </a:bodyPr>
          <a:lstStyle/>
          <a:p>
            <a:r>
              <a:rPr lang="zh-CN" altLang="en-US" sz="2800" dirty="0">
                <a:latin typeface="造字工房悦黑体验版常规体" pitchFamily="50" charset="-122"/>
                <a:ea typeface="造字工房悦黑体验版常规体" pitchFamily="50" charset="-122"/>
              </a:rPr>
              <a:t>粉丝经济</a:t>
            </a:r>
            <a:endParaRPr lang="en-US" altLang="zh-CN" sz="2800" dirty="0">
              <a:latin typeface="造字工房悦黑体验版常规体" pitchFamily="50" charset="-122"/>
              <a:ea typeface="造字工房悦黑体验版常规体" pitchFamily="50" charset="-122"/>
            </a:endParaRPr>
          </a:p>
        </p:txBody>
      </p:sp>
      <p:sp>
        <p:nvSpPr>
          <p:cNvPr id="10" name="矩形 9"/>
          <p:cNvSpPr/>
          <p:nvPr/>
        </p:nvSpPr>
        <p:spPr>
          <a:xfrm rot="1584664">
            <a:off x="2398995" y="2774821"/>
            <a:ext cx="877163" cy="369332"/>
          </a:xfrm>
          <a:prstGeom prst="rect">
            <a:avLst/>
          </a:prstGeom>
        </p:spPr>
        <p:txBody>
          <a:bodyPr wrap="none">
            <a:spAutoFit/>
          </a:bodyPr>
          <a:lstStyle/>
          <a:p>
            <a:r>
              <a:rPr lang="zh-CN" altLang="en-US" i="1" dirty="0">
                <a:solidFill>
                  <a:srgbClr val="3E466D"/>
                </a:solidFill>
                <a:latin typeface="造字工房悦黑体验版常规体" pitchFamily="50" charset="-122"/>
                <a:ea typeface="造字工房悦黑体验版常规体" pitchFamily="50" charset="-122"/>
              </a:rPr>
              <a:t>大数据</a:t>
            </a:r>
            <a:endParaRPr lang="en-US" altLang="zh-CN" i="1" dirty="0">
              <a:solidFill>
                <a:srgbClr val="3E466D"/>
              </a:solidFill>
              <a:latin typeface="造字工房悦黑体验版常规体" pitchFamily="50" charset="-122"/>
              <a:ea typeface="造字工房悦黑体验版常规体" pitchFamily="50" charset="-122"/>
            </a:endParaRPr>
          </a:p>
        </p:txBody>
      </p:sp>
      <p:sp>
        <p:nvSpPr>
          <p:cNvPr id="11" name="矩形 10"/>
          <p:cNvSpPr/>
          <p:nvPr/>
        </p:nvSpPr>
        <p:spPr>
          <a:xfrm>
            <a:off x="2989357" y="1651050"/>
            <a:ext cx="646331" cy="369332"/>
          </a:xfrm>
          <a:prstGeom prst="rect">
            <a:avLst/>
          </a:prstGeom>
        </p:spPr>
        <p:txBody>
          <a:bodyPr wrap="none">
            <a:spAutoFit/>
          </a:bodyPr>
          <a:lstStyle/>
          <a:p>
            <a:r>
              <a:rPr lang="zh-CN" altLang="en-US" i="1" dirty="0">
                <a:solidFill>
                  <a:srgbClr val="F65123"/>
                </a:solidFill>
                <a:latin typeface="造字工房悦黑体验版常规体" pitchFamily="50" charset="-122"/>
                <a:ea typeface="造字工房悦黑体验版常规体" pitchFamily="50" charset="-122"/>
              </a:rPr>
              <a:t>小米</a:t>
            </a:r>
            <a:endParaRPr lang="en-US" altLang="zh-CN" i="1" dirty="0">
              <a:solidFill>
                <a:srgbClr val="F65123"/>
              </a:solidFill>
              <a:latin typeface="造字工房悦黑体验版常规体" pitchFamily="50" charset="-122"/>
              <a:ea typeface="造字工房悦黑体验版常规体" pitchFamily="50" charset="-122"/>
            </a:endParaRPr>
          </a:p>
        </p:txBody>
      </p:sp>
      <p:sp>
        <p:nvSpPr>
          <p:cNvPr id="12" name="矩形 11"/>
          <p:cNvSpPr/>
          <p:nvPr/>
        </p:nvSpPr>
        <p:spPr>
          <a:xfrm rot="2272184">
            <a:off x="4854877" y="1466383"/>
            <a:ext cx="877163" cy="369332"/>
          </a:xfrm>
          <a:prstGeom prst="rect">
            <a:avLst/>
          </a:prstGeom>
        </p:spPr>
        <p:txBody>
          <a:bodyPr wrap="none">
            <a:spAutoFit/>
          </a:bodyPr>
          <a:lstStyle/>
          <a:p>
            <a:r>
              <a:rPr lang="zh-CN" altLang="en-US" i="1" dirty="0" smtClean="0">
                <a:solidFill>
                  <a:srgbClr val="25575B"/>
                </a:solidFill>
                <a:latin typeface="造字工房悦黑体验版常规体" pitchFamily="50" charset="-122"/>
                <a:ea typeface="造字工房悦黑体验版常规体" pitchFamily="50" charset="-122"/>
              </a:rPr>
              <a:t>社</a:t>
            </a:r>
            <a:r>
              <a:rPr lang="zh-CN" altLang="en-US" i="1" dirty="0">
                <a:solidFill>
                  <a:srgbClr val="25575B"/>
                </a:solidFill>
                <a:latin typeface="造字工房悦黑体验版常规体" pitchFamily="50" charset="-122"/>
                <a:ea typeface="造字工房悦黑体验版常规体" pitchFamily="50" charset="-122"/>
              </a:rPr>
              <a:t>会</a:t>
            </a:r>
            <a:r>
              <a:rPr lang="zh-CN" altLang="en-US" i="1" dirty="0" smtClean="0">
                <a:solidFill>
                  <a:srgbClr val="25575B"/>
                </a:solidFill>
                <a:latin typeface="造字工房悦黑体验版常规体" pitchFamily="50" charset="-122"/>
                <a:ea typeface="造字工房悦黑体验版常规体" pitchFamily="50" charset="-122"/>
              </a:rPr>
              <a:t>化</a:t>
            </a:r>
            <a:endParaRPr lang="en-US" altLang="zh-CN" i="1" dirty="0">
              <a:solidFill>
                <a:srgbClr val="25575B"/>
              </a:solidFill>
              <a:latin typeface="造字工房悦黑体验版常规体" pitchFamily="50" charset="-122"/>
              <a:ea typeface="造字工房悦黑体验版常规体" pitchFamily="50" charset="-122"/>
            </a:endParaRPr>
          </a:p>
        </p:txBody>
      </p:sp>
      <p:sp>
        <p:nvSpPr>
          <p:cNvPr id="13" name="矩形 12"/>
          <p:cNvSpPr/>
          <p:nvPr/>
        </p:nvSpPr>
        <p:spPr>
          <a:xfrm rot="1396213">
            <a:off x="5288226" y="2058867"/>
            <a:ext cx="877163" cy="369332"/>
          </a:xfrm>
          <a:prstGeom prst="rect">
            <a:avLst/>
          </a:prstGeom>
        </p:spPr>
        <p:txBody>
          <a:bodyPr wrap="none">
            <a:spAutoFit/>
          </a:bodyPr>
          <a:lstStyle/>
          <a:p>
            <a:r>
              <a:rPr lang="zh-CN" altLang="en-US" i="1" dirty="0">
                <a:solidFill>
                  <a:schemeClr val="bg1"/>
                </a:solidFill>
                <a:latin typeface="造字工房悦黑体验版常规体" pitchFamily="50" charset="-122"/>
                <a:ea typeface="造字工房悦黑体验版常规体" pitchFamily="50" charset="-122"/>
              </a:rPr>
              <a:t>自媒体</a:t>
            </a:r>
            <a:endParaRPr lang="en-US" altLang="zh-CN" i="1" dirty="0">
              <a:solidFill>
                <a:schemeClr val="bg1"/>
              </a:solidFill>
              <a:latin typeface="造字工房悦黑体验版常规体" pitchFamily="50" charset="-122"/>
              <a:ea typeface="造字工房悦黑体验版常规体" pitchFamily="50" charset="-122"/>
            </a:endParaRPr>
          </a:p>
        </p:txBody>
      </p:sp>
      <p:sp>
        <p:nvSpPr>
          <p:cNvPr id="14" name="矩形 13"/>
          <p:cNvSpPr/>
          <p:nvPr/>
        </p:nvSpPr>
        <p:spPr>
          <a:xfrm rot="19923795">
            <a:off x="2549950" y="2205520"/>
            <a:ext cx="583814" cy="369332"/>
          </a:xfrm>
          <a:prstGeom prst="rect">
            <a:avLst/>
          </a:prstGeom>
        </p:spPr>
        <p:txBody>
          <a:bodyPr wrap="none">
            <a:spAutoFit/>
          </a:bodyPr>
          <a:lstStyle/>
          <a:p>
            <a:r>
              <a:rPr lang="en-US" altLang="zh-CN" i="1" dirty="0">
                <a:latin typeface="造字工房悦黑体验版常规体" pitchFamily="50" charset="-122"/>
                <a:ea typeface="造字工房悦黑体验版常规体" pitchFamily="50" charset="-122"/>
              </a:rPr>
              <a:t>P2P</a:t>
            </a:r>
          </a:p>
        </p:txBody>
      </p:sp>
      <p:sp>
        <p:nvSpPr>
          <p:cNvPr id="15" name="矩形 14"/>
          <p:cNvSpPr/>
          <p:nvPr/>
        </p:nvSpPr>
        <p:spPr>
          <a:xfrm>
            <a:off x="3710114" y="1478430"/>
            <a:ext cx="800219" cy="461665"/>
          </a:xfrm>
          <a:prstGeom prst="rect">
            <a:avLst/>
          </a:prstGeom>
        </p:spPr>
        <p:txBody>
          <a:bodyPr wrap="none">
            <a:spAutoFit/>
          </a:bodyPr>
          <a:lstStyle/>
          <a:p>
            <a:r>
              <a:rPr lang="zh-CN" altLang="en-US" sz="2400" i="1" dirty="0">
                <a:solidFill>
                  <a:srgbClr val="3E466D"/>
                </a:solidFill>
                <a:latin typeface="造字工房悦黑体验版常规体" pitchFamily="50" charset="-122"/>
                <a:ea typeface="造字工房悦黑体验版常规体" pitchFamily="50" charset="-122"/>
              </a:rPr>
              <a:t>体验</a:t>
            </a:r>
            <a:endParaRPr lang="en-US" altLang="zh-CN" sz="2400" i="1" dirty="0">
              <a:solidFill>
                <a:srgbClr val="3E466D"/>
              </a:solidFill>
              <a:latin typeface="造字工房悦黑体验版常规体" pitchFamily="50" charset="-122"/>
              <a:ea typeface="造字工房悦黑体验版常规体" pitchFamily="50" charset="-122"/>
            </a:endParaRPr>
          </a:p>
        </p:txBody>
      </p:sp>
      <p:sp>
        <p:nvSpPr>
          <p:cNvPr id="16" name="矩形 15"/>
          <p:cNvSpPr/>
          <p:nvPr/>
        </p:nvSpPr>
        <p:spPr>
          <a:xfrm rot="5400000">
            <a:off x="2699622" y="2386728"/>
            <a:ext cx="1370888" cy="369332"/>
          </a:xfrm>
          <a:prstGeom prst="rect">
            <a:avLst/>
          </a:prstGeom>
        </p:spPr>
        <p:txBody>
          <a:bodyPr wrap="none">
            <a:spAutoFit/>
          </a:bodyPr>
          <a:lstStyle/>
          <a:p>
            <a:r>
              <a:rPr lang="zh-CN" altLang="en-US" b="1" dirty="0">
                <a:solidFill>
                  <a:srgbClr val="FFC000"/>
                </a:solidFill>
                <a:latin typeface="造字工房悦黑体验版常规体" pitchFamily="50" charset="-122"/>
                <a:ea typeface="造字工房悦黑体验版常规体" pitchFamily="50" charset="-122"/>
              </a:rPr>
              <a:t>互联网金融</a:t>
            </a:r>
            <a:endParaRPr lang="en-US" altLang="zh-CN" b="1" dirty="0">
              <a:solidFill>
                <a:srgbClr val="FFC000"/>
              </a:solidFill>
              <a:latin typeface="造字工房悦黑体验版常规体" pitchFamily="50" charset="-122"/>
              <a:ea typeface="造字工房悦黑体验版常规体" pitchFamily="50" charset="-122"/>
            </a:endParaRPr>
          </a:p>
        </p:txBody>
      </p:sp>
      <p:sp>
        <p:nvSpPr>
          <p:cNvPr id="17" name="矩形 16"/>
          <p:cNvSpPr/>
          <p:nvPr/>
        </p:nvSpPr>
        <p:spPr>
          <a:xfrm rot="20841208">
            <a:off x="4312103" y="1695438"/>
            <a:ext cx="800219" cy="461665"/>
          </a:xfrm>
          <a:prstGeom prst="rect">
            <a:avLst/>
          </a:prstGeom>
        </p:spPr>
        <p:txBody>
          <a:bodyPr wrap="none">
            <a:spAutoFit/>
          </a:bodyPr>
          <a:lstStyle/>
          <a:p>
            <a:r>
              <a:rPr lang="zh-CN" altLang="en-US" sz="2400" i="1" dirty="0">
                <a:solidFill>
                  <a:srgbClr val="00B050"/>
                </a:solidFill>
                <a:latin typeface="造字工房悦黑体验版常规体" pitchFamily="50" charset="-122"/>
                <a:ea typeface="造字工房悦黑体验版常规体" pitchFamily="50" charset="-122"/>
              </a:rPr>
              <a:t>微信</a:t>
            </a:r>
            <a:endParaRPr lang="en-US" altLang="zh-CN" sz="2400" i="1" dirty="0">
              <a:solidFill>
                <a:srgbClr val="00B050"/>
              </a:solidFill>
              <a:latin typeface="造字工房悦黑体验版常规体" pitchFamily="50" charset="-122"/>
              <a:ea typeface="造字工房悦黑体验版常规体" pitchFamily="50" charset="-122"/>
            </a:endParaRPr>
          </a:p>
        </p:txBody>
      </p:sp>
      <p:sp>
        <p:nvSpPr>
          <p:cNvPr id="18" name="矩形 17"/>
          <p:cNvSpPr/>
          <p:nvPr/>
        </p:nvSpPr>
        <p:spPr>
          <a:xfrm rot="16200000">
            <a:off x="4808890" y="2728272"/>
            <a:ext cx="811441" cy="523220"/>
          </a:xfrm>
          <a:prstGeom prst="rect">
            <a:avLst/>
          </a:prstGeom>
        </p:spPr>
        <p:txBody>
          <a:bodyPr wrap="none">
            <a:spAutoFit/>
          </a:bodyPr>
          <a:lstStyle/>
          <a:p>
            <a:r>
              <a:rPr lang="en-US" altLang="zh-CN" sz="2800" dirty="0">
                <a:solidFill>
                  <a:srgbClr val="25575B"/>
                </a:solidFill>
                <a:latin typeface="造字工房悦黑体验版常规体" pitchFamily="50" charset="-122"/>
                <a:ea typeface="造字工房悦黑体验版常规体" pitchFamily="50" charset="-122"/>
              </a:rPr>
              <a:t>SNS</a:t>
            </a:r>
          </a:p>
        </p:txBody>
      </p:sp>
      <p:sp>
        <p:nvSpPr>
          <p:cNvPr id="39" name="任意多边形 38"/>
          <p:cNvSpPr>
            <a:spLocks noChangeAspect="1"/>
          </p:cNvSpPr>
          <p:nvPr/>
        </p:nvSpPr>
        <p:spPr>
          <a:xfrm>
            <a:off x="2397345" y="928944"/>
            <a:ext cx="3289252" cy="2495074"/>
          </a:xfrm>
          <a:custGeom>
            <a:avLst/>
            <a:gdLst>
              <a:gd name="connsiteX0" fmla="*/ 2289702 w 3308445"/>
              <a:gd name="connsiteY0" fmla="*/ 0 h 2495074"/>
              <a:gd name="connsiteX1" fmla="*/ 3289252 w 3308445"/>
              <a:gd name="connsiteY1" fmla="*/ 814656 h 2495074"/>
              <a:gd name="connsiteX2" fmla="*/ 3308445 w 3308445"/>
              <a:gd name="connsiteY2" fmla="*/ 1005049 h 2495074"/>
              <a:gd name="connsiteX3" fmla="*/ 659512 w 3308445"/>
              <a:gd name="connsiteY3" fmla="*/ 2495074 h 2495074"/>
              <a:gd name="connsiteX4" fmla="*/ 655547 w 3308445"/>
              <a:gd name="connsiteY4" fmla="*/ 2495074 h 2495074"/>
              <a:gd name="connsiteX5" fmla="*/ 655547 w 3308445"/>
              <a:gd name="connsiteY5" fmla="*/ 2493829 h 2495074"/>
              <a:gd name="connsiteX6" fmla="*/ 610640 w 3308445"/>
              <a:gd name="connsiteY6" fmla="*/ 2491562 h 2495074"/>
              <a:gd name="connsiteX7" fmla="*/ 0 w 3308445"/>
              <a:gd name="connsiteY7" fmla="*/ 1814888 h 2495074"/>
              <a:gd name="connsiteX8" fmla="*/ 543105 w 3308445"/>
              <a:gd name="connsiteY8" fmla="*/ 1148522 h 2495074"/>
              <a:gd name="connsiteX9" fmla="*/ 578206 w 3308445"/>
              <a:gd name="connsiteY9" fmla="*/ 1144983 h 2495074"/>
              <a:gd name="connsiteX10" fmla="*/ 561177 w 3308445"/>
              <a:gd name="connsiteY10" fmla="*/ 1090125 h 2495074"/>
              <a:gd name="connsiteX11" fmla="*/ 551095 w 3308445"/>
              <a:gd name="connsiteY11" fmla="*/ 990115 h 2495074"/>
              <a:gd name="connsiteX12" fmla="*/ 1047336 w 3308445"/>
              <a:gd name="connsiteY12" fmla="*/ 493874 h 2495074"/>
              <a:gd name="connsiteX13" fmla="*/ 1324789 w 3308445"/>
              <a:gd name="connsiteY13" fmla="*/ 578624 h 2495074"/>
              <a:gd name="connsiteX14" fmla="*/ 1358616 w 3308445"/>
              <a:gd name="connsiteY14" fmla="*/ 606534 h 2495074"/>
              <a:gd name="connsiteX15" fmla="*/ 1443672 w 3308445"/>
              <a:gd name="connsiteY15" fmla="*/ 449831 h 2495074"/>
              <a:gd name="connsiteX16" fmla="*/ 2289702 w 3308445"/>
              <a:gd name="connsiteY16" fmla="*/ 0 h 2495074"/>
              <a:gd name="connsiteX0" fmla="*/ 3308445 w 3399885"/>
              <a:gd name="connsiteY0" fmla="*/ 1005049 h 2495074"/>
              <a:gd name="connsiteX1" fmla="*/ 659512 w 3399885"/>
              <a:gd name="connsiteY1" fmla="*/ 2495074 h 2495074"/>
              <a:gd name="connsiteX2" fmla="*/ 655547 w 3399885"/>
              <a:gd name="connsiteY2" fmla="*/ 2495074 h 2495074"/>
              <a:gd name="connsiteX3" fmla="*/ 655547 w 3399885"/>
              <a:gd name="connsiteY3" fmla="*/ 2493829 h 2495074"/>
              <a:gd name="connsiteX4" fmla="*/ 610640 w 3399885"/>
              <a:gd name="connsiteY4" fmla="*/ 2491562 h 2495074"/>
              <a:gd name="connsiteX5" fmla="*/ 0 w 3399885"/>
              <a:gd name="connsiteY5" fmla="*/ 1814888 h 2495074"/>
              <a:gd name="connsiteX6" fmla="*/ 543105 w 3399885"/>
              <a:gd name="connsiteY6" fmla="*/ 1148522 h 2495074"/>
              <a:gd name="connsiteX7" fmla="*/ 578206 w 3399885"/>
              <a:gd name="connsiteY7" fmla="*/ 1144983 h 2495074"/>
              <a:gd name="connsiteX8" fmla="*/ 561177 w 3399885"/>
              <a:gd name="connsiteY8" fmla="*/ 1090125 h 2495074"/>
              <a:gd name="connsiteX9" fmla="*/ 551095 w 3399885"/>
              <a:gd name="connsiteY9" fmla="*/ 990115 h 2495074"/>
              <a:gd name="connsiteX10" fmla="*/ 1047336 w 3399885"/>
              <a:gd name="connsiteY10" fmla="*/ 493874 h 2495074"/>
              <a:gd name="connsiteX11" fmla="*/ 1324789 w 3399885"/>
              <a:gd name="connsiteY11" fmla="*/ 578624 h 2495074"/>
              <a:gd name="connsiteX12" fmla="*/ 1358616 w 3399885"/>
              <a:gd name="connsiteY12" fmla="*/ 606534 h 2495074"/>
              <a:gd name="connsiteX13" fmla="*/ 1443672 w 3399885"/>
              <a:gd name="connsiteY13" fmla="*/ 449831 h 2495074"/>
              <a:gd name="connsiteX14" fmla="*/ 2289702 w 3399885"/>
              <a:gd name="connsiteY14" fmla="*/ 0 h 2495074"/>
              <a:gd name="connsiteX15" fmla="*/ 3289252 w 3399885"/>
              <a:gd name="connsiteY15" fmla="*/ 814656 h 2495074"/>
              <a:gd name="connsiteX16" fmla="*/ 3399885 w 3399885"/>
              <a:gd name="connsiteY16" fmla="*/ 1096489 h 2495074"/>
              <a:gd name="connsiteX0" fmla="*/ 659512 w 3399885"/>
              <a:gd name="connsiteY0" fmla="*/ 2495074 h 2495074"/>
              <a:gd name="connsiteX1" fmla="*/ 655547 w 3399885"/>
              <a:gd name="connsiteY1" fmla="*/ 2495074 h 2495074"/>
              <a:gd name="connsiteX2" fmla="*/ 655547 w 3399885"/>
              <a:gd name="connsiteY2" fmla="*/ 2493829 h 2495074"/>
              <a:gd name="connsiteX3" fmla="*/ 610640 w 3399885"/>
              <a:gd name="connsiteY3" fmla="*/ 2491562 h 2495074"/>
              <a:gd name="connsiteX4" fmla="*/ 0 w 3399885"/>
              <a:gd name="connsiteY4" fmla="*/ 1814888 h 2495074"/>
              <a:gd name="connsiteX5" fmla="*/ 543105 w 3399885"/>
              <a:gd name="connsiteY5" fmla="*/ 1148522 h 2495074"/>
              <a:gd name="connsiteX6" fmla="*/ 578206 w 3399885"/>
              <a:gd name="connsiteY6" fmla="*/ 1144983 h 2495074"/>
              <a:gd name="connsiteX7" fmla="*/ 561177 w 3399885"/>
              <a:gd name="connsiteY7" fmla="*/ 1090125 h 2495074"/>
              <a:gd name="connsiteX8" fmla="*/ 551095 w 3399885"/>
              <a:gd name="connsiteY8" fmla="*/ 990115 h 2495074"/>
              <a:gd name="connsiteX9" fmla="*/ 1047336 w 3399885"/>
              <a:gd name="connsiteY9" fmla="*/ 493874 h 2495074"/>
              <a:gd name="connsiteX10" fmla="*/ 1324789 w 3399885"/>
              <a:gd name="connsiteY10" fmla="*/ 578624 h 2495074"/>
              <a:gd name="connsiteX11" fmla="*/ 1358616 w 3399885"/>
              <a:gd name="connsiteY11" fmla="*/ 606534 h 2495074"/>
              <a:gd name="connsiteX12" fmla="*/ 1443672 w 3399885"/>
              <a:gd name="connsiteY12" fmla="*/ 449831 h 2495074"/>
              <a:gd name="connsiteX13" fmla="*/ 2289702 w 3399885"/>
              <a:gd name="connsiteY13" fmla="*/ 0 h 2495074"/>
              <a:gd name="connsiteX14" fmla="*/ 3289252 w 3399885"/>
              <a:gd name="connsiteY14" fmla="*/ 814656 h 2495074"/>
              <a:gd name="connsiteX15" fmla="*/ 3399885 w 3399885"/>
              <a:gd name="connsiteY15" fmla="*/ 1096489 h 2495074"/>
              <a:gd name="connsiteX0" fmla="*/ 659512 w 3289252"/>
              <a:gd name="connsiteY0" fmla="*/ 2495074 h 2495074"/>
              <a:gd name="connsiteX1" fmla="*/ 655547 w 3289252"/>
              <a:gd name="connsiteY1" fmla="*/ 2495074 h 2495074"/>
              <a:gd name="connsiteX2" fmla="*/ 655547 w 3289252"/>
              <a:gd name="connsiteY2" fmla="*/ 2493829 h 2495074"/>
              <a:gd name="connsiteX3" fmla="*/ 610640 w 3289252"/>
              <a:gd name="connsiteY3" fmla="*/ 2491562 h 2495074"/>
              <a:gd name="connsiteX4" fmla="*/ 0 w 3289252"/>
              <a:gd name="connsiteY4" fmla="*/ 1814888 h 2495074"/>
              <a:gd name="connsiteX5" fmla="*/ 543105 w 3289252"/>
              <a:gd name="connsiteY5" fmla="*/ 1148522 h 2495074"/>
              <a:gd name="connsiteX6" fmla="*/ 578206 w 3289252"/>
              <a:gd name="connsiteY6" fmla="*/ 1144983 h 2495074"/>
              <a:gd name="connsiteX7" fmla="*/ 561177 w 3289252"/>
              <a:gd name="connsiteY7" fmla="*/ 1090125 h 2495074"/>
              <a:gd name="connsiteX8" fmla="*/ 551095 w 3289252"/>
              <a:gd name="connsiteY8" fmla="*/ 990115 h 2495074"/>
              <a:gd name="connsiteX9" fmla="*/ 1047336 w 3289252"/>
              <a:gd name="connsiteY9" fmla="*/ 493874 h 2495074"/>
              <a:gd name="connsiteX10" fmla="*/ 1324789 w 3289252"/>
              <a:gd name="connsiteY10" fmla="*/ 578624 h 2495074"/>
              <a:gd name="connsiteX11" fmla="*/ 1358616 w 3289252"/>
              <a:gd name="connsiteY11" fmla="*/ 606534 h 2495074"/>
              <a:gd name="connsiteX12" fmla="*/ 1443672 w 3289252"/>
              <a:gd name="connsiteY12" fmla="*/ 449831 h 2495074"/>
              <a:gd name="connsiteX13" fmla="*/ 2289702 w 3289252"/>
              <a:gd name="connsiteY13" fmla="*/ 0 h 2495074"/>
              <a:gd name="connsiteX14" fmla="*/ 3289252 w 3289252"/>
              <a:gd name="connsiteY14" fmla="*/ 814656 h 249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89252" h="2495074">
                <a:moveTo>
                  <a:pt x="659512" y="2495074"/>
                </a:moveTo>
                <a:lnTo>
                  <a:pt x="655547" y="2495074"/>
                </a:lnTo>
                <a:lnTo>
                  <a:pt x="655547" y="2493829"/>
                </a:lnTo>
                <a:lnTo>
                  <a:pt x="610640" y="2491562"/>
                </a:lnTo>
                <a:cubicBezTo>
                  <a:pt x="267653" y="2456730"/>
                  <a:pt x="0" y="2167065"/>
                  <a:pt x="0" y="1814888"/>
                </a:cubicBezTo>
                <a:cubicBezTo>
                  <a:pt x="0" y="1486190"/>
                  <a:pt x="233156" y="1211947"/>
                  <a:pt x="543105" y="1148522"/>
                </a:cubicBezTo>
                <a:lnTo>
                  <a:pt x="578206" y="1144983"/>
                </a:lnTo>
                <a:lnTo>
                  <a:pt x="561177" y="1090125"/>
                </a:lnTo>
                <a:cubicBezTo>
                  <a:pt x="554567" y="1057821"/>
                  <a:pt x="551095" y="1024374"/>
                  <a:pt x="551095" y="990115"/>
                </a:cubicBezTo>
                <a:cubicBezTo>
                  <a:pt x="551095" y="716049"/>
                  <a:pt x="773269" y="493874"/>
                  <a:pt x="1047336" y="493874"/>
                </a:cubicBezTo>
                <a:cubicBezTo>
                  <a:pt x="1150111" y="493874"/>
                  <a:pt x="1245589" y="525117"/>
                  <a:pt x="1324789" y="578624"/>
                </a:cubicBezTo>
                <a:lnTo>
                  <a:pt x="1358616" y="606534"/>
                </a:lnTo>
                <a:lnTo>
                  <a:pt x="1443672" y="449831"/>
                </a:lnTo>
                <a:cubicBezTo>
                  <a:pt x="1627024" y="178435"/>
                  <a:pt x="1937525" y="0"/>
                  <a:pt x="2289702" y="0"/>
                </a:cubicBezTo>
                <a:cubicBezTo>
                  <a:pt x="2782751" y="0"/>
                  <a:pt x="3194115" y="349733"/>
                  <a:pt x="3289252" y="814656"/>
                </a:cubicBezTo>
              </a:path>
            </a:pathLst>
          </a:custGeom>
          <a:noFill/>
          <a:ln w="76200">
            <a:solidFill>
              <a:srgbClr val="DE555E"/>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DE555E"/>
              </a:solidFill>
            </a:endParaRPr>
          </a:p>
        </p:txBody>
      </p:sp>
      <p:sp>
        <p:nvSpPr>
          <p:cNvPr id="27" name="Oval 8"/>
          <p:cNvSpPr>
            <a:spLocks noChangeArrowheads="1"/>
          </p:cNvSpPr>
          <p:nvPr/>
        </p:nvSpPr>
        <p:spPr bwMode="auto">
          <a:xfrm>
            <a:off x="-1828800" y="3485650"/>
            <a:ext cx="631825" cy="631825"/>
          </a:xfrm>
          <a:prstGeom prst="ellipse">
            <a:avLst/>
          </a:prstGeom>
          <a:solidFill>
            <a:srgbClr val="F65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34" name="图片 33"/>
          <p:cNvPicPr>
            <a:picLocks noChangeAspect="1"/>
          </p:cNvPicPr>
          <p:nvPr/>
        </p:nvPicPr>
        <p:blipFill>
          <a:blip r:embed="rId3"/>
          <a:stretch>
            <a:fillRect/>
          </a:stretch>
        </p:blipFill>
        <p:spPr>
          <a:xfrm>
            <a:off x="232926" y="91523"/>
            <a:ext cx="891961" cy="1219228"/>
          </a:xfrm>
          <a:prstGeom prst="rect">
            <a:avLst/>
          </a:prstGeom>
        </p:spPr>
      </p:pic>
      <p:sp>
        <p:nvSpPr>
          <p:cNvPr id="40" name="任意多边形 39"/>
          <p:cNvSpPr>
            <a:spLocks noChangeAspect="1"/>
          </p:cNvSpPr>
          <p:nvPr/>
        </p:nvSpPr>
        <p:spPr>
          <a:xfrm>
            <a:off x="3056857" y="1933994"/>
            <a:ext cx="3343943" cy="1490025"/>
          </a:xfrm>
          <a:custGeom>
            <a:avLst/>
            <a:gdLst>
              <a:gd name="connsiteX0" fmla="*/ 2648933 w 3343943"/>
              <a:gd name="connsiteY0" fmla="*/ 0 h 1490025"/>
              <a:gd name="connsiteX1" fmla="*/ 2650468 w 3343943"/>
              <a:gd name="connsiteY1" fmla="*/ 15229 h 1490025"/>
              <a:gd name="connsiteX2" fmla="*/ 2645200 w 3343943"/>
              <a:gd name="connsiteY2" fmla="*/ 119547 h 1490025"/>
              <a:gd name="connsiteX3" fmla="*/ 2643502 w 3343943"/>
              <a:gd name="connsiteY3" fmla="*/ 130677 h 1490025"/>
              <a:gd name="connsiteX4" fmla="*/ 2663758 w 3343943"/>
              <a:gd name="connsiteY4" fmla="*/ 129654 h 1490025"/>
              <a:gd name="connsiteX5" fmla="*/ 3343943 w 3343943"/>
              <a:gd name="connsiteY5" fmla="*/ 809839 h 1490025"/>
              <a:gd name="connsiteX6" fmla="*/ 2663758 w 3343943"/>
              <a:gd name="connsiteY6" fmla="*/ 1490024 h 1490025"/>
              <a:gd name="connsiteX7" fmla="*/ 2633481 w 3343943"/>
              <a:gd name="connsiteY7" fmla="*/ 1488496 h 1490025"/>
              <a:gd name="connsiteX8" fmla="*/ 2633481 w 3343943"/>
              <a:gd name="connsiteY8" fmla="*/ 1490025 h 1490025"/>
              <a:gd name="connsiteX9" fmla="*/ 0 w 3343943"/>
              <a:gd name="connsiteY9" fmla="*/ 1490025 h 1490025"/>
              <a:gd name="connsiteX0" fmla="*/ 2648933 w 3343943"/>
              <a:gd name="connsiteY0" fmla="*/ 0 h 1490025"/>
              <a:gd name="connsiteX1" fmla="*/ 2650468 w 3343943"/>
              <a:gd name="connsiteY1" fmla="*/ 15229 h 1490025"/>
              <a:gd name="connsiteX2" fmla="*/ 2645200 w 3343943"/>
              <a:gd name="connsiteY2" fmla="*/ 119547 h 1490025"/>
              <a:gd name="connsiteX3" fmla="*/ 2643502 w 3343943"/>
              <a:gd name="connsiteY3" fmla="*/ 130677 h 1490025"/>
              <a:gd name="connsiteX4" fmla="*/ 2663758 w 3343943"/>
              <a:gd name="connsiteY4" fmla="*/ 129654 h 1490025"/>
              <a:gd name="connsiteX5" fmla="*/ 3343943 w 3343943"/>
              <a:gd name="connsiteY5" fmla="*/ 809839 h 1490025"/>
              <a:gd name="connsiteX6" fmla="*/ 2663758 w 3343943"/>
              <a:gd name="connsiteY6" fmla="*/ 1490024 h 1490025"/>
              <a:gd name="connsiteX7" fmla="*/ 2633481 w 3343943"/>
              <a:gd name="connsiteY7" fmla="*/ 1488496 h 1490025"/>
              <a:gd name="connsiteX8" fmla="*/ 2633481 w 3343943"/>
              <a:gd name="connsiteY8" fmla="*/ 1490025 h 1490025"/>
              <a:gd name="connsiteX9" fmla="*/ 0 w 3343943"/>
              <a:gd name="connsiteY9" fmla="*/ 1490025 h 1490025"/>
              <a:gd name="connsiteX10" fmla="*/ 2740373 w 3343943"/>
              <a:gd name="connsiteY10" fmla="*/ 91440 h 1490025"/>
              <a:gd name="connsiteX0" fmla="*/ 2648933 w 3343943"/>
              <a:gd name="connsiteY0" fmla="*/ 0 h 1490025"/>
              <a:gd name="connsiteX1" fmla="*/ 2650468 w 3343943"/>
              <a:gd name="connsiteY1" fmla="*/ 15229 h 1490025"/>
              <a:gd name="connsiteX2" fmla="*/ 2645200 w 3343943"/>
              <a:gd name="connsiteY2" fmla="*/ 119547 h 1490025"/>
              <a:gd name="connsiteX3" fmla="*/ 2643502 w 3343943"/>
              <a:gd name="connsiteY3" fmla="*/ 130677 h 1490025"/>
              <a:gd name="connsiteX4" fmla="*/ 2663758 w 3343943"/>
              <a:gd name="connsiteY4" fmla="*/ 129654 h 1490025"/>
              <a:gd name="connsiteX5" fmla="*/ 3343943 w 3343943"/>
              <a:gd name="connsiteY5" fmla="*/ 809839 h 1490025"/>
              <a:gd name="connsiteX6" fmla="*/ 2663758 w 3343943"/>
              <a:gd name="connsiteY6" fmla="*/ 1490024 h 1490025"/>
              <a:gd name="connsiteX7" fmla="*/ 2633481 w 3343943"/>
              <a:gd name="connsiteY7" fmla="*/ 1488496 h 1490025"/>
              <a:gd name="connsiteX8" fmla="*/ 2633481 w 3343943"/>
              <a:gd name="connsiteY8" fmla="*/ 1490025 h 1490025"/>
              <a:gd name="connsiteX9" fmla="*/ 0 w 3343943"/>
              <a:gd name="connsiteY9" fmla="*/ 1490025 h 149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43943" h="1490025">
                <a:moveTo>
                  <a:pt x="2648933" y="0"/>
                </a:moveTo>
                <a:lnTo>
                  <a:pt x="2650468" y="15229"/>
                </a:lnTo>
                <a:cubicBezTo>
                  <a:pt x="2650468" y="50446"/>
                  <a:pt x="2648683" y="85248"/>
                  <a:pt x="2645200" y="119547"/>
                </a:cubicBezTo>
                <a:lnTo>
                  <a:pt x="2643502" y="130677"/>
                </a:lnTo>
                <a:lnTo>
                  <a:pt x="2663758" y="129654"/>
                </a:lnTo>
                <a:cubicBezTo>
                  <a:pt x="3039414" y="129654"/>
                  <a:pt x="3343943" y="434183"/>
                  <a:pt x="3343943" y="809839"/>
                </a:cubicBezTo>
                <a:cubicBezTo>
                  <a:pt x="3343943" y="1185495"/>
                  <a:pt x="3039414" y="1490024"/>
                  <a:pt x="2663758" y="1490024"/>
                </a:cubicBezTo>
                <a:lnTo>
                  <a:pt x="2633481" y="1488496"/>
                </a:lnTo>
                <a:lnTo>
                  <a:pt x="2633481" y="1490025"/>
                </a:lnTo>
                <a:lnTo>
                  <a:pt x="0" y="1490025"/>
                </a:lnTo>
              </a:path>
            </a:pathLst>
          </a:custGeom>
          <a:noFill/>
          <a:ln w="76200">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F33939"/>
              </a:solidFill>
            </a:endParaRPr>
          </a:p>
        </p:txBody>
      </p:sp>
      <p:sp>
        <p:nvSpPr>
          <p:cNvPr id="42" name="矩形 41"/>
          <p:cNvSpPr/>
          <p:nvPr/>
        </p:nvSpPr>
        <p:spPr>
          <a:xfrm rot="19820938">
            <a:off x="4568944" y="2466825"/>
            <a:ext cx="646331" cy="369332"/>
          </a:xfrm>
          <a:prstGeom prst="rect">
            <a:avLst/>
          </a:prstGeom>
        </p:spPr>
        <p:txBody>
          <a:bodyPr wrap="none">
            <a:spAutoFit/>
          </a:bodyPr>
          <a:lstStyle/>
          <a:p>
            <a:r>
              <a:rPr lang="zh-CN" altLang="en-US" i="1" dirty="0" smtClean="0">
                <a:solidFill>
                  <a:schemeClr val="bg1"/>
                </a:solidFill>
                <a:latin typeface="造字工房悦黑体验版常规体" pitchFamily="50" charset="-122"/>
                <a:ea typeface="造字工房悦黑体验版常规体" pitchFamily="50" charset="-122"/>
              </a:rPr>
              <a:t>创新</a:t>
            </a:r>
            <a:endParaRPr lang="en-US" altLang="zh-CN" i="1" dirty="0">
              <a:solidFill>
                <a:schemeClr val="bg1"/>
              </a:solidFill>
              <a:latin typeface="造字工房悦黑体验版常规体" pitchFamily="50" charset="-122"/>
              <a:ea typeface="造字工房悦黑体验版常规体" pitchFamily="50" charset="-122"/>
            </a:endParaRPr>
          </a:p>
        </p:txBody>
      </p:sp>
      <p:sp>
        <p:nvSpPr>
          <p:cNvPr id="43" name="矩形 42"/>
          <p:cNvSpPr/>
          <p:nvPr/>
        </p:nvSpPr>
        <p:spPr>
          <a:xfrm rot="929833">
            <a:off x="5085441" y="2368799"/>
            <a:ext cx="954107" cy="400110"/>
          </a:xfrm>
          <a:prstGeom prst="rect">
            <a:avLst/>
          </a:prstGeom>
        </p:spPr>
        <p:txBody>
          <a:bodyPr wrap="none">
            <a:spAutoFit/>
          </a:bodyPr>
          <a:lstStyle/>
          <a:p>
            <a:r>
              <a:rPr lang="zh-CN" altLang="en-US" sz="2000" dirty="0">
                <a:solidFill>
                  <a:srgbClr val="14BAC6"/>
                </a:solidFill>
                <a:latin typeface="造字工房悦黑体验版常规体" pitchFamily="50" charset="-122"/>
                <a:ea typeface="造字工房悦黑体验版常规体" pitchFamily="50" charset="-122"/>
              </a:rPr>
              <a:t>海底捞</a:t>
            </a:r>
            <a:endParaRPr lang="en-US" altLang="zh-CN" sz="2000" dirty="0">
              <a:solidFill>
                <a:srgbClr val="14BAC6"/>
              </a:solidFill>
              <a:latin typeface="造字工房悦黑体验版常规体" pitchFamily="50" charset="-122"/>
              <a:ea typeface="造字工房悦黑体验版常规体" pitchFamily="50" charset="-122"/>
            </a:endParaRPr>
          </a:p>
        </p:txBody>
      </p:sp>
      <p:sp>
        <p:nvSpPr>
          <p:cNvPr id="44" name="文本框 43"/>
          <p:cNvSpPr txBox="1"/>
          <p:nvPr/>
        </p:nvSpPr>
        <p:spPr>
          <a:xfrm>
            <a:off x="-3687674" y="-180138"/>
            <a:ext cx="2276192" cy="3108543"/>
          </a:xfrm>
          <a:prstGeom prst="rect">
            <a:avLst/>
          </a:prstGeom>
          <a:noFill/>
        </p:spPr>
        <p:txBody>
          <a:bodyPr wrap="square" rtlCol="0">
            <a:spAutoFit/>
          </a:bodyPr>
          <a:lstStyle/>
          <a:p>
            <a:r>
              <a:rPr lang="zh-CN" altLang="en-US" sz="19600" dirty="0" smtClean="0">
                <a:solidFill>
                  <a:srgbClr val="F65123"/>
                </a:solidFill>
                <a:latin typeface="Blender Pro Bold Italic" panose="02000806030000090004" pitchFamily="50" charset="0"/>
                <a:ea typeface="微软雅黑" panose="020B0503020204020204" pitchFamily="34" charset="-122"/>
              </a:rPr>
              <a:t>？</a:t>
            </a:r>
            <a:endParaRPr lang="zh-CN" altLang="en-US" sz="19600" dirty="0">
              <a:solidFill>
                <a:srgbClr val="F65123"/>
              </a:solidFill>
              <a:latin typeface="Blender Pro Bold Italic" panose="02000806030000090004" pitchFamily="50" charset="0"/>
              <a:ea typeface="微软雅黑" panose="020B0503020204020204" pitchFamily="34" charset="-122"/>
            </a:endParaRPr>
          </a:p>
        </p:txBody>
      </p:sp>
      <p:sp>
        <p:nvSpPr>
          <p:cNvPr id="45" name="矩形 44"/>
          <p:cNvSpPr/>
          <p:nvPr/>
        </p:nvSpPr>
        <p:spPr>
          <a:xfrm>
            <a:off x="1488325" y="34077"/>
            <a:ext cx="4572000" cy="1200329"/>
          </a:xfrm>
          <a:prstGeom prst="rect">
            <a:avLst/>
          </a:prstGeom>
        </p:spPr>
        <p:txBody>
          <a:bodyPr>
            <a:spAutoFit/>
          </a:bodyPr>
          <a:lstStyle/>
          <a:p>
            <a:r>
              <a:rPr lang="zh-CN" altLang="en-US" sz="2400" dirty="0" smtClean="0">
                <a:latin typeface="造字工房悦黑体验版常规体" pitchFamily="50" charset="-122"/>
                <a:ea typeface="造字工房悦黑体验版常规体" pitchFamily="50" charset="-122"/>
              </a:rPr>
              <a:t>自</a:t>
            </a:r>
            <a:r>
              <a:rPr lang="en-US" altLang="zh-CN" sz="2400" dirty="0" smtClean="0">
                <a:latin typeface="造字工房悦黑体验版常规体" pitchFamily="50" charset="-122"/>
                <a:ea typeface="造字工房悦黑体验版常规体" pitchFamily="50" charset="-122"/>
              </a:rPr>
              <a:t>2013</a:t>
            </a:r>
            <a:r>
              <a:rPr lang="zh-CN" altLang="en-US" sz="2400" dirty="0" smtClean="0">
                <a:latin typeface="造字工房悦黑体验版常规体" pitchFamily="50" charset="-122"/>
                <a:ea typeface="造字工房悦黑体验版常规体" pitchFamily="50" charset="-122"/>
              </a:rPr>
              <a:t>年到今天，数</a:t>
            </a:r>
            <a:r>
              <a:rPr lang="zh-CN" altLang="en-US" sz="2400" dirty="0">
                <a:latin typeface="造字工房悦黑体验版常规体" pitchFamily="50" charset="-122"/>
                <a:ea typeface="造字工房悦黑体验版常规体" pitchFamily="50" charset="-122"/>
              </a:rPr>
              <a:t>不尽的</a:t>
            </a:r>
            <a:r>
              <a:rPr lang="zh-CN" altLang="en-US" sz="2400" dirty="0" smtClean="0">
                <a:latin typeface="造字工房悦黑体验版常规体" pitchFamily="50" charset="-122"/>
                <a:ea typeface="造字工房悦黑体验版常规体" pitchFamily="50" charset="-122"/>
              </a:rPr>
              <a:t>名词在</a:t>
            </a:r>
            <a:r>
              <a:rPr lang="zh-CN" altLang="en-US" sz="2400" dirty="0">
                <a:latin typeface="造字工房悦黑体验版常规体" pitchFamily="50" charset="-122"/>
                <a:ea typeface="造字工房悦黑体验版常规体" pitchFamily="50" charset="-122"/>
              </a:rPr>
              <a:t>网络、报纸、微博等媒体上不断被</a:t>
            </a:r>
            <a:r>
              <a:rPr lang="zh-CN" altLang="en-US" sz="2400" dirty="0" smtClean="0">
                <a:latin typeface="造字工房悦黑体验版常规体" pitchFamily="50" charset="-122"/>
                <a:ea typeface="造字工房悦黑体验版常规体" pitchFamily="50" charset="-122"/>
              </a:rPr>
              <a:t>提起</a:t>
            </a:r>
            <a:r>
              <a:rPr lang="en-US" altLang="zh-CN" sz="2400" dirty="0" smtClean="0">
                <a:latin typeface="造字工房悦黑体验版常规体" pitchFamily="50" charset="-122"/>
                <a:ea typeface="造字工房悦黑体验版常规体" pitchFamily="50" charset="-122"/>
              </a:rPr>
              <a:t>…</a:t>
            </a:r>
            <a:endParaRPr lang="zh-CN" altLang="en-US" sz="2400" dirty="0">
              <a:latin typeface="造字工房悦黑体验版常规体" pitchFamily="50" charset="-122"/>
              <a:ea typeface="造字工房悦黑体验版常规体" pitchFamily="50" charset="-122"/>
            </a:endParaRPr>
          </a:p>
        </p:txBody>
      </p:sp>
      <p:sp>
        <p:nvSpPr>
          <p:cNvPr id="46" name="矩形 45"/>
          <p:cNvSpPr/>
          <p:nvPr/>
        </p:nvSpPr>
        <p:spPr>
          <a:xfrm rot="19744244">
            <a:off x="-235956" y="3967504"/>
            <a:ext cx="3262432" cy="400110"/>
          </a:xfrm>
          <a:prstGeom prst="rect">
            <a:avLst/>
          </a:prstGeom>
        </p:spPr>
        <p:txBody>
          <a:bodyPr wrap="none">
            <a:spAutoFit/>
          </a:bodyPr>
          <a:lstStyle/>
          <a:p>
            <a:r>
              <a:rPr lang="zh-CN" altLang="en-US" sz="2000" dirty="0" smtClean="0">
                <a:latin typeface="造字工房力黑（非商用）常规体" pitchFamily="50" charset="-122"/>
                <a:ea typeface="造字工房力黑（非商用）常规体" pitchFamily="50" charset="-122"/>
              </a:rPr>
              <a:t>懂、不懂，还是似懂非懂？</a:t>
            </a:r>
            <a:endParaRPr lang="zh-CN" altLang="en-US" sz="2000" dirty="0">
              <a:latin typeface="造字工房力黑（非商用）常规体" pitchFamily="50" charset="-122"/>
              <a:ea typeface="造字工房力黑（非商用）常规体" pitchFamily="50" charset="-122"/>
            </a:endParaRPr>
          </a:p>
        </p:txBody>
      </p:sp>
      <p:sp>
        <p:nvSpPr>
          <p:cNvPr id="47" name="矩形 46"/>
          <p:cNvSpPr/>
          <p:nvPr/>
        </p:nvSpPr>
        <p:spPr>
          <a:xfrm>
            <a:off x="6287739" y="53392"/>
            <a:ext cx="1107996" cy="1200329"/>
          </a:xfrm>
          <a:prstGeom prst="rect">
            <a:avLst/>
          </a:prstGeom>
        </p:spPr>
        <p:txBody>
          <a:bodyPr wrap="none">
            <a:spAutoFit/>
          </a:bodyPr>
          <a:lstStyle/>
          <a:p>
            <a:r>
              <a:rPr lang="zh-CN" altLang="en-US" sz="7200" b="1" dirty="0" smtClean="0">
                <a:solidFill>
                  <a:srgbClr val="DE555E"/>
                </a:solidFill>
                <a:latin typeface="微软雅黑" panose="020B0503020204020204" pitchFamily="34" charset="-122"/>
                <a:ea typeface="微软雅黑" panose="020B0503020204020204" pitchFamily="34" charset="-122"/>
              </a:rPr>
              <a:t>困</a:t>
            </a:r>
            <a:endParaRPr lang="en-US" altLang="zh-CN" sz="7200" b="1" dirty="0" smtClean="0">
              <a:solidFill>
                <a:srgbClr val="DE555E"/>
              </a:solidFill>
              <a:latin typeface="微软雅黑" panose="020B0503020204020204" pitchFamily="34" charset="-122"/>
              <a:ea typeface="微软雅黑" panose="020B0503020204020204" pitchFamily="34" charset="-122"/>
            </a:endParaRPr>
          </a:p>
        </p:txBody>
      </p:sp>
      <p:sp>
        <p:nvSpPr>
          <p:cNvPr id="50" name="矩形 49"/>
          <p:cNvSpPr/>
          <p:nvPr/>
        </p:nvSpPr>
        <p:spPr>
          <a:xfrm>
            <a:off x="6343199" y="1317142"/>
            <a:ext cx="1107996" cy="1200329"/>
          </a:xfrm>
          <a:prstGeom prst="rect">
            <a:avLst/>
          </a:prstGeom>
        </p:spPr>
        <p:txBody>
          <a:bodyPr wrap="none">
            <a:spAutoFit/>
          </a:bodyPr>
          <a:lstStyle/>
          <a:p>
            <a:pPr lvl="0"/>
            <a:r>
              <a:rPr lang="zh-CN" altLang="en-US" sz="7200" b="1" dirty="0">
                <a:solidFill>
                  <a:prstClr val="white"/>
                </a:solidFill>
                <a:latin typeface="微软雅黑" panose="020B0503020204020204" pitchFamily="34" charset="-122"/>
                <a:ea typeface="微软雅黑" panose="020B0503020204020204" pitchFamily="34" charset="-122"/>
              </a:rPr>
              <a:t>惑</a:t>
            </a:r>
          </a:p>
        </p:txBody>
      </p:sp>
    </p:spTree>
    <p:extLst>
      <p:ext uri="{BB962C8B-B14F-4D97-AF65-F5344CB8AC3E}">
        <p14:creationId xmlns:p14="http://schemas.microsoft.com/office/powerpoint/2010/main" val="2277259116"/>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222A35"/>
        </a:solidFill>
        <a:effectLst/>
      </p:bgPr>
    </p:bg>
    <p:spTree>
      <p:nvGrpSpPr>
        <p:cNvPr id="1" name=""/>
        <p:cNvGrpSpPr/>
        <p:nvPr/>
      </p:nvGrpSpPr>
      <p:grpSpPr>
        <a:xfrm>
          <a:off x="0" y="0"/>
          <a:ext cx="0" cy="0"/>
          <a:chOff x="0" y="0"/>
          <a:chExt cx="0" cy="0"/>
        </a:xfrm>
      </p:grpSpPr>
      <p:sp>
        <p:nvSpPr>
          <p:cNvPr id="9" name="Freeform 9"/>
          <p:cNvSpPr>
            <a:spLocks/>
          </p:cNvSpPr>
          <p:nvPr/>
        </p:nvSpPr>
        <p:spPr bwMode="auto">
          <a:xfrm>
            <a:off x="2313335" y="2327885"/>
            <a:ext cx="4894537" cy="655311"/>
          </a:xfrm>
          <a:custGeom>
            <a:avLst/>
            <a:gdLst>
              <a:gd name="T0" fmla="*/ 3325 w 3377"/>
              <a:gd name="T1" fmla="*/ 451 h 451"/>
              <a:gd name="T2" fmla="*/ 53 w 3377"/>
              <a:gd name="T3" fmla="*/ 451 h 451"/>
              <a:gd name="T4" fmla="*/ 53 w 3377"/>
              <a:gd name="T5" fmla="*/ 451 h 451"/>
              <a:gd name="T6" fmla="*/ 42 w 3377"/>
              <a:gd name="T7" fmla="*/ 451 h 451"/>
              <a:gd name="T8" fmla="*/ 32 w 3377"/>
              <a:gd name="T9" fmla="*/ 447 h 451"/>
              <a:gd name="T10" fmla="*/ 24 w 3377"/>
              <a:gd name="T11" fmla="*/ 443 h 451"/>
              <a:gd name="T12" fmla="*/ 16 w 3377"/>
              <a:gd name="T13" fmla="*/ 437 h 451"/>
              <a:gd name="T14" fmla="*/ 10 w 3377"/>
              <a:gd name="T15" fmla="*/ 429 h 451"/>
              <a:gd name="T16" fmla="*/ 4 w 3377"/>
              <a:gd name="T17" fmla="*/ 420 h 451"/>
              <a:gd name="T18" fmla="*/ 2 w 3377"/>
              <a:gd name="T19" fmla="*/ 411 h 451"/>
              <a:gd name="T20" fmla="*/ 0 w 3377"/>
              <a:gd name="T21" fmla="*/ 399 h 451"/>
              <a:gd name="T22" fmla="*/ 0 w 3377"/>
              <a:gd name="T23" fmla="*/ 52 h 451"/>
              <a:gd name="T24" fmla="*/ 0 w 3377"/>
              <a:gd name="T25" fmla="*/ 52 h 451"/>
              <a:gd name="T26" fmla="*/ 2 w 3377"/>
              <a:gd name="T27" fmla="*/ 42 h 451"/>
              <a:gd name="T28" fmla="*/ 4 w 3377"/>
              <a:gd name="T29" fmla="*/ 31 h 451"/>
              <a:gd name="T30" fmla="*/ 10 w 3377"/>
              <a:gd name="T31" fmla="*/ 22 h 451"/>
              <a:gd name="T32" fmla="*/ 16 w 3377"/>
              <a:gd name="T33" fmla="*/ 14 h 451"/>
              <a:gd name="T34" fmla="*/ 24 w 3377"/>
              <a:gd name="T35" fmla="*/ 9 h 451"/>
              <a:gd name="T36" fmla="*/ 32 w 3377"/>
              <a:gd name="T37" fmla="*/ 4 h 451"/>
              <a:gd name="T38" fmla="*/ 42 w 3377"/>
              <a:gd name="T39" fmla="*/ 0 h 451"/>
              <a:gd name="T40" fmla="*/ 53 w 3377"/>
              <a:gd name="T41" fmla="*/ 0 h 451"/>
              <a:gd name="T42" fmla="*/ 3325 w 3377"/>
              <a:gd name="T43" fmla="*/ 0 h 451"/>
              <a:gd name="T44" fmla="*/ 3325 w 3377"/>
              <a:gd name="T45" fmla="*/ 0 h 451"/>
              <a:gd name="T46" fmla="*/ 3336 w 3377"/>
              <a:gd name="T47" fmla="*/ 0 h 451"/>
              <a:gd name="T48" fmla="*/ 3345 w 3377"/>
              <a:gd name="T49" fmla="*/ 4 h 451"/>
              <a:gd name="T50" fmla="*/ 3354 w 3377"/>
              <a:gd name="T51" fmla="*/ 9 h 451"/>
              <a:gd name="T52" fmla="*/ 3362 w 3377"/>
              <a:gd name="T53" fmla="*/ 14 h 451"/>
              <a:gd name="T54" fmla="*/ 3368 w 3377"/>
              <a:gd name="T55" fmla="*/ 22 h 451"/>
              <a:gd name="T56" fmla="*/ 3372 w 3377"/>
              <a:gd name="T57" fmla="*/ 31 h 451"/>
              <a:gd name="T58" fmla="*/ 3376 w 3377"/>
              <a:gd name="T59" fmla="*/ 42 h 451"/>
              <a:gd name="T60" fmla="*/ 3377 w 3377"/>
              <a:gd name="T61" fmla="*/ 52 h 451"/>
              <a:gd name="T62" fmla="*/ 3377 w 3377"/>
              <a:gd name="T63" fmla="*/ 399 h 451"/>
              <a:gd name="T64" fmla="*/ 3377 w 3377"/>
              <a:gd name="T65" fmla="*/ 399 h 451"/>
              <a:gd name="T66" fmla="*/ 3376 w 3377"/>
              <a:gd name="T67" fmla="*/ 411 h 451"/>
              <a:gd name="T68" fmla="*/ 3372 w 3377"/>
              <a:gd name="T69" fmla="*/ 420 h 451"/>
              <a:gd name="T70" fmla="*/ 3368 w 3377"/>
              <a:gd name="T71" fmla="*/ 429 h 451"/>
              <a:gd name="T72" fmla="*/ 3362 w 3377"/>
              <a:gd name="T73" fmla="*/ 437 h 451"/>
              <a:gd name="T74" fmla="*/ 3354 w 3377"/>
              <a:gd name="T75" fmla="*/ 443 h 451"/>
              <a:gd name="T76" fmla="*/ 3345 w 3377"/>
              <a:gd name="T77" fmla="*/ 447 h 451"/>
              <a:gd name="T78" fmla="*/ 3336 w 3377"/>
              <a:gd name="T79" fmla="*/ 451 h 451"/>
              <a:gd name="T80" fmla="*/ 3325 w 3377"/>
              <a:gd name="T8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77" h="451">
                <a:moveTo>
                  <a:pt x="3325" y="451"/>
                </a:moveTo>
                <a:lnTo>
                  <a:pt x="53" y="451"/>
                </a:lnTo>
                <a:lnTo>
                  <a:pt x="53" y="451"/>
                </a:lnTo>
                <a:lnTo>
                  <a:pt x="42" y="451"/>
                </a:lnTo>
                <a:lnTo>
                  <a:pt x="32" y="447"/>
                </a:lnTo>
                <a:lnTo>
                  <a:pt x="24" y="443"/>
                </a:lnTo>
                <a:lnTo>
                  <a:pt x="16" y="437"/>
                </a:lnTo>
                <a:lnTo>
                  <a:pt x="10" y="429"/>
                </a:lnTo>
                <a:lnTo>
                  <a:pt x="4" y="420"/>
                </a:lnTo>
                <a:lnTo>
                  <a:pt x="2" y="411"/>
                </a:lnTo>
                <a:lnTo>
                  <a:pt x="0" y="399"/>
                </a:lnTo>
                <a:lnTo>
                  <a:pt x="0" y="52"/>
                </a:lnTo>
                <a:lnTo>
                  <a:pt x="0" y="52"/>
                </a:lnTo>
                <a:lnTo>
                  <a:pt x="2" y="42"/>
                </a:lnTo>
                <a:lnTo>
                  <a:pt x="4" y="31"/>
                </a:lnTo>
                <a:lnTo>
                  <a:pt x="10" y="22"/>
                </a:lnTo>
                <a:lnTo>
                  <a:pt x="16" y="14"/>
                </a:lnTo>
                <a:lnTo>
                  <a:pt x="24" y="9"/>
                </a:lnTo>
                <a:lnTo>
                  <a:pt x="32" y="4"/>
                </a:lnTo>
                <a:lnTo>
                  <a:pt x="42" y="0"/>
                </a:lnTo>
                <a:lnTo>
                  <a:pt x="53" y="0"/>
                </a:lnTo>
                <a:lnTo>
                  <a:pt x="3325" y="0"/>
                </a:lnTo>
                <a:lnTo>
                  <a:pt x="3325" y="0"/>
                </a:lnTo>
                <a:lnTo>
                  <a:pt x="3336" y="0"/>
                </a:lnTo>
                <a:lnTo>
                  <a:pt x="3345" y="4"/>
                </a:lnTo>
                <a:lnTo>
                  <a:pt x="3354" y="9"/>
                </a:lnTo>
                <a:lnTo>
                  <a:pt x="3362" y="14"/>
                </a:lnTo>
                <a:lnTo>
                  <a:pt x="3368" y="22"/>
                </a:lnTo>
                <a:lnTo>
                  <a:pt x="3372" y="31"/>
                </a:lnTo>
                <a:lnTo>
                  <a:pt x="3376" y="42"/>
                </a:lnTo>
                <a:lnTo>
                  <a:pt x="3377" y="52"/>
                </a:lnTo>
                <a:lnTo>
                  <a:pt x="3377" y="399"/>
                </a:lnTo>
                <a:lnTo>
                  <a:pt x="3377" y="399"/>
                </a:lnTo>
                <a:lnTo>
                  <a:pt x="3376" y="411"/>
                </a:lnTo>
                <a:lnTo>
                  <a:pt x="3372" y="420"/>
                </a:lnTo>
                <a:lnTo>
                  <a:pt x="3368" y="429"/>
                </a:lnTo>
                <a:lnTo>
                  <a:pt x="3362" y="437"/>
                </a:lnTo>
                <a:lnTo>
                  <a:pt x="3354" y="443"/>
                </a:lnTo>
                <a:lnTo>
                  <a:pt x="3345" y="447"/>
                </a:lnTo>
                <a:lnTo>
                  <a:pt x="3336" y="451"/>
                </a:lnTo>
                <a:lnTo>
                  <a:pt x="3325" y="451"/>
                </a:lnTo>
                <a:close/>
              </a:path>
            </a:pathLst>
          </a:custGeom>
          <a:solidFill>
            <a:srgbClr val="132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solidFill>
                <a:prstClr val="black"/>
              </a:solidFill>
            </a:endParaRPr>
          </a:p>
        </p:txBody>
      </p:sp>
      <p:sp>
        <p:nvSpPr>
          <p:cNvPr id="10" name="Freeform 10"/>
          <p:cNvSpPr>
            <a:spLocks/>
          </p:cNvSpPr>
          <p:nvPr/>
        </p:nvSpPr>
        <p:spPr bwMode="auto">
          <a:xfrm>
            <a:off x="2313335" y="2327885"/>
            <a:ext cx="4894537" cy="655311"/>
          </a:xfrm>
          <a:custGeom>
            <a:avLst/>
            <a:gdLst>
              <a:gd name="T0" fmla="*/ 3325 w 3377"/>
              <a:gd name="T1" fmla="*/ 451 h 451"/>
              <a:gd name="T2" fmla="*/ 53 w 3377"/>
              <a:gd name="T3" fmla="*/ 451 h 451"/>
              <a:gd name="T4" fmla="*/ 53 w 3377"/>
              <a:gd name="T5" fmla="*/ 451 h 451"/>
              <a:gd name="T6" fmla="*/ 42 w 3377"/>
              <a:gd name="T7" fmla="*/ 451 h 451"/>
              <a:gd name="T8" fmla="*/ 32 w 3377"/>
              <a:gd name="T9" fmla="*/ 447 h 451"/>
              <a:gd name="T10" fmla="*/ 24 w 3377"/>
              <a:gd name="T11" fmla="*/ 443 h 451"/>
              <a:gd name="T12" fmla="*/ 16 w 3377"/>
              <a:gd name="T13" fmla="*/ 437 h 451"/>
              <a:gd name="T14" fmla="*/ 10 w 3377"/>
              <a:gd name="T15" fmla="*/ 429 h 451"/>
              <a:gd name="T16" fmla="*/ 4 w 3377"/>
              <a:gd name="T17" fmla="*/ 420 h 451"/>
              <a:gd name="T18" fmla="*/ 2 w 3377"/>
              <a:gd name="T19" fmla="*/ 411 h 451"/>
              <a:gd name="T20" fmla="*/ 0 w 3377"/>
              <a:gd name="T21" fmla="*/ 399 h 451"/>
              <a:gd name="T22" fmla="*/ 0 w 3377"/>
              <a:gd name="T23" fmla="*/ 52 h 451"/>
              <a:gd name="T24" fmla="*/ 0 w 3377"/>
              <a:gd name="T25" fmla="*/ 52 h 451"/>
              <a:gd name="T26" fmla="*/ 2 w 3377"/>
              <a:gd name="T27" fmla="*/ 42 h 451"/>
              <a:gd name="T28" fmla="*/ 4 w 3377"/>
              <a:gd name="T29" fmla="*/ 31 h 451"/>
              <a:gd name="T30" fmla="*/ 10 w 3377"/>
              <a:gd name="T31" fmla="*/ 22 h 451"/>
              <a:gd name="T32" fmla="*/ 16 w 3377"/>
              <a:gd name="T33" fmla="*/ 14 h 451"/>
              <a:gd name="T34" fmla="*/ 24 w 3377"/>
              <a:gd name="T35" fmla="*/ 9 h 451"/>
              <a:gd name="T36" fmla="*/ 32 w 3377"/>
              <a:gd name="T37" fmla="*/ 4 h 451"/>
              <a:gd name="T38" fmla="*/ 42 w 3377"/>
              <a:gd name="T39" fmla="*/ 0 h 451"/>
              <a:gd name="T40" fmla="*/ 53 w 3377"/>
              <a:gd name="T41" fmla="*/ 0 h 451"/>
              <a:gd name="T42" fmla="*/ 3325 w 3377"/>
              <a:gd name="T43" fmla="*/ 0 h 451"/>
              <a:gd name="T44" fmla="*/ 3325 w 3377"/>
              <a:gd name="T45" fmla="*/ 0 h 451"/>
              <a:gd name="T46" fmla="*/ 3336 w 3377"/>
              <a:gd name="T47" fmla="*/ 0 h 451"/>
              <a:gd name="T48" fmla="*/ 3345 w 3377"/>
              <a:gd name="T49" fmla="*/ 4 h 451"/>
              <a:gd name="T50" fmla="*/ 3354 w 3377"/>
              <a:gd name="T51" fmla="*/ 9 h 451"/>
              <a:gd name="T52" fmla="*/ 3362 w 3377"/>
              <a:gd name="T53" fmla="*/ 14 h 451"/>
              <a:gd name="T54" fmla="*/ 3368 w 3377"/>
              <a:gd name="T55" fmla="*/ 22 h 451"/>
              <a:gd name="T56" fmla="*/ 3372 w 3377"/>
              <a:gd name="T57" fmla="*/ 31 h 451"/>
              <a:gd name="T58" fmla="*/ 3376 w 3377"/>
              <a:gd name="T59" fmla="*/ 42 h 451"/>
              <a:gd name="T60" fmla="*/ 3377 w 3377"/>
              <a:gd name="T61" fmla="*/ 52 h 451"/>
              <a:gd name="T62" fmla="*/ 3377 w 3377"/>
              <a:gd name="T63" fmla="*/ 399 h 451"/>
              <a:gd name="T64" fmla="*/ 3377 w 3377"/>
              <a:gd name="T65" fmla="*/ 399 h 451"/>
              <a:gd name="T66" fmla="*/ 3376 w 3377"/>
              <a:gd name="T67" fmla="*/ 411 h 451"/>
              <a:gd name="T68" fmla="*/ 3372 w 3377"/>
              <a:gd name="T69" fmla="*/ 420 h 451"/>
              <a:gd name="T70" fmla="*/ 3368 w 3377"/>
              <a:gd name="T71" fmla="*/ 429 h 451"/>
              <a:gd name="T72" fmla="*/ 3362 w 3377"/>
              <a:gd name="T73" fmla="*/ 437 h 451"/>
              <a:gd name="T74" fmla="*/ 3354 w 3377"/>
              <a:gd name="T75" fmla="*/ 443 h 451"/>
              <a:gd name="T76" fmla="*/ 3345 w 3377"/>
              <a:gd name="T77" fmla="*/ 447 h 451"/>
              <a:gd name="T78" fmla="*/ 3336 w 3377"/>
              <a:gd name="T79" fmla="*/ 451 h 451"/>
              <a:gd name="T80" fmla="*/ 3325 w 3377"/>
              <a:gd name="T81" fmla="*/ 45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77" h="451">
                <a:moveTo>
                  <a:pt x="3325" y="451"/>
                </a:moveTo>
                <a:lnTo>
                  <a:pt x="53" y="451"/>
                </a:lnTo>
                <a:lnTo>
                  <a:pt x="53" y="451"/>
                </a:lnTo>
                <a:lnTo>
                  <a:pt x="42" y="451"/>
                </a:lnTo>
                <a:lnTo>
                  <a:pt x="32" y="447"/>
                </a:lnTo>
                <a:lnTo>
                  <a:pt x="24" y="443"/>
                </a:lnTo>
                <a:lnTo>
                  <a:pt x="16" y="437"/>
                </a:lnTo>
                <a:lnTo>
                  <a:pt x="10" y="429"/>
                </a:lnTo>
                <a:lnTo>
                  <a:pt x="4" y="420"/>
                </a:lnTo>
                <a:lnTo>
                  <a:pt x="2" y="411"/>
                </a:lnTo>
                <a:lnTo>
                  <a:pt x="0" y="399"/>
                </a:lnTo>
                <a:lnTo>
                  <a:pt x="0" y="52"/>
                </a:lnTo>
                <a:lnTo>
                  <a:pt x="0" y="52"/>
                </a:lnTo>
                <a:lnTo>
                  <a:pt x="2" y="42"/>
                </a:lnTo>
                <a:lnTo>
                  <a:pt x="4" y="31"/>
                </a:lnTo>
                <a:lnTo>
                  <a:pt x="10" y="22"/>
                </a:lnTo>
                <a:lnTo>
                  <a:pt x="16" y="14"/>
                </a:lnTo>
                <a:lnTo>
                  <a:pt x="24" y="9"/>
                </a:lnTo>
                <a:lnTo>
                  <a:pt x="32" y="4"/>
                </a:lnTo>
                <a:lnTo>
                  <a:pt x="42" y="0"/>
                </a:lnTo>
                <a:lnTo>
                  <a:pt x="53" y="0"/>
                </a:lnTo>
                <a:lnTo>
                  <a:pt x="3325" y="0"/>
                </a:lnTo>
                <a:lnTo>
                  <a:pt x="3325" y="0"/>
                </a:lnTo>
                <a:lnTo>
                  <a:pt x="3336" y="0"/>
                </a:lnTo>
                <a:lnTo>
                  <a:pt x="3345" y="4"/>
                </a:lnTo>
                <a:lnTo>
                  <a:pt x="3354" y="9"/>
                </a:lnTo>
                <a:lnTo>
                  <a:pt x="3362" y="14"/>
                </a:lnTo>
                <a:lnTo>
                  <a:pt x="3368" y="22"/>
                </a:lnTo>
                <a:lnTo>
                  <a:pt x="3372" y="31"/>
                </a:lnTo>
                <a:lnTo>
                  <a:pt x="3376" y="42"/>
                </a:lnTo>
                <a:lnTo>
                  <a:pt x="3377" y="52"/>
                </a:lnTo>
                <a:lnTo>
                  <a:pt x="3377" y="399"/>
                </a:lnTo>
                <a:lnTo>
                  <a:pt x="3377" y="399"/>
                </a:lnTo>
                <a:lnTo>
                  <a:pt x="3376" y="411"/>
                </a:lnTo>
                <a:lnTo>
                  <a:pt x="3372" y="420"/>
                </a:lnTo>
                <a:lnTo>
                  <a:pt x="3368" y="429"/>
                </a:lnTo>
                <a:lnTo>
                  <a:pt x="3362" y="437"/>
                </a:lnTo>
                <a:lnTo>
                  <a:pt x="3354" y="443"/>
                </a:lnTo>
                <a:lnTo>
                  <a:pt x="3345" y="447"/>
                </a:lnTo>
                <a:lnTo>
                  <a:pt x="3336" y="451"/>
                </a:lnTo>
                <a:lnTo>
                  <a:pt x="3325" y="45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solidFill>
                <a:prstClr val="black"/>
              </a:solidFill>
            </a:endParaRPr>
          </a:p>
        </p:txBody>
      </p:sp>
      <p:pic>
        <p:nvPicPr>
          <p:cNvPr id="205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3929" y="2275692"/>
            <a:ext cx="4911935" cy="672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12"/>
          <p:cNvSpPr>
            <a:spLocks/>
          </p:cNvSpPr>
          <p:nvPr/>
        </p:nvSpPr>
        <p:spPr bwMode="auto">
          <a:xfrm>
            <a:off x="2446717" y="2362680"/>
            <a:ext cx="3624509" cy="495834"/>
          </a:xfrm>
          <a:custGeom>
            <a:avLst/>
            <a:gdLst>
              <a:gd name="T0" fmla="*/ 2474 w 2500"/>
              <a:gd name="T1" fmla="*/ 342 h 342"/>
              <a:gd name="T2" fmla="*/ 26 w 2500"/>
              <a:gd name="T3" fmla="*/ 342 h 342"/>
              <a:gd name="T4" fmla="*/ 26 w 2500"/>
              <a:gd name="T5" fmla="*/ 342 h 342"/>
              <a:gd name="T6" fmla="*/ 21 w 2500"/>
              <a:gd name="T7" fmla="*/ 341 h 342"/>
              <a:gd name="T8" fmla="*/ 16 w 2500"/>
              <a:gd name="T9" fmla="*/ 340 h 342"/>
              <a:gd name="T10" fmla="*/ 12 w 2500"/>
              <a:gd name="T11" fmla="*/ 337 h 342"/>
              <a:gd name="T12" fmla="*/ 8 w 2500"/>
              <a:gd name="T13" fmla="*/ 334 h 342"/>
              <a:gd name="T14" fmla="*/ 5 w 2500"/>
              <a:gd name="T15" fmla="*/ 330 h 342"/>
              <a:gd name="T16" fmla="*/ 3 w 2500"/>
              <a:gd name="T17" fmla="*/ 325 h 342"/>
              <a:gd name="T18" fmla="*/ 1 w 2500"/>
              <a:gd name="T19" fmla="*/ 321 h 342"/>
              <a:gd name="T20" fmla="*/ 0 w 2500"/>
              <a:gd name="T21" fmla="*/ 316 h 342"/>
              <a:gd name="T22" fmla="*/ 0 w 2500"/>
              <a:gd name="T23" fmla="*/ 26 h 342"/>
              <a:gd name="T24" fmla="*/ 0 w 2500"/>
              <a:gd name="T25" fmla="*/ 26 h 342"/>
              <a:gd name="T26" fmla="*/ 1 w 2500"/>
              <a:gd name="T27" fmla="*/ 20 h 342"/>
              <a:gd name="T28" fmla="*/ 3 w 2500"/>
              <a:gd name="T29" fmla="*/ 15 h 342"/>
              <a:gd name="T30" fmla="*/ 5 w 2500"/>
              <a:gd name="T31" fmla="*/ 11 h 342"/>
              <a:gd name="T32" fmla="*/ 8 w 2500"/>
              <a:gd name="T33" fmla="*/ 7 h 342"/>
              <a:gd name="T34" fmla="*/ 12 w 2500"/>
              <a:gd name="T35" fmla="*/ 3 h 342"/>
              <a:gd name="T36" fmla="*/ 16 w 2500"/>
              <a:gd name="T37" fmla="*/ 1 h 342"/>
              <a:gd name="T38" fmla="*/ 21 w 2500"/>
              <a:gd name="T39" fmla="*/ 0 h 342"/>
              <a:gd name="T40" fmla="*/ 26 w 2500"/>
              <a:gd name="T41" fmla="*/ 0 h 342"/>
              <a:gd name="T42" fmla="*/ 2474 w 2500"/>
              <a:gd name="T43" fmla="*/ 0 h 342"/>
              <a:gd name="T44" fmla="*/ 2474 w 2500"/>
              <a:gd name="T45" fmla="*/ 0 h 342"/>
              <a:gd name="T46" fmla="*/ 2479 w 2500"/>
              <a:gd name="T47" fmla="*/ 0 h 342"/>
              <a:gd name="T48" fmla="*/ 2485 w 2500"/>
              <a:gd name="T49" fmla="*/ 1 h 342"/>
              <a:gd name="T50" fmla="*/ 2489 w 2500"/>
              <a:gd name="T51" fmla="*/ 3 h 342"/>
              <a:gd name="T52" fmla="*/ 2493 w 2500"/>
              <a:gd name="T53" fmla="*/ 7 h 342"/>
              <a:gd name="T54" fmla="*/ 2496 w 2500"/>
              <a:gd name="T55" fmla="*/ 11 h 342"/>
              <a:gd name="T56" fmla="*/ 2498 w 2500"/>
              <a:gd name="T57" fmla="*/ 15 h 342"/>
              <a:gd name="T58" fmla="*/ 2500 w 2500"/>
              <a:gd name="T59" fmla="*/ 20 h 342"/>
              <a:gd name="T60" fmla="*/ 2500 w 2500"/>
              <a:gd name="T61" fmla="*/ 26 h 342"/>
              <a:gd name="T62" fmla="*/ 2500 w 2500"/>
              <a:gd name="T63" fmla="*/ 316 h 342"/>
              <a:gd name="T64" fmla="*/ 2500 w 2500"/>
              <a:gd name="T65" fmla="*/ 316 h 342"/>
              <a:gd name="T66" fmla="*/ 2500 w 2500"/>
              <a:gd name="T67" fmla="*/ 321 h 342"/>
              <a:gd name="T68" fmla="*/ 2498 w 2500"/>
              <a:gd name="T69" fmla="*/ 325 h 342"/>
              <a:gd name="T70" fmla="*/ 2496 w 2500"/>
              <a:gd name="T71" fmla="*/ 330 h 342"/>
              <a:gd name="T72" fmla="*/ 2493 w 2500"/>
              <a:gd name="T73" fmla="*/ 334 h 342"/>
              <a:gd name="T74" fmla="*/ 2489 w 2500"/>
              <a:gd name="T75" fmla="*/ 337 h 342"/>
              <a:gd name="T76" fmla="*/ 2485 w 2500"/>
              <a:gd name="T77" fmla="*/ 340 h 342"/>
              <a:gd name="T78" fmla="*/ 2479 w 2500"/>
              <a:gd name="T79" fmla="*/ 341 h 342"/>
              <a:gd name="T80" fmla="*/ 2474 w 2500"/>
              <a:gd name="T81" fmla="*/ 342 h 342"/>
              <a:gd name="T82" fmla="*/ 2474 w 2500"/>
              <a:gd name="T83" fmla="*/ 342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00" h="342">
                <a:moveTo>
                  <a:pt x="2474" y="342"/>
                </a:moveTo>
                <a:lnTo>
                  <a:pt x="26" y="342"/>
                </a:lnTo>
                <a:lnTo>
                  <a:pt x="26" y="342"/>
                </a:lnTo>
                <a:lnTo>
                  <a:pt x="21" y="341"/>
                </a:lnTo>
                <a:lnTo>
                  <a:pt x="16" y="340"/>
                </a:lnTo>
                <a:lnTo>
                  <a:pt x="12" y="337"/>
                </a:lnTo>
                <a:lnTo>
                  <a:pt x="8" y="334"/>
                </a:lnTo>
                <a:lnTo>
                  <a:pt x="5" y="330"/>
                </a:lnTo>
                <a:lnTo>
                  <a:pt x="3" y="325"/>
                </a:lnTo>
                <a:lnTo>
                  <a:pt x="1" y="321"/>
                </a:lnTo>
                <a:lnTo>
                  <a:pt x="0" y="316"/>
                </a:lnTo>
                <a:lnTo>
                  <a:pt x="0" y="26"/>
                </a:lnTo>
                <a:lnTo>
                  <a:pt x="0" y="26"/>
                </a:lnTo>
                <a:lnTo>
                  <a:pt x="1" y="20"/>
                </a:lnTo>
                <a:lnTo>
                  <a:pt x="3" y="15"/>
                </a:lnTo>
                <a:lnTo>
                  <a:pt x="5" y="11"/>
                </a:lnTo>
                <a:lnTo>
                  <a:pt x="8" y="7"/>
                </a:lnTo>
                <a:lnTo>
                  <a:pt x="12" y="3"/>
                </a:lnTo>
                <a:lnTo>
                  <a:pt x="16" y="1"/>
                </a:lnTo>
                <a:lnTo>
                  <a:pt x="21" y="0"/>
                </a:lnTo>
                <a:lnTo>
                  <a:pt x="26" y="0"/>
                </a:lnTo>
                <a:lnTo>
                  <a:pt x="2474" y="0"/>
                </a:lnTo>
                <a:lnTo>
                  <a:pt x="2474" y="0"/>
                </a:lnTo>
                <a:lnTo>
                  <a:pt x="2479" y="0"/>
                </a:lnTo>
                <a:lnTo>
                  <a:pt x="2485" y="1"/>
                </a:lnTo>
                <a:lnTo>
                  <a:pt x="2489" y="3"/>
                </a:lnTo>
                <a:lnTo>
                  <a:pt x="2493" y="7"/>
                </a:lnTo>
                <a:lnTo>
                  <a:pt x="2496" y="11"/>
                </a:lnTo>
                <a:lnTo>
                  <a:pt x="2498" y="15"/>
                </a:lnTo>
                <a:lnTo>
                  <a:pt x="2500" y="20"/>
                </a:lnTo>
                <a:lnTo>
                  <a:pt x="2500" y="26"/>
                </a:lnTo>
                <a:lnTo>
                  <a:pt x="2500" y="316"/>
                </a:lnTo>
                <a:lnTo>
                  <a:pt x="2500" y="316"/>
                </a:lnTo>
                <a:lnTo>
                  <a:pt x="2500" y="321"/>
                </a:lnTo>
                <a:lnTo>
                  <a:pt x="2498" y="325"/>
                </a:lnTo>
                <a:lnTo>
                  <a:pt x="2496" y="330"/>
                </a:lnTo>
                <a:lnTo>
                  <a:pt x="2493" y="334"/>
                </a:lnTo>
                <a:lnTo>
                  <a:pt x="2489" y="337"/>
                </a:lnTo>
                <a:lnTo>
                  <a:pt x="2485" y="340"/>
                </a:lnTo>
                <a:lnTo>
                  <a:pt x="2479" y="341"/>
                </a:lnTo>
                <a:lnTo>
                  <a:pt x="2474" y="342"/>
                </a:lnTo>
                <a:lnTo>
                  <a:pt x="2474" y="342"/>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solidFill>
                <a:prstClr val="black"/>
              </a:solidFill>
            </a:endParaRPr>
          </a:p>
        </p:txBody>
      </p:sp>
      <p:sp>
        <p:nvSpPr>
          <p:cNvPr id="44" name="Freeform 33"/>
          <p:cNvSpPr>
            <a:spLocks/>
          </p:cNvSpPr>
          <p:nvPr/>
        </p:nvSpPr>
        <p:spPr bwMode="auto">
          <a:xfrm>
            <a:off x="2380027" y="2177106"/>
            <a:ext cx="4859741" cy="23197"/>
          </a:xfrm>
          <a:custGeom>
            <a:avLst/>
            <a:gdLst>
              <a:gd name="T0" fmla="*/ 0 w 3354"/>
              <a:gd name="T1" fmla="*/ 7 h 15"/>
              <a:gd name="T2" fmla="*/ 0 w 3354"/>
              <a:gd name="T3" fmla="*/ 15 h 15"/>
              <a:gd name="T4" fmla="*/ 3354 w 3354"/>
              <a:gd name="T5" fmla="*/ 15 h 15"/>
              <a:gd name="T6" fmla="*/ 3354 w 3354"/>
              <a:gd name="T7" fmla="*/ 0 h 15"/>
              <a:gd name="T8" fmla="*/ 0 w 3354"/>
              <a:gd name="T9" fmla="*/ 0 h 15"/>
              <a:gd name="T10" fmla="*/ 0 w 3354"/>
              <a:gd name="T11" fmla="*/ 15 h 15"/>
              <a:gd name="T12" fmla="*/ 0 w 3354"/>
              <a:gd name="T13" fmla="*/ 7 h 15"/>
              <a:gd name="T14" fmla="*/ 0 w 3354"/>
              <a:gd name="T15" fmla="*/ 15 h 15"/>
              <a:gd name="T16" fmla="*/ 3354 w 3354"/>
              <a:gd name="T17" fmla="*/ 15 h 15"/>
              <a:gd name="T18" fmla="*/ 3354 w 3354"/>
              <a:gd name="T19" fmla="*/ 0 h 15"/>
              <a:gd name="T20" fmla="*/ 0 w 3354"/>
              <a:gd name="T21" fmla="*/ 0 h 15"/>
              <a:gd name="T22" fmla="*/ 0 w 3354"/>
              <a:gd name="T23" fmla="*/ 15 h 15"/>
              <a:gd name="T24" fmla="*/ 0 w 3354"/>
              <a:gd name="T25"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54" h="15">
                <a:moveTo>
                  <a:pt x="0" y="7"/>
                </a:moveTo>
                <a:lnTo>
                  <a:pt x="0" y="15"/>
                </a:lnTo>
                <a:lnTo>
                  <a:pt x="3354" y="15"/>
                </a:lnTo>
                <a:lnTo>
                  <a:pt x="3354" y="0"/>
                </a:lnTo>
                <a:lnTo>
                  <a:pt x="0" y="0"/>
                </a:lnTo>
                <a:lnTo>
                  <a:pt x="0" y="15"/>
                </a:lnTo>
                <a:lnTo>
                  <a:pt x="0" y="7"/>
                </a:lnTo>
                <a:lnTo>
                  <a:pt x="0" y="15"/>
                </a:lnTo>
                <a:lnTo>
                  <a:pt x="3354" y="15"/>
                </a:lnTo>
                <a:lnTo>
                  <a:pt x="3354" y="0"/>
                </a:lnTo>
                <a:lnTo>
                  <a:pt x="0" y="0"/>
                </a:lnTo>
                <a:lnTo>
                  <a:pt x="0" y="15"/>
                </a:lnTo>
                <a:lnTo>
                  <a:pt x="0" y="7"/>
                </a:lnTo>
                <a:close/>
              </a:path>
            </a:pathLst>
          </a:custGeom>
          <a:solidFill>
            <a:srgbClr val="EC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solidFill>
                <a:prstClr val="black"/>
              </a:solidFill>
            </a:endParaRPr>
          </a:p>
        </p:txBody>
      </p:sp>
      <p:sp>
        <p:nvSpPr>
          <p:cNvPr id="46" name="Freeform 35"/>
          <p:cNvSpPr>
            <a:spLocks/>
          </p:cNvSpPr>
          <p:nvPr/>
        </p:nvSpPr>
        <p:spPr bwMode="auto">
          <a:xfrm>
            <a:off x="4905583" y="1782760"/>
            <a:ext cx="211673" cy="240668"/>
          </a:xfrm>
          <a:custGeom>
            <a:avLst/>
            <a:gdLst>
              <a:gd name="T0" fmla="*/ 3 w 145"/>
              <a:gd name="T1" fmla="*/ 0 h 166"/>
              <a:gd name="T2" fmla="*/ 73 w 145"/>
              <a:gd name="T3" fmla="*/ 42 h 166"/>
              <a:gd name="T4" fmla="*/ 145 w 145"/>
              <a:gd name="T5" fmla="*/ 85 h 166"/>
              <a:gd name="T6" fmla="*/ 72 w 145"/>
              <a:gd name="T7" fmla="*/ 126 h 166"/>
              <a:gd name="T8" fmla="*/ 0 w 145"/>
              <a:gd name="T9" fmla="*/ 166 h 166"/>
              <a:gd name="T10" fmla="*/ 1 w 145"/>
              <a:gd name="T11" fmla="*/ 83 h 166"/>
              <a:gd name="T12" fmla="*/ 3 w 145"/>
              <a:gd name="T13" fmla="*/ 0 h 166"/>
            </a:gdLst>
            <a:ahLst/>
            <a:cxnLst>
              <a:cxn ang="0">
                <a:pos x="T0" y="T1"/>
              </a:cxn>
              <a:cxn ang="0">
                <a:pos x="T2" y="T3"/>
              </a:cxn>
              <a:cxn ang="0">
                <a:pos x="T4" y="T5"/>
              </a:cxn>
              <a:cxn ang="0">
                <a:pos x="T6" y="T7"/>
              </a:cxn>
              <a:cxn ang="0">
                <a:pos x="T8" y="T9"/>
              </a:cxn>
              <a:cxn ang="0">
                <a:pos x="T10" y="T11"/>
              </a:cxn>
              <a:cxn ang="0">
                <a:pos x="T12" y="T13"/>
              </a:cxn>
            </a:cxnLst>
            <a:rect l="0" t="0" r="r" b="b"/>
            <a:pathLst>
              <a:path w="145" h="166">
                <a:moveTo>
                  <a:pt x="3" y="0"/>
                </a:moveTo>
                <a:lnTo>
                  <a:pt x="73" y="42"/>
                </a:lnTo>
                <a:lnTo>
                  <a:pt x="145" y="85"/>
                </a:lnTo>
                <a:lnTo>
                  <a:pt x="72" y="126"/>
                </a:lnTo>
                <a:lnTo>
                  <a:pt x="0" y="166"/>
                </a:lnTo>
                <a:lnTo>
                  <a:pt x="1" y="83"/>
                </a:lnTo>
                <a:lnTo>
                  <a:pt x="3"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solidFill>
                <a:prstClr val="black"/>
              </a:solidFill>
            </a:endParaRPr>
          </a:p>
        </p:txBody>
      </p:sp>
      <p:sp>
        <p:nvSpPr>
          <p:cNvPr id="490" name="文本框 489"/>
          <p:cNvSpPr txBox="1"/>
          <p:nvPr/>
        </p:nvSpPr>
        <p:spPr>
          <a:xfrm>
            <a:off x="2294815" y="1432259"/>
            <a:ext cx="4250660" cy="769441"/>
          </a:xfrm>
          <a:prstGeom prst="rect">
            <a:avLst/>
          </a:prstGeom>
          <a:noFill/>
        </p:spPr>
        <p:txBody>
          <a:bodyPr wrap="square" rtlCol="0">
            <a:spAutoFit/>
          </a:bodyPr>
          <a:lstStyle/>
          <a:p>
            <a:r>
              <a:rPr lang="zh-CN" altLang="en-US" sz="4400" dirty="0" smtClean="0">
                <a:solidFill>
                  <a:prstClr val="white"/>
                </a:solidFill>
                <a:latin typeface="时尚中黑简体" panose="01010104010101010101" pitchFamily="2" charset="-122"/>
                <a:ea typeface="时尚中黑简体" panose="01010104010101010101" pitchFamily="2" charset="-122"/>
                <a:cs typeface="方正基础像素" panose="02000604000000000000" pitchFamily="2" charset="2"/>
              </a:rPr>
              <a:t>我是实践派</a:t>
            </a:r>
            <a:endParaRPr lang="zh-CN" altLang="en-US" sz="4400" dirty="0">
              <a:solidFill>
                <a:prstClr val="white"/>
              </a:solidFill>
              <a:latin typeface="时尚中黑简体" panose="01010104010101010101" pitchFamily="2" charset="-122"/>
              <a:ea typeface="时尚中黑简体" panose="01010104010101010101" pitchFamily="2" charset="-122"/>
              <a:cs typeface="方正基础像素" panose="02000604000000000000" pitchFamily="2" charset="2"/>
            </a:endParaRPr>
          </a:p>
        </p:txBody>
      </p:sp>
      <p:sp>
        <p:nvSpPr>
          <p:cNvPr id="491" name="文本框 490"/>
          <p:cNvSpPr txBox="1"/>
          <p:nvPr/>
        </p:nvSpPr>
        <p:spPr>
          <a:xfrm>
            <a:off x="3756443" y="2435945"/>
            <a:ext cx="1447800" cy="400110"/>
          </a:xfrm>
          <a:prstGeom prst="rect">
            <a:avLst/>
          </a:prstGeom>
          <a:noFill/>
        </p:spPr>
        <p:txBody>
          <a:bodyPr wrap="square" rtlCol="0">
            <a:spAutoFit/>
          </a:bodyPr>
          <a:lstStyle/>
          <a:p>
            <a:r>
              <a:rPr lang="zh-CN" altLang="en-US" sz="2000" dirty="0">
                <a:solidFill>
                  <a:srgbClr val="EA6125"/>
                </a:solidFill>
                <a:latin typeface="微软雅黑" panose="020B0503020204020204" pitchFamily="34" charset="-122"/>
                <a:ea typeface="微软雅黑" panose="020B0503020204020204" pitchFamily="34" charset="-122"/>
              </a:rPr>
              <a:t>微俱聚</a:t>
            </a:r>
            <a:endParaRPr lang="zh-CN" altLang="en-US" sz="2000" dirty="0">
              <a:solidFill>
                <a:srgbClr val="EA6125"/>
              </a:solidFill>
              <a:latin typeface="微软雅黑" panose="020B0503020204020204" pitchFamily="34" charset="-122"/>
              <a:ea typeface="微软雅黑" panose="020B0503020204020204" pitchFamily="34" charset="-122"/>
            </a:endParaRPr>
          </a:p>
        </p:txBody>
      </p:sp>
      <p:sp>
        <p:nvSpPr>
          <p:cNvPr id="492" name="文本框 491"/>
          <p:cNvSpPr txBox="1"/>
          <p:nvPr/>
        </p:nvSpPr>
        <p:spPr>
          <a:xfrm>
            <a:off x="6258641" y="2432571"/>
            <a:ext cx="893079" cy="369332"/>
          </a:xfrm>
          <a:prstGeom prst="rect">
            <a:avLst/>
          </a:prstGeom>
          <a:noFill/>
        </p:spPr>
        <p:txBody>
          <a:bodyPr wrap="square" rtlCol="0">
            <a:spAutoFit/>
          </a:bodyPr>
          <a:lstStyle/>
          <a:p>
            <a:r>
              <a:rPr lang="zh-CN" altLang="en-US" b="1" dirty="0">
                <a:solidFill>
                  <a:prstClr val="white"/>
                </a:solidFill>
                <a:latin typeface="微软雅黑" panose="020B0503020204020204" pitchFamily="34" charset="-122"/>
                <a:ea typeface="微软雅黑" panose="020B0503020204020204" pitchFamily="34" charset="-122"/>
              </a:rPr>
              <a:t>搜索</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497" name="Rectangle 83"/>
          <p:cNvSpPr>
            <a:spLocks noChangeArrowheads="1"/>
          </p:cNvSpPr>
          <p:nvPr/>
        </p:nvSpPr>
        <p:spPr bwMode="auto">
          <a:xfrm>
            <a:off x="-21432" y="3282554"/>
            <a:ext cx="3082529" cy="2956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350">
              <a:solidFill>
                <a:prstClr val="black"/>
              </a:solidFill>
            </a:endParaRPr>
          </a:p>
        </p:txBody>
      </p:sp>
      <p:grpSp>
        <p:nvGrpSpPr>
          <p:cNvPr id="2106" name="组合 2105"/>
          <p:cNvGrpSpPr/>
          <p:nvPr/>
        </p:nvGrpSpPr>
        <p:grpSpPr>
          <a:xfrm>
            <a:off x="6745385" y="2669998"/>
            <a:ext cx="1590989" cy="2627667"/>
            <a:chOff x="8565786" y="3038656"/>
            <a:chExt cx="2527555" cy="4174492"/>
          </a:xfrm>
        </p:grpSpPr>
        <p:sp>
          <p:nvSpPr>
            <p:cNvPr id="343" name="AutoShape 3"/>
            <p:cNvSpPr>
              <a:spLocks noChangeAspect="1" noChangeArrowheads="1" noTextEdit="1"/>
            </p:cNvSpPr>
            <p:nvPr/>
          </p:nvSpPr>
          <p:spPr bwMode="auto">
            <a:xfrm rot="20283732">
              <a:off x="8958230" y="3038656"/>
              <a:ext cx="1558487" cy="410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350">
                <a:solidFill>
                  <a:prstClr val="black"/>
                </a:solidFill>
              </a:endParaRPr>
            </a:p>
          </p:txBody>
        </p:sp>
        <p:sp>
          <p:nvSpPr>
            <p:cNvPr id="344" name="Freeform 6"/>
            <p:cNvSpPr>
              <a:spLocks/>
            </p:cNvSpPr>
            <p:nvPr/>
          </p:nvSpPr>
          <p:spPr bwMode="auto">
            <a:xfrm rot="20283732">
              <a:off x="9674322" y="5423402"/>
              <a:ext cx="1020763" cy="690838"/>
            </a:xfrm>
            <a:custGeom>
              <a:avLst/>
              <a:gdLst>
                <a:gd name="T0" fmla="*/ 560 w 560"/>
                <a:gd name="T1" fmla="*/ 379 h 379"/>
                <a:gd name="T2" fmla="*/ 560 w 560"/>
                <a:gd name="T3" fmla="*/ 0 h 379"/>
                <a:gd name="T4" fmla="*/ 0 w 560"/>
                <a:gd name="T5" fmla="*/ 0 h 379"/>
                <a:gd name="T6" fmla="*/ 0 w 560"/>
                <a:gd name="T7" fmla="*/ 363 h 379"/>
                <a:gd name="T8" fmla="*/ 560 w 560"/>
                <a:gd name="T9" fmla="*/ 379 h 379"/>
                <a:gd name="T10" fmla="*/ 560 w 560"/>
                <a:gd name="T11" fmla="*/ 379 h 379"/>
              </a:gdLst>
              <a:ahLst/>
              <a:cxnLst>
                <a:cxn ang="0">
                  <a:pos x="T0" y="T1"/>
                </a:cxn>
                <a:cxn ang="0">
                  <a:pos x="T2" y="T3"/>
                </a:cxn>
                <a:cxn ang="0">
                  <a:pos x="T4" y="T5"/>
                </a:cxn>
                <a:cxn ang="0">
                  <a:pos x="T6" y="T7"/>
                </a:cxn>
                <a:cxn ang="0">
                  <a:pos x="T8" y="T9"/>
                </a:cxn>
                <a:cxn ang="0">
                  <a:pos x="T10" y="T11"/>
                </a:cxn>
              </a:cxnLst>
              <a:rect l="0" t="0" r="r" b="b"/>
              <a:pathLst>
                <a:path w="560" h="379">
                  <a:moveTo>
                    <a:pt x="560" y="379"/>
                  </a:moveTo>
                  <a:lnTo>
                    <a:pt x="560" y="0"/>
                  </a:lnTo>
                  <a:lnTo>
                    <a:pt x="0" y="0"/>
                  </a:lnTo>
                  <a:lnTo>
                    <a:pt x="0" y="363"/>
                  </a:lnTo>
                  <a:lnTo>
                    <a:pt x="560" y="379"/>
                  </a:lnTo>
                  <a:lnTo>
                    <a:pt x="560" y="379"/>
                  </a:lnTo>
                  <a:close/>
                </a:path>
              </a:pathLst>
            </a:custGeom>
            <a:solidFill>
              <a:srgbClr val="DE19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solidFill>
                  <a:prstClr val="black"/>
                </a:solidFill>
              </a:endParaRPr>
            </a:p>
          </p:txBody>
        </p:sp>
        <p:sp>
          <p:nvSpPr>
            <p:cNvPr id="345" name="任意多边形 344"/>
            <p:cNvSpPr>
              <a:spLocks/>
            </p:cNvSpPr>
            <p:nvPr/>
          </p:nvSpPr>
          <p:spPr bwMode="auto">
            <a:xfrm rot="20283732">
              <a:off x="9853843" y="5768776"/>
              <a:ext cx="1239498" cy="1444372"/>
            </a:xfrm>
            <a:custGeom>
              <a:avLst/>
              <a:gdLst>
                <a:gd name="connsiteX0" fmla="*/ 1239498 w 1239498"/>
                <a:gd name="connsiteY0" fmla="*/ 0 h 1444372"/>
                <a:gd name="connsiteX1" fmla="*/ 1239498 w 1239498"/>
                <a:gd name="connsiteY1" fmla="*/ 1444372 h 1444372"/>
                <a:gd name="connsiteX2" fmla="*/ 0 w 1239498"/>
                <a:gd name="connsiteY2" fmla="*/ 945147 h 1444372"/>
                <a:gd name="connsiteX3" fmla="*/ 0 w 1239498"/>
                <a:gd name="connsiteY3" fmla="*/ 0 h 1444372"/>
              </a:gdLst>
              <a:ahLst/>
              <a:cxnLst>
                <a:cxn ang="0">
                  <a:pos x="connsiteX0" y="connsiteY0"/>
                </a:cxn>
                <a:cxn ang="0">
                  <a:pos x="connsiteX1" y="connsiteY1"/>
                </a:cxn>
                <a:cxn ang="0">
                  <a:pos x="connsiteX2" y="connsiteY2"/>
                </a:cxn>
                <a:cxn ang="0">
                  <a:pos x="connsiteX3" y="connsiteY3"/>
                </a:cxn>
              </a:cxnLst>
              <a:rect l="l" t="t" r="r" b="b"/>
              <a:pathLst>
                <a:path w="1239498" h="1444372">
                  <a:moveTo>
                    <a:pt x="1239498" y="0"/>
                  </a:moveTo>
                  <a:lnTo>
                    <a:pt x="1239498" y="1444372"/>
                  </a:lnTo>
                  <a:lnTo>
                    <a:pt x="0" y="945147"/>
                  </a:lnTo>
                  <a:lnTo>
                    <a:pt x="0" y="0"/>
                  </a:lnTo>
                  <a:close/>
                </a:path>
              </a:pathLst>
            </a:custGeom>
            <a:solidFill>
              <a:srgbClr val="ED7D31"/>
            </a:solidFill>
            <a:ln>
              <a:noFill/>
            </a:ln>
          </p:spPr>
          <p:txBody>
            <a:bodyPr vert="horz" wrap="square" lIns="68580" tIns="34290" rIns="68580" bIns="34290" numCol="1" anchor="t" anchorCtr="0" compatLnSpc="1">
              <a:prstTxWarp prst="textNoShape">
                <a:avLst/>
              </a:prstTxWarp>
              <a:noAutofit/>
            </a:bodyPr>
            <a:lstStyle/>
            <a:p>
              <a:endParaRPr lang="zh-CN" altLang="en-US" sz="1350">
                <a:solidFill>
                  <a:prstClr val="black"/>
                </a:solidFill>
              </a:endParaRPr>
            </a:p>
          </p:txBody>
        </p:sp>
        <p:sp>
          <p:nvSpPr>
            <p:cNvPr id="346" name="Freeform 8"/>
            <p:cNvSpPr>
              <a:spLocks/>
            </p:cNvSpPr>
            <p:nvPr/>
          </p:nvSpPr>
          <p:spPr bwMode="auto">
            <a:xfrm rot="20283732">
              <a:off x="8753971" y="3105801"/>
              <a:ext cx="1416309" cy="2982086"/>
            </a:xfrm>
            <a:custGeom>
              <a:avLst/>
              <a:gdLst>
                <a:gd name="T0" fmla="*/ 705 w 777"/>
                <a:gd name="T1" fmla="*/ 1237 h 1636"/>
                <a:gd name="T2" fmla="*/ 769 w 777"/>
                <a:gd name="T3" fmla="*/ 1031 h 1636"/>
                <a:gd name="T4" fmla="*/ 775 w 777"/>
                <a:gd name="T5" fmla="*/ 1003 h 1636"/>
                <a:gd name="T6" fmla="*/ 777 w 777"/>
                <a:gd name="T7" fmla="*/ 969 h 1636"/>
                <a:gd name="T8" fmla="*/ 777 w 777"/>
                <a:gd name="T9" fmla="*/ 532 h 1636"/>
                <a:gd name="T10" fmla="*/ 772 w 777"/>
                <a:gd name="T11" fmla="*/ 509 h 1636"/>
                <a:gd name="T12" fmla="*/ 760 w 777"/>
                <a:gd name="T13" fmla="*/ 490 h 1636"/>
                <a:gd name="T14" fmla="*/ 741 w 777"/>
                <a:gd name="T15" fmla="*/ 477 h 1636"/>
                <a:gd name="T16" fmla="*/ 718 w 777"/>
                <a:gd name="T17" fmla="*/ 473 h 1636"/>
                <a:gd name="T18" fmla="*/ 688 w 777"/>
                <a:gd name="T19" fmla="*/ 473 h 1636"/>
                <a:gd name="T20" fmla="*/ 665 w 777"/>
                <a:gd name="T21" fmla="*/ 477 h 1636"/>
                <a:gd name="T22" fmla="*/ 646 w 777"/>
                <a:gd name="T23" fmla="*/ 490 h 1636"/>
                <a:gd name="T24" fmla="*/ 633 w 777"/>
                <a:gd name="T25" fmla="*/ 509 h 1636"/>
                <a:gd name="T26" fmla="*/ 629 w 777"/>
                <a:gd name="T27" fmla="*/ 532 h 1636"/>
                <a:gd name="T28" fmla="*/ 629 w 777"/>
                <a:gd name="T29" fmla="*/ 502 h 1636"/>
                <a:gd name="T30" fmla="*/ 623 w 777"/>
                <a:gd name="T31" fmla="*/ 476 h 1636"/>
                <a:gd name="T32" fmla="*/ 608 w 777"/>
                <a:gd name="T33" fmla="*/ 454 h 1636"/>
                <a:gd name="T34" fmla="*/ 587 w 777"/>
                <a:gd name="T35" fmla="*/ 440 h 1636"/>
                <a:gd name="T36" fmla="*/ 562 w 777"/>
                <a:gd name="T37" fmla="*/ 435 h 1636"/>
                <a:gd name="T38" fmla="*/ 529 w 777"/>
                <a:gd name="T39" fmla="*/ 435 h 1636"/>
                <a:gd name="T40" fmla="*/ 502 w 777"/>
                <a:gd name="T41" fmla="*/ 440 h 1636"/>
                <a:gd name="T42" fmla="*/ 482 w 777"/>
                <a:gd name="T43" fmla="*/ 456 h 1636"/>
                <a:gd name="T44" fmla="*/ 468 w 777"/>
                <a:gd name="T45" fmla="*/ 476 h 1636"/>
                <a:gd name="T46" fmla="*/ 462 w 777"/>
                <a:gd name="T47" fmla="*/ 502 h 1636"/>
                <a:gd name="T48" fmla="*/ 462 w 777"/>
                <a:gd name="T49" fmla="*/ 429 h 1636"/>
                <a:gd name="T50" fmla="*/ 457 w 777"/>
                <a:gd name="T51" fmla="*/ 402 h 1636"/>
                <a:gd name="T52" fmla="*/ 443 w 777"/>
                <a:gd name="T53" fmla="*/ 382 h 1636"/>
                <a:gd name="T54" fmla="*/ 421 w 777"/>
                <a:gd name="T55" fmla="*/ 368 h 1636"/>
                <a:gd name="T56" fmla="*/ 395 w 777"/>
                <a:gd name="T57" fmla="*/ 362 h 1636"/>
                <a:gd name="T58" fmla="*/ 364 w 777"/>
                <a:gd name="T59" fmla="*/ 362 h 1636"/>
                <a:gd name="T60" fmla="*/ 337 w 777"/>
                <a:gd name="T61" fmla="*/ 368 h 1636"/>
                <a:gd name="T62" fmla="*/ 315 w 777"/>
                <a:gd name="T63" fmla="*/ 382 h 1636"/>
                <a:gd name="T64" fmla="*/ 301 w 777"/>
                <a:gd name="T65" fmla="*/ 402 h 1636"/>
                <a:gd name="T66" fmla="*/ 296 w 777"/>
                <a:gd name="T67" fmla="*/ 429 h 1636"/>
                <a:gd name="T68" fmla="*/ 296 w 777"/>
                <a:gd name="T69" fmla="*/ 67 h 1636"/>
                <a:gd name="T70" fmla="*/ 290 w 777"/>
                <a:gd name="T71" fmla="*/ 41 h 1636"/>
                <a:gd name="T72" fmla="*/ 276 w 777"/>
                <a:gd name="T73" fmla="*/ 19 h 1636"/>
                <a:gd name="T74" fmla="*/ 254 w 777"/>
                <a:gd name="T75" fmla="*/ 5 h 1636"/>
                <a:gd name="T76" fmla="*/ 229 w 777"/>
                <a:gd name="T77" fmla="*/ 0 h 1636"/>
                <a:gd name="T78" fmla="*/ 197 w 777"/>
                <a:gd name="T79" fmla="*/ 0 h 1636"/>
                <a:gd name="T80" fmla="*/ 172 w 777"/>
                <a:gd name="T81" fmla="*/ 5 h 1636"/>
                <a:gd name="T82" fmla="*/ 150 w 777"/>
                <a:gd name="T83" fmla="*/ 19 h 1636"/>
                <a:gd name="T84" fmla="*/ 136 w 777"/>
                <a:gd name="T85" fmla="*/ 41 h 1636"/>
                <a:gd name="T86" fmla="*/ 131 w 777"/>
                <a:gd name="T87" fmla="*/ 67 h 1636"/>
                <a:gd name="T88" fmla="*/ 12 w 777"/>
                <a:gd name="T89" fmla="*/ 777 h 1636"/>
                <a:gd name="T90" fmla="*/ 8 w 777"/>
                <a:gd name="T91" fmla="*/ 785 h 1636"/>
                <a:gd name="T92" fmla="*/ 2 w 777"/>
                <a:gd name="T93" fmla="*/ 799 h 1636"/>
                <a:gd name="T94" fmla="*/ 0 w 777"/>
                <a:gd name="T95" fmla="*/ 821 h 1636"/>
                <a:gd name="T96" fmla="*/ 58 w 777"/>
                <a:gd name="T97" fmla="*/ 1061 h 1636"/>
                <a:gd name="T98" fmla="*/ 64 w 777"/>
                <a:gd name="T99" fmla="*/ 1079 h 1636"/>
                <a:gd name="T100" fmla="*/ 78 w 777"/>
                <a:gd name="T101" fmla="*/ 1109 h 1636"/>
                <a:gd name="T102" fmla="*/ 218 w 777"/>
                <a:gd name="T103" fmla="*/ 1278 h 1636"/>
                <a:gd name="T104" fmla="*/ 705 w 777"/>
                <a:gd name="T105" fmla="*/ 1636 h 1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77" h="1636">
                  <a:moveTo>
                    <a:pt x="705" y="1636"/>
                  </a:moveTo>
                  <a:lnTo>
                    <a:pt x="705" y="1237"/>
                  </a:lnTo>
                  <a:lnTo>
                    <a:pt x="769" y="1031"/>
                  </a:lnTo>
                  <a:lnTo>
                    <a:pt x="769" y="1031"/>
                  </a:lnTo>
                  <a:lnTo>
                    <a:pt x="772" y="1017"/>
                  </a:lnTo>
                  <a:lnTo>
                    <a:pt x="775" y="1003"/>
                  </a:lnTo>
                  <a:lnTo>
                    <a:pt x="777" y="986"/>
                  </a:lnTo>
                  <a:lnTo>
                    <a:pt x="777" y="969"/>
                  </a:lnTo>
                  <a:lnTo>
                    <a:pt x="777" y="532"/>
                  </a:lnTo>
                  <a:lnTo>
                    <a:pt x="777" y="532"/>
                  </a:lnTo>
                  <a:lnTo>
                    <a:pt x="777" y="521"/>
                  </a:lnTo>
                  <a:lnTo>
                    <a:pt x="772" y="509"/>
                  </a:lnTo>
                  <a:lnTo>
                    <a:pt x="768" y="499"/>
                  </a:lnTo>
                  <a:lnTo>
                    <a:pt x="760" y="490"/>
                  </a:lnTo>
                  <a:lnTo>
                    <a:pt x="750" y="482"/>
                  </a:lnTo>
                  <a:lnTo>
                    <a:pt x="741" y="477"/>
                  </a:lnTo>
                  <a:lnTo>
                    <a:pt x="729" y="474"/>
                  </a:lnTo>
                  <a:lnTo>
                    <a:pt x="718" y="473"/>
                  </a:lnTo>
                  <a:lnTo>
                    <a:pt x="688" y="473"/>
                  </a:lnTo>
                  <a:lnTo>
                    <a:pt x="688" y="473"/>
                  </a:lnTo>
                  <a:lnTo>
                    <a:pt x="676" y="474"/>
                  </a:lnTo>
                  <a:lnTo>
                    <a:pt x="665" y="477"/>
                  </a:lnTo>
                  <a:lnTo>
                    <a:pt x="655" y="482"/>
                  </a:lnTo>
                  <a:lnTo>
                    <a:pt x="646" y="490"/>
                  </a:lnTo>
                  <a:lnTo>
                    <a:pt x="638" y="499"/>
                  </a:lnTo>
                  <a:lnTo>
                    <a:pt x="633" y="509"/>
                  </a:lnTo>
                  <a:lnTo>
                    <a:pt x="629" y="521"/>
                  </a:lnTo>
                  <a:lnTo>
                    <a:pt x="629" y="532"/>
                  </a:lnTo>
                  <a:lnTo>
                    <a:pt x="629" y="502"/>
                  </a:lnTo>
                  <a:lnTo>
                    <a:pt x="629" y="502"/>
                  </a:lnTo>
                  <a:lnTo>
                    <a:pt x="627" y="488"/>
                  </a:lnTo>
                  <a:lnTo>
                    <a:pt x="623" y="476"/>
                  </a:lnTo>
                  <a:lnTo>
                    <a:pt x="616" y="465"/>
                  </a:lnTo>
                  <a:lnTo>
                    <a:pt x="608" y="454"/>
                  </a:lnTo>
                  <a:lnTo>
                    <a:pt x="599" y="446"/>
                  </a:lnTo>
                  <a:lnTo>
                    <a:pt x="587" y="440"/>
                  </a:lnTo>
                  <a:lnTo>
                    <a:pt x="574" y="437"/>
                  </a:lnTo>
                  <a:lnTo>
                    <a:pt x="562" y="435"/>
                  </a:lnTo>
                  <a:lnTo>
                    <a:pt x="529" y="435"/>
                  </a:lnTo>
                  <a:lnTo>
                    <a:pt x="529" y="435"/>
                  </a:lnTo>
                  <a:lnTo>
                    <a:pt x="515" y="437"/>
                  </a:lnTo>
                  <a:lnTo>
                    <a:pt x="502" y="440"/>
                  </a:lnTo>
                  <a:lnTo>
                    <a:pt x="491" y="446"/>
                  </a:lnTo>
                  <a:lnTo>
                    <a:pt x="482" y="456"/>
                  </a:lnTo>
                  <a:lnTo>
                    <a:pt x="474" y="465"/>
                  </a:lnTo>
                  <a:lnTo>
                    <a:pt x="468" y="476"/>
                  </a:lnTo>
                  <a:lnTo>
                    <a:pt x="463" y="488"/>
                  </a:lnTo>
                  <a:lnTo>
                    <a:pt x="462" y="502"/>
                  </a:lnTo>
                  <a:lnTo>
                    <a:pt x="462" y="429"/>
                  </a:lnTo>
                  <a:lnTo>
                    <a:pt x="462" y="429"/>
                  </a:lnTo>
                  <a:lnTo>
                    <a:pt x="460" y="415"/>
                  </a:lnTo>
                  <a:lnTo>
                    <a:pt x="457" y="402"/>
                  </a:lnTo>
                  <a:lnTo>
                    <a:pt x="451" y="392"/>
                  </a:lnTo>
                  <a:lnTo>
                    <a:pt x="443" y="382"/>
                  </a:lnTo>
                  <a:lnTo>
                    <a:pt x="432" y="373"/>
                  </a:lnTo>
                  <a:lnTo>
                    <a:pt x="421" y="368"/>
                  </a:lnTo>
                  <a:lnTo>
                    <a:pt x="409" y="363"/>
                  </a:lnTo>
                  <a:lnTo>
                    <a:pt x="395" y="362"/>
                  </a:lnTo>
                  <a:lnTo>
                    <a:pt x="364" y="362"/>
                  </a:lnTo>
                  <a:lnTo>
                    <a:pt x="364" y="362"/>
                  </a:lnTo>
                  <a:lnTo>
                    <a:pt x="349" y="363"/>
                  </a:lnTo>
                  <a:lnTo>
                    <a:pt x="337" y="368"/>
                  </a:lnTo>
                  <a:lnTo>
                    <a:pt x="326" y="374"/>
                  </a:lnTo>
                  <a:lnTo>
                    <a:pt x="315" y="382"/>
                  </a:lnTo>
                  <a:lnTo>
                    <a:pt x="307" y="392"/>
                  </a:lnTo>
                  <a:lnTo>
                    <a:pt x="301" y="402"/>
                  </a:lnTo>
                  <a:lnTo>
                    <a:pt x="298" y="415"/>
                  </a:lnTo>
                  <a:lnTo>
                    <a:pt x="296" y="429"/>
                  </a:lnTo>
                  <a:lnTo>
                    <a:pt x="296" y="67"/>
                  </a:lnTo>
                  <a:lnTo>
                    <a:pt x="296" y="67"/>
                  </a:lnTo>
                  <a:lnTo>
                    <a:pt x="295" y="53"/>
                  </a:lnTo>
                  <a:lnTo>
                    <a:pt x="290" y="41"/>
                  </a:lnTo>
                  <a:lnTo>
                    <a:pt x="284" y="30"/>
                  </a:lnTo>
                  <a:lnTo>
                    <a:pt x="276" y="19"/>
                  </a:lnTo>
                  <a:lnTo>
                    <a:pt x="267" y="11"/>
                  </a:lnTo>
                  <a:lnTo>
                    <a:pt x="254" y="5"/>
                  </a:lnTo>
                  <a:lnTo>
                    <a:pt x="242" y="2"/>
                  </a:lnTo>
                  <a:lnTo>
                    <a:pt x="229" y="0"/>
                  </a:lnTo>
                  <a:lnTo>
                    <a:pt x="197" y="0"/>
                  </a:lnTo>
                  <a:lnTo>
                    <a:pt x="197" y="0"/>
                  </a:lnTo>
                  <a:lnTo>
                    <a:pt x="184" y="2"/>
                  </a:lnTo>
                  <a:lnTo>
                    <a:pt x="172" y="5"/>
                  </a:lnTo>
                  <a:lnTo>
                    <a:pt x="159" y="11"/>
                  </a:lnTo>
                  <a:lnTo>
                    <a:pt x="150" y="19"/>
                  </a:lnTo>
                  <a:lnTo>
                    <a:pt x="142" y="30"/>
                  </a:lnTo>
                  <a:lnTo>
                    <a:pt x="136" y="41"/>
                  </a:lnTo>
                  <a:lnTo>
                    <a:pt x="133" y="53"/>
                  </a:lnTo>
                  <a:lnTo>
                    <a:pt x="131" y="67"/>
                  </a:lnTo>
                  <a:lnTo>
                    <a:pt x="131" y="613"/>
                  </a:lnTo>
                  <a:lnTo>
                    <a:pt x="12" y="777"/>
                  </a:lnTo>
                  <a:lnTo>
                    <a:pt x="12" y="777"/>
                  </a:lnTo>
                  <a:lnTo>
                    <a:pt x="8" y="785"/>
                  </a:lnTo>
                  <a:lnTo>
                    <a:pt x="3" y="791"/>
                  </a:lnTo>
                  <a:lnTo>
                    <a:pt x="2" y="799"/>
                  </a:lnTo>
                  <a:lnTo>
                    <a:pt x="0" y="806"/>
                  </a:lnTo>
                  <a:lnTo>
                    <a:pt x="0" y="821"/>
                  </a:lnTo>
                  <a:lnTo>
                    <a:pt x="3" y="836"/>
                  </a:lnTo>
                  <a:lnTo>
                    <a:pt x="58" y="1061"/>
                  </a:lnTo>
                  <a:lnTo>
                    <a:pt x="58" y="1061"/>
                  </a:lnTo>
                  <a:lnTo>
                    <a:pt x="64" y="1079"/>
                  </a:lnTo>
                  <a:lnTo>
                    <a:pt x="70" y="1095"/>
                  </a:lnTo>
                  <a:lnTo>
                    <a:pt x="78" y="1109"/>
                  </a:lnTo>
                  <a:lnTo>
                    <a:pt x="87" y="1120"/>
                  </a:lnTo>
                  <a:lnTo>
                    <a:pt x="218" y="1278"/>
                  </a:lnTo>
                  <a:lnTo>
                    <a:pt x="218" y="1629"/>
                  </a:lnTo>
                  <a:lnTo>
                    <a:pt x="705" y="1636"/>
                  </a:lnTo>
                  <a:lnTo>
                    <a:pt x="705" y="1636"/>
                  </a:lnTo>
                  <a:close/>
                </a:path>
              </a:pathLst>
            </a:custGeom>
            <a:solidFill>
              <a:srgbClr val="F6E0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solidFill>
                  <a:prstClr val="black"/>
                </a:solidFill>
              </a:endParaRPr>
            </a:p>
          </p:txBody>
        </p:sp>
        <p:sp>
          <p:nvSpPr>
            <p:cNvPr id="347" name="Freeform 9"/>
            <p:cNvSpPr>
              <a:spLocks noEditPoints="1"/>
            </p:cNvSpPr>
            <p:nvPr/>
          </p:nvSpPr>
          <p:spPr bwMode="auto">
            <a:xfrm rot="20283732">
              <a:off x="8766254" y="3779875"/>
              <a:ext cx="1193929" cy="1006181"/>
            </a:xfrm>
            <a:custGeom>
              <a:avLst/>
              <a:gdLst>
                <a:gd name="T0" fmla="*/ 0 w 655"/>
                <a:gd name="T1" fmla="*/ 327 h 552"/>
                <a:gd name="T2" fmla="*/ 56 w 655"/>
                <a:gd name="T3" fmla="*/ 251 h 552"/>
                <a:gd name="T4" fmla="*/ 320 w 655"/>
                <a:gd name="T5" fmla="*/ 0 h 552"/>
                <a:gd name="T6" fmla="*/ 289 w 655"/>
                <a:gd name="T7" fmla="*/ 0 h 552"/>
                <a:gd name="T8" fmla="*/ 262 w 655"/>
                <a:gd name="T9" fmla="*/ 6 h 552"/>
                <a:gd name="T10" fmla="*/ 240 w 655"/>
                <a:gd name="T11" fmla="*/ 20 h 552"/>
                <a:gd name="T12" fmla="*/ 226 w 655"/>
                <a:gd name="T13" fmla="*/ 40 h 552"/>
                <a:gd name="T14" fmla="*/ 221 w 655"/>
                <a:gd name="T15" fmla="*/ 67 h 552"/>
                <a:gd name="T16" fmla="*/ 282 w 655"/>
                <a:gd name="T17" fmla="*/ 51 h 552"/>
                <a:gd name="T18" fmla="*/ 289 w 655"/>
                <a:gd name="T19" fmla="*/ 33 h 552"/>
                <a:gd name="T20" fmla="*/ 298 w 655"/>
                <a:gd name="T21" fmla="*/ 19 h 552"/>
                <a:gd name="T22" fmla="*/ 312 w 655"/>
                <a:gd name="T23" fmla="*/ 8 h 552"/>
                <a:gd name="T24" fmla="*/ 332 w 655"/>
                <a:gd name="T25" fmla="*/ 1 h 552"/>
                <a:gd name="T26" fmla="*/ 320 w 655"/>
                <a:gd name="T27" fmla="*/ 0 h 552"/>
                <a:gd name="T28" fmla="*/ 454 w 655"/>
                <a:gd name="T29" fmla="*/ 73 h 552"/>
                <a:gd name="T30" fmla="*/ 487 w 655"/>
                <a:gd name="T31" fmla="*/ 73 h 552"/>
                <a:gd name="T32" fmla="*/ 498 w 655"/>
                <a:gd name="T33" fmla="*/ 75 h 552"/>
                <a:gd name="T34" fmla="*/ 479 w 655"/>
                <a:gd name="T35" fmla="*/ 79 h 552"/>
                <a:gd name="T36" fmla="*/ 466 w 655"/>
                <a:gd name="T37" fmla="*/ 89 h 552"/>
                <a:gd name="T38" fmla="*/ 457 w 655"/>
                <a:gd name="T39" fmla="*/ 101 h 552"/>
                <a:gd name="T40" fmla="*/ 387 w 655"/>
                <a:gd name="T41" fmla="*/ 295 h 552"/>
                <a:gd name="T42" fmla="*/ 387 w 655"/>
                <a:gd name="T43" fmla="*/ 140 h 552"/>
                <a:gd name="T44" fmla="*/ 393 w 655"/>
                <a:gd name="T45" fmla="*/ 114 h 552"/>
                <a:gd name="T46" fmla="*/ 407 w 655"/>
                <a:gd name="T47" fmla="*/ 94 h 552"/>
                <a:gd name="T48" fmla="*/ 427 w 655"/>
                <a:gd name="T49" fmla="*/ 78 h 552"/>
                <a:gd name="T50" fmla="*/ 454 w 655"/>
                <a:gd name="T51" fmla="*/ 73 h 552"/>
                <a:gd name="T52" fmla="*/ 643 w 655"/>
                <a:gd name="T53" fmla="*/ 111 h 552"/>
                <a:gd name="T54" fmla="*/ 613 w 655"/>
                <a:gd name="T55" fmla="*/ 111 h 552"/>
                <a:gd name="T56" fmla="*/ 590 w 655"/>
                <a:gd name="T57" fmla="*/ 115 h 552"/>
                <a:gd name="T58" fmla="*/ 571 w 655"/>
                <a:gd name="T59" fmla="*/ 128 h 552"/>
                <a:gd name="T60" fmla="*/ 558 w 655"/>
                <a:gd name="T61" fmla="*/ 147 h 552"/>
                <a:gd name="T62" fmla="*/ 554 w 655"/>
                <a:gd name="T63" fmla="*/ 170 h 552"/>
                <a:gd name="T64" fmla="*/ 613 w 655"/>
                <a:gd name="T65" fmla="*/ 148 h 552"/>
                <a:gd name="T66" fmla="*/ 619 w 655"/>
                <a:gd name="T67" fmla="*/ 136 h 552"/>
                <a:gd name="T68" fmla="*/ 635 w 655"/>
                <a:gd name="T69" fmla="*/ 120 h 552"/>
                <a:gd name="T70" fmla="*/ 647 w 655"/>
                <a:gd name="T71" fmla="*/ 114 h 552"/>
                <a:gd name="T72" fmla="*/ 655 w 655"/>
                <a:gd name="T73" fmla="*/ 112 h 552"/>
                <a:gd name="T74" fmla="*/ 643 w 655"/>
                <a:gd name="T75" fmla="*/ 111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5" h="552">
                  <a:moveTo>
                    <a:pt x="56" y="251"/>
                  </a:moveTo>
                  <a:lnTo>
                    <a:pt x="0" y="327"/>
                  </a:lnTo>
                  <a:lnTo>
                    <a:pt x="56" y="552"/>
                  </a:lnTo>
                  <a:lnTo>
                    <a:pt x="56" y="251"/>
                  </a:lnTo>
                  <a:lnTo>
                    <a:pt x="56" y="251"/>
                  </a:lnTo>
                  <a:close/>
                  <a:moveTo>
                    <a:pt x="320" y="0"/>
                  </a:moveTo>
                  <a:lnTo>
                    <a:pt x="289" y="0"/>
                  </a:lnTo>
                  <a:lnTo>
                    <a:pt x="289" y="0"/>
                  </a:lnTo>
                  <a:lnTo>
                    <a:pt x="274" y="1"/>
                  </a:lnTo>
                  <a:lnTo>
                    <a:pt x="262" y="6"/>
                  </a:lnTo>
                  <a:lnTo>
                    <a:pt x="251" y="12"/>
                  </a:lnTo>
                  <a:lnTo>
                    <a:pt x="240" y="20"/>
                  </a:lnTo>
                  <a:lnTo>
                    <a:pt x="232" y="30"/>
                  </a:lnTo>
                  <a:lnTo>
                    <a:pt x="226" y="40"/>
                  </a:lnTo>
                  <a:lnTo>
                    <a:pt x="223" y="53"/>
                  </a:lnTo>
                  <a:lnTo>
                    <a:pt x="221" y="67"/>
                  </a:lnTo>
                  <a:lnTo>
                    <a:pt x="221" y="295"/>
                  </a:lnTo>
                  <a:lnTo>
                    <a:pt x="282" y="51"/>
                  </a:lnTo>
                  <a:lnTo>
                    <a:pt x="282" y="51"/>
                  </a:lnTo>
                  <a:lnTo>
                    <a:pt x="289" y="33"/>
                  </a:lnTo>
                  <a:lnTo>
                    <a:pt x="293" y="25"/>
                  </a:lnTo>
                  <a:lnTo>
                    <a:pt x="298" y="19"/>
                  </a:lnTo>
                  <a:lnTo>
                    <a:pt x="304" y="12"/>
                  </a:lnTo>
                  <a:lnTo>
                    <a:pt x="312" y="8"/>
                  </a:lnTo>
                  <a:lnTo>
                    <a:pt x="321" y="3"/>
                  </a:lnTo>
                  <a:lnTo>
                    <a:pt x="332" y="1"/>
                  </a:lnTo>
                  <a:lnTo>
                    <a:pt x="332" y="1"/>
                  </a:lnTo>
                  <a:lnTo>
                    <a:pt x="320" y="0"/>
                  </a:lnTo>
                  <a:lnTo>
                    <a:pt x="320" y="0"/>
                  </a:lnTo>
                  <a:close/>
                  <a:moveTo>
                    <a:pt x="454" y="73"/>
                  </a:moveTo>
                  <a:lnTo>
                    <a:pt x="487" y="73"/>
                  </a:lnTo>
                  <a:lnTo>
                    <a:pt x="487" y="73"/>
                  </a:lnTo>
                  <a:lnTo>
                    <a:pt x="498" y="75"/>
                  </a:lnTo>
                  <a:lnTo>
                    <a:pt x="498" y="75"/>
                  </a:lnTo>
                  <a:lnTo>
                    <a:pt x="488" y="76"/>
                  </a:lnTo>
                  <a:lnTo>
                    <a:pt x="479" y="79"/>
                  </a:lnTo>
                  <a:lnTo>
                    <a:pt x="473" y="84"/>
                  </a:lnTo>
                  <a:lnTo>
                    <a:pt x="466" y="89"/>
                  </a:lnTo>
                  <a:lnTo>
                    <a:pt x="462" y="94"/>
                  </a:lnTo>
                  <a:lnTo>
                    <a:pt x="457" y="101"/>
                  </a:lnTo>
                  <a:lnTo>
                    <a:pt x="449" y="117"/>
                  </a:lnTo>
                  <a:lnTo>
                    <a:pt x="387" y="295"/>
                  </a:lnTo>
                  <a:lnTo>
                    <a:pt x="387" y="140"/>
                  </a:lnTo>
                  <a:lnTo>
                    <a:pt x="387" y="140"/>
                  </a:lnTo>
                  <a:lnTo>
                    <a:pt x="388" y="126"/>
                  </a:lnTo>
                  <a:lnTo>
                    <a:pt x="393" y="114"/>
                  </a:lnTo>
                  <a:lnTo>
                    <a:pt x="399" y="103"/>
                  </a:lnTo>
                  <a:lnTo>
                    <a:pt x="407" y="94"/>
                  </a:lnTo>
                  <a:lnTo>
                    <a:pt x="416" y="84"/>
                  </a:lnTo>
                  <a:lnTo>
                    <a:pt x="427" y="78"/>
                  </a:lnTo>
                  <a:lnTo>
                    <a:pt x="440" y="75"/>
                  </a:lnTo>
                  <a:lnTo>
                    <a:pt x="454" y="73"/>
                  </a:lnTo>
                  <a:lnTo>
                    <a:pt x="454" y="73"/>
                  </a:lnTo>
                  <a:close/>
                  <a:moveTo>
                    <a:pt x="643" y="111"/>
                  </a:moveTo>
                  <a:lnTo>
                    <a:pt x="613" y="111"/>
                  </a:lnTo>
                  <a:lnTo>
                    <a:pt x="613" y="111"/>
                  </a:lnTo>
                  <a:lnTo>
                    <a:pt x="601" y="112"/>
                  </a:lnTo>
                  <a:lnTo>
                    <a:pt x="590" y="115"/>
                  </a:lnTo>
                  <a:lnTo>
                    <a:pt x="580" y="120"/>
                  </a:lnTo>
                  <a:lnTo>
                    <a:pt x="571" y="128"/>
                  </a:lnTo>
                  <a:lnTo>
                    <a:pt x="563" y="137"/>
                  </a:lnTo>
                  <a:lnTo>
                    <a:pt x="558" y="147"/>
                  </a:lnTo>
                  <a:lnTo>
                    <a:pt x="554" y="159"/>
                  </a:lnTo>
                  <a:lnTo>
                    <a:pt x="554" y="170"/>
                  </a:lnTo>
                  <a:lnTo>
                    <a:pt x="554" y="295"/>
                  </a:lnTo>
                  <a:lnTo>
                    <a:pt x="613" y="148"/>
                  </a:lnTo>
                  <a:lnTo>
                    <a:pt x="613" y="148"/>
                  </a:lnTo>
                  <a:lnTo>
                    <a:pt x="619" y="136"/>
                  </a:lnTo>
                  <a:lnTo>
                    <a:pt x="629" y="125"/>
                  </a:lnTo>
                  <a:lnTo>
                    <a:pt x="635" y="120"/>
                  </a:lnTo>
                  <a:lnTo>
                    <a:pt x="641" y="117"/>
                  </a:lnTo>
                  <a:lnTo>
                    <a:pt x="647" y="114"/>
                  </a:lnTo>
                  <a:lnTo>
                    <a:pt x="655" y="112"/>
                  </a:lnTo>
                  <a:lnTo>
                    <a:pt x="655" y="112"/>
                  </a:lnTo>
                  <a:lnTo>
                    <a:pt x="643" y="111"/>
                  </a:lnTo>
                  <a:lnTo>
                    <a:pt x="643" y="111"/>
                  </a:lnTo>
                  <a:close/>
                </a:path>
              </a:pathLst>
            </a:custGeom>
            <a:solidFill>
              <a:srgbClr val="ECC3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solidFill>
                  <a:prstClr val="black"/>
                </a:solidFill>
              </a:endParaRPr>
            </a:p>
          </p:txBody>
        </p:sp>
        <p:sp>
          <p:nvSpPr>
            <p:cNvPr id="348" name="Freeform 11"/>
            <p:cNvSpPr>
              <a:spLocks noEditPoints="1"/>
            </p:cNvSpPr>
            <p:nvPr/>
          </p:nvSpPr>
          <p:spPr bwMode="auto">
            <a:xfrm rot="20283732">
              <a:off x="8858220" y="3808962"/>
              <a:ext cx="1069979" cy="550483"/>
            </a:xfrm>
            <a:custGeom>
              <a:avLst/>
              <a:gdLst>
                <a:gd name="T0" fmla="*/ 8 w 587"/>
                <a:gd name="T1" fmla="*/ 302 h 302"/>
                <a:gd name="T2" fmla="*/ 0 w 587"/>
                <a:gd name="T3" fmla="*/ 299 h 302"/>
                <a:gd name="T4" fmla="*/ 5 w 587"/>
                <a:gd name="T5" fmla="*/ 293 h 302"/>
                <a:gd name="T6" fmla="*/ 49 w 587"/>
                <a:gd name="T7" fmla="*/ 285 h 302"/>
                <a:gd name="T8" fmla="*/ 94 w 587"/>
                <a:gd name="T9" fmla="*/ 294 h 302"/>
                <a:gd name="T10" fmla="*/ 97 w 587"/>
                <a:gd name="T11" fmla="*/ 299 h 302"/>
                <a:gd name="T12" fmla="*/ 69 w 587"/>
                <a:gd name="T13" fmla="*/ 297 h 302"/>
                <a:gd name="T14" fmla="*/ 214 w 587"/>
                <a:gd name="T15" fmla="*/ 296 h 302"/>
                <a:gd name="T16" fmla="*/ 169 w 587"/>
                <a:gd name="T17" fmla="*/ 302 h 302"/>
                <a:gd name="T18" fmla="*/ 166 w 587"/>
                <a:gd name="T19" fmla="*/ 296 h 302"/>
                <a:gd name="T20" fmla="*/ 191 w 587"/>
                <a:gd name="T21" fmla="*/ 287 h 302"/>
                <a:gd name="T22" fmla="*/ 258 w 587"/>
                <a:gd name="T23" fmla="*/ 293 h 302"/>
                <a:gd name="T24" fmla="*/ 263 w 587"/>
                <a:gd name="T25" fmla="*/ 297 h 302"/>
                <a:gd name="T26" fmla="*/ 255 w 587"/>
                <a:gd name="T27" fmla="*/ 301 h 302"/>
                <a:gd name="T28" fmla="*/ 214 w 587"/>
                <a:gd name="T29" fmla="*/ 296 h 302"/>
                <a:gd name="T30" fmla="*/ 341 w 587"/>
                <a:gd name="T31" fmla="*/ 301 h 302"/>
                <a:gd name="T32" fmla="*/ 331 w 587"/>
                <a:gd name="T33" fmla="*/ 299 h 302"/>
                <a:gd name="T34" fmla="*/ 337 w 587"/>
                <a:gd name="T35" fmla="*/ 293 h 302"/>
                <a:gd name="T36" fmla="*/ 380 w 587"/>
                <a:gd name="T37" fmla="*/ 285 h 302"/>
                <a:gd name="T38" fmla="*/ 426 w 587"/>
                <a:gd name="T39" fmla="*/ 294 h 302"/>
                <a:gd name="T40" fmla="*/ 428 w 587"/>
                <a:gd name="T41" fmla="*/ 299 h 302"/>
                <a:gd name="T42" fmla="*/ 401 w 587"/>
                <a:gd name="T43" fmla="*/ 297 h 302"/>
                <a:gd name="T44" fmla="*/ 537 w 587"/>
                <a:gd name="T45" fmla="*/ 296 h 302"/>
                <a:gd name="T46" fmla="*/ 492 w 587"/>
                <a:gd name="T47" fmla="*/ 301 h 302"/>
                <a:gd name="T48" fmla="*/ 490 w 587"/>
                <a:gd name="T49" fmla="*/ 296 h 302"/>
                <a:gd name="T50" fmla="*/ 515 w 587"/>
                <a:gd name="T51" fmla="*/ 287 h 302"/>
                <a:gd name="T52" fmla="*/ 581 w 587"/>
                <a:gd name="T53" fmla="*/ 291 h 302"/>
                <a:gd name="T54" fmla="*/ 587 w 587"/>
                <a:gd name="T55" fmla="*/ 297 h 302"/>
                <a:gd name="T56" fmla="*/ 578 w 587"/>
                <a:gd name="T57" fmla="*/ 301 h 302"/>
                <a:gd name="T58" fmla="*/ 537 w 587"/>
                <a:gd name="T59" fmla="*/ 296 h 302"/>
                <a:gd name="T60" fmla="*/ 74 w 587"/>
                <a:gd name="T61" fmla="*/ 37 h 302"/>
                <a:gd name="T62" fmla="*/ 74 w 587"/>
                <a:gd name="T63" fmla="*/ 29 h 302"/>
                <a:gd name="T64" fmla="*/ 22 w 587"/>
                <a:gd name="T65" fmla="*/ 29 h 302"/>
                <a:gd name="T66" fmla="*/ 22 w 587"/>
                <a:gd name="T67" fmla="*/ 37 h 302"/>
                <a:gd name="T68" fmla="*/ 49 w 587"/>
                <a:gd name="T69" fmla="*/ 9 h 302"/>
                <a:gd name="T70" fmla="*/ 4 w 587"/>
                <a:gd name="T71" fmla="*/ 15 h 302"/>
                <a:gd name="T72" fmla="*/ 0 w 587"/>
                <a:gd name="T73" fmla="*/ 9 h 302"/>
                <a:gd name="T74" fmla="*/ 25 w 587"/>
                <a:gd name="T75" fmla="*/ 1 h 302"/>
                <a:gd name="T76" fmla="*/ 91 w 587"/>
                <a:gd name="T77" fmla="*/ 6 h 302"/>
                <a:gd name="T78" fmla="*/ 97 w 587"/>
                <a:gd name="T79" fmla="*/ 12 h 302"/>
                <a:gd name="T80" fmla="*/ 88 w 587"/>
                <a:gd name="T81" fmla="*/ 15 h 302"/>
                <a:gd name="T82" fmla="*/ 49 w 587"/>
                <a:gd name="T83" fmla="*/ 9 h 302"/>
                <a:gd name="T84" fmla="*/ 8 w 587"/>
                <a:gd name="T85" fmla="*/ 51 h 302"/>
                <a:gd name="T86" fmla="*/ 0 w 587"/>
                <a:gd name="T87" fmla="*/ 54 h 302"/>
                <a:gd name="T88" fmla="*/ 5 w 587"/>
                <a:gd name="T89" fmla="*/ 60 h 302"/>
                <a:gd name="T90" fmla="*/ 49 w 587"/>
                <a:gd name="T91" fmla="*/ 67 h 302"/>
                <a:gd name="T92" fmla="*/ 94 w 587"/>
                <a:gd name="T93" fmla="*/ 59 h 302"/>
                <a:gd name="T94" fmla="*/ 97 w 587"/>
                <a:gd name="T95" fmla="*/ 53 h 302"/>
                <a:gd name="T96" fmla="*/ 69 w 587"/>
                <a:gd name="T97" fmla="*/ 5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87" h="302">
                  <a:moveTo>
                    <a:pt x="49" y="296"/>
                  </a:moveTo>
                  <a:lnTo>
                    <a:pt x="49" y="296"/>
                  </a:lnTo>
                  <a:lnTo>
                    <a:pt x="27" y="297"/>
                  </a:lnTo>
                  <a:lnTo>
                    <a:pt x="8" y="302"/>
                  </a:lnTo>
                  <a:lnTo>
                    <a:pt x="8" y="302"/>
                  </a:lnTo>
                  <a:lnTo>
                    <a:pt x="4" y="302"/>
                  </a:lnTo>
                  <a:lnTo>
                    <a:pt x="0" y="299"/>
                  </a:lnTo>
                  <a:lnTo>
                    <a:pt x="0" y="299"/>
                  </a:lnTo>
                  <a:lnTo>
                    <a:pt x="0" y="297"/>
                  </a:lnTo>
                  <a:lnTo>
                    <a:pt x="0" y="296"/>
                  </a:lnTo>
                  <a:lnTo>
                    <a:pt x="2" y="294"/>
                  </a:lnTo>
                  <a:lnTo>
                    <a:pt x="5" y="293"/>
                  </a:lnTo>
                  <a:lnTo>
                    <a:pt x="5" y="293"/>
                  </a:lnTo>
                  <a:lnTo>
                    <a:pt x="25" y="288"/>
                  </a:lnTo>
                  <a:lnTo>
                    <a:pt x="49" y="285"/>
                  </a:lnTo>
                  <a:lnTo>
                    <a:pt x="49" y="285"/>
                  </a:lnTo>
                  <a:lnTo>
                    <a:pt x="71" y="288"/>
                  </a:lnTo>
                  <a:lnTo>
                    <a:pt x="91" y="293"/>
                  </a:lnTo>
                  <a:lnTo>
                    <a:pt x="91" y="293"/>
                  </a:lnTo>
                  <a:lnTo>
                    <a:pt x="94" y="294"/>
                  </a:lnTo>
                  <a:lnTo>
                    <a:pt x="96" y="296"/>
                  </a:lnTo>
                  <a:lnTo>
                    <a:pt x="97" y="297"/>
                  </a:lnTo>
                  <a:lnTo>
                    <a:pt x="97" y="299"/>
                  </a:lnTo>
                  <a:lnTo>
                    <a:pt x="97" y="299"/>
                  </a:lnTo>
                  <a:lnTo>
                    <a:pt x="94" y="302"/>
                  </a:lnTo>
                  <a:lnTo>
                    <a:pt x="88" y="302"/>
                  </a:lnTo>
                  <a:lnTo>
                    <a:pt x="88" y="302"/>
                  </a:lnTo>
                  <a:lnTo>
                    <a:pt x="69" y="297"/>
                  </a:lnTo>
                  <a:lnTo>
                    <a:pt x="49" y="296"/>
                  </a:lnTo>
                  <a:lnTo>
                    <a:pt x="49" y="296"/>
                  </a:lnTo>
                  <a:close/>
                  <a:moveTo>
                    <a:pt x="214" y="296"/>
                  </a:moveTo>
                  <a:lnTo>
                    <a:pt x="214" y="296"/>
                  </a:lnTo>
                  <a:lnTo>
                    <a:pt x="194" y="297"/>
                  </a:lnTo>
                  <a:lnTo>
                    <a:pt x="175" y="301"/>
                  </a:lnTo>
                  <a:lnTo>
                    <a:pt x="175" y="301"/>
                  </a:lnTo>
                  <a:lnTo>
                    <a:pt x="169" y="302"/>
                  </a:lnTo>
                  <a:lnTo>
                    <a:pt x="166" y="299"/>
                  </a:lnTo>
                  <a:lnTo>
                    <a:pt x="166" y="299"/>
                  </a:lnTo>
                  <a:lnTo>
                    <a:pt x="166" y="297"/>
                  </a:lnTo>
                  <a:lnTo>
                    <a:pt x="166" y="296"/>
                  </a:lnTo>
                  <a:lnTo>
                    <a:pt x="167" y="294"/>
                  </a:lnTo>
                  <a:lnTo>
                    <a:pt x="170" y="293"/>
                  </a:lnTo>
                  <a:lnTo>
                    <a:pt x="170" y="293"/>
                  </a:lnTo>
                  <a:lnTo>
                    <a:pt x="191" y="287"/>
                  </a:lnTo>
                  <a:lnTo>
                    <a:pt x="214" y="285"/>
                  </a:lnTo>
                  <a:lnTo>
                    <a:pt x="214" y="285"/>
                  </a:lnTo>
                  <a:lnTo>
                    <a:pt x="238" y="287"/>
                  </a:lnTo>
                  <a:lnTo>
                    <a:pt x="258" y="293"/>
                  </a:lnTo>
                  <a:lnTo>
                    <a:pt x="258" y="293"/>
                  </a:lnTo>
                  <a:lnTo>
                    <a:pt x="261" y="294"/>
                  </a:lnTo>
                  <a:lnTo>
                    <a:pt x="263" y="296"/>
                  </a:lnTo>
                  <a:lnTo>
                    <a:pt x="263" y="297"/>
                  </a:lnTo>
                  <a:lnTo>
                    <a:pt x="263" y="299"/>
                  </a:lnTo>
                  <a:lnTo>
                    <a:pt x="263" y="299"/>
                  </a:lnTo>
                  <a:lnTo>
                    <a:pt x="259" y="302"/>
                  </a:lnTo>
                  <a:lnTo>
                    <a:pt x="255" y="301"/>
                  </a:lnTo>
                  <a:lnTo>
                    <a:pt x="255" y="301"/>
                  </a:lnTo>
                  <a:lnTo>
                    <a:pt x="236" y="297"/>
                  </a:lnTo>
                  <a:lnTo>
                    <a:pt x="214" y="296"/>
                  </a:lnTo>
                  <a:lnTo>
                    <a:pt x="214" y="296"/>
                  </a:lnTo>
                  <a:close/>
                  <a:moveTo>
                    <a:pt x="380" y="296"/>
                  </a:moveTo>
                  <a:lnTo>
                    <a:pt x="380" y="296"/>
                  </a:lnTo>
                  <a:lnTo>
                    <a:pt x="359" y="297"/>
                  </a:lnTo>
                  <a:lnTo>
                    <a:pt x="341" y="301"/>
                  </a:lnTo>
                  <a:lnTo>
                    <a:pt x="341" y="301"/>
                  </a:lnTo>
                  <a:lnTo>
                    <a:pt x="334" y="302"/>
                  </a:lnTo>
                  <a:lnTo>
                    <a:pt x="331" y="299"/>
                  </a:lnTo>
                  <a:lnTo>
                    <a:pt x="331" y="299"/>
                  </a:lnTo>
                  <a:lnTo>
                    <a:pt x="331" y="297"/>
                  </a:lnTo>
                  <a:lnTo>
                    <a:pt x="333" y="296"/>
                  </a:lnTo>
                  <a:lnTo>
                    <a:pt x="334" y="294"/>
                  </a:lnTo>
                  <a:lnTo>
                    <a:pt x="337" y="293"/>
                  </a:lnTo>
                  <a:lnTo>
                    <a:pt x="337" y="293"/>
                  </a:lnTo>
                  <a:lnTo>
                    <a:pt x="358" y="287"/>
                  </a:lnTo>
                  <a:lnTo>
                    <a:pt x="380" y="285"/>
                  </a:lnTo>
                  <a:lnTo>
                    <a:pt x="380" y="285"/>
                  </a:lnTo>
                  <a:lnTo>
                    <a:pt x="403" y="287"/>
                  </a:lnTo>
                  <a:lnTo>
                    <a:pt x="423" y="293"/>
                  </a:lnTo>
                  <a:lnTo>
                    <a:pt x="423" y="293"/>
                  </a:lnTo>
                  <a:lnTo>
                    <a:pt x="426" y="294"/>
                  </a:lnTo>
                  <a:lnTo>
                    <a:pt x="428" y="296"/>
                  </a:lnTo>
                  <a:lnTo>
                    <a:pt x="429" y="297"/>
                  </a:lnTo>
                  <a:lnTo>
                    <a:pt x="428" y="299"/>
                  </a:lnTo>
                  <a:lnTo>
                    <a:pt x="428" y="299"/>
                  </a:lnTo>
                  <a:lnTo>
                    <a:pt x="425" y="302"/>
                  </a:lnTo>
                  <a:lnTo>
                    <a:pt x="420" y="301"/>
                  </a:lnTo>
                  <a:lnTo>
                    <a:pt x="420" y="301"/>
                  </a:lnTo>
                  <a:lnTo>
                    <a:pt x="401" y="297"/>
                  </a:lnTo>
                  <a:lnTo>
                    <a:pt x="380" y="296"/>
                  </a:lnTo>
                  <a:lnTo>
                    <a:pt x="380" y="296"/>
                  </a:lnTo>
                  <a:close/>
                  <a:moveTo>
                    <a:pt x="537" y="296"/>
                  </a:moveTo>
                  <a:lnTo>
                    <a:pt x="537" y="296"/>
                  </a:lnTo>
                  <a:lnTo>
                    <a:pt x="517" y="297"/>
                  </a:lnTo>
                  <a:lnTo>
                    <a:pt x="498" y="301"/>
                  </a:lnTo>
                  <a:lnTo>
                    <a:pt x="498" y="301"/>
                  </a:lnTo>
                  <a:lnTo>
                    <a:pt x="492" y="301"/>
                  </a:lnTo>
                  <a:lnTo>
                    <a:pt x="490" y="299"/>
                  </a:lnTo>
                  <a:lnTo>
                    <a:pt x="490" y="299"/>
                  </a:lnTo>
                  <a:lnTo>
                    <a:pt x="489" y="297"/>
                  </a:lnTo>
                  <a:lnTo>
                    <a:pt x="490" y="296"/>
                  </a:lnTo>
                  <a:lnTo>
                    <a:pt x="492" y="293"/>
                  </a:lnTo>
                  <a:lnTo>
                    <a:pt x="495" y="291"/>
                  </a:lnTo>
                  <a:lnTo>
                    <a:pt x="495" y="291"/>
                  </a:lnTo>
                  <a:lnTo>
                    <a:pt x="515" y="287"/>
                  </a:lnTo>
                  <a:lnTo>
                    <a:pt x="537" y="285"/>
                  </a:lnTo>
                  <a:lnTo>
                    <a:pt x="537" y="285"/>
                  </a:lnTo>
                  <a:lnTo>
                    <a:pt x="561" y="287"/>
                  </a:lnTo>
                  <a:lnTo>
                    <a:pt x="581" y="291"/>
                  </a:lnTo>
                  <a:lnTo>
                    <a:pt x="581" y="291"/>
                  </a:lnTo>
                  <a:lnTo>
                    <a:pt x="584" y="293"/>
                  </a:lnTo>
                  <a:lnTo>
                    <a:pt x="585" y="296"/>
                  </a:lnTo>
                  <a:lnTo>
                    <a:pt x="587" y="297"/>
                  </a:lnTo>
                  <a:lnTo>
                    <a:pt x="585" y="299"/>
                  </a:lnTo>
                  <a:lnTo>
                    <a:pt x="585" y="299"/>
                  </a:lnTo>
                  <a:lnTo>
                    <a:pt x="582" y="301"/>
                  </a:lnTo>
                  <a:lnTo>
                    <a:pt x="578" y="301"/>
                  </a:lnTo>
                  <a:lnTo>
                    <a:pt x="578" y="301"/>
                  </a:lnTo>
                  <a:lnTo>
                    <a:pt x="559" y="297"/>
                  </a:lnTo>
                  <a:lnTo>
                    <a:pt x="537" y="296"/>
                  </a:lnTo>
                  <a:lnTo>
                    <a:pt x="537" y="296"/>
                  </a:lnTo>
                  <a:close/>
                  <a:moveTo>
                    <a:pt x="25" y="39"/>
                  </a:moveTo>
                  <a:lnTo>
                    <a:pt x="71" y="39"/>
                  </a:lnTo>
                  <a:lnTo>
                    <a:pt x="71" y="39"/>
                  </a:lnTo>
                  <a:lnTo>
                    <a:pt x="74" y="37"/>
                  </a:lnTo>
                  <a:lnTo>
                    <a:pt x="75" y="34"/>
                  </a:lnTo>
                  <a:lnTo>
                    <a:pt x="75" y="34"/>
                  </a:lnTo>
                  <a:lnTo>
                    <a:pt x="75" y="34"/>
                  </a:lnTo>
                  <a:lnTo>
                    <a:pt x="74" y="29"/>
                  </a:lnTo>
                  <a:lnTo>
                    <a:pt x="71" y="29"/>
                  </a:lnTo>
                  <a:lnTo>
                    <a:pt x="25" y="29"/>
                  </a:lnTo>
                  <a:lnTo>
                    <a:pt x="25" y="29"/>
                  </a:lnTo>
                  <a:lnTo>
                    <a:pt x="22" y="29"/>
                  </a:lnTo>
                  <a:lnTo>
                    <a:pt x="21" y="34"/>
                  </a:lnTo>
                  <a:lnTo>
                    <a:pt x="21" y="34"/>
                  </a:lnTo>
                  <a:lnTo>
                    <a:pt x="21" y="34"/>
                  </a:lnTo>
                  <a:lnTo>
                    <a:pt x="22" y="37"/>
                  </a:lnTo>
                  <a:lnTo>
                    <a:pt x="25" y="39"/>
                  </a:lnTo>
                  <a:lnTo>
                    <a:pt x="25" y="39"/>
                  </a:lnTo>
                  <a:close/>
                  <a:moveTo>
                    <a:pt x="49" y="9"/>
                  </a:moveTo>
                  <a:lnTo>
                    <a:pt x="49" y="9"/>
                  </a:lnTo>
                  <a:lnTo>
                    <a:pt x="27" y="10"/>
                  </a:lnTo>
                  <a:lnTo>
                    <a:pt x="8" y="15"/>
                  </a:lnTo>
                  <a:lnTo>
                    <a:pt x="8" y="15"/>
                  </a:lnTo>
                  <a:lnTo>
                    <a:pt x="4" y="15"/>
                  </a:lnTo>
                  <a:lnTo>
                    <a:pt x="0" y="14"/>
                  </a:lnTo>
                  <a:lnTo>
                    <a:pt x="0" y="14"/>
                  </a:lnTo>
                  <a:lnTo>
                    <a:pt x="0" y="12"/>
                  </a:lnTo>
                  <a:lnTo>
                    <a:pt x="0" y="9"/>
                  </a:lnTo>
                  <a:lnTo>
                    <a:pt x="2" y="7"/>
                  </a:lnTo>
                  <a:lnTo>
                    <a:pt x="5" y="6"/>
                  </a:lnTo>
                  <a:lnTo>
                    <a:pt x="5" y="6"/>
                  </a:lnTo>
                  <a:lnTo>
                    <a:pt x="25" y="1"/>
                  </a:lnTo>
                  <a:lnTo>
                    <a:pt x="49" y="0"/>
                  </a:lnTo>
                  <a:lnTo>
                    <a:pt x="49" y="0"/>
                  </a:lnTo>
                  <a:lnTo>
                    <a:pt x="71" y="1"/>
                  </a:lnTo>
                  <a:lnTo>
                    <a:pt x="91" y="6"/>
                  </a:lnTo>
                  <a:lnTo>
                    <a:pt x="91" y="6"/>
                  </a:lnTo>
                  <a:lnTo>
                    <a:pt x="94" y="7"/>
                  </a:lnTo>
                  <a:lnTo>
                    <a:pt x="97" y="9"/>
                  </a:lnTo>
                  <a:lnTo>
                    <a:pt x="97" y="12"/>
                  </a:lnTo>
                  <a:lnTo>
                    <a:pt x="97" y="14"/>
                  </a:lnTo>
                  <a:lnTo>
                    <a:pt x="97" y="14"/>
                  </a:lnTo>
                  <a:lnTo>
                    <a:pt x="94" y="15"/>
                  </a:lnTo>
                  <a:lnTo>
                    <a:pt x="88" y="15"/>
                  </a:lnTo>
                  <a:lnTo>
                    <a:pt x="88" y="15"/>
                  </a:lnTo>
                  <a:lnTo>
                    <a:pt x="69" y="10"/>
                  </a:lnTo>
                  <a:lnTo>
                    <a:pt x="49" y="9"/>
                  </a:lnTo>
                  <a:lnTo>
                    <a:pt x="49" y="9"/>
                  </a:lnTo>
                  <a:close/>
                  <a:moveTo>
                    <a:pt x="49" y="57"/>
                  </a:moveTo>
                  <a:lnTo>
                    <a:pt x="49" y="57"/>
                  </a:lnTo>
                  <a:lnTo>
                    <a:pt x="27" y="56"/>
                  </a:lnTo>
                  <a:lnTo>
                    <a:pt x="8" y="51"/>
                  </a:lnTo>
                  <a:lnTo>
                    <a:pt x="8" y="51"/>
                  </a:lnTo>
                  <a:lnTo>
                    <a:pt x="4" y="51"/>
                  </a:lnTo>
                  <a:lnTo>
                    <a:pt x="0" y="54"/>
                  </a:lnTo>
                  <a:lnTo>
                    <a:pt x="0" y="54"/>
                  </a:lnTo>
                  <a:lnTo>
                    <a:pt x="0" y="56"/>
                  </a:lnTo>
                  <a:lnTo>
                    <a:pt x="0" y="57"/>
                  </a:lnTo>
                  <a:lnTo>
                    <a:pt x="2" y="59"/>
                  </a:lnTo>
                  <a:lnTo>
                    <a:pt x="5" y="60"/>
                  </a:lnTo>
                  <a:lnTo>
                    <a:pt x="5" y="60"/>
                  </a:lnTo>
                  <a:lnTo>
                    <a:pt x="25" y="65"/>
                  </a:lnTo>
                  <a:lnTo>
                    <a:pt x="49" y="67"/>
                  </a:lnTo>
                  <a:lnTo>
                    <a:pt x="49" y="67"/>
                  </a:lnTo>
                  <a:lnTo>
                    <a:pt x="71" y="65"/>
                  </a:lnTo>
                  <a:lnTo>
                    <a:pt x="92" y="60"/>
                  </a:lnTo>
                  <a:lnTo>
                    <a:pt x="92" y="60"/>
                  </a:lnTo>
                  <a:lnTo>
                    <a:pt x="94" y="59"/>
                  </a:lnTo>
                  <a:lnTo>
                    <a:pt x="97" y="57"/>
                  </a:lnTo>
                  <a:lnTo>
                    <a:pt x="97" y="56"/>
                  </a:lnTo>
                  <a:lnTo>
                    <a:pt x="97" y="53"/>
                  </a:lnTo>
                  <a:lnTo>
                    <a:pt x="97" y="53"/>
                  </a:lnTo>
                  <a:lnTo>
                    <a:pt x="94" y="51"/>
                  </a:lnTo>
                  <a:lnTo>
                    <a:pt x="88" y="51"/>
                  </a:lnTo>
                  <a:lnTo>
                    <a:pt x="88" y="51"/>
                  </a:lnTo>
                  <a:lnTo>
                    <a:pt x="69" y="56"/>
                  </a:lnTo>
                  <a:lnTo>
                    <a:pt x="49" y="57"/>
                  </a:lnTo>
                  <a:lnTo>
                    <a:pt x="49" y="57"/>
                  </a:lnTo>
                  <a:close/>
                </a:path>
              </a:pathLst>
            </a:custGeom>
            <a:solidFill>
              <a:srgbClr val="ECC3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solidFill>
                  <a:prstClr val="black"/>
                </a:solidFill>
              </a:endParaRPr>
            </a:p>
          </p:txBody>
        </p:sp>
        <p:sp>
          <p:nvSpPr>
            <p:cNvPr id="349" name="Freeform 12"/>
            <p:cNvSpPr>
              <a:spLocks/>
            </p:cNvSpPr>
            <p:nvPr/>
          </p:nvSpPr>
          <p:spPr bwMode="auto">
            <a:xfrm rot="20283732">
              <a:off x="9584842" y="5460175"/>
              <a:ext cx="1017117" cy="690838"/>
            </a:xfrm>
            <a:custGeom>
              <a:avLst/>
              <a:gdLst>
                <a:gd name="T0" fmla="*/ 558 w 558"/>
                <a:gd name="T1" fmla="*/ 379 h 379"/>
                <a:gd name="T2" fmla="*/ 558 w 558"/>
                <a:gd name="T3" fmla="*/ 0 h 379"/>
                <a:gd name="T4" fmla="*/ 0 w 558"/>
                <a:gd name="T5" fmla="*/ 0 h 379"/>
                <a:gd name="T6" fmla="*/ 0 w 558"/>
                <a:gd name="T7" fmla="*/ 363 h 379"/>
                <a:gd name="T8" fmla="*/ 558 w 558"/>
                <a:gd name="T9" fmla="*/ 379 h 379"/>
                <a:gd name="T10" fmla="*/ 558 w 558"/>
                <a:gd name="T11" fmla="*/ 379 h 379"/>
              </a:gdLst>
              <a:ahLst/>
              <a:cxnLst>
                <a:cxn ang="0">
                  <a:pos x="T0" y="T1"/>
                </a:cxn>
                <a:cxn ang="0">
                  <a:pos x="T2" y="T3"/>
                </a:cxn>
                <a:cxn ang="0">
                  <a:pos x="T4" y="T5"/>
                </a:cxn>
                <a:cxn ang="0">
                  <a:pos x="T6" y="T7"/>
                </a:cxn>
                <a:cxn ang="0">
                  <a:pos x="T8" y="T9"/>
                </a:cxn>
                <a:cxn ang="0">
                  <a:pos x="T10" y="T11"/>
                </a:cxn>
              </a:cxnLst>
              <a:rect l="0" t="0" r="r" b="b"/>
              <a:pathLst>
                <a:path w="558" h="379">
                  <a:moveTo>
                    <a:pt x="558" y="379"/>
                  </a:moveTo>
                  <a:lnTo>
                    <a:pt x="558" y="0"/>
                  </a:lnTo>
                  <a:lnTo>
                    <a:pt x="0" y="0"/>
                  </a:lnTo>
                  <a:lnTo>
                    <a:pt x="0" y="363"/>
                  </a:lnTo>
                  <a:lnTo>
                    <a:pt x="558" y="379"/>
                  </a:lnTo>
                  <a:lnTo>
                    <a:pt x="558" y="3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solidFill>
                  <a:prstClr val="black"/>
                </a:solidFill>
              </a:endParaRPr>
            </a:p>
          </p:txBody>
        </p:sp>
        <p:sp>
          <p:nvSpPr>
            <p:cNvPr id="350" name="任意多边形 349"/>
            <p:cNvSpPr>
              <a:spLocks/>
            </p:cNvSpPr>
            <p:nvPr/>
          </p:nvSpPr>
          <p:spPr bwMode="auto">
            <a:xfrm rot="20283732">
              <a:off x="9756960" y="5806279"/>
              <a:ext cx="1239498" cy="1405460"/>
            </a:xfrm>
            <a:custGeom>
              <a:avLst/>
              <a:gdLst>
                <a:gd name="connsiteX0" fmla="*/ 1239498 w 1239498"/>
                <a:gd name="connsiteY0" fmla="*/ 0 h 1405460"/>
                <a:gd name="connsiteX1" fmla="*/ 1239498 w 1239498"/>
                <a:gd name="connsiteY1" fmla="*/ 1405460 h 1405460"/>
                <a:gd name="connsiteX2" fmla="*/ 0 w 1239498"/>
                <a:gd name="connsiteY2" fmla="*/ 906234 h 1405460"/>
                <a:gd name="connsiteX3" fmla="*/ 0 w 1239498"/>
                <a:gd name="connsiteY3" fmla="*/ 0 h 1405460"/>
              </a:gdLst>
              <a:ahLst/>
              <a:cxnLst>
                <a:cxn ang="0">
                  <a:pos x="connsiteX0" y="connsiteY0"/>
                </a:cxn>
                <a:cxn ang="0">
                  <a:pos x="connsiteX1" y="connsiteY1"/>
                </a:cxn>
                <a:cxn ang="0">
                  <a:pos x="connsiteX2" y="connsiteY2"/>
                </a:cxn>
                <a:cxn ang="0">
                  <a:pos x="connsiteX3" y="connsiteY3"/>
                </a:cxn>
              </a:cxnLst>
              <a:rect l="l" t="t" r="r" b="b"/>
              <a:pathLst>
                <a:path w="1239498" h="1405460">
                  <a:moveTo>
                    <a:pt x="1239498" y="0"/>
                  </a:moveTo>
                  <a:lnTo>
                    <a:pt x="1239498" y="1405460"/>
                  </a:lnTo>
                  <a:lnTo>
                    <a:pt x="0" y="906234"/>
                  </a:lnTo>
                  <a:lnTo>
                    <a:pt x="0" y="0"/>
                  </a:lnTo>
                  <a:close/>
                </a:path>
              </a:pathLst>
            </a:custGeom>
            <a:solidFill>
              <a:srgbClr val="48BB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noAutofit/>
            </a:bodyPr>
            <a:lstStyle/>
            <a:p>
              <a:endParaRPr lang="zh-CN" altLang="en-US" sz="1350">
                <a:solidFill>
                  <a:prstClr val="black"/>
                </a:solidFill>
              </a:endParaRPr>
            </a:p>
          </p:txBody>
        </p:sp>
        <p:sp>
          <p:nvSpPr>
            <p:cNvPr id="351" name="Freeform 14"/>
            <p:cNvSpPr>
              <a:spLocks/>
            </p:cNvSpPr>
            <p:nvPr/>
          </p:nvSpPr>
          <p:spPr bwMode="auto">
            <a:xfrm rot="20283732">
              <a:off x="10301096" y="5465666"/>
              <a:ext cx="156760" cy="158583"/>
            </a:xfrm>
            <a:custGeom>
              <a:avLst/>
              <a:gdLst>
                <a:gd name="T0" fmla="*/ 42 w 86"/>
                <a:gd name="T1" fmla="*/ 0 h 87"/>
                <a:gd name="T2" fmla="*/ 42 w 86"/>
                <a:gd name="T3" fmla="*/ 0 h 87"/>
                <a:gd name="T4" fmla="*/ 51 w 86"/>
                <a:gd name="T5" fmla="*/ 0 h 87"/>
                <a:gd name="T6" fmla="*/ 59 w 86"/>
                <a:gd name="T7" fmla="*/ 3 h 87"/>
                <a:gd name="T8" fmla="*/ 67 w 86"/>
                <a:gd name="T9" fmla="*/ 7 h 87"/>
                <a:gd name="T10" fmla="*/ 73 w 86"/>
                <a:gd name="T11" fmla="*/ 12 h 87"/>
                <a:gd name="T12" fmla="*/ 79 w 86"/>
                <a:gd name="T13" fmla="*/ 18 h 87"/>
                <a:gd name="T14" fmla="*/ 83 w 86"/>
                <a:gd name="T15" fmla="*/ 26 h 87"/>
                <a:gd name="T16" fmla="*/ 86 w 86"/>
                <a:gd name="T17" fmla="*/ 34 h 87"/>
                <a:gd name="T18" fmla="*/ 86 w 86"/>
                <a:gd name="T19" fmla="*/ 43 h 87"/>
                <a:gd name="T20" fmla="*/ 86 w 86"/>
                <a:gd name="T21" fmla="*/ 43 h 87"/>
                <a:gd name="T22" fmla="*/ 86 w 86"/>
                <a:gd name="T23" fmla="*/ 51 h 87"/>
                <a:gd name="T24" fmla="*/ 83 w 86"/>
                <a:gd name="T25" fmla="*/ 59 h 87"/>
                <a:gd name="T26" fmla="*/ 79 w 86"/>
                <a:gd name="T27" fmla="*/ 67 h 87"/>
                <a:gd name="T28" fmla="*/ 73 w 86"/>
                <a:gd name="T29" fmla="*/ 73 h 87"/>
                <a:gd name="T30" fmla="*/ 67 w 86"/>
                <a:gd name="T31" fmla="*/ 79 h 87"/>
                <a:gd name="T32" fmla="*/ 59 w 86"/>
                <a:gd name="T33" fmla="*/ 82 h 87"/>
                <a:gd name="T34" fmla="*/ 51 w 86"/>
                <a:gd name="T35" fmla="*/ 85 h 87"/>
                <a:gd name="T36" fmla="*/ 44 w 86"/>
                <a:gd name="T37" fmla="*/ 87 h 87"/>
                <a:gd name="T38" fmla="*/ 44 w 86"/>
                <a:gd name="T39" fmla="*/ 87 h 87"/>
                <a:gd name="T40" fmla="*/ 34 w 86"/>
                <a:gd name="T41" fmla="*/ 85 h 87"/>
                <a:gd name="T42" fmla="*/ 26 w 86"/>
                <a:gd name="T43" fmla="*/ 82 h 87"/>
                <a:gd name="T44" fmla="*/ 19 w 86"/>
                <a:gd name="T45" fmla="*/ 79 h 87"/>
                <a:gd name="T46" fmla="*/ 12 w 86"/>
                <a:gd name="T47" fmla="*/ 73 h 87"/>
                <a:gd name="T48" fmla="*/ 6 w 86"/>
                <a:gd name="T49" fmla="*/ 67 h 87"/>
                <a:gd name="T50" fmla="*/ 3 w 86"/>
                <a:gd name="T51" fmla="*/ 60 h 87"/>
                <a:gd name="T52" fmla="*/ 0 w 86"/>
                <a:gd name="T53" fmla="*/ 51 h 87"/>
                <a:gd name="T54" fmla="*/ 0 w 86"/>
                <a:gd name="T55" fmla="*/ 43 h 87"/>
                <a:gd name="T56" fmla="*/ 0 w 86"/>
                <a:gd name="T57" fmla="*/ 43 h 87"/>
                <a:gd name="T58" fmla="*/ 0 w 86"/>
                <a:gd name="T59" fmla="*/ 34 h 87"/>
                <a:gd name="T60" fmla="*/ 3 w 86"/>
                <a:gd name="T61" fmla="*/ 26 h 87"/>
                <a:gd name="T62" fmla="*/ 6 w 86"/>
                <a:gd name="T63" fmla="*/ 18 h 87"/>
                <a:gd name="T64" fmla="*/ 12 w 86"/>
                <a:gd name="T65" fmla="*/ 12 h 87"/>
                <a:gd name="T66" fmla="*/ 19 w 86"/>
                <a:gd name="T67" fmla="*/ 7 h 87"/>
                <a:gd name="T68" fmla="*/ 26 w 86"/>
                <a:gd name="T69" fmla="*/ 3 h 87"/>
                <a:gd name="T70" fmla="*/ 34 w 86"/>
                <a:gd name="T71" fmla="*/ 0 h 87"/>
                <a:gd name="T72" fmla="*/ 42 w 86"/>
                <a:gd name="T73" fmla="*/ 0 h 87"/>
                <a:gd name="T74" fmla="*/ 42 w 86"/>
                <a:gd name="T75"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6" h="87">
                  <a:moveTo>
                    <a:pt x="42" y="0"/>
                  </a:moveTo>
                  <a:lnTo>
                    <a:pt x="42" y="0"/>
                  </a:lnTo>
                  <a:lnTo>
                    <a:pt x="51" y="0"/>
                  </a:lnTo>
                  <a:lnTo>
                    <a:pt x="59" y="3"/>
                  </a:lnTo>
                  <a:lnTo>
                    <a:pt x="67" y="7"/>
                  </a:lnTo>
                  <a:lnTo>
                    <a:pt x="73" y="12"/>
                  </a:lnTo>
                  <a:lnTo>
                    <a:pt x="79" y="18"/>
                  </a:lnTo>
                  <a:lnTo>
                    <a:pt x="83" y="26"/>
                  </a:lnTo>
                  <a:lnTo>
                    <a:pt x="86" y="34"/>
                  </a:lnTo>
                  <a:lnTo>
                    <a:pt x="86" y="43"/>
                  </a:lnTo>
                  <a:lnTo>
                    <a:pt x="86" y="43"/>
                  </a:lnTo>
                  <a:lnTo>
                    <a:pt x="86" y="51"/>
                  </a:lnTo>
                  <a:lnTo>
                    <a:pt x="83" y="59"/>
                  </a:lnTo>
                  <a:lnTo>
                    <a:pt x="79" y="67"/>
                  </a:lnTo>
                  <a:lnTo>
                    <a:pt x="73" y="73"/>
                  </a:lnTo>
                  <a:lnTo>
                    <a:pt x="67" y="79"/>
                  </a:lnTo>
                  <a:lnTo>
                    <a:pt x="59" y="82"/>
                  </a:lnTo>
                  <a:lnTo>
                    <a:pt x="51" y="85"/>
                  </a:lnTo>
                  <a:lnTo>
                    <a:pt x="44" y="87"/>
                  </a:lnTo>
                  <a:lnTo>
                    <a:pt x="44" y="87"/>
                  </a:lnTo>
                  <a:lnTo>
                    <a:pt x="34" y="85"/>
                  </a:lnTo>
                  <a:lnTo>
                    <a:pt x="26" y="82"/>
                  </a:lnTo>
                  <a:lnTo>
                    <a:pt x="19" y="79"/>
                  </a:lnTo>
                  <a:lnTo>
                    <a:pt x="12" y="73"/>
                  </a:lnTo>
                  <a:lnTo>
                    <a:pt x="6" y="67"/>
                  </a:lnTo>
                  <a:lnTo>
                    <a:pt x="3" y="60"/>
                  </a:lnTo>
                  <a:lnTo>
                    <a:pt x="0" y="51"/>
                  </a:lnTo>
                  <a:lnTo>
                    <a:pt x="0" y="43"/>
                  </a:lnTo>
                  <a:lnTo>
                    <a:pt x="0" y="43"/>
                  </a:lnTo>
                  <a:lnTo>
                    <a:pt x="0" y="34"/>
                  </a:lnTo>
                  <a:lnTo>
                    <a:pt x="3" y="26"/>
                  </a:lnTo>
                  <a:lnTo>
                    <a:pt x="6" y="18"/>
                  </a:lnTo>
                  <a:lnTo>
                    <a:pt x="12" y="12"/>
                  </a:lnTo>
                  <a:lnTo>
                    <a:pt x="19" y="7"/>
                  </a:lnTo>
                  <a:lnTo>
                    <a:pt x="26" y="3"/>
                  </a:lnTo>
                  <a:lnTo>
                    <a:pt x="34" y="0"/>
                  </a:lnTo>
                  <a:lnTo>
                    <a:pt x="42" y="0"/>
                  </a:lnTo>
                  <a:lnTo>
                    <a:pt x="42" y="0"/>
                  </a:lnTo>
                  <a:close/>
                </a:path>
              </a:pathLst>
            </a:custGeom>
            <a:solidFill>
              <a:srgbClr val="FAD1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solidFill>
                  <a:prstClr val="black"/>
                </a:solidFill>
              </a:endParaRPr>
            </a:p>
          </p:txBody>
        </p:sp>
        <p:sp>
          <p:nvSpPr>
            <p:cNvPr id="352" name="Freeform 10"/>
            <p:cNvSpPr>
              <a:spLocks/>
            </p:cNvSpPr>
            <p:nvPr/>
          </p:nvSpPr>
          <p:spPr bwMode="auto">
            <a:xfrm rot="20283732">
              <a:off x="8565786" y="3362750"/>
              <a:ext cx="251545" cy="329926"/>
            </a:xfrm>
            <a:custGeom>
              <a:avLst/>
              <a:gdLst>
                <a:gd name="T0" fmla="*/ 138 w 138"/>
                <a:gd name="T1" fmla="*/ 81 h 181"/>
                <a:gd name="T2" fmla="*/ 138 w 138"/>
                <a:gd name="T3" fmla="*/ 64 h 181"/>
                <a:gd name="T4" fmla="*/ 138 w 138"/>
                <a:gd name="T5" fmla="*/ 64 h 181"/>
                <a:gd name="T6" fmla="*/ 137 w 138"/>
                <a:gd name="T7" fmla="*/ 50 h 181"/>
                <a:gd name="T8" fmla="*/ 134 w 138"/>
                <a:gd name="T9" fmla="*/ 39 h 181"/>
                <a:gd name="T10" fmla="*/ 129 w 138"/>
                <a:gd name="T11" fmla="*/ 28 h 181"/>
                <a:gd name="T12" fmla="*/ 123 w 138"/>
                <a:gd name="T13" fmla="*/ 19 h 181"/>
                <a:gd name="T14" fmla="*/ 113 w 138"/>
                <a:gd name="T15" fmla="*/ 11 h 181"/>
                <a:gd name="T16" fmla="*/ 104 w 138"/>
                <a:gd name="T17" fmla="*/ 5 h 181"/>
                <a:gd name="T18" fmla="*/ 93 w 138"/>
                <a:gd name="T19" fmla="*/ 2 h 181"/>
                <a:gd name="T20" fmla="*/ 82 w 138"/>
                <a:gd name="T21" fmla="*/ 0 h 181"/>
                <a:gd name="T22" fmla="*/ 56 w 138"/>
                <a:gd name="T23" fmla="*/ 0 h 181"/>
                <a:gd name="T24" fmla="*/ 56 w 138"/>
                <a:gd name="T25" fmla="*/ 0 h 181"/>
                <a:gd name="T26" fmla="*/ 45 w 138"/>
                <a:gd name="T27" fmla="*/ 2 h 181"/>
                <a:gd name="T28" fmla="*/ 34 w 138"/>
                <a:gd name="T29" fmla="*/ 5 h 181"/>
                <a:gd name="T30" fmla="*/ 25 w 138"/>
                <a:gd name="T31" fmla="*/ 11 h 181"/>
                <a:gd name="T32" fmla="*/ 15 w 138"/>
                <a:gd name="T33" fmla="*/ 19 h 181"/>
                <a:gd name="T34" fmla="*/ 9 w 138"/>
                <a:gd name="T35" fmla="*/ 28 h 181"/>
                <a:gd name="T36" fmla="*/ 4 w 138"/>
                <a:gd name="T37" fmla="*/ 39 h 181"/>
                <a:gd name="T38" fmla="*/ 1 w 138"/>
                <a:gd name="T39" fmla="*/ 51 h 181"/>
                <a:gd name="T40" fmla="*/ 0 w 138"/>
                <a:gd name="T41" fmla="*/ 64 h 181"/>
                <a:gd name="T42" fmla="*/ 0 w 138"/>
                <a:gd name="T43" fmla="*/ 81 h 181"/>
                <a:gd name="T44" fmla="*/ 0 w 138"/>
                <a:gd name="T45" fmla="*/ 81 h 181"/>
                <a:gd name="T46" fmla="*/ 1 w 138"/>
                <a:gd name="T47" fmla="*/ 101 h 181"/>
                <a:gd name="T48" fmla="*/ 4 w 138"/>
                <a:gd name="T49" fmla="*/ 120 h 181"/>
                <a:gd name="T50" fmla="*/ 12 w 138"/>
                <a:gd name="T51" fmla="*/ 137 h 181"/>
                <a:gd name="T52" fmla="*/ 20 w 138"/>
                <a:gd name="T53" fmla="*/ 151 h 181"/>
                <a:gd name="T54" fmla="*/ 31 w 138"/>
                <a:gd name="T55" fmla="*/ 164 h 181"/>
                <a:gd name="T56" fmla="*/ 42 w 138"/>
                <a:gd name="T57" fmla="*/ 173 h 181"/>
                <a:gd name="T58" fmla="*/ 48 w 138"/>
                <a:gd name="T59" fmla="*/ 176 h 181"/>
                <a:gd name="T60" fmla="*/ 56 w 138"/>
                <a:gd name="T61" fmla="*/ 179 h 181"/>
                <a:gd name="T62" fmla="*/ 62 w 138"/>
                <a:gd name="T63" fmla="*/ 181 h 181"/>
                <a:gd name="T64" fmla="*/ 70 w 138"/>
                <a:gd name="T65" fmla="*/ 181 h 181"/>
                <a:gd name="T66" fmla="*/ 70 w 138"/>
                <a:gd name="T67" fmla="*/ 181 h 181"/>
                <a:gd name="T68" fmla="*/ 76 w 138"/>
                <a:gd name="T69" fmla="*/ 179 h 181"/>
                <a:gd name="T70" fmla="*/ 84 w 138"/>
                <a:gd name="T71" fmla="*/ 179 h 181"/>
                <a:gd name="T72" fmla="*/ 90 w 138"/>
                <a:gd name="T73" fmla="*/ 176 h 181"/>
                <a:gd name="T74" fmla="*/ 96 w 138"/>
                <a:gd name="T75" fmla="*/ 173 h 181"/>
                <a:gd name="T76" fmla="*/ 107 w 138"/>
                <a:gd name="T77" fmla="*/ 164 h 181"/>
                <a:gd name="T78" fmla="*/ 118 w 138"/>
                <a:gd name="T79" fmla="*/ 151 h 181"/>
                <a:gd name="T80" fmla="*/ 126 w 138"/>
                <a:gd name="T81" fmla="*/ 137 h 181"/>
                <a:gd name="T82" fmla="*/ 134 w 138"/>
                <a:gd name="T83" fmla="*/ 120 h 181"/>
                <a:gd name="T84" fmla="*/ 137 w 138"/>
                <a:gd name="T85" fmla="*/ 101 h 181"/>
                <a:gd name="T86" fmla="*/ 138 w 138"/>
                <a:gd name="T87" fmla="*/ 81 h 181"/>
                <a:gd name="T88" fmla="*/ 138 w 138"/>
                <a:gd name="T89" fmla="*/ 81 h 181"/>
                <a:gd name="T90" fmla="*/ 138 w 138"/>
                <a:gd name="T91" fmla="*/ 81 h 181"/>
                <a:gd name="T92" fmla="*/ 138 w 138"/>
                <a:gd name="T93" fmla="*/ 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8" h="181">
                  <a:moveTo>
                    <a:pt x="138" y="81"/>
                  </a:moveTo>
                  <a:lnTo>
                    <a:pt x="138" y="64"/>
                  </a:lnTo>
                  <a:lnTo>
                    <a:pt x="138" y="64"/>
                  </a:lnTo>
                  <a:lnTo>
                    <a:pt x="137" y="50"/>
                  </a:lnTo>
                  <a:lnTo>
                    <a:pt x="134" y="39"/>
                  </a:lnTo>
                  <a:lnTo>
                    <a:pt x="129" y="28"/>
                  </a:lnTo>
                  <a:lnTo>
                    <a:pt x="123" y="19"/>
                  </a:lnTo>
                  <a:lnTo>
                    <a:pt x="113" y="11"/>
                  </a:lnTo>
                  <a:lnTo>
                    <a:pt x="104" y="5"/>
                  </a:lnTo>
                  <a:lnTo>
                    <a:pt x="93" y="2"/>
                  </a:lnTo>
                  <a:lnTo>
                    <a:pt x="82" y="0"/>
                  </a:lnTo>
                  <a:lnTo>
                    <a:pt x="56" y="0"/>
                  </a:lnTo>
                  <a:lnTo>
                    <a:pt x="56" y="0"/>
                  </a:lnTo>
                  <a:lnTo>
                    <a:pt x="45" y="2"/>
                  </a:lnTo>
                  <a:lnTo>
                    <a:pt x="34" y="5"/>
                  </a:lnTo>
                  <a:lnTo>
                    <a:pt x="25" y="11"/>
                  </a:lnTo>
                  <a:lnTo>
                    <a:pt x="15" y="19"/>
                  </a:lnTo>
                  <a:lnTo>
                    <a:pt x="9" y="28"/>
                  </a:lnTo>
                  <a:lnTo>
                    <a:pt x="4" y="39"/>
                  </a:lnTo>
                  <a:lnTo>
                    <a:pt x="1" y="51"/>
                  </a:lnTo>
                  <a:lnTo>
                    <a:pt x="0" y="64"/>
                  </a:lnTo>
                  <a:lnTo>
                    <a:pt x="0" y="81"/>
                  </a:lnTo>
                  <a:lnTo>
                    <a:pt x="0" y="81"/>
                  </a:lnTo>
                  <a:lnTo>
                    <a:pt x="1" y="101"/>
                  </a:lnTo>
                  <a:lnTo>
                    <a:pt x="4" y="120"/>
                  </a:lnTo>
                  <a:lnTo>
                    <a:pt x="12" y="137"/>
                  </a:lnTo>
                  <a:lnTo>
                    <a:pt x="20" y="151"/>
                  </a:lnTo>
                  <a:lnTo>
                    <a:pt x="31" y="164"/>
                  </a:lnTo>
                  <a:lnTo>
                    <a:pt x="42" y="173"/>
                  </a:lnTo>
                  <a:lnTo>
                    <a:pt x="48" y="176"/>
                  </a:lnTo>
                  <a:lnTo>
                    <a:pt x="56" y="179"/>
                  </a:lnTo>
                  <a:lnTo>
                    <a:pt x="62" y="181"/>
                  </a:lnTo>
                  <a:lnTo>
                    <a:pt x="70" y="181"/>
                  </a:lnTo>
                  <a:lnTo>
                    <a:pt x="70" y="181"/>
                  </a:lnTo>
                  <a:lnTo>
                    <a:pt x="76" y="179"/>
                  </a:lnTo>
                  <a:lnTo>
                    <a:pt x="84" y="179"/>
                  </a:lnTo>
                  <a:lnTo>
                    <a:pt x="90" y="176"/>
                  </a:lnTo>
                  <a:lnTo>
                    <a:pt x="96" y="173"/>
                  </a:lnTo>
                  <a:lnTo>
                    <a:pt x="107" y="164"/>
                  </a:lnTo>
                  <a:lnTo>
                    <a:pt x="118" y="151"/>
                  </a:lnTo>
                  <a:lnTo>
                    <a:pt x="126" y="137"/>
                  </a:lnTo>
                  <a:lnTo>
                    <a:pt x="134" y="120"/>
                  </a:lnTo>
                  <a:lnTo>
                    <a:pt x="137" y="101"/>
                  </a:lnTo>
                  <a:lnTo>
                    <a:pt x="138" y="81"/>
                  </a:lnTo>
                  <a:lnTo>
                    <a:pt x="138" y="81"/>
                  </a:lnTo>
                  <a:lnTo>
                    <a:pt x="138" y="81"/>
                  </a:lnTo>
                  <a:lnTo>
                    <a:pt x="138" y="81"/>
                  </a:lnTo>
                  <a:close/>
                </a:path>
              </a:pathLst>
            </a:custGeom>
            <a:solidFill>
              <a:srgbClr val="F7EB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solidFill>
                  <a:prstClr val="black"/>
                </a:solidFill>
              </a:endParaRPr>
            </a:p>
          </p:txBody>
        </p:sp>
      </p:grpSp>
      <p:sp>
        <p:nvSpPr>
          <p:cNvPr id="68" name="泪滴形 67"/>
          <p:cNvSpPr/>
          <p:nvPr/>
        </p:nvSpPr>
        <p:spPr>
          <a:xfrm flipH="1">
            <a:off x="-1" y="0"/>
            <a:ext cx="1440000" cy="1440000"/>
          </a:xfrm>
          <a:prstGeom prst="teardrop">
            <a:avLst/>
          </a:prstGeom>
          <a:solidFill>
            <a:srgbClr val="DE55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9" name="图片 68"/>
          <p:cNvPicPr>
            <a:picLocks noChangeAspect="1"/>
          </p:cNvPicPr>
          <p:nvPr/>
        </p:nvPicPr>
        <p:blipFill>
          <a:blip r:embed="rId3"/>
          <a:stretch>
            <a:fillRect/>
          </a:stretch>
        </p:blipFill>
        <p:spPr>
          <a:xfrm>
            <a:off x="232926" y="91523"/>
            <a:ext cx="891961" cy="1219228"/>
          </a:xfrm>
          <a:prstGeom prst="rect">
            <a:avLst/>
          </a:prstGeom>
        </p:spPr>
      </p:pic>
    </p:spTree>
    <p:extLst>
      <p:ext uri="{BB962C8B-B14F-4D97-AF65-F5344CB8AC3E}">
        <p14:creationId xmlns:p14="http://schemas.microsoft.com/office/powerpoint/2010/main" val="3052540519"/>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rot="20488177">
            <a:off x="-113206" y="2245756"/>
            <a:ext cx="8648885" cy="923330"/>
          </a:xfrm>
          <a:prstGeom prst="rect">
            <a:avLst/>
          </a:prstGeom>
        </p:spPr>
        <p:txBody>
          <a:bodyPr wrap="square">
            <a:spAutoFit/>
          </a:bodyPr>
          <a:lstStyle/>
          <a:p>
            <a:pPr algn="ctr"/>
            <a:r>
              <a:rPr lang="zh-CN" altLang="en-US" sz="5400" i="1" spc="120" dirty="0" smtClean="0">
                <a:latin typeface="迷你霹雳体" panose="020B0602010101010101" pitchFamily="33" charset="-122"/>
                <a:ea typeface="迷你霹雳体" panose="020B0602010101010101" pitchFamily="33" charset="-122"/>
              </a:rPr>
              <a:t>危言         耸听？</a:t>
            </a:r>
            <a:endParaRPr lang="zh-CN" altLang="en-US" sz="5400" i="1" spc="120" dirty="0">
              <a:latin typeface="迷你霹雳体" panose="020B0602010101010101" pitchFamily="33" charset="-122"/>
              <a:ea typeface="迷你霹雳体" panose="020B0602010101010101" pitchFamily="33" charset="-122"/>
            </a:endParaRPr>
          </a:p>
        </p:txBody>
      </p:sp>
      <p:sp>
        <p:nvSpPr>
          <p:cNvPr id="10" name="等腰三角形 9"/>
          <p:cNvSpPr/>
          <p:nvPr/>
        </p:nvSpPr>
        <p:spPr>
          <a:xfrm rot="10800000">
            <a:off x="-4" y="0"/>
            <a:ext cx="9144001" cy="2876550"/>
          </a:xfrm>
          <a:prstGeom prst="triangle">
            <a:avLst>
              <a:gd name="adj" fmla="val 100000"/>
            </a:avLst>
          </a:prstGeom>
          <a:solidFill>
            <a:srgbClr val="DE555E"/>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sp>
        <p:nvSpPr>
          <p:cNvPr id="21" name="等腰三角形 20"/>
          <p:cNvSpPr/>
          <p:nvPr/>
        </p:nvSpPr>
        <p:spPr>
          <a:xfrm rot="10800000" flipH="1" flipV="1">
            <a:off x="-5" y="2266950"/>
            <a:ext cx="9144001" cy="2876550"/>
          </a:xfrm>
          <a:prstGeom prst="triangle">
            <a:avLst>
              <a:gd name="adj" fmla="val 100000"/>
            </a:avLst>
          </a:prstGeom>
          <a:solidFill>
            <a:srgbClr val="14BAC6"/>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sp>
        <p:nvSpPr>
          <p:cNvPr id="16" name="矩形 15"/>
          <p:cNvSpPr/>
          <p:nvPr/>
        </p:nvSpPr>
        <p:spPr>
          <a:xfrm>
            <a:off x="462171" y="201256"/>
            <a:ext cx="5424708" cy="1015663"/>
          </a:xfrm>
          <a:prstGeom prst="rect">
            <a:avLst/>
          </a:prstGeom>
        </p:spPr>
        <p:txBody>
          <a:bodyPr wrap="square">
            <a:spAutoFit/>
          </a:bodyPr>
          <a:lstStyle/>
          <a:p>
            <a:r>
              <a:rPr lang="zh-CN" altLang="en-US" sz="2000" dirty="0" smtClean="0">
                <a:solidFill>
                  <a:schemeClr val="bg1"/>
                </a:solidFill>
                <a:latin typeface="造字工房力黑（非商用）常规体" pitchFamily="50" charset="-122"/>
                <a:ea typeface="造字工房力黑（非商用）常规体" pitchFamily="50" charset="-122"/>
              </a:rPr>
              <a:t>无论</a:t>
            </a:r>
            <a:r>
              <a:rPr lang="zh-CN" altLang="en-US" sz="2000" dirty="0">
                <a:solidFill>
                  <a:schemeClr val="bg1"/>
                </a:solidFill>
                <a:latin typeface="造字工房力黑（非商用）常规体" pitchFamily="50" charset="-122"/>
                <a:ea typeface="造字工房力黑（非商用）常规体" pitchFamily="50" charset="-122"/>
              </a:rPr>
              <a:t>是快速消费品，还是慢用消费品都要想清楚，我和手机有什么关系，如果没有想清楚，三年之内一定会死掉</a:t>
            </a:r>
          </a:p>
        </p:txBody>
      </p:sp>
      <p:sp>
        <p:nvSpPr>
          <p:cNvPr id="18" name="矩形 17"/>
          <p:cNvSpPr/>
          <p:nvPr/>
        </p:nvSpPr>
        <p:spPr>
          <a:xfrm>
            <a:off x="2762314" y="653445"/>
            <a:ext cx="710644" cy="1569660"/>
          </a:xfrm>
          <a:prstGeom prst="rect">
            <a:avLst/>
          </a:prstGeom>
        </p:spPr>
        <p:txBody>
          <a:bodyPr wrap="none">
            <a:spAutoFit/>
          </a:bodyPr>
          <a:lstStyle/>
          <a:p>
            <a:r>
              <a:rPr lang="en-US" altLang="zh-CN" sz="9600" dirty="0" smtClean="0">
                <a:solidFill>
                  <a:schemeClr val="bg1"/>
                </a:solidFill>
                <a:latin typeface="Arial" panose="020B0604020202020204" pitchFamily="34" charset="0"/>
                <a:cs typeface="Arial" panose="020B0604020202020204" pitchFamily="34" charset="0"/>
              </a:rPr>
              <a:t>’’</a:t>
            </a:r>
            <a:endParaRPr lang="zh-CN" altLang="en-US" sz="8000" dirty="0">
              <a:latin typeface="Arial Narrow" panose="020B0606020202030204" pitchFamily="34" charset="0"/>
              <a:cs typeface="Verdana" panose="020B0604030504040204" pitchFamily="34" charset="0"/>
            </a:endParaRPr>
          </a:p>
        </p:txBody>
      </p:sp>
      <p:sp>
        <p:nvSpPr>
          <p:cNvPr id="20" name="矩形 19"/>
          <p:cNvSpPr/>
          <p:nvPr/>
        </p:nvSpPr>
        <p:spPr>
          <a:xfrm>
            <a:off x="-28783" y="-336486"/>
            <a:ext cx="1628983" cy="1569660"/>
          </a:xfrm>
          <a:prstGeom prst="rect">
            <a:avLst/>
          </a:prstGeom>
        </p:spPr>
        <p:txBody>
          <a:bodyPr wrap="square">
            <a:spAutoFit/>
          </a:bodyPr>
          <a:lstStyle/>
          <a:p>
            <a:r>
              <a:rPr lang="en-US" altLang="zh-CN" sz="9600" dirty="0" smtClean="0">
                <a:solidFill>
                  <a:schemeClr val="bg1"/>
                </a:solidFill>
                <a:latin typeface="Arial" panose="020B0604020202020204" pitchFamily="34" charset="0"/>
                <a:cs typeface="Arial" panose="020B0604020202020204" pitchFamily="34" charset="0"/>
              </a:rPr>
              <a:t>‘‘</a:t>
            </a:r>
            <a:endParaRPr lang="zh-CN" altLang="en-US" sz="9600" dirty="0">
              <a:solidFill>
                <a:schemeClr val="bg1"/>
              </a:solidFill>
              <a:latin typeface="Arial" panose="020B0604020202020204" pitchFamily="34" charset="0"/>
              <a:cs typeface="Arial" panose="020B0604020202020204" pitchFamily="34" charset="0"/>
            </a:endParaRPr>
          </a:p>
        </p:txBody>
      </p:sp>
      <p:sp>
        <p:nvSpPr>
          <p:cNvPr id="25" name="矩形 24"/>
          <p:cNvSpPr/>
          <p:nvPr/>
        </p:nvSpPr>
        <p:spPr>
          <a:xfrm>
            <a:off x="5181600" y="4465709"/>
            <a:ext cx="710644" cy="1569660"/>
          </a:xfrm>
          <a:prstGeom prst="rect">
            <a:avLst/>
          </a:prstGeom>
        </p:spPr>
        <p:txBody>
          <a:bodyPr wrap="none">
            <a:spAutoFit/>
          </a:bodyPr>
          <a:lstStyle/>
          <a:p>
            <a:r>
              <a:rPr lang="en-US" altLang="zh-CN" sz="9600" dirty="0" smtClean="0">
                <a:solidFill>
                  <a:schemeClr val="bg1"/>
                </a:solidFill>
                <a:latin typeface="Arial" panose="020B0604020202020204" pitchFamily="34" charset="0"/>
                <a:cs typeface="Arial" panose="020B0604020202020204" pitchFamily="34" charset="0"/>
              </a:rPr>
              <a:t>’’</a:t>
            </a:r>
            <a:endParaRPr lang="zh-CN" altLang="en-US" sz="9600" dirty="0">
              <a:latin typeface="Arial Narrow" panose="020B0606020202030204" pitchFamily="34" charset="0"/>
              <a:cs typeface="Verdana" panose="020B0604030504040204" pitchFamily="34" charset="0"/>
            </a:endParaRPr>
          </a:p>
        </p:txBody>
      </p:sp>
      <p:sp>
        <p:nvSpPr>
          <p:cNvPr id="26" name="矩形 25"/>
          <p:cNvSpPr/>
          <p:nvPr/>
        </p:nvSpPr>
        <p:spPr>
          <a:xfrm>
            <a:off x="3276600" y="3669090"/>
            <a:ext cx="710644" cy="1569660"/>
          </a:xfrm>
          <a:prstGeom prst="rect">
            <a:avLst/>
          </a:prstGeom>
        </p:spPr>
        <p:txBody>
          <a:bodyPr wrap="none">
            <a:spAutoFit/>
          </a:bodyPr>
          <a:lstStyle/>
          <a:p>
            <a:r>
              <a:rPr lang="en-US" altLang="zh-CN" sz="9600" dirty="0">
                <a:solidFill>
                  <a:schemeClr val="bg1"/>
                </a:solidFill>
                <a:latin typeface="Arial" panose="020B0604020202020204" pitchFamily="34" charset="0"/>
                <a:cs typeface="Arial" panose="020B0604020202020204" pitchFamily="34" charset="0"/>
              </a:rPr>
              <a:t>‘‘</a:t>
            </a:r>
            <a:endParaRPr lang="zh-CN" altLang="en-US" sz="9600" dirty="0">
              <a:solidFill>
                <a:schemeClr val="bg1"/>
              </a:solidFill>
              <a:latin typeface="Arial" panose="020B0604020202020204" pitchFamily="34" charset="0"/>
              <a:cs typeface="Arial" panose="020B0604020202020204" pitchFamily="34" charset="0"/>
            </a:endParaRPr>
          </a:p>
        </p:txBody>
      </p:sp>
      <p:sp>
        <p:nvSpPr>
          <p:cNvPr id="24" name="矩形 23"/>
          <p:cNvSpPr/>
          <p:nvPr/>
        </p:nvSpPr>
        <p:spPr>
          <a:xfrm>
            <a:off x="3812317" y="4070687"/>
            <a:ext cx="5424708" cy="1015663"/>
          </a:xfrm>
          <a:prstGeom prst="rect">
            <a:avLst/>
          </a:prstGeom>
        </p:spPr>
        <p:txBody>
          <a:bodyPr wrap="square">
            <a:spAutoFit/>
          </a:bodyPr>
          <a:lstStyle/>
          <a:p>
            <a:r>
              <a:rPr lang="zh-CN" altLang="en-US" sz="2000" dirty="0">
                <a:solidFill>
                  <a:schemeClr val="bg1"/>
                </a:solidFill>
                <a:latin typeface="造字工房力黑（非商用）常规体" pitchFamily="50" charset="-122"/>
                <a:ea typeface="造字工房力黑（非商用）常规体" pitchFamily="50" charset="-122"/>
              </a:rPr>
              <a:t>移动互联网正史无前例地对各个领域进行</a:t>
            </a:r>
            <a:r>
              <a:rPr lang="zh-CN" altLang="en-US" sz="2000" dirty="0" smtClean="0">
                <a:solidFill>
                  <a:schemeClr val="bg1"/>
                </a:solidFill>
                <a:latin typeface="造字工房力黑（非商用）常规体" pitchFamily="50" charset="-122"/>
                <a:ea typeface="造字工房力黑（非商用）常规体" pitchFamily="50" charset="-122"/>
              </a:rPr>
              <a:t>着大渗透。</a:t>
            </a:r>
            <a:r>
              <a:rPr lang="zh-CN" altLang="en-US" sz="2000" dirty="0">
                <a:solidFill>
                  <a:schemeClr val="bg1"/>
                </a:solidFill>
                <a:latin typeface="造字工房力黑（非商用）常规体" pitchFamily="50" charset="-122"/>
                <a:ea typeface="造字工房力黑（非商用）常规体" pitchFamily="50" charset="-122"/>
              </a:rPr>
              <a:t>淘汰，或者改造，或者重构，以及颠覆正在发生</a:t>
            </a:r>
            <a:r>
              <a:rPr lang="zh-CN" altLang="en-US" sz="2000" dirty="0" smtClean="0">
                <a:solidFill>
                  <a:schemeClr val="bg1"/>
                </a:solidFill>
                <a:latin typeface="造字工房力黑（非商用）常规体" pitchFamily="50" charset="-122"/>
                <a:ea typeface="造字工房力黑（非商用）常规体" pitchFamily="50" charset="-122"/>
              </a:rPr>
              <a:t>。</a:t>
            </a:r>
            <a:endParaRPr lang="zh-CN" altLang="en-US" sz="2000" dirty="0">
              <a:solidFill>
                <a:schemeClr val="bg1"/>
              </a:solidFill>
              <a:latin typeface="造字工房力黑（非商用）常规体" pitchFamily="50" charset="-122"/>
              <a:ea typeface="造字工房力黑（非商用）常规体" pitchFamily="50" charset="-122"/>
            </a:endParaRPr>
          </a:p>
        </p:txBody>
      </p:sp>
      <p:sp>
        <p:nvSpPr>
          <p:cNvPr id="15" name="Freeform 123"/>
          <p:cNvSpPr>
            <a:spLocks/>
          </p:cNvSpPr>
          <p:nvPr/>
        </p:nvSpPr>
        <p:spPr bwMode="auto">
          <a:xfrm rot="16200000">
            <a:off x="3778526" y="3965599"/>
            <a:ext cx="1003505" cy="108000"/>
          </a:xfrm>
          <a:custGeom>
            <a:avLst/>
            <a:gdLst>
              <a:gd name="T0" fmla="*/ 5 w 347"/>
              <a:gd name="T1" fmla="*/ 0 h 11"/>
              <a:gd name="T2" fmla="*/ 342 w 347"/>
              <a:gd name="T3" fmla="*/ 0 h 11"/>
              <a:gd name="T4" fmla="*/ 342 w 347"/>
              <a:gd name="T5" fmla="*/ 0 h 11"/>
              <a:gd name="T6" fmla="*/ 345 w 347"/>
              <a:gd name="T7" fmla="*/ 2 h 11"/>
              <a:gd name="T8" fmla="*/ 347 w 347"/>
              <a:gd name="T9" fmla="*/ 6 h 11"/>
              <a:gd name="T10" fmla="*/ 347 w 347"/>
              <a:gd name="T11" fmla="*/ 6 h 11"/>
              <a:gd name="T12" fmla="*/ 347 w 347"/>
              <a:gd name="T13" fmla="*/ 6 h 11"/>
              <a:gd name="T14" fmla="*/ 345 w 347"/>
              <a:gd name="T15" fmla="*/ 10 h 11"/>
              <a:gd name="T16" fmla="*/ 342 w 347"/>
              <a:gd name="T17" fmla="*/ 11 h 11"/>
              <a:gd name="T18" fmla="*/ 5 w 347"/>
              <a:gd name="T19" fmla="*/ 11 h 11"/>
              <a:gd name="T20" fmla="*/ 5 w 347"/>
              <a:gd name="T21" fmla="*/ 11 h 11"/>
              <a:gd name="T22" fmla="*/ 2 w 347"/>
              <a:gd name="T23" fmla="*/ 10 h 11"/>
              <a:gd name="T24" fmla="*/ 0 w 347"/>
              <a:gd name="T25" fmla="*/ 6 h 11"/>
              <a:gd name="T26" fmla="*/ 0 w 347"/>
              <a:gd name="T27" fmla="*/ 6 h 11"/>
              <a:gd name="T28" fmla="*/ 0 w 347"/>
              <a:gd name="T29" fmla="*/ 6 h 11"/>
              <a:gd name="T30" fmla="*/ 2 w 347"/>
              <a:gd name="T31" fmla="*/ 2 h 11"/>
              <a:gd name="T32" fmla="*/ 5 w 347"/>
              <a:gd name="T33" fmla="*/ 0 h 11"/>
              <a:gd name="T34" fmla="*/ 5 w 347"/>
              <a:gd name="T35" fmla="*/ 0 h 11"/>
              <a:gd name="connsiteX0" fmla="*/ 144 w 10000"/>
              <a:gd name="connsiteY0" fmla="*/ 0 h 15965"/>
              <a:gd name="connsiteX1" fmla="*/ 9856 w 10000"/>
              <a:gd name="connsiteY1" fmla="*/ 0 h 15965"/>
              <a:gd name="connsiteX2" fmla="*/ 9856 w 10000"/>
              <a:gd name="connsiteY2" fmla="*/ 0 h 15965"/>
              <a:gd name="connsiteX3" fmla="*/ 9942 w 10000"/>
              <a:gd name="connsiteY3" fmla="*/ 1818 h 15965"/>
              <a:gd name="connsiteX4" fmla="*/ 10000 w 10000"/>
              <a:gd name="connsiteY4" fmla="*/ 5455 h 15965"/>
              <a:gd name="connsiteX5" fmla="*/ 10000 w 10000"/>
              <a:gd name="connsiteY5" fmla="*/ 5455 h 15965"/>
              <a:gd name="connsiteX6" fmla="*/ 10000 w 10000"/>
              <a:gd name="connsiteY6" fmla="*/ 5455 h 15965"/>
              <a:gd name="connsiteX7" fmla="*/ 9942 w 10000"/>
              <a:gd name="connsiteY7" fmla="*/ 9091 h 15965"/>
              <a:gd name="connsiteX8" fmla="*/ 9856 w 10000"/>
              <a:gd name="connsiteY8" fmla="*/ 10000 h 15965"/>
              <a:gd name="connsiteX9" fmla="*/ 144 w 10000"/>
              <a:gd name="connsiteY9" fmla="*/ 10000 h 15965"/>
              <a:gd name="connsiteX10" fmla="*/ 440 w 10000"/>
              <a:gd name="connsiteY10" fmla="*/ 15965 h 15965"/>
              <a:gd name="connsiteX11" fmla="*/ 58 w 10000"/>
              <a:gd name="connsiteY11" fmla="*/ 9091 h 15965"/>
              <a:gd name="connsiteX12" fmla="*/ 0 w 10000"/>
              <a:gd name="connsiteY12" fmla="*/ 5455 h 15965"/>
              <a:gd name="connsiteX13" fmla="*/ 0 w 10000"/>
              <a:gd name="connsiteY13" fmla="*/ 5455 h 15965"/>
              <a:gd name="connsiteX14" fmla="*/ 0 w 10000"/>
              <a:gd name="connsiteY14" fmla="*/ 5455 h 15965"/>
              <a:gd name="connsiteX15" fmla="*/ 58 w 10000"/>
              <a:gd name="connsiteY15" fmla="*/ 1818 h 15965"/>
              <a:gd name="connsiteX16" fmla="*/ 144 w 10000"/>
              <a:gd name="connsiteY16" fmla="*/ 0 h 15965"/>
              <a:gd name="connsiteX17" fmla="*/ 144 w 10000"/>
              <a:gd name="connsiteY17" fmla="*/ 0 h 15965"/>
              <a:gd name="connsiteX0" fmla="*/ 144 w 10000"/>
              <a:gd name="connsiteY0" fmla="*/ 0 h 18097"/>
              <a:gd name="connsiteX1" fmla="*/ 9856 w 10000"/>
              <a:gd name="connsiteY1" fmla="*/ 0 h 18097"/>
              <a:gd name="connsiteX2" fmla="*/ 9856 w 10000"/>
              <a:gd name="connsiteY2" fmla="*/ 0 h 18097"/>
              <a:gd name="connsiteX3" fmla="*/ 9942 w 10000"/>
              <a:gd name="connsiteY3" fmla="*/ 1818 h 18097"/>
              <a:gd name="connsiteX4" fmla="*/ 10000 w 10000"/>
              <a:gd name="connsiteY4" fmla="*/ 5455 h 18097"/>
              <a:gd name="connsiteX5" fmla="*/ 10000 w 10000"/>
              <a:gd name="connsiteY5" fmla="*/ 5455 h 18097"/>
              <a:gd name="connsiteX6" fmla="*/ 10000 w 10000"/>
              <a:gd name="connsiteY6" fmla="*/ 5455 h 18097"/>
              <a:gd name="connsiteX7" fmla="*/ 9942 w 10000"/>
              <a:gd name="connsiteY7" fmla="*/ 9091 h 18097"/>
              <a:gd name="connsiteX8" fmla="*/ 9856 w 10000"/>
              <a:gd name="connsiteY8" fmla="*/ 10000 h 18097"/>
              <a:gd name="connsiteX9" fmla="*/ 654 w 10000"/>
              <a:gd name="connsiteY9" fmla="*/ 17669 h 18097"/>
              <a:gd name="connsiteX10" fmla="*/ 440 w 10000"/>
              <a:gd name="connsiteY10" fmla="*/ 15965 h 18097"/>
              <a:gd name="connsiteX11" fmla="*/ 58 w 10000"/>
              <a:gd name="connsiteY11" fmla="*/ 9091 h 18097"/>
              <a:gd name="connsiteX12" fmla="*/ 0 w 10000"/>
              <a:gd name="connsiteY12" fmla="*/ 5455 h 18097"/>
              <a:gd name="connsiteX13" fmla="*/ 0 w 10000"/>
              <a:gd name="connsiteY13" fmla="*/ 5455 h 18097"/>
              <a:gd name="connsiteX14" fmla="*/ 0 w 10000"/>
              <a:gd name="connsiteY14" fmla="*/ 5455 h 18097"/>
              <a:gd name="connsiteX15" fmla="*/ 58 w 10000"/>
              <a:gd name="connsiteY15" fmla="*/ 1818 h 18097"/>
              <a:gd name="connsiteX16" fmla="*/ 144 w 10000"/>
              <a:gd name="connsiteY16" fmla="*/ 0 h 18097"/>
              <a:gd name="connsiteX17" fmla="*/ 144 w 10000"/>
              <a:gd name="connsiteY17" fmla="*/ 0 h 18097"/>
              <a:gd name="connsiteX0" fmla="*/ 539 w 10000"/>
              <a:gd name="connsiteY0" fmla="*/ 0 h 22358"/>
              <a:gd name="connsiteX1" fmla="*/ 9856 w 10000"/>
              <a:gd name="connsiteY1" fmla="*/ 4261 h 22358"/>
              <a:gd name="connsiteX2" fmla="*/ 9856 w 10000"/>
              <a:gd name="connsiteY2" fmla="*/ 4261 h 22358"/>
              <a:gd name="connsiteX3" fmla="*/ 9942 w 10000"/>
              <a:gd name="connsiteY3" fmla="*/ 6079 h 22358"/>
              <a:gd name="connsiteX4" fmla="*/ 10000 w 10000"/>
              <a:gd name="connsiteY4" fmla="*/ 9716 h 22358"/>
              <a:gd name="connsiteX5" fmla="*/ 10000 w 10000"/>
              <a:gd name="connsiteY5" fmla="*/ 9716 h 22358"/>
              <a:gd name="connsiteX6" fmla="*/ 10000 w 10000"/>
              <a:gd name="connsiteY6" fmla="*/ 9716 h 22358"/>
              <a:gd name="connsiteX7" fmla="*/ 9942 w 10000"/>
              <a:gd name="connsiteY7" fmla="*/ 13352 h 22358"/>
              <a:gd name="connsiteX8" fmla="*/ 9856 w 10000"/>
              <a:gd name="connsiteY8" fmla="*/ 14261 h 22358"/>
              <a:gd name="connsiteX9" fmla="*/ 654 w 10000"/>
              <a:gd name="connsiteY9" fmla="*/ 21930 h 22358"/>
              <a:gd name="connsiteX10" fmla="*/ 440 w 10000"/>
              <a:gd name="connsiteY10" fmla="*/ 20226 h 22358"/>
              <a:gd name="connsiteX11" fmla="*/ 58 w 10000"/>
              <a:gd name="connsiteY11" fmla="*/ 13352 h 22358"/>
              <a:gd name="connsiteX12" fmla="*/ 0 w 10000"/>
              <a:gd name="connsiteY12" fmla="*/ 9716 h 22358"/>
              <a:gd name="connsiteX13" fmla="*/ 0 w 10000"/>
              <a:gd name="connsiteY13" fmla="*/ 9716 h 22358"/>
              <a:gd name="connsiteX14" fmla="*/ 0 w 10000"/>
              <a:gd name="connsiteY14" fmla="*/ 9716 h 22358"/>
              <a:gd name="connsiteX15" fmla="*/ 58 w 10000"/>
              <a:gd name="connsiteY15" fmla="*/ 6079 h 22358"/>
              <a:gd name="connsiteX16" fmla="*/ 144 w 10000"/>
              <a:gd name="connsiteY16" fmla="*/ 4261 h 22358"/>
              <a:gd name="connsiteX17" fmla="*/ 539 w 10000"/>
              <a:gd name="connsiteY17" fmla="*/ 0 h 22358"/>
              <a:gd name="connsiteX0" fmla="*/ 539 w 10000"/>
              <a:gd name="connsiteY0" fmla="*/ 0 h 22458"/>
              <a:gd name="connsiteX1" fmla="*/ 9856 w 10000"/>
              <a:gd name="connsiteY1" fmla="*/ 4261 h 22458"/>
              <a:gd name="connsiteX2" fmla="*/ 9856 w 10000"/>
              <a:gd name="connsiteY2" fmla="*/ 4261 h 22458"/>
              <a:gd name="connsiteX3" fmla="*/ 9942 w 10000"/>
              <a:gd name="connsiteY3" fmla="*/ 6079 h 22458"/>
              <a:gd name="connsiteX4" fmla="*/ 10000 w 10000"/>
              <a:gd name="connsiteY4" fmla="*/ 9716 h 22458"/>
              <a:gd name="connsiteX5" fmla="*/ 10000 w 10000"/>
              <a:gd name="connsiteY5" fmla="*/ 9716 h 22458"/>
              <a:gd name="connsiteX6" fmla="*/ 10000 w 10000"/>
              <a:gd name="connsiteY6" fmla="*/ 9716 h 22458"/>
              <a:gd name="connsiteX7" fmla="*/ 9942 w 10000"/>
              <a:gd name="connsiteY7" fmla="*/ 13352 h 22458"/>
              <a:gd name="connsiteX8" fmla="*/ 9856 w 10000"/>
              <a:gd name="connsiteY8" fmla="*/ 14261 h 22458"/>
              <a:gd name="connsiteX9" fmla="*/ 654 w 10000"/>
              <a:gd name="connsiteY9" fmla="*/ 21930 h 22458"/>
              <a:gd name="connsiteX10" fmla="*/ 407 w 10000"/>
              <a:gd name="connsiteY10" fmla="*/ 21504 h 22458"/>
              <a:gd name="connsiteX11" fmla="*/ 58 w 10000"/>
              <a:gd name="connsiteY11" fmla="*/ 13352 h 22458"/>
              <a:gd name="connsiteX12" fmla="*/ 0 w 10000"/>
              <a:gd name="connsiteY12" fmla="*/ 9716 h 22458"/>
              <a:gd name="connsiteX13" fmla="*/ 0 w 10000"/>
              <a:gd name="connsiteY13" fmla="*/ 9716 h 22458"/>
              <a:gd name="connsiteX14" fmla="*/ 0 w 10000"/>
              <a:gd name="connsiteY14" fmla="*/ 9716 h 22458"/>
              <a:gd name="connsiteX15" fmla="*/ 58 w 10000"/>
              <a:gd name="connsiteY15" fmla="*/ 6079 h 22458"/>
              <a:gd name="connsiteX16" fmla="*/ 144 w 10000"/>
              <a:gd name="connsiteY16" fmla="*/ 4261 h 22458"/>
              <a:gd name="connsiteX17" fmla="*/ 539 w 10000"/>
              <a:gd name="connsiteY17" fmla="*/ 0 h 22458"/>
              <a:gd name="connsiteX0" fmla="*/ 539 w 10000"/>
              <a:gd name="connsiteY0" fmla="*/ 0 h 22666"/>
              <a:gd name="connsiteX1" fmla="*/ 9856 w 10000"/>
              <a:gd name="connsiteY1" fmla="*/ 4261 h 22666"/>
              <a:gd name="connsiteX2" fmla="*/ 9856 w 10000"/>
              <a:gd name="connsiteY2" fmla="*/ 4261 h 22666"/>
              <a:gd name="connsiteX3" fmla="*/ 9942 w 10000"/>
              <a:gd name="connsiteY3" fmla="*/ 6079 h 22666"/>
              <a:gd name="connsiteX4" fmla="*/ 10000 w 10000"/>
              <a:gd name="connsiteY4" fmla="*/ 9716 h 22666"/>
              <a:gd name="connsiteX5" fmla="*/ 10000 w 10000"/>
              <a:gd name="connsiteY5" fmla="*/ 9716 h 22666"/>
              <a:gd name="connsiteX6" fmla="*/ 10000 w 10000"/>
              <a:gd name="connsiteY6" fmla="*/ 9716 h 22666"/>
              <a:gd name="connsiteX7" fmla="*/ 9942 w 10000"/>
              <a:gd name="connsiteY7" fmla="*/ 13352 h 22666"/>
              <a:gd name="connsiteX8" fmla="*/ 9856 w 10000"/>
              <a:gd name="connsiteY8" fmla="*/ 14261 h 22666"/>
              <a:gd name="connsiteX9" fmla="*/ 654 w 10000"/>
              <a:gd name="connsiteY9" fmla="*/ 21930 h 22666"/>
              <a:gd name="connsiteX10" fmla="*/ 407 w 10000"/>
              <a:gd name="connsiteY10" fmla="*/ 21504 h 22666"/>
              <a:gd name="connsiteX11" fmla="*/ 58 w 10000"/>
              <a:gd name="connsiteY11" fmla="*/ 13352 h 22666"/>
              <a:gd name="connsiteX12" fmla="*/ 0 w 10000"/>
              <a:gd name="connsiteY12" fmla="*/ 9716 h 22666"/>
              <a:gd name="connsiteX13" fmla="*/ 0 w 10000"/>
              <a:gd name="connsiteY13" fmla="*/ 9716 h 22666"/>
              <a:gd name="connsiteX14" fmla="*/ 0 w 10000"/>
              <a:gd name="connsiteY14" fmla="*/ 9716 h 22666"/>
              <a:gd name="connsiteX15" fmla="*/ 58 w 10000"/>
              <a:gd name="connsiteY15" fmla="*/ 6079 h 22666"/>
              <a:gd name="connsiteX16" fmla="*/ 144 w 10000"/>
              <a:gd name="connsiteY16" fmla="*/ 4261 h 22666"/>
              <a:gd name="connsiteX17" fmla="*/ 539 w 10000"/>
              <a:gd name="connsiteY17" fmla="*/ 0 h 22666"/>
              <a:gd name="connsiteX0" fmla="*/ 539 w 10000"/>
              <a:gd name="connsiteY0" fmla="*/ 0 h 22666"/>
              <a:gd name="connsiteX1" fmla="*/ 9856 w 10000"/>
              <a:gd name="connsiteY1" fmla="*/ 4261 h 22666"/>
              <a:gd name="connsiteX2" fmla="*/ 9856 w 10000"/>
              <a:gd name="connsiteY2" fmla="*/ 4261 h 22666"/>
              <a:gd name="connsiteX3" fmla="*/ 9942 w 10000"/>
              <a:gd name="connsiteY3" fmla="*/ 6079 h 22666"/>
              <a:gd name="connsiteX4" fmla="*/ 10000 w 10000"/>
              <a:gd name="connsiteY4" fmla="*/ 9716 h 22666"/>
              <a:gd name="connsiteX5" fmla="*/ 10000 w 10000"/>
              <a:gd name="connsiteY5" fmla="*/ 9716 h 22666"/>
              <a:gd name="connsiteX6" fmla="*/ 10000 w 10000"/>
              <a:gd name="connsiteY6" fmla="*/ 9716 h 22666"/>
              <a:gd name="connsiteX7" fmla="*/ 9942 w 10000"/>
              <a:gd name="connsiteY7" fmla="*/ 13352 h 22666"/>
              <a:gd name="connsiteX8" fmla="*/ 9856 w 10000"/>
              <a:gd name="connsiteY8" fmla="*/ 14261 h 22666"/>
              <a:gd name="connsiteX9" fmla="*/ 5033 w 10000"/>
              <a:gd name="connsiteY9" fmla="*/ 18144 h 22666"/>
              <a:gd name="connsiteX10" fmla="*/ 654 w 10000"/>
              <a:gd name="connsiteY10" fmla="*/ 21930 h 22666"/>
              <a:gd name="connsiteX11" fmla="*/ 407 w 10000"/>
              <a:gd name="connsiteY11" fmla="*/ 21504 h 22666"/>
              <a:gd name="connsiteX12" fmla="*/ 58 w 10000"/>
              <a:gd name="connsiteY12" fmla="*/ 13352 h 22666"/>
              <a:gd name="connsiteX13" fmla="*/ 0 w 10000"/>
              <a:gd name="connsiteY13" fmla="*/ 9716 h 22666"/>
              <a:gd name="connsiteX14" fmla="*/ 0 w 10000"/>
              <a:gd name="connsiteY14" fmla="*/ 9716 h 22666"/>
              <a:gd name="connsiteX15" fmla="*/ 0 w 10000"/>
              <a:gd name="connsiteY15" fmla="*/ 9716 h 22666"/>
              <a:gd name="connsiteX16" fmla="*/ 58 w 10000"/>
              <a:gd name="connsiteY16" fmla="*/ 6079 h 22666"/>
              <a:gd name="connsiteX17" fmla="*/ 144 w 10000"/>
              <a:gd name="connsiteY17" fmla="*/ 4261 h 22666"/>
              <a:gd name="connsiteX18" fmla="*/ 539 w 10000"/>
              <a:gd name="connsiteY18" fmla="*/ 0 h 22666"/>
              <a:gd name="connsiteX0" fmla="*/ 539 w 10000"/>
              <a:gd name="connsiteY0" fmla="*/ 0 h 22666"/>
              <a:gd name="connsiteX1" fmla="*/ 9856 w 10000"/>
              <a:gd name="connsiteY1" fmla="*/ 4261 h 22666"/>
              <a:gd name="connsiteX2" fmla="*/ 9856 w 10000"/>
              <a:gd name="connsiteY2" fmla="*/ 4261 h 22666"/>
              <a:gd name="connsiteX3" fmla="*/ 9942 w 10000"/>
              <a:gd name="connsiteY3" fmla="*/ 6079 h 22666"/>
              <a:gd name="connsiteX4" fmla="*/ 10000 w 10000"/>
              <a:gd name="connsiteY4" fmla="*/ 9716 h 22666"/>
              <a:gd name="connsiteX5" fmla="*/ 10000 w 10000"/>
              <a:gd name="connsiteY5" fmla="*/ 9716 h 22666"/>
              <a:gd name="connsiteX6" fmla="*/ 10000 w 10000"/>
              <a:gd name="connsiteY6" fmla="*/ 9716 h 22666"/>
              <a:gd name="connsiteX7" fmla="*/ 9942 w 10000"/>
              <a:gd name="connsiteY7" fmla="*/ 13352 h 22666"/>
              <a:gd name="connsiteX8" fmla="*/ 9856 w 10000"/>
              <a:gd name="connsiteY8" fmla="*/ 14261 h 22666"/>
              <a:gd name="connsiteX9" fmla="*/ 5033 w 10000"/>
              <a:gd name="connsiteY9" fmla="*/ 19422 h 22666"/>
              <a:gd name="connsiteX10" fmla="*/ 654 w 10000"/>
              <a:gd name="connsiteY10" fmla="*/ 21930 h 22666"/>
              <a:gd name="connsiteX11" fmla="*/ 407 w 10000"/>
              <a:gd name="connsiteY11" fmla="*/ 21504 h 22666"/>
              <a:gd name="connsiteX12" fmla="*/ 58 w 10000"/>
              <a:gd name="connsiteY12" fmla="*/ 13352 h 22666"/>
              <a:gd name="connsiteX13" fmla="*/ 0 w 10000"/>
              <a:gd name="connsiteY13" fmla="*/ 9716 h 22666"/>
              <a:gd name="connsiteX14" fmla="*/ 0 w 10000"/>
              <a:gd name="connsiteY14" fmla="*/ 9716 h 22666"/>
              <a:gd name="connsiteX15" fmla="*/ 0 w 10000"/>
              <a:gd name="connsiteY15" fmla="*/ 9716 h 22666"/>
              <a:gd name="connsiteX16" fmla="*/ 58 w 10000"/>
              <a:gd name="connsiteY16" fmla="*/ 6079 h 22666"/>
              <a:gd name="connsiteX17" fmla="*/ 144 w 10000"/>
              <a:gd name="connsiteY17" fmla="*/ 4261 h 22666"/>
              <a:gd name="connsiteX18" fmla="*/ 539 w 10000"/>
              <a:gd name="connsiteY18" fmla="*/ 0 h 22666"/>
              <a:gd name="connsiteX0" fmla="*/ 539 w 10000"/>
              <a:gd name="connsiteY0" fmla="*/ 0 h 22666"/>
              <a:gd name="connsiteX1" fmla="*/ 9856 w 10000"/>
              <a:gd name="connsiteY1" fmla="*/ 4261 h 22666"/>
              <a:gd name="connsiteX2" fmla="*/ 9856 w 10000"/>
              <a:gd name="connsiteY2" fmla="*/ 4261 h 22666"/>
              <a:gd name="connsiteX3" fmla="*/ 9942 w 10000"/>
              <a:gd name="connsiteY3" fmla="*/ 6079 h 22666"/>
              <a:gd name="connsiteX4" fmla="*/ 10000 w 10000"/>
              <a:gd name="connsiteY4" fmla="*/ 9716 h 22666"/>
              <a:gd name="connsiteX5" fmla="*/ 10000 w 10000"/>
              <a:gd name="connsiteY5" fmla="*/ 9716 h 22666"/>
              <a:gd name="connsiteX6" fmla="*/ 10000 w 10000"/>
              <a:gd name="connsiteY6" fmla="*/ 9716 h 22666"/>
              <a:gd name="connsiteX7" fmla="*/ 9942 w 10000"/>
              <a:gd name="connsiteY7" fmla="*/ 13352 h 22666"/>
              <a:gd name="connsiteX8" fmla="*/ 9856 w 10000"/>
              <a:gd name="connsiteY8" fmla="*/ 14261 h 22666"/>
              <a:gd name="connsiteX9" fmla="*/ 5033 w 10000"/>
              <a:gd name="connsiteY9" fmla="*/ 19422 h 22666"/>
              <a:gd name="connsiteX10" fmla="*/ 2961 w 10000"/>
              <a:gd name="connsiteY10" fmla="*/ 21126 h 22666"/>
              <a:gd name="connsiteX11" fmla="*/ 654 w 10000"/>
              <a:gd name="connsiteY11" fmla="*/ 21930 h 22666"/>
              <a:gd name="connsiteX12" fmla="*/ 407 w 10000"/>
              <a:gd name="connsiteY12" fmla="*/ 21504 h 22666"/>
              <a:gd name="connsiteX13" fmla="*/ 58 w 10000"/>
              <a:gd name="connsiteY13" fmla="*/ 13352 h 22666"/>
              <a:gd name="connsiteX14" fmla="*/ 0 w 10000"/>
              <a:gd name="connsiteY14" fmla="*/ 9716 h 22666"/>
              <a:gd name="connsiteX15" fmla="*/ 0 w 10000"/>
              <a:gd name="connsiteY15" fmla="*/ 9716 h 22666"/>
              <a:gd name="connsiteX16" fmla="*/ 0 w 10000"/>
              <a:gd name="connsiteY16" fmla="*/ 9716 h 22666"/>
              <a:gd name="connsiteX17" fmla="*/ 58 w 10000"/>
              <a:gd name="connsiteY17" fmla="*/ 6079 h 22666"/>
              <a:gd name="connsiteX18" fmla="*/ 144 w 10000"/>
              <a:gd name="connsiteY18" fmla="*/ 4261 h 22666"/>
              <a:gd name="connsiteX19" fmla="*/ 539 w 10000"/>
              <a:gd name="connsiteY19" fmla="*/ 0 h 22666"/>
              <a:gd name="connsiteX0" fmla="*/ 539 w 10000"/>
              <a:gd name="connsiteY0" fmla="*/ 0 h 22830"/>
              <a:gd name="connsiteX1" fmla="*/ 9856 w 10000"/>
              <a:gd name="connsiteY1" fmla="*/ 4261 h 22830"/>
              <a:gd name="connsiteX2" fmla="*/ 9856 w 10000"/>
              <a:gd name="connsiteY2" fmla="*/ 4261 h 22830"/>
              <a:gd name="connsiteX3" fmla="*/ 9942 w 10000"/>
              <a:gd name="connsiteY3" fmla="*/ 6079 h 22830"/>
              <a:gd name="connsiteX4" fmla="*/ 10000 w 10000"/>
              <a:gd name="connsiteY4" fmla="*/ 9716 h 22830"/>
              <a:gd name="connsiteX5" fmla="*/ 10000 w 10000"/>
              <a:gd name="connsiteY5" fmla="*/ 9716 h 22830"/>
              <a:gd name="connsiteX6" fmla="*/ 10000 w 10000"/>
              <a:gd name="connsiteY6" fmla="*/ 9716 h 22830"/>
              <a:gd name="connsiteX7" fmla="*/ 9942 w 10000"/>
              <a:gd name="connsiteY7" fmla="*/ 13352 h 22830"/>
              <a:gd name="connsiteX8" fmla="*/ 9856 w 10000"/>
              <a:gd name="connsiteY8" fmla="*/ 14261 h 22830"/>
              <a:gd name="connsiteX9" fmla="*/ 5033 w 10000"/>
              <a:gd name="connsiteY9" fmla="*/ 19422 h 22830"/>
              <a:gd name="connsiteX10" fmla="*/ 2566 w 10000"/>
              <a:gd name="connsiteY10" fmla="*/ 22830 h 22830"/>
              <a:gd name="connsiteX11" fmla="*/ 654 w 10000"/>
              <a:gd name="connsiteY11" fmla="*/ 21930 h 22830"/>
              <a:gd name="connsiteX12" fmla="*/ 407 w 10000"/>
              <a:gd name="connsiteY12" fmla="*/ 21504 h 22830"/>
              <a:gd name="connsiteX13" fmla="*/ 58 w 10000"/>
              <a:gd name="connsiteY13" fmla="*/ 13352 h 22830"/>
              <a:gd name="connsiteX14" fmla="*/ 0 w 10000"/>
              <a:gd name="connsiteY14" fmla="*/ 9716 h 22830"/>
              <a:gd name="connsiteX15" fmla="*/ 0 w 10000"/>
              <a:gd name="connsiteY15" fmla="*/ 9716 h 22830"/>
              <a:gd name="connsiteX16" fmla="*/ 0 w 10000"/>
              <a:gd name="connsiteY16" fmla="*/ 9716 h 22830"/>
              <a:gd name="connsiteX17" fmla="*/ 58 w 10000"/>
              <a:gd name="connsiteY17" fmla="*/ 6079 h 22830"/>
              <a:gd name="connsiteX18" fmla="*/ 144 w 10000"/>
              <a:gd name="connsiteY18" fmla="*/ 4261 h 22830"/>
              <a:gd name="connsiteX19" fmla="*/ 539 w 10000"/>
              <a:gd name="connsiteY19" fmla="*/ 0 h 22830"/>
              <a:gd name="connsiteX0" fmla="*/ 539 w 10000"/>
              <a:gd name="connsiteY0" fmla="*/ 0 h 25387"/>
              <a:gd name="connsiteX1" fmla="*/ 9856 w 10000"/>
              <a:gd name="connsiteY1" fmla="*/ 4261 h 25387"/>
              <a:gd name="connsiteX2" fmla="*/ 9856 w 10000"/>
              <a:gd name="connsiteY2" fmla="*/ 4261 h 25387"/>
              <a:gd name="connsiteX3" fmla="*/ 9942 w 10000"/>
              <a:gd name="connsiteY3" fmla="*/ 6079 h 25387"/>
              <a:gd name="connsiteX4" fmla="*/ 10000 w 10000"/>
              <a:gd name="connsiteY4" fmla="*/ 9716 h 25387"/>
              <a:gd name="connsiteX5" fmla="*/ 10000 w 10000"/>
              <a:gd name="connsiteY5" fmla="*/ 9716 h 25387"/>
              <a:gd name="connsiteX6" fmla="*/ 10000 w 10000"/>
              <a:gd name="connsiteY6" fmla="*/ 9716 h 25387"/>
              <a:gd name="connsiteX7" fmla="*/ 9942 w 10000"/>
              <a:gd name="connsiteY7" fmla="*/ 13352 h 25387"/>
              <a:gd name="connsiteX8" fmla="*/ 9856 w 10000"/>
              <a:gd name="connsiteY8" fmla="*/ 14261 h 25387"/>
              <a:gd name="connsiteX9" fmla="*/ 5033 w 10000"/>
              <a:gd name="connsiteY9" fmla="*/ 19422 h 25387"/>
              <a:gd name="connsiteX10" fmla="*/ 2040 w 10000"/>
              <a:gd name="connsiteY10" fmla="*/ 25387 h 25387"/>
              <a:gd name="connsiteX11" fmla="*/ 654 w 10000"/>
              <a:gd name="connsiteY11" fmla="*/ 21930 h 25387"/>
              <a:gd name="connsiteX12" fmla="*/ 407 w 10000"/>
              <a:gd name="connsiteY12" fmla="*/ 21504 h 25387"/>
              <a:gd name="connsiteX13" fmla="*/ 58 w 10000"/>
              <a:gd name="connsiteY13" fmla="*/ 13352 h 25387"/>
              <a:gd name="connsiteX14" fmla="*/ 0 w 10000"/>
              <a:gd name="connsiteY14" fmla="*/ 9716 h 25387"/>
              <a:gd name="connsiteX15" fmla="*/ 0 w 10000"/>
              <a:gd name="connsiteY15" fmla="*/ 9716 h 25387"/>
              <a:gd name="connsiteX16" fmla="*/ 0 w 10000"/>
              <a:gd name="connsiteY16" fmla="*/ 9716 h 25387"/>
              <a:gd name="connsiteX17" fmla="*/ 58 w 10000"/>
              <a:gd name="connsiteY17" fmla="*/ 6079 h 25387"/>
              <a:gd name="connsiteX18" fmla="*/ 144 w 10000"/>
              <a:gd name="connsiteY18" fmla="*/ 4261 h 25387"/>
              <a:gd name="connsiteX19" fmla="*/ 539 w 10000"/>
              <a:gd name="connsiteY19" fmla="*/ 0 h 25387"/>
              <a:gd name="connsiteX0" fmla="*/ 539 w 10000"/>
              <a:gd name="connsiteY0" fmla="*/ 0 h 25424"/>
              <a:gd name="connsiteX1" fmla="*/ 9856 w 10000"/>
              <a:gd name="connsiteY1" fmla="*/ 4261 h 25424"/>
              <a:gd name="connsiteX2" fmla="*/ 9856 w 10000"/>
              <a:gd name="connsiteY2" fmla="*/ 4261 h 25424"/>
              <a:gd name="connsiteX3" fmla="*/ 9942 w 10000"/>
              <a:gd name="connsiteY3" fmla="*/ 6079 h 25424"/>
              <a:gd name="connsiteX4" fmla="*/ 10000 w 10000"/>
              <a:gd name="connsiteY4" fmla="*/ 9716 h 25424"/>
              <a:gd name="connsiteX5" fmla="*/ 10000 w 10000"/>
              <a:gd name="connsiteY5" fmla="*/ 9716 h 25424"/>
              <a:gd name="connsiteX6" fmla="*/ 10000 w 10000"/>
              <a:gd name="connsiteY6" fmla="*/ 9716 h 25424"/>
              <a:gd name="connsiteX7" fmla="*/ 9942 w 10000"/>
              <a:gd name="connsiteY7" fmla="*/ 13352 h 25424"/>
              <a:gd name="connsiteX8" fmla="*/ 9856 w 10000"/>
              <a:gd name="connsiteY8" fmla="*/ 14261 h 25424"/>
              <a:gd name="connsiteX9" fmla="*/ 5033 w 10000"/>
              <a:gd name="connsiteY9" fmla="*/ 19422 h 25424"/>
              <a:gd name="connsiteX10" fmla="*/ 2040 w 10000"/>
              <a:gd name="connsiteY10" fmla="*/ 25387 h 25424"/>
              <a:gd name="connsiteX11" fmla="*/ 654 w 10000"/>
              <a:gd name="connsiteY11" fmla="*/ 21930 h 25424"/>
              <a:gd name="connsiteX12" fmla="*/ 407 w 10000"/>
              <a:gd name="connsiteY12" fmla="*/ 21504 h 25424"/>
              <a:gd name="connsiteX13" fmla="*/ 58 w 10000"/>
              <a:gd name="connsiteY13" fmla="*/ 13352 h 25424"/>
              <a:gd name="connsiteX14" fmla="*/ 0 w 10000"/>
              <a:gd name="connsiteY14" fmla="*/ 9716 h 25424"/>
              <a:gd name="connsiteX15" fmla="*/ 0 w 10000"/>
              <a:gd name="connsiteY15" fmla="*/ 9716 h 25424"/>
              <a:gd name="connsiteX16" fmla="*/ 0 w 10000"/>
              <a:gd name="connsiteY16" fmla="*/ 9716 h 25424"/>
              <a:gd name="connsiteX17" fmla="*/ 58 w 10000"/>
              <a:gd name="connsiteY17" fmla="*/ 6079 h 25424"/>
              <a:gd name="connsiteX18" fmla="*/ 144 w 10000"/>
              <a:gd name="connsiteY18" fmla="*/ 4261 h 25424"/>
              <a:gd name="connsiteX19" fmla="*/ 539 w 10000"/>
              <a:gd name="connsiteY19" fmla="*/ 0 h 25424"/>
              <a:gd name="connsiteX0" fmla="*/ 539 w 10000"/>
              <a:gd name="connsiteY0" fmla="*/ 0 h 25424"/>
              <a:gd name="connsiteX1" fmla="*/ 2616 w 10000"/>
              <a:gd name="connsiteY1" fmla="*/ 1100 h 25424"/>
              <a:gd name="connsiteX2" fmla="*/ 9856 w 10000"/>
              <a:gd name="connsiteY2" fmla="*/ 4261 h 25424"/>
              <a:gd name="connsiteX3" fmla="*/ 9856 w 10000"/>
              <a:gd name="connsiteY3" fmla="*/ 4261 h 25424"/>
              <a:gd name="connsiteX4" fmla="*/ 9942 w 10000"/>
              <a:gd name="connsiteY4" fmla="*/ 6079 h 25424"/>
              <a:gd name="connsiteX5" fmla="*/ 10000 w 10000"/>
              <a:gd name="connsiteY5" fmla="*/ 9716 h 25424"/>
              <a:gd name="connsiteX6" fmla="*/ 10000 w 10000"/>
              <a:gd name="connsiteY6" fmla="*/ 9716 h 25424"/>
              <a:gd name="connsiteX7" fmla="*/ 10000 w 10000"/>
              <a:gd name="connsiteY7" fmla="*/ 9716 h 25424"/>
              <a:gd name="connsiteX8" fmla="*/ 9942 w 10000"/>
              <a:gd name="connsiteY8" fmla="*/ 13352 h 25424"/>
              <a:gd name="connsiteX9" fmla="*/ 9856 w 10000"/>
              <a:gd name="connsiteY9" fmla="*/ 14261 h 25424"/>
              <a:gd name="connsiteX10" fmla="*/ 5033 w 10000"/>
              <a:gd name="connsiteY10" fmla="*/ 19422 h 25424"/>
              <a:gd name="connsiteX11" fmla="*/ 2040 w 10000"/>
              <a:gd name="connsiteY11" fmla="*/ 25387 h 25424"/>
              <a:gd name="connsiteX12" fmla="*/ 654 w 10000"/>
              <a:gd name="connsiteY12" fmla="*/ 21930 h 25424"/>
              <a:gd name="connsiteX13" fmla="*/ 407 w 10000"/>
              <a:gd name="connsiteY13" fmla="*/ 21504 h 25424"/>
              <a:gd name="connsiteX14" fmla="*/ 58 w 10000"/>
              <a:gd name="connsiteY14" fmla="*/ 13352 h 25424"/>
              <a:gd name="connsiteX15" fmla="*/ 0 w 10000"/>
              <a:gd name="connsiteY15" fmla="*/ 9716 h 25424"/>
              <a:gd name="connsiteX16" fmla="*/ 0 w 10000"/>
              <a:gd name="connsiteY16" fmla="*/ 9716 h 25424"/>
              <a:gd name="connsiteX17" fmla="*/ 0 w 10000"/>
              <a:gd name="connsiteY17" fmla="*/ 9716 h 25424"/>
              <a:gd name="connsiteX18" fmla="*/ 58 w 10000"/>
              <a:gd name="connsiteY18" fmla="*/ 6079 h 25424"/>
              <a:gd name="connsiteX19" fmla="*/ 144 w 10000"/>
              <a:gd name="connsiteY19" fmla="*/ 4261 h 25424"/>
              <a:gd name="connsiteX20" fmla="*/ 539 w 10000"/>
              <a:gd name="connsiteY20" fmla="*/ 0 h 25424"/>
              <a:gd name="connsiteX0" fmla="*/ 539 w 10000"/>
              <a:gd name="connsiteY0" fmla="*/ 0 h 25424"/>
              <a:gd name="connsiteX1" fmla="*/ 2616 w 10000"/>
              <a:gd name="connsiteY1" fmla="*/ 1100 h 25424"/>
              <a:gd name="connsiteX2" fmla="*/ 9856 w 10000"/>
              <a:gd name="connsiteY2" fmla="*/ 4261 h 25424"/>
              <a:gd name="connsiteX3" fmla="*/ 9856 w 10000"/>
              <a:gd name="connsiteY3" fmla="*/ 4261 h 25424"/>
              <a:gd name="connsiteX4" fmla="*/ 9942 w 10000"/>
              <a:gd name="connsiteY4" fmla="*/ 6079 h 25424"/>
              <a:gd name="connsiteX5" fmla="*/ 10000 w 10000"/>
              <a:gd name="connsiteY5" fmla="*/ 9716 h 25424"/>
              <a:gd name="connsiteX6" fmla="*/ 10000 w 10000"/>
              <a:gd name="connsiteY6" fmla="*/ 9716 h 25424"/>
              <a:gd name="connsiteX7" fmla="*/ 10000 w 10000"/>
              <a:gd name="connsiteY7" fmla="*/ 9716 h 25424"/>
              <a:gd name="connsiteX8" fmla="*/ 9942 w 10000"/>
              <a:gd name="connsiteY8" fmla="*/ 13352 h 25424"/>
              <a:gd name="connsiteX9" fmla="*/ 9856 w 10000"/>
              <a:gd name="connsiteY9" fmla="*/ 14261 h 25424"/>
              <a:gd name="connsiteX10" fmla="*/ 5033 w 10000"/>
              <a:gd name="connsiteY10" fmla="*/ 19422 h 25424"/>
              <a:gd name="connsiteX11" fmla="*/ 2040 w 10000"/>
              <a:gd name="connsiteY11" fmla="*/ 25387 h 25424"/>
              <a:gd name="connsiteX12" fmla="*/ 654 w 10000"/>
              <a:gd name="connsiteY12" fmla="*/ 21930 h 25424"/>
              <a:gd name="connsiteX13" fmla="*/ 407 w 10000"/>
              <a:gd name="connsiteY13" fmla="*/ 21504 h 25424"/>
              <a:gd name="connsiteX14" fmla="*/ 58 w 10000"/>
              <a:gd name="connsiteY14" fmla="*/ 13352 h 25424"/>
              <a:gd name="connsiteX15" fmla="*/ 0 w 10000"/>
              <a:gd name="connsiteY15" fmla="*/ 9716 h 25424"/>
              <a:gd name="connsiteX16" fmla="*/ 0 w 10000"/>
              <a:gd name="connsiteY16" fmla="*/ 9716 h 25424"/>
              <a:gd name="connsiteX17" fmla="*/ 0 w 10000"/>
              <a:gd name="connsiteY17" fmla="*/ 9716 h 25424"/>
              <a:gd name="connsiteX18" fmla="*/ 58 w 10000"/>
              <a:gd name="connsiteY18" fmla="*/ 6079 h 25424"/>
              <a:gd name="connsiteX19" fmla="*/ 144 w 10000"/>
              <a:gd name="connsiteY19" fmla="*/ 4261 h 25424"/>
              <a:gd name="connsiteX20" fmla="*/ 539 w 10000"/>
              <a:gd name="connsiteY20" fmla="*/ 0 h 25424"/>
              <a:gd name="connsiteX0" fmla="*/ 539 w 10000"/>
              <a:gd name="connsiteY0" fmla="*/ 2735 h 28159"/>
              <a:gd name="connsiteX1" fmla="*/ 1876 w 10000"/>
              <a:gd name="connsiteY1" fmla="*/ 0 h 28159"/>
              <a:gd name="connsiteX2" fmla="*/ 9856 w 10000"/>
              <a:gd name="connsiteY2" fmla="*/ 6996 h 28159"/>
              <a:gd name="connsiteX3" fmla="*/ 9856 w 10000"/>
              <a:gd name="connsiteY3" fmla="*/ 6996 h 28159"/>
              <a:gd name="connsiteX4" fmla="*/ 9942 w 10000"/>
              <a:gd name="connsiteY4" fmla="*/ 8814 h 28159"/>
              <a:gd name="connsiteX5" fmla="*/ 10000 w 10000"/>
              <a:gd name="connsiteY5" fmla="*/ 12451 h 28159"/>
              <a:gd name="connsiteX6" fmla="*/ 10000 w 10000"/>
              <a:gd name="connsiteY6" fmla="*/ 12451 h 28159"/>
              <a:gd name="connsiteX7" fmla="*/ 10000 w 10000"/>
              <a:gd name="connsiteY7" fmla="*/ 12451 h 28159"/>
              <a:gd name="connsiteX8" fmla="*/ 9942 w 10000"/>
              <a:gd name="connsiteY8" fmla="*/ 16087 h 28159"/>
              <a:gd name="connsiteX9" fmla="*/ 9856 w 10000"/>
              <a:gd name="connsiteY9" fmla="*/ 16996 h 28159"/>
              <a:gd name="connsiteX10" fmla="*/ 5033 w 10000"/>
              <a:gd name="connsiteY10" fmla="*/ 22157 h 28159"/>
              <a:gd name="connsiteX11" fmla="*/ 2040 w 10000"/>
              <a:gd name="connsiteY11" fmla="*/ 28122 h 28159"/>
              <a:gd name="connsiteX12" fmla="*/ 654 w 10000"/>
              <a:gd name="connsiteY12" fmla="*/ 24665 h 28159"/>
              <a:gd name="connsiteX13" fmla="*/ 407 w 10000"/>
              <a:gd name="connsiteY13" fmla="*/ 24239 h 28159"/>
              <a:gd name="connsiteX14" fmla="*/ 58 w 10000"/>
              <a:gd name="connsiteY14" fmla="*/ 16087 h 28159"/>
              <a:gd name="connsiteX15" fmla="*/ 0 w 10000"/>
              <a:gd name="connsiteY15" fmla="*/ 12451 h 28159"/>
              <a:gd name="connsiteX16" fmla="*/ 0 w 10000"/>
              <a:gd name="connsiteY16" fmla="*/ 12451 h 28159"/>
              <a:gd name="connsiteX17" fmla="*/ 0 w 10000"/>
              <a:gd name="connsiteY17" fmla="*/ 12451 h 28159"/>
              <a:gd name="connsiteX18" fmla="*/ 58 w 10000"/>
              <a:gd name="connsiteY18" fmla="*/ 8814 h 28159"/>
              <a:gd name="connsiteX19" fmla="*/ 144 w 10000"/>
              <a:gd name="connsiteY19" fmla="*/ 6996 h 28159"/>
              <a:gd name="connsiteX20" fmla="*/ 539 w 10000"/>
              <a:gd name="connsiteY20" fmla="*/ 2735 h 28159"/>
              <a:gd name="connsiteX0" fmla="*/ 539 w 10000"/>
              <a:gd name="connsiteY0" fmla="*/ 2735 h 28159"/>
              <a:gd name="connsiteX1" fmla="*/ 1876 w 10000"/>
              <a:gd name="connsiteY1" fmla="*/ 0 h 28159"/>
              <a:gd name="connsiteX2" fmla="*/ 5033 w 10000"/>
              <a:gd name="connsiteY2" fmla="*/ 3409 h 28159"/>
              <a:gd name="connsiteX3" fmla="*/ 9856 w 10000"/>
              <a:gd name="connsiteY3" fmla="*/ 6996 h 28159"/>
              <a:gd name="connsiteX4" fmla="*/ 9856 w 10000"/>
              <a:gd name="connsiteY4" fmla="*/ 6996 h 28159"/>
              <a:gd name="connsiteX5" fmla="*/ 9942 w 10000"/>
              <a:gd name="connsiteY5" fmla="*/ 8814 h 28159"/>
              <a:gd name="connsiteX6" fmla="*/ 10000 w 10000"/>
              <a:gd name="connsiteY6" fmla="*/ 12451 h 28159"/>
              <a:gd name="connsiteX7" fmla="*/ 10000 w 10000"/>
              <a:gd name="connsiteY7" fmla="*/ 12451 h 28159"/>
              <a:gd name="connsiteX8" fmla="*/ 10000 w 10000"/>
              <a:gd name="connsiteY8" fmla="*/ 12451 h 28159"/>
              <a:gd name="connsiteX9" fmla="*/ 9942 w 10000"/>
              <a:gd name="connsiteY9" fmla="*/ 16087 h 28159"/>
              <a:gd name="connsiteX10" fmla="*/ 9856 w 10000"/>
              <a:gd name="connsiteY10" fmla="*/ 16996 h 28159"/>
              <a:gd name="connsiteX11" fmla="*/ 5033 w 10000"/>
              <a:gd name="connsiteY11" fmla="*/ 22157 h 28159"/>
              <a:gd name="connsiteX12" fmla="*/ 2040 w 10000"/>
              <a:gd name="connsiteY12" fmla="*/ 28122 h 28159"/>
              <a:gd name="connsiteX13" fmla="*/ 654 w 10000"/>
              <a:gd name="connsiteY13" fmla="*/ 24665 h 28159"/>
              <a:gd name="connsiteX14" fmla="*/ 407 w 10000"/>
              <a:gd name="connsiteY14" fmla="*/ 24239 h 28159"/>
              <a:gd name="connsiteX15" fmla="*/ 58 w 10000"/>
              <a:gd name="connsiteY15" fmla="*/ 16087 h 28159"/>
              <a:gd name="connsiteX16" fmla="*/ 0 w 10000"/>
              <a:gd name="connsiteY16" fmla="*/ 12451 h 28159"/>
              <a:gd name="connsiteX17" fmla="*/ 0 w 10000"/>
              <a:gd name="connsiteY17" fmla="*/ 12451 h 28159"/>
              <a:gd name="connsiteX18" fmla="*/ 0 w 10000"/>
              <a:gd name="connsiteY18" fmla="*/ 12451 h 28159"/>
              <a:gd name="connsiteX19" fmla="*/ 58 w 10000"/>
              <a:gd name="connsiteY19" fmla="*/ 8814 h 28159"/>
              <a:gd name="connsiteX20" fmla="*/ 144 w 10000"/>
              <a:gd name="connsiteY20" fmla="*/ 6996 h 28159"/>
              <a:gd name="connsiteX21" fmla="*/ 539 w 10000"/>
              <a:gd name="connsiteY21" fmla="*/ 2735 h 28159"/>
              <a:gd name="connsiteX0" fmla="*/ 539 w 10000"/>
              <a:gd name="connsiteY0" fmla="*/ 2850 h 28274"/>
              <a:gd name="connsiteX1" fmla="*/ 1876 w 10000"/>
              <a:gd name="connsiteY1" fmla="*/ 115 h 28274"/>
              <a:gd name="connsiteX2" fmla="*/ 4260 w 10000"/>
              <a:gd name="connsiteY2" fmla="*/ 6933 h 28274"/>
              <a:gd name="connsiteX3" fmla="*/ 9856 w 10000"/>
              <a:gd name="connsiteY3" fmla="*/ 7111 h 28274"/>
              <a:gd name="connsiteX4" fmla="*/ 9856 w 10000"/>
              <a:gd name="connsiteY4" fmla="*/ 7111 h 28274"/>
              <a:gd name="connsiteX5" fmla="*/ 9942 w 10000"/>
              <a:gd name="connsiteY5" fmla="*/ 8929 h 28274"/>
              <a:gd name="connsiteX6" fmla="*/ 10000 w 10000"/>
              <a:gd name="connsiteY6" fmla="*/ 12566 h 28274"/>
              <a:gd name="connsiteX7" fmla="*/ 10000 w 10000"/>
              <a:gd name="connsiteY7" fmla="*/ 12566 h 28274"/>
              <a:gd name="connsiteX8" fmla="*/ 10000 w 10000"/>
              <a:gd name="connsiteY8" fmla="*/ 12566 h 28274"/>
              <a:gd name="connsiteX9" fmla="*/ 9942 w 10000"/>
              <a:gd name="connsiteY9" fmla="*/ 16202 h 28274"/>
              <a:gd name="connsiteX10" fmla="*/ 9856 w 10000"/>
              <a:gd name="connsiteY10" fmla="*/ 17111 h 28274"/>
              <a:gd name="connsiteX11" fmla="*/ 5033 w 10000"/>
              <a:gd name="connsiteY11" fmla="*/ 22272 h 28274"/>
              <a:gd name="connsiteX12" fmla="*/ 2040 w 10000"/>
              <a:gd name="connsiteY12" fmla="*/ 28237 h 28274"/>
              <a:gd name="connsiteX13" fmla="*/ 654 w 10000"/>
              <a:gd name="connsiteY13" fmla="*/ 24780 h 28274"/>
              <a:gd name="connsiteX14" fmla="*/ 407 w 10000"/>
              <a:gd name="connsiteY14" fmla="*/ 24354 h 28274"/>
              <a:gd name="connsiteX15" fmla="*/ 58 w 10000"/>
              <a:gd name="connsiteY15" fmla="*/ 16202 h 28274"/>
              <a:gd name="connsiteX16" fmla="*/ 0 w 10000"/>
              <a:gd name="connsiteY16" fmla="*/ 12566 h 28274"/>
              <a:gd name="connsiteX17" fmla="*/ 0 w 10000"/>
              <a:gd name="connsiteY17" fmla="*/ 12566 h 28274"/>
              <a:gd name="connsiteX18" fmla="*/ 0 w 10000"/>
              <a:gd name="connsiteY18" fmla="*/ 12566 h 28274"/>
              <a:gd name="connsiteX19" fmla="*/ 58 w 10000"/>
              <a:gd name="connsiteY19" fmla="*/ 8929 h 28274"/>
              <a:gd name="connsiteX20" fmla="*/ 144 w 10000"/>
              <a:gd name="connsiteY20" fmla="*/ 7111 h 28274"/>
              <a:gd name="connsiteX21" fmla="*/ 539 w 10000"/>
              <a:gd name="connsiteY21" fmla="*/ 2850 h 28274"/>
              <a:gd name="connsiteX0" fmla="*/ 539 w 10000"/>
              <a:gd name="connsiteY0" fmla="*/ 2850 h 28274"/>
              <a:gd name="connsiteX1" fmla="*/ 1876 w 10000"/>
              <a:gd name="connsiteY1" fmla="*/ 115 h 28274"/>
              <a:gd name="connsiteX2" fmla="*/ 4260 w 10000"/>
              <a:gd name="connsiteY2" fmla="*/ 6933 h 28274"/>
              <a:gd name="connsiteX3" fmla="*/ 9856 w 10000"/>
              <a:gd name="connsiteY3" fmla="*/ 7111 h 28274"/>
              <a:gd name="connsiteX4" fmla="*/ 9856 w 10000"/>
              <a:gd name="connsiteY4" fmla="*/ 7111 h 28274"/>
              <a:gd name="connsiteX5" fmla="*/ 9942 w 10000"/>
              <a:gd name="connsiteY5" fmla="*/ 8929 h 28274"/>
              <a:gd name="connsiteX6" fmla="*/ 10000 w 10000"/>
              <a:gd name="connsiteY6" fmla="*/ 12566 h 28274"/>
              <a:gd name="connsiteX7" fmla="*/ 10000 w 10000"/>
              <a:gd name="connsiteY7" fmla="*/ 12566 h 28274"/>
              <a:gd name="connsiteX8" fmla="*/ 10000 w 10000"/>
              <a:gd name="connsiteY8" fmla="*/ 12566 h 28274"/>
              <a:gd name="connsiteX9" fmla="*/ 9942 w 10000"/>
              <a:gd name="connsiteY9" fmla="*/ 16202 h 28274"/>
              <a:gd name="connsiteX10" fmla="*/ 9856 w 10000"/>
              <a:gd name="connsiteY10" fmla="*/ 17111 h 28274"/>
              <a:gd name="connsiteX11" fmla="*/ 5033 w 10000"/>
              <a:gd name="connsiteY11" fmla="*/ 22272 h 28274"/>
              <a:gd name="connsiteX12" fmla="*/ 2040 w 10000"/>
              <a:gd name="connsiteY12" fmla="*/ 28237 h 28274"/>
              <a:gd name="connsiteX13" fmla="*/ 654 w 10000"/>
              <a:gd name="connsiteY13" fmla="*/ 24780 h 28274"/>
              <a:gd name="connsiteX14" fmla="*/ 407 w 10000"/>
              <a:gd name="connsiteY14" fmla="*/ 24354 h 28274"/>
              <a:gd name="connsiteX15" fmla="*/ 58 w 10000"/>
              <a:gd name="connsiteY15" fmla="*/ 16202 h 28274"/>
              <a:gd name="connsiteX16" fmla="*/ 0 w 10000"/>
              <a:gd name="connsiteY16" fmla="*/ 12566 h 28274"/>
              <a:gd name="connsiteX17" fmla="*/ 0 w 10000"/>
              <a:gd name="connsiteY17" fmla="*/ 12566 h 28274"/>
              <a:gd name="connsiteX18" fmla="*/ 0 w 10000"/>
              <a:gd name="connsiteY18" fmla="*/ 12566 h 28274"/>
              <a:gd name="connsiteX19" fmla="*/ 58 w 10000"/>
              <a:gd name="connsiteY19" fmla="*/ 8929 h 28274"/>
              <a:gd name="connsiteX20" fmla="*/ 144 w 10000"/>
              <a:gd name="connsiteY20" fmla="*/ 7111 h 28274"/>
              <a:gd name="connsiteX21" fmla="*/ 539 w 10000"/>
              <a:gd name="connsiteY21" fmla="*/ 2850 h 28274"/>
              <a:gd name="connsiteX0" fmla="*/ 539 w 10000"/>
              <a:gd name="connsiteY0" fmla="*/ 2782 h 28206"/>
              <a:gd name="connsiteX1" fmla="*/ 1876 w 10000"/>
              <a:gd name="connsiteY1" fmla="*/ 47 h 28206"/>
              <a:gd name="connsiteX2" fmla="*/ 4227 w 10000"/>
              <a:gd name="connsiteY2" fmla="*/ 5161 h 28206"/>
              <a:gd name="connsiteX3" fmla="*/ 9856 w 10000"/>
              <a:gd name="connsiteY3" fmla="*/ 7043 h 28206"/>
              <a:gd name="connsiteX4" fmla="*/ 9856 w 10000"/>
              <a:gd name="connsiteY4" fmla="*/ 7043 h 28206"/>
              <a:gd name="connsiteX5" fmla="*/ 9942 w 10000"/>
              <a:gd name="connsiteY5" fmla="*/ 8861 h 28206"/>
              <a:gd name="connsiteX6" fmla="*/ 10000 w 10000"/>
              <a:gd name="connsiteY6" fmla="*/ 12498 h 28206"/>
              <a:gd name="connsiteX7" fmla="*/ 10000 w 10000"/>
              <a:gd name="connsiteY7" fmla="*/ 12498 h 28206"/>
              <a:gd name="connsiteX8" fmla="*/ 10000 w 10000"/>
              <a:gd name="connsiteY8" fmla="*/ 12498 h 28206"/>
              <a:gd name="connsiteX9" fmla="*/ 9942 w 10000"/>
              <a:gd name="connsiteY9" fmla="*/ 16134 h 28206"/>
              <a:gd name="connsiteX10" fmla="*/ 9856 w 10000"/>
              <a:gd name="connsiteY10" fmla="*/ 17043 h 28206"/>
              <a:gd name="connsiteX11" fmla="*/ 5033 w 10000"/>
              <a:gd name="connsiteY11" fmla="*/ 22204 h 28206"/>
              <a:gd name="connsiteX12" fmla="*/ 2040 w 10000"/>
              <a:gd name="connsiteY12" fmla="*/ 28169 h 28206"/>
              <a:gd name="connsiteX13" fmla="*/ 654 w 10000"/>
              <a:gd name="connsiteY13" fmla="*/ 24712 h 28206"/>
              <a:gd name="connsiteX14" fmla="*/ 407 w 10000"/>
              <a:gd name="connsiteY14" fmla="*/ 24286 h 28206"/>
              <a:gd name="connsiteX15" fmla="*/ 58 w 10000"/>
              <a:gd name="connsiteY15" fmla="*/ 16134 h 28206"/>
              <a:gd name="connsiteX16" fmla="*/ 0 w 10000"/>
              <a:gd name="connsiteY16" fmla="*/ 12498 h 28206"/>
              <a:gd name="connsiteX17" fmla="*/ 0 w 10000"/>
              <a:gd name="connsiteY17" fmla="*/ 12498 h 28206"/>
              <a:gd name="connsiteX18" fmla="*/ 0 w 10000"/>
              <a:gd name="connsiteY18" fmla="*/ 12498 h 28206"/>
              <a:gd name="connsiteX19" fmla="*/ 58 w 10000"/>
              <a:gd name="connsiteY19" fmla="*/ 8861 h 28206"/>
              <a:gd name="connsiteX20" fmla="*/ 144 w 10000"/>
              <a:gd name="connsiteY20" fmla="*/ 7043 h 28206"/>
              <a:gd name="connsiteX21" fmla="*/ 539 w 10000"/>
              <a:gd name="connsiteY21" fmla="*/ 2782 h 28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000" h="28206">
                <a:moveTo>
                  <a:pt x="539" y="2782"/>
                </a:moveTo>
                <a:cubicBezTo>
                  <a:pt x="985" y="1870"/>
                  <a:pt x="1261" y="-349"/>
                  <a:pt x="1876" y="47"/>
                </a:cubicBezTo>
                <a:cubicBezTo>
                  <a:pt x="2491" y="443"/>
                  <a:pt x="2897" y="3995"/>
                  <a:pt x="4227" y="5161"/>
                </a:cubicBezTo>
                <a:cubicBezTo>
                  <a:pt x="5557" y="6327"/>
                  <a:pt x="9052" y="6445"/>
                  <a:pt x="9856" y="7043"/>
                </a:cubicBezTo>
                <a:lnTo>
                  <a:pt x="9856" y="7043"/>
                </a:lnTo>
                <a:cubicBezTo>
                  <a:pt x="9885" y="7649"/>
                  <a:pt x="9913" y="8255"/>
                  <a:pt x="9942" y="8861"/>
                </a:cubicBezTo>
                <a:cubicBezTo>
                  <a:pt x="9961" y="10073"/>
                  <a:pt x="9981" y="11286"/>
                  <a:pt x="10000" y="12498"/>
                </a:cubicBezTo>
                <a:lnTo>
                  <a:pt x="10000" y="12498"/>
                </a:lnTo>
                <a:lnTo>
                  <a:pt x="10000" y="12498"/>
                </a:lnTo>
                <a:cubicBezTo>
                  <a:pt x="9981" y="13710"/>
                  <a:pt x="9961" y="14922"/>
                  <a:pt x="9942" y="16134"/>
                </a:cubicBezTo>
                <a:cubicBezTo>
                  <a:pt x="9913" y="16437"/>
                  <a:pt x="9885" y="16740"/>
                  <a:pt x="9856" y="17043"/>
                </a:cubicBezTo>
                <a:lnTo>
                  <a:pt x="5033" y="22204"/>
                </a:lnTo>
                <a:cubicBezTo>
                  <a:pt x="3730" y="24058"/>
                  <a:pt x="2770" y="27751"/>
                  <a:pt x="2040" y="28169"/>
                </a:cubicBezTo>
                <a:cubicBezTo>
                  <a:pt x="1310" y="28587"/>
                  <a:pt x="926" y="25359"/>
                  <a:pt x="654" y="24712"/>
                </a:cubicBezTo>
                <a:cubicBezTo>
                  <a:pt x="753" y="26700"/>
                  <a:pt x="226" y="24003"/>
                  <a:pt x="407" y="24286"/>
                </a:cubicBezTo>
                <a:cubicBezTo>
                  <a:pt x="280" y="21995"/>
                  <a:pt x="185" y="18425"/>
                  <a:pt x="58" y="16134"/>
                </a:cubicBezTo>
                <a:cubicBezTo>
                  <a:pt x="39" y="14922"/>
                  <a:pt x="19" y="13710"/>
                  <a:pt x="0" y="12498"/>
                </a:cubicBezTo>
                <a:lnTo>
                  <a:pt x="0" y="12498"/>
                </a:lnTo>
                <a:lnTo>
                  <a:pt x="0" y="12498"/>
                </a:lnTo>
                <a:cubicBezTo>
                  <a:pt x="19" y="11286"/>
                  <a:pt x="39" y="10073"/>
                  <a:pt x="58" y="8861"/>
                </a:cubicBezTo>
                <a:cubicBezTo>
                  <a:pt x="87" y="8255"/>
                  <a:pt x="115" y="7649"/>
                  <a:pt x="144" y="7043"/>
                </a:cubicBezTo>
                <a:cubicBezTo>
                  <a:pt x="276" y="5623"/>
                  <a:pt x="407" y="4202"/>
                  <a:pt x="539" y="2782"/>
                </a:cubicBezTo>
                <a:close/>
              </a:path>
            </a:pathLst>
          </a:custGeom>
          <a:solidFill>
            <a:srgbClr val="D91322"/>
          </a:solidFill>
          <a:ln>
            <a:noFill/>
          </a:ln>
          <a:extLst/>
        </p:spPr>
        <p:txBody>
          <a:bodyPr vert="horz" wrap="square" lIns="91440" tIns="45720" rIns="91440" bIns="45720" numCol="1" anchor="t" anchorCtr="0" compatLnSpc="1">
            <a:prstTxWarp prst="textNoShape">
              <a:avLst/>
            </a:prstTxWarp>
          </a:bodyPr>
          <a:lstStyle/>
          <a:p>
            <a:endParaRPr lang="zh-CN" altLang="en-US" dirty="0"/>
          </a:p>
        </p:txBody>
      </p:sp>
      <p:sp>
        <p:nvSpPr>
          <p:cNvPr id="22" name="Freeform 123"/>
          <p:cNvSpPr>
            <a:spLocks/>
          </p:cNvSpPr>
          <p:nvPr/>
        </p:nvSpPr>
        <p:spPr bwMode="auto">
          <a:xfrm rot="16200000">
            <a:off x="4070248" y="3614369"/>
            <a:ext cx="1003505" cy="108000"/>
          </a:xfrm>
          <a:custGeom>
            <a:avLst/>
            <a:gdLst>
              <a:gd name="T0" fmla="*/ 5 w 347"/>
              <a:gd name="T1" fmla="*/ 0 h 11"/>
              <a:gd name="T2" fmla="*/ 342 w 347"/>
              <a:gd name="T3" fmla="*/ 0 h 11"/>
              <a:gd name="T4" fmla="*/ 342 w 347"/>
              <a:gd name="T5" fmla="*/ 0 h 11"/>
              <a:gd name="T6" fmla="*/ 345 w 347"/>
              <a:gd name="T7" fmla="*/ 2 h 11"/>
              <a:gd name="T8" fmla="*/ 347 w 347"/>
              <a:gd name="T9" fmla="*/ 6 h 11"/>
              <a:gd name="T10" fmla="*/ 347 w 347"/>
              <a:gd name="T11" fmla="*/ 6 h 11"/>
              <a:gd name="T12" fmla="*/ 347 w 347"/>
              <a:gd name="T13" fmla="*/ 6 h 11"/>
              <a:gd name="T14" fmla="*/ 345 w 347"/>
              <a:gd name="T15" fmla="*/ 10 h 11"/>
              <a:gd name="T16" fmla="*/ 342 w 347"/>
              <a:gd name="T17" fmla="*/ 11 h 11"/>
              <a:gd name="T18" fmla="*/ 5 w 347"/>
              <a:gd name="T19" fmla="*/ 11 h 11"/>
              <a:gd name="T20" fmla="*/ 5 w 347"/>
              <a:gd name="T21" fmla="*/ 11 h 11"/>
              <a:gd name="T22" fmla="*/ 2 w 347"/>
              <a:gd name="T23" fmla="*/ 10 h 11"/>
              <a:gd name="T24" fmla="*/ 0 w 347"/>
              <a:gd name="T25" fmla="*/ 6 h 11"/>
              <a:gd name="T26" fmla="*/ 0 w 347"/>
              <a:gd name="T27" fmla="*/ 6 h 11"/>
              <a:gd name="T28" fmla="*/ 0 w 347"/>
              <a:gd name="T29" fmla="*/ 6 h 11"/>
              <a:gd name="T30" fmla="*/ 2 w 347"/>
              <a:gd name="T31" fmla="*/ 2 h 11"/>
              <a:gd name="T32" fmla="*/ 5 w 347"/>
              <a:gd name="T33" fmla="*/ 0 h 11"/>
              <a:gd name="T34" fmla="*/ 5 w 347"/>
              <a:gd name="T35" fmla="*/ 0 h 11"/>
              <a:gd name="connsiteX0" fmla="*/ 144 w 10000"/>
              <a:gd name="connsiteY0" fmla="*/ 0 h 15965"/>
              <a:gd name="connsiteX1" fmla="*/ 9856 w 10000"/>
              <a:gd name="connsiteY1" fmla="*/ 0 h 15965"/>
              <a:gd name="connsiteX2" fmla="*/ 9856 w 10000"/>
              <a:gd name="connsiteY2" fmla="*/ 0 h 15965"/>
              <a:gd name="connsiteX3" fmla="*/ 9942 w 10000"/>
              <a:gd name="connsiteY3" fmla="*/ 1818 h 15965"/>
              <a:gd name="connsiteX4" fmla="*/ 10000 w 10000"/>
              <a:gd name="connsiteY4" fmla="*/ 5455 h 15965"/>
              <a:gd name="connsiteX5" fmla="*/ 10000 w 10000"/>
              <a:gd name="connsiteY5" fmla="*/ 5455 h 15965"/>
              <a:gd name="connsiteX6" fmla="*/ 10000 w 10000"/>
              <a:gd name="connsiteY6" fmla="*/ 5455 h 15965"/>
              <a:gd name="connsiteX7" fmla="*/ 9942 w 10000"/>
              <a:gd name="connsiteY7" fmla="*/ 9091 h 15965"/>
              <a:gd name="connsiteX8" fmla="*/ 9856 w 10000"/>
              <a:gd name="connsiteY8" fmla="*/ 10000 h 15965"/>
              <a:gd name="connsiteX9" fmla="*/ 144 w 10000"/>
              <a:gd name="connsiteY9" fmla="*/ 10000 h 15965"/>
              <a:gd name="connsiteX10" fmla="*/ 440 w 10000"/>
              <a:gd name="connsiteY10" fmla="*/ 15965 h 15965"/>
              <a:gd name="connsiteX11" fmla="*/ 58 w 10000"/>
              <a:gd name="connsiteY11" fmla="*/ 9091 h 15965"/>
              <a:gd name="connsiteX12" fmla="*/ 0 w 10000"/>
              <a:gd name="connsiteY12" fmla="*/ 5455 h 15965"/>
              <a:gd name="connsiteX13" fmla="*/ 0 w 10000"/>
              <a:gd name="connsiteY13" fmla="*/ 5455 h 15965"/>
              <a:gd name="connsiteX14" fmla="*/ 0 w 10000"/>
              <a:gd name="connsiteY14" fmla="*/ 5455 h 15965"/>
              <a:gd name="connsiteX15" fmla="*/ 58 w 10000"/>
              <a:gd name="connsiteY15" fmla="*/ 1818 h 15965"/>
              <a:gd name="connsiteX16" fmla="*/ 144 w 10000"/>
              <a:gd name="connsiteY16" fmla="*/ 0 h 15965"/>
              <a:gd name="connsiteX17" fmla="*/ 144 w 10000"/>
              <a:gd name="connsiteY17" fmla="*/ 0 h 15965"/>
              <a:gd name="connsiteX0" fmla="*/ 144 w 10000"/>
              <a:gd name="connsiteY0" fmla="*/ 0 h 18097"/>
              <a:gd name="connsiteX1" fmla="*/ 9856 w 10000"/>
              <a:gd name="connsiteY1" fmla="*/ 0 h 18097"/>
              <a:gd name="connsiteX2" fmla="*/ 9856 w 10000"/>
              <a:gd name="connsiteY2" fmla="*/ 0 h 18097"/>
              <a:gd name="connsiteX3" fmla="*/ 9942 w 10000"/>
              <a:gd name="connsiteY3" fmla="*/ 1818 h 18097"/>
              <a:gd name="connsiteX4" fmla="*/ 10000 w 10000"/>
              <a:gd name="connsiteY4" fmla="*/ 5455 h 18097"/>
              <a:gd name="connsiteX5" fmla="*/ 10000 w 10000"/>
              <a:gd name="connsiteY5" fmla="*/ 5455 h 18097"/>
              <a:gd name="connsiteX6" fmla="*/ 10000 w 10000"/>
              <a:gd name="connsiteY6" fmla="*/ 5455 h 18097"/>
              <a:gd name="connsiteX7" fmla="*/ 9942 w 10000"/>
              <a:gd name="connsiteY7" fmla="*/ 9091 h 18097"/>
              <a:gd name="connsiteX8" fmla="*/ 9856 w 10000"/>
              <a:gd name="connsiteY8" fmla="*/ 10000 h 18097"/>
              <a:gd name="connsiteX9" fmla="*/ 654 w 10000"/>
              <a:gd name="connsiteY9" fmla="*/ 17669 h 18097"/>
              <a:gd name="connsiteX10" fmla="*/ 440 w 10000"/>
              <a:gd name="connsiteY10" fmla="*/ 15965 h 18097"/>
              <a:gd name="connsiteX11" fmla="*/ 58 w 10000"/>
              <a:gd name="connsiteY11" fmla="*/ 9091 h 18097"/>
              <a:gd name="connsiteX12" fmla="*/ 0 w 10000"/>
              <a:gd name="connsiteY12" fmla="*/ 5455 h 18097"/>
              <a:gd name="connsiteX13" fmla="*/ 0 w 10000"/>
              <a:gd name="connsiteY13" fmla="*/ 5455 h 18097"/>
              <a:gd name="connsiteX14" fmla="*/ 0 w 10000"/>
              <a:gd name="connsiteY14" fmla="*/ 5455 h 18097"/>
              <a:gd name="connsiteX15" fmla="*/ 58 w 10000"/>
              <a:gd name="connsiteY15" fmla="*/ 1818 h 18097"/>
              <a:gd name="connsiteX16" fmla="*/ 144 w 10000"/>
              <a:gd name="connsiteY16" fmla="*/ 0 h 18097"/>
              <a:gd name="connsiteX17" fmla="*/ 144 w 10000"/>
              <a:gd name="connsiteY17" fmla="*/ 0 h 18097"/>
              <a:gd name="connsiteX0" fmla="*/ 539 w 10000"/>
              <a:gd name="connsiteY0" fmla="*/ 0 h 22358"/>
              <a:gd name="connsiteX1" fmla="*/ 9856 w 10000"/>
              <a:gd name="connsiteY1" fmla="*/ 4261 h 22358"/>
              <a:gd name="connsiteX2" fmla="*/ 9856 w 10000"/>
              <a:gd name="connsiteY2" fmla="*/ 4261 h 22358"/>
              <a:gd name="connsiteX3" fmla="*/ 9942 w 10000"/>
              <a:gd name="connsiteY3" fmla="*/ 6079 h 22358"/>
              <a:gd name="connsiteX4" fmla="*/ 10000 w 10000"/>
              <a:gd name="connsiteY4" fmla="*/ 9716 h 22358"/>
              <a:gd name="connsiteX5" fmla="*/ 10000 w 10000"/>
              <a:gd name="connsiteY5" fmla="*/ 9716 h 22358"/>
              <a:gd name="connsiteX6" fmla="*/ 10000 w 10000"/>
              <a:gd name="connsiteY6" fmla="*/ 9716 h 22358"/>
              <a:gd name="connsiteX7" fmla="*/ 9942 w 10000"/>
              <a:gd name="connsiteY7" fmla="*/ 13352 h 22358"/>
              <a:gd name="connsiteX8" fmla="*/ 9856 w 10000"/>
              <a:gd name="connsiteY8" fmla="*/ 14261 h 22358"/>
              <a:gd name="connsiteX9" fmla="*/ 654 w 10000"/>
              <a:gd name="connsiteY9" fmla="*/ 21930 h 22358"/>
              <a:gd name="connsiteX10" fmla="*/ 440 w 10000"/>
              <a:gd name="connsiteY10" fmla="*/ 20226 h 22358"/>
              <a:gd name="connsiteX11" fmla="*/ 58 w 10000"/>
              <a:gd name="connsiteY11" fmla="*/ 13352 h 22358"/>
              <a:gd name="connsiteX12" fmla="*/ 0 w 10000"/>
              <a:gd name="connsiteY12" fmla="*/ 9716 h 22358"/>
              <a:gd name="connsiteX13" fmla="*/ 0 w 10000"/>
              <a:gd name="connsiteY13" fmla="*/ 9716 h 22358"/>
              <a:gd name="connsiteX14" fmla="*/ 0 w 10000"/>
              <a:gd name="connsiteY14" fmla="*/ 9716 h 22358"/>
              <a:gd name="connsiteX15" fmla="*/ 58 w 10000"/>
              <a:gd name="connsiteY15" fmla="*/ 6079 h 22358"/>
              <a:gd name="connsiteX16" fmla="*/ 144 w 10000"/>
              <a:gd name="connsiteY16" fmla="*/ 4261 h 22358"/>
              <a:gd name="connsiteX17" fmla="*/ 539 w 10000"/>
              <a:gd name="connsiteY17" fmla="*/ 0 h 22358"/>
              <a:gd name="connsiteX0" fmla="*/ 539 w 10000"/>
              <a:gd name="connsiteY0" fmla="*/ 0 h 22458"/>
              <a:gd name="connsiteX1" fmla="*/ 9856 w 10000"/>
              <a:gd name="connsiteY1" fmla="*/ 4261 h 22458"/>
              <a:gd name="connsiteX2" fmla="*/ 9856 w 10000"/>
              <a:gd name="connsiteY2" fmla="*/ 4261 h 22458"/>
              <a:gd name="connsiteX3" fmla="*/ 9942 w 10000"/>
              <a:gd name="connsiteY3" fmla="*/ 6079 h 22458"/>
              <a:gd name="connsiteX4" fmla="*/ 10000 w 10000"/>
              <a:gd name="connsiteY4" fmla="*/ 9716 h 22458"/>
              <a:gd name="connsiteX5" fmla="*/ 10000 w 10000"/>
              <a:gd name="connsiteY5" fmla="*/ 9716 h 22458"/>
              <a:gd name="connsiteX6" fmla="*/ 10000 w 10000"/>
              <a:gd name="connsiteY6" fmla="*/ 9716 h 22458"/>
              <a:gd name="connsiteX7" fmla="*/ 9942 w 10000"/>
              <a:gd name="connsiteY7" fmla="*/ 13352 h 22458"/>
              <a:gd name="connsiteX8" fmla="*/ 9856 w 10000"/>
              <a:gd name="connsiteY8" fmla="*/ 14261 h 22458"/>
              <a:gd name="connsiteX9" fmla="*/ 654 w 10000"/>
              <a:gd name="connsiteY9" fmla="*/ 21930 h 22458"/>
              <a:gd name="connsiteX10" fmla="*/ 407 w 10000"/>
              <a:gd name="connsiteY10" fmla="*/ 21504 h 22458"/>
              <a:gd name="connsiteX11" fmla="*/ 58 w 10000"/>
              <a:gd name="connsiteY11" fmla="*/ 13352 h 22458"/>
              <a:gd name="connsiteX12" fmla="*/ 0 w 10000"/>
              <a:gd name="connsiteY12" fmla="*/ 9716 h 22458"/>
              <a:gd name="connsiteX13" fmla="*/ 0 w 10000"/>
              <a:gd name="connsiteY13" fmla="*/ 9716 h 22458"/>
              <a:gd name="connsiteX14" fmla="*/ 0 w 10000"/>
              <a:gd name="connsiteY14" fmla="*/ 9716 h 22458"/>
              <a:gd name="connsiteX15" fmla="*/ 58 w 10000"/>
              <a:gd name="connsiteY15" fmla="*/ 6079 h 22458"/>
              <a:gd name="connsiteX16" fmla="*/ 144 w 10000"/>
              <a:gd name="connsiteY16" fmla="*/ 4261 h 22458"/>
              <a:gd name="connsiteX17" fmla="*/ 539 w 10000"/>
              <a:gd name="connsiteY17" fmla="*/ 0 h 22458"/>
              <a:gd name="connsiteX0" fmla="*/ 539 w 10000"/>
              <a:gd name="connsiteY0" fmla="*/ 0 h 22666"/>
              <a:gd name="connsiteX1" fmla="*/ 9856 w 10000"/>
              <a:gd name="connsiteY1" fmla="*/ 4261 h 22666"/>
              <a:gd name="connsiteX2" fmla="*/ 9856 w 10000"/>
              <a:gd name="connsiteY2" fmla="*/ 4261 h 22666"/>
              <a:gd name="connsiteX3" fmla="*/ 9942 w 10000"/>
              <a:gd name="connsiteY3" fmla="*/ 6079 h 22666"/>
              <a:gd name="connsiteX4" fmla="*/ 10000 w 10000"/>
              <a:gd name="connsiteY4" fmla="*/ 9716 h 22666"/>
              <a:gd name="connsiteX5" fmla="*/ 10000 w 10000"/>
              <a:gd name="connsiteY5" fmla="*/ 9716 h 22666"/>
              <a:gd name="connsiteX6" fmla="*/ 10000 w 10000"/>
              <a:gd name="connsiteY6" fmla="*/ 9716 h 22666"/>
              <a:gd name="connsiteX7" fmla="*/ 9942 w 10000"/>
              <a:gd name="connsiteY7" fmla="*/ 13352 h 22666"/>
              <a:gd name="connsiteX8" fmla="*/ 9856 w 10000"/>
              <a:gd name="connsiteY8" fmla="*/ 14261 h 22666"/>
              <a:gd name="connsiteX9" fmla="*/ 654 w 10000"/>
              <a:gd name="connsiteY9" fmla="*/ 21930 h 22666"/>
              <a:gd name="connsiteX10" fmla="*/ 407 w 10000"/>
              <a:gd name="connsiteY10" fmla="*/ 21504 h 22666"/>
              <a:gd name="connsiteX11" fmla="*/ 58 w 10000"/>
              <a:gd name="connsiteY11" fmla="*/ 13352 h 22666"/>
              <a:gd name="connsiteX12" fmla="*/ 0 w 10000"/>
              <a:gd name="connsiteY12" fmla="*/ 9716 h 22666"/>
              <a:gd name="connsiteX13" fmla="*/ 0 w 10000"/>
              <a:gd name="connsiteY13" fmla="*/ 9716 h 22666"/>
              <a:gd name="connsiteX14" fmla="*/ 0 w 10000"/>
              <a:gd name="connsiteY14" fmla="*/ 9716 h 22666"/>
              <a:gd name="connsiteX15" fmla="*/ 58 w 10000"/>
              <a:gd name="connsiteY15" fmla="*/ 6079 h 22666"/>
              <a:gd name="connsiteX16" fmla="*/ 144 w 10000"/>
              <a:gd name="connsiteY16" fmla="*/ 4261 h 22666"/>
              <a:gd name="connsiteX17" fmla="*/ 539 w 10000"/>
              <a:gd name="connsiteY17" fmla="*/ 0 h 22666"/>
              <a:gd name="connsiteX0" fmla="*/ 539 w 10000"/>
              <a:gd name="connsiteY0" fmla="*/ 0 h 22666"/>
              <a:gd name="connsiteX1" fmla="*/ 9856 w 10000"/>
              <a:gd name="connsiteY1" fmla="*/ 4261 h 22666"/>
              <a:gd name="connsiteX2" fmla="*/ 9856 w 10000"/>
              <a:gd name="connsiteY2" fmla="*/ 4261 h 22666"/>
              <a:gd name="connsiteX3" fmla="*/ 9942 w 10000"/>
              <a:gd name="connsiteY3" fmla="*/ 6079 h 22666"/>
              <a:gd name="connsiteX4" fmla="*/ 10000 w 10000"/>
              <a:gd name="connsiteY4" fmla="*/ 9716 h 22666"/>
              <a:gd name="connsiteX5" fmla="*/ 10000 w 10000"/>
              <a:gd name="connsiteY5" fmla="*/ 9716 h 22666"/>
              <a:gd name="connsiteX6" fmla="*/ 10000 w 10000"/>
              <a:gd name="connsiteY6" fmla="*/ 9716 h 22666"/>
              <a:gd name="connsiteX7" fmla="*/ 9942 w 10000"/>
              <a:gd name="connsiteY7" fmla="*/ 13352 h 22666"/>
              <a:gd name="connsiteX8" fmla="*/ 9856 w 10000"/>
              <a:gd name="connsiteY8" fmla="*/ 14261 h 22666"/>
              <a:gd name="connsiteX9" fmla="*/ 5033 w 10000"/>
              <a:gd name="connsiteY9" fmla="*/ 18144 h 22666"/>
              <a:gd name="connsiteX10" fmla="*/ 654 w 10000"/>
              <a:gd name="connsiteY10" fmla="*/ 21930 h 22666"/>
              <a:gd name="connsiteX11" fmla="*/ 407 w 10000"/>
              <a:gd name="connsiteY11" fmla="*/ 21504 h 22666"/>
              <a:gd name="connsiteX12" fmla="*/ 58 w 10000"/>
              <a:gd name="connsiteY12" fmla="*/ 13352 h 22666"/>
              <a:gd name="connsiteX13" fmla="*/ 0 w 10000"/>
              <a:gd name="connsiteY13" fmla="*/ 9716 h 22666"/>
              <a:gd name="connsiteX14" fmla="*/ 0 w 10000"/>
              <a:gd name="connsiteY14" fmla="*/ 9716 h 22666"/>
              <a:gd name="connsiteX15" fmla="*/ 0 w 10000"/>
              <a:gd name="connsiteY15" fmla="*/ 9716 h 22666"/>
              <a:gd name="connsiteX16" fmla="*/ 58 w 10000"/>
              <a:gd name="connsiteY16" fmla="*/ 6079 h 22666"/>
              <a:gd name="connsiteX17" fmla="*/ 144 w 10000"/>
              <a:gd name="connsiteY17" fmla="*/ 4261 h 22666"/>
              <a:gd name="connsiteX18" fmla="*/ 539 w 10000"/>
              <a:gd name="connsiteY18" fmla="*/ 0 h 22666"/>
              <a:gd name="connsiteX0" fmla="*/ 539 w 10000"/>
              <a:gd name="connsiteY0" fmla="*/ 0 h 22666"/>
              <a:gd name="connsiteX1" fmla="*/ 9856 w 10000"/>
              <a:gd name="connsiteY1" fmla="*/ 4261 h 22666"/>
              <a:gd name="connsiteX2" fmla="*/ 9856 w 10000"/>
              <a:gd name="connsiteY2" fmla="*/ 4261 h 22666"/>
              <a:gd name="connsiteX3" fmla="*/ 9942 w 10000"/>
              <a:gd name="connsiteY3" fmla="*/ 6079 h 22666"/>
              <a:gd name="connsiteX4" fmla="*/ 10000 w 10000"/>
              <a:gd name="connsiteY4" fmla="*/ 9716 h 22666"/>
              <a:gd name="connsiteX5" fmla="*/ 10000 w 10000"/>
              <a:gd name="connsiteY5" fmla="*/ 9716 h 22666"/>
              <a:gd name="connsiteX6" fmla="*/ 10000 w 10000"/>
              <a:gd name="connsiteY6" fmla="*/ 9716 h 22666"/>
              <a:gd name="connsiteX7" fmla="*/ 9942 w 10000"/>
              <a:gd name="connsiteY7" fmla="*/ 13352 h 22666"/>
              <a:gd name="connsiteX8" fmla="*/ 9856 w 10000"/>
              <a:gd name="connsiteY8" fmla="*/ 14261 h 22666"/>
              <a:gd name="connsiteX9" fmla="*/ 5033 w 10000"/>
              <a:gd name="connsiteY9" fmla="*/ 19422 h 22666"/>
              <a:gd name="connsiteX10" fmla="*/ 654 w 10000"/>
              <a:gd name="connsiteY10" fmla="*/ 21930 h 22666"/>
              <a:gd name="connsiteX11" fmla="*/ 407 w 10000"/>
              <a:gd name="connsiteY11" fmla="*/ 21504 h 22666"/>
              <a:gd name="connsiteX12" fmla="*/ 58 w 10000"/>
              <a:gd name="connsiteY12" fmla="*/ 13352 h 22666"/>
              <a:gd name="connsiteX13" fmla="*/ 0 w 10000"/>
              <a:gd name="connsiteY13" fmla="*/ 9716 h 22666"/>
              <a:gd name="connsiteX14" fmla="*/ 0 w 10000"/>
              <a:gd name="connsiteY14" fmla="*/ 9716 h 22666"/>
              <a:gd name="connsiteX15" fmla="*/ 0 w 10000"/>
              <a:gd name="connsiteY15" fmla="*/ 9716 h 22666"/>
              <a:gd name="connsiteX16" fmla="*/ 58 w 10000"/>
              <a:gd name="connsiteY16" fmla="*/ 6079 h 22666"/>
              <a:gd name="connsiteX17" fmla="*/ 144 w 10000"/>
              <a:gd name="connsiteY17" fmla="*/ 4261 h 22666"/>
              <a:gd name="connsiteX18" fmla="*/ 539 w 10000"/>
              <a:gd name="connsiteY18" fmla="*/ 0 h 22666"/>
              <a:gd name="connsiteX0" fmla="*/ 539 w 10000"/>
              <a:gd name="connsiteY0" fmla="*/ 0 h 22666"/>
              <a:gd name="connsiteX1" fmla="*/ 9856 w 10000"/>
              <a:gd name="connsiteY1" fmla="*/ 4261 h 22666"/>
              <a:gd name="connsiteX2" fmla="*/ 9856 w 10000"/>
              <a:gd name="connsiteY2" fmla="*/ 4261 h 22666"/>
              <a:gd name="connsiteX3" fmla="*/ 9942 w 10000"/>
              <a:gd name="connsiteY3" fmla="*/ 6079 h 22666"/>
              <a:gd name="connsiteX4" fmla="*/ 10000 w 10000"/>
              <a:gd name="connsiteY4" fmla="*/ 9716 h 22666"/>
              <a:gd name="connsiteX5" fmla="*/ 10000 w 10000"/>
              <a:gd name="connsiteY5" fmla="*/ 9716 h 22666"/>
              <a:gd name="connsiteX6" fmla="*/ 10000 w 10000"/>
              <a:gd name="connsiteY6" fmla="*/ 9716 h 22666"/>
              <a:gd name="connsiteX7" fmla="*/ 9942 w 10000"/>
              <a:gd name="connsiteY7" fmla="*/ 13352 h 22666"/>
              <a:gd name="connsiteX8" fmla="*/ 9856 w 10000"/>
              <a:gd name="connsiteY8" fmla="*/ 14261 h 22666"/>
              <a:gd name="connsiteX9" fmla="*/ 5033 w 10000"/>
              <a:gd name="connsiteY9" fmla="*/ 19422 h 22666"/>
              <a:gd name="connsiteX10" fmla="*/ 2961 w 10000"/>
              <a:gd name="connsiteY10" fmla="*/ 21126 h 22666"/>
              <a:gd name="connsiteX11" fmla="*/ 654 w 10000"/>
              <a:gd name="connsiteY11" fmla="*/ 21930 h 22666"/>
              <a:gd name="connsiteX12" fmla="*/ 407 w 10000"/>
              <a:gd name="connsiteY12" fmla="*/ 21504 h 22666"/>
              <a:gd name="connsiteX13" fmla="*/ 58 w 10000"/>
              <a:gd name="connsiteY13" fmla="*/ 13352 h 22666"/>
              <a:gd name="connsiteX14" fmla="*/ 0 w 10000"/>
              <a:gd name="connsiteY14" fmla="*/ 9716 h 22666"/>
              <a:gd name="connsiteX15" fmla="*/ 0 w 10000"/>
              <a:gd name="connsiteY15" fmla="*/ 9716 h 22666"/>
              <a:gd name="connsiteX16" fmla="*/ 0 w 10000"/>
              <a:gd name="connsiteY16" fmla="*/ 9716 h 22666"/>
              <a:gd name="connsiteX17" fmla="*/ 58 w 10000"/>
              <a:gd name="connsiteY17" fmla="*/ 6079 h 22666"/>
              <a:gd name="connsiteX18" fmla="*/ 144 w 10000"/>
              <a:gd name="connsiteY18" fmla="*/ 4261 h 22666"/>
              <a:gd name="connsiteX19" fmla="*/ 539 w 10000"/>
              <a:gd name="connsiteY19" fmla="*/ 0 h 22666"/>
              <a:gd name="connsiteX0" fmla="*/ 539 w 10000"/>
              <a:gd name="connsiteY0" fmla="*/ 0 h 22830"/>
              <a:gd name="connsiteX1" fmla="*/ 9856 w 10000"/>
              <a:gd name="connsiteY1" fmla="*/ 4261 h 22830"/>
              <a:gd name="connsiteX2" fmla="*/ 9856 w 10000"/>
              <a:gd name="connsiteY2" fmla="*/ 4261 h 22830"/>
              <a:gd name="connsiteX3" fmla="*/ 9942 w 10000"/>
              <a:gd name="connsiteY3" fmla="*/ 6079 h 22830"/>
              <a:gd name="connsiteX4" fmla="*/ 10000 w 10000"/>
              <a:gd name="connsiteY4" fmla="*/ 9716 h 22830"/>
              <a:gd name="connsiteX5" fmla="*/ 10000 w 10000"/>
              <a:gd name="connsiteY5" fmla="*/ 9716 h 22830"/>
              <a:gd name="connsiteX6" fmla="*/ 10000 w 10000"/>
              <a:gd name="connsiteY6" fmla="*/ 9716 h 22830"/>
              <a:gd name="connsiteX7" fmla="*/ 9942 w 10000"/>
              <a:gd name="connsiteY7" fmla="*/ 13352 h 22830"/>
              <a:gd name="connsiteX8" fmla="*/ 9856 w 10000"/>
              <a:gd name="connsiteY8" fmla="*/ 14261 h 22830"/>
              <a:gd name="connsiteX9" fmla="*/ 5033 w 10000"/>
              <a:gd name="connsiteY9" fmla="*/ 19422 h 22830"/>
              <a:gd name="connsiteX10" fmla="*/ 2566 w 10000"/>
              <a:gd name="connsiteY10" fmla="*/ 22830 h 22830"/>
              <a:gd name="connsiteX11" fmla="*/ 654 w 10000"/>
              <a:gd name="connsiteY11" fmla="*/ 21930 h 22830"/>
              <a:gd name="connsiteX12" fmla="*/ 407 w 10000"/>
              <a:gd name="connsiteY12" fmla="*/ 21504 h 22830"/>
              <a:gd name="connsiteX13" fmla="*/ 58 w 10000"/>
              <a:gd name="connsiteY13" fmla="*/ 13352 h 22830"/>
              <a:gd name="connsiteX14" fmla="*/ 0 w 10000"/>
              <a:gd name="connsiteY14" fmla="*/ 9716 h 22830"/>
              <a:gd name="connsiteX15" fmla="*/ 0 w 10000"/>
              <a:gd name="connsiteY15" fmla="*/ 9716 h 22830"/>
              <a:gd name="connsiteX16" fmla="*/ 0 w 10000"/>
              <a:gd name="connsiteY16" fmla="*/ 9716 h 22830"/>
              <a:gd name="connsiteX17" fmla="*/ 58 w 10000"/>
              <a:gd name="connsiteY17" fmla="*/ 6079 h 22830"/>
              <a:gd name="connsiteX18" fmla="*/ 144 w 10000"/>
              <a:gd name="connsiteY18" fmla="*/ 4261 h 22830"/>
              <a:gd name="connsiteX19" fmla="*/ 539 w 10000"/>
              <a:gd name="connsiteY19" fmla="*/ 0 h 22830"/>
              <a:gd name="connsiteX0" fmla="*/ 539 w 10000"/>
              <a:gd name="connsiteY0" fmla="*/ 0 h 25387"/>
              <a:gd name="connsiteX1" fmla="*/ 9856 w 10000"/>
              <a:gd name="connsiteY1" fmla="*/ 4261 h 25387"/>
              <a:gd name="connsiteX2" fmla="*/ 9856 w 10000"/>
              <a:gd name="connsiteY2" fmla="*/ 4261 h 25387"/>
              <a:gd name="connsiteX3" fmla="*/ 9942 w 10000"/>
              <a:gd name="connsiteY3" fmla="*/ 6079 h 25387"/>
              <a:gd name="connsiteX4" fmla="*/ 10000 w 10000"/>
              <a:gd name="connsiteY4" fmla="*/ 9716 h 25387"/>
              <a:gd name="connsiteX5" fmla="*/ 10000 w 10000"/>
              <a:gd name="connsiteY5" fmla="*/ 9716 h 25387"/>
              <a:gd name="connsiteX6" fmla="*/ 10000 w 10000"/>
              <a:gd name="connsiteY6" fmla="*/ 9716 h 25387"/>
              <a:gd name="connsiteX7" fmla="*/ 9942 w 10000"/>
              <a:gd name="connsiteY7" fmla="*/ 13352 h 25387"/>
              <a:gd name="connsiteX8" fmla="*/ 9856 w 10000"/>
              <a:gd name="connsiteY8" fmla="*/ 14261 h 25387"/>
              <a:gd name="connsiteX9" fmla="*/ 5033 w 10000"/>
              <a:gd name="connsiteY9" fmla="*/ 19422 h 25387"/>
              <a:gd name="connsiteX10" fmla="*/ 2040 w 10000"/>
              <a:gd name="connsiteY10" fmla="*/ 25387 h 25387"/>
              <a:gd name="connsiteX11" fmla="*/ 654 w 10000"/>
              <a:gd name="connsiteY11" fmla="*/ 21930 h 25387"/>
              <a:gd name="connsiteX12" fmla="*/ 407 w 10000"/>
              <a:gd name="connsiteY12" fmla="*/ 21504 h 25387"/>
              <a:gd name="connsiteX13" fmla="*/ 58 w 10000"/>
              <a:gd name="connsiteY13" fmla="*/ 13352 h 25387"/>
              <a:gd name="connsiteX14" fmla="*/ 0 w 10000"/>
              <a:gd name="connsiteY14" fmla="*/ 9716 h 25387"/>
              <a:gd name="connsiteX15" fmla="*/ 0 w 10000"/>
              <a:gd name="connsiteY15" fmla="*/ 9716 h 25387"/>
              <a:gd name="connsiteX16" fmla="*/ 0 w 10000"/>
              <a:gd name="connsiteY16" fmla="*/ 9716 h 25387"/>
              <a:gd name="connsiteX17" fmla="*/ 58 w 10000"/>
              <a:gd name="connsiteY17" fmla="*/ 6079 h 25387"/>
              <a:gd name="connsiteX18" fmla="*/ 144 w 10000"/>
              <a:gd name="connsiteY18" fmla="*/ 4261 h 25387"/>
              <a:gd name="connsiteX19" fmla="*/ 539 w 10000"/>
              <a:gd name="connsiteY19" fmla="*/ 0 h 25387"/>
              <a:gd name="connsiteX0" fmla="*/ 539 w 10000"/>
              <a:gd name="connsiteY0" fmla="*/ 0 h 25424"/>
              <a:gd name="connsiteX1" fmla="*/ 9856 w 10000"/>
              <a:gd name="connsiteY1" fmla="*/ 4261 h 25424"/>
              <a:gd name="connsiteX2" fmla="*/ 9856 w 10000"/>
              <a:gd name="connsiteY2" fmla="*/ 4261 h 25424"/>
              <a:gd name="connsiteX3" fmla="*/ 9942 w 10000"/>
              <a:gd name="connsiteY3" fmla="*/ 6079 h 25424"/>
              <a:gd name="connsiteX4" fmla="*/ 10000 w 10000"/>
              <a:gd name="connsiteY4" fmla="*/ 9716 h 25424"/>
              <a:gd name="connsiteX5" fmla="*/ 10000 w 10000"/>
              <a:gd name="connsiteY5" fmla="*/ 9716 h 25424"/>
              <a:gd name="connsiteX6" fmla="*/ 10000 w 10000"/>
              <a:gd name="connsiteY6" fmla="*/ 9716 h 25424"/>
              <a:gd name="connsiteX7" fmla="*/ 9942 w 10000"/>
              <a:gd name="connsiteY7" fmla="*/ 13352 h 25424"/>
              <a:gd name="connsiteX8" fmla="*/ 9856 w 10000"/>
              <a:gd name="connsiteY8" fmla="*/ 14261 h 25424"/>
              <a:gd name="connsiteX9" fmla="*/ 5033 w 10000"/>
              <a:gd name="connsiteY9" fmla="*/ 19422 h 25424"/>
              <a:gd name="connsiteX10" fmla="*/ 2040 w 10000"/>
              <a:gd name="connsiteY10" fmla="*/ 25387 h 25424"/>
              <a:gd name="connsiteX11" fmla="*/ 654 w 10000"/>
              <a:gd name="connsiteY11" fmla="*/ 21930 h 25424"/>
              <a:gd name="connsiteX12" fmla="*/ 407 w 10000"/>
              <a:gd name="connsiteY12" fmla="*/ 21504 h 25424"/>
              <a:gd name="connsiteX13" fmla="*/ 58 w 10000"/>
              <a:gd name="connsiteY13" fmla="*/ 13352 h 25424"/>
              <a:gd name="connsiteX14" fmla="*/ 0 w 10000"/>
              <a:gd name="connsiteY14" fmla="*/ 9716 h 25424"/>
              <a:gd name="connsiteX15" fmla="*/ 0 w 10000"/>
              <a:gd name="connsiteY15" fmla="*/ 9716 h 25424"/>
              <a:gd name="connsiteX16" fmla="*/ 0 w 10000"/>
              <a:gd name="connsiteY16" fmla="*/ 9716 h 25424"/>
              <a:gd name="connsiteX17" fmla="*/ 58 w 10000"/>
              <a:gd name="connsiteY17" fmla="*/ 6079 h 25424"/>
              <a:gd name="connsiteX18" fmla="*/ 144 w 10000"/>
              <a:gd name="connsiteY18" fmla="*/ 4261 h 25424"/>
              <a:gd name="connsiteX19" fmla="*/ 539 w 10000"/>
              <a:gd name="connsiteY19" fmla="*/ 0 h 25424"/>
              <a:gd name="connsiteX0" fmla="*/ 539 w 10000"/>
              <a:gd name="connsiteY0" fmla="*/ 0 h 25424"/>
              <a:gd name="connsiteX1" fmla="*/ 2616 w 10000"/>
              <a:gd name="connsiteY1" fmla="*/ 1100 h 25424"/>
              <a:gd name="connsiteX2" fmla="*/ 9856 w 10000"/>
              <a:gd name="connsiteY2" fmla="*/ 4261 h 25424"/>
              <a:gd name="connsiteX3" fmla="*/ 9856 w 10000"/>
              <a:gd name="connsiteY3" fmla="*/ 4261 h 25424"/>
              <a:gd name="connsiteX4" fmla="*/ 9942 w 10000"/>
              <a:gd name="connsiteY4" fmla="*/ 6079 h 25424"/>
              <a:gd name="connsiteX5" fmla="*/ 10000 w 10000"/>
              <a:gd name="connsiteY5" fmla="*/ 9716 h 25424"/>
              <a:gd name="connsiteX6" fmla="*/ 10000 w 10000"/>
              <a:gd name="connsiteY6" fmla="*/ 9716 h 25424"/>
              <a:gd name="connsiteX7" fmla="*/ 10000 w 10000"/>
              <a:gd name="connsiteY7" fmla="*/ 9716 h 25424"/>
              <a:gd name="connsiteX8" fmla="*/ 9942 w 10000"/>
              <a:gd name="connsiteY8" fmla="*/ 13352 h 25424"/>
              <a:gd name="connsiteX9" fmla="*/ 9856 w 10000"/>
              <a:gd name="connsiteY9" fmla="*/ 14261 h 25424"/>
              <a:gd name="connsiteX10" fmla="*/ 5033 w 10000"/>
              <a:gd name="connsiteY10" fmla="*/ 19422 h 25424"/>
              <a:gd name="connsiteX11" fmla="*/ 2040 w 10000"/>
              <a:gd name="connsiteY11" fmla="*/ 25387 h 25424"/>
              <a:gd name="connsiteX12" fmla="*/ 654 w 10000"/>
              <a:gd name="connsiteY12" fmla="*/ 21930 h 25424"/>
              <a:gd name="connsiteX13" fmla="*/ 407 w 10000"/>
              <a:gd name="connsiteY13" fmla="*/ 21504 h 25424"/>
              <a:gd name="connsiteX14" fmla="*/ 58 w 10000"/>
              <a:gd name="connsiteY14" fmla="*/ 13352 h 25424"/>
              <a:gd name="connsiteX15" fmla="*/ 0 w 10000"/>
              <a:gd name="connsiteY15" fmla="*/ 9716 h 25424"/>
              <a:gd name="connsiteX16" fmla="*/ 0 w 10000"/>
              <a:gd name="connsiteY16" fmla="*/ 9716 h 25424"/>
              <a:gd name="connsiteX17" fmla="*/ 0 w 10000"/>
              <a:gd name="connsiteY17" fmla="*/ 9716 h 25424"/>
              <a:gd name="connsiteX18" fmla="*/ 58 w 10000"/>
              <a:gd name="connsiteY18" fmla="*/ 6079 h 25424"/>
              <a:gd name="connsiteX19" fmla="*/ 144 w 10000"/>
              <a:gd name="connsiteY19" fmla="*/ 4261 h 25424"/>
              <a:gd name="connsiteX20" fmla="*/ 539 w 10000"/>
              <a:gd name="connsiteY20" fmla="*/ 0 h 25424"/>
              <a:gd name="connsiteX0" fmla="*/ 539 w 10000"/>
              <a:gd name="connsiteY0" fmla="*/ 0 h 25424"/>
              <a:gd name="connsiteX1" fmla="*/ 2616 w 10000"/>
              <a:gd name="connsiteY1" fmla="*/ 1100 h 25424"/>
              <a:gd name="connsiteX2" fmla="*/ 9856 w 10000"/>
              <a:gd name="connsiteY2" fmla="*/ 4261 h 25424"/>
              <a:gd name="connsiteX3" fmla="*/ 9856 w 10000"/>
              <a:gd name="connsiteY3" fmla="*/ 4261 h 25424"/>
              <a:gd name="connsiteX4" fmla="*/ 9942 w 10000"/>
              <a:gd name="connsiteY4" fmla="*/ 6079 h 25424"/>
              <a:gd name="connsiteX5" fmla="*/ 10000 w 10000"/>
              <a:gd name="connsiteY5" fmla="*/ 9716 h 25424"/>
              <a:gd name="connsiteX6" fmla="*/ 10000 w 10000"/>
              <a:gd name="connsiteY6" fmla="*/ 9716 h 25424"/>
              <a:gd name="connsiteX7" fmla="*/ 10000 w 10000"/>
              <a:gd name="connsiteY7" fmla="*/ 9716 h 25424"/>
              <a:gd name="connsiteX8" fmla="*/ 9942 w 10000"/>
              <a:gd name="connsiteY8" fmla="*/ 13352 h 25424"/>
              <a:gd name="connsiteX9" fmla="*/ 9856 w 10000"/>
              <a:gd name="connsiteY9" fmla="*/ 14261 h 25424"/>
              <a:gd name="connsiteX10" fmla="*/ 5033 w 10000"/>
              <a:gd name="connsiteY10" fmla="*/ 19422 h 25424"/>
              <a:gd name="connsiteX11" fmla="*/ 2040 w 10000"/>
              <a:gd name="connsiteY11" fmla="*/ 25387 h 25424"/>
              <a:gd name="connsiteX12" fmla="*/ 654 w 10000"/>
              <a:gd name="connsiteY12" fmla="*/ 21930 h 25424"/>
              <a:gd name="connsiteX13" fmla="*/ 407 w 10000"/>
              <a:gd name="connsiteY13" fmla="*/ 21504 h 25424"/>
              <a:gd name="connsiteX14" fmla="*/ 58 w 10000"/>
              <a:gd name="connsiteY14" fmla="*/ 13352 h 25424"/>
              <a:gd name="connsiteX15" fmla="*/ 0 w 10000"/>
              <a:gd name="connsiteY15" fmla="*/ 9716 h 25424"/>
              <a:gd name="connsiteX16" fmla="*/ 0 w 10000"/>
              <a:gd name="connsiteY16" fmla="*/ 9716 h 25424"/>
              <a:gd name="connsiteX17" fmla="*/ 0 w 10000"/>
              <a:gd name="connsiteY17" fmla="*/ 9716 h 25424"/>
              <a:gd name="connsiteX18" fmla="*/ 58 w 10000"/>
              <a:gd name="connsiteY18" fmla="*/ 6079 h 25424"/>
              <a:gd name="connsiteX19" fmla="*/ 144 w 10000"/>
              <a:gd name="connsiteY19" fmla="*/ 4261 h 25424"/>
              <a:gd name="connsiteX20" fmla="*/ 539 w 10000"/>
              <a:gd name="connsiteY20" fmla="*/ 0 h 25424"/>
              <a:gd name="connsiteX0" fmla="*/ 539 w 10000"/>
              <a:gd name="connsiteY0" fmla="*/ 2735 h 28159"/>
              <a:gd name="connsiteX1" fmla="*/ 1876 w 10000"/>
              <a:gd name="connsiteY1" fmla="*/ 0 h 28159"/>
              <a:gd name="connsiteX2" fmla="*/ 9856 w 10000"/>
              <a:gd name="connsiteY2" fmla="*/ 6996 h 28159"/>
              <a:gd name="connsiteX3" fmla="*/ 9856 w 10000"/>
              <a:gd name="connsiteY3" fmla="*/ 6996 h 28159"/>
              <a:gd name="connsiteX4" fmla="*/ 9942 w 10000"/>
              <a:gd name="connsiteY4" fmla="*/ 8814 h 28159"/>
              <a:gd name="connsiteX5" fmla="*/ 10000 w 10000"/>
              <a:gd name="connsiteY5" fmla="*/ 12451 h 28159"/>
              <a:gd name="connsiteX6" fmla="*/ 10000 w 10000"/>
              <a:gd name="connsiteY6" fmla="*/ 12451 h 28159"/>
              <a:gd name="connsiteX7" fmla="*/ 10000 w 10000"/>
              <a:gd name="connsiteY7" fmla="*/ 12451 h 28159"/>
              <a:gd name="connsiteX8" fmla="*/ 9942 w 10000"/>
              <a:gd name="connsiteY8" fmla="*/ 16087 h 28159"/>
              <a:gd name="connsiteX9" fmla="*/ 9856 w 10000"/>
              <a:gd name="connsiteY9" fmla="*/ 16996 h 28159"/>
              <a:gd name="connsiteX10" fmla="*/ 5033 w 10000"/>
              <a:gd name="connsiteY10" fmla="*/ 22157 h 28159"/>
              <a:gd name="connsiteX11" fmla="*/ 2040 w 10000"/>
              <a:gd name="connsiteY11" fmla="*/ 28122 h 28159"/>
              <a:gd name="connsiteX12" fmla="*/ 654 w 10000"/>
              <a:gd name="connsiteY12" fmla="*/ 24665 h 28159"/>
              <a:gd name="connsiteX13" fmla="*/ 407 w 10000"/>
              <a:gd name="connsiteY13" fmla="*/ 24239 h 28159"/>
              <a:gd name="connsiteX14" fmla="*/ 58 w 10000"/>
              <a:gd name="connsiteY14" fmla="*/ 16087 h 28159"/>
              <a:gd name="connsiteX15" fmla="*/ 0 w 10000"/>
              <a:gd name="connsiteY15" fmla="*/ 12451 h 28159"/>
              <a:gd name="connsiteX16" fmla="*/ 0 w 10000"/>
              <a:gd name="connsiteY16" fmla="*/ 12451 h 28159"/>
              <a:gd name="connsiteX17" fmla="*/ 0 w 10000"/>
              <a:gd name="connsiteY17" fmla="*/ 12451 h 28159"/>
              <a:gd name="connsiteX18" fmla="*/ 58 w 10000"/>
              <a:gd name="connsiteY18" fmla="*/ 8814 h 28159"/>
              <a:gd name="connsiteX19" fmla="*/ 144 w 10000"/>
              <a:gd name="connsiteY19" fmla="*/ 6996 h 28159"/>
              <a:gd name="connsiteX20" fmla="*/ 539 w 10000"/>
              <a:gd name="connsiteY20" fmla="*/ 2735 h 28159"/>
              <a:gd name="connsiteX0" fmla="*/ 539 w 10000"/>
              <a:gd name="connsiteY0" fmla="*/ 2735 h 28159"/>
              <a:gd name="connsiteX1" fmla="*/ 1876 w 10000"/>
              <a:gd name="connsiteY1" fmla="*/ 0 h 28159"/>
              <a:gd name="connsiteX2" fmla="*/ 5033 w 10000"/>
              <a:gd name="connsiteY2" fmla="*/ 3409 h 28159"/>
              <a:gd name="connsiteX3" fmla="*/ 9856 w 10000"/>
              <a:gd name="connsiteY3" fmla="*/ 6996 h 28159"/>
              <a:gd name="connsiteX4" fmla="*/ 9856 w 10000"/>
              <a:gd name="connsiteY4" fmla="*/ 6996 h 28159"/>
              <a:gd name="connsiteX5" fmla="*/ 9942 w 10000"/>
              <a:gd name="connsiteY5" fmla="*/ 8814 h 28159"/>
              <a:gd name="connsiteX6" fmla="*/ 10000 w 10000"/>
              <a:gd name="connsiteY6" fmla="*/ 12451 h 28159"/>
              <a:gd name="connsiteX7" fmla="*/ 10000 w 10000"/>
              <a:gd name="connsiteY7" fmla="*/ 12451 h 28159"/>
              <a:gd name="connsiteX8" fmla="*/ 10000 w 10000"/>
              <a:gd name="connsiteY8" fmla="*/ 12451 h 28159"/>
              <a:gd name="connsiteX9" fmla="*/ 9942 w 10000"/>
              <a:gd name="connsiteY9" fmla="*/ 16087 h 28159"/>
              <a:gd name="connsiteX10" fmla="*/ 9856 w 10000"/>
              <a:gd name="connsiteY10" fmla="*/ 16996 h 28159"/>
              <a:gd name="connsiteX11" fmla="*/ 5033 w 10000"/>
              <a:gd name="connsiteY11" fmla="*/ 22157 h 28159"/>
              <a:gd name="connsiteX12" fmla="*/ 2040 w 10000"/>
              <a:gd name="connsiteY12" fmla="*/ 28122 h 28159"/>
              <a:gd name="connsiteX13" fmla="*/ 654 w 10000"/>
              <a:gd name="connsiteY13" fmla="*/ 24665 h 28159"/>
              <a:gd name="connsiteX14" fmla="*/ 407 w 10000"/>
              <a:gd name="connsiteY14" fmla="*/ 24239 h 28159"/>
              <a:gd name="connsiteX15" fmla="*/ 58 w 10000"/>
              <a:gd name="connsiteY15" fmla="*/ 16087 h 28159"/>
              <a:gd name="connsiteX16" fmla="*/ 0 w 10000"/>
              <a:gd name="connsiteY16" fmla="*/ 12451 h 28159"/>
              <a:gd name="connsiteX17" fmla="*/ 0 w 10000"/>
              <a:gd name="connsiteY17" fmla="*/ 12451 h 28159"/>
              <a:gd name="connsiteX18" fmla="*/ 0 w 10000"/>
              <a:gd name="connsiteY18" fmla="*/ 12451 h 28159"/>
              <a:gd name="connsiteX19" fmla="*/ 58 w 10000"/>
              <a:gd name="connsiteY19" fmla="*/ 8814 h 28159"/>
              <a:gd name="connsiteX20" fmla="*/ 144 w 10000"/>
              <a:gd name="connsiteY20" fmla="*/ 6996 h 28159"/>
              <a:gd name="connsiteX21" fmla="*/ 539 w 10000"/>
              <a:gd name="connsiteY21" fmla="*/ 2735 h 28159"/>
              <a:gd name="connsiteX0" fmla="*/ 539 w 10000"/>
              <a:gd name="connsiteY0" fmla="*/ 2850 h 28274"/>
              <a:gd name="connsiteX1" fmla="*/ 1876 w 10000"/>
              <a:gd name="connsiteY1" fmla="*/ 115 h 28274"/>
              <a:gd name="connsiteX2" fmla="*/ 4260 w 10000"/>
              <a:gd name="connsiteY2" fmla="*/ 6933 h 28274"/>
              <a:gd name="connsiteX3" fmla="*/ 9856 w 10000"/>
              <a:gd name="connsiteY3" fmla="*/ 7111 h 28274"/>
              <a:gd name="connsiteX4" fmla="*/ 9856 w 10000"/>
              <a:gd name="connsiteY4" fmla="*/ 7111 h 28274"/>
              <a:gd name="connsiteX5" fmla="*/ 9942 w 10000"/>
              <a:gd name="connsiteY5" fmla="*/ 8929 h 28274"/>
              <a:gd name="connsiteX6" fmla="*/ 10000 w 10000"/>
              <a:gd name="connsiteY6" fmla="*/ 12566 h 28274"/>
              <a:gd name="connsiteX7" fmla="*/ 10000 w 10000"/>
              <a:gd name="connsiteY7" fmla="*/ 12566 h 28274"/>
              <a:gd name="connsiteX8" fmla="*/ 10000 w 10000"/>
              <a:gd name="connsiteY8" fmla="*/ 12566 h 28274"/>
              <a:gd name="connsiteX9" fmla="*/ 9942 w 10000"/>
              <a:gd name="connsiteY9" fmla="*/ 16202 h 28274"/>
              <a:gd name="connsiteX10" fmla="*/ 9856 w 10000"/>
              <a:gd name="connsiteY10" fmla="*/ 17111 h 28274"/>
              <a:gd name="connsiteX11" fmla="*/ 5033 w 10000"/>
              <a:gd name="connsiteY11" fmla="*/ 22272 h 28274"/>
              <a:gd name="connsiteX12" fmla="*/ 2040 w 10000"/>
              <a:gd name="connsiteY12" fmla="*/ 28237 h 28274"/>
              <a:gd name="connsiteX13" fmla="*/ 654 w 10000"/>
              <a:gd name="connsiteY13" fmla="*/ 24780 h 28274"/>
              <a:gd name="connsiteX14" fmla="*/ 407 w 10000"/>
              <a:gd name="connsiteY14" fmla="*/ 24354 h 28274"/>
              <a:gd name="connsiteX15" fmla="*/ 58 w 10000"/>
              <a:gd name="connsiteY15" fmla="*/ 16202 h 28274"/>
              <a:gd name="connsiteX16" fmla="*/ 0 w 10000"/>
              <a:gd name="connsiteY16" fmla="*/ 12566 h 28274"/>
              <a:gd name="connsiteX17" fmla="*/ 0 w 10000"/>
              <a:gd name="connsiteY17" fmla="*/ 12566 h 28274"/>
              <a:gd name="connsiteX18" fmla="*/ 0 w 10000"/>
              <a:gd name="connsiteY18" fmla="*/ 12566 h 28274"/>
              <a:gd name="connsiteX19" fmla="*/ 58 w 10000"/>
              <a:gd name="connsiteY19" fmla="*/ 8929 h 28274"/>
              <a:gd name="connsiteX20" fmla="*/ 144 w 10000"/>
              <a:gd name="connsiteY20" fmla="*/ 7111 h 28274"/>
              <a:gd name="connsiteX21" fmla="*/ 539 w 10000"/>
              <a:gd name="connsiteY21" fmla="*/ 2850 h 28274"/>
              <a:gd name="connsiteX0" fmla="*/ 539 w 10000"/>
              <a:gd name="connsiteY0" fmla="*/ 2850 h 28274"/>
              <a:gd name="connsiteX1" fmla="*/ 1876 w 10000"/>
              <a:gd name="connsiteY1" fmla="*/ 115 h 28274"/>
              <a:gd name="connsiteX2" fmla="*/ 4260 w 10000"/>
              <a:gd name="connsiteY2" fmla="*/ 6933 h 28274"/>
              <a:gd name="connsiteX3" fmla="*/ 9856 w 10000"/>
              <a:gd name="connsiteY3" fmla="*/ 7111 h 28274"/>
              <a:gd name="connsiteX4" fmla="*/ 9856 w 10000"/>
              <a:gd name="connsiteY4" fmla="*/ 7111 h 28274"/>
              <a:gd name="connsiteX5" fmla="*/ 9942 w 10000"/>
              <a:gd name="connsiteY5" fmla="*/ 8929 h 28274"/>
              <a:gd name="connsiteX6" fmla="*/ 10000 w 10000"/>
              <a:gd name="connsiteY6" fmla="*/ 12566 h 28274"/>
              <a:gd name="connsiteX7" fmla="*/ 10000 w 10000"/>
              <a:gd name="connsiteY7" fmla="*/ 12566 h 28274"/>
              <a:gd name="connsiteX8" fmla="*/ 10000 w 10000"/>
              <a:gd name="connsiteY8" fmla="*/ 12566 h 28274"/>
              <a:gd name="connsiteX9" fmla="*/ 9942 w 10000"/>
              <a:gd name="connsiteY9" fmla="*/ 16202 h 28274"/>
              <a:gd name="connsiteX10" fmla="*/ 9856 w 10000"/>
              <a:gd name="connsiteY10" fmla="*/ 17111 h 28274"/>
              <a:gd name="connsiteX11" fmla="*/ 5033 w 10000"/>
              <a:gd name="connsiteY11" fmla="*/ 22272 h 28274"/>
              <a:gd name="connsiteX12" fmla="*/ 2040 w 10000"/>
              <a:gd name="connsiteY12" fmla="*/ 28237 h 28274"/>
              <a:gd name="connsiteX13" fmla="*/ 654 w 10000"/>
              <a:gd name="connsiteY13" fmla="*/ 24780 h 28274"/>
              <a:gd name="connsiteX14" fmla="*/ 407 w 10000"/>
              <a:gd name="connsiteY14" fmla="*/ 24354 h 28274"/>
              <a:gd name="connsiteX15" fmla="*/ 58 w 10000"/>
              <a:gd name="connsiteY15" fmla="*/ 16202 h 28274"/>
              <a:gd name="connsiteX16" fmla="*/ 0 w 10000"/>
              <a:gd name="connsiteY16" fmla="*/ 12566 h 28274"/>
              <a:gd name="connsiteX17" fmla="*/ 0 w 10000"/>
              <a:gd name="connsiteY17" fmla="*/ 12566 h 28274"/>
              <a:gd name="connsiteX18" fmla="*/ 0 w 10000"/>
              <a:gd name="connsiteY18" fmla="*/ 12566 h 28274"/>
              <a:gd name="connsiteX19" fmla="*/ 58 w 10000"/>
              <a:gd name="connsiteY19" fmla="*/ 8929 h 28274"/>
              <a:gd name="connsiteX20" fmla="*/ 144 w 10000"/>
              <a:gd name="connsiteY20" fmla="*/ 7111 h 28274"/>
              <a:gd name="connsiteX21" fmla="*/ 539 w 10000"/>
              <a:gd name="connsiteY21" fmla="*/ 2850 h 28274"/>
              <a:gd name="connsiteX0" fmla="*/ 539 w 10000"/>
              <a:gd name="connsiteY0" fmla="*/ 2782 h 28206"/>
              <a:gd name="connsiteX1" fmla="*/ 1876 w 10000"/>
              <a:gd name="connsiteY1" fmla="*/ 47 h 28206"/>
              <a:gd name="connsiteX2" fmla="*/ 4227 w 10000"/>
              <a:gd name="connsiteY2" fmla="*/ 5161 h 28206"/>
              <a:gd name="connsiteX3" fmla="*/ 9856 w 10000"/>
              <a:gd name="connsiteY3" fmla="*/ 7043 h 28206"/>
              <a:gd name="connsiteX4" fmla="*/ 9856 w 10000"/>
              <a:gd name="connsiteY4" fmla="*/ 7043 h 28206"/>
              <a:gd name="connsiteX5" fmla="*/ 9942 w 10000"/>
              <a:gd name="connsiteY5" fmla="*/ 8861 h 28206"/>
              <a:gd name="connsiteX6" fmla="*/ 10000 w 10000"/>
              <a:gd name="connsiteY6" fmla="*/ 12498 h 28206"/>
              <a:gd name="connsiteX7" fmla="*/ 10000 w 10000"/>
              <a:gd name="connsiteY7" fmla="*/ 12498 h 28206"/>
              <a:gd name="connsiteX8" fmla="*/ 10000 w 10000"/>
              <a:gd name="connsiteY8" fmla="*/ 12498 h 28206"/>
              <a:gd name="connsiteX9" fmla="*/ 9942 w 10000"/>
              <a:gd name="connsiteY9" fmla="*/ 16134 h 28206"/>
              <a:gd name="connsiteX10" fmla="*/ 9856 w 10000"/>
              <a:gd name="connsiteY10" fmla="*/ 17043 h 28206"/>
              <a:gd name="connsiteX11" fmla="*/ 5033 w 10000"/>
              <a:gd name="connsiteY11" fmla="*/ 22204 h 28206"/>
              <a:gd name="connsiteX12" fmla="*/ 2040 w 10000"/>
              <a:gd name="connsiteY12" fmla="*/ 28169 h 28206"/>
              <a:gd name="connsiteX13" fmla="*/ 654 w 10000"/>
              <a:gd name="connsiteY13" fmla="*/ 24712 h 28206"/>
              <a:gd name="connsiteX14" fmla="*/ 407 w 10000"/>
              <a:gd name="connsiteY14" fmla="*/ 24286 h 28206"/>
              <a:gd name="connsiteX15" fmla="*/ 58 w 10000"/>
              <a:gd name="connsiteY15" fmla="*/ 16134 h 28206"/>
              <a:gd name="connsiteX16" fmla="*/ 0 w 10000"/>
              <a:gd name="connsiteY16" fmla="*/ 12498 h 28206"/>
              <a:gd name="connsiteX17" fmla="*/ 0 w 10000"/>
              <a:gd name="connsiteY17" fmla="*/ 12498 h 28206"/>
              <a:gd name="connsiteX18" fmla="*/ 0 w 10000"/>
              <a:gd name="connsiteY18" fmla="*/ 12498 h 28206"/>
              <a:gd name="connsiteX19" fmla="*/ 58 w 10000"/>
              <a:gd name="connsiteY19" fmla="*/ 8861 h 28206"/>
              <a:gd name="connsiteX20" fmla="*/ 144 w 10000"/>
              <a:gd name="connsiteY20" fmla="*/ 7043 h 28206"/>
              <a:gd name="connsiteX21" fmla="*/ 539 w 10000"/>
              <a:gd name="connsiteY21" fmla="*/ 2782 h 28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000" h="28206">
                <a:moveTo>
                  <a:pt x="539" y="2782"/>
                </a:moveTo>
                <a:cubicBezTo>
                  <a:pt x="985" y="1870"/>
                  <a:pt x="1261" y="-349"/>
                  <a:pt x="1876" y="47"/>
                </a:cubicBezTo>
                <a:cubicBezTo>
                  <a:pt x="2491" y="443"/>
                  <a:pt x="2897" y="3995"/>
                  <a:pt x="4227" y="5161"/>
                </a:cubicBezTo>
                <a:cubicBezTo>
                  <a:pt x="5557" y="6327"/>
                  <a:pt x="9052" y="6445"/>
                  <a:pt x="9856" y="7043"/>
                </a:cubicBezTo>
                <a:lnTo>
                  <a:pt x="9856" y="7043"/>
                </a:lnTo>
                <a:cubicBezTo>
                  <a:pt x="9885" y="7649"/>
                  <a:pt x="9913" y="8255"/>
                  <a:pt x="9942" y="8861"/>
                </a:cubicBezTo>
                <a:cubicBezTo>
                  <a:pt x="9961" y="10073"/>
                  <a:pt x="9981" y="11286"/>
                  <a:pt x="10000" y="12498"/>
                </a:cubicBezTo>
                <a:lnTo>
                  <a:pt x="10000" y="12498"/>
                </a:lnTo>
                <a:lnTo>
                  <a:pt x="10000" y="12498"/>
                </a:lnTo>
                <a:cubicBezTo>
                  <a:pt x="9981" y="13710"/>
                  <a:pt x="9961" y="14922"/>
                  <a:pt x="9942" y="16134"/>
                </a:cubicBezTo>
                <a:cubicBezTo>
                  <a:pt x="9913" y="16437"/>
                  <a:pt x="9885" y="16740"/>
                  <a:pt x="9856" y="17043"/>
                </a:cubicBezTo>
                <a:lnTo>
                  <a:pt x="5033" y="22204"/>
                </a:lnTo>
                <a:cubicBezTo>
                  <a:pt x="3730" y="24058"/>
                  <a:pt x="2770" y="27751"/>
                  <a:pt x="2040" y="28169"/>
                </a:cubicBezTo>
                <a:cubicBezTo>
                  <a:pt x="1310" y="28587"/>
                  <a:pt x="926" y="25359"/>
                  <a:pt x="654" y="24712"/>
                </a:cubicBezTo>
                <a:cubicBezTo>
                  <a:pt x="753" y="26700"/>
                  <a:pt x="226" y="24003"/>
                  <a:pt x="407" y="24286"/>
                </a:cubicBezTo>
                <a:cubicBezTo>
                  <a:pt x="280" y="21995"/>
                  <a:pt x="185" y="18425"/>
                  <a:pt x="58" y="16134"/>
                </a:cubicBezTo>
                <a:cubicBezTo>
                  <a:pt x="39" y="14922"/>
                  <a:pt x="19" y="13710"/>
                  <a:pt x="0" y="12498"/>
                </a:cubicBezTo>
                <a:lnTo>
                  <a:pt x="0" y="12498"/>
                </a:lnTo>
                <a:lnTo>
                  <a:pt x="0" y="12498"/>
                </a:lnTo>
                <a:cubicBezTo>
                  <a:pt x="19" y="11286"/>
                  <a:pt x="39" y="10073"/>
                  <a:pt x="58" y="8861"/>
                </a:cubicBezTo>
                <a:cubicBezTo>
                  <a:pt x="87" y="8255"/>
                  <a:pt x="115" y="7649"/>
                  <a:pt x="144" y="7043"/>
                </a:cubicBezTo>
                <a:cubicBezTo>
                  <a:pt x="276" y="5623"/>
                  <a:pt x="407" y="4202"/>
                  <a:pt x="539" y="2782"/>
                </a:cubicBezTo>
                <a:close/>
              </a:path>
            </a:pathLst>
          </a:custGeom>
          <a:solidFill>
            <a:srgbClr val="D91322"/>
          </a:solidFill>
          <a:ln>
            <a:noFill/>
          </a:ln>
          <a:extLst/>
        </p:spPr>
        <p:txBody>
          <a:bodyPr vert="horz" wrap="square" lIns="91440" tIns="45720" rIns="91440" bIns="45720" numCol="1" anchor="t" anchorCtr="0" compatLnSpc="1">
            <a:prstTxWarp prst="textNoShape">
              <a:avLst/>
            </a:prstTxWarp>
          </a:bodyPr>
          <a:lstStyle/>
          <a:p>
            <a:endParaRPr lang="zh-CN" altLang="en-US" dirty="0"/>
          </a:p>
        </p:txBody>
      </p:sp>
      <p:pic>
        <p:nvPicPr>
          <p:cNvPr id="2" name="图片 1"/>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2689342" y="1216919"/>
            <a:ext cx="3067478" cy="3639058"/>
          </a:xfrm>
          <a:prstGeom prst="rect">
            <a:avLst/>
          </a:prstGeom>
        </p:spPr>
      </p:pic>
    </p:spTree>
    <p:extLst>
      <p:ext uri="{BB962C8B-B14F-4D97-AF65-F5344CB8AC3E}">
        <p14:creationId xmlns:p14="http://schemas.microsoft.com/office/powerpoint/2010/main" val="25764190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withEffect">
                                  <p:stCondLst>
                                    <p:cond delay="800"/>
                                  </p:stCondLst>
                                  <p:childTnLst>
                                    <p:set>
                                      <p:cBhvr>
                                        <p:cTn id="6" dur="1" fill="hold">
                                          <p:stCondLst>
                                            <p:cond delay="0"/>
                                          </p:stCondLst>
                                        </p:cTn>
                                        <p:tgtEl>
                                          <p:spTgt spid="2"/>
                                        </p:tgtEl>
                                        <p:attrNameLst>
                                          <p:attrName>style.visibility</p:attrName>
                                        </p:attrNameLst>
                                      </p:cBhvr>
                                      <p:to>
                                        <p:strVal val="visible"/>
                                      </p:to>
                                    </p:set>
                                    <p:anim calcmode="lin" valueType="num">
                                      <p:cBhvr>
                                        <p:cTn id="7" dur="200" fill="hold"/>
                                        <p:tgtEl>
                                          <p:spTgt spid="2"/>
                                        </p:tgtEl>
                                        <p:attrNameLst>
                                          <p:attrName>ppt_w</p:attrName>
                                        </p:attrNameLst>
                                      </p:cBhvr>
                                      <p:tavLst>
                                        <p:tav tm="0">
                                          <p:val>
                                            <p:strVal val="4*#ppt_w"/>
                                          </p:val>
                                        </p:tav>
                                        <p:tav tm="100000">
                                          <p:val>
                                            <p:strVal val="#ppt_w"/>
                                          </p:val>
                                        </p:tav>
                                      </p:tavLst>
                                    </p:anim>
                                    <p:anim calcmode="lin" valueType="num">
                                      <p:cBhvr>
                                        <p:cTn id="8" dur="200" fill="hold"/>
                                        <p:tgtEl>
                                          <p:spTgt spid="2"/>
                                        </p:tgtEl>
                                        <p:attrNameLst>
                                          <p:attrName>ppt_h</p:attrName>
                                        </p:attrNameLst>
                                      </p:cBhvr>
                                      <p:tavLst>
                                        <p:tav tm="0">
                                          <p:val>
                                            <p:strVal val="4*#ppt_h"/>
                                          </p:val>
                                        </p:tav>
                                        <p:tav tm="100000">
                                          <p:val>
                                            <p:strVal val="#ppt_h"/>
                                          </p:val>
                                        </p:tav>
                                      </p:tavLst>
                                    </p:anim>
                                  </p:childTnLst>
                                </p:cTn>
                              </p:par>
                              <p:par>
                                <p:cTn id="9" presetID="12" presetClass="entr" presetSubtype="1" fill="hold" grpId="0" nodeType="withEffect">
                                  <p:stCondLst>
                                    <p:cond delay="1000"/>
                                  </p:stCondLst>
                                  <p:childTnLst>
                                    <p:set>
                                      <p:cBhvr>
                                        <p:cTn id="10" dur="1" fill="hold">
                                          <p:stCondLst>
                                            <p:cond delay="0"/>
                                          </p:stCondLst>
                                        </p:cTn>
                                        <p:tgtEl>
                                          <p:spTgt spid="15"/>
                                        </p:tgtEl>
                                        <p:attrNameLst>
                                          <p:attrName>style.visibility</p:attrName>
                                        </p:attrNameLst>
                                      </p:cBhvr>
                                      <p:to>
                                        <p:strVal val="visible"/>
                                      </p:to>
                                    </p:set>
                                    <p:animEffect transition="in" filter="slide(fromTop)">
                                      <p:cBhvr>
                                        <p:cTn id="11" dur="3000"/>
                                        <p:tgtEl>
                                          <p:spTgt spid="15"/>
                                        </p:tgtEl>
                                      </p:cBhvr>
                                    </p:animEffect>
                                  </p:childTnLst>
                                </p:cTn>
                              </p:par>
                              <p:par>
                                <p:cTn id="12" presetID="12" presetClass="entr" presetSubtype="1" fill="hold" grpId="0" nodeType="withEffect">
                                  <p:stCondLst>
                                    <p:cond delay="1000"/>
                                  </p:stCondLst>
                                  <p:childTnLst>
                                    <p:set>
                                      <p:cBhvr>
                                        <p:cTn id="13" dur="1" fill="hold">
                                          <p:stCondLst>
                                            <p:cond delay="0"/>
                                          </p:stCondLst>
                                        </p:cTn>
                                        <p:tgtEl>
                                          <p:spTgt spid="22"/>
                                        </p:tgtEl>
                                        <p:attrNameLst>
                                          <p:attrName>style.visibility</p:attrName>
                                        </p:attrNameLst>
                                      </p:cBhvr>
                                      <p:to>
                                        <p:strVal val="visible"/>
                                      </p:to>
                                    </p:set>
                                    <p:animEffect transition="in" filter="slide(fromTop)">
                                      <p:cBhvr>
                                        <p:cTn id="14" dur="3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1"/>
            <a:ext cx="9144000" cy="5143501"/>
          </a:xfrm>
          <a:prstGeom prst="rect">
            <a:avLst/>
          </a:prstGeom>
          <a:solidFill>
            <a:srgbClr val="14BAC6"/>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sp>
        <p:nvSpPr>
          <p:cNvPr id="16" name="矩形 15"/>
          <p:cNvSpPr/>
          <p:nvPr/>
        </p:nvSpPr>
        <p:spPr>
          <a:xfrm rot="20580000">
            <a:off x="1230363" y="2077372"/>
            <a:ext cx="7440972" cy="369332"/>
          </a:xfrm>
          <a:prstGeom prst="rect">
            <a:avLst/>
          </a:prstGeom>
        </p:spPr>
        <p:txBody>
          <a:bodyPr wrap="square">
            <a:spAutoFit/>
          </a:bodyPr>
          <a:lstStyle/>
          <a:p>
            <a:r>
              <a:rPr lang="en-US" altLang="zh-CN" dirty="0">
                <a:solidFill>
                  <a:schemeClr val="bg1"/>
                </a:solidFill>
                <a:latin typeface="造字工房力黑（非商用）常规体" pitchFamily="50" charset="-122"/>
                <a:ea typeface="造字工房力黑（非商用）常规体" pitchFamily="50" charset="-122"/>
              </a:rPr>
              <a:t>--2014</a:t>
            </a:r>
            <a:r>
              <a:rPr lang="zh-CN" altLang="en-US" dirty="0">
                <a:solidFill>
                  <a:schemeClr val="bg1"/>
                </a:solidFill>
                <a:latin typeface="造字工房力黑（非商用）常规体" pitchFamily="50" charset="-122"/>
                <a:ea typeface="造字工房力黑（非商用）常规体" pitchFamily="50" charset="-122"/>
              </a:rPr>
              <a:t>年</a:t>
            </a:r>
            <a:r>
              <a:rPr lang="en-US" altLang="zh-CN" dirty="0">
                <a:solidFill>
                  <a:schemeClr val="bg1"/>
                </a:solidFill>
                <a:latin typeface="造字工房力黑（非商用）常规体" pitchFamily="50" charset="-122"/>
                <a:ea typeface="造字工房力黑（非商用）常规体" pitchFamily="50" charset="-122"/>
              </a:rPr>
              <a:t>1</a:t>
            </a:r>
            <a:r>
              <a:rPr lang="zh-CN" altLang="en-US" dirty="0">
                <a:solidFill>
                  <a:schemeClr val="bg1"/>
                </a:solidFill>
                <a:latin typeface="造字工房力黑（非商用）常规体" pitchFamily="50" charset="-122"/>
                <a:ea typeface="造字工房力黑（非商用）常规体" pitchFamily="50" charset="-122"/>
              </a:rPr>
              <a:t>月</a:t>
            </a:r>
            <a:r>
              <a:rPr lang="en-US" altLang="zh-CN" dirty="0">
                <a:solidFill>
                  <a:schemeClr val="bg1"/>
                </a:solidFill>
                <a:latin typeface="造字工房力黑（非商用）常规体" pitchFamily="50" charset="-122"/>
                <a:ea typeface="造字工房力黑（非商用）常规体" pitchFamily="50" charset="-122"/>
              </a:rPr>
              <a:t>18</a:t>
            </a:r>
            <a:r>
              <a:rPr lang="zh-CN" altLang="en-US" dirty="0" smtClean="0">
                <a:solidFill>
                  <a:schemeClr val="bg1"/>
                </a:solidFill>
                <a:latin typeface="造字工房力黑（非商用）常规体" pitchFamily="50" charset="-122"/>
                <a:ea typeface="造字工房力黑（非商用）常规体" pitchFamily="50" charset="-122"/>
              </a:rPr>
              <a:t>日开始，全面体质硬广媒体广告投放业务</a:t>
            </a:r>
            <a:endParaRPr lang="zh-CN" altLang="en-US" dirty="0">
              <a:solidFill>
                <a:schemeClr val="bg1"/>
              </a:solidFill>
              <a:latin typeface="造字工房力黑（非商用）常规体" pitchFamily="50" charset="-122"/>
              <a:ea typeface="造字工房力黑（非商用）常规体" pitchFamily="50" charset="-122"/>
            </a:endParaRPr>
          </a:p>
        </p:txBody>
      </p:sp>
      <p:sp>
        <p:nvSpPr>
          <p:cNvPr id="3" name="矩形 2"/>
          <p:cNvSpPr/>
          <p:nvPr/>
        </p:nvSpPr>
        <p:spPr>
          <a:xfrm rot="20460978">
            <a:off x="312045" y="3288461"/>
            <a:ext cx="1143262" cy="769441"/>
          </a:xfrm>
          <a:prstGeom prst="rect">
            <a:avLst/>
          </a:prstGeom>
        </p:spPr>
        <p:txBody>
          <a:bodyPr wrap="none">
            <a:spAutoFit/>
          </a:bodyPr>
          <a:lstStyle/>
          <a:p>
            <a:r>
              <a:rPr lang="en-US" altLang="zh-CN" sz="4400" b="1" dirty="0">
                <a:solidFill>
                  <a:schemeClr val="bg1"/>
                </a:solidFill>
                <a:latin typeface="微软雅黑" panose="020B0503020204020204" pitchFamily="34" charset="-122"/>
                <a:ea typeface="微软雅黑" panose="020B0503020204020204" pitchFamily="34" charset="-122"/>
              </a:rPr>
              <a:t>X</a:t>
            </a:r>
            <a:r>
              <a:rPr lang="zh-CN" altLang="en-US" sz="4400" b="1" dirty="0">
                <a:solidFill>
                  <a:schemeClr val="bg1"/>
                </a:solidFill>
                <a:latin typeface="微软雅黑" panose="020B0503020204020204" pitchFamily="34" charset="-122"/>
                <a:ea typeface="微软雅黑" panose="020B0503020204020204" pitchFamily="34" charset="-122"/>
              </a:rPr>
              <a:t>尔</a:t>
            </a:r>
            <a:endParaRPr lang="zh-CN" altLang="en-US" sz="4400" b="1" dirty="0">
              <a:latin typeface="微软雅黑" panose="020B0503020204020204" pitchFamily="34" charset="-122"/>
              <a:ea typeface="微软雅黑" panose="020B0503020204020204" pitchFamily="34" charset="-122"/>
            </a:endParaRPr>
          </a:p>
        </p:txBody>
      </p:sp>
      <p:sp>
        <p:nvSpPr>
          <p:cNvPr id="4" name="矩形 3"/>
          <p:cNvSpPr/>
          <p:nvPr/>
        </p:nvSpPr>
        <p:spPr>
          <a:xfrm rot="20580000">
            <a:off x="1066480" y="1591757"/>
            <a:ext cx="7468352" cy="369332"/>
          </a:xfrm>
          <a:prstGeom prst="rect">
            <a:avLst/>
          </a:prstGeom>
        </p:spPr>
        <p:txBody>
          <a:bodyPr wrap="square">
            <a:spAutoFit/>
          </a:bodyPr>
          <a:lstStyle/>
          <a:p>
            <a:r>
              <a:rPr lang="en-US" altLang="zh-CN" dirty="0">
                <a:solidFill>
                  <a:schemeClr val="bg1"/>
                </a:solidFill>
                <a:latin typeface="造字工房力黑（非商用）常规体" pitchFamily="50" charset="-122"/>
                <a:ea typeface="造字工房力黑（非商用）常规体" pitchFamily="50" charset="-122"/>
              </a:rPr>
              <a:t>--2013</a:t>
            </a:r>
            <a:r>
              <a:rPr lang="zh-CN" altLang="en-US" dirty="0">
                <a:solidFill>
                  <a:schemeClr val="bg1"/>
                </a:solidFill>
                <a:latin typeface="造字工房力黑（非商用）常规体" pitchFamily="50" charset="-122"/>
                <a:ea typeface="造字工房力黑（非商用）常规体" pitchFamily="50" charset="-122"/>
              </a:rPr>
              <a:t>年</a:t>
            </a:r>
            <a:r>
              <a:rPr lang="en-US" altLang="zh-CN" dirty="0">
                <a:solidFill>
                  <a:schemeClr val="bg1"/>
                </a:solidFill>
                <a:latin typeface="造字工房力黑（非商用）常规体" pitchFamily="50" charset="-122"/>
                <a:ea typeface="造字工房力黑（非商用）常规体" pitchFamily="50" charset="-122"/>
              </a:rPr>
              <a:t>12</a:t>
            </a:r>
            <a:r>
              <a:rPr lang="zh-CN" altLang="en-US" dirty="0">
                <a:solidFill>
                  <a:schemeClr val="bg1"/>
                </a:solidFill>
                <a:latin typeface="造字工房力黑（非商用）常规体" pitchFamily="50" charset="-122"/>
                <a:ea typeface="造字工房力黑（非商用）常规体" pitchFamily="50" charset="-122"/>
              </a:rPr>
              <a:t>月</a:t>
            </a:r>
            <a:r>
              <a:rPr lang="en-US" altLang="zh-CN" dirty="0">
                <a:solidFill>
                  <a:schemeClr val="bg1"/>
                </a:solidFill>
                <a:latin typeface="造字工房力黑（非商用）常规体" pitchFamily="50" charset="-122"/>
                <a:ea typeface="造字工房力黑（非商用）常规体" pitchFamily="50" charset="-122"/>
              </a:rPr>
              <a:t>9</a:t>
            </a:r>
            <a:r>
              <a:rPr lang="zh-CN" altLang="en-US" dirty="0">
                <a:solidFill>
                  <a:schemeClr val="bg1"/>
                </a:solidFill>
                <a:latin typeface="造字工房力黑（非商用）常规体" pitchFamily="50" charset="-122"/>
                <a:ea typeface="造字工房力黑（非商用）常规体" pitchFamily="50" charset="-122"/>
              </a:rPr>
              <a:t>日，阿里集团宣布</a:t>
            </a:r>
            <a:r>
              <a:rPr lang="en-US" altLang="zh-CN" dirty="0">
                <a:solidFill>
                  <a:schemeClr val="bg1"/>
                </a:solidFill>
                <a:latin typeface="造字工房力黑（非商用）常规体" pitchFamily="50" charset="-122"/>
                <a:ea typeface="造字工房力黑（非商用）常规体" pitchFamily="50" charset="-122"/>
              </a:rPr>
              <a:t>28.22</a:t>
            </a:r>
            <a:r>
              <a:rPr lang="zh-CN" altLang="en-US" dirty="0">
                <a:solidFill>
                  <a:schemeClr val="bg1"/>
                </a:solidFill>
                <a:latin typeface="造字工房力黑（非商用）常规体" pitchFamily="50" charset="-122"/>
                <a:ea typeface="造字工房力黑（非商用）常规体" pitchFamily="50" charset="-122"/>
              </a:rPr>
              <a:t>亿元港币的投资海尔电器</a:t>
            </a:r>
          </a:p>
        </p:txBody>
      </p:sp>
      <p:sp>
        <p:nvSpPr>
          <p:cNvPr id="17" name="矩形 16"/>
          <p:cNvSpPr/>
          <p:nvPr/>
        </p:nvSpPr>
        <p:spPr>
          <a:xfrm rot="20580000">
            <a:off x="1429845" y="2489318"/>
            <a:ext cx="7661067" cy="646331"/>
          </a:xfrm>
          <a:prstGeom prst="rect">
            <a:avLst/>
          </a:prstGeom>
        </p:spPr>
        <p:txBody>
          <a:bodyPr wrap="square">
            <a:spAutoFit/>
          </a:bodyPr>
          <a:lstStyle/>
          <a:p>
            <a:r>
              <a:rPr lang="en-US" altLang="zh-CN" dirty="0" smtClean="0">
                <a:solidFill>
                  <a:schemeClr val="bg1"/>
                </a:solidFill>
                <a:latin typeface="造字工房力黑（非商用）常规体" pitchFamily="50" charset="-122"/>
                <a:ea typeface="造字工房力黑（非商用）常规体" pitchFamily="50" charset="-122"/>
              </a:rPr>
              <a:t>--</a:t>
            </a:r>
            <a:r>
              <a:rPr lang="zh-CN" altLang="en-US" dirty="0" smtClean="0">
                <a:solidFill>
                  <a:schemeClr val="bg1"/>
                </a:solidFill>
                <a:latin typeface="造字工房力黑（非商用）常规体" pitchFamily="50" charset="-122"/>
                <a:ea typeface="造字工房力黑（非商用）常规体" pitchFamily="50" charset="-122"/>
              </a:rPr>
              <a:t>张</a:t>
            </a:r>
            <a:r>
              <a:rPr lang="zh-CN" altLang="en-US" dirty="0">
                <a:solidFill>
                  <a:schemeClr val="bg1"/>
                </a:solidFill>
                <a:latin typeface="造字工房力黑（非商用）常规体" pitchFamily="50" charset="-122"/>
                <a:ea typeface="造字工房力黑（非商用）常规体" pitchFamily="50" charset="-122"/>
              </a:rPr>
              <a:t>瑞</a:t>
            </a:r>
            <a:r>
              <a:rPr lang="zh-CN" altLang="en-US" dirty="0" smtClean="0">
                <a:solidFill>
                  <a:schemeClr val="bg1"/>
                </a:solidFill>
                <a:latin typeface="造字工房力黑（非商用）常规体" pitchFamily="50" charset="-122"/>
                <a:ea typeface="造字工房力黑（非商用）常规体" pitchFamily="50" charset="-122"/>
              </a:rPr>
              <a:t>敏：</a:t>
            </a:r>
            <a:r>
              <a:rPr lang="zh-CN" altLang="en-US" dirty="0">
                <a:solidFill>
                  <a:schemeClr val="bg1"/>
                </a:solidFill>
                <a:latin typeface="造字工房力黑（非商用）常规体" pitchFamily="50" charset="-122"/>
                <a:ea typeface="造字工房力黑（非商用）常规体" pitchFamily="50" charset="-122"/>
              </a:rPr>
              <a:t>“</a:t>
            </a:r>
            <a:r>
              <a:rPr lang="en-US" altLang="zh-CN" dirty="0">
                <a:solidFill>
                  <a:schemeClr val="bg1"/>
                </a:solidFill>
                <a:latin typeface="造字工房力黑（非商用）常规体" pitchFamily="50" charset="-122"/>
                <a:ea typeface="造字工房力黑（非商用）常规体" pitchFamily="50" charset="-122"/>
              </a:rPr>
              <a:t>2014</a:t>
            </a:r>
            <a:r>
              <a:rPr lang="zh-CN" altLang="en-US" dirty="0">
                <a:solidFill>
                  <a:schemeClr val="bg1"/>
                </a:solidFill>
                <a:latin typeface="造字工房力黑（非商用）常规体" pitchFamily="50" charset="-122"/>
                <a:ea typeface="造字工房力黑（非商用）常规体" pitchFamily="50" charset="-122"/>
              </a:rPr>
              <a:t>年海尔要做并联平台的生态圈，“现在是移动互联网时代，和</a:t>
            </a:r>
            <a:r>
              <a:rPr lang="en-US" altLang="zh-CN" dirty="0">
                <a:solidFill>
                  <a:schemeClr val="bg1"/>
                </a:solidFill>
                <a:latin typeface="造字工房力黑（非商用）常规体" pitchFamily="50" charset="-122"/>
                <a:ea typeface="造字工房力黑（非商用）常规体" pitchFamily="50" charset="-122"/>
              </a:rPr>
              <a:t>PC</a:t>
            </a:r>
            <a:r>
              <a:rPr lang="zh-CN" altLang="en-US" dirty="0">
                <a:solidFill>
                  <a:schemeClr val="bg1"/>
                </a:solidFill>
                <a:latin typeface="造字工房力黑（非商用）常规体" pitchFamily="50" charset="-122"/>
                <a:ea typeface="造字工房力黑（非商用）常规体" pitchFamily="50" charset="-122"/>
              </a:rPr>
              <a:t>互联网不一样。消费者不是</a:t>
            </a:r>
            <a:r>
              <a:rPr lang="zh-CN" altLang="en-US" dirty="0" smtClean="0">
                <a:solidFill>
                  <a:schemeClr val="bg1"/>
                </a:solidFill>
                <a:latin typeface="造字工房力黑（非商用）常规体" pitchFamily="50" charset="-122"/>
                <a:ea typeface="造字工房力黑（非商用）常规体" pitchFamily="50" charset="-122"/>
              </a:rPr>
              <a:t>‘去购物’</a:t>
            </a:r>
            <a:r>
              <a:rPr lang="zh-CN" altLang="en-US" dirty="0">
                <a:solidFill>
                  <a:schemeClr val="bg1"/>
                </a:solidFill>
                <a:latin typeface="造字工房力黑（非商用）常规体" pitchFamily="50" charset="-122"/>
                <a:ea typeface="造字工房力黑（非商用）常规体" pitchFamily="50" charset="-122"/>
              </a:rPr>
              <a:t>，而是‘在购物’。</a:t>
            </a:r>
            <a:r>
              <a:rPr lang="zh-CN" altLang="en-US" dirty="0" smtClean="0">
                <a:solidFill>
                  <a:schemeClr val="bg1"/>
                </a:solidFill>
                <a:latin typeface="造字工房力黑（非商用）常规体" pitchFamily="50" charset="-122"/>
                <a:ea typeface="造字工房力黑（非商用）常规体" pitchFamily="50" charset="-122"/>
              </a:rPr>
              <a:t>”</a:t>
            </a:r>
            <a:endParaRPr lang="zh-CN" altLang="en-US" dirty="0">
              <a:solidFill>
                <a:schemeClr val="bg1"/>
              </a:solidFill>
              <a:latin typeface="造字工房力黑（非商用）常规体" pitchFamily="50" charset="-122"/>
              <a:ea typeface="造字工房力黑（非商用）常规体" pitchFamily="50" charset="-122"/>
            </a:endParaRPr>
          </a:p>
        </p:txBody>
      </p:sp>
      <p:grpSp>
        <p:nvGrpSpPr>
          <p:cNvPr id="7" name="组合 6"/>
          <p:cNvGrpSpPr/>
          <p:nvPr/>
        </p:nvGrpSpPr>
        <p:grpSpPr>
          <a:xfrm>
            <a:off x="-4" y="0"/>
            <a:ext cx="9144001" cy="2876550"/>
            <a:chOff x="-4" y="0"/>
            <a:chExt cx="9144001" cy="2876550"/>
          </a:xfrm>
        </p:grpSpPr>
        <p:sp>
          <p:nvSpPr>
            <p:cNvPr id="10" name="等腰三角形 9"/>
            <p:cNvSpPr/>
            <p:nvPr/>
          </p:nvSpPr>
          <p:spPr>
            <a:xfrm rot="10800000">
              <a:off x="-4" y="0"/>
              <a:ext cx="9144001" cy="2876550"/>
            </a:xfrm>
            <a:prstGeom prst="triangle">
              <a:avLst>
                <a:gd name="adj" fmla="val 100000"/>
              </a:avLst>
            </a:prstGeom>
            <a:solidFill>
              <a:srgbClr val="FFC0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矩形 22"/>
            <p:cNvSpPr/>
            <p:nvPr/>
          </p:nvSpPr>
          <p:spPr>
            <a:xfrm>
              <a:off x="0" y="706219"/>
              <a:ext cx="5424708" cy="646331"/>
            </a:xfrm>
            <a:prstGeom prst="rect">
              <a:avLst/>
            </a:prstGeom>
          </p:spPr>
          <p:txBody>
            <a:bodyPr wrap="square">
              <a:spAutoFit/>
            </a:bodyPr>
            <a:lstStyle/>
            <a:p>
              <a:r>
                <a:rPr lang="zh-CN" altLang="en-US" dirty="0" smtClean="0">
                  <a:latin typeface="造字工房力黑（非商用）常规体" pitchFamily="50" charset="-122"/>
                  <a:ea typeface="造字工房力黑（非商用）常规体" pitchFamily="50" charset="-122"/>
                </a:rPr>
                <a:t>张</a:t>
              </a:r>
              <a:r>
                <a:rPr lang="zh-CN" altLang="en-US" dirty="0">
                  <a:latin typeface="造字工房力黑（非商用）常规体" pitchFamily="50" charset="-122"/>
                  <a:ea typeface="造字工房力黑（非商用）常规体" pitchFamily="50" charset="-122"/>
                </a:rPr>
                <a:t>近东 ：苏宁不是一个传统零售公司</a:t>
              </a:r>
              <a:r>
                <a:rPr lang="en-US" altLang="zh-CN" dirty="0">
                  <a:latin typeface="造字工房力黑（非商用）常规体" pitchFamily="50" charset="-122"/>
                  <a:ea typeface="造字工房力黑（非商用）常规体" pitchFamily="50" charset="-122"/>
                </a:rPr>
                <a:t>,</a:t>
              </a:r>
              <a:r>
                <a:rPr lang="zh-CN" altLang="en-US" dirty="0">
                  <a:latin typeface="造字工房力黑（非商用）常规体" pitchFamily="50" charset="-122"/>
                  <a:ea typeface="造字工房力黑（非商用）常规体" pitchFamily="50" charset="-122"/>
                </a:rPr>
                <a:t>而是一家互联网零售商。</a:t>
              </a:r>
              <a:r>
                <a:rPr lang="zh-CN" altLang="en-US" dirty="0" smtClean="0">
                  <a:latin typeface="造字工房力黑（非商用）常规体" pitchFamily="50" charset="-122"/>
                  <a:ea typeface="造字工房力黑（非商用）常规体" pitchFamily="50" charset="-122"/>
                </a:rPr>
                <a:t>”</a:t>
              </a:r>
              <a:endParaRPr lang="zh-CN" altLang="en-US" dirty="0">
                <a:latin typeface="造字工房力黑（非商用）常规体" pitchFamily="50" charset="-122"/>
                <a:ea typeface="造字工房力黑（非商用）常规体" pitchFamily="50" charset="-122"/>
              </a:endParaRPr>
            </a:p>
          </p:txBody>
        </p:sp>
        <p:sp>
          <p:nvSpPr>
            <p:cNvPr id="28" name="矩形 27"/>
            <p:cNvSpPr/>
            <p:nvPr/>
          </p:nvSpPr>
          <p:spPr>
            <a:xfrm>
              <a:off x="36743" y="67469"/>
              <a:ext cx="1143262" cy="769441"/>
            </a:xfrm>
            <a:prstGeom prst="rect">
              <a:avLst/>
            </a:prstGeom>
          </p:spPr>
          <p:txBody>
            <a:bodyPr wrap="none">
              <a:spAutoFit/>
            </a:bodyPr>
            <a:lstStyle/>
            <a:p>
              <a:r>
                <a:rPr lang="en-US" altLang="zh-CN" sz="4400" b="1" dirty="0" smtClean="0">
                  <a:latin typeface="微软雅黑" panose="020B0503020204020204" pitchFamily="34" charset="-122"/>
                  <a:ea typeface="微软雅黑" panose="020B0503020204020204" pitchFamily="34" charset="-122"/>
                </a:rPr>
                <a:t>X</a:t>
              </a:r>
              <a:r>
                <a:rPr lang="zh-CN" altLang="en-US" sz="4400" b="1" dirty="0" smtClean="0">
                  <a:latin typeface="微软雅黑" panose="020B0503020204020204" pitchFamily="34" charset="-122"/>
                  <a:ea typeface="微软雅黑" panose="020B0503020204020204" pitchFamily="34" charset="-122"/>
                </a:rPr>
                <a:t>宁</a:t>
              </a:r>
              <a:endParaRPr lang="zh-CN" altLang="en-US" sz="4400" b="1" dirty="0">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5" y="2266950"/>
            <a:ext cx="9144001" cy="2960668"/>
            <a:chOff x="-5" y="2266950"/>
            <a:chExt cx="9144001" cy="2960668"/>
          </a:xfrm>
        </p:grpSpPr>
        <p:sp>
          <p:nvSpPr>
            <p:cNvPr id="21" name="等腰三角形 20"/>
            <p:cNvSpPr/>
            <p:nvPr/>
          </p:nvSpPr>
          <p:spPr>
            <a:xfrm rot="10800000" flipH="1" flipV="1">
              <a:off x="-5" y="2266950"/>
              <a:ext cx="9144001" cy="2876550"/>
            </a:xfrm>
            <a:prstGeom prst="triangle">
              <a:avLst>
                <a:gd name="adj" fmla="val 100000"/>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sp>
          <p:nvSpPr>
            <p:cNvPr id="24" name="矩形 23"/>
            <p:cNvSpPr/>
            <p:nvPr/>
          </p:nvSpPr>
          <p:spPr>
            <a:xfrm>
              <a:off x="4571999" y="3705495"/>
              <a:ext cx="4571997" cy="646331"/>
            </a:xfrm>
            <a:prstGeom prst="rect">
              <a:avLst/>
            </a:prstGeom>
          </p:spPr>
          <p:txBody>
            <a:bodyPr wrap="square">
              <a:spAutoFit/>
            </a:bodyPr>
            <a:lstStyle/>
            <a:p>
              <a:r>
                <a:rPr lang="en-US" altLang="zh-CN" dirty="0">
                  <a:latin typeface="造字工房悦黑体验版常规体" pitchFamily="50" charset="-122"/>
                  <a:ea typeface="造字工房悦黑体验版常规体" pitchFamily="50" charset="-122"/>
                </a:rPr>
                <a:t>2013</a:t>
              </a:r>
              <a:r>
                <a:rPr lang="zh-CN" altLang="en-US" dirty="0">
                  <a:latin typeface="造字工房悦黑体验版常规体" pitchFamily="50" charset="-122"/>
                  <a:ea typeface="造字工房悦黑体验版常规体" pitchFamily="50" charset="-122"/>
                </a:rPr>
                <a:t>年</a:t>
              </a:r>
              <a:r>
                <a:rPr lang="en-US" altLang="zh-CN" dirty="0">
                  <a:latin typeface="造字工房悦黑体验版常规体" pitchFamily="50" charset="-122"/>
                  <a:ea typeface="造字工房悦黑体验版常规体" pitchFamily="50" charset="-122"/>
                </a:rPr>
                <a:t>10</a:t>
              </a:r>
              <a:r>
                <a:rPr lang="zh-CN" altLang="en-US" dirty="0">
                  <a:latin typeface="造字工房悦黑体验版常规体" pitchFamily="50" charset="-122"/>
                  <a:ea typeface="造字工房悦黑体验版常规体" pitchFamily="50" charset="-122"/>
                </a:rPr>
                <a:t>月</a:t>
              </a:r>
              <a:r>
                <a:rPr lang="en-US" altLang="zh-CN" dirty="0">
                  <a:latin typeface="造字工房悦黑体验版常规体" pitchFamily="50" charset="-122"/>
                  <a:ea typeface="造字工房悦黑体验版常规体" pitchFamily="50" charset="-122"/>
                </a:rPr>
                <a:t>31</a:t>
              </a:r>
              <a:r>
                <a:rPr lang="zh-CN" altLang="en-US" dirty="0" smtClean="0">
                  <a:latin typeface="造字工房悦黑体验版常规体" pitchFamily="50" charset="-122"/>
                  <a:ea typeface="造字工房悦黑体验版常规体" pitchFamily="50" charset="-122"/>
                </a:rPr>
                <a:t>日，</a:t>
              </a:r>
              <a:r>
                <a:rPr lang="zh-CN" altLang="en-US" dirty="0">
                  <a:latin typeface="造字工房悦黑体验版常规体" pitchFamily="50" charset="-122"/>
                  <a:ea typeface="造字工房悦黑体验版常规体" pitchFamily="50" charset="-122"/>
                </a:rPr>
                <a:t>万科集团总裁郁亮</a:t>
              </a:r>
              <a:r>
                <a:rPr lang="zh-CN" altLang="en-US" dirty="0" smtClean="0">
                  <a:latin typeface="造字工房悦黑体验版常规体" pitchFamily="50" charset="-122"/>
                  <a:ea typeface="造字工房悦黑体验版常规体" pitchFamily="50" charset="-122"/>
                </a:rPr>
                <a:t>带领高管团队，奔赴阿里巴巴</a:t>
              </a:r>
              <a:r>
                <a:rPr lang="zh-CN" altLang="en-US" dirty="0">
                  <a:latin typeface="造字工房悦黑体验版常规体" pitchFamily="50" charset="-122"/>
                  <a:ea typeface="造字工房悦黑体验版常规体" pitchFamily="50" charset="-122"/>
                </a:rPr>
                <a:t>总部交流</a:t>
              </a:r>
              <a:r>
                <a:rPr lang="zh-CN" altLang="en-US" dirty="0" smtClean="0">
                  <a:latin typeface="造字工房悦黑体验版常规体" pitchFamily="50" charset="-122"/>
                  <a:ea typeface="造字工房悦黑体验版常规体" pitchFamily="50" charset="-122"/>
                </a:rPr>
                <a:t>学习。</a:t>
              </a:r>
              <a:endParaRPr lang="zh-CN" altLang="en-US" dirty="0">
                <a:latin typeface="造字工房悦黑体验版常规体" pitchFamily="50" charset="-122"/>
                <a:ea typeface="造字工房悦黑体验版常规体" pitchFamily="50" charset="-122"/>
              </a:endParaRPr>
            </a:p>
          </p:txBody>
        </p:sp>
        <p:sp>
          <p:nvSpPr>
            <p:cNvPr id="19" name="矩形 18"/>
            <p:cNvSpPr/>
            <p:nvPr/>
          </p:nvSpPr>
          <p:spPr>
            <a:xfrm>
              <a:off x="7845319" y="2814117"/>
              <a:ext cx="1143262" cy="769441"/>
            </a:xfrm>
            <a:prstGeom prst="rect">
              <a:avLst/>
            </a:prstGeom>
          </p:spPr>
          <p:txBody>
            <a:bodyPr wrap="none">
              <a:spAutoFit/>
            </a:bodyPr>
            <a:lstStyle/>
            <a:p>
              <a:r>
                <a:rPr lang="en-US" altLang="zh-CN" sz="4400" b="1" dirty="0" smtClean="0">
                  <a:latin typeface="微软雅黑" panose="020B0503020204020204" pitchFamily="34" charset="-122"/>
                  <a:ea typeface="微软雅黑" panose="020B0503020204020204" pitchFamily="34" charset="-122"/>
                </a:rPr>
                <a:t>X</a:t>
              </a:r>
              <a:r>
                <a:rPr lang="zh-CN" altLang="en-US" sz="4400" b="1" dirty="0" smtClean="0">
                  <a:latin typeface="微软雅黑" panose="020B0503020204020204" pitchFamily="34" charset="-122"/>
                  <a:ea typeface="微软雅黑" panose="020B0503020204020204" pitchFamily="34" charset="-122"/>
                </a:rPr>
                <a:t>科</a:t>
              </a:r>
              <a:endParaRPr lang="zh-CN" altLang="en-US" sz="4400" b="1" dirty="0">
                <a:latin typeface="微软雅黑" panose="020B0503020204020204" pitchFamily="34" charset="-122"/>
                <a:ea typeface="微软雅黑" panose="020B0503020204020204" pitchFamily="34" charset="-122"/>
              </a:endParaRPr>
            </a:p>
          </p:txBody>
        </p:sp>
        <p:sp>
          <p:nvSpPr>
            <p:cNvPr id="5" name="矩形 4"/>
            <p:cNvSpPr/>
            <p:nvPr/>
          </p:nvSpPr>
          <p:spPr>
            <a:xfrm>
              <a:off x="3238751" y="4260051"/>
              <a:ext cx="5714996" cy="646331"/>
            </a:xfrm>
            <a:prstGeom prst="rect">
              <a:avLst/>
            </a:prstGeom>
          </p:spPr>
          <p:txBody>
            <a:bodyPr wrap="square">
              <a:spAutoFit/>
            </a:bodyPr>
            <a:lstStyle/>
            <a:p>
              <a:r>
                <a:rPr lang="en-US" altLang="zh-CN" dirty="0" smtClean="0">
                  <a:latin typeface="造字工房悦黑体验版常规体" pitchFamily="50" charset="-122"/>
                  <a:ea typeface="造字工房悦黑体验版常规体" pitchFamily="50" charset="-122"/>
                </a:rPr>
                <a:t>2013</a:t>
              </a:r>
              <a:r>
                <a:rPr lang="zh-CN" altLang="en-US" dirty="0" smtClean="0">
                  <a:latin typeface="造字工房悦黑体验版常规体" pitchFamily="50" charset="-122"/>
                  <a:ea typeface="造字工房悦黑体验版常规体" pitchFamily="50" charset="-122"/>
                </a:rPr>
                <a:t>年</a:t>
              </a:r>
              <a:r>
                <a:rPr lang="en-US" altLang="zh-CN" dirty="0" smtClean="0">
                  <a:latin typeface="造字工房悦黑体验版常规体" pitchFamily="50" charset="-122"/>
                  <a:ea typeface="造字工房悦黑体验版常规体" pitchFamily="50" charset="-122"/>
                </a:rPr>
                <a:t>12</a:t>
              </a:r>
              <a:r>
                <a:rPr lang="zh-CN" altLang="en-US" dirty="0" smtClean="0">
                  <a:latin typeface="造字工房悦黑体验版常规体" pitchFamily="50" charset="-122"/>
                  <a:ea typeface="造字工房悦黑体验版常规体" pitchFamily="50" charset="-122"/>
                </a:rPr>
                <a:t>月</a:t>
              </a:r>
              <a:r>
                <a:rPr lang="en-US" altLang="zh-CN" dirty="0" smtClean="0">
                  <a:latin typeface="造字工房悦黑体验版常规体" pitchFamily="50" charset="-122"/>
                  <a:ea typeface="造字工房悦黑体验版常规体" pitchFamily="50" charset="-122"/>
                </a:rPr>
                <a:t>9</a:t>
              </a:r>
              <a:r>
                <a:rPr lang="zh-CN" altLang="en-US" dirty="0" smtClean="0">
                  <a:latin typeface="造字工房悦黑体验版常规体" pitchFamily="50" charset="-122"/>
                  <a:ea typeface="造字工房悦黑体验版常规体" pitchFamily="50" charset="-122"/>
                </a:rPr>
                <a:t>日，郁亮又率领了一支由</a:t>
              </a:r>
              <a:r>
                <a:rPr lang="en-US" altLang="zh-CN" dirty="0" smtClean="0">
                  <a:latin typeface="造字工房悦黑体验版常规体" pitchFamily="50" charset="-122"/>
                  <a:ea typeface="造字工房悦黑体验版常规体" pitchFamily="50" charset="-122"/>
                </a:rPr>
                <a:t>200</a:t>
              </a:r>
              <a:r>
                <a:rPr lang="zh-CN" altLang="en-US" dirty="0" smtClean="0">
                  <a:latin typeface="造字工房悦黑体验版常规体" pitchFamily="50" charset="-122"/>
                  <a:ea typeface="造字工房悦黑体验版常规体" pitchFamily="50" charset="-122"/>
                </a:rPr>
                <a:t>人组成的团队来到腾讯总部 “取经”。</a:t>
              </a:r>
              <a:endParaRPr lang="en-US" altLang="zh-CN" dirty="0">
                <a:latin typeface="造字工房悦黑体验版常规体" pitchFamily="50" charset="-122"/>
                <a:ea typeface="造字工房悦黑体验版常规体" pitchFamily="50" charset="-122"/>
              </a:endParaRPr>
            </a:p>
          </p:txBody>
        </p:sp>
        <p:sp>
          <p:nvSpPr>
            <p:cNvPr id="6" name="矩形 5"/>
            <p:cNvSpPr/>
            <p:nvPr/>
          </p:nvSpPr>
          <p:spPr>
            <a:xfrm>
              <a:off x="1519001" y="4581287"/>
              <a:ext cx="7492489" cy="646331"/>
            </a:xfrm>
            <a:prstGeom prst="rect">
              <a:avLst/>
            </a:prstGeom>
          </p:spPr>
          <p:txBody>
            <a:bodyPr wrap="square">
              <a:spAutoFit/>
            </a:bodyPr>
            <a:lstStyle/>
            <a:p>
              <a:endParaRPr lang="en-US" altLang="zh-CN" dirty="0">
                <a:latin typeface="造字工房悦黑体验版常规体" pitchFamily="50" charset="-122"/>
                <a:ea typeface="造字工房悦黑体验版常规体" pitchFamily="50" charset="-122"/>
              </a:endParaRPr>
            </a:p>
            <a:p>
              <a:r>
                <a:rPr lang="en-US" altLang="zh-CN" dirty="0">
                  <a:latin typeface="造字工房悦黑体验版常规体" pitchFamily="50" charset="-122"/>
                  <a:ea typeface="造字工房悦黑体验版常规体" pitchFamily="50" charset="-122"/>
                </a:rPr>
                <a:t>2014</a:t>
              </a:r>
              <a:r>
                <a:rPr lang="zh-CN" altLang="en-US" dirty="0">
                  <a:latin typeface="造字工房悦黑体验版常规体" pitchFamily="50" charset="-122"/>
                  <a:ea typeface="造字工房悦黑体验版常规体" pitchFamily="50" charset="-122"/>
                </a:rPr>
                <a:t>年</a:t>
              </a:r>
              <a:r>
                <a:rPr lang="en-US" altLang="zh-CN" dirty="0">
                  <a:latin typeface="造字工房悦黑体验版常规体" pitchFamily="50" charset="-122"/>
                  <a:ea typeface="造字工房悦黑体验版常规体" pitchFamily="50" charset="-122"/>
                </a:rPr>
                <a:t>2</a:t>
              </a:r>
              <a:r>
                <a:rPr lang="zh-CN" altLang="en-US" dirty="0">
                  <a:latin typeface="造字工房悦黑体验版常规体" pitchFamily="50" charset="-122"/>
                  <a:ea typeface="造字工房悦黑体验版常规体" pitchFamily="50" charset="-122"/>
                </a:rPr>
                <a:t>月</a:t>
              </a:r>
              <a:r>
                <a:rPr lang="en-US" altLang="zh-CN" dirty="0">
                  <a:latin typeface="造字工房悦黑体验版常规体" pitchFamily="50" charset="-122"/>
                  <a:ea typeface="造字工房悦黑体验版常规体" pitchFamily="50" charset="-122"/>
                </a:rPr>
                <a:t>11</a:t>
              </a:r>
              <a:r>
                <a:rPr lang="zh-CN" altLang="en-US" dirty="0">
                  <a:latin typeface="造字工房悦黑体验版常规体" pitchFamily="50" charset="-122"/>
                  <a:ea typeface="造字工房悦黑体验版常规体" pitchFamily="50" charset="-122"/>
                </a:rPr>
                <a:t>日，郁亮带领</a:t>
              </a:r>
              <a:r>
                <a:rPr lang="en-US" altLang="zh-CN" dirty="0">
                  <a:latin typeface="造字工房悦黑体验版常规体" pitchFamily="50" charset="-122"/>
                  <a:ea typeface="造字工房悦黑体验版常规体" pitchFamily="50" charset="-122"/>
                </a:rPr>
                <a:t>90</a:t>
              </a:r>
              <a:r>
                <a:rPr lang="zh-CN" altLang="en-US" dirty="0">
                  <a:latin typeface="造字工房悦黑体验版常规体" pitchFamily="50" charset="-122"/>
                  <a:ea typeface="造字工房悦黑体验版常规体" pitchFamily="50" charset="-122"/>
                </a:rPr>
                <a:t>位公司高管到访小米，雷</a:t>
              </a:r>
              <a:r>
                <a:rPr lang="zh-CN" altLang="en-US" dirty="0" smtClean="0">
                  <a:latin typeface="造字工房悦黑体验版常规体" pitchFamily="50" charset="-122"/>
                  <a:ea typeface="造字工房悦黑体验版常规体" pitchFamily="50" charset="-122"/>
                </a:rPr>
                <a:t>军分享小米经验</a:t>
              </a:r>
              <a:r>
                <a:rPr lang="zh-CN" altLang="en-US" dirty="0">
                  <a:latin typeface="造字工房悦黑体验版常规体" pitchFamily="50" charset="-122"/>
                  <a:ea typeface="造字工房悦黑体验版常规体" pitchFamily="50" charset="-122"/>
                </a:rPr>
                <a:t>。</a:t>
              </a:r>
            </a:p>
          </p:txBody>
        </p:sp>
      </p:grpSp>
    </p:spTree>
    <p:extLst>
      <p:ext uri="{BB962C8B-B14F-4D97-AF65-F5344CB8AC3E}">
        <p14:creationId xmlns:p14="http://schemas.microsoft.com/office/powerpoint/2010/main" val="39092794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2"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right)">
                                      <p:cBhvr>
                                        <p:cTn id="11" dur="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8" name="组合 57"/>
          <p:cNvGrpSpPr/>
          <p:nvPr/>
        </p:nvGrpSpPr>
        <p:grpSpPr>
          <a:xfrm>
            <a:off x="7014771" y="3375228"/>
            <a:ext cx="1424316" cy="1366713"/>
            <a:chOff x="4747884" y="2424237"/>
            <a:chExt cx="1424316" cy="1366713"/>
          </a:xfrm>
        </p:grpSpPr>
        <p:pic>
          <p:nvPicPr>
            <p:cNvPr id="59" name="图片 58"/>
            <p:cNvPicPr>
              <a:picLocks noChangeAspect="1"/>
            </p:cNvPicPr>
            <p:nvPr/>
          </p:nvPicPr>
          <p:blipFill rotWithShape="1">
            <a:blip r:embed="rId4">
              <a:extLst>
                <a:ext uri="{BEBA8EAE-BF5A-486C-A8C5-ECC9F3942E4B}">
                  <a14:imgProps xmlns:a14="http://schemas.microsoft.com/office/drawing/2010/main">
                    <a14:imgLayer r:embed="rId5">
                      <a14:imgEffect>
                        <a14:backgroundRemoval t="50173" b="73702" l="66574" r="80278"/>
                      </a14:imgEffect>
                    </a14:imgLayer>
                  </a14:imgProps>
                </a:ext>
                <a:ext uri="{28A0092B-C50C-407E-A947-70E740481C1C}">
                  <a14:useLocalDpi xmlns:a14="http://schemas.microsoft.com/office/drawing/2010/main" val="0"/>
                </a:ext>
              </a:extLst>
            </a:blip>
            <a:srcRect l="68159" t="52212" r="20174" b="27546"/>
            <a:stretch/>
          </p:blipFill>
          <p:spPr>
            <a:xfrm>
              <a:off x="4747884" y="2800350"/>
              <a:ext cx="1066800" cy="990600"/>
            </a:xfrm>
            <a:prstGeom prst="rect">
              <a:avLst/>
            </a:prstGeom>
            <a:noFill/>
            <a:ln>
              <a:noFill/>
            </a:ln>
          </p:spPr>
        </p:pic>
        <p:sp>
          <p:nvSpPr>
            <p:cNvPr id="60" name="矩形标注 59"/>
            <p:cNvSpPr/>
            <p:nvPr/>
          </p:nvSpPr>
          <p:spPr>
            <a:xfrm>
              <a:off x="5703721" y="2424237"/>
              <a:ext cx="468479" cy="612648"/>
            </a:xfrm>
            <a:prstGeom prst="wedgeRectCallout">
              <a:avLst>
                <a:gd name="adj1" fmla="val -69239"/>
                <a:gd name="adj2" fmla="val 3264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i="1" spc="120" dirty="0" smtClean="0">
                  <a:solidFill>
                    <a:schemeClr val="tx1"/>
                  </a:solidFill>
                  <a:latin typeface="造字工房悦黑体验版常规体" pitchFamily="50" charset="-122"/>
                  <a:ea typeface="造字工房悦黑体验版常规体" pitchFamily="50" charset="-122"/>
                </a:rPr>
                <a:t>超市</a:t>
              </a:r>
              <a:endParaRPr lang="zh-CN" altLang="en-US" dirty="0">
                <a:solidFill>
                  <a:schemeClr val="tx1"/>
                </a:solidFill>
              </a:endParaRPr>
            </a:p>
          </p:txBody>
        </p:sp>
      </p:grpSp>
      <p:grpSp>
        <p:nvGrpSpPr>
          <p:cNvPr id="28" name="组合 27"/>
          <p:cNvGrpSpPr/>
          <p:nvPr/>
        </p:nvGrpSpPr>
        <p:grpSpPr>
          <a:xfrm>
            <a:off x="0" y="67862"/>
            <a:ext cx="6172200" cy="1616729"/>
            <a:chOff x="0" y="67862"/>
            <a:chExt cx="6172200" cy="1616729"/>
          </a:xfrm>
        </p:grpSpPr>
        <p:sp>
          <p:nvSpPr>
            <p:cNvPr id="27" name="矩形 26"/>
            <p:cNvSpPr/>
            <p:nvPr/>
          </p:nvSpPr>
          <p:spPr>
            <a:xfrm>
              <a:off x="0" y="67862"/>
              <a:ext cx="4596882" cy="1015663"/>
            </a:xfrm>
            <a:prstGeom prst="rect">
              <a:avLst/>
            </a:prstGeom>
          </p:spPr>
          <p:txBody>
            <a:bodyPr wrap="square">
              <a:spAutoFit/>
            </a:bodyPr>
            <a:lstStyle/>
            <a:p>
              <a:pPr algn="ctr"/>
              <a:r>
                <a:rPr lang="zh-CN" altLang="en-US" sz="4400" i="1" spc="120" dirty="0" smtClean="0">
                  <a:solidFill>
                    <a:srgbClr val="222A35"/>
                  </a:solidFill>
                  <a:latin typeface="迷你霹雳体" panose="020B0602010101010101" pitchFamily="33" charset="-122"/>
                  <a:ea typeface="迷你霹雳体" panose="020B0602010101010101" pitchFamily="33" charset="-122"/>
                </a:rPr>
                <a:t>加速度</a:t>
              </a:r>
              <a:r>
                <a:rPr lang="zh-CN" altLang="en-US" sz="6000" i="1" spc="120" dirty="0" smtClean="0">
                  <a:solidFill>
                    <a:schemeClr val="bg1"/>
                  </a:solidFill>
                  <a:latin typeface="迷你霹雳体" panose="020B0602010101010101" pitchFamily="33" charset="-122"/>
                  <a:ea typeface="迷你霹雳体" panose="020B0602010101010101" pitchFamily="33" charset="-122"/>
                </a:rPr>
                <a:t>滚雪球</a:t>
              </a:r>
              <a:endParaRPr lang="zh-CN" altLang="en-US" sz="6000" i="1" spc="120" dirty="0">
                <a:solidFill>
                  <a:schemeClr val="bg1"/>
                </a:solidFill>
                <a:latin typeface="迷你霹雳体" panose="020B0602010101010101" pitchFamily="33" charset="-122"/>
                <a:ea typeface="迷你霹雳体" panose="020B0602010101010101" pitchFamily="33" charset="-122"/>
              </a:endParaRPr>
            </a:p>
          </p:txBody>
        </p:sp>
        <p:sp>
          <p:nvSpPr>
            <p:cNvPr id="19" name="矩形 18"/>
            <p:cNvSpPr/>
            <p:nvPr/>
          </p:nvSpPr>
          <p:spPr>
            <a:xfrm>
              <a:off x="221356" y="976705"/>
              <a:ext cx="5950844" cy="707886"/>
            </a:xfrm>
            <a:prstGeom prst="rect">
              <a:avLst/>
            </a:prstGeom>
          </p:spPr>
          <p:txBody>
            <a:bodyPr wrap="square">
              <a:spAutoFit/>
            </a:bodyPr>
            <a:lstStyle/>
            <a:p>
              <a:r>
                <a:rPr lang="zh-CN" altLang="en-US" sz="2000" i="1" spc="120" dirty="0" smtClean="0">
                  <a:solidFill>
                    <a:schemeClr val="bg1"/>
                  </a:solidFill>
                  <a:latin typeface="造字工房悦黑体验版常规体" pitchFamily="50" charset="-122"/>
                  <a:ea typeface="造字工房悦黑体验版常规体" pitchFamily="50" charset="-122"/>
                </a:rPr>
                <a:t>越来越多</a:t>
              </a:r>
              <a:r>
                <a:rPr lang="zh-CN" altLang="en-US" sz="2000" i="1" spc="120" dirty="0" smtClean="0">
                  <a:solidFill>
                    <a:schemeClr val="bg1"/>
                  </a:solidFill>
                  <a:latin typeface="造字工房悦黑体验版常规体" pitchFamily="50" charset="-122"/>
                  <a:ea typeface="造字工房悦黑体验版常规体" pitchFamily="50" charset="-122"/>
                </a:rPr>
                <a:t>的</a:t>
              </a:r>
              <a:r>
                <a:rPr lang="zh-CN" altLang="en-US" sz="2000" i="1" spc="120" dirty="0" smtClean="0">
                  <a:solidFill>
                    <a:schemeClr val="bg1"/>
                  </a:solidFill>
                  <a:latin typeface="造字工房悦黑体验版常规体" pitchFamily="50" charset="-122"/>
                  <a:ea typeface="造字工房悦黑体验版常规体" pitchFamily="50" charset="-122"/>
                </a:rPr>
                <a:t>行业和</a:t>
              </a:r>
              <a:r>
                <a:rPr lang="zh-CN" altLang="en-US" sz="2000" i="1" spc="120" dirty="0" smtClean="0">
                  <a:solidFill>
                    <a:schemeClr val="bg1"/>
                  </a:solidFill>
                  <a:latin typeface="造字工房悦黑体验版常规体" pitchFamily="50" charset="-122"/>
                  <a:ea typeface="造字工房悦黑体验版常规体" pitchFamily="50" charset="-122"/>
                </a:rPr>
                <a:t>企业</a:t>
              </a:r>
              <a:r>
                <a:rPr lang="zh-CN" altLang="en-US" sz="2000" i="1" spc="120" dirty="0" smtClean="0">
                  <a:solidFill>
                    <a:schemeClr val="bg1"/>
                  </a:solidFill>
                  <a:latin typeface="造字工房悦黑体验版常规体" pitchFamily="50" charset="-122"/>
                  <a:ea typeface="造字工房悦黑体验版常规体" pitchFamily="50" charset="-122"/>
                </a:rPr>
                <a:t>加入到这个</a:t>
              </a:r>
              <a:r>
                <a:rPr lang="zh-CN" altLang="en-US" sz="2000" i="1" spc="120" dirty="0" smtClean="0">
                  <a:solidFill>
                    <a:schemeClr val="bg1"/>
                  </a:solidFill>
                  <a:latin typeface="造字工房悦黑体验版常规体" pitchFamily="50" charset="-122"/>
                  <a:ea typeface="造字工房悦黑体验版常规体" pitchFamily="50" charset="-122"/>
                </a:rPr>
                <a:t>行列，没有人可以置身事外</a:t>
              </a:r>
              <a:endParaRPr lang="zh-CN" altLang="en-US" sz="2000" i="1" spc="120" dirty="0">
                <a:solidFill>
                  <a:schemeClr val="bg1"/>
                </a:solidFill>
                <a:latin typeface="造字工房悦黑体验版常规体" pitchFamily="50" charset="-122"/>
                <a:ea typeface="造字工房悦黑体验版常规体" pitchFamily="50" charset="-122"/>
              </a:endParaRPr>
            </a:p>
          </p:txBody>
        </p:sp>
      </p:grpSp>
      <p:grpSp>
        <p:nvGrpSpPr>
          <p:cNvPr id="48" name="组合 47"/>
          <p:cNvGrpSpPr/>
          <p:nvPr/>
        </p:nvGrpSpPr>
        <p:grpSpPr>
          <a:xfrm>
            <a:off x="3154203" y="1940677"/>
            <a:ext cx="1303047" cy="1256383"/>
            <a:chOff x="3154203" y="1940677"/>
            <a:chExt cx="1303047" cy="1256383"/>
          </a:xfrm>
        </p:grpSpPr>
        <p:pic>
          <p:nvPicPr>
            <p:cNvPr id="12" name="图片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54203" y="2323855"/>
              <a:ext cx="873205" cy="873205"/>
            </a:xfrm>
            <a:prstGeom prst="rect">
              <a:avLst/>
            </a:prstGeom>
          </p:spPr>
        </p:pic>
        <p:sp>
          <p:nvSpPr>
            <p:cNvPr id="44" name="矩形标注 43"/>
            <p:cNvSpPr/>
            <p:nvPr/>
          </p:nvSpPr>
          <p:spPr>
            <a:xfrm>
              <a:off x="3988771" y="1940677"/>
              <a:ext cx="468479" cy="612648"/>
            </a:xfrm>
            <a:prstGeom prst="wedgeRectCallout">
              <a:avLst>
                <a:gd name="adj1" fmla="val -69239"/>
                <a:gd name="adj2" fmla="val 3264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i="1" spc="120" dirty="0">
                  <a:solidFill>
                    <a:schemeClr val="tx1"/>
                  </a:solidFill>
                  <a:latin typeface="造字工房悦黑体验版常规体" pitchFamily="50" charset="-122"/>
                  <a:ea typeface="造字工房悦黑体验版常规体" pitchFamily="50" charset="-122"/>
                </a:rPr>
                <a:t>餐馆</a:t>
              </a:r>
              <a:endParaRPr lang="zh-CN" altLang="en-US" dirty="0">
                <a:solidFill>
                  <a:schemeClr val="tx1"/>
                </a:solidFill>
              </a:endParaRPr>
            </a:p>
          </p:txBody>
        </p:sp>
      </p:grpSp>
      <p:grpSp>
        <p:nvGrpSpPr>
          <p:cNvPr id="49" name="组合 48"/>
          <p:cNvGrpSpPr/>
          <p:nvPr/>
        </p:nvGrpSpPr>
        <p:grpSpPr>
          <a:xfrm>
            <a:off x="4747884" y="2424237"/>
            <a:ext cx="1424316" cy="1366713"/>
            <a:chOff x="4747884" y="2424237"/>
            <a:chExt cx="1424316" cy="1366713"/>
          </a:xfrm>
        </p:grpSpPr>
        <p:pic>
          <p:nvPicPr>
            <p:cNvPr id="14" name="图片 13"/>
            <p:cNvPicPr>
              <a:picLocks noChangeAspect="1"/>
            </p:cNvPicPr>
            <p:nvPr/>
          </p:nvPicPr>
          <p:blipFill rotWithShape="1">
            <a:blip r:embed="rId7">
              <a:extLst>
                <a:ext uri="{BEBA8EAE-BF5A-486C-A8C5-ECC9F3942E4B}">
                  <a14:imgProps xmlns:a14="http://schemas.microsoft.com/office/drawing/2010/main">
                    <a14:imgLayer r:embed="rId5">
                      <a14:imgEffect>
                        <a14:backgroundRemoval t="2976" b="25398" l="36417" r="47750"/>
                      </a14:imgEffect>
                    </a14:imgLayer>
                  </a14:imgProps>
                </a:ext>
                <a:ext uri="{28A0092B-C50C-407E-A947-70E740481C1C}">
                  <a14:useLocalDpi xmlns:a14="http://schemas.microsoft.com/office/drawing/2010/main" val="0"/>
                </a:ext>
              </a:extLst>
            </a:blip>
            <a:srcRect l="36250" t="2751" r="52083" b="77007"/>
            <a:stretch/>
          </p:blipFill>
          <p:spPr>
            <a:xfrm>
              <a:off x="4747884" y="2800350"/>
              <a:ext cx="1066800" cy="990600"/>
            </a:xfrm>
            <a:prstGeom prst="rect">
              <a:avLst/>
            </a:prstGeom>
          </p:spPr>
        </p:pic>
        <p:sp>
          <p:nvSpPr>
            <p:cNvPr id="45" name="矩形标注 44"/>
            <p:cNvSpPr/>
            <p:nvPr/>
          </p:nvSpPr>
          <p:spPr>
            <a:xfrm>
              <a:off x="5703721" y="2424237"/>
              <a:ext cx="468479" cy="612648"/>
            </a:xfrm>
            <a:prstGeom prst="wedgeRectCallout">
              <a:avLst>
                <a:gd name="adj1" fmla="val -69239"/>
                <a:gd name="adj2" fmla="val 3264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i="1" spc="120" dirty="0">
                  <a:solidFill>
                    <a:schemeClr val="tx1"/>
                  </a:solidFill>
                  <a:latin typeface="造字工房悦黑体验版常规体" pitchFamily="50" charset="-122"/>
                  <a:ea typeface="造字工房悦黑体验版常规体" pitchFamily="50" charset="-122"/>
                </a:rPr>
                <a:t>酒</a:t>
              </a:r>
              <a:r>
                <a:rPr lang="zh-CN" altLang="en-US" i="1" spc="120" dirty="0" smtClean="0">
                  <a:solidFill>
                    <a:schemeClr val="tx1"/>
                  </a:solidFill>
                  <a:latin typeface="造字工房悦黑体验版常规体" pitchFamily="50" charset="-122"/>
                  <a:ea typeface="造字工房悦黑体验版常规体" pitchFamily="50" charset="-122"/>
                </a:rPr>
                <a:t>店</a:t>
              </a:r>
              <a:endParaRPr lang="zh-CN" altLang="en-US" dirty="0">
                <a:solidFill>
                  <a:schemeClr val="tx1"/>
                </a:solidFill>
              </a:endParaRPr>
            </a:p>
          </p:txBody>
        </p:sp>
      </p:grpSp>
      <p:grpSp>
        <p:nvGrpSpPr>
          <p:cNvPr id="47" name="组合 46"/>
          <p:cNvGrpSpPr/>
          <p:nvPr/>
        </p:nvGrpSpPr>
        <p:grpSpPr>
          <a:xfrm>
            <a:off x="1123233" y="1493779"/>
            <a:ext cx="1537056" cy="882936"/>
            <a:chOff x="1123233" y="1493779"/>
            <a:chExt cx="1537056" cy="882936"/>
          </a:xfrm>
        </p:grpSpPr>
        <p:pic>
          <p:nvPicPr>
            <p:cNvPr id="43" name="图片 4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108394">
              <a:off x="1123233" y="1805215"/>
              <a:ext cx="1323975" cy="571500"/>
            </a:xfrm>
            <a:prstGeom prst="rect">
              <a:avLst/>
            </a:prstGeom>
          </p:spPr>
        </p:pic>
        <p:sp>
          <p:nvSpPr>
            <p:cNvPr id="46" name="矩形标注 45"/>
            <p:cNvSpPr/>
            <p:nvPr/>
          </p:nvSpPr>
          <p:spPr>
            <a:xfrm>
              <a:off x="2191810" y="1493779"/>
              <a:ext cx="468479" cy="612648"/>
            </a:xfrm>
            <a:prstGeom prst="wedgeRectCallout">
              <a:avLst>
                <a:gd name="adj1" fmla="val -69239"/>
                <a:gd name="adj2" fmla="val 3264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i="1" spc="120" dirty="0" smtClean="0">
                  <a:solidFill>
                    <a:schemeClr val="tx1"/>
                  </a:solidFill>
                  <a:latin typeface="造字工房悦黑体验版常规体" pitchFamily="50" charset="-122"/>
                  <a:ea typeface="造字工房悦黑体验版常规体" pitchFamily="50" charset="-122"/>
                </a:rPr>
                <a:t>的士</a:t>
              </a:r>
              <a:endParaRPr lang="zh-CN" altLang="en-US" dirty="0">
                <a:solidFill>
                  <a:schemeClr val="tx1"/>
                </a:solidFill>
              </a:endParaRPr>
            </a:p>
          </p:txBody>
        </p:sp>
      </p:grpSp>
      <p:sp>
        <p:nvSpPr>
          <p:cNvPr id="29" name="等腰三角形 28"/>
          <p:cNvSpPr/>
          <p:nvPr/>
        </p:nvSpPr>
        <p:spPr>
          <a:xfrm flipH="1">
            <a:off x="-3" y="1733549"/>
            <a:ext cx="9144001" cy="3409950"/>
          </a:xfrm>
          <a:custGeom>
            <a:avLst/>
            <a:gdLst>
              <a:gd name="connsiteX0" fmla="*/ 0 w 9144001"/>
              <a:gd name="connsiteY0" fmla="*/ 3409950 h 3409950"/>
              <a:gd name="connsiteX1" fmla="*/ 9144001 w 9144001"/>
              <a:gd name="connsiteY1" fmla="*/ 0 h 3409950"/>
              <a:gd name="connsiteX2" fmla="*/ 9144001 w 9144001"/>
              <a:gd name="connsiteY2" fmla="*/ 3409950 h 3409950"/>
              <a:gd name="connsiteX3" fmla="*/ 0 w 9144001"/>
              <a:gd name="connsiteY3" fmla="*/ 3409950 h 3409950"/>
              <a:gd name="connsiteX0" fmla="*/ 0 w 9144001"/>
              <a:gd name="connsiteY0" fmla="*/ 3409950 h 3409950"/>
              <a:gd name="connsiteX1" fmla="*/ 4987632 w 9144001"/>
              <a:gd name="connsiteY1" fmla="*/ 1563832 h 3409950"/>
              <a:gd name="connsiteX2" fmla="*/ 9144001 w 9144001"/>
              <a:gd name="connsiteY2" fmla="*/ 0 h 3409950"/>
              <a:gd name="connsiteX3" fmla="*/ 9144001 w 9144001"/>
              <a:gd name="connsiteY3" fmla="*/ 3409950 h 3409950"/>
              <a:gd name="connsiteX4" fmla="*/ 0 w 9144001"/>
              <a:gd name="connsiteY4" fmla="*/ 3409950 h 3409950"/>
              <a:gd name="connsiteX0" fmla="*/ 77201 w 9221202"/>
              <a:gd name="connsiteY0" fmla="*/ 3456319 h 3456319"/>
              <a:gd name="connsiteX1" fmla="*/ 5064833 w 9221202"/>
              <a:gd name="connsiteY1" fmla="*/ 1610201 h 3456319"/>
              <a:gd name="connsiteX2" fmla="*/ 9221202 w 9221202"/>
              <a:gd name="connsiteY2" fmla="*/ 46369 h 3456319"/>
              <a:gd name="connsiteX3" fmla="*/ 9221202 w 9221202"/>
              <a:gd name="connsiteY3" fmla="*/ 3456319 h 3456319"/>
              <a:gd name="connsiteX4" fmla="*/ 77201 w 9221202"/>
              <a:gd name="connsiteY4" fmla="*/ 3456319 h 3456319"/>
              <a:gd name="connsiteX0" fmla="*/ 78353 w 9222354"/>
              <a:gd name="connsiteY0" fmla="*/ 3458932 h 3458932"/>
              <a:gd name="connsiteX1" fmla="*/ 4996712 w 9222354"/>
              <a:gd name="connsiteY1" fmla="*/ 1529687 h 3458932"/>
              <a:gd name="connsiteX2" fmla="*/ 9222354 w 9222354"/>
              <a:gd name="connsiteY2" fmla="*/ 48982 h 3458932"/>
              <a:gd name="connsiteX3" fmla="*/ 9222354 w 9222354"/>
              <a:gd name="connsiteY3" fmla="*/ 3458932 h 3458932"/>
              <a:gd name="connsiteX4" fmla="*/ 78353 w 9222354"/>
              <a:gd name="connsiteY4" fmla="*/ 3458932 h 3458932"/>
              <a:gd name="connsiteX0" fmla="*/ 0 w 9144001"/>
              <a:gd name="connsiteY0" fmla="*/ 3458932 h 3458932"/>
              <a:gd name="connsiteX1" fmla="*/ 4918359 w 9144001"/>
              <a:gd name="connsiteY1" fmla="*/ 1529687 h 3458932"/>
              <a:gd name="connsiteX2" fmla="*/ 9144001 w 9144001"/>
              <a:gd name="connsiteY2" fmla="*/ 48982 h 3458932"/>
              <a:gd name="connsiteX3" fmla="*/ 9144001 w 9144001"/>
              <a:gd name="connsiteY3" fmla="*/ 3458932 h 3458932"/>
              <a:gd name="connsiteX4" fmla="*/ 0 w 9144001"/>
              <a:gd name="connsiteY4" fmla="*/ 3458932 h 3458932"/>
              <a:gd name="connsiteX0" fmla="*/ 326729 w 9470730"/>
              <a:gd name="connsiteY0" fmla="*/ 3454049 h 3454049"/>
              <a:gd name="connsiteX1" fmla="*/ 2335634 w 9470730"/>
              <a:gd name="connsiteY1" fmla="*/ 2439205 h 3454049"/>
              <a:gd name="connsiteX2" fmla="*/ 5245088 w 9470730"/>
              <a:gd name="connsiteY2" fmla="*/ 1524804 h 3454049"/>
              <a:gd name="connsiteX3" fmla="*/ 9470730 w 9470730"/>
              <a:gd name="connsiteY3" fmla="*/ 44099 h 3454049"/>
              <a:gd name="connsiteX4" fmla="*/ 9470730 w 9470730"/>
              <a:gd name="connsiteY4" fmla="*/ 3454049 h 3454049"/>
              <a:gd name="connsiteX5" fmla="*/ 326729 w 9470730"/>
              <a:gd name="connsiteY5" fmla="*/ 3454049 h 3454049"/>
              <a:gd name="connsiteX0" fmla="*/ 83 w 9144084"/>
              <a:gd name="connsiteY0" fmla="*/ 3454049 h 3454049"/>
              <a:gd name="connsiteX1" fmla="*/ 2008988 w 9144084"/>
              <a:gd name="connsiteY1" fmla="*/ 2439205 h 3454049"/>
              <a:gd name="connsiteX2" fmla="*/ 4918442 w 9144084"/>
              <a:gd name="connsiteY2" fmla="*/ 1524804 h 3454049"/>
              <a:gd name="connsiteX3" fmla="*/ 9144084 w 9144084"/>
              <a:gd name="connsiteY3" fmla="*/ 44099 h 3454049"/>
              <a:gd name="connsiteX4" fmla="*/ 9144084 w 9144084"/>
              <a:gd name="connsiteY4" fmla="*/ 3454049 h 3454049"/>
              <a:gd name="connsiteX5" fmla="*/ 83 w 9144084"/>
              <a:gd name="connsiteY5" fmla="*/ 3454049 h 3454049"/>
              <a:gd name="connsiteX0" fmla="*/ 79 w 9144080"/>
              <a:gd name="connsiteY0" fmla="*/ 3455224 h 3455224"/>
              <a:gd name="connsiteX1" fmla="*/ 2078257 w 9144080"/>
              <a:gd name="connsiteY1" fmla="*/ 2703616 h 3455224"/>
              <a:gd name="connsiteX2" fmla="*/ 4918438 w 9144080"/>
              <a:gd name="connsiteY2" fmla="*/ 1525979 h 3455224"/>
              <a:gd name="connsiteX3" fmla="*/ 9144080 w 9144080"/>
              <a:gd name="connsiteY3" fmla="*/ 45274 h 3455224"/>
              <a:gd name="connsiteX4" fmla="*/ 9144080 w 9144080"/>
              <a:gd name="connsiteY4" fmla="*/ 3455224 h 3455224"/>
              <a:gd name="connsiteX5" fmla="*/ 79 w 9144080"/>
              <a:gd name="connsiteY5" fmla="*/ 3455224 h 3455224"/>
              <a:gd name="connsiteX0" fmla="*/ 102 w 9144103"/>
              <a:gd name="connsiteY0" fmla="*/ 3455608 h 3455608"/>
              <a:gd name="connsiteX1" fmla="*/ 1773480 w 9144103"/>
              <a:gd name="connsiteY1" fmla="*/ 2787128 h 3455608"/>
              <a:gd name="connsiteX2" fmla="*/ 4918461 w 9144103"/>
              <a:gd name="connsiteY2" fmla="*/ 1526363 h 3455608"/>
              <a:gd name="connsiteX3" fmla="*/ 9144103 w 9144103"/>
              <a:gd name="connsiteY3" fmla="*/ 45658 h 3455608"/>
              <a:gd name="connsiteX4" fmla="*/ 9144103 w 9144103"/>
              <a:gd name="connsiteY4" fmla="*/ 3455608 h 3455608"/>
              <a:gd name="connsiteX5" fmla="*/ 102 w 9144103"/>
              <a:gd name="connsiteY5" fmla="*/ 3455608 h 3455608"/>
              <a:gd name="connsiteX0" fmla="*/ 113 w 9144114"/>
              <a:gd name="connsiteY0" fmla="*/ 3455608 h 3455608"/>
              <a:gd name="connsiteX1" fmla="*/ 1773491 w 9144114"/>
              <a:gd name="connsiteY1" fmla="*/ 2787128 h 3455608"/>
              <a:gd name="connsiteX2" fmla="*/ 4918472 w 9144114"/>
              <a:gd name="connsiteY2" fmla="*/ 1526363 h 3455608"/>
              <a:gd name="connsiteX3" fmla="*/ 9144114 w 9144114"/>
              <a:gd name="connsiteY3" fmla="*/ 45658 h 3455608"/>
              <a:gd name="connsiteX4" fmla="*/ 9144114 w 9144114"/>
              <a:gd name="connsiteY4" fmla="*/ 3455608 h 3455608"/>
              <a:gd name="connsiteX5" fmla="*/ 113 w 9144114"/>
              <a:gd name="connsiteY5" fmla="*/ 3455608 h 3455608"/>
              <a:gd name="connsiteX0" fmla="*/ 113 w 9144114"/>
              <a:gd name="connsiteY0" fmla="*/ 3455802 h 3455802"/>
              <a:gd name="connsiteX1" fmla="*/ 1773491 w 9144114"/>
              <a:gd name="connsiteY1" fmla="*/ 2828886 h 3455802"/>
              <a:gd name="connsiteX2" fmla="*/ 4918472 w 9144114"/>
              <a:gd name="connsiteY2" fmla="*/ 1526557 h 3455802"/>
              <a:gd name="connsiteX3" fmla="*/ 9144114 w 9144114"/>
              <a:gd name="connsiteY3" fmla="*/ 45852 h 3455802"/>
              <a:gd name="connsiteX4" fmla="*/ 9144114 w 9144114"/>
              <a:gd name="connsiteY4" fmla="*/ 3455802 h 3455802"/>
              <a:gd name="connsiteX5" fmla="*/ 113 w 9144114"/>
              <a:gd name="connsiteY5" fmla="*/ 3455802 h 3455802"/>
              <a:gd name="connsiteX0" fmla="*/ 124 w 9144125"/>
              <a:gd name="connsiteY0" fmla="*/ 3455854 h 3455854"/>
              <a:gd name="connsiteX1" fmla="*/ 1695916 w 9144125"/>
              <a:gd name="connsiteY1" fmla="*/ 2840022 h 3455854"/>
              <a:gd name="connsiteX2" fmla="*/ 4918483 w 9144125"/>
              <a:gd name="connsiteY2" fmla="*/ 1526609 h 3455854"/>
              <a:gd name="connsiteX3" fmla="*/ 9144125 w 9144125"/>
              <a:gd name="connsiteY3" fmla="*/ 45904 h 3455854"/>
              <a:gd name="connsiteX4" fmla="*/ 9144125 w 9144125"/>
              <a:gd name="connsiteY4" fmla="*/ 3455854 h 3455854"/>
              <a:gd name="connsiteX5" fmla="*/ 124 w 9144125"/>
              <a:gd name="connsiteY5" fmla="*/ 3455854 h 3455854"/>
              <a:gd name="connsiteX0" fmla="*/ 122 w 9144123"/>
              <a:gd name="connsiteY0" fmla="*/ 3455854 h 3455854"/>
              <a:gd name="connsiteX1" fmla="*/ 1718081 w 9144123"/>
              <a:gd name="connsiteY1" fmla="*/ 2840022 h 3455854"/>
              <a:gd name="connsiteX2" fmla="*/ 4918481 w 9144123"/>
              <a:gd name="connsiteY2" fmla="*/ 1526609 h 3455854"/>
              <a:gd name="connsiteX3" fmla="*/ 9144123 w 9144123"/>
              <a:gd name="connsiteY3" fmla="*/ 45904 h 3455854"/>
              <a:gd name="connsiteX4" fmla="*/ 9144123 w 9144123"/>
              <a:gd name="connsiteY4" fmla="*/ 3455854 h 3455854"/>
              <a:gd name="connsiteX5" fmla="*/ 122 w 9144123"/>
              <a:gd name="connsiteY5" fmla="*/ 3455854 h 3455854"/>
              <a:gd name="connsiteX0" fmla="*/ 122 w 9144123"/>
              <a:gd name="connsiteY0" fmla="*/ 3462147 h 3462147"/>
              <a:gd name="connsiteX1" fmla="*/ 1718081 w 9144123"/>
              <a:gd name="connsiteY1" fmla="*/ 2846315 h 3462147"/>
              <a:gd name="connsiteX2" fmla="*/ 4918481 w 9144123"/>
              <a:gd name="connsiteY2" fmla="*/ 1532902 h 3462147"/>
              <a:gd name="connsiteX3" fmla="*/ 9144123 w 9144123"/>
              <a:gd name="connsiteY3" fmla="*/ 52197 h 3462147"/>
              <a:gd name="connsiteX4" fmla="*/ 9144123 w 9144123"/>
              <a:gd name="connsiteY4" fmla="*/ 3462147 h 3462147"/>
              <a:gd name="connsiteX5" fmla="*/ 122 w 9144123"/>
              <a:gd name="connsiteY5" fmla="*/ 3462147 h 3462147"/>
              <a:gd name="connsiteX0" fmla="*/ 122 w 9144123"/>
              <a:gd name="connsiteY0" fmla="*/ 3455168 h 3455168"/>
              <a:gd name="connsiteX1" fmla="*/ 1718081 w 9144123"/>
              <a:gd name="connsiteY1" fmla="*/ 2839336 h 3455168"/>
              <a:gd name="connsiteX2" fmla="*/ 4918481 w 9144123"/>
              <a:gd name="connsiteY2" fmla="*/ 1525923 h 3455168"/>
              <a:gd name="connsiteX3" fmla="*/ 9144123 w 9144123"/>
              <a:gd name="connsiteY3" fmla="*/ 45218 h 3455168"/>
              <a:gd name="connsiteX4" fmla="*/ 9144123 w 9144123"/>
              <a:gd name="connsiteY4" fmla="*/ 3455168 h 3455168"/>
              <a:gd name="connsiteX5" fmla="*/ 122 w 9144123"/>
              <a:gd name="connsiteY5" fmla="*/ 3455168 h 3455168"/>
              <a:gd name="connsiteX0" fmla="*/ 122 w 9144123"/>
              <a:gd name="connsiteY0" fmla="*/ 3462631 h 3462631"/>
              <a:gd name="connsiteX1" fmla="*/ 1718081 w 9144123"/>
              <a:gd name="connsiteY1" fmla="*/ 2846799 h 3462631"/>
              <a:gd name="connsiteX2" fmla="*/ 4862036 w 9144123"/>
              <a:gd name="connsiteY2" fmla="*/ 1307608 h 3462631"/>
              <a:gd name="connsiteX3" fmla="*/ 9144123 w 9144123"/>
              <a:gd name="connsiteY3" fmla="*/ 52681 h 3462631"/>
              <a:gd name="connsiteX4" fmla="*/ 9144123 w 9144123"/>
              <a:gd name="connsiteY4" fmla="*/ 3462631 h 3462631"/>
              <a:gd name="connsiteX5" fmla="*/ 122 w 9144123"/>
              <a:gd name="connsiteY5" fmla="*/ 3462631 h 3462631"/>
              <a:gd name="connsiteX0" fmla="*/ 122 w 9144123"/>
              <a:gd name="connsiteY0" fmla="*/ 3456039 h 3456039"/>
              <a:gd name="connsiteX1" fmla="*/ 1718081 w 9144123"/>
              <a:gd name="connsiteY1" fmla="*/ 2840207 h 3456039"/>
              <a:gd name="connsiteX2" fmla="*/ 4862036 w 9144123"/>
              <a:gd name="connsiteY2" fmla="*/ 1301016 h 3456039"/>
              <a:gd name="connsiteX3" fmla="*/ 9144123 w 9144123"/>
              <a:gd name="connsiteY3" fmla="*/ 46089 h 3456039"/>
              <a:gd name="connsiteX4" fmla="*/ 9144123 w 9144123"/>
              <a:gd name="connsiteY4" fmla="*/ 3456039 h 3456039"/>
              <a:gd name="connsiteX5" fmla="*/ 122 w 9144123"/>
              <a:gd name="connsiteY5" fmla="*/ 3456039 h 3456039"/>
              <a:gd name="connsiteX0" fmla="*/ 122 w 9144123"/>
              <a:gd name="connsiteY0" fmla="*/ 3460246 h 3460246"/>
              <a:gd name="connsiteX1" fmla="*/ 1718081 w 9144123"/>
              <a:gd name="connsiteY1" fmla="*/ 2844414 h 3460246"/>
              <a:gd name="connsiteX2" fmla="*/ 4862036 w 9144123"/>
              <a:gd name="connsiteY2" fmla="*/ 1305223 h 3460246"/>
              <a:gd name="connsiteX3" fmla="*/ 9144123 w 9144123"/>
              <a:gd name="connsiteY3" fmla="*/ 50296 h 3460246"/>
              <a:gd name="connsiteX4" fmla="*/ 9144123 w 9144123"/>
              <a:gd name="connsiteY4" fmla="*/ 3460246 h 3460246"/>
              <a:gd name="connsiteX5" fmla="*/ 122 w 9144123"/>
              <a:gd name="connsiteY5" fmla="*/ 3460246 h 3460246"/>
              <a:gd name="connsiteX0" fmla="*/ 122 w 9144123"/>
              <a:gd name="connsiteY0" fmla="*/ 3466981 h 3466981"/>
              <a:gd name="connsiteX1" fmla="*/ 1718081 w 9144123"/>
              <a:gd name="connsiteY1" fmla="*/ 2851149 h 3466981"/>
              <a:gd name="connsiteX2" fmla="*/ 5392614 w 9144123"/>
              <a:gd name="connsiteY2" fmla="*/ 1142624 h 3466981"/>
              <a:gd name="connsiteX3" fmla="*/ 9144123 w 9144123"/>
              <a:gd name="connsiteY3" fmla="*/ 57031 h 3466981"/>
              <a:gd name="connsiteX4" fmla="*/ 9144123 w 9144123"/>
              <a:gd name="connsiteY4" fmla="*/ 3466981 h 3466981"/>
              <a:gd name="connsiteX5" fmla="*/ 122 w 9144123"/>
              <a:gd name="connsiteY5" fmla="*/ 3466981 h 3466981"/>
              <a:gd name="connsiteX0" fmla="*/ 122 w 9144123"/>
              <a:gd name="connsiteY0" fmla="*/ 3409950 h 3409950"/>
              <a:gd name="connsiteX1" fmla="*/ 1718081 w 9144123"/>
              <a:gd name="connsiteY1" fmla="*/ 2794118 h 3409950"/>
              <a:gd name="connsiteX2" fmla="*/ 5392614 w 9144123"/>
              <a:gd name="connsiteY2" fmla="*/ 1085593 h 3409950"/>
              <a:gd name="connsiteX3" fmla="*/ 9144123 w 9144123"/>
              <a:gd name="connsiteY3" fmla="*/ 0 h 3409950"/>
              <a:gd name="connsiteX4" fmla="*/ 9144123 w 9144123"/>
              <a:gd name="connsiteY4" fmla="*/ 3409950 h 3409950"/>
              <a:gd name="connsiteX5" fmla="*/ 122 w 9144123"/>
              <a:gd name="connsiteY5" fmla="*/ 3409950 h 3409950"/>
              <a:gd name="connsiteX0" fmla="*/ 122 w 9144123"/>
              <a:gd name="connsiteY0" fmla="*/ 3409950 h 3409950"/>
              <a:gd name="connsiteX1" fmla="*/ 1718081 w 9144123"/>
              <a:gd name="connsiteY1" fmla="*/ 2794118 h 3409950"/>
              <a:gd name="connsiteX2" fmla="*/ 4263725 w 9144123"/>
              <a:gd name="connsiteY2" fmla="*/ 1390393 h 3409950"/>
              <a:gd name="connsiteX3" fmla="*/ 9144123 w 9144123"/>
              <a:gd name="connsiteY3" fmla="*/ 0 h 3409950"/>
              <a:gd name="connsiteX4" fmla="*/ 9144123 w 9144123"/>
              <a:gd name="connsiteY4" fmla="*/ 3409950 h 3409950"/>
              <a:gd name="connsiteX5" fmla="*/ 122 w 9144123"/>
              <a:gd name="connsiteY5" fmla="*/ 3409950 h 3409950"/>
              <a:gd name="connsiteX0" fmla="*/ 122 w 9144123"/>
              <a:gd name="connsiteY0" fmla="*/ 3409950 h 3409950"/>
              <a:gd name="connsiteX1" fmla="*/ 1718081 w 9144123"/>
              <a:gd name="connsiteY1" fmla="*/ 2794118 h 3409950"/>
              <a:gd name="connsiteX2" fmla="*/ 4297592 w 9144123"/>
              <a:gd name="connsiteY2" fmla="*/ 1412971 h 3409950"/>
              <a:gd name="connsiteX3" fmla="*/ 9144123 w 9144123"/>
              <a:gd name="connsiteY3" fmla="*/ 0 h 3409950"/>
              <a:gd name="connsiteX4" fmla="*/ 9144123 w 9144123"/>
              <a:gd name="connsiteY4" fmla="*/ 3409950 h 3409950"/>
              <a:gd name="connsiteX5" fmla="*/ 122 w 9144123"/>
              <a:gd name="connsiteY5" fmla="*/ 3409950 h 3409950"/>
              <a:gd name="connsiteX0" fmla="*/ 122 w 9144123"/>
              <a:gd name="connsiteY0" fmla="*/ 3409950 h 3409950"/>
              <a:gd name="connsiteX1" fmla="*/ 1718081 w 9144123"/>
              <a:gd name="connsiteY1" fmla="*/ 2794118 h 3409950"/>
              <a:gd name="connsiteX2" fmla="*/ 4297592 w 9144123"/>
              <a:gd name="connsiteY2" fmla="*/ 1412971 h 3409950"/>
              <a:gd name="connsiteX3" fmla="*/ 9144123 w 9144123"/>
              <a:gd name="connsiteY3" fmla="*/ 0 h 3409950"/>
              <a:gd name="connsiteX4" fmla="*/ 9144123 w 9144123"/>
              <a:gd name="connsiteY4" fmla="*/ 3409950 h 3409950"/>
              <a:gd name="connsiteX5" fmla="*/ 122 w 9144123"/>
              <a:gd name="connsiteY5" fmla="*/ 3409950 h 3409950"/>
              <a:gd name="connsiteX0" fmla="*/ 122 w 9144123"/>
              <a:gd name="connsiteY0" fmla="*/ 3560542 h 3560542"/>
              <a:gd name="connsiteX1" fmla="*/ 1718081 w 9144123"/>
              <a:gd name="connsiteY1" fmla="*/ 2944710 h 3560542"/>
              <a:gd name="connsiteX2" fmla="*/ 4297592 w 9144123"/>
              <a:gd name="connsiteY2" fmla="*/ 1563563 h 3560542"/>
              <a:gd name="connsiteX3" fmla="*/ 7439498 w 9144123"/>
              <a:gd name="connsiteY3" fmla="*/ 697400 h 3560542"/>
              <a:gd name="connsiteX4" fmla="*/ 9144123 w 9144123"/>
              <a:gd name="connsiteY4" fmla="*/ 150592 h 3560542"/>
              <a:gd name="connsiteX5" fmla="*/ 9144123 w 9144123"/>
              <a:gd name="connsiteY5" fmla="*/ 3560542 h 3560542"/>
              <a:gd name="connsiteX6" fmla="*/ 122 w 9144123"/>
              <a:gd name="connsiteY6" fmla="*/ 3560542 h 3560542"/>
              <a:gd name="connsiteX0" fmla="*/ 122 w 9144123"/>
              <a:gd name="connsiteY0" fmla="*/ 3547235 h 3547235"/>
              <a:gd name="connsiteX1" fmla="*/ 1718081 w 9144123"/>
              <a:gd name="connsiteY1" fmla="*/ 2931403 h 3547235"/>
              <a:gd name="connsiteX2" fmla="*/ 4297592 w 9144123"/>
              <a:gd name="connsiteY2" fmla="*/ 1550256 h 3547235"/>
              <a:gd name="connsiteX3" fmla="*/ 7349187 w 9144123"/>
              <a:gd name="connsiteY3" fmla="*/ 796982 h 3547235"/>
              <a:gd name="connsiteX4" fmla="*/ 9144123 w 9144123"/>
              <a:gd name="connsiteY4" fmla="*/ 137285 h 3547235"/>
              <a:gd name="connsiteX5" fmla="*/ 9144123 w 9144123"/>
              <a:gd name="connsiteY5" fmla="*/ 3547235 h 3547235"/>
              <a:gd name="connsiteX6" fmla="*/ 122 w 9144123"/>
              <a:gd name="connsiteY6" fmla="*/ 3547235 h 3547235"/>
              <a:gd name="connsiteX0" fmla="*/ 122 w 9144123"/>
              <a:gd name="connsiteY0" fmla="*/ 3409950 h 3409950"/>
              <a:gd name="connsiteX1" fmla="*/ 1718081 w 9144123"/>
              <a:gd name="connsiteY1" fmla="*/ 2794118 h 3409950"/>
              <a:gd name="connsiteX2" fmla="*/ 4297592 w 9144123"/>
              <a:gd name="connsiteY2" fmla="*/ 1412971 h 3409950"/>
              <a:gd name="connsiteX3" fmla="*/ 7349187 w 9144123"/>
              <a:gd name="connsiteY3" fmla="*/ 659697 h 3409950"/>
              <a:gd name="connsiteX4" fmla="*/ 9144123 w 9144123"/>
              <a:gd name="connsiteY4" fmla="*/ 0 h 3409950"/>
              <a:gd name="connsiteX5" fmla="*/ 9144123 w 9144123"/>
              <a:gd name="connsiteY5" fmla="*/ 3409950 h 3409950"/>
              <a:gd name="connsiteX6" fmla="*/ 122 w 9144123"/>
              <a:gd name="connsiteY6" fmla="*/ 3409950 h 3409950"/>
              <a:gd name="connsiteX0" fmla="*/ 122 w 9144123"/>
              <a:gd name="connsiteY0" fmla="*/ 3409950 h 3409950"/>
              <a:gd name="connsiteX1" fmla="*/ 1718081 w 9144123"/>
              <a:gd name="connsiteY1" fmla="*/ 2794118 h 3409950"/>
              <a:gd name="connsiteX2" fmla="*/ 4591103 w 9144123"/>
              <a:gd name="connsiteY2" fmla="*/ 1412971 h 3409950"/>
              <a:gd name="connsiteX3" fmla="*/ 7349187 w 9144123"/>
              <a:gd name="connsiteY3" fmla="*/ 659697 h 3409950"/>
              <a:gd name="connsiteX4" fmla="*/ 9144123 w 9144123"/>
              <a:gd name="connsiteY4" fmla="*/ 0 h 3409950"/>
              <a:gd name="connsiteX5" fmla="*/ 9144123 w 9144123"/>
              <a:gd name="connsiteY5" fmla="*/ 3409950 h 3409950"/>
              <a:gd name="connsiteX6" fmla="*/ 122 w 9144123"/>
              <a:gd name="connsiteY6" fmla="*/ 3409950 h 3409950"/>
              <a:gd name="connsiteX0" fmla="*/ 122 w 9144123"/>
              <a:gd name="connsiteY0" fmla="*/ 3409950 h 3409950"/>
              <a:gd name="connsiteX1" fmla="*/ 1718081 w 9144123"/>
              <a:gd name="connsiteY1" fmla="*/ 2794118 h 3409950"/>
              <a:gd name="connsiteX2" fmla="*/ 4749147 w 9144123"/>
              <a:gd name="connsiteY2" fmla="*/ 1390393 h 3409950"/>
              <a:gd name="connsiteX3" fmla="*/ 7349187 w 9144123"/>
              <a:gd name="connsiteY3" fmla="*/ 659697 h 3409950"/>
              <a:gd name="connsiteX4" fmla="*/ 9144123 w 9144123"/>
              <a:gd name="connsiteY4" fmla="*/ 0 h 3409950"/>
              <a:gd name="connsiteX5" fmla="*/ 9144123 w 9144123"/>
              <a:gd name="connsiteY5" fmla="*/ 3409950 h 3409950"/>
              <a:gd name="connsiteX6" fmla="*/ 122 w 9144123"/>
              <a:gd name="connsiteY6" fmla="*/ 3409950 h 3409950"/>
              <a:gd name="connsiteX0" fmla="*/ 122 w 9144123"/>
              <a:gd name="connsiteY0" fmla="*/ 3409950 h 3409950"/>
              <a:gd name="connsiteX1" fmla="*/ 1718081 w 9144123"/>
              <a:gd name="connsiteY1" fmla="*/ 2794118 h 3409950"/>
              <a:gd name="connsiteX2" fmla="*/ 4749147 w 9144123"/>
              <a:gd name="connsiteY2" fmla="*/ 1390393 h 3409950"/>
              <a:gd name="connsiteX3" fmla="*/ 7349187 w 9144123"/>
              <a:gd name="connsiteY3" fmla="*/ 659697 h 3409950"/>
              <a:gd name="connsiteX4" fmla="*/ 9144123 w 9144123"/>
              <a:gd name="connsiteY4" fmla="*/ 0 h 3409950"/>
              <a:gd name="connsiteX5" fmla="*/ 9144123 w 9144123"/>
              <a:gd name="connsiteY5" fmla="*/ 3409950 h 3409950"/>
              <a:gd name="connsiteX6" fmla="*/ 122 w 9144123"/>
              <a:gd name="connsiteY6" fmla="*/ 3409950 h 3409950"/>
              <a:gd name="connsiteX0" fmla="*/ 122 w 9144123"/>
              <a:gd name="connsiteY0" fmla="*/ 3409950 h 3409950"/>
              <a:gd name="connsiteX1" fmla="*/ 1718081 w 9144123"/>
              <a:gd name="connsiteY1" fmla="*/ 2794118 h 3409950"/>
              <a:gd name="connsiteX2" fmla="*/ 4749147 w 9144123"/>
              <a:gd name="connsiteY2" fmla="*/ 1390393 h 3409950"/>
              <a:gd name="connsiteX3" fmla="*/ 7349187 w 9144123"/>
              <a:gd name="connsiteY3" fmla="*/ 659697 h 3409950"/>
              <a:gd name="connsiteX4" fmla="*/ 9144123 w 9144123"/>
              <a:gd name="connsiteY4" fmla="*/ 0 h 3409950"/>
              <a:gd name="connsiteX5" fmla="*/ 9144123 w 9144123"/>
              <a:gd name="connsiteY5" fmla="*/ 3409950 h 3409950"/>
              <a:gd name="connsiteX6" fmla="*/ 122 w 9144123"/>
              <a:gd name="connsiteY6" fmla="*/ 3409950 h 3409950"/>
              <a:gd name="connsiteX0" fmla="*/ 122 w 9144123"/>
              <a:gd name="connsiteY0" fmla="*/ 3409950 h 3409950"/>
              <a:gd name="connsiteX1" fmla="*/ 1718081 w 9144123"/>
              <a:gd name="connsiteY1" fmla="*/ 2794118 h 3409950"/>
              <a:gd name="connsiteX2" fmla="*/ 4365324 w 9144123"/>
              <a:gd name="connsiteY2" fmla="*/ 1627460 h 3409950"/>
              <a:gd name="connsiteX3" fmla="*/ 7349187 w 9144123"/>
              <a:gd name="connsiteY3" fmla="*/ 659697 h 3409950"/>
              <a:gd name="connsiteX4" fmla="*/ 9144123 w 9144123"/>
              <a:gd name="connsiteY4" fmla="*/ 0 h 3409950"/>
              <a:gd name="connsiteX5" fmla="*/ 9144123 w 9144123"/>
              <a:gd name="connsiteY5" fmla="*/ 3409950 h 3409950"/>
              <a:gd name="connsiteX6" fmla="*/ 122 w 9144123"/>
              <a:gd name="connsiteY6" fmla="*/ 3409950 h 3409950"/>
              <a:gd name="connsiteX0" fmla="*/ 122 w 9144123"/>
              <a:gd name="connsiteY0" fmla="*/ 3409950 h 3409950"/>
              <a:gd name="connsiteX1" fmla="*/ 1718081 w 9144123"/>
              <a:gd name="connsiteY1" fmla="*/ 2794118 h 3409950"/>
              <a:gd name="connsiteX2" fmla="*/ 4365324 w 9144123"/>
              <a:gd name="connsiteY2" fmla="*/ 1627460 h 3409950"/>
              <a:gd name="connsiteX3" fmla="*/ 7349187 w 9144123"/>
              <a:gd name="connsiteY3" fmla="*/ 659697 h 3409950"/>
              <a:gd name="connsiteX4" fmla="*/ 9144123 w 9144123"/>
              <a:gd name="connsiteY4" fmla="*/ 0 h 3409950"/>
              <a:gd name="connsiteX5" fmla="*/ 9144123 w 9144123"/>
              <a:gd name="connsiteY5" fmla="*/ 3409950 h 3409950"/>
              <a:gd name="connsiteX6" fmla="*/ 122 w 9144123"/>
              <a:gd name="connsiteY6" fmla="*/ 3409950 h 3409950"/>
              <a:gd name="connsiteX0" fmla="*/ 0 w 9144001"/>
              <a:gd name="connsiteY0" fmla="*/ 3409950 h 3409950"/>
              <a:gd name="connsiteX1" fmla="*/ 1717959 w 9144001"/>
              <a:gd name="connsiteY1" fmla="*/ 2794118 h 3409950"/>
              <a:gd name="connsiteX2" fmla="*/ 4365202 w 9144001"/>
              <a:gd name="connsiteY2" fmla="*/ 1627460 h 3409950"/>
              <a:gd name="connsiteX3" fmla="*/ 7349065 w 9144001"/>
              <a:gd name="connsiteY3" fmla="*/ 659697 h 3409950"/>
              <a:gd name="connsiteX4" fmla="*/ 9144001 w 9144001"/>
              <a:gd name="connsiteY4" fmla="*/ 0 h 3409950"/>
              <a:gd name="connsiteX5" fmla="*/ 9144001 w 9144001"/>
              <a:gd name="connsiteY5" fmla="*/ 3409950 h 3409950"/>
              <a:gd name="connsiteX6" fmla="*/ 0 w 9144001"/>
              <a:gd name="connsiteY6" fmla="*/ 3409950 h 3409950"/>
              <a:gd name="connsiteX0" fmla="*/ 0 w 9144001"/>
              <a:gd name="connsiteY0" fmla="*/ 3409950 h 3409950"/>
              <a:gd name="connsiteX1" fmla="*/ 1717959 w 9144001"/>
              <a:gd name="connsiteY1" fmla="*/ 2794118 h 3409950"/>
              <a:gd name="connsiteX2" fmla="*/ 4365202 w 9144001"/>
              <a:gd name="connsiteY2" fmla="*/ 1627460 h 3409950"/>
              <a:gd name="connsiteX3" fmla="*/ 7349065 w 9144001"/>
              <a:gd name="connsiteY3" fmla="*/ 659697 h 3409950"/>
              <a:gd name="connsiteX4" fmla="*/ 9144001 w 9144001"/>
              <a:gd name="connsiteY4" fmla="*/ 0 h 3409950"/>
              <a:gd name="connsiteX5" fmla="*/ 9144001 w 9144001"/>
              <a:gd name="connsiteY5" fmla="*/ 3409950 h 3409950"/>
              <a:gd name="connsiteX6" fmla="*/ 0 w 9144001"/>
              <a:gd name="connsiteY6" fmla="*/ 3409950 h 3409950"/>
              <a:gd name="connsiteX0" fmla="*/ 0 w 9144001"/>
              <a:gd name="connsiteY0" fmla="*/ 3409950 h 3409950"/>
              <a:gd name="connsiteX1" fmla="*/ 1717959 w 9144001"/>
              <a:gd name="connsiteY1" fmla="*/ 2794118 h 3409950"/>
              <a:gd name="connsiteX2" fmla="*/ 4365202 w 9144001"/>
              <a:gd name="connsiteY2" fmla="*/ 1627460 h 3409950"/>
              <a:gd name="connsiteX3" fmla="*/ 7349065 w 9144001"/>
              <a:gd name="connsiteY3" fmla="*/ 659697 h 3409950"/>
              <a:gd name="connsiteX4" fmla="*/ 9144001 w 9144001"/>
              <a:gd name="connsiteY4" fmla="*/ 0 h 3409950"/>
              <a:gd name="connsiteX5" fmla="*/ 9144001 w 9144001"/>
              <a:gd name="connsiteY5" fmla="*/ 3409950 h 3409950"/>
              <a:gd name="connsiteX6" fmla="*/ 0 w 9144001"/>
              <a:gd name="connsiteY6" fmla="*/ 3409950 h 3409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1" h="3409950">
                <a:moveTo>
                  <a:pt x="0" y="3409950"/>
                </a:moveTo>
                <a:cubicBezTo>
                  <a:pt x="101342" y="3101237"/>
                  <a:pt x="801252" y="3032532"/>
                  <a:pt x="1717959" y="2794118"/>
                </a:cubicBezTo>
                <a:cubicBezTo>
                  <a:pt x="2537685" y="2472577"/>
                  <a:pt x="3234772" y="1949330"/>
                  <a:pt x="4365202" y="1627460"/>
                </a:cubicBezTo>
                <a:cubicBezTo>
                  <a:pt x="5495632" y="1305590"/>
                  <a:pt x="6541310" y="895192"/>
                  <a:pt x="7349065" y="659697"/>
                </a:cubicBezTo>
                <a:cubicBezTo>
                  <a:pt x="8156820" y="424202"/>
                  <a:pt x="8193853" y="504943"/>
                  <a:pt x="9144001" y="0"/>
                </a:cubicBezTo>
                <a:lnTo>
                  <a:pt x="9144001" y="3409950"/>
                </a:lnTo>
                <a:lnTo>
                  <a:pt x="0" y="3409950"/>
                </a:lnTo>
                <a:close/>
              </a:path>
            </a:pathLst>
          </a:cu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7" name="组合 16"/>
          <p:cNvGrpSpPr/>
          <p:nvPr/>
        </p:nvGrpSpPr>
        <p:grpSpPr>
          <a:xfrm>
            <a:off x="-5366073" y="4933950"/>
            <a:ext cx="5366073" cy="2338664"/>
            <a:chOff x="-646775" y="1637992"/>
            <a:chExt cx="5366073" cy="2338664"/>
          </a:xfrm>
        </p:grpSpPr>
        <p:grpSp>
          <p:nvGrpSpPr>
            <p:cNvPr id="16" name="组合 15"/>
            <p:cNvGrpSpPr/>
            <p:nvPr/>
          </p:nvGrpSpPr>
          <p:grpSpPr>
            <a:xfrm rot="2903207">
              <a:off x="3471265" y="1651850"/>
              <a:ext cx="974843" cy="978773"/>
              <a:chOff x="4745865" y="2178525"/>
              <a:chExt cx="998936" cy="978773"/>
            </a:xfrm>
          </p:grpSpPr>
          <p:sp>
            <p:nvSpPr>
              <p:cNvPr id="50" name="任意多边形 49"/>
              <p:cNvSpPr/>
              <p:nvPr/>
            </p:nvSpPr>
            <p:spPr>
              <a:xfrm rot="10800000">
                <a:off x="4789724" y="2358524"/>
                <a:ext cx="911214" cy="798774"/>
              </a:xfrm>
              <a:custGeom>
                <a:avLst/>
                <a:gdLst>
                  <a:gd name="connsiteX0" fmla="*/ 455606 w 911214"/>
                  <a:gd name="connsiteY0" fmla="*/ 798774 h 798774"/>
                  <a:gd name="connsiteX1" fmla="*/ 27394 w 911214"/>
                  <a:gd name="connsiteY1" fmla="*/ 734035 h 798774"/>
                  <a:gd name="connsiteX2" fmla="*/ 0 w 911214"/>
                  <a:gd name="connsiteY2" fmla="*/ 724008 h 798774"/>
                  <a:gd name="connsiteX3" fmla="*/ 181002 w 911214"/>
                  <a:gd name="connsiteY3" fmla="*/ 0 h 798774"/>
                  <a:gd name="connsiteX4" fmla="*/ 730212 w 911214"/>
                  <a:gd name="connsiteY4" fmla="*/ 0 h 798774"/>
                  <a:gd name="connsiteX5" fmla="*/ 911214 w 911214"/>
                  <a:gd name="connsiteY5" fmla="*/ 724008 h 798774"/>
                  <a:gd name="connsiteX6" fmla="*/ 883818 w 911214"/>
                  <a:gd name="connsiteY6" fmla="*/ 734035 h 798774"/>
                  <a:gd name="connsiteX7" fmla="*/ 455606 w 911214"/>
                  <a:gd name="connsiteY7" fmla="*/ 798774 h 79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1214" h="798774">
                    <a:moveTo>
                      <a:pt x="455606" y="798774"/>
                    </a:moveTo>
                    <a:cubicBezTo>
                      <a:pt x="306489" y="798774"/>
                      <a:pt x="162666" y="776108"/>
                      <a:pt x="27394" y="734035"/>
                    </a:cubicBezTo>
                    <a:lnTo>
                      <a:pt x="0" y="724008"/>
                    </a:lnTo>
                    <a:lnTo>
                      <a:pt x="181002" y="0"/>
                    </a:lnTo>
                    <a:lnTo>
                      <a:pt x="730212" y="0"/>
                    </a:lnTo>
                    <a:lnTo>
                      <a:pt x="911214" y="724008"/>
                    </a:lnTo>
                    <a:lnTo>
                      <a:pt x="883818" y="734035"/>
                    </a:lnTo>
                    <a:cubicBezTo>
                      <a:pt x="748546" y="776108"/>
                      <a:pt x="604723" y="798774"/>
                      <a:pt x="455606" y="7987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4745865" y="2178525"/>
                <a:ext cx="998936" cy="254767"/>
              </a:xfrm>
              <a:custGeom>
                <a:avLst/>
                <a:gdLst>
                  <a:gd name="connsiteX0" fmla="*/ 499468 w 998936"/>
                  <a:gd name="connsiteY0" fmla="*/ 0 h 254767"/>
                  <a:gd name="connsiteX1" fmla="*/ 981207 w 998936"/>
                  <a:gd name="connsiteY1" fmla="*/ 72832 h 254767"/>
                  <a:gd name="connsiteX2" fmla="*/ 998936 w 998936"/>
                  <a:gd name="connsiteY2" fmla="*/ 79321 h 254767"/>
                  <a:gd name="connsiteX3" fmla="*/ 955075 w 998936"/>
                  <a:gd name="connsiteY3" fmla="*/ 254766 h 254767"/>
                  <a:gd name="connsiteX4" fmla="*/ 927680 w 998936"/>
                  <a:gd name="connsiteY4" fmla="*/ 244740 h 254767"/>
                  <a:gd name="connsiteX5" fmla="*/ 499468 w 998936"/>
                  <a:gd name="connsiteY5" fmla="*/ 180000 h 254767"/>
                  <a:gd name="connsiteX6" fmla="*/ 71256 w 998936"/>
                  <a:gd name="connsiteY6" fmla="*/ 244740 h 254767"/>
                  <a:gd name="connsiteX7" fmla="*/ 43861 w 998936"/>
                  <a:gd name="connsiteY7" fmla="*/ 254767 h 254767"/>
                  <a:gd name="connsiteX8" fmla="*/ 0 w 998936"/>
                  <a:gd name="connsiteY8" fmla="*/ 79322 h 254767"/>
                  <a:gd name="connsiteX9" fmla="*/ 17730 w 998936"/>
                  <a:gd name="connsiteY9" fmla="*/ 72832 h 254767"/>
                  <a:gd name="connsiteX10" fmla="*/ 499468 w 998936"/>
                  <a:gd name="connsiteY10" fmla="*/ 0 h 254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36" h="254767">
                    <a:moveTo>
                      <a:pt x="499468" y="0"/>
                    </a:moveTo>
                    <a:cubicBezTo>
                      <a:pt x="667225" y="0"/>
                      <a:pt x="829026" y="25499"/>
                      <a:pt x="981207" y="72832"/>
                    </a:cubicBezTo>
                    <a:lnTo>
                      <a:pt x="998936" y="79321"/>
                    </a:lnTo>
                    <a:lnTo>
                      <a:pt x="955075" y="254766"/>
                    </a:lnTo>
                    <a:lnTo>
                      <a:pt x="927680" y="244740"/>
                    </a:lnTo>
                    <a:cubicBezTo>
                      <a:pt x="792408" y="202666"/>
                      <a:pt x="648585" y="180000"/>
                      <a:pt x="499468" y="180000"/>
                    </a:cubicBezTo>
                    <a:cubicBezTo>
                      <a:pt x="350351" y="180000"/>
                      <a:pt x="206528" y="202666"/>
                      <a:pt x="71256" y="244740"/>
                    </a:cubicBezTo>
                    <a:lnTo>
                      <a:pt x="43861" y="254767"/>
                    </a:lnTo>
                    <a:lnTo>
                      <a:pt x="0" y="79322"/>
                    </a:lnTo>
                    <a:lnTo>
                      <a:pt x="17730" y="72832"/>
                    </a:lnTo>
                    <a:cubicBezTo>
                      <a:pt x="169911" y="25499"/>
                      <a:pt x="331712" y="0"/>
                      <a:pt x="499468"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rot="7225827">
              <a:off x="3357220" y="3119209"/>
              <a:ext cx="784346" cy="924508"/>
              <a:chOff x="4415187" y="2088355"/>
              <a:chExt cx="998934" cy="978775"/>
            </a:xfrm>
          </p:grpSpPr>
          <p:sp>
            <p:nvSpPr>
              <p:cNvPr id="53" name="任意多边形 52"/>
              <p:cNvSpPr/>
              <p:nvPr/>
            </p:nvSpPr>
            <p:spPr>
              <a:xfrm rot="10800000">
                <a:off x="4459046" y="2268356"/>
                <a:ext cx="911214" cy="798774"/>
              </a:xfrm>
              <a:custGeom>
                <a:avLst/>
                <a:gdLst>
                  <a:gd name="connsiteX0" fmla="*/ 455606 w 911214"/>
                  <a:gd name="connsiteY0" fmla="*/ 798774 h 798774"/>
                  <a:gd name="connsiteX1" fmla="*/ 27394 w 911214"/>
                  <a:gd name="connsiteY1" fmla="*/ 734035 h 798774"/>
                  <a:gd name="connsiteX2" fmla="*/ 0 w 911214"/>
                  <a:gd name="connsiteY2" fmla="*/ 724008 h 798774"/>
                  <a:gd name="connsiteX3" fmla="*/ 181002 w 911214"/>
                  <a:gd name="connsiteY3" fmla="*/ 0 h 798774"/>
                  <a:gd name="connsiteX4" fmla="*/ 730212 w 911214"/>
                  <a:gd name="connsiteY4" fmla="*/ 0 h 798774"/>
                  <a:gd name="connsiteX5" fmla="*/ 911214 w 911214"/>
                  <a:gd name="connsiteY5" fmla="*/ 724008 h 798774"/>
                  <a:gd name="connsiteX6" fmla="*/ 883818 w 911214"/>
                  <a:gd name="connsiteY6" fmla="*/ 734035 h 798774"/>
                  <a:gd name="connsiteX7" fmla="*/ 455606 w 911214"/>
                  <a:gd name="connsiteY7" fmla="*/ 798774 h 79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1214" h="798774">
                    <a:moveTo>
                      <a:pt x="455606" y="798774"/>
                    </a:moveTo>
                    <a:cubicBezTo>
                      <a:pt x="306489" y="798774"/>
                      <a:pt x="162666" y="776108"/>
                      <a:pt x="27394" y="734035"/>
                    </a:cubicBezTo>
                    <a:lnTo>
                      <a:pt x="0" y="724008"/>
                    </a:lnTo>
                    <a:lnTo>
                      <a:pt x="181002" y="0"/>
                    </a:lnTo>
                    <a:lnTo>
                      <a:pt x="730212" y="0"/>
                    </a:lnTo>
                    <a:lnTo>
                      <a:pt x="911214" y="724008"/>
                    </a:lnTo>
                    <a:lnTo>
                      <a:pt x="883818" y="734035"/>
                    </a:lnTo>
                    <a:cubicBezTo>
                      <a:pt x="748546" y="776108"/>
                      <a:pt x="604723" y="798774"/>
                      <a:pt x="455606" y="7987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53"/>
              <p:cNvSpPr/>
              <p:nvPr/>
            </p:nvSpPr>
            <p:spPr>
              <a:xfrm>
                <a:off x="4415187" y="2088355"/>
                <a:ext cx="998934" cy="254767"/>
              </a:xfrm>
              <a:custGeom>
                <a:avLst/>
                <a:gdLst>
                  <a:gd name="connsiteX0" fmla="*/ 499468 w 998936"/>
                  <a:gd name="connsiteY0" fmla="*/ 0 h 254767"/>
                  <a:gd name="connsiteX1" fmla="*/ 981207 w 998936"/>
                  <a:gd name="connsiteY1" fmla="*/ 72832 h 254767"/>
                  <a:gd name="connsiteX2" fmla="*/ 998936 w 998936"/>
                  <a:gd name="connsiteY2" fmla="*/ 79321 h 254767"/>
                  <a:gd name="connsiteX3" fmla="*/ 955075 w 998936"/>
                  <a:gd name="connsiteY3" fmla="*/ 254766 h 254767"/>
                  <a:gd name="connsiteX4" fmla="*/ 927680 w 998936"/>
                  <a:gd name="connsiteY4" fmla="*/ 244740 h 254767"/>
                  <a:gd name="connsiteX5" fmla="*/ 499468 w 998936"/>
                  <a:gd name="connsiteY5" fmla="*/ 180000 h 254767"/>
                  <a:gd name="connsiteX6" fmla="*/ 71256 w 998936"/>
                  <a:gd name="connsiteY6" fmla="*/ 244740 h 254767"/>
                  <a:gd name="connsiteX7" fmla="*/ 43861 w 998936"/>
                  <a:gd name="connsiteY7" fmla="*/ 254767 h 254767"/>
                  <a:gd name="connsiteX8" fmla="*/ 0 w 998936"/>
                  <a:gd name="connsiteY8" fmla="*/ 79322 h 254767"/>
                  <a:gd name="connsiteX9" fmla="*/ 17730 w 998936"/>
                  <a:gd name="connsiteY9" fmla="*/ 72832 h 254767"/>
                  <a:gd name="connsiteX10" fmla="*/ 499468 w 998936"/>
                  <a:gd name="connsiteY10" fmla="*/ 0 h 254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36" h="254767">
                    <a:moveTo>
                      <a:pt x="499468" y="0"/>
                    </a:moveTo>
                    <a:cubicBezTo>
                      <a:pt x="667225" y="0"/>
                      <a:pt x="829026" y="25499"/>
                      <a:pt x="981207" y="72832"/>
                    </a:cubicBezTo>
                    <a:lnTo>
                      <a:pt x="998936" y="79321"/>
                    </a:lnTo>
                    <a:lnTo>
                      <a:pt x="955075" y="254766"/>
                    </a:lnTo>
                    <a:lnTo>
                      <a:pt x="927680" y="244740"/>
                    </a:lnTo>
                    <a:cubicBezTo>
                      <a:pt x="792408" y="202666"/>
                      <a:pt x="648585" y="180000"/>
                      <a:pt x="499468" y="180000"/>
                    </a:cubicBezTo>
                    <a:cubicBezTo>
                      <a:pt x="350351" y="180000"/>
                      <a:pt x="206528" y="202666"/>
                      <a:pt x="71256" y="244740"/>
                    </a:cubicBezTo>
                    <a:lnTo>
                      <a:pt x="43861" y="254767"/>
                    </a:lnTo>
                    <a:lnTo>
                      <a:pt x="0" y="79322"/>
                    </a:lnTo>
                    <a:lnTo>
                      <a:pt x="17730" y="72832"/>
                    </a:lnTo>
                    <a:cubicBezTo>
                      <a:pt x="169911" y="25499"/>
                      <a:pt x="331712" y="0"/>
                      <a:pt x="499468"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646775" y="1637992"/>
              <a:ext cx="5015945" cy="2338664"/>
              <a:chOff x="-710017" y="583886"/>
              <a:chExt cx="5015945" cy="2338664"/>
            </a:xfrm>
          </p:grpSpPr>
          <p:sp>
            <p:nvSpPr>
              <p:cNvPr id="3" name="流程图: 联系 2"/>
              <p:cNvSpPr/>
              <p:nvPr/>
            </p:nvSpPr>
            <p:spPr>
              <a:xfrm>
                <a:off x="-710017" y="583886"/>
                <a:ext cx="5015944" cy="2338663"/>
              </a:xfrm>
              <a:custGeom>
                <a:avLst/>
                <a:gdLst>
                  <a:gd name="connsiteX0" fmla="*/ 0 w 4691780"/>
                  <a:gd name="connsiteY0" fmla="*/ 1044470 h 2088940"/>
                  <a:gd name="connsiteX1" fmla="*/ 2345890 w 4691780"/>
                  <a:gd name="connsiteY1" fmla="*/ 0 h 2088940"/>
                  <a:gd name="connsiteX2" fmla="*/ 4691780 w 4691780"/>
                  <a:gd name="connsiteY2" fmla="*/ 1044470 h 2088940"/>
                  <a:gd name="connsiteX3" fmla="*/ 2345890 w 4691780"/>
                  <a:gd name="connsiteY3" fmla="*/ 2088940 h 2088940"/>
                  <a:gd name="connsiteX4" fmla="*/ 0 w 4691780"/>
                  <a:gd name="connsiteY4" fmla="*/ 1044470 h 2088940"/>
                  <a:gd name="connsiteX0" fmla="*/ 0 w 5063569"/>
                  <a:gd name="connsiteY0" fmla="*/ 1044474 h 2088948"/>
                  <a:gd name="connsiteX1" fmla="*/ 2345890 w 5063569"/>
                  <a:gd name="connsiteY1" fmla="*/ 4 h 2088948"/>
                  <a:gd name="connsiteX2" fmla="*/ 5063569 w 5063569"/>
                  <a:gd name="connsiteY2" fmla="*/ 1034425 h 2088948"/>
                  <a:gd name="connsiteX3" fmla="*/ 2345890 w 5063569"/>
                  <a:gd name="connsiteY3" fmla="*/ 2088944 h 2088948"/>
                  <a:gd name="connsiteX4" fmla="*/ 0 w 5063569"/>
                  <a:gd name="connsiteY4" fmla="*/ 1044474 h 2088948"/>
                  <a:gd name="connsiteX0" fmla="*/ 0 w 5063569"/>
                  <a:gd name="connsiteY0" fmla="*/ 1044868 h 2089342"/>
                  <a:gd name="connsiteX1" fmla="*/ 2345890 w 5063569"/>
                  <a:gd name="connsiteY1" fmla="*/ 398 h 2089342"/>
                  <a:gd name="connsiteX2" fmla="*/ 5063569 w 5063569"/>
                  <a:gd name="connsiteY2" fmla="*/ 1034819 h 2089342"/>
                  <a:gd name="connsiteX3" fmla="*/ 2345890 w 5063569"/>
                  <a:gd name="connsiteY3" fmla="*/ 2089338 h 2089342"/>
                  <a:gd name="connsiteX4" fmla="*/ 0 w 5063569"/>
                  <a:gd name="connsiteY4" fmla="*/ 1044868 h 2089342"/>
                  <a:gd name="connsiteX0" fmla="*/ 0 w 4740486"/>
                  <a:gd name="connsiteY0" fmla="*/ 1044475 h 2088949"/>
                  <a:gd name="connsiteX1" fmla="*/ 2022807 w 4740486"/>
                  <a:gd name="connsiteY1" fmla="*/ 5 h 2088949"/>
                  <a:gd name="connsiteX2" fmla="*/ 4740486 w 4740486"/>
                  <a:gd name="connsiteY2" fmla="*/ 1034426 h 2088949"/>
                  <a:gd name="connsiteX3" fmla="*/ 2022807 w 4740486"/>
                  <a:gd name="connsiteY3" fmla="*/ 2088945 h 2088949"/>
                  <a:gd name="connsiteX4" fmla="*/ 0 w 4740486"/>
                  <a:gd name="connsiteY4" fmla="*/ 1044475 h 2088949"/>
                  <a:gd name="connsiteX0" fmla="*/ 0 w 4632791"/>
                  <a:gd name="connsiteY0" fmla="*/ 1044475 h 2088949"/>
                  <a:gd name="connsiteX1" fmla="*/ 2022807 w 4632791"/>
                  <a:gd name="connsiteY1" fmla="*/ 5 h 2088949"/>
                  <a:gd name="connsiteX2" fmla="*/ 4632791 w 4632791"/>
                  <a:gd name="connsiteY2" fmla="*/ 1034426 h 2088949"/>
                  <a:gd name="connsiteX3" fmla="*/ 2022807 w 4632791"/>
                  <a:gd name="connsiteY3" fmla="*/ 2088945 h 2088949"/>
                  <a:gd name="connsiteX4" fmla="*/ 0 w 4632791"/>
                  <a:gd name="connsiteY4" fmla="*/ 1044475 h 2088949"/>
                  <a:gd name="connsiteX0" fmla="*/ 0 w 5375881"/>
                  <a:gd name="connsiteY0" fmla="*/ 1044486 h 2088970"/>
                  <a:gd name="connsiteX1" fmla="*/ 2022807 w 5375881"/>
                  <a:gd name="connsiteY1" fmla="*/ 16 h 2088970"/>
                  <a:gd name="connsiteX2" fmla="*/ 5375881 w 5375881"/>
                  <a:gd name="connsiteY2" fmla="*/ 1025462 h 2088970"/>
                  <a:gd name="connsiteX3" fmla="*/ 2022807 w 5375881"/>
                  <a:gd name="connsiteY3" fmla="*/ 2088956 h 2088970"/>
                  <a:gd name="connsiteX4" fmla="*/ 0 w 5375881"/>
                  <a:gd name="connsiteY4" fmla="*/ 1044486 h 2088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5881" h="2088970">
                    <a:moveTo>
                      <a:pt x="0" y="1044486"/>
                    </a:moveTo>
                    <a:cubicBezTo>
                      <a:pt x="0" y="467641"/>
                      <a:pt x="1126827" y="3187"/>
                      <a:pt x="2022807" y="16"/>
                    </a:cubicBezTo>
                    <a:cubicBezTo>
                      <a:pt x="2918787" y="-3155"/>
                      <a:pt x="5375881" y="448617"/>
                      <a:pt x="5375881" y="1025462"/>
                    </a:cubicBezTo>
                    <a:cubicBezTo>
                      <a:pt x="5375881" y="1602307"/>
                      <a:pt x="2918787" y="2085785"/>
                      <a:pt x="2022807" y="2088956"/>
                    </a:cubicBezTo>
                    <a:cubicBezTo>
                      <a:pt x="1126827" y="2092127"/>
                      <a:pt x="0" y="1621331"/>
                      <a:pt x="0" y="1044486"/>
                    </a:cubicBezTo>
                    <a:close/>
                  </a:path>
                </a:pathLst>
              </a:custGeom>
              <a:solidFill>
                <a:srgbClr val="BE3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533399" y="819150"/>
                <a:ext cx="4839327" cy="2103400"/>
              </a:xfrm>
              <a:custGeom>
                <a:avLst/>
                <a:gdLst>
                  <a:gd name="connsiteX0" fmla="*/ 1921032 w 4839327"/>
                  <a:gd name="connsiteY0" fmla="*/ 18 h 2103400"/>
                  <a:gd name="connsiteX1" fmla="*/ 4727500 w 4839327"/>
                  <a:gd name="connsiteY1" fmla="*/ 692643 h 2103400"/>
                  <a:gd name="connsiteX2" fmla="*/ 4764817 w 4839327"/>
                  <a:gd name="connsiteY2" fmla="*/ 717798 h 2103400"/>
                  <a:gd name="connsiteX3" fmla="*/ 4813376 w 4839327"/>
                  <a:gd name="connsiteY3" fmla="*/ 793415 h 2103400"/>
                  <a:gd name="connsiteX4" fmla="*/ 4839327 w 4839327"/>
                  <a:gd name="connsiteY4" fmla="*/ 912771 h 2103400"/>
                  <a:gd name="connsiteX5" fmla="*/ 1710755 w 4839327"/>
                  <a:gd name="connsiteY5" fmla="*/ 2103383 h 2103400"/>
                  <a:gd name="connsiteX6" fmla="*/ 200132 w 4839327"/>
                  <a:gd name="connsiteY6" fmla="*/ 1588780 h 2103400"/>
                  <a:gd name="connsiteX7" fmla="*/ 96838 w 4839327"/>
                  <a:gd name="connsiteY7" fmla="*/ 1495831 h 2103400"/>
                  <a:gd name="connsiteX8" fmla="*/ 47644 w 4839327"/>
                  <a:gd name="connsiteY8" fmla="*/ 1398935 h 2103400"/>
                  <a:gd name="connsiteX9" fmla="*/ 0 w 4839327"/>
                  <a:gd name="connsiteY9" fmla="*/ 1164172 h 2103400"/>
                  <a:gd name="connsiteX10" fmla="*/ 1921032 w 4839327"/>
                  <a:gd name="connsiteY10" fmla="*/ 18 h 210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39327" h="2103400">
                    <a:moveTo>
                      <a:pt x="1921032" y="18"/>
                    </a:moveTo>
                    <a:cubicBezTo>
                      <a:pt x="2559207" y="-2633"/>
                      <a:pt x="4031327" y="279946"/>
                      <a:pt x="4727500" y="692643"/>
                    </a:cubicBezTo>
                    <a:lnTo>
                      <a:pt x="4764817" y="717798"/>
                    </a:lnTo>
                    <a:lnTo>
                      <a:pt x="4813376" y="793415"/>
                    </a:lnTo>
                    <a:cubicBezTo>
                      <a:pt x="4830372" y="832593"/>
                      <a:pt x="4839327" y="872409"/>
                      <a:pt x="4839327" y="912771"/>
                    </a:cubicBezTo>
                    <a:cubicBezTo>
                      <a:pt x="4839327" y="1558566"/>
                      <a:pt x="2546746" y="2099833"/>
                      <a:pt x="1710755" y="2103383"/>
                    </a:cubicBezTo>
                    <a:cubicBezTo>
                      <a:pt x="1188261" y="2105602"/>
                      <a:pt x="581630" y="1900548"/>
                      <a:pt x="200132" y="1588780"/>
                    </a:cubicBezTo>
                    <a:lnTo>
                      <a:pt x="96838" y="1495831"/>
                    </a:lnTo>
                    <a:lnTo>
                      <a:pt x="47644" y="1398935"/>
                    </a:lnTo>
                    <a:cubicBezTo>
                      <a:pt x="16721" y="1323062"/>
                      <a:pt x="0" y="1244540"/>
                      <a:pt x="0" y="1164172"/>
                    </a:cubicBezTo>
                    <a:cubicBezTo>
                      <a:pt x="0" y="521227"/>
                      <a:pt x="1070132" y="3552"/>
                      <a:pt x="1921032" y="18"/>
                    </a:cubicBezTo>
                    <a:close/>
                  </a:path>
                </a:pathLst>
              </a:custGeom>
              <a:solidFill>
                <a:srgbClr val="DB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0" y="1490544"/>
                <a:ext cx="4027408" cy="1365678"/>
              </a:xfrm>
              <a:custGeom>
                <a:avLst/>
                <a:gdLst>
                  <a:gd name="connsiteX0" fmla="*/ 1598731 w 4027408"/>
                  <a:gd name="connsiteY0" fmla="*/ 12 h 1365678"/>
                  <a:gd name="connsiteX1" fmla="*/ 3934343 w 4027408"/>
                  <a:gd name="connsiteY1" fmla="*/ 449714 h 1365678"/>
                  <a:gd name="connsiteX2" fmla="*/ 3965399 w 4027408"/>
                  <a:gd name="connsiteY2" fmla="*/ 466046 h 1365678"/>
                  <a:gd name="connsiteX3" fmla="*/ 4005811 w 4027408"/>
                  <a:gd name="connsiteY3" fmla="*/ 515142 h 1365678"/>
                  <a:gd name="connsiteX4" fmla="*/ 4027408 w 4027408"/>
                  <a:gd name="connsiteY4" fmla="*/ 592636 h 1365678"/>
                  <a:gd name="connsiteX5" fmla="*/ 4013115 w 4027408"/>
                  <a:gd name="connsiteY5" fmla="*/ 644093 h 1365678"/>
                  <a:gd name="connsiteX6" fmla="*/ 3934650 w 4027408"/>
                  <a:gd name="connsiteY6" fmla="*/ 699356 h 1365678"/>
                  <a:gd name="connsiteX7" fmla="*/ 2534635 w 4027408"/>
                  <a:gd name="connsiteY7" fmla="*/ 1223990 h 1365678"/>
                  <a:gd name="connsiteX8" fmla="*/ 2378874 w 4027408"/>
                  <a:gd name="connsiteY8" fmla="*/ 1259980 h 1365678"/>
                  <a:gd name="connsiteX9" fmla="*/ 2124069 w 4027408"/>
                  <a:gd name="connsiteY9" fmla="*/ 1302872 h 1365678"/>
                  <a:gd name="connsiteX10" fmla="*/ 1423733 w 4027408"/>
                  <a:gd name="connsiteY10" fmla="*/ 1365667 h 1365678"/>
                  <a:gd name="connsiteX11" fmla="*/ 166555 w 4027408"/>
                  <a:gd name="connsiteY11" fmla="*/ 1031550 h 1365678"/>
                  <a:gd name="connsiteX12" fmla="*/ 80591 w 4027408"/>
                  <a:gd name="connsiteY12" fmla="*/ 971201 h 1365678"/>
                  <a:gd name="connsiteX13" fmla="*/ 39651 w 4027408"/>
                  <a:gd name="connsiteY13" fmla="*/ 908289 h 1365678"/>
                  <a:gd name="connsiteX14" fmla="*/ 0 w 4027408"/>
                  <a:gd name="connsiteY14" fmla="*/ 755864 h 1365678"/>
                  <a:gd name="connsiteX15" fmla="*/ 1598731 w 4027408"/>
                  <a:gd name="connsiteY15" fmla="*/ 12 h 136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27408" h="1365678">
                    <a:moveTo>
                      <a:pt x="1598731" y="12"/>
                    </a:moveTo>
                    <a:cubicBezTo>
                      <a:pt x="2129836" y="-1710"/>
                      <a:pt x="3354970" y="181761"/>
                      <a:pt x="3934343" y="449714"/>
                    </a:cubicBezTo>
                    <a:lnTo>
                      <a:pt x="3965399" y="466046"/>
                    </a:lnTo>
                    <a:lnTo>
                      <a:pt x="4005811" y="515142"/>
                    </a:lnTo>
                    <a:cubicBezTo>
                      <a:pt x="4019956" y="540579"/>
                      <a:pt x="4027408" y="566431"/>
                      <a:pt x="4027408" y="592636"/>
                    </a:cubicBezTo>
                    <a:lnTo>
                      <a:pt x="4013115" y="644093"/>
                    </a:lnTo>
                    <a:lnTo>
                      <a:pt x="3934650" y="699356"/>
                    </a:lnTo>
                    <a:cubicBezTo>
                      <a:pt x="3592662" y="911777"/>
                      <a:pt x="3060087" y="1094270"/>
                      <a:pt x="2534635" y="1223990"/>
                    </a:cubicBezTo>
                    <a:lnTo>
                      <a:pt x="2378874" y="1259980"/>
                    </a:lnTo>
                    <a:lnTo>
                      <a:pt x="2124069" y="1302872"/>
                    </a:lnTo>
                    <a:cubicBezTo>
                      <a:pt x="1847362" y="1342694"/>
                      <a:pt x="1597666" y="1365091"/>
                      <a:pt x="1423733" y="1365667"/>
                    </a:cubicBezTo>
                    <a:cubicBezTo>
                      <a:pt x="988900" y="1367108"/>
                      <a:pt x="484047" y="1233972"/>
                      <a:pt x="166555" y="1031550"/>
                    </a:cubicBezTo>
                    <a:lnTo>
                      <a:pt x="80591" y="971201"/>
                    </a:lnTo>
                    <a:lnTo>
                      <a:pt x="39651" y="908289"/>
                    </a:lnTo>
                    <a:cubicBezTo>
                      <a:pt x="13916" y="859027"/>
                      <a:pt x="0" y="808045"/>
                      <a:pt x="0" y="755864"/>
                    </a:cubicBezTo>
                    <a:cubicBezTo>
                      <a:pt x="0" y="338418"/>
                      <a:pt x="890590" y="2306"/>
                      <a:pt x="1598731" y="12"/>
                    </a:cubicBezTo>
                    <a:close/>
                  </a:path>
                </a:pathLst>
              </a:custGeom>
              <a:solidFill>
                <a:srgbClr val="E938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任意多边形 31"/>
            <p:cNvSpPr/>
            <p:nvPr/>
          </p:nvSpPr>
          <p:spPr>
            <a:xfrm>
              <a:off x="3120501" y="2870417"/>
              <a:ext cx="1598797" cy="286881"/>
            </a:xfrm>
            <a:custGeom>
              <a:avLst/>
              <a:gdLst>
                <a:gd name="connsiteX0" fmla="*/ 0 w 1598797"/>
                <a:gd name="connsiteY0" fmla="*/ 0 h 470856"/>
                <a:gd name="connsiteX1" fmla="*/ 921315 w 1598797"/>
                <a:gd name="connsiteY1" fmla="*/ 0 h 470856"/>
                <a:gd name="connsiteX2" fmla="*/ 1598797 w 1598797"/>
                <a:gd name="connsiteY2" fmla="*/ 470856 h 470856"/>
                <a:gd name="connsiteX3" fmla="*/ 0 w 1598797"/>
                <a:gd name="connsiteY3" fmla="*/ 470856 h 470856"/>
              </a:gdLst>
              <a:ahLst/>
              <a:cxnLst>
                <a:cxn ang="0">
                  <a:pos x="connsiteX0" y="connsiteY0"/>
                </a:cxn>
                <a:cxn ang="0">
                  <a:pos x="connsiteX1" y="connsiteY1"/>
                </a:cxn>
                <a:cxn ang="0">
                  <a:pos x="connsiteX2" y="connsiteY2"/>
                </a:cxn>
                <a:cxn ang="0">
                  <a:pos x="connsiteX3" y="connsiteY3"/>
                </a:cxn>
              </a:cxnLst>
              <a:rect l="l" t="t" r="r" b="b"/>
              <a:pathLst>
                <a:path w="1598797" h="470856">
                  <a:moveTo>
                    <a:pt x="0" y="0"/>
                  </a:moveTo>
                  <a:lnTo>
                    <a:pt x="921315" y="0"/>
                  </a:lnTo>
                  <a:lnTo>
                    <a:pt x="1598797" y="470856"/>
                  </a:lnTo>
                  <a:lnTo>
                    <a:pt x="0" y="470856"/>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2" name="图片 41"/>
          <p:cNvPicPr>
            <a:picLocks noChangeAspect="1"/>
          </p:cNvPicPr>
          <p:nvPr/>
        </p:nvPicPr>
        <p:blipFill>
          <a:blip r:embed="rId9"/>
          <a:stretch>
            <a:fillRect/>
          </a:stretch>
        </p:blipFill>
        <p:spPr>
          <a:xfrm>
            <a:off x="6426096" y="1841405"/>
            <a:ext cx="2725148" cy="2719052"/>
          </a:xfrm>
          <a:prstGeom prst="rect">
            <a:avLst/>
          </a:prstGeom>
        </p:spPr>
      </p:pic>
    </p:spTree>
    <p:extLst>
      <p:ext uri="{BB962C8B-B14F-4D97-AF65-F5344CB8AC3E}">
        <p14:creationId xmlns:p14="http://schemas.microsoft.com/office/powerpoint/2010/main" val="22671342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1800" fill="hold"/>
                                        <p:tgtEl>
                                          <p:spTgt spid="42"/>
                                        </p:tgtEl>
                                        <p:attrNameLst>
                                          <p:attrName>ppt_w</p:attrName>
                                        </p:attrNameLst>
                                      </p:cBhvr>
                                      <p:tavLst>
                                        <p:tav tm="0">
                                          <p:val>
                                            <p:fltVal val="0"/>
                                          </p:val>
                                        </p:tav>
                                        <p:tav tm="100000">
                                          <p:val>
                                            <p:strVal val="#ppt_w"/>
                                          </p:val>
                                        </p:tav>
                                      </p:tavLst>
                                    </p:anim>
                                    <p:anim calcmode="lin" valueType="num">
                                      <p:cBhvr>
                                        <p:cTn id="8" dur="1800" fill="hold"/>
                                        <p:tgtEl>
                                          <p:spTgt spid="42"/>
                                        </p:tgtEl>
                                        <p:attrNameLst>
                                          <p:attrName>ppt_h</p:attrName>
                                        </p:attrNameLst>
                                      </p:cBhvr>
                                      <p:tavLst>
                                        <p:tav tm="0">
                                          <p:val>
                                            <p:fltVal val="0"/>
                                          </p:val>
                                        </p:tav>
                                        <p:tav tm="100000">
                                          <p:val>
                                            <p:strVal val="#ppt_h"/>
                                          </p:val>
                                        </p:tav>
                                      </p:tavLst>
                                    </p:anim>
                                  </p:childTnLst>
                                </p:cTn>
                              </p:par>
                              <p:par>
                                <p:cTn id="9" presetID="42" presetClass="path" presetSubtype="0" accel="50000" decel="50000" fill="hold" nodeType="withEffect">
                                  <p:stCondLst>
                                    <p:cond delay="0"/>
                                  </p:stCondLst>
                                  <p:childTnLst>
                                    <p:animMotion origin="layout" path="M 3.88889E-6 -2.22222E-6 L -0.86094 -0.32747 " pathEditMode="relative" rAng="0" ptsTypes="AA">
                                      <p:cBhvr>
                                        <p:cTn id="10" dur="2000" spd="-100000" fill="hold"/>
                                        <p:tgtEl>
                                          <p:spTgt spid="42"/>
                                        </p:tgtEl>
                                        <p:attrNameLst>
                                          <p:attrName>ppt_x</p:attrName>
                                          <p:attrName>ppt_y</p:attrName>
                                        </p:attrNameLst>
                                      </p:cBhvr>
                                      <p:rCtr x="-43056" y="-16389"/>
                                    </p:animMotion>
                                  </p:childTnLst>
                                </p:cTn>
                              </p:par>
                              <p:par>
                                <p:cTn id="11" presetID="8" presetClass="emph" presetSubtype="0" fill="hold" nodeType="withEffect">
                                  <p:stCondLst>
                                    <p:cond delay="0"/>
                                  </p:stCondLst>
                                  <p:childTnLst>
                                    <p:animRot by="21600000">
                                      <p:cBhvr>
                                        <p:cTn id="12" dur="2000" fill="hold"/>
                                        <p:tgtEl>
                                          <p:spTgt spid="42"/>
                                        </p:tgtEl>
                                        <p:attrNameLst>
                                          <p:attrName>r</p:attrName>
                                        </p:attrNameLst>
                                      </p:cBhvr>
                                    </p:animRot>
                                  </p:childTnLst>
                                </p:cTn>
                              </p:par>
                              <p:par>
                                <p:cTn id="13" presetID="10" presetClass="exit" presetSubtype="0" fill="hold" nodeType="withEffect">
                                  <p:stCondLst>
                                    <p:cond delay="500"/>
                                  </p:stCondLst>
                                  <p:childTnLst>
                                    <p:animEffect transition="out" filter="fade">
                                      <p:cBhvr>
                                        <p:cTn id="14" dur="500"/>
                                        <p:tgtEl>
                                          <p:spTgt spid="47"/>
                                        </p:tgtEl>
                                      </p:cBhvr>
                                    </p:animEffect>
                                    <p:set>
                                      <p:cBhvr>
                                        <p:cTn id="15" dur="1" fill="hold">
                                          <p:stCondLst>
                                            <p:cond delay="499"/>
                                          </p:stCondLst>
                                        </p:cTn>
                                        <p:tgtEl>
                                          <p:spTgt spid="47"/>
                                        </p:tgtEl>
                                        <p:attrNameLst>
                                          <p:attrName>style.visibility</p:attrName>
                                        </p:attrNameLst>
                                      </p:cBhvr>
                                      <p:to>
                                        <p:strVal val="hidden"/>
                                      </p:to>
                                    </p:set>
                                  </p:childTnLst>
                                </p:cTn>
                              </p:par>
                              <p:par>
                                <p:cTn id="16" presetID="10" presetClass="exit" presetSubtype="0" fill="hold" nodeType="withEffect">
                                  <p:stCondLst>
                                    <p:cond delay="1000"/>
                                  </p:stCondLst>
                                  <p:childTnLst>
                                    <p:animEffect transition="out" filter="fade">
                                      <p:cBhvr>
                                        <p:cTn id="17" dur="500"/>
                                        <p:tgtEl>
                                          <p:spTgt spid="48"/>
                                        </p:tgtEl>
                                      </p:cBhvr>
                                    </p:animEffect>
                                    <p:set>
                                      <p:cBhvr>
                                        <p:cTn id="18" dur="1" fill="hold">
                                          <p:stCondLst>
                                            <p:cond delay="499"/>
                                          </p:stCondLst>
                                        </p:cTn>
                                        <p:tgtEl>
                                          <p:spTgt spid="48"/>
                                        </p:tgtEl>
                                        <p:attrNameLst>
                                          <p:attrName>style.visibility</p:attrName>
                                        </p:attrNameLst>
                                      </p:cBhvr>
                                      <p:to>
                                        <p:strVal val="hidden"/>
                                      </p:to>
                                    </p:set>
                                  </p:childTnLst>
                                </p:cTn>
                              </p:par>
                              <p:par>
                                <p:cTn id="19" presetID="10" presetClass="exit" presetSubtype="0" fill="hold" nodeType="withEffect">
                                  <p:stCondLst>
                                    <p:cond delay="1200"/>
                                  </p:stCondLst>
                                  <p:childTnLst>
                                    <p:animEffect transition="out" filter="fade">
                                      <p:cBhvr>
                                        <p:cTn id="20" dur="500"/>
                                        <p:tgtEl>
                                          <p:spTgt spid="49"/>
                                        </p:tgtEl>
                                      </p:cBhvr>
                                    </p:animEffect>
                                    <p:set>
                                      <p:cBhvr>
                                        <p:cTn id="21" dur="1" fill="hold">
                                          <p:stCondLst>
                                            <p:cond delay="499"/>
                                          </p:stCondLst>
                                        </p:cTn>
                                        <p:tgtEl>
                                          <p:spTgt spid="49"/>
                                        </p:tgtEl>
                                        <p:attrNameLst>
                                          <p:attrName>style.visibility</p:attrName>
                                        </p:attrNameLst>
                                      </p:cBhvr>
                                      <p:to>
                                        <p:strVal val="hidden"/>
                                      </p:to>
                                    </p:set>
                                  </p:childTnLst>
                                </p:cTn>
                              </p:par>
                              <p:par>
                                <p:cTn id="22" presetID="10" presetClass="exit" presetSubtype="0" fill="hold" nodeType="withEffect">
                                  <p:stCondLst>
                                    <p:cond delay="1200"/>
                                  </p:stCondLst>
                                  <p:childTnLst>
                                    <p:animEffect transition="out" filter="fade">
                                      <p:cBhvr>
                                        <p:cTn id="23" dur="500"/>
                                        <p:tgtEl>
                                          <p:spTgt spid="58"/>
                                        </p:tgtEl>
                                      </p:cBhvr>
                                    </p:animEffect>
                                    <p:set>
                                      <p:cBhvr>
                                        <p:cTn id="24" dur="1" fill="hold">
                                          <p:stCondLst>
                                            <p:cond delay="499"/>
                                          </p:stCondLst>
                                        </p:cTn>
                                        <p:tgtEl>
                                          <p:spTgt spid="58"/>
                                        </p:tgtEl>
                                        <p:attrNameLst>
                                          <p:attrName>style.visibility</p:attrName>
                                        </p:attrNameLst>
                                      </p:cBhvr>
                                      <p:to>
                                        <p:strVal val="hidden"/>
                                      </p:to>
                                    </p:set>
                                  </p:childTnLst>
                                </p:cTn>
                              </p:par>
                            </p:childTnLst>
                          </p:cTn>
                        </p:par>
                        <p:par>
                          <p:cTn id="25" fill="hold">
                            <p:stCondLst>
                              <p:cond delay="2000"/>
                            </p:stCondLst>
                            <p:childTnLst>
                              <p:par>
                                <p:cTn id="26" presetID="2" presetClass="entr" presetSubtype="8"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500" fill="hold"/>
                                        <p:tgtEl>
                                          <p:spTgt spid="28"/>
                                        </p:tgtEl>
                                        <p:attrNameLst>
                                          <p:attrName>ppt_x</p:attrName>
                                        </p:attrNameLst>
                                      </p:cBhvr>
                                      <p:tavLst>
                                        <p:tav tm="0">
                                          <p:val>
                                            <p:strVal val="0-#ppt_w/2"/>
                                          </p:val>
                                        </p:tav>
                                        <p:tav tm="100000">
                                          <p:val>
                                            <p:strVal val="#ppt_x"/>
                                          </p:val>
                                        </p:tav>
                                      </p:tavLst>
                                    </p:anim>
                                    <p:anim calcmode="lin" valueType="num">
                                      <p:cBhvr additive="base">
                                        <p:cTn id="29" dur="500" fill="hold"/>
                                        <p:tgtEl>
                                          <p:spTgt spid="28"/>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32" presetClass="emph" presetSubtype="0" fill="hold" nodeType="afterEffect">
                                  <p:stCondLst>
                                    <p:cond delay="0"/>
                                  </p:stCondLst>
                                  <p:childTnLst>
                                    <p:animRot by="120000">
                                      <p:cBhvr>
                                        <p:cTn id="32" dur="10" fill="hold">
                                          <p:stCondLst>
                                            <p:cond delay="0"/>
                                          </p:stCondLst>
                                        </p:cTn>
                                        <p:tgtEl>
                                          <p:spTgt spid="28"/>
                                        </p:tgtEl>
                                        <p:attrNameLst>
                                          <p:attrName>r</p:attrName>
                                        </p:attrNameLst>
                                      </p:cBhvr>
                                    </p:animRot>
                                    <p:animRot by="-240000">
                                      <p:cBhvr>
                                        <p:cTn id="33" dur="20" fill="hold">
                                          <p:stCondLst>
                                            <p:cond delay="20"/>
                                          </p:stCondLst>
                                        </p:cTn>
                                        <p:tgtEl>
                                          <p:spTgt spid="28"/>
                                        </p:tgtEl>
                                        <p:attrNameLst>
                                          <p:attrName>r</p:attrName>
                                        </p:attrNameLst>
                                      </p:cBhvr>
                                    </p:animRot>
                                    <p:animRot by="240000">
                                      <p:cBhvr>
                                        <p:cTn id="34" dur="20" fill="hold">
                                          <p:stCondLst>
                                            <p:cond delay="40"/>
                                          </p:stCondLst>
                                        </p:cTn>
                                        <p:tgtEl>
                                          <p:spTgt spid="28"/>
                                        </p:tgtEl>
                                        <p:attrNameLst>
                                          <p:attrName>r</p:attrName>
                                        </p:attrNameLst>
                                      </p:cBhvr>
                                    </p:animRot>
                                    <p:animRot by="-240000">
                                      <p:cBhvr>
                                        <p:cTn id="35" dur="20" fill="hold">
                                          <p:stCondLst>
                                            <p:cond delay="60"/>
                                          </p:stCondLst>
                                        </p:cTn>
                                        <p:tgtEl>
                                          <p:spTgt spid="28"/>
                                        </p:tgtEl>
                                        <p:attrNameLst>
                                          <p:attrName>r</p:attrName>
                                        </p:attrNameLst>
                                      </p:cBhvr>
                                    </p:animRot>
                                    <p:animRot by="120000">
                                      <p:cBhvr>
                                        <p:cTn id="36" dur="20" fill="hold">
                                          <p:stCondLst>
                                            <p:cond delay="80"/>
                                          </p:stCondLst>
                                        </p:cTn>
                                        <p:tgtEl>
                                          <p:spTgt spid="2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9144000" cy="5143500"/>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25700" y="2810530"/>
            <a:ext cx="6019800" cy="523220"/>
          </a:xfrm>
          <a:prstGeom prst="rect">
            <a:avLst/>
          </a:prstGeom>
        </p:spPr>
        <p:txBody>
          <a:bodyPr wrap="square">
            <a:spAutoFit/>
          </a:bodyPr>
          <a:lstStyle/>
          <a:p>
            <a:r>
              <a:rPr lang="zh-CN" altLang="en-US" sz="2800" i="1" spc="120" dirty="0" smtClean="0">
                <a:solidFill>
                  <a:schemeClr val="bg1"/>
                </a:solidFill>
                <a:latin typeface="造字工房悦黑体验版常规体" pitchFamily="50" charset="-122"/>
                <a:ea typeface="造字工房悦黑体验版常规体" pitchFamily="50" charset="-122"/>
              </a:rPr>
              <a:t>传统行业，特别是中小企业</a:t>
            </a:r>
            <a:endParaRPr lang="zh-CN" altLang="en-US" sz="4000" i="1" spc="120" dirty="0">
              <a:solidFill>
                <a:schemeClr val="bg1"/>
              </a:solidFill>
              <a:latin typeface="造字工房悦黑体验版常规体" pitchFamily="50" charset="-122"/>
              <a:ea typeface="造字工房悦黑体验版常规体" pitchFamily="50" charset="-122"/>
            </a:endParaRPr>
          </a:p>
        </p:txBody>
      </p:sp>
      <p:sp>
        <p:nvSpPr>
          <p:cNvPr id="9" name="矩形 8"/>
          <p:cNvSpPr/>
          <p:nvPr/>
        </p:nvSpPr>
        <p:spPr>
          <a:xfrm>
            <a:off x="2425700" y="2242828"/>
            <a:ext cx="3009900" cy="523220"/>
          </a:xfrm>
          <a:prstGeom prst="rect">
            <a:avLst/>
          </a:prstGeom>
        </p:spPr>
        <p:txBody>
          <a:bodyPr wrap="square">
            <a:spAutoFit/>
          </a:bodyPr>
          <a:lstStyle/>
          <a:p>
            <a:r>
              <a:rPr lang="zh-CN" altLang="en-US" sz="2800" i="1" spc="120" dirty="0" smtClean="0">
                <a:solidFill>
                  <a:srgbClr val="C00000"/>
                </a:solidFill>
                <a:latin typeface="造字工房劲黑 G0v1 常规体" pitchFamily="2" charset="-122"/>
                <a:ea typeface="造字工房劲黑 G0v1 常规体" pitchFamily="2" charset="-122"/>
              </a:rPr>
              <a:t>是坐等死？</a:t>
            </a:r>
            <a:endParaRPr lang="zh-CN" altLang="en-US" sz="4000" i="1" spc="120" dirty="0">
              <a:solidFill>
                <a:srgbClr val="C00000"/>
              </a:solidFill>
              <a:latin typeface="造字工房劲黑 G0v1 常规体" pitchFamily="2" charset="-122"/>
              <a:ea typeface="造字工房劲黑 G0v1 常规体" pitchFamily="2" charset="-122"/>
            </a:endParaRPr>
          </a:p>
        </p:txBody>
      </p:sp>
      <p:sp>
        <p:nvSpPr>
          <p:cNvPr id="10" name="矩形 9"/>
          <p:cNvSpPr/>
          <p:nvPr/>
        </p:nvSpPr>
        <p:spPr>
          <a:xfrm>
            <a:off x="2425700" y="1529391"/>
            <a:ext cx="4914900" cy="769441"/>
          </a:xfrm>
          <a:prstGeom prst="rect">
            <a:avLst/>
          </a:prstGeom>
        </p:spPr>
        <p:txBody>
          <a:bodyPr wrap="square">
            <a:spAutoFit/>
          </a:bodyPr>
          <a:lstStyle/>
          <a:p>
            <a:r>
              <a:rPr lang="zh-CN" altLang="en-US" sz="4400" i="1" spc="120" dirty="0" smtClean="0">
                <a:solidFill>
                  <a:srgbClr val="FFFF00"/>
                </a:solidFill>
                <a:latin typeface="造字工房劲黑 G0v1 常规体" pitchFamily="2" charset="-122"/>
                <a:ea typeface="造字工房劲黑 G0v1 常规体" pitchFamily="2" charset="-122"/>
              </a:rPr>
              <a:t>还是更大机会？</a:t>
            </a:r>
            <a:endParaRPr lang="zh-CN" altLang="en-US" sz="6000" i="1" spc="120" dirty="0">
              <a:solidFill>
                <a:srgbClr val="FFFF00"/>
              </a:solidFill>
              <a:latin typeface="造字工房劲黑 G0v1 常规体" pitchFamily="2" charset="-122"/>
              <a:ea typeface="造字工房劲黑 G0v1 常规体" pitchFamily="2" charset="-122"/>
            </a:endParaRPr>
          </a:p>
        </p:txBody>
      </p:sp>
    </p:spTree>
    <p:extLst>
      <p:ext uri="{BB962C8B-B14F-4D97-AF65-F5344CB8AC3E}">
        <p14:creationId xmlns:p14="http://schemas.microsoft.com/office/powerpoint/2010/main" val="32973748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13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 fill="hold"/>
                                        <p:tgtEl>
                                          <p:spTgt spid="5"/>
                                        </p:tgtEl>
                                        <p:attrNameLst>
                                          <p:attrName>ppt_x</p:attrName>
                                        </p:attrNameLst>
                                      </p:cBhvr>
                                      <p:tavLst>
                                        <p:tav tm="0">
                                          <p:val>
                                            <p:strVal val="#ppt_x"/>
                                          </p:val>
                                        </p:tav>
                                        <p:tav tm="100000">
                                          <p:val>
                                            <p:strVal val="#ppt_x"/>
                                          </p:val>
                                        </p:tav>
                                      </p:tavLst>
                                    </p:anim>
                                    <p:anim calcmode="lin" valueType="num">
                                      <p:cBhvr additive="base">
                                        <p:cTn id="8" dur="1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14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 fill="hold"/>
                                        <p:tgtEl>
                                          <p:spTgt spid="9"/>
                                        </p:tgtEl>
                                        <p:attrNameLst>
                                          <p:attrName>ppt_x</p:attrName>
                                        </p:attrNameLst>
                                      </p:cBhvr>
                                      <p:tavLst>
                                        <p:tav tm="0">
                                          <p:val>
                                            <p:strVal val="#ppt_x"/>
                                          </p:val>
                                        </p:tav>
                                        <p:tav tm="100000">
                                          <p:val>
                                            <p:strVal val="#ppt_x"/>
                                          </p:val>
                                        </p:tav>
                                      </p:tavLst>
                                    </p:anim>
                                    <p:anim calcmode="lin" valueType="num">
                                      <p:cBhvr additive="base">
                                        <p:cTn id="12" dur="1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1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00" fill="hold"/>
                                        <p:tgtEl>
                                          <p:spTgt spid="10"/>
                                        </p:tgtEl>
                                        <p:attrNameLst>
                                          <p:attrName>ppt_x</p:attrName>
                                        </p:attrNameLst>
                                      </p:cBhvr>
                                      <p:tavLst>
                                        <p:tav tm="0">
                                          <p:val>
                                            <p:strVal val="#ppt_x"/>
                                          </p:val>
                                        </p:tav>
                                        <p:tav tm="100000">
                                          <p:val>
                                            <p:strVal val="#ppt_x"/>
                                          </p:val>
                                        </p:tav>
                                      </p:tavLst>
                                    </p:anim>
                                    <p:anim calcmode="lin" valueType="num">
                                      <p:cBhvr additive="base">
                                        <p:cTn id="16" dur="1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9144000" cy="5143500"/>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流程图: 手动操作 48"/>
          <p:cNvSpPr/>
          <p:nvPr/>
        </p:nvSpPr>
        <p:spPr>
          <a:xfrm rot="5400000">
            <a:off x="4541990" y="529241"/>
            <a:ext cx="5143502" cy="4085019"/>
          </a:xfrm>
          <a:prstGeom prst="flowChartManualOperat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2"/>
          <a:srcRect r="15038" b="30039"/>
          <a:stretch/>
        </p:blipFill>
        <p:spPr>
          <a:xfrm>
            <a:off x="-66207" y="1670182"/>
            <a:ext cx="4222572" cy="3598625"/>
          </a:xfrm>
          <a:prstGeom prst="rect">
            <a:avLst/>
          </a:prstGeom>
          <a:effectLst>
            <a:outerShdw blurRad="50800" dist="38100" dir="2700000" algn="tl" rotWithShape="0">
              <a:prstClr val="black">
                <a:alpha val="40000"/>
              </a:prstClr>
            </a:outerShdw>
          </a:effectLst>
        </p:spPr>
      </p:pic>
      <p:sp>
        <p:nvSpPr>
          <p:cNvPr id="5" name="矩形 4"/>
          <p:cNvSpPr/>
          <p:nvPr/>
        </p:nvSpPr>
        <p:spPr>
          <a:xfrm rot="16200000">
            <a:off x="3554014" y="4186436"/>
            <a:ext cx="1524212" cy="461665"/>
          </a:xfrm>
          <a:prstGeom prst="rect">
            <a:avLst/>
          </a:prstGeom>
        </p:spPr>
        <p:txBody>
          <a:bodyPr wrap="square">
            <a:spAutoFit/>
          </a:bodyPr>
          <a:lstStyle/>
          <a:p>
            <a:r>
              <a:rPr lang="zh-CN" altLang="en-US" sz="2400" b="1" spc="120" dirty="0" smtClean="0">
                <a:solidFill>
                  <a:schemeClr val="bg1"/>
                </a:solidFill>
                <a:latin typeface="造字工房悦黑体验版常规体" pitchFamily="50" charset="-122"/>
                <a:ea typeface="造字工房悦黑体验版常规体" pitchFamily="50" charset="-122"/>
              </a:rPr>
              <a:t>中小企业</a:t>
            </a:r>
            <a:endParaRPr lang="zh-CN" altLang="en-US" sz="3600" b="1" spc="120" dirty="0">
              <a:solidFill>
                <a:schemeClr val="bg1"/>
              </a:solidFill>
              <a:latin typeface="造字工房悦黑体验版常规体" pitchFamily="50" charset="-122"/>
              <a:ea typeface="造字工房悦黑体验版常规体" pitchFamily="50" charset="-122"/>
            </a:endParaRPr>
          </a:p>
        </p:txBody>
      </p:sp>
      <p:sp>
        <p:nvSpPr>
          <p:cNvPr id="9" name="矩形 8"/>
          <p:cNvSpPr/>
          <p:nvPr/>
        </p:nvSpPr>
        <p:spPr>
          <a:xfrm rot="2270256">
            <a:off x="987066" y="3207884"/>
            <a:ext cx="3009900" cy="523220"/>
          </a:xfrm>
          <a:prstGeom prst="rect">
            <a:avLst/>
          </a:prstGeom>
        </p:spPr>
        <p:txBody>
          <a:bodyPr wrap="square">
            <a:spAutoFit/>
          </a:bodyPr>
          <a:lstStyle/>
          <a:p>
            <a:r>
              <a:rPr lang="zh-CN" altLang="en-US" sz="2800" i="1" spc="120" dirty="0" smtClean="0">
                <a:solidFill>
                  <a:schemeClr val="bg1"/>
                </a:solidFill>
                <a:latin typeface="造字工房劲黑 G0v1 常规体" pitchFamily="2" charset="-122"/>
                <a:ea typeface="造字工房劲黑 G0v1 常规体" pitchFamily="2" charset="-122"/>
              </a:rPr>
              <a:t>行业巨头</a:t>
            </a:r>
            <a:endParaRPr lang="zh-CN" altLang="en-US" sz="4000" i="1" spc="120" dirty="0">
              <a:solidFill>
                <a:schemeClr val="bg1"/>
              </a:solidFill>
              <a:latin typeface="造字工房劲黑 G0v1 常规体" pitchFamily="2" charset="-122"/>
              <a:ea typeface="造字工房劲黑 G0v1 常规体" pitchFamily="2" charset="-122"/>
            </a:endParaRPr>
          </a:p>
        </p:txBody>
      </p:sp>
      <p:sp>
        <p:nvSpPr>
          <p:cNvPr id="10" name="矩形 9"/>
          <p:cNvSpPr/>
          <p:nvPr/>
        </p:nvSpPr>
        <p:spPr>
          <a:xfrm>
            <a:off x="5165715" y="1588220"/>
            <a:ext cx="3978285" cy="769441"/>
          </a:xfrm>
          <a:prstGeom prst="rect">
            <a:avLst/>
          </a:prstGeom>
        </p:spPr>
        <p:txBody>
          <a:bodyPr wrap="square">
            <a:spAutoFit/>
          </a:bodyPr>
          <a:lstStyle/>
          <a:p>
            <a:r>
              <a:rPr lang="zh-CN" altLang="en-US" sz="4400" i="1" spc="120" dirty="0">
                <a:solidFill>
                  <a:srgbClr val="222A35"/>
                </a:solidFill>
                <a:latin typeface="造字工房劲黑 G0v1 常规体" pitchFamily="2" charset="-122"/>
                <a:ea typeface="造字工房劲黑 G0v1 常规体" pitchFamily="2" charset="-122"/>
              </a:rPr>
              <a:t>同一</a:t>
            </a:r>
            <a:r>
              <a:rPr lang="zh-CN" altLang="en-US" sz="4400" i="1" spc="120" dirty="0" smtClean="0">
                <a:solidFill>
                  <a:srgbClr val="222A35"/>
                </a:solidFill>
                <a:latin typeface="造字工房劲黑 G0v1 常规体" pitchFamily="2" charset="-122"/>
                <a:ea typeface="造字工房劲黑 G0v1 常规体" pitchFamily="2" charset="-122"/>
              </a:rPr>
              <a:t>条起跑线</a:t>
            </a:r>
            <a:endParaRPr lang="zh-CN" altLang="en-US" sz="6000" i="1" spc="120" dirty="0">
              <a:solidFill>
                <a:srgbClr val="222A35"/>
              </a:solidFill>
              <a:latin typeface="造字工房劲黑 G0v1 常规体" pitchFamily="2" charset="-122"/>
              <a:ea typeface="造字工房劲黑 G0v1 常规体" pitchFamily="2" charset="-122"/>
            </a:endParaRPr>
          </a:p>
        </p:txBody>
      </p:sp>
      <p:grpSp>
        <p:nvGrpSpPr>
          <p:cNvPr id="41" name="组合 40"/>
          <p:cNvGrpSpPr/>
          <p:nvPr/>
        </p:nvGrpSpPr>
        <p:grpSpPr>
          <a:xfrm rot="2108215">
            <a:off x="4027041" y="2722466"/>
            <a:ext cx="607673" cy="1101427"/>
            <a:chOff x="5056948" y="2445678"/>
            <a:chExt cx="607673" cy="1101427"/>
          </a:xfrm>
        </p:grpSpPr>
        <p:sp>
          <p:nvSpPr>
            <p:cNvPr id="27" name="Freeform 11"/>
            <p:cNvSpPr>
              <a:spLocks/>
            </p:cNvSpPr>
            <p:nvPr/>
          </p:nvSpPr>
          <p:spPr bwMode="gray">
            <a:xfrm>
              <a:off x="5256377" y="2445678"/>
              <a:ext cx="180000" cy="180000"/>
            </a:xfrm>
            <a:custGeom>
              <a:avLst/>
              <a:gdLst>
                <a:gd name="T0" fmla="*/ 133 w 267"/>
                <a:gd name="T1" fmla="*/ 0 h 292"/>
                <a:gd name="T2" fmla="*/ 161 w 267"/>
                <a:gd name="T3" fmla="*/ 3 h 292"/>
                <a:gd name="T4" fmla="*/ 186 w 267"/>
                <a:gd name="T5" fmla="*/ 12 h 292"/>
                <a:gd name="T6" fmla="*/ 209 w 267"/>
                <a:gd name="T7" fmla="*/ 25 h 292"/>
                <a:gd name="T8" fmla="*/ 228 w 267"/>
                <a:gd name="T9" fmla="*/ 42 h 292"/>
                <a:gd name="T10" fmla="*/ 245 w 267"/>
                <a:gd name="T11" fmla="*/ 64 h 292"/>
                <a:gd name="T12" fmla="*/ 257 w 267"/>
                <a:gd name="T13" fmla="*/ 88 h 292"/>
                <a:gd name="T14" fmla="*/ 265 w 267"/>
                <a:gd name="T15" fmla="*/ 116 h 292"/>
                <a:gd name="T16" fmla="*/ 267 w 267"/>
                <a:gd name="T17" fmla="*/ 146 h 292"/>
                <a:gd name="T18" fmla="*/ 265 w 267"/>
                <a:gd name="T19" fmla="*/ 175 h 292"/>
                <a:gd name="T20" fmla="*/ 257 w 267"/>
                <a:gd name="T21" fmla="*/ 203 h 292"/>
                <a:gd name="T22" fmla="*/ 245 w 267"/>
                <a:gd name="T23" fmla="*/ 227 h 292"/>
                <a:gd name="T24" fmla="*/ 228 w 267"/>
                <a:gd name="T25" fmla="*/ 249 h 292"/>
                <a:gd name="T26" fmla="*/ 209 w 267"/>
                <a:gd name="T27" fmla="*/ 267 h 292"/>
                <a:gd name="T28" fmla="*/ 186 w 267"/>
                <a:gd name="T29" fmla="*/ 281 h 292"/>
                <a:gd name="T30" fmla="*/ 161 w 267"/>
                <a:gd name="T31" fmla="*/ 289 h 292"/>
                <a:gd name="T32" fmla="*/ 133 w 267"/>
                <a:gd name="T33" fmla="*/ 292 h 292"/>
                <a:gd name="T34" fmla="*/ 103 w 267"/>
                <a:gd name="T35" fmla="*/ 288 h 292"/>
                <a:gd name="T36" fmla="*/ 75 w 267"/>
                <a:gd name="T37" fmla="*/ 277 h 292"/>
                <a:gd name="T38" fmla="*/ 51 w 267"/>
                <a:gd name="T39" fmla="*/ 260 h 292"/>
                <a:gd name="T40" fmla="*/ 29 w 267"/>
                <a:gd name="T41" fmla="*/ 237 h 292"/>
                <a:gd name="T42" fmla="*/ 13 w 267"/>
                <a:gd name="T43" fmla="*/ 210 h 292"/>
                <a:gd name="T44" fmla="*/ 4 w 267"/>
                <a:gd name="T45" fmla="*/ 178 h 292"/>
                <a:gd name="T46" fmla="*/ 0 w 267"/>
                <a:gd name="T47" fmla="*/ 146 h 292"/>
                <a:gd name="T48" fmla="*/ 4 w 267"/>
                <a:gd name="T49" fmla="*/ 113 h 292"/>
                <a:gd name="T50" fmla="*/ 13 w 267"/>
                <a:gd name="T51" fmla="*/ 81 h 292"/>
                <a:gd name="T52" fmla="*/ 29 w 267"/>
                <a:gd name="T53" fmla="*/ 54 h 292"/>
                <a:gd name="T54" fmla="*/ 51 w 267"/>
                <a:gd name="T55" fmla="*/ 32 h 292"/>
                <a:gd name="T56" fmla="*/ 75 w 267"/>
                <a:gd name="T57" fmla="*/ 14 h 292"/>
                <a:gd name="T58" fmla="*/ 103 w 267"/>
                <a:gd name="T59" fmla="*/ 3 h 292"/>
                <a:gd name="T60" fmla="*/ 133 w 267"/>
                <a:gd name="T6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rgbClr val="FFC000"/>
            </a:solid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30" name="流程图: 终止 29"/>
            <p:cNvSpPr/>
            <p:nvPr/>
          </p:nvSpPr>
          <p:spPr>
            <a:xfrm rot="5400000">
              <a:off x="4948887" y="2776023"/>
              <a:ext cx="360121" cy="144000"/>
            </a:xfrm>
            <a:prstGeom prst="flowChartTerminator">
              <a:avLst/>
            </a:prstGeom>
            <a:solidFill>
              <a:srgbClr val="FFC000"/>
            </a:solid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31" name="矩形 30"/>
            <p:cNvSpPr/>
            <p:nvPr/>
          </p:nvSpPr>
          <p:spPr>
            <a:xfrm>
              <a:off x="5129331" y="2667961"/>
              <a:ext cx="459087" cy="144000"/>
            </a:xfrm>
            <a:prstGeom prst="rect">
              <a:avLst/>
            </a:prstGeom>
            <a:solidFill>
              <a:srgbClr val="FFC000"/>
            </a:solid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32" name="流程图: 终止 31"/>
            <p:cNvSpPr/>
            <p:nvPr/>
          </p:nvSpPr>
          <p:spPr>
            <a:xfrm rot="5400000">
              <a:off x="5412621" y="2559961"/>
              <a:ext cx="360000" cy="144000"/>
            </a:xfrm>
            <a:prstGeom prst="flowChartTerminator">
              <a:avLst/>
            </a:prstGeom>
            <a:solidFill>
              <a:srgbClr val="FFC000"/>
            </a:solid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33" name="矩形 32"/>
            <p:cNvSpPr/>
            <p:nvPr/>
          </p:nvSpPr>
          <p:spPr>
            <a:xfrm>
              <a:off x="5270255" y="2805705"/>
              <a:ext cx="216000" cy="288000"/>
            </a:xfrm>
            <a:prstGeom prst="rect">
              <a:avLst/>
            </a:prstGeom>
            <a:solidFill>
              <a:srgbClr val="FFC000"/>
            </a:solidFill>
            <a:ln>
              <a:noFill/>
            </a:ln>
            <a:effectLst/>
            <a:extLst>
              <a:ext uri="{91240B29-F687-4F45-9708-019B960494DF}">
                <a14:hiddenLine xmlns:a14="http://schemas.microsoft.com/office/drawing/2010/main" w="0">
                  <a:solidFill>
                    <a:srgbClr val="F7F161"/>
                  </a:solidFill>
                  <a:prstDash val="solid"/>
                  <a:round/>
                  <a:headEnd/>
                  <a:tailEnd/>
                </a14:hiddenLine>
              </a:ext>
              <a:ext uri="{AF507438-7753-43E0-B8FC-AC1667EBCBE1}">
                <a14:hiddenEffects xmlns:a14="http://schemas.microsoft.com/office/drawing/2010/main">
                  <a:effectLst>
                    <a:outerShdw dist="91581" dir="3378596" algn="ctr" rotWithShape="0">
                      <a:srgbClr val="000000">
                        <a:alpha val="50000"/>
                      </a:srgbClr>
                    </a:outerShdw>
                  </a:effectLst>
                </a14:hiddenEffects>
              </a:ext>
            </a:extLst>
          </p:spPr>
          <p:txBody>
            <a:bodyPr/>
            <a:lstStyle/>
            <a:p>
              <a:endParaRPr lang="zh-CN" altLang="en-US" sz="1200">
                <a:solidFill>
                  <a:schemeClr val="bg1"/>
                </a:solidFill>
                <a:latin typeface="微软雅黑" pitchFamily="34" charset="-122"/>
                <a:ea typeface="微软雅黑" pitchFamily="34" charset="-122"/>
              </a:endParaRPr>
            </a:p>
          </p:txBody>
        </p:sp>
        <p:sp>
          <p:nvSpPr>
            <p:cNvPr id="35" name="流程图: 终止 34"/>
            <p:cNvSpPr/>
            <p:nvPr/>
          </p:nvSpPr>
          <p:spPr>
            <a:xfrm rot="5400000">
              <a:off x="5205100" y="3337950"/>
              <a:ext cx="274310" cy="144000"/>
            </a:xfrm>
            <a:prstGeom prst="flowChartTerminator">
              <a:avLst/>
            </a:prstGeom>
            <a:solidFill>
              <a:schemeClr val="bg1"/>
            </a:solidFill>
            <a:ln>
              <a:noFill/>
            </a:ln>
            <a:effectLst/>
          </p:spPr>
          <p:txBody>
            <a:bodyPr/>
            <a:lstStyle/>
            <a:p>
              <a:endParaRPr lang="zh-CN" altLang="en-US" sz="1200">
                <a:solidFill>
                  <a:schemeClr val="bg1"/>
                </a:solidFill>
                <a:latin typeface="微软雅黑" pitchFamily="34" charset="-122"/>
                <a:ea typeface="微软雅黑" pitchFamily="34" charset="-122"/>
              </a:endParaRPr>
            </a:p>
          </p:txBody>
        </p:sp>
        <p:sp>
          <p:nvSpPr>
            <p:cNvPr id="37" name="流程图: 终止 36"/>
            <p:cNvSpPr/>
            <p:nvPr/>
          </p:nvSpPr>
          <p:spPr>
            <a:xfrm>
              <a:off x="5280499" y="3028081"/>
              <a:ext cx="307920" cy="144000"/>
            </a:xfrm>
            <a:prstGeom prst="flowChartTerminator">
              <a:avLst/>
            </a:prstGeom>
            <a:solidFill>
              <a:schemeClr val="bg1"/>
            </a:solidFill>
            <a:ln>
              <a:noFill/>
            </a:ln>
            <a:effectLst/>
          </p:spPr>
          <p:txBody>
            <a:bodyPr/>
            <a:lstStyle/>
            <a:p>
              <a:endParaRPr lang="zh-CN" altLang="en-US" sz="1200">
                <a:solidFill>
                  <a:schemeClr val="bg1"/>
                </a:solidFill>
                <a:latin typeface="微软雅黑" pitchFamily="34" charset="-122"/>
                <a:ea typeface="微软雅黑" pitchFamily="34" charset="-122"/>
              </a:endParaRPr>
            </a:p>
          </p:txBody>
        </p:sp>
        <p:sp>
          <p:nvSpPr>
            <p:cNvPr id="38" name="流程图: 终止 37"/>
            <p:cNvSpPr/>
            <p:nvPr/>
          </p:nvSpPr>
          <p:spPr>
            <a:xfrm rot="5400000">
              <a:off x="5387639" y="3124948"/>
              <a:ext cx="333442" cy="144000"/>
            </a:xfrm>
            <a:prstGeom prst="flowChartTerminator">
              <a:avLst/>
            </a:prstGeom>
            <a:solidFill>
              <a:schemeClr val="bg1"/>
            </a:solidFill>
            <a:ln>
              <a:noFill/>
            </a:ln>
            <a:effectLst/>
          </p:spPr>
          <p:txBody>
            <a:bodyPr/>
            <a:lstStyle/>
            <a:p>
              <a:endParaRPr lang="zh-CN" altLang="en-US" sz="1200">
                <a:solidFill>
                  <a:schemeClr val="bg1"/>
                </a:solidFill>
                <a:latin typeface="微软雅黑" pitchFamily="34" charset="-122"/>
                <a:ea typeface="微软雅黑" pitchFamily="34" charset="-122"/>
              </a:endParaRPr>
            </a:p>
          </p:txBody>
        </p:sp>
        <p:sp>
          <p:nvSpPr>
            <p:cNvPr id="34" name="矩形 33"/>
            <p:cNvSpPr/>
            <p:nvPr/>
          </p:nvSpPr>
          <p:spPr>
            <a:xfrm>
              <a:off x="5270255" y="3030227"/>
              <a:ext cx="144000" cy="290521"/>
            </a:xfrm>
            <a:prstGeom prst="rect">
              <a:avLst/>
            </a:prstGeom>
            <a:solidFill>
              <a:schemeClr val="bg1"/>
            </a:solidFill>
            <a:ln>
              <a:noFill/>
            </a:ln>
            <a:effectLst/>
          </p:spPr>
          <p:txBody>
            <a:bodyPr/>
            <a:lstStyle/>
            <a:p>
              <a:endParaRPr lang="zh-CN" altLang="en-US" sz="1200">
                <a:solidFill>
                  <a:schemeClr val="bg1"/>
                </a:solidFill>
                <a:latin typeface="微软雅黑" pitchFamily="34" charset="-122"/>
                <a:ea typeface="微软雅黑" pitchFamily="34" charset="-122"/>
              </a:endParaRPr>
            </a:p>
          </p:txBody>
        </p:sp>
        <p:sp>
          <p:nvSpPr>
            <p:cNvPr id="39" name="流程图: 终止 38"/>
            <p:cNvSpPr/>
            <p:nvPr/>
          </p:nvSpPr>
          <p:spPr>
            <a:xfrm rot="5400000">
              <a:off x="5417205" y="3141514"/>
              <a:ext cx="274310" cy="144000"/>
            </a:xfrm>
            <a:prstGeom prst="flowChartTerminator">
              <a:avLst/>
            </a:prstGeom>
            <a:solidFill>
              <a:schemeClr val="bg1"/>
            </a:solidFill>
            <a:ln>
              <a:noFill/>
            </a:ln>
            <a:effectLst/>
          </p:spPr>
          <p:txBody>
            <a:bodyPr/>
            <a:lstStyle/>
            <a:p>
              <a:endParaRPr lang="zh-CN" altLang="en-US" sz="1200">
                <a:solidFill>
                  <a:schemeClr val="bg1"/>
                </a:solidFill>
                <a:latin typeface="微软雅黑" pitchFamily="34" charset="-122"/>
                <a:ea typeface="微软雅黑" pitchFamily="34" charset="-122"/>
              </a:endParaRPr>
            </a:p>
          </p:txBody>
        </p:sp>
      </p:grpSp>
      <p:cxnSp>
        <p:nvCxnSpPr>
          <p:cNvPr id="43" name="直接连接符 42"/>
          <p:cNvCxnSpPr/>
          <p:nvPr/>
        </p:nvCxnSpPr>
        <p:spPr>
          <a:xfrm>
            <a:off x="5029200" y="214884"/>
            <a:ext cx="0" cy="5516457"/>
          </a:xfrm>
          <a:prstGeom prst="line">
            <a:avLst/>
          </a:prstGeom>
          <a:ln w="98425">
            <a:solidFill>
              <a:schemeClr val="bg1"/>
            </a:solidFill>
            <a:prstDash val="dashDot"/>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5109650" y="2869109"/>
            <a:ext cx="3978285" cy="769441"/>
          </a:xfrm>
          <a:prstGeom prst="rect">
            <a:avLst/>
          </a:prstGeom>
        </p:spPr>
        <p:txBody>
          <a:bodyPr wrap="square">
            <a:spAutoFit/>
          </a:bodyPr>
          <a:lstStyle/>
          <a:p>
            <a:r>
              <a:rPr lang="zh-CN" altLang="en-US" sz="4400" i="1" spc="120" dirty="0" smtClean="0">
                <a:solidFill>
                  <a:srgbClr val="222A35"/>
                </a:solidFill>
                <a:latin typeface="造字工房劲黑 G0v1 常规体" pitchFamily="2" charset="-122"/>
                <a:ea typeface="造字工房劲黑 G0v1 常规体" pitchFamily="2" charset="-122"/>
              </a:rPr>
              <a:t>机会均等</a:t>
            </a:r>
            <a:endParaRPr lang="zh-CN" altLang="en-US" sz="6000" i="1" spc="120" dirty="0">
              <a:solidFill>
                <a:srgbClr val="222A35"/>
              </a:solidFill>
              <a:latin typeface="造字工房劲黑 G0v1 常规体" pitchFamily="2" charset="-122"/>
              <a:ea typeface="造字工房劲黑 G0v1 常规体" pitchFamily="2" charset="-122"/>
            </a:endParaRPr>
          </a:p>
        </p:txBody>
      </p:sp>
    </p:spTree>
    <p:extLst>
      <p:ext uri="{BB962C8B-B14F-4D97-AF65-F5344CB8AC3E}">
        <p14:creationId xmlns:p14="http://schemas.microsoft.com/office/powerpoint/2010/main" val="2535786434"/>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A2B35"/>
        </a:solidFill>
        <a:effectLst/>
      </p:bgPr>
    </p:bg>
    <p:spTree>
      <p:nvGrpSpPr>
        <p:cNvPr id="1" name=""/>
        <p:cNvGrpSpPr/>
        <p:nvPr/>
      </p:nvGrpSpPr>
      <p:grpSpPr>
        <a:xfrm>
          <a:off x="0" y="0"/>
          <a:ext cx="0" cy="0"/>
          <a:chOff x="0" y="0"/>
          <a:chExt cx="0" cy="0"/>
        </a:xfrm>
      </p:grpSpPr>
      <p:grpSp>
        <p:nvGrpSpPr>
          <p:cNvPr id="9" name="组合 8"/>
          <p:cNvGrpSpPr/>
          <p:nvPr/>
        </p:nvGrpSpPr>
        <p:grpSpPr>
          <a:xfrm>
            <a:off x="-7244" y="25714"/>
            <a:ext cx="12858750" cy="5143500"/>
            <a:chOff x="-7244" y="25714"/>
            <a:chExt cx="12858750" cy="514350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4" y="25714"/>
              <a:ext cx="6429375" cy="5143500"/>
            </a:xfrm>
            <a:prstGeom prst="rect">
              <a:avLst/>
            </a:prstGeom>
          </p:spPr>
        </p:pic>
        <p:pic>
          <p:nvPicPr>
            <p:cNvPr id="33" name="图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2131" y="25714"/>
              <a:ext cx="6429375" cy="5143500"/>
            </a:xfrm>
            <a:prstGeom prst="rect">
              <a:avLst/>
            </a:prstGeom>
          </p:spPr>
        </p:pic>
      </p:grpSp>
      <p:sp>
        <p:nvSpPr>
          <p:cNvPr id="27" name="矩形 26"/>
          <p:cNvSpPr/>
          <p:nvPr/>
        </p:nvSpPr>
        <p:spPr>
          <a:xfrm>
            <a:off x="4648739" y="168682"/>
            <a:ext cx="4495261" cy="954107"/>
          </a:xfrm>
          <a:prstGeom prst="rect">
            <a:avLst/>
          </a:prstGeom>
        </p:spPr>
        <p:txBody>
          <a:bodyPr wrap="square">
            <a:spAutoFit/>
          </a:bodyPr>
          <a:lstStyle/>
          <a:p>
            <a:pPr algn="ctr"/>
            <a:r>
              <a:rPr lang="zh-CN" altLang="en-US" sz="2400" i="1" spc="120" dirty="0" smtClean="0">
                <a:solidFill>
                  <a:schemeClr val="bg1"/>
                </a:solidFill>
                <a:latin typeface="造字工房劲黑 G0v1 常规体" pitchFamily="2" charset="-122"/>
                <a:ea typeface="造字工房劲黑 G0v1 常规体" pitchFamily="2" charset="-122"/>
              </a:rPr>
              <a:t>借助移动互联，小企业更容易借势起飞，</a:t>
            </a:r>
            <a:r>
              <a:rPr lang="zh-CN" altLang="en-US" sz="3200" i="1" spc="120" dirty="0" smtClean="0">
                <a:solidFill>
                  <a:srgbClr val="EF4135"/>
                </a:solidFill>
                <a:latin typeface="造字工房劲黑 G0v1 常规体" pitchFamily="2" charset="-122"/>
                <a:ea typeface="造字工房劲黑 G0v1 常规体" pitchFamily="2" charset="-122"/>
              </a:rPr>
              <a:t>实现弯道超车</a:t>
            </a:r>
            <a:endParaRPr lang="zh-CN" altLang="en-US" sz="4400" i="1" spc="120" dirty="0">
              <a:solidFill>
                <a:srgbClr val="EF4135"/>
              </a:solidFill>
              <a:latin typeface="造字工房劲黑 G0v1 常规体" pitchFamily="2" charset="-122"/>
              <a:ea typeface="造字工房劲黑 G0v1 常规体" pitchFamily="2" charset="-122"/>
            </a:endParaRPr>
          </a:p>
        </p:txBody>
      </p:sp>
      <p:grpSp>
        <p:nvGrpSpPr>
          <p:cNvPr id="8" name="组合 7"/>
          <p:cNvGrpSpPr/>
          <p:nvPr/>
        </p:nvGrpSpPr>
        <p:grpSpPr>
          <a:xfrm rot="18316449">
            <a:off x="-187770" y="-8675421"/>
            <a:ext cx="2350908" cy="19340537"/>
            <a:chOff x="4137814" y="-11343648"/>
            <a:chExt cx="2350908" cy="19340537"/>
          </a:xfrm>
        </p:grpSpPr>
        <p:sp>
          <p:nvSpPr>
            <p:cNvPr id="7" name="梯形 6"/>
            <p:cNvSpPr/>
            <p:nvPr/>
          </p:nvSpPr>
          <p:spPr>
            <a:xfrm>
              <a:off x="4137814" y="-1670393"/>
              <a:ext cx="2346261" cy="9667282"/>
            </a:xfrm>
            <a:prstGeom prst="trapezoid">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梯形 37"/>
            <p:cNvSpPr/>
            <p:nvPr/>
          </p:nvSpPr>
          <p:spPr>
            <a:xfrm flipH="1" flipV="1">
              <a:off x="4142461" y="-11343648"/>
              <a:ext cx="2346261" cy="9667282"/>
            </a:xfrm>
            <a:prstGeom prst="trapezoi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2" name="图片 41"/>
          <p:cNvPicPr>
            <a:picLocks noChangeAspect="1"/>
          </p:cNvPicPr>
          <p:nvPr/>
        </p:nvPicPr>
        <p:blipFill>
          <a:blip r:embed="rId4">
            <a:extLst>
              <a:ext uri="{BEBA8EAE-BF5A-486C-A8C5-ECC9F3942E4B}">
                <a14:imgProps xmlns:a14="http://schemas.microsoft.com/office/drawing/2010/main">
                  <a14:imgLayer r:embed="rId5">
                    <a14:imgEffect>
                      <a14:colorTemperature colorTemp="8800"/>
                    </a14:imgEffect>
                  </a14:imgLayer>
                </a14:imgProps>
              </a:ext>
            </a:extLst>
          </a:blip>
          <a:stretch>
            <a:fillRect/>
          </a:stretch>
        </p:blipFill>
        <p:spPr>
          <a:xfrm>
            <a:off x="421811" y="428324"/>
            <a:ext cx="1183735" cy="1181087"/>
          </a:xfrm>
          <a:prstGeom prst="rect">
            <a:avLst/>
          </a:prstGeom>
        </p:spPr>
      </p:pic>
      <p:grpSp>
        <p:nvGrpSpPr>
          <p:cNvPr id="47" name="组合 46"/>
          <p:cNvGrpSpPr/>
          <p:nvPr/>
        </p:nvGrpSpPr>
        <p:grpSpPr>
          <a:xfrm>
            <a:off x="5638800" y="4260564"/>
            <a:ext cx="1537056" cy="882936"/>
            <a:chOff x="1123233" y="1493779"/>
            <a:chExt cx="1537056" cy="882936"/>
          </a:xfrm>
        </p:grpSpPr>
        <p:pic>
          <p:nvPicPr>
            <p:cNvPr id="43" name="图片 4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3233" y="1805215"/>
              <a:ext cx="1323975" cy="571500"/>
            </a:xfrm>
            <a:prstGeom prst="rect">
              <a:avLst/>
            </a:prstGeom>
          </p:spPr>
        </p:pic>
        <p:sp>
          <p:nvSpPr>
            <p:cNvPr id="46" name="矩形标注 45"/>
            <p:cNvSpPr/>
            <p:nvPr/>
          </p:nvSpPr>
          <p:spPr>
            <a:xfrm>
              <a:off x="2191810" y="1493779"/>
              <a:ext cx="468479" cy="612648"/>
            </a:xfrm>
            <a:prstGeom prst="wedgeRectCallout">
              <a:avLst>
                <a:gd name="adj1" fmla="val -69239"/>
                <a:gd name="adj2" fmla="val 3264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i="1" spc="120" dirty="0" smtClean="0">
                  <a:solidFill>
                    <a:schemeClr val="tx1"/>
                  </a:solidFill>
                  <a:latin typeface="造字工房悦黑体验版常规体" pitchFamily="50" charset="-122"/>
                  <a:ea typeface="造字工房悦黑体验版常规体" pitchFamily="50" charset="-122"/>
                </a:rPr>
                <a:t>的士</a:t>
              </a:r>
              <a:endParaRPr lang="zh-CN" altLang="en-US" dirty="0">
                <a:solidFill>
                  <a:schemeClr val="tx1"/>
                </a:solidFill>
              </a:endParaRPr>
            </a:p>
          </p:txBody>
        </p:sp>
      </p:grpSp>
      <p:grpSp>
        <p:nvGrpSpPr>
          <p:cNvPr id="48" name="组合 47"/>
          <p:cNvGrpSpPr/>
          <p:nvPr/>
        </p:nvGrpSpPr>
        <p:grpSpPr>
          <a:xfrm>
            <a:off x="2540369" y="3912831"/>
            <a:ext cx="1303047" cy="1256383"/>
            <a:chOff x="3154203" y="1940677"/>
            <a:chExt cx="1303047" cy="1256383"/>
          </a:xfrm>
        </p:grpSpPr>
        <p:pic>
          <p:nvPicPr>
            <p:cNvPr id="12" name="图片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54203" y="2323855"/>
              <a:ext cx="873205" cy="873205"/>
            </a:xfrm>
            <a:prstGeom prst="rect">
              <a:avLst/>
            </a:prstGeom>
          </p:spPr>
        </p:pic>
        <p:sp>
          <p:nvSpPr>
            <p:cNvPr id="44" name="矩形标注 43"/>
            <p:cNvSpPr/>
            <p:nvPr/>
          </p:nvSpPr>
          <p:spPr>
            <a:xfrm>
              <a:off x="3988771" y="1940677"/>
              <a:ext cx="468479" cy="612648"/>
            </a:xfrm>
            <a:prstGeom prst="wedgeRectCallout">
              <a:avLst>
                <a:gd name="adj1" fmla="val -69239"/>
                <a:gd name="adj2" fmla="val 3264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i="1" spc="120" dirty="0">
                  <a:solidFill>
                    <a:schemeClr val="tx1"/>
                  </a:solidFill>
                  <a:latin typeface="造字工房悦黑体验版常规体" pitchFamily="50" charset="-122"/>
                  <a:ea typeface="造字工房悦黑体验版常规体" pitchFamily="50" charset="-122"/>
                </a:rPr>
                <a:t>餐馆</a:t>
              </a:r>
              <a:endParaRPr lang="zh-CN" altLang="en-US" dirty="0">
                <a:solidFill>
                  <a:schemeClr val="tx1"/>
                </a:solidFill>
              </a:endParaRPr>
            </a:p>
          </p:txBody>
        </p:sp>
      </p:grpSp>
      <p:grpSp>
        <p:nvGrpSpPr>
          <p:cNvPr id="6" name="组合 5"/>
          <p:cNvGrpSpPr/>
          <p:nvPr/>
        </p:nvGrpSpPr>
        <p:grpSpPr>
          <a:xfrm>
            <a:off x="9582323" y="2439198"/>
            <a:ext cx="3274099" cy="1350647"/>
            <a:chOff x="5814684" y="319525"/>
            <a:chExt cx="3274099" cy="1350647"/>
          </a:xfrm>
        </p:grpSpPr>
        <p:grpSp>
          <p:nvGrpSpPr>
            <p:cNvPr id="17" name="组合 16"/>
            <p:cNvGrpSpPr/>
            <p:nvPr/>
          </p:nvGrpSpPr>
          <p:grpSpPr>
            <a:xfrm>
              <a:off x="5814684" y="319525"/>
              <a:ext cx="3274099" cy="1350647"/>
              <a:chOff x="-646775" y="1637992"/>
              <a:chExt cx="5366073" cy="2338664"/>
            </a:xfrm>
          </p:grpSpPr>
          <p:grpSp>
            <p:nvGrpSpPr>
              <p:cNvPr id="16" name="组合 15"/>
              <p:cNvGrpSpPr/>
              <p:nvPr/>
            </p:nvGrpSpPr>
            <p:grpSpPr>
              <a:xfrm rot="2903207">
                <a:off x="3471265" y="1651850"/>
                <a:ext cx="974843" cy="978773"/>
                <a:chOff x="4745865" y="2178525"/>
                <a:chExt cx="998936" cy="978773"/>
              </a:xfrm>
            </p:grpSpPr>
            <p:sp>
              <p:nvSpPr>
                <p:cNvPr id="50" name="任意多边形 49"/>
                <p:cNvSpPr/>
                <p:nvPr/>
              </p:nvSpPr>
              <p:spPr>
                <a:xfrm rot="10800000">
                  <a:off x="4789724" y="2358524"/>
                  <a:ext cx="911214" cy="798774"/>
                </a:xfrm>
                <a:custGeom>
                  <a:avLst/>
                  <a:gdLst>
                    <a:gd name="connsiteX0" fmla="*/ 455606 w 911214"/>
                    <a:gd name="connsiteY0" fmla="*/ 798774 h 798774"/>
                    <a:gd name="connsiteX1" fmla="*/ 27394 w 911214"/>
                    <a:gd name="connsiteY1" fmla="*/ 734035 h 798774"/>
                    <a:gd name="connsiteX2" fmla="*/ 0 w 911214"/>
                    <a:gd name="connsiteY2" fmla="*/ 724008 h 798774"/>
                    <a:gd name="connsiteX3" fmla="*/ 181002 w 911214"/>
                    <a:gd name="connsiteY3" fmla="*/ 0 h 798774"/>
                    <a:gd name="connsiteX4" fmla="*/ 730212 w 911214"/>
                    <a:gd name="connsiteY4" fmla="*/ 0 h 798774"/>
                    <a:gd name="connsiteX5" fmla="*/ 911214 w 911214"/>
                    <a:gd name="connsiteY5" fmla="*/ 724008 h 798774"/>
                    <a:gd name="connsiteX6" fmla="*/ 883818 w 911214"/>
                    <a:gd name="connsiteY6" fmla="*/ 734035 h 798774"/>
                    <a:gd name="connsiteX7" fmla="*/ 455606 w 911214"/>
                    <a:gd name="connsiteY7" fmla="*/ 798774 h 79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1214" h="798774">
                      <a:moveTo>
                        <a:pt x="455606" y="798774"/>
                      </a:moveTo>
                      <a:cubicBezTo>
                        <a:pt x="306489" y="798774"/>
                        <a:pt x="162666" y="776108"/>
                        <a:pt x="27394" y="734035"/>
                      </a:cubicBezTo>
                      <a:lnTo>
                        <a:pt x="0" y="724008"/>
                      </a:lnTo>
                      <a:lnTo>
                        <a:pt x="181002" y="0"/>
                      </a:lnTo>
                      <a:lnTo>
                        <a:pt x="730212" y="0"/>
                      </a:lnTo>
                      <a:lnTo>
                        <a:pt x="911214" y="724008"/>
                      </a:lnTo>
                      <a:lnTo>
                        <a:pt x="883818" y="734035"/>
                      </a:lnTo>
                      <a:cubicBezTo>
                        <a:pt x="748546" y="776108"/>
                        <a:pt x="604723" y="798774"/>
                        <a:pt x="455606" y="7987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4745865" y="2178525"/>
                  <a:ext cx="998936" cy="254767"/>
                </a:xfrm>
                <a:custGeom>
                  <a:avLst/>
                  <a:gdLst>
                    <a:gd name="connsiteX0" fmla="*/ 499468 w 998936"/>
                    <a:gd name="connsiteY0" fmla="*/ 0 h 254767"/>
                    <a:gd name="connsiteX1" fmla="*/ 981207 w 998936"/>
                    <a:gd name="connsiteY1" fmla="*/ 72832 h 254767"/>
                    <a:gd name="connsiteX2" fmla="*/ 998936 w 998936"/>
                    <a:gd name="connsiteY2" fmla="*/ 79321 h 254767"/>
                    <a:gd name="connsiteX3" fmla="*/ 955075 w 998936"/>
                    <a:gd name="connsiteY3" fmla="*/ 254766 h 254767"/>
                    <a:gd name="connsiteX4" fmla="*/ 927680 w 998936"/>
                    <a:gd name="connsiteY4" fmla="*/ 244740 h 254767"/>
                    <a:gd name="connsiteX5" fmla="*/ 499468 w 998936"/>
                    <a:gd name="connsiteY5" fmla="*/ 180000 h 254767"/>
                    <a:gd name="connsiteX6" fmla="*/ 71256 w 998936"/>
                    <a:gd name="connsiteY6" fmla="*/ 244740 h 254767"/>
                    <a:gd name="connsiteX7" fmla="*/ 43861 w 998936"/>
                    <a:gd name="connsiteY7" fmla="*/ 254767 h 254767"/>
                    <a:gd name="connsiteX8" fmla="*/ 0 w 998936"/>
                    <a:gd name="connsiteY8" fmla="*/ 79322 h 254767"/>
                    <a:gd name="connsiteX9" fmla="*/ 17730 w 998936"/>
                    <a:gd name="connsiteY9" fmla="*/ 72832 h 254767"/>
                    <a:gd name="connsiteX10" fmla="*/ 499468 w 998936"/>
                    <a:gd name="connsiteY10" fmla="*/ 0 h 254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36" h="254767">
                      <a:moveTo>
                        <a:pt x="499468" y="0"/>
                      </a:moveTo>
                      <a:cubicBezTo>
                        <a:pt x="667225" y="0"/>
                        <a:pt x="829026" y="25499"/>
                        <a:pt x="981207" y="72832"/>
                      </a:cubicBezTo>
                      <a:lnTo>
                        <a:pt x="998936" y="79321"/>
                      </a:lnTo>
                      <a:lnTo>
                        <a:pt x="955075" y="254766"/>
                      </a:lnTo>
                      <a:lnTo>
                        <a:pt x="927680" y="244740"/>
                      </a:lnTo>
                      <a:cubicBezTo>
                        <a:pt x="792408" y="202666"/>
                        <a:pt x="648585" y="180000"/>
                        <a:pt x="499468" y="180000"/>
                      </a:cubicBezTo>
                      <a:cubicBezTo>
                        <a:pt x="350351" y="180000"/>
                        <a:pt x="206528" y="202666"/>
                        <a:pt x="71256" y="244740"/>
                      </a:cubicBezTo>
                      <a:lnTo>
                        <a:pt x="43861" y="254767"/>
                      </a:lnTo>
                      <a:lnTo>
                        <a:pt x="0" y="79322"/>
                      </a:lnTo>
                      <a:lnTo>
                        <a:pt x="17730" y="72832"/>
                      </a:lnTo>
                      <a:cubicBezTo>
                        <a:pt x="169911" y="25499"/>
                        <a:pt x="331712" y="0"/>
                        <a:pt x="499468"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rot="7225827">
                <a:off x="3357220" y="3119209"/>
                <a:ext cx="784346" cy="924508"/>
                <a:chOff x="4415187" y="2088355"/>
                <a:chExt cx="998934" cy="978775"/>
              </a:xfrm>
            </p:grpSpPr>
            <p:sp>
              <p:nvSpPr>
                <p:cNvPr id="53" name="任意多边形 52"/>
                <p:cNvSpPr/>
                <p:nvPr/>
              </p:nvSpPr>
              <p:spPr>
                <a:xfrm rot="10800000">
                  <a:off x="4459046" y="2268356"/>
                  <a:ext cx="911214" cy="798774"/>
                </a:xfrm>
                <a:custGeom>
                  <a:avLst/>
                  <a:gdLst>
                    <a:gd name="connsiteX0" fmla="*/ 455606 w 911214"/>
                    <a:gd name="connsiteY0" fmla="*/ 798774 h 798774"/>
                    <a:gd name="connsiteX1" fmla="*/ 27394 w 911214"/>
                    <a:gd name="connsiteY1" fmla="*/ 734035 h 798774"/>
                    <a:gd name="connsiteX2" fmla="*/ 0 w 911214"/>
                    <a:gd name="connsiteY2" fmla="*/ 724008 h 798774"/>
                    <a:gd name="connsiteX3" fmla="*/ 181002 w 911214"/>
                    <a:gd name="connsiteY3" fmla="*/ 0 h 798774"/>
                    <a:gd name="connsiteX4" fmla="*/ 730212 w 911214"/>
                    <a:gd name="connsiteY4" fmla="*/ 0 h 798774"/>
                    <a:gd name="connsiteX5" fmla="*/ 911214 w 911214"/>
                    <a:gd name="connsiteY5" fmla="*/ 724008 h 798774"/>
                    <a:gd name="connsiteX6" fmla="*/ 883818 w 911214"/>
                    <a:gd name="connsiteY6" fmla="*/ 734035 h 798774"/>
                    <a:gd name="connsiteX7" fmla="*/ 455606 w 911214"/>
                    <a:gd name="connsiteY7" fmla="*/ 798774 h 79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1214" h="798774">
                      <a:moveTo>
                        <a:pt x="455606" y="798774"/>
                      </a:moveTo>
                      <a:cubicBezTo>
                        <a:pt x="306489" y="798774"/>
                        <a:pt x="162666" y="776108"/>
                        <a:pt x="27394" y="734035"/>
                      </a:cubicBezTo>
                      <a:lnTo>
                        <a:pt x="0" y="724008"/>
                      </a:lnTo>
                      <a:lnTo>
                        <a:pt x="181002" y="0"/>
                      </a:lnTo>
                      <a:lnTo>
                        <a:pt x="730212" y="0"/>
                      </a:lnTo>
                      <a:lnTo>
                        <a:pt x="911214" y="724008"/>
                      </a:lnTo>
                      <a:lnTo>
                        <a:pt x="883818" y="734035"/>
                      </a:lnTo>
                      <a:cubicBezTo>
                        <a:pt x="748546" y="776108"/>
                        <a:pt x="604723" y="798774"/>
                        <a:pt x="455606" y="7987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53"/>
                <p:cNvSpPr/>
                <p:nvPr/>
              </p:nvSpPr>
              <p:spPr>
                <a:xfrm>
                  <a:off x="4415187" y="2088355"/>
                  <a:ext cx="998934" cy="254767"/>
                </a:xfrm>
                <a:custGeom>
                  <a:avLst/>
                  <a:gdLst>
                    <a:gd name="connsiteX0" fmla="*/ 499468 w 998936"/>
                    <a:gd name="connsiteY0" fmla="*/ 0 h 254767"/>
                    <a:gd name="connsiteX1" fmla="*/ 981207 w 998936"/>
                    <a:gd name="connsiteY1" fmla="*/ 72832 h 254767"/>
                    <a:gd name="connsiteX2" fmla="*/ 998936 w 998936"/>
                    <a:gd name="connsiteY2" fmla="*/ 79321 h 254767"/>
                    <a:gd name="connsiteX3" fmla="*/ 955075 w 998936"/>
                    <a:gd name="connsiteY3" fmla="*/ 254766 h 254767"/>
                    <a:gd name="connsiteX4" fmla="*/ 927680 w 998936"/>
                    <a:gd name="connsiteY4" fmla="*/ 244740 h 254767"/>
                    <a:gd name="connsiteX5" fmla="*/ 499468 w 998936"/>
                    <a:gd name="connsiteY5" fmla="*/ 180000 h 254767"/>
                    <a:gd name="connsiteX6" fmla="*/ 71256 w 998936"/>
                    <a:gd name="connsiteY6" fmla="*/ 244740 h 254767"/>
                    <a:gd name="connsiteX7" fmla="*/ 43861 w 998936"/>
                    <a:gd name="connsiteY7" fmla="*/ 254767 h 254767"/>
                    <a:gd name="connsiteX8" fmla="*/ 0 w 998936"/>
                    <a:gd name="connsiteY8" fmla="*/ 79322 h 254767"/>
                    <a:gd name="connsiteX9" fmla="*/ 17730 w 998936"/>
                    <a:gd name="connsiteY9" fmla="*/ 72832 h 254767"/>
                    <a:gd name="connsiteX10" fmla="*/ 499468 w 998936"/>
                    <a:gd name="connsiteY10" fmla="*/ 0 h 254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36" h="254767">
                      <a:moveTo>
                        <a:pt x="499468" y="0"/>
                      </a:moveTo>
                      <a:cubicBezTo>
                        <a:pt x="667225" y="0"/>
                        <a:pt x="829026" y="25499"/>
                        <a:pt x="981207" y="72832"/>
                      </a:cubicBezTo>
                      <a:lnTo>
                        <a:pt x="998936" y="79321"/>
                      </a:lnTo>
                      <a:lnTo>
                        <a:pt x="955075" y="254766"/>
                      </a:lnTo>
                      <a:lnTo>
                        <a:pt x="927680" y="244740"/>
                      </a:lnTo>
                      <a:cubicBezTo>
                        <a:pt x="792408" y="202666"/>
                        <a:pt x="648585" y="180000"/>
                        <a:pt x="499468" y="180000"/>
                      </a:cubicBezTo>
                      <a:cubicBezTo>
                        <a:pt x="350351" y="180000"/>
                        <a:pt x="206528" y="202666"/>
                        <a:pt x="71256" y="244740"/>
                      </a:cubicBezTo>
                      <a:lnTo>
                        <a:pt x="43861" y="254767"/>
                      </a:lnTo>
                      <a:lnTo>
                        <a:pt x="0" y="79322"/>
                      </a:lnTo>
                      <a:lnTo>
                        <a:pt x="17730" y="72832"/>
                      </a:lnTo>
                      <a:cubicBezTo>
                        <a:pt x="169911" y="25499"/>
                        <a:pt x="331712" y="0"/>
                        <a:pt x="499468"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646775" y="1637992"/>
                <a:ext cx="5015945" cy="2338664"/>
                <a:chOff x="-710017" y="583886"/>
                <a:chExt cx="5015945" cy="2338664"/>
              </a:xfrm>
            </p:grpSpPr>
            <p:sp>
              <p:nvSpPr>
                <p:cNvPr id="3" name="流程图: 联系 2"/>
                <p:cNvSpPr/>
                <p:nvPr/>
              </p:nvSpPr>
              <p:spPr>
                <a:xfrm>
                  <a:off x="-710017" y="583886"/>
                  <a:ext cx="5015944" cy="2338663"/>
                </a:xfrm>
                <a:custGeom>
                  <a:avLst/>
                  <a:gdLst>
                    <a:gd name="connsiteX0" fmla="*/ 0 w 4691780"/>
                    <a:gd name="connsiteY0" fmla="*/ 1044470 h 2088940"/>
                    <a:gd name="connsiteX1" fmla="*/ 2345890 w 4691780"/>
                    <a:gd name="connsiteY1" fmla="*/ 0 h 2088940"/>
                    <a:gd name="connsiteX2" fmla="*/ 4691780 w 4691780"/>
                    <a:gd name="connsiteY2" fmla="*/ 1044470 h 2088940"/>
                    <a:gd name="connsiteX3" fmla="*/ 2345890 w 4691780"/>
                    <a:gd name="connsiteY3" fmla="*/ 2088940 h 2088940"/>
                    <a:gd name="connsiteX4" fmla="*/ 0 w 4691780"/>
                    <a:gd name="connsiteY4" fmla="*/ 1044470 h 2088940"/>
                    <a:gd name="connsiteX0" fmla="*/ 0 w 5063569"/>
                    <a:gd name="connsiteY0" fmla="*/ 1044474 h 2088948"/>
                    <a:gd name="connsiteX1" fmla="*/ 2345890 w 5063569"/>
                    <a:gd name="connsiteY1" fmla="*/ 4 h 2088948"/>
                    <a:gd name="connsiteX2" fmla="*/ 5063569 w 5063569"/>
                    <a:gd name="connsiteY2" fmla="*/ 1034425 h 2088948"/>
                    <a:gd name="connsiteX3" fmla="*/ 2345890 w 5063569"/>
                    <a:gd name="connsiteY3" fmla="*/ 2088944 h 2088948"/>
                    <a:gd name="connsiteX4" fmla="*/ 0 w 5063569"/>
                    <a:gd name="connsiteY4" fmla="*/ 1044474 h 2088948"/>
                    <a:gd name="connsiteX0" fmla="*/ 0 w 5063569"/>
                    <a:gd name="connsiteY0" fmla="*/ 1044868 h 2089342"/>
                    <a:gd name="connsiteX1" fmla="*/ 2345890 w 5063569"/>
                    <a:gd name="connsiteY1" fmla="*/ 398 h 2089342"/>
                    <a:gd name="connsiteX2" fmla="*/ 5063569 w 5063569"/>
                    <a:gd name="connsiteY2" fmla="*/ 1034819 h 2089342"/>
                    <a:gd name="connsiteX3" fmla="*/ 2345890 w 5063569"/>
                    <a:gd name="connsiteY3" fmla="*/ 2089338 h 2089342"/>
                    <a:gd name="connsiteX4" fmla="*/ 0 w 5063569"/>
                    <a:gd name="connsiteY4" fmla="*/ 1044868 h 2089342"/>
                    <a:gd name="connsiteX0" fmla="*/ 0 w 4740486"/>
                    <a:gd name="connsiteY0" fmla="*/ 1044475 h 2088949"/>
                    <a:gd name="connsiteX1" fmla="*/ 2022807 w 4740486"/>
                    <a:gd name="connsiteY1" fmla="*/ 5 h 2088949"/>
                    <a:gd name="connsiteX2" fmla="*/ 4740486 w 4740486"/>
                    <a:gd name="connsiteY2" fmla="*/ 1034426 h 2088949"/>
                    <a:gd name="connsiteX3" fmla="*/ 2022807 w 4740486"/>
                    <a:gd name="connsiteY3" fmla="*/ 2088945 h 2088949"/>
                    <a:gd name="connsiteX4" fmla="*/ 0 w 4740486"/>
                    <a:gd name="connsiteY4" fmla="*/ 1044475 h 2088949"/>
                    <a:gd name="connsiteX0" fmla="*/ 0 w 4632791"/>
                    <a:gd name="connsiteY0" fmla="*/ 1044475 h 2088949"/>
                    <a:gd name="connsiteX1" fmla="*/ 2022807 w 4632791"/>
                    <a:gd name="connsiteY1" fmla="*/ 5 h 2088949"/>
                    <a:gd name="connsiteX2" fmla="*/ 4632791 w 4632791"/>
                    <a:gd name="connsiteY2" fmla="*/ 1034426 h 2088949"/>
                    <a:gd name="connsiteX3" fmla="*/ 2022807 w 4632791"/>
                    <a:gd name="connsiteY3" fmla="*/ 2088945 h 2088949"/>
                    <a:gd name="connsiteX4" fmla="*/ 0 w 4632791"/>
                    <a:gd name="connsiteY4" fmla="*/ 1044475 h 2088949"/>
                    <a:gd name="connsiteX0" fmla="*/ 0 w 5375881"/>
                    <a:gd name="connsiteY0" fmla="*/ 1044486 h 2088970"/>
                    <a:gd name="connsiteX1" fmla="*/ 2022807 w 5375881"/>
                    <a:gd name="connsiteY1" fmla="*/ 16 h 2088970"/>
                    <a:gd name="connsiteX2" fmla="*/ 5375881 w 5375881"/>
                    <a:gd name="connsiteY2" fmla="*/ 1025462 h 2088970"/>
                    <a:gd name="connsiteX3" fmla="*/ 2022807 w 5375881"/>
                    <a:gd name="connsiteY3" fmla="*/ 2088956 h 2088970"/>
                    <a:gd name="connsiteX4" fmla="*/ 0 w 5375881"/>
                    <a:gd name="connsiteY4" fmla="*/ 1044486 h 2088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5881" h="2088970">
                      <a:moveTo>
                        <a:pt x="0" y="1044486"/>
                      </a:moveTo>
                      <a:cubicBezTo>
                        <a:pt x="0" y="467641"/>
                        <a:pt x="1126827" y="3187"/>
                        <a:pt x="2022807" y="16"/>
                      </a:cubicBezTo>
                      <a:cubicBezTo>
                        <a:pt x="2918787" y="-3155"/>
                        <a:pt x="5375881" y="448617"/>
                        <a:pt x="5375881" y="1025462"/>
                      </a:cubicBezTo>
                      <a:cubicBezTo>
                        <a:pt x="5375881" y="1602307"/>
                        <a:pt x="2918787" y="2085785"/>
                        <a:pt x="2022807" y="2088956"/>
                      </a:cubicBezTo>
                      <a:cubicBezTo>
                        <a:pt x="1126827" y="2092127"/>
                        <a:pt x="0" y="1621331"/>
                        <a:pt x="0" y="1044486"/>
                      </a:cubicBezTo>
                      <a:close/>
                    </a:path>
                  </a:pathLst>
                </a:custGeom>
                <a:solidFill>
                  <a:srgbClr val="BE3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533399" y="819150"/>
                  <a:ext cx="4839327" cy="2103400"/>
                </a:xfrm>
                <a:custGeom>
                  <a:avLst/>
                  <a:gdLst>
                    <a:gd name="connsiteX0" fmla="*/ 1921032 w 4839327"/>
                    <a:gd name="connsiteY0" fmla="*/ 18 h 2103400"/>
                    <a:gd name="connsiteX1" fmla="*/ 4727500 w 4839327"/>
                    <a:gd name="connsiteY1" fmla="*/ 692643 h 2103400"/>
                    <a:gd name="connsiteX2" fmla="*/ 4764817 w 4839327"/>
                    <a:gd name="connsiteY2" fmla="*/ 717798 h 2103400"/>
                    <a:gd name="connsiteX3" fmla="*/ 4813376 w 4839327"/>
                    <a:gd name="connsiteY3" fmla="*/ 793415 h 2103400"/>
                    <a:gd name="connsiteX4" fmla="*/ 4839327 w 4839327"/>
                    <a:gd name="connsiteY4" fmla="*/ 912771 h 2103400"/>
                    <a:gd name="connsiteX5" fmla="*/ 1710755 w 4839327"/>
                    <a:gd name="connsiteY5" fmla="*/ 2103383 h 2103400"/>
                    <a:gd name="connsiteX6" fmla="*/ 200132 w 4839327"/>
                    <a:gd name="connsiteY6" fmla="*/ 1588780 h 2103400"/>
                    <a:gd name="connsiteX7" fmla="*/ 96838 w 4839327"/>
                    <a:gd name="connsiteY7" fmla="*/ 1495831 h 2103400"/>
                    <a:gd name="connsiteX8" fmla="*/ 47644 w 4839327"/>
                    <a:gd name="connsiteY8" fmla="*/ 1398935 h 2103400"/>
                    <a:gd name="connsiteX9" fmla="*/ 0 w 4839327"/>
                    <a:gd name="connsiteY9" fmla="*/ 1164172 h 2103400"/>
                    <a:gd name="connsiteX10" fmla="*/ 1921032 w 4839327"/>
                    <a:gd name="connsiteY10" fmla="*/ 18 h 210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39327" h="2103400">
                      <a:moveTo>
                        <a:pt x="1921032" y="18"/>
                      </a:moveTo>
                      <a:cubicBezTo>
                        <a:pt x="2559207" y="-2633"/>
                        <a:pt x="4031327" y="279946"/>
                        <a:pt x="4727500" y="692643"/>
                      </a:cubicBezTo>
                      <a:lnTo>
                        <a:pt x="4764817" y="717798"/>
                      </a:lnTo>
                      <a:lnTo>
                        <a:pt x="4813376" y="793415"/>
                      </a:lnTo>
                      <a:cubicBezTo>
                        <a:pt x="4830372" y="832593"/>
                        <a:pt x="4839327" y="872409"/>
                        <a:pt x="4839327" y="912771"/>
                      </a:cubicBezTo>
                      <a:cubicBezTo>
                        <a:pt x="4839327" y="1558566"/>
                        <a:pt x="2546746" y="2099833"/>
                        <a:pt x="1710755" y="2103383"/>
                      </a:cubicBezTo>
                      <a:cubicBezTo>
                        <a:pt x="1188261" y="2105602"/>
                        <a:pt x="581630" y="1900548"/>
                        <a:pt x="200132" y="1588780"/>
                      </a:cubicBezTo>
                      <a:lnTo>
                        <a:pt x="96838" y="1495831"/>
                      </a:lnTo>
                      <a:lnTo>
                        <a:pt x="47644" y="1398935"/>
                      </a:lnTo>
                      <a:cubicBezTo>
                        <a:pt x="16721" y="1323062"/>
                        <a:pt x="0" y="1244540"/>
                        <a:pt x="0" y="1164172"/>
                      </a:cubicBezTo>
                      <a:cubicBezTo>
                        <a:pt x="0" y="521227"/>
                        <a:pt x="1070132" y="3552"/>
                        <a:pt x="1921032" y="18"/>
                      </a:cubicBezTo>
                      <a:close/>
                    </a:path>
                  </a:pathLst>
                </a:custGeom>
                <a:solidFill>
                  <a:srgbClr val="DB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0" y="1490544"/>
                  <a:ext cx="4027408" cy="1365678"/>
                </a:xfrm>
                <a:custGeom>
                  <a:avLst/>
                  <a:gdLst>
                    <a:gd name="connsiteX0" fmla="*/ 1598731 w 4027408"/>
                    <a:gd name="connsiteY0" fmla="*/ 12 h 1365678"/>
                    <a:gd name="connsiteX1" fmla="*/ 3934343 w 4027408"/>
                    <a:gd name="connsiteY1" fmla="*/ 449714 h 1365678"/>
                    <a:gd name="connsiteX2" fmla="*/ 3965399 w 4027408"/>
                    <a:gd name="connsiteY2" fmla="*/ 466046 h 1365678"/>
                    <a:gd name="connsiteX3" fmla="*/ 4005811 w 4027408"/>
                    <a:gd name="connsiteY3" fmla="*/ 515142 h 1365678"/>
                    <a:gd name="connsiteX4" fmla="*/ 4027408 w 4027408"/>
                    <a:gd name="connsiteY4" fmla="*/ 592636 h 1365678"/>
                    <a:gd name="connsiteX5" fmla="*/ 4013115 w 4027408"/>
                    <a:gd name="connsiteY5" fmla="*/ 644093 h 1365678"/>
                    <a:gd name="connsiteX6" fmla="*/ 3934650 w 4027408"/>
                    <a:gd name="connsiteY6" fmla="*/ 699356 h 1365678"/>
                    <a:gd name="connsiteX7" fmla="*/ 2534635 w 4027408"/>
                    <a:gd name="connsiteY7" fmla="*/ 1223990 h 1365678"/>
                    <a:gd name="connsiteX8" fmla="*/ 2378874 w 4027408"/>
                    <a:gd name="connsiteY8" fmla="*/ 1259980 h 1365678"/>
                    <a:gd name="connsiteX9" fmla="*/ 2124069 w 4027408"/>
                    <a:gd name="connsiteY9" fmla="*/ 1302872 h 1365678"/>
                    <a:gd name="connsiteX10" fmla="*/ 1423733 w 4027408"/>
                    <a:gd name="connsiteY10" fmla="*/ 1365667 h 1365678"/>
                    <a:gd name="connsiteX11" fmla="*/ 166555 w 4027408"/>
                    <a:gd name="connsiteY11" fmla="*/ 1031550 h 1365678"/>
                    <a:gd name="connsiteX12" fmla="*/ 80591 w 4027408"/>
                    <a:gd name="connsiteY12" fmla="*/ 971201 h 1365678"/>
                    <a:gd name="connsiteX13" fmla="*/ 39651 w 4027408"/>
                    <a:gd name="connsiteY13" fmla="*/ 908289 h 1365678"/>
                    <a:gd name="connsiteX14" fmla="*/ 0 w 4027408"/>
                    <a:gd name="connsiteY14" fmla="*/ 755864 h 1365678"/>
                    <a:gd name="connsiteX15" fmla="*/ 1598731 w 4027408"/>
                    <a:gd name="connsiteY15" fmla="*/ 12 h 136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27408" h="1365678">
                      <a:moveTo>
                        <a:pt x="1598731" y="12"/>
                      </a:moveTo>
                      <a:cubicBezTo>
                        <a:pt x="2129836" y="-1710"/>
                        <a:pt x="3354970" y="181761"/>
                        <a:pt x="3934343" y="449714"/>
                      </a:cubicBezTo>
                      <a:lnTo>
                        <a:pt x="3965399" y="466046"/>
                      </a:lnTo>
                      <a:lnTo>
                        <a:pt x="4005811" y="515142"/>
                      </a:lnTo>
                      <a:cubicBezTo>
                        <a:pt x="4019956" y="540579"/>
                        <a:pt x="4027408" y="566431"/>
                        <a:pt x="4027408" y="592636"/>
                      </a:cubicBezTo>
                      <a:lnTo>
                        <a:pt x="4013115" y="644093"/>
                      </a:lnTo>
                      <a:lnTo>
                        <a:pt x="3934650" y="699356"/>
                      </a:lnTo>
                      <a:cubicBezTo>
                        <a:pt x="3592662" y="911777"/>
                        <a:pt x="3060087" y="1094270"/>
                        <a:pt x="2534635" y="1223990"/>
                      </a:cubicBezTo>
                      <a:lnTo>
                        <a:pt x="2378874" y="1259980"/>
                      </a:lnTo>
                      <a:lnTo>
                        <a:pt x="2124069" y="1302872"/>
                      </a:lnTo>
                      <a:cubicBezTo>
                        <a:pt x="1847362" y="1342694"/>
                        <a:pt x="1597666" y="1365091"/>
                        <a:pt x="1423733" y="1365667"/>
                      </a:cubicBezTo>
                      <a:cubicBezTo>
                        <a:pt x="988900" y="1367108"/>
                        <a:pt x="484047" y="1233972"/>
                        <a:pt x="166555" y="1031550"/>
                      </a:cubicBezTo>
                      <a:lnTo>
                        <a:pt x="80591" y="971201"/>
                      </a:lnTo>
                      <a:lnTo>
                        <a:pt x="39651" y="908289"/>
                      </a:lnTo>
                      <a:cubicBezTo>
                        <a:pt x="13916" y="859027"/>
                        <a:pt x="0" y="808045"/>
                        <a:pt x="0" y="755864"/>
                      </a:cubicBezTo>
                      <a:cubicBezTo>
                        <a:pt x="0" y="338418"/>
                        <a:pt x="890590" y="2306"/>
                        <a:pt x="1598731" y="12"/>
                      </a:cubicBezTo>
                      <a:close/>
                    </a:path>
                  </a:pathLst>
                </a:custGeom>
                <a:solidFill>
                  <a:srgbClr val="E938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任意多边形 31"/>
              <p:cNvSpPr/>
              <p:nvPr/>
            </p:nvSpPr>
            <p:spPr>
              <a:xfrm>
                <a:off x="3120501" y="2870417"/>
                <a:ext cx="1598797" cy="286881"/>
              </a:xfrm>
              <a:custGeom>
                <a:avLst/>
                <a:gdLst>
                  <a:gd name="connsiteX0" fmla="*/ 0 w 1598797"/>
                  <a:gd name="connsiteY0" fmla="*/ 0 h 470856"/>
                  <a:gd name="connsiteX1" fmla="*/ 921315 w 1598797"/>
                  <a:gd name="connsiteY1" fmla="*/ 0 h 470856"/>
                  <a:gd name="connsiteX2" fmla="*/ 1598797 w 1598797"/>
                  <a:gd name="connsiteY2" fmla="*/ 470856 h 470856"/>
                  <a:gd name="connsiteX3" fmla="*/ 0 w 1598797"/>
                  <a:gd name="connsiteY3" fmla="*/ 470856 h 470856"/>
                </a:gdLst>
                <a:ahLst/>
                <a:cxnLst>
                  <a:cxn ang="0">
                    <a:pos x="connsiteX0" y="connsiteY0"/>
                  </a:cxn>
                  <a:cxn ang="0">
                    <a:pos x="connsiteX1" y="connsiteY1"/>
                  </a:cxn>
                  <a:cxn ang="0">
                    <a:pos x="connsiteX2" y="connsiteY2"/>
                  </a:cxn>
                  <a:cxn ang="0">
                    <a:pos x="connsiteX3" y="connsiteY3"/>
                  </a:cxn>
                </a:cxnLst>
                <a:rect l="l" t="t" r="r" b="b"/>
                <a:pathLst>
                  <a:path w="1598797" h="470856">
                    <a:moveTo>
                      <a:pt x="0" y="0"/>
                    </a:moveTo>
                    <a:lnTo>
                      <a:pt x="921315" y="0"/>
                    </a:lnTo>
                    <a:lnTo>
                      <a:pt x="1598797" y="470856"/>
                    </a:lnTo>
                    <a:lnTo>
                      <a:pt x="0" y="470856"/>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矩形 34"/>
            <p:cNvSpPr/>
            <p:nvPr/>
          </p:nvSpPr>
          <p:spPr>
            <a:xfrm>
              <a:off x="6186693" y="752264"/>
              <a:ext cx="1862950" cy="523220"/>
            </a:xfrm>
            <a:prstGeom prst="rect">
              <a:avLst/>
            </a:prstGeom>
          </p:spPr>
          <p:txBody>
            <a:bodyPr wrap="square">
              <a:spAutoFit/>
            </a:bodyPr>
            <a:lstStyle/>
            <a:p>
              <a:pPr algn="ctr"/>
              <a:r>
                <a:rPr lang="zh-CN" altLang="en-US" sz="2800" i="1" spc="120" dirty="0" smtClean="0">
                  <a:solidFill>
                    <a:schemeClr val="bg1"/>
                  </a:solidFill>
                  <a:latin typeface="造字工房悦黑体验版常规体" pitchFamily="50" charset="-122"/>
                  <a:ea typeface="造字工房悦黑体验版常规体" pitchFamily="50" charset="-122"/>
                </a:rPr>
                <a:t>借势起飞</a:t>
              </a:r>
              <a:endParaRPr lang="zh-CN" altLang="en-US" sz="2800" i="1" spc="120" dirty="0">
                <a:solidFill>
                  <a:schemeClr val="bg1"/>
                </a:solidFill>
                <a:latin typeface="造字工房悦黑体验版常规体" pitchFamily="50" charset="-122"/>
                <a:ea typeface="造字工房悦黑体验版常规体" pitchFamily="50" charset="-122"/>
              </a:endParaRPr>
            </a:p>
          </p:txBody>
        </p:sp>
      </p:grpSp>
    </p:spTree>
    <p:extLst>
      <p:ext uri="{BB962C8B-B14F-4D97-AF65-F5344CB8AC3E}">
        <p14:creationId xmlns:p14="http://schemas.microsoft.com/office/powerpoint/2010/main" val="39821460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fade">
                                      <p:cBhvr>
                                        <p:cTn id="11" dur="500"/>
                                        <p:tgtEl>
                                          <p:spTgt spid="47"/>
                                        </p:tgtEl>
                                      </p:cBhvr>
                                    </p:animEffect>
                                  </p:childTnLst>
                                </p:cTn>
                              </p:par>
                            </p:childTnLst>
                          </p:cTn>
                        </p:par>
                        <p:par>
                          <p:cTn id="12" fill="hold">
                            <p:stCondLst>
                              <p:cond delay="1000"/>
                            </p:stCondLst>
                            <p:childTnLst>
                              <p:par>
                                <p:cTn id="13" presetID="8" presetClass="emph" presetSubtype="0" fill="hold" nodeType="afterEffect">
                                  <p:stCondLst>
                                    <p:cond delay="0"/>
                                  </p:stCondLst>
                                  <p:childTnLst>
                                    <p:animRot by="2580000">
                                      <p:cBhvr>
                                        <p:cTn id="14" dur="1000" fill="hold"/>
                                        <p:tgtEl>
                                          <p:spTgt spid="8"/>
                                        </p:tgtEl>
                                        <p:attrNameLst>
                                          <p:attrName>r</p:attrName>
                                        </p:attrNameLst>
                                      </p:cBhvr>
                                    </p:animRot>
                                  </p:childTnLst>
                                </p:cTn>
                              </p:par>
                            </p:childTnLst>
                          </p:cTn>
                        </p:par>
                        <p:par>
                          <p:cTn id="15" fill="hold">
                            <p:stCondLst>
                              <p:cond delay="2000"/>
                            </p:stCondLst>
                            <p:childTnLst>
                              <p:par>
                                <p:cTn id="16" presetID="8" presetClass="emph" presetSubtype="0" fill="hold" nodeType="afterEffect">
                                  <p:stCondLst>
                                    <p:cond delay="0"/>
                                  </p:stCondLst>
                                  <p:childTnLst>
                                    <p:animRot by="-1200000">
                                      <p:cBhvr>
                                        <p:cTn id="17" dur="1000" fill="hold"/>
                                        <p:tgtEl>
                                          <p:spTgt spid="8"/>
                                        </p:tgtEl>
                                        <p:attrNameLst>
                                          <p:attrName>r</p:attrName>
                                        </p:attrNameLst>
                                      </p:cBhvr>
                                    </p:animRot>
                                  </p:childTnLst>
                                </p:cTn>
                              </p:par>
                            </p:childTnLst>
                          </p:cTn>
                        </p:par>
                        <p:par>
                          <p:cTn id="18" fill="hold">
                            <p:stCondLst>
                              <p:cond delay="3000"/>
                            </p:stCondLst>
                            <p:childTnLst>
                              <p:par>
                                <p:cTn id="19" presetID="10" presetClass="entr" presetSubtype="0" fill="hold" nodeType="after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childTnLst>
                          </p:cTn>
                        </p:par>
                        <p:par>
                          <p:cTn id="22" fill="hold">
                            <p:stCondLst>
                              <p:cond delay="3500"/>
                            </p:stCondLst>
                            <p:childTnLst>
                              <p:par>
                                <p:cTn id="23" presetID="42" presetClass="path" presetSubtype="0" accel="50000" decel="50000" fill="hold" nodeType="afterEffect">
                                  <p:stCondLst>
                                    <p:cond delay="0"/>
                                  </p:stCondLst>
                                  <p:childTnLst>
                                    <p:animMotion origin="layout" path="M 2.77778E-7 4.44444E-6 L -0.70191 -0.18396 " pathEditMode="relative" rAng="0" ptsTypes="AA">
                                      <p:cBhvr>
                                        <p:cTn id="24" dur="3000" fill="hold"/>
                                        <p:tgtEl>
                                          <p:spTgt spid="6"/>
                                        </p:tgtEl>
                                        <p:attrNameLst>
                                          <p:attrName>ppt_x</p:attrName>
                                          <p:attrName>ppt_y</p:attrName>
                                        </p:attrNameLst>
                                      </p:cBhvr>
                                      <p:rCtr x="-35104" y="-9198"/>
                                    </p:animMotion>
                                  </p:childTnLst>
                                </p:cTn>
                              </p:par>
                              <p:par>
                                <p:cTn id="25" presetID="23" presetClass="entr" presetSubtype="16"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3000" fill="hold"/>
                                        <p:tgtEl>
                                          <p:spTgt spid="6"/>
                                        </p:tgtEl>
                                        <p:attrNameLst>
                                          <p:attrName>ppt_w</p:attrName>
                                        </p:attrNameLst>
                                      </p:cBhvr>
                                      <p:tavLst>
                                        <p:tav tm="0">
                                          <p:val>
                                            <p:fltVal val="0"/>
                                          </p:val>
                                        </p:tav>
                                        <p:tav tm="100000">
                                          <p:val>
                                            <p:strVal val="#ppt_w"/>
                                          </p:val>
                                        </p:tav>
                                      </p:tavLst>
                                    </p:anim>
                                    <p:anim calcmode="lin" valueType="num">
                                      <p:cBhvr>
                                        <p:cTn id="28" dur="3000" fill="hold"/>
                                        <p:tgtEl>
                                          <p:spTgt spid="6"/>
                                        </p:tgtEl>
                                        <p:attrNameLst>
                                          <p:attrName>ppt_h</p:attrName>
                                        </p:attrNameLst>
                                      </p:cBhvr>
                                      <p:tavLst>
                                        <p:tav tm="0">
                                          <p:val>
                                            <p:fltVal val="0"/>
                                          </p:val>
                                        </p:tav>
                                        <p:tav tm="100000">
                                          <p:val>
                                            <p:strVal val="#ppt_h"/>
                                          </p:val>
                                        </p:tav>
                                      </p:tavLst>
                                    </p:anim>
                                  </p:childTnLst>
                                </p:cTn>
                              </p:par>
                            </p:childTnLst>
                          </p:cTn>
                        </p:par>
                        <p:par>
                          <p:cTn id="29" fill="hold">
                            <p:stCondLst>
                              <p:cond delay="6500"/>
                            </p:stCondLst>
                            <p:childTnLst>
                              <p:par>
                                <p:cTn id="30" presetID="2" presetClass="entr" presetSubtype="2"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300" fill="hold"/>
                                        <p:tgtEl>
                                          <p:spTgt spid="27"/>
                                        </p:tgtEl>
                                        <p:attrNameLst>
                                          <p:attrName>ppt_x</p:attrName>
                                        </p:attrNameLst>
                                      </p:cBhvr>
                                      <p:tavLst>
                                        <p:tav tm="0">
                                          <p:val>
                                            <p:strVal val="1+#ppt_w/2"/>
                                          </p:val>
                                        </p:tav>
                                        <p:tav tm="100000">
                                          <p:val>
                                            <p:strVal val="#ppt_x"/>
                                          </p:val>
                                        </p:tav>
                                      </p:tavLst>
                                    </p:anim>
                                    <p:anim calcmode="lin" valueType="num">
                                      <p:cBhvr additive="base">
                                        <p:cTn id="33" dur="300" fill="hold"/>
                                        <p:tgtEl>
                                          <p:spTgt spid="27"/>
                                        </p:tgtEl>
                                        <p:attrNameLst>
                                          <p:attrName>ppt_y</p:attrName>
                                        </p:attrNameLst>
                                      </p:cBhvr>
                                      <p:tavLst>
                                        <p:tav tm="0">
                                          <p:val>
                                            <p:strVal val="#ppt_y"/>
                                          </p:val>
                                        </p:tav>
                                        <p:tav tm="100000">
                                          <p:val>
                                            <p:strVal val="#ppt_y"/>
                                          </p:val>
                                        </p:tav>
                                      </p:tavLst>
                                    </p:anim>
                                  </p:childTnLst>
                                </p:cTn>
                              </p:par>
                            </p:childTnLst>
                          </p:cTn>
                        </p:par>
                        <p:par>
                          <p:cTn id="34" fill="hold">
                            <p:stCondLst>
                              <p:cond delay="6800"/>
                            </p:stCondLst>
                            <p:childTnLst>
                              <p:par>
                                <p:cTn id="35" presetID="32" presetClass="emph" presetSubtype="0" fill="hold" grpId="1" nodeType="afterEffect">
                                  <p:stCondLst>
                                    <p:cond delay="0"/>
                                  </p:stCondLst>
                                  <p:childTnLst>
                                    <p:animRot by="120000">
                                      <p:cBhvr>
                                        <p:cTn id="36" dur="10" fill="hold">
                                          <p:stCondLst>
                                            <p:cond delay="0"/>
                                          </p:stCondLst>
                                        </p:cTn>
                                        <p:tgtEl>
                                          <p:spTgt spid="27"/>
                                        </p:tgtEl>
                                        <p:attrNameLst>
                                          <p:attrName>r</p:attrName>
                                        </p:attrNameLst>
                                      </p:cBhvr>
                                    </p:animRot>
                                    <p:animRot by="-240000">
                                      <p:cBhvr>
                                        <p:cTn id="37" dur="20" fill="hold">
                                          <p:stCondLst>
                                            <p:cond delay="20"/>
                                          </p:stCondLst>
                                        </p:cTn>
                                        <p:tgtEl>
                                          <p:spTgt spid="27"/>
                                        </p:tgtEl>
                                        <p:attrNameLst>
                                          <p:attrName>r</p:attrName>
                                        </p:attrNameLst>
                                      </p:cBhvr>
                                    </p:animRot>
                                    <p:animRot by="240000">
                                      <p:cBhvr>
                                        <p:cTn id="38" dur="20" fill="hold">
                                          <p:stCondLst>
                                            <p:cond delay="40"/>
                                          </p:stCondLst>
                                        </p:cTn>
                                        <p:tgtEl>
                                          <p:spTgt spid="27"/>
                                        </p:tgtEl>
                                        <p:attrNameLst>
                                          <p:attrName>r</p:attrName>
                                        </p:attrNameLst>
                                      </p:cBhvr>
                                    </p:animRot>
                                    <p:animRot by="-240000">
                                      <p:cBhvr>
                                        <p:cTn id="39" dur="20" fill="hold">
                                          <p:stCondLst>
                                            <p:cond delay="60"/>
                                          </p:stCondLst>
                                        </p:cTn>
                                        <p:tgtEl>
                                          <p:spTgt spid="27"/>
                                        </p:tgtEl>
                                        <p:attrNameLst>
                                          <p:attrName>r</p:attrName>
                                        </p:attrNameLst>
                                      </p:cBhvr>
                                    </p:animRot>
                                    <p:animRot by="120000">
                                      <p:cBhvr>
                                        <p:cTn id="40" dur="20" fill="hold">
                                          <p:stCondLst>
                                            <p:cond delay="8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386A2AB-1610-4D01-9FEB-D7D2E4F317D7}">
  <we:reference id="wa104038830" version="1.0.0.2"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6114</TotalTime>
  <Words>1032</Words>
  <Application>Microsoft Office PowerPoint</Application>
  <PresentationFormat>全屏显示(16:9)</PresentationFormat>
  <Paragraphs>204</Paragraphs>
  <Slides>30</Slides>
  <Notes>16</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30</vt:i4>
      </vt:variant>
    </vt:vector>
  </HeadingPairs>
  <TitlesOfParts>
    <vt:vector size="51" baseType="lpstr">
      <vt:lpstr>方正超粗黑简体</vt:lpstr>
      <vt:lpstr>方正基础像素</vt:lpstr>
      <vt:lpstr>方正正黑简体</vt:lpstr>
      <vt:lpstr>迷你简菱心</vt:lpstr>
      <vt:lpstr>迷你霹雳体</vt:lpstr>
      <vt:lpstr>时尚中黑简体</vt:lpstr>
      <vt:lpstr>书体坊禚效锋行草体</vt:lpstr>
      <vt:lpstr>宋体</vt:lpstr>
      <vt:lpstr>微软雅黑</vt:lpstr>
      <vt:lpstr>造字工房劲黑 G0v1 常规体</vt:lpstr>
      <vt:lpstr>造字工房力黑（非商用）常规体</vt:lpstr>
      <vt:lpstr>造字工房悦黑体验版常规体</vt:lpstr>
      <vt:lpstr>Arial</vt:lpstr>
      <vt:lpstr>Arial Narrow</vt:lpstr>
      <vt:lpstr>Blender Pro Bold Italic</vt:lpstr>
      <vt:lpstr>Calibri</vt:lpstr>
      <vt:lpstr>Calibri Light</vt:lpstr>
      <vt:lpstr>Verdana</vt:lpstr>
      <vt:lpstr>Wingdings</vt:lpstr>
      <vt:lpstr>Office 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chenkui</dc:creator>
  <cp:lastModifiedBy>白振杰</cp:lastModifiedBy>
  <cp:revision>246</cp:revision>
  <dcterms:created xsi:type="dcterms:W3CDTF">2006-08-16T00:00:00Z</dcterms:created>
  <dcterms:modified xsi:type="dcterms:W3CDTF">2014-03-24T14:02:54Z</dcterms:modified>
</cp:coreProperties>
</file>