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44"/>
  </p:notesMasterIdLst>
  <p:sldIdLst>
    <p:sldId id="271" r:id="rId3"/>
    <p:sldId id="294" r:id="rId4"/>
    <p:sldId id="295" r:id="rId5"/>
    <p:sldId id="272" r:id="rId6"/>
    <p:sldId id="257" r:id="rId7"/>
    <p:sldId id="296" r:id="rId8"/>
    <p:sldId id="293" r:id="rId9"/>
    <p:sldId id="287" r:id="rId10"/>
    <p:sldId id="288" r:id="rId11"/>
    <p:sldId id="289" r:id="rId12"/>
    <p:sldId id="290" r:id="rId13"/>
    <p:sldId id="291" r:id="rId14"/>
    <p:sldId id="273" r:id="rId15"/>
    <p:sldId id="258" r:id="rId16"/>
    <p:sldId id="259" r:id="rId17"/>
    <p:sldId id="278" r:id="rId18"/>
    <p:sldId id="279" r:id="rId19"/>
    <p:sldId id="280" r:id="rId20"/>
    <p:sldId id="265" r:id="rId21"/>
    <p:sldId id="270" r:id="rId22"/>
    <p:sldId id="260" r:id="rId23"/>
    <p:sldId id="281" r:id="rId24"/>
    <p:sldId id="262" r:id="rId25"/>
    <p:sldId id="264" r:id="rId26"/>
    <p:sldId id="266" r:id="rId27"/>
    <p:sldId id="282" r:id="rId28"/>
    <p:sldId id="283" r:id="rId29"/>
    <p:sldId id="284" r:id="rId30"/>
    <p:sldId id="267" r:id="rId31"/>
    <p:sldId id="269" r:id="rId32"/>
    <p:sldId id="268" r:id="rId33"/>
    <p:sldId id="285" r:id="rId34"/>
    <p:sldId id="299" r:id="rId35"/>
    <p:sldId id="305" r:id="rId36"/>
    <p:sldId id="297" r:id="rId37"/>
    <p:sldId id="300" r:id="rId38"/>
    <p:sldId id="298" r:id="rId39"/>
    <p:sldId id="301" r:id="rId40"/>
    <p:sldId id="302" r:id="rId41"/>
    <p:sldId id="306" r:id="rId42"/>
    <p:sldId id="303" r:id="rId43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F93038"/>
    <a:srgbClr val="E49C95"/>
    <a:srgbClr val="FDEFD4"/>
    <a:srgbClr val="F72E36"/>
    <a:srgbClr val="FEDE7D"/>
    <a:srgbClr val="FBCF56"/>
    <a:srgbClr val="F52731"/>
    <a:srgbClr val="FEE277"/>
    <a:srgbClr val="FFC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132" d="100"/>
          <a:sy n="132" d="100"/>
        </p:scale>
        <p:origin x="3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D7D7E0-97A5-46C5-AA71-4C3A1D42E4EC}"/>
              </a:ext>
            </a:extLst>
          </p:cNvPr>
          <p:cNvSpPr txBox="1"/>
          <p:nvPr userDrawn="1"/>
        </p:nvSpPr>
        <p:spPr>
          <a:xfrm>
            <a:off x="244699" y="283335"/>
            <a:ext cx="142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冠德油站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</p:sldLayoutIdLst>
  <p:txStyles>
    <p:titleStyle>
      <a:lvl1pPr algn="l" defTabSz="250271" rtl="0" eaLnBrk="1" latinLnBrk="0" hangingPunct="1">
        <a:lnSpc>
          <a:spcPct val="90000"/>
        </a:lnSpc>
        <a:spcBef>
          <a:spcPct val="0"/>
        </a:spcBef>
        <a:buNone/>
        <a:defRPr sz="1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个板块的内容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更多通过页面描述业务逻辑。</a:t>
            </a:r>
            <a:endParaRPr lang="en-US" altLang="zh-CN" dirty="0"/>
          </a:p>
          <a:p>
            <a:r>
              <a:rPr lang="zh-CN" altLang="en-US" dirty="0"/>
              <a:t>可直接供后续的产品设计参考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、加油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、爆款电商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、汽车服务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、个人中心</a:t>
            </a:r>
          </a:p>
        </p:txBody>
      </p:sp>
    </p:spTree>
    <p:extLst>
      <p:ext uri="{BB962C8B-B14F-4D97-AF65-F5344CB8AC3E}">
        <p14:creationId xmlns:p14="http://schemas.microsoft.com/office/powerpoint/2010/main" val="220381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925" cy="68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28903" r="9652" b="21204"/>
          <a:stretch/>
        </p:blipFill>
        <p:spPr>
          <a:xfrm>
            <a:off x="351527" y="1722420"/>
            <a:ext cx="2725502" cy="342162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0150" y="3226947"/>
            <a:ext cx="2572118" cy="761017"/>
          </a:xfrm>
          <a:prstGeom prst="rect">
            <a:avLst/>
          </a:prstGeom>
          <a:solidFill>
            <a:srgbClr val="F5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BC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倪晓兵说：快帮我拆开红包吧</a:t>
            </a:r>
          </a:p>
        </p:txBody>
      </p:sp>
    </p:spTree>
    <p:extLst>
      <p:ext uri="{BB962C8B-B14F-4D97-AF65-F5344CB8AC3E}">
        <p14:creationId xmlns:p14="http://schemas.microsoft.com/office/powerpoint/2010/main" val="296771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28559" r="7885" b="14495"/>
          <a:stretch/>
        </p:blipFill>
        <p:spPr>
          <a:xfrm>
            <a:off x="283169" y="1958586"/>
            <a:ext cx="2790396" cy="39053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974" y="4223938"/>
            <a:ext cx="2248018" cy="460150"/>
          </a:xfrm>
          <a:prstGeom prst="rect">
            <a:avLst/>
          </a:prstGeom>
          <a:solidFill>
            <a:srgbClr val="F72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901" y="4754880"/>
            <a:ext cx="1753122" cy="312666"/>
          </a:xfrm>
          <a:prstGeom prst="rect">
            <a:avLst/>
          </a:prstGeom>
          <a:solidFill>
            <a:srgbClr val="FED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F72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我也要拆红包</a:t>
            </a:r>
          </a:p>
        </p:txBody>
      </p:sp>
      <p:sp>
        <p:nvSpPr>
          <p:cNvPr id="9" name="矩形 8"/>
          <p:cNvSpPr/>
          <p:nvPr/>
        </p:nvSpPr>
        <p:spPr>
          <a:xfrm>
            <a:off x="822092" y="2682040"/>
            <a:ext cx="1735782" cy="539008"/>
          </a:xfrm>
          <a:prstGeom prst="rect">
            <a:avLst/>
          </a:prstGeom>
          <a:solidFill>
            <a:srgbClr val="FD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帮倪晓兵拆出了</a:t>
            </a:r>
            <a:endParaRPr lang="en-US" altLang="zh-CN" sz="1050" b="1" dirty="0">
              <a:solidFill>
                <a:srgbClr val="F930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50" b="1" dirty="0">
              <a:solidFill>
                <a:srgbClr val="F930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31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爆款电商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、爆款，数目不多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、增加广告位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、结合社交团购，增强传播，增加销量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、商品包括寄送以及油站自提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、电商全流程订单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1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1109458" y="6008468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86AF82-2138-4EFC-9312-FF2F93ECA539}"/>
              </a:ext>
            </a:extLst>
          </p:cNvPr>
          <p:cNvGrpSpPr/>
          <p:nvPr/>
        </p:nvGrpSpPr>
        <p:grpSpPr>
          <a:xfrm>
            <a:off x="0" y="1587417"/>
            <a:ext cx="3336324" cy="457200"/>
            <a:chOff x="300" y="666206"/>
            <a:chExt cx="3336324" cy="4572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21BD457-BAFB-41AD-8F49-B3B3089E5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4" b="83619"/>
            <a:stretch/>
          </p:blipFill>
          <p:spPr>
            <a:xfrm>
              <a:off x="300" y="666206"/>
              <a:ext cx="3336324" cy="4572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2694F2-CD78-4EFA-A1DA-2AF147B7CC51}"/>
                </a:ext>
              </a:extLst>
            </p:cNvPr>
            <p:cNvSpPr/>
            <p:nvPr/>
          </p:nvSpPr>
          <p:spPr>
            <a:xfrm>
              <a:off x="52786" y="666206"/>
              <a:ext cx="2299063" cy="372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小六子推荐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值得拥有的品质商品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088EABD-B306-47F5-ADF0-1A18DB890A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4" b="81714"/>
          <a:stretch/>
        </p:blipFill>
        <p:spPr>
          <a:xfrm>
            <a:off x="601" y="933035"/>
            <a:ext cx="3336324" cy="587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100129"/>
            <a:ext cx="3336925" cy="80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4" r="50322" b="44086"/>
          <a:stretch/>
        </p:blipFill>
        <p:spPr>
          <a:xfrm>
            <a:off x="48882" y="2178557"/>
            <a:ext cx="743019" cy="724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894" y="2168768"/>
            <a:ext cx="2253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海南火龙果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1894" y="2505486"/>
            <a:ext cx="1952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市场价：￥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</a:p>
          <a:p>
            <a:pPr algn="l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惠生活：￥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</a:p>
          <a:p>
            <a:pPr algn="l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拼团价：￥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6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EFB6D06C-ED68-4E0D-9AAA-8BF36FAB3D31}"/>
              </a:ext>
            </a:extLst>
          </p:cNvPr>
          <p:cNvSpPr/>
          <p:nvPr/>
        </p:nvSpPr>
        <p:spPr>
          <a:xfrm>
            <a:off x="-1" y="5951838"/>
            <a:ext cx="3336323" cy="46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47F447-69B3-473F-9C51-A4DDD601F91A}"/>
              </a:ext>
            </a:extLst>
          </p:cNvPr>
          <p:cNvSpPr/>
          <p:nvPr/>
        </p:nvSpPr>
        <p:spPr>
          <a:xfrm>
            <a:off x="1668461" y="5951837"/>
            <a:ext cx="1667861" cy="469557"/>
          </a:xfrm>
          <a:prstGeom prst="rect">
            <a:avLst/>
          </a:prstGeom>
          <a:solidFill>
            <a:srgbClr val="F0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一键开团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人成团立省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CB7F70-934B-47C2-85B7-5D9CFFD89FA9}"/>
              </a:ext>
            </a:extLst>
          </p:cNvPr>
          <p:cNvSpPr/>
          <p:nvPr/>
        </p:nvSpPr>
        <p:spPr>
          <a:xfrm>
            <a:off x="-4" y="5951837"/>
            <a:ext cx="1668465" cy="469557"/>
          </a:xfrm>
          <a:prstGeom prst="rect">
            <a:avLst/>
          </a:prstGeom>
          <a:solidFill>
            <a:srgbClr val="F4B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单独购买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0"/>
          <a:stretch/>
        </p:blipFill>
        <p:spPr>
          <a:xfrm>
            <a:off x="300" y="0"/>
            <a:ext cx="3336324" cy="5946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195" y="5333017"/>
            <a:ext cx="3289127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95" y="4111850"/>
            <a:ext cx="2017579" cy="436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6124" y="4383221"/>
            <a:ext cx="3185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03468" y="4336027"/>
            <a:ext cx="542741" cy="1592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</a:t>
            </a:r>
          </a:p>
        </p:txBody>
      </p:sp>
    </p:spTree>
    <p:extLst>
      <p:ext uri="{BB962C8B-B14F-4D97-AF65-F5344CB8AC3E}">
        <p14:creationId xmlns:p14="http://schemas.microsoft.com/office/powerpoint/2010/main" val="26227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</p:spPr>
        <p:txBody>
          <a:bodyPr/>
          <a:lstStyle/>
          <a:p>
            <a:r>
              <a:rPr lang="zh-CN" altLang="en-US" dirty="0">
                <a:solidFill>
                  <a:srgbClr val="F4BA18"/>
                </a:solidFill>
              </a:rPr>
              <a:t>商品描述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</p:spPr>
        <p:txBody>
          <a:bodyPr/>
          <a:lstStyle/>
          <a:p>
            <a:r>
              <a:rPr lang="zh-CN" altLang="en-US" dirty="0"/>
              <a:t>正在团战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05"/>
          <a:stretch/>
        </p:blipFill>
        <p:spPr>
          <a:xfrm>
            <a:off x="300" y="0"/>
            <a:ext cx="3336324" cy="719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b="12931"/>
          <a:stretch/>
        </p:blipFill>
        <p:spPr>
          <a:xfrm>
            <a:off x="601" y="910975"/>
            <a:ext cx="3336324" cy="48256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B6D06C-ED68-4E0D-9AAA-8BF36FAB3D31}"/>
              </a:ext>
            </a:extLst>
          </p:cNvPr>
          <p:cNvSpPr/>
          <p:nvPr/>
        </p:nvSpPr>
        <p:spPr>
          <a:xfrm>
            <a:off x="-1" y="5951838"/>
            <a:ext cx="3336323" cy="46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47F447-69B3-473F-9C51-A4DDD601F91A}"/>
              </a:ext>
            </a:extLst>
          </p:cNvPr>
          <p:cNvSpPr/>
          <p:nvPr/>
        </p:nvSpPr>
        <p:spPr>
          <a:xfrm>
            <a:off x="1668461" y="5951837"/>
            <a:ext cx="1667861" cy="469557"/>
          </a:xfrm>
          <a:prstGeom prst="rect">
            <a:avLst/>
          </a:prstGeom>
          <a:solidFill>
            <a:srgbClr val="F0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一键开团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人成团立省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CB7F70-934B-47C2-85B7-5D9CFFD89FA9}"/>
              </a:ext>
            </a:extLst>
          </p:cNvPr>
          <p:cNvSpPr/>
          <p:nvPr/>
        </p:nvSpPr>
        <p:spPr>
          <a:xfrm>
            <a:off x="-4" y="5951837"/>
            <a:ext cx="1668465" cy="469557"/>
          </a:xfrm>
          <a:prstGeom prst="rect">
            <a:avLst/>
          </a:prstGeom>
          <a:solidFill>
            <a:srgbClr val="F4B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单独购买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9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</p:spPr>
        <p:txBody>
          <a:bodyPr/>
          <a:lstStyle/>
          <a:p>
            <a:r>
              <a:rPr lang="zh-CN" altLang="en-US" dirty="0"/>
              <a:t>商品描述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</p:spPr>
        <p:txBody>
          <a:bodyPr/>
          <a:lstStyle/>
          <a:p>
            <a:r>
              <a:rPr lang="zh-CN" altLang="en-US" dirty="0">
                <a:solidFill>
                  <a:srgbClr val="F4BA18"/>
                </a:solidFill>
              </a:rPr>
              <a:t>正在团战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05"/>
          <a:stretch/>
        </p:blipFill>
        <p:spPr>
          <a:xfrm>
            <a:off x="300" y="0"/>
            <a:ext cx="3336324" cy="7197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B6D06C-ED68-4E0D-9AAA-8BF36FAB3D31}"/>
              </a:ext>
            </a:extLst>
          </p:cNvPr>
          <p:cNvSpPr/>
          <p:nvPr/>
        </p:nvSpPr>
        <p:spPr>
          <a:xfrm>
            <a:off x="-1" y="5951838"/>
            <a:ext cx="3336323" cy="46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47F447-69B3-473F-9C51-A4DDD601F91A}"/>
              </a:ext>
            </a:extLst>
          </p:cNvPr>
          <p:cNvSpPr/>
          <p:nvPr/>
        </p:nvSpPr>
        <p:spPr>
          <a:xfrm>
            <a:off x="1668461" y="5951837"/>
            <a:ext cx="1667861" cy="469557"/>
          </a:xfrm>
          <a:prstGeom prst="rect">
            <a:avLst/>
          </a:prstGeom>
          <a:solidFill>
            <a:srgbClr val="F0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一键开团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人成团立省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CB7F70-934B-47C2-85B7-5D9CFFD89FA9}"/>
              </a:ext>
            </a:extLst>
          </p:cNvPr>
          <p:cNvSpPr/>
          <p:nvPr/>
        </p:nvSpPr>
        <p:spPr>
          <a:xfrm>
            <a:off x="-4" y="5951837"/>
            <a:ext cx="1668465" cy="469557"/>
          </a:xfrm>
          <a:prstGeom prst="rect">
            <a:avLst/>
          </a:prstGeom>
          <a:solidFill>
            <a:srgbClr val="F4B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单独购买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0" b="68345"/>
          <a:stretch/>
        </p:blipFill>
        <p:spPr>
          <a:xfrm>
            <a:off x="601" y="967495"/>
            <a:ext cx="3336324" cy="14276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0" b="68345"/>
          <a:stretch/>
        </p:blipFill>
        <p:spPr>
          <a:xfrm>
            <a:off x="-1093" y="2395138"/>
            <a:ext cx="3336324" cy="14276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0" b="68345"/>
          <a:stretch/>
        </p:blipFill>
        <p:spPr>
          <a:xfrm>
            <a:off x="-1093" y="3822781"/>
            <a:ext cx="3336324" cy="14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5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</p:spPr>
        <p:txBody>
          <a:bodyPr/>
          <a:lstStyle/>
          <a:p>
            <a:r>
              <a:rPr lang="zh-CN" altLang="en-US" dirty="0"/>
              <a:t>商品描述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</p:spPr>
        <p:txBody>
          <a:bodyPr/>
          <a:lstStyle/>
          <a:p>
            <a:r>
              <a:rPr lang="zh-CN" altLang="en-US" dirty="0"/>
              <a:t>正在团战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BA18"/>
                </a:solidFill>
              </a:rPr>
              <a:t>评价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05"/>
          <a:stretch/>
        </p:blipFill>
        <p:spPr>
          <a:xfrm>
            <a:off x="300" y="0"/>
            <a:ext cx="3336324" cy="7197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B6D06C-ED68-4E0D-9AAA-8BF36FAB3D31}"/>
              </a:ext>
            </a:extLst>
          </p:cNvPr>
          <p:cNvSpPr/>
          <p:nvPr/>
        </p:nvSpPr>
        <p:spPr>
          <a:xfrm>
            <a:off x="-1" y="5951838"/>
            <a:ext cx="3336323" cy="46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47F447-69B3-473F-9C51-A4DDD601F91A}"/>
              </a:ext>
            </a:extLst>
          </p:cNvPr>
          <p:cNvSpPr/>
          <p:nvPr/>
        </p:nvSpPr>
        <p:spPr>
          <a:xfrm>
            <a:off x="1668461" y="5951837"/>
            <a:ext cx="1667861" cy="469557"/>
          </a:xfrm>
          <a:prstGeom prst="rect">
            <a:avLst/>
          </a:prstGeom>
          <a:solidFill>
            <a:srgbClr val="F0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一键开团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人成团立省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CB7F70-934B-47C2-85B7-5D9CFFD89FA9}"/>
              </a:ext>
            </a:extLst>
          </p:cNvPr>
          <p:cNvSpPr/>
          <p:nvPr/>
        </p:nvSpPr>
        <p:spPr>
          <a:xfrm>
            <a:off x="-4" y="5951837"/>
            <a:ext cx="1668465" cy="469557"/>
          </a:xfrm>
          <a:prstGeom prst="rect">
            <a:avLst/>
          </a:prstGeom>
          <a:solidFill>
            <a:srgbClr val="F4B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单独购买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2" b="28688"/>
          <a:stretch/>
        </p:blipFill>
        <p:spPr>
          <a:xfrm>
            <a:off x="601" y="993735"/>
            <a:ext cx="3336324" cy="23420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28688"/>
          <a:stretch/>
        </p:blipFill>
        <p:spPr>
          <a:xfrm>
            <a:off x="-1093" y="3335779"/>
            <a:ext cx="3336324" cy="18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重要的</a:t>
            </a:r>
            <a:r>
              <a:rPr lang="zh-CN" altLang="en-US" dirty="0"/>
              <a:t>产品特性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、支付完成页面，关联小程序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、公众号通知，关联小程序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、打通服务通知，关联小程序</a:t>
            </a:r>
          </a:p>
        </p:txBody>
      </p:sp>
    </p:spTree>
    <p:extLst>
      <p:ext uri="{BB962C8B-B14F-4D97-AF65-F5344CB8AC3E}">
        <p14:creationId xmlns:p14="http://schemas.microsoft.com/office/powerpoint/2010/main" val="87891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9" b="39356"/>
          <a:stretch/>
        </p:blipFill>
        <p:spPr>
          <a:xfrm>
            <a:off x="-1503" y="2838435"/>
            <a:ext cx="3336324" cy="98519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503" y="1176420"/>
            <a:ext cx="3336925" cy="803069"/>
            <a:chOff x="-301" y="2076125"/>
            <a:chExt cx="3336925" cy="803069"/>
          </a:xfrm>
        </p:grpSpPr>
        <p:sp>
          <p:nvSpPr>
            <p:cNvPr id="5" name="矩形 4"/>
            <p:cNvSpPr/>
            <p:nvPr/>
          </p:nvSpPr>
          <p:spPr>
            <a:xfrm>
              <a:off x="-301" y="2076125"/>
              <a:ext cx="3336925" cy="802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44" r="50322" b="44086"/>
            <a:stretch/>
          </p:blipFill>
          <p:spPr>
            <a:xfrm>
              <a:off x="48581" y="2154553"/>
              <a:ext cx="743019" cy="72464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61593" y="2144764"/>
              <a:ext cx="22535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海南火龙果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51"/>
          <a:stretch/>
        </p:blipFill>
        <p:spPr>
          <a:xfrm>
            <a:off x="-902" y="0"/>
            <a:ext cx="3336925" cy="1118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1" b="6223"/>
          <a:stretch/>
        </p:blipFill>
        <p:spPr>
          <a:xfrm>
            <a:off x="-301" y="5875757"/>
            <a:ext cx="3336324" cy="5840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2" b="54753"/>
          <a:stretch/>
        </p:blipFill>
        <p:spPr>
          <a:xfrm>
            <a:off x="-902" y="2036969"/>
            <a:ext cx="3336324" cy="7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b="21032"/>
          <a:stretch/>
        </p:blipFill>
        <p:spPr>
          <a:xfrm>
            <a:off x="0" y="1309657"/>
            <a:ext cx="3336324" cy="4754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708" y="4630994"/>
            <a:ext cx="1734411" cy="21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164" y="2578018"/>
            <a:ext cx="996991" cy="90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5" t="29090" r="6509" b="64287"/>
          <a:stretch/>
        </p:blipFill>
        <p:spPr>
          <a:xfrm>
            <a:off x="2273829" y="2442333"/>
            <a:ext cx="882326" cy="454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229956" y="2961476"/>
            <a:ext cx="342163" cy="3303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543910" y="2961476"/>
            <a:ext cx="342163" cy="3303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863764" y="2961476"/>
            <a:ext cx="342163" cy="3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5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79B2BD-C456-42F6-8A04-347D91D37C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300" y="0"/>
            <a:ext cx="3336324" cy="2743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3" b="15021"/>
          <a:stretch/>
        </p:blipFill>
        <p:spPr>
          <a:xfrm>
            <a:off x="300" y="2743200"/>
            <a:ext cx="3336925" cy="32210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ED3A4E8-6801-47FF-9B51-B8144060726D}"/>
              </a:ext>
            </a:extLst>
          </p:cNvPr>
          <p:cNvSpPr/>
          <p:nvPr/>
        </p:nvSpPr>
        <p:spPr>
          <a:xfrm>
            <a:off x="591356" y="3537127"/>
            <a:ext cx="224366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火龙果，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25A4E6-EABF-4FD6-8E30-9480F46E1344}"/>
              </a:ext>
            </a:extLst>
          </p:cNvPr>
          <p:cNvSpPr/>
          <p:nvPr/>
        </p:nvSpPr>
        <p:spPr>
          <a:xfrm>
            <a:off x="533400" y="3255433"/>
            <a:ext cx="10795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39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9" b="31827"/>
          <a:stretch/>
        </p:blipFill>
        <p:spPr>
          <a:xfrm>
            <a:off x="0" y="1368650"/>
            <a:ext cx="3336925" cy="335673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49007" y="2999821"/>
            <a:ext cx="2038909" cy="560438"/>
            <a:chOff x="588647" y="3020470"/>
            <a:chExt cx="1759902" cy="483747"/>
          </a:xfrm>
        </p:grpSpPr>
        <p:sp>
          <p:nvSpPr>
            <p:cNvPr id="3" name="矩形 2"/>
            <p:cNvSpPr/>
            <p:nvPr/>
          </p:nvSpPr>
          <p:spPr>
            <a:xfrm>
              <a:off x="908501" y="3020470"/>
              <a:ext cx="1427644" cy="483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45" t="29090" r="6509" b="64287"/>
            <a:stretch/>
          </p:blipFill>
          <p:spPr>
            <a:xfrm>
              <a:off x="588647" y="3020470"/>
              <a:ext cx="882326" cy="4542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43" t="30552" r="8601" b="64631"/>
            <a:stretch/>
          </p:blipFill>
          <p:spPr>
            <a:xfrm>
              <a:off x="1372578" y="3120760"/>
              <a:ext cx="342163" cy="33036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43" t="30552" r="8601" b="64631"/>
            <a:stretch/>
          </p:blipFill>
          <p:spPr>
            <a:xfrm>
              <a:off x="1686532" y="3120760"/>
              <a:ext cx="342163" cy="33036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43" t="30552" r="8601" b="64631"/>
            <a:stretch/>
          </p:blipFill>
          <p:spPr>
            <a:xfrm>
              <a:off x="2006386" y="3120760"/>
              <a:ext cx="342163" cy="33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28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12E2FF-B54B-458D-B49F-1992F3BA251A}"/>
              </a:ext>
            </a:extLst>
          </p:cNvPr>
          <p:cNvSpPr txBox="1"/>
          <p:nvPr/>
        </p:nvSpPr>
        <p:spPr>
          <a:xfrm>
            <a:off x="859200" y="2596559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未注册，先注册？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还是无需注册？通过手机后自动开通会员？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26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b="6766"/>
          <a:stretch/>
        </p:blipFill>
        <p:spPr>
          <a:xfrm>
            <a:off x="0" y="914400"/>
            <a:ext cx="3336925" cy="48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b="21032"/>
          <a:stretch/>
        </p:blipFill>
        <p:spPr>
          <a:xfrm>
            <a:off x="0" y="1309657"/>
            <a:ext cx="3336324" cy="47548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708" y="4630994"/>
            <a:ext cx="1734411" cy="21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164" y="2578018"/>
            <a:ext cx="996991" cy="90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5" t="29090" r="18002" b="64287"/>
          <a:stretch/>
        </p:blipFill>
        <p:spPr>
          <a:xfrm>
            <a:off x="2273829" y="2442333"/>
            <a:ext cx="498868" cy="454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229956" y="2961476"/>
            <a:ext cx="342163" cy="3303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543910" y="2961476"/>
            <a:ext cx="342163" cy="3303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863764" y="2961476"/>
            <a:ext cx="342163" cy="3303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0" t="29090" r="18141" b="64975"/>
          <a:stretch/>
        </p:blipFill>
        <p:spPr>
          <a:xfrm>
            <a:off x="2796294" y="2442333"/>
            <a:ext cx="336263" cy="4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b="21032"/>
          <a:stretch/>
        </p:blipFill>
        <p:spPr>
          <a:xfrm>
            <a:off x="601" y="1663619"/>
            <a:ext cx="3336324" cy="47548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309" y="4984956"/>
            <a:ext cx="1734411" cy="21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765" y="2931980"/>
            <a:ext cx="996991" cy="90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5" t="29090" r="18002" b="64287"/>
          <a:stretch/>
        </p:blipFill>
        <p:spPr>
          <a:xfrm>
            <a:off x="2274430" y="2796295"/>
            <a:ext cx="498868" cy="454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230557" y="3315438"/>
            <a:ext cx="342163" cy="3303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544511" y="3315438"/>
            <a:ext cx="342163" cy="3303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3" t="30552" r="8601" b="64631"/>
          <a:stretch/>
        </p:blipFill>
        <p:spPr>
          <a:xfrm>
            <a:off x="2864365" y="3315438"/>
            <a:ext cx="342163" cy="3303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0" t="29090" r="18141" b="64975"/>
          <a:stretch/>
        </p:blipFill>
        <p:spPr>
          <a:xfrm>
            <a:off x="2796895" y="2796295"/>
            <a:ext cx="336263" cy="407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0233" y="4589698"/>
            <a:ext cx="2625213" cy="265471"/>
          </a:xfrm>
          <a:prstGeom prst="rect">
            <a:avLst/>
          </a:prstGeom>
          <a:solidFill>
            <a:srgbClr val="D93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回首页，继续抢购</a:t>
            </a:r>
          </a:p>
        </p:txBody>
      </p:sp>
      <p:sp>
        <p:nvSpPr>
          <p:cNvPr id="7" name="矩形 6"/>
          <p:cNvSpPr/>
          <p:nvPr/>
        </p:nvSpPr>
        <p:spPr>
          <a:xfrm>
            <a:off x="601" y="908501"/>
            <a:ext cx="3336324" cy="82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非常抱歉，由于团购人数不足，拼团未成功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相关资金会在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个工作日内原路退回</a:t>
            </a:r>
          </a:p>
        </p:txBody>
      </p:sp>
      <p:sp>
        <p:nvSpPr>
          <p:cNvPr id="12" name="矩形 11"/>
          <p:cNvSpPr/>
          <p:nvPr/>
        </p:nvSpPr>
        <p:spPr>
          <a:xfrm>
            <a:off x="2159765" y="3203350"/>
            <a:ext cx="1046763" cy="44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还少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32704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车主服务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一开始服务的内容比较少，能够提供的无非只有几项服务</a:t>
            </a:r>
            <a:endParaRPr lang="en-US" altLang="zh-CN" dirty="0"/>
          </a:p>
          <a:p>
            <a:r>
              <a:rPr lang="zh-CN" altLang="en-US" dirty="0"/>
              <a:t>这些服务都涉及到订单问题</a:t>
            </a:r>
          </a:p>
        </p:txBody>
      </p:sp>
    </p:spTree>
    <p:extLst>
      <p:ext uri="{BB962C8B-B14F-4D97-AF65-F5344CB8AC3E}">
        <p14:creationId xmlns:p14="http://schemas.microsoft.com/office/powerpoint/2010/main" val="325623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D4E8C2-71FD-433B-9BB4-EF6DB8521DDC}"/>
              </a:ext>
            </a:extLst>
          </p:cNvPr>
          <p:cNvSpPr/>
          <p:nvPr/>
        </p:nvSpPr>
        <p:spPr>
          <a:xfrm>
            <a:off x="1940205" y="6013655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ECCDDA-A784-4688-8BC5-103FD4528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50120"/>
          <a:stretch/>
        </p:blipFill>
        <p:spPr>
          <a:xfrm>
            <a:off x="0" y="1327825"/>
            <a:ext cx="3336324" cy="155277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24928F9-A728-4990-B317-F6FA904E5CAC}"/>
              </a:ext>
            </a:extLst>
          </p:cNvPr>
          <p:cNvSpPr/>
          <p:nvPr/>
        </p:nvSpPr>
        <p:spPr>
          <a:xfrm>
            <a:off x="144116" y="1857882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违章查询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0CE45D-D085-498E-86F5-8F6346F91B20}"/>
              </a:ext>
            </a:extLst>
          </p:cNvPr>
          <p:cNvSpPr/>
          <p:nvPr/>
        </p:nvSpPr>
        <p:spPr>
          <a:xfrm>
            <a:off x="1298604" y="1857882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年审待办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37A573-600A-492A-B91C-891CA20BC64F}"/>
              </a:ext>
            </a:extLst>
          </p:cNvPr>
          <p:cNvGrpSpPr/>
          <p:nvPr/>
        </p:nvGrpSpPr>
        <p:grpSpPr>
          <a:xfrm>
            <a:off x="0" y="870625"/>
            <a:ext cx="3336324" cy="457200"/>
            <a:chOff x="300" y="666206"/>
            <a:chExt cx="3336324" cy="45720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D6513B7-8C41-4CE1-B151-F84EBCAA7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4" b="83619"/>
            <a:stretch/>
          </p:blipFill>
          <p:spPr>
            <a:xfrm>
              <a:off x="300" y="666206"/>
              <a:ext cx="3336324" cy="457200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8A83254-4CB7-4029-906B-70CE6A370D99}"/>
                </a:ext>
              </a:extLst>
            </p:cNvPr>
            <p:cNvSpPr/>
            <p:nvPr/>
          </p:nvSpPr>
          <p:spPr>
            <a:xfrm>
              <a:off x="52786" y="666206"/>
              <a:ext cx="2299063" cy="372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小六子为您服务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您的爱车、出行相关的各类贴心服务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3E9F630-17A5-42EF-BD83-DCF45253624A}"/>
              </a:ext>
            </a:extLst>
          </p:cNvPr>
          <p:cNvSpPr/>
          <p:nvPr/>
        </p:nvSpPr>
        <p:spPr>
          <a:xfrm>
            <a:off x="2435336" y="1853799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爱车估值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219997-8FB7-454A-83E9-C5C0996FB996}"/>
              </a:ext>
            </a:extLst>
          </p:cNvPr>
          <p:cNvSpPr/>
          <p:nvPr/>
        </p:nvSpPr>
        <p:spPr>
          <a:xfrm>
            <a:off x="153107" y="2591503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新车比价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1DC3077-B480-4CC8-848E-9A6F8C23E868}"/>
              </a:ext>
            </a:extLst>
          </p:cNvPr>
          <p:cNvSpPr/>
          <p:nvPr/>
        </p:nvSpPr>
        <p:spPr>
          <a:xfrm>
            <a:off x="1298604" y="2591503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一键挪车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9A272C-D6E3-4555-8850-ACC09BEA43D1}"/>
              </a:ext>
            </a:extLst>
          </p:cNvPr>
          <p:cNvSpPr/>
          <p:nvPr/>
        </p:nvSpPr>
        <p:spPr>
          <a:xfrm>
            <a:off x="2430841" y="2591503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道路救援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6AD47AF-8D0F-44C7-9F1A-3AEB2E24DC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2991158"/>
            <a:ext cx="3336324" cy="9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广告导流的</a:t>
            </a:r>
            <a:r>
              <a:rPr lang="zh-CN" altLang="en-US" dirty="0"/>
              <a:t>技术问题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、小程序嵌入或者跳转广告主的</a:t>
            </a:r>
            <a:r>
              <a:rPr lang="en-US" altLang="zh-CN" dirty="0"/>
              <a:t>H5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、小程序跳转到广告主的小程序</a:t>
            </a:r>
          </a:p>
        </p:txBody>
      </p:sp>
    </p:spTree>
    <p:extLst>
      <p:ext uri="{BB962C8B-B14F-4D97-AF65-F5344CB8AC3E}">
        <p14:creationId xmlns:p14="http://schemas.microsoft.com/office/powerpoint/2010/main" val="313675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D4E8C2-71FD-433B-9BB4-EF6DB8521DDC}"/>
              </a:ext>
            </a:extLst>
          </p:cNvPr>
          <p:cNvSpPr/>
          <p:nvPr/>
        </p:nvSpPr>
        <p:spPr>
          <a:xfrm>
            <a:off x="1940205" y="6013655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37A573-600A-492A-B91C-891CA20BC64F}"/>
              </a:ext>
            </a:extLst>
          </p:cNvPr>
          <p:cNvGrpSpPr/>
          <p:nvPr/>
        </p:nvGrpSpPr>
        <p:grpSpPr>
          <a:xfrm>
            <a:off x="0" y="870625"/>
            <a:ext cx="3336324" cy="457200"/>
            <a:chOff x="300" y="666206"/>
            <a:chExt cx="3336324" cy="45720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D6513B7-8C41-4CE1-B151-F84EBCAA7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4" b="83619"/>
            <a:stretch/>
          </p:blipFill>
          <p:spPr>
            <a:xfrm>
              <a:off x="300" y="666206"/>
              <a:ext cx="3336324" cy="457200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8A83254-4CB7-4029-906B-70CE6A370D99}"/>
                </a:ext>
              </a:extLst>
            </p:cNvPr>
            <p:cNvSpPr/>
            <p:nvPr/>
          </p:nvSpPr>
          <p:spPr>
            <a:xfrm>
              <a:off x="52786" y="666206"/>
              <a:ext cx="2299063" cy="372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小六子为您服务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您的爱车、出行相关的各类贴心服务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584817-8237-48C8-9EBE-D44D35C4EF74}"/>
              </a:ext>
            </a:extLst>
          </p:cNvPr>
          <p:cNvGrpSpPr/>
          <p:nvPr/>
        </p:nvGrpSpPr>
        <p:grpSpPr>
          <a:xfrm>
            <a:off x="52636" y="1463699"/>
            <a:ext cx="3231652" cy="613954"/>
            <a:chOff x="52636" y="1463699"/>
            <a:chExt cx="3231652" cy="61395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6674AD-F944-4E04-BAC4-B1D6B123C075}"/>
                </a:ext>
              </a:extLst>
            </p:cNvPr>
            <p:cNvSpPr/>
            <p:nvPr/>
          </p:nvSpPr>
          <p:spPr>
            <a:xfrm>
              <a:off x="52636" y="1463699"/>
              <a:ext cx="3231652" cy="6139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6773111-036E-4F0F-A0F7-2D3886873C13}"/>
                </a:ext>
              </a:extLst>
            </p:cNvPr>
            <p:cNvSpPr/>
            <p:nvPr/>
          </p:nvSpPr>
          <p:spPr>
            <a:xfrm>
              <a:off x="278712" y="1627045"/>
              <a:ext cx="287261" cy="287261"/>
            </a:xfrm>
            <a:prstGeom prst="roundRect">
              <a:avLst/>
            </a:prstGeom>
            <a:noFill/>
            <a:ln>
              <a:solidFill>
                <a:srgbClr val="F4B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D0A458-0872-46D8-BE4D-716AAEF084B1}"/>
                </a:ext>
              </a:extLst>
            </p:cNvPr>
            <p:cNvSpPr txBox="1"/>
            <p:nvPr/>
          </p:nvSpPr>
          <p:spPr>
            <a:xfrm>
              <a:off x="883532" y="1524930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一键挪车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0C8D2D-107B-4920-863A-ED4C164945EF}"/>
                </a:ext>
              </a:extLst>
            </p:cNvPr>
            <p:cNvSpPr txBox="1"/>
            <p:nvPr/>
          </p:nvSpPr>
          <p:spPr>
            <a:xfrm>
              <a:off x="883531" y="1783914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F70AE8-A42A-4D96-BC5D-0CEB56507FC6}"/>
              </a:ext>
            </a:extLst>
          </p:cNvPr>
          <p:cNvGrpSpPr/>
          <p:nvPr/>
        </p:nvGrpSpPr>
        <p:grpSpPr>
          <a:xfrm>
            <a:off x="52486" y="2197039"/>
            <a:ext cx="3231652" cy="613954"/>
            <a:chOff x="52636" y="1463699"/>
            <a:chExt cx="3231652" cy="613954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A4A56E2-B103-47F6-808C-43874AEED504}"/>
                </a:ext>
              </a:extLst>
            </p:cNvPr>
            <p:cNvSpPr/>
            <p:nvPr/>
          </p:nvSpPr>
          <p:spPr>
            <a:xfrm>
              <a:off x="52636" y="1463699"/>
              <a:ext cx="3231652" cy="6139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48474BD-E675-4BC4-8D9C-6CF325EA4FC5}"/>
                </a:ext>
              </a:extLst>
            </p:cNvPr>
            <p:cNvSpPr/>
            <p:nvPr/>
          </p:nvSpPr>
          <p:spPr>
            <a:xfrm>
              <a:off x="278712" y="1627045"/>
              <a:ext cx="287261" cy="287261"/>
            </a:xfrm>
            <a:prstGeom prst="roundRect">
              <a:avLst/>
            </a:prstGeom>
            <a:noFill/>
            <a:ln>
              <a:solidFill>
                <a:srgbClr val="F4B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9AF191-B058-4493-867A-99DECCB05BC3}"/>
                </a:ext>
              </a:extLst>
            </p:cNvPr>
            <p:cNvSpPr txBox="1"/>
            <p:nvPr/>
          </p:nvSpPr>
          <p:spPr>
            <a:xfrm>
              <a:off x="883532" y="1524930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违章查询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3E26140-B4C5-4100-944C-EE45CEA7168A}"/>
                </a:ext>
              </a:extLst>
            </p:cNvPr>
            <p:cNvSpPr txBox="1"/>
            <p:nvPr/>
          </p:nvSpPr>
          <p:spPr>
            <a:xfrm>
              <a:off x="883531" y="1783914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C31969-BD3B-43CD-83C3-FB22FF46A91F}"/>
              </a:ext>
            </a:extLst>
          </p:cNvPr>
          <p:cNvGrpSpPr/>
          <p:nvPr/>
        </p:nvGrpSpPr>
        <p:grpSpPr>
          <a:xfrm>
            <a:off x="52336" y="2974339"/>
            <a:ext cx="3231652" cy="613954"/>
            <a:chOff x="52636" y="1463699"/>
            <a:chExt cx="3231652" cy="61395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B904958-3A4C-4F74-A85B-C2FC68604995}"/>
                </a:ext>
              </a:extLst>
            </p:cNvPr>
            <p:cNvSpPr/>
            <p:nvPr/>
          </p:nvSpPr>
          <p:spPr>
            <a:xfrm>
              <a:off x="52636" y="1463699"/>
              <a:ext cx="3231652" cy="6139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8C39DAB-B99A-4310-A037-5624D88878E3}"/>
                </a:ext>
              </a:extLst>
            </p:cNvPr>
            <p:cNvSpPr/>
            <p:nvPr/>
          </p:nvSpPr>
          <p:spPr>
            <a:xfrm>
              <a:off x="278712" y="1627045"/>
              <a:ext cx="287261" cy="287261"/>
            </a:xfrm>
            <a:prstGeom prst="roundRect">
              <a:avLst/>
            </a:prstGeom>
            <a:noFill/>
            <a:ln>
              <a:solidFill>
                <a:srgbClr val="F4B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96B9E5-9A47-44CC-AAC4-33F5F3A7A818}"/>
                </a:ext>
              </a:extLst>
            </p:cNvPr>
            <p:cNvSpPr txBox="1"/>
            <p:nvPr/>
          </p:nvSpPr>
          <p:spPr>
            <a:xfrm>
              <a:off x="883532" y="1524930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年审代办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0F724C9-31B7-41DC-94AE-D4F8232AB5DE}"/>
                </a:ext>
              </a:extLst>
            </p:cNvPr>
            <p:cNvSpPr txBox="1"/>
            <p:nvPr/>
          </p:nvSpPr>
          <p:spPr>
            <a:xfrm>
              <a:off x="883531" y="1783914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DADE1F4-D571-483D-8844-DD399513E87A}"/>
              </a:ext>
            </a:extLst>
          </p:cNvPr>
          <p:cNvGrpSpPr/>
          <p:nvPr/>
        </p:nvGrpSpPr>
        <p:grpSpPr>
          <a:xfrm>
            <a:off x="52336" y="3755233"/>
            <a:ext cx="3231652" cy="613954"/>
            <a:chOff x="52636" y="1463699"/>
            <a:chExt cx="3231652" cy="61395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43B4F8C-6AC7-425B-8C8E-E32BFF3EECDA}"/>
                </a:ext>
              </a:extLst>
            </p:cNvPr>
            <p:cNvSpPr/>
            <p:nvPr/>
          </p:nvSpPr>
          <p:spPr>
            <a:xfrm>
              <a:off x="52636" y="1463699"/>
              <a:ext cx="3231652" cy="6139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363C531-9B2B-44FE-A920-29886EE2E44C}"/>
                </a:ext>
              </a:extLst>
            </p:cNvPr>
            <p:cNvSpPr/>
            <p:nvPr/>
          </p:nvSpPr>
          <p:spPr>
            <a:xfrm>
              <a:off x="278712" y="1627045"/>
              <a:ext cx="287261" cy="287261"/>
            </a:xfrm>
            <a:prstGeom prst="roundRect">
              <a:avLst/>
            </a:prstGeom>
            <a:noFill/>
            <a:ln>
              <a:solidFill>
                <a:srgbClr val="F4B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E3BCE98-9E22-4AAC-A45A-2A0CD7AD253D}"/>
                </a:ext>
              </a:extLst>
            </p:cNvPr>
            <p:cNvSpPr txBox="1"/>
            <p:nvPr/>
          </p:nvSpPr>
          <p:spPr>
            <a:xfrm>
              <a:off x="883532" y="1524930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新车比价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41CFCF9-B9B6-481F-AE6E-07912683D9BF}"/>
                </a:ext>
              </a:extLst>
            </p:cNvPr>
            <p:cNvSpPr txBox="1"/>
            <p:nvPr/>
          </p:nvSpPr>
          <p:spPr>
            <a:xfrm>
              <a:off x="883531" y="1783914"/>
              <a:ext cx="1846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DC64C59E-93BC-42B5-931D-9D327D9258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4615854"/>
            <a:ext cx="3336324" cy="9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A287EC-C94C-4399-AD27-28766BF6BA04}"/>
              </a:ext>
            </a:extLst>
          </p:cNvPr>
          <p:cNvSpPr/>
          <p:nvPr/>
        </p:nvSpPr>
        <p:spPr>
          <a:xfrm>
            <a:off x="2770949" y="6014223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2B7DB-8C14-4E3D-B168-4DC6792CEB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43"/>
          <a:stretch/>
        </p:blipFill>
        <p:spPr>
          <a:xfrm>
            <a:off x="300" y="0"/>
            <a:ext cx="3336324" cy="1841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F59768-8214-435B-8503-28638B357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57333"/>
          <a:stretch/>
        </p:blipFill>
        <p:spPr>
          <a:xfrm>
            <a:off x="300" y="1933303"/>
            <a:ext cx="3336324" cy="9927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5858B3-FB11-4C1E-B62F-D6B3A3C20041}"/>
              </a:ext>
            </a:extLst>
          </p:cNvPr>
          <p:cNvSpPr/>
          <p:nvPr/>
        </p:nvSpPr>
        <p:spPr>
          <a:xfrm>
            <a:off x="52786" y="1972492"/>
            <a:ext cx="926928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生活订单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6D2A4F-3128-4B79-B8C5-93A83BD3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57333"/>
          <a:stretch/>
        </p:blipFill>
        <p:spPr>
          <a:xfrm>
            <a:off x="0" y="3026644"/>
            <a:ext cx="3336324" cy="99277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AB2FBB0-5C46-4035-AB59-B634A4C73CEE}"/>
              </a:ext>
            </a:extLst>
          </p:cNvPr>
          <p:cNvSpPr/>
          <p:nvPr/>
        </p:nvSpPr>
        <p:spPr>
          <a:xfrm>
            <a:off x="52486" y="3065833"/>
            <a:ext cx="926928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服务订单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596C31-6FD6-45DA-9496-F174289D875D}"/>
              </a:ext>
            </a:extLst>
          </p:cNvPr>
          <p:cNvSpPr/>
          <p:nvPr/>
        </p:nvSpPr>
        <p:spPr>
          <a:xfrm>
            <a:off x="100736" y="3421673"/>
            <a:ext cx="3134851" cy="48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BB765A-F614-48EA-9337-600877E6C548}"/>
              </a:ext>
            </a:extLst>
          </p:cNvPr>
          <p:cNvSpPr/>
          <p:nvPr/>
        </p:nvSpPr>
        <p:spPr>
          <a:xfrm>
            <a:off x="601" y="4110862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979AC4-B1DA-41BB-A665-DEF0DE10F3E2}"/>
              </a:ext>
            </a:extLst>
          </p:cNvPr>
          <p:cNvSpPr/>
          <p:nvPr/>
        </p:nvSpPr>
        <p:spPr>
          <a:xfrm>
            <a:off x="0" y="5589905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05A508-554C-4920-8292-184DB5C25F62}"/>
              </a:ext>
            </a:extLst>
          </p:cNvPr>
          <p:cNvSpPr/>
          <p:nvPr/>
        </p:nvSpPr>
        <p:spPr>
          <a:xfrm>
            <a:off x="601" y="484110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3C7E2C-B518-4D55-B036-BC836D6DC80A}"/>
              </a:ext>
            </a:extLst>
          </p:cNvPr>
          <p:cNvSpPr/>
          <p:nvPr/>
        </p:nvSpPr>
        <p:spPr>
          <a:xfrm>
            <a:off x="601" y="5175835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49C5B0-859D-48BE-A45C-1A06DD3E8B53}"/>
              </a:ext>
            </a:extLst>
          </p:cNvPr>
          <p:cNvSpPr/>
          <p:nvPr/>
        </p:nvSpPr>
        <p:spPr>
          <a:xfrm>
            <a:off x="601" y="4437433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卡包</a:t>
            </a:r>
          </a:p>
        </p:txBody>
      </p:sp>
      <p:sp>
        <p:nvSpPr>
          <p:cNvPr id="2" name="矩形 1"/>
          <p:cNvSpPr/>
          <p:nvPr/>
        </p:nvSpPr>
        <p:spPr>
          <a:xfrm>
            <a:off x="791901" y="2671134"/>
            <a:ext cx="458762" cy="154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拼团中</a:t>
            </a:r>
          </a:p>
        </p:txBody>
      </p:sp>
    </p:spTree>
    <p:extLst>
      <p:ext uri="{BB962C8B-B14F-4D97-AF65-F5344CB8AC3E}">
        <p14:creationId xmlns:p14="http://schemas.microsoft.com/office/powerpoint/2010/main" val="354363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几个问题的讨论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、到底几个小程序？一个还是多个形成小程序矩阵？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、如何规划小程序矩阵？加油一个，电商一个，服务多个（挪车、违章等），不同的功能在不同的小程序之间跳转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、如果是小程序矩阵，那么相互之间如何关联？尤其是所谓个人中心，也分散在各个小程序中，产品如何设计以及体验如何？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21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1F77B4F3-53F4-4660-A3A6-C8BAD1C9E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先期简化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882BF-3635-46F2-BF9C-AD345959B6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还是那个思路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、让客户掏钱</a:t>
            </a:r>
            <a:endParaRPr lang="en-US" altLang="zh-CN" dirty="0"/>
          </a:p>
          <a:p>
            <a:r>
              <a:rPr lang="zh-CN" altLang="en-US" dirty="0"/>
              <a:t>消费服务、消费商品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、让伙伴掏钱</a:t>
            </a:r>
            <a:endParaRPr lang="en-US" altLang="zh-CN" dirty="0"/>
          </a:p>
          <a:p>
            <a:r>
              <a:rPr lang="zh-CN" altLang="en-US" dirty="0"/>
              <a:t>导流付费，广告付费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、金融生钱</a:t>
            </a:r>
            <a:endParaRPr lang="en-US" altLang="zh-CN" dirty="0"/>
          </a:p>
          <a:p>
            <a:r>
              <a:rPr lang="zh-CN" altLang="en-US" dirty="0"/>
              <a:t>金融服务，分成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52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B756E40-3200-45F6-914D-3D5A238BC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产品布局基本原则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E8F2F-258F-4261-96A1-1B097A698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、服务是所有业务类操作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、发现放导流的部分</a:t>
            </a:r>
          </a:p>
        </p:txBody>
      </p:sp>
    </p:spTree>
    <p:extLst>
      <p:ext uri="{BB962C8B-B14F-4D97-AF65-F5344CB8AC3E}">
        <p14:creationId xmlns:p14="http://schemas.microsoft.com/office/powerpoint/2010/main" val="4097301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0" b="37714"/>
          <a:stretch/>
        </p:blipFill>
        <p:spPr>
          <a:xfrm>
            <a:off x="-1393" y="660107"/>
            <a:ext cx="3336324" cy="2310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A9A335-812C-4492-B04D-49F105A311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9075"/>
          <a:stretch/>
        </p:blipFill>
        <p:spPr>
          <a:xfrm>
            <a:off x="-1393" y="3673679"/>
            <a:ext cx="3336324" cy="2310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-1393" y="2828869"/>
            <a:ext cx="3336324" cy="98624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C56C5E5-4849-454F-B15D-84867D43AFA4}"/>
              </a:ext>
            </a:extLst>
          </p:cNvPr>
          <p:cNvSpPr/>
          <p:nvPr/>
        </p:nvSpPr>
        <p:spPr>
          <a:xfrm>
            <a:off x="144116" y="4174371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违章查询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BCE57F-1A74-44E0-822D-F09EA806B8CB}"/>
              </a:ext>
            </a:extLst>
          </p:cNvPr>
          <p:cNvSpPr/>
          <p:nvPr/>
        </p:nvSpPr>
        <p:spPr>
          <a:xfrm>
            <a:off x="1298604" y="4174371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年审待办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0AD27C-F062-4E8A-8432-23032695CED4}"/>
              </a:ext>
            </a:extLst>
          </p:cNvPr>
          <p:cNvSpPr/>
          <p:nvPr/>
        </p:nvSpPr>
        <p:spPr>
          <a:xfrm>
            <a:off x="2435336" y="4170288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手机充值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1A0687-4C29-4511-9A6C-E9308DB0C7F4}"/>
              </a:ext>
            </a:extLst>
          </p:cNvPr>
          <p:cNvSpPr/>
          <p:nvPr/>
        </p:nvSpPr>
        <p:spPr>
          <a:xfrm>
            <a:off x="153107" y="4907992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新车比价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69EADD-5B26-45C8-A110-115681B3E711}"/>
              </a:ext>
            </a:extLst>
          </p:cNvPr>
          <p:cNvSpPr/>
          <p:nvPr/>
        </p:nvSpPr>
        <p:spPr>
          <a:xfrm>
            <a:off x="1298604" y="4907992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一键挪车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4D37D5-5EB7-475D-A70A-0DD1396D3D85}"/>
              </a:ext>
            </a:extLst>
          </p:cNvPr>
          <p:cNvSpPr/>
          <p:nvPr/>
        </p:nvSpPr>
        <p:spPr>
          <a:xfrm>
            <a:off x="2376979" y="4907991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16BB68-DA2C-4BFA-A87B-3177C58AC919}"/>
              </a:ext>
            </a:extLst>
          </p:cNvPr>
          <p:cNvSpPr/>
          <p:nvPr/>
        </p:nvSpPr>
        <p:spPr>
          <a:xfrm>
            <a:off x="144116" y="5660045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车险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80DC6-78AE-48C6-809C-4917F70BF59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680D29-C4E1-4E56-A3BD-94B93E7B693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A64E501-FE04-41C9-934B-CF563CDDAF5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107A359-87C4-471F-A216-525988E1B415}"/>
              </a:ext>
            </a:extLst>
          </p:cNvPr>
          <p:cNvCxnSpPr>
            <a:stCxn id="9" idx="2"/>
          </p:cNvCxnSpPr>
          <p:nvPr/>
        </p:nvCxnSpPr>
        <p:spPr>
          <a:xfrm>
            <a:off x="1666769" y="5983877"/>
            <a:ext cx="384278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34722FE-6FEF-4A6C-BB67-C4BD7F41DE99}"/>
              </a:ext>
            </a:extLst>
          </p:cNvPr>
          <p:cNvSpPr txBox="1"/>
          <p:nvPr/>
        </p:nvSpPr>
        <p:spPr>
          <a:xfrm>
            <a:off x="3336925" y="5607722"/>
            <a:ext cx="256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下方还有广告位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27F02C4-D5B9-49CA-A41F-B24870EB4E14}"/>
              </a:ext>
            </a:extLst>
          </p:cNvPr>
          <p:cNvSpPr/>
          <p:nvPr/>
        </p:nvSpPr>
        <p:spPr>
          <a:xfrm>
            <a:off x="278712" y="6001160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53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976FC-DB5B-4B97-91C2-33F0765B1D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0D61BFD-DF55-46A0-ACD8-12F5408609D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991F5A6-8182-442F-BE25-3CD77C635CC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54A05A-6875-4E74-BE91-2EEDBBF4A488}"/>
              </a:ext>
            </a:extLst>
          </p:cNvPr>
          <p:cNvGrpSpPr/>
          <p:nvPr/>
        </p:nvGrpSpPr>
        <p:grpSpPr>
          <a:xfrm>
            <a:off x="0" y="1570055"/>
            <a:ext cx="3336324" cy="457200"/>
            <a:chOff x="300" y="666206"/>
            <a:chExt cx="3336324" cy="4572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3D30E76-82E6-497F-94F5-359CC5577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4" b="83619"/>
            <a:stretch/>
          </p:blipFill>
          <p:spPr>
            <a:xfrm>
              <a:off x="300" y="666206"/>
              <a:ext cx="3336324" cy="4572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EC7C05-BF66-48FD-88B1-C7E3CAC6E22E}"/>
                </a:ext>
              </a:extLst>
            </p:cNvPr>
            <p:cNvSpPr/>
            <p:nvPr/>
          </p:nvSpPr>
          <p:spPr>
            <a:xfrm>
              <a:off x="52786" y="666206"/>
              <a:ext cx="2299063" cy="372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小六子推荐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值得拥有的品质商品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65BCBC7-CF30-4250-B9E6-AD84542756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4" b="81714"/>
          <a:stretch/>
        </p:blipFill>
        <p:spPr>
          <a:xfrm>
            <a:off x="601" y="933035"/>
            <a:ext cx="3336324" cy="5878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6FA3D8-CB75-4AFB-9F8A-17B13A793A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68439"/>
          <a:stretch/>
        </p:blipFill>
        <p:spPr>
          <a:xfrm>
            <a:off x="0" y="2123954"/>
            <a:ext cx="3336324" cy="1140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564BEF-8571-4517-82B6-4F4E1F6E3CEA}"/>
              </a:ext>
            </a:extLst>
          </p:cNvPr>
          <p:cNvSpPr/>
          <p:nvPr/>
        </p:nvSpPr>
        <p:spPr>
          <a:xfrm>
            <a:off x="2127913" y="2306256"/>
            <a:ext cx="1035934" cy="3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313AC9-A50C-4C7B-AF38-47F2D7072B7F}"/>
              </a:ext>
            </a:extLst>
          </p:cNvPr>
          <p:cNvSpPr/>
          <p:nvPr/>
        </p:nvSpPr>
        <p:spPr>
          <a:xfrm>
            <a:off x="684050" y="2994372"/>
            <a:ext cx="1035934" cy="21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889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0E481-2813-43E3-B467-06ED278F76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3A71DB5-5698-46AF-AE42-04634DF925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791D6D-9810-4FB0-8E1F-31063CEF6C2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A287EC-C94C-4399-AD27-28766BF6BA04}"/>
              </a:ext>
            </a:extLst>
          </p:cNvPr>
          <p:cNvSpPr/>
          <p:nvPr/>
        </p:nvSpPr>
        <p:spPr>
          <a:xfrm>
            <a:off x="2770949" y="6014223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2B7DB-8C14-4E3D-B168-4DC6792CEB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43"/>
          <a:stretch/>
        </p:blipFill>
        <p:spPr>
          <a:xfrm>
            <a:off x="300" y="0"/>
            <a:ext cx="3336324" cy="184186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6D2A4F-3128-4B79-B8C5-93A83BD3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57333"/>
          <a:stretch/>
        </p:blipFill>
        <p:spPr>
          <a:xfrm>
            <a:off x="601" y="1891815"/>
            <a:ext cx="3336324" cy="99277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AB2FBB0-5C46-4035-AB59-B634A4C73CEE}"/>
              </a:ext>
            </a:extLst>
          </p:cNvPr>
          <p:cNvSpPr/>
          <p:nvPr/>
        </p:nvSpPr>
        <p:spPr>
          <a:xfrm>
            <a:off x="53087" y="1931004"/>
            <a:ext cx="926928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服务订单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596C31-6FD6-45DA-9496-F174289D875D}"/>
              </a:ext>
            </a:extLst>
          </p:cNvPr>
          <p:cNvSpPr/>
          <p:nvPr/>
        </p:nvSpPr>
        <p:spPr>
          <a:xfrm>
            <a:off x="101337" y="2286844"/>
            <a:ext cx="3134851" cy="48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BB765A-F614-48EA-9337-600877E6C548}"/>
              </a:ext>
            </a:extLst>
          </p:cNvPr>
          <p:cNvSpPr/>
          <p:nvPr/>
        </p:nvSpPr>
        <p:spPr>
          <a:xfrm>
            <a:off x="0" y="3018365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979AC4-B1DA-41BB-A665-DEF0DE10F3E2}"/>
              </a:ext>
            </a:extLst>
          </p:cNvPr>
          <p:cNvSpPr/>
          <p:nvPr/>
        </p:nvSpPr>
        <p:spPr>
          <a:xfrm>
            <a:off x="-601" y="449740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05A508-554C-4920-8292-184DB5C25F62}"/>
              </a:ext>
            </a:extLst>
          </p:cNvPr>
          <p:cNvSpPr/>
          <p:nvPr/>
        </p:nvSpPr>
        <p:spPr>
          <a:xfrm>
            <a:off x="0" y="3748611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3C7E2C-B518-4D55-B036-BC836D6DC80A}"/>
              </a:ext>
            </a:extLst>
          </p:cNvPr>
          <p:cNvSpPr/>
          <p:nvPr/>
        </p:nvSpPr>
        <p:spPr>
          <a:xfrm>
            <a:off x="0" y="408333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49C5B0-859D-48BE-A45C-1A06DD3E8B53}"/>
              </a:ext>
            </a:extLst>
          </p:cNvPr>
          <p:cNvSpPr/>
          <p:nvPr/>
        </p:nvSpPr>
        <p:spPr>
          <a:xfrm>
            <a:off x="0" y="3344936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卡包</a:t>
            </a:r>
          </a:p>
        </p:txBody>
      </p:sp>
    </p:spTree>
    <p:extLst>
      <p:ext uri="{BB962C8B-B14F-4D97-AF65-F5344CB8AC3E}">
        <p14:creationId xmlns:p14="http://schemas.microsoft.com/office/powerpoint/2010/main" val="2312022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1F77B4F3-53F4-4660-A3A6-C8BAD1C9E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余额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882BF-3635-46F2-BF9C-AD345959B6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两个部分：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、不能提现的代币，类</a:t>
            </a:r>
            <a:r>
              <a:rPr lang="en-US" altLang="zh-CN" dirty="0"/>
              <a:t>Q</a:t>
            </a:r>
            <a:r>
              <a:rPr lang="zh-CN" altLang="en-US" dirty="0"/>
              <a:t>币的模型。不受监管。能充，能消费。能由消费场景返点。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、充值，理财的真是的钱。和有资质的大平台合作。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430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6689C39-D82E-497A-9EEF-E24C644BE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代币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C1A3F-67A3-476B-BE20-20EA03B513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代币的产生：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、消费赠送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、游戏抽取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、矿泉水、纸巾等值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、帮推广宣传</a:t>
            </a:r>
            <a:endParaRPr lang="en-US" altLang="zh-CN" dirty="0"/>
          </a:p>
          <a:p>
            <a:r>
              <a:rPr lang="zh-CN" altLang="en-US" dirty="0"/>
              <a:t>代币的消费场景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、加油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、便利店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、线上所有付费业务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53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加油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、加油业务延续原来，增加广告位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、加油券，如果要发，增加社交的新玩法</a:t>
            </a:r>
          </a:p>
        </p:txBody>
      </p:sp>
    </p:spTree>
    <p:extLst>
      <p:ext uri="{BB962C8B-B14F-4D97-AF65-F5344CB8AC3E}">
        <p14:creationId xmlns:p14="http://schemas.microsoft.com/office/powerpoint/2010/main" val="201722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56058D-1EDA-4C4A-A902-1137BD32A217}"/>
              </a:ext>
            </a:extLst>
          </p:cNvPr>
          <p:cNvSpPr/>
          <p:nvPr/>
        </p:nvSpPr>
        <p:spPr>
          <a:xfrm>
            <a:off x="0" y="682906"/>
            <a:ext cx="3336925" cy="724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82E981-DDFA-4C03-8668-09064A772939}"/>
              </a:ext>
            </a:extLst>
          </p:cNvPr>
          <p:cNvSpPr txBox="1"/>
          <p:nvPr/>
        </p:nvSpPr>
        <p:spPr>
          <a:xfrm>
            <a:off x="2740010" y="1096667"/>
            <a:ext cx="636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收支记录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5049C7-683A-4CEB-965A-3D85C70B1604}"/>
              </a:ext>
            </a:extLst>
          </p:cNvPr>
          <p:cNvSpPr txBox="1"/>
          <p:nvPr/>
        </p:nvSpPr>
        <p:spPr>
          <a:xfrm>
            <a:off x="0" y="1736203"/>
            <a:ext cx="3336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D26AF5-8148-4CA6-BE68-E717FF50911C}"/>
              </a:ext>
            </a:extLst>
          </p:cNvPr>
          <p:cNvSpPr/>
          <p:nvPr/>
        </p:nvSpPr>
        <p:spPr>
          <a:xfrm>
            <a:off x="601" y="587127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如何获取？</a:t>
            </a:r>
          </a:p>
        </p:txBody>
      </p:sp>
    </p:spTree>
    <p:extLst>
      <p:ext uri="{BB962C8B-B14F-4D97-AF65-F5344CB8AC3E}">
        <p14:creationId xmlns:p14="http://schemas.microsoft.com/office/powerpoint/2010/main" val="3679239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E9179C7-2A02-4A38-808B-C2D0788A0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金融余额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E416A-751D-4C00-A6D9-C2B26667E9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和机构合作：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、用户金融账户有金融平台提供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、无需开通二类户，用户开通基金账户，可用于理财。理财的收入高于余额宝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、可随存随取，可用来在冠德体系内消费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8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F91E323-DE6A-420F-A71C-C3A41B2F5078}"/>
              </a:ext>
            </a:extLst>
          </p:cNvPr>
          <p:cNvGrpSpPr/>
          <p:nvPr/>
        </p:nvGrpSpPr>
        <p:grpSpPr>
          <a:xfrm>
            <a:off x="0" y="3429000"/>
            <a:ext cx="3336925" cy="608681"/>
            <a:chOff x="0" y="5068701"/>
            <a:chExt cx="3336925" cy="60868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09C5BD-3320-44D0-976B-444B33C87713}"/>
                </a:ext>
              </a:extLst>
            </p:cNvPr>
            <p:cNvSpPr/>
            <p:nvPr/>
          </p:nvSpPr>
          <p:spPr>
            <a:xfrm>
              <a:off x="0" y="5081286"/>
              <a:ext cx="3336925" cy="596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1D8376E-B4AD-44D2-A68B-AB598C384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81" t="48950" r="21430" b="43545"/>
            <a:stretch/>
          </p:blipFill>
          <p:spPr>
            <a:xfrm>
              <a:off x="676082" y="5068701"/>
              <a:ext cx="1984759" cy="514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8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0" y="1826572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301" y="4230138"/>
            <a:ext cx="3336324" cy="9862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2" b="29204"/>
          <a:stretch/>
        </p:blipFill>
        <p:spPr>
          <a:xfrm>
            <a:off x="601" y="916513"/>
            <a:ext cx="3336324" cy="10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8904" r="8592" b="20774"/>
          <a:stretch/>
        </p:blipFill>
        <p:spPr>
          <a:xfrm>
            <a:off x="259960" y="1805357"/>
            <a:ext cx="2772696" cy="34511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901" y="4223938"/>
            <a:ext cx="1753122" cy="277270"/>
          </a:xfrm>
          <a:prstGeom prst="rect">
            <a:avLst/>
          </a:prstGeom>
          <a:solidFill>
            <a:srgbClr val="FEE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</a:t>
            </a:r>
          </a:p>
        </p:txBody>
      </p:sp>
    </p:spTree>
    <p:extLst>
      <p:ext uri="{BB962C8B-B14F-4D97-AF65-F5344CB8AC3E}">
        <p14:creationId xmlns:p14="http://schemas.microsoft.com/office/powerpoint/2010/main" val="52241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t="34162" r="8069" b="27949"/>
          <a:stretch/>
        </p:blipFill>
        <p:spPr>
          <a:xfrm>
            <a:off x="294968" y="2489529"/>
            <a:ext cx="2772697" cy="22476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098" y="4265234"/>
            <a:ext cx="1409946" cy="241873"/>
          </a:xfrm>
          <a:prstGeom prst="rect">
            <a:avLst/>
          </a:prstGeom>
          <a:solidFill>
            <a:srgbClr val="FFC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66107636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</TotalTime>
  <Words>970</Words>
  <Application>Microsoft Office PowerPoint</Application>
  <PresentationFormat>自定义</PresentationFormat>
  <Paragraphs>226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DengXian</vt:lpstr>
      <vt:lpstr>DengXian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537</cp:revision>
  <cp:lastPrinted>2017-11-16T05:18:46Z</cp:lastPrinted>
  <dcterms:created xsi:type="dcterms:W3CDTF">2017-11-14T11:09:58Z</dcterms:created>
  <dcterms:modified xsi:type="dcterms:W3CDTF">2018-01-31T02:35:28Z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