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" ContentType="image/tif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56" r:id="rId2"/>
    <p:sldId id="280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82" r:id="rId11"/>
    <p:sldId id="281" r:id="rId12"/>
    <p:sldId id="277" r:id="rId13"/>
    <p:sldId id="267" r:id="rId14"/>
    <p:sldId id="278" r:id="rId15"/>
    <p:sldId id="279" r:id="rId16"/>
    <p:sldId id="274" r:id="rId17"/>
  </p:sldIdLst>
  <p:sldSz cx="24384000" cy="13716000"/>
  <p:notesSz cx="6858000" cy="9144000"/>
  <p:defaultTextStyle>
    <a:lvl1pPr algn="ctr" defTabSz="584200">
      <a:defRPr sz="5000">
        <a:latin typeface="+mn-lt"/>
        <a:ea typeface="+mn-ea"/>
        <a:cs typeface="+mn-cs"/>
        <a:sym typeface="Helvetica Light"/>
      </a:defRPr>
    </a:lvl1pPr>
    <a:lvl2pPr indent="228600" algn="ctr" defTabSz="584200">
      <a:defRPr sz="5000">
        <a:latin typeface="+mn-lt"/>
        <a:ea typeface="+mn-ea"/>
        <a:cs typeface="+mn-cs"/>
        <a:sym typeface="Helvetica Light"/>
      </a:defRPr>
    </a:lvl2pPr>
    <a:lvl3pPr indent="457200" algn="ctr" defTabSz="584200">
      <a:defRPr sz="5000">
        <a:latin typeface="+mn-lt"/>
        <a:ea typeface="+mn-ea"/>
        <a:cs typeface="+mn-cs"/>
        <a:sym typeface="Helvetica Light"/>
      </a:defRPr>
    </a:lvl3pPr>
    <a:lvl4pPr indent="685800" algn="ctr" defTabSz="584200">
      <a:defRPr sz="5000">
        <a:latin typeface="+mn-lt"/>
        <a:ea typeface="+mn-ea"/>
        <a:cs typeface="+mn-cs"/>
        <a:sym typeface="Helvetica Light"/>
      </a:defRPr>
    </a:lvl4pPr>
    <a:lvl5pPr indent="914400" algn="ctr" defTabSz="584200">
      <a:defRPr sz="5000">
        <a:latin typeface="+mn-lt"/>
        <a:ea typeface="+mn-ea"/>
        <a:cs typeface="+mn-cs"/>
        <a:sym typeface="Helvetica Light"/>
      </a:defRPr>
    </a:lvl5pPr>
    <a:lvl6pPr indent="1143000" algn="ctr" defTabSz="584200">
      <a:defRPr sz="5000">
        <a:latin typeface="+mn-lt"/>
        <a:ea typeface="+mn-ea"/>
        <a:cs typeface="+mn-cs"/>
        <a:sym typeface="Helvetica Light"/>
      </a:defRPr>
    </a:lvl6pPr>
    <a:lvl7pPr indent="1371600" algn="ctr" defTabSz="584200">
      <a:defRPr sz="5000">
        <a:latin typeface="+mn-lt"/>
        <a:ea typeface="+mn-ea"/>
        <a:cs typeface="+mn-cs"/>
        <a:sym typeface="Helvetica Light"/>
      </a:defRPr>
    </a:lvl7pPr>
    <a:lvl8pPr indent="1600200" algn="ctr" defTabSz="584200">
      <a:defRPr sz="5000">
        <a:latin typeface="+mn-lt"/>
        <a:ea typeface="+mn-ea"/>
        <a:cs typeface="+mn-cs"/>
        <a:sym typeface="Helvetica Light"/>
      </a:defRPr>
    </a:lvl8pPr>
    <a:lvl9pPr indent="1828800" algn="ctr" defTabSz="584200">
      <a:defRPr sz="5000"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35" d="100"/>
          <a:sy n="35" d="100"/>
        </p:scale>
        <p:origin x="672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zh-CN"/>
  <c:roundedCorners val="0"/>
  <c:style val="2"/>
  <c:chart>
    <c:title>
      <c:tx>
        <c:rich>
          <a:bodyPr rot="0"/>
          <a:lstStyle/>
          <a:p>
            <a:pPr lvl="0"/>
            <a:endParaRPr lang="zh-CN" altLang="en-US"/>
          </a:p>
        </c:rich>
      </c:tx>
      <c:layout/>
      <c:overlay val="1"/>
    </c:title>
    <c:autoTitleDeleted val="0"/>
    <c:plotArea>
      <c:layout>
        <c:manualLayout>
          <c:layoutTarget val="inner"/>
          <c:xMode val="edge"/>
          <c:yMode val="edge"/>
          <c:x val="0.106465"/>
          <c:y val="0.135603"/>
          <c:w val="0.85192400000000001"/>
          <c:h val="0.7871979999999999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注册用户数</c:v>
                </c:pt>
              </c:strCache>
            </c:strRef>
          </c:tx>
          <c:spPr>
            <a:solidFill>
              <a:srgbClr val="EC5D57"/>
            </a:solidFill>
            <a:ln w="12700" cap="flat">
              <a:noFill/>
              <a:miter lim="400000"/>
            </a:ln>
            <a:effectLst/>
          </c:spPr>
          <c:invertIfNegative val="0"/>
          <c:cat>
            <c:strRef>
              <c:f>Sheet1!$A$2:$A$10</c:f>
              <c:strCache>
                <c:ptCount val="9"/>
                <c:pt idx="0">
                  <c:v>1月末</c:v>
                </c:pt>
                <c:pt idx="1">
                  <c:v>2月末</c:v>
                </c:pt>
                <c:pt idx="2">
                  <c:v>3月末</c:v>
                </c:pt>
                <c:pt idx="3">
                  <c:v>4月末</c:v>
                </c:pt>
                <c:pt idx="4">
                  <c:v>5月末</c:v>
                </c:pt>
                <c:pt idx="5">
                  <c:v>6月末</c:v>
                </c:pt>
                <c:pt idx="6">
                  <c:v>7月末</c:v>
                </c:pt>
                <c:pt idx="7">
                  <c:v>8月末</c:v>
                </c:pt>
                <c:pt idx="8">
                  <c:v>9月末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26009</c:v>
                </c:pt>
                <c:pt idx="1">
                  <c:v>30672</c:v>
                </c:pt>
                <c:pt idx="2">
                  <c:v>56112</c:v>
                </c:pt>
                <c:pt idx="3">
                  <c:v>119881</c:v>
                </c:pt>
                <c:pt idx="4">
                  <c:v>210016</c:v>
                </c:pt>
                <c:pt idx="5">
                  <c:v>295981</c:v>
                </c:pt>
                <c:pt idx="6">
                  <c:v>344198</c:v>
                </c:pt>
                <c:pt idx="7">
                  <c:v>397126</c:v>
                </c:pt>
                <c:pt idx="8">
                  <c:v>490001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0"/>
        <c:overlap val="-10"/>
        <c:axId val="-962968032"/>
        <c:axId val="-962963136"/>
      </c:barChart>
      <c:catAx>
        <c:axId val="-962968032"/>
        <c:scaling>
          <c:orientation val="minMax"/>
        </c:scaling>
        <c:delete val="0"/>
        <c:axPos val="b"/>
        <c:numFmt formatCode="#,##0" sourceLinked="0"/>
        <c:majorTickMark val="none"/>
        <c:minorTickMark val="none"/>
        <c:tickLblPos val="low"/>
        <c:spPr>
          <a:ln w="12700" cap="flat">
            <a:solidFill>
              <a:srgbClr val="000000"/>
            </a:solidFill>
            <a:prstDash val="solid"/>
            <a:miter lim="400000"/>
          </a:ln>
        </c:spPr>
        <c:txPr>
          <a:bodyPr rot="0"/>
          <a:lstStyle/>
          <a:p>
            <a:pPr lvl="0">
              <a:defRPr sz="2000" b="0" i="0" u="none" strike="noStrike">
                <a:solidFill>
                  <a:srgbClr val="000000"/>
                </a:solidFill>
                <a:effectLst/>
                <a:latin typeface="Helvetica"/>
              </a:defRPr>
            </a:pPr>
            <a:endParaRPr lang="zh-CN"/>
          </a:p>
        </c:txPr>
        <c:crossAx val="-962963136"/>
        <c:crosses val="autoZero"/>
        <c:auto val="1"/>
        <c:lblAlgn val="ctr"/>
        <c:lblOffset val="100"/>
        <c:noMultiLvlLbl val="1"/>
      </c:catAx>
      <c:valAx>
        <c:axId val="-962963136"/>
        <c:scaling>
          <c:orientation val="minMax"/>
        </c:scaling>
        <c:delete val="0"/>
        <c:axPos val="l"/>
        <c:majorGridlines>
          <c:spPr>
            <a:ln w="3175" cap="flat">
              <a:solidFill>
                <a:srgbClr val="B8B8B8"/>
              </a:solidFill>
              <a:prstDash val="solid"/>
              <a:miter lim="400000"/>
            </a:ln>
          </c:spPr>
        </c:majorGridlines>
        <c:numFmt formatCode="General" sourceLinked="0"/>
        <c:majorTickMark val="none"/>
        <c:minorTickMark val="none"/>
        <c:tickLblPos val="nextTo"/>
        <c:spPr>
          <a:ln w="12700" cap="flat">
            <a:noFill/>
            <a:prstDash val="solid"/>
            <a:miter lim="400000"/>
          </a:ln>
        </c:spPr>
        <c:txPr>
          <a:bodyPr rot="0"/>
          <a:lstStyle/>
          <a:p>
            <a:pPr lvl="0">
              <a:defRPr sz="2000" b="0" i="0" u="none" strike="noStrike">
                <a:solidFill>
                  <a:srgbClr val="000000"/>
                </a:solidFill>
                <a:effectLst/>
                <a:latin typeface="Helvetica"/>
              </a:defRPr>
            </a:pPr>
            <a:endParaRPr lang="zh-CN"/>
          </a:p>
        </c:txPr>
        <c:crossAx val="-962968032"/>
        <c:crosses val="autoZero"/>
        <c:crossBetween val="between"/>
        <c:majorUnit val="100000"/>
        <c:minorUnit val="50000"/>
      </c:valAx>
      <c:spPr>
        <a:noFill/>
        <a:ln w="12700" cap="flat">
          <a:noFill/>
          <a:miter lim="400000"/>
        </a:ln>
        <a:effectLst/>
      </c:spPr>
    </c:plotArea>
    <c:legend>
      <c:legendPos val="t"/>
      <c:layout>
        <c:manualLayout>
          <c:xMode val="edge"/>
          <c:yMode val="edge"/>
          <c:x val="6.0151900000000001E-2"/>
          <c:y val="5.0000000000000001E-3"/>
          <c:w val="0.93984800000000002"/>
          <c:h val="7.2421100000000002E-2"/>
        </c:manualLayout>
      </c:layout>
      <c:overlay val="1"/>
      <c:spPr>
        <a:noFill/>
        <a:ln w="12700" cap="flat">
          <a:noFill/>
          <a:miter lim="400000"/>
        </a:ln>
        <a:effectLst/>
      </c:spPr>
      <c:txPr>
        <a:bodyPr/>
        <a:lstStyle/>
        <a:p>
          <a:pPr lvl="0">
            <a:defRPr sz="3000" b="0" i="0" u="none" strike="noStrike">
              <a:solidFill>
                <a:srgbClr val="000000"/>
              </a:solidFill>
              <a:effectLst/>
              <a:latin typeface="Helvetica"/>
            </a:defRPr>
          </a:pPr>
          <a:endParaRPr lang="zh-CN"/>
        </a:p>
      </c:txPr>
    </c:legend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6" name="Shape 3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3628881231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3000" b="0" i="0" u="none" strike="noStrike" dirty="0" smtClean="0">
                <a:solidFill>
                  <a:srgbClr val="000000"/>
                </a:solidFill>
                <a:effectLst/>
                <a:latin typeface="Geneva"/>
              </a:rPr>
              <a:t>7</a:t>
            </a:r>
            <a:r>
              <a:rPr lang="zh-CN" altLang="en-US" sz="3000" b="0" i="0" u="none" strike="noStrike" dirty="0" smtClean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月末</a:t>
            </a:r>
            <a:r>
              <a:rPr lang="zh-CN" altLang="en-US" dirty="0" smtClean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60452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"/><Relationship Id="rId2" Type="http://schemas.openxmlformats.org/officeDocument/2006/relationships/image" Target="../media/image2.t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10"/>
          <p:cNvGrpSpPr/>
          <p:nvPr/>
        </p:nvGrpSpPr>
        <p:grpSpPr>
          <a:xfrm>
            <a:off x="6807398" y="4740056"/>
            <a:ext cx="9983392" cy="3942955"/>
            <a:chOff x="0" y="0"/>
            <a:chExt cx="9983390" cy="3942954"/>
          </a:xfrm>
        </p:grpSpPr>
        <p:pic>
          <p:nvPicPr>
            <p:cNvPr id="7" name="image1.tif"/>
            <p:cNvPicPr/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857250" y="0"/>
              <a:ext cx="7590235" cy="264319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" name="image2.tif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3545087"/>
              <a:ext cx="9983391" cy="1786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9" name="Shape 9"/>
            <p:cNvSpPr/>
            <p:nvPr/>
          </p:nvSpPr>
          <p:spPr>
            <a:xfrm>
              <a:off x="2691405" y="3165079"/>
              <a:ext cx="4600576" cy="7778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>
                  <a:solidFill>
                    <a:srgbClr val="D71E18"/>
                  </a:solidFill>
                  <a:latin typeface="造字工房朗倩（非商用） 常规体"/>
                  <a:ea typeface="造字工房朗倩（非商用） 常规体"/>
                  <a:cs typeface="造字工房朗倩（非商用） 常规体"/>
                  <a:sym typeface="造字工房朗倩（非商用） 常规体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5000">
                  <a:solidFill>
                    <a:srgbClr val="D71E18"/>
                  </a:solidFill>
                </a:rPr>
                <a:t>懒人的极简理财</a:t>
              </a:r>
            </a:p>
          </p:txBody>
        </p:sp>
      </p:grp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400">
                <a:solidFill>
                  <a:srgbClr val="D71E18"/>
                </a:solidFill>
              </a:rPr>
              <a:t>标题文本</a:t>
            </a:r>
          </a:p>
        </p:txBody>
      </p:sp>
      <p:sp>
        <p:nvSpPr>
          <p:cNvPr id="13" name="Shape 1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>
              <a:buSzPct val="100000"/>
            </a:lvl2pPr>
            <a:lvl3pPr>
              <a:buSzPct val="100000"/>
            </a:lvl3pPr>
          </a:lstStyle>
          <a:p>
            <a:pPr lvl="0">
              <a:defRPr sz="1800"/>
            </a:pPr>
            <a:r>
              <a:rPr sz="5000"/>
              <a:t>正文级别 1</a:t>
            </a:r>
          </a:p>
          <a:p>
            <a:pPr lvl="1">
              <a:defRPr sz="1800"/>
            </a:pPr>
            <a:r>
              <a:rPr sz="5000"/>
              <a:t>正文级别 2</a:t>
            </a:r>
          </a:p>
          <a:p>
            <a:pPr lvl="2">
              <a:defRPr sz="1800"/>
            </a:pPr>
            <a:r>
              <a:rPr sz="5000"/>
              <a:t>正文级别 3</a:t>
            </a:r>
          </a:p>
          <a:p>
            <a:pPr lvl="3">
              <a:defRPr sz="1800"/>
            </a:pPr>
            <a:r>
              <a:rPr sz="5000"/>
              <a:t>正文级别 4</a:t>
            </a:r>
          </a:p>
          <a:p>
            <a:pPr lvl="4">
              <a:defRPr sz="1800"/>
            </a:pPr>
            <a:r>
              <a:rPr sz="5000"/>
              <a:t>正文级别 5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>
            <a:spLocks noGrp="1"/>
          </p:cNvSpPr>
          <p:nvPr>
            <p:ph type="title"/>
          </p:nvPr>
        </p:nvSpPr>
        <p:spPr>
          <a:xfrm>
            <a:off x="4387453" y="625078"/>
            <a:ext cx="15609094" cy="3036094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400">
                <a:solidFill>
                  <a:srgbClr val="D71E18"/>
                </a:solidFill>
              </a:rPr>
              <a:t>标题文本</a:t>
            </a:r>
          </a:p>
        </p:txBody>
      </p:sp>
      <p:sp>
        <p:nvSpPr>
          <p:cNvPr id="16" name="Shape 16"/>
          <p:cNvSpPr>
            <a:spLocks noGrp="1"/>
          </p:cNvSpPr>
          <p:nvPr>
            <p:ph type="body" idx="1"/>
          </p:nvPr>
        </p:nvSpPr>
        <p:spPr>
          <a:xfrm>
            <a:off x="4387453" y="3661171"/>
            <a:ext cx="7500938" cy="8840392"/>
          </a:xfrm>
          <a:prstGeom prst="rect">
            <a:avLst/>
          </a:prstGeom>
        </p:spPr>
        <p:txBody>
          <a:bodyPr/>
          <a:lstStyle>
            <a:lvl1pPr marL="465364" indent="-465364">
              <a:spcBef>
                <a:spcPts val="3200"/>
              </a:spcBef>
              <a:buClr>
                <a:srgbClr val="D71F18"/>
              </a:buClr>
              <a:buSzPct val="75000"/>
              <a:defRPr sz="3800"/>
            </a:lvl1pPr>
            <a:lvl2pPr marL="808264" indent="-465364">
              <a:spcBef>
                <a:spcPts val="3200"/>
              </a:spcBef>
              <a:buClr>
                <a:srgbClr val="D71F18"/>
              </a:buClr>
              <a:defRPr sz="3800"/>
            </a:lvl2pPr>
            <a:lvl3pPr marL="1151164" indent="-465364">
              <a:spcBef>
                <a:spcPts val="3200"/>
              </a:spcBef>
              <a:buClr>
                <a:srgbClr val="D71F18"/>
              </a:buClr>
              <a:defRPr sz="3800"/>
            </a:lvl3pPr>
            <a:lvl4pPr marL="1494064" indent="-465364">
              <a:spcBef>
                <a:spcPts val="3200"/>
              </a:spcBef>
              <a:buClr>
                <a:srgbClr val="D71F18"/>
              </a:buClr>
              <a:defRPr sz="3800"/>
            </a:lvl4pPr>
            <a:lvl5pPr marL="1836964" indent="-465364">
              <a:spcBef>
                <a:spcPts val="3200"/>
              </a:spcBef>
              <a:buClr>
                <a:srgbClr val="D71F18"/>
              </a:buClr>
              <a:defRPr sz="3800"/>
            </a:lvl5pPr>
          </a:lstStyle>
          <a:p>
            <a:pPr lvl="0">
              <a:defRPr sz="1800"/>
            </a:pPr>
            <a:r>
              <a:rPr sz="3800"/>
              <a:t>正文级别 1</a:t>
            </a:r>
          </a:p>
          <a:p>
            <a:pPr lvl="1">
              <a:defRPr sz="1800"/>
            </a:pPr>
            <a:r>
              <a:rPr sz="3800"/>
              <a:t>正文级别 2</a:t>
            </a:r>
          </a:p>
          <a:p>
            <a:pPr lvl="2">
              <a:defRPr sz="1800"/>
            </a:pPr>
            <a:r>
              <a:rPr sz="3800"/>
              <a:t>正文级别 3</a:t>
            </a:r>
          </a:p>
          <a:p>
            <a:pPr lvl="3">
              <a:defRPr sz="1800"/>
            </a:pPr>
            <a:r>
              <a:rPr sz="3800"/>
              <a:t>正文级别 4</a:t>
            </a:r>
          </a:p>
          <a:p>
            <a:pPr lvl="4">
              <a:defRPr sz="1800"/>
            </a:pPr>
            <a:r>
              <a:rPr sz="3800"/>
              <a:t>正文级别 5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/>
        </p:nvSpPr>
        <p:spPr>
          <a:xfrm>
            <a:off x="21505882" y="634281"/>
            <a:ext cx="2173962" cy="473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200">
                <a:solidFill>
                  <a:srgbClr val="D71E18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200">
                <a:solidFill>
                  <a:srgbClr val="D71E18"/>
                </a:solidFill>
              </a:rPr>
              <a:t>理  财  好  轻  松</a:t>
            </a:r>
          </a:p>
        </p:txBody>
      </p:sp>
      <p:pic>
        <p:nvPicPr>
          <p:cNvPr id="19" name="image1.tif"/>
          <p:cNvPicPr/>
          <p:nvPr/>
        </p:nvPicPr>
        <p:blipFill>
          <a:blip r:embed="rId2">
            <a:extLst/>
          </a:blip>
          <a:srcRect r="235"/>
          <a:stretch>
            <a:fillRect/>
          </a:stretch>
        </p:blipFill>
        <p:spPr>
          <a:xfrm>
            <a:off x="590623" y="498748"/>
            <a:ext cx="2059021" cy="71871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4833937" y="9447609"/>
            <a:ext cx="14716126" cy="2000251"/>
          </a:xfrm>
          <a:prstGeom prst="rect">
            <a:avLst/>
          </a:prstGeom>
        </p:spPr>
        <p:txBody>
          <a:bodyPr anchor="b"/>
          <a:lstStyle>
            <a:lvl1pPr>
              <a:defRPr sz="11200">
                <a:solidFill>
                  <a:srgbClr val="D71F18"/>
                </a:solidFill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1200">
                <a:solidFill>
                  <a:srgbClr val="D71F18"/>
                </a:solidFill>
              </a:rPr>
              <a:t>标题文本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idx="1"/>
          </p:nvPr>
        </p:nvSpPr>
        <p:spPr>
          <a:xfrm>
            <a:off x="4833937" y="11519296"/>
            <a:ext cx="14716126" cy="1589486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ClrTx/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ClrTx/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ClrTx/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ClrTx/>
              <a:buSzTx/>
              <a:buNone/>
              <a:defRPr sz="4400"/>
            </a:lvl5pPr>
          </a:lstStyle>
          <a:p>
            <a:pPr lvl="0">
              <a:defRPr sz="1800"/>
            </a:pPr>
            <a:r>
              <a:rPr sz="4400"/>
              <a:t>正文级别 1</a:t>
            </a:r>
          </a:p>
          <a:p>
            <a:pPr lvl="1">
              <a:defRPr sz="1800"/>
            </a:pPr>
            <a:r>
              <a:rPr sz="4400"/>
              <a:t>正文级别 2</a:t>
            </a:r>
          </a:p>
          <a:p>
            <a:pPr lvl="2">
              <a:defRPr sz="1800"/>
            </a:pPr>
            <a:r>
              <a:rPr sz="4400"/>
              <a:t>正文级别 3</a:t>
            </a:r>
          </a:p>
          <a:p>
            <a:pPr lvl="3">
              <a:defRPr sz="1800"/>
            </a:pPr>
            <a:r>
              <a:rPr sz="4400"/>
              <a:t>正文级别 4</a:t>
            </a:r>
          </a:p>
          <a:p>
            <a:pPr lvl="4">
              <a:defRPr sz="1800"/>
            </a:pPr>
            <a:r>
              <a:rPr sz="4400"/>
              <a:t>正文级别 5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title"/>
          </p:nvPr>
        </p:nvSpPr>
        <p:spPr>
          <a:xfrm>
            <a:off x="4833937" y="3464718"/>
            <a:ext cx="14716126" cy="4643439"/>
          </a:xfrm>
          <a:prstGeom prst="rect">
            <a:avLst/>
          </a:prstGeom>
        </p:spPr>
        <p:txBody>
          <a:bodyPr/>
          <a:lstStyle>
            <a:lvl1pPr>
              <a:defRPr sz="16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6800">
                <a:solidFill>
                  <a:srgbClr val="D71E18"/>
                </a:solidFill>
              </a:rPr>
              <a:t>标题文本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>
            <a:spLocks noGrp="1"/>
          </p:cNvSpPr>
          <p:nvPr>
            <p:ph type="title"/>
          </p:nvPr>
        </p:nvSpPr>
        <p:spPr>
          <a:xfrm>
            <a:off x="4387453" y="892968"/>
            <a:ext cx="7500938" cy="5607845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rgbClr val="D71F18"/>
                </a:solidFill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8400">
                <a:solidFill>
                  <a:srgbClr val="D71F18"/>
                </a:solidFill>
              </a:rPr>
              <a:t>标题文本</a:t>
            </a:r>
          </a:p>
        </p:txBody>
      </p:sp>
      <p:sp>
        <p:nvSpPr>
          <p:cNvPr id="27" name="Shape 27"/>
          <p:cNvSpPr>
            <a:spLocks noGrp="1"/>
          </p:cNvSpPr>
          <p:nvPr>
            <p:ph type="body" idx="1"/>
          </p:nvPr>
        </p:nvSpPr>
        <p:spPr>
          <a:xfrm>
            <a:off x="4387453" y="6697265"/>
            <a:ext cx="7500938" cy="5768579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ClrTx/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ClrTx/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ClrTx/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ClrTx/>
              <a:buSzTx/>
              <a:buNone/>
              <a:defRPr sz="4400"/>
            </a:lvl5pPr>
          </a:lstStyle>
          <a:p>
            <a:pPr lvl="0">
              <a:defRPr sz="1800"/>
            </a:pPr>
            <a:r>
              <a:rPr sz="4400"/>
              <a:t>正文级别 1</a:t>
            </a:r>
          </a:p>
          <a:p>
            <a:pPr lvl="1">
              <a:defRPr sz="1800"/>
            </a:pPr>
            <a:r>
              <a:rPr sz="4400"/>
              <a:t>正文级别 2</a:t>
            </a:r>
          </a:p>
          <a:p>
            <a:pPr lvl="2">
              <a:defRPr sz="1800"/>
            </a:pPr>
            <a:r>
              <a:rPr sz="4400"/>
              <a:t>正文级别 3</a:t>
            </a:r>
          </a:p>
          <a:p>
            <a:pPr lvl="3">
              <a:defRPr sz="1800"/>
            </a:pPr>
            <a:r>
              <a:rPr sz="4400"/>
              <a:t>正文级别 4</a:t>
            </a:r>
          </a:p>
          <a:p>
            <a:pPr lvl="4">
              <a:defRPr sz="1800"/>
            </a:pPr>
            <a:r>
              <a:rPr sz="4400"/>
              <a:t>正文级别 5</a:t>
            </a:r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/>
        </p:nvSpPr>
        <p:spPr>
          <a:xfrm>
            <a:off x="4387453" y="3661171"/>
            <a:ext cx="15609094" cy="8840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 marL="612321" indent="-612321" algn="l">
              <a:spcBef>
                <a:spcPts val="4200"/>
              </a:spcBef>
              <a:buClr>
                <a:srgbClr val="D71E18"/>
              </a:buClr>
              <a:buSzPct val="100000"/>
              <a:buChar char="•"/>
            </a:lvl1pPr>
            <a:lvl2pPr marL="955221" indent="-612321" algn="l">
              <a:spcBef>
                <a:spcPts val="4200"/>
              </a:spcBef>
              <a:buClr>
                <a:srgbClr val="D71E18"/>
              </a:buClr>
              <a:buSzPct val="100000"/>
              <a:buChar char="•"/>
            </a:lvl2pPr>
            <a:lvl3pPr marL="1298121" indent="-612321" algn="l">
              <a:spcBef>
                <a:spcPts val="4200"/>
              </a:spcBef>
              <a:buClr>
                <a:srgbClr val="D71E18"/>
              </a:buClr>
              <a:buSzPct val="100000"/>
              <a:buChar char="•"/>
            </a:lvl3pPr>
            <a:lvl4pPr marL="1641021" indent="-612321" algn="l">
              <a:spcBef>
                <a:spcPts val="4200"/>
              </a:spcBef>
              <a:buClr>
                <a:srgbClr val="D71E18"/>
              </a:buClr>
              <a:buSzPct val="75000"/>
              <a:buChar char="•"/>
            </a:lvl4pPr>
            <a:lvl5pPr marL="1983921" indent="-612321" algn="l">
              <a:spcBef>
                <a:spcPts val="4200"/>
              </a:spcBef>
              <a:buClr>
                <a:srgbClr val="D71E18"/>
              </a:buClr>
              <a:buSzPct val="75000"/>
              <a:buChar char="•"/>
            </a:lvl5pPr>
          </a:lstStyle>
          <a:p>
            <a:pPr lvl="0">
              <a:defRPr sz="1800"/>
            </a:pPr>
            <a:r>
              <a:rPr sz="5000"/>
              <a:t>正文级别 1</a:t>
            </a:r>
          </a:p>
          <a:p>
            <a:pPr lvl="1">
              <a:defRPr sz="1800"/>
            </a:pPr>
            <a:r>
              <a:rPr sz="5000"/>
              <a:t>正文级别 2</a:t>
            </a:r>
          </a:p>
          <a:p>
            <a:pPr lvl="2">
              <a:defRPr sz="1800"/>
            </a:pPr>
            <a:r>
              <a:rPr sz="5000"/>
              <a:t>正文级别 3</a:t>
            </a:r>
          </a:p>
          <a:p>
            <a:pPr lvl="3">
              <a:defRPr sz="1800"/>
            </a:pPr>
            <a:r>
              <a:rPr sz="5000"/>
              <a:t>正文级别 4</a:t>
            </a:r>
          </a:p>
          <a:p>
            <a:pPr lvl="4">
              <a:defRPr sz="1800"/>
            </a:pPr>
            <a:r>
              <a:rPr sz="5000"/>
              <a:t>正文级别 5</a:t>
            </a:r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t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4387453" y="571500"/>
            <a:ext cx="15609094" cy="30360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400">
                <a:solidFill>
                  <a:srgbClr val="D71E18"/>
                </a:solidFill>
              </a:rPr>
              <a:t>标题文本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4387453" y="3661171"/>
            <a:ext cx="15609094" cy="8840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2pPr>
              <a:buSzPct val="100000"/>
            </a:lvl2pPr>
            <a:lvl3pPr>
              <a:buSzPct val="100000"/>
            </a:lvl3pPr>
          </a:lstStyle>
          <a:p>
            <a:pPr lvl="0">
              <a:defRPr sz="1800"/>
            </a:pPr>
            <a:r>
              <a:rPr sz="5000"/>
              <a:t>正文级别 1</a:t>
            </a:r>
          </a:p>
          <a:p>
            <a:pPr lvl="1">
              <a:defRPr sz="1800"/>
            </a:pPr>
            <a:r>
              <a:rPr sz="5000"/>
              <a:t>正文级别 2</a:t>
            </a:r>
          </a:p>
          <a:p>
            <a:pPr lvl="2">
              <a:defRPr sz="1800"/>
            </a:pPr>
            <a:r>
              <a:rPr sz="5000"/>
              <a:t>正文级别 3</a:t>
            </a:r>
          </a:p>
          <a:p>
            <a:pPr lvl="3">
              <a:defRPr sz="1800"/>
            </a:pPr>
            <a:r>
              <a:rPr sz="5000"/>
              <a:t>正文级别 4</a:t>
            </a:r>
          </a:p>
          <a:p>
            <a:pPr lvl="4">
              <a:defRPr sz="1800"/>
            </a:pPr>
            <a:r>
              <a:rPr sz="5000"/>
              <a:t>正文级别 5</a:t>
            </a:r>
          </a:p>
        </p:txBody>
      </p:sp>
      <p:sp>
        <p:nvSpPr>
          <p:cNvPr id="4" name="Shape 4"/>
          <p:cNvSpPr/>
          <p:nvPr/>
        </p:nvSpPr>
        <p:spPr>
          <a:xfrm>
            <a:off x="21505882" y="634281"/>
            <a:ext cx="2173962" cy="473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200">
                <a:solidFill>
                  <a:srgbClr val="D71E18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200">
                <a:solidFill>
                  <a:srgbClr val="D71E18"/>
                </a:solidFill>
              </a:rPr>
              <a:t>理  财  好  轻  松</a:t>
            </a:r>
          </a:p>
        </p:txBody>
      </p:sp>
      <p:pic>
        <p:nvPicPr>
          <p:cNvPr id="5" name="image1.tif"/>
          <p:cNvPicPr/>
          <p:nvPr/>
        </p:nvPicPr>
        <p:blipFill>
          <a:blip r:embed="rId13">
            <a:extLst/>
          </a:blip>
          <a:srcRect r="235"/>
          <a:stretch>
            <a:fillRect/>
          </a:stretch>
        </p:blipFill>
        <p:spPr>
          <a:xfrm>
            <a:off x="590623" y="498748"/>
            <a:ext cx="2059021" cy="718716"/>
          </a:xfrm>
          <a:prstGeom prst="rect">
            <a:avLst/>
          </a:prstGeom>
          <a:ln w="12700">
            <a:miter lim="400000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algn="ctr" defTabSz="584200">
        <a:defRPr sz="8400">
          <a:solidFill>
            <a:srgbClr val="D71E18"/>
          </a:solidFill>
          <a:latin typeface="Microsoft YaHei"/>
          <a:ea typeface="Microsoft YaHei"/>
          <a:cs typeface="Microsoft YaHei"/>
          <a:sym typeface="Microsoft YaHei"/>
        </a:defRPr>
      </a:lvl1pPr>
      <a:lvl2pPr indent="228600" algn="ctr" defTabSz="584200">
        <a:defRPr sz="8400">
          <a:solidFill>
            <a:srgbClr val="D71E18"/>
          </a:solidFill>
          <a:latin typeface="Microsoft YaHei"/>
          <a:ea typeface="Microsoft YaHei"/>
          <a:cs typeface="Microsoft YaHei"/>
          <a:sym typeface="Microsoft YaHei"/>
        </a:defRPr>
      </a:lvl2pPr>
      <a:lvl3pPr indent="457200" algn="ctr" defTabSz="584200">
        <a:defRPr sz="8400">
          <a:solidFill>
            <a:srgbClr val="D71E18"/>
          </a:solidFill>
          <a:latin typeface="Microsoft YaHei"/>
          <a:ea typeface="Microsoft YaHei"/>
          <a:cs typeface="Microsoft YaHei"/>
          <a:sym typeface="Microsoft YaHei"/>
        </a:defRPr>
      </a:lvl3pPr>
      <a:lvl4pPr indent="685800" algn="ctr" defTabSz="584200">
        <a:defRPr sz="8400">
          <a:solidFill>
            <a:srgbClr val="D71E18"/>
          </a:solidFill>
          <a:latin typeface="Microsoft YaHei"/>
          <a:ea typeface="Microsoft YaHei"/>
          <a:cs typeface="Microsoft YaHei"/>
          <a:sym typeface="Microsoft YaHei"/>
        </a:defRPr>
      </a:lvl4pPr>
      <a:lvl5pPr indent="914400" algn="ctr" defTabSz="584200">
        <a:defRPr sz="8400">
          <a:solidFill>
            <a:srgbClr val="D71E18"/>
          </a:solidFill>
          <a:latin typeface="Microsoft YaHei"/>
          <a:ea typeface="Microsoft YaHei"/>
          <a:cs typeface="Microsoft YaHei"/>
          <a:sym typeface="Microsoft YaHei"/>
        </a:defRPr>
      </a:lvl5pPr>
      <a:lvl6pPr indent="1143000" algn="ctr" defTabSz="584200">
        <a:defRPr sz="8400">
          <a:solidFill>
            <a:srgbClr val="D71E18"/>
          </a:solidFill>
          <a:latin typeface="Microsoft YaHei"/>
          <a:ea typeface="Microsoft YaHei"/>
          <a:cs typeface="Microsoft YaHei"/>
          <a:sym typeface="Microsoft YaHei"/>
        </a:defRPr>
      </a:lvl6pPr>
      <a:lvl7pPr indent="1371600" algn="ctr" defTabSz="584200">
        <a:defRPr sz="8400">
          <a:solidFill>
            <a:srgbClr val="D71E18"/>
          </a:solidFill>
          <a:latin typeface="Microsoft YaHei"/>
          <a:ea typeface="Microsoft YaHei"/>
          <a:cs typeface="Microsoft YaHei"/>
          <a:sym typeface="Microsoft YaHei"/>
        </a:defRPr>
      </a:lvl7pPr>
      <a:lvl8pPr indent="1600200" algn="ctr" defTabSz="584200">
        <a:defRPr sz="8400">
          <a:solidFill>
            <a:srgbClr val="D71E18"/>
          </a:solidFill>
          <a:latin typeface="Microsoft YaHei"/>
          <a:ea typeface="Microsoft YaHei"/>
          <a:cs typeface="Microsoft YaHei"/>
          <a:sym typeface="Microsoft YaHei"/>
        </a:defRPr>
      </a:lvl8pPr>
      <a:lvl9pPr indent="1828800" algn="ctr" defTabSz="584200">
        <a:defRPr sz="8400">
          <a:solidFill>
            <a:srgbClr val="D71E18"/>
          </a:solidFill>
          <a:latin typeface="Microsoft YaHei"/>
          <a:ea typeface="Microsoft YaHei"/>
          <a:cs typeface="Microsoft YaHei"/>
          <a:sym typeface="Microsoft YaHei"/>
        </a:defRPr>
      </a:lvl9pPr>
    </p:titleStyle>
    <p:bodyStyle>
      <a:lvl1pPr marL="612321" indent="-612321" defTabSz="584200">
        <a:spcBef>
          <a:spcPts val="4200"/>
        </a:spcBef>
        <a:buClr>
          <a:srgbClr val="D71E18"/>
        </a:buClr>
        <a:buSzPct val="100000"/>
        <a:buChar char="•"/>
        <a:defRPr sz="5000">
          <a:latin typeface="+mn-lt"/>
          <a:ea typeface="+mn-ea"/>
          <a:cs typeface="+mn-cs"/>
          <a:sym typeface="Helvetica Light"/>
        </a:defRPr>
      </a:lvl1pPr>
      <a:lvl2pPr marL="955221" indent="-612321" defTabSz="584200">
        <a:spcBef>
          <a:spcPts val="4200"/>
        </a:spcBef>
        <a:buClr>
          <a:srgbClr val="D71E18"/>
        </a:buClr>
        <a:buSzPct val="75000"/>
        <a:buChar char="•"/>
        <a:defRPr sz="5000">
          <a:latin typeface="+mn-lt"/>
          <a:ea typeface="+mn-ea"/>
          <a:cs typeface="+mn-cs"/>
          <a:sym typeface="Helvetica Light"/>
        </a:defRPr>
      </a:lvl2pPr>
      <a:lvl3pPr marL="1298121" indent="-612321" defTabSz="584200">
        <a:spcBef>
          <a:spcPts val="4200"/>
        </a:spcBef>
        <a:buClr>
          <a:srgbClr val="D71E18"/>
        </a:buClr>
        <a:buSzPct val="75000"/>
        <a:buChar char="•"/>
        <a:defRPr sz="5000">
          <a:latin typeface="+mn-lt"/>
          <a:ea typeface="+mn-ea"/>
          <a:cs typeface="+mn-cs"/>
          <a:sym typeface="Helvetica Light"/>
        </a:defRPr>
      </a:lvl3pPr>
      <a:lvl4pPr marL="1641021" indent="-612321" defTabSz="584200">
        <a:spcBef>
          <a:spcPts val="4200"/>
        </a:spcBef>
        <a:buClr>
          <a:srgbClr val="D71E18"/>
        </a:buClr>
        <a:buSzPct val="75000"/>
        <a:buChar char="•"/>
        <a:defRPr sz="5000">
          <a:latin typeface="+mn-lt"/>
          <a:ea typeface="+mn-ea"/>
          <a:cs typeface="+mn-cs"/>
          <a:sym typeface="Helvetica Light"/>
        </a:defRPr>
      </a:lvl4pPr>
      <a:lvl5pPr marL="1983921" indent="-612321" defTabSz="584200">
        <a:spcBef>
          <a:spcPts val="4200"/>
        </a:spcBef>
        <a:buClr>
          <a:srgbClr val="D71E18"/>
        </a:buClr>
        <a:buSzPct val="75000"/>
        <a:buChar char="•"/>
        <a:defRPr sz="5000">
          <a:latin typeface="+mn-lt"/>
          <a:ea typeface="+mn-ea"/>
          <a:cs typeface="+mn-cs"/>
          <a:sym typeface="Helvetica Light"/>
        </a:defRPr>
      </a:lvl5pPr>
      <a:lvl6pPr marL="2326821" indent="-612321" defTabSz="584200">
        <a:spcBef>
          <a:spcPts val="4200"/>
        </a:spcBef>
        <a:buClr>
          <a:srgbClr val="D71E18"/>
        </a:buClr>
        <a:buSzPct val="75000"/>
        <a:buChar char="•"/>
        <a:defRPr sz="5000">
          <a:latin typeface="+mn-lt"/>
          <a:ea typeface="+mn-ea"/>
          <a:cs typeface="+mn-cs"/>
          <a:sym typeface="Helvetica Light"/>
        </a:defRPr>
      </a:lvl6pPr>
      <a:lvl7pPr marL="2669721" indent="-612321" defTabSz="584200">
        <a:spcBef>
          <a:spcPts val="4200"/>
        </a:spcBef>
        <a:buClr>
          <a:srgbClr val="D71E18"/>
        </a:buClr>
        <a:buSzPct val="75000"/>
        <a:buChar char="•"/>
        <a:defRPr sz="5000">
          <a:latin typeface="+mn-lt"/>
          <a:ea typeface="+mn-ea"/>
          <a:cs typeface="+mn-cs"/>
          <a:sym typeface="Helvetica Light"/>
        </a:defRPr>
      </a:lvl7pPr>
      <a:lvl8pPr marL="3012621" indent="-612321" defTabSz="584200">
        <a:spcBef>
          <a:spcPts val="4200"/>
        </a:spcBef>
        <a:buClr>
          <a:srgbClr val="D71E18"/>
        </a:buClr>
        <a:buSzPct val="75000"/>
        <a:buChar char="•"/>
        <a:defRPr sz="5000">
          <a:latin typeface="+mn-lt"/>
          <a:ea typeface="+mn-ea"/>
          <a:cs typeface="+mn-cs"/>
          <a:sym typeface="Helvetica Light"/>
        </a:defRPr>
      </a:lvl8pPr>
      <a:lvl9pPr marL="3355521" indent="-612321" defTabSz="584200">
        <a:spcBef>
          <a:spcPts val="4200"/>
        </a:spcBef>
        <a:buClr>
          <a:srgbClr val="D71E18"/>
        </a:buClr>
        <a:buSzPct val="75000"/>
        <a:buChar char="•"/>
        <a:defRPr sz="5000">
          <a:latin typeface="+mn-lt"/>
          <a:ea typeface="+mn-ea"/>
          <a:cs typeface="+mn-cs"/>
          <a:sym typeface="Helvetica Light"/>
        </a:defRPr>
      </a:lvl9pPr>
    </p:bodyStyle>
    <p:otherStyle>
      <a:lvl1pPr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tif"/><Relationship Id="rId5" Type="http://schemas.openxmlformats.org/officeDocument/2006/relationships/image" Target="../media/image25.jpeg"/><Relationship Id="rId4" Type="http://schemas.openxmlformats.org/officeDocument/2006/relationships/image" Target="../media/image24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8400" dirty="0" smtClean="0">
                <a:solidFill>
                  <a:srgbClr val="D71E18"/>
                </a:solidFill>
              </a:rPr>
              <a:t>保险合作</a:t>
            </a:r>
            <a:endParaRPr sz="5000" dirty="0">
              <a:solidFill>
                <a:srgbClr val="D71E18"/>
              </a:solidFill>
            </a:endParaRPr>
          </a:p>
        </p:txBody>
      </p:sp>
      <p:sp>
        <p:nvSpPr>
          <p:cNvPr id="237" name="Shape 237"/>
          <p:cNvSpPr>
            <a:spLocks noGrp="1"/>
          </p:cNvSpPr>
          <p:nvPr>
            <p:ph type="body" idx="1"/>
          </p:nvPr>
        </p:nvSpPr>
        <p:spPr>
          <a:xfrm>
            <a:off x="7016353" y="3420428"/>
            <a:ext cx="14129147" cy="2597972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lang="zh-CN" altLang="en-US" sz="5000" dirty="0" smtClean="0"/>
              <a:t>阳光保险集团承保懒财网用户交易资金安全</a:t>
            </a:r>
            <a:endParaRPr sz="50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3013" y="3378994"/>
            <a:ext cx="2628900" cy="259797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9731" y="5990768"/>
            <a:ext cx="13444538" cy="6888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86913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8400" dirty="0" smtClean="0">
                <a:solidFill>
                  <a:srgbClr val="D71E18"/>
                </a:solidFill>
              </a:rPr>
              <a:t>公司资质</a:t>
            </a:r>
            <a:endParaRPr sz="8400" dirty="0">
              <a:solidFill>
                <a:srgbClr val="D71E18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08960"/>
            <a:ext cx="24402601" cy="10607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93610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/>
          <p:nvPr/>
        </p:nvSpPr>
        <p:spPr>
          <a:xfrm>
            <a:off x="9963096" y="1275435"/>
            <a:ext cx="4453139" cy="14369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1436" tIns="71436" rIns="71436" bIns="71436" anchor="ctr">
            <a:spAutoFit/>
          </a:bodyPr>
          <a:lstStyle>
            <a:lvl1pPr>
              <a:defRPr sz="8400">
                <a:solidFill>
                  <a:srgbClr val="D71E18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8400" dirty="0" err="1" smtClean="0">
                <a:solidFill>
                  <a:srgbClr val="D71E18"/>
                </a:solidFill>
              </a:rPr>
              <a:t>用户高端</a:t>
            </a:r>
            <a:endParaRPr sz="8400" dirty="0">
              <a:solidFill>
                <a:srgbClr val="D71E18"/>
              </a:solidFill>
            </a:endParaRPr>
          </a:p>
        </p:txBody>
      </p:sp>
      <p:grpSp>
        <p:nvGrpSpPr>
          <p:cNvPr id="255" name="Group 255"/>
          <p:cNvGrpSpPr/>
          <p:nvPr/>
        </p:nvGrpSpPr>
        <p:grpSpPr>
          <a:xfrm>
            <a:off x="1748364" y="3724892"/>
            <a:ext cx="5410205" cy="7611602"/>
            <a:chOff x="0" y="0"/>
            <a:chExt cx="5410204" cy="7611601"/>
          </a:xfrm>
        </p:grpSpPr>
        <p:pic>
          <p:nvPicPr>
            <p:cNvPr id="247" name="pasted-image.pdf"/>
            <p:cNvPicPr/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787745"/>
              <a:ext cx="5410205" cy="541020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48" name="Shape 248"/>
            <p:cNvSpPr/>
            <p:nvPr/>
          </p:nvSpPr>
          <p:spPr>
            <a:xfrm>
              <a:off x="1953987" y="4547477"/>
              <a:ext cx="960363" cy="6000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71436" tIns="71436" rIns="71436" bIns="71436" numCol="1" anchor="ctr">
              <a:spAutoFit/>
            </a:bodyPr>
            <a:lstStyle>
              <a:lvl1pPr>
                <a:defRPr sz="3000" b="1"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000" b="1">
                  <a:solidFill>
                    <a:srgbClr val="FFFFFF"/>
                  </a:solidFill>
                </a:rPr>
                <a:t>80后</a:t>
              </a:r>
            </a:p>
          </p:txBody>
        </p:sp>
        <p:sp>
          <p:nvSpPr>
            <p:cNvPr id="249" name="Shape 249"/>
            <p:cNvSpPr/>
            <p:nvPr/>
          </p:nvSpPr>
          <p:spPr>
            <a:xfrm>
              <a:off x="3842054" y="2981144"/>
              <a:ext cx="960363" cy="6000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3000" b="1"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000" b="1">
                  <a:solidFill>
                    <a:srgbClr val="FFFFFF"/>
                  </a:solidFill>
                </a:rPr>
                <a:t>70后</a:t>
              </a:r>
            </a:p>
          </p:txBody>
        </p:sp>
        <p:sp>
          <p:nvSpPr>
            <p:cNvPr id="250" name="Shape 250"/>
            <p:cNvSpPr/>
            <p:nvPr/>
          </p:nvSpPr>
          <p:spPr>
            <a:xfrm>
              <a:off x="971854" y="2244544"/>
              <a:ext cx="960363" cy="6000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3000" b="1"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000" b="1">
                  <a:solidFill>
                    <a:srgbClr val="FFFFFF"/>
                  </a:solidFill>
                </a:rPr>
                <a:t>90后</a:t>
              </a:r>
            </a:p>
          </p:txBody>
        </p:sp>
        <p:sp>
          <p:nvSpPr>
            <p:cNvPr id="251" name="Shape 251"/>
            <p:cNvSpPr/>
            <p:nvPr/>
          </p:nvSpPr>
          <p:spPr>
            <a:xfrm>
              <a:off x="3964820" y="491944"/>
              <a:ext cx="960364" cy="6000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3000" b="1">
                  <a:solidFill>
                    <a:srgbClr val="535353"/>
                  </a:solidFill>
                  <a:latin typeface="+mj-lt"/>
                  <a:ea typeface="+mj-ea"/>
                  <a:cs typeface="+mj-cs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000" b="1">
                  <a:solidFill>
                    <a:srgbClr val="535353"/>
                  </a:solidFill>
                </a:rPr>
                <a:t>60后</a:t>
              </a:r>
            </a:p>
          </p:txBody>
        </p:sp>
        <p:sp>
          <p:nvSpPr>
            <p:cNvPr id="252" name="Shape 252"/>
            <p:cNvSpPr/>
            <p:nvPr/>
          </p:nvSpPr>
          <p:spPr>
            <a:xfrm>
              <a:off x="3139320" y="72844"/>
              <a:ext cx="960363" cy="6000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3000" b="1">
                  <a:solidFill>
                    <a:srgbClr val="535353"/>
                  </a:solidFill>
                  <a:latin typeface="+mj-lt"/>
                  <a:ea typeface="+mj-ea"/>
                  <a:cs typeface="+mj-cs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000" b="1">
                  <a:solidFill>
                    <a:srgbClr val="535353"/>
                  </a:solidFill>
                </a:rPr>
                <a:t>50后</a:t>
              </a:r>
            </a:p>
          </p:txBody>
        </p:sp>
        <p:sp>
          <p:nvSpPr>
            <p:cNvPr id="253" name="Shape 253"/>
            <p:cNvSpPr/>
            <p:nvPr/>
          </p:nvSpPr>
          <p:spPr>
            <a:xfrm>
              <a:off x="2237621" y="0"/>
              <a:ext cx="960363" cy="60007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3000" b="1">
                  <a:solidFill>
                    <a:srgbClr val="535353"/>
                  </a:solidFill>
                  <a:latin typeface="+mj-lt"/>
                  <a:ea typeface="+mj-ea"/>
                  <a:cs typeface="+mj-cs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000" b="1">
                  <a:solidFill>
                    <a:srgbClr val="535353"/>
                  </a:solidFill>
                </a:rPr>
                <a:t>40后</a:t>
              </a:r>
            </a:p>
          </p:txBody>
        </p:sp>
        <p:sp>
          <p:nvSpPr>
            <p:cNvPr id="254" name="Shape 254"/>
            <p:cNvSpPr/>
            <p:nvPr/>
          </p:nvSpPr>
          <p:spPr>
            <a:xfrm>
              <a:off x="1484315" y="6960727"/>
              <a:ext cx="2441575" cy="6508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3000">
                  <a:solidFill>
                    <a:srgbClr val="535353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000" dirty="0" err="1">
                  <a:solidFill>
                    <a:srgbClr val="535353"/>
                  </a:solidFill>
                </a:rPr>
                <a:t>用户年龄分布</a:t>
              </a:r>
              <a:endParaRPr sz="3000" dirty="0">
                <a:solidFill>
                  <a:srgbClr val="535353"/>
                </a:solidFill>
              </a:endParaRPr>
            </a:p>
          </p:txBody>
        </p:sp>
      </p:grpSp>
      <p:grpSp>
        <p:nvGrpSpPr>
          <p:cNvPr id="260" name="Group 260"/>
          <p:cNvGrpSpPr/>
          <p:nvPr/>
        </p:nvGrpSpPr>
        <p:grpSpPr>
          <a:xfrm>
            <a:off x="14596662" y="3737940"/>
            <a:ext cx="8881977" cy="7598554"/>
            <a:chOff x="0" y="0"/>
            <a:chExt cx="8881976" cy="7598553"/>
          </a:xfrm>
        </p:grpSpPr>
        <p:grpSp>
          <p:nvGrpSpPr>
            <p:cNvPr id="258" name="Group 258"/>
            <p:cNvGrpSpPr/>
            <p:nvPr/>
          </p:nvGrpSpPr>
          <p:grpSpPr>
            <a:xfrm>
              <a:off x="0" y="0"/>
              <a:ext cx="8881977" cy="6681078"/>
              <a:chOff x="101600" y="423333"/>
              <a:chExt cx="8881976" cy="6681077"/>
            </a:xfrm>
          </p:grpSpPr>
          <p:pic>
            <p:nvPicPr>
              <p:cNvPr id="256" name="image21.png"/>
              <p:cNvPicPr/>
              <p:nvPr/>
            </p:nvPicPr>
            <p:blipFill>
              <a:blip r:embed="rId3">
                <a:extLst/>
              </a:blip>
              <a:srcRect/>
              <a:stretch>
                <a:fillRect/>
              </a:stretch>
            </p:blipFill>
            <p:spPr>
              <a:xfrm>
                <a:off x="101600" y="706018"/>
                <a:ext cx="8881977" cy="6398393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257" name="Shape 257"/>
              <p:cNvSpPr/>
              <p:nvPr/>
            </p:nvSpPr>
            <p:spPr>
              <a:xfrm>
                <a:off x="3750668" y="423333"/>
                <a:ext cx="1833164" cy="12700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/>
                <a:endParaRPr/>
              </a:p>
            </p:txBody>
          </p:sp>
        </p:grpSp>
        <p:sp>
          <p:nvSpPr>
            <p:cNvPr id="259" name="Shape 259"/>
            <p:cNvSpPr/>
            <p:nvPr/>
          </p:nvSpPr>
          <p:spPr>
            <a:xfrm>
              <a:off x="3682077" y="6947678"/>
              <a:ext cx="2441575" cy="6508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3000">
                  <a:solidFill>
                    <a:srgbClr val="535353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000">
                  <a:solidFill>
                    <a:srgbClr val="535353"/>
                  </a:solidFill>
                </a:rPr>
                <a:t>用户地域分布</a:t>
              </a:r>
            </a:p>
          </p:txBody>
        </p:sp>
      </p:grpSp>
      <p:grpSp>
        <p:nvGrpSpPr>
          <p:cNvPr id="265" name="Group 265"/>
          <p:cNvGrpSpPr/>
          <p:nvPr/>
        </p:nvGrpSpPr>
        <p:grpSpPr>
          <a:xfrm>
            <a:off x="9174424" y="4512638"/>
            <a:ext cx="5410205" cy="6823856"/>
            <a:chOff x="0" y="0"/>
            <a:chExt cx="5410204" cy="6823855"/>
          </a:xfrm>
        </p:grpSpPr>
        <p:sp>
          <p:nvSpPr>
            <p:cNvPr id="261" name="Shape 261"/>
            <p:cNvSpPr/>
            <p:nvPr/>
          </p:nvSpPr>
          <p:spPr>
            <a:xfrm>
              <a:off x="1484315" y="6172981"/>
              <a:ext cx="2441575" cy="6508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3000">
                  <a:solidFill>
                    <a:srgbClr val="535353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000">
                  <a:solidFill>
                    <a:srgbClr val="535353"/>
                  </a:solidFill>
                </a:rPr>
                <a:t>用户性别分布</a:t>
              </a:r>
            </a:p>
          </p:txBody>
        </p:sp>
        <p:pic>
          <p:nvPicPr>
            <p:cNvPr id="262" name="pasted-image.pdf"/>
            <p:cNvPicPr/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0"/>
              <a:ext cx="5410205" cy="541020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63" name="Shape 263"/>
            <p:cNvSpPr/>
            <p:nvPr/>
          </p:nvSpPr>
          <p:spPr>
            <a:xfrm>
              <a:off x="2944022" y="3302532"/>
              <a:ext cx="536575" cy="6508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3000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000">
                  <a:solidFill>
                    <a:srgbClr val="FFFFFF"/>
                  </a:solidFill>
                </a:rPr>
                <a:t>男</a:t>
              </a:r>
            </a:p>
          </p:txBody>
        </p:sp>
        <p:sp>
          <p:nvSpPr>
            <p:cNvPr id="264" name="Shape 264"/>
            <p:cNvSpPr/>
            <p:nvPr/>
          </p:nvSpPr>
          <p:spPr>
            <a:xfrm>
              <a:off x="1276089" y="1262065"/>
              <a:ext cx="536575" cy="6508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3000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000">
                  <a:solidFill>
                    <a:srgbClr val="FFFFFF"/>
                  </a:solidFill>
                </a:rPr>
                <a:t>女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2467542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400">
                <a:solidFill>
                  <a:srgbClr val="D71E18"/>
                </a:solidFill>
              </a:rPr>
              <a:t>用户活跃且忠实度高</a:t>
            </a:r>
          </a:p>
        </p:txBody>
      </p:sp>
      <p:sp>
        <p:nvSpPr>
          <p:cNvPr id="248" name="Shape 248"/>
          <p:cNvSpPr>
            <a:spLocks noGrp="1"/>
          </p:cNvSpPr>
          <p:nvPr>
            <p:ph type="body" idx="1"/>
          </p:nvPr>
        </p:nvSpPr>
        <p:spPr>
          <a:xfrm>
            <a:off x="1758552" y="3592592"/>
            <a:ext cx="9671447" cy="8840392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/>
            </a:pPr>
            <a:r>
              <a:rPr sz="5000" dirty="0" err="1"/>
              <a:t>每周注册用户增长数万</a:t>
            </a:r>
            <a:endParaRPr sz="5000" dirty="0"/>
          </a:p>
          <a:p>
            <a:pPr lvl="0">
              <a:defRPr sz="1800"/>
            </a:pPr>
            <a:r>
              <a:rPr sz="5000" dirty="0" err="1" smtClean="0"/>
              <a:t>增长速度</a:t>
            </a:r>
            <a:r>
              <a:rPr lang="zh-CN" altLang="en-US" sz="5000" dirty="0" smtClean="0"/>
              <a:t>持续</a:t>
            </a:r>
            <a:r>
              <a:rPr sz="5000" dirty="0" err="1" smtClean="0"/>
              <a:t>翻倍</a:t>
            </a:r>
            <a:endParaRPr sz="5000" dirty="0"/>
          </a:p>
          <a:p>
            <a:pPr lvl="0">
              <a:defRPr sz="1800"/>
            </a:pPr>
            <a:r>
              <a:rPr sz="5000" dirty="0"/>
              <a:t>老用户存留率持续保持67%以上</a:t>
            </a:r>
          </a:p>
          <a:p>
            <a:pPr lvl="0">
              <a:defRPr sz="1800"/>
            </a:pPr>
            <a:r>
              <a:rPr sz="5000" dirty="0" err="1"/>
              <a:t>每日登陆用户上万</a:t>
            </a:r>
            <a:endParaRPr sz="5000" dirty="0"/>
          </a:p>
        </p:txBody>
      </p:sp>
      <p:graphicFrame>
        <p:nvGraphicFramePr>
          <p:cNvPr id="249" name="Chart 249"/>
          <p:cNvGraphicFramePr/>
          <p:nvPr>
            <p:extLst>
              <p:ext uri="{D42A27DB-BD31-4B8C-83A1-F6EECF244321}">
                <p14:modId xmlns:p14="http://schemas.microsoft.com/office/powerpoint/2010/main" val="3591443480"/>
              </p:ext>
            </p:extLst>
          </p:nvPr>
        </p:nvGraphicFramePr>
        <p:xfrm>
          <a:off x="12070080" y="4732020"/>
          <a:ext cx="10577811" cy="68502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400">
                <a:solidFill>
                  <a:srgbClr val="D71E18"/>
                </a:solidFill>
              </a:rPr>
              <a:t>团队组成</a:t>
            </a:r>
          </a:p>
        </p:txBody>
      </p:sp>
      <p:sp>
        <p:nvSpPr>
          <p:cNvPr id="80" name="Shape 80"/>
          <p:cNvSpPr>
            <a:spLocks noGrp="1"/>
          </p:cNvSpPr>
          <p:nvPr>
            <p:ph type="body" idx="1"/>
          </p:nvPr>
        </p:nvSpPr>
        <p:spPr>
          <a:xfrm>
            <a:off x="1858964" y="554937"/>
            <a:ext cx="10215365" cy="8840392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5000" dirty="0" err="1"/>
              <a:t>搜狗核心互联网团队</a:t>
            </a:r>
            <a:r>
              <a:rPr sz="5000" dirty="0"/>
              <a:t/>
            </a:r>
            <a:br>
              <a:rPr sz="5000" dirty="0"/>
            </a:br>
            <a:r>
              <a:rPr sz="5000" dirty="0"/>
              <a:t>技术15人、产品4人、市场5人</a:t>
            </a:r>
          </a:p>
        </p:txBody>
      </p:sp>
      <p:grpSp>
        <p:nvGrpSpPr>
          <p:cNvPr id="85" name="Group 85"/>
          <p:cNvGrpSpPr/>
          <p:nvPr/>
        </p:nvGrpSpPr>
        <p:grpSpPr>
          <a:xfrm>
            <a:off x="14800125" y="3645206"/>
            <a:ext cx="6710146" cy="2659855"/>
            <a:chOff x="79143" y="0"/>
            <a:chExt cx="6710144" cy="2659853"/>
          </a:xfrm>
        </p:grpSpPr>
        <p:pic>
          <p:nvPicPr>
            <p:cNvPr id="81" name="u=1985378025,942954760&amp;fm=21&amp;gp=0.jpg"/>
            <p:cNvPicPr/>
            <p:nvPr/>
          </p:nvPicPr>
          <p:blipFill>
            <a:blip r:embed="rId2">
              <a:extLst/>
            </a:blip>
            <a:srcRect b="6703"/>
            <a:stretch>
              <a:fillRect/>
            </a:stretch>
          </p:blipFill>
          <p:spPr>
            <a:xfrm>
              <a:off x="79143" y="0"/>
              <a:ext cx="5174700" cy="187652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2" name="bd_logo1.png"/>
            <p:cNvPicPr/>
            <p:nvPr/>
          </p:nvPicPr>
          <p:blipFill>
            <a:blip r:embed="rId3">
              <a:extLst/>
            </a:blip>
            <a:srcRect t="29630"/>
            <a:stretch>
              <a:fillRect/>
            </a:stretch>
          </p:blipFill>
          <p:spPr>
            <a:xfrm>
              <a:off x="3657717" y="1606984"/>
              <a:ext cx="3131570" cy="105286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3" name="7-14012414152CI.jpg"/>
            <p:cNvPicPr/>
            <p:nvPr/>
          </p:nvPicPr>
          <p:blipFill>
            <a:blip r:embed="rId4">
              <a:extLst/>
            </a:blip>
            <a:srcRect t="34916" b="34916"/>
            <a:stretch>
              <a:fillRect/>
            </a:stretch>
          </p:blipFill>
          <p:spPr>
            <a:xfrm>
              <a:off x="724182" y="1890359"/>
              <a:ext cx="3131571" cy="72067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4" name="lecai.jpg"/>
            <p:cNvPicPr/>
            <p:nvPr/>
          </p:nvPicPr>
          <p:blipFill>
            <a:blip r:embed="rId5">
              <a:extLst/>
            </a:blip>
            <a:srcRect l="16751" t="27541" r="41836" b="35503"/>
            <a:stretch>
              <a:fillRect/>
            </a:stretch>
          </p:blipFill>
          <p:spPr>
            <a:xfrm>
              <a:off x="5072698" y="446734"/>
              <a:ext cx="1716589" cy="99239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86" name="Shape 86"/>
          <p:cNvSpPr/>
          <p:nvPr/>
        </p:nvSpPr>
        <p:spPr>
          <a:xfrm>
            <a:off x="12664758" y="8049710"/>
            <a:ext cx="10215365" cy="49952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marL="612321" lvl="0" indent="-612321" algn="l">
              <a:spcBef>
                <a:spcPts val="4200"/>
              </a:spcBef>
              <a:buClr>
                <a:srgbClr val="D71E18"/>
              </a:buClr>
              <a:buSzPct val="100000"/>
              <a:buChar char="•"/>
              <a:defRPr sz="1800"/>
            </a:pPr>
            <a:r>
              <a:rPr sz="5000" dirty="0" err="1"/>
              <a:t>货币基金等正统金融行业背景</a:t>
            </a:r>
            <a:r>
              <a:rPr sz="5000" dirty="0"/>
              <a:t/>
            </a:r>
            <a:br>
              <a:rPr sz="5000" dirty="0"/>
            </a:br>
            <a:r>
              <a:rPr sz="5000" dirty="0"/>
              <a:t>风控投资4人、运营2人</a:t>
            </a:r>
          </a:p>
        </p:txBody>
      </p:sp>
      <p:grpSp>
        <p:nvGrpSpPr>
          <p:cNvPr id="90" name="Group 90"/>
          <p:cNvGrpSpPr/>
          <p:nvPr/>
        </p:nvGrpSpPr>
        <p:grpSpPr>
          <a:xfrm>
            <a:off x="2504576" y="8956177"/>
            <a:ext cx="6512297" cy="2862297"/>
            <a:chOff x="0" y="0"/>
            <a:chExt cx="6512295" cy="2862296"/>
          </a:xfrm>
        </p:grpSpPr>
        <p:pic>
          <p:nvPicPr>
            <p:cNvPr id="87" name="pasted-image.tif"/>
            <p:cNvPicPr/>
            <p:nvPr/>
          </p:nvPicPr>
          <p:blipFill>
            <a:blip r:embed="rId6">
              <a:extLst/>
            </a:blip>
            <a:srcRect l="5543" t="37889" r="5543" b="37889"/>
            <a:stretch>
              <a:fillRect/>
            </a:stretch>
          </p:blipFill>
          <p:spPr>
            <a:xfrm>
              <a:off x="0" y="1020930"/>
              <a:ext cx="2520425" cy="6865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8" name="43511222368998798.jpg"/>
            <p:cNvPicPr/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2427199" y="0"/>
              <a:ext cx="4085097" cy="164889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9" name="logo-11-20.png"/>
            <p:cNvPicPr/>
            <p:nvPr/>
          </p:nvPicPr>
          <p:blipFill>
            <a:blip r:embed="rId8">
              <a:extLst/>
            </a:blip>
            <a:srcRect r="68168"/>
            <a:stretch>
              <a:fillRect/>
            </a:stretch>
          </p:blipFill>
          <p:spPr>
            <a:xfrm>
              <a:off x="2814600" y="1944381"/>
              <a:ext cx="1935708" cy="91791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9025640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6687"/>
            <a:ext cx="24384000" cy="11909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84876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/>
          <p:nvPr/>
        </p:nvSpPr>
        <p:spPr>
          <a:xfrm>
            <a:off x="4833937" y="5975121"/>
            <a:ext cx="14716126" cy="1015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5200">
                <a:solidFill>
                  <a:srgbClr val="D9313C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600" dirty="0" smtClean="0">
                <a:solidFill>
                  <a:srgbClr val="D9313C"/>
                </a:solidFill>
              </a:rPr>
              <a:t>谢</a:t>
            </a:r>
            <a:r>
              <a:rPr lang="en-US" sz="6600" dirty="0" smtClean="0">
                <a:solidFill>
                  <a:srgbClr val="D9313C"/>
                </a:solidFill>
              </a:rPr>
              <a:t> </a:t>
            </a:r>
            <a:r>
              <a:rPr sz="6600" dirty="0" err="1" smtClean="0">
                <a:solidFill>
                  <a:srgbClr val="D9313C"/>
                </a:solidFill>
              </a:rPr>
              <a:t>谢</a:t>
            </a:r>
            <a:endParaRPr sz="6600" dirty="0">
              <a:solidFill>
                <a:srgbClr val="D9313C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4384000" cy="11400022"/>
          </a:xfrm>
          <a:prstGeom prst="rect">
            <a:avLst/>
          </a:prstGeom>
        </p:spPr>
      </p:pic>
      <p:sp>
        <p:nvSpPr>
          <p:cNvPr id="45" name="Shape 45"/>
          <p:cNvSpPr>
            <a:spLocks noGrp="1"/>
          </p:cNvSpPr>
          <p:nvPr>
            <p:ph type="body" idx="1"/>
          </p:nvPr>
        </p:nvSpPr>
        <p:spPr>
          <a:xfrm>
            <a:off x="1767007" y="11445742"/>
            <a:ext cx="20955834" cy="20574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lvl="0" indent="0">
              <a:buNone/>
              <a:defRPr sz="1800"/>
            </a:pPr>
            <a:r>
              <a:rPr lang="zh-CN" altLang="en-US" sz="8000" dirty="0" smtClean="0">
                <a:solidFill>
                  <a:srgbClr val="C00000"/>
                </a:solidFill>
                <a:latin typeface="+mj-lt"/>
              </a:rPr>
              <a:t>懒</a:t>
            </a:r>
            <a:r>
              <a:rPr lang="zh-CN" altLang="en-US" sz="5000" dirty="0" smtClean="0">
                <a:latin typeface="+mj-lt"/>
              </a:rPr>
              <a:t>财</a:t>
            </a:r>
            <a:r>
              <a:rPr lang="zh-CN" altLang="en-US" sz="5000" dirty="0">
                <a:latin typeface="+mj-lt"/>
              </a:rPr>
              <a:t>网是一家为理财用户提供智能资产配置理财服务的互联网金融平台，由北京懒财信息科技有限公司负责运营</a:t>
            </a:r>
            <a:r>
              <a:rPr lang="zh-CN" altLang="en-US" sz="5000" dirty="0" smtClean="0">
                <a:latin typeface="+mj-lt"/>
              </a:rPr>
              <a:t>。</a:t>
            </a:r>
            <a:endParaRPr lang="en-US" altLang="zh-CN" sz="5000" dirty="0" smtClean="0">
              <a:latin typeface="+mj-lt"/>
            </a:endParaRPr>
          </a:p>
          <a:p>
            <a:pPr marL="0" lvl="0" indent="0">
              <a:buNone/>
              <a:defRPr sz="1800"/>
            </a:pPr>
            <a:endParaRPr lang="en-US" altLang="zh-CN" sz="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3668192"/>
      </p:ext>
    </p:extLst>
  </p:cSld>
  <p:clrMapOvr>
    <a:masterClrMapping/>
  </p:clrMapOvr>
  <p:transition spd="slow">
    <p:dissolv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未标题-1.jpg"/>
          <p:cNvPicPr/>
          <p:nvPr/>
        </p:nvPicPr>
        <p:blipFill>
          <a:blip r:embed="rId2">
            <a:extLst/>
          </a:blip>
          <a:srcRect/>
          <a:stretch>
            <a:fillRect/>
          </a:stretch>
        </p:blipFill>
        <p:spPr>
          <a:xfrm>
            <a:off x="14472956" y="3571280"/>
            <a:ext cx="4930925" cy="9019983"/>
          </a:xfrm>
          <a:prstGeom prst="rect">
            <a:avLst/>
          </a:prstGeom>
          <a:ln w="12700">
            <a:miter lim="400000"/>
          </a:ln>
        </p:spPr>
      </p:pic>
      <p:sp>
        <p:nvSpPr>
          <p:cNvPr id="44" name="Shape 4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400" dirty="0" err="1" smtClean="0">
                <a:solidFill>
                  <a:srgbClr val="D71E18"/>
                </a:solidFill>
              </a:rPr>
              <a:t>懒财宝</a:t>
            </a:r>
            <a:r>
              <a:rPr lang="en-US" altLang="zh-CN" sz="8400" dirty="0" smtClean="0">
                <a:solidFill>
                  <a:srgbClr val="D71E18"/>
                </a:solidFill>
              </a:rPr>
              <a:t> - </a:t>
            </a:r>
            <a:r>
              <a:rPr lang="zh-CN" altLang="en-US" sz="8400" dirty="0" smtClean="0">
                <a:solidFill>
                  <a:srgbClr val="D71E18"/>
                </a:solidFill>
              </a:rPr>
              <a:t>懒财网的理财产品</a:t>
            </a:r>
            <a:endParaRPr sz="8400" dirty="0">
              <a:solidFill>
                <a:srgbClr val="D71E18"/>
              </a:solidFill>
            </a:endParaRPr>
          </a:p>
        </p:txBody>
      </p:sp>
      <p:sp>
        <p:nvSpPr>
          <p:cNvPr id="45" name="Shape 45"/>
          <p:cNvSpPr>
            <a:spLocks noGrp="1"/>
          </p:cNvSpPr>
          <p:nvPr>
            <p:ph type="body" idx="1"/>
          </p:nvPr>
        </p:nvSpPr>
        <p:spPr>
          <a:xfrm>
            <a:off x="4387453" y="3771899"/>
            <a:ext cx="8437007" cy="591788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/>
            </a:pPr>
            <a:r>
              <a:rPr sz="5000" dirty="0"/>
              <a:t>长期理财的收益：8%</a:t>
            </a:r>
          </a:p>
          <a:p>
            <a:pPr lvl="0">
              <a:defRPr sz="1800"/>
            </a:pPr>
            <a:r>
              <a:rPr sz="5000" dirty="0" err="1"/>
              <a:t>货币基金的便捷：活期理财</a:t>
            </a:r>
            <a:endParaRPr sz="5000" dirty="0"/>
          </a:p>
          <a:p>
            <a:pPr lvl="0">
              <a:defRPr sz="1800"/>
            </a:pPr>
            <a:r>
              <a:rPr sz="5000" dirty="0" err="1"/>
              <a:t>银行理财的安全：信托</a:t>
            </a:r>
            <a:endParaRPr sz="5000" dirty="0"/>
          </a:p>
        </p:txBody>
      </p:sp>
    </p:spTree>
  </p:cSld>
  <p:clrMapOvr>
    <a:masterClrMapping/>
  </p:clrMapOvr>
  <p:transition spd="slow">
    <p:dissolv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>
            <a:spLocks noGrp="1"/>
          </p:cNvSpPr>
          <p:nvPr>
            <p:ph type="title"/>
          </p:nvPr>
        </p:nvSpPr>
        <p:spPr>
          <a:xfrm>
            <a:off x="4387453" y="590110"/>
            <a:ext cx="15609094" cy="3036095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8400" dirty="0" smtClean="0">
                <a:solidFill>
                  <a:srgbClr val="D71E18"/>
                </a:solidFill>
              </a:rPr>
              <a:t>懒财宝的</a:t>
            </a:r>
            <a:r>
              <a:rPr sz="8400" dirty="0" err="1" smtClean="0">
                <a:solidFill>
                  <a:srgbClr val="D71E18"/>
                </a:solidFill>
              </a:rPr>
              <a:t>优势</a:t>
            </a:r>
            <a:endParaRPr sz="8400" dirty="0">
              <a:solidFill>
                <a:srgbClr val="D71E18"/>
              </a:solidFill>
            </a:endParaRPr>
          </a:p>
        </p:txBody>
      </p:sp>
      <p:grpSp>
        <p:nvGrpSpPr>
          <p:cNvPr id="65" name="Group 65"/>
          <p:cNvGrpSpPr/>
          <p:nvPr/>
        </p:nvGrpSpPr>
        <p:grpSpPr>
          <a:xfrm>
            <a:off x="7229612" y="3718895"/>
            <a:ext cx="9924775" cy="9107664"/>
            <a:chOff x="0" y="0"/>
            <a:chExt cx="9924774" cy="9107662"/>
          </a:xfrm>
        </p:grpSpPr>
        <p:sp>
          <p:nvSpPr>
            <p:cNvPr id="48" name="Shape 48"/>
            <p:cNvSpPr/>
            <p:nvPr/>
          </p:nvSpPr>
          <p:spPr>
            <a:xfrm>
              <a:off x="3524522" y="2548533"/>
              <a:ext cx="6400253" cy="64002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8" h="19678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5D328">
                <a:alpha val="8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9" name="Shape 49"/>
            <p:cNvSpPr/>
            <p:nvPr/>
          </p:nvSpPr>
          <p:spPr>
            <a:xfrm>
              <a:off x="1885697" y="-1"/>
              <a:ext cx="6239122" cy="62384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8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39019">
                <a:alpha val="72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0" name="Shape 50"/>
            <p:cNvSpPr/>
            <p:nvPr/>
          </p:nvSpPr>
          <p:spPr>
            <a:xfrm>
              <a:off x="-1" y="2707410"/>
              <a:ext cx="6400254" cy="64002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8" h="19678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EC5D57">
                <a:alpha val="64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>
              <a:off x="3319730" y="733253"/>
              <a:ext cx="3371056" cy="79509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6000">
                  <a:solidFill>
                    <a:srgbClr val="FFFFFF"/>
                  </a:solidFill>
                  <a:latin typeface="造字工房朗倩（非商用） 常规体"/>
                  <a:ea typeface="造字工房朗倩（非商用） 常规体"/>
                  <a:cs typeface="造字工房朗倩（非商用） 常规体"/>
                  <a:sym typeface="造字工房朗倩（非商用） 常规体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6000">
                  <a:solidFill>
                    <a:srgbClr val="FFFFFF"/>
                  </a:solidFill>
                </a:rPr>
                <a:t>高收益</a:t>
              </a:r>
            </a:p>
          </p:txBody>
        </p:sp>
        <p:sp>
          <p:nvSpPr>
            <p:cNvPr id="52" name="Shape 52"/>
            <p:cNvSpPr/>
            <p:nvPr/>
          </p:nvSpPr>
          <p:spPr>
            <a:xfrm>
              <a:off x="396818" y="6251712"/>
              <a:ext cx="2300880" cy="7950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6000">
                  <a:solidFill>
                    <a:srgbClr val="FFFFFF"/>
                  </a:solidFill>
                  <a:latin typeface="造字工房朗倩（非商用） 常规体"/>
                  <a:ea typeface="造字工房朗倩（非商用） 常规体"/>
                  <a:cs typeface="造字工房朗倩（非商用） 常规体"/>
                  <a:sym typeface="造字工房朗倩（非商用） 常规体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6000">
                  <a:solidFill>
                    <a:srgbClr val="FFFFFF"/>
                  </a:solidFill>
                </a:rPr>
                <a:t>灵活</a:t>
              </a:r>
            </a:p>
          </p:txBody>
        </p:sp>
        <p:sp>
          <p:nvSpPr>
            <p:cNvPr id="53" name="Shape 53"/>
            <p:cNvSpPr/>
            <p:nvPr/>
          </p:nvSpPr>
          <p:spPr>
            <a:xfrm>
              <a:off x="7210104" y="6251712"/>
              <a:ext cx="2300881" cy="7950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6000">
                  <a:solidFill>
                    <a:srgbClr val="FFFFFF"/>
                  </a:solidFill>
                  <a:latin typeface="造字工房朗倩（非商用） 常规体"/>
                  <a:ea typeface="造字工房朗倩（非商用） 常规体"/>
                  <a:cs typeface="造字工房朗倩（非商用） 常规体"/>
                  <a:sym typeface="造字工房朗倩（非商用） 常规体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6000">
                  <a:solidFill>
                    <a:srgbClr val="FFFFFF"/>
                  </a:solidFill>
                </a:rPr>
                <a:t>安全</a:t>
              </a:r>
            </a:p>
          </p:txBody>
        </p:sp>
        <p:pic>
          <p:nvPicPr>
            <p:cNvPr id="54" name="image3.png"/>
            <p:cNvPicPr/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 rot="16200000">
              <a:off x="6351273" y="2472085"/>
              <a:ext cx="747074" cy="221453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5" name="image4.png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4109035" y="4220952"/>
              <a:ext cx="1632358" cy="163235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6" name="image3.png"/>
            <p:cNvPicPr/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 rot="16200000">
              <a:off x="2797526" y="2512107"/>
              <a:ext cx="747074" cy="221453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57" name="Shape 57"/>
            <p:cNvSpPr/>
            <p:nvPr/>
          </p:nvSpPr>
          <p:spPr>
            <a:xfrm>
              <a:off x="6411312" y="3336822"/>
              <a:ext cx="973863" cy="48506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3600">
                  <a:solidFill>
                    <a:srgbClr val="F4A52E"/>
                  </a:solidFill>
                  <a:latin typeface="造字工房朗倩（非商用） 常规体"/>
                  <a:ea typeface="造字工房朗倩（非商用） 常规体"/>
                  <a:cs typeface="造字工房朗倩（非商用） 常规体"/>
                  <a:sym typeface="造字工房朗倩（非商用） 常规体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600">
                  <a:solidFill>
                    <a:srgbClr val="F4A52E"/>
                  </a:solidFill>
                </a:rPr>
                <a:t>信托</a:t>
              </a:r>
            </a:p>
          </p:txBody>
        </p:sp>
        <p:pic>
          <p:nvPicPr>
            <p:cNvPr id="58" name="image3.png"/>
            <p:cNvPicPr/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 rot="16200000">
              <a:off x="4691887" y="5871529"/>
              <a:ext cx="747074" cy="221453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59" name="Shape 59"/>
            <p:cNvSpPr/>
            <p:nvPr/>
          </p:nvSpPr>
          <p:spPr>
            <a:xfrm>
              <a:off x="2593292" y="3420600"/>
              <a:ext cx="1614210" cy="3975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3000">
                  <a:solidFill>
                    <a:srgbClr val="F07A5C"/>
                  </a:solidFill>
                  <a:latin typeface="造字工房朗倩（非商用） 常规体"/>
                  <a:ea typeface="造字工房朗倩（非商用） 常规体"/>
                  <a:cs typeface="造字工房朗倩（非商用） 常规体"/>
                  <a:sym typeface="造字工房朗倩（非商用） 常规体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000">
                  <a:solidFill>
                    <a:srgbClr val="F07A5C"/>
                  </a:solidFill>
                </a:rPr>
                <a:t>网贷活期</a:t>
              </a:r>
            </a:p>
          </p:txBody>
        </p:sp>
        <p:sp>
          <p:nvSpPr>
            <p:cNvPr id="60" name="Shape 60"/>
            <p:cNvSpPr/>
            <p:nvPr/>
          </p:nvSpPr>
          <p:spPr>
            <a:xfrm>
              <a:off x="4531666" y="6698647"/>
              <a:ext cx="1454123" cy="48506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3600">
                  <a:solidFill>
                    <a:srgbClr val="F07A5C"/>
                  </a:solidFill>
                  <a:latin typeface="造字工房朗倩（非商用） 常规体"/>
                  <a:ea typeface="造字工房朗倩（非商用） 常规体"/>
                  <a:cs typeface="造字工房朗倩（非商用） 常规体"/>
                  <a:sym typeface="造字工房朗倩（非商用） 常规体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600">
                  <a:solidFill>
                    <a:srgbClr val="F07A5C"/>
                  </a:solidFill>
                </a:rPr>
                <a:t>余额宝</a:t>
              </a:r>
            </a:p>
          </p:txBody>
        </p:sp>
        <p:pic>
          <p:nvPicPr>
            <p:cNvPr id="61" name="image3.png"/>
            <p:cNvPicPr/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 rot="16200000">
              <a:off x="8133753" y="4499852"/>
              <a:ext cx="747074" cy="221453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62" name="Shape 62"/>
            <p:cNvSpPr/>
            <p:nvPr/>
          </p:nvSpPr>
          <p:spPr>
            <a:xfrm>
              <a:off x="8153765" y="5364588"/>
              <a:ext cx="973862" cy="48506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3600">
                  <a:solidFill>
                    <a:srgbClr val="F7DC5A"/>
                  </a:solidFill>
                  <a:latin typeface="造字工房朗倩（非商用） 常规体"/>
                  <a:ea typeface="造字工房朗倩（非商用） 常规体"/>
                  <a:cs typeface="造字工房朗倩（非商用） 常规体"/>
                  <a:sym typeface="造字工房朗倩（非商用） 常规体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600">
                  <a:solidFill>
                    <a:srgbClr val="F7DC5A"/>
                  </a:solidFill>
                </a:rPr>
                <a:t>国债</a:t>
              </a:r>
            </a:p>
          </p:txBody>
        </p:sp>
        <p:pic>
          <p:nvPicPr>
            <p:cNvPr id="63" name="image3.png"/>
            <p:cNvPicPr/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 rot="16200000">
              <a:off x="4551775" y="1144059"/>
              <a:ext cx="747074" cy="221453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64" name="Shape 64"/>
            <p:cNvSpPr/>
            <p:nvPr/>
          </p:nvSpPr>
          <p:spPr>
            <a:xfrm>
              <a:off x="4680119" y="1964505"/>
              <a:ext cx="921100" cy="5736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3600">
                  <a:solidFill>
                    <a:srgbClr val="F7AF62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600">
                  <a:solidFill>
                    <a:srgbClr val="F7AF62"/>
                  </a:solidFill>
                </a:rPr>
                <a:t>P2P</a:t>
              </a:r>
            </a:p>
          </p:txBody>
        </p:sp>
      </p:grpSp>
      <p:sp>
        <p:nvSpPr>
          <p:cNvPr id="66" name="Shape 66"/>
          <p:cNvSpPr/>
          <p:nvPr/>
        </p:nvSpPr>
        <p:spPr>
          <a:xfrm>
            <a:off x="3578666" y="4481814"/>
            <a:ext cx="5514542" cy="1"/>
          </a:xfrm>
          <a:prstGeom prst="line">
            <a:avLst/>
          </a:prstGeom>
          <a:ln w="25400">
            <a:solidFill>
              <a:srgbClr val="D45954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3200">
                <a:solidFill>
                  <a:srgbClr val="D71E18"/>
                </a:solidFill>
              </a:defRPr>
            </a:pPr>
            <a:endParaRPr/>
          </a:p>
        </p:txBody>
      </p:sp>
      <p:sp>
        <p:nvSpPr>
          <p:cNvPr id="67" name="Shape 67"/>
          <p:cNvSpPr/>
          <p:nvPr/>
        </p:nvSpPr>
        <p:spPr>
          <a:xfrm>
            <a:off x="10754134" y="4772889"/>
            <a:ext cx="246686" cy="2466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blipFill>
            <a:blip r:embed="rId4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8" name="Shape 68"/>
          <p:cNvSpPr/>
          <p:nvPr/>
        </p:nvSpPr>
        <p:spPr>
          <a:xfrm>
            <a:off x="2721735" y="1828800"/>
            <a:ext cx="5255106" cy="26052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/>
          <a:lstStyle>
            <a:lvl1pPr marL="612321" indent="-612321" algn="l">
              <a:spcBef>
                <a:spcPts val="4200"/>
              </a:spcBef>
              <a:buClr>
                <a:srgbClr val="D71E18"/>
              </a:buClr>
              <a:buSzPct val="100000"/>
              <a:buChar char="•"/>
            </a:lvl1pPr>
          </a:lstStyle>
          <a:p>
            <a:pPr lvl="0">
              <a:defRPr sz="1800"/>
            </a:pPr>
            <a:r>
              <a:rPr sz="5000" dirty="0"/>
              <a:t>8%</a:t>
            </a:r>
            <a:r>
              <a:rPr sz="5000" dirty="0" smtClean="0"/>
              <a:t>起年化收益</a:t>
            </a:r>
            <a:endParaRPr lang="en-US" dirty="0"/>
          </a:p>
          <a:p>
            <a:pPr lvl="0">
              <a:defRPr sz="1800"/>
            </a:pPr>
            <a:r>
              <a:rPr lang="zh-CN" altLang="en-US" sz="5000" dirty="0"/>
              <a:t>按秒付息</a:t>
            </a:r>
            <a:endParaRPr lang="en-US" sz="5000" dirty="0" smtClean="0"/>
          </a:p>
        </p:txBody>
      </p:sp>
      <p:sp>
        <p:nvSpPr>
          <p:cNvPr id="69" name="Shape 69"/>
          <p:cNvSpPr/>
          <p:nvPr/>
        </p:nvSpPr>
        <p:spPr>
          <a:xfrm>
            <a:off x="9059602" y="4480672"/>
            <a:ext cx="1836885" cy="380586"/>
          </a:xfrm>
          <a:prstGeom prst="line">
            <a:avLst/>
          </a:prstGeom>
          <a:ln w="25400">
            <a:solidFill>
              <a:srgbClr val="D45954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3200">
                <a:solidFill>
                  <a:srgbClr val="D71E18"/>
                </a:solidFill>
              </a:defRPr>
            </a:pPr>
            <a:endParaRPr/>
          </a:p>
        </p:txBody>
      </p:sp>
      <p:sp>
        <p:nvSpPr>
          <p:cNvPr id="70" name="Shape 70"/>
          <p:cNvSpPr/>
          <p:nvPr/>
        </p:nvSpPr>
        <p:spPr>
          <a:xfrm>
            <a:off x="1515352" y="11131201"/>
            <a:ext cx="5514542" cy="1"/>
          </a:xfrm>
          <a:prstGeom prst="line">
            <a:avLst/>
          </a:prstGeom>
          <a:ln w="25400">
            <a:solidFill>
              <a:srgbClr val="D45954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3200">
                <a:solidFill>
                  <a:srgbClr val="D71E18"/>
                </a:solidFill>
              </a:defRPr>
            </a:pPr>
            <a:endParaRPr/>
          </a:p>
        </p:txBody>
      </p:sp>
      <p:sp>
        <p:nvSpPr>
          <p:cNvPr id="71" name="Shape 71"/>
          <p:cNvSpPr/>
          <p:nvPr/>
        </p:nvSpPr>
        <p:spPr>
          <a:xfrm flipV="1">
            <a:off x="7028254" y="10436985"/>
            <a:ext cx="700782" cy="700781"/>
          </a:xfrm>
          <a:prstGeom prst="line">
            <a:avLst/>
          </a:prstGeom>
          <a:ln w="25400">
            <a:solidFill>
              <a:srgbClr val="D45954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3200">
                <a:solidFill>
                  <a:srgbClr val="D71E18"/>
                </a:solidFill>
              </a:defRPr>
            </a:pPr>
            <a:endParaRPr/>
          </a:p>
        </p:txBody>
      </p:sp>
      <p:sp>
        <p:nvSpPr>
          <p:cNvPr id="72" name="Shape 72"/>
          <p:cNvSpPr/>
          <p:nvPr/>
        </p:nvSpPr>
        <p:spPr>
          <a:xfrm>
            <a:off x="7706413" y="10258395"/>
            <a:ext cx="246686" cy="2466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blipFill>
            <a:blip r:embed="rId4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3" name="Shape 73"/>
          <p:cNvSpPr/>
          <p:nvPr/>
        </p:nvSpPr>
        <p:spPr>
          <a:xfrm>
            <a:off x="17354107" y="11262194"/>
            <a:ext cx="6145974" cy="11185"/>
          </a:xfrm>
          <a:prstGeom prst="line">
            <a:avLst/>
          </a:prstGeom>
          <a:ln w="25400">
            <a:solidFill>
              <a:srgbClr val="D45954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3200">
                <a:solidFill>
                  <a:srgbClr val="D71E18"/>
                </a:solidFill>
              </a:defRPr>
            </a:pPr>
            <a:endParaRPr/>
          </a:p>
        </p:txBody>
      </p:sp>
      <p:sp>
        <p:nvSpPr>
          <p:cNvPr id="74" name="Shape 74"/>
          <p:cNvSpPr/>
          <p:nvPr/>
        </p:nvSpPr>
        <p:spPr>
          <a:xfrm>
            <a:off x="17614332" y="7621820"/>
            <a:ext cx="6926596" cy="34750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b"/>
          <a:lstStyle/>
          <a:p>
            <a:pPr marL="612321" lvl="0" indent="-612321" algn="l">
              <a:lnSpc>
                <a:spcPts val="10100"/>
              </a:lnSpc>
              <a:buClr>
                <a:srgbClr val="D71E18"/>
              </a:buClr>
              <a:buSzPct val="100000"/>
              <a:buChar char="•"/>
              <a:defRPr sz="1800"/>
            </a:pPr>
            <a:r>
              <a:rPr sz="5000" dirty="0" err="1"/>
              <a:t>君联资本入股</a:t>
            </a:r>
            <a:endParaRPr sz="5000" dirty="0"/>
          </a:p>
          <a:p>
            <a:pPr marL="612321" lvl="0" indent="-612321" algn="l">
              <a:lnSpc>
                <a:spcPts val="10100"/>
              </a:lnSpc>
              <a:buClr>
                <a:srgbClr val="D71E18"/>
              </a:buClr>
              <a:buSzPct val="100000"/>
              <a:buChar char="•"/>
              <a:defRPr sz="1800"/>
            </a:pPr>
            <a:r>
              <a:rPr sz="5000" dirty="0" err="1"/>
              <a:t>长城证券入股</a:t>
            </a:r>
            <a:endParaRPr sz="5000" dirty="0"/>
          </a:p>
          <a:p>
            <a:pPr marL="612321" lvl="0" indent="-612321" algn="l">
              <a:lnSpc>
                <a:spcPts val="10100"/>
              </a:lnSpc>
              <a:buClr>
                <a:srgbClr val="D71E18"/>
              </a:buClr>
              <a:buSzPct val="100000"/>
              <a:buChar char="•"/>
              <a:defRPr sz="1800"/>
            </a:pPr>
            <a:r>
              <a:rPr sz="5000" dirty="0" err="1"/>
              <a:t>全程用户资金托管</a:t>
            </a:r>
            <a:endParaRPr sz="5000" dirty="0"/>
          </a:p>
          <a:p>
            <a:pPr marL="612321" lvl="0" indent="-612321" algn="l">
              <a:lnSpc>
                <a:spcPts val="10100"/>
              </a:lnSpc>
              <a:buClr>
                <a:srgbClr val="D71E18"/>
              </a:buClr>
              <a:buSzPct val="100000"/>
              <a:buChar char="•"/>
              <a:defRPr sz="1800"/>
            </a:pPr>
            <a:r>
              <a:rPr sz="5000" dirty="0" err="1"/>
              <a:t>银行授信认可资产</a:t>
            </a:r>
            <a:endParaRPr sz="5000" dirty="0"/>
          </a:p>
        </p:txBody>
      </p:sp>
      <p:sp>
        <p:nvSpPr>
          <p:cNvPr id="75" name="Shape 75"/>
          <p:cNvSpPr/>
          <p:nvPr/>
        </p:nvSpPr>
        <p:spPr>
          <a:xfrm flipH="1" flipV="1">
            <a:off x="16545531" y="10436985"/>
            <a:ext cx="836394" cy="836394"/>
          </a:xfrm>
          <a:prstGeom prst="line">
            <a:avLst/>
          </a:prstGeom>
          <a:ln w="25400">
            <a:solidFill>
              <a:srgbClr val="D45954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3200">
                <a:solidFill>
                  <a:srgbClr val="D71E18"/>
                </a:solidFill>
              </a:defRPr>
            </a:pPr>
            <a:endParaRPr/>
          </a:p>
        </p:txBody>
      </p:sp>
      <p:sp>
        <p:nvSpPr>
          <p:cNvPr id="76" name="Shape 76"/>
          <p:cNvSpPr/>
          <p:nvPr/>
        </p:nvSpPr>
        <p:spPr>
          <a:xfrm>
            <a:off x="16420196" y="10258395"/>
            <a:ext cx="246686" cy="2466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blipFill>
            <a:blip r:embed="rId4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7" name="Shape 77"/>
          <p:cNvSpPr/>
          <p:nvPr/>
        </p:nvSpPr>
        <p:spPr>
          <a:xfrm>
            <a:off x="809325" y="7521287"/>
            <a:ext cx="6926595" cy="34750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b"/>
          <a:lstStyle/>
          <a:p>
            <a:pPr marL="612321" lvl="0" indent="-612321" algn="l">
              <a:lnSpc>
                <a:spcPts val="10100"/>
              </a:lnSpc>
              <a:buClr>
                <a:srgbClr val="D71E18"/>
              </a:buClr>
              <a:buSzPct val="100000"/>
              <a:buChar char="•"/>
              <a:defRPr sz="1800"/>
            </a:pPr>
            <a:r>
              <a:rPr sz="5000" dirty="0" err="1"/>
              <a:t>无起投限制</a:t>
            </a:r>
            <a:endParaRPr sz="5000" dirty="0"/>
          </a:p>
          <a:p>
            <a:pPr marL="612321" lvl="0" indent="-612321" algn="l">
              <a:lnSpc>
                <a:spcPts val="10100"/>
              </a:lnSpc>
              <a:buClr>
                <a:srgbClr val="D71E18"/>
              </a:buClr>
              <a:buSzPct val="100000"/>
              <a:buChar char="•"/>
              <a:defRPr sz="1800"/>
            </a:pPr>
            <a:r>
              <a:rPr sz="5000" dirty="0" err="1"/>
              <a:t>真正随时存取</a:t>
            </a:r>
            <a:endParaRPr sz="5000" dirty="0"/>
          </a:p>
          <a:p>
            <a:pPr marL="612321" lvl="0" indent="-612321" algn="l">
              <a:lnSpc>
                <a:spcPts val="10100"/>
              </a:lnSpc>
              <a:buClr>
                <a:srgbClr val="D71E18"/>
              </a:buClr>
              <a:buSzPct val="100000"/>
              <a:buChar char="•"/>
              <a:defRPr sz="1800"/>
            </a:pPr>
            <a:r>
              <a:rPr sz="5000" dirty="0"/>
              <a:t>最快1分钟到账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8400" dirty="0" smtClean="0">
                <a:solidFill>
                  <a:srgbClr val="D71E18"/>
                </a:solidFill>
              </a:rPr>
              <a:t>懒财宝安全吗？</a:t>
            </a:r>
            <a:endParaRPr sz="8400" dirty="0">
              <a:solidFill>
                <a:srgbClr val="D71E18"/>
              </a:solidFill>
            </a:endParaRPr>
          </a:p>
        </p:txBody>
      </p:sp>
      <p:sp>
        <p:nvSpPr>
          <p:cNvPr id="93" name="Shape 93"/>
          <p:cNvSpPr>
            <a:spLocks noGrp="1"/>
          </p:cNvSpPr>
          <p:nvPr>
            <p:ph type="body" idx="1"/>
          </p:nvPr>
        </p:nvSpPr>
        <p:spPr>
          <a:xfrm>
            <a:off x="1667112" y="4183380"/>
            <a:ext cx="21147167" cy="6412946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5000" dirty="0" err="1"/>
              <a:t>全资金托管模式</a:t>
            </a:r>
            <a:r>
              <a:rPr sz="5000" dirty="0"/>
              <a:t>——</a:t>
            </a:r>
            <a:r>
              <a:rPr sz="5000" dirty="0" err="1" smtClean="0"/>
              <a:t>公司不碰用户任何资金</a:t>
            </a:r>
            <a:endParaRPr sz="5000" dirty="0" smtClean="0"/>
          </a:p>
          <a:p>
            <a:pPr lvl="0">
              <a:defRPr sz="1800"/>
            </a:pPr>
            <a:r>
              <a:rPr sz="5000" dirty="0" err="1" smtClean="0"/>
              <a:t>大金融机构资产</a:t>
            </a:r>
            <a:r>
              <a:rPr sz="5000" dirty="0" smtClean="0"/>
              <a:t>——</a:t>
            </a:r>
            <a:r>
              <a:rPr sz="5000" dirty="0" err="1" smtClean="0"/>
              <a:t>真正硬实力保障兑付</a:t>
            </a:r>
            <a:endParaRPr sz="5000" dirty="0" smtClean="0"/>
          </a:p>
          <a:p>
            <a:pPr lvl="0">
              <a:defRPr sz="1800"/>
            </a:pPr>
            <a:r>
              <a:rPr sz="5000" dirty="0" err="1" smtClean="0"/>
              <a:t>银行流动性授信</a:t>
            </a:r>
            <a:r>
              <a:rPr sz="5000" dirty="0" smtClean="0"/>
              <a:t>——</a:t>
            </a:r>
            <a:r>
              <a:rPr sz="5000" dirty="0" err="1" smtClean="0"/>
              <a:t>资产安全性二次风控保障&amp;活期流动性兑付绝对安全</a:t>
            </a:r>
            <a:endParaRPr sz="5000" dirty="0" smtClean="0"/>
          </a:p>
          <a:p>
            <a:pPr lvl="0">
              <a:defRPr sz="1800"/>
            </a:pPr>
            <a:r>
              <a:rPr sz="5000" dirty="0" err="1" smtClean="0"/>
              <a:t>深厚</a:t>
            </a:r>
            <a:r>
              <a:rPr lang="zh-CN" altLang="en-US" sz="5000" dirty="0" smtClean="0"/>
              <a:t>的</a:t>
            </a:r>
            <a:r>
              <a:rPr sz="5000" dirty="0" err="1" smtClean="0"/>
              <a:t>股东背景</a:t>
            </a:r>
            <a:r>
              <a:rPr sz="5000" dirty="0"/>
              <a:t>——</a:t>
            </a:r>
            <a:r>
              <a:rPr sz="5000" dirty="0" err="1"/>
              <a:t>联想旗下君联资本投资&amp;长城证券旗下长城长富投资</a:t>
            </a:r>
            <a:endParaRPr sz="50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400">
                <a:solidFill>
                  <a:srgbClr val="D71E18"/>
                </a:solidFill>
              </a:rPr>
              <a:t>全资金托管模式</a:t>
            </a:r>
          </a:p>
        </p:txBody>
      </p:sp>
      <p:sp>
        <p:nvSpPr>
          <p:cNvPr id="96" name="Shape 96"/>
          <p:cNvSpPr>
            <a:spLocks noGrp="1"/>
          </p:cNvSpPr>
          <p:nvPr>
            <p:ph type="body" idx="1"/>
          </p:nvPr>
        </p:nvSpPr>
        <p:spPr>
          <a:xfrm>
            <a:off x="914399" y="3640629"/>
            <a:ext cx="9621307" cy="6245751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/>
            </a:pPr>
            <a:r>
              <a:rPr sz="5000" dirty="0" err="1" smtClean="0"/>
              <a:t>用户资金完全不经过懒财</a:t>
            </a:r>
            <a:r>
              <a:rPr lang="zh-CN" altLang="en-US" sz="5000" dirty="0" smtClean="0"/>
              <a:t>网</a:t>
            </a:r>
            <a:r>
              <a:rPr sz="5000" dirty="0" err="1" smtClean="0"/>
              <a:t>账户</a:t>
            </a:r>
            <a:endParaRPr sz="5000" dirty="0"/>
          </a:p>
          <a:p>
            <a:pPr lvl="0">
              <a:defRPr sz="1800"/>
            </a:pPr>
            <a:r>
              <a:rPr sz="5000" dirty="0" err="1" smtClean="0"/>
              <a:t>所有活动补贴均由懒财</a:t>
            </a:r>
            <a:r>
              <a:rPr lang="zh-CN" altLang="en-US" sz="5000" dirty="0" smtClean="0"/>
              <a:t>网</a:t>
            </a:r>
            <a:r>
              <a:rPr sz="5000" dirty="0" err="1" smtClean="0"/>
              <a:t>提供</a:t>
            </a:r>
            <a:endParaRPr sz="5000" dirty="0"/>
          </a:p>
          <a:p>
            <a:pPr lvl="0">
              <a:defRPr sz="1800"/>
            </a:pPr>
            <a:r>
              <a:rPr sz="5000" dirty="0" err="1"/>
              <a:t>账户资金余额、流水逐条可查</a:t>
            </a:r>
            <a:endParaRPr sz="5000" dirty="0"/>
          </a:p>
        </p:txBody>
      </p:sp>
      <p:pic>
        <p:nvPicPr>
          <p:cNvPr id="71" name="8FA23649-5898-4853-BD96-5E8EE680A810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382567" y="9660255"/>
            <a:ext cx="6972301" cy="21717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78614" y="3661172"/>
            <a:ext cx="10180209" cy="5385435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400">
                <a:solidFill>
                  <a:srgbClr val="D71E18"/>
                </a:solidFill>
              </a:rPr>
              <a:t>大金融机构资产</a:t>
            </a:r>
          </a:p>
        </p:txBody>
      </p:sp>
      <p:sp>
        <p:nvSpPr>
          <p:cNvPr id="166" name="Shape 166"/>
          <p:cNvSpPr>
            <a:spLocks noGrp="1"/>
          </p:cNvSpPr>
          <p:nvPr>
            <p:ph type="body" idx="1"/>
          </p:nvPr>
        </p:nvSpPr>
        <p:spPr>
          <a:xfrm>
            <a:off x="1716922" y="3784427"/>
            <a:ext cx="10198450" cy="8840391"/>
          </a:xfrm>
          <a:prstGeom prst="rect">
            <a:avLst/>
          </a:prstGeom>
        </p:spPr>
        <p:txBody>
          <a:bodyPr>
            <a:noAutofit/>
          </a:bodyPr>
          <a:lstStyle/>
          <a:p>
            <a:pPr lvl="0">
              <a:defRPr sz="1800"/>
            </a:pPr>
            <a:r>
              <a:rPr sz="5000" dirty="0" err="1"/>
              <a:t>信托投资人以信托产品作为质押</a:t>
            </a:r>
            <a:endParaRPr sz="5000" dirty="0"/>
          </a:p>
          <a:p>
            <a:pPr lvl="0">
              <a:defRPr sz="1800"/>
            </a:pPr>
            <a:r>
              <a:rPr sz="5000" dirty="0" err="1" smtClean="0"/>
              <a:t>全国</a:t>
            </a:r>
            <a:r>
              <a:rPr lang="zh-CN" altLang="en-US" sz="5000" dirty="0" smtClean="0"/>
              <a:t>只有</a:t>
            </a:r>
            <a:r>
              <a:rPr sz="5000" dirty="0" smtClean="0"/>
              <a:t>68</a:t>
            </a:r>
            <a:r>
              <a:rPr sz="5000" dirty="0"/>
              <a:t>家信托公司</a:t>
            </a:r>
          </a:p>
          <a:p>
            <a:pPr lvl="1">
              <a:defRPr sz="1800"/>
            </a:pPr>
            <a:r>
              <a:rPr sz="5000" dirty="0" err="1"/>
              <a:t>银监会直属</a:t>
            </a:r>
            <a:endParaRPr sz="5000" dirty="0"/>
          </a:p>
          <a:p>
            <a:pPr lvl="1">
              <a:defRPr sz="1800"/>
            </a:pPr>
            <a:r>
              <a:rPr sz="5000" dirty="0" err="1"/>
              <a:t>数十亿至数百亿注册资本</a:t>
            </a:r>
            <a:endParaRPr sz="5000" dirty="0"/>
          </a:p>
          <a:p>
            <a:pPr lvl="1">
              <a:defRPr sz="1800"/>
            </a:pPr>
            <a:r>
              <a:rPr sz="5000" dirty="0" err="1"/>
              <a:t>国资、金融集团股东背景</a:t>
            </a:r>
            <a:endParaRPr sz="5000" dirty="0"/>
          </a:p>
          <a:p>
            <a:pPr lvl="0">
              <a:defRPr sz="1800"/>
            </a:pPr>
            <a:r>
              <a:rPr sz="5000" dirty="0" err="1" smtClean="0"/>
              <a:t>严格风控</a:t>
            </a:r>
            <a:r>
              <a:rPr lang="zh-CN" altLang="en-US" sz="5000" dirty="0" smtClean="0"/>
              <a:t>仅</a:t>
            </a:r>
            <a:r>
              <a:rPr sz="5000" dirty="0" smtClean="0"/>
              <a:t>10</a:t>
            </a:r>
            <a:r>
              <a:rPr sz="5000" dirty="0"/>
              <a:t>%通过率</a:t>
            </a:r>
          </a:p>
        </p:txBody>
      </p:sp>
      <p:grpSp>
        <p:nvGrpSpPr>
          <p:cNvPr id="214" name="Group 214"/>
          <p:cNvGrpSpPr/>
          <p:nvPr/>
        </p:nvGrpSpPr>
        <p:grpSpPr>
          <a:xfrm>
            <a:off x="13047915" y="4795292"/>
            <a:ext cx="11006680" cy="7201340"/>
            <a:chOff x="0" y="0"/>
            <a:chExt cx="11006678" cy="7201338"/>
          </a:xfrm>
        </p:grpSpPr>
        <p:sp>
          <p:nvSpPr>
            <p:cNvPr id="167" name="Shape 167"/>
            <p:cNvSpPr/>
            <p:nvPr/>
          </p:nvSpPr>
          <p:spPr>
            <a:xfrm rot="10800000">
              <a:off x="1085598" y="1594738"/>
              <a:ext cx="4870553" cy="27692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</a:path>
              </a:pathLst>
            </a:custGeom>
            <a:noFill/>
            <a:ln w="38100" cap="flat">
              <a:solidFill>
                <a:srgbClr val="EC5D57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3600"/>
              </a:pPr>
              <a:endParaRPr/>
            </a:p>
          </p:txBody>
        </p:sp>
        <p:sp>
          <p:nvSpPr>
            <p:cNvPr id="168" name="Shape 168"/>
            <p:cNvSpPr/>
            <p:nvPr/>
          </p:nvSpPr>
          <p:spPr>
            <a:xfrm flipV="1">
              <a:off x="5640280" y="2017650"/>
              <a:ext cx="7" cy="1059847"/>
            </a:xfrm>
            <a:prstGeom prst="line">
              <a:avLst/>
            </a:prstGeom>
            <a:noFill/>
            <a:ln w="38100" cap="flat">
              <a:solidFill>
                <a:srgbClr val="EC5D57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lvl="0"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69" name="Shape 169"/>
            <p:cNvSpPr/>
            <p:nvPr/>
          </p:nvSpPr>
          <p:spPr>
            <a:xfrm flipV="1">
              <a:off x="5953646" y="5089505"/>
              <a:ext cx="10" cy="1059847"/>
            </a:xfrm>
            <a:prstGeom prst="line">
              <a:avLst/>
            </a:prstGeom>
            <a:noFill/>
            <a:ln w="38100" cap="flat">
              <a:solidFill>
                <a:srgbClr val="EC5D57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lvl="0"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70" name="Shape 170"/>
            <p:cNvSpPr/>
            <p:nvPr/>
          </p:nvSpPr>
          <p:spPr>
            <a:xfrm rot="10800000" flipH="1">
              <a:off x="5839883" y="6194430"/>
              <a:ext cx="227532" cy="1680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EC5D57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25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71" name="Shape 171"/>
            <p:cNvSpPr/>
            <p:nvPr/>
          </p:nvSpPr>
          <p:spPr>
            <a:xfrm>
              <a:off x="4299487" y="6407049"/>
              <a:ext cx="794253" cy="7942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8" h="19678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EC5D57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2600">
                  <a:solidFill>
                    <a:srgbClr val="EC5D57"/>
                  </a:solidFill>
                </a:defRPr>
              </a:pPr>
              <a:endParaRPr/>
            </a:p>
          </p:txBody>
        </p:sp>
        <p:sp>
          <p:nvSpPr>
            <p:cNvPr id="172" name="Shape 172"/>
            <p:cNvSpPr/>
            <p:nvPr/>
          </p:nvSpPr>
          <p:spPr>
            <a:xfrm>
              <a:off x="4885975" y="3293793"/>
              <a:ext cx="2130375" cy="21304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8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5D328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26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73" name="Shape 173"/>
            <p:cNvSpPr/>
            <p:nvPr/>
          </p:nvSpPr>
          <p:spPr>
            <a:xfrm>
              <a:off x="4804205" y="0"/>
              <a:ext cx="2128975" cy="21288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8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390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26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74" name="Shape 174"/>
            <p:cNvSpPr/>
            <p:nvPr/>
          </p:nvSpPr>
          <p:spPr>
            <a:xfrm>
              <a:off x="-1" y="58048"/>
              <a:ext cx="2129299" cy="21290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8" h="19678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EC5D57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26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175" name="image42.png"/>
            <p:cNvPicPr/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614988" y="382284"/>
              <a:ext cx="927681" cy="92768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76" name="image42.png"/>
            <p:cNvPicPr/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404649" y="300716"/>
              <a:ext cx="932375" cy="93237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77" name="image42.png"/>
            <p:cNvPicPr/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480259" y="3626128"/>
              <a:ext cx="932376" cy="93237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78" name="Shape 178"/>
            <p:cNvSpPr/>
            <p:nvPr/>
          </p:nvSpPr>
          <p:spPr>
            <a:xfrm>
              <a:off x="6970780" y="334233"/>
              <a:ext cx="2129134" cy="40411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l">
                <a:defRPr sz="2900">
                  <a:solidFill>
                    <a:srgbClr val="EC5D57"/>
                  </a:solidFill>
                  <a:latin typeface="造字工房朗倩（非商用） 常规体"/>
                  <a:ea typeface="造字工房朗倩（非商用） 常规体"/>
                  <a:cs typeface="造字工房朗倩（非商用） 常规体"/>
                  <a:sym typeface="造字工房朗倩（非商用） 常规体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900">
                  <a:solidFill>
                    <a:srgbClr val="EC5D57"/>
                  </a:solidFill>
                </a:rPr>
                <a:t>众筹卫士</a:t>
              </a:r>
            </a:p>
          </p:txBody>
        </p:sp>
        <p:sp>
          <p:nvSpPr>
            <p:cNvPr id="179" name="Shape 179"/>
            <p:cNvSpPr/>
            <p:nvPr/>
          </p:nvSpPr>
          <p:spPr>
            <a:xfrm>
              <a:off x="362108" y="1439078"/>
              <a:ext cx="1544660" cy="3022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r">
                <a:defRPr sz="2200">
                  <a:solidFill>
                    <a:srgbClr val="FFFFFF"/>
                  </a:solidFill>
                  <a:latin typeface="造字工房朗倩（非商用） 常规体"/>
                  <a:ea typeface="造字工房朗倩（非商用） 常规体"/>
                  <a:cs typeface="造字工房朗倩（非商用） 常规体"/>
                  <a:sym typeface="造字工房朗倩（非商用） 常规体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200">
                  <a:solidFill>
                    <a:srgbClr val="FFFFFF"/>
                  </a:solidFill>
                </a:rPr>
                <a:t>信托投资人</a:t>
              </a:r>
            </a:p>
          </p:txBody>
        </p:sp>
        <p:sp>
          <p:nvSpPr>
            <p:cNvPr id="180" name="Shape 180"/>
            <p:cNvSpPr/>
            <p:nvPr/>
          </p:nvSpPr>
          <p:spPr>
            <a:xfrm>
              <a:off x="5499111" y="4682911"/>
              <a:ext cx="1015857" cy="33732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r">
                <a:defRPr sz="2400">
                  <a:solidFill>
                    <a:srgbClr val="FFFFFF"/>
                  </a:solidFill>
                  <a:latin typeface="造字工房朗倩（非商用） 常规体"/>
                  <a:ea typeface="造字工房朗倩（非商用） 常规体"/>
                  <a:cs typeface="造字工房朗倩（非商用） 常规体"/>
                  <a:sym typeface="造字工房朗倩（非商用） 常规体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出借人</a:t>
              </a:r>
            </a:p>
          </p:txBody>
        </p:sp>
        <p:sp>
          <p:nvSpPr>
            <p:cNvPr id="181" name="Shape 181"/>
            <p:cNvSpPr/>
            <p:nvPr/>
          </p:nvSpPr>
          <p:spPr>
            <a:xfrm>
              <a:off x="5418562" y="1392348"/>
              <a:ext cx="1015858" cy="3373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r">
                <a:defRPr sz="2400">
                  <a:solidFill>
                    <a:srgbClr val="FFFFFF"/>
                  </a:solidFill>
                  <a:latin typeface="造字工房朗倩（非商用） 常规体"/>
                  <a:ea typeface="造字工房朗倩（非商用） 常规体"/>
                  <a:cs typeface="造字工房朗倩（非商用） 常规体"/>
                  <a:sym typeface="造字工房朗倩（非商用） 常规体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代理人</a:t>
              </a:r>
            </a:p>
          </p:txBody>
        </p:sp>
        <p:sp>
          <p:nvSpPr>
            <p:cNvPr id="182" name="Shape 182"/>
            <p:cNvSpPr/>
            <p:nvPr/>
          </p:nvSpPr>
          <p:spPr>
            <a:xfrm>
              <a:off x="7095288" y="818696"/>
              <a:ext cx="1974715" cy="3478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1800">
                  <a:solidFill>
                    <a:srgbClr val="514F4E"/>
                  </a:solidFill>
                  <a:latin typeface="Yuanti SC Regular"/>
                  <a:ea typeface="Yuanti SC Regular"/>
                  <a:cs typeface="Yuanti SC Regular"/>
                  <a:sym typeface="Yuanti SC Regular"/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</a:defRPr>
              </a:pPr>
              <a:r>
                <a:rPr>
                  <a:solidFill>
                    <a:srgbClr val="514F4E"/>
                  </a:solidFill>
                </a:rPr>
                <a:t>1. 信托受益权托管</a:t>
              </a:r>
            </a:p>
          </p:txBody>
        </p:sp>
        <p:sp>
          <p:nvSpPr>
            <p:cNvPr id="183" name="Shape 183"/>
            <p:cNvSpPr/>
            <p:nvPr/>
          </p:nvSpPr>
          <p:spPr>
            <a:xfrm>
              <a:off x="7067987" y="1187465"/>
              <a:ext cx="1277865" cy="34789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1800">
                  <a:solidFill>
                    <a:srgbClr val="514F4E"/>
                  </a:solidFill>
                  <a:latin typeface="Yuanti SC Regular"/>
                  <a:ea typeface="Yuanti SC Regular"/>
                  <a:cs typeface="Yuanti SC Regular"/>
                  <a:sym typeface="Yuanti SC Regular"/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</a:defRPr>
              </a:pPr>
              <a:r>
                <a:rPr>
                  <a:solidFill>
                    <a:srgbClr val="514F4E"/>
                  </a:solidFill>
                </a:rPr>
                <a:t>2. 债务代理</a:t>
              </a:r>
            </a:p>
          </p:txBody>
        </p:sp>
        <p:sp>
          <p:nvSpPr>
            <p:cNvPr id="184" name="Shape 184"/>
            <p:cNvSpPr/>
            <p:nvPr/>
          </p:nvSpPr>
          <p:spPr>
            <a:xfrm>
              <a:off x="7067110" y="1542319"/>
              <a:ext cx="1279619" cy="34789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1800">
                  <a:solidFill>
                    <a:srgbClr val="514F4E"/>
                  </a:solidFill>
                  <a:latin typeface="Yuanti SC Regular"/>
                  <a:ea typeface="Yuanti SC Regular"/>
                  <a:cs typeface="Yuanti SC Regular"/>
                  <a:sym typeface="Yuanti SC Regular"/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</a:defRPr>
              </a:pPr>
              <a:r>
                <a:rPr>
                  <a:solidFill>
                    <a:srgbClr val="514F4E"/>
                  </a:solidFill>
                </a:rPr>
                <a:t>3. 不良处置</a:t>
              </a:r>
            </a:p>
          </p:txBody>
        </p:sp>
        <p:sp>
          <p:nvSpPr>
            <p:cNvPr id="185" name="Shape 185"/>
            <p:cNvSpPr/>
            <p:nvPr/>
          </p:nvSpPr>
          <p:spPr>
            <a:xfrm>
              <a:off x="7086617" y="3818256"/>
              <a:ext cx="2129134" cy="393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l">
                <a:defRPr sz="2800">
                  <a:solidFill>
                    <a:srgbClr val="EC5D57"/>
                  </a:solidFill>
                  <a:latin typeface="造字工房朗倩（非商用） 常规体"/>
                  <a:ea typeface="造字工房朗倩（非商用） 常规体"/>
                  <a:cs typeface="造字工房朗倩（非商用） 常规体"/>
                  <a:sym typeface="造字工房朗倩（非商用） 常规体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800">
                  <a:solidFill>
                    <a:srgbClr val="EC5D57"/>
                  </a:solidFill>
                </a:rPr>
                <a:t>懒财网</a:t>
              </a:r>
            </a:p>
          </p:txBody>
        </p:sp>
        <p:sp>
          <p:nvSpPr>
            <p:cNvPr id="186" name="Shape 186"/>
            <p:cNvSpPr/>
            <p:nvPr/>
          </p:nvSpPr>
          <p:spPr>
            <a:xfrm>
              <a:off x="7177826" y="4327717"/>
              <a:ext cx="1223259" cy="3478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1800">
                  <a:solidFill>
                    <a:srgbClr val="514F4E"/>
                  </a:solidFill>
                  <a:latin typeface="Yuanti SC Regular"/>
                  <a:ea typeface="Yuanti SC Regular"/>
                  <a:cs typeface="Yuanti SC Regular"/>
                  <a:sym typeface="Yuanti SC Regular"/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</a:defRPr>
              </a:pPr>
              <a:r>
                <a:rPr>
                  <a:solidFill>
                    <a:srgbClr val="514F4E"/>
                  </a:solidFill>
                </a:rPr>
                <a:t>1. 信息撮合</a:t>
              </a:r>
            </a:p>
          </p:txBody>
        </p:sp>
        <p:sp>
          <p:nvSpPr>
            <p:cNvPr id="187" name="Shape 187"/>
            <p:cNvSpPr/>
            <p:nvPr/>
          </p:nvSpPr>
          <p:spPr>
            <a:xfrm>
              <a:off x="7150521" y="4682487"/>
              <a:ext cx="1778836" cy="3478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1800">
                  <a:solidFill>
                    <a:srgbClr val="514F4E"/>
                  </a:solidFill>
                  <a:latin typeface="Yuanti SC Regular"/>
                  <a:ea typeface="Yuanti SC Regular"/>
                  <a:cs typeface="Yuanti SC Regular"/>
                  <a:sym typeface="Yuanti SC Regular"/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</a:defRPr>
              </a:pPr>
              <a:r>
                <a:rPr>
                  <a:solidFill>
                    <a:srgbClr val="514F4E"/>
                  </a:solidFill>
                </a:rPr>
                <a:t>2. 活期理财服务</a:t>
              </a:r>
            </a:p>
          </p:txBody>
        </p:sp>
        <p:sp>
          <p:nvSpPr>
            <p:cNvPr id="188" name="Shape 188"/>
            <p:cNvSpPr/>
            <p:nvPr/>
          </p:nvSpPr>
          <p:spPr>
            <a:xfrm>
              <a:off x="2386314" y="377415"/>
              <a:ext cx="807201" cy="36181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1800">
                  <a:solidFill>
                    <a:srgbClr val="555251"/>
                  </a:solidFill>
                  <a:latin typeface="Arial Black"/>
                  <a:ea typeface="Arial Black"/>
                  <a:cs typeface="Arial Black"/>
                  <a:sym typeface="Arial Black"/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</a:defRPr>
              </a:pPr>
              <a:r>
                <a:rPr>
                  <a:solidFill>
                    <a:srgbClr val="555251"/>
                  </a:solidFill>
                </a:rPr>
                <a:t>Step1</a:t>
              </a:r>
            </a:p>
          </p:txBody>
        </p:sp>
        <p:sp>
          <p:nvSpPr>
            <p:cNvPr id="189" name="Shape 189"/>
            <p:cNvSpPr/>
            <p:nvPr/>
          </p:nvSpPr>
          <p:spPr>
            <a:xfrm>
              <a:off x="3226912" y="435303"/>
              <a:ext cx="514887" cy="2460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1800">
                  <a:solidFill>
                    <a:srgbClr val="604A4B"/>
                  </a:solidFill>
                  <a:latin typeface="造字工房朗倩（非商用） 常规体"/>
                  <a:ea typeface="造字工房朗倩（非商用） 常规体"/>
                  <a:cs typeface="造字工房朗倩（非商用） 常规体"/>
                  <a:sym typeface="造字工房朗倩（非商用） 常规体"/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</a:defRPr>
              </a:pPr>
              <a:r>
                <a:rPr>
                  <a:solidFill>
                    <a:srgbClr val="604A4B"/>
                  </a:solidFill>
                </a:rPr>
                <a:t>托管</a:t>
              </a:r>
            </a:p>
          </p:txBody>
        </p:sp>
        <p:sp>
          <p:nvSpPr>
            <p:cNvPr id="190" name="Shape 190"/>
            <p:cNvSpPr/>
            <p:nvPr/>
          </p:nvSpPr>
          <p:spPr>
            <a:xfrm>
              <a:off x="2243975" y="3939234"/>
              <a:ext cx="807202" cy="36181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1800">
                  <a:solidFill>
                    <a:srgbClr val="604A4B"/>
                  </a:solidFill>
                  <a:latin typeface="Arial Black"/>
                  <a:ea typeface="Arial Black"/>
                  <a:cs typeface="Arial Black"/>
                  <a:sym typeface="Arial Black"/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</a:defRPr>
              </a:pPr>
              <a:r>
                <a:rPr>
                  <a:solidFill>
                    <a:srgbClr val="604A4B"/>
                  </a:solidFill>
                </a:rPr>
                <a:t>Step2</a:t>
              </a:r>
            </a:p>
          </p:txBody>
        </p:sp>
        <p:sp>
          <p:nvSpPr>
            <p:cNvPr id="191" name="Shape 191"/>
            <p:cNvSpPr/>
            <p:nvPr/>
          </p:nvSpPr>
          <p:spPr>
            <a:xfrm>
              <a:off x="3095612" y="3993515"/>
              <a:ext cx="514887" cy="2460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1800">
                  <a:solidFill>
                    <a:srgbClr val="604A4B"/>
                  </a:solidFill>
                  <a:latin typeface="造字工房朗倩（非商用） 常规体"/>
                  <a:ea typeface="造字工房朗倩（非商用） 常规体"/>
                  <a:cs typeface="造字工房朗倩（非商用） 常规体"/>
                  <a:sym typeface="造字工房朗倩（非商用） 常规体"/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</a:defRPr>
              </a:pPr>
              <a:r>
                <a:rPr>
                  <a:solidFill>
                    <a:srgbClr val="604A4B"/>
                  </a:solidFill>
                </a:rPr>
                <a:t>借款</a:t>
              </a:r>
            </a:p>
          </p:txBody>
        </p:sp>
        <p:sp>
          <p:nvSpPr>
            <p:cNvPr id="192" name="Shape 192"/>
            <p:cNvSpPr/>
            <p:nvPr/>
          </p:nvSpPr>
          <p:spPr>
            <a:xfrm>
              <a:off x="3824353" y="2185406"/>
              <a:ext cx="1085586" cy="43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2200">
                  <a:solidFill>
                    <a:srgbClr val="604A4B"/>
                  </a:solidFill>
                  <a:latin typeface="Arial Black"/>
                  <a:ea typeface="Arial Black"/>
                  <a:cs typeface="Arial Black"/>
                  <a:sym typeface="Arial Black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200">
                  <a:solidFill>
                    <a:srgbClr val="604A4B"/>
                  </a:solidFill>
                </a:rPr>
                <a:t>Step3 </a:t>
              </a:r>
            </a:p>
          </p:txBody>
        </p:sp>
        <p:sp>
          <p:nvSpPr>
            <p:cNvPr id="193" name="Shape 193"/>
            <p:cNvSpPr/>
            <p:nvPr/>
          </p:nvSpPr>
          <p:spPr>
            <a:xfrm>
              <a:off x="3824356" y="2644813"/>
              <a:ext cx="1015858" cy="2460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1800">
                  <a:solidFill>
                    <a:srgbClr val="604A4B"/>
                  </a:solidFill>
                  <a:latin typeface="造字工房朗倩（非商用） 常规体"/>
                  <a:ea typeface="造字工房朗倩（非商用） 常规体"/>
                  <a:cs typeface="造字工房朗倩（非商用） 常规体"/>
                  <a:sym typeface="造字工房朗倩（非商用） 常规体"/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</a:defRPr>
              </a:pPr>
              <a:r>
                <a:rPr>
                  <a:solidFill>
                    <a:srgbClr val="604A4B"/>
                  </a:solidFill>
                </a:rPr>
                <a:t>债务代理</a:t>
              </a:r>
            </a:p>
          </p:txBody>
        </p:sp>
        <p:sp>
          <p:nvSpPr>
            <p:cNvPr id="194" name="Shape 194"/>
            <p:cNvSpPr/>
            <p:nvPr/>
          </p:nvSpPr>
          <p:spPr>
            <a:xfrm>
              <a:off x="9487599" y="4669897"/>
              <a:ext cx="890737" cy="36181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1800">
                  <a:solidFill>
                    <a:srgbClr val="604A4B"/>
                  </a:solidFill>
                  <a:latin typeface="Arial Black"/>
                  <a:ea typeface="Arial Black"/>
                  <a:cs typeface="Arial Black"/>
                  <a:sym typeface="Arial Black"/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</a:defRPr>
              </a:pPr>
              <a:r>
                <a:rPr>
                  <a:solidFill>
                    <a:srgbClr val="604A4B"/>
                  </a:solidFill>
                </a:rPr>
                <a:t>Step5 </a:t>
              </a:r>
            </a:p>
          </p:txBody>
        </p:sp>
        <p:sp>
          <p:nvSpPr>
            <p:cNvPr id="195" name="Shape 195"/>
            <p:cNvSpPr/>
            <p:nvPr/>
          </p:nvSpPr>
          <p:spPr>
            <a:xfrm>
              <a:off x="9489851" y="5068432"/>
              <a:ext cx="1516828" cy="2460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1800">
                  <a:solidFill>
                    <a:srgbClr val="604A4B"/>
                  </a:solidFill>
                  <a:latin typeface="造字工房朗倩（非商用） 常规体"/>
                  <a:ea typeface="造字工房朗倩（非商用） 常规体"/>
                  <a:cs typeface="造字工房朗倩（非商用） 常规体"/>
                  <a:sym typeface="造字工房朗倩（非商用） 常规体"/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</a:defRPr>
              </a:pPr>
              <a:r>
                <a:rPr>
                  <a:solidFill>
                    <a:srgbClr val="604A4B"/>
                  </a:solidFill>
                </a:rPr>
                <a:t>不良债权转让</a:t>
              </a:r>
            </a:p>
          </p:txBody>
        </p:sp>
        <p:sp>
          <p:nvSpPr>
            <p:cNvPr id="196" name="Shape 196"/>
            <p:cNvSpPr/>
            <p:nvPr/>
          </p:nvSpPr>
          <p:spPr>
            <a:xfrm>
              <a:off x="2381636" y="781480"/>
              <a:ext cx="1927123" cy="2460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1800">
                  <a:solidFill>
                    <a:srgbClr val="604A4B"/>
                  </a:solidFill>
                  <a:latin typeface="造字工房朗倩（非商用） 常规体"/>
                  <a:ea typeface="造字工房朗倩（非商用） 常规体"/>
                  <a:cs typeface="造字工房朗倩（非商用） 常规体"/>
                  <a:sym typeface="造字工房朗倩（非商用） 常规体"/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</a:defRPr>
              </a:pPr>
              <a:r>
                <a:rPr>
                  <a:solidFill>
                    <a:srgbClr val="604A4B"/>
                  </a:solidFill>
                </a:rPr>
                <a:t>(信托受益权转让)</a:t>
              </a:r>
            </a:p>
          </p:txBody>
        </p:sp>
        <p:sp>
          <p:nvSpPr>
            <p:cNvPr id="197" name="Shape 197"/>
            <p:cNvSpPr/>
            <p:nvPr/>
          </p:nvSpPr>
          <p:spPr>
            <a:xfrm>
              <a:off x="4903658" y="2653401"/>
              <a:ext cx="637987" cy="23545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1700">
                  <a:solidFill>
                    <a:srgbClr val="4D4B49"/>
                  </a:solidFill>
                  <a:latin typeface="造字工房朗倩（非商用） 常规体"/>
                  <a:ea typeface="造字工房朗倩（非商用） 常规体"/>
                  <a:cs typeface="造字工房朗倩（非商用） 常规体"/>
                  <a:sym typeface="造字工房朗倩（非商用） 常规体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700">
                  <a:solidFill>
                    <a:srgbClr val="4D4B49"/>
                  </a:solidFill>
                </a:rPr>
                <a:t>(代还)</a:t>
              </a:r>
            </a:p>
          </p:txBody>
        </p:sp>
        <p:sp>
          <p:nvSpPr>
            <p:cNvPr id="198" name="Shape 198"/>
            <p:cNvSpPr/>
            <p:nvPr/>
          </p:nvSpPr>
          <p:spPr>
            <a:xfrm>
              <a:off x="5146818" y="6376022"/>
              <a:ext cx="794176" cy="7942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8" h="19678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EC5D57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2600">
                  <a:solidFill>
                    <a:srgbClr val="EC5D57"/>
                  </a:solidFill>
                </a:defRPr>
              </a:pPr>
              <a:endParaRPr/>
            </a:p>
          </p:txBody>
        </p:sp>
        <p:sp>
          <p:nvSpPr>
            <p:cNvPr id="199" name="Shape 199"/>
            <p:cNvSpPr/>
            <p:nvPr/>
          </p:nvSpPr>
          <p:spPr>
            <a:xfrm>
              <a:off x="5317071" y="6655753"/>
              <a:ext cx="570551" cy="281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r">
                <a:defRPr sz="2000">
                  <a:solidFill>
                    <a:srgbClr val="FFFFFF"/>
                  </a:solidFill>
                  <a:latin typeface="造字工房朗倩（非商用） 常规体"/>
                  <a:ea typeface="造字工房朗倩（非商用） 常规体"/>
                  <a:cs typeface="造字工房朗倩（非商用） 常规体"/>
                  <a:sym typeface="造字工房朗倩（非商用） 常规体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000">
                  <a:solidFill>
                    <a:srgbClr val="FFFFFF"/>
                  </a:solidFill>
                </a:rPr>
                <a:t>用户</a:t>
              </a:r>
            </a:p>
          </p:txBody>
        </p:sp>
        <p:sp>
          <p:nvSpPr>
            <p:cNvPr id="200" name="Shape 200"/>
            <p:cNvSpPr/>
            <p:nvPr/>
          </p:nvSpPr>
          <p:spPr>
            <a:xfrm>
              <a:off x="5994010" y="6369936"/>
              <a:ext cx="794255" cy="7942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EC5D57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2600">
                  <a:solidFill>
                    <a:srgbClr val="EC5D57"/>
                  </a:solidFill>
                </a:defRPr>
              </a:pPr>
              <a:endParaRPr/>
            </a:p>
          </p:txBody>
        </p:sp>
        <p:sp>
          <p:nvSpPr>
            <p:cNvPr id="201" name="Shape 201"/>
            <p:cNvSpPr/>
            <p:nvPr/>
          </p:nvSpPr>
          <p:spPr>
            <a:xfrm>
              <a:off x="4467717" y="6663742"/>
              <a:ext cx="570550" cy="281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r">
                <a:defRPr sz="2000">
                  <a:solidFill>
                    <a:srgbClr val="FFFFFF"/>
                  </a:solidFill>
                  <a:latin typeface="造字工房朗倩（非商用） 常规体"/>
                  <a:ea typeface="造字工房朗倩（非商用） 常规体"/>
                  <a:cs typeface="造字工房朗倩（非商用） 常规体"/>
                  <a:sym typeface="造字工房朗倩（非商用） 常规体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000">
                  <a:solidFill>
                    <a:srgbClr val="FFFFFF"/>
                  </a:solidFill>
                </a:rPr>
                <a:t>用户</a:t>
              </a:r>
            </a:p>
          </p:txBody>
        </p:sp>
        <p:sp>
          <p:nvSpPr>
            <p:cNvPr id="202" name="Shape 202"/>
            <p:cNvSpPr/>
            <p:nvPr/>
          </p:nvSpPr>
          <p:spPr>
            <a:xfrm>
              <a:off x="4565595" y="5422365"/>
              <a:ext cx="890738" cy="36181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1800">
                  <a:solidFill>
                    <a:srgbClr val="604A4B"/>
                  </a:solidFill>
                  <a:latin typeface="Arial Black"/>
                  <a:ea typeface="Arial Black"/>
                  <a:cs typeface="Arial Black"/>
                  <a:sym typeface="Arial Black"/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</a:defRPr>
              </a:pPr>
              <a:r>
                <a:rPr>
                  <a:solidFill>
                    <a:srgbClr val="604A4B"/>
                  </a:solidFill>
                </a:rPr>
                <a:t>Step4 </a:t>
              </a:r>
            </a:p>
          </p:txBody>
        </p:sp>
        <p:sp>
          <p:nvSpPr>
            <p:cNvPr id="203" name="Shape 203"/>
            <p:cNvSpPr/>
            <p:nvPr/>
          </p:nvSpPr>
          <p:spPr>
            <a:xfrm>
              <a:off x="4565595" y="5822097"/>
              <a:ext cx="1015858" cy="2460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1800">
                  <a:solidFill>
                    <a:srgbClr val="604A4B"/>
                  </a:solidFill>
                  <a:latin typeface="造字工房朗倩（非商用） 常规体"/>
                  <a:ea typeface="造字工房朗倩（非商用） 常规体"/>
                  <a:cs typeface="造字工房朗倩（非商用） 常规体"/>
                  <a:sym typeface="造字工房朗倩（非商用） 常规体"/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</a:defRPr>
              </a:pPr>
              <a:r>
                <a:rPr>
                  <a:solidFill>
                    <a:srgbClr val="604A4B"/>
                  </a:solidFill>
                </a:rPr>
                <a:t>债权转让</a:t>
              </a:r>
            </a:p>
          </p:txBody>
        </p:sp>
        <p:sp>
          <p:nvSpPr>
            <p:cNvPr id="204" name="Shape 204"/>
            <p:cNvSpPr/>
            <p:nvPr/>
          </p:nvSpPr>
          <p:spPr>
            <a:xfrm>
              <a:off x="6841271" y="6369936"/>
              <a:ext cx="794255" cy="7942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EC5D57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2600">
                  <a:solidFill>
                    <a:srgbClr val="EC5D57"/>
                  </a:solidFill>
                </a:defRPr>
              </a:pPr>
              <a:endParaRPr/>
            </a:p>
          </p:txBody>
        </p:sp>
        <p:sp>
          <p:nvSpPr>
            <p:cNvPr id="205" name="Shape 205"/>
            <p:cNvSpPr/>
            <p:nvPr/>
          </p:nvSpPr>
          <p:spPr>
            <a:xfrm>
              <a:off x="6167880" y="6642117"/>
              <a:ext cx="570551" cy="2811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r">
                <a:defRPr sz="2000">
                  <a:solidFill>
                    <a:srgbClr val="FFFFFF"/>
                  </a:solidFill>
                  <a:latin typeface="造字工房朗倩（非商用） 常规体"/>
                  <a:ea typeface="造字工房朗倩（非商用） 常规体"/>
                  <a:cs typeface="造字工房朗倩（非商用） 常规体"/>
                  <a:sym typeface="造字工房朗倩（非商用） 常规体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000">
                  <a:solidFill>
                    <a:srgbClr val="FFFFFF"/>
                  </a:solidFill>
                </a:rPr>
                <a:t>用户</a:t>
              </a:r>
            </a:p>
          </p:txBody>
        </p:sp>
        <p:sp>
          <p:nvSpPr>
            <p:cNvPr id="206" name="Shape 206"/>
            <p:cNvSpPr/>
            <p:nvPr/>
          </p:nvSpPr>
          <p:spPr>
            <a:xfrm>
              <a:off x="7021030" y="6642117"/>
              <a:ext cx="570551" cy="2811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r">
                <a:defRPr sz="2000">
                  <a:solidFill>
                    <a:srgbClr val="FFFFFF"/>
                  </a:solidFill>
                  <a:latin typeface="造字工房朗倩（非商用） 常规体"/>
                  <a:ea typeface="造字工房朗倩（非商用） 常规体"/>
                  <a:cs typeface="造字工房朗倩（非商用） 常规体"/>
                  <a:sym typeface="造字工房朗倩（非商用） 常规体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000">
                  <a:solidFill>
                    <a:srgbClr val="FFFFFF"/>
                  </a:solidFill>
                </a:rPr>
                <a:t>用户</a:t>
              </a:r>
            </a:p>
          </p:txBody>
        </p:sp>
        <p:sp>
          <p:nvSpPr>
            <p:cNvPr id="207" name="Shape 207"/>
            <p:cNvSpPr/>
            <p:nvPr/>
          </p:nvSpPr>
          <p:spPr>
            <a:xfrm>
              <a:off x="950992" y="2191895"/>
              <a:ext cx="227533" cy="1680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EC5D57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25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08" name="Shape 208"/>
            <p:cNvSpPr/>
            <p:nvPr/>
          </p:nvSpPr>
          <p:spPr>
            <a:xfrm>
              <a:off x="2107021" y="1167520"/>
              <a:ext cx="2443628" cy="375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0" y="0"/>
                  </a:lnTo>
                  <a:lnTo>
                    <a:pt x="21600" y="0"/>
                  </a:lnTo>
                </a:path>
              </a:pathLst>
            </a:custGeom>
            <a:noFill/>
            <a:ln w="38100" cap="flat">
              <a:solidFill>
                <a:srgbClr val="EC5D57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50800" tIns="50800" rIns="50800" bIns="50800" numCol="1" anchor="t">
              <a:noAutofit/>
            </a:bodyPr>
            <a:lstStyle/>
            <a:p>
              <a:pPr lvl="0">
                <a:defRPr sz="3600"/>
              </a:pPr>
              <a:endParaRPr/>
            </a:p>
          </p:txBody>
        </p:sp>
        <p:sp>
          <p:nvSpPr>
            <p:cNvPr id="209" name="Shape 209"/>
            <p:cNvSpPr/>
            <p:nvPr/>
          </p:nvSpPr>
          <p:spPr>
            <a:xfrm rot="5400000">
              <a:off x="4536446" y="1078495"/>
              <a:ext cx="227533" cy="1680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EC5D57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25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10" name="Shape 210"/>
            <p:cNvSpPr/>
            <p:nvPr/>
          </p:nvSpPr>
          <p:spPr>
            <a:xfrm rot="10800000" flipH="1">
              <a:off x="5526516" y="3122576"/>
              <a:ext cx="227533" cy="1680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EC5D57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25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11" name="Shape 211"/>
            <p:cNvSpPr/>
            <p:nvPr/>
          </p:nvSpPr>
          <p:spPr>
            <a:xfrm>
              <a:off x="6118960" y="2994672"/>
              <a:ext cx="2940424" cy="37879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15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</a:path>
              </a:pathLst>
            </a:custGeom>
            <a:noFill/>
            <a:ln w="38100" cap="flat">
              <a:solidFill>
                <a:srgbClr val="EC5D57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50800" tIns="50800" rIns="50800" bIns="50800" numCol="1" anchor="t">
              <a:noAutofit/>
            </a:bodyPr>
            <a:lstStyle/>
            <a:p>
              <a:pPr lvl="0">
                <a:defRPr sz="3600"/>
              </a:pPr>
              <a:endParaRPr/>
            </a:p>
          </p:txBody>
        </p:sp>
        <p:sp>
          <p:nvSpPr>
            <p:cNvPr id="212" name="Shape 212"/>
            <p:cNvSpPr/>
            <p:nvPr/>
          </p:nvSpPr>
          <p:spPr>
            <a:xfrm flipV="1">
              <a:off x="6092363" y="2344284"/>
              <a:ext cx="8" cy="673536"/>
            </a:xfrm>
            <a:prstGeom prst="line">
              <a:avLst/>
            </a:prstGeom>
            <a:noFill/>
            <a:ln w="38100" cap="flat">
              <a:solidFill>
                <a:srgbClr val="EC5D57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lvl="0"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13" name="Shape 213"/>
            <p:cNvSpPr/>
            <p:nvPr/>
          </p:nvSpPr>
          <p:spPr>
            <a:xfrm>
              <a:off x="5992516" y="2180570"/>
              <a:ext cx="227533" cy="1680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EC5D57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2500">
                  <a:solidFill>
                    <a:srgbClr val="FFFFFF"/>
                  </a:solidFill>
                </a:defRPr>
              </a:pPr>
              <a:endParaRPr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400">
                <a:solidFill>
                  <a:srgbClr val="D71E18"/>
                </a:solidFill>
              </a:rPr>
              <a:t>流动性保护</a:t>
            </a:r>
          </a:p>
        </p:txBody>
      </p:sp>
      <p:pic>
        <p:nvPicPr>
          <p:cNvPr id="217" name="pasted-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882930" y="4763911"/>
            <a:ext cx="7660043" cy="7660043"/>
          </a:xfrm>
          <a:prstGeom prst="rect">
            <a:avLst/>
          </a:prstGeom>
          <a:ln w="12700">
            <a:miter lim="400000"/>
          </a:ln>
        </p:spPr>
      </p:pic>
      <p:sp>
        <p:nvSpPr>
          <p:cNvPr id="218" name="Shape 218"/>
          <p:cNvSpPr/>
          <p:nvPr/>
        </p:nvSpPr>
        <p:spPr>
          <a:xfrm>
            <a:off x="14184265" y="3844821"/>
            <a:ext cx="3529503" cy="8379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/>
          <a:lstStyle>
            <a:lvl1pPr marL="612321" indent="-612321" algn="l">
              <a:spcBef>
                <a:spcPts val="4200"/>
              </a:spcBef>
              <a:buClr>
                <a:srgbClr val="D71E18"/>
              </a:buClr>
              <a:buSzPct val="100000"/>
              <a:buChar char="•"/>
            </a:lvl1pPr>
          </a:lstStyle>
          <a:p>
            <a:pPr lvl="0">
              <a:defRPr sz="1800"/>
            </a:pPr>
            <a:r>
              <a:rPr sz="5000"/>
              <a:t>现金备付</a:t>
            </a:r>
          </a:p>
        </p:txBody>
      </p:sp>
      <p:sp>
        <p:nvSpPr>
          <p:cNvPr id="219" name="Shape 219"/>
          <p:cNvSpPr/>
          <p:nvPr/>
        </p:nvSpPr>
        <p:spPr>
          <a:xfrm>
            <a:off x="1538779" y="8400681"/>
            <a:ext cx="5514543" cy="8379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/>
          <a:lstStyle>
            <a:lvl1pPr marL="612321" indent="-612321" algn="l">
              <a:spcBef>
                <a:spcPts val="4200"/>
              </a:spcBef>
              <a:buClr>
                <a:srgbClr val="D71E18"/>
              </a:buClr>
              <a:buSzPct val="100000"/>
              <a:buChar char="•"/>
            </a:lvl1pPr>
          </a:lstStyle>
          <a:p>
            <a:pPr lvl="0">
              <a:defRPr sz="1800"/>
            </a:pPr>
            <a:r>
              <a:rPr sz="5000"/>
              <a:t>流动性备付受信</a:t>
            </a:r>
          </a:p>
        </p:txBody>
      </p:sp>
      <p:sp>
        <p:nvSpPr>
          <p:cNvPr id="220" name="Shape 220"/>
          <p:cNvSpPr/>
          <p:nvPr/>
        </p:nvSpPr>
        <p:spPr>
          <a:xfrm>
            <a:off x="14603738" y="6856500"/>
            <a:ext cx="3529501" cy="7103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/>
          <a:lstStyle>
            <a:lvl1pPr marL="612321" indent="-612321" algn="l">
              <a:spcBef>
                <a:spcPts val="4200"/>
              </a:spcBef>
              <a:buClr>
                <a:srgbClr val="D71E18"/>
              </a:buClr>
              <a:buSzPct val="100000"/>
              <a:buChar char="•"/>
            </a:lvl1pPr>
          </a:lstStyle>
          <a:p>
            <a:pPr lvl="0">
              <a:defRPr sz="1800"/>
            </a:pPr>
            <a:r>
              <a:rPr sz="5000"/>
              <a:t>金融资产</a:t>
            </a:r>
          </a:p>
        </p:txBody>
      </p:sp>
      <p:sp>
        <p:nvSpPr>
          <p:cNvPr id="221" name="Shape 221"/>
          <p:cNvSpPr/>
          <p:nvPr/>
        </p:nvSpPr>
        <p:spPr>
          <a:xfrm>
            <a:off x="12426274" y="7528997"/>
            <a:ext cx="246687" cy="2466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blipFill>
            <a:blip r:embed="rId3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200"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226" name="Group 226"/>
          <p:cNvGrpSpPr/>
          <p:nvPr/>
        </p:nvGrpSpPr>
        <p:grpSpPr>
          <a:xfrm>
            <a:off x="3075266" y="4675633"/>
            <a:ext cx="7113226" cy="1367972"/>
            <a:chOff x="0" y="0"/>
            <a:chExt cx="7113224" cy="1367970"/>
          </a:xfrm>
        </p:grpSpPr>
        <p:sp>
          <p:nvSpPr>
            <p:cNvPr id="222" name="Shape 222"/>
            <p:cNvSpPr/>
            <p:nvPr/>
          </p:nvSpPr>
          <p:spPr>
            <a:xfrm>
              <a:off x="778191" y="835865"/>
              <a:ext cx="5514541" cy="1"/>
            </a:xfrm>
            <a:prstGeom prst="line">
              <a:avLst/>
            </a:prstGeom>
            <a:noFill/>
            <a:ln w="25400" cap="flat">
              <a:solidFill>
                <a:srgbClr val="D45954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3200">
                  <a:solidFill>
                    <a:srgbClr val="D71E18"/>
                  </a:solidFill>
                </a:defRPr>
              </a:pPr>
              <a:endParaRPr/>
            </a:p>
          </p:txBody>
        </p:sp>
        <p:sp>
          <p:nvSpPr>
            <p:cNvPr id="223" name="Shape 223"/>
            <p:cNvSpPr/>
            <p:nvPr/>
          </p:nvSpPr>
          <p:spPr>
            <a:xfrm>
              <a:off x="6866539" y="1121285"/>
              <a:ext cx="246686" cy="2466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blipFill rotWithShape="1">
              <a:blip r:embed="rId4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24" name="Shape 224"/>
            <p:cNvSpPr/>
            <p:nvPr/>
          </p:nvSpPr>
          <p:spPr>
            <a:xfrm>
              <a:off x="0" y="0"/>
              <a:ext cx="5255106" cy="7103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marL="612321" indent="-612321" algn="l">
                <a:spcBef>
                  <a:spcPts val="4200"/>
                </a:spcBef>
                <a:buClr>
                  <a:srgbClr val="D71E18"/>
                </a:buClr>
                <a:buSzPct val="100000"/>
                <a:buChar char="•"/>
              </a:lvl1pPr>
            </a:lstStyle>
            <a:p>
              <a:pPr lvl="0">
                <a:defRPr sz="1800"/>
              </a:pPr>
              <a:r>
                <a:rPr sz="5000"/>
                <a:t>流动性备付贷款</a:t>
              </a:r>
            </a:p>
          </p:txBody>
        </p:sp>
        <p:sp>
          <p:nvSpPr>
            <p:cNvPr id="225" name="Shape 225"/>
            <p:cNvSpPr/>
            <p:nvPr/>
          </p:nvSpPr>
          <p:spPr>
            <a:xfrm>
              <a:off x="6275884" y="804746"/>
              <a:ext cx="695259" cy="415858"/>
            </a:xfrm>
            <a:prstGeom prst="line">
              <a:avLst/>
            </a:prstGeom>
            <a:noFill/>
            <a:ln w="25400" cap="flat">
              <a:solidFill>
                <a:srgbClr val="D45954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3200">
                  <a:solidFill>
                    <a:srgbClr val="D71E18"/>
                  </a:solidFill>
                </a:defRPr>
              </a:pPr>
              <a:endParaRPr/>
            </a:p>
          </p:txBody>
        </p:sp>
      </p:grpSp>
      <p:sp>
        <p:nvSpPr>
          <p:cNvPr id="227" name="Shape 227"/>
          <p:cNvSpPr/>
          <p:nvPr/>
        </p:nvSpPr>
        <p:spPr>
          <a:xfrm>
            <a:off x="12574803" y="7652339"/>
            <a:ext cx="5514542" cy="1"/>
          </a:xfrm>
          <a:prstGeom prst="line">
            <a:avLst/>
          </a:prstGeom>
          <a:ln w="25400">
            <a:solidFill>
              <a:srgbClr val="D45954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3200">
                <a:solidFill>
                  <a:srgbClr val="D71E18"/>
                </a:solidFill>
              </a:defRPr>
            </a:pPr>
            <a:endParaRPr/>
          </a:p>
        </p:txBody>
      </p:sp>
      <p:sp>
        <p:nvSpPr>
          <p:cNvPr id="228" name="Shape 228"/>
          <p:cNvSpPr/>
          <p:nvPr/>
        </p:nvSpPr>
        <p:spPr>
          <a:xfrm>
            <a:off x="12591937" y="7652339"/>
            <a:ext cx="1895657" cy="1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3200">
                <a:solidFill>
                  <a:srgbClr val="D71E18"/>
                </a:solidFill>
              </a:defRPr>
            </a:pPr>
            <a:endParaRPr/>
          </a:p>
        </p:txBody>
      </p:sp>
      <p:sp>
        <p:nvSpPr>
          <p:cNvPr id="229" name="Shape 229"/>
          <p:cNvSpPr/>
          <p:nvPr/>
        </p:nvSpPr>
        <p:spPr>
          <a:xfrm>
            <a:off x="2174298" y="9246771"/>
            <a:ext cx="6844504" cy="1"/>
          </a:xfrm>
          <a:prstGeom prst="line">
            <a:avLst/>
          </a:prstGeom>
          <a:ln w="25400">
            <a:solidFill>
              <a:srgbClr val="D45954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3200">
                <a:solidFill>
                  <a:srgbClr val="D71E18"/>
                </a:solidFill>
              </a:defRPr>
            </a:pPr>
            <a:endParaRPr/>
          </a:p>
        </p:txBody>
      </p:sp>
      <p:sp>
        <p:nvSpPr>
          <p:cNvPr id="230" name="Shape 230"/>
          <p:cNvSpPr/>
          <p:nvPr/>
        </p:nvSpPr>
        <p:spPr>
          <a:xfrm>
            <a:off x="8879479" y="9123428"/>
            <a:ext cx="246687" cy="2466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blipFill>
            <a:blip r:embed="rId4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31" name="Shape 231"/>
          <p:cNvSpPr/>
          <p:nvPr/>
        </p:nvSpPr>
        <p:spPr>
          <a:xfrm flipV="1">
            <a:off x="12246843" y="4709818"/>
            <a:ext cx="911178" cy="641955"/>
          </a:xfrm>
          <a:prstGeom prst="line">
            <a:avLst/>
          </a:prstGeom>
          <a:ln w="25400">
            <a:solidFill>
              <a:srgbClr val="D45954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3200">
                <a:solidFill>
                  <a:srgbClr val="D71E18"/>
                </a:solidFill>
              </a:defRPr>
            </a:pPr>
            <a:endParaRPr/>
          </a:p>
        </p:txBody>
      </p:sp>
      <p:sp>
        <p:nvSpPr>
          <p:cNvPr id="232" name="Shape 232"/>
          <p:cNvSpPr/>
          <p:nvPr/>
        </p:nvSpPr>
        <p:spPr>
          <a:xfrm>
            <a:off x="12117858" y="5250138"/>
            <a:ext cx="246686" cy="2466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blipFill>
            <a:blip r:embed="rId3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33" name="Shape 233"/>
          <p:cNvSpPr/>
          <p:nvPr/>
        </p:nvSpPr>
        <p:spPr>
          <a:xfrm>
            <a:off x="13157368" y="4723322"/>
            <a:ext cx="4349411" cy="1"/>
          </a:xfrm>
          <a:prstGeom prst="line">
            <a:avLst/>
          </a:prstGeom>
          <a:ln w="25400">
            <a:solidFill>
              <a:srgbClr val="D45954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3200">
                <a:solidFill>
                  <a:srgbClr val="D71E18"/>
                </a:solidFill>
              </a:defRPr>
            </a:pPr>
            <a:endParaRPr/>
          </a:p>
        </p:txBody>
      </p:sp>
      <p:pic>
        <p:nvPicPr>
          <p:cNvPr id="234" name="8FA23649-5898-4853-BD96-5E8EE680A810.pn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5853371" y="9687301"/>
            <a:ext cx="6972301" cy="21717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400" dirty="0" err="1" smtClean="0">
                <a:solidFill>
                  <a:srgbClr val="D71E18"/>
                </a:solidFill>
              </a:rPr>
              <a:t>股东</a:t>
            </a:r>
            <a:r>
              <a:rPr lang="zh-CN" altLang="en-US" sz="8400" dirty="0" smtClean="0">
                <a:solidFill>
                  <a:srgbClr val="D71E18"/>
                </a:solidFill>
              </a:rPr>
              <a:t>背景深厚</a:t>
            </a:r>
            <a:endParaRPr sz="5000" dirty="0">
              <a:solidFill>
                <a:srgbClr val="D71E18"/>
              </a:solidFill>
            </a:endParaRPr>
          </a:p>
        </p:txBody>
      </p:sp>
      <p:sp>
        <p:nvSpPr>
          <p:cNvPr id="237" name="Shape 237"/>
          <p:cNvSpPr>
            <a:spLocks noGrp="1"/>
          </p:cNvSpPr>
          <p:nvPr>
            <p:ph type="body" idx="1"/>
          </p:nvPr>
        </p:nvSpPr>
        <p:spPr>
          <a:xfrm>
            <a:off x="6513433" y="3973354"/>
            <a:ext cx="14129147" cy="646254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5000" dirty="0" err="1"/>
              <a:t>君联资本</a:t>
            </a:r>
            <a:r>
              <a:rPr sz="5000" dirty="0"/>
              <a:t>——</a:t>
            </a:r>
            <a:r>
              <a:rPr sz="5000" dirty="0" err="1"/>
              <a:t>联想旗下风投资金，在互联网金融行业全面布局，具有强有力的资源整合能力</a:t>
            </a:r>
            <a:endParaRPr sz="5000" dirty="0"/>
          </a:p>
          <a:p>
            <a:pPr lvl="0">
              <a:defRPr sz="1800"/>
            </a:pPr>
            <a:r>
              <a:rPr sz="5000" dirty="0" err="1"/>
              <a:t>长城长富</a:t>
            </a:r>
            <a:r>
              <a:rPr sz="5000" dirty="0"/>
              <a:t>——</a:t>
            </a:r>
            <a:r>
              <a:rPr sz="5000" dirty="0" err="1"/>
              <a:t>长城证券旗下投资公司，具备金融行业顶尖的风控能力和人才储备</a:t>
            </a:r>
            <a:endParaRPr sz="50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2644" y="7429500"/>
            <a:ext cx="3762460" cy="1783079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2644" y="5314941"/>
            <a:ext cx="3720499" cy="1845002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635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508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635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508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1162</TotalTime>
  <Words>229</Words>
  <Application>Microsoft Office PowerPoint</Application>
  <PresentationFormat>自定义</PresentationFormat>
  <Paragraphs>98</Paragraphs>
  <Slides>16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6" baseType="lpstr">
      <vt:lpstr>Geneva</vt:lpstr>
      <vt:lpstr>Helvetica Light</vt:lpstr>
      <vt:lpstr>Helvetica Neue</vt:lpstr>
      <vt:lpstr>Yuanti SC Regular</vt:lpstr>
      <vt:lpstr>宋体</vt:lpstr>
      <vt:lpstr>Microsoft YaHei</vt:lpstr>
      <vt:lpstr>造字工房朗倩（非商用） 常规体</vt:lpstr>
      <vt:lpstr>Arial Black</vt:lpstr>
      <vt:lpstr>Helvetica</vt:lpstr>
      <vt:lpstr>White</vt:lpstr>
      <vt:lpstr>PowerPoint 演示文稿</vt:lpstr>
      <vt:lpstr>PowerPoint 演示文稿</vt:lpstr>
      <vt:lpstr>懒财宝 - 懒财网的理财产品</vt:lpstr>
      <vt:lpstr>懒财宝的优势</vt:lpstr>
      <vt:lpstr>懒财宝安全吗？</vt:lpstr>
      <vt:lpstr>全资金托管模式</vt:lpstr>
      <vt:lpstr>大金融机构资产</vt:lpstr>
      <vt:lpstr>流动性保护</vt:lpstr>
      <vt:lpstr>股东背景深厚</vt:lpstr>
      <vt:lpstr>保险合作</vt:lpstr>
      <vt:lpstr>公司资质</vt:lpstr>
      <vt:lpstr>PowerPoint 演示文稿</vt:lpstr>
      <vt:lpstr>用户活跃且忠实度高</vt:lpstr>
      <vt:lpstr>团队组成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daqiao</cp:lastModifiedBy>
  <cp:revision>47</cp:revision>
  <dcterms:modified xsi:type="dcterms:W3CDTF">2015-11-25T11:25:27Z</dcterms:modified>
</cp:coreProperties>
</file>