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02" r:id="rId2"/>
    <p:sldId id="362" r:id="rId3"/>
    <p:sldId id="373" r:id="rId4"/>
    <p:sldId id="374" r:id="rId5"/>
    <p:sldId id="375" r:id="rId6"/>
    <p:sldId id="376" r:id="rId7"/>
    <p:sldId id="377" r:id="rId8"/>
    <p:sldId id="390" r:id="rId9"/>
    <p:sldId id="378" r:id="rId10"/>
    <p:sldId id="380" r:id="rId11"/>
    <p:sldId id="381" r:id="rId12"/>
    <p:sldId id="379" r:id="rId13"/>
    <p:sldId id="382" r:id="rId14"/>
    <p:sldId id="383" r:id="rId15"/>
    <p:sldId id="387" r:id="rId16"/>
    <p:sldId id="384" r:id="rId17"/>
    <p:sldId id="385" r:id="rId18"/>
    <p:sldId id="388" r:id="rId19"/>
    <p:sldId id="389" r:id="rId20"/>
    <p:sldId id="372" r:id="rId21"/>
    <p:sldId id="33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2CA"/>
    <a:srgbClr val="A0BC34"/>
    <a:srgbClr val="D44024"/>
    <a:srgbClr val="FB8734"/>
    <a:srgbClr val="45BE9B"/>
    <a:srgbClr val="0087B1"/>
    <a:srgbClr val="46556A"/>
    <a:srgbClr val="B7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91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71C01-E78F-4F8F-8AB1-4A4B1423EE7C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3C4B7-0E2E-4709-AD58-B6F2B8707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98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BFEBB0-C780-4A4F-978A-C7378963DD6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7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7596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更多模板下载地址：</a:t>
            </a:r>
            <a:r>
              <a:rPr lang="en-US" altLang="zh-CN"/>
              <a:t>http://www.pptvzaixian.com/shop/view28111.html</a:t>
            </a:r>
            <a:r>
              <a:rPr lang="zh-CN" altLang="en-US"/>
              <a:t>（复制链接到浏览器打开）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0" marR="0" lvl="0" indent="0" algn="r" defTabSz="684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50F69D-0B8E-4029-A779-A7AFA531CF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6842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3585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67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原创设计师QQ598969553      _1"/>
          <p:cNvSpPr/>
          <p:nvPr userDrawn="1"/>
        </p:nvSpPr>
        <p:spPr bwMode="auto">
          <a:xfrm>
            <a:off x="0" y="0"/>
            <a:ext cx="322263" cy="642938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>
              <a:lumMod val="75000"/>
              <a:lumOff val="25000"/>
            </a:sys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 marL="0" marR="0" lvl="0" indent="0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原创设计师QQ598969553      _2"/>
          <p:cNvSpPr>
            <a:spLocks/>
          </p:cNvSpPr>
          <p:nvPr userDrawn="1"/>
        </p:nvSpPr>
        <p:spPr bwMode="auto">
          <a:xfrm>
            <a:off x="100013" y="225425"/>
            <a:ext cx="215900" cy="433388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rgbClr val="B71F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22276" y="83344"/>
            <a:ext cx="8563494" cy="47625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2533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633" y="215160"/>
            <a:ext cx="8563494" cy="47625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239767"/>
            <a:ext cx="420688" cy="427037"/>
          </a:xfrm>
          <a:prstGeom prst="rect">
            <a:avLst/>
          </a:prstGeom>
          <a:solidFill>
            <a:srgbClr val="B71F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54025" y="239767"/>
            <a:ext cx="85725" cy="427037"/>
          </a:xfrm>
          <a:prstGeom prst="rect">
            <a:avLst/>
          </a:prstGeom>
          <a:solidFill>
            <a:srgbClr val="B71F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6842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3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准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25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14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6" r:id="rId3"/>
    <p:sldLayoutId id="214748365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ebas Neue" panose="020B0606020202050201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ebas Neue" panose="020B0606020202050201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原创设计师QQ598969553      _1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1" y="-10584"/>
            <a:ext cx="3407833" cy="6879168"/>
          </a:xfrm>
          <a:custGeom>
            <a:avLst/>
            <a:gdLst>
              <a:gd name="T0" fmla="*/ 0 w 1624"/>
              <a:gd name="T1" fmla="*/ 0 h 3250"/>
              <a:gd name="T2" fmla="*/ 2147483646 w 1624"/>
              <a:gd name="T3" fmla="*/ 2147483646 h 3250"/>
              <a:gd name="T4" fmla="*/ 0 w 1624"/>
              <a:gd name="T5" fmla="*/ 2147483646 h 3250"/>
              <a:gd name="T6" fmla="*/ 0 w 1624"/>
              <a:gd name="T7" fmla="*/ 0 h 32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24" h="3250">
                <a:moveTo>
                  <a:pt x="0" y="0"/>
                </a:moveTo>
                <a:lnTo>
                  <a:pt x="1624" y="1625"/>
                </a:lnTo>
                <a:lnTo>
                  <a:pt x="0" y="325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" name="原创设计师QQ598969553      _2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0" y="2844800"/>
            <a:ext cx="584200" cy="1168400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原创设计师QQ598969553      _3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2620434" y="2082801"/>
            <a:ext cx="774700" cy="1545167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7" name="原创设计师QQ598969553      _4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2963333" y="2787651"/>
            <a:ext cx="628651" cy="1259416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8" name="原创设计师QQ598969553      _5"/>
          <p:cNvSpPr>
            <a:spLocks noChangeArrowheads="1"/>
          </p:cNvSpPr>
          <p:nvPr/>
        </p:nvSpPr>
        <p:spPr bwMode="auto">
          <a:xfrm>
            <a:off x="4524506" y="3226884"/>
            <a:ext cx="429123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平台与业务简介</a:t>
            </a:r>
            <a:endParaRPr lang="en-US" altLang="zh-CN" sz="4800" dirty="0">
              <a:solidFill>
                <a:prstClr val="black">
                  <a:lumMod val="75000"/>
                  <a:lumOff val="25000"/>
                </a:prst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60" name="原创设计师QQ598969553      _7"/>
          <p:cNvSpPr>
            <a:spLocks noChangeShapeType="1"/>
          </p:cNvSpPr>
          <p:nvPr/>
        </p:nvSpPr>
        <p:spPr bwMode="auto">
          <a:xfrm>
            <a:off x="4654551" y="4108451"/>
            <a:ext cx="3937000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3">
              <a:ln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rgbClr val="000000"/>
              </a:solidFill>
              <a:latin typeface="Arial" pitchFamily="34" charset="0"/>
              <a:ea typeface="华文细黑" panose="02010600040101010101" pitchFamily="2" charset="-122"/>
            </a:endParaRPr>
          </a:p>
        </p:txBody>
      </p:sp>
      <p:sp>
        <p:nvSpPr>
          <p:cNvPr id="62" name="原创设计师QQ598969553      _9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1380067" y="4220634"/>
            <a:ext cx="2713567" cy="2713567"/>
          </a:xfrm>
          <a:prstGeom prst="diamond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3" name="原创设计师QQ598969553      _10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-23284" y="5636685"/>
            <a:ext cx="2711451" cy="2711449"/>
          </a:xfrm>
          <a:prstGeom prst="diamond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4" name="原创设计师QQ598969553      _11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2787652" y="5636685"/>
            <a:ext cx="2711449" cy="2711449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6" name="原创设计师QQ598969553      _12"/>
          <p:cNvSpPr>
            <a:spLocks noChangeArrowheads="1"/>
          </p:cNvSpPr>
          <p:nvPr/>
        </p:nvSpPr>
        <p:spPr bwMode="auto">
          <a:xfrm>
            <a:off x="4524506" y="2475468"/>
            <a:ext cx="369331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800" dirty="0">
                <a:solidFill>
                  <a:srgbClr val="00B050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微信智慧油站</a:t>
            </a:r>
            <a:endParaRPr lang="en-US" altLang="zh-CN" sz="4800" dirty="0">
              <a:solidFill>
                <a:srgbClr val="00B050"/>
              </a:solidFill>
              <a:latin typeface="Impact" panose="020B080603090205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5135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318" y="23607184"/>
            <a:ext cx="2637367" cy="68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81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31ADA-7F7B-41E2-B0F8-8B737924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关键通道：微信免密支付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A4E62A-9970-4084-B0FE-5D886037D6FA}"/>
              </a:ext>
            </a:extLst>
          </p:cNvPr>
          <p:cNvSpPr txBox="1"/>
          <p:nvPr/>
        </p:nvSpPr>
        <p:spPr>
          <a:xfrm>
            <a:off x="4704023" y="2767280"/>
            <a:ext cx="6066263" cy="829073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微信支付的支持</a:t>
            </a:r>
            <a:endParaRPr lang="en-US" altLang="zh-CN" sz="3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1817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31ADA-7F7B-41E2-B0F8-8B737924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关键机具：智慧油机 </a:t>
            </a:r>
            <a:r>
              <a:rPr lang="en-US" altLang="zh-CN" dirty="0"/>
              <a:t>&amp; </a:t>
            </a:r>
            <a:r>
              <a:rPr lang="zh-CN" altLang="en-US" dirty="0"/>
              <a:t>智慧手持终端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FA023C-E33A-4E91-AA00-054DDFD0F0D8}"/>
              </a:ext>
            </a:extLst>
          </p:cNvPr>
          <p:cNvSpPr txBox="1"/>
          <p:nvPr/>
        </p:nvSpPr>
        <p:spPr>
          <a:xfrm>
            <a:off x="600374" y="1992420"/>
            <a:ext cx="6066263" cy="1754326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油机的截图</a:t>
            </a:r>
            <a:endParaRPr lang="en-US" altLang="zh-CN" sz="3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打通电子发票</a:t>
            </a:r>
            <a:endParaRPr lang="en-US" altLang="zh-CN" sz="3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FA0A24-CEED-4C99-A8E4-FB14D664B6ED}"/>
              </a:ext>
            </a:extLst>
          </p:cNvPr>
          <p:cNvSpPr txBox="1"/>
          <p:nvPr/>
        </p:nvSpPr>
        <p:spPr>
          <a:xfrm>
            <a:off x="7108969" y="2592578"/>
            <a:ext cx="6066263" cy="829073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K-</a:t>
            </a:r>
            <a:r>
              <a:rPr lang="en-US" altLang="zh-CN" sz="3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Pos</a:t>
            </a:r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的图片</a:t>
            </a:r>
            <a:endParaRPr lang="en-US" altLang="zh-CN" sz="3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358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7">
            <a:extLst>
              <a:ext uri="{FF2B5EF4-FFF2-40B4-BE49-F238E27FC236}">
                <a16:creationId xmlns:a16="http://schemas.microsoft.com/office/drawing/2014/main" id="{FA59A0ED-D363-4006-B731-81BD39B08348}"/>
              </a:ext>
            </a:extLst>
          </p:cNvPr>
          <p:cNvSpPr/>
          <p:nvPr/>
        </p:nvSpPr>
        <p:spPr>
          <a:xfrm>
            <a:off x="1954579" y="3971688"/>
            <a:ext cx="8612645" cy="240126"/>
          </a:xfrm>
          <a:custGeom>
            <a:avLst/>
            <a:gdLst>
              <a:gd name="connsiteX0" fmla="*/ 43849 w 10173687"/>
              <a:gd name="connsiteY0" fmla="*/ 169349 h 283649"/>
              <a:gd name="connsiteX1" fmla="*/ 672499 w 10173687"/>
              <a:gd name="connsiteY1" fmla="*/ 197924 h 283649"/>
              <a:gd name="connsiteX2" fmla="*/ 815374 w 10173687"/>
              <a:gd name="connsiteY2" fmla="*/ 212212 h 283649"/>
              <a:gd name="connsiteX3" fmla="*/ 1072549 w 10173687"/>
              <a:gd name="connsiteY3" fmla="*/ 226499 h 283649"/>
              <a:gd name="connsiteX4" fmla="*/ 1358299 w 10173687"/>
              <a:gd name="connsiteY4" fmla="*/ 255074 h 283649"/>
              <a:gd name="connsiteX5" fmla="*/ 1501174 w 10173687"/>
              <a:gd name="connsiteY5" fmla="*/ 269362 h 283649"/>
              <a:gd name="connsiteX6" fmla="*/ 1786924 w 10173687"/>
              <a:gd name="connsiteY6" fmla="*/ 283649 h 283649"/>
              <a:gd name="connsiteX7" fmla="*/ 3229962 w 10173687"/>
              <a:gd name="connsiteY7" fmla="*/ 269362 h 283649"/>
              <a:gd name="connsiteX8" fmla="*/ 3730024 w 10173687"/>
              <a:gd name="connsiteY8" fmla="*/ 212212 h 283649"/>
              <a:gd name="connsiteX9" fmla="*/ 4058637 w 10173687"/>
              <a:gd name="connsiteY9" fmla="*/ 197924 h 283649"/>
              <a:gd name="connsiteX10" fmla="*/ 4287237 w 10173687"/>
              <a:gd name="connsiteY10" fmla="*/ 155062 h 283649"/>
              <a:gd name="connsiteX11" fmla="*/ 4472974 w 10173687"/>
              <a:gd name="connsiteY11" fmla="*/ 126487 h 283649"/>
              <a:gd name="connsiteX12" fmla="*/ 4630137 w 10173687"/>
              <a:gd name="connsiteY12" fmla="*/ 97912 h 283649"/>
              <a:gd name="connsiteX13" fmla="*/ 4944462 w 10173687"/>
              <a:gd name="connsiteY13" fmla="*/ 83624 h 283649"/>
              <a:gd name="connsiteX14" fmla="*/ 5130199 w 10173687"/>
              <a:gd name="connsiteY14" fmla="*/ 69337 h 283649"/>
              <a:gd name="connsiteX15" fmla="*/ 5501674 w 10173687"/>
              <a:gd name="connsiteY15" fmla="*/ 55049 h 283649"/>
              <a:gd name="connsiteX16" fmla="*/ 7187599 w 10173687"/>
              <a:gd name="connsiteY16" fmla="*/ 26474 h 283649"/>
              <a:gd name="connsiteX17" fmla="*/ 10173687 w 10173687"/>
              <a:gd name="connsiteY17" fmla="*/ 26474 h 283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173687" h="283649">
                <a:moveTo>
                  <a:pt x="43849" y="169349"/>
                </a:moveTo>
                <a:cubicBezTo>
                  <a:pt x="371619" y="205769"/>
                  <a:pt x="0" y="168035"/>
                  <a:pt x="672499" y="197924"/>
                </a:cubicBezTo>
                <a:cubicBezTo>
                  <a:pt x="720314" y="200049"/>
                  <a:pt x="767633" y="208802"/>
                  <a:pt x="815374" y="212212"/>
                </a:cubicBezTo>
                <a:cubicBezTo>
                  <a:pt x="901013" y="218329"/>
                  <a:pt x="986824" y="221737"/>
                  <a:pt x="1072549" y="226499"/>
                </a:cubicBezTo>
                <a:cubicBezTo>
                  <a:pt x="1298184" y="251570"/>
                  <a:pt x="1103585" y="230815"/>
                  <a:pt x="1358299" y="255074"/>
                </a:cubicBezTo>
                <a:cubicBezTo>
                  <a:pt x="1405946" y="259612"/>
                  <a:pt x="1453417" y="266178"/>
                  <a:pt x="1501174" y="269362"/>
                </a:cubicBezTo>
                <a:cubicBezTo>
                  <a:pt x="1596332" y="275706"/>
                  <a:pt x="1691674" y="278887"/>
                  <a:pt x="1786924" y="283649"/>
                </a:cubicBezTo>
                <a:lnTo>
                  <a:pt x="3229962" y="269362"/>
                </a:lnTo>
                <a:cubicBezTo>
                  <a:pt x="3397621" y="263198"/>
                  <a:pt x="3562410" y="219500"/>
                  <a:pt x="3730024" y="212212"/>
                </a:cubicBezTo>
                <a:lnTo>
                  <a:pt x="4058637" y="197924"/>
                </a:lnTo>
                <a:lnTo>
                  <a:pt x="4287237" y="155062"/>
                </a:lnTo>
                <a:cubicBezTo>
                  <a:pt x="4359947" y="141842"/>
                  <a:pt x="4398028" y="137193"/>
                  <a:pt x="4472974" y="126487"/>
                </a:cubicBezTo>
                <a:cubicBezTo>
                  <a:pt x="4541175" y="103753"/>
                  <a:pt x="4529162" y="104644"/>
                  <a:pt x="4630137" y="97912"/>
                </a:cubicBezTo>
                <a:cubicBezTo>
                  <a:pt x="4734788" y="90935"/>
                  <a:pt x="4839750" y="89608"/>
                  <a:pt x="4944462" y="83624"/>
                </a:cubicBezTo>
                <a:cubicBezTo>
                  <a:pt x="5006456" y="80081"/>
                  <a:pt x="5068185" y="72517"/>
                  <a:pt x="5130199" y="69337"/>
                </a:cubicBezTo>
                <a:cubicBezTo>
                  <a:pt x="5253953" y="62991"/>
                  <a:pt x="5377849" y="59812"/>
                  <a:pt x="5501674" y="55049"/>
                </a:cubicBezTo>
                <a:cubicBezTo>
                  <a:pt x="6162284" y="0"/>
                  <a:pt x="5738526" y="31074"/>
                  <a:pt x="7187599" y="26474"/>
                </a:cubicBezTo>
                <a:lnTo>
                  <a:pt x="10173687" y="26474"/>
                </a:lnTo>
              </a:path>
            </a:pathLst>
          </a:cu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24"/>
          </a:p>
        </p:txBody>
      </p:sp>
      <p:sp>
        <p:nvSpPr>
          <p:cNvPr id="3" name="任意多边形 18">
            <a:extLst>
              <a:ext uri="{FF2B5EF4-FFF2-40B4-BE49-F238E27FC236}">
                <a16:creationId xmlns:a16="http://schemas.microsoft.com/office/drawing/2014/main" id="{68F388E2-19D8-4E75-96AB-7BCF7EBAA21B}"/>
              </a:ext>
            </a:extLst>
          </p:cNvPr>
          <p:cNvSpPr/>
          <p:nvPr/>
        </p:nvSpPr>
        <p:spPr>
          <a:xfrm>
            <a:off x="2015539" y="3362096"/>
            <a:ext cx="8527142" cy="302381"/>
          </a:xfrm>
          <a:custGeom>
            <a:avLst/>
            <a:gdLst>
              <a:gd name="connsiteX0" fmla="*/ 0 w 10072687"/>
              <a:gd name="connsiteY0" fmla="*/ 214313 h 357188"/>
              <a:gd name="connsiteX1" fmla="*/ 2471737 w 10072687"/>
              <a:gd name="connsiteY1" fmla="*/ 228600 h 357188"/>
              <a:gd name="connsiteX2" fmla="*/ 3243262 w 10072687"/>
              <a:gd name="connsiteY2" fmla="*/ 214313 h 357188"/>
              <a:gd name="connsiteX3" fmla="*/ 3386137 w 10072687"/>
              <a:gd name="connsiteY3" fmla="*/ 185738 h 357188"/>
              <a:gd name="connsiteX4" fmla="*/ 3714750 w 10072687"/>
              <a:gd name="connsiteY4" fmla="*/ 128588 h 357188"/>
              <a:gd name="connsiteX5" fmla="*/ 4186237 w 10072687"/>
              <a:gd name="connsiteY5" fmla="*/ 71438 h 357188"/>
              <a:gd name="connsiteX6" fmla="*/ 5086350 w 10072687"/>
              <a:gd name="connsiteY6" fmla="*/ 100013 h 357188"/>
              <a:gd name="connsiteX7" fmla="*/ 5257800 w 10072687"/>
              <a:gd name="connsiteY7" fmla="*/ 128588 h 357188"/>
              <a:gd name="connsiteX8" fmla="*/ 5729287 w 10072687"/>
              <a:gd name="connsiteY8" fmla="*/ 142875 h 357188"/>
              <a:gd name="connsiteX9" fmla="*/ 5972175 w 10072687"/>
              <a:gd name="connsiteY9" fmla="*/ 185738 h 357188"/>
              <a:gd name="connsiteX10" fmla="*/ 6315075 w 10072687"/>
              <a:gd name="connsiteY10" fmla="*/ 257175 h 357188"/>
              <a:gd name="connsiteX11" fmla="*/ 6472237 w 10072687"/>
              <a:gd name="connsiteY11" fmla="*/ 271463 h 357188"/>
              <a:gd name="connsiteX12" fmla="*/ 6586537 w 10072687"/>
              <a:gd name="connsiteY12" fmla="*/ 285750 h 357188"/>
              <a:gd name="connsiteX13" fmla="*/ 7043737 w 10072687"/>
              <a:gd name="connsiteY13" fmla="*/ 300038 h 357188"/>
              <a:gd name="connsiteX14" fmla="*/ 7458075 w 10072687"/>
              <a:gd name="connsiteY14" fmla="*/ 357188 h 357188"/>
              <a:gd name="connsiteX15" fmla="*/ 7729537 w 10072687"/>
              <a:gd name="connsiteY15" fmla="*/ 314325 h 357188"/>
              <a:gd name="connsiteX16" fmla="*/ 7843837 w 10072687"/>
              <a:gd name="connsiteY16" fmla="*/ 285750 h 357188"/>
              <a:gd name="connsiteX17" fmla="*/ 7958137 w 10072687"/>
              <a:gd name="connsiteY17" fmla="*/ 257175 h 357188"/>
              <a:gd name="connsiteX18" fmla="*/ 8086725 w 10072687"/>
              <a:gd name="connsiteY18" fmla="*/ 242888 h 357188"/>
              <a:gd name="connsiteX19" fmla="*/ 8786812 w 10072687"/>
              <a:gd name="connsiteY19" fmla="*/ 228600 h 357188"/>
              <a:gd name="connsiteX20" fmla="*/ 8843962 w 10072687"/>
              <a:gd name="connsiteY20" fmla="*/ 214313 h 357188"/>
              <a:gd name="connsiteX21" fmla="*/ 9001125 w 10072687"/>
              <a:gd name="connsiteY21" fmla="*/ 171450 h 357188"/>
              <a:gd name="connsiteX22" fmla="*/ 9229725 w 10072687"/>
              <a:gd name="connsiteY22" fmla="*/ 128588 h 357188"/>
              <a:gd name="connsiteX23" fmla="*/ 9415462 w 10072687"/>
              <a:gd name="connsiteY23" fmla="*/ 28575 h 357188"/>
              <a:gd name="connsiteX24" fmla="*/ 9458325 w 10072687"/>
              <a:gd name="connsiteY24" fmla="*/ 14288 h 357188"/>
              <a:gd name="connsiteX25" fmla="*/ 9544050 w 10072687"/>
              <a:gd name="connsiteY25" fmla="*/ 0 h 357188"/>
              <a:gd name="connsiteX26" fmla="*/ 9858375 w 10072687"/>
              <a:gd name="connsiteY26" fmla="*/ 42863 h 357188"/>
              <a:gd name="connsiteX27" fmla="*/ 9901237 w 10072687"/>
              <a:gd name="connsiteY27" fmla="*/ 71438 h 357188"/>
              <a:gd name="connsiteX28" fmla="*/ 10072687 w 10072687"/>
              <a:gd name="connsiteY28" fmla="*/ 100013 h 35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72687" h="357188">
                <a:moveTo>
                  <a:pt x="0" y="214313"/>
                </a:moveTo>
                <a:lnTo>
                  <a:pt x="2471737" y="228600"/>
                </a:lnTo>
                <a:cubicBezTo>
                  <a:pt x="2728956" y="228600"/>
                  <a:pt x="2986325" y="226357"/>
                  <a:pt x="3243262" y="214313"/>
                </a:cubicBezTo>
                <a:cubicBezTo>
                  <a:pt x="3291777" y="212039"/>
                  <a:pt x="3338352" y="194426"/>
                  <a:pt x="3386137" y="185738"/>
                </a:cubicBezTo>
                <a:lnTo>
                  <a:pt x="3714750" y="128588"/>
                </a:lnTo>
                <a:cubicBezTo>
                  <a:pt x="3968389" y="85107"/>
                  <a:pt x="3857842" y="102714"/>
                  <a:pt x="4186237" y="71438"/>
                </a:cubicBezTo>
                <a:cubicBezTo>
                  <a:pt x="4241961" y="72765"/>
                  <a:pt x="4908955" y="83886"/>
                  <a:pt x="5086350" y="100013"/>
                </a:cubicBezTo>
                <a:cubicBezTo>
                  <a:pt x="5144050" y="105259"/>
                  <a:pt x="5199990" y="124734"/>
                  <a:pt x="5257800" y="128588"/>
                </a:cubicBezTo>
                <a:cubicBezTo>
                  <a:pt x="5414686" y="139047"/>
                  <a:pt x="5572125" y="138113"/>
                  <a:pt x="5729287" y="142875"/>
                </a:cubicBezTo>
                <a:cubicBezTo>
                  <a:pt x="5828593" y="157062"/>
                  <a:pt x="5866638" y="160610"/>
                  <a:pt x="5972175" y="185738"/>
                </a:cubicBezTo>
                <a:cubicBezTo>
                  <a:pt x="6203472" y="240808"/>
                  <a:pt x="6059862" y="225273"/>
                  <a:pt x="6315075" y="257175"/>
                </a:cubicBezTo>
                <a:cubicBezTo>
                  <a:pt x="6367272" y="263700"/>
                  <a:pt x="6419923" y="265956"/>
                  <a:pt x="6472237" y="271463"/>
                </a:cubicBezTo>
                <a:cubicBezTo>
                  <a:pt x="6510423" y="275483"/>
                  <a:pt x="6548188" y="283833"/>
                  <a:pt x="6586537" y="285750"/>
                </a:cubicBezTo>
                <a:cubicBezTo>
                  <a:pt x="6738821" y="293364"/>
                  <a:pt x="6891337" y="295275"/>
                  <a:pt x="7043737" y="300038"/>
                </a:cubicBezTo>
                <a:cubicBezTo>
                  <a:pt x="7402357" y="331222"/>
                  <a:pt x="7268041" y="293843"/>
                  <a:pt x="7458075" y="357188"/>
                </a:cubicBezTo>
                <a:cubicBezTo>
                  <a:pt x="7548562" y="342900"/>
                  <a:pt x="7639460" y="331006"/>
                  <a:pt x="7729537" y="314325"/>
                </a:cubicBezTo>
                <a:cubicBezTo>
                  <a:pt x="7768153" y="307174"/>
                  <a:pt x="7805737" y="295275"/>
                  <a:pt x="7843837" y="285750"/>
                </a:cubicBezTo>
                <a:cubicBezTo>
                  <a:pt x="7881937" y="276225"/>
                  <a:pt x="7919105" y="261512"/>
                  <a:pt x="7958137" y="257175"/>
                </a:cubicBezTo>
                <a:cubicBezTo>
                  <a:pt x="8001000" y="252413"/>
                  <a:pt x="8043624" y="244374"/>
                  <a:pt x="8086725" y="242888"/>
                </a:cubicBezTo>
                <a:cubicBezTo>
                  <a:pt x="8319997" y="234844"/>
                  <a:pt x="8553450" y="233363"/>
                  <a:pt x="8786812" y="228600"/>
                </a:cubicBezTo>
                <a:cubicBezTo>
                  <a:pt x="8805862" y="223838"/>
                  <a:pt x="8825081" y="219707"/>
                  <a:pt x="8843962" y="214313"/>
                </a:cubicBezTo>
                <a:cubicBezTo>
                  <a:pt x="8939765" y="186941"/>
                  <a:pt x="8831320" y="205411"/>
                  <a:pt x="9001125" y="171450"/>
                </a:cubicBezTo>
                <a:cubicBezTo>
                  <a:pt x="9319179" y="107839"/>
                  <a:pt x="9073244" y="167707"/>
                  <a:pt x="9229725" y="128588"/>
                </a:cubicBezTo>
                <a:cubicBezTo>
                  <a:pt x="9291375" y="87487"/>
                  <a:pt x="9336349" y="54945"/>
                  <a:pt x="9415462" y="28575"/>
                </a:cubicBezTo>
                <a:cubicBezTo>
                  <a:pt x="9429750" y="23813"/>
                  <a:pt x="9443623" y="17555"/>
                  <a:pt x="9458325" y="14288"/>
                </a:cubicBezTo>
                <a:cubicBezTo>
                  <a:pt x="9486604" y="8004"/>
                  <a:pt x="9515475" y="4763"/>
                  <a:pt x="9544050" y="0"/>
                </a:cubicBezTo>
                <a:cubicBezTo>
                  <a:pt x="9648825" y="14288"/>
                  <a:pt x="9754684" y="22125"/>
                  <a:pt x="9858375" y="42863"/>
                </a:cubicBezTo>
                <a:cubicBezTo>
                  <a:pt x="9875213" y="46231"/>
                  <a:pt x="9885546" y="64464"/>
                  <a:pt x="9901237" y="71438"/>
                </a:cubicBezTo>
                <a:cubicBezTo>
                  <a:pt x="9985862" y="109049"/>
                  <a:pt x="9983602" y="100013"/>
                  <a:pt x="10072687" y="100013"/>
                </a:cubicBezTo>
              </a:path>
            </a:pathLst>
          </a:cu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24"/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393CC864-C991-4F13-BEB5-A3D4E27156E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3183" y="3648553"/>
            <a:ext cx="802916" cy="417018"/>
          </a:xfrm>
          <a:prstGeom prst="rect">
            <a:avLst/>
          </a:prstGeom>
          <a:noFill/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C11DA520-7181-467D-9FB0-1DFEC5758222}"/>
              </a:ext>
            </a:extLst>
          </p:cNvPr>
          <p:cNvSpPr txBox="1"/>
          <p:nvPr/>
        </p:nvSpPr>
        <p:spPr>
          <a:xfrm>
            <a:off x="3650166" y="383390"/>
            <a:ext cx="4891668" cy="76944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我们希望的场景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C06930A-39E6-4AA6-89D4-54946B8999AB}"/>
              </a:ext>
            </a:extLst>
          </p:cNvPr>
          <p:cNvSpPr txBox="1"/>
          <p:nvPr/>
        </p:nvSpPr>
        <p:spPr>
          <a:xfrm>
            <a:off x="2380344" y="2813282"/>
            <a:ext cx="2483005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进站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分钟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C1EA4D0-FD63-4B22-B50A-9BF10B913CED}"/>
              </a:ext>
            </a:extLst>
          </p:cNvPr>
          <p:cNvSpPr txBox="1"/>
          <p:nvPr/>
        </p:nvSpPr>
        <p:spPr>
          <a:xfrm>
            <a:off x="4980216" y="2837898"/>
            <a:ext cx="2483005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加油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分钟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7DEA55B-5F3A-4D41-B4D7-B82EB139B9A3}"/>
              </a:ext>
            </a:extLst>
          </p:cNvPr>
          <p:cNvSpPr txBox="1"/>
          <p:nvPr/>
        </p:nvSpPr>
        <p:spPr>
          <a:xfrm>
            <a:off x="7840725" y="2813282"/>
            <a:ext cx="2483005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离开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分钟</a:t>
            </a:r>
          </a:p>
        </p:txBody>
      </p:sp>
      <p:pic>
        <p:nvPicPr>
          <p:cNvPr id="2050" name="Picture 2" descr="https://timgsa.baidu.com/timg?image&amp;quality=80&amp;size=b9999_10000&amp;sec=1512659741246&amp;di=c1c256a4f0c7d738b8cb00c97e77b9c6&amp;imgtype=0&amp;src=http%3A%2F%2Fa.img.youboy.com%2F20106%2F28%2Fg3_3819600.jpg">
            <a:extLst>
              <a:ext uri="{FF2B5EF4-FFF2-40B4-BE49-F238E27FC236}">
                <a16:creationId xmlns:a16="http://schemas.microsoft.com/office/drawing/2014/main" id="{9561945A-50CB-4EEC-8207-511F989E4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501" y="3857062"/>
            <a:ext cx="1320321" cy="232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44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48148E-6 L 0.38229 -0.0189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15" y="-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229 -0.01898 L 0.71706 -0.0189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C11DA520-7181-467D-9FB0-1DFEC5758222}"/>
              </a:ext>
            </a:extLst>
          </p:cNvPr>
          <p:cNvSpPr txBox="1"/>
          <p:nvPr/>
        </p:nvSpPr>
        <p:spPr>
          <a:xfrm>
            <a:off x="3650166" y="436470"/>
            <a:ext cx="4891668" cy="707886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我们已经做到了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EF1A06-2C44-413C-8032-F10DBDD16093}"/>
              </a:ext>
            </a:extLst>
          </p:cNvPr>
          <p:cNvSpPr txBox="1"/>
          <p:nvPr/>
        </p:nvSpPr>
        <p:spPr>
          <a:xfrm>
            <a:off x="2668859" y="3846349"/>
            <a:ext cx="8400585" cy="707886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油站现场的图片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柜台无人排队的图片</a:t>
            </a:r>
          </a:p>
        </p:txBody>
      </p:sp>
    </p:spTree>
    <p:extLst>
      <p:ext uri="{BB962C8B-B14F-4D97-AF65-F5344CB8AC3E}">
        <p14:creationId xmlns:p14="http://schemas.microsoft.com/office/powerpoint/2010/main" val="2072502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业务延展</a:t>
            </a:r>
          </a:p>
        </p:txBody>
      </p:sp>
      <p:sp>
        <p:nvSpPr>
          <p:cNvPr id="57" name="文本框 56"/>
          <p:cNvSpPr txBox="1"/>
          <p:nvPr/>
        </p:nvSpPr>
        <p:spPr>
          <a:xfrm rot="19047375">
            <a:off x="6443017" y="3799321"/>
            <a:ext cx="461665" cy="15549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基础平台建设</a:t>
            </a:r>
          </a:p>
        </p:txBody>
      </p:sp>
      <p:sp>
        <p:nvSpPr>
          <p:cNvPr id="58" name="文本框 57"/>
          <p:cNvSpPr txBox="1"/>
          <p:nvPr/>
        </p:nvSpPr>
        <p:spPr>
          <a:xfrm rot="17540387">
            <a:off x="8881273" y="2273016"/>
            <a:ext cx="461665" cy="15549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基础平台建设</a:t>
            </a:r>
          </a:p>
        </p:txBody>
      </p:sp>
      <p:sp>
        <p:nvSpPr>
          <p:cNvPr id="59" name="文本框 58"/>
          <p:cNvSpPr txBox="1"/>
          <p:nvPr/>
        </p:nvSpPr>
        <p:spPr>
          <a:xfrm rot="18187724">
            <a:off x="7693644" y="3008054"/>
            <a:ext cx="461665" cy="15549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基础平台建设</a:t>
            </a:r>
          </a:p>
        </p:txBody>
      </p:sp>
      <p:grpSp>
        <p:nvGrpSpPr>
          <p:cNvPr id="60" name="Group 11"/>
          <p:cNvGrpSpPr/>
          <p:nvPr/>
        </p:nvGrpSpPr>
        <p:grpSpPr>
          <a:xfrm>
            <a:off x="1507778" y="1867753"/>
            <a:ext cx="9176443" cy="2760452"/>
            <a:chOff x="2477730" y="3952567"/>
            <a:chExt cx="19435420" cy="5846551"/>
          </a:xfrm>
        </p:grpSpPr>
        <p:grpSp>
          <p:nvGrpSpPr>
            <p:cNvPr id="61" name="Group 12"/>
            <p:cNvGrpSpPr/>
            <p:nvPr/>
          </p:nvGrpSpPr>
          <p:grpSpPr>
            <a:xfrm>
              <a:off x="2477730" y="3952567"/>
              <a:ext cx="19435420" cy="1858297"/>
              <a:chOff x="2477730" y="3952567"/>
              <a:chExt cx="19435420" cy="1858297"/>
            </a:xfrm>
          </p:grpSpPr>
          <p:sp>
            <p:nvSpPr>
              <p:cNvPr id="78" name="Rounded Rectangle 29"/>
              <p:cNvSpPr/>
              <p:nvPr/>
            </p:nvSpPr>
            <p:spPr>
              <a:xfrm>
                <a:off x="2477730" y="3952567"/>
                <a:ext cx="2330244" cy="1858297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9" name="Rectangle 30"/>
              <p:cNvSpPr/>
              <p:nvPr/>
            </p:nvSpPr>
            <p:spPr>
              <a:xfrm>
                <a:off x="3341981" y="3952567"/>
                <a:ext cx="4023360" cy="185829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0" name="Rectangle 31"/>
              <p:cNvSpPr/>
              <p:nvPr/>
            </p:nvSpPr>
            <p:spPr>
              <a:xfrm>
                <a:off x="7365341" y="3952567"/>
                <a:ext cx="4023360" cy="185829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1" name="Rectangle 32"/>
              <p:cNvSpPr/>
              <p:nvPr/>
            </p:nvSpPr>
            <p:spPr>
              <a:xfrm>
                <a:off x="11388701" y="3952567"/>
                <a:ext cx="4023360" cy="18582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2" name="Rectangle 33"/>
              <p:cNvSpPr/>
              <p:nvPr/>
            </p:nvSpPr>
            <p:spPr>
              <a:xfrm>
                <a:off x="15412061" y="3952567"/>
                <a:ext cx="4023360" cy="185829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3" name="Isosceles Triangle 34"/>
              <p:cNvSpPr/>
              <p:nvPr/>
            </p:nvSpPr>
            <p:spPr>
              <a:xfrm rot="5400000">
                <a:off x="19745137" y="3642851"/>
                <a:ext cx="1858297" cy="2477729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4" name="Isosceles Triangle 35"/>
              <p:cNvSpPr/>
              <p:nvPr/>
            </p:nvSpPr>
            <p:spPr>
              <a:xfrm rot="5400000">
                <a:off x="21142991" y="4440740"/>
                <a:ext cx="658368" cy="88195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62" name="TextBox 9"/>
            <p:cNvSpPr txBox="1">
              <a:spLocks noChangeArrowheads="1"/>
            </p:cNvSpPr>
            <p:nvPr/>
          </p:nvSpPr>
          <p:spPr bwMode="auto">
            <a:xfrm>
              <a:off x="3341982" y="4474816"/>
              <a:ext cx="4023359" cy="84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基础业务</a:t>
              </a:r>
              <a:endParaRPr 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3" name="TextBox 9"/>
            <p:cNvSpPr txBox="1">
              <a:spLocks noChangeArrowheads="1"/>
            </p:cNvSpPr>
            <p:nvPr/>
          </p:nvSpPr>
          <p:spPr bwMode="auto">
            <a:xfrm>
              <a:off x="7365341" y="4482411"/>
              <a:ext cx="4023359" cy="84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用户业务</a:t>
              </a:r>
              <a:endParaRPr 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4" name="TextBox 9"/>
            <p:cNvSpPr txBox="1">
              <a:spLocks noChangeArrowheads="1"/>
            </p:cNvSpPr>
            <p:nvPr/>
          </p:nvSpPr>
          <p:spPr bwMode="auto">
            <a:xfrm>
              <a:off x="11388700" y="4482411"/>
              <a:ext cx="4023359" cy="84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增值业务</a:t>
              </a:r>
              <a:endParaRPr 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5" name="TextBox 9"/>
            <p:cNvSpPr txBox="1">
              <a:spLocks noChangeArrowheads="1"/>
            </p:cNvSpPr>
            <p:nvPr/>
          </p:nvSpPr>
          <p:spPr bwMode="auto">
            <a:xfrm>
              <a:off x="15412062" y="4482411"/>
              <a:ext cx="4023359" cy="84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大数据应用</a:t>
              </a:r>
              <a:endParaRPr 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6" name="Oval 17"/>
            <p:cNvSpPr/>
            <p:nvPr/>
          </p:nvSpPr>
          <p:spPr>
            <a:xfrm>
              <a:off x="9220885" y="5924169"/>
              <a:ext cx="365760" cy="3657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67" name="Straight Connector 18"/>
            <p:cNvCxnSpPr/>
            <p:nvPr/>
          </p:nvCxnSpPr>
          <p:spPr>
            <a:xfrm flipV="1">
              <a:off x="9403765" y="6289929"/>
              <a:ext cx="0" cy="78461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19"/>
            <p:cNvSpPr/>
            <p:nvPr/>
          </p:nvSpPr>
          <p:spPr>
            <a:xfrm>
              <a:off x="8946565" y="7052162"/>
              <a:ext cx="914400" cy="91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9" name="Oval 20"/>
            <p:cNvSpPr/>
            <p:nvPr/>
          </p:nvSpPr>
          <p:spPr>
            <a:xfrm>
              <a:off x="17278420" y="5958638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70" name="Straight Connector 21"/>
            <p:cNvCxnSpPr/>
            <p:nvPr/>
          </p:nvCxnSpPr>
          <p:spPr>
            <a:xfrm flipV="1">
              <a:off x="17461300" y="6324398"/>
              <a:ext cx="0" cy="784614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22"/>
            <p:cNvSpPr/>
            <p:nvPr/>
          </p:nvSpPr>
          <p:spPr>
            <a:xfrm>
              <a:off x="17004100" y="7086631"/>
              <a:ext cx="914400" cy="914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72" name="Oval 23"/>
            <p:cNvSpPr/>
            <p:nvPr/>
          </p:nvSpPr>
          <p:spPr>
            <a:xfrm>
              <a:off x="13249652" y="5921741"/>
              <a:ext cx="365760" cy="3657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73" name="Straight Connector 24"/>
            <p:cNvCxnSpPr/>
            <p:nvPr/>
          </p:nvCxnSpPr>
          <p:spPr>
            <a:xfrm flipV="1">
              <a:off x="13432532" y="6287501"/>
              <a:ext cx="0" cy="265176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25"/>
            <p:cNvSpPr/>
            <p:nvPr/>
          </p:nvSpPr>
          <p:spPr>
            <a:xfrm>
              <a:off x="12975332" y="8847821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75" name="Oval 26"/>
            <p:cNvSpPr/>
            <p:nvPr/>
          </p:nvSpPr>
          <p:spPr>
            <a:xfrm>
              <a:off x="5109523" y="595863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76" name="Straight Connector 27"/>
            <p:cNvCxnSpPr/>
            <p:nvPr/>
          </p:nvCxnSpPr>
          <p:spPr>
            <a:xfrm flipV="1">
              <a:off x="5292403" y="6324398"/>
              <a:ext cx="0" cy="265176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28"/>
            <p:cNvSpPr/>
            <p:nvPr/>
          </p:nvSpPr>
          <p:spPr>
            <a:xfrm>
              <a:off x="4835203" y="8884718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85" name="Rectangle 36"/>
          <p:cNvSpPr/>
          <p:nvPr/>
        </p:nvSpPr>
        <p:spPr>
          <a:xfrm>
            <a:off x="1773266" y="5171502"/>
            <a:ext cx="19477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建设基础的业务平台</a:t>
            </a:r>
            <a:endParaRPr lang="en-US" altLang="zh-CN" sz="1200" b="0" i="0" dirty="0">
              <a:solidFill>
                <a:schemeClr val="tx2">
                  <a:lumMod val="5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0" i="1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实现加油结算</a:t>
            </a:r>
            <a:endParaRPr lang="en-US" sz="1200" b="0" i="1" dirty="0">
              <a:solidFill>
                <a:schemeClr val="tx2">
                  <a:lumMod val="5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7" name="Rectangle 38"/>
          <p:cNvSpPr/>
          <p:nvPr/>
        </p:nvSpPr>
        <p:spPr>
          <a:xfrm>
            <a:off x="3737742" y="4271494"/>
            <a:ext cx="19477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建立用户的概念</a:t>
            </a:r>
            <a:endParaRPr lang="en-US" altLang="zh-CN" sz="12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将加油人转变为用户</a:t>
            </a:r>
            <a:endParaRPr lang="en-US" altLang="zh-CN" sz="12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i="1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用户与加油解耦</a:t>
            </a:r>
            <a:endParaRPr lang="en-US" altLang="zh-CN" sz="1200" i="1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i="1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建设可用运营的体系基础</a:t>
            </a:r>
            <a:endParaRPr lang="en-US" sz="1200" b="0" i="1" dirty="0">
              <a:solidFill>
                <a:schemeClr val="tx2">
                  <a:lumMod val="5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9" name="Rectangle 40"/>
          <p:cNvSpPr/>
          <p:nvPr/>
        </p:nvSpPr>
        <p:spPr>
          <a:xfrm>
            <a:off x="5707444" y="5171502"/>
            <a:ext cx="19477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构建自身的移动应用</a:t>
            </a:r>
            <a:endParaRPr lang="en-US" altLang="zh-CN" sz="12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跟进移动应用的趋势</a:t>
            </a:r>
            <a:endParaRPr lang="en-US" altLang="zh-CN" sz="12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i="1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油品促销</a:t>
            </a:r>
            <a:endParaRPr lang="en-US" altLang="zh-CN" sz="1200" i="1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i="1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便利店创新</a:t>
            </a:r>
            <a:endParaRPr lang="en-US" altLang="zh-CN" sz="1200" i="1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i="1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异业联盟</a:t>
            </a:r>
            <a:endParaRPr lang="en-US" altLang="zh-CN" sz="1200" i="1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i="1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广告</a:t>
            </a:r>
            <a:endParaRPr lang="en-US" altLang="zh-CN" sz="1200" i="1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1" name="Rectangle 42"/>
          <p:cNvSpPr/>
          <p:nvPr/>
        </p:nvSpPr>
        <p:spPr>
          <a:xfrm>
            <a:off x="7640040" y="4315511"/>
            <a:ext cx="19477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通过大数据应用</a:t>
            </a:r>
            <a:endParaRPr lang="en-US" altLang="zh-CN" sz="12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指导经营决策</a:t>
            </a:r>
            <a:endParaRPr lang="en-US" altLang="zh-CN" sz="1200" b="0" i="1" dirty="0">
              <a:solidFill>
                <a:schemeClr val="tx2">
                  <a:lumMod val="5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0" i="1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成本分析</a:t>
            </a:r>
            <a:endParaRPr lang="en-US" altLang="zh-CN" sz="1200" b="0" i="1" dirty="0">
              <a:solidFill>
                <a:schemeClr val="tx2">
                  <a:lumMod val="5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0" i="1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地理位置分析</a:t>
            </a:r>
            <a:endParaRPr lang="en-US" altLang="zh-CN" sz="1200" b="0" i="1" dirty="0">
              <a:solidFill>
                <a:schemeClr val="tx2">
                  <a:lumMod val="5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……</a:t>
            </a:r>
            <a:endParaRPr lang="en-US" sz="1200" b="0" i="1" dirty="0">
              <a:solidFill>
                <a:schemeClr val="tx2">
                  <a:lumMod val="5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7" name="TextBox 37"/>
          <p:cNvSpPr txBox="1"/>
          <p:nvPr/>
        </p:nvSpPr>
        <p:spPr>
          <a:xfrm>
            <a:off x="1776529" y="4730101"/>
            <a:ext cx="194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加油人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8" name="TextBox 39"/>
          <p:cNvSpPr txBox="1"/>
          <p:nvPr/>
        </p:nvSpPr>
        <p:spPr>
          <a:xfrm>
            <a:off x="3720971" y="3853846"/>
            <a:ext cx="194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9" name="TextBox 41"/>
          <p:cNvSpPr txBox="1"/>
          <p:nvPr/>
        </p:nvSpPr>
        <p:spPr>
          <a:xfrm>
            <a:off x="5715098" y="4730101"/>
            <a:ext cx="194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生态应用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0" name="TextBox 43"/>
          <p:cNvSpPr txBox="1"/>
          <p:nvPr/>
        </p:nvSpPr>
        <p:spPr>
          <a:xfrm>
            <a:off x="7640041" y="3842340"/>
            <a:ext cx="194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数据分析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1" name="左大括号 100"/>
          <p:cNvSpPr/>
          <p:nvPr/>
        </p:nvSpPr>
        <p:spPr>
          <a:xfrm rot="5400000">
            <a:off x="3650290" y="290539"/>
            <a:ext cx="174901" cy="2695565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254828" y="1011762"/>
            <a:ext cx="4965827" cy="369332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dirty="0">
                <a:solidFill>
                  <a:srgbClr val="D4402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从加油人转变为用户，具备可持续运营的基础</a:t>
            </a:r>
          </a:p>
        </p:txBody>
      </p:sp>
    </p:spTree>
    <p:extLst>
      <p:ext uri="{BB962C8B-B14F-4D97-AF65-F5344CB8AC3E}">
        <p14:creationId xmlns:p14="http://schemas.microsoft.com/office/powerpoint/2010/main" val="40392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64127" y="477982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深度黏住客户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64127" y="1530927"/>
            <a:ext cx="3740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一个简单的手段</a:t>
            </a:r>
          </a:p>
        </p:txBody>
      </p:sp>
      <p:sp>
        <p:nvSpPr>
          <p:cNvPr id="2048" name="文本框 2047"/>
          <p:cNvSpPr txBox="1"/>
          <p:nvPr/>
        </p:nvSpPr>
        <p:spPr>
          <a:xfrm>
            <a:off x="3401291" y="2892572"/>
            <a:ext cx="5237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促销</a:t>
            </a:r>
            <a:r>
              <a:rPr lang="en-US" altLang="zh-CN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互动</a:t>
            </a:r>
          </a:p>
        </p:txBody>
      </p:sp>
    </p:spTree>
    <p:extLst>
      <p:ext uri="{BB962C8B-B14F-4D97-AF65-F5344CB8AC3E}">
        <p14:creationId xmlns:p14="http://schemas.microsoft.com/office/powerpoint/2010/main" val="106557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>
            <a:extLst>
              <a:ext uri="{FF2B5EF4-FFF2-40B4-BE49-F238E27FC236}">
                <a16:creationId xmlns:a16="http://schemas.microsoft.com/office/drawing/2014/main" id="{60007BE1-3934-4BBC-B71F-93EF90AD3E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39" y="1880248"/>
            <a:ext cx="2091758" cy="24223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6E0E0F2-62FD-460E-9EC4-9BCAF25E82CC}"/>
              </a:ext>
            </a:extLst>
          </p:cNvPr>
          <p:cNvSpPr txBox="1"/>
          <p:nvPr/>
        </p:nvSpPr>
        <p:spPr>
          <a:xfrm>
            <a:off x="362318" y="4497219"/>
            <a:ext cx="2438400" cy="78912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不开脑洞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i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已经在筹划实现中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4977D53-28E9-456A-87EE-E5209F53863F}"/>
              </a:ext>
            </a:extLst>
          </p:cNvPr>
          <p:cNvGrpSpPr/>
          <p:nvPr/>
        </p:nvGrpSpPr>
        <p:grpSpPr>
          <a:xfrm>
            <a:off x="3916016" y="1880248"/>
            <a:ext cx="7635373" cy="1080000"/>
            <a:chOff x="4075658" y="1055725"/>
            <a:chExt cx="7635373" cy="10800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EC6F70D-0ABC-4F53-8F8D-4B38EF57AB50}"/>
                </a:ext>
              </a:extLst>
            </p:cNvPr>
            <p:cNvGrpSpPr/>
            <p:nvPr/>
          </p:nvGrpSpPr>
          <p:grpSpPr>
            <a:xfrm>
              <a:off x="4075658" y="1055725"/>
              <a:ext cx="1080000" cy="1080000"/>
              <a:chOff x="4020752" y="1542286"/>
              <a:chExt cx="1189619" cy="1189619"/>
            </a:xfrm>
          </p:grpSpPr>
          <p:sp>
            <p:nvSpPr>
              <p:cNvPr id="8" name="椭圆 7" descr="1">
                <a:extLst>
                  <a:ext uri="{FF2B5EF4-FFF2-40B4-BE49-F238E27FC236}">
                    <a16:creationId xmlns:a16="http://schemas.microsoft.com/office/drawing/2014/main" id="{DE106B91-198F-453A-BFBC-D6AA8D041387}"/>
                  </a:ext>
                </a:extLst>
              </p:cNvPr>
              <p:cNvSpPr/>
              <p:nvPr/>
            </p:nvSpPr>
            <p:spPr>
              <a:xfrm>
                <a:off x="4020752" y="1542286"/>
                <a:ext cx="1189619" cy="1189619"/>
              </a:xfrm>
              <a:prstGeom prst="ellipse">
                <a:avLst/>
              </a:prstGeom>
              <a:blipFill rotWithShape="1"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4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42000" r="-42000"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F541429F-8E79-4B60-9227-418B5DE7D391}"/>
                  </a:ext>
                </a:extLst>
              </p:cNvPr>
              <p:cNvSpPr/>
              <p:nvPr/>
            </p:nvSpPr>
            <p:spPr>
              <a:xfrm>
                <a:off x="4234884" y="2173974"/>
                <a:ext cx="761356" cy="392574"/>
              </a:xfrm>
              <a:custGeom>
                <a:avLst/>
                <a:gdLst>
                  <a:gd name="connsiteX0" fmla="*/ 0 w 761356"/>
                  <a:gd name="connsiteY0" fmla="*/ 0 h 392574"/>
                  <a:gd name="connsiteX1" fmla="*/ 761356 w 761356"/>
                  <a:gd name="connsiteY1" fmla="*/ 0 h 392574"/>
                  <a:gd name="connsiteX2" fmla="*/ 761356 w 761356"/>
                  <a:gd name="connsiteY2" fmla="*/ 392574 h 392574"/>
                  <a:gd name="connsiteX3" fmla="*/ 0 w 761356"/>
                  <a:gd name="connsiteY3" fmla="*/ 392574 h 392574"/>
                  <a:gd name="connsiteX4" fmla="*/ 0 w 761356"/>
                  <a:gd name="connsiteY4" fmla="*/ 0 h 392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356" h="392574">
                    <a:moveTo>
                      <a:pt x="0" y="0"/>
                    </a:moveTo>
                    <a:lnTo>
                      <a:pt x="761356" y="0"/>
                    </a:lnTo>
                    <a:lnTo>
                      <a:pt x="761356" y="392574"/>
                    </a:lnTo>
                    <a:lnTo>
                      <a:pt x="0" y="39257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b" anchorCtr="0">
                <a:noAutofit/>
              </a:bodyPr>
              <a:lstStyle/>
              <a:p>
                <a:pPr marL="0" lvl="0" indent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2500" kern="1200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040C370-CF2E-46F7-9D17-593A556174CC}"/>
                </a:ext>
              </a:extLst>
            </p:cNvPr>
            <p:cNvSpPr txBox="1"/>
            <p:nvPr/>
          </p:nvSpPr>
          <p:spPr>
            <a:xfrm>
              <a:off x="5205667" y="1226395"/>
              <a:ext cx="6505364" cy="738664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人脸识别</a:t>
              </a:r>
              <a:r>
                <a: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，识别人，识别钱包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5ED95D3-4004-4256-ADE0-6CB4DAF8D98E}"/>
              </a:ext>
            </a:extLst>
          </p:cNvPr>
          <p:cNvGrpSpPr/>
          <p:nvPr/>
        </p:nvGrpSpPr>
        <p:grpSpPr>
          <a:xfrm>
            <a:off x="3916016" y="3171327"/>
            <a:ext cx="7694095" cy="1080000"/>
            <a:chOff x="4016935" y="2649466"/>
            <a:chExt cx="7694095" cy="1080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EAA705B-43D9-4E01-BC63-46377AC347C8}"/>
                </a:ext>
              </a:extLst>
            </p:cNvPr>
            <p:cNvSpPr/>
            <p:nvPr/>
          </p:nvSpPr>
          <p:spPr>
            <a:xfrm>
              <a:off x="5205666" y="2916261"/>
              <a:ext cx="6505364" cy="4197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自助商品扫码，自动计价，扫完即走</a:t>
              </a: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F06B0762-068B-4B76-A3D6-E0B789D33CF1}"/>
                </a:ext>
              </a:extLst>
            </p:cNvPr>
            <p:cNvGrpSpPr/>
            <p:nvPr/>
          </p:nvGrpSpPr>
          <p:grpSpPr>
            <a:xfrm>
              <a:off x="4016935" y="2649466"/>
              <a:ext cx="1080000" cy="1080000"/>
              <a:chOff x="2102667" y="384888"/>
              <a:chExt cx="2443206" cy="2443206"/>
            </a:xfrm>
          </p:grpSpPr>
          <p:sp>
            <p:nvSpPr>
              <p:cNvPr id="13" name="椭圆 12" descr="http://imgsrc.baidu.com/image/c0%3Dshijue1%2C0%2C0%2C294%2C40/sign=c2618a00b4096b6395145613645aed31/f7246b600c33874423df62535b0fd9f9d72aa083.jpg">
                <a:extLst>
                  <a:ext uri="{FF2B5EF4-FFF2-40B4-BE49-F238E27FC236}">
                    <a16:creationId xmlns:a16="http://schemas.microsoft.com/office/drawing/2014/main" id="{20B48CFA-F9EF-4C63-8770-CDE19688912E}"/>
                  </a:ext>
                </a:extLst>
              </p:cNvPr>
              <p:cNvSpPr/>
              <p:nvPr/>
            </p:nvSpPr>
            <p:spPr>
              <a:xfrm>
                <a:off x="2102667" y="384888"/>
                <a:ext cx="2443206" cy="2443206"/>
              </a:xfrm>
              <a:prstGeom prst="ellipse">
                <a:avLst/>
              </a:prstGeom>
              <a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26000" r="-26000"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6695553A-9663-4BDB-B1AB-06027C541416}"/>
                  </a:ext>
                </a:extLst>
              </p:cNvPr>
              <p:cNvSpPr/>
              <p:nvPr/>
            </p:nvSpPr>
            <p:spPr>
              <a:xfrm>
                <a:off x="2542444" y="1682230"/>
                <a:ext cx="1563651" cy="806257"/>
              </a:xfrm>
              <a:custGeom>
                <a:avLst/>
                <a:gdLst>
                  <a:gd name="connsiteX0" fmla="*/ 0 w 1563651"/>
                  <a:gd name="connsiteY0" fmla="*/ 0 h 806257"/>
                  <a:gd name="connsiteX1" fmla="*/ 1563651 w 1563651"/>
                  <a:gd name="connsiteY1" fmla="*/ 0 h 806257"/>
                  <a:gd name="connsiteX2" fmla="*/ 1563651 w 1563651"/>
                  <a:gd name="connsiteY2" fmla="*/ 806257 h 806257"/>
                  <a:gd name="connsiteX3" fmla="*/ 0 w 1563651"/>
                  <a:gd name="connsiteY3" fmla="*/ 806257 h 806257"/>
                  <a:gd name="connsiteX4" fmla="*/ 0 w 1563651"/>
                  <a:gd name="connsiteY4" fmla="*/ 0 h 806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63651" h="806257">
                    <a:moveTo>
                      <a:pt x="0" y="0"/>
                    </a:moveTo>
                    <a:lnTo>
                      <a:pt x="1563651" y="0"/>
                    </a:lnTo>
                    <a:lnTo>
                      <a:pt x="1563651" y="806257"/>
                    </a:lnTo>
                    <a:lnTo>
                      <a:pt x="0" y="80625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b" anchorCtr="0">
                <a:noAutofit/>
              </a:bodyPr>
              <a:lstStyle/>
              <a:p>
                <a:pPr marL="0" lvl="0" indent="0" algn="ctr" defTabSz="2355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5300" kern="1200"/>
              </a:p>
            </p:txBody>
          </p:sp>
        </p:grp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F29135C-D776-4EA1-89CC-9AA3FF9E6633}"/>
              </a:ext>
            </a:extLst>
          </p:cNvPr>
          <p:cNvCxnSpPr/>
          <p:nvPr/>
        </p:nvCxnSpPr>
        <p:spPr>
          <a:xfrm>
            <a:off x="3271706" y="1055725"/>
            <a:ext cx="0" cy="55128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90F7A68-8E3D-4431-98FF-DBC7AA9A1BDE}"/>
              </a:ext>
            </a:extLst>
          </p:cNvPr>
          <p:cNvGrpSpPr/>
          <p:nvPr/>
        </p:nvGrpSpPr>
        <p:grpSpPr>
          <a:xfrm>
            <a:off x="3916016" y="4501635"/>
            <a:ext cx="7752818" cy="1080000"/>
            <a:chOff x="4016935" y="4292773"/>
            <a:chExt cx="7752818" cy="10800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C932009-BF8B-40B7-9AAA-7DA28094000F}"/>
                </a:ext>
              </a:extLst>
            </p:cNvPr>
            <p:cNvSpPr/>
            <p:nvPr/>
          </p:nvSpPr>
          <p:spPr>
            <a:xfrm>
              <a:off x="5205666" y="4550910"/>
              <a:ext cx="65640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自动</a:t>
              </a:r>
              <a:r>
                <a:rPr lang="zh-CN" altLang="en-US" sz="16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绑定微信支付</a:t>
              </a:r>
              <a:r>
                <a: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，自动扣费</a:t>
              </a:r>
              <a:endParaRPr lang="en-US" altLang="zh-CN" sz="1600" b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6E40C857-0AE8-4268-93D0-B33AE4FBFE59}"/>
                </a:ext>
              </a:extLst>
            </p:cNvPr>
            <p:cNvGrpSpPr/>
            <p:nvPr/>
          </p:nvGrpSpPr>
          <p:grpSpPr>
            <a:xfrm>
              <a:off x="4016935" y="4292773"/>
              <a:ext cx="1080000" cy="1080000"/>
              <a:chOff x="4929435" y="1848839"/>
              <a:chExt cx="2373482" cy="2373482"/>
            </a:xfrm>
          </p:grpSpPr>
          <p:sp>
            <p:nvSpPr>
              <p:cNvPr id="19" name="椭圆 18" descr="http://pic35.photophoto.cn/20150609/0022005515686647_b.jpg">
                <a:extLst>
                  <a:ext uri="{FF2B5EF4-FFF2-40B4-BE49-F238E27FC236}">
                    <a16:creationId xmlns:a16="http://schemas.microsoft.com/office/drawing/2014/main" id="{F9FE9497-9D2F-4CC8-BD2F-6908BA834C97}"/>
                  </a:ext>
                </a:extLst>
              </p:cNvPr>
              <p:cNvSpPr/>
              <p:nvPr/>
            </p:nvSpPr>
            <p:spPr>
              <a:xfrm>
                <a:off x="4929435" y="1848839"/>
                <a:ext cx="2373482" cy="2373482"/>
              </a:xfrm>
              <a:prstGeom prst="ellipse">
                <a:avLst/>
              </a:prstGeom>
              <a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A1F762C5-660C-4630-87CA-44C6D5986742}"/>
                  </a:ext>
                </a:extLst>
              </p:cNvPr>
              <p:cNvSpPr/>
              <p:nvPr/>
            </p:nvSpPr>
            <p:spPr>
              <a:xfrm>
                <a:off x="5356662" y="3109158"/>
                <a:ext cx="1519028" cy="783249"/>
              </a:xfrm>
              <a:custGeom>
                <a:avLst/>
                <a:gdLst>
                  <a:gd name="connsiteX0" fmla="*/ 0 w 1519028"/>
                  <a:gd name="connsiteY0" fmla="*/ 0 h 783249"/>
                  <a:gd name="connsiteX1" fmla="*/ 1519028 w 1519028"/>
                  <a:gd name="connsiteY1" fmla="*/ 0 h 783249"/>
                  <a:gd name="connsiteX2" fmla="*/ 1519028 w 1519028"/>
                  <a:gd name="connsiteY2" fmla="*/ 783249 h 783249"/>
                  <a:gd name="connsiteX3" fmla="*/ 0 w 1519028"/>
                  <a:gd name="connsiteY3" fmla="*/ 783249 h 783249"/>
                  <a:gd name="connsiteX4" fmla="*/ 0 w 1519028"/>
                  <a:gd name="connsiteY4" fmla="*/ 0 h 78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9028" h="783249">
                    <a:moveTo>
                      <a:pt x="0" y="0"/>
                    </a:moveTo>
                    <a:lnTo>
                      <a:pt x="1519028" y="0"/>
                    </a:lnTo>
                    <a:lnTo>
                      <a:pt x="1519028" y="783249"/>
                    </a:lnTo>
                    <a:lnTo>
                      <a:pt x="0" y="78324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b" anchorCtr="0">
                <a:noAutofit/>
              </a:bodyPr>
              <a:lstStyle/>
              <a:p>
                <a:pPr marL="0" lvl="0" indent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4500" kern="1200"/>
              </a:p>
            </p:txBody>
          </p:sp>
        </p:grpSp>
      </p:grpSp>
      <p:sp>
        <p:nvSpPr>
          <p:cNvPr id="21" name="标题 20">
            <a:extLst>
              <a:ext uri="{FF2B5EF4-FFF2-40B4-BE49-F238E27FC236}">
                <a16:creationId xmlns:a16="http://schemas.microsoft.com/office/drawing/2014/main" id="{09022F1B-6A60-4BBF-B602-1AF78450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无人值守便利店</a:t>
            </a:r>
          </a:p>
        </p:txBody>
      </p:sp>
    </p:spTree>
    <p:extLst>
      <p:ext uri="{BB962C8B-B14F-4D97-AF65-F5344CB8AC3E}">
        <p14:creationId xmlns:p14="http://schemas.microsoft.com/office/powerpoint/2010/main" val="2367997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79236-E75A-4222-B429-1F0A72076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异业合作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030B814-4501-4625-A22F-56B15D8CC1A8}"/>
              </a:ext>
            </a:extLst>
          </p:cNvPr>
          <p:cNvCxnSpPr/>
          <p:nvPr/>
        </p:nvCxnSpPr>
        <p:spPr>
          <a:xfrm>
            <a:off x="4476899" y="1204144"/>
            <a:ext cx="0" cy="39604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C6BC80B-F784-4A98-A5A5-0FBDA7710C6F}"/>
              </a:ext>
            </a:extLst>
          </p:cNvPr>
          <p:cNvCxnSpPr/>
          <p:nvPr/>
        </p:nvCxnSpPr>
        <p:spPr>
          <a:xfrm>
            <a:off x="7789267" y="1204144"/>
            <a:ext cx="0" cy="39604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45A375E-2B9B-4299-95B5-9D88B33E6515}"/>
              </a:ext>
            </a:extLst>
          </p:cNvPr>
          <p:cNvCxnSpPr/>
          <p:nvPr/>
        </p:nvCxnSpPr>
        <p:spPr>
          <a:xfrm>
            <a:off x="1524571" y="3220368"/>
            <a:ext cx="9001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E9C15C2-E19A-4798-B832-4274FB09D52A}"/>
              </a:ext>
            </a:extLst>
          </p:cNvPr>
          <p:cNvSpPr txBox="1"/>
          <p:nvPr/>
        </p:nvSpPr>
        <p:spPr>
          <a:xfrm>
            <a:off x="1977570" y="1761624"/>
            <a:ext cx="20162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保险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9DD135-E5A8-4CDE-87B1-EEE3642A7F11}"/>
              </a:ext>
            </a:extLst>
          </p:cNvPr>
          <p:cNvSpPr txBox="1"/>
          <p:nvPr/>
        </p:nvSpPr>
        <p:spPr>
          <a:xfrm>
            <a:off x="5133029" y="1761624"/>
            <a:ext cx="20162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饭店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134F21-9E61-4AA1-B17C-84FD2052FC63}"/>
              </a:ext>
            </a:extLst>
          </p:cNvPr>
          <p:cNvSpPr txBox="1"/>
          <p:nvPr/>
        </p:nvSpPr>
        <p:spPr>
          <a:xfrm>
            <a:off x="8293322" y="1761624"/>
            <a:ext cx="35730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EE551D-980E-4C9D-9C1F-126C2979704D}"/>
              </a:ext>
            </a:extLst>
          </p:cNvPr>
          <p:cNvSpPr txBox="1"/>
          <p:nvPr/>
        </p:nvSpPr>
        <p:spPr>
          <a:xfrm>
            <a:off x="1992623" y="3638478"/>
            <a:ext cx="20162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9F8816-A316-4DD9-9710-CB9F3B5A1FE3}"/>
              </a:ext>
            </a:extLst>
          </p:cNvPr>
          <p:cNvSpPr txBox="1"/>
          <p:nvPr/>
        </p:nvSpPr>
        <p:spPr>
          <a:xfrm>
            <a:off x="5133029" y="3638478"/>
            <a:ext cx="20162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97ECDE0-60AA-45C2-95E3-A774C1B5049B}"/>
              </a:ext>
            </a:extLst>
          </p:cNvPr>
          <p:cNvSpPr txBox="1"/>
          <p:nvPr/>
        </p:nvSpPr>
        <p:spPr>
          <a:xfrm>
            <a:off x="8292076" y="3638478"/>
            <a:ext cx="20162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61B1BD-A346-4F99-8A4C-BF3ED45F01A3}"/>
              </a:ext>
            </a:extLst>
          </p:cNvPr>
          <p:cNvSpPr txBox="1"/>
          <p:nvPr/>
        </p:nvSpPr>
        <p:spPr>
          <a:xfrm>
            <a:off x="1171165" y="6258876"/>
            <a:ext cx="9849670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基于数据分析应用的精准推送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82CFFE7-C119-42AA-A9E8-FBD9D6DF321C}"/>
              </a:ext>
            </a:extLst>
          </p:cNvPr>
          <p:cNvSpPr txBox="1"/>
          <p:nvPr/>
        </p:nvSpPr>
        <p:spPr>
          <a:xfrm>
            <a:off x="1100236" y="420205"/>
            <a:ext cx="9849670" cy="52322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油站，是一个</a:t>
            </a:r>
            <a:r>
              <a:rPr lang="zh-CN" altLang="en-US" sz="28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线下的入口</a:t>
            </a:r>
            <a:endParaRPr lang="zh-CN" altLang="en-US" sz="20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2831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http://upload.chinaz.com/2015/0923/14429898671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矩形 13"/>
          <p:cNvSpPr>
            <a:spLocks noChangeArrowheads="1"/>
          </p:cNvSpPr>
          <p:nvPr/>
        </p:nvSpPr>
        <p:spPr bwMode="auto">
          <a:xfrm>
            <a:off x="1102785" y="740833"/>
            <a:ext cx="7488767" cy="378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8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 </a:t>
            </a:r>
            <a:endParaRPr lang="en-US" altLang="zh-CN" sz="8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6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是了解客户最有效的途径</a:t>
            </a:r>
            <a:endParaRPr lang="en-US" altLang="zh-CN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6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是经营决策最可靠的依据</a:t>
            </a:r>
            <a:endParaRPr lang="en-US" altLang="zh-CN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6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是一座永远取之不尽的</a:t>
            </a:r>
            <a:r>
              <a:rPr lang="en-US" altLang="zh-CN" sz="26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6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财富金矿</a:t>
            </a:r>
            <a:r>
              <a:rPr lang="en-US" altLang="zh-CN" sz="26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2602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D9047-A4E3-4A4D-8B78-A6C2E7397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我们成型的技术体系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4EF137-3F95-4B2B-AD24-C796A48E13F9}"/>
              </a:ext>
            </a:extLst>
          </p:cNvPr>
          <p:cNvSpPr txBox="1"/>
          <p:nvPr/>
        </p:nvSpPr>
        <p:spPr>
          <a:xfrm>
            <a:off x="1353015" y="3394354"/>
            <a:ext cx="9597483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技术与业务框架图</a:t>
            </a:r>
          </a:p>
        </p:txBody>
      </p:sp>
    </p:spTree>
    <p:extLst>
      <p:ext uri="{BB962C8B-B14F-4D97-AF65-F5344CB8AC3E}">
        <p14:creationId xmlns:p14="http://schemas.microsoft.com/office/powerpoint/2010/main" val="426302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EE2C04E-734A-44A2-96D4-39D024EE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9091" r="17167"/>
          <a:stretch/>
        </p:blipFill>
        <p:spPr>
          <a:xfrm>
            <a:off x="4818888" y="10"/>
            <a:ext cx="7373112" cy="6857989"/>
          </a:xfrm>
          <a:prstGeom prst="rect">
            <a:avLst/>
          </a:prstGeom>
        </p:spPr>
      </p:pic>
      <p:sp>
        <p:nvSpPr>
          <p:cNvPr id="14" name="Freeform 8">
            <a:extLst>
              <a:ext uri="{FF2B5EF4-FFF2-40B4-BE49-F238E27FC236}">
                <a16:creationId xmlns:a16="http://schemas.microsoft.com/office/drawing/2014/main" id="{B83ED68E-10BE-4ADD-86BC-9E944EA5A2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1ADCEC2C-1761-4D19-9709-41992C2908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475" y="5866040"/>
            <a:ext cx="7040300" cy="75973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油站的运营核心要点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B95943-C069-4153-8DCC-A437900E95EB}"/>
              </a:ext>
            </a:extLst>
          </p:cNvPr>
          <p:cNvSpPr txBox="1"/>
          <p:nvPr/>
        </p:nvSpPr>
        <p:spPr>
          <a:xfrm>
            <a:off x="435431" y="1375381"/>
            <a:ext cx="5094513" cy="76944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4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单位时间的车流量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77922D-B158-46B3-B6AE-0F5AE82A18F8}"/>
              </a:ext>
            </a:extLst>
          </p:cNvPr>
          <p:cNvSpPr txBox="1"/>
          <p:nvPr/>
        </p:nvSpPr>
        <p:spPr>
          <a:xfrm>
            <a:off x="593509" y="2413338"/>
            <a:ext cx="4936435" cy="2031325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平均每辆车加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30L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油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分钟服务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辆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车的油站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营业额就是只能服务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50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辆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车的油站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倍</a:t>
            </a:r>
          </a:p>
        </p:txBody>
      </p:sp>
    </p:spTree>
    <p:extLst>
      <p:ext uri="{BB962C8B-B14F-4D97-AF65-F5344CB8AC3E}">
        <p14:creationId xmlns:p14="http://schemas.microsoft.com/office/powerpoint/2010/main" val="3583183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 noChangeAspect="1"/>
          </p:cNvGrpSpPr>
          <p:nvPr/>
        </p:nvGrpSpPr>
        <p:grpSpPr bwMode="auto">
          <a:xfrm>
            <a:off x="5253037" y="2144738"/>
            <a:ext cx="6938963" cy="4130675"/>
            <a:chOff x="1076" y="1204"/>
            <a:chExt cx="4371" cy="2602"/>
          </a:xfrm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3031" y="1204"/>
              <a:ext cx="2416" cy="614"/>
            </a:xfrm>
            <a:custGeom>
              <a:avLst/>
              <a:gdLst>
                <a:gd name="T0" fmla="*/ 0 w 2416"/>
                <a:gd name="T1" fmla="*/ 86 h 614"/>
                <a:gd name="T2" fmla="*/ 0 w 2416"/>
                <a:gd name="T3" fmla="*/ 281 h 614"/>
                <a:gd name="T4" fmla="*/ 1687 w 2416"/>
                <a:gd name="T5" fmla="*/ 614 h 614"/>
                <a:gd name="T6" fmla="*/ 2416 w 2416"/>
                <a:gd name="T7" fmla="*/ 369 h 614"/>
                <a:gd name="T8" fmla="*/ 2416 w 2416"/>
                <a:gd name="T9" fmla="*/ 148 h 614"/>
                <a:gd name="T10" fmla="*/ 830 w 2416"/>
                <a:gd name="T11" fmla="*/ 0 h 614"/>
                <a:gd name="T12" fmla="*/ 0 w 2416"/>
                <a:gd name="T13" fmla="*/ 8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6" h="614">
                  <a:moveTo>
                    <a:pt x="0" y="86"/>
                  </a:moveTo>
                  <a:lnTo>
                    <a:pt x="0" y="281"/>
                  </a:lnTo>
                  <a:lnTo>
                    <a:pt x="1687" y="614"/>
                  </a:lnTo>
                  <a:lnTo>
                    <a:pt x="2416" y="369"/>
                  </a:lnTo>
                  <a:lnTo>
                    <a:pt x="2416" y="148"/>
                  </a:lnTo>
                  <a:lnTo>
                    <a:pt x="830" y="0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076" y="2095"/>
              <a:ext cx="2100" cy="1711"/>
            </a:xfrm>
            <a:custGeom>
              <a:avLst/>
              <a:gdLst>
                <a:gd name="T0" fmla="*/ 0 w 2100"/>
                <a:gd name="T1" fmla="*/ 124 h 1711"/>
                <a:gd name="T2" fmla="*/ 0 w 2100"/>
                <a:gd name="T3" fmla="*/ 318 h 1711"/>
                <a:gd name="T4" fmla="*/ 1274 w 2100"/>
                <a:gd name="T5" fmla="*/ 1711 h 1711"/>
                <a:gd name="T6" fmla="*/ 2100 w 2100"/>
                <a:gd name="T7" fmla="*/ 1249 h 1711"/>
                <a:gd name="T8" fmla="*/ 2100 w 2100"/>
                <a:gd name="T9" fmla="*/ 942 h 1711"/>
                <a:gd name="T10" fmla="*/ 576 w 2100"/>
                <a:gd name="T11" fmla="*/ 0 h 1711"/>
                <a:gd name="T12" fmla="*/ 0 w 2100"/>
                <a:gd name="T13" fmla="*/ 124 h 1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0" h="1711">
                  <a:moveTo>
                    <a:pt x="0" y="124"/>
                  </a:moveTo>
                  <a:lnTo>
                    <a:pt x="0" y="318"/>
                  </a:lnTo>
                  <a:lnTo>
                    <a:pt x="1274" y="1711"/>
                  </a:lnTo>
                  <a:lnTo>
                    <a:pt x="2100" y="1249"/>
                  </a:lnTo>
                  <a:lnTo>
                    <a:pt x="2100" y="942"/>
                  </a:lnTo>
                  <a:lnTo>
                    <a:pt x="576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076" y="2095"/>
              <a:ext cx="2100" cy="1348"/>
            </a:xfrm>
            <a:custGeom>
              <a:avLst/>
              <a:gdLst>
                <a:gd name="T0" fmla="*/ 0 w 2100"/>
                <a:gd name="T1" fmla="*/ 124 h 1348"/>
                <a:gd name="T2" fmla="*/ 576 w 2100"/>
                <a:gd name="T3" fmla="*/ 0 h 1348"/>
                <a:gd name="T4" fmla="*/ 2100 w 2100"/>
                <a:gd name="T5" fmla="*/ 942 h 1348"/>
                <a:gd name="T6" fmla="*/ 1274 w 2100"/>
                <a:gd name="T7" fmla="*/ 1348 h 1348"/>
                <a:gd name="T8" fmla="*/ 0 w 2100"/>
                <a:gd name="T9" fmla="*/ 124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0" h="1348">
                  <a:moveTo>
                    <a:pt x="0" y="124"/>
                  </a:moveTo>
                  <a:lnTo>
                    <a:pt x="576" y="0"/>
                  </a:lnTo>
                  <a:lnTo>
                    <a:pt x="2100" y="942"/>
                  </a:lnTo>
                  <a:lnTo>
                    <a:pt x="1274" y="1348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4E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1652" y="1786"/>
              <a:ext cx="2299" cy="1251"/>
            </a:xfrm>
            <a:custGeom>
              <a:avLst/>
              <a:gdLst>
                <a:gd name="T0" fmla="*/ 0 w 2299"/>
                <a:gd name="T1" fmla="*/ 114 h 1251"/>
                <a:gd name="T2" fmla="*/ 0 w 2299"/>
                <a:gd name="T3" fmla="*/ 309 h 1251"/>
                <a:gd name="T4" fmla="*/ 1524 w 2299"/>
                <a:gd name="T5" fmla="*/ 1251 h 1251"/>
                <a:gd name="T6" fmla="*/ 2299 w 2299"/>
                <a:gd name="T7" fmla="*/ 871 h 1251"/>
                <a:gd name="T8" fmla="*/ 2299 w 2299"/>
                <a:gd name="T9" fmla="*/ 607 h 1251"/>
                <a:gd name="T10" fmla="*/ 638 w 2299"/>
                <a:gd name="T11" fmla="*/ 0 h 1251"/>
                <a:gd name="T12" fmla="*/ 0 w 2299"/>
                <a:gd name="T13" fmla="*/ 114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9" h="1251">
                  <a:moveTo>
                    <a:pt x="0" y="114"/>
                  </a:moveTo>
                  <a:lnTo>
                    <a:pt x="0" y="309"/>
                  </a:lnTo>
                  <a:lnTo>
                    <a:pt x="1524" y="1251"/>
                  </a:lnTo>
                  <a:lnTo>
                    <a:pt x="2299" y="871"/>
                  </a:lnTo>
                  <a:lnTo>
                    <a:pt x="2299" y="607"/>
                  </a:lnTo>
                  <a:lnTo>
                    <a:pt x="638" y="0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1652" y="1786"/>
              <a:ext cx="2299" cy="933"/>
            </a:xfrm>
            <a:custGeom>
              <a:avLst/>
              <a:gdLst>
                <a:gd name="T0" fmla="*/ 0 w 2299"/>
                <a:gd name="T1" fmla="*/ 114 h 933"/>
                <a:gd name="T2" fmla="*/ 638 w 2299"/>
                <a:gd name="T3" fmla="*/ 0 h 933"/>
                <a:gd name="T4" fmla="*/ 2299 w 2299"/>
                <a:gd name="T5" fmla="*/ 607 h 933"/>
                <a:gd name="T6" fmla="*/ 1524 w 2299"/>
                <a:gd name="T7" fmla="*/ 933 h 933"/>
                <a:gd name="T8" fmla="*/ 0 w 2299"/>
                <a:gd name="T9" fmla="*/ 114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9" h="933">
                  <a:moveTo>
                    <a:pt x="0" y="114"/>
                  </a:moveTo>
                  <a:lnTo>
                    <a:pt x="638" y="0"/>
                  </a:lnTo>
                  <a:lnTo>
                    <a:pt x="2299" y="607"/>
                  </a:lnTo>
                  <a:lnTo>
                    <a:pt x="1524" y="933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FAA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290" y="1485"/>
              <a:ext cx="2428" cy="908"/>
            </a:xfrm>
            <a:custGeom>
              <a:avLst/>
              <a:gdLst>
                <a:gd name="T0" fmla="*/ 0 w 2428"/>
                <a:gd name="T1" fmla="*/ 107 h 908"/>
                <a:gd name="T2" fmla="*/ 0 w 2428"/>
                <a:gd name="T3" fmla="*/ 301 h 908"/>
                <a:gd name="T4" fmla="*/ 1661 w 2428"/>
                <a:gd name="T5" fmla="*/ 908 h 908"/>
                <a:gd name="T6" fmla="*/ 2428 w 2428"/>
                <a:gd name="T7" fmla="*/ 584 h 908"/>
                <a:gd name="T8" fmla="*/ 2428 w 2428"/>
                <a:gd name="T9" fmla="*/ 333 h 908"/>
                <a:gd name="T10" fmla="*/ 741 w 2428"/>
                <a:gd name="T11" fmla="*/ 0 h 908"/>
                <a:gd name="T12" fmla="*/ 0 w 2428"/>
                <a:gd name="T13" fmla="*/ 107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8" h="908">
                  <a:moveTo>
                    <a:pt x="0" y="107"/>
                  </a:moveTo>
                  <a:lnTo>
                    <a:pt x="0" y="301"/>
                  </a:lnTo>
                  <a:lnTo>
                    <a:pt x="1661" y="908"/>
                  </a:lnTo>
                  <a:lnTo>
                    <a:pt x="2428" y="584"/>
                  </a:lnTo>
                  <a:lnTo>
                    <a:pt x="2428" y="333"/>
                  </a:lnTo>
                  <a:lnTo>
                    <a:pt x="741" y="0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290" y="1485"/>
              <a:ext cx="2428" cy="593"/>
            </a:xfrm>
            <a:custGeom>
              <a:avLst/>
              <a:gdLst>
                <a:gd name="T0" fmla="*/ 0 w 2428"/>
                <a:gd name="T1" fmla="*/ 107 h 593"/>
                <a:gd name="T2" fmla="*/ 741 w 2428"/>
                <a:gd name="T3" fmla="*/ 0 h 593"/>
                <a:gd name="T4" fmla="*/ 2428 w 2428"/>
                <a:gd name="T5" fmla="*/ 333 h 593"/>
                <a:gd name="T6" fmla="*/ 1661 w 2428"/>
                <a:gd name="T7" fmla="*/ 593 h 593"/>
                <a:gd name="T8" fmla="*/ 0 w 2428"/>
                <a:gd name="T9" fmla="*/ 107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8" h="593">
                  <a:moveTo>
                    <a:pt x="0" y="107"/>
                  </a:moveTo>
                  <a:lnTo>
                    <a:pt x="741" y="0"/>
                  </a:lnTo>
                  <a:lnTo>
                    <a:pt x="2428" y="333"/>
                  </a:lnTo>
                  <a:lnTo>
                    <a:pt x="1661" y="593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36A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3031" y="1204"/>
              <a:ext cx="2416" cy="324"/>
            </a:xfrm>
            <a:custGeom>
              <a:avLst/>
              <a:gdLst>
                <a:gd name="T0" fmla="*/ 0 w 2416"/>
                <a:gd name="T1" fmla="*/ 86 h 324"/>
                <a:gd name="T2" fmla="*/ 830 w 2416"/>
                <a:gd name="T3" fmla="*/ 0 h 324"/>
                <a:gd name="T4" fmla="*/ 2416 w 2416"/>
                <a:gd name="T5" fmla="*/ 148 h 324"/>
                <a:gd name="T6" fmla="*/ 1687 w 2416"/>
                <a:gd name="T7" fmla="*/ 324 h 324"/>
                <a:gd name="T8" fmla="*/ 0 w 2416"/>
                <a:gd name="T9" fmla="*/ 86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6" h="324">
                  <a:moveTo>
                    <a:pt x="0" y="86"/>
                  </a:moveTo>
                  <a:lnTo>
                    <a:pt x="830" y="0"/>
                  </a:lnTo>
                  <a:lnTo>
                    <a:pt x="2416" y="148"/>
                  </a:lnTo>
                  <a:lnTo>
                    <a:pt x="1687" y="324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8AB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290" y="1485"/>
              <a:ext cx="2428" cy="593"/>
            </a:xfrm>
            <a:custGeom>
              <a:avLst/>
              <a:gdLst>
                <a:gd name="T0" fmla="*/ 0 w 2428"/>
                <a:gd name="T1" fmla="*/ 107 h 593"/>
                <a:gd name="T2" fmla="*/ 741 w 2428"/>
                <a:gd name="T3" fmla="*/ 0 h 593"/>
                <a:gd name="T4" fmla="*/ 2428 w 2428"/>
                <a:gd name="T5" fmla="*/ 333 h 593"/>
                <a:gd name="T6" fmla="*/ 1661 w 2428"/>
                <a:gd name="T7" fmla="*/ 593 h 593"/>
                <a:gd name="T8" fmla="*/ 0 w 2428"/>
                <a:gd name="T9" fmla="*/ 107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8" h="593">
                  <a:moveTo>
                    <a:pt x="0" y="107"/>
                  </a:moveTo>
                  <a:lnTo>
                    <a:pt x="741" y="0"/>
                  </a:lnTo>
                  <a:lnTo>
                    <a:pt x="2428" y="333"/>
                  </a:lnTo>
                  <a:lnTo>
                    <a:pt x="1661" y="593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3031" y="1204"/>
              <a:ext cx="2416" cy="324"/>
            </a:xfrm>
            <a:custGeom>
              <a:avLst/>
              <a:gdLst>
                <a:gd name="T0" fmla="*/ 0 w 2416"/>
                <a:gd name="T1" fmla="*/ 86 h 324"/>
                <a:gd name="T2" fmla="*/ 830 w 2416"/>
                <a:gd name="T3" fmla="*/ 0 h 324"/>
                <a:gd name="T4" fmla="*/ 2416 w 2416"/>
                <a:gd name="T5" fmla="*/ 148 h 324"/>
                <a:gd name="T6" fmla="*/ 1687 w 2416"/>
                <a:gd name="T7" fmla="*/ 324 h 324"/>
                <a:gd name="T8" fmla="*/ 0 w 2416"/>
                <a:gd name="T9" fmla="*/ 86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6" h="324">
                  <a:moveTo>
                    <a:pt x="0" y="86"/>
                  </a:moveTo>
                  <a:lnTo>
                    <a:pt x="830" y="0"/>
                  </a:lnTo>
                  <a:lnTo>
                    <a:pt x="2416" y="148"/>
                  </a:lnTo>
                  <a:lnTo>
                    <a:pt x="1687" y="324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1652" y="1786"/>
              <a:ext cx="2299" cy="933"/>
            </a:xfrm>
            <a:custGeom>
              <a:avLst/>
              <a:gdLst>
                <a:gd name="T0" fmla="*/ 0 w 2299"/>
                <a:gd name="T1" fmla="*/ 114 h 933"/>
                <a:gd name="T2" fmla="*/ 638 w 2299"/>
                <a:gd name="T3" fmla="*/ 0 h 933"/>
                <a:gd name="T4" fmla="*/ 2299 w 2299"/>
                <a:gd name="T5" fmla="*/ 607 h 933"/>
                <a:gd name="T6" fmla="*/ 1524 w 2299"/>
                <a:gd name="T7" fmla="*/ 933 h 933"/>
                <a:gd name="T8" fmla="*/ 0 w 2299"/>
                <a:gd name="T9" fmla="*/ 114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9" h="933">
                  <a:moveTo>
                    <a:pt x="0" y="114"/>
                  </a:moveTo>
                  <a:lnTo>
                    <a:pt x="638" y="0"/>
                  </a:lnTo>
                  <a:lnTo>
                    <a:pt x="2299" y="607"/>
                  </a:lnTo>
                  <a:lnTo>
                    <a:pt x="1524" y="933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FAA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1652" y="1786"/>
              <a:ext cx="2299" cy="933"/>
            </a:xfrm>
            <a:custGeom>
              <a:avLst/>
              <a:gdLst>
                <a:gd name="T0" fmla="*/ 0 w 2299"/>
                <a:gd name="T1" fmla="*/ 114 h 933"/>
                <a:gd name="T2" fmla="*/ 638 w 2299"/>
                <a:gd name="T3" fmla="*/ 0 h 933"/>
                <a:gd name="T4" fmla="*/ 2299 w 2299"/>
                <a:gd name="T5" fmla="*/ 607 h 933"/>
                <a:gd name="T6" fmla="*/ 1524 w 2299"/>
                <a:gd name="T7" fmla="*/ 933 h 933"/>
                <a:gd name="T8" fmla="*/ 0 w 2299"/>
                <a:gd name="T9" fmla="*/ 114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9" h="933">
                  <a:moveTo>
                    <a:pt x="0" y="114"/>
                  </a:moveTo>
                  <a:lnTo>
                    <a:pt x="638" y="0"/>
                  </a:lnTo>
                  <a:lnTo>
                    <a:pt x="2299" y="607"/>
                  </a:lnTo>
                  <a:lnTo>
                    <a:pt x="1524" y="933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1076" y="2095"/>
              <a:ext cx="2100" cy="1348"/>
            </a:xfrm>
            <a:custGeom>
              <a:avLst/>
              <a:gdLst>
                <a:gd name="T0" fmla="*/ 0 w 2100"/>
                <a:gd name="T1" fmla="*/ 124 h 1348"/>
                <a:gd name="T2" fmla="*/ 576 w 2100"/>
                <a:gd name="T3" fmla="*/ 0 h 1348"/>
                <a:gd name="T4" fmla="*/ 2100 w 2100"/>
                <a:gd name="T5" fmla="*/ 942 h 1348"/>
                <a:gd name="T6" fmla="*/ 1274 w 2100"/>
                <a:gd name="T7" fmla="*/ 1348 h 1348"/>
                <a:gd name="T8" fmla="*/ 0 w 2100"/>
                <a:gd name="T9" fmla="*/ 124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0" h="1348">
                  <a:moveTo>
                    <a:pt x="0" y="124"/>
                  </a:moveTo>
                  <a:lnTo>
                    <a:pt x="576" y="0"/>
                  </a:lnTo>
                  <a:lnTo>
                    <a:pt x="2100" y="942"/>
                  </a:lnTo>
                  <a:lnTo>
                    <a:pt x="1274" y="1348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422275" y="83344"/>
            <a:ext cx="9710465" cy="476250"/>
          </a:xfrm>
        </p:spPr>
        <p:txBody>
          <a:bodyPr/>
          <a:lstStyle/>
          <a:p>
            <a:r>
              <a:rPr lang="zh-CN" altLang="en-US" dirty="0"/>
              <a:t>微信智慧油站：智慧平台、微信支付、大数据模型</a:t>
            </a:r>
          </a:p>
        </p:txBody>
      </p:sp>
      <p:sp>
        <p:nvSpPr>
          <p:cNvPr id="17" name="Freeform 25"/>
          <p:cNvSpPr>
            <a:spLocks noEditPoints="1"/>
          </p:cNvSpPr>
          <p:nvPr/>
        </p:nvSpPr>
        <p:spPr bwMode="auto">
          <a:xfrm rot="898892">
            <a:off x="6732337" y="1623433"/>
            <a:ext cx="2072187" cy="1967967"/>
          </a:xfrm>
          <a:custGeom>
            <a:avLst/>
            <a:gdLst>
              <a:gd name="T0" fmla="*/ 135 w 672"/>
              <a:gd name="T1" fmla="*/ 480 h 684"/>
              <a:gd name="T2" fmla="*/ 153 w 672"/>
              <a:gd name="T3" fmla="*/ 484 h 684"/>
              <a:gd name="T4" fmla="*/ 222 w 672"/>
              <a:gd name="T5" fmla="*/ 369 h 684"/>
              <a:gd name="T6" fmla="*/ 195 w 672"/>
              <a:gd name="T7" fmla="*/ 345 h 684"/>
              <a:gd name="T8" fmla="*/ 178 w 672"/>
              <a:gd name="T9" fmla="*/ 318 h 684"/>
              <a:gd name="T10" fmla="*/ 165 w 672"/>
              <a:gd name="T11" fmla="*/ 281 h 684"/>
              <a:gd name="T12" fmla="*/ 176 w 672"/>
              <a:gd name="T13" fmla="*/ 218 h 684"/>
              <a:gd name="T14" fmla="*/ 214 w 672"/>
              <a:gd name="T15" fmla="*/ 190 h 684"/>
              <a:gd name="T16" fmla="*/ 206 w 672"/>
              <a:gd name="T17" fmla="*/ 334 h 684"/>
              <a:gd name="T18" fmla="*/ 270 w 672"/>
              <a:gd name="T19" fmla="*/ 354 h 684"/>
              <a:gd name="T20" fmla="*/ 293 w 672"/>
              <a:gd name="T21" fmla="*/ 388 h 684"/>
              <a:gd name="T22" fmla="*/ 313 w 672"/>
              <a:gd name="T23" fmla="*/ 440 h 684"/>
              <a:gd name="T24" fmla="*/ 270 w 672"/>
              <a:gd name="T25" fmla="*/ 537 h 684"/>
              <a:gd name="T26" fmla="*/ 229 w 672"/>
              <a:gd name="T27" fmla="*/ 590 h 684"/>
              <a:gd name="T28" fmla="*/ 231 w 672"/>
              <a:gd name="T29" fmla="*/ 634 h 684"/>
              <a:gd name="T30" fmla="*/ 300 w 672"/>
              <a:gd name="T31" fmla="*/ 671 h 684"/>
              <a:gd name="T32" fmla="*/ 279 w 672"/>
              <a:gd name="T33" fmla="*/ 637 h 684"/>
              <a:gd name="T34" fmla="*/ 275 w 672"/>
              <a:gd name="T35" fmla="*/ 617 h 684"/>
              <a:gd name="T36" fmla="*/ 310 w 672"/>
              <a:gd name="T37" fmla="*/ 606 h 684"/>
              <a:gd name="T38" fmla="*/ 332 w 672"/>
              <a:gd name="T39" fmla="*/ 529 h 684"/>
              <a:gd name="T40" fmla="*/ 376 w 672"/>
              <a:gd name="T41" fmla="*/ 400 h 684"/>
              <a:gd name="T42" fmla="*/ 424 w 672"/>
              <a:gd name="T43" fmla="*/ 326 h 684"/>
              <a:gd name="T44" fmla="*/ 490 w 672"/>
              <a:gd name="T45" fmla="*/ 346 h 684"/>
              <a:gd name="T46" fmla="*/ 531 w 672"/>
              <a:gd name="T47" fmla="*/ 390 h 684"/>
              <a:gd name="T48" fmla="*/ 563 w 672"/>
              <a:gd name="T49" fmla="*/ 422 h 684"/>
              <a:gd name="T50" fmla="*/ 578 w 672"/>
              <a:gd name="T51" fmla="*/ 455 h 684"/>
              <a:gd name="T52" fmla="*/ 624 w 672"/>
              <a:gd name="T53" fmla="*/ 444 h 684"/>
              <a:gd name="T54" fmla="*/ 643 w 672"/>
              <a:gd name="T55" fmla="*/ 403 h 684"/>
              <a:gd name="T56" fmla="*/ 604 w 672"/>
              <a:gd name="T57" fmla="*/ 405 h 684"/>
              <a:gd name="T58" fmla="*/ 586 w 672"/>
              <a:gd name="T59" fmla="*/ 399 h 684"/>
              <a:gd name="T60" fmla="*/ 565 w 672"/>
              <a:gd name="T61" fmla="*/ 379 h 684"/>
              <a:gd name="T62" fmla="*/ 527 w 672"/>
              <a:gd name="T63" fmla="*/ 321 h 684"/>
              <a:gd name="T64" fmla="*/ 493 w 672"/>
              <a:gd name="T65" fmla="*/ 271 h 684"/>
              <a:gd name="T66" fmla="*/ 420 w 672"/>
              <a:gd name="T67" fmla="*/ 265 h 684"/>
              <a:gd name="T68" fmla="*/ 397 w 672"/>
              <a:gd name="T69" fmla="*/ 225 h 684"/>
              <a:gd name="T70" fmla="*/ 443 w 672"/>
              <a:gd name="T71" fmla="*/ 187 h 684"/>
              <a:gd name="T72" fmla="*/ 483 w 672"/>
              <a:gd name="T73" fmla="*/ 138 h 684"/>
              <a:gd name="T74" fmla="*/ 479 w 672"/>
              <a:gd name="T75" fmla="*/ 126 h 684"/>
              <a:gd name="T76" fmla="*/ 466 w 672"/>
              <a:gd name="T77" fmla="*/ 129 h 684"/>
              <a:gd name="T78" fmla="*/ 456 w 672"/>
              <a:gd name="T79" fmla="*/ 134 h 684"/>
              <a:gd name="T80" fmla="*/ 448 w 672"/>
              <a:gd name="T81" fmla="*/ 130 h 684"/>
              <a:gd name="T82" fmla="*/ 424 w 672"/>
              <a:gd name="T83" fmla="*/ 129 h 684"/>
              <a:gd name="T84" fmla="*/ 413 w 672"/>
              <a:gd name="T85" fmla="*/ 175 h 684"/>
              <a:gd name="T86" fmla="*/ 370 w 672"/>
              <a:gd name="T87" fmla="*/ 195 h 684"/>
              <a:gd name="T88" fmla="*/ 333 w 672"/>
              <a:gd name="T89" fmla="*/ 134 h 684"/>
              <a:gd name="T90" fmla="*/ 306 w 672"/>
              <a:gd name="T91" fmla="*/ 95 h 684"/>
              <a:gd name="T92" fmla="*/ 321 w 672"/>
              <a:gd name="T93" fmla="*/ 66 h 684"/>
              <a:gd name="T94" fmla="*/ 314 w 672"/>
              <a:gd name="T95" fmla="*/ 31 h 684"/>
              <a:gd name="T96" fmla="*/ 303 w 672"/>
              <a:gd name="T97" fmla="*/ 6 h 684"/>
              <a:gd name="T98" fmla="*/ 243 w 672"/>
              <a:gd name="T99" fmla="*/ 17 h 684"/>
              <a:gd name="T100" fmla="*/ 240 w 672"/>
              <a:gd name="T101" fmla="*/ 61 h 684"/>
              <a:gd name="T102" fmla="*/ 254 w 672"/>
              <a:gd name="T103" fmla="*/ 79 h 684"/>
              <a:gd name="T104" fmla="*/ 205 w 672"/>
              <a:gd name="T105" fmla="*/ 106 h 684"/>
              <a:gd name="T106" fmla="*/ 175 w 672"/>
              <a:gd name="T107" fmla="*/ 135 h 684"/>
              <a:gd name="T108" fmla="*/ 125 w 672"/>
              <a:gd name="T109" fmla="*/ 237 h 684"/>
              <a:gd name="T110" fmla="*/ 135 w 672"/>
              <a:gd name="T111" fmla="*/ 282 h 684"/>
              <a:gd name="T112" fmla="*/ 101 w 672"/>
              <a:gd name="T113" fmla="*/ 287 h 684"/>
              <a:gd name="T114" fmla="*/ 66 w 672"/>
              <a:gd name="T115" fmla="*/ 274 h 684"/>
              <a:gd name="T116" fmla="*/ 132 w 672"/>
              <a:gd name="T117" fmla="*/ 307 h 684"/>
              <a:gd name="T118" fmla="*/ 146 w 672"/>
              <a:gd name="T119" fmla="*/ 309 h 684"/>
              <a:gd name="T120" fmla="*/ 164 w 672"/>
              <a:gd name="T121" fmla="*/ 319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72" h="684">
                <a:moveTo>
                  <a:pt x="4" y="397"/>
                </a:moveTo>
                <a:cubicBezTo>
                  <a:pt x="5" y="397"/>
                  <a:pt x="6" y="397"/>
                  <a:pt x="7" y="398"/>
                </a:cubicBezTo>
                <a:cubicBezTo>
                  <a:pt x="8" y="398"/>
                  <a:pt x="9" y="399"/>
                  <a:pt x="9" y="399"/>
                </a:cubicBezTo>
                <a:cubicBezTo>
                  <a:pt x="9" y="399"/>
                  <a:pt x="9" y="399"/>
                  <a:pt x="9" y="401"/>
                </a:cubicBezTo>
                <a:cubicBezTo>
                  <a:pt x="9" y="402"/>
                  <a:pt x="10" y="403"/>
                  <a:pt x="12" y="403"/>
                </a:cubicBezTo>
                <a:cubicBezTo>
                  <a:pt x="13" y="404"/>
                  <a:pt x="15" y="403"/>
                  <a:pt x="15" y="403"/>
                </a:cubicBezTo>
                <a:cubicBezTo>
                  <a:pt x="15" y="403"/>
                  <a:pt x="48" y="424"/>
                  <a:pt x="55" y="429"/>
                </a:cubicBezTo>
                <a:cubicBezTo>
                  <a:pt x="63" y="433"/>
                  <a:pt x="80" y="444"/>
                  <a:pt x="88" y="450"/>
                </a:cubicBezTo>
                <a:cubicBezTo>
                  <a:pt x="97" y="455"/>
                  <a:pt x="108" y="462"/>
                  <a:pt x="114" y="466"/>
                </a:cubicBezTo>
                <a:cubicBezTo>
                  <a:pt x="120" y="470"/>
                  <a:pt x="126" y="474"/>
                  <a:pt x="129" y="476"/>
                </a:cubicBezTo>
                <a:cubicBezTo>
                  <a:pt x="133" y="478"/>
                  <a:pt x="135" y="479"/>
                  <a:pt x="135" y="479"/>
                </a:cubicBezTo>
                <a:cubicBezTo>
                  <a:pt x="135" y="479"/>
                  <a:pt x="135" y="480"/>
                  <a:pt x="135" y="480"/>
                </a:cubicBezTo>
                <a:cubicBezTo>
                  <a:pt x="135" y="480"/>
                  <a:pt x="134" y="481"/>
                  <a:pt x="135" y="482"/>
                </a:cubicBezTo>
                <a:cubicBezTo>
                  <a:pt x="136" y="483"/>
                  <a:pt x="136" y="483"/>
                  <a:pt x="138" y="483"/>
                </a:cubicBezTo>
                <a:cubicBezTo>
                  <a:pt x="139" y="484"/>
                  <a:pt x="140" y="483"/>
                  <a:pt x="140" y="483"/>
                </a:cubicBezTo>
                <a:cubicBezTo>
                  <a:pt x="140" y="483"/>
                  <a:pt x="141" y="483"/>
                  <a:pt x="141" y="484"/>
                </a:cubicBezTo>
                <a:cubicBezTo>
                  <a:pt x="141" y="484"/>
                  <a:pt x="142" y="484"/>
                  <a:pt x="142" y="485"/>
                </a:cubicBezTo>
                <a:cubicBezTo>
                  <a:pt x="143" y="486"/>
                  <a:pt x="144" y="486"/>
                  <a:pt x="144" y="487"/>
                </a:cubicBezTo>
                <a:cubicBezTo>
                  <a:pt x="145" y="488"/>
                  <a:pt x="146" y="488"/>
                  <a:pt x="146" y="488"/>
                </a:cubicBezTo>
                <a:cubicBezTo>
                  <a:pt x="147" y="488"/>
                  <a:pt x="148" y="487"/>
                  <a:pt x="148" y="487"/>
                </a:cubicBezTo>
                <a:cubicBezTo>
                  <a:pt x="148" y="487"/>
                  <a:pt x="149" y="487"/>
                  <a:pt x="149" y="486"/>
                </a:cubicBezTo>
                <a:cubicBezTo>
                  <a:pt x="150" y="485"/>
                  <a:pt x="150" y="485"/>
                  <a:pt x="150" y="485"/>
                </a:cubicBezTo>
                <a:cubicBezTo>
                  <a:pt x="150" y="485"/>
                  <a:pt x="151" y="485"/>
                  <a:pt x="151" y="485"/>
                </a:cubicBezTo>
                <a:cubicBezTo>
                  <a:pt x="151" y="485"/>
                  <a:pt x="153" y="484"/>
                  <a:pt x="153" y="484"/>
                </a:cubicBezTo>
                <a:cubicBezTo>
                  <a:pt x="153" y="484"/>
                  <a:pt x="153" y="484"/>
                  <a:pt x="154" y="485"/>
                </a:cubicBezTo>
                <a:cubicBezTo>
                  <a:pt x="154" y="485"/>
                  <a:pt x="156" y="484"/>
                  <a:pt x="156" y="484"/>
                </a:cubicBezTo>
                <a:cubicBezTo>
                  <a:pt x="156" y="484"/>
                  <a:pt x="157" y="484"/>
                  <a:pt x="157" y="484"/>
                </a:cubicBezTo>
                <a:cubicBezTo>
                  <a:pt x="158" y="483"/>
                  <a:pt x="158" y="482"/>
                  <a:pt x="158" y="482"/>
                </a:cubicBezTo>
                <a:cubicBezTo>
                  <a:pt x="159" y="481"/>
                  <a:pt x="159" y="480"/>
                  <a:pt x="160" y="479"/>
                </a:cubicBezTo>
                <a:cubicBezTo>
                  <a:pt x="160" y="478"/>
                  <a:pt x="160" y="478"/>
                  <a:pt x="160" y="478"/>
                </a:cubicBezTo>
                <a:cubicBezTo>
                  <a:pt x="160" y="478"/>
                  <a:pt x="168" y="463"/>
                  <a:pt x="171" y="458"/>
                </a:cubicBezTo>
                <a:cubicBezTo>
                  <a:pt x="175" y="452"/>
                  <a:pt x="185" y="433"/>
                  <a:pt x="190" y="424"/>
                </a:cubicBezTo>
                <a:cubicBezTo>
                  <a:pt x="195" y="415"/>
                  <a:pt x="202" y="403"/>
                  <a:pt x="206" y="396"/>
                </a:cubicBezTo>
                <a:cubicBezTo>
                  <a:pt x="210" y="388"/>
                  <a:pt x="218" y="375"/>
                  <a:pt x="219" y="373"/>
                </a:cubicBezTo>
                <a:cubicBezTo>
                  <a:pt x="219" y="372"/>
                  <a:pt x="220" y="371"/>
                  <a:pt x="220" y="371"/>
                </a:cubicBezTo>
                <a:cubicBezTo>
                  <a:pt x="221" y="370"/>
                  <a:pt x="221" y="370"/>
                  <a:pt x="222" y="369"/>
                </a:cubicBezTo>
                <a:cubicBezTo>
                  <a:pt x="222" y="368"/>
                  <a:pt x="223" y="368"/>
                  <a:pt x="223" y="368"/>
                </a:cubicBezTo>
                <a:cubicBezTo>
                  <a:pt x="224" y="367"/>
                  <a:pt x="225" y="366"/>
                  <a:pt x="224" y="365"/>
                </a:cubicBezTo>
                <a:cubicBezTo>
                  <a:pt x="224" y="363"/>
                  <a:pt x="222" y="363"/>
                  <a:pt x="221" y="363"/>
                </a:cubicBezTo>
                <a:cubicBezTo>
                  <a:pt x="220" y="362"/>
                  <a:pt x="219" y="361"/>
                  <a:pt x="219" y="361"/>
                </a:cubicBezTo>
                <a:cubicBezTo>
                  <a:pt x="218" y="361"/>
                  <a:pt x="218" y="361"/>
                  <a:pt x="217" y="360"/>
                </a:cubicBezTo>
                <a:cubicBezTo>
                  <a:pt x="216" y="359"/>
                  <a:pt x="211" y="356"/>
                  <a:pt x="208" y="355"/>
                </a:cubicBezTo>
                <a:cubicBezTo>
                  <a:pt x="205" y="353"/>
                  <a:pt x="202" y="351"/>
                  <a:pt x="202" y="351"/>
                </a:cubicBezTo>
                <a:cubicBezTo>
                  <a:pt x="202" y="351"/>
                  <a:pt x="202" y="351"/>
                  <a:pt x="202" y="350"/>
                </a:cubicBezTo>
                <a:cubicBezTo>
                  <a:pt x="203" y="349"/>
                  <a:pt x="202" y="349"/>
                  <a:pt x="202" y="349"/>
                </a:cubicBezTo>
                <a:cubicBezTo>
                  <a:pt x="201" y="349"/>
                  <a:pt x="201" y="349"/>
                  <a:pt x="201" y="348"/>
                </a:cubicBezTo>
                <a:cubicBezTo>
                  <a:pt x="201" y="348"/>
                  <a:pt x="199" y="347"/>
                  <a:pt x="197" y="346"/>
                </a:cubicBezTo>
                <a:cubicBezTo>
                  <a:pt x="196" y="345"/>
                  <a:pt x="195" y="345"/>
                  <a:pt x="195" y="345"/>
                </a:cubicBezTo>
                <a:cubicBezTo>
                  <a:pt x="194" y="346"/>
                  <a:pt x="193" y="346"/>
                  <a:pt x="193" y="346"/>
                </a:cubicBezTo>
                <a:cubicBezTo>
                  <a:pt x="193" y="346"/>
                  <a:pt x="172" y="332"/>
                  <a:pt x="170" y="331"/>
                </a:cubicBezTo>
                <a:cubicBezTo>
                  <a:pt x="168" y="330"/>
                  <a:pt x="166" y="328"/>
                  <a:pt x="166" y="328"/>
                </a:cubicBezTo>
                <a:cubicBezTo>
                  <a:pt x="166" y="328"/>
                  <a:pt x="166" y="327"/>
                  <a:pt x="166" y="327"/>
                </a:cubicBezTo>
                <a:cubicBezTo>
                  <a:pt x="167" y="326"/>
                  <a:pt x="166" y="326"/>
                  <a:pt x="166" y="326"/>
                </a:cubicBezTo>
                <a:cubicBezTo>
                  <a:pt x="166" y="326"/>
                  <a:pt x="166" y="325"/>
                  <a:pt x="167" y="325"/>
                </a:cubicBezTo>
                <a:cubicBezTo>
                  <a:pt x="167" y="324"/>
                  <a:pt x="168" y="324"/>
                  <a:pt x="168" y="324"/>
                </a:cubicBezTo>
                <a:cubicBezTo>
                  <a:pt x="169" y="324"/>
                  <a:pt x="169" y="323"/>
                  <a:pt x="171" y="321"/>
                </a:cubicBezTo>
                <a:cubicBezTo>
                  <a:pt x="173" y="318"/>
                  <a:pt x="173" y="317"/>
                  <a:pt x="173" y="317"/>
                </a:cubicBezTo>
                <a:cubicBezTo>
                  <a:pt x="173" y="317"/>
                  <a:pt x="173" y="317"/>
                  <a:pt x="174" y="316"/>
                </a:cubicBezTo>
                <a:cubicBezTo>
                  <a:pt x="174" y="316"/>
                  <a:pt x="174" y="317"/>
                  <a:pt x="176" y="317"/>
                </a:cubicBezTo>
                <a:cubicBezTo>
                  <a:pt x="177" y="318"/>
                  <a:pt x="177" y="318"/>
                  <a:pt x="178" y="318"/>
                </a:cubicBezTo>
                <a:cubicBezTo>
                  <a:pt x="178" y="317"/>
                  <a:pt x="179" y="317"/>
                  <a:pt x="178" y="315"/>
                </a:cubicBezTo>
                <a:cubicBezTo>
                  <a:pt x="178" y="314"/>
                  <a:pt x="177" y="311"/>
                  <a:pt x="177" y="311"/>
                </a:cubicBezTo>
                <a:cubicBezTo>
                  <a:pt x="177" y="311"/>
                  <a:pt x="177" y="311"/>
                  <a:pt x="177" y="310"/>
                </a:cubicBezTo>
                <a:cubicBezTo>
                  <a:pt x="177" y="309"/>
                  <a:pt x="177" y="308"/>
                  <a:pt x="177" y="306"/>
                </a:cubicBezTo>
                <a:cubicBezTo>
                  <a:pt x="178" y="305"/>
                  <a:pt x="177" y="304"/>
                  <a:pt x="177" y="302"/>
                </a:cubicBezTo>
                <a:cubicBezTo>
                  <a:pt x="176" y="301"/>
                  <a:pt x="176" y="300"/>
                  <a:pt x="175" y="298"/>
                </a:cubicBezTo>
                <a:cubicBezTo>
                  <a:pt x="175" y="296"/>
                  <a:pt x="175" y="295"/>
                  <a:pt x="175" y="294"/>
                </a:cubicBezTo>
                <a:cubicBezTo>
                  <a:pt x="175" y="292"/>
                  <a:pt x="174" y="291"/>
                  <a:pt x="173" y="290"/>
                </a:cubicBezTo>
                <a:cubicBezTo>
                  <a:pt x="172" y="289"/>
                  <a:pt x="171" y="287"/>
                  <a:pt x="170" y="287"/>
                </a:cubicBezTo>
                <a:cubicBezTo>
                  <a:pt x="170" y="286"/>
                  <a:pt x="169" y="285"/>
                  <a:pt x="168" y="284"/>
                </a:cubicBezTo>
                <a:cubicBezTo>
                  <a:pt x="168" y="284"/>
                  <a:pt x="168" y="283"/>
                  <a:pt x="167" y="282"/>
                </a:cubicBezTo>
                <a:cubicBezTo>
                  <a:pt x="166" y="282"/>
                  <a:pt x="165" y="281"/>
                  <a:pt x="165" y="281"/>
                </a:cubicBezTo>
                <a:cubicBezTo>
                  <a:pt x="165" y="281"/>
                  <a:pt x="166" y="281"/>
                  <a:pt x="166" y="280"/>
                </a:cubicBezTo>
                <a:cubicBezTo>
                  <a:pt x="167" y="280"/>
                  <a:pt x="167" y="280"/>
                  <a:pt x="167" y="278"/>
                </a:cubicBezTo>
                <a:cubicBezTo>
                  <a:pt x="167" y="276"/>
                  <a:pt x="167" y="275"/>
                  <a:pt x="168" y="271"/>
                </a:cubicBezTo>
                <a:cubicBezTo>
                  <a:pt x="168" y="267"/>
                  <a:pt x="168" y="266"/>
                  <a:pt x="169" y="262"/>
                </a:cubicBezTo>
                <a:cubicBezTo>
                  <a:pt x="169" y="258"/>
                  <a:pt x="169" y="256"/>
                  <a:pt x="170" y="253"/>
                </a:cubicBezTo>
                <a:cubicBezTo>
                  <a:pt x="170" y="250"/>
                  <a:pt x="171" y="248"/>
                  <a:pt x="171" y="245"/>
                </a:cubicBezTo>
                <a:cubicBezTo>
                  <a:pt x="172" y="242"/>
                  <a:pt x="172" y="241"/>
                  <a:pt x="172" y="240"/>
                </a:cubicBezTo>
                <a:cubicBezTo>
                  <a:pt x="172" y="238"/>
                  <a:pt x="172" y="237"/>
                  <a:pt x="172" y="235"/>
                </a:cubicBezTo>
                <a:cubicBezTo>
                  <a:pt x="172" y="234"/>
                  <a:pt x="172" y="233"/>
                  <a:pt x="172" y="231"/>
                </a:cubicBezTo>
                <a:cubicBezTo>
                  <a:pt x="172" y="229"/>
                  <a:pt x="173" y="228"/>
                  <a:pt x="173" y="227"/>
                </a:cubicBezTo>
                <a:cubicBezTo>
                  <a:pt x="174" y="225"/>
                  <a:pt x="174" y="224"/>
                  <a:pt x="175" y="223"/>
                </a:cubicBezTo>
                <a:cubicBezTo>
                  <a:pt x="175" y="222"/>
                  <a:pt x="176" y="221"/>
                  <a:pt x="176" y="218"/>
                </a:cubicBezTo>
                <a:cubicBezTo>
                  <a:pt x="177" y="216"/>
                  <a:pt x="177" y="215"/>
                  <a:pt x="177" y="213"/>
                </a:cubicBezTo>
                <a:cubicBezTo>
                  <a:pt x="178" y="211"/>
                  <a:pt x="177" y="209"/>
                  <a:pt x="177" y="209"/>
                </a:cubicBezTo>
                <a:cubicBezTo>
                  <a:pt x="177" y="209"/>
                  <a:pt x="178" y="209"/>
                  <a:pt x="179" y="208"/>
                </a:cubicBezTo>
                <a:cubicBezTo>
                  <a:pt x="180" y="206"/>
                  <a:pt x="181" y="205"/>
                  <a:pt x="183" y="202"/>
                </a:cubicBezTo>
                <a:cubicBezTo>
                  <a:pt x="185" y="200"/>
                  <a:pt x="186" y="199"/>
                  <a:pt x="187" y="198"/>
                </a:cubicBezTo>
                <a:cubicBezTo>
                  <a:pt x="188" y="197"/>
                  <a:pt x="188" y="196"/>
                  <a:pt x="189" y="195"/>
                </a:cubicBezTo>
                <a:cubicBezTo>
                  <a:pt x="192" y="193"/>
                  <a:pt x="194" y="191"/>
                  <a:pt x="198" y="188"/>
                </a:cubicBezTo>
                <a:cubicBezTo>
                  <a:pt x="202" y="185"/>
                  <a:pt x="205" y="182"/>
                  <a:pt x="207" y="180"/>
                </a:cubicBezTo>
                <a:cubicBezTo>
                  <a:pt x="209" y="178"/>
                  <a:pt x="210" y="178"/>
                  <a:pt x="210" y="178"/>
                </a:cubicBezTo>
                <a:cubicBezTo>
                  <a:pt x="210" y="178"/>
                  <a:pt x="210" y="178"/>
                  <a:pt x="211" y="180"/>
                </a:cubicBezTo>
                <a:cubicBezTo>
                  <a:pt x="211" y="181"/>
                  <a:pt x="212" y="182"/>
                  <a:pt x="212" y="184"/>
                </a:cubicBezTo>
                <a:cubicBezTo>
                  <a:pt x="213" y="185"/>
                  <a:pt x="213" y="187"/>
                  <a:pt x="214" y="190"/>
                </a:cubicBezTo>
                <a:cubicBezTo>
                  <a:pt x="214" y="192"/>
                  <a:pt x="214" y="194"/>
                  <a:pt x="213" y="199"/>
                </a:cubicBezTo>
                <a:cubicBezTo>
                  <a:pt x="213" y="204"/>
                  <a:pt x="212" y="208"/>
                  <a:pt x="211" y="212"/>
                </a:cubicBezTo>
                <a:cubicBezTo>
                  <a:pt x="211" y="217"/>
                  <a:pt x="210" y="221"/>
                  <a:pt x="210" y="222"/>
                </a:cubicBezTo>
                <a:cubicBezTo>
                  <a:pt x="209" y="223"/>
                  <a:pt x="209" y="224"/>
                  <a:pt x="208" y="226"/>
                </a:cubicBezTo>
                <a:cubicBezTo>
                  <a:pt x="206" y="228"/>
                  <a:pt x="205" y="229"/>
                  <a:pt x="204" y="231"/>
                </a:cubicBezTo>
                <a:cubicBezTo>
                  <a:pt x="204" y="233"/>
                  <a:pt x="204" y="235"/>
                  <a:pt x="204" y="242"/>
                </a:cubicBezTo>
                <a:cubicBezTo>
                  <a:pt x="204" y="248"/>
                  <a:pt x="203" y="260"/>
                  <a:pt x="203" y="268"/>
                </a:cubicBezTo>
                <a:cubicBezTo>
                  <a:pt x="203" y="276"/>
                  <a:pt x="203" y="283"/>
                  <a:pt x="202" y="290"/>
                </a:cubicBezTo>
                <a:cubicBezTo>
                  <a:pt x="202" y="297"/>
                  <a:pt x="202" y="304"/>
                  <a:pt x="202" y="309"/>
                </a:cubicBezTo>
                <a:cubicBezTo>
                  <a:pt x="202" y="314"/>
                  <a:pt x="202" y="320"/>
                  <a:pt x="202" y="324"/>
                </a:cubicBezTo>
                <a:cubicBezTo>
                  <a:pt x="202" y="327"/>
                  <a:pt x="202" y="330"/>
                  <a:pt x="202" y="332"/>
                </a:cubicBezTo>
                <a:cubicBezTo>
                  <a:pt x="202" y="333"/>
                  <a:pt x="204" y="333"/>
                  <a:pt x="206" y="334"/>
                </a:cubicBezTo>
                <a:cubicBezTo>
                  <a:pt x="209" y="334"/>
                  <a:pt x="211" y="335"/>
                  <a:pt x="212" y="335"/>
                </a:cubicBezTo>
                <a:cubicBezTo>
                  <a:pt x="213" y="335"/>
                  <a:pt x="213" y="336"/>
                  <a:pt x="213" y="337"/>
                </a:cubicBezTo>
                <a:cubicBezTo>
                  <a:pt x="214" y="337"/>
                  <a:pt x="213" y="338"/>
                  <a:pt x="214" y="340"/>
                </a:cubicBezTo>
                <a:cubicBezTo>
                  <a:pt x="214" y="341"/>
                  <a:pt x="217" y="342"/>
                  <a:pt x="220" y="343"/>
                </a:cubicBezTo>
                <a:cubicBezTo>
                  <a:pt x="222" y="344"/>
                  <a:pt x="224" y="345"/>
                  <a:pt x="225" y="346"/>
                </a:cubicBezTo>
                <a:cubicBezTo>
                  <a:pt x="226" y="346"/>
                  <a:pt x="226" y="346"/>
                  <a:pt x="227" y="348"/>
                </a:cubicBezTo>
                <a:cubicBezTo>
                  <a:pt x="228" y="350"/>
                  <a:pt x="230" y="351"/>
                  <a:pt x="233" y="352"/>
                </a:cubicBezTo>
                <a:cubicBezTo>
                  <a:pt x="236" y="353"/>
                  <a:pt x="238" y="354"/>
                  <a:pt x="241" y="355"/>
                </a:cubicBezTo>
                <a:cubicBezTo>
                  <a:pt x="244" y="356"/>
                  <a:pt x="248" y="357"/>
                  <a:pt x="251" y="358"/>
                </a:cubicBezTo>
                <a:cubicBezTo>
                  <a:pt x="254" y="359"/>
                  <a:pt x="255" y="359"/>
                  <a:pt x="258" y="359"/>
                </a:cubicBezTo>
                <a:cubicBezTo>
                  <a:pt x="260" y="360"/>
                  <a:pt x="262" y="359"/>
                  <a:pt x="265" y="358"/>
                </a:cubicBezTo>
                <a:cubicBezTo>
                  <a:pt x="268" y="356"/>
                  <a:pt x="269" y="355"/>
                  <a:pt x="270" y="354"/>
                </a:cubicBezTo>
                <a:cubicBezTo>
                  <a:pt x="270" y="354"/>
                  <a:pt x="271" y="353"/>
                  <a:pt x="271" y="353"/>
                </a:cubicBezTo>
                <a:cubicBezTo>
                  <a:pt x="271" y="353"/>
                  <a:pt x="271" y="354"/>
                  <a:pt x="273" y="356"/>
                </a:cubicBezTo>
                <a:cubicBezTo>
                  <a:pt x="274" y="357"/>
                  <a:pt x="276" y="358"/>
                  <a:pt x="277" y="359"/>
                </a:cubicBezTo>
                <a:cubicBezTo>
                  <a:pt x="277" y="359"/>
                  <a:pt x="277" y="359"/>
                  <a:pt x="278" y="360"/>
                </a:cubicBezTo>
                <a:cubicBezTo>
                  <a:pt x="278" y="361"/>
                  <a:pt x="279" y="361"/>
                  <a:pt x="280" y="363"/>
                </a:cubicBezTo>
                <a:cubicBezTo>
                  <a:pt x="281" y="365"/>
                  <a:pt x="282" y="364"/>
                  <a:pt x="283" y="365"/>
                </a:cubicBezTo>
                <a:cubicBezTo>
                  <a:pt x="284" y="365"/>
                  <a:pt x="285" y="366"/>
                  <a:pt x="285" y="367"/>
                </a:cubicBezTo>
                <a:cubicBezTo>
                  <a:pt x="286" y="368"/>
                  <a:pt x="284" y="368"/>
                  <a:pt x="284" y="370"/>
                </a:cubicBezTo>
                <a:cubicBezTo>
                  <a:pt x="284" y="373"/>
                  <a:pt x="286" y="375"/>
                  <a:pt x="287" y="376"/>
                </a:cubicBezTo>
                <a:cubicBezTo>
                  <a:pt x="288" y="377"/>
                  <a:pt x="289" y="378"/>
                  <a:pt x="289" y="379"/>
                </a:cubicBezTo>
                <a:cubicBezTo>
                  <a:pt x="289" y="379"/>
                  <a:pt x="289" y="380"/>
                  <a:pt x="290" y="380"/>
                </a:cubicBezTo>
                <a:cubicBezTo>
                  <a:pt x="290" y="382"/>
                  <a:pt x="291" y="384"/>
                  <a:pt x="293" y="388"/>
                </a:cubicBezTo>
                <a:cubicBezTo>
                  <a:pt x="295" y="392"/>
                  <a:pt x="296" y="396"/>
                  <a:pt x="298" y="399"/>
                </a:cubicBezTo>
                <a:cubicBezTo>
                  <a:pt x="299" y="402"/>
                  <a:pt x="300" y="406"/>
                  <a:pt x="302" y="410"/>
                </a:cubicBezTo>
                <a:cubicBezTo>
                  <a:pt x="303" y="411"/>
                  <a:pt x="304" y="413"/>
                  <a:pt x="305" y="414"/>
                </a:cubicBezTo>
                <a:cubicBezTo>
                  <a:pt x="305" y="415"/>
                  <a:pt x="306" y="417"/>
                  <a:pt x="307" y="418"/>
                </a:cubicBezTo>
                <a:cubicBezTo>
                  <a:pt x="308" y="420"/>
                  <a:pt x="308" y="421"/>
                  <a:pt x="309" y="423"/>
                </a:cubicBezTo>
                <a:cubicBezTo>
                  <a:pt x="310" y="425"/>
                  <a:pt x="311" y="426"/>
                  <a:pt x="311" y="426"/>
                </a:cubicBezTo>
                <a:cubicBezTo>
                  <a:pt x="312" y="427"/>
                  <a:pt x="311" y="428"/>
                  <a:pt x="311" y="429"/>
                </a:cubicBezTo>
                <a:cubicBezTo>
                  <a:pt x="311" y="430"/>
                  <a:pt x="312" y="431"/>
                  <a:pt x="312" y="431"/>
                </a:cubicBezTo>
                <a:cubicBezTo>
                  <a:pt x="312" y="432"/>
                  <a:pt x="312" y="432"/>
                  <a:pt x="312" y="434"/>
                </a:cubicBezTo>
                <a:cubicBezTo>
                  <a:pt x="312" y="436"/>
                  <a:pt x="313" y="437"/>
                  <a:pt x="313" y="437"/>
                </a:cubicBezTo>
                <a:cubicBezTo>
                  <a:pt x="313" y="438"/>
                  <a:pt x="314" y="439"/>
                  <a:pt x="314" y="439"/>
                </a:cubicBezTo>
                <a:cubicBezTo>
                  <a:pt x="314" y="439"/>
                  <a:pt x="314" y="439"/>
                  <a:pt x="313" y="440"/>
                </a:cubicBezTo>
                <a:cubicBezTo>
                  <a:pt x="312" y="441"/>
                  <a:pt x="311" y="442"/>
                  <a:pt x="310" y="443"/>
                </a:cubicBezTo>
                <a:cubicBezTo>
                  <a:pt x="308" y="445"/>
                  <a:pt x="307" y="448"/>
                  <a:pt x="308" y="450"/>
                </a:cubicBezTo>
                <a:cubicBezTo>
                  <a:pt x="308" y="452"/>
                  <a:pt x="309" y="453"/>
                  <a:pt x="309" y="453"/>
                </a:cubicBezTo>
                <a:cubicBezTo>
                  <a:pt x="309" y="453"/>
                  <a:pt x="308" y="455"/>
                  <a:pt x="306" y="458"/>
                </a:cubicBezTo>
                <a:cubicBezTo>
                  <a:pt x="304" y="461"/>
                  <a:pt x="302" y="465"/>
                  <a:pt x="300" y="469"/>
                </a:cubicBezTo>
                <a:cubicBezTo>
                  <a:pt x="298" y="473"/>
                  <a:pt x="296" y="478"/>
                  <a:pt x="295" y="480"/>
                </a:cubicBezTo>
                <a:cubicBezTo>
                  <a:pt x="295" y="481"/>
                  <a:pt x="294" y="481"/>
                  <a:pt x="293" y="482"/>
                </a:cubicBezTo>
                <a:cubicBezTo>
                  <a:pt x="292" y="484"/>
                  <a:pt x="290" y="486"/>
                  <a:pt x="288" y="488"/>
                </a:cubicBezTo>
                <a:cubicBezTo>
                  <a:pt x="287" y="490"/>
                  <a:pt x="284" y="497"/>
                  <a:pt x="282" y="502"/>
                </a:cubicBezTo>
                <a:cubicBezTo>
                  <a:pt x="280" y="507"/>
                  <a:pt x="278" y="517"/>
                  <a:pt x="277" y="521"/>
                </a:cubicBezTo>
                <a:cubicBezTo>
                  <a:pt x="276" y="526"/>
                  <a:pt x="275" y="529"/>
                  <a:pt x="274" y="531"/>
                </a:cubicBezTo>
                <a:cubicBezTo>
                  <a:pt x="272" y="533"/>
                  <a:pt x="272" y="535"/>
                  <a:pt x="270" y="537"/>
                </a:cubicBezTo>
                <a:cubicBezTo>
                  <a:pt x="268" y="539"/>
                  <a:pt x="264" y="542"/>
                  <a:pt x="261" y="546"/>
                </a:cubicBezTo>
                <a:cubicBezTo>
                  <a:pt x="259" y="550"/>
                  <a:pt x="256" y="553"/>
                  <a:pt x="254" y="556"/>
                </a:cubicBezTo>
                <a:cubicBezTo>
                  <a:pt x="253" y="559"/>
                  <a:pt x="251" y="562"/>
                  <a:pt x="249" y="565"/>
                </a:cubicBezTo>
                <a:cubicBezTo>
                  <a:pt x="248" y="567"/>
                  <a:pt x="246" y="570"/>
                  <a:pt x="245" y="573"/>
                </a:cubicBezTo>
                <a:cubicBezTo>
                  <a:pt x="243" y="576"/>
                  <a:pt x="243" y="577"/>
                  <a:pt x="243" y="577"/>
                </a:cubicBezTo>
                <a:cubicBezTo>
                  <a:pt x="243" y="577"/>
                  <a:pt x="242" y="577"/>
                  <a:pt x="242" y="577"/>
                </a:cubicBezTo>
                <a:cubicBezTo>
                  <a:pt x="242" y="576"/>
                  <a:pt x="241" y="578"/>
                  <a:pt x="240" y="580"/>
                </a:cubicBezTo>
                <a:cubicBezTo>
                  <a:pt x="239" y="582"/>
                  <a:pt x="239" y="583"/>
                  <a:pt x="238" y="585"/>
                </a:cubicBezTo>
                <a:cubicBezTo>
                  <a:pt x="237" y="586"/>
                  <a:pt x="237" y="587"/>
                  <a:pt x="237" y="587"/>
                </a:cubicBezTo>
                <a:cubicBezTo>
                  <a:pt x="237" y="587"/>
                  <a:pt x="237" y="587"/>
                  <a:pt x="236" y="588"/>
                </a:cubicBezTo>
                <a:cubicBezTo>
                  <a:pt x="235" y="588"/>
                  <a:pt x="233" y="588"/>
                  <a:pt x="231" y="589"/>
                </a:cubicBezTo>
                <a:cubicBezTo>
                  <a:pt x="230" y="589"/>
                  <a:pt x="229" y="590"/>
                  <a:pt x="229" y="590"/>
                </a:cubicBezTo>
                <a:cubicBezTo>
                  <a:pt x="229" y="590"/>
                  <a:pt x="229" y="590"/>
                  <a:pt x="228" y="591"/>
                </a:cubicBezTo>
                <a:cubicBezTo>
                  <a:pt x="227" y="591"/>
                  <a:pt x="225" y="592"/>
                  <a:pt x="222" y="594"/>
                </a:cubicBezTo>
                <a:cubicBezTo>
                  <a:pt x="219" y="597"/>
                  <a:pt x="217" y="600"/>
                  <a:pt x="217" y="600"/>
                </a:cubicBezTo>
                <a:cubicBezTo>
                  <a:pt x="217" y="600"/>
                  <a:pt x="217" y="600"/>
                  <a:pt x="216" y="601"/>
                </a:cubicBezTo>
                <a:cubicBezTo>
                  <a:pt x="216" y="601"/>
                  <a:pt x="215" y="601"/>
                  <a:pt x="214" y="603"/>
                </a:cubicBezTo>
                <a:cubicBezTo>
                  <a:pt x="212" y="604"/>
                  <a:pt x="211" y="604"/>
                  <a:pt x="210" y="606"/>
                </a:cubicBezTo>
                <a:cubicBezTo>
                  <a:pt x="208" y="608"/>
                  <a:pt x="209" y="611"/>
                  <a:pt x="210" y="615"/>
                </a:cubicBezTo>
                <a:cubicBezTo>
                  <a:pt x="211" y="618"/>
                  <a:pt x="213" y="620"/>
                  <a:pt x="217" y="625"/>
                </a:cubicBezTo>
                <a:cubicBezTo>
                  <a:pt x="220" y="629"/>
                  <a:pt x="224" y="633"/>
                  <a:pt x="226" y="635"/>
                </a:cubicBezTo>
                <a:cubicBezTo>
                  <a:pt x="227" y="636"/>
                  <a:pt x="228" y="637"/>
                  <a:pt x="228" y="637"/>
                </a:cubicBezTo>
                <a:cubicBezTo>
                  <a:pt x="228" y="637"/>
                  <a:pt x="229" y="636"/>
                  <a:pt x="229" y="635"/>
                </a:cubicBezTo>
                <a:cubicBezTo>
                  <a:pt x="230" y="634"/>
                  <a:pt x="231" y="634"/>
                  <a:pt x="231" y="634"/>
                </a:cubicBezTo>
                <a:cubicBezTo>
                  <a:pt x="231" y="634"/>
                  <a:pt x="231" y="635"/>
                  <a:pt x="233" y="638"/>
                </a:cubicBezTo>
                <a:cubicBezTo>
                  <a:pt x="236" y="641"/>
                  <a:pt x="238" y="646"/>
                  <a:pt x="238" y="646"/>
                </a:cubicBezTo>
                <a:cubicBezTo>
                  <a:pt x="238" y="646"/>
                  <a:pt x="238" y="646"/>
                  <a:pt x="240" y="649"/>
                </a:cubicBezTo>
                <a:cubicBezTo>
                  <a:pt x="240" y="650"/>
                  <a:pt x="242" y="653"/>
                  <a:pt x="243" y="655"/>
                </a:cubicBezTo>
                <a:cubicBezTo>
                  <a:pt x="245" y="658"/>
                  <a:pt x="247" y="660"/>
                  <a:pt x="248" y="661"/>
                </a:cubicBezTo>
                <a:cubicBezTo>
                  <a:pt x="254" y="667"/>
                  <a:pt x="259" y="670"/>
                  <a:pt x="266" y="674"/>
                </a:cubicBezTo>
                <a:cubicBezTo>
                  <a:pt x="274" y="679"/>
                  <a:pt x="281" y="681"/>
                  <a:pt x="285" y="682"/>
                </a:cubicBezTo>
                <a:cubicBezTo>
                  <a:pt x="289" y="683"/>
                  <a:pt x="291" y="684"/>
                  <a:pt x="293" y="683"/>
                </a:cubicBezTo>
                <a:cubicBezTo>
                  <a:pt x="294" y="683"/>
                  <a:pt x="296" y="682"/>
                  <a:pt x="298" y="681"/>
                </a:cubicBezTo>
                <a:cubicBezTo>
                  <a:pt x="299" y="679"/>
                  <a:pt x="299" y="677"/>
                  <a:pt x="299" y="676"/>
                </a:cubicBezTo>
                <a:cubicBezTo>
                  <a:pt x="299" y="675"/>
                  <a:pt x="299" y="675"/>
                  <a:pt x="299" y="674"/>
                </a:cubicBezTo>
                <a:cubicBezTo>
                  <a:pt x="300" y="673"/>
                  <a:pt x="300" y="673"/>
                  <a:pt x="300" y="671"/>
                </a:cubicBezTo>
                <a:cubicBezTo>
                  <a:pt x="300" y="668"/>
                  <a:pt x="299" y="667"/>
                  <a:pt x="297" y="665"/>
                </a:cubicBezTo>
                <a:cubicBezTo>
                  <a:pt x="296" y="662"/>
                  <a:pt x="293" y="660"/>
                  <a:pt x="292" y="658"/>
                </a:cubicBezTo>
                <a:cubicBezTo>
                  <a:pt x="290" y="656"/>
                  <a:pt x="289" y="655"/>
                  <a:pt x="288" y="653"/>
                </a:cubicBezTo>
                <a:cubicBezTo>
                  <a:pt x="288" y="652"/>
                  <a:pt x="287" y="652"/>
                  <a:pt x="287" y="651"/>
                </a:cubicBezTo>
                <a:cubicBezTo>
                  <a:pt x="286" y="651"/>
                  <a:pt x="286" y="650"/>
                  <a:pt x="285" y="649"/>
                </a:cubicBezTo>
                <a:cubicBezTo>
                  <a:pt x="285" y="649"/>
                  <a:pt x="284" y="648"/>
                  <a:pt x="283" y="648"/>
                </a:cubicBezTo>
                <a:cubicBezTo>
                  <a:pt x="282" y="647"/>
                  <a:pt x="282" y="646"/>
                  <a:pt x="282" y="645"/>
                </a:cubicBezTo>
                <a:cubicBezTo>
                  <a:pt x="282" y="644"/>
                  <a:pt x="281" y="643"/>
                  <a:pt x="281" y="643"/>
                </a:cubicBezTo>
                <a:cubicBezTo>
                  <a:pt x="280" y="643"/>
                  <a:pt x="280" y="641"/>
                  <a:pt x="280" y="641"/>
                </a:cubicBezTo>
                <a:cubicBezTo>
                  <a:pt x="280" y="640"/>
                  <a:pt x="280" y="640"/>
                  <a:pt x="280" y="639"/>
                </a:cubicBezTo>
                <a:cubicBezTo>
                  <a:pt x="279" y="639"/>
                  <a:pt x="279" y="638"/>
                  <a:pt x="279" y="638"/>
                </a:cubicBezTo>
                <a:cubicBezTo>
                  <a:pt x="279" y="638"/>
                  <a:pt x="279" y="637"/>
                  <a:pt x="279" y="637"/>
                </a:cubicBezTo>
                <a:cubicBezTo>
                  <a:pt x="279" y="636"/>
                  <a:pt x="279" y="636"/>
                  <a:pt x="279" y="636"/>
                </a:cubicBezTo>
                <a:cubicBezTo>
                  <a:pt x="278" y="635"/>
                  <a:pt x="278" y="634"/>
                  <a:pt x="278" y="634"/>
                </a:cubicBezTo>
                <a:cubicBezTo>
                  <a:pt x="278" y="633"/>
                  <a:pt x="278" y="633"/>
                  <a:pt x="278" y="632"/>
                </a:cubicBezTo>
                <a:cubicBezTo>
                  <a:pt x="278" y="632"/>
                  <a:pt x="278" y="632"/>
                  <a:pt x="277" y="631"/>
                </a:cubicBezTo>
                <a:cubicBezTo>
                  <a:pt x="277" y="631"/>
                  <a:pt x="277" y="630"/>
                  <a:pt x="277" y="629"/>
                </a:cubicBezTo>
                <a:cubicBezTo>
                  <a:pt x="277" y="628"/>
                  <a:pt x="277" y="628"/>
                  <a:pt x="277" y="628"/>
                </a:cubicBezTo>
                <a:cubicBezTo>
                  <a:pt x="277" y="627"/>
                  <a:pt x="277" y="627"/>
                  <a:pt x="276" y="627"/>
                </a:cubicBezTo>
                <a:cubicBezTo>
                  <a:pt x="276" y="627"/>
                  <a:pt x="276" y="624"/>
                  <a:pt x="275" y="624"/>
                </a:cubicBezTo>
                <a:cubicBezTo>
                  <a:pt x="276" y="623"/>
                  <a:pt x="276" y="623"/>
                  <a:pt x="275" y="623"/>
                </a:cubicBezTo>
                <a:cubicBezTo>
                  <a:pt x="275" y="623"/>
                  <a:pt x="275" y="622"/>
                  <a:pt x="275" y="621"/>
                </a:cubicBezTo>
                <a:cubicBezTo>
                  <a:pt x="274" y="620"/>
                  <a:pt x="274" y="620"/>
                  <a:pt x="274" y="620"/>
                </a:cubicBezTo>
                <a:cubicBezTo>
                  <a:pt x="275" y="617"/>
                  <a:pt x="275" y="617"/>
                  <a:pt x="275" y="617"/>
                </a:cubicBezTo>
                <a:cubicBezTo>
                  <a:pt x="275" y="617"/>
                  <a:pt x="275" y="617"/>
                  <a:pt x="275" y="617"/>
                </a:cubicBezTo>
                <a:cubicBezTo>
                  <a:pt x="275" y="617"/>
                  <a:pt x="276" y="617"/>
                  <a:pt x="276" y="616"/>
                </a:cubicBezTo>
                <a:cubicBezTo>
                  <a:pt x="276" y="615"/>
                  <a:pt x="275" y="614"/>
                  <a:pt x="274" y="614"/>
                </a:cubicBezTo>
                <a:cubicBezTo>
                  <a:pt x="274" y="613"/>
                  <a:pt x="274" y="613"/>
                  <a:pt x="273" y="612"/>
                </a:cubicBezTo>
                <a:cubicBezTo>
                  <a:pt x="273" y="611"/>
                  <a:pt x="272" y="610"/>
                  <a:pt x="272" y="610"/>
                </a:cubicBezTo>
                <a:cubicBezTo>
                  <a:pt x="273" y="607"/>
                  <a:pt x="273" y="607"/>
                  <a:pt x="273" y="607"/>
                </a:cubicBezTo>
                <a:cubicBezTo>
                  <a:pt x="273" y="607"/>
                  <a:pt x="276" y="607"/>
                  <a:pt x="279" y="608"/>
                </a:cubicBezTo>
                <a:cubicBezTo>
                  <a:pt x="280" y="609"/>
                  <a:pt x="282" y="609"/>
                  <a:pt x="283" y="609"/>
                </a:cubicBezTo>
                <a:cubicBezTo>
                  <a:pt x="284" y="609"/>
                  <a:pt x="285" y="609"/>
                  <a:pt x="287" y="609"/>
                </a:cubicBezTo>
                <a:cubicBezTo>
                  <a:pt x="290" y="610"/>
                  <a:pt x="294" y="609"/>
                  <a:pt x="298" y="609"/>
                </a:cubicBezTo>
                <a:cubicBezTo>
                  <a:pt x="301" y="609"/>
                  <a:pt x="304" y="608"/>
                  <a:pt x="307" y="607"/>
                </a:cubicBezTo>
                <a:cubicBezTo>
                  <a:pt x="310" y="607"/>
                  <a:pt x="310" y="607"/>
                  <a:pt x="310" y="606"/>
                </a:cubicBezTo>
                <a:cubicBezTo>
                  <a:pt x="310" y="604"/>
                  <a:pt x="311" y="603"/>
                  <a:pt x="311" y="600"/>
                </a:cubicBezTo>
                <a:cubicBezTo>
                  <a:pt x="311" y="597"/>
                  <a:pt x="311" y="596"/>
                  <a:pt x="311" y="596"/>
                </a:cubicBezTo>
                <a:cubicBezTo>
                  <a:pt x="311" y="595"/>
                  <a:pt x="310" y="595"/>
                  <a:pt x="310" y="595"/>
                </a:cubicBezTo>
                <a:cubicBezTo>
                  <a:pt x="310" y="595"/>
                  <a:pt x="310" y="594"/>
                  <a:pt x="309" y="592"/>
                </a:cubicBezTo>
                <a:cubicBezTo>
                  <a:pt x="309" y="590"/>
                  <a:pt x="309" y="587"/>
                  <a:pt x="309" y="582"/>
                </a:cubicBezTo>
                <a:cubicBezTo>
                  <a:pt x="308" y="577"/>
                  <a:pt x="308" y="573"/>
                  <a:pt x="308" y="570"/>
                </a:cubicBezTo>
                <a:cubicBezTo>
                  <a:pt x="308" y="567"/>
                  <a:pt x="308" y="567"/>
                  <a:pt x="308" y="567"/>
                </a:cubicBezTo>
                <a:cubicBezTo>
                  <a:pt x="308" y="567"/>
                  <a:pt x="309" y="565"/>
                  <a:pt x="311" y="560"/>
                </a:cubicBezTo>
                <a:cubicBezTo>
                  <a:pt x="313" y="556"/>
                  <a:pt x="314" y="554"/>
                  <a:pt x="315" y="551"/>
                </a:cubicBezTo>
                <a:cubicBezTo>
                  <a:pt x="316" y="549"/>
                  <a:pt x="316" y="549"/>
                  <a:pt x="317" y="548"/>
                </a:cubicBezTo>
                <a:cubicBezTo>
                  <a:pt x="318" y="547"/>
                  <a:pt x="317" y="547"/>
                  <a:pt x="321" y="542"/>
                </a:cubicBezTo>
                <a:cubicBezTo>
                  <a:pt x="324" y="537"/>
                  <a:pt x="327" y="535"/>
                  <a:pt x="332" y="529"/>
                </a:cubicBezTo>
                <a:cubicBezTo>
                  <a:pt x="337" y="524"/>
                  <a:pt x="343" y="516"/>
                  <a:pt x="346" y="513"/>
                </a:cubicBezTo>
                <a:cubicBezTo>
                  <a:pt x="349" y="509"/>
                  <a:pt x="356" y="501"/>
                  <a:pt x="360" y="496"/>
                </a:cubicBezTo>
                <a:cubicBezTo>
                  <a:pt x="363" y="493"/>
                  <a:pt x="365" y="490"/>
                  <a:pt x="367" y="488"/>
                </a:cubicBezTo>
                <a:cubicBezTo>
                  <a:pt x="369" y="486"/>
                  <a:pt x="369" y="485"/>
                  <a:pt x="370" y="484"/>
                </a:cubicBezTo>
                <a:cubicBezTo>
                  <a:pt x="372" y="480"/>
                  <a:pt x="372" y="480"/>
                  <a:pt x="373" y="478"/>
                </a:cubicBezTo>
                <a:cubicBezTo>
                  <a:pt x="373" y="477"/>
                  <a:pt x="374" y="477"/>
                  <a:pt x="375" y="473"/>
                </a:cubicBezTo>
                <a:cubicBezTo>
                  <a:pt x="376" y="469"/>
                  <a:pt x="376" y="467"/>
                  <a:pt x="376" y="466"/>
                </a:cubicBezTo>
                <a:cubicBezTo>
                  <a:pt x="376" y="464"/>
                  <a:pt x="377" y="464"/>
                  <a:pt x="377" y="460"/>
                </a:cubicBezTo>
                <a:cubicBezTo>
                  <a:pt x="377" y="457"/>
                  <a:pt x="377" y="454"/>
                  <a:pt x="378" y="449"/>
                </a:cubicBezTo>
                <a:cubicBezTo>
                  <a:pt x="378" y="445"/>
                  <a:pt x="378" y="436"/>
                  <a:pt x="377" y="429"/>
                </a:cubicBezTo>
                <a:cubicBezTo>
                  <a:pt x="377" y="422"/>
                  <a:pt x="377" y="420"/>
                  <a:pt x="377" y="414"/>
                </a:cubicBezTo>
                <a:cubicBezTo>
                  <a:pt x="376" y="408"/>
                  <a:pt x="376" y="405"/>
                  <a:pt x="376" y="400"/>
                </a:cubicBezTo>
                <a:cubicBezTo>
                  <a:pt x="375" y="395"/>
                  <a:pt x="375" y="391"/>
                  <a:pt x="375" y="386"/>
                </a:cubicBezTo>
                <a:cubicBezTo>
                  <a:pt x="375" y="380"/>
                  <a:pt x="374" y="377"/>
                  <a:pt x="374" y="373"/>
                </a:cubicBezTo>
                <a:cubicBezTo>
                  <a:pt x="374" y="369"/>
                  <a:pt x="374" y="367"/>
                  <a:pt x="374" y="364"/>
                </a:cubicBezTo>
                <a:cubicBezTo>
                  <a:pt x="373" y="361"/>
                  <a:pt x="373" y="360"/>
                  <a:pt x="374" y="358"/>
                </a:cubicBezTo>
                <a:cubicBezTo>
                  <a:pt x="374" y="355"/>
                  <a:pt x="375" y="351"/>
                  <a:pt x="375" y="346"/>
                </a:cubicBezTo>
                <a:cubicBezTo>
                  <a:pt x="376" y="340"/>
                  <a:pt x="376" y="338"/>
                  <a:pt x="376" y="338"/>
                </a:cubicBezTo>
                <a:cubicBezTo>
                  <a:pt x="376" y="338"/>
                  <a:pt x="379" y="338"/>
                  <a:pt x="382" y="337"/>
                </a:cubicBezTo>
                <a:cubicBezTo>
                  <a:pt x="385" y="337"/>
                  <a:pt x="386" y="337"/>
                  <a:pt x="387" y="337"/>
                </a:cubicBezTo>
                <a:cubicBezTo>
                  <a:pt x="389" y="337"/>
                  <a:pt x="395" y="336"/>
                  <a:pt x="400" y="335"/>
                </a:cubicBezTo>
                <a:cubicBezTo>
                  <a:pt x="405" y="334"/>
                  <a:pt x="407" y="333"/>
                  <a:pt x="409" y="332"/>
                </a:cubicBezTo>
                <a:cubicBezTo>
                  <a:pt x="410" y="331"/>
                  <a:pt x="411" y="332"/>
                  <a:pt x="415" y="330"/>
                </a:cubicBezTo>
                <a:cubicBezTo>
                  <a:pt x="418" y="329"/>
                  <a:pt x="421" y="328"/>
                  <a:pt x="424" y="326"/>
                </a:cubicBezTo>
                <a:cubicBezTo>
                  <a:pt x="428" y="325"/>
                  <a:pt x="429" y="325"/>
                  <a:pt x="435" y="323"/>
                </a:cubicBezTo>
                <a:cubicBezTo>
                  <a:pt x="440" y="322"/>
                  <a:pt x="446" y="320"/>
                  <a:pt x="446" y="320"/>
                </a:cubicBezTo>
                <a:cubicBezTo>
                  <a:pt x="446" y="320"/>
                  <a:pt x="447" y="321"/>
                  <a:pt x="448" y="321"/>
                </a:cubicBezTo>
                <a:cubicBezTo>
                  <a:pt x="449" y="321"/>
                  <a:pt x="450" y="321"/>
                  <a:pt x="453" y="321"/>
                </a:cubicBezTo>
                <a:cubicBezTo>
                  <a:pt x="456" y="322"/>
                  <a:pt x="458" y="322"/>
                  <a:pt x="460" y="322"/>
                </a:cubicBezTo>
                <a:cubicBezTo>
                  <a:pt x="462" y="322"/>
                  <a:pt x="464" y="323"/>
                  <a:pt x="464" y="323"/>
                </a:cubicBezTo>
                <a:cubicBezTo>
                  <a:pt x="464" y="323"/>
                  <a:pt x="465" y="323"/>
                  <a:pt x="465" y="324"/>
                </a:cubicBezTo>
                <a:cubicBezTo>
                  <a:pt x="465" y="325"/>
                  <a:pt x="466" y="327"/>
                  <a:pt x="466" y="329"/>
                </a:cubicBezTo>
                <a:cubicBezTo>
                  <a:pt x="467" y="330"/>
                  <a:pt x="468" y="330"/>
                  <a:pt x="470" y="331"/>
                </a:cubicBezTo>
                <a:cubicBezTo>
                  <a:pt x="473" y="331"/>
                  <a:pt x="476" y="332"/>
                  <a:pt x="476" y="332"/>
                </a:cubicBezTo>
                <a:cubicBezTo>
                  <a:pt x="476" y="332"/>
                  <a:pt x="476" y="333"/>
                  <a:pt x="479" y="336"/>
                </a:cubicBezTo>
                <a:cubicBezTo>
                  <a:pt x="481" y="339"/>
                  <a:pt x="484" y="341"/>
                  <a:pt x="490" y="346"/>
                </a:cubicBezTo>
                <a:cubicBezTo>
                  <a:pt x="492" y="348"/>
                  <a:pt x="494" y="350"/>
                  <a:pt x="495" y="351"/>
                </a:cubicBezTo>
                <a:cubicBezTo>
                  <a:pt x="497" y="353"/>
                  <a:pt x="499" y="354"/>
                  <a:pt x="499" y="354"/>
                </a:cubicBezTo>
                <a:cubicBezTo>
                  <a:pt x="499" y="354"/>
                  <a:pt x="498" y="355"/>
                  <a:pt x="498" y="358"/>
                </a:cubicBezTo>
                <a:cubicBezTo>
                  <a:pt x="498" y="361"/>
                  <a:pt x="498" y="362"/>
                  <a:pt x="498" y="362"/>
                </a:cubicBezTo>
                <a:cubicBezTo>
                  <a:pt x="498" y="363"/>
                  <a:pt x="497" y="363"/>
                  <a:pt x="497" y="364"/>
                </a:cubicBezTo>
                <a:cubicBezTo>
                  <a:pt x="497" y="365"/>
                  <a:pt x="498" y="366"/>
                  <a:pt x="500" y="367"/>
                </a:cubicBezTo>
                <a:cubicBezTo>
                  <a:pt x="502" y="368"/>
                  <a:pt x="503" y="369"/>
                  <a:pt x="504" y="370"/>
                </a:cubicBezTo>
                <a:cubicBezTo>
                  <a:pt x="506" y="371"/>
                  <a:pt x="508" y="373"/>
                  <a:pt x="509" y="374"/>
                </a:cubicBezTo>
                <a:cubicBezTo>
                  <a:pt x="511" y="376"/>
                  <a:pt x="513" y="377"/>
                  <a:pt x="514" y="378"/>
                </a:cubicBezTo>
                <a:cubicBezTo>
                  <a:pt x="515" y="380"/>
                  <a:pt x="515" y="379"/>
                  <a:pt x="517" y="381"/>
                </a:cubicBezTo>
                <a:cubicBezTo>
                  <a:pt x="519" y="382"/>
                  <a:pt x="524" y="386"/>
                  <a:pt x="526" y="388"/>
                </a:cubicBezTo>
                <a:cubicBezTo>
                  <a:pt x="529" y="389"/>
                  <a:pt x="531" y="390"/>
                  <a:pt x="531" y="390"/>
                </a:cubicBezTo>
                <a:cubicBezTo>
                  <a:pt x="531" y="390"/>
                  <a:pt x="531" y="391"/>
                  <a:pt x="531" y="392"/>
                </a:cubicBezTo>
                <a:cubicBezTo>
                  <a:pt x="531" y="394"/>
                  <a:pt x="532" y="395"/>
                  <a:pt x="533" y="396"/>
                </a:cubicBezTo>
                <a:cubicBezTo>
                  <a:pt x="533" y="396"/>
                  <a:pt x="533" y="397"/>
                  <a:pt x="534" y="398"/>
                </a:cubicBezTo>
                <a:cubicBezTo>
                  <a:pt x="536" y="399"/>
                  <a:pt x="538" y="401"/>
                  <a:pt x="541" y="403"/>
                </a:cubicBezTo>
                <a:cubicBezTo>
                  <a:pt x="543" y="404"/>
                  <a:pt x="543" y="404"/>
                  <a:pt x="544" y="404"/>
                </a:cubicBezTo>
                <a:cubicBezTo>
                  <a:pt x="545" y="404"/>
                  <a:pt x="546" y="405"/>
                  <a:pt x="548" y="405"/>
                </a:cubicBezTo>
                <a:cubicBezTo>
                  <a:pt x="549" y="405"/>
                  <a:pt x="551" y="405"/>
                  <a:pt x="551" y="405"/>
                </a:cubicBezTo>
                <a:cubicBezTo>
                  <a:pt x="551" y="405"/>
                  <a:pt x="552" y="407"/>
                  <a:pt x="554" y="409"/>
                </a:cubicBezTo>
                <a:cubicBezTo>
                  <a:pt x="555" y="410"/>
                  <a:pt x="557" y="413"/>
                  <a:pt x="558" y="414"/>
                </a:cubicBezTo>
                <a:cubicBezTo>
                  <a:pt x="559" y="416"/>
                  <a:pt x="559" y="416"/>
                  <a:pt x="560" y="417"/>
                </a:cubicBezTo>
                <a:cubicBezTo>
                  <a:pt x="561" y="417"/>
                  <a:pt x="561" y="419"/>
                  <a:pt x="562" y="420"/>
                </a:cubicBezTo>
                <a:cubicBezTo>
                  <a:pt x="563" y="421"/>
                  <a:pt x="562" y="421"/>
                  <a:pt x="563" y="422"/>
                </a:cubicBezTo>
                <a:cubicBezTo>
                  <a:pt x="564" y="422"/>
                  <a:pt x="564" y="423"/>
                  <a:pt x="564" y="424"/>
                </a:cubicBezTo>
                <a:cubicBezTo>
                  <a:pt x="565" y="424"/>
                  <a:pt x="565" y="425"/>
                  <a:pt x="565" y="425"/>
                </a:cubicBezTo>
                <a:cubicBezTo>
                  <a:pt x="565" y="426"/>
                  <a:pt x="566" y="426"/>
                  <a:pt x="566" y="427"/>
                </a:cubicBezTo>
                <a:cubicBezTo>
                  <a:pt x="566" y="428"/>
                  <a:pt x="567" y="428"/>
                  <a:pt x="567" y="429"/>
                </a:cubicBezTo>
                <a:cubicBezTo>
                  <a:pt x="567" y="429"/>
                  <a:pt x="568" y="430"/>
                  <a:pt x="568" y="431"/>
                </a:cubicBezTo>
                <a:cubicBezTo>
                  <a:pt x="569" y="432"/>
                  <a:pt x="569" y="433"/>
                  <a:pt x="570" y="435"/>
                </a:cubicBezTo>
                <a:cubicBezTo>
                  <a:pt x="571" y="437"/>
                  <a:pt x="571" y="438"/>
                  <a:pt x="571" y="438"/>
                </a:cubicBezTo>
                <a:cubicBezTo>
                  <a:pt x="571" y="438"/>
                  <a:pt x="571" y="438"/>
                  <a:pt x="570" y="438"/>
                </a:cubicBezTo>
                <a:cubicBezTo>
                  <a:pt x="570" y="439"/>
                  <a:pt x="571" y="440"/>
                  <a:pt x="571" y="440"/>
                </a:cubicBezTo>
                <a:cubicBezTo>
                  <a:pt x="571" y="440"/>
                  <a:pt x="571" y="440"/>
                  <a:pt x="571" y="441"/>
                </a:cubicBezTo>
                <a:cubicBezTo>
                  <a:pt x="571" y="442"/>
                  <a:pt x="571" y="443"/>
                  <a:pt x="572" y="446"/>
                </a:cubicBezTo>
                <a:cubicBezTo>
                  <a:pt x="573" y="448"/>
                  <a:pt x="576" y="452"/>
                  <a:pt x="578" y="455"/>
                </a:cubicBezTo>
                <a:cubicBezTo>
                  <a:pt x="581" y="458"/>
                  <a:pt x="583" y="459"/>
                  <a:pt x="583" y="459"/>
                </a:cubicBezTo>
                <a:cubicBezTo>
                  <a:pt x="583" y="459"/>
                  <a:pt x="582" y="459"/>
                  <a:pt x="582" y="460"/>
                </a:cubicBezTo>
                <a:cubicBezTo>
                  <a:pt x="582" y="461"/>
                  <a:pt x="582" y="461"/>
                  <a:pt x="583" y="462"/>
                </a:cubicBezTo>
                <a:cubicBezTo>
                  <a:pt x="584" y="464"/>
                  <a:pt x="585" y="465"/>
                  <a:pt x="586" y="466"/>
                </a:cubicBezTo>
                <a:cubicBezTo>
                  <a:pt x="587" y="468"/>
                  <a:pt x="588" y="468"/>
                  <a:pt x="590" y="468"/>
                </a:cubicBezTo>
                <a:cubicBezTo>
                  <a:pt x="591" y="468"/>
                  <a:pt x="592" y="467"/>
                  <a:pt x="593" y="466"/>
                </a:cubicBezTo>
                <a:cubicBezTo>
                  <a:pt x="595" y="466"/>
                  <a:pt x="596" y="465"/>
                  <a:pt x="598" y="463"/>
                </a:cubicBezTo>
                <a:cubicBezTo>
                  <a:pt x="602" y="461"/>
                  <a:pt x="609" y="456"/>
                  <a:pt x="611" y="455"/>
                </a:cubicBezTo>
                <a:cubicBezTo>
                  <a:pt x="613" y="453"/>
                  <a:pt x="613" y="453"/>
                  <a:pt x="613" y="452"/>
                </a:cubicBezTo>
                <a:cubicBezTo>
                  <a:pt x="613" y="451"/>
                  <a:pt x="614" y="449"/>
                  <a:pt x="614" y="449"/>
                </a:cubicBezTo>
                <a:cubicBezTo>
                  <a:pt x="614" y="448"/>
                  <a:pt x="617" y="447"/>
                  <a:pt x="620" y="446"/>
                </a:cubicBezTo>
                <a:cubicBezTo>
                  <a:pt x="622" y="445"/>
                  <a:pt x="623" y="444"/>
                  <a:pt x="624" y="444"/>
                </a:cubicBezTo>
                <a:cubicBezTo>
                  <a:pt x="625" y="444"/>
                  <a:pt x="625" y="444"/>
                  <a:pt x="630" y="441"/>
                </a:cubicBezTo>
                <a:cubicBezTo>
                  <a:pt x="635" y="439"/>
                  <a:pt x="639" y="435"/>
                  <a:pt x="645" y="430"/>
                </a:cubicBezTo>
                <a:cubicBezTo>
                  <a:pt x="652" y="424"/>
                  <a:pt x="656" y="419"/>
                  <a:pt x="662" y="411"/>
                </a:cubicBezTo>
                <a:cubicBezTo>
                  <a:pt x="668" y="404"/>
                  <a:pt x="671" y="398"/>
                  <a:pt x="672" y="396"/>
                </a:cubicBezTo>
                <a:cubicBezTo>
                  <a:pt x="672" y="395"/>
                  <a:pt x="671" y="394"/>
                  <a:pt x="670" y="394"/>
                </a:cubicBezTo>
                <a:cubicBezTo>
                  <a:pt x="670" y="393"/>
                  <a:pt x="668" y="394"/>
                  <a:pt x="668" y="394"/>
                </a:cubicBezTo>
                <a:cubicBezTo>
                  <a:pt x="668" y="394"/>
                  <a:pt x="668" y="394"/>
                  <a:pt x="668" y="393"/>
                </a:cubicBezTo>
                <a:cubicBezTo>
                  <a:pt x="667" y="392"/>
                  <a:pt x="666" y="391"/>
                  <a:pt x="663" y="392"/>
                </a:cubicBezTo>
                <a:cubicBezTo>
                  <a:pt x="661" y="392"/>
                  <a:pt x="659" y="393"/>
                  <a:pt x="656" y="395"/>
                </a:cubicBezTo>
                <a:cubicBezTo>
                  <a:pt x="653" y="397"/>
                  <a:pt x="652" y="398"/>
                  <a:pt x="650" y="399"/>
                </a:cubicBezTo>
                <a:cubicBezTo>
                  <a:pt x="649" y="399"/>
                  <a:pt x="647" y="400"/>
                  <a:pt x="646" y="401"/>
                </a:cubicBezTo>
                <a:cubicBezTo>
                  <a:pt x="645" y="401"/>
                  <a:pt x="645" y="401"/>
                  <a:pt x="643" y="403"/>
                </a:cubicBezTo>
                <a:cubicBezTo>
                  <a:pt x="642" y="404"/>
                  <a:pt x="641" y="404"/>
                  <a:pt x="640" y="404"/>
                </a:cubicBezTo>
                <a:cubicBezTo>
                  <a:pt x="639" y="404"/>
                  <a:pt x="636" y="405"/>
                  <a:pt x="634" y="405"/>
                </a:cubicBezTo>
                <a:cubicBezTo>
                  <a:pt x="632" y="406"/>
                  <a:pt x="631" y="406"/>
                  <a:pt x="630" y="406"/>
                </a:cubicBezTo>
                <a:cubicBezTo>
                  <a:pt x="629" y="406"/>
                  <a:pt x="629" y="406"/>
                  <a:pt x="627" y="406"/>
                </a:cubicBezTo>
                <a:cubicBezTo>
                  <a:pt x="626" y="406"/>
                  <a:pt x="625" y="406"/>
                  <a:pt x="624" y="406"/>
                </a:cubicBezTo>
                <a:cubicBezTo>
                  <a:pt x="623" y="406"/>
                  <a:pt x="622" y="406"/>
                  <a:pt x="622" y="405"/>
                </a:cubicBezTo>
                <a:cubicBezTo>
                  <a:pt x="621" y="405"/>
                  <a:pt x="620" y="405"/>
                  <a:pt x="620" y="406"/>
                </a:cubicBezTo>
                <a:cubicBezTo>
                  <a:pt x="619" y="406"/>
                  <a:pt x="618" y="406"/>
                  <a:pt x="618" y="405"/>
                </a:cubicBezTo>
                <a:cubicBezTo>
                  <a:pt x="617" y="405"/>
                  <a:pt x="617" y="405"/>
                  <a:pt x="616" y="405"/>
                </a:cubicBezTo>
                <a:cubicBezTo>
                  <a:pt x="615" y="406"/>
                  <a:pt x="614" y="405"/>
                  <a:pt x="612" y="404"/>
                </a:cubicBezTo>
                <a:cubicBezTo>
                  <a:pt x="609" y="404"/>
                  <a:pt x="608" y="404"/>
                  <a:pt x="606" y="404"/>
                </a:cubicBezTo>
                <a:cubicBezTo>
                  <a:pt x="606" y="404"/>
                  <a:pt x="605" y="404"/>
                  <a:pt x="604" y="405"/>
                </a:cubicBezTo>
                <a:cubicBezTo>
                  <a:pt x="604" y="405"/>
                  <a:pt x="604" y="405"/>
                  <a:pt x="603" y="405"/>
                </a:cubicBezTo>
                <a:cubicBezTo>
                  <a:pt x="603" y="404"/>
                  <a:pt x="602" y="404"/>
                  <a:pt x="601" y="405"/>
                </a:cubicBezTo>
                <a:cubicBezTo>
                  <a:pt x="600" y="405"/>
                  <a:pt x="601" y="405"/>
                  <a:pt x="601" y="405"/>
                </a:cubicBezTo>
                <a:cubicBezTo>
                  <a:pt x="601" y="405"/>
                  <a:pt x="601" y="405"/>
                  <a:pt x="600" y="406"/>
                </a:cubicBezTo>
                <a:cubicBezTo>
                  <a:pt x="599" y="406"/>
                  <a:pt x="599" y="406"/>
                  <a:pt x="599" y="406"/>
                </a:cubicBezTo>
                <a:cubicBezTo>
                  <a:pt x="598" y="405"/>
                  <a:pt x="598" y="405"/>
                  <a:pt x="598" y="405"/>
                </a:cubicBezTo>
                <a:cubicBezTo>
                  <a:pt x="597" y="405"/>
                  <a:pt x="597" y="405"/>
                  <a:pt x="597" y="405"/>
                </a:cubicBezTo>
                <a:cubicBezTo>
                  <a:pt x="596" y="405"/>
                  <a:pt x="596" y="404"/>
                  <a:pt x="594" y="404"/>
                </a:cubicBezTo>
                <a:cubicBezTo>
                  <a:pt x="593" y="403"/>
                  <a:pt x="592" y="403"/>
                  <a:pt x="592" y="403"/>
                </a:cubicBezTo>
                <a:cubicBezTo>
                  <a:pt x="592" y="402"/>
                  <a:pt x="592" y="402"/>
                  <a:pt x="591" y="402"/>
                </a:cubicBezTo>
                <a:cubicBezTo>
                  <a:pt x="590" y="402"/>
                  <a:pt x="589" y="401"/>
                  <a:pt x="588" y="401"/>
                </a:cubicBezTo>
                <a:cubicBezTo>
                  <a:pt x="587" y="400"/>
                  <a:pt x="587" y="400"/>
                  <a:pt x="586" y="399"/>
                </a:cubicBezTo>
                <a:cubicBezTo>
                  <a:pt x="585" y="399"/>
                  <a:pt x="586" y="399"/>
                  <a:pt x="584" y="398"/>
                </a:cubicBezTo>
                <a:cubicBezTo>
                  <a:pt x="583" y="398"/>
                  <a:pt x="583" y="397"/>
                  <a:pt x="583" y="397"/>
                </a:cubicBezTo>
                <a:cubicBezTo>
                  <a:pt x="582" y="397"/>
                  <a:pt x="582" y="397"/>
                  <a:pt x="582" y="396"/>
                </a:cubicBezTo>
                <a:cubicBezTo>
                  <a:pt x="582" y="395"/>
                  <a:pt x="581" y="396"/>
                  <a:pt x="580" y="395"/>
                </a:cubicBezTo>
                <a:cubicBezTo>
                  <a:pt x="579" y="395"/>
                  <a:pt x="579" y="394"/>
                  <a:pt x="578" y="394"/>
                </a:cubicBezTo>
                <a:cubicBezTo>
                  <a:pt x="577" y="393"/>
                  <a:pt x="577" y="392"/>
                  <a:pt x="576" y="392"/>
                </a:cubicBezTo>
                <a:cubicBezTo>
                  <a:pt x="576" y="392"/>
                  <a:pt x="575" y="391"/>
                  <a:pt x="575" y="391"/>
                </a:cubicBezTo>
                <a:cubicBezTo>
                  <a:pt x="575" y="391"/>
                  <a:pt x="575" y="390"/>
                  <a:pt x="574" y="390"/>
                </a:cubicBezTo>
                <a:cubicBezTo>
                  <a:pt x="573" y="390"/>
                  <a:pt x="572" y="388"/>
                  <a:pt x="571" y="387"/>
                </a:cubicBezTo>
                <a:cubicBezTo>
                  <a:pt x="569" y="386"/>
                  <a:pt x="569" y="385"/>
                  <a:pt x="569" y="385"/>
                </a:cubicBezTo>
                <a:cubicBezTo>
                  <a:pt x="569" y="385"/>
                  <a:pt x="569" y="384"/>
                  <a:pt x="568" y="383"/>
                </a:cubicBezTo>
                <a:cubicBezTo>
                  <a:pt x="567" y="383"/>
                  <a:pt x="566" y="381"/>
                  <a:pt x="565" y="379"/>
                </a:cubicBezTo>
                <a:cubicBezTo>
                  <a:pt x="564" y="378"/>
                  <a:pt x="563" y="378"/>
                  <a:pt x="562" y="377"/>
                </a:cubicBezTo>
                <a:cubicBezTo>
                  <a:pt x="561" y="375"/>
                  <a:pt x="560" y="373"/>
                  <a:pt x="560" y="373"/>
                </a:cubicBezTo>
                <a:cubicBezTo>
                  <a:pt x="559" y="373"/>
                  <a:pt x="559" y="373"/>
                  <a:pt x="559" y="372"/>
                </a:cubicBezTo>
                <a:cubicBezTo>
                  <a:pt x="558" y="371"/>
                  <a:pt x="555" y="369"/>
                  <a:pt x="555" y="368"/>
                </a:cubicBezTo>
                <a:cubicBezTo>
                  <a:pt x="554" y="366"/>
                  <a:pt x="553" y="365"/>
                  <a:pt x="552" y="364"/>
                </a:cubicBezTo>
                <a:cubicBezTo>
                  <a:pt x="552" y="363"/>
                  <a:pt x="551" y="362"/>
                  <a:pt x="550" y="360"/>
                </a:cubicBezTo>
                <a:cubicBezTo>
                  <a:pt x="548" y="357"/>
                  <a:pt x="548" y="356"/>
                  <a:pt x="547" y="356"/>
                </a:cubicBezTo>
                <a:cubicBezTo>
                  <a:pt x="546" y="355"/>
                  <a:pt x="544" y="351"/>
                  <a:pt x="542" y="348"/>
                </a:cubicBezTo>
                <a:cubicBezTo>
                  <a:pt x="541" y="345"/>
                  <a:pt x="538" y="342"/>
                  <a:pt x="537" y="339"/>
                </a:cubicBezTo>
                <a:cubicBezTo>
                  <a:pt x="536" y="338"/>
                  <a:pt x="535" y="336"/>
                  <a:pt x="534" y="334"/>
                </a:cubicBezTo>
                <a:cubicBezTo>
                  <a:pt x="533" y="332"/>
                  <a:pt x="532" y="330"/>
                  <a:pt x="531" y="330"/>
                </a:cubicBezTo>
                <a:cubicBezTo>
                  <a:pt x="531" y="329"/>
                  <a:pt x="531" y="328"/>
                  <a:pt x="527" y="321"/>
                </a:cubicBezTo>
                <a:cubicBezTo>
                  <a:pt x="526" y="320"/>
                  <a:pt x="526" y="318"/>
                  <a:pt x="525" y="317"/>
                </a:cubicBezTo>
                <a:cubicBezTo>
                  <a:pt x="524" y="316"/>
                  <a:pt x="524" y="315"/>
                  <a:pt x="523" y="314"/>
                </a:cubicBezTo>
                <a:cubicBezTo>
                  <a:pt x="522" y="311"/>
                  <a:pt x="520" y="309"/>
                  <a:pt x="519" y="307"/>
                </a:cubicBezTo>
                <a:cubicBezTo>
                  <a:pt x="518" y="304"/>
                  <a:pt x="516" y="301"/>
                  <a:pt x="515" y="299"/>
                </a:cubicBezTo>
                <a:cubicBezTo>
                  <a:pt x="513" y="296"/>
                  <a:pt x="513" y="295"/>
                  <a:pt x="513" y="295"/>
                </a:cubicBezTo>
                <a:cubicBezTo>
                  <a:pt x="513" y="295"/>
                  <a:pt x="513" y="294"/>
                  <a:pt x="512" y="291"/>
                </a:cubicBezTo>
                <a:cubicBezTo>
                  <a:pt x="512" y="288"/>
                  <a:pt x="510" y="286"/>
                  <a:pt x="508" y="283"/>
                </a:cubicBezTo>
                <a:cubicBezTo>
                  <a:pt x="507" y="280"/>
                  <a:pt x="504" y="279"/>
                  <a:pt x="504" y="279"/>
                </a:cubicBezTo>
                <a:cubicBezTo>
                  <a:pt x="504" y="279"/>
                  <a:pt x="503" y="277"/>
                  <a:pt x="501" y="275"/>
                </a:cubicBezTo>
                <a:cubicBezTo>
                  <a:pt x="500" y="273"/>
                  <a:pt x="499" y="273"/>
                  <a:pt x="498" y="273"/>
                </a:cubicBezTo>
                <a:cubicBezTo>
                  <a:pt x="497" y="272"/>
                  <a:pt x="497" y="272"/>
                  <a:pt x="496" y="272"/>
                </a:cubicBezTo>
                <a:cubicBezTo>
                  <a:pt x="495" y="272"/>
                  <a:pt x="494" y="272"/>
                  <a:pt x="493" y="271"/>
                </a:cubicBezTo>
                <a:cubicBezTo>
                  <a:pt x="491" y="270"/>
                  <a:pt x="487" y="270"/>
                  <a:pt x="486" y="270"/>
                </a:cubicBezTo>
                <a:cubicBezTo>
                  <a:pt x="484" y="270"/>
                  <a:pt x="483" y="269"/>
                  <a:pt x="482" y="268"/>
                </a:cubicBezTo>
                <a:cubicBezTo>
                  <a:pt x="480" y="268"/>
                  <a:pt x="478" y="268"/>
                  <a:pt x="477" y="267"/>
                </a:cubicBezTo>
                <a:cubicBezTo>
                  <a:pt x="475" y="267"/>
                  <a:pt x="474" y="267"/>
                  <a:pt x="471" y="267"/>
                </a:cubicBezTo>
                <a:cubicBezTo>
                  <a:pt x="468" y="267"/>
                  <a:pt x="465" y="266"/>
                  <a:pt x="462" y="266"/>
                </a:cubicBezTo>
                <a:cubicBezTo>
                  <a:pt x="460" y="266"/>
                  <a:pt x="458" y="266"/>
                  <a:pt x="456" y="266"/>
                </a:cubicBezTo>
                <a:cubicBezTo>
                  <a:pt x="453" y="265"/>
                  <a:pt x="452" y="266"/>
                  <a:pt x="449" y="266"/>
                </a:cubicBezTo>
                <a:cubicBezTo>
                  <a:pt x="447" y="266"/>
                  <a:pt x="446" y="266"/>
                  <a:pt x="444" y="266"/>
                </a:cubicBezTo>
                <a:cubicBezTo>
                  <a:pt x="441" y="266"/>
                  <a:pt x="438" y="266"/>
                  <a:pt x="435" y="266"/>
                </a:cubicBezTo>
                <a:cubicBezTo>
                  <a:pt x="431" y="266"/>
                  <a:pt x="424" y="266"/>
                  <a:pt x="424" y="266"/>
                </a:cubicBezTo>
                <a:cubicBezTo>
                  <a:pt x="424" y="266"/>
                  <a:pt x="424" y="266"/>
                  <a:pt x="423" y="266"/>
                </a:cubicBezTo>
                <a:cubicBezTo>
                  <a:pt x="422" y="265"/>
                  <a:pt x="422" y="265"/>
                  <a:pt x="420" y="265"/>
                </a:cubicBezTo>
                <a:cubicBezTo>
                  <a:pt x="418" y="265"/>
                  <a:pt x="415" y="265"/>
                  <a:pt x="410" y="264"/>
                </a:cubicBezTo>
                <a:cubicBezTo>
                  <a:pt x="405" y="264"/>
                  <a:pt x="400" y="263"/>
                  <a:pt x="395" y="262"/>
                </a:cubicBezTo>
                <a:cubicBezTo>
                  <a:pt x="393" y="262"/>
                  <a:pt x="391" y="261"/>
                  <a:pt x="389" y="261"/>
                </a:cubicBezTo>
                <a:cubicBezTo>
                  <a:pt x="388" y="261"/>
                  <a:pt x="386" y="261"/>
                  <a:pt x="385" y="260"/>
                </a:cubicBezTo>
                <a:cubicBezTo>
                  <a:pt x="383" y="260"/>
                  <a:pt x="381" y="260"/>
                  <a:pt x="381" y="260"/>
                </a:cubicBezTo>
                <a:cubicBezTo>
                  <a:pt x="381" y="260"/>
                  <a:pt x="381" y="259"/>
                  <a:pt x="382" y="257"/>
                </a:cubicBezTo>
                <a:cubicBezTo>
                  <a:pt x="382" y="255"/>
                  <a:pt x="382" y="253"/>
                  <a:pt x="383" y="251"/>
                </a:cubicBezTo>
                <a:cubicBezTo>
                  <a:pt x="383" y="248"/>
                  <a:pt x="383" y="247"/>
                  <a:pt x="381" y="244"/>
                </a:cubicBezTo>
                <a:cubicBezTo>
                  <a:pt x="379" y="240"/>
                  <a:pt x="377" y="237"/>
                  <a:pt x="377" y="237"/>
                </a:cubicBezTo>
                <a:cubicBezTo>
                  <a:pt x="377" y="237"/>
                  <a:pt x="378" y="237"/>
                  <a:pt x="379" y="236"/>
                </a:cubicBezTo>
                <a:cubicBezTo>
                  <a:pt x="380" y="235"/>
                  <a:pt x="382" y="233"/>
                  <a:pt x="386" y="231"/>
                </a:cubicBezTo>
                <a:cubicBezTo>
                  <a:pt x="390" y="228"/>
                  <a:pt x="394" y="226"/>
                  <a:pt x="397" y="225"/>
                </a:cubicBezTo>
                <a:cubicBezTo>
                  <a:pt x="400" y="223"/>
                  <a:pt x="403" y="222"/>
                  <a:pt x="406" y="221"/>
                </a:cubicBezTo>
                <a:cubicBezTo>
                  <a:pt x="409" y="220"/>
                  <a:pt x="410" y="220"/>
                  <a:pt x="415" y="218"/>
                </a:cubicBezTo>
                <a:cubicBezTo>
                  <a:pt x="419" y="215"/>
                  <a:pt x="422" y="214"/>
                  <a:pt x="426" y="213"/>
                </a:cubicBezTo>
                <a:cubicBezTo>
                  <a:pt x="429" y="211"/>
                  <a:pt x="433" y="210"/>
                  <a:pt x="435" y="209"/>
                </a:cubicBezTo>
                <a:cubicBezTo>
                  <a:pt x="438" y="208"/>
                  <a:pt x="441" y="207"/>
                  <a:pt x="442" y="206"/>
                </a:cubicBezTo>
                <a:cubicBezTo>
                  <a:pt x="443" y="206"/>
                  <a:pt x="444" y="206"/>
                  <a:pt x="443" y="206"/>
                </a:cubicBezTo>
                <a:cubicBezTo>
                  <a:pt x="443" y="205"/>
                  <a:pt x="443" y="205"/>
                  <a:pt x="443" y="203"/>
                </a:cubicBezTo>
                <a:cubicBezTo>
                  <a:pt x="442" y="201"/>
                  <a:pt x="442" y="199"/>
                  <a:pt x="441" y="197"/>
                </a:cubicBezTo>
                <a:cubicBezTo>
                  <a:pt x="441" y="194"/>
                  <a:pt x="440" y="192"/>
                  <a:pt x="440" y="192"/>
                </a:cubicBezTo>
                <a:cubicBezTo>
                  <a:pt x="440" y="192"/>
                  <a:pt x="441" y="191"/>
                  <a:pt x="441" y="191"/>
                </a:cubicBezTo>
                <a:cubicBezTo>
                  <a:pt x="441" y="191"/>
                  <a:pt x="442" y="190"/>
                  <a:pt x="442" y="190"/>
                </a:cubicBezTo>
                <a:cubicBezTo>
                  <a:pt x="443" y="189"/>
                  <a:pt x="443" y="188"/>
                  <a:pt x="443" y="187"/>
                </a:cubicBezTo>
                <a:cubicBezTo>
                  <a:pt x="443" y="187"/>
                  <a:pt x="443" y="187"/>
                  <a:pt x="443" y="185"/>
                </a:cubicBezTo>
                <a:cubicBezTo>
                  <a:pt x="443" y="183"/>
                  <a:pt x="443" y="180"/>
                  <a:pt x="443" y="180"/>
                </a:cubicBezTo>
                <a:cubicBezTo>
                  <a:pt x="443" y="180"/>
                  <a:pt x="447" y="178"/>
                  <a:pt x="450" y="176"/>
                </a:cubicBezTo>
                <a:cubicBezTo>
                  <a:pt x="454" y="173"/>
                  <a:pt x="455" y="172"/>
                  <a:pt x="458" y="170"/>
                </a:cubicBezTo>
                <a:cubicBezTo>
                  <a:pt x="461" y="167"/>
                  <a:pt x="462" y="165"/>
                  <a:pt x="464" y="163"/>
                </a:cubicBezTo>
                <a:cubicBezTo>
                  <a:pt x="465" y="161"/>
                  <a:pt x="467" y="159"/>
                  <a:pt x="468" y="157"/>
                </a:cubicBezTo>
                <a:cubicBezTo>
                  <a:pt x="469" y="155"/>
                  <a:pt x="470" y="154"/>
                  <a:pt x="471" y="153"/>
                </a:cubicBezTo>
                <a:cubicBezTo>
                  <a:pt x="472" y="152"/>
                  <a:pt x="473" y="151"/>
                  <a:pt x="474" y="149"/>
                </a:cubicBezTo>
                <a:cubicBezTo>
                  <a:pt x="475" y="148"/>
                  <a:pt x="476" y="148"/>
                  <a:pt x="477" y="146"/>
                </a:cubicBezTo>
                <a:cubicBezTo>
                  <a:pt x="478" y="145"/>
                  <a:pt x="479" y="145"/>
                  <a:pt x="479" y="144"/>
                </a:cubicBezTo>
                <a:cubicBezTo>
                  <a:pt x="480" y="143"/>
                  <a:pt x="480" y="143"/>
                  <a:pt x="481" y="142"/>
                </a:cubicBezTo>
                <a:cubicBezTo>
                  <a:pt x="482" y="141"/>
                  <a:pt x="483" y="140"/>
                  <a:pt x="483" y="138"/>
                </a:cubicBezTo>
                <a:cubicBezTo>
                  <a:pt x="484" y="136"/>
                  <a:pt x="483" y="135"/>
                  <a:pt x="482" y="135"/>
                </a:cubicBezTo>
                <a:cubicBezTo>
                  <a:pt x="480" y="134"/>
                  <a:pt x="479" y="135"/>
                  <a:pt x="478" y="136"/>
                </a:cubicBezTo>
                <a:cubicBezTo>
                  <a:pt x="477" y="137"/>
                  <a:pt x="476" y="140"/>
                  <a:pt x="475" y="141"/>
                </a:cubicBezTo>
                <a:cubicBezTo>
                  <a:pt x="474" y="142"/>
                  <a:pt x="473" y="142"/>
                  <a:pt x="472" y="143"/>
                </a:cubicBezTo>
                <a:cubicBezTo>
                  <a:pt x="470" y="144"/>
                  <a:pt x="469" y="145"/>
                  <a:pt x="468" y="146"/>
                </a:cubicBezTo>
                <a:cubicBezTo>
                  <a:pt x="468" y="147"/>
                  <a:pt x="467" y="148"/>
                  <a:pt x="467" y="148"/>
                </a:cubicBezTo>
                <a:cubicBezTo>
                  <a:pt x="466" y="148"/>
                  <a:pt x="466" y="147"/>
                  <a:pt x="466" y="146"/>
                </a:cubicBezTo>
                <a:cubicBezTo>
                  <a:pt x="466" y="145"/>
                  <a:pt x="466" y="145"/>
                  <a:pt x="467" y="143"/>
                </a:cubicBezTo>
                <a:cubicBezTo>
                  <a:pt x="468" y="142"/>
                  <a:pt x="469" y="141"/>
                  <a:pt x="471" y="140"/>
                </a:cubicBezTo>
                <a:cubicBezTo>
                  <a:pt x="472" y="138"/>
                  <a:pt x="472" y="137"/>
                  <a:pt x="473" y="136"/>
                </a:cubicBezTo>
                <a:cubicBezTo>
                  <a:pt x="474" y="133"/>
                  <a:pt x="476" y="131"/>
                  <a:pt x="477" y="130"/>
                </a:cubicBezTo>
                <a:cubicBezTo>
                  <a:pt x="478" y="128"/>
                  <a:pt x="479" y="127"/>
                  <a:pt x="479" y="126"/>
                </a:cubicBezTo>
                <a:cubicBezTo>
                  <a:pt x="480" y="124"/>
                  <a:pt x="481" y="124"/>
                  <a:pt x="481" y="122"/>
                </a:cubicBezTo>
                <a:cubicBezTo>
                  <a:pt x="481" y="121"/>
                  <a:pt x="480" y="120"/>
                  <a:pt x="479" y="119"/>
                </a:cubicBezTo>
                <a:cubicBezTo>
                  <a:pt x="477" y="119"/>
                  <a:pt x="476" y="120"/>
                  <a:pt x="475" y="122"/>
                </a:cubicBezTo>
                <a:cubicBezTo>
                  <a:pt x="474" y="123"/>
                  <a:pt x="473" y="125"/>
                  <a:pt x="472" y="127"/>
                </a:cubicBezTo>
                <a:cubicBezTo>
                  <a:pt x="470" y="129"/>
                  <a:pt x="470" y="130"/>
                  <a:pt x="468" y="132"/>
                </a:cubicBezTo>
                <a:cubicBezTo>
                  <a:pt x="467" y="133"/>
                  <a:pt x="466" y="134"/>
                  <a:pt x="466" y="135"/>
                </a:cubicBezTo>
                <a:cubicBezTo>
                  <a:pt x="465" y="136"/>
                  <a:pt x="464" y="137"/>
                  <a:pt x="464" y="138"/>
                </a:cubicBezTo>
                <a:cubicBezTo>
                  <a:pt x="463" y="139"/>
                  <a:pt x="463" y="139"/>
                  <a:pt x="462" y="140"/>
                </a:cubicBezTo>
                <a:cubicBezTo>
                  <a:pt x="462" y="140"/>
                  <a:pt x="461" y="138"/>
                  <a:pt x="461" y="138"/>
                </a:cubicBezTo>
                <a:cubicBezTo>
                  <a:pt x="461" y="138"/>
                  <a:pt x="461" y="138"/>
                  <a:pt x="462" y="137"/>
                </a:cubicBezTo>
                <a:cubicBezTo>
                  <a:pt x="462" y="136"/>
                  <a:pt x="464" y="134"/>
                  <a:pt x="465" y="133"/>
                </a:cubicBezTo>
                <a:cubicBezTo>
                  <a:pt x="466" y="131"/>
                  <a:pt x="466" y="130"/>
                  <a:pt x="466" y="129"/>
                </a:cubicBezTo>
                <a:cubicBezTo>
                  <a:pt x="467" y="128"/>
                  <a:pt x="468" y="126"/>
                  <a:pt x="469" y="124"/>
                </a:cubicBezTo>
                <a:cubicBezTo>
                  <a:pt x="470" y="122"/>
                  <a:pt x="470" y="122"/>
                  <a:pt x="471" y="120"/>
                </a:cubicBezTo>
                <a:cubicBezTo>
                  <a:pt x="472" y="119"/>
                  <a:pt x="472" y="118"/>
                  <a:pt x="473" y="117"/>
                </a:cubicBezTo>
                <a:cubicBezTo>
                  <a:pt x="473" y="115"/>
                  <a:pt x="474" y="115"/>
                  <a:pt x="474" y="113"/>
                </a:cubicBezTo>
                <a:cubicBezTo>
                  <a:pt x="474" y="111"/>
                  <a:pt x="472" y="110"/>
                  <a:pt x="471" y="110"/>
                </a:cubicBezTo>
                <a:cubicBezTo>
                  <a:pt x="469" y="110"/>
                  <a:pt x="468" y="112"/>
                  <a:pt x="467" y="114"/>
                </a:cubicBezTo>
                <a:cubicBezTo>
                  <a:pt x="466" y="116"/>
                  <a:pt x="465" y="118"/>
                  <a:pt x="464" y="120"/>
                </a:cubicBezTo>
                <a:cubicBezTo>
                  <a:pt x="463" y="122"/>
                  <a:pt x="462" y="123"/>
                  <a:pt x="461" y="124"/>
                </a:cubicBezTo>
                <a:cubicBezTo>
                  <a:pt x="460" y="125"/>
                  <a:pt x="460" y="126"/>
                  <a:pt x="460" y="127"/>
                </a:cubicBezTo>
                <a:cubicBezTo>
                  <a:pt x="460" y="128"/>
                  <a:pt x="459" y="128"/>
                  <a:pt x="459" y="129"/>
                </a:cubicBezTo>
                <a:cubicBezTo>
                  <a:pt x="458" y="130"/>
                  <a:pt x="458" y="131"/>
                  <a:pt x="457" y="132"/>
                </a:cubicBezTo>
                <a:cubicBezTo>
                  <a:pt x="457" y="133"/>
                  <a:pt x="456" y="134"/>
                  <a:pt x="456" y="134"/>
                </a:cubicBezTo>
                <a:cubicBezTo>
                  <a:pt x="455" y="135"/>
                  <a:pt x="455" y="134"/>
                  <a:pt x="455" y="134"/>
                </a:cubicBezTo>
                <a:cubicBezTo>
                  <a:pt x="454" y="134"/>
                  <a:pt x="454" y="132"/>
                  <a:pt x="455" y="131"/>
                </a:cubicBezTo>
                <a:cubicBezTo>
                  <a:pt x="455" y="129"/>
                  <a:pt x="455" y="128"/>
                  <a:pt x="456" y="127"/>
                </a:cubicBezTo>
                <a:cubicBezTo>
                  <a:pt x="456" y="125"/>
                  <a:pt x="456" y="124"/>
                  <a:pt x="457" y="121"/>
                </a:cubicBezTo>
                <a:cubicBezTo>
                  <a:pt x="458" y="119"/>
                  <a:pt x="459" y="118"/>
                  <a:pt x="460" y="116"/>
                </a:cubicBezTo>
                <a:cubicBezTo>
                  <a:pt x="461" y="114"/>
                  <a:pt x="461" y="112"/>
                  <a:pt x="462" y="110"/>
                </a:cubicBezTo>
                <a:cubicBezTo>
                  <a:pt x="462" y="108"/>
                  <a:pt x="460" y="107"/>
                  <a:pt x="458" y="108"/>
                </a:cubicBezTo>
                <a:cubicBezTo>
                  <a:pt x="456" y="108"/>
                  <a:pt x="455" y="111"/>
                  <a:pt x="454" y="112"/>
                </a:cubicBezTo>
                <a:cubicBezTo>
                  <a:pt x="454" y="113"/>
                  <a:pt x="453" y="115"/>
                  <a:pt x="453" y="116"/>
                </a:cubicBezTo>
                <a:cubicBezTo>
                  <a:pt x="452" y="117"/>
                  <a:pt x="452" y="118"/>
                  <a:pt x="451" y="119"/>
                </a:cubicBezTo>
                <a:cubicBezTo>
                  <a:pt x="450" y="121"/>
                  <a:pt x="450" y="121"/>
                  <a:pt x="449" y="124"/>
                </a:cubicBezTo>
                <a:cubicBezTo>
                  <a:pt x="448" y="126"/>
                  <a:pt x="448" y="127"/>
                  <a:pt x="448" y="130"/>
                </a:cubicBezTo>
                <a:cubicBezTo>
                  <a:pt x="447" y="132"/>
                  <a:pt x="446" y="133"/>
                  <a:pt x="446" y="134"/>
                </a:cubicBezTo>
                <a:cubicBezTo>
                  <a:pt x="445" y="135"/>
                  <a:pt x="445" y="136"/>
                  <a:pt x="444" y="137"/>
                </a:cubicBezTo>
                <a:cubicBezTo>
                  <a:pt x="444" y="139"/>
                  <a:pt x="442" y="139"/>
                  <a:pt x="441" y="140"/>
                </a:cubicBezTo>
                <a:cubicBezTo>
                  <a:pt x="440" y="140"/>
                  <a:pt x="437" y="142"/>
                  <a:pt x="437" y="142"/>
                </a:cubicBezTo>
                <a:cubicBezTo>
                  <a:pt x="436" y="143"/>
                  <a:pt x="436" y="142"/>
                  <a:pt x="436" y="142"/>
                </a:cubicBezTo>
                <a:cubicBezTo>
                  <a:pt x="435" y="141"/>
                  <a:pt x="435" y="141"/>
                  <a:pt x="435" y="140"/>
                </a:cubicBezTo>
                <a:cubicBezTo>
                  <a:pt x="435" y="139"/>
                  <a:pt x="435" y="138"/>
                  <a:pt x="435" y="137"/>
                </a:cubicBezTo>
                <a:cubicBezTo>
                  <a:pt x="434" y="136"/>
                  <a:pt x="434" y="135"/>
                  <a:pt x="433" y="134"/>
                </a:cubicBezTo>
                <a:cubicBezTo>
                  <a:pt x="433" y="133"/>
                  <a:pt x="433" y="132"/>
                  <a:pt x="431" y="129"/>
                </a:cubicBezTo>
                <a:cubicBezTo>
                  <a:pt x="430" y="127"/>
                  <a:pt x="428" y="126"/>
                  <a:pt x="427" y="125"/>
                </a:cubicBezTo>
                <a:cubicBezTo>
                  <a:pt x="426" y="125"/>
                  <a:pt x="425" y="125"/>
                  <a:pt x="424" y="126"/>
                </a:cubicBezTo>
                <a:cubicBezTo>
                  <a:pt x="423" y="127"/>
                  <a:pt x="424" y="128"/>
                  <a:pt x="424" y="129"/>
                </a:cubicBezTo>
                <a:cubicBezTo>
                  <a:pt x="425" y="129"/>
                  <a:pt x="425" y="131"/>
                  <a:pt x="426" y="133"/>
                </a:cubicBezTo>
                <a:cubicBezTo>
                  <a:pt x="426" y="135"/>
                  <a:pt x="427" y="136"/>
                  <a:pt x="427" y="138"/>
                </a:cubicBezTo>
                <a:cubicBezTo>
                  <a:pt x="427" y="140"/>
                  <a:pt x="427" y="141"/>
                  <a:pt x="427" y="143"/>
                </a:cubicBezTo>
                <a:cubicBezTo>
                  <a:pt x="427" y="144"/>
                  <a:pt x="426" y="145"/>
                  <a:pt x="426" y="147"/>
                </a:cubicBezTo>
                <a:cubicBezTo>
                  <a:pt x="426" y="149"/>
                  <a:pt x="427" y="152"/>
                  <a:pt x="428" y="154"/>
                </a:cubicBezTo>
                <a:cubicBezTo>
                  <a:pt x="428" y="157"/>
                  <a:pt x="428" y="158"/>
                  <a:pt x="429" y="160"/>
                </a:cubicBezTo>
                <a:cubicBezTo>
                  <a:pt x="429" y="163"/>
                  <a:pt x="429" y="163"/>
                  <a:pt x="429" y="164"/>
                </a:cubicBezTo>
                <a:cubicBezTo>
                  <a:pt x="428" y="165"/>
                  <a:pt x="426" y="167"/>
                  <a:pt x="426" y="167"/>
                </a:cubicBezTo>
                <a:cubicBezTo>
                  <a:pt x="426" y="167"/>
                  <a:pt x="426" y="167"/>
                  <a:pt x="425" y="167"/>
                </a:cubicBezTo>
                <a:cubicBezTo>
                  <a:pt x="425" y="167"/>
                  <a:pt x="425" y="167"/>
                  <a:pt x="424" y="168"/>
                </a:cubicBezTo>
                <a:cubicBezTo>
                  <a:pt x="424" y="168"/>
                  <a:pt x="423" y="169"/>
                  <a:pt x="421" y="170"/>
                </a:cubicBezTo>
                <a:cubicBezTo>
                  <a:pt x="419" y="171"/>
                  <a:pt x="417" y="173"/>
                  <a:pt x="413" y="175"/>
                </a:cubicBezTo>
                <a:cubicBezTo>
                  <a:pt x="409" y="177"/>
                  <a:pt x="407" y="178"/>
                  <a:pt x="406" y="179"/>
                </a:cubicBezTo>
                <a:cubicBezTo>
                  <a:pt x="404" y="179"/>
                  <a:pt x="401" y="182"/>
                  <a:pt x="400" y="183"/>
                </a:cubicBezTo>
                <a:cubicBezTo>
                  <a:pt x="399" y="184"/>
                  <a:pt x="398" y="186"/>
                  <a:pt x="398" y="186"/>
                </a:cubicBezTo>
                <a:cubicBezTo>
                  <a:pt x="398" y="186"/>
                  <a:pt x="398" y="186"/>
                  <a:pt x="397" y="185"/>
                </a:cubicBezTo>
                <a:cubicBezTo>
                  <a:pt x="396" y="185"/>
                  <a:pt x="394" y="185"/>
                  <a:pt x="393" y="186"/>
                </a:cubicBezTo>
                <a:cubicBezTo>
                  <a:pt x="391" y="186"/>
                  <a:pt x="387" y="188"/>
                  <a:pt x="386" y="189"/>
                </a:cubicBezTo>
                <a:cubicBezTo>
                  <a:pt x="385" y="190"/>
                  <a:pt x="383" y="190"/>
                  <a:pt x="383" y="192"/>
                </a:cubicBezTo>
                <a:cubicBezTo>
                  <a:pt x="382" y="193"/>
                  <a:pt x="381" y="194"/>
                  <a:pt x="381" y="194"/>
                </a:cubicBezTo>
                <a:cubicBezTo>
                  <a:pt x="381" y="194"/>
                  <a:pt x="380" y="195"/>
                  <a:pt x="378" y="195"/>
                </a:cubicBezTo>
                <a:cubicBezTo>
                  <a:pt x="375" y="196"/>
                  <a:pt x="374" y="196"/>
                  <a:pt x="373" y="196"/>
                </a:cubicBezTo>
                <a:cubicBezTo>
                  <a:pt x="373" y="196"/>
                  <a:pt x="372" y="196"/>
                  <a:pt x="371" y="196"/>
                </a:cubicBezTo>
                <a:cubicBezTo>
                  <a:pt x="371" y="196"/>
                  <a:pt x="371" y="195"/>
                  <a:pt x="370" y="195"/>
                </a:cubicBezTo>
                <a:cubicBezTo>
                  <a:pt x="369" y="195"/>
                  <a:pt x="369" y="195"/>
                  <a:pt x="369" y="195"/>
                </a:cubicBezTo>
                <a:cubicBezTo>
                  <a:pt x="369" y="195"/>
                  <a:pt x="368" y="194"/>
                  <a:pt x="367" y="191"/>
                </a:cubicBezTo>
                <a:cubicBezTo>
                  <a:pt x="367" y="189"/>
                  <a:pt x="366" y="187"/>
                  <a:pt x="365" y="185"/>
                </a:cubicBezTo>
                <a:cubicBezTo>
                  <a:pt x="365" y="184"/>
                  <a:pt x="364" y="182"/>
                  <a:pt x="363" y="181"/>
                </a:cubicBezTo>
                <a:cubicBezTo>
                  <a:pt x="362" y="178"/>
                  <a:pt x="361" y="176"/>
                  <a:pt x="360" y="174"/>
                </a:cubicBezTo>
                <a:cubicBezTo>
                  <a:pt x="359" y="173"/>
                  <a:pt x="358" y="171"/>
                  <a:pt x="357" y="170"/>
                </a:cubicBezTo>
                <a:cubicBezTo>
                  <a:pt x="355" y="168"/>
                  <a:pt x="354" y="166"/>
                  <a:pt x="353" y="164"/>
                </a:cubicBezTo>
                <a:cubicBezTo>
                  <a:pt x="352" y="163"/>
                  <a:pt x="352" y="162"/>
                  <a:pt x="352" y="161"/>
                </a:cubicBezTo>
                <a:cubicBezTo>
                  <a:pt x="351" y="160"/>
                  <a:pt x="350" y="157"/>
                  <a:pt x="347" y="152"/>
                </a:cubicBezTo>
                <a:cubicBezTo>
                  <a:pt x="346" y="149"/>
                  <a:pt x="344" y="147"/>
                  <a:pt x="343" y="145"/>
                </a:cubicBezTo>
                <a:cubicBezTo>
                  <a:pt x="341" y="142"/>
                  <a:pt x="339" y="140"/>
                  <a:pt x="338" y="139"/>
                </a:cubicBezTo>
                <a:cubicBezTo>
                  <a:pt x="336" y="137"/>
                  <a:pt x="335" y="135"/>
                  <a:pt x="333" y="134"/>
                </a:cubicBezTo>
                <a:cubicBezTo>
                  <a:pt x="332" y="133"/>
                  <a:pt x="332" y="132"/>
                  <a:pt x="331" y="132"/>
                </a:cubicBezTo>
                <a:cubicBezTo>
                  <a:pt x="330" y="130"/>
                  <a:pt x="329" y="130"/>
                  <a:pt x="328" y="128"/>
                </a:cubicBezTo>
                <a:cubicBezTo>
                  <a:pt x="327" y="127"/>
                  <a:pt x="326" y="126"/>
                  <a:pt x="323" y="123"/>
                </a:cubicBezTo>
                <a:cubicBezTo>
                  <a:pt x="320" y="119"/>
                  <a:pt x="316" y="116"/>
                  <a:pt x="314" y="113"/>
                </a:cubicBezTo>
                <a:cubicBezTo>
                  <a:pt x="311" y="111"/>
                  <a:pt x="310" y="109"/>
                  <a:pt x="309" y="108"/>
                </a:cubicBezTo>
                <a:cubicBezTo>
                  <a:pt x="308" y="108"/>
                  <a:pt x="307" y="106"/>
                  <a:pt x="306" y="105"/>
                </a:cubicBezTo>
                <a:cubicBezTo>
                  <a:pt x="304" y="103"/>
                  <a:pt x="302" y="102"/>
                  <a:pt x="302" y="102"/>
                </a:cubicBezTo>
                <a:cubicBezTo>
                  <a:pt x="302" y="100"/>
                  <a:pt x="302" y="100"/>
                  <a:pt x="302" y="100"/>
                </a:cubicBezTo>
                <a:cubicBezTo>
                  <a:pt x="302" y="100"/>
                  <a:pt x="302" y="100"/>
                  <a:pt x="303" y="99"/>
                </a:cubicBezTo>
                <a:cubicBezTo>
                  <a:pt x="304" y="98"/>
                  <a:pt x="304" y="97"/>
                  <a:pt x="304" y="96"/>
                </a:cubicBezTo>
                <a:cubicBezTo>
                  <a:pt x="303" y="96"/>
                  <a:pt x="304" y="96"/>
                  <a:pt x="304" y="96"/>
                </a:cubicBezTo>
                <a:cubicBezTo>
                  <a:pt x="305" y="96"/>
                  <a:pt x="305" y="95"/>
                  <a:pt x="306" y="95"/>
                </a:cubicBezTo>
                <a:cubicBezTo>
                  <a:pt x="307" y="94"/>
                  <a:pt x="309" y="93"/>
                  <a:pt x="310" y="93"/>
                </a:cubicBezTo>
                <a:cubicBezTo>
                  <a:pt x="311" y="92"/>
                  <a:pt x="311" y="92"/>
                  <a:pt x="312" y="91"/>
                </a:cubicBezTo>
                <a:cubicBezTo>
                  <a:pt x="313" y="90"/>
                  <a:pt x="314" y="90"/>
                  <a:pt x="316" y="89"/>
                </a:cubicBezTo>
                <a:cubicBezTo>
                  <a:pt x="317" y="88"/>
                  <a:pt x="318" y="87"/>
                  <a:pt x="319" y="86"/>
                </a:cubicBezTo>
                <a:cubicBezTo>
                  <a:pt x="320" y="84"/>
                  <a:pt x="319" y="83"/>
                  <a:pt x="319" y="82"/>
                </a:cubicBezTo>
                <a:cubicBezTo>
                  <a:pt x="319" y="81"/>
                  <a:pt x="318" y="79"/>
                  <a:pt x="318" y="79"/>
                </a:cubicBezTo>
                <a:cubicBezTo>
                  <a:pt x="318" y="79"/>
                  <a:pt x="318" y="78"/>
                  <a:pt x="318" y="77"/>
                </a:cubicBezTo>
                <a:cubicBezTo>
                  <a:pt x="319" y="76"/>
                  <a:pt x="320" y="75"/>
                  <a:pt x="320" y="74"/>
                </a:cubicBezTo>
                <a:cubicBezTo>
                  <a:pt x="321" y="74"/>
                  <a:pt x="320" y="72"/>
                  <a:pt x="319" y="71"/>
                </a:cubicBezTo>
                <a:cubicBezTo>
                  <a:pt x="318" y="70"/>
                  <a:pt x="317" y="70"/>
                  <a:pt x="317" y="70"/>
                </a:cubicBezTo>
                <a:cubicBezTo>
                  <a:pt x="317" y="70"/>
                  <a:pt x="318" y="69"/>
                  <a:pt x="319" y="68"/>
                </a:cubicBezTo>
                <a:cubicBezTo>
                  <a:pt x="320" y="68"/>
                  <a:pt x="320" y="67"/>
                  <a:pt x="321" y="66"/>
                </a:cubicBezTo>
                <a:cubicBezTo>
                  <a:pt x="322" y="65"/>
                  <a:pt x="322" y="64"/>
                  <a:pt x="321" y="63"/>
                </a:cubicBezTo>
                <a:cubicBezTo>
                  <a:pt x="321" y="62"/>
                  <a:pt x="321" y="61"/>
                  <a:pt x="321" y="59"/>
                </a:cubicBezTo>
                <a:cubicBezTo>
                  <a:pt x="321" y="58"/>
                  <a:pt x="321" y="57"/>
                  <a:pt x="322" y="57"/>
                </a:cubicBezTo>
                <a:cubicBezTo>
                  <a:pt x="323" y="56"/>
                  <a:pt x="324" y="56"/>
                  <a:pt x="325" y="56"/>
                </a:cubicBezTo>
                <a:cubicBezTo>
                  <a:pt x="326" y="56"/>
                  <a:pt x="327" y="55"/>
                  <a:pt x="327" y="54"/>
                </a:cubicBezTo>
                <a:cubicBezTo>
                  <a:pt x="328" y="52"/>
                  <a:pt x="326" y="51"/>
                  <a:pt x="325" y="49"/>
                </a:cubicBezTo>
                <a:cubicBezTo>
                  <a:pt x="323" y="48"/>
                  <a:pt x="322" y="46"/>
                  <a:pt x="320" y="44"/>
                </a:cubicBezTo>
                <a:cubicBezTo>
                  <a:pt x="318" y="43"/>
                  <a:pt x="317" y="43"/>
                  <a:pt x="316" y="42"/>
                </a:cubicBezTo>
                <a:cubicBezTo>
                  <a:pt x="316" y="41"/>
                  <a:pt x="316" y="41"/>
                  <a:pt x="315" y="41"/>
                </a:cubicBezTo>
                <a:cubicBezTo>
                  <a:pt x="314" y="39"/>
                  <a:pt x="315" y="36"/>
                  <a:pt x="315" y="35"/>
                </a:cubicBezTo>
                <a:cubicBezTo>
                  <a:pt x="316" y="34"/>
                  <a:pt x="315" y="33"/>
                  <a:pt x="315" y="33"/>
                </a:cubicBezTo>
                <a:cubicBezTo>
                  <a:pt x="314" y="33"/>
                  <a:pt x="315" y="32"/>
                  <a:pt x="314" y="31"/>
                </a:cubicBezTo>
                <a:cubicBezTo>
                  <a:pt x="313" y="29"/>
                  <a:pt x="313" y="30"/>
                  <a:pt x="313" y="30"/>
                </a:cubicBezTo>
                <a:cubicBezTo>
                  <a:pt x="313" y="30"/>
                  <a:pt x="313" y="29"/>
                  <a:pt x="312" y="28"/>
                </a:cubicBezTo>
                <a:cubicBezTo>
                  <a:pt x="312" y="28"/>
                  <a:pt x="312" y="26"/>
                  <a:pt x="311" y="26"/>
                </a:cubicBezTo>
                <a:cubicBezTo>
                  <a:pt x="310" y="25"/>
                  <a:pt x="310" y="25"/>
                  <a:pt x="310" y="24"/>
                </a:cubicBezTo>
                <a:cubicBezTo>
                  <a:pt x="310" y="24"/>
                  <a:pt x="310" y="23"/>
                  <a:pt x="310" y="23"/>
                </a:cubicBezTo>
                <a:cubicBezTo>
                  <a:pt x="309" y="23"/>
                  <a:pt x="309" y="22"/>
                  <a:pt x="309" y="22"/>
                </a:cubicBezTo>
                <a:cubicBezTo>
                  <a:pt x="309" y="21"/>
                  <a:pt x="308" y="20"/>
                  <a:pt x="308" y="20"/>
                </a:cubicBezTo>
                <a:cubicBezTo>
                  <a:pt x="307" y="20"/>
                  <a:pt x="307" y="19"/>
                  <a:pt x="307" y="18"/>
                </a:cubicBezTo>
                <a:cubicBezTo>
                  <a:pt x="306" y="17"/>
                  <a:pt x="305" y="16"/>
                  <a:pt x="305" y="16"/>
                </a:cubicBezTo>
                <a:cubicBezTo>
                  <a:pt x="305" y="16"/>
                  <a:pt x="306" y="16"/>
                  <a:pt x="306" y="16"/>
                </a:cubicBezTo>
                <a:cubicBezTo>
                  <a:pt x="306" y="15"/>
                  <a:pt x="307" y="15"/>
                  <a:pt x="307" y="12"/>
                </a:cubicBezTo>
                <a:cubicBezTo>
                  <a:pt x="307" y="10"/>
                  <a:pt x="305" y="8"/>
                  <a:pt x="303" y="6"/>
                </a:cubicBezTo>
                <a:cubicBezTo>
                  <a:pt x="301" y="5"/>
                  <a:pt x="298" y="3"/>
                  <a:pt x="296" y="2"/>
                </a:cubicBezTo>
                <a:cubicBezTo>
                  <a:pt x="294" y="1"/>
                  <a:pt x="291" y="1"/>
                  <a:pt x="290" y="1"/>
                </a:cubicBezTo>
                <a:cubicBezTo>
                  <a:pt x="288" y="1"/>
                  <a:pt x="285" y="1"/>
                  <a:pt x="283" y="1"/>
                </a:cubicBezTo>
                <a:cubicBezTo>
                  <a:pt x="281" y="1"/>
                  <a:pt x="280" y="0"/>
                  <a:pt x="278" y="1"/>
                </a:cubicBezTo>
                <a:cubicBezTo>
                  <a:pt x="276" y="1"/>
                  <a:pt x="275" y="2"/>
                  <a:pt x="274" y="2"/>
                </a:cubicBezTo>
                <a:cubicBezTo>
                  <a:pt x="273" y="2"/>
                  <a:pt x="271" y="2"/>
                  <a:pt x="269" y="2"/>
                </a:cubicBezTo>
                <a:cubicBezTo>
                  <a:pt x="268" y="2"/>
                  <a:pt x="266" y="3"/>
                  <a:pt x="265" y="3"/>
                </a:cubicBezTo>
                <a:cubicBezTo>
                  <a:pt x="263" y="3"/>
                  <a:pt x="261" y="4"/>
                  <a:pt x="260" y="4"/>
                </a:cubicBezTo>
                <a:cubicBezTo>
                  <a:pt x="259" y="5"/>
                  <a:pt x="257" y="5"/>
                  <a:pt x="256" y="6"/>
                </a:cubicBezTo>
                <a:cubicBezTo>
                  <a:pt x="255" y="6"/>
                  <a:pt x="254" y="7"/>
                  <a:pt x="253" y="8"/>
                </a:cubicBezTo>
                <a:cubicBezTo>
                  <a:pt x="251" y="8"/>
                  <a:pt x="250" y="10"/>
                  <a:pt x="248" y="11"/>
                </a:cubicBezTo>
                <a:cubicBezTo>
                  <a:pt x="247" y="13"/>
                  <a:pt x="246" y="14"/>
                  <a:pt x="243" y="17"/>
                </a:cubicBezTo>
                <a:cubicBezTo>
                  <a:pt x="240" y="20"/>
                  <a:pt x="241" y="22"/>
                  <a:pt x="240" y="23"/>
                </a:cubicBezTo>
                <a:cubicBezTo>
                  <a:pt x="239" y="25"/>
                  <a:pt x="239" y="26"/>
                  <a:pt x="238" y="28"/>
                </a:cubicBezTo>
                <a:cubicBezTo>
                  <a:pt x="238" y="29"/>
                  <a:pt x="238" y="30"/>
                  <a:pt x="237" y="31"/>
                </a:cubicBezTo>
                <a:cubicBezTo>
                  <a:pt x="237" y="33"/>
                  <a:pt x="237" y="34"/>
                  <a:pt x="237" y="37"/>
                </a:cubicBezTo>
                <a:cubicBezTo>
                  <a:pt x="237" y="39"/>
                  <a:pt x="237" y="40"/>
                  <a:pt x="237" y="41"/>
                </a:cubicBezTo>
                <a:cubicBezTo>
                  <a:pt x="237" y="42"/>
                  <a:pt x="238" y="42"/>
                  <a:pt x="238" y="43"/>
                </a:cubicBezTo>
                <a:cubicBezTo>
                  <a:pt x="238" y="44"/>
                  <a:pt x="237" y="44"/>
                  <a:pt x="237" y="45"/>
                </a:cubicBezTo>
                <a:cubicBezTo>
                  <a:pt x="237" y="47"/>
                  <a:pt x="238" y="48"/>
                  <a:pt x="238" y="49"/>
                </a:cubicBezTo>
                <a:cubicBezTo>
                  <a:pt x="238" y="49"/>
                  <a:pt x="238" y="50"/>
                  <a:pt x="238" y="51"/>
                </a:cubicBezTo>
                <a:cubicBezTo>
                  <a:pt x="238" y="51"/>
                  <a:pt x="238" y="52"/>
                  <a:pt x="238" y="53"/>
                </a:cubicBezTo>
                <a:cubicBezTo>
                  <a:pt x="238" y="56"/>
                  <a:pt x="239" y="57"/>
                  <a:pt x="239" y="59"/>
                </a:cubicBezTo>
                <a:cubicBezTo>
                  <a:pt x="239" y="60"/>
                  <a:pt x="240" y="60"/>
                  <a:pt x="240" y="61"/>
                </a:cubicBezTo>
                <a:cubicBezTo>
                  <a:pt x="240" y="61"/>
                  <a:pt x="240" y="61"/>
                  <a:pt x="240" y="62"/>
                </a:cubicBezTo>
                <a:cubicBezTo>
                  <a:pt x="240" y="62"/>
                  <a:pt x="241" y="63"/>
                  <a:pt x="241" y="64"/>
                </a:cubicBezTo>
                <a:cubicBezTo>
                  <a:pt x="242" y="65"/>
                  <a:pt x="242" y="66"/>
                  <a:pt x="243" y="66"/>
                </a:cubicBezTo>
                <a:cubicBezTo>
                  <a:pt x="243" y="67"/>
                  <a:pt x="243" y="68"/>
                  <a:pt x="244" y="69"/>
                </a:cubicBezTo>
                <a:cubicBezTo>
                  <a:pt x="244" y="69"/>
                  <a:pt x="244" y="70"/>
                  <a:pt x="244" y="70"/>
                </a:cubicBezTo>
                <a:cubicBezTo>
                  <a:pt x="244" y="71"/>
                  <a:pt x="244" y="72"/>
                  <a:pt x="244" y="73"/>
                </a:cubicBezTo>
                <a:cubicBezTo>
                  <a:pt x="245" y="73"/>
                  <a:pt x="245" y="74"/>
                  <a:pt x="246" y="74"/>
                </a:cubicBezTo>
                <a:cubicBezTo>
                  <a:pt x="246" y="75"/>
                  <a:pt x="246" y="75"/>
                  <a:pt x="246" y="76"/>
                </a:cubicBezTo>
                <a:cubicBezTo>
                  <a:pt x="246" y="76"/>
                  <a:pt x="247" y="76"/>
                  <a:pt x="247" y="77"/>
                </a:cubicBezTo>
                <a:cubicBezTo>
                  <a:pt x="248" y="78"/>
                  <a:pt x="249" y="78"/>
                  <a:pt x="249" y="79"/>
                </a:cubicBezTo>
                <a:cubicBezTo>
                  <a:pt x="250" y="79"/>
                  <a:pt x="251" y="80"/>
                  <a:pt x="252" y="79"/>
                </a:cubicBezTo>
                <a:cubicBezTo>
                  <a:pt x="253" y="79"/>
                  <a:pt x="254" y="79"/>
                  <a:pt x="254" y="79"/>
                </a:cubicBezTo>
                <a:cubicBezTo>
                  <a:pt x="254" y="79"/>
                  <a:pt x="254" y="80"/>
                  <a:pt x="254" y="81"/>
                </a:cubicBezTo>
                <a:cubicBezTo>
                  <a:pt x="254" y="82"/>
                  <a:pt x="253" y="83"/>
                  <a:pt x="252" y="85"/>
                </a:cubicBezTo>
                <a:cubicBezTo>
                  <a:pt x="252" y="86"/>
                  <a:pt x="251" y="87"/>
                  <a:pt x="251" y="88"/>
                </a:cubicBezTo>
                <a:cubicBezTo>
                  <a:pt x="250" y="88"/>
                  <a:pt x="248" y="87"/>
                  <a:pt x="246" y="86"/>
                </a:cubicBezTo>
                <a:cubicBezTo>
                  <a:pt x="244" y="86"/>
                  <a:pt x="244" y="86"/>
                  <a:pt x="239" y="86"/>
                </a:cubicBezTo>
                <a:cubicBezTo>
                  <a:pt x="238" y="86"/>
                  <a:pt x="236" y="86"/>
                  <a:pt x="235" y="86"/>
                </a:cubicBezTo>
                <a:cubicBezTo>
                  <a:pt x="234" y="86"/>
                  <a:pt x="232" y="87"/>
                  <a:pt x="230" y="87"/>
                </a:cubicBezTo>
                <a:cubicBezTo>
                  <a:pt x="229" y="87"/>
                  <a:pt x="228" y="88"/>
                  <a:pt x="227" y="88"/>
                </a:cubicBezTo>
                <a:cubicBezTo>
                  <a:pt x="224" y="89"/>
                  <a:pt x="223" y="90"/>
                  <a:pt x="220" y="92"/>
                </a:cubicBezTo>
                <a:cubicBezTo>
                  <a:pt x="218" y="93"/>
                  <a:pt x="215" y="95"/>
                  <a:pt x="214" y="97"/>
                </a:cubicBezTo>
                <a:cubicBezTo>
                  <a:pt x="212" y="98"/>
                  <a:pt x="211" y="99"/>
                  <a:pt x="209" y="101"/>
                </a:cubicBezTo>
                <a:cubicBezTo>
                  <a:pt x="207" y="103"/>
                  <a:pt x="206" y="104"/>
                  <a:pt x="205" y="106"/>
                </a:cubicBezTo>
                <a:cubicBezTo>
                  <a:pt x="204" y="108"/>
                  <a:pt x="204" y="108"/>
                  <a:pt x="203" y="110"/>
                </a:cubicBezTo>
                <a:cubicBezTo>
                  <a:pt x="203" y="112"/>
                  <a:pt x="203" y="113"/>
                  <a:pt x="203" y="114"/>
                </a:cubicBezTo>
                <a:cubicBezTo>
                  <a:pt x="202" y="116"/>
                  <a:pt x="202" y="117"/>
                  <a:pt x="202" y="117"/>
                </a:cubicBezTo>
                <a:cubicBezTo>
                  <a:pt x="202" y="117"/>
                  <a:pt x="201" y="118"/>
                  <a:pt x="200" y="119"/>
                </a:cubicBezTo>
                <a:cubicBezTo>
                  <a:pt x="198" y="119"/>
                  <a:pt x="197" y="121"/>
                  <a:pt x="196" y="122"/>
                </a:cubicBezTo>
                <a:cubicBezTo>
                  <a:pt x="195" y="122"/>
                  <a:pt x="194" y="122"/>
                  <a:pt x="194" y="122"/>
                </a:cubicBezTo>
                <a:cubicBezTo>
                  <a:pt x="193" y="122"/>
                  <a:pt x="193" y="122"/>
                  <a:pt x="191" y="124"/>
                </a:cubicBezTo>
                <a:cubicBezTo>
                  <a:pt x="189" y="125"/>
                  <a:pt x="188" y="127"/>
                  <a:pt x="187" y="129"/>
                </a:cubicBezTo>
                <a:cubicBezTo>
                  <a:pt x="186" y="130"/>
                  <a:pt x="186" y="131"/>
                  <a:pt x="185" y="132"/>
                </a:cubicBezTo>
                <a:cubicBezTo>
                  <a:pt x="184" y="132"/>
                  <a:pt x="183" y="133"/>
                  <a:pt x="183" y="133"/>
                </a:cubicBezTo>
                <a:cubicBezTo>
                  <a:pt x="182" y="133"/>
                  <a:pt x="181" y="134"/>
                  <a:pt x="180" y="134"/>
                </a:cubicBezTo>
                <a:cubicBezTo>
                  <a:pt x="178" y="134"/>
                  <a:pt x="178" y="134"/>
                  <a:pt x="175" y="135"/>
                </a:cubicBezTo>
                <a:cubicBezTo>
                  <a:pt x="173" y="136"/>
                  <a:pt x="171" y="137"/>
                  <a:pt x="170" y="138"/>
                </a:cubicBezTo>
                <a:cubicBezTo>
                  <a:pt x="169" y="139"/>
                  <a:pt x="168" y="140"/>
                  <a:pt x="167" y="141"/>
                </a:cubicBezTo>
                <a:cubicBezTo>
                  <a:pt x="165" y="142"/>
                  <a:pt x="165" y="142"/>
                  <a:pt x="161" y="144"/>
                </a:cubicBezTo>
                <a:cubicBezTo>
                  <a:pt x="160" y="145"/>
                  <a:pt x="158" y="146"/>
                  <a:pt x="157" y="147"/>
                </a:cubicBezTo>
                <a:cubicBezTo>
                  <a:pt x="156" y="148"/>
                  <a:pt x="155" y="148"/>
                  <a:pt x="154" y="149"/>
                </a:cubicBezTo>
                <a:cubicBezTo>
                  <a:pt x="152" y="151"/>
                  <a:pt x="150" y="152"/>
                  <a:pt x="147" y="154"/>
                </a:cubicBezTo>
                <a:cubicBezTo>
                  <a:pt x="144" y="156"/>
                  <a:pt x="141" y="159"/>
                  <a:pt x="140" y="162"/>
                </a:cubicBezTo>
                <a:cubicBezTo>
                  <a:pt x="138" y="165"/>
                  <a:pt x="137" y="174"/>
                  <a:pt x="135" y="180"/>
                </a:cubicBezTo>
                <a:cubicBezTo>
                  <a:pt x="134" y="187"/>
                  <a:pt x="132" y="200"/>
                  <a:pt x="130" y="205"/>
                </a:cubicBezTo>
                <a:cubicBezTo>
                  <a:pt x="129" y="211"/>
                  <a:pt x="129" y="214"/>
                  <a:pt x="128" y="218"/>
                </a:cubicBezTo>
                <a:cubicBezTo>
                  <a:pt x="127" y="222"/>
                  <a:pt x="127" y="224"/>
                  <a:pt x="126" y="228"/>
                </a:cubicBezTo>
                <a:cubicBezTo>
                  <a:pt x="126" y="232"/>
                  <a:pt x="126" y="232"/>
                  <a:pt x="125" y="237"/>
                </a:cubicBezTo>
                <a:cubicBezTo>
                  <a:pt x="124" y="242"/>
                  <a:pt x="124" y="248"/>
                  <a:pt x="123" y="252"/>
                </a:cubicBezTo>
                <a:cubicBezTo>
                  <a:pt x="123" y="256"/>
                  <a:pt x="122" y="259"/>
                  <a:pt x="122" y="261"/>
                </a:cubicBezTo>
                <a:cubicBezTo>
                  <a:pt x="122" y="262"/>
                  <a:pt x="122" y="264"/>
                  <a:pt x="121" y="265"/>
                </a:cubicBezTo>
                <a:cubicBezTo>
                  <a:pt x="121" y="266"/>
                  <a:pt x="121" y="268"/>
                  <a:pt x="120" y="269"/>
                </a:cubicBezTo>
                <a:cubicBezTo>
                  <a:pt x="120" y="272"/>
                  <a:pt x="119" y="274"/>
                  <a:pt x="119" y="275"/>
                </a:cubicBezTo>
                <a:cubicBezTo>
                  <a:pt x="119" y="275"/>
                  <a:pt x="119" y="275"/>
                  <a:pt x="120" y="275"/>
                </a:cubicBezTo>
                <a:cubicBezTo>
                  <a:pt x="121" y="275"/>
                  <a:pt x="122" y="275"/>
                  <a:pt x="125" y="276"/>
                </a:cubicBezTo>
                <a:cubicBezTo>
                  <a:pt x="129" y="277"/>
                  <a:pt x="134" y="278"/>
                  <a:pt x="134" y="278"/>
                </a:cubicBezTo>
                <a:cubicBezTo>
                  <a:pt x="134" y="278"/>
                  <a:pt x="134" y="279"/>
                  <a:pt x="134" y="279"/>
                </a:cubicBezTo>
                <a:cubicBezTo>
                  <a:pt x="134" y="280"/>
                  <a:pt x="134" y="280"/>
                  <a:pt x="135" y="280"/>
                </a:cubicBezTo>
                <a:cubicBezTo>
                  <a:pt x="135" y="280"/>
                  <a:pt x="136" y="280"/>
                  <a:pt x="136" y="281"/>
                </a:cubicBezTo>
                <a:cubicBezTo>
                  <a:pt x="136" y="281"/>
                  <a:pt x="135" y="281"/>
                  <a:pt x="135" y="282"/>
                </a:cubicBezTo>
                <a:cubicBezTo>
                  <a:pt x="134" y="284"/>
                  <a:pt x="134" y="284"/>
                  <a:pt x="134" y="286"/>
                </a:cubicBezTo>
                <a:cubicBezTo>
                  <a:pt x="133" y="289"/>
                  <a:pt x="133" y="290"/>
                  <a:pt x="133" y="290"/>
                </a:cubicBezTo>
                <a:cubicBezTo>
                  <a:pt x="133" y="290"/>
                  <a:pt x="132" y="291"/>
                  <a:pt x="132" y="291"/>
                </a:cubicBezTo>
                <a:cubicBezTo>
                  <a:pt x="131" y="292"/>
                  <a:pt x="131" y="292"/>
                  <a:pt x="131" y="293"/>
                </a:cubicBezTo>
                <a:cubicBezTo>
                  <a:pt x="130" y="295"/>
                  <a:pt x="128" y="298"/>
                  <a:pt x="128" y="299"/>
                </a:cubicBezTo>
                <a:cubicBezTo>
                  <a:pt x="127" y="301"/>
                  <a:pt x="127" y="301"/>
                  <a:pt x="127" y="301"/>
                </a:cubicBezTo>
                <a:cubicBezTo>
                  <a:pt x="127" y="302"/>
                  <a:pt x="127" y="302"/>
                  <a:pt x="126" y="302"/>
                </a:cubicBezTo>
                <a:cubicBezTo>
                  <a:pt x="126" y="303"/>
                  <a:pt x="126" y="304"/>
                  <a:pt x="126" y="304"/>
                </a:cubicBezTo>
                <a:cubicBezTo>
                  <a:pt x="126" y="304"/>
                  <a:pt x="119" y="300"/>
                  <a:pt x="114" y="296"/>
                </a:cubicBezTo>
                <a:cubicBezTo>
                  <a:pt x="108" y="293"/>
                  <a:pt x="103" y="290"/>
                  <a:pt x="103" y="290"/>
                </a:cubicBezTo>
                <a:cubicBezTo>
                  <a:pt x="103" y="290"/>
                  <a:pt x="103" y="289"/>
                  <a:pt x="103" y="288"/>
                </a:cubicBezTo>
                <a:cubicBezTo>
                  <a:pt x="103" y="288"/>
                  <a:pt x="102" y="287"/>
                  <a:pt x="101" y="287"/>
                </a:cubicBezTo>
                <a:cubicBezTo>
                  <a:pt x="100" y="286"/>
                  <a:pt x="99" y="285"/>
                  <a:pt x="98" y="285"/>
                </a:cubicBezTo>
                <a:cubicBezTo>
                  <a:pt x="97" y="284"/>
                  <a:pt x="96" y="284"/>
                  <a:pt x="95" y="284"/>
                </a:cubicBezTo>
                <a:cubicBezTo>
                  <a:pt x="95" y="284"/>
                  <a:pt x="94" y="284"/>
                  <a:pt x="94" y="284"/>
                </a:cubicBezTo>
                <a:cubicBezTo>
                  <a:pt x="93" y="284"/>
                  <a:pt x="91" y="282"/>
                  <a:pt x="88" y="280"/>
                </a:cubicBezTo>
                <a:cubicBezTo>
                  <a:pt x="84" y="278"/>
                  <a:pt x="84" y="278"/>
                  <a:pt x="82" y="277"/>
                </a:cubicBezTo>
                <a:cubicBezTo>
                  <a:pt x="81" y="276"/>
                  <a:pt x="80" y="275"/>
                  <a:pt x="80" y="274"/>
                </a:cubicBezTo>
                <a:cubicBezTo>
                  <a:pt x="79" y="273"/>
                  <a:pt x="77" y="274"/>
                  <a:pt x="77" y="274"/>
                </a:cubicBezTo>
                <a:cubicBezTo>
                  <a:pt x="76" y="274"/>
                  <a:pt x="75" y="274"/>
                  <a:pt x="75" y="275"/>
                </a:cubicBezTo>
                <a:cubicBezTo>
                  <a:pt x="75" y="275"/>
                  <a:pt x="75" y="275"/>
                  <a:pt x="73" y="275"/>
                </a:cubicBezTo>
                <a:cubicBezTo>
                  <a:pt x="72" y="275"/>
                  <a:pt x="72" y="275"/>
                  <a:pt x="71" y="275"/>
                </a:cubicBezTo>
                <a:cubicBezTo>
                  <a:pt x="70" y="275"/>
                  <a:pt x="69" y="274"/>
                  <a:pt x="68" y="274"/>
                </a:cubicBezTo>
                <a:cubicBezTo>
                  <a:pt x="67" y="274"/>
                  <a:pt x="67" y="274"/>
                  <a:pt x="66" y="274"/>
                </a:cubicBezTo>
                <a:cubicBezTo>
                  <a:pt x="65" y="274"/>
                  <a:pt x="65" y="276"/>
                  <a:pt x="65" y="276"/>
                </a:cubicBezTo>
                <a:cubicBezTo>
                  <a:pt x="64" y="277"/>
                  <a:pt x="64" y="278"/>
                  <a:pt x="64" y="279"/>
                </a:cubicBezTo>
                <a:cubicBezTo>
                  <a:pt x="63" y="280"/>
                  <a:pt x="63" y="281"/>
                  <a:pt x="63" y="281"/>
                </a:cubicBezTo>
                <a:cubicBezTo>
                  <a:pt x="63" y="281"/>
                  <a:pt x="55" y="296"/>
                  <a:pt x="44" y="314"/>
                </a:cubicBezTo>
                <a:cubicBezTo>
                  <a:pt x="39" y="325"/>
                  <a:pt x="33" y="336"/>
                  <a:pt x="27" y="346"/>
                </a:cubicBezTo>
                <a:cubicBezTo>
                  <a:pt x="15" y="369"/>
                  <a:pt x="5" y="388"/>
                  <a:pt x="5" y="388"/>
                </a:cubicBezTo>
                <a:cubicBezTo>
                  <a:pt x="5" y="388"/>
                  <a:pt x="4" y="388"/>
                  <a:pt x="4" y="388"/>
                </a:cubicBezTo>
                <a:cubicBezTo>
                  <a:pt x="3" y="388"/>
                  <a:pt x="3" y="389"/>
                  <a:pt x="3" y="390"/>
                </a:cubicBezTo>
                <a:cubicBezTo>
                  <a:pt x="3" y="391"/>
                  <a:pt x="2" y="391"/>
                  <a:pt x="2" y="391"/>
                </a:cubicBezTo>
                <a:cubicBezTo>
                  <a:pt x="1" y="392"/>
                  <a:pt x="0" y="393"/>
                  <a:pt x="1" y="394"/>
                </a:cubicBezTo>
                <a:cubicBezTo>
                  <a:pt x="1" y="396"/>
                  <a:pt x="3" y="396"/>
                  <a:pt x="4" y="397"/>
                </a:cubicBezTo>
                <a:close/>
                <a:moveTo>
                  <a:pt x="132" y="307"/>
                </a:moveTo>
                <a:cubicBezTo>
                  <a:pt x="132" y="307"/>
                  <a:pt x="132" y="306"/>
                  <a:pt x="132" y="306"/>
                </a:cubicBezTo>
                <a:cubicBezTo>
                  <a:pt x="133" y="305"/>
                  <a:pt x="133" y="304"/>
                  <a:pt x="134" y="303"/>
                </a:cubicBezTo>
                <a:cubicBezTo>
                  <a:pt x="134" y="302"/>
                  <a:pt x="135" y="301"/>
                  <a:pt x="135" y="300"/>
                </a:cubicBezTo>
                <a:cubicBezTo>
                  <a:pt x="136" y="300"/>
                  <a:pt x="136" y="300"/>
                  <a:pt x="136" y="300"/>
                </a:cubicBezTo>
                <a:cubicBezTo>
                  <a:pt x="136" y="300"/>
                  <a:pt x="136" y="300"/>
                  <a:pt x="136" y="301"/>
                </a:cubicBezTo>
                <a:cubicBezTo>
                  <a:pt x="136" y="302"/>
                  <a:pt x="136" y="302"/>
                  <a:pt x="137" y="303"/>
                </a:cubicBezTo>
                <a:cubicBezTo>
                  <a:pt x="138" y="304"/>
                  <a:pt x="139" y="304"/>
                  <a:pt x="139" y="304"/>
                </a:cubicBezTo>
                <a:cubicBezTo>
                  <a:pt x="139" y="304"/>
                  <a:pt x="140" y="305"/>
                  <a:pt x="141" y="305"/>
                </a:cubicBezTo>
                <a:cubicBezTo>
                  <a:pt x="141" y="306"/>
                  <a:pt x="141" y="306"/>
                  <a:pt x="142" y="306"/>
                </a:cubicBezTo>
                <a:cubicBezTo>
                  <a:pt x="142" y="305"/>
                  <a:pt x="143" y="305"/>
                  <a:pt x="143" y="305"/>
                </a:cubicBezTo>
                <a:cubicBezTo>
                  <a:pt x="143" y="305"/>
                  <a:pt x="142" y="307"/>
                  <a:pt x="144" y="308"/>
                </a:cubicBezTo>
                <a:cubicBezTo>
                  <a:pt x="145" y="309"/>
                  <a:pt x="145" y="309"/>
                  <a:pt x="146" y="309"/>
                </a:cubicBezTo>
                <a:cubicBezTo>
                  <a:pt x="148" y="310"/>
                  <a:pt x="148" y="310"/>
                  <a:pt x="148" y="309"/>
                </a:cubicBezTo>
                <a:cubicBezTo>
                  <a:pt x="149" y="309"/>
                  <a:pt x="149" y="309"/>
                  <a:pt x="149" y="309"/>
                </a:cubicBezTo>
                <a:cubicBezTo>
                  <a:pt x="149" y="309"/>
                  <a:pt x="149" y="311"/>
                  <a:pt x="150" y="312"/>
                </a:cubicBezTo>
                <a:cubicBezTo>
                  <a:pt x="151" y="313"/>
                  <a:pt x="152" y="313"/>
                  <a:pt x="153" y="314"/>
                </a:cubicBezTo>
                <a:cubicBezTo>
                  <a:pt x="154" y="314"/>
                  <a:pt x="155" y="314"/>
                  <a:pt x="155" y="313"/>
                </a:cubicBezTo>
                <a:cubicBezTo>
                  <a:pt x="156" y="313"/>
                  <a:pt x="156" y="313"/>
                  <a:pt x="156" y="313"/>
                </a:cubicBezTo>
                <a:cubicBezTo>
                  <a:pt x="156" y="313"/>
                  <a:pt x="156" y="316"/>
                  <a:pt x="157" y="316"/>
                </a:cubicBezTo>
                <a:cubicBezTo>
                  <a:pt x="157" y="317"/>
                  <a:pt x="158" y="317"/>
                  <a:pt x="159" y="318"/>
                </a:cubicBezTo>
                <a:cubicBezTo>
                  <a:pt x="160" y="318"/>
                  <a:pt x="161" y="318"/>
                  <a:pt x="162" y="317"/>
                </a:cubicBezTo>
                <a:cubicBezTo>
                  <a:pt x="163" y="317"/>
                  <a:pt x="163" y="317"/>
                  <a:pt x="164" y="316"/>
                </a:cubicBezTo>
                <a:cubicBezTo>
                  <a:pt x="164" y="316"/>
                  <a:pt x="165" y="316"/>
                  <a:pt x="165" y="316"/>
                </a:cubicBezTo>
                <a:cubicBezTo>
                  <a:pt x="165" y="316"/>
                  <a:pt x="165" y="317"/>
                  <a:pt x="164" y="319"/>
                </a:cubicBezTo>
                <a:cubicBezTo>
                  <a:pt x="163" y="321"/>
                  <a:pt x="162" y="323"/>
                  <a:pt x="162" y="323"/>
                </a:cubicBezTo>
                <a:cubicBezTo>
                  <a:pt x="162" y="323"/>
                  <a:pt x="162" y="322"/>
                  <a:pt x="161" y="323"/>
                </a:cubicBezTo>
                <a:cubicBezTo>
                  <a:pt x="161" y="323"/>
                  <a:pt x="160" y="324"/>
                  <a:pt x="160" y="324"/>
                </a:cubicBezTo>
                <a:cubicBezTo>
                  <a:pt x="160" y="324"/>
                  <a:pt x="160" y="324"/>
                  <a:pt x="160" y="324"/>
                </a:cubicBezTo>
                <a:cubicBezTo>
                  <a:pt x="160" y="324"/>
                  <a:pt x="156" y="322"/>
                  <a:pt x="152" y="320"/>
                </a:cubicBezTo>
                <a:cubicBezTo>
                  <a:pt x="148" y="317"/>
                  <a:pt x="132" y="307"/>
                  <a:pt x="132" y="307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44450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26"/>
          <p:cNvSpPr/>
          <p:nvPr/>
        </p:nvSpPr>
        <p:spPr>
          <a:xfrm>
            <a:off x="1094061" y="2490319"/>
            <a:ext cx="55910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车牌识别、智能油机，人车绑定的智慧加油平台，实现最大的单位时间车流量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TextBox 27"/>
          <p:cNvSpPr txBox="1"/>
          <p:nvPr/>
        </p:nvSpPr>
        <p:spPr>
          <a:xfrm>
            <a:off x="1094062" y="207266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构建智慧加油平台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Oval 28"/>
          <p:cNvSpPr/>
          <p:nvPr/>
        </p:nvSpPr>
        <p:spPr>
          <a:xfrm>
            <a:off x="168735" y="2072666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1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06" y="2286026"/>
            <a:ext cx="304800" cy="304800"/>
          </a:xfrm>
          <a:prstGeom prst="rect">
            <a:avLst/>
          </a:prstGeom>
        </p:spPr>
      </p:pic>
      <p:sp>
        <p:nvSpPr>
          <p:cNvPr id="22" name="Rectangle 30"/>
          <p:cNvSpPr/>
          <p:nvPr/>
        </p:nvSpPr>
        <p:spPr>
          <a:xfrm>
            <a:off x="1094061" y="3478376"/>
            <a:ext cx="49239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通过人脸识别，微信支付，构建无人值守便利店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TextBox 31"/>
          <p:cNvSpPr txBox="1"/>
          <p:nvPr/>
        </p:nvSpPr>
        <p:spPr>
          <a:xfrm>
            <a:off x="1094062" y="306072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构建无人值守便利店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Oval 32"/>
          <p:cNvSpPr/>
          <p:nvPr/>
        </p:nvSpPr>
        <p:spPr>
          <a:xfrm>
            <a:off x="168735" y="3060723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Rectangle 33"/>
          <p:cNvSpPr/>
          <p:nvPr/>
        </p:nvSpPr>
        <p:spPr>
          <a:xfrm>
            <a:off x="1094061" y="4466952"/>
            <a:ext cx="49239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利用油站作为线下入口的红利，构建先下入口，打造生态体系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TextBox 34"/>
          <p:cNvSpPr txBox="1"/>
          <p:nvPr/>
        </p:nvSpPr>
        <p:spPr>
          <a:xfrm>
            <a:off x="1094062" y="404929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构建生态联盟体系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Oval 35"/>
          <p:cNvSpPr/>
          <p:nvPr/>
        </p:nvSpPr>
        <p:spPr>
          <a:xfrm>
            <a:off x="168735" y="4049299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Rectangle 36"/>
          <p:cNvSpPr/>
          <p:nvPr/>
        </p:nvSpPr>
        <p:spPr>
          <a:xfrm>
            <a:off x="1094061" y="5452545"/>
            <a:ext cx="49239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通过大数据分析，指导经营，降低成本，提升经营效率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" name="TextBox 37"/>
          <p:cNvSpPr txBox="1"/>
          <p:nvPr/>
        </p:nvSpPr>
        <p:spPr>
          <a:xfrm>
            <a:off x="1094062" y="503489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大数据分析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Oval 38"/>
          <p:cNvSpPr/>
          <p:nvPr/>
        </p:nvSpPr>
        <p:spPr>
          <a:xfrm>
            <a:off x="168735" y="5034892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1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06" y="3274083"/>
            <a:ext cx="304800" cy="304800"/>
          </a:xfrm>
          <a:prstGeom prst="rect">
            <a:avLst/>
          </a:prstGeom>
        </p:spPr>
      </p:pic>
      <p:pic>
        <p:nvPicPr>
          <p:cNvPr id="32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95" y="4262659"/>
            <a:ext cx="304800" cy="304800"/>
          </a:xfrm>
          <a:prstGeom prst="rect">
            <a:avLst/>
          </a:prstGeom>
        </p:spPr>
      </p:pic>
      <p:pic>
        <p:nvPicPr>
          <p:cNvPr id="33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95" y="526572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15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原创设计师QQ598969553      _1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1" y="-10584"/>
            <a:ext cx="3407833" cy="6879168"/>
          </a:xfrm>
          <a:custGeom>
            <a:avLst/>
            <a:gdLst>
              <a:gd name="T0" fmla="*/ 0 w 1624"/>
              <a:gd name="T1" fmla="*/ 0 h 3250"/>
              <a:gd name="T2" fmla="*/ 2147483646 w 1624"/>
              <a:gd name="T3" fmla="*/ 2147483646 h 3250"/>
              <a:gd name="T4" fmla="*/ 0 w 1624"/>
              <a:gd name="T5" fmla="*/ 2147483646 h 3250"/>
              <a:gd name="T6" fmla="*/ 0 w 1624"/>
              <a:gd name="T7" fmla="*/ 0 h 32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24" h="3250">
                <a:moveTo>
                  <a:pt x="0" y="0"/>
                </a:moveTo>
                <a:lnTo>
                  <a:pt x="1624" y="1625"/>
                </a:lnTo>
                <a:lnTo>
                  <a:pt x="0" y="325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" name="原创设计师QQ598969553      _2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0" y="2844800"/>
            <a:ext cx="584200" cy="1168400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原创设计师QQ598969553      _3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2620434" y="2082801"/>
            <a:ext cx="774700" cy="1545167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9" name="原创设计师QQ598969553      _4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2963333" y="2787651"/>
            <a:ext cx="628651" cy="1259416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原创设计师QQ598969553      _5"/>
          <p:cNvSpPr>
            <a:spLocks noChangeArrowheads="1"/>
          </p:cNvSpPr>
          <p:nvPr/>
        </p:nvSpPr>
        <p:spPr bwMode="auto">
          <a:xfrm>
            <a:off x="4654551" y="3274536"/>
            <a:ext cx="123110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800" dirty="0">
                <a:solidFill>
                  <a:srgbClr val="252F32"/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谢谢</a:t>
            </a:r>
            <a:endParaRPr lang="en-US" altLang="zh-CN" sz="4800" dirty="0">
              <a:solidFill>
                <a:prstClr val="black">
                  <a:lumMod val="75000"/>
                  <a:lumOff val="25000"/>
                </a:prst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32" name="原创设计师QQ598969553      _7"/>
          <p:cNvSpPr>
            <a:spLocks noChangeShapeType="1"/>
          </p:cNvSpPr>
          <p:nvPr/>
        </p:nvSpPr>
        <p:spPr bwMode="auto">
          <a:xfrm>
            <a:off x="4654551" y="4108451"/>
            <a:ext cx="3937000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3">
              <a:ln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rgbClr val="000000"/>
              </a:solidFill>
              <a:latin typeface="Arial" pitchFamily="34" charset="0"/>
              <a:ea typeface="华文细黑" panose="02010600040101010101" pitchFamily="2" charset="-122"/>
            </a:endParaRPr>
          </a:p>
        </p:txBody>
      </p:sp>
      <p:sp>
        <p:nvSpPr>
          <p:cNvPr id="34" name="原创设计师QQ598969553      _9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1380067" y="4220634"/>
            <a:ext cx="2713567" cy="2713567"/>
          </a:xfrm>
          <a:prstGeom prst="diamond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5" name="原创设计师QQ598969553      _10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-23284" y="5636685"/>
            <a:ext cx="2711451" cy="2711449"/>
          </a:xfrm>
          <a:prstGeom prst="diamond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原创设计师QQ598969553      _11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2787652" y="5636685"/>
            <a:ext cx="2711449" cy="2711449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 defTabSz="912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3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44046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318" y="23607184"/>
            <a:ext cx="2637367" cy="68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85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FC016-BBCA-4622-9D0A-F00A4C6A53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55279" y="6047600"/>
            <a:ext cx="5010614" cy="63015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一场与时间的竞赛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2391F41-A97A-49F4-BC3F-1D10516AD083}"/>
              </a:ext>
            </a:extLst>
          </p:cNvPr>
          <p:cNvGrpSpPr/>
          <p:nvPr/>
        </p:nvGrpSpPr>
        <p:grpSpPr>
          <a:xfrm>
            <a:off x="3124230" y="293207"/>
            <a:ext cx="5460830" cy="5460830"/>
            <a:chOff x="2622203" y="187648"/>
            <a:chExt cx="5359136" cy="5359136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4700CC7-1BE6-4EB5-8238-17F556DB9E04}"/>
                </a:ext>
              </a:extLst>
            </p:cNvPr>
            <p:cNvSpPr/>
            <p:nvPr/>
          </p:nvSpPr>
          <p:spPr>
            <a:xfrm>
              <a:off x="2622203" y="187648"/>
              <a:ext cx="5359136" cy="5359136"/>
            </a:xfrm>
            <a:prstGeom prst="ellipse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txBody>
            <a:bodyPr rtlCol="0" anchor="ctr">
              <a:noAutofit/>
            </a:bodyPr>
            <a:lstStyle/>
            <a:p>
              <a:pPr algn="ctr" fontAlgn="base">
                <a:spcBef>
                  <a:spcPts val="361"/>
                </a:spcBef>
                <a:spcAft>
                  <a:spcPts val="721"/>
                </a:spcAft>
              </a:pPr>
              <a:endParaRPr lang="zh-CN" altLang="en-US" sz="2405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0836E12-C6E7-4264-BAC2-9EF6C272BACF}"/>
                </a:ext>
              </a:extLst>
            </p:cNvPr>
            <p:cNvCxnSpPr/>
            <p:nvPr/>
          </p:nvCxnSpPr>
          <p:spPr>
            <a:xfrm>
              <a:off x="5301771" y="187648"/>
              <a:ext cx="0" cy="144016"/>
            </a:xfrm>
            <a:prstGeom prst="line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B5D2D1A-F1BA-4782-B0F4-4636AC4E3AF8}"/>
                </a:ext>
              </a:extLst>
            </p:cNvPr>
            <p:cNvCxnSpPr/>
            <p:nvPr/>
          </p:nvCxnSpPr>
          <p:spPr>
            <a:xfrm>
              <a:off x="5301771" y="5402768"/>
              <a:ext cx="0" cy="144016"/>
            </a:xfrm>
            <a:prstGeom prst="line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DAC27C9-405F-4F60-9FAF-801822844F9B}"/>
                </a:ext>
              </a:extLst>
            </p:cNvPr>
            <p:cNvCxnSpPr/>
            <p:nvPr/>
          </p:nvCxnSpPr>
          <p:spPr>
            <a:xfrm>
              <a:off x="2622203" y="2867216"/>
              <a:ext cx="144000" cy="0"/>
            </a:xfrm>
            <a:prstGeom prst="line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EACFAFB-1E3F-4ECB-9895-973A6465B84E}"/>
                </a:ext>
              </a:extLst>
            </p:cNvPr>
            <p:cNvCxnSpPr/>
            <p:nvPr/>
          </p:nvCxnSpPr>
          <p:spPr>
            <a:xfrm>
              <a:off x="7837339" y="2867216"/>
              <a:ext cx="144000" cy="0"/>
            </a:xfrm>
            <a:prstGeom prst="line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EA707D9-3C30-4F84-9411-62A2F84D7A39}"/>
              </a:ext>
            </a:extLst>
          </p:cNvPr>
          <p:cNvGrpSpPr/>
          <p:nvPr/>
        </p:nvGrpSpPr>
        <p:grpSpPr>
          <a:xfrm rot="18477900">
            <a:off x="3763521" y="3025524"/>
            <a:ext cx="4179224" cy="0"/>
            <a:chOff x="607583" y="917200"/>
            <a:chExt cx="3476157" cy="0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F1D8056B-0C6A-4221-A48A-565C808B160B}"/>
                </a:ext>
              </a:extLst>
            </p:cNvPr>
            <p:cNvCxnSpPr/>
            <p:nvPr/>
          </p:nvCxnSpPr>
          <p:spPr>
            <a:xfrm>
              <a:off x="607583" y="917200"/>
              <a:ext cx="1728000" cy="0"/>
            </a:xfrm>
            <a:prstGeom prst="line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88454DE-523C-4115-B8D6-EE4C5951ADCB}"/>
                </a:ext>
              </a:extLst>
            </p:cNvPr>
            <p:cNvCxnSpPr/>
            <p:nvPr/>
          </p:nvCxnSpPr>
          <p:spPr>
            <a:xfrm>
              <a:off x="2355740" y="917200"/>
              <a:ext cx="1728000" cy="0"/>
            </a:xfrm>
            <a:prstGeom prst="line">
              <a:avLst/>
            </a:prstGeom>
            <a:noFill/>
            <a:ln w="57150">
              <a:noFill/>
            </a:ln>
          </p:spPr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6531180-4BE2-4AA8-9552-300626D06DB2}"/>
              </a:ext>
            </a:extLst>
          </p:cNvPr>
          <p:cNvGrpSpPr/>
          <p:nvPr/>
        </p:nvGrpSpPr>
        <p:grpSpPr>
          <a:xfrm rot="20039168">
            <a:off x="3425723" y="3014083"/>
            <a:ext cx="4839908" cy="0"/>
            <a:chOff x="2637707" y="3500016"/>
            <a:chExt cx="4025694" cy="0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C6BFF71-B3D6-4955-9AE9-4531F9F7D4DF}"/>
                </a:ext>
              </a:extLst>
            </p:cNvPr>
            <p:cNvCxnSpPr/>
            <p:nvPr/>
          </p:nvCxnSpPr>
          <p:spPr>
            <a:xfrm>
              <a:off x="2637707" y="3500016"/>
              <a:ext cx="2016000" cy="0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792A4EA4-309B-4443-BF3F-D6F22CFA71A9}"/>
                </a:ext>
              </a:extLst>
            </p:cNvPr>
            <p:cNvCxnSpPr/>
            <p:nvPr/>
          </p:nvCxnSpPr>
          <p:spPr>
            <a:xfrm>
              <a:off x="4647401" y="3500016"/>
              <a:ext cx="2016000" cy="0"/>
            </a:xfrm>
            <a:prstGeom prst="line">
              <a:avLst/>
            </a:prstGeom>
            <a:noFill/>
            <a:ln w="38100">
              <a:noFill/>
            </a:ln>
          </p:spPr>
        </p:cxnSp>
      </p:grpSp>
      <p:sp>
        <p:nvSpPr>
          <p:cNvPr id="21" name="椭圆 20">
            <a:extLst>
              <a:ext uri="{FF2B5EF4-FFF2-40B4-BE49-F238E27FC236}">
                <a16:creationId xmlns:a16="http://schemas.microsoft.com/office/drawing/2014/main" id="{1B7C0F85-8D23-4E7A-9DE8-4F991B5E2B90}"/>
              </a:ext>
            </a:extLst>
          </p:cNvPr>
          <p:cNvSpPr/>
          <p:nvPr/>
        </p:nvSpPr>
        <p:spPr>
          <a:xfrm>
            <a:off x="5768083" y="2937059"/>
            <a:ext cx="173125" cy="17312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rtlCol="0" anchor="ctr">
            <a:noAutofit/>
          </a:bodyPr>
          <a:lstStyle/>
          <a:p>
            <a:pPr algn="ctr" fontAlgn="base">
              <a:spcBef>
                <a:spcPts val="361"/>
              </a:spcBef>
              <a:spcAft>
                <a:spcPts val="721"/>
              </a:spcAft>
            </a:pPr>
            <a:endParaRPr lang="zh-CN" altLang="en-US" sz="2405" dirty="0">
              <a:solidFill>
                <a:schemeClr val="bg1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E266A81-5A9C-4A4F-887D-5355620D2C78}"/>
              </a:ext>
            </a:extLst>
          </p:cNvPr>
          <p:cNvGrpSpPr/>
          <p:nvPr/>
        </p:nvGrpSpPr>
        <p:grpSpPr>
          <a:xfrm rot="9520385">
            <a:off x="4134002" y="3020971"/>
            <a:ext cx="3462492" cy="0"/>
            <a:chOff x="396557" y="426465"/>
            <a:chExt cx="2880000" cy="0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2AA4D28C-24DE-4902-830D-86FF8BF93C9A}"/>
                </a:ext>
              </a:extLst>
            </p:cNvPr>
            <p:cNvCxnSpPr/>
            <p:nvPr/>
          </p:nvCxnSpPr>
          <p:spPr>
            <a:xfrm>
              <a:off x="396557" y="426465"/>
              <a:ext cx="1440000" cy="0"/>
            </a:xfrm>
            <a:prstGeom prst="line">
              <a:avLst/>
            </a:prstGeom>
            <a:noFill/>
            <a:ln w="76200"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9F27AE87-E88E-4ED0-9261-0F7F9D3221E6}"/>
                </a:ext>
              </a:extLst>
            </p:cNvPr>
            <p:cNvCxnSpPr/>
            <p:nvPr/>
          </p:nvCxnSpPr>
          <p:spPr>
            <a:xfrm>
              <a:off x="1836557" y="426465"/>
              <a:ext cx="1440000" cy="0"/>
            </a:xfrm>
            <a:prstGeom prst="line">
              <a:avLst/>
            </a:prstGeom>
            <a:noFill/>
            <a:ln w="76200">
              <a:noFill/>
            </a:ln>
          </p:spPr>
        </p:cxnSp>
      </p:grpSp>
    </p:spTree>
    <p:extLst>
      <p:ext uri="{BB962C8B-B14F-4D97-AF65-F5344CB8AC3E}">
        <p14:creationId xmlns:p14="http://schemas.microsoft.com/office/powerpoint/2010/main" val="156975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6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2">
            <a:extLst>
              <a:ext uri="{FF2B5EF4-FFF2-40B4-BE49-F238E27FC236}">
                <a16:creationId xmlns:a16="http://schemas.microsoft.com/office/drawing/2014/main" id="{1E3655E9-5185-465F-8CD9-7781C4A95494}"/>
              </a:ext>
            </a:extLst>
          </p:cNvPr>
          <p:cNvGrpSpPr/>
          <p:nvPr/>
        </p:nvGrpSpPr>
        <p:grpSpPr>
          <a:xfrm>
            <a:off x="1915834" y="193811"/>
            <a:ext cx="8928116" cy="3773957"/>
            <a:chOff x="3341981" y="407211"/>
            <a:chExt cx="18909473" cy="7993122"/>
          </a:xfrm>
        </p:grpSpPr>
        <p:sp>
          <p:nvSpPr>
            <p:cNvPr id="20" name="Rounded Rectangle 29">
              <a:extLst>
                <a:ext uri="{FF2B5EF4-FFF2-40B4-BE49-F238E27FC236}">
                  <a16:creationId xmlns:a16="http://schemas.microsoft.com/office/drawing/2014/main" id="{CCAC0763-C097-419E-B15D-CFD16C2C2B10}"/>
                </a:ext>
              </a:extLst>
            </p:cNvPr>
            <p:cNvSpPr/>
            <p:nvPr/>
          </p:nvSpPr>
          <p:spPr>
            <a:xfrm>
              <a:off x="4325230" y="407211"/>
              <a:ext cx="2330244" cy="1858297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1" name="Rectangle 30">
              <a:extLst>
                <a:ext uri="{FF2B5EF4-FFF2-40B4-BE49-F238E27FC236}">
                  <a16:creationId xmlns:a16="http://schemas.microsoft.com/office/drawing/2014/main" id="{C6F04436-82D6-4ED7-9043-DD03EF87A26A}"/>
                </a:ext>
              </a:extLst>
            </p:cNvPr>
            <p:cNvSpPr/>
            <p:nvPr/>
          </p:nvSpPr>
          <p:spPr>
            <a:xfrm>
              <a:off x="3341981" y="3952567"/>
              <a:ext cx="4023360" cy="18582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2" name="Rectangle 31">
              <a:extLst>
                <a:ext uri="{FF2B5EF4-FFF2-40B4-BE49-F238E27FC236}">
                  <a16:creationId xmlns:a16="http://schemas.microsoft.com/office/drawing/2014/main" id="{D11C334A-1027-491E-A180-B982A0F4415E}"/>
                </a:ext>
              </a:extLst>
            </p:cNvPr>
            <p:cNvSpPr/>
            <p:nvPr/>
          </p:nvSpPr>
          <p:spPr>
            <a:xfrm>
              <a:off x="7365341" y="3952567"/>
              <a:ext cx="5489352" cy="18582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3" name="Rectangle 32">
              <a:extLst>
                <a:ext uri="{FF2B5EF4-FFF2-40B4-BE49-F238E27FC236}">
                  <a16:creationId xmlns:a16="http://schemas.microsoft.com/office/drawing/2014/main" id="{869746EE-D897-494E-83B9-254A69EA4801}"/>
                </a:ext>
              </a:extLst>
            </p:cNvPr>
            <p:cNvSpPr/>
            <p:nvPr/>
          </p:nvSpPr>
          <p:spPr>
            <a:xfrm>
              <a:off x="12854695" y="3952567"/>
              <a:ext cx="2557365" cy="1858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4" name="Rectangle 33">
              <a:extLst>
                <a:ext uri="{FF2B5EF4-FFF2-40B4-BE49-F238E27FC236}">
                  <a16:creationId xmlns:a16="http://schemas.microsoft.com/office/drawing/2014/main" id="{8146F17A-1FF7-49DD-9A2E-22D14A941D0E}"/>
                </a:ext>
              </a:extLst>
            </p:cNvPr>
            <p:cNvSpPr/>
            <p:nvPr/>
          </p:nvSpPr>
          <p:spPr>
            <a:xfrm>
              <a:off x="15412061" y="3952567"/>
              <a:ext cx="4023360" cy="185829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5" name="Isosceles Triangle 34">
              <a:extLst>
                <a:ext uri="{FF2B5EF4-FFF2-40B4-BE49-F238E27FC236}">
                  <a16:creationId xmlns:a16="http://schemas.microsoft.com/office/drawing/2014/main" id="{39917419-3BD5-49AE-8291-42BFD6AFD350}"/>
                </a:ext>
              </a:extLst>
            </p:cNvPr>
            <p:cNvSpPr/>
            <p:nvPr/>
          </p:nvSpPr>
          <p:spPr>
            <a:xfrm rot="5400000">
              <a:off x="20083441" y="6232320"/>
              <a:ext cx="1858297" cy="247772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6" name="Isosceles Triangle 35">
              <a:extLst>
                <a:ext uri="{FF2B5EF4-FFF2-40B4-BE49-F238E27FC236}">
                  <a16:creationId xmlns:a16="http://schemas.microsoft.com/office/drawing/2014/main" id="{7641941F-89E8-4243-A445-DF2A02FF3C9F}"/>
                </a:ext>
              </a:extLst>
            </p:cNvPr>
            <p:cNvSpPr/>
            <p:nvPr/>
          </p:nvSpPr>
          <p:spPr>
            <a:xfrm rot="5400000">
              <a:off x="21142991" y="4440740"/>
              <a:ext cx="658368" cy="881950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" name="TextBox 9">
            <a:extLst>
              <a:ext uri="{FF2B5EF4-FFF2-40B4-BE49-F238E27FC236}">
                <a16:creationId xmlns:a16="http://schemas.microsoft.com/office/drawing/2014/main" id="{DEE11FDD-3FA9-429B-9CA4-5FD57B20F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5835" y="2114333"/>
            <a:ext cx="1899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加油</a:t>
            </a:r>
            <a:endParaRPr 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175A0EFC-B1B9-4CA8-8EBC-8F0C3FBB9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5466" y="2117919"/>
            <a:ext cx="2591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排队</a:t>
            </a:r>
            <a:endParaRPr 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FF8494B8-30AE-4858-BABB-3F32EE636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8466" y="2124132"/>
            <a:ext cx="120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买单</a:t>
            </a:r>
            <a:endParaRPr 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A60C6F89-029C-413D-92E7-294892F92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4729" y="2117919"/>
            <a:ext cx="1899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发票</a:t>
            </a:r>
            <a:endParaRPr 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FAF7F533-CAD7-431B-B9CC-7D8C2A86022B}"/>
              </a:ext>
            </a:extLst>
          </p:cNvPr>
          <p:cNvSpPr/>
          <p:nvPr/>
        </p:nvSpPr>
        <p:spPr>
          <a:xfrm>
            <a:off x="8495931" y="2814920"/>
            <a:ext cx="172694" cy="17269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B8713C91-9C8F-4C81-A37B-E7F3FBD04C36}"/>
              </a:ext>
            </a:extLst>
          </p:cNvPr>
          <p:cNvCxnSpPr/>
          <p:nvPr/>
        </p:nvCxnSpPr>
        <p:spPr>
          <a:xfrm flipV="1">
            <a:off x="8582278" y="2987614"/>
            <a:ext cx="0" cy="37045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22">
            <a:extLst>
              <a:ext uri="{FF2B5EF4-FFF2-40B4-BE49-F238E27FC236}">
                <a16:creationId xmlns:a16="http://schemas.microsoft.com/office/drawing/2014/main" id="{6EABB000-3A22-4A62-B6DF-D6C91803B8B7}"/>
              </a:ext>
            </a:extLst>
          </p:cNvPr>
          <p:cNvSpPr/>
          <p:nvPr/>
        </p:nvSpPr>
        <p:spPr>
          <a:xfrm>
            <a:off x="8366411" y="3347503"/>
            <a:ext cx="431734" cy="4317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Oval 26">
            <a:extLst>
              <a:ext uri="{FF2B5EF4-FFF2-40B4-BE49-F238E27FC236}">
                <a16:creationId xmlns:a16="http://schemas.microsoft.com/office/drawing/2014/main" id="{DBE37A06-5105-4BE5-A958-34259A102E3C}"/>
              </a:ext>
            </a:extLst>
          </p:cNvPr>
          <p:cNvSpPr/>
          <p:nvPr/>
        </p:nvSpPr>
        <p:spPr>
          <a:xfrm>
            <a:off x="2750380" y="2814920"/>
            <a:ext cx="172694" cy="1726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8" name="Straight Connector 27">
            <a:extLst>
              <a:ext uri="{FF2B5EF4-FFF2-40B4-BE49-F238E27FC236}">
                <a16:creationId xmlns:a16="http://schemas.microsoft.com/office/drawing/2014/main" id="{C1A1EB82-34DC-4714-8C4E-1449CBA65987}"/>
              </a:ext>
            </a:extLst>
          </p:cNvPr>
          <p:cNvCxnSpPr/>
          <p:nvPr/>
        </p:nvCxnSpPr>
        <p:spPr>
          <a:xfrm flipV="1">
            <a:off x="2836727" y="2987614"/>
            <a:ext cx="0" cy="125203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28">
            <a:extLst>
              <a:ext uri="{FF2B5EF4-FFF2-40B4-BE49-F238E27FC236}">
                <a16:creationId xmlns:a16="http://schemas.microsoft.com/office/drawing/2014/main" id="{37E653BE-87AA-4C40-BC35-D355A1FCFB59}"/>
              </a:ext>
            </a:extLst>
          </p:cNvPr>
          <p:cNvSpPr/>
          <p:nvPr/>
        </p:nvSpPr>
        <p:spPr>
          <a:xfrm>
            <a:off x="2620860" y="4196471"/>
            <a:ext cx="431734" cy="4317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Rectangle 36">
            <a:extLst>
              <a:ext uri="{FF2B5EF4-FFF2-40B4-BE49-F238E27FC236}">
                <a16:creationId xmlns:a16="http://schemas.microsoft.com/office/drawing/2014/main" id="{0111A845-9DA2-48D1-8D0C-B8603E67F931}"/>
              </a:ext>
            </a:extLst>
          </p:cNvPr>
          <p:cNvSpPr/>
          <p:nvPr/>
        </p:nvSpPr>
        <p:spPr>
          <a:xfrm>
            <a:off x="1773266" y="5171502"/>
            <a:ext cx="1947703" cy="33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加油的过程</a:t>
            </a:r>
            <a:endParaRPr lang="en-US" sz="1200" b="0" i="1" dirty="0">
              <a:solidFill>
                <a:schemeClr val="tx2">
                  <a:lumMod val="5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Rectangle 42">
            <a:extLst>
              <a:ext uri="{FF2B5EF4-FFF2-40B4-BE49-F238E27FC236}">
                <a16:creationId xmlns:a16="http://schemas.microsoft.com/office/drawing/2014/main" id="{DEAA3657-DBFD-451C-8EED-121AAA11D25F}"/>
              </a:ext>
            </a:extLst>
          </p:cNvPr>
          <p:cNvSpPr/>
          <p:nvPr/>
        </p:nvSpPr>
        <p:spPr>
          <a:xfrm>
            <a:off x="7640040" y="4315511"/>
            <a:ext cx="1947703" cy="33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打发票</a:t>
            </a:r>
            <a:endParaRPr lang="en-US" sz="1200" b="0" i="1" dirty="0">
              <a:solidFill>
                <a:schemeClr val="tx2">
                  <a:lumMod val="5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TextBox 37">
            <a:extLst>
              <a:ext uri="{FF2B5EF4-FFF2-40B4-BE49-F238E27FC236}">
                <a16:creationId xmlns:a16="http://schemas.microsoft.com/office/drawing/2014/main" id="{4390D933-2CE6-405F-AE69-C7A37A0CE83F}"/>
              </a:ext>
            </a:extLst>
          </p:cNvPr>
          <p:cNvSpPr txBox="1"/>
          <p:nvPr/>
        </p:nvSpPr>
        <p:spPr>
          <a:xfrm>
            <a:off x="1776529" y="4730101"/>
            <a:ext cx="194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分钟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CB971B4-3CA5-470A-A999-B7E109B17813}"/>
              </a:ext>
            </a:extLst>
          </p:cNvPr>
          <p:cNvGrpSpPr/>
          <p:nvPr/>
        </p:nvGrpSpPr>
        <p:grpSpPr>
          <a:xfrm>
            <a:off x="4050045" y="2780621"/>
            <a:ext cx="1964474" cy="1810761"/>
            <a:chOff x="3720971" y="2798646"/>
            <a:chExt cx="1964474" cy="1810761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4AC9B8C3-DBAB-444D-8E61-A118CFE04461}"/>
                </a:ext>
              </a:extLst>
            </p:cNvPr>
            <p:cNvGrpSpPr/>
            <p:nvPr/>
          </p:nvGrpSpPr>
          <p:grpSpPr>
            <a:xfrm>
              <a:off x="3737742" y="2798646"/>
              <a:ext cx="1947703" cy="1810761"/>
              <a:chOff x="3737742" y="2798646"/>
              <a:chExt cx="1947703" cy="1810761"/>
            </a:xfrm>
          </p:grpSpPr>
          <p:sp>
            <p:nvSpPr>
              <p:cNvPr id="8" name="Oval 17">
                <a:extLst>
                  <a:ext uri="{FF2B5EF4-FFF2-40B4-BE49-F238E27FC236}">
                    <a16:creationId xmlns:a16="http://schemas.microsoft.com/office/drawing/2014/main" id="{1B76E26D-3813-44D3-A935-0116DDCDA949}"/>
                  </a:ext>
                </a:extLst>
              </p:cNvPr>
              <p:cNvSpPr/>
              <p:nvPr/>
            </p:nvSpPr>
            <p:spPr>
              <a:xfrm>
                <a:off x="4691562" y="2798646"/>
                <a:ext cx="172694" cy="1726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cxnSp>
            <p:nvCxnSpPr>
              <p:cNvPr id="9" name="Straight Connector 18">
                <a:extLst>
                  <a:ext uri="{FF2B5EF4-FFF2-40B4-BE49-F238E27FC236}">
                    <a16:creationId xmlns:a16="http://schemas.microsoft.com/office/drawing/2014/main" id="{05B83A96-0782-40E5-A711-A9D618458011}"/>
                  </a:ext>
                </a:extLst>
              </p:cNvPr>
              <p:cNvCxnSpPr/>
              <p:nvPr/>
            </p:nvCxnSpPr>
            <p:spPr>
              <a:xfrm flipV="1">
                <a:off x="4777909" y="2971340"/>
                <a:ext cx="0" cy="370456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19">
                <a:extLst>
                  <a:ext uri="{FF2B5EF4-FFF2-40B4-BE49-F238E27FC236}">
                    <a16:creationId xmlns:a16="http://schemas.microsoft.com/office/drawing/2014/main" id="{1932D797-5F66-4B3C-A1CC-BDB3199C4EE8}"/>
                  </a:ext>
                </a:extLst>
              </p:cNvPr>
              <p:cNvSpPr/>
              <p:nvPr/>
            </p:nvSpPr>
            <p:spPr>
              <a:xfrm>
                <a:off x="4562042" y="3331228"/>
                <a:ext cx="431734" cy="4317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8" name="Rectangle 38">
                <a:extLst>
                  <a:ext uri="{FF2B5EF4-FFF2-40B4-BE49-F238E27FC236}">
                    <a16:creationId xmlns:a16="http://schemas.microsoft.com/office/drawing/2014/main" id="{66E76F37-9756-4D37-9377-B8D28C566CEF}"/>
                  </a:ext>
                </a:extLst>
              </p:cNvPr>
              <p:cNvSpPr/>
              <p:nvPr/>
            </p:nvSpPr>
            <p:spPr>
              <a:xfrm>
                <a:off x="3737742" y="4271494"/>
                <a:ext cx="1947703" cy="3379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200" b="0" i="1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排队等候买单</a:t>
                </a:r>
                <a:endParaRPr lang="en-US" sz="1200" b="0" i="1" dirty="0">
                  <a:solidFill>
                    <a:schemeClr val="tx2">
                      <a:lumMod val="50000"/>
                    </a:schemeClr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32" name="TextBox 39">
              <a:extLst>
                <a:ext uri="{FF2B5EF4-FFF2-40B4-BE49-F238E27FC236}">
                  <a16:creationId xmlns:a16="http://schemas.microsoft.com/office/drawing/2014/main" id="{D9E47972-E950-48D2-898B-EAF091BF6071}"/>
                </a:ext>
              </a:extLst>
            </p:cNvPr>
            <p:cNvSpPr txBox="1"/>
            <p:nvPr/>
          </p:nvSpPr>
          <p:spPr>
            <a:xfrm>
              <a:off x="3720971" y="3853846"/>
              <a:ext cx="1947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5</a:t>
              </a:r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分钟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4964DCD-E319-4B25-888C-DA29408B1CBD}"/>
              </a:ext>
            </a:extLst>
          </p:cNvPr>
          <p:cNvGrpSpPr/>
          <p:nvPr/>
        </p:nvGrpSpPr>
        <p:grpSpPr>
          <a:xfrm>
            <a:off x="6014519" y="2780621"/>
            <a:ext cx="1955356" cy="2711916"/>
            <a:chOff x="5707444" y="2797499"/>
            <a:chExt cx="1955356" cy="2711916"/>
          </a:xfrm>
        </p:grpSpPr>
        <p:sp>
          <p:nvSpPr>
            <p:cNvPr id="14" name="Oval 23">
              <a:extLst>
                <a:ext uri="{FF2B5EF4-FFF2-40B4-BE49-F238E27FC236}">
                  <a16:creationId xmlns:a16="http://schemas.microsoft.com/office/drawing/2014/main" id="{D0691FCF-A7CE-447C-8A43-0F3D9289E216}"/>
                </a:ext>
              </a:extLst>
            </p:cNvPr>
            <p:cNvSpPr/>
            <p:nvPr/>
          </p:nvSpPr>
          <p:spPr>
            <a:xfrm>
              <a:off x="6593746" y="2797499"/>
              <a:ext cx="172694" cy="17269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15" name="Straight Connector 24">
              <a:extLst>
                <a:ext uri="{FF2B5EF4-FFF2-40B4-BE49-F238E27FC236}">
                  <a16:creationId xmlns:a16="http://schemas.microsoft.com/office/drawing/2014/main" id="{0BAAA941-BDBA-4946-A26E-29FA8C13CD00}"/>
                </a:ext>
              </a:extLst>
            </p:cNvPr>
            <p:cNvCxnSpPr/>
            <p:nvPr/>
          </p:nvCxnSpPr>
          <p:spPr>
            <a:xfrm flipV="1">
              <a:off x="6680093" y="2970193"/>
              <a:ext cx="0" cy="125203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25">
              <a:extLst>
                <a:ext uri="{FF2B5EF4-FFF2-40B4-BE49-F238E27FC236}">
                  <a16:creationId xmlns:a16="http://schemas.microsoft.com/office/drawing/2014/main" id="{6CFEEE32-22AD-4DF7-B8CD-4CEC3349768C}"/>
                </a:ext>
              </a:extLst>
            </p:cNvPr>
            <p:cNvSpPr/>
            <p:nvPr/>
          </p:nvSpPr>
          <p:spPr>
            <a:xfrm>
              <a:off x="6464226" y="4179050"/>
              <a:ext cx="431734" cy="43173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9" name="Rectangle 40">
              <a:extLst>
                <a:ext uri="{FF2B5EF4-FFF2-40B4-BE49-F238E27FC236}">
                  <a16:creationId xmlns:a16="http://schemas.microsoft.com/office/drawing/2014/main" id="{0D900EFD-3245-4A9C-9948-4259F6FE26C7}"/>
                </a:ext>
              </a:extLst>
            </p:cNvPr>
            <p:cNvSpPr/>
            <p:nvPr/>
          </p:nvSpPr>
          <p:spPr>
            <a:xfrm>
              <a:off x="5707444" y="5171502"/>
              <a:ext cx="1947703" cy="3379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i="1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刷卡或微信支付</a:t>
              </a:r>
              <a:endParaRPr lang="en-US" altLang="zh-CN" sz="1200" i="1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3" name="TextBox 41">
              <a:extLst>
                <a:ext uri="{FF2B5EF4-FFF2-40B4-BE49-F238E27FC236}">
                  <a16:creationId xmlns:a16="http://schemas.microsoft.com/office/drawing/2014/main" id="{0B9C66D6-2E6E-4A3A-84E8-D546EFBC21B5}"/>
                </a:ext>
              </a:extLst>
            </p:cNvPr>
            <p:cNvSpPr txBox="1"/>
            <p:nvPr/>
          </p:nvSpPr>
          <p:spPr>
            <a:xfrm>
              <a:off x="5715098" y="4730101"/>
              <a:ext cx="1947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</a:t>
              </a:r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分钟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4" name="TextBox 43">
            <a:extLst>
              <a:ext uri="{FF2B5EF4-FFF2-40B4-BE49-F238E27FC236}">
                <a16:creationId xmlns:a16="http://schemas.microsoft.com/office/drawing/2014/main" id="{6F2953E0-2C6B-41BB-9175-C01D4A569E10}"/>
              </a:ext>
            </a:extLst>
          </p:cNvPr>
          <p:cNvSpPr txBox="1"/>
          <p:nvPr/>
        </p:nvSpPr>
        <p:spPr>
          <a:xfrm>
            <a:off x="7640041" y="3842340"/>
            <a:ext cx="194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分钟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EB5CB92-D5F2-4071-AE1D-D88BC32AABAF}"/>
              </a:ext>
            </a:extLst>
          </p:cNvPr>
          <p:cNvSpPr txBox="1"/>
          <p:nvPr/>
        </p:nvSpPr>
        <p:spPr>
          <a:xfrm>
            <a:off x="2168383" y="663160"/>
            <a:ext cx="7093428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加一次油，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分钟的时间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9EE757E-E6A1-46EF-852D-69EBCF66E606}"/>
              </a:ext>
            </a:extLst>
          </p:cNvPr>
          <p:cNvSpPr txBox="1"/>
          <p:nvPr/>
        </p:nvSpPr>
        <p:spPr>
          <a:xfrm>
            <a:off x="1499715" y="1932878"/>
            <a:ext cx="492443" cy="750849"/>
          </a:xfrm>
          <a:prstGeom prst="rect">
            <a:avLst/>
          </a:prstGeom>
          <a:noFill/>
        </p:spPr>
        <p:txBody>
          <a:bodyPr vert="eaVert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进站</a:t>
            </a:r>
          </a:p>
        </p:txBody>
      </p:sp>
    </p:spTree>
    <p:extLst>
      <p:ext uri="{BB962C8B-B14F-4D97-AF65-F5344CB8AC3E}">
        <p14:creationId xmlns:p14="http://schemas.microsoft.com/office/powerpoint/2010/main" val="363930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2">
            <a:extLst>
              <a:ext uri="{FF2B5EF4-FFF2-40B4-BE49-F238E27FC236}">
                <a16:creationId xmlns:a16="http://schemas.microsoft.com/office/drawing/2014/main" id="{1E3655E9-5185-465F-8CD9-7781C4A95494}"/>
              </a:ext>
            </a:extLst>
          </p:cNvPr>
          <p:cNvGrpSpPr/>
          <p:nvPr/>
        </p:nvGrpSpPr>
        <p:grpSpPr>
          <a:xfrm>
            <a:off x="1507778" y="1867753"/>
            <a:ext cx="9176443" cy="877396"/>
            <a:chOff x="2477730" y="3952567"/>
            <a:chExt cx="19435420" cy="1858297"/>
          </a:xfrm>
        </p:grpSpPr>
        <p:sp>
          <p:nvSpPr>
            <p:cNvPr id="20" name="Rounded Rectangle 29">
              <a:extLst>
                <a:ext uri="{FF2B5EF4-FFF2-40B4-BE49-F238E27FC236}">
                  <a16:creationId xmlns:a16="http://schemas.microsoft.com/office/drawing/2014/main" id="{CCAC0763-C097-419E-B15D-CFD16C2C2B10}"/>
                </a:ext>
              </a:extLst>
            </p:cNvPr>
            <p:cNvSpPr/>
            <p:nvPr/>
          </p:nvSpPr>
          <p:spPr>
            <a:xfrm>
              <a:off x="2477730" y="3952567"/>
              <a:ext cx="2330244" cy="1858297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1" name="Rectangle 30">
              <a:extLst>
                <a:ext uri="{FF2B5EF4-FFF2-40B4-BE49-F238E27FC236}">
                  <a16:creationId xmlns:a16="http://schemas.microsoft.com/office/drawing/2014/main" id="{C6F04436-82D6-4ED7-9043-DD03EF87A26A}"/>
                </a:ext>
              </a:extLst>
            </p:cNvPr>
            <p:cNvSpPr/>
            <p:nvPr/>
          </p:nvSpPr>
          <p:spPr>
            <a:xfrm>
              <a:off x="3341981" y="3952567"/>
              <a:ext cx="4023360" cy="18582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2" name="Rectangle 31">
              <a:extLst>
                <a:ext uri="{FF2B5EF4-FFF2-40B4-BE49-F238E27FC236}">
                  <a16:creationId xmlns:a16="http://schemas.microsoft.com/office/drawing/2014/main" id="{D11C334A-1027-491E-A180-B982A0F4415E}"/>
                </a:ext>
              </a:extLst>
            </p:cNvPr>
            <p:cNvSpPr/>
            <p:nvPr/>
          </p:nvSpPr>
          <p:spPr>
            <a:xfrm>
              <a:off x="7365341" y="3952567"/>
              <a:ext cx="5489352" cy="18582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3" name="Rectangle 32">
              <a:extLst>
                <a:ext uri="{FF2B5EF4-FFF2-40B4-BE49-F238E27FC236}">
                  <a16:creationId xmlns:a16="http://schemas.microsoft.com/office/drawing/2014/main" id="{869746EE-D897-494E-83B9-254A69EA4801}"/>
                </a:ext>
              </a:extLst>
            </p:cNvPr>
            <p:cNvSpPr/>
            <p:nvPr/>
          </p:nvSpPr>
          <p:spPr>
            <a:xfrm>
              <a:off x="12854695" y="3952567"/>
              <a:ext cx="2557365" cy="1858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4" name="Rectangle 33">
              <a:extLst>
                <a:ext uri="{FF2B5EF4-FFF2-40B4-BE49-F238E27FC236}">
                  <a16:creationId xmlns:a16="http://schemas.microsoft.com/office/drawing/2014/main" id="{8146F17A-1FF7-49DD-9A2E-22D14A941D0E}"/>
                </a:ext>
              </a:extLst>
            </p:cNvPr>
            <p:cNvSpPr/>
            <p:nvPr/>
          </p:nvSpPr>
          <p:spPr>
            <a:xfrm>
              <a:off x="15412061" y="3952567"/>
              <a:ext cx="4023360" cy="185829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5" name="Isosceles Triangle 34">
              <a:extLst>
                <a:ext uri="{FF2B5EF4-FFF2-40B4-BE49-F238E27FC236}">
                  <a16:creationId xmlns:a16="http://schemas.microsoft.com/office/drawing/2014/main" id="{39917419-3BD5-49AE-8291-42BFD6AFD350}"/>
                </a:ext>
              </a:extLst>
            </p:cNvPr>
            <p:cNvSpPr/>
            <p:nvPr/>
          </p:nvSpPr>
          <p:spPr>
            <a:xfrm rot="5400000">
              <a:off x="19745137" y="3642851"/>
              <a:ext cx="1858297" cy="247772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6" name="Isosceles Triangle 35">
              <a:extLst>
                <a:ext uri="{FF2B5EF4-FFF2-40B4-BE49-F238E27FC236}">
                  <a16:creationId xmlns:a16="http://schemas.microsoft.com/office/drawing/2014/main" id="{7641941F-89E8-4243-A445-DF2A02FF3C9F}"/>
                </a:ext>
              </a:extLst>
            </p:cNvPr>
            <p:cNvSpPr/>
            <p:nvPr/>
          </p:nvSpPr>
          <p:spPr>
            <a:xfrm rot="5400000">
              <a:off x="21142991" y="4440740"/>
              <a:ext cx="658368" cy="881950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" name="TextBox 9">
            <a:extLst>
              <a:ext uri="{FF2B5EF4-FFF2-40B4-BE49-F238E27FC236}">
                <a16:creationId xmlns:a16="http://schemas.microsoft.com/office/drawing/2014/main" id="{DEE11FDD-3FA9-429B-9CA4-5FD57B20F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5835" y="2114333"/>
            <a:ext cx="1899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加油</a:t>
            </a:r>
            <a:endParaRPr 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175A0EFC-B1B9-4CA8-8EBC-8F0C3FBB9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5466" y="2117919"/>
            <a:ext cx="2591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排队</a:t>
            </a:r>
            <a:endParaRPr 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FF8494B8-30AE-4858-BABB-3F32EE636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8466" y="2124132"/>
            <a:ext cx="120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买单</a:t>
            </a:r>
            <a:endParaRPr 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A60C6F89-029C-413D-92E7-294892F92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4729" y="2117919"/>
            <a:ext cx="1899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发票</a:t>
            </a:r>
            <a:endParaRPr 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FAF7F533-CAD7-431B-B9CC-7D8C2A86022B}"/>
              </a:ext>
            </a:extLst>
          </p:cNvPr>
          <p:cNvSpPr/>
          <p:nvPr/>
        </p:nvSpPr>
        <p:spPr>
          <a:xfrm>
            <a:off x="8495931" y="2814920"/>
            <a:ext cx="172694" cy="17269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B8713C91-9C8F-4C81-A37B-E7F3FBD04C36}"/>
              </a:ext>
            </a:extLst>
          </p:cNvPr>
          <p:cNvCxnSpPr/>
          <p:nvPr/>
        </p:nvCxnSpPr>
        <p:spPr>
          <a:xfrm flipV="1">
            <a:off x="8582278" y="2987614"/>
            <a:ext cx="0" cy="37045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22">
            <a:extLst>
              <a:ext uri="{FF2B5EF4-FFF2-40B4-BE49-F238E27FC236}">
                <a16:creationId xmlns:a16="http://schemas.microsoft.com/office/drawing/2014/main" id="{6EABB000-3A22-4A62-B6DF-D6C91803B8B7}"/>
              </a:ext>
            </a:extLst>
          </p:cNvPr>
          <p:cNvSpPr/>
          <p:nvPr/>
        </p:nvSpPr>
        <p:spPr>
          <a:xfrm>
            <a:off x="8366411" y="3347503"/>
            <a:ext cx="431734" cy="4317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Oval 26">
            <a:extLst>
              <a:ext uri="{FF2B5EF4-FFF2-40B4-BE49-F238E27FC236}">
                <a16:creationId xmlns:a16="http://schemas.microsoft.com/office/drawing/2014/main" id="{DBE37A06-5105-4BE5-A958-34259A102E3C}"/>
              </a:ext>
            </a:extLst>
          </p:cNvPr>
          <p:cNvSpPr/>
          <p:nvPr/>
        </p:nvSpPr>
        <p:spPr>
          <a:xfrm>
            <a:off x="2750380" y="2814920"/>
            <a:ext cx="172694" cy="1726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8" name="Straight Connector 27">
            <a:extLst>
              <a:ext uri="{FF2B5EF4-FFF2-40B4-BE49-F238E27FC236}">
                <a16:creationId xmlns:a16="http://schemas.microsoft.com/office/drawing/2014/main" id="{C1A1EB82-34DC-4714-8C4E-1449CBA65987}"/>
              </a:ext>
            </a:extLst>
          </p:cNvPr>
          <p:cNvCxnSpPr/>
          <p:nvPr/>
        </p:nvCxnSpPr>
        <p:spPr>
          <a:xfrm flipV="1">
            <a:off x="2836727" y="2987614"/>
            <a:ext cx="0" cy="125203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28">
            <a:extLst>
              <a:ext uri="{FF2B5EF4-FFF2-40B4-BE49-F238E27FC236}">
                <a16:creationId xmlns:a16="http://schemas.microsoft.com/office/drawing/2014/main" id="{37E653BE-87AA-4C40-BC35-D355A1FCFB59}"/>
              </a:ext>
            </a:extLst>
          </p:cNvPr>
          <p:cNvSpPr/>
          <p:nvPr/>
        </p:nvSpPr>
        <p:spPr>
          <a:xfrm>
            <a:off x="2620860" y="4196471"/>
            <a:ext cx="431734" cy="4317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Rectangle 36">
            <a:extLst>
              <a:ext uri="{FF2B5EF4-FFF2-40B4-BE49-F238E27FC236}">
                <a16:creationId xmlns:a16="http://schemas.microsoft.com/office/drawing/2014/main" id="{0111A845-9DA2-48D1-8D0C-B8603E67F931}"/>
              </a:ext>
            </a:extLst>
          </p:cNvPr>
          <p:cNvSpPr/>
          <p:nvPr/>
        </p:nvSpPr>
        <p:spPr>
          <a:xfrm>
            <a:off x="1773266" y="5171502"/>
            <a:ext cx="1947703" cy="33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加油的过程</a:t>
            </a:r>
            <a:endParaRPr lang="en-US" sz="1200" b="0" i="1" dirty="0">
              <a:solidFill>
                <a:schemeClr val="tx2">
                  <a:lumMod val="5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Rectangle 42">
            <a:extLst>
              <a:ext uri="{FF2B5EF4-FFF2-40B4-BE49-F238E27FC236}">
                <a16:creationId xmlns:a16="http://schemas.microsoft.com/office/drawing/2014/main" id="{DEAA3657-DBFD-451C-8EED-121AAA11D25F}"/>
              </a:ext>
            </a:extLst>
          </p:cNvPr>
          <p:cNvSpPr/>
          <p:nvPr/>
        </p:nvSpPr>
        <p:spPr>
          <a:xfrm>
            <a:off x="7640040" y="4315511"/>
            <a:ext cx="1947703" cy="33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打发票</a:t>
            </a:r>
            <a:endParaRPr lang="en-US" sz="1200" b="0" i="1" dirty="0">
              <a:solidFill>
                <a:schemeClr val="tx2">
                  <a:lumMod val="5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TextBox 37">
            <a:extLst>
              <a:ext uri="{FF2B5EF4-FFF2-40B4-BE49-F238E27FC236}">
                <a16:creationId xmlns:a16="http://schemas.microsoft.com/office/drawing/2014/main" id="{4390D933-2CE6-405F-AE69-C7A37A0CE83F}"/>
              </a:ext>
            </a:extLst>
          </p:cNvPr>
          <p:cNvSpPr txBox="1"/>
          <p:nvPr/>
        </p:nvSpPr>
        <p:spPr>
          <a:xfrm>
            <a:off x="1776529" y="4730101"/>
            <a:ext cx="194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分钟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CB971B4-3CA5-470A-A999-B7E109B17813}"/>
              </a:ext>
            </a:extLst>
          </p:cNvPr>
          <p:cNvGrpSpPr/>
          <p:nvPr/>
        </p:nvGrpSpPr>
        <p:grpSpPr>
          <a:xfrm>
            <a:off x="4050045" y="2780621"/>
            <a:ext cx="1964474" cy="1810761"/>
            <a:chOff x="3720971" y="2798646"/>
            <a:chExt cx="1964474" cy="1810761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4AC9B8C3-DBAB-444D-8E61-A118CFE04461}"/>
                </a:ext>
              </a:extLst>
            </p:cNvPr>
            <p:cNvGrpSpPr/>
            <p:nvPr/>
          </p:nvGrpSpPr>
          <p:grpSpPr>
            <a:xfrm>
              <a:off x="3737742" y="2798646"/>
              <a:ext cx="1947703" cy="1810761"/>
              <a:chOff x="3737742" y="2798646"/>
              <a:chExt cx="1947703" cy="1810761"/>
            </a:xfrm>
          </p:grpSpPr>
          <p:sp>
            <p:nvSpPr>
              <p:cNvPr id="8" name="Oval 17">
                <a:extLst>
                  <a:ext uri="{FF2B5EF4-FFF2-40B4-BE49-F238E27FC236}">
                    <a16:creationId xmlns:a16="http://schemas.microsoft.com/office/drawing/2014/main" id="{1B76E26D-3813-44D3-A935-0116DDCDA949}"/>
                  </a:ext>
                </a:extLst>
              </p:cNvPr>
              <p:cNvSpPr/>
              <p:nvPr/>
            </p:nvSpPr>
            <p:spPr>
              <a:xfrm>
                <a:off x="4691562" y="2798646"/>
                <a:ext cx="172694" cy="1726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cxnSp>
            <p:nvCxnSpPr>
              <p:cNvPr id="9" name="Straight Connector 18">
                <a:extLst>
                  <a:ext uri="{FF2B5EF4-FFF2-40B4-BE49-F238E27FC236}">
                    <a16:creationId xmlns:a16="http://schemas.microsoft.com/office/drawing/2014/main" id="{05B83A96-0782-40E5-A711-A9D618458011}"/>
                  </a:ext>
                </a:extLst>
              </p:cNvPr>
              <p:cNvCxnSpPr/>
              <p:nvPr/>
            </p:nvCxnSpPr>
            <p:spPr>
              <a:xfrm flipV="1">
                <a:off x="4777909" y="2971340"/>
                <a:ext cx="0" cy="370456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19">
                <a:extLst>
                  <a:ext uri="{FF2B5EF4-FFF2-40B4-BE49-F238E27FC236}">
                    <a16:creationId xmlns:a16="http://schemas.microsoft.com/office/drawing/2014/main" id="{1932D797-5F66-4B3C-A1CC-BDB3199C4EE8}"/>
                  </a:ext>
                </a:extLst>
              </p:cNvPr>
              <p:cNvSpPr/>
              <p:nvPr/>
            </p:nvSpPr>
            <p:spPr>
              <a:xfrm>
                <a:off x="4562042" y="3331228"/>
                <a:ext cx="431734" cy="4317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8" name="Rectangle 38">
                <a:extLst>
                  <a:ext uri="{FF2B5EF4-FFF2-40B4-BE49-F238E27FC236}">
                    <a16:creationId xmlns:a16="http://schemas.microsoft.com/office/drawing/2014/main" id="{66E76F37-9756-4D37-9377-B8D28C566CEF}"/>
                  </a:ext>
                </a:extLst>
              </p:cNvPr>
              <p:cNvSpPr/>
              <p:nvPr/>
            </p:nvSpPr>
            <p:spPr>
              <a:xfrm>
                <a:off x="3737742" y="4271494"/>
                <a:ext cx="1947703" cy="3379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200" b="0" i="1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排队等候买单</a:t>
                </a:r>
                <a:endParaRPr lang="en-US" sz="1200" b="0" i="1" dirty="0">
                  <a:solidFill>
                    <a:schemeClr val="tx2">
                      <a:lumMod val="50000"/>
                    </a:schemeClr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32" name="TextBox 39">
              <a:extLst>
                <a:ext uri="{FF2B5EF4-FFF2-40B4-BE49-F238E27FC236}">
                  <a16:creationId xmlns:a16="http://schemas.microsoft.com/office/drawing/2014/main" id="{D9E47972-E950-48D2-898B-EAF091BF6071}"/>
                </a:ext>
              </a:extLst>
            </p:cNvPr>
            <p:cNvSpPr txBox="1"/>
            <p:nvPr/>
          </p:nvSpPr>
          <p:spPr>
            <a:xfrm>
              <a:off x="3720971" y="3853846"/>
              <a:ext cx="1947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5</a:t>
              </a:r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分钟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4964DCD-E319-4B25-888C-DA29408B1CBD}"/>
              </a:ext>
            </a:extLst>
          </p:cNvPr>
          <p:cNvGrpSpPr/>
          <p:nvPr/>
        </p:nvGrpSpPr>
        <p:grpSpPr>
          <a:xfrm>
            <a:off x="6014519" y="2780621"/>
            <a:ext cx="1955356" cy="2711916"/>
            <a:chOff x="5707444" y="2797499"/>
            <a:chExt cx="1955356" cy="2711916"/>
          </a:xfrm>
        </p:grpSpPr>
        <p:sp>
          <p:nvSpPr>
            <p:cNvPr id="14" name="Oval 23">
              <a:extLst>
                <a:ext uri="{FF2B5EF4-FFF2-40B4-BE49-F238E27FC236}">
                  <a16:creationId xmlns:a16="http://schemas.microsoft.com/office/drawing/2014/main" id="{D0691FCF-A7CE-447C-8A43-0F3D9289E216}"/>
                </a:ext>
              </a:extLst>
            </p:cNvPr>
            <p:cNvSpPr/>
            <p:nvPr/>
          </p:nvSpPr>
          <p:spPr>
            <a:xfrm>
              <a:off x="6593746" y="2797499"/>
              <a:ext cx="172694" cy="17269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15" name="Straight Connector 24">
              <a:extLst>
                <a:ext uri="{FF2B5EF4-FFF2-40B4-BE49-F238E27FC236}">
                  <a16:creationId xmlns:a16="http://schemas.microsoft.com/office/drawing/2014/main" id="{0BAAA941-BDBA-4946-A26E-29FA8C13CD00}"/>
                </a:ext>
              </a:extLst>
            </p:cNvPr>
            <p:cNvCxnSpPr/>
            <p:nvPr/>
          </p:nvCxnSpPr>
          <p:spPr>
            <a:xfrm flipV="1">
              <a:off x="6680093" y="2970193"/>
              <a:ext cx="0" cy="125203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25">
              <a:extLst>
                <a:ext uri="{FF2B5EF4-FFF2-40B4-BE49-F238E27FC236}">
                  <a16:creationId xmlns:a16="http://schemas.microsoft.com/office/drawing/2014/main" id="{6CFEEE32-22AD-4DF7-B8CD-4CEC3349768C}"/>
                </a:ext>
              </a:extLst>
            </p:cNvPr>
            <p:cNvSpPr/>
            <p:nvPr/>
          </p:nvSpPr>
          <p:spPr>
            <a:xfrm>
              <a:off x="6464226" y="4179050"/>
              <a:ext cx="431734" cy="43173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9" name="Rectangle 40">
              <a:extLst>
                <a:ext uri="{FF2B5EF4-FFF2-40B4-BE49-F238E27FC236}">
                  <a16:creationId xmlns:a16="http://schemas.microsoft.com/office/drawing/2014/main" id="{0D900EFD-3245-4A9C-9948-4259F6FE26C7}"/>
                </a:ext>
              </a:extLst>
            </p:cNvPr>
            <p:cNvSpPr/>
            <p:nvPr/>
          </p:nvSpPr>
          <p:spPr>
            <a:xfrm>
              <a:off x="5707444" y="5171502"/>
              <a:ext cx="1947703" cy="3379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i="1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刷卡或微信支付</a:t>
              </a:r>
              <a:endParaRPr lang="en-US" altLang="zh-CN" sz="1200" i="1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3" name="TextBox 41">
              <a:extLst>
                <a:ext uri="{FF2B5EF4-FFF2-40B4-BE49-F238E27FC236}">
                  <a16:creationId xmlns:a16="http://schemas.microsoft.com/office/drawing/2014/main" id="{0B9C66D6-2E6E-4A3A-84E8-D546EFBC21B5}"/>
                </a:ext>
              </a:extLst>
            </p:cNvPr>
            <p:cNvSpPr txBox="1"/>
            <p:nvPr/>
          </p:nvSpPr>
          <p:spPr>
            <a:xfrm>
              <a:off x="5715098" y="4730101"/>
              <a:ext cx="1947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</a:t>
              </a:r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分钟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4" name="TextBox 43">
            <a:extLst>
              <a:ext uri="{FF2B5EF4-FFF2-40B4-BE49-F238E27FC236}">
                <a16:creationId xmlns:a16="http://schemas.microsoft.com/office/drawing/2014/main" id="{6F2953E0-2C6B-41BB-9175-C01D4A569E10}"/>
              </a:ext>
            </a:extLst>
          </p:cNvPr>
          <p:cNvSpPr txBox="1"/>
          <p:nvPr/>
        </p:nvSpPr>
        <p:spPr>
          <a:xfrm>
            <a:off x="7640041" y="3842340"/>
            <a:ext cx="194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分钟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EB5CB92-D5F2-4071-AE1D-D88BC32AABAF}"/>
              </a:ext>
            </a:extLst>
          </p:cNvPr>
          <p:cNvSpPr txBox="1"/>
          <p:nvPr/>
        </p:nvSpPr>
        <p:spPr>
          <a:xfrm>
            <a:off x="2168383" y="663160"/>
            <a:ext cx="7093428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加一次油，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分钟的时间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9EE757E-E6A1-46EF-852D-69EBCF66E606}"/>
              </a:ext>
            </a:extLst>
          </p:cNvPr>
          <p:cNvSpPr txBox="1"/>
          <p:nvPr/>
        </p:nvSpPr>
        <p:spPr>
          <a:xfrm>
            <a:off x="1499715" y="1932878"/>
            <a:ext cx="492443" cy="750849"/>
          </a:xfrm>
          <a:prstGeom prst="rect">
            <a:avLst/>
          </a:prstGeom>
          <a:noFill/>
        </p:spPr>
        <p:txBody>
          <a:bodyPr vert="eaVert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进站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6A9ADA8-12C6-4882-858A-631286BFF211}"/>
              </a:ext>
            </a:extLst>
          </p:cNvPr>
          <p:cNvGrpSpPr/>
          <p:nvPr/>
        </p:nvGrpSpPr>
        <p:grpSpPr>
          <a:xfrm>
            <a:off x="3807316" y="0"/>
            <a:ext cx="8384684" cy="6858000"/>
            <a:chOff x="3815466" y="0"/>
            <a:chExt cx="8376534" cy="685800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10C12F6D-DDAA-4F25-8D16-50EBB1BB77D8}"/>
                </a:ext>
              </a:extLst>
            </p:cNvPr>
            <p:cNvSpPr/>
            <p:nvPr/>
          </p:nvSpPr>
          <p:spPr>
            <a:xfrm>
              <a:off x="3815466" y="0"/>
              <a:ext cx="8376534" cy="6858000"/>
            </a:xfrm>
            <a:prstGeom prst="rect">
              <a:avLst/>
            </a:prstGeom>
            <a:solidFill>
              <a:schemeClr val="bg1">
                <a:lumMod val="5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62E3C5D-E8F7-4A1D-B190-18AAABB26510}"/>
                </a:ext>
              </a:extLst>
            </p:cNvPr>
            <p:cNvSpPr txBox="1"/>
            <p:nvPr/>
          </p:nvSpPr>
          <p:spPr>
            <a:xfrm>
              <a:off x="4262236" y="2734063"/>
              <a:ext cx="7388296" cy="1135626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no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占用了大多非核心业务的时间</a:t>
              </a:r>
              <a:endParaRPr lang="en-US" altLang="zh-CN" sz="4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032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2">
            <a:extLst>
              <a:ext uri="{FF2B5EF4-FFF2-40B4-BE49-F238E27FC236}">
                <a16:creationId xmlns:a16="http://schemas.microsoft.com/office/drawing/2014/main" id="{1E3655E9-5185-465F-8CD9-7781C4A95494}"/>
              </a:ext>
            </a:extLst>
          </p:cNvPr>
          <p:cNvGrpSpPr/>
          <p:nvPr/>
        </p:nvGrpSpPr>
        <p:grpSpPr>
          <a:xfrm>
            <a:off x="1507778" y="1867753"/>
            <a:ext cx="9176443" cy="877396"/>
            <a:chOff x="2477730" y="3952567"/>
            <a:chExt cx="19435420" cy="1858297"/>
          </a:xfrm>
        </p:grpSpPr>
        <p:sp>
          <p:nvSpPr>
            <p:cNvPr id="20" name="Rounded Rectangle 29">
              <a:extLst>
                <a:ext uri="{FF2B5EF4-FFF2-40B4-BE49-F238E27FC236}">
                  <a16:creationId xmlns:a16="http://schemas.microsoft.com/office/drawing/2014/main" id="{CCAC0763-C097-419E-B15D-CFD16C2C2B10}"/>
                </a:ext>
              </a:extLst>
            </p:cNvPr>
            <p:cNvSpPr/>
            <p:nvPr/>
          </p:nvSpPr>
          <p:spPr>
            <a:xfrm>
              <a:off x="2477730" y="3952567"/>
              <a:ext cx="2330244" cy="1858297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1" name="Rectangle 30">
              <a:extLst>
                <a:ext uri="{FF2B5EF4-FFF2-40B4-BE49-F238E27FC236}">
                  <a16:creationId xmlns:a16="http://schemas.microsoft.com/office/drawing/2014/main" id="{C6F04436-82D6-4ED7-9043-DD03EF87A26A}"/>
                </a:ext>
              </a:extLst>
            </p:cNvPr>
            <p:cNvSpPr/>
            <p:nvPr/>
          </p:nvSpPr>
          <p:spPr>
            <a:xfrm>
              <a:off x="3341981" y="3952567"/>
              <a:ext cx="4023360" cy="18582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2" name="Rectangle 31">
              <a:extLst>
                <a:ext uri="{FF2B5EF4-FFF2-40B4-BE49-F238E27FC236}">
                  <a16:creationId xmlns:a16="http://schemas.microsoft.com/office/drawing/2014/main" id="{D11C334A-1027-491E-A180-B982A0F4415E}"/>
                </a:ext>
              </a:extLst>
            </p:cNvPr>
            <p:cNvSpPr/>
            <p:nvPr/>
          </p:nvSpPr>
          <p:spPr>
            <a:xfrm>
              <a:off x="7365341" y="3952567"/>
              <a:ext cx="5489352" cy="18582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3" name="Rectangle 32">
              <a:extLst>
                <a:ext uri="{FF2B5EF4-FFF2-40B4-BE49-F238E27FC236}">
                  <a16:creationId xmlns:a16="http://schemas.microsoft.com/office/drawing/2014/main" id="{869746EE-D897-494E-83B9-254A69EA4801}"/>
                </a:ext>
              </a:extLst>
            </p:cNvPr>
            <p:cNvSpPr/>
            <p:nvPr/>
          </p:nvSpPr>
          <p:spPr>
            <a:xfrm>
              <a:off x="12854695" y="3952567"/>
              <a:ext cx="2557365" cy="1858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4" name="Rectangle 33">
              <a:extLst>
                <a:ext uri="{FF2B5EF4-FFF2-40B4-BE49-F238E27FC236}">
                  <a16:creationId xmlns:a16="http://schemas.microsoft.com/office/drawing/2014/main" id="{8146F17A-1FF7-49DD-9A2E-22D14A941D0E}"/>
                </a:ext>
              </a:extLst>
            </p:cNvPr>
            <p:cNvSpPr/>
            <p:nvPr/>
          </p:nvSpPr>
          <p:spPr>
            <a:xfrm>
              <a:off x="15412061" y="3952567"/>
              <a:ext cx="4023360" cy="185829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5" name="Isosceles Triangle 34">
              <a:extLst>
                <a:ext uri="{FF2B5EF4-FFF2-40B4-BE49-F238E27FC236}">
                  <a16:creationId xmlns:a16="http://schemas.microsoft.com/office/drawing/2014/main" id="{39917419-3BD5-49AE-8291-42BFD6AFD350}"/>
                </a:ext>
              </a:extLst>
            </p:cNvPr>
            <p:cNvSpPr/>
            <p:nvPr/>
          </p:nvSpPr>
          <p:spPr>
            <a:xfrm rot="5400000">
              <a:off x="19745137" y="3642851"/>
              <a:ext cx="1858297" cy="247772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6" name="Isosceles Triangle 35">
              <a:extLst>
                <a:ext uri="{FF2B5EF4-FFF2-40B4-BE49-F238E27FC236}">
                  <a16:creationId xmlns:a16="http://schemas.microsoft.com/office/drawing/2014/main" id="{7641941F-89E8-4243-A445-DF2A02FF3C9F}"/>
                </a:ext>
              </a:extLst>
            </p:cNvPr>
            <p:cNvSpPr/>
            <p:nvPr/>
          </p:nvSpPr>
          <p:spPr>
            <a:xfrm rot="5400000">
              <a:off x="21142991" y="4440740"/>
              <a:ext cx="658368" cy="881950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" name="TextBox 9">
            <a:extLst>
              <a:ext uri="{FF2B5EF4-FFF2-40B4-BE49-F238E27FC236}">
                <a16:creationId xmlns:a16="http://schemas.microsoft.com/office/drawing/2014/main" id="{DEE11FDD-3FA9-429B-9CA4-5FD57B20F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5835" y="2114333"/>
            <a:ext cx="1899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加油</a:t>
            </a:r>
            <a:endParaRPr 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175A0EFC-B1B9-4CA8-8EBC-8F0C3FBB9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5466" y="2117919"/>
            <a:ext cx="2591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排队</a:t>
            </a:r>
            <a:endParaRPr 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FF8494B8-30AE-4858-BABB-3F32EE636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8466" y="2124132"/>
            <a:ext cx="120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买单</a:t>
            </a:r>
            <a:endParaRPr 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A60C6F89-029C-413D-92E7-294892F92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4729" y="2117919"/>
            <a:ext cx="1899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发票</a:t>
            </a:r>
            <a:endParaRPr 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FAF7F533-CAD7-431B-B9CC-7D8C2A86022B}"/>
              </a:ext>
            </a:extLst>
          </p:cNvPr>
          <p:cNvSpPr/>
          <p:nvPr/>
        </p:nvSpPr>
        <p:spPr>
          <a:xfrm>
            <a:off x="8495931" y="2814920"/>
            <a:ext cx="172694" cy="17269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B8713C91-9C8F-4C81-A37B-E7F3FBD04C36}"/>
              </a:ext>
            </a:extLst>
          </p:cNvPr>
          <p:cNvCxnSpPr/>
          <p:nvPr/>
        </p:nvCxnSpPr>
        <p:spPr>
          <a:xfrm flipV="1">
            <a:off x="8582278" y="2987614"/>
            <a:ext cx="0" cy="37045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22">
            <a:extLst>
              <a:ext uri="{FF2B5EF4-FFF2-40B4-BE49-F238E27FC236}">
                <a16:creationId xmlns:a16="http://schemas.microsoft.com/office/drawing/2014/main" id="{6EABB000-3A22-4A62-B6DF-D6C91803B8B7}"/>
              </a:ext>
            </a:extLst>
          </p:cNvPr>
          <p:cNvSpPr/>
          <p:nvPr/>
        </p:nvSpPr>
        <p:spPr>
          <a:xfrm>
            <a:off x="8366411" y="3347503"/>
            <a:ext cx="431734" cy="4317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Oval 26">
            <a:extLst>
              <a:ext uri="{FF2B5EF4-FFF2-40B4-BE49-F238E27FC236}">
                <a16:creationId xmlns:a16="http://schemas.microsoft.com/office/drawing/2014/main" id="{DBE37A06-5105-4BE5-A958-34259A102E3C}"/>
              </a:ext>
            </a:extLst>
          </p:cNvPr>
          <p:cNvSpPr/>
          <p:nvPr/>
        </p:nvSpPr>
        <p:spPr>
          <a:xfrm>
            <a:off x="2750380" y="2814920"/>
            <a:ext cx="172694" cy="1726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8" name="Straight Connector 27">
            <a:extLst>
              <a:ext uri="{FF2B5EF4-FFF2-40B4-BE49-F238E27FC236}">
                <a16:creationId xmlns:a16="http://schemas.microsoft.com/office/drawing/2014/main" id="{C1A1EB82-34DC-4714-8C4E-1449CBA65987}"/>
              </a:ext>
            </a:extLst>
          </p:cNvPr>
          <p:cNvCxnSpPr/>
          <p:nvPr/>
        </p:nvCxnSpPr>
        <p:spPr>
          <a:xfrm flipV="1">
            <a:off x="2836727" y="2987614"/>
            <a:ext cx="0" cy="125203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28">
            <a:extLst>
              <a:ext uri="{FF2B5EF4-FFF2-40B4-BE49-F238E27FC236}">
                <a16:creationId xmlns:a16="http://schemas.microsoft.com/office/drawing/2014/main" id="{37E653BE-87AA-4C40-BC35-D355A1FCFB59}"/>
              </a:ext>
            </a:extLst>
          </p:cNvPr>
          <p:cNvSpPr/>
          <p:nvPr/>
        </p:nvSpPr>
        <p:spPr>
          <a:xfrm>
            <a:off x="2620860" y="4196471"/>
            <a:ext cx="431734" cy="4317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Rectangle 36">
            <a:extLst>
              <a:ext uri="{FF2B5EF4-FFF2-40B4-BE49-F238E27FC236}">
                <a16:creationId xmlns:a16="http://schemas.microsoft.com/office/drawing/2014/main" id="{0111A845-9DA2-48D1-8D0C-B8603E67F931}"/>
              </a:ext>
            </a:extLst>
          </p:cNvPr>
          <p:cNvSpPr/>
          <p:nvPr/>
        </p:nvSpPr>
        <p:spPr>
          <a:xfrm>
            <a:off x="1773266" y="5171502"/>
            <a:ext cx="1947703" cy="33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加油的过程</a:t>
            </a:r>
            <a:endParaRPr lang="en-US" sz="1200" b="0" i="1" dirty="0">
              <a:solidFill>
                <a:schemeClr val="tx2">
                  <a:lumMod val="5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Rectangle 42">
            <a:extLst>
              <a:ext uri="{FF2B5EF4-FFF2-40B4-BE49-F238E27FC236}">
                <a16:creationId xmlns:a16="http://schemas.microsoft.com/office/drawing/2014/main" id="{DEAA3657-DBFD-451C-8EED-121AAA11D25F}"/>
              </a:ext>
            </a:extLst>
          </p:cNvPr>
          <p:cNvSpPr/>
          <p:nvPr/>
        </p:nvSpPr>
        <p:spPr>
          <a:xfrm>
            <a:off x="7640040" y="4315511"/>
            <a:ext cx="1947703" cy="33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打发票</a:t>
            </a:r>
            <a:endParaRPr lang="en-US" sz="1200" b="0" i="1" dirty="0">
              <a:solidFill>
                <a:schemeClr val="tx2">
                  <a:lumMod val="50000"/>
                </a:schemeClr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TextBox 37">
            <a:extLst>
              <a:ext uri="{FF2B5EF4-FFF2-40B4-BE49-F238E27FC236}">
                <a16:creationId xmlns:a16="http://schemas.microsoft.com/office/drawing/2014/main" id="{4390D933-2CE6-405F-AE69-C7A37A0CE83F}"/>
              </a:ext>
            </a:extLst>
          </p:cNvPr>
          <p:cNvSpPr txBox="1"/>
          <p:nvPr/>
        </p:nvSpPr>
        <p:spPr>
          <a:xfrm>
            <a:off x="1776529" y="4730101"/>
            <a:ext cx="194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分钟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CB971B4-3CA5-470A-A999-B7E109B17813}"/>
              </a:ext>
            </a:extLst>
          </p:cNvPr>
          <p:cNvGrpSpPr/>
          <p:nvPr/>
        </p:nvGrpSpPr>
        <p:grpSpPr>
          <a:xfrm>
            <a:off x="4050045" y="2780621"/>
            <a:ext cx="1964474" cy="1810761"/>
            <a:chOff x="3720971" y="2798646"/>
            <a:chExt cx="1964474" cy="1810761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4AC9B8C3-DBAB-444D-8E61-A118CFE04461}"/>
                </a:ext>
              </a:extLst>
            </p:cNvPr>
            <p:cNvGrpSpPr/>
            <p:nvPr/>
          </p:nvGrpSpPr>
          <p:grpSpPr>
            <a:xfrm>
              <a:off x="3737742" y="2798646"/>
              <a:ext cx="1947703" cy="1810761"/>
              <a:chOff x="3737742" y="2798646"/>
              <a:chExt cx="1947703" cy="1810761"/>
            </a:xfrm>
          </p:grpSpPr>
          <p:sp>
            <p:nvSpPr>
              <p:cNvPr id="8" name="Oval 17">
                <a:extLst>
                  <a:ext uri="{FF2B5EF4-FFF2-40B4-BE49-F238E27FC236}">
                    <a16:creationId xmlns:a16="http://schemas.microsoft.com/office/drawing/2014/main" id="{1B76E26D-3813-44D3-A935-0116DDCDA949}"/>
                  </a:ext>
                </a:extLst>
              </p:cNvPr>
              <p:cNvSpPr/>
              <p:nvPr/>
            </p:nvSpPr>
            <p:spPr>
              <a:xfrm>
                <a:off x="4691562" y="2798646"/>
                <a:ext cx="172694" cy="1726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cxnSp>
            <p:nvCxnSpPr>
              <p:cNvPr id="9" name="Straight Connector 18">
                <a:extLst>
                  <a:ext uri="{FF2B5EF4-FFF2-40B4-BE49-F238E27FC236}">
                    <a16:creationId xmlns:a16="http://schemas.microsoft.com/office/drawing/2014/main" id="{05B83A96-0782-40E5-A711-A9D618458011}"/>
                  </a:ext>
                </a:extLst>
              </p:cNvPr>
              <p:cNvCxnSpPr/>
              <p:nvPr/>
            </p:nvCxnSpPr>
            <p:spPr>
              <a:xfrm flipV="1">
                <a:off x="4777909" y="2971340"/>
                <a:ext cx="0" cy="370456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19">
                <a:extLst>
                  <a:ext uri="{FF2B5EF4-FFF2-40B4-BE49-F238E27FC236}">
                    <a16:creationId xmlns:a16="http://schemas.microsoft.com/office/drawing/2014/main" id="{1932D797-5F66-4B3C-A1CC-BDB3199C4EE8}"/>
                  </a:ext>
                </a:extLst>
              </p:cNvPr>
              <p:cNvSpPr/>
              <p:nvPr/>
            </p:nvSpPr>
            <p:spPr>
              <a:xfrm>
                <a:off x="4562042" y="3331228"/>
                <a:ext cx="431734" cy="4317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8" name="Rectangle 38">
                <a:extLst>
                  <a:ext uri="{FF2B5EF4-FFF2-40B4-BE49-F238E27FC236}">
                    <a16:creationId xmlns:a16="http://schemas.microsoft.com/office/drawing/2014/main" id="{66E76F37-9756-4D37-9377-B8D28C566CEF}"/>
                  </a:ext>
                </a:extLst>
              </p:cNvPr>
              <p:cNvSpPr/>
              <p:nvPr/>
            </p:nvSpPr>
            <p:spPr>
              <a:xfrm>
                <a:off x="3737742" y="4271494"/>
                <a:ext cx="1947703" cy="3379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200" b="0" i="1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排队等候买单</a:t>
                </a:r>
                <a:endParaRPr lang="en-US" sz="1200" b="0" i="1" dirty="0">
                  <a:solidFill>
                    <a:schemeClr val="tx2">
                      <a:lumMod val="50000"/>
                    </a:schemeClr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32" name="TextBox 39">
              <a:extLst>
                <a:ext uri="{FF2B5EF4-FFF2-40B4-BE49-F238E27FC236}">
                  <a16:creationId xmlns:a16="http://schemas.microsoft.com/office/drawing/2014/main" id="{D9E47972-E950-48D2-898B-EAF091BF6071}"/>
                </a:ext>
              </a:extLst>
            </p:cNvPr>
            <p:cNvSpPr txBox="1"/>
            <p:nvPr/>
          </p:nvSpPr>
          <p:spPr>
            <a:xfrm>
              <a:off x="3720971" y="3853846"/>
              <a:ext cx="1947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5</a:t>
              </a:r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分钟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4964DCD-E319-4B25-888C-DA29408B1CBD}"/>
              </a:ext>
            </a:extLst>
          </p:cNvPr>
          <p:cNvGrpSpPr/>
          <p:nvPr/>
        </p:nvGrpSpPr>
        <p:grpSpPr>
          <a:xfrm>
            <a:off x="6014519" y="2780621"/>
            <a:ext cx="1955356" cy="2711916"/>
            <a:chOff x="5707444" y="2797499"/>
            <a:chExt cx="1955356" cy="2711916"/>
          </a:xfrm>
        </p:grpSpPr>
        <p:sp>
          <p:nvSpPr>
            <p:cNvPr id="14" name="Oval 23">
              <a:extLst>
                <a:ext uri="{FF2B5EF4-FFF2-40B4-BE49-F238E27FC236}">
                  <a16:creationId xmlns:a16="http://schemas.microsoft.com/office/drawing/2014/main" id="{D0691FCF-A7CE-447C-8A43-0F3D9289E216}"/>
                </a:ext>
              </a:extLst>
            </p:cNvPr>
            <p:cNvSpPr/>
            <p:nvPr/>
          </p:nvSpPr>
          <p:spPr>
            <a:xfrm>
              <a:off x="6593746" y="2797499"/>
              <a:ext cx="172694" cy="17269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15" name="Straight Connector 24">
              <a:extLst>
                <a:ext uri="{FF2B5EF4-FFF2-40B4-BE49-F238E27FC236}">
                  <a16:creationId xmlns:a16="http://schemas.microsoft.com/office/drawing/2014/main" id="{0BAAA941-BDBA-4946-A26E-29FA8C13CD00}"/>
                </a:ext>
              </a:extLst>
            </p:cNvPr>
            <p:cNvCxnSpPr/>
            <p:nvPr/>
          </p:nvCxnSpPr>
          <p:spPr>
            <a:xfrm flipV="1">
              <a:off x="6680093" y="2970193"/>
              <a:ext cx="0" cy="125203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25">
              <a:extLst>
                <a:ext uri="{FF2B5EF4-FFF2-40B4-BE49-F238E27FC236}">
                  <a16:creationId xmlns:a16="http://schemas.microsoft.com/office/drawing/2014/main" id="{6CFEEE32-22AD-4DF7-B8CD-4CEC3349768C}"/>
                </a:ext>
              </a:extLst>
            </p:cNvPr>
            <p:cNvSpPr/>
            <p:nvPr/>
          </p:nvSpPr>
          <p:spPr>
            <a:xfrm>
              <a:off x="6464226" y="4179050"/>
              <a:ext cx="431734" cy="43173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9" name="Rectangle 40">
              <a:extLst>
                <a:ext uri="{FF2B5EF4-FFF2-40B4-BE49-F238E27FC236}">
                  <a16:creationId xmlns:a16="http://schemas.microsoft.com/office/drawing/2014/main" id="{0D900EFD-3245-4A9C-9948-4259F6FE26C7}"/>
                </a:ext>
              </a:extLst>
            </p:cNvPr>
            <p:cNvSpPr/>
            <p:nvPr/>
          </p:nvSpPr>
          <p:spPr>
            <a:xfrm>
              <a:off x="5707444" y="5171502"/>
              <a:ext cx="1947703" cy="3379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i="1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刷卡或微信支付</a:t>
              </a:r>
              <a:endParaRPr lang="en-US" altLang="zh-CN" sz="1200" i="1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3" name="TextBox 41">
              <a:extLst>
                <a:ext uri="{FF2B5EF4-FFF2-40B4-BE49-F238E27FC236}">
                  <a16:creationId xmlns:a16="http://schemas.microsoft.com/office/drawing/2014/main" id="{0B9C66D6-2E6E-4A3A-84E8-D546EFBC21B5}"/>
                </a:ext>
              </a:extLst>
            </p:cNvPr>
            <p:cNvSpPr txBox="1"/>
            <p:nvPr/>
          </p:nvSpPr>
          <p:spPr>
            <a:xfrm>
              <a:off x="5715098" y="4730101"/>
              <a:ext cx="1947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</a:t>
              </a:r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分钟</a:t>
              </a:r>
              <a:endParaRPr lang="en-US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4" name="TextBox 43">
            <a:extLst>
              <a:ext uri="{FF2B5EF4-FFF2-40B4-BE49-F238E27FC236}">
                <a16:creationId xmlns:a16="http://schemas.microsoft.com/office/drawing/2014/main" id="{6F2953E0-2C6B-41BB-9175-C01D4A569E10}"/>
              </a:ext>
            </a:extLst>
          </p:cNvPr>
          <p:cNvSpPr txBox="1"/>
          <p:nvPr/>
        </p:nvSpPr>
        <p:spPr>
          <a:xfrm>
            <a:off x="7640041" y="3842340"/>
            <a:ext cx="194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分钟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EB5CB92-D5F2-4071-AE1D-D88BC32AABAF}"/>
              </a:ext>
            </a:extLst>
          </p:cNvPr>
          <p:cNvSpPr txBox="1"/>
          <p:nvPr/>
        </p:nvSpPr>
        <p:spPr>
          <a:xfrm>
            <a:off x="2168383" y="294470"/>
            <a:ext cx="7093428" cy="113749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结合创新技术，结合微信支付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我们希望，一次加油，从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分钟变成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分钟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9EE757E-E6A1-46EF-852D-69EBCF66E606}"/>
              </a:ext>
            </a:extLst>
          </p:cNvPr>
          <p:cNvSpPr txBox="1"/>
          <p:nvPr/>
        </p:nvSpPr>
        <p:spPr>
          <a:xfrm>
            <a:off x="1499715" y="1932878"/>
            <a:ext cx="492443" cy="750849"/>
          </a:xfrm>
          <a:prstGeom prst="rect">
            <a:avLst/>
          </a:prstGeom>
          <a:noFill/>
        </p:spPr>
        <p:txBody>
          <a:bodyPr vert="eaVert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进站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51766EC-9F6C-4FAA-A8F0-3D8D45FC9E86}"/>
              </a:ext>
            </a:extLst>
          </p:cNvPr>
          <p:cNvSpPr/>
          <p:nvPr/>
        </p:nvSpPr>
        <p:spPr>
          <a:xfrm rot="20500998">
            <a:off x="4559546" y="3936266"/>
            <a:ext cx="4181685" cy="7224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rgbClr val="C00000"/>
                </a:solidFill>
                <a:latin typeface="Impact" panose="020B0806030902050204" pitchFamily="34" charset="0"/>
                <a:ea typeface="Microsoft YaHei UI" panose="020B0503020204020204" pitchFamily="34" charset="-122"/>
              </a:rPr>
              <a:t>缩短到</a:t>
            </a:r>
            <a:r>
              <a:rPr lang="en-US" altLang="zh-CN" sz="3600" b="1" dirty="0">
                <a:solidFill>
                  <a:srgbClr val="C00000"/>
                </a:solidFill>
                <a:latin typeface="Impact" panose="020B0806030902050204" pitchFamily="34" charset="0"/>
                <a:ea typeface="Microsoft YaHei UI" panose="020B0503020204020204" pitchFamily="34" charset="-122"/>
              </a:rPr>
              <a:t>1</a:t>
            </a:r>
            <a:r>
              <a:rPr lang="zh-CN" altLang="en-US" sz="3600" b="1" dirty="0">
                <a:solidFill>
                  <a:srgbClr val="C00000"/>
                </a:solidFill>
                <a:latin typeface="Impact" panose="020B0806030902050204" pitchFamily="34" charset="0"/>
                <a:ea typeface="Microsoft YaHei UI" panose="020B0503020204020204" pitchFamily="34" charset="-122"/>
              </a:rPr>
              <a:t>分钟以内</a:t>
            </a:r>
            <a:endParaRPr lang="zh-CN" altLang="en-US" sz="36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893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DF7AA-1BBD-49DB-B182-5CBADF5F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关键思路：</a:t>
            </a:r>
            <a:r>
              <a:rPr lang="zh-CN" altLang="en-US" dirty="0"/>
              <a:t>车、人、钱包绑定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CCA8C5-9248-4B83-A7B0-1384EDAE592A}"/>
              </a:ext>
            </a:extLst>
          </p:cNvPr>
          <p:cNvSpPr txBox="1"/>
          <p:nvPr/>
        </p:nvSpPr>
        <p:spPr>
          <a:xfrm>
            <a:off x="4704023" y="1889155"/>
            <a:ext cx="6066263" cy="2585323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结合微信支付</a:t>
            </a:r>
            <a:endParaRPr lang="en-US" altLang="zh-CN" sz="3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从识别钱包，转变为识别人</a:t>
            </a:r>
            <a:endParaRPr lang="en-US" altLang="zh-CN" sz="3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从识别车，自然识别人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205937-4BFB-476C-9D67-E59D831CA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16" y="817756"/>
            <a:ext cx="2683526" cy="551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79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7F45B6-97D4-4282-B7E6-4C1AEF7A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2600" kern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关键载体：微信公众号 </a:t>
            </a:r>
            <a:r>
              <a:rPr lang="en-US" altLang="zh-CN" sz="2600" kern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</a:t>
            </a:r>
            <a:r>
              <a:rPr lang="zh-CN" altLang="en-US" sz="2600" kern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小程序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9B03CEA-A4A7-4FC6-AF6F-E9A9702862F6}"/>
              </a:ext>
            </a:extLst>
          </p:cNvPr>
          <p:cNvGrpSpPr/>
          <p:nvPr/>
        </p:nvGrpSpPr>
        <p:grpSpPr>
          <a:xfrm>
            <a:off x="8653581" y="963506"/>
            <a:ext cx="2403856" cy="4930987"/>
            <a:chOff x="6430771" y="961812"/>
            <a:chExt cx="2403856" cy="4930987"/>
          </a:xfrm>
        </p:grpSpPr>
        <p:pic>
          <p:nvPicPr>
            <p:cNvPr id="4" name="图片 3" descr="图片包含 屏幕截图&#10;&#10;已生成极高可信度的说明">
              <a:extLst>
                <a:ext uri="{FF2B5EF4-FFF2-40B4-BE49-F238E27FC236}">
                  <a16:creationId xmlns:a16="http://schemas.microsoft.com/office/drawing/2014/main" id="{23895083-D158-4B57-9198-BE0813B7D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0771" y="961812"/>
              <a:ext cx="2403856" cy="4930987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2CD60DE-2CDD-4279-BF10-4319C2530DF4}"/>
                </a:ext>
              </a:extLst>
            </p:cNvPr>
            <p:cNvSpPr/>
            <p:nvPr/>
          </p:nvSpPr>
          <p:spPr>
            <a:xfrm>
              <a:off x="7449671" y="1981200"/>
              <a:ext cx="359977" cy="93163"/>
            </a:xfrm>
            <a:prstGeom prst="rect">
              <a:avLst/>
            </a:prstGeom>
            <a:solidFill>
              <a:srgbClr val="BDC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3F2EFEAB-31A9-4F1F-834B-4D5D95CF8B3E}"/>
              </a:ext>
            </a:extLst>
          </p:cNvPr>
          <p:cNvSpPr txBox="1"/>
          <p:nvPr/>
        </p:nvSpPr>
        <p:spPr>
          <a:xfrm>
            <a:off x="4393580" y="3297829"/>
            <a:ext cx="2881124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小程序的二维码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8E862C-9F07-4A7F-A21C-9D2A5B13FE38}"/>
              </a:ext>
            </a:extLst>
          </p:cNvPr>
          <p:cNvSpPr txBox="1"/>
          <p:nvPr/>
        </p:nvSpPr>
        <p:spPr>
          <a:xfrm>
            <a:off x="5166732" y="6338276"/>
            <a:ext cx="5337717" cy="4001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广泛的用户习惯，极低的获客成本</a:t>
            </a:r>
          </a:p>
        </p:txBody>
      </p:sp>
    </p:spTree>
    <p:extLst>
      <p:ext uri="{BB962C8B-B14F-4D97-AF65-F5344CB8AC3E}">
        <p14:creationId xmlns:p14="http://schemas.microsoft.com/office/powerpoint/2010/main" val="425473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DF7AA-1BBD-49DB-B182-5CBADF5F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关键业务：车牌识别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CCA8C5-9248-4B83-A7B0-1384EDAE592A}"/>
              </a:ext>
            </a:extLst>
          </p:cNvPr>
          <p:cNvSpPr txBox="1"/>
          <p:nvPr/>
        </p:nvSpPr>
        <p:spPr>
          <a:xfrm>
            <a:off x="4704023" y="2767280"/>
            <a:ext cx="6066263" cy="829073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摄像头素材，车牌识别截图</a:t>
            </a:r>
          </a:p>
        </p:txBody>
      </p:sp>
    </p:spTree>
    <p:extLst>
      <p:ext uri="{BB962C8B-B14F-4D97-AF65-F5344CB8AC3E}">
        <p14:creationId xmlns:p14="http://schemas.microsoft.com/office/powerpoint/2010/main" val="1851256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 z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6556A"/>
      </a:accent1>
      <a:accent2>
        <a:srgbClr val="0087B1"/>
      </a:accent2>
      <a:accent3>
        <a:srgbClr val="45BE9B"/>
      </a:accent3>
      <a:accent4>
        <a:srgbClr val="A0BC34"/>
      </a:accent4>
      <a:accent5>
        <a:srgbClr val="FB8734"/>
      </a:accent5>
      <a:accent6>
        <a:srgbClr val="D44024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wrap="square" rtlCol="0" anchor="ctr" anchorCtr="0">
        <a:spAutoFit/>
      </a:bodyPr>
      <a:lstStyle>
        <a:defPPr algn="ctr">
          <a:defRPr sz="2000" dirty="0" smtClean="0">
            <a:latin typeface="微软雅黑 Light" panose="020B0502040204020203" pitchFamily="34" charset="-122"/>
            <a:ea typeface="微软雅黑 Light" panose="020B0502040204020203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</TotalTime>
  <Words>670</Words>
  <Application>Microsoft Office PowerPoint</Application>
  <PresentationFormat>宽屏</PresentationFormat>
  <Paragraphs>144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Bebas Neue</vt:lpstr>
      <vt:lpstr>Microsoft JhengHei</vt:lpstr>
      <vt:lpstr>Microsoft YaHei UI</vt:lpstr>
      <vt:lpstr>等线</vt:lpstr>
      <vt:lpstr>华文细黑</vt:lpstr>
      <vt:lpstr>宋体</vt:lpstr>
      <vt:lpstr>微软雅黑</vt:lpstr>
      <vt:lpstr>微软雅黑 Light</vt:lpstr>
      <vt:lpstr>Arial</vt:lpstr>
      <vt:lpstr>Calibri</vt:lpstr>
      <vt:lpstr>Impact</vt:lpstr>
      <vt:lpstr>Office Theme</vt:lpstr>
      <vt:lpstr>PowerPoint 演示文稿</vt:lpstr>
      <vt:lpstr>油站的运营核心要点</vt:lpstr>
      <vt:lpstr>一场与时间的竞赛</vt:lpstr>
      <vt:lpstr>PowerPoint 演示文稿</vt:lpstr>
      <vt:lpstr>PowerPoint 演示文稿</vt:lpstr>
      <vt:lpstr>PowerPoint 演示文稿</vt:lpstr>
      <vt:lpstr>关键思路：车、人、钱包绑定</vt:lpstr>
      <vt:lpstr>关键载体：微信公众号 &amp; 小程序</vt:lpstr>
      <vt:lpstr>关键业务：车牌识别</vt:lpstr>
      <vt:lpstr>关键通道：微信免密支付</vt:lpstr>
      <vt:lpstr>关键机具：智慧油机 &amp; 智慧手持终端</vt:lpstr>
      <vt:lpstr>PowerPoint 演示文稿</vt:lpstr>
      <vt:lpstr>PowerPoint 演示文稿</vt:lpstr>
      <vt:lpstr>业务延展</vt:lpstr>
      <vt:lpstr>PowerPoint 演示文稿</vt:lpstr>
      <vt:lpstr>无人值守便利店</vt:lpstr>
      <vt:lpstr>异业合作</vt:lpstr>
      <vt:lpstr>PowerPoint 演示文稿</vt:lpstr>
      <vt:lpstr>我们成型的技术体系</vt:lpstr>
      <vt:lpstr>微信智慧油站：智慧平台、微信支付、大数据模型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LOVEISH</dc:creator>
  <cp:lastModifiedBy>庄士散</cp:lastModifiedBy>
  <cp:revision>818</cp:revision>
  <dcterms:created xsi:type="dcterms:W3CDTF">2016-07-11T20:21:08Z</dcterms:created>
  <dcterms:modified xsi:type="dcterms:W3CDTF">2017-12-15T08:02:13Z</dcterms:modified>
</cp:coreProperties>
</file>