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8" r:id="rId3"/>
    <p:sldId id="267" r:id="rId4"/>
    <p:sldId id="279" r:id="rId5"/>
    <p:sldId id="275" r:id="rId6"/>
    <p:sldId id="277" r:id="rId7"/>
    <p:sldId id="274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BB0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2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95A02DD-0C90-4F76-AB07-9F49740783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AACB4A85-BF88-4FF9-A399-240B9CF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1D2D06-D6E5-4EC1-8A1A-2AA4C55AD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65784"/>
            <a:ext cx="3267517" cy="6716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239A63-29BC-4D9A-B5A4-9EB85CDAEAB2}"/>
              </a:ext>
            </a:extLst>
          </p:cNvPr>
          <p:cNvSpPr/>
          <p:nvPr userDrawn="1"/>
        </p:nvSpPr>
        <p:spPr>
          <a:xfrm>
            <a:off x="881807" y="696293"/>
            <a:ext cx="3267517" cy="570119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DDF248-873D-483A-92F1-6C118161F84E}"/>
              </a:ext>
            </a:extLst>
          </p:cNvPr>
          <p:cNvSpPr/>
          <p:nvPr userDrawn="1"/>
        </p:nvSpPr>
        <p:spPr>
          <a:xfrm>
            <a:off x="881507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占位符 3">
            <a:extLst>
              <a:ext uri="{FF2B5EF4-FFF2-40B4-BE49-F238E27FC236}">
                <a16:creationId xmlns:a16="http://schemas.microsoft.com/office/drawing/2014/main" id="{33B2E97E-26EB-413D-B26E-4BD62434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801C04-6B49-46F3-AAC7-1E9C34EE6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、植入到冠德石油中，利用冠德石油的用户红利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、不影响冠德石油的现有业务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、所有的服务均以嵌入的方式完成，暂不考虑任何数据上的对接。后续分析各类服务的使用频次与频率，重点攻克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、引入广告位，自己设计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、入口可放置在独立的菜单，同时考虑将“发券”模板消息对接到该页面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、所有的内容都为</a:t>
            </a:r>
            <a:r>
              <a:rPr lang="en-US" altLang="zh-CN" sz="1200" dirty="0"/>
              <a:t>H5</a:t>
            </a:r>
            <a:r>
              <a:rPr lang="zh-CN" altLang="en-US" sz="1200" dirty="0"/>
              <a:t>，小程序下一步再说，如需要，则也是</a:t>
            </a:r>
            <a:r>
              <a:rPr lang="en-US" altLang="zh-CN" sz="1200" dirty="0"/>
              <a:t>H5</a:t>
            </a:r>
            <a:r>
              <a:rPr lang="zh-CN" altLang="en-US" sz="1200" dirty="0"/>
              <a:t>嵌入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</a:rPr>
              <a:t>踏出第一步，否则永远无法开展业务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开发简单、对原有业务介入少，不影响冠德：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、一个页面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、修改公众号菜单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、修改“送券”模板消息链接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</a:rPr>
              <a:t>预计上线时间点：</a:t>
            </a:r>
            <a:r>
              <a:rPr lang="en-US" altLang="zh-CN" sz="1200" dirty="0">
                <a:solidFill>
                  <a:srgbClr val="C00000"/>
                </a:solidFill>
              </a:rPr>
              <a:t>3</a:t>
            </a:r>
            <a:r>
              <a:rPr lang="zh-CN" altLang="en-US" sz="1200" dirty="0">
                <a:solidFill>
                  <a:srgbClr val="C00000"/>
                </a:solidFill>
              </a:rPr>
              <a:t>月中旬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C48815-BF4F-457C-B83C-D04EDEB4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业务说明</a:t>
            </a:r>
          </a:p>
        </p:txBody>
      </p:sp>
    </p:spTree>
    <p:extLst>
      <p:ext uri="{BB962C8B-B14F-4D97-AF65-F5344CB8AC3E}">
        <p14:creationId xmlns:p14="http://schemas.microsoft.com/office/powerpoint/2010/main" val="36665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47C53E4-7311-449A-B888-1EC30C50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hlinkClick r:id="rId3" action="ppaction://hlinksldjump"/>
            <a:extLst>
              <a:ext uri="{FF2B5EF4-FFF2-40B4-BE49-F238E27FC236}">
                <a16:creationId xmlns:a16="http://schemas.microsoft.com/office/drawing/2014/main" id="{0BFA96F5-D7B1-462D-92C1-CA91E6436265}"/>
              </a:ext>
            </a:extLst>
          </p:cNvPr>
          <p:cNvSpPr/>
          <p:nvPr/>
        </p:nvSpPr>
        <p:spPr>
          <a:xfrm>
            <a:off x="3226903" y="5174973"/>
            <a:ext cx="775253" cy="2319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优惠生活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0C387138-E19D-4110-A6A4-85042B8B8F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把“违章查询”，替换为“优惠生活”。</a:t>
            </a:r>
          </a:p>
        </p:txBody>
      </p:sp>
    </p:spTree>
    <p:extLst>
      <p:ext uri="{BB962C8B-B14F-4D97-AF65-F5344CB8AC3E}">
        <p14:creationId xmlns:p14="http://schemas.microsoft.com/office/powerpoint/2010/main" val="412782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这个页面上：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、增加广告，广告是一个</a:t>
            </a:r>
            <a:r>
              <a:rPr lang="en-US" altLang="zh-CN" sz="1200" b="1" dirty="0"/>
              <a:t>H5</a:t>
            </a:r>
            <a:r>
              <a:rPr lang="zh-CN" altLang="en-US" sz="1200" b="1" dirty="0"/>
              <a:t>链接</a:t>
            </a:r>
            <a:endParaRPr lang="en-US" altLang="zh-CN" sz="1200" b="1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、展示冠德加油券入口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、展示各类服务，所有的服务均是对方提供的</a:t>
            </a:r>
            <a:r>
              <a:rPr lang="en-US" altLang="zh-CN" sz="1200" b="1" dirty="0"/>
              <a:t>H5</a:t>
            </a:r>
            <a:r>
              <a:rPr lang="zh-CN" altLang="en-US" sz="1200" b="1" dirty="0"/>
              <a:t>链接</a:t>
            </a:r>
            <a:endParaRPr lang="en-US" altLang="zh-CN" sz="1200" b="1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、基本原则，先期快速上线，所有的业务均</a:t>
            </a:r>
            <a:r>
              <a:rPr lang="zh-CN" altLang="en-US" sz="1200" b="1" dirty="0"/>
              <a:t>必须以</a:t>
            </a:r>
            <a:r>
              <a:rPr lang="en-US" altLang="zh-CN" sz="1200" b="1" dirty="0"/>
              <a:t>H5</a:t>
            </a:r>
            <a:r>
              <a:rPr lang="zh-CN" altLang="en-US" sz="1200" dirty="0"/>
              <a:t>的方式提供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明确合作包括：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100" dirty="0"/>
              <a:t>格子：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1</a:t>
            </a:r>
            <a:r>
              <a:rPr lang="zh-CN" altLang="en-US" sz="1100" dirty="0"/>
              <a:t>、新车比价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2</a:t>
            </a:r>
            <a:r>
              <a:rPr lang="zh-CN" altLang="en-US" sz="1100" dirty="0"/>
              <a:t>、车险购买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3</a:t>
            </a:r>
            <a:r>
              <a:rPr lang="zh-CN" altLang="en-US" sz="1100" dirty="0"/>
              <a:t>、国际租车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4</a:t>
            </a:r>
            <a:r>
              <a:rPr lang="zh-CN" altLang="en-US" sz="1100" dirty="0"/>
              <a:t>、国际驾照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5</a:t>
            </a:r>
            <a:r>
              <a:rPr lang="zh-CN" altLang="en-US" sz="1100" dirty="0"/>
              <a:t>、违章查询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6</a:t>
            </a:r>
            <a:r>
              <a:rPr lang="zh-CN" altLang="en-US" sz="1100" dirty="0"/>
              <a:t>、车主意外险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zh-CN" altLang="en-US" sz="1100" dirty="0"/>
              <a:t>条：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1</a:t>
            </a:r>
            <a:r>
              <a:rPr lang="zh-CN" altLang="en-US" sz="1100" dirty="0"/>
              <a:t>、爱车保养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2</a:t>
            </a:r>
            <a:r>
              <a:rPr lang="zh-CN" altLang="en-US" sz="1100" dirty="0"/>
              <a:t>、理财转区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1D455CFE-0FE3-43CF-A3E2-895606425073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A4A5FCD-4F57-42AD-83AF-469D674DAAB1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91EB1B2-E3B4-4CE7-A211-8B7755166575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6D43240-788C-4BD3-A63E-18DC2B60B7DE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F702EE3-8308-42E9-A93B-5DC3FB01F65F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93DB53D-883D-4C4F-8ACC-F09ADBB86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95E7C05-88F1-46A8-AA6A-B0367609768B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74171A4-C285-437B-A3F3-C46E3024AB07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05B9D5A8-2307-4BFA-827A-97A2E5B2E94F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CE526F6-898D-4649-B486-1A4E7E3A4D6A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9445CAE2-67DC-4654-9F43-32E960A52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9469321-0B56-4590-B10C-9A9AA820A229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CF44327-B167-41A4-912A-5BE8CDA12885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AC58E060-369A-4BF3-85F6-9E69449FE887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5" name="矩形: 圆角 74">
                    <a:extLst>
                      <a:ext uri="{FF2B5EF4-FFF2-40B4-BE49-F238E27FC236}">
                        <a16:creationId xmlns:a16="http://schemas.microsoft.com/office/drawing/2014/main" id="{9E8C1FB0-6641-4221-BFB0-25FA2163923E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98D2F4FF-8E48-4DAA-AC23-11AC607775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CE2C1050-E6F3-42F0-BE64-4EE6363A841F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3" name="矩形: 圆角 72">
                    <a:extLst>
                      <a:ext uri="{FF2B5EF4-FFF2-40B4-BE49-F238E27FC236}">
                        <a16:creationId xmlns:a16="http://schemas.microsoft.com/office/drawing/2014/main" id="{172DA6B5-8D7A-4F44-A98E-FD6500690F6C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1D05421-8617-4398-BC98-EE073E8FCB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AB1FB7CF-789A-4E33-B1F2-88487D90BD4E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12C8E728-5DFF-4E41-8E81-BB63087AD66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78EAAAA-D155-4CAC-A707-EB80BC61EDA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758B6D0-E75A-4D54-85CE-B6713BCF18F9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C65E573-9D63-4728-9F9D-36457EAFB79B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C4BEB1FF-71B0-4AE2-B3AF-1182AD1E874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6" name="矩形: 圆角 65">
                    <a:extLst>
                      <a:ext uri="{FF2B5EF4-FFF2-40B4-BE49-F238E27FC236}">
                        <a16:creationId xmlns:a16="http://schemas.microsoft.com/office/drawing/2014/main" id="{F10B4CD2-2099-4B8E-8ECF-8552D247E1E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8C6C5B28-0B91-4E7A-9214-4B9A7B9E944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B87D29C1-AFD3-4743-BF52-860563D0C54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4" name="矩形: 圆角 63">
                    <a:extLst>
                      <a:ext uri="{FF2B5EF4-FFF2-40B4-BE49-F238E27FC236}">
                        <a16:creationId xmlns:a16="http://schemas.microsoft.com/office/drawing/2014/main" id="{871F3540-06FD-4FF9-88BE-DCFD72C5E3A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2CBF769D-6987-49DF-A947-B949E91B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6B4AD5FC-EE64-4D9F-A5D5-674C0F21EE12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1548C5E4-CDC7-49EF-89F6-6DE9BAA078CF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93DA7EF0-4587-47EB-8CA0-B978128A704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713C0DE-1678-4950-BEC4-39E1856F78C9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92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757CB6A-2513-4BAE-8F3C-45844755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5" y="0"/>
            <a:ext cx="3336324" cy="6858000"/>
          </a:xfrm>
          <a:prstGeom prst="rect">
            <a:avLst/>
          </a:prstGeom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7DB221FA-2C78-445F-9EE7-9C0B004D4F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11" name="椭圆 10">
            <a:hlinkClick r:id="rId3" action="ppaction://hlinksldjump"/>
            <a:extLst>
              <a:ext uri="{FF2B5EF4-FFF2-40B4-BE49-F238E27FC236}">
                <a16:creationId xmlns:a16="http://schemas.microsoft.com/office/drawing/2014/main" id="{F9B04C39-EDA3-4BDC-A3DF-BA150B415D07}"/>
              </a:ext>
            </a:extLst>
          </p:cNvPr>
          <p:cNvSpPr/>
          <p:nvPr/>
        </p:nvSpPr>
        <p:spPr>
          <a:xfrm>
            <a:off x="1053547" y="5592417"/>
            <a:ext cx="602974" cy="60297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4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1681" y="142350"/>
            <a:ext cx="5677175" cy="6000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广告合作：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、平安银行信用卡，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、平安新一贷，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、平安证券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、车发发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BD</a:t>
            </a:r>
            <a:r>
              <a:rPr lang="zh-CN" altLang="en-US" sz="1200" dirty="0"/>
              <a:t>合作：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新车比价</a:t>
            </a:r>
            <a:r>
              <a:rPr lang="zh-CN" altLang="en-US" sz="1200" dirty="0"/>
              <a:t>：车秀，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付费，用户留下一个电话</a:t>
            </a:r>
            <a:r>
              <a:rPr lang="en-US" altLang="zh-CN" sz="1200" dirty="0"/>
              <a:t>15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国际驾照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付费，一个下单用户</a:t>
            </a:r>
            <a:r>
              <a:rPr lang="en-US" altLang="zh-CN" sz="1200" dirty="0"/>
              <a:t>4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国际租车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付费，一单提成</a:t>
            </a:r>
            <a:r>
              <a:rPr lang="en-US" altLang="zh-CN" sz="1200" dirty="0"/>
              <a:t>4%</a:t>
            </a:r>
            <a:r>
              <a:rPr lang="zh-CN" altLang="en-US" sz="1200" dirty="0"/>
              <a:t>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</a:t>
            </a:r>
            <a:r>
              <a:rPr lang="zh-CN" altLang="en-US" sz="1200" b="1" dirty="0"/>
              <a:t>违章查询</a:t>
            </a:r>
            <a:r>
              <a:rPr lang="zh-CN" altLang="en-US" sz="1200" dirty="0"/>
              <a:t>：已有功能迁移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意外健康险：</a:t>
            </a:r>
            <a:r>
              <a:rPr lang="zh-CN" altLang="en-US" sz="1200" dirty="0"/>
              <a:t>险萝卜，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付费，每个险种返佣不一样，等待清单。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</a:t>
            </a:r>
            <a:r>
              <a:rPr lang="zh-CN" altLang="en-US" sz="1200" b="1" dirty="0"/>
              <a:t>保险购买</a:t>
            </a:r>
            <a:r>
              <a:rPr lang="zh-CN" altLang="en-US" sz="1200" dirty="0"/>
              <a:t>：险萝卜，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付费，号称价格比别家都低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7</a:t>
            </a:r>
            <a:r>
              <a:rPr lang="zh-CN" altLang="en-US" sz="1200" dirty="0"/>
              <a:t>、</a:t>
            </a:r>
            <a:r>
              <a:rPr lang="zh-CN" altLang="en-US" sz="1200" b="1" dirty="0"/>
              <a:t>爱车保养</a:t>
            </a:r>
            <a:r>
              <a:rPr lang="zh-CN" altLang="en-US" sz="1200" dirty="0"/>
              <a:t>：车发发提供服务，具体合作内容对接中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8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年审代办：</a:t>
            </a:r>
            <a:r>
              <a:rPr lang="zh-CN" altLang="en-US" sz="1200" dirty="0"/>
              <a:t>养车乐，具体的合作信息，后续跟进沟通。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9</a:t>
            </a:r>
            <a:r>
              <a:rPr lang="zh-CN" altLang="en-US" sz="1200" dirty="0"/>
              <a:t>、</a:t>
            </a:r>
            <a:r>
              <a:rPr lang="zh-CN" altLang="en-US" sz="1200" b="1" dirty="0"/>
              <a:t>违章代办：</a:t>
            </a:r>
            <a:r>
              <a:rPr lang="zh-CN" altLang="en-US" sz="1200" dirty="0"/>
              <a:t>养车乐，具体的合作信息，后续跟进沟通。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A9B26EEF-625F-49E9-AC95-4AE34DF95E77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4374FE-377C-49AF-B967-18CB72E81F0E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31305E2-9F19-4C48-92DB-578EF1A201DC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C90FF1A-9D98-466B-B2CE-8D911CB68524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EFA2C05-2C05-4B14-A162-5FE68EE777E8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D8473624-2177-4FAA-A636-B77B4913B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CAD8733-790C-42FE-8CEA-777A8206BBD1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781D65E-5EDA-45E2-9D2A-F494DAB5EBB5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77C77E1F-B375-4265-851D-E451623B5D50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0ED646E0-2863-4EEA-8D02-4CEAD17C0F22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2ED451B0-1880-4F49-A127-3BC91E1BF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334A81FB-4C6D-40CF-940F-4AF2B4108EB5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AA0892B-A494-4AE2-82A2-34FD7FFB3021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EC065C56-1F28-4F0A-B4E9-402D47B0327D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30" name="矩形: 圆角 129">
                    <a:extLst>
                      <a:ext uri="{FF2B5EF4-FFF2-40B4-BE49-F238E27FC236}">
                        <a16:creationId xmlns:a16="http://schemas.microsoft.com/office/drawing/2014/main" id="{E87594A1-DE81-4779-9CCD-000C29E1D2DD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F89549C2-2CD6-4D81-B907-CC4C88AA4637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686CF66B-53AB-4546-AEA0-600957F3189D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8" name="矩形: 圆角 127">
                    <a:extLst>
                      <a:ext uri="{FF2B5EF4-FFF2-40B4-BE49-F238E27FC236}">
                        <a16:creationId xmlns:a16="http://schemas.microsoft.com/office/drawing/2014/main" id="{7B82035A-823B-4B8D-A454-E4861F7DE205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EDA80A8F-7D8B-4B38-8FBF-D3327212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19BFDA7C-3AB0-433F-AFB4-6B3C54907C7B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6" name="矩形: 圆角 125">
                    <a:extLst>
                      <a:ext uri="{FF2B5EF4-FFF2-40B4-BE49-F238E27FC236}">
                        <a16:creationId xmlns:a16="http://schemas.microsoft.com/office/drawing/2014/main" id="{E4D10249-808C-474A-B77B-264F9C943C0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3CD69D3F-CDC3-4AAE-BED4-FEA1F79013C4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8E34B42-F5EE-4534-BF8E-010C9356737C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E4B768C1-46BA-4AD8-A508-1C86DEDC23FC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114" name="组合 113">
                  <a:extLst>
                    <a:ext uri="{FF2B5EF4-FFF2-40B4-BE49-F238E27FC236}">
                      <a16:creationId xmlns:a16="http://schemas.microsoft.com/office/drawing/2014/main" id="{EA6F9AA2-443F-442D-8248-3B0D84272F0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1" name="矩形: 圆角 120">
                    <a:extLst>
                      <a:ext uri="{FF2B5EF4-FFF2-40B4-BE49-F238E27FC236}">
                        <a16:creationId xmlns:a16="http://schemas.microsoft.com/office/drawing/2014/main" id="{04FFD91D-30F8-45C8-A5BF-1A4397575DD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B471649E-3ADD-4045-B6AB-B484D549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FC770A58-A776-4EBF-9D2E-07E674A36389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19" name="矩形: 圆角 118">
                    <a:extLst>
                      <a:ext uri="{FF2B5EF4-FFF2-40B4-BE49-F238E27FC236}">
                        <a16:creationId xmlns:a16="http://schemas.microsoft.com/office/drawing/2014/main" id="{FA190C52-6CB7-43F9-92D5-FA42D7D72B28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0" name="文本框 119">
                    <a:extLst>
                      <a:ext uri="{FF2B5EF4-FFF2-40B4-BE49-F238E27FC236}">
                        <a16:creationId xmlns:a16="http://schemas.microsoft.com/office/drawing/2014/main" id="{241D65B3-D3DA-4792-81A4-1BDA501D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116" name="组合 115">
                  <a:extLst>
                    <a:ext uri="{FF2B5EF4-FFF2-40B4-BE49-F238E27FC236}">
                      <a16:creationId xmlns:a16="http://schemas.microsoft.com/office/drawing/2014/main" id="{56595B12-F529-441B-9F4B-B785A3FF0B3C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17" name="矩形: 圆角 116">
                    <a:extLst>
                      <a:ext uri="{FF2B5EF4-FFF2-40B4-BE49-F238E27FC236}">
                        <a16:creationId xmlns:a16="http://schemas.microsoft.com/office/drawing/2014/main" id="{ECF91B65-6391-4DA6-B223-66FAC73F5696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8" name="文本框 117">
                    <a:extLst>
                      <a:ext uri="{FF2B5EF4-FFF2-40B4-BE49-F238E27FC236}">
                        <a16:creationId xmlns:a16="http://schemas.microsoft.com/office/drawing/2014/main" id="{3A8DFCB1-AD80-48CB-A1F5-AB6069BB04F0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CD40296-19FA-4841-8ECE-621F4D8CB7A6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63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B85D6A-E0C0-40A9-8302-04FB5AC11E8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3" y="67573"/>
            <a:ext cx="3274438" cy="6730792"/>
          </a:xfrm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E593FF8C-874A-423C-85D9-8982FCC4D214}"/>
              </a:ext>
            </a:extLst>
          </p:cNvPr>
          <p:cNvSpPr txBox="1">
            <a:spLocks/>
          </p:cNvSpPr>
          <p:nvPr/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/>
              <a:t>送券消息入口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送券的模板消息，用户打开后，进入“优惠生活”的页面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提升页面的打开率</a:t>
            </a:r>
            <a:endParaRPr lang="en-US" altLang="zh-CN" sz="1200" dirty="0"/>
          </a:p>
        </p:txBody>
      </p:sp>
      <p:sp>
        <p:nvSpPr>
          <p:cNvPr id="8" name="矩形 7">
            <a:hlinkClick r:id="rId3" action="ppaction://hlinksldjump"/>
            <a:extLst>
              <a:ext uri="{FF2B5EF4-FFF2-40B4-BE49-F238E27FC236}">
                <a16:creationId xmlns:a16="http://schemas.microsoft.com/office/drawing/2014/main" id="{9397CB9A-DD5E-4101-804E-AF07EEAD4650}"/>
              </a:ext>
            </a:extLst>
          </p:cNvPr>
          <p:cNvSpPr/>
          <p:nvPr/>
        </p:nvSpPr>
        <p:spPr>
          <a:xfrm>
            <a:off x="1039761" y="3480619"/>
            <a:ext cx="2920181" cy="22712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送券，用户收到的模板消息，打开这个页面。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、新券，显示</a:t>
            </a:r>
            <a:r>
              <a:rPr lang="en-US" altLang="zh-CN" sz="1200" dirty="0"/>
              <a:t>new</a:t>
            </a:r>
            <a:r>
              <a:rPr lang="zh-CN" altLang="en-US" sz="1200" dirty="0"/>
              <a:t>字样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、用户看过一次“查看全部”，则全部</a:t>
            </a:r>
            <a:r>
              <a:rPr lang="en-US" altLang="zh-CN" sz="1200" dirty="0"/>
              <a:t>new</a:t>
            </a:r>
            <a:r>
              <a:rPr lang="zh-CN" altLang="en-US" sz="1200" dirty="0"/>
              <a:t>字样消失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2857C05-210B-49A8-AD38-C1D97D257187}"/>
              </a:ext>
            </a:extLst>
          </p:cNvPr>
          <p:cNvSpPr/>
          <p:nvPr/>
        </p:nvSpPr>
        <p:spPr>
          <a:xfrm>
            <a:off x="1364595" y="1665103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17F49C1-B928-4402-9438-34351603AC8A}"/>
              </a:ext>
            </a:extLst>
          </p:cNvPr>
          <p:cNvSpPr/>
          <p:nvPr/>
        </p:nvSpPr>
        <p:spPr>
          <a:xfrm>
            <a:off x="1981880" y="1665104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DEBE4D4-94CD-499D-B50D-873DD6E7E11E}"/>
              </a:ext>
            </a:extLst>
          </p:cNvPr>
          <p:cNvSpPr/>
          <p:nvPr/>
        </p:nvSpPr>
        <p:spPr>
          <a:xfrm>
            <a:off x="2640814" y="1664530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B37438A-7281-479A-BB20-6E7CFDA89478}"/>
              </a:ext>
            </a:extLst>
          </p:cNvPr>
          <p:cNvSpPr/>
          <p:nvPr/>
        </p:nvSpPr>
        <p:spPr>
          <a:xfrm>
            <a:off x="3221894" y="764409"/>
            <a:ext cx="231904" cy="231904"/>
          </a:xfrm>
          <a:prstGeom prst="ellipse">
            <a:avLst/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16E199B7-A9C0-4AFC-BAC8-2E5BE3637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3E391EC9-0182-4825-8A71-92F79F4D1D3D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AC2149E-284B-4B66-8E7F-369750E4EEFC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BD7EF6B-CBAD-4C56-8FCF-A8C24DA954B1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52CA390-FE9A-4E17-912A-BC42D1727541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21D58C7-B762-4A38-ABE1-CD6DD9159F23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5AC3311F-E472-4F75-8810-87FC233F8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894AC6C-F586-4B4B-86A8-3054988E7217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E9EF8BA-25E1-4DB1-8CFB-24D0D01A9E72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2E4B546E-59B8-4A3F-92BB-8DF77CD694DB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F2F06A26-61D4-4593-AD0C-86FC2A2EE98C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F7CF6C2A-C9CD-414E-9343-E8C5C00FE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D585F6D6-B9D2-48A1-8775-AFF82ECAB7E6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ACBA32C-A96A-400B-826C-0CB19C2FA9DE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8EE31B90-2881-46C0-A6DF-6BE71631C085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8" name="矩形: 圆角 87">
                    <a:extLst>
                      <a:ext uri="{FF2B5EF4-FFF2-40B4-BE49-F238E27FC236}">
                        <a16:creationId xmlns:a16="http://schemas.microsoft.com/office/drawing/2014/main" id="{B15C092C-C8A7-4496-B4F5-B00930BE2AC5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B85772A0-EA3C-4BED-852E-E71AE7774905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6772F622-07C7-4070-BC11-D182C2BB390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6" name="矩形: 圆角 85">
                    <a:extLst>
                      <a:ext uri="{FF2B5EF4-FFF2-40B4-BE49-F238E27FC236}">
                        <a16:creationId xmlns:a16="http://schemas.microsoft.com/office/drawing/2014/main" id="{8C4A8E3E-082E-4E3A-AC02-8A86E80B99F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20C55D91-2D1A-4D73-8EF4-95BDBAB25212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056CD231-6D61-454C-A1BE-1E60617421C8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4" name="矩形: 圆角 83">
                    <a:extLst>
                      <a:ext uri="{FF2B5EF4-FFF2-40B4-BE49-F238E27FC236}">
                        <a16:creationId xmlns:a16="http://schemas.microsoft.com/office/drawing/2014/main" id="{02723D0B-3B2E-4C0B-A974-70C4189E7BEA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54F178BB-D062-4283-8324-697509D9FEE6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EEAE0C5-5F99-4BAF-823F-01AC7942B3C3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D24BAFE2-F893-47EC-9FF2-68903DC39738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0C7A9167-64FB-4825-AECA-F99ADC273CF3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9" name="矩形: 圆角 78">
                    <a:extLst>
                      <a:ext uri="{FF2B5EF4-FFF2-40B4-BE49-F238E27FC236}">
                        <a16:creationId xmlns:a16="http://schemas.microsoft.com/office/drawing/2014/main" id="{A535F93E-F121-4B9A-8A3A-D95AA07894FD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04457665-FDB7-4B4F-B08C-C4A08D92BB71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9DBD52E7-30C3-4615-993E-BBAEDF77A64A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7" name="矩形: 圆角 76">
                    <a:extLst>
                      <a:ext uri="{FF2B5EF4-FFF2-40B4-BE49-F238E27FC236}">
                        <a16:creationId xmlns:a16="http://schemas.microsoft.com/office/drawing/2014/main" id="{F7BC467F-38D4-4CF1-BC4F-63C3DECE1184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4684B083-C089-4F4E-A714-7C8C4408E9C7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73" name="组合 72">
                  <a:extLst>
                    <a:ext uri="{FF2B5EF4-FFF2-40B4-BE49-F238E27FC236}">
                      <a16:creationId xmlns:a16="http://schemas.microsoft.com/office/drawing/2014/main" id="{4E2084B3-E232-4BAF-8765-D91C05C6E70B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4" name="矩形: 圆角 73">
                    <a:extLst>
                      <a:ext uri="{FF2B5EF4-FFF2-40B4-BE49-F238E27FC236}">
                        <a16:creationId xmlns:a16="http://schemas.microsoft.com/office/drawing/2014/main" id="{BB0DA932-F9CA-4B8C-A37B-780EA34F37B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A207F50E-7FB7-43FC-94B5-76399CB16A5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C8537F9-3ABF-40A4-84FC-B8D7CC128375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6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DFC4F7-B30D-459F-A82A-62856EA3AE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1</a:t>
            </a:r>
            <a:r>
              <a:rPr lang="zh-CN" altLang="en-US" sz="1200" dirty="0">
                <a:solidFill>
                  <a:prstClr val="black"/>
                </a:solidFill>
              </a:rPr>
              <a:t>、所有业务服务统一时间节点上线切换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2</a:t>
            </a:r>
            <a:r>
              <a:rPr lang="zh-CN" altLang="en-US" sz="1200" dirty="0">
                <a:solidFill>
                  <a:prstClr val="black"/>
                </a:solidFill>
              </a:rPr>
              <a:t>、需要冠德公众号的软文配合：次文？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4</a:t>
            </a:r>
            <a:r>
              <a:rPr lang="zh-CN" altLang="en-US" sz="1200" dirty="0">
                <a:solidFill>
                  <a:prstClr val="black"/>
                </a:solidFill>
              </a:rPr>
              <a:t>、其他的</a:t>
            </a:r>
            <a:r>
              <a:rPr lang="en-US" altLang="zh-CN" sz="1200" dirty="0">
                <a:solidFill>
                  <a:prstClr val="black"/>
                </a:solidFill>
              </a:rPr>
              <a:t>PR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39EBFA-A12B-4758-B645-E214A0EC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</a:t>
            </a:r>
            <a:r>
              <a:rPr lang="zh-CN" altLang="en-US" dirty="0"/>
              <a:t>相关</a:t>
            </a:r>
          </a:p>
        </p:txBody>
      </p:sp>
    </p:spTree>
    <p:extLst>
      <p:ext uri="{BB962C8B-B14F-4D97-AF65-F5344CB8AC3E}">
        <p14:creationId xmlns:p14="http://schemas.microsoft.com/office/powerpoint/2010/main" val="86993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723</Words>
  <Application>Microsoft Office PowerPoint</Application>
  <PresentationFormat>宽屏</PresentationFormat>
  <Paragraphs>119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微软雅黑</vt:lpstr>
      <vt:lpstr>Arial</vt:lpstr>
      <vt:lpstr>Office 主题​​</vt:lpstr>
      <vt:lpstr>业务说明</vt:lpstr>
      <vt:lpstr>PowerPoint 演示文稿</vt:lpstr>
      <vt:lpstr>优惠生活</vt:lpstr>
      <vt:lpstr>PowerPoint 演示文稿</vt:lpstr>
      <vt:lpstr>优惠生活</vt:lpstr>
      <vt:lpstr>PowerPoint 演示文稿</vt:lpstr>
      <vt:lpstr>优惠生活</vt:lpstr>
      <vt:lpstr>PR相关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453</cp:revision>
  <dcterms:created xsi:type="dcterms:W3CDTF">2018-02-07T03:59:24Z</dcterms:created>
  <dcterms:modified xsi:type="dcterms:W3CDTF">2018-03-08T06:18:42Z</dcterms:modified>
</cp:coreProperties>
</file>