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C56605F-10B1-4ECD-91ED-DCD889CDB4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222A35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96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C56605F-10B1-4ECD-91ED-DCD889CDB4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222A35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9B67258C-7DFB-4B44-A599-A83E0037CA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4525" y="321189"/>
            <a:ext cx="11062951" cy="54133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buNone/>
              <a:defRPr lang="zh-CN" altLang="en-US" sz="32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0905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2D3578D-5AA2-46DA-97D5-937867D99AD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C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93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4E3D8A09-7DB1-4252-9FD3-B717324AD5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4572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624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059FC24-3CC9-4C82-B95D-CA04DBD9B0A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E5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7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776FC38-06DC-46C5-BC49-7C1D772060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593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776FC38-06DC-46C5-BC49-7C1D772060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760F90BD-8852-4172-9041-7C478D355E3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4525" y="321189"/>
            <a:ext cx="11062951" cy="54133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buNone/>
              <a:defRPr lang="zh-CN" altLang="en-US" sz="32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986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4">
            <a:extLst>
              <a:ext uri="{FF2B5EF4-FFF2-40B4-BE49-F238E27FC236}">
                <a16:creationId xmlns:a16="http://schemas.microsoft.com/office/drawing/2014/main" id="{01296508-70CA-4AE2-B9C3-4C1747C524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4525" y="321189"/>
            <a:ext cx="11062951" cy="54133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buNone/>
              <a:defRPr lang="zh-CN" altLang="en-US" sz="3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8630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56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28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779B320-C9BB-4B1E-B820-9A81729B6A2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转换闪付用户为自动支付用户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A6CB3A-0782-4DA9-9F08-CE3D429B77A9}"/>
              </a:ext>
            </a:extLst>
          </p:cNvPr>
          <p:cNvSpPr txBox="1"/>
          <p:nvPr/>
        </p:nvSpPr>
        <p:spPr>
          <a:xfrm>
            <a:off x="1210489" y="1106019"/>
            <a:ext cx="97710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目标客户：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个月加油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次以上，且连续两个月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、在方兴达作灰度测试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、选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个，作为试点。不断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迭代尝试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02FFFA-BC49-4DA5-9374-A2616A83A3F5}"/>
              </a:ext>
            </a:extLst>
          </p:cNvPr>
          <p:cNvSpPr txBox="1"/>
          <p:nvPr/>
        </p:nvSpPr>
        <p:spPr>
          <a:xfrm>
            <a:off x="1210488" y="3036585"/>
            <a:ext cx="97710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产品需要改进：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、提供只有自动支付用户能够使用的代金券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、闪付用户首次设置自动支付后的角标提示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773BD6-26E5-4965-ABCE-1F164A3C370E}"/>
              </a:ext>
            </a:extLst>
          </p:cNvPr>
          <p:cNvSpPr txBox="1"/>
          <p:nvPr/>
        </p:nvSpPr>
        <p:spPr>
          <a:xfrm>
            <a:off x="1210489" y="4967151"/>
            <a:ext cx="9771019" cy="1053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影响用户的方式：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模板消息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，发送现金券的模板消息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478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CA3FCC29-D1C1-49B2-B3BB-3E792D018BDA}"/>
              </a:ext>
            </a:extLst>
          </p:cNvPr>
          <p:cNvGrpSpPr/>
          <p:nvPr/>
        </p:nvGrpSpPr>
        <p:grpSpPr>
          <a:xfrm>
            <a:off x="636787" y="346165"/>
            <a:ext cx="2999514" cy="6165669"/>
            <a:chOff x="2246341" y="0"/>
            <a:chExt cx="3336324" cy="6858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E0AC75E-39BD-40DA-9B2C-38C51CB2F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6341" y="0"/>
              <a:ext cx="3336324" cy="6858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5547C50-AEA9-4201-9A58-5E73FFA2D535}"/>
                </a:ext>
              </a:extLst>
            </p:cNvPr>
            <p:cNvSpPr/>
            <p:nvPr/>
          </p:nvSpPr>
          <p:spPr>
            <a:xfrm>
              <a:off x="2625633" y="287383"/>
              <a:ext cx="1867989" cy="326571"/>
            </a:xfrm>
            <a:prstGeom prst="rect">
              <a:avLst/>
            </a:prstGeom>
            <a:solidFill>
              <a:srgbClr val="FF89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809B42E-5FC0-4C86-AE78-D2CCEC9C1447}"/>
                </a:ext>
              </a:extLst>
            </p:cNvPr>
            <p:cNvSpPr/>
            <p:nvPr/>
          </p:nvSpPr>
          <p:spPr>
            <a:xfrm>
              <a:off x="2259874" y="705393"/>
              <a:ext cx="3322791" cy="540802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FE4CA57-B96C-4FC5-A3CB-90E41BE909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38" t="16000" r="3146" b="68190"/>
            <a:stretch/>
          </p:blipFill>
          <p:spPr>
            <a:xfrm>
              <a:off x="2372851" y="1353219"/>
              <a:ext cx="3083304" cy="1084217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D9C7AD6-8FDD-4FDB-8B46-0E95889C0325}"/>
                </a:ext>
              </a:extLst>
            </p:cNvPr>
            <p:cNvSpPr txBox="1"/>
            <p:nvPr/>
          </p:nvSpPr>
          <p:spPr>
            <a:xfrm>
              <a:off x="2765206" y="734655"/>
              <a:ext cx="23121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自动支付专享代金券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693C1F7-681D-42E7-B79E-C0B4350C2647}"/>
                </a:ext>
              </a:extLst>
            </p:cNvPr>
            <p:cNvSpPr txBox="1"/>
            <p:nvPr/>
          </p:nvSpPr>
          <p:spPr>
            <a:xfrm>
              <a:off x="2481943" y="2586447"/>
              <a:ext cx="2980978" cy="1223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开通自动支付，您可以：</a:t>
              </a: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通过绑定您的车牌和微信支付，我们会在您的爱车进站加油时，智能自动识别您的车牌，根据实际加油金额自动完成支付，同时自动使用您的优惠券，为您提供电子发票。</a:t>
              </a: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您无需下车，不用掏出手机，加油即走</a:t>
              </a: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微信支付体系，保障您的资金安全</a:t>
              </a: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8EA35C6-2027-469C-8A3F-4E703F5850D4}"/>
                </a:ext>
              </a:extLst>
            </p:cNvPr>
            <p:cNvSpPr txBox="1"/>
            <p:nvPr/>
          </p:nvSpPr>
          <p:spPr>
            <a:xfrm>
              <a:off x="2430780" y="1051157"/>
              <a:ext cx="298097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首次开通立享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CD6ABEA0-9661-41D5-BEDC-7B3EC65B76ED}"/>
                </a:ext>
              </a:extLst>
            </p:cNvPr>
            <p:cNvSpPr/>
            <p:nvPr/>
          </p:nvSpPr>
          <p:spPr>
            <a:xfrm>
              <a:off x="2625632" y="4855625"/>
              <a:ext cx="2451699" cy="444137"/>
            </a:xfrm>
            <a:prstGeom prst="roundRect">
              <a:avLst/>
            </a:prstGeom>
            <a:solidFill>
              <a:srgbClr val="FF89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立即开通</a:t>
              </a: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3FCF3BAA-7CA5-4B15-B34B-4DF1CC8464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408" y="346165"/>
            <a:ext cx="2999514" cy="6165669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C858DA52-FA38-4135-BCAD-585212122037}"/>
              </a:ext>
            </a:extLst>
          </p:cNvPr>
          <p:cNvGrpSpPr/>
          <p:nvPr/>
        </p:nvGrpSpPr>
        <p:grpSpPr>
          <a:xfrm>
            <a:off x="8477737" y="346165"/>
            <a:ext cx="2999514" cy="6165669"/>
            <a:chOff x="8084969" y="-19596"/>
            <a:chExt cx="3336324" cy="685800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96076213-CA1F-49A5-A6F0-9678991A0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4969" y="-19596"/>
              <a:ext cx="3336324" cy="6858000"/>
            </a:xfrm>
            <a:prstGeom prst="rect">
              <a:avLst/>
            </a:prstGeom>
          </p:spPr>
        </p:pic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A899626-C74B-422B-8000-F7F4FE64B186}"/>
                </a:ext>
              </a:extLst>
            </p:cNvPr>
            <p:cNvSpPr/>
            <p:nvPr/>
          </p:nvSpPr>
          <p:spPr>
            <a:xfrm>
              <a:off x="10058400" y="1946366"/>
              <a:ext cx="235132" cy="2351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307D4F0-54F4-4160-9EA4-CE4CC41752DC}"/>
              </a:ext>
            </a:extLst>
          </p:cNvPr>
          <p:cNvSpPr txBox="1"/>
          <p:nvPr/>
        </p:nvSpPr>
        <p:spPr>
          <a:xfrm>
            <a:off x="2188624" y="4226511"/>
            <a:ext cx="1337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更多详细信息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7A8A0B1-8E06-40B6-B803-66888B835907}"/>
              </a:ext>
            </a:extLst>
          </p:cNvPr>
          <p:cNvSpPr/>
          <p:nvPr/>
        </p:nvSpPr>
        <p:spPr>
          <a:xfrm>
            <a:off x="975178" y="5193111"/>
            <a:ext cx="2204194" cy="399300"/>
          </a:xfrm>
          <a:prstGeom prst="roundRect">
            <a:avLst/>
          </a:prstGeom>
          <a:solidFill>
            <a:srgbClr val="FF8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不想开通</a:t>
            </a:r>
          </a:p>
        </p:txBody>
      </p:sp>
    </p:spTree>
    <p:extLst>
      <p:ext uri="{BB962C8B-B14F-4D97-AF65-F5344CB8AC3E}">
        <p14:creationId xmlns:p14="http://schemas.microsoft.com/office/powerpoint/2010/main" val="10383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CA3FCC29-D1C1-49B2-B3BB-3E792D018BDA}"/>
              </a:ext>
            </a:extLst>
          </p:cNvPr>
          <p:cNvGrpSpPr/>
          <p:nvPr/>
        </p:nvGrpSpPr>
        <p:grpSpPr>
          <a:xfrm>
            <a:off x="636787" y="346165"/>
            <a:ext cx="2999514" cy="6165669"/>
            <a:chOff x="2246341" y="0"/>
            <a:chExt cx="3336324" cy="6858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E0AC75E-39BD-40DA-9B2C-38C51CB2F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6341" y="0"/>
              <a:ext cx="3336324" cy="6858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5547C50-AEA9-4201-9A58-5E73FFA2D535}"/>
                </a:ext>
              </a:extLst>
            </p:cNvPr>
            <p:cNvSpPr/>
            <p:nvPr/>
          </p:nvSpPr>
          <p:spPr>
            <a:xfrm>
              <a:off x="2625633" y="287383"/>
              <a:ext cx="1867989" cy="326571"/>
            </a:xfrm>
            <a:prstGeom prst="rect">
              <a:avLst/>
            </a:prstGeom>
            <a:solidFill>
              <a:srgbClr val="FF89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809B42E-5FC0-4C86-AE78-D2CCEC9C1447}"/>
                </a:ext>
              </a:extLst>
            </p:cNvPr>
            <p:cNvSpPr/>
            <p:nvPr/>
          </p:nvSpPr>
          <p:spPr>
            <a:xfrm>
              <a:off x="2259874" y="705393"/>
              <a:ext cx="3322791" cy="540802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FE4CA57-B96C-4FC5-A3CB-90E41BE909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38" t="16000" r="3146" b="68190"/>
            <a:stretch/>
          </p:blipFill>
          <p:spPr>
            <a:xfrm>
              <a:off x="2372851" y="1353219"/>
              <a:ext cx="3083304" cy="1084217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D9C7AD6-8FDD-4FDB-8B46-0E95889C0325}"/>
                </a:ext>
              </a:extLst>
            </p:cNvPr>
            <p:cNvSpPr txBox="1"/>
            <p:nvPr/>
          </p:nvSpPr>
          <p:spPr>
            <a:xfrm>
              <a:off x="2765206" y="734655"/>
              <a:ext cx="23121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自动支付专享代金券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693C1F7-681D-42E7-B79E-C0B4350C2647}"/>
                </a:ext>
              </a:extLst>
            </p:cNvPr>
            <p:cNvSpPr txBox="1"/>
            <p:nvPr/>
          </p:nvSpPr>
          <p:spPr>
            <a:xfrm>
              <a:off x="2481943" y="2586447"/>
              <a:ext cx="2980978" cy="1223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开通自动支付，您可以：</a:t>
              </a: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通过绑定您的车牌和微信支付，我们会在您的爱车进站加油时，智能自动识别您的车牌，根据实际加油金额自动完成支付，同时自动使用您的优惠券，为您提供电子发票。</a:t>
              </a: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您无需下车，不用掏出手机，加油即走</a:t>
              </a: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微信支付体系，保障您的资金安全</a:t>
              </a: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8EA35C6-2027-469C-8A3F-4E703F5850D4}"/>
                </a:ext>
              </a:extLst>
            </p:cNvPr>
            <p:cNvSpPr txBox="1"/>
            <p:nvPr/>
          </p:nvSpPr>
          <p:spPr>
            <a:xfrm>
              <a:off x="2430780" y="1051157"/>
              <a:ext cx="298097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首次开通立享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CD6ABEA0-9661-41D5-BEDC-7B3EC65B76ED}"/>
                </a:ext>
              </a:extLst>
            </p:cNvPr>
            <p:cNvSpPr/>
            <p:nvPr/>
          </p:nvSpPr>
          <p:spPr>
            <a:xfrm>
              <a:off x="2625632" y="4855625"/>
              <a:ext cx="2451699" cy="444137"/>
            </a:xfrm>
            <a:prstGeom prst="roundRect">
              <a:avLst/>
            </a:prstGeom>
            <a:solidFill>
              <a:srgbClr val="FF89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立即开通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307D4F0-54F4-4160-9EA4-CE4CC41752DC}"/>
              </a:ext>
            </a:extLst>
          </p:cNvPr>
          <p:cNvSpPr txBox="1"/>
          <p:nvPr/>
        </p:nvSpPr>
        <p:spPr>
          <a:xfrm>
            <a:off x="2188624" y="4226511"/>
            <a:ext cx="1337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更多详细信息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7A8A0B1-8E06-40B6-B803-66888B835907}"/>
              </a:ext>
            </a:extLst>
          </p:cNvPr>
          <p:cNvSpPr/>
          <p:nvPr/>
        </p:nvSpPr>
        <p:spPr>
          <a:xfrm>
            <a:off x="975178" y="5193111"/>
            <a:ext cx="2204194" cy="399300"/>
          </a:xfrm>
          <a:prstGeom prst="roundRect">
            <a:avLst/>
          </a:prstGeom>
          <a:solidFill>
            <a:srgbClr val="FF8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不想开通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3B22C66-8E6B-4DC4-9D3B-6EFD7B22ED80}"/>
              </a:ext>
            </a:extLst>
          </p:cNvPr>
          <p:cNvGrpSpPr/>
          <p:nvPr/>
        </p:nvGrpSpPr>
        <p:grpSpPr>
          <a:xfrm>
            <a:off x="4719042" y="336444"/>
            <a:ext cx="2999514" cy="6165669"/>
            <a:chOff x="2246341" y="0"/>
            <a:chExt cx="3336324" cy="6858000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EE019D9D-9320-4120-8837-601936E80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6341" y="0"/>
              <a:ext cx="3336324" cy="6858000"/>
            </a:xfrm>
            <a:prstGeom prst="rect">
              <a:avLst/>
            </a:prstGeom>
          </p:spPr>
        </p:pic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AEA5955-AD2E-40E6-B44C-7BEA07C6DD5F}"/>
                </a:ext>
              </a:extLst>
            </p:cNvPr>
            <p:cNvSpPr/>
            <p:nvPr/>
          </p:nvSpPr>
          <p:spPr>
            <a:xfrm>
              <a:off x="2625633" y="287383"/>
              <a:ext cx="1867989" cy="326571"/>
            </a:xfrm>
            <a:prstGeom prst="rect">
              <a:avLst/>
            </a:prstGeom>
            <a:solidFill>
              <a:srgbClr val="FF89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E95ADC5-D673-46B7-8583-4C6EE6D32BFE}"/>
                </a:ext>
              </a:extLst>
            </p:cNvPr>
            <p:cNvSpPr/>
            <p:nvPr/>
          </p:nvSpPr>
          <p:spPr>
            <a:xfrm>
              <a:off x="2259874" y="705393"/>
              <a:ext cx="3322791" cy="540802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DE331B0-DC27-4E3C-9CEF-5387E15A4CE3}"/>
                </a:ext>
              </a:extLst>
            </p:cNvPr>
            <p:cNvSpPr txBox="1"/>
            <p:nvPr/>
          </p:nvSpPr>
          <p:spPr>
            <a:xfrm>
              <a:off x="2692515" y="704087"/>
              <a:ext cx="2312126" cy="65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麻烦您花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分钟告诉我们为什么</a:t>
              </a:r>
            </a:p>
          </p:txBody>
        </p:sp>
      </p:grp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849445B-5AEA-46EC-9520-48FF51105157}"/>
              </a:ext>
            </a:extLst>
          </p:cNvPr>
          <p:cNvSpPr/>
          <p:nvPr/>
        </p:nvSpPr>
        <p:spPr>
          <a:xfrm>
            <a:off x="5060044" y="5110903"/>
            <a:ext cx="2204194" cy="399300"/>
          </a:xfrm>
          <a:prstGeom prst="roundRect">
            <a:avLst/>
          </a:prstGeom>
          <a:solidFill>
            <a:srgbClr val="FF8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提交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C6418A7-7DF2-42DB-BFEE-FD94A6BD3701}"/>
              </a:ext>
            </a:extLst>
          </p:cNvPr>
          <p:cNvSpPr txBox="1"/>
          <p:nvPr/>
        </p:nvSpPr>
        <p:spPr>
          <a:xfrm>
            <a:off x="4819508" y="5580362"/>
            <a:ext cx="26800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完成后，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元代金券再次奉上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E2BCA25-8927-4C29-A0B9-9E6C8BBB1C86}"/>
              </a:ext>
            </a:extLst>
          </p:cNvPr>
          <p:cNvSpPr/>
          <p:nvPr/>
        </p:nvSpPr>
        <p:spPr>
          <a:xfrm>
            <a:off x="5023737" y="1741650"/>
            <a:ext cx="192874" cy="192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6D4F702-F99E-4B1D-A0AF-9A405C5D5C48}"/>
              </a:ext>
            </a:extLst>
          </p:cNvPr>
          <p:cNvSpPr txBox="1"/>
          <p:nvPr/>
        </p:nvSpPr>
        <p:spPr>
          <a:xfrm>
            <a:off x="5305349" y="1680904"/>
            <a:ext cx="2204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担心资金安全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1157DC4-B821-41D8-8EB4-33497A2FE43C}"/>
              </a:ext>
            </a:extLst>
          </p:cNvPr>
          <p:cNvSpPr/>
          <p:nvPr/>
        </p:nvSpPr>
        <p:spPr>
          <a:xfrm>
            <a:off x="5023737" y="2180140"/>
            <a:ext cx="192874" cy="192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FD1B95A-2868-4C8F-93E9-0FC3FC91D3E0}"/>
              </a:ext>
            </a:extLst>
          </p:cNvPr>
          <p:cNvSpPr txBox="1"/>
          <p:nvPr/>
        </p:nvSpPr>
        <p:spPr>
          <a:xfrm>
            <a:off x="5305349" y="2119394"/>
            <a:ext cx="2204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不信任冠德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B585875-C9EF-474E-A781-E495B02C3560}"/>
              </a:ext>
            </a:extLst>
          </p:cNvPr>
          <p:cNvSpPr/>
          <p:nvPr/>
        </p:nvSpPr>
        <p:spPr>
          <a:xfrm>
            <a:off x="5023737" y="2655084"/>
            <a:ext cx="192874" cy="192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8EFF1D1-587F-4D42-B859-7E5A4361CD70}"/>
              </a:ext>
            </a:extLst>
          </p:cNvPr>
          <p:cNvSpPr txBox="1"/>
          <p:nvPr/>
        </p:nvSpPr>
        <p:spPr>
          <a:xfrm>
            <a:off x="5305349" y="2594338"/>
            <a:ext cx="2204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懒得操作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3ABABB1-C3BD-47D9-89FD-6A874E10F751}"/>
              </a:ext>
            </a:extLst>
          </p:cNvPr>
          <p:cNvSpPr/>
          <p:nvPr/>
        </p:nvSpPr>
        <p:spPr>
          <a:xfrm>
            <a:off x="5023737" y="3201589"/>
            <a:ext cx="192874" cy="192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89CCF4F-3DC5-45CA-B58F-4BE15CB67B23}"/>
              </a:ext>
            </a:extLst>
          </p:cNvPr>
          <p:cNvSpPr txBox="1"/>
          <p:nvPr/>
        </p:nvSpPr>
        <p:spPr>
          <a:xfrm>
            <a:off x="5305349" y="3140843"/>
            <a:ext cx="2204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不是我的车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FA9D1B3-43E1-4C36-B2EA-F2632A7BE389}"/>
              </a:ext>
            </a:extLst>
          </p:cNvPr>
          <p:cNvSpPr/>
          <p:nvPr/>
        </p:nvSpPr>
        <p:spPr>
          <a:xfrm>
            <a:off x="5023737" y="3757681"/>
            <a:ext cx="192874" cy="192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2B8173A-C8DB-4EDB-9322-155E2C2D05B5}"/>
              </a:ext>
            </a:extLst>
          </p:cNvPr>
          <p:cNvSpPr txBox="1"/>
          <p:nvPr/>
        </p:nvSpPr>
        <p:spPr>
          <a:xfrm>
            <a:off x="5305349" y="3696935"/>
            <a:ext cx="2204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其他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1396ACE-5B48-44C0-BCD2-F7F3E68EB9FE}"/>
              </a:ext>
            </a:extLst>
          </p:cNvPr>
          <p:cNvSpPr/>
          <p:nvPr/>
        </p:nvSpPr>
        <p:spPr>
          <a:xfrm>
            <a:off x="5023737" y="4127863"/>
            <a:ext cx="2475812" cy="710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D55BC68-8515-4C07-BE09-1949FEE2D539}"/>
              </a:ext>
            </a:extLst>
          </p:cNvPr>
          <p:cNvCxnSpPr/>
          <p:nvPr/>
        </p:nvCxnSpPr>
        <p:spPr>
          <a:xfrm>
            <a:off x="3179372" y="5394960"/>
            <a:ext cx="1640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622623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400" dirty="0" smtClean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305</Words>
  <Application>Microsoft Office PowerPoint</Application>
  <PresentationFormat>宽屏</PresentationFormat>
  <Paragraphs>36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微软雅黑</vt:lpstr>
      <vt:lpstr>Arial</vt:lpstr>
      <vt:lpstr>自定义设计方案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vkthe</dc:creator>
  <cp:lastModifiedBy>vkthe</cp:lastModifiedBy>
  <cp:revision>5</cp:revision>
  <dcterms:created xsi:type="dcterms:W3CDTF">2018-02-05T03:19:41Z</dcterms:created>
  <dcterms:modified xsi:type="dcterms:W3CDTF">2018-02-05T03:28:15Z</dcterms:modified>
</cp:coreProperties>
</file>