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7" r:id="rId2"/>
    <p:sldId id="269" r:id="rId3"/>
    <p:sldId id="270" r:id="rId4"/>
    <p:sldId id="258" r:id="rId5"/>
    <p:sldId id="271" r:id="rId6"/>
    <p:sldId id="259" r:id="rId7"/>
    <p:sldId id="272" r:id="rId8"/>
    <p:sldId id="260" r:id="rId9"/>
    <p:sldId id="262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78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50" autoAdjust="0"/>
    <p:restoredTop sz="95401" autoAdjust="0"/>
  </p:normalViewPr>
  <p:slideViewPr>
    <p:cSldViewPr>
      <p:cViewPr varScale="1">
        <p:scale>
          <a:sx n="109" d="100"/>
          <a:sy n="10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492E5D-B9BE-4E80-B81E-95A6B99E8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35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C4B51-47AC-423E-B259-75A5ECC6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45AEF-865D-40A4-98E6-5221F7823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35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BFDC-2905-4627-8044-969E77A3E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9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0AFD0A-E37D-4C1B-B69C-065EFA67E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6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2D8F7-5F75-46C8-9CDE-D8DD77620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88209-A32B-4D5D-89A2-BB98C0B0E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8E8C-E4AE-4F27-987B-F964BAFA2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D83AC-3601-42A6-AF16-A87CEA3B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7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91636-B7F1-44E2-9915-965573A74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9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C5C06D-343F-4095-B1DB-014E55DAF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34932A0E-B3B6-403C-B28C-CB444C984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2" r:id="rId2"/>
    <p:sldLayoutId id="2147483869" r:id="rId3"/>
    <p:sldLayoutId id="2147483863" r:id="rId4"/>
    <p:sldLayoutId id="2147483870" r:id="rId5"/>
    <p:sldLayoutId id="2147483864" r:id="rId6"/>
    <p:sldLayoutId id="2147483865" r:id="rId7"/>
    <p:sldLayoutId id="2147483871" r:id="rId8"/>
    <p:sldLayoutId id="2147483872" r:id="rId9"/>
    <p:sldLayoutId id="2147483866" r:id="rId10"/>
    <p:sldLayoutId id="21474838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 Standard Form, Mood, and Figure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3500" dirty="0"/>
              <a:t>An Example of a Categorical Syllogism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93192" lvl="1" indent="0" eaLnBrk="1" fontAlgn="auto" hangingPunct="1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2500" dirty="0"/>
              <a:t>All soldiers are patriots.</a:t>
            </a:r>
          </a:p>
          <a:p>
            <a:pPr marL="393192" lvl="1" indent="0" eaLnBrk="1" fontAlgn="auto" hangingPunct="1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2500" dirty="0"/>
              <a:t>No traitors are patriots.</a:t>
            </a:r>
          </a:p>
          <a:p>
            <a:pPr marL="393192" lvl="1" indent="0" eaLnBrk="1" fontAlgn="auto" hangingPunct="1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2500" dirty="0"/>
              <a:t>Therefore no traitors </a:t>
            </a:r>
            <a:r>
              <a:rPr lang="en-US" sz="2500"/>
              <a:t>are soldiers.</a:t>
            </a:r>
            <a:endParaRPr lang="en-US" sz="2500" dirty="0"/>
          </a:p>
          <a:p>
            <a:pPr marL="393192" lvl="1" indent="0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3500" dirty="0"/>
              <a:t>The Four Conditions of Standard Form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500" dirty="0"/>
              <a:t>All three statements are standard-form categorical propositions.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500" dirty="0"/>
              <a:t>The two occurrences of each term are identical.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Continued (Part 1)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/>
              <a:t>Rule 2: If a term is distributed in the conclusion, then it must be distributed in a premise.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All horses are animals.</a:t>
            </a: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/>
              <a:t>Some dogs are not horses.</a:t>
            </a: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Some dogs are not animals.</a:t>
            </a: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All tigers are mammals.</a:t>
            </a:r>
            <a:br>
              <a:rPr lang="en-US" altLang="en-US"/>
            </a:br>
            <a:r>
              <a:rPr lang="en-US" altLang="en-US" u="sng"/>
              <a:t>All mammals are animals.</a:t>
            </a:r>
            <a:br>
              <a:rPr lang="en-US" altLang="en-US" u="sng"/>
            </a:br>
            <a:r>
              <a:rPr lang="en-US" altLang="en-US"/>
              <a:t>All animals are tigers.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Continued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Rule 3. Two negative premises are not allowed.</a:t>
            </a:r>
          </a:p>
          <a:p>
            <a:pPr marL="393192" lvl="1" indent="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 </a:t>
            </a:r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No fish are mammals.</a:t>
            </a:r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/>
              <a:t>Some dogs are not fish.</a:t>
            </a:r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Some dogs are not mammals.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Continued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Rule 4. A negative premise requires a negative conclusion, and a negative conclusion requires a negative premise.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  <a:p>
            <a:pPr marL="85725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All crows are birds.</a:t>
            </a:r>
          </a:p>
          <a:p>
            <a:pPr marL="85725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/>
              <a:t>Some wolves are not crows.</a:t>
            </a:r>
          </a:p>
          <a:p>
            <a:pPr marL="85725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Some wolves are birds.</a:t>
            </a:r>
          </a:p>
          <a:p>
            <a:pPr marL="457200" lvl="1" indent="0" eaLnBrk="1" fontAlgn="auto" hangingPunct="1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Continued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Rule 5. If both premises are universal, the conclusion cannot be particular. </a:t>
            </a:r>
          </a:p>
          <a:p>
            <a:pPr marL="393192" lvl="1" indent="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 </a:t>
            </a:r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All mammals are animals.</a:t>
            </a:r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/>
              <a:t>All tigers are mammals.</a:t>
            </a:r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Some tigers are animals.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Continued (Part 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Aristotelian Standpoint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Any Categorical Syllogism that breaks any of the first 4 rules is invalid. However, if a syllogism breaks rule number 5, but at least one of its terms refers to something existing, it is valid from the Aristotelian standpoint on condition.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Proving the Rules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If a syllogism breaks none of these rules, it is valid, but there is no quick way to prove it.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5.4 Reducing the Number of Terms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74013" cy="4232275"/>
          </a:xfrm>
        </p:spPr>
        <p:txBody>
          <a:bodyPr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Testing Categorical Syllogisms in ordinary language requires that the number of terms be “reduced” through the use of conversion, obversion, and contraposition.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Example: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graphicFrame>
        <p:nvGraphicFramePr>
          <p:cNvPr id="2" name="Table 1" descr="Ordinary language: All photographers are non-writers.&#10;Symbolized argument: All P are non-W.&#10;Reduced argument: No P are W.&#10;&#10;Ordinary language: Some editors are writers.&#10;Symbolized argument: Some E are W.&#10;Reduced argument: Some E are W.&#10;&#10;Ordinary language: Therefore, some non-photographers are not non-editors.&#10;Symbolized argument: Some non-P are not non-E.&#10;Reduced argument: Some E are not P.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38273"/>
              </p:ext>
            </p:extLst>
          </p:nvPr>
        </p:nvGraphicFramePr>
        <p:xfrm>
          <a:off x="2743200" y="3352800"/>
          <a:ext cx="5562600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86">
                <a:tc>
                  <a:txBody>
                    <a:bodyPr/>
                    <a:lstStyle/>
                    <a:p>
                      <a:r>
                        <a:rPr lang="en-US" sz="1600" dirty="0"/>
                        <a:t>Ordinary Language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Symbolized</a:t>
                      </a:r>
                      <a:r>
                        <a:rPr lang="en-US" sz="1600" baseline="0" dirty="0"/>
                        <a:t> Argument</a:t>
                      </a:r>
                      <a:endParaRPr lang="en-US" sz="16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Reduced </a:t>
                      </a:r>
                      <a:r>
                        <a:rPr lang="en-US" sz="1600" baseline="0" dirty="0"/>
                        <a:t>Argument</a:t>
                      </a:r>
                      <a:endParaRPr lang="en-US" sz="1600" dirty="0"/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86">
                <a:tc>
                  <a:txBody>
                    <a:bodyPr/>
                    <a:lstStyle/>
                    <a:p>
                      <a:r>
                        <a:rPr lang="en-US" sz="1600" dirty="0"/>
                        <a:t>All photographers are non-writers.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 are non-W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P are W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86">
                <a:tc>
                  <a:txBody>
                    <a:bodyPr/>
                    <a:lstStyle/>
                    <a:p>
                      <a:r>
                        <a:rPr lang="en-US" sz="1600" dirty="0"/>
                        <a:t>Some editors are writers.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E are W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Some E are W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1">
                <a:tc>
                  <a:txBody>
                    <a:bodyPr/>
                    <a:lstStyle/>
                    <a:p>
                      <a:r>
                        <a:rPr lang="en-US" sz="1600" dirty="0"/>
                        <a:t>Therefore, some non-photographers are not non-editors.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non-P</a:t>
                      </a:r>
                      <a:r>
                        <a:rPr lang="en-US" sz="1600" baseline="0" dirty="0"/>
                        <a:t> are not non-E</a:t>
                      </a:r>
                      <a:endParaRPr lang="en-US" sz="16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E are not P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5.5 Ordinary Language Arguments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Translating ordinary language arguments into standard form.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All times people delay marriage, the divorce rate decreases. </a:t>
            </a:r>
          </a:p>
          <a:p>
            <a:pPr lvl="1" eaLnBrk="1" hangingPunct="1"/>
            <a:r>
              <a:rPr lang="en-US" altLang="en-US"/>
              <a:t>All present times are times people delay marriage. </a:t>
            </a:r>
          </a:p>
          <a:p>
            <a:pPr lvl="1" eaLnBrk="1" hangingPunct="1"/>
            <a:r>
              <a:rPr lang="en-US" altLang="en-US"/>
              <a:t>Therefore all present times are times the divorce rate decreases.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5.5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" indent="-342900" eaLnBrk="1" fontAlgn="auto" hangingPunct="1">
              <a:spcAft>
                <a:spcPts val="0"/>
              </a:spcAft>
              <a:buClr>
                <a:schemeClr val="tx2"/>
              </a:buClr>
              <a:buSzPct val="75000"/>
              <a:buFont typeface="Wingdings 3"/>
              <a:buChar char=""/>
              <a:defRPr/>
            </a:pPr>
            <a:r>
              <a:rPr lang="en-US" dirty="0"/>
              <a:t>Symbolizing After Translating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2"/>
              </a:buClr>
              <a:buSzPct val="75000"/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dirty="0"/>
              <a:t>M = times people delay marriage</a:t>
            </a:r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dirty="0"/>
              <a:t>D = times the divorce rate decreases</a:t>
            </a:r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dirty="0"/>
              <a:t>P = present times</a:t>
            </a:r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endParaRPr lang="en-US" dirty="0"/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dirty="0"/>
              <a:t>All M are D</a:t>
            </a:r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u="sng" dirty="0"/>
              <a:t>All P are M</a:t>
            </a:r>
          </a:p>
          <a:p>
            <a:pPr marL="400050" lvl="2" indent="0" eaLnBrk="1" fontAlgn="auto" hangingPunct="1"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dirty="0"/>
              <a:t>All P are 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5.6 Enthymemes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45413" cy="46069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Enthymeme: an argument expressed as a categorical syllogism that is missing a premise or conclusion.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 corporate income tax should be abolished; it encourages waste and high prices.</a:t>
            </a:r>
          </a:p>
          <a:p>
            <a:pPr lvl="1" eaLnBrk="1" hangingPunct="1">
              <a:defRPr/>
            </a:pPr>
            <a:endParaRPr lang="en-US" dirty="0"/>
          </a:p>
          <a:p>
            <a:pPr lvl="3" eaLnBrk="1" hangingPunct="1">
              <a:defRPr/>
            </a:pPr>
            <a:r>
              <a:rPr lang="en-US" dirty="0"/>
              <a:t>The missing premise is below; translate into standard form:</a:t>
            </a:r>
          </a:p>
          <a:p>
            <a:pPr lvl="3" eaLnBrk="1" hangingPunct="1">
              <a:defRPr/>
            </a:pPr>
            <a:r>
              <a:rPr lang="en-US" dirty="0"/>
              <a:t>Whatever encourages waste and high prices should be abolished.</a:t>
            </a:r>
          </a:p>
          <a:p>
            <a:pPr marL="914400" lvl="3" indent="0"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5.7 Sorites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Sorites: A chain of Categorical Syllogism in which the intermediate conclusions have been left out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457200" lvl="1" indent="0" eaLnBrk="1" fontAlgn="auto" hangingPunct="1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All bloodhounds are dogs.</a:t>
            </a:r>
          </a:p>
          <a:p>
            <a:pPr marL="457200" lvl="1" indent="0" eaLnBrk="1" fontAlgn="auto" hangingPunct="1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All dogs are mammals.</a:t>
            </a:r>
          </a:p>
          <a:p>
            <a:pPr marL="457200" lvl="1" indent="0" eaLnBrk="1" fontAlgn="auto" hangingPunct="1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No fish are mammals.</a:t>
            </a:r>
          </a:p>
          <a:p>
            <a:pPr marL="457200" lvl="1" indent="0" eaLnBrk="1" fontAlgn="auto" hangingPunct="1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Therefore no fish are bloodhounds.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 Continued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Each term is used in the same sense throughout the argument.</a:t>
            </a:r>
          </a:p>
          <a:p>
            <a:pPr marL="393192" lvl="1" indent="0" eaLnBrk="1" fontAlgn="auto" hangingPunct="1">
              <a:spcBef>
                <a:spcPts val="324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en-US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The major premise is listed first, the minor premise second, and the conclusion last.</a:t>
            </a:r>
          </a:p>
          <a:p>
            <a:pPr marL="393192" lvl="1" indent="0" eaLnBrk="1" fontAlgn="auto" hangingPunct="1">
              <a:spcBef>
                <a:spcPts val="324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en-US" dirty="0"/>
          </a:p>
        </p:txBody>
      </p:sp>
      <p:pic>
        <p:nvPicPr>
          <p:cNvPr id="8196" name="Picture 4" descr="Text reads, Standard form of a syllogism&#10;1. Quantifier (line) copula (line); Major premise (contains major term). &#10;2. Quantifier (line) copula (line); Minor premise (contains minor term). &#10;3. Quantifier (line - minor term) copula (line - major term); Conclus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4413250" cy="190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5.7 Continued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Sorites for Validity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Put the sorites into standard form.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Introduce the intermediate conclusions.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Test each component for validity.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 Continued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74013" cy="5334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Mood of a Categorical Syllogism consists of the letter names that make it up.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S = subject of the conclusion (minor term)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P = predicate of the conclusion (minor term)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M = middle term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pic>
        <p:nvPicPr>
          <p:cNvPr id="9220" name="Picture 1" descr="The figure of a categorical syllogism is determined by the location of the two occurrences&#10;of the middle term in the premises. Four different arrangements are possible. If&#10;we let S represent the subject of the conclusion (minor term), P the predicate of the conclusion&#10;(major term), and M the middle term, and leave out the quantifiers and copulas,&#10;there are four possible arrangements.&#10;In the first figure the middle term is top left, bottom right; in the second, top right,&#10;bottom&#10;right; in the third, top left, bottom left; and in the fourth, top right, bottom lef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3932238" cy="87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 Continued (Part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21613" cy="468312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Figure of a Categorical Syllogism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Unconditional Validity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pic>
        <p:nvPicPr>
          <p:cNvPr id="10244" name="Picture 1" descr="Figure shows a schematic version of a shirt collar. The vertical and diagonal lines have two circles each. Each circle on the vertical line is marked X and the circles on the left diagonal are marked 1 and those on the right are marked 4. The vertices are marked 2 and 3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905000"/>
            <a:ext cx="3870325" cy="1211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3" descr="Figure 1: AAA&#10;Figure 2: EAE&#10;Figure 3: IAI&#10;Figure 4: AEE&#10;&#10;Figure 1: EAE&#10;Figure 2: AEE&#10;Figure 3: AII&#10;Figure 4: IAI&#10;&#10;Figure 1: AII&#10;Figure 2: EIO&#10;Figure 3: OAO&#10;Figure 4: EIO&#10;&#10;Figure 1: EIO&#10;Figure 2: AOO&#10;Figure 3: EIO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4343400"/>
            <a:ext cx="4195762" cy="1241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 Continued (Part 4)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Validity</a:t>
            </a:r>
          </a:p>
        </p:txBody>
      </p:sp>
      <p:pic>
        <p:nvPicPr>
          <p:cNvPr id="11268" name="Picture 1" descr="Figure 1: AAI, EAO&#10;Figure 2: AEO, EAO&#10;Figure 4: AEO&#10;Required condition: S exists&#10;&#10;Figure 3: AAI, EAO&#10;Figure 4: EAO&#10;Required condition: M exists&#10;&#10;Figure 4: AAI&#10;Required condition: P exists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926138" cy="1958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5.2 Venn Diagrams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Constructing Venn Diagrams for Categorical Syllogisms: Seven “Pointers”</a:t>
            </a:r>
          </a:p>
          <a:p>
            <a:pPr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Most intuitive and easiest-to-remember technique for testing the validity of categorical syllogisms.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12292" name="Picture 1" descr="A 3-circle Venn diagram with circles S, M, P, where circles S and P show below the circle M. The non-overlapping portion of the circle M is marked 1.  The portion where M and S intersect is marked 2. The portion where all 3 circles intersect is marked 3. The portion where M and P intersect is marked 4. The non-overlapping portion of S is marked 5. The portion where S and P intersect is marked 6. The non-overlapping portion of P is labeled 7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7600"/>
            <a:ext cx="2073275" cy="1844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5.2 Continued (Part 1)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for Validity from the Boolean Standpoint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Do shading first.</a:t>
            </a:r>
          </a:p>
          <a:p>
            <a:pPr lvl="1" eaLnBrk="1" hangingPunct="1"/>
            <a:r>
              <a:rPr lang="en-US" altLang="en-US"/>
              <a:t>Never enter the conclusion.</a:t>
            </a:r>
          </a:p>
          <a:p>
            <a:pPr lvl="1" eaLnBrk="1" hangingPunct="1"/>
            <a:r>
              <a:rPr lang="en-US" altLang="en-US"/>
              <a:t>If the conclusion is already represented on the diagram the syllogism is valid.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5.2 Continued (Part 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Testing for Validity from the Aristotelian Standpoint: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Reduce the syllogism to its form and test from the Boolean standpoint.</a:t>
            </a: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If invalid from the Boolean standpoint, and there is a circle completely shaded except for one region, enter a circled  “X” in that region and retest the form.</a:t>
            </a: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If the form is syllogistically valid and the circled “X” represents something that exists, the syllogism is valid from the Aristotelian standpoint.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Rules and Fallacies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Boolean Standpoint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Rule 1: The middle term must be distributed at least once.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All sharks are fish.</a:t>
            </a: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/>
              <a:t>All salmon are fish.</a:t>
            </a: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All salmon are sharks.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689</TotalTime>
  <Words>867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5.1 Standard Form, Mood, and Figure</vt:lpstr>
      <vt:lpstr>5.1 Continued (Part 1)</vt:lpstr>
      <vt:lpstr>5.1 Continued (Part 2)</vt:lpstr>
      <vt:lpstr>5.1 Continued (Part 3)</vt:lpstr>
      <vt:lpstr>5.1 Continued (Part 4)</vt:lpstr>
      <vt:lpstr>5.2 Venn Diagrams</vt:lpstr>
      <vt:lpstr>5.2 Continued (Part 1)</vt:lpstr>
      <vt:lpstr>5.2 Continued (Part 2)</vt:lpstr>
      <vt:lpstr>5.3 Rules and Fallacies</vt:lpstr>
      <vt:lpstr>5.3 Continued (Part 1)</vt:lpstr>
      <vt:lpstr>5.3 Continued (Part 2)</vt:lpstr>
      <vt:lpstr>5.3 Continued (Part 3)</vt:lpstr>
      <vt:lpstr>5.3 Continued (Part 4)</vt:lpstr>
      <vt:lpstr>5.3 Continued (Part 5)</vt:lpstr>
      <vt:lpstr>5.4 Reducing the Number of Terms </vt:lpstr>
      <vt:lpstr>5.5 Ordinary Language Arguments</vt:lpstr>
      <vt:lpstr>5.5 Continued</vt:lpstr>
      <vt:lpstr>5.6 Enthymemes</vt:lpstr>
      <vt:lpstr>5.7 Sorites</vt:lpstr>
      <vt:lpstr>5.7 Continued</vt:lpstr>
    </vt:vector>
  </TitlesOfParts>
  <Company>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Standard Form, Mood, and Figure</dc:title>
  <dc:creator>Martin Harvey</dc:creator>
  <cp:lastModifiedBy>Admin lab</cp:lastModifiedBy>
  <cp:revision>33</cp:revision>
  <dcterms:created xsi:type="dcterms:W3CDTF">2005-02-24T20:15:36Z</dcterms:created>
  <dcterms:modified xsi:type="dcterms:W3CDTF">2018-02-22T15:52:18Z</dcterms:modified>
</cp:coreProperties>
</file>