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73"/>
  </p:notesMasterIdLst>
  <p:handoutMasterIdLst>
    <p:handoutMasterId r:id="rId74"/>
  </p:handoutMasterIdLst>
  <p:sldIdLst>
    <p:sldId id="273" r:id="rId10"/>
    <p:sldId id="276" r:id="rId11"/>
    <p:sldId id="419" r:id="rId12"/>
    <p:sldId id="414" r:id="rId13"/>
    <p:sldId id="415" r:id="rId14"/>
    <p:sldId id="416" r:id="rId15"/>
    <p:sldId id="420" r:id="rId16"/>
    <p:sldId id="417" r:id="rId17"/>
    <p:sldId id="421" r:id="rId18"/>
    <p:sldId id="422" r:id="rId19"/>
    <p:sldId id="418"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 id="455" r:id="rId53"/>
    <p:sldId id="456" r:id="rId54"/>
    <p:sldId id="457" r:id="rId55"/>
    <p:sldId id="477" r:id="rId56"/>
    <p:sldId id="459" r:id="rId57"/>
    <p:sldId id="462" r:id="rId58"/>
    <p:sldId id="463" r:id="rId59"/>
    <p:sldId id="464" r:id="rId60"/>
    <p:sldId id="465" r:id="rId61"/>
    <p:sldId id="466" r:id="rId62"/>
    <p:sldId id="467" r:id="rId63"/>
    <p:sldId id="468" r:id="rId64"/>
    <p:sldId id="469" r:id="rId65"/>
    <p:sldId id="470" r:id="rId66"/>
    <p:sldId id="471" r:id="rId67"/>
    <p:sldId id="472" r:id="rId68"/>
    <p:sldId id="473" r:id="rId69"/>
    <p:sldId id="474" r:id="rId70"/>
    <p:sldId id="475" r:id="rId71"/>
    <p:sldId id="47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AAE1"/>
    <a:srgbClr val="E1F3FF"/>
    <a:srgbClr val="04617B"/>
    <a:srgbClr val="505050"/>
    <a:srgbClr val="1A58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95706" autoAdjust="0"/>
  </p:normalViewPr>
  <p:slideViewPr>
    <p:cSldViewPr>
      <p:cViewPr varScale="1">
        <p:scale>
          <a:sx n="52" d="100"/>
          <a:sy n="52" d="100"/>
        </p:scale>
        <p:origin x="144" y="7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handoutMaster" Target="handoutMasters/handoutMaster1.xml"/><Relationship Id="rId79"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7.xml"/><Relationship Id="rId1" Type="http://schemas.openxmlformats.org/officeDocument/2006/relationships/vmlDrawing" Target="../drawings/vmlDrawing4.vml"/><Relationship Id="rId5" Type="http://schemas.openxmlformats.org/officeDocument/2006/relationships/image" Target="../media/image13.jpg"/><Relationship Id="rId4" Type="http://schemas.openxmlformats.org/officeDocument/2006/relationships/image" Target="../media/image12.wmf"/></Relationships>
</file>

<file path=ppt/slides/_rels/slide4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8.wmf"/><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9.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1.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6.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6.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4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2.bin"/><Relationship Id="rId18" Type="http://schemas.openxmlformats.org/officeDocument/2006/relationships/image" Target="../media/image33.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30.wmf"/><Relationship Id="rId17" Type="http://schemas.openxmlformats.org/officeDocument/2006/relationships/oleObject" Target="../embeddings/oleObject24.bin"/><Relationship Id="rId2" Type="http://schemas.openxmlformats.org/officeDocument/2006/relationships/slideLayout" Target="../slideLayouts/slideLayout30.xml"/><Relationship Id="rId16" Type="http://schemas.openxmlformats.org/officeDocument/2006/relationships/image" Target="../media/image32.wmf"/><Relationship Id="rId20" Type="http://schemas.openxmlformats.org/officeDocument/2006/relationships/image" Target="../media/image34.wmf"/><Relationship Id="rId1" Type="http://schemas.openxmlformats.org/officeDocument/2006/relationships/vmlDrawing" Target="../drawings/vmlDrawing9.vml"/><Relationship Id="rId6" Type="http://schemas.openxmlformats.org/officeDocument/2006/relationships/image" Target="../media/image27.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9.wmf"/><Relationship Id="rId19" Type="http://schemas.openxmlformats.org/officeDocument/2006/relationships/oleObject" Target="../embeddings/oleObject25.bin"/><Relationship Id="rId4" Type="http://schemas.openxmlformats.org/officeDocument/2006/relationships/image" Target="../media/image26.wmf"/><Relationship Id="rId9" Type="http://schemas.openxmlformats.org/officeDocument/2006/relationships/oleObject" Target="../embeddings/oleObject20.bin"/><Relationship Id="rId14" Type="http://schemas.openxmlformats.org/officeDocument/2006/relationships/image" Target="../media/image31.wmf"/><Relationship Id="rId22" Type="http://schemas.openxmlformats.org/officeDocument/2006/relationships/image" Target="../media/image3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0.wmf"/><Relationship Id="rId2" Type="http://schemas.openxmlformats.org/officeDocument/2006/relationships/slideLayout" Target="../slideLayouts/slideLayout30.xml"/><Relationship Id="rId1" Type="http://schemas.openxmlformats.org/officeDocument/2006/relationships/vmlDrawing" Target="../drawings/vmlDrawing10.vml"/><Relationship Id="rId6" Type="http://schemas.openxmlformats.org/officeDocument/2006/relationships/image" Target="../media/image37.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0.bin"/><Relationship Id="rId14" Type="http://schemas.openxmlformats.org/officeDocument/2006/relationships/image" Target="../media/image4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7.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34.bin"/><Relationship Id="rId4" Type="http://schemas.openxmlformats.org/officeDocument/2006/relationships/image" Target="../media/image4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6.xml"/><Relationship Id="rId1" Type="http://schemas.openxmlformats.org/officeDocument/2006/relationships/vmlDrawing" Target="../drawings/vmlDrawing12.vml"/><Relationship Id="rId6" Type="http://schemas.openxmlformats.org/officeDocument/2006/relationships/image" Target="../media/image45.wmf"/><Relationship Id="rId5" Type="http://schemas.openxmlformats.org/officeDocument/2006/relationships/oleObject" Target="../embeddings/oleObject36.bin"/><Relationship Id="rId4" Type="http://schemas.openxmlformats.org/officeDocument/2006/relationships/image" Target="../media/image4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38.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8.xml"/><Relationship Id="rId1" Type="http://schemas.openxmlformats.org/officeDocument/2006/relationships/vmlDrawing" Target="../drawings/vmlDrawing14.vml"/><Relationship Id="rId6" Type="http://schemas.openxmlformats.org/officeDocument/2006/relationships/image" Target="../media/image51.wmf"/><Relationship Id="rId5" Type="http://schemas.openxmlformats.org/officeDocument/2006/relationships/oleObject" Target="../embeddings/oleObject42.bin"/><Relationship Id="rId4" Type="http://schemas.openxmlformats.org/officeDocument/2006/relationships/image" Target="../media/image50.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5.xml"/><Relationship Id="rId1" Type="http://schemas.openxmlformats.org/officeDocument/2006/relationships/vmlDrawing" Target="../drawings/vmlDrawing15.vml"/><Relationship Id="rId4" Type="http://schemas.openxmlformats.org/officeDocument/2006/relationships/image" Target="../media/image53.wmf"/></Relationships>
</file>

<file path=ppt/slides/_rels/slide59.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6.xml"/><Relationship Id="rId1" Type="http://schemas.openxmlformats.org/officeDocument/2006/relationships/vmlDrawing" Target="../drawings/vmlDrawing16.vml"/><Relationship Id="rId6" Type="http://schemas.openxmlformats.org/officeDocument/2006/relationships/image" Target="../media/image56.wmf"/><Relationship Id="rId5" Type="http://schemas.openxmlformats.org/officeDocument/2006/relationships/oleObject" Target="../embeddings/oleObject46.bin"/><Relationship Id="rId4" Type="http://schemas.openxmlformats.org/officeDocument/2006/relationships/image" Target="../media/image55.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6.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48.bin"/><Relationship Id="rId4" Type="http://schemas.openxmlformats.org/officeDocument/2006/relationships/image" Target="../media/image57.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The Foundations: Logic and Proofs</a:t>
            </a:r>
          </a:p>
        </p:txBody>
      </p:sp>
      <p:sp>
        <p:nvSpPr>
          <p:cNvPr id="6" name="Subtitle 2"/>
          <p:cNvSpPr>
            <a:spLocks noGrp="1"/>
          </p:cNvSpPr>
          <p:nvPr>
            <p:ph type="subTitle" idx="1"/>
          </p:nvPr>
        </p:nvSpPr>
        <p:spPr/>
        <p:txBody>
          <a:bodyPr/>
          <a:lstStyle/>
          <a:p>
            <a:r>
              <a:rPr lang="fr-FR" dirty="0" err="1"/>
              <a:t>Chapter</a:t>
            </a:r>
            <a:r>
              <a:rPr lang="fr-FR" dirty="0"/>
              <a:t> 1, Part I: </a:t>
            </a:r>
            <a:r>
              <a:rPr lang="fr-FR" dirty="0" err="1"/>
              <a:t>Propositional</a:t>
            </a:r>
            <a:r>
              <a:rPr lang="fr-FR" dirty="0"/>
              <a:t> </a:t>
            </a:r>
            <a:r>
              <a:rPr lang="fr-FR" dirty="0" err="1"/>
              <a:t>Logic</a:t>
            </a:r>
            <a:endParaRPr lang="fr-FR" dirty="0"/>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Disjunction</a:t>
            </a:r>
          </a:p>
        </p:txBody>
      </p:sp>
      <p:sp>
        <p:nvSpPr>
          <p:cNvPr id="5" name="Content Placeholder 2"/>
          <p:cNvSpPr>
            <a:spLocks noGrp="1"/>
          </p:cNvSpPr>
          <p:nvPr>
            <p:ph idx="1"/>
          </p:nvPr>
        </p:nvSpPr>
        <p:spPr>
          <a:xfrm>
            <a:off x="457200" y="1295400"/>
            <a:ext cx="8229600" cy="1066800"/>
          </a:xfrm>
        </p:spPr>
        <p:txBody>
          <a:bodyPr/>
          <a:lstStyle/>
          <a:p>
            <a:r>
              <a:rPr lang="en-US" dirty="0"/>
              <a:t>The </a:t>
            </a:r>
            <a:r>
              <a:rPr lang="en-US" i="1" dirty="0"/>
              <a:t>disjunction</a:t>
            </a:r>
            <a:r>
              <a:rPr lang="en-US" dirty="0"/>
              <a:t> of propositions </a:t>
            </a:r>
            <a:r>
              <a:rPr lang="en-US" i="1" dirty="0">
                <a:ea typeface="Cambria Math" pitchFamily="18" charset="0"/>
              </a:rPr>
              <a:t>p</a:t>
            </a:r>
            <a:r>
              <a:rPr lang="en-US" dirty="0"/>
              <a:t> and </a:t>
            </a:r>
            <a:r>
              <a:rPr lang="en-US" i="1" dirty="0">
                <a:ea typeface="Cambria Math" pitchFamily="18" charset="0"/>
              </a:rPr>
              <a:t>q</a:t>
            </a:r>
            <a:r>
              <a:rPr lang="en-US" dirty="0"/>
              <a:t> is denoted by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a:t>
            </a:r>
            <a:r>
              <a:rPr lang="en-US" i="1" dirty="0">
                <a:latin typeface="Cambria Math" pitchFamily="18" charset="0"/>
                <a:ea typeface="Cambria Math" pitchFamily="18" charset="0"/>
              </a:rPr>
              <a:t>  </a:t>
            </a:r>
            <a:r>
              <a:rPr lang="en-US" dirty="0"/>
              <a:t>and has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485493813"/>
              </p:ext>
            </p:extLst>
          </p:nvPr>
        </p:nvGraphicFramePr>
        <p:xfrm>
          <a:off x="1524000" y="2438400"/>
          <a:ext cx="6096000" cy="25908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457200">
                <a:tc>
                  <a:txBody>
                    <a:bodyPr/>
                    <a:lstStyle/>
                    <a:p>
                      <a:r>
                        <a:rPr lang="en-US" sz="28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i="1" dirty="0">
                          <a:latin typeface="+mj-lt"/>
                        </a:rPr>
                        <a:t>P </a:t>
                      </a:r>
                      <a:r>
                        <a:rPr lang="en-US" sz="2800" dirty="0">
                          <a:latin typeface="Cambria Math" pitchFamily="18" charset="0"/>
                          <a:ea typeface="Cambria Math" pitchFamily="18" charset="0"/>
                        </a:rPr>
                        <a:t>∨</a:t>
                      </a:r>
                      <a:r>
                        <a:rPr lang="en-US" sz="2800" b="0" dirty="0">
                          <a:latin typeface="+mj-lt"/>
                          <a:ea typeface="Cambria Math" pitchFamily="18" charset="0"/>
                        </a:rPr>
                        <a:t> </a:t>
                      </a:r>
                      <a:r>
                        <a:rPr lang="en-US" sz="2800" b="0" i="1" dirty="0">
                          <a:latin typeface="+mj-lt"/>
                          <a:ea typeface="Cambria Math"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6" name="Content Placeholder 4"/>
          <p:cNvSpPr>
            <a:spLocks noGrp="1"/>
          </p:cNvSpPr>
          <p:nvPr>
            <p:ph idx="13"/>
          </p:nvPr>
        </p:nvSpPr>
        <p:spPr>
          <a:xfrm>
            <a:off x="457200" y="5029200"/>
            <a:ext cx="8321040" cy="1600200"/>
          </a:xfrm>
        </p:spPr>
        <p:txBody>
          <a:bodyPr/>
          <a:lstStyle/>
          <a:p>
            <a:r>
              <a:rPr lang="en-US" b="1" dirty="0"/>
              <a:t>Example</a:t>
            </a:r>
            <a:r>
              <a:rPr lang="en-US" dirty="0"/>
              <a:t>:  If </a:t>
            </a:r>
            <a:r>
              <a:rPr lang="en-US" i="1" dirty="0">
                <a:ea typeface="Cambria Math" pitchFamily="18" charset="0"/>
              </a:rPr>
              <a:t>p</a:t>
            </a:r>
            <a:r>
              <a:rPr lang="en-US" dirty="0"/>
              <a:t> denotes “I am at home.” and </a:t>
            </a:r>
            <a:r>
              <a:rPr lang="en-US" i="1" dirty="0">
                <a:ea typeface="Cambria Math" pitchFamily="18" charset="0"/>
              </a:rPr>
              <a:t>q</a:t>
            </a:r>
            <a:r>
              <a:rPr lang="en-US" dirty="0"/>
              <a:t>  denotes “It is raining.” then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a:t>
            </a:r>
            <a:r>
              <a:rPr lang="en-US" dirty="0"/>
              <a:t> denotes “I am at home or it is raining.”</a:t>
            </a:r>
          </a:p>
        </p:txBody>
      </p:sp>
    </p:spTree>
    <p:extLst>
      <p:ext uri="{BB962C8B-B14F-4D97-AF65-F5344CB8AC3E}">
        <p14:creationId xmlns:p14="http://schemas.microsoft.com/office/powerpoint/2010/main" val="22434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Connective Or in English</a:t>
            </a:r>
          </a:p>
        </p:txBody>
      </p:sp>
      <p:sp>
        <p:nvSpPr>
          <p:cNvPr id="3" name="Content Placeholder 2"/>
          <p:cNvSpPr>
            <a:spLocks noGrp="1"/>
          </p:cNvSpPr>
          <p:nvPr>
            <p:ph idx="1"/>
          </p:nvPr>
        </p:nvSpPr>
        <p:spPr>
          <a:xfrm>
            <a:off x="457200" y="1295400"/>
            <a:ext cx="8046720" cy="2895600"/>
          </a:xfrm>
        </p:spPr>
        <p:txBody>
          <a:bodyPr/>
          <a:lstStyle/>
          <a:p>
            <a:pPr>
              <a:spcBef>
                <a:spcPts val="0"/>
              </a:spcBef>
            </a:pPr>
            <a:r>
              <a:rPr lang="en-US" sz="2800" dirty="0"/>
              <a:t>In English “or” has two distinct meanings.</a:t>
            </a:r>
          </a:p>
          <a:p>
            <a:pPr lvl="1">
              <a:spcBef>
                <a:spcPts val="0"/>
              </a:spcBef>
            </a:pPr>
            <a:r>
              <a:rPr lang="en-US" sz="1800" dirty="0"/>
              <a:t>“Inclusive Or”  - In the sentence “Students who have taken CS</a:t>
            </a:r>
            <a:r>
              <a:rPr lang="en-US" sz="1800" dirty="0">
                <a:ea typeface="Cambria Math" pitchFamily="18" charset="0"/>
              </a:rPr>
              <a:t>202 </a:t>
            </a:r>
            <a:r>
              <a:rPr lang="en-US" sz="1800" dirty="0"/>
              <a:t>or Math</a:t>
            </a:r>
            <a:r>
              <a:rPr lang="en-US" sz="1800" dirty="0">
                <a:ea typeface="Cambria Math" pitchFamily="18" charset="0"/>
              </a:rPr>
              <a:t>120</a:t>
            </a:r>
            <a:r>
              <a:rPr lang="en-US" sz="1800" dirty="0"/>
              <a:t> may take this class,” we assume that students need to have taken one of the prerequisites, but may have taken both. This is the meaning of </a:t>
            </a:r>
            <a:r>
              <a:rPr lang="en-US" sz="1800" dirty="0">
                <a:ea typeface="Cambria Math" pitchFamily="18" charset="0"/>
              </a:rPr>
              <a:t>disjunction. For </a:t>
            </a:r>
            <a:r>
              <a:rPr lang="en-US" sz="1800" i="1" dirty="0">
                <a:ea typeface="Cambria Math" pitchFamily="18" charset="0"/>
              </a:rPr>
              <a:t>p</a:t>
            </a:r>
            <a:r>
              <a:rPr lang="en-US" sz="1800" i="1" dirty="0">
                <a:latin typeface="Cambria Math" pitchFamily="18" charset="0"/>
                <a:ea typeface="Cambria Math" pitchFamily="18" charset="0"/>
              </a:rPr>
              <a:t> </a:t>
            </a:r>
            <a:r>
              <a:rPr lang="en-US" sz="1800" dirty="0">
                <a:latin typeface="Cambria Math"/>
                <a:ea typeface="Cambria Math"/>
              </a:rPr>
              <a:t>∨ </a:t>
            </a:r>
            <a:r>
              <a:rPr lang="en-US" sz="1800" i="1" dirty="0">
                <a:ea typeface="Cambria Math"/>
              </a:rPr>
              <a:t>q</a:t>
            </a:r>
            <a:r>
              <a:rPr lang="en-US" sz="1800" dirty="0">
                <a:ea typeface="Cambria Math" pitchFamily="18" charset="0"/>
              </a:rPr>
              <a:t>  to be true, either one or both of </a:t>
            </a:r>
            <a:r>
              <a:rPr lang="en-US" sz="1800" i="1" dirty="0">
                <a:ea typeface="Cambria Math" pitchFamily="18" charset="0"/>
              </a:rPr>
              <a:t>p</a:t>
            </a:r>
            <a:r>
              <a:rPr lang="en-US" sz="1800" dirty="0">
                <a:ea typeface="Cambria Math" pitchFamily="18" charset="0"/>
              </a:rPr>
              <a:t> and </a:t>
            </a:r>
            <a:r>
              <a:rPr lang="en-US" sz="1800" i="1" dirty="0">
                <a:ea typeface="Cambria Math" pitchFamily="18" charset="0"/>
              </a:rPr>
              <a:t>q </a:t>
            </a:r>
            <a:r>
              <a:rPr lang="en-US" sz="1800" dirty="0">
                <a:ea typeface="Cambria Math" pitchFamily="18" charset="0"/>
              </a:rPr>
              <a:t>must be true.</a:t>
            </a:r>
            <a:endParaRPr lang="en-US" sz="1800" dirty="0"/>
          </a:p>
          <a:p>
            <a:pPr lvl="1">
              <a:spcBef>
                <a:spcPts val="0"/>
              </a:spcBef>
            </a:pPr>
            <a:r>
              <a:rPr lang="en-US" sz="1800" dirty="0"/>
              <a:t>“Exclusive Or”  - When reading the sentence “Soup or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a:t>
            </a:r>
            <a:r>
              <a:rPr lang="en-US" sz="1800" dirty="0">
                <a:ea typeface="Cambria Math"/>
              </a:rPr>
              <a:t> </a:t>
            </a:r>
            <a:r>
              <a:rPr lang="en-US" sz="1800" i="1" dirty="0">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 but not both.  The truth table for</a:t>
            </a:r>
            <a:r>
              <a:rPr lang="en-US" sz="1800" dirty="0">
                <a:latin typeface="Cambria Math"/>
                <a:ea typeface="Cambria Math"/>
              </a:rPr>
              <a:t> ⊕</a:t>
            </a:r>
            <a:r>
              <a:rPr lang="en-US" sz="1800" dirty="0">
                <a:ea typeface="Cambria Math"/>
              </a:rPr>
              <a:t> is:</a:t>
            </a:r>
            <a:endParaRPr lang="en-US" sz="1800" i="1" dirty="0"/>
          </a:p>
        </p:txBody>
      </p:sp>
      <p:graphicFrame>
        <p:nvGraphicFramePr>
          <p:cNvPr id="4" name="Table 3"/>
          <p:cNvGraphicFramePr>
            <a:graphicFrameLocks noGrp="1"/>
          </p:cNvGraphicFramePr>
          <p:nvPr>
            <p:extLst>
              <p:ext uri="{D42A27DB-BD31-4B8C-83A1-F6EECF244321}">
                <p14:modId xmlns:p14="http://schemas.microsoft.com/office/powerpoint/2010/main" val="2163049695"/>
              </p:ext>
            </p:extLst>
          </p:nvPr>
        </p:nvGraphicFramePr>
        <p:xfrm>
          <a:off x="1524000" y="4267200"/>
          <a:ext cx="6096000" cy="22860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365760">
                <a:tc>
                  <a:txBody>
                    <a:bodyPr/>
                    <a:lstStyle/>
                    <a:p>
                      <a:r>
                        <a:rPr lang="en-US" sz="24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rPr>
                        <a:t>P </a:t>
                      </a:r>
                      <a:r>
                        <a:rPr lang="en-US" sz="2400" dirty="0">
                          <a:latin typeface="Cambria Math"/>
                          <a:ea typeface="Cambria Math"/>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65760">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65760">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F</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365760">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365760">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Tree>
    <p:extLst>
      <p:ext uri="{BB962C8B-B14F-4D97-AF65-F5344CB8AC3E}">
        <p14:creationId xmlns:p14="http://schemas.microsoft.com/office/powerpoint/2010/main" val="105139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Implication</a:t>
            </a:r>
          </a:p>
        </p:txBody>
      </p:sp>
      <p:sp>
        <p:nvSpPr>
          <p:cNvPr id="5" name="Content Placeholder 2"/>
          <p:cNvSpPr>
            <a:spLocks noGrp="1"/>
          </p:cNvSpPr>
          <p:nvPr>
            <p:ph idx="1"/>
          </p:nvPr>
        </p:nvSpPr>
        <p:spPr>
          <a:xfrm>
            <a:off x="457200" y="1295400"/>
            <a:ext cx="8229600" cy="1188720"/>
          </a:xfrm>
        </p:spPr>
        <p:txBody>
          <a:bodyPr/>
          <a:lstStyle/>
          <a:p>
            <a:r>
              <a:rPr lang="en-US" sz="2400" dirty="0"/>
              <a:t>If </a:t>
            </a:r>
            <a:r>
              <a:rPr lang="en-US" sz="2400" i="1" dirty="0">
                <a:ea typeface="Cambria Math" pitchFamily="18" charset="0"/>
              </a:rPr>
              <a:t>p</a:t>
            </a:r>
            <a:r>
              <a:rPr lang="en-US" sz="2400" dirty="0"/>
              <a:t> and </a:t>
            </a:r>
            <a:r>
              <a:rPr lang="en-US" sz="2400" i="1" dirty="0">
                <a:ea typeface="Cambria Math" pitchFamily="18" charset="0"/>
              </a:rPr>
              <a:t>q</a:t>
            </a:r>
            <a:r>
              <a:rPr lang="en-US" sz="2400" dirty="0"/>
              <a:t>  are propositions, then </a:t>
            </a:r>
            <a:r>
              <a:rPr lang="en-US" sz="2400" i="1" dirty="0">
                <a:ea typeface="Cambria Math" pitchFamily="18" charset="0"/>
              </a:rPr>
              <a:t>p </a:t>
            </a:r>
            <a:r>
              <a:rPr lang="en-US" sz="2400" dirty="0">
                <a:ea typeface="Cambria Math"/>
              </a:rPr>
              <a:t>→ </a:t>
            </a:r>
            <a:r>
              <a:rPr lang="en-US" sz="2400" i="1" dirty="0">
                <a:ea typeface="Cambria Math" pitchFamily="18" charset="0"/>
              </a:rPr>
              <a:t>q</a:t>
            </a:r>
            <a:r>
              <a:rPr lang="en-US" sz="2400" dirty="0"/>
              <a:t> is a </a:t>
            </a:r>
            <a:r>
              <a:rPr lang="en-US" sz="2400" i="1" dirty="0"/>
              <a:t>conditional statement </a:t>
            </a:r>
            <a:r>
              <a:rPr lang="en-US" sz="2400" dirty="0"/>
              <a:t>or </a:t>
            </a:r>
            <a:r>
              <a:rPr lang="en-US" sz="2400" i="1" dirty="0"/>
              <a:t>implication </a:t>
            </a:r>
            <a:r>
              <a:rPr lang="en-US" sz="2400" dirty="0"/>
              <a:t>which is read as “if </a:t>
            </a:r>
            <a:r>
              <a:rPr lang="en-US" sz="2400" i="1" dirty="0">
                <a:ea typeface="Cambria Math" pitchFamily="18" charset="0"/>
              </a:rPr>
              <a:t>p</a:t>
            </a:r>
            <a:r>
              <a:rPr lang="en-US" sz="2400" dirty="0"/>
              <a:t>, then </a:t>
            </a:r>
            <a:r>
              <a:rPr lang="en-US" sz="2400" i="1" dirty="0">
                <a:ea typeface="Cambria Math" pitchFamily="18" charset="0"/>
              </a:rPr>
              <a:t>q</a:t>
            </a:r>
            <a:r>
              <a:rPr lang="en-US" sz="2400" dirty="0"/>
              <a:t>” and has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17140388"/>
              </p:ext>
            </p:extLst>
          </p:nvPr>
        </p:nvGraphicFramePr>
        <p:xfrm>
          <a:off x="1524000" y="2514600"/>
          <a:ext cx="6096000" cy="22860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457200">
                <a:tc>
                  <a:txBody>
                    <a:bodyPr/>
                    <a:lstStyle/>
                    <a:p>
                      <a:r>
                        <a:rPr lang="en-US" sz="2400" b="0"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rPr>
                        <a:t>P </a:t>
                      </a:r>
                      <a:r>
                        <a:rPr lang="en-US" sz="2400" b="0" dirty="0">
                          <a:latin typeface="+mj-lt"/>
                          <a:ea typeface="Cambria Math"/>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6" name="Content Placeholder 4"/>
          <p:cNvSpPr>
            <a:spLocks noGrp="1"/>
          </p:cNvSpPr>
          <p:nvPr>
            <p:ph idx="13"/>
          </p:nvPr>
        </p:nvSpPr>
        <p:spPr>
          <a:xfrm>
            <a:off x="457200" y="4876800"/>
            <a:ext cx="8321040" cy="1737360"/>
          </a:xfrm>
        </p:spPr>
        <p:txBody>
          <a:bodyPr/>
          <a:lstStyle/>
          <a:p>
            <a:pPr>
              <a:spcBef>
                <a:spcPts val="600"/>
              </a:spcBef>
            </a:pPr>
            <a:r>
              <a:rPr lang="en-US" sz="2400" b="1" dirty="0"/>
              <a:t>Example</a:t>
            </a:r>
            <a:r>
              <a:rPr lang="en-US" sz="2400" dirty="0"/>
              <a:t>: If </a:t>
            </a:r>
            <a:r>
              <a:rPr lang="en-US" sz="2400" i="1" dirty="0">
                <a:ea typeface="Cambria Math" pitchFamily="18" charset="0"/>
              </a:rPr>
              <a:t>p</a:t>
            </a:r>
            <a:r>
              <a:rPr lang="en-US" sz="2400" dirty="0"/>
              <a:t>  denotes “I am at home.” and </a:t>
            </a:r>
            <a:r>
              <a:rPr lang="en-US" sz="2400" i="1" dirty="0">
                <a:ea typeface="Cambria Math" pitchFamily="18" charset="0"/>
              </a:rPr>
              <a:t>q</a:t>
            </a:r>
            <a:r>
              <a:rPr lang="en-US" sz="2400" dirty="0"/>
              <a:t> denotes “It is raining.” then </a:t>
            </a:r>
            <a:r>
              <a:rPr lang="en-US" sz="2400" i="1" dirty="0">
                <a:ea typeface="Cambria Math" pitchFamily="18" charset="0"/>
              </a:rPr>
              <a:t>p </a:t>
            </a:r>
            <a:r>
              <a:rPr lang="en-US" sz="2400" dirty="0">
                <a:ea typeface="Cambria Math"/>
              </a:rPr>
              <a:t>→ </a:t>
            </a:r>
            <a:r>
              <a:rPr lang="en-US" sz="2400" i="1" dirty="0">
                <a:ea typeface="Cambria Math" pitchFamily="18" charset="0"/>
              </a:rPr>
              <a:t>q</a:t>
            </a:r>
            <a:r>
              <a:rPr lang="en-US" sz="2400" dirty="0"/>
              <a:t> denotes “If I am at home then it is raining.” </a:t>
            </a:r>
          </a:p>
          <a:p>
            <a:pPr>
              <a:spcBef>
                <a:spcPts val="600"/>
              </a:spcBef>
            </a:pPr>
            <a:r>
              <a:rPr lang="en-US" sz="2400" dirty="0"/>
              <a:t>In </a:t>
            </a:r>
            <a:r>
              <a:rPr lang="en-US" sz="2400" i="1" dirty="0">
                <a:ea typeface="Cambria Math" pitchFamily="18" charset="0"/>
              </a:rPr>
              <a:t>p </a:t>
            </a:r>
            <a:r>
              <a:rPr lang="en-US" sz="2400" dirty="0">
                <a:ea typeface="Cambria Math"/>
              </a:rPr>
              <a:t>→ </a:t>
            </a:r>
            <a:r>
              <a:rPr lang="en-US" sz="2400" i="1" dirty="0">
                <a:ea typeface="Cambria Math" pitchFamily="18" charset="0"/>
              </a:rPr>
              <a:t>q</a:t>
            </a:r>
            <a:r>
              <a:rPr lang="en-US" sz="2400" dirty="0"/>
              <a:t>, </a:t>
            </a:r>
            <a:r>
              <a:rPr lang="en-US" sz="2400" i="1" dirty="0">
                <a:ea typeface="Cambria Math" pitchFamily="18" charset="0"/>
              </a:rPr>
              <a:t>p</a:t>
            </a:r>
            <a:r>
              <a:rPr lang="en-US" sz="2400" dirty="0"/>
              <a:t> is the </a:t>
            </a:r>
            <a:r>
              <a:rPr lang="en-US" sz="2400" i="1" dirty="0"/>
              <a:t>hypothesis</a:t>
            </a:r>
            <a:r>
              <a:rPr lang="en-US" sz="2400" dirty="0"/>
              <a:t> (</a:t>
            </a:r>
            <a:r>
              <a:rPr lang="en-US" sz="2400" i="1" dirty="0"/>
              <a:t>antecedent</a:t>
            </a:r>
            <a:r>
              <a:rPr lang="en-US" sz="2400" dirty="0"/>
              <a:t> or </a:t>
            </a:r>
            <a:r>
              <a:rPr lang="en-US" sz="2400" i="1" dirty="0"/>
              <a:t>premise</a:t>
            </a:r>
            <a:r>
              <a:rPr lang="en-US" sz="2400" dirty="0"/>
              <a:t>) and </a:t>
            </a:r>
            <a:r>
              <a:rPr lang="en-US" sz="2400" i="1" dirty="0">
                <a:ea typeface="Cambria Math" pitchFamily="18" charset="0"/>
              </a:rPr>
              <a:t>q</a:t>
            </a:r>
            <a:r>
              <a:rPr lang="en-US" sz="2400" dirty="0"/>
              <a:t> is the </a:t>
            </a:r>
            <a:r>
              <a:rPr lang="en-US" sz="2400" i="1" dirty="0"/>
              <a:t>conclusion</a:t>
            </a:r>
            <a:r>
              <a:rPr lang="en-US" sz="2400" dirty="0"/>
              <a:t> (or </a:t>
            </a:r>
            <a:r>
              <a:rPr lang="en-US" sz="2400" i="1" dirty="0"/>
              <a:t>consequence</a:t>
            </a:r>
            <a:r>
              <a:rPr lang="en-US" sz="2400" dirty="0"/>
              <a:t>).</a:t>
            </a:r>
          </a:p>
        </p:txBody>
      </p:sp>
    </p:spTree>
    <p:extLst>
      <p:ext uri="{BB962C8B-B14F-4D97-AF65-F5344CB8AC3E}">
        <p14:creationId xmlns:p14="http://schemas.microsoft.com/office/powerpoint/2010/main" val="318065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r>
              <a:rPr lang="en-US" sz="1500" dirty="0"/>
              <a:t> 1</a:t>
            </a:r>
            <a:endParaRPr lang="en-US" dirty="0"/>
          </a:p>
        </p:txBody>
      </p:sp>
      <p:sp>
        <p:nvSpPr>
          <p:cNvPr id="3" name="Content Placeholder 2"/>
          <p:cNvSpPr>
            <a:spLocks noGrp="1"/>
          </p:cNvSpPr>
          <p:nvPr>
            <p:ph idx="1"/>
          </p:nvPr>
        </p:nvSpPr>
        <p:spPr>
          <a:xfrm>
            <a:off x="457200" y="1295400"/>
            <a:ext cx="8321040" cy="5257800"/>
          </a:xfrm>
        </p:spPr>
        <p:txBody>
          <a:bodyPr/>
          <a:lstStyle/>
          <a:p>
            <a:pPr marL="0" lvl="1" indent="0">
              <a:buClr>
                <a:schemeClr val="accent3"/>
              </a:buClr>
              <a:buSzPct val="95000"/>
              <a:buNone/>
            </a:pPr>
            <a:r>
              <a:rPr lang="en-US" dirty="0"/>
              <a:t>In </a:t>
            </a:r>
            <a:r>
              <a:rPr lang="en-US" i="1" dirty="0">
                <a:ea typeface="Cambria Math" pitchFamily="18" charset="0"/>
              </a:rPr>
              <a:t>p </a:t>
            </a:r>
            <a:r>
              <a:rPr lang="en-US" dirty="0">
                <a:ea typeface="Cambria Math"/>
              </a:rPr>
              <a:t>→ </a:t>
            </a:r>
            <a:r>
              <a:rPr lang="en-US" i="1" dirty="0">
                <a:ea typeface="Cambria Math" pitchFamily="18" charset="0"/>
              </a:rPr>
              <a:t>q </a:t>
            </a:r>
            <a:r>
              <a:rPr lang="en-US" dirty="0">
                <a:ea typeface="Cambria Math" pitchFamily="18" charset="0"/>
              </a:rPr>
              <a:t>there does not need to be any connection between the antecedent or the consequent. The “meaning” of </a:t>
            </a:r>
            <a:r>
              <a:rPr lang="en-US" i="1" dirty="0">
                <a:ea typeface="Cambria Math" pitchFamily="18" charset="0"/>
              </a:rPr>
              <a:t>p </a:t>
            </a:r>
            <a:r>
              <a:rPr lang="en-US" dirty="0">
                <a:ea typeface="Cambria Math"/>
              </a:rPr>
              <a:t>→ </a:t>
            </a:r>
            <a:r>
              <a:rPr lang="en-US" i="1" dirty="0">
                <a:ea typeface="Cambria Math" pitchFamily="18" charset="0"/>
              </a:rPr>
              <a:t>q </a:t>
            </a:r>
            <a:r>
              <a:rPr lang="en-US" dirty="0">
                <a:ea typeface="Cambria Math" pitchFamily="18" charset="0"/>
              </a:rPr>
              <a:t>depends only on the truth values of </a:t>
            </a:r>
            <a:r>
              <a:rPr lang="en-US" i="1" dirty="0">
                <a:ea typeface="Cambria Math" pitchFamily="18" charset="0"/>
              </a:rPr>
              <a:t>p</a:t>
            </a:r>
            <a:r>
              <a:rPr lang="en-US" dirty="0">
                <a:ea typeface="Cambria Math" pitchFamily="18" charset="0"/>
              </a:rPr>
              <a:t> and </a:t>
            </a:r>
            <a:r>
              <a:rPr lang="en-US" i="1" dirty="0">
                <a:ea typeface="Cambria Math" pitchFamily="18" charset="0"/>
              </a:rPr>
              <a:t>q</a:t>
            </a:r>
            <a:r>
              <a:rPr lang="en-US" dirty="0">
                <a:ea typeface="Cambria Math" pitchFamily="18" charset="0"/>
              </a:rPr>
              <a:t>. </a:t>
            </a:r>
            <a:endParaRPr lang="en-US" dirty="0"/>
          </a:p>
          <a:p>
            <a:r>
              <a:rPr lang="en-US" sz="2800" dirty="0"/>
              <a:t>These implications are perfectly fine, but would not be used in ordinary English.</a:t>
            </a:r>
          </a:p>
          <a:p>
            <a:pPr lvl="1"/>
            <a:r>
              <a:rPr lang="en-US" sz="2400" dirty="0"/>
              <a:t>“If the moon is made of green cheese, then I have more money than Bill Gates. ”</a:t>
            </a:r>
          </a:p>
          <a:p>
            <a:pPr lvl="1"/>
            <a:r>
              <a:rPr lang="en-US" sz="2400" dirty="0"/>
              <a:t>“If the moon is made of green cheese then I’m on welfare.”</a:t>
            </a:r>
          </a:p>
          <a:p>
            <a:pPr lvl="1"/>
            <a:r>
              <a:rPr lang="en-US" sz="2400" dirty="0"/>
              <a:t>“If 1 + 1 = 3, then your grandma wears combat boots.”</a:t>
            </a:r>
          </a:p>
        </p:txBody>
      </p:sp>
    </p:spTree>
    <p:extLst>
      <p:ext uri="{BB962C8B-B14F-4D97-AF65-F5344CB8AC3E}">
        <p14:creationId xmlns:p14="http://schemas.microsoft.com/office/powerpoint/2010/main" val="75652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r>
              <a:rPr lang="en-US" sz="1500" dirty="0"/>
              <a:t> 2</a:t>
            </a:r>
            <a:endParaRPr lang="en-US" dirty="0"/>
          </a:p>
        </p:txBody>
      </p:sp>
      <p:sp>
        <p:nvSpPr>
          <p:cNvPr id="3" name="Content Placeholder 2"/>
          <p:cNvSpPr>
            <a:spLocks noGrp="1"/>
          </p:cNvSpPr>
          <p:nvPr>
            <p:ph idx="1"/>
          </p:nvPr>
        </p:nvSpPr>
        <p:spPr>
          <a:xfrm>
            <a:off x="457200" y="1295400"/>
            <a:ext cx="8321040" cy="5257800"/>
          </a:xfrm>
        </p:spPr>
        <p:txBody>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ea typeface="Cambria Math" pitchFamily="18" charset="0"/>
              </a:rPr>
              <a:t>p</a:t>
            </a:r>
            <a:r>
              <a:rPr lang="en-US" dirty="0"/>
              <a:t> is true and </a:t>
            </a:r>
            <a:r>
              <a:rPr lang="en-US" i="1" dirty="0">
                <a:ea typeface="Cambria Math" pitchFamily="18" charset="0"/>
              </a:rPr>
              <a:t>q</a:t>
            </a:r>
            <a:r>
              <a:rPr lang="en-US" dirty="0"/>
              <a:t> is false.</a:t>
            </a:r>
          </a:p>
        </p:txBody>
      </p:sp>
    </p:spTree>
    <p:extLst>
      <p:ext uri="{BB962C8B-B14F-4D97-AF65-F5344CB8AC3E}">
        <p14:creationId xmlns:p14="http://schemas.microsoft.com/office/powerpoint/2010/main" val="265554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Ways of Expressing </a:t>
            </a:r>
            <a:r>
              <a:rPr lang="en-US" i="1" dirty="0">
                <a:ea typeface="Cambria Math" pitchFamily="18" charset="0"/>
              </a:rPr>
              <a:t>p </a:t>
            </a:r>
            <a:r>
              <a:rPr lang="en-US" dirty="0">
                <a:ea typeface="Cambria Math"/>
              </a:rPr>
              <a:t>→ </a:t>
            </a:r>
            <a:r>
              <a:rPr lang="en-US" i="1" dirty="0">
                <a:ea typeface="Cambria Math" pitchFamily="18" charset="0"/>
              </a:rPr>
              <a:t>q</a:t>
            </a:r>
            <a:endParaRPr lang="en-US" dirty="0"/>
          </a:p>
        </p:txBody>
      </p:sp>
      <p:sp>
        <p:nvSpPr>
          <p:cNvPr id="3" name="Content Placeholder 2"/>
          <p:cNvSpPr>
            <a:spLocks noGrp="1"/>
          </p:cNvSpPr>
          <p:nvPr>
            <p:ph idx="1"/>
          </p:nvPr>
        </p:nvSpPr>
        <p:spPr>
          <a:xfrm>
            <a:off x="457200" y="1295400"/>
            <a:ext cx="3505200" cy="3840480"/>
          </a:xfrm>
        </p:spPr>
        <p:txBody>
          <a:bodyPr/>
          <a:lstStyle/>
          <a:p>
            <a:r>
              <a:rPr lang="en-US" sz="2800" dirty="0"/>
              <a:t> </a:t>
            </a:r>
            <a:r>
              <a:rPr lang="en-US" sz="2800" b="1" dirty="0"/>
              <a:t>if</a:t>
            </a:r>
            <a:r>
              <a:rPr lang="en-US" sz="2800" dirty="0"/>
              <a:t> </a:t>
            </a:r>
            <a:r>
              <a:rPr lang="en-US" sz="2800" i="1" dirty="0">
                <a:ea typeface="Cambria Math" pitchFamily="18" charset="0"/>
              </a:rPr>
              <a:t>p</a:t>
            </a:r>
            <a:r>
              <a:rPr lang="en-US" sz="2800" dirty="0"/>
              <a:t>, </a:t>
            </a:r>
            <a:r>
              <a:rPr lang="en-US" sz="2800" b="1" dirty="0"/>
              <a:t>then</a:t>
            </a:r>
            <a:r>
              <a:rPr lang="en-US" sz="2800" dirty="0"/>
              <a:t> </a:t>
            </a:r>
            <a:r>
              <a:rPr lang="en-US" sz="2800" i="1" dirty="0">
                <a:ea typeface="Cambria Math" pitchFamily="18" charset="0"/>
              </a:rPr>
              <a:t>q</a:t>
            </a:r>
            <a:endParaRPr lang="en-US" sz="2800" dirty="0"/>
          </a:p>
          <a:p>
            <a:r>
              <a:rPr lang="en-US" sz="2800" b="1" dirty="0"/>
              <a:t>if </a:t>
            </a:r>
            <a:r>
              <a:rPr lang="en-US" sz="2800" i="1" dirty="0">
                <a:ea typeface="Cambria Math" pitchFamily="18" charset="0"/>
              </a:rPr>
              <a:t>p</a:t>
            </a:r>
            <a:r>
              <a:rPr lang="en-US" sz="2800" dirty="0"/>
              <a:t>, </a:t>
            </a:r>
            <a:r>
              <a:rPr lang="en-US" sz="2800" i="1" dirty="0">
                <a:ea typeface="Cambria Math" pitchFamily="18" charset="0"/>
              </a:rPr>
              <a:t>q</a:t>
            </a:r>
            <a:endParaRPr lang="en-US" sz="2800" dirty="0"/>
          </a:p>
          <a:p>
            <a:r>
              <a:rPr lang="en-US" sz="2800" dirty="0">
                <a:ea typeface="Cambria Math" pitchFamily="18" charset="0"/>
              </a:rPr>
              <a:t>q</a:t>
            </a:r>
            <a:r>
              <a:rPr lang="en-US" sz="2800" dirty="0"/>
              <a:t> </a:t>
            </a:r>
            <a:r>
              <a:rPr lang="en-US" sz="2800" b="1" dirty="0"/>
              <a:t>unless </a:t>
            </a:r>
            <a:r>
              <a:rPr lang="en-US" sz="2800" dirty="0">
                <a:latin typeface="Cambria Math" pitchFamily="18" charset="0"/>
                <a:ea typeface="Cambria Math" pitchFamily="18" charset="0"/>
              </a:rPr>
              <a:t>¬</a:t>
            </a:r>
            <a:r>
              <a:rPr lang="en-US" sz="2800" i="1" dirty="0">
                <a:ea typeface="Cambria Math" pitchFamily="18" charset="0"/>
              </a:rPr>
              <a:t>p</a:t>
            </a:r>
            <a:endParaRPr lang="en-US" sz="2800" dirty="0"/>
          </a:p>
          <a:p>
            <a:r>
              <a:rPr lang="en-US" sz="2800" i="1" dirty="0">
                <a:ea typeface="Cambria Math" pitchFamily="18" charset="0"/>
              </a:rPr>
              <a:t>q</a:t>
            </a:r>
            <a:r>
              <a:rPr lang="en-US" sz="2800" dirty="0"/>
              <a:t> </a:t>
            </a:r>
            <a:r>
              <a:rPr lang="en-US" sz="2800" b="1" dirty="0"/>
              <a:t>if</a:t>
            </a:r>
            <a:r>
              <a:rPr lang="en-US" sz="2800" dirty="0"/>
              <a:t> </a:t>
            </a:r>
            <a:r>
              <a:rPr lang="en-US" sz="2800" i="1" dirty="0">
                <a:ea typeface="Cambria Math" pitchFamily="18" charset="0"/>
              </a:rPr>
              <a:t>p</a:t>
            </a:r>
            <a:endParaRPr lang="en-US" sz="2800" dirty="0"/>
          </a:p>
          <a:p>
            <a:r>
              <a:rPr lang="en-US" sz="2800" i="1" dirty="0">
                <a:ea typeface="Cambria Math" pitchFamily="18" charset="0"/>
              </a:rPr>
              <a:t>q</a:t>
            </a:r>
            <a:r>
              <a:rPr lang="en-US" sz="2800" dirty="0"/>
              <a:t> </a:t>
            </a:r>
            <a:r>
              <a:rPr lang="en-US" sz="2800" b="1" dirty="0"/>
              <a:t>whenever</a:t>
            </a:r>
            <a:r>
              <a:rPr lang="en-US" sz="2800" dirty="0"/>
              <a:t> </a:t>
            </a:r>
            <a:r>
              <a:rPr lang="en-US" sz="2800" i="1" dirty="0">
                <a:ea typeface="Cambria Math" pitchFamily="18" charset="0"/>
              </a:rPr>
              <a:t>p</a:t>
            </a:r>
            <a:endParaRPr lang="en-US" sz="2800" dirty="0"/>
          </a:p>
          <a:p>
            <a:r>
              <a:rPr lang="en-US" sz="2800" i="1" dirty="0">
                <a:ea typeface="Cambria Math" pitchFamily="18" charset="0"/>
              </a:rPr>
              <a:t>q</a:t>
            </a:r>
            <a:r>
              <a:rPr lang="en-US" sz="2800" dirty="0"/>
              <a:t> </a:t>
            </a:r>
            <a:r>
              <a:rPr lang="en-US" sz="2800" b="1" dirty="0"/>
              <a:t>follows from </a:t>
            </a:r>
            <a:r>
              <a:rPr lang="en-US" sz="2800" i="1" dirty="0">
                <a:ea typeface="Cambria Math" pitchFamily="18" charset="0"/>
              </a:rPr>
              <a:t>p</a:t>
            </a:r>
          </a:p>
        </p:txBody>
      </p:sp>
      <p:sp>
        <p:nvSpPr>
          <p:cNvPr id="4" name="Content Placeholder 3"/>
          <p:cNvSpPr>
            <a:spLocks noGrp="1"/>
          </p:cNvSpPr>
          <p:nvPr>
            <p:ph idx="13"/>
          </p:nvPr>
        </p:nvSpPr>
        <p:spPr>
          <a:xfrm>
            <a:off x="4343400" y="1295400"/>
            <a:ext cx="3733800" cy="3840480"/>
          </a:xfrm>
        </p:spPr>
        <p:txBody>
          <a:bodyPr/>
          <a:lstStyle/>
          <a:p>
            <a:pPr lvl="0"/>
            <a:r>
              <a:rPr lang="en-US" sz="2800" i="1" dirty="0">
                <a:solidFill>
                  <a:prstClr val="black"/>
                </a:solidFill>
                <a:ea typeface="Cambria Math" pitchFamily="18" charset="0"/>
              </a:rPr>
              <a:t>p</a:t>
            </a:r>
            <a:r>
              <a:rPr lang="en-US" sz="2800" dirty="0">
                <a:solidFill>
                  <a:prstClr val="black"/>
                </a:solidFill>
              </a:rPr>
              <a:t> </a:t>
            </a:r>
            <a:r>
              <a:rPr lang="en-US" sz="2800" b="1" dirty="0">
                <a:solidFill>
                  <a:prstClr val="black"/>
                </a:solidFill>
              </a:rPr>
              <a:t>implies</a:t>
            </a:r>
            <a:r>
              <a:rPr lang="en-US" sz="2800" dirty="0">
                <a:solidFill>
                  <a:prstClr val="black"/>
                </a:solidFill>
              </a:rPr>
              <a:t> </a:t>
            </a:r>
            <a:r>
              <a:rPr lang="en-US" sz="2800" i="1" dirty="0">
                <a:solidFill>
                  <a:prstClr val="black"/>
                </a:solidFill>
                <a:ea typeface="Cambria Math" pitchFamily="18" charset="0"/>
              </a:rPr>
              <a:t>q</a:t>
            </a:r>
          </a:p>
          <a:p>
            <a:pPr lvl="0"/>
            <a:r>
              <a:rPr lang="en-US" sz="2800" i="1" dirty="0">
                <a:solidFill>
                  <a:prstClr val="black"/>
                </a:solidFill>
                <a:ea typeface="Cambria Math" pitchFamily="18" charset="0"/>
              </a:rPr>
              <a:t>p</a:t>
            </a:r>
            <a:r>
              <a:rPr lang="en-US" sz="2800" dirty="0">
                <a:solidFill>
                  <a:prstClr val="black"/>
                </a:solidFill>
              </a:rPr>
              <a:t> </a:t>
            </a:r>
            <a:r>
              <a:rPr lang="en-US" sz="2800" b="1" dirty="0">
                <a:solidFill>
                  <a:prstClr val="black"/>
                </a:solidFill>
              </a:rPr>
              <a:t>only if </a:t>
            </a:r>
            <a:r>
              <a:rPr lang="en-US" sz="2800" i="1" dirty="0">
                <a:solidFill>
                  <a:prstClr val="black"/>
                </a:solidFill>
                <a:ea typeface="Cambria Math" pitchFamily="18" charset="0"/>
              </a:rPr>
              <a:t>q</a:t>
            </a:r>
          </a:p>
          <a:p>
            <a:pPr lvl="0"/>
            <a:r>
              <a:rPr lang="en-US" sz="2800" i="1" dirty="0">
                <a:solidFill>
                  <a:prstClr val="black"/>
                </a:solidFill>
                <a:ea typeface="Cambria Math" pitchFamily="18" charset="0"/>
              </a:rPr>
              <a:t>q</a:t>
            </a:r>
            <a:r>
              <a:rPr lang="en-US" sz="2800" dirty="0">
                <a:solidFill>
                  <a:prstClr val="black"/>
                </a:solidFill>
              </a:rPr>
              <a:t> </a:t>
            </a:r>
            <a:r>
              <a:rPr lang="en-US" sz="2800" b="1" dirty="0">
                <a:solidFill>
                  <a:prstClr val="black"/>
                </a:solidFill>
              </a:rPr>
              <a:t>when</a:t>
            </a:r>
            <a:r>
              <a:rPr lang="en-US" sz="2800" dirty="0">
                <a:solidFill>
                  <a:prstClr val="black"/>
                </a:solidFill>
              </a:rPr>
              <a:t> </a:t>
            </a:r>
            <a:r>
              <a:rPr lang="en-US" sz="2800" i="1" dirty="0">
                <a:solidFill>
                  <a:prstClr val="black"/>
                </a:solidFill>
                <a:ea typeface="Cambria Math" pitchFamily="18" charset="0"/>
              </a:rPr>
              <a:t>p</a:t>
            </a:r>
          </a:p>
          <a:p>
            <a:pPr lvl="0"/>
            <a:endParaRPr lang="en-US" sz="2800" i="1" dirty="0">
              <a:solidFill>
                <a:prstClr val="black"/>
              </a:solidFill>
              <a:ea typeface="Cambria Math" pitchFamily="18" charset="0"/>
            </a:endParaRPr>
          </a:p>
          <a:p>
            <a:pPr lvl="0"/>
            <a:r>
              <a:rPr lang="en-US" sz="2800" i="1" dirty="0">
                <a:solidFill>
                  <a:prstClr val="black"/>
                </a:solidFill>
                <a:ea typeface="Cambria Math" pitchFamily="18" charset="0"/>
              </a:rPr>
              <a:t>p</a:t>
            </a:r>
            <a:r>
              <a:rPr lang="en-US" sz="2800" dirty="0">
                <a:solidFill>
                  <a:prstClr val="black"/>
                </a:solidFill>
              </a:rPr>
              <a:t> </a:t>
            </a:r>
            <a:r>
              <a:rPr lang="en-US" sz="2800" b="1" dirty="0">
                <a:solidFill>
                  <a:prstClr val="black"/>
                </a:solidFill>
              </a:rPr>
              <a:t>is sufficient for </a:t>
            </a:r>
            <a:r>
              <a:rPr lang="en-US" sz="2800" i="1" dirty="0">
                <a:solidFill>
                  <a:prstClr val="black"/>
                </a:solidFill>
                <a:ea typeface="Cambria Math" pitchFamily="18" charset="0"/>
              </a:rPr>
              <a:t>q</a:t>
            </a:r>
          </a:p>
          <a:p>
            <a:pPr lvl="0"/>
            <a:r>
              <a:rPr lang="en-US" sz="2800" i="1" dirty="0">
                <a:solidFill>
                  <a:prstClr val="black"/>
                </a:solidFill>
                <a:ea typeface="Cambria Math" pitchFamily="18" charset="0"/>
              </a:rPr>
              <a:t>q</a:t>
            </a:r>
            <a:r>
              <a:rPr lang="en-US" sz="2800" dirty="0">
                <a:solidFill>
                  <a:prstClr val="black"/>
                </a:solidFill>
              </a:rPr>
              <a:t> </a:t>
            </a:r>
            <a:r>
              <a:rPr lang="en-US" sz="2800" b="1" dirty="0">
                <a:solidFill>
                  <a:prstClr val="black"/>
                </a:solidFill>
              </a:rPr>
              <a:t>is necessary for </a:t>
            </a:r>
            <a:r>
              <a:rPr lang="en-US" sz="2800" i="1" dirty="0">
                <a:solidFill>
                  <a:prstClr val="black"/>
                </a:solidFill>
                <a:ea typeface="Cambria Math" pitchFamily="18" charset="0"/>
              </a:rPr>
              <a:t>p</a:t>
            </a:r>
            <a:endParaRPr lang="en-US" sz="2800" dirty="0">
              <a:solidFill>
                <a:prstClr val="black"/>
              </a:solidFill>
            </a:endParaRPr>
          </a:p>
        </p:txBody>
      </p:sp>
      <p:sp>
        <p:nvSpPr>
          <p:cNvPr id="5" name="Content Placeholder 4"/>
          <p:cNvSpPr>
            <a:spLocks noGrp="1"/>
          </p:cNvSpPr>
          <p:nvPr>
            <p:ph idx="14"/>
          </p:nvPr>
        </p:nvSpPr>
        <p:spPr>
          <a:xfrm>
            <a:off x="457200" y="5364480"/>
            <a:ext cx="8229600" cy="1188720"/>
          </a:xfrm>
        </p:spPr>
        <p:txBody>
          <a:bodyPr/>
          <a:lstStyle/>
          <a:p>
            <a:pPr lvl="0"/>
            <a:r>
              <a:rPr lang="en-US" sz="2800" b="1" dirty="0">
                <a:solidFill>
                  <a:prstClr val="black"/>
                </a:solidFill>
              </a:rPr>
              <a:t>a necessary condition for </a:t>
            </a:r>
            <a:r>
              <a:rPr lang="en-US" sz="2800" i="1" dirty="0">
                <a:solidFill>
                  <a:prstClr val="black"/>
                </a:solidFill>
                <a:ea typeface="Cambria Math" pitchFamily="18" charset="0"/>
              </a:rPr>
              <a:t>p</a:t>
            </a:r>
            <a:r>
              <a:rPr lang="en-US" sz="2800" dirty="0">
                <a:solidFill>
                  <a:prstClr val="black"/>
                </a:solidFill>
              </a:rPr>
              <a:t> </a:t>
            </a:r>
            <a:r>
              <a:rPr lang="en-US" sz="2800" b="1" dirty="0">
                <a:solidFill>
                  <a:prstClr val="black"/>
                </a:solidFill>
              </a:rPr>
              <a:t>is</a:t>
            </a:r>
            <a:r>
              <a:rPr lang="en-US" sz="2800" dirty="0">
                <a:solidFill>
                  <a:prstClr val="black"/>
                </a:solidFill>
              </a:rPr>
              <a:t> </a:t>
            </a:r>
            <a:r>
              <a:rPr lang="en-US" sz="2800" i="1" dirty="0">
                <a:solidFill>
                  <a:prstClr val="black"/>
                </a:solidFill>
              </a:rPr>
              <a:t>q</a:t>
            </a:r>
            <a:endParaRPr lang="en-US" sz="2800" dirty="0">
              <a:solidFill>
                <a:prstClr val="black"/>
              </a:solidFill>
            </a:endParaRPr>
          </a:p>
          <a:p>
            <a:pPr lvl="0"/>
            <a:r>
              <a:rPr lang="en-US" sz="2800" b="1" dirty="0">
                <a:solidFill>
                  <a:prstClr val="black"/>
                </a:solidFill>
              </a:rPr>
              <a:t>a sufficient condition for </a:t>
            </a:r>
            <a:r>
              <a:rPr lang="en-US" sz="2800" i="1" dirty="0">
                <a:solidFill>
                  <a:prstClr val="black"/>
                </a:solidFill>
                <a:ea typeface="Cambria Math" pitchFamily="18" charset="0"/>
              </a:rPr>
              <a:t>q</a:t>
            </a:r>
            <a:r>
              <a:rPr lang="en-US" sz="2800" dirty="0">
                <a:solidFill>
                  <a:prstClr val="black"/>
                </a:solidFill>
              </a:rPr>
              <a:t> </a:t>
            </a:r>
            <a:r>
              <a:rPr lang="en-US" sz="2800" b="1" dirty="0">
                <a:solidFill>
                  <a:prstClr val="black"/>
                </a:solidFill>
              </a:rPr>
              <a:t>is</a:t>
            </a:r>
            <a:r>
              <a:rPr lang="en-US" sz="2800" dirty="0">
                <a:solidFill>
                  <a:prstClr val="black"/>
                </a:solidFill>
              </a:rPr>
              <a:t> </a:t>
            </a:r>
            <a:r>
              <a:rPr lang="en-US" sz="2800" i="1" dirty="0">
                <a:solidFill>
                  <a:prstClr val="black"/>
                </a:solidFill>
                <a:ea typeface="Cambria Math" pitchFamily="18" charset="0"/>
              </a:rPr>
              <a:t>p</a:t>
            </a:r>
            <a:endParaRPr lang="en-US" sz="2800" dirty="0">
              <a:solidFill>
                <a:prstClr val="black"/>
              </a:solidFill>
            </a:endParaRPr>
          </a:p>
        </p:txBody>
      </p:sp>
    </p:spTree>
    <p:extLst>
      <p:ext uri="{BB962C8B-B14F-4D97-AF65-F5344CB8AC3E}">
        <p14:creationId xmlns:p14="http://schemas.microsoft.com/office/powerpoint/2010/main" val="932493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Converse, Contrapositive, and Inverse</a:t>
            </a:r>
          </a:p>
        </p:txBody>
      </p:sp>
      <p:sp>
        <p:nvSpPr>
          <p:cNvPr id="3" name="Content Placeholder 2"/>
          <p:cNvSpPr>
            <a:spLocks noGrp="1"/>
          </p:cNvSpPr>
          <p:nvPr>
            <p:ph idx="1"/>
          </p:nvPr>
        </p:nvSpPr>
        <p:spPr>
          <a:xfrm>
            <a:off x="457200" y="1295400"/>
            <a:ext cx="8321040" cy="5257800"/>
          </a:xfrm>
        </p:spPr>
        <p:txBody>
          <a:bodyPr/>
          <a:lstStyle/>
          <a:p>
            <a:pPr>
              <a:spcBef>
                <a:spcPts val="600"/>
              </a:spcBef>
              <a:spcAft>
                <a:spcPts val="0"/>
              </a:spcAft>
            </a:pPr>
            <a:r>
              <a:rPr lang="en-US" sz="2800" dirty="0"/>
              <a:t>From </a:t>
            </a:r>
            <a:r>
              <a:rPr lang="en-US" sz="2800" i="1" dirty="0">
                <a:ea typeface="Cambria Math" pitchFamily="18" charset="0"/>
              </a:rPr>
              <a:t>p </a:t>
            </a:r>
            <a:r>
              <a:rPr lang="en-US" sz="2800" dirty="0">
                <a:ea typeface="Cambria Math"/>
              </a:rPr>
              <a:t>→ </a:t>
            </a:r>
            <a:r>
              <a:rPr lang="en-US" sz="2800" i="1" dirty="0">
                <a:ea typeface="Cambria Math" pitchFamily="18" charset="0"/>
              </a:rPr>
              <a:t>q</a:t>
            </a:r>
            <a:r>
              <a:rPr lang="en-US" sz="2800" dirty="0"/>
              <a:t>  we can form new conditional statements .</a:t>
            </a:r>
          </a:p>
          <a:p>
            <a:pPr lvl="1">
              <a:spcBef>
                <a:spcPts val="600"/>
              </a:spcBef>
              <a:spcAft>
                <a:spcPts val="0"/>
              </a:spcAft>
            </a:pPr>
            <a:r>
              <a:rPr lang="en-US" sz="2400" i="1" dirty="0">
                <a:ea typeface="Cambria Math" pitchFamily="18" charset="0"/>
              </a:rPr>
              <a:t>q </a:t>
            </a:r>
            <a:r>
              <a:rPr lang="en-US" sz="2400" dirty="0">
                <a:ea typeface="Cambria Math"/>
              </a:rPr>
              <a:t>→ </a:t>
            </a:r>
            <a:r>
              <a:rPr lang="en-US" sz="2400" i="1" dirty="0">
                <a:ea typeface="Cambria Math" pitchFamily="18" charset="0"/>
              </a:rPr>
              <a:t>p</a:t>
            </a:r>
            <a:r>
              <a:rPr lang="en-US" sz="2400" dirty="0"/>
              <a:t>            is the </a:t>
            </a:r>
            <a:r>
              <a:rPr lang="en-US" sz="2400" b="1" dirty="0"/>
              <a:t>converse</a:t>
            </a:r>
            <a:r>
              <a:rPr lang="en-US" sz="2400" dirty="0"/>
              <a:t> of </a:t>
            </a:r>
            <a:r>
              <a:rPr lang="en-US" sz="2400" i="1" dirty="0">
                <a:ea typeface="Cambria Math" pitchFamily="18" charset="0"/>
              </a:rPr>
              <a:t>p </a:t>
            </a:r>
            <a:r>
              <a:rPr lang="en-US" sz="2400" dirty="0">
                <a:ea typeface="Cambria Math"/>
              </a:rPr>
              <a:t>→ </a:t>
            </a:r>
            <a:r>
              <a:rPr lang="en-US" sz="2400" i="1" dirty="0">
                <a:ea typeface="Cambria Math" pitchFamily="18" charset="0"/>
              </a:rPr>
              <a:t>q</a:t>
            </a:r>
            <a:r>
              <a:rPr lang="en-US" sz="2400" dirty="0"/>
              <a:t> </a:t>
            </a:r>
          </a:p>
          <a:p>
            <a:pPr lvl="1">
              <a:spcBef>
                <a:spcPts val="600"/>
              </a:spcBef>
              <a:spcAft>
                <a:spcPts val="0"/>
              </a:spcAft>
            </a:pPr>
            <a:r>
              <a:rPr lang="en-US" sz="2400" dirty="0">
                <a:latin typeface="Cambria Math"/>
                <a:ea typeface="Cambria Math"/>
              </a:rPr>
              <a:t>¬</a:t>
            </a:r>
            <a:r>
              <a:rPr lang="en-US" sz="2400" i="1" dirty="0">
                <a:ea typeface="Cambria Math" pitchFamily="18" charset="0"/>
              </a:rPr>
              <a:t>q </a:t>
            </a:r>
            <a:r>
              <a:rPr lang="en-US" sz="2400" dirty="0">
                <a:ea typeface="Cambria Math"/>
              </a:rPr>
              <a:t>→ </a:t>
            </a:r>
            <a:r>
              <a:rPr lang="en-US" sz="2400" dirty="0">
                <a:latin typeface="Cambria Math"/>
                <a:ea typeface="Cambria Math"/>
              </a:rPr>
              <a:t>¬</a:t>
            </a:r>
            <a:r>
              <a:rPr lang="en-US" sz="2400" i="1" dirty="0">
                <a:ea typeface="Cambria Math" pitchFamily="18" charset="0"/>
              </a:rPr>
              <a:t>p</a:t>
            </a:r>
            <a:r>
              <a:rPr lang="en-US" sz="2400" dirty="0"/>
              <a:t>    is the </a:t>
            </a:r>
            <a:r>
              <a:rPr lang="en-US" sz="2400" b="1" dirty="0"/>
              <a:t>contrapositive</a:t>
            </a:r>
            <a:r>
              <a:rPr lang="en-US" sz="2400" dirty="0"/>
              <a:t>  of </a:t>
            </a:r>
            <a:r>
              <a:rPr lang="en-US" sz="2400" i="1" dirty="0">
                <a:ea typeface="Cambria Math" pitchFamily="18" charset="0"/>
              </a:rPr>
              <a:t>p </a:t>
            </a:r>
            <a:r>
              <a:rPr lang="en-US" sz="2400" dirty="0">
                <a:ea typeface="Cambria Math"/>
              </a:rPr>
              <a:t>→ </a:t>
            </a:r>
            <a:r>
              <a:rPr lang="en-US" sz="2400" i="1" dirty="0">
                <a:ea typeface="Cambria Math" pitchFamily="18" charset="0"/>
              </a:rPr>
              <a:t>q</a:t>
            </a:r>
            <a:endParaRPr lang="en-US" sz="2400" dirty="0"/>
          </a:p>
          <a:p>
            <a:pPr lvl="1">
              <a:spcBef>
                <a:spcPts val="600"/>
              </a:spcBef>
              <a:spcAft>
                <a:spcPts val="0"/>
              </a:spcAft>
            </a:pPr>
            <a:r>
              <a:rPr lang="en-US" sz="2400" dirty="0">
                <a:latin typeface="Cambria Math"/>
                <a:ea typeface="Cambria Math"/>
              </a:rPr>
              <a:t>¬</a:t>
            </a:r>
            <a:r>
              <a:rPr lang="en-US" sz="2400" i="1" dirty="0">
                <a:ea typeface="Cambria Math" pitchFamily="18" charset="0"/>
              </a:rPr>
              <a:t>p </a:t>
            </a:r>
            <a:r>
              <a:rPr lang="en-US" sz="2400" dirty="0">
                <a:ea typeface="Cambria Math"/>
              </a:rPr>
              <a:t>→ </a:t>
            </a:r>
            <a:r>
              <a:rPr lang="en-US" sz="2400" dirty="0">
                <a:latin typeface="Cambria Math"/>
                <a:ea typeface="Cambria Math"/>
              </a:rPr>
              <a:t>¬</a:t>
            </a:r>
            <a:r>
              <a:rPr lang="en-US" sz="2400" i="1" dirty="0">
                <a:ea typeface="Cambria Math" pitchFamily="18" charset="0"/>
              </a:rPr>
              <a:t>q</a:t>
            </a:r>
            <a:r>
              <a:rPr lang="en-US" sz="2400" dirty="0"/>
              <a:t>     is the </a:t>
            </a:r>
            <a:r>
              <a:rPr lang="en-US" sz="2400" b="1" dirty="0"/>
              <a:t>inverse</a:t>
            </a:r>
            <a:r>
              <a:rPr lang="en-US" sz="2400" dirty="0"/>
              <a:t> of </a:t>
            </a:r>
            <a:r>
              <a:rPr lang="en-US" sz="2400" i="1" dirty="0">
                <a:ea typeface="Cambria Math" pitchFamily="18" charset="0"/>
              </a:rPr>
              <a:t>p </a:t>
            </a:r>
            <a:r>
              <a:rPr lang="en-US" sz="2400" dirty="0">
                <a:ea typeface="Cambria Math"/>
              </a:rPr>
              <a:t>→ </a:t>
            </a:r>
            <a:r>
              <a:rPr lang="en-US" sz="2400" i="1" dirty="0">
                <a:ea typeface="Cambria Math" pitchFamily="18" charset="0"/>
              </a:rPr>
              <a:t>q</a:t>
            </a:r>
            <a:endParaRPr lang="en-US" sz="2400" dirty="0"/>
          </a:p>
          <a:p>
            <a:pPr>
              <a:spcBef>
                <a:spcPts val="600"/>
              </a:spcBef>
              <a:spcAft>
                <a:spcPts val="0"/>
              </a:spcAft>
            </a:pPr>
            <a:r>
              <a:rPr lang="en-US" sz="2800" b="1" dirty="0"/>
              <a:t>Example</a:t>
            </a:r>
            <a:r>
              <a:rPr lang="en-US" sz="2800" dirty="0"/>
              <a:t>: Find the converse, inverse, and contrapositive of “It raining is a sufficient condition for my not going to town.”</a:t>
            </a:r>
          </a:p>
          <a:p>
            <a:pPr>
              <a:spcBef>
                <a:spcPts val="600"/>
              </a:spcBef>
              <a:spcAft>
                <a:spcPts val="0"/>
              </a:spcAft>
            </a:pPr>
            <a:r>
              <a:rPr lang="en-US" sz="2800" b="1" dirty="0"/>
              <a:t>Solution:</a:t>
            </a:r>
            <a:r>
              <a:rPr lang="en-US" sz="2800" dirty="0"/>
              <a:t> </a:t>
            </a:r>
          </a:p>
          <a:p>
            <a:pPr marL="274320" lvl="1" indent="0">
              <a:spcBef>
                <a:spcPts val="600"/>
              </a:spcBef>
              <a:spcAft>
                <a:spcPts val="0"/>
              </a:spcAft>
              <a:buNone/>
            </a:pPr>
            <a:r>
              <a:rPr lang="en-US" b="1" dirty="0"/>
              <a:t>converse</a:t>
            </a:r>
            <a:r>
              <a:rPr lang="en-US" dirty="0"/>
              <a:t>: If I do not go to town, then it is  raining.</a:t>
            </a:r>
          </a:p>
          <a:p>
            <a:pPr marL="274320" lvl="1" indent="0">
              <a:spcBef>
                <a:spcPts val="600"/>
              </a:spcBef>
              <a:spcAft>
                <a:spcPts val="0"/>
              </a:spcAft>
              <a:buNone/>
            </a:pPr>
            <a:r>
              <a:rPr lang="en-US" b="1" dirty="0"/>
              <a:t>inverse</a:t>
            </a:r>
            <a:r>
              <a:rPr lang="en-US" dirty="0"/>
              <a:t>: If it is not raining, then I will go to town.</a:t>
            </a:r>
          </a:p>
          <a:p>
            <a:pPr marL="274320" lvl="1" indent="0">
              <a:spcBef>
                <a:spcPts val="600"/>
              </a:spcBef>
              <a:spcAft>
                <a:spcPts val="0"/>
              </a:spcAft>
              <a:buNone/>
            </a:pPr>
            <a:r>
              <a:rPr lang="en-US" b="1" dirty="0"/>
              <a:t>contrapositive</a:t>
            </a:r>
            <a:r>
              <a:rPr lang="en-US" dirty="0"/>
              <a:t>: If I go to town, then it is not raining.</a:t>
            </a:r>
          </a:p>
        </p:txBody>
      </p:sp>
    </p:spTree>
    <p:extLst>
      <p:ext uri="{BB962C8B-B14F-4D97-AF65-F5344CB8AC3E}">
        <p14:creationId xmlns:p14="http://schemas.microsoft.com/office/powerpoint/2010/main" val="393614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Biconditional</a:t>
            </a:r>
          </a:p>
        </p:txBody>
      </p:sp>
      <p:sp>
        <p:nvSpPr>
          <p:cNvPr id="5" name="Content Placeholder 2"/>
          <p:cNvSpPr>
            <a:spLocks noGrp="1"/>
          </p:cNvSpPr>
          <p:nvPr>
            <p:ph idx="1"/>
          </p:nvPr>
        </p:nvSpPr>
        <p:spPr>
          <a:xfrm>
            <a:off x="457200" y="1295400"/>
            <a:ext cx="8412480" cy="1188720"/>
          </a:xfrm>
        </p:spPr>
        <p:txBody>
          <a:bodyPr/>
          <a:lstStyle/>
          <a:p>
            <a:r>
              <a:rPr lang="en-US" sz="2400" dirty="0"/>
              <a:t>If </a:t>
            </a:r>
            <a:r>
              <a:rPr lang="en-US" sz="2400" i="1" dirty="0">
                <a:ea typeface="Cambria Math" pitchFamily="18" charset="0"/>
              </a:rPr>
              <a:t>p</a:t>
            </a:r>
            <a:r>
              <a:rPr lang="en-US" sz="2400" dirty="0"/>
              <a:t>  and </a:t>
            </a:r>
            <a:r>
              <a:rPr lang="en-US" sz="2400" i="1" dirty="0">
                <a:ea typeface="Cambria Math" pitchFamily="18" charset="0"/>
              </a:rPr>
              <a:t>q</a:t>
            </a:r>
            <a:r>
              <a:rPr lang="en-US" sz="2400" dirty="0"/>
              <a:t>  are propositions, then  we can form the </a:t>
            </a:r>
            <a:r>
              <a:rPr lang="en-US" sz="2400" i="1" dirty="0" err="1"/>
              <a:t>biconditional</a:t>
            </a:r>
            <a:r>
              <a:rPr lang="en-US" sz="2400" i="1" dirty="0"/>
              <a:t> </a:t>
            </a:r>
            <a:r>
              <a:rPr lang="en-US" sz="2400" dirty="0"/>
              <a:t>proposition </a:t>
            </a:r>
            <a:r>
              <a:rPr lang="en-US" sz="2400" i="1" dirty="0">
                <a:ea typeface="Cambria Math" pitchFamily="18" charset="0"/>
              </a:rPr>
              <a:t>p </a:t>
            </a:r>
            <a:r>
              <a:rPr lang="en-US" sz="2400" dirty="0">
                <a:ea typeface="Cambria Math"/>
              </a:rPr>
              <a:t>↔ </a:t>
            </a:r>
            <a:r>
              <a:rPr lang="en-US" sz="2400" i="1" dirty="0">
                <a:ea typeface="Cambria Math" pitchFamily="18" charset="0"/>
              </a:rPr>
              <a:t>q</a:t>
            </a:r>
            <a:r>
              <a:rPr lang="en-US" sz="2400" dirty="0"/>
              <a:t>, read as “</a:t>
            </a:r>
            <a:r>
              <a:rPr lang="en-US" sz="2400" i="1" dirty="0">
                <a:ea typeface="Cambria Math" pitchFamily="18" charset="0"/>
              </a:rPr>
              <a:t>p</a:t>
            </a:r>
            <a:r>
              <a:rPr lang="en-US" sz="2400" dirty="0"/>
              <a:t>  if and only if </a:t>
            </a:r>
            <a:r>
              <a:rPr lang="en-US" sz="2400" i="1" dirty="0">
                <a:ea typeface="Cambria Math" pitchFamily="18" charset="0"/>
              </a:rPr>
              <a:t>q</a:t>
            </a:r>
            <a:r>
              <a:rPr lang="en-US" sz="2400" dirty="0"/>
              <a:t> .” The </a:t>
            </a:r>
            <a:r>
              <a:rPr lang="en-US" sz="2400" dirty="0" err="1"/>
              <a:t>biconditional</a:t>
            </a:r>
            <a:r>
              <a:rPr lang="en-US" sz="2400" dirty="0"/>
              <a:t> </a:t>
            </a:r>
            <a:r>
              <a:rPr lang="en-US" sz="2400" i="1" dirty="0">
                <a:ea typeface="Cambria Math" pitchFamily="18" charset="0"/>
              </a:rPr>
              <a:t>p </a:t>
            </a:r>
            <a:r>
              <a:rPr lang="en-US" sz="2400" dirty="0">
                <a:ea typeface="Cambria Math"/>
              </a:rPr>
              <a:t>↔ </a:t>
            </a:r>
            <a:r>
              <a:rPr lang="en-US" sz="2400" i="1" dirty="0">
                <a:ea typeface="Cambria Math" pitchFamily="18" charset="0"/>
              </a:rPr>
              <a:t>q</a:t>
            </a:r>
            <a:r>
              <a:rPr lang="en-US" sz="2400" dirty="0"/>
              <a:t>  denotes the proposition with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2975043984"/>
              </p:ext>
            </p:extLst>
          </p:nvPr>
        </p:nvGraphicFramePr>
        <p:xfrm>
          <a:off x="1524000" y="2667000"/>
          <a:ext cx="6096000" cy="22860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457200">
                <a:tc>
                  <a:txBody>
                    <a:bodyPr/>
                    <a:lstStyle/>
                    <a:p>
                      <a:r>
                        <a:rPr lang="en-US" sz="2400" b="0"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rPr>
                        <a:t>P </a:t>
                      </a:r>
                      <a:r>
                        <a:rPr lang="en-US" sz="2400" b="0" dirty="0">
                          <a:latin typeface="+mj-lt"/>
                          <a:ea typeface="Cambria Math"/>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6" name="Content Placeholder 4"/>
          <p:cNvSpPr>
            <a:spLocks noGrp="1"/>
          </p:cNvSpPr>
          <p:nvPr>
            <p:ph idx="13"/>
          </p:nvPr>
        </p:nvSpPr>
        <p:spPr>
          <a:xfrm>
            <a:off x="457200" y="5257800"/>
            <a:ext cx="8138160" cy="822960"/>
          </a:xfrm>
        </p:spPr>
        <p:txBody>
          <a:bodyPr/>
          <a:lstStyle/>
          <a:p>
            <a:r>
              <a:rPr lang="en-US" sz="2400" dirty="0"/>
              <a:t> If </a:t>
            </a:r>
            <a:r>
              <a:rPr lang="en-US" sz="2400" i="1" dirty="0">
                <a:ea typeface="Cambria Math" pitchFamily="18" charset="0"/>
              </a:rPr>
              <a:t>p</a:t>
            </a:r>
            <a:r>
              <a:rPr lang="en-US" sz="2400" dirty="0"/>
              <a:t>  denotes “I am at home.” and </a:t>
            </a:r>
            <a:r>
              <a:rPr lang="en-US" sz="2400" i="1" dirty="0">
                <a:ea typeface="Cambria Math" pitchFamily="18" charset="0"/>
              </a:rPr>
              <a:t>q</a:t>
            </a:r>
            <a:r>
              <a:rPr lang="en-US" sz="2400" dirty="0"/>
              <a:t> denotes “It is raining.” then </a:t>
            </a:r>
            <a:r>
              <a:rPr lang="en-US" sz="2400" i="1" dirty="0">
                <a:ea typeface="Cambria Math" pitchFamily="18" charset="0"/>
              </a:rPr>
              <a:t>p </a:t>
            </a:r>
            <a:r>
              <a:rPr lang="en-US" sz="2400" dirty="0">
                <a:ea typeface="Cambria Math"/>
              </a:rPr>
              <a:t>↔ </a:t>
            </a:r>
            <a:r>
              <a:rPr lang="en-US" sz="2400" i="1" dirty="0">
                <a:ea typeface="Cambria Math" pitchFamily="18" charset="0"/>
              </a:rPr>
              <a:t>q</a:t>
            </a:r>
            <a:r>
              <a:rPr lang="en-US" sz="2400" dirty="0"/>
              <a:t> denotes “I am at home if and only if it is raining.”</a:t>
            </a:r>
          </a:p>
        </p:txBody>
      </p:sp>
    </p:spTree>
    <p:extLst>
      <p:ext uri="{BB962C8B-B14F-4D97-AF65-F5344CB8AC3E}">
        <p14:creationId xmlns:p14="http://schemas.microsoft.com/office/powerpoint/2010/main" val="2767297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Biconditional</a:t>
            </a:r>
          </a:p>
        </p:txBody>
      </p:sp>
      <p:sp>
        <p:nvSpPr>
          <p:cNvPr id="3" name="Content Placeholder 2"/>
          <p:cNvSpPr>
            <a:spLocks noGrp="1"/>
          </p:cNvSpPr>
          <p:nvPr>
            <p:ph idx="1"/>
          </p:nvPr>
        </p:nvSpPr>
        <p:spPr>
          <a:xfrm>
            <a:off x="457200" y="1295400"/>
            <a:ext cx="8321040" cy="5257800"/>
          </a:xfrm>
        </p:spPr>
        <p:txBody>
          <a:bodyPr/>
          <a:lstStyle/>
          <a:p>
            <a:r>
              <a:rPr lang="en-US" dirty="0"/>
              <a:t>Some alternative ways “</a:t>
            </a:r>
            <a:r>
              <a:rPr lang="en-US" i="1" dirty="0"/>
              <a:t>p</a:t>
            </a:r>
            <a:r>
              <a:rPr lang="en-US" dirty="0"/>
              <a:t> if and only if </a:t>
            </a:r>
            <a:r>
              <a:rPr lang="en-US" i="1" dirty="0"/>
              <a:t>q</a:t>
            </a:r>
            <a:r>
              <a:rPr lang="en-US" dirty="0"/>
              <a:t>” is expressed in English:</a:t>
            </a:r>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a:t>
            </a:r>
            <a:r>
              <a:rPr lang="en-US" b="1" dirty="0"/>
              <a:t>and conversely</a:t>
            </a:r>
          </a:p>
          <a:p>
            <a:pPr lvl="1"/>
            <a:r>
              <a:rPr lang="en-US" dirty="0"/>
              <a:t>  </a:t>
            </a:r>
            <a:r>
              <a:rPr lang="en-US" i="1" dirty="0"/>
              <a:t>p</a:t>
            </a:r>
            <a:r>
              <a:rPr lang="en-US" dirty="0"/>
              <a:t> </a:t>
            </a:r>
            <a:r>
              <a:rPr lang="en-US" b="1" dirty="0"/>
              <a:t>if</a:t>
            </a:r>
            <a:r>
              <a:rPr lang="en-US" dirty="0"/>
              <a:t> </a:t>
            </a:r>
            <a:r>
              <a:rPr lang="en-US" i="1" dirty="0"/>
              <a:t>q</a:t>
            </a:r>
            <a:endParaRPr lang="en-US" dirty="0"/>
          </a:p>
        </p:txBody>
      </p:sp>
    </p:spTree>
    <p:extLst>
      <p:ext uri="{BB962C8B-B14F-4D97-AF65-F5344CB8AC3E}">
        <p14:creationId xmlns:p14="http://schemas.microsoft.com/office/powerpoint/2010/main" val="288997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Tables For Compound Propositions</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3000" dirty="0"/>
              <a:t>Construction of a truth table:</a:t>
            </a:r>
          </a:p>
          <a:p>
            <a:pPr>
              <a:spcBef>
                <a:spcPts val="600"/>
              </a:spcBef>
            </a:pPr>
            <a:r>
              <a:rPr lang="en-US" sz="3000" dirty="0"/>
              <a:t>Rows</a:t>
            </a:r>
          </a:p>
          <a:p>
            <a:pPr lvl="1">
              <a:spcBef>
                <a:spcPts val="600"/>
              </a:spcBef>
            </a:pPr>
            <a:r>
              <a:rPr lang="en-US" sz="2600" dirty="0"/>
              <a:t>Need a row for every possible combination of values  for the  atomic propositions.</a:t>
            </a:r>
          </a:p>
          <a:p>
            <a:pPr>
              <a:spcBef>
                <a:spcPts val="600"/>
              </a:spcBef>
            </a:pPr>
            <a:r>
              <a:rPr lang="en-US" sz="3000" dirty="0"/>
              <a:t>Columns</a:t>
            </a:r>
          </a:p>
          <a:p>
            <a:pPr lvl="1">
              <a:spcBef>
                <a:spcPts val="600"/>
              </a:spcBef>
            </a:pPr>
            <a:r>
              <a:rPr lang="en-US" sz="2600" dirty="0"/>
              <a:t>Need a column for the compound proposition (usually at far right)</a:t>
            </a:r>
          </a:p>
          <a:p>
            <a:pPr lvl="1">
              <a:spcBef>
                <a:spcPts val="600"/>
              </a:spcBef>
            </a:pPr>
            <a:r>
              <a:rPr lang="en-US" sz="2600" dirty="0"/>
              <a:t>Need a column for the truth value of each expression that occurs in the compound proposition as it is built up.</a:t>
            </a:r>
          </a:p>
          <a:p>
            <a:pPr lvl="2">
              <a:spcBef>
                <a:spcPts val="600"/>
              </a:spcBef>
            </a:pPr>
            <a:r>
              <a:rPr lang="en-US" sz="2200" dirty="0"/>
              <a:t>This includes the atomic propositions</a:t>
            </a:r>
          </a:p>
        </p:txBody>
      </p:sp>
    </p:spTree>
    <p:extLst>
      <p:ext uri="{BB962C8B-B14F-4D97-AF65-F5344CB8AC3E}">
        <p14:creationId xmlns:p14="http://schemas.microsoft.com/office/powerpoint/2010/main" val="9820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pPr>
              <a:spcBef>
                <a:spcPts val="600"/>
              </a:spcBef>
            </a:pPr>
            <a:r>
              <a:rPr lang="en-US" sz="2800" dirty="0"/>
              <a:t>Propositional Logic</a:t>
            </a:r>
          </a:p>
          <a:p>
            <a:pPr lvl="1">
              <a:spcBef>
                <a:spcPts val="0"/>
              </a:spcBef>
              <a:spcAft>
                <a:spcPts val="200"/>
              </a:spcAft>
            </a:pPr>
            <a:r>
              <a:rPr lang="en-US" sz="2400" dirty="0"/>
              <a:t>The Language of Propositions</a:t>
            </a:r>
          </a:p>
          <a:p>
            <a:pPr lvl="1">
              <a:spcBef>
                <a:spcPts val="0"/>
              </a:spcBef>
              <a:spcAft>
                <a:spcPts val="200"/>
              </a:spcAft>
            </a:pPr>
            <a:r>
              <a:rPr lang="en-US" sz="2400" dirty="0"/>
              <a:t>Applications</a:t>
            </a:r>
          </a:p>
          <a:p>
            <a:pPr lvl="1">
              <a:spcBef>
                <a:spcPts val="0"/>
              </a:spcBef>
              <a:spcAft>
                <a:spcPts val="200"/>
              </a:spcAft>
            </a:pPr>
            <a:r>
              <a:rPr lang="en-US" sz="2400" dirty="0"/>
              <a:t>Logical Equivalences</a:t>
            </a:r>
          </a:p>
          <a:p>
            <a:pPr>
              <a:spcBef>
                <a:spcPts val="600"/>
              </a:spcBef>
            </a:pPr>
            <a:r>
              <a:rPr lang="en-US" sz="2800" dirty="0"/>
              <a:t>Predicate Logic</a:t>
            </a:r>
          </a:p>
          <a:p>
            <a:pPr lvl="1">
              <a:spcBef>
                <a:spcPts val="0"/>
              </a:spcBef>
              <a:spcAft>
                <a:spcPts val="200"/>
              </a:spcAft>
            </a:pPr>
            <a:r>
              <a:rPr lang="en-US" sz="2400" dirty="0"/>
              <a:t>The Language of Quantifiers</a:t>
            </a:r>
          </a:p>
          <a:p>
            <a:pPr lvl="1">
              <a:spcBef>
                <a:spcPts val="0"/>
              </a:spcBef>
              <a:spcAft>
                <a:spcPts val="200"/>
              </a:spcAft>
            </a:pPr>
            <a:r>
              <a:rPr lang="en-US" sz="2400" dirty="0"/>
              <a:t>Logical Equivalences</a:t>
            </a:r>
          </a:p>
          <a:p>
            <a:pPr lvl="1">
              <a:spcBef>
                <a:spcPts val="0"/>
              </a:spcBef>
              <a:spcAft>
                <a:spcPts val="200"/>
              </a:spcAft>
            </a:pPr>
            <a:r>
              <a:rPr lang="en-US" sz="2400" dirty="0"/>
              <a:t>Nested Quantifiers</a:t>
            </a:r>
          </a:p>
          <a:p>
            <a:pPr>
              <a:spcBef>
                <a:spcPts val="600"/>
              </a:spcBef>
            </a:pPr>
            <a:r>
              <a:rPr lang="en-US" sz="2800" dirty="0"/>
              <a:t>Proofs</a:t>
            </a:r>
          </a:p>
          <a:p>
            <a:pPr lvl="1">
              <a:spcBef>
                <a:spcPts val="0"/>
              </a:spcBef>
              <a:spcAft>
                <a:spcPts val="200"/>
              </a:spcAft>
            </a:pPr>
            <a:r>
              <a:rPr lang="en-US" sz="2400" dirty="0"/>
              <a:t>Rules of Inference</a:t>
            </a:r>
          </a:p>
          <a:p>
            <a:pPr lvl="1">
              <a:spcBef>
                <a:spcPts val="0"/>
              </a:spcBef>
              <a:spcAft>
                <a:spcPts val="200"/>
              </a:spcAft>
            </a:pPr>
            <a:r>
              <a:rPr lang="en-US" sz="2400" dirty="0"/>
              <a:t>Proof Methods</a:t>
            </a:r>
          </a:p>
          <a:p>
            <a:pPr lvl="1">
              <a:spcBef>
                <a:spcPts val="0"/>
              </a:spcBef>
              <a:spcAft>
                <a:spcPts val="200"/>
              </a:spcAft>
            </a:pPr>
            <a:r>
              <a:rPr lang="en-US" sz="2400" dirty="0"/>
              <a:t>Proof Strategy</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Truth Table</a:t>
            </a:r>
          </a:p>
        </p:txBody>
      </p:sp>
      <p:sp>
        <p:nvSpPr>
          <p:cNvPr id="3" name="Content Placeholder 2"/>
          <p:cNvSpPr>
            <a:spLocks noGrp="1"/>
          </p:cNvSpPr>
          <p:nvPr>
            <p:ph idx="1"/>
          </p:nvPr>
        </p:nvSpPr>
        <p:spPr>
          <a:xfrm>
            <a:off x="457200" y="1295400"/>
            <a:ext cx="8321040" cy="5257800"/>
          </a:xfrm>
        </p:spPr>
        <p:txBody>
          <a:bodyPr/>
          <a:lstStyle/>
          <a:p>
            <a:r>
              <a:rPr lang="en-US" dirty="0"/>
              <a:t>Construct a truth table for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 </a:t>
            </a:r>
            <a:r>
              <a:rPr lang="en-US" dirty="0">
                <a:ea typeface="Cambria Math" pitchFamily="18" charset="0"/>
              </a:rPr>
              <a:t>→</a:t>
            </a:r>
            <a:r>
              <a:rPr lang="en-US" i="1" dirty="0">
                <a:ea typeface="Cambria Math" pitchFamily="18" charset="0"/>
              </a:rPr>
              <a:t> </a:t>
            </a:r>
            <a:r>
              <a:rPr lang="en-US" dirty="0">
                <a:latin typeface="Cambria Math"/>
                <a:ea typeface="Cambria Math"/>
              </a:rPr>
              <a:t>¬</a:t>
            </a:r>
            <a:r>
              <a:rPr lang="en-US" i="1" dirty="0">
                <a:ea typeface="Cambria Math" pitchFamily="18" charset="0"/>
              </a:rPr>
              <a:t>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8950303"/>
              </p:ext>
            </p:extLst>
          </p:nvPr>
        </p:nvGraphicFramePr>
        <p:xfrm>
          <a:off x="457200" y="2133600"/>
          <a:ext cx="8229600" cy="4114800"/>
        </p:xfrm>
        <a:graphic>
          <a:graphicData uri="http://schemas.openxmlformats.org/drawingml/2006/table">
            <a:tbl>
              <a:tblPr firstRow="1" bandRow="1">
                <a:tableStyleId>{21E4AEA4-8DFA-4A89-87EB-49C32662AFE0}</a:tableStyleId>
              </a:tblPr>
              <a:tblGrid>
                <a:gridCol w="1280160">
                  <a:extLst>
                    <a:ext uri="{9D8B030D-6E8A-4147-A177-3AD203B41FA5}">
                      <a16:colId xmlns:a16="http://schemas.microsoft.com/office/drawing/2014/main" val="831567363"/>
                    </a:ext>
                  </a:extLst>
                </a:gridCol>
                <a:gridCol w="1280160">
                  <a:extLst>
                    <a:ext uri="{9D8B030D-6E8A-4147-A177-3AD203B41FA5}">
                      <a16:colId xmlns:a16="http://schemas.microsoft.com/office/drawing/2014/main" val="1633824391"/>
                    </a:ext>
                  </a:extLst>
                </a:gridCol>
                <a:gridCol w="1280160">
                  <a:extLst>
                    <a:ext uri="{9D8B030D-6E8A-4147-A177-3AD203B41FA5}">
                      <a16:colId xmlns:a16="http://schemas.microsoft.com/office/drawing/2014/main" val="2270511431"/>
                    </a:ext>
                  </a:extLst>
                </a:gridCol>
                <a:gridCol w="1280160">
                  <a:extLst>
                    <a:ext uri="{9D8B030D-6E8A-4147-A177-3AD203B41FA5}">
                      <a16:colId xmlns:a16="http://schemas.microsoft.com/office/drawing/2014/main" val="2468978270"/>
                    </a:ext>
                  </a:extLst>
                </a:gridCol>
                <a:gridCol w="1280160">
                  <a:extLst>
                    <a:ext uri="{9D8B030D-6E8A-4147-A177-3AD203B41FA5}">
                      <a16:colId xmlns:a16="http://schemas.microsoft.com/office/drawing/2014/main" val="1828901928"/>
                    </a:ext>
                  </a:extLst>
                </a:gridCol>
                <a:gridCol w="1828800">
                  <a:extLst>
                    <a:ext uri="{9D8B030D-6E8A-4147-A177-3AD203B41FA5}">
                      <a16:colId xmlns:a16="http://schemas.microsoft.com/office/drawing/2014/main" val="973339140"/>
                    </a:ext>
                  </a:extLst>
                </a:gridCol>
              </a:tblGrid>
              <a:tr h="457200">
                <a:tc>
                  <a:txBody>
                    <a:bodyPr/>
                    <a:lstStyle/>
                    <a:p>
                      <a:r>
                        <a:rPr lang="en-US" sz="2400" b="1"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rPr>
                        <a:t>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r</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 </a:t>
                      </a:r>
                      <a:r>
                        <a:rPr lang="en-US" sz="2400" b="1" i="1" dirty="0">
                          <a:ea typeface="Cambria Math" pitchFamily="18" charset="0"/>
                        </a:rPr>
                        <a:t>q</a:t>
                      </a:r>
                      <a:r>
                        <a:rPr lang="en-US" sz="2400" b="1" i="0" dirty="0">
                          <a:ea typeface="Cambria Math" pitchFamily="18" charset="0"/>
                        </a:rPr>
                        <a:t> → </a:t>
                      </a:r>
                      <a:r>
                        <a:rPr lang="en-US" sz="2400" b="1" i="0" dirty="0">
                          <a:latin typeface="Cambria Math"/>
                          <a:ea typeface="Cambria Math"/>
                        </a:rPr>
                        <a:t>¬</a:t>
                      </a:r>
                      <a:r>
                        <a:rPr lang="en-US" sz="2400" b="1" i="1" dirty="0">
                          <a:ea typeface="Cambria Math" pitchFamily="18" charset="0"/>
                        </a:rPr>
                        <a:t>r</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03610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78784"/>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Tree>
    <p:extLst>
      <p:ext uri="{BB962C8B-B14F-4D97-AF65-F5344CB8AC3E}">
        <p14:creationId xmlns:p14="http://schemas.microsoft.com/office/powerpoint/2010/main" val="2649461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a:xfrm>
            <a:off x="457200" y="1295400"/>
            <a:ext cx="8321040" cy="2971800"/>
          </a:xfrm>
        </p:spPr>
        <p:txBody>
          <a:bodyPr/>
          <a:lstStyle/>
          <a:p>
            <a:r>
              <a:rPr lang="en-US" dirty="0"/>
              <a:t>Two propositions are </a:t>
            </a:r>
            <a:r>
              <a:rPr lang="en-US" i="1" dirty="0"/>
              <a:t>equivalent</a:t>
            </a:r>
            <a:r>
              <a:rPr lang="en-US" b="1" dirty="0"/>
              <a:t> </a:t>
            </a:r>
            <a:r>
              <a:rPr lang="en-US" dirty="0"/>
              <a:t>if they always have the same truth value.</a:t>
            </a:r>
            <a:endParaRPr lang="en-US" b="1" dirty="0"/>
          </a:p>
          <a:p>
            <a:r>
              <a:rPr lang="en-US" b="1" dirty="0"/>
              <a:t>Example</a:t>
            </a:r>
            <a:r>
              <a:rPr lang="en-US" dirty="0"/>
              <a:t>: Show using a truth table that the conditional is equivalent to the contrapositive.</a:t>
            </a:r>
          </a:p>
          <a:p>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081976756"/>
              </p:ext>
            </p:extLst>
          </p:nvPr>
        </p:nvGraphicFramePr>
        <p:xfrm>
          <a:off x="640080" y="4267200"/>
          <a:ext cx="7863840" cy="2286000"/>
        </p:xfrm>
        <a:graphic>
          <a:graphicData uri="http://schemas.openxmlformats.org/drawingml/2006/table">
            <a:tbl>
              <a:tblPr firstRow="1" bandRow="1">
                <a:tableStyleId>{21E4AEA4-8DFA-4A89-87EB-49C32662AFE0}</a:tableStyleId>
              </a:tblPr>
              <a:tblGrid>
                <a:gridCol w="1280160">
                  <a:extLst>
                    <a:ext uri="{9D8B030D-6E8A-4147-A177-3AD203B41FA5}">
                      <a16:colId xmlns:a16="http://schemas.microsoft.com/office/drawing/2014/main" val="831567363"/>
                    </a:ext>
                  </a:extLst>
                </a:gridCol>
                <a:gridCol w="1280160">
                  <a:extLst>
                    <a:ext uri="{9D8B030D-6E8A-4147-A177-3AD203B41FA5}">
                      <a16:colId xmlns:a16="http://schemas.microsoft.com/office/drawing/2014/main" val="1633824391"/>
                    </a:ext>
                  </a:extLst>
                </a:gridCol>
                <a:gridCol w="1280160">
                  <a:extLst>
                    <a:ext uri="{9D8B030D-6E8A-4147-A177-3AD203B41FA5}">
                      <a16:colId xmlns:a16="http://schemas.microsoft.com/office/drawing/2014/main" val="2270511431"/>
                    </a:ext>
                  </a:extLst>
                </a:gridCol>
                <a:gridCol w="1280160">
                  <a:extLst>
                    <a:ext uri="{9D8B030D-6E8A-4147-A177-3AD203B41FA5}">
                      <a16:colId xmlns:a16="http://schemas.microsoft.com/office/drawing/2014/main" val="2468978270"/>
                    </a:ext>
                  </a:extLst>
                </a:gridCol>
                <a:gridCol w="1280160">
                  <a:extLst>
                    <a:ext uri="{9D8B030D-6E8A-4147-A177-3AD203B41FA5}">
                      <a16:colId xmlns:a16="http://schemas.microsoft.com/office/drawing/2014/main" val="1828901928"/>
                    </a:ext>
                  </a:extLst>
                </a:gridCol>
                <a:gridCol w="1463040">
                  <a:extLst>
                    <a:ext uri="{9D8B030D-6E8A-4147-A177-3AD203B41FA5}">
                      <a16:colId xmlns:a16="http://schemas.microsoft.com/office/drawing/2014/main" val="973339140"/>
                    </a:ext>
                  </a:extLst>
                </a:gridCol>
              </a:tblGrid>
              <a:tr h="457200">
                <a:tc>
                  <a:txBody>
                    <a:bodyPr/>
                    <a:lstStyle/>
                    <a:p>
                      <a:r>
                        <a:rPr lang="en-US" sz="2400" b="1"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i="0" dirty="0">
                          <a:latin typeface="Cambria Math"/>
                          <a:ea typeface="Cambria Math"/>
                        </a:rPr>
                        <a:t>¬</a:t>
                      </a:r>
                      <a:r>
                        <a:rPr lang="en-US" sz="2400" b="1" i="1" dirty="0">
                          <a:ea typeface="Cambria Math" pitchFamily="18" charset="0"/>
                        </a:rPr>
                        <a:t>p</a:t>
                      </a:r>
                      <a:endParaRPr lang="en-US" sz="2400" b="1" i="1" kern="1200" dirty="0">
                        <a:solidFill>
                          <a:schemeClr val="lt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a:t>
                      </a:r>
                      <a:r>
                        <a:rPr lang="en-US" sz="2400" b="1" i="0" dirty="0">
                          <a:ea typeface="Cambria Math" pitchFamily="18" charset="0"/>
                        </a:rPr>
                        <a:t>→</a:t>
                      </a:r>
                      <a:r>
                        <a:rPr lang="en-US" sz="2400" b="1" i="0" dirty="0">
                          <a:latin typeface="Cambria Math" pitchFamily="18" charset="0"/>
                          <a:ea typeface="Cambria Math" pitchFamily="18" charset="0"/>
                        </a:rPr>
                        <a:t>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q</a:t>
                      </a:r>
                      <a:r>
                        <a:rPr lang="en-US" sz="2400" b="1" i="0" dirty="0">
                          <a:ea typeface="Cambria Math" pitchFamily="18" charset="0"/>
                        </a:rPr>
                        <a:t> → </a:t>
                      </a:r>
                      <a:r>
                        <a:rPr lang="en-US" sz="2400" b="1" i="0" dirty="0">
                          <a:latin typeface="Cambria Math"/>
                          <a:ea typeface="Cambria Math"/>
                        </a:rPr>
                        <a:t>¬</a:t>
                      </a:r>
                      <a:r>
                        <a:rPr lang="en-US" sz="2400" b="1" i="1" dirty="0">
                          <a:ea typeface="Cambria Math" pitchFamily="18" charset="0"/>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Tree>
    <p:extLst>
      <p:ext uri="{BB962C8B-B14F-4D97-AF65-F5344CB8AC3E}">
        <p14:creationId xmlns:p14="http://schemas.microsoft.com/office/powerpoint/2010/main" val="115344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Truth Table to Show Non-Equivalence</a:t>
            </a:r>
          </a:p>
        </p:txBody>
      </p:sp>
      <p:sp>
        <p:nvSpPr>
          <p:cNvPr id="3" name="Content Placeholder 2"/>
          <p:cNvSpPr>
            <a:spLocks noGrp="1"/>
          </p:cNvSpPr>
          <p:nvPr>
            <p:ph idx="1"/>
          </p:nvPr>
        </p:nvSpPr>
        <p:spPr>
          <a:xfrm>
            <a:off x="457200" y="1295400"/>
            <a:ext cx="8321040" cy="2286000"/>
          </a:xfrm>
        </p:spPr>
        <p:txBody>
          <a:bodyPr/>
          <a:lstStyle/>
          <a:p>
            <a:r>
              <a:rPr lang="en-US" b="1" dirty="0"/>
              <a:t> Example</a:t>
            </a:r>
            <a:r>
              <a:rPr lang="en-US" dirty="0"/>
              <a:t>: Show using truth tables that neither  the converse nor inverse of an implication are not equivalent to the implication.</a:t>
            </a:r>
          </a:p>
          <a:p>
            <a:r>
              <a:rPr lang="en-US" b="1" dirty="0"/>
              <a:t>Solution: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7049468"/>
              </p:ext>
            </p:extLst>
          </p:nvPr>
        </p:nvGraphicFramePr>
        <p:xfrm>
          <a:off x="457200" y="3733800"/>
          <a:ext cx="8229600" cy="2286000"/>
        </p:xfrm>
        <a:graphic>
          <a:graphicData uri="http://schemas.openxmlformats.org/drawingml/2006/table">
            <a:tbl>
              <a:tblPr firstRow="1" bandRow="1">
                <a:tableStyleId>{21E4AEA4-8DFA-4A89-87EB-49C32662AFE0}</a:tableStyleId>
              </a:tblPr>
              <a:tblGrid>
                <a:gridCol w="1097523">
                  <a:extLst>
                    <a:ext uri="{9D8B030D-6E8A-4147-A177-3AD203B41FA5}">
                      <a16:colId xmlns:a16="http://schemas.microsoft.com/office/drawing/2014/main" val="831567363"/>
                    </a:ext>
                  </a:extLst>
                </a:gridCol>
                <a:gridCol w="1097523">
                  <a:extLst>
                    <a:ext uri="{9D8B030D-6E8A-4147-A177-3AD203B41FA5}">
                      <a16:colId xmlns:a16="http://schemas.microsoft.com/office/drawing/2014/main" val="1633824391"/>
                    </a:ext>
                  </a:extLst>
                </a:gridCol>
                <a:gridCol w="1097523">
                  <a:extLst>
                    <a:ext uri="{9D8B030D-6E8A-4147-A177-3AD203B41FA5}">
                      <a16:colId xmlns:a16="http://schemas.microsoft.com/office/drawing/2014/main" val="2270511431"/>
                    </a:ext>
                  </a:extLst>
                </a:gridCol>
                <a:gridCol w="1097523">
                  <a:extLst>
                    <a:ext uri="{9D8B030D-6E8A-4147-A177-3AD203B41FA5}">
                      <a16:colId xmlns:a16="http://schemas.microsoft.com/office/drawing/2014/main" val="2468978270"/>
                    </a:ext>
                  </a:extLst>
                </a:gridCol>
                <a:gridCol w="1097523">
                  <a:extLst>
                    <a:ext uri="{9D8B030D-6E8A-4147-A177-3AD203B41FA5}">
                      <a16:colId xmlns:a16="http://schemas.microsoft.com/office/drawing/2014/main" val="1828901928"/>
                    </a:ext>
                  </a:extLst>
                </a:gridCol>
                <a:gridCol w="1487673">
                  <a:extLst>
                    <a:ext uri="{9D8B030D-6E8A-4147-A177-3AD203B41FA5}">
                      <a16:colId xmlns:a16="http://schemas.microsoft.com/office/drawing/2014/main" val="973339140"/>
                    </a:ext>
                  </a:extLst>
                </a:gridCol>
                <a:gridCol w="1254312">
                  <a:extLst>
                    <a:ext uri="{9D8B030D-6E8A-4147-A177-3AD203B41FA5}">
                      <a16:colId xmlns:a16="http://schemas.microsoft.com/office/drawing/2014/main" val="2209165444"/>
                    </a:ext>
                  </a:extLst>
                </a:gridCol>
              </a:tblGrid>
              <a:tr h="457200">
                <a:tc>
                  <a:txBody>
                    <a:bodyPr/>
                    <a:lstStyle/>
                    <a:p>
                      <a:r>
                        <a:rPr lang="en-US" sz="2400" b="1"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i="0" dirty="0">
                          <a:latin typeface="Cambria Math"/>
                          <a:ea typeface="Cambria Math"/>
                        </a:rPr>
                        <a:t>¬</a:t>
                      </a:r>
                      <a:r>
                        <a:rPr lang="en-US" sz="2400" b="1" i="1" dirty="0">
                          <a:ea typeface="Cambria Math" pitchFamily="18" charset="0"/>
                        </a:rPr>
                        <a:t>p</a:t>
                      </a:r>
                      <a:endParaRPr lang="en-US" sz="2400" b="1" i="1" kern="1200" dirty="0">
                        <a:solidFill>
                          <a:schemeClr val="lt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a:t>
                      </a:r>
                      <a:r>
                        <a:rPr lang="en-US" sz="2400" b="1" i="0" dirty="0">
                          <a:ea typeface="Cambria Math" pitchFamily="18" charset="0"/>
                        </a:rPr>
                        <a:t>→</a:t>
                      </a:r>
                      <a:r>
                        <a:rPr lang="en-US" sz="2400" b="1" i="0" dirty="0">
                          <a:latin typeface="Cambria Math" pitchFamily="18" charset="0"/>
                          <a:ea typeface="Cambria Math" pitchFamily="18" charset="0"/>
                        </a:rPr>
                        <a:t>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p</a:t>
                      </a:r>
                      <a:r>
                        <a:rPr lang="en-US" sz="2400" b="1" i="0" dirty="0">
                          <a:ea typeface="Cambria Math" pitchFamily="18" charset="0"/>
                        </a:rPr>
                        <a:t> → </a:t>
                      </a:r>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q</a:t>
                      </a:r>
                      <a:r>
                        <a:rPr lang="en-US" sz="2400" b="1" i="0" dirty="0">
                          <a:latin typeface="Cambria Math" pitchFamily="18" charset="0"/>
                          <a:ea typeface="Cambria Math" pitchFamily="18" charset="0"/>
                        </a:rPr>
                        <a:t> </a:t>
                      </a:r>
                      <a:r>
                        <a:rPr lang="en-US" sz="2400" b="1" i="0" dirty="0">
                          <a:ea typeface="Cambria Math" pitchFamily="18" charset="0"/>
                        </a:rPr>
                        <a:t>→</a:t>
                      </a:r>
                      <a:r>
                        <a:rPr lang="en-US" sz="2400" b="1" i="0" dirty="0">
                          <a:latin typeface="Cambria Math" pitchFamily="18" charset="0"/>
                          <a:ea typeface="Cambria Math" pitchFamily="18" charset="0"/>
                        </a:rPr>
                        <a:t> </a:t>
                      </a:r>
                      <a:r>
                        <a:rPr lang="en-US" sz="2400" b="1" i="1" dirty="0">
                          <a:ea typeface="Cambria Math" pitchFamily="18" charset="0"/>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
        <p:nvSpPr>
          <p:cNvPr id="5" name="Rectangle 4"/>
          <p:cNvSpPr/>
          <p:nvPr/>
        </p:nvSpPr>
        <p:spPr>
          <a:xfrm>
            <a:off x="4876800" y="4673600"/>
            <a:ext cx="3733800" cy="381000"/>
          </a:xfrm>
          <a:prstGeom prst="rect">
            <a:avLst/>
          </a:prstGeom>
          <a:noFill/>
          <a:ln w="38100">
            <a:solidFill>
              <a:srgbClr val="0461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64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dirty="0"/>
              <a:t>How many rows are there in a truth table with </a:t>
            </a:r>
            <a:r>
              <a:rPr lang="en-US" i="1" dirty="0"/>
              <a:t>n</a:t>
            </a:r>
            <a:r>
              <a:rPr lang="en-US" dirty="0"/>
              <a:t> propositional variables?</a:t>
            </a:r>
            <a:endParaRPr lang="en-US" b="1" dirty="0"/>
          </a:p>
          <a:p>
            <a:pPr>
              <a:spcAft>
                <a:spcPts val="1200"/>
              </a:spcAft>
            </a:pPr>
            <a:r>
              <a:rPr lang="en-US" b="1" dirty="0"/>
              <a:t>Solution</a:t>
            </a:r>
            <a:r>
              <a:rPr lang="en-US" dirty="0"/>
              <a:t>: </a:t>
            </a:r>
            <a:r>
              <a:rPr lang="en-US" dirty="0">
                <a:ea typeface="Cambria Math" pitchFamily="18" charset="0"/>
              </a:rPr>
              <a:t>2</a:t>
            </a:r>
            <a:r>
              <a:rPr lang="en-US" baseline="30000" dirty="0">
                <a:ea typeface="Cambria Math" pitchFamily="18" charset="0"/>
              </a:rPr>
              <a:t>n</a:t>
            </a:r>
            <a:r>
              <a:rPr lang="en-US" dirty="0">
                <a:ea typeface="Cambria Math" pitchFamily="18" charset="0"/>
              </a:rPr>
              <a:t> We will see how to do this in Chapter 6.</a:t>
            </a:r>
            <a:endParaRPr lang="en-US" dirty="0"/>
          </a:p>
          <a:p>
            <a:pPr>
              <a:spcAft>
                <a:spcPts val="1200"/>
              </a:spcAft>
            </a:pPr>
            <a:r>
              <a:rPr lang="en-US" dirty="0"/>
              <a:t>Note that this means that with n propositional variables, we can construct </a:t>
            </a:r>
            <a:r>
              <a:rPr lang="en-US" dirty="0">
                <a:ea typeface="Cambria Math" pitchFamily="18" charset="0"/>
              </a:rPr>
              <a:t>2</a:t>
            </a:r>
            <a:r>
              <a:rPr lang="en-US" baseline="30000" dirty="0">
                <a:ea typeface="Cambria Math" pitchFamily="18" charset="0"/>
              </a:rPr>
              <a:t>n</a:t>
            </a:r>
            <a:r>
              <a:rPr lang="en-US" dirty="0">
                <a:ea typeface="Cambria Math" pitchFamily="18" charset="0"/>
              </a:rPr>
              <a:t> distinct (that is, not equivalent) propositions.</a:t>
            </a:r>
            <a:endParaRPr lang="en-US" dirty="0"/>
          </a:p>
        </p:txBody>
      </p:sp>
    </p:spTree>
    <p:extLst>
      <p:ext uri="{BB962C8B-B14F-4D97-AF65-F5344CB8AC3E}">
        <p14:creationId xmlns:p14="http://schemas.microsoft.com/office/powerpoint/2010/main" val="2534862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Logical Operators</a:t>
            </a:r>
          </a:p>
        </p:txBody>
      </p:sp>
      <p:graphicFrame>
        <p:nvGraphicFramePr>
          <p:cNvPr id="4" name="Table 2"/>
          <p:cNvGraphicFramePr>
            <a:graphicFrameLocks noGrp="1"/>
          </p:cNvGraphicFramePr>
          <p:nvPr>
            <p:extLst>
              <p:ext uri="{D42A27DB-BD31-4B8C-83A1-F6EECF244321}">
                <p14:modId xmlns:p14="http://schemas.microsoft.com/office/powerpoint/2010/main" val="2846361606"/>
              </p:ext>
            </p:extLst>
          </p:nvPr>
        </p:nvGraphicFramePr>
        <p:xfrm>
          <a:off x="1828800" y="1447800"/>
          <a:ext cx="5486400" cy="274320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831567363"/>
                    </a:ext>
                  </a:extLst>
                </a:gridCol>
                <a:gridCol w="2743200">
                  <a:extLst>
                    <a:ext uri="{9D8B030D-6E8A-4147-A177-3AD203B41FA5}">
                      <a16:colId xmlns:a16="http://schemas.microsoft.com/office/drawing/2014/main" val="1633824391"/>
                    </a:ext>
                  </a:extLst>
                </a:gridCol>
              </a:tblGrid>
              <a:tr h="457200">
                <a:tc>
                  <a:txBody>
                    <a:bodyPr/>
                    <a:lstStyle/>
                    <a:p>
                      <a:r>
                        <a:rPr lang="en-US" sz="2400" dirty="0"/>
                        <a:t>Operator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Precedence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b="0" i="0" dirty="0">
                          <a:latin typeface="Cambria Math" pitchFamily="18" charset="0"/>
                          <a:ea typeface="Cambria Math" pitchFamily="18" charset="0"/>
                          <a:sym typeface="Symbol"/>
                        </a:rPr>
                        <a:t>¬</a:t>
                      </a:r>
                      <a:endParaRPr lang="en-US" sz="2400" b="0"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1</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b="0" dirty="0">
                          <a:latin typeface="Cambria Math" pitchFamily="18" charset="0"/>
                          <a:ea typeface="Cambria Math" pitchFamily="18" charset="0"/>
                          <a:sym typeface="Symbol" panose="05050102010706020507" pitchFamily="18" charset="2"/>
                        </a:rPr>
                        <a: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2</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dirty="0">
                          <a:latin typeface="Cambria Math" pitchFamily="18" charset="0"/>
                          <a:ea typeface="Cambria Math" pitchFamily="18" charset="0"/>
                          <a:sym typeface="Symbol" panose="05050102010706020507" pitchFamily="18" charset="2"/>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2965957"/>
                  </a:ext>
                </a:extLst>
              </a:tr>
            </a:tbl>
          </a:graphicData>
        </a:graphic>
      </p:graphicFrame>
      <p:sp>
        <p:nvSpPr>
          <p:cNvPr id="3" name="Content Placeholder 3"/>
          <p:cNvSpPr>
            <a:spLocks noGrp="1"/>
          </p:cNvSpPr>
          <p:nvPr>
            <p:ph idx="1"/>
          </p:nvPr>
        </p:nvSpPr>
        <p:spPr>
          <a:xfrm>
            <a:off x="457200" y="4495800"/>
            <a:ext cx="8321040" cy="1828800"/>
          </a:xfrm>
        </p:spPr>
        <p:txBody>
          <a:bodyPr/>
          <a:lstStyle/>
          <a:p>
            <a:pPr>
              <a:spcBef>
                <a:spcPts val="600"/>
              </a:spcBef>
            </a:pPr>
            <a:r>
              <a:rPr lang="en-US" i="1" dirty="0">
                <a:ea typeface="Cambria Math" pitchFamily="18" charset="0"/>
              </a:rPr>
              <a:t>p </a:t>
            </a:r>
            <a:r>
              <a:rPr lang="en-US" dirty="0">
                <a:latin typeface="Cambria Math" panose="02040503050406030204" pitchFamily="18" charset="0"/>
                <a:ea typeface="Cambria Math" panose="02040503050406030204" pitchFamily="18" charset="0"/>
                <a:sym typeface="Symbol"/>
              </a:rPr>
              <a:t>∨</a:t>
            </a:r>
            <a:r>
              <a:rPr lang="en-US" dirty="0">
                <a:ea typeface="Cambria Math" pitchFamily="18" charset="0"/>
                <a:sym typeface="Symbol"/>
              </a:rPr>
              <a:t> </a:t>
            </a:r>
            <a:r>
              <a:rPr lang="en-US" i="1" dirty="0">
                <a:ea typeface="Cambria Math" pitchFamily="18" charset="0"/>
                <a:sym typeface="Symbol"/>
              </a:rPr>
              <a:t>q </a:t>
            </a:r>
            <a:r>
              <a:rPr lang="en-US" dirty="0">
                <a:latin typeface="Calibri" panose="020F0502020204030204" pitchFamily="34" charset="0"/>
                <a:ea typeface="Cambria Math" pitchFamily="18" charset="0"/>
                <a:sym typeface="Symbol"/>
              </a:rPr>
              <a:t>→</a:t>
            </a:r>
            <a:r>
              <a:rPr lang="en-US" i="1" dirty="0">
                <a:ea typeface="Cambria Math" pitchFamily="18" charset="0"/>
                <a:sym typeface="Symbol"/>
              </a:rPr>
              <a:t> </a:t>
            </a:r>
            <a:r>
              <a:rPr lang="en-US" dirty="0">
                <a:latin typeface="Cambria Math" panose="02040503050406030204" pitchFamily="18" charset="0"/>
                <a:ea typeface="Cambria Math" panose="02040503050406030204" pitchFamily="18" charset="0"/>
                <a:sym typeface="Symbol"/>
              </a:rPr>
              <a:t>¬</a:t>
            </a:r>
            <a:r>
              <a:rPr lang="en-US" i="1" dirty="0">
                <a:ea typeface="Cambria Math" pitchFamily="18" charset="0"/>
                <a:sym typeface="Symbol"/>
              </a:rPr>
              <a:t>r </a:t>
            </a:r>
            <a:r>
              <a:rPr lang="en-US" dirty="0">
                <a:ea typeface="Cambria Math" pitchFamily="18" charset="0"/>
                <a:sym typeface="Symbol"/>
              </a:rPr>
              <a:t>is equivalent to</a:t>
            </a:r>
            <a:r>
              <a:rPr lang="en-US" dirty="0">
                <a:ea typeface="Cambria Math" pitchFamily="18" charset="0"/>
              </a:rPr>
              <a:t> (</a:t>
            </a:r>
            <a:r>
              <a:rPr lang="en-US" i="1" dirty="0">
                <a:ea typeface="Cambria Math" pitchFamily="18" charset="0"/>
              </a:rPr>
              <a:t>p </a:t>
            </a:r>
            <a:r>
              <a:rPr lang="en-US" dirty="0">
                <a:latin typeface="Cambria Math" panose="02040503050406030204" pitchFamily="18" charset="0"/>
                <a:ea typeface="Cambria Math" panose="02040503050406030204" pitchFamily="18" charset="0"/>
                <a:sym typeface="Symbol"/>
              </a:rPr>
              <a:t>∨ </a:t>
            </a:r>
            <a:r>
              <a:rPr lang="en-US" i="1" dirty="0">
                <a:ea typeface="Cambria Math" pitchFamily="18" charset="0"/>
                <a:sym typeface="Symbol"/>
              </a:rPr>
              <a:t>q</a:t>
            </a:r>
            <a:r>
              <a:rPr lang="en-US" dirty="0">
                <a:ea typeface="Cambria Math" pitchFamily="18" charset="0"/>
                <a:sym typeface="Symbol"/>
              </a:rPr>
              <a:t>)</a:t>
            </a:r>
            <a:r>
              <a:rPr lang="en-US" i="1" dirty="0">
                <a:ea typeface="Cambria Math" pitchFamily="18" charset="0"/>
                <a:sym typeface="Symbol"/>
              </a:rPr>
              <a:t> </a:t>
            </a:r>
            <a:r>
              <a:rPr lang="en-US" dirty="0">
                <a:latin typeface="Calibri" panose="020F0502020204030204" pitchFamily="34" charset="0"/>
                <a:ea typeface="Cambria Math" pitchFamily="18" charset="0"/>
                <a:sym typeface="Symbol"/>
              </a:rPr>
              <a:t>→</a:t>
            </a:r>
            <a:r>
              <a:rPr lang="en-US" i="1" dirty="0">
                <a:ea typeface="Cambria Math" pitchFamily="18" charset="0"/>
                <a:sym typeface="Symbol"/>
              </a:rPr>
              <a:t> </a:t>
            </a:r>
            <a:r>
              <a:rPr lang="en-US" dirty="0">
                <a:latin typeface="Cambria Math" panose="02040503050406030204" pitchFamily="18" charset="0"/>
                <a:ea typeface="Cambria Math" panose="02040503050406030204" pitchFamily="18" charset="0"/>
                <a:sym typeface="Symbol"/>
              </a:rPr>
              <a:t>¬</a:t>
            </a:r>
            <a:r>
              <a:rPr lang="en-US" i="1" dirty="0">
                <a:ea typeface="Cambria Math" pitchFamily="18" charset="0"/>
                <a:sym typeface="Symbol"/>
              </a:rPr>
              <a:t>r</a:t>
            </a:r>
          </a:p>
          <a:p>
            <a:pPr>
              <a:spcBef>
                <a:spcPts val="600"/>
              </a:spcBef>
            </a:pPr>
            <a:r>
              <a:rPr lang="en-US" dirty="0">
                <a:ea typeface="Cambria Math" pitchFamily="18" charset="0"/>
                <a:sym typeface="Symbol"/>
              </a:rPr>
              <a:t>If the intended meaning is </a:t>
            </a:r>
            <a:r>
              <a:rPr lang="en-US" i="1" dirty="0">
                <a:ea typeface="Cambria Math" pitchFamily="18" charset="0"/>
              </a:rPr>
              <a:t>p </a:t>
            </a:r>
            <a:r>
              <a:rPr lang="en-US" dirty="0">
                <a:latin typeface="Cambria Math" panose="02040503050406030204" pitchFamily="18" charset="0"/>
                <a:ea typeface="Cambria Math" panose="02040503050406030204" pitchFamily="18" charset="0"/>
                <a:sym typeface="Symbol"/>
              </a:rPr>
              <a:t>∨</a:t>
            </a:r>
            <a:r>
              <a:rPr lang="en-US" dirty="0">
                <a:ea typeface="Cambria Math" pitchFamily="18" charset="0"/>
                <a:sym typeface="Symbol"/>
              </a:rPr>
              <a:t>(</a:t>
            </a:r>
            <a:r>
              <a:rPr lang="en-US" i="1" dirty="0">
                <a:ea typeface="Cambria Math" pitchFamily="18" charset="0"/>
                <a:sym typeface="Symbol"/>
              </a:rPr>
              <a:t>q </a:t>
            </a:r>
            <a:r>
              <a:rPr lang="en-US" dirty="0">
                <a:latin typeface="Calibri" panose="020F0502020204030204" pitchFamily="34" charset="0"/>
                <a:ea typeface="Cambria Math" pitchFamily="18" charset="0"/>
                <a:sym typeface="Symbol"/>
              </a:rPr>
              <a:t>→</a:t>
            </a:r>
            <a:r>
              <a:rPr lang="en-US" i="1" dirty="0">
                <a:ea typeface="Cambria Math" pitchFamily="18" charset="0"/>
                <a:sym typeface="Symbol"/>
              </a:rPr>
              <a:t> </a:t>
            </a:r>
            <a:r>
              <a:rPr lang="en-US" dirty="0">
                <a:latin typeface="Cambria Math" panose="02040503050406030204" pitchFamily="18" charset="0"/>
                <a:ea typeface="Cambria Math" panose="02040503050406030204" pitchFamily="18" charset="0"/>
                <a:sym typeface="Symbol"/>
              </a:rPr>
              <a:t>¬</a:t>
            </a:r>
            <a:r>
              <a:rPr lang="en-US" i="1" dirty="0">
                <a:ea typeface="Cambria Math" pitchFamily="18" charset="0"/>
                <a:sym typeface="Symbol"/>
              </a:rPr>
              <a:t>r</a:t>
            </a:r>
            <a:r>
              <a:rPr lang="en-US" dirty="0">
                <a:ea typeface="Cambria Math" pitchFamily="18" charset="0"/>
                <a:sym typeface="Symbol"/>
              </a:rPr>
              <a:t>)</a:t>
            </a:r>
          </a:p>
          <a:p>
            <a:pPr>
              <a:spcBef>
                <a:spcPts val="600"/>
              </a:spcBef>
            </a:pPr>
            <a:r>
              <a:rPr lang="en-US" dirty="0">
                <a:ea typeface="Cambria Math" pitchFamily="18" charset="0"/>
                <a:sym typeface="Symbol"/>
              </a:rPr>
              <a:t>then parentheses must be used.</a:t>
            </a:r>
            <a:endParaRPr lang="en-US" dirty="0"/>
          </a:p>
        </p:txBody>
      </p:sp>
    </p:spTree>
    <p:extLst>
      <p:ext uri="{BB962C8B-B14F-4D97-AF65-F5344CB8AC3E}">
        <p14:creationId xmlns:p14="http://schemas.microsoft.com/office/powerpoint/2010/main" val="1863755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Applications of Propositional Logic</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1.2</a:t>
            </a:r>
          </a:p>
        </p:txBody>
      </p:sp>
    </p:spTree>
    <p:extLst>
      <p:ext uri="{BB962C8B-B14F-4D97-AF65-F5344CB8AC3E}">
        <p14:creationId xmlns:p14="http://schemas.microsoft.com/office/powerpoint/2010/main" val="3524313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Propositional Logic: Summary</a:t>
            </a:r>
          </a:p>
        </p:txBody>
      </p:sp>
      <p:sp>
        <p:nvSpPr>
          <p:cNvPr id="3" name="Content Placeholder 2"/>
          <p:cNvSpPr>
            <a:spLocks noGrp="1"/>
          </p:cNvSpPr>
          <p:nvPr>
            <p:ph idx="1"/>
          </p:nvPr>
        </p:nvSpPr>
        <p:spPr>
          <a:xfrm>
            <a:off x="457200" y="1295400"/>
            <a:ext cx="8321040" cy="5257800"/>
          </a:xfrm>
        </p:spPr>
        <p:txBody>
          <a:bodyPr/>
          <a:lstStyle/>
          <a:p>
            <a:r>
              <a:rPr lang="en-US" dirty="0"/>
              <a:t>Translating English to Propositional Logic</a:t>
            </a:r>
          </a:p>
          <a:p>
            <a:r>
              <a:rPr lang="en-US" dirty="0"/>
              <a:t>System Specifications</a:t>
            </a:r>
          </a:p>
          <a:p>
            <a:r>
              <a:rPr lang="en-US" dirty="0"/>
              <a:t>Boolean Searching</a:t>
            </a:r>
          </a:p>
          <a:p>
            <a:r>
              <a:rPr lang="en-US" dirty="0"/>
              <a:t>Logic Puzzles</a:t>
            </a:r>
          </a:p>
          <a:p>
            <a:r>
              <a:rPr lang="en-US" dirty="0"/>
              <a:t>Logic Circuits </a:t>
            </a:r>
          </a:p>
          <a:p>
            <a:r>
              <a:rPr lang="en-US" dirty="0"/>
              <a:t>AI Diagnosis Method (Optional)</a:t>
            </a:r>
          </a:p>
        </p:txBody>
      </p:sp>
    </p:spTree>
    <p:extLst>
      <p:ext uri="{BB962C8B-B14F-4D97-AF65-F5344CB8AC3E}">
        <p14:creationId xmlns:p14="http://schemas.microsoft.com/office/powerpoint/2010/main" val="106806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a:xfrm>
            <a:off x="457200" y="1295400"/>
            <a:ext cx="8229600" cy="5181600"/>
          </a:xfrm>
        </p:spPr>
        <p:txBody>
          <a:bodyPr/>
          <a:lstStyle/>
          <a:p>
            <a:pPr>
              <a:spcBef>
                <a:spcPts val="600"/>
              </a:spcBef>
            </a:pPr>
            <a:r>
              <a:rPr lang="en-US" dirty="0"/>
              <a:t>Steps to convert an English sentence to a statement in propositional logic</a:t>
            </a:r>
          </a:p>
          <a:p>
            <a:pPr lvl="1">
              <a:spcBef>
                <a:spcPts val="0"/>
              </a:spcBef>
            </a:pPr>
            <a:r>
              <a:rPr lang="en-US" dirty="0"/>
              <a:t>Identify atomic propositions and represent using propositional variables.</a:t>
            </a:r>
          </a:p>
          <a:p>
            <a:pPr lvl="1">
              <a:spcBef>
                <a:spcPts val="0"/>
              </a:spcBef>
            </a:pPr>
            <a:r>
              <a:rPr lang="en-US" dirty="0"/>
              <a:t>Determine appropriate logical connectives</a:t>
            </a:r>
          </a:p>
          <a:p>
            <a:pPr>
              <a:spcBef>
                <a:spcPts val="600"/>
              </a:spcBef>
            </a:pPr>
            <a:r>
              <a:rPr lang="en-US" dirty="0"/>
              <a:t>“If I go to Harry’s or to the country, I will not go shopping.”</a:t>
            </a:r>
          </a:p>
          <a:p>
            <a:pPr lvl="1">
              <a:spcBef>
                <a:spcPts val="0"/>
              </a:spcBef>
            </a:pPr>
            <a:r>
              <a:rPr lang="en-US" i="1" dirty="0"/>
              <a:t>p</a:t>
            </a:r>
            <a:r>
              <a:rPr lang="en-US" dirty="0"/>
              <a:t>: I go to Harry’s</a:t>
            </a:r>
          </a:p>
          <a:p>
            <a:pPr lvl="1">
              <a:spcBef>
                <a:spcPts val="0"/>
              </a:spcBef>
            </a:pPr>
            <a:r>
              <a:rPr lang="en-US" i="1" dirty="0"/>
              <a:t>q</a:t>
            </a:r>
            <a:r>
              <a:rPr lang="en-US" dirty="0"/>
              <a:t>: I go to the country.</a:t>
            </a:r>
          </a:p>
          <a:p>
            <a:pPr lvl="1">
              <a:spcBef>
                <a:spcPts val="0"/>
              </a:spcBef>
            </a:pPr>
            <a:r>
              <a:rPr lang="en-US" i="1" dirty="0"/>
              <a:t>r</a:t>
            </a:r>
            <a:r>
              <a:rPr lang="en-US" dirty="0"/>
              <a:t>:  I will go shopping.</a:t>
            </a:r>
          </a:p>
        </p:txBody>
      </p:sp>
      <p:sp>
        <p:nvSpPr>
          <p:cNvPr id="4" name="Content Placeholder 3"/>
          <p:cNvSpPr>
            <a:spLocks noGrp="1"/>
          </p:cNvSpPr>
          <p:nvPr>
            <p:ph idx="13"/>
          </p:nvPr>
        </p:nvSpPr>
        <p:spPr>
          <a:xfrm>
            <a:off x="4876800" y="4876800"/>
            <a:ext cx="3581400" cy="640080"/>
          </a:xfrm>
        </p:spPr>
        <p:txBody>
          <a:bodyPr/>
          <a:lstStyle/>
          <a:p>
            <a:pPr algn="ctr"/>
            <a:r>
              <a:rPr lang="en-US" dirty="0"/>
              <a:t>If </a:t>
            </a:r>
            <a:r>
              <a:rPr lang="en-US" i="1" dirty="0"/>
              <a:t>p</a:t>
            </a:r>
            <a:r>
              <a:rPr lang="en-US" dirty="0"/>
              <a:t> or </a:t>
            </a:r>
            <a:r>
              <a:rPr lang="en-US" i="1" dirty="0"/>
              <a:t>q</a:t>
            </a:r>
            <a:r>
              <a:rPr lang="en-US" dirty="0"/>
              <a:t> then not </a:t>
            </a:r>
            <a:r>
              <a:rPr lang="en-US" i="1" dirty="0"/>
              <a:t>r</a:t>
            </a:r>
            <a:r>
              <a:rPr lang="en-US" dirty="0"/>
              <a:t>.</a:t>
            </a:r>
            <a:endParaRPr lang="en-US" i="1" dirty="0"/>
          </a:p>
        </p:txBody>
      </p:sp>
      <p:graphicFrame>
        <p:nvGraphicFramePr>
          <p:cNvPr id="5" name="Object 4"/>
          <p:cNvGraphicFramePr>
            <a:graphicFrameLocks noChangeAspect="1"/>
          </p:cNvGraphicFramePr>
          <p:nvPr>
            <p:extLst>
              <p:ext uri="{D42A27DB-BD31-4B8C-83A1-F6EECF244321}">
                <p14:modId xmlns:p14="http://schemas.microsoft.com/office/powerpoint/2010/main" val="3950227942"/>
              </p:ext>
            </p:extLst>
          </p:nvPr>
        </p:nvGraphicFramePr>
        <p:xfrm>
          <a:off x="5372580" y="5562600"/>
          <a:ext cx="2589840" cy="723600"/>
        </p:xfrm>
        <a:graphic>
          <a:graphicData uri="http://schemas.openxmlformats.org/presentationml/2006/ole">
            <mc:AlternateContent xmlns:mc="http://schemas.openxmlformats.org/markup-compatibility/2006">
              <mc:Choice xmlns:v="urn:schemas-microsoft-com:vml" Requires="v">
                <p:oleObj spid="_x0000_s16396" name="Equation" r:id="rId3" imgW="863280" imgH="241200" progId="Equation.DSMT4">
                  <p:embed/>
                </p:oleObj>
              </mc:Choice>
              <mc:Fallback>
                <p:oleObj name="Equation" r:id="rId3" imgW="863280" imgH="241200" progId="Equation.DSMT4">
                  <p:embed/>
                  <p:pic>
                    <p:nvPicPr>
                      <p:cNvPr id="0" name=""/>
                      <p:cNvPicPr/>
                      <p:nvPr/>
                    </p:nvPicPr>
                    <p:blipFill>
                      <a:blip r:embed="rId4"/>
                      <a:stretch>
                        <a:fillRect/>
                      </a:stretch>
                    </p:blipFill>
                    <p:spPr>
                      <a:xfrm>
                        <a:off x="5372580" y="5562600"/>
                        <a:ext cx="2589840" cy="723600"/>
                      </a:xfrm>
                      <a:prstGeom prst="rect">
                        <a:avLst/>
                      </a:prstGeom>
                    </p:spPr>
                  </p:pic>
                </p:oleObj>
              </mc:Fallback>
            </mc:AlternateContent>
          </a:graphicData>
        </a:graphic>
      </p:graphicFrame>
    </p:spTree>
    <p:extLst>
      <p:ext uri="{BB962C8B-B14F-4D97-AF65-F5344CB8AC3E}">
        <p14:creationId xmlns:p14="http://schemas.microsoft.com/office/powerpoint/2010/main" val="4028672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295400"/>
            <a:ext cx="8229600" cy="4038600"/>
          </a:xfrm>
        </p:spPr>
        <p:txBody>
          <a:bodyPr/>
          <a:lstStyle/>
          <a:p>
            <a:r>
              <a:rPr lang="en-US" sz="2800" b="1" dirty="0"/>
              <a:t>Problem:</a:t>
            </a:r>
            <a:r>
              <a:rPr lang="en-US" sz="2800" dirty="0"/>
              <a:t> Translate the following sentence into propositional logic:</a:t>
            </a:r>
          </a:p>
          <a:p>
            <a:r>
              <a:rPr lang="en-US" sz="2800" dirty="0"/>
              <a:t>“You can access the Internet from campus only if you are a computer science major or you are not a freshman.”</a:t>
            </a:r>
          </a:p>
          <a:p>
            <a:r>
              <a:rPr lang="en-US" sz="2800" b="1" dirty="0"/>
              <a:t>One Solution</a:t>
            </a:r>
            <a:r>
              <a:rPr lang="en-US" sz="2800" dirty="0"/>
              <a:t>: Let </a:t>
            </a:r>
            <a:r>
              <a:rPr lang="en-US" sz="2800" i="1" dirty="0">
                <a:ea typeface="Cambria Math" pitchFamily="18" charset="0"/>
              </a:rPr>
              <a:t>a</a:t>
            </a:r>
            <a:r>
              <a:rPr lang="en-US" sz="2800" dirty="0"/>
              <a:t>, </a:t>
            </a:r>
            <a:r>
              <a:rPr lang="en-US" sz="2800" i="1" dirty="0">
                <a:ea typeface="Cambria Math" pitchFamily="18" charset="0"/>
              </a:rPr>
              <a:t>c</a:t>
            </a:r>
            <a:r>
              <a:rPr lang="en-US" sz="2800" dirty="0"/>
              <a:t>, and </a:t>
            </a:r>
            <a:r>
              <a:rPr lang="en-US" sz="2800" i="1" dirty="0">
                <a:ea typeface="Cambria Math" pitchFamily="18" charset="0"/>
              </a:rPr>
              <a:t>f</a:t>
            </a:r>
            <a:r>
              <a:rPr lang="en-US" sz="2800" dirty="0"/>
              <a:t>  represent respectively “You can access the internet from campus,” “You are a computer science major,” and “You are a freshman.”</a:t>
            </a:r>
          </a:p>
        </p:txBody>
      </p:sp>
      <p:graphicFrame>
        <p:nvGraphicFramePr>
          <p:cNvPr id="4" name="Object 3"/>
          <p:cNvGraphicFramePr>
            <a:graphicFrameLocks noChangeAspect="1"/>
          </p:cNvGraphicFramePr>
          <p:nvPr>
            <p:extLst>
              <p:ext uri="{D42A27DB-BD31-4B8C-83A1-F6EECF244321}">
                <p14:modId xmlns:p14="http://schemas.microsoft.com/office/powerpoint/2010/main" val="682714877"/>
              </p:ext>
            </p:extLst>
          </p:nvPr>
        </p:nvGraphicFramePr>
        <p:xfrm>
          <a:off x="3315494" y="5410200"/>
          <a:ext cx="2513013" cy="723900"/>
        </p:xfrm>
        <a:graphic>
          <a:graphicData uri="http://schemas.openxmlformats.org/presentationml/2006/ole">
            <mc:AlternateContent xmlns:mc="http://schemas.openxmlformats.org/markup-compatibility/2006">
              <mc:Choice xmlns:v="urn:schemas-microsoft-com:vml" Requires="v">
                <p:oleObj spid="_x0000_s17420" name="Equation" r:id="rId3" imgW="838080" imgH="241200" progId="Equation.DSMT4">
                  <p:embed/>
                </p:oleObj>
              </mc:Choice>
              <mc:Fallback>
                <p:oleObj name="Equation" r:id="rId3" imgW="838080" imgH="241200" progId="Equation.DSMT4">
                  <p:embed/>
                  <p:pic>
                    <p:nvPicPr>
                      <p:cNvPr id="5" name="Object 4"/>
                      <p:cNvPicPr/>
                      <p:nvPr/>
                    </p:nvPicPr>
                    <p:blipFill>
                      <a:blip r:embed="rId4"/>
                      <a:stretch>
                        <a:fillRect/>
                      </a:stretch>
                    </p:blipFill>
                    <p:spPr>
                      <a:xfrm>
                        <a:off x="3315494" y="5410200"/>
                        <a:ext cx="2513013" cy="723900"/>
                      </a:xfrm>
                      <a:prstGeom prst="rect">
                        <a:avLst/>
                      </a:prstGeom>
                    </p:spPr>
                  </p:pic>
                </p:oleObj>
              </mc:Fallback>
            </mc:AlternateContent>
          </a:graphicData>
        </a:graphic>
      </p:graphicFrame>
    </p:spTree>
    <p:extLst>
      <p:ext uri="{BB962C8B-B14F-4D97-AF65-F5344CB8AC3E}">
        <p14:creationId xmlns:p14="http://schemas.microsoft.com/office/powerpoint/2010/main" val="2047140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a:xfrm>
            <a:off x="457200" y="1295400"/>
            <a:ext cx="8229600" cy="4419600"/>
          </a:xfrm>
        </p:spPr>
        <p:txBody>
          <a:bodyPr/>
          <a:lstStyle/>
          <a:p>
            <a:pPr>
              <a:spcBef>
                <a:spcPts val="600"/>
              </a:spcBef>
            </a:pPr>
            <a:r>
              <a:rPr lang="en-US" sz="2800" dirty="0"/>
              <a:t>System and Software engineers take requirements in English and express them in a precise specification language based on logic.</a:t>
            </a:r>
          </a:p>
          <a:p>
            <a:pPr>
              <a:spcBef>
                <a:spcPts val="600"/>
              </a:spcBef>
            </a:pPr>
            <a:r>
              <a:rPr lang="en-US" sz="2800" b="1" dirty="0"/>
              <a:t>Example</a:t>
            </a:r>
            <a:r>
              <a:rPr lang="en-US" sz="2800" dirty="0"/>
              <a:t>: Express in propositional logic:</a:t>
            </a:r>
          </a:p>
          <a:p>
            <a:pPr>
              <a:spcBef>
                <a:spcPts val="600"/>
              </a:spcBef>
            </a:pPr>
            <a:r>
              <a:rPr lang="en-US" sz="2800" dirty="0"/>
              <a:t>“The automated reply cannot be sent when the file system is full”</a:t>
            </a:r>
          </a:p>
          <a:p>
            <a:pPr>
              <a:spcBef>
                <a:spcPts val="600"/>
              </a:spcBef>
            </a:pPr>
            <a:r>
              <a:rPr lang="en-US" sz="2800" b="1" dirty="0"/>
              <a:t>Solution</a:t>
            </a:r>
            <a:r>
              <a:rPr lang="en-US" sz="2800" dirty="0"/>
              <a:t>: One possible solution: Let </a:t>
            </a:r>
            <a:r>
              <a:rPr lang="en-US" sz="2800" i="1" dirty="0"/>
              <a:t>p</a:t>
            </a:r>
            <a:r>
              <a:rPr lang="en-US" sz="2800" dirty="0"/>
              <a:t> denote “The automated reply can be sent” and </a:t>
            </a:r>
            <a:r>
              <a:rPr lang="en-US" sz="2800" i="1" dirty="0"/>
              <a:t>q</a:t>
            </a:r>
            <a:r>
              <a:rPr lang="en-US" sz="2800" dirty="0"/>
              <a:t> denote “The file system is full.”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5807918"/>
              </p:ext>
            </p:extLst>
          </p:nvPr>
        </p:nvGraphicFramePr>
        <p:xfrm>
          <a:off x="3771900" y="5715000"/>
          <a:ext cx="1600200" cy="533400"/>
        </p:xfrm>
        <a:graphic>
          <a:graphicData uri="http://schemas.openxmlformats.org/presentationml/2006/ole">
            <mc:AlternateContent xmlns:mc="http://schemas.openxmlformats.org/markup-compatibility/2006">
              <mc:Choice xmlns:v="urn:schemas-microsoft-com:vml" Requires="v">
                <p:oleObj spid="_x0000_s18444" name="Equation" r:id="rId3" imgW="533160" imgH="177480" progId="Equation.DSMT4">
                  <p:embed/>
                </p:oleObj>
              </mc:Choice>
              <mc:Fallback>
                <p:oleObj name="Equation" r:id="rId3" imgW="533160" imgH="177480" progId="Equation.DSMT4">
                  <p:embed/>
                  <p:pic>
                    <p:nvPicPr>
                      <p:cNvPr id="4" name="Object 3"/>
                      <p:cNvPicPr/>
                      <p:nvPr/>
                    </p:nvPicPr>
                    <p:blipFill>
                      <a:blip r:embed="rId4"/>
                      <a:stretch>
                        <a:fillRect/>
                      </a:stretch>
                    </p:blipFill>
                    <p:spPr>
                      <a:xfrm>
                        <a:off x="3771900" y="5715000"/>
                        <a:ext cx="1600200" cy="533400"/>
                      </a:xfrm>
                      <a:prstGeom prst="rect">
                        <a:avLst/>
                      </a:prstGeom>
                    </p:spPr>
                  </p:pic>
                </p:oleObj>
              </mc:Fallback>
            </mc:AlternateContent>
          </a:graphicData>
        </a:graphic>
      </p:graphicFrame>
    </p:spTree>
    <p:extLst>
      <p:ext uri="{BB962C8B-B14F-4D97-AF65-F5344CB8AC3E}">
        <p14:creationId xmlns:p14="http://schemas.microsoft.com/office/powerpoint/2010/main" val="362572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 Summary</a:t>
            </a:r>
          </a:p>
        </p:txBody>
      </p:sp>
      <p:sp>
        <p:nvSpPr>
          <p:cNvPr id="3" name="Content Placeholder 2"/>
          <p:cNvSpPr>
            <a:spLocks noGrp="1"/>
          </p:cNvSpPr>
          <p:nvPr>
            <p:ph idx="1"/>
          </p:nvPr>
        </p:nvSpPr>
        <p:spPr/>
        <p:txBody>
          <a:bodyPr/>
          <a:lstStyle/>
          <a:p>
            <a:pPr>
              <a:spcBef>
                <a:spcPts val="600"/>
              </a:spcBef>
            </a:pPr>
            <a:r>
              <a:rPr lang="en-US" sz="2800" dirty="0"/>
              <a:t>The Language of Propositions</a:t>
            </a:r>
          </a:p>
          <a:p>
            <a:pPr lvl="1">
              <a:lnSpc>
                <a:spcPct val="95000"/>
              </a:lnSpc>
              <a:spcBef>
                <a:spcPts val="0"/>
              </a:spcBef>
              <a:spcAft>
                <a:spcPts val="0"/>
              </a:spcAft>
            </a:pPr>
            <a:r>
              <a:rPr lang="en-US" sz="2400" dirty="0"/>
              <a:t>Connectives</a:t>
            </a:r>
          </a:p>
          <a:p>
            <a:pPr lvl="1">
              <a:lnSpc>
                <a:spcPct val="95000"/>
              </a:lnSpc>
              <a:spcBef>
                <a:spcPts val="0"/>
              </a:spcBef>
              <a:spcAft>
                <a:spcPts val="0"/>
              </a:spcAft>
            </a:pPr>
            <a:r>
              <a:rPr lang="en-US" sz="2400" dirty="0"/>
              <a:t>Truth Values</a:t>
            </a:r>
          </a:p>
          <a:p>
            <a:pPr lvl="1">
              <a:lnSpc>
                <a:spcPct val="95000"/>
              </a:lnSpc>
              <a:spcBef>
                <a:spcPts val="0"/>
              </a:spcBef>
              <a:spcAft>
                <a:spcPts val="0"/>
              </a:spcAft>
            </a:pPr>
            <a:r>
              <a:rPr lang="en-US" sz="2400" dirty="0"/>
              <a:t>Truth Tables</a:t>
            </a:r>
          </a:p>
          <a:p>
            <a:pPr>
              <a:spcBef>
                <a:spcPts val="600"/>
              </a:spcBef>
            </a:pPr>
            <a:r>
              <a:rPr lang="en-US" sz="2800" dirty="0"/>
              <a:t>Applications</a:t>
            </a:r>
          </a:p>
          <a:p>
            <a:pPr lvl="1">
              <a:lnSpc>
                <a:spcPct val="95000"/>
              </a:lnSpc>
              <a:spcBef>
                <a:spcPts val="0"/>
              </a:spcBef>
              <a:spcAft>
                <a:spcPts val="0"/>
              </a:spcAft>
            </a:pPr>
            <a:r>
              <a:rPr lang="en-US" sz="2400" dirty="0"/>
              <a:t>Translating English Sentences</a:t>
            </a:r>
          </a:p>
          <a:p>
            <a:pPr lvl="1">
              <a:lnSpc>
                <a:spcPct val="95000"/>
              </a:lnSpc>
              <a:spcBef>
                <a:spcPts val="0"/>
              </a:spcBef>
              <a:spcAft>
                <a:spcPts val="0"/>
              </a:spcAft>
            </a:pPr>
            <a:r>
              <a:rPr lang="en-US" sz="2400" dirty="0"/>
              <a:t>System Specifications</a:t>
            </a:r>
          </a:p>
          <a:p>
            <a:pPr lvl="1">
              <a:lnSpc>
                <a:spcPct val="95000"/>
              </a:lnSpc>
              <a:spcBef>
                <a:spcPts val="0"/>
              </a:spcBef>
              <a:spcAft>
                <a:spcPts val="0"/>
              </a:spcAft>
            </a:pPr>
            <a:r>
              <a:rPr lang="en-US" sz="2400" dirty="0"/>
              <a:t>Logic Puzzles</a:t>
            </a:r>
          </a:p>
          <a:p>
            <a:pPr lvl="1">
              <a:lnSpc>
                <a:spcPct val="95000"/>
              </a:lnSpc>
              <a:spcBef>
                <a:spcPts val="0"/>
              </a:spcBef>
              <a:spcAft>
                <a:spcPts val="0"/>
              </a:spcAft>
            </a:pPr>
            <a:r>
              <a:rPr lang="en-US" sz="2400" dirty="0"/>
              <a:t>Logic Circuits </a:t>
            </a:r>
          </a:p>
          <a:p>
            <a:pPr>
              <a:spcBef>
                <a:spcPts val="600"/>
              </a:spcBef>
            </a:pPr>
            <a:r>
              <a:rPr lang="en-US" sz="2800" dirty="0"/>
              <a:t>Logical Equivalences</a:t>
            </a:r>
          </a:p>
          <a:p>
            <a:pPr lvl="1">
              <a:lnSpc>
                <a:spcPct val="95000"/>
              </a:lnSpc>
              <a:spcBef>
                <a:spcPts val="0"/>
              </a:spcBef>
              <a:spcAft>
                <a:spcPts val="0"/>
              </a:spcAft>
            </a:pPr>
            <a:r>
              <a:rPr lang="en-US" sz="2400" dirty="0"/>
              <a:t>Important Equivalences</a:t>
            </a:r>
          </a:p>
          <a:p>
            <a:pPr lvl="1">
              <a:lnSpc>
                <a:spcPct val="95000"/>
              </a:lnSpc>
              <a:spcBef>
                <a:spcPts val="0"/>
              </a:spcBef>
              <a:spcAft>
                <a:spcPts val="0"/>
              </a:spcAft>
            </a:pPr>
            <a:r>
              <a:rPr lang="en-US" sz="2400" dirty="0"/>
              <a:t>Showing Equivalence</a:t>
            </a:r>
          </a:p>
          <a:p>
            <a:pPr lvl="1">
              <a:lnSpc>
                <a:spcPct val="95000"/>
              </a:lnSpc>
              <a:spcBef>
                <a:spcPts val="0"/>
              </a:spcBef>
              <a:spcAft>
                <a:spcPts val="0"/>
              </a:spcAft>
            </a:pPr>
            <a:r>
              <a:rPr lang="en-US" sz="2400" dirty="0"/>
              <a:t>Satisfiability</a:t>
            </a:r>
          </a:p>
        </p:txBody>
      </p:sp>
    </p:spTree>
    <p:extLst>
      <p:ext uri="{BB962C8B-B14F-4D97-AF65-F5344CB8AC3E}">
        <p14:creationId xmlns:p14="http://schemas.microsoft.com/office/powerpoint/2010/main" val="3075522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Consistent System Specifications</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400" b="1" dirty="0"/>
              <a:t>Definition</a:t>
            </a:r>
            <a:r>
              <a:rPr lang="en-US" sz="2400" dirty="0"/>
              <a:t>: A list of propositions is </a:t>
            </a:r>
            <a:r>
              <a:rPr lang="en-US" sz="2400" i="1" dirty="0"/>
              <a:t>consistent</a:t>
            </a:r>
            <a:r>
              <a:rPr lang="en-US" sz="2400" dirty="0"/>
              <a:t> if it is possible to assign truth values to the proposition variables so that each proposition is true.</a:t>
            </a:r>
          </a:p>
          <a:p>
            <a:pPr>
              <a:spcBef>
                <a:spcPts val="600"/>
              </a:spcBef>
            </a:pPr>
            <a:r>
              <a:rPr lang="en-US" sz="2400" b="1" dirty="0"/>
              <a:t>Exercise</a:t>
            </a:r>
            <a:r>
              <a:rPr lang="en-US" sz="2400" dirty="0"/>
              <a:t>: Are these specifications consistent?</a:t>
            </a:r>
          </a:p>
          <a:p>
            <a:pPr lvl="1">
              <a:spcBef>
                <a:spcPts val="0"/>
              </a:spcBef>
            </a:pPr>
            <a:r>
              <a:rPr lang="en-US" sz="1800" dirty="0"/>
              <a:t>“The diagnostic message is stored in the buffer or it is retransmitted.”</a:t>
            </a:r>
          </a:p>
          <a:p>
            <a:pPr lvl="1">
              <a:spcBef>
                <a:spcPts val="0"/>
              </a:spcBef>
            </a:pPr>
            <a:r>
              <a:rPr lang="en-US" sz="1800" dirty="0"/>
              <a:t>“The diagnostic message is stored in the buffer.”</a:t>
            </a:r>
          </a:p>
          <a:p>
            <a:pPr lvl="1">
              <a:spcBef>
                <a:spcPts val="0"/>
              </a:spcBef>
            </a:pPr>
            <a:r>
              <a:rPr lang="en-US" sz="1800" dirty="0"/>
              <a:t>“If the diagnostic message is stored in the buffer, then it is retransmitted.”</a:t>
            </a:r>
          </a:p>
          <a:p>
            <a:pPr>
              <a:spcBef>
                <a:spcPts val="600"/>
              </a:spcBef>
            </a:pPr>
            <a:r>
              <a:rPr lang="en-US" sz="2000" b="1" dirty="0"/>
              <a:t>Solution</a:t>
            </a:r>
            <a:r>
              <a:rPr lang="en-US" sz="2000" dirty="0"/>
              <a:t>: Let p denote “The diagnostic message is stored in the buffer.” Let q denote “The diagnostic message is retransmitted” The specification can be written as:</a:t>
            </a:r>
            <a:r>
              <a:rPr lang="en-US" sz="2000" dirty="0">
                <a:ea typeface="Cambria Math"/>
              </a:rPr>
              <a:t> p </a:t>
            </a:r>
            <a:r>
              <a:rPr lang="en-US" sz="2000" dirty="0">
                <a:latin typeface="Cambria Math" panose="02040503050406030204" pitchFamily="18" charset="0"/>
                <a:ea typeface="Cambria Math" panose="02040503050406030204" pitchFamily="18" charset="0"/>
              </a:rPr>
              <a:t>∨</a:t>
            </a:r>
            <a:r>
              <a:rPr lang="en-US" sz="2000" dirty="0">
                <a:ea typeface="Cambria Math"/>
              </a:rPr>
              <a:t> </a:t>
            </a:r>
            <a:r>
              <a:rPr lang="en-US" sz="2000" i="1" dirty="0">
                <a:ea typeface="Cambria Math" pitchFamily="18" charset="0"/>
              </a:rPr>
              <a:t>q</a:t>
            </a:r>
            <a:r>
              <a:rPr lang="en-US" sz="2000" dirty="0">
                <a:ea typeface="Cambria Math"/>
              </a:rPr>
              <a:t>, </a:t>
            </a:r>
            <a:r>
              <a:rPr lang="en-US" sz="2000" dirty="0">
                <a:latin typeface="Cambria Math" panose="02040503050406030204" pitchFamily="18" charset="0"/>
                <a:ea typeface="Cambria Math" panose="02040503050406030204" pitchFamily="18" charset="0"/>
              </a:rPr>
              <a:t>¬</a:t>
            </a:r>
            <a:r>
              <a:rPr lang="en-US" sz="2000" i="1" dirty="0">
                <a:ea typeface="Cambria Math" pitchFamily="18" charset="0"/>
              </a:rPr>
              <a:t>p,</a:t>
            </a:r>
            <a:r>
              <a:rPr lang="en-US" sz="2000" dirty="0"/>
              <a:t> </a:t>
            </a:r>
            <a:r>
              <a:rPr lang="en-US" sz="2000" i="1" dirty="0">
                <a:ea typeface="Cambria Math"/>
              </a:rPr>
              <a:t>p → q</a:t>
            </a:r>
            <a:r>
              <a:rPr lang="en-US" sz="2000" dirty="0"/>
              <a:t>. When p is false and q is true all three statements are true. So the specification is consistent.</a:t>
            </a:r>
            <a:endParaRPr lang="en-US" dirty="0"/>
          </a:p>
          <a:p>
            <a:pPr lvl="1">
              <a:spcBef>
                <a:spcPts val="600"/>
              </a:spcBef>
            </a:pPr>
            <a:r>
              <a:rPr lang="en-US" sz="1800" dirty="0"/>
              <a:t>What if “The diagnostic message is not retransmitted” is added.</a:t>
            </a:r>
          </a:p>
          <a:p>
            <a:pPr lvl="1" indent="0">
              <a:spcBef>
                <a:spcPts val="600"/>
              </a:spcBef>
              <a:buNone/>
            </a:pPr>
            <a:r>
              <a:rPr lang="en-US" sz="1800" b="1" dirty="0"/>
              <a:t>Solution</a:t>
            </a:r>
            <a:r>
              <a:rPr lang="en-US" sz="1800" dirty="0"/>
              <a:t>: Now we are adding </a:t>
            </a:r>
            <a:r>
              <a:rPr lang="en-US" sz="1800" dirty="0">
                <a:ea typeface="Cambria Math"/>
              </a:rPr>
              <a:t>¬</a:t>
            </a:r>
            <a:r>
              <a:rPr lang="en-US" sz="1800" i="1" dirty="0">
                <a:ea typeface="Cambria Math" pitchFamily="18" charset="0"/>
              </a:rPr>
              <a:t>q</a:t>
            </a:r>
            <a:r>
              <a:rPr lang="en-US" sz="1800" dirty="0"/>
              <a:t> and there is no satisfying assignment. So the specification is not consistent.</a:t>
            </a:r>
          </a:p>
        </p:txBody>
      </p:sp>
    </p:spTree>
    <p:extLst>
      <p:ext uri="{BB962C8B-B14F-4D97-AF65-F5344CB8AC3E}">
        <p14:creationId xmlns:p14="http://schemas.microsoft.com/office/powerpoint/2010/main" val="2236468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Puzzles</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000" dirty="0"/>
              <a:t>An island has two kinds of inhabitants, </a:t>
            </a:r>
            <a:r>
              <a:rPr lang="en-US" sz="2000" i="1" dirty="0"/>
              <a:t>knights</a:t>
            </a:r>
            <a:r>
              <a:rPr lang="en-US" sz="2000" dirty="0"/>
              <a:t>, who always tell the truth, and </a:t>
            </a:r>
            <a:r>
              <a:rPr lang="en-US" sz="2000" i="1" dirty="0"/>
              <a:t>knaves</a:t>
            </a:r>
            <a:r>
              <a:rPr lang="en-US" sz="2000" dirty="0"/>
              <a:t>, who always lie. </a:t>
            </a:r>
          </a:p>
          <a:p>
            <a:pPr>
              <a:spcBef>
                <a:spcPts val="600"/>
              </a:spcBef>
            </a:pPr>
            <a:r>
              <a:rPr lang="en-US" sz="2000" dirty="0"/>
              <a:t>You go to the island and meet A and B. </a:t>
            </a:r>
          </a:p>
          <a:p>
            <a:pPr lvl="1">
              <a:spcBef>
                <a:spcPts val="600"/>
              </a:spcBef>
            </a:pPr>
            <a:r>
              <a:rPr lang="en-US" sz="1800" dirty="0"/>
              <a:t>A says “B is a knight.”</a:t>
            </a:r>
          </a:p>
          <a:p>
            <a:pPr lvl="1">
              <a:spcBef>
                <a:spcPts val="600"/>
              </a:spcBef>
            </a:pPr>
            <a:r>
              <a:rPr lang="en-US" sz="1800" dirty="0"/>
              <a:t>B says “The two of us are of opposite types.”</a:t>
            </a:r>
          </a:p>
          <a:p>
            <a:pPr>
              <a:spcBef>
                <a:spcPts val="600"/>
              </a:spcBef>
            </a:pPr>
            <a:r>
              <a:rPr lang="en-US" sz="2000" b="1" dirty="0"/>
              <a:t>Example</a:t>
            </a:r>
            <a:r>
              <a:rPr lang="en-US" sz="2000" dirty="0"/>
              <a:t>: What are the types of A and B?</a:t>
            </a:r>
          </a:p>
          <a:p>
            <a:pPr>
              <a:spcBef>
                <a:spcPts val="600"/>
              </a:spcBef>
            </a:pPr>
            <a:r>
              <a:rPr lang="en-US" sz="2000" b="1" dirty="0"/>
              <a:t>Solution: </a:t>
            </a:r>
            <a:r>
              <a:rPr lang="en-US" sz="2000" dirty="0"/>
              <a:t>Let </a:t>
            </a:r>
            <a:r>
              <a:rPr lang="en-US" sz="2000" i="1" dirty="0">
                <a:ea typeface="Cambria Math" pitchFamily="18" charset="0"/>
              </a:rPr>
              <a:t>p</a:t>
            </a:r>
            <a:r>
              <a:rPr lang="en-US" sz="2000" dirty="0"/>
              <a:t> and </a:t>
            </a:r>
            <a:r>
              <a:rPr lang="en-US" sz="2000" i="1" dirty="0">
                <a:ea typeface="Cambria Math" pitchFamily="18" charset="0"/>
              </a:rPr>
              <a:t>q</a:t>
            </a:r>
            <a:r>
              <a:rPr lang="en-US" sz="2000" dirty="0"/>
              <a:t> be the statements that A is a knight and B is a knight, respectively. So, then </a:t>
            </a:r>
            <a:r>
              <a:rPr lang="en-US" sz="2000" dirty="0">
                <a:latin typeface="Cambria Math" panose="02040503050406030204" pitchFamily="18" charset="0"/>
                <a:ea typeface="Cambria Math" panose="02040503050406030204" pitchFamily="18" charset="0"/>
                <a:sym typeface="Symbol"/>
              </a:rPr>
              <a:t>¬</a:t>
            </a:r>
            <a:r>
              <a:rPr lang="en-US" sz="2000" i="1" dirty="0">
                <a:sym typeface="Symbol"/>
              </a:rPr>
              <a:t>p</a:t>
            </a:r>
            <a:r>
              <a:rPr lang="en-US" sz="2000" dirty="0">
                <a:sym typeface="Symbol"/>
              </a:rPr>
              <a:t> represents the proposition that A is a knave and </a:t>
            </a:r>
            <a:r>
              <a:rPr lang="en-US" sz="2000" dirty="0">
                <a:latin typeface="Cambria Math" panose="02040503050406030204" pitchFamily="18" charset="0"/>
                <a:ea typeface="Cambria Math" panose="02040503050406030204" pitchFamily="18" charset="0"/>
                <a:sym typeface="Symbol"/>
              </a:rPr>
              <a:t>¬</a:t>
            </a:r>
            <a:r>
              <a:rPr lang="en-US" sz="2000" i="1" dirty="0">
                <a:sym typeface="Symbol"/>
              </a:rPr>
              <a:t>q</a:t>
            </a:r>
            <a:r>
              <a:rPr lang="en-US" sz="2000" dirty="0">
                <a:sym typeface="Symbol"/>
              </a:rPr>
              <a:t> that B is a knave.</a:t>
            </a:r>
          </a:p>
          <a:p>
            <a:pPr lvl="1">
              <a:spcBef>
                <a:spcPts val="600"/>
              </a:spcBef>
            </a:pPr>
            <a:r>
              <a:rPr lang="en-US" sz="1800" dirty="0">
                <a:sym typeface="Symbol"/>
              </a:rPr>
              <a:t>If A is a knight, then </a:t>
            </a:r>
            <a:r>
              <a:rPr lang="en-US" sz="1800" i="1" dirty="0">
                <a:ea typeface="Cambria Math" pitchFamily="18" charset="0"/>
                <a:sym typeface="Symbol"/>
              </a:rPr>
              <a:t>p</a:t>
            </a:r>
            <a:r>
              <a:rPr lang="en-US" sz="1800" dirty="0">
                <a:sym typeface="Symbol"/>
              </a:rPr>
              <a:t>  is  true. Since knights tell the truth, </a:t>
            </a:r>
            <a:r>
              <a:rPr lang="en-US" sz="1800" i="1" dirty="0">
                <a:sym typeface="Symbol"/>
              </a:rPr>
              <a:t>q </a:t>
            </a:r>
            <a:r>
              <a:rPr lang="en-US" sz="1800" dirty="0">
                <a:sym typeface="Symbol"/>
              </a:rPr>
              <a:t>must also be true. Then (</a:t>
            </a:r>
            <a:r>
              <a:rPr lang="en-US" sz="1800" dirty="0">
                <a:ea typeface="Cambria Math"/>
              </a:rPr>
              <a:t>p </a:t>
            </a:r>
            <a:r>
              <a:rPr lang="en-US" sz="1800" dirty="0">
                <a:latin typeface="Cambria Math" panose="02040503050406030204" pitchFamily="18" charset="0"/>
                <a:ea typeface="Cambria Math" panose="02040503050406030204" pitchFamily="18" charset="0"/>
              </a:rPr>
              <a:t>∧</a:t>
            </a:r>
            <a:r>
              <a:rPr lang="en-US" sz="1800" i="1" dirty="0">
                <a:sym typeface="Symbol"/>
              </a:rPr>
              <a:t> </a:t>
            </a:r>
            <a:r>
              <a:rPr lang="en-US" sz="1800" dirty="0">
                <a:latin typeface="Cambria Math" panose="02040503050406030204" pitchFamily="18" charset="0"/>
                <a:ea typeface="Cambria Math" panose="02040503050406030204" pitchFamily="18" charset="0"/>
                <a:sym typeface="Symbol"/>
              </a:rPr>
              <a:t>¬</a:t>
            </a:r>
            <a:r>
              <a:rPr lang="en-US" sz="1800" i="1" dirty="0">
                <a:sym typeface="Symbol"/>
              </a:rPr>
              <a:t> </a:t>
            </a:r>
            <a:r>
              <a:rPr lang="en-US" sz="1800" dirty="0">
                <a:ea typeface="Cambria Math"/>
              </a:rPr>
              <a:t>q) </a:t>
            </a:r>
            <a:r>
              <a:rPr lang="en-US" sz="1800" dirty="0">
                <a:latin typeface="Cambria Math" panose="02040503050406030204" pitchFamily="18" charset="0"/>
                <a:ea typeface="Cambria Math" panose="02040503050406030204" pitchFamily="18" charset="0"/>
              </a:rPr>
              <a:t>∨</a:t>
            </a:r>
            <a:r>
              <a:rPr lang="en-US" sz="1800" dirty="0">
                <a:ea typeface="Cambria Math"/>
              </a:rPr>
              <a:t> (</a:t>
            </a:r>
            <a:r>
              <a:rPr lang="en-US" sz="1800" dirty="0">
                <a:latin typeface="Cambria Math" panose="02040503050406030204" pitchFamily="18" charset="0"/>
                <a:ea typeface="Cambria Math" panose="02040503050406030204" pitchFamily="18" charset="0"/>
                <a:sym typeface="Symbol"/>
              </a:rPr>
              <a:t>¬</a:t>
            </a:r>
            <a:r>
              <a:rPr lang="en-US" sz="1800" dirty="0">
                <a:ea typeface="Cambria Math"/>
              </a:rPr>
              <a:t> p </a:t>
            </a:r>
            <a:r>
              <a:rPr lang="en-US" sz="1800" dirty="0">
                <a:latin typeface="Cambria Math" panose="02040503050406030204" pitchFamily="18" charset="0"/>
                <a:ea typeface="Cambria Math" panose="02040503050406030204" pitchFamily="18" charset="0"/>
              </a:rPr>
              <a:t>∧</a:t>
            </a:r>
            <a:r>
              <a:rPr lang="en-US" sz="1800" i="1" dirty="0">
                <a:sym typeface="Symbol"/>
              </a:rPr>
              <a:t> </a:t>
            </a:r>
            <a:r>
              <a:rPr lang="en-US" sz="1800" i="1" dirty="0">
                <a:ea typeface="Cambria Math" pitchFamily="18" charset="0"/>
              </a:rPr>
              <a:t>q) </a:t>
            </a:r>
            <a:r>
              <a:rPr lang="en-US" sz="1800" dirty="0">
                <a:ea typeface="Cambria Math" pitchFamily="18" charset="0"/>
              </a:rPr>
              <a:t>would have to be true, but it is not. So, A is not a knight and therefore </a:t>
            </a:r>
            <a:r>
              <a:rPr lang="en-US" sz="1800" dirty="0">
                <a:latin typeface="Cambria Math" panose="02040503050406030204" pitchFamily="18" charset="0"/>
                <a:ea typeface="Cambria Math" panose="02040503050406030204" pitchFamily="18" charset="0"/>
                <a:sym typeface="Symbol"/>
              </a:rPr>
              <a:t>¬</a:t>
            </a:r>
            <a:r>
              <a:rPr lang="en-US" sz="1800" i="1" dirty="0">
                <a:sym typeface="Symbol"/>
              </a:rPr>
              <a:t>p </a:t>
            </a:r>
            <a:r>
              <a:rPr lang="en-US" sz="1800" dirty="0">
                <a:sym typeface="Symbol"/>
              </a:rPr>
              <a:t>must be true</a:t>
            </a:r>
            <a:r>
              <a:rPr lang="en-US" sz="1800" i="1" dirty="0">
                <a:sym typeface="Symbol"/>
              </a:rPr>
              <a:t>.</a:t>
            </a:r>
          </a:p>
          <a:p>
            <a:pPr lvl="1">
              <a:spcBef>
                <a:spcPts val="600"/>
              </a:spcBef>
            </a:pPr>
            <a:r>
              <a:rPr lang="en-US" sz="1800" dirty="0">
                <a:sym typeface="Symbol"/>
              </a:rPr>
              <a:t>If A is a knave, then B must not be a knight since knaves always lie. So, then both </a:t>
            </a:r>
            <a:r>
              <a:rPr lang="en-US" sz="1800" dirty="0">
                <a:latin typeface="Cambria Math" panose="02040503050406030204" pitchFamily="18" charset="0"/>
                <a:ea typeface="Cambria Math" panose="02040503050406030204" pitchFamily="18" charset="0"/>
                <a:sym typeface="Symbol"/>
              </a:rPr>
              <a:t>¬</a:t>
            </a:r>
            <a:r>
              <a:rPr lang="en-US" sz="1800" i="1" dirty="0">
                <a:sym typeface="Symbol"/>
              </a:rPr>
              <a:t>p </a:t>
            </a:r>
            <a:r>
              <a:rPr lang="en-US" sz="1800" dirty="0">
                <a:sym typeface="Symbol"/>
              </a:rPr>
              <a:t>and</a:t>
            </a:r>
            <a:r>
              <a:rPr lang="en-US" sz="1800" i="1" dirty="0">
                <a:sym typeface="Symbol"/>
              </a:rPr>
              <a:t> </a:t>
            </a:r>
            <a:r>
              <a:rPr lang="en-US" sz="1800" dirty="0">
                <a:latin typeface="Cambria Math" panose="02040503050406030204" pitchFamily="18" charset="0"/>
                <a:ea typeface="Cambria Math" panose="02040503050406030204" pitchFamily="18" charset="0"/>
                <a:sym typeface="Symbol"/>
              </a:rPr>
              <a:t>¬</a:t>
            </a:r>
            <a:r>
              <a:rPr lang="en-US" sz="1800" i="1" dirty="0">
                <a:sym typeface="Symbol"/>
              </a:rPr>
              <a:t>q </a:t>
            </a:r>
            <a:r>
              <a:rPr lang="en-US" sz="1800" dirty="0">
                <a:sym typeface="Symbol"/>
              </a:rPr>
              <a:t>hold since both are knaves</a:t>
            </a:r>
            <a:r>
              <a:rPr lang="en-US" sz="1800" i="1" dirty="0">
                <a:sym typeface="Symbol"/>
              </a:rPr>
              <a:t>.</a:t>
            </a:r>
            <a:endParaRPr lang="en-US" sz="1800" dirty="0">
              <a:sym typeface="Symbol"/>
            </a:endParaRPr>
          </a:p>
        </p:txBody>
      </p:sp>
      <p:pic>
        <p:nvPicPr>
          <p:cNvPr id="15"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553200" y="152400"/>
            <a:ext cx="928468" cy="109728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7543800" y="182880"/>
            <a:ext cx="1463040" cy="1005840"/>
          </a:xfrm>
        </p:spPr>
        <p:txBody>
          <a:bodyPr/>
          <a:lstStyle/>
          <a:p>
            <a:r>
              <a:rPr lang="en-US" sz="2000" dirty="0"/>
              <a:t>Raymond </a:t>
            </a:r>
            <a:r>
              <a:rPr lang="en-US" sz="2000" dirty="0" err="1"/>
              <a:t>Smullyan</a:t>
            </a:r>
            <a:r>
              <a:rPr lang="en-US" sz="2000" dirty="0"/>
              <a:t> (Born 1919)</a:t>
            </a:r>
          </a:p>
        </p:txBody>
      </p:sp>
    </p:spTree>
    <p:extLst>
      <p:ext uri="{BB962C8B-B14F-4D97-AF65-F5344CB8AC3E}">
        <p14:creationId xmlns:p14="http://schemas.microsoft.com/office/powerpoint/2010/main" val="1122030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a:xfrm>
            <a:off x="457200" y="1295400"/>
            <a:ext cx="8229600" cy="1280160"/>
          </a:xfrm>
        </p:spPr>
        <p:txBody>
          <a:bodyPr/>
          <a:lstStyle/>
          <a:p>
            <a:pPr>
              <a:lnSpc>
                <a:spcPct val="90000"/>
              </a:lnSpc>
              <a:spcBef>
                <a:spcPts val="0"/>
              </a:spcBef>
            </a:pPr>
            <a:r>
              <a:rPr lang="en-US" sz="2000" dirty="0"/>
              <a:t>Electronic circuits; each input/output signal  can be viewed as a 0 or 1. </a:t>
            </a:r>
          </a:p>
          <a:p>
            <a:pPr lvl="1">
              <a:lnSpc>
                <a:spcPct val="90000"/>
              </a:lnSpc>
              <a:spcBef>
                <a:spcPts val="0"/>
              </a:spcBef>
            </a:pPr>
            <a:r>
              <a:rPr lang="en-US" sz="1800" dirty="0"/>
              <a:t>0 represents </a:t>
            </a:r>
            <a:r>
              <a:rPr lang="en-US" sz="1800" b="1" dirty="0"/>
              <a:t>False</a:t>
            </a:r>
          </a:p>
          <a:p>
            <a:pPr lvl="1">
              <a:lnSpc>
                <a:spcPct val="90000"/>
              </a:lnSpc>
              <a:spcBef>
                <a:spcPts val="0"/>
              </a:spcBef>
            </a:pPr>
            <a:r>
              <a:rPr lang="en-US" sz="1800" dirty="0"/>
              <a:t>1 represents </a:t>
            </a:r>
            <a:r>
              <a:rPr lang="en-US" sz="1800" b="1" dirty="0"/>
              <a:t>True</a:t>
            </a:r>
          </a:p>
          <a:p>
            <a:pPr>
              <a:lnSpc>
                <a:spcPct val="90000"/>
              </a:lnSpc>
              <a:spcBef>
                <a:spcPts val="0"/>
              </a:spcBef>
            </a:pPr>
            <a:r>
              <a:rPr lang="en-US" sz="2000" dirty="0"/>
              <a:t>Complicated circuits are constructed from three basic circuits called gates.</a:t>
            </a:r>
          </a:p>
        </p:txBody>
      </p:sp>
      <p:pic>
        <p:nvPicPr>
          <p:cNvPr id="10"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732223" y="2667000"/>
            <a:ext cx="5679554" cy="73152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429000"/>
            <a:ext cx="8595360" cy="2362200"/>
          </a:xfrm>
        </p:spPr>
        <p:txBody>
          <a:bodyPr/>
          <a:lstStyle/>
          <a:p>
            <a:pPr lvl="1">
              <a:lnSpc>
                <a:spcPct val="90000"/>
              </a:lnSpc>
              <a:spcBef>
                <a:spcPts val="0"/>
              </a:spcBef>
            </a:pPr>
            <a:r>
              <a:rPr lang="en-US" sz="1800" dirty="0"/>
              <a:t>The inverter  (</a:t>
            </a:r>
            <a:r>
              <a:rPr lang="en-US" sz="1800" b="1" dirty="0"/>
              <a:t>NOT gate</a:t>
            </a:r>
            <a:r>
              <a:rPr lang="en-US" sz="1800" dirty="0"/>
              <a:t>)takes an input bit and produces the negation of that bit.</a:t>
            </a:r>
          </a:p>
          <a:p>
            <a:pPr lvl="1">
              <a:lnSpc>
                <a:spcPct val="90000"/>
              </a:lnSpc>
              <a:spcBef>
                <a:spcPts val="0"/>
              </a:spcBef>
            </a:pPr>
            <a:r>
              <a:rPr lang="en-US" sz="1800" dirty="0"/>
              <a:t>The </a:t>
            </a:r>
            <a:r>
              <a:rPr lang="en-US" sz="1800" b="1" dirty="0"/>
              <a:t>OR gate </a:t>
            </a:r>
            <a:r>
              <a:rPr lang="en-US" sz="1800" dirty="0"/>
              <a:t>takes two input bits and produces the value equivalent to the disjunction of the two bits.</a:t>
            </a:r>
          </a:p>
          <a:p>
            <a:pPr lvl="1">
              <a:lnSpc>
                <a:spcPct val="90000"/>
              </a:lnSpc>
              <a:spcBef>
                <a:spcPts val="0"/>
              </a:spcBef>
            </a:pPr>
            <a:r>
              <a:rPr lang="en-US" sz="1800" dirty="0"/>
              <a:t>The </a:t>
            </a:r>
            <a:r>
              <a:rPr lang="en-US" sz="1800" b="1" dirty="0"/>
              <a:t>AND gate </a:t>
            </a:r>
            <a:r>
              <a:rPr lang="en-US" sz="1800" dirty="0"/>
              <a:t>takes two input bits and produces the value equivalent to the conjunction of the two bits.</a:t>
            </a:r>
          </a:p>
          <a:p>
            <a:pPr>
              <a:lnSpc>
                <a:spcPct val="90000"/>
              </a:lnSpc>
              <a:spcBef>
                <a:spcPts val="0"/>
              </a:spcBef>
            </a:pPr>
            <a:r>
              <a:rPr lang="en-US" sz="20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11" name="Picture 5"/>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2769499" y="5806440"/>
            <a:ext cx="3605002" cy="8229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27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Diagnosis of Faults in an Electrical System (</a:t>
            </a:r>
            <a:r>
              <a:rPr lang="en-US" i="1" dirty="0"/>
              <a:t>Optional</a:t>
            </a:r>
            <a:r>
              <a:rPr lang="en-US" dirty="0"/>
              <a:t>)</a:t>
            </a:r>
          </a:p>
        </p:txBody>
      </p:sp>
      <p:sp>
        <p:nvSpPr>
          <p:cNvPr id="3" name="Content Placeholder 2"/>
          <p:cNvSpPr>
            <a:spLocks noGrp="1"/>
          </p:cNvSpPr>
          <p:nvPr>
            <p:ph idx="1"/>
          </p:nvPr>
        </p:nvSpPr>
        <p:spPr>
          <a:xfrm>
            <a:off x="457200" y="1295400"/>
            <a:ext cx="8229600" cy="5257800"/>
          </a:xfrm>
        </p:spPr>
        <p:txBody>
          <a:bodyPr/>
          <a:lstStyle/>
          <a:p>
            <a:r>
              <a:rPr lang="en-US" sz="2800" dirty="0"/>
              <a:t>AI Example (from </a:t>
            </a:r>
            <a:r>
              <a:rPr lang="en-US" sz="2800" i="1" dirty="0"/>
              <a:t>Artificial Intelligence: Foundations of Computational Agents </a:t>
            </a:r>
            <a:r>
              <a:rPr lang="en-US" sz="2800" dirty="0"/>
              <a:t>by David Poole and Alan </a:t>
            </a:r>
            <a:r>
              <a:rPr lang="en-US" sz="2800" dirty="0" err="1"/>
              <a:t>Mackworth</a:t>
            </a:r>
            <a:r>
              <a:rPr lang="en-US" sz="2800" dirty="0"/>
              <a:t>, 2010)</a:t>
            </a:r>
          </a:p>
          <a:p>
            <a:r>
              <a:rPr lang="en-US" sz="2800" dirty="0"/>
              <a:t>Need to represent in propositional logic the features of a piece of machinery or circuitry that are required for the operation to produce observable features. This is called the </a:t>
            </a:r>
            <a:r>
              <a:rPr lang="en-US" sz="2800" b="1" dirty="0"/>
              <a:t>Knowledge Base (KB)</a:t>
            </a:r>
            <a:r>
              <a:rPr lang="en-US" sz="2800" dirty="0"/>
              <a:t>. </a:t>
            </a:r>
          </a:p>
          <a:p>
            <a:r>
              <a:rPr lang="en-US" sz="2800" dirty="0"/>
              <a:t>We also have observations representing the features that the system is exhibiting now. </a:t>
            </a:r>
          </a:p>
        </p:txBody>
      </p:sp>
    </p:spTree>
    <p:extLst>
      <p:ext uri="{BB962C8B-B14F-4D97-AF65-F5344CB8AC3E}">
        <p14:creationId xmlns:p14="http://schemas.microsoft.com/office/powerpoint/2010/main" val="2325324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Electrical System Diagram (optional)</a:t>
            </a:r>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4400" y="1214119"/>
            <a:ext cx="7605558" cy="530352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105400" y="2667000"/>
            <a:ext cx="3566160" cy="1600200"/>
          </a:xfrm>
        </p:spPr>
        <p:txBody>
          <a:bodyPr/>
          <a:lstStyle/>
          <a:p>
            <a:r>
              <a:rPr lang="en-US" sz="2400" dirty="0"/>
              <a:t>Have lights (l1, l2), wires (w0, w1, w2, w3, w4), switches (s1, s2, s3), and circuit breakers (cb1)</a:t>
            </a:r>
          </a:p>
        </p:txBody>
      </p:sp>
      <p:sp>
        <p:nvSpPr>
          <p:cNvPr id="5" name="Content Placeholder 4"/>
          <p:cNvSpPr>
            <a:spLocks noGrp="1"/>
          </p:cNvSpPr>
          <p:nvPr>
            <p:ph idx="14"/>
          </p:nvPr>
        </p:nvSpPr>
        <p:spPr>
          <a:xfrm>
            <a:off x="5105400" y="4419600"/>
            <a:ext cx="3566160" cy="1600200"/>
          </a:xfrm>
        </p:spPr>
        <p:txBody>
          <a:bodyPr/>
          <a:lstStyle/>
          <a:p>
            <a:r>
              <a:rPr lang="en-US" sz="2400" dirty="0"/>
              <a:t>The next page gives the knowledge base describing the circuit and the current observations.</a:t>
            </a:r>
          </a:p>
        </p:txBody>
      </p:sp>
    </p:spTree>
    <p:extLst>
      <p:ext uri="{BB962C8B-B14F-4D97-AF65-F5344CB8AC3E}">
        <p14:creationId xmlns:p14="http://schemas.microsoft.com/office/powerpoint/2010/main" val="1330247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the Electrical System in Propositional Logic</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800" dirty="0"/>
              <a:t>We need to represent our common-sense understanding of how the electrical system works in propositional logic.</a:t>
            </a:r>
          </a:p>
          <a:p>
            <a:pPr>
              <a:spcBef>
                <a:spcPts val="600"/>
              </a:spcBef>
            </a:pPr>
            <a:r>
              <a:rPr lang="en-US" sz="2800" dirty="0"/>
              <a:t>For example: “If l1 is a light and if l1 is receiving current, then l1 is lit. </a:t>
            </a:r>
          </a:p>
          <a:p>
            <a:pPr lvl="1">
              <a:spcBef>
                <a:spcPts val="0"/>
              </a:spcBef>
            </a:pPr>
            <a:r>
              <a:rPr lang="en-US" sz="2400" dirty="0">
                <a:sym typeface="Wingdings" pitchFamily="2" charset="2"/>
              </a:rPr>
              <a:t>light_l1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live_l1</a:t>
            </a:r>
            <a:r>
              <a:rPr lang="en-US" sz="2400" b="1" dirty="0">
                <a:sym typeface="Symbol"/>
              </a:rPr>
              <a:t>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ok_l1</a:t>
            </a:r>
            <a:r>
              <a:rPr lang="en-US" sz="2400" dirty="0">
                <a:sym typeface="Wingdings" pitchFamily="2" charset="2"/>
              </a:rPr>
              <a:t> </a:t>
            </a:r>
            <a:r>
              <a:rPr lang="en-US" sz="2400" dirty="0">
                <a:latin typeface="Calibri" panose="020F0502020204030204" pitchFamily="34" charset="0"/>
                <a:ea typeface="Cambria Math"/>
                <a:sym typeface="Wingdings" pitchFamily="2" charset="2"/>
              </a:rPr>
              <a:t>→</a:t>
            </a:r>
            <a:r>
              <a:rPr lang="en-US" sz="2400" dirty="0">
                <a:latin typeface="Cambria Math"/>
                <a:ea typeface="Cambria Math"/>
                <a:sym typeface="Wingdings" pitchFamily="2" charset="2"/>
              </a:rPr>
              <a:t> </a:t>
            </a:r>
            <a:r>
              <a:rPr lang="en-US" sz="2400" dirty="0">
                <a:sym typeface="Wingdings" pitchFamily="2" charset="2"/>
              </a:rPr>
              <a:t>lit_l1</a:t>
            </a:r>
            <a:endParaRPr lang="en-US" sz="2400" dirty="0">
              <a:sym typeface="Symbol"/>
            </a:endParaRPr>
          </a:p>
          <a:p>
            <a:pPr>
              <a:spcBef>
                <a:spcPts val="600"/>
              </a:spcBef>
            </a:pPr>
            <a:r>
              <a:rPr lang="en-US" sz="2800" dirty="0"/>
              <a:t>Also: “If w1 has current, and switch s2 is in the up position, and s2 is not broken, then w0 has current.”</a:t>
            </a:r>
          </a:p>
          <a:p>
            <a:pPr lvl="1">
              <a:spcBef>
                <a:spcPts val="0"/>
              </a:spcBef>
            </a:pPr>
            <a:r>
              <a:rPr lang="en-US" sz="2400" dirty="0">
                <a:sym typeface="Wingdings" pitchFamily="2" charset="2"/>
              </a:rPr>
              <a:t>live_w1 </a:t>
            </a:r>
            <a:r>
              <a:rPr lang="en-US" sz="2400" b="1" dirty="0">
                <a:latin typeface="Cambria Math" panose="02040503050406030204" pitchFamily="18" charset="0"/>
                <a:ea typeface="Cambria Math" panose="02040503050406030204" pitchFamily="18" charset="0"/>
                <a:sym typeface="Symbol"/>
              </a:rPr>
              <a:t>∧</a:t>
            </a:r>
            <a:r>
              <a:rPr lang="en-US" sz="2400" dirty="0">
                <a:sym typeface="Wingdings" pitchFamily="2" charset="2"/>
              </a:rPr>
              <a:t> up_s2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ok_s2</a:t>
            </a:r>
            <a:r>
              <a:rPr lang="en-US" sz="2400" dirty="0">
                <a:sym typeface="Wingdings" pitchFamily="2" charset="2"/>
              </a:rPr>
              <a:t> </a:t>
            </a:r>
            <a:r>
              <a:rPr lang="en-US" sz="2400" dirty="0">
                <a:latin typeface="Calibri" panose="020F0502020204030204" pitchFamily="34" charset="0"/>
                <a:ea typeface="Cambria Math"/>
                <a:sym typeface="Wingdings" pitchFamily="2" charset="2"/>
              </a:rPr>
              <a:t>→</a:t>
            </a:r>
            <a:r>
              <a:rPr lang="en-US" sz="2400" dirty="0">
                <a:sym typeface="Wingdings" pitchFamily="2" charset="2"/>
              </a:rPr>
              <a:t> live_w0</a:t>
            </a:r>
            <a:endParaRPr lang="en-US" sz="2400" dirty="0">
              <a:sym typeface="Symbol"/>
            </a:endParaRPr>
          </a:p>
          <a:p>
            <a:pPr>
              <a:spcBef>
                <a:spcPts val="600"/>
              </a:spcBef>
            </a:pPr>
            <a:r>
              <a:rPr lang="en-US" sz="2800" dirty="0">
                <a:sym typeface="Symbol"/>
              </a:rPr>
              <a:t>This task of representing a piece of our common-sense world in logic is a common one in logic-based AI.</a:t>
            </a:r>
          </a:p>
        </p:txBody>
      </p:sp>
    </p:spTree>
    <p:extLst>
      <p:ext uri="{BB962C8B-B14F-4D97-AF65-F5344CB8AC3E}">
        <p14:creationId xmlns:p14="http://schemas.microsoft.com/office/powerpoint/2010/main" val="4067671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Base (</a:t>
            </a:r>
            <a:r>
              <a:rPr lang="en-US" i="1" dirty="0"/>
              <a:t>opt</a:t>
            </a:r>
            <a:r>
              <a:rPr lang="en-US" dirty="0"/>
              <a:t>)</a:t>
            </a:r>
          </a:p>
        </p:txBody>
      </p:sp>
      <p:sp>
        <p:nvSpPr>
          <p:cNvPr id="3" name="Content Placeholder 2"/>
          <p:cNvSpPr>
            <a:spLocks noGrp="1"/>
          </p:cNvSpPr>
          <p:nvPr>
            <p:ph idx="1"/>
          </p:nvPr>
        </p:nvSpPr>
        <p:spPr>
          <a:xfrm>
            <a:off x="457200" y="1295400"/>
            <a:ext cx="5029200" cy="5334000"/>
          </a:xfrm>
        </p:spPr>
        <p:txBody>
          <a:bodyPr/>
          <a:lstStyle/>
          <a:p>
            <a:pPr>
              <a:spcBef>
                <a:spcPts val="0"/>
              </a:spcBef>
              <a:spcAft>
                <a:spcPts val="300"/>
              </a:spcAft>
            </a:pPr>
            <a:r>
              <a:rPr lang="en-US" sz="2400" dirty="0" err="1"/>
              <a:t>live_outside</a:t>
            </a:r>
            <a:r>
              <a:rPr lang="en-US" sz="2400" dirty="0"/>
              <a:t>  </a:t>
            </a:r>
          </a:p>
          <a:p>
            <a:pPr>
              <a:spcBef>
                <a:spcPts val="0"/>
              </a:spcBef>
              <a:spcAft>
                <a:spcPts val="300"/>
              </a:spcAft>
            </a:pPr>
            <a:r>
              <a:rPr lang="en-US" sz="2400" dirty="0"/>
              <a:t>light_l1</a:t>
            </a:r>
          </a:p>
          <a:p>
            <a:pPr>
              <a:spcBef>
                <a:spcPts val="0"/>
              </a:spcBef>
              <a:spcAft>
                <a:spcPts val="300"/>
              </a:spcAft>
            </a:pPr>
            <a:r>
              <a:rPr lang="en-US" sz="2400" dirty="0"/>
              <a:t>light_l2</a:t>
            </a:r>
          </a:p>
          <a:p>
            <a:pPr>
              <a:spcBef>
                <a:spcPts val="0"/>
              </a:spcBef>
              <a:spcAft>
                <a:spcPts val="300"/>
              </a:spcAft>
            </a:pPr>
            <a:r>
              <a:rPr lang="en-US" sz="2400" dirty="0">
                <a:sym typeface="Wingdings" pitchFamily="2" charset="2"/>
              </a:rPr>
              <a:t>live_w0 </a:t>
            </a:r>
            <a:r>
              <a:rPr lang="en-US" sz="2400" dirty="0">
                <a:ea typeface="Cambria Math"/>
                <a:sym typeface="Wingdings" pitchFamily="2" charset="2"/>
              </a:rPr>
              <a:t>→</a:t>
            </a:r>
            <a:r>
              <a:rPr lang="en-US" sz="2400" dirty="0">
                <a:sym typeface="Wingdings" pitchFamily="2" charset="2"/>
              </a:rPr>
              <a:t> </a:t>
            </a:r>
            <a:r>
              <a:rPr lang="en-US" sz="2400" dirty="0"/>
              <a:t>live_l1</a:t>
            </a:r>
            <a:endParaRPr lang="en-US" sz="2400" dirty="0">
              <a:sym typeface="Wingdings" pitchFamily="2" charset="2"/>
            </a:endParaRPr>
          </a:p>
          <a:p>
            <a:pPr>
              <a:spcBef>
                <a:spcPts val="0"/>
              </a:spcBef>
              <a:spcAft>
                <a:spcPts val="300"/>
              </a:spcAft>
            </a:pPr>
            <a:r>
              <a:rPr lang="en-US" sz="2400" dirty="0">
                <a:sym typeface="Wingdings" pitchFamily="2" charset="2"/>
              </a:rPr>
              <a:t>live_w1 </a:t>
            </a:r>
            <a:r>
              <a:rPr lang="en-US" sz="2400" b="1" dirty="0">
                <a:latin typeface="Cambria Math" panose="02040503050406030204" pitchFamily="18" charset="0"/>
                <a:ea typeface="Cambria Math" panose="02040503050406030204" pitchFamily="18" charset="0"/>
                <a:sym typeface="Symbol"/>
              </a:rPr>
              <a:t>∧</a:t>
            </a:r>
            <a:r>
              <a:rPr lang="en-US" sz="2400" dirty="0">
                <a:sym typeface="Wingdings" pitchFamily="2" charset="2"/>
              </a:rPr>
              <a:t> up_s2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ok_s2</a:t>
            </a:r>
            <a:r>
              <a:rPr lang="en-US" sz="2400" dirty="0">
                <a:sym typeface="Wingdings" pitchFamily="2" charset="2"/>
              </a:rPr>
              <a:t> </a:t>
            </a:r>
            <a:r>
              <a:rPr lang="en-US" sz="2400" dirty="0">
                <a:ea typeface="Cambria Math"/>
                <a:sym typeface="Wingdings" pitchFamily="2" charset="2"/>
              </a:rPr>
              <a:t>→</a:t>
            </a:r>
            <a:r>
              <a:rPr lang="en-US" sz="2400" dirty="0">
                <a:sym typeface="Wingdings" pitchFamily="2" charset="2"/>
              </a:rPr>
              <a:t> live_w0</a:t>
            </a:r>
            <a:endParaRPr lang="en-US" sz="2400" dirty="0">
              <a:sym typeface="Symbol"/>
            </a:endParaRPr>
          </a:p>
          <a:p>
            <a:pPr>
              <a:spcBef>
                <a:spcPts val="0"/>
              </a:spcBef>
              <a:spcAft>
                <a:spcPts val="300"/>
              </a:spcAft>
            </a:pPr>
            <a:r>
              <a:rPr lang="en-US" sz="2400" dirty="0">
                <a:sym typeface="Wingdings" pitchFamily="2" charset="2"/>
              </a:rPr>
              <a:t>live_w2 </a:t>
            </a:r>
            <a:r>
              <a:rPr lang="en-US" sz="2400" b="1" dirty="0">
                <a:latin typeface="Cambria Math" panose="02040503050406030204" pitchFamily="18" charset="0"/>
                <a:ea typeface="Cambria Math" panose="02040503050406030204" pitchFamily="18" charset="0"/>
                <a:sym typeface="Symbol"/>
              </a:rPr>
              <a:t>∧</a:t>
            </a:r>
            <a:r>
              <a:rPr lang="en-US" sz="2400" dirty="0">
                <a:sym typeface="Wingdings" pitchFamily="2" charset="2"/>
              </a:rPr>
              <a:t> down_s2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ok_s2 </a:t>
            </a:r>
            <a:r>
              <a:rPr lang="en-US" sz="2400" dirty="0">
                <a:ea typeface="Cambria Math"/>
                <a:sym typeface="Wingdings" pitchFamily="2" charset="2"/>
              </a:rPr>
              <a:t>→</a:t>
            </a:r>
            <a:r>
              <a:rPr lang="en-US" sz="2400" dirty="0">
                <a:sym typeface="Wingdings" pitchFamily="2" charset="2"/>
              </a:rPr>
              <a:t> </a:t>
            </a:r>
            <a:r>
              <a:rPr lang="en-US" sz="2400" dirty="0">
                <a:sym typeface="Symbol"/>
              </a:rPr>
              <a:t>live_w0</a:t>
            </a:r>
          </a:p>
          <a:p>
            <a:pPr>
              <a:spcBef>
                <a:spcPts val="0"/>
              </a:spcBef>
              <a:spcAft>
                <a:spcPts val="300"/>
              </a:spcAft>
            </a:pPr>
            <a:r>
              <a:rPr lang="en-US" sz="2400" dirty="0">
                <a:sym typeface="Wingdings" pitchFamily="2" charset="2"/>
              </a:rPr>
              <a:t>live_w3 </a:t>
            </a:r>
            <a:r>
              <a:rPr lang="en-US" sz="2400" b="1" dirty="0">
                <a:latin typeface="Cambria Math" panose="02040503050406030204" pitchFamily="18" charset="0"/>
                <a:ea typeface="Cambria Math" panose="02040503050406030204" pitchFamily="18" charset="0"/>
                <a:sym typeface="Symbol"/>
              </a:rPr>
              <a:t>∧</a:t>
            </a:r>
            <a:r>
              <a:rPr lang="en-US" sz="2400" dirty="0">
                <a:sym typeface="Wingdings" pitchFamily="2" charset="2"/>
              </a:rPr>
              <a:t> up_s1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ok_s1</a:t>
            </a:r>
            <a:r>
              <a:rPr lang="en-US" sz="2400" dirty="0">
                <a:sym typeface="Wingdings" pitchFamily="2" charset="2"/>
              </a:rPr>
              <a:t> </a:t>
            </a:r>
            <a:r>
              <a:rPr lang="en-US" sz="2400" dirty="0">
                <a:ea typeface="Cambria Math"/>
                <a:sym typeface="Wingdings" pitchFamily="2" charset="2"/>
              </a:rPr>
              <a:t>→</a:t>
            </a:r>
            <a:r>
              <a:rPr lang="en-US" sz="2400" dirty="0">
                <a:sym typeface="Wingdings" pitchFamily="2" charset="2"/>
              </a:rPr>
              <a:t> live_w1</a:t>
            </a:r>
            <a:endParaRPr lang="en-US" sz="2400" dirty="0">
              <a:sym typeface="Symbol"/>
            </a:endParaRPr>
          </a:p>
          <a:p>
            <a:pPr>
              <a:spcBef>
                <a:spcPts val="0"/>
              </a:spcBef>
              <a:spcAft>
                <a:spcPts val="300"/>
              </a:spcAft>
            </a:pPr>
            <a:r>
              <a:rPr lang="en-US" sz="2400" dirty="0">
                <a:sym typeface="Wingdings" pitchFamily="2" charset="2"/>
              </a:rPr>
              <a:t>live_w3 </a:t>
            </a:r>
            <a:r>
              <a:rPr lang="en-US" sz="2400" b="1" dirty="0">
                <a:latin typeface="Cambria Math" panose="02040503050406030204" pitchFamily="18" charset="0"/>
                <a:ea typeface="Cambria Math" panose="02040503050406030204" pitchFamily="18" charset="0"/>
                <a:sym typeface="Symbol"/>
              </a:rPr>
              <a:t>∧</a:t>
            </a:r>
            <a:r>
              <a:rPr lang="en-US" sz="2400" dirty="0">
                <a:sym typeface="Wingdings" pitchFamily="2" charset="2"/>
              </a:rPr>
              <a:t> down_s1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ok_s1 </a:t>
            </a:r>
            <a:r>
              <a:rPr lang="en-US" sz="2400" dirty="0">
                <a:ea typeface="Cambria Math"/>
                <a:sym typeface="Wingdings" pitchFamily="2" charset="2"/>
              </a:rPr>
              <a:t>→ </a:t>
            </a:r>
            <a:r>
              <a:rPr lang="en-US" sz="2400" dirty="0">
                <a:sym typeface="Symbol"/>
              </a:rPr>
              <a:t>live_w2</a:t>
            </a:r>
          </a:p>
          <a:p>
            <a:pPr>
              <a:spcBef>
                <a:spcPts val="0"/>
              </a:spcBef>
              <a:spcAft>
                <a:spcPts val="300"/>
              </a:spcAft>
            </a:pPr>
            <a:r>
              <a:rPr lang="en-US" sz="2400" dirty="0">
                <a:sym typeface="Wingdings" pitchFamily="2" charset="2"/>
              </a:rPr>
              <a:t>live_w4 </a:t>
            </a:r>
            <a:r>
              <a:rPr lang="en-US" sz="2400" dirty="0">
                <a:ea typeface="Cambria Math"/>
                <a:sym typeface="Wingdings" pitchFamily="2" charset="2"/>
              </a:rPr>
              <a:t>→</a:t>
            </a:r>
            <a:r>
              <a:rPr lang="en-US" sz="2400" dirty="0">
                <a:sym typeface="Wingdings" pitchFamily="2" charset="2"/>
              </a:rPr>
              <a:t> </a:t>
            </a:r>
            <a:r>
              <a:rPr lang="en-US" sz="2400" dirty="0"/>
              <a:t>live_l2</a:t>
            </a:r>
            <a:endParaRPr lang="en-US" sz="2400" dirty="0">
              <a:sym typeface="Wingdings" pitchFamily="2" charset="2"/>
            </a:endParaRPr>
          </a:p>
          <a:p>
            <a:pPr>
              <a:spcBef>
                <a:spcPts val="0"/>
              </a:spcBef>
              <a:spcAft>
                <a:spcPts val="300"/>
              </a:spcAft>
            </a:pPr>
            <a:r>
              <a:rPr lang="en-US" sz="2400" dirty="0">
                <a:sym typeface="Wingdings" pitchFamily="2" charset="2"/>
              </a:rPr>
              <a:t>live_w3 </a:t>
            </a:r>
            <a:r>
              <a:rPr lang="en-US" sz="2400" b="1" dirty="0">
                <a:latin typeface="Cambria Math" panose="02040503050406030204" pitchFamily="18" charset="0"/>
                <a:ea typeface="Cambria Math" panose="02040503050406030204" pitchFamily="18" charset="0"/>
                <a:sym typeface="Symbol"/>
              </a:rPr>
              <a:t>∧</a:t>
            </a:r>
            <a:r>
              <a:rPr lang="en-US" sz="2400" dirty="0">
                <a:sym typeface="Wingdings" pitchFamily="2" charset="2"/>
              </a:rPr>
              <a:t> up_s3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ok_s3</a:t>
            </a:r>
            <a:r>
              <a:rPr lang="en-US" sz="2400" dirty="0">
                <a:sym typeface="Wingdings" pitchFamily="2" charset="2"/>
              </a:rPr>
              <a:t> </a:t>
            </a:r>
            <a:r>
              <a:rPr lang="en-US" sz="2400" dirty="0">
                <a:ea typeface="Cambria Math"/>
                <a:sym typeface="Wingdings" pitchFamily="2" charset="2"/>
              </a:rPr>
              <a:t>→</a:t>
            </a:r>
            <a:r>
              <a:rPr lang="en-US" sz="2400" dirty="0">
                <a:sym typeface="Wingdings" pitchFamily="2" charset="2"/>
              </a:rPr>
              <a:t> live_w4 </a:t>
            </a:r>
            <a:endParaRPr lang="en-US" sz="2400" dirty="0">
              <a:sym typeface="Symbol"/>
            </a:endParaRPr>
          </a:p>
          <a:p>
            <a:pPr>
              <a:spcBef>
                <a:spcPts val="0"/>
              </a:spcBef>
              <a:spcAft>
                <a:spcPts val="300"/>
              </a:spcAft>
            </a:pPr>
            <a:r>
              <a:rPr lang="en-US" sz="2400" dirty="0" err="1">
                <a:sym typeface="Wingdings" pitchFamily="2" charset="2"/>
              </a:rPr>
              <a:t>live_outside</a:t>
            </a:r>
            <a:r>
              <a:rPr lang="en-US" sz="2400" dirty="0">
                <a:sym typeface="Wingdings" pitchFamily="2" charset="2"/>
              </a:rPr>
              <a:t>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ok_cb1</a:t>
            </a:r>
            <a:r>
              <a:rPr lang="en-US" sz="2400" dirty="0">
                <a:sym typeface="Wingdings" pitchFamily="2" charset="2"/>
              </a:rPr>
              <a:t> </a:t>
            </a:r>
            <a:r>
              <a:rPr lang="en-US" sz="2400" dirty="0">
                <a:ea typeface="Cambria Math"/>
                <a:sym typeface="Wingdings" pitchFamily="2" charset="2"/>
              </a:rPr>
              <a:t>→</a:t>
            </a:r>
            <a:r>
              <a:rPr lang="en-US" sz="2400" dirty="0">
                <a:sym typeface="Wingdings" pitchFamily="2" charset="2"/>
              </a:rPr>
              <a:t> live_w3</a:t>
            </a:r>
            <a:endParaRPr lang="en-US" sz="2400" dirty="0">
              <a:sym typeface="Symbol"/>
            </a:endParaRPr>
          </a:p>
          <a:p>
            <a:pPr>
              <a:spcBef>
                <a:spcPts val="0"/>
              </a:spcBef>
              <a:spcAft>
                <a:spcPts val="300"/>
              </a:spcAft>
            </a:pPr>
            <a:r>
              <a:rPr lang="en-US" sz="2400" dirty="0">
                <a:sym typeface="Wingdings" pitchFamily="2" charset="2"/>
              </a:rPr>
              <a:t>light_l1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live_l1</a:t>
            </a:r>
            <a:r>
              <a:rPr lang="en-US" sz="2400" b="1" dirty="0">
                <a:sym typeface="Symbol"/>
              </a:rPr>
              <a:t>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ok_l1</a:t>
            </a:r>
            <a:r>
              <a:rPr lang="en-US" sz="2400" dirty="0">
                <a:sym typeface="Wingdings" pitchFamily="2" charset="2"/>
              </a:rPr>
              <a:t> </a:t>
            </a:r>
            <a:r>
              <a:rPr lang="en-US" sz="2400" dirty="0">
                <a:ea typeface="Cambria Math"/>
                <a:sym typeface="Wingdings" pitchFamily="2" charset="2"/>
              </a:rPr>
              <a:t>→</a:t>
            </a:r>
            <a:r>
              <a:rPr lang="en-US" sz="2400" dirty="0">
                <a:sym typeface="Wingdings" pitchFamily="2" charset="2"/>
              </a:rPr>
              <a:t> lit_l1</a:t>
            </a:r>
            <a:endParaRPr lang="en-US" sz="2400" dirty="0">
              <a:sym typeface="Symbol"/>
            </a:endParaRPr>
          </a:p>
          <a:p>
            <a:pPr>
              <a:spcBef>
                <a:spcPts val="0"/>
              </a:spcBef>
              <a:spcAft>
                <a:spcPts val="300"/>
              </a:spcAft>
            </a:pPr>
            <a:r>
              <a:rPr lang="en-US" sz="2400" dirty="0">
                <a:sym typeface="Wingdings" pitchFamily="2" charset="2"/>
              </a:rPr>
              <a:t>light_l2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live_l2</a:t>
            </a:r>
            <a:r>
              <a:rPr lang="en-US" sz="2400" b="1" dirty="0">
                <a:sym typeface="Symbol"/>
              </a:rPr>
              <a:t> </a:t>
            </a:r>
            <a:r>
              <a:rPr lang="en-US" sz="2400" b="1" dirty="0">
                <a:latin typeface="Cambria Math" panose="02040503050406030204" pitchFamily="18" charset="0"/>
                <a:ea typeface="Cambria Math" panose="02040503050406030204" pitchFamily="18" charset="0"/>
                <a:sym typeface="Symbol"/>
              </a:rPr>
              <a:t>∧</a:t>
            </a:r>
            <a:r>
              <a:rPr lang="en-US" sz="2400" b="1" dirty="0">
                <a:sym typeface="Symbol"/>
              </a:rPr>
              <a:t> </a:t>
            </a:r>
            <a:r>
              <a:rPr lang="en-US" sz="2400" dirty="0">
                <a:sym typeface="Symbol"/>
              </a:rPr>
              <a:t>ok_l2 </a:t>
            </a:r>
            <a:r>
              <a:rPr lang="en-US" sz="2400" dirty="0">
                <a:ea typeface="Cambria Math"/>
                <a:sym typeface="Wingdings" pitchFamily="2" charset="2"/>
              </a:rPr>
              <a:t>→</a:t>
            </a:r>
            <a:r>
              <a:rPr lang="en-US" sz="2400" dirty="0">
                <a:sym typeface="Wingdings" pitchFamily="2" charset="2"/>
              </a:rPr>
              <a:t> lit_l2</a:t>
            </a:r>
            <a:endParaRPr lang="en-US" sz="2400" dirty="0">
              <a:sym typeface="Symbol"/>
            </a:endParaRPr>
          </a:p>
        </p:txBody>
      </p:sp>
      <p:sp>
        <p:nvSpPr>
          <p:cNvPr id="8" name="Content Placeholder 3"/>
          <p:cNvSpPr>
            <a:spLocks noGrp="1"/>
          </p:cNvSpPr>
          <p:nvPr>
            <p:ph idx="13"/>
          </p:nvPr>
        </p:nvSpPr>
        <p:spPr>
          <a:xfrm>
            <a:off x="2971800" y="1295400"/>
            <a:ext cx="3200400" cy="457200"/>
          </a:xfrm>
        </p:spPr>
        <p:txBody>
          <a:bodyPr/>
          <a:lstStyle/>
          <a:p>
            <a:r>
              <a:rPr lang="en-US" sz="2400" dirty="0"/>
              <a:t>We have outside power.</a:t>
            </a:r>
          </a:p>
        </p:txBody>
      </p:sp>
      <p:sp>
        <p:nvSpPr>
          <p:cNvPr id="9" name="Content Placeholder 4"/>
          <p:cNvSpPr>
            <a:spLocks noGrp="1"/>
          </p:cNvSpPr>
          <p:nvPr>
            <p:ph idx="14"/>
          </p:nvPr>
        </p:nvSpPr>
        <p:spPr>
          <a:xfrm>
            <a:off x="2971800" y="1948180"/>
            <a:ext cx="3291840" cy="457200"/>
          </a:xfrm>
        </p:spPr>
        <p:txBody>
          <a:bodyPr/>
          <a:lstStyle/>
          <a:p>
            <a:r>
              <a:rPr lang="en-US" sz="2400" dirty="0"/>
              <a:t>Both l</a:t>
            </a:r>
            <a:r>
              <a:rPr lang="en-US" sz="2400" dirty="0">
                <a:ea typeface="Cambria Math" pitchFamily="18" charset="0"/>
              </a:rPr>
              <a:t>1 and l2 are lights.</a:t>
            </a:r>
          </a:p>
        </p:txBody>
      </p:sp>
      <p:cxnSp>
        <p:nvCxnSpPr>
          <p:cNvPr id="16" name="Straight Arrow Connector 5"/>
          <p:cNvCxnSpPr/>
          <p:nvPr/>
        </p:nvCxnSpPr>
        <p:spPr>
          <a:xfrm flipH="1">
            <a:off x="5486400" y="3596640"/>
            <a:ext cx="457200" cy="0"/>
          </a:xfrm>
          <a:prstGeom prst="straightConnector1">
            <a:avLst/>
          </a:prstGeom>
          <a:ln w="28575">
            <a:solidFill>
              <a:srgbClr val="04617B"/>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6"/>
          <p:cNvSpPr>
            <a:spLocks noGrp="1"/>
          </p:cNvSpPr>
          <p:nvPr>
            <p:ph idx="15"/>
          </p:nvPr>
        </p:nvSpPr>
        <p:spPr>
          <a:xfrm>
            <a:off x="5974080" y="2788920"/>
            <a:ext cx="3017520" cy="1554480"/>
          </a:xfrm>
        </p:spPr>
        <p:txBody>
          <a:bodyPr/>
          <a:lstStyle/>
          <a:p>
            <a:r>
              <a:rPr lang="en-US" sz="2400" dirty="0"/>
              <a:t>If s2 is ok and s2 is in a down position and w2 has current, then w0 has current.</a:t>
            </a:r>
          </a:p>
        </p:txBody>
      </p:sp>
    </p:spTree>
    <p:extLst>
      <p:ext uri="{BB962C8B-B14F-4D97-AF65-F5344CB8AC3E}">
        <p14:creationId xmlns:p14="http://schemas.microsoft.com/office/powerpoint/2010/main" val="288971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a:t>
            </a:r>
            <a:r>
              <a:rPr lang="en-US" i="1" dirty="0"/>
              <a:t>opt</a:t>
            </a:r>
            <a:r>
              <a:rPr lang="en-US" dirty="0"/>
              <a:t>)</a:t>
            </a:r>
          </a:p>
        </p:txBody>
      </p:sp>
      <p:sp>
        <p:nvSpPr>
          <p:cNvPr id="3" name="Content Placeholder 2"/>
          <p:cNvSpPr>
            <a:spLocks noGrp="1"/>
          </p:cNvSpPr>
          <p:nvPr>
            <p:ph idx="1"/>
          </p:nvPr>
        </p:nvSpPr>
        <p:spPr>
          <a:xfrm>
            <a:off x="457200" y="1295400"/>
            <a:ext cx="8229600" cy="5257800"/>
          </a:xfrm>
        </p:spPr>
        <p:txBody>
          <a:bodyPr/>
          <a:lstStyle/>
          <a:p>
            <a:r>
              <a:rPr lang="en-US" dirty="0"/>
              <a:t>Observations need to be added to the KB</a:t>
            </a:r>
          </a:p>
          <a:p>
            <a:pPr lvl="1"/>
            <a:r>
              <a:rPr lang="en-US" dirty="0"/>
              <a:t>Both Switches up</a:t>
            </a:r>
          </a:p>
          <a:p>
            <a:pPr lvl="2"/>
            <a:r>
              <a:rPr lang="en-US" dirty="0"/>
              <a:t>up_s1</a:t>
            </a:r>
          </a:p>
          <a:p>
            <a:pPr lvl="2"/>
            <a:r>
              <a:rPr lang="en-US" dirty="0"/>
              <a:t>up_s2</a:t>
            </a:r>
          </a:p>
          <a:p>
            <a:pPr lvl="1"/>
            <a:r>
              <a:rPr lang="en-US" dirty="0"/>
              <a:t>Both lights are dark</a:t>
            </a:r>
          </a:p>
          <a:p>
            <a:pPr lvl="2"/>
            <a:r>
              <a:rPr lang="en-US" b="1" dirty="0">
                <a:latin typeface="Cambria Math" panose="02040503050406030204" pitchFamily="18" charset="0"/>
                <a:ea typeface="Cambria Math" panose="02040503050406030204" pitchFamily="18" charset="0"/>
                <a:sym typeface="Symbol"/>
              </a:rPr>
              <a:t>¬ </a:t>
            </a:r>
            <a:r>
              <a:rPr lang="en-US" dirty="0"/>
              <a:t>lit_l1</a:t>
            </a:r>
          </a:p>
          <a:p>
            <a:pPr lvl="2"/>
            <a:r>
              <a:rPr lang="en-US" b="1" dirty="0">
                <a:latin typeface="Cambria Math" panose="02040503050406030204" pitchFamily="18" charset="0"/>
                <a:ea typeface="Cambria Math" panose="02040503050406030204" pitchFamily="18" charset="0"/>
                <a:sym typeface="Symbol"/>
              </a:rPr>
              <a:t>¬</a:t>
            </a:r>
            <a:r>
              <a:rPr lang="en-US" b="1" dirty="0">
                <a:sym typeface="Symbol"/>
              </a:rPr>
              <a:t> </a:t>
            </a:r>
            <a:r>
              <a:rPr lang="en-US" dirty="0"/>
              <a:t>lit_l2</a:t>
            </a:r>
          </a:p>
        </p:txBody>
      </p:sp>
    </p:spTree>
    <p:extLst>
      <p:ext uri="{BB962C8B-B14F-4D97-AF65-F5344CB8AC3E}">
        <p14:creationId xmlns:p14="http://schemas.microsoft.com/office/powerpoint/2010/main" val="3968446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Diagnosis (</a:t>
            </a:r>
            <a:r>
              <a:rPr lang="en-US" i="1" dirty="0"/>
              <a:t>opt</a:t>
            </a:r>
            <a:r>
              <a:rPr lang="en-US" dirty="0"/>
              <a:t>)</a:t>
            </a:r>
          </a:p>
        </p:txBody>
      </p:sp>
      <p:sp>
        <p:nvSpPr>
          <p:cNvPr id="3" name="Content Placeholder 2"/>
          <p:cNvSpPr>
            <a:spLocks noGrp="1"/>
          </p:cNvSpPr>
          <p:nvPr>
            <p:ph idx="1"/>
          </p:nvPr>
        </p:nvSpPr>
        <p:spPr>
          <a:xfrm>
            <a:off x="457200" y="1295400"/>
            <a:ext cx="8412480" cy="5257800"/>
          </a:xfrm>
        </p:spPr>
        <p:txBody>
          <a:bodyPr/>
          <a:lstStyle/>
          <a:p>
            <a:pPr>
              <a:lnSpc>
                <a:spcPct val="90000"/>
              </a:lnSpc>
              <a:spcBef>
                <a:spcPts val="600"/>
              </a:spcBef>
            </a:pPr>
            <a:r>
              <a:rPr lang="en-US" sz="2400" dirty="0"/>
              <a:t>We assume that the components are working  ok,  unless we are forced to assume otherwise. These atoms are called </a:t>
            </a:r>
            <a:r>
              <a:rPr lang="en-US" sz="2400" i="1" dirty="0"/>
              <a:t>assumables</a:t>
            </a:r>
            <a:r>
              <a:rPr lang="en-US" sz="2400" dirty="0"/>
              <a:t>.</a:t>
            </a:r>
          </a:p>
          <a:p>
            <a:pPr>
              <a:lnSpc>
                <a:spcPct val="90000"/>
              </a:lnSpc>
              <a:spcBef>
                <a:spcPts val="600"/>
              </a:spcBef>
            </a:pPr>
            <a:r>
              <a:rPr lang="en-US" sz="2400" dirty="0"/>
              <a:t>The assumables (ok_cb1, ok_s1, ok_s2, ok_s3, ok_l1, ok_l2) represent the assumption that we assume that the switches, lights, and circuit breakers are ok.</a:t>
            </a:r>
          </a:p>
          <a:p>
            <a:pPr>
              <a:lnSpc>
                <a:spcPct val="90000"/>
              </a:lnSpc>
              <a:spcBef>
                <a:spcPts val="600"/>
              </a:spcBef>
            </a:pPr>
            <a:r>
              <a:rPr lang="en-US" sz="2400" dirty="0"/>
              <a:t>If the system is working correctly (all assumables are true), the observations and the knowledge base are consistent (i.e., satisfiable).</a:t>
            </a:r>
          </a:p>
          <a:p>
            <a:pPr>
              <a:lnSpc>
                <a:spcPct val="90000"/>
              </a:lnSpc>
              <a:spcBef>
                <a:spcPts val="600"/>
              </a:spcBef>
            </a:pPr>
            <a:r>
              <a:rPr lang="en-US" sz="2400" dirty="0"/>
              <a:t>The augmented knowledge base is clearly not consistent if the assumables are all true. The switches are both up, but the lights are not lit. Some of the assumables must then be false. This is the basis for the method to diagnose possible faults in the system.</a:t>
            </a:r>
          </a:p>
          <a:p>
            <a:pPr>
              <a:lnSpc>
                <a:spcPct val="90000"/>
              </a:lnSpc>
              <a:spcBef>
                <a:spcPts val="600"/>
              </a:spcBef>
            </a:pPr>
            <a:r>
              <a:rPr lang="en-US" sz="2400" dirty="0"/>
              <a:t>A diagnosis is a minimal set of assumables which must be false to explain the observations of the system.</a:t>
            </a:r>
          </a:p>
        </p:txBody>
      </p:sp>
    </p:spTree>
    <p:extLst>
      <p:ext uri="{BB962C8B-B14F-4D97-AF65-F5344CB8AC3E}">
        <p14:creationId xmlns:p14="http://schemas.microsoft.com/office/powerpoint/2010/main" val="1011205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 Results (</a:t>
            </a:r>
            <a:r>
              <a:rPr lang="en-US" i="1" dirty="0"/>
              <a:t>opt</a:t>
            </a:r>
            <a:r>
              <a:rPr lang="en-US" dirty="0"/>
              <a:t>)</a:t>
            </a:r>
          </a:p>
        </p:txBody>
      </p:sp>
      <p:sp>
        <p:nvSpPr>
          <p:cNvPr id="3" name="Content Placeholder 2"/>
          <p:cNvSpPr>
            <a:spLocks noGrp="1"/>
          </p:cNvSpPr>
          <p:nvPr>
            <p:ph idx="1"/>
          </p:nvPr>
        </p:nvSpPr>
        <p:spPr>
          <a:xfrm>
            <a:off x="457200" y="1295400"/>
            <a:ext cx="8412480" cy="5257800"/>
          </a:xfrm>
        </p:spPr>
        <p:txBody>
          <a:bodyPr/>
          <a:lstStyle/>
          <a:p>
            <a:pPr>
              <a:spcBef>
                <a:spcPts val="600"/>
              </a:spcBef>
            </a:pPr>
            <a:r>
              <a:rPr lang="en-US" sz="2400" dirty="0"/>
              <a:t>See </a:t>
            </a:r>
            <a:r>
              <a:rPr lang="en-US" sz="2400" i="1" dirty="0"/>
              <a:t>Artificial Intelligence: Foundations of Computational Agents </a:t>
            </a:r>
            <a:r>
              <a:rPr lang="en-US" sz="2400" dirty="0"/>
              <a:t>(by David Poole and Alan </a:t>
            </a:r>
            <a:r>
              <a:rPr lang="en-US" sz="2400" dirty="0" err="1"/>
              <a:t>Mackworth</a:t>
            </a:r>
            <a:r>
              <a:rPr lang="en-US" sz="2400" dirty="0"/>
              <a:t>, 2010) for details on this problem and how the  method of consistency based diagnosis can determine possible diagnoses for the electrical system. </a:t>
            </a:r>
          </a:p>
          <a:p>
            <a:pPr>
              <a:spcBef>
                <a:spcPts val="600"/>
              </a:spcBef>
            </a:pPr>
            <a:r>
              <a:rPr lang="en-US" sz="2400" dirty="0"/>
              <a:t>The approach yields 7 possible faults in the system. At least one of these must hold:</a:t>
            </a:r>
          </a:p>
          <a:p>
            <a:pPr lvl="1">
              <a:spcBef>
                <a:spcPts val="0"/>
              </a:spcBef>
            </a:pPr>
            <a:r>
              <a:rPr lang="en-US" sz="2000" dirty="0"/>
              <a:t>Circuit Breaker </a:t>
            </a:r>
            <a:r>
              <a:rPr lang="en-US" sz="2000" dirty="0">
                <a:latin typeface="Cambria Math" pitchFamily="18" charset="0"/>
                <a:ea typeface="Cambria Math" pitchFamily="18" charset="0"/>
              </a:rPr>
              <a:t>1</a:t>
            </a:r>
            <a:r>
              <a:rPr lang="en-US" sz="2000" dirty="0"/>
              <a:t> is not ok.</a:t>
            </a:r>
          </a:p>
          <a:p>
            <a:pPr lvl="1">
              <a:spcBef>
                <a:spcPts val="0"/>
              </a:spcBef>
            </a:pPr>
            <a:r>
              <a:rPr lang="en-US" sz="2000" dirty="0"/>
              <a:t>Both Switch </a:t>
            </a:r>
            <a:r>
              <a:rPr lang="en-US" sz="2000" dirty="0">
                <a:latin typeface="Cambria Math" pitchFamily="18" charset="0"/>
                <a:ea typeface="Cambria Math" pitchFamily="18" charset="0"/>
              </a:rPr>
              <a:t>1 </a:t>
            </a:r>
            <a:r>
              <a:rPr lang="en-US" sz="2000" dirty="0"/>
              <a:t>and Switch </a:t>
            </a:r>
            <a:r>
              <a:rPr lang="en-US" sz="2000" dirty="0">
                <a:latin typeface="Cambria Math" pitchFamily="18" charset="0"/>
                <a:ea typeface="Cambria Math" pitchFamily="18" charset="0"/>
              </a:rPr>
              <a:t>2</a:t>
            </a:r>
            <a:r>
              <a:rPr lang="en-US" sz="2000" dirty="0"/>
              <a:t> are not ok.</a:t>
            </a:r>
          </a:p>
          <a:p>
            <a:pPr lvl="1">
              <a:spcBef>
                <a:spcPts val="0"/>
              </a:spcBef>
            </a:pPr>
            <a:r>
              <a:rPr lang="en-US" sz="2000" dirty="0"/>
              <a:t>Both Switch </a:t>
            </a:r>
            <a:r>
              <a:rPr lang="en-US" sz="2000" dirty="0">
                <a:latin typeface="Cambria Math" pitchFamily="18" charset="0"/>
                <a:ea typeface="Cambria Math" pitchFamily="18" charset="0"/>
              </a:rPr>
              <a:t>1 </a:t>
            </a:r>
            <a:r>
              <a:rPr lang="en-US" sz="2000" dirty="0"/>
              <a:t>and Light </a:t>
            </a:r>
            <a:r>
              <a:rPr lang="en-US" sz="2000" dirty="0">
                <a:latin typeface="Cambria Math" pitchFamily="18" charset="0"/>
                <a:ea typeface="Cambria Math" pitchFamily="18" charset="0"/>
              </a:rPr>
              <a:t>2</a:t>
            </a:r>
            <a:r>
              <a:rPr lang="en-US" sz="2000" dirty="0"/>
              <a:t> are not ok.</a:t>
            </a:r>
          </a:p>
          <a:p>
            <a:pPr lvl="1">
              <a:spcBef>
                <a:spcPts val="0"/>
              </a:spcBef>
            </a:pPr>
            <a:r>
              <a:rPr lang="en-US" sz="2000" dirty="0"/>
              <a:t>Both Switch </a:t>
            </a:r>
            <a:r>
              <a:rPr lang="en-US" sz="2000" dirty="0">
                <a:latin typeface="Cambria Math" pitchFamily="18" charset="0"/>
                <a:ea typeface="Cambria Math" pitchFamily="18" charset="0"/>
              </a:rPr>
              <a:t>2 </a:t>
            </a:r>
            <a:r>
              <a:rPr lang="en-US" sz="2000" dirty="0"/>
              <a:t>and Switch </a:t>
            </a:r>
            <a:r>
              <a:rPr lang="en-US" sz="2000" dirty="0">
                <a:latin typeface="Cambria Math" pitchFamily="18" charset="0"/>
                <a:ea typeface="Cambria Math" pitchFamily="18" charset="0"/>
              </a:rPr>
              <a:t>3</a:t>
            </a:r>
            <a:r>
              <a:rPr lang="en-US" sz="2000" dirty="0"/>
              <a:t> are not ok.</a:t>
            </a:r>
          </a:p>
          <a:p>
            <a:pPr lvl="1">
              <a:spcBef>
                <a:spcPts val="0"/>
              </a:spcBef>
            </a:pPr>
            <a:r>
              <a:rPr lang="en-US" sz="2000" dirty="0"/>
              <a:t>Both Switch </a:t>
            </a:r>
            <a:r>
              <a:rPr lang="en-US" sz="2000" dirty="0">
                <a:latin typeface="Cambria Math" pitchFamily="18" charset="0"/>
                <a:ea typeface="Cambria Math" pitchFamily="18" charset="0"/>
              </a:rPr>
              <a:t>2 </a:t>
            </a:r>
            <a:r>
              <a:rPr lang="en-US" sz="2000" dirty="0"/>
              <a:t>and Light </a:t>
            </a:r>
            <a:r>
              <a:rPr lang="en-US" sz="2000" dirty="0">
                <a:latin typeface="Cambria Math" pitchFamily="18" charset="0"/>
                <a:ea typeface="Cambria Math" pitchFamily="18" charset="0"/>
              </a:rPr>
              <a:t>2</a:t>
            </a:r>
            <a:r>
              <a:rPr lang="en-US" sz="2000" dirty="0"/>
              <a:t> are not ok.</a:t>
            </a:r>
          </a:p>
          <a:p>
            <a:pPr lvl="1">
              <a:spcBef>
                <a:spcPts val="0"/>
              </a:spcBef>
            </a:pPr>
            <a:r>
              <a:rPr lang="en-US" sz="2000" dirty="0"/>
              <a:t>Both Light </a:t>
            </a:r>
            <a:r>
              <a:rPr lang="en-US" sz="2000" dirty="0">
                <a:latin typeface="Cambria Math" pitchFamily="18" charset="0"/>
                <a:ea typeface="Cambria Math" pitchFamily="18" charset="0"/>
              </a:rPr>
              <a:t>1 </a:t>
            </a:r>
            <a:r>
              <a:rPr lang="en-US" sz="2000" dirty="0"/>
              <a:t>and Switch 3 are not ok.</a:t>
            </a:r>
          </a:p>
          <a:p>
            <a:pPr lvl="1">
              <a:spcBef>
                <a:spcPts val="0"/>
              </a:spcBef>
            </a:pPr>
            <a:r>
              <a:rPr lang="en-US" sz="2000" dirty="0"/>
              <a:t>Both Light </a:t>
            </a:r>
            <a:r>
              <a:rPr lang="en-US" sz="2000" dirty="0">
                <a:latin typeface="Cambria Math" pitchFamily="18" charset="0"/>
                <a:ea typeface="Cambria Math" pitchFamily="18" charset="0"/>
              </a:rPr>
              <a:t>1 </a:t>
            </a:r>
            <a:r>
              <a:rPr lang="en-US" sz="2000" dirty="0"/>
              <a:t>and Light </a:t>
            </a:r>
            <a:r>
              <a:rPr lang="en-US" sz="2000" dirty="0">
                <a:latin typeface="Cambria Math" pitchFamily="18" charset="0"/>
                <a:ea typeface="Cambria Math" pitchFamily="18" charset="0"/>
              </a:rPr>
              <a:t>2</a:t>
            </a:r>
            <a:r>
              <a:rPr lang="en-US" sz="2000" dirty="0"/>
              <a:t> are not ok.</a:t>
            </a:r>
          </a:p>
        </p:txBody>
      </p:sp>
    </p:spTree>
    <p:extLst>
      <p:ext uri="{BB962C8B-B14F-4D97-AF65-F5344CB8AC3E}">
        <p14:creationId xmlns:p14="http://schemas.microsoft.com/office/powerpoint/2010/main" val="306571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Propositional Logic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1.1</a:t>
            </a:r>
          </a:p>
        </p:txBody>
      </p:sp>
    </p:spTree>
    <p:extLst>
      <p:ext uri="{BB962C8B-B14F-4D97-AF65-F5344CB8AC3E}">
        <p14:creationId xmlns:p14="http://schemas.microsoft.com/office/powerpoint/2010/main" val="1191040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Propositional Equivalences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1.3</a:t>
            </a:r>
          </a:p>
        </p:txBody>
      </p:sp>
    </p:spTree>
    <p:extLst>
      <p:ext uri="{BB962C8B-B14F-4D97-AF65-F5344CB8AC3E}">
        <p14:creationId xmlns:p14="http://schemas.microsoft.com/office/powerpoint/2010/main" val="3890456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endParaRPr lang="en-US" dirty="0"/>
          </a:p>
        </p:txBody>
      </p:sp>
      <p:sp>
        <p:nvSpPr>
          <p:cNvPr id="3" name="Content Placeholder 2"/>
          <p:cNvSpPr>
            <a:spLocks noGrp="1"/>
          </p:cNvSpPr>
          <p:nvPr>
            <p:ph idx="1"/>
          </p:nvPr>
        </p:nvSpPr>
        <p:spPr>
          <a:xfrm>
            <a:off x="457200" y="1295400"/>
            <a:ext cx="8412480" cy="5257800"/>
          </a:xfrm>
        </p:spPr>
        <p:txBody>
          <a:bodyPr/>
          <a:lstStyle/>
          <a:p>
            <a:pPr>
              <a:spcBef>
                <a:spcPts val="600"/>
              </a:spcBef>
            </a:pPr>
            <a:r>
              <a:rPr lang="en-US" sz="3000" dirty="0"/>
              <a:t>Tautologies, Contradictions, and Contingencies. </a:t>
            </a:r>
          </a:p>
          <a:p>
            <a:pPr>
              <a:spcBef>
                <a:spcPts val="600"/>
              </a:spcBef>
            </a:pPr>
            <a:r>
              <a:rPr lang="en-US" sz="3000" dirty="0"/>
              <a:t>Logical Equivalence</a:t>
            </a:r>
          </a:p>
          <a:p>
            <a:pPr lvl="1">
              <a:spcBef>
                <a:spcPts val="600"/>
              </a:spcBef>
            </a:pPr>
            <a:r>
              <a:rPr lang="en-US" sz="2600" dirty="0"/>
              <a:t>Important Logical Equivalences</a:t>
            </a:r>
          </a:p>
          <a:p>
            <a:pPr lvl="1">
              <a:spcBef>
                <a:spcPts val="600"/>
              </a:spcBef>
            </a:pPr>
            <a:r>
              <a:rPr lang="en-US" sz="2600" dirty="0"/>
              <a:t>Showing Logical Equivalence</a:t>
            </a:r>
          </a:p>
          <a:p>
            <a:pPr>
              <a:spcBef>
                <a:spcPts val="600"/>
              </a:spcBef>
            </a:pPr>
            <a:r>
              <a:rPr lang="en-US" sz="3000" dirty="0"/>
              <a:t>Normal Forms (</a:t>
            </a:r>
            <a:r>
              <a:rPr lang="en-US" sz="3000" i="1" dirty="0"/>
              <a:t>optional, covered in exercises in text</a:t>
            </a:r>
            <a:r>
              <a:rPr lang="en-US" sz="3000" dirty="0"/>
              <a:t>)</a:t>
            </a:r>
          </a:p>
          <a:p>
            <a:pPr lvl="1">
              <a:spcBef>
                <a:spcPts val="600"/>
              </a:spcBef>
            </a:pPr>
            <a:r>
              <a:rPr lang="en-US" sz="2600" dirty="0"/>
              <a:t>Disjunctive Normal Form</a:t>
            </a:r>
          </a:p>
          <a:p>
            <a:pPr lvl="1">
              <a:spcBef>
                <a:spcPts val="600"/>
              </a:spcBef>
            </a:pPr>
            <a:r>
              <a:rPr lang="en-US" sz="2600" dirty="0"/>
              <a:t>Conjunctive Normal Form</a:t>
            </a:r>
          </a:p>
          <a:p>
            <a:pPr>
              <a:spcBef>
                <a:spcPts val="600"/>
              </a:spcBef>
            </a:pPr>
            <a:r>
              <a:rPr lang="en-US" sz="3000" dirty="0"/>
              <a:t>Propositional Satisfiability</a:t>
            </a:r>
          </a:p>
          <a:p>
            <a:pPr lvl="1">
              <a:spcBef>
                <a:spcPts val="600"/>
              </a:spcBef>
            </a:pPr>
            <a:r>
              <a:rPr lang="en-US" sz="2600" dirty="0"/>
              <a:t>Sudoku Example</a:t>
            </a:r>
          </a:p>
        </p:txBody>
      </p:sp>
    </p:spTree>
    <p:extLst>
      <p:ext uri="{BB962C8B-B14F-4D97-AF65-F5344CB8AC3E}">
        <p14:creationId xmlns:p14="http://schemas.microsoft.com/office/powerpoint/2010/main" val="1109631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Tautologies, Contradictions, and Contingencies</a:t>
            </a:r>
          </a:p>
        </p:txBody>
      </p:sp>
      <p:sp>
        <p:nvSpPr>
          <p:cNvPr id="3" name="Content Placeholder 2"/>
          <p:cNvSpPr>
            <a:spLocks noGrp="1"/>
          </p:cNvSpPr>
          <p:nvPr>
            <p:ph idx="1"/>
          </p:nvPr>
        </p:nvSpPr>
        <p:spPr>
          <a:xfrm>
            <a:off x="457200" y="1295400"/>
            <a:ext cx="8503920" cy="3657600"/>
          </a:xfrm>
        </p:spPr>
        <p:txBody>
          <a:bodyPr/>
          <a:lstStyle/>
          <a:p>
            <a:r>
              <a:rPr lang="en-US" sz="3000" dirty="0"/>
              <a:t>A </a:t>
            </a:r>
            <a:r>
              <a:rPr lang="en-US" sz="3000" i="1" dirty="0"/>
              <a:t>tautology </a:t>
            </a:r>
            <a:r>
              <a:rPr lang="en-US" sz="3000" dirty="0"/>
              <a:t>is a proposition which is always true.</a:t>
            </a:r>
          </a:p>
          <a:p>
            <a:pPr lvl="1"/>
            <a:r>
              <a:rPr lang="en-US" sz="2600" dirty="0"/>
              <a:t>Example: </a:t>
            </a:r>
            <a:r>
              <a:rPr lang="en-US" sz="2600" i="1" dirty="0">
                <a:ea typeface="Cambria Math" pitchFamily="18" charset="0"/>
              </a:rPr>
              <a:t>p</a:t>
            </a:r>
            <a:r>
              <a:rPr lang="en-US" sz="2600" dirty="0"/>
              <a:t> </a:t>
            </a:r>
            <a:r>
              <a:rPr lang="en-US" sz="2600" dirty="0">
                <a:latin typeface="Cambria Math" panose="02040503050406030204" pitchFamily="18" charset="0"/>
                <a:ea typeface="Cambria Math" panose="02040503050406030204" pitchFamily="18" charset="0"/>
              </a:rPr>
              <a:t>∨</a:t>
            </a:r>
            <a:r>
              <a:rPr lang="en-US" sz="2600" dirty="0">
                <a:ea typeface="Cambria Math" panose="02040503050406030204" pitchFamily="18" charset="0"/>
              </a:rPr>
              <a:t> </a:t>
            </a:r>
            <a:r>
              <a:rPr lang="en-US" dirty="0">
                <a:latin typeface="Cambria Math" pitchFamily="18" charset="0"/>
                <a:ea typeface="Cambria Math" pitchFamily="18" charset="0"/>
                <a:sym typeface="Symbol"/>
              </a:rPr>
              <a:t>¬</a:t>
            </a:r>
            <a:r>
              <a:rPr lang="en-US" sz="2600" i="1" dirty="0">
                <a:ea typeface="Cambria Math" pitchFamily="18" charset="0"/>
              </a:rPr>
              <a:t>p</a:t>
            </a:r>
            <a:r>
              <a:rPr lang="en-US" sz="2600" dirty="0"/>
              <a:t> </a:t>
            </a:r>
          </a:p>
          <a:p>
            <a:r>
              <a:rPr lang="en-US" sz="3000" dirty="0"/>
              <a:t>A  </a:t>
            </a:r>
            <a:r>
              <a:rPr lang="en-US" sz="3000" i="1" dirty="0"/>
              <a:t>contradiction</a:t>
            </a:r>
            <a:r>
              <a:rPr lang="en-US" sz="3000" dirty="0"/>
              <a:t> is a proposition which is always false.</a:t>
            </a:r>
          </a:p>
          <a:p>
            <a:pPr lvl="1"/>
            <a:r>
              <a:rPr lang="en-US" sz="2600" dirty="0"/>
              <a:t>Example: </a:t>
            </a:r>
            <a:r>
              <a:rPr lang="en-US" sz="2600" i="1" dirty="0">
                <a:ea typeface="Cambria Math" pitchFamily="18" charset="0"/>
              </a:rPr>
              <a:t>p</a:t>
            </a:r>
            <a:r>
              <a:rPr lang="en-US" sz="2600" dirty="0"/>
              <a:t> </a:t>
            </a:r>
            <a:r>
              <a:rPr lang="en-US" sz="2600" dirty="0">
                <a:latin typeface="Cambria Math" panose="02040503050406030204" pitchFamily="18" charset="0"/>
                <a:ea typeface="Cambria Math" panose="02040503050406030204" pitchFamily="18" charset="0"/>
              </a:rPr>
              <a:t>∧</a:t>
            </a:r>
            <a:r>
              <a:rPr lang="en-US" sz="2600" dirty="0">
                <a:ea typeface="Cambria Math" panose="02040503050406030204" pitchFamily="18" charset="0"/>
              </a:rPr>
              <a:t> </a:t>
            </a:r>
            <a:r>
              <a:rPr lang="en-US" sz="2400" dirty="0">
                <a:latin typeface="Cambria Math" pitchFamily="18" charset="0"/>
                <a:ea typeface="Cambria Math" pitchFamily="18" charset="0"/>
                <a:sym typeface="Symbol"/>
              </a:rPr>
              <a:t>¬</a:t>
            </a:r>
            <a:r>
              <a:rPr lang="en-US" sz="2600" i="1" dirty="0">
                <a:ea typeface="Cambria Math" pitchFamily="18" charset="0"/>
              </a:rPr>
              <a:t>p</a:t>
            </a:r>
            <a:endParaRPr lang="en-US" sz="2600" dirty="0"/>
          </a:p>
          <a:p>
            <a:r>
              <a:rPr lang="en-US" sz="3000" dirty="0"/>
              <a:t>A </a:t>
            </a:r>
            <a:r>
              <a:rPr lang="en-US" sz="3000" i="1" dirty="0"/>
              <a:t>contingency</a:t>
            </a:r>
            <a:r>
              <a:rPr lang="en-US" sz="3000" dirty="0"/>
              <a:t> is a proposition which is neither a tautology nor a contradiction, such as </a:t>
            </a:r>
            <a:r>
              <a:rPr lang="en-US" sz="3000" i="1" dirty="0"/>
              <a:t>p</a:t>
            </a:r>
          </a:p>
        </p:txBody>
      </p:sp>
      <p:graphicFrame>
        <p:nvGraphicFramePr>
          <p:cNvPr id="4" name="Table 3"/>
          <p:cNvGraphicFramePr>
            <a:graphicFrameLocks noGrp="1"/>
          </p:cNvGraphicFramePr>
          <p:nvPr>
            <p:extLst>
              <p:ext uri="{D42A27DB-BD31-4B8C-83A1-F6EECF244321}">
                <p14:modId xmlns:p14="http://schemas.microsoft.com/office/powerpoint/2010/main" val="3987335014"/>
              </p:ext>
            </p:extLst>
          </p:nvPr>
        </p:nvGraphicFramePr>
        <p:xfrm>
          <a:off x="914400" y="5105400"/>
          <a:ext cx="7315200" cy="1371600"/>
        </p:xfrm>
        <a:graphic>
          <a:graphicData uri="http://schemas.openxmlformats.org/drawingml/2006/table">
            <a:tbl>
              <a:tblPr firstRow="1" bandRow="1">
                <a:tableStyleId>{21E4AEA4-8DFA-4A89-87EB-49C32662AFE0}</a:tableStyleId>
              </a:tblPr>
              <a:tblGrid>
                <a:gridCol w="1828800">
                  <a:extLst>
                    <a:ext uri="{9D8B030D-6E8A-4147-A177-3AD203B41FA5}">
                      <a16:colId xmlns:a16="http://schemas.microsoft.com/office/drawing/2014/main" val="831567363"/>
                    </a:ext>
                  </a:extLst>
                </a:gridCol>
                <a:gridCol w="1828800">
                  <a:extLst>
                    <a:ext uri="{9D8B030D-6E8A-4147-A177-3AD203B41FA5}">
                      <a16:colId xmlns:a16="http://schemas.microsoft.com/office/drawing/2014/main" val="1633824391"/>
                    </a:ext>
                  </a:extLst>
                </a:gridCol>
                <a:gridCol w="1828800">
                  <a:extLst>
                    <a:ext uri="{9D8B030D-6E8A-4147-A177-3AD203B41FA5}">
                      <a16:colId xmlns:a16="http://schemas.microsoft.com/office/drawing/2014/main" val="842337965"/>
                    </a:ext>
                  </a:extLst>
                </a:gridCol>
                <a:gridCol w="1828800">
                  <a:extLst>
                    <a:ext uri="{9D8B030D-6E8A-4147-A177-3AD203B41FA5}">
                      <a16:colId xmlns:a16="http://schemas.microsoft.com/office/drawing/2014/main" val="2192956712"/>
                    </a:ext>
                  </a:extLst>
                </a:gridCol>
              </a:tblGrid>
              <a:tr h="457200">
                <a:tc>
                  <a:txBody>
                    <a:bodyPr/>
                    <a:lstStyle/>
                    <a:p>
                      <a:r>
                        <a:rPr lang="en-US" sz="240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i="0" dirty="0">
                          <a:latin typeface="Cambria Math" panose="02040503050406030204" pitchFamily="18" charset="0"/>
                          <a:ea typeface="Cambria Math" panose="02040503050406030204" pitchFamily="18" charset="0"/>
                        </a:rPr>
                        <a:t>¬</a:t>
                      </a:r>
                      <a:r>
                        <a:rPr lang="en-US" sz="240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a:t>
                      </a:r>
                      <a:r>
                        <a:rPr lang="en-US" sz="2400" i="0" dirty="0">
                          <a:latin typeface="Cambria Math" panose="02040503050406030204" pitchFamily="18" charset="0"/>
                          <a:ea typeface="Cambria Math" panose="02040503050406030204" pitchFamily="18" charset="0"/>
                        </a:rPr>
                        <a:t>¬</a:t>
                      </a:r>
                      <a:r>
                        <a:rPr lang="en-US" sz="240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a:t>
                      </a:r>
                      <a:r>
                        <a:rPr lang="en-US" sz="2400" i="0" dirty="0">
                          <a:latin typeface="Cambria Math" panose="02040503050406030204" pitchFamily="18" charset="0"/>
                          <a:ea typeface="Cambria Math" panose="02040503050406030204" pitchFamily="18" charset="0"/>
                        </a:rPr>
                        <a:t>¬</a:t>
                      </a:r>
                      <a:r>
                        <a:rPr lang="en-US" sz="240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b="0" i="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bl>
          </a:graphicData>
        </a:graphic>
      </p:graphicFrame>
    </p:spTree>
    <p:extLst>
      <p:ext uri="{BB962C8B-B14F-4D97-AF65-F5344CB8AC3E}">
        <p14:creationId xmlns:p14="http://schemas.microsoft.com/office/powerpoint/2010/main" val="3071324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a:xfrm>
            <a:off x="457200" y="1295400"/>
            <a:ext cx="8503920" cy="2926080"/>
          </a:xfrm>
        </p:spPr>
        <p:txBody>
          <a:bodyPr/>
          <a:lstStyle/>
          <a:p>
            <a:pPr>
              <a:spcBef>
                <a:spcPts val="0"/>
              </a:spcBef>
            </a:pPr>
            <a:r>
              <a:rPr lang="en-US" sz="2400" dirty="0"/>
              <a:t>Two compound propositions p and q are logically equivalent if </a:t>
            </a:r>
            <a:r>
              <a:rPr lang="en-US" sz="2400" i="1" dirty="0" err="1">
                <a:ea typeface="Cambria Math" pitchFamily="18" charset="0"/>
              </a:rPr>
              <a:t>p</a:t>
            </a:r>
            <a:r>
              <a:rPr lang="en-US" sz="2400" dirty="0" err="1">
                <a:latin typeface="Calibri" panose="020F0502020204030204" pitchFamily="34" charset="0"/>
                <a:ea typeface="Cambria Math" pitchFamily="18" charset="0"/>
              </a:rPr>
              <a:t>↔</a:t>
            </a:r>
            <a:r>
              <a:rPr lang="en-US" sz="2400" i="1" dirty="0" err="1">
                <a:ea typeface="Cambria Math" pitchFamily="18" charset="0"/>
              </a:rPr>
              <a:t>q</a:t>
            </a:r>
            <a:r>
              <a:rPr lang="en-US" sz="2400" dirty="0"/>
              <a:t>  is a tautology.</a:t>
            </a:r>
          </a:p>
          <a:p>
            <a:pPr>
              <a:spcBef>
                <a:spcPts val="0"/>
              </a:spcBef>
            </a:pPr>
            <a:r>
              <a:rPr lang="en-US" sz="2400" dirty="0"/>
              <a:t>We write this as </a:t>
            </a:r>
            <a:r>
              <a:rPr lang="en-US" sz="2400" i="1" dirty="0" err="1">
                <a:ea typeface="Cambria Math" pitchFamily="18" charset="0"/>
              </a:rPr>
              <a:t>p</a:t>
            </a:r>
            <a:r>
              <a:rPr lang="en-US" sz="2400" dirty="0" err="1">
                <a:latin typeface="Cambria Math" panose="02040503050406030204" pitchFamily="18" charset="0"/>
                <a:ea typeface="Cambria Math" panose="02040503050406030204" pitchFamily="18" charset="0"/>
              </a:rPr>
              <a:t>⇔</a:t>
            </a:r>
            <a:r>
              <a:rPr lang="en-US" sz="2400" i="1" dirty="0" err="1">
                <a:ea typeface="Cambria Math" pitchFamily="18" charset="0"/>
              </a:rPr>
              <a:t>q</a:t>
            </a:r>
            <a:r>
              <a:rPr lang="en-US" sz="2400" dirty="0"/>
              <a:t> or as </a:t>
            </a:r>
            <a:r>
              <a:rPr lang="en-US" sz="2400" i="1" dirty="0" err="1">
                <a:ea typeface="Cambria Math" pitchFamily="18" charset="0"/>
              </a:rPr>
              <a:t>p</a:t>
            </a:r>
            <a:r>
              <a:rPr lang="en-US" sz="2400" dirty="0" err="1">
                <a:latin typeface="Cambria Math" panose="02040503050406030204" pitchFamily="18" charset="0"/>
                <a:ea typeface="Cambria Math" panose="02040503050406030204" pitchFamily="18" charset="0"/>
              </a:rPr>
              <a:t>≡</a:t>
            </a:r>
            <a:r>
              <a:rPr lang="en-US" sz="2400" i="1" dirty="0" err="1">
                <a:ea typeface="Cambria Math" pitchFamily="18" charset="0"/>
              </a:rPr>
              <a:t>q</a:t>
            </a:r>
            <a:r>
              <a:rPr lang="en-US" sz="2400" dirty="0"/>
              <a:t> where </a:t>
            </a:r>
            <a:r>
              <a:rPr lang="en-US" sz="2400" i="1" dirty="0">
                <a:ea typeface="Cambria Math" pitchFamily="18" charset="0"/>
              </a:rPr>
              <a:t>p</a:t>
            </a:r>
            <a:r>
              <a:rPr lang="en-US" sz="2400" dirty="0"/>
              <a:t> and </a:t>
            </a:r>
            <a:r>
              <a:rPr lang="en-US" sz="2400" i="1" dirty="0">
                <a:ea typeface="Cambria Math" pitchFamily="18" charset="0"/>
              </a:rPr>
              <a:t>q</a:t>
            </a:r>
            <a:r>
              <a:rPr lang="en-US" sz="2400" dirty="0"/>
              <a:t> are compound propositions.</a:t>
            </a:r>
          </a:p>
          <a:p>
            <a:pPr>
              <a:spcBef>
                <a:spcPts val="0"/>
              </a:spcBef>
            </a:pPr>
            <a:r>
              <a:rPr lang="en-US" sz="2400" dirty="0"/>
              <a:t>Two compound propositions </a:t>
            </a:r>
            <a:r>
              <a:rPr lang="en-US" sz="2400" i="1" dirty="0">
                <a:ea typeface="Cambria Math" pitchFamily="18" charset="0"/>
              </a:rPr>
              <a:t>p</a:t>
            </a:r>
            <a:r>
              <a:rPr lang="en-US" sz="2400" dirty="0"/>
              <a:t> and </a:t>
            </a:r>
            <a:r>
              <a:rPr lang="en-US" sz="2400" i="1" dirty="0">
                <a:ea typeface="Cambria Math" pitchFamily="18" charset="0"/>
              </a:rPr>
              <a:t>q</a:t>
            </a:r>
            <a:r>
              <a:rPr lang="en-US" sz="2400" dirty="0"/>
              <a:t> are equivalent if and only if the columns in a truth table giving their truth values agree.</a:t>
            </a:r>
          </a:p>
          <a:p>
            <a:pPr>
              <a:spcBef>
                <a:spcPts val="0"/>
              </a:spcBef>
            </a:pPr>
            <a:r>
              <a:rPr lang="en-US" sz="2400" dirty="0"/>
              <a:t>This truth table shows that </a:t>
            </a:r>
            <a:r>
              <a:rPr lang="en-US" sz="2400" dirty="0">
                <a:latin typeface="Cambria Math" panose="02040503050406030204" pitchFamily="18" charset="0"/>
                <a:ea typeface="Cambria Math" panose="02040503050406030204" pitchFamily="18" charset="0"/>
              </a:rPr>
              <a:t>¬</a:t>
            </a:r>
            <a:r>
              <a:rPr lang="en-US" sz="2400" i="1" dirty="0">
                <a:ea typeface="Cambria Math" pitchFamily="18" charset="0"/>
              </a:rPr>
              <a:t>p </a:t>
            </a:r>
            <a:r>
              <a:rPr lang="en-US" sz="2400" dirty="0">
                <a:latin typeface="Cambria Math" panose="02040503050406030204" pitchFamily="18" charset="0"/>
                <a:ea typeface="Cambria Math" panose="02040503050406030204" pitchFamily="18" charset="0"/>
              </a:rPr>
              <a:t>∨</a:t>
            </a:r>
            <a:r>
              <a:rPr lang="en-US" sz="2400" dirty="0">
                <a:ea typeface="Cambria Math"/>
              </a:rPr>
              <a:t> </a:t>
            </a:r>
            <a:r>
              <a:rPr lang="en-US" sz="2400" i="1" dirty="0">
                <a:ea typeface="Cambria Math" pitchFamily="18" charset="0"/>
              </a:rPr>
              <a:t>q </a:t>
            </a:r>
            <a:r>
              <a:rPr lang="en-US" sz="2400" dirty="0">
                <a:ea typeface="Cambria Math" pitchFamily="18" charset="0"/>
              </a:rPr>
              <a:t>is equivalent to </a:t>
            </a:r>
            <a:r>
              <a:rPr lang="en-US" sz="2400" i="1" dirty="0">
                <a:ea typeface="Cambria Math" pitchFamily="18" charset="0"/>
              </a:rPr>
              <a:t>p </a:t>
            </a:r>
            <a:r>
              <a:rPr lang="en-US" sz="2400" i="1" dirty="0">
                <a:ea typeface="Cambria Math"/>
              </a:rPr>
              <a:t>→ </a:t>
            </a:r>
            <a:r>
              <a:rPr lang="en-US" sz="2400" i="1" dirty="0">
                <a:ea typeface="Cambria Math" pitchFamily="18" charset="0"/>
              </a:rPr>
              <a:t>q.</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087195011"/>
              </p:ext>
            </p:extLst>
          </p:nvPr>
        </p:nvGraphicFramePr>
        <p:xfrm>
          <a:off x="914400" y="4267200"/>
          <a:ext cx="7315200" cy="22860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831567363"/>
                    </a:ext>
                  </a:extLst>
                </a:gridCol>
                <a:gridCol w="1463040">
                  <a:extLst>
                    <a:ext uri="{9D8B030D-6E8A-4147-A177-3AD203B41FA5}">
                      <a16:colId xmlns:a16="http://schemas.microsoft.com/office/drawing/2014/main" val="1633824391"/>
                    </a:ext>
                  </a:extLst>
                </a:gridCol>
                <a:gridCol w="1463040">
                  <a:extLst>
                    <a:ext uri="{9D8B030D-6E8A-4147-A177-3AD203B41FA5}">
                      <a16:colId xmlns:a16="http://schemas.microsoft.com/office/drawing/2014/main" val="842337965"/>
                    </a:ext>
                  </a:extLst>
                </a:gridCol>
                <a:gridCol w="1463040">
                  <a:extLst>
                    <a:ext uri="{9D8B030D-6E8A-4147-A177-3AD203B41FA5}">
                      <a16:colId xmlns:a16="http://schemas.microsoft.com/office/drawing/2014/main" val="2192956712"/>
                    </a:ext>
                  </a:extLst>
                </a:gridCol>
                <a:gridCol w="1463040">
                  <a:extLst>
                    <a:ext uri="{9D8B030D-6E8A-4147-A177-3AD203B41FA5}">
                      <a16:colId xmlns:a16="http://schemas.microsoft.com/office/drawing/2014/main" val="1967618080"/>
                    </a:ext>
                  </a:extLst>
                </a:gridCol>
              </a:tblGrid>
              <a:tr h="457200">
                <a:tc>
                  <a:txBody>
                    <a:bodyPr/>
                    <a:lstStyle/>
                    <a:p>
                      <a:r>
                        <a:rPr lang="en-US" sz="240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i="1" dirty="0"/>
                        <a:t>q</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i="0" dirty="0">
                          <a:latin typeface="Cambria Math" panose="02040503050406030204" pitchFamily="18" charset="0"/>
                          <a:ea typeface="Cambria Math" panose="02040503050406030204" pitchFamily="18" charset="0"/>
                        </a:rPr>
                        <a:t>¬</a:t>
                      </a:r>
                      <a:r>
                        <a:rPr lang="en-US" sz="240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i="0" dirty="0">
                          <a:latin typeface="Cambria Math" panose="02040503050406030204" pitchFamily="18" charset="0"/>
                          <a:ea typeface="Cambria Math" panose="02040503050406030204" pitchFamily="18" charset="0"/>
                        </a:rPr>
                        <a:t>¬</a:t>
                      </a: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q</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i="1" dirty="0"/>
                        <a:t>p </a:t>
                      </a:r>
                      <a:r>
                        <a:rPr lang="en-US" sz="2400" i="0" dirty="0">
                          <a:latin typeface="Calibri" panose="020F0502020204030204" pitchFamily="34" charset="0"/>
                        </a:rPr>
                        <a:t>→</a:t>
                      </a:r>
                      <a:r>
                        <a:rPr lang="en-US" sz="2400" i="1" dirty="0"/>
                        <a:t> q</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b="0" i="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839256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08094"/>
                  </a:ext>
                </a:extLst>
              </a:tr>
            </a:tbl>
          </a:graphicData>
        </a:graphic>
      </p:graphicFrame>
    </p:spTree>
    <p:extLst>
      <p:ext uri="{BB962C8B-B14F-4D97-AF65-F5344CB8AC3E}">
        <p14:creationId xmlns:p14="http://schemas.microsoft.com/office/powerpoint/2010/main" val="3460363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graphicFrame>
        <p:nvGraphicFramePr>
          <p:cNvPr id="10" name="Object 2"/>
          <p:cNvGraphicFramePr>
            <a:graphicFrameLocks noChangeAspect="1"/>
          </p:cNvGraphicFramePr>
          <p:nvPr>
            <p:extLst>
              <p:ext uri="{D42A27DB-BD31-4B8C-83A1-F6EECF244321}">
                <p14:modId xmlns:p14="http://schemas.microsoft.com/office/powerpoint/2010/main" val="3191573383"/>
              </p:ext>
            </p:extLst>
          </p:nvPr>
        </p:nvGraphicFramePr>
        <p:xfrm>
          <a:off x="1233488" y="1181100"/>
          <a:ext cx="3848100" cy="1485900"/>
        </p:xfrm>
        <a:graphic>
          <a:graphicData uri="http://schemas.openxmlformats.org/presentationml/2006/ole">
            <mc:AlternateContent xmlns:mc="http://schemas.openxmlformats.org/markup-compatibility/2006">
              <mc:Choice xmlns:v="urn:schemas-microsoft-com:vml" Requires="v">
                <p:oleObj spid="_x0000_s1067" name="Equation" r:id="rId3" imgW="1282680" imgH="495000" progId="Equation.DSMT4">
                  <p:embed/>
                </p:oleObj>
              </mc:Choice>
              <mc:Fallback>
                <p:oleObj name="Equation" r:id="rId3" imgW="1282680" imgH="495000" progId="Equation.DSMT4">
                  <p:embed/>
                  <p:pic>
                    <p:nvPicPr>
                      <p:cNvPr id="0" name=""/>
                      <p:cNvPicPr/>
                      <p:nvPr/>
                    </p:nvPicPr>
                    <p:blipFill>
                      <a:blip r:embed="rId4"/>
                      <a:stretch>
                        <a:fillRect/>
                      </a:stretch>
                    </p:blipFill>
                    <p:spPr>
                      <a:xfrm>
                        <a:off x="1233488" y="1181100"/>
                        <a:ext cx="3848100" cy="1485900"/>
                      </a:xfrm>
                      <a:prstGeom prst="rect">
                        <a:avLst/>
                      </a:prstGeom>
                    </p:spPr>
                  </p:pic>
                </p:oleObj>
              </mc:Fallback>
            </mc:AlternateContent>
          </a:graphicData>
        </a:graphic>
      </p:graphicFrame>
      <p:sp>
        <p:nvSpPr>
          <p:cNvPr id="3" name="Content Placeholder 3"/>
          <p:cNvSpPr>
            <a:spLocks noGrp="1"/>
          </p:cNvSpPr>
          <p:nvPr>
            <p:ph idx="1"/>
          </p:nvPr>
        </p:nvSpPr>
        <p:spPr>
          <a:xfrm>
            <a:off x="457200" y="3200400"/>
            <a:ext cx="8229600" cy="457200"/>
          </a:xfrm>
        </p:spPr>
        <p:txBody>
          <a:bodyPr/>
          <a:lstStyle/>
          <a:p>
            <a:pPr>
              <a:spcBef>
                <a:spcPts val="3600"/>
              </a:spcBef>
            </a:pPr>
            <a:r>
              <a:rPr lang="en-US" sz="2400" dirty="0"/>
              <a:t>This truth table shows that De Morgan’s Second Law holds.</a:t>
            </a:r>
          </a:p>
        </p:txBody>
      </p:sp>
      <p:graphicFrame>
        <p:nvGraphicFramePr>
          <p:cNvPr id="9" name="Table 4"/>
          <p:cNvGraphicFramePr>
            <a:graphicFrameLocks noGrp="1"/>
          </p:cNvGraphicFramePr>
          <p:nvPr>
            <p:extLst>
              <p:ext uri="{D42A27DB-BD31-4B8C-83A1-F6EECF244321}">
                <p14:modId xmlns:p14="http://schemas.microsoft.com/office/powerpoint/2010/main" val="4062368911"/>
              </p:ext>
            </p:extLst>
          </p:nvPr>
        </p:nvGraphicFramePr>
        <p:xfrm>
          <a:off x="320040" y="3810000"/>
          <a:ext cx="8503920" cy="2286000"/>
        </p:xfrm>
        <a:graphic>
          <a:graphicData uri="http://schemas.openxmlformats.org/drawingml/2006/table">
            <a:tbl>
              <a:tblPr firstRow="1" bandRow="1">
                <a:tableStyleId>{21E4AEA4-8DFA-4A89-87EB-49C32662AFE0}</a:tableStyleId>
              </a:tblPr>
              <a:tblGrid>
                <a:gridCol w="1097280">
                  <a:extLst>
                    <a:ext uri="{9D8B030D-6E8A-4147-A177-3AD203B41FA5}">
                      <a16:colId xmlns:a16="http://schemas.microsoft.com/office/drawing/2014/main" val="831567363"/>
                    </a:ext>
                  </a:extLst>
                </a:gridCol>
                <a:gridCol w="1097280">
                  <a:extLst>
                    <a:ext uri="{9D8B030D-6E8A-4147-A177-3AD203B41FA5}">
                      <a16:colId xmlns:a16="http://schemas.microsoft.com/office/drawing/2014/main" val="1633824391"/>
                    </a:ext>
                  </a:extLst>
                </a:gridCol>
                <a:gridCol w="1097280">
                  <a:extLst>
                    <a:ext uri="{9D8B030D-6E8A-4147-A177-3AD203B41FA5}">
                      <a16:colId xmlns:a16="http://schemas.microsoft.com/office/drawing/2014/main" val="842337965"/>
                    </a:ext>
                  </a:extLst>
                </a:gridCol>
                <a:gridCol w="1097280">
                  <a:extLst>
                    <a:ext uri="{9D8B030D-6E8A-4147-A177-3AD203B41FA5}">
                      <a16:colId xmlns:a16="http://schemas.microsoft.com/office/drawing/2014/main" val="2192956712"/>
                    </a:ext>
                  </a:extLst>
                </a:gridCol>
                <a:gridCol w="1371600">
                  <a:extLst>
                    <a:ext uri="{9D8B030D-6E8A-4147-A177-3AD203B41FA5}">
                      <a16:colId xmlns:a16="http://schemas.microsoft.com/office/drawing/2014/main" val="1967618080"/>
                    </a:ext>
                  </a:extLst>
                </a:gridCol>
                <a:gridCol w="1371600">
                  <a:extLst>
                    <a:ext uri="{9D8B030D-6E8A-4147-A177-3AD203B41FA5}">
                      <a16:colId xmlns:a16="http://schemas.microsoft.com/office/drawing/2014/main" val="3763253761"/>
                    </a:ext>
                  </a:extLst>
                </a:gridCol>
                <a:gridCol w="1371600">
                  <a:extLst>
                    <a:ext uri="{9D8B030D-6E8A-4147-A177-3AD203B41FA5}">
                      <a16:colId xmlns:a16="http://schemas.microsoft.com/office/drawing/2014/main" val="4147084237"/>
                    </a:ext>
                  </a:extLst>
                </a:gridCol>
              </a:tblGrid>
              <a:tr h="457200">
                <a:tc>
                  <a:txBody>
                    <a:bodyPr/>
                    <a:lstStyle/>
                    <a:p>
                      <a:r>
                        <a:rPr lang="en-US" sz="240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i="1" dirty="0"/>
                        <a:t>q</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i="0" dirty="0">
                          <a:latin typeface="Cambria Math" panose="02040503050406030204" pitchFamily="18" charset="0"/>
                          <a:ea typeface="Cambria Math" panose="02040503050406030204" pitchFamily="18" charset="0"/>
                        </a:rPr>
                        <a:t>¬</a:t>
                      </a:r>
                      <a:r>
                        <a:rPr lang="en-US" sz="240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i="0" dirty="0">
                          <a:latin typeface="Cambria Math" panose="02040503050406030204" pitchFamily="18" charset="0"/>
                          <a:ea typeface="Cambria Math" panose="02040503050406030204" pitchFamily="18" charset="0"/>
                        </a:rPr>
                        <a:t>¬</a:t>
                      </a:r>
                      <a:r>
                        <a:rPr lang="en-US" sz="2400" i="1" dirty="0"/>
                        <a:t>q</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i="0" dirty="0"/>
                        <a:t>(</a:t>
                      </a: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q</a:t>
                      </a:r>
                      <a:r>
                        <a:rPr lang="en-US" sz="2400" i="0" dirty="0"/>
                        <a: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i="0" dirty="0">
                          <a:latin typeface="Cambria Math" panose="02040503050406030204" pitchFamily="18" charset="0"/>
                          <a:ea typeface="Cambria Math" panose="02040503050406030204" pitchFamily="18" charset="0"/>
                        </a:rPr>
                        <a:t>¬</a:t>
                      </a:r>
                      <a:r>
                        <a:rPr lang="en-US" sz="2400" i="0" dirty="0">
                          <a:latin typeface="+mj-lt"/>
                          <a:ea typeface="Cambria Math" panose="02040503050406030204" pitchFamily="18" charset="0"/>
                        </a:rPr>
                        <a:t>(</a:t>
                      </a: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q</a:t>
                      </a:r>
                      <a:r>
                        <a:rPr lang="en-US" sz="2400" i="0" dirty="0"/>
                        <a: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i="0" dirty="0">
                          <a:latin typeface="Cambria Math" panose="02040503050406030204" pitchFamily="18" charset="0"/>
                          <a:ea typeface="Cambria Math" panose="02040503050406030204" pitchFamily="18" charset="0"/>
                        </a:rPr>
                        <a:t>¬</a:t>
                      </a: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a:t>
                      </a:r>
                      <a:r>
                        <a:rPr lang="en-US" sz="2400" i="0" dirty="0">
                          <a:latin typeface="Cambria Math" panose="02040503050406030204" pitchFamily="18" charset="0"/>
                          <a:ea typeface="Cambria Math" panose="02040503050406030204" pitchFamily="18" charset="0"/>
                        </a:rPr>
                        <a:t>¬</a:t>
                      </a:r>
                      <a:r>
                        <a:rPr lang="en-US" sz="2400" i="1" dirty="0"/>
                        <a:t>q</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b="0" i="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839256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08094"/>
                  </a:ext>
                </a:extLst>
              </a:tr>
            </a:tbl>
          </a:graphicData>
        </a:graphic>
      </p:graphicFrame>
      <p:pic>
        <p:nvPicPr>
          <p:cNvPr id="8" name="Picture 5"/>
          <p:cNvPicPr>
            <a:picLocks noGrp="1" noChangeAspect="1" noChangeArrowheads="1"/>
          </p:cNvPicPr>
          <p:nvPr>
            <p:ph idx="13"/>
          </p:nvPr>
        </p:nvPicPr>
        <p:blipFill>
          <a:blip r:embed="rId5">
            <a:extLst>
              <a:ext uri="{28A0092B-C50C-407E-A947-70E740481C1C}">
                <a14:useLocalDpi xmlns:a14="http://schemas.microsoft.com/office/drawing/2010/main" val="0"/>
              </a:ext>
            </a:extLst>
          </a:blip>
          <a:stretch>
            <a:fillRect/>
          </a:stretch>
        </p:blipFill>
        <p:spPr bwMode="auto">
          <a:xfrm>
            <a:off x="5486400" y="1214120"/>
            <a:ext cx="871728" cy="1024128"/>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6"/>
          <p:cNvSpPr>
            <a:spLocks noGrp="1"/>
          </p:cNvSpPr>
          <p:nvPr>
            <p:ph idx="14"/>
          </p:nvPr>
        </p:nvSpPr>
        <p:spPr>
          <a:xfrm>
            <a:off x="6553200" y="1406144"/>
            <a:ext cx="2377440" cy="731520"/>
          </a:xfrm>
        </p:spPr>
        <p:txBody>
          <a:bodyPr/>
          <a:lstStyle/>
          <a:p>
            <a:pPr algn="ctr"/>
            <a:r>
              <a:rPr lang="en-US" sz="2000" dirty="0"/>
              <a:t>Augustus De Morgan 1806-1871</a:t>
            </a:r>
          </a:p>
        </p:txBody>
      </p:sp>
    </p:spTree>
    <p:extLst>
      <p:ext uri="{BB962C8B-B14F-4D97-AF65-F5344CB8AC3E}">
        <p14:creationId xmlns:p14="http://schemas.microsoft.com/office/powerpoint/2010/main" val="1819707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Logical Equivalences</a:t>
            </a:r>
            <a:r>
              <a:rPr lang="en-US" sz="1500" dirty="0"/>
              <a:t> 1</a:t>
            </a:r>
            <a:endParaRPr lang="en-US" dirty="0"/>
          </a:p>
        </p:txBody>
      </p:sp>
      <p:sp>
        <p:nvSpPr>
          <p:cNvPr id="3" name="Content Placeholder 2"/>
          <p:cNvSpPr>
            <a:spLocks noGrp="1"/>
          </p:cNvSpPr>
          <p:nvPr>
            <p:ph idx="1"/>
          </p:nvPr>
        </p:nvSpPr>
        <p:spPr>
          <a:xfrm>
            <a:off x="457200" y="1295400"/>
            <a:ext cx="3200400" cy="640080"/>
          </a:xfrm>
        </p:spPr>
        <p:txBody>
          <a:bodyPr/>
          <a:lstStyle/>
          <a:p>
            <a:r>
              <a:rPr lang="en-US" dirty="0"/>
              <a:t>Identity Laws:</a:t>
            </a:r>
          </a:p>
        </p:txBody>
      </p:sp>
      <p:graphicFrame>
        <p:nvGraphicFramePr>
          <p:cNvPr id="11" name="Object 3"/>
          <p:cNvGraphicFramePr>
            <a:graphicFrameLocks noChangeAspect="1"/>
          </p:cNvGraphicFramePr>
          <p:nvPr>
            <p:extLst>
              <p:ext uri="{D42A27DB-BD31-4B8C-83A1-F6EECF244321}">
                <p14:modId xmlns:p14="http://schemas.microsoft.com/office/powerpoint/2010/main" val="1371957583"/>
              </p:ext>
            </p:extLst>
          </p:nvPr>
        </p:nvGraphicFramePr>
        <p:xfrm>
          <a:off x="4000500" y="1310640"/>
          <a:ext cx="4762500" cy="609600"/>
        </p:xfrm>
        <a:graphic>
          <a:graphicData uri="http://schemas.openxmlformats.org/presentationml/2006/ole">
            <mc:AlternateContent xmlns:mc="http://schemas.openxmlformats.org/markup-compatibility/2006">
              <mc:Choice xmlns:v="urn:schemas-microsoft-com:vml" Requires="v">
                <p:oleObj spid="_x0000_s2245" name="Equation" r:id="rId3" imgW="1587240" imgH="203040" progId="Equation.DSMT4">
                  <p:embed/>
                </p:oleObj>
              </mc:Choice>
              <mc:Fallback>
                <p:oleObj name="Equation" r:id="rId3" imgW="1587240" imgH="203040" progId="Equation.DSMT4">
                  <p:embed/>
                  <p:pic>
                    <p:nvPicPr>
                      <p:cNvPr id="10" name="Object 2"/>
                      <p:cNvPicPr/>
                      <p:nvPr/>
                    </p:nvPicPr>
                    <p:blipFill>
                      <a:blip r:embed="rId4"/>
                      <a:stretch>
                        <a:fillRect/>
                      </a:stretch>
                    </p:blipFill>
                    <p:spPr>
                      <a:xfrm>
                        <a:off x="4000500" y="1310640"/>
                        <a:ext cx="4762500" cy="609600"/>
                      </a:xfrm>
                      <a:prstGeom prst="rect">
                        <a:avLst/>
                      </a:prstGeom>
                    </p:spPr>
                  </p:pic>
                </p:oleObj>
              </mc:Fallback>
            </mc:AlternateContent>
          </a:graphicData>
        </a:graphic>
      </p:graphicFrame>
      <p:sp>
        <p:nvSpPr>
          <p:cNvPr id="4" name="Content Placeholder 4"/>
          <p:cNvSpPr>
            <a:spLocks noGrp="1"/>
          </p:cNvSpPr>
          <p:nvPr>
            <p:ph idx="13"/>
          </p:nvPr>
        </p:nvSpPr>
        <p:spPr>
          <a:xfrm>
            <a:off x="457200" y="2373630"/>
            <a:ext cx="3200400" cy="640080"/>
          </a:xfrm>
        </p:spPr>
        <p:txBody>
          <a:bodyPr/>
          <a:lstStyle/>
          <a:p>
            <a:r>
              <a:rPr lang="en-US" dirty="0"/>
              <a:t>Domination Laws:</a:t>
            </a:r>
          </a:p>
        </p:txBody>
      </p:sp>
      <p:graphicFrame>
        <p:nvGraphicFramePr>
          <p:cNvPr id="12" name="Object 5"/>
          <p:cNvGraphicFramePr>
            <a:graphicFrameLocks noChangeAspect="1"/>
          </p:cNvGraphicFramePr>
          <p:nvPr>
            <p:extLst>
              <p:ext uri="{D42A27DB-BD31-4B8C-83A1-F6EECF244321}">
                <p14:modId xmlns:p14="http://schemas.microsoft.com/office/powerpoint/2010/main" val="478927036"/>
              </p:ext>
            </p:extLst>
          </p:nvPr>
        </p:nvGraphicFramePr>
        <p:xfrm>
          <a:off x="3981450" y="2388870"/>
          <a:ext cx="4800600" cy="609600"/>
        </p:xfrm>
        <a:graphic>
          <a:graphicData uri="http://schemas.openxmlformats.org/presentationml/2006/ole">
            <mc:AlternateContent xmlns:mc="http://schemas.openxmlformats.org/markup-compatibility/2006">
              <mc:Choice xmlns:v="urn:schemas-microsoft-com:vml" Requires="v">
                <p:oleObj spid="_x0000_s2246" name="Equation" r:id="rId5" imgW="1600200" imgH="203040" progId="Equation.DSMT4">
                  <p:embed/>
                </p:oleObj>
              </mc:Choice>
              <mc:Fallback>
                <p:oleObj name="Equation" r:id="rId5" imgW="1600200" imgH="203040" progId="Equation.DSMT4">
                  <p:embed/>
                  <p:pic>
                    <p:nvPicPr>
                      <p:cNvPr id="11" name="Object 2"/>
                      <p:cNvPicPr/>
                      <p:nvPr/>
                    </p:nvPicPr>
                    <p:blipFill>
                      <a:blip r:embed="rId6"/>
                      <a:stretch>
                        <a:fillRect/>
                      </a:stretch>
                    </p:blipFill>
                    <p:spPr>
                      <a:xfrm>
                        <a:off x="3981450" y="2388870"/>
                        <a:ext cx="4800600" cy="609600"/>
                      </a:xfrm>
                      <a:prstGeom prst="rect">
                        <a:avLst/>
                      </a:prstGeom>
                    </p:spPr>
                  </p:pic>
                </p:oleObj>
              </mc:Fallback>
            </mc:AlternateContent>
          </a:graphicData>
        </a:graphic>
      </p:graphicFrame>
      <p:sp>
        <p:nvSpPr>
          <p:cNvPr id="5" name="Content Placeholder 6"/>
          <p:cNvSpPr>
            <a:spLocks noGrp="1"/>
          </p:cNvSpPr>
          <p:nvPr>
            <p:ph idx="14"/>
          </p:nvPr>
        </p:nvSpPr>
        <p:spPr>
          <a:xfrm>
            <a:off x="457200" y="3451860"/>
            <a:ext cx="3200400" cy="640080"/>
          </a:xfrm>
        </p:spPr>
        <p:txBody>
          <a:bodyPr/>
          <a:lstStyle/>
          <a:p>
            <a:r>
              <a:rPr lang="en-US" dirty="0"/>
              <a:t>Idempotent laws:</a:t>
            </a:r>
          </a:p>
        </p:txBody>
      </p:sp>
      <p:graphicFrame>
        <p:nvGraphicFramePr>
          <p:cNvPr id="13" name="Object 7"/>
          <p:cNvGraphicFramePr>
            <a:graphicFrameLocks noChangeAspect="1"/>
          </p:cNvGraphicFramePr>
          <p:nvPr>
            <p:extLst>
              <p:ext uri="{D42A27DB-BD31-4B8C-83A1-F6EECF244321}">
                <p14:modId xmlns:p14="http://schemas.microsoft.com/office/powerpoint/2010/main" val="2583952589"/>
              </p:ext>
            </p:extLst>
          </p:nvPr>
        </p:nvGraphicFramePr>
        <p:xfrm>
          <a:off x="4019550" y="3524250"/>
          <a:ext cx="4724400" cy="495300"/>
        </p:xfrm>
        <a:graphic>
          <a:graphicData uri="http://schemas.openxmlformats.org/presentationml/2006/ole">
            <mc:AlternateContent xmlns:mc="http://schemas.openxmlformats.org/markup-compatibility/2006">
              <mc:Choice xmlns:v="urn:schemas-microsoft-com:vml" Requires="v">
                <p:oleObj spid="_x0000_s2247" name="Equation" r:id="rId7" imgW="1574640" imgH="164880" progId="Equation.DSMT4">
                  <p:embed/>
                </p:oleObj>
              </mc:Choice>
              <mc:Fallback>
                <p:oleObj name="Equation" r:id="rId7" imgW="1574640" imgH="164880" progId="Equation.DSMT4">
                  <p:embed/>
                  <p:pic>
                    <p:nvPicPr>
                      <p:cNvPr id="12" name="Object 2"/>
                      <p:cNvPicPr/>
                      <p:nvPr/>
                    </p:nvPicPr>
                    <p:blipFill>
                      <a:blip r:embed="rId8"/>
                      <a:stretch>
                        <a:fillRect/>
                      </a:stretch>
                    </p:blipFill>
                    <p:spPr>
                      <a:xfrm>
                        <a:off x="4019550" y="3524250"/>
                        <a:ext cx="4724400" cy="495300"/>
                      </a:xfrm>
                      <a:prstGeom prst="rect">
                        <a:avLst/>
                      </a:prstGeom>
                    </p:spPr>
                  </p:pic>
                </p:oleObj>
              </mc:Fallback>
            </mc:AlternateContent>
          </a:graphicData>
        </a:graphic>
      </p:graphicFrame>
      <p:sp>
        <p:nvSpPr>
          <p:cNvPr id="6" name="Content Placeholder 8"/>
          <p:cNvSpPr>
            <a:spLocks noGrp="1"/>
          </p:cNvSpPr>
          <p:nvPr>
            <p:ph idx="15"/>
          </p:nvPr>
        </p:nvSpPr>
        <p:spPr>
          <a:xfrm>
            <a:off x="457200" y="4530090"/>
            <a:ext cx="3840480" cy="640080"/>
          </a:xfrm>
        </p:spPr>
        <p:txBody>
          <a:bodyPr/>
          <a:lstStyle/>
          <a:p>
            <a:r>
              <a:rPr lang="en-US" dirty="0"/>
              <a:t>Double Negation Law:</a:t>
            </a:r>
          </a:p>
        </p:txBody>
      </p:sp>
      <p:graphicFrame>
        <p:nvGraphicFramePr>
          <p:cNvPr id="14" name="Object 9"/>
          <p:cNvGraphicFramePr>
            <a:graphicFrameLocks noChangeAspect="1"/>
          </p:cNvGraphicFramePr>
          <p:nvPr>
            <p:extLst>
              <p:ext uri="{D42A27DB-BD31-4B8C-83A1-F6EECF244321}">
                <p14:modId xmlns:p14="http://schemas.microsoft.com/office/powerpoint/2010/main" val="3804899932"/>
              </p:ext>
            </p:extLst>
          </p:nvPr>
        </p:nvGraphicFramePr>
        <p:xfrm>
          <a:off x="5295900" y="4483100"/>
          <a:ext cx="2171700" cy="723900"/>
        </p:xfrm>
        <a:graphic>
          <a:graphicData uri="http://schemas.openxmlformats.org/presentationml/2006/ole">
            <mc:AlternateContent xmlns:mc="http://schemas.openxmlformats.org/markup-compatibility/2006">
              <mc:Choice xmlns:v="urn:schemas-microsoft-com:vml" Requires="v">
                <p:oleObj spid="_x0000_s2248" name="Equation" r:id="rId9" imgW="723600" imgH="241200" progId="Equation.DSMT4">
                  <p:embed/>
                </p:oleObj>
              </mc:Choice>
              <mc:Fallback>
                <p:oleObj name="Equation" r:id="rId9" imgW="723600" imgH="241200" progId="Equation.DSMT4">
                  <p:embed/>
                  <p:pic>
                    <p:nvPicPr>
                      <p:cNvPr id="13" name="Object 2"/>
                      <p:cNvPicPr/>
                      <p:nvPr/>
                    </p:nvPicPr>
                    <p:blipFill>
                      <a:blip r:embed="rId10"/>
                      <a:stretch>
                        <a:fillRect/>
                      </a:stretch>
                    </p:blipFill>
                    <p:spPr>
                      <a:xfrm>
                        <a:off x="5295900" y="4483100"/>
                        <a:ext cx="2171700" cy="723900"/>
                      </a:xfrm>
                      <a:prstGeom prst="rect">
                        <a:avLst/>
                      </a:prstGeom>
                    </p:spPr>
                  </p:pic>
                </p:oleObj>
              </mc:Fallback>
            </mc:AlternateContent>
          </a:graphicData>
        </a:graphic>
      </p:graphicFrame>
      <p:sp>
        <p:nvSpPr>
          <p:cNvPr id="7" name="Content Placeholder 10"/>
          <p:cNvSpPr>
            <a:spLocks noGrp="1"/>
          </p:cNvSpPr>
          <p:nvPr>
            <p:ph idx="16"/>
          </p:nvPr>
        </p:nvSpPr>
        <p:spPr>
          <a:xfrm>
            <a:off x="457200" y="5608320"/>
            <a:ext cx="3200400" cy="640080"/>
          </a:xfrm>
        </p:spPr>
        <p:txBody>
          <a:bodyPr/>
          <a:lstStyle/>
          <a:p>
            <a:r>
              <a:rPr lang="en-US" dirty="0"/>
              <a:t>Negation Laws:</a:t>
            </a:r>
          </a:p>
        </p:txBody>
      </p:sp>
      <p:graphicFrame>
        <p:nvGraphicFramePr>
          <p:cNvPr id="15" name="Object 11"/>
          <p:cNvGraphicFramePr>
            <a:graphicFrameLocks noChangeAspect="1"/>
          </p:cNvGraphicFramePr>
          <p:nvPr>
            <p:extLst>
              <p:ext uri="{D42A27DB-BD31-4B8C-83A1-F6EECF244321}">
                <p14:modId xmlns:p14="http://schemas.microsoft.com/office/powerpoint/2010/main" val="2345264867"/>
              </p:ext>
            </p:extLst>
          </p:nvPr>
        </p:nvGraphicFramePr>
        <p:xfrm>
          <a:off x="3867150" y="5623560"/>
          <a:ext cx="5029200" cy="609600"/>
        </p:xfrm>
        <a:graphic>
          <a:graphicData uri="http://schemas.openxmlformats.org/presentationml/2006/ole">
            <mc:AlternateContent xmlns:mc="http://schemas.openxmlformats.org/markup-compatibility/2006">
              <mc:Choice xmlns:v="urn:schemas-microsoft-com:vml" Requires="v">
                <p:oleObj spid="_x0000_s2249" name="Equation" r:id="rId11" imgW="1676160" imgH="203040" progId="Equation.DSMT4">
                  <p:embed/>
                </p:oleObj>
              </mc:Choice>
              <mc:Fallback>
                <p:oleObj name="Equation" r:id="rId11" imgW="1676160" imgH="203040" progId="Equation.DSMT4">
                  <p:embed/>
                  <p:pic>
                    <p:nvPicPr>
                      <p:cNvPr id="14" name="Object 2"/>
                      <p:cNvPicPr/>
                      <p:nvPr/>
                    </p:nvPicPr>
                    <p:blipFill>
                      <a:blip r:embed="rId12"/>
                      <a:stretch>
                        <a:fillRect/>
                      </a:stretch>
                    </p:blipFill>
                    <p:spPr>
                      <a:xfrm>
                        <a:off x="3867150" y="5623560"/>
                        <a:ext cx="5029200" cy="609600"/>
                      </a:xfrm>
                      <a:prstGeom prst="rect">
                        <a:avLst/>
                      </a:prstGeom>
                    </p:spPr>
                  </p:pic>
                </p:oleObj>
              </mc:Fallback>
            </mc:AlternateContent>
          </a:graphicData>
        </a:graphic>
      </p:graphicFrame>
    </p:spTree>
    <p:extLst>
      <p:ext uri="{BB962C8B-B14F-4D97-AF65-F5344CB8AC3E}">
        <p14:creationId xmlns:p14="http://schemas.microsoft.com/office/powerpoint/2010/main" val="301868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Logical Equivalences</a:t>
            </a:r>
            <a:r>
              <a:rPr lang="en-US" sz="1500" dirty="0"/>
              <a:t> 2</a:t>
            </a:r>
            <a:endParaRPr lang="en-US" dirty="0"/>
          </a:p>
        </p:txBody>
      </p:sp>
      <p:sp>
        <p:nvSpPr>
          <p:cNvPr id="3" name="Content Placeholder 2"/>
          <p:cNvSpPr>
            <a:spLocks noGrp="1"/>
          </p:cNvSpPr>
          <p:nvPr>
            <p:ph idx="1"/>
          </p:nvPr>
        </p:nvSpPr>
        <p:spPr>
          <a:xfrm>
            <a:off x="457200" y="1295400"/>
            <a:ext cx="3474720" cy="640080"/>
          </a:xfrm>
        </p:spPr>
        <p:txBody>
          <a:bodyPr/>
          <a:lstStyle/>
          <a:p>
            <a:r>
              <a:rPr lang="en-US" dirty="0"/>
              <a:t>Commutative Laws:</a:t>
            </a:r>
          </a:p>
        </p:txBody>
      </p:sp>
      <p:graphicFrame>
        <p:nvGraphicFramePr>
          <p:cNvPr id="11" name="Object 3"/>
          <p:cNvGraphicFramePr>
            <a:graphicFrameLocks noChangeAspect="1"/>
          </p:cNvGraphicFramePr>
          <p:nvPr>
            <p:extLst>
              <p:ext uri="{D42A27DB-BD31-4B8C-83A1-F6EECF244321}">
                <p14:modId xmlns:p14="http://schemas.microsoft.com/office/powerpoint/2010/main" val="1810097063"/>
              </p:ext>
            </p:extLst>
          </p:nvPr>
        </p:nvGraphicFramePr>
        <p:xfrm>
          <a:off x="3918000" y="1409340"/>
          <a:ext cx="4444200" cy="412200"/>
        </p:xfrm>
        <a:graphic>
          <a:graphicData uri="http://schemas.openxmlformats.org/presentationml/2006/ole">
            <mc:AlternateContent xmlns:mc="http://schemas.openxmlformats.org/markup-compatibility/2006">
              <mc:Choice xmlns:v="urn:schemas-microsoft-com:vml" Requires="v">
                <p:oleObj spid="_x0000_s3226" name="Equation" r:id="rId3" imgW="1777680" imgH="164880" progId="Equation.DSMT4">
                  <p:embed/>
                </p:oleObj>
              </mc:Choice>
              <mc:Fallback>
                <p:oleObj name="Equation" r:id="rId3" imgW="1777680" imgH="164880" progId="Equation.DSMT4">
                  <p:embed/>
                  <p:pic>
                    <p:nvPicPr>
                      <p:cNvPr id="11" name="Object 3"/>
                      <p:cNvPicPr/>
                      <p:nvPr/>
                    </p:nvPicPr>
                    <p:blipFill>
                      <a:blip r:embed="rId4"/>
                      <a:stretch>
                        <a:fillRect/>
                      </a:stretch>
                    </p:blipFill>
                    <p:spPr>
                      <a:xfrm>
                        <a:off x="3918000" y="1409340"/>
                        <a:ext cx="4444200" cy="412200"/>
                      </a:xfrm>
                      <a:prstGeom prst="rect">
                        <a:avLst/>
                      </a:prstGeom>
                    </p:spPr>
                  </p:pic>
                </p:oleObj>
              </mc:Fallback>
            </mc:AlternateContent>
          </a:graphicData>
        </a:graphic>
      </p:graphicFrame>
      <p:sp>
        <p:nvSpPr>
          <p:cNvPr id="4" name="Content Placeholder 4"/>
          <p:cNvSpPr>
            <a:spLocks noGrp="1"/>
          </p:cNvSpPr>
          <p:nvPr>
            <p:ph idx="13"/>
          </p:nvPr>
        </p:nvSpPr>
        <p:spPr>
          <a:xfrm>
            <a:off x="457200" y="2115300"/>
            <a:ext cx="3200400" cy="640080"/>
          </a:xfrm>
        </p:spPr>
        <p:txBody>
          <a:bodyPr/>
          <a:lstStyle/>
          <a:p>
            <a:r>
              <a:rPr lang="en-US" dirty="0"/>
              <a:t>Associative Laws:</a:t>
            </a:r>
          </a:p>
        </p:txBody>
      </p:sp>
      <p:graphicFrame>
        <p:nvGraphicFramePr>
          <p:cNvPr id="12" name="Object 5"/>
          <p:cNvGraphicFramePr>
            <a:graphicFrameLocks noChangeAspect="1"/>
          </p:cNvGraphicFramePr>
          <p:nvPr>
            <p:extLst>
              <p:ext uri="{D42A27DB-BD31-4B8C-83A1-F6EECF244321}">
                <p14:modId xmlns:p14="http://schemas.microsoft.com/office/powerpoint/2010/main" val="292163708"/>
              </p:ext>
            </p:extLst>
          </p:nvPr>
        </p:nvGraphicFramePr>
        <p:xfrm>
          <a:off x="3918000" y="2115300"/>
          <a:ext cx="3682800" cy="1237500"/>
        </p:xfrm>
        <a:graphic>
          <a:graphicData uri="http://schemas.openxmlformats.org/presentationml/2006/ole">
            <mc:AlternateContent xmlns:mc="http://schemas.openxmlformats.org/markup-compatibility/2006">
              <mc:Choice xmlns:v="urn:schemas-microsoft-com:vml" Requires="v">
                <p:oleObj spid="_x0000_s3227" name="Equation" r:id="rId5" imgW="1473120" imgH="495000" progId="Equation.DSMT4">
                  <p:embed/>
                </p:oleObj>
              </mc:Choice>
              <mc:Fallback>
                <p:oleObj name="Equation" r:id="rId5" imgW="1473120" imgH="495000" progId="Equation.DSMT4">
                  <p:embed/>
                  <p:pic>
                    <p:nvPicPr>
                      <p:cNvPr id="12" name="Object 5"/>
                      <p:cNvPicPr/>
                      <p:nvPr/>
                    </p:nvPicPr>
                    <p:blipFill>
                      <a:blip r:embed="rId6"/>
                      <a:stretch>
                        <a:fillRect/>
                      </a:stretch>
                    </p:blipFill>
                    <p:spPr>
                      <a:xfrm>
                        <a:off x="3918000" y="2115300"/>
                        <a:ext cx="3682800" cy="1237500"/>
                      </a:xfrm>
                      <a:prstGeom prst="rect">
                        <a:avLst/>
                      </a:prstGeom>
                    </p:spPr>
                  </p:pic>
                </p:oleObj>
              </mc:Fallback>
            </mc:AlternateContent>
          </a:graphicData>
        </a:graphic>
      </p:graphicFrame>
      <p:sp>
        <p:nvSpPr>
          <p:cNvPr id="5" name="Content Placeholder 6"/>
          <p:cNvSpPr>
            <a:spLocks noGrp="1"/>
          </p:cNvSpPr>
          <p:nvPr>
            <p:ph idx="14"/>
          </p:nvPr>
        </p:nvSpPr>
        <p:spPr>
          <a:xfrm>
            <a:off x="457200" y="3620100"/>
            <a:ext cx="3200400" cy="640080"/>
          </a:xfrm>
        </p:spPr>
        <p:txBody>
          <a:bodyPr/>
          <a:lstStyle/>
          <a:p>
            <a:r>
              <a:rPr lang="en-US" dirty="0"/>
              <a:t>Distributive Laws:</a:t>
            </a:r>
          </a:p>
        </p:txBody>
      </p:sp>
      <p:graphicFrame>
        <p:nvGraphicFramePr>
          <p:cNvPr id="13" name="Object 7"/>
          <p:cNvGraphicFramePr>
            <a:graphicFrameLocks noChangeAspect="1"/>
          </p:cNvGraphicFramePr>
          <p:nvPr>
            <p:extLst>
              <p:ext uri="{D42A27DB-BD31-4B8C-83A1-F6EECF244321}">
                <p14:modId xmlns:p14="http://schemas.microsoft.com/office/powerpoint/2010/main" val="1337350644"/>
              </p:ext>
            </p:extLst>
          </p:nvPr>
        </p:nvGraphicFramePr>
        <p:xfrm>
          <a:off x="3918000" y="3620100"/>
          <a:ext cx="4793400" cy="1332900"/>
        </p:xfrm>
        <a:graphic>
          <a:graphicData uri="http://schemas.openxmlformats.org/presentationml/2006/ole">
            <mc:AlternateContent xmlns:mc="http://schemas.openxmlformats.org/markup-compatibility/2006">
              <mc:Choice xmlns:v="urn:schemas-microsoft-com:vml" Requires="v">
                <p:oleObj spid="_x0000_s3228" name="Equation" r:id="rId7" imgW="1917360" imgH="533160" progId="Equation.DSMT4">
                  <p:embed/>
                </p:oleObj>
              </mc:Choice>
              <mc:Fallback>
                <p:oleObj name="Equation" r:id="rId7" imgW="1917360" imgH="533160" progId="Equation.DSMT4">
                  <p:embed/>
                  <p:pic>
                    <p:nvPicPr>
                      <p:cNvPr id="13" name="Object 7"/>
                      <p:cNvPicPr/>
                      <p:nvPr/>
                    </p:nvPicPr>
                    <p:blipFill>
                      <a:blip r:embed="rId8"/>
                      <a:stretch>
                        <a:fillRect/>
                      </a:stretch>
                    </p:blipFill>
                    <p:spPr>
                      <a:xfrm>
                        <a:off x="3918000" y="3620100"/>
                        <a:ext cx="4793400" cy="1332900"/>
                      </a:xfrm>
                      <a:prstGeom prst="rect">
                        <a:avLst/>
                      </a:prstGeom>
                    </p:spPr>
                  </p:pic>
                </p:oleObj>
              </mc:Fallback>
            </mc:AlternateContent>
          </a:graphicData>
        </a:graphic>
      </p:graphicFrame>
      <p:sp>
        <p:nvSpPr>
          <p:cNvPr id="6" name="Content Placeholder 8"/>
          <p:cNvSpPr>
            <a:spLocks noGrp="1"/>
          </p:cNvSpPr>
          <p:nvPr>
            <p:ph idx="15"/>
          </p:nvPr>
        </p:nvSpPr>
        <p:spPr>
          <a:xfrm>
            <a:off x="457200" y="5151120"/>
            <a:ext cx="3200400" cy="640080"/>
          </a:xfrm>
        </p:spPr>
        <p:txBody>
          <a:bodyPr/>
          <a:lstStyle/>
          <a:p>
            <a:r>
              <a:rPr lang="en-US" dirty="0"/>
              <a:t>Absorption Laws:</a:t>
            </a:r>
          </a:p>
        </p:txBody>
      </p:sp>
      <p:graphicFrame>
        <p:nvGraphicFramePr>
          <p:cNvPr id="14" name="Object 9"/>
          <p:cNvGraphicFramePr>
            <a:graphicFrameLocks noChangeAspect="1"/>
          </p:cNvGraphicFramePr>
          <p:nvPr>
            <p:extLst>
              <p:ext uri="{D42A27DB-BD31-4B8C-83A1-F6EECF244321}">
                <p14:modId xmlns:p14="http://schemas.microsoft.com/office/powerpoint/2010/main" val="1721102552"/>
              </p:ext>
            </p:extLst>
          </p:nvPr>
        </p:nvGraphicFramePr>
        <p:xfrm>
          <a:off x="3918000" y="5169660"/>
          <a:ext cx="4921200" cy="603000"/>
        </p:xfrm>
        <a:graphic>
          <a:graphicData uri="http://schemas.openxmlformats.org/presentationml/2006/ole">
            <mc:AlternateContent xmlns:mc="http://schemas.openxmlformats.org/markup-compatibility/2006">
              <mc:Choice xmlns:v="urn:schemas-microsoft-com:vml" Requires="v">
                <p:oleObj spid="_x0000_s3229" name="Equation" r:id="rId9" imgW="1968480" imgH="241200" progId="Equation.DSMT4">
                  <p:embed/>
                </p:oleObj>
              </mc:Choice>
              <mc:Fallback>
                <p:oleObj name="Equation" r:id="rId9" imgW="1968480" imgH="241200" progId="Equation.DSMT4">
                  <p:embed/>
                  <p:pic>
                    <p:nvPicPr>
                      <p:cNvPr id="14" name="Object 9"/>
                      <p:cNvPicPr/>
                      <p:nvPr/>
                    </p:nvPicPr>
                    <p:blipFill>
                      <a:blip r:embed="rId10"/>
                      <a:stretch>
                        <a:fillRect/>
                      </a:stretch>
                    </p:blipFill>
                    <p:spPr>
                      <a:xfrm>
                        <a:off x="3918000" y="5169660"/>
                        <a:ext cx="4921200" cy="603000"/>
                      </a:xfrm>
                      <a:prstGeom prst="rect">
                        <a:avLst/>
                      </a:prstGeom>
                    </p:spPr>
                  </p:pic>
                </p:oleObj>
              </mc:Fallback>
            </mc:AlternateContent>
          </a:graphicData>
        </a:graphic>
      </p:graphicFrame>
    </p:spTree>
    <p:extLst>
      <p:ext uri="{BB962C8B-B14F-4D97-AF65-F5344CB8AC3E}">
        <p14:creationId xmlns:p14="http://schemas.microsoft.com/office/powerpoint/2010/main" val="171791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sp>
        <p:nvSpPr>
          <p:cNvPr id="3" name="Content Placeholder 2"/>
          <p:cNvSpPr>
            <a:spLocks noGrp="1"/>
          </p:cNvSpPr>
          <p:nvPr>
            <p:ph idx="1"/>
          </p:nvPr>
        </p:nvSpPr>
        <p:spPr>
          <a:xfrm>
            <a:off x="457200" y="1402080"/>
            <a:ext cx="3931920" cy="731520"/>
          </a:xfrm>
          <a:solidFill>
            <a:srgbClr val="E1F3FF"/>
          </a:solidFill>
          <a:ln w="28575">
            <a:solidFill>
              <a:srgbClr val="14AAE1"/>
            </a:solidFill>
          </a:ln>
        </p:spPr>
        <p:txBody>
          <a:bodyPr/>
          <a:lstStyle/>
          <a:p>
            <a:r>
              <a:rPr lang="en-US" sz="2000" b="1" dirty="0"/>
              <a:t>TABLE 7 </a:t>
            </a:r>
            <a:r>
              <a:rPr lang="en-US" sz="2000" dirty="0"/>
              <a:t>Logical Equivalences Involving Conditional Statements.</a:t>
            </a:r>
          </a:p>
        </p:txBody>
      </p:sp>
      <p:graphicFrame>
        <p:nvGraphicFramePr>
          <p:cNvPr id="4" name="Object 3"/>
          <p:cNvGraphicFramePr>
            <a:graphicFrameLocks noChangeAspect="1"/>
          </p:cNvGraphicFramePr>
          <p:nvPr>
            <p:extLst>
              <p:ext uri="{D42A27DB-BD31-4B8C-83A1-F6EECF244321}">
                <p14:modId xmlns:p14="http://schemas.microsoft.com/office/powerpoint/2010/main" val="3573640524"/>
              </p:ext>
            </p:extLst>
          </p:nvPr>
        </p:nvGraphicFramePr>
        <p:xfrm>
          <a:off x="548784" y="2209800"/>
          <a:ext cx="3657312" cy="3862728"/>
        </p:xfrm>
        <a:graphic>
          <a:graphicData uri="http://schemas.openxmlformats.org/presentationml/2006/ole">
            <mc:AlternateContent xmlns:mc="http://schemas.openxmlformats.org/markup-compatibility/2006">
              <mc:Choice xmlns:v="urn:schemas-microsoft-com:vml" Requires="v">
                <p:oleObj spid="_x0000_s19469" name="Equation" r:id="rId3" imgW="2031840" imgH="2145960" progId="Equation.DSMT4">
                  <p:embed/>
                </p:oleObj>
              </mc:Choice>
              <mc:Fallback>
                <p:oleObj name="Equation" r:id="rId3" imgW="2031840" imgH="2145960" progId="Equation.DSMT4">
                  <p:embed/>
                  <p:pic>
                    <p:nvPicPr>
                      <p:cNvPr id="0" name=""/>
                      <p:cNvPicPr/>
                      <p:nvPr/>
                    </p:nvPicPr>
                    <p:blipFill>
                      <a:blip r:embed="rId4"/>
                      <a:stretch>
                        <a:fillRect/>
                      </a:stretch>
                    </p:blipFill>
                    <p:spPr>
                      <a:xfrm>
                        <a:off x="548784" y="2209800"/>
                        <a:ext cx="3657312" cy="3862728"/>
                      </a:xfrm>
                      <a:prstGeom prst="rect">
                        <a:avLst/>
                      </a:prstGeom>
                      <a:ln>
                        <a:solidFill>
                          <a:srgbClr val="14AAE1"/>
                        </a:solidFill>
                      </a:ln>
                    </p:spPr>
                  </p:pic>
                </p:oleObj>
              </mc:Fallback>
            </mc:AlternateContent>
          </a:graphicData>
        </a:graphic>
      </p:graphicFrame>
      <p:sp>
        <p:nvSpPr>
          <p:cNvPr id="5" name="Content Placeholder 4"/>
          <p:cNvSpPr>
            <a:spLocks noGrp="1"/>
          </p:cNvSpPr>
          <p:nvPr>
            <p:ph idx="13"/>
          </p:nvPr>
        </p:nvSpPr>
        <p:spPr>
          <a:xfrm>
            <a:off x="4724400" y="1935480"/>
            <a:ext cx="3931920" cy="731520"/>
          </a:xfrm>
          <a:solidFill>
            <a:srgbClr val="E1F3FF"/>
          </a:solidFill>
          <a:ln w="28575">
            <a:solidFill>
              <a:srgbClr val="14AAE1"/>
            </a:solidFill>
          </a:ln>
        </p:spPr>
        <p:txBody>
          <a:bodyPr/>
          <a:lstStyle/>
          <a:p>
            <a:r>
              <a:rPr lang="en-US" sz="2000" b="1" dirty="0"/>
              <a:t>TABLE 8 </a:t>
            </a:r>
            <a:r>
              <a:rPr lang="en-US" sz="2000" dirty="0"/>
              <a:t>Logical Equivalences Involving Biconditional Statements.</a:t>
            </a:r>
          </a:p>
        </p:txBody>
      </p:sp>
      <p:graphicFrame>
        <p:nvGraphicFramePr>
          <p:cNvPr id="6" name="Object 5"/>
          <p:cNvGraphicFramePr>
            <a:graphicFrameLocks noChangeAspect="1"/>
          </p:cNvGraphicFramePr>
          <p:nvPr>
            <p:extLst>
              <p:ext uri="{D42A27DB-BD31-4B8C-83A1-F6EECF244321}">
                <p14:modId xmlns:p14="http://schemas.microsoft.com/office/powerpoint/2010/main" val="2930005195"/>
              </p:ext>
            </p:extLst>
          </p:nvPr>
        </p:nvGraphicFramePr>
        <p:xfrm>
          <a:off x="5021724" y="2758219"/>
          <a:ext cx="3245832" cy="1737288"/>
        </p:xfrm>
        <a:graphic>
          <a:graphicData uri="http://schemas.openxmlformats.org/presentationml/2006/ole">
            <mc:AlternateContent xmlns:mc="http://schemas.openxmlformats.org/markup-compatibility/2006">
              <mc:Choice xmlns:v="urn:schemas-microsoft-com:vml" Requires="v">
                <p:oleObj spid="_x0000_s19470" name="Equation" r:id="rId5" imgW="1803240" imgH="965160" progId="Equation.DSMT4">
                  <p:embed/>
                </p:oleObj>
              </mc:Choice>
              <mc:Fallback>
                <p:oleObj name="Equation" r:id="rId5" imgW="1803240" imgH="965160" progId="Equation.DSMT4">
                  <p:embed/>
                  <p:pic>
                    <p:nvPicPr>
                      <p:cNvPr id="0" name=""/>
                      <p:cNvPicPr/>
                      <p:nvPr/>
                    </p:nvPicPr>
                    <p:blipFill>
                      <a:blip r:embed="rId6"/>
                      <a:stretch>
                        <a:fillRect/>
                      </a:stretch>
                    </p:blipFill>
                    <p:spPr>
                      <a:xfrm>
                        <a:off x="5021724" y="2758219"/>
                        <a:ext cx="3245832" cy="1737288"/>
                      </a:xfrm>
                      <a:prstGeom prst="rect">
                        <a:avLst/>
                      </a:prstGeom>
                      <a:ln>
                        <a:solidFill>
                          <a:srgbClr val="14AAE1"/>
                        </a:solidFill>
                      </a:ln>
                    </p:spPr>
                  </p:pic>
                </p:oleObj>
              </mc:Fallback>
            </mc:AlternateContent>
          </a:graphicData>
        </a:graphic>
      </p:graphicFrame>
    </p:spTree>
    <p:extLst>
      <p:ext uri="{BB962C8B-B14F-4D97-AF65-F5344CB8AC3E}">
        <p14:creationId xmlns:p14="http://schemas.microsoft.com/office/powerpoint/2010/main" val="3396760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New Logical Equivalences</a:t>
            </a:r>
          </a:p>
        </p:txBody>
      </p:sp>
      <p:sp>
        <p:nvSpPr>
          <p:cNvPr id="3" name="Content Placeholder 2"/>
          <p:cNvSpPr>
            <a:spLocks noGrp="1"/>
          </p:cNvSpPr>
          <p:nvPr>
            <p:ph idx="1"/>
          </p:nvPr>
        </p:nvSpPr>
        <p:spPr>
          <a:xfrm>
            <a:off x="457200" y="1295400"/>
            <a:ext cx="8229600" cy="2362200"/>
          </a:xfrm>
        </p:spPr>
        <p:txBody>
          <a:bodyPr/>
          <a:lstStyle/>
          <a:p>
            <a:pPr>
              <a:spcBef>
                <a:spcPts val="600"/>
              </a:spcBef>
            </a:pPr>
            <a:r>
              <a:rPr lang="en-US" sz="2800" dirty="0"/>
              <a:t>We can show that two expressions are logically equivalent by developing a series of logically equivalent statements.</a:t>
            </a:r>
          </a:p>
          <a:p>
            <a:pPr>
              <a:spcBef>
                <a:spcPts val="600"/>
              </a:spcBef>
            </a:pPr>
            <a:r>
              <a:rPr lang="en-US" sz="2800" dirty="0"/>
              <a:t>To prove that </a:t>
            </a:r>
            <a:r>
              <a:rPr lang="en-US" sz="2800" i="1" dirty="0"/>
              <a:t>A</a:t>
            </a:r>
            <a:r>
              <a:rPr lang="en-US" sz="2800" dirty="0"/>
              <a:t> </a:t>
            </a:r>
            <a:r>
              <a:rPr lang="en-US" sz="2800" dirty="0">
                <a:latin typeface="Cambria Math" panose="02040503050406030204" pitchFamily="18" charset="0"/>
                <a:ea typeface="Cambria Math" panose="02040503050406030204" pitchFamily="18" charset="0"/>
              </a:rPr>
              <a:t>≡</a:t>
            </a:r>
            <a:r>
              <a:rPr lang="en-US" sz="2800" dirty="0"/>
              <a:t> </a:t>
            </a:r>
            <a:r>
              <a:rPr lang="en-US" sz="2800" i="1" dirty="0"/>
              <a:t>B </a:t>
            </a:r>
            <a:r>
              <a:rPr lang="en-US" sz="2800" dirty="0"/>
              <a:t>we produce a series of equivalences beginning with A and ending with B.</a:t>
            </a:r>
          </a:p>
        </p:txBody>
      </p:sp>
      <p:graphicFrame>
        <p:nvGraphicFramePr>
          <p:cNvPr id="9" name="Object 3"/>
          <p:cNvGraphicFramePr>
            <a:graphicFrameLocks noChangeAspect="1"/>
          </p:cNvGraphicFramePr>
          <p:nvPr>
            <p:extLst>
              <p:ext uri="{D42A27DB-BD31-4B8C-83A1-F6EECF244321}">
                <p14:modId xmlns:p14="http://schemas.microsoft.com/office/powerpoint/2010/main" val="1683500503"/>
              </p:ext>
            </p:extLst>
          </p:nvPr>
        </p:nvGraphicFramePr>
        <p:xfrm>
          <a:off x="4000500" y="3543300"/>
          <a:ext cx="1143000" cy="1333500"/>
        </p:xfrm>
        <a:graphic>
          <a:graphicData uri="http://schemas.openxmlformats.org/presentationml/2006/ole">
            <mc:AlternateContent xmlns:mc="http://schemas.openxmlformats.org/markup-compatibility/2006">
              <mc:Choice xmlns:v="urn:schemas-microsoft-com:vml" Requires="v">
                <p:oleObj spid="_x0000_s4133" name="Equation" r:id="rId3" imgW="457200" imgH="533160" progId="Equation.DSMT4">
                  <p:embed/>
                </p:oleObj>
              </mc:Choice>
              <mc:Fallback>
                <p:oleObj name="Equation" r:id="rId3" imgW="457200" imgH="533160" progId="Equation.DSMT4">
                  <p:embed/>
                  <p:pic>
                    <p:nvPicPr>
                      <p:cNvPr id="0" name=""/>
                      <p:cNvPicPr/>
                      <p:nvPr/>
                    </p:nvPicPr>
                    <p:blipFill>
                      <a:blip r:embed="rId4"/>
                      <a:stretch>
                        <a:fillRect/>
                      </a:stretch>
                    </p:blipFill>
                    <p:spPr>
                      <a:xfrm>
                        <a:off x="4000500" y="3543300"/>
                        <a:ext cx="1143000" cy="1333500"/>
                      </a:xfrm>
                      <a:prstGeom prst="rect">
                        <a:avLst/>
                      </a:prstGeom>
                    </p:spPr>
                  </p:pic>
                </p:oleObj>
              </mc:Fallback>
            </mc:AlternateContent>
          </a:graphicData>
        </a:graphic>
      </p:graphicFrame>
      <p:sp>
        <p:nvSpPr>
          <p:cNvPr id="6" name="Content Placeholder 4"/>
          <p:cNvSpPr>
            <a:spLocks noGrp="1"/>
          </p:cNvSpPr>
          <p:nvPr>
            <p:ph idx="13"/>
          </p:nvPr>
        </p:nvSpPr>
        <p:spPr>
          <a:xfrm>
            <a:off x="457200" y="4724400"/>
            <a:ext cx="8229600" cy="1828800"/>
          </a:xfrm>
        </p:spPr>
        <p:txBody>
          <a:bodyPr/>
          <a:lstStyle/>
          <a:p>
            <a:r>
              <a:rPr lang="en-US" sz="2800" dirty="0"/>
              <a:t>Keep in mind that whenever a proposition (represented by a propositional variable) occurs in the equivalences listed earlier, it may be replaced by an arbitrarily complex compound proposition.</a:t>
            </a:r>
          </a:p>
        </p:txBody>
      </p:sp>
    </p:spTree>
    <p:extLst>
      <p:ext uri="{BB962C8B-B14F-4D97-AF65-F5344CB8AC3E}">
        <p14:creationId xmlns:p14="http://schemas.microsoft.com/office/powerpoint/2010/main" val="2784463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r>
              <a:rPr lang="en-US" sz="1500" dirty="0"/>
              <a:t> 1</a:t>
            </a:r>
            <a:endParaRPr lang="en-US" dirty="0"/>
          </a:p>
        </p:txBody>
      </p:sp>
      <p:sp>
        <p:nvSpPr>
          <p:cNvPr id="3" name="Content Placeholder 2"/>
          <p:cNvSpPr>
            <a:spLocks noGrp="1"/>
          </p:cNvSpPr>
          <p:nvPr>
            <p:ph idx="1"/>
          </p:nvPr>
        </p:nvSpPr>
        <p:spPr>
          <a:xfrm>
            <a:off x="457200" y="1295400"/>
            <a:ext cx="3108960" cy="548640"/>
          </a:xfrm>
        </p:spPr>
        <p:txBody>
          <a:bodyPr/>
          <a:lstStyle/>
          <a:p>
            <a:r>
              <a:rPr lang="en-US" sz="2800" b="1" dirty="0"/>
              <a:t>Example</a:t>
            </a:r>
            <a:r>
              <a:rPr lang="en-US" sz="2800" dirty="0"/>
              <a:t>: Show that</a:t>
            </a:r>
          </a:p>
        </p:txBody>
      </p:sp>
      <p:graphicFrame>
        <p:nvGraphicFramePr>
          <p:cNvPr id="20" name="Object 3"/>
          <p:cNvGraphicFramePr>
            <a:graphicFrameLocks noChangeAspect="1"/>
          </p:cNvGraphicFramePr>
          <p:nvPr>
            <p:extLst>
              <p:ext uri="{D42A27DB-BD31-4B8C-83A1-F6EECF244321}">
                <p14:modId xmlns:p14="http://schemas.microsoft.com/office/powerpoint/2010/main" val="310397261"/>
              </p:ext>
            </p:extLst>
          </p:nvPr>
        </p:nvGraphicFramePr>
        <p:xfrm>
          <a:off x="3733800" y="1143000"/>
          <a:ext cx="2602800" cy="666000"/>
        </p:xfrm>
        <a:graphic>
          <a:graphicData uri="http://schemas.openxmlformats.org/presentationml/2006/ole">
            <mc:AlternateContent xmlns:mc="http://schemas.openxmlformats.org/markup-compatibility/2006">
              <mc:Choice xmlns:v="urn:schemas-microsoft-com:vml" Requires="v">
                <p:oleObj spid="_x0000_s7512" name="Equation" r:id="rId3" imgW="1041120" imgH="266400" progId="Equation.DSMT4">
                  <p:embed/>
                </p:oleObj>
              </mc:Choice>
              <mc:Fallback>
                <p:oleObj name="Equation" r:id="rId3" imgW="1041120" imgH="266400" progId="Equation.DSMT4">
                  <p:embed/>
                  <p:pic>
                    <p:nvPicPr>
                      <p:cNvPr id="8" name="Object 3"/>
                      <p:cNvPicPr/>
                      <p:nvPr/>
                    </p:nvPicPr>
                    <p:blipFill>
                      <a:blip r:embed="rId4"/>
                      <a:stretch>
                        <a:fillRect/>
                      </a:stretch>
                    </p:blipFill>
                    <p:spPr>
                      <a:xfrm>
                        <a:off x="3733800" y="1143000"/>
                        <a:ext cx="2602800" cy="666000"/>
                      </a:xfrm>
                      <a:prstGeom prst="rect">
                        <a:avLst/>
                      </a:prstGeom>
                    </p:spPr>
                  </p:pic>
                </p:oleObj>
              </mc:Fallback>
            </mc:AlternateContent>
          </a:graphicData>
        </a:graphic>
      </p:graphicFrame>
      <p:sp>
        <p:nvSpPr>
          <p:cNvPr id="4" name="Content Placeholder 4"/>
          <p:cNvSpPr>
            <a:spLocks noGrp="1"/>
          </p:cNvSpPr>
          <p:nvPr>
            <p:ph idx="13"/>
          </p:nvPr>
        </p:nvSpPr>
        <p:spPr>
          <a:xfrm>
            <a:off x="1905000" y="1828800"/>
            <a:ext cx="3733800" cy="548640"/>
          </a:xfrm>
        </p:spPr>
        <p:txBody>
          <a:bodyPr/>
          <a:lstStyle/>
          <a:p>
            <a:r>
              <a:rPr lang="en-US" sz="2800" dirty="0"/>
              <a:t>is logically equivalent to</a:t>
            </a:r>
          </a:p>
        </p:txBody>
      </p:sp>
      <p:graphicFrame>
        <p:nvGraphicFramePr>
          <p:cNvPr id="21" name="Object 5"/>
          <p:cNvGraphicFramePr>
            <a:graphicFrameLocks noChangeAspect="1"/>
          </p:cNvGraphicFramePr>
          <p:nvPr>
            <p:extLst>
              <p:ext uri="{D42A27DB-BD31-4B8C-83A1-F6EECF244321}">
                <p14:modId xmlns:p14="http://schemas.microsoft.com/office/powerpoint/2010/main" val="3968477832"/>
              </p:ext>
            </p:extLst>
          </p:nvPr>
        </p:nvGraphicFramePr>
        <p:xfrm>
          <a:off x="5562600" y="1871056"/>
          <a:ext cx="1428300" cy="412200"/>
        </p:xfrm>
        <a:graphic>
          <a:graphicData uri="http://schemas.openxmlformats.org/presentationml/2006/ole">
            <mc:AlternateContent xmlns:mc="http://schemas.openxmlformats.org/markup-compatibility/2006">
              <mc:Choice xmlns:v="urn:schemas-microsoft-com:vml" Requires="v">
                <p:oleObj spid="_x0000_s7513" name="Equation" r:id="rId5" imgW="571320" imgH="164880" progId="Equation.DSMT4">
                  <p:embed/>
                </p:oleObj>
              </mc:Choice>
              <mc:Fallback>
                <p:oleObj name="Equation" r:id="rId5" imgW="571320" imgH="164880" progId="Equation.DSMT4">
                  <p:embed/>
                  <p:pic>
                    <p:nvPicPr>
                      <p:cNvPr id="9" name="Object 5"/>
                      <p:cNvPicPr/>
                      <p:nvPr/>
                    </p:nvPicPr>
                    <p:blipFill>
                      <a:blip r:embed="rId6"/>
                      <a:stretch>
                        <a:fillRect/>
                      </a:stretch>
                    </p:blipFill>
                    <p:spPr>
                      <a:xfrm>
                        <a:off x="5562600" y="1871056"/>
                        <a:ext cx="1428300" cy="412200"/>
                      </a:xfrm>
                      <a:prstGeom prst="rect">
                        <a:avLst/>
                      </a:prstGeom>
                    </p:spPr>
                  </p:pic>
                </p:oleObj>
              </mc:Fallback>
            </mc:AlternateContent>
          </a:graphicData>
        </a:graphic>
      </p:graphicFrame>
      <p:sp>
        <p:nvSpPr>
          <p:cNvPr id="5" name="Content Placeholder 6"/>
          <p:cNvSpPr>
            <a:spLocks noGrp="1"/>
          </p:cNvSpPr>
          <p:nvPr>
            <p:ph idx="14"/>
          </p:nvPr>
        </p:nvSpPr>
        <p:spPr>
          <a:xfrm>
            <a:off x="457200" y="2438400"/>
            <a:ext cx="4023360" cy="548640"/>
          </a:xfrm>
        </p:spPr>
        <p:txBody>
          <a:bodyPr/>
          <a:lstStyle/>
          <a:p>
            <a:r>
              <a:rPr lang="en-US" sz="2800" b="1" dirty="0"/>
              <a:t>Solution</a:t>
            </a:r>
            <a:r>
              <a:rPr lang="en-US" sz="2800" dirty="0"/>
              <a:t>:</a:t>
            </a:r>
          </a:p>
        </p:txBody>
      </p:sp>
      <p:graphicFrame>
        <p:nvGraphicFramePr>
          <p:cNvPr id="22" name="Object 7"/>
          <p:cNvGraphicFramePr>
            <a:graphicFrameLocks noChangeAspect="1"/>
          </p:cNvGraphicFramePr>
          <p:nvPr>
            <p:extLst>
              <p:ext uri="{D42A27DB-BD31-4B8C-83A1-F6EECF244321}">
                <p14:modId xmlns:p14="http://schemas.microsoft.com/office/powerpoint/2010/main" val="3802526717"/>
              </p:ext>
            </p:extLst>
          </p:nvPr>
        </p:nvGraphicFramePr>
        <p:xfrm>
          <a:off x="647700" y="2895600"/>
          <a:ext cx="4343040" cy="532800"/>
        </p:xfrm>
        <a:graphic>
          <a:graphicData uri="http://schemas.openxmlformats.org/presentationml/2006/ole">
            <mc:AlternateContent xmlns:mc="http://schemas.openxmlformats.org/markup-compatibility/2006">
              <mc:Choice xmlns:v="urn:schemas-microsoft-com:vml" Requires="v">
                <p:oleObj spid="_x0000_s7514" name="Equation" r:id="rId7" imgW="2171520" imgH="266400" progId="Equation.DSMT4">
                  <p:embed/>
                </p:oleObj>
              </mc:Choice>
              <mc:Fallback>
                <p:oleObj name="Equation" r:id="rId7" imgW="2171520" imgH="266400" progId="Equation.DSMT4">
                  <p:embed/>
                  <p:pic>
                    <p:nvPicPr>
                      <p:cNvPr id="10" name="Object 7"/>
                      <p:cNvPicPr/>
                      <p:nvPr/>
                    </p:nvPicPr>
                    <p:blipFill>
                      <a:blip r:embed="rId8"/>
                      <a:stretch>
                        <a:fillRect/>
                      </a:stretch>
                    </p:blipFill>
                    <p:spPr>
                      <a:xfrm>
                        <a:off x="647700" y="2895600"/>
                        <a:ext cx="4343040" cy="532800"/>
                      </a:xfrm>
                      <a:prstGeom prst="rect">
                        <a:avLst/>
                      </a:prstGeom>
                    </p:spPr>
                  </p:pic>
                </p:oleObj>
              </mc:Fallback>
            </mc:AlternateContent>
          </a:graphicData>
        </a:graphic>
      </p:graphicFrame>
      <p:sp>
        <p:nvSpPr>
          <p:cNvPr id="6" name="Content Placeholder 8"/>
          <p:cNvSpPr>
            <a:spLocks noGrp="1"/>
          </p:cNvSpPr>
          <p:nvPr>
            <p:ph idx="15"/>
          </p:nvPr>
        </p:nvSpPr>
        <p:spPr>
          <a:xfrm>
            <a:off x="5791200" y="2979120"/>
            <a:ext cx="3017520" cy="365760"/>
          </a:xfrm>
        </p:spPr>
        <p:txBody>
          <a:bodyPr/>
          <a:lstStyle/>
          <a:p>
            <a:r>
              <a:rPr lang="en-US" sz="1800" dirty="0"/>
              <a:t>by the second De Morgan law</a:t>
            </a:r>
          </a:p>
        </p:txBody>
      </p:sp>
      <p:graphicFrame>
        <p:nvGraphicFramePr>
          <p:cNvPr id="23" name="Object 9"/>
          <p:cNvGraphicFramePr>
            <a:graphicFrameLocks noChangeAspect="1"/>
          </p:cNvGraphicFramePr>
          <p:nvPr>
            <p:extLst>
              <p:ext uri="{D42A27DB-BD31-4B8C-83A1-F6EECF244321}">
                <p14:modId xmlns:p14="http://schemas.microsoft.com/office/powerpoint/2010/main" val="1299005335"/>
              </p:ext>
            </p:extLst>
          </p:nvPr>
        </p:nvGraphicFramePr>
        <p:xfrm>
          <a:off x="2692560" y="3403600"/>
          <a:ext cx="2794000" cy="533400"/>
        </p:xfrm>
        <a:graphic>
          <a:graphicData uri="http://schemas.openxmlformats.org/presentationml/2006/ole">
            <mc:AlternateContent xmlns:mc="http://schemas.openxmlformats.org/markup-compatibility/2006">
              <mc:Choice xmlns:v="urn:schemas-microsoft-com:vml" Requires="v">
                <p:oleObj spid="_x0000_s7515" name="Equation" r:id="rId9" imgW="1396800" imgH="266400" progId="Equation.DSMT4">
                  <p:embed/>
                </p:oleObj>
              </mc:Choice>
              <mc:Fallback>
                <p:oleObj name="Equation" r:id="rId9" imgW="1396800" imgH="266400" progId="Equation.DSMT4">
                  <p:embed/>
                  <p:pic>
                    <p:nvPicPr>
                      <p:cNvPr id="11" name="Object 7"/>
                      <p:cNvPicPr/>
                      <p:nvPr/>
                    </p:nvPicPr>
                    <p:blipFill>
                      <a:blip r:embed="rId10"/>
                      <a:stretch>
                        <a:fillRect/>
                      </a:stretch>
                    </p:blipFill>
                    <p:spPr>
                      <a:xfrm>
                        <a:off x="2692560" y="3403600"/>
                        <a:ext cx="2794000" cy="533400"/>
                      </a:xfrm>
                      <a:prstGeom prst="rect">
                        <a:avLst/>
                      </a:prstGeom>
                    </p:spPr>
                  </p:pic>
                </p:oleObj>
              </mc:Fallback>
            </mc:AlternateContent>
          </a:graphicData>
        </a:graphic>
      </p:graphicFrame>
      <p:sp>
        <p:nvSpPr>
          <p:cNvPr id="7" name="Content Placeholder 10"/>
          <p:cNvSpPr>
            <a:spLocks noGrp="1"/>
          </p:cNvSpPr>
          <p:nvPr>
            <p:ph idx="16"/>
          </p:nvPr>
        </p:nvSpPr>
        <p:spPr>
          <a:xfrm>
            <a:off x="5791200" y="3469394"/>
            <a:ext cx="2651760" cy="365760"/>
          </a:xfrm>
        </p:spPr>
        <p:txBody>
          <a:bodyPr/>
          <a:lstStyle/>
          <a:p>
            <a:r>
              <a:rPr lang="en-US" sz="1800" dirty="0"/>
              <a:t>by the first De Morgan law</a:t>
            </a:r>
          </a:p>
        </p:txBody>
      </p:sp>
      <p:graphicFrame>
        <p:nvGraphicFramePr>
          <p:cNvPr id="24" name="Object 11"/>
          <p:cNvGraphicFramePr>
            <a:graphicFrameLocks noChangeAspect="1"/>
          </p:cNvGraphicFramePr>
          <p:nvPr>
            <p:extLst>
              <p:ext uri="{D42A27DB-BD31-4B8C-83A1-F6EECF244321}">
                <p14:modId xmlns:p14="http://schemas.microsoft.com/office/powerpoint/2010/main" val="1658010864"/>
              </p:ext>
            </p:extLst>
          </p:nvPr>
        </p:nvGraphicFramePr>
        <p:xfrm>
          <a:off x="2692560" y="3911400"/>
          <a:ext cx="2057040" cy="482400"/>
        </p:xfrm>
        <a:graphic>
          <a:graphicData uri="http://schemas.openxmlformats.org/presentationml/2006/ole">
            <mc:AlternateContent xmlns:mc="http://schemas.openxmlformats.org/markup-compatibility/2006">
              <mc:Choice xmlns:v="urn:schemas-microsoft-com:vml" Requires="v">
                <p:oleObj spid="_x0000_s7516" name="Equation" r:id="rId11" imgW="1028520" imgH="241200" progId="Equation.DSMT4">
                  <p:embed/>
                </p:oleObj>
              </mc:Choice>
              <mc:Fallback>
                <p:oleObj name="Equation" r:id="rId11" imgW="1028520" imgH="241200" progId="Equation.DSMT4">
                  <p:embed/>
                  <p:pic>
                    <p:nvPicPr>
                      <p:cNvPr id="12" name="Object 7"/>
                      <p:cNvPicPr/>
                      <p:nvPr/>
                    </p:nvPicPr>
                    <p:blipFill>
                      <a:blip r:embed="rId12"/>
                      <a:stretch>
                        <a:fillRect/>
                      </a:stretch>
                    </p:blipFill>
                    <p:spPr>
                      <a:xfrm>
                        <a:off x="2692560" y="3911400"/>
                        <a:ext cx="2057040" cy="482400"/>
                      </a:xfrm>
                      <a:prstGeom prst="rect">
                        <a:avLst/>
                      </a:prstGeom>
                    </p:spPr>
                  </p:pic>
                </p:oleObj>
              </mc:Fallback>
            </mc:AlternateContent>
          </a:graphicData>
        </a:graphic>
      </p:graphicFrame>
      <p:sp>
        <p:nvSpPr>
          <p:cNvPr id="8" name="Content Placeholder 12"/>
          <p:cNvSpPr>
            <a:spLocks noGrp="1"/>
          </p:cNvSpPr>
          <p:nvPr>
            <p:ph idx="17"/>
          </p:nvPr>
        </p:nvSpPr>
        <p:spPr>
          <a:xfrm>
            <a:off x="5791200" y="3959668"/>
            <a:ext cx="2743200" cy="365760"/>
          </a:xfrm>
        </p:spPr>
        <p:txBody>
          <a:bodyPr/>
          <a:lstStyle/>
          <a:p>
            <a:r>
              <a:rPr lang="en-US" sz="1800" dirty="0"/>
              <a:t>by the double negation law</a:t>
            </a:r>
          </a:p>
        </p:txBody>
      </p:sp>
      <p:graphicFrame>
        <p:nvGraphicFramePr>
          <p:cNvPr id="25" name="Object 13"/>
          <p:cNvGraphicFramePr>
            <a:graphicFrameLocks noChangeAspect="1"/>
          </p:cNvGraphicFramePr>
          <p:nvPr>
            <p:extLst>
              <p:ext uri="{D42A27DB-BD31-4B8C-83A1-F6EECF244321}">
                <p14:modId xmlns:p14="http://schemas.microsoft.com/office/powerpoint/2010/main" val="854370500"/>
              </p:ext>
            </p:extLst>
          </p:nvPr>
        </p:nvGraphicFramePr>
        <p:xfrm>
          <a:off x="2692560" y="4394100"/>
          <a:ext cx="2946240" cy="482400"/>
        </p:xfrm>
        <a:graphic>
          <a:graphicData uri="http://schemas.openxmlformats.org/presentationml/2006/ole">
            <mc:AlternateContent xmlns:mc="http://schemas.openxmlformats.org/markup-compatibility/2006">
              <mc:Choice xmlns:v="urn:schemas-microsoft-com:vml" Requires="v">
                <p:oleObj spid="_x0000_s7517" name="Equation" r:id="rId13" imgW="1473120" imgH="241200" progId="Equation.DSMT4">
                  <p:embed/>
                </p:oleObj>
              </mc:Choice>
              <mc:Fallback>
                <p:oleObj name="Equation" r:id="rId13" imgW="1473120" imgH="241200" progId="Equation.DSMT4">
                  <p:embed/>
                  <p:pic>
                    <p:nvPicPr>
                      <p:cNvPr id="13" name="Object 7"/>
                      <p:cNvPicPr/>
                      <p:nvPr/>
                    </p:nvPicPr>
                    <p:blipFill>
                      <a:blip r:embed="rId14"/>
                      <a:stretch>
                        <a:fillRect/>
                      </a:stretch>
                    </p:blipFill>
                    <p:spPr>
                      <a:xfrm>
                        <a:off x="2692560" y="4394100"/>
                        <a:ext cx="2946240" cy="482400"/>
                      </a:xfrm>
                      <a:prstGeom prst="rect">
                        <a:avLst/>
                      </a:prstGeom>
                    </p:spPr>
                  </p:pic>
                </p:oleObj>
              </mc:Fallback>
            </mc:AlternateContent>
          </a:graphicData>
        </a:graphic>
      </p:graphicFrame>
      <p:sp>
        <p:nvSpPr>
          <p:cNvPr id="10" name="Content Placeholder 14"/>
          <p:cNvSpPr>
            <a:spLocks noGrp="1"/>
          </p:cNvSpPr>
          <p:nvPr>
            <p:ph idx="20"/>
          </p:nvPr>
        </p:nvSpPr>
        <p:spPr>
          <a:xfrm>
            <a:off x="5791200" y="4449942"/>
            <a:ext cx="3017520" cy="365760"/>
          </a:xfrm>
        </p:spPr>
        <p:txBody>
          <a:bodyPr/>
          <a:lstStyle/>
          <a:p>
            <a:r>
              <a:rPr lang="en-US" sz="1800" dirty="0"/>
              <a:t>by the second distributive law</a:t>
            </a:r>
          </a:p>
        </p:txBody>
      </p:sp>
      <p:graphicFrame>
        <p:nvGraphicFramePr>
          <p:cNvPr id="26" name="Object 15"/>
          <p:cNvGraphicFramePr>
            <a:graphicFrameLocks noChangeAspect="1"/>
          </p:cNvGraphicFramePr>
          <p:nvPr>
            <p:extLst>
              <p:ext uri="{D42A27DB-BD31-4B8C-83A1-F6EECF244321}">
                <p14:modId xmlns:p14="http://schemas.microsoft.com/office/powerpoint/2010/main" val="649912162"/>
              </p:ext>
            </p:extLst>
          </p:nvPr>
        </p:nvGraphicFramePr>
        <p:xfrm>
          <a:off x="2692560" y="4881896"/>
          <a:ext cx="2108160" cy="482400"/>
        </p:xfrm>
        <a:graphic>
          <a:graphicData uri="http://schemas.openxmlformats.org/presentationml/2006/ole">
            <mc:AlternateContent xmlns:mc="http://schemas.openxmlformats.org/markup-compatibility/2006">
              <mc:Choice xmlns:v="urn:schemas-microsoft-com:vml" Requires="v">
                <p:oleObj spid="_x0000_s7518" name="Equation" r:id="rId15" imgW="1054080" imgH="241200" progId="Equation.DSMT4">
                  <p:embed/>
                </p:oleObj>
              </mc:Choice>
              <mc:Fallback>
                <p:oleObj name="Equation" r:id="rId15" imgW="1054080" imgH="241200" progId="Equation.DSMT4">
                  <p:embed/>
                  <p:pic>
                    <p:nvPicPr>
                      <p:cNvPr id="14" name="Object 7"/>
                      <p:cNvPicPr/>
                      <p:nvPr/>
                    </p:nvPicPr>
                    <p:blipFill>
                      <a:blip r:embed="rId16"/>
                      <a:stretch>
                        <a:fillRect/>
                      </a:stretch>
                    </p:blipFill>
                    <p:spPr>
                      <a:xfrm>
                        <a:off x="2692560" y="4881896"/>
                        <a:ext cx="2108160" cy="482400"/>
                      </a:xfrm>
                      <a:prstGeom prst="rect">
                        <a:avLst/>
                      </a:prstGeom>
                    </p:spPr>
                  </p:pic>
                </p:oleObj>
              </mc:Fallback>
            </mc:AlternateContent>
          </a:graphicData>
        </a:graphic>
      </p:graphicFrame>
      <p:sp>
        <p:nvSpPr>
          <p:cNvPr id="11" name="Content Placeholder 16"/>
          <p:cNvSpPr>
            <a:spLocks noGrp="1"/>
          </p:cNvSpPr>
          <p:nvPr>
            <p:ph idx="21"/>
          </p:nvPr>
        </p:nvSpPr>
        <p:spPr>
          <a:xfrm>
            <a:off x="5791200" y="4940216"/>
            <a:ext cx="1005840" cy="365760"/>
          </a:xfrm>
        </p:spPr>
        <p:txBody>
          <a:bodyPr/>
          <a:lstStyle/>
          <a:p>
            <a:r>
              <a:rPr lang="en-US" sz="1800" dirty="0"/>
              <a:t>because</a:t>
            </a:r>
          </a:p>
        </p:txBody>
      </p:sp>
      <p:graphicFrame>
        <p:nvGraphicFramePr>
          <p:cNvPr id="27" name="Object 17"/>
          <p:cNvGraphicFramePr>
            <a:graphicFrameLocks noChangeAspect="1"/>
          </p:cNvGraphicFramePr>
          <p:nvPr>
            <p:extLst>
              <p:ext uri="{D42A27DB-BD31-4B8C-83A1-F6EECF244321}">
                <p14:modId xmlns:p14="http://schemas.microsoft.com/office/powerpoint/2010/main" val="526563195"/>
              </p:ext>
            </p:extLst>
          </p:nvPr>
        </p:nvGraphicFramePr>
        <p:xfrm>
          <a:off x="6751320" y="4914900"/>
          <a:ext cx="1498320" cy="406080"/>
        </p:xfrm>
        <a:graphic>
          <a:graphicData uri="http://schemas.openxmlformats.org/presentationml/2006/ole">
            <mc:AlternateContent xmlns:mc="http://schemas.openxmlformats.org/markup-compatibility/2006">
              <mc:Choice xmlns:v="urn:schemas-microsoft-com:vml" Requires="v">
                <p:oleObj spid="_x0000_s7519" name="Equation" r:id="rId17" imgW="749160" imgH="203040" progId="Equation.DSMT4">
                  <p:embed/>
                </p:oleObj>
              </mc:Choice>
              <mc:Fallback>
                <p:oleObj name="Equation" r:id="rId17" imgW="749160" imgH="203040" progId="Equation.DSMT4">
                  <p:embed/>
                  <p:pic>
                    <p:nvPicPr>
                      <p:cNvPr id="15" name="Object 7"/>
                      <p:cNvPicPr/>
                      <p:nvPr/>
                    </p:nvPicPr>
                    <p:blipFill>
                      <a:blip r:embed="rId18"/>
                      <a:stretch>
                        <a:fillRect/>
                      </a:stretch>
                    </p:blipFill>
                    <p:spPr>
                      <a:xfrm>
                        <a:off x="6751320" y="4914900"/>
                        <a:ext cx="1498320" cy="406080"/>
                      </a:xfrm>
                      <a:prstGeom prst="rect">
                        <a:avLst/>
                      </a:prstGeom>
                    </p:spPr>
                  </p:pic>
                </p:oleObj>
              </mc:Fallback>
            </mc:AlternateContent>
          </a:graphicData>
        </a:graphic>
      </p:graphicFrame>
      <p:graphicFrame>
        <p:nvGraphicFramePr>
          <p:cNvPr id="28" name="Object 18"/>
          <p:cNvGraphicFramePr>
            <a:graphicFrameLocks noChangeAspect="1"/>
          </p:cNvGraphicFramePr>
          <p:nvPr>
            <p:extLst>
              <p:ext uri="{D42A27DB-BD31-4B8C-83A1-F6EECF244321}">
                <p14:modId xmlns:p14="http://schemas.microsoft.com/office/powerpoint/2010/main" val="197794090"/>
              </p:ext>
            </p:extLst>
          </p:nvPr>
        </p:nvGraphicFramePr>
        <p:xfrm>
          <a:off x="2692560" y="5410200"/>
          <a:ext cx="2108160" cy="482400"/>
        </p:xfrm>
        <a:graphic>
          <a:graphicData uri="http://schemas.openxmlformats.org/presentationml/2006/ole">
            <mc:AlternateContent xmlns:mc="http://schemas.openxmlformats.org/markup-compatibility/2006">
              <mc:Choice xmlns:v="urn:schemas-microsoft-com:vml" Requires="v">
                <p:oleObj spid="_x0000_s7520" name="Equation" r:id="rId19" imgW="1054080" imgH="241200" progId="Equation.DSMT4">
                  <p:embed/>
                </p:oleObj>
              </mc:Choice>
              <mc:Fallback>
                <p:oleObj name="Equation" r:id="rId19" imgW="1054080" imgH="241200" progId="Equation.DSMT4">
                  <p:embed/>
                  <p:pic>
                    <p:nvPicPr>
                      <p:cNvPr id="16" name="Object 7"/>
                      <p:cNvPicPr/>
                      <p:nvPr/>
                    </p:nvPicPr>
                    <p:blipFill>
                      <a:blip r:embed="rId20"/>
                      <a:stretch>
                        <a:fillRect/>
                      </a:stretch>
                    </p:blipFill>
                    <p:spPr>
                      <a:xfrm>
                        <a:off x="2692560" y="5410200"/>
                        <a:ext cx="2108160" cy="482400"/>
                      </a:xfrm>
                      <a:prstGeom prst="rect">
                        <a:avLst/>
                      </a:prstGeom>
                    </p:spPr>
                  </p:pic>
                </p:oleObj>
              </mc:Fallback>
            </mc:AlternateContent>
          </a:graphicData>
        </a:graphic>
      </p:graphicFrame>
      <p:sp>
        <p:nvSpPr>
          <p:cNvPr id="12" name="Content Placeholder 19"/>
          <p:cNvSpPr>
            <a:spLocks noGrp="1"/>
          </p:cNvSpPr>
          <p:nvPr>
            <p:ph idx="22"/>
          </p:nvPr>
        </p:nvSpPr>
        <p:spPr>
          <a:xfrm>
            <a:off x="5791200" y="5509760"/>
            <a:ext cx="2468880" cy="548640"/>
          </a:xfrm>
        </p:spPr>
        <p:txBody>
          <a:bodyPr/>
          <a:lstStyle/>
          <a:p>
            <a:r>
              <a:rPr lang="en-US" sz="1800" dirty="0"/>
              <a:t>by the commutative law for disjunction</a:t>
            </a:r>
          </a:p>
        </p:txBody>
      </p:sp>
      <p:graphicFrame>
        <p:nvGraphicFramePr>
          <p:cNvPr id="29" name="Object 20"/>
          <p:cNvGraphicFramePr>
            <a:graphicFrameLocks noChangeAspect="1"/>
          </p:cNvGraphicFramePr>
          <p:nvPr>
            <p:extLst>
              <p:ext uri="{D42A27DB-BD31-4B8C-83A1-F6EECF244321}">
                <p14:modId xmlns:p14="http://schemas.microsoft.com/office/powerpoint/2010/main" val="343465042"/>
              </p:ext>
            </p:extLst>
          </p:nvPr>
        </p:nvGraphicFramePr>
        <p:xfrm>
          <a:off x="2692560" y="6140450"/>
          <a:ext cx="1599840" cy="482400"/>
        </p:xfrm>
        <a:graphic>
          <a:graphicData uri="http://schemas.openxmlformats.org/presentationml/2006/ole">
            <mc:AlternateContent xmlns:mc="http://schemas.openxmlformats.org/markup-compatibility/2006">
              <mc:Choice xmlns:v="urn:schemas-microsoft-com:vml" Requires="v">
                <p:oleObj spid="_x0000_s7521" name="Equation" r:id="rId21" imgW="799920" imgH="241200" progId="Equation.DSMT4">
                  <p:embed/>
                </p:oleObj>
              </mc:Choice>
              <mc:Fallback>
                <p:oleObj name="Equation" r:id="rId21" imgW="799920" imgH="241200" progId="Equation.DSMT4">
                  <p:embed/>
                  <p:pic>
                    <p:nvPicPr>
                      <p:cNvPr id="17" name="Object 7"/>
                      <p:cNvPicPr/>
                      <p:nvPr/>
                    </p:nvPicPr>
                    <p:blipFill>
                      <a:blip r:embed="rId22"/>
                      <a:stretch>
                        <a:fillRect/>
                      </a:stretch>
                    </p:blipFill>
                    <p:spPr>
                      <a:xfrm>
                        <a:off x="2692560" y="6140450"/>
                        <a:ext cx="1599840" cy="482400"/>
                      </a:xfrm>
                      <a:prstGeom prst="rect">
                        <a:avLst/>
                      </a:prstGeom>
                    </p:spPr>
                  </p:pic>
                </p:oleObj>
              </mc:Fallback>
            </mc:AlternateContent>
          </a:graphicData>
        </a:graphic>
      </p:graphicFrame>
      <p:sp>
        <p:nvSpPr>
          <p:cNvPr id="13" name="Content Placeholder 21"/>
          <p:cNvSpPr>
            <a:spLocks noGrp="1"/>
          </p:cNvSpPr>
          <p:nvPr>
            <p:ph idx="23"/>
          </p:nvPr>
        </p:nvSpPr>
        <p:spPr>
          <a:xfrm>
            <a:off x="5791200" y="6198770"/>
            <a:ext cx="2468880" cy="365760"/>
          </a:xfrm>
        </p:spPr>
        <p:txBody>
          <a:bodyPr/>
          <a:lstStyle/>
          <a:p>
            <a:r>
              <a:rPr lang="en-US" sz="1800" dirty="0"/>
              <a:t>By the identity law for </a:t>
            </a:r>
            <a:r>
              <a:rPr lang="en-US" sz="1800" b="1" dirty="0"/>
              <a:t>F</a:t>
            </a:r>
          </a:p>
        </p:txBody>
      </p:sp>
    </p:spTree>
    <p:extLst>
      <p:ext uri="{BB962C8B-B14F-4D97-AF65-F5344CB8AC3E}">
        <p14:creationId xmlns:p14="http://schemas.microsoft.com/office/powerpoint/2010/main" val="47104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dirty="0"/>
              <a:t>Propositions</a:t>
            </a:r>
          </a:p>
          <a:p>
            <a:r>
              <a:rPr lang="en-US" dirty="0"/>
              <a:t>Connectives</a:t>
            </a:r>
          </a:p>
          <a:p>
            <a:pPr lvl="1"/>
            <a:r>
              <a:rPr lang="en-US" dirty="0"/>
              <a:t>Negation</a:t>
            </a:r>
          </a:p>
          <a:p>
            <a:pPr lvl="1"/>
            <a:r>
              <a:rPr lang="en-US" dirty="0"/>
              <a:t>Conjunction</a:t>
            </a:r>
          </a:p>
          <a:p>
            <a:pPr lvl="1"/>
            <a:r>
              <a:rPr lang="en-US" dirty="0"/>
              <a:t>Disjunction</a:t>
            </a:r>
          </a:p>
          <a:p>
            <a:pPr lvl="1"/>
            <a:r>
              <a:rPr lang="en-US" dirty="0"/>
              <a:t>Implication; contrapositive, inverse, converse</a:t>
            </a:r>
          </a:p>
          <a:p>
            <a:pPr lvl="1"/>
            <a:r>
              <a:rPr lang="en-US" dirty="0"/>
              <a:t>Biconditional</a:t>
            </a:r>
          </a:p>
          <a:p>
            <a:r>
              <a:rPr lang="en-US" dirty="0"/>
              <a:t>Truth Tables</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r>
              <a:rPr lang="en-US" sz="1500" dirty="0"/>
              <a:t> 2</a:t>
            </a:r>
            <a:endParaRPr lang="en-US" dirty="0"/>
          </a:p>
        </p:txBody>
      </p:sp>
      <p:sp>
        <p:nvSpPr>
          <p:cNvPr id="3" name="Content Placeholder 2"/>
          <p:cNvSpPr>
            <a:spLocks noGrp="1"/>
          </p:cNvSpPr>
          <p:nvPr>
            <p:ph idx="1"/>
          </p:nvPr>
        </p:nvSpPr>
        <p:spPr>
          <a:xfrm>
            <a:off x="457200" y="1295400"/>
            <a:ext cx="3108960" cy="548640"/>
          </a:xfrm>
        </p:spPr>
        <p:txBody>
          <a:bodyPr/>
          <a:lstStyle/>
          <a:p>
            <a:r>
              <a:rPr lang="en-US" sz="2800" b="1" dirty="0"/>
              <a:t>Example</a:t>
            </a:r>
            <a:r>
              <a:rPr lang="en-US" sz="2800" dirty="0"/>
              <a:t>: Show that</a:t>
            </a:r>
          </a:p>
        </p:txBody>
      </p:sp>
      <p:graphicFrame>
        <p:nvGraphicFramePr>
          <p:cNvPr id="20" name="Object 3"/>
          <p:cNvGraphicFramePr>
            <a:graphicFrameLocks noChangeAspect="1"/>
          </p:cNvGraphicFramePr>
          <p:nvPr>
            <p:extLst>
              <p:ext uri="{D42A27DB-BD31-4B8C-83A1-F6EECF244321}">
                <p14:modId xmlns:p14="http://schemas.microsoft.com/office/powerpoint/2010/main" val="3211488618"/>
              </p:ext>
            </p:extLst>
          </p:nvPr>
        </p:nvGraphicFramePr>
        <p:xfrm>
          <a:off x="3654425" y="1174750"/>
          <a:ext cx="2762250" cy="603250"/>
        </p:xfrm>
        <a:graphic>
          <a:graphicData uri="http://schemas.openxmlformats.org/presentationml/2006/ole">
            <mc:AlternateContent xmlns:mc="http://schemas.openxmlformats.org/markup-compatibility/2006">
              <mc:Choice xmlns:v="urn:schemas-microsoft-com:vml" Requires="v">
                <p:oleObj spid="_x0000_s8389" name="Equation" r:id="rId3" imgW="1104840" imgH="241200" progId="Equation.DSMT4">
                  <p:embed/>
                </p:oleObj>
              </mc:Choice>
              <mc:Fallback>
                <p:oleObj name="Equation" r:id="rId3" imgW="1104840" imgH="241200" progId="Equation.DSMT4">
                  <p:embed/>
                  <p:pic>
                    <p:nvPicPr>
                      <p:cNvPr id="20" name="Object 3"/>
                      <p:cNvPicPr/>
                      <p:nvPr/>
                    </p:nvPicPr>
                    <p:blipFill>
                      <a:blip r:embed="rId4"/>
                      <a:stretch>
                        <a:fillRect/>
                      </a:stretch>
                    </p:blipFill>
                    <p:spPr>
                      <a:xfrm>
                        <a:off x="3654425" y="1174750"/>
                        <a:ext cx="2762250" cy="603250"/>
                      </a:xfrm>
                      <a:prstGeom prst="rect">
                        <a:avLst/>
                      </a:prstGeom>
                    </p:spPr>
                  </p:pic>
                </p:oleObj>
              </mc:Fallback>
            </mc:AlternateContent>
          </a:graphicData>
        </a:graphic>
      </p:graphicFrame>
      <p:sp>
        <p:nvSpPr>
          <p:cNvPr id="4" name="Content Placeholder 4"/>
          <p:cNvSpPr>
            <a:spLocks noGrp="1"/>
          </p:cNvSpPr>
          <p:nvPr>
            <p:ph idx="13"/>
          </p:nvPr>
        </p:nvSpPr>
        <p:spPr>
          <a:xfrm>
            <a:off x="1879440" y="1828800"/>
            <a:ext cx="2235360" cy="548640"/>
          </a:xfrm>
        </p:spPr>
        <p:txBody>
          <a:bodyPr/>
          <a:lstStyle/>
          <a:p>
            <a:r>
              <a:rPr lang="en-US" sz="2800" dirty="0"/>
              <a:t>is a tautology.</a:t>
            </a:r>
          </a:p>
        </p:txBody>
      </p:sp>
      <p:sp>
        <p:nvSpPr>
          <p:cNvPr id="5" name="Content Placeholder 5"/>
          <p:cNvSpPr>
            <a:spLocks noGrp="1"/>
          </p:cNvSpPr>
          <p:nvPr>
            <p:ph idx="14"/>
          </p:nvPr>
        </p:nvSpPr>
        <p:spPr>
          <a:xfrm>
            <a:off x="457200" y="2438400"/>
            <a:ext cx="4023360" cy="548640"/>
          </a:xfrm>
        </p:spPr>
        <p:txBody>
          <a:bodyPr/>
          <a:lstStyle/>
          <a:p>
            <a:r>
              <a:rPr lang="en-US" sz="2800" b="1" dirty="0"/>
              <a:t>Solution</a:t>
            </a:r>
            <a:r>
              <a:rPr lang="en-US" sz="2800" dirty="0"/>
              <a:t>:</a:t>
            </a:r>
          </a:p>
        </p:txBody>
      </p:sp>
      <p:graphicFrame>
        <p:nvGraphicFramePr>
          <p:cNvPr id="22" name="Object 6"/>
          <p:cNvGraphicFramePr>
            <a:graphicFrameLocks noChangeAspect="1"/>
          </p:cNvGraphicFramePr>
          <p:nvPr>
            <p:extLst>
              <p:ext uri="{D42A27DB-BD31-4B8C-83A1-F6EECF244321}">
                <p14:modId xmlns:p14="http://schemas.microsoft.com/office/powerpoint/2010/main" val="2463109735"/>
              </p:ext>
            </p:extLst>
          </p:nvPr>
        </p:nvGraphicFramePr>
        <p:xfrm>
          <a:off x="377825" y="2921000"/>
          <a:ext cx="5252544" cy="530640"/>
        </p:xfrm>
        <a:graphic>
          <a:graphicData uri="http://schemas.openxmlformats.org/presentationml/2006/ole">
            <mc:AlternateContent xmlns:mc="http://schemas.openxmlformats.org/markup-compatibility/2006">
              <mc:Choice xmlns:v="urn:schemas-microsoft-com:vml" Requires="v">
                <p:oleObj spid="_x0000_s8390" name="Equation" r:id="rId5" imgW="2387520" imgH="241200" progId="Equation.DSMT4">
                  <p:embed/>
                </p:oleObj>
              </mc:Choice>
              <mc:Fallback>
                <p:oleObj name="Equation" r:id="rId5" imgW="2387520" imgH="241200" progId="Equation.DSMT4">
                  <p:embed/>
                  <p:pic>
                    <p:nvPicPr>
                      <p:cNvPr id="22" name="Object 7"/>
                      <p:cNvPicPr/>
                      <p:nvPr/>
                    </p:nvPicPr>
                    <p:blipFill>
                      <a:blip r:embed="rId6"/>
                      <a:stretch>
                        <a:fillRect/>
                      </a:stretch>
                    </p:blipFill>
                    <p:spPr>
                      <a:xfrm>
                        <a:off x="377825" y="2921000"/>
                        <a:ext cx="5252544" cy="530640"/>
                      </a:xfrm>
                      <a:prstGeom prst="rect">
                        <a:avLst/>
                      </a:prstGeom>
                    </p:spPr>
                  </p:pic>
                </p:oleObj>
              </mc:Fallback>
            </mc:AlternateContent>
          </a:graphicData>
        </a:graphic>
      </p:graphicFrame>
      <p:sp>
        <p:nvSpPr>
          <p:cNvPr id="6" name="Content Placeholder 7"/>
          <p:cNvSpPr>
            <a:spLocks noGrp="1"/>
          </p:cNvSpPr>
          <p:nvPr>
            <p:ph idx="15"/>
          </p:nvPr>
        </p:nvSpPr>
        <p:spPr>
          <a:xfrm>
            <a:off x="6065520" y="3003440"/>
            <a:ext cx="2468880" cy="365760"/>
          </a:xfrm>
        </p:spPr>
        <p:txBody>
          <a:bodyPr/>
          <a:lstStyle/>
          <a:p>
            <a:r>
              <a:rPr lang="en-US" sz="2000" dirty="0"/>
              <a:t>by truth table for →</a:t>
            </a:r>
          </a:p>
        </p:txBody>
      </p:sp>
      <p:graphicFrame>
        <p:nvGraphicFramePr>
          <p:cNvPr id="23" name="Object 8"/>
          <p:cNvGraphicFramePr>
            <a:graphicFrameLocks noChangeAspect="1"/>
          </p:cNvGraphicFramePr>
          <p:nvPr>
            <p:extLst>
              <p:ext uri="{D42A27DB-BD31-4B8C-83A1-F6EECF244321}">
                <p14:modId xmlns:p14="http://schemas.microsoft.com/office/powerpoint/2010/main" val="2086826739"/>
              </p:ext>
            </p:extLst>
          </p:nvPr>
        </p:nvGraphicFramePr>
        <p:xfrm>
          <a:off x="2795585" y="3468771"/>
          <a:ext cx="2989008" cy="530640"/>
        </p:xfrm>
        <a:graphic>
          <a:graphicData uri="http://schemas.openxmlformats.org/presentationml/2006/ole">
            <mc:AlternateContent xmlns:mc="http://schemas.openxmlformats.org/markup-compatibility/2006">
              <mc:Choice xmlns:v="urn:schemas-microsoft-com:vml" Requires="v">
                <p:oleObj spid="_x0000_s8391" name="Equation" r:id="rId7" imgW="1358640" imgH="241200" progId="Equation.DSMT4">
                  <p:embed/>
                </p:oleObj>
              </mc:Choice>
              <mc:Fallback>
                <p:oleObj name="Equation" r:id="rId7" imgW="1358640" imgH="241200" progId="Equation.DSMT4">
                  <p:embed/>
                  <p:pic>
                    <p:nvPicPr>
                      <p:cNvPr id="23" name="Object 9"/>
                      <p:cNvPicPr/>
                      <p:nvPr/>
                    </p:nvPicPr>
                    <p:blipFill>
                      <a:blip r:embed="rId8"/>
                      <a:stretch>
                        <a:fillRect/>
                      </a:stretch>
                    </p:blipFill>
                    <p:spPr>
                      <a:xfrm>
                        <a:off x="2795585" y="3468771"/>
                        <a:ext cx="2989008" cy="530640"/>
                      </a:xfrm>
                      <a:prstGeom prst="rect">
                        <a:avLst/>
                      </a:prstGeom>
                    </p:spPr>
                  </p:pic>
                </p:oleObj>
              </mc:Fallback>
            </mc:AlternateContent>
          </a:graphicData>
        </a:graphic>
      </p:graphicFrame>
      <p:sp>
        <p:nvSpPr>
          <p:cNvPr id="7" name="Content Placeholder 9"/>
          <p:cNvSpPr>
            <a:spLocks noGrp="1"/>
          </p:cNvSpPr>
          <p:nvPr>
            <p:ph idx="16"/>
          </p:nvPr>
        </p:nvSpPr>
        <p:spPr>
          <a:xfrm>
            <a:off x="6065520" y="3551211"/>
            <a:ext cx="2926080" cy="365760"/>
          </a:xfrm>
        </p:spPr>
        <p:txBody>
          <a:bodyPr/>
          <a:lstStyle/>
          <a:p>
            <a:r>
              <a:rPr lang="en-US" sz="2000" dirty="0"/>
              <a:t>by the first De Morgan law</a:t>
            </a:r>
          </a:p>
        </p:txBody>
      </p:sp>
      <p:graphicFrame>
        <p:nvGraphicFramePr>
          <p:cNvPr id="24" name="Object 10"/>
          <p:cNvGraphicFramePr>
            <a:graphicFrameLocks noChangeAspect="1"/>
          </p:cNvGraphicFramePr>
          <p:nvPr>
            <p:extLst>
              <p:ext uri="{D42A27DB-BD31-4B8C-83A1-F6EECF244321}">
                <p14:modId xmlns:p14="http://schemas.microsoft.com/office/powerpoint/2010/main" val="938390332"/>
              </p:ext>
            </p:extLst>
          </p:nvPr>
        </p:nvGraphicFramePr>
        <p:xfrm>
          <a:off x="2795585" y="4065308"/>
          <a:ext cx="2989008" cy="530640"/>
        </p:xfrm>
        <a:graphic>
          <a:graphicData uri="http://schemas.openxmlformats.org/presentationml/2006/ole">
            <mc:AlternateContent xmlns:mc="http://schemas.openxmlformats.org/markup-compatibility/2006">
              <mc:Choice xmlns:v="urn:schemas-microsoft-com:vml" Requires="v">
                <p:oleObj spid="_x0000_s8392" name="Equation" r:id="rId9" imgW="1358640" imgH="241200" progId="Equation.DSMT4">
                  <p:embed/>
                </p:oleObj>
              </mc:Choice>
              <mc:Fallback>
                <p:oleObj name="Equation" r:id="rId9" imgW="1358640" imgH="241200" progId="Equation.DSMT4">
                  <p:embed/>
                  <p:pic>
                    <p:nvPicPr>
                      <p:cNvPr id="24" name="Object 11"/>
                      <p:cNvPicPr/>
                      <p:nvPr/>
                    </p:nvPicPr>
                    <p:blipFill>
                      <a:blip r:embed="rId10"/>
                      <a:stretch>
                        <a:fillRect/>
                      </a:stretch>
                    </p:blipFill>
                    <p:spPr>
                      <a:xfrm>
                        <a:off x="2795585" y="4065308"/>
                        <a:ext cx="2989008" cy="530640"/>
                      </a:xfrm>
                      <a:prstGeom prst="rect">
                        <a:avLst/>
                      </a:prstGeom>
                    </p:spPr>
                  </p:pic>
                </p:oleObj>
              </mc:Fallback>
            </mc:AlternateContent>
          </a:graphicData>
        </a:graphic>
      </p:graphicFrame>
      <p:sp>
        <p:nvSpPr>
          <p:cNvPr id="8" name="Content Placeholder 11"/>
          <p:cNvSpPr>
            <a:spLocks noGrp="1"/>
          </p:cNvSpPr>
          <p:nvPr>
            <p:ph idx="17"/>
          </p:nvPr>
        </p:nvSpPr>
        <p:spPr>
          <a:xfrm>
            <a:off x="6065520" y="4148940"/>
            <a:ext cx="2377440" cy="1005840"/>
          </a:xfrm>
        </p:spPr>
        <p:txBody>
          <a:bodyPr/>
          <a:lstStyle/>
          <a:p>
            <a:r>
              <a:rPr lang="en-US" sz="2000" dirty="0"/>
              <a:t>by associative and commutative laws</a:t>
            </a:r>
            <a:br>
              <a:rPr lang="en-US" sz="2000" dirty="0"/>
            </a:br>
            <a:r>
              <a:rPr lang="en-US" sz="2000" dirty="0"/>
              <a:t>laws for disjunction</a:t>
            </a:r>
          </a:p>
        </p:txBody>
      </p:sp>
      <p:graphicFrame>
        <p:nvGraphicFramePr>
          <p:cNvPr id="25" name="Object 12"/>
          <p:cNvGraphicFramePr>
            <a:graphicFrameLocks noChangeAspect="1"/>
          </p:cNvGraphicFramePr>
          <p:nvPr>
            <p:extLst>
              <p:ext uri="{D42A27DB-BD31-4B8C-83A1-F6EECF244321}">
                <p14:modId xmlns:p14="http://schemas.microsoft.com/office/powerpoint/2010/main" val="2498223241"/>
              </p:ext>
            </p:extLst>
          </p:nvPr>
        </p:nvGraphicFramePr>
        <p:xfrm>
          <a:off x="2795585" y="5376954"/>
          <a:ext cx="1089000" cy="362736"/>
        </p:xfrm>
        <a:graphic>
          <a:graphicData uri="http://schemas.openxmlformats.org/presentationml/2006/ole">
            <mc:AlternateContent xmlns:mc="http://schemas.openxmlformats.org/markup-compatibility/2006">
              <mc:Choice xmlns:v="urn:schemas-microsoft-com:vml" Requires="v">
                <p:oleObj spid="_x0000_s8393" name="Equation" r:id="rId11" imgW="495000" imgH="164880" progId="Equation.DSMT4">
                  <p:embed/>
                </p:oleObj>
              </mc:Choice>
              <mc:Fallback>
                <p:oleObj name="Equation" r:id="rId11" imgW="495000" imgH="164880" progId="Equation.DSMT4">
                  <p:embed/>
                  <p:pic>
                    <p:nvPicPr>
                      <p:cNvPr id="25" name="Object 13"/>
                      <p:cNvPicPr/>
                      <p:nvPr/>
                    </p:nvPicPr>
                    <p:blipFill>
                      <a:blip r:embed="rId12"/>
                      <a:stretch>
                        <a:fillRect/>
                      </a:stretch>
                    </p:blipFill>
                    <p:spPr>
                      <a:xfrm>
                        <a:off x="2795585" y="5376954"/>
                        <a:ext cx="1089000" cy="362736"/>
                      </a:xfrm>
                      <a:prstGeom prst="rect">
                        <a:avLst/>
                      </a:prstGeom>
                    </p:spPr>
                  </p:pic>
                </p:oleObj>
              </mc:Fallback>
            </mc:AlternateContent>
          </a:graphicData>
        </a:graphic>
      </p:graphicFrame>
      <p:sp>
        <p:nvSpPr>
          <p:cNvPr id="10" name="Content Placeholder 13"/>
          <p:cNvSpPr>
            <a:spLocks noGrp="1"/>
          </p:cNvSpPr>
          <p:nvPr>
            <p:ph idx="20"/>
          </p:nvPr>
        </p:nvSpPr>
        <p:spPr>
          <a:xfrm>
            <a:off x="6065520" y="5373930"/>
            <a:ext cx="1828800" cy="365760"/>
          </a:xfrm>
        </p:spPr>
        <p:txBody>
          <a:bodyPr/>
          <a:lstStyle/>
          <a:p>
            <a:r>
              <a:rPr lang="en-US" sz="2000" dirty="0"/>
              <a:t>by truth tables</a:t>
            </a:r>
          </a:p>
        </p:txBody>
      </p:sp>
      <p:graphicFrame>
        <p:nvGraphicFramePr>
          <p:cNvPr id="26" name="Object 14"/>
          <p:cNvGraphicFramePr>
            <a:graphicFrameLocks noChangeAspect="1"/>
          </p:cNvGraphicFramePr>
          <p:nvPr>
            <p:extLst>
              <p:ext uri="{D42A27DB-BD31-4B8C-83A1-F6EECF244321}">
                <p14:modId xmlns:p14="http://schemas.microsoft.com/office/powerpoint/2010/main" val="2137748714"/>
              </p:ext>
            </p:extLst>
          </p:nvPr>
        </p:nvGraphicFramePr>
        <p:xfrm>
          <a:off x="2795585" y="5960352"/>
          <a:ext cx="586080" cy="362736"/>
        </p:xfrm>
        <a:graphic>
          <a:graphicData uri="http://schemas.openxmlformats.org/presentationml/2006/ole">
            <mc:AlternateContent xmlns:mc="http://schemas.openxmlformats.org/markup-compatibility/2006">
              <mc:Choice xmlns:v="urn:schemas-microsoft-com:vml" Requires="v">
                <p:oleObj spid="_x0000_s8394" name="Equation" r:id="rId13" imgW="266400" imgH="164880" progId="Equation.DSMT4">
                  <p:embed/>
                </p:oleObj>
              </mc:Choice>
              <mc:Fallback>
                <p:oleObj name="Equation" r:id="rId13" imgW="266400" imgH="164880" progId="Equation.DSMT4">
                  <p:embed/>
                  <p:pic>
                    <p:nvPicPr>
                      <p:cNvPr id="26" name="Object 15"/>
                      <p:cNvPicPr/>
                      <p:nvPr/>
                    </p:nvPicPr>
                    <p:blipFill>
                      <a:blip r:embed="rId14"/>
                      <a:stretch>
                        <a:fillRect/>
                      </a:stretch>
                    </p:blipFill>
                    <p:spPr>
                      <a:xfrm>
                        <a:off x="2795585" y="5960352"/>
                        <a:ext cx="586080" cy="362736"/>
                      </a:xfrm>
                      <a:prstGeom prst="rect">
                        <a:avLst/>
                      </a:prstGeom>
                    </p:spPr>
                  </p:pic>
                </p:oleObj>
              </mc:Fallback>
            </mc:AlternateContent>
          </a:graphicData>
        </a:graphic>
      </p:graphicFrame>
      <p:sp>
        <p:nvSpPr>
          <p:cNvPr id="11" name="Content Placeholder 15"/>
          <p:cNvSpPr>
            <a:spLocks noGrp="1"/>
          </p:cNvSpPr>
          <p:nvPr>
            <p:ph idx="21"/>
          </p:nvPr>
        </p:nvSpPr>
        <p:spPr>
          <a:xfrm>
            <a:off x="6065520" y="5958840"/>
            <a:ext cx="2560320" cy="365760"/>
          </a:xfrm>
        </p:spPr>
        <p:txBody>
          <a:bodyPr/>
          <a:lstStyle/>
          <a:p>
            <a:r>
              <a:rPr lang="en-US" sz="2000" dirty="0"/>
              <a:t>by the domination law</a:t>
            </a:r>
          </a:p>
        </p:txBody>
      </p:sp>
    </p:spTree>
    <p:extLst>
      <p:ext uri="{BB962C8B-B14F-4D97-AF65-F5344CB8AC3E}">
        <p14:creationId xmlns:p14="http://schemas.microsoft.com/office/powerpoint/2010/main" val="2763892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Disjunctive Normal Form (</a:t>
            </a:r>
            <a:r>
              <a:rPr lang="en-US" i="1" dirty="0"/>
              <a:t>optional</a:t>
            </a:r>
            <a:r>
              <a:rPr lang="en-US" dirty="0"/>
              <a:t>)</a:t>
            </a:r>
            <a:r>
              <a:rPr lang="en-US" sz="1500" dirty="0"/>
              <a:t> 1</a:t>
            </a:r>
            <a:endParaRPr lang="en-US" dirty="0"/>
          </a:p>
        </p:txBody>
      </p:sp>
      <p:sp>
        <p:nvSpPr>
          <p:cNvPr id="3" name="Content Placeholder 2"/>
          <p:cNvSpPr>
            <a:spLocks noGrp="1"/>
          </p:cNvSpPr>
          <p:nvPr>
            <p:ph idx="1"/>
          </p:nvPr>
        </p:nvSpPr>
        <p:spPr>
          <a:xfrm>
            <a:off x="457200" y="1295400"/>
            <a:ext cx="8229600" cy="3124200"/>
          </a:xfrm>
        </p:spPr>
        <p:txBody>
          <a:bodyPr/>
          <a:lstStyle/>
          <a:p>
            <a:r>
              <a:rPr lang="en-US" dirty="0"/>
              <a:t>A propositional formula is in </a:t>
            </a:r>
            <a:r>
              <a:rPr lang="en-US" i="1" dirty="0"/>
              <a:t>disjunctive normal form </a:t>
            </a:r>
            <a:r>
              <a:rPr lang="en-US" dirty="0"/>
              <a:t>if it consists of a disjunction  of (1, … ,</a:t>
            </a:r>
            <a:r>
              <a:rPr lang="en-US" i="1" dirty="0"/>
              <a:t>n</a:t>
            </a:r>
            <a:r>
              <a:rPr lang="en-US" dirty="0"/>
              <a:t>) </a:t>
            </a:r>
            <a:r>
              <a:rPr lang="en-US" dirty="0" err="1"/>
              <a:t>disjuncts</a:t>
            </a:r>
            <a:r>
              <a:rPr lang="en-US" dirty="0"/>
              <a:t> where each </a:t>
            </a:r>
            <a:r>
              <a:rPr lang="en-US" dirty="0" err="1"/>
              <a:t>disjunct</a:t>
            </a:r>
            <a:r>
              <a:rPr lang="en-US" dirty="0"/>
              <a:t> consists of a conjunction of (1, …, </a:t>
            </a:r>
            <a:r>
              <a:rPr lang="en-US" i="1" dirty="0"/>
              <a:t>m</a:t>
            </a:r>
            <a:r>
              <a:rPr lang="en-US" dirty="0"/>
              <a:t>) atomic formulas or the negation of an atomic formula.</a:t>
            </a:r>
          </a:p>
          <a:p>
            <a:pPr lvl="1"/>
            <a:r>
              <a:rPr lang="en-US" dirty="0"/>
              <a:t>Yes</a:t>
            </a:r>
          </a:p>
        </p:txBody>
      </p:sp>
      <p:graphicFrame>
        <p:nvGraphicFramePr>
          <p:cNvPr id="8" name="Object 3"/>
          <p:cNvGraphicFramePr>
            <a:graphicFrameLocks noChangeAspect="1"/>
          </p:cNvGraphicFramePr>
          <p:nvPr>
            <p:extLst>
              <p:ext uri="{D42A27DB-BD31-4B8C-83A1-F6EECF244321}">
                <p14:modId xmlns:p14="http://schemas.microsoft.com/office/powerpoint/2010/main" val="577916634"/>
              </p:ext>
            </p:extLst>
          </p:nvPr>
        </p:nvGraphicFramePr>
        <p:xfrm>
          <a:off x="1720850" y="3911600"/>
          <a:ext cx="3325212" cy="651240"/>
        </p:xfrm>
        <a:graphic>
          <a:graphicData uri="http://schemas.openxmlformats.org/presentationml/2006/ole">
            <mc:AlternateContent xmlns:mc="http://schemas.openxmlformats.org/markup-compatibility/2006">
              <mc:Choice xmlns:v="urn:schemas-microsoft-com:vml" Requires="v">
                <p:oleObj spid="_x0000_s9268" name="Equation" r:id="rId3" imgW="1231560" imgH="241200" progId="Equation.DSMT4">
                  <p:embed/>
                </p:oleObj>
              </mc:Choice>
              <mc:Fallback>
                <p:oleObj name="Equation" r:id="rId3" imgW="1231560" imgH="241200" progId="Equation.DSMT4">
                  <p:embed/>
                  <p:pic>
                    <p:nvPicPr>
                      <p:cNvPr id="20" name="Object 3"/>
                      <p:cNvPicPr/>
                      <p:nvPr/>
                    </p:nvPicPr>
                    <p:blipFill>
                      <a:blip r:embed="rId4"/>
                      <a:stretch>
                        <a:fillRect/>
                      </a:stretch>
                    </p:blipFill>
                    <p:spPr>
                      <a:xfrm>
                        <a:off x="1720850" y="3911600"/>
                        <a:ext cx="3325212" cy="651240"/>
                      </a:xfrm>
                      <a:prstGeom prst="rect">
                        <a:avLst/>
                      </a:prstGeom>
                    </p:spPr>
                  </p:pic>
                </p:oleObj>
              </mc:Fallback>
            </mc:AlternateContent>
          </a:graphicData>
        </a:graphic>
      </p:graphicFrame>
      <p:sp>
        <p:nvSpPr>
          <p:cNvPr id="4" name="Content Placeholder 4"/>
          <p:cNvSpPr>
            <a:spLocks noGrp="1"/>
          </p:cNvSpPr>
          <p:nvPr>
            <p:ph idx="13"/>
          </p:nvPr>
        </p:nvSpPr>
        <p:spPr>
          <a:xfrm>
            <a:off x="457200" y="4648200"/>
            <a:ext cx="1295400" cy="533400"/>
          </a:xfrm>
        </p:spPr>
        <p:txBody>
          <a:bodyPr/>
          <a:lstStyle/>
          <a:p>
            <a:pPr lvl="1"/>
            <a:r>
              <a:rPr lang="en-US" dirty="0"/>
              <a:t>No</a:t>
            </a:r>
          </a:p>
        </p:txBody>
      </p:sp>
      <p:graphicFrame>
        <p:nvGraphicFramePr>
          <p:cNvPr id="9" name="Object 5"/>
          <p:cNvGraphicFramePr>
            <a:graphicFrameLocks noChangeAspect="1"/>
          </p:cNvGraphicFramePr>
          <p:nvPr>
            <p:extLst>
              <p:ext uri="{D42A27DB-BD31-4B8C-83A1-F6EECF244321}">
                <p14:modId xmlns:p14="http://schemas.microsoft.com/office/powerpoint/2010/main" val="714027975"/>
              </p:ext>
            </p:extLst>
          </p:nvPr>
        </p:nvGraphicFramePr>
        <p:xfrm>
          <a:off x="1720850" y="4594225"/>
          <a:ext cx="1919287" cy="652463"/>
        </p:xfrm>
        <a:graphic>
          <a:graphicData uri="http://schemas.openxmlformats.org/presentationml/2006/ole">
            <mc:AlternateContent xmlns:mc="http://schemas.openxmlformats.org/markup-compatibility/2006">
              <mc:Choice xmlns:v="urn:schemas-microsoft-com:vml" Requires="v">
                <p:oleObj spid="_x0000_s9269" name="Equation" r:id="rId5" imgW="711000" imgH="241200" progId="Equation.DSMT4">
                  <p:embed/>
                </p:oleObj>
              </mc:Choice>
              <mc:Fallback>
                <p:oleObj name="Equation" r:id="rId5" imgW="711000" imgH="241200" progId="Equation.DSMT4">
                  <p:embed/>
                  <p:pic>
                    <p:nvPicPr>
                      <p:cNvPr id="8" name="Object 3"/>
                      <p:cNvPicPr/>
                      <p:nvPr/>
                    </p:nvPicPr>
                    <p:blipFill>
                      <a:blip r:embed="rId6"/>
                      <a:stretch>
                        <a:fillRect/>
                      </a:stretch>
                    </p:blipFill>
                    <p:spPr>
                      <a:xfrm>
                        <a:off x="1720850" y="4594225"/>
                        <a:ext cx="1919287" cy="652463"/>
                      </a:xfrm>
                      <a:prstGeom prst="rect">
                        <a:avLst/>
                      </a:prstGeom>
                    </p:spPr>
                  </p:pic>
                </p:oleObj>
              </mc:Fallback>
            </mc:AlternateContent>
          </a:graphicData>
        </a:graphic>
      </p:graphicFrame>
      <p:sp>
        <p:nvSpPr>
          <p:cNvPr id="5" name="Content Placeholder 6"/>
          <p:cNvSpPr>
            <a:spLocks noGrp="1"/>
          </p:cNvSpPr>
          <p:nvPr>
            <p:ph idx="14"/>
          </p:nvPr>
        </p:nvSpPr>
        <p:spPr>
          <a:xfrm>
            <a:off x="457200" y="5410200"/>
            <a:ext cx="8229600" cy="1066800"/>
          </a:xfrm>
        </p:spPr>
        <p:txBody>
          <a:bodyPr/>
          <a:lstStyle/>
          <a:p>
            <a:r>
              <a:rPr lang="en-US" dirty="0"/>
              <a:t>Disjunctive Normal Form is important for the circuit design methods discussed in Chapter 12.</a:t>
            </a:r>
          </a:p>
        </p:txBody>
      </p:sp>
    </p:spTree>
    <p:extLst>
      <p:ext uri="{BB962C8B-B14F-4D97-AF65-F5344CB8AC3E}">
        <p14:creationId xmlns:p14="http://schemas.microsoft.com/office/powerpoint/2010/main" val="1000298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Disjunctive Normal Form (optional)</a:t>
            </a:r>
            <a:r>
              <a:rPr lang="en-US" sz="1500" dirty="0"/>
              <a:t> 2</a:t>
            </a:r>
            <a:endParaRPr lang="en-US" dirty="0"/>
          </a:p>
        </p:txBody>
      </p:sp>
      <p:sp>
        <p:nvSpPr>
          <p:cNvPr id="3" name="Content Placeholder 2"/>
          <p:cNvSpPr>
            <a:spLocks noGrp="1"/>
          </p:cNvSpPr>
          <p:nvPr>
            <p:ph idx="1"/>
          </p:nvPr>
        </p:nvSpPr>
        <p:spPr/>
        <p:txBody>
          <a:bodyPr/>
          <a:lstStyle/>
          <a:p>
            <a:r>
              <a:rPr lang="en-US" sz="2600" b="1" dirty="0"/>
              <a:t> Example</a:t>
            </a:r>
            <a:r>
              <a:rPr lang="en-US" sz="2600" dirty="0"/>
              <a:t>: Show that every compound proposition can be put in disjunctive normal form. </a:t>
            </a:r>
          </a:p>
          <a:p>
            <a:r>
              <a:rPr lang="en-US" sz="2600" b="1" dirty="0"/>
              <a:t>Solution</a:t>
            </a:r>
            <a:r>
              <a:rPr lang="en-US" sz="2600" dirty="0"/>
              <a:t>: Construct the truth table for the proposition. Then an equivalent proposition is the disjunction with </a:t>
            </a:r>
            <a:r>
              <a:rPr lang="en-US" sz="2600" i="1" dirty="0"/>
              <a:t>n</a:t>
            </a:r>
            <a:r>
              <a:rPr lang="en-US" sz="2600" dirty="0"/>
              <a:t> </a:t>
            </a:r>
            <a:r>
              <a:rPr lang="en-US" sz="2600" dirty="0" err="1"/>
              <a:t>disjuncts</a:t>
            </a:r>
            <a:r>
              <a:rPr lang="en-US" sz="2600" dirty="0"/>
              <a:t> (where </a:t>
            </a:r>
            <a:r>
              <a:rPr lang="en-US" sz="2600" i="1" dirty="0"/>
              <a:t>n</a:t>
            </a:r>
            <a:r>
              <a:rPr lang="en-US" sz="2600" dirty="0"/>
              <a:t> is the number of rows for which the formula evaluates to </a:t>
            </a:r>
            <a:r>
              <a:rPr lang="en-US" sz="2600" b="1" dirty="0"/>
              <a:t>T)</a:t>
            </a:r>
            <a:r>
              <a:rPr lang="en-US" sz="2600" dirty="0"/>
              <a:t>. Each </a:t>
            </a:r>
            <a:r>
              <a:rPr lang="en-US" sz="2600" dirty="0" err="1"/>
              <a:t>disjunct</a:t>
            </a:r>
            <a:r>
              <a:rPr lang="en-US" sz="2600" dirty="0"/>
              <a:t> has m conjuncts where </a:t>
            </a:r>
            <a:r>
              <a:rPr lang="en-US" sz="2600" i="1" dirty="0"/>
              <a:t>m</a:t>
            </a:r>
            <a:r>
              <a:rPr lang="en-US" sz="2600" dirty="0"/>
              <a:t> is the number of distinct propositional variables. Each conjunct includes the positive form of the propositional variable if the variable is assigned </a:t>
            </a:r>
            <a:r>
              <a:rPr lang="en-US" sz="2600" b="1" dirty="0"/>
              <a:t>T </a:t>
            </a:r>
            <a:r>
              <a:rPr lang="en-US" sz="2600" dirty="0"/>
              <a:t>in that row and the negated form if the variable is assigned </a:t>
            </a:r>
            <a:r>
              <a:rPr lang="en-US" sz="2600" b="1" dirty="0"/>
              <a:t>F</a:t>
            </a:r>
            <a:r>
              <a:rPr lang="en-US" sz="2600" dirty="0"/>
              <a:t> in that row. This proposition is in  disjunctive normal from.</a:t>
            </a:r>
          </a:p>
        </p:txBody>
      </p:sp>
    </p:spTree>
    <p:extLst>
      <p:ext uri="{BB962C8B-B14F-4D97-AF65-F5344CB8AC3E}">
        <p14:creationId xmlns:p14="http://schemas.microsoft.com/office/powerpoint/2010/main" val="358734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Disjunctive Normal Form (optional)</a:t>
            </a:r>
            <a:r>
              <a:rPr lang="en-US" sz="1500" dirty="0"/>
              <a:t> 3</a:t>
            </a:r>
            <a:endParaRPr lang="en-US" dirty="0"/>
          </a:p>
        </p:txBody>
      </p:sp>
      <p:sp>
        <p:nvSpPr>
          <p:cNvPr id="3" name="Content Placeholder 2"/>
          <p:cNvSpPr>
            <a:spLocks noGrp="1"/>
          </p:cNvSpPr>
          <p:nvPr>
            <p:ph idx="1"/>
          </p:nvPr>
        </p:nvSpPr>
        <p:spPr>
          <a:xfrm>
            <a:off x="457200" y="1295400"/>
            <a:ext cx="8229600" cy="1097280"/>
          </a:xfrm>
        </p:spPr>
        <p:txBody>
          <a:bodyPr/>
          <a:lstStyle/>
          <a:p>
            <a:r>
              <a:rPr lang="en-US" b="1" dirty="0"/>
              <a:t>Example</a:t>
            </a:r>
            <a:r>
              <a:rPr lang="en-US" dirty="0"/>
              <a:t>: Find the Disjunctive Normal Form (DNF) of</a:t>
            </a:r>
          </a:p>
        </p:txBody>
      </p:sp>
      <p:graphicFrame>
        <p:nvGraphicFramePr>
          <p:cNvPr id="7" name="Object 3"/>
          <p:cNvGraphicFramePr>
            <a:graphicFrameLocks noChangeAspect="1"/>
          </p:cNvGraphicFramePr>
          <p:nvPr>
            <p:extLst>
              <p:ext uri="{D42A27DB-BD31-4B8C-83A1-F6EECF244321}">
                <p14:modId xmlns:p14="http://schemas.microsoft.com/office/powerpoint/2010/main" val="3177759680"/>
              </p:ext>
            </p:extLst>
          </p:nvPr>
        </p:nvGraphicFramePr>
        <p:xfrm>
          <a:off x="2363160" y="2400600"/>
          <a:ext cx="2589840" cy="723600"/>
        </p:xfrm>
        <a:graphic>
          <a:graphicData uri="http://schemas.openxmlformats.org/presentationml/2006/ole">
            <mc:AlternateContent xmlns:mc="http://schemas.openxmlformats.org/markup-compatibility/2006">
              <mc:Choice xmlns:v="urn:schemas-microsoft-com:vml" Requires="v">
                <p:oleObj spid="_x0000_s10290" name="Equation" r:id="rId3" imgW="863280" imgH="241200" progId="Equation.DSMT4">
                  <p:embed/>
                </p:oleObj>
              </mc:Choice>
              <mc:Fallback>
                <p:oleObj name="Equation" r:id="rId3" imgW="863280" imgH="241200" progId="Equation.DSMT4">
                  <p:embed/>
                  <p:pic>
                    <p:nvPicPr>
                      <p:cNvPr id="0" name=""/>
                      <p:cNvPicPr/>
                      <p:nvPr/>
                    </p:nvPicPr>
                    <p:blipFill>
                      <a:blip r:embed="rId4"/>
                      <a:stretch>
                        <a:fillRect/>
                      </a:stretch>
                    </p:blipFill>
                    <p:spPr>
                      <a:xfrm>
                        <a:off x="2363160" y="2400600"/>
                        <a:ext cx="2589840" cy="723600"/>
                      </a:xfrm>
                      <a:prstGeom prst="rect">
                        <a:avLst/>
                      </a:prstGeom>
                    </p:spPr>
                  </p:pic>
                </p:oleObj>
              </mc:Fallback>
            </mc:AlternateContent>
          </a:graphicData>
        </a:graphic>
      </p:graphicFrame>
      <p:sp>
        <p:nvSpPr>
          <p:cNvPr id="4" name="Content Placeholder 4"/>
          <p:cNvSpPr>
            <a:spLocks noGrp="1"/>
          </p:cNvSpPr>
          <p:nvPr>
            <p:ph idx="13"/>
          </p:nvPr>
        </p:nvSpPr>
        <p:spPr>
          <a:xfrm>
            <a:off x="457200" y="3505200"/>
            <a:ext cx="8229600" cy="1097280"/>
          </a:xfrm>
        </p:spPr>
        <p:txBody>
          <a:bodyPr/>
          <a:lstStyle/>
          <a:p>
            <a:r>
              <a:rPr lang="en-US" b="1" dirty="0"/>
              <a:t>Solution</a:t>
            </a:r>
            <a:r>
              <a:rPr lang="en-US" dirty="0"/>
              <a:t>: This proposition is true when </a:t>
            </a:r>
            <a:r>
              <a:rPr lang="en-US" i="1" dirty="0"/>
              <a:t>r</a:t>
            </a:r>
            <a:r>
              <a:rPr lang="en-US" dirty="0"/>
              <a:t> is false or when both </a:t>
            </a:r>
            <a:r>
              <a:rPr lang="en-US" i="1" dirty="0"/>
              <a:t>p</a:t>
            </a:r>
            <a:r>
              <a:rPr lang="en-US" dirty="0"/>
              <a:t> and </a:t>
            </a:r>
            <a:r>
              <a:rPr lang="en-US" i="1" dirty="0"/>
              <a:t>q</a:t>
            </a:r>
            <a:r>
              <a:rPr lang="en-US" dirty="0"/>
              <a:t> are false.</a:t>
            </a:r>
          </a:p>
        </p:txBody>
      </p:sp>
      <p:graphicFrame>
        <p:nvGraphicFramePr>
          <p:cNvPr id="8" name="Object 5"/>
          <p:cNvGraphicFramePr>
            <a:graphicFrameLocks noChangeAspect="1"/>
          </p:cNvGraphicFramePr>
          <p:nvPr>
            <p:extLst>
              <p:ext uri="{D42A27DB-BD31-4B8C-83A1-F6EECF244321}">
                <p14:modId xmlns:p14="http://schemas.microsoft.com/office/powerpoint/2010/main" val="2493207145"/>
              </p:ext>
            </p:extLst>
          </p:nvPr>
        </p:nvGraphicFramePr>
        <p:xfrm>
          <a:off x="2173288" y="4800600"/>
          <a:ext cx="2970212" cy="723900"/>
        </p:xfrm>
        <a:graphic>
          <a:graphicData uri="http://schemas.openxmlformats.org/presentationml/2006/ole">
            <mc:AlternateContent xmlns:mc="http://schemas.openxmlformats.org/markup-compatibility/2006">
              <mc:Choice xmlns:v="urn:schemas-microsoft-com:vml" Requires="v">
                <p:oleObj spid="_x0000_s10291" name="Equation" r:id="rId5" imgW="990360" imgH="241200" progId="Equation.DSMT4">
                  <p:embed/>
                </p:oleObj>
              </mc:Choice>
              <mc:Fallback>
                <p:oleObj name="Equation" r:id="rId5" imgW="990360" imgH="241200" progId="Equation.DSMT4">
                  <p:embed/>
                  <p:pic>
                    <p:nvPicPr>
                      <p:cNvPr id="7" name="Object 6"/>
                      <p:cNvPicPr/>
                      <p:nvPr/>
                    </p:nvPicPr>
                    <p:blipFill>
                      <a:blip r:embed="rId6"/>
                      <a:stretch>
                        <a:fillRect/>
                      </a:stretch>
                    </p:blipFill>
                    <p:spPr>
                      <a:xfrm>
                        <a:off x="2173288" y="4800600"/>
                        <a:ext cx="2970212" cy="723900"/>
                      </a:xfrm>
                      <a:prstGeom prst="rect">
                        <a:avLst/>
                      </a:prstGeom>
                    </p:spPr>
                  </p:pic>
                </p:oleObj>
              </mc:Fallback>
            </mc:AlternateContent>
          </a:graphicData>
        </a:graphic>
      </p:graphicFrame>
    </p:spTree>
    <p:extLst>
      <p:ext uri="{BB962C8B-B14F-4D97-AF65-F5344CB8AC3E}">
        <p14:creationId xmlns:p14="http://schemas.microsoft.com/office/powerpoint/2010/main" val="2262210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Conjunctive Normal Form (optional)</a:t>
            </a:r>
            <a:r>
              <a:rPr lang="en-US" sz="1500" dirty="0"/>
              <a:t> 1</a:t>
            </a:r>
            <a:endParaRPr lang="en-US" dirty="0"/>
          </a:p>
        </p:txBody>
      </p:sp>
      <p:sp>
        <p:nvSpPr>
          <p:cNvPr id="3" name="Content Placeholder 2"/>
          <p:cNvSpPr>
            <a:spLocks noGrp="1"/>
          </p:cNvSpPr>
          <p:nvPr>
            <p:ph idx="1"/>
          </p:nvPr>
        </p:nvSpPr>
        <p:spPr/>
        <p:txBody>
          <a:bodyPr/>
          <a:lstStyle/>
          <a:p>
            <a:pPr>
              <a:spcBef>
                <a:spcPts val="300"/>
              </a:spcBef>
            </a:pPr>
            <a:r>
              <a:rPr lang="en-US" sz="2800" dirty="0"/>
              <a:t>A compound proposition is in </a:t>
            </a:r>
            <a:r>
              <a:rPr lang="en-US" sz="2800" i="1" dirty="0"/>
              <a:t>Conjunctive Normal Form </a:t>
            </a:r>
            <a:r>
              <a:rPr lang="en-US" sz="2800" dirty="0"/>
              <a:t>(CNF) if it is a conjunction of disjunctions.</a:t>
            </a:r>
          </a:p>
          <a:p>
            <a:pPr>
              <a:spcBef>
                <a:spcPts val="300"/>
              </a:spcBef>
            </a:pPr>
            <a:r>
              <a:rPr lang="en-US" sz="2800" dirty="0"/>
              <a:t>Every proposition can be put in an equivalent CNF.</a:t>
            </a:r>
          </a:p>
          <a:p>
            <a:pPr>
              <a:spcBef>
                <a:spcPts val="300"/>
              </a:spcBef>
            </a:pPr>
            <a:r>
              <a:rPr lang="en-US" sz="2800" dirty="0"/>
              <a:t>Conjunctive Normal Form (CNF) can be obtained by eliminating implications, moving negation inwards and using the distributive  and associative laws.</a:t>
            </a:r>
          </a:p>
          <a:p>
            <a:pPr>
              <a:spcBef>
                <a:spcPts val="300"/>
              </a:spcBef>
            </a:pPr>
            <a:r>
              <a:rPr lang="en-US" sz="2800" dirty="0"/>
              <a:t>Important in resolution theorem proving used in artificial Intelligence (AI).</a:t>
            </a:r>
          </a:p>
          <a:p>
            <a:pPr>
              <a:spcBef>
                <a:spcPts val="300"/>
              </a:spcBef>
            </a:pPr>
            <a:r>
              <a:rPr lang="en-US" sz="2800" dirty="0"/>
              <a:t>A compound proposition can be put in conjunctive normal form through repeated application of the logical equivalences covered earlier.</a:t>
            </a:r>
          </a:p>
        </p:txBody>
      </p:sp>
    </p:spTree>
    <p:extLst>
      <p:ext uri="{BB962C8B-B14F-4D97-AF65-F5344CB8AC3E}">
        <p14:creationId xmlns:p14="http://schemas.microsoft.com/office/powerpoint/2010/main" val="195883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Conjunctive Normal Form (optional)</a:t>
            </a:r>
            <a:r>
              <a:rPr lang="en-US" sz="1500" dirty="0"/>
              <a:t> 2</a:t>
            </a:r>
            <a:endParaRPr lang="en-US" dirty="0"/>
          </a:p>
        </p:txBody>
      </p:sp>
      <p:sp>
        <p:nvSpPr>
          <p:cNvPr id="3" name="Content Placeholder 2"/>
          <p:cNvSpPr>
            <a:spLocks noGrp="1"/>
          </p:cNvSpPr>
          <p:nvPr>
            <p:ph idx="1"/>
          </p:nvPr>
        </p:nvSpPr>
        <p:spPr>
          <a:xfrm>
            <a:off x="457200" y="1295400"/>
            <a:ext cx="8229600" cy="548640"/>
          </a:xfrm>
        </p:spPr>
        <p:txBody>
          <a:bodyPr/>
          <a:lstStyle/>
          <a:p>
            <a:r>
              <a:rPr lang="en-US" b="1" dirty="0"/>
              <a:t>Example</a:t>
            </a:r>
            <a:r>
              <a:rPr lang="en-US" dirty="0"/>
              <a:t>: Put the following into CNF:</a:t>
            </a:r>
          </a:p>
        </p:txBody>
      </p:sp>
      <p:graphicFrame>
        <p:nvGraphicFramePr>
          <p:cNvPr id="9" name="Object 3"/>
          <p:cNvGraphicFramePr>
            <a:graphicFrameLocks noChangeAspect="1"/>
          </p:cNvGraphicFramePr>
          <p:nvPr>
            <p:extLst>
              <p:ext uri="{D42A27DB-BD31-4B8C-83A1-F6EECF244321}">
                <p14:modId xmlns:p14="http://schemas.microsoft.com/office/powerpoint/2010/main" val="3842396523"/>
              </p:ext>
            </p:extLst>
          </p:nvPr>
        </p:nvGraphicFramePr>
        <p:xfrm>
          <a:off x="3505200" y="1912938"/>
          <a:ext cx="3497256" cy="651240"/>
        </p:xfrm>
        <a:graphic>
          <a:graphicData uri="http://schemas.openxmlformats.org/presentationml/2006/ole">
            <mc:AlternateContent xmlns:mc="http://schemas.openxmlformats.org/markup-compatibility/2006">
              <mc:Choice xmlns:v="urn:schemas-microsoft-com:vml" Requires="v">
                <p:oleObj spid="_x0000_s11350" name="Equation" r:id="rId3" imgW="1295280" imgH="241200" progId="Equation.DSMT4">
                  <p:embed/>
                </p:oleObj>
              </mc:Choice>
              <mc:Fallback>
                <p:oleObj name="Equation" r:id="rId3" imgW="1295280" imgH="241200" progId="Equation.DSMT4">
                  <p:embed/>
                  <p:pic>
                    <p:nvPicPr>
                      <p:cNvPr id="8" name="Object 5"/>
                      <p:cNvPicPr/>
                      <p:nvPr/>
                    </p:nvPicPr>
                    <p:blipFill>
                      <a:blip r:embed="rId4"/>
                      <a:stretch>
                        <a:fillRect/>
                      </a:stretch>
                    </p:blipFill>
                    <p:spPr>
                      <a:xfrm>
                        <a:off x="3505200" y="1912938"/>
                        <a:ext cx="3497256" cy="65124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1188720"/>
          </a:xfrm>
        </p:spPr>
        <p:txBody>
          <a:bodyPr/>
          <a:lstStyle/>
          <a:p>
            <a:r>
              <a:rPr lang="en-US" b="1" dirty="0"/>
              <a:t>Solution:</a:t>
            </a:r>
          </a:p>
          <a:p>
            <a:pPr marL="603504" lvl="1" indent="-512064">
              <a:buFont typeface="+mj-lt"/>
              <a:buAutoNum type="arabicPeriod"/>
            </a:pPr>
            <a:r>
              <a:rPr lang="en-US" dirty="0"/>
              <a:t>Eliminate implication signs:</a:t>
            </a:r>
          </a:p>
        </p:txBody>
      </p:sp>
      <p:graphicFrame>
        <p:nvGraphicFramePr>
          <p:cNvPr id="10" name="Object 5"/>
          <p:cNvGraphicFramePr>
            <a:graphicFrameLocks noChangeAspect="1"/>
          </p:cNvGraphicFramePr>
          <p:nvPr>
            <p:extLst>
              <p:ext uri="{D42A27DB-BD31-4B8C-83A1-F6EECF244321}">
                <p14:modId xmlns:p14="http://schemas.microsoft.com/office/powerpoint/2010/main" val="1322813260"/>
              </p:ext>
            </p:extLst>
          </p:nvPr>
        </p:nvGraphicFramePr>
        <p:xfrm>
          <a:off x="2817813" y="3768725"/>
          <a:ext cx="3668713" cy="650875"/>
        </p:xfrm>
        <a:graphic>
          <a:graphicData uri="http://schemas.openxmlformats.org/presentationml/2006/ole">
            <mc:AlternateContent xmlns:mc="http://schemas.openxmlformats.org/markup-compatibility/2006">
              <mc:Choice xmlns:v="urn:schemas-microsoft-com:vml" Requires="v">
                <p:oleObj spid="_x0000_s11351" name="Equation" r:id="rId5" imgW="1358640" imgH="241200" progId="Equation.DSMT4">
                  <p:embed/>
                </p:oleObj>
              </mc:Choice>
              <mc:Fallback>
                <p:oleObj name="Equation" r:id="rId5" imgW="1358640" imgH="241200" progId="Equation.DSMT4">
                  <p:embed/>
                  <p:pic>
                    <p:nvPicPr>
                      <p:cNvPr id="9" name="Object 5"/>
                      <p:cNvPicPr/>
                      <p:nvPr/>
                    </p:nvPicPr>
                    <p:blipFill>
                      <a:blip r:embed="rId6"/>
                      <a:stretch>
                        <a:fillRect/>
                      </a:stretch>
                    </p:blipFill>
                    <p:spPr>
                      <a:xfrm>
                        <a:off x="2817813" y="3768725"/>
                        <a:ext cx="3668713" cy="650875"/>
                      </a:xfrm>
                      <a:prstGeom prst="rect">
                        <a:avLst/>
                      </a:prstGeom>
                    </p:spPr>
                  </p:pic>
                </p:oleObj>
              </mc:Fallback>
            </mc:AlternateContent>
          </a:graphicData>
        </a:graphic>
      </p:graphicFrame>
      <p:sp>
        <p:nvSpPr>
          <p:cNvPr id="5" name="Content Placeholder 6"/>
          <p:cNvSpPr>
            <a:spLocks noGrp="1"/>
          </p:cNvSpPr>
          <p:nvPr>
            <p:ph idx="14"/>
          </p:nvPr>
        </p:nvSpPr>
        <p:spPr>
          <a:xfrm>
            <a:off x="457200" y="4404360"/>
            <a:ext cx="8229600" cy="548640"/>
          </a:xfrm>
        </p:spPr>
        <p:txBody>
          <a:bodyPr/>
          <a:lstStyle/>
          <a:p>
            <a:pPr marL="603504" lvl="1" indent="-512064">
              <a:buFont typeface="+mj-lt"/>
              <a:buAutoNum type="arabicPeriod" startAt="2"/>
            </a:pPr>
            <a:r>
              <a:rPr lang="en-US" dirty="0"/>
              <a:t>Move negation inwards; eliminate double negation:</a:t>
            </a:r>
          </a:p>
        </p:txBody>
      </p:sp>
      <p:graphicFrame>
        <p:nvGraphicFramePr>
          <p:cNvPr id="11" name="Object 7"/>
          <p:cNvGraphicFramePr>
            <a:graphicFrameLocks noChangeAspect="1"/>
          </p:cNvGraphicFramePr>
          <p:nvPr>
            <p:extLst>
              <p:ext uri="{D42A27DB-BD31-4B8C-83A1-F6EECF244321}">
                <p14:modId xmlns:p14="http://schemas.microsoft.com/office/powerpoint/2010/main" val="4173283440"/>
              </p:ext>
            </p:extLst>
          </p:nvPr>
        </p:nvGraphicFramePr>
        <p:xfrm>
          <a:off x="2817813" y="4876800"/>
          <a:ext cx="3359150" cy="650875"/>
        </p:xfrm>
        <a:graphic>
          <a:graphicData uri="http://schemas.openxmlformats.org/presentationml/2006/ole">
            <mc:AlternateContent xmlns:mc="http://schemas.openxmlformats.org/markup-compatibility/2006">
              <mc:Choice xmlns:v="urn:schemas-microsoft-com:vml" Requires="v">
                <p:oleObj spid="_x0000_s11352" name="Equation" r:id="rId7" imgW="1244520" imgH="241200" progId="Equation.DSMT4">
                  <p:embed/>
                </p:oleObj>
              </mc:Choice>
              <mc:Fallback>
                <p:oleObj name="Equation" r:id="rId7" imgW="1244520" imgH="241200" progId="Equation.DSMT4">
                  <p:embed/>
                  <p:pic>
                    <p:nvPicPr>
                      <p:cNvPr id="10" name="Object 5"/>
                      <p:cNvPicPr/>
                      <p:nvPr/>
                    </p:nvPicPr>
                    <p:blipFill>
                      <a:blip r:embed="rId8"/>
                      <a:stretch>
                        <a:fillRect/>
                      </a:stretch>
                    </p:blipFill>
                    <p:spPr>
                      <a:xfrm>
                        <a:off x="2817813" y="4876800"/>
                        <a:ext cx="3359150" cy="650875"/>
                      </a:xfrm>
                      <a:prstGeom prst="rect">
                        <a:avLst/>
                      </a:prstGeom>
                    </p:spPr>
                  </p:pic>
                </p:oleObj>
              </mc:Fallback>
            </mc:AlternateContent>
          </a:graphicData>
        </a:graphic>
      </p:graphicFrame>
      <p:sp>
        <p:nvSpPr>
          <p:cNvPr id="6" name="Content Placeholder 8"/>
          <p:cNvSpPr>
            <a:spLocks noGrp="1"/>
          </p:cNvSpPr>
          <p:nvPr>
            <p:ph idx="15"/>
          </p:nvPr>
        </p:nvSpPr>
        <p:spPr>
          <a:xfrm>
            <a:off x="457200" y="5486400"/>
            <a:ext cx="8229600" cy="548640"/>
          </a:xfrm>
        </p:spPr>
        <p:txBody>
          <a:bodyPr/>
          <a:lstStyle/>
          <a:p>
            <a:pPr marL="605790" lvl="1" indent="-514350">
              <a:buFont typeface="+mj-lt"/>
              <a:buAutoNum type="arabicPeriod" startAt="3"/>
            </a:pPr>
            <a:r>
              <a:rPr lang="en-US" dirty="0"/>
              <a:t>Convert to CNF using associative/distributive laws</a:t>
            </a:r>
          </a:p>
        </p:txBody>
      </p:sp>
      <p:graphicFrame>
        <p:nvGraphicFramePr>
          <p:cNvPr id="12" name="Object 9"/>
          <p:cNvGraphicFramePr>
            <a:graphicFrameLocks noChangeAspect="1"/>
          </p:cNvGraphicFramePr>
          <p:nvPr>
            <p:extLst>
              <p:ext uri="{D42A27DB-BD31-4B8C-83A1-F6EECF244321}">
                <p14:modId xmlns:p14="http://schemas.microsoft.com/office/powerpoint/2010/main" val="1915227820"/>
              </p:ext>
            </p:extLst>
          </p:nvPr>
        </p:nvGraphicFramePr>
        <p:xfrm>
          <a:off x="2817813" y="5978525"/>
          <a:ext cx="4868862" cy="650875"/>
        </p:xfrm>
        <a:graphic>
          <a:graphicData uri="http://schemas.openxmlformats.org/presentationml/2006/ole">
            <mc:AlternateContent xmlns:mc="http://schemas.openxmlformats.org/markup-compatibility/2006">
              <mc:Choice xmlns:v="urn:schemas-microsoft-com:vml" Requires="v">
                <p:oleObj spid="_x0000_s11353" name="Equation" r:id="rId9" imgW="1803240" imgH="241200" progId="Equation.DSMT4">
                  <p:embed/>
                </p:oleObj>
              </mc:Choice>
              <mc:Fallback>
                <p:oleObj name="Equation" r:id="rId9" imgW="1803240" imgH="241200" progId="Equation.DSMT4">
                  <p:embed/>
                  <p:pic>
                    <p:nvPicPr>
                      <p:cNvPr id="11" name="Object 5"/>
                      <p:cNvPicPr/>
                      <p:nvPr/>
                    </p:nvPicPr>
                    <p:blipFill>
                      <a:blip r:embed="rId10"/>
                      <a:stretch>
                        <a:fillRect/>
                      </a:stretch>
                    </p:blipFill>
                    <p:spPr>
                      <a:xfrm>
                        <a:off x="2817813" y="5978525"/>
                        <a:ext cx="4868862" cy="650875"/>
                      </a:xfrm>
                      <a:prstGeom prst="rect">
                        <a:avLst/>
                      </a:prstGeom>
                    </p:spPr>
                  </p:pic>
                </p:oleObj>
              </mc:Fallback>
            </mc:AlternateContent>
          </a:graphicData>
        </a:graphic>
      </p:graphicFrame>
    </p:spTree>
    <p:extLst>
      <p:ext uri="{BB962C8B-B14F-4D97-AF65-F5344CB8AC3E}">
        <p14:creationId xmlns:p14="http://schemas.microsoft.com/office/powerpoint/2010/main" val="1795123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Satisfiability</a:t>
            </a:r>
          </a:p>
        </p:txBody>
      </p:sp>
      <p:sp>
        <p:nvSpPr>
          <p:cNvPr id="3" name="Content Placeholder 2"/>
          <p:cNvSpPr>
            <a:spLocks noGrp="1"/>
          </p:cNvSpPr>
          <p:nvPr>
            <p:ph idx="1"/>
          </p:nvPr>
        </p:nvSpPr>
        <p:spPr/>
        <p:txBody>
          <a:bodyPr/>
          <a:lstStyle/>
          <a:p>
            <a:pPr>
              <a:spcAft>
                <a:spcPts val="1200"/>
              </a:spcAft>
            </a:pPr>
            <a:r>
              <a:rPr lang="en-US" dirty="0"/>
              <a:t>A compound proposition is </a:t>
            </a:r>
            <a:r>
              <a:rPr lang="en-US" i="1" dirty="0"/>
              <a:t>satisfiable</a:t>
            </a:r>
            <a:r>
              <a:rPr lang="en-US" b="1" dirty="0"/>
              <a:t> </a:t>
            </a:r>
            <a:r>
              <a:rPr lang="en-US" dirty="0"/>
              <a:t>if there is an assignment of truth values to its variables that make it true. When no such assignments exist, the compound proposition is </a:t>
            </a:r>
            <a:r>
              <a:rPr lang="en-US" i="1" dirty="0"/>
              <a:t>unsatisfiable</a:t>
            </a:r>
            <a:r>
              <a:rPr lang="en-US" dirty="0"/>
              <a:t>.</a:t>
            </a:r>
          </a:p>
          <a:p>
            <a:pPr>
              <a:spcAft>
                <a:spcPts val="1200"/>
              </a:spcAft>
            </a:pPr>
            <a:r>
              <a:rPr lang="en-US" dirty="0"/>
              <a:t>A compound proposition is unsatisfiable if and only if its negation is a tautology.</a:t>
            </a:r>
          </a:p>
        </p:txBody>
      </p:sp>
    </p:spTree>
    <p:extLst>
      <p:ext uri="{BB962C8B-B14F-4D97-AF65-F5344CB8AC3E}">
        <p14:creationId xmlns:p14="http://schemas.microsoft.com/office/powerpoint/2010/main" val="1557109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on Propositional Satisfiability</a:t>
            </a:r>
          </a:p>
        </p:txBody>
      </p:sp>
      <p:sp>
        <p:nvSpPr>
          <p:cNvPr id="3" name="Content Placeholder 2"/>
          <p:cNvSpPr>
            <a:spLocks noGrp="1"/>
          </p:cNvSpPr>
          <p:nvPr>
            <p:ph idx="1"/>
          </p:nvPr>
        </p:nvSpPr>
        <p:spPr>
          <a:xfrm>
            <a:off x="457200" y="1295400"/>
            <a:ext cx="8229600" cy="914400"/>
          </a:xfrm>
        </p:spPr>
        <p:txBody>
          <a:bodyPr/>
          <a:lstStyle/>
          <a:p>
            <a:r>
              <a:rPr lang="en-US" sz="2800" b="1" dirty="0"/>
              <a:t>Example</a:t>
            </a:r>
            <a:r>
              <a:rPr lang="en-US" sz="2800" dirty="0"/>
              <a:t>: Determine the satisfiability of the following compound propositions:</a:t>
            </a:r>
          </a:p>
        </p:txBody>
      </p:sp>
      <p:graphicFrame>
        <p:nvGraphicFramePr>
          <p:cNvPr id="9" name="Object 3"/>
          <p:cNvGraphicFramePr>
            <a:graphicFrameLocks noChangeAspect="1"/>
          </p:cNvGraphicFramePr>
          <p:nvPr>
            <p:extLst>
              <p:ext uri="{D42A27DB-BD31-4B8C-83A1-F6EECF244321}">
                <p14:modId xmlns:p14="http://schemas.microsoft.com/office/powerpoint/2010/main" val="955149076"/>
              </p:ext>
            </p:extLst>
          </p:nvPr>
        </p:nvGraphicFramePr>
        <p:xfrm>
          <a:off x="2051844" y="2209800"/>
          <a:ext cx="5040313" cy="650875"/>
        </p:xfrm>
        <a:graphic>
          <a:graphicData uri="http://schemas.openxmlformats.org/presentationml/2006/ole">
            <mc:AlternateContent xmlns:mc="http://schemas.openxmlformats.org/markup-compatibility/2006">
              <mc:Choice xmlns:v="urn:schemas-microsoft-com:vml" Requires="v">
                <p:oleObj spid="_x0000_s12351" name="Equation" r:id="rId3" imgW="1866600" imgH="241200" progId="Equation.DSMT4">
                  <p:embed/>
                </p:oleObj>
              </mc:Choice>
              <mc:Fallback>
                <p:oleObj name="Equation" r:id="rId3" imgW="1866600" imgH="241200" progId="Equation.DSMT4">
                  <p:embed/>
                  <p:pic>
                    <p:nvPicPr>
                      <p:cNvPr id="9" name="Object 3"/>
                      <p:cNvPicPr/>
                      <p:nvPr/>
                    </p:nvPicPr>
                    <p:blipFill>
                      <a:blip r:embed="rId4"/>
                      <a:stretch>
                        <a:fillRect/>
                      </a:stretch>
                    </p:blipFill>
                    <p:spPr>
                      <a:xfrm>
                        <a:off x="2051844" y="2209800"/>
                        <a:ext cx="5040313" cy="650875"/>
                      </a:xfrm>
                      <a:prstGeom prst="rect">
                        <a:avLst/>
                      </a:prstGeom>
                    </p:spPr>
                  </p:pic>
                </p:oleObj>
              </mc:Fallback>
            </mc:AlternateContent>
          </a:graphicData>
        </a:graphic>
      </p:graphicFrame>
      <p:sp>
        <p:nvSpPr>
          <p:cNvPr id="4" name="Content Placeholder 4"/>
          <p:cNvSpPr>
            <a:spLocks noGrp="1"/>
          </p:cNvSpPr>
          <p:nvPr>
            <p:ph idx="13"/>
          </p:nvPr>
        </p:nvSpPr>
        <p:spPr>
          <a:xfrm>
            <a:off x="457200" y="2819400"/>
            <a:ext cx="8229600" cy="548640"/>
          </a:xfrm>
        </p:spPr>
        <p:txBody>
          <a:bodyPr/>
          <a:lstStyle/>
          <a:p>
            <a:r>
              <a:rPr lang="en-US" sz="2800" b="1" dirty="0"/>
              <a:t>Solution</a:t>
            </a:r>
            <a:r>
              <a:rPr lang="en-US" sz="2800" dirty="0"/>
              <a:t>: Satisfiable. Assign </a:t>
            </a:r>
            <a:r>
              <a:rPr lang="en-US" sz="2800" b="1" dirty="0"/>
              <a:t>T</a:t>
            </a:r>
            <a:r>
              <a:rPr lang="en-US" sz="2800" dirty="0"/>
              <a:t> to </a:t>
            </a:r>
            <a:r>
              <a:rPr lang="en-US" sz="2800" i="1" dirty="0">
                <a:ea typeface="Cambria Math" pitchFamily="18" charset="0"/>
              </a:rPr>
              <a:t>p, q, </a:t>
            </a:r>
            <a:r>
              <a:rPr lang="en-US" sz="2800" dirty="0"/>
              <a:t>and </a:t>
            </a:r>
            <a:r>
              <a:rPr lang="en-US" sz="2800" i="1" dirty="0">
                <a:ea typeface="Cambria Math" pitchFamily="18" charset="0"/>
              </a:rPr>
              <a:t>r</a:t>
            </a:r>
            <a:r>
              <a:rPr lang="en-US" sz="2800" dirty="0"/>
              <a:t>.</a:t>
            </a:r>
          </a:p>
        </p:txBody>
      </p:sp>
      <p:graphicFrame>
        <p:nvGraphicFramePr>
          <p:cNvPr id="10" name="Object 5"/>
          <p:cNvGraphicFramePr>
            <a:graphicFrameLocks noChangeAspect="1"/>
          </p:cNvGraphicFramePr>
          <p:nvPr>
            <p:extLst>
              <p:ext uri="{D42A27DB-BD31-4B8C-83A1-F6EECF244321}">
                <p14:modId xmlns:p14="http://schemas.microsoft.com/office/powerpoint/2010/main" val="4008624466"/>
              </p:ext>
            </p:extLst>
          </p:nvPr>
        </p:nvGraphicFramePr>
        <p:xfrm>
          <a:off x="2189163" y="3352800"/>
          <a:ext cx="4765675" cy="650875"/>
        </p:xfrm>
        <a:graphic>
          <a:graphicData uri="http://schemas.openxmlformats.org/presentationml/2006/ole">
            <mc:AlternateContent xmlns:mc="http://schemas.openxmlformats.org/markup-compatibility/2006">
              <mc:Choice xmlns:v="urn:schemas-microsoft-com:vml" Requires="v">
                <p:oleObj spid="_x0000_s12352" name="Equation" r:id="rId5" imgW="1765080" imgH="241200" progId="Equation.DSMT4">
                  <p:embed/>
                </p:oleObj>
              </mc:Choice>
              <mc:Fallback>
                <p:oleObj name="Equation" r:id="rId5" imgW="1765080" imgH="241200" progId="Equation.DSMT4">
                  <p:embed/>
                  <p:pic>
                    <p:nvPicPr>
                      <p:cNvPr id="10" name="Object 5"/>
                      <p:cNvPicPr/>
                      <p:nvPr/>
                    </p:nvPicPr>
                    <p:blipFill>
                      <a:blip r:embed="rId6"/>
                      <a:stretch>
                        <a:fillRect/>
                      </a:stretch>
                    </p:blipFill>
                    <p:spPr>
                      <a:xfrm>
                        <a:off x="2189163" y="3352800"/>
                        <a:ext cx="4765675" cy="650875"/>
                      </a:xfrm>
                      <a:prstGeom prst="rect">
                        <a:avLst/>
                      </a:prstGeom>
                    </p:spPr>
                  </p:pic>
                </p:oleObj>
              </mc:Fallback>
            </mc:AlternateContent>
          </a:graphicData>
        </a:graphic>
      </p:graphicFrame>
      <p:sp>
        <p:nvSpPr>
          <p:cNvPr id="5" name="Content Placeholder 6"/>
          <p:cNvSpPr>
            <a:spLocks noGrp="1"/>
          </p:cNvSpPr>
          <p:nvPr>
            <p:ph idx="14"/>
          </p:nvPr>
        </p:nvSpPr>
        <p:spPr>
          <a:xfrm>
            <a:off x="457200" y="4038600"/>
            <a:ext cx="8229600" cy="548640"/>
          </a:xfrm>
        </p:spPr>
        <p:txBody>
          <a:bodyPr/>
          <a:lstStyle/>
          <a:p>
            <a:pPr marL="0" lvl="1" indent="0">
              <a:buNone/>
            </a:pPr>
            <a:r>
              <a:rPr lang="en-US" b="1" dirty="0"/>
              <a:t>Solution:</a:t>
            </a:r>
            <a:r>
              <a:rPr lang="en-US" dirty="0"/>
              <a:t> Satisfiable. Assign </a:t>
            </a:r>
            <a:r>
              <a:rPr lang="en-US" b="1" dirty="0"/>
              <a:t>T</a:t>
            </a:r>
            <a:r>
              <a:rPr lang="en-US" dirty="0"/>
              <a:t> to </a:t>
            </a:r>
            <a:r>
              <a:rPr lang="en-US" i="1" dirty="0">
                <a:ea typeface="Cambria Math" pitchFamily="18" charset="0"/>
              </a:rPr>
              <a:t>p </a:t>
            </a:r>
            <a:r>
              <a:rPr lang="en-US" dirty="0">
                <a:ea typeface="Cambria Math" pitchFamily="18" charset="0"/>
              </a:rPr>
              <a:t>and</a:t>
            </a:r>
            <a:r>
              <a:rPr lang="en-US" i="1" dirty="0">
                <a:ea typeface="Cambria Math" pitchFamily="18" charset="0"/>
              </a:rPr>
              <a:t> </a:t>
            </a:r>
            <a:r>
              <a:rPr lang="en-US" b="1" i="1" dirty="0">
                <a:ea typeface="Cambria Math" pitchFamily="18" charset="0"/>
              </a:rPr>
              <a:t>F</a:t>
            </a:r>
            <a:r>
              <a:rPr lang="en-US" i="1" dirty="0">
                <a:ea typeface="Cambria Math" pitchFamily="18" charset="0"/>
              </a:rPr>
              <a:t> </a:t>
            </a:r>
            <a:r>
              <a:rPr lang="en-US" dirty="0">
                <a:ea typeface="Cambria Math" pitchFamily="18" charset="0"/>
              </a:rPr>
              <a:t>to</a:t>
            </a:r>
            <a:r>
              <a:rPr lang="en-US" i="1" dirty="0">
                <a:ea typeface="Cambria Math" pitchFamily="18" charset="0"/>
              </a:rPr>
              <a:t> q</a:t>
            </a:r>
            <a:r>
              <a:rPr lang="en-US" dirty="0"/>
              <a:t>.</a:t>
            </a:r>
          </a:p>
        </p:txBody>
      </p:sp>
      <p:graphicFrame>
        <p:nvGraphicFramePr>
          <p:cNvPr id="11" name="Object 7"/>
          <p:cNvGraphicFramePr>
            <a:graphicFrameLocks noChangeAspect="1"/>
          </p:cNvGraphicFramePr>
          <p:nvPr>
            <p:extLst>
              <p:ext uri="{D42A27DB-BD31-4B8C-83A1-F6EECF244321}">
                <p14:modId xmlns:p14="http://schemas.microsoft.com/office/powerpoint/2010/main" val="2248217806"/>
              </p:ext>
            </p:extLst>
          </p:nvPr>
        </p:nvGraphicFramePr>
        <p:xfrm>
          <a:off x="278406" y="4626840"/>
          <a:ext cx="8587188" cy="554760"/>
        </p:xfrm>
        <a:graphic>
          <a:graphicData uri="http://schemas.openxmlformats.org/presentationml/2006/ole">
            <mc:AlternateContent xmlns:mc="http://schemas.openxmlformats.org/markup-compatibility/2006">
              <mc:Choice xmlns:v="urn:schemas-microsoft-com:vml" Requires="v">
                <p:oleObj spid="_x0000_s12353" name="Equation" r:id="rId7" imgW="3733560" imgH="241200" progId="Equation.DSMT4">
                  <p:embed/>
                </p:oleObj>
              </mc:Choice>
              <mc:Fallback>
                <p:oleObj name="Equation" r:id="rId7" imgW="3733560" imgH="241200" progId="Equation.DSMT4">
                  <p:embed/>
                  <p:pic>
                    <p:nvPicPr>
                      <p:cNvPr id="11" name="Object 7"/>
                      <p:cNvPicPr/>
                      <p:nvPr/>
                    </p:nvPicPr>
                    <p:blipFill>
                      <a:blip r:embed="rId8"/>
                      <a:stretch>
                        <a:fillRect/>
                      </a:stretch>
                    </p:blipFill>
                    <p:spPr>
                      <a:xfrm>
                        <a:off x="278406" y="4626840"/>
                        <a:ext cx="8587188" cy="554760"/>
                      </a:xfrm>
                      <a:prstGeom prst="rect">
                        <a:avLst/>
                      </a:prstGeom>
                    </p:spPr>
                  </p:pic>
                </p:oleObj>
              </mc:Fallback>
            </mc:AlternateContent>
          </a:graphicData>
        </a:graphic>
      </p:graphicFrame>
      <p:sp>
        <p:nvSpPr>
          <p:cNvPr id="6" name="Content Placeholder 8"/>
          <p:cNvSpPr>
            <a:spLocks noGrp="1"/>
          </p:cNvSpPr>
          <p:nvPr>
            <p:ph idx="15"/>
          </p:nvPr>
        </p:nvSpPr>
        <p:spPr>
          <a:xfrm>
            <a:off x="457200" y="5257800"/>
            <a:ext cx="8229600" cy="1371600"/>
          </a:xfrm>
        </p:spPr>
        <p:txBody>
          <a:bodyPr/>
          <a:lstStyle/>
          <a:p>
            <a:r>
              <a:rPr lang="en-US" sz="2800" b="1" dirty="0"/>
              <a:t>Solution: </a:t>
            </a:r>
            <a:r>
              <a:rPr lang="en-US" sz="2800" dirty="0"/>
              <a:t>Not satisfiable. Check each possible assignment of truth values to the propositional variables and none will make the proposition true.</a:t>
            </a:r>
            <a:endParaRPr lang="en-US" sz="2800" b="1" dirty="0"/>
          </a:p>
        </p:txBody>
      </p:sp>
    </p:spTree>
    <p:extLst>
      <p:ext uri="{BB962C8B-B14F-4D97-AF65-F5344CB8AC3E}">
        <p14:creationId xmlns:p14="http://schemas.microsoft.com/office/powerpoint/2010/main" val="3774829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graphicFrame>
        <p:nvGraphicFramePr>
          <p:cNvPr id="6" name="Object 2"/>
          <p:cNvGraphicFramePr>
            <a:graphicFrameLocks noChangeAspect="1"/>
          </p:cNvGraphicFramePr>
          <p:nvPr>
            <p:extLst>
              <p:ext uri="{D42A27DB-BD31-4B8C-83A1-F6EECF244321}">
                <p14:modId xmlns:p14="http://schemas.microsoft.com/office/powerpoint/2010/main" val="2313461419"/>
              </p:ext>
            </p:extLst>
          </p:nvPr>
        </p:nvGraphicFramePr>
        <p:xfrm>
          <a:off x="1276380" y="1676400"/>
          <a:ext cx="6591240" cy="2018520"/>
        </p:xfrm>
        <a:graphic>
          <a:graphicData uri="http://schemas.openxmlformats.org/presentationml/2006/ole">
            <mc:AlternateContent xmlns:mc="http://schemas.openxmlformats.org/markup-compatibility/2006">
              <mc:Choice xmlns:v="urn:schemas-microsoft-com:vml" Requires="v">
                <p:oleObj spid="_x0000_s13331" name="Equation" r:id="rId3" imgW="2197080" imgH="672840" progId="Equation.DSMT4">
                  <p:embed/>
                </p:oleObj>
              </mc:Choice>
              <mc:Fallback>
                <p:oleObj name="Equation" r:id="rId3" imgW="2197080" imgH="672840" progId="Equation.DSMT4">
                  <p:embed/>
                  <p:pic>
                    <p:nvPicPr>
                      <p:cNvPr id="0" name=""/>
                      <p:cNvPicPr/>
                      <p:nvPr/>
                    </p:nvPicPr>
                    <p:blipFill>
                      <a:blip r:embed="rId4"/>
                      <a:stretch>
                        <a:fillRect/>
                      </a:stretch>
                    </p:blipFill>
                    <p:spPr>
                      <a:xfrm>
                        <a:off x="1276380" y="1676400"/>
                        <a:ext cx="6591240" cy="2018520"/>
                      </a:xfrm>
                      <a:prstGeom prst="rect">
                        <a:avLst/>
                      </a:prstGeom>
                    </p:spPr>
                  </p:pic>
                </p:oleObj>
              </mc:Fallback>
            </mc:AlternateContent>
          </a:graphicData>
        </a:graphic>
      </p:graphicFrame>
      <p:sp>
        <p:nvSpPr>
          <p:cNvPr id="3" name="Content Placeholder 3"/>
          <p:cNvSpPr>
            <a:spLocks noGrp="1"/>
          </p:cNvSpPr>
          <p:nvPr>
            <p:ph idx="1"/>
          </p:nvPr>
        </p:nvSpPr>
        <p:spPr>
          <a:xfrm>
            <a:off x="2590800" y="4572000"/>
            <a:ext cx="3962400" cy="457200"/>
          </a:xfrm>
        </p:spPr>
        <p:txBody>
          <a:bodyPr/>
          <a:lstStyle/>
          <a:p>
            <a:pPr algn="ctr"/>
            <a:r>
              <a:rPr lang="en-US" sz="2400" dirty="0"/>
              <a:t>Needed for the next example.</a:t>
            </a:r>
          </a:p>
        </p:txBody>
      </p:sp>
    </p:spTree>
    <p:extLst>
      <p:ext uri="{BB962C8B-B14F-4D97-AF65-F5344CB8AC3E}">
        <p14:creationId xmlns:p14="http://schemas.microsoft.com/office/powerpoint/2010/main" val="3641248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Sudoku</a:t>
            </a:r>
          </a:p>
        </p:txBody>
      </p:sp>
      <p:sp>
        <p:nvSpPr>
          <p:cNvPr id="3" name="Content Placeholder 2"/>
          <p:cNvSpPr>
            <a:spLocks noGrp="1"/>
          </p:cNvSpPr>
          <p:nvPr>
            <p:ph idx="1"/>
          </p:nvPr>
        </p:nvSpPr>
        <p:spPr>
          <a:xfrm>
            <a:off x="457200" y="1295400"/>
            <a:ext cx="8046720" cy="3962400"/>
          </a:xfrm>
        </p:spPr>
        <p:txBody>
          <a:bodyPr/>
          <a:lstStyle/>
          <a:p>
            <a:r>
              <a:rPr lang="en-US" sz="2800" dirty="0"/>
              <a:t>A </a:t>
            </a:r>
            <a:r>
              <a:rPr lang="en-US" sz="2800" b="1" dirty="0"/>
              <a:t> Sudoku puzzle </a:t>
            </a:r>
            <a:r>
              <a:rPr lang="en-US" sz="2800" dirty="0"/>
              <a:t>is represented by a 9</a:t>
            </a:r>
            <a:r>
              <a:rPr lang="en-US" sz="2800" dirty="0">
                <a:latin typeface="Arial" panose="020B0604020202020204" pitchFamily="34" charset="0"/>
                <a:sym typeface="Symbol"/>
              </a:rPr>
              <a:t>×</a:t>
            </a:r>
            <a:r>
              <a:rPr lang="en-US" sz="2800" dirty="0">
                <a:sym typeface="Symbol"/>
              </a:rPr>
              <a:t>9 grid made up of nine 3</a:t>
            </a:r>
            <a:r>
              <a:rPr lang="en-US" sz="2800" dirty="0">
                <a:latin typeface="Arial" panose="020B0604020202020204" pitchFamily="34" charset="0"/>
                <a:sym typeface="Symbol"/>
              </a:rPr>
              <a:t>×</a:t>
            </a:r>
            <a:r>
              <a:rPr lang="en-US" sz="2800" dirty="0">
                <a:sym typeface="Symbol"/>
              </a:rPr>
              <a:t>3</a:t>
            </a:r>
            <a:r>
              <a:rPr lang="en-US" sz="2800" dirty="0"/>
              <a:t> </a:t>
            </a:r>
            <a:r>
              <a:rPr lang="en-US" sz="2800" dirty="0" err="1"/>
              <a:t>subgrids</a:t>
            </a:r>
            <a:r>
              <a:rPr lang="en-US" sz="2800" dirty="0"/>
              <a:t>, known as </a:t>
            </a:r>
            <a:r>
              <a:rPr lang="en-US" sz="2800" b="1" dirty="0"/>
              <a:t>blocks</a:t>
            </a:r>
            <a:r>
              <a:rPr lang="en-US" sz="2800" dirty="0"/>
              <a:t>. Some of the 81 cells of the puzzle are assigned one of the numbers 1,2, …, 9.</a:t>
            </a:r>
          </a:p>
          <a:p>
            <a:r>
              <a:rPr lang="en-US" sz="2800" dirty="0"/>
              <a:t>The puzzle is solved by assigning numbers to each blank cell so that every row, column and block contains each of the nine possible numbers.</a:t>
            </a:r>
          </a:p>
          <a:p>
            <a:r>
              <a:rPr lang="en-US" sz="2800" dirty="0"/>
              <a:t>Example</a:t>
            </a:r>
          </a:p>
        </p:txBody>
      </p:sp>
      <p:pic>
        <p:nvPicPr>
          <p:cNvPr id="8"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562599" y="4648200"/>
            <a:ext cx="1928111" cy="192024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2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a:xfrm>
            <a:off x="457200" y="1295400"/>
            <a:ext cx="8321040" cy="5257800"/>
          </a:xfrm>
        </p:spPr>
        <p:txBody>
          <a:bodyPr/>
          <a:lstStyle/>
          <a:p>
            <a:pPr>
              <a:spcBef>
                <a:spcPts val="0"/>
              </a:spcBef>
            </a:pPr>
            <a:r>
              <a:rPr lang="en-US" sz="2400" dirty="0"/>
              <a:t>A </a:t>
            </a:r>
            <a:r>
              <a:rPr lang="en-US" sz="2400" i="1" dirty="0"/>
              <a:t>proposition</a:t>
            </a:r>
            <a:r>
              <a:rPr lang="en-US" sz="2400" dirty="0"/>
              <a:t> is a declarative sentence that is either true or false.</a:t>
            </a:r>
          </a:p>
          <a:p>
            <a:pPr>
              <a:spcBef>
                <a:spcPts val="0"/>
              </a:spcBef>
            </a:pPr>
            <a:r>
              <a:rPr lang="en-US" sz="2400" dirty="0"/>
              <a:t>Examples of propositions:</a:t>
            </a:r>
          </a:p>
          <a:p>
            <a:pPr marL="640080" lvl="1" indent="-457200">
              <a:spcBef>
                <a:spcPts val="0"/>
              </a:spcBef>
              <a:buFont typeface="+mj-lt"/>
              <a:buAutoNum type="alphaLcParenR"/>
            </a:pPr>
            <a:r>
              <a:rPr lang="en-US" sz="2200" dirty="0"/>
              <a:t>The Moon is made of green cheese.</a:t>
            </a:r>
          </a:p>
          <a:p>
            <a:pPr marL="640080" lvl="1" indent="-457200">
              <a:spcBef>
                <a:spcPts val="0"/>
              </a:spcBef>
              <a:buFont typeface="+mj-lt"/>
              <a:buAutoNum type="alphaLcParenR"/>
            </a:pPr>
            <a:r>
              <a:rPr lang="en-US" sz="2200" dirty="0"/>
              <a:t>Trenton is the capital of New Jersey.</a:t>
            </a:r>
          </a:p>
          <a:p>
            <a:pPr marL="640080" lvl="1" indent="-457200">
              <a:spcBef>
                <a:spcPts val="0"/>
              </a:spcBef>
              <a:buFont typeface="+mj-lt"/>
              <a:buAutoNum type="alphaLcParenR"/>
            </a:pPr>
            <a:r>
              <a:rPr lang="en-US" sz="2200" dirty="0"/>
              <a:t>Toronto is the capital of Canada.</a:t>
            </a:r>
          </a:p>
          <a:p>
            <a:pPr marL="640080" lvl="1" indent="-457200">
              <a:spcBef>
                <a:spcPts val="0"/>
              </a:spcBef>
              <a:buFont typeface="+mj-lt"/>
              <a:buAutoNum type="alphaLcParenR"/>
            </a:pPr>
            <a:r>
              <a:rPr lang="en-US" sz="2200" dirty="0">
                <a:ea typeface="Cambria Math" pitchFamily="18" charset="0"/>
              </a:rPr>
              <a:t>1</a:t>
            </a:r>
            <a:r>
              <a:rPr lang="en-US" sz="2200" dirty="0"/>
              <a:t> + </a:t>
            </a:r>
            <a:r>
              <a:rPr lang="en-US" sz="2200" dirty="0">
                <a:ea typeface="Cambria Math" pitchFamily="18" charset="0"/>
              </a:rPr>
              <a:t>0</a:t>
            </a:r>
            <a:r>
              <a:rPr lang="en-US" sz="2200" dirty="0"/>
              <a:t> = </a:t>
            </a:r>
            <a:r>
              <a:rPr lang="en-US" sz="2200" dirty="0">
                <a:ea typeface="Cambria Math" pitchFamily="18" charset="0"/>
              </a:rPr>
              <a:t>1</a:t>
            </a:r>
          </a:p>
          <a:p>
            <a:pPr marL="640080" lvl="1" indent="-457200">
              <a:spcBef>
                <a:spcPts val="0"/>
              </a:spcBef>
              <a:buFont typeface="+mj-lt"/>
              <a:buAutoNum type="alphaLcParenR"/>
            </a:pPr>
            <a:r>
              <a:rPr lang="en-US" sz="2200" dirty="0">
                <a:ea typeface="Cambria Math" pitchFamily="18" charset="0"/>
              </a:rPr>
              <a:t>0</a:t>
            </a:r>
            <a:r>
              <a:rPr lang="en-US" sz="2200" dirty="0"/>
              <a:t> + </a:t>
            </a:r>
            <a:r>
              <a:rPr lang="en-US" sz="2200" dirty="0">
                <a:ea typeface="Cambria Math" pitchFamily="18" charset="0"/>
              </a:rPr>
              <a:t>0</a:t>
            </a:r>
            <a:r>
              <a:rPr lang="en-US" sz="2200" dirty="0"/>
              <a:t> = </a:t>
            </a:r>
            <a:r>
              <a:rPr lang="en-US" sz="2200" dirty="0">
                <a:ea typeface="Cambria Math" pitchFamily="18" charset="0"/>
              </a:rPr>
              <a:t>2</a:t>
            </a:r>
          </a:p>
          <a:p>
            <a:pPr>
              <a:spcBef>
                <a:spcPts val="600"/>
              </a:spcBef>
            </a:pPr>
            <a:r>
              <a:rPr lang="en-US" sz="2400" dirty="0"/>
              <a:t>Examples that are not propositions.</a:t>
            </a:r>
          </a:p>
          <a:p>
            <a:pPr marL="640080" lvl="1" indent="-457200">
              <a:spcBef>
                <a:spcPts val="0"/>
              </a:spcBef>
              <a:buFont typeface="+mj-lt"/>
              <a:buAutoNum type="alphaLcParenR"/>
            </a:pPr>
            <a:r>
              <a:rPr lang="en-US" sz="2200" dirty="0"/>
              <a:t>Sit down!</a:t>
            </a:r>
          </a:p>
          <a:p>
            <a:pPr marL="640080" lvl="1" indent="-457200">
              <a:spcBef>
                <a:spcPts val="0"/>
              </a:spcBef>
              <a:buFont typeface="+mj-lt"/>
              <a:buAutoNum type="alphaLcParenR"/>
            </a:pPr>
            <a:r>
              <a:rPr lang="en-US" sz="2200" dirty="0"/>
              <a:t>What time is it?</a:t>
            </a:r>
          </a:p>
          <a:p>
            <a:pPr marL="640080" lvl="1" indent="-457200">
              <a:spcBef>
                <a:spcPts val="0"/>
              </a:spcBef>
              <a:buFont typeface="+mj-lt"/>
              <a:buAutoNum type="alphaLcParenR"/>
            </a:pPr>
            <a:r>
              <a:rPr lang="en-US" sz="2200" i="1" dirty="0"/>
              <a:t>x</a:t>
            </a:r>
            <a:r>
              <a:rPr lang="en-US" sz="2200" dirty="0"/>
              <a:t> + 1 = 2</a:t>
            </a:r>
          </a:p>
          <a:p>
            <a:pPr marL="640080" lvl="1" indent="-457200">
              <a:spcBef>
                <a:spcPts val="0"/>
              </a:spcBef>
              <a:buFont typeface="+mj-lt"/>
              <a:buAutoNum type="alphaLcParenR"/>
            </a:pPr>
            <a:r>
              <a:rPr lang="en-US" sz="2200" i="1" dirty="0"/>
              <a:t>x</a:t>
            </a:r>
            <a:r>
              <a:rPr lang="en-US" sz="2200" dirty="0"/>
              <a:t> + </a:t>
            </a:r>
            <a:r>
              <a:rPr lang="en-US" sz="2200" i="1" dirty="0"/>
              <a:t>y </a:t>
            </a:r>
            <a:r>
              <a:rPr lang="en-US" sz="2200" dirty="0"/>
              <a:t>= </a:t>
            </a:r>
            <a:r>
              <a:rPr lang="en-US" sz="2200" i="1" dirty="0"/>
              <a:t>z</a:t>
            </a:r>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as a Satisfiability Problem</a:t>
            </a:r>
            <a:r>
              <a:rPr lang="en-US" sz="1500" dirty="0"/>
              <a:t> 1</a:t>
            </a:r>
            <a:endParaRPr lang="en-US" dirty="0"/>
          </a:p>
        </p:txBody>
      </p:sp>
      <p:sp>
        <p:nvSpPr>
          <p:cNvPr id="3" name="Content Placeholder 2"/>
          <p:cNvSpPr>
            <a:spLocks noGrp="1"/>
          </p:cNvSpPr>
          <p:nvPr>
            <p:ph idx="1"/>
          </p:nvPr>
        </p:nvSpPr>
        <p:spPr/>
        <p:txBody>
          <a:bodyPr/>
          <a:lstStyle/>
          <a:p>
            <a:pPr>
              <a:spcAft>
                <a:spcPts val="1200"/>
              </a:spcAft>
            </a:pPr>
            <a:r>
              <a:rPr lang="en-US" dirty="0"/>
              <a:t>Let </a:t>
            </a:r>
            <a:r>
              <a:rPr lang="en-US" i="1" dirty="0"/>
              <a:t>p</a:t>
            </a:r>
            <a:r>
              <a:rPr lang="en-US" dirty="0"/>
              <a:t>(</a:t>
            </a:r>
            <a:r>
              <a:rPr lang="en-US" i="1" dirty="0" err="1"/>
              <a:t>i</a:t>
            </a:r>
            <a:r>
              <a:rPr lang="en-US" dirty="0" err="1"/>
              <a:t>,</a:t>
            </a:r>
            <a:r>
              <a:rPr lang="en-US" i="1" dirty="0" err="1"/>
              <a:t>j</a:t>
            </a:r>
            <a:r>
              <a:rPr lang="en-US" dirty="0" err="1"/>
              <a:t>,</a:t>
            </a:r>
            <a:r>
              <a:rPr lang="en-US" i="1" dirty="0" err="1"/>
              <a:t>n</a:t>
            </a:r>
            <a:r>
              <a:rPr lang="en-US" dirty="0"/>
              <a:t>) denote the proposition that is true when the number </a:t>
            </a:r>
            <a:r>
              <a:rPr lang="en-US" i="1" dirty="0"/>
              <a:t>n</a:t>
            </a:r>
            <a:r>
              <a:rPr lang="en-US" dirty="0"/>
              <a:t> is in the cell in the </a:t>
            </a:r>
            <a:r>
              <a:rPr lang="en-US" i="1" dirty="0" err="1"/>
              <a:t>i</a:t>
            </a:r>
            <a:r>
              <a:rPr lang="en-US" dirty="0" err="1"/>
              <a:t>th</a:t>
            </a:r>
            <a:r>
              <a:rPr lang="en-US" dirty="0"/>
              <a:t> row and the </a:t>
            </a:r>
            <a:r>
              <a:rPr lang="en-US" i="1" dirty="0" err="1"/>
              <a:t>j</a:t>
            </a:r>
            <a:r>
              <a:rPr lang="en-US" dirty="0" err="1"/>
              <a:t>th</a:t>
            </a:r>
            <a:r>
              <a:rPr lang="en-US" dirty="0"/>
              <a:t> column.</a:t>
            </a:r>
          </a:p>
          <a:p>
            <a:pPr>
              <a:spcAft>
                <a:spcPts val="1200"/>
              </a:spcAft>
            </a:pPr>
            <a:r>
              <a:rPr lang="en-US" dirty="0"/>
              <a:t>There are </a:t>
            </a:r>
            <a:r>
              <a:rPr lang="en-US" dirty="0">
                <a:ea typeface="Cambria Math" pitchFamily="18" charset="0"/>
              </a:rPr>
              <a:t>9 </a:t>
            </a:r>
            <a:r>
              <a:rPr lang="en-US" dirty="0">
                <a:latin typeface="Arial" panose="020B0604020202020204" pitchFamily="34" charset="0"/>
                <a:ea typeface="Cambria Math" pitchFamily="18" charset="0"/>
                <a:sym typeface="Symbol"/>
              </a:rPr>
              <a:t>× </a:t>
            </a:r>
            <a:r>
              <a:rPr lang="en-US" dirty="0">
                <a:ea typeface="Cambria Math" pitchFamily="18" charset="0"/>
              </a:rPr>
              <a:t>9</a:t>
            </a:r>
            <a:r>
              <a:rPr lang="en-US" dirty="0">
                <a:ea typeface="Cambria Math" pitchFamily="18" charset="0"/>
                <a:sym typeface="Symbol"/>
              </a:rPr>
              <a:t> </a:t>
            </a:r>
            <a:r>
              <a:rPr lang="en-US" dirty="0">
                <a:latin typeface="Arial" panose="020B0604020202020204" pitchFamily="34" charset="0"/>
                <a:ea typeface="Cambria Math" pitchFamily="18" charset="0"/>
                <a:sym typeface="Symbol"/>
              </a:rPr>
              <a:t>×</a:t>
            </a:r>
            <a:r>
              <a:rPr lang="en-US" dirty="0">
                <a:ea typeface="Cambria Math" pitchFamily="18" charset="0"/>
                <a:sym typeface="Symbol"/>
              </a:rPr>
              <a:t> </a:t>
            </a:r>
            <a:r>
              <a:rPr lang="en-US" dirty="0">
                <a:ea typeface="Cambria Math" pitchFamily="18" charset="0"/>
              </a:rPr>
              <a:t>9 </a:t>
            </a:r>
            <a:r>
              <a:rPr lang="en-US" dirty="0"/>
              <a:t>= </a:t>
            </a:r>
            <a:r>
              <a:rPr lang="en-US" dirty="0">
                <a:ea typeface="Cambria Math" pitchFamily="18" charset="0"/>
              </a:rPr>
              <a:t>729</a:t>
            </a:r>
            <a:r>
              <a:rPr lang="en-US" dirty="0"/>
              <a:t> such propositions.</a:t>
            </a:r>
          </a:p>
          <a:p>
            <a:pPr>
              <a:spcAft>
                <a:spcPts val="1200"/>
              </a:spcAft>
            </a:pPr>
            <a:r>
              <a:rPr lang="en-US" dirty="0"/>
              <a:t>In the sample puzzle </a:t>
            </a:r>
            <a:r>
              <a:rPr lang="en-US" i="1" dirty="0"/>
              <a:t>p</a:t>
            </a:r>
            <a:r>
              <a:rPr lang="en-US" dirty="0"/>
              <a:t>(</a:t>
            </a:r>
            <a:r>
              <a:rPr lang="en-US" dirty="0">
                <a:ea typeface="Cambria Math" pitchFamily="18" charset="0"/>
              </a:rPr>
              <a:t>5,1,6</a:t>
            </a:r>
            <a:r>
              <a:rPr lang="en-US" dirty="0"/>
              <a:t>) is true, but </a:t>
            </a:r>
            <a:r>
              <a:rPr lang="en-US" i="1" dirty="0"/>
              <a:t>p</a:t>
            </a:r>
            <a:r>
              <a:rPr lang="en-US" dirty="0"/>
              <a:t>(</a:t>
            </a:r>
            <a:r>
              <a:rPr lang="en-US" dirty="0">
                <a:ea typeface="Cambria Math" pitchFamily="18" charset="0"/>
              </a:rPr>
              <a:t>5</a:t>
            </a:r>
            <a:r>
              <a:rPr lang="en-US" dirty="0"/>
              <a:t>,</a:t>
            </a:r>
            <a:r>
              <a:rPr lang="en-US" i="1" dirty="0"/>
              <a:t>j</a:t>
            </a:r>
            <a:r>
              <a:rPr lang="en-US" dirty="0"/>
              <a:t>,</a:t>
            </a:r>
            <a:r>
              <a:rPr lang="en-US" dirty="0">
                <a:ea typeface="Cambria Math" pitchFamily="18" charset="0"/>
              </a:rPr>
              <a:t>6</a:t>
            </a:r>
            <a:r>
              <a:rPr lang="en-US" dirty="0"/>
              <a:t>) is false for </a:t>
            </a:r>
            <a:r>
              <a:rPr lang="en-US" i="1" dirty="0"/>
              <a:t>j </a:t>
            </a:r>
            <a:r>
              <a:rPr lang="en-US" dirty="0"/>
              <a:t>= </a:t>
            </a:r>
            <a:r>
              <a:rPr lang="en-US" dirty="0">
                <a:ea typeface="Cambria Math" pitchFamily="18" charset="0"/>
              </a:rPr>
              <a:t>2,3,…9</a:t>
            </a:r>
          </a:p>
        </p:txBody>
      </p:sp>
    </p:spTree>
    <p:extLst>
      <p:ext uri="{BB962C8B-B14F-4D97-AF65-F5344CB8AC3E}">
        <p14:creationId xmlns:p14="http://schemas.microsoft.com/office/powerpoint/2010/main" val="2176698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as a Satisfiability Problem</a:t>
            </a:r>
            <a:r>
              <a:rPr lang="en-US" sz="1500" dirty="0"/>
              <a:t> 2</a:t>
            </a:r>
            <a:endParaRPr lang="en-US" dirty="0"/>
          </a:p>
        </p:txBody>
      </p:sp>
      <p:sp>
        <p:nvSpPr>
          <p:cNvPr id="3" name="Content Placeholder 2"/>
          <p:cNvSpPr>
            <a:spLocks noGrp="1"/>
          </p:cNvSpPr>
          <p:nvPr>
            <p:ph idx="1"/>
          </p:nvPr>
        </p:nvSpPr>
        <p:spPr>
          <a:xfrm>
            <a:off x="457200" y="1295400"/>
            <a:ext cx="8229600" cy="1645920"/>
          </a:xfrm>
        </p:spPr>
        <p:txBody>
          <a:bodyPr/>
          <a:lstStyle/>
          <a:p>
            <a:r>
              <a:rPr lang="en-US" sz="2800" dirty="0"/>
              <a:t>For each cell with a given value, assert </a:t>
            </a:r>
            <a:r>
              <a:rPr lang="en-US" sz="2800" i="1" dirty="0"/>
              <a:t>p</a:t>
            </a:r>
            <a:r>
              <a:rPr lang="en-US" sz="2800" dirty="0"/>
              <a:t>(</a:t>
            </a:r>
            <a:r>
              <a:rPr lang="en-US" sz="2800" i="1" dirty="0" err="1"/>
              <a:t>i</a:t>
            </a:r>
            <a:r>
              <a:rPr lang="en-US" sz="2800" dirty="0" err="1"/>
              <a:t>,</a:t>
            </a:r>
            <a:r>
              <a:rPr lang="en-US" sz="2800" i="1" dirty="0" err="1"/>
              <a:t>j</a:t>
            </a:r>
            <a:r>
              <a:rPr lang="en-US" sz="2800" dirty="0" err="1"/>
              <a:t>,</a:t>
            </a:r>
            <a:r>
              <a:rPr lang="en-US" sz="2800" i="1" dirty="0" err="1"/>
              <a:t>n</a:t>
            </a:r>
            <a:r>
              <a:rPr lang="en-US" sz="2800" dirty="0"/>
              <a:t>), when the cell in row </a:t>
            </a:r>
            <a:r>
              <a:rPr lang="en-US" sz="2800" i="1" dirty="0" err="1"/>
              <a:t>i</a:t>
            </a:r>
            <a:r>
              <a:rPr lang="en-US" sz="2800" dirty="0"/>
              <a:t> and column </a:t>
            </a:r>
            <a:r>
              <a:rPr lang="en-US" sz="2800" i="1" dirty="0"/>
              <a:t>j</a:t>
            </a:r>
            <a:r>
              <a:rPr lang="en-US" sz="2800" dirty="0"/>
              <a:t> has the given value.</a:t>
            </a:r>
          </a:p>
          <a:p>
            <a:r>
              <a:rPr lang="en-US" sz="2800" dirty="0"/>
              <a:t>Assert that every row contains every number.</a:t>
            </a:r>
          </a:p>
        </p:txBody>
      </p:sp>
      <p:graphicFrame>
        <p:nvGraphicFramePr>
          <p:cNvPr id="7" name="Object 3"/>
          <p:cNvGraphicFramePr>
            <a:graphicFrameLocks noChangeAspect="1"/>
          </p:cNvGraphicFramePr>
          <p:nvPr>
            <p:extLst>
              <p:ext uri="{D42A27DB-BD31-4B8C-83A1-F6EECF244321}">
                <p14:modId xmlns:p14="http://schemas.microsoft.com/office/powerpoint/2010/main" val="1006985033"/>
              </p:ext>
            </p:extLst>
          </p:nvPr>
        </p:nvGraphicFramePr>
        <p:xfrm>
          <a:off x="3048000" y="2895600"/>
          <a:ext cx="3048000" cy="1333500"/>
        </p:xfrm>
        <a:graphic>
          <a:graphicData uri="http://schemas.openxmlformats.org/presentationml/2006/ole">
            <mc:AlternateContent xmlns:mc="http://schemas.openxmlformats.org/markup-compatibility/2006">
              <mc:Choice xmlns:v="urn:schemas-microsoft-com:vml" Requires="v">
                <p:oleObj spid="_x0000_s14365" name="Equation" r:id="rId3" imgW="1015920" imgH="444240" progId="Equation.DSMT4">
                  <p:embed/>
                </p:oleObj>
              </mc:Choice>
              <mc:Fallback>
                <p:oleObj name="Equation" r:id="rId3" imgW="1015920" imgH="444240" progId="Equation.DSMT4">
                  <p:embed/>
                  <p:pic>
                    <p:nvPicPr>
                      <p:cNvPr id="0" name=""/>
                      <p:cNvPicPr/>
                      <p:nvPr/>
                    </p:nvPicPr>
                    <p:blipFill>
                      <a:blip r:embed="rId4"/>
                      <a:stretch>
                        <a:fillRect/>
                      </a:stretch>
                    </p:blipFill>
                    <p:spPr>
                      <a:xfrm>
                        <a:off x="3048000" y="2895600"/>
                        <a:ext cx="3048000" cy="1333500"/>
                      </a:xfrm>
                      <a:prstGeom prst="rect">
                        <a:avLst/>
                      </a:prstGeom>
                    </p:spPr>
                  </p:pic>
                </p:oleObj>
              </mc:Fallback>
            </mc:AlternateContent>
          </a:graphicData>
        </a:graphic>
      </p:graphicFrame>
      <p:sp>
        <p:nvSpPr>
          <p:cNvPr id="4" name="Content Placeholder 4"/>
          <p:cNvSpPr>
            <a:spLocks noGrp="1"/>
          </p:cNvSpPr>
          <p:nvPr>
            <p:ph idx="13"/>
          </p:nvPr>
        </p:nvSpPr>
        <p:spPr>
          <a:xfrm>
            <a:off x="457200" y="4404360"/>
            <a:ext cx="8229600" cy="548640"/>
          </a:xfrm>
        </p:spPr>
        <p:txBody>
          <a:bodyPr/>
          <a:lstStyle/>
          <a:p>
            <a:r>
              <a:rPr lang="en-US" sz="2800" dirty="0"/>
              <a:t>Assert that every column contains every number.</a:t>
            </a:r>
          </a:p>
        </p:txBody>
      </p:sp>
      <p:graphicFrame>
        <p:nvGraphicFramePr>
          <p:cNvPr id="8" name="Object 5"/>
          <p:cNvGraphicFramePr>
            <a:graphicFrameLocks noChangeAspect="1"/>
          </p:cNvGraphicFramePr>
          <p:nvPr>
            <p:extLst>
              <p:ext uri="{D42A27DB-BD31-4B8C-83A1-F6EECF244321}">
                <p14:modId xmlns:p14="http://schemas.microsoft.com/office/powerpoint/2010/main" val="225993136"/>
              </p:ext>
            </p:extLst>
          </p:nvPr>
        </p:nvGraphicFramePr>
        <p:xfrm>
          <a:off x="3048000" y="5083175"/>
          <a:ext cx="3048000" cy="1333500"/>
        </p:xfrm>
        <a:graphic>
          <a:graphicData uri="http://schemas.openxmlformats.org/presentationml/2006/ole">
            <mc:AlternateContent xmlns:mc="http://schemas.openxmlformats.org/markup-compatibility/2006">
              <mc:Choice xmlns:v="urn:schemas-microsoft-com:vml" Requires="v">
                <p:oleObj spid="_x0000_s14366" name="Equation" r:id="rId5" imgW="1015920" imgH="444240" progId="Equation.DSMT4">
                  <p:embed/>
                </p:oleObj>
              </mc:Choice>
              <mc:Fallback>
                <p:oleObj name="Equation" r:id="rId5" imgW="1015920" imgH="444240" progId="Equation.DSMT4">
                  <p:embed/>
                  <p:pic>
                    <p:nvPicPr>
                      <p:cNvPr id="7" name="Object 6"/>
                      <p:cNvPicPr/>
                      <p:nvPr/>
                    </p:nvPicPr>
                    <p:blipFill>
                      <a:blip r:embed="rId6"/>
                      <a:stretch>
                        <a:fillRect/>
                      </a:stretch>
                    </p:blipFill>
                    <p:spPr>
                      <a:xfrm>
                        <a:off x="3048000" y="5083175"/>
                        <a:ext cx="3048000" cy="1333500"/>
                      </a:xfrm>
                      <a:prstGeom prst="rect">
                        <a:avLst/>
                      </a:prstGeom>
                    </p:spPr>
                  </p:pic>
                </p:oleObj>
              </mc:Fallback>
            </mc:AlternateContent>
          </a:graphicData>
        </a:graphic>
      </p:graphicFrame>
    </p:spTree>
    <p:extLst>
      <p:ext uri="{BB962C8B-B14F-4D97-AF65-F5344CB8AC3E}">
        <p14:creationId xmlns:p14="http://schemas.microsoft.com/office/powerpoint/2010/main" val="16713758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as a Satisfiability Problem</a:t>
            </a:r>
            <a:r>
              <a:rPr lang="en-US" sz="1500" dirty="0"/>
              <a:t> 3</a:t>
            </a:r>
            <a:endParaRPr lang="en-US" dirty="0"/>
          </a:p>
        </p:txBody>
      </p:sp>
      <p:sp>
        <p:nvSpPr>
          <p:cNvPr id="3" name="Content Placeholder 2"/>
          <p:cNvSpPr>
            <a:spLocks noGrp="1"/>
          </p:cNvSpPr>
          <p:nvPr>
            <p:ph idx="1"/>
          </p:nvPr>
        </p:nvSpPr>
        <p:spPr>
          <a:xfrm>
            <a:off x="457200" y="1295400"/>
            <a:ext cx="8229600" cy="990600"/>
          </a:xfrm>
        </p:spPr>
        <p:txBody>
          <a:bodyPr/>
          <a:lstStyle/>
          <a:p>
            <a:r>
              <a:rPr lang="en-US" sz="2800" dirty="0"/>
              <a:t>Assert that each of the 3 </a:t>
            </a:r>
            <a:r>
              <a:rPr lang="en-US" sz="2800" dirty="0">
                <a:latin typeface="Arial" panose="020B0604020202020204" pitchFamily="34" charset="0"/>
              </a:rPr>
              <a:t>×</a:t>
            </a:r>
            <a:r>
              <a:rPr lang="en-US" sz="2800" dirty="0"/>
              <a:t> 3 blocks contain every number.</a:t>
            </a:r>
          </a:p>
        </p:txBody>
      </p:sp>
      <p:graphicFrame>
        <p:nvGraphicFramePr>
          <p:cNvPr id="7" name="Object 3"/>
          <p:cNvGraphicFramePr>
            <a:graphicFrameLocks noChangeAspect="1"/>
          </p:cNvGraphicFramePr>
          <p:nvPr>
            <p:extLst>
              <p:ext uri="{D42A27DB-BD31-4B8C-83A1-F6EECF244321}">
                <p14:modId xmlns:p14="http://schemas.microsoft.com/office/powerpoint/2010/main" val="2502290122"/>
              </p:ext>
            </p:extLst>
          </p:nvPr>
        </p:nvGraphicFramePr>
        <p:xfrm>
          <a:off x="2171700" y="1866900"/>
          <a:ext cx="5600700" cy="1333500"/>
        </p:xfrm>
        <a:graphic>
          <a:graphicData uri="http://schemas.openxmlformats.org/presentationml/2006/ole">
            <mc:AlternateContent xmlns:mc="http://schemas.openxmlformats.org/markup-compatibility/2006">
              <mc:Choice xmlns:v="urn:schemas-microsoft-com:vml" Requires="v">
                <p:oleObj spid="_x0000_s15386" name="Equation" r:id="rId3" imgW="1866600" imgH="444240" progId="Equation.DSMT4">
                  <p:embed/>
                </p:oleObj>
              </mc:Choice>
              <mc:Fallback>
                <p:oleObj name="Equation" r:id="rId3" imgW="1866600" imgH="444240" progId="Equation.DSMT4">
                  <p:embed/>
                  <p:pic>
                    <p:nvPicPr>
                      <p:cNvPr id="7" name="Object 3"/>
                      <p:cNvPicPr/>
                      <p:nvPr/>
                    </p:nvPicPr>
                    <p:blipFill>
                      <a:blip r:embed="rId4"/>
                      <a:stretch>
                        <a:fillRect/>
                      </a:stretch>
                    </p:blipFill>
                    <p:spPr>
                      <a:xfrm>
                        <a:off x="2171700" y="1866900"/>
                        <a:ext cx="5600700" cy="1333500"/>
                      </a:xfrm>
                      <a:prstGeom prst="rect">
                        <a:avLst/>
                      </a:prstGeom>
                    </p:spPr>
                  </p:pic>
                </p:oleObj>
              </mc:Fallback>
            </mc:AlternateContent>
          </a:graphicData>
        </a:graphic>
      </p:graphicFrame>
      <p:sp>
        <p:nvSpPr>
          <p:cNvPr id="4" name="Content Placeholder 4"/>
          <p:cNvSpPr>
            <a:spLocks noGrp="1"/>
          </p:cNvSpPr>
          <p:nvPr>
            <p:ph idx="13"/>
          </p:nvPr>
        </p:nvSpPr>
        <p:spPr>
          <a:xfrm>
            <a:off x="457200" y="3337560"/>
            <a:ext cx="8229600" cy="2072640"/>
          </a:xfrm>
        </p:spPr>
        <p:txBody>
          <a:bodyPr/>
          <a:lstStyle/>
          <a:p>
            <a:r>
              <a:rPr lang="en-US" sz="2800" dirty="0"/>
              <a:t>(this is tricky - ideas from chapter </a:t>
            </a:r>
            <a:r>
              <a:rPr lang="en-US" sz="2800" dirty="0">
                <a:ea typeface="Cambria Math" pitchFamily="18" charset="0"/>
              </a:rPr>
              <a:t>4</a:t>
            </a:r>
            <a:r>
              <a:rPr lang="en-US" sz="2800" dirty="0"/>
              <a:t> help)</a:t>
            </a:r>
          </a:p>
          <a:p>
            <a:r>
              <a:rPr lang="en-US" sz="2800" dirty="0"/>
              <a:t>Assert that no cell contains more than one  number. Take the conjunction over all values of </a:t>
            </a:r>
            <a:r>
              <a:rPr lang="en-US" sz="2800" i="1" dirty="0">
                <a:ea typeface="Cambria Math" pitchFamily="18" charset="0"/>
              </a:rPr>
              <a:t>n</a:t>
            </a:r>
            <a:r>
              <a:rPr lang="en-US" sz="2800" dirty="0"/>
              <a:t>, </a:t>
            </a:r>
            <a:r>
              <a:rPr lang="en-US" sz="2800" i="1" dirty="0"/>
              <a:t>n’</a:t>
            </a:r>
            <a:r>
              <a:rPr lang="en-US" sz="2800" dirty="0"/>
              <a:t>, </a:t>
            </a:r>
            <a:r>
              <a:rPr lang="en-US" sz="2800" i="1" dirty="0" err="1"/>
              <a:t>i</a:t>
            </a:r>
            <a:r>
              <a:rPr lang="en-US" sz="2800" dirty="0"/>
              <a:t>, and j, where each variable ranges from 1 to 9 and n ≠ </a:t>
            </a:r>
            <a:r>
              <a:rPr lang="en-US" sz="2800" i="1" dirty="0"/>
              <a:t>n’</a:t>
            </a:r>
            <a:r>
              <a:rPr lang="en-US" sz="2800" dirty="0"/>
              <a:t> , of</a:t>
            </a:r>
          </a:p>
        </p:txBody>
      </p:sp>
      <p:graphicFrame>
        <p:nvGraphicFramePr>
          <p:cNvPr id="8" name="Object 5"/>
          <p:cNvGraphicFramePr>
            <a:graphicFrameLocks noChangeAspect="1"/>
          </p:cNvGraphicFramePr>
          <p:nvPr>
            <p:extLst>
              <p:ext uri="{D42A27DB-BD31-4B8C-83A1-F6EECF244321}">
                <p14:modId xmlns:p14="http://schemas.microsoft.com/office/powerpoint/2010/main" val="2185478708"/>
              </p:ext>
            </p:extLst>
          </p:nvPr>
        </p:nvGraphicFramePr>
        <p:xfrm>
          <a:off x="2381250" y="5448300"/>
          <a:ext cx="4381500" cy="723900"/>
        </p:xfrm>
        <a:graphic>
          <a:graphicData uri="http://schemas.openxmlformats.org/presentationml/2006/ole">
            <mc:AlternateContent xmlns:mc="http://schemas.openxmlformats.org/markup-compatibility/2006">
              <mc:Choice xmlns:v="urn:schemas-microsoft-com:vml" Requires="v">
                <p:oleObj spid="_x0000_s15387" name="Equation" r:id="rId5" imgW="1460160" imgH="241200" progId="Equation.DSMT4">
                  <p:embed/>
                </p:oleObj>
              </mc:Choice>
              <mc:Fallback>
                <p:oleObj name="Equation" r:id="rId5" imgW="1460160" imgH="241200" progId="Equation.DSMT4">
                  <p:embed/>
                  <p:pic>
                    <p:nvPicPr>
                      <p:cNvPr id="8" name="Object 5"/>
                      <p:cNvPicPr/>
                      <p:nvPr/>
                    </p:nvPicPr>
                    <p:blipFill>
                      <a:blip r:embed="rId6"/>
                      <a:stretch>
                        <a:fillRect/>
                      </a:stretch>
                    </p:blipFill>
                    <p:spPr>
                      <a:xfrm>
                        <a:off x="2381250" y="5448300"/>
                        <a:ext cx="4381500" cy="723900"/>
                      </a:xfrm>
                      <a:prstGeom prst="rect">
                        <a:avLst/>
                      </a:prstGeom>
                    </p:spPr>
                  </p:pic>
                </p:oleObj>
              </mc:Fallback>
            </mc:AlternateContent>
          </a:graphicData>
        </a:graphic>
      </p:graphicFrame>
    </p:spTree>
    <p:extLst>
      <p:ext uri="{BB962C8B-B14F-4D97-AF65-F5344CB8AC3E}">
        <p14:creationId xmlns:p14="http://schemas.microsoft.com/office/powerpoint/2010/main" val="1334320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Satisfiability Problems</a:t>
            </a:r>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sz="2600" dirty="0"/>
              <a:t>To solve a Sudoku puzzle, we need to find an assignment of truth values to the </a:t>
            </a:r>
            <a:r>
              <a:rPr lang="en-US" sz="2600" dirty="0">
                <a:ea typeface="Cambria Math" pitchFamily="18" charset="0"/>
              </a:rPr>
              <a:t>729</a:t>
            </a:r>
            <a:r>
              <a:rPr lang="en-US" sz="2600" dirty="0"/>
              <a:t> variables of the form </a:t>
            </a:r>
            <a:r>
              <a:rPr lang="en-US" sz="2600" i="1" dirty="0"/>
              <a:t>p(</a:t>
            </a:r>
            <a:r>
              <a:rPr lang="en-US" sz="2600" i="1" dirty="0" err="1"/>
              <a:t>i,j,n</a:t>
            </a:r>
            <a:r>
              <a:rPr lang="en-US" sz="2600" i="1" dirty="0"/>
              <a:t>) </a:t>
            </a:r>
            <a:r>
              <a:rPr lang="en-US" sz="2600" dirty="0"/>
              <a:t>that makes the conjunction of the assertions true. Those variables that are assigned T yield a solution to the puzzle.</a:t>
            </a:r>
          </a:p>
          <a:p>
            <a:pPr>
              <a:spcAft>
                <a:spcPts val="1200"/>
              </a:spcAft>
            </a:pPr>
            <a:r>
              <a:rPr lang="en-US" sz="2600" dirty="0"/>
              <a:t>A truth table can always be used to determine the satisfiability of a compound proposition. But this is too complex even for modern computers for large problems.</a:t>
            </a:r>
          </a:p>
          <a:p>
            <a:pPr>
              <a:spcAft>
                <a:spcPts val="1200"/>
              </a:spcAft>
            </a:pPr>
            <a:r>
              <a:rPr lang="en-US" sz="2600" dirty="0"/>
              <a:t>There has been much work on developing efficient methods for solving satisfiability problems as many practical problems can be translated into satisfiability problems.</a:t>
            </a:r>
          </a:p>
        </p:txBody>
      </p:sp>
    </p:spTree>
    <p:extLst>
      <p:ext uri="{BB962C8B-B14F-4D97-AF65-F5344CB8AC3E}">
        <p14:creationId xmlns:p14="http://schemas.microsoft.com/office/powerpoint/2010/main" val="272887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800" dirty="0"/>
              <a:t>Constructing Propositions</a:t>
            </a:r>
          </a:p>
          <a:p>
            <a:pPr lvl="1">
              <a:spcBef>
                <a:spcPts val="600"/>
              </a:spcBef>
            </a:pPr>
            <a:r>
              <a:rPr lang="en-US" sz="2400" dirty="0"/>
              <a:t>Propositional Variables: </a:t>
            </a:r>
            <a:r>
              <a:rPr lang="en-US" sz="2400" i="1" dirty="0"/>
              <a:t>p</a:t>
            </a:r>
            <a:r>
              <a:rPr lang="en-US" sz="2400" dirty="0"/>
              <a:t>, </a:t>
            </a:r>
            <a:r>
              <a:rPr lang="en-US" sz="2400" i="1" dirty="0"/>
              <a:t>q, r</a:t>
            </a:r>
            <a:r>
              <a:rPr lang="en-US" sz="2400" dirty="0"/>
              <a:t>, </a:t>
            </a:r>
            <a:r>
              <a:rPr lang="en-US" sz="2400" i="1" dirty="0"/>
              <a:t>s</a:t>
            </a:r>
            <a:r>
              <a:rPr lang="en-US" sz="2400" dirty="0"/>
              <a:t>, …</a:t>
            </a:r>
          </a:p>
          <a:p>
            <a:pPr lvl="1">
              <a:spcBef>
                <a:spcPts val="600"/>
              </a:spcBef>
            </a:pPr>
            <a:r>
              <a:rPr lang="en-US" sz="2400" dirty="0"/>
              <a:t>The proposition that is always true is denoted by </a:t>
            </a:r>
            <a:r>
              <a:rPr lang="en-US" sz="2400" b="1" dirty="0"/>
              <a:t>T</a:t>
            </a:r>
            <a:r>
              <a:rPr lang="en-US" sz="2400" dirty="0"/>
              <a:t> and the proposition that is always false is denoted by </a:t>
            </a:r>
            <a:r>
              <a:rPr lang="en-US" sz="2400" b="1" dirty="0"/>
              <a:t>F</a:t>
            </a:r>
            <a:r>
              <a:rPr lang="en-US" sz="2400" dirty="0"/>
              <a:t>.</a:t>
            </a:r>
          </a:p>
          <a:p>
            <a:pPr lvl="1">
              <a:spcBef>
                <a:spcPts val="600"/>
              </a:spcBef>
            </a:pPr>
            <a:r>
              <a:rPr lang="en-US" sz="2400" dirty="0"/>
              <a:t>Compound Propositions; constructed from logical connectives and other propositions</a:t>
            </a:r>
          </a:p>
          <a:p>
            <a:pPr lvl="2">
              <a:spcBef>
                <a:spcPts val="600"/>
              </a:spcBef>
            </a:pPr>
            <a:r>
              <a:rPr lang="en-US" sz="2200" dirty="0"/>
              <a:t>Negation </a:t>
            </a:r>
            <a:r>
              <a:rPr lang="en-US" sz="2200" dirty="0">
                <a:latin typeface="Cambria Math" panose="02040503050406030204" pitchFamily="18" charset="0"/>
                <a:ea typeface="Cambria Math" panose="02040503050406030204" pitchFamily="18" charset="0"/>
              </a:rPr>
              <a:t>¬</a:t>
            </a:r>
            <a:endParaRPr lang="en-US" sz="2200" dirty="0"/>
          </a:p>
          <a:p>
            <a:pPr lvl="2">
              <a:spcBef>
                <a:spcPts val="600"/>
              </a:spcBef>
            </a:pPr>
            <a:r>
              <a:rPr lang="en-US" sz="2200" dirty="0"/>
              <a:t>Conjunction </a:t>
            </a:r>
            <a:r>
              <a:rPr lang="en-US" sz="2000" dirty="0">
                <a:latin typeface="Cambria Math" pitchFamily="18" charset="0"/>
                <a:ea typeface="Cambria Math" pitchFamily="18" charset="0"/>
              </a:rPr>
              <a:t>∧</a:t>
            </a:r>
            <a:endParaRPr lang="en-US" sz="2200" dirty="0"/>
          </a:p>
          <a:p>
            <a:pPr lvl="2">
              <a:spcBef>
                <a:spcPts val="600"/>
              </a:spcBef>
            </a:pPr>
            <a:r>
              <a:rPr lang="en-US" sz="2200" dirty="0"/>
              <a:t>Disjunction </a:t>
            </a:r>
            <a:r>
              <a:rPr lang="en-US" sz="2200" dirty="0">
                <a:latin typeface="Cambria Math" panose="02040503050406030204" pitchFamily="18" charset="0"/>
                <a:ea typeface="Cambria Math" panose="02040503050406030204" pitchFamily="18" charset="0"/>
              </a:rPr>
              <a:t>∨</a:t>
            </a:r>
          </a:p>
          <a:p>
            <a:pPr lvl="2">
              <a:spcBef>
                <a:spcPts val="600"/>
              </a:spcBef>
            </a:pPr>
            <a:r>
              <a:rPr lang="en-US" sz="2200" dirty="0"/>
              <a:t>Implication </a:t>
            </a:r>
            <a:r>
              <a:rPr lang="en-US" sz="2200" dirty="0">
                <a:ea typeface="Cambria Math" panose="02040503050406030204" pitchFamily="18" charset="0"/>
              </a:rPr>
              <a:t>→</a:t>
            </a:r>
          </a:p>
          <a:p>
            <a:pPr lvl="2">
              <a:spcBef>
                <a:spcPts val="600"/>
              </a:spcBef>
            </a:pPr>
            <a:r>
              <a:rPr lang="en-US" sz="2200" dirty="0"/>
              <a:t>Biconditional</a:t>
            </a:r>
            <a:r>
              <a:rPr lang="en-US" sz="2200" dirty="0">
                <a:latin typeface="Cambria" panose="02040503050406030204" pitchFamily="18" charset="0"/>
              </a:rPr>
              <a:t> </a:t>
            </a:r>
            <a:r>
              <a:rPr lang="en-US" sz="2200" dirty="0">
                <a:ea typeface="Cambria Math" panose="02040503050406030204" pitchFamily="18" charset="0"/>
              </a:rPr>
              <a:t>↔</a:t>
            </a:r>
          </a:p>
        </p:txBody>
      </p:sp>
    </p:spTree>
    <p:extLst>
      <p:ext uri="{BB962C8B-B14F-4D97-AF65-F5344CB8AC3E}">
        <p14:creationId xmlns:p14="http://schemas.microsoft.com/office/powerpoint/2010/main" val="32445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Propositions: Negation</a:t>
            </a:r>
          </a:p>
        </p:txBody>
      </p:sp>
      <p:sp>
        <p:nvSpPr>
          <p:cNvPr id="5" name="Content Placeholder 2"/>
          <p:cNvSpPr>
            <a:spLocks noGrp="1"/>
          </p:cNvSpPr>
          <p:nvPr>
            <p:ph idx="1"/>
          </p:nvPr>
        </p:nvSpPr>
        <p:spPr>
          <a:xfrm>
            <a:off x="457200" y="1295400"/>
            <a:ext cx="8229600" cy="1066800"/>
          </a:xfrm>
        </p:spPr>
        <p:txBody>
          <a:bodyPr/>
          <a:lstStyle/>
          <a:p>
            <a:pPr marL="0" lvl="1" indent="0">
              <a:buClrTx/>
              <a:buNone/>
            </a:pPr>
            <a:r>
              <a:rPr lang="en-US" sz="3200" dirty="0"/>
              <a:t>The </a:t>
            </a:r>
            <a:r>
              <a:rPr lang="en-US" sz="3200" i="1" dirty="0"/>
              <a:t>negation</a:t>
            </a:r>
            <a:r>
              <a:rPr lang="en-US" sz="3200" dirty="0"/>
              <a:t> of a proposition </a:t>
            </a:r>
            <a:r>
              <a:rPr lang="en-US" sz="3200" i="1" dirty="0">
                <a:ea typeface="Cambria Math" pitchFamily="18" charset="0"/>
              </a:rPr>
              <a:t>p</a:t>
            </a:r>
            <a:r>
              <a:rPr lang="en-US" sz="3200" dirty="0"/>
              <a:t> is denoted by  </a:t>
            </a:r>
            <a:r>
              <a:rPr lang="en-US" sz="3200" dirty="0">
                <a:latin typeface="Cambria Math"/>
                <a:ea typeface="Cambria Math"/>
              </a:rPr>
              <a:t>¬</a:t>
            </a:r>
            <a:r>
              <a:rPr lang="en-US" sz="3200" i="1" dirty="0">
                <a:ea typeface="Cambria Math" pitchFamily="18" charset="0"/>
              </a:rPr>
              <a:t>p</a:t>
            </a:r>
            <a:r>
              <a:rPr lang="en-US" sz="3200" dirty="0"/>
              <a:t> and has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4178522525"/>
              </p:ext>
            </p:extLst>
          </p:nvPr>
        </p:nvGraphicFramePr>
        <p:xfrm>
          <a:off x="1524000" y="2712720"/>
          <a:ext cx="6096000" cy="155448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831567363"/>
                    </a:ext>
                  </a:extLst>
                </a:gridCol>
                <a:gridCol w="3048000">
                  <a:extLst>
                    <a:ext uri="{9D8B030D-6E8A-4147-A177-3AD203B41FA5}">
                      <a16:colId xmlns:a16="http://schemas.microsoft.com/office/drawing/2014/main" val="1633824391"/>
                    </a:ext>
                  </a:extLst>
                </a:gridCol>
              </a:tblGrid>
              <a:tr h="370840">
                <a:tc>
                  <a:txBody>
                    <a:bodyPr/>
                    <a:lstStyle/>
                    <a:p>
                      <a:r>
                        <a:rPr lang="en-US" sz="28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Cambria Math" panose="02040503050406030204" pitchFamily="18" charset="0"/>
                          <a:ea typeface="Cambria Math" panose="02040503050406030204" pitchFamily="18" charset="0"/>
                        </a:rPr>
                        <a:t>¬</a:t>
                      </a:r>
                      <a:r>
                        <a:rPr lang="en-US" sz="2800" b="0" i="1" dirty="0"/>
                        <a:t>p</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7084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70840">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bl>
          </a:graphicData>
        </a:graphic>
      </p:graphicFrame>
      <p:sp>
        <p:nvSpPr>
          <p:cNvPr id="6" name="Content Placeholder 4"/>
          <p:cNvSpPr>
            <a:spLocks noGrp="1"/>
          </p:cNvSpPr>
          <p:nvPr>
            <p:ph idx="13"/>
          </p:nvPr>
        </p:nvSpPr>
        <p:spPr>
          <a:xfrm>
            <a:off x="457200" y="4724400"/>
            <a:ext cx="8321040" cy="1600200"/>
          </a:xfrm>
        </p:spPr>
        <p:txBody>
          <a:bodyPr/>
          <a:lstStyle/>
          <a:p>
            <a:r>
              <a:rPr lang="en-US" b="1" dirty="0"/>
              <a:t>Example</a:t>
            </a:r>
            <a:r>
              <a:rPr lang="en-US" dirty="0"/>
              <a:t>: If </a:t>
            </a:r>
            <a:r>
              <a:rPr lang="en-US" i="1" dirty="0">
                <a:ea typeface="Cambria Math" pitchFamily="18" charset="0"/>
              </a:rPr>
              <a:t>p</a:t>
            </a:r>
            <a:r>
              <a:rPr lang="en-US" dirty="0"/>
              <a:t> denotes “The earth is round.”, then </a:t>
            </a:r>
            <a:r>
              <a:rPr lang="en-US" dirty="0">
                <a:latin typeface="Cambria Math"/>
                <a:ea typeface="Cambria Math"/>
              </a:rPr>
              <a:t>¬</a:t>
            </a:r>
            <a:r>
              <a:rPr lang="en-US" i="1" dirty="0">
                <a:ea typeface="Cambria Math" pitchFamily="18" charset="0"/>
              </a:rPr>
              <a:t>p</a:t>
            </a:r>
            <a:r>
              <a:rPr lang="en-US" dirty="0"/>
              <a:t> denotes “It is not the case that the earth is round,” or more simply “The earth is not round.”</a:t>
            </a:r>
          </a:p>
        </p:txBody>
      </p:sp>
    </p:spTree>
    <p:extLst>
      <p:ext uri="{BB962C8B-B14F-4D97-AF65-F5344CB8AC3E}">
        <p14:creationId xmlns:p14="http://schemas.microsoft.com/office/powerpoint/2010/main" val="32095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Conjunction</a:t>
            </a:r>
          </a:p>
        </p:txBody>
      </p:sp>
      <p:sp>
        <p:nvSpPr>
          <p:cNvPr id="5" name="Content Placeholder 2"/>
          <p:cNvSpPr>
            <a:spLocks noGrp="1"/>
          </p:cNvSpPr>
          <p:nvPr>
            <p:ph idx="1"/>
          </p:nvPr>
        </p:nvSpPr>
        <p:spPr>
          <a:xfrm>
            <a:off x="457200" y="1295400"/>
            <a:ext cx="8229600" cy="1066800"/>
          </a:xfrm>
        </p:spPr>
        <p:txBody>
          <a:bodyPr/>
          <a:lstStyle/>
          <a:p>
            <a:r>
              <a:rPr lang="en-US" dirty="0"/>
              <a:t>The </a:t>
            </a:r>
            <a:r>
              <a:rPr lang="en-US" i="1" dirty="0"/>
              <a:t>conjunction</a:t>
            </a:r>
            <a:r>
              <a:rPr lang="en-US" dirty="0"/>
              <a:t> of propositions </a:t>
            </a:r>
            <a:r>
              <a:rPr lang="en-US" i="1" dirty="0">
                <a:ea typeface="Cambria Math" pitchFamily="18" charset="0"/>
              </a:rPr>
              <a:t>p</a:t>
            </a:r>
            <a:r>
              <a:rPr lang="en-US" dirty="0"/>
              <a:t> and </a:t>
            </a:r>
            <a:r>
              <a:rPr lang="en-US" i="1" dirty="0">
                <a:ea typeface="Cambria Math" pitchFamily="18" charset="0"/>
              </a:rPr>
              <a:t>q</a:t>
            </a:r>
            <a:r>
              <a:rPr lang="en-US" dirty="0"/>
              <a:t> is denoted by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a:t>
            </a:r>
            <a:r>
              <a:rPr lang="en-US" i="1" dirty="0">
                <a:latin typeface="Cambria Math" pitchFamily="18" charset="0"/>
                <a:ea typeface="Cambria Math" pitchFamily="18" charset="0"/>
              </a:rPr>
              <a:t>  </a:t>
            </a:r>
            <a:r>
              <a:rPr lang="en-US" dirty="0"/>
              <a:t>and has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3816198784"/>
              </p:ext>
            </p:extLst>
          </p:nvPr>
        </p:nvGraphicFramePr>
        <p:xfrm>
          <a:off x="1524000" y="2438400"/>
          <a:ext cx="6096000" cy="25908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457200">
                <a:tc>
                  <a:txBody>
                    <a:bodyPr/>
                    <a:lstStyle/>
                    <a:p>
                      <a:r>
                        <a:rPr lang="en-US" sz="28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i="1" dirty="0">
                          <a:latin typeface="+mj-lt"/>
                        </a:rPr>
                        <a:t>P </a:t>
                      </a:r>
                      <a:r>
                        <a:rPr lang="en-US" sz="2800" dirty="0">
                          <a:latin typeface="Cambria Math" pitchFamily="18" charset="0"/>
                          <a:ea typeface="Cambria Math" pitchFamily="18" charset="0"/>
                        </a:rPr>
                        <a:t>∧</a:t>
                      </a:r>
                      <a:r>
                        <a:rPr lang="en-US" sz="2800" b="0" dirty="0">
                          <a:latin typeface="+mj-lt"/>
                          <a:ea typeface="Cambria Math" pitchFamily="18" charset="0"/>
                        </a:rPr>
                        <a:t> </a:t>
                      </a:r>
                      <a:r>
                        <a:rPr lang="en-US" sz="2800" b="0" i="1" dirty="0">
                          <a:latin typeface="+mj-lt"/>
                          <a:ea typeface="Cambria Math"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6" name="Content Placeholder 4"/>
          <p:cNvSpPr>
            <a:spLocks noGrp="1"/>
          </p:cNvSpPr>
          <p:nvPr>
            <p:ph idx="13"/>
          </p:nvPr>
        </p:nvSpPr>
        <p:spPr>
          <a:xfrm>
            <a:off x="457200" y="5029200"/>
            <a:ext cx="8321040" cy="1600200"/>
          </a:xfrm>
        </p:spPr>
        <p:txBody>
          <a:bodyPr/>
          <a:lstStyle/>
          <a:p>
            <a:r>
              <a:rPr lang="en-US" b="1" dirty="0"/>
              <a:t>Example</a:t>
            </a:r>
            <a:r>
              <a:rPr lang="en-US" dirty="0"/>
              <a:t>:  If </a:t>
            </a:r>
            <a:r>
              <a:rPr lang="en-US" i="1" dirty="0">
                <a:ea typeface="Cambria Math" pitchFamily="18" charset="0"/>
              </a:rPr>
              <a:t>p</a:t>
            </a:r>
            <a:r>
              <a:rPr lang="en-US" dirty="0"/>
              <a:t> denotes “I am at home.” and </a:t>
            </a:r>
            <a:r>
              <a:rPr lang="en-US" i="1" dirty="0">
                <a:ea typeface="Cambria Math" pitchFamily="18" charset="0"/>
              </a:rPr>
              <a:t>q</a:t>
            </a:r>
            <a:r>
              <a:rPr lang="en-US" dirty="0"/>
              <a:t>  denotes “It is raining.” then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a:t>
            </a:r>
            <a:r>
              <a:rPr lang="en-US" dirty="0"/>
              <a:t> denotes “I am at home and it is raining.”</a:t>
            </a:r>
          </a:p>
        </p:txBody>
      </p:sp>
    </p:spTree>
    <p:extLst>
      <p:ext uri="{BB962C8B-B14F-4D97-AF65-F5344CB8AC3E}">
        <p14:creationId xmlns:p14="http://schemas.microsoft.com/office/powerpoint/2010/main" val="690199208"/>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3358</TotalTime>
  <Words>4546</Words>
  <Application>Microsoft Office PowerPoint</Application>
  <PresentationFormat>On-screen Show (4:3)</PresentationFormat>
  <Paragraphs>662</Paragraphs>
  <Slides>63</Slides>
  <Notes>0</Notes>
  <HiddenSlides>0</HiddenSlides>
  <MMClips>0</MMClips>
  <ScaleCrop>false</ScaleCrop>
  <HeadingPairs>
    <vt:vector size="8" baseType="variant">
      <vt:variant>
        <vt:lpstr>Fonts Used</vt:lpstr>
      </vt:variant>
      <vt:variant>
        <vt:i4>9</vt:i4>
      </vt:variant>
      <vt:variant>
        <vt:lpstr>Theme</vt:lpstr>
      </vt:variant>
      <vt:variant>
        <vt:i4>9</vt:i4>
      </vt:variant>
      <vt:variant>
        <vt:lpstr>Embedded OLE Servers</vt:lpstr>
      </vt:variant>
      <vt:variant>
        <vt:i4>1</vt:i4>
      </vt:variant>
      <vt:variant>
        <vt:lpstr>Slide Titles</vt:lpstr>
      </vt:variant>
      <vt:variant>
        <vt:i4>63</vt:i4>
      </vt:variant>
    </vt:vector>
  </HeadingPairs>
  <TitlesOfParts>
    <vt:vector size="82" baseType="lpstr">
      <vt:lpstr>Arial</vt:lpstr>
      <vt:lpstr>ArumSans Bold</vt:lpstr>
      <vt:lpstr>ArumSans Regular</vt:lpstr>
      <vt:lpstr>Calibri</vt:lpstr>
      <vt:lpstr>Cambria</vt:lpstr>
      <vt:lpstr>Cambria Math</vt:lpstr>
      <vt:lpstr>Symbol</vt:lpstr>
      <vt:lpstr>Vectipede Rg</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The Foundations: Logic and Proofs</vt:lpstr>
      <vt:lpstr>Chapter Summary</vt:lpstr>
      <vt:lpstr>Propositional Logic Summary</vt:lpstr>
      <vt:lpstr>Propositional Logic </vt:lpstr>
      <vt:lpstr>Section Summary 1</vt:lpstr>
      <vt:lpstr>Propositions</vt:lpstr>
      <vt:lpstr>Propositional Logic</vt:lpstr>
      <vt:lpstr>Compound Propositions: Negation</vt:lpstr>
      <vt:lpstr>Conjunction</vt:lpstr>
      <vt:lpstr>Disjunction</vt:lpstr>
      <vt:lpstr>The Connective Or in English</vt:lpstr>
      <vt:lpstr> Implication</vt:lpstr>
      <vt:lpstr> Understanding Implication 1</vt:lpstr>
      <vt:lpstr> Understanding Implication 2</vt:lpstr>
      <vt:lpstr>Different Ways of Expressing p → q</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 2</vt:lpstr>
      <vt:lpstr>Tautologies, Contradictions, and Contingencies</vt:lpstr>
      <vt:lpstr>Logically Equivalent</vt:lpstr>
      <vt:lpstr>De Morgan’s Laws</vt:lpstr>
      <vt:lpstr>Key Logical Equivalences 1</vt:lpstr>
      <vt:lpstr>Key Logical Equivalences 2</vt:lpstr>
      <vt:lpstr>More Logical Equivalences</vt:lpstr>
      <vt:lpstr>Constructing New Logical Equivalences</vt:lpstr>
      <vt:lpstr>Equivalence Proofs 1</vt:lpstr>
      <vt:lpstr>Equivalence Proofs 2</vt:lpstr>
      <vt:lpstr>Disjunctive Normal Form (optional) 1</vt:lpstr>
      <vt:lpstr>Disjunctive Normal Form (optional) 2</vt:lpstr>
      <vt:lpstr>Disjunctive Normal Form (optional) 3</vt:lpstr>
      <vt:lpstr>Conjunctive Normal Form (optional) 1</vt:lpstr>
      <vt:lpstr>Conjunctive Normal Form (optional) 2</vt:lpstr>
      <vt:lpstr>Propositional Satisfiability</vt:lpstr>
      <vt:lpstr>Questions on Propositional Satisfiability</vt:lpstr>
      <vt:lpstr>Notation</vt:lpstr>
      <vt:lpstr>Sudoku</vt:lpstr>
      <vt:lpstr>Encoding as a Satisfiability Problem 1</vt:lpstr>
      <vt:lpstr>Encoding as a Satisfiability Problem 2</vt:lpstr>
      <vt:lpstr>Encoding as a Satisfiability Problem 3</vt:lpstr>
      <vt:lpstr>Solving Satisfiability Problems</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365</cp:revision>
  <dcterms:created xsi:type="dcterms:W3CDTF">2017-12-05T17:18:18Z</dcterms:created>
  <dcterms:modified xsi:type="dcterms:W3CDTF">2018-08-13T17:50:16Z</dcterms:modified>
</cp:coreProperties>
</file>