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77"/>
  </p:notesMasterIdLst>
  <p:handoutMasterIdLst>
    <p:handoutMasterId r:id="rId78"/>
  </p:handoutMasterIdLst>
  <p:sldIdLst>
    <p:sldId id="273" r:id="rId10"/>
    <p:sldId id="276" r:id="rId11"/>
    <p:sldId id="414" r:id="rId12"/>
    <p:sldId id="415" r:id="rId13"/>
    <p:sldId id="419" r:id="rId14"/>
    <p:sldId id="526" r:id="rId15"/>
    <p:sldId id="416" r:id="rId16"/>
    <p:sldId id="420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477" r:id="rId26"/>
    <p:sldId id="535" r:id="rId27"/>
    <p:sldId id="536" r:id="rId28"/>
    <p:sldId id="537" r:id="rId29"/>
    <p:sldId id="478" r:id="rId30"/>
    <p:sldId id="538" r:id="rId31"/>
    <p:sldId id="539" r:id="rId32"/>
    <p:sldId id="540" r:id="rId33"/>
    <p:sldId id="541" r:id="rId34"/>
    <p:sldId id="479" r:id="rId35"/>
    <p:sldId id="542" r:id="rId36"/>
    <p:sldId id="543" r:id="rId37"/>
    <p:sldId id="544" r:id="rId38"/>
    <p:sldId id="545" r:id="rId39"/>
    <p:sldId id="546" r:id="rId40"/>
    <p:sldId id="436" r:id="rId41"/>
    <p:sldId id="480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5" r:id="rId50"/>
    <p:sldId id="556" r:id="rId51"/>
    <p:sldId id="557" r:id="rId52"/>
    <p:sldId id="559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481" r:id="rId61"/>
    <p:sldId id="567" r:id="rId62"/>
    <p:sldId id="569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482" r:id="rId72"/>
    <p:sldId id="579" r:id="rId73"/>
    <p:sldId id="580" r:id="rId74"/>
    <p:sldId id="581" r:id="rId75"/>
    <p:sldId id="58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08F"/>
    <a:srgbClr val="E7EBF5"/>
    <a:srgbClr val="CCD5EA"/>
    <a:srgbClr val="04617B"/>
    <a:srgbClr val="505050"/>
    <a:srgbClr val="1A587B"/>
    <a:srgbClr val="B60000"/>
    <a:srgbClr val="00518B"/>
    <a:srgbClr val="214E91"/>
    <a:srgbClr val="085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5429" autoAdjust="0"/>
  </p:normalViewPr>
  <p:slideViewPr>
    <p:cSldViewPr>
      <p:cViewPr varScale="1">
        <p:scale>
          <a:sx n="111" d="100"/>
          <a:sy n="111" d="100"/>
        </p:scale>
        <p:origin x="1482" y="90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9" Type="http://schemas.microsoft.com/office/2015/10/relationships/revisionInfo" Target="revisionInfo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0701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8448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6195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3942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1689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59436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5808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2076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88344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74612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6088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46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2118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6812844" y="5562600"/>
            <a:ext cx="1873956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027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1" r:id="rId6"/>
    <p:sldLayoutId id="2147483970" r:id="rId7"/>
    <p:sldLayoutId id="214748397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5.jp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9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9" Type="http://schemas.openxmlformats.org/officeDocument/2006/relationships/image" Target="../media/image5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4.jpeg"/><Relationship Id="rId4" Type="http://schemas.openxmlformats.org/officeDocument/2006/relationships/image" Target="../media/image53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3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and Proofs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1, Part III: </a:t>
            </a:r>
            <a:r>
              <a:rPr lang="fr-FR" dirty="0" err="1"/>
              <a:t>Proofs</a:t>
            </a:r>
            <a:endParaRPr lang="fr-FR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Modus </a:t>
            </a:r>
            <a:r>
              <a:rPr lang="en-IN" dirty="0" err="1"/>
              <a:t>Tollens</a:t>
            </a:r>
            <a:endParaRPr lang="en-IN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98533"/>
              </p:ext>
            </p:extLst>
          </p:nvPr>
        </p:nvGraphicFramePr>
        <p:xfrm>
          <a:off x="584880" y="1676400"/>
          <a:ext cx="1091520" cy="124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8" name="Equation" r:id="rId3" imgW="545760" imgH="622080" progId="Equation.DSMT4">
                  <p:embed/>
                </p:oleObj>
              </mc:Choice>
              <mc:Fallback>
                <p:oleObj name="Equation" r:id="rId3" imgW="545760" imgH="6220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880" y="1676400"/>
                        <a:ext cx="1091520" cy="124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6512"/>
              </p:ext>
            </p:extLst>
          </p:nvPr>
        </p:nvGraphicFramePr>
        <p:xfrm>
          <a:off x="3810000" y="2108520"/>
          <a:ext cx="27684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" name="Equation" r:id="rId5" imgW="1384200" imgH="203040" progId="Equation.DSMT4">
                  <p:embed/>
                </p:oleObj>
              </mc:Choice>
              <mc:Fallback>
                <p:oleObj name="Equation" r:id="rId5" imgW="138420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108520"/>
                        <a:ext cx="27684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200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is snowing,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not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it is not snowing.”</a:t>
            </a:r>
          </a:p>
        </p:txBody>
      </p:sp>
    </p:spTree>
    <p:extLst>
      <p:ext uri="{BB962C8B-B14F-4D97-AF65-F5344CB8AC3E}">
        <p14:creationId xmlns:p14="http://schemas.microsoft.com/office/powerpoint/2010/main" val="353229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Hypothetical Syllogism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72330"/>
              </p:ext>
            </p:extLst>
          </p:nvPr>
        </p:nvGraphicFramePr>
        <p:xfrm>
          <a:off x="546100" y="1676400"/>
          <a:ext cx="1168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6" name="Equation" r:id="rId3" imgW="583920" imgH="622080" progId="Equation.DSMT4">
                  <p:embed/>
                </p:oleObj>
              </mc:Choice>
              <mc:Fallback>
                <p:oleObj name="Equation" r:id="rId3" imgW="583920" imgH="6220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1676400"/>
                        <a:ext cx="11684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75156"/>
              </p:ext>
            </p:extLst>
          </p:nvPr>
        </p:nvGraphicFramePr>
        <p:xfrm>
          <a:off x="3238500" y="2044700"/>
          <a:ext cx="391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7" name="Equation" r:id="rId5" imgW="1955520" imgH="266400" progId="Equation.DSMT4">
                  <p:embed/>
                </p:oleObj>
              </mc:Choice>
              <mc:Fallback>
                <p:oleObj name="Equation" r:id="rId5" imgW="195552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0" y="2044700"/>
                        <a:ext cx="3911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snows.”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r </a:t>
            </a:r>
            <a:r>
              <a:rPr lang="en-US" sz="2800" dirty="0"/>
              <a:t>be “I will get an A.”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snows,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 study discrete math, I will get an A.”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If it snows, I will get an A.”</a:t>
            </a:r>
          </a:p>
        </p:txBody>
      </p:sp>
    </p:spTree>
    <p:extLst>
      <p:ext uri="{BB962C8B-B14F-4D97-AF65-F5344CB8AC3E}">
        <p14:creationId xmlns:p14="http://schemas.microsoft.com/office/powerpoint/2010/main" val="409829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Syllogism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023699"/>
              </p:ext>
            </p:extLst>
          </p:nvPr>
        </p:nvGraphicFramePr>
        <p:xfrm>
          <a:off x="660400" y="1689100"/>
          <a:ext cx="93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4" name="Equation" r:id="rId3" imgW="469800" imgH="609480" progId="Equation.DSMT4">
                  <p:embed/>
                </p:oleObj>
              </mc:Choice>
              <mc:Fallback>
                <p:oleObj name="Equation" r:id="rId3" imgW="469800" imgH="6094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689100"/>
                        <a:ext cx="939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71000"/>
              </p:ext>
            </p:extLst>
          </p:nvPr>
        </p:nvGraphicFramePr>
        <p:xfrm>
          <a:off x="3987800" y="20447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5" name="Equation" r:id="rId5" imgW="1206360" imgH="266400" progId="Equation.DSMT4">
                  <p:embed/>
                </p:oleObj>
              </mc:Choice>
              <mc:Fallback>
                <p:oleObj name="Equation" r:id="rId5" imgW="120636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800" y="2044700"/>
                        <a:ext cx="2413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 or 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not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 will study English literature.”</a:t>
            </a:r>
          </a:p>
        </p:txBody>
      </p:sp>
    </p:spTree>
    <p:extLst>
      <p:ext uri="{BB962C8B-B14F-4D97-AF65-F5344CB8AC3E}">
        <p14:creationId xmlns:p14="http://schemas.microsoft.com/office/powerpoint/2010/main" val="6675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98907"/>
              </p:ext>
            </p:extLst>
          </p:nvPr>
        </p:nvGraphicFramePr>
        <p:xfrm>
          <a:off x="609600" y="18796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" name="Equation" r:id="rId3" imgW="520560" imgH="419040" progId="Equation.DSMT4">
                  <p:embed/>
                </p:oleObj>
              </mc:Choice>
              <mc:Fallback>
                <p:oleObj name="Equation" r:id="rId3" imgW="520560" imgH="41904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879600"/>
                        <a:ext cx="1041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41462"/>
              </p:ext>
            </p:extLst>
          </p:nvPr>
        </p:nvGraphicFramePr>
        <p:xfrm>
          <a:off x="4343400" y="20701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5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07010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6984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visit Las Vegas.”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 or I will visit </a:t>
            </a:r>
            <a:r>
              <a:rPr lang="en-US" sz="2800" dirty="0" smtClean="0"/>
              <a:t>Las </a:t>
            </a:r>
            <a:r>
              <a:rPr lang="en-US" sz="2800" dirty="0"/>
              <a:t>Vegas.”</a:t>
            </a:r>
          </a:p>
        </p:txBody>
      </p:sp>
    </p:spTree>
    <p:extLst>
      <p:ext uri="{BB962C8B-B14F-4D97-AF65-F5344CB8AC3E}">
        <p14:creationId xmlns:p14="http://schemas.microsoft.com/office/powerpoint/2010/main" val="29830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Simplification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40636"/>
              </p:ext>
            </p:extLst>
          </p:nvPr>
        </p:nvGraphicFramePr>
        <p:xfrm>
          <a:off x="736600" y="1879600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2" name="Equation" r:id="rId3" imgW="393480" imgH="419040" progId="Equation.DSMT4">
                  <p:embed/>
                </p:oleObj>
              </mc:Choice>
              <mc:Fallback>
                <p:oleObj name="Equation" r:id="rId3" imgW="393480" imgH="41904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1879600"/>
                        <a:ext cx="787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6661"/>
              </p:ext>
            </p:extLst>
          </p:nvPr>
        </p:nvGraphicFramePr>
        <p:xfrm>
          <a:off x="4343400" y="20701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3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07010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6984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 and English literature”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math.”</a:t>
            </a:r>
          </a:p>
        </p:txBody>
      </p:sp>
    </p:spTree>
    <p:extLst>
      <p:ext uri="{BB962C8B-B14F-4D97-AF65-F5344CB8AC3E}">
        <p14:creationId xmlns:p14="http://schemas.microsoft.com/office/powerpoint/2010/main" val="358514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Conjunction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13145"/>
              </p:ext>
            </p:extLst>
          </p:nvPr>
        </p:nvGraphicFramePr>
        <p:xfrm>
          <a:off x="609600" y="1689100"/>
          <a:ext cx="1041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6" name="Equation" r:id="rId3" imgW="520560" imgH="609480" progId="Equation.DSMT4">
                  <p:embed/>
                </p:oleObj>
              </mc:Choice>
              <mc:Fallback>
                <p:oleObj name="Equation" r:id="rId3" imgW="520560" imgH="6094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89100"/>
                        <a:ext cx="1041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96667"/>
              </p:ext>
            </p:extLst>
          </p:nvPr>
        </p:nvGraphicFramePr>
        <p:xfrm>
          <a:off x="3873500" y="2044700"/>
          <a:ext cx="264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7" name="Equation" r:id="rId5" imgW="1320480" imgH="266400" progId="Equation.DSMT4">
                  <p:embed/>
                </p:oleObj>
              </mc:Choice>
              <mc:Fallback>
                <p:oleObj name="Equation" r:id="rId5" imgW="132048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3500" y="2044700"/>
                        <a:ext cx="2641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 and I will study English literature.”</a:t>
            </a:r>
          </a:p>
        </p:txBody>
      </p:sp>
    </p:spTree>
    <p:extLst>
      <p:ext uri="{BB962C8B-B14F-4D97-AF65-F5344CB8AC3E}">
        <p14:creationId xmlns:p14="http://schemas.microsoft.com/office/powerpoint/2010/main" val="3701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767400" y="1066800"/>
            <a:ext cx="5148000" cy="762000"/>
          </a:xfrm>
        </p:spPr>
        <p:txBody>
          <a:bodyPr/>
          <a:lstStyle/>
          <a:p>
            <a:r>
              <a:rPr lang="en-US" sz="2400" dirty="0"/>
              <a:t>Resolution plays an important role in AI and is used in Prolog.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3505200" y="1905000"/>
            <a:ext cx="4038600" cy="533400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Corresponding Tautology:</a:t>
            </a:r>
            <a:endParaRPr lang="en-US" sz="2800" i="1" dirty="0">
              <a:solidFill>
                <a:prstClr val="black"/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94983"/>
              </p:ext>
            </p:extLst>
          </p:nvPr>
        </p:nvGraphicFramePr>
        <p:xfrm>
          <a:off x="3403600" y="2514600"/>
          <a:ext cx="365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" name="Equation" r:id="rId3" imgW="1828800" imgH="266400" progId="Equation.DSMT4">
                  <p:embed/>
                </p:oleObj>
              </mc:Choice>
              <mc:Fallback>
                <p:oleObj name="Equation" r:id="rId3" imgW="182880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3600" y="2514600"/>
                        <a:ext cx="3657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idx="14"/>
          </p:nvPr>
        </p:nvSpPr>
        <p:spPr>
          <a:xfrm>
            <a:off x="457200" y="2971800"/>
            <a:ext cx="8229600" cy="363600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400" b="1" dirty="0">
                <a:solidFill>
                  <a:prstClr val="black"/>
                </a:solidFill>
              </a:rPr>
              <a:t>Example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be “I will study discrete math.”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</a:t>
            </a:r>
            <a:r>
              <a:rPr lang="en-US" sz="2400" i="1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be “I will study English literature.”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q be “I will study databases.”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“I will study discrete math or I will study databases.”</a:t>
            </a:r>
          </a:p>
          <a:p>
            <a:pPr lvl="0">
              <a:spcBef>
                <a:spcPts val="3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“</a:t>
            </a:r>
            <a:r>
              <a:rPr lang="en-US" sz="2400" dirty="0">
                <a:solidFill>
                  <a:prstClr val="black"/>
                </a:solidFill>
              </a:rPr>
              <a:t>I will not study discrete math or I will study English literature.”</a:t>
            </a:r>
          </a:p>
          <a:p>
            <a:pPr lvl="0">
              <a:spcBef>
                <a:spcPts val="3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“</a:t>
            </a:r>
            <a:r>
              <a:rPr lang="en-US" sz="2400" dirty="0">
                <a:solidFill>
                  <a:prstClr val="black"/>
                </a:solidFill>
              </a:rPr>
              <a:t>Therefore, I will study databases or I will study English literature.”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122998"/>
            <a:ext cx="1632126" cy="13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valid argument </a:t>
            </a:r>
            <a:r>
              <a:rPr lang="en-US" sz="2400" dirty="0"/>
              <a:t>is a sequence of statements. Each statement is either a premise or follows from previous statements by rules of inference. The last statement is called conclusion.</a:t>
            </a:r>
          </a:p>
          <a:p>
            <a:r>
              <a:rPr lang="en-US" sz="2400" dirty="0"/>
              <a:t>A valid argument takes the following form: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400" i="1" baseline="-25000" dirty="0"/>
              <a:t>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>
                <a:sym typeface="Symbol" panose="05050102010706020507" pitchFamily="18" charset="2"/>
              </a:rPr>
              <a:t></a:t>
            </a:r>
            <a:r>
              <a:rPr lang="en-US" sz="2400" dirty="0"/>
              <a:t>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dirty="0"/>
              <a:t>: From the single proposition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73158"/>
              </p:ext>
            </p:extLst>
          </p:nvPr>
        </p:nvGraphicFramePr>
        <p:xfrm>
          <a:off x="3022600" y="189865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4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9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189865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4343400" cy="1066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Show that </a:t>
            </a:r>
            <a:r>
              <a:rPr lang="en-US" sz="2800" i="1" dirty="0"/>
              <a:t>q</a:t>
            </a:r>
            <a:r>
              <a:rPr lang="en-US" sz="2800" dirty="0"/>
              <a:t> is a conclusion.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47629"/>
              </p:ext>
            </p:extLst>
          </p:nvPr>
        </p:nvGraphicFramePr>
        <p:xfrm>
          <a:off x="558800" y="3810000"/>
          <a:ext cx="706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" name="Equation" r:id="rId5" imgW="3530520" imgH="1218960" progId="Equation.DSMT4">
                  <p:embed/>
                </p:oleObj>
              </mc:Choice>
              <mc:Fallback>
                <p:oleObj name="Equation" r:id="rId5" imgW="3530520" imgH="1218960" progId="Equation.DSMT4">
                  <p:embed/>
                  <p:pic>
                    <p:nvPicPr>
                      <p:cNvPr id="7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00" y="3810000"/>
                        <a:ext cx="70612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0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7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/>
              <a:t>Example </a:t>
            </a:r>
            <a:r>
              <a:rPr lang="en-US" sz="1600" b="1" dirty="0">
                <a:ea typeface="Cambria Math" pitchFamily="18" charset="0"/>
              </a:rPr>
              <a:t>2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With these hypotheses: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“It is not sunny this afternoon and it is colder than yesterday.”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“We will go swimming only if it is sunny.”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“If we do not go swimming, then we will take a canoe trip.”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“If we take a canoe trip, then we will be home by sunset.”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Using the inference rules, construct a valid argument for the conclusion: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“We will be home by sunset.”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Solution</a:t>
            </a:r>
            <a:r>
              <a:rPr lang="en-US" sz="1600" dirty="0"/>
              <a:t>: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 Choose propositional variables: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i="1" dirty="0"/>
              <a:t>p</a:t>
            </a:r>
            <a:r>
              <a:rPr lang="en-US" sz="1600" dirty="0"/>
              <a:t> : “It is sunny this afternoon.”	</a:t>
            </a:r>
            <a:r>
              <a:rPr lang="en-US" sz="1600" i="1" dirty="0"/>
              <a:t>r</a:t>
            </a:r>
            <a:r>
              <a:rPr lang="en-US" sz="1600" dirty="0"/>
              <a:t>  : “We will go swimming.”	</a:t>
            </a:r>
            <a:r>
              <a:rPr lang="en-US" sz="1600" i="1" dirty="0"/>
              <a:t>t : </a:t>
            </a:r>
            <a:r>
              <a:rPr lang="en-US" sz="1600" dirty="0"/>
              <a:t>“We will be home by sunset.”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i="1" dirty="0"/>
              <a:t>q</a:t>
            </a:r>
            <a:r>
              <a:rPr lang="en-US" sz="1600" dirty="0"/>
              <a:t>  : “It is colder than yesterday.”	</a:t>
            </a:r>
            <a:r>
              <a:rPr lang="en-US" sz="1600" i="1" dirty="0"/>
              <a:t>s  : </a:t>
            </a:r>
            <a:r>
              <a:rPr lang="en-US" sz="1600" dirty="0"/>
              <a:t>“We will take a canoe trip.” </a:t>
            </a:r>
            <a:endParaRPr lang="en-US" sz="1600" i="1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Translation into propositional logic:</a:t>
            </a:r>
            <a:endParaRPr lang="en-IN" sz="16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80574"/>
              </p:ext>
            </p:extLst>
          </p:nvPr>
        </p:nvGraphicFramePr>
        <p:xfrm>
          <a:off x="2916382" y="5555674"/>
          <a:ext cx="4533696" cy="69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1" name="Equation" r:id="rId3" imgW="2666880" imgH="406080" progId="Equation.DSMT4">
                  <p:embed/>
                </p:oleObj>
              </mc:Choice>
              <mc:Fallback>
                <p:oleObj name="Equation" r:id="rId3" imgW="2666880" imgH="40608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382" y="5555674"/>
                        <a:ext cx="4533696" cy="690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334000" y="6234546"/>
            <a:ext cx="2667000" cy="381000"/>
          </a:xfrm>
        </p:spPr>
        <p:txBody>
          <a:bodyPr/>
          <a:lstStyle/>
          <a:p>
            <a:r>
              <a:rPr lang="en-US" sz="1800" i="1" dirty="0"/>
              <a:t>Continued on next slide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3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and Rules of Inference</a:t>
            </a:r>
          </a:p>
          <a:p>
            <a:r>
              <a:rPr lang="en-US" dirty="0"/>
              <a:t>Proof Methods</a:t>
            </a:r>
          </a:p>
          <a:p>
            <a:r>
              <a:rPr lang="en-US" dirty="0"/>
              <a:t>Proof Strategies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304800"/>
          </a:xfrm>
        </p:spPr>
        <p:txBody>
          <a:bodyPr/>
          <a:lstStyle/>
          <a:p>
            <a:pPr marL="342000" indent="-342000">
              <a:buFont typeface="+mj-lt"/>
              <a:buAutoNum type="arabicPeriod" startAt="3"/>
            </a:pPr>
            <a:r>
              <a:rPr lang="en-US" sz="1600" dirty="0"/>
              <a:t>Construct the Valid Argument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34227"/>
              </p:ext>
            </p:extLst>
          </p:nvPr>
        </p:nvGraphicFramePr>
        <p:xfrm>
          <a:off x="762000" y="1752600"/>
          <a:ext cx="6400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Equation" r:id="rId3" imgW="3200400" imgH="2133360" progId="Equation.DSMT4">
                  <p:embed/>
                </p:oleObj>
              </mc:Choice>
              <mc:Fallback>
                <p:oleObj name="Equation" r:id="rId3" imgW="3200400" imgH="213336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752600"/>
                        <a:ext cx="64008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5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Valid arguments for quantified statements are a sequence of statements. Each statement is either a premise or follows from previous statements by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r>
              <a:rPr lang="en-US" dirty="0"/>
              <a:t>The rules of inference for quantified statements are introduced in the next several slides.</a:t>
            </a:r>
          </a:p>
        </p:txBody>
      </p:sp>
    </p:spTree>
    <p:extLst>
      <p:ext uri="{BB962C8B-B14F-4D97-AF65-F5344CB8AC3E}">
        <p14:creationId xmlns:p14="http://schemas.microsoft.com/office/powerpoint/2010/main" val="115507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 (UI)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13374"/>
              </p:ext>
            </p:extLst>
          </p:nvPr>
        </p:nvGraphicFramePr>
        <p:xfrm>
          <a:off x="2413000" y="1371600"/>
          <a:ext cx="109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1" name="Equation" r:id="rId3" imgW="545760" imgH="457200" progId="Equation.DSMT4">
                  <p:embed/>
                </p:oleObj>
              </mc:Choice>
              <mc:Fallback>
                <p:oleObj name="Equation" r:id="rId3" imgW="545760" imgH="4572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0" y="1371600"/>
                        <a:ext cx="1092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8194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Our domain consists of all dogs and Fido is a dog.</a:t>
            </a:r>
          </a:p>
          <a:p>
            <a:r>
              <a:rPr lang="en-US" dirty="0"/>
              <a:t>“All dogs are cuddly.”</a:t>
            </a:r>
          </a:p>
          <a:p>
            <a:r>
              <a:rPr lang="en-US" dirty="0"/>
              <a:t>“Therefore, Fido is cuddly.”</a:t>
            </a:r>
          </a:p>
        </p:txBody>
      </p:sp>
    </p:spTree>
    <p:extLst>
      <p:ext uri="{BB962C8B-B14F-4D97-AF65-F5344CB8AC3E}">
        <p14:creationId xmlns:p14="http://schemas.microsoft.com/office/powerpoint/2010/main" val="108928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 (UG)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80711"/>
              </p:ext>
            </p:extLst>
          </p:nvPr>
        </p:nvGraphicFramePr>
        <p:xfrm>
          <a:off x="1511300" y="13716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300" y="1371600"/>
                        <a:ext cx="2895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762000"/>
          </a:xfrm>
        </p:spPr>
        <p:txBody>
          <a:bodyPr/>
          <a:lstStyle/>
          <a:p>
            <a:r>
              <a:rPr lang="en-US" dirty="0"/>
              <a:t>Used often implicitly in Mathematical Proofs.</a:t>
            </a:r>
          </a:p>
        </p:txBody>
      </p:sp>
    </p:spTree>
    <p:extLst>
      <p:ext uri="{BB962C8B-B14F-4D97-AF65-F5344CB8AC3E}">
        <p14:creationId xmlns:p14="http://schemas.microsoft.com/office/powerpoint/2010/main" val="180079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 (EI)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53798"/>
              </p:ext>
            </p:extLst>
          </p:nvPr>
        </p:nvGraphicFramePr>
        <p:xfrm>
          <a:off x="1257300" y="1371600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7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371600"/>
                        <a:ext cx="340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133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</p:txBody>
      </p:sp>
    </p:spTree>
    <p:extLst>
      <p:ext uri="{BB962C8B-B14F-4D97-AF65-F5344CB8AC3E}">
        <p14:creationId xmlns:p14="http://schemas.microsoft.com/office/powerpoint/2010/main" val="41100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Generalization (EG)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0690"/>
              </p:ext>
            </p:extLst>
          </p:nvPr>
        </p:nvGraphicFramePr>
        <p:xfrm>
          <a:off x="1384300" y="1371600"/>
          <a:ext cx="314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3" imgW="1574640" imgH="457200" progId="Equation.DSMT4">
                  <p:embed/>
                </p:oleObj>
              </mc:Choice>
              <mc:Fallback>
                <p:oleObj name="Equation" r:id="rId3" imgW="157464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00" y="1371600"/>
                        <a:ext cx="3149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133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someone got an A in the class.”</a:t>
            </a:r>
          </a:p>
        </p:txBody>
      </p:sp>
    </p:spTree>
    <p:extLst>
      <p:ext uri="{BB962C8B-B14F-4D97-AF65-F5344CB8AC3E}">
        <p14:creationId xmlns:p14="http://schemas.microsoft.com/office/powerpoint/2010/main" val="126818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Rules of Inference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6000" cy="262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Example </a:t>
            </a:r>
            <a:r>
              <a:rPr lang="en-US" sz="2000" b="1" dirty="0">
                <a:ea typeface="Cambria Math" pitchFamily="18" charset="0"/>
              </a:rPr>
              <a:t>1</a:t>
            </a:r>
            <a:r>
              <a:rPr lang="en-US" sz="2000" dirty="0"/>
              <a:t>: Using the rules of inference, construct a valid argument to show that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“John Smith has two legs”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is a consequence of the premises: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“Every man has two legs.” “John Smith is a man.”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Solution</a:t>
            </a:r>
            <a:r>
              <a:rPr lang="en-US" sz="2000" dirty="0"/>
              <a:t>: Let </a:t>
            </a:r>
            <a:r>
              <a:rPr lang="en-US" sz="2000" i="1" dirty="0"/>
              <a:t>M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denote “</a:t>
            </a:r>
            <a:r>
              <a:rPr lang="en-US" sz="2000" i="1" dirty="0"/>
              <a:t>x</a:t>
            </a:r>
            <a:r>
              <a:rPr lang="en-US" sz="2000" dirty="0"/>
              <a:t> is a man” and </a:t>
            </a:r>
            <a:r>
              <a:rPr lang="en-US" sz="2000" i="1" dirty="0"/>
              <a:t>L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“ </a:t>
            </a:r>
            <a:r>
              <a:rPr lang="en-US" sz="2000" i="1" dirty="0"/>
              <a:t>x</a:t>
            </a:r>
            <a:r>
              <a:rPr lang="en-US" sz="2000" dirty="0"/>
              <a:t> has two legs” and let John Smith be a member of the domain.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dirty="0"/>
              <a:t>Valid Argument</a:t>
            </a:r>
            <a:r>
              <a:rPr lang="en-US" sz="2000" dirty="0"/>
              <a:t>:</a:t>
            </a:r>
            <a:endParaRPr lang="en-US" sz="2000" dirty="0">
              <a:sym typeface="Symbo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29000"/>
              </p:ext>
            </p:extLst>
          </p:nvPr>
        </p:nvGraphicFramePr>
        <p:xfrm>
          <a:off x="1295400" y="4089400"/>
          <a:ext cx="74676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2" name="Equation" r:id="rId3" imgW="3733560" imgH="1231560" progId="Equation.DSMT4">
                  <p:embed/>
                </p:oleObj>
              </mc:Choice>
              <mc:Fallback>
                <p:oleObj name="Equation" r:id="rId3" imgW="3733560" imgH="123156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089400"/>
                        <a:ext cx="74676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02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Rules of Inference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600" b="1" dirty="0"/>
              <a:t>Example </a:t>
            </a:r>
            <a:r>
              <a:rPr lang="en-US" sz="1600" b="1" dirty="0">
                <a:ea typeface="Cambria Math" pitchFamily="18" charset="0"/>
              </a:rPr>
              <a:t>2</a:t>
            </a:r>
            <a:r>
              <a:rPr lang="en-US" sz="1600" dirty="0"/>
              <a:t>: Use the rules of inference to construct a valid argument showing that the conclusion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“Someone who passed the first exam has not read the book.” 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follows from the premises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“A student in this class has not read the book.”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“Everyone in this class passed the first exam.”</a:t>
            </a:r>
          </a:p>
          <a:p>
            <a:pPr>
              <a:spcBef>
                <a:spcPts val="300"/>
              </a:spcBef>
            </a:pPr>
            <a:r>
              <a:rPr lang="en-US" sz="1600" b="1" dirty="0"/>
              <a:t>Solution</a:t>
            </a:r>
            <a:r>
              <a:rPr lang="en-US" sz="1600" dirty="0"/>
              <a:t>: Let </a:t>
            </a:r>
            <a:r>
              <a:rPr lang="en-US" sz="1600" i="1" dirty="0"/>
              <a:t>C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“</a:t>
            </a:r>
            <a:r>
              <a:rPr lang="en-US" sz="1600" i="1" dirty="0"/>
              <a:t>x</a:t>
            </a:r>
            <a:r>
              <a:rPr lang="en-US" sz="1600" dirty="0"/>
              <a:t> is in this class,” </a:t>
            </a:r>
            <a:r>
              <a:rPr lang="en-US" sz="1600" i="1" dirty="0"/>
              <a:t>B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“ </a:t>
            </a:r>
            <a:r>
              <a:rPr lang="en-US" sz="1600" i="1" dirty="0"/>
              <a:t>x</a:t>
            </a:r>
            <a:r>
              <a:rPr lang="en-US" sz="1600" dirty="0"/>
              <a:t> has  read the book,” and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 “</a:t>
            </a:r>
            <a:r>
              <a:rPr lang="en-US" sz="1600" i="1" dirty="0"/>
              <a:t>x</a:t>
            </a:r>
            <a:r>
              <a:rPr lang="en-US" sz="1600" dirty="0"/>
              <a:t> passed the first exam.”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First we translate the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premises and conclusion 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into symbolic form.</a:t>
            </a:r>
            <a:endParaRPr lang="en-IN" sz="16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87145"/>
              </p:ext>
            </p:extLst>
          </p:nvPr>
        </p:nvGraphicFramePr>
        <p:xfrm>
          <a:off x="4308475" y="4724400"/>
          <a:ext cx="22447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3" name="Equation" r:id="rId3" imgW="1320480" imgH="787320" progId="Equation.DSMT4">
                  <p:embed/>
                </p:oleObj>
              </mc:Choice>
              <mc:Fallback>
                <p:oleObj name="Equation" r:id="rId3" imgW="1320480" imgH="78732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475" y="4724400"/>
                        <a:ext cx="2244725" cy="133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334000" y="6234546"/>
            <a:ext cx="2667000" cy="381000"/>
          </a:xfrm>
        </p:spPr>
        <p:txBody>
          <a:bodyPr/>
          <a:lstStyle/>
          <a:p>
            <a:r>
              <a:rPr lang="en-US" sz="1800" i="1" dirty="0"/>
              <a:t>Continued on next slide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492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Rules of Inference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304800"/>
          </a:xfrm>
        </p:spPr>
        <p:txBody>
          <a:bodyPr/>
          <a:lstStyle/>
          <a:p>
            <a:pPr lvl="1">
              <a:buNone/>
            </a:pPr>
            <a:r>
              <a:rPr lang="en-US" sz="1600" b="1" dirty="0"/>
              <a:t>Valid Argument</a:t>
            </a:r>
            <a:r>
              <a:rPr lang="en-US" sz="1600" dirty="0"/>
              <a:t>: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950982"/>
              </p:ext>
            </p:extLst>
          </p:nvPr>
        </p:nvGraphicFramePr>
        <p:xfrm>
          <a:off x="914400" y="1724422"/>
          <a:ext cx="5766804" cy="484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7" name="Equation" r:id="rId3" imgW="3035160" imgH="2552400" progId="Equation.DSMT4">
                  <p:embed/>
                </p:oleObj>
              </mc:Choice>
              <mc:Fallback>
                <p:oleObj name="Equation" r:id="rId3" imgW="3035160" imgH="2552400" progId="Equation.DSMT4">
                  <p:embed/>
                  <p:pic>
                    <p:nvPicPr>
                      <p:cNvPr id="6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24422"/>
                        <a:ext cx="5766804" cy="484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9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Returning to  the Socrates Example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015130"/>
              </p:ext>
            </p:extLst>
          </p:nvPr>
        </p:nvGraphicFramePr>
        <p:xfrm>
          <a:off x="2476800" y="2819400"/>
          <a:ext cx="4190400" cy="18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7" name="Equation" r:id="rId3" imgW="1676160" imgH="736560" progId="Equation.DSMT4">
                  <p:embed/>
                </p:oleObj>
              </mc:Choice>
              <mc:Fallback>
                <p:oleObj name="Equation" r:id="rId3" imgW="1676160" imgH="73656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800" y="2819400"/>
                        <a:ext cx="4190400" cy="18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8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1.6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209800" cy="45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Valid Argument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32447"/>
              </p:ext>
            </p:extLst>
          </p:nvPr>
        </p:nvGraphicFramePr>
        <p:xfrm>
          <a:off x="431800" y="2514600"/>
          <a:ext cx="78740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8" name="Equation" r:id="rId3" imgW="3936960" imgH="1231560" progId="Equation.DSMT4">
                  <p:embed/>
                </p:oleObj>
              </mc:Choice>
              <mc:Fallback>
                <p:oleObj name="Equation" r:id="rId3" imgW="3936960" imgH="1231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2514600"/>
                        <a:ext cx="78740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77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sz="2800" dirty="0"/>
              <a:t>Universal Modus Ponens combines universal instantiation and modus ponens into one rule.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13158"/>
              </p:ext>
            </p:extLst>
          </p:nvPr>
        </p:nvGraphicFramePr>
        <p:xfrm>
          <a:off x="2769120" y="2895600"/>
          <a:ext cx="3631680" cy="193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1" name="Equation" r:id="rId3" imgW="1815840" imgH="965160" progId="Equation.DSMT4">
                  <p:embed/>
                </p:oleObj>
              </mc:Choice>
              <mc:Fallback>
                <p:oleObj name="Equation" r:id="rId3" imgW="18158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9120" y="2895600"/>
                        <a:ext cx="3631680" cy="193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486400"/>
            <a:ext cx="8229600" cy="533400"/>
          </a:xfrm>
        </p:spPr>
        <p:txBody>
          <a:bodyPr/>
          <a:lstStyle/>
          <a:p>
            <a:r>
              <a:rPr lang="en-US" sz="2800" dirty="0"/>
              <a:t> This rule could be used in the Socrates example.</a:t>
            </a:r>
          </a:p>
        </p:txBody>
      </p:sp>
    </p:spTree>
    <p:extLst>
      <p:ext uri="{BB962C8B-B14F-4D97-AF65-F5344CB8AC3E}">
        <p14:creationId xmlns:p14="http://schemas.microsoft.com/office/powerpoint/2010/main" val="340958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Introduction to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1.7</a:t>
            </a:r>
          </a:p>
        </p:txBody>
      </p:sp>
    </p:spTree>
    <p:extLst>
      <p:ext uri="{BB962C8B-B14F-4D97-AF65-F5344CB8AC3E}">
        <p14:creationId xmlns:p14="http://schemas.microsoft.com/office/powerpoint/2010/main" val="3524313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Mathematical Proofs</a:t>
            </a:r>
          </a:p>
          <a:p>
            <a:r>
              <a:rPr lang="en-US" dirty="0"/>
              <a:t>Forms of Theorems</a:t>
            </a:r>
          </a:p>
          <a:p>
            <a:r>
              <a:rPr lang="en-US" dirty="0"/>
              <a:t>Direct Proofs</a:t>
            </a:r>
          </a:p>
          <a:p>
            <a:r>
              <a:rPr lang="en-US" dirty="0"/>
              <a:t>Indirect Proofs</a:t>
            </a:r>
          </a:p>
          <a:p>
            <a:pPr lvl="1"/>
            <a:r>
              <a:rPr lang="en-US" dirty="0"/>
              <a:t>Proof of the Contrapositive</a:t>
            </a:r>
          </a:p>
          <a:p>
            <a:pPr lvl="1"/>
            <a:r>
              <a:rPr lang="en-US" dirty="0"/>
              <a:t>Proof by Contradiction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4475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A </a:t>
            </a:r>
            <a:r>
              <a:rPr lang="en-US" sz="2400" i="1" dirty="0"/>
              <a:t>proof</a:t>
            </a:r>
            <a:r>
              <a:rPr lang="en-US" sz="2400" dirty="0"/>
              <a:t> is a valid argument that establishes the truth of a statement.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In math, CS, and other disciplines, informal proofs which are generally shorter, are generally used.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More than one rule of inference are often used in a step.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Steps may be skipped.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The rules of inference used are not explicitly stated.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Easier for to understand and to explain to people.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But it is also easier to introduce errors.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Proofs have many practical applications: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verification that computer programs are correct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establishing that operating systems are secure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enabling programs to make inferences in artificial intelligence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showing that system specifications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96686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theorem</a:t>
            </a:r>
            <a:r>
              <a:rPr lang="en-US" sz="2400" dirty="0"/>
              <a:t> is a statement that can be shown to be true using</a:t>
            </a:r>
            <a:r>
              <a:rPr lang="en-US" sz="28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definitions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other theorems</a:t>
            </a:r>
          </a:p>
          <a:p>
            <a:pPr lvl="1">
              <a:spcBef>
                <a:spcPts val="300"/>
              </a:spcBef>
            </a:pPr>
            <a:r>
              <a:rPr lang="en-US" sz="2000" i="1" dirty="0"/>
              <a:t>axioms</a:t>
            </a:r>
            <a:r>
              <a:rPr lang="en-US" sz="2000" dirty="0"/>
              <a:t> (statements which are given as true)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rules of inference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lemma</a:t>
            </a:r>
            <a:r>
              <a:rPr lang="en-US" sz="2400" dirty="0"/>
              <a:t> is a ‘helping theorem’ or a result which is needed to prove a theorem.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corollary</a:t>
            </a:r>
            <a:r>
              <a:rPr lang="en-US" sz="2400" dirty="0"/>
              <a:t> is a result which follows directly from a theorem.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Less important theorems are sometimes called </a:t>
            </a:r>
            <a:r>
              <a:rPr lang="en-US" sz="2400" i="1" dirty="0"/>
              <a:t>propositions</a:t>
            </a:r>
            <a:r>
              <a:rPr lang="en-US" sz="24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conjecture</a:t>
            </a:r>
            <a:r>
              <a:rPr lang="en-US" sz="2400" dirty="0"/>
              <a:t> is a statement that is being proposed to be true. Once a proof of a conjecture is found, it becomes a theorem. It may turn out to be false.</a:t>
            </a:r>
          </a:p>
        </p:txBody>
      </p:sp>
    </p:spTree>
    <p:extLst>
      <p:ext uri="{BB962C8B-B14F-4D97-AF65-F5344CB8AC3E}">
        <p14:creationId xmlns:p14="http://schemas.microsoft.com/office/powerpoint/2010/main" val="292334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sz="2400" dirty="0"/>
              <a:t>Many theorems assert that a property holds for all elements in a domain, such as the integers, the real numbers, or some of the discrete structures that we will study in this class.</a:t>
            </a:r>
          </a:p>
          <a:p>
            <a:r>
              <a:rPr lang="en-US" sz="2400" dirty="0"/>
              <a:t>Often the universal quantifier (needed for a precise statement of a theorem) is omitted by standard mathematical convention.</a:t>
            </a:r>
          </a:p>
          <a:p>
            <a:r>
              <a:rPr lang="en-US" sz="2400" dirty="0"/>
              <a:t>	For example, the statement:</a:t>
            </a:r>
          </a:p>
          <a:p>
            <a:r>
              <a:rPr lang="en-US" sz="2000" dirty="0"/>
              <a:t>		“If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dirty="0"/>
              <a:t>, where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positive real numbers, then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”</a:t>
            </a:r>
          </a:p>
          <a:p>
            <a:r>
              <a:rPr lang="en-US" sz="2400" dirty="0"/>
              <a:t>	really means</a:t>
            </a:r>
          </a:p>
          <a:p>
            <a:r>
              <a:rPr lang="en-US" sz="2400" dirty="0"/>
              <a:t>		</a:t>
            </a:r>
            <a:r>
              <a:rPr lang="en-US" sz="2000" dirty="0"/>
              <a:t>“For all positive real numbers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, if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dirty="0"/>
              <a:t>, then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.”</a:t>
            </a:r>
          </a:p>
        </p:txBody>
      </p:sp>
    </p:spTree>
    <p:extLst>
      <p:ext uri="{BB962C8B-B14F-4D97-AF65-F5344CB8AC3E}">
        <p14:creationId xmlns:p14="http://schemas.microsoft.com/office/powerpoint/2010/main" val="234709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dirty="0"/>
              <a:t>Many theorems have the form:</a:t>
            </a:r>
          </a:p>
          <a:p>
            <a:pPr>
              <a:spcBef>
                <a:spcPts val="2400"/>
              </a:spcBef>
            </a:pPr>
            <a:r>
              <a:rPr lang="en-US" dirty="0"/>
              <a:t>To </a:t>
            </a:r>
            <a:r>
              <a:rPr lang="en-US" dirty="0" smtClean="0"/>
              <a:t>where </a:t>
            </a:r>
            <a:r>
              <a:rPr lang="en-US" i="1" dirty="0"/>
              <a:t>c</a:t>
            </a:r>
            <a:r>
              <a:rPr lang="en-US" dirty="0"/>
              <a:t> is an arbitrary element of the domain,</a:t>
            </a:r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/>
              <a:t>So, we must prove something of the form: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93493"/>
              </p:ext>
            </p:extLst>
          </p:nvPr>
        </p:nvGraphicFramePr>
        <p:xfrm>
          <a:off x="4191000" y="1790845"/>
          <a:ext cx="2219580" cy="50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04" name="Equation" r:id="rId3" imgW="1168200" imgH="266400" progId="Equation.DSMT4">
                  <p:embed/>
                </p:oleObj>
              </mc:Choice>
              <mc:Fallback>
                <p:oleObj name="Equation" r:id="rId3" imgW="1168200" imgH="2664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790845"/>
                        <a:ext cx="2219580" cy="50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38679"/>
              </p:ext>
            </p:extLst>
          </p:nvPr>
        </p:nvGraphicFramePr>
        <p:xfrm>
          <a:off x="2362200" y="2780867"/>
          <a:ext cx="1616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05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780867"/>
                        <a:ext cx="16160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85418"/>
              </p:ext>
            </p:extLst>
          </p:nvPr>
        </p:nvGraphicFramePr>
        <p:xfrm>
          <a:off x="7696200" y="4724400"/>
          <a:ext cx="844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06" name="Equation" r:id="rId7" imgW="444240" imgH="177480" progId="Equation.DSMT4">
                  <p:embed/>
                </p:oleObj>
              </mc:Choice>
              <mc:Fallback>
                <p:oleObj name="Equation" r:id="rId7" imgW="44424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6200" y="4724400"/>
                        <a:ext cx="8445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62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sz="2400" i="1" dirty="0"/>
              <a:t>Trivial Proof</a:t>
            </a:r>
            <a:r>
              <a:rPr lang="en-US" sz="2400" dirty="0"/>
              <a:t>: If we know </a:t>
            </a:r>
            <a:r>
              <a:rPr lang="en-US" sz="2400" i="1" dirty="0"/>
              <a:t>q</a:t>
            </a:r>
            <a:r>
              <a:rPr lang="en-US" sz="2400" dirty="0"/>
              <a:t> is true, then</a:t>
            </a:r>
          </a:p>
          <a:p>
            <a:r>
              <a:rPr lang="en-US" sz="2400" i="1" dirty="0"/>
              <a:t>	p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→ </a:t>
            </a:r>
            <a:r>
              <a:rPr lang="en-US" sz="2400" i="1" dirty="0">
                <a:ea typeface="Cambria Math"/>
              </a:rPr>
              <a:t>q</a:t>
            </a:r>
            <a:r>
              <a:rPr lang="en-US" sz="2400" dirty="0"/>
              <a:t>   is true as well.</a:t>
            </a:r>
          </a:p>
          <a:p>
            <a:r>
              <a:rPr lang="en-US" sz="2400" dirty="0"/>
              <a:t>“If it is raining then </a:t>
            </a:r>
            <a:r>
              <a:rPr lang="en-US" sz="2400" dirty="0">
                <a:ea typeface="Cambria Math" pitchFamily="18" charset="0"/>
              </a:rPr>
              <a:t>1=1</a:t>
            </a:r>
            <a:r>
              <a:rPr lang="en-US" sz="2400" dirty="0"/>
              <a:t>.”</a:t>
            </a:r>
          </a:p>
          <a:p>
            <a:r>
              <a:rPr lang="en-US" sz="2400" dirty="0"/>
              <a:t> </a:t>
            </a:r>
            <a:r>
              <a:rPr lang="en-US" sz="2400" i="1" dirty="0"/>
              <a:t>Vacuous Proof</a:t>
            </a:r>
            <a:r>
              <a:rPr lang="en-US" sz="2400" dirty="0"/>
              <a:t>: If we know </a:t>
            </a:r>
            <a:r>
              <a:rPr lang="en-US" sz="2400" i="1" dirty="0"/>
              <a:t>p</a:t>
            </a:r>
            <a:r>
              <a:rPr lang="en-US" sz="2400" dirty="0"/>
              <a:t> is false then</a:t>
            </a:r>
          </a:p>
          <a:p>
            <a:r>
              <a:rPr lang="en-US" sz="2400" i="1" dirty="0"/>
              <a:t>	p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→ </a:t>
            </a:r>
            <a:r>
              <a:rPr lang="en-US" sz="2400" i="1" dirty="0">
                <a:ea typeface="Cambria Math"/>
              </a:rPr>
              <a:t>q</a:t>
            </a:r>
            <a:r>
              <a:rPr lang="en-US" sz="2400" dirty="0"/>
              <a:t>   is true as well.</a:t>
            </a:r>
          </a:p>
          <a:p>
            <a:r>
              <a:rPr lang="en-US" sz="2400" dirty="0"/>
              <a:t>“If I am both rich and poor then </a:t>
            </a:r>
            <a:r>
              <a:rPr lang="en-US" sz="2400" dirty="0">
                <a:ea typeface="Cambria Math" pitchFamily="18" charset="0"/>
              </a:rPr>
              <a:t>2 + 2 = 5</a:t>
            </a:r>
            <a:r>
              <a:rPr lang="en-US" sz="2400" dirty="0"/>
              <a:t>.”</a:t>
            </a:r>
          </a:p>
          <a:p>
            <a:r>
              <a:rPr lang="en-US" sz="2400" dirty="0"/>
              <a:t> [ Even though these examples seem silly, both trivial and vacuous proofs are often used in mathematical induction, as we will see in Chapter 5) ]</a:t>
            </a:r>
          </a:p>
        </p:txBody>
      </p:sp>
    </p:spTree>
    <p:extLst>
      <p:ext uri="{BB962C8B-B14F-4D97-AF65-F5344CB8AC3E}">
        <p14:creationId xmlns:p14="http://schemas.microsoft.com/office/powerpoint/2010/main" val="3331834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b="1" dirty="0"/>
              <a:t> Definition</a:t>
            </a:r>
            <a:r>
              <a:rPr lang="en-US" dirty="0"/>
              <a:t>: The integer </a:t>
            </a:r>
            <a:r>
              <a:rPr lang="en-US" i="1" dirty="0"/>
              <a:t>n</a:t>
            </a:r>
            <a:r>
              <a:rPr lang="en-US" dirty="0"/>
              <a:t> is even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odd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 Note that every integer is either even or odd and no integer is both even and odd.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need this basic fact about the integers in some of the example proofs to follow. We will learn more about the integers in Chapter 4.</a:t>
            </a:r>
          </a:p>
        </p:txBody>
      </p:sp>
    </p:spTree>
    <p:extLst>
      <p:ext uri="{BB962C8B-B14F-4D97-AF65-F5344CB8AC3E}">
        <p14:creationId xmlns:p14="http://schemas.microsoft.com/office/powerpoint/2010/main" val="25206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450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i="1" dirty="0"/>
              <a:t>Direct Proof</a:t>
            </a:r>
            <a:r>
              <a:rPr lang="en-US" sz="2400" dirty="0"/>
              <a:t>: Assume that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is true. Use rules of inference, axioms, and logical equivalences to show that </a:t>
            </a:r>
            <a:r>
              <a:rPr lang="en-US" sz="2400" i="1" dirty="0"/>
              <a:t>q</a:t>
            </a:r>
            <a:r>
              <a:rPr lang="en-US" sz="2400" dirty="0"/>
              <a:t> must also be true.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</a:t>
            </a:r>
            <a:r>
              <a:rPr lang="en-US" sz="2400" dirty="0"/>
              <a:t>: Give a direct proof of the theorem “If </a:t>
            </a:r>
            <a:r>
              <a:rPr lang="en-US" sz="2400" i="1" dirty="0"/>
              <a:t>n</a:t>
            </a:r>
            <a:r>
              <a:rPr lang="en-US" sz="2400" dirty="0"/>
              <a:t> is an odd integer, then </a:t>
            </a:r>
            <a:r>
              <a:rPr lang="en-US" sz="2400" i="1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 is odd.”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Solution</a:t>
            </a:r>
            <a:r>
              <a:rPr lang="en-US" sz="2400" dirty="0"/>
              <a:t>: Assume that </a:t>
            </a:r>
            <a:r>
              <a:rPr lang="en-US" sz="2400" i="1" dirty="0"/>
              <a:t>n</a:t>
            </a:r>
            <a:r>
              <a:rPr lang="en-US" sz="2400" dirty="0"/>
              <a:t> is odd. Then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for an integer </a:t>
            </a:r>
            <a:r>
              <a:rPr lang="en-US" sz="2400" i="1" dirty="0"/>
              <a:t>k</a:t>
            </a:r>
            <a:r>
              <a:rPr lang="en-US" sz="2400" dirty="0"/>
              <a:t>. Squaring both sides of the equation, we get:</a:t>
            </a:r>
          </a:p>
          <a:p>
            <a:pPr>
              <a:spcBef>
                <a:spcPts val="600"/>
              </a:spcBef>
            </a:pPr>
            <a:r>
              <a:rPr lang="en-US" sz="2400" i="1" dirty="0"/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/>
              <a:t>  </a:t>
            </a:r>
            <a:r>
              <a:rPr lang="en-US" sz="2400" dirty="0"/>
              <a:t> = 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, an integer.                           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We have proved that if n</a:t>
            </a:r>
            <a:r>
              <a:rPr lang="en-US" sz="2400" i="1" dirty="0"/>
              <a:t> </a:t>
            </a:r>
            <a:r>
              <a:rPr lang="en-US" sz="2400" dirty="0"/>
              <a:t>is an odd integer, then </a:t>
            </a:r>
            <a:r>
              <a:rPr lang="en-US" sz="2400" i="1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 is an odd integer.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362200" y="5867400"/>
            <a:ext cx="6019800" cy="685800"/>
          </a:xfrm>
        </p:spPr>
        <p:txBody>
          <a:bodyPr/>
          <a:lstStyle/>
          <a:p>
            <a:r>
              <a:rPr lang="en-US" sz="2000" dirty="0"/>
              <a:t>(marks the  end of the proof. Sometimes </a:t>
            </a:r>
            <a:r>
              <a:rPr lang="en-US" sz="2000" b="1" dirty="0"/>
              <a:t>QED </a:t>
            </a:r>
            <a:r>
              <a:rPr lang="en-US" sz="2000" dirty="0"/>
              <a:t>is used instead.)</a:t>
            </a:r>
          </a:p>
        </p:txBody>
      </p:sp>
    </p:spTree>
    <p:extLst>
      <p:ext uri="{BB962C8B-B14F-4D97-AF65-F5344CB8AC3E}">
        <p14:creationId xmlns:p14="http://schemas.microsoft.com/office/powerpoint/2010/main" val="241058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US" sz="2400" i="1" dirty="0"/>
                  <a:t>Proof by Contraposition</a:t>
                </a:r>
                <a:r>
                  <a:rPr lang="en-US" sz="2400" dirty="0"/>
                  <a:t>: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/>
                  <a:t>q</a:t>
                </a:r>
                <a:r>
                  <a:rPr lang="en-US" sz="2400" dirty="0"/>
                  <a:t>  and show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/>
                  </a:rPr>
                  <a:t>p</a:t>
                </a:r>
                <a:r>
                  <a:rPr lang="en-US" sz="2400" dirty="0"/>
                  <a:t> is true also. This is sometimes called an </a:t>
                </a:r>
                <a:r>
                  <a:rPr lang="en-US" sz="2400" i="1" dirty="0"/>
                  <a:t>indirect proof </a:t>
                </a:r>
                <a:r>
                  <a:rPr lang="en-US" sz="2400" dirty="0"/>
                  <a:t>method. If we give a direct proof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/>
                  <a:t>q</a:t>
                </a:r>
                <a:r>
                  <a:rPr lang="en-US" sz="2400" dirty="0"/>
                  <a:t> </a:t>
                </a:r>
                <a:r>
                  <a:rPr lang="en-US" sz="2400" dirty="0">
                    <a:ea typeface="Cambria Math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/>
                  </a:rPr>
                  <a:t>p </a:t>
                </a:r>
                <a:r>
                  <a:rPr lang="en-US" sz="2400" dirty="0">
                    <a:ea typeface="Cambria Math"/>
                  </a:rPr>
                  <a:t>then we have a proof of </a:t>
                </a:r>
                <a:r>
                  <a:rPr lang="en-US" sz="2400" i="1" dirty="0"/>
                  <a:t>p</a:t>
                </a:r>
                <a:r>
                  <a:rPr lang="en-US" sz="2400" dirty="0"/>
                  <a:t> </a:t>
                </a:r>
                <a:r>
                  <a:rPr lang="en-US" sz="2400" dirty="0">
                    <a:ea typeface="Cambria Math"/>
                  </a:rPr>
                  <a:t>→ q</a:t>
                </a:r>
                <a:r>
                  <a:rPr lang="en-US" sz="2400" i="1" dirty="0">
                    <a:ea typeface="Cambria Math"/>
                  </a:rPr>
                  <a:t>.</a:t>
                </a:r>
              </a:p>
              <a:p>
                <a:pPr marL="548640" lvl="2">
                  <a:buClr>
                    <a:schemeClr val="accent3"/>
                  </a:buClr>
                  <a:buSzPct val="95000"/>
                  <a:buNone/>
                </a:pPr>
                <a:r>
                  <a:rPr lang="en-US" sz="2000" i="1" dirty="0">
                    <a:ea typeface="Cambria Math"/>
                  </a:rPr>
                  <a:t>Why does this work?</a:t>
                </a:r>
                <a:endParaRPr lang="en-US" sz="20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Prove that if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is an integer and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 +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odd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then</a:t>
                </a:r>
                <a:r>
                  <a:rPr lang="en-US" sz="2400" i="1" dirty="0"/>
                  <a:t> n </a:t>
                </a:r>
                <a:r>
                  <a:rPr lang="en-US" sz="2400" dirty="0"/>
                  <a:t>is odd.</a:t>
                </a:r>
              </a:p>
              <a:p>
                <a:r>
                  <a:rPr lang="en-US" sz="2400" b="1" dirty="0"/>
                  <a:t>Solution</a:t>
                </a:r>
                <a:r>
                  <a:rPr lang="en-US" sz="2400" i="1" dirty="0"/>
                  <a:t>: </a:t>
                </a:r>
                <a:r>
                  <a:rPr lang="en-US" sz="2400" dirty="0"/>
                  <a:t>Assume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even. So, </a:t>
                </a:r>
                <a:r>
                  <a:rPr lang="en-US" sz="2400" i="1" dirty="0"/>
                  <a:t>n =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k </a:t>
                </a:r>
                <a:r>
                  <a:rPr lang="en-US" sz="2400" dirty="0"/>
                  <a:t>for some integer </a:t>
                </a:r>
                <a:r>
                  <a:rPr lang="en-US" sz="2400" i="1" dirty="0"/>
                  <a:t>k</a:t>
                </a:r>
                <a:r>
                  <a:rPr lang="en-US" sz="2400" dirty="0"/>
                  <a:t>. Thus </a:t>
                </a:r>
              </a:p>
              <a:p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</a:t>
                </a:r>
                <a:r>
                  <a:rPr lang="en-US" sz="2400" dirty="0"/>
                  <a:t> + </a:t>
                </a:r>
                <a:r>
                  <a:rPr lang="en-US" sz="2400" dirty="0">
                    <a:ea typeface="Cambria Math" pitchFamily="18" charset="0"/>
                  </a:rPr>
                  <a:t>2 = 3(2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) + 2 =6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 +2 = 2(3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 + 1) = 2</a:t>
                </a:r>
                <a:r>
                  <a:rPr lang="en-US" sz="2400" i="1" dirty="0">
                    <a:ea typeface="Cambria Math" pitchFamily="18" charset="0"/>
                  </a:rPr>
                  <a:t>j  </a:t>
                </a:r>
                <a:r>
                  <a:rPr lang="en-US" sz="2400" dirty="0">
                    <a:ea typeface="Cambria Math" pitchFamily="18" charset="0"/>
                  </a:rPr>
                  <a:t>for </a:t>
                </a:r>
                <a:r>
                  <a:rPr lang="en-US" sz="2400" i="1" dirty="0"/>
                  <a:t>j</a:t>
                </a:r>
                <a:r>
                  <a:rPr lang="en-US" sz="2400" dirty="0"/>
                  <a:t> =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k</a:t>
                </a:r>
                <a:r>
                  <a:rPr lang="en-US" sz="2400" dirty="0"/>
                  <a:t> +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endParaRPr lang="en-US" sz="2400" i="1" dirty="0">
                  <a:ea typeface="Cambria Math" pitchFamily="18" charset="0"/>
                </a:endParaRPr>
              </a:p>
              <a:p>
                <a:r>
                  <a:rPr lang="en-US" sz="2400" dirty="0"/>
                  <a:t>Therefore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</a:t>
                </a:r>
                <a:r>
                  <a:rPr lang="en-US" sz="2400" dirty="0"/>
                  <a:t> + </a:t>
                </a:r>
                <a:r>
                  <a:rPr lang="en-US" sz="2400" dirty="0">
                    <a:ea typeface="Cambria Math" pitchFamily="18" charset="0"/>
                  </a:rPr>
                  <a:t>2 is even. Since we have shown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q</a:t>
                </a:r>
                <a:r>
                  <a:rPr lang="en-US" sz="2400" dirty="0">
                    <a:ea typeface="Cambria Math" pitchFamily="18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p</a:t>
                </a:r>
                <a:r>
                  <a:rPr lang="en-US" sz="2400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, </a:t>
                </a:r>
                <a:r>
                  <a:rPr lang="en-US" sz="2400" i="1" dirty="0">
                    <a:ea typeface="Cambria Math" pitchFamily="18" charset="0"/>
                  </a:rPr>
                  <a:t>p </a:t>
                </a:r>
                <a:r>
                  <a:rPr lang="en-US" sz="2400" dirty="0">
                    <a:ea typeface="Cambria Math" pitchFamily="18" charset="0"/>
                  </a:rPr>
                  <a:t>→ </a:t>
                </a:r>
                <a:r>
                  <a:rPr lang="en-US" sz="2400" i="1" dirty="0">
                    <a:ea typeface="Cambria Math" pitchFamily="18" charset="0"/>
                  </a:rPr>
                  <a:t>q</a:t>
                </a:r>
                <a:r>
                  <a:rPr lang="en-US" sz="2400" dirty="0">
                    <a:ea typeface="Cambria Math" pitchFamily="18" charset="0"/>
                  </a:rPr>
                  <a:t>  must hold as well. </a:t>
                </a:r>
                <a:r>
                  <a:rPr lang="en-US" sz="2400" dirty="0"/>
                  <a:t>If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is an integer and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 +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odd (not even) 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then</a:t>
                </a:r>
                <a:r>
                  <a:rPr lang="en-US" sz="2400" i="1" dirty="0"/>
                  <a:t> n </a:t>
                </a:r>
                <a:r>
                  <a:rPr lang="en-US" sz="2400" dirty="0"/>
                  <a:t>is odd (not even).</a:t>
                </a:r>
                <a:endParaRPr lang="en-US" sz="2400" dirty="0"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28" r="-370" b="-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0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Example</a:t>
            </a:r>
            <a:r>
              <a:rPr lang="en-US" sz="2800" dirty="0"/>
              <a:t>: Prove that for an integer </a:t>
            </a:r>
            <a:r>
              <a:rPr lang="en-US" sz="2800" i="1" dirty="0"/>
              <a:t>n,</a:t>
            </a:r>
            <a:r>
              <a:rPr lang="en-US" sz="2800" dirty="0"/>
              <a:t> if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 is odd, then </a:t>
            </a:r>
            <a:r>
              <a:rPr lang="en-US" sz="2800" i="1" dirty="0"/>
              <a:t>n</a:t>
            </a:r>
            <a:r>
              <a:rPr lang="en-US" sz="2800" dirty="0"/>
              <a:t> is odd.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Use proof by contraposition. Assume </a:t>
            </a:r>
            <a:r>
              <a:rPr lang="en-US" sz="2800" i="1" dirty="0"/>
              <a:t>n</a:t>
            </a:r>
            <a:r>
              <a:rPr lang="en-US" sz="2800" dirty="0"/>
              <a:t> is even (i.e., not odd). Therefore, there exists an integer </a:t>
            </a:r>
            <a:r>
              <a:rPr lang="en-US" sz="2800" i="1" dirty="0"/>
              <a:t>k</a:t>
            </a:r>
            <a:r>
              <a:rPr lang="en-US" sz="2800" dirty="0"/>
              <a:t> such that </a:t>
            </a:r>
            <a:r>
              <a:rPr lang="en-US" sz="2800" i="1" dirty="0"/>
              <a:t>n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dirty="0"/>
              <a:t>. Hence,</a:t>
            </a:r>
          </a:p>
          <a:p>
            <a:r>
              <a:rPr lang="en-US" sz="2800" i="1" dirty="0"/>
              <a:t>			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 </a:t>
            </a:r>
            <a:r>
              <a:rPr lang="en-US" sz="2800" dirty="0"/>
              <a:t> = 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2 </a:t>
            </a:r>
            <a:r>
              <a:rPr lang="en-US" sz="2800" dirty="0"/>
              <a:t>(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dirty="0">
                <a:ea typeface="Cambria Math" pitchFamily="18" charset="0"/>
              </a:rPr>
              <a:t>)</a:t>
            </a:r>
          </a:p>
          <a:p>
            <a:r>
              <a:rPr lang="en-US" sz="2800" dirty="0">
                <a:ea typeface="Cambria Math" pitchFamily="18" charset="0"/>
              </a:rPr>
              <a:t>and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is even(i.e., not odd).</a:t>
            </a:r>
          </a:p>
          <a:p>
            <a:r>
              <a:rPr lang="en-US" sz="2800" dirty="0"/>
              <a:t>We have shown that if </a:t>
            </a:r>
            <a:r>
              <a:rPr lang="en-US" sz="2800" i="1" dirty="0"/>
              <a:t>n </a:t>
            </a:r>
            <a:r>
              <a:rPr lang="en-US" sz="2800" dirty="0"/>
              <a:t>is an even integer, then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 </a:t>
            </a:r>
            <a:r>
              <a:rPr lang="en-US" sz="2800" dirty="0"/>
              <a:t>is even. Therefore by contraposition, for an integer</a:t>
            </a:r>
            <a:r>
              <a:rPr lang="en-US" sz="2800" i="1" dirty="0"/>
              <a:t> n,</a:t>
            </a:r>
            <a:r>
              <a:rPr lang="en-US" sz="2800" dirty="0"/>
              <a:t> if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 is odd, then </a:t>
            </a:r>
            <a:r>
              <a:rPr lang="en-US" sz="2800" i="1" dirty="0"/>
              <a:t>n</a:t>
            </a:r>
            <a:r>
              <a:rPr lang="en-US" sz="2800" dirty="0"/>
              <a:t> is odd.</a:t>
            </a:r>
          </a:p>
        </p:txBody>
      </p:sp>
    </p:spTree>
    <p:extLst>
      <p:ext uri="{BB962C8B-B14F-4D97-AF65-F5344CB8AC3E}">
        <p14:creationId xmlns:p14="http://schemas.microsoft.com/office/powerpoint/2010/main" val="1846584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i="1" dirty="0"/>
                  <a:t>Proof by Contradiction</a:t>
                </a:r>
                <a:r>
                  <a:rPr lang="en-US" sz="2600" dirty="0"/>
                  <a:t>: (AKA </a:t>
                </a:r>
                <a:r>
                  <a:rPr lang="en-US" sz="2600" i="1" dirty="0" err="1"/>
                  <a:t>reductio</a:t>
                </a:r>
                <a:r>
                  <a:rPr lang="en-US" sz="2600" i="1" dirty="0"/>
                  <a:t> ad absurdum</a:t>
                </a:r>
                <a:r>
                  <a:rPr lang="en-US" sz="2600" b="1" dirty="0"/>
                  <a:t>)</a:t>
                </a:r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To prove </a:t>
                </a:r>
                <a:r>
                  <a:rPr lang="en-US" sz="2600" i="1" dirty="0"/>
                  <a:t>p</a:t>
                </a:r>
                <a:r>
                  <a:rPr lang="en-US" sz="2600" dirty="0"/>
                  <a:t>, 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</a:t>
                </a:r>
                <a:r>
                  <a:rPr lang="en-US" sz="2600" dirty="0"/>
                  <a:t>  and derive a contradiction such as    </a:t>
                </a:r>
                <a:r>
                  <a:rPr lang="en-US" sz="2600" i="1" dirty="0"/>
                  <a:t>p </a:t>
                </a:r>
                <a:r>
                  <a:rPr lang="en-US" sz="2600" dirty="0"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p. </a:t>
                </a:r>
                <a:r>
                  <a:rPr lang="en-US" sz="2600" dirty="0">
                    <a:ea typeface="Cambria Math"/>
                  </a:rPr>
                  <a:t>(an indirect form of proof).</a:t>
                </a:r>
                <a:r>
                  <a:rPr lang="en-US" sz="2600" dirty="0"/>
                  <a:t> Since we have shown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</a:t>
                </a:r>
                <a:r>
                  <a:rPr lang="en-US" sz="2600" dirty="0"/>
                  <a:t> </a:t>
                </a:r>
                <a:r>
                  <a:rPr lang="en-US" sz="2600" dirty="0">
                    <a:ea typeface="Cambria Math"/>
                  </a:rPr>
                  <a:t>→</a:t>
                </a:r>
                <a:r>
                  <a:rPr lang="en-US" sz="2600" b="1" dirty="0">
                    <a:ea typeface="Cambria Math"/>
                  </a:rPr>
                  <a:t>F</a:t>
                </a:r>
                <a:r>
                  <a:rPr lang="en-US" sz="2600" dirty="0"/>
                  <a:t> is true , it follows that the contrapositive </a:t>
                </a:r>
                <a:r>
                  <a:rPr lang="en-US" sz="2600" b="1" dirty="0" err="1"/>
                  <a:t>T</a:t>
                </a:r>
                <a:r>
                  <a:rPr lang="en-US" sz="2600" dirty="0" err="1">
                    <a:ea typeface="Cambria Math"/>
                  </a:rPr>
                  <a:t>→</a:t>
                </a:r>
                <a:r>
                  <a:rPr lang="en-US" sz="2600" i="1" dirty="0" err="1">
                    <a:ea typeface="Cambria Math"/>
                  </a:rPr>
                  <a:t>p</a:t>
                </a:r>
                <a:r>
                  <a:rPr lang="en-US" sz="2600" dirty="0">
                    <a:ea typeface="Cambria Math"/>
                  </a:rPr>
                  <a:t> also holds.</a:t>
                </a:r>
                <a:endParaRPr lang="en-US" sz="2600" dirty="0"/>
              </a:p>
              <a:p>
                <a:r>
                  <a:rPr lang="en-US" sz="2600" b="1" dirty="0"/>
                  <a:t>Example</a:t>
                </a:r>
                <a:r>
                  <a:rPr lang="en-US" sz="2600" dirty="0"/>
                  <a:t>:</a:t>
                </a:r>
                <a:r>
                  <a:rPr lang="en-US" sz="2600" i="1" dirty="0"/>
                  <a:t> </a:t>
                </a:r>
                <a:r>
                  <a:rPr lang="en-US" sz="2600" dirty="0"/>
                  <a:t>Prove that if you pick 22 days from the calendar, at least 4 must fall on the same day of the week.</a:t>
                </a:r>
              </a:p>
              <a:p>
                <a:r>
                  <a:rPr lang="en-US" sz="2600" b="1" dirty="0"/>
                  <a:t>Solution</a:t>
                </a:r>
                <a:r>
                  <a:rPr lang="en-US" sz="2600" dirty="0"/>
                  <a:t>: Assume that no more than 3 of the 22 days fall on the same day of the week. Because there are 7 days of the week, we could only have picked 21 days. This contradicts the assumption that we have picked 22 days.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44" r="-1481" b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130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Contradiction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8000" cy="2016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A preview of Chapter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Prove that there is no largest prime number.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Assume that there is a largest prime number. Call it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en-US" sz="2800" dirty="0"/>
              <a:t>. Hence, we can list all the primes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,</a:t>
            </a:r>
            <a:r>
              <a:rPr lang="en-US" sz="2800" dirty="0">
                <a:ea typeface="Cambria Math" pitchFamily="18" charset="0"/>
              </a:rPr>
              <a:t>3</a:t>
            </a:r>
            <a:r>
              <a:rPr lang="en-US" sz="2800" dirty="0"/>
              <a:t>,..,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en-US" sz="2800" dirty="0"/>
              <a:t>. Form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8519"/>
              </p:ext>
            </p:extLst>
          </p:nvPr>
        </p:nvGraphicFramePr>
        <p:xfrm>
          <a:off x="2762550" y="3575050"/>
          <a:ext cx="361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6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550" y="3575050"/>
                        <a:ext cx="3618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294910"/>
            <a:ext cx="8388000" cy="2209800"/>
          </a:xfrm>
        </p:spPr>
        <p:txBody>
          <a:bodyPr/>
          <a:lstStyle/>
          <a:p>
            <a:r>
              <a:rPr lang="en-US" sz="2800" dirty="0"/>
              <a:t>None of the prime numbers on the list divides </a:t>
            </a:r>
            <a:r>
              <a:rPr lang="en-US" sz="2800" i="1" dirty="0"/>
              <a:t>r</a:t>
            </a:r>
            <a:r>
              <a:rPr lang="en-US" sz="2800" dirty="0"/>
              <a:t>. Therefore, by a theorem in Chapter 4, either </a:t>
            </a:r>
            <a:r>
              <a:rPr lang="en-US" sz="2800" i="1" dirty="0"/>
              <a:t>r</a:t>
            </a:r>
            <a:r>
              <a:rPr lang="en-US" sz="2800" dirty="0"/>
              <a:t> is prime or there is a smaller prime that divides </a:t>
            </a:r>
            <a:r>
              <a:rPr lang="en-US" sz="2800" i="1" dirty="0"/>
              <a:t>r</a:t>
            </a:r>
            <a:r>
              <a:rPr lang="en-US" sz="2800" dirty="0"/>
              <a:t>. This contradicts the assumption that there is a largest prime. Therefore, there is no largest prime.</a:t>
            </a:r>
          </a:p>
        </p:txBody>
      </p:sp>
    </p:spTree>
    <p:extLst>
      <p:ext uri="{BB962C8B-B14F-4D97-AF65-F5344CB8AC3E}">
        <p14:creationId xmlns:p14="http://schemas.microsoft.com/office/powerpoint/2010/main" val="309277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Theorems that are </a:t>
            </a:r>
            <a:r>
              <a:rPr lang="en-IN" dirty="0" err="1"/>
              <a:t>Biconditional</a:t>
            </a:r>
            <a:r>
              <a:rPr lang="en-IN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r>
              <a:rPr lang="en-US" sz="2800" dirty="0"/>
              <a:t>To prove a theorem that is a </a:t>
            </a:r>
            <a:r>
              <a:rPr lang="en-US" sz="2800" dirty="0" err="1"/>
              <a:t>biconditional</a:t>
            </a:r>
            <a:r>
              <a:rPr lang="en-US" sz="2800" dirty="0"/>
              <a:t> statement, that is, a statement of the form </a:t>
            </a:r>
            <a:r>
              <a:rPr lang="en-US" sz="2800" i="1" dirty="0"/>
              <a:t>p </a:t>
            </a:r>
            <a:r>
              <a:rPr lang="en-US" sz="2800" dirty="0">
                <a:ea typeface="Cambria Math"/>
              </a:rPr>
              <a:t>↔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, we show that     </a:t>
            </a:r>
            <a:r>
              <a:rPr lang="en-US" sz="2800" i="1" dirty="0">
                <a:ea typeface="Cambria Math"/>
              </a:rPr>
              <a:t>p </a:t>
            </a:r>
            <a:r>
              <a:rPr lang="en-US" sz="2800" dirty="0">
                <a:ea typeface="Cambria Math"/>
              </a:rPr>
              <a:t>→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 are both true.</a:t>
            </a:r>
          </a:p>
          <a:p>
            <a:r>
              <a:rPr lang="en-US" sz="2800" b="1" dirty="0">
                <a:ea typeface="Cambria Math"/>
              </a:rPr>
              <a:t>Example</a:t>
            </a:r>
            <a:r>
              <a:rPr lang="en-US" sz="2800" dirty="0">
                <a:ea typeface="Cambria Math"/>
              </a:rPr>
              <a:t>: Prove the theorem: “If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is an integer, then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is odd if and only if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baseline="30000" dirty="0">
                <a:ea typeface="Cambria Math"/>
              </a:rPr>
              <a:t>2</a:t>
            </a:r>
            <a:r>
              <a:rPr lang="en-US" sz="2800" dirty="0">
                <a:ea typeface="Cambria Math"/>
              </a:rPr>
              <a:t> is odd.”</a:t>
            </a:r>
          </a:p>
          <a:p>
            <a:r>
              <a:rPr lang="en-US" sz="2800" b="1" dirty="0">
                <a:ea typeface="Cambria Math"/>
              </a:rPr>
              <a:t>Solution: </a:t>
            </a:r>
            <a:r>
              <a:rPr lang="en-US" sz="2800" dirty="0">
                <a:ea typeface="Cambria Math"/>
              </a:rPr>
              <a:t>We have already shown (previous slides) that both </a:t>
            </a:r>
            <a:r>
              <a:rPr lang="en-US" sz="2800" i="1" dirty="0">
                <a:ea typeface="Cambria Math"/>
              </a:rPr>
              <a:t>p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. Therefore we can conclude </a:t>
            </a:r>
            <a:r>
              <a:rPr lang="en-US" sz="2800" i="1" dirty="0"/>
              <a:t>p </a:t>
            </a:r>
            <a:r>
              <a:rPr lang="en-US" sz="2800" dirty="0">
                <a:ea typeface="Cambria Math"/>
              </a:rPr>
              <a:t>↔ </a:t>
            </a:r>
            <a:r>
              <a:rPr lang="en-US" sz="2800" i="1" dirty="0">
                <a:ea typeface="Cambria Math"/>
              </a:rPr>
              <a:t>q.</a:t>
            </a:r>
            <a:endParaRPr lang="en-US" sz="2800" dirty="0">
              <a:ea typeface="Cambria Math"/>
            </a:endParaRPr>
          </a:p>
          <a:p>
            <a:r>
              <a:rPr lang="en-US" sz="2800" dirty="0">
                <a:ea typeface="Cambria Math"/>
              </a:rPr>
              <a:t>   </a:t>
            </a:r>
            <a:r>
              <a:rPr lang="en-US" sz="2000" dirty="0">
                <a:ea typeface="Cambria Math"/>
              </a:rPr>
              <a:t>Sometimes </a:t>
            </a:r>
            <a:r>
              <a:rPr lang="en-US" sz="2000" i="1" dirty="0" err="1">
                <a:ea typeface="Cambria Math"/>
              </a:rPr>
              <a:t>iff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>
                <a:ea typeface="Cambria Math"/>
              </a:rPr>
              <a:t>is used as an abbreviation for “if and only if,” as in</a:t>
            </a:r>
          </a:p>
          <a:p>
            <a:r>
              <a:rPr lang="en-US" sz="2000" dirty="0">
                <a:ea typeface="Cambria Math"/>
              </a:rPr>
              <a:t>                  “If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dirty="0">
                <a:ea typeface="Cambria Math"/>
              </a:rPr>
              <a:t> is an integer, then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dirty="0">
                <a:ea typeface="Cambria Math"/>
              </a:rPr>
              <a:t> is odd </a:t>
            </a:r>
            <a:r>
              <a:rPr lang="en-US" sz="2000">
                <a:ea typeface="Cambria Math"/>
              </a:rPr>
              <a:t>iff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baseline="30000" dirty="0">
                <a:ea typeface="Cambria Math"/>
              </a:rPr>
              <a:t>2</a:t>
            </a:r>
            <a:r>
              <a:rPr lang="en-US" sz="2000" dirty="0">
                <a:ea typeface="Cambria Math"/>
              </a:rPr>
              <a:t> is odd.”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78866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wrong with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19"/>
          </a:xfrm>
        </p:spPr>
        <p:txBody>
          <a:bodyPr/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18104"/>
              </p:ext>
            </p:extLst>
          </p:nvPr>
        </p:nvGraphicFramePr>
        <p:xfrm>
          <a:off x="593725" y="2057400"/>
          <a:ext cx="74834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6" name="Equation" r:id="rId3" imgW="3936960" imgH="1930320" progId="Equation.DSMT4">
                  <p:embed/>
                </p:oleObj>
              </mc:Choice>
              <mc:Fallback>
                <p:oleObj name="Equation" r:id="rId3" imgW="3936960" imgH="1930320" progId="Equation.DSMT4">
                  <p:embed/>
                  <p:pic>
                    <p:nvPicPr>
                      <p:cNvPr id="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2057400"/>
                        <a:ext cx="7483475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6172200"/>
            <a:ext cx="8229600" cy="381000"/>
          </a:xfrm>
        </p:spPr>
        <p:txBody>
          <a:bodyPr/>
          <a:lstStyle/>
          <a:p>
            <a:r>
              <a:rPr lang="en-US" sz="2000" b="1" dirty="0"/>
              <a:t>Solution</a:t>
            </a:r>
            <a:r>
              <a:rPr lang="en-US" sz="2000" dirty="0"/>
              <a:t>: Step 5. a - b = </a:t>
            </a:r>
            <a:r>
              <a:rPr lang="en-US" sz="2000" dirty="0">
                <a:ea typeface="Cambria Math" pitchFamily="18" charset="0"/>
              </a:rPr>
              <a:t>0 by the premise and division by 0 is undefined. </a:t>
            </a:r>
          </a:p>
        </p:txBody>
      </p:sp>
    </p:spTree>
    <p:extLst>
      <p:ext uri="{BB962C8B-B14F-4D97-AF65-F5344CB8AC3E}">
        <p14:creationId xmlns:p14="http://schemas.microsoft.com/office/powerpoint/2010/main" val="2702822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r>
              <a:rPr lang="en-US" dirty="0"/>
              <a:t> If direct methods of proof do not </a:t>
            </a:r>
            <a:r>
              <a:rPr lang="en-US" dirty="0" smtClean="0"/>
              <a:t>work</a:t>
            </a:r>
            <a:endParaRPr lang="en-US" dirty="0"/>
          </a:p>
          <a:p>
            <a:pPr lvl="1"/>
            <a:r>
              <a:rPr lang="en-US" dirty="0"/>
              <a:t>We may need a clever use of a proof by contraposition.</a:t>
            </a:r>
          </a:p>
          <a:p>
            <a:pPr lvl="1"/>
            <a:r>
              <a:rPr lang="en-US" dirty="0"/>
              <a:t> Or a proof by contradiction.</a:t>
            </a:r>
          </a:p>
          <a:p>
            <a:pPr lvl="1"/>
            <a:r>
              <a:rPr lang="en-US" dirty="0"/>
              <a:t> In the next section, we will see strategies that can be used when straightforward approaches do not work.</a:t>
            </a:r>
          </a:p>
          <a:p>
            <a:pPr lvl="1"/>
            <a:r>
              <a:rPr lang="en-US" dirty="0"/>
              <a:t>In Chapter 5, we will see mathematical induction and related techniques.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0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Proof Methods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1.8</a:t>
            </a:r>
          </a:p>
        </p:txBody>
      </p:sp>
    </p:spTree>
    <p:extLst>
      <p:ext uri="{BB962C8B-B14F-4D97-AF65-F5344CB8AC3E}">
        <p14:creationId xmlns:p14="http://schemas.microsoft.com/office/powerpoint/2010/main" val="2065824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Summary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Proof by Cases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Existence Proofs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Constructive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Nonconstructive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Disproof by Counterexample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Nonexistence Proofs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Uniqueness Proofs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Proof Strategies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Proving Universally Quantified Assertions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Open Problems</a:t>
            </a:r>
          </a:p>
        </p:txBody>
      </p:sp>
    </p:spTree>
    <p:extLst>
      <p:ext uri="{BB962C8B-B14F-4D97-AF65-F5344CB8AC3E}">
        <p14:creationId xmlns:p14="http://schemas.microsoft.com/office/powerpoint/2010/main" val="355719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  <p:extLst>
      <p:ext uri="{BB962C8B-B14F-4D97-AF65-F5344CB8AC3E}">
        <p14:creationId xmlns:p14="http://schemas.microsoft.com/office/powerpoint/2010/main" val="3075522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Cases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4000"/>
          </a:xfrm>
        </p:spPr>
        <p:txBody>
          <a:bodyPr/>
          <a:lstStyle/>
          <a:p>
            <a:r>
              <a:rPr lang="en-US" sz="2800" dirty="0"/>
              <a:t>To prove a conditional statement of the form: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26545"/>
              </p:ext>
            </p:extLst>
          </p:nvPr>
        </p:nvGraphicFramePr>
        <p:xfrm>
          <a:off x="1295400" y="1968500"/>
          <a:ext cx="361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4" name="Equation" r:id="rId3" imgW="1447560" imgH="253800" progId="Equation.DSMT4">
                  <p:embed/>
                </p:oleObj>
              </mc:Choice>
              <mc:Fallback>
                <p:oleObj name="Equation" r:id="rId3" imgW="1447560" imgH="2538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68500"/>
                        <a:ext cx="3619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772600"/>
            <a:ext cx="8229600" cy="504000"/>
          </a:xfrm>
        </p:spPr>
        <p:txBody>
          <a:bodyPr/>
          <a:lstStyle/>
          <a:p>
            <a:r>
              <a:rPr lang="en-US" sz="2800" dirty="0"/>
              <a:t>Use the tautology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97306"/>
              </p:ext>
            </p:extLst>
          </p:nvPr>
        </p:nvGraphicFramePr>
        <p:xfrm>
          <a:off x="685800" y="3581400"/>
          <a:ext cx="5969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5" name="Equation" r:id="rId5" imgW="2387520" imgH="558720" progId="Equation.DSMT4">
                  <p:embed/>
                </p:oleObj>
              </mc:Choice>
              <mc:Fallback>
                <p:oleObj name="Equation" r:id="rId5" imgW="2387520" imgH="55872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59690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363400"/>
            <a:ext cx="3657600" cy="504000"/>
          </a:xfrm>
        </p:spPr>
        <p:txBody>
          <a:bodyPr/>
          <a:lstStyle/>
          <a:p>
            <a:r>
              <a:rPr lang="en-US" sz="2800" dirty="0"/>
              <a:t>Each of the implications</a:t>
            </a:r>
            <a:endParaRPr lang="en-IN" sz="2800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4103"/>
              </p:ext>
            </p:extLst>
          </p:nvPr>
        </p:nvGraphicFramePr>
        <p:xfrm>
          <a:off x="4267200" y="5345113"/>
          <a:ext cx="120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6" name="Equation" r:id="rId7" imgW="482400" imgH="228600" progId="Equation.DSMT4">
                  <p:embed/>
                </p:oleObj>
              </mc:Choice>
              <mc:Fallback>
                <p:oleObj name="Equation" r:id="rId7" imgW="482400" imgH="22860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5345113"/>
                        <a:ext cx="1206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5638800" y="5363400"/>
            <a:ext cx="1476000" cy="504000"/>
          </a:xfrm>
        </p:spPr>
        <p:txBody>
          <a:bodyPr/>
          <a:lstStyle/>
          <a:p>
            <a:r>
              <a:rPr lang="en-US" sz="2800" dirty="0"/>
              <a:t>is a </a:t>
            </a:r>
            <a:r>
              <a:rPr lang="en-US" sz="2800" i="1" dirty="0"/>
              <a:t>case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102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Cases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Example</a:t>
            </a:r>
            <a:r>
              <a:rPr lang="en-US" sz="2000" dirty="0"/>
              <a:t>: Let </a:t>
            </a:r>
            <a:r>
              <a:rPr lang="en-US" sz="2000" i="1" dirty="0"/>
              <a:t>a</a:t>
            </a:r>
            <a:r>
              <a:rPr lang="en-US" sz="2000" dirty="0">
                <a:sym typeface="Symbol"/>
              </a:rPr>
              <a:t> @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= max{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} = a</a:t>
            </a:r>
            <a:r>
              <a:rPr lang="en-US" sz="2000" i="1" dirty="0">
                <a:sym typeface="Symbol"/>
              </a:rPr>
              <a:t> </a:t>
            </a:r>
            <a:r>
              <a:rPr lang="en-US" sz="2000" dirty="0">
                <a:sym typeface="Symbol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>
                <a:ea typeface="Cambria Math"/>
              </a:rPr>
              <a:t> ≥ </a:t>
            </a:r>
            <a:r>
              <a:rPr lang="en-US" sz="2000" i="1" dirty="0"/>
              <a:t>b,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otherwise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	</a:t>
            </a:r>
            <a:r>
              <a:rPr lang="en-US" sz="2000" i="1" dirty="0"/>
              <a:t>a</a:t>
            </a:r>
            <a:r>
              <a:rPr lang="en-US" sz="2000" dirty="0">
                <a:sym typeface="Symbol"/>
              </a:rPr>
              <a:t> @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= max{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} = </a:t>
            </a:r>
            <a:r>
              <a:rPr lang="en-US" sz="2000" i="1" dirty="0">
                <a:sym typeface="Symbol"/>
              </a:rPr>
              <a:t>b.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Show that for all real numbers 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c</a:t>
            </a:r>
            <a:endParaRPr lang="en-US" sz="2000" dirty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			(a @b) @ c = a @ (b @ c)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(This means the operation @ is associative.)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ym typeface="Symbol"/>
              </a:rPr>
              <a:t>Proof</a:t>
            </a:r>
            <a:r>
              <a:rPr lang="en-US" sz="2000" dirty="0">
                <a:sym typeface="Symbol"/>
              </a:rPr>
              <a:t>: Let 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, and </a:t>
            </a: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be arbitrary real numbers.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Then one of the following 6 cases must hold.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c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c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b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≥</a:t>
            </a:r>
            <a:r>
              <a:rPr lang="en-US" sz="2000" i="1" dirty="0">
                <a:ea typeface="Cambria Math"/>
                <a:sym typeface="Symbol"/>
              </a:rPr>
              <a:t>c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c</a:t>
            </a:r>
            <a:r>
              <a:rPr lang="en-US" sz="2000" dirty="0">
                <a:ea typeface="Cambria Math"/>
                <a:sym typeface="Symbol"/>
              </a:rPr>
              <a:t> ≥</a:t>
            </a:r>
            <a:r>
              <a:rPr lang="en-US" sz="2000" i="1" dirty="0">
                <a:ea typeface="Cambria Math"/>
                <a:sym typeface="Symbol"/>
              </a:rPr>
              <a:t>a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b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434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Continued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1207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 marL="514350" indent="-514350"/>
            <a:r>
              <a:rPr lang="en-US" dirty="0">
                <a:sym typeface="Symbol"/>
              </a:rPr>
              <a:t>Case </a:t>
            </a:r>
            <a:r>
              <a:rPr lang="en-US" dirty="0"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: a </a:t>
            </a:r>
            <a:r>
              <a:rPr lang="en-US" dirty="0">
                <a:ea typeface="Cambria Math"/>
                <a:sym typeface="Symbol"/>
              </a:rPr>
              <a:t>≥ b ≥ c</a:t>
            </a:r>
            <a:endParaRPr lang="en-US" dirty="0">
              <a:sym typeface="Symbol"/>
            </a:endParaRPr>
          </a:p>
          <a:p>
            <a:pPr marL="514350" indent="-514350"/>
            <a:r>
              <a:rPr lang="en-US" dirty="0">
                <a:sym typeface="Symbol"/>
              </a:rPr>
              <a:t>(a @ b) = a, a @ c = a, b @ c = b</a:t>
            </a:r>
          </a:p>
          <a:p>
            <a:pPr marL="514350" indent="-514350"/>
            <a:r>
              <a:rPr lang="en-US" dirty="0">
                <a:sym typeface="Symbol"/>
              </a:rPr>
              <a:t>Hence (a @ b) @ c = a = a @ (b @ c)</a:t>
            </a:r>
          </a:p>
          <a:p>
            <a:pPr marL="514350" indent="-514350"/>
            <a:r>
              <a:rPr lang="en-US" dirty="0">
                <a:sym typeface="Symbol"/>
              </a:rPr>
              <a:t>Therefore the equality holds for the first case.</a:t>
            </a:r>
          </a:p>
          <a:p>
            <a:r>
              <a:rPr lang="en-US" dirty="0">
                <a:sym typeface="Symbol"/>
              </a:rPr>
              <a:t>A complete proof requires that the equality be shown to hold for all 6 cases. But the proofs of the remaining cases are similar. Try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Loss of Generality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 Example</a:t>
            </a:r>
            <a:r>
              <a:rPr lang="en-US" sz="2400" dirty="0"/>
              <a:t>: Show that 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integers and both </a:t>
            </a:r>
            <a:r>
              <a:rPr lang="en-US" sz="2400" i="1" dirty="0" err="1"/>
              <a:t>x</a:t>
            </a:r>
            <a:r>
              <a:rPr lang="en-US" sz="2400" dirty="0" err="1">
                <a:latin typeface="Cambria Math"/>
                <a:ea typeface="Cambria Math"/>
              </a:rPr>
              <a:t>∙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x</a:t>
            </a:r>
            <a:r>
              <a:rPr lang="en-US" sz="2400" dirty="0" err="1"/>
              <a:t>+</a:t>
            </a:r>
            <a:r>
              <a:rPr lang="en-US" sz="2400" i="1" dirty="0" err="1"/>
              <a:t>y</a:t>
            </a:r>
            <a:r>
              <a:rPr lang="en-US" sz="2400" dirty="0"/>
              <a:t> are even, then 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even.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Proof</a:t>
            </a:r>
            <a:r>
              <a:rPr lang="en-US" sz="2400" dirty="0"/>
              <a:t>: Use a proof by contraposition. Suppose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are not both even. Then, one or both are odd. Without loss of generality, assume that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/>
              <a:t> is odd. Then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2400" dirty="0"/>
              <a:t>for some integer </a:t>
            </a:r>
            <a:r>
              <a:rPr lang="en-US" sz="2400" i="1" dirty="0"/>
              <a:t>m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i="1" dirty="0"/>
              <a:t>Case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is even. Then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for some integer </a:t>
            </a:r>
            <a:r>
              <a:rPr lang="en-US" sz="2400" i="1" dirty="0"/>
              <a:t>n</a:t>
            </a:r>
            <a:r>
              <a:rPr lang="en-US" sz="2400" dirty="0"/>
              <a:t>, so </a:t>
            </a:r>
            <a:br>
              <a:rPr lang="en-US" sz="2400" dirty="0"/>
            </a:b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i="1" dirty="0"/>
              <a:t> y</a:t>
            </a:r>
            <a:r>
              <a:rPr lang="en-US" sz="2400" dirty="0"/>
              <a:t> is odd. Then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2400" i="1" dirty="0">
                <a:ea typeface="Cambria Math" pitchFamily="18" charset="0"/>
              </a:rPr>
              <a:t>+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/>
              <a:t>for some integer </a:t>
            </a:r>
            <a:r>
              <a:rPr lang="en-US" sz="2400" i="1" dirty="0"/>
              <a:t>n</a:t>
            </a:r>
            <a:r>
              <a:rPr lang="en-US" sz="2400" dirty="0"/>
              <a:t>, so</a:t>
            </a:r>
            <a:br>
              <a:rPr lang="en-US" sz="2400" dirty="0"/>
            </a:b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∙ </a:t>
            </a:r>
            <a:r>
              <a:rPr lang="en-US" sz="2400" i="1" dirty="0"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∙</a:t>
            </a:r>
            <a:r>
              <a:rPr lang="en-US" sz="2400" i="1" dirty="0">
                <a:ea typeface="Cambria Math" pitchFamily="18" charset="0"/>
              </a:rPr>
              <a:t> 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 is odd.</a:t>
            </a:r>
            <a:endParaRPr lang="en-US" sz="2400" b="1" dirty="0"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is similar. The use phrase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(WLOG) indicates this.</a:t>
            </a:r>
          </a:p>
        </p:txBody>
      </p:sp>
    </p:spTree>
    <p:extLst>
      <p:ext uri="{BB962C8B-B14F-4D97-AF65-F5344CB8AC3E}">
        <p14:creationId xmlns:p14="http://schemas.microsoft.com/office/powerpoint/2010/main" val="1726644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Existence Proofs</a:t>
            </a:r>
          </a:p>
        </p:txBody>
      </p:sp>
      <p:pic>
        <p:nvPicPr>
          <p:cNvPr id="12" name="Picture 2" descr="A portrait of Srinivasa Ramanujan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7782" y="105955"/>
            <a:ext cx="890016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527899" y="108720"/>
            <a:ext cx="1476000" cy="108000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000" dirty="0" err="1">
                <a:solidFill>
                  <a:prstClr val="black"/>
                </a:solidFill>
              </a:rPr>
              <a:t>Srinivasa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Ramanujan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000" dirty="0">
                <a:solidFill>
                  <a:prstClr val="black"/>
                </a:solidFill>
              </a:rPr>
              <a:t>(1887-1920)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229600" cy="194456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Proof of theorems of the form			.</a:t>
            </a:r>
          </a:p>
          <a:p>
            <a:pPr lvl="0">
              <a:spcBef>
                <a:spcPts val="300"/>
              </a:spcBef>
            </a:pPr>
            <a:r>
              <a:rPr lang="en-US" sz="2400" b="1" dirty="0">
                <a:solidFill>
                  <a:prstClr val="black"/>
                </a:solidFill>
              </a:rPr>
              <a:t>Constructive</a:t>
            </a:r>
            <a:r>
              <a:rPr lang="en-US" sz="2400" dirty="0">
                <a:solidFill>
                  <a:prstClr val="black"/>
                </a:solidFill>
              </a:rPr>
              <a:t> existence proof: 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Find an explicit value of </a:t>
            </a:r>
            <a:r>
              <a:rPr lang="en-US" sz="2400" i="1" dirty="0">
                <a:solidFill>
                  <a:prstClr val="black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, for which </a:t>
            </a:r>
            <a:r>
              <a:rPr lang="en-US" sz="2400" i="1" dirty="0">
                <a:solidFill>
                  <a:prstClr val="black"/>
                </a:solidFill>
              </a:rPr>
              <a:t>P(c) </a:t>
            </a:r>
            <a:r>
              <a:rPr lang="en-US" sz="2400" dirty="0">
                <a:solidFill>
                  <a:prstClr val="black"/>
                </a:solidFill>
              </a:rPr>
              <a:t>is true.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Then</a:t>
            </a:r>
            <a:endParaRPr lang="en-IN" sz="24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82281"/>
              </p:ext>
            </p:extLst>
          </p:nvPr>
        </p:nvGraphicFramePr>
        <p:xfrm>
          <a:off x="4420200" y="1295400"/>
          <a:ext cx="9900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3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11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0200" y="1295400"/>
                        <a:ext cx="99000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49460"/>
              </p:ext>
            </p:extLst>
          </p:nvPr>
        </p:nvGraphicFramePr>
        <p:xfrm>
          <a:off x="1676400" y="2743200"/>
          <a:ext cx="9900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4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13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743200"/>
                        <a:ext cx="99000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2667000" y="2743200"/>
            <a:ext cx="5220000" cy="41910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400" dirty="0"/>
              <a:t>is true by Existential Generalization (EG).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457200" y="3239960"/>
            <a:ext cx="8388000" cy="176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dirty="0"/>
              <a:t>Example</a:t>
            </a:r>
            <a:r>
              <a:rPr lang="en-US" sz="2400" dirty="0"/>
              <a:t>: Show that there is a positive integer that can be written as the sum of cubes of positive integers in two different ways:</a:t>
            </a:r>
          </a:p>
          <a:p>
            <a:pPr>
              <a:spcBef>
                <a:spcPts val="300"/>
              </a:spcBef>
            </a:pPr>
            <a:r>
              <a:rPr lang="en-US" sz="2400" b="1" dirty="0"/>
              <a:t>Proof</a:t>
            </a:r>
            <a:r>
              <a:rPr lang="en-US" sz="2400" dirty="0"/>
              <a:t>:		</a:t>
            </a:r>
            <a:r>
              <a:rPr lang="en-US" sz="2400" dirty="0">
                <a:ea typeface="Cambria Math" pitchFamily="18" charset="0"/>
              </a:rPr>
              <a:t>1729 is such a number since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ea typeface="Cambria Math" pitchFamily="18" charset="0"/>
              </a:rPr>
              <a:t>			1729 = 10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+ 9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= 12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+ 1</a:t>
            </a:r>
            <a:r>
              <a:rPr lang="en-US" sz="2400" baseline="30000" dirty="0">
                <a:ea typeface="Cambria Math" pitchFamily="18" charset="0"/>
              </a:rPr>
              <a:t>3</a:t>
            </a:r>
          </a:p>
        </p:txBody>
      </p:sp>
      <p:pic>
        <p:nvPicPr>
          <p:cNvPr id="15" name="Picture 9" descr="A portrait of Godfrey Harold Hardy."/>
          <p:cNvPicPr>
            <a:picLocks noGrp="1" noChangeAspect="1" noChangeArrowheads="1"/>
          </p:cNvPicPr>
          <p:nvPr>
            <p:ph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69" y="5230429"/>
            <a:ext cx="1069543" cy="12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20"/>
          </p:nvPr>
        </p:nvSpPr>
        <p:spPr>
          <a:xfrm>
            <a:off x="1905000" y="5606826"/>
            <a:ext cx="2514600" cy="762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Godfrey Harold Hardy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285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Recall							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To establish that</a:t>
            </a:r>
            <a:endParaRPr lang="en-IN" sz="28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09114"/>
              </p:ext>
            </p:extLst>
          </p:nvPr>
        </p:nvGraphicFramePr>
        <p:xfrm>
          <a:off x="1402773" y="1346200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7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773" y="1346200"/>
                        <a:ext cx="269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91835"/>
              </p:ext>
            </p:extLst>
          </p:nvPr>
        </p:nvGraphicFramePr>
        <p:xfrm>
          <a:off x="2997200" y="1879600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8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9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1879600"/>
                        <a:ext cx="127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4399800" y="1783773"/>
            <a:ext cx="1620000" cy="457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is true (or</a:t>
            </a:r>
            <a:endParaRPr lang="en-IN" sz="28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46462"/>
              </p:ext>
            </p:extLst>
          </p:nvPr>
        </p:nvGraphicFramePr>
        <p:xfrm>
          <a:off x="6019800" y="1787236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9" name="Equation" r:id="rId7" imgW="520560" imgH="241200" progId="Equation.DSMT4">
                  <p:embed/>
                </p:oleObj>
              </mc:Choice>
              <mc:Fallback>
                <p:oleObj name="Equation" r:id="rId7" imgW="520560" imgH="241200" progId="Equation.DSMT4">
                  <p:embed/>
                  <p:pic>
                    <p:nvPicPr>
                      <p:cNvPr id="10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1787236"/>
                        <a:ext cx="104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idx="14"/>
          </p:nvPr>
        </p:nvSpPr>
        <p:spPr>
          <a:xfrm>
            <a:off x="7086600" y="1787236"/>
            <a:ext cx="1296000" cy="49183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is false)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>
                <a:spLocks noGrp="1"/>
              </p:cNvSpPr>
              <p:nvPr>
                <p:ph idx="15"/>
              </p:nvPr>
            </p:nvSpPr>
            <p:spPr>
              <a:xfrm>
                <a:off x="457200" y="2362200"/>
                <a:ext cx="8233200" cy="2895600"/>
              </a:xfrm>
            </p:spPr>
            <p:txBody>
              <a:bodyPr/>
              <a:lstStyle/>
              <a:p>
                <a:pPr>
                  <a:spcBef>
                    <a:spcPts val="300"/>
                  </a:spcBef>
                </a:pPr>
                <a:r>
                  <a:rPr lang="en-US" sz="2800" dirty="0"/>
                  <a:t>find a </a:t>
                </a:r>
                <a:r>
                  <a:rPr lang="en-US" sz="2800" i="1" dirty="0"/>
                  <a:t>c</a:t>
                </a:r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</m:oMath>
                </a14:m>
                <a:r>
                  <a:rPr lang="en-US" sz="2800" i="1" dirty="0">
                    <a:sym typeface="Symbol"/>
                  </a:rPr>
                  <a:t>P</a:t>
                </a:r>
                <a:r>
                  <a:rPr lang="en-US" sz="2800" dirty="0">
                    <a:sym typeface="Symbol"/>
                  </a:rPr>
                  <a:t>(</a:t>
                </a:r>
                <a:r>
                  <a:rPr lang="en-US" sz="2800" i="1" dirty="0">
                    <a:sym typeface="Symbol"/>
                  </a:rPr>
                  <a:t>c</a:t>
                </a:r>
                <a:r>
                  <a:rPr lang="en-US" sz="2800" dirty="0">
                    <a:sym typeface="Symbol"/>
                  </a:rPr>
                  <a:t>) is true or </a:t>
                </a:r>
                <a:r>
                  <a:rPr lang="en-US" sz="2800" i="1" dirty="0">
                    <a:sym typeface="Symbol"/>
                  </a:rPr>
                  <a:t>P</a:t>
                </a:r>
                <a:r>
                  <a:rPr lang="en-US" sz="2800" dirty="0">
                    <a:sym typeface="Symbol"/>
                  </a:rPr>
                  <a:t>(</a:t>
                </a:r>
                <a:r>
                  <a:rPr lang="en-US" sz="2800" i="1" dirty="0">
                    <a:sym typeface="Symbol"/>
                  </a:rPr>
                  <a:t>c</a:t>
                </a:r>
                <a:r>
                  <a:rPr lang="en-US" sz="2800" dirty="0">
                    <a:sym typeface="Symbol"/>
                  </a:rPr>
                  <a:t>) is false.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800" dirty="0"/>
                  <a:t>In this case </a:t>
                </a:r>
                <a:r>
                  <a:rPr lang="en-US" sz="2800" i="1" dirty="0"/>
                  <a:t>c</a:t>
                </a:r>
                <a:r>
                  <a:rPr lang="en-US" sz="2800" dirty="0"/>
                  <a:t> is called a </a:t>
                </a:r>
                <a:r>
                  <a:rPr lang="en-US" sz="2800" i="1" dirty="0"/>
                  <a:t>counterexample</a:t>
                </a:r>
                <a:r>
                  <a:rPr lang="en-US" sz="2800" dirty="0"/>
                  <a:t> to</a:t>
                </a:r>
                <a:br>
                  <a:rPr lang="en-US" sz="2800" dirty="0"/>
                </a:br>
                <a:r>
                  <a:rPr lang="en-US" sz="2800" dirty="0"/>
                  <a:t>the assertion			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800" b="1" dirty="0"/>
                  <a:t>Example</a:t>
                </a:r>
                <a:r>
                  <a:rPr lang="en-US" sz="2800" dirty="0"/>
                  <a:t>: “Every positive integer is the sum of the squares of 3 integers.” The integer 7 is a counterexample. So the claim is false.</a:t>
                </a:r>
              </a:p>
            </p:txBody>
          </p:sp>
        </mc:Choice>
        <mc:Fallback xmlns="">
          <p:sp>
            <p:nvSpPr>
              <p:cNvPr id="6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57200" y="2362200"/>
                <a:ext cx="8233200" cy="2895600"/>
              </a:xfrm>
              <a:blipFill>
                <a:blip r:embed="rId9"/>
                <a:stretch>
                  <a:fillRect l="-1480" t="-2105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71361"/>
              </p:ext>
            </p:extLst>
          </p:nvPr>
        </p:nvGraphicFramePr>
        <p:xfrm>
          <a:off x="2514600" y="3429000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30" name="Equation" r:id="rId10" imgW="520560" imgH="241200" progId="Equation.DSMT4">
                  <p:embed/>
                </p:oleObj>
              </mc:Choice>
              <mc:Fallback>
                <p:oleObj name="Equation" r:id="rId10" imgW="520560" imgH="241200" progId="Equation.DSMT4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429000"/>
                        <a:ext cx="104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636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Proofs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Some theorems </a:t>
            </a:r>
            <a:r>
              <a:rPr lang="en-US" sz="2400" dirty="0" smtClean="0"/>
              <a:t>assert </a:t>
            </a:r>
            <a:r>
              <a:rPr lang="en-US" sz="2400" dirty="0"/>
              <a:t>the existence of a unique element with a particular property, </a:t>
            </a:r>
            <a:r>
              <a:rPr lang="en-US" sz="2400" dirty="0">
                <a:sym typeface="Symbol"/>
              </a:rPr>
              <a:t>!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). The two parts of a </a:t>
            </a:r>
            <a:r>
              <a:rPr lang="en-US" sz="2400" i="1" dirty="0">
                <a:sym typeface="Symbol"/>
              </a:rPr>
              <a:t>uniqueness proof </a:t>
            </a:r>
            <a:r>
              <a:rPr lang="en-US" sz="2400" dirty="0">
                <a:sym typeface="Symbol"/>
              </a:rPr>
              <a:t>are</a:t>
            </a:r>
          </a:p>
          <a:p>
            <a:pPr lvl="1">
              <a:spcBef>
                <a:spcPts val="300"/>
              </a:spcBef>
            </a:pPr>
            <a:r>
              <a:rPr lang="en-US" sz="2000" i="1" dirty="0">
                <a:sym typeface="Symbol"/>
              </a:rPr>
              <a:t>Existence</a:t>
            </a:r>
            <a:r>
              <a:rPr lang="en-US" sz="2000" dirty="0">
                <a:sym typeface="Symbol"/>
              </a:rPr>
              <a:t>: We show that an element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with the property exists.</a:t>
            </a:r>
          </a:p>
          <a:p>
            <a:pPr lvl="1">
              <a:spcBef>
                <a:spcPts val="300"/>
              </a:spcBef>
            </a:pPr>
            <a:r>
              <a:rPr lang="en-US" sz="2000" i="1" dirty="0">
                <a:sym typeface="Symbol"/>
              </a:rPr>
              <a:t>Uniqueness</a:t>
            </a:r>
            <a:r>
              <a:rPr lang="en-US" sz="2000" dirty="0">
                <a:sym typeface="Symbol"/>
              </a:rPr>
              <a:t>: We show that if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dirty="0" err="1">
                <a:ea typeface="Cambria Math"/>
                <a:sym typeface="Symbol"/>
              </a:rPr>
              <a:t>≠</a:t>
            </a:r>
            <a:r>
              <a:rPr lang="en-US" sz="2000" i="1" dirty="0" err="1">
                <a:ea typeface="Cambria Math"/>
                <a:sym typeface="Symbol"/>
              </a:rPr>
              <a:t>x</a:t>
            </a:r>
            <a:r>
              <a:rPr lang="en-US" sz="2000" dirty="0">
                <a:ea typeface="Cambria Math"/>
                <a:sym typeface="Symbol"/>
              </a:rPr>
              <a:t>, then </a:t>
            </a:r>
            <a:r>
              <a:rPr lang="en-US" sz="2000" i="1" dirty="0">
                <a:ea typeface="Cambria Math"/>
                <a:sym typeface="Symbol"/>
              </a:rPr>
              <a:t>y</a:t>
            </a:r>
            <a:r>
              <a:rPr lang="en-US" sz="2000" dirty="0">
                <a:ea typeface="Cambria Math"/>
                <a:sym typeface="Symbol"/>
              </a:rPr>
              <a:t> does not have the property.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ea typeface="Cambria Math"/>
                <a:sym typeface="Symbol"/>
              </a:rPr>
              <a:t>Example</a:t>
            </a:r>
            <a:r>
              <a:rPr lang="en-US" sz="2400" dirty="0">
                <a:ea typeface="Cambria Math"/>
                <a:sym typeface="Symbol"/>
              </a:rPr>
              <a:t>: Show that if </a:t>
            </a:r>
            <a:r>
              <a:rPr lang="en-US" sz="2400" i="1" dirty="0">
                <a:ea typeface="Cambria Math"/>
                <a:sym typeface="Symbol"/>
              </a:rPr>
              <a:t>a</a:t>
            </a:r>
            <a:r>
              <a:rPr lang="en-US" sz="2400" dirty="0">
                <a:ea typeface="Cambria Math"/>
                <a:sym typeface="Symbol"/>
              </a:rPr>
              <a:t> and </a:t>
            </a:r>
            <a:r>
              <a:rPr lang="en-US" sz="2400" i="1" dirty="0">
                <a:ea typeface="Cambria Math"/>
                <a:sym typeface="Symbol"/>
              </a:rPr>
              <a:t>b</a:t>
            </a:r>
            <a:r>
              <a:rPr lang="en-US" sz="2400" dirty="0">
                <a:ea typeface="Cambria Math"/>
                <a:sym typeface="Symbol"/>
              </a:rPr>
              <a:t> are real numbers and </a:t>
            </a:r>
            <a:r>
              <a:rPr lang="en-US" sz="2400" i="1" dirty="0">
                <a:ea typeface="Cambria Math"/>
                <a:sym typeface="Symbol"/>
              </a:rPr>
              <a:t>a</a:t>
            </a:r>
            <a:r>
              <a:rPr lang="en-US" sz="2400" dirty="0">
                <a:ea typeface="Cambria Math"/>
                <a:sym typeface="Symbol"/>
              </a:rPr>
              <a:t> ≠0, then there is a unique real number r such that  </a:t>
            </a:r>
            <a:r>
              <a:rPr lang="en-US" sz="2400" i="1" dirty="0" err="1">
                <a:ea typeface="Cambria Math"/>
                <a:sym typeface="Symbol"/>
              </a:rPr>
              <a:t>ar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i="1" dirty="0">
                <a:ea typeface="Cambria Math"/>
                <a:sym typeface="Symbol"/>
              </a:rPr>
              <a:t>+ b</a:t>
            </a:r>
            <a:r>
              <a:rPr lang="en-US" sz="2400" dirty="0">
                <a:ea typeface="Cambria Math"/>
                <a:sym typeface="Symbol"/>
              </a:rPr>
              <a:t> = 0.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ea typeface="Cambria Math"/>
                <a:sym typeface="Symbol"/>
              </a:rPr>
              <a:t>Solution</a:t>
            </a:r>
            <a:r>
              <a:rPr lang="en-US" sz="2400" dirty="0">
                <a:ea typeface="Cambria Math"/>
                <a:sym typeface="Symbol"/>
              </a:rPr>
              <a:t>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  <a:sym typeface="Symbol"/>
              </a:rPr>
              <a:t>Existence: The real number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is a solution of </a:t>
            </a:r>
            <a:r>
              <a:rPr lang="en-US" sz="2000" i="1" dirty="0" err="1">
                <a:ea typeface="Cambria Math"/>
                <a:sym typeface="Symbol"/>
              </a:rPr>
              <a:t>ar</a:t>
            </a:r>
            <a:r>
              <a:rPr lang="en-US" sz="2000" i="1" dirty="0">
                <a:ea typeface="Cambria Math"/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0 because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(−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)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=0.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  <a:sym typeface="Symbol"/>
              </a:rPr>
              <a:t>Uniqueness: Suppose that </a:t>
            </a:r>
            <a:r>
              <a:rPr lang="en-US" sz="2000" i="1" dirty="0">
                <a:ea typeface="Cambria Math"/>
                <a:sym typeface="Symbol"/>
              </a:rPr>
              <a:t>s</a:t>
            </a:r>
            <a:r>
              <a:rPr lang="en-US" sz="2000" dirty="0">
                <a:ea typeface="Cambria Math"/>
                <a:sym typeface="Symbol"/>
              </a:rPr>
              <a:t> is a real number such that </a:t>
            </a:r>
            <a:r>
              <a:rPr lang="en-US" sz="2000" i="1" dirty="0">
                <a:ea typeface="Cambria Math"/>
                <a:sym typeface="Symbol"/>
              </a:rPr>
              <a:t>as </a:t>
            </a:r>
            <a:r>
              <a:rPr lang="en-US" sz="2000" dirty="0">
                <a:ea typeface="Cambria Math"/>
                <a:sym typeface="Symbol"/>
              </a:rPr>
              <a:t>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0. Then </a:t>
            </a:r>
            <a:r>
              <a:rPr lang="en-US" sz="2000" i="1" dirty="0" err="1">
                <a:ea typeface="Cambria Math"/>
                <a:sym typeface="Symbol"/>
              </a:rPr>
              <a:t>ar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</a:t>
            </a:r>
            <a:r>
              <a:rPr lang="en-US" sz="2000" i="1" dirty="0">
                <a:ea typeface="Cambria Math"/>
                <a:sym typeface="Symbol"/>
              </a:rPr>
              <a:t>as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, where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. Subtracting </a:t>
            </a:r>
            <a:r>
              <a:rPr lang="en-US" sz="2000" i="1" dirty="0">
                <a:ea typeface="Cambria Math"/>
                <a:sym typeface="Symbol"/>
              </a:rPr>
              <a:t>b </a:t>
            </a:r>
            <a:r>
              <a:rPr lang="en-US" sz="2000" dirty="0">
                <a:ea typeface="Cambria Math"/>
                <a:sym typeface="Symbol"/>
              </a:rPr>
              <a:t>from both sides and dividing by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shows that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</a:t>
            </a:r>
            <a:r>
              <a:rPr lang="en-US" sz="2000" i="1" dirty="0">
                <a:ea typeface="Cambria Math"/>
                <a:sym typeface="Symbol"/>
              </a:rPr>
              <a:t>s</a:t>
            </a:r>
            <a:r>
              <a:rPr lang="en-US" sz="2000" dirty="0">
                <a:ea typeface="Cambria Math"/>
                <a:sym typeface="Symbol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968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Strategies for proving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endParaRPr lang="en-US" sz="15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04000" cy="5257800"/>
              </a:xfrm>
            </p:spPr>
            <p:txBody>
              <a:bodyPr/>
              <a:lstStyle/>
              <a:p>
                <a:r>
                  <a:rPr lang="en-US" sz="2600" dirty="0">
                    <a:latin typeface="Cambria Math"/>
                    <a:ea typeface="Cambria Math"/>
                  </a:rPr>
                  <a:t>Choose a method.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>
                    <a:latin typeface="Cambria Math"/>
                    <a:ea typeface="Cambria Math"/>
                  </a:rPr>
                  <a:t>First try a direct method of proof.  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>
                    <a:latin typeface="Cambria Math"/>
                    <a:ea typeface="Cambria Math"/>
                  </a:rPr>
                  <a:t>If this does not work, try an indirect method (e.g., try to prove the contrapositive).</a:t>
                </a:r>
              </a:p>
              <a:p>
                <a:r>
                  <a:rPr lang="en-US" sz="2600" dirty="0">
                    <a:latin typeface="Cambria Math"/>
                    <a:ea typeface="Cambria Math"/>
                  </a:rPr>
                  <a:t>For whichever method you are trying, choose a strategy.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/>
                  <a:t>First try </a:t>
                </a:r>
                <a:r>
                  <a:rPr lang="en-US" sz="2200" i="1" dirty="0"/>
                  <a:t>forward reasoning.</a:t>
                </a:r>
                <a:r>
                  <a:rPr lang="en-US" sz="2200" dirty="0"/>
                  <a:t> Start with the axioms and known theorems and construct a sequence of steps that end in the conclusion. Start with </a:t>
                </a:r>
                <a:r>
                  <a:rPr lang="en-US" sz="2200" i="1" dirty="0"/>
                  <a:t>p</a:t>
                </a:r>
                <a:r>
                  <a:rPr lang="en-US" sz="2200" dirty="0"/>
                  <a:t> and prove </a:t>
                </a:r>
                <a:r>
                  <a:rPr lang="en-US" sz="2200" i="1" dirty="0"/>
                  <a:t>q</a:t>
                </a:r>
                <a:r>
                  <a:rPr lang="en-US" sz="2200" dirty="0"/>
                  <a:t>, or start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200" i="1" dirty="0"/>
                  <a:t>q</a:t>
                </a:r>
                <a:r>
                  <a:rPr lang="en-US" sz="2200" dirty="0"/>
                  <a:t> and prove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200" i="1" dirty="0"/>
                  <a:t>p</a:t>
                </a:r>
                <a:r>
                  <a:rPr lang="en-US" sz="2200" dirty="0"/>
                  <a:t>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/>
                  <a:t>If this doesn’t work, try </a:t>
                </a:r>
                <a:r>
                  <a:rPr lang="en-US" sz="2200" i="1" dirty="0"/>
                  <a:t>backward reasoning</a:t>
                </a:r>
                <a:r>
                  <a:rPr lang="en-US" sz="2200" dirty="0"/>
                  <a:t>. When trying to prove </a:t>
                </a:r>
                <a:r>
                  <a:rPr lang="en-US" sz="2200" i="1" dirty="0"/>
                  <a:t>q</a:t>
                </a:r>
                <a:r>
                  <a:rPr lang="en-US" sz="2200" dirty="0"/>
                  <a:t>, find a statement p that we can prove with the property </a:t>
                </a:r>
                <a:r>
                  <a:rPr lang="en-US" sz="2200" i="1" dirty="0"/>
                  <a:t>p </a:t>
                </a:r>
                <a:r>
                  <a:rPr lang="en-US" sz="2200" dirty="0">
                    <a:latin typeface="Cambria Math"/>
                    <a:ea typeface="Cambria Math"/>
                  </a:rPr>
                  <a:t>→ </a:t>
                </a:r>
                <a:r>
                  <a:rPr lang="en-US" sz="2200" i="1" dirty="0">
                    <a:latin typeface="Cambria Math"/>
                    <a:ea typeface="Cambria Math"/>
                  </a:rPr>
                  <a:t>q</a:t>
                </a:r>
                <a:r>
                  <a:rPr lang="en-US" sz="2200" dirty="0">
                    <a:latin typeface="Cambria Math"/>
                    <a:ea typeface="Cambria Math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04000" cy="5257800"/>
              </a:xfrm>
              <a:blipFill>
                <a:blip r:embed="rId2"/>
                <a:stretch>
                  <a:fillRect l="-1276" t="-1160"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23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Reasoning</a:t>
            </a:r>
            <a:endParaRPr lang="en-US" sz="1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04000" cy="52578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600" b="1" dirty="0"/>
              <a:t>Example</a:t>
            </a:r>
            <a:r>
              <a:rPr lang="en-US" sz="1600" dirty="0"/>
              <a:t>: Suppose that two people play a game taking turns removing,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1600" dirty="0"/>
              <a:t>stones at a time from a pile that begins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1600" dirty="0"/>
              <a:t> stones. The person who removes the last stone wins the game. Show that the first player can win the game no matter what the second player does.</a:t>
            </a:r>
          </a:p>
          <a:p>
            <a:pPr>
              <a:spcBef>
                <a:spcPts val="1000"/>
              </a:spcBef>
            </a:pPr>
            <a:r>
              <a:rPr lang="en-US" sz="1600" b="1" dirty="0"/>
              <a:t>Proof</a:t>
            </a:r>
            <a:r>
              <a:rPr lang="en-US" sz="1600" dirty="0"/>
              <a:t>: Let </a:t>
            </a:r>
            <a:r>
              <a:rPr lang="en-US" sz="1600" i="1" dirty="0"/>
              <a:t>n</a:t>
            </a:r>
            <a:r>
              <a:rPr lang="en-US" sz="1600" dirty="0"/>
              <a:t> be the last step of the game.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n: </a:t>
            </a:r>
            <a:r>
              <a:rPr lang="en-US" sz="1600" dirty="0"/>
              <a:t>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can win if the pile contains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will have to leave such a pile if the pile that he/she is faced with has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dirty="0"/>
              <a:t> stones.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can leave 4 stones when there are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dirty="0"/>
              <a:t>,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/>
              <a:t> stones left at the beginning of his/her turn.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must leave such a pile, if there are 8 stones 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b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/>
              <a:t>has to have a pile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1600" dirty="0"/>
              <a:t> stones to ensure that there are 8 left.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needs to be faced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 stones to be forced to leave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sz="1600" dirty="0"/>
              <a:t>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1600" dirty="0"/>
              <a:t>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b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/>
              <a:t>can leave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 stones by removing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stones.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 Now reasoning forward, the first player can ensure a win by removing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 and leaving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13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3886200"/>
          </a:xfrm>
        </p:spPr>
        <p:txBody>
          <a:bodyPr/>
          <a:lstStyle/>
          <a:p>
            <a:r>
              <a:rPr lang="en-US" sz="2000" dirty="0"/>
              <a:t>To prove theorems of the form			,assume </a:t>
            </a:r>
            <a:r>
              <a:rPr lang="en-US" sz="2000" i="1" dirty="0"/>
              <a:t>x</a:t>
            </a:r>
            <a:r>
              <a:rPr lang="en-US" sz="2000" dirty="0"/>
              <a:t> is an arbitrary member of the domain and show that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must be true. Using UG it follows that			.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 An integer</a:t>
            </a:r>
            <a:r>
              <a:rPr lang="en-US" sz="2000" i="1" dirty="0"/>
              <a:t> x </a:t>
            </a:r>
            <a:r>
              <a:rPr lang="en-US" sz="2000" dirty="0"/>
              <a:t>is even if and only if </a:t>
            </a:r>
            <a:r>
              <a:rPr lang="en-US" sz="2000" i="1" dirty="0"/>
              <a:t>x</a:t>
            </a:r>
            <a:r>
              <a:rPr lang="en-US" sz="2000" i="1" baseline="30000" dirty="0"/>
              <a:t>2 </a:t>
            </a:r>
            <a:r>
              <a:rPr lang="en-US" sz="2000" dirty="0"/>
              <a:t>is even</a:t>
            </a:r>
            <a:r>
              <a:rPr lang="en-US" sz="2000" i="1" dirty="0"/>
              <a:t>. </a:t>
            </a:r>
          </a:p>
          <a:p>
            <a:r>
              <a:rPr lang="en-US" sz="2000" b="1" dirty="0"/>
              <a:t>Solution</a:t>
            </a:r>
            <a:r>
              <a:rPr lang="en-US" sz="2000" dirty="0"/>
              <a:t>: The quantified assertion is </a:t>
            </a:r>
          </a:p>
          <a:p>
            <a:r>
              <a:rPr lang="en-US" sz="2000" dirty="0">
                <a:sym typeface="Symbol"/>
              </a:rPr>
              <a:t>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[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even 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30000" dirty="0"/>
              <a:t>2  </a:t>
            </a:r>
            <a:r>
              <a:rPr lang="en-US" sz="2000" dirty="0"/>
              <a:t>is even]</a:t>
            </a:r>
          </a:p>
          <a:p>
            <a:r>
              <a:rPr lang="en-US" sz="2000" dirty="0"/>
              <a:t>We assume </a:t>
            </a:r>
            <a:r>
              <a:rPr lang="en-US" sz="2000" i="1" dirty="0"/>
              <a:t>x</a:t>
            </a:r>
            <a:r>
              <a:rPr lang="en-US" sz="2000" dirty="0"/>
              <a:t> is arbitrary.</a:t>
            </a:r>
          </a:p>
          <a:p>
            <a:r>
              <a:rPr lang="en-US" sz="2000" dirty="0"/>
              <a:t>Recall that		is equivalent to</a:t>
            </a:r>
          </a:p>
          <a:p>
            <a:r>
              <a:rPr lang="en-US" sz="2000" dirty="0"/>
              <a:t>So, we have two cases to consider. These are considered in turn.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60856"/>
              </p:ext>
            </p:extLst>
          </p:nvPr>
        </p:nvGraphicFramePr>
        <p:xfrm>
          <a:off x="3789218" y="1336964"/>
          <a:ext cx="781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8"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1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9218" y="1336964"/>
                        <a:ext cx="7810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8536"/>
              </p:ext>
            </p:extLst>
          </p:nvPr>
        </p:nvGraphicFramePr>
        <p:xfrm>
          <a:off x="7448550" y="1657350"/>
          <a:ext cx="781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9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8550" y="1657350"/>
                        <a:ext cx="7810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3348"/>
              </p:ext>
            </p:extLst>
          </p:nvPr>
        </p:nvGraphicFramePr>
        <p:xfrm>
          <a:off x="1685924" y="4330411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0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5924" y="4330411"/>
                        <a:ext cx="68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19705"/>
              </p:ext>
            </p:extLst>
          </p:nvPr>
        </p:nvGraphicFramePr>
        <p:xfrm>
          <a:off x="4073236" y="4287982"/>
          <a:ext cx="19478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1" name="Equation" r:id="rId8" imgW="1180800" imgH="241200" progId="Equation.DSMT4">
                  <p:embed/>
                </p:oleObj>
              </mc:Choice>
              <mc:Fallback>
                <p:oleObj name="Equation" r:id="rId8" imgW="118080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3236" y="4287982"/>
                        <a:ext cx="194786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7"/>
          <p:cNvSpPr>
            <a:spLocks noGrp="1"/>
          </p:cNvSpPr>
          <p:nvPr>
            <p:ph idx="13"/>
          </p:nvPr>
        </p:nvSpPr>
        <p:spPr>
          <a:xfrm>
            <a:off x="25908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Continued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8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/>
              <a:t>We can express the premises (above the line) and the conclusion (below the line) in predicate logic as an argument:</a:t>
            </a:r>
            <a:endParaRPr lang="en-IN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59241"/>
              </p:ext>
            </p:extLst>
          </p:nvPr>
        </p:nvGraphicFramePr>
        <p:xfrm>
          <a:off x="2895840" y="3276600"/>
          <a:ext cx="3352320" cy="147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7" name="Equation" r:id="rId3" imgW="1676160" imgH="736560" progId="Equation.DSMT4">
                  <p:embed/>
                </p:oleObj>
              </mc:Choice>
              <mc:Fallback>
                <p:oleObj name="Equation" r:id="rId3" imgW="1676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840" y="3276600"/>
                        <a:ext cx="3352320" cy="147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105400"/>
            <a:ext cx="8229600" cy="533400"/>
          </a:xfrm>
        </p:spPr>
        <p:txBody>
          <a:bodyPr/>
          <a:lstStyle/>
          <a:p>
            <a:r>
              <a:rPr lang="en-US" dirty="0"/>
              <a:t>We will see shortly that this is a valid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4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3429000"/>
          </a:xfrm>
        </p:spPr>
        <p:txBody>
          <a:bodyPr/>
          <a:lstStyle/>
          <a:p>
            <a:r>
              <a:rPr lang="en-US" sz="2800" b="1" dirty="0"/>
              <a:t>Case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b="1" dirty="0"/>
              <a:t>. </a:t>
            </a:r>
            <a:r>
              <a:rPr lang="en-US" sz="2800" dirty="0"/>
              <a:t>We show that if </a:t>
            </a:r>
            <a:r>
              <a:rPr lang="en-US" sz="2800" i="1" dirty="0"/>
              <a:t>x</a:t>
            </a:r>
            <a:r>
              <a:rPr lang="en-US" sz="2800" dirty="0"/>
              <a:t> is even then </a:t>
            </a:r>
            <a:r>
              <a:rPr lang="en-US" sz="2800" i="1" dirty="0"/>
              <a:t>x</a:t>
            </a:r>
            <a:r>
              <a:rPr lang="en-US" sz="2800" i="1" baseline="30000" dirty="0"/>
              <a:t>2  </a:t>
            </a:r>
            <a:r>
              <a:rPr lang="en-US" sz="2800" i="1" dirty="0"/>
              <a:t>is </a:t>
            </a:r>
            <a:r>
              <a:rPr lang="en-US" sz="2800" dirty="0"/>
              <a:t>even using a direct proof (the </a:t>
            </a:r>
            <a:r>
              <a:rPr lang="en-US" sz="2800" i="1" dirty="0"/>
              <a:t>only if </a:t>
            </a:r>
            <a:r>
              <a:rPr lang="en-US" sz="2800" dirty="0"/>
              <a:t>part or </a:t>
            </a:r>
            <a:r>
              <a:rPr lang="en-US" sz="2800" i="1" dirty="0"/>
              <a:t>necessity</a:t>
            </a:r>
            <a:r>
              <a:rPr lang="en-US" sz="2800" dirty="0"/>
              <a:t>).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x</a:t>
            </a:r>
            <a:r>
              <a:rPr lang="en-US" sz="2800" dirty="0"/>
              <a:t> is even then </a:t>
            </a:r>
            <a:r>
              <a:rPr lang="en-US" sz="2800" i="1" dirty="0"/>
              <a:t>x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 </a:t>
            </a:r>
            <a:r>
              <a:rPr lang="en-US" sz="2800" dirty="0"/>
              <a:t>for some integer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Hence </a:t>
            </a:r>
            <a:r>
              <a:rPr lang="en-US" sz="2800" i="1" dirty="0"/>
              <a:t>x</a:t>
            </a:r>
            <a:r>
              <a:rPr lang="en-US" sz="2800" i="1" baseline="30000" dirty="0">
                <a:ea typeface="Cambria Math" pitchFamily="18" charset="0"/>
              </a:rPr>
              <a:t>2</a:t>
            </a:r>
            <a:r>
              <a:rPr lang="en-US" sz="2800" i="1" baseline="30000" dirty="0"/>
              <a:t> </a:t>
            </a:r>
            <a:r>
              <a:rPr lang="en-US" sz="2800" i="1" dirty="0"/>
              <a:t>=</a:t>
            </a:r>
            <a:r>
              <a:rPr lang="en-US" sz="2800" i="1" baseline="30000" dirty="0"/>
              <a:t> </a:t>
            </a:r>
            <a:r>
              <a:rPr lang="en-US" sz="2800" i="1" dirty="0"/>
              <a:t>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i="1" dirty="0"/>
              <a:t>k</a:t>
            </a:r>
            <a:r>
              <a:rPr lang="en-US" sz="2800" i="1" baseline="30000" dirty="0">
                <a:ea typeface="Cambria Math" pitchFamily="18" charset="0"/>
              </a:rPr>
              <a:t>2</a:t>
            </a:r>
            <a:r>
              <a:rPr lang="en-US" sz="2800" i="1" dirty="0"/>
              <a:t>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(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i="1" dirty="0"/>
              <a:t> </a:t>
            </a:r>
            <a:r>
              <a:rPr lang="en-US" sz="2800" dirty="0"/>
              <a:t>) which is even since it is an integer divisible by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.</a:t>
            </a:r>
          </a:p>
          <a:p>
            <a:r>
              <a:rPr lang="en-US" sz="2800" dirty="0"/>
              <a:t>This completes the proof of case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5908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Case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6028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Case </a:t>
            </a:r>
            <a:r>
              <a:rPr lang="en-US" sz="2400" b="1" dirty="0">
                <a:ea typeface="Cambria Math" pitchFamily="18" charset="0"/>
              </a:rPr>
              <a:t>2</a:t>
            </a:r>
            <a:r>
              <a:rPr lang="en-US" sz="2400" b="1" dirty="0"/>
              <a:t>. </a:t>
            </a:r>
            <a:r>
              <a:rPr lang="en-US" sz="2400" dirty="0"/>
              <a:t>We show that if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dirty="0"/>
              <a:t>is even then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baseline="30000" dirty="0"/>
              <a:t> </a:t>
            </a:r>
            <a:r>
              <a:rPr lang="en-US" sz="2400" dirty="0"/>
              <a:t>must be even (the </a:t>
            </a:r>
            <a:r>
              <a:rPr lang="en-US" sz="2400" i="1" dirty="0"/>
              <a:t>if </a:t>
            </a:r>
            <a:r>
              <a:rPr lang="en-US" sz="2400" dirty="0"/>
              <a:t>part or </a:t>
            </a:r>
            <a:r>
              <a:rPr lang="en-US" sz="2400" i="1" dirty="0"/>
              <a:t>sufficiency</a:t>
            </a:r>
            <a:r>
              <a:rPr lang="en-US" sz="2400" dirty="0"/>
              <a:t>). We use a proof by contraposition.</a:t>
            </a:r>
          </a:p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is not even and then show that </a:t>
            </a:r>
            <a:r>
              <a:rPr lang="en-US" sz="2400" i="1" dirty="0"/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/>
              <a:t> </a:t>
            </a:r>
            <a:r>
              <a:rPr lang="en-US" sz="2400" i="1" dirty="0"/>
              <a:t> </a:t>
            </a:r>
            <a:r>
              <a:rPr lang="en-US" sz="2400" dirty="0"/>
              <a:t>is not even.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is not even then it must be odd. So,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dirty="0">
                <a:ea typeface="Cambria Math" pitchFamily="18" charset="0"/>
              </a:rPr>
              <a:t> + 1 </a:t>
            </a:r>
            <a:r>
              <a:rPr lang="en-US" sz="2400" dirty="0"/>
              <a:t>for some </a:t>
            </a:r>
            <a:r>
              <a:rPr lang="en-US" sz="2400" i="1" dirty="0"/>
              <a:t>k</a:t>
            </a:r>
            <a:r>
              <a:rPr lang="en-US" sz="2400" dirty="0"/>
              <a:t>. Then 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=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(2</a:t>
            </a:r>
            <a:r>
              <a:rPr lang="en-US" sz="2400" i="1" dirty="0">
                <a:ea typeface="Cambria Math" pitchFamily="18" charset="0"/>
              </a:rPr>
              <a:t>k </a:t>
            </a:r>
            <a:r>
              <a:rPr lang="en-US" sz="2400" dirty="0">
                <a:ea typeface="Cambria Math" pitchFamily="18" charset="0"/>
              </a:rPr>
              <a:t>+ 1)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= </a:t>
            </a:r>
            <a:r>
              <a:rPr lang="en-US" sz="2400" dirty="0">
                <a:ea typeface="Cambria Math" pitchFamily="18" charset="0"/>
              </a:rPr>
              <a:t>4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+ 4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dirty="0">
                <a:ea typeface="Cambria Math" pitchFamily="18" charset="0"/>
              </a:rPr>
              <a:t> + 1 =  2(2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+ 2k) + 1</a:t>
            </a:r>
          </a:p>
          <a:p>
            <a:r>
              <a:rPr lang="en-US" sz="2400" dirty="0"/>
              <a:t>which is odd and hence not even. This completes the proof of case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Since </a:t>
            </a:r>
            <a:r>
              <a:rPr lang="en-US" sz="2400" i="1" dirty="0"/>
              <a:t>x</a:t>
            </a:r>
            <a:r>
              <a:rPr lang="en-US" sz="2400" dirty="0"/>
              <a:t> was arbitrary, the result follows by UG.</a:t>
            </a:r>
          </a:p>
          <a:p>
            <a:r>
              <a:rPr lang="en-US" sz="2400" dirty="0"/>
              <a:t>Therefore we have shown that </a:t>
            </a:r>
            <a:r>
              <a:rPr lang="en-US" sz="2400" i="1" dirty="0"/>
              <a:t>x</a:t>
            </a:r>
            <a:r>
              <a:rPr lang="en-US" sz="2400" dirty="0"/>
              <a:t> is even if and only if </a:t>
            </a:r>
            <a:r>
              <a:rPr lang="en-US" sz="2400" i="1" dirty="0"/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baseline="30000" dirty="0"/>
              <a:t> </a:t>
            </a:r>
            <a:r>
              <a:rPr lang="en-US" sz="2400" dirty="0"/>
              <a:t>is even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76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and Disproof: Tilings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6000" cy="938720"/>
          </a:xfrm>
        </p:spPr>
        <p:txBody>
          <a:bodyPr/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Can we tile the standard checkerboard using dominos?</a:t>
            </a:r>
          </a:p>
          <a:p>
            <a:pPr>
              <a:spcBef>
                <a:spcPts val="300"/>
              </a:spcBef>
            </a:pPr>
            <a:r>
              <a:rPr lang="en-US" sz="2400" b="1" dirty="0"/>
              <a:t>Solution</a:t>
            </a:r>
            <a:r>
              <a:rPr lang="en-US" sz="2400" dirty="0"/>
              <a:t>: Yes! One example provides a constructive existence proof</a:t>
            </a:r>
          </a:p>
        </p:txBody>
      </p:sp>
      <p:pic>
        <p:nvPicPr>
          <p:cNvPr id="14" name="Picture 3" descr="The standard checkerboard.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23622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326400" y="5562600"/>
            <a:ext cx="3636000" cy="432000"/>
          </a:xfrm>
        </p:spPr>
        <p:txBody>
          <a:bodyPr/>
          <a:lstStyle/>
          <a:p>
            <a:r>
              <a:rPr lang="en-US" sz="2400" dirty="0"/>
              <a:t>The Standard Checkerboard</a:t>
            </a:r>
          </a:p>
        </p:txBody>
      </p:sp>
      <p:pic>
        <p:nvPicPr>
          <p:cNvPr id="15" name="Picture 5" descr="Two dominoes."/>
          <p:cNvPicPr>
            <a:picLocks noGrp="1" noChangeAspect="1" noChangeArrowheads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079" y="3061628"/>
            <a:ext cx="739130" cy="13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3733800" y="4648200"/>
            <a:ext cx="2052000" cy="432000"/>
          </a:xfrm>
        </p:spPr>
        <p:txBody>
          <a:bodyPr/>
          <a:lstStyle/>
          <a:p>
            <a:r>
              <a:rPr lang="en-US" sz="2400" dirty="0"/>
              <a:t>Two Dominoes</a:t>
            </a:r>
          </a:p>
        </p:txBody>
      </p:sp>
      <p:pic>
        <p:nvPicPr>
          <p:cNvPr id="26" name="Picture 7" descr="An illustration of tiling the standard checkerboard by dominoes. All 32 dominoes are placed horizontally."/>
          <p:cNvPicPr>
            <a:picLocks noGrp="1" noChangeAspect="1" noChangeArrowheads="1"/>
          </p:cNvPicPr>
          <p:nvPr>
            <p:ph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1488" y="3061628"/>
            <a:ext cx="2195312" cy="23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8"/>
          <p:cNvSpPr>
            <a:spLocks noGrp="1"/>
          </p:cNvSpPr>
          <p:nvPr>
            <p:ph idx="20"/>
          </p:nvPr>
        </p:nvSpPr>
        <p:spPr>
          <a:xfrm>
            <a:off x="6096000" y="5562600"/>
            <a:ext cx="2895600" cy="504000"/>
          </a:xfrm>
        </p:spPr>
        <p:txBody>
          <a:bodyPr/>
          <a:lstStyle/>
          <a:p>
            <a:r>
              <a:rPr lang="en-US" sz="2400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771941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2</a:t>
            </a:r>
            <a:r>
              <a:rPr lang="en-US" sz="2800" dirty="0"/>
              <a:t>: Can we tile a checkerboard obtained by removing one of the four corner squares of a standard checkerboard?</a:t>
            </a:r>
          </a:p>
          <a:p>
            <a:r>
              <a:rPr lang="en-US" sz="2800" b="1" dirty="0"/>
              <a:t>	Solution</a:t>
            </a:r>
            <a:r>
              <a:rPr lang="en-US" sz="2800" dirty="0"/>
              <a:t>:</a:t>
            </a:r>
          </a:p>
          <a:p>
            <a:r>
              <a:rPr lang="en-US" sz="2800" dirty="0"/>
              <a:t>Our checkerboard has </a:t>
            </a:r>
            <a:r>
              <a:rPr lang="en-US" sz="2800" dirty="0">
                <a:ea typeface="Cambria Math" pitchFamily="18" charset="0"/>
              </a:rPr>
              <a:t>64 </a:t>
            </a:r>
            <a:r>
              <a:rPr lang="en-US" sz="2800" dirty="0">
                <a:ea typeface="Cambria Math"/>
              </a:rPr>
              <a:t>−</a:t>
            </a:r>
            <a:r>
              <a:rPr lang="en-US" sz="2800" dirty="0">
                <a:ea typeface="Cambria Math" pitchFamily="18" charset="0"/>
              </a:rPr>
              <a:t> 1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63</a:t>
            </a:r>
            <a:r>
              <a:rPr lang="en-US" sz="2800" dirty="0"/>
              <a:t> squares.</a:t>
            </a:r>
          </a:p>
          <a:p>
            <a:r>
              <a:rPr lang="en-US" sz="2800" dirty="0"/>
              <a:t>Since each domino has two squares, a board with a tiling must have an even number of squares.</a:t>
            </a:r>
          </a:p>
          <a:p>
            <a:r>
              <a:rPr lang="en-US" sz="2800" dirty="0"/>
              <a:t>The number 63 is not even.</a:t>
            </a:r>
          </a:p>
          <a:p>
            <a:r>
              <a:rPr lang="en-US" sz="2800" dirty="0"/>
              <a:t>We have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5433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Tilings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424000" cy="1355373"/>
          </a:xfrm>
        </p:spPr>
        <p:txBody>
          <a:bodyPr/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: Can we tile a board obtained by removing both the upper left and the lower right squares of a standard checkerboard?</a:t>
            </a:r>
          </a:p>
        </p:txBody>
      </p:sp>
      <p:pic>
        <p:nvPicPr>
          <p:cNvPr id="14" name="Picture 3" descr="The standard checkerboard with the upper left and lower right squares removed.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50" y="2819400"/>
            <a:ext cx="2301322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262364" y="5328027"/>
            <a:ext cx="3636000" cy="432000"/>
          </a:xfrm>
        </p:spPr>
        <p:txBody>
          <a:bodyPr/>
          <a:lstStyle/>
          <a:p>
            <a:r>
              <a:rPr lang="en-US" sz="2400" dirty="0"/>
              <a:t>Nonstandard Checkerboard</a:t>
            </a:r>
          </a:p>
        </p:txBody>
      </p:sp>
      <p:pic>
        <p:nvPicPr>
          <p:cNvPr id="15" name="Picture 5" descr="An illustration of the right triomino and the straight triomino."/>
          <p:cNvPicPr>
            <a:picLocks noGrp="1" noChangeAspect="1" noChangeArrowheads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257" y="2819400"/>
            <a:ext cx="922862" cy="16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3871800" y="4572000"/>
            <a:ext cx="1462200" cy="432000"/>
          </a:xfrm>
        </p:spPr>
        <p:txBody>
          <a:bodyPr/>
          <a:lstStyle/>
          <a:p>
            <a:r>
              <a:rPr lang="en-US" sz="2400" dirty="0"/>
              <a:t>Dominoes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65576" y="6477000"/>
            <a:ext cx="2212848" cy="183600"/>
          </a:xfrm>
        </p:spPr>
        <p:txBody>
          <a:bodyPr/>
          <a:lstStyle/>
          <a:p>
            <a:pPr lvl="0"/>
            <a:r>
              <a:rPr lang="en-IN" sz="1200">
                <a:solidFill>
                  <a:prstClr val="black"/>
                </a:solidFill>
                <a:hlinkClick r:id="" action="ppaction://noaction"/>
              </a:rPr>
              <a:t>Jump to long description</a:t>
            </a:r>
            <a:endParaRPr lang="en-IN" sz="1200" dirty="0">
              <a:solidFill>
                <a:prstClr val="black"/>
              </a:solidFill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5173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 </a:t>
            </a: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There are 62 squares in this board.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To tile it we need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800" dirty="0"/>
              <a:t>dominos.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Key fact</a:t>
            </a:r>
            <a:r>
              <a:rPr lang="en-US" sz="2800" dirty="0"/>
              <a:t>: Each domino covers one black and one white square.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Therefore the tiling covers 31 black squares and 31 white squares.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Our board has either 30 black squares and 32 white squares or 32 black squares and 30 white squares.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0563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Role of Open Problems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dirty="0"/>
              <a:t>Unsolved problems have motivated much work in mathematics. Fermat’s Last Theorem was conjectured more than 300 years ago. It has only recently been finally solved.</a:t>
            </a:r>
          </a:p>
          <a:p>
            <a:r>
              <a:rPr lang="en-US" sz="2800" b="1" dirty="0"/>
              <a:t>Fermat’s Last Theorem</a:t>
            </a:r>
            <a:r>
              <a:rPr lang="en-US" sz="2800" dirty="0"/>
              <a:t>: The equation </a:t>
            </a:r>
            <a:r>
              <a:rPr lang="en-US" sz="2800" i="1" dirty="0" err="1">
                <a:ea typeface="Cambria Math" pitchFamily="18" charset="0"/>
              </a:rPr>
              <a:t>x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r>
              <a:rPr lang="en-US" sz="2800" baseline="30000" dirty="0"/>
              <a:t>  </a:t>
            </a:r>
            <a:r>
              <a:rPr lang="en-US" sz="2800" dirty="0"/>
              <a:t>+ </a:t>
            </a:r>
            <a:r>
              <a:rPr lang="en-US" sz="2800" i="1" dirty="0" err="1">
                <a:ea typeface="Cambria Math" pitchFamily="18" charset="0"/>
              </a:rPr>
              <a:t>y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r>
              <a:rPr lang="en-US" sz="2800" i="1" baseline="30000" dirty="0">
                <a:ea typeface="Cambria Math" pitchFamily="18" charset="0"/>
              </a:rPr>
              <a:t> </a:t>
            </a:r>
            <a:r>
              <a:rPr lang="en-US" sz="2800" baseline="30000" dirty="0"/>
              <a:t>  </a:t>
            </a:r>
            <a:r>
              <a:rPr lang="en-US" sz="2800" dirty="0"/>
              <a:t>= </a:t>
            </a:r>
            <a:r>
              <a:rPr lang="en-US" sz="2800" i="1" dirty="0" err="1">
                <a:ea typeface="Cambria Math" pitchFamily="18" charset="0"/>
              </a:rPr>
              <a:t>z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endParaRPr lang="en-US" sz="2800" i="1" baseline="30000" dirty="0">
              <a:ea typeface="Cambria Math" pitchFamily="18" charset="0"/>
            </a:endParaRPr>
          </a:p>
          <a:p>
            <a:r>
              <a:rPr lang="en-US" sz="2800" dirty="0">
                <a:ea typeface="Cambria Math" pitchFamily="18" charset="0"/>
              </a:rPr>
              <a:t>has no solutions in integers </a:t>
            </a:r>
            <a:r>
              <a:rPr lang="en-US" sz="2800" i="1" dirty="0">
                <a:ea typeface="Cambria Math" pitchFamily="18" charset="0"/>
              </a:rPr>
              <a:t>x</a:t>
            </a:r>
            <a:r>
              <a:rPr lang="en-US" sz="2800" dirty="0">
                <a:ea typeface="Cambria Math" pitchFamily="18" charset="0"/>
              </a:rPr>
              <a:t>, </a:t>
            </a:r>
            <a:r>
              <a:rPr lang="en-US" sz="2800" i="1" dirty="0">
                <a:ea typeface="Cambria Math" pitchFamily="18" charset="0"/>
              </a:rPr>
              <a:t>y</a:t>
            </a:r>
            <a:r>
              <a:rPr lang="en-US" sz="2800" dirty="0">
                <a:ea typeface="Cambria Math" pitchFamily="18" charset="0"/>
              </a:rPr>
              <a:t>, and </a:t>
            </a:r>
            <a:r>
              <a:rPr lang="en-US" sz="2800" i="1" dirty="0">
                <a:ea typeface="Cambria Math" pitchFamily="18" charset="0"/>
              </a:rPr>
              <a:t>z</a:t>
            </a:r>
            <a:r>
              <a:rPr lang="en-US" sz="2800" dirty="0">
                <a:ea typeface="Cambria Math" pitchFamily="18" charset="0"/>
              </a:rPr>
              <a:t>, with </a:t>
            </a:r>
            <a:r>
              <a:rPr lang="en-US" sz="2800" i="1" dirty="0">
                <a:ea typeface="Cambria Math" pitchFamily="18" charset="0"/>
              </a:rPr>
              <a:t>xyz</a:t>
            </a:r>
            <a:r>
              <a:rPr lang="en-US" sz="2800" dirty="0">
                <a:ea typeface="Cambria Math"/>
              </a:rPr>
              <a:t>≠0 whenever n is an integer with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&gt; 2.</a:t>
            </a:r>
          </a:p>
          <a:p>
            <a:r>
              <a:rPr lang="en-US" sz="2800" dirty="0">
                <a:ea typeface="Cambria Math"/>
              </a:rPr>
              <a:t>A proof was found by Andrew Wiles in the 1990s.</a:t>
            </a:r>
            <a:endParaRPr lang="en-US" sz="28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9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Open 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The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b="1" i="1" dirty="0"/>
              <a:t>x</a:t>
            </a:r>
            <a:r>
              <a:rPr lang="en-US" sz="2800" b="1" dirty="0"/>
              <a:t> +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b="1" dirty="0"/>
              <a:t> Conjecture</a:t>
            </a:r>
            <a:r>
              <a:rPr lang="en-US" sz="2800" dirty="0"/>
              <a:t>: Let T be the transformation that sends an even integer </a:t>
            </a:r>
            <a:r>
              <a:rPr lang="en-US" sz="2800" i="1" dirty="0"/>
              <a:t>x</a:t>
            </a:r>
            <a:r>
              <a:rPr lang="en-US" sz="2800" dirty="0"/>
              <a:t> to </a:t>
            </a:r>
            <a:r>
              <a:rPr lang="en-US" sz="2800" i="1" dirty="0"/>
              <a:t>x</a:t>
            </a:r>
            <a:r>
              <a:rPr lang="en-US" sz="2800" dirty="0"/>
              <a:t>/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and an odd integer </a:t>
            </a:r>
            <a:r>
              <a:rPr lang="en-US" sz="2800" i="1" dirty="0"/>
              <a:t>x</a:t>
            </a:r>
            <a:r>
              <a:rPr lang="en-US" sz="2800" dirty="0"/>
              <a:t> to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/>
              <a:t>x</a:t>
            </a:r>
            <a:r>
              <a:rPr lang="en-US" sz="2800" dirty="0"/>
              <a:t> +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. For all positive integers </a:t>
            </a:r>
            <a:r>
              <a:rPr lang="en-US" sz="2800" i="1" dirty="0"/>
              <a:t>x</a:t>
            </a:r>
            <a:r>
              <a:rPr lang="en-US" sz="2800" dirty="0"/>
              <a:t>, when we repeatedly apply the transformation T, we will eventually reach the integer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For example, starting with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800" dirty="0"/>
              <a:t>: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400" dirty="0">
                <a:latin typeface="Cambria Math"/>
                <a:ea typeface="Cambria Math"/>
              </a:rPr>
              <a:t>= 40,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40/2 </a:t>
            </a:r>
            <a:r>
              <a:rPr lang="en-US" sz="2400" dirty="0">
                <a:latin typeface="Cambria Math"/>
                <a:ea typeface="Cambria Math"/>
              </a:rPr>
              <a:t>= 20,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20/2 </a:t>
            </a:r>
            <a:r>
              <a:rPr lang="en-US" sz="2400" dirty="0">
                <a:latin typeface="Cambria Math"/>
                <a:ea typeface="Cambria Math"/>
              </a:rPr>
              <a:t>= 10,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10/2 </a:t>
            </a:r>
            <a:r>
              <a:rPr lang="en-US" sz="2400" dirty="0">
                <a:latin typeface="Cambria Math"/>
                <a:ea typeface="Cambria Math"/>
              </a:rPr>
              <a:t>= 5,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400" dirty="0">
                <a:latin typeface="Cambria Math"/>
                <a:ea typeface="Cambria Math"/>
              </a:rPr>
              <a:t>= 16,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16/2 </a:t>
            </a:r>
            <a:r>
              <a:rPr lang="en-US" sz="2400" dirty="0">
                <a:latin typeface="Cambria Math"/>
                <a:ea typeface="Cambria Math"/>
              </a:rPr>
              <a:t>= 8,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8/2 </a:t>
            </a:r>
            <a:r>
              <a:rPr lang="en-US" sz="2400" dirty="0">
                <a:latin typeface="Cambria Math"/>
                <a:ea typeface="Cambria Math"/>
              </a:rPr>
              <a:t>= 4,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4/2 </a:t>
            </a:r>
            <a:r>
              <a:rPr lang="en-US" sz="2400" dirty="0">
                <a:latin typeface="Cambria Math"/>
                <a:ea typeface="Cambria Math"/>
              </a:rPr>
              <a:t>= 2,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2/2 </a:t>
            </a:r>
            <a:r>
              <a:rPr lang="en-US" sz="2400" dirty="0">
                <a:latin typeface="Cambria Math"/>
                <a:ea typeface="Cambria Math"/>
              </a:rPr>
              <a:t>= 1</a:t>
            </a:r>
          </a:p>
          <a:p>
            <a:pPr>
              <a:spcBef>
                <a:spcPts val="300"/>
              </a:spcBef>
            </a:pPr>
            <a:r>
              <a:rPr lang="en-US" sz="2800" dirty="0">
                <a:latin typeface="Cambria Math"/>
                <a:ea typeface="Cambria Math"/>
              </a:rPr>
              <a:t>The conjecture has been verified using computers up to 5.6 ∙ 10</a:t>
            </a:r>
            <a:r>
              <a:rPr lang="en-US" sz="2800" baseline="30000" dirty="0">
                <a:latin typeface="Cambria Math"/>
                <a:ea typeface="Cambria Math"/>
              </a:rPr>
              <a:t>13</a:t>
            </a:r>
            <a:r>
              <a:rPr lang="en-US" sz="2800" dirty="0">
                <a:latin typeface="Cambria Math"/>
                <a:ea typeface="Cambria Math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41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We will show how to construct valid arguments in two stages; first for propositional logic and then for predicate logic. The rules of inference are the essential building block in the construction of valid arguments.</a:t>
            </a:r>
          </a:p>
          <a:p>
            <a:pPr marL="88011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Propositional Logic</a:t>
            </a:r>
          </a:p>
          <a:p>
            <a:pPr marL="1188720" lvl="2" indent="-514350">
              <a:spcBef>
                <a:spcPts val="600"/>
              </a:spcBef>
              <a:buNone/>
            </a:pPr>
            <a:r>
              <a:rPr lang="en-US" dirty="0"/>
              <a:t>Inference Rules</a:t>
            </a:r>
          </a:p>
          <a:p>
            <a:pPr marL="88011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Predicate Logic</a:t>
            </a:r>
          </a:p>
          <a:p>
            <a:pPr marL="1188720" lvl="2" indent="-514350">
              <a:spcBef>
                <a:spcPts val="600"/>
              </a:spcBef>
              <a:buNone/>
            </a:pPr>
            <a:r>
              <a:rPr lang="en-US" dirty="0"/>
              <a:t>Inference rules for propositional logic plus additional inference rules to handle variables and quantifiers.</a:t>
            </a: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i="1" dirty="0"/>
              <a:t>argument </a:t>
            </a:r>
            <a:r>
              <a:rPr lang="en-US" sz="2400" dirty="0"/>
              <a:t>in propositional logic is a sequence of propositions. All but the final proposition are called </a:t>
            </a:r>
            <a:r>
              <a:rPr lang="en-US" sz="2400" i="1" dirty="0"/>
              <a:t>premises</a:t>
            </a:r>
            <a:r>
              <a:rPr lang="en-US" sz="2400" dirty="0"/>
              <a:t>. The last statement is the </a:t>
            </a:r>
            <a:r>
              <a:rPr lang="en-US" sz="2400" i="1" dirty="0"/>
              <a:t>conclusion</a:t>
            </a:r>
            <a:r>
              <a:rPr lang="en-US" sz="2400" dirty="0"/>
              <a:t>.</a:t>
            </a:r>
          </a:p>
          <a:p>
            <a:r>
              <a:rPr lang="en-US" sz="2400" dirty="0"/>
              <a:t>The argument is valid if the premises imply the conclusion. An </a:t>
            </a:r>
            <a:r>
              <a:rPr lang="en-US" sz="2400" i="1" dirty="0"/>
              <a:t>argument form</a:t>
            </a:r>
            <a:r>
              <a:rPr lang="en-US" sz="2400" dirty="0"/>
              <a:t> is an argument that is valid no matter what propositions are substituted into its propositional variables.</a:t>
            </a:r>
          </a:p>
          <a:p>
            <a:r>
              <a:rPr lang="en-US" sz="2400" dirty="0"/>
              <a:t>If the premises are 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1 </a:t>
            </a:r>
            <a:r>
              <a:rPr lang="en-US" sz="2400" dirty="0"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, …,</a:t>
            </a:r>
            <a:r>
              <a:rPr lang="en-US" sz="2400" i="1" dirty="0" err="1">
                <a:ea typeface="Cambria Math" pitchFamily="18" charset="0"/>
              </a:rPr>
              <a:t>p</a:t>
            </a:r>
            <a:r>
              <a:rPr lang="en-US" sz="2400" i="1" baseline="-25000" dirty="0" err="1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/>
              <a:t>and the conclusion is </a:t>
            </a:r>
            <a:r>
              <a:rPr lang="en-US" sz="2400" i="1" dirty="0">
                <a:ea typeface="Cambria Math" pitchFamily="18" charset="0"/>
              </a:rPr>
              <a:t>q</a:t>
            </a:r>
            <a:r>
              <a:rPr lang="en-US" sz="2400" dirty="0"/>
              <a:t> then</a:t>
            </a:r>
            <a:br>
              <a:rPr lang="en-US" sz="2400" dirty="0"/>
            </a:br>
            <a:r>
              <a:rPr lang="en-US" sz="2400" dirty="0"/>
              <a:t>	(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1 </a:t>
            </a:r>
            <a:r>
              <a:rPr lang="en-US" sz="2400" dirty="0">
                <a:ea typeface="Cambria Math" pitchFamily="18" charset="0"/>
              </a:rPr>
              <a:t> ∧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∧ … ∧ </a:t>
            </a:r>
            <a:r>
              <a:rPr lang="en-US" sz="2400" i="1" dirty="0" err="1">
                <a:ea typeface="Cambria Math" pitchFamily="18" charset="0"/>
              </a:rPr>
              <a:t>p</a:t>
            </a:r>
            <a:r>
              <a:rPr lang="en-US" sz="2400" i="1" baseline="-25000" dirty="0" err="1">
                <a:ea typeface="Cambria Math" pitchFamily="18" charset="0"/>
              </a:rPr>
              <a:t>n</a:t>
            </a:r>
            <a:r>
              <a:rPr lang="en-US" sz="2400" dirty="0"/>
              <a:t> ) </a:t>
            </a:r>
            <a:r>
              <a:rPr lang="en-US" sz="2400" dirty="0">
                <a:ea typeface="Cambria Math"/>
              </a:rPr>
              <a:t>→</a:t>
            </a:r>
            <a:r>
              <a:rPr lang="en-US" sz="2400" i="1" dirty="0">
                <a:ea typeface="Cambria Math" pitchFamily="18" charset="0"/>
              </a:rPr>
              <a:t> q</a:t>
            </a:r>
            <a:r>
              <a:rPr lang="en-US" sz="2400" dirty="0"/>
              <a:t> is a tautology.</a:t>
            </a:r>
            <a:r>
              <a:rPr lang="en-US" sz="2400" i="1" dirty="0">
                <a:ea typeface="Cambria Math" pitchFamily="18" charset="0"/>
              </a:rPr>
              <a:t> </a:t>
            </a:r>
            <a:endParaRPr lang="en-US" sz="2400" dirty="0"/>
          </a:p>
          <a:p>
            <a:r>
              <a:rPr lang="en-US" sz="2400" dirty="0"/>
              <a:t>Inference rules are all argument simple argument forms that will be used to construct more complex argument forms.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Inference for Propositional Logic: Modus Ponens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30575"/>
              </p:ext>
            </p:extLst>
          </p:nvPr>
        </p:nvGraphicFramePr>
        <p:xfrm>
          <a:off x="584880" y="1676400"/>
          <a:ext cx="1091520" cy="124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7" name="Equation" r:id="rId3" imgW="545760" imgH="622080" progId="Equation.DSMT4">
                  <p:embed/>
                </p:oleObj>
              </mc:Choice>
              <mc:Fallback>
                <p:oleObj name="Equation" r:id="rId3" imgW="5457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880" y="1676400"/>
                        <a:ext cx="1091520" cy="124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73890"/>
              </p:ext>
            </p:extLst>
          </p:nvPr>
        </p:nvGraphicFramePr>
        <p:xfrm>
          <a:off x="4025900" y="21082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8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5900" y="2108200"/>
                        <a:ext cx="2336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200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is snowing,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 will study discrete math.”</a:t>
            </a:r>
          </a:p>
        </p:txBody>
      </p:sp>
    </p:spTree>
    <p:extLst>
      <p:ext uri="{BB962C8B-B14F-4D97-AF65-F5344CB8AC3E}">
        <p14:creationId xmlns:p14="http://schemas.microsoft.com/office/powerpoint/2010/main" val="42256047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5231</TotalTime>
  <Words>4172</Words>
  <Application>Microsoft Office PowerPoint</Application>
  <PresentationFormat>On-screen Show (4:3)</PresentationFormat>
  <Paragraphs>433</Paragraphs>
  <Slides>67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5" baseType="lpstr">
      <vt:lpstr>Arial</vt:lpstr>
      <vt:lpstr>ArumSans Bold</vt:lpstr>
      <vt:lpstr>ArumSans Regular</vt:lpstr>
      <vt:lpstr>Calibri</vt:lpstr>
      <vt:lpstr>Cambria Math</vt:lpstr>
      <vt:lpstr>Symbol</vt:lpstr>
      <vt:lpstr>Vectipede Rg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The Foundations: Logic and Proofs</vt:lpstr>
      <vt:lpstr>Summary</vt:lpstr>
      <vt:lpstr>Rules of Inference</vt:lpstr>
      <vt:lpstr>Section Summary 1</vt:lpstr>
      <vt:lpstr>Revisiting the Socrates Example</vt:lpstr>
      <vt:lpstr>The Argument</vt:lpstr>
      <vt:lpstr>Valid Arguments 1</vt:lpstr>
      <vt:lpstr>Arguments in Propositional Logic</vt:lpstr>
      <vt:lpstr>Rules of Inference for Propositional Logic: Modus Ponens</vt:lpstr>
      <vt:lpstr>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 2</vt:lpstr>
      <vt:lpstr>Valid Arguments 3</vt:lpstr>
      <vt:lpstr>Valid Arguments 4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 1</vt:lpstr>
      <vt:lpstr>Using Rules of Inference 2</vt:lpstr>
      <vt:lpstr>Using Rules of Inference 3</vt:lpstr>
      <vt:lpstr>Returning to  the Socrates Example</vt:lpstr>
      <vt:lpstr>Solution for Socrates Example</vt:lpstr>
      <vt:lpstr>Universal Modus Ponens</vt:lpstr>
      <vt:lpstr>Introduction to Proofs</vt:lpstr>
      <vt:lpstr>Section Summary 2</vt:lpstr>
      <vt:lpstr>Proofs of Mathematical Statements</vt:lpstr>
      <vt:lpstr>Definitions</vt:lpstr>
      <vt:lpstr>Forms of  Theorems </vt:lpstr>
      <vt:lpstr>Proving Theorems</vt:lpstr>
      <vt:lpstr>Proving Conditional Statements: p → q</vt:lpstr>
      <vt:lpstr>Even and Odd Integers</vt:lpstr>
      <vt:lpstr>Proving Conditional Statements: p → q 1</vt:lpstr>
      <vt:lpstr>Proving Conditional Statements: p → q 3</vt:lpstr>
      <vt:lpstr>Proving Conditional Statements: p → q 4</vt:lpstr>
      <vt:lpstr>Proving Conditional Statements: p → q 5</vt:lpstr>
      <vt:lpstr>Proof by Contradiction 2</vt:lpstr>
      <vt:lpstr>Theorems that are Biconditional Statements</vt:lpstr>
      <vt:lpstr>What is wrong with this?</vt:lpstr>
      <vt:lpstr>Looking Ahead</vt:lpstr>
      <vt:lpstr>Proof Methods and Strategy</vt:lpstr>
      <vt:lpstr>Section Summary 3</vt:lpstr>
      <vt:lpstr>Proof by Cases 1</vt:lpstr>
      <vt:lpstr>Proof by Cases 2</vt:lpstr>
      <vt:lpstr>Proof by Cases 3</vt:lpstr>
      <vt:lpstr>Without Loss of Generality</vt:lpstr>
      <vt:lpstr>Existence Proofs</vt:lpstr>
      <vt:lpstr>Counterexamples</vt:lpstr>
      <vt:lpstr>Uniqueness Proofs</vt:lpstr>
      <vt:lpstr>Proof Strategies for proving p → q</vt:lpstr>
      <vt:lpstr>Backward Reasoning</vt:lpstr>
      <vt:lpstr>Universally Quantified Assertions 1</vt:lpstr>
      <vt:lpstr>Universally Quantified Assertions 2</vt:lpstr>
      <vt:lpstr>Universally Quantified Assertions 3</vt:lpstr>
      <vt:lpstr>Proof and Disproof: Tilings</vt:lpstr>
      <vt:lpstr>Tilings 1</vt:lpstr>
      <vt:lpstr>Tilings 2</vt:lpstr>
      <vt:lpstr>Tilings 3</vt:lpstr>
      <vt:lpstr>The Role of Open Problems</vt:lpstr>
      <vt:lpstr>An Open Problem</vt:lpstr>
    </vt:vector>
  </TitlesOfParts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Nagi Nabil Basha</cp:lastModifiedBy>
  <cp:revision>817</cp:revision>
  <dcterms:created xsi:type="dcterms:W3CDTF">2017-12-05T17:18:18Z</dcterms:created>
  <dcterms:modified xsi:type="dcterms:W3CDTF">2018-09-20T02:12:32Z</dcterms:modified>
</cp:coreProperties>
</file>