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54"/>
  </p:notesMasterIdLst>
  <p:handoutMasterIdLst>
    <p:handoutMasterId r:id="rId155"/>
  </p:handoutMasterIdLst>
  <p:sldIdLst>
    <p:sldId id="273" r:id="rId10"/>
    <p:sldId id="276" r:id="rId11"/>
    <p:sldId id="414" r:id="rId12"/>
    <p:sldId id="576" r:id="rId13"/>
    <p:sldId id="415" r:id="rId14"/>
    <p:sldId id="416" r:id="rId15"/>
    <p:sldId id="420" r:id="rId16"/>
    <p:sldId id="584" r:id="rId17"/>
    <p:sldId id="585" r:id="rId18"/>
    <p:sldId id="586" r:id="rId19"/>
    <p:sldId id="587" r:id="rId20"/>
    <p:sldId id="424" r:id="rId21"/>
    <p:sldId id="425" r:id="rId22"/>
    <p:sldId id="427" r:id="rId23"/>
    <p:sldId id="429" r:id="rId24"/>
    <p:sldId id="588" r:id="rId25"/>
    <p:sldId id="430" r:id="rId26"/>
    <p:sldId id="437" r:id="rId27"/>
    <p:sldId id="477" r:id="rId28"/>
    <p:sldId id="438" r:id="rId29"/>
    <p:sldId id="577" r:id="rId30"/>
    <p:sldId id="578" r:id="rId31"/>
    <p:sldId id="589" r:id="rId32"/>
    <p:sldId id="590" r:id="rId33"/>
    <p:sldId id="591" r:id="rId34"/>
    <p:sldId id="436" r:id="rId35"/>
    <p:sldId id="444" r:id="rId36"/>
    <p:sldId id="484" r:id="rId37"/>
    <p:sldId id="446" r:id="rId38"/>
    <p:sldId id="592" r:id="rId39"/>
    <p:sldId id="593" r:id="rId40"/>
    <p:sldId id="594" r:id="rId41"/>
    <p:sldId id="595" r:id="rId42"/>
    <p:sldId id="449" r:id="rId43"/>
    <p:sldId id="579" r:id="rId44"/>
    <p:sldId id="580" r:id="rId45"/>
    <p:sldId id="597" r:id="rId46"/>
    <p:sldId id="596" r:id="rId47"/>
    <p:sldId id="581" r:id="rId48"/>
    <p:sldId id="450" r:id="rId49"/>
    <p:sldId id="491" r:id="rId50"/>
    <p:sldId id="599" r:id="rId51"/>
    <p:sldId id="598" r:id="rId52"/>
    <p:sldId id="492" r:id="rId53"/>
    <p:sldId id="452" r:id="rId54"/>
    <p:sldId id="451" r:id="rId55"/>
    <p:sldId id="462" r:id="rId56"/>
    <p:sldId id="493" r:id="rId57"/>
    <p:sldId id="494" r:id="rId58"/>
    <p:sldId id="495" r:id="rId59"/>
    <p:sldId id="463" r:id="rId60"/>
    <p:sldId id="464" r:id="rId61"/>
    <p:sldId id="496" r:id="rId62"/>
    <p:sldId id="497" r:id="rId63"/>
    <p:sldId id="498" r:id="rId64"/>
    <p:sldId id="499" r:id="rId65"/>
    <p:sldId id="465" r:id="rId66"/>
    <p:sldId id="466" r:id="rId67"/>
    <p:sldId id="467" r:id="rId68"/>
    <p:sldId id="500" r:id="rId69"/>
    <p:sldId id="468" r:id="rId70"/>
    <p:sldId id="501" r:id="rId71"/>
    <p:sldId id="502" r:id="rId72"/>
    <p:sldId id="469" r:id="rId73"/>
    <p:sldId id="470" r:id="rId74"/>
    <p:sldId id="503" r:id="rId75"/>
    <p:sldId id="471" r:id="rId76"/>
    <p:sldId id="472" r:id="rId77"/>
    <p:sldId id="473" r:id="rId78"/>
    <p:sldId id="474" r:id="rId79"/>
    <p:sldId id="475" r:id="rId80"/>
    <p:sldId id="476"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517" r:id="rId95"/>
    <p:sldId id="518" r:id="rId96"/>
    <p:sldId id="519" r:id="rId97"/>
    <p:sldId id="520" r:id="rId98"/>
    <p:sldId id="521" r:id="rId99"/>
    <p:sldId id="522" r:id="rId100"/>
    <p:sldId id="523" r:id="rId101"/>
    <p:sldId id="524" r:id="rId102"/>
    <p:sldId id="525" r:id="rId103"/>
    <p:sldId id="526" r:id="rId104"/>
    <p:sldId id="527" r:id="rId105"/>
    <p:sldId id="528" r:id="rId106"/>
    <p:sldId id="529" r:id="rId107"/>
    <p:sldId id="530" r:id="rId108"/>
    <p:sldId id="531" r:id="rId109"/>
    <p:sldId id="532" r:id="rId110"/>
    <p:sldId id="533" r:id="rId111"/>
    <p:sldId id="534" r:id="rId112"/>
    <p:sldId id="535" r:id="rId113"/>
    <p:sldId id="536" r:id="rId114"/>
    <p:sldId id="537" r:id="rId115"/>
    <p:sldId id="538" r:id="rId116"/>
    <p:sldId id="539" r:id="rId117"/>
    <p:sldId id="540" r:id="rId118"/>
    <p:sldId id="541" r:id="rId119"/>
    <p:sldId id="542" r:id="rId120"/>
    <p:sldId id="543"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561" r:id="rId139"/>
    <p:sldId id="562" r:id="rId140"/>
    <p:sldId id="563" r:id="rId141"/>
    <p:sldId id="564" r:id="rId142"/>
    <p:sldId id="565" r:id="rId143"/>
    <p:sldId id="566" r:id="rId144"/>
    <p:sldId id="567" r:id="rId145"/>
    <p:sldId id="568" r:id="rId146"/>
    <p:sldId id="569" r:id="rId147"/>
    <p:sldId id="570" r:id="rId148"/>
    <p:sldId id="571" r:id="rId149"/>
    <p:sldId id="572" r:id="rId150"/>
    <p:sldId id="573" r:id="rId151"/>
    <p:sldId id="574" r:id="rId152"/>
    <p:sldId id="575"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00518B"/>
    <a:srgbClr val="5A5000"/>
    <a:srgbClr val="214E91"/>
    <a:srgbClr val="214E2D"/>
    <a:srgbClr val="04617B"/>
    <a:srgbClr val="505050"/>
    <a:srgbClr val="1A587B"/>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444" autoAdjust="0"/>
  </p:normalViewPr>
  <p:slideViewPr>
    <p:cSldViewPr>
      <p:cViewPr varScale="1">
        <p:scale>
          <a:sx n="116" d="100"/>
          <a:sy n="116" d="100"/>
        </p:scale>
        <p:origin x="1332" y="96"/>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59" Type="http://schemas.openxmlformats.org/officeDocument/2006/relationships/tableStyles" Target="tableStyles.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53" Type="http://schemas.openxmlformats.org/officeDocument/2006/relationships/slide" Target="slides/slide44.xml"/><Relationship Id="rId74" Type="http://schemas.openxmlformats.org/officeDocument/2006/relationships/slide" Target="slides/slide65.xml"/><Relationship Id="rId128" Type="http://schemas.openxmlformats.org/officeDocument/2006/relationships/slide" Target="slides/slide119.xml"/><Relationship Id="rId149" Type="http://schemas.openxmlformats.org/officeDocument/2006/relationships/slide" Target="slides/slide140.xml"/><Relationship Id="rId5" Type="http://schemas.openxmlformats.org/officeDocument/2006/relationships/slideMaster" Target="slideMasters/slideMaster5.xml"/><Relationship Id="rId95" Type="http://schemas.openxmlformats.org/officeDocument/2006/relationships/slide" Target="slides/slide86.xml"/><Relationship Id="rId160" Type="http://schemas.microsoft.com/office/2015/10/relationships/revisionInfo" Target="revisionInfo.xml"/><Relationship Id="rId22" Type="http://schemas.openxmlformats.org/officeDocument/2006/relationships/slide" Target="slides/slide13.xml"/><Relationship Id="rId43" Type="http://schemas.openxmlformats.org/officeDocument/2006/relationships/slide" Target="slides/slide34.xml"/><Relationship Id="rId64" Type="http://schemas.openxmlformats.org/officeDocument/2006/relationships/slide" Target="slides/slide55.xml"/><Relationship Id="rId118" Type="http://schemas.openxmlformats.org/officeDocument/2006/relationships/slide" Target="slides/slide109.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150" Type="http://schemas.openxmlformats.org/officeDocument/2006/relationships/slide" Target="slides/slide141.xml"/><Relationship Id="rId155" Type="http://schemas.openxmlformats.org/officeDocument/2006/relationships/handoutMaster" Target="handoutMasters/handoutMaster1.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40" Type="http://schemas.openxmlformats.org/officeDocument/2006/relationships/slide" Target="slides/slide131.xml"/><Relationship Id="rId145" Type="http://schemas.openxmlformats.org/officeDocument/2006/relationships/slide" Target="slides/slide136.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slide" Target="slides/slide126.xml"/><Relationship Id="rId151" Type="http://schemas.openxmlformats.org/officeDocument/2006/relationships/slide" Target="slides/slide142.xml"/><Relationship Id="rId156" Type="http://schemas.openxmlformats.org/officeDocument/2006/relationships/presProps" Target="presProps.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viewProps" Target="viewProps.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54" Type="http://schemas.openxmlformats.org/officeDocument/2006/relationships/notesMaster" Target="notesMasters/notesMaster1.xml"/><Relationship Id="rId16" Type="http://schemas.openxmlformats.org/officeDocument/2006/relationships/slide" Target="slides/slide7.xml"/><Relationship Id="rId37" Type="http://schemas.openxmlformats.org/officeDocument/2006/relationships/slide" Target="slides/slide28.xml"/><Relationship Id="rId58" Type="http://schemas.openxmlformats.org/officeDocument/2006/relationships/slide" Target="slides/slide49.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44" Type="http://schemas.openxmlformats.org/officeDocument/2006/relationships/slide" Target="slides/slide135.xml"/><Relationship Id="rId90" Type="http://schemas.openxmlformats.org/officeDocument/2006/relationships/slide" Target="slides/slide81.xml"/><Relationship Id="rId27" Type="http://schemas.openxmlformats.org/officeDocument/2006/relationships/slide" Target="slides/slide18.xml"/><Relationship Id="rId48" Type="http://schemas.openxmlformats.org/officeDocument/2006/relationships/slide" Target="slides/slide39.xml"/><Relationship Id="rId69" Type="http://schemas.openxmlformats.org/officeDocument/2006/relationships/slide" Target="slides/slide60.xml"/><Relationship Id="rId113" Type="http://schemas.openxmlformats.org/officeDocument/2006/relationships/slide" Target="slides/slide104.xml"/><Relationship Id="rId134"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6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330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71"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5.xml"/><Relationship Id="rId1" Type="http://schemas.openxmlformats.org/officeDocument/2006/relationships/vmlDrawing" Target="../drawings/vmlDrawing44.vml"/><Relationship Id="rId4" Type="http://schemas.openxmlformats.org/officeDocument/2006/relationships/image" Target="../media/image106.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5.xml"/><Relationship Id="rId1" Type="http://schemas.openxmlformats.org/officeDocument/2006/relationships/vmlDrawing" Target="../drawings/vmlDrawing45.vml"/><Relationship Id="rId4" Type="http://schemas.openxmlformats.org/officeDocument/2006/relationships/image" Target="../media/image107.wmf"/></Relationships>
</file>

<file path=ppt/slides/_rels/slide102.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7.xml"/><Relationship Id="rId1" Type="http://schemas.openxmlformats.org/officeDocument/2006/relationships/vmlDrawing" Target="../drawings/vmlDrawing46.vml"/><Relationship Id="rId6" Type="http://schemas.openxmlformats.org/officeDocument/2006/relationships/image" Target="../media/image109.wmf"/><Relationship Id="rId5" Type="http://schemas.openxmlformats.org/officeDocument/2006/relationships/oleObject" Target="../embeddings/oleObject79.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115.wmf"/><Relationship Id="rId2" Type="http://schemas.openxmlformats.org/officeDocument/2006/relationships/slideLayout" Target="../slideLayouts/slideLayout29.xml"/><Relationship Id="rId16" Type="http://schemas.openxmlformats.org/officeDocument/2006/relationships/image" Target="../media/image117.wmf"/><Relationship Id="rId1" Type="http://schemas.openxmlformats.org/officeDocument/2006/relationships/vmlDrawing" Target="../drawings/vmlDrawing47.vml"/><Relationship Id="rId6" Type="http://schemas.openxmlformats.org/officeDocument/2006/relationships/image" Target="../media/image112.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85.bin"/><Relationship Id="rId14" Type="http://schemas.openxmlformats.org/officeDocument/2006/relationships/image" Target="../media/image116.wmf"/></Relationships>
</file>

<file path=ppt/slides/_rels/slide104.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94.bin"/><Relationship Id="rId18" Type="http://schemas.openxmlformats.org/officeDocument/2006/relationships/image" Target="../media/image125.wmf"/><Relationship Id="rId26" Type="http://schemas.openxmlformats.org/officeDocument/2006/relationships/image" Target="../media/image129.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122.w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slideLayout" Target="../slideLayouts/slideLayout28.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48.vml"/><Relationship Id="rId6" Type="http://schemas.openxmlformats.org/officeDocument/2006/relationships/image" Target="../media/image119.wmf"/><Relationship Id="rId11" Type="http://schemas.openxmlformats.org/officeDocument/2006/relationships/oleObject" Target="../embeddings/oleObject93.bin"/><Relationship Id="rId24" Type="http://schemas.openxmlformats.org/officeDocument/2006/relationships/image" Target="../media/image128.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10" Type="http://schemas.openxmlformats.org/officeDocument/2006/relationships/image" Target="../media/image121.wmf"/><Relationship Id="rId19" Type="http://schemas.openxmlformats.org/officeDocument/2006/relationships/oleObject" Target="../embeddings/oleObject97.bin"/><Relationship Id="rId4" Type="http://schemas.openxmlformats.org/officeDocument/2006/relationships/image" Target="../media/image118.wmf"/><Relationship Id="rId9" Type="http://schemas.openxmlformats.org/officeDocument/2006/relationships/oleObject" Target="../embeddings/oleObject92.bin"/><Relationship Id="rId14" Type="http://schemas.openxmlformats.org/officeDocument/2006/relationships/image" Target="../media/image123.wmf"/><Relationship Id="rId22" Type="http://schemas.openxmlformats.org/officeDocument/2006/relationships/image" Target="../media/image127.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0.xml.rels><?xml version="1.0" encoding="UTF-8" standalone="yes"?>
<Relationships xmlns="http://schemas.openxmlformats.org/package/2006/relationships"><Relationship Id="rId3" Type="http://schemas.openxmlformats.org/officeDocument/2006/relationships/image" Target="../media/image131.jpg"/><Relationship Id="rId2" Type="http://schemas.openxmlformats.org/officeDocument/2006/relationships/image" Target="../media/image130.jpg"/><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6.xml"/><Relationship Id="rId1" Type="http://schemas.openxmlformats.org/officeDocument/2006/relationships/vmlDrawing" Target="../drawings/vmlDrawing49.vml"/><Relationship Id="rId4" Type="http://schemas.openxmlformats.org/officeDocument/2006/relationships/image" Target="../media/image132.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3" Type="http://schemas.openxmlformats.org/officeDocument/2006/relationships/slide" Target="slide144.xml"/><Relationship Id="rId2" Type="http://schemas.openxmlformats.org/officeDocument/2006/relationships/image" Target="../media/image133.jpg"/><Relationship Id="rId1" Type="http://schemas.openxmlformats.org/officeDocument/2006/relationships/slideLayout" Target="../slideLayouts/slideLayout2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137.jpg"/><Relationship Id="rId7" Type="http://schemas.openxmlformats.org/officeDocument/2006/relationships/image" Target="../media/image135.wmf"/><Relationship Id="rId2" Type="http://schemas.openxmlformats.org/officeDocument/2006/relationships/slideLayout" Target="../slideLayouts/slideLayout29.xml"/><Relationship Id="rId1" Type="http://schemas.openxmlformats.org/officeDocument/2006/relationships/vmlDrawing" Target="../drawings/vmlDrawing50.vml"/><Relationship Id="rId6" Type="http://schemas.openxmlformats.org/officeDocument/2006/relationships/oleObject" Target="../embeddings/oleObject103.bin"/><Relationship Id="rId5" Type="http://schemas.openxmlformats.org/officeDocument/2006/relationships/image" Target="../media/image134.wmf"/><Relationship Id="rId4" Type="http://schemas.openxmlformats.org/officeDocument/2006/relationships/oleObject" Target="../embeddings/oleObject102.bin"/><Relationship Id="rId9" Type="http://schemas.openxmlformats.org/officeDocument/2006/relationships/image" Target="../media/image136.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6.xml"/><Relationship Id="rId1" Type="http://schemas.openxmlformats.org/officeDocument/2006/relationships/vmlDrawing" Target="../drawings/vmlDrawing51.vml"/><Relationship Id="rId4" Type="http://schemas.openxmlformats.org/officeDocument/2006/relationships/image" Target="../media/image138.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7.xml"/><Relationship Id="rId1" Type="http://schemas.openxmlformats.org/officeDocument/2006/relationships/vmlDrawing" Target="../drawings/vmlDrawing52.vml"/><Relationship Id="rId6" Type="http://schemas.openxmlformats.org/officeDocument/2006/relationships/image" Target="../media/image140.wmf"/><Relationship Id="rId5" Type="http://schemas.openxmlformats.org/officeDocument/2006/relationships/oleObject" Target="../embeddings/oleObject107.bin"/><Relationship Id="rId4" Type="http://schemas.openxmlformats.org/officeDocument/2006/relationships/image" Target="../media/image139.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6.xml"/><Relationship Id="rId1" Type="http://schemas.openxmlformats.org/officeDocument/2006/relationships/vmlDrawing" Target="../drawings/vmlDrawing53.vml"/><Relationship Id="rId4" Type="http://schemas.openxmlformats.org/officeDocument/2006/relationships/image" Target="../media/image141.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6.xml"/><Relationship Id="rId1" Type="http://schemas.openxmlformats.org/officeDocument/2006/relationships/vmlDrawing" Target="../drawings/vmlDrawing54.vml"/><Relationship Id="rId4" Type="http://schemas.openxmlformats.org/officeDocument/2006/relationships/image" Target="../media/image142.wmf"/></Relationships>
</file>

<file path=ppt/slides/_rels/slide12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5.xml"/><Relationship Id="rId1" Type="http://schemas.openxmlformats.org/officeDocument/2006/relationships/vmlDrawing" Target="../drawings/vmlDrawing55.vml"/><Relationship Id="rId6" Type="http://schemas.openxmlformats.org/officeDocument/2006/relationships/image" Target="../media/image144.wmf"/><Relationship Id="rId5" Type="http://schemas.openxmlformats.org/officeDocument/2006/relationships/oleObject" Target="../embeddings/oleObject111.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13.bin"/></Relationships>
</file>

<file path=ppt/slides/_rels/slide127.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7.xml"/><Relationship Id="rId1" Type="http://schemas.openxmlformats.org/officeDocument/2006/relationships/vmlDrawing" Target="../drawings/vmlDrawing56.vml"/><Relationship Id="rId6" Type="http://schemas.openxmlformats.org/officeDocument/2006/relationships/image" Target="../media/image148.wmf"/><Relationship Id="rId5" Type="http://schemas.openxmlformats.org/officeDocument/2006/relationships/oleObject" Target="../embeddings/oleObject115.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17.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7.xml"/><Relationship Id="rId1" Type="http://schemas.openxmlformats.org/officeDocument/2006/relationships/vmlDrawing" Target="../drawings/vmlDrawing57.vml"/><Relationship Id="rId6" Type="http://schemas.openxmlformats.org/officeDocument/2006/relationships/image" Target="../media/image152.wmf"/><Relationship Id="rId5" Type="http://schemas.openxmlformats.org/officeDocument/2006/relationships/oleObject" Target="../embeddings/oleObject119.bin"/><Relationship Id="rId4" Type="http://schemas.openxmlformats.org/officeDocument/2006/relationships/image" Target="../media/image151.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5.xml"/><Relationship Id="rId1" Type="http://schemas.openxmlformats.org/officeDocument/2006/relationships/vmlDrawing" Target="../drawings/vmlDrawing58.vml"/><Relationship Id="rId4" Type="http://schemas.openxmlformats.org/officeDocument/2006/relationships/image" Target="../media/image153.wmf"/></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7.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6.xml"/><Relationship Id="rId1" Type="http://schemas.openxmlformats.org/officeDocument/2006/relationships/vmlDrawing" Target="../drawings/vmlDrawing59.vml"/><Relationship Id="rId4" Type="http://schemas.openxmlformats.org/officeDocument/2006/relationships/image" Target="../media/image154.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5.xml"/><Relationship Id="rId1" Type="http://schemas.openxmlformats.org/officeDocument/2006/relationships/vmlDrawing" Target="../drawings/vmlDrawing60.vml"/><Relationship Id="rId6" Type="http://schemas.openxmlformats.org/officeDocument/2006/relationships/image" Target="../media/image156.wmf"/><Relationship Id="rId5" Type="http://schemas.openxmlformats.org/officeDocument/2006/relationships/oleObject" Target="../embeddings/oleObject123.bin"/><Relationship Id="rId4" Type="http://schemas.openxmlformats.org/officeDocument/2006/relationships/image" Target="../media/image155.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7.xml"/><Relationship Id="rId1" Type="http://schemas.openxmlformats.org/officeDocument/2006/relationships/vmlDrawing" Target="../drawings/vmlDrawing61.vml"/><Relationship Id="rId6" Type="http://schemas.openxmlformats.org/officeDocument/2006/relationships/image" Target="../media/image158.wmf"/><Relationship Id="rId5" Type="http://schemas.openxmlformats.org/officeDocument/2006/relationships/oleObject" Target="../embeddings/oleObject125.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27.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5.xml"/><Relationship Id="rId1" Type="http://schemas.openxmlformats.org/officeDocument/2006/relationships/vmlDrawing" Target="../drawings/vmlDrawing62.vml"/><Relationship Id="rId6" Type="http://schemas.openxmlformats.org/officeDocument/2006/relationships/image" Target="../media/image162.wmf"/><Relationship Id="rId5" Type="http://schemas.openxmlformats.org/officeDocument/2006/relationships/oleObject" Target="../embeddings/oleObject129.bin"/><Relationship Id="rId4" Type="http://schemas.openxmlformats.org/officeDocument/2006/relationships/image" Target="../media/image161.wmf"/></Relationships>
</file>

<file path=ppt/slides/_rels/slide135.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5.xml"/><Relationship Id="rId1" Type="http://schemas.openxmlformats.org/officeDocument/2006/relationships/vmlDrawing" Target="../drawings/vmlDrawing63.vml"/><Relationship Id="rId6" Type="http://schemas.openxmlformats.org/officeDocument/2006/relationships/image" Target="../media/image164.wmf"/><Relationship Id="rId5" Type="http://schemas.openxmlformats.org/officeDocument/2006/relationships/oleObject" Target="../embeddings/oleObject131.bin"/><Relationship Id="rId4" Type="http://schemas.openxmlformats.org/officeDocument/2006/relationships/image" Target="../media/image163.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6.xml"/><Relationship Id="rId1" Type="http://schemas.openxmlformats.org/officeDocument/2006/relationships/vmlDrawing" Target="../drawings/vmlDrawing64.vml"/><Relationship Id="rId4" Type="http://schemas.openxmlformats.org/officeDocument/2006/relationships/image" Target="../media/image166.wmf"/></Relationships>
</file>

<file path=ppt/slides/_rels/slide137.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71.wmf"/><Relationship Id="rId2" Type="http://schemas.openxmlformats.org/officeDocument/2006/relationships/slideLayout" Target="../slideLayouts/slideLayout26.xml"/><Relationship Id="rId1" Type="http://schemas.openxmlformats.org/officeDocument/2006/relationships/vmlDrawing" Target="../drawings/vmlDrawing65.vml"/><Relationship Id="rId6" Type="http://schemas.openxmlformats.org/officeDocument/2006/relationships/image" Target="../media/image168.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37.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slide" Target="slide1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8.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8.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9.vml"/><Relationship Id="rId5" Type="http://schemas.openxmlformats.org/officeDocument/2006/relationships/image" Target="../media/image19.png"/><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8.xml"/><Relationship Id="rId1" Type="http://schemas.openxmlformats.org/officeDocument/2006/relationships/vmlDrawing" Target="../drawings/vmlDrawing10.vml"/><Relationship Id="rId5" Type="http://schemas.openxmlformats.org/officeDocument/2006/relationships/image" Target="../media/image20.png"/><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8.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 Id="rId9"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7.xml"/><Relationship Id="rId1" Type="http://schemas.openxmlformats.org/officeDocument/2006/relationships/vmlDrawing" Target="../drawings/vmlDrawing12.vml"/><Relationship Id="rId5" Type="http://schemas.openxmlformats.org/officeDocument/2006/relationships/image" Target="../media/image26.png"/><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2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3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6.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5.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32.bin"/><Relationship Id="rId4" Type="http://schemas.openxmlformats.org/officeDocument/2006/relationships/image" Target="../media/image4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5.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34.bin"/><Relationship Id="rId4" Type="http://schemas.openxmlformats.org/officeDocument/2006/relationships/image" Target="../media/image4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5.xml"/><Relationship Id="rId1" Type="http://schemas.openxmlformats.org/officeDocument/2006/relationships/vmlDrawing" Target="../drawings/vmlDrawing20.vml"/><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6.xml"/><Relationship Id="rId1" Type="http://schemas.openxmlformats.org/officeDocument/2006/relationships/vmlDrawing" Target="../drawings/vmlDrawing21.vml"/><Relationship Id="rId5" Type="http://schemas.openxmlformats.org/officeDocument/2006/relationships/image" Target="../media/image51.png"/><Relationship Id="rId4" Type="http://schemas.openxmlformats.org/officeDocument/2006/relationships/image" Target="../media/image4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6.xml"/><Relationship Id="rId1" Type="http://schemas.openxmlformats.org/officeDocument/2006/relationships/vmlDrawing" Target="../drawings/vmlDrawing22.vml"/><Relationship Id="rId6" Type="http://schemas.openxmlformats.org/officeDocument/2006/relationships/image" Target="../media/image51.wmf"/><Relationship Id="rId5" Type="http://schemas.openxmlformats.org/officeDocument/2006/relationships/oleObject" Target="../embeddings/oleObject38.bin"/><Relationship Id="rId4" Type="http://schemas.openxmlformats.org/officeDocument/2006/relationships/image" Target="../media/image5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6.xml"/><Relationship Id="rId1" Type="http://schemas.openxmlformats.org/officeDocument/2006/relationships/vmlDrawing" Target="../drawings/vmlDrawing23.vml"/><Relationship Id="rId6" Type="http://schemas.openxmlformats.org/officeDocument/2006/relationships/image" Target="../media/image54.wmf"/><Relationship Id="rId5" Type="http://schemas.openxmlformats.org/officeDocument/2006/relationships/oleObject" Target="../embeddings/oleObject40.bin"/><Relationship Id="rId4" Type="http://schemas.openxmlformats.org/officeDocument/2006/relationships/image" Target="../media/image5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image" Target="../media/image55.jp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6.xml"/><Relationship Id="rId1" Type="http://schemas.openxmlformats.org/officeDocument/2006/relationships/vmlDrawing" Target="../drawings/vmlDrawing24.vml"/><Relationship Id="rId4" Type="http://schemas.openxmlformats.org/officeDocument/2006/relationships/image" Target="../media/image56.wmf"/></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60.png"/><Relationship Id="rId2" Type="http://schemas.openxmlformats.org/officeDocument/2006/relationships/slideLayout" Target="../slideLayouts/slideLayout30.xml"/><Relationship Id="rId1" Type="http://schemas.openxmlformats.org/officeDocument/2006/relationships/vmlDrawing" Target="../drawings/vmlDrawing25.vml"/><Relationship Id="rId6" Type="http://schemas.openxmlformats.org/officeDocument/2006/relationships/image" Target="../media/image59.wmf"/><Relationship Id="rId5" Type="http://schemas.openxmlformats.org/officeDocument/2006/relationships/oleObject" Target="../embeddings/oleObject43.bin"/><Relationship Id="rId4" Type="http://schemas.openxmlformats.org/officeDocument/2006/relationships/image" Target="../media/image58.wmf"/></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45.bin"/><Relationship Id="rId4" Type="http://schemas.openxmlformats.org/officeDocument/2006/relationships/image" Target="../media/image63.wmf"/><Relationship Id="rId9"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8" Type="http://schemas.openxmlformats.org/officeDocument/2006/relationships/slide" Target="slide140.xml"/><Relationship Id="rId3" Type="http://schemas.openxmlformats.org/officeDocument/2006/relationships/oleObject" Target="../embeddings/oleObject47.bin"/><Relationship Id="rId7" Type="http://schemas.openxmlformats.org/officeDocument/2006/relationships/image" Target="../media/image70.jpg"/><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image" Target="../media/image69.wmf"/><Relationship Id="rId5" Type="http://schemas.openxmlformats.org/officeDocument/2006/relationships/oleObject" Target="../embeddings/oleObject48.bin"/><Relationship Id="rId4" Type="http://schemas.openxmlformats.org/officeDocument/2006/relationships/image" Target="../media/image6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7.xml"/><Relationship Id="rId1" Type="http://schemas.openxmlformats.org/officeDocument/2006/relationships/vmlDrawing" Target="../drawings/vmlDrawing28.vml"/><Relationship Id="rId4" Type="http://schemas.openxmlformats.org/officeDocument/2006/relationships/image" Target="../media/image73.wmf"/></Relationships>
</file>

<file path=ppt/slides/_rels/slide64.xml.rels><?xml version="1.0" encoding="UTF-8" standalone="yes"?>
<Relationships xmlns="http://schemas.openxmlformats.org/package/2006/relationships"><Relationship Id="rId8" Type="http://schemas.openxmlformats.org/officeDocument/2006/relationships/slide" Target="slide141.xml"/><Relationship Id="rId3" Type="http://schemas.openxmlformats.org/officeDocument/2006/relationships/oleObject" Target="../embeddings/oleObject50.bin"/><Relationship Id="rId7" Type="http://schemas.openxmlformats.org/officeDocument/2006/relationships/image" Target="../media/image76.jpg"/><Relationship Id="rId2" Type="http://schemas.openxmlformats.org/officeDocument/2006/relationships/slideLayout" Target="../slideLayouts/slideLayout27.xml"/><Relationship Id="rId1" Type="http://schemas.openxmlformats.org/officeDocument/2006/relationships/vmlDrawing" Target="../drawings/vmlDrawing29.vml"/><Relationship Id="rId6" Type="http://schemas.openxmlformats.org/officeDocument/2006/relationships/image" Target="../media/image75.wmf"/><Relationship Id="rId5" Type="http://schemas.openxmlformats.org/officeDocument/2006/relationships/oleObject" Target="../embeddings/oleObject51.bin"/><Relationship Id="rId4" Type="http://schemas.openxmlformats.org/officeDocument/2006/relationships/image" Target="../media/image74.wmf"/></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5.xml"/><Relationship Id="rId1" Type="http://schemas.openxmlformats.org/officeDocument/2006/relationships/vmlDrawing" Target="../drawings/vmlDrawing30.vml"/><Relationship Id="rId4" Type="http://schemas.openxmlformats.org/officeDocument/2006/relationships/image" Target="../media/image7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6.xml"/><Relationship Id="rId1" Type="http://schemas.openxmlformats.org/officeDocument/2006/relationships/vmlDrawing" Target="../drawings/vmlDrawing31.vml"/><Relationship Id="rId4" Type="http://schemas.openxmlformats.org/officeDocument/2006/relationships/image" Target="../media/image8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6.xml"/><Relationship Id="rId1" Type="http://schemas.openxmlformats.org/officeDocument/2006/relationships/vmlDrawing" Target="../drawings/vmlDrawing32.vml"/><Relationship Id="rId6" Type="http://schemas.openxmlformats.org/officeDocument/2006/relationships/image" Target="../media/image82.wmf"/><Relationship Id="rId5" Type="http://schemas.openxmlformats.org/officeDocument/2006/relationships/oleObject" Target="../embeddings/oleObject55.bin"/><Relationship Id="rId4" Type="http://schemas.openxmlformats.org/officeDocument/2006/relationships/image" Target="../media/image8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slide" Target="slide142.xml"/><Relationship Id="rId2" Type="http://schemas.openxmlformats.org/officeDocument/2006/relationships/slideLayout" Target="../slideLayouts/slideLayout29.xml"/><Relationship Id="rId1" Type="http://schemas.openxmlformats.org/officeDocument/2006/relationships/vmlDrawing" Target="../drawings/vmlDrawing33.vml"/><Relationship Id="rId6" Type="http://schemas.openxmlformats.org/officeDocument/2006/relationships/image" Target="../media/image85.jpg"/><Relationship Id="rId5" Type="http://schemas.openxmlformats.org/officeDocument/2006/relationships/image" Target="../media/image84.jpg"/><Relationship Id="rId4" Type="http://schemas.openxmlformats.org/officeDocument/2006/relationships/image" Target="../media/image8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7.xml"/><Relationship Id="rId1" Type="http://schemas.openxmlformats.org/officeDocument/2006/relationships/vmlDrawing" Target="../drawings/vmlDrawing34.vml"/><Relationship Id="rId6" Type="http://schemas.openxmlformats.org/officeDocument/2006/relationships/image" Target="../media/image87.wmf"/><Relationship Id="rId5" Type="http://schemas.openxmlformats.org/officeDocument/2006/relationships/oleObject" Target="../embeddings/oleObject58.bin"/><Relationship Id="rId4" Type="http://schemas.openxmlformats.org/officeDocument/2006/relationships/image" Target="../media/image86.wmf"/></Relationships>
</file>

<file path=ppt/slides/_rels/slide71.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image" Target="../media/image89.jpg"/><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5.xml"/><Relationship Id="rId1" Type="http://schemas.openxmlformats.org/officeDocument/2006/relationships/vmlDrawing" Target="../drawings/vmlDrawing35.vml"/><Relationship Id="rId6" Type="http://schemas.openxmlformats.org/officeDocument/2006/relationships/image" Target="../media/image91.wmf"/><Relationship Id="rId5" Type="http://schemas.openxmlformats.org/officeDocument/2006/relationships/oleObject" Target="../embeddings/oleObject61.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6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7.xml"/><Relationship Id="rId1" Type="http://schemas.openxmlformats.org/officeDocument/2006/relationships/vmlDrawing" Target="../drawings/vmlDrawing36.vml"/><Relationship Id="rId6" Type="http://schemas.openxmlformats.org/officeDocument/2006/relationships/image" Target="../media/image95.wmf"/><Relationship Id="rId5" Type="http://schemas.openxmlformats.org/officeDocument/2006/relationships/oleObject" Target="../embeddings/oleObject65.bin"/><Relationship Id="rId4" Type="http://schemas.openxmlformats.org/officeDocument/2006/relationships/image" Target="../media/image9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5.xml"/><Relationship Id="rId1" Type="http://schemas.openxmlformats.org/officeDocument/2006/relationships/vmlDrawing" Target="../drawings/vmlDrawing37.vml"/><Relationship Id="rId4" Type="http://schemas.openxmlformats.org/officeDocument/2006/relationships/image" Target="../media/image97.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6.xml"/><Relationship Id="rId1" Type="http://schemas.openxmlformats.org/officeDocument/2006/relationships/vmlDrawing" Target="../drawings/vmlDrawing38.vml"/><Relationship Id="rId6" Type="http://schemas.openxmlformats.org/officeDocument/2006/relationships/image" Target="../media/image99.wmf"/><Relationship Id="rId5" Type="http://schemas.openxmlformats.org/officeDocument/2006/relationships/oleObject" Target="../embeddings/oleObject69.bin"/><Relationship Id="rId4" Type="http://schemas.openxmlformats.org/officeDocument/2006/relationships/image" Target="../media/image9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6.xml"/><Relationship Id="rId1" Type="http://schemas.openxmlformats.org/officeDocument/2006/relationships/vmlDrawing" Target="../drawings/vmlDrawing39.vml"/><Relationship Id="rId6" Type="http://schemas.openxmlformats.org/officeDocument/2006/relationships/image" Target="../media/image101.wmf"/><Relationship Id="rId5" Type="http://schemas.openxmlformats.org/officeDocument/2006/relationships/oleObject" Target="../embeddings/oleObject71.bin"/><Relationship Id="rId4" Type="http://schemas.openxmlformats.org/officeDocument/2006/relationships/image" Target="../media/image100.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5.xml"/><Relationship Id="rId1" Type="http://schemas.openxmlformats.org/officeDocument/2006/relationships/vmlDrawing" Target="../drawings/vmlDrawing40.vml"/><Relationship Id="rId4" Type="http://schemas.openxmlformats.org/officeDocument/2006/relationships/image" Target="../media/image102.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5.xml"/><Relationship Id="rId1" Type="http://schemas.openxmlformats.org/officeDocument/2006/relationships/vmlDrawing" Target="../drawings/vmlDrawing41.vml"/><Relationship Id="rId4" Type="http://schemas.openxmlformats.org/officeDocument/2006/relationships/image" Target="../media/image10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5.xml"/><Relationship Id="rId1" Type="http://schemas.openxmlformats.org/officeDocument/2006/relationships/vmlDrawing" Target="../drawings/vmlDrawing42.vml"/><Relationship Id="rId4" Type="http://schemas.openxmlformats.org/officeDocument/2006/relationships/image" Target="../media/image104.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5.xml"/><Relationship Id="rId1" Type="http://schemas.openxmlformats.org/officeDocument/2006/relationships/vmlDrawing" Target="../drawings/vmlDrawing43.vml"/><Relationship Id="rId4" Type="http://schemas.openxmlformats.org/officeDocument/2006/relationships/image" Target="../media/image10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142999"/>
            <a:ext cx="8229600" cy="2194560"/>
          </a:xfrm>
        </p:spPr>
        <p:txBody>
          <a:bodyPr/>
          <a:lstStyle/>
          <a:p>
            <a:r>
              <a:rPr lang="en-US" dirty="0"/>
              <a:t>Basic Structures: Sets, Functions, Sequences, Sums, and Matrices</a:t>
            </a:r>
          </a:p>
        </p:txBody>
      </p:sp>
      <p:sp>
        <p:nvSpPr>
          <p:cNvPr id="6" name="Subtitle 2"/>
          <p:cNvSpPr>
            <a:spLocks noGrp="1"/>
          </p:cNvSpPr>
          <p:nvPr>
            <p:ph type="subTitle" idx="1"/>
          </p:nvPr>
        </p:nvSpPr>
        <p:spPr>
          <a:xfrm>
            <a:off x="457200" y="3855720"/>
            <a:ext cx="8229600" cy="640080"/>
          </a:xfrm>
        </p:spPr>
        <p:txBody>
          <a:bodyPr/>
          <a:lstStyle/>
          <a:p>
            <a:r>
              <a:rPr lang="fr-FR" dirty="0" err="1"/>
              <a:t>Chapter</a:t>
            </a:r>
            <a:r>
              <a:rPr lang="fr-FR" dirty="0"/>
              <a:t> 2</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a:xfrm>
            <a:off x="457200" y="1295400"/>
            <a:ext cx="8458200" cy="5257800"/>
          </a:xfrm>
        </p:spPr>
        <p:txBody>
          <a:bodyPr/>
          <a:lstStyle/>
          <a:p>
            <a:pPr>
              <a:spcBef>
                <a:spcPts val="300"/>
              </a:spcBef>
            </a:pPr>
            <a:r>
              <a:rPr lang="en-US" sz="2800" dirty="0"/>
              <a:t>Specify the property or properties that all members must satisfy:</a:t>
            </a:r>
          </a:p>
          <a:p>
            <a:pPr>
              <a:spcBef>
                <a:spcPts val="300"/>
              </a:spcBef>
            </a:pPr>
            <a:r>
              <a:rPr lang="en-US" sz="2800" i="1" dirty="0">
                <a:ea typeface="Cambria Math" pitchFamily="18" charset="0"/>
              </a:rPr>
              <a:t>	S</a:t>
            </a:r>
            <a:r>
              <a:rPr lang="en-US" sz="2800" dirty="0">
                <a:ea typeface="Cambria Math" pitchFamily="18" charset="0"/>
              </a:rPr>
              <a:t> = {</a:t>
            </a:r>
            <a:r>
              <a:rPr lang="en-US" sz="2800" i="1" dirty="0">
                <a:ea typeface="Cambria Math" pitchFamily="18" charset="0"/>
              </a:rPr>
              <a:t>x </a:t>
            </a:r>
            <a:r>
              <a:rPr lang="en-US" sz="2800" dirty="0">
                <a:ea typeface="Cambria Math" pitchFamily="18" charset="0"/>
              </a:rPr>
              <a:t>| </a:t>
            </a:r>
            <a:r>
              <a:rPr lang="en-US" sz="2800" i="1" dirty="0">
                <a:ea typeface="Cambria Math" pitchFamily="18" charset="0"/>
              </a:rPr>
              <a:t>x</a:t>
            </a:r>
            <a:r>
              <a:rPr lang="en-US" sz="2800" dirty="0">
                <a:ea typeface="Cambria Math" pitchFamily="18" charset="0"/>
              </a:rPr>
              <a:t> is a positive integer less than 100}</a:t>
            </a:r>
          </a:p>
          <a:p>
            <a:pPr>
              <a:spcBef>
                <a:spcPts val="300"/>
              </a:spcBef>
            </a:pPr>
            <a:r>
              <a:rPr lang="en-US" sz="2800" i="1" dirty="0">
                <a:ea typeface="Cambria Math" pitchFamily="18" charset="0"/>
              </a:rPr>
              <a:t>	O</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is an odd positive integer less than 10}</a:t>
            </a:r>
          </a:p>
          <a:p>
            <a:pPr>
              <a:spcBef>
                <a:spcPts val="300"/>
              </a:spcBef>
            </a:pPr>
            <a:r>
              <a:rPr lang="en-US" sz="2800" i="1" dirty="0">
                <a:ea typeface="Cambria Math" pitchFamily="18" charset="0"/>
              </a:rPr>
              <a:t>	O</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a:t>
            </a:r>
            <a:r>
              <a:rPr lang="en-US" sz="2800" b="1" dirty="0">
                <a:ea typeface="Cambria Math" pitchFamily="18" charset="0"/>
              </a:rPr>
              <a:t> Z⁺</a:t>
            </a:r>
            <a:r>
              <a:rPr lang="en-US" sz="2800" dirty="0">
                <a:ea typeface="Cambria Math" pitchFamily="18" charset="0"/>
              </a:rPr>
              <a:t> | </a:t>
            </a:r>
            <a:r>
              <a:rPr lang="en-US" sz="2800" i="1" dirty="0">
                <a:ea typeface="Cambria Math" pitchFamily="18" charset="0"/>
              </a:rPr>
              <a:t>x </a:t>
            </a:r>
            <a:r>
              <a:rPr lang="en-US" sz="2800" dirty="0">
                <a:ea typeface="Cambria Math" pitchFamily="18" charset="0"/>
              </a:rPr>
              <a:t>is odd and </a:t>
            </a:r>
            <a:r>
              <a:rPr lang="en-US" sz="2800" i="1" dirty="0">
                <a:ea typeface="Cambria Math" pitchFamily="18" charset="0"/>
              </a:rPr>
              <a:t>x</a:t>
            </a:r>
            <a:r>
              <a:rPr lang="en-US" sz="2800" dirty="0">
                <a:ea typeface="Cambria Math" pitchFamily="18" charset="0"/>
              </a:rPr>
              <a:t> &lt; 10}</a:t>
            </a:r>
          </a:p>
          <a:p>
            <a:pPr>
              <a:spcBef>
                <a:spcPts val="300"/>
              </a:spcBef>
            </a:pPr>
            <a:r>
              <a:rPr lang="en-US" sz="2800" dirty="0"/>
              <a:t>A predicate may be used: </a:t>
            </a:r>
          </a:p>
          <a:p>
            <a:pPr>
              <a:spcBef>
                <a:spcPts val="300"/>
              </a:spcBef>
            </a:pPr>
            <a:r>
              <a:rPr lang="en-US" sz="2800" i="1" dirty="0">
                <a:ea typeface="Cambria Math" pitchFamily="18" charset="0"/>
              </a:rPr>
              <a:t>	S</a:t>
            </a:r>
            <a:r>
              <a:rPr lang="en-US" sz="2800" b="1" i="1" dirty="0">
                <a:ea typeface="Cambria Math" pitchFamily="18" charset="0"/>
              </a:rPr>
              <a:t> </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x </a:t>
            </a:r>
            <a:r>
              <a:rPr lang="en-US" sz="2800" dirty="0">
                <a:ea typeface="Cambria Math" pitchFamily="18" charset="0"/>
              </a:rPr>
              <a:t>| P(</a:t>
            </a:r>
            <a:r>
              <a:rPr lang="en-US" sz="2800" i="1" dirty="0">
                <a:ea typeface="Cambria Math" pitchFamily="18" charset="0"/>
              </a:rPr>
              <a:t>x</a:t>
            </a:r>
            <a:r>
              <a:rPr lang="en-US" sz="2800" dirty="0">
                <a:ea typeface="Cambria Math" pitchFamily="18" charset="0"/>
              </a:rPr>
              <a:t>)}</a:t>
            </a:r>
          </a:p>
          <a:p>
            <a:pPr>
              <a:spcBef>
                <a:spcPts val="300"/>
              </a:spcBef>
            </a:pPr>
            <a:r>
              <a:rPr lang="en-US" sz="2800" dirty="0"/>
              <a:t>Example: </a:t>
            </a:r>
            <a:r>
              <a:rPr lang="en-US" sz="2800" i="1" dirty="0">
                <a:ea typeface="Cambria Math" pitchFamily="18" charset="0"/>
              </a:rPr>
              <a:t>S</a:t>
            </a:r>
            <a:r>
              <a:rPr lang="en-US" sz="2800" b="1" i="1" dirty="0">
                <a:ea typeface="Cambria Math" pitchFamily="18" charset="0"/>
              </a:rPr>
              <a:t> </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x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Prime(</a:t>
            </a:r>
            <a:r>
              <a:rPr lang="en-US" sz="2800" i="1" dirty="0">
                <a:ea typeface="Cambria Math" pitchFamily="18" charset="0"/>
              </a:rPr>
              <a:t>x</a:t>
            </a:r>
            <a:r>
              <a:rPr lang="en-US" sz="2800" dirty="0">
                <a:ea typeface="Cambria Math" pitchFamily="18" charset="0"/>
              </a:rPr>
              <a:t>)}</a:t>
            </a:r>
          </a:p>
          <a:p>
            <a:pPr>
              <a:spcBef>
                <a:spcPts val="300"/>
              </a:spcBef>
            </a:pPr>
            <a:r>
              <a:rPr lang="en-US" sz="2800" dirty="0">
                <a:ea typeface="Cambria Math" pitchFamily="18" charset="0"/>
              </a:rPr>
              <a:t>Positive rational numbers</a:t>
            </a:r>
            <a:r>
              <a:rPr lang="en-US" sz="2800" i="1" dirty="0">
                <a:ea typeface="Cambria Math" pitchFamily="18" charset="0"/>
              </a:rPr>
              <a:t>:</a:t>
            </a:r>
          </a:p>
          <a:p>
            <a:pPr>
              <a:spcBef>
                <a:spcPts val="300"/>
              </a:spcBef>
            </a:pPr>
            <a:r>
              <a:rPr lang="en-US" sz="2800" b="1" dirty="0">
                <a:ea typeface="Cambria Math" pitchFamily="18" charset="0"/>
              </a:rPr>
              <a:t>Q</a:t>
            </a:r>
            <a:r>
              <a:rPr lang="en-US" sz="2800" b="1" baseline="30000" dirty="0">
                <a:ea typeface="Cambria Math" pitchFamily="18" charset="0"/>
              </a:rPr>
              <a:t>+</a:t>
            </a:r>
            <a:r>
              <a:rPr lang="en-US" sz="2800" baseline="30000" dirty="0">
                <a:ea typeface="Cambria Math" pitchFamily="18" charset="0"/>
              </a:rPr>
              <a:t> </a:t>
            </a:r>
            <a:r>
              <a:rPr lang="en-US" sz="2800" dirty="0">
                <a:ea typeface="Cambria Math" pitchFamily="18" charset="0"/>
              </a:rPr>
              <a:t>= {</a:t>
            </a:r>
            <a:r>
              <a:rPr lang="en-US" sz="2800" i="1" dirty="0">
                <a:ea typeface="Cambria Math" pitchFamily="18" charset="0"/>
              </a:rPr>
              <a:t>x</a:t>
            </a:r>
            <a:r>
              <a:rPr lang="en-US" sz="2800" dirty="0">
                <a:ea typeface="Cambria Math" pitchFamily="18" charset="0"/>
              </a:rPr>
              <a:t> ∈ </a:t>
            </a:r>
            <a:r>
              <a:rPr lang="en-US" sz="2800" b="1" dirty="0">
                <a:ea typeface="Cambria Math" pitchFamily="18" charset="0"/>
              </a:rPr>
              <a:t>R</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p</a:t>
            </a:r>
            <a:r>
              <a:rPr lang="en-US" sz="2800" dirty="0">
                <a:ea typeface="Cambria Math" pitchFamily="18" charset="0"/>
              </a:rPr>
              <a:t>/</a:t>
            </a:r>
            <a:r>
              <a:rPr lang="en-US" sz="2800" i="1" dirty="0">
                <a:ea typeface="Cambria Math" pitchFamily="18" charset="0"/>
              </a:rPr>
              <a:t>q</a:t>
            </a:r>
            <a:r>
              <a:rPr lang="en-US" sz="2800" dirty="0">
                <a:ea typeface="Cambria Math" pitchFamily="18" charset="0"/>
              </a:rPr>
              <a:t>, for some positive integers </a:t>
            </a:r>
            <a:r>
              <a:rPr lang="en-US" sz="2800" i="1" dirty="0" err="1">
                <a:ea typeface="Cambria Math" pitchFamily="18" charset="0"/>
              </a:rPr>
              <a:t>p</a:t>
            </a:r>
            <a:r>
              <a:rPr lang="en-US" sz="2800" dirty="0" err="1">
                <a:ea typeface="Cambria Math" pitchFamily="18" charset="0"/>
              </a:rPr>
              <a:t>,</a:t>
            </a:r>
            <a:r>
              <a:rPr lang="en-US" sz="2800" i="1" dirty="0" err="1">
                <a:ea typeface="Cambria Math" pitchFamily="18" charset="0"/>
              </a:rPr>
              <a:t>q</a:t>
            </a:r>
            <a:r>
              <a:rPr lang="en-US" sz="2800" dirty="0">
                <a:ea typeface="Cambria Math" pitchFamily="18" charset="0"/>
              </a:rPr>
              <a:t>}</a:t>
            </a:r>
          </a:p>
        </p:txBody>
      </p:sp>
    </p:spTree>
    <p:extLst>
      <p:ext uri="{BB962C8B-B14F-4D97-AF65-F5344CB8AC3E}">
        <p14:creationId xmlns:p14="http://schemas.microsoft.com/office/powerpoint/2010/main" val="39400799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r>
              <a:rPr lang="en-US" sz="1500" dirty="0"/>
              <a:t> 2</a:t>
            </a:r>
          </a:p>
        </p:txBody>
      </p:sp>
      <p:graphicFrame>
        <p:nvGraphicFramePr>
          <p:cNvPr id="3" name="Object 2"/>
          <p:cNvGraphicFramePr>
            <a:graphicFrameLocks noChangeAspect="1"/>
          </p:cNvGraphicFramePr>
          <p:nvPr>
            <p:extLst>
              <p:ext uri="{D42A27DB-BD31-4B8C-83A1-F6EECF244321}">
                <p14:modId xmlns:p14="http://schemas.microsoft.com/office/powerpoint/2010/main" val="3299271304"/>
              </p:ext>
            </p:extLst>
          </p:nvPr>
        </p:nvGraphicFramePr>
        <p:xfrm>
          <a:off x="685800" y="1524000"/>
          <a:ext cx="7005638" cy="4793698"/>
        </p:xfrm>
        <a:graphic>
          <a:graphicData uri="http://schemas.openxmlformats.org/presentationml/2006/ole">
            <mc:AlternateContent xmlns:mc="http://schemas.openxmlformats.org/markup-compatibility/2006">
              <mc:Choice xmlns:v="urn:schemas-microsoft-com:vml" Requires="v">
                <p:oleObj spid="_x0000_s57539" name="Equation" r:id="rId3" imgW="2895480" imgH="1981080" progId="Equation.DSMT4">
                  <p:embed/>
                </p:oleObj>
              </mc:Choice>
              <mc:Fallback>
                <p:oleObj name="Equation" r:id="rId3" imgW="2895480" imgH="1981080" progId="Equation.DSMT4">
                  <p:embed/>
                  <p:pic>
                    <p:nvPicPr>
                      <p:cNvPr id="3" name="Object 2"/>
                      <p:cNvPicPr/>
                      <p:nvPr/>
                    </p:nvPicPr>
                    <p:blipFill>
                      <a:blip r:embed="rId4"/>
                      <a:stretch>
                        <a:fillRect/>
                      </a:stretch>
                    </p:blipFill>
                    <p:spPr>
                      <a:xfrm>
                        <a:off x="685800" y="1524000"/>
                        <a:ext cx="7005638" cy="4793698"/>
                      </a:xfrm>
                      <a:prstGeom prst="rect">
                        <a:avLst/>
                      </a:prstGeom>
                    </p:spPr>
                  </p:pic>
                </p:oleObj>
              </mc:Fallback>
            </mc:AlternateContent>
          </a:graphicData>
        </a:graphic>
      </p:graphicFrame>
    </p:spTree>
    <p:extLst>
      <p:ext uri="{BB962C8B-B14F-4D97-AF65-F5344CB8AC3E}">
        <p14:creationId xmlns:p14="http://schemas.microsoft.com/office/powerpoint/2010/main" val="10346086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 (</a:t>
            </a:r>
            <a:r>
              <a:rPr lang="en-US" i="1" dirty="0"/>
              <a:t>optional</a:t>
            </a:r>
            <a:r>
              <a:rPr lang="en-US" dirty="0"/>
              <a:t>)</a:t>
            </a:r>
            <a:endParaRPr lang="en-US" sz="1500" dirty="0"/>
          </a:p>
        </p:txBody>
      </p:sp>
      <p:graphicFrame>
        <p:nvGraphicFramePr>
          <p:cNvPr id="3" name="Object 2"/>
          <p:cNvGraphicFramePr>
            <a:graphicFrameLocks noChangeAspect="1"/>
          </p:cNvGraphicFramePr>
          <p:nvPr>
            <p:extLst>
              <p:ext uri="{D42A27DB-BD31-4B8C-83A1-F6EECF244321}">
                <p14:modId xmlns:p14="http://schemas.microsoft.com/office/powerpoint/2010/main" val="3817768199"/>
              </p:ext>
            </p:extLst>
          </p:nvPr>
        </p:nvGraphicFramePr>
        <p:xfrm>
          <a:off x="931069" y="1954213"/>
          <a:ext cx="7281862" cy="3933825"/>
        </p:xfrm>
        <a:graphic>
          <a:graphicData uri="http://schemas.openxmlformats.org/presentationml/2006/ole">
            <mc:AlternateContent xmlns:mc="http://schemas.openxmlformats.org/markup-compatibility/2006">
              <mc:Choice xmlns:v="urn:schemas-microsoft-com:vml" Requires="v">
                <p:oleObj spid="_x0000_s58561" name="Equation" r:id="rId3" imgW="3009600" imgH="1625400" progId="Equation.DSMT4">
                  <p:embed/>
                </p:oleObj>
              </mc:Choice>
              <mc:Fallback>
                <p:oleObj name="Equation" r:id="rId3" imgW="3009600" imgH="1625400" progId="Equation.DSMT4">
                  <p:embed/>
                  <p:pic>
                    <p:nvPicPr>
                      <p:cNvPr id="3" name="Object 2"/>
                      <p:cNvPicPr/>
                      <p:nvPr/>
                    </p:nvPicPr>
                    <p:blipFill>
                      <a:blip r:embed="rId4"/>
                      <a:stretch>
                        <a:fillRect/>
                      </a:stretch>
                    </p:blipFill>
                    <p:spPr>
                      <a:xfrm>
                        <a:off x="931069" y="1954213"/>
                        <a:ext cx="7281862" cy="3933825"/>
                      </a:xfrm>
                      <a:prstGeom prst="rect">
                        <a:avLst/>
                      </a:prstGeom>
                    </p:spPr>
                  </p:pic>
                </p:oleObj>
              </mc:Fallback>
            </mc:AlternateContent>
          </a:graphicData>
        </a:graphic>
      </p:graphicFrame>
    </p:spTree>
    <p:extLst>
      <p:ext uri="{BB962C8B-B14F-4D97-AF65-F5344CB8AC3E}">
        <p14:creationId xmlns:p14="http://schemas.microsoft.com/office/powerpoint/2010/main" val="22428240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1</a:t>
            </a:r>
          </a:p>
        </p:txBody>
      </p:sp>
      <p:sp>
        <p:nvSpPr>
          <p:cNvPr id="4" name="Content Placeholder 2"/>
          <p:cNvSpPr>
            <a:spLocks noGrp="1"/>
          </p:cNvSpPr>
          <p:nvPr>
            <p:ph idx="1"/>
          </p:nvPr>
        </p:nvSpPr>
        <p:spPr>
          <a:xfrm>
            <a:off x="457200" y="1295400"/>
            <a:ext cx="8229600" cy="549275"/>
          </a:xfrm>
        </p:spPr>
        <p:txBody>
          <a:bodyPr/>
          <a:lstStyle/>
          <a:p>
            <a:r>
              <a:rPr lang="en-US" sz="3000" dirty="0"/>
              <a:t>Sums of terms of geometric progressions</a:t>
            </a:r>
          </a:p>
        </p:txBody>
      </p:sp>
      <p:graphicFrame>
        <p:nvGraphicFramePr>
          <p:cNvPr id="3" name="Object 3"/>
          <p:cNvGraphicFramePr>
            <a:graphicFrameLocks noChangeAspect="1"/>
          </p:cNvGraphicFramePr>
          <p:nvPr>
            <p:extLst>
              <p:ext uri="{D42A27DB-BD31-4B8C-83A1-F6EECF244321}">
                <p14:modId xmlns:p14="http://schemas.microsoft.com/office/powerpoint/2010/main" val="2894485452"/>
              </p:ext>
            </p:extLst>
          </p:nvPr>
        </p:nvGraphicFramePr>
        <p:xfrm>
          <a:off x="2438400" y="1844675"/>
          <a:ext cx="3932237" cy="1660525"/>
        </p:xfrm>
        <a:graphic>
          <a:graphicData uri="http://schemas.openxmlformats.org/presentationml/2006/ole">
            <mc:AlternateContent xmlns:mc="http://schemas.openxmlformats.org/markup-compatibility/2006">
              <mc:Choice xmlns:v="urn:schemas-microsoft-com:vml" Requires="v">
                <p:oleObj spid="_x0000_s60155" name="Equation" r:id="rId3" imgW="1625400" imgH="685800" progId="Equation.DSMT4">
                  <p:embed/>
                </p:oleObj>
              </mc:Choice>
              <mc:Fallback>
                <p:oleObj name="Equation" r:id="rId3" imgW="1625400" imgH="685800" progId="Equation.DSMT4">
                  <p:embed/>
                  <p:pic>
                    <p:nvPicPr>
                      <p:cNvPr id="3" name="Object 2"/>
                      <p:cNvPicPr/>
                      <p:nvPr/>
                    </p:nvPicPr>
                    <p:blipFill>
                      <a:blip r:embed="rId4"/>
                      <a:stretch>
                        <a:fillRect/>
                      </a:stretch>
                    </p:blipFill>
                    <p:spPr>
                      <a:xfrm>
                        <a:off x="2438400" y="1844675"/>
                        <a:ext cx="3932237" cy="1660525"/>
                      </a:xfrm>
                      <a:prstGeom prst="rect">
                        <a:avLst/>
                      </a:prstGeom>
                    </p:spPr>
                  </p:pic>
                </p:oleObj>
              </mc:Fallback>
            </mc:AlternateContent>
          </a:graphicData>
        </a:graphic>
      </p:graphicFrame>
      <p:sp>
        <p:nvSpPr>
          <p:cNvPr id="7" name="Content Placeholder 4"/>
          <p:cNvSpPr>
            <a:spLocks noGrp="1"/>
          </p:cNvSpPr>
          <p:nvPr>
            <p:ph idx="13"/>
          </p:nvPr>
        </p:nvSpPr>
        <p:spPr>
          <a:xfrm>
            <a:off x="457200" y="3692525"/>
            <a:ext cx="1981200" cy="498475"/>
          </a:xfrm>
        </p:spPr>
        <p:txBody>
          <a:bodyPr/>
          <a:lstStyle/>
          <a:p>
            <a:r>
              <a:rPr lang="en-US" sz="3000" b="1" dirty="0"/>
              <a:t>Proof:</a:t>
            </a:r>
            <a:r>
              <a:rPr lang="en-US" sz="3000" dirty="0"/>
              <a:t> Let</a:t>
            </a:r>
          </a:p>
        </p:txBody>
      </p:sp>
      <p:graphicFrame>
        <p:nvGraphicFramePr>
          <p:cNvPr id="11" name="Object 5"/>
          <p:cNvGraphicFramePr>
            <a:graphicFrameLocks noChangeAspect="1"/>
          </p:cNvGraphicFramePr>
          <p:nvPr>
            <p:extLst>
              <p:ext uri="{D42A27DB-BD31-4B8C-83A1-F6EECF244321}">
                <p14:modId xmlns:p14="http://schemas.microsoft.com/office/powerpoint/2010/main" val="601872793"/>
              </p:ext>
            </p:extLst>
          </p:nvPr>
        </p:nvGraphicFramePr>
        <p:xfrm>
          <a:off x="2624137" y="3477941"/>
          <a:ext cx="1782763" cy="1076325"/>
        </p:xfrm>
        <a:graphic>
          <a:graphicData uri="http://schemas.openxmlformats.org/presentationml/2006/ole">
            <mc:AlternateContent xmlns:mc="http://schemas.openxmlformats.org/markup-compatibility/2006">
              <mc:Choice xmlns:v="urn:schemas-microsoft-com:vml" Requires="v">
                <p:oleObj spid="_x0000_s60156" name="Equation" r:id="rId5" imgW="736560" imgH="444240" progId="Equation.DSMT4">
                  <p:embed/>
                </p:oleObj>
              </mc:Choice>
              <mc:Fallback>
                <p:oleObj name="Equation" r:id="rId5" imgW="736560" imgH="444240" progId="Equation.DSMT4">
                  <p:embed/>
                  <p:pic>
                    <p:nvPicPr>
                      <p:cNvPr id="3" name="Object 2"/>
                      <p:cNvPicPr/>
                      <p:nvPr/>
                    </p:nvPicPr>
                    <p:blipFill>
                      <a:blip r:embed="rId6"/>
                      <a:stretch>
                        <a:fillRect/>
                      </a:stretch>
                    </p:blipFill>
                    <p:spPr>
                      <a:xfrm>
                        <a:off x="2624137" y="3477941"/>
                        <a:ext cx="1782763" cy="1076325"/>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1487638508"/>
              </p:ext>
            </p:extLst>
          </p:nvPr>
        </p:nvGraphicFramePr>
        <p:xfrm>
          <a:off x="2470150" y="4487767"/>
          <a:ext cx="2090738" cy="1076325"/>
        </p:xfrm>
        <a:graphic>
          <a:graphicData uri="http://schemas.openxmlformats.org/presentationml/2006/ole">
            <mc:AlternateContent xmlns:mc="http://schemas.openxmlformats.org/markup-compatibility/2006">
              <mc:Choice xmlns:v="urn:schemas-microsoft-com:vml" Requires="v">
                <p:oleObj spid="_x0000_s60157" name="Equation" r:id="rId7" imgW="863280" imgH="444240" progId="Equation.DSMT4">
                  <p:embed/>
                </p:oleObj>
              </mc:Choice>
              <mc:Fallback>
                <p:oleObj name="Equation" r:id="rId7" imgW="863280" imgH="444240" progId="Equation.DSMT4">
                  <p:embed/>
                  <p:pic>
                    <p:nvPicPr>
                      <p:cNvPr id="11" name="Object 10"/>
                      <p:cNvPicPr/>
                      <p:nvPr/>
                    </p:nvPicPr>
                    <p:blipFill>
                      <a:blip r:embed="rId8"/>
                      <a:stretch>
                        <a:fillRect/>
                      </a:stretch>
                    </p:blipFill>
                    <p:spPr>
                      <a:xfrm>
                        <a:off x="2470150" y="4487767"/>
                        <a:ext cx="2090738" cy="1076325"/>
                      </a:xfrm>
                      <a:prstGeom prst="rect">
                        <a:avLst/>
                      </a:prstGeom>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829051229"/>
              </p:ext>
            </p:extLst>
          </p:nvPr>
        </p:nvGraphicFramePr>
        <p:xfrm>
          <a:off x="3079750" y="5553075"/>
          <a:ext cx="1568450" cy="1076325"/>
        </p:xfrm>
        <a:graphic>
          <a:graphicData uri="http://schemas.openxmlformats.org/presentationml/2006/ole">
            <mc:AlternateContent xmlns:mc="http://schemas.openxmlformats.org/markup-compatibility/2006">
              <mc:Choice xmlns:v="urn:schemas-microsoft-com:vml" Requires="v">
                <p:oleObj spid="_x0000_s60158" name="Equation" r:id="rId9" imgW="647640" imgH="444240" progId="Equation.DSMT4">
                  <p:embed/>
                </p:oleObj>
              </mc:Choice>
              <mc:Fallback>
                <p:oleObj name="Equation" r:id="rId9" imgW="647640" imgH="444240" progId="Equation.DSMT4">
                  <p:embed/>
                  <p:pic>
                    <p:nvPicPr>
                      <p:cNvPr id="12" name="Object 11"/>
                      <p:cNvPicPr/>
                      <p:nvPr/>
                    </p:nvPicPr>
                    <p:blipFill>
                      <a:blip r:embed="rId10"/>
                      <a:stretch>
                        <a:fillRect/>
                      </a:stretch>
                    </p:blipFill>
                    <p:spPr>
                      <a:xfrm>
                        <a:off x="3079750" y="5553075"/>
                        <a:ext cx="1568450" cy="1076325"/>
                      </a:xfrm>
                      <a:prstGeom prst="rect">
                        <a:avLst/>
                      </a:prstGeom>
                    </p:spPr>
                  </p:pic>
                </p:oleObj>
              </mc:Fallback>
            </mc:AlternateContent>
          </a:graphicData>
        </a:graphic>
      </p:graphicFrame>
      <p:sp>
        <p:nvSpPr>
          <p:cNvPr id="8" name="Content Placeholder 8"/>
          <p:cNvSpPr>
            <a:spLocks noGrp="1"/>
          </p:cNvSpPr>
          <p:nvPr>
            <p:ph idx="14"/>
          </p:nvPr>
        </p:nvSpPr>
        <p:spPr>
          <a:xfrm>
            <a:off x="4876800" y="3733800"/>
            <a:ext cx="4038600" cy="2362200"/>
          </a:xfrm>
        </p:spPr>
        <p:txBody>
          <a:bodyPr/>
          <a:lstStyle/>
          <a:p>
            <a:r>
              <a:rPr lang="en-US" sz="3000" dirty="0"/>
              <a:t>To compute </a:t>
            </a:r>
            <a:r>
              <a:rPr lang="en-US" sz="3000" i="1" dirty="0"/>
              <a:t>S</a:t>
            </a:r>
            <a:r>
              <a:rPr lang="en-US" sz="3000" i="1" baseline="-25000" dirty="0"/>
              <a:t>n</a:t>
            </a:r>
            <a:r>
              <a:rPr lang="en-US" sz="3000" baseline="-25000" dirty="0"/>
              <a:t> </a:t>
            </a:r>
            <a:r>
              <a:rPr lang="en-US" sz="3000" dirty="0"/>
              <a:t>, first multiply both sides of the equality by r and then manipulate the resulting sum as follows:</a:t>
            </a:r>
          </a:p>
        </p:txBody>
      </p:sp>
    </p:spTree>
    <p:extLst>
      <p:ext uri="{BB962C8B-B14F-4D97-AF65-F5344CB8AC3E}">
        <p14:creationId xmlns:p14="http://schemas.microsoft.com/office/powerpoint/2010/main" val="2624266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2</a:t>
            </a:r>
          </a:p>
        </p:txBody>
      </p:sp>
      <p:graphicFrame>
        <p:nvGraphicFramePr>
          <p:cNvPr id="18" name="Object 2"/>
          <p:cNvGraphicFramePr>
            <a:graphicFrameLocks noChangeAspect="1"/>
          </p:cNvGraphicFramePr>
          <p:nvPr>
            <p:extLst>
              <p:ext uri="{D42A27DB-BD31-4B8C-83A1-F6EECF244321}">
                <p14:modId xmlns:p14="http://schemas.microsoft.com/office/powerpoint/2010/main" val="1247264433"/>
              </p:ext>
            </p:extLst>
          </p:nvPr>
        </p:nvGraphicFramePr>
        <p:xfrm>
          <a:off x="1044048" y="1300439"/>
          <a:ext cx="1165752" cy="799632"/>
        </p:xfrm>
        <a:graphic>
          <a:graphicData uri="http://schemas.openxmlformats.org/presentationml/2006/ole">
            <mc:AlternateContent xmlns:mc="http://schemas.openxmlformats.org/markup-compatibility/2006">
              <mc:Choice xmlns:v="urn:schemas-microsoft-com:vml" Requires="v">
                <p:oleObj spid="_x0000_s91451" name="Equation" r:id="rId3" imgW="647640" imgH="444240" progId="Equation.DSMT4">
                  <p:embed/>
                </p:oleObj>
              </mc:Choice>
              <mc:Fallback>
                <p:oleObj name="Equation" r:id="rId3" imgW="647640" imgH="444240" progId="Equation.DSMT4">
                  <p:embed/>
                  <p:pic>
                    <p:nvPicPr>
                      <p:cNvPr id="13" name="Object 7"/>
                      <p:cNvPicPr/>
                      <p:nvPr/>
                    </p:nvPicPr>
                    <p:blipFill>
                      <a:blip r:embed="rId4"/>
                      <a:stretch>
                        <a:fillRect/>
                      </a:stretch>
                    </p:blipFill>
                    <p:spPr>
                      <a:xfrm>
                        <a:off x="1044048" y="1300439"/>
                        <a:ext cx="1165752" cy="799632"/>
                      </a:xfrm>
                      <a:prstGeom prst="rect">
                        <a:avLst/>
                      </a:prstGeom>
                    </p:spPr>
                  </p:pic>
                </p:oleObj>
              </mc:Fallback>
            </mc:AlternateContent>
          </a:graphicData>
        </a:graphic>
      </p:graphicFrame>
      <p:sp>
        <p:nvSpPr>
          <p:cNvPr id="17" name="Content Placeholder 3"/>
          <p:cNvSpPr>
            <a:spLocks noGrp="1"/>
          </p:cNvSpPr>
          <p:nvPr>
            <p:ph idx="1"/>
          </p:nvPr>
        </p:nvSpPr>
        <p:spPr>
          <a:xfrm>
            <a:off x="3048000" y="1478280"/>
            <a:ext cx="2743200" cy="426720"/>
          </a:xfrm>
        </p:spPr>
        <p:txBody>
          <a:bodyPr/>
          <a:lstStyle/>
          <a:p>
            <a:r>
              <a:rPr lang="en-US" sz="2200" dirty="0"/>
              <a:t>From previous slide.</a:t>
            </a:r>
          </a:p>
        </p:txBody>
      </p:sp>
      <p:graphicFrame>
        <p:nvGraphicFramePr>
          <p:cNvPr id="19" name="Object 4"/>
          <p:cNvGraphicFramePr>
            <a:graphicFrameLocks noChangeAspect="1"/>
          </p:cNvGraphicFramePr>
          <p:nvPr>
            <p:extLst>
              <p:ext uri="{D42A27DB-BD31-4B8C-83A1-F6EECF244321}">
                <p14:modId xmlns:p14="http://schemas.microsoft.com/office/powerpoint/2010/main" val="3555912952"/>
              </p:ext>
            </p:extLst>
          </p:nvPr>
        </p:nvGraphicFramePr>
        <p:xfrm>
          <a:off x="1044048" y="2161707"/>
          <a:ext cx="1005696" cy="776952"/>
        </p:xfrm>
        <a:graphic>
          <a:graphicData uri="http://schemas.openxmlformats.org/presentationml/2006/ole">
            <mc:AlternateContent xmlns:mc="http://schemas.openxmlformats.org/markup-compatibility/2006">
              <mc:Choice xmlns:v="urn:schemas-microsoft-com:vml" Requires="v">
                <p:oleObj spid="_x0000_s91452" name="Equation" r:id="rId5" imgW="558720" imgH="431640" progId="Equation.DSMT4">
                  <p:embed/>
                </p:oleObj>
              </mc:Choice>
              <mc:Fallback>
                <p:oleObj name="Equation" r:id="rId5" imgW="558720" imgH="431640" progId="Equation.DSMT4">
                  <p:embed/>
                  <p:pic>
                    <p:nvPicPr>
                      <p:cNvPr id="18" name="Object 7"/>
                      <p:cNvPicPr/>
                      <p:nvPr/>
                    </p:nvPicPr>
                    <p:blipFill>
                      <a:blip r:embed="rId6"/>
                      <a:stretch>
                        <a:fillRect/>
                      </a:stretch>
                    </p:blipFill>
                    <p:spPr>
                      <a:xfrm>
                        <a:off x="1044048" y="2161707"/>
                        <a:ext cx="1005696" cy="776952"/>
                      </a:xfrm>
                      <a:prstGeom prst="rect">
                        <a:avLst/>
                      </a:prstGeom>
                    </p:spPr>
                  </p:pic>
                </p:oleObj>
              </mc:Fallback>
            </mc:AlternateContent>
          </a:graphicData>
        </a:graphic>
      </p:graphicFrame>
      <p:sp>
        <p:nvSpPr>
          <p:cNvPr id="16" name="Content Placeholder 5"/>
          <p:cNvSpPr>
            <a:spLocks noGrp="1"/>
          </p:cNvSpPr>
          <p:nvPr>
            <p:ph idx="13"/>
          </p:nvPr>
        </p:nvSpPr>
        <p:spPr>
          <a:xfrm>
            <a:off x="3048000" y="2286000"/>
            <a:ext cx="5410200" cy="420513"/>
          </a:xfrm>
        </p:spPr>
        <p:txBody>
          <a:bodyPr/>
          <a:lstStyle/>
          <a:p>
            <a:r>
              <a:rPr lang="en-US" sz="2200" dirty="0"/>
              <a:t>Shifting the index of summation with </a:t>
            </a:r>
            <a:r>
              <a:rPr lang="en-US" sz="2200" i="1" dirty="0"/>
              <a:t>k</a:t>
            </a:r>
            <a:r>
              <a:rPr lang="en-US" sz="2200" dirty="0"/>
              <a:t> = </a:t>
            </a:r>
            <a:r>
              <a:rPr lang="en-US" sz="2200" i="1" dirty="0"/>
              <a:t>j</a:t>
            </a:r>
            <a:r>
              <a:rPr lang="en-US" sz="2200" dirty="0"/>
              <a:t> + </a:t>
            </a:r>
            <a:r>
              <a:rPr lang="en-US" sz="2200" dirty="0">
                <a:ea typeface="Cambria Math" pitchFamily="18" charset="0"/>
              </a:rPr>
              <a:t>1</a:t>
            </a:r>
            <a:r>
              <a:rPr lang="en-US" sz="2200" dirty="0"/>
              <a:t>.</a:t>
            </a:r>
          </a:p>
        </p:txBody>
      </p:sp>
      <p:graphicFrame>
        <p:nvGraphicFramePr>
          <p:cNvPr id="20" name="Object 6"/>
          <p:cNvGraphicFramePr>
            <a:graphicFrameLocks noChangeAspect="1"/>
          </p:cNvGraphicFramePr>
          <p:nvPr>
            <p:extLst>
              <p:ext uri="{D42A27DB-BD31-4B8C-83A1-F6EECF244321}">
                <p14:modId xmlns:p14="http://schemas.microsoft.com/office/powerpoint/2010/main" val="1329820709"/>
              </p:ext>
            </p:extLst>
          </p:nvPr>
        </p:nvGraphicFramePr>
        <p:xfrm>
          <a:off x="1044048" y="3000295"/>
          <a:ext cx="2651616" cy="822960"/>
        </p:xfrm>
        <a:graphic>
          <a:graphicData uri="http://schemas.openxmlformats.org/presentationml/2006/ole">
            <mc:AlternateContent xmlns:mc="http://schemas.openxmlformats.org/markup-compatibility/2006">
              <mc:Choice xmlns:v="urn:schemas-microsoft-com:vml" Requires="v">
                <p:oleObj spid="_x0000_s91453" name="Equation" r:id="rId7" imgW="1473120" imgH="457200" progId="Equation.DSMT4">
                  <p:embed/>
                </p:oleObj>
              </mc:Choice>
              <mc:Fallback>
                <p:oleObj name="Equation" r:id="rId7" imgW="1473120" imgH="457200" progId="Equation.DSMT4">
                  <p:embed/>
                  <p:pic>
                    <p:nvPicPr>
                      <p:cNvPr id="19" name="Object 7"/>
                      <p:cNvPicPr/>
                      <p:nvPr/>
                    </p:nvPicPr>
                    <p:blipFill>
                      <a:blip r:embed="rId8"/>
                      <a:stretch>
                        <a:fillRect/>
                      </a:stretch>
                    </p:blipFill>
                    <p:spPr>
                      <a:xfrm>
                        <a:off x="1044048" y="3000295"/>
                        <a:ext cx="2651616" cy="822960"/>
                      </a:xfrm>
                      <a:prstGeom prst="rect">
                        <a:avLst/>
                      </a:prstGeom>
                    </p:spPr>
                  </p:pic>
                </p:oleObj>
              </mc:Fallback>
            </mc:AlternateContent>
          </a:graphicData>
        </a:graphic>
      </p:graphicFrame>
      <p:sp>
        <p:nvSpPr>
          <p:cNvPr id="15" name="Content Placeholder 7"/>
          <p:cNvSpPr>
            <a:spLocks noGrp="1"/>
          </p:cNvSpPr>
          <p:nvPr>
            <p:ph idx="14"/>
          </p:nvPr>
        </p:nvSpPr>
        <p:spPr>
          <a:xfrm>
            <a:off x="4114800" y="2971800"/>
            <a:ext cx="3505200" cy="755758"/>
          </a:xfrm>
        </p:spPr>
        <p:txBody>
          <a:bodyPr/>
          <a:lstStyle/>
          <a:p>
            <a:r>
              <a:rPr lang="en-US" sz="2200" dirty="0"/>
              <a:t>Removing </a:t>
            </a:r>
            <a:r>
              <a:rPr lang="en-US" sz="2200" i="1" dirty="0"/>
              <a:t>k</a:t>
            </a:r>
            <a:r>
              <a:rPr lang="en-US" sz="2200" dirty="0"/>
              <a:t> = </a:t>
            </a:r>
            <a:r>
              <a:rPr lang="en-US" sz="2200" i="1" dirty="0"/>
              <a:t>n</a:t>
            </a:r>
            <a:r>
              <a:rPr lang="en-US" sz="2200" dirty="0"/>
              <a:t> + </a:t>
            </a:r>
            <a:r>
              <a:rPr lang="en-US" sz="2200" dirty="0">
                <a:ea typeface="Cambria Math" pitchFamily="18" charset="0"/>
              </a:rPr>
              <a:t>1</a:t>
            </a:r>
            <a:r>
              <a:rPr lang="en-US" sz="2200" dirty="0"/>
              <a:t> term and</a:t>
            </a:r>
            <a:br>
              <a:rPr lang="en-US" sz="2200" dirty="0"/>
            </a:br>
            <a:r>
              <a:rPr lang="en-US" sz="2200" dirty="0"/>
              <a:t>adding </a:t>
            </a:r>
            <a:r>
              <a:rPr lang="en-US" sz="2200" i="1" dirty="0"/>
              <a:t>k</a:t>
            </a:r>
            <a:r>
              <a:rPr lang="en-US" sz="2200" dirty="0"/>
              <a:t> = </a:t>
            </a:r>
            <a:r>
              <a:rPr lang="en-US" sz="2200" dirty="0">
                <a:ea typeface="Cambria Math" pitchFamily="18" charset="0"/>
              </a:rPr>
              <a:t>0</a:t>
            </a:r>
            <a:r>
              <a:rPr lang="en-US" sz="2200" dirty="0"/>
              <a:t> term.</a:t>
            </a:r>
          </a:p>
        </p:txBody>
      </p:sp>
      <p:graphicFrame>
        <p:nvGraphicFramePr>
          <p:cNvPr id="21" name="Object 8"/>
          <p:cNvGraphicFramePr>
            <a:graphicFrameLocks noChangeAspect="1"/>
          </p:cNvGraphicFramePr>
          <p:nvPr>
            <p:extLst>
              <p:ext uri="{D42A27DB-BD31-4B8C-83A1-F6EECF244321}">
                <p14:modId xmlns:p14="http://schemas.microsoft.com/office/powerpoint/2010/main" val="2815266322"/>
              </p:ext>
            </p:extLst>
          </p:nvPr>
        </p:nvGraphicFramePr>
        <p:xfrm>
          <a:off x="1044048" y="3886200"/>
          <a:ext cx="1942704" cy="502848"/>
        </p:xfrm>
        <a:graphic>
          <a:graphicData uri="http://schemas.openxmlformats.org/presentationml/2006/ole">
            <mc:AlternateContent xmlns:mc="http://schemas.openxmlformats.org/markup-compatibility/2006">
              <mc:Choice xmlns:v="urn:schemas-microsoft-com:vml" Requires="v">
                <p:oleObj spid="_x0000_s91454" name="Equation" r:id="rId9" imgW="1079280" imgH="279360" progId="Equation.DSMT4">
                  <p:embed/>
                </p:oleObj>
              </mc:Choice>
              <mc:Fallback>
                <p:oleObj name="Equation" r:id="rId9" imgW="1079280" imgH="279360" progId="Equation.DSMT4">
                  <p:embed/>
                  <p:pic>
                    <p:nvPicPr>
                      <p:cNvPr id="20" name="Object 7"/>
                      <p:cNvPicPr/>
                      <p:nvPr/>
                    </p:nvPicPr>
                    <p:blipFill>
                      <a:blip r:embed="rId10"/>
                      <a:stretch>
                        <a:fillRect/>
                      </a:stretch>
                    </p:blipFill>
                    <p:spPr>
                      <a:xfrm>
                        <a:off x="1044048" y="3886200"/>
                        <a:ext cx="1942704" cy="502848"/>
                      </a:xfrm>
                      <a:prstGeom prst="rect">
                        <a:avLst/>
                      </a:prstGeom>
                    </p:spPr>
                  </p:pic>
                </p:oleObj>
              </mc:Fallback>
            </mc:AlternateContent>
          </a:graphicData>
        </a:graphic>
      </p:graphicFrame>
      <p:sp>
        <p:nvSpPr>
          <p:cNvPr id="5" name="Content Placeholder 9"/>
          <p:cNvSpPr>
            <a:spLocks noGrp="1"/>
          </p:cNvSpPr>
          <p:nvPr>
            <p:ph idx="15"/>
          </p:nvPr>
        </p:nvSpPr>
        <p:spPr>
          <a:xfrm>
            <a:off x="4114800" y="3947124"/>
            <a:ext cx="4495800" cy="381000"/>
          </a:xfrm>
        </p:spPr>
        <p:txBody>
          <a:bodyPr/>
          <a:lstStyle/>
          <a:p>
            <a:r>
              <a:rPr lang="en-US" sz="2200" dirty="0"/>
              <a:t>Substituting </a:t>
            </a:r>
            <a:r>
              <a:rPr lang="en-US" sz="2200" i="1" dirty="0"/>
              <a:t>S</a:t>
            </a:r>
            <a:r>
              <a:rPr lang="en-US" sz="2200" dirty="0"/>
              <a:t> for summation formula</a:t>
            </a:r>
          </a:p>
        </p:txBody>
      </p:sp>
      <p:graphicFrame>
        <p:nvGraphicFramePr>
          <p:cNvPr id="22" name="Object 10"/>
          <p:cNvGraphicFramePr>
            <a:graphicFrameLocks noChangeAspect="1"/>
          </p:cNvGraphicFramePr>
          <p:nvPr>
            <p:extLst>
              <p:ext uri="{D42A27DB-BD31-4B8C-83A1-F6EECF244321}">
                <p14:modId xmlns:p14="http://schemas.microsoft.com/office/powerpoint/2010/main" val="441485418"/>
              </p:ext>
            </p:extLst>
          </p:nvPr>
        </p:nvGraphicFramePr>
        <p:xfrm>
          <a:off x="533400" y="4449763"/>
          <a:ext cx="3200400" cy="503237"/>
        </p:xfrm>
        <a:graphic>
          <a:graphicData uri="http://schemas.openxmlformats.org/presentationml/2006/ole">
            <mc:AlternateContent xmlns:mc="http://schemas.openxmlformats.org/markup-compatibility/2006">
              <mc:Choice xmlns:v="urn:schemas-microsoft-com:vml" Requires="v">
                <p:oleObj spid="_x0000_s91455" name="Equation" r:id="rId11" imgW="1777680" imgH="279360" progId="Equation.DSMT4">
                  <p:embed/>
                </p:oleObj>
              </mc:Choice>
              <mc:Fallback>
                <p:oleObj name="Equation" r:id="rId11" imgW="1777680" imgH="279360" progId="Equation.DSMT4">
                  <p:embed/>
                  <p:pic>
                    <p:nvPicPr>
                      <p:cNvPr id="21" name="Object 7"/>
                      <p:cNvPicPr/>
                      <p:nvPr/>
                    </p:nvPicPr>
                    <p:blipFill>
                      <a:blip r:embed="rId12"/>
                      <a:stretch>
                        <a:fillRect/>
                      </a:stretch>
                    </p:blipFill>
                    <p:spPr>
                      <a:xfrm>
                        <a:off x="533400" y="4449763"/>
                        <a:ext cx="3200400" cy="503237"/>
                      </a:xfrm>
                      <a:prstGeom prst="rect">
                        <a:avLst/>
                      </a:prstGeom>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3393851915"/>
              </p:ext>
            </p:extLst>
          </p:nvPr>
        </p:nvGraphicFramePr>
        <p:xfrm>
          <a:off x="1044048" y="5013859"/>
          <a:ext cx="1577232" cy="754272"/>
        </p:xfrm>
        <a:graphic>
          <a:graphicData uri="http://schemas.openxmlformats.org/presentationml/2006/ole">
            <mc:AlternateContent xmlns:mc="http://schemas.openxmlformats.org/markup-compatibility/2006">
              <mc:Choice xmlns:v="urn:schemas-microsoft-com:vml" Requires="v">
                <p:oleObj spid="_x0000_s91456" name="Equation" r:id="rId13" imgW="876240" imgH="419040" progId="Equation.DSMT4">
                  <p:embed/>
                </p:oleObj>
              </mc:Choice>
              <mc:Fallback>
                <p:oleObj name="Equation" r:id="rId13" imgW="876240" imgH="419040" progId="Equation.DSMT4">
                  <p:embed/>
                  <p:pic>
                    <p:nvPicPr>
                      <p:cNvPr id="22" name="Object 7"/>
                      <p:cNvPicPr/>
                      <p:nvPr/>
                    </p:nvPicPr>
                    <p:blipFill>
                      <a:blip r:embed="rId14"/>
                      <a:stretch>
                        <a:fillRect/>
                      </a:stretch>
                    </p:blipFill>
                    <p:spPr>
                      <a:xfrm>
                        <a:off x="1044048" y="5013859"/>
                        <a:ext cx="1577232" cy="754272"/>
                      </a:xfrm>
                      <a:prstGeom prst="rect">
                        <a:avLst/>
                      </a:prstGeom>
                    </p:spPr>
                  </p:pic>
                </p:oleObj>
              </mc:Fallback>
            </mc:AlternateContent>
          </a:graphicData>
        </a:graphic>
      </p:graphicFrame>
      <p:sp>
        <p:nvSpPr>
          <p:cNvPr id="6" name="Content Placeholder 12"/>
          <p:cNvSpPr>
            <a:spLocks noGrp="1"/>
          </p:cNvSpPr>
          <p:nvPr>
            <p:ph idx="16"/>
          </p:nvPr>
        </p:nvSpPr>
        <p:spPr>
          <a:xfrm>
            <a:off x="4800600" y="5278498"/>
            <a:ext cx="914400" cy="426720"/>
          </a:xfrm>
        </p:spPr>
        <p:txBody>
          <a:bodyPr/>
          <a:lstStyle/>
          <a:p>
            <a:r>
              <a:rPr lang="en-US" sz="2200" dirty="0"/>
              <a:t>if r </a:t>
            </a:r>
            <a:r>
              <a:rPr lang="en-US" sz="2200" dirty="0">
                <a:ea typeface="Cambria Math"/>
              </a:rPr>
              <a:t>≠1</a:t>
            </a:r>
            <a:endParaRPr lang="en-US" sz="2200" dirty="0"/>
          </a:p>
        </p:txBody>
      </p:sp>
      <p:graphicFrame>
        <p:nvGraphicFramePr>
          <p:cNvPr id="24" name="Object 13"/>
          <p:cNvGraphicFramePr>
            <a:graphicFrameLocks noChangeAspect="1"/>
          </p:cNvGraphicFramePr>
          <p:nvPr>
            <p:extLst>
              <p:ext uri="{D42A27DB-BD31-4B8C-83A1-F6EECF244321}">
                <p14:modId xmlns:p14="http://schemas.microsoft.com/office/powerpoint/2010/main" val="1554509084"/>
              </p:ext>
            </p:extLst>
          </p:nvPr>
        </p:nvGraphicFramePr>
        <p:xfrm>
          <a:off x="1044048" y="5829768"/>
          <a:ext cx="3223152" cy="799632"/>
        </p:xfrm>
        <a:graphic>
          <a:graphicData uri="http://schemas.openxmlformats.org/presentationml/2006/ole">
            <mc:AlternateContent xmlns:mc="http://schemas.openxmlformats.org/markup-compatibility/2006">
              <mc:Choice xmlns:v="urn:schemas-microsoft-com:vml" Requires="v">
                <p:oleObj spid="_x0000_s91457" name="Equation" r:id="rId15" imgW="1790640" imgH="444240" progId="Equation.DSMT4">
                  <p:embed/>
                </p:oleObj>
              </mc:Choice>
              <mc:Fallback>
                <p:oleObj name="Equation" r:id="rId15" imgW="1790640" imgH="444240" progId="Equation.DSMT4">
                  <p:embed/>
                  <p:pic>
                    <p:nvPicPr>
                      <p:cNvPr id="23" name="Object 7"/>
                      <p:cNvPicPr/>
                      <p:nvPr/>
                    </p:nvPicPr>
                    <p:blipFill>
                      <a:blip r:embed="rId16"/>
                      <a:stretch>
                        <a:fillRect/>
                      </a:stretch>
                    </p:blipFill>
                    <p:spPr>
                      <a:xfrm>
                        <a:off x="1044048" y="5829768"/>
                        <a:ext cx="3223152" cy="799632"/>
                      </a:xfrm>
                      <a:prstGeom prst="rect">
                        <a:avLst/>
                      </a:prstGeom>
                    </p:spPr>
                  </p:pic>
                </p:oleObj>
              </mc:Fallback>
            </mc:AlternateContent>
          </a:graphicData>
        </a:graphic>
      </p:graphicFrame>
      <p:sp>
        <p:nvSpPr>
          <p:cNvPr id="9" name="Content Placeholder 14"/>
          <p:cNvSpPr>
            <a:spLocks noGrp="1"/>
          </p:cNvSpPr>
          <p:nvPr>
            <p:ph idx="17"/>
          </p:nvPr>
        </p:nvSpPr>
        <p:spPr>
          <a:xfrm>
            <a:off x="4800600" y="6000984"/>
            <a:ext cx="1066800" cy="457200"/>
          </a:xfrm>
        </p:spPr>
        <p:txBody>
          <a:bodyPr/>
          <a:lstStyle/>
          <a:p>
            <a:r>
              <a:rPr lang="en-US" sz="2200" dirty="0"/>
              <a:t>if r</a:t>
            </a:r>
            <a:r>
              <a:rPr lang="en-US" sz="2200" dirty="0">
                <a:ea typeface="Cambria Math"/>
              </a:rPr>
              <a:t> = 1</a:t>
            </a:r>
            <a:endParaRPr lang="en-US" sz="2200" dirty="0"/>
          </a:p>
        </p:txBody>
      </p:sp>
    </p:spTree>
    <p:extLst>
      <p:ext uri="{BB962C8B-B14F-4D97-AF65-F5344CB8AC3E}">
        <p14:creationId xmlns:p14="http://schemas.microsoft.com/office/powerpoint/2010/main" val="29552395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Summation Formulae</a:t>
            </a:r>
            <a:endParaRPr lang="en-US" sz="1500" dirty="0"/>
          </a:p>
        </p:txBody>
      </p:sp>
      <p:sp>
        <p:nvSpPr>
          <p:cNvPr id="4" name="Content Placeholder 2"/>
          <p:cNvSpPr>
            <a:spLocks noGrp="1"/>
          </p:cNvSpPr>
          <p:nvPr>
            <p:ph idx="1"/>
          </p:nvPr>
        </p:nvSpPr>
        <p:spPr>
          <a:xfrm>
            <a:off x="682254" y="1295400"/>
            <a:ext cx="4754880" cy="457200"/>
          </a:xfrm>
          <a:solidFill>
            <a:srgbClr val="E1F3FF"/>
          </a:solidFill>
          <a:ln w="28575">
            <a:solidFill>
              <a:srgbClr val="14AAE1"/>
            </a:solidFill>
          </a:ln>
        </p:spPr>
        <p:txBody>
          <a:bodyPr/>
          <a:lstStyle/>
          <a:p>
            <a:r>
              <a:rPr lang="en-US" sz="2000" b="1" dirty="0"/>
              <a:t>TABLE 2 </a:t>
            </a:r>
            <a:r>
              <a:rPr lang="en-US" sz="2000" dirty="0"/>
              <a:t>Some Useful Summation Formulae.</a:t>
            </a:r>
          </a:p>
        </p:txBody>
      </p:sp>
      <p:graphicFrame>
        <p:nvGraphicFramePr>
          <p:cNvPr id="5" name="Table 3"/>
          <p:cNvGraphicFramePr>
            <a:graphicFrameLocks noGrp="1"/>
          </p:cNvGraphicFramePr>
          <p:nvPr>
            <p:extLst>
              <p:ext uri="{D42A27DB-BD31-4B8C-83A1-F6EECF244321}">
                <p14:modId xmlns:p14="http://schemas.microsoft.com/office/powerpoint/2010/main" val="1879716912"/>
              </p:ext>
            </p:extLst>
          </p:nvPr>
        </p:nvGraphicFramePr>
        <p:xfrm>
          <a:off x="682254" y="1752600"/>
          <a:ext cx="4754880" cy="4661953"/>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xmlns="" val="2725489792"/>
                    </a:ext>
                  </a:extLst>
                </a:gridCol>
                <a:gridCol w="2377440">
                  <a:extLst>
                    <a:ext uri="{9D8B030D-6E8A-4147-A177-3AD203B41FA5}">
                      <a16:colId xmlns:a16="http://schemas.microsoft.com/office/drawing/2014/main" xmlns="" val="3575191945"/>
                    </a:ext>
                  </a:extLst>
                </a:gridCol>
              </a:tblGrid>
              <a:tr h="352007">
                <a:tc>
                  <a:txBody>
                    <a:bodyPr/>
                    <a:lstStyle/>
                    <a:p>
                      <a:r>
                        <a:rPr lang="en-US" i="1" dirty="0">
                          <a:solidFill>
                            <a:schemeClr val="tx1"/>
                          </a:solidFill>
                        </a:rPr>
                        <a:t>Sum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Closed From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xmlns="" val="3073538586"/>
                  </a:ext>
                </a:extLst>
              </a:tr>
              <a:tr h="4296193">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3581469861"/>
                  </a:ext>
                </a:extLst>
              </a:tr>
            </a:tbl>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064598949"/>
              </p:ext>
            </p:extLst>
          </p:nvPr>
        </p:nvGraphicFramePr>
        <p:xfrm>
          <a:off x="883922" y="2209800"/>
          <a:ext cx="1314360" cy="647460"/>
        </p:xfrm>
        <a:graphic>
          <a:graphicData uri="http://schemas.openxmlformats.org/presentationml/2006/ole">
            <mc:AlternateContent xmlns:mc="http://schemas.openxmlformats.org/markup-compatibility/2006">
              <mc:Choice xmlns:v="urn:schemas-microsoft-com:vml" Requires="v">
                <p:oleObj spid="_x0000_s105709" name="Equation" r:id="rId3" imgW="876240" imgH="431640" progId="Equation.DSMT4">
                  <p:embed/>
                </p:oleObj>
              </mc:Choice>
              <mc:Fallback>
                <p:oleObj name="Equation" r:id="rId3" imgW="876240" imgH="431640" progId="Equation.DSMT4">
                  <p:embed/>
                  <p:pic>
                    <p:nvPicPr>
                      <p:cNvPr id="3" name="Object 3"/>
                      <p:cNvPicPr/>
                      <p:nvPr/>
                    </p:nvPicPr>
                    <p:blipFill>
                      <a:blip r:embed="rId4"/>
                      <a:stretch>
                        <a:fillRect/>
                      </a:stretch>
                    </p:blipFill>
                    <p:spPr>
                      <a:xfrm>
                        <a:off x="883922" y="2209800"/>
                        <a:ext cx="1314360" cy="647460"/>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804176838"/>
              </p:ext>
            </p:extLst>
          </p:nvPr>
        </p:nvGraphicFramePr>
        <p:xfrm>
          <a:off x="3482664" y="2209800"/>
          <a:ext cx="1428300" cy="628560"/>
        </p:xfrm>
        <a:graphic>
          <a:graphicData uri="http://schemas.openxmlformats.org/presentationml/2006/ole">
            <mc:AlternateContent xmlns:mc="http://schemas.openxmlformats.org/markup-compatibility/2006">
              <mc:Choice xmlns:v="urn:schemas-microsoft-com:vml" Requires="v">
                <p:oleObj spid="_x0000_s105710" name="Equation" r:id="rId5" imgW="952200" imgH="419040" progId="Equation.DSMT4">
                  <p:embed/>
                </p:oleObj>
              </mc:Choice>
              <mc:Fallback>
                <p:oleObj name="Equation" r:id="rId5" imgW="952200" imgH="419040" progId="Equation.DSMT4">
                  <p:embed/>
                  <p:pic>
                    <p:nvPicPr>
                      <p:cNvPr id="3" name="Object 3"/>
                      <p:cNvPicPr/>
                      <p:nvPr/>
                    </p:nvPicPr>
                    <p:blipFill>
                      <a:blip r:embed="rId6"/>
                      <a:stretch>
                        <a:fillRect/>
                      </a:stretch>
                    </p:blipFill>
                    <p:spPr>
                      <a:xfrm>
                        <a:off x="3482664" y="2209800"/>
                        <a:ext cx="1428300" cy="628560"/>
                      </a:xfrm>
                      <a:prstGeom prst="rect">
                        <a:avLst/>
                      </a:prstGeom>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670978462"/>
              </p:ext>
            </p:extLst>
          </p:nvPr>
        </p:nvGraphicFramePr>
        <p:xfrm>
          <a:off x="883922" y="2900136"/>
          <a:ext cx="456840" cy="647460"/>
        </p:xfrm>
        <a:graphic>
          <a:graphicData uri="http://schemas.openxmlformats.org/presentationml/2006/ole">
            <mc:AlternateContent xmlns:mc="http://schemas.openxmlformats.org/markup-compatibility/2006">
              <mc:Choice xmlns:v="urn:schemas-microsoft-com:vml" Requires="v">
                <p:oleObj spid="_x0000_s105711" name="Equation" r:id="rId7" imgW="304560" imgH="431640" progId="Equation.DSMT4">
                  <p:embed/>
                </p:oleObj>
              </mc:Choice>
              <mc:Fallback>
                <p:oleObj name="Equation" r:id="rId7" imgW="304560" imgH="431640" progId="Equation.DSMT4">
                  <p:embed/>
                  <p:pic>
                    <p:nvPicPr>
                      <p:cNvPr id="3" name="Object 3"/>
                      <p:cNvPicPr/>
                      <p:nvPr/>
                    </p:nvPicPr>
                    <p:blipFill>
                      <a:blip r:embed="rId8"/>
                      <a:stretch>
                        <a:fillRect/>
                      </a:stretch>
                    </p:blipFill>
                    <p:spPr>
                      <a:xfrm>
                        <a:off x="883922" y="2900136"/>
                        <a:ext cx="456840" cy="647460"/>
                      </a:xfrm>
                      <a:prstGeom prst="rect">
                        <a:avLst/>
                      </a:prstGeom>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3903872221"/>
              </p:ext>
            </p:extLst>
          </p:nvPr>
        </p:nvGraphicFramePr>
        <p:xfrm>
          <a:off x="3482664" y="2895600"/>
          <a:ext cx="818640" cy="628560"/>
        </p:xfrm>
        <a:graphic>
          <a:graphicData uri="http://schemas.openxmlformats.org/presentationml/2006/ole">
            <mc:AlternateContent xmlns:mc="http://schemas.openxmlformats.org/markup-compatibility/2006">
              <mc:Choice xmlns:v="urn:schemas-microsoft-com:vml" Requires="v">
                <p:oleObj spid="_x0000_s105712" name="Equation" r:id="rId9" imgW="545760" imgH="419040" progId="Equation.DSMT4">
                  <p:embed/>
                </p:oleObj>
              </mc:Choice>
              <mc:Fallback>
                <p:oleObj name="Equation" r:id="rId9" imgW="545760" imgH="419040" progId="Equation.DSMT4">
                  <p:embed/>
                  <p:pic>
                    <p:nvPicPr>
                      <p:cNvPr id="10" name="Object 3"/>
                      <p:cNvPicPr/>
                      <p:nvPr/>
                    </p:nvPicPr>
                    <p:blipFill>
                      <a:blip r:embed="rId10"/>
                      <a:stretch>
                        <a:fillRect/>
                      </a:stretch>
                    </p:blipFill>
                    <p:spPr>
                      <a:xfrm>
                        <a:off x="3482664" y="2895600"/>
                        <a:ext cx="818640" cy="628560"/>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4008483240"/>
              </p:ext>
            </p:extLst>
          </p:nvPr>
        </p:nvGraphicFramePr>
        <p:xfrm>
          <a:off x="883922" y="3590472"/>
          <a:ext cx="571320" cy="647460"/>
        </p:xfrm>
        <a:graphic>
          <a:graphicData uri="http://schemas.openxmlformats.org/presentationml/2006/ole">
            <mc:AlternateContent xmlns:mc="http://schemas.openxmlformats.org/markup-compatibility/2006">
              <mc:Choice xmlns:v="urn:schemas-microsoft-com:vml" Requires="v">
                <p:oleObj spid="_x0000_s105713" name="Equation" r:id="rId11" imgW="380880" imgH="431640" progId="Equation.DSMT4">
                  <p:embed/>
                </p:oleObj>
              </mc:Choice>
              <mc:Fallback>
                <p:oleObj name="Equation" r:id="rId11" imgW="380880" imgH="431640" progId="Equation.DSMT4">
                  <p:embed/>
                  <p:pic>
                    <p:nvPicPr>
                      <p:cNvPr id="14" name="Object 3"/>
                      <p:cNvPicPr/>
                      <p:nvPr/>
                    </p:nvPicPr>
                    <p:blipFill>
                      <a:blip r:embed="rId12"/>
                      <a:stretch>
                        <a:fillRect/>
                      </a:stretch>
                    </p:blipFill>
                    <p:spPr>
                      <a:xfrm>
                        <a:off x="883922" y="3590472"/>
                        <a:ext cx="571320" cy="647460"/>
                      </a:xfrm>
                      <a:prstGeom prst="rect">
                        <a:avLst/>
                      </a:prstGeom>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3619874032"/>
              </p:ext>
            </p:extLst>
          </p:nvPr>
        </p:nvGraphicFramePr>
        <p:xfrm>
          <a:off x="3482664" y="3581400"/>
          <a:ext cx="1542780" cy="628560"/>
        </p:xfrm>
        <a:graphic>
          <a:graphicData uri="http://schemas.openxmlformats.org/presentationml/2006/ole">
            <mc:AlternateContent xmlns:mc="http://schemas.openxmlformats.org/markup-compatibility/2006">
              <mc:Choice xmlns:v="urn:schemas-microsoft-com:vml" Requires="v">
                <p:oleObj spid="_x0000_s105714" name="Equation" r:id="rId13" imgW="1028520" imgH="419040" progId="Equation.DSMT4">
                  <p:embed/>
                </p:oleObj>
              </mc:Choice>
              <mc:Fallback>
                <p:oleObj name="Equation" r:id="rId13" imgW="1028520" imgH="419040" progId="Equation.DSMT4">
                  <p:embed/>
                  <p:pic>
                    <p:nvPicPr>
                      <p:cNvPr id="19" name="Object 3"/>
                      <p:cNvPicPr/>
                      <p:nvPr/>
                    </p:nvPicPr>
                    <p:blipFill>
                      <a:blip r:embed="rId14"/>
                      <a:stretch>
                        <a:fillRect/>
                      </a:stretch>
                    </p:blipFill>
                    <p:spPr>
                      <a:xfrm>
                        <a:off x="3482664" y="3581400"/>
                        <a:ext cx="1542780" cy="628560"/>
                      </a:xfrm>
                      <a:prstGeom prst="rect">
                        <a:avLst/>
                      </a:prstGeom>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3386299007"/>
              </p:ext>
            </p:extLst>
          </p:nvPr>
        </p:nvGraphicFramePr>
        <p:xfrm>
          <a:off x="883922" y="4280808"/>
          <a:ext cx="552420" cy="647460"/>
        </p:xfrm>
        <a:graphic>
          <a:graphicData uri="http://schemas.openxmlformats.org/presentationml/2006/ole">
            <mc:AlternateContent xmlns:mc="http://schemas.openxmlformats.org/markup-compatibility/2006">
              <mc:Choice xmlns:v="urn:schemas-microsoft-com:vml" Requires="v">
                <p:oleObj spid="_x0000_s105715" name="Equation" r:id="rId15" imgW="368280" imgH="431640" progId="Equation.DSMT4">
                  <p:embed/>
                </p:oleObj>
              </mc:Choice>
              <mc:Fallback>
                <p:oleObj name="Equation" r:id="rId15" imgW="368280" imgH="431640" progId="Equation.DSMT4">
                  <p:embed/>
                  <p:pic>
                    <p:nvPicPr>
                      <p:cNvPr id="15" name="Object 3"/>
                      <p:cNvPicPr/>
                      <p:nvPr/>
                    </p:nvPicPr>
                    <p:blipFill>
                      <a:blip r:embed="rId16"/>
                      <a:stretch>
                        <a:fillRect/>
                      </a:stretch>
                    </p:blipFill>
                    <p:spPr>
                      <a:xfrm>
                        <a:off x="883922" y="4280808"/>
                        <a:ext cx="552420" cy="647460"/>
                      </a:xfrm>
                      <a:prstGeom prst="rect">
                        <a:avLst/>
                      </a:prstGeom>
                    </p:spPr>
                  </p:pic>
                </p:oleObj>
              </mc:Fallback>
            </mc:AlternateContent>
          </a:graphicData>
        </a:graphic>
      </p:graphicFrame>
      <p:graphicFrame>
        <p:nvGraphicFramePr>
          <p:cNvPr id="21" name="Object 11"/>
          <p:cNvGraphicFramePr>
            <a:graphicFrameLocks noChangeAspect="1"/>
          </p:cNvGraphicFramePr>
          <p:nvPr>
            <p:extLst>
              <p:ext uri="{D42A27DB-BD31-4B8C-83A1-F6EECF244321}">
                <p14:modId xmlns:p14="http://schemas.microsoft.com/office/powerpoint/2010/main" val="3328928688"/>
              </p:ext>
            </p:extLst>
          </p:nvPr>
        </p:nvGraphicFramePr>
        <p:xfrm>
          <a:off x="3482664" y="4267200"/>
          <a:ext cx="1009260" cy="685800"/>
        </p:xfrm>
        <a:graphic>
          <a:graphicData uri="http://schemas.openxmlformats.org/presentationml/2006/ole">
            <mc:AlternateContent xmlns:mc="http://schemas.openxmlformats.org/markup-compatibility/2006">
              <mc:Choice xmlns:v="urn:schemas-microsoft-com:vml" Requires="v">
                <p:oleObj spid="_x0000_s105716" name="Equation" r:id="rId17" imgW="672840" imgH="457200" progId="Equation.DSMT4">
                  <p:embed/>
                </p:oleObj>
              </mc:Choice>
              <mc:Fallback>
                <p:oleObj name="Equation" r:id="rId17" imgW="672840" imgH="457200" progId="Equation.DSMT4">
                  <p:embed/>
                  <p:pic>
                    <p:nvPicPr>
                      <p:cNvPr id="20" name="Object 3"/>
                      <p:cNvPicPr/>
                      <p:nvPr/>
                    </p:nvPicPr>
                    <p:blipFill>
                      <a:blip r:embed="rId18"/>
                      <a:stretch>
                        <a:fillRect/>
                      </a:stretch>
                    </p:blipFill>
                    <p:spPr>
                      <a:xfrm>
                        <a:off x="3482664" y="4267200"/>
                        <a:ext cx="1009260" cy="685800"/>
                      </a:xfrm>
                      <a:prstGeom prst="rect">
                        <a:avLst/>
                      </a:prstGeom>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768204771"/>
              </p:ext>
            </p:extLst>
          </p:nvPr>
        </p:nvGraphicFramePr>
        <p:xfrm>
          <a:off x="883922" y="4953000"/>
          <a:ext cx="1257120" cy="647460"/>
        </p:xfrm>
        <a:graphic>
          <a:graphicData uri="http://schemas.openxmlformats.org/presentationml/2006/ole">
            <mc:AlternateContent xmlns:mc="http://schemas.openxmlformats.org/markup-compatibility/2006">
              <mc:Choice xmlns:v="urn:schemas-microsoft-com:vml" Requires="v">
                <p:oleObj spid="_x0000_s105717" name="Equation" r:id="rId19" imgW="838080" imgH="431640" progId="Equation.DSMT4">
                  <p:embed/>
                </p:oleObj>
              </mc:Choice>
              <mc:Fallback>
                <p:oleObj name="Equation" r:id="rId19" imgW="838080" imgH="431640" progId="Equation.DSMT4">
                  <p:embed/>
                  <p:pic>
                    <p:nvPicPr>
                      <p:cNvPr id="16" name="Object 3"/>
                      <p:cNvPicPr/>
                      <p:nvPr/>
                    </p:nvPicPr>
                    <p:blipFill>
                      <a:blip r:embed="rId20"/>
                      <a:stretch>
                        <a:fillRect/>
                      </a:stretch>
                    </p:blipFill>
                    <p:spPr>
                      <a:xfrm>
                        <a:off x="883922" y="4953000"/>
                        <a:ext cx="1257120" cy="647460"/>
                      </a:xfrm>
                      <a:prstGeom prst="rect">
                        <a:avLst/>
                      </a:prstGeom>
                    </p:spPr>
                  </p:pic>
                </p:oleObj>
              </mc:Fallback>
            </mc:AlternateContent>
          </a:graphicData>
        </a:graphic>
      </p:graphicFrame>
      <p:graphicFrame>
        <p:nvGraphicFramePr>
          <p:cNvPr id="22" name="Object 13"/>
          <p:cNvGraphicFramePr>
            <a:graphicFrameLocks noChangeAspect="1"/>
          </p:cNvGraphicFramePr>
          <p:nvPr>
            <p:extLst>
              <p:ext uri="{D42A27DB-BD31-4B8C-83A1-F6EECF244321}">
                <p14:modId xmlns:p14="http://schemas.microsoft.com/office/powerpoint/2010/main" val="1245845102"/>
              </p:ext>
            </p:extLst>
          </p:nvPr>
        </p:nvGraphicFramePr>
        <p:xfrm>
          <a:off x="3482664" y="5003544"/>
          <a:ext cx="495180" cy="590220"/>
        </p:xfrm>
        <a:graphic>
          <a:graphicData uri="http://schemas.openxmlformats.org/presentationml/2006/ole">
            <mc:AlternateContent xmlns:mc="http://schemas.openxmlformats.org/markup-compatibility/2006">
              <mc:Choice xmlns:v="urn:schemas-microsoft-com:vml" Requires="v">
                <p:oleObj spid="_x0000_s105718" name="Equation" r:id="rId21" imgW="330120" imgH="393480" progId="Equation.DSMT4">
                  <p:embed/>
                </p:oleObj>
              </mc:Choice>
              <mc:Fallback>
                <p:oleObj name="Equation" r:id="rId21" imgW="330120" imgH="393480" progId="Equation.DSMT4">
                  <p:embed/>
                  <p:pic>
                    <p:nvPicPr>
                      <p:cNvPr id="21" name="Object 3"/>
                      <p:cNvPicPr/>
                      <p:nvPr/>
                    </p:nvPicPr>
                    <p:blipFill>
                      <a:blip r:embed="rId22"/>
                      <a:stretch>
                        <a:fillRect/>
                      </a:stretch>
                    </p:blipFill>
                    <p:spPr>
                      <a:xfrm>
                        <a:off x="3482664" y="5003544"/>
                        <a:ext cx="495180" cy="590220"/>
                      </a:xfrm>
                      <a:prstGeom prst="rect">
                        <a:avLst/>
                      </a:prstGeom>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1058198265"/>
              </p:ext>
            </p:extLst>
          </p:nvPr>
        </p:nvGraphicFramePr>
        <p:xfrm>
          <a:off x="883922" y="5638800"/>
          <a:ext cx="1466640" cy="647460"/>
        </p:xfrm>
        <a:graphic>
          <a:graphicData uri="http://schemas.openxmlformats.org/presentationml/2006/ole">
            <mc:AlternateContent xmlns:mc="http://schemas.openxmlformats.org/markup-compatibility/2006">
              <mc:Choice xmlns:v="urn:schemas-microsoft-com:vml" Requires="v">
                <p:oleObj spid="_x0000_s105719" name="Equation" r:id="rId23" imgW="977760" imgH="431640" progId="Equation.DSMT4">
                  <p:embed/>
                </p:oleObj>
              </mc:Choice>
              <mc:Fallback>
                <p:oleObj name="Equation" r:id="rId23" imgW="977760" imgH="431640" progId="Equation.DSMT4">
                  <p:embed/>
                  <p:pic>
                    <p:nvPicPr>
                      <p:cNvPr id="17" name="Object 3"/>
                      <p:cNvPicPr/>
                      <p:nvPr/>
                    </p:nvPicPr>
                    <p:blipFill>
                      <a:blip r:embed="rId24"/>
                      <a:stretch>
                        <a:fillRect/>
                      </a:stretch>
                    </p:blipFill>
                    <p:spPr>
                      <a:xfrm>
                        <a:off x="883922" y="5638800"/>
                        <a:ext cx="1466640" cy="647460"/>
                      </a:xfrm>
                      <a:prstGeom prst="rect">
                        <a:avLst/>
                      </a:prstGeom>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569525667"/>
              </p:ext>
            </p:extLst>
          </p:nvPr>
        </p:nvGraphicFramePr>
        <p:xfrm>
          <a:off x="3482664" y="5638800"/>
          <a:ext cx="761940" cy="704700"/>
        </p:xfrm>
        <a:graphic>
          <a:graphicData uri="http://schemas.openxmlformats.org/presentationml/2006/ole">
            <mc:AlternateContent xmlns:mc="http://schemas.openxmlformats.org/markup-compatibility/2006">
              <mc:Choice xmlns:v="urn:schemas-microsoft-com:vml" Requires="v">
                <p:oleObj spid="_x0000_s105720" name="Equation" r:id="rId25" imgW="507960" imgH="469800" progId="Equation.DSMT4">
                  <p:embed/>
                </p:oleObj>
              </mc:Choice>
              <mc:Fallback>
                <p:oleObj name="Equation" r:id="rId25" imgW="507960" imgH="469800" progId="Equation.DSMT4">
                  <p:embed/>
                  <p:pic>
                    <p:nvPicPr>
                      <p:cNvPr id="22" name="Object 3"/>
                      <p:cNvPicPr/>
                      <p:nvPr/>
                    </p:nvPicPr>
                    <p:blipFill>
                      <a:blip r:embed="rId26"/>
                      <a:stretch>
                        <a:fillRect/>
                      </a:stretch>
                    </p:blipFill>
                    <p:spPr>
                      <a:xfrm>
                        <a:off x="3482664" y="5638800"/>
                        <a:ext cx="761940" cy="704700"/>
                      </a:xfrm>
                      <a:prstGeom prst="rect">
                        <a:avLst/>
                      </a:prstGeom>
                    </p:spPr>
                  </p:pic>
                </p:oleObj>
              </mc:Fallback>
            </mc:AlternateContent>
          </a:graphicData>
        </a:graphic>
      </p:graphicFrame>
      <p:sp>
        <p:nvSpPr>
          <p:cNvPr id="7" name="Content Placeholder 16"/>
          <p:cNvSpPr>
            <a:spLocks noGrp="1"/>
          </p:cNvSpPr>
          <p:nvPr>
            <p:ph idx="13"/>
          </p:nvPr>
        </p:nvSpPr>
        <p:spPr>
          <a:xfrm>
            <a:off x="6340634" y="1661158"/>
            <a:ext cx="2667000" cy="838201"/>
          </a:xfrm>
        </p:spPr>
        <p:txBody>
          <a:bodyPr/>
          <a:lstStyle/>
          <a:p>
            <a:r>
              <a:rPr lang="en-US" sz="2400" dirty="0"/>
              <a:t>Geometric Series: We just proved this.</a:t>
            </a:r>
          </a:p>
        </p:txBody>
      </p:sp>
      <p:cxnSp>
        <p:nvCxnSpPr>
          <p:cNvPr id="25" name="Straight Arrow Connector 17"/>
          <p:cNvCxnSpPr>
            <a:stCxn id="7" idx="1"/>
          </p:cNvCxnSpPr>
          <p:nvPr/>
        </p:nvCxnSpPr>
        <p:spPr>
          <a:xfrm flipH="1">
            <a:off x="5437134" y="2080259"/>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18"/>
          <p:cNvSpPr>
            <a:spLocks noGrp="1"/>
          </p:cNvSpPr>
          <p:nvPr>
            <p:ph idx="14"/>
          </p:nvPr>
        </p:nvSpPr>
        <p:spPr>
          <a:xfrm>
            <a:off x="6340634" y="2971797"/>
            <a:ext cx="1952989" cy="1562340"/>
          </a:xfrm>
        </p:spPr>
        <p:txBody>
          <a:bodyPr/>
          <a:lstStyle/>
          <a:p>
            <a:r>
              <a:rPr lang="en-US" sz="2400" dirty="0"/>
              <a:t>Later we will prove some of these by induction.</a:t>
            </a:r>
          </a:p>
        </p:txBody>
      </p:sp>
      <p:cxnSp>
        <p:nvCxnSpPr>
          <p:cNvPr id="27" name="Straight Arrow Connector 19"/>
          <p:cNvCxnSpPr/>
          <p:nvPr/>
        </p:nvCxnSpPr>
        <p:spPr>
          <a:xfrm flipH="1" flipV="1">
            <a:off x="5440806" y="3108958"/>
            <a:ext cx="899828" cy="114908"/>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0"/>
          <p:cNvCxnSpPr/>
          <p:nvPr/>
        </p:nvCxnSpPr>
        <p:spPr>
          <a:xfrm flipH="1">
            <a:off x="5437134" y="3614948"/>
            <a:ext cx="903500" cy="26405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21"/>
          <p:cNvCxnSpPr/>
          <p:nvPr/>
        </p:nvCxnSpPr>
        <p:spPr>
          <a:xfrm flipH="1">
            <a:off x="5437134" y="4336201"/>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6" name="Content Placeholder 22"/>
          <p:cNvSpPr>
            <a:spLocks noGrp="1"/>
          </p:cNvSpPr>
          <p:nvPr>
            <p:ph idx="15"/>
          </p:nvPr>
        </p:nvSpPr>
        <p:spPr>
          <a:xfrm>
            <a:off x="6340634" y="5298654"/>
            <a:ext cx="2438398" cy="838200"/>
          </a:xfrm>
        </p:spPr>
        <p:txBody>
          <a:bodyPr/>
          <a:lstStyle/>
          <a:p>
            <a:r>
              <a:rPr lang="en-US" sz="2400" dirty="0"/>
              <a:t>Proof in text </a:t>
            </a:r>
            <a:br>
              <a:rPr lang="en-US" sz="2400" dirty="0"/>
            </a:br>
            <a:r>
              <a:rPr lang="en-US" sz="2400" dirty="0"/>
              <a:t>(requires calculus)</a:t>
            </a:r>
          </a:p>
        </p:txBody>
      </p:sp>
      <p:cxnSp>
        <p:nvCxnSpPr>
          <p:cNvPr id="32" name="Straight Arrow Connector 23"/>
          <p:cNvCxnSpPr/>
          <p:nvPr/>
        </p:nvCxnSpPr>
        <p:spPr>
          <a:xfrm flipH="1" flipV="1">
            <a:off x="5427953" y="5451053"/>
            <a:ext cx="912681" cy="35347"/>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24"/>
          <p:cNvCxnSpPr/>
          <p:nvPr/>
        </p:nvCxnSpPr>
        <p:spPr>
          <a:xfrm flipH="1">
            <a:off x="5437135" y="5991150"/>
            <a:ext cx="903499" cy="3887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953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Cardinality of Sets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2.5</a:t>
            </a:r>
          </a:p>
        </p:txBody>
      </p:sp>
    </p:spTree>
    <p:extLst>
      <p:ext uri="{BB962C8B-B14F-4D97-AF65-F5344CB8AC3E}">
        <p14:creationId xmlns:p14="http://schemas.microsoft.com/office/powerpoint/2010/main" val="1774127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4" name="Content Placeholder 2"/>
          <p:cNvSpPr>
            <a:spLocks noGrp="1"/>
          </p:cNvSpPr>
          <p:nvPr>
            <p:ph idx="1"/>
          </p:nvPr>
        </p:nvSpPr>
        <p:spPr>
          <a:xfrm>
            <a:off x="457200" y="1295400"/>
            <a:ext cx="7620000" cy="4724400"/>
          </a:xfrm>
        </p:spPr>
        <p:txBody>
          <a:bodyPr/>
          <a:lstStyle/>
          <a:p>
            <a:r>
              <a:rPr lang="en-US" dirty="0"/>
              <a:t>Cardinality</a:t>
            </a:r>
          </a:p>
          <a:p>
            <a:r>
              <a:rPr lang="en-US" dirty="0"/>
              <a:t>Countable Sets</a:t>
            </a:r>
          </a:p>
          <a:p>
            <a:r>
              <a:rPr lang="en-US" dirty="0"/>
              <a:t>Computability</a:t>
            </a:r>
          </a:p>
        </p:txBody>
      </p:sp>
    </p:spTree>
    <p:extLst>
      <p:ext uri="{BB962C8B-B14F-4D97-AF65-F5344CB8AC3E}">
        <p14:creationId xmlns:p14="http://schemas.microsoft.com/office/powerpoint/2010/main" val="30124474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r>
              <a:rPr lang="en-US" sz="1500" dirty="0"/>
              <a:t> 1</a:t>
            </a:r>
          </a:p>
        </p:txBody>
      </p:sp>
      <p:sp>
        <p:nvSpPr>
          <p:cNvPr id="4" name="Content Placeholder 2"/>
          <p:cNvSpPr>
            <a:spLocks noGrp="1"/>
          </p:cNvSpPr>
          <p:nvPr>
            <p:ph idx="1"/>
          </p:nvPr>
        </p:nvSpPr>
        <p:spPr>
          <a:xfrm>
            <a:off x="457200" y="1295400"/>
            <a:ext cx="8382000" cy="5257800"/>
          </a:xfrm>
        </p:spPr>
        <p:txBody>
          <a:bodyPr/>
          <a:lstStyle/>
          <a:p>
            <a:pPr>
              <a:spcBef>
                <a:spcPts val="400"/>
              </a:spcBef>
            </a:pPr>
            <a:r>
              <a:rPr lang="en-US" sz="2800" b="1" dirty="0"/>
              <a:t>Definition</a:t>
            </a:r>
            <a:r>
              <a:rPr lang="en-US" sz="2800" dirty="0"/>
              <a:t>: The </a:t>
            </a:r>
            <a:r>
              <a:rPr lang="en-US" sz="2800" i="1" dirty="0"/>
              <a:t>cardinality</a:t>
            </a:r>
            <a:r>
              <a:rPr lang="en-US" sz="2800" dirty="0"/>
              <a:t> of a set </a:t>
            </a:r>
            <a:r>
              <a:rPr lang="en-US" sz="2800" i="1" dirty="0"/>
              <a:t>A</a:t>
            </a:r>
            <a:r>
              <a:rPr lang="en-US" sz="2800" dirty="0"/>
              <a:t> is equal to the cardinality of a set </a:t>
            </a:r>
            <a:r>
              <a:rPr lang="en-US" sz="2800" i="1" dirty="0"/>
              <a:t>B</a:t>
            </a:r>
            <a:r>
              <a:rPr lang="en-US" sz="2800" dirty="0"/>
              <a:t>, denoted </a:t>
            </a:r>
          </a:p>
          <a:p>
            <a:pPr>
              <a:spcBef>
                <a:spcPts val="400"/>
              </a:spcBef>
            </a:pPr>
            <a:r>
              <a:rPr lang="en-US" sz="2800" dirty="0"/>
              <a:t>                  |</a:t>
            </a:r>
            <a:r>
              <a:rPr lang="en-US" sz="2800" i="1" dirty="0"/>
              <a:t>A</a:t>
            </a:r>
            <a:r>
              <a:rPr lang="en-US" sz="2800" dirty="0"/>
              <a:t>|</a:t>
            </a:r>
            <a:r>
              <a:rPr lang="en-US" sz="2800" i="1" dirty="0"/>
              <a:t> </a:t>
            </a:r>
            <a:r>
              <a:rPr lang="en-US" sz="2800" dirty="0"/>
              <a:t>=</a:t>
            </a:r>
            <a:r>
              <a:rPr lang="en-US" sz="2800" i="1" dirty="0"/>
              <a:t> </a:t>
            </a:r>
            <a:r>
              <a:rPr lang="en-US" sz="2800" dirty="0"/>
              <a:t>|B|</a:t>
            </a:r>
            <a:r>
              <a:rPr lang="en-US" sz="2800" i="1" dirty="0"/>
              <a:t>,</a:t>
            </a:r>
          </a:p>
          <a:p>
            <a:pPr>
              <a:spcBef>
                <a:spcPts val="400"/>
              </a:spcBef>
            </a:pPr>
            <a:r>
              <a:rPr lang="en-US" sz="2800" dirty="0"/>
              <a:t>if and only if there is a one-to-one correspondence (</a:t>
            </a:r>
            <a:r>
              <a:rPr lang="en-US" sz="2800" i="1" dirty="0"/>
              <a:t>i.e.</a:t>
            </a:r>
            <a:r>
              <a:rPr lang="en-US" sz="2800" dirty="0"/>
              <a:t>, a bijection)  from </a:t>
            </a:r>
            <a:r>
              <a:rPr lang="en-US" sz="2800" i="1" dirty="0"/>
              <a:t>A</a:t>
            </a:r>
            <a:r>
              <a:rPr lang="en-US" sz="2800" dirty="0"/>
              <a:t> to </a:t>
            </a:r>
            <a:r>
              <a:rPr lang="en-US" sz="2800" i="1" dirty="0"/>
              <a:t>B</a:t>
            </a:r>
            <a:r>
              <a:rPr lang="en-US" sz="2800" dirty="0"/>
              <a:t>. </a:t>
            </a:r>
          </a:p>
          <a:p>
            <a:pPr>
              <a:spcBef>
                <a:spcPts val="400"/>
              </a:spcBef>
            </a:pPr>
            <a:r>
              <a:rPr lang="en-US" sz="2800" dirty="0"/>
              <a:t>If there is a one-to-one function (</a:t>
            </a:r>
            <a:r>
              <a:rPr lang="en-US" sz="2800" i="1" dirty="0"/>
              <a:t>i.e.</a:t>
            </a:r>
            <a:r>
              <a:rPr lang="en-US" sz="2800" dirty="0"/>
              <a:t>, an injection) from </a:t>
            </a:r>
            <a:r>
              <a:rPr lang="en-US" sz="2800" i="1" dirty="0"/>
              <a:t>A</a:t>
            </a:r>
            <a:r>
              <a:rPr lang="en-US" sz="2800" dirty="0"/>
              <a:t> to </a:t>
            </a:r>
            <a:r>
              <a:rPr lang="en-US" sz="2800" i="1" dirty="0"/>
              <a:t>B</a:t>
            </a:r>
            <a:r>
              <a:rPr lang="en-US" sz="2800" dirty="0"/>
              <a:t>, the cardinality of </a:t>
            </a:r>
            <a:r>
              <a:rPr lang="en-US" sz="2800" i="1" dirty="0"/>
              <a:t>A</a:t>
            </a:r>
            <a:r>
              <a:rPr lang="en-US" sz="2800" dirty="0"/>
              <a:t> is less than or the same as the cardinality of </a:t>
            </a:r>
            <a:r>
              <a:rPr lang="en-US" sz="2800" i="1" dirty="0"/>
              <a:t>B</a:t>
            </a:r>
            <a:r>
              <a:rPr lang="en-US" sz="2800" dirty="0"/>
              <a:t> and we write |</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t>
            </a:r>
          </a:p>
          <a:p>
            <a:pPr>
              <a:spcBef>
                <a:spcPts val="400"/>
              </a:spcBef>
            </a:pPr>
            <a:r>
              <a:rPr lang="en-US" sz="2800" dirty="0">
                <a:ea typeface="Cambria Math"/>
              </a:rPr>
              <a:t>When </a:t>
            </a:r>
            <a:r>
              <a:rPr lang="en-US" sz="2800" dirty="0"/>
              <a:t>|</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and </a:t>
            </a:r>
            <a:r>
              <a:rPr lang="en-US" sz="2800" i="1" dirty="0">
                <a:ea typeface="Cambria Math"/>
              </a:rPr>
              <a:t>A</a:t>
            </a:r>
            <a:r>
              <a:rPr lang="en-US" sz="2800" dirty="0">
                <a:ea typeface="Cambria Math"/>
              </a:rPr>
              <a:t> and </a:t>
            </a:r>
            <a:r>
              <a:rPr lang="en-US" sz="2800" i="1" dirty="0">
                <a:ea typeface="Cambria Math"/>
              </a:rPr>
              <a:t>B</a:t>
            </a:r>
            <a:r>
              <a:rPr lang="en-US" sz="2800" dirty="0">
                <a:ea typeface="Cambria Math"/>
              </a:rPr>
              <a:t> have different cardinality, we say that the cardinality of A is less than the cardinality of </a:t>
            </a:r>
            <a:r>
              <a:rPr lang="en-US" sz="2800" i="1" dirty="0">
                <a:ea typeface="Cambria Math"/>
              </a:rPr>
              <a:t>B</a:t>
            </a:r>
            <a:r>
              <a:rPr lang="en-US" sz="2800" dirty="0">
                <a:ea typeface="Cambria Math"/>
              </a:rPr>
              <a:t> and write </a:t>
            </a:r>
            <a:r>
              <a:rPr lang="en-US" sz="2800" dirty="0"/>
              <a:t>|</a:t>
            </a:r>
            <a:r>
              <a:rPr lang="en-US" sz="2800" i="1" dirty="0"/>
              <a:t>A</a:t>
            </a:r>
            <a:r>
              <a:rPr lang="en-US" sz="2800" dirty="0"/>
              <a:t>| </a:t>
            </a:r>
            <a:r>
              <a:rPr lang="en-US" sz="2800" dirty="0">
                <a:ea typeface="Cambria Math"/>
              </a:rPr>
              <a:t>&lt; |</a:t>
            </a:r>
            <a:r>
              <a:rPr lang="en-US" sz="2800" i="1" dirty="0">
                <a:ea typeface="Cambria Math"/>
              </a:rPr>
              <a:t>B</a:t>
            </a:r>
            <a:r>
              <a:rPr lang="en-US" sz="2800" dirty="0">
                <a:ea typeface="Cambria Math"/>
              </a:rPr>
              <a:t>|.</a:t>
            </a:r>
            <a:endParaRPr lang="en-US" sz="2800" b="1" dirty="0"/>
          </a:p>
        </p:txBody>
      </p:sp>
    </p:spTree>
    <p:extLst>
      <p:ext uri="{BB962C8B-B14F-4D97-AF65-F5344CB8AC3E}">
        <p14:creationId xmlns:p14="http://schemas.microsoft.com/office/powerpoint/2010/main" val="3935790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r>
              <a:rPr lang="en-US" sz="1500" dirty="0"/>
              <a:t> 2</a:t>
            </a:r>
          </a:p>
        </p:txBody>
      </p:sp>
      <p:sp>
        <p:nvSpPr>
          <p:cNvPr id="4" name="Content Placeholder 2"/>
          <p:cNvSpPr>
            <a:spLocks noGrp="1"/>
          </p:cNvSpPr>
          <p:nvPr>
            <p:ph idx="1"/>
          </p:nvPr>
        </p:nvSpPr>
        <p:spPr>
          <a:xfrm>
            <a:off x="457200" y="1295400"/>
            <a:ext cx="8382000" cy="5257800"/>
          </a:xfrm>
        </p:spPr>
        <p:txBody>
          <a:bodyPr/>
          <a:lstStyle/>
          <a:p>
            <a:r>
              <a:rPr lang="en-US" b="1" dirty="0"/>
              <a:t>Definition</a:t>
            </a:r>
            <a:r>
              <a:rPr lang="en-US" dirty="0"/>
              <a:t>: A set that is either finite or has the same cardinality as the set of positive integers (</a:t>
            </a:r>
            <a:r>
              <a:rPr lang="en-US" b="1" dirty="0"/>
              <a:t>Z</a:t>
            </a:r>
            <a:r>
              <a:rPr lang="en-US" b="1" baseline="30000" dirty="0"/>
              <a:t>+</a:t>
            </a:r>
            <a:r>
              <a:rPr lang="en-US" dirty="0"/>
              <a:t>) is called </a:t>
            </a:r>
            <a:r>
              <a:rPr lang="en-US" i="1" dirty="0"/>
              <a:t>countable</a:t>
            </a:r>
            <a:r>
              <a:rPr lang="en-US" dirty="0"/>
              <a:t>. A set that is not countable is </a:t>
            </a:r>
            <a:r>
              <a:rPr lang="en-US" i="1" dirty="0"/>
              <a:t>uncountable</a:t>
            </a:r>
            <a:r>
              <a:rPr lang="en-US" dirty="0"/>
              <a:t>.</a:t>
            </a:r>
          </a:p>
          <a:p>
            <a:r>
              <a:rPr lang="en-US" dirty="0"/>
              <a:t>The  set of real numbers </a:t>
            </a:r>
            <a:r>
              <a:rPr lang="en-US" b="1" dirty="0"/>
              <a:t>R </a:t>
            </a:r>
            <a:r>
              <a:rPr lang="en-US" dirty="0"/>
              <a:t> is an uncountable set.</a:t>
            </a:r>
          </a:p>
          <a:p>
            <a:r>
              <a:rPr lang="en-US" dirty="0"/>
              <a:t>When an infinite set is countable (</a:t>
            </a:r>
            <a:r>
              <a:rPr lang="en-US" i="1" dirty="0"/>
              <a:t>countably infinite</a:t>
            </a:r>
            <a:r>
              <a:rPr lang="en-US" dirty="0"/>
              <a:t>) its cardinality is </a:t>
            </a:r>
            <a:r>
              <a:rPr lang="en-US" dirty="0">
                <a:ea typeface="Cambria Math"/>
              </a:rPr>
              <a:t>ℵ</a:t>
            </a:r>
            <a:r>
              <a:rPr lang="en-US" baseline="-25000" dirty="0">
                <a:ea typeface="Cambria Math"/>
              </a:rPr>
              <a:t>0 </a:t>
            </a:r>
            <a:r>
              <a:rPr lang="en-US" dirty="0">
                <a:ea typeface="Cambria Math"/>
              </a:rPr>
              <a:t>(where ℵ is aleph, the 1</a:t>
            </a:r>
            <a:r>
              <a:rPr lang="en-US" baseline="30000" dirty="0">
                <a:ea typeface="Cambria Math"/>
              </a:rPr>
              <a:t>st</a:t>
            </a:r>
            <a:r>
              <a:rPr lang="en-US" dirty="0">
                <a:ea typeface="Cambria Math"/>
              </a:rPr>
              <a:t> letter of the Hebrew alphabet)</a:t>
            </a:r>
            <a:r>
              <a:rPr lang="en-US" dirty="0"/>
              <a:t>. We write |</a:t>
            </a:r>
            <a:r>
              <a:rPr lang="en-US" i="1" dirty="0"/>
              <a:t>S</a:t>
            </a:r>
            <a:r>
              <a:rPr lang="en-US" dirty="0"/>
              <a:t>| = </a:t>
            </a:r>
            <a:r>
              <a:rPr lang="en-US" dirty="0">
                <a:ea typeface="Cambria Math"/>
              </a:rPr>
              <a:t>ℵ</a:t>
            </a:r>
            <a:r>
              <a:rPr lang="en-US" baseline="-25000" dirty="0">
                <a:ea typeface="Cambria Math"/>
              </a:rPr>
              <a:t>0 </a:t>
            </a:r>
            <a:r>
              <a:rPr lang="en-US" dirty="0">
                <a:ea typeface="Cambria Math"/>
              </a:rPr>
              <a:t> and say that </a:t>
            </a:r>
            <a:r>
              <a:rPr lang="en-US" i="1" dirty="0">
                <a:ea typeface="Cambria Math"/>
              </a:rPr>
              <a:t>S </a:t>
            </a:r>
            <a:r>
              <a:rPr lang="en-US" dirty="0">
                <a:ea typeface="Cambria Math"/>
              </a:rPr>
              <a:t>has cardinality “aleph null.”</a:t>
            </a:r>
            <a:endParaRPr lang="en-US" dirty="0"/>
          </a:p>
        </p:txBody>
      </p:sp>
    </p:spTree>
    <p:extLst>
      <p:ext uri="{BB962C8B-B14F-4D97-AF65-F5344CB8AC3E}">
        <p14:creationId xmlns:p14="http://schemas.microsoft.com/office/powerpoint/2010/main" val="21931247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endParaRPr lang="en-US" sz="1500" dirty="0"/>
          </a:p>
        </p:txBody>
      </p:sp>
      <p:sp>
        <p:nvSpPr>
          <p:cNvPr id="4" name="Content Placeholder 2"/>
          <p:cNvSpPr>
            <a:spLocks noGrp="1"/>
          </p:cNvSpPr>
          <p:nvPr>
            <p:ph idx="1"/>
          </p:nvPr>
        </p:nvSpPr>
        <p:spPr>
          <a:xfrm>
            <a:off x="457200" y="1295400"/>
            <a:ext cx="8077200" cy="5105400"/>
          </a:xfrm>
        </p:spPr>
        <p:txBody>
          <a:bodyPr/>
          <a:lstStyle/>
          <a:p>
            <a:r>
              <a:rPr lang="en-US" dirty="0"/>
              <a:t> An infinite set is countable if and only if it is possible to list the elements of the set in a sequence (indexed by the positive integers). </a:t>
            </a:r>
          </a:p>
          <a:p>
            <a:r>
              <a:rPr lang="en-US" dirty="0"/>
              <a:t>The reason for this is that a one-to-one correspondence </a:t>
            </a:r>
            <a:r>
              <a:rPr lang="en-US" i="1" dirty="0"/>
              <a:t>f</a:t>
            </a:r>
            <a:r>
              <a:rPr lang="en-US" dirty="0"/>
              <a:t> from the set of positive integers to a set </a:t>
            </a:r>
            <a:r>
              <a:rPr lang="en-US" i="1" dirty="0"/>
              <a:t>S</a:t>
            </a:r>
            <a:r>
              <a:rPr lang="en-US" dirty="0"/>
              <a:t> can be expressed in terms of a sequence </a:t>
            </a:r>
            <a:r>
              <a:rPr lang="en-US" i="1" dirty="0"/>
              <a:t>a</a:t>
            </a:r>
            <a:r>
              <a:rPr lang="en-US" baseline="-25000" dirty="0"/>
              <a:t>1</a:t>
            </a:r>
            <a:r>
              <a:rPr lang="en-US" i="1" dirty="0"/>
              <a:t>,a</a:t>
            </a:r>
            <a:r>
              <a:rPr lang="en-US" baseline="-25000" dirty="0"/>
              <a:t>2</a:t>
            </a:r>
            <a:r>
              <a:rPr lang="en-US" i="1" dirty="0"/>
              <a:t>,…, a</a:t>
            </a:r>
            <a:r>
              <a:rPr lang="en-US" i="1" baseline="-25000" dirty="0"/>
              <a:t>n </a:t>
            </a:r>
            <a:r>
              <a:rPr lang="en-US" i="1" dirty="0"/>
              <a:t>,… </a:t>
            </a:r>
            <a:r>
              <a:rPr lang="en-US" dirty="0"/>
              <a:t>where </a:t>
            </a:r>
            <a:r>
              <a:rPr lang="en-US" i="1" dirty="0"/>
              <a:t>a</a:t>
            </a:r>
            <a:r>
              <a:rPr lang="en-US" baseline="-25000" dirty="0"/>
              <a:t>1</a:t>
            </a:r>
            <a:r>
              <a:rPr lang="en-US" i="1" baseline="-25000" dirty="0"/>
              <a:t> </a:t>
            </a:r>
            <a:r>
              <a:rPr lang="en-US" i="1" dirty="0"/>
              <a:t>= f</a:t>
            </a:r>
            <a:r>
              <a:rPr lang="en-US" dirty="0"/>
              <a:t>(</a:t>
            </a:r>
            <a:r>
              <a:rPr lang="en-US" dirty="0">
                <a:ea typeface="Cambria Math" pitchFamily="18" charset="0"/>
              </a:rPr>
              <a:t>1</a:t>
            </a:r>
            <a:r>
              <a:rPr lang="en-US" dirty="0"/>
              <a:t>)</a:t>
            </a:r>
            <a:r>
              <a:rPr lang="en-US" i="1" dirty="0"/>
              <a:t>, a</a:t>
            </a:r>
            <a:r>
              <a:rPr lang="en-US" baseline="-25000" dirty="0"/>
              <a:t>2</a:t>
            </a:r>
            <a:r>
              <a:rPr lang="en-US" i="1" dirty="0"/>
              <a:t>  = f</a:t>
            </a:r>
            <a:r>
              <a:rPr lang="en-US" dirty="0"/>
              <a:t>(</a:t>
            </a:r>
            <a:r>
              <a:rPr lang="en-US" dirty="0">
                <a:ea typeface="Cambria Math" pitchFamily="18" charset="0"/>
              </a:rPr>
              <a:t>2</a:t>
            </a:r>
            <a:r>
              <a:rPr lang="en-US" dirty="0"/>
              <a:t>)</a:t>
            </a:r>
            <a:r>
              <a:rPr lang="en-US" i="1" dirty="0"/>
              <a:t>,</a:t>
            </a:r>
            <a:r>
              <a:rPr lang="en-US" dirty="0"/>
              <a:t>…,</a:t>
            </a:r>
            <a:r>
              <a:rPr lang="en-US" i="1" dirty="0"/>
              <a:t> a</a:t>
            </a:r>
            <a:r>
              <a:rPr lang="en-US" i="1" baseline="-25000" dirty="0"/>
              <a:t>n</a:t>
            </a:r>
            <a:r>
              <a:rPr lang="en-US" i="1" dirty="0"/>
              <a:t> = f</a:t>
            </a:r>
            <a:r>
              <a:rPr lang="en-US" dirty="0"/>
              <a:t>(</a:t>
            </a:r>
            <a:r>
              <a:rPr lang="en-US" i="1" dirty="0"/>
              <a:t>n</a:t>
            </a:r>
            <a:r>
              <a:rPr lang="en-US" dirty="0"/>
              <a:t>)</a:t>
            </a:r>
            <a:r>
              <a:rPr lang="en-US" i="1" dirty="0"/>
              <a:t>,…</a:t>
            </a:r>
            <a:endParaRPr lang="en-US" dirty="0"/>
          </a:p>
        </p:txBody>
      </p:sp>
    </p:spTree>
    <p:extLst>
      <p:ext uri="{BB962C8B-B14F-4D97-AF65-F5344CB8AC3E}">
        <p14:creationId xmlns:p14="http://schemas.microsoft.com/office/powerpoint/2010/main" val="293597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a:xfrm>
            <a:off x="2895600" y="4313178"/>
            <a:ext cx="3352800" cy="1219200"/>
          </a:xfrm>
        </p:spPr>
        <p:txBody>
          <a:bodyPr/>
          <a:lstStyle/>
          <a:p>
            <a:r>
              <a:rPr lang="en-US" sz="2800" i="1" dirty="0"/>
              <a:t>closed interval  </a:t>
            </a:r>
            <a:r>
              <a:rPr lang="en-US" sz="2800" dirty="0"/>
              <a:t>[</a:t>
            </a:r>
            <a:r>
              <a:rPr lang="en-US" sz="2800" dirty="0" err="1"/>
              <a:t>a,b</a:t>
            </a:r>
            <a:r>
              <a:rPr lang="en-US" sz="2800" dirty="0"/>
              <a:t>]</a:t>
            </a:r>
          </a:p>
          <a:p>
            <a:r>
              <a:rPr lang="en-US" sz="2800" i="1" dirty="0"/>
              <a:t>open interval     </a:t>
            </a:r>
            <a:r>
              <a:rPr lang="en-US" sz="2800" dirty="0"/>
              <a:t>(</a:t>
            </a:r>
            <a:r>
              <a:rPr lang="en-US" sz="2800" dirty="0" err="1"/>
              <a:t>a,b</a:t>
            </a:r>
            <a:r>
              <a:rPr lang="en-US" sz="2800" dirty="0"/>
              <a:t>)</a:t>
            </a:r>
            <a:endParaRPr lang="en-US" sz="2800"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411177792"/>
              </p:ext>
            </p:extLst>
          </p:nvPr>
        </p:nvGraphicFramePr>
        <p:xfrm>
          <a:off x="2667000" y="1524000"/>
          <a:ext cx="3810000" cy="2453898"/>
        </p:xfrm>
        <a:graphic>
          <a:graphicData uri="http://schemas.openxmlformats.org/presentationml/2006/ole">
            <mc:AlternateContent xmlns:mc="http://schemas.openxmlformats.org/markup-compatibility/2006">
              <mc:Choice xmlns:v="urn:schemas-microsoft-com:vml" Requires="v">
                <p:oleObj spid="_x0000_s84032" name="Equation" r:id="rId3" imgW="1498320" imgH="965160" progId="Equation.DSMT4">
                  <p:embed/>
                </p:oleObj>
              </mc:Choice>
              <mc:Fallback>
                <p:oleObj name="Equation" r:id="rId3" imgW="1498320" imgH="965160" progId="Equation.DSMT4">
                  <p:embed/>
                  <p:pic>
                    <p:nvPicPr>
                      <p:cNvPr id="0" name=""/>
                      <p:cNvPicPr/>
                      <p:nvPr/>
                    </p:nvPicPr>
                    <p:blipFill>
                      <a:blip r:embed="rId4"/>
                      <a:stretch>
                        <a:fillRect/>
                      </a:stretch>
                    </p:blipFill>
                    <p:spPr>
                      <a:xfrm>
                        <a:off x="2667000" y="1524000"/>
                        <a:ext cx="3810000" cy="2453898"/>
                      </a:xfrm>
                      <a:prstGeom prst="rect">
                        <a:avLst/>
                      </a:prstGeom>
                    </p:spPr>
                  </p:pic>
                </p:oleObj>
              </mc:Fallback>
            </mc:AlternateContent>
          </a:graphicData>
        </a:graphic>
      </p:graphicFrame>
    </p:spTree>
    <p:extLst>
      <p:ext uri="{BB962C8B-B14F-4D97-AF65-F5344CB8AC3E}">
        <p14:creationId xmlns:p14="http://schemas.microsoft.com/office/powerpoint/2010/main" val="38400534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Hilbert’s Grand Hotel</a:t>
            </a:r>
            <a:endParaRPr lang="en-US" sz="1500" dirty="0"/>
          </a:p>
        </p:txBody>
      </p:sp>
      <p:pic>
        <p:nvPicPr>
          <p:cNvPr id="14" name="Picture 2" descr="A portrait of David Hilber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1428"/>
          <a:stretch/>
        </p:blipFill>
        <p:spPr bwMode="auto">
          <a:xfrm>
            <a:off x="7391400" y="592892"/>
            <a:ext cx="1511808" cy="168546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7232904" y="2349046"/>
            <a:ext cx="1670304" cy="317954"/>
          </a:xfrm>
        </p:spPr>
        <p:txBody>
          <a:bodyPr anchor="ctr"/>
          <a:lstStyle/>
          <a:p>
            <a:r>
              <a:rPr lang="en-US" sz="2200" dirty="0"/>
              <a:t>David Hilbert</a:t>
            </a:r>
          </a:p>
        </p:txBody>
      </p:sp>
      <p:sp>
        <p:nvSpPr>
          <p:cNvPr id="5" name="Content Placeholder 4"/>
          <p:cNvSpPr>
            <a:spLocks noGrp="1"/>
          </p:cNvSpPr>
          <p:nvPr>
            <p:ph idx="14"/>
          </p:nvPr>
        </p:nvSpPr>
        <p:spPr>
          <a:xfrm>
            <a:off x="457200" y="1371600"/>
            <a:ext cx="4953000" cy="5181600"/>
          </a:xfrm>
        </p:spPr>
        <p:txBody>
          <a:bodyPr/>
          <a:lstStyle/>
          <a:p>
            <a:pPr>
              <a:spcBef>
                <a:spcPts val="400"/>
              </a:spcBef>
            </a:pPr>
            <a:r>
              <a:rPr lang="en-US" sz="2200" dirty="0"/>
              <a:t>The Grand Hotel (example due to David Hilbert) has countably infinite number of rooms, each occupied by a guest. We can always  accommodate a new guest at this hotel. How is this possible?</a:t>
            </a:r>
          </a:p>
          <a:p>
            <a:pPr>
              <a:spcBef>
                <a:spcPts val="400"/>
              </a:spcBef>
            </a:pPr>
            <a:r>
              <a:rPr lang="en-US" sz="2200" b="1" dirty="0"/>
              <a:t>Explanation</a:t>
            </a:r>
            <a:r>
              <a:rPr lang="en-US" sz="2200" dirty="0"/>
              <a:t>: Because the rooms of Grand Hotel are countable, we can list them as Room </a:t>
            </a:r>
            <a:r>
              <a:rPr lang="en-US" sz="2200" dirty="0">
                <a:ea typeface="Cambria Math" pitchFamily="18" charset="0"/>
              </a:rPr>
              <a:t>1</a:t>
            </a:r>
            <a:r>
              <a:rPr lang="en-US" sz="2200" dirty="0"/>
              <a:t>, Room </a:t>
            </a:r>
            <a:r>
              <a:rPr lang="en-US" sz="2200" dirty="0">
                <a:ea typeface="Cambria Math" pitchFamily="18" charset="0"/>
              </a:rPr>
              <a:t>2</a:t>
            </a:r>
            <a:r>
              <a:rPr lang="en-US" sz="2200" dirty="0"/>
              <a:t>, Room  </a:t>
            </a:r>
            <a:r>
              <a:rPr lang="en-US" sz="2200" dirty="0">
                <a:ea typeface="Cambria Math" pitchFamily="18" charset="0"/>
              </a:rPr>
              <a:t>3</a:t>
            </a:r>
            <a:r>
              <a:rPr lang="en-US" sz="2200" dirty="0"/>
              <a:t>, and so on. When a new guest arrives, we move the guest in Room </a:t>
            </a:r>
            <a:r>
              <a:rPr lang="en-US" sz="2200" dirty="0">
                <a:ea typeface="Cambria Math" pitchFamily="18" charset="0"/>
              </a:rPr>
              <a:t>1</a:t>
            </a:r>
            <a:r>
              <a:rPr lang="en-US" sz="2200" dirty="0"/>
              <a:t> to Room </a:t>
            </a:r>
            <a:r>
              <a:rPr lang="en-US" sz="2200" dirty="0">
                <a:ea typeface="Cambria Math" pitchFamily="18" charset="0"/>
              </a:rPr>
              <a:t>2</a:t>
            </a:r>
            <a:r>
              <a:rPr lang="en-US" sz="2200" dirty="0"/>
              <a:t>, the guest in Room </a:t>
            </a:r>
            <a:r>
              <a:rPr lang="en-US" sz="2200" dirty="0">
                <a:ea typeface="Cambria Math" pitchFamily="18" charset="0"/>
              </a:rPr>
              <a:t>2</a:t>
            </a:r>
            <a:r>
              <a:rPr lang="en-US" sz="2200" dirty="0"/>
              <a:t> to Room </a:t>
            </a:r>
            <a:r>
              <a:rPr lang="en-US" sz="2200" dirty="0">
                <a:ea typeface="Cambria Math" pitchFamily="18" charset="0"/>
              </a:rPr>
              <a:t>3</a:t>
            </a:r>
            <a:r>
              <a:rPr lang="en-US" sz="2200" dirty="0"/>
              <a:t>, and in general the guest in Room </a:t>
            </a:r>
            <a:r>
              <a:rPr lang="en-US" sz="2200" i="1" dirty="0"/>
              <a:t>n</a:t>
            </a:r>
            <a:r>
              <a:rPr lang="en-US" sz="2200" dirty="0"/>
              <a:t> to Room </a:t>
            </a:r>
            <a:r>
              <a:rPr lang="en-US" sz="2200" i="1" dirty="0"/>
              <a:t>n + </a:t>
            </a:r>
            <a:r>
              <a:rPr lang="en-US" sz="2200" dirty="0">
                <a:ea typeface="Cambria Math" pitchFamily="18" charset="0"/>
              </a:rPr>
              <a:t>1</a:t>
            </a:r>
            <a:r>
              <a:rPr lang="en-US" sz="2200" dirty="0"/>
              <a:t>, for all positive integers </a:t>
            </a:r>
            <a:r>
              <a:rPr lang="en-US" sz="2200" i="1" dirty="0"/>
              <a:t>n</a:t>
            </a:r>
            <a:r>
              <a:rPr lang="en-US" sz="2200" dirty="0"/>
              <a:t>. This frees up Room </a:t>
            </a:r>
            <a:r>
              <a:rPr lang="en-US" sz="2200" dirty="0">
                <a:ea typeface="Cambria Math" pitchFamily="18" charset="0"/>
              </a:rPr>
              <a:t>1</a:t>
            </a:r>
            <a:r>
              <a:rPr lang="en-US" sz="2200" dirty="0"/>
              <a:t>, which we assign to the new guest, and all the current guests still have rooms.</a:t>
            </a:r>
          </a:p>
        </p:txBody>
      </p:sp>
      <p:pic>
        <p:nvPicPr>
          <p:cNvPr id="16" name="Picture 5" descr="Illustration of a new guest arriving at Hilbert's Grand Hotel.&#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636570" y="2878920"/>
            <a:ext cx="3266638" cy="1469988"/>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5562600" y="4419600"/>
            <a:ext cx="3416808" cy="2176272"/>
          </a:xfrm>
        </p:spPr>
        <p:txBody>
          <a:bodyPr/>
          <a:lstStyle/>
          <a:p>
            <a:r>
              <a:rPr lang="en-US" sz="2000" dirty="0"/>
              <a:t>The hotel can also accommodate a countable number of new guests, all the guests on a countable number of buses where each bus contains a countable number of guests (see exercises).</a:t>
            </a:r>
          </a:p>
        </p:txBody>
      </p:sp>
    </p:spTree>
    <p:extLst>
      <p:ext uri="{BB962C8B-B14F-4D97-AF65-F5344CB8AC3E}">
        <p14:creationId xmlns:p14="http://schemas.microsoft.com/office/powerpoint/2010/main" val="6270980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1</a:t>
            </a:r>
          </a:p>
        </p:txBody>
      </p:sp>
      <p:sp>
        <p:nvSpPr>
          <p:cNvPr id="4" name="Content Placeholder 2"/>
          <p:cNvSpPr>
            <a:spLocks noGrp="1"/>
          </p:cNvSpPr>
          <p:nvPr>
            <p:ph idx="1"/>
          </p:nvPr>
        </p:nvSpPr>
        <p:spPr>
          <a:xfrm>
            <a:off x="457200" y="1295400"/>
            <a:ext cx="8077200" cy="1295400"/>
          </a:xfrm>
        </p:spPr>
        <p:txBody>
          <a:bodyPr/>
          <a:lstStyle/>
          <a:p>
            <a:pPr>
              <a:spcBef>
                <a:spcPts val="0"/>
              </a:spcBef>
            </a:pPr>
            <a:r>
              <a:rPr lang="en-US" sz="2600" b="1" dirty="0"/>
              <a:t>Example </a:t>
            </a:r>
            <a:r>
              <a:rPr lang="en-US" sz="2600" b="1" dirty="0">
                <a:ea typeface="Cambria Math" pitchFamily="18" charset="0"/>
              </a:rPr>
              <a:t>1</a:t>
            </a:r>
            <a:r>
              <a:rPr lang="en-US" sz="2600" b="1" dirty="0"/>
              <a:t>:</a:t>
            </a:r>
            <a:r>
              <a:rPr lang="en-US" sz="2600" dirty="0"/>
              <a:t> Show that the set of positive even integers </a:t>
            </a:r>
            <a:r>
              <a:rPr lang="en-US" sz="2600" i="1" dirty="0"/>
              <a:t>E</a:t>
            </a:r>
            <a:r>
              <a:rPr lang="en-US" sz="2600" dirty="0"/>
              <a:t> is countable set.</a:t>
            </a:r>
          </a:p>
          <a:p>
            <a:pPr>
              <a:spcBef>
                <a:spcPts val="0"/>
              </a:spcBef>
            </a:pPr>
            <a:r>
              <a:rPr lang="en-US" sz="2600" b="1" dirty="0"/>
              <a:t>Solution</a:t>
            </a:r>
            <a:r>
              <a:rPr lang="en-US" sz="2600" dirty="0"/>
              <a:t>: Let</a:t>
            </a:r>
          </a:p>
        </p:txBody>
      </p:sp>
      <p:graphicFrame>
        <p:nvGraphicFramePr>
          <p:cNvPr id="5" name="Object 3"/>
          <p:cNvGraphicFramePr>
            <a:graphicFrameLocks noChangeAspect="1"/>
          </p:cNvGraphicFramePr>
          <p:nvPr>
            <p:extLst>
              <p:ext uri="{D42A27DB-BD31-4B8C-83A1-F6EECF244321}">
                <p14:modId xmlns:p14="http://schemas.microsoft.com/office/powerpoint/2010/main" val="1625897867"/>
              </p:ext>
            </p:extLst>
          </p:nvPr>
        </p:nvGraphicFramePr>
        <p:xfrm>
          <a:off x="2311400" y="2078644"/>
          <a:ext cx="3479800" cy="2340956"/>
        </p:xfrm>
        <a:graphic>
          <a:graphicData uri="http://schemas.openxmlformats.org/presentationml/2006/ole">
            <mc:AlternateContent xmlns:mc="http://schemas.openxmlformats.org/markup-compatibility/2006">
              <mc:Choice xmlns:v="urn:schemas-microsoft-com:vml" Requires="v">
                <p:oleObj spid="_x0000_s62649" name="Equation" r:id="rId3" imgW="1396800" imgH="939600" progId="Equation.DSMT4">
                  <p:embed/>
                </p:oleObj>
              </mc:Choice>
              <mc:Fallback>
                <p:oleObj name="Equation" r:id="rId3" imgW="1396800" imgH="939600" progId="Equation.DSMT4">
                  <p:embed/>
                  <p:pic>
                    <p:nvPicPr>
                      <p:cNvPr id="0" name=""/>
                      <p:cNvPicPr/>
                      <p:nvPr/>
                    </p:nvPicPr>
                    <p:blipFill>
                      <a:blip r:embed="rId4"/>
                      <a:stretch>
                        <a:fillRect/>
                      </a:stretch>
                    </p:blipFill>
                    <p:spPr>
                      <a:xfrm>
                        <a:off x="2311400" y="2078644"/>
                        <a:ext cx="3479800" cy="2340956"/>
                      </a:xfrm>
                      <a:prstGeom prst="rect">
                        <a:avLst/>
                      </a:prstGeom>
                    </p:spPr>
                  </p:pic>
                </p:oleObj>
              </mc:Fallback>
            </mc:AlternateContent>
          </a:graphicData>
        </a:graphic>
      </p:graphicFrame>
      <p:sp>
        <p:nvSpPr>
          <p:cNvPr id="6" name="Content Placeholder 4"/>
          <p:cNvSpPr>
            <a:spLocks noGrp="1"/>
          </p:cNvSpPr>
          <p:nvPr>
            <p:ph idx="13"/>
          </p:nvPr>
        </p:nvSpPr>
        <p:spPr>
          <a:xfrm>
            <a:off x="457200" y="4495800"/>
            <a:ext cx="8077200" cy="2057400"/>
          </a:xfrm>
        </p:spPr>
        <p:txBody>
          <a:bodyPr/>
          <a:lstStyle/>
          <a:p>
            <a:pPr>
              <a:spcBef>
                <a:spcPts val="0"/>
              </a:spcBef>
            </a:pPr>
            <a:r>
              <a:rPr lang="en-US" sz="2600" dirty="0"/>
              <a:t>Then </a:t>
            </a:r>
            <a:r>
              <a:rPr lang="en-US" sz="2600" i="1" dirty="0"/>
              <a:t>f</a:t>
            </a:r>
            <a:r>
              <a:rPr lang="en-US" sz="2600" dirty="0"/>
              <a:t> is a bijection from </a:t>
            </a:r>
            <a:r>
              <a:rPr lang="en-US" sz="2600" b="1" dirty="0"/>
              <a:t>N</a:t>
            </a:r>
            <a:r>
              <a:rPr lang="en-US" sz="2600" dirty="0"/>
              <a:t> to </a:t>
            </a:r>
            <a:r>
              <a:rPr lang="en-US" sz="2600" i="1" dirty="0"/>
              <a:t>E</a:t>
            </a:r>
            <a:r>
              <a:rPr lang="en-US" sz="2600" dirty="0"/>
              <a:t> since </a:t>
            </a:r>
            <a:r>
              <a:rPr lang="en-US" sz="2600" i="1" dirty="0"/>
              <a:t>f</a:t>
            </a:r>
            <a:r>
              <a:rPr lang="en-US" sz="2600" dirty="0"/>
              <a:t> is both one-to-one and onto. To show that it is one-to-one, suppose that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n</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f</a:t>
            </a:r>
            <a:r>
              <a:rPr lang="en-US" sz="2600" dirty="0">
                <a:ea typeface="Cambria Math" pitchFamily="18" charset="0"/>
              </a:rPr>
              <a:t>(</a:t>
            </a:r>
            <a:r>
              <a:rPr lang="en-US" sz="2600" i="1" dirty="0">
                <a:ea typeface="Cambria Math" pitchFamily="18" charset="0"/>
              </a:rPr>
              <a:t>m</a:t>
            </a:r>
            <a:r>
              <a:rPr lang="en-US" sz="2600" dirty="0">
                <a:ea typeface="Cambria Math" pitchFamily="18" charset="0"/>
              </a:rPr>
              <a:t>). </a:t>
            </a:r>
            <a:r>
              <a:rPr lang="en-US" sz="2600" dirty="0"/>
              <a:t>Then </a:t>
            </a:r>
            <a:r>
              <a:rPr lang="en-US" sz="2600" dirty="0">
                <a:ea typeface="Cambria Math" pitchFamily="18" charset="0"/>
              </a:rPr>
              <a:t>2</a:t>
            </a:r>
            <a:r>
              <a:rPr lang="en-US" sz="2600" i="1" dirty="0">
                <a:ea typeface="Cambria Math" pitchFamily="18" charset="0"/>
              </a:rPr>
              <a:t>n </a:t>
            </a:r>
            <a:r>
              <a:rPr lang="en-US" sz="2600" dirty="0">
                <a:ea typeface="Cambria Math" pitchFamily="18" charset="0"/>
              </a:rPr>
              <a:t>= 2</a:t>
            </a:r>
            <a:r>
              <a:rPr lang="en-US" sz="2600" i="1" dirty="0">
                <a:ea typeface="Cambria Math" pitchFamily="18" charset="0"/>
              </a:rPr>
              <a:t>m</a:t>
            </a:r>
            <a:r>
              <a:rPr lang="en-US" sz="2600" dirty="0"/>
              <a:t>, and so </a:t>
            </a:r>
            <a:r>
              <a:rPr lang="en-US" sz="2600" i="1" dirty="0">
                <a:ea typeface="Cambria Math" pitchFamily="18" charset="0"/>
              </a:rPr>
              <a:t>n </a:t>
            </a:r>
            <a:r>
              <a:rPr lang="en-US" sz="2600" dirty="0">
                <a:ea typeface="Cambria Math" pitchFamily="18" charset="0"/>
              </a:rPr>
              <a:t>=</a:t>
            </a:r>
            <a:r>
              <a:rPr lang="en-US" sz="2600" i="1" dirty="0">
                <a:ea typeface="Cambria Math" pitchFamily="18" charset="0"/>
              </a:rPr>
              <a:t> m</a:t>
            </a:r>
            <a:r>
              <a:rPr lang="en-US" sz="2600" dirty="0"/>
              <a:t>. To see that it is onto, suppose that </a:t>
            </a:r>
            <a:r>
              <a:rPr lang="en-US" sz="2600" i="1" dirty="0"/>
              <a:t>t</a:t>
            </a:r>
            <a:r>
              <a:rPr lang="en-US" sz="2600" dirty="0"/>
              <a:t> is an even positive integer. Then </a:t>
            </a:r>
            <a:r>
              <a:rPr lang="en-US" sz="2600" i="1" dirty="0">
                <a:ea typeface="Cambria Math" pitchFamily="18" charset="0"/>
              </a:rPr>
              <a:t>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a:t>
            </a:r>
            <a:r>
              <a:rPr lang="en-US" sz="2600" i="1" dirty="0">
                <a:ea typeface="Cambria Math" pitchFamily="18" charset="0"/>
              </a:rPr>
              <a:t>k </a:t>
            </a:r>
            <a:r>
              <a:rPr lang="en-US" sz="2600" dirty="0"/>
              <a:t>for some positive integer </a:t>
            </a:r>
            <a:r>
              <a:rPr lang="en-US" sz="2600" i="1" dirty="0">
                <a:ea typeface="Cambria Math" pitchFamily="18" charset="0"/>
              </a:rPr>
              <a:t>k</a:t>
            </a:r>
            <a:r>
              <a:rPr lang="en-US" sz="2600" dirty="0"/>
              <a:t> and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k</a:t>
            </a:r>
            <a:r>
              <a:rPr lang="en-US" sz="2600" dirty="0">
                <a:ea typeface="Cambria Math" pitchFamily="18" charset="0"/>
              </a:rPr>
              <a:t>) = </a:t>
            </a:r>
            <a:r>
              <a:rPr lang="en-US" sz="2600" i="1" dirty="0">
                <a:ea typeface="Cambria Math" pitchFamily="18" charset="0"/>
              </a:rPr>
              <a:t>t</a:t>
            </a:r>
            <a:r>
              <a:rPr lang="en-US" sz="2600" dirty="0"/>
              <a:t>.</a:t>
            </a:r>
          </a:p>
        </p:txBody>
      </p:sp>
    </p:spTree>
    <p:extLst>
      <p:ext uri="{BB962C8B-B14F-4D97-AF65-F5344CB8AC3E}">
        <p14:creationId xmlns:p14="http://schemas.microsoft.com/office/powerpoint/2010/main" val="3394975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2</a:t>
            </a:r>
          </a:p>
        </p:txBody>
      </p:sp>
      <p:sp>
        <p:nvSpPr>
          <p:cNvPr id="4" name="Content Placeholder 2"/>
          <p:cNvSpPr>
            <a:spLocks noGrp="1"/>
          </p:cNvSpPr>
          <p:nvPr>
            <p:ph idx="1"/>
          </p:nvPr>
        </p:nvSpPr>
        <p:spPr>
          <a:xfrm>
            <a:off x="457200" y="1295400"/>
            <a:ext cx="8077200" cy="5105400"/>
          </a:xfrm>
        </p:spPr>
        <p:txBody>
          <a:bodyPr/>
          <a:lstStyle/>
          <a:p>
            <a:r>
              <a:rPr lang="en-US" b="1" dirty="0"/>
              <a:t>Example </a:t>
            </a:r>
            <a:r>
              <a:rPr lang="en-US" b="1" dirty="0">
                <a:ea typeface="Cambria Math" pitchFamily="18" charset="0"/>
              </a:rPr>
              <a:t>2</a:t>
            </a:r>
            <a:r>
              <a:rPr lang="en-US" b="1" dirty="0"/>
              <a:t>: </a:t>
            </a:r>
            <a:r>
              <a:rPr lang="en-US" dirty="0"/>
              <a:t>Show that the set of integers </a:t>
            </a:r>
            <a:r>
              <a:rPr lang="en-US" b="1" dirty="0"/>
              <a:t>Z</a:t>
            </a:r>
            <a:r>
              <a:rPr lang="en-US" dirty="0"/>
              <a:t> is countable.</a:t>
            </a:r>
          </a:p>
          <a:p>
            <a:r>
              <a:rPr lang="en-US" b="1" dirty="0"/>
              <a:t>Solution</a:t>
            </a:r>
            <a:r>
              <a:rPr lang="en-US" dirty="0"/>
              <a:t>: Can list in a sequence:</a:t>
            </a:r>
          </a:p>
          <a:p>
            <a:r>
              <a:rPr lang="en-US" dirty="0">
                <a:ea typeface="Cambria Math" pitchFamily="18" charset="0"/>
              </a:rPr>
              <a:t>0, 1, </a:t>
            </a:r>
            <a:r>
              <a:rPr lang="en-US" i="1" dirty="0">
                <a:ea typeface="Cambria Math"/>
              </a:rPr>
              <a:t>− </a:t>
            </a:r>
            <a:r>
              <a:rPr lang="en-US" dirty="0">
                <a:ea typeface="Cambria Math" pitchFamily="18" charset="0"/>
              </a:rPr>
              <a:t>1, 2, </a:t>
            </a:r>
            <a:r>
              <a:rPr lang="en-US" i="1" dirty="0">
                <a:ea typeface="Cambria Math"/>
              </a:rPr>
              <a:t>− </a:t>
            </a:r>
            <a:r>
              <a:rPr lang="en-US" dirty="0">
                <a:ea typeface="Cambria Math" pitchFamily="18" charset="0"/>
              </a:rPr>
              <a:t>2, 3, </a:t>
            </a:r>
            <a:r>
              <a:rPr lang="en-US" i="1" dirty="0">
                <a:ea typeface="Cambria Math"/>
              </a:rPr>
              <a:t>− </a:t>
            </a:r>
            <a:r>
              <a:rPr lang="en-US" dirty="0">
                <a:ea typeface="Cambria Math" pitchFamily="18" charset="0"/>
              </a:rPr>
              <a:t>3 ,………..</a:t>
            </a:r>
          </a:p>
          <a:p>
            <a:r>
              <a:rPr lang="en-US" dirty="0"/>
              <a:t>Or can define a bijection from </a:t>
            </a:r>
            <a:r>
              <a:rPr lang="en-US" b="1" dirty="0"/>
              <a:t>N</a:t>
            </a:r>
            <a:r>
              <a:rPr lang="en-US" dirty="0"/>
              <a:t>  to </a:t>
            </a:r>
            <a:r>
              <a:rPr lang="en-US" b="1" dirty="0"/>
              <a:t>Z</a:t>
            </a:r>
            <a:r>
              <a:rPr lang="en-US" dirty="0"/>
              <a:t>:</a:t>
            </a:r>
          </a:p>
          <a:p>
            <a:pPr lvl="1"/>
            <a:r>
              <a:rPr lang="en-US" dirty="0"/>
              <a:t>When </a:t>
            </a:r>
            <a:r>
              <a:rPr lang="en-US" i="1" dirty="0"/>
              <a:t>n</a:t>
            </a:r>
            <a:r>
              <a:rPr lang="en-US" dirty="0"/>
              <a:t> is even:  </a:t>
            </a:r>
            <a:r>
              <a:rPr lang="en-US" i="1" dirty="0"/>
              <a:t>f</a:t>
            </a:r>
            <a:r>
              <a:rPr lang="en-US" dirty="0"/>
              <a:t>(</a:t>
            </a:r>
            <a:r>
              <a:rPr lang="en-US" i="1" dirty="0"/>
              <a:t>n</a:t>
            </a:r>
            <a:r>
              <a:rPr lang="en-US" dirty="0"/>
              <a:t>)</a:t>
            </a:r>
            <a:r>
              <a:rPr lang="en-US" i="1" dirty="0"/>
              <a:t> = n/</a:t>
            </a:r>
            <a:r>
              <a:rPr lang="en-US" dirty="0">
                <a:ea typeface="Cambria Math" pitchFamily="18" charset="0"/>
              </a:rPr>
              <a:t>2</a:t>
            </a:r>
          </a:p>
          <a:p>
            <a:pPr lvl="1"/>
            <a:r>
              <a:rPr lang="en-US" dirty="0"/>
              <a:t>When </a:t>
            </a:r>
            <a:r>
              <a:rPr lang="en-US" i="1" dirty="0"/>
              <a:t>n</a:t>
            </a:r>
            <a:r>
              <a:rPr lang="en-US" dirty="0"/>
              <a:t> is odd:  </a:t>
            </a:r>
            <a:r>
              <a:rPr lang="en-US" i="1" dirty="0"/>
              <a:t>f</a:t>
            </a:r>
            <a:r>
              <a:rPr lang="en-US" dirty="0"/>
              <a:t>(n) = </a:t>
            </a:r>
            <a:r>
              <a:rPr lang="en-US" i="1" dirty="0">
                <a:ea typeface="Cambria Math"/>
              </a:rPr>
              <a:t>−</a:t>
            </a:r>
            <a:r>
              <a:rPr lang="en-US" dirty="0"/>
              <a:t>(</a:t>
            </a:r>
            <a:r>
              <a:rPr lang="en-US" i="1" dirty="0"/>
              <a:t>n</a:t>
            </a:r>
            <a:r>
              <a:rPr lang="en-US" i="1" dirty="0">
                <a:ea typeface="Cambria Math"/>
              </a:rPr>
              <a:t>−</a:t>
            </a:r>
            <a:r>
              <a:rPr lang="en-US" dirty="0">
                <a:ea typeface="Cambria Math" pitchFamily="18" charset="0"/>
              </a:rPr>
              <a:t>1</a:t>
            </a:r>
            <a:r>
              <a:rPr lang="en-US" dirty="0"/>
              <a:t>)/</a:t>
            </a:r>
            <a:r>
              <a:rPr lang="en-US" dirty="0">
                <a:ea typeface="Cambria Math" pitchFamily="18" charset="0"/>
              </a:rPr>
              <a:t>2</a:t>
            </a:r>
          </a:p>
        </p:txBody>
      </p:sp>
    </p:spTree>
    <p:extLst>
      <p:ext uri="{BB962C8B-B14F-4D97-AF65-F5344CB8AC3E}">
        <p14:creationId xmlns:p14="http://schemas.microsoft.com/office/powerpoint/2010/main" val="41727962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1</a:t>
            </a:r>
          </a:p>
        </p:txBody>
      </p:sp>
      <p:sp>
        <p:nvSpPr>
          <p:cNvPr id="4" name="Content Placeholder 2"/>
          <p:cNvSpPr>
            <a:spLocks noGrp="1"/>
          </p:cNvSpPr>
          <p:nvPr>
            <p:ph idx="1"/>
          </p:nvPr>
        </p:nvSpPr>
        <p:spPr>
          <a:xfrm>
            <a:off x="457200" y="1295400"/>
            <a:ext cx="8534400" cy="5105400"/>
          </a:xfrm>
        </p:spPr>
        <p:txBody>
          <a:bodyPr/>
          <a:lstStyle/>
          <a:p>
            <a:pPr>
              <a:spcBef>
                <a:spcPts val="600"/>
              </a:spcBef>
            </a:pPr>
            <a:r>
              <a:rPr lang="en-US" sz="2800" b="1" dirty="0"/>
              <a:t>Definition</a:t>
            </a:r>
            <a:r>
              <a:rPr lang="en-US" sz="2800" dirty="0"/>
              <a:t>: A </a:t>
            </a:r>
            <a:r>
              <a:rPr lang="en-US" sz="2800" i="1" dirty="0"/>
              <a:t>rational number </a:t>
            </a:r>
            <a:r>
              <a:rPr lang="en-US" sz="2800" dirty="0"/>
              <a:t>can be expressed as the ratio of two integers </a:t>
            </a:r>
            <a:r>
              <a:rPr lang="en-US" sz="2800" i="1" dirty="0"/>
              <a:t>p</a:t>
            </a:r>
            <a:r>
              <a:rPr lang="en-US" sz="2800" dirty="0"/>
              <a:t> and </a:t>
            </a:r>
            <a:r>
              <a:rPr lang="en-US" sz="2800" i="1" dirty="0"/>
              <a:t>q</a:t>
            </a:r>
            <a:r>
              <a:rPr lang="en-US" sz="2800" dirty="0"/>
              <a:t> such that </a:t>
            </a:r>
            <a:r>
              <a:rPr lang="en-US" sz="2800" i="1" dirty="0"/>
              <a:t>q</a:t>
            </a:r>
            <a:r>
              <a:rPr lang="en-US" sz="2800" dirty="0"/>
              <a:t> </a:t>
            </a:r>
            <a:r>
              <a:rPr lang="en-US" sz="2800" dirty="0">
                <a:ea typeface="Cambria Math"/>
              </a:rPr>
              <a:t>≠</a:t>
            </a:r>
            <a:r>
              <a:rPr lang="en-US" sz="2800" dirty="0"/>
              <a:t> </a:t>
            </a:r>
            <a:r>
              <a:rPr lang="en-US" sz="2800" dirty="0">
                <a:ea typeface="Cambria Math" pitchFamily="18" charset="0"/>
              </a:rPr>
              <a:t>0.</a:t>
            </a:r>
          </a:p>
          <a:p>
            <a:pPr lvl="1">
              <a:spcBef>
                <a:spcPts val="600"/>
              </a:spcBef>
            </a:pPr>
            <a:r>
              <a:rPr lang="en-US" sz="2400" dirty="0"/>
              <a:t>¾ is a rational number</a:t>
            </a:r>
          </a:p>
          <a:p>
            <a:pPr lvl="1">
              <a:spcBef>
                <a:spcPts val="600"/>
              </a:spcBef>
            </a:pPr>
            <a:r>
              <a:rPr lang="en-US" sz="2400" dirty="0">
                <a:ea typeface="Cambria Math"/>
              </a:rPr>
              <a:t>√2</a:t>
            </a:r>
            <a:r>
              <a:rPr lang="en-US" sz="2400" dirty="0"/>
              <a:t>  is not a rational number.</a:t>
            </a:r>
          </a:p>
          <a:p>
            <a:pPr>
              <a:spcBef>
                <a:spcPts val="600"/>
              </a:spcBef>
            </a:pPr>
            <a:r>
              <a:rPr lang="en-US" sz="2800" b="1" dirty="0"/>
              <a:t>Example </a:t>
            </a:r>
            <a:r>
              <a:rPr lang="en-US" sz="2800" b="1" dirty="0">
                <a:ea typeface="Cambria Math" pitchFamily="18" charset="0"/>
              </a:rPr>
              <a:t>3</a:t>
            </a:r>
            <a:r>
              <a:rPr lang="en-US" sz="2800" dirty="0"/>
              <a:t>: Show that the positive rational numbers are countable.</a:t>
            </a:r>
          </a:p>
          <a:p>
            <a:pPr>
              <a:spcBef>
                <a:spcPts val="600"/>
              </a:spcBef>
            </a:pPr>
            <a:r>
              <a:rPr lang="en-US" sz="2800" b="1" dirty="0"/>
              <a:t>Solution</a:t>
            </a:r>
            <a:r>
              <a:rPr lang="en-US" sz="2800" dirty="0"/>
              <a:t>: The positive rational numbers are countable since they can be arranged in a sequence:</a:t>
            </a:r>
          </a:p>
          <a:p>
            <a:pPr algn="ctr">
              <a:spcBef>
                <a:spcPts val="600"/>
              </a:spcBef>
            </a:pPr>
            <a:r>
              <a:rPr lang="en-US" sz="2800" i="1" dirty="0"/>
              <a:t>r</a:t>
            </a:r>
            <a:r>
              <a:rPr lang="en-US" sz="2800" baseline="-25000" dirty="0"/>
              <a:t>1 </a:t>
            </a:r>
            <a:r>
              <a:rPr lang="en-US" sz="2800" dirty="0"/>
              <a:t>, </a:t>
            </a:r>
            <a:r>
              <a:rPr lang="en-US" sz="2800" i="1" dirty="0"/>
              <a:t>r</a:t>
            </a:r>
            <a:r>
              <a:rPr lang="en-US" sz="2800" baseline="-25000" dirty="0"/>
              <a:t>2 </a:t>
            </a:r>
            <a:r>
              <a:rPr lang="en-US" sz="2800" dirty="0"/>
              <a:t>, </a:t>
            </a:r>
            <a:r>
              <a:rPr lang="en-US" sz="2800" i="1" dirty="0"/>
              <a:t>r</a:t>
            </a:r>
            <a:r>
              <a:rPr lang="en-US" sz="2800" baseline="-25000" dirty="0"/>
              <a:t>3 </a:t>
            </a:r>
            <a:r>
              <a:rPr lang="en-US" sz="2800" dirty="0"/>
              <a:t>,…   </a:t>
            </a:r>
          </a:p>
          <a:p>
            <a:pPr>
              <a:spcBef>
                <a:spcPts val="600"/>
              </a:spcBef>
            </a:pPr>
            <a:r>
              <a:rPr lang="en-US" sz="2800" dirty="0"/>
              <a:t>The next slide shows how this is done.</a:t>
            </a:r>
          </a:p>
        </p:txBody>
      </p:sp>
    </p:spTree>
    <p:extLst>
      <p:ext uri="{BB962C8B-B14F-4D97-AF65-F5344CB8AC3E}">
        <p14:creationId xmlns:p14="http://schemas.microsoft.com/office/powerpoint/2010/main" val="31583624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2</a:t>
            </a:r>
          </a:p>
        </p:txBody>
      </p:sp>
      <p:sp>
        <p:nvSpPr>
          <p:cNvPr id="9" name="Content Placeholder 2"/>
          <p:cNvSpPr>
            <a:spLocks noGrp="1"/>
          </p:cNvSpPr>
          <p:nvPr>
            <p:ph idx="1"/>
          </p:nvPr>
        </p:nvSpPr>
        <p:spPr>
          <a:xfrm>
            <a:off x="457200" y="1295400"/>
            <a:ext cx="3505200" cy="4114800"/>
          </a:xfrm>
        </p:spPr>
        <p:txBody>
          <a:bodyPr/>
          <a:lstStyle/>
          <a:p>
            <a:r>
              <a:rPr lang="en-US" sz="2400" b="1" dirty="0"/>
              <a:t>Constructing  the List</a:t>
            </a:r>
            <a:endParaRPr lang="en-US" sz="2400" dirty="0"/>
          </a:p>
          <a:p>
            <a:r>
              <a:rPr lang="en-US" sz="2400" dirty="0"/>
              <a:t>First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a:t>
            </a:r>
            <a:r>
              <a:rPr lang="en-US" sz="2400" dirty="0"/>
              <a:t> = </a:t>
            </a:r>
            <a:r>
              <a:rPr lang="en-US" sz="2400" dirty="0">
                <a:ea typeface="Cambria Math" pitchFamily="18" charset="0"/>
              </a:rPr>
              <a:t>2</a:t>
            </a:r>
            <a:r>
              <a:rPr lang="en-US" sz="2400" dirty="0"/>
              <a:t>.</a:t>
            </a:r>
          </a:p>
          <a:p>
            <a:r>
              <a:rPr lang="en-US" sz="2400" dirty="0"/>
              <a:t>Next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 </a:t>
            </a:r>
            <a:r>
              <a:rPr lang="en-US" sz="2400" dirty="0"/>
              <a:t>= </a:t>
            </a:r>
            <a:r>
              <a:rPr lang="en-US" sz="2400" dirty="0">
                <a:ea typeface="Cambria Math" pitchFamily="18" charset="0"/>
              </a:rPr>
              <a:t>3</a:t>
            </a:r>
            <a:endParaRPr lang="en-US" sz="2400" dirty="0"/>
          </a:p>
          <a:p>
            <a:endParaRPr lang="en-US" sz="2400" dirty="0"/>
          </a:p>
          <a:p>
            <a:r>
              <a:rPr lang="en-US" sz="2400" dirty="0"/>
              <a:t>And so on.</a:t>
            </a:r>
          </a:p>
          <a:p>
            <a:endParaRPr lang="en-US" sz="2400" dirty="0">
              <a:ea typeface="Cambria Math" pitchFamily="18" charset="0"/>
            </a:endParaRPr>
          </a:p>
          <a:p>
            <a:r>
              <a:rPr lang="en-US" sz="2400" dirty="0">
                <a:ea typeface="Cambria Math" pitchFamily="18" charset="0"/>
              </a:rPr>
              <a:t>1, ½, 2, 3, 1/3,1/4, 2/3, </a:t>
            </a:r>
            <a:r>
              <a:rPr lang="en-US" sz="2400" dirty="0">
                <a:ea typeface="Cambria Math"/>
              </a:rPr>
              <a:t>….</a:t>
            </a:r>
            <a:r>
              <a:rPr lang="en-US" sz="2400" dirty="0">
                <a:ea typeface="Cambria Math" pitchFamily="18" charset="0"/>
              </a:rPr>
              <a:t> </a:t>
            </a:r>
          </a:p>
        </p:txBody>
      </p:sp>
      <p:pic>
        <p:nvPicPr>
          <p:cNvPr id="15" name="Picture 3" descr="Illustration that positive rational numbers are countable.&#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3636264" y="2891688"/>
            <a:ext cx="5279136" cy="366151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3"/>
          </p:nvPr>
        </p:nvSpPr>
        <p:spPr>
          <a:xfrm>
            <a:off x="5943600" y="1565808"/>
            <a:ext cx="2434728" cy="1177392"/>
          </a:xfrm>
        </p:spPr>
        <p:txBody>
          <a:bodyPr/>
          <a:lstStyle/>
          <a:p>
            <a:pPr>
              <a:spcBef>
                <a:spcPts val="0"/>
              </a:spcBef>
            </a:pPr>
            <a:r>
              <a:rPr lang="en-US" sz="2200" dirty="0"/>
              <a:t>First row </a:t>
            </a:r>
            <a:r>
              <a:rPr lang="en-US" sz="2200" i="1" dirty="0"/>
              <a:t>q</a:t>
            </a:r>
            <a:r>
              <a:rPr lang="en-US" sz="2200" dirty="0"/>
              <a:t> = </a:t>
            </a:r>
            <a:r>
              <a:rPr lang="en-US" sz="2200" dirty="0">
                <a:ea typeface="Cambria Math" pitchFamily="18" charset="0"/>
              </a:rPr>
              <a:t>1</a:t>
            </a:r>
            <a:r>
              <a:rPr lang="en-US" sz="2200" dirty="0"/>
              <a:t>.</a:t>
            </a:r>
          </a:p>
          <a:p>
            <a:pPr>
              <a:spcBef>
                <a:spcPts val="0"/>
              </a:spcBef>
            </a:pPr>
            <a:r>
              <a:rPr lang="en-US" sz="2200" dirty="0"/>
              <a:t>Second row </a:t>
            </a:r>
            <a:r>
              <a:rPr lang="en-US" sz="2200" i="1" dirty="0"/>
              <a:t>q</a:t>
            </a:r>
            <a:r>
              <a:rPr lang="en-US" sz="2200" dirty="0"/>
              <a:t> = </a:t>
            </a:r>
            <a:r>
              <a:rPr lang="en-US" sz="2200" dirty="0">
                <a:ea typeface="Cambria Math" pitchFamily="18" charset="0"/>
              </a:rPr>
              <a:t>2</a:t>
            </a:r>
            <a:r>
              <a:rPr lang="en-US" sz="2200" dirty="0"/>
              <a:t>.</a:t>
            </a:r>
          </a:p>
          <a:p>
            <a:pPr>
              <a:spcBef>
                <a:spcPts val="0"/>
              </a:spcBef>
            </a:pPr>
            <a:r>
              <a:rPr lang="en-US" sz="2200" dirty="0"/>
              <a:t>etc.</a:t>
            </a:r>
          </a:p>
        </p:txBody>
      </p:sp>
      <p:sp>
        <p:nvSpPr>
          <p:cNvPr id="6" name="Text Placeholder 5"/>
          <p:cNvSpPr>
            <a:spLocks noGrp="1"/>
          </p:cNvSpPr>
          <p:nvPr>
            <p:ph type="body" sz="quarter" idx="15"/>
          </p:nvPr>
        </p:nvSpPr>
        <p:spPr>
          <a:xfrm>
            <a:off x="3425952" y="6446520"/>
            <a:ext cx="2212848" cy="182880"/>
          </a:xfrm>
        </p:spPr>
        <p:txBody>
          <a:bodyPr/>
          <a:lstStyle/>
          <a:p>
            <a:r>
              <a:rPr lang="en-US" sz="1200" dirty="0">
                <a:latin typeface="+mj-lt"/>
                <a:hlinkClick r:id="rId3" action="ppaction://hlinksldjump"/>
              </a:rPr>
              <a:t>Jump to long description</a:t>
            </a:r>
          </a:p>
        </p:txBody>
      </p:sp>
    </p:spTree>
    <p:extLst>
      <p:ext uri="{BB962C8B-B14F-4D97-AF65-F5344CB8AC3E}">
        <p14:creationId xmlns:p14="http://schemas.microsoft.com/office/powerpoint/2010/main" val="18715056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2</a:t>
            </a:r>
          </a:p>
        </p:txBody>
      </p:sp>
      <p:sp>
        <p:nvSpPr>
          <p:cNvPr id="4" name="Content Placeholder 2"/>
          <p:cNvSpPr>
            <a:spLocks noGrp="1"/>
          </p:cNvSpPr>
          <p:nvPr>
            <p:ph idx="1"/>
          </p:nvPr>
        </p:nvSpPr>
        <p:spPr>
          <a:xfrm>
            <a:off x="457200" y="1295400"/>
            <a:ext cx="8458200" cy="5105400"/>
          </a:xfrm>
        </p:spPr>
        <p:txBody>
          <a:bodyPr/>
          <a:lstStyle/>
          <a:p>
            <a:pPr>
              <a:spcBef>
                <a:spcPts val="0"/>
              </a:spcBef>
            </a:pPr>
            <a:r>
              <a:rPr lang="en-US" sz="2600" b="1" dirty="0"/>
              <a:t>Example </a:t>
            </a:r>
            <a:r>
              <a:rPr lang="en-US" sz="2600" b="1" dirty="0">
                <a:ea typeface="Cambria Math" pitchFamily="18" charset="0"/>
              </a:rPr>
              <a:t>4</a:t>
            </a:r>
            <a:r>
              <a:rPr lang="en-US" sz="2600" dirty="0"/>
              <a:t>: Show that the set of finite strings </a:t>
            </a:r>
            <a:r>
              <a:rPr lang="en-US" sz="2600" i="1" dirty="0"/>
              <a:t>S</a:t>
            </a:r>
            <a:r>
              <a:rPr lang="en-US" sz="2600" dirty="0"/>
              <a:t> over a finite alphabet </a:t>
            </a:r>
            <a:r>
              <a:rPr lang="en-US" sz="2600" i="1" dirty="0"/>
              <a:t>A</a:t>
            </a:r>
            <a:r>
              <a:rPr lang="en-US" sz="2600" dirty="0"/>
              <a:t> is countably infinite.</a:t>
            </a:r>
          </a:p>
          <a:p>
            <a:pPr marL="0" lvl="1" indent="0">
              <a:spcBef>
                <a:spcPts val="0"/>
              </a:spcBef>
              <a:buNone/>
            </a:pPr>
            <a:r>
              <a:rPr lang="en-US" sz="2600" dirty="0"/>
              <a:t>Assume an alphabetical ordering of symbols in A</a:t>
            </a:r>
          </a:p>
          <a:p>
            <a:pPr>
              <a:spcBef>
                <a:spcPts val="0"/>
              </a:spcBef>
            </a:pPr>
            <a:r>
              <a:rPr lang="en-US" sz="2600" b="1" dirty="0"/>
              <a:t>Solution</a:t>
            </a:r>
            <a:r>
              <a:rPr lang="en-US" sz="2600" dirty="0"/>
              <a:t>: Show that the strings can be listed in a sequence. First list</a:t>
            </a:r>
          </a:p>
          <a:p>
            <a:pPr marL="548640" lvl="1" indent="-457200">
              <a:spcBef>
                <a:spcPts val="0"/>
              </a:spcBef>
              <a:buClr>
                <a:schemeClr val="tx1"/>
              </a:buClr>
              <a:buFont typeface="+mj-lt"/>
              <a:buAutoNum type="arabicPeriod"/>
            </a:pPr>
            <a:r>
              <a:rPr lang="en-US" sz="2200" dirty="0"/>
              <a:t>All the strings of length </a:t>
            </a:r>
            <a:r>
              <a:rPr lang="en-US" sz="2200" dirty="0">
                <a:ea typeface="Cambria Math" pitchFamily="18" charset="0"/>
              </a:rPr>
              <a:t>0 in alphabetical order.</a:t>
            </a:r>
          </a:p>
          <a:p>
            <a:pPr marL="548640" lvl="1" indent="-457200">
              <a:spcBef>
                <a:spcPts val="0"/>
              </a:spcBef>
              <a:buClr>
                <a:schemeClr val="tx1"/>
              </a:buClr>
              <a:buFont typeface="+mj-lt"/>
              <a:buAutoNum type="arabicPeriod"/>
            </a:pPr>
            <a:r>
              <a:rPr lang="en-US" sz="2200" dirty="0"/>
              <a:t>Then all the strings of length </a:t>
            </a:r>
            <a:r>
              <a:rPr lang="en-US" sz="2200" dirty="0">
                <a:ea typeface="Cambria Math" pitchFamily="18" charset="0"/>
              </a:rPr>
              <a:t>1</a:t>
            </a:r>
            <a:r>
              <a:rPr lang="en-US" sz="2200" dirty="0"/>
              <a:t> in lexicographic (as in a dictionary) order.</a:t>
            </a:r>
          </a:p>
          <a:p>
            <a:pPr marL="548640" lvl="1" indent="-457200">
              <a:spcBef>
                <a:spcPts val="0"/>
              </a:spcBef>
              <a:buClr>
                <a:schemeClr val="tx1"/>
              </a:buClr>
              <a:buFont typeface="+mj-lt"/>
              <a:buAutoNum type="arabicPeriod"/>
            </a:pPr>
            <a:r>
              <a:rPr lang="en-US" sz="2200" dirty="0"/>
              <a:t>Then all the strings of length </a:t>
            </a:r>
            <a:r>
              <a:rPr lang="en-US" sz="2200" dirty="0">
                <a:ea typeface="Cambria Math" pitchFamily="18" charset="0"/>
              </a:rPr>
              <a:t>2</a:t>
            </a:r>
            <a:r>
              <a:rPr lang="en-US" sz="2200" dirty="0"/>
              <a:t> in lexicographic order. </a:t>
            </a:r>
          </a:p>
          <a:p>
            <a:pPr marL="548640" lvl="1" indent="-457200">
              <a:spcBef>
                <a:spcPts val="0"/>
              </a:spcBef>
              <a:buClr>
                <a:schemeClr val="tx1"/>
              </a:buClr>
              <a:buFont typeface="+mj-lt"/>
              <a:buAutoNum type="arabicPeriod"/>
            </a:pPr>
            <a:r>
              <a:rPr lang="en-US" sz="2200" dirty="0"/>
              <a:t>And so on.</a:t>
            </a:r>
          </a:p>
          <a:p>
            <a:pPr>
              <a:spcBef>
                <a:spcPts val="0"/>
              </a:spcBef>
            </a:pPr>
            <a:r>
              <a:rPr lang="en-US" sz="2600" dirty="0"/>
              <a:t>This implies a bijection from </a:t>
            </a:r>
            <a:r>
              <a:rPr lang="en-US" sz="2600" b="1" dirty="0"/>
              <a:t>N</a:t>
            </a:r>
            <a:r>
              <a:rPr lang="en-US" sz="2600" dirty="0"/>
              <a:t> to </a:t>
            </a:r>
            <a:r>
              <a:rPr lang="en-US" sz="2600" i="1" dirty="0"/>
              <a:t>S</a:t>
            </a:r>
            <a:r>
              <a:rPr lang="en-US" sz="2600" dirty="0"/>
              <a:t> and hence it is a countably infinite set.</a:t>
            </a:r>
          </a:p>
        </p:txBody>
      </p:sp>
    </p:spTree>
    <p:extLst>
      <p:ext uri="{BB962C8B-B14F-4D97-AF65-F5344CB8AC3E}">
        <p14:creationId xmlns:p14="http://schemas.microsoft.com/office/powerpoint/2010/main" val="8050879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 of all Java programs is countable.</a:t>
            </a:r>
            <a:endParaRPr lang="en-US" sz="1500" dirty="0"/>
          </a:p>
        </p:txBody>
      </p:sp>
      <p:sp>
        <p:nvSpPr>
          <p:cNvPr id="4" name="Content Placeholder 2"/>
          <p:cNvSpPr>
            <a:spLocks noGrp="1"/>
          </p:cNvSpPr>
          <p:nvPr>
            <p:ph idx="1"/>
          </p:nvPr>
        </p:nvSpPr>
        <p:spPr>
          <a:xfrm>
            <a:off x="457200" y="1295400"/>
            <a:ext cx="8412480" cy="5257800"/>
          </a:xfrm>
        </p:spPr>
        <p:txBody>
          <a:bodyPr/>
          <a:lstStyle/>
          <a:p>
            <a:pPr>
              <a:spcBef>
                <a:spcPts val="0"/>
              </a:spcBef>
            </a:pPr>
            <a:r>
              <a:rPr lang="en-US" sz="2600" b="1" dirty="0"/>
              <a:t>Example </a:t>
            </a:r>
            <a:r>
              <a:rPr lang="en-US" sz="2600" b="1" dirty="0">
                <a:ea typeface="Cambria Math" pitchFamily="18" charset="0"/>
              </a:rPr>
              <a:t>5</a:t>
            </a:r>
            <a:r>
              <a:rPr lang="en-US" sz="2600" dirty="0"/>
              <a:t>:  Show that the set of all Java programs is countable.</a:t>
            </a:r>
          </a:p>
          <a:p>
            <a:pPr>
              <a:spcBef>
                <a:spcPts val="0"/>
              </a:spcBef>
            </a:pPr>
            <a:r>
              <a:rPr lang="en-US" sz="2600" b="1" dirty="0"/>
              <a:t>Solution</a:t>
            </a:r>
            <a:r>
              <a:rPr lang="en-US" sz="2600" dirty="0"/>
              <a:t>: Let </a:t>
            </a:r>
            <a:r>
              <a:rPr lang="en-US" sz="2600" i="1" dirty="0"/>
              <a:t>S</a:t>
            </a:r>
            <a:r>
              <a:rPr lang="en-US" sz="2600" dirty="0"/>
              <a:t> be the set of  strings constructed from the characters which can appear in a Java program. Use the ordering from the previous example. Take each string in turn:</a:t>
            </a:r>
          </a:p>
          <a:p>
            <a:pPr lvl="1">
              <a:spcBef>
                <a:spcPts val="0"/>
              </a:spcBef>
            </a:pPr>
            <a:r>
              <a:rPr lang="en-US" sz="2200" dirty="0"/>
              <a:t>Feed the string into a Java compiler. (A Java compiler will determine if the input program is a syntactically correct Java program.)</a:t>
            </a:r>
          </a:p>
          <a:p>
            <a:pPr lvl="1">
              <a:spcBef>
                <a:spcPts val="0"/>
              </a:spcBef>
            </a:pPr>
            <a:r>
              <a:rPr lang="en-US" sz="2200" dirty="0"/>
              <a:t>If the compiler says YES, this is a syntactically correct Java program, we add the program to the list.</a:t>
            </a:r>
          </a:p>
          <a:p>
            <a:pPr lvl="1">
              <a:spcBef>
                <a:spcPts val="0"/>
              </a:spcBef>
            </a:pPr>
            <a:r>
              <a:rPr lang="en-US" sz="2200" dirty="0"/>
              <a:t>We move on to the next string.</a:t>
            </a:r>
          </a:p>
          <a:p>
            <a:pPr>
              <a:spcBef>
                <a:spcPts val="0"/>
              </a:spcBef>
            </a:pPr>
            <a:r>
              <a:rPr lang="en-US" sz="2600" dirty="0"/>
              <a:t>In this way we construct an implied bijection from </a:t>
            </a:r>
            <a:r>
              <a:rPr lang="en-US" sz="2600" b="1" dirty="0"/>
              <a:t>N</a:t>
            </a:r>
            <a:r>
              <a:rPr lang="en-US" sz="2600" dirty="0"/>
              <a:t> to the set of Java programs. Hence, the set of Java programs is countable.</a:t>
            </a:r>
          </a:p>
        </p:txBody>
      </p:sp>
    </p:spTree>
    <p:extLst>
      <p:ext uri="{BB962C8B-B14F-4D97-AF65-F5344CB8AC3E}">
        <p14:creationId xmlns:p14="http://schemas.microsoft.com/office/powerpoint/2010/main" val="26615670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Real Numbers are</a:t>
            </a:r>
            <a:br>
              <a:rPr lang="en-US" dirty="0"/>
            </a:br>
            <a:r>
              <a:rPr lang="en-US" dirty="0"/>
              <a:t>Uncountable</a:t>
            </a:r>
          </a:p>
        </p:txBody>
      </p:sp>
      <p:pic>
        <p:nvPicPr>
          <p:cNvPr id="12" name="Picture 2" descr="A portrait of Georg Cantor.&#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848600" y="147692"/>
            <a:ext cx="1124210" cy="1300108"/>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382512" y="533400"/>
            <a:ext cx="1313688" cy="523235"/>
          </a:xfrm>
        </p:spPr>
        <p:txBody>
          <a:bodyPr/>
          <a:lstStyle/>
          <a:p>
            <a:pPr>
              <a:spcBef>
                <a:spcPts val="0"/>
              </a:spcBef>
              <a:spcAft>
                <a:spcPts val="0"/>
              </a:spcAft>
            </a:pPr>
            <a:r>
              <a:rPr lang="en-US" sz="1600" dirty="0"/>
              <a:t>Georg Cantor</a:t>
            </a:r>
          </a:p>
          <a:p>
            <a:pPr>
              <a:spcBef>
                <a:spcPts val="0"/>
              </a:spcBef>
              <a:spcAft>
                <a:spcPts val="0"/>
              </a:spcAft>
            </a:pPr>
            <a:r>
              <a:rPr lang="en-US" sz="1600" dirty="0"/>
              <a:t>(1845-1918)</a:t>
            </a:r>
          </a:p>
        </p:txBody>
      </p:sp>
      <p:sp>
        <p:nvSpPr>
          <p:cNvPr id="5" name="Content Placeholder 4"/>
          <p:cNvSpPr>
            <a:spLocks noGrp="1"/>
          </p:cNvSpPr>
          <p:nvPr>
            <p:ph idx="14"/>
          </p:nvPr>
        </p:nvSpPr>
        <p:spPr>
          <a:xfrm>
            <a:off x="457200" y="1295400"/>
            <a:ext cx="8515610" cy="2209800"/>
          </a:xfrm>
        </p:spPr>
        <p:txBody>
          <a:bodyPr/>
          <a:lstStyle/>
          <a:p>
            <a:pPr>
              <a:spcBef>
                <a:spcPts val="0"/>
              </a:spcBef>
              <a:spcAft>
                <a:spcPts val="300"/>
              </a:spcAft>
            </a:pPr>
            <a:r>
              <a:rPr lang="en-US" sz="2000" b="1" dirty="0"/>
              <a:t>Example</a:t>
            </a:r>
            <a:r>
              <a:rPr lang="en-US" sz="2000" dirty="0"/>
              <a:t>: Show that the set of real numbers is uncountable.</a:t>
            </a:r>
          </a:p>
          <a:p>
            <a:pPr>
              <a:spcBef>
                <a:spcPts val="0"/>
              </a:spcBef>
              <a:spcAft>
                <a:spcPts val="300"/>
              </a:spcAft>
            </a:pPr>
            <a:r>
              <a:rPr lang="en-US" sz="2000" b="1" dirty="0"/>
              <a:t>Solution</a:t>
            </a:r>
            <a:r>
              <a:rPr lang="en-US" sz="2000" dirty="0"/>
              <a:t>: The method is called the Cantor diagnalization argument, and is a proof by contradiction.</a:t>
            </a:r>
          </a:p>
          <a:p>
            <a:pPr marL="457200" indent="-347472">
              <a:spcBef>
                <a:spcPts val="0"/>
              </a:spcBef>
              <a:spcAft>
                <a:spcPts val="300"/>
              </a:spcAft>
              <a:buFont typeface="+mj-lt"/>
              <a:buAutoNum type="arabicPeriod"/>
            </a:pPr>
            <a:r>
              <a:rPr lang="en-US" sz="1800" dirty="0"/>
              <a:t>Suppose </a:t>
            </a:r>
            <a:r>
              <a:rPr lang="en-US" sz="1800" b="1" dirty="0"/>
              <a:t>R</a:t>
            </a:r>
            <a:r>
              <a:rPr lang="en-US" sz="1800" dirty="0"/>
              <a:t> is countable. Then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are also countable (any subset of a countable set is countable - an exercise in the text).</a:t>
            </a:r>
          </a:p>
          <a:p>
            <a:pPr marL="457200" indent="-347472">
              <a:spcBef>
                <a:spcPts val="0"/>
              </a:spcBef>
              <a:spcAft>
                <a:spcPts val="300"/>
              </a:spcAft>
              <a:buFont typeface="+mj-lt"/>
              <a:buAutoNum type="arabicPeriod"/>
            </a:pPr>
            <a:r>
              <a:rPr lang="en-US" sz="1800" dirty="0"/>
              <a:t>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 be listed in order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a:t>
            </a:r>
          </a:p>
          <a:p>
            <a:pPr marL="457200" indent="-347472">
              <a:spcBef>
                <a:spcPts val="0"/>
              </a:spcBef>
              <a:spcAft>
                <a:spcPts val="300"/>
              </a:spcAft>
              <a:buFont typeface="+mj-lt"/>
              <a:buAutoNum type="arabicPeriod"/>
            </a:pPr>
            <a:r>
              <a:rPr lang="en-US" sz="1800" dirty="0"/>
              <a:t>Let the decimal representation of this listing be</a:t>
            </a:r>
          </a:p>
          <a:p>
            <a:pPr>
              <a:spcBef>
                <a:spcPts val="0"/>
              </a:spcBef>
              <a:spcAft>
                <a:spcPts val="300"/>
              </a:spcAft>
            </a:pPr>
            <a:endParaRPr lang="en-US" sz="2200" dirty="0"/>
          </a:p>
        </p:txBody>
      </p:sp>
      <p:graphicFrame>
        <p:nvGraphicFramePr>
          <p:cNvPr id="13" name="Object 5"/>
          <p:cNvGraphicFramePr>
            <a:graphicFrameLocks noChangeAspect="1"/>
          </p:cNvGraphicFramePr>
          <p:nvPr>
            <p:extLst>
              <p:ext uri="{D42A27DB-BD31-4B8C-83A1-F6EECF244321}">
                <p14:modId xmlns:p14="http://schemas.microsoft.com/office/powerpoint/2010/main" val="3232497037"/>
              </p:ext>
            </p:extLst>
          </p:nvPr>
        </p:nvGraphicFramePr>
        <p:xfrm>
          <a:off x="5486400" y="3200400"/>
          <a:ext cx="1703178" cy="1213792"/>
        </p:xfrm>
        <a:graphic>
          <a:graphicData uri="http://schemas.openxmlformats.org/presentationml/2006/ole">
            <mc:AlternateContent xmlns:mc="http://schemas.openxmlformats.org/markup-compatibility/2006">
              <mc:Choice xmlns:v="urn:schemas-microsoft-com:vml" Requires="v">
                <p:oleObj spid="_x0000_s64013" name="Equation" r:id="rId4" imgW="1587240" imgH="1130040" progId="Equation.DSMT4">
                  <p:embed/>
                </p:oleObj>
              </mc:Choice>
              <mc:Fallback>
                <p:oleObj name="Equation" r:id="rId4" imgW="1587240" imgH="1130040" progId="Equation.DSMT4">
                  <p:embed/>
                  <p:pic>
                    <p:nvPicPr>
                      <p:cNvPr id="0" name=""/>
                      <p:cNvPicPr/>
                      <p:nvPr/>
                    </p:nvPicPr>
                    <p:blipFill>
                      <a:blip r:embed="rId5"/>
                      <a:stretch>
                        <a:fillRect/>
                      </a:stretch>
                    </p:blipFill>
                    <p:spPr>
                      <a:xfrm>
                        <a:off x="5486400" y="3200400"/>
                        <a:ext cx="1703178" cy="1213792"/>
                      </a:xfrm>
                      <a:prstGeom prst="rect">
                        <a:avLst/>
                      </a:prstGeom>
                    </p:spPr>
                  </p:pic>
                </p:oleObj>
              </mc:Fallback>
            </mc:AlternateContent>
          </a:graphicData>
        </a:graphic>
      </p:graphicFrame>
      <p:sp>
        <p:nvSpPr>
          <p:cNvPr id="6" name="Content Placeholder 6"/>
          <p:cNvSpPr>
            <a:spLocks noGrp="1"/>
          </p:cNvSpPr>
          <p:nvPr>
            <p:ph idx="15"/>
          </p:nvPr>
        </p:nvSpPr>
        <p:spPr>
          <a:xfrm>
            <a:off x="457200" y="3505200"/>
            <a:ext cx="4648200" cy="330136"/>
          </a:xfrm>
        </p:spPr>
        <p:txBody>
          <a:bodyPr/>
          <a:lstStyle/>
          <a:p>
            <a:pPr marL="457200" indent="-347472">
              <a:spcBef>
                <a:spcPts val="0"/>
              </a:spcBef>
              <a:buFont typeface="+mj-lt"/>
              <a:buAutoNum type="arabicPeriod" startAt="4"/>
            </a:pPr>
            <a:r>
              <a:rPr lang="en-US" sz="1800" dirty="0"/>
              <a:t>Form a new real number with the decimal</a:t>
            </a:r>
            <a:br>
              <a:rPr lang="en-US" sz="1800" dirty="0"/>
            </a:br>
            <a:r>
              <a:rPr lang="en-US" sz="1800" dirty="0"/>
              <a:t>expansion</a:t>
            </a:r>
          </a:p>
        </p:txBody>
      </p:sp>
      <p:graphicFrame>
        <p:nvGraphicFramePr>
          <p:cNvPr id="14" name="Object 7"/>
          <p:cNvGraphicFramePr>
            <a:graphicFrameLocks noChangeAspect="1"/>
          </p:cNvGraphicFramePr>
          <p:nvPr>
            <p:extLst>
              <p:ext uri="{D42A27DB-BD31-4B8C-83A1-F6EECF244321}">
                <p14:modId xmlns:p14="http://schemas.microsoft.com/office/powerpoint/2010/main" val="412889902"/>
              </p:ext>
            </p:extLst>
          </p:nvPr>
        </p:nvGraphicFramePr>
        <p:xfrm>
          <a:off x="2003425" y="3810000"/>
          <a:ext cx="1196975" cy="358775"/>
        </p:xfrm>
        <a:graphic>
          <a:graphicData uri="http://schemas.openxmlformats.org/presentationml/2006/ole">
            <mc:AlternateContent xmlns:mc="http://schemas.openxmlformats.org/markup-compatibility/2006">
              <mc:Choice xmlns:v="urn:schemas-microsoft-com:vml" Requires="v">
                <p:oleObj spid="_x0000_s64014" name="Equation" r:id="rId6" imgW="761760" imgH="228600" progId="Equation.DSMT4">
                  <p:embed/>
                </p:oleObj>
              </mc:Choice>
              <mc:Fallback>
                <p:oleObj name="Equation" r:id="rId6" imgW="761760" imgH="228600" progId="Equation.DSMT4">
                  <p:embed/>
                  <p:pic>
                    <p:nvPicPr>
                      <p:cNvPr id="13" name="Object 12"/>
                      <p:cNvPicPr/>
                      <p:nvPr/>
                    </p:nvPicPr>
                    <p:blipFill>
                      <a:blip r:embed="rId7"/>
                      <a:stretch>
                        <a:fillRect/>
                      </a:stretch>
                    </p:blipFill>
                    <p:spPr>
                      <a:xfrm>
                        <a:off x="2003425" y="3810000"/>
                        <a:ext cx="1196975" cy="358775"/>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51158986"/>
              </p:ext>
            </p:extLst>
          </p:nvPr>
        </p:nvGraphicFramePr>
        <p:xfrm>
          <a:off x="1000125" y="4137025"/>
          <a:ext cx="3771900" cy="358775"/>
        </p:xfrm>
        <a:graphic>
          <a:graphicData uri="http://schemas.openxmlformats.org/presentationml/2006/ole">
            <mc:AlternateContent xmlns:mc="http://schemas.openxmlformats.org/markup-compatibility/2006">
              <mc:Choice xmlns:v="urn:schemas-microsoft-com:vml" Requires="v">
                <p:oleObj spid="_x0000_s64015" name="Equation" r:id="rId8" imgW="2400120" imgH="228600" progId="Equation.DSMT4">
                  <p:embed/>
                </p:oleObj>
              </mc:Choice>
              <mc:Fallback>
                <p:oleObj name="Equation" r:id="rId8" imgW="2400120" imgH="228600" progId="Equation.DSMT4">
                  <p:embed/>
                  <p:pic>
                    <p:nvPicPr>
                      <p:cNvPr id="14" name="Object 13"/>
                      <p:cNvPicPr/>
                      <p:nvPr/>
                    </p:nvPicPr>
                    <p:blipFill>
                      <a:blip r:embed="rId9"/>
                      <a:stretch>
                        <a:fillRect/>
                      </a:stretch>
                    </p:blipFill>
                    <p:spPr>
                      <a:xfrm>
                        <a:off x="1000125" y="4137025"/>
                        <a:ext cx="3771900" cy="358775"/>
                      </a:xfrm>
                      <a:prstGeom prst="rect">
                        <a:avLst/>
                      </a:prstGeom>
                    </p:spPr>
                  </p:pic>
                </p:oleObj>
              </mc:Fallback>
            </mc:AlternateContent>
          </a:graphicData>
        </a:graphic>
      </p:graphicFrame>
      <p:sp>
        <p:nvSpPr>
          <p:cNvPr id="7" name="Content Placeholder 9"/>
          <p:cNvSpPr>
            <a:spLocks noGrp="1"/>
          </p:cNvSpPr>
          <p:nvPr>
            <p:ph idx="16"/>
          </p:nvPr>
        </p:nvSpPr>
        <p:spPr>
          <a:xfrm>
            <a:off x="457200" y="4495800"/>
            <a:ext cx="8229600" cy="2018665"/>
          </a:xfrm>
        </p:spPr>
        <p:txBody>
          <a:bodyPr/>
          <a:lstStyle/>
          <a:p>
            <a:pPr marL="457200" indent="-347472">
              <a:spcBef>
                <a:spcPts val="0"/>
              </a:spcBef>
              <a:spcAft>
                <a:spcPts val="300"/>
              </a:spcAft>
              <a:buFont typeface="+mj-lt"/>
              <a:buAutoNum type="arabicPeriod" startAt="5"/>
            </a:pPr>
            <a:r>
              <a:rPr lang="en-US" sz="1800" i="1" dirty="0"/>
              <a:t>r </a:t>
            </a:r>
            <a:r>
              <a:rPr lang="en-US" sz="1800" dirty="0"/>
              <a:t>is not equal to any of the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Because it differs from </a:t>
            </a:r>
            <a:r>
              <a:rPr lang="en-US" sz="1800" i="1" dirty="0" err="1"/>
              <a:t>r</a:t>
            </a:r>
            <a:r>
              <a:rPr lang="en-US" sz="1800" i="1" baseline="-25000" dirty="0" err="1"/>
              <a:t>i</a:t>
            </a:r>
            <a:r>
              <a:rPr lang="en-US" sz="1800" baseline="-25000" dirty="0"/>
              <a:t>   </a:t>
            </a:r>
            <a:r>
              <a:rPr lang="en-US" sz="1800" dirty="0"/>
              <a:t>in its </a:t>
            </a:r>
            <a:r>
              <a:rPr lang="en-US" sz="1800" i="1" dirty="0" err="1"/>
              <a:t>i</a:t>
            </a:r>
            <a:r>
              <a:rPr lang="en-US" sz="1800" dirty="0" err="1"/>
              <a:t>th</a:t>
            </a:r>
            <a:r>
              <a:rPr lang="en-US" sz="1800" dirty="0"/>
              <a:t> position after the decimal point. Therefore there is a real number between </a:t>
            </a:r>
            <a:r>
              <a:rPr lang="en-US" sz="1800" dirty="0">
                <a:ea typeface="Cambria Math" pitchFamily="18" charset="0"/>
              </a:rPr>
              <a:t>0</a:t>
            </a:r>
            <a:r>
              <a:rPr lang="en-US" sz="1800" dirty="0"/>
              <a:t> and </a:t>
            </a:r>
            <a:r>
              <a:rPr lang="en-US" sz="1800" dirty="0">
                <a:ea typeface="Cambria Math" pitchFamily="18" charset="0"/>
              </a:rPr>
              <a:t>1</a:t>
            </a:r>
            <a:r>
              <a:rPr lang="en-US" sz="1800" dirty="0"/>
              <a:t> that is not on the list since every real number has a unique decimal expansion. Hence, all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cannot be listed, so the set of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is uncountable.</a:t>
            </a:r>
          </a:p>
          <a:p>
            <a:pPr marL="457200" indent="-347472">
              <a:spcBef>
                <a:spcPts val="0"/>
              </a:spcBef>
              <a:spcAft>
                <a:spcPts val="300"/>
              </a:spcAft>
              <a:buFont typeface="+mj-lt"/>
              <a:buAutoNum type="arabicPeriod" startAt="5"/>
            </a:pPr>
            <a:r>
              <a:rPr lang="en-US" sz="1800" dirty="0">
                <a:ea typeface="Cambria Math" pitchFamily="18" charset="0"/>
              </a:rPr>
              <a:t>Since a set with an uncountable subset is uncountable (an exercise), the set of real numbers is uncountable.</a:t>
            </a:r>
            <a:endParaRPr lang="en-US" sz="1800" dirty="0"/>
          </a:p>
        </p:txBody>
      </p:sp>
    </p:spTree>
    <p:extLst>
      <p:ext uri="{BB962C8B-B14F-4D97-AF65-F5344CB8AC3E}">
        <p14:creationId xmlns:p14="http://schemas.microsoft.com/office/powerpoint/2010/main" val="11069476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Computability (Optional)</a:t>
            </a:r>
            <a:endParaRPr lang="en-US" sz="1500" dirty="0"/>
          </a:p>
        </p:txBody>
      </p:sp>
      <p:sp>
        <p:nvSpPr>
          <p:cNvPr id="4" name="Content Placeholder 2"/>
          <p:cNvSpPr>
            <a:spLocks noGrp="1"/>
          </p:cNvSpPr>
          <p:nvPr>
            <p:ph idx="1"/>
          </p:nvPr>
        </p:nvSpPr>
        <p:spPr>
          <a:xfrm>
            <a:off x="457200" y="1295400"/>
            <a:ext cx="8595360" cy="5257800"/>
          </a:xfrm>
        </p:spPr>
        <p:txBody>
          <a:bodyPr/>
          <a:lstStyle/>
          <a:p>
            <a:r>
              <a:rPr lang="en-US" sz="3000" b="1" dirty="0"/>
              <a:t>Definition</a:t>
            </a:r>
            <a:r>
              <a:rPr lang="en-US" sz="3000" dirty="0"/>
              <a:t>: We say that a function is </a:t>
            </a:r>
            <a:r>
              <a:rPr lang="en-US" sz="3000" b="1" dirty="0"/>
              <a:t>computable</a:t>
            </a:r>
            <a:r>
              <a:rPr lang="en-US" sz="3000" dirty="0"/>
              <a:t> if there is a computer program in some programming language that finds the values of this function. If a function is not computable we say it is </a:t>
            </a:r>
            <a:r>
              <a:rPr lang="en-US" sz="3000" b="1" dirty="0"/>
              <a:t>uncomputable</a:t>
            </a:r>
            <a:r>
              <a:rPr lang="en-US" sz="3000" dirty="0"/>
              <a:t>.</a:t>
            </a:r>
          </a:p>
          <a:p>
            <a:r>
              <a:rPr lang="en-US" sz="3000" dirty="0"/>
              <a:t>There are uncomputable functions. We have shown that the set of Java programs is countable. Exercise </a:t>
            </a:r>
            <a:r>
              <a:rPr lang="en-US" sz="3000" dirty="0">
                <a:ea typeface="Cambria Math" pitchFamily="18" charset="0"/>
              </a:rPr>
              <a:t>38</a:t>
            </a:r>
            <a:r>
              <a:rPr lang="en-US" sz="3000" dirty="0"/>
              <a:t> in the text shows that there are uncountably many different functions from a particular countably infinite set (i.e., the positive integers) to itself. Therefore (Exercise 39) there must be uncomputable functions.</a:t>
            </a:r>
          </a:p>
        </p:txBody>
      </p:sp>
    </p:spTree>
    <p:extLst>
      <p:ext uri="{BB962C8B-B14F-4D97-AF65-F5344CB8AC3E}">
        <p14:creationId xmlns:p14="http://schemas.microsoft.com/office/powerpoint/2010/main" val="25221780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Matrices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2.6</a:t>
            </a:r>
          </a:p>
        </p:txBody>
      </p:sp>
    </p:spTree>
    <p:extLst>
      <p:ext uri="{BB962C8B-B14F-4D97-AF65-F5344CB8AC3E}">
        <p14:creationId xmlns:p14="http://schemas.microsoft.com/office/powerpoint/2010/main" val="55236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12" name="Content Placeholder 2"/>
          <p:cNvSpPr>
            <a:spLocks noGrp="1"/>
          </p:cNvSpPr>
          <p:nvPr>
            <p:ph idx="1"/>
          </p:nvPr>
        </p:nvSpPr>
        <p:spPr>
          <a:xfrm>
            <a:off x="457200" y="1295400"/>
            <a:ext cx="8229600" cy="3980660"/>
          </a:xfrm>
        </p:spPr>
        <p:txBody>
          <a:bodyPr/>
          <a:lstStyle/>
          <a:p>
            <a:r>
              <a:rPr lang="en-US" sz="2600" dirty="0"/>
              <a:t>The </a:t>
            </a:r>
            <a:r>
              <a:rPr lang="en-US" sz="2600" i="1" dirty="0"/>
              <a:t>universal set</a:t>
            </a:r>
            <a:r>
              <a:rPr lang="en-US" sz="2600" dirty="0"/>
              <a:t> </a:t>
            </a:r>
            <a:r>
              <a:rPr lang="en-US" sz="2600" i="1" dirty="0"/>
              <a:t>U </a:t>
            </a:r>
            <a:r>
              <a:rPr lang="en-US" sz="2600" dirty="0"/>
              <a:t>is the set containing everything currently under consideration. </a:t>
            </a:r>
            <a:endParaRPr lang="en-US" sz="2600" i="1" dirty="0"/>
          </a:p>
          <a:p>
            <a:pPr lvl="1"/>
            <a:r>
              <a:rPr lang="en-US" sz="2200" dirty="0"/>
              <a:t>Sometimes implicit</a:t>
            </a:r>
          </a:p>
          <a:p>
            <a:pPr lvl="1"/>
            <a:r>
              <a:rPr lang="en-US" sz="2200" dirty="0"/>
              <a:t>Sometimes explicitly stated.</a:t>
            </a:r>
          </a:p>
          <a:p>
            <a:pPr lvl="1"/>
            <a:r>
              <a:rPr lang="en-US" sz="2200" dirty="0"/>
              <a:t>Contents depend on the context.</a:t>
            </a:r>
          </a:p>
          <a:p>
            <a:r>
              <a:rPr lang="en-US" sz="2600" dirty="0"/>
              <a:t>The empty set is the set with no</a:t>
            </a:r>
          </a:p>
          <a:p>
            <a:r>
              <a:rPr lang="en-US" sz="2600" dirty="0"/>
              <a:t>elements. Symbolized </a:t>
            </a:r>
            <a:r>
              <a:rPr lang="en-US" sz="2600" dirty="0">
                <a:ea typeface="Cambria Math"/>
              </a:rPr>
              <a:t>∅, but </a:t>
            </a:r>
            <a:r>
              <a:rPr lang="en-US" sz="2600" dirty="0"/>
              <a:t>{} also used.</a:t>
            </a:r>
            <a:endParaRPr lang="en-US" sz="2600" dirty="0">
              <a:ea typeface="Cambria Math" pitchFamily="18" charset="0"/>
            </a:endParaRPr>
          </a:p>
        </p:txBody>
      </p:sp>
      <p:sp>
        <p:nvSpPr>
          <p:cNvPr id="13" name="Content Placeholder 3"/>
          <p:cNvSpPr>
            <a:spLocks noGrp="1"/>
          </p:cNvSpPr>
          <p:nvPr>
            <p:ph idx="13"/>
          </p:nvPr>
        </p:nvSpPr>
        <p:spPr>
          <a:xfrm>
            <a:off x="6591300" y="2355884"/>
            <a:ext cx="2133600" cy="487680"/>
          </a:xfrm>
        </p:spPr>
        <p:txBody>
          <a:bodyPr/>
          <a:lstStyle/>
          <a:p>
            <a:r>
              <a:rPr lang="en-US" sz="2600" dirty="0"/>
              <a:t>Venn Diagram</a:t>
            </a:r>
          </a:p>
        </p:txBody>
      </p:sp>
      <p:pic>
        <p:nvPicPr>
          <p:cNvPr id="20" name="Picture 4"/>
          <p:cNvPicPr>
            <a:picLocks noGrp="1" noChangeAspect="1" noChangeArrowheads="1"/>
          </p:cNvPicPr>
          <p:nvPr>
            <p:ph idx="14"/>
          </p:nvPr>
        </p:nvPicPr>
        <p:blipFill rotWithShape="1">
          <a:blip r:embed="rId2">
            <a:extLst>
              <a:ext uri="{28A0092B-C50C-407E-A947-70E740481C1C}">
                <a14:useLocalDpi xmlns:a14="http://schemas.microsoft.com/office/drawing/2010/main" val="0"/>
              </a:ext>
            </a:extLst>
          </a:blip>
          <a:srcRect r="5922"/>
          <a:stretch/>
        </p:blipFill>
        <p:spPr bwMode="auto">
          <a:xfrm>
            <a:off x="6324600" y="2843564"/>
            <a:ext cx="2667000" cy="1700931"/>
          </a:xfrm>
          <a:prstGeom prst="rect">
            <a:avLst/>
          </a:prstGeom>
          <a:extLst>
            <a:ext uri="{909E8E84-426E-40DD-AFC4-6F175D3DCCD1}">
              <a14:hiddenFill xmlns:a14="http://schemas.microsoft.com/office/drawing/2010/main">
                <a:solidFill>
                  <a:srgbClr val="FFFFFF"/>
                </a:solidFill>
              </a14:hiddenFill>
            </a:ext>
          </a:extLst>
        </p:spPr>
      </p:pic>
      <p:pic>
        <p:nvPicPr>
          <p:cNvPr id="22" name="Picture 5" descr="A portrait of John Venn.&#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4476520" y="5276060"/>
            <a:ext cx="1162280" cy="1353340"/>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6"/>
          <p:cNvSpPr>
            <a:spLocks noGrp="1"/>
          </p:cNvSpPr>
          <p:nvPr>
            <p:ph idx="16"/>
          </p:nvPr>
        </p:nvSpPr>
        <p:spPr>
          <a:xfrm>
            <a:off x="5743460" y="5655436"/>
            <a:ext cx="3276600" cy="951196"/>
          </a:xfrm>
        </p:spPr>
        <p:txBody>
          <a:bodyPr/>
          <a:lstStyle/>
          <a:p>
            <a:pPr>
              <a:spcBef>
                <a:spcPts val="0"/>
              </a:spcBef>
              <a:spcAft>
                <a:spcPts val="0"/>
              </a:spcAft>
            </a:pPr>
            <a:r>
              <a:rPr lang="en-US" sz="2600" dirty="0"/>
              <a:t>John Venn (1834-1923)</a:t>
            </a:r>
          </a:p>
          <a:p>
            <a:pPr>
              <a:spcBef>
                <a:spcPts val="0"/>
              </a:spcBef>
              <a:spcAft>
                <a:spcPts val="0"/>
              </a:spcAft>
            </a:pPr>
            <a:r>
              <a:rPr lang="en-US" sz="2600" dirty="0"/>
              <a:t>Cambridge, UK</a:t>
            </a:r>
          </a:p>
        </p:txBody>
      </p:sp>
    </p:spTree>
    <p:extLst>
      <p:ext uri="{BB962C8B-B14F-4D97-AF65-F5344CB8AC3E}">
        <p14:creationId xmlns:p14="http://schemas.microsoft.com/office/powerpoint/2010/main" val="7565261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7</a:t>
            </a:r>
          </a:p>
        </p:txBody>
      </p:sp>
      <p:sp>
        <p:nvSpPr>
          <p:cNvPr id="4" name="Content Placeholder 2"/>
          <p:cNvSpPr>
            <a:spLocks noGrp="1"/>
          </p:cNvSpPr>
          <p:nvPr>
            <p:ph idx="1"/>
          </p:nvPr>
        </p:nvSpPr>
        <p:spPr>
          <a:xfrm>
            <a:off x="457200" y="1295400"/>
            <a:ext cx="8153400" cy="4724400"/>
          </a:xfrm>
        </p:spPr>
        <p:txBody>
          <a:bodyPr/>
          <a:lstStyle/>
          <a:p>
            <a:r>
              <a:rPr lang="en-US" dirty="0"/>
              <a:t>Definition of a Matrix</a:t>
            </a:r>
          </a:p>
          <a:p>
            <a:r>
              <a:rPr lang="en-US" dirty="0"/>
              <a:t>Matrix Arithmetic</a:t>
            </a:r>
          </a:p>
          <a:p>
            <a:r>
              <a:rPr lang="en-US" dirty="0"/>
              <a:t>Transposes and Powers of Arithmetic</a:t>
            </a:r>
          </a:p>
          <a:p>
            <a:r>
              <a:rPr lang="en-US" dirty="0"/>
              <a:t>Zero-One matrices</a:t>
            </a:r>
          </a:p>
        </p:txBody>
      </p:sp>
    </p:spTree>
    <p:extLst>
      <p:ext uri="{BB962C8B-B14F-4D97-AF65-F5344CB8AC3E}">
        <p14:creationId xmlns:p14="http://schemas.microsoft.com/office/powerpoint/2010/main" val="32337818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0"/>
              </a:spcBef>
            </a:pPr>
            <a:r>
              <a:rPr lang="en-US" sz="2600" dirty="0"/>
              <a:t>Matrices are useful discrete structures that can be used in many ways. For example, they are used to:</a:t>
            </a:r>
          </a:p>
          <a:p>
            <a:pPr lvl="1">
              <a:spcBef>
                <a:spcPts val="0"/>
              </a:spcBef>
            </a:pPr>
            <a:r>
              <a:rPr lang="en-US" sz="2200" dirty="0"/>
              <a:t>describe certain types of functions known as linear transformations.</a:t>
            </a:r>
          </a:p>
          <a:p>
            <a:pPr lvl="1">
              <a:spcBef>
                <a:spcPts val="0"/>
              </a:spcBef>
            </a:pPr>
            <a:r>
              <a:rPr lang="en-US" sz="2200" dirty="0"/>
              <a:t>Express which vertices of a graph are connected by edges (see Chapter 10).</a:t>
            </a:r>
          </a:p>
          <a:p>
            <a:pPr>
              <a:spcBef>
                <a:spcPts val="0"/>
              </a:spcBef>
            </a:pPr>
            <a:r>
              <a:rPr lang="en-US" sz="2600" dirty="0"/>
              <a:t>In later chapters, we will see matrices used to build models of:</a:t>
            </a:r>
          </a:p>
          <a:p>
            <a:pPr lvl="1">
              <a:spcBef>
                <a:spcPts val="0"/>
              </a:spcBef>
            </a:pPr>
            <a:r>
              <a:rPr lang="en-US" sz="2200" dirty="0"/>
              <a:t>Transportation systems.</a:t>
            </a:r>
          </a:p>
          <a:p>
            <a:pPr lvl="1">
              <a:spcBef>
                <a:spcPts val="0"/>
              </a:spcBef>
            </a:pPr>
            <a:r>
              <a:rPr lang="en-US" sz="2200" dirty="0"/>
              <a:t>Communication networks.</a:t>
            </a:r>
          </a:p>
          <a:p>
            <a:pPr>
              <a:spcBef>
                <a:spcPts val="0"/>
              </a:spcBef>
            </a:pPr>
            <a:r>
              <a:rPr lang="en-US" sz="2600" dirty="0"/>
              <a:t>Algorithms based on matrix models will be presented in later chapters.</a:t>
            </a:r>
          </a:p>
          <a:p>
            <a:pPr>
              <a:spcBef>
                <a:spcPts val="0"/>
              </a:spcBef>
            </a:pPr>
            <a:r>
              <a:rPr lang="en-US" sz="2600" dirty="0"/>
              <a:t>Here we cover the aspect of matrix arithmetic that will be needed later.</a:t>
            </a:r>
          </a:p>
        </p:txBody>
      </p:sp>
    </p:spTree>
    <p:extLst>
      <p:ext uri="{BB962C8B-B14F-4D97-AF65-F5344CB8AC3E}">
        <p14:creationId xmlns:p14="http://schemas.microsoft.com/office/powerpoint/2010/main" val="17047437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endParaRPr lang="en-US" sz="1500" dirty="0"/>
          </a:p>
        </p:txBody>
      </p:sp>
      <p:sp>
        <p:nvSpPr>
          <p:cNvPr id="4" name="Content Placeholder 2"/>
          <p:cNvSpPr>
            <a:spLocks noGrp="1"/>
          </p:cNvSpPr>
          <p:nvPr>
            <p:ph idx="1"/>
          </p:nvPr>
        </p:nvSpPr>
        <p:spPr>
          <a:xfrm>
            <a:off x="457200" y="1295400"/>
            <a:ext cx="8229600" cy="4648200"/>
          </a:xfrm>
        </p:spPr>
        <p:txBody>
          <a:bodyPr/>
          <a:lstStyle/>
          <a:p>
            <a:pPr>
              <a:spcBef>
                <a:spcPts val="600"/>
              </a:spcBef>
            </a:pPr>
            <a:r>
              <a:rPr lang="en-US" sz="3000" b="1" dirty="0"/>
              <a:t>Definition</a:t>
            </a:r>
            <a:r>
              <a:rPr lang="en-US" sz="3000" dirty="0"/>
              <a:t>: A </a:t>
            </a:r>
            <a:r>
              <a:rPr lang="en-US" sz="3000" i="1" dirty="0"/>
              <a:t>matrix </a:t>
            </a:r>
            <a:r>
              <a:rPr lang="en-US" sz="3000" dirty="0"/>
              <a:t>is a rectangular array of numbers. A matrix with </a:t>
            </a:r>
            <a:r>
              <a:rPr lang="en-US" sz="3000" i="1" dirty="0"/>
              <a:t>m </a:t>
            </a:r>
            <a:r>
              <a:rPr lang="en-US" sz="3000" dirty="0"/>
              <a:t>rows and </a:t>
            </a:r>
            <a:r>
              <a:rPr lang="en-US" sz="3000" i="1" dirty="0"/>
              <a:t>n</a:t>
            </a:r>
            <a:r>
              <a:rPr lang="en-US" sz="3000" dirty="0"/>
              <a:t> columns is called an </a:t>
            </a:r>
            <a:r>
              <a:rPr lang="en-US" sz="3000" i="1" dirty="0">
                <a:ea typeface="Cambria Math" pitchFamily="18" charset="0"/>
              </a:rPr>
              <a:t>m </a:t>
            </a:r>
            <a:r>
              <a:rPr lang="en-US" sz="3000" dirty="0">
                <a:ea typeface="Cambria Math" pitchFamily="18" charset="0"/>
                <a:cs typeface="Calibri" panose="020F0502020204030204" pitchFamily="34" charset="0"/>
              </a:rPr>
              <a:t>× </a:t>
            </a:r>
            <a:r>
              <a:rPr lang="en-US" sz="3000" i="1" dirty="0">
                <a:ea typeface="Cambria Math" pitchFamily="18" charset="0"/>
                <a:sym typeface="Symbol"/>
              </a:rPr>
              <a:t>n</a:t>
            </a:r>
            <a:r>
              <a:rPr lang="en-US" sz="3000" i="1" dirty="0">
                <a:ea typeface="Cambria Math" pitchFamily="18" charset="0"/>
              </a:rPr>
              <a:t> </a:t>
            </a:r>
            <a:r>
              <a:rPr lang="en-US" sz="3000" dirty="0"/>
              <a:t>matrix. </a:t>
            </a:r>
          </a:p>
          <a:p>
            <a:pPr lvl="1">
              <a:spcBef>
                <a:spcPts val="600"/>
              </a:spcBef>
            </a:pPr>
            <a:r>
              <a:rPr lang="en-US" sz="2600" dirty="0"/>
              <a:t>The plural of matrix is </a:t>
            </a:r>
            <a:r>
              <a:rPr lang="en-US" sz="2600" i="1" dirty="0"/>
              <a:t>matrices</a:t>
            </a:r>
            <a:r>
              <a:rPr lang="en-US" sz="2600" dirty="0"/>
              <a:t>.</a:t>
            </a:r>
          </a:p>
          <a:p>
            <a:pPr lvl="1">
              <a:spcBef>
                <a:spcPts val="600"/>
              </a:spcBef>
            </a:pPr>
            <a:r>
              <a:rPr lang="en-US" sz="2600" dirty="0"/>
              <a:t> A matrix with the same number of rows as columns is called </a:t>
            </a:r>
            <a:r>
              <a:rPr lang="en-US" sz="2600" i="1" dirty="0"/>
              <a:t>square</a:t>
            </a:r>
            <a:r>
              <a:rPr lang="en-US" sz="2600" dirty="0"/>
              <a:t>.</a:t>
            </a:r>
          </a:p>
          <a:p>
            <a:pPr lvl="1">
              <a:spcBef>
                <a:spcPts val="600"/>
              </a:spcBef>
            </a:pPr>
            <a:r>
              <a:rPr lang="en-US" sz="2600" dirty="0"/>
              <a:t>Two matrices are </a:t>
            </a:r>
            <a:r>
              <a:rPr lang="en-US" sz="2600" i="1" dirty="0"/>
              <a:t>equal</a:t>
            </a:r>
            <a:r>
              <a:rPr lang="en-US" sz="2600" dirty="0"/>
              <a:t> if they have the same number of rows and the same number of columns</a:t>
            </a:r>
            <a:br>
              <a:rPr lang="en-US" sz="2600" dirty="0"/>
            </a:br>
            <a:r>
              <a:rPr lang="en-US" sz="2600" dirty="0"/>
              <a:t>and the corresponding entries in every</a:t>
            </a:r>
            <a:br>
              <a:rPr lang="en-US" sz="2600" dirty="0"/>
            </a:br>
            <a:r>
              <a:rPr lang="en-US" sz="2600" dirty="0"/>
              <a:t>position are equal.</a:t>
            </a:r>
          </a:p>
        </p:txBody>
      </p:sp>
      <p:sp>
        <p:nvSpPr>
          <p:cNvPr id="5" name="Content Placeholder 3"/>
          <p:cNvSpPr>
            <a:spLocks noGrp="1"/>
          </p:cNvSpPr>
          <p:nvPr>
            <p:ph idx="13"/>
          </p:nvPr>
        </p:nvSpPr>
        <p:spPr>
          <a:xfrm>
            <a:off x="4876799" y="6019800"/>
            <a:ext cx="1987627" cy="457200"/>
          </a:xfrm>
        </p:spPr>
        <p:txBody>
          <a:bodyPr/>
          <a:lstStyle/>
          <a:p>
            <a:r>
              <a:rPr lang="en-US" sz="2600" dirty="0"/>
              <a:t> </a:t>
            </a:r>
            <a:r>
              <a:rPr lang="en-US" sz="2600" dirty="0">
                <a:ea typeface="Cambria Math" pitchFamily="18" charset="0"/>
              </a:rPr>
              <a:t>3</a:t>
            </a:r>
            <a:r>
              <a:rPr lang="en-US" sz="2600" dirty="0">
                <a:ea typeface="Cambria Math" pitchFamily="18" charset="0"/>
                <a:cs typeface="Calibri" panose="020F0502020204030204" pitchFamily="34" charset="0"/>
              </a:rPr>
              <a:t> × </a:t>
            </a:r>
            <a:r>
              <a:rPr lang="en-US" sz="2600" dirty="0">
                <a:ea typeface="Cambria Math" pitchFamily="18" charset="0"/>
                <a:sym typeface="Symbol"/>
              </a:rPr>
              <a:t>2</a:t>
            </a:r>
            <a:r>
              <a:rPr lang="en-US" sz="2600" i="1" dirty="0">
                <a:ea typeface="Cambria Math" pitchFamily="18" charset="0"/>
                <a:sym typeface="Symbol"/>
              </a:rPr>
              <a:t> </a:t>
            </a:r>
            <a:r>
              <a:rPr lang="en-US" sz="2600" dirty="0">
                <a:ea typeface="Cambria Math" pitchFamily="18" charset="0"/>
                <a:sym typeface="Symbol"/>
              </a:rPr>
              <a:t>matrix</a:t>
            </a:r>
            <a:endParaRPr lang="en-US" sz="2600" dirty="0">
              <a:ea typeface="Cambria Math" pitchFamily="18" charset="0"/>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623931558"/>
              </p:ext>
            </p:extLst>
          </p:nvPr>
        </p:nvGraphicFramePr>
        <p:xfrm>
          <a:off x="7099300" y="5207000"/>
          <a:ext cx="1001713" cy="1423988"/>
        </p:xfrm>
        <a:graphic>
          <a:graphicData uri="http://schemas.openxmlformats.org/presentationml/2006/ole">
            <mc:AlternateContent xmlns:mc="http://schemas.openxmlformats.org/markup-compatibility/2006">
              <mc:Choice xmlns:v="urn:schemas-microsoft-com:vml" Requires="v">
                <p:oleObj spid="_x0000_s65702" name="Equation" r:id="rId3" imgW="482400" imgH="685800" progId="Equation.DSMT4">
                  <p:embed/>
                </p:oleObj>
              </mc:Choice>
              <mc:Fallback>
                <p:oleObj name="Equation" r:id="rId3" imgW="482400" imgH="685800" progId="Equation.DSMT4">
                  <p:embed/>
                  <p:pic>
                    <p:nvPicPr>
                      <p:cNvPr id="0" name=""/>
                      <p:cNvPicPr/>
                      <p:nvPr/>
                    </p:nvPicPr>
                    <p:blipFill>
                      <a:blip r:embed="rId4"/>
                      <a:stretch>
                        <a:fillRect/>
                      </a:stretch>
                    </p:blipFill>
                    <p:spPr>
                      <a:xfrm>
                        <a:off x="7099300" y="5207000"/>
                        <a:ext cx="1001713" cy="1423988"/>
                      </a:xfrm>
                      <a:prstGeom prst="rect">
                        <a:avLst/>
                      </a:prstGeom>
                    </p:spPr>
                  </p:pic>
                </p:oleObj>
              </mc:Fallback>
            </mc:AlternateContent>
          </a:graphicData>
        </a:graphic>
      </p:graphicFrame>
    </p:spTree>
    <p:extLst>
      <p:ext uri="{BB962C8B-B14F-4D97-AF65-F5344CB8AC3E}">
        <p14:creationId xmlns:p14="http://schemas.microsoft.com/office/powerpoint/2010/main" val="15378397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endParaRPr lang="en-US" sz="1500" dirty="0"/>
          </a:p>
        </p:txBody>
      </p:sp>
      <p:sp>
        <p:nvSpPr>
          <p:cNvPr id="9" name="Content Placeholder 2"/>
          <p:cNvSpPr>
            <a:spLocks noGrp="1"/>
          </p:cNvSpPr>
          <p:nvPr>
            <p:ph idx="1"/>
          </p:nvPr>
        </p:nvSpPr>
        <p:spPr>
          <a:xfrm>
            <a:off x="457200" y="1295400"/>
            <a:ext cx="5181600" cy="457200"/>
          </a:xfrm>
        </p:spPr>
        <p:txBody>
          <a:bodyPr/>
          <a:lstStyle/>
          <a:p>
            <a:r>
              <a:rPr lang="en-US" sz="2400" dirty="0"/>
              <a:t>Let </a:t>
            </a:r>
            <a:r>
              <a:rPr lang="en-US" sz="2400" i="1" dirty="0"/>
              <a:t>m</a:t>
            </a:r>
            <a:r>
              <a:rPr lang="en-US" sz="2400" dirty="0"/>
              <a:t> and </a:t>
            </a:r>
            <a:r>
              <a:rPr lang="en-US" sz="2400" i="1" dirty="0"/>
              <a:t>n</a:t>
            </a:r>
            <a:r>
              <a:rPr lang="en-US" sz="2400" dirty="0"/>
              <a:t> be positive integers and let</a:t>
            </a:r>
          </a:p>
        </p:txBody>
      </p:sp>
      <p:graphicFrame>
        <p:nvGraphicFramePr>
          <p:cNvPr id="11" name="Object 3"/>
          <p:cNvGraphicFramePr>
            <a:graphicFrameLocks noChangeAspect="1"/>
          </p:cNvGraphicFramePr>
          <p:nvPr>
            <p:extLst>
              <p:ext uri="{D42A27DB-BD31-4B8C-83A1-F6EECF244321}">
                <p14:modId xmlns:p14="http://schemas.microsoft.com/office/powerpoint/2010/main" val="1482461093"/>
              </p:ext>
            </p:extLst>
          </p:nvPr>
        </p:nvGraphicFramePr>
        <p:xfrm>
          <a:off x="5334000" y="1441494"/>
          <a:ext cx="2617726" cy="1942184"/>
        </p:xfrm>
        <a:graphic>
          <a:graphicData uri="http://schemas.openxmlformats.org/presentationml/2006/ole">
            <mc:AlternateContent xmlns:mc="http://schemas.openxmlformats.org/markup-compatibility/2006">
              <mc:Choice xmlns:v="urn:schemas-microsoft-com:vml" Requires="v">
                <p:oleObj spid="_x0000_s66887" name="Equation" r:id="rId3" imgW="1574640" imgH="1168200" progId="Equation.DSMT4">
                  <p:embed/>
                </p:oleObj>
              </mc:Choice>
              <mc:Fallback>
                <p:oleObj name="Equation" r:id="rId3" imgW="1574640" imgH="1168200" progId="Equation.DSMT4">
                  <p:embed/>
                  <p:pic>
                    <p:nvPicPr>
                      <p:cNvPr id="0" name=""/>
                      <p:cNvPicPr/>
                      <p:nvPr/>
                    </p:nvPicPr>
                    <p:blipFill>
                      <a:blip r:embed="rId4"/>
                      <a:stretch>
                        <a:fillRect/>
                      </a:stretch>
                    </p:blipFill>
                    <p:spPr>
                      <a:xfrm>
                        <a:off x="5334000" y="1441494"/>
                        <a:ext cx="2617726" cy="1942184"/>
                      </a:xfrm>
                      <a:prstGeom prst="rect">
                        <a:avLst/>
                      </a:prstGeom>
                    </p:spPr>
                  </p:pic>
                </p:oleObj>
              </mc:Fallback>
            </mc:AlternateContent>
          </a:graphicData>
        </a:graphic>
      </p:graphicFrame>
      <p:sp>
        <p:nvSpPr>
          <p:cNvPr id="10" name="Content Placeholder 4"/>
          <p:cNvSpPr>
            <a:spLocks noGrp="1"/>
          </p:cNvSpPr>
          <p:nvPr>
            <p:ph idx="13"/>
          </p:nvPr>
        </p:nvSpPr>
        <p:spPr>
          <a:xfrm>
            <a:off x="457200" y="3536842"/>
            <a:ext cx="8229600" cy="882758"/>
          </a:xfrm>
        </p:spPr>
        <p:txBody>
          <a:bodyPr/>
          <a:lstStyle/>
          <a:p>
            <a:r>
              <a:rPr lang="en-US" sz="2400" dirty="0"/>
              <a:t>The </a:t>
            </a:r>
            <a:r>
              <a:rPr lang="en-US" sz="2400" i="1" dirty="0" err="1"/>
              <a:t>i</a:t>
            </a:r>
            <a:r>
              <a:rPr lang="en-US" sz="2400" dirty="0" err="1"/>
              <a:t>th</a:t>
            </a:r>
            <a:r>
              <a:rPr lang="en-US" sz="2400" dirty="0"/>
              <a:t> row of </a:t>
            </a:r>
            <a:r>
              <a:rPr lang="en-US" sz="2400" b="1" dirty="0"/>
              <a:t>A</a:t>
            </a:r>
            <a:r>
              <a:rPr lang="en-US" sz="2400" dirty="0"/>
              <a:t> is the </a:t>
            </a:r>
            <a:r>
              <a:rPr lang="en-US" sz="2400" dirty="0">
                <a:ea typeface="Cambria Math" pitchFamily="18" charset="0"/>
              </a:rPr>
              <a:t>1</a:t>
            </a:r>
            <a:r>
              <a:rPr lang="en-US" sz="2400" dirty="0">
                <a:ea typeface="Cambria Math" pitchFamily="18" charset="0"/>
                <a:cs typeface="Calibri" panose="020F0502020204030204" pitchFamily="34" charset="0"/>
              </a:rPr>
              <a:t> </a:t>
            </a:r>
            <a:r>
              <a:rPr lang="en-US" sz="2400" dirty="0">
                <a:ea typeface="Cambria Math" pitchFamily="18" charset="0"/>
              </a:rPr>
              <a:t>×</a:t>
            </a:r>
            <a:r>
              <a:rPr lang="en-US" sz="2400" dirty="0">
                <a:ea typeface="Cambria Math" pitchFamily="18" charset="0"/>
                <a:cs typeface="Calibri" panose="020F0502020204030204" pitchFamily="34" charset="0"/>
              </a:rPr>
              <a:t> </a:t>
            </a:r>
            <a:r>
              <a:rPr lang="en-US" sz="2400" i="1" dirty="0">
                <a:ea typeface="Cambria Math" pitchFamily="18" charset="0"/>
                <a:sym typeface="Symbol"/>
              </a:rPr>
              <a:t>n </a:t>
            </a:r>
            <a:r>
              <a:rPr lang="en-US" sz="2400" dirty="0">
                <a:ea typeface="Cambria Math" pitchFamily="18" charset="0"/>
                <a:sym typeface="Symbol"/>
              </a:rPr>
              <a:t>matrix</a:t>
            </a:r>
            <a:r>
              <a:rPr lang="en-US" sz="2400" i="1" dirty="0">
                <a:ea typeface="Cambria Math" pitchFamily="18" charset="0"/>
                <a:sym typeface="Symbol"/>
              </a:rPr>
              <a:t> </a:t>
            </a:r>
            <a:r>
              <a:rPr lang="en-US" sz="2400" dirty="0">
                <a:ea typeface="Cambria Math" pitchFamily="18" charset="0"/>
                <a:sym typeface="Symbol"/>
              </a:rPr>
              <a:t>[</a:t>
            </a:r>
            <a:r>
              <a:rPr lang="en-US" sz="2400" i="1" dirty="0">
                <a:ea typeface="Cambria Math" pitchFamily="18" charset="0"/>
                <a:sym typeface="Symbol"/>
              </a:rPr>
              <a:t>a</a:t>
            </a:r>
            <a:r>
              <a:rPr lang="en-US" sz="2400" i="1" baseline="-25000" dirty="0">
                <a:ea typeface="Cambria Math" pitchFamily="18" charset="0"/>
                <a:sym typeface="Symbol"/>
              </a:rPr>
              <a:t>i</a:t>
            </a:r>
            <a:r>
              <a:rPr lang="en-US" sz="2400" baseline="-25000" dirty="0">
                <a:ea typeface="Cambria Math" pitchFamily="18" charset="0"/>
                <a:sym typeface="Symbol"/>
              </a:rPr>
              <a:t>1</a:t>
            </a:r>
            <a:r>
              <a:rPr lang="en-US" sz="2400" i="1" dirty="0">
                <a:ea typeface="Cambria Math" pitchFamily="18" charset="0"/>
                <a:sym typeface="Symbol"/>
              </a:rPr>
              <a:t>, a</a:t>
            </a:r>
            <a:r>
              <a:rPr lang="en-US" sz="2400" i="1" baseline="-25000" dirty="0">
                <a:ea typeface="Cambria Math" pitchFamily="18" charset="0"/>
                <a:sym typeface="Symbol"/>
              </a:rPr>
              <a:t>i</a:t>
            </a:r>
            <a:r>
              <a:rPr lang="en-US" sz="2400" baseline="-25000" dirty="0">
                <a:ea typeface="Cambria Math" pitchFamily="18" charset="0"/>
                <a:sym typeface="Symbol"/>
              </a:rPr>
              <a:t>2</a:t>
            </a:r>
            <a:r>
              <a:rPr lang="en-US" sz="2400" i="1" dirty="0">
                <a:ea typeface="Cambria Math" pitchFamily="18" charset="0"/>
                <a:sym typeface="Symbol"/>
              </a:rPr>
              <a:t>,…,</a:t>
            </a:r>
            <a:r>
              <a:rPr lang="en-US" sz="2400" i="1" dirty="0" err="1">
                <a:ea typeface="Cambria Math" pitchFamily="18" charset="0"/>
                <a:sym typeface="Symbol"/>
              </a:rPr>
              <a:t>a</a:t>
            </a:r>
            <a:r>
              <a:rPr lang="en-US" sz="2400" i="1" baseline="-25000" dirty="0" err="1">
                <a:ea typeface="Cambria Math" pitchFamily="18" charset="0"/>
                <a:sym typeface="Symbol"/>
              </a:rPr>
              <a:t>in</a:t>
            </a:r>
            <a:r>
              <a:rPr lang="en-US" sz="2400" dirty="0">
                <a:ea typeface="Cambria Math" pitchFamily="18" charset="0"/>
                <a:sym typeface="Symbol"/>
              </a:rPr>
              <a:t>].</a:t>
            </a:r>
            <a:r>
              <a:rPr lang="en-US" sz="2400" i="1" dirty="0">
                <a:ea typeface="Cambria Math" pitchFamily="18" charset="0"/>
                <a:sym typeface="Symbol"/>
              </a:rPr>
              <a:t> </a:t>
            </a:r>
            <a:r>
              <a:rPr lang="en-US" sz="2400" dirty="0">
                <a:ea typeface="Cambria Math" pitchFamily="18" charset="0"/>
                <a:sym typeface="Symbol"/>
              </a:rPr>
              <a:t>The </a:t>
            </a:r>
            <a:r>
              <a:rPr lang="en-US" sz="2400" i="1" dirty="0" err="1">
                <a:ea typeface="Cambria Math" pitchFamily="18" charset="0"/>
                <a:sym typeface="Symbol"/>
              </a:rPr>
              <a:t>j</a:t>
            </a:r>
            <a:r>
              <a:rPr lang="en-US" sz="2400" dirty="0" err="1">
                <a:ea typeface="Cambria Math" pitchFamily="18" charset="0"/>
                <a:sym typeface="Symbol"/>
              </a:rPr>
              <a:t>th</a:t>
            </a:r>
            <a:r>
              <a:rPr lang="en-US" sz="2400" dirty="0">
                <a:ea typeface="Cambria Math" pitchFamily="18" charset="0"/>
                <a:sym typeface="Symbol"/>
              </a:rPr>
              <a:t> column of </a:t>
            </a:r>
            <a:r>
              <a:rPr lang="en-US" sz="2400" b="1" dirty="0">
                <a:ea typeface="Cambria Math" pitchFamily="18" charset="0"/>
                <a:sym typeface="Symbol"/>
              </a:rPr>
              <a:t>A</a:t>
            </a:r>
            <a:r>
              <a:rPr lang="en-US" sz="2400" dirty="0">
                <a:ea typeface="Cambria Math" pitchFamily="18" charset="0"/>
                <a:sym typeface="Symbol"/>
              </a:rPr>
              <a:t> is the </a:t>
            </a:r>
            <a:r>
              <a:rPr lang="en-US" sz="2400" i="1" dirty="0">
                <a:ea typeface="Cambria Math" pitchFamily="18" charset="0"/>
                <a:sym typeface="Symbol"/>
              </a:rPr>
              <a:t>m</a:t>
            </a:r>
            <a:r>
              <a:rPr lang="en-US" sz="2400" dirty="0">
                <a:ea typeface="Cambria Math" pitchFamily="18" charset="0"/>
                <a:cs typeface="Calibri" panose="020F0502020204030204" pitchFamily="34" charset="0"/>
              </a:rPr>
              <a:t> </a:t>
            </a:r>
            <a:r>
              <a:rPr lang="en-US" sz="2400" dirty="0">
                <a:ea typeface="Cambria Math" pitchFamily="18" charset="0"/>
              </a:rPr>
              <a:t>×</a:t>
            </a:r>
            <a:r>
              <a:rPr lang="en-US" sz="2400" dirty="0">
                <a:ea typeface="Cambria Math" pitchFamily="18" charset="0"/>
                <a:cs typeface="Calibri" panose="020F0502020204030204" pitchFamily="34" charset="0"/>
              </a:rPr>
              <a:t> </a:t>
            </a:r>
            <a:r>
              <a:rPr lang="en-US" sz="2400" dirty="0">
                <a:ea typeface="Cambria Math" pitchFamily="18" charset="0"/>
                <a:sym typeface="Symbol"/>
              </a:rPr>
              <a:t>1</a:t>
            </a:r>
            <a:r>
              <a:rPr lang="en-US" sz="2400" i="1" dirty="0">
                <a:ea typeface="Cambria Math" pitchFamily="18" charset="0"/>
                <a:sym typeface="Symbol"/>
              </a:rPr>
              <a:t> matrix:</a:t>
            </a:r>
          </a:p>
        </p:txBody>
      </p:sp>
      <p:graphicFrame>
        <p:nvGraphicFramePr>
          <p:cNvPr id="12" name="Object 5"/>
          <p:cNvGraphicFramePr>
            <a:graphicFrameLocks noChangeAspect="1"/>
          </p:cNvGraphicFramePr>
          <p:nvPr>
            <p:extLst>
              <p:ext uri="{D42A27DB-BD31-4B8C-83A1-F6EECF244321}">
                <p14:modId xmlns:p14="http://schemas.microsoft.com/office/powerpoint/2010/main" val="634700635"/>
              </p:ext>
            </p:extLst>
          </p:nvPr>
        </p:nvGraphicFramePr>
        <p:xfrm>
          <a:off x="5410200" y="4038600"/>
          <a:ext cx="538334" cy="1708150"/>
        </p:xfrm>
        <a:graphic>
          <a:graphicData uri="http://schemas.openxmlformats.org/presentationml/2006/ole">
            <mc:AlternateContent xmlns:mc="http://schemas.openxmlformats.org/markup-compatibility/2006">
              <mc:Choice xmlns:v="urn:schemas-microsoft-com:vml" Requires="v">
                <p:oleObj spid="_x0000_s66888" name="Equation" r:id="rId5" imgW="368280" imgH="1168200" progId="Equation.DSMT4">
                  <p:embed/>
                </p:oleObj>
              </mc:Choice>
              <mc:Fallback>
                <p:oleObj name="Equation" r:id="rId5" imgW="368280" imgH="1168200" progId="Equation.DSMT4">
                  <p:embed/>
                  <p:pic>
                    <p:nvPicPr>
                      <p:cNvPr id="11" name="Object 10"/>
                      <p:cNvPicPr/>
                      <p:nvPr/>
                    </p:nvPicPr>
                    <p:blipFill>
                      <a:blip r:embed="rId6"/>
                      <a:stretch>
                        <a:fillRect/>
                      </a:stretch>
                    </p:blipFill>
                    <p:spPr>
                      <a:xfrm>
                        <a:off x="5410200" y="4038600"/>
                        <a:ext cx="538334" cy="1708150"/>
                      </a:xfrm>
                      <a:prstGeom prst="rect">
                        <a:avLst/>
                      </a:prstGeom>
                    </p:spPr>
                  </p:pic>
                </p:oleObj>
              </mc:Fallback>
            </mc:AlternateContent>
          </a:graphicData>
        </a:graphic>
      </p:graphicFrame>
      <p:sp>
        <p:nvSpPr>
          <p:cNvPr id="6" name="Content Placeholder 6"/>
          <p:cNvSpPr>
            <a:spLocks noGrp="1"/>
          </p:cNvSpPr>
          <p:nvPr>
            <p:ph idx="14"/>
          </p:nvPr>
        </p:nvSpPr>
        <p:spPr>
          <a:xfrm>
            <a:off x="457200" y="5715000"/>
            <a:ext cx="8229600" cy="838200"/>
          </a:xfrm>
        </p:spPr>
        <p:txBody>
          <a:bodyPr/>
          <a:lstStyle/>
          <a:p>
            <a:r>
              <a:rPr lang="en-US" sz="2400" dirty="0"/>
              <a:t>The (</a:t>
            </a:r>
            <a:r>
              <a:rPr lang="en-US" sz="2400" i="1" dirty="0" err="1"/>
              <a:t>i,j</a:t>
            </a:r>
            <a:r>
              <a:rPr lang="en-US" sz="2400" dirty="0"/>
              <a:t>)</a:t>
            </a:r>
            <a:r>
              <a:rPr lang="en-US" sz="2400" dirty="0" err="1"/>
              <a:t>th</a:t>
            </a:r>
            <a:r>
              <a:rPr lang="en-US" sz="2400" i="1" dirty="0"/>
              <a:t>  element </a:t>
            </a:r>
            <a:r>
              <a:rPr lang="en-US" sz="2400" dirty="0"/>
              <a:t>or</a:t>
            </a:r>
            <a:r>
              <a:rPr lang="en-US" sz="2400" i="1" dirty="0"/>
              <a:t> entry </a:t>
            </a:r>
            <a:r>
              <a:rPr lang="en-US" sz="2400" dirty="0"/>
              <a:t>of </a:t>
            </a:r>
            <a:r>
              <a:rPr lang="en-US" sz="2400" b="1" dirty="0"/>
              <a:t>A </a:t>
            </a:r>
            <a:r>
              <a:rPr lang="en-US" sz="2400" dirty="0"/>
              <a:t>is the element </a:t>
            </a:r>
            <a:r>
              <a:rPr lang="en-US" sz="2400" i="1" dirty="0"/>
              <a:t>a</a:t>
            </a:r>
            <a:r>
              <a:rPr lang="en-US" sz="2400" i="1" baseline="-25000" dirty="0"/>
              <a:t>ij</a:t>
            </a:r>
            <a:r>
              <a:rPr lang="en-US" sz="2400" dirty="0"/>
              <a:t>. We can use </a:t>
            </a:r>
            <a:r>
              <a:rPr lang="en-US" sz="2400" b="1" dirty="0"/>
              <a:t>A</a:t>
            </a:r>
            <a:r>
              <a:rPr lang="en-US" sz="2400" dirty="0"/>
              <a:t> = [</a:t>
            </a:r>
            <a:r>
              <a:rPr lang="en-US" sz="2400" i="1" dirty="0"/>
              <a:t>a</a:t>
            </a:r>
            <a:r>
              <a:rPr lang="en-US" sz="2400" i="1" baseline="-25000" dirty="0"/>
              <a:t>ij </a:t>
            </a:r>
            <a:r>
              <a:rPr lang="en-US" sz="2400" dirty="0"/>
              <a:t>] to denote the matrix  with its (</a:t>
            </a:r>
            <a:r>
              <a:rPr lang="en-US" sz="2400" i="1" dirty="0" err="1"/>
              <a:t>i,j</a:t>
            </a:r>
            <a:r>
              <a:rPr lang="en-US" sz="2400" dirty="0"/>
              <a:t>)</a:t>
            </a:r>
            <a:r>
              <a:rPr lang="en-US" sz="2400" dirty="0" err="1"/>
              <a:t>th</a:t>
            </a:r>
            <a:r>
              <a:rPr lang="en-US" sz="2400" i="1" dirty="0"/>
              <a:t> </a:t>
            </a:r>
            <a:r>
              <a:rPr lang="en-US" sz="2400" dirty="0"/>
              <a:t>element equal to </a:t>
            </a:r>
            <a:r>
              <a:rPr lang="en-US" sz="2400" i="1" dirty="0"/>
              <a:t>a</a:t>
            </a:r>
            <a:r>
              <a:rPr lang="en-US" sz="2400" i="1" baseline="-25000" dirty="0"/>
              <a:t>ij</a:t>
            </a:r>
            <a:r>
              <a:rPr lang="en-US" sz="2400" dirty="0"/>
              <a:t>.</a:t>
            </a:r>
            <a:endParaRPr lang="en-US" sz="2400" b="1" dirty="0"/>
          </a:p>
        </p:txBody>
      </p:sp>
    </p:spTree>
    <p:extLst>
      <p:ext uri="{BB962C8B-B14F-4D97-AF65-F5344CB8AC3E}">
        <p14:creationId xmlns:p14="http://schemas.microsoft.com/office/powerpoint/2010/main" val="8536167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Arithmetic: Addition</a:t>
            </a:r>
            <a:endParaRPr lang="en-US" sz="1500" dirty="0"/>
          </a:p>
        </p:txBody>
      </p:sp>
      <p:sp>
        <p:nvSpPr>
          <p:cNvPr id="9" name="Content Placeholder 2"/>
          <p:cNvSpPr>
            <a:spLocks noGrp="1"/>
          </p:cNvSpPr>
          <p:nvPr>
            <p:ph idx="1"/>
          </p:nvPr>
        </p:nvSpPr>
        <p:spPr>
          <a:xfrm>
            <a:off x="457200" y="1295400"/>
            <a:ext cx="8229600" cy="2438400"/>
          </a:xfrm>
        </p:spPr>
        <p:txBody>
          <a:bodyPr/>
          <a:lstStyle/>
          <a:p>
            <a:r>
              <a:rPr lang="en-US" sz="2800" b="1" dirty="0"/>
              <a:t>Definition</a:t>
            </a:r>
            <a:r>
              <a:rPr lang="en-US" sz="2800" dirty="0"/>
              <a:t>: Let </a:t>
            </a:r>
            <a:r>
              <a:rPr lang="en-US" sz="2800" b="1" dirty="0">
                <a:ea typeface="Cambria Math" pitchFamily="18" charset="0"/>
              </a:rPr>
              <a:t>A</a:t>
            </a:r>
            <a:r>
              <a:rPr lang="en-US" sz="2800" dirty="0">
                <a:ea typeface="Cambria Math" pitchFamily="18" charset="0"/>
              </a:rPr>
              <a:t> = [a</a:t>
            </a:r>
            <a:r>
              <a:rPr lang="en-US" sz="2800" baseline="-25000" dirty="0">
                <a:ea typeface="Cambria Math" pitchFamily="18" charset="0"/>
              </a:rPr>
              <a:t>ij</a:t>
            </a:r>
            <a:r>
              <a:rPr lang="en-US" sz="2800" dirty="0">
                <a:ea typeface="Cambria Math" pitchFamily="18" charset="0"/>
              </a:rPr>
              <a:t>] </a:t>
            </a:r>
            <a:r>
              <a:rPr lang="en-US" sz="2800" dirty="0"/>
              <a:t>and</a:t>
            </a:r>
            <a:r>
              <a:rPr lang="en-US" sz="2800" dirty="0">
                <a:ea typeface="Cambria Math" pitchFamily="18" charset="0"/>
              </a:rPr>
              <a:t> </a:t>
            </a:r>
            <a:r>
              <a:rPr lang="en-US" sz="2800" b="1" dirty="0">
                <a:ea typeface="Cambria Math" pitchFamily="18" charset="0"/>
              </a:rPr>
              <a:t>B</a:t>
            </a:r>
            <a:r>
              <a:rPr lang="en-US" sz="2800" dirty="0">
                <a:ea typeface="Cambria Math" pitchFamily="18" charset="0"/>
              </a:rPr>
              <a:t> = [b</a:t>
            </a:r>
            <a:r>
              <a:rPr lang="en-US" sz="2800" baseline="-25000" dirty="0">
                <a:ea typeface="Cambria Math" pitchFamily="18" charset="0"/>
              </a:rPr>
              <a:t>ij</a:t>
            </a:r>
            <a:r>
              <a:rPr lang="en-US" sz="2800" dirty="0">
                <a:ea typeface="Cambria Math" pitchFamily="18" charset="0"/>
              </a:rPr>
              <a:t>]</a:t>
            </a:r>
            <a:r>
              <a:rPr lang="en-US" sz="2800" i="1" dirty="0"/>
              <a:t>  </a:t>
            </a:r>
            <a:r>
              <a:rPr lang="en-US" sz="2800" dirty="0"/>
              <a:t>be </a:t>
            </a:r>
            <a:r>
              <a:rPr lang="en-US" sz="2800" i="1" dirty="0">
                <a:ea typeface="Cambria Math" pitchFamily="18" charset="0"/>
              </a:rPr>
              <a:t>m </a:t>
            </a:r>
            <a:r>
              <a:rPr lang="en-US" sz="2800" dirty="0">
                <a:ea typeface="Cambria Math" pitchFamily="18" charset="0"/>
                <a:cs typeface="Calibri" panose="020F0502020204030204" pitchFamily="34" charset="0"/>
              </a:rPr>
              <a:t>× </a:t>
            </a:r>
            <a:r>
              <a:rPr lang="en-US" sz="2800" i="1" dirty="0">
                <a:ea typeface="Cambria Math" pitchFamily="18" charset="0"/>
                <a:sym typeface="Symbol"/>
              </a:rPr>
              <a:t>n</a:t>
            </a:r>
            <a:r>
              <a:rPr lang="en-US" sz="2800" i="1" dirty="0">
                <a:ea typeface="Cambria Math" pitchFamily="18" charset="0"/>
              </a:rPr>
              <a:t> </a:t>
            </a:r>
            <a:r>
              <a:rPr lang="en-US" sz="2800" dirty="0"/>
              <a:t>matrices. The sum of </a:t>
            </a:r>
            <a:r>
              <a:rPr lang="en-US" sz="2800" b="1" dirty="0"/>
              <a:t>A</a:t>
            </a:r>
            <a:r>
              <a:rPr lang="en-US" sz="2800" dirty="0"/>
              <a:t> and </a:t>
            </a:r>
            <a:r>
              <a:rPr lang="en-US" sz="2800" b="1" dirty="0"/>
              <a:t>B</a:t>
            </a:r>
            <a:r>
              <a:rPr lang="en-US" sz="2800" dirty="0"/>
              <a:t>, denoted by </a:t>
            </a:r>
            <a:r>
              <a:rPr lang="en-US" sz="2800" b="1" dirty="0"/>
              <a:t>A</a:t>
            </a:r>
            <a:r>
              <a:rPr lang="en-US" sz="2800" dirty="0"/>
              <a:t> + </a:t>
            </a:r>
            <a:r>
              <a:rPr lang="en-US" sz="2800" b="1" dirty="0"/>
              <a:t>B</a:t>
            </a:r>
            <a:r>
              <a:rPr lang="en-US" sz="2800" dirty="0"/>
              <a:t>, is the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i="1" dirty="0">
                <a:ea typeface="Cambria Math" pitchFamily="18" charset="0"/>
              </a:rPr>
              <a:t> </a:t>
            </a:r>
            <a:r>
              <a:rPr lang="en-US" sz="2800" dirty="0">
                <a:ea typeface="Cambria Math" pitchFamily="18" charset="0"/>
              </a:rPr>
              <a:t>matrix that has </a:t>
            </a:r>
            <a:r>
              <a:rPr lang="en-US" sz="2800" i="1" dirty="0">
                <a:ea typeface="Cambria Math" pitchFamily="18" charset="0"/>
              </a:rPr>
              <a:t>a</a:t>
            </a:r>
            <a:r>
              <a:rPr lang="en-US" sz="2800" baseline="-25000" dirty="0">
                <a:ea typeface="Cambria Math" pitchFamily="18" charset="0"/>
              </a:rPr>
              <a:t>ij</a:t>
            </a:r>
            <a:r>
              <a:rPr lang="en-US" sz="2800" dirty="0">
                <a:ea typeface="Cambria Math" pitchFamily="18" charset="0"/>
              </a:rPr>
              <a:t> + </a:t>
            </a:r>
            <a:r>
              <a:rPr lang="en-US" sz="2800" i="1" dirty="0">
                <a:ea typeface="Cambria Math" pitchFamily="18" charset="0"/>
              </a:rPr>
              <a:t>b</a:t>
            </a:r>
            <a:r>
              <a:rPr lang="en-US" sz="2800" baseline="-25000" dirty="0">
                <a:ea typeface="Cambria Math" pitchFamily="18" charset="0"/>
              </a:rPr>
              <a:t>ij </a:t>
            </a:r>
            <a:r>
              <a:rPr lang="en-US" sz="2800" dirty="0">
                <a:ea typeface="Cambria Math" pitchFamily="18" charset="0"/>
              </a:rPr>
              <a:t>as its (</a:t>
            </a:r>
            <a:r>
              <a:rPr lang="en-US" sz="2800" i="1" dirty="0">
                <a:ea typeface="Cambria Math" pitchFamily="18" charset="0"/>
              </a:rPr>
              <a:t>i,j</a:t>
            </a:r>
            <a:r>
              <a:rPr lang="en-US" sz="2800" dirty="0">
                <a:ea typeface="Cambria Math" pitchFamily="18" charset="0"/>
              </a:rPr>
              <a:t>)</a:t>
            </a:r>
            <a:r>
              <a:rPr lang="en-US" sz="2800" dirty="0" err="1">
                <a:ea typeface="Cambria Math" pitchFamily="18" charset="0"/>
              </a:rPr>
              <a:t>th</a:t>
            </a:r>
            <a:r>
              <a:rPr lang="en-US" sz="2800" dirty="0">
                <a:ea typeface="Cambria Math" pitchFamily="18" charset="0"/>
              </a:rPr>
              <a:t> element. In other words, </a:t>
            </a:r>
            <a:r>
              <a:rPr lang="en-US" sz="2800" b="1" dirty="0"/>
              <a:t>A</a:t>
            </a:r>
            <a:r>
              <a:rPr lang="en-US" sz="2800" dirty="0"/>
              <a:t> + </a:t>
            </a:r>
            <a:r>
              <a:rPr lang="en-US" sz="2800" b="1" dirty="0"/>
              <a:t>B</a:t>
            </a:r>
            <a:r>
              <a:rPr lang="en-US" sz="2800" dirty="0"/>
              <a:t> = [</a:t>
            </a:r>
            <a:r>
              <a:rPr lang="en-US" sz="2800" i="1" dirty="0">
                <a:ea typeface="Cambria Math" pitchFamily="18" charset="0"/>
              </a:rPr>
              <a:t>a</a:t>
            </a:r>
            <a:r>
              <a:rPr lang="en-US" sz="2800" i="1" baseline="-25000" dirty="0">
                <a:ea typeface="Cambria Math" pitchFamily="18" charset="0"/>
              </a:rPr>
              <a:t>ij</a:t>
            </a:r>
            <a:r>
              <a:rPr lang="en-US" sz="2800" baseline="-25000" dirty="0">
                <a:ea typeface="Cambria Math" pitchFamily="18" charset="0"/>
              </a:rPr>
              <a:t> </a:t>
            </a:r>
            <a:r>
              <a:rPr lang="en-US" sz="2800" dirty="0">
                <a:ea typeface="Cambria Math" pitchFamily="18" charset="0"/>
              </a:rPr>
              <a:t> + </a:t>
            </a:r>
            <a:r>
              <a:rPr lang="en-US" sz="2800" i="1" dirty="0">
                <a:ea typeface="Cambria Math" pitchFamily="18" charset="0"/>
              </a:rPr>
              <a:t>b</a:t>
            </a:r>
            <a:r>
              <a:rPr lang="en-US" sz="2800" i="1" baseline="-25000" dirty="0">
                <a:ea typeface="Cambria Math" pitchFamily="18" charset="0"/>
              </a:rPr>
              <a:t>ij</a:t>
            </a:r>
            <a:r>
              <a:rPr lang="en-US" sz="2800" dirty="0">
                <a:ea typeface="Cambria Math" pitchFamily="18" charset="0"/>
              </a:rPr>
              <a:t>].</a:t>
            </a:r>
          </a:p>
          <a:p>
            <a:r>
              <a:rPr lang="en-US" sz="2800" b="1" dirty="0">
                <a:ea typeface="Cambria Math" pitchFamily="18" charset="0"/>
              </a:rPr>
              <a:t>Example</a:t>
            </a:r>
            <a:r>
              <a:rPr lang="en-US" sz="2800" dirty="0">
                <a:ea typeface="Cambria Math" pitchFamily="18" charset="0"/>
              </a:rPr>
              <a:t>:</a:t>
            </a:r>
            <a:endParaRPr lang="en-US" sz="2800" dirty="0"/>
          </a:p>
        </p:txBody>
      </p:sp>
      <p:graphicFrame>
        <p:nvGraphicFramePr>
          <p:cNvPr id="5" name="Object 3"/>
          <p:cNvGraphicFramePr>
            <a:graphicFrameLocks noChangeAspect="1"/>
          </p:cNvGraphicFramePr>
          <p:nvPr>
            <p:extLst>
              <p:ext uri="{D42A27DB-BD31-4B8C-83A1-F6EECF244321}">
                <p14:modId xmlns:p14="http://schemas.microsoft.com/office/powerpoint/2010/main" val="44760895"/>
              </p:ext>
            </p:extLst>
          </p:nvPr>
        </p:nvGraphicFramePr>
        <p:xfrm>
          <a:off x="1297578" y="4017152"/>
          <a:ext cx="6548844" cy="1697848"/>
        </p:xfrm>
        <a:graphic>
          <a:graphicData uri="http://schemas.openxmlformats.org/presentationml/2006/ole">
            <mc:AlternateContent xmlns:mc="http://schemas.openxmlformats.org/markup-compatibility/2006">
              <mc:Choice xmlns:v="urn:schemas-microsoft-com:vml" Requires="v">
                <p:oleObj spid="_x0000_s67744" name="Equation" r:id="rId3" imgW="2743200" imgH="711000" progId="Equation.DSMT4">
                  <p:embed/>
                </p:oleObj>
              </mc:Choice>
              <mc:Fallback>
                <p:oleObj name="Equation" r:id="rId3" imgW="2743200" imgH="711000" progId="Equation.DSMT4">
                  <p:embed/>
                  <p:pic>
                    <p:nvPicPr>
                      <p:cNvPr id="0" name=""/>
                      <p:cNvPicPr/>
                      <p:nvPr/>
                    </p:nvPicPr>
                    <p:blipFill>
                      <a:blip r:embed="rId4"/>
                      <a:stretch>
                        <a:fillRect/>
                      </a:stretch>
                    </p:blipFill>
                    <p:spPr>
                      <a:xfrm>
                        <a:off x="1297578" y="4017152"/>
                        <a:ext cx="6548844" cy="1697848"/>
                      </a:xfrm>
                      <a:prstGeom prst="rect">
                        <a:avLst/>
                      </a:prstGeom>
                    </p:spPr>
                  </p:pic>
                </p:oleObj>
              </mc:Fallback>
            </mc:AlternateContent>
          </a:graphicData>
        </a:graphic>
      </p:graphicFrame>
      <p:sp>
        <p:nvSpPr>
          <p:cNvPr id="10" name="Content Placeholder 4"/>
          <p:cNvSpPr>
            <a:spLocks noGrp="1"/>
          </p:cNvSpPr>
          <p:nvPr>
            <p:ph idx="13"/>
          </p:nvPr>
        </p:nvSpPr>
        <p:spPr>
          <a:xfrm>
            <a:off x="457200" y="5943600"/>
            <a:ext cx="8229600" cy="457200"/>
          </a:xfrm>
        </p:spPr>
        <p:txBody>
          <a:bodyPr/>
          <a:lstStyle/>
          <a:p>
            <a:r>
              <a:rPr lang="en-US" sz="2800" dirty="0">
                <a:ea typeface="Cambria Math" pitchFamily="18" charset="0"/>
              </a:rPr>
              <a:t>Note that matrices of different sizes can not be added.</a:t>
            </a:r>
            <a:endParaRPr lang="en-US" sz="2800" dirty="0"/>
          </a:p>
        </p:txBody>
      </p:sp>
    </p:spTree>
    <p:extLst>
      <p:ext uri="{BB962C8B-B14F-4D97-AF65-F5344CB8AC3E}">
        <p14:creationId xmlns:p14="http://schemas.microsoft.com/office/powerpoint/2010/main" val="27346128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endParaRPr lang="en-US" sz="1500" dirty="0"/>
          </a:p>
        </p:txBody>
      </p:sp>
      <p:sp>
        <p:nvSpPr>
          <p:cNvPr id="9" name="Content Placeholder 2"/>
          <p:cNvSpPr>
            <a:spLocks noGrp="1"/>
          </p:cNvSpPr>
          <p:nvPr>
            <p:ph idx="1"/>
          </p:nvPr>
        </p:nvSpPr>
        <p:spPr>
          <a:xfrm>
            <a:off x="457200" y="1295400"/>
            <a:ext cx="8458200" cy="2438400"/>
          </a:xfrm>
        </p:spPr>
        <p:txBody>
          <a:bodyPr/>
          <a:lstStyle/>
          <a:p>
            <a:pPr>
              <a:spcBef>
                <a:spcPts val="600"/>
              </a:spcBef>
            </a:pPr>
            <a:r>
              <a:rPr lang="en-US" sz="2400" b="1" dirty="0"/>
              <a:t>Definition</a:t>
            </a:r>
            <a:r>
              <a:rPr lang="en-US" sz="2400" dirty="0"/>
              <a:t>: Let </a:t>
            </a:r>
            <a:r>
              <a:rPr lang="en-US" sz="2400" b="1" dirty="0">
                <a:ea typeface="Cambria Math" pitchFamily="18" charset="0"/>
              </a:rPr>
              <a:t>A</a:t>
            </a:r>
            <a:r>
              <a:rPr lang="en-US" sz="2400" dirty="0">
                <a:ea typeface="Cambria Math" pitchFamily="18" charset="0"/>
              </a:rPr>
              <a:t> </a:t>
            </a:r>
            <a:r>
              <a:rPr lang="en-US" sz="2400" dirty="0"/>
              <a:t>be an </a:t>
            </a:r>
            <a:r>
              <a:rPr lang="en-US" sz="2400" i="1" dirty="0">
                <a:ea typeface="Cambria Math" pitchFamily="18" charset="0"/>
              </a:rPr>
              <a:t>m </a:t>
            </a:r>
            <a:r>
              <a:rPr lang="en-US" sz="2400" dirty="0">
                <a:ea typeface="Cambria Math" pitchFamily="18" charset="0"/>
                <a:cs typeface="Calibri" panose="020F0502020204030204" pitchFamily="34" charset="0"/>
              </a:rPr>
              <a:t>× </a:t>
            </a:r>
            <a:r>
              <a:rPr lang="en-US" sz="2400" i="1" dirty="0">
                <a:ea typeface="Cambria Math" pitchFamily="18" charset="0"/>
                <a:sym typeface="Symbol"/>
              </a:rPr>
              <a:t>k</a:t>
            </a:r>
            <a:r>
              <a:rPr lang="en-US" sz="2400" i="1" dirty="0">
                <a:ea typeface="Cambria Math" pitchFamily="18" charset="0"/>
              </a:rPr>
              <a:t> </a:t>
            </a:r>
            <a:r>
              <a:rPr lang="en-US" sz="2400" dirty="0"/>
              <a:t>matrix and </a:t>
            </a:r>
            <a:r>
              <a:rPr lang="en-US" sz="2400" b="1" dirty="0"/>
              <a:t>B </a:t>
            </a:r>
            <a:r>
              <a:rPr lang="en-US" sz="2400" dirty="0"/>
              <a:t>be a </a:t>
            </a:r>
            <a:r>
              <a:rPr lang="en-US" sz="2400" i="1" dirty="0">
                <a:ea typeface="Cambria Math" pitchFamily="18" charset="0"/>
              </a:rPr>
              <a:t>k</a:t>
            </a:r>
            <a:r>
              <a:rPr lang="en-US" sz="2400" dirty="0">
                <a:ea typeface="Cambria Math" pitchFamily="18" charset="0"/>
                <a:cs typeface="Calibri" panose="020F0502020204030204" pitchFamily="34" charset="0"/>
              </a:rPr>
              <a:t> × </a:t>
            </a:r>
            <a:r>
              <a:rPr lang="en-US" sz="2400" i="1" dirty="0">
                <a:ea typeface="Cambria Math" pitchFamily="18" charset="0"/>
                <a:sym typeface="Symbol"/>
              </a:rPr>
              <a:t>n</a:t>
            </a:r>
            <a:r>
              <a:rPr lang="en-US" sz="2400" i="1" dirty="0">
                <a:ea typeface="Cambria Math" pitchFamily="18" charset="0"/>
              </a:rPr>
              <a:t> </a:t>
            </a:r>
            <a:r>
              <a:rPr lang="en-US" sz="2400" dirty="0">
                <a:ea typeface="Cambria Math" pitchFamily="18" charset="0"/>
              </a:rPr>
              <a:t>matrix</a:t>
            </a:r>
            <a:r>
              <a:rPr lang="en-US" sz="2400" dirty="0"/>
              <a:t>. The </a:t>
            </a:r>
            <a:r>
              <a:rPr lang="en-US" sz="2400" i="1" dirty="0"/>
              <a:t>product</a:t>
            </a:r>
            <a:r>
              <a:rPr lang="en-US" sz="2400" dirty="0"/>
              <a:t> of </a:t>
            </a:r>
            <a:r>
              <a:rPr lang="en-US" sz="2400" b="1" dirty="0"/>
              <a:t>A</a:t>
            </a:r>
            <a:r>
              <a:rPr lang="en-US" sz="2400" dirty="0"/>
              <a:t> and </a:t>
            </a:r>
            <a:r>
              <a:rPr lang="en-US" sz="2400" b="1" dirty="0"/>
              <a:t>B</a:t>
            </a:r>
            <a:r>
              <a:rPr lang="en-US" sz="2400" dirty="0"/>
              <a:t>, denoted by </a:t>
            </a:r>
            <a:r>
              <a:rPr lang="en-US" sz="2400" b="1" dirty="0"/>
              <a:t>AB</a:t>
            </a:r>
            <a:r>
              <a:rPr lang="en-US" sz="2400" dirty="0"/>
              <a:t>, is the </a:t>
            </a:r>
            <a:r>
              <a:rPr lang="en-US" sz="2400" i="1" dirty="0">
                <a:ea typeface="Cambria Math" pitchFamily="18" charset="0"/>
              </a:rPr>
              <a:t>m</a:t>
            </a:r>
            <a:r>
              <a:rPr lang="en-US" sz="2400" dirty="0">
                <a:ea typeface="Cambria Math" pitchFamily="18" charset="0"/>
                <a:cs typeface="Calibri" panose="020F0502020204030204" pitchFamily="34" charset="0"/>
              </a:rPr>
              <a:t> × </a:t>
            </a:r>
            <a:r>
              <a:rPr lang="en-US" sz="2400" i="1" dirty="0">
                <a:ea typeface="Cambria Math" pitchFamily="18" charset="0"/>
                <a:sym typeface="Symbol"/>
              </a:rPr>
              <a:t>n</a:t>
            </a:r>
            <a:r>
              <a:rPr lang="en-US" sz="2400" i="1" dirty="0">
                <a:ea typeface="Cambria Math" pitchFamily="18" charset="0"/>
              </a:rPr>
              <a:t> </a:t>
            </a:r>
            <a:r>
              <a:rPr lang="en-US" sz="2400" dirty="0">
                <a:ea typeface="Cambria Math" pitchFamily="18" charset="0"/>
              </a:rPr>
              <a:t>matrix that has its (</a:t>
            </a:r>
            <a:r>
              <a:rPr lang="en-US" sz="2400" i="1" dirty="0">
                <a:ea typeface="Cambria Math" pitchFamily="18" charset="0"/>
              </a:rPr>
              <a:t>i,j</a:t>
            </a:r>
            <a:r>
              <a:rPr lang="en-US" sz="2400" dirty="0">
                <a:ea typeface="Cambria Math" pitchFamily="18" charset="0"/>
              </a:rPr>
              <a:t>)</a:t>
            </a:r>
            <a:r>
              <a:rPr lang="en-US" sz="2400" dirty="0" err="1">
                <a:ea typeface="Cambria Math" pitchFamily="18" charset="0"/>
              </a:rPr>
              <a:t>th</a:t>
            </a:r>
            <a:r>
              <a:rPr lang="en-US" sz="2400" dirty="0">
                <a:ea typeface="Cambria Math" pitchFamily="18" charset="0"/>
              </a:rPr>
              <a:t> element equal to the sum of the products of the corresponding elements from the </a:t>
            </a:r>
            <a:r>
              <a:rPr lang="en-US" sz="2400" i="1" dirty="0" err="1">
                <a:ea typeface="Cambria Math" pitchFamily="18" charset="0"/>
              </a:rPr>
              <a:t>i</a:t>
            </a:r>
            <a:r>
              <a:rPr lang="en-US" sz="2400" dirty="0" err="1">
                <a:ea typeface="Cambria Math" pitchFamily="18" charset="0"/>
              </a:rPr>
              <a:t>th</a:t>
            </a:r>
            <a:r>
              <a:rPr lang="en-US" sz="2400" dirty="0">
                <a:ea typeface="Cambria Math" pitchFamily="18" charset="0"/>
              </a:rPr>
              <a:t> row of </a:t>
            </a:r>
            <a:r>
              <a:rPr lang="en-US" sz="2400" b="1" dirty="0">
                <a:ea typeface="Cambria Math" pitchFamily="18" charset="0"/>
              </a:rPr>
              <a:t>A</a:t>
            </a:r>
            <a:r>
              <a:rPr lang="en-US" sz="2400" dirty="0">
                <a:ea typeface="Cambria Math" pitchFamily="18" charset="0"/>
              </a:rPr>
              <a:t> and the </a:t>
            </a:r>
            <a:r>
              <a:rPr lang="en-US" sz="2400" i="1" dirty="0" err="1">
                <a:ea typeface="Cambria Math" pitchFamily="18" charset="0"/>
              </a:rPr>
              <a:t>j</a:t>
            </a:r>
            <a:r>
              <a:rPr lang="en-US" sz="2400" dirty="0" err="1">
                <a:ea typeface="Cambria Math" pitchFamily="18" charset="0"/>
              </a:rPr>
              <a:t>th</a:t>
            </a:r>
            <a:r>
              <a:rPr lang="en-US" sz="2400" dirty="0">
                <a:ea typeface="Cambria Math" pitchFamily="18" charset="0"/>
              </a:rPr>
              <a:t> column of </a:t>
            </a:r>
            <a:r>
              <a:rPr lang="en-US" sz="2400" b="1" dirty="0">
                <a:ea typeface="Cambria Math" pitchFamily="18" charset="0"/>
              </a:rPr>
              <a:t>B</a:t>
            </a:r>
            <a:r>
              <a:rPr lang="en-US" sz="2400" dirty="0">
                <a:ea typeface="Cambria Math" pitchFamily="18" charset="0"/>
              </a:rPr>
              <a:t>. In other words, if </a:t>
            </a:r>
            <a:r>
              <a:rPr lang="en-US" sz="2400" b="1" dirty="0"/>
              <a:t>AB</a:t>
            </a:r>
            <a:r>
              <a:rPr lang="en-US" sz="2400" dirty="0"/>
              <a:t> = [</a:t>
            </a:r>
            <a:r>
              <a:rPr lang="en-US" sz="2400" i="1" dirty="0" err="1">
                <a:ea typeface="Cambria Math" pitchFamily="18" charset="0"/>
              </a:rPr>
              <a:t>c</a:t>
            </a:r>
            <a:r>
              <a:rPr lang="en-US" sz="2400" i="1" baseline="-25000" dirty="0" err="1">
                <a:ea typeface="Cambria Math" pitchFamily="18" charset="0"/>
              </a:rPr>
              <a:t>ij</a:t>
            </a:r>
            <a:r>
              <a:rPr lang="en-US" sz="2400" dirty="0">
                <a:ea typeface="Cambria Math" pitchFamily="18" charset="0"/>
              </a:rPr>
              <a:t>] then </a:t>
            </a:r>
            <a:r>
              <a:rPr lang="en-US" sz="2400" i="1" dirty="0" err="1">
                <a:ea typeface="Cambria Math" pitchFamily="18" charset="0"/>
              </a:rPr>
              <a:t>c</a:t>
            </a:r>
            <a:r>
              <a:rPr lang="en-US" sz="2400" i="1" baseline="-25000" dirty="0" err="1">
                <a:ea typeface="Cambria Math" pitchFamily="18" charset="0"/>
              </a:rPr>
              <a:t>ij</a:t>
            </a:r>
            <a:r>
              <a:rPr lang="en-US" sz="2400" baseline="-25000" dirty="0">
                <a:ea typeface="Cambria Math" pitchFamily="18" charset="0"/>
              </a:rPr>
              <a:t> </a:t>
            </a:r>
            <a:r>
              <a:rPr lang="en-US" sz="2400" dirty="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ea typeface="Cambria Math" pitchFamily="18" charset="0"/>
              </a:rPr>
              <a:t>1</a:t>
            </a:r>
            <a:r>
              <a:rPr lang="en-US" sz="2400" i="1" dirty="0">
                <a:ea typeface="Cambria Math" pitchFamily="18" charset="0"/>
              </a:rPr>
              <a:t>b</a:t>
            </a:r>
            <a:r>
              <a:rPr lang="en-US" sz="2400" baseline="-25000" dirty="0">
                <a:ea typeface="Cambria Math" pitchFamily="18" charset="0"/>
              </a:rPr>
              <a:t>1j </a:t>
            </a:r>
            <a:r>
              <a:rPr lang="en-US" sz="2400" dirty="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ea typeface="Cambria Math" pitchFamily="18" charset="0"/>
              </a:rPr>
              <a:t>2</a:t>
            </a:r>
            <a:r>
              <a:rPr lang="en-US" sz="2400" i="1" dirty="0">
                <a:ea typeface="Cambria Math" pitchFamily="18" charset="0"/>
              </a:rPr>
              <a:t>b</a:t>
            </a:r>
            <a:r>
              <a:rPr lang="en-US" sz="2400" baseline="-25000" dirty="0">
                <a:ea typeface="Cambria Math" pitchFamily="18" charset="0"/>
              </a:rPr>
              <a:t>2</a:t>
            </a:r>
            <a:r>
              <a:rPr lang="en-US" sz="2400" i="1" baseline="-25000" dirty="0">
                <a:ea typeface="Cambria Math" pitchFamily="18" charset="0"/>
              </a:rPr>
              <a:t>j</a:t>
            </a:r>
            <a:r>
              <a:rPr lang="en-US" sz="2400" dirty="0">
                <a:ea typeface="Cambria Math" pitchFamily="18" charset="0"/>
              </a:rPr>
              <a:t> + … + </a:t>
            </a:r>
            <a:r>
              <a:rPr lang="en-US" sz="2400" i="1" dirty="0">
                <a:ea typeface="Cambria Math" pitchFamily="18" charset="0"/>
              </a:rPr>
              <a:t>a</a:t>
            </a:r>
            <a:r>
              <a:rPr lang="en-US" sz="2400" i="1" baseline="-25000" dirty="0">
                <a:ea typeface="Cambria Math" pitchFamily="18" charset="0"/>
              </a:rPr>
              <a:t>kj</a:t>
            </a:r>
            <a:r>
              <a:rPr lang="en-US" sz="2400" i="1" dirty="0">
                <a:ea typeface="Cambria Math" pitchFamily="18" charset="0"/>
              </a:rPr>
              <a:t>b</a:t>
            </a:r>
            <a:r>
              <a:rPr lang="en-US" sz="2400" baseline="-25000" dirty="0">
                <a:ea typeface="Cambria Math" pitchFamily="18" charset="0"/>
              </a:rPr>
              <a:t>2</a:t>
            </a:r>
            <a:r>
              <a:rPr lang="en-US" sz="2400" i="1" baseline="-25000" dirty="0">
                <a:ea typeface="Cambria Math" pitchFamily="18" charset="0"/>
              </a:rPr>
              <a:t>j</a:t>
            </a:r>
            <a:r>
              <a:rPr lang="en-US" sz="2400" dirty="0">
                <a:ea typeface="Cambria Math" pitchFamily="18" charset="0"/>
              </a:rPr>
              <a:t>.</a:t>
            </a:r>
          </a:p>
          <a:p>
            <a:pPr>
              <a:spcBef>
                <a:spcPts val="600"/>
              </a:spcBef>
            </a:pPr>
            <a:r>
              <a:rPr lang="en-US" sz="2400" b="1" dirty="0">
                <a:ea typeface="Cambria Math" pitchFamily="18" charset="0"/>
              </a:rPr>
              <a:t>Example</a:t>
            </a:r>
            <a:r>
              <a:rPr lang="en-US" sz="2400" dirty="0">
                <a:ea typeface="Cambria Math" pitchFamily="18" charset="0"/>
              </a:rPr>
              <a:t>:</a:t>
            </a:r>
            <a:endParaRPr lang="en-US" sz="2400" dirty="0"/>
          </a:p>
        </p:txBody>
      </p:sp>
      <p:graphicFrame>
        <p:nvGraphicFramePr>
          <p:cNvPr id="5" name="Object 3"/>
          <p:cNvGraphicFramePr>
            <a:graphicFrameLocks noChangeAspect="1"/>
          </p:cNvGraphicFramePr>
          <p:nvPr>
            <p:extLst>
              <p:ext uri="{D42A27DB-BD31-4B8C-83A1-F6EECF244321}">
                <p14:modId xmlns:p14="http://schemas.microsoft.com/office/powerpoint/2010/main" val="408449968"/>
              </p:ext>
            </p:extLst>
          </p:nvPr>
        </p:nvGraphicFramePr>
        <p:xfrm>
          <a:off x="2362200" y="3505200"/>
          <a:ext cx="4121150" cy="1788864"/>
        </p:xfrm>
        <a:graphic>
          <a:graphicData uri="http://schemas.openxmlformats.org/presentationml/2006/ole">
            <mc:AlternateContent xmlns:mc="http://schemas.openxmlformats.org/markup-compatibility/2006">
              <mc:Choice xmlns:v="urn:schemas-microsoft-com:vml" Requires="v">
                <p:oleObj spid="_x0000_s68763" name="Equation" r:id="rId3" imgW="2108160" imgH="914400" progId="Equation.DSMT4">
                  <p:embed/>
                </p:oleObj>
              </mc:Choice>
              <mc:Fallback>
                <p:oleObj name="Equation" r:id="rId3" imgW="2108160" imgH="914400" progId="Equation.DSMT4">
                  <p:embed/>
                  <p:pic>
                    <p:nvPicPr>
                      <p:cNvPr id="5" name="Object 3"/>
                      <p:cNvPicPr/>
                      <p:nvPr/>
                    </p:nvPicPr>
                    <p:blipFill>
                      <a:blip r:embed="rId4"/>
                      <a:stretch>
                        <a:fillRect/>
                      </a:stretch>
                    </p:blipFill>
                    <p:spPr>
                      <a:xfrm>
                        <a:off x="2362200" y="3505200"/>
                        <a:ext cx="4121150" cy="1788864"/>
                      </a:xfrm>
                      <a:prstGeom prst="rect">
                        <a:avLst/>
                      </a:prstGeom>
                    </p:spPr>
                  </p:pic>
                </p:oleObj>
              </mc:Fallback>
            </mc:AlternateContent>
          </a:graphicData>
        </a:graphic>
      </p:graphicFrame>
      <p:sp>
        <p:nvSpPr>
          <p:cNvPr id="10" name="Content Placeholder 4"/>
          <p:cNvSpPr>
            <a:spLocks noGrp="1"/>
          </p:cNvSpPr>
          <p:nvPr>
            <p:ph idx="13"/>
          </p:nvPr>
        </p:nvSpPr>
        <p:spPr>
          <a:xfrm>
            <a:off x="457200" y="5410200"/>
            <a:ext cx="8229600" cy="1143000"/>
          </a:xfrm>
        </p:spPr>
        <p:txBody>
          <a:bodyPr/>
          <a:lstStyle/>
          <a:p>
            <a:r>
              <a:rPr lang="en-US" sz="2400" dirty="0">
                <a:ea typeface="Cambria Math" pitchFamily="18" charset="0"/>
              </a:rPr>
              <a:t>The product of two matrices is undefined when the number of columns in the first matrix is not the same as the number of rows in the second.</a:t>
            </a:r>
          </a:p>
        </p:txBody>
      </p:sp>
    </p:spTree>
    <p:extLst>
      <p:ext uri="{BB962C8B-B14F-4D97-AF65-F5344CB8AC3E}">
        <p14:creationId xmlns:p14="http://schemas.microsoft.com/office/powerpoint/2010/main" val="41999749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Matrix Multiplication</a:t>
            </a:r>
            <a:endParaRPr lang="en-US" sz="1500" dirty="0"/>
          </a:p>
        </p:txBody>
      </p:sp>
      <p:sp>
        <p:nvSpPr>
          <p:cNvPr id="9" name="Content Placeholder 2"/>
          <p:cNvSpPr>
            <a:spLocks noGrp="1"/>
          </p:cNvSpPr>
          <p:nvPr>
            <p:ph idx="1"/>
          </p:nvPr>
        </p:nvSpPr>
        <p:spPr>
          <a:xfrm>
            <a:off x="457200" y="1295400"/>
            <a:ext cx="8229600" cy="533400"/>
          </a:xfrm>
        </p:spPr>
        <p:txBody>
          <a:bodyPr/>
          <a:lstStyle/>
          <a:p>
            <a:r>
              <a:rPr lang="en-US" sz="2800" dirty="0"/>
              <a:t>The Product of </a:t>
            </a:r>
            <a:r>
              <a:rPr lang="en-US" sz="2800" b="1" dirty="0"/>
              <a:t>A</a:t>
            </a:r>
            <a:r>
              <a:rPr lang="en-US" sz="2800" dirty="0"/>
              <a:t> = [</a:t>
            </a:r>
            <a:r>
              <a:rPr lang="en-US" sz="2800" dirty="0">
                <a:ea typeface="Cambria Math" pitchFamily="18" charset="0"/>
              </a:rPr>
              <a:t>a</a:t>
            </a:r>
            <a:r>
              <a:rPr lang="en-US" sz="2800" i="1" baseline="-25000" dirty="0">
                <a:ea typeface="Cambria Math" pitchFamily="18" charset="0"/>
              </a:rPr>
              <a:t>ij</a:t>
            </a:r>
            <a:r>
              <a:rPr lang="en-US" sz="2800" dirty="0">
                <a:ea typeface="Cambria Math" pitchFamily="18" charset="0"/>
              </a:rPr>
              <a:t>] and </a:t>
            </a:r>
            <a:r>
              <a:rPr lang="en-US" sz="2800" b="1" dirty="0"/>
              <a:t>B</a:t>
            </a:r>
            <a:r>
              <a:rPr lang="en-US" sz="2800" dirty="0"/>
              <a:t> = [</a:t>
            </a:r>
            <a:r>
              <a:rPr lang="en-US" sz="2800" dirty="0">
                <a:ea typeface="Cambria Math" pitchFamily="18" charset="0"/>
              </a:rPr>
              <a:t>b</a:t>
            </a:r>
            <a:r>
              <a:rPr lang="en-US" sz="2800" i="1" baseline="-25000" dirty="0">
                <a:ea typeface="Cambria Math" pitchFamily="18" charset="0"/>
              </a:rPr>
              <a:t>ij</a:t>
            </a:r>
            <a:r>
              <a:rPr lang="en-US" sz="2800" dirty="0">
                <a:ea typeface="Cambria Math" pitchFamily="18" charset="0"/>
              </a:rPr>
              <a:t>]</a:t>
            </a:r>
            <a:endParaRPr lang="en-US" sz="2800" dirty="0"/>
          </a:p>
        </p:txBody>
      </p:sp>
      <p:graphicFrame>
        <p:nvGraphicFramePr>
          <p:cNvPr id="6" name="Object 3"/>
          <p:cNvGraphicFramePr>
            <a:graphicFrameLocks noChangeAspect="1"/>
          </p:cNvGraphicFramePr>
          <p:nvPr>
            <p:extLst>
              <p:ext uri="{D42A27DB-BD31-4B8C-83A1-F6EECF244321}">
                <p14:modId xmlns:p14="http://schemas.microsoft.com/office/powerpoint/2010/main" val="2245713610"/>
              </p:ext>
            </p:extLst>
          </p:nvPr>
        </p:nvGraphicFramePr>
        <p:xfrm>
          <a:off x="609600" y="1905000"/>
          <a:ext cx="2741760" cy="3151800"/>
        </p:xfrm>
        <a:graphic>
          <a:graphicData uri="http://schemas.openxmlformats.org/presentationml/2006/ole">
            <mc:AlternateContent xmlns:mc="http://schemas.openxmlformats.org/markup-compatibility/2006">
              <mc:Choice xmlns:v="urn:schemas-microsoft-com:vml" Requires="v">
                <p:oleObj spid="_x0000_s70237" name="Equation" r:id="rId3" imgW="1612800" imgH="1854000" progId="Equation.DSMT4">
                  <p:embed/>
                </p:oleObj>
              </mc:Choice>
              <mc:Fallback>
                <p:oleObj name="Equation" r:id="rId3" imgW="1612800" imgH="1854000" progId="Equation.DSMT4">
                  <p:embed/>
                  <p:pic>
                    <p:nvPicPr>
                      <p:cNvPr id="0" name=""/>
                      <p:cNvPicPr/>
                      <p:nvPr/>
                    </p:nvPicPr>
                    <p:blipFill>
                      <a:blip r:embed="rId4"/>
                      <a:stretch>
                        <a:fillRect/>
                      </a:stretch>
                    </p:blipFill>
                    <p:spPr>
                      <a:xfrm>
                        <a:off x="609600" y="1905000"/>
                        <a:ext cx="2741760" cy="3151800"/>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888001035"/>
              </p:ext>
            </p:extLst>
          </p:nvPr>
        </p:nvGraphicFramePr>
        <p:xfrm>
          <a:off x="4739712" y="1905000"/>
          <a:ext cx="3583872" cy="1985940"/>
        </p:xfrm>
        <a:graphic>
          <a:graphicData uri="http://schemas.openxmlformats.org/presentationml/2006/ole">
            <mc:AlternateContent xmlns:mc="http://schemas.openxmlformats.org/markup-compatibility/2006">
              <mc:Choice xmlns:v="urn:schemas-microsoft-com:vml" Requires="v">
                <p:oleObj spid="_x0000_s70238" name="Equation" r:id="rId5" imgW="2108160" imgH="1168200" progId="Equation.DSMT4">
                  <p:embed/>
                </p:oleObj>
              </mc:Choice>
              <mc:Fallback>
                <p:oleObj name="Equation" r:id="rId5" imgW="2108160" imgH="1168200" progId="Equation.DSMT4">
                  <p:embed/>
                  <p:pic>
                    <p:nvPicPr>
                      <p:cNvPr id="6" name="Object 5"/>
                      <p:cNvPicPr/>
                      <p:nvPr/>
                    </p:nvPicPr>
                    <p:blipFill>
                      <a:blip r:embed="rId6"/>
                      <a:stretch>
                        <a:fillRect/>
                      </a:stretch>
                    </p:blipFill>
                    <p:spPr>
                      <a:xfrm>
                        <a:off x="4739712" y="1905000"/>
                        <a:ext cx="3583872" cy="1985940"/>
                      </a:xfrm>
                      <a:prstGeom prst="rect">
                        <a:avLst/>
                      </a:prstGeom>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884231763"/>
              </p:ext>
            </p:extLst>
          </p:nvPr>
        </p:nvGraphicFramePr>
        <p:xfrm>
          <a:off x="5128512" y="4178640"/>
          <a:ext cx="2849472" cy="2374560"/>
        </p:xfrm>
        <a:graphic>
          <a:graphicData uri="http://schemas.openxmlformats.org/presentationml/2006/ole">
            <mc:AlternateContent xmlns:mc="http://schemas.openxmlformats.org/markup-compatibility/2006">
              <mc:Choice xmlns:v="urn:schemas-microsoft-com:vml" Requires="v">
                <p:oleObj spid="_x0000_s70239" name="Equation" r:id="rId7" imgW="1676160" imgH="1396800" progId="Equation.DSMT4">
                  <p:embed/>
                </p:oleObj>
              </mc:Choice>
              <mc:Fallback>
                <p:oleObj name="Equation" r:id="rId7" imgW="1676160" imgH="1396800" progId="Equation.DSMT4">
                  <p:embed/>
                  <p:pic>
                    <p:nvPicPr>
                      <p:cNvPr id="11" name="Object 10"/>
                      <p:cNvPicPr/>
                      <p:nvPr/>
                    </p:nvPicPr>
                    <p:blipFill>
                      <a:blip r:embed="rId8"/>
                      <a:stretch>
                        <a:fillRect/>
                      </a:stretch>
                    </p:blipFill>
                    <p:spPr>
                      <a:xfrm>
                        <a:off x="5128512" y="4178640"/>
                        <a:ext cx="2849472" cy="2374560"/>
                      </a:xfrm>
                      <a:prstGeom prst="rect">
                        <a:avLst/>
                      </a:prstGeom>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2745649358"/>
              </p:ext>
            </p:extLst>
          </p:nvPr>
        </p:nvGraphicFramePr>
        <p:xfrm>
          <a:off x="1035050" y="5762160"/>
          <a:ext cx="3000636" cy="410040"/>
        </p:xfrm>
        <a:graphic>
          <a:graphicData uri="http://schemas.openxmlformats.org/presentationml/2006/ole">
            <mc:AlternateContent xmlns:mc="http://schemas.openxmlformats.org/markup-compatibility/2006">
              <mc:Choice xmlns:v="urn:schemas-microsoft-com:vml" Requires="v">
                <p:oleObj spid="_x0000_s70240" name="Equation" r:id="rId9" imgW="1765080" imgH="241200" progId="Equation.DSMT4">
                  <p:embed/>
                </p:oleObj>
              </mc:Choice>
              <mc:Fallback>
                <p:oleObj name="Equation" r:id="rId9" imgW="1765080" imgH="241200" progId="Equation.DSMT4">
                  <p:embed/>
                  <p:pic>
                    <p:nvPicPr>
                      <p:cNvPr id="12" name="Object 11"/>
                      <p:cNvPicPr/>
                      <p:nvPr/>
                    </p:nvPicPr>
                    <p:blipFill>
                      <a:blip r:embed="rId10"/>
                      <a:stretch>
                        <a:fillRect/>
                      </a:stretch>
                    </p:blipFill>
                    <p:spPr>
                      <a:xfrm>
                        <a:off x="1035050" y="5762160"/>
                        <a:ext cx="3000636" cy="410040"/>
                      </a:xfrm>
                      <a:prstGeom prst="rect">
                        <a:avLst/>
                      </a:prstGeom>
                    </p:spPr>
                  </p:pic>
                </p:oleObj>
              </mc:Fallback>
            </mc:AlternateContent>
          </a:graphicData>
        </a:graphic>
      </p:graphicFrame>
    </p:spTree>
    <p:extLst>
      <p:ext uri="{BB962C8B-B14F-4D97-AF65-F5344CB8AC3E}">
        <p14:creationId xmlns:p14="http://schemas.microsoft.com/office/powerpoint/2010/main" val="29705044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 is not Commutative</a:t>
            </a:r>
            <a:endParaRPr lang="en-US" sz="1500" dirty="0"/>
          </a:p>
        </p:txBody>
      </p:sp>
      <p:sp>
        <p:nvSpPr>
          <p:cNvPr id="9" name="Content Placeholder 2"/>
          <p:cNvSpPr>
            <a:spLocks noGrp="1"/>
          </p:cNvSpPr>
          <p:nvPr>
            <p:ph idx="1"/>
          </p:nvPr>
        </p:nvSpPr>
        <p:spPr>
          <a:xfrm>
            <a:off x="457200" y="1295400"/>
            <a:ext cx="2514600" cy="533400"/>
          </a:xfrm>
        </p:spPr>
        <p:txBody>
          <a:bodyPr/>
          <a:lstStyle/>
          <a:p>
            <a:r>
              <a:rPr lang="en-US" dirty="0"/>
              <a:t>Example: Let</a:t>
            </a:r>
          </a:p>
        </p:txBody>
      </p:sp>
      <p:graphicFrame>
        <p:nvGraphicFramePr>
          <p:cNvPr id="11" name="Object 3"/>
          <p:cNvGraphicFramePr>
            <a:graphicFrameLocks noChangeAspect="1"/>
          </p:cNvGraphicFramePr>
          <p:nvPr>
            <p:extLst>
              <p:ext uri="{D42A27DB-BD31-4B8C-83A1-F6EECF244321}">
                <p14:modId xmlns:p14="http://schemas.microsoft.com/office/powerpoint/2010/main" val="2114510907"/>
              </p:ext>
            </p:extLst>
          </p:nvPr>
        </p:nvGraphicFramePr>
        <p:xfrm>
          <a:off x="2370136" y="1898447"/>
          <a:ext cx="1809000" cy="1143000"/>
        </p:xfrm>
        <a:graphic>
          <a:graphicData uri="http://schemas.openxmlformats.org/presentationml/2006/ole">
            <mc:AlternateContent xmlns:mc="http://schemas.openxmlformats.org/markup-compatibility/2006">
              <mc:Choice xmlns:v="urn:schemas-microsoft-com:vml" Requires="v">
                <p:oleObj spid="_x0000_s71250" name="Equation" r:id="rId3" imgW="723600" imgH="457200" progId="Equation.DSMT4">
                  <p:embed/>
                </p:oleObj>
              </mc:Choice>
              <mc:Fallback>
                <p:oleObj name="Equation" r:id="rId3" imgW="723600" imgH="457200" progId="Equation.DSMT4">
                  <p:embed/>
                  <p:pic>
                    <p:nvPicPr>
                      <p:cNvPr id="11" name="Object 3"/>
                      <p:cNvPicPr/>
                      <p:nvPr/>
                    </p:nvPicPr>
                    <p:blipFill>
                      <a:blip r:embed="rId4"/>
                      <a:stretch>
                        <a:fillRect/>
                      </a:stretch>
                    </p:blipFill>
                    <p:spPr>
                      <a:xfrm>
                        <a:off x="2370136" y="1898447"/>
                        <a:ext cx="1809000" cy="1143000"/>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440603925"/>
              </p:ext>
            </p:extLst>
          </p:nvPr>
        </p:nvGraphicFramePr>
        <p:xfrm>
          <a:off x="5569500" y="1898447"/>
          <a:ext cx="1746000" cy="1143000"/>
        </p:xfrm>
        <a:graphic>
          <a:graphicData uri="http://schemas.openxmlformats.org/presentationml/2006/ole">
            <mc:AlternateContent xmlns:mc="http://schemas.openxmlformats.org/markup-compatibility/2006">
              <mc:Choice xmlns:v="urn:schemas-microsoft-com:vml" Requires="v">
                <p:oleObj spid="_x0000_s71251" name="Equation" r:id="rId5" imgW="698400" imgH="457200" progId="Equation.DSMT4">
                  <p:embed/>
                </p:oleObj>
              </mc:Choice>
              <mc:Fallback>
                <p:oleObj name="Equation" r:id="rId5" imgW="698400" imgH="457200" progId="Equation.DSMT4">
                  <p:embed/>
                  <p:pic>
                    <p:nvPicPr>
                      <p:cNvPr id="11" name="Object 3"/>
                      <p:cNvPicPr/>
                      <p:nvPr/>
                    </p:nvPicPr>
                    <p:blipFill>
                      <a:blip r:embed="rId6"/>
                      <a:stretch>
                        <a:fillRect/>
                      </a:stretch>
                    </p:blipFill>
                    <p:spPr>
                      <a:xfrm>
                        <a:off x="5569500" y="1898447"/>
                        <a:ext cx="1746000" cy="1143000"/>
                      </a:xfrm>
                      <a:prstGeom prst="rect">
                        <a:avLst/>
                      </a:prstGeom>
                    </p:spPr>
                  </p:pic>
                </p:oleObj>
              </mc:Fallback>
            </mc:AlternateContent>
          </a:graphicData>
        </a:graphic>
      </p:graphicFrame>
      <p:sp>
        <p:nvSpPr>
          <p:cNvPr id="10" name="Content Placeholder 5"/>
          <p:cNvSpPr>
            <a:spLocks noGrp="1"/>
          </p:cNvSpPr>
          <p:nvPr>
            <p:ph idx="13"/>
          </p:nvPr>
        </p:nvSpPr>
        <p:spPr>
          <a:xfrm>
            <a:off x="457200" y="3276600"/>
            <a:ext cx="2667000" cy="1263758"/>
          </a:xfrm>
        </p:spPr>
        <p:txBody>
          <a:bodyPr/>
          <a:lstStyle/>
          <a:p>
            <a:r>
              <a:rPr lang="en-US" dirty="0"/>
              <a:t>Does </a:t>
            </a:r>
            <a:r>
              <a:rPr lang="en-US" b="1" dirty="0"/>
              <a:t>AB</a:t>
            </a:r>
            <a:r>
              <a:rPr lang="en-US" dirty="0"/>
              <a:t> = </a:t>
            </a:r>
            <a:r>
              <a:rPr lang="en-US" b="1" dirty="0"/>
              <a:t>BA</a:t>
            </a:r>
            <a:r>
              <a:rPr lang="en-US" dirty="0"/>
              <a:t>?</a:t>
            </a:r>
            <a:endParaRPr lang="en-US" b="1" dirty="0"/>
          </a:p>
          <a:p>
            <a:r>
              <a:rPr lang="en-US" b="1" dirty="0"/>
              <a:t>Solution:</a:t>
            </a:r>
          </a:p>
        </p:txBody>
      </p:sp>
      <p:graphicFrame>
        <p:nvGraphicFramePr>
          <p:cNvPr id="13" name="Object 6"/>
          <p:cNvGraphicFramePr>
            <a:graphicFrameLocks noChangeAspect="1"/>
          </p:cNvGraphicFramePr>
          <p:nvPr>
            <p:extLst>
              <p:ext uri="{D42A27DB-BD31-4B8C-83A1-F6EECF244321}">
                <p14:modId xmlns:p14="http://schemas.microsoft.com/office/powerpoint/2010/main" val="3409114534"/>
              </p:ext>
            </p:extLst>
          </p:nvPr>
        </p:nvGraphicFramePr>
        <p:xfrm>
          <a:off x="2370136" y="4800600"/>
          <a:ext cx="2095200" cy="1143000"/>
        </p:xfrm>
        <a:graphic>
          <a:graphicData uri="http://schemas.openxmlformats.org/presentationml/2006/ole">
            <mc:AlternateContent xmlns:mc="http://schemas.openxmlformats.org/markup-compatibility/2006">
              <mc:Choice xmlns:v="urn:schemas-microsoft-com:vml" Requires="v">
                <p:oleObj spid="_x0000_s71252" name="Equation" r:id="rId7" imgW="838080" imgH="457200" progId="Equation.DSMT4">
                  <p:embed/>
                </p:oleObj>
              </mc:Choice>
              <mc:Fallback>
                <p:oleObj name="Equation" r:id="rId7" imgW="838080" imgH="457200" progId="Equation.DSMT4">
                  <p:embed/>
                  <p:pic>
                    <p:nvPicPr>
                      <p:cNvPr id="11" name="Object 3"/>
                      <p:cNvPicPr/>
                      <p:nvPr/>
                    </p:nvPicPr>
                    <p:blipFill>
                      <a:blip r:embed="rId8"/>
                      <a:stretch>
                        <a:fillRect/>
                      </a:stretch>
                    </p:blipFill>
                    <p:spPr>
                      <a:xfrm>
                        <a:off x="2370136" y="4800600"/>
                        <a:ext cx="2095200" cy="1143000"/>
                      </a:xfrm>
                      <a:prstGeom prst="rect">
                        <a:avLst/>
                      </a:prstGeom>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2853509839"/>
              </p:ext>
            </p:extLst>
          </p:nvPr>
        </p:nvGraphicFramePr>
        <p:xfrm>
          <a:off x="5569500" y="4781550"/>
          <a:ext cx="2126700" cy="1143000"/>
        </p:xfrm>
        <a:graphic>
          <a:graphicData uri="http://schemas.openxmlformats.org/presentationml/2006/ole">
            <mc:AlternateContent xmlns:mc="http://schemas.openxmlformats.org/markup-compatibility/2006">
              <mc:Choice xmlns:v="urn:schemas-microsoft-com:vml" Requires="v">
                <p:oleObj spid="_x0000_s71253" name="Equation" r:id="rId9" imgW="850680" imgH="457200" progId="Equation.DSMT4">
                  <p:embed/>
                </p:oleObj>
              </mc:Choice>
              <mc:Fallback>
                <p:oleObj name="Equation" r:id="rId9" imgW="850680" imgH="457200" progId="Equation.DSMT4">
                  <p:embed/>
                  <p:pic>
                    <p:nvPicPr>
                      <p:cNvPr id="13" name="Object 3"/>
                      <p:cNvPicPr/>
                      <p:nvPr/>
                    </p:nvPicPr>
                    <p:blipFill>
                      <a:blip r:embed="rId10"/>
                      <a:stretch>
                        <a:fillRect/>
                      </a:stretch>
                    </p:blipFill>
                    <p:spPr>
                      <a:xfrm>
                        <a:off x="5569500" y="4781550"/>
                        <a:ext cx="2126700" cy="1143000"/>
                      </a:xfrm>
                      <a:prstGeom prst="rect">
                        <a:avLst/>
                      </a:prstGeom>
                    </p:spPr>
                  </p:pic>
                </p:oleObj>
              </mc:Fallback>
            </mc:AlternateContent>
          </a:graphicData>
        </a:graphic>
      </p:graphicFrame>
      <p:sp>
        <p:nvSpPr>
          <p:cNvPr id="6" name="Content Placeholder 8"/>
          <p:cNvSpPr>
            <a:spLocks noGrp="1"/>
          </p:cNvSpPr>
          <p:nvPr>
            <p:ph idx="14"/>
          </p:nvPr>
        </p:nvSpPr>
        <p:spPr>
          <a:xfrm>
            <a:off x="457200" y="5943600"/>
            <a:ext cx="1600200" cy="533400"/>
          </a:xfrm>
        </p:spPr>
        <p:txBody>
          <a:bodyPr/>
          <a:lstStyle/>
          <a:p>
            <a:r>
              <a:rPr lang="en-US" b="1" dirty="0"/>
              <a:t>AB</a:t>
            </a:r>
            <a:r>
              <a:rPr lang="en-US" dirty="0"/>
              <a:t> </a:t>
            </a:r>
            <a:r>
              <a:rPr lang="en-US" dirty="0">
                <a:ea typeface="Cambria Math" pitchFamily="18" charset="0"/>
              </a:rPr>
              <a:t>≠</a:t>
            </a:r>
            <a:r>
              <a:rPr lang="en-US" dirty="0"/>
              <a:t> </a:t>
            </a:r>
            <a:r>
              <a:rPr lang="en-US" b="1" dirty="0"/>
              <a:t>BA</a:t>
            </a:r>
            <a:endParaRPr lang="en-US" dirty="0"/>
          </a:p>
        </p:txBody>
      </p:sp>
    </p:spTree>
    <p:extLst>
      <p:ext uri="{BB962C8B-B14F-4D97-AF65-F5344CB8AC3E}">
        <p14:creationId xmlns:p14="http://schemas.microsoft.com/office/powerpoint/2010/main" val="27797561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Matrix and Powers of Matrices</a:t>
            </a:r>
            <a:endParaRPr lang="en-US" sz="1500" dirty="0"/>
          </a:p>
        </p:txBody>
      </p:sp>
      <p:sp>
        <p:nvSpPr>
          <p:cNvPr id="3" name="Content Placeholder 2"/>
          <p:cNvSpPr>
            <a:spLocks noGrp="1"/>
          </p:cNvSpPr>
          <p:nvPr>
            <p:ph idx="1"/>
          </p:nvPr>
        </p:nvSpPr>
        <p:spPr>
          <a:xfrm>
            <a:off x="457200" y="1295400"/>
            <a:ext cx="8229600" cy="1066800"/>
          </a:xfrm>
        </p:spPr>
        <p:txBody>
          <a:bodyPr/>
          <a:lstStyle/>
          <a:p>
            <a:r>
              <a:rPr lang="en-US" sz="2800" b="1" dirty="0"/>
              <a:t>Definition</a:t>
            </a:r>
            <a:r>
              <a:rPr lang="en-US" sz="2800" dirty="0"/>
              <a:t>: The </a:t>
            </a:r>
            <a:r>
              <a:rPr lang="en-US" sz="2800" i="1" dirty="0"/>
              <a:t>identity matrix of order n </a:t>
            </a:r>
            <a:r>
              <a:rPr lang="en-US" sz="2800" dirty="0"/>
              <a:t>is the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dirty="0"/>
              <a:t> matrix </a:t>
            </a:r>
            <a:r>
              <a:rPr lang="en-US" sz="2800" b="1" dirty="0"/>
              <a:t>I</a:t>
            </a:r>
            <a:r>
              <a:rPr lang="en-US" sz="2800" i="1" baseline="-25000" dirty="0"/>
              <a:t>n</a:t>
            </a:r>
            <a:r>
              <a:rPr lang="en-US" sz="2800" baseline="-25000" dirty="0"/>
              <a:t> </a:t>
            </a:r>
            <a:r>
              <a:rPr lang="en-US" sz="2800" dirty="0"/>
              <a:t> = [</a:t>
            </a:r>
            <a:r>
              <a:rPr lang="en-US" sz="2800" dirty="0">
                <a:ea typeface="Cambria Math" pitchFamily="18" charset="0"/>
                <a:sym typeface="Symbol"/>
              </a:rPr>
              <a:t></a:t>
            </a:r>
            <a:r>
              <a:rPr lang="en-US" sz="2800" i="1" baseline="-25000" dirty="0" err="1">
                <a:ea typeface="Cambria Math" pitchFamily="18" charset="0"/>
                <a:sym typeface="Symbol"/>
              </a:rPr>
              <a:t>ij</a:t>
            </a:r>
            <a:r>
              <a:rPr lang="en-US" sz="2800" dirty="0"/>
              <a:t>], where </a:t>
            </a:r>
            <a:r>
              <a:rPr lang="en-US" sz="2800" dirty="0">
                <a:ea typeface="Cambria Math" pitchFamily="18" charset="0"/>
                <a:sym typeface="Symbol"/>
              </a:rPr>
              <a:t></a:t>
            </a:r>
            <a:r>
              <a:rPr lang="en-US" sz="2800" i="1" baseline="-25000" dirty="0" err="1">
                <a:ea typeface="Cambria Math" pitchFamily="18" charset="0"/>
                <a:sym typeface="Symbol"/>
              </a:rPr>
              <a:t>ij</a:t>
            </a:r>
            <a:r>
              <a:rPr lang="en-US" sz="2800" baseline="-25000" dirty="0">
                <a:ea typeface="Cambria Math" pitchFamily="18" charset="0"/>
                <a:sym typeface="Symbol"/>
              </a:rPr>
              <a:t> </a:t>
            </a:r>
            <a:r>
              <a:rPr lang="en-US" sz="2800" dirty="0">
                <a:ea typeface="Cambria Math" pitchFamily="18" charset="0"/>
                <a:sym typeface="Symbol"/>
              </a:rPr>
              <a:t> = 1 if </a:t>
            </a:r>
            <a:r>
              <a:rPr lang="en-US" sz="2800" i="1" dirty="0" err="1">
                <a:ea typeface="Cambria Math" pitchFamily="18" charset="0"/>
                <a:sym typeface="Symbol"/>
              </a:rPr>
              <a:t>i</a:t>
            </a:r>
            <a:r>
              <a:rPr lang="en-US" sz="2800" dirty="0">
                <a:ea typeface="Cambria Math" pitchFamily="18" charset="0"/>
                <a:sym typeface="Symbol"/>
              </a:rPr>
              <a:t> = </a:t>
            </a:r>
            <a:r>
              <a:rPr lang="en-US" sz="2800" i="1" dirty="0">
                <a:ea typeface="Cambria Math" pitchFamily="18" charset="0"/>
                <a:sym typeface="Symbol"/>
              </a:rPr>
              <a:t>j</a:t>
            </a:r>
            <a:r>
              <a:rPr lang="en-US" sz="2800" dirty="0">
                <a:ea typeface="Cambria Math" pitchFamily="18" charset="0"/>
                <a:sym typeface="Symbol"/>
              </a:rPr>
              <a:t> and </a:t>
            </a:r>
            <a:r>
              <a:rPr lang="en-US" sz="2800" i="1" baseline="-25000" dirty="0" err="1">
                <a:ea typeface="Cambria Math" pitchFamily="18" charset="0"/>
                <a:sym typeface="Symbol"/>
              </a:rPr>
              <a:t>ij</a:t>
            </a:r>
            <a:r>
              <a:rPr lang="en-US" sz="2800" baseline="-25000" dirty="0">
                <a:ea typeface="Cambria Math" pitchFamily="18" charset="0"/>
                <a:sym typeface="Symbol"/>
              </a:rPr>
              <a:t> </a:t>
            </a:r>
            <a:r>
              <a:rPr lang="en-US" sz="2800" dirty="0">
                <a:ea typeface="Cambria Math" pitchFamily="18" charset="0"/>
                <a:sym typeface="Symbol"/>
              </a:rPr>
              <a:t> = 0 if </a:t>
            </a:r>
            <a:r>
              <a:rPr lang="en-US" sz="2800" i="1" dirty="0" err="1">
                <a:ea typeface="Cambria Math" pitchFamily="18" charset="0"/>
                <a:sym typeface="Symbol"/>
              </a:rPr>
              <a:t>i</a:t>
            </a:r>
            <a:r>
              <a:rPr lang="en-US" sz="2800" dirty="0" err="1">
                <a:ea typeface="Cambria Math"/>
                <a:sym typeface="Symbol"/>
              </a:rPr>
              <a:t>≠</a:t>
            </a:r>
            <a:r>
              <a:rPr lang="en-US" sz="2800" i="1" dirty="0" err="1">
                <a:ea typeface="Cambria Math"/>
                <a:sym typeface="Symbol"/>
              </a:rPr>
              <a:t>j</a:t>
            </a:r>
            <a:r>
              <a:rPr lang="en-US" sz="2800" dirty="0">
                <a:ea typeface="Cambria Math"/>
                <a:sym typeface="Symbol"/>
              </a:rPr>
              <a:t>.</a:t>
            </a:r>
          </a:p>
        </p:txBody>
      </p:sp>
      <p:graphicFrame>
        <p:nvGraphicFramePr>
          <p:cNvPr id="14" name="Object 3"/>
          <p:cNvGraphicFramePr>
            <a:graphicFrameLocks noChangeAspect="1"/>
          </p:cNvGraphicFramePr>
          <p:nvPr>
            <p:extLst>
              <p:ext uri="{D42A27DB-BD31-4B8C-83A1-F6EECF244321}">
                <p14:modId xmlns:p14="http://schemas.microsoft.com/office/powerpoint/2010/main" val="381753585"/>
              </p:ext>
            </p:extLst>
          </p:nvPr>
        </p:nvGraphicFramePr>
        <p:xfrm>
          <a:off x="831850" y="2383408"/>
          <a:ext cx="2444750" cy="2721992"/>
        </p:xfrm>
        <a:graphic>
          <a:graphicData uri="http://schemas.openxmlformats.org/presentationml/2006/ole">
            <mc:AlternateContent xmlns:mc="http://schemas.openxmlformats.org/markup-compatibility/2006">
              <mc:Choice xmlns:v="urn:schemas-microsoft-com:vml" Requires="v">
                <p:oleObj spid="_x0000_s73000" name="Equation" r:id="rId3" imgW="1231560" imgH="1371600" progId="Equation.DSMT4">
                  <p:embed/>
                </p:oleObj>
              </mc:Choice>
              <mc:Fallback>
                <p:oleObj name="Equation" r:id="rId3" imgW="1231560" imgH="1371600" progId="Equation.DSMT4">
                  <p:embed/>
                  <p:pic>
                    <p:nvPicPr>
                      <p:cNvPr id="14" name="Object 7"/>
                      <p:cNvPicPr/>
                      <p:nvPr/>
                    </p:nvPicPr>
                    <p:blipFill>
                      <a:blip r:embed="rId4"/>
                      <a:stretch>
                        <a:fillRect/>
                      </a:stretch>
                    </p:blipFill>
                    <p:spPr>
                      <a:xfrm>
                        <a:off x="831850" y="2383408"/>
                        <a:ext cx="2444750" cy="2721992"/>
                      </a:xfrm>
                      <a:prstGeom prst="rect">
                        <a:avLst/>
                      </a:prstGeom>
                    </p:spPr>
                  </p:pic>
                </p:oleObj>
              </mc:Fallback>
            </mc:AlternateContent>
          </a:graphicData>
        </a:graphic>
      </p:graphicFrame>
      <p:sp>
        <p:nvSpPr>
          <p:cNvPr id="4" name="Content Placeholder 4"/>
          <p:cNvSpPr>
            <a:spLocks noGrp="1"/>
          </p:cNvSpPr>
          <p:nvPr>
            <p:ph idx="13"/>
          </p:nvPr>
        </p:nvSpPr>
        <p:spPr>
          <a:xfrm>
            <a:off x="4572000" y="3048000"/>
            <a:ext cx="4114800" cy="1143000"/>
          </a:xfrm>
        </p:spPr>
        <p:txBody>
          <a:bodyPr/>
          <a:lstStyle/>
          <a:p>
            <a:pPr algn="ctr"/>
            <a:r>
              <a:rPr lang="en-US" sz="2800" b="1" dirty="0" err="1">
                <a:ea typeface="Cambria Math"/>
                <a:sym typeface="Symbol"/>
              </a:rPr>
              <a:t>A</a:t>
            </a:r>
            <a:r>
              <a:rPr lang="en-US" sz="2800" b="1" dirty="0" err="1"/>
              <a:t>I</a:t>
            </a:r>
            <a:r>
              <a:rPr lang="en-US" sz="2800" i="1" baseline="-25000" dirty="0" err="1"/>
              <a:t>n</a:t>
            </a:r>
            <a:r>
              <a:rPr lang="en-US" sz="2800" baseline="-25000" dirty="0"/>
              <a:t> </a:t>
            </a:r>
            <a:r>
              <a:rPr lang="en-US" sz="2800" dirty="0"/>
              <a:t> = </a:t>
            </a:r>
            <a:r>
              <a:rPr lang="en-US" sz="2800" b="1" dirty="0" err="1"/>
              <a:t>I</a:t>
            </a:r>
            <a:r>
              <a:rPr lang="en-US" sz="2800" i="1" baseline="-25000" dirty="0" err="1"/>
              <a:t>m</a:t>
            </a:r>
            <a:r>
              <a:rPr lang="en-US" sz="2800" b="1" dirty="0" err="1">
                <a:ea typeface="Cambria Math"/>
                <a:sym typeface="Symbol"/>
              </a:rPr>
              <a:t>A</a:t>
            </a:r>
            <a:r>
              <a:rPr lang="en-US" sz="2800" b="1" dirty="0">
                <a:ea typeface="Cambria Math"/>
                <a:sym typeface="Symbol"/>
              </a:rPr>
              <a:t> = A </a:t>
            </a:r>
          </a:p>
          <a:p>
            <a:r>
              <a:rPr lang="en-US" sz="2800" dirty="0">
                <a:ea typeface="Cambria Math"/>
                <a:sym typeface="Symbol"/>
              </a:rPr>
              <a:t>when </a:t>
            </a:r>
            <a:r>
              <a:rPr lang="en-US" sz="2800" b="1" dirty="0">
                <a:ea typeface="Cambria Math"/>
                <a:sym typeface="Symbol"/>
              </a:rPr>
              <a:t>A</a:t>
            </a:r>
            <a:r>
              <a:rPr lang="en-US" sz="2800" dirty="0">
                <a:ea typeface="Cambria Math"/>
                <a:sym typeface="Symbol"/>
              </a:rPr>
              <a:t> is an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dirty="0">
                <a:ea typeface="Cambria Math"/>
                <a:sym typeface="Symbol"/>
              </a:rPr>
              <a:t>  matrix</a:t>
            </a:r>
          </a:p>
        </p:txBody>
      </p:sp>
      <p:sp>
        <p:nvSpPr>
          <p:cNvPr id="5" name="Content Placeholder 5"/>
          <p:cNvSpPr>
            <a:spLocks noGrp="1"/>
          </p:cNvSpPr>
          <p:nvPr>
            <p:ph idx="14"/>
          </p:nvPr>
        </p:nvSpPr>
        <p:spPr>
          <a:xfrm>
            <a:off x="457200" y="5105400"/>
            <a:ext cx="8305800" cy="914400"/>
          </a:xfrm>
        </p:spPr>
        <p:txBody>
          <a:bodyPr/>
          <a:lstStyle/>
          <a:p>
            <a:r>
              <a:rPr lang="en-US" sz="2800" dirty="0">
                <a:ea typeface="Cambria Math"/>
                <a:sym typeface="Symbol"/>
              </a:rPr>
              <a:t>Powers of square matrices can be defined. When A is an </a:t>
            </a:r>
            <a:r>
              <a:rPr lang="en-US" sz="2800" i="1" dirty="0">
                <a:ea typeface="Cambria Math" pitchFamily="18" charset="0"/>
                <a:sym typeface="Symbol"/>
              </a:rPr>
              <a:t>n</a:t>
            </a:r>
            <a:r>
              <a:rPr lang="en-US" sz="2800" i="1" dirty="0">
                <a:ea typeface="Cambria Math" pitchFamily="18" charset="0"/>
              </a:rPr>
              <a:t> </a:t>
            </a:r>
            <a:r>
              <a:rPr lang="en-US" sz="2800" dirty="0">
                <a:ea typeface="Cambria Math" pitchFamily="18" charset="0"/>
                <a:cs typeface="Calibri" panose="020F0502020204030204" pitchFamily="34" charset="0"/>
              </a:rPr>
              <a:t>×</a:t>
            </a:r>
            <a:r>
              <a:rPr lang="en-US" sz="2800" i="1" dirty="0">
                <a:ea typeface="Cambria Math" pitchFamily="18" charset="0"/>
                <a:sym typeface="Symbol"/>
              </a:rPr>
              <a:t> n</a:t>
            </a:r>
            <a:r>
              <a:rPr lang="en-US" sz="2800" dirty="0"/>
              <a:t>  matrix, we have:</a:t>
            </a:r>
            <a:endParaRPr lang="en-US" sz="2800" dirty="0">
              <a:ea typeface="Cambria Math"/>
              <a:sym typeface="Symbol"/>
            </a:endParaRPr>
          </a:p>
        </p:txBody>
      </p:sp>
      <p:graphicFrame>
        <p:nvGraphicFramePr>
          <p:cNvPr id="15" name="Object 6"/>
          <p:cNvGraphicFramePr>
            <a:graphicFrameLocks noChangeAspect="1"/>
          </p:cNvGraphicFramePr>
          <p:nvPr>
            <p:extLst>
              <p:ext uri="{D42A27DB-BD31-4B8C-83A1-F6EECF244321}">
                <p14:modId xmlns:p14="http://schemas.microsoft.com/office/powerpoint/2010/main" val="2442978886"/>
              </p:ext>
            </p:extLst>
          </p:nvPr>
        </p:nvGraphicFramePr>
        <p:xfrm>
          <a:off x="4370618" y="5791200"/>
          <a:ext cx="4411662" cy="820972"/>
        </p:xfrm>
        <a:graphic>
          <a:graphicData uri="http://schemas.openxmlformats.org/presentationml/2006/ole">
            <mc:AlternateContent xmlns:mc="http://schemas.openxmlformats.org/markup-compatibility/2006">
              <mc:Choice xmlns:v="urn:schemas-microsoft-com:vml" Requires="v">
                <p:oleObj spid="_x0000_s73001" name="Equation" r:id="rId5" imgW="1904760" imgH="355320" progId="Equation.DSMT4">
                  <p:embed/>
                </p:oleObj>
              </mc:Choice>
              <mc:Fallback>
                <p:oleObj name="Equation" r:id="rId5" imgW="1904760" imgH="355320" progId="Equation.DSMT4">
                  <p:embed/>
                  <p:pic>
                    <p:nvPicPr>
                      <p:cNvPr id="14" name="Object 7"/>
                      <p:cNvPicPr/>
                      <p:nvPr/>
                    </p:nvPicPr>
                    <p:blipFill>
                      <a:blip r:embed="rId6"/>
                      <a:stretch>
                        <a:fillRect/>
                      </a:stretch>
                    </p:blipFill>
                    <p:spPr>
                      <a:xfrm>
                        <a:off x="4370618" y="5791200"/>
                        <a:ext cx="4411662" cy="820972"/>
                      </a:xfrm>
                      <a:prstGeom prst="rect">
                        <a:avLst/>
                      </a:prstGeom>
                    </p:spPr>
                  </p:pic>
                </p:oleObj>
              </mc:Fallback>
            </mc:AlternateContent>
          </a:graphicData>
        </a:graphic>
      </p:graphicFrame>
    </p:spTree>
    <p:extLst>
      <p:ext uri="{BB962C8B-B14F-4D97-AF65-F5344CB8AC3E}">
        <p14:creationId xmlns:p14="http://schemas.microsoft.com/office/powerpoint/2010/main" val="26984568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Transposes of Matrices</a:t>
            </a:r>
            <a:r>
              <a:rPr lang="en-US" sz="1500" dirty="0"/>
              <a:t> 1</a:t>
            </a:r>
          </a:p>
        </p:txBody>
      </p:sp>
      <p:sp>
        <p:nvSpPr>
          <p:cNvPr id="3" name="Content Placeholder 2"/>
          <p:cNvSpPr>
            <a:spLocks noGrp="1"/>
          </p:cNvSpPr>
          <p:nvPr>
            <p:ph idx="1"/>
          </p:nvPr>
        </p:nvSpPr>
        <p:spPr>
          <a:xfrm>
            <a:off x="457200" y="1295400"/>
            <a:ext cx="8534400" cy="2133600"/>
          </a:xfrm>
        </p:spPr>
        <p:txBody>
          <a:bodyPr/>
          <a:lstStyle/>
          <a:p>
            <a:r>
              <a:rPr lang="en-US" sz="2800" b="1" dirty="0"/>
              <a:t>Definition</a:t>
            </a:r>
            <a:r>
              <a:rPr lang="en-US" sz="2800" dirty="0"/>
              <a:t>: Let </a:t>
            </a:r>
            <a:r>
              <a:rPr lang="en-US" sz="2800" b="1" dirty="0"/>
              <a:t>A</a:t>
            </a:r>
            <a:r>
              <a:rPr lang="en-US" sz="2800" dirty="0"/>
              <a:t> = [</a:t>
            </a:r>
            <a:r>
              <a:rPr lang="en-US" sz="2800" i="1" dirty="0">
                <a:ea typeface="Cambria Math" pitchFamily="18" charset="0"/>
              </a:rPr>
              <a:t>a</a:t>
            </a:r>
            <a:r>
              <a:rPr lang="en-US" sz="2800" i="1" baseline="-25000" dirty="0">
                <a:ea typeface="Cambria Math" pitchFamily="18" charset="0"/>
              </a:rPr>
              <a:t>ij</a:t>
            </a:r>
            <a:r>
              <a:rPr lang="en-US" sz="2800" dirty="0">
                <a:ea typeface="Cambria Math" pitchFamily="18" charset="0"/>
              </a:rPr>
              <a:t>] be an </a:t>
            </a:r>
            <a:r>
              <a:rPr lang="en-US" sz="2800" i="1" dirty="0">
                <a:ea typeface="Cambria Math" pitchFamily="18" charset="0"/>
              </a:rPr>
              <a:t>m </a:t>
            </a:r>
            <a:r>
              <a:rPr lang="en-US" sz="2800" dirty="0">
                <a:ea typeface="Cambria Math" pitchFamily="18" charset="0"/>
                <a:cs typeface="Calibri" panose="020F0502020204030204" pitchFamily="34" charset="0"/>
              </a:rPr>
              <a:t>× </a:t>
            </a:r>
            <a:r>
              <a:rPr lang="en-US" sz="2800" i="1" dirty="0">
                <a:ea typeface="Cambria Math" pitchFamily="18" charset="0"/>
                <a:sym typeface="Symbol"/>
              </a:rPr>
              <a:t>n</a:t>
            </a:r>
            <a:r>
              <a:rPr lang="en-US" sz="2800" dirty="0">
                <a:ea typeface="Cambria Math"/>
                <a:sym typeface="Symbol"/>
              </a:rPr>
              <a:t> matrix. The </a:t>
            </a:r>
            <a:r>
              <a:rPr lang="en-US" sz="2800" i="1" dirty="0">
                <a:ea typeface="Cambria Math"/>
                <a:sym typeface="Symbol"/>
              </a:rPr>
              <a:t>transpose</a:t>
            </a:r>
            <a:r>
              <a:rPr lang="en-US" sz="2800" dirty="0">
                <a:ea typeface="Cambria Math"/>
                <a:sym typeface="Symbol"/>
              </a:rPr>
              <a:t> of </a:t>
            </a:r>
            <a:r>
              <a:rPr lang="en-US" sz="2800" b="1" dirty="0">
                <a:ea typeface="Cambria Math"/>
                <a:sym typeface="Symbol"/>
              </a:rPr>
              <a:t>A</a:t>
            </a:r>
            <a:r>
              <a:rPr lang="en-US" sz="2800" dirty="0">
                <a:ea typeface="Cambria Math"/>
                <a:sym typeface="Symbol"/>
              </a:rPr>
              <a:t>, denoted by </a:t>
            </a:r>
            <a:r>
              <a:rPr lang="en-US" sz="2800" b="1" dirty="0"/>
              <a:t>A</a:t>
            </a:r>
            <a:r>
              <a:rPr lang="en-US" sz="2800" baseline="30000" dirty="0">
                <a:ea typeface="Cambria Math"/>
                <a:sym typeface="Symbol"/>
              </a:rPr>
              <a:t>t</a:t>
            </a:r>
            <a:r>
              <a:rPr lang="en-US" sz="2800" dirty="0">
                <a:sym typeface="Symbol"/>
              </a:rPr>
              <a:t> ,</a:t>
            </a:r>
            <a:r>
              <a:rPr lang="en-US" sz="2800" dirty="0"/>
              <a:t>is the </a:t>
            </a:r>
            <a:r>
              <a:rPr lang="en-US" sz="2800" i="1" dirty="0">
                <a:ea typeface="Cambria Math" pitchFamily="18" charset="0"/>
              </a:rPr>
              <a:t>n</a:t>
            </a:r>
            <a:r>
              <a:rPr lang="en-US" sz="2800" dirty="0">
                <a:ea typeface="Cambria Math" pitchFamily="18" charset="0"/>
                <a:cs typeface="Calibri" panose="020F0502020204030204" pitchFamily="34" charset="0"/>
              </a:rPr>
              <a:t> × </a:t>
            </a:r>
            <a:r>
              <a:rPr lang="en-US" sz="2800" i="1" dirty="0">
                <a:ea typeface="Cambria Math" pitchFamily="18" charset="0"/>
                <a:sym typeface="Symbol"/>
              </a:rPr>
              <a:t>m</a:t>
            </a:r>
            <a:r>
              <a:rPr lang="en-US" sz="2800" dirty="0"/>
              <a:t> matrix obtained by interchanging the rows and columns of </a:t>
            </a:r>
            <a:r>
              <a:rPr lang="en-US" sz="2800" b="1" dirty="0"/>
              <a:t>A</a:t>
            </a:r>
            <a:r>
              <a:rPr lang="en-US" sz="2800" dirty="0"/>
              <a:t>.</a:t>
            </a:r>
          </a:p>
          <a:p>
            <a:pPr marL="0" lvl="1" indent="0">
              <a:buNone/>
            </a:pPr>
            <a:r>
              <a:rPr lang="en-US" dirty="0"/>
              <a:t>If </a:t>
            </a:r>
            <a:r>
              <a:rPr lang="en-US" b="1" dirty="0"/>
              <a:t>A</a:t>
            </a:r>
            <a:r>
              <a:rPr lang="en-US" baseline="30000" dirty="0">
                <a:ea typeface="Cambria Math"/>
                <a:sym typeface="Symbol"/>
              </a:rPr>
              <a:t>t</a:t>
            </a:r>
            <a:r>
              <a:rPr lang="en-US" dirty="0">
                <a:sym typeface="Symbol"/>
              </a:rPr>
              <a:t> =</a:t>
            </a:r>
            <a:r>
              <a:rPr lang="en-US" dirty="0"/>
              <a:t> [</a:t>
            </a:r>
            <a:r>
              <a:rPr lang="en-US" i="1" dirty="0">
                <a:ea typeface="Cambria Math" pitchFamily="18" charset="0"/>
                <a:sym typeface="Symbol"/>
              </a:rPr>
              <a:t>b</a:t>
            </a:r>
            <a:r>
              <a:rPr lang="en-US" i="1" baseline="-25000" dirty="0">
                <a:ea typeface="Cambria Math" pitchFamily="18" charset="0"/>
                <a:sym typeface="Symbol"/>
              </a:rPr>
              <a:t>ij</a:t>
            </a:r>
            <a:r>
              <a:rPr lang="en-US" dirty="0"/>
              <a:t>], then  </a:t>
            </a:r>
            <a:r>
              <a:rPr lang="en-US" dirty="0">
                <a:ea typeface="Cambria Math" pitchFamily="18" charset="0"/>
                <a:sym typeface="Symbol"/>
              </a:rPr>
              <a:t>b</a:t>
            </a:r>
            <a:r>
              <a:rPr lang="en-US" baseline="-25000" dirty="0">
                <a:ea typeface="Cambria Math" pitchFamily="18" charset="0"/>
                <a:sym typeface="Symbol"/>
              </a:rPr>
              <a:t>ij </a:t>
            </a:r>
            <a:r>
              <a:rPr lang="en-US" dirty="0">
                <a:ea typeface="Cambria Math" pitchFamily="18" charset="0"/>
                <a:sym typeface="Symbol"/>
              </a:rPr>
              <a:t> = </a:t>
            </a:r>
            <a:r>
              <a:rPr lang="en-US" dirty="0" err="1">
                <a:ea typeface="Cambria Math" pitchFamily="18" charset="0"/>
                <a:sym typeface="Symbol"/>
              </a:rPr>
              <a:t>a</a:t>
            </a:r>
            <a:r>
              <a:rPr lang="en-US" baseline="-25000" dirty="0" err="1">
                <a:ea typeface="Cambria Math" pitchFamily="18" charset="0"/>
                <a:sym typeface="Symbol"/>
              </a:rPr>
              <a:t>ji</a:t>
            </a:r>
            <a:r>
              <a:rPr lang="en-US" dirty="0">
                <a:ea typeface="Cambria Math" pitchFamily="18" charset="0"/>
                <a:sym typeface="Symbol"/>
              </a:rPr>
              <a:t> for </a:t>
            </a:r>
            <a:r>
              <a:rPr lang="en-US" i="1" dirty="0" err="1">
                <a:ea typeface="Cambria Math" pitchFamily="18" charset="0"/>
                <a:sym typeface="Symbol"/>
              </a:rPr>
              <a:t>i</a:t>
            </a:r>
            <a:r>
              <a:rPr lang="en-US" dirty="0">
                <a:ea typeface="Cambria Math" pitchFamily="18" charset="0"/>
                <a:sym typeface="Symbol"/>
              </a:rPr>
              <a:t> =1,2,…,</a:t>
            </a:r>
            <a:r>
              <a:rPr lang="en-US" i="1" dirty="0">
                <a:ea typeface="Cambria Math" pitchFamily="18" charset="0"/>
                <a:sym typeface="Symbol"/>
              </a:rPr>
              <a:t>n</a:t>
            </a:r>
            <a:r>
              <a:rPr lang="en-US" dirty="0">
                <a:ea typeface="Cambria Math" pitchFamily="18" charset="0"/>
                <a:sym typeface="Symbol"/>
              </a:rPr>
              <a:t> and </a:t>
            </a:r>
            <a:r>
              <a:rPr lang="en-US" i="1" dirty="0">
                <a:ea typeface="Cambria Math" pitchFamily="18" charset="0"/>
                <a:sym typeface="Symbol"/>
              </a:rPr>
              <a:t>j</a:t>
            </a:r>
            <a:r>
              <a:rPr lang="en-US" dirty="0">
                <a:ea typeface="Cambria Math" pitchFamily="18" charset="0"/>
                <a:sym typeface="Symbol"/>
              </a:rPr>
              <a:t> = 1,2, ...,</a:t>
            </a:r>
            <a:r>
              <a:rPr lang="en-US" i="1" dirty="0">
                <a:ea typeface="Cambria Math" pitchFamily="18" charset="0"/>
                <a:sym typeface="Symbol"/>
              </a:rPr>
              <a:t>m</a:t>
            </a:r>
            <a:r>
              <a:rPr lang="en-US" dirty="0">
                <a:ea typeface="Cambria Math" pitchFamily="18" charset="0"/>
                <a:sym typeface="Symbol"/>
              </a:rPr>
              <a:t>. </a:t>
            </a:r>
            <a:endParaRPr lang="en-US" dirty="0">
              <a:ea typeface="Cambria Math"/>
              <a:sym typeface="Symbo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1010863789"/>
              </p:ext>
            </p:extLst>
          </p:nvPr>
        </p:nvGraphicFramePr>
        <p:xfrm>
          <a:off x="457200" y="4079875"/>
          <a:ext cx="8517346" cy="1635126"/>
        </p:xfrm>
        <a:graphic>
          <a:graphicData uri="http://schemas.openxmlformats.org/presentationml/2006/ole">
            <mc:AlternateContent xmlns:mc="http://schemas.openxmlformats.org/markup-compatibility/2006">
              <mc:Choice xmlns:v="urn:schemas-microsoft-com:vml" Requires="v">
                <p:oleObj spid="_x0000_s73875" name="Equation" r:id="rId3" imgW="3708360" imgH="711000" progId="Equation.DSMT4">
                  <p:embed/>
                </p:oleObj>
              </mc:Choice>
              <mc:Fallback>
                <p:oleObj name="Equation" r:id="rId3" imgW="3708360" imgH="711000" progId="Equation.DSMT4">
                  <p:embed/>
                  <p:pic>
                    <p:nvPicPr>
                      <p:cNvPr id="14" name="Object 3"/>
                      <p:cNvPicPr/>
                      <p:nvPr/>
                    </p:nvPicPr>
                    <p:blipFill>
                      <a:blip r:embed="rId4"/>
                      <a:stretch>
                        <a:fillRect/>
                      </a:stretch>
                    </p:blipFill>
                    <p:spPr>
                      <a:xfrm>
                        <a:off x="457200" y="4079875"/>
                        <a:ext cx="8517346" cy="1635126"/>
                      </a:xfrm>
                      <a:prstGeom prst="rect">
                        <a:avLst/>
                      </a:prstGeom>
                    </p:spPr>
                  </p:pic>
                </p:oleObj>
              </mc:Fallback>
            </mc:AlternateContent>
          </a:graphicData>
        </a:graphic>
      </p:graphicFrame>
    </p:spTree>
    <p:extLst>
      <p:ext uri="{BB962C8B-B14F-4D97-AF65-F5344CB8AC3E}">
        <p14:creationId xmlns:p14="http://schemas.microsoft.com/office/powerpoint/2010/main" val="218627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8" name="Content Placeholder 2"/>
          <p:cNvSpPr>
            <a:spLocks noGrp="1"/>
          </p:cNvSpPr>
          <p:nvPr>
            <p:ph idx="1"/>
          </p:nvPr>
        </p:nvSpPr>
        <p:spPr>
          <a:xfrm>
            <a:off x="457200" y="1295400"/>
            <a:ext cx="8229600" cy="3429000"/>
          </a:xfrm>
        </p:spPr>
        <p:txBody>
          <a:bodyPr/>
          <a:lstStyle/>
          <a:p>
            <a:r>
              <a:rPr lang="en-US" sz="2800" dirty="0"/>
              <a:t>Let </a:t>
            </a:r>
            <a:r>
              <a:rPr lang="en-US" sz="2800" i="1" dirty="0"/>
              <a:t>S</a:t>
            </a:r>
            <a:r>
              <a:rPr lang="en-US" sz="2800" dirty="0"/>
              <a:t> be the set of all sets which are not members of themselves. A paradox results from trying to answer the question “Is </a:t>
            </a:r>
            <a:r>
              <a:rPr lang="en-US" sz="2800" i="1" dirty="0"/>
              <a:t>S</a:t>
            </a:r>
            <a:r>
              <a:rPr lang="en-US" sz="2800" dirty="0"/>
              <a:t> a member of itself?”</a:t>
            </a:r>
          </a:p>
          <a:p>
            <a:r>
              <a:rPr lang="en-US" sz="2800" dirty="0"/>
              <a:t>Related Paradox:</a:t>
            </a:r>
          </a:p>
          <a:p>
            <a:pPr lvl="1"/>
            <a:r>
              <a:rPr lang="en-US" sz="2400" dirty="0"/>
              <a:t>Henry is a barber who shaves all people who do not shave themselves. A paradox results from trying to answer the question “Does Henry shave himself?”</a:t>
            </a:r>
          </a:p>
        </p:txBody>
      </p:sp>
      <p:pic>
        <p:nvPicPr>
          <p:cNvPr id="9" name="Picture 3" descr="A portrait of Bertrand Russell.&#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047999" y="4786356"/>
            <a:ext cx="1538690" cy="1781088"/>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800600" y="5029200"/>
            <a:ext cx="3810000" cy="1295400"/>
          </a:xfrm>
        </p:spPr>
        <p:txBody>
          <a:bodyPr/>
          <a:lstStyle/>
          <a:p>
            <a:pPr>
              <a:spcBef>
                <a:spcPts val="0"/>
              </a:spcBef>
              <a:spcAft>
                <a:spcPts val="0"/>
              </a:spcAft>
            </a:pPr>
            <a:r>
              <a:rPr lang="en-US" sz="2400" dirty="0"/>
              <a:t>Bertrand Russell (1872-1970)</a:t>
            </a:r>
          </a:p>
          <a:p>
            <a:pPr>
              <a:spcBef>
                <a:spcPts val="0"/>
              </a:spcBef>
              <a:spcAft>
                <a:spcPts val="0"/>
              </a:spcAft>
            </a:pPr>
            <a:r>
              <a:rPr lang="en-US" sz="2400" dirty="0"/>
              <a:t>Cambridge, UK</a:t>
            </a:r>
          </a:p>
          <a:p>
            <a:pPr>
              <a:spcBef>
                <a:spcPts val="0"/>
              </a:spcBef>
              <a:spcAft>
                <a:spcPts val="0"/>
              </a:spcAft>
            </a:pPr>
            <a:r>
              <a:rPr lang="en-US" sz="2400" dirty="0"/>
              <a:t>Nobel Prize Winner</a:t>
            </a:r>
          </a:p>
        </p:txBody>
      </p:sp>
    </p:spTree>
    <p:extLst>
      <p:ext uri="{BB962C8B-B14F-4D97-AF65-F5344CB8AC3E}">
        <p14:creationId xmlns:p14="http://schemas.microsoft.com/office/powerpoint/2010/main" val="26555482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Transposes of Matrices</a:t>
            </a:r>
            <a:r>
              <a:rPr lang="en-US" sz="1500" dirty="0"/>
              <a:t> 2</a:t>
            </a:r>
          </a:p>
        </p:txBody>
      </p:sp>
      <p:sp>
        <p:nvSpPr>
          <p:cNvPr id="3" name="Content Placeholder 2"/>
          <p:cNvSpPr>
            <a:spLocks noGrp="1"/>
          </p:cNvSpPr>
          <p:nvPr>
            <p:ph idx="1"/>
          </p:nvPr>
        </p:nvSpPr>
        <p:spPr>
          <a:xfrm>
            <a:off x="457200" y="1295400"/>
            <a:ext cx="8229600" cy="1676400"/>
          </a:xfrm>
        </p:spPr>
        <p:txBody>
          <a:bodyPr/>
          <a:lstStyle/>
          <a:p>
            <a:r>
              <a:rPr lang="en-US" b="1" dirty="0"/>
              <a:t>Definition</a:t>
            </a:r>
            <a:r>
              <a:rPr lang="en-US" dirty="0"/>
              <a:t>: A square matrix </a:t>
            </a:r>
            <a:r>
              <a:rPr lang="en-US" b="1" dirty="0"/>
              <a:t>A</a:t>
            </a:r>
            <a:r>
              <a:rPr lang="en-US" dirty="0"/>
              <a:t> </a:t>
            </a:r>
            <a:r>
              <a:rPr lang="en-US" dirty="0">
                <a:ea typeface="Cambria Math" pitchFamily="18" charset="0"/>
              </a:rPr>
              <a:t> is called symmetric if  </a:t>
            </a:r>
            <a:r>
              <a:rPr lang="en-US" b="1" dirty="0">
                <a:ea typeface="Cambria Math"/>
                <a:sym typeface="Symbol"/>
              </a:rPr>
              <a:t>A</a:t>
            </a:r>
            <a:r>
              <a:rPr lang="en-US" dirty="0">
                <a:ea typeface="Cambria Math"/>
                <a:sym typeface="Symbol"/>
              </a:rPr>
              <a:t> =</a:t>
            </a:r>
            <a:r>
              <a:rPr lang="en-US" b="1" dirty="0">
                <a:ea typeface="Cambria Math"/>
                <a:sym typeface="Symbol"/>
              </a:rPr>
              <a:t> A</a:t>
            </a:r>
            <a:r>
              <a:rPr lang="en-US" baseline="30000" dirty="0">
                <a:ea typeface="Cambria Math"/>
                <a:sym typeface="Symbol"/>
              </a:rPr>
              <a:t>t</a:t>
            </a:r>
            <a:r>
              <a:rPr lang="en-US" dirty="0">
                <a:sym typeface="Symbol"/>
              </a:rPr>
              <a:t>. Thus </a:t>
            </a:r>
            <a:r>
              <a:rPr lang="en-US" b="1" dirty="0"/>
              <a:t>A</a:t>
            </a:r>
            <a:r>
              <a:rPr lang="en-US" dirty="0">
                <a:sym typeface="Symbol"/>
              </a:rPr>
              <a:t> =</a:t>
            </a:r>
            <a:r>
              <a:rPr lang="en-US" dirty="0"/>
              <a:t> [</a:t>
            </a:r>
            <a:r>
              <a:rPr lang="en-US" i="1" dirty="0">
                <a:ea typeface="Cambria Math" pitchFamily="18" charset="0"/>
                <a:sym typeface="Symbol"/>
              </a:rPr>
              <a:t>a</a:t>
            </a:r>
            <a:r>
              <a:rPr lang="en-US" i="1" baseline="-25000" dirty="0">
                <a:ea typeface="Cambria Math" pitchFamily="18" charset="0"/>
                <a:sym typeface="Symbol"/>
              </a:rPr>
              <a:t>ij</a:t>
            </a:r>
            <a:r>
              <a:rPr lang="en-US" dirty="0"/>
              <a:t>] is symmetric if  </a:t>
            </a:r>
            <a:r>
              <a:rPr lang="en-US" i="1" dirty="0">
                <a:ea typeface="Cambria Math" pitchFamily="18" charset="0"/>
                <a:sym typeface="Symbol"/>
              </a:rPr>
              <a:t>a</a:t>
            </a:r>
            <a:r>
              <a:rPr lang="en-US" i="1" baseline="-25000" dirty="0">
                <a:ea typeface="Cambria Math" pitchFamily="18" charset="0"/>
                <a:sym typeface="Symbol"/>
              </a:rPr>
              <a:t>ij</a:t>
            </a:r>
            <a:r>
              <a:rPr lang="en-US" baseline="-25000" dirty="0">
                <a:ea typeface="Cambria Math" pitchFamily="18" charset="0"/>
                <a:sym typeface="Symbol"/>
              </a:rPr>
              <a:t> </a:t>
            </a:r>
            <a:r>
              <a:rPr lang="en-US" dirty="0">
                <a:ea typeface="Cambria Math" pitchFamily="18" charset="0"/>
                <a:sym typeface="Symbol"/>
              </a:rPr>
              <a:t> = </a:t>
            </a:r>
            <a:r>
              <a:rPr lang="en-US" i="1" dirty="0" err="1">
                <a:ea typeface="Cambria Math" pitchFamily="18" charset="0"/>
                <a:sym typeface="Symbol"/>
              </a:rPr>
              <a:t>a</a:t>
            </a:r>
            <a:r>
              <a:rPr lang="en-US" i="1" baseline="-25000" dirty="0" err="1">
                <a:ea typeface="Cambria Math" pitchFamily="18" charset="0"/>
                <a:sym typeface="Symbol"/>
              </a:rPr>
              <a:t>ji</a:t>
            </a:r>
            <a:r>
              <a:rPr lang="en-US" dirty="0">
                <a:ea typeface="Cambria Math" pitchFamily="18" charset="0"/>
                <a:sym typeface="Symbol"/>
              </a:rPr>
              <a:t> for </a:t>
            </a:r>
            <a:r>
              <a:rPr lang="en-US" i="1" dirty="0" err="1">
                <a:ea typeface="Cambria Math" pitchFamily="18" charset="0"/>
                <a:sym typeface="Symbol"/>
              </a:rPr>
              <a:t>i</a:t>
            </a:r>
            <a:r>
              <a:rPr lang="en-US" dirty="0">
                <a:ea typeface="Cambria Math" pitchFamily="18" charset="0"/>
                <a:sym typeface="Symbol"/>
              </a:rPr>
              <a:t> and </a:t>
            </a:r>
            <a:r>
              <a:rPr lang="en-US" i="1" dirty="0">
                <a:ea typeface="Cambria Math" pitchFamily="18" charset="0"/>
                <a:sym typeface="Symbol"/>
              </a:rPr>
              <a:t>j</a:t>
            </a:r>
            <a:r>
              <a:rPr lang="en-US" dirty="0">
                <a:ea typeface="Cambria Math" pitchFamily="18" charset="0"/>
                <a:sym typeface="Symbol"/>
              </a:rPr>
              <a:t> with  1</a:t>
            </a:r>
            <a:r>
              <a:rPr lang="en-US" dirty="0">
                <a:ea typeface="Cambria Math"/>
                <a:sym typeface="Symbol"/>
              </a:rPr>
              <a:t>≤ </a:t>
            </a:r>
            <a:r>
              <a:rPr lang="en-US" i="1" dirty="0" err="1">
                <a:ea typeface="Cambria Math"/>
                <a:sym typeface="Symbol"/>
              </a:rPr>
              <a:t>i</a:t>
            </a:r>
            <a:r>
              <a:rPr lang="en-US" dirty="0">
                <a:ea typeface="Cambria Math"/>
                <a:sym typeface="Symbol"/>
              </a:rPr>
              <a:t>≤ </a:t>
            </a:r>
            <a:r>
              <a:rPr lang="en-US" i="1" dirty="0">
                <a:ea typeface="Cambria Math"/>
                <a:sym typeface="Symbol"/>
              </a:rPr>
              <a:t>n</a:t>
            </a:r>
            <a:r>
              <a:rPr lang="en-US" dirty="0">
                <a:ea typeface="Cambria Math"/>
                <a:sym typeface="Symbol"/>
              </a:rPr>
              <a:t>  and </a:t>
            </a:r>
            <a:r>
              <a:rPr lang="en-US" dirty="0">
                <a:ea typeface="Cambria Math" pitchFamily="18" charset="0"/>
                <a:sym typeface="Symbol"/>
              </a:rPr>
              <a:t>1</a:t>
            </a:r>
            <a:r>
              <a:rPr lang="en-US" dirty="0">
                <a:ea typeface="Cambria Math"/>
                <a:sym typeface="Symbol"/>
              </a:rPr>
              <a:t>≤ </a:t>
            </a:r>
            <a:r>
              <a:rPr lang="en-US" i="1" dirty="0">
                <a:ea typeface="Cambria Math"/>
                <a:sym typeface="Symbol"/>
              </a:rPr>
              <a:t>j</a:t>
            </a:r>
            <a:r>
              <a:rPr lang="en-US" dirty="0">
                <a:ea typeface="Cambria Math"/>
                <a:sym typeface="Symbol"/>
              </a:rPr>
              <a:t>≤ </a:t>
            </a:r>
            <a:r>
              <a:rPr lang="en-US" i="1" dirty="0">
                <a:ea typeface="Cambria Math"/>
                <a:sym typeface="Symbol"/>
              </a:rPr>
              <a:t>n</a:t>
            </a:r>
            <a:r>
              <a:rPr lang="en-US" dirty="0">
                <a:ea typeface="Cambria Math" pitchFamily="18" charset="0"/>
                <a:sym typeface="Symbol"/>
              </a:rPr>
              <a:t>. </a:t>
            </a:r>
            <a:endParaRPr lang="en-US" dirty="0">
              <a:ea typeface="Cambria Math"/>
              <a:sym typeface="Symbo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4062218740"/>
              </p:ext>
            </p:extLst>
          </p:nvPr>
        </p:nvGraphicFramePr>
        <p:xfrm>
          <a:off x="2013744" y="3124200"/>
          <a:ext cx="5116512" cy="1804180"/>
        </p:xfrm>
        <a:graphic>
          <a:graphicData uri="http://schemas.openxmlformats.org/presentationml/2006/ole">
            <mc:AlternateContent xmlns:mc="http://schemas.openxmlformats.org/markup-compatibility/2006">
              <mc:Choice xmlns:v="urn:schemas-microsoft-com:vml" Requires="v">
                <p:oleObj spid="_x0000_s75922" name="Equation" r:id="rId3" imgW="2019240" imgH="711000" progId="Equation.DSMT4">
                  <p:embed/>
                </p:oleObj>
              </mc:Choice>
              <mc:Fallback>
                <p:oleObj name="Equation" r:id="rId3" imgW="2019240" imgH="711000" progId="Equation.DSMT4">
                  <p:embed/>
                  <p:pic>
                    <p:nvPicPr>
                      <p:cNvPr id="14" name="Object 3"/>
                      <p:cNvPicPr/>
                      <p:nvPr/>
                    </p:nvPicPr>
                    <p:blipFill>
                      <a:blip r:embed="rId4"/>
                      <a:stretch>
                        <a:fillRect/>
                      </a:stretch>
                    </p:blipFill>
                    <p:spPr>
                      <a:xfrm>
                        <a:off x="2013744" y="3124200"/>
                        <a:ext cx="5116512" cy="1804180"/>
                      </a:xfrm>
                      <a:prstGeom prst="rect">
                        <a:avLst/>
                      </a:prstGeom>
                    </p:spPr>
                  </p:pic>
                </p:oleObj>
              </mc:Fallback>
            </mc:AlternateContent>
          </a:graphicData>
        </a:graphic>
      </p:graphicFrame>
      <p:sp>
        <p:nvSpPr>
          <p:cNvPr id="4" name="Content Placeholder 4"/>
          <p:cNvSpPr>
            <a:spLocks noGrp="1"/>
          </p:cNvSpPr>
          <p:nvPr>
            <p:ph idx="13"/>
          </p:nvPr>
        </p:nvSpPr>
        <p:spPr>
          <a:xfrm>
            <a:off x="457200" y="5257800"/>
            <a:ext cx="8229600" cy="990600"/>
          </a:xfrm>
        </p:spPr>
        <p:txBody>
          <a:bodyPr/>
          <a:lstStyle/>
          <a:p>
            <a:r>
              <a:rPr lang="en-US" dirty="0">
                <a:ea typeface="Cambria Math" pitchFamily="18" charset="0"/>
                <a:sym typeface="Symbol"/>
              </a:rPr>
              <a:t>Square  matrices do not change when their rows and columns are interchanged.</a:t>
            </a:r>
            <a:endParaRPr lang="en-US" dirty="0">
              <a:ea typeface="Cambria Math"/>
              <a:sym typeface="Symbol"/>
            </a:endParaRPr>
          </a:p>
        </p:txBody>
      </p:sp>
    </p:spTree>
    <p:extLst>
      <p:ext uri="{BB962C8B-B14F-4D97-AF65-F5344CB8AC3E}">
        <p14:creationId xmlns:p14="http://schemas.microsoft.com/office/powerpoint/2010/main" val="14638364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r>
              <a:rPr lang="en-US" sz="1500" dirty="0"/>
              <a:t> 1</a:t>
            </a:r>
          </a:p>
        </p:txBody>
      </p:sp>
      <p:sp>
        <p:nvSpPr>
          <p:cNvPr id="3" name="Content Placeholder 2"/>
          <p:cNvSpPr>
            <a:spLocks noGrp="1"/>
          </p:cNvSpPr>
          <p:nvPr>
            <p:ph idx="1"/>
          </p:nvPr>
        </p:nvSpPr>
        <p:spPr>
          <a:xfrm>
            <a:off x="457200" y="1295400"/>
            <a:ext cx="8458200" cy="2895600"/>
          </a:xfrm>
        </p:spPr>
        <p:txBody>
          <a:bodyPr/>
          <a:lstStyle/>
          <a:p>
            <a:r>
              <a:rPr lang="en-US" sz="2800" b="1" dirty="0"/>
              <a:t>Definition</a:t>
            </a:r>
            <a:r>
              <a:rPr lang="en-US" sz="2800" dirty="0"/>
              <a:t>: A matrix all of whose entries are either </a:t>
            </a:r>
            <a:r>
              <a:rPr lang="en-US" sz="2800" dirty="0">
                <a:ea typeface="Cambria Math" pitchFamily="18" charset="0"/>
              </a:rPr>
              <a:t>0</a:t>
            </a:r>
            <a:r>
              <a:rPr lang="en-US" sz="2800" dirty="0"/>
              <a:t> or </a:t>
            </a:r>
            <a:r>
              <a:rPr lang="en-US" sz="2800" dirty="0">
                <a:ea typeface="Cambria Math" pitchFamily="18" charset="0"/>
              </a:rPr>
              <a:t>1</a:t>
            </a:r>
            <a:r>
              <a:rPr lang="en-US" sz="2800" dirty="0"/>
              <a:t> is called a </a:t>
            </a:r>
            <a:r>
              <a:rPr lang="en-US" sz="2800" i="1" dirty="0"/>
              <a:t>zero-one matrix</a:t>
            </a:r>
            <a:r>
              <a:rPr lang="en-US" sz="2800" dirty="0"/>
              <a:t>. (These will be used in Chapters 9 and </a:t>
            </a:r>
            <a:r>
              <a:rPr lang="en-US" sz="2800" dirty="0">
                <a:ea typeface="Cambria Math" pitchFamily="18" charset="0"/>
              </a:rPr>
              <a:t>10.)</a:t>
            </a:r>
            <a:r>
              <a:rPr lang="en-US" sz="2800" dirty="0"/>
              <a:t> </a:t>
            </a:r>
          </a:p>
          <a:p>
            <a:r>
              <a:rPr lang="en-US" sz="2800" dirty="0"/>
              <a:t>Algorithms operating on discrete structures represented by zero-one matrices are based on Boolean arithmetic defined by the following Boolean operations:</a:t>
            </a:r>
          </a:p>
        </p:txBody>
      </p:sp>
      <p:graphicFrame>
        <p:nvGraphicFramePr>
          <p:cNvPr id="14" name="Object 3"/>
          <p:cNvGraphicFramePr>
            <a:graphicFrameLocks noChangeAspect="1"/>
          </p:cNvGraphicFramePr>
          <p:nvPr>
            <p:extLst>
              <p:ext uri="{D42A27DB-BD31-4B8C-83A1-F6EECF244321}">
                <p14:modId xmlns:p14="http://schemas.microsoft.com/office/powerpoint/2010/main" val="3935286829"/>
              </p:ext>
            </p:extLst>
          </p:nvPr>
        </p:nvGraphicFramePr>
        <p:xfrm>
          <a:off x="457200" y="4679408"/>
          <a:ext cx="3709896" cy="1004384"/>
        </p:xfrm>
        <a:graphic>
          <a:graphicData uri="http://schemas.openxmlformats.org/presentationml/2006/ole">
            <mc:AlternateContent xmlns:mc="http://schemas.openxmlformats.org/markup-compatibility/2006">
              <mc:Choice xmlns:v="urn:schemas-microsoft-com:vml" Requires="v">
                <p:oleObj spid="_x0000_s77088" name="Equation" r:id="rId3" imgW="1688760" imgH="457200" progId="Equation.DSMT4">
                  <p:embed/>
                </p:oleObj>
              </mc:Choice>
              <mc:Fallback>
                <p:oleObj name="Equation" r:id="rId3" imgW="1688760" imgH="457200" progId="Equation.DSMT4">
                  <p:embed/>
                  <p:pic>
                    <p:nvPicPr>
                      <p:cNvPr id="14" name="Object 3"/>
                      <p:cNvPicPr/>
                      <p:nvPr/>
                    </p:nvPicPr>
                    <p:blipFill>
                      <a:blip r:embed="rId4"/>
                      <a:stretch>
                        <a:fillRect/>
                      </a:stretch>
                    </p:blipFill>
                    <p:spPr>
                      <a:xfrm>
                        <a:off x="457200" y="4679408"/>
                        <a:ext cx="3709896" cy="100438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11263261"/>
              </p:ext>
            </p:extLst>
          </p:nvPr>
        </p:nvGraphicFramePr>
        <p:xfrm>
          <a:off x="4572000" y="4679408"/>
          <a:ext cx="4324390" cy="1004384"/>
        </p:xfrm>
        <a:graphic>
          <a:graphicData uri="http://schemas.openxmlformats.org/presentationml/2006/ole">
            <mc:AlternateContent xmlns:mc="http://schemas.openxmlformats.org/markup-compatibility/2006">
              <mc:Choice xmlns:v="urn:schemas-microsoft-com:vml" Requires="v">
                <p:oleObj spid="_x0000_s77089" name="Equation" r:id="rId5" imgW="1968480" imgH="457200" progId="Equation.DSMT4">
                  <p:embed/>
                </p:oleObj>
              </mc:Choice>
              <mc:Fallback>
                <p:oleObj name="Equation" r:id="rId5" imgW="1968480" imgH="457200" progId="Equation.DSMT4">
                  <p:embed/>
                  <p:pic>
                    <p:nvPicPr>
                      <p:cNvPr id="14" name="Object 3"/>
                      <p:cNvPicPr/>
                      <p:nvPr/>
                    </p:nvPicPr>
                    <p:blipFill>
                      <a:blip r:embed="rId6"/>
                      <a:stretch>
                        <a:fillRect/>
                      </a:stretch>
                    </p:blipFill>
                    <p:spPr>
                      <a:xfrm>
                        <a:off x="4572000" y="4679408"/>
                        <a:ext cx="4324390" cy="1004384"/>
                      </a:xfrm>
                      <a:prstGeom prst="rect">
                        <a:avLst/>
                      </a:prstGeom>
                    </p:spPr>
                  </p:pic>
                </p:oleObj>
              </mc:Fallback>
            </mc:AlternateContent>
          </a:graphicData>
        </a:graphic>
      </p:graphicFrame>
    </p:spTree>
    <p:extLst>
      <p:ext uri="{BB962C8B-B14F-4D97-AF65-F5344CB8AC3E}">
        <p14:creationId xmlns:p14="http://schemas.microsoft.com/office/powerpoint/2010/main" val="34966800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r>
              <a:rPr lang="en-US" sz="1500" dirty="0"/>
              <a:t> 2</a:t>
            </a:r>
          </a:p>
        </p:txBody>
      </p:sp>
      <p:sp>
        <p:nvSpPr>
          <p:cNvPr id="4" name="Content Placeholder 2"/>
          <p:cNvSpPr>
            <a:spLocks noGrp="1"/>
          </p:cNvSpPr>
          <p:nvPr>
            <p:ph idx="1"/>
          </p:nvPr>
        </p:nvSpPr>
        <p:spPr>
          <a:xfrm>
            <a:off x="457200" y="1295400"/>
            <a:ext cx="8458200" cy="4572000"/>
          </a:xfrm>
        </p:spPr>
        <p:txBody>
          <a:bodyPr/>
          <a:lstStyle/>
          <a:p>
            <a:r>
              <a:rPr lang="en-US" b="1" dirty="0"/>
              <a:t>Definition</a:t>
            </a:r>
            <a:r>
              <a:rPr lang="en-US" dirty="0"/>
              <a:t>: Let </a:t>
            </a:r>
            <a:r>
              <a:rPr lang="en-US" sz="2800" b="1" dirty="0"/>
              <a:t>A</a:t>
            </a:r>
            <a:r>
              <a:rPr lang="en-US" sz="2800" dirty="0"/>
              <a:t> = [</a:t>
            </a:r>
            <a:r>
              <a:rPr lang="en-US" sz="2800" i="1" dirty="0">
                <a:ea typeface="Cambria Math" pitchFamily="18" charset="0"/>
              </a:rPr>
              <a:t>a</a:t>
            </a:r>
            <a:r>
              <a:rPr lang="en-US" sz="2800" i="1" baseline="-25000" dirty="0">
                <a:ea typeface="Cambria Math" pitchFamily="18" charset="0"/>
              </a:rPr>
              <a:t>ij</a:t>
            </a:r>
            <a:r>
              <a:rPr lang="en-US" sz="2800" dirty="0">
                <a:ea typeface="Cambria Math" pitchFamily="18" charset="0"/>
              </a:rPr>
              <a:t>]  and </a:t>
            </a:r>
            <a:r>
              <a:rPr lang="en-US" sz="2800" b="1" dirty="0"/>
              <a:t>B</a:t>
            </a:r>
            <a:r>
              <a:rPr lang="en-US" sz="2800" dirty="0"/>
              <a:t> = [</a:t>
            </a:r>
            <a:r>
              <a:rPr lang="en-US" sz="2800" i="1" dirty="0">
                <a:ea typeface="Cambria Math" pitchFamily="18" charset="0"/>
              </a:rPr>
              <a:t>b</a:t>
            </a:r>
            <a:r>
              <a:rPr lang="en-US" sz="2800" i="1" baseline="-25000" dirty="0">
                <a:ea typeface="Cambria Math" pitchFamily="18" charset="0"/>
              </a:rPr>
              <a:t>ij</a:t>
            </a:r>
            <a:r>
              <a:rPr lang="en-US" sz="2800" dirty="0">
                <a:ea typeface="Cambria Math" pitchFamily="18" charset="0"/>
              </a:rPr>
              <a:t>] be an </a:t>
            </a:r>
            <a:r>
              <a:rPr lang="en-US" i="1" dirty="0">
                <a:ea typeface="Cambria Math" pitchFamily="18" charset="0"/>
              </a:rPr>
              <a:t>m </a:t>
            </a:r>
            <a:r>
              <a:rPr lang="en-US" dirty="0">
                <a:ea typeface="Cambria Math" pitchFamily="18" charset="0"/>
                <a:sym typeface="Symbol"/>
              </a:rPr>
              <a:t></a:t>
            </a:r>
            <a:r>
              <a:rPr lang="en-US" i="1" dirty="0">
                <a:ea typeface="Cambria Math" pitchFamily="18" charset="0"/>
                <a:sym typeface="Symbol"/>
              </a:rPr>
              <a:t> n</a:t>
            </a:r>
            <a:r>
              <a:rPr lang="en-US" dirty="0">
                <a:ea typeface="Cambria Math"/>
                <a:sym typeface="Symbol"/>
              </a:rPr>
              <a:t> zero-one matrices. </a:t>
            </a:r>
          </a:p>
          <a:p>
            <a:pPr lvl="1"/>
            <a:r>
              <a:rPr lang="en-US" dirty="0">
                <a:ea typeface="Cambria Math"/>
                <a:sym typeface="Symbol"/>
              </a:rPr>
              <a:t>The </a:t>
            </a:r>
            <a:r>
              <a:rPr lang="en-US" i="1" dirty="0">
                <a:ea typeface="Cambria Math"/>
                <a:sym typeface="Symbol"/>
              </a:rPr>
              <a:t>join</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ea typeface="Cambria Math"/>
                <a:sym typeface="Symbol"/>
              </a:rPr>
              <a:t>is the zero-one matrix with (</a:t>
            </a:r>
            <a:r>
              <a:rPr lang="en-US" i="1" dirty="0">
                <a:ea typeface="Cambria Math"/>
                <a:sym typeface="Symbol"/>
              </a:rPr>
              <a:t>i,j</a:t>
            </a:r>
            <a:r>
              <a:rPr lang="en-US" dirty="0">
                <a:ea typeface="Cambria Math"/>
                <a:sym typeface="Symbol"/>
              </a:rPr>
              <a:t>)</a:t>
            </a:r>
            <a:r>
              <a:rPr lang="en-US" dirty="0" err="1">
                <a:ea typeface="Cambria Math"/>
                <a:sym typeface="Symbol"/>
              </a:rPr>
              <a:t>th</a:t>
            </a:r>
            <a:r>
              <a:rPr lang="en-US" dirty="0">
                <a:ea typeface="Cambria Math"/>
                <a:sym typeface="Symbol"/>
              </a:rPr>
              <a:t>  entry  </a:t>
            </a:r>
            <a:r>
              <a:rPr lang="en-US" i="1" dirty="0">
                <a:ea typeface="Cambria Math"/>
                <a:sym typeface="Symbol"/>
              </a:rPr>
              <a:t>a</a:t>
            </a:r>
            <a:r>
              <a:rPr lang="en-US" baseline="-25000" dirty="0">
                <a:ea typeface="Cambria Math"/>
                <a:sym typeface="Symbol"/>
              </a:rPr>
              <a:t>ij</a:t>
            </a:r>
            <a:r>
              <a:rPr lang="en-US" dirty="0">
                <a:ea typeface="Cambria Math"/>
                <a:sym typeface="Symbol"/>
              </a:rPr>
              <a:t> ∨ </a:t>
            </a:r>
            <a:r>
              <a:rPr lang="en-US" i="1" dirty="0">
                <a:ea typeface="Cambria Math"/>
                <a:sym typeface="Symbol"/>
              </a:rPr>
              <a:t>b</a:t>
            </a:r>
            <a:r>
              <a:rPr lang="en-US" baseline="-25000" dirty="0">
                <a:ea typeface="Cambria Math"/>
                <a:sym typeface="Symbol"/>
              </a:rPr>
              <a:t>ij</a:t>
            </a:r>
            <a:r>
              <a:rPr lang="en-US" dirty="0">
                <a:ea typeface="Cambria Math"/>
                <a:sym typeface="Symbol"/>
              </a:rPr>
              <a:t>. The </a:t>
            </a:r>
            <a:r>
              <a:rPr lang="en-US" i="1" dirty="0">
                <a:ea typeface="Cambria Math"/>
                <a:sym typeface="Symbol"/>
              </a:rPr>
              <a:t>join</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ea typeface="Cambria Math"/>
                <a:sym typeface="Symbol"/>
              </a:rPr>
              <a:t>∨ </a:t>
            </a:r>
            <a:r>
              <a:rPr lang="en-US" b="1" dirty="0">
                <a:ea typeface="Cambria Math"/>
                <a:sym typeface="Symbol"/>
              </a:rPr>
              <a:t>B</a:t>
            </a:r>
            <a:r>
              <a:rPr lang="en-US" dirty="0">
                <a:ea typeface="Cambria Math"/>
                <a:sym typeface="Symbol"/>
              </a:rPr>
              <a:t>. </a:t>
            </a:r>
          </a:p>
          <a:p>
            <a:pPr lvl="1"/>
            <a:r>
              <a:rPr lang="en-US" dirty="0">
                <a:sym typeface="Symbol"/>
              </a:rPr>
              <a:t> T</a:t>
            </a:r>
            <a:r>
              <a:rPr lang="en-US" dirty="0"/>
              <a:t>he </a:t>
            </a:r>
            <a:r>
              <a:rPr lang="en-US" i="1"/>
              <a:t>meet </a:t>
            </a:r>
            <a:r>
              <a:rPr lang="en-US">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the zero-one matrix with </a:t>
            </a:r>
            <a:r>
              <a:rPr lang="en-US" dirty="0">
                <a:ea typeface="Cambria Math"/>
                <a:sym typeface="Symbol"/>
              </a:rPr>
              <a:t>(</a:t>
            </a:r>
            <a:r>
              <a:rPr lang="en-US" i="1" dirty="0">
                <a:ea typeface="Cambria Math"/>
                <a:sym typeface="Symbol"/>
              </a:rPr>
              <a:t>i,j</a:t>
            </a:r>
            <a:r>
              <a:rPr lang="en-US" dirty="0">
                <a:ea typeface="Cambria Math"/>
                <a:sym typeface="Symbol"/>
              </a:rPr>
              <a:t>)</a:t>
            </a:r>
            <a:r>
              <a:rPr lang="en-US" dirty="0" err="1">
                <a:ea typeface="Cambria Math"/>
                <a:sym typeface="Symbol"/>
              </a:rPr>
              <a:t>th</a:t>
            </a:r>
            <a:r>
              <a:rPr lang="en-US" dirty="0"/>
              <a:t> </a:t>
            </a:r>
            <a:r>
              <a:rPr lang="en-US" dirty="0">
                <a:ea typeface="Cambria Math" pitchFamily="18" charset="0"/>
              </a:rPr>
              <a:t>entry</a:t>
            </a:r>
            <a:r>
              <a:rPr lang="en-US" i="1" dirty="0">
                <a:ea typeface="Cambria Math" pitchFamily="18" charset="0"/>
              </a:rPr>
              <a:t> </a:t>
            </a:r>
            <a:r>
              <a:rPr lang="en-US" i="1" dirty="0">
                <a:ea typeface="Cambria Math"/>
                <a:sym typeface="Symbol"/>
              </a:rPr>
              <a:t>a</a:t>
            </a:r>
            <a:r>
              <a:rPr lang="en-US" baseline="-25000" dirty="0">
                <a:ea typeface="Cambria Math"/>
                <a:sym typeface="Symbol"/>
              </a:rPr>
              <a:t>ij</a:t>
            </a:r>
            <a:r>
              <a:rPr lang="en-US" dirty="0">
                <a:ea typeface="Cambria Math"/>
                <a:sym typeface="Symbol"/>
              </a:rPr>
              <a:t> ∧ </a:t>
            </a:r>
            <a:r>
              <a:rPr lang="en-US" i="1" dirty="0">
                <a:ea typeface="Cambria Math"/>
                <a:sym typeface="Symbol"/>
              </a:rPr>
              <a:t>b</a:t>
            </a:r>
            <a:r>
              <a:rPr lang="en-US" baseline="-25000" dirty="0">
                <a:ea typeface="Cambria Math"/>
                <a:sym typeface="Symbol"/>
              </a:rPr>
              <a:t>ij</a:t>
            </a:r>
            <a:r>
              <a:rPr lang="en-US" dirty="0">
                <a:sym typeface="Symbol"/>
              </a:rPr>
              <a:t>.</a:t>
            </a:r>
            <a:r>
              <a:rPr lang="en-US" dirty="0">
                <a:ea typeface="Cambria Math"/>
                <a:sym typeface="Symbol"/>
              </a:rPr>
              <a:t> The </a:t>
            </a:r>
            <a:r>
              <a:rPr lang="en-US" i="1" dirty="0">
                <a:ea typeface="Cambria Math"/>
                <a:sym typeface="Symbol"/>
              </a:rPr>
              <a:t>meet</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ea typeface="Cambria Math"/>
                <a:sym typeface="Symbol"/>
              </a:rPr>
              <a:t>∧ </a:t>
            </a:r>
            <a:r>
              <a:rPr lang="en-US" b="1" dirty="0">
                <a:ea typeface="Cambria Math"/>
                <a:sym typeface="Symbol"/>
              </a:rPr>
              <a:t>B</a:t>
            </a:r>
            <a:r>
              <a:rPr lang="en-US" dirty="0">
                <a:ea typeface="Cambria Math"/>
                <a:sym typeface="Symbol"/>
              </a:rPr>
              <a:t>.</a:t>
            </a:r>
            <a:endParaRPr lang="en-US" dirty="0"/>
          </a:p>
        </p:txBody>
      </p:sp>
    </p:spTree>
    <p:extLst>
      <p:ext uri="{BB962C8B-B14F-4D97-AF65-F5344CB8AC3E}">
        <p14:creationId xmlns:p14="http://schemas.microsoft.com/office/powerpoint/2010/main" val="16694759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and Meets of Zero-One Matrices</a:t>
            </a:r>
            <a:endParaRPr lang="en-US" sz="1500" dirty="0"/>
          </a:p>
        </p:txBody>
      </p:sp>
      <p:sp>
        <p:nvSpPr>
          <p:cNvPr id="9" name="Content Placeholder 2"/>
          <p:cNvSpPr>
            <a:spLocks noGrp="1"/>
          </p:cNvSpPr>
          <p:nvPr>
            <p:ph idx="1"/>
          </p:nvPr>
        </p:nvSpPr>
        <p:spPr>
          <a:xfrm>
            <a:off x="457200" y="1295400"/>
            <a:ext cx="8229600" cy="914400"/>
          </a:xfrm>
        </p:spPr>
        <p:txBody>
          <a:bodyPr/>
          <a:lstStyle/>
          <a:p>
            <a:r>
              <a:rPr lang="en-US" sz="3000" b="1" dirty="0"/>
              <a:t>Example</a:t>
            </a:r>
            <a:r>
              <a:rPr lang="en-US" sz="3000" dirty="0"/>
              <a:t>: Find the join and meet of the zero-one matrices</a:t>
            </a:r>
          </a:p>
        </p:txBody>
      </p:sp>
      <p:graphicFrame>
        <p:nvGraphicFramePr>
          <p:cNvPr id="11" name="Object 3"/>
          <p:cNvGraphicFramePr>
            <a:graphicFrameLocks noChangeAspect="1"/>
          </p:cNvGraphicFramePr>
          <p:nvPr>
            <p:extLst>
              <p:ext uri="{D42A27DB-BD31-4B8C-83A1-F6EECF244321}">
                <p14:modId xmlns:p14="http://schemas.microsoft.com/office/powerpoint/2010/main" val="2199107076"/>
              </p:ext>
            </p:extLst>
          </p:nvPr>
        </p:nvGraphicFramePr>
        <p:xfrm>
          <a:off x="1752600" y="2286000"/>
          <a:ext cx="2031840" cy="914400"/>
        </p:xfrm>
        <a:graphic>
          <a:graphicData uri="http://schemas.openxmlformats.org/presentationml/2006/ole">
            <mc:AlternateContent xmlns:mc="http://schemas.openxmlformats.org/markup-compatibility/2006">
              <mc:Choice xmlns:v="urn:schemas-microsoft-com:vml" Requires="v">
                <p:oleObj spid="_x0000_s78378" name="Equation" r:id="rId3" imgW="1015920" imgH="457200" progId="Equation.DSMT4">
                  <p:embed/>
                </p:oleObj>
              </mc:Choice>
              <mc:Fallback>
                <p:oleObj name="Equation" r:id="rId3" imgW="1015920" imgH="457200" progId="Equation.DSMT4">
                  <p:embed/>
                  <p:pic>
                    <p:nvPicPr>
                      <p:cNvPr id="11" name="Object 3"/>
                      <p:cNvPicPr/>
                      <p:nvPr/>
                    </p:nvPicPr>
                    <p:blipFill>
                      <a:blip r:embed="rId4"/>
                      <a:stretch>
                        <a:fillRect/>
                      </a:stretch>
                    </p:blipFill>
                    <p:spPr>
                      <a:xfrm>
                        <a:off x="1752600" y="2286000"/>
                        <a:ext cx="2031840" cy="914400"/>
                      </a:xfrm>
                      <a:prstGeom prst="rect">
                        <a:avLst/>
                      </a:prstGeom>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2439122272"/>
              </p:ext>
            </p:extLst>
          </p:nvPr>
        </p:nvGraphicFramePr>
        <p:xfrm>
          <a:off x="5337175" y="2289175"/>
          <a:ext cx="1904400" cy="914400"/>
        </p:xfrm>
        <a:graphic>
          <a:graphicData uri="http://schemas.openxmlformats.org/presentationml/2006/ole">
            <mc:AlternateContent xmlns:mc="http://schemas.openxmlformats.org/markup-compatibility/2006">
              <mc:Choice xmlns:v="urn:schemas-microsoft-com:vml" Requires="v">
                <p:oleObj spid="_x0000_s78379" name="Equation" r:id="rId5" imgW="952200" imgH="457200" progId="Equation.DSMT4">
                  <p:embed/>
                </p:oleObj>
              </mc:Choice>
              <mc:Fallback>
                <p:oleObj name="Equation" r:id="rId5" imgW="952200" imgH="457200" progId="Equation.DSMT4">
                  <p:embed/>
                  <p:pic>
                    <p:nvPicPr>
                      <p:cNvPr id="11" name="Object 3"/>
                      <p:cNvPicPr/>
                      <p:nvPr/>
                    </p:nvPicPr>
                    <p:blipFill>
                      <a:blip r:embed="rId6"/>
                      <a:stretch>
                        <a:fillRect/>
                      </a:stretch>
                    </p:blipFill>
                    <p:spPr>
                      <a:xfrm>
                        <a:off x="5337175" y="2289175"/>
                        <a:ext cx="1904400" cy="914400"/>
                      </a:xfrm>
                      <a:prstGeom prst="rect">
                        <a:avLst/>
                      </a:prstGeom>
                    </p:spPr>
                  </p:pic>
                </p:oleObj>
              </mc:Fallback>
            </mc:AlternateContent>
          </a:graphicData>
        </a:graphic>
      </p:graphicFrame>
      <p:sp>
        <p:nvSpPr>
          <p:cNvPr id="10" name="Content Placeholder 5"/>
          <p:cNvSpPr>
            <a:spLocks noGrp="1"/>
          </p:cNvSpPr>
          <p:nvPr>
            <p:ph idx="13"/>
          </p:nvPr>
        </p:nvSpPr>
        <p:spPr>
          <a:xfrm>
            <a:off x="457200" y="3276600"/>
            <a:ext cx="8229600" cy="609600"/>
          </a:xfrm>
        </p:spPr>
        <p:txBody>
          <a:bodyPr/>
          <a:lstStyle/>
          <a:p>
            <a:r>
              <a:rPr lang="en-US" sz="3000" b="1" dirty="0"/>
              <a:t>Solution</a:t>
            </a:r>
            <a:r>
              <a:rPr lang="en-US" sz="3000" dirty="0"/>
              <a:t>: The join of  </a:t>
            </a:r>
            <a:r>
              <a:rPr lang="en-US" sz="3000" b="1" dirty="0"/>
              <a:t>A</a:t>
            </a:r>
            <a:r>
              <a:rPr lang="en-US" sz="3000" dirty="0"/>
              <a:t> and </a:t>
            </a:r>
            <a:r>
              <a:rPr lang="en-US" sz="3000" b="1" dirty="0"/>
              <a:t>B</a:t>
            </a:r>
            <a:r>
              <a:rPr lang="en-US" sz="3000" dirty="0"/>
              <a:t> is</a:t>
            </a:r>
          </a:p>
        </p:txBody>
      </p:sp>
      <p:graphicFrame>
        <p:nvGraphicFramePr>
          <p:cNvPr id="13" name="Object 6"/>
          <p:cNvGraphicFramePr>
            <a:graphicFrameLocks noChangeAspect="1"/>
          </p:cNvGraphicFramePr>
          <p:nvPr>
            <p:extLst>
              <p:ext uri="{D42A27DB-BD31-4B8C-83A1-F6EECF244321}">
                <p14:modId xmlns:p14="http://schemas.microsoft.com/office/powerpoint/2010/main" val="538569918"/>
              </p:ext>
            </p:extLst>
          </p:nvPr>
        </p:nvGraphicFramePr>
        <p:xfrm>
          <a:off x="457200" y="3962400"/>
          <a:ext cx="7619760" cy="914400"/>
        </p:xfrm>
        <a:graphic>
          <a:graphicData uri="http://schemas.openxmlformats.org/presentationml/2006/ole">
            <mc:AlternateContent xmlns:mc="http://schemas.openxmlformats.org/markup-compatibility/2006">
              <mc:Choice xmlns:v="urn:schemas-microsoft-com:vml" Requires="v">
                <p:oleObj spid="_x0000_s78380" name="Equation" r:id="rId7" imgW="3809880" imgH="457200" progId="Equation.DSMT4">
                  <p:embed/>
                </p:oleObj>
              </mc:Choice>
              <mc:Fallback>
                <p:oleObj name="Equation" r:id="rId7" imgW="3809880" imgH="457200" progId="Equation.DSMT4">
                  <p:embed/>
                  <p:pic>
                    <p:nvPicPr>
                      <p:cNvPr id="13" name="Object 6"/>
                      <p:cNvPicPr/>
                      <p:nvPr/>
                    </p:nvPicPr>
                    <p:blipFill>
                      <a:blip r:embed="rId8"/>
                      <a:stretch>
                        <a:fillRect/>
                      </a:stretch>
                    </p:blipFill>
                    <p:spPr>
                      <a:xfrm>
                        <a:off x="457200" y="3962400"/>
                        <a:ext cx="7619760" cy="914400"/>
                      </a:xfrm>
                      <a:prstGeom prst="rect">
                        <a:avLst/>
                      </a:prstGeom>
                    </p:spPr>
                  </p:pic>
                </p:oleObj>
              </mc:Fallback>
            </mc:AlternateContent>
          </a:graphicData>
        </a:graphic>
      </p:graphicFrame>
      <p:sp>
        <p:nvSpPr>
          <p:cNvPr id="6" name="Content Placeholder 7"/>
          <p:cNvSpPr>
            <a:spLocks noGrp="1"/>
          </p:cNvSpPr>
          <p:nvPr>
            <p:ph idx="14"/>
          </p:nvPr>
        </p:nvSpPr>
        <p:spPr>
          <a:xfrm>
            <a:off x="457200" y="4953000"/>
            <a:ext cx="4038600" cy="533400"/>
          </a:xfrm>
        </p:spPr>
        <p:txBody>
          <a:bodyPr/>
          <a:lstStyle/>
          <a:p>
            <a:r>
              <a:rPr lang="en-US" sz="3000" dirty="0"/>
              <a:t>The meet of </a:t>
            </a:r>
            <a:r>
              <a:rPr lang="en-US" sz="3000" b="1" dirty="0"/>
              <a:t>A</a:t>
            </a:r>
            <a:r>
              <a:rPr lang="en-US" sz="3000" dirty="0"/>
              <a:t> and </a:t>
            </a:r>
            <a:r>
              <a:rPr lang="en-US" sz="3000" b="1" dirty="0"/>
              <a:t>B</a:t>
            </a:r>
            <a:r>
              <a:rPr lang="en-US" sz="3000" dirty="0"/>
              <a:t> is</a:t>
            </a:r>
          </a:p>
        </p:txBody>
      </p:sp>
      <p:graphicFrame>
        <p:nvGraphicFramePr>
          <p:cNvPr id="16" name="Object 8"/>
          <p:cNvGraphicFramePr>
            <a:graphicFrameLocks noChangeAspect="1"/>
          </p:cNvGraphicFramePr>
          <p:nvPr>
            <p:extLst>
              <p:ext uri="{D42A27DB-BD31-4B8C-83A1-F6EECF244321}">
                <p14:modId xmlns:p14="http://schemas.microsoft.com/office/powerpoint/2010/main" val="346870925"/>
              </p:ext>
            </p:extLst>
          </p:nvPr>
        </p:nvGraphicFramePr>
        <p:xfrm>
          <a:off x="457200" y="5580063"/>
          <a:ext cx="7797800" cy="914400"/>
        </p:xfrm>
        <a:graphic>
          <a:graphicData uri="http://schemas.openxmlformats.org/presentationml/2006/ole">
            <mc:AlternateContent xmlns:mc="http://schemas.openxmlformats.org/markup-compatibility/2006">
              <mc:Choice xmlns:v="urn:schemas-microsoft-com:vml" Requires="v">
                <p:oleObj spid="_x0000_s78381" name="Equation" r:id="rId9" imgW="3898800" imgH="457200" progId="Equation.DSMT4">
                  <p:embed/>
                </p:oleObj>
              </mc:Choice>
              <mc:Fallback>
                <p:oleObj name="Equation" r:id="rId9" imgW="3898800" imgH="457200" progId="Equation.DSMT4">
                  <p:embed/>
                  <p:pic>
                    <p:nvPicPr>
                      <p:cNvPr id="13" name="Object 6"/>
                      <p:cNvPicPr/>
                      <p:nvPr/>
                    </p:nvPicPr>
                    <p:blipFill>
                      <a:blip r:embed="rId10"/>
                      <a:stretch>
                        <a:fillRect/>
                      </a:stretch>
                    </p:blipFill>
                    <p:spPr>
                      <a:xfrm>
                        <a:off x="457200" y="5580063"/>
                        <a:ext cx="7797800" cy="914400"/>
                      </a:xfrm>
                      <a:prstGeom prst="rect">
                        <a:avLst/>
                      </a:prstGeom>
                    </p:spPr>
                  </p:pic>
                </p:oleObj>
              </mc:Fallback>
            </mc:AlternateContent>
          </a:graphicData>
        </a:graphic>
      </p:graphicFrame>
    </p:spTree>
    <p:extLst>
      <p:ext uri="{BB962C8B-B14F-4D97-AF65-F5344CB8AC3E}">
        <p14:creationId xmlns:p14="http://schemas.microsoft.com/office/powerpoint/2010/main" val="18217564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of Zero-One Matrices</a:t>
            </a:r>
            <a:r>
              <a:rPr lang="en-US" sz="1500" dirty="0"/>
              <a:t> 1</a:t>
            </a:r>
          </a:p>
        </p:txBody>
      </p:sp>
      <p:sp>
        <p:nvSpPr>
          <p:cNvPr id="4" name="Content Placeholder 2"/>
          <p:cNvSpPr>
            <a:spLocks noGrp="1"/>
          </p:cNvSpPr>
          <p:nvPr>
            <p:ph idx="1"/>
          </p:nvPr>
        </p:nvSpPr>
        <p:spPr>
          <a:xfrm>
            <a:off x="457200" y="1295400"/>
            <a:ext cx="8382000" cy="3657600"/>
          </a:xfrm>
        </p:spPr>
        <p:txBody>
          <a:bodyPr/>
          <a:lstStyle/>
          <a:p>
            <a:r>
              <a:rPr lang="en-US" sz="3000" b="1" dirty="0"/>
              <a:t>Definition</a:t>
            </a:r>
            <a:r>
              <a:rPr lang="en-US" sz="3000" dirty="0"/>
              <a:t>: Let </a:t>
            </a:r>
            <a:r>
              <a:rPr lang="en-US" sz="3000" b="1" dirty="0"/>
              <a:t>A</a:t>
            </a:r>
            <a:r>
              <a:rPr lang="en-US" sz="3000" dirty="0"/>
              <a:t> = [</a:t>
            </a:r>
            <a:r>
              <a:rPr lang="en-US" sz="3000" i="1" dirty="0">
                <a:ea typeface="Cambria Math" pitchFamily="18" charset="0"/>
              </a:rPr>
              <a:t>a</a:t>
            </a:r>
            <a:r>
              <a:rPr lang="en-US" sz="3000" i="1" baseline="-25000" dirty="0">
                <a:ea typeface="Cambria Math" pitchFamily="18" charset="0"/>
              </a:rPr>
              <a:t>ij</a:t>
            </a:r>
            <a:r>
              <a:rPr lang="en-US" sz="3000" dirty="0">
                <a:ea typeface="Cambria Math" pitchFamily="18" charset="0"/>
              </a:rPr>
              <a:t>]  be an </a:t>
            </a:r>
            <a:r>
              <a:rPr lang="en-US" sz="3000" i="1" dirty="0">
                <a:ea typeface="Cambria Math" pitchFamily="18" charset="0"/>
              </a:rPr>
              <a:t>m </a:t>
            </a:r>
            <a:r>
              <a:rPr lang="en-US" sz="3000" dirty="0">
                <a:ea typeface="Cambria Math" pitchFamily="18" charset="0"/>
                <a:cs typeface="Calibri" panose="020F0502020204030204" pitchFamily="34" charset="0"/>
              </a:rPr>
              <a:t>× </a:t>
            </a:r>
            <a:r>
              <a:rPr lang="en-US" sz="3000" i="1" dirty="0">
                <a:ea typeface="Cambria Math" pitchFamily="18" charset="0"/>
                <a:sym typeface="Symbol"/>
              </a:rPr>
              <a:t>k</a:t>
            </a:r>
            <a:r>
              <a:rPr lang="en-US" sz="3000" dirty="0">
                <a:ea typeface="Cambria Math"/>
                <a:sym typeface="Symbol"/>
              </a:rPr>
              <a:t> zero-one matrix </a:t>
            </a:r>
            <a:r>
              <a:rPr lang="en-US" sz="3000" dirty="0">
                <a:ea typeface="Cambria Math" pitchFamily="18" charset="0"/>
              </a:rPr>
              <a:t>and </a:t>
            </a:r>
            <a:r>
              <a:rPr lang="en-US" sz="3000" b="1" dirty="0"/>
              <a:t>B</a:t>
            </a:r>
            <a:r>
              <a:rPr lang="en-US" sz="3000" dirty="0"/>
              <a:t> = [</a:t>
            </a:r>
            <a:r>
              <a:rPr lang="en-US" sz="3000" i="1" dirty="0">
                <a:ea typeface="Cambria Math" pitchFamily="18" charset="0"/>
              </a:rPr>
              <a:t>b</a:t>
            </a:r>
            <a:r>
              <a:rPr lang="en-US" sz="3000" i="1" baseline="-25000" dirty="0">
                <a:ea typeface="Cambria Math" pitchFamily="18" charset="0"/>
              </a:rPr>
              <a:t>ij</a:t>
            </a:r>
            <a:r>
              <a:rPr lang="en-US" sz="3000" dirty="0">
                <a:ea typeface="Cambria Math" pitchFamily="18" charset="0"/>
              </a:rPr>
              <a:t>] be a </a:t>
            </a:r>
            <a:r>
              <a:rPr lang="en-US" sz="3000" i="1" dirty="0">
                <a:ea typeface="Cambria Math" pitchFamily="18" charset="0"/>
              </a:rPr>
              <a:t>k</a:t>
            </a:r>
            <a:r>
              <a:rPr lang="en-US" sz="3000" dirty="0">
                <a:ea typeface="Cambria Math" pitchFamily="18" charset="0"/>
                <a:cs typeface="Calibri" panose="020F0502020204030204" pitchFamily="34" charset="0"/>
              </a:rPr>
              <a:t> × </a:t>
            </a:r>
            <a:r>
              <a:rPr lang="en-US" sz="3000" i="1" dirty="0">
                <a:ea typeface="Cambria Math" pitchFamily="18" charset="0"/>
                <a:sym typeface="Symbol"/>
              </a:rPr>
              <a:t>n</a:t>
            </a:r>
            <a:r>
              <a:rPr lang="en-US" sz="3000" dirty="0">
                <a:ea typeface="Cambria Math"/>
                <a:sym typeface="Symbol"/>
              </a:rPr>
              <a:t> zero-one matrix. The </a:t>
            </a:r>
            <a:r>
              <a:rPr lang="en-US" sz="3000" i="1" dirty="0">
                <a:ea typeface="Cambria Math"/>
                <a:sym typeface="Symbol"/>
              </a:rPr>
              <a:t>Boolean product</a:t>
            </a:r>
            <a:r>
              <a:rPr lang="en-US" sz="3000" dirty="0">
                <a:ea typeface="Cambria Math"/>
                <a:sym typeface="Symbol"/>
              </a:rPr>
              <a:t> of </a:t>
            </a:r>
            <a:r>
              <a:rPr lang="en-US" sz="3000" b="1" dirty="0">
                <a:ea typeface="Cambria Math"/>
                <a:sym typeface="Symbol"/>
              </a:rPr>
              <a:t>A </a:t>
            </a:r>
            <a:r>
              <a:rPr lang="en-US" sz="3000" dirty="0">
                <a:ea typeface="Cambria Math"/>
                <a:sym typeface="Symbol"/>
              </a:rPr>
              <a:t>and </a:t>
            </a:r>
            <a:r>
              <a:rPr lang="en-US" sz="3000" b="1" dirty="0">
                <a:ea typeface="Cambria Math"/>
                <a:sym typeface="Symbol"/>
              </a:rPr>
              <a:t>B</a:t>
            </a:r>
            <a:r>
              <a:rPr lang="en-US" sz="3000" dirty="0">
                <a:ea typeface="Cambria Math"/>
                <a:sym typeface="Symbol"/>
              </a:rPr>
              <a:t>,</a:t>
            </a:r>
            <a:r>
              <a:rPr lang="en-US" sz="3000" b="1" dirty="0">
                <a:ea typeface="Cambria Math"/>
                <a:sym typeface="Symbol"/>
              </a:rPr>
              <a:t> </a:t>
            </a:r>
            <a:r>
              <a:rPr lang="en-US" sz="3000" dirty="0"/>
              <a:t>denoted by </a:t>
            </a:r>
            <a:r>
              <a:rPr lang="en-US" sz="3000" b="1" dirty="0">
                <a:ea typeface="Cambria Math"/>
                <a:sym typeface="Symbol"/>
              </a:rPr>
              <a:t>A </a:t>
            </a:r>
            <a:r>
              <a:rPr lang="en-US" sz="3000" dirty="0">
                <a:ea typeface="Cambria Math"/>
                <a:sym typeface="Symbol"/>
              </a:rPr>
              <a:t>⊙ </a:t>
            </a:r>
            <a:r>
              <a:rPr lang="en-US" sz="3000" b="1" dirty="0">
                <a:ea typeface="Cambria Math"/>
                <a:sym typeface="Symbol"/>
              </a:rPr>
              <a:t>B</a:t>
            </a:r>
            <a:r>
              <a:rPr lang="en-US" sz="3000" dirty="0">
                <a:ea typeface="Cambria Math"/>
                <a:sym typeface="Symbol"/>
              </a:rPr>
              <a:t>, is the </a:t>
            </a:r>
            <a:r>
              <a:rPr lang="en-US" sz="3000" i="1" dirty="0">
                <a:ea typeface="Cambria Math" pitchFamily="18" charset="0"/>
              </a:rPr>
              <a:t>m</a:t>
            </a:r>
            <a:r>
              <a:rPr lang="en-US" sz="3000" dirty="0">
                <a:ea typeface="Cambria Math" pitchFamily="18" charset="0"/>
                <a:cs typeface="Calibri" panose="020F0502020204030204" pitchFamily="34" charset="0"/>
              </a:rPr>
              <a:t> × </a:t>
            </a:r>
            <a:r>
              <a:rPr lang="en-US" sz="3000" i="1" dirty="0">
                <a:ea typeface="Cambria Math" pitchFamily="18" charset="0"/>
                <a:sym typeface="Symbol"/>
              </a:rPr>
              <a:t>n</a:t>
            </a:r>
            <a:r>
              <a:rPr lang="en-US" sz="3000" dirty="0">
                <a:ea typeface="Cambria Math"/>
                <a:sym typeface="Symbol"/>
              </a:rPr>
              <a:t> zero-one matrix with(</a:t>
            </a:r>
            <a:r>
              <a:rPr lang="en-US" sz="3000" i="1" dirty="0">
                <a:ea typeface="Cambria Math"/>
                <a:sym typeface="Symbol"/>
              </a:rPr>
              <a:t>i,j</a:t>
            </a:r>
            <a:r>
              <a:rPr lang="en-US" sz="3000" dirty="0">
                <a:ea typeface="Cambria Math"/>
                <a:sym typeface="Symbol"/>
              </a:rPr>
              <a:t>)</a:t>
            </a:r>
            <a:r>
              <a:rPr lang="en-US" sz="3000" dirty="0" err="1">
                <a:ea typeface="Cambria Math"/>
                <a:sym typeface="Symbol"/>
              </a:rPr>
              <a:t>th</a:t>
            </a:r>
            <a:r>
              <a:rPr lang="en-US" sz="3000" dirty="0">
                <a:ea typeface="Cambria Math"/>
                <a:sym typeface="Symbol"/>
              </a:rPr>
              <a:t> entry</a:t>
            </a:r>
          </a:p>
          <a:p>
            <a:pPr marL="0" lvl="1" indent="0" algn="ctr">
              <a:buNone/>
            </a:pPr>
            <a:r>
              <a:rPr lang="en-US" sz="3000" i="1" dirty="0" err="1">
                <a:ea typeface="Cambria Math"/>
                <a:sym typeface="Symbol"/>
              </a:rPr>
              <a:t>c</a:t>
            </a:r>
            <a:r>
              <a:rPr lang="en-US" sz="3000" i="1" baseline="-25000" dirty="0" err="1">
                <a:ea typeface="Cambria Math"/>
                <a:sym typeface="Symbol"/>
              </a:rPr>
              <a:t>ij</a:t>
            </a:r>
            <a:r>
              <a:rPr lang="en-US" sz="3000" baseline="-25000" dirty="0">
                <a:ea typeface="Cambria Math"/>
                <a:sym typeface="Symbol"/>
              </a:rPr>
              <a:t> </a:t>
            </a:r>
            <a:r>
              <a:rPr lang="en-US" sz="3000" dirty="0">
                <a:ea typeface="Cambria Math"/>
                <a:sym typeface="Symbol"/>
              </a:rPr>
              <a:t>= (</a:t>
            </a:r>
            <a:r>
              <a:rPr lang="en-US" sz="3000" i="1" dirty="0">
                <a:ea typeface="Cambria Math"/>
                <a:sym typeface="Symbol"/>
              </a:rPr>
              <a:t>a</a:t>
            </a:r>
            <a:r>
              <a:rPr lang="en-US" sz="3000" i="1" baseline="-25000" dirty="0">
                <a:ea typeface="Cambria Math"/>
                <a:sym typeface="Symbol"/>
              </a:rPr>
              <a:t>i</a:t>
            </a:r>
            <a:r>
              <a:rPr lang="en-US" sz="3000" baseline="-25000" dirty="0">
                <a:ea typeface="Cambria Math"/>
                <a:sym typeface="Symbol"/>
              </a:rPr>
              <a:t>1</a:t>
            </a:r>
            <a:r>
              <a:rPr lang="en-US" sz="3000" dirty="0">
                <a:ea typeface="Cambria Math"/>
                <a:sym typeface="Symbol"/>
              </a:rPr>
              <a:t> ∧ </a:t>
            </a:r>
            <a:r>
              <a:rPr lang="en-US" sz="3000" i="1" dirty="0">
                <a:ea typeface="Cambria Math"/>
                <a:sym typeface="Symbol"/>
              </a:rPr>
              <a:t>b</a:t>
            </a:r>
            <a:r>
              <a:rPr lang="en-US" sz="3000" baseline="-25000" dirty="0">
                <a:ea typeface="Cambria Math"/>
                <a:sym typeface="Symbol"/>
              </a:rPr>
              <a:t>1</a:t>
            </a:r>
            <a:r>
              <a:rPr lang="en-US" sz="3000" i="1" baseline="-25000" dirty="0">
                <a:ea typeface="Cambria Math"/>
                <a:sym typeface="Symbol"/>
              </a:rPr>
              <a:t>j</a:t>
            </a:r>
            <a:r>
              <a:rPr lang="en-US" sz="3000" dirty="0">
                <a:ea typeface="Cambria Math"/>
                <a:sym typeface="Symbol"/>
              </a:rPr>
              <a:t>)∨ (</a:t>
            </a:r>
            <a:r>
              <a:rPr lang="en-US" sz="3000" i="1" dirty="0">
                <a:ea typeface="Cambria Math"/>
                <a:sym typeface="Symbol"/>
              </a:rPr>
              <a:t>a</a:t>
            </a:r>
            <a:r>
              <a:rPr lang="en-US" sz="3000" baseline="-25000" dirty="0">
                <a:ea typeface="Cambria Math"/>
                <a:sym typeface="Symbol"/>
              </a:rPr>
              <a:t>i2</a:t>
            </a:r>
            <a:r>
              <a:rPr lang="en-US" sz="3000" dirty="0">
                <a:ea typeface="Cambria Math"/>
                <a:sym typeface="Symbol"/>
              </a:rPr>
              <a:t> ∧ </a:t>
            </a:r>
            <a:r>
              <a:rPr lang="en-US" sz="3000" i="1" dirty="0">
                <a:ea typeface="Cambria Math"/>
                <a:sym typeface="Symbol"/>
              </a:rPr>
              <a:t>b</a:t>
            </a:r>
            <a:r>
              <a:rPr lang="en-US" sz="3000" baseline="-25000" dirty="0">
                <a:ea typeface="Cambria Math"/>
                <a:sym typeface="Symbol"/>
              </a:rPr>
              <a:t>2j</a:t>
            </a:r>
            <a:r>
              <a:rPr lang="en-US" sz="3000" dirty="0">
                <a:ea typeface="Cambria Math"/>
                <a:sym typeface="Symbol"/>
              </a:rPr>
              <a:t>) ∨ … ∨ (</a:t>
            </a:r>
            <a:r>
              <a:rPr lang="en-US" sz="3000" i="1" dirty="0" err="1">
                <a:ea typeface="Cambria Math"/>
                <a:sym typeface="Symbol"/>
              </a:rPr>
              <a:t>a</a:t>
            </a:r>
            <a:r>
              <a:rPr lang="en-US" sz="3000" i="1" baseline="-25000" dirty="0" err="1">
                <a:ea typeface="Cambria Math"/>
                <a:sym typeface="Symbol"/>
              </a:rPr>
              <a:t>ik</a:t>
            </a:r>
            <a:r>
              <a:rPr lang="en-US" sz="3000" dirty="0">
                <a:ea typeface="Cambria Math"/>
                <a:sym typeface="Symbol"/>
              </a:rPr>
              <a:t> ∧ </a:t>
            </a:r>
            <a:r>
              <a:rPr lang="en-US" sz="3000" i="1" dirty="0" err="1">
                <a:ea typeface="Cambria Math"/>
                <a:sym typeface="Symbol"/>
              </a:rPr>
              <a:t>b</a:t>
            </a:r>
            <a:r>
              <a:rPr lang="en-US" sz="3000" i="1" baseline="-25000" dirty="0" err="1">
                <a:ea typeface="Cambria Math"/>
                <a:sym typeface="Symbol"/>
              </a:rPr>
              <a:t>kj</a:t>
            </a:r>
            <a:r>
              <a:rPr lang="en-US" sz="3000" dirty="0">
                <a:ea typeface="Cambria Math"/>
                <a:sym typeface="Symbol"/>
              </a:rPr>
              <a:t>).</a:t>
            </a:r>
          </a:p>
          <a:p>
            <a:r>
              <a:rPr lang="en-US" sz="3000" b="1" dirty="0">
                <a:ea typeface="Cambria Math"/>
                <a:sym typeface="Symbol"/>
              </a:rPr>
              <a:t>Example</a:t>
            </a:r>
            <a:r>
              <a:rPr lang="en-US" sz="3000" dirty="0">
                <a:ea typeface="Cambria Math"/>
                <a:sym typeface="Symbol"/>
              </a:rPr>
              <a:t>: Find the Boolean product of </a:t>
            </a:r>
            <a:r>
              <a:rPr lang="en-US" sz="3000" b="1" dirty="0">
                <a:ea typeface="Cambria Math"/>
                <a:sym typeface="Symbol"/>
              </a:rPr>
              <a:t>A</a:t>
            </a:r>
            <a:r>
              <a:rPr lang="en-US" sz="3000" dirty="0">
                <a:ea typeface="Cambria Math"/>
                <a:sym typeface="Symbol"/>
              </a:rPr>
              <a:t> and </a:t>
            </a:r>
            <a:r>
              <a:rPr lang="en-US" sz="3000" b="1" dirty="0">
                <a:ea typeface="Cambria Math"/>
                <a:sym typeface="Symbol"/>
              </a:rPr>
              <a:t>B</a:t>
            </a:r>
            <a:r>
              <a:rPr lang="en-US" sz="3000" dirty="0">
                <a:ea typeface="Cambria Math"/>
                <a:sym typeface="Symbol"/>
              </a:rPr>
              <a:t>, where</a:t>
            </a:r>
            <a:endParaRPr lang="en-US" sz="3000" dirty="0"/>
          </a:p>
        </p:txBody>
      </p:sp>
      <p:graphicFrame>
        <p:nvGraphicFramePr>
          <p:cNvPr id="3" name="Object 3"/>
          <p:cNvGraphicFramePr>
            <a:graphicFrameLocks noChangeAspect="1"/>
          </p:cNvGraphicFramePr>
          <p:nvPr>
            <p:extLst>
              <p:ext uri="{D42A27DB-BD31-4B8C-83A1-F6EECF244321}">
                <p14:modId xmlns:p14="http://schemas.microsoft.com/office/powerpoint/2010/main" val="4058998863"/>
              </p:ext>
            </p:extLst>
          </p:nvPr>
        </p:nvGraphicFramePr>
        <p:xfrm>
          <a:off x="2362200" y="5059680"/>
          <a:ext cx="1638300" cy="1456266"/>
        </p:xfrm>
        <a:graphic>
          <a:graphicData uri="http://schemas.openxmlformats.org/presentationml/2006/ole">
            <mc:AlternateContent xmlns:mc="http://schemas.openxmlformats.org/markup-compatibility/2006">
              <mc:Choice xmlns:v="urn:schemas-microsoft-com:vml" Requires="v">
                <p:oleObj spid="_x0000_s79121" name="Equation" r:id="rId3" imgW="799920" imgH="711000" progId="Equation.DSMT4">
                  <p:embed/>
                </p:oleObj>
              </mc:Choice>
              <mc:Fallback>
                <p:oleObj name="Equation" r:id="rId3" imgW="799920" imgH="711000" progId="Equation.DSMT4">
                  <p:embed/>
                  <p:pic>
                    <p:nvPicPr>
                      <p:cNvPr id="0" name=""/>
                      <p:cNvPicPr/>
                      <p:nvPr/>
                    </p:nvPicPr>
                    <p:blipFill>
                      <a:blip r:embed="rId4"/>
                      <a:stretch>
                        <a:fillRect/>
                      </a:stretch>
                    </p:blipFill>
                    <p:spPr>
                      <a:xfrm>
                        <a:off x="2362200" y="5059680"/>
                        <a:ext cx="1638300" cy="1456266"/>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007186292"/>
              </p:ext>
            </p:extLst>
          </p:nvPr>
        </p:nvGraphicFramePr>
        <p:xfrm>
          <a:off x="5407025" y="5319713"/>
          <a:ext cx="1951038" cy="936625"/>
        </p:xfrm>
        <a:graphic>
          <a:graphicData uri="http://schemas.openxmlformats.org/presentationml/2006/ole">
            <mc:AlternateContent xmlns:mc="http://schemas.openxmlformats.org/markup-compatibility/2006">
              <mc:Choice xmlns:v="urn:schemas-microsoft-com:vml" Requires="v">
                <p:oleObj spid="_x0000_s79122" name="Equation" r:id="rId5" imgW="952200" imgH="457200" progId="Equation.DSMT4">
                  <p:embed/>
                </p:oleObj>
              </mc:Choice>
              <mc:Fallback>
                <p:oleObj name="Equation" r:id="rId5" imgW="952200" imgH="457200" progId="Equation.DSMT4">
                  <p:embed/>
                  <p:pic>
                    <p:nvPicPr>
                      <p:cNvPr id="3" name="Object 2"/>
                      <p:cNvPicPr/>
                      <p:nvPr/>
                    </p:nvPicPr>
                    <p:blipFill>
                      <a:blip r:embed="rId6"/>
                      <a:stretch>
                        <a:fillRect/>
                      </a:stretch>
                    </p:blipFill>
                    <p:spPr>
                      <a:xfrm>
                        <a:off x="5407025" y="5319713"/>
                        <a:ext cx="1951038" cy="936625"/>
                      </a:xfrm>
                      <a:prstGeom prst="rect">
                        <a:avLst/>
                      </a:prstGeom>
                    </p:spPr>
                  </p:pic>
                </p:oleObj>
              </mc:Fallback>
            </mc:AlternateContent>
          </a:graphicData>
        </a:graphic>
      </p:graphicFrame>
    </p:spTree>
    <p:extLst>
      <p:ext uri="{BB962C8B-B14F-4D97-AF65-F5344CB8AC3E}">
        <p14:creationId xmlns:p14="http://schemas.microsoft.com/office/powerpoint/2010/main" val="1416575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of Zero-One Matrices</a:t>
            </a:r>
            <a:r>
              <a:rPr lang="en-US" sz="1500" dirty="0"/>
              <a:t> 2</a:t>
            </a:r>
          </a:p>
        </p:txBody>
      </p:sp>
      <p:sp>
        <p:nvSpPr>
          <p:cNvPr id="4" name="Content Placeholder 2"/>
          <p:cNvSpPr>
            <a:spLocks noGrp="1"/>
          </p:cNvSpPr>
          <p:nvPr>
            <p:ph idx="1"/>
          </p:nvPr>
        </p:nvSpPr>
        <p:spPr>
          <a:xfrm>
            <a:off x="457200" y="1295400"/>
            <a:ext cx="8458200" cy="609600"/>
          </a:xfrm>
        </p:spPr>
        <p:txBody>
          <a:bodyPr/>
          <a:lstStyle/>
          <a:p>
            <a:r>
              <a:rPr lang="en-US" dirty="0"/>
              <a:t> S</a:t>
            </a:r>
            <a:r>
              <a:rPr lang="en-US" b="1" dirty="0"/>
              <a:t>olution</a:t>
            </a:r>
            <a:r>
              <a:rPr lang="en-US" dirty="0"/>
              <a:t>: The Boolean product </a:t>
            </a:r>
            <a:r>
              <a:rPr lang="en-US" b="1" dirty="0"/>
              <a:t>A</a:t>
            </a:r>
            <a:r>
              <a:rPr lang="en-US" dirty="0"/>
              <a:t> </a:t>
            </a:r>
            <a:r>
              <a:rPr lang="en-US" dirty="0">
                <a:ea typeface="Cambria Math"/>
              </a:rPr>
              <a:t>⊙</a:t>
            </a:r>
            <a:r>
              <a:rPr lang="en-US" dirty="0"/>
              <a:t> </a:t>
            </a:r>
            <a:r>
              <a:rPr lang="en-US" b="1" dirty="0"/>
              <a:t>B</a:t>
            </a:r>
            <a:r>
              <a:rPr lang="en-US" dirty="0"/>
              <a:t> is given by</a:t>
            </a:r>
          </a:p>
        </p:txBody>
      </p:sp>
      <p:graphicFrame>
        <p:nvGraphicFramePr>
          <p:cNvPr id="5" name="Object 3"/>
          <p:cNvGraphicFramePr>
            <a:graphicFrameLocks noChangeAspect="1"/>
          </p:cNvGraphicFramePr>
          <p:nvPr>
            <p:extLst>
              <p:ext uri="{D42A27DB-BD31-4B8C-83A1-F6EECF244321}">
                <p14:modId xmlns:p14="http://schemas.microsoft.com/office/powerpoint/2010/main" val="2255744927"/>
              </p:ext>
            </p:extLst>
          </p:nvPr>
        </p:nvGraphicFramePr>
        <p:xfrm>
          <a:off x="685800" y="2042196"/>
          <a:ext cx="8297640" cy="1325808"/>
        </p:xfrm>
        <a:graphic>
          <a:graphicData uri="http://schemas.openxmlformats.org/presentationml/2006/ole">
            <mc:AlternateContent xmlns:mc="http://schemas.openxmlformats.org/markup-compatibility/2006">
              <mc:Choice xmlns:v="urn:schemas-microsoft-com:vml" Requires="v">
                <p:oleObj spid="_x0000_s80280" name="Equation" r:id="rId3" imgW="4609800" imgH="736560" progId="Equation.DSMT4">
                  <p:embed/>
                </p:oleObj>
              </mc:Choice>
              <mc:Fallback>
                <p:oleObj name="Equation" r:id="rId3" imgW="4609800" imgH="736560" progId="Equation.DSMT4">
                  <p:embed/>
                  <p:pic>
                    <p:nvPicPr>
                      <p:cNvPr id="0" name=""/>
                      <p:cNvPicPr/>
                      <p:nvPr/>
                    </p:nvPicPr>
                    <p:blipFill>
                      <a:blip r:embed="rId4"/>
                      <a:stretch>
                        <a:fillRect/>
                      </a:stretch>
                    </p:blipFill>
                    <p:spPr>
                      <a:xfrm>
                        <a:off x="685800" y="2042196"/>
                        <a:ext cx="8297640" cy="1325808"/>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736060140"/>
              </p:ext>
            </p:extLst>
          </p:nvPr>
        </p:nvGraphicFramePr>
        <p:xfrm>
          <a:off x="1421076" y="3476147"/>
          <a:ext cx="4342896" cy="1279800"/>
        </p:xfrm>
        <a:graphic>
          <a:graphicData uri="http://schemas.openxmlformats.org/presentationml/2006/ole">
            <mc:AlternateContent xmlns:mc="http://schemas.openxmlformats.org/markup-compatibility/2006">
              <mc:Choice xmlns:v="urn:schemas-microsoft-com:vml" Requires="v">
                <p:oleObj spid="_x0000_s80281" name="Equation" r:id="rId5" imgW="2412720" imgH="711000" progId="Equation.DSMT4">
                  <p:embed/>
                </p:oleObj>
              </mc:Choice>
              <mc:Fallback>
                <p:oleObj name="Equation" r:id="rId5" imgW="2412720" imgH="711000" progId="Equation.DSMT4">
                  <p:embed/>
                  <p:pic>
                    <p:nvPicPr>
                      <p:cNvPr id="5" name="Object 4"/>
                      <p:cNvPicPr/>
                      <p:nvPr/>
                    </p:nvPicPr>
                    <p:blipFill>
                      <a:blip r:embed="rId6"/>
                      <a:stretch>
                        <a:fillRect/>
                      </a:stretch>
                    </p:blipFill>
                    <p:spPr>
                      <a:xfrm>
                        <a:off x="1421076" y="3476147"/>
                        <a:ext cx="4342896" cy="1279800"/>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410248534"/>
              </p:ext>
            </p:extLst>
          </p:nvPr>
        </p:nvGraphicFramePr>
        <p:xfrm>
          <a:off x="1421076" y="4864090"/>
          <a:ext cx="1485864" cy="1279800"/>
        </p:xfrm>
        <a:graphic>
          <a:graphicData uri="http://schemas.openxmlformats.org/presentationml/2006/ole">
            <mc:AlternateContent xmlns:mc="http://schemas.openxmlformats.org/markup-compatibility/2006">
              <mc:Choice xmlns:v="urn:schemas-microsoft-com:vml" Requires="v">
                <p:oleObj spid="_x0000_s80282" name="Equation" r:id="rId7" imgW="825480" imgH="711000" progId="Equation.DSMT4">
                  <p:embed/>
                </p:oleObj>
              </mc:Choice>
              <mc:Fallback>
                <p:oleObj name="Equation" r:id="rId7" imgW="825480" imgH="711000" progId="Equation.DSMT4">
                  <p:embed/>
                  <p:pic>
                    <p:nvPicPr>
                      <p:cNvPr id="0" name=""/>
                      <p:cNvPicPr/>
                      <p:nvPr/>
                    </p:nvPicPr>
                    <p:blipFill>
                      <a:blip r:embed="rId8"/>
                      <a:stretch>
                        <a:fillRect/>
                      </a:stretch>
                    </p:blipFill>
                    <p:spPr>
                      <a:xfrm>
                        <a:off x="1421076" y="4864090"/>
                        <a:ext cx="1485864" cy="1279800"/>
                      </a:xfrm>
                      <a:prstGeom prst="rect">
                        <a:avLst/>
                      </a:prstGeom>
                    </p:spPr>
                  </p:pic>
                </p:oleObj>
              </mc:Fallback>
            </mc:AlternateContent>
          </a:graphicData>
        </a:graphic>
      </p:graphicFrame>
    </p:spTree>
    <p:extLst>
      <p:ext uri="{BB962C8B-B14F-4D97-AF65-F5344CB8AC3E}">
        <p14:creationId xmlns:p14="http://schemas.microsoft.com/office/powerpoint/2010/main" val="31694059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Powers of Zero-One Matrices</a:t>
            </a:r>
            <a:r>
              <a:rPr lang="en-US" sz="1500" dirty="0"/>
              <a:t> 1</a:t>
            </a:r>
          </a:p>
        </p:txBody>
      </p:sp>
      <p:sp>
        <p:nvSpPr>
          <p:cNvPr id="9" name="Content Placeholder 2"/>
          <p:cNvSpPr>
            <a:spLocks noGrp="1"/>
          </p:cNvSpPr>
          <p:nvPr>
            <p:ph idx="1"/>
          </p:nvPr>
        </p:nvSpPr>
        <p:spPr>
          <a:xfrm>
            <a:off x="457200" y="1295400"/>
            <a:ext cx="8229600" cy="1981200"/>
          </a:xfrm>
        </p:spPr>
        <p:txBody>
          <a:bodyPr/>
          <a:lstStyle/>
          <a:p>
            <a:r>
              <a:rPr lang="en-US" b="1" dirty="0"/>
              <a:t>Definition</a:t>
            </a:r>
            <a:r>
              <a:rPr lang="en-US" dirty="0"/>
              <a:t>: Let </a:t>
            </a:r>
            <a:r>
              <a:rPr lang="en-US" b="1" dirty="0"/>
              <a:t>A</a:t>
            </a:r>
            <a:r>
              <a:rPr lang="en-US" dirty="0"/>
              <a:t> be a square </a:t>
            </a:r>
            <a:r>
              <a:rPr lang="en-US" dirty="0">
                <a:ea typeface="Cambria Math"/>
                <a:sym typeface="Symbol"/>
              </a:rPr>
              <a:t>zero-one matrix </a:t>
            </a:r>
            <a:r>
              <a:rPr lang="en-US" dirty="0">
                <a:ea typeface="Cambria Math" pitchFamily="18" charset="0"/>
              </a:rPr>
              <a:t>and let </a:t>
            </a:r>
            <a:r>
              <a:rPr lang="en-US" i="1" dirty="0">
                <a:ea typeface="Cambria Math" pitchFamily="18" charset="0"/>
              </a:rPr>
              <a:t>r</a:t>
            </a:r>
            <a:r>
              <a:rPr lang="en-US" dirty="0">
                <a:ea typeface="Cambria Math" pitchFamily="18" charset="0"/>
              </a:rPr>
              <a:t> be a positive integer. The </a:t>
            </a:r>
            <a:r>
              <a:rPr lang="en-US" i="1" dirty="0" err="1">
                <a:ea typeface="Cambria Math" pitchFamily="18" charset="0"/>
              </a:rPr>
              <a:t>r</a:t>
            </a:r>
            <a:r>
              <a:rPr lang="en-US" dirty="0" err="1">
                <a:ea typeface="Cambria Math" pitchFamily="18" charset="0"/>
              </a:rPr>
              <a:t>th</a:t>
            </a:r>
            <a:r>
              <a:rPr lang="en-US" dirty="0">
                <a:ea typeface="Cambria Math" pitchFamily="18" charset="0"/>
              </a:rPr>
              <a:t> Boolean power of  </a:t>
            </a:r>
            <a:r>
              <a:rPr lang="en-US" b="1" dirty="0"/>
              <a:t>A</a:t>
            </a:r>
            <a:r>
              <a:rPr lang="en-US" dirty="0"/>
              <a:t> </a:t>
            </a:r>
            <a:r>
              <a:rPr lang="en-US" dirty="0">
                <a:ea typeface="Cambria Math" pitchFamily="18" charset="0"/>
              </a:rPr>
              <a:t>is the Boolean product of </a:t>
            </a:r>
            <a:r>
              <a:rPr lang="en-US" i="1" dirty="0">
                <a:ea typeface="Cambria Math" pitchFamily="18" charset="0"/>
              </a:rPr>
              <a:t>r</a:t>
            </a:r>
            <a:r>
              <a:rPr lang="en-US" dirty="0">
                <a:ea typeface="Cambria Math" pitchFamily="18" charset="0"/>
              </a:rPr>
              <a:t> factors of </a:t>
            </a:r>
            <a:r>
              <a:rPr lang="en-US" b="1" dirty="0"/>
              <a:t>A</a:t>
            </a:r>
            <a:r>
              <a:rPr lang="en-US" dirty="0"/>
              <a:t>, denoted by </a:t>
            </a:r>
            <a:r>
              <a:rPr lang="en-US" b="1" dirty="0"/>
              <a:t>A</a:t>
            </a:r>
            <a:r>
              <a:rPr lang="en-US" b="1" baseline="30000" dirty="0"/>
              <a:t>[</a:t>
            </a:r>
            <a:r>
              <a:rPr lang="en-US" i="1" baseline="30000" dirty="0"/>
              <a:t>r</a:t>
            </a:r>
            <a:r>
              <a:rPr lang="en-US" b="1" baseline="30000" dirty="0"/>
              <a:t>] </a:t>
            </a:r>
            <a:r>
              <a:rPr lang="en-US" dirty="0"/>
              <a:t>.  Hence,</a:t>
            </a:r>
            <a:endParaRPr lang="en-US" dirty="0">
              <a:ea typeface="Cambria Math"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1496738456"/>
              </p:ext>
            </p:extLst>
          </p:nvPr>
        </p:nvGraphicFramePr>
        <p:xfrm>
          <a:off x="3733800" y="3383280"/>
          <a:ext cx="4013200" cy="1074964"/>
        </p:xfrm>
        <a:graphic>
          <a:graphicData uri="http://schemas.openxmlformats.org/presentationml/2006/ole">
            <mc:AlternateContent xmlns:mc="http://schemas.openxmlformats.org/markup-compatibility/2006">
              <mc:Choice xmlns:v="urn:schemas-microsoft-com:vml" Requires="v">
                <p:oleObj spid="_x0000_s81031" name="Equation" r:id="rId3" imgW="1422360" imgH="380880" progId="Equation.DSMT4">
                  <p:embed/>
                </p:oleObj>
              </mc:Choice>
              <mc:Fallback>
                <p:oleObj name="Equation" r:id="rId3" imgW="1422360" imgH="380880" progId="Equation.DSMT4">
                  <p:embed/>
                  <p:pic>
                    <p:nvPicPr>
                      <p:cNvPr id="11" name="Object 3"/>
                      <p:cNvPicPr/>
                      <p:nvPr/>
                    </p:nvPicPr>
                    <p:blipFill>
                      <a:blip r:embed="rId4"/>
                      <a:stretch>
                        <a:fillRect/>
                      </a:stretch>
                    </p:blipFill>
                    <p:spPr>
                      <a:xfrm>
                        <a:off x="3733800" y="3383280"/>
                        <a:ext cx="4013200" cy="1074964"/>
                      </a:xfrm>
                      <a:prstGeom prst="rect">
                        <a:avLst/>
                      </a:prstGeom>
                    </p:spPr>
                  </p:pic>
                </p:oleObj>
              </mc:Fallback>
            </mc:AlternateContent>
          </a:graphicData>
        </a:graphic>
      </p:graphicFrame>
      <p:sp>
        <p:nvSpPr>
          <p:cNvPr id="10" name="Content Placeholder 4"/>
          <p:cNvSpPr>
            <a:spLocks noGrp="1"/>
          </p:cNvSpPr>
          <p:nvPr>
            <p:ph idx="13"/>
          </p:nvPr>
        </p:nvSpPr>
        <p:spPr>
          <a:xfrm>
            <a:off x="457200" y="4724400"/>
            <a:ext cx="8458200" cy="1828800"/>
          </a:xfrm>
        </p:spPr>
        <p:txBody>
          <a:bodyPr/>
          <a:lstStyle/>
          <a:p>
            <a:r>
              <a:rPr lang="en-US" dirty="0">
                <a:ea typeface="Cambria Math"/>
                <a:sym typeface="Symbol"/>
              </a:rPr>
              <a:t>We define </a:t>
            </a:r>
            <a:r>
              <a:rPr lang="en-US" b="1" dirty="0"/>
              <a:t>A</a:t>
            </a:r>
            <a:r>
              <a:rPr lang="en-US" b="1" baseline="30000" dirty="0"/>
              <a:t>[</a:t>
            </a:r>
            <a:r>
              <a:rPr lang="en-US" i="1" baseline="30000" dirty="0"/>
              <a:t>r</a:t>
            </a:r>
            <a:r>
              <a:rPr lang="en-US" b="1" baseline="30000" dirty="0"/>
              <a:t>] </a:t>
            </a:r>
            <a:r>
              <a:rPr lang="en-US" b="1" dirty="0"/>
              <a:t> </a:t>
            </a:r>
            <a:r>
              <a:rPr lang="en-US" dirty="0">
                <a:ea typeface="Cambria Math"/>
                <a:sym typeface="Symbol"/>
              </a:rPr>
              <a:t>to be  </a:t>
            </a:r>
            <a:r>
              <a:rPr lang="en-US" b="1" dirty="0">
                <a:sym typeface="Symbol"/>
              </a:rPr>
              <a:t>I</a:t>
            </a:r>
            <a:r>
              <a:rPr lang="en-US" i="1" baseline="-25000" dirty="0">
                <a:sym typeface="Symbol"/>
              </a:rPr>
              <a:t>n</a:t>
            </a:r>
            <a:r>
              <a:rPr lang="en-US" dirty="0">
                <a:sym typeface="Symbol"/>
              </a:rPr>
              <a:t>.</a:t>
            </a:r>
            <a:endParaRPr lang="en-US" i="1" dirty="0">
              <a:ea typeface="Cambria Math" pitchFamily="18" charset="0"/>
              <a:sym typeface="Symbol"/>
            </a:endParaRPr>
          </a:p>
          <a:p>
            <a:r>
              <a:rPr lang="en-US" dirty="0">
                <a:ea typeface="Cambria Math" pitchFamily="18" charset="0"/>
                <a:sym typeface="Symbol"/>
              </a:rPr>
              <a:t>(</a:t>
            </a:r>
            <a:r>
              <a:rPr lang="en-US" dirty="0">
                <a:ea typeface="Cambria Math"/>
                <a:sym typeface="Symbol"/>
              </a:rPr>
              <a:t>The Boolean product is  well defined because the Boolean product of matrices is associative.)</a:t>
            </a:r>
            <a:endParaRPr lang="en-US" dirty="0"/>
          </a:p>
        </p:txBody>
      </p:sp>
    </p:spTree>
    <p:extLst>
      <p:ext uri="{BB962C8B-B14F-4D97-AF65-F5344CB8AC3E}">
        <p14:creationId xmlns:p14="http://schemas.microsoft.com/office/powerpoint/2010/main" val="33964840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Powers of Zero-One Matrices</a:t>
            </a:r>
            <a:r>
              <a:rPr lang="en-US" sz="1500" dirty="0"/>
              <a:t> 2</a:t>
            </a:r>
          </a:p>
        </p:txBody>
      </p:sp>
      <p:sp>
        <p:nvSpPr>
          <p:cNvPr id="9" name="Content Placeholder 2"/>
          <p:cNvSpPr>
            <a:spLocks noGrp="1"/>
          </p:cNvSpPr>
          <p:nvPr>
            <p:ph idx="1"/>
          </p:nvPr>
        </p:nvSpPr>
        <p:spPr>
          <a:xfrm>
            <a:off x="457200" y="1295400"/>
            <a:ext cx="2362200" cy="457200"/>
          </a:xfrm>
        </p:spPr>
        <p:txBody>
          <a:bodyPr/>
          <a:lstStyle/>
          <a:p>
            <a:pPr>
              <a:spcBef>
                <a:spcPts val="0"/>
              </a:spcBef>
            </a:pPr>
            <a:r>
              <a:rPr lang="en-US" sz="2600" b="1" dirty="0"/>
              <a:t>Example</a:t>
            </a:r>
            <a:r>
              <a:rPr lang="en-US" sz="2600" dirty="0"/>
              <a:t>: Let</a:t>
            </a:r>
            <a:endParaRPr lang="en-US" sz="2600" dirty="0">
              <a:ea typeface="Cambria Math" pitchFamily="18" charset="0"/>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257925175"/>
              </p:ext>
            </p:extLst>
          </p:nvPr>
        </p:nvGraphicFramePr>
        <p:xfrm>
          <a:off x="2819400" y="1371600"/>
          <a:ext cx="1504440" cy="1066500"/>
        </p:xfrm>
        <a:graphic>
          <a:graphicData uri="http://schemas.openxmlformats.org/presentationml/2006/ole">
            <mc:AlternateContent xmlns:mc="http://schemas.openxmlformats.org/markup-compatibility/2006">
              <mc:Choice xmlns:v="urn:schemas-microsoft-com:vml" Requires="v">
                <p:oleObj spid="_x0000_s82577" name="Equation" r:id="rId3" imgW="1002960" imgH="711000" progId="Equation.DSMT4">
                  <p:embed/>
                </p:oleObj>
              </mc:Choice>
              <mc:Fallback>
                <p:oleObj name="Equation" r:id="rId3" imgW="1002960" imgH="711000" progId="Equation.DSMT4">
                  <p:embed/>
                  <p:pic>
                    <p:nvPicPr>
                      <p:cNvPr id="7" name="Object 5"/>
                      <p:cNvPicPr/>
                      <p:nvPr/>
                    </p:nvPicPr>
                    <p:blipFill>
                      <a:blip r:embed="rId4"/>
                      <a:stretch>
                        <a:fillRect/>
                      </a:stretch>
                    </p:blipFill>
                    <p:spPr>
                      <a:xfrm>
                        <a:off x="2819400" y="1371600"/>
                        <a:ext cx="1504440" cy="1066500"/>
                      </a:xfrm>
                      <a:prstGeom prst="rect">
                        <a:avLst/>
                      </a:prstGeom>
                    </p:spPr>
                  </p:pic>
                </p:oleObj>
              </mc:Fallback>
            </mc:AlternateContent>
          </a:graphicData>
        </a:graphic>
      </p:graphicFrame>
      <p:sp>
        <p:nvSpPr>
          <p:cNvPr id="10" name="Content Placeholder 4"/>
          <p:cNvSpPr>
            <a:spLocks noGrp="1"/>
          </p:cNvSpPr>
          <p:nvPr>
            <p:ph idx="13"/>
          </p:nvPr>
        </p:nvSpPr>
        <p:spPr>
          <a:xfrm>
            <a:off x="457200" y="2590800"/>
            <a:ext cx="5791200" cy="914400"/>
          </a:xfrm>
        </p:spPr>
        <p:txBody>
          <a:bodyPr/>
          <a:lstStyle/>
          <a:p>
            <a:pPr>
              <a:spcBef>
                <a:spcPts val="0"/>
              </a:spcBef>
            </a:pPr>
            <a:r>
              <a:rPr lang="en-US" sz="2600" dirty="0"/>
              <a:t>Find </a:t>
            </a:r>
            <a:r>
              <a:rPr lang="en-US" sz="2600" b="1" dirty="0"/>
              <a:t>A</a:t>
            </a:r>
            <a:r>
              <a:rPr lang="en-US" sz="2600" i="1" baseline="30000" dirty="0"/>
              <a:t>n</a:t>
            </a:r>
            <a:r>
              <a:rPr lang="en-US" sz="2600" baseline="30000" dirty="0"/>
              <a:t> </a:t>
            </a:r>
            <a:r>
              <a:rPr lang="en-US" sz="2600" dirty="0"/>
              <a:t>  for all positive integers </a:t>
            </a:r>
            <a:r>
              <a:rPr lang="en-US" sz="2600" i="1" dirty="0"/>
              <a:t>n</a:t>
            </a:r>
            <a:r>
              <a:rPr lang="en-US" sz="2600" dirty="0"/>
              <a:t>.</a:t>
            </a:r>
          </a:p>
          <a:p>
            <a:pPr>
              <a:spcBef>
                <a:spcPts val="0"/>
              </a:spcBef>
            </a:pPr>
            <a:r>
              <a:rPr lang="en-US" sz="2600" b="1" dirty="0"/>
              <a:t>Solution</a:t>
            </a:r>
            <a:r>
              <a:rPr lang="en-US" sz="2600" dirty="0"/>
              <a:t>: </a:t>
            </a:r>
          </a:p>
        </p:txBody>
      </p:sp>
      <p:graphicFrame>
        <p:nvGraphicFramePr>
          <p:cNvPr id="11" name="Object 5"/>
          <p:cNvGraphicFramePr>
            <a:graphicFrameLocks noChangeAspect="1"/>
          </p:cNvGraphicFramePr>
          <p:nvPr>
            <p:extLst>
              <p:ext uri="{D42A27DB-BD31-4B8C-83A1-F6EECF244321}">
                <p14:modId xmlns:p14="http://schemas.microsoft.com/office/powerpoint/2010/main" val="1091375848"/>
              </p:ext>
            </p:extLst>
          </p:nvPr>
        </p:nvGraphicFramePr>
        <p:xfrm>
          <a:off x="2335482" y="3200400"/>
          <a:ext cx="2438100" cy="1066500"/>
        </p:xfrm>
        <a:graphic>
          <a:graphicData uri="http://schemas.openxmlformats.org/presentationml/2006/ole">
            <mc:AlternateContent xmlns:mc="http://schemas.openxmlformats.org/markup-compatibility/2006">
              <mc:Choice xmlns:v="urn:schemas-microsoft-com:vml" Requires="v">
                <p:oleObj spid="_x0000_s82578" name="Equation" r:id="rId5" imgW="1625400" imgH="711000" progId="Equation.DSMT4">
                  <p:embed/>
                </p:oleObj>
              </mc:Choice>
              <mc:Fallback>
                <p:oleObj name="Equation" r:id="rId5" imgW="1625400" imgH="711000" progId="Equation.DSMT4">
                  <p:embed/>
                  <p:pic>
                    <p:nvPicPr>
                      <p:cNvPr id="11" name="Object 3"/>
                      <p:cNvPicPr/>
                      <p:nvPr/>
                    </p:nvPicPr>
                    <p:blipFill>
                      <a:blip r:embed="rId6"/>
                      <a:stretch>
                        <a:fillRect/>
                      </a:stretch>
                    </p:blipFill>
                    <p:spPr>
                      <a:xfrm>
                        <a:off x="2335482" y="3200400"/>
                        <a:ext cx="2438100" cy="1066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33349299"/>
              </p:ext>
            </p:extLst>
          </p:nvPr>
        </p:nvGraphicFramePr>
        <p:xfrm>
          <a:off x="5658120" y="3200661"/>
          <a:ext cx="2571480" cy="1066500"/>
        </p:xfrm>
        <a:graphic>
          <a:graphicData uri="http://schemas.openxmlformats.org/presentationml/2006/ole">
            <mc:AlternateContent xmlns:mc="http://schemas.openxmlformats.org/markup-compatibility/2006">
              <mc:Choice xmlns:v="urn:schemas-microsoft-com:vml" Requires="v">
                <p:oleObj spid="_x0000_s82579" name="Equation" r:id="rId7" imgW="1714320" imgH="711000" progId="Equation.DSMT4">
                  <p:embed/>
                </p:oleObj>
              </mc:Choice>
              <mc:Fallback>
                <p:oleObj name="Equation" r:id="rId7" imgW="1714320" imgH="711000" progId="Equation.DSMT4">
                  <p:embed/>
                  <p:pic>
                    <p:nvPicPr>
                      <p:cNvPr id="11" name="Object 3"/>
                      <p:cNvPicPr/>
                      <p:nvPr/>
                    </p:nvPicPr>
                    <p:blipFill>
                      <a:blip r:embed="rId8"/>
                      <a:stretch>
                        <a:fillRect/>
                      </a:stretch>
                    </p:blipFill>
                    <p:spPr>
                      <a:xfrm>
                        <a:off x="5658120" y="3200661"/>
                        <a:ext cx="2571480" cy="10665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62909960"/>
              </p:ext>
            </p:extLst>
          </p:nvPr>
        </p:nvGraphicFramePr>
        <p:xfrm>
          <a:off x="4324860" y="4495800"/>
          <a:ext cx="2533140" cy="1066500"/>
        </p:xfrm>
        <a:graphic>
          <a:graphicData uri="http://schemas.openxmlformats.org/presentationml/2006/ole">
            <mc:AlternateContent xmlns:mc="http://schemas.openxmlformats.org/markup-compatibility/2006">
              <mc:Choice xmlns:v="urn:schemas-microsoft-com:vml" Requires="v">
                <p:oleObj spid="_x0000_s82580" name="Equation" r:id="rId9" imgW="1688760" imgH="711000" progId="Equation.DSMT4">
                  <p:embed/>
                </p:oleObj>
              </mc:Choice>
              <mc:Fallback>
                <p:oleObj name="Equation" r:id="rId9" imgW="1688760" imgH="711000" progId="Equation.DSMT4">
                  <p:embed/>
                  <p:pic>
                    <p:nvPicPr>
                      <p:cNvPr id="7" name="Object 3"/>
                      <p:cNvPicPr/>
                      <p:nvPr/>
                    </p:nvPicPr>
                    <p:blipFill>
                      <a:blip r:embed="rId10"/>
                      <a:stretch>
                        <a:fillRect/>
                      </a:stretch>
                    </p:blipFill>
                    <p:spPr>
                      <a:xfrm>
                        <a:off x="4324860" y="4495800"/>
                        <a:ext cx="2533140" cy="1066500"/>
                      </a:xfrm>
                      <a:prstGeom prst="rect">
                        <a:avLst/>
                      </a:prstGeom>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3350998880"/>
              </p:ext>
            </p:extLst>
          </p:nvPr>
        </p:nvGraphicFramePr>
        <p:xfrm>
          <a:off x="838200" y="5486700"/>
          <a:ext cx="6305040" cy="1066500"/>
        </p:xfrm>
        <a:graphic>
          <a:graphicData uri="http://schemas.openxmlformats.org/presentationml/2006/ole">
            <mc:AlternateContent xmlns:mc="http://schemas.openxmlformats.org/markup-compatibility/2006">
              <mc:Choice xmlns:v="urn:schemas-microsoft-com:vml" Requires="v">
                <p:oleObj spid="_x0000_s82581" name="Equation" r:id="rId11" imgW="4203360" imgH="711000" progId="Equation.DSMT4">
                  <p:embed/>
                </p:oleObj>
              </mc:Choice>
              <mc:Fallback>
                <p:oleObj name="Equation" r:id="rId11" imgW="4203360" imgH="711000" progId="Equation.DSMT4">
                  <p:embed/>
                  <p:pic>
                    <p:nvPicPr>
                      <p:cNvPr id="8" name="Object 3"/>
                      <p:cNvPicPr/>
                      <p:nvPr/>
                    </p:nvPicPr>
                    <p:blipFill>
                      <a:blip r:embed="rId12"/>
                      <a:stretch>
                        <a:fillRect/>
                      </a:stretch>
                    </p:blipFill>
                    <p:spPr>
                      <a:xfrm>
                        <a:off x="838200" y="5486700"/>
                        <a:ext cx="6305040" cy="1066500"/>
                      </a:xfrm>
                      <a:prstGeom prst="rect">
                        <a:avLst/>
                      </a:prstGeom>
                    </p:spPr>
                  </p:pic>
                </p:oleObj>
              </mc:Fallback>
            </mc:AlternateContent>
          </a:graphicData>
        </a:graphic>
      </p:graphicFrame>
    </p:spTree>
    <p:extLst>
      <p:ext uri="{BB962C8B-B14F-4D97-AF65-F5344CB8AC3E}">
        <p14:creationId xmlns:p14="http://schemas.microsoft.com/office/powerpoint/2010/main" val="2633036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33867427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Functions</a:t>
            </a:r>
            <a:r>
              <a:rPr lang="en-US" sz="1500" dirty="0"/>
              <a:t> 3</a:t>
            </a:r>
            <a:r>
              <a:rPr lang="en-US" sz="3200" dirty="0"/>
              <a:t> – Appendix</a:t>
            </a:r>
          </a:p>
        </p:txBody>
      </p:sp>
      <p:sp>
        <p:nvSpPr>
          <p:cNvPr id="3" name="Content Placeholder 2"/>
          <p:cNvSpPr>
            <a:spLocks noGrp="1"/>
          </p:cNvSpPr>
          <p:nvPr>
            <p:ph idx="1"/>
          </p:nvPr>
        </p:nvSpPr>
        <p:spPr/>
        <p:txBody>
          <a:bodyPr/>
          <a:lstStyle/>
          <a:p>
            <a:r>
              <a:rPr lang="en-US" sz="2400" dirty="0"/>
              <a:t>The circle representing set A has element A inside. The circle representing set B has element B equals F left parenthesis A right parenthesis. Also, there are two arrows labeled F. From circle A to circle B, and from element A to B.</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81976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a:xfrm>
            <a:off x="457200" y="1295400"/>
            <a:ext cx="8153400" cy="5237602"/>
          </a:xfrm>
        </p:spPr>
        <p:txBody>
          <a:bodyPr/>
          <a:lstStyle/>
          <a:p>
            <a:r>
              <a:rPr lang="en-US" dirty="0"/>
              <a:t>Sets can be elements of sets.</a:t>
            </a:r>
          </a:p>
          <a:p>
            <a:r>
              <a:rPr lang="en-US" dirty="0">
                <a:ea typeface="Cambria Math" pitchFamily="18" charset="0"/>
              </a:rPr>
              <a:t>		{{1,2,3},</a:t>
            </a:r>
            <a:r>
              <a:rPr lang="en-US" i="1" dirty="0">
                <a:ea typeface="Cambria Math" pitchFamily="18" charset="0"/>
              </a:rPr>
              <a:t>a</a:t>
            </a:r>
            <a:r>
              <a:rPr lang="en-US" dirty="0">
                <a:ea typeface="Cambria Math" pitchFamily="18" charset="0"/>
              </a:rPr>
              <a:t>, {</a:t>
            </a:r>
            <a:r>
              <a:rPr lang="en-US" i="1" dirty="0" err="1">
                <a:ea typeface="Cambria Math" pitchFamily="18" charset="0"/>
              </a:rPr>
              <a:t>b,c</a:t>
            </a:r>
            <a:r>
              <a:rPr lang="en-US" dirty="0">
                <a:ea typeface="Cambria Math" pitchFamily="18" charset="0"/>
              </a:rPr>
              <a:t>}}</a:t>
            </a:r>
          </a:p>
          <a:p>
            <a:r>
              <a:rPr lang="en-US" dirty="0">
                <a:ea typeface="Cambria Math" pitchFamily="18" charset="0"/>
              </a:rPr>
              <a:t>		{</a:t>
            </a:r>
            <a:r>
              <a:rPr lang="en-US" b="1" dirty="0">
                <a:ea typeface="Cambria Math" pitchFamily="18" charset="0"/>
              </a:rPr>
              <a:t>N</a:t>
            </a:r>
            <a:r>
              <a:rPr lang="en-US" dirty="0">
                <a:ea typeface="Cambria Math" pitchFamily="18" charset="0"/>
              </a:rPr>
              <a:t>,</a:t>
            </a:r>
            <a:r>
              <a:rPr lang="en-US" b="1" dirty="0">
                <a:ea typeface="Cambria Math" pitchFamily="18" charset="0"/>
              </a:rPr>
              <a:t>Z</a:t>
            </a:r>
            <a:r>
              <a:rPr lang="en-US" dirty="0">
                <a:ea typeface="Cambria Math" pitchFamily="18" charset="0"/>
              </a:rPr>
              <a:t>,</a:t>
            </a:r>
            <a:r>
              <a:rPr lang="en-US" b="1" dirty="0">
                <a:ea typeface="Cambria Math" pitchFamily="18" charset="0"/>
              </a:rPr>
              <a:t>Q</a:t>
            </a:r>
            <a:r>
              <a:rPr lang="en-US" dirty="0">
                <a:ea typeface="Cambria Math" pitchFamily="18" charset="0"/>
              </a:rPr>
              <a:t>,</a:t>
            </a:r>
            <a:r>
              <a:rPr lang="en-US" b="1" dirty="0">
                <a:ea typeface="Cambria Math" pitchFamily="18" charset="0"/>
              </a:rPr>
              <a:t>R</a:t>
            </a:r>
            <a:r>
              <a:rPr lang="en-US" dirty="0">
                <a:ea typeface="Cambria Math" pitchFamily="18" charset="0"/>
              </a:rPr>
              <a:t>}</a:t>
            </a:r>
          </a:p>
          <a:p>
            <a:r>
              <a:rPr lang="en-US" dirty="0"/>
              <a:t>The empty set is different from a set containing the empty set.</a:t>
            </a:r>
          </a:p>
          <a:p>
            <a:r>
              <a:rPr lang="en-US" dirty="0">
                <a:ea typeface="Cambria Math"/>
              </a:rPr>
              <a:t>		∅</a:t>
            </a:r>
            <a:r>
              <a:rPr lang="en-US" dirty="0"/>
              <a:t>  </a:t>
            </a:r>
            <a:r>
              <a:rPr lang="en-US" dirty="0">
                <a:ea typeface="Cambria Math"/>
              </a:rPr>
              <a:t>≠ { ∅ } </a:t>
            </a:r>
            <a:endParaRPr lang="en-US" dirty="0"/>
          </a:p>
        </p:txBody>
      </p:sp>
    </p:spTree>
    <p:extLst>
      <p:ext uri="{BB962C8B-B14F-4D97-AF65-F5344CB8AC3E}">
        <p14:creationId xmlns:p14="http://schemas.microsoft.com/office/powerpoint/2010/main" val="39361454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Inverse Functions</a:t>
            </a:r>
            <a:r>
              <a:rPr lang="en-US" sz="1500" dirty="0"/>
              <a:t> 1</a:t>
            </a:r>
            <a:r>
              <a:rPr lang="en-US" sz="3200" dirty="0"/>
              <a:t> – Appendix</a:t>
            </a:r>
          </a:p>
        </p:txBody>
      </p:sp>
      <p:sp>
        <p:nvSpPr>
          <p:cNvPr id="3" name="Content Placeholder 2"/>
          <p:cNvSpPr>
            <a:spLocks noGrp="1"/>
          </p:cNvSpPr>
          <p:nvPr>
            <p:ph idx="1"/>
          </p:nvPr>
        </p:nvSpPr>
        <p:spPr>
          <a:xfrm>
            <a:off x="457200" y="1295400"/>
            <a:ext cx="8229600" cy="5105400"/>
          </a:xfrm>
        </p:spPr>
        <p:txBody>
          <a:bodyPr/>
          <a:lstStyle/>
          <a:p>
            <a:r>
              <a:rPr lang="en-US" sz="2400" dirty="0"/>
              <a:t>There are two circles representing sets A and B. Circle A has element A equal to F power minus one left parenthesis B right parenthesis. Circle B has element B equal to F left parenthesis A right parenthesis. Also, there are 4 arrows: an arrow from element A to element B labeled F left parenthesis A right parenthesis, an arrow from element B to element A labeled F power minus one left parenthesis B right parenthesis, an arrow from circle A to circle B labeled F. And arrow from circle B to circle A labeled F power minus one.</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9922413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Composition</a:t>
            </a:r>
            <a:r>
              <a:rPr lang="en-US" sz="1500" dirty="0"/>
              <a:t> 1</a:t>
            </a:r>
            <a:r>
              <a:rPr lang="en-US" sz="3200" dirty="0"/>
              <a:t>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three circles, representing sets A, B, and C. Circle A has element A. Circle B has element G left parenthesis A right parenthesis. Circle C has element F left parenthesis G left parenthesis A two right parentheses. Also, there are 6 arrows. From circle A to circle B labeled G. From circle B to circle C labeled F. From circle A to circle C labeled F circle G. From element A to element G left parenthesis A right parenthesis labeled G left parenthesis A right parenthesis. From element G left parenthesis A right parenthesis to element F left parenthesis G left parenthesis A 2 right parentheses labeled F left parenthesis G left parenthesis A 2 right parentheses. From element A to element F left parenthesis G left parenthesis A 2 right parentheses labeled left parenthesis F circle G right parenthesis left parenthesis A right parenthesis.</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42420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Graphs of Functions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eight rows by eight columns of plotted points. There is a line passing through the points in the third column and a line passing through the points in the sixth row. The point in the first row fifth column, the point in the third row fourth column, and the point in the fifth row third column are shaded.</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9362111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Floor and Ceiling Functions – Appendix</a:t>
            </a:r>
          </a:p>
        </p:txBody>
      </p:sp>
      <p:sp>
        <p:nvSpPr>
          <p:cNvPr id="3" name="Content Placeholder 2"/>
          <p:cNvSpPr>
            <a:spLocks noGrp="1"/>
          </p:cNvSpPr>
          <p:nvPr>
            <p:ph idx="1"/>
          </p:nvPr>
        </p:nvSpPr>
        <p:spPr>
          <a:xfrm>
            <a:off x="457200" y="1295400"/>
            <a:ext cx="8229600" cy="5257800"/>
          </a:xfrm>
        </p:spPr>
        <p:txBody>
          <a:bodyPr/>
          <a:lstStyle/>
          <a:p>
            <a:r>
              <a:rPr lang="en-US" sz="2400" dirty="0"/>
              <a:t>The X and Y axes range from -3 to 3, in increments of 1. There are horizontal segments of unit length. In the floor graph, each segment has a shaded point on its left end and a blank point on its right end. The segments are: from x = </a:t>
            </a:r>
            <a:r>
              <a:rPr lang="en-US" sz="2400" dirty="0">
                <a:cs typeface="Calibri" panose="020F0502020204030204" pitchFamily="34" charset="0"/>
              </a:rPr>
              <a:t>−</a:t>
            </a:r>
            <a:r>
              <a:rPr lang="en-US" sz="2400" dirty="0"/>
              <a:t>3 to </a:t>
            </a:r>
            <a:r>
              <a:rPr lang="en-US" sz="2400" dirty="0">
                <a:cs typeface="Calibri" panose="020F0502020204030204" pitchFamily="34" charset="0"/>
              </a:rPr>
              <a:t>−</a:t>
            </a:r>
            <a:r>
              <a:rPr lang="en-US" sz="2400" dirty="0"/>
              <a:t>2 and y = </a:t>
            </a:r>
            <a:r>
              <a:rPr lang="en-US" sz="2400" dirty="0">
                <a:cs typeface="Calibri" panose="020F0502020204030204" pitchFamily="34" charset="0"/>
              </a:rPr>
              <a:t>−</a:t>
            </a:r>
            <a:r>
              <a:rPr lang="en-US" sz="2400" dirty="0"/>
              <a:t>3, from x = </a:t>
            </a:r>
            <a:r>
              <a:rPr lang="en-US" sz="2400" dirty="0">
                <a:cs typeface="Calibri" panose="020F0502020204030204" pitchFamily="34" charset="0"/>
              </a:rPr>
              <a:t>−</a:t>
            </a:r>
            <a:r>
              <a:rPr lang="en-US" sz="2400" dirty="0"/>
              <a:t>2 to </a:t>
            </a:r>
            <a:r>
              <a:rPr lang="en-US" sz="2400" dirty="0">
                <a:cs typeface="Calibri" panose="020F0502020204030204" pitchFamily="34" charset="0"/>
              </a:rPr>
              <a:t>−</a:t>
            </a:r>
            <a:r>
              <a:rPr lang="en-US" sz="2400" dirty="0"/>
              <a:t>1 and y = </a:t>
            </a:r>
            <a:r>
              <a:rPr lang="en-US" sz="2400" dirty="0">
                <a:cs typeface="Calibri" panose="020F0502020204030204" pitchFamily="34" charset="0"/>
              </a:rPr>
              <a:t>−</a:t>
            </a:r>
            <a:r>
              <a:rPr lang="en-US" sz="2400" dirty="0"/>
              <a:t>2, from x = </a:t>
            </a:r>
            <a:r>
              <a:rPr lang="en-US" sz="2400" dirty="0">
                <a:cs typeface="Calibri" panose="020F0502020204030204" pitchFamily="34" charset="0"/>
              </a:rPr>
              <a:t>−</a:t>
            </a:r>
            <a:r>
              <a:rPr lang="en-US" sz="2400" dirty="0"/>
              <a:t>1 to 0 and y = </a:t>
            </a:r>
            <a:r>
              <a:rPr lang="en-US" sz="2400" dirty="0">
                <a:cs typeface="Calibri" panose="020F0502020204030204" pitchFamily="34" charset="0"/>
              </a:rPr>
              <a:t>−</a:t>
            </a:r>
            <a:r>
              <a:rPr lang="en-US" sz="2400" dirty="0"/>
              <a:t>1, from x = 0 to 1 and y = 0, from x = 1 to 2 and y = 1, from x = 2 to 3 and y = 2. In the ceiling graph, each segment has a blank point on its left end and a shaded point on its right end. The segments are: from x = </a:t>
            </a:r>
            <a:r>
              <a:rPr lang="en-US" sz="2400" dirty="0">
                <a:cs typeface="Calibri" panose="020F0502020204030204" pitchFamily="34" charset="0"/>
              </a:rPr>
              <a:t>−</a:t>
            </a:r>
            <a:r>
              <a:rPr lang="en-US" sz="2400" dirty="0"/>
              <a:t>3 to </a:t>
            </a:r>
            <a:r>
              <a:rPr lang="en-US" sz="2400" dirty="0">
                <a:cs typeface="Calibri" panose="020F0502020204030204" pitchFamily="34" charset="0"/>
              </a:rPr>
              <a:t>−</a:t>
            </a:r>
            <a:r>
              <a:rPr lang="en-US" sz="2400" dirty="0"/>
              <a:t>2 and y = </a:t>
            </a:r>
            <a:r>
              <a:rPr lang="en-US" sz="2400" dirty="0">
                <a:cs typeface="Calibri" panose="020F0502020204030204" pitchFamily="34" charset="0"/>
              </a:rPr>
              <a:t>−</a:t>
            </a:r>
            <a:r>
              <a:rPr lang="en-US" sz="2400" dirty="0"/>
              <a:t>2, from x = </a:t>
            </a:r>
            <a:r>
              <a:rPr lang="en-US" sz="2400" dirty="0">
                <a:cs typeface="Calibri" panose="020F0502020204030204" pitchFamily="34" charset="0"/>
              </a:rPr>
              <a:t>−</a:t>
            </a:r>
            <a:r>
              <a:rPr lang="en-US" sz="2400" dirty="0"/>
              <a:t>2 to </a:t>
            </a:r>
            <a:r>
              <a:rPr lang="en-US" sz="2400" dirty="0">
                <a:cs typeface="Calibri" panose="020F0502020204030204" pitchFamily="34" charset="0"/>
              </a:rPr>
              <a:t>−</a:t>
            </a:r>
            <a:r>
              <a:rPr lang="en-US" sz="2400" dirty="0"/>
              <a:t>1 and y = </a:t>
            </a:r>
            <a:r>
              <a:rPr lang="en-US" sz="2400" dirty="0">
                <a:cs typeface="Calibri" panose="020F0502020204030204" pitchFamily="34" charset="0"/>
              </a:rPr>
              <a:t>−</a:t>
            </a:r>
            <a:r>
              <a:rPr lang="en-US" sz="2400" dirty="0"/>
              <a:t>1, from x = </a:t>
            </a:r>
            <a:r>
              <a:rPr lang="en-US" sz="2400" dirty="0">
                <a:cs typeface="Calibri" panose="020F0502020204030204" pitchFamily="34" charset="0"/>
              </a:rPr>
              <a:t>−</a:t>
            </a:r>
            <a:r>
              <a:rPr lang="en-US" sz="2400" dirty="0"/>
              <a:t>1 to 0 and y = 0, from x = 0 to 1 and y = 1, from x = 1 to 2 and y = 2, from x = 2 to 3 and y = 3.</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5040120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Positive Rational Numbers are</a:t>
            </a:r>
            <a:br>
              <a:rPr lang="en-US" sz="3200" dirty="0"/>
            </a:br>
            <a:r>
              <a:rPr lang="en-US" sz="3200" dirty="0"/>
              <a:t>Countable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some rows and columns of elements. Each element is a fraction, where the numerator is a number of the row and the denominator is a number of the column. The elements are connected by arrows starting from the top left one. The path is as follows. One first circled, one half circled, two firsts circled. Three firsts circled, two halves not circled, one third circled. One fourth circled, two thirds circled, three halves circled. Four firsts circled, five firsts circled, four halves not circled. Three thirds not circled, two fourths not circled, one fifth circled, etc.</a:t>
            </a:r>
          </a:p>
        </p:txBody>
      </p:sp>
      <p:sp>
        <p:nvSpPr>
          <p:cNvPr id="4"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21265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a:xfrm>
            <a:off x="457200" y="1295400"/>
            <a:ext cx="8229600" cy="2362200"/>
          </a:xfrm>
        </p:spPr>
        <p:txBody>
          <a:bodyPr/>
          <a:lstStyle/>
          <a:p>
            <a:r>
              <a:rPr lang="en-US" b="1" dirty="0"/>
              <a:t>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a:t>
            </a:r>
            <a:endParaRPr lang="en-US" sz="3000" dirty="0"/>
          </a:p>
        </p:txBody>
      </p:sp>
      <p:graphicFrame>
        <p:nvGraphicFramePr>
          <p:cNvPr id="7" name="Object 3"/>
          <p:cNvGraphicFramePr>
            <a:graphicFrameLocks noChangeAspect="1"/>
          </p:cNvGraphicFramePr>
          <p:nvPr>
            <p:extLst>
              <p:ext uri="{D42A27DB-BD31-4B8C-83A1-F6EECF244321}">
                <p14:modId xmlns:p14="http://schemas.microsoft.com/office/powerpoint/2010/main" val="1817419736"/>
              </p:ext>
            </p:extLst>
          </p:nvPr>
        </p:nvGraphicFramePr>
        <p:xfrm>
          <a:off x="2895600" y="2939442"/>
          <a:ext cx="2854800" cy="588618"/>
        </p:xfrm>
        <a:graphic>
          <a:graphicData uri="http://schemas.openxmlformats.org/presentationml/2006/ole">
            <mc:AlternateContent xmlns:mc="http://schemas.openxmlformats.org/markup-compatibility/2006">
              <mc:Choice xmlns:v="urn:schemas-microsoft-com:vml" Requires="v">
                <p:oleObj spid="_x0000_s85052" name="Equation" r:id="rId3" imgW="1231560" imgH="253800" progId="Equation.DSMT4">
                  <p:embed/>
                </p:oleObj>
              </mc:Choice>
              <mc:Fallback>
                <p:oleObj name="Equation" r:id="rId3" imgW="1231560" imgH="253800" progId="Equation.DSMT4">
                  <p:embed/>
                  <p:pic>
                    <p:nvPicPr>
                      <p:cNvPr id="0" name=""/>
                      <p:cNvPicPr/>
                      <p:nvPr/>
                    </p:nvPicPr>
                    <p:blipFill>
                      <a:blip r:embed="rId4"/>
                      <a:stretch>
                        <a:fillRect/>
                      </a:stretch>
                    </p:blipFill>
                    <p:spPr>
                      <a:xfrm>
                        <a:off x="2895600" y="2939442"/>
                        <a:ext cx="2854800" cy="588618"/>
                      </a:xfrm>
                      <a:prstGeom prst="rect">
                        <a:avLst/>
                      </a:prstGeom>
                    </p:spPr>
                  </p:pic>
                </p:oleObj>
              </mc:Fallback>
            </mc:AlternateContent>
          </a:graphicData>
        </a:graphic>
      </p:graphicFrame>
      <p:sp>
        <p:nvSpPr>
          <p:cNvPr id="4" name="Content Placeholder 4"/>
          <p:cNvSpPr>
            <a:spLocks noGrp="1"/>
          </p:cNvSpPr>
          <p:nvPr>
            <p:ph idx="13"/>
          </p:nvPr>
        </p:nvSpPr>
        <p:spPr>
          <a:xfrm>
            <a:off x="457200" y="3581400"/>
            <a:ext cx="8229600" cy="1981200"/>
          </a:xfrm>
        </p:spPr>
        <p:txBody>
          <a:bodyPr/>
          <a:lstStyle/>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r>
              <a:rPr lang="en-US" dirty="0">
                <a:ea typeface="Cambria Math" pitchFamily="18" charset="0"/>
              </a:rPr>
              <a:t>	{1,3,5}   = {3, 5, 1}</a:t>
            </a:r>
          </a:p>
          <a:p>
            <a:r>
              <a:rPr lang="en-US" dirty="0">
                <a:ea typeface="Cambria Math" pitchFamily="18" charset="0"/>
              </a:rPr>
              <a:t>	{1,5,5,5,3,3,1} = {1,3,5}</a:t>
            </a:r>
          </a:p>
        </p:txBody>
      </p:sp>
    </p:spTree>
    <p:extLst>
      <p:ext uri="{BB962C8B-B14F-4D97-AF65-F5344CB8AC3E}">
        <p14:creationId xmlns:p14="http://schemas.microsoft.com/office/powerpoint/2010/main" val="288997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a:xfrm>
            <a:off x="457200" y="1295400"/>
            <a:ext cx="8229600" cy="2799744"/>
          </a:xfrm>
        </p:spPr>
        <p:txBody>
          <a:bodyPr/>
          <a:lstStyle/>
          <a:p>
            <a:r>
              <a:rPr lang="en-US" b="1" dirty="0"/>
              <a:t>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ea typeface="Cambria Math" pitchFamily="18" charset="0"/>
              </a:rPr>
              <a:t>  is used </a:t>
            </a:r>
            <a:r>
              <a:rPr lang="en-US" dirty="0">
                <a:ea typeface="Cambria Math"/>
              </a:rPr>
              <a:t>to indicate that </a:t>
            </a:r>
            <a:r>
              <a:rPr lang="en-US" i="1" dirty="0">
                <a:ea typeface="Cambria Math"/>
              </a:rPr>
              <a:t>A</a:t>
            </a:r>
            <a:r>
              <a:rPr lang="en-US" dirty="0">
                <a:ea typeface="Cambria Math"/>
              </a:rPr>
              <a:t> is a subset of the set </a:t>
            </a:r>
            <a:r>
              <a:rPr lang="en-US" i="1" dirty="0">
                <a:ea typeface="Cambria Math"/>
              </a:rPr>
              <a:t>B</a:t>
            </a:r>
            <a:r>
              <a:rPr lang="en-US" dirty="0">
                <a:ea typeface="Cambria Math"/>
              </a:rPr>
              <a:t>. </a:t>
            </a:r>
          </a:p>
          <a:p>
            <a:pPr lvl="1"/>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ea typeface="Cambria Math" pitchFamily="18" charset="0"/>
              </a:rPr>
              <a:t>   holds if and only if</a:t>
            </a:r>
            <a:endParaRPr lang="en-US" sz="3000" dirty="0"/>
          </a:p>
        </p:txBody>
      </p:sp>
      <p:graphicFrame>
        <p:nvGraphicFramePr>
          <p:cNvPr id="7" name="Object 3"/>
          <p:cNvGraphicFramePr>
            <a:graphicFrameLocks noChangeAspect="1"/>
          </p:cNvGraphicFramePr>
          <p:nvPr>
            <p:extLst>
              <p:ext uri="{D42A27DB-BD31-4B8C-83A1-F6EECF244321}">
                <p14:modId xmlns:p14="http://schemas.microsoft.com/office/powerpoint/2010/main" val="3091382843"/>
              </p:ext>
            </p:extLst>
          </p:nvPr>
        </p:nvGraphicFramePr>
        <p:xfrm>
          <a:off x="4959350" y="3637944"/>
          <a:ext cx="2660650" cy="553056"/>
        </p:xfrm>
        <a:graphic>
          <a:graphicData uri="http://schemas.openxmlformats.org/presentationml/2006/ole">
            <mc:AlternateContent xmlns:mc="http://schemas.openxmlformats.org/markup-compatibility/2006">
              <mc:Choice xmlns:v="urn:schemas-microsoft-com:vml" Requires="v">
                <p:oleObj spid="_x0000_s86075" name="Equation" r:id="rId3" imgW="1218960" imgH="253800" progId="Equation.DSMT4">
                  <p:embed/>
                </p:oleObj>
              </mc:Choice>
              <mc:Fallback>
                <p:oleObj name="Equation" r:id="rId3" imgW="1218960" imgH="253800" progId="Equation.DSMT4">
                  <p:embed/>
                  <p:pic>
                    <p:nvPicPr>
                      <p:cNvPr id="7" name="Object 3"/>
                      <p:cNvPicPr/>
                      <p:nvPr/>
                    </p:nvPicPr>
                    <p:blipFill>
                      <a:blip r:embed="rId4"/>
                      <a:stretch>
                        <a:fillRect/>
                      </a:stretch>
                    </p:blipFill>
                    <p:spPr>
                      <a:xfrm>
                        <a:off x="4959350" y="3637944"/>
                        <a:ext cx="2660650" cy="553056"/>
                      </a:xfrm>
                      <a:prstGeom prst="rect">
                        <a:avLst/>
                      </a:prstGeom>
                    </p:spPr>
                  </p:pic>
                </p:oleObj>
              </mc:Fallback>
            </mc:AlternateContent>
          </a:graphicData>
        </a:graphic>
      </p:graphicFrame>
      <p:sp>
        <p:nvSpPr>
          <p:cNvPr id="4" name="Content Placeholder 4"/>
          <p:cNvSpPr>
            <a:spLocks noGrp="1"/>
          </p:cNvSpPr>
          <p:nvPr>
            <p:ph idx="13"/>
          </p:nvPr>
        </p:nvSpPr>
        <p:spPr>
          <a:xfrm>
            <a:off x="7467600" y="3637944"/>
            <a:ext cx="1371600" cy="457200"/>
          </a:xfrm>
        </p:spPr>
        <p:txBody>
          <a:bodyPr/>
          <a:lstStyle/>
          <a:p>
            <a:pPr marL="114300" lvl="1" indent="0">
              <a:buNone/>
            </a:pPr>
            <a:r>
              <a:rPr lang="en-US" dirty="0"/>
              <a:t>is true. </a:t>
            </a:r>
          </a:p>
        </p:txBody>
      </p:sp>
      <p:sp>
        <p:nvSpPr>
          <p:cNvPr id="5" name="Content Placeholder 5"/>
          <p:cNvSpPr>
            <a:spLocks noGrp="1"/>
          </p:cNvSpPr>
          <p:nvPr>
            <p:ph idx="14"/>
          </p:nvPr>
        </p:nvSpPr>
        <p:spPr>
          <a:xfrm>
            <a:off x="457200" y="4191000"/>
            <a:ext cx="8229600" cy="1066800"/>
          </a:xfrm>
        </p:spPr>
        <p:txBody>
          <a:bodyPr/>
          <a:lstStyle/>
          <a:p>
            <a:pPr marL="1005840" lvl="2" indent="-457200">
              <a:buClr>
                <a:schemeClr val="tx1"/>
              </a:buClr>
              <a:buFont typeface="+mj-lt"/>
              <a:buAutoNum type="arabicPeriod"/>
            </a:pPr>
            <a:r>
              <a:rPr lang="en-US" dirty="0"/>
              <a:t>Because </a:t>
            </a:r>
            <a:r>
              <a:rPr lang="en-US" i="1" dirty="0">
                <a:ea typeface="Cambria Math" pitchFamily="18" charset="0"/>
              </a:rPr>
              <a:t>a</a:t>
            </a:r>
            <a:r>
              <a:rPr lang="en-US" dirty="0">
                <a:ea typeface="Cambria Math" pitchFamily="18" charset="0"/>
              </a:rPr>
              <a:t> ∈ </a:t>
            </a:r>
            <a:r>
              <a:rPr lang="en-US" dirty="0">
                <a:ea typeface="Cambria Math"/>
              </a:rPr>
              <a:t>∅</a:t>
            </a:r>
            <a:r>
              <a:rPr lang="en-US" dirty="0">
                <a:ea typeface="Cambria Math" pitchFamily="18" charset="0"/>
              </a:rPr>
              <a:t>  </a:t>
            </a:r>
            <a:r>
              <a:rPr lang="en-US" dirty="0"/>
              <a:t>is  always false, </a:t>
            </a:r>
            <a:r>
              <a:rPr lang="en-US" dirty="0">
                <a:ea typeface="Cambria Math"/>
              </a:rPr>
              <a:t>∅ </a:t>
            </a:r>
            <a:r>
              <a:rPr lang="en-US" dirty="0">
                <a:ea typeface="Cambria Math" pitchFamily="18" charset="0"/>
              </a:rPr>
              <a:t>⊆ </a:t>
            </a:r>
            <a:r>
              <a:rPr lang="en-US" i="1" dirty="0">
                <a:ea typeface="Cambria Math" pitchFamily="18" charset="0"/>
              </a:rPr>
              <a:t>S</a:t>
            </a:r>
            <a:r>
              <a:rPr lang="en-US" dirty="0"/>
              <a:t> ,for every  set </a:t>
            </a:r>
            <a:r>
              <a:rPr lang="en-US" i="1" dirty="0"/>
              <a:t>S</a:t>
            </a:r>
            <a:r>
              <a:rPr lang="en-US" dirty="0"/>
              <a:t>.     </a:t>
            </a:r>
            <a:endParaRPr lang="en-US" b="1" dirty="0"/>
          </a:p>
          <a:p>
            <a:pPr marL="1005840" lvl="2" indent="-457200">
              <a:buClr>
                <a:schemeClr val="tx1"/>
              </a:buClr>
              <a:buFont typeface="+mj-lt"/>
              <a:buAutoNum type="arabicPeriod"/>
            </a:pPr>
            <a:r>
              <a:rPr lang="en-US" dirty="0"/>
              <a:t> Because </a:t>
            </a:r>
            <a:r>
              <a:rPr lang="en-US" i="1" dirty="0">
                <a:ea typeface="Cambria Math" pitchFamily="18" charset="0"/>
              </a:rPr>
              <a:t>a</a:t>
            </a:r>
            <a:r>
              <a:rPr lang="en-US" dirty="0">
                <a:ea typeface="Cambria Math" pitchFamily="18" charset="0"/>
              </a:rPr>
              <a:t> ∈ </a:t>
            </a:r>
            <a:r>
              <a:rPr lang="en-US" i="1" dirty="0">
                <a:ea typeface="Cambria Math" pitchFamily="18" charset="0"/>
              </a:rPr>
              <a:t>S</a:t>
            </a:r>
            <a:r>
              <a:rPr lang="en-US" dirty="0">
                <a:ea typeface="Cambria Math" pitchFamily="18" charset="0"/>
              </a:rPr>
              <a:t> </a:t>
            </a:r>
            <a:r>
              <a:rPr lang="en-US" dirty="0">
                <a:ea typeface="Cambria Math"/>
                <a:sym typeface="Symbol" panose="05050102010706020507" pitchFamily="18" charset="2"/>
              </a:rPr>
              <a:t></a:t>
            </a:r>
            <a:r>
              <a:rPr lang="en-US" i="1" dirty="0">
                <a:ea typeface="Cambria Math" pitchFamily="18" charset="0"/>
              </a:rPr>
              <a:t> a</a:t>
            </a:r>
            <a:r>
              <a:rPr lang="en-US" dirty="0">
                <a:ea typeface="Cambria Math" pitchFamily="18" charset="0"/>
              </a:rPr>
              <a:t> ∈ </a:t>
            </a:r>
            <a:r>
              <a:rPr lang="en-US" i="1" dirty="0">
                <a:ea typeface="Cambria Math" pitchFamily="18" charset="0"/>
              </a:rPr>
              <a:t>S</a:t>
            </a:r>
            <a:r>
              <a:rPr lang="en-US" dirty="0">
                <a:ea typeface="Cambria Math" pitchFamily="18" charset="0"/>
              </a:rPr>
              <a:t>, </a:t>
            </a:r>
            <a:r>
              <a:rPr lang="en-US" i="1" dirty="0">
                <a:ea typeface="Cambria Math" pitchFamily="18" charset="0"/>
              </a:rPr>
              <a:t>S</a:t>
            </a:r>
            <a:r>
              <a:rPr lang="en-US" dirty="0">
                <a:ea typeface="Cambria Math"/>
              </a:rPr>
              <a:t> </a:t>
            </a:r>
            <a:r>
              <a:rPr lang="en-US" dirty="0">
                <a:ea typeface="Cambria Math" pitchFamily="18" charset="0"/>
              </a:rPr>
              <a:t>⊆ </a:t>
            </a:r>
            <a:r>
              <a:rPr lang="en-US" i="1" dirty="0">
                <a:ea typeface="Cambria Math" pitchFamily="18" charset="0"/>
              </a:rPr>
              <a:t>S</a:t>
            </a:r>
            <a:r>
              <a:rPr lang="en-US" dirty="0"/>
              <a:t>, for every  set </a:t>
            </a:r>
            <a:r>
              <a:rPr lang="en-US" i="1" dirty="0"/>
              <a:t>S</a:t>
            </a:r>
            <a:r>
              <a:rPr lang="en-US" dirty="0"/>
              <a:t>. </a:t>
            </a:r>
          </a:p>
        </p:txBody>
      </p:sp>
    </p:spTree>
    <p:extLst>
      <p:ext uri="{BB962C8B-B14F-4D97-AF65-F5344CB8AC3E}">
        <p14:creationId xmlns:p14="http://schemas.microsoft.com/office/powerpoint/2010/main" val="42009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a Set is or is not a Subset of Another Set</a:t>
            </a:r>
          </a:p>
        </p:txBody>
      </p:sp>
      <p:sp>
        <p:nvSpPr>
          <p:cNvPr id="3" name="Content Placeholder 2"/>
          <p:cNvSpPr>
            <a:spLocks noGrp="1"/>
          </p:cNvSpPr>
          <p:nvPr>
            <p:ph idx="1"/>
          </p:nvPr>
        </p:nvSpPr>
        <p:spPr>
          <a:xfrm>
            <a:off x="457200" y="1295400"/>
            <a:ext cx="8458200" cy="5105400"/>
          </a:xfrm>
        </p:spPr>
        <p:txBody>
          <a:bodyPr/>
          <a:lstStyle/>
          <a:p>
            <a:pPr>
              <a:spcBef>
                <a:spcPts val="600"/>
              </a:spcBef>
            </a:pPr>
            <a:r>
              <a:rPr lang="en-US" sz="2800" b="1" dirty="0">
                <a:ea typeface="Cambria Math" pitchFamily="18" charset="0"/>
              </a:rPr>
              <a:t>Showing  that A is a Subset of B</a:t>
            </a:r>
            <a:r>
              <a:rPr lang="en-US" sz="2800" dirty="0">
                <a:ea typeface="Cambria Math" pitchFamily="18" charset="0"/>
              </a:rPr>
              <a:t>: To show that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show that if </a:t>
            </a:r>
            <a:r>
              <a:rPr lang="en-US" sz="2800" i="1" dirty="0">
                <a:ea typeface="Cambria Math" pitchFamily="18" charset="0"/>
              </a:rPr>
              <a:t>x</a:t>
            </a:r>
            <a:r>
              <a:rPr lang="en-US" sz="2800" dirty="0">
                <a:ea typeface="Cambria Math" pitchFamily="18" charset="0"/>
              </a:rPr>
              <a:t> belongs to </a:t>
            </a:r>
            <a:r>
              <a:rPr lang="en-US" sz="2800" i="1" dirty="0">
                <a:ea typeface="Cambria Math" pitchFamily="18" charset="0"/>
              </a:rPr>
              <a:t>A,</a:t>
            </a:r>
            <a:r>
              <a:rPr lang="en-US" sz="2800" dirty="0">
                <a:ea typeface="Cambria Math" pitchFamily="18" charset="0"/>
              </a:rPr>
              <a:t> then x also belongs to </a:t>
            </a:r>
            <a:r>
              <a:rPr lang="en-US" sz="2800" i="1" dirty="0">
                <a:ea typeface="Cambria Math" pitchFamily="18" charset="0"/>
              </a:rPr>
              <a:t>B</a:t>
            </a:r>
            <a:r>
              <a:rPr lang="en-US" sz="2800" dirty="0">
                <a:ea typeface="Cambria Math" pitchFamily="18" charset="0"/>
              </a:rPr>
              <a:t>.</a:t>
            </a:r>
            <a:endParaRPr lang="en-US" sz="2800" b="1" dirty="0">
              <a:ea typeface="Cambria Math" pitchFamily="18" charset="0"/>
            </a:endParaRPr>
          </a:p>
          <a:p>
            <a:pPr>
              <a:spcBef>
                <a:spcPts val="600"/>
              </a:spcBef>
            </a:pPr>
            <a:r>
              <a:rPr lang="en-US" sz="2800" b="1" dirty="0">
                <a:ea typeface="Cambria Math" pitchFamily="18" charset="0"/>
              </a:rPr>
              <a:t>Showing that A is not a Subset of B</a:t>
            </a:r>
            <a:r>
              <a:rPr lang="en-US" sz="2800" dirty="0">
                <a:ea typeface="Cambria Math" pitchFamily="18" charset="0"/>
              </a:rPr>
              <a:t>: </a:t>
            </a:r>
            <a:r>
              <a:rPr lang="en-US" sz="2800" dirty="0"/>
              <a:t>To show that </a:t>
            </a:r>
            <a:r>
              <a:rPr lang="en-US" sz="2800" i="1" dirty="0"/>
              <a:t>A</a:t>
            </a:r>
            <a:r>
              <a:rPr lang="en-US" sz="2800" dirty="0"/>
              <a:t> is not a subset of </a:t>
            </a:r>
            <a:r>
              <a:rPr lang="en-US" sz="2800" i="1" dirty="0"/>
              <a:t>B</a:t>
            </a:r>
            <a:r>
              <a:rPr lang="en-US" sz="2800" dirty="0"/>
              <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b="1" dirty="0">
                <a:ea typeface="Cambria Math" pitchFamily="18" charset="0"/>
              </a:rPr>
              <a:t>,</a:t>
            </a:r>
            <a:r>
              <a:rPr lang="en-US" sz="2800" dirty="0"/>
              <a:t>  find an element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with </a:t>
            </a:r>
            <a:r>
              <a:rPr lang="en-US" sz="2800" i="1" dirty="0">
                <a:ea typeface="Cambria Math" pitchFamily="18" charset="0"/>
              </a:rPr>
              <a:t>x</a:t>
            </a:r>
            <a:r>
              <a:rPr lang="en-US" sz="2800" dirty="0">
                <a:ea typeface="Cambria Math" pitchFamily="18" charset="0"/>
              </a:rPr>
              <a:t> </a:t>
            </a:r>
            <a:r>
              <a:rPr lang="en-US" sz="2800" dirty="0">
                <a:ea typeface="Cambria Math"/>
              </a:rPr>
              <a:t>∉</a:t>
            </a:r>
            <a:r>
              <a:rPr lang="en-US" sz="2800" dirty="0">
                <a:ea typeface="Cambria Math" pitchFamily="18" charset="0"/>
              </a:rPr>
              <a:t> </a:t>
            </a:r>
            <a:r>
              <a:rPr lang="en-US" sz="2800" i="1" dirty="0">
                <a:ea typeface="Cambria Math" pitchFamily="18" charset="0"/>
              </a:rPr>
              <a:t>B</a:t>
            </a:r>
            <a:r>
              <a:rPr lang="en-US" sz="2800" b="1" dirty="0">
                <a:ea typeface="Cambria Math" pitchFamily="18" charset="0"/>
              </a:rPr>
              <a:t>.</a:t>
            </a:r>
            <a:r>
              <a:rPr lang="en-US" sz="2800" dirty="0">
                <a:ea typeface="Cambria Math" pitchFamily="18" charset="0"/>
              </a:rPr>
              <a:t>  (Such an </a:t>
            </a:r>
            <a:r>
              <a:rPr lang="en-US" sz="2800" i="1" dirty="0">
                <a:ea typeface="Cambria Math" pitchFamily="18" charset="0"/>
              </a:rPr>
              <a:t>x</a:t>
            </a:r>
            <a:r>
              <a:rPr lang="en-US" sz="2800" dirty="0">
                <a:ea typeface="Cambria Math" pitchFamily="18" charset="0"/>
              </a:rPr>
              <a:t> is a counterexample to the claim that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implies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a:t>
            </a:r>
          </a:p>
          <a:p>
            <a:pPr>
              <a:spcBef>
                <a:spcPts val="600"/>
              </a:spcBef>
            </a:pPr>
            <a:r>
              <a:rPr lang="en-US" sz="2800" b="1" dirty="0">
                <a:ea typeface="Cambria Math" pitchFamily="18" charset="0"/>
              </a:rPr>
              <a:t>Examples</a:t>
            </a:r>
            <a:r>
              <a:rPr lang="en-US" sz="2800" dirty="0">
                <a:ea typeface="Cambria Math" pitchFamily="18" charset="0"/>
              </a:rPr>
              <a:t>:</a:t>
            </a:r>
            <a:r>
              <a:rPr lang="en-US" sz="2800" b="1" dirty="0">
                <a:ea typeface="Cambria Math" pitchFamily="18" charset="0"/>
              </a:rPr>
              <a:t> </a:t>
            </a:r>
          </a:p>
          <a:p>
            <a:pPr marL="850392" lvl="1" indent="-457200">
              <a:spcBef>
                <a:spcPts val="600"/>
              </a:spcBef>
              <a:buClr>
                <a:schemeClr val="tx1"/>
              </a:buClr>
              <a:buFont typeface="+mj-lt"/>
              <a:buAutoNum type="arabicPeriod"/>
            </a:pPr>
            <a:r>
              <a:rPr lang="en-US" sz="2400" dirty="0">
                <a:ea typeface="Cambria Math" pitchFamily="18" charset="0"/>
              </a:rPr>
              <a:t>The set of all computer science majors at your school is a subset of all students at your school.</a:t>
            </a:r>
          </a:p>
          <a:p>
            <a:pPr marL="850392" lvl="1" indent="-457200">
              <a:spcBef>
                <a:spcPts val="600"/>
              </a:spcBef>
              <a:buClr>
                <a:schemeClr val="tx1"/>
              </a:buClr>
              <a:buFont typeface="+mj-lt"/>
              <a:buAutoNum type="arabicPeriod"/>
            </a:pPr>
            <a:r>
              <a:rPr lang="en-US" sz="2400" dirty="0">
                <a:ea typeface="Cambria Math" pitchFamily="18" charset="0"/>
              </a:rPr>
              <a:t>The set of integers with squares less than 100 is not a subset of the set of nonnegative integers.</a:t>
            </a:r>
          </a:p>
        </p:txBody>
      </p:sp>
    </p:spTree>
    <p:extLst>
      <p:ext uri="{BB962C8B-B14F-4D97-AF65-F5344CB8AC3E}">
        <p14:creationId xmlns:p14="http://schemas.microsoft.com/office/powerpoint/2010/main" val="98205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8" name="Content Placeholder 2"/>
          <p:cNvSpPr>
            <a:spLocks noGrp="1"/>
          </p:cNvSpPr>
          <p:nvPr>
            <p:ph idx="1"/>
          </p:nvPr>
        </p:nvSpPr>
        <p:spPr>
          <a:xfrm>
            <a:off x="457200" y="1295400"/>
            <a:ext cx="8229600" cy="1036320"/>
          </a:xfrm>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1463611955"/>
              </p:ext>
            </p:extLst>
          </p:nvPr>
        </p:nvGraphicFramePr>
        <p:xfrm>
          <a:off x="2626200" y="2409344"/>
          <a:ext cx="3393600" cy="699710"/>
        </p:xfrm>
        <a:graphic>
          <a:graphicData uri="http://schemas.openxmlformats.org/presentationml/2006/ole">
            <mc:AlternateContent xmlns:mc="http://schemas.openxmlformats.org/markup-compatibility/2006">
              <mc:Choice xmlns:v="urn:schemas-microsoft-com:vml" Requires="v">
                <p:oleObj spid="_x0000_s87150"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2626200" y="2409344"/>
                        <a:ext cx="3393600" cy="699710"/>
                      </a:xfrm>
                      <a:prstGeom prst="rect">
                        <a:avLst/>
                      </a:prstGeom>
                    </p:spPr>
                  </p:pic>
                </p:oleObj>
              </mc:Fallback>
            </mc:AlternateContent>
          </a:graphicData>
        </a:graphic>
      </p:graphicFrame>
      <p:sp>
        <p:nvSpPr>
          <p:cNvPr id="4" name="Content Placeholder 4"/>
          <p:cNvSpPr>
            <a:spLocks noGrp="1"/>
          </p:cNvSpPr>
          <p:nvPr>
            <p:ph idx="13"/>
          </p:nvPr>
        </p:nvSpPr>
        <p:spPr>
          <a:xfrm>
            <a:off x="457200" y="3200400"/>
            <a:ext cx="8229600" cy="609600"/>
          </a:xfrm>
        </p:spPr>
        <p:txBody>
          <a:bodyPr/>
          <a:lstStyle/>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791425218"/>
              </p:ext>
            </p:extLst>
          </p:nvPr>
        </p:nvGraphicFramePr>
        <p:xfrm>
          <a:off x="1295400" y="4122385"/>
          <a:ext cx="6553200" cy="735718"/>
        </p:xfrm>
        <a:graphic>
          <a:graphicData uri="http://schemas.openxmlformats.org/presentationml/2006/ole">
            <mc:AlternateContent xmlns:mc="http://schemas.openxmlformats.org/markup-compatibility/2006">
              <mc:Choice xmlns:v="urn:schemas-microsoft-com:vml" Requires="v">
                <p:oleObj spid="_x0000_s87151" name="Equation" r:id="rId5" imgW="2489040" imgH="279360" progId="Equation.DSMT4">
                  <p:embed/>
                </p:oleObj>
              </mc:Choice>
              <mc:Fallback>
                <p:oleObj name="Equation" r:id="rId5" imgW="2489040" imgH="279360" progId="Equation.DSMT4">
                  <p:embed/>
                  <p:pic>
                    <p:nvPicPr>
                      <p:cNvPr id="9" name="Object 3"/>
                      <p:cNvPicPr/>
                      <p:nvPr/>
                    </p:nvPicPr>
                    <p:blipFill>
                      <a:blip r:embed="rId6"/>
                      <a:stretch>
                        <a:fillRect/>
                      </a:stretch>
                    </p:blipFill>
                    <p:spPr>
                      <a:xfrm>
                        <a:off x="1295400" y="4122385"/>
                        <a:ext cx="6553200" cy="735718"/>
                      </a:xfrm>
                      <a:prstGeom prst="rect">
                        <a:avLst/>
                      </a:prstGeom>
                    </p:spPr>
                  </p:pic>
                </p:oleObj>
              </mc:Fallback>
            </mc:AlternateContent>
          </a:graphicData>
        </a:graphic>
      </p:graphicFrame>
      <p:sp>
        <p:nvSpPr>
          <p:cNvPr id="5" name="Content Placeholder 6"/>
          <p:cNvSpPr>
            <a:spLocks noGrp="1"/>
          </p:cNvSpPr>
          <p:nvPr>
            <p:ph idx="14"/>
          </p:nvPr>
        </p:nvSpPr>
        <p:spPr>
          <a:xfrm>
            <a:off x="457200" y="5105400"/>
            <a:ext cx="8229600" cy="1295400"/>
          </a:xfrm>
        </p:spPr>
        <p:txBody>
          <a:bodyPr/>
          <a:lstStyle/>
          <a:p>
            <a:r>
              <a:rPr lang="en-US" dirty="0"/>
              <a:t>This is equivalent to</a:t>
            </a:r>
          </a:p>
          <a:p>
            <a:pPr algn="ctr"/>
            <a:r>
              <a:rPr lang="en-US" i="1" dirty="0">
                <a:ea typeface="Cambria Math" pitchFamily="18" charset="0"/>
              </a:rPr>
              <a:t>A</a:t>
            </a:r>
            <a:r>
              <a:rPr lang="en-US" dirty="0">
                <a:ea typeface="Cambria Math" pitchFamily="18" charset="0"/>
              </a:rPr>
              <a:t> ⊆ </a:t>
            </a:r>
            <a:r>
              <a:rPr lang="en-US" i="1" dirty="0">
                <a:ea typeface="Cambria Math" pitchFamily="18" charset="0"/>
              </a:rPr>
              <a:t>B	</a:t>
            </a:r>
            <a:r>
              <a:rPr lang="en-US" dirty="0"/>
              <a:t>and	</a:t>
            </a:r>
            <a:r>
              <a:rPr lang="en-US" i="1" dirty="0">
                <a:ea typeface="Cambria Math" pitchFamily="18" charset="0"/>
              </a:rPr>
              <a:t>B </a:t>
            </a:r>
            <a:r>
              <a:rPr lang="en-US" dirty="0">
                <a:ea typeface="Cambria Math" pitchFamily="18" charset="0"/>
              </a:rPr>
              <a:t>⊆ </a:t>
            </a:r>
            <a:r>
              <a:rPr lang="en-US" i="1" dirty="0">
                <a:ea typeface="Cambria Math" pitchFamily="18" charset="0"/>
              </a:rPr>
              <a:t>A</a:t>
            </a:r>
            <a:r>
              <a:rPr lang="en-US" dirty="0">
                <a:ea typeface="Cambria Math" pitchFamily="18" charset="0"/>
              </a:rPr>
              <a:t> </a:t>
            </a:r>
            <a:endParaRPr lang="en-US" dirty="0"/>
          </a:p>
        </p:txBody>
      </p:sp>
    </p:spTree>
    <p:extLst>
      <p:ext uri="{BB962C8B-B14F-4D97-AF65-F5344CB8AC3E}">
        <p14:creationId xmlns:p14="http://schemas.microsoft.com/office/powerpoint/2010/main" val="106806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9" name="Content Placeholder 2"/>
          <p:cNvSpPr>
            <a:spLocks noGrp="1"/>
          </p:cNvSpPr>
          <p:nvPr>
            <p:ph idx="1"/>
          </p:nvPr>
        </p:nvSpPr>
        <p:spPr>
          <a:xfrm>
            <a:off x="457200" y="1295399"/>
            <a:ext cx="8229600" cy="1476375"/>
          </a:xfrm>
        </p:spPr>
        <p:txBody>
          <a:bodyPr/>
          <a:lstStyle/>
          <a:p>
            <a:r>
              <a:rPr lang="en-US" b="1" dirty="0"/>
              <a:t>Definition</a:t>
            </a:r>
            <a:r>
              <a:rPr lang="en-US" dirty="0"/>
              <a:t>: If </a:t>
            </a:r>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ea typeface="Cambria Math" pitchFamily="18" charset="0"/>
              </a:rPr>
              <a:t>  </a:t>
            </a:r>
            <a:r>
              <a:rPr lang="en-US" dirty="0">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B</a:t>
            </a:r>
            <a:r>
              <a:rPr lang="en-US" dirty="0">
                <a:ea typeface="Cambria Math" pitchFamily="18" charset="0"/>
              </a:rPr>
              <a:t>. If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B</a:t>
            </a:r>
            <a:r>
              <a:rPr lang="en-US" dirty="0">
                <a:ea typeface="Cambria Math" pitchFamily="18" charset="0"/>
              </a:rPr>
              <a:t>, then</a:t>
            </a:r>
            <a:endParaRPr lang="en-US" dirty="0"/>
          </a:p>
        </p:txBody>
      </p:sp>
      <p:graphicFrame>
        <p:nvGraphicFramePr>
          <p:cNvPr id="11" name="Object 3"/>
          <p:cNvGraphicFramePr>
            <a:graphicFrameLocks noChangeAspect="1"/>
          </p:cNvGraphicFramePr>
          <p:nvPr>
            <p:extLst>
              <p:ext uri="{D42A27DB-BD31-4B8C-83A1-F6EECF244321}">
                <p14:modId xmlns:p14="http://schemas.microsoft.com/office/powerpoint/2010/main" val="810432303"/>
              </p:ext>
            </p:extLst>
          </p:nvPr>
        </p:nvGraphicFramePr>
        <p:xfrm>
          <a:off x="1406525" y="2771775"/>
          <a:ext cx="6788150" cy="669925"/>
        </p:xfrm>
        <a:graphic>
          <a:graphicData uri="http://schemas.openxmlformats.org/presentationml/2006/ole">
            <mc:AlternateContent xmlns:mc="http://schemas.openxmlformats.org/markup-compatibility/2006">
              <mc:Choice xmlns:v="urn:schemas-microsoft-com:vml" Requires="v">
                <p:oleObj spid="_x0000_s88119" name="Equation" r:id="rId3" imgW="2577960" imgH="253800" progId="Equation.DSMT4">
                  <p:embed/>
                </p:oleObj>
              </mc:Choice>
              <mc:Fallback>
                <p:oleObj name="Equation" r:id="rId3" imgW="2577960" imgH="253800" progId="Equation.DSMT4">
                  <p:embed/>
                  <p:pic>
                    <p:nvPicPr>
                      <p:cNvPr id="10" name="Object 5"/>
                      <p:cNvPicPr/>
                      <p:nvPr/>
                    </p:nvPicPr>
                    <p:blipFill>
                      <a:blip r:embed="rId4"/>
                      <a:stretch>
                        <a:fillRect/>
                      </a:stretch>
                    </p:blipFill>
                    <p:spPr>
                      <a:xfrm>
                        <a:off x="1406525" y="2771775"/>
                        <a:ext cx="6788150" cy="669925"/>
                      </a:xfrm>
                      <a:prstGeom prst="rect">
                        <a:avLst/>
                      </a:prstGeom>
                    </p:spPr>
                  </p:pic>
                </p:oleObj>
              </mc:Fallback>
            </mc:AlternateContent>
          </a:graphicData>
        </a:graphic>
      </p:graphicFrame>
      <p:sp>
        <p:nvSpPr>
          <p:cNvPr id="4" name="Content Placeholder 4"/>
          <p:cNvSpPr>
            <a:spLocks noGrp="1"/>
          </p:cNvSpPr>
          <p:nvPr>
            <p:ph idx="13"/>
          </p:nvPr>
        </p:nvSpPr>
        <p:spPr>
          <a:xfrm>
            <a:off x="457200" y="3352800"/>
            <a:ext cx="1371600" cy="457200"/>
          </a:xfrm>
        </p:spPr>
        <p:txBody>
          <a:bodyPr/>
          <a:lstStyle/>
          <a:p>
            <a:r>
              <a:rPr lang="en-US" dirty="0">
                <a:ea typeface="Cambria Math" pitchFamily="18" charset="0"/>
              </a:rPr>
              <a:t>is true. </a:t>
            </a:r>
            <a:endParaRPr lang="en-US" dirty="0"/>
          </a:p>
        </p:txBody>
      </p:sp>
      <p:sp>
        <p:nvSpPr>
          <p:cNvPr id="5" name="Content Placeholder 5"/>
          <p:cNvSpPr>
            <a:spLocks noGrp="1"/>
          </p:cNvSpPr>
          <p:nvPr>
            <p:ph idx="14"/>
          </p:nvPr>
        </p:nvSpPr>
        <p:spPr>
          <a:xfrm>
            <a:off x="3581400" y="4038600"/>
            <a:ext cx="2590800" cy="533400"/>
          </a:xfrm>
        </p:spPr>
        <p:txBody>
          <a:bodyPr/>
          <a:lstStyle/>
          <a:p>
            <a:r>
              <a:rPr lang="en-US" dirty="0"/>
              <a:t>Venn Diagram</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2971800" y="4648200"/>
            <a:ext cx="3987130" cy="187773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32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4" name="Content Placeholder 3"/>
          <p:cNvSpPr>
            <a:spLocks noGrp="1"/>
          </p:cNvSpPr>
          <p:nvPr>
            <p:ph idx="1"/>
          </p:nvPr>
        </p:nvSpPr>
        <p:spPr>
          <a:xfrm>
            <a:off x="457200" y="1295400"/>
            <a:ext cx="8458200" cy="5257800"/>
          </a:xfrm>
        </p:spPr>
        <p:txBody>
          <a:bodyPr/>
          <a:lstStyle/>
          <a:p>
            <a:pPr>
              <a:spcBef>
                <a:spcPts val="0"/>
              </a:spcBef>
              <a:spcAft>
                <a:spcPts val="0"/>
              </a:spcAft>
            </a:pPr>
            <a:r>
              <a:rPr lang="en-US" sz="2400" dirty="0"/>
              <a:t>Sets </a:t>
            </a:r>
          </a:p>
          <a:p>
            <a:pPr lvl="1">
              <a:spcBef>
                <a:spcPts val="0"/>
              </a:spcBef>
              <a:spcAft>
                <a:spcPts val="0"/>
              </a:spcAft>
            </a:pPr>
            <a:r>
              <a:rPr lang="en-US" sz="2000" dirty="0"/>
              <a:t>The Language of Sets</a:t>
            </a:r>
          </a:p>
          <a:p>
            <a:pPr lvl="1">
              <a:spcBef>
                <a:spcPts val="0"/>
              </a:spcBef>
              <a:spcAft>
                <a:spcPts val="0"/>
              </a:spcAft>
            </a:pPr>
            <a:r>
              <a:rPr lang="en-US" sz="2000" dirty="0"/>
              <a:t>Set Operations</a:t>
            </a:r>
          </a:p>
          <a:p>
            <a:pPr lvl="1">
              <a:spcBef>
                <a:spcPts val="0"/>
              </a:spcBef>
              <a:spcAft>
                <a:spcPts val="0"/>
              </a:spcAft>
            </a:pPr>
            <a:r>
              <a:rPr lang="en-US" sz="2000" dirty="0"/>
              <a:t>Set Identities</a:t>
            </a:r>
          </a:p>
          <a:p>
            <a:pPr>
              <a:spcBef>
                <a:spcPts val="0"/>
              </a:spcBef>
              <a:spcAft>
                <a:spcPts val="0"/>
              </a:spcAft>
            </a:pPr>
            <a:r>
              <a:rPr lang="en-US" sz="2400" dirty="0"/>
              <a:t>Functions</a:t>
            </a:r>
          </a:p>
          <a:p>
            <a:pPr lvl="1">
              <a:spcBef>
                <a:spcPts val="0"/>
              </a:spcBef>
              <a:spcAft>
                <a:spcPts val="0"/>
              </a:spcAft>
            </a:pPr>
            <a:r>
              <a:rPr lang="en-US" sz="2000" dirty="0"/>
              <a:t>Types of Functions</a:t>
            </a:r>
          </a:p>
          <a:p>
            <a:pPr lvl="1">
              <a:spcBef>
                <a:spcPts val="0"/>
              </a:spcBef>
              <a:spcAft>
                <a:spcPts val="0"/>
              </a:spcAft>
            </a:pPr>
            <a:r>
              <a:rPr lang="en-US" sz="2000" dirty="0"/>
              <a:t>Operations on Functions</a:t>
            </a:r>
          </a:p>
          <a:p>
            <a:pPr lvl="1">
              <a:spcBef>
                <a:spcPts val="0"/>
              </a:spcBef>
              <a:spcAft>
                <a:spcPts val="0"/>
              </a:spcAft>
            </a:pPr>
            <a:r>
              <a:rPr lang="en-US" sz="2000" dirty="0"/>
              <a:t>Computability</a:t>
            </a:r>
          </a:p>
          <a:p>
            <a:pPr>
              <a:spcBef>
                <a:spcPts val="0"/>
              </a:spcBef>
              <a:spcAft>
                <a:spcPts val="0"/>
              </a:spcAft>
            </a:pPr>
            <a:r>
              <a:rPr lang="en-US" sz="2400" dirty="0"/>
              <a:t>Sequences and Summations</a:t>
            </a:r>
          </a:p>
          <a:p>
            <a:pPr lvl="1">
              <a:spcBef>
                <a:spcPts val="0"/>
              </a:spcBef>
              <a:spcAft>
                <a:spcPts val="0"/>
              </a:spcAft>
            </a:pPr>
            <a:r>
              <a:rPr lang="en-US" sz="2000" dirty="0"/>
              <a:t>Types of Sequences</a:t>
            </a:r>
          </a:p>
          <a:p>
            <a:pPr lvl="1">
              <a:spcBef>
                <a:spcPts val="0"/>
              </a:spcBef>
              <a:spcAft>
                <a:spcPts val="0"/>
              </a:spcAft>
            </a:pPr>
            <a:r>
              <a:rPr lang="en-US" sz="2000" dirty="0"/>
              <a:t>Summation Formulae</a:t>
            </a:r>
          </a:p>
          <a:p>
            <a:pPr>
              <a:spcBef>
                <a:spcPts val="0"/>
              </a:spcBef>
              <a:spcAft>
                <a:spcPts val="0"/>
              </a:spcAft>
            </a:pPr>
            <a:r>
              <a:rPr lang="en-US" sz="2400" dirty="0"/>
              <a:t>Set Cardinality</a:t>
            </a:r>
          </a:p>
          <a:p>
            <a:pPr lvl="1">
              <a:spcBef>
                <a:spcPts val="0"/>
              </a:spcBef>
              <a:spcAft>
                <a:spcPts val="0"/>
              </a:spcAft>
            </a:pPr>
            <a:r>
              <a:rPr lang="en-US" sz="2000" dirty="0"/>
              <a:t>Countable Sets</a:t>
            </a:r>
          </a:p>
          <a:p>
            <a:pPr>
              <a:spcBef>
                <a:spcPts val="0"/>
              </a:spcBef>
              <a:spcAft>
                <a:spcPts val="0"/>
              </a:spcAft>
            </a:pPr>
            <a:r>
              <a:rPr lang="en-US" sz="2400" dirty="0"/>
              <a:t>Matrices</a:t>
            </a:r>
          </a:p>
          <a:p>
            <a:pPr lvl="1">
              <a:spcBef>
                <a:spcPts val="0"/>
              </a:spcBef>
              <a:spcAft>
                <a:spcPts val="0"/>
              </a:spcAft>
            </a:pPr>
            <a:r>
              <a:rPr lang="en-US" sz="2000" dirty="0"/>
              <a:t>Matrix Arithmetic</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endParaRPr lang="en-US" sz="1500" dirty="0"/>
          </a:p>
        </p:txBody>
      </p:sp>
      <p:sp>
        <p:nvSpPr>
          <p:cNvPr id="3" name="Content Placeholder 2"/>
          <p:cNvSpPr>
            <a:spLocks noGrp="1"/>
          </p:cNvSpPr>
          <p:nvPr>
            <p:ph idx="1"/>
          </p:nvPr>
        </p:nvSpPr>
        <p:spPr>
          <a:xfrm>
            <a:off x="457200" y="1295400"/>
            <a:ext cx="8549640" cy="5303520"/>
          </a:xfrm>
        </p:spPr>
        <p:txBody>
          <a:bodyPr/>
          <a:lstStyle/>
          <a:p>
            <a:pPr>
              <a:spcBef>
                <a:spcPts val="300"/>
              </a:spcBef>
            </a:pPr>
            <a:r>
              <a:rPr lang="en-US" sz="2800" b="1" dirty="0"/>
              <a:t>Definition</a:t>
            </a:r>
            <a:r>
              <a:rPr lang="en-US" sz="2800" dirty="0"/>
              <a:t>:</a:t>
            </a:r>
            <a:r>
              <a:rPr lang="en-US" sz="2800" b="1" dirty="0"/>
              <a:t> </a:t>
            </a:r>
            <a:r>
              <a:rPr lang="en-US" sz="2800" dirty="0"/>
              <a:t>If there are exactly n distinct elements in </a:t>
            </a:r>
            <a:r>
              <a:rPr lang="en-US" sz="2800" i="1" dirty="0"/>
              <a:t>S </a:t>
            </a:r>
            <a:r>
              <a:rPr lang="en-US" sz="2800" dirty="0"/>
              <a:t>where </a:t>
            </a:r>
            <a:r>
              <a:rPr lang="en-US" sz="2800" i="1" dirty="0"/>
              <a:t>n</a:t>
            </a:r>
            <a:r>
              <a:rPr lang="en-US" sz="2800" dirty="0"/>
              <a:t> is a nonnegative integer, we say that </a:t>
            </a:r>
            <a:r>
              <a:rPr lang="en-US" sz="2800" i="1" dirty="0"/>
              <a:t>S</a:t>
            </a:r>
            <a:r>
              <a:rPr lang="en-US" sz="2800" dirty="0"/>
              <a:t> is </a:t>
            </a:r>
            <a:r>
              <a:rPr lang="en-US" sz="2800" i="1" dirty="0"/>
              <a:t>finite</a:t>
            </a:r>
            <a:r>
              <a:rPr lang="en-US" sz="2800" dirty="0"/>
              <a:t>. Otherwise it is </a:t>
            </a:r>
            <a:r>
              <a:rPr lang="en-US" sz="2800" i="1" dirty="0"/>
              <a:t>infinite</a:t>
            </a:r>
            <a:r>
              <a:rPr lang="en-US" sz="2800" dirty="0"/>
              <a:t>. </a:t>
            </a:r>
          </a:p>
          <a:p>
            <a:pPr>
              <a:spcBef>
                <a:spcPts val="300"/>
              </a:spcBef>
            </a:pPr>
            <a:r>
              <a:rPr lang="en-US" sz="2800" b="1" dirty="0"/>
              <a:t>Definition</a:t>
            </a:r>
            <a:r>
              <a:rPr lang="en-US" sz="2800" dirty="0"/>
              <a:t>:</a:t>
            </a:r>
            <a:r>
              <a:rPr lang="en-US" sz="2800" b="1" dirty="0"/>
              <a:t> </a:t>
            </a:r>
            <a:r>
              <a:rPr lang="en-US" sz="2800" dirty="0"/>
              <a:t>The  </a:t>
            </a:r>
            <a:r>
              <a:rPr lang="en-US" sz="2800" i="1" dirty="0"/>
              <a:t>cardinality</a:t>
            </a:r>
            <a:r>
              <a:rPr lang="en-US" sz="2800" dirty="0"/>
              <a:t> of  a finite set </a:t>
            </a:r>
            <a:r>
              <a:rPr lang="en-US" sz="2800" i="1" dirty="0"/>
              <a:t>A, </a:t>
            </a:r>
            <a:r>
              <a:rPr lang="en-US" sz="2800" dirty="0"/>
              <a:t>denoted by |</a:t>
            </a:r>
            <a:r>
              <a:rPr lang="en-US" sz="2800" i="1" dirty="0"/>
              <a:t>A</a:t>
            </a:r>
            <a:r>
              <a:rPr lang="en-US" sz="2800" dirty="0"/>
              <a:t>|,  is the number of (distinct) elements of </a:t>
            </a:r>
            <a:r>
              <a:rPr lang="en-US" sz="2800" i="1" dirty="0"/>
              <a:t>A</a:t>
            </a:r>
            <a:r>
              <a:rPr lang="en-US" sz="2800" dirty="0"/>
              <a:t>. </a:t>
            </a:r>
          </a:p>
          <a:p>
            <a:pPr>
              <a:spcBef>
                <a:spcPts val="300"/>
              </a:spcBef>
            </a:pPr>
            <a:r>
              <a:rPr lang="en-US" sz="2800" b="1" dirty="0"/>
              <a:t>Examples</a:t>
            </a:r>
            <a:r>
              <a:rPr lang="en-US" sz="2800" dirty="0"/>
              <a:t>:</a:t>
            </a:r>
          </a:p>
          <a:p>
            <a:pPr marL="822960" indent="-457200">
              <a:spcBef>
                <a:spcPts val="300"/>
              </a:spcBef>
              <a:buFont typeface="+mj-lt"/>
              <a:buAutoNum type="arabicPeriod"/>
            </a:pPr>
            <a:r>
              <a:rPr lang="en-US" sz="2400" dirty="0"/>
              <a:t>|ø| = </a:t>
            </a:r>
            <a:r>
              <a:rPr lang="en-US" sz="2400" dirty="0">
                <a:ea typeface="Cambria Math" pitchFamily="18" charset="0"/>
              </a:rPr>
              <a:t>0</a:t>
            </a:r>
          </a:p>
          <a:p>
            <a:pPr marL="822960" indent="-457200">
              <a:spcBef>
                <a:spcPts val="300"/>
              </a:spcBef>
              <a:buFont typeface="+mj-lt"/>
              <a:buAutoNum type="arabicPeriod"/>
            </a:pPr>
            <a:r>
              <a:rPr lang="en-US" sz="2400" dirty="0"/>
              <a:t>Let S be the letters of the English alphabet. Then |</a:t>
            </a:r>
            <a:r>
              <a:rPr lang="en-US" sz="2400" i="1" dirty="0"/>
              <a:t>S</a:t>
            </a:r>
            <a:r>
              <a:rPr lang="en-US" sz="2400" dirty="0"/>
              <a:t>| = </a:t>
            </a:r>
            <a:r>
              <a:rPr lang="en-US" sz="2400" dirty="0">
                <a:ea typeface="Cambria Math" pitchFamily="18" charset="0"/>
              </a:rPr>
              <a:t>26</a:t>
            </a:r>
          </a:p>
          <a:p>
            <a:pPr marL="822960" indent="-457200">
              <a:spcBef>
                <a:spcPts val="300"/>
              </a:spcBef>
              <a:buFont typeface="+mj-lt"/>
              <a:buAutoNum type="arabicPeriod"/>
            </a:pPr>
            <a:r>
              <a:rPr lang="en-US" sz="2400" dirty="0"/>
              <a:t>|{</a:t>
            </a:r>
            <a:r>
              <a:rPr lang="en-US" sz="2400" dirty="0">
                <a:ea typeface="Cambria Math" pitchFamily="18" charset="0"/>
              </a:rPr>
              <a:t>1,2,3</a:t>
            </a:r>
            <a:r>
              <a:rPr lang="en-US" sz="2400" dirty="0"/>
              <a:t>}| = </a:t>
            </a:r>
            <a:r>
              <a:rPr lang="en-US" sz="2400" dirty="0">
                <a:ea typeface="Cambria Math" pitchFamily="18" charset="0"/>
              </a:rPr>
              <a:t>3</a:t>
            </a:r>
          </a:p>
          <a:p>
            <a:pPr marL="822960" indent="-457200">
              <a:spcBef>
                <a:spcPts val="300"/>
              </a:spcBef>
              <a:buFont typeface="+mj-lt"/>
              <a:buAutoNum type="arabicPeriod"/>
            </a:pPr>
            <a:r>
              <a:rPr lang="en-US" sz="2400" dirty="0"/>
              <a:t>|{ø}| = </a:t>
            </a:r>
            <a:r>
              <a:rPr lang="en-US" sz="2400" dirty="0">
                <a:ea typeface="Cambria Math" pitchFamily="18" charset="0"/>
              </a:rPr>
              <a:t>1</a:t>
            </a:r>
          </a:p>
          <a:p>
            <a:pPr marL="822960" indent="-457200">
              <a:spcBef>
                <a:spcPts val="300"/>
              </a:spcBef>
              <a:buFont typeface="+mj-lt"/>
              <a:buAutoNum type="arabicPeriod"/>
            </a:pPr>
            <a:r>
              <a:rPr lang="en-US" sz="2400" dirty="0"/>
              <a:t>The set of integers is infinite.</a:t>
            </a:r>
          </a:p>
        </p:txBody>
      </p:sp>
    </p:spTree>
    <p:extLst>
      <p:ext uri="{BB962C8B-B14F-4D97-AF65-F5344CB8AC3E}">
        <p14:creationId xmlns:p14="http://schemas.microsoft.com/office/powerpoint/2010/main" val="402867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endParaRPr lang="en-US" sz="1500" dirty="0"/>
          </a:p>
        </p:txBody>
      </p:sp>
      <p:sp>
        <p:nvSpPr>
          <p:cNvPr id="3" name="Content Placeholder 2"/>
          <p:cNvSpPr>
            <a:spLocks noGrp="1"/>
          </p:cNvSpPr>
          <p:nvPr>
            <p:ph idx="1"/>
          </p:nvPr>
        </p:nvSpPr>
        <p:spPr>
          <a:xfrm>
            <a:off x="457200" y="1295400"/>
            <a:ext cx="8549640" cy="5105400"/>
          </a:xfrm>
        </p:spPr>
        <p:txBody>
          <a:bodyPr/>
          <a:lstStyle/>
          <a:p>
            <a:r>
              <a:rPr lang="en-US" b="1" dirty="0"/>
              <a:t>Definition</a:t>
            </a:r>
            <a:r>
              <a:rPr lang="en-US" dirty="0"/>
              <a:t>: The set of all subsets of a set </a:t>
            </a:r>
            <a:r>
              <a:rPr lang="en-US" i="1" dirty="0"/>
              <a:t>A</a:t>
            </a:r>
            <a:r>
              <a:rPr lang="en-US" dirty="0"/>
              <a:t>, denoted </a:t>
            </a:r>
            <a:r>
              <a:rPr lang="en-US" i="1" dirty="0"/>
              <a:t>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r>
              <a:rPr lang="en-US" b="1" dirty="0"/>
              <a:t>Example</a:t>
            </a:r>
            <a:r>
              <a:rPr lang="en-US" dirty="0"/>
              <a:t>: If </a:t>
            </a:r>
            <a:r>
              <a:rPr lang="en-US" i="1" dirty="0"/>
              <a:t>A</a:t>
            </a:r>
            <a:r>
              <a:rPr lang="en-US" dirty="0"/>
              <a:t> = {</a:t>
            </a:r>
            <a:r>
              <a:rPr lang="en-US" dirty="0" err="1"/>
              <a:t>a,b</a:t>
            </a:r>
            <a:r>
              <a:rPr lang="en-US" dirty="0"/>
              <a:t>} then </a:t>
            </a:r>
          </a:p>
          <a:p>
            <a:r>
              <a:rPr lang="en-US" dirty="0"/>
              <a:t>		P(A) = {ø, {a},{b},{</a:t>
            </a:r>
            <a:r>
              <a:rPr lang="en-US" dirty="0" err="1"/>
              <a:t>a,b</a:t>
            </a:r>
            <a:r>
              <a:rPr lang="en-US" dirty="0"/>
              <a:t>}}</a:t>
            </a:r>
          </a:p>
          <a:p>
            <a:r>
              <a:rPr lang="en-US" dirty="0"/>
              <a:t>If a set has </a:t>
            </a:r>
            <a:r>
              <a:rPr lang="en-US" i="1" dirty="0"/>
              <a:t>n</a:t>
            </a:r>
            <a:r>
              <a:rPr lang="en-US" dirty="0"/>
              <a:t> elements, then the cardinality of the power set is </a:t>
            </a:r>
            <a:r>
              <a:rPr lang="en-US" dirty="0">
                <a:ea typeface="Cambria Math" pitchFamily="18" charset="0"/>
              </a:rPr>
              <a:t>2</a:t>
            </a:r>
            <a:r>
              <a:rPr lang="en-US" i="1" dirty="0"/>
              <a:t>ⁿ</a:t>
            </a:r>
            <a:r>
              <a:rPr lang="en-US" dirty="0"/>
              <a:t>. (In Chapters 5 and 6, we will discuss different ways to show this.)</a:t>
            </a:r>
            <a:endParaRPr lang="en-US" dirty="0">
              <a:ea typeface="Cambria Math"/>
            </a:endParaRPr>
          </a:p>
        </p:txBody>
      </p:sp>
    </p:spTree>
    <p:extLst>
      <p:ext uri="{BB962C8B-B14F-4D97-AF65-F5344CB8AC3E}">
        <p14:creationId xmlns:p14="http://schemas.microsoft.com/office/powerpoint/2010/main" val="70077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endParaRPr lang="en-US" sz="1500" dirty="0"/>
          </a:p>
        </p:txBody>
      </p:sp>
      <p:sp>
        <p:nvSpPr>
          <p:cNvPr id="4" name="Content Placeholder 2"/>
          <p:cNvSpPr>
            <a:spLocks noGrp="1"/>
          </p:cNvSpPr>
          <p:nvPr>
            <p:ph idx="1"/>
          </p:nvPr>
        </p:nvSpPr>
        <p:spPr>
          <a:xfrm>
            <a:off x="457200" y="1295400"/>
            <a:ext cx="8534400" cy="5257800"/>
          </a:xfrm>
        </p:spPr>
        <p:txBody>
          <a:bodyPr/>
          <a:lstStyle/>
          <a:p>
            <a:r>
              <a:rPr lang="en-US" dirty="0"/>
              <a:t>The </a:t>
            </a:r>
            <a:r>
              <a:rPr lang="en-US" i="1" dirty="0"/>
              <a:t>ordered n-tuple</a:t>
            </a:r>
            <a:r>
              <a:rPr lang="en-US" dirty="0"/>
              <a:t> </a:t>
            </a:r>
            <a:r>
              <a:rPr lang="en-US" dirty="0">
                <a:ea typeface="Cambria Math" pitchFamily="18" charset="0"/>
              </a:rPr>
              <a:t>(a</a:t>
            </a:r>
            <a:r>
              <a:rPr lang="en-US" baseline="-25000" dirty="0">
                <a:ea typeface="Cambria Math" pitchFamily="18" charset="0"/>
              </a:rPr>
              <a:t>1</a:t>
            </a:r>
            <a:r>
              <a:rPr lang="en-US" dirty="0">
                <a:ea typeface="Cambria Math" pitchFamily="18" charset="0"/>
              </a:rPr>
              <a:t>,a</a:t>
            </a:r>
            <a:r>
              <a:rPr lang="en-US" baseline="-25000" dirty="0">
                <a:ea typeface="Cambria Math" pitchFamily="18" charset="0"/>
              </a:rPr>
              <a:t>2</a:t>
            </a:r>
            <a:r>
              <a:rPr lang="en-US" dirty="0">
                <a:ea typeface="Cambria Math" pitchFamily="18" charset="0"/>
              </a:rPr>
              <a:t>,…..,a</a:t>
            </a:r>
            <a:r>
              <a:rPr lang="en-US" i="1" baseline="-25000" dirty="0">
                <a:ea typeface="Cambria Math" pitchFamily="18" charset="0"/>
              </a:rPr>
              <a:t>n</a:t>
            </a:r>
            <a:r>
              <a:rPr lang="en-US" dirty="0">
                <a:ea typeface="Cambria Math" pitchFamily="18" charset="0"/>
              </a:rPr>
              <a:t>)</a:t>
            </a:r>
            <a:r>
              <a:rPr lang="en-US" dirty="0"/>
              <a:t>  is the ordered collection that has  </a:t>
            </a:r>
            <a:r>
              <a:rPr lang="en-US" dirty="0">
                <a:ea typeface="Cambria Math" pitchFamily="18" charset="0"/>
              </a:rPr>
              <a:t>a</a:t>
            </a:r>
            <a:r>
              <a:rPr lang="en-US" baseline="-25000" dirty="0">
                <a:ea typeface="Cambria Math" pitchFamily="18" charset="0"/>
              </a:rPr>
              <a:t>1</a:t>
            </a:r>
            <a:r>
              <a:rPr lang="en-US" dirty="0"/>
              <a:t> as its first element and  </a:t>
            </a:r>
            <a:r>
              <a:rPr lang="en-US" dirty="0">
                <a:ea typeface="Cambria Math" pitchFamily="18" charset="0"/>
              </a:rPr>
              <a:t>a</a:t>
            </a:r>
            <a:r>
              <a:rPr lang="en-US" baseline="-25000" dirty="0">
                <a:ea typeface="Cambria Math" pitchFamily="18" charset="0"/>
              </a:rPr>
              <a:t>2</a:t>
            </a:r>
            <a:r>
              <a:rPr lang="en-US" dirty="0"/>
              <a:t>  as its second element and so on until </a:t>
            </a:r>
            <a:r>
              <a:rPr lang="en-US" dirty="0">
                <a:ea typeface="Cambria Math" pitchFamily="18" charset="0"/>
              </a:rPr>
              <a:t>a</a:t>
            </a:r>
            <a:r>
              <a:rPr lang="en-US" i="1" baseline="-25000" dirty="0">
                <a:ea typeface="Cambria Math" pitchFamily="18" charset="0"/>
              </a:rPr>
              <a:t>n</a:t>
            </a:r>
            <a:r>
              <a:rPr lang="en-US" dirty="0"/>
              <a:t>  as its last element.</a:t>
            </a:r>
          </a:p>
          <a:p>
            <a:r>
              <a:rPr lang="en-US" dirty="0"/>
              <a:t>Two n-tuples are equal if and only if their corresponding elements are equal.</a:t>
            </a:r>
          </a:p>
          <a:p>
            <a:r>
              <a:rPr lang="en-US" dirty="0">
                <a:ea typeface="Cambria Math" pitchFamily="18" charset="0"/>
              </a:rPr>
              <a:t>2</a:t>
            </a:r>
            <a:r>
              <a:rPr lang="en-US" dirty="0"/>
              <a:t>-tuples are called </a:t>
            </a:r>
            <a:r>
              <a:rPr lang="en-US" i="1" dirty="0"/>
              <a:t>ordered pairs</a:t>
            </a:r>
            <a:r>
              <a:rPr lang="en-US" dirty="0"/>
              <a:t>.</a:t>
            </a:r>
          </a:p>
          <a:p>
            <a:r>
              <a:rPr lang="en-US" dirty="0"/>
              <a:t>The ordered pairs (</a:t>
            </a:r>
            <a:r>
              <a:rPr lang="en-US" i="1" dirty="0" err="1">
                <a:ea typeface="Cambria Math" pitchFamily="18" charset="0"/>
              </a:rPr>
              <a:t>a</a:t>
            </a:r>
            <a:r>
              <a:rPr lang="en-US" dirty="0" err="1">
                <a:ea typeface="Cambria Math" pitchFamily="18" charset="0"/>
              </a:rPr>
              <a:t>,</a:t>
            </a:r>
            <a:r>
              <a:rPr lang="en-US" i="1" dirty="0" err="1">
                <a:ea typeface="Cambria Math" pitchFamily="18" charset="0"/>
              </a:rPr>
              <a:t>b</a:t>
            </a:r>
            <a:r>
              <a:rPr lang="en-US" dirty="0"/>
              <a:t>) and (</a:t>
            </a:r>
            <a:r>
              <a:rPr lang="en-US" i="1" dirty="0" err="1">
                <a:ea typeface="Cambria Math" pitchFamily="18" charset="0"/>
              </a:rPr>
              <a:t>c,d</a:t>
            </a:r>
            <a:r>
              <a:rPr lang="en-US" dirty="0"/>
              <a:t>) are equal if and only if </a:t>
            </a:r>
            <a:r>
              <a:rPr lang="en-US" i="1" dirty="0">
                <a:ea typeface="Cambria Math" pitchFamily="18" charset="0"/>
              </a:rPr>
              <a:t>a = c </a:t>
            </a:r>
            <a:r>
              <a:rPr lang="en-US" dirty="0"/>
              <a:t>and </a:t>
            </a:r>
            <a:r>
              <a:rPr lang="en-US" i="1" dirty="0">
                <a:ea typeface="Cambria Math" pitchFamily="18" charset="0"/>
              </a:rPr>
              <a:t>b = d</a:t>
            </a:r>
            <a:r>
              <a:rPr lang="en-US" dirty="0"/>
              <a:t>.</a:t>
            </a:r>
          </a:p>
        </p:txBody>
      </p:sp>
    </p:spTree>
    <p:extLst>
      <p:ext uri="{BB962C8B-B14F-4D97-AF65-F5344CB8AC3E}">
        <p14:creationId xmlns:p14="http://schemas.microsoft.com/office/powerpoint/2010/main" val="7194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r>
              <a:rPr lang="en-US" sz="1500" dirty="0"/>
              <a:t> 1</a:t>
            </a:r>
          </a:p>
        </p:txBody>
      </p:sp>
      <p:sp>
        <p:nvSpPr>
          <p:cNvPr id="3" name="Content Placeholder 2"/>
          <p:cNvSpPr>
            <a:spLocks noGrp="1"/>
          </p:cNvSpPr>
          <p:nvPr>
            <p:ph idx="13"/>
          </p:nvPr>
        </p:nvSpPr>
        <p:spPr>
          <a:xfrm>
            <a:off x="6858000" y="725922"/>
            <a:ext cx="2133600" cy="838200"/>
          </a:xfrm>
        </p:spPr>
        <p:txBody>
          <a:bodyPr/>
          <a:lstStyle/>
          <a:p>
            <a:r>
              <a:rPr lang="en-US" sz="2400" dirty="0"/>
              <a:t>Ren</a:t>
            </a:r>
            <a:r>
              <a:rPr lang="en-US" sz="2400" dirty="0">
                <a:ea typeface="Cambria Math"/>
              </a:rPr>
              <a:t>é Descartes (1596-1650)</a:t>
            </a:r>
          </a:p>
        </p:txBody>
      </p:sp>
      <p:pic>
        <p:nvPicPr>
          <p:cNvPr id="10" name="Picture 3" descr="A portrait of René Descartes.&#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00900" y="1592424"/>
            <a:ext cx="1447800" cy="1684176"/>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1295400"/>
            <a:ext cx="6400800" cy="1752600"/>
          </a:xfrm>
        </p:spPr>
        <p:txBody>
          <a:bodyPr/>
          <a:lstStyle/>
          <a:p>
            <a:pPr>
              <a:spcBef>
                <a:spcPts val="600"/>
              </a:spcBef>
            </a:pPr>
            <a:r>
              <a:rPr lang="en-US" sz="2800" b="1" dirty="0">
                <a:ea typeface="Cambria Math" pitchFamily="18" charset="0"/>
              </a:rPr>
              <a:t>Definition</a:t>
            </a:r>
            <a:r>
              <a:rPr lang="en-US" sz="2800" dirty="0">
                <a:ea typeface="Cambria Math" pitchFamily="18" charset="0"/>
              </a:rPr>
              <a:t>:  The </a:t>
            </a:r>
            <a:r>
              <a:rPr lang="en-US" sz="2800" i="1" dirty="0">
                <a:ea typeface="Cambria Math" pitchFamily="18" charset="0"/>
              </a:rPr>
              <a:t>Cartesian Product </a:t>
            </a:r>
            <a:r>
              <a:rPr lang="en-US" sz="2800" dirty="0">
                <a:ea typeface="Cambria Math" pitchFamily="18" charset="0"/>
              </a:rPr>
              <a:t>of two sets </a:t>
            </a:r>
            <a:r>
              <a:rPr lang="en-US" sz="2800" i="1" dirty="0">
                <a:ea typeface="Cambria Math" pitchFamily="18" charset="0"/>
              </a:rPr>
              <a:t>A</a:t>
            </a:r>
            <a:r>
              <a:rPr lang="en-US" sz="2800" b="1" dirty="0">
                <a:ea typeface="Cambria Math" pitchFamily="18" charset="0"/>
              </a:rPr>
              <a:t> </a:t>
            </a:r>
            <a:r>
              <a:rPr lang="en-US" sz="2800" dirty="0">
                <a:ea typeface="Cambria Math" pitchFamily="18" charset="0"/>
              </a:rPr>
              <a:t>and </a:t>
            </a:r>
            <a:r>
              <a:rPr lang="en-US" sz="2800" i="1" dirty="0">
                <a:ea typeface="Cambria Math" pitchFamily="18" charset="0"/>
              </a:rPr>
              <a:t>B</a:t>
            </a:r>
            <a:r>
              <a:rPr lang="en-US" sz="2800" dirty="0">
                <a:ea typeface="Cambria Math" pitchFamily="18" charset="0"/>
              </a:rPr>
              <a:t>, denoted by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is the set of ordered pairs (</a:t>
            </a:r>
            <a:r>
              <a:rPr lang="en-US" sz="2800" dirty="0" err="1">
                <a:ea typeface="Cambria Math" pitchFamily="18" charset="0"/>
              </a:rPr>
              <a:t>a,b</a:t>
            </a:r>
            <a:r>
              <a:rPr lang="en-US" sz="2800" dirty="0">
                <a:ea typeface="Cambria Math" pitchFamily="18" charset="0"/>
              </a:rPr>
              <a:t>) where </a:t>
            </a:r>
            <a:r>
              <a:rPr lang="en-US" sz="2800" i="1" dirty="0">
                <a:ea typeface="Cambria Math" pitchFamily="18" charset="0"/>
              </a:rPr>
              <a:t>a </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 and </a:t>
            </a:r>
            <a:r>
              <a:rPr lang="en-US" sz="2800" i="1" dirty="0">
                <a:ea typeface="Cambria Math" pitchFamily="18" charset="0"/>
              </a:rPr>
              <a:t>b </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1614263679"/>
              </p:ext>
            </p:extLst>
          </p:nvPr>
        </p:nvGraphicFramePr>
        <p:xfrm>
          <a:off x="1371600" y="2835275"/>
          <a:ext cx="4849813" cy="669925"/>
        </p:xfrm>
        <a:graphic>
          <a:graphicData uri="http://schemas.openxmlformats.org/presentationml/2006/ole">
            <mc:AlternateContent xmlns:mc="http://schemas.openxmlformats.org/markup-compatibility/2006">
              <mc:Choice xmlns:v="urn:schemas-microsoft-com:vml" Requires="v">
                <p:oleObj spid="_x0000_s89139" name="Equation" r:id="rId4" imgW="1841400" imgH="253800" progId="Equation.DSMT4">
                  <p:embed/>
                </p:oleObj>
              </mc:Choice>
              <mc:Fallback>
                <p:oleObj name="Equation" r:id="rId4" imgW="1841400" imgH="253800" progId="Equation.DSMT4">
                  <p:embed/>
                  <p:pic>
                    <p:nvPicPr>
                      <p:cNvPr id="11" name="Object 3"/>
                      <p:cNvPicPr/>
                      <p:nvPr/>
                    </p:nvPicPr>
                    <p:blipFill>
                      <a:blip r:embed="rId5"/>
                      <a:stretch>
                        <a:fillRect/>
                      </a:stretch>
                    </p:blipFill>
                    <p:spPr>
                      <a:xfrm>
                        <a:off x="1371600" y="2835275"/>
                        <a:ext cx="4849813" cy="669925"/>
                      </a:xfrm>
                      <a:prstGeom prst="rect">
                        <a:avLst/>
                      </a:prstGeom>
                    </p:spPr>
                  </p:pic>
                </p:oleObj>
              </mc:Fallback>
            </mc:AlternateContent>
          </a:graphicData>
        </a:graphic>
      </p:graphicFrame>
      <p:sp>
        <p:nvSpPr>
          <p:cNvPr id="6" name="Content Placeholder 6"/>
          <p:cNvSpPr>
            <a:spLocks noGrp="1"/>
          </p:cNvSpPr>
          <p:nvPr>
            <p:ph idx="15"/>
          </p:nvPr>
        </p:nvSpPr>
        <p:spPr>
          <a:xfrm>
            <a:off x="457200" y="3505200"/>
            <a:ext cx="8382000" cy="3048000"/>
          </a:xfrm>
        </p:spPr>
        <p:txBody>
          <a:bodyPr/>
          <a:lstStyle/>
          <a:p>
            <a:pPr>
              <a:spcBef>
                <a:spcPts val="600"/>
              </a:spcBef>
            </a:pPr>
            <a:r>
              <a:rPr lang="en-US" sz="2800" b="1" dirty="0">
                <a:ea typeface="Cambria Math" pitchFamily="18" charset="0"/>
              </a:rPr>
              <a:t>Example</a:t>
            </a:r>
            <a:r>
              <a:rPr lang="en-US" sz="2800" dirty="0">
                <a:ea typeface="Cambria Math" pitchFamily="18" charset="0"/>
              </a:rPr>
              <a:t>:</a:t>
            </a:r>
          </a:p>
          <a:p>
            <a:pPr>
              <a:spcBef>
                <a:spcPts val="600"/>
              </a:spcBef>
            </a:pP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spcBef>
                <a:spcPts val="600"/>
              </a:spcBef>
            </a:pP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,1),(</a:t>
            </a:r>
            <a:r>
              <a:rPr lang="en-US" sz="2800" i="1" dirty="0">
                <a:ea typeface="Cambria Math" pitchFamily="18" charset="0"/>
              </a:rPr>
              <a:t>a</a:t>
            </a:r>
            <a:r>
              <a:rPr lang="en-US" sz="2800" dirty="0">
                <a:ea typeface="Cambria Math" pitchFamily="18" charset="0"/>
              </a:rPr>
              <a:t>,2),(</a:t>
            </a:r>
            <a:r>
              <a:rPr lang="en-US" sz="2800" i="1" dirty="0">
                <a:ea typeface="Cambria Math" pitchFamily="18" charset="0"/>
              </a:rPr>
              <a:t>a</a:t>
            </a:r>
            <a:r>
              <a:rPr lang="en-US" sz="2800" dirty="0">
                <a:ea typeface="Cambria Math" pitchFamily="18" charset="0"/>
              </a:rPr>
              <a:t>,3), (</a:t>
            </a:r>
            <a:r>
              <a:rPr lang="en-US" sz="2800" i="1" dirty="0">
                <a:ea typeface="Cambria Math" pitchFamily="18" charset="0"/>
              </a:rPr>
              <a:t>b</a:t>
            </a:r>
            <a:r>
              <a:rPr lang="en-US" sz="2800" dirty="0">
                <a:ea typeface="Cambria Math" pitchFamily="18" charset="0"/>
              </a:rPr>
              <a:t>,1),(</a:t>
            </a:r>
            <a:r>
              <a:rPr lang="en-US" sz="2800" i="1" dirty="0">
                <a:ea typeface="Cambria Math" pitchFamily="18" charset="0"/>
              </a:rPr>
              <a:t>b,</a:t>
            </a:r>
            <a:r>
              <a:rPr lang="en-US" sz="2800" dirty="0">
                <a:ea typeface="Cambria Math" pitchFamily="18" charset="0"/>
              </a:rPr>
              <a:t>2),(</a:t>
            </a:r>
            <a:r>
              <a:rPr lang="en-US" sz="2800" i="1" dirty="0">
                <a:ea typeface="Cambria Math" pitchFamily="18" charset="0"/>
              </a:rPr>
              <a:t>b,</a:t>
            </a:r>
            <a:r>
              <a:rPr lang="en-US" sz="2800" dirty="0">
                <a:ea typeface="Cambria Math" pitchFamily="18" charset="0"/>
              </a:rPr>
              <a:t>3)}</a:t>
            </a:r>
          </a:p>
          <a:p>
            <a:pPr>
              <a:spcBef>
                <a:spcPts val="600"/>
              </a:spcBef>
            </a:pPr>
            <a:r>
              <a:rPr lang="en-US" sz="2800" b="1" dirty="0">
                <a:ea typeface="Cambria Math" pitchFamily="18" charset="0"/>
              </a:rPr>
              <a:t>Definition</a:t>
            </a:r>
            <a:r>
              <a:rPr lang="en-US" sz="2800" dirty="0">
                <a:ea typeface="Cambria Math" pitchFamily="18" charset="0"/>
              </a:rPr>
              <a:t>: A subset </a:t>
            </a:r>
            <a:r>
              <a:rPr lang="en-US" sz="2800" i="1" dirty="0">
                <a:ea typeface="Cambria Math" pitchFamily="18" charset="0"/>
              </a:rPr>
              <a:t>R</a:t>
            </a:r>
            <a:r>
              <a:rPr lang="en-US" sz="2800" dirty="0">
                <a:ea typeface="Cambria Math" pitchFamily="18" charset="0"/>
              </a:rPr>
              <a:t> of the Cartesian product</a:t>
            </a:r>
            <a:r>
              <a:rPr lang="en-US" sz="2800" b="1"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is called a </a:t>
            </a:r>
            <a:r>
              <a:rPr lang="en-US" sz="2800" i="1" dirty="0">
                <a:ea typeface="Cambria Math" pitchFamily="18" charset="0"/>
              </a:rPr>
              <a:t>relation </a:t>
            </a:r>
            <a:r>
              <a:rPr lang="en-US" sz="2800" dirty="0">
                <a:ea typeface="Cambria Math" pitchFamily="18" charset="0"/>
              </a:rPr>
              <a:t>from the set A to the set B. (Relations will be covered in depth in Chapter 9.)</a:t>
            </a:r>
          </a:p>
        </p:txBody>
      </p:sp>
    </p:spTree>
    <p:extLst>
      <p:ext uri="{BB962C8B-B14F-4D97-AF65-F5344CB8AC3E}">
        <p14:creationId xmlns:p14="http://schemas.microsoft.com/office/powerpoint/2010/main" val="281564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r>
              <a:rPr lang="en-US" sz="1500" dirty="0"/>
              <a:t> 2</a:t>
            </a:r>
          </a:p>
        </p:txBody>
      </p:sp>
      <p:sp>
        <p:nvSpPr>
          <p:cNvPr id="7" name="Content Placeholder 2"/>
          <p:cNvSpPr>
            <a:spLocks noGrp="1"/>
          </p:cNvSpPr>
          <p:nvPr>
            <p:ph idx="1"/>
          </p:nvPr>
        </p:nvSpPr>
        <p:spPr>
          <a:xfrm>
            <a:off x="457200" y="1295401"/>
            <a:ext cx="8229600" cy="1752600"/>
          </a:xfrm>
        </p:spPr>
        <p:txBody>
          <a:bodyPr/>
          <a:lstStyle/>
          <a:p>
            <a:r>
              <a:rPr lang="en-US" sz="2800" b="1" dirty="0"/>
              <a:t>Definition</a:t>
            </a:r>
            <a:r>
              <a:rPr lang="en-US" sz="2800" dirty="0"/>
              <a:t>: The </a:t>
            </a:r>
            <a:r>
              <a:rPr lang="en-US" sz="2800" dirty="0" err="1"/>
              <a:t>cartesian</a:t>
            </a:r>
            <a:r>
              <a:rPr lang="en-US" sz="2800" dirty="0"/>
              <a:t> products of the sets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t>, denoted by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 × </a:t>
            </a:r>
            <a:r>
              <a:rPr lang="en-US" sz="2800" i="1" dirty="0">
                <a:ea typeface="Cambria Math" pitchFamily="18" charset="0"/>
              </a:rPr>
              <a:t>A</a:t>
            </a:r>
            <a:r>
              <a:rPr lang="en-US" sz="2800" baseline="-25000" dirty="0">
                <a:ea typeface="Cambria Math" pitchFamily="18" charset="0"/>
              </a:rPr>
              <a:t>2 </a:t>
            </a:r>
            <a:r>
              <a:rPr lang="en-US" sz="2800" dirty="0">
                <a:ea typeface="Cambria Math" pitchFamily="18" charset="0"/>
              </a:rPr>
              <a:t>×</a:t>
            </a:r>
            <a:r>
              <a:rPr lang="en-US" sz="2800" b="1" baseline="-25000" dirty="0">
                <a:ea typeface="Cambria Math" pitchFamily="18" charset="0"/>
              </a:rPr>
              <a:t> </a:t>
            </a:r>
            <a:r>
              <a:rPr lang="en-US" sz="2800" dirty="0">
                <a:ea typeface="Cambria Math" pitchFamily="18" charset="0"/>
              </a:rPr>
              <a:t>…… × </a:t>
            </a:r>
            <a:r>
              <a:rPr lang="en-US" sz="2800" i="1" dirty="0">
                <a:ea typeface="Cambria Math" pitchFamily="18" charset="0"/>
              </a:rPr>
              <a:t>A</a:t>
            </a:r>
            <a:r>
              <a:rPr lang="en-US" sz="2800" i="1" baseline="-25000" dirty="0">
                <a:ea typeface="Cambria Math" pitchFamily="18" charset="0"/>
              </a:rPr>
              <a:t>n</a:t>
            </a:r>
            <a:r>
              <a:rPr lang="en-US" sz="2800" dirty="0">
                <a:ea typeface="Cambria Math" pitchFamily="18" charset="0"/>
              </a:rPr>
              <a:t> , </a:t>
            </a:r>
            <a:r>
              <a:rPr lang="en-US" sz="2800" dirty="0"/>
              <a:t>is the set of ordered </a:t>
            </a:r>
            <a:r>
              <a:rPr lang="en-US" sz="2800" i="1" dirty="0"/>
              <a:t>n</a:t>
            </a:r>
            <a:r>
              <a:rPr lang="en-US" sz="2800" dirty="0"/>
              <a:t>-tuples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t>)  where   </a:t>
            </a:r>
            <a:r>
              <a:rPr lang="en-US" sz="2800" i="1" dirty="0" err="1">
                <a:ea typeface="Cambria Math" pitchFamily="18" charset="0"/>
              </a:rPr>
              <a:t>a</a:t>
            </a:r>
            <a:r>
              <a:rPr lang="en-US" sz="2800" i="1" baseline="-25000" dirty="0" err="1">
                <a:ea typeface="Cambria Math" pitchFamily="18" charset="0"/>
              </a:rPr>
              <a:t>i</a:t>
            </a:r>
            <a:r>
              <a:rPr lang="en-US" sz="2800" dirty="0"/>
              <a:t>   belongs to </a:t>
            </a:r>
            <a:r>
              <a:rPr lang="en-US" sz="2800" i="1" dirty="0">
                <a:ea typeface="Cambria Math" pitchFamily="18" charset="0"/>
              </a:rPr>
              <a:t>A</a:t>
            </a:r>
            <a:r>
              <a:rPr lang="en-US" sz="2800" baseline="-25000" dirty="0">
                <a:ea typeface="Cambria Math" pitchFamily="18" charset="0"/>
              </a:rPr>
              <a:t>i</a:t>
            </a:r>
            <a:r>
              <a:rPr lang="en-US" sz="2800" dirty="0"/>
              <a:t> for </a:t>
            </a:r>
            <a:r>
              <a:rPr lang="en-US" sz="2800" i="1" dirty="0" err="1"/>
              <a:t>i</a:t>
            </a:r>
            <a:r>
              <a:rPr lang="en-US" sz="2800" dirty="0"/>
              <a:t> = </a:t>
            </a:r>
            <a:r>
              <a:rPr lang="en-US" sz="2800" dirty="0">
                <a:ea typeface="Cambria Math" pitchFamily="18" charset="0"/>
              </a:rPr>
              <a:t>1</a:t>
            </a:r>
            <a:r>
              <a:rPr lang="en-US" sz="2800" dirty="0"/>
              <a:t>, … </a:t>
            </a:r>
            <a:r>
              <a:rPr lang="en-US" sz="2800" i="1" dirty="0">
                <a:ea typeface="Cambria Math" pitchFamily="18" charset="0"/>
              </a:rPr>
              <a:t>n</a:t>
            </a:r>
            <a:r>
              <a:rPr lang="en-US" sz="2800" dirty="0"/>
              <a:t>. </a:t>
            </a:r>
          </a:p>
        </p:txBody>
      </p:sp>
      <p:graphicFrame>
        <p:nvGraphicFramePr>
          <p:cNvPr id="8" name="Object 3"/>
          <p:cNvGraphicFramePr>
            <a:graphicFrameLocks noChangeAspect="1"/>
          </p:cNvGraphicFramePr>
          <p:nvPr>
            <p:extLst>
              <p:ext uri="{D42A27DB-BD31-4B8C-83A1-F6EECF244321}">
                <p14:modId xmlns:p14="http://schemas.microsoft.com/office/powerpoint/2010/main" val="3130783604"/>
              </p:ext>
            </p:extLst>
          </p:nvPr>
        </p:nvGraphicFramePr>
        <p:xfrm>
          <a:off x="1143000" y="3039036"/>
          <a:ext cx="6858000" cy="1075764"/>
        </p:xfrm>
        <a:graphic>
          <a:graphicData uri="http://schemas.openxmlformats.org/presentationml/2006/ole">
            <mc:AlternateContent xmlns:mc="http://schemas.openxmlformats.org/markup-compatibility/2006">
              <mc:Choice xmlns:v="urn:schemas-microsoft-com:vml" Requires="v">
                <p:oleObj spid="_x0000_s90159" name="Equation" r:id="rId3" imgW="3238200" imgH="507960" progId="Equation.DSMT4">
                  <p:embed/>
                </p:oleObj>
              </mc:Choice>
              <mc:Fallback>
                <p:oleObj name="Equation" r:id="rId3" imgW="3238200" imgH="507960" progId="Equation.DSMT4">
                  <p:embed/>
                  <p:pic>
                    <p:nvPicPr>
                      <p:cNvPr id="0" name=""/>
                      <p:cNvPicPr/>
                      <p:nvPr/>
                    </p:nvPicPr>
                    <p:blipFill>
                      <a:blip r:embed="rId4"/>
                      <a:stretch>
                        <a:fillRect/>
                      </a:stretch>
                    </p:blipFill>
                    <p:spPr>
                      <a:xfrm>
                        <a:off x="1143000" y="3039036"/>
                        <a:ext cx="6858000" cy="1075764"/>
                      </a:xfrm>
                      <a:prstGeom prst="rect">
                        <a:avLst/>
                      </a:prstGeom>
                    </p:spPr>
                  </p:pic>
                </p:oleObj>
              </mc:Fallback>
            </mc:AlternateContent>
          </a:graphicData>
        </a:graphic>
      </p:graphicFrame>
      <p:sp>
        <p:nvSpPr>
          <p:cNvPr id="3" name="Content Placeholder 4"/>
          <p:cNvSpPr>
            <a:spLocks noGrp="1"/>
          </p:cNvSpPr>
          <p:nvPr>
            <p:ph idx="13"/>
          </p:nvPr>
        </p:nvSpPr>
        <p:spPr>
          <a:xfrm>
            <a:off x="457200" y="4114800"/>
            <a:ext cx="8229600" cy="2438400"/>
          </a:xfrm>
        </p:spPr>
        <p:txBody>
          <a:bodyPr/>
          <a:lstStyle/>
          <a:p>
            <a:r>
              <a:rPr lang="en-US" sz="2800" b="1" dirty="0"/>
              <a:t>Example</a:t>
            </a:r>
            <a:r>
              <a:rPr lang="en-US" sz="2800" dirty="0"/>
              <a:t>: What is </a:t>
            </a:r>
            <a:r>
              <a:rPr lang="en-US" sz="2800" i="1" dirty="0"/>
              <a:t>A</a:t>
            </a:r>
            <a:r>
              <a:rPr lang="en-US" sz="2800" dirty="0">
                <a:ea typeface="Cambria Math" pitchFamily="18" charset="0"/>
              </a:rPr>
              <a:t> ×</a:t>
            </a:r>
            <a:r>
              <a:rPr lang="en-US" sz="2800" b="1" dirty="0"/>
              <a:t> </a:t>
            </a:r>
            <a:r>
              <a:rPr lang="en-US" sz="2800" i="1" dirty="0"/>
              <a:t>B</a:t>
            </a:r>
            <a:r>
              <a:rPr lang="en-US" sz="2800" b="1" dirty="0"/>
              <a:t> </a:t>
            </a:r>
            <a:r>
              <a:rPr lang="en-US" sz="2800" dirty="0">
                <a:ea typeface="Cambria Math" pitchFamily="18" charset="0"/>
              </a:rPr>
              <a:t>×</a:t>
            </a:r>
            <a:r>
              <a:rPr lang="en-US" sz="2800" b="1" dirty="0"/>
              <a:t> </a:t>
            </a:r>
            <a:r>
              <a:rPr lang="en-US" sz="2800" dirty="0"/>
              <a:t>C</a:t>
            </a:r>
            <a:r>
              <a:rPr lang="en-US" sz="2800" b="1" dirty="0"/>
              <a:t> </a:t>
            </a:r>
            <a:r>
              <a:rPr lang="en-US" sz="2800" dirty="0"/>
              <a:t>where </a:t>
            </a:r>
            <a:r>
              <a:rPr lang="en-US" sz="2800" i="1" dirty="0"/>
              <a:t>A</a:t>
            </a:r>
            <a:r>
              <a:rPr lang="en-US" sz="2800" dirty="0"/>
              <a:t> = {</a:t>
            </a:r>
            <a:r>
              <a:rPr lang="en-US" sz="2800" dirty="0">
                <a:ea typeface="Cambria Math" pitchFamily="18" charset="0"/>
              </a:rPr>
              <a:t>0,1</a:t>
            </a:r>
            <a:r>
              <a:rPr lang="en-US" sz="2800" dirty="0"/>
              <a:t>}, </a:t>
            </a:r>
            <a:r>
              <a:rPr lang="en-US" sz="2800" i="1" dirty="0"/>
              <a:t>B</a:t>
            </a:r>
            <a:r>
              <a:rPr lang="en-US" sz="2800" dirty="0"/>
              <a:t> = {</a:t>
            </a:r>
            <a:r>
              <a:rPr lang="en-US" sz="2800" dirty="0">
                <a:ea typeface="Cambria Math" pitchFamily="18" charset="0"/>
              </a:rPr>
              <a:t>1,2</a:t>
            </a:r>
            <a:r>
              <a:rPr lang="en-US" sz="2800" dirty="0"/>
              <a:t>} and </a:t>
            </a:r>
            <a:r>
              <a:rPr lang="en-US" sz="2800" i="1" dirty="0"/>
              <a:t>C</a:t>
            </a:r>
            <a:r>
              <a:rPr lang="en-US" sz="2800" dirty="0"/>
              <a:t> = {</a:t>
            </a:r>
            <a:r>
              <a:rPr lang="en-US" sz="2800" dirty="0">
                <a:ea typeface="Cambria Math" pitchFamily="18" charset="0"/>
              </a:rPr>
              <a:t>0,1,2</a:t>
            </a:r>
            <a:r>
              <a:rPr lang="en-US" sz="2800" dirty="0"/>
              <a:t>}</a:t>
            </a:r>
            <a:endParaRPr lang="en-US" sz="2800" b="1" dirty="0"/>
          </a:p>
          <a:p>
            <a:r>
              <a:rPr lang="en-US" sz="2800" b="1" dirty="0"/>
              <a:t>Solution: </a:t>
            </a:r>
            <a:r>
              <a:rPr lang="en-US" sz="2800" i="1" dirty="0"/>
              <a:t>A</a:t>
            </a:r>
            <a:r>
              <a:rPr lang="en-US" sz="2800" dirty="0">
                <a:ea typeface="Cambria Math" pitchFamily="18" charset="0"/>
              </a:rPr>
              <a:t> ×</a:t>
            </a:r>
            <a:r>
              <a:rPr lang="en-US" sz="2800" b="1" dirty="0"/>
              <a:t> </a:t>
            </a:r>
            <a:r>
              <a:rPr lang="en-US" sz="2800" i="1" dirty="0"/>
              <a:t>B</a:t>
            </a:r>
            <a:r>
              <a:rPr lang="en-US" sz="2800" b="1" dirty="0"/>
              <a:t> </a:t>
            </a:r>
            <a:r>
              <a:rPr lang="en-US" sz="2800" dirty="0">
                <a:ea typeface="Cambria Math" pitchFamily="18" charset="0"/>
              </a:rPr>
              <a:t>×</a:t>
            </a:r>
            <a:r>
              <a:rPr lang="en-US" sz="2800" b="1" dirty="0"/>
              <a:t> </a:t>
            </a:r>
            <a:r>
              <a:rPr lang="en-US" sz="2800" dirty="0"/>
              <a:t>C</a:t>
            </a:r>
            <a:r>
              <a:rPr lang="en-US" sz="2800" b="1" dirty="0"/>
              <a:t> = </a:t>
            </a:r>
            <a:r>
              <a:rPr lang="en-US" sz="2800" dirty="0"/>
              <a:t>{(</a:t>
            </a:r>
            <a:r>
              <a:rPr lang="en-US" sz="2800" dirty="0">
                <a:ea typeface="Cambria Math" pitchFamily="18" charset="0"/>
              </a:rPr>
              <a:t>0,1,0</a:t>
            </a:r>
            <a:r>
              <a:rPr lang="en-US" sz="2800" dirty="0"/>
              <a:t>), (</a:t>
            </a:r>
            <a:r>
              <a:rPr lang="en-US" sz="2800" dirty="0">
                <a:ea typeface="Cambria Math" pitchFamily="18" charset="0"/>
              </a:rPr>
              <a:t>0,1,1</a:t>
            </a:r>
            <a:r>
              <a:rPr lang="en-US" sz="2800" dirty="0"/>
              <a:t>), (</a:t>
            </a:r>
            <a:r>
              <a:rPr lang="en-US" sz="2800" dirty="0">
                <a:ea typeface="Cambria Math" pitchFamily="18" charset="0"/>
              </a:rPr>
              <a:t>0,1,2</a:t>
            </a:r>
            <a:r>
              <a:rPr lang="en-US" sz="2800" dirty="0"/>
              <a:t>),(</a:t>
            </a:r>
            <a:r>
              <a:rPr lang="en-US" sz="2800" dirty="0">
                <a:ea typeface="Cambria Math" pitchFamily="18" charset="0"/>
              </a:rPr>
              <a:t>0,2,0</a:t>
            </a:r>
            <a:r>
              <a:rPr lang="en-US" sz="2800" dirty="0"/>
              <a:t>), (</a:t>
            </a:r>
            <a:r>
              <a:rPr lang="en-US" sz="2800" dirty="0">
                <a:ea typeface="Cambria Math" pitchFamily="18" charset="0"/>
              </a:rPr>
              <a:t>0,2,1</a:t>
            </a:r>
            <a:r>
              <a:rPr lang="en-US" sz="2800" dirty="0"/>
              <a:t>), (</a:t>
            </a:r>
            <a:r>
              <a:rPr lang="en-US" sz="2800" dirty="0">
                <a:ea typeface="Cambria Math" pitchFamily="18" charset="0"/>
              </a:rPr>
              <a:t>0,2,2</a:t>
            </a:r>
            <a:r>
              <a:rPr lang="en-US" sz="2800" dirty="0"/>
              <a:t>),(</a:t>
            </a:r>
            <a:r>
              <a:rPr lang="en-US" sz="2800" dirty="0">
                <a:ea typeface="Cambria Math" pitchFamily="18" charset="0"/>
              </a:rPr>
              <a:t>1,1,0</a:t>
            </a:r>
            <a:r>
              <a:rPr lang="en-US" sz="2800" dirty="0"/>
              <a:t>), (</a:t>
            </a:r>
            <a:r>
              <a:rPr lang="en-US" sz="2800" dirty="0">
                <a:ea typeface="Cambria Math" pitchFamily="18" charset="0"/>
              </a:rPr>
              <a:t>1,1,1</a:t>
            </a:r>
            <a:r>
              <a:rPr lang="en-US" sz="2800" dirty="0"/>
              <a:t>), (</a:t>
            </a:r>
            <a:r>
              <a:rPr lang="en-US" sz="2800" dirty="0">
                <a:ea typeface="Cambria Math" pitchFamily="18" charset="0"/>
              </a:rPr>
              <a:t>1,1,2</a:t>
            </a:r>
            <a:r>
              <a:rPr lang="en-US" sz="2800" dirty="0"/>
              <a:t>), (</a:t>
            </a:r>
            <a:r>
              <a:rPr lang="en-US" sz="2800" dirty="0">
                <a:ea typeface="Cambria Math" pitchFamily="18" charset="0"/>
              </a:rPr>
              <a:t>1,2,0</a:t>
            </a:r>
            <a:r>
              <a:rPr lang="en-US" sz="2800" dirty="0"/>
              <a:t>), (</a:t>
            </a:r>
            <a:r>
              <a:rPr lang="en-US" sz="2800" dirty="0">
                <a:ea typeface="Cambria Math" pitchFamily="18" charset="0"/>
              </a:rPr>
              <a:t>1,2,1</a:t>
            </a:r>
            <a:r>
              <a:rPr lang="en-US" sz="2800" dirty="0"/>
              <a:t>), (</a:t>
            </a:r>
            <a:r>
              <a:rPr lang="en-US" sz="2800" dirty="0">
                <a:ea typeface="Cambria Math" pitchFamily="18" charset="0"/>
              </a:rPr>
              <a:t>1,2,2</a:t>
            </a:r>
            <a:r>
              <a:rPr lang="en-US" sz="2800" dirty="0"/>
              <a:t>)}</a:t>
            </a:r>
            <a:endParaRPr lang="en-US" sz="2800" b="1" dirty="0"/>
          </a:p>
        </p:txBody>
      </p:sp>
    </p:spTree>
    <p:extLst>
      <p:ext uri="{BB962C8B-B14F-4D97-AF65-F5344CB8AC3E}">
        <p14:creationId xmlns:p14="http://schemas.microsoft.com/office/powerpoint/2010/main" val="85696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endParaRPr lang="en-US" sz="1500" dirty="0"/>
          </a:p>
        </p:txBody>
      </p:sp>
      <p:sp>
        <p:nvSpPr>
          <p:cNvPr id="7" name="Content Placeholder 2"/>
          <p:cNvSpPr>
            <a:spLocks noGrp="1"/>
          </p:cNvSpPr>
          <p:nvPr>
            <p:ph idx="1"/>
          </p:nvPr>
        </p:nvSpPr>
        <p:spPr>
          <a:xfrm>
            <a:off x="457200" y="1295401"/>
            <a:ext cx="8229600" cy="1981199"/>
          </a:xfrm>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a:t>
            </a:r>
          </a:p>
        </p:txBody>
      </p:sp>
      <p:graphicFrame>
        <p:nvGraphicFramePr>
          <p:cNvPr id="8" name="Object 3"/>
          <p:cNvGraphicFramePr>
            <a:graphicFrameLocks noChangeAspect="1"/>
          </p:cNvGraphicFramePr>
          <p:nvPr>
            <p:extLst>
              <p:ext uri="{D42A27DB-BD31-4B8C-83A1-F6EECF244321}">
                <p14:modId xmlns:p14="http://schemas.microsoft.com/office/powerpoint/2010/main" val="4138394274"/>
              </p:ext>
            </p:extLst>
          </p:nvPr>
        </p:nvGraphicFramePr>
        <p:xfrm>
          <a:off x="3276600" y="3673093"/>
          <a:ext cx="2590800" cy="719902"/>
        </p:xfrm>
        <a:graphic>
          <a:graphicData uri="http://schemas.openxmlformats.org/presentationml/2006/ole">
            <mc:AlternateContent xmlns:mc="http://schemas.openxmlformats.org/markup-compatibility/2006">
              <mc:Choice xmlns:v="urn:schemas-microsoft-com:vml" Requires="v">
                <p:oleObj spid="_x0000_s92205" name="Equation" r:id="rId3" imgW="914400" imgH="253800" progId="Equation.DSMT4">
                  <p:embed/>
                </p:oleObj>
              </mc:Choice>
              <mc:Fallback>
                <p:oleObj name="Equation" r:id="rId3" imgW="914400" imgH="253800" progId="Equation.DSMT4">
                  <p:embed/>
                  <p:pic>
                    <p:nvPicPr>
                      <p:cNvPr id="8" name="Object 3"/>
                      <p:cNvPicPr/>
                      <p:nvPr/>
                    </p:nvPicPr>
                    <p:blipFill>
                      <a:blip r:embed="rId4"/>
                      <a:stretch>
                        <a:fillRect/>
                      </a:stretch>
                    </p:blipFill>
                    <p:spPr>
                      <a:xfrm>
                        <a:off x="3276600" y="3673093"/>
                        <a:ext cx="2590800" cy="719902"/>
                      </a:xfrm>
                      <a:prstGeom prst="rect">
                        <a:avLst/>
                      </a:prstGeom>
                    </p:spPr>
                  </p:pic>
                </p:oleObj>
              </mc:Fallback>
            </mc:AlternateContent>
          </a:graphicData>
        </a:graphic>
      </p:graphicFrame>
      <p:sp>
        <p:nvSpPr>
          <p:cNvPr id="3" name="Content Placeholder 4"/>
          <p:cNvSpPr>
            <a:spLocks noGrp="1"/>
          </p:cNvSpPr>
          <p:nvPr>
            <p:ph idx="13"/>
          </p:nvPr>
        </p:nvSpPr>
        <p:spPr>
          <a:xfrm>
            <a:off x="457200" y="4876800"/>
            <a:ext cx="8229600" cy="1524000"/>
          </a:xfrm>
        </p:spPr>
        <p:txBody>
          <a:bodyPr/>
          <a:lstStyle/>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ea typeface="Cambria Math" pitchFamily="18" charset="0"/>
              </a:rPr>
              <a:t>1</a:t>
            </a:r>
            <a:r>
              <a:rPr lang="en-US" dirty="0"/>
              <a:t>” is the set </a:t>
            </a:r>
            <a:r>
              <a:rPr lang="en-US" dirty="0">
                <a:ea typeface="Cambria Math" pitchFamily="18" charset="0"/>
              </a:rPr>
              <a:t>{-1,1}</a:t>
            </a:r>
          </a:p>
        </p:txBody>
      </p:sp>
    </p:spTree>
    <p:extLst>
      <p:ext uri="{BB962C8B-B14F-4D97-AF65-F5344CB8AC3E}">
        <p14:creationId xmlns:p14="http://schemas.microsoft.com/office/powerpoint/2010/main" val="126671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dirty="0"/>
              <a:t>Set Operations</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2.2</a:t>
            </a:r>
          </a:p>
        </p:txBody>
      </p:sp>
    </p:spTree>
    <p:extLst>
      <p:ext uri="{BB962C8B-B14F-4D97-AF65-F5344CB8AC3E}">
        <p14:creationId xmlns:p14="http://schemas.microsoft.com/office/powerpoint/2010/main" val="3524313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400"/>
              </a:spcBef>
            </a:pPr>
            <a:r>
              <a:rPr lang="en-US" dirty="0"/>
              <a:t>Set Operations</a:t>
            </a:r>
          </a:p>
          <a:p>
            <a:pPr lvl="1">
              <a:spcBef>
                <a:spcPts val="400"/>
              </a:spcBef>
            </a:pPr>
            <a:r>
              <a:rPr lang="en-US" dirty="0"/>
              <a:t>Union</a:t>
            </a:r>
          </a:p>
          <a:p>
            <a:pPr lvl="1">
              <a:spcBef>
                <a:spcPts val="400"/>
              </a:spcBef>
            </a:pPr>
            <a:r>
              <a:rPr lang="en-US" dirty="0"/>
              <a:t>Intersection</a:t>
            </a:r>
          </a:p>
          <a:p>
            <a:pPr lvl="1">
              <a:spcBef>
                <a:spcPts val="400"/>
              </a:spcBef>
            </a:pPr>
            <a:r>
              <a:rPr lang="en-US" dirty="0"/>
              <a:t>Complementation</a:t>
            </a:r>
          </a:p>
          <a:p>
            <a:pPr lvl="1">
              <a:spcBef>
                <a:spcPts val="400"/>
              </a:spcBef>
            </a:pPr>
            <a:r>
              <a:rPr lang="en-US" dirty="0"/>
              <a:t>Difference</a:t>
            </a:r>
          </a:p>
          <a:p>
            <a:pPr>
              <a:spcBef>
                <a:spcPts val="400"/>
              </a:spcBef>
            </a:pPr>
            <a:r>
              <a:rPr lang="en-US" dirty="0"/>
              <a:t>More on Set Cardinality</a:t>
            </a:r>
          </a:p>
          <a:p>
            <a:pPr>
              <a:spcBef>
                <a:spcPts val="400"/>
              </a:spcBef>
            </a:pPr>
            <a:r>
              <a:rPr lang="en-US" dirty="0"/>
              <a:t>Set Identities</a:t>
            </a:r>
          </a:p>
          <a:p>
            <a:pPr>
              <a:spcBef>
                <a:spcPts val="400"/>
              </a:spcBef>
            </a:pPr>
            <a:r>
              <a:rPr lang="en-US" dirty="0"/>
              <a:t>Proving Identities</a:t>
            </a:r>
          </a:p>
          <a:p>
            <a:pPr>
              <a:spcBef>
                <a:spcPts val="400"/>
              </a:spcBef>
            </a:pPr>
            <a:r>
              <a:rPr lang="en-US" dirty="0"/>
              <a:t>Membership Tables</a:t>
            </a:r>
          </a:p>
        </p:txBody>
      </p:sp>
    </p:spTree>
    <p:extLst>
      <p:ext uri="{BB962C8B-B14F-4D97-AF65-F5344CB8AC3E}">
        <p14:creationId xmlns:p14="http://schemas.microsoft.com/office/powerpoint/2010/main" val="232532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a:xfrm>
            <a:off x="457200" y="1295400"/>
            <a:ext cx="8382000" cy="5257800"/>
          </a:xfrm>
        </p:spPr>
        <p:txBody>
          <a:bodyPr/>
          <a:lstStyle/>
          <a:p>
            <a:r>
              <a:rPr lang="en-US" dirty="0"/>
              <a:t>Propositional calculus and set theory are both instances of an algebraic system called a </a:t>
            </a:r>
            <a:r>
              <a:rPr lang="en-US" i="1" dirty="0"/>
              <a:t>Boolean Algebra</a:t>
            </a:r>
            <a:r>
              <a:rPr lang="en-US" dirty="0"/>
              <a:t>. This is discussed in Chapter </a:t>
            </a:r>
            <a:r>
              <a:rPr lang="en-US" dirty="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extLst>
      <p:ext uri="{BB962C8B-B14F-4D97-AF65-F5344CB8AC3E}">
        <p14:creationId xmlns:p14="http://schemas.microsoft.com/office/powerpoint/2010/main" val="21138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9" name="Content Placeholder 2"/>
          <p:cNvSpPr>
            <a:spLocks noGrp="1"/>
          </p:cNvSpPr>
          <p:nvPr>
            <p:ph idx="1"/>
          </p:nvPr>
        </p:nvSpPr>
        <p:spPr/>
        <p:txBody>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ea typeface="Cambria Math" pitchFamily="18" charset="0"/>
              </a:rPr>
              <a:t> </a:t>
            </a:r>
            <a:r>
              <a:rPr lang="en-US" dirty="0">
                <a:ea typeface="Cambria Math"/>
              </a:rPr>
              <a:t>∪ </a:t>
            </a:r>
            <a:r>
              <a:rPr lang="en-US" i="1" dirty="0">
                <a:ea typeface="Cambria Math"/>
              </a:rPr>
              <a:t>B,</a:t>
            </a:r>
            <a:r>
              <a:rPr lang="en-US" i="1" dirty="0"/>
              <a:t> </a:t>
            </a:r>
            <a:r>
              <a:rPr lang="en-US" dirty="0"/>
              <a:t> is the set:</a:t>
            </a:r>
          </a:p>
        </p:txBody>
      </p:sp>
      <p:graphicFrame>
        <p:nvGraphicFramePr>
          <p:cNvPr id="11" name="Object 3"/>
          <p:cNvGraphicFramePr>
            <a:graphicFrameLocks noChangeAspect="1"/>
          </p:cNvGraphicFramePr>
          <p:nvPr>
            <p:extLst>
              <p:ext uri="{D42A27DB-BD31-4B8C-83A1-F6EECF244321}">
                <p14:modId xmlns:p14="http://schemas.microsoft.com/office/powerpoint/2010/main" val="1567878442"/>
              </p:ext>
            </p:extLst>
          </p:nvPr>
        </p:nvGraphicFramePr>
        <p:xfrm>
          <a:off x="3048000" y="2744096"/>
          <a:ext cx="3048000" cy="684944"/>
        </p:xfrm>
        <a:graphic>
          <a:graphicData uri="http://schemas.openxmlformats.org/presentationml/2006/ole">
            <mc:AlternateContent xmlns:mc="http://schemas.openxmlformats.org/markup-compatibility/2006">
              <mc:Choice xmlns:v="urn:schemas-microsoft-com:vml" Requires="v">
                <p:oleObj spid="_x0000_s93225" name="Equation" r:id="rId3" imgW="1130040" imgH="253800" progId="Equation.DSMT4">
                  <p:embed/>
                </p:oleObj>
              </mc:Choice>
              <mc:Fallback>
                <p:oleObj name="Equation" r:id="rId3" imgW="1130040" imgH="253800" progId="Equation.DSMT4">
                  <p:embed/>
                  <p:pic>
                    <p:nvPicPr>
                      <p:cNvPr id="0" name=""/>
                      <p:cNvPicPr/>
                      <p:nvPr/>
                    </p:nvPicPr>
                    <p:blipFill>
                      <a:blip r:embed="rId4"/>
                      <a:stretch>
                        <a:fillRect/>
                      </a:stretch>
                    </p:blipFill>
                    <p:spPr>
                      <a:xfrm>
                        <a:off x="3048000" y="2744096"/>
                        <a:ext cx="3048000" cy="684944"/>
                      </a:xfrm>
                      <a:prstGeom prst="rect">
                        <a:avLst/>
                      </a:prstGeom>
                    </p:spPr>
                  </p:pic>
                </p:oleObj>
              </mc:Fallback>
            </mc:AlternateContent>
          </a:graphicData>
        </a:graphic>
      </p:graphicFrame>
      <p:sp>
        <p:nvSpPr>
          <p:cNvPr id="4" name="Content Placeholder 4"/>
          <p:cNvSpPr>
            <a:spLocks noGrp="1"/>
          </p:cNvSpPr>
          <p:nvPr>
            <p:ph idx="13"/>
          </p:nvPr>
        </p:nvSpPr>
        <p:spPr>
          <a:xfrm>
            <a:off x="457200" y="3718560"/>
            <a:ext cx="8229600" cy="1463040"/>
          </a:xfrm>
        </p:spPr>
        <p:txBody>
          <a:bodyPr/>
          <a:lstStyle/>
          <a:p>
            <a:r>
              <a:rPr lang="en-US" b="1" dirty="0"/>
              <a:t>Example</a:t>
            </a:r>
            <a:r>
              <a:rPr lang="en-US" dirty="0"/>
              <a:t>: What is   {</a:t>
            </a:r>
            <a:r>
              <a:rPr lang="en-US" dirty="0">
                <a:ea typeface="Cambria Math" pitchFamily="18" charset="0"/>
              </a:rPr>
              <a:t>1,2,3} </a:t>
            </a:r>
            <a:r>
              <a:rPr lang="en-US" dirty="0"/>
              <a:t> </a:t>
            </a:r>
            <a:r>
              <a:rPr lang="en-US" dirty="0">
                <a:ea typeface="Cambria Math"/>
              </a:rPr>
              <a:t>∪ {3, 4, 5}</a:t>
            </a:r>
            <a:r>
              <a:rPr lang="en-US" dirty="0"/>
              <a:t>?</a:t>
            </a:r>
          </a:p>
          <a:p>
            <a:r>
              <a:rPr lang="en-US" b="1" dirty="0"/>
              <a:t>	Solution</a:t>
            </a:r>
            <a:r>
              <a:rPr lang="en-US" dirty="0"/>
              <a:t>: {</a:t>
            </a:r>
            <a:r>
              <a:rPr lang="en-US" dirty="0">
                <a:ea typeface="Cambria Math" pitchFamily="18" charset="0"/>
              </a:rPr>
              <a:t>1,2,3,4,5}</a:t>
            </a:r>
            <a:endParaRPr lang="en-US" dirty="0"/>
          </a:p>
        </p:txBody>
      </p:sp>
      <p:sp>
        <p:nvSpPr>
          <p:cNvPr id="5" name="Content Placeholder 5"/>
          <p:cNvSpPr>
            <a:spLocks noGrp="1"/>
          </p:cNvSpPr>
          <p:nvPr>
            <p:ph idx="14"/>
          </p:nvPr>
        </p:nvSpPr>
        <p:spPr>
          <a:xfrm>
            <a:off x="5257800" y="4495800"/>
            <a:ext cx="3200400" cy="457200"/>
          </a:xfrm>
        </p:spPr>
        <p:txBody>
          <a:bodyPr/>
          <a:lstStyle/>
          <a:p>
            <a:r>
              <a:rPr lang="en-US" sz="2400" dirty="0"/>
              <a:t>Venn Diagram for </a:t>
            </a:r>
            <a:r>
              <a:rPr lang="en-US" sz="2400" i="1" dirty="0"/>
              <a:t>A</a:t>
            </a:r>
            <a:r>
              <a:rPr lang="en-US" sz="2400" dirty="0">
                <a:ea typeface="Cambria Math"/>
              </a:rPr>
              <a:t> ∪ </a:t>
            </a:r>
            <a:r>
              <a:rPr lang="en-US" sz="2400" i="1" dirty="0">
                <a:ea typeface="Cambria Math"/>
              </a:rPr>
              <a:t>B</a:t>
            </a:r>
            <a:r>
              <a:rPr lang="en-US" sz="2400" dirty="0"/>
              <a:t>  </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5410200" y="5105400"/>
            <a:ext cx="3438442"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7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Sets </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2.1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9" name="Content Placeholder 2"/>
          <p:cNvSpPr>
            <a:spLocks noGrp="1"/>
          </p:cNvSpPr>
          <p:nvPr>
            <p:ph idx="1"/>
          </p:nvPr>
        </p:nvSpPr>
        <p:spPr>
          <a:xfrm>
            <a:off x="457200" y="1295400"/>
            <a:ext cx="7848600" cy="813371"/>
          </a:xfrm>
        </p:spPr>
        <p:txBody>
          <a:bodyPr/>
          <a:lstStyle/>
          <a:p>
            <a:r>
              <a:rPr lang="en-US" sz="2600" b="1" dirty="0"/>
              <a:t>Definition</a:t>
            </a:r>
            <a:r>
              <a:rPr lang="en-US" sz="2600" dirty="0"/>
              <a:t>: The </a:t>
            </a:r>
            <a:r>
              <a:rPr lang="en-US" sz="2600" i="1" dirty="0"/>
              <a:t>intersection</a:t>
            </a:r>
            <a:r>
              <a:rPr lang="en-US" sz="2600" dirty="0"/>
              <a:t> of sets </a:t>
            </a:r>
            <a:r>
              <a:rPr lang="en-US" sz="2600" i="1" dirty="0"/>
              <a:t>A</a:t>
            </a:r>
            <a:r>
              <a:rPr lang="en-US" sz="2600" dirty="0"/>
              <a:t> and </a:t>
            </a:r>
            <a:r>
              <a:rPr lang="en-US" sz="2600" i="1" dirty="0"/>
              <a:t>B</a:t>
            </a:r>
            <a:r>
              <a:rPr lang="en-US" sz="2600" dirty="0"/>
              <a:t>, denoted by </a:t>
            </a:r>
            <a:r>
              <a:rPr lang="en-US" sz="2600" i="1" dirty="0">
                <a:ea typeface="Cambria Math" pitchFamily="18" charset="0"/>
              </a:rPr>
              <a:t>A </a:t>
            </a:r>
            <a:r>
              <a:rPr lang="en-US" sz="2600" dirty="0">
                <a:ea typeface="Cambria Math"/>
              </a:rPr>
              <a:t>∩ </a:t>
            </a:r>
            <a:r>
              <a:rPr lang="en-US" sz="2600" i="1" dirty="0">
                <a:ea typeface="Cambria Math"/>
              </a:rPr>
              <a:t>B,</a:t>
            </a:r>
            <a:r>
              <a:rPr lang="en-US" sz="2600" dirty="0"/>
              <a:t>  is</a:t>
            </a:r>
          </a:p>
        </p:txBody>
      </p:sp>
      <p:graphicFrame>
        <p:nvGraphicFramePr>
          <p:cNvPr id="11" name="Object 3"/>
          <p:cNvGraphicFramePr>
            <a:graphicFrameLocks noChangeAspect="1"/>
          </p:cNvGraphicFramePr>
          <p:nvPr>
            <p:extLst>
              <p:ext uri="{D42A27DB-BD31-4B8C-83A1-F6EECF244321}">
                <p14:modId xmlns:p14="http://schemas.microsoft.com/office/powerpoint/2010/main" val="4082707608"/>
              </p:ext>
            </p:extLst>
          </p:nvPr>
        </p:nvGraphicFramePr>
        <p:xfrm>
          <a:off x="3276600" y="2209800"/>
          <a:ext cx="2590800" cy="582202"/>
        </p:xfrm>
        <a:graphic>
          <a:graphicData uri="http://schemas.openxmlformats.org/presentationml/2006/ole">
            <mc:AlternateContent xmlns:mc="http://schemas.openxmlformats.org/markup-compatibility/2006">
              <mc:Choice xmlns:v="urn:schemas-microsoft-com:vml" Requires="v">
                <p:oleObj spid="_x0000_s94248" name="Equation" r:id="rId3" imgW="1130040" imgH="253800" progId="Equation.DSMT4">
                  <p:embed/>
                </p:oleObj>
              </mc:Choice>
              <mc:Fallback>
                <p:oleObj name="Equation" r:id="rId3" imgW="1130040" imgH="253800" progId="Equation.DSMT4">
                  <p:embed/>
                  <p:pic>
                    <p:nvPicPr>
                      <p:cNvPr id="11" name="Object 3"/>
                      <p:cNvPicPr/>
                      <p:nvPr/>
                    </p:nvPicPr>
                    <p:blipFill>
                      <a:blip r:embed="rId4"/>
                      <a:stretch>
                        <a:fillRect/>
                      </a:stretch>
                    </p:blipFill>
                    <p:spPr>
                      <a:xfrm>
                        <a:off x="3276600" y="2209800"/>
                        <a:ext cx="2590800" cy="582202"/>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8229600" cy="3657600"/>
          </a:xfrm>
        </p:spPr>
        <p:txBody>
          <a:bodyPr/>
          <a:lstStyle/>
          <a:p>
            <a:pPr>
              <a:spcBef>
                <a:spcPts val="600"/>
              </a:spcBef>
            </a:pPr>
            <a:r>
              <a:rPr lang="en-US" sz="2600" dirty="0"/>
              <a:t>Note if the intersection is empty, then </a:t>
            </a:r>
            <a:r>
              <a:rPr lang="en-US" sz="2600" i="1" dirty="0"/>
              <a:t>A</a:t>
            </a:r>
            <a:r>
              <a:rPr lang="en-US" sz="2600" b="1" dirty="0"/>
              <a:t> </a:t>
            </a:r>
            <a:r>
              <a:rPr lang="en-US" sz="2600" dirty="0"/>
              <a:t>and </a:t>
            </a:r>
            <a:r>
              <a:rPr lang="en-US" sz="2600" i="1" dirty="0"/>
              <a:t>B</a:t>
            </a:r>
            <a:r>
              <a:rPr lang="en-US" sz="2600" dirty="0"/>
              <a:t> are said to be </a:t>
            </a:r>
            <a:r>
              <a:rPr lang="en-US" sz="2600" i="1" dirty="0"/>
              <a:t>disjoint</a:t>
            </a:r>
            <a:r>
              <a:rPr lang="en-US" sz="2600" dirty="0"/>
              <a:t>.</a:t>
            </a:r>
          </a:p>
          <a:p>
            <a:pPr>
              <a:spcBef>
                <a:spcPts val="600"/>
              </a:spcBef>
            </a:pPr>
            <a:r>
              <a:rPr lang="en-US" sz="2600" b="1" dirty="0"/>
              <a:t>Example</a:t>
            </a:r>
            <a:r>
              <a:rPr lang="en-US" sz="2600" dirty="0"/>
              <a:t>: What is?  </a:t>
            </a:r>
            <a:r>
              <a:rPr lang="en-US" sz="2600" dirty="0">
                <a:ea typeface="Cambria Math" pitchFamily="18" charset="0"/>
              </a:rPr>
              <a:t>{1,2,3} ∩ {3,4,5} ? </a:t>
            </a:r>
          </a:p>
          <a:p>
            <a:pPr>
              <a:spcBef>
                <a:spcPts val="600"/>
              </a:spcBef>
            </a:pPr>
            <a:r>
              <a:rPr lang="en-US" sz="2600" b="1" dirty="0">
                <a:ea typeface="Cambria Math" pitchFamily="18" charset="0"/>
              </a:rPr>
              <a:t>	Solution</a:t>
            </a:r>
            <a:r>
              <a:rPr lang="en-US" sz="2600" dirty="0">
                <a:ea typeface="Cambria Math" pitchFamily="18" charset="0"/>
              </a:rPr>
              <a:t>:   {3}</a:t>
            </a:r>
          </a:p>
          <a:p>
            <a:pPr>
              <a:spcBef>
                <a:spcPts val="600"/>
              </a:spcBef>
            </a:pPr>
            <a:r>
              <a:rPr lang="en-US" sz="2600" b="1" dirty="0" err="1"/>
              <a:t>Example:</a:t>
            </a:r>
            <a:r>
              <a:rPr lang="en-US" sz="2600" dirty="0" err="1"/>
              <a:t>What</a:t>
            </a:r>
            <a:r>
              <a:rPr lang="en-US" sz="2600" dirty="0"/>
              <a:t> is?  </a:t>
            </a:r>
          </a:p>
          <a:p>
            <a:pPr>
              <a:spcBef>
                <a:spcPts val="600"/>
              </a:spcBef>
            </a:pPr>
            <a:r>
              <a:rPr lang="en-US" sz="2600" dirty="0">
                <a:ea typeface="Cambria Math" pitchFamily="18" charset="0"/>
              </a:rPr>
              <a:t>	{1,2,3} ∩ {4,5,6} ?    </a:t>
            </a:r>
          </a:p>
          <a:p>
            <a:pPr>
              <a:spcBef>
                <a:spcPts val="600"/>
              </a:spcBef>
            </a:pPr>
            <a:r>
              <a:rPr lang="en-US" sz="2600" b="1" dirty="0">
                <a:ea typeface="Cambria Math" pitchFamily="18" charset="0"/>
              </a:rPr>
              <a:t>	Solution</a:t>
            </a:r>
            <a:r>
              <a:rPr lang="en-US" sz="2600" dirty="0">
                <a:ea typeface="Cambria Math" pitchFamily="18" charset="0"/>
              </a:rPr>
              <a:t>: </a:t>
            </a:r>
            <a:r>
              <a:rPr lang="en-US" sz="2600" dirty="0">
                <a:ea typeface="Cambria Math"/>
              </a:rPr>
              <a:t>∅</a:t>
            </a:r>
          </a:p>
        </p:txBody>
      </p:sp>
      <p:sp>
        <p:nvSpPr>
          <p:cNvPr id="5" name="Content Placeholder 5"/>
          <p:cNvSpPr>
            <a:spLocks noGrp="1"/>
          </p:cNvSpPr>
          <p:nvPr>
            <p:ph idx="14"/>
          </p:nvPr>
        </p:nvSpPr>
        <p:spPr>
          <a:xfrm>
            <a:off x="5257800" y="4495800"/>
            <a:ext cx="3200400" cy="457200"/>
          </a:xfrm>
        </p:spPr>
        <p:txBody>
          <a:bodyPr/>
          <a:lstStyle/>
          <a:p>
            <a:r>
              <a:rPr lang="en-US" sz="2400" dirty="0"/>
              <a:t>Venn Diagram for A ∩B </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5410200" y="5105400"/>
            <a:ext cx="3438442"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6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9" name="Content Placeholder 2"/>
          <p:cNvSpPr>
            <a:spLocks noGrp="1"/>
          </p:cNvSpPr>
          <p:nvPr>
            <p:ph idx="1"/>
          </p:nvPr>
        </p:nvSpPr>
        <p:spPr>
          <a:xfrm>
            <a:off x="457200" y="1295400"/>
            <a:ext cx="7848600" cy="941798"/>
          </a:xfrm>
        </p:spPr>
        <p:txBody>
          <a:bodyPr/>
          <a:lstStyle/>
          <a:p>
            <a:r>
              <a:rPr lang="en-US" sz="2800" b="1" dirty="0"/>
              <a:t>Definition</a:t>
            </a:r>
            <a:r>
              <a:rPr lang="en-US" sz="2800" dirty="0"/>
              <a:t>: If </a:t>
            </a:r>
            <a:r>
              <a:rPr lang="en-US" sz="2800" i="1" dirty="0"/>
              <a:t>A</a:t>
            </a:r>
            <a:r>
              <a:rPr lang="en-US" sz="2800" dirty="0"/>
              <a:t> is a set, then the </a:t>
            </a:r>
            <a:r>
              <a:rPr lang="en-US" sz="2800" i="1" dirty="0"/>
              <a:t>complement </a:t>
            </a:r>
            <a:r>
              <a:rPr lang="en-US" sz="2800" dirty="0"/>
              <a:t>of the </a:t>
            </a:r>
            <a:r>
              <a:rPr lang="en-US" sz="2800" i="1" dirty="0"/>
              <a:t>A</a:t>
            </a:r>
            <a:r>
              <a:rPr lang="en-US" sz="2800" b="1" dirty="0"/>
              <a:t> </a:t>
            </a:r>
            <a:r>
              <a:rPr lang="en-US" sz="2800" dirty="0"/>
              <a:t>(with respect to </a:t>
            </a:r>
            <a:r>
              <a:rPr lang="en-US" sz="2800" i="1" dirty="0">
                <a:ea typeface="Cambria Math" pitchFamily="18" charset="0"/>
              </a:rPr>
              <a:t>U</a:t>
            </a:r>
            <a:r>
              <a:rPr lang="en-US" sz="2800" dirty="0"/>
              <a:t>), denoted by </a:t>
            </a:r>
            <a:r>
              <a:rPr lang="en-US" sz="2800" i="1" dirty="0"/>
              <a:t>Ā</a:t>
            </a:r>
            <a:r>
              <a:rPr lang="en-US" sz="2800" dirty="0"/>
              <a:t> is the set  </a:t>
            </a:r>
            <a:r>
              <a:rPr lang="en-US" sz="2800" i="1" dirty="0">
                <a:ea typeface="Cambria Math" pitchFamily="18" charset="0"/>
              </a:rPr>
              <a:t>U</a:t>
            </a:r>
            <a:r>
              <a:rPr lang="en-US" sz="2800" dirty="0">
                <a:ea typeface="Cambria Math" pitchFamily="18" charset="0"/>
              </a:rPr>
              <a:t> - </a:t>
            </a:r>
            <a:r>
              <a:rPr lang="en-US" sz="2800" i="1" dirty="0">
                <a:ea typeface="Cambria Math" pitchFamily="18" charset="0"/>
              </a:rPr>
              <a:t>A</a:t>
            </a:r>
            <a:endParaRPr lang="en-US" sz="2600" dirty="0"/>
          </a:p>
        </p:txBody>
      </p:sp>
      <p:graphicFrame>
        <p:nvGraphicFramePr>
          <p:cNvPr id="11" name="Object 3"/>
          <p:cNvGraphicFramePr>
            <a:graphicFrameLocks noChangeAspect="1"/>
          </p:cNvGraphicFramePr>
          <p:nvPr>
            <p:extLst>
              <p:ext uri="{D42A27DB-BD31-4B8C-83A1-F6EECF244321}">
                <p14:modId xmlns:p14="http://schemas.microsoft.com/office/powerpoint/2010/main" val="2190040826"/>
              </p:ext>
            </p:extLst>
          </p:nvPr>
        </p:nvGraphicFramePr>
        <p:xfrm>
          <a:off x="3028950" y="2236788"/>
          <a:ext cx="3086100" cy="582612"/>
        </p:xfrm>
        <a:graphic>
          <a:graphicData uri="http://schemas.openxmlformats.org/presentationml/2006/ole">
            <mc:AlternateContent xmlns:mc="http://schemas.openxmlformats.org/markup-compatibility/2006">
              <mc:Choice xmlns:v="urn:schemas-microsoft-com:vml" Requires="v">
                <p:oleObj spid="_x0000_s95345" name="Equation" r:id="rId3" imgW="1346040" imgH="253800" progId="Equation.DSMT4">
                  <p:embed/>
                </p:oleObj>
              </mc:Choice>
              <mc:Fallback>
                <p:oleObj name="Equation" r:id="rId3" imgW="1346040" imgH="253800" progId="Equation.DSMT4">
                  <p:embed/>
                  <p:pic>
                    <p:nvPicPr>
                      <p:cNvPr id="11" name="Object 3"/>
                      <p:cNvPicPr/>
                      <p:nvPr/>
                    </p:nvPicPr>
                    <p:blipFill>
                      <a:blip r:embed="rId4"/>
                      <a:stretch>
                        <a:fillRect/>
                      </a:stretch>
                    </p:blipFill>
                    <p:spPr>
                      <a:xfrm>
                        <a:off x="3028950" y="2236788"/>
                        <a:ext cx="3086100" cy="582612"/>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8229600" cy="1600200"/>
          </a:xfrm>
        </p:spPr>
        <p:txBody>
          <a:bodyPr/>
          <a:lstStyle/>
          <a:p>
            <a:r>
              <a:rPr lang="en-US" sz="2800" dirty="0"/>
              <a:t>(The complement of A is sometimes denoted by </a:t>
            </a:r>
            <a:r>
              <a:rPr lang="en-US" sz="2800" i="1" dirty="0"/>
              <a:t>A</a:t>
            </a:r>
            <a:r>
              <a:rPr lang="en-US" sz="2800" i="1" baseline="30000" dirty="0"/>
              <a:t>c </a:t>
            </a:r>
            <a:r>
              <a:rPr lang="en-US" sz="2800" i="1" dirty="0"/>
              <a:t>.</a:t>
            </a:r>
            <a:r>
              <a:rPr lang="en-US" sz="2800" dirty="0"/>
              <a:t>)</a:t>
            </a:r>
          </a:p>
          <a:p>
            <a:r>
              <a:rPr lang="en-US" sz="2800" b="1" dirty="0"/>
              <a:t>Example</a:t>
            </a:r>
            <a:r>
              <a:rPr lang="en-US" sz="2800" dirty="0"/>
              <a:t>: If </a:t>
            </a:r>
            <a:r>
              <a:rPr lang="en-US" sz="2800" i="1" dirty="0"/>
              <a:t>U</a:t>
            </a:r>
            <a:r>
              <a:rPr lang="en-US" sz="2800" dirty="0"/>
              <a:t> is the positive integers less than 100, what is the complement of</a:t>
            </a:r>
            <a:endParaRPr lang="en-US" sz="2600" dirty="0">
              <a:ea typeface="Cambria Math"/>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1159321344"/>
              </p:ext>
            </p:extLst>
          </p:nvPr>
        </p:nvGraphicFramePr>
        <p:xfrm>
          <a:off x="4484687" y="3989388"/>
          <a:ext cx="1630363" cy="582612"/>
        </p:xfrm>
        <a:graphic>
          <a:graphicData uri="http://schemas.openxmlformats.org/presentationml/2006/ole">
            <mc:AlternateContent xmlns:mc="http://schemas.openxmlformats.org/markup-compatibility/2006">
              <mc:Choice xmlns:v="urn:schemas-microsoft-com:vml" Requires="v">
                <p:oleObj spid="_x0000_s95346" name="Equation" r:id="rId5" imgW="711000" imgH="253800" progId="Equation.DSMT4">
                  <p:embed/>
                </p:oleObj>
              </mc:Choice>
              <mc:Fallback>
                <p:oleObj name="Equation" r:id="rId5" imgW="711000" imgH="253800" progId="Equation.DSMT4">
                  <p:embed/>
                  <p:pic>
                    <p:nvPicPr>
                      <p:cNvPr id="11" name="Object 3"/>
                      <p:cNvPicPr/>
                      <p:nvPr/>
                    </p:nvPicPr>
                    <p:blipFill>
                      <a:blip r:embed="rId6"/>
                      <a:stretch>
                        <a:fillRect/>
                      </a:stretch>
                    </p:blipFill>
                    <p:spPr>
                      <a:xfrm>
                        <a:off x="4484687" y="3989388"/>
                        <a:ext cx="1630363" cy="582612"/>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034024572"/>
              </p:ext>
            </p:extLst>
          </p:nvPr>
        </p:nvGraphicFramePr>
        <p:xfrm>
          <a:off x="914400" y="4941065"/>
          <a:ext cx="2998787" cy="582612"/>
        </p:xfrm>
        <a:graphic>
          <a:graphicData uri="http://schemas.openxmlformats.org/presentationml/2006/ole">
            <mc:AlternateContent xmlns:mc="http://schemas.openxmlformats.org/markup-compatibility/2006">
              <mc:Choice xmlns:v="urn:schemas-microsoft-com:vml" Requires="v">
                <p:oleObj spid="_x0000_s95347" name="Equation" r:id="rId7" imgW="1307880" imgH="253800" progId="Equation.DSMT4">
                  <p:embed/>
                </p:oleObj>
              </mc:Choice>
              <mc:Fallback>
                <p:oleObj name="Equation" r:id="rId7" imgW="1307880" imgH="253800" progId="Equation.DSMT4">
                  <p:embed/>
                  <p:pic>
                    <p:nvPicPr>
                      <p:cNvPr id="8" name="Object 3"/>
                      <p:cNvPicPr/>
                      <p:nvPr/>
                    </p:nvPicPr>
                    <p:blipFill>
                      <a:blip r:embed="rId8"/>
                      <a:stretch>
                        <a:fillRect/>
                      </a:stretch>
                    </p:blipFill>
                    <p:spPr>
                      <a:xfrm>
                        <a:off x="914400" y="4941065"/>
                        <a:ext cx="2998787" cy="582612"/>
                      </a:xfrm>
                      <a:prstGeom prst="rect">
                        <a:avLst/>
                      </a:prstGeom>
                    </p:spPr>
                  </p:pic>
                </p:oleObj>
              </mc:Fallback>
            </mc:AlternateContent>
          </a:graphicData>
        </a:graphic>
      </p:graphicFrame>
      <p:sp>
        <p:nvSpPr>
          <p:cNvPr id="5" name="Content Placeholder 7"/>
          <p:cNvSpPr>
            <a:spLocks noGrp="1"/>
          </p:cNvSpPr>
          <p:nvPr>
            <p:ph idx="14"/>
          </p:nvPr>
        </p:nvSpPr>
        <p:spPr>
          <a:xfrm>
            <a:off x="4876800" y="4724400"/>
            <a:ext cx="4114800" cy="457200"/>
          </a:xfrm>
        </p:spPr>
        <p:txBody>
          <a:bodyPr/>
          <a:lstStyle/>
          <a:p>
            <a:r>
              <a:rPr lang="en-US" sz="2400" dirty="0"/>
              <a:t>Venn Diagram for Complement</a:t>
            </a:r>
          </a:p>
        </p:txBody>
      </p:sp>
      <p:pic>
        <p:nvPicPr>
          <p:cNvPr id="10" name="Picture 8"/>
          <p:cNvPicPr>
            <a:picLocks noGrp="1" noChangeAspect="1" noChangeArrowheads="1"/>
          </p:cNvPicPr>
          <p:nvPr>
            <p:ph idx="15"/>
          </p:nvPr>
        </p:nvPicPr>
        <p:blipFill>
          <a:blip r:embed="rId9">
            <a:extLst>
              <a:ext uri="{28A0092B-C50C-407E-A947-70E740481C1C}">
                <a14:useLocalDpi xmlns:a14="http://schemas.microsoft.com/office/drawing/2010/main" val="0"/>
              </a:ext>
            </a:extLst>
          </a:blip>
          <a:stretch>
            <a:fillRect/>
          </a:stretch>
        </p:blipFill>
        <p:spPr bwMode="auto">
          <a:xfrm>
            <a:off x="5523267" y="5105400"/>
            <a:ext cx="3212308"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0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13" name="Content Placeholder 2"/>
          <p:cNvSpPr>
            <a:spLocks noGrp="1"/>
          </p:cNvSpPr>
          <p:nvPr>
            <p:ph idx="1"/>
          </p:nvPr>
        </p:nvSpPr>
        <p:spPr>
          <a:xfrm>
            <a:off x="457200" y="1295400"/>
            <a:ext cx="8229600" cy="2590800"/>
          </a:xfrm>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p:txBody>
      </p:sp>
      <p:graphicFrame>
        <p:nvGraphicFramePr>
          <p:cNvPr id="16" name="Object 3"/>
          <p:cNvGraphicFramePr>
            <a:graphicFrameLocks noChangeAspect="1"/>
          </p:cNvGraphicFramePr>
          <p:nvPr>
            <p:extLst>
              <p:ext uri="{D42A27DB-BD31-4B8C-83A1-F6EECF244321}">
                <p14:modId xmlns:p14="http://schemas.microsoft.com/office/powerpoint/2010/main" val="1985279695"/>
              </p:ext>
            </p:extLst>
          </p:nvPr>
        </p:nvGraphicFramePr>
        <p:xfrm>
          <a:off x="533400" y="3846723"/>
          <a:ext cx="4904014" cy="616672"/>
        </p:xfrm>
        <a:graphic>
          <a:graphicData uri="http://schemas.openxmlformats.org/presentationml/2006/ole">
            <mc:AlternateContent xmlns:mc="http://schemas.openxmlformats.org/markup-compatibility/2006">
              <mc:Choice xmlns:v="urn:schemas-microsoft-com:vml" Requires="v">
                <p:oleObj spid="_x0000_s96294" name="Equation" r:id="rId3" imgW="2120760" imgH="266400" progId="Equation.DSMT4">
                  <p:embed/>
                </p:oleObj>
              </mc:Choice>
              <mc:Fallback>
                <p:oleObj name="Equation" r:id="rId3" imgW="2120760" imgH="266400" progId="Equation.DSMT4">
                  <p:embed/>
                  <p:pic>
                    <p:nvPicPr>
                      <p:cNvPr id="0" name=""/>
                      <p:cNvPicPr/>
                      <p:nvPr/>
                    </p:nvPicPr>
                    <p:blipFill>
                      <a:blip r:embed="rId4"/>
                      <a:stretch>
                        <a:fillRect/>
                      </a:stretch>
                    </p:blipFill>
                    <p:spPr>
                      <a:xfrm>
                        <a:off x="533400" y="3846723"/>
                        <a:ext cx="4904014" cy="616672"/>
                      </a:xfrm>
                      <a:prstGeom prst="rect">
                        <a:avLst/>
                      </a:prstGeom>
                    </p:spPr>
                  </p:pic>
                </p:oleObj>
              </mc:Fallback>
            </mc:AlternateContent>
          </a:graphicData>
        </a:graphic>
      </p:graphicFrame>
      <p:sp>
        <p:nvSpPr>
          <p:cNvPr id="7" name="Content Placeholder 4"/>
          <p:cNvSpPr>
            <a:spLocks noGrp="1"/>
          </p:cNvSpPr>
          <p:nvPr>
            <p:ph idx="13"/>
          </p:nvPr>
        </p:nvSpPr>
        <p:spPr>
          <a:xfrm>
            <a:off x="5486400" y="4572000"/>
            <a:ext cx="3124200" cy="457200"/>
          </a:xfrm>
        </p:spPr>
        <p:txBody>
          <a:bodyPr/>
          <a:lstStyle/>
          <a:p>
            <a:r>
              <a:rPr lang="en-US" sz="2400" dirty="0"/>
              <a:t>Venn Diagram</a:t>
            </a:r>
            <a:r>
              <a:rPr lang="en-US" sz="2400" dirty="0">
                <a:ea typeface="Cambria Math"/>
              </a:rPr>
              <a:t> for </a:t>
            </a:r>
            <a:r>
              <a:rPr lang="en-US" sz="2400" i="1" dirty="0">
                <a:ea typeface="Cambria Math"/>
              </a:rPr>
              <a:t>A</a:t>
            </a:r>
            <a:r>
              <a:rPr lang="en-US" sz="2400" dirty="0">
                <a:ea typeface="Cambria Math"/>
              </a:rPr>
              <a:t> − </a:t>
            </a:r>
            <a:r>
              <a:rPr lang="en-US" sz="2400" i="1" dirty="0">
                <a:ea typeface="Cambria Math"/>
              </a:rPr>
              <a:t>B</a:t>
            </a:r>
            <a:endParaRPr lang="en-US" sz="2400" dirty="0"/>
          </a:p>
        </p:txBody>
      </p:sp>
      <p:pic>
        <p:nvPicPr>
          <p:cNvPr id="15" name="Picture 5"/>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5562600" y="5029200"/>
            <a:ext cx="3438442" cy="146926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39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Cardinality of the Union of Two Sets</a:t>
            </a:r>
          </a:p>
        </p:txBody>
      </p:sp>
      <p:sp>
        <p:nvSpPr>
          <p:cNvPr id="13" name="Content Placeholder 2"/>
          <p:cNvSpPr>
            <a:spLocks noGrp="1"/>
          </p:cNvSpPr>
          <p:nvPr>
            <p:ph idx="1"/>
          </p:nvPr>
        </p:nvSpPr>
        <p:spPr>
          <a:xfrm>
            <a:off x="457200" y="1295400"/>
            <a:ext cx="8543842" cy="3962400"/>
          </a:xfrm>
        </p:spPr>
        <p:txBody>
          <a:bodyPr/>
          <a:lstStyle/>
          <a:p>
            <a:pPr lvl="0" defTabSz="914400">
              <a:spcBef>
                <a:spcPct val="20000"/>
              </a:spcBef>
              <a:spcAft>
                <a:spcPts val="0"/>
              </a:spcAft>
              <a:buClr>
                <a:schemeClr val="accent3"/>
              </a:buClr>
              <a:buSzPct val="95000"/>
              <a:defRPr/>
            </a:pPr>
            <a:r>
              <a:rPr lang="en-US" sz="2400" dirty="0"/>
              <a:t>Inclusion-Exclusion</a:t>
            </a:r>
          </a:p>
          <a:p>
            <a:pPr marL="274320" lvl="0" indent="-274320" defTabSz="914400">
              <a:spcBef>
                <a:spcPct val="20000"/>
              </a:spcBef>
              <a:spcAft>
                <a:spcPts val="0"/>
              </a:spcAft>
              <a:buClr>
                <a:schemeClr val="accent3"/>
              </a:buClr>
              <a:buSzPct val="95000"/>
              <a:defRPr/>
            </a:pPr>
            <a:r>
              <a:rPr lang="en-US" sz="2400" dirty="0">
                <a:ea typeface="Cambria Math" pitchFamily="18" charset="0"/>
              </a:rPr>
              <a:t>|</a:t>
            </a:r>
            <a:r>
              <a:rPr lang="en-US" sz="2400" i="1" dirty="0">
                <a:ea typeface="Cambria Math" pitchFamily="18" charset="0"/>
              </a:rPr>
              <a:t>A</a:t>
            </a:r>
            <a:r>
              <a:rPr lang="en-US" sz="2400" dirty="0">
                <a:ea typeface="Cambria Math" pitchFamily="18" charset="0"/>
              </a:rPr>
              <a:t> ∪ </a:t>
            </a:r>
            <a:r>
              <a:rPr lang="en-US" sz="2400" i="1" dirty="0">
                <a:ea typeface="Cambria Math" pitchFamily="18" charset="0"/>
              </a:rPr>
              <a:t>B</a:t>
            </a:r>
            <a:r>
              <a:rPr lang="en-US" sz="2400" dirty="0">
                <a:ea typeface="Cambria Math" pitchFamily="18" charset="0"/>
              </a:rPr>
              <a:t>| = |</a:t>
            </a:r>
            <a:r>
              <a:rPr lang="en-US" sz="2400" i="1" dirty="0">
                <a:ea typeface="Cambria Math" pitchFamily="18" charset="0"/>
              </a:rPr>
              <a:t>A</a:t>
            </a:r>
            <a:r>
              <a:rPr lang="en-US" sz="2400" dirty="0">
                <a:ea typeface="Cambria Math" pitchFamily="18" charset="0"/>
              </a:rPr>
              <a:t>| + | </a:t>
            </a:r>
            <a:r>
              <a:rPr lang="en-US" sz="2400" i="1" dirty="0">
                <a:ea typeface="Cambria Math" pitchFamily="18" charset="0"/>
              </a:rPr>
              <a:t>B</a:t>
            </a:r>
            <a:r>
              <a:rPr lang="en-US" sz="2400" dirty="0">
                <a:ea typeface="Cambria Math" pitchFamily="18" charset="0"/>
              </a:rPr>
              <a:t>| </a:t>
            </a:r>
            <a:r>
              <a:rPr lang="en-US" sz="2400" dirty="0">
                <a:ea typeface="Cambria Math"/>
              </a:rPr>
              <a:t>−</a:t>
            </a:r>
            <a:r>
              <a:rPr lang="en-US" sz="2400" dirty="0">
                <a:ea typeface="Cambria Math" pitchFamily="18" charset="0"/>
              </a:rPr>
              <a:t> |</a:t>
            </a:r>
            <a:r>
              <a:rPr lang="en-US" sz="2400" i="1" dirty="0">
                <a:ea typeface="Cambria Math" pitchFamily="18" charset="0"/>
              </a:rPr>
              <a:t>A</a:t>
            </a:r>
            <a:r>
              <a:rPr lang="en-US" sz="2400" dirty="0">
                <a:ea typeface="Cambria Math" pitchFamily="18" charset="0"/>
              </a:rPr>
              <a:t> ∩ </a:t>
            </a:r>
            <a:r>
              <a:rPr lang="en-US" sz="2400" i="1" dirty="0">
                <a:ea typeface="Cambria Math" pitchFamily="18" charset="0"/>
              </a:rPr>
              <a:t>B</a:t>
            </a:r>
            <a:r>
              <a:rPr lang="en-US" sz="2400" dirty="0">
                <a:ea typeface="Cambria Math" pitchFamily="18" charset="0"/>
              </a:rPr>
              <a:t>|</a:t>
            </a:r>
          </a:p>
          <a:p>
            <a:pPr lvl="0" defTabSz="914400">
              <a:spcBef>
                <a:spcPct val="20000"/>
              </a:spcBef>
              <a:spcAft>
                <a:spcPts val="0"/>
              </a:spcAft>
              <a:buClr>
                <a:schemeClr val="accent3"/>
              </a:buClr>
              <a:buSzPct val="95000"/>
              <a:defRPr/>
            </a:pPr>
            <a:r>
              <a:rPr lang="en-US" sz="2400" b="1" dirty="0"/>
              <a:t>Example</a:t>
            </a:r>
            <a:r>
              <a:rPr lang="en-US" sz="2400" dirty="0"/>
              <a:t>: Let </a:t>
            </a:r>
            <a:r>
              <a:rPr lang="en-US" sz="2400" i="1" dirty="0"/>
              <a:t>A</a:t>
            </a:r>
            <a:r>
              <a:rPr lang="en-US" sz="2400" dirty="0"/>
              <a:t> be the math majors in your class and </a:t>
            </a:r>
            <a:r>
              <a:rPr lang="en-US" sz="2400" i="1" dirty="0"/>
              <a:t>B</a:t>
            </a:r>
            <a:r>
              <a:rPr lang="en-US" sz="2400" dirty="0"/>
              <a:t> be the CS majors. To count the number of students who are either math majors or CS majors, add the number of math majors and the number of CS majors, and subtract the number of joint CS/math majors.</a:t>
            </a:r>
          </a:p>
          <a:p>
            <a:pPr lvl="0" defTabSz="914400">
              <a:spcBef>
                <a:spcPct val="20000"/>
              </a:spcBef>
              <a:spcAft>
                <a:spcPts val="0"/>
              </a:spcAft>
              <a:buClr>
                <a:schemeClr val="accent3"/>
              </a:buClr>
              <a:buSzPct val="95000"/>
              <a:defRPr/>
            </a:pPr>
            <a:r>
              <a:rPr lang="en-US" sz="2400" dirty="0"/>
              <a:t>We will return to this principle in Chapter 6 and Chapter 8 where we will derive a formula for the cardinality of the union of </a:t>
            </a:r>
            <a:r>
              <a:rPr lang="en-US" sz="2400" i="1" dirty="0"/>
              <a:t>n</a:t>
            </a:r>
            <a:r>
              <a:rPr lang="en-US" sz="2400" dirty="0"/>
              <a:t> sets, where </a:t>
            </a:r>
            <a:r>
              <a:rPr lang="en-US" sz="2400" i="1" dirty="0"/>
              <a:t>n</a:t>
            </a:r>
            <a:r>
              <a:rPr lang="en-US" sz="2400" dirty="0"/>
              <a:t> is a positive integer.</a:t>
            </a:r>
          </a:p>
        </p:txBody>
      </p:sp>
      <p:sp>
        <p:nvSpPr>
          <p:cNvPr id="7" name="Content Placeholder 3"/>
          <p:cNvSpPr>
            <a:spLocks noGrp="1"/>
          </p:cNvSpPr>
          <p:nvPr>
            <p:ph idx="13"/>
          </p:nvPr>
        </p:nvSpPr>
        <p:spPr>
          <a:xfrm>
            <a:off x="762000" y="5725732"/>
            <a:ext cx="4648200" cy="457200"/>
          </a:xfrm>
        </p:spPr>
        <p:txBody>
          <a:bodyPr/>
          <a:lstStyle/>
          <a:p>
            <a:r>
              <a:rPr lang="pt-BR" sz="2400" dirty="0"/>
              <a:t>Venn Diagram  for A, B, A ∩ B, A ∪ B </a:t>
            </a:r>
            <a:endParaRPr lang="en-US" sz="2400" dirty="0"/>
          </a:p>
        </p:txBody>
      </p:sp>
      <p:pic>
        <p:nvPicPr>
          <p:cNvPr id="15"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525877" y="5105400"/>
            <a:ext cx="3438442" cy="146926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60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12480" cy="5257800"/>
              </a:xfrm>
            </p:spPr>
            <p:txBody>
              <a:bodyPr/>
              <a:lstStyle/>
              <a:p>
                <a:pPr>
                  <a:spcBef>
                    <a:spcPts val="600"/>
                  </a:spcBef>
                </a:pPr>
                <a:r>
                  <a:rPr lang="en-US" sz="2000" b="1" dirty="0"/>
                  <a:t>Example</a:t>
                </a:r>
                <a:r>
                  <a:rPr lang="en-US" sz="2000" dirty="0"/>
                  <a:t>: </a:t>
                </a:r>
                <a:r>
                  <a:rPr lang="en-US" sz="2000" i="1" dirty="0"/>
                  <a:t>U</a:t>
                </a:r>
                <a:r>
                  <a:rPr lang="en-US" sz="2000" dirty="0"/>
                  <a:t> = {</a:t>
                </a:r>
                <a:r>
                  <a:rPr lang="en-US" sz="2000" dirty="0">
                    <a:ea typeface="Cambria Math" pitchFamily="18" charset="0"/>
                  </a:rPr>
                  <a:t>0,1,2,3,4,5</a:t>
                </a:r>
                <a:r>
                  <a:rPr lang="en-US" sz="2000" dirty="0"/>
                  <a:t>,</a:t>
                </a:r>
                <a:r>
                  <a:rPr lang="en-US" sz="2000" dirty="0">
                    <a:ea typeface="Cambria Math" pitchFamily="18" charset="0"/>
                  </a:rPr>
                  <a:t>6,7,8,9,10</a:t>
                </a:r>
                <a:r>
                  <a:rPr lang="en-US" sz="2000" dirty="0"/>
                  <a:t>}  </a:t>
                </a:r>
                <a:r>
                  <a:rPr lang="en-US" sz="2000" i="1" dirty="0"/>
                  <a:t>A</a:t>
                </a:r>
                <a:r>
                  <a:rPr lang="en-US" sz="2000" dirty="0"/>
                  <a:t> = {</a:t>
                </a:r>
                <a:r>
                  <a:rPr lang="en-US" sz="2000" dirty="0">
                    <a:ea typeface="Cambria Math" pitchFamily="18" charset="0"/>
                  </a:rPr>
                  <a:t>1,2,3,4,5</a:t>
                </a:r>
                <a:r>
                  <a:rPr lang="en-US" sz="2000" dirty="0"/>
                  <a:t>},    </a:t>
                </a:r>
                <a:r>
                  <a:rPr lang="en-US" sz="2000" i="1" dirty="0"/>
                  <a:t>B</a:t>
                </a:r>
                <a:r>
                  <a:rPr lang="en-US" sz="2000" dirty="0"/>
                  <a:t> ={</a:t>
                </a:r>
                <a:r>
                  <a:rPr lang="en-US" sz="2000" dirty="0">
                    <a:ea typeface="Cambria Math" pitchFamily="18" charset="0"/>
                  </a:rPr>
                  <a:t>4,5,6,7,8</a:t>
                </a:r>
                <a:r>
                  <a:rPr lang="en-US" sz="2000" dirty="0"/>
                  <a:t>}</a:t>
                </a: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a:t>
                </a:r>
                <a:r>
                  <a:rPr lang="en-US" sz="1600" dirty="0">
                    <a:ea typeface="Cambria Math"/>
                  </a:rPr>
                  <a:t>∪ </a:t>
                </a:r>
                <a:r>
                  <a:rPr lang="en-US" sz="1600" i="1" dirty="0">
                    <a:ea typeface="Cambria Math"/>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1,2,3,4,5</a:t>
                </a:r>
                <a:r>
                  <a:rPr lang="en-US" sz="1600" dirty="0"/>
                  <a:t>,</a:t>
                </a:r>
                <a:r>
                  <a:rPr lang="en-US" sz="1600" dirty="0">
                    <a:ea typeface="Cambria Math" pitchFamily="18" charset="0"/>
                  </a:rPr>
                  <a:t>6,7,8</a:t>
                </a:r>
                <a:r>
                  <a:rPr lang="en-US" sz="1600" dirty="0"/>
                  <a:t>}</a:t>
                </a:r>
                <a:r>
                  <a:rPr lang="en-US" sz="1600" b="1" dirty="0">
                    <a:ea typeface="Cambria Math"/>
                  </a:rPr>
                  <a:t>     </a:t>
                </a: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a:t>
                </a:r>
                <a:r>
                  <a:rPr lang="en-US" sz="1600" dirty="0">
                    <a:ea typeface="Cambria Math"/>
                  </a:rPr>
                  <a:t>∩ </a:t>
                </a:r>
                <a:r>
                  <a:rPr lang="en-US" sz="1600" i="1" dirty="0">
                    <a:ea typeface="Cambria Math"/>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4,5</a:t>
                </a:r>
                <a:r>
                  <a:rPr lang="en-US" sz="1600" dirty="0"/>
                  <a:t>}</a:t>
                </a:r>
                <a:r>
                  <a:rPr lang="en-US" sz="1600" b="1" dirty="0">
                    <a:ea typeface="Cambria Math"/>
                  </a:rPr>
                  <a:t> </a:t>
                </a:r>
              </a:p>
              <a:p>
                <a:pPr marL="736092" lvl="1">
                  <a:spcBef>
                    <a:spcPts val="600"/>
                  </a:spcBef>
                  <a:buClr>
                    <a:schemeClr val="tx1"/>
                  </a:buClr>
                  <a:buFont typeface="+mj-lt"/>
                  <a:buAutoNum type="arabicPeriod"/>
                </a:pPr>
                <a:r>
                  <a:rPr lang="en-US" sz="1600" i="1" dirty="0">
                    <a:ea typeface="Cambria Math" pitchFamily="18" charset="0"/>
                  </a:rPr>
                  <a:t>Ā</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0,6,7,8,9,10</a:t>
                </a:r>
                <a:r>
                  <a:rPr lang="en-US" sz="1600" dirty="0"/>
                  <a:t>}</a:t>
                </a:r>
                <a:endParaRPr lang="en-US" sz="1600" b="1" dirty="0">
                  <a:ea typeface="Cambria Math" pitchFamily="18" charset="0"/>
                </a:endParaRPr>
              </a:p>
              <a:p>
                <a:pPr marL="736092" lvl="1">
                  <a:spcBef>
                    <a:spcPts val="600"/>
                  </a:spcBef>
                  <a:buClr>
                    <a:schemeClr val="tx1"/>
                  </a:buClr>
                  <a:buFont typeface="+mj-lt"/>
                  <a:buAutoNum type="arabicPeriod"/>
                </a:pPr>
                <a14:m>
                  <m:oMath xmlns:m="http://schemas.openxmlformats.org/officeDocument/2006/math">
                    <m:acc>
                      <m:accPr>
                        <m:chr m:val="̅"/>
                        <m:ctrlPr>
                          <a:rPr lang="en-US" sz="1600" i="1" dirty="0">
                            <a:latin typeface="Cambria Math" panose="02040503050406030204" pitchFamily="18" charset="0"/>
                            <a:ea typeface="Cambria Math"/>
                            <a:sym typeface="Symbol"/>
                          </a:rPr>
                        </m:ctrlPr>
                      </m:accPr>
                      <m:e>
                        <m:r>
                          <a:rPr lang="en-US" sz="1600" b="0" i="1" dirty="0">
                            <a:latin typeface="Cambria Math" panose="02040503050406030204" pitchFamily="18" charset="0"/>
                            <a:ea typeface="Cambria Math"/>
                            <a:sym typeface="Symbol"/>
                          </a:rPr>
                          <m:t>𝐵</m:t>
                        </m:r>
                      </m:e>
                    </m:acc>
                  </m:oMath>
                </a14:m>
                <a:endParaRPr lang="en-US" sz="1600" i="1" dirty="0">
                  <a:ea typeface="Cambria Math"/>
                  <a:sym typeface="Symbol"/>
                </a:endParaRPr>
              </a:p>
              <a:p>
                <a:pPr marL="1010412" lvl="2" indent="-342900">
                  <a:spcBef>
                    <a:spcPts val="600"/>
                  </a:spcBef>
                  <a:buNone/>
                </a:pPr>
                <a:r>
                  <a:rPr lang="en-US" sz="1600" dirty="0">
                    <a:ea typeface="Cambria Math" pitchFamily="18" charset="0"/>
                    <a:sym typeface="Symbol"/>
                  </a:rPr>
                  <a:t> </a:t>
                </a:r>
                <a:r>
                  <a:rPr lang="en-US" sz="1600" b="1" dirty="0">
                    <a:ea typeface="Cambria Math"/>
                  </a:rPr>
                  <a:t>Solution:</a:t>
                </a:r>
                <a:r>
                  <a:rPr lang="en-US" sz="1600" dirty="0"/>
                  <a:t> {</a:t>
                </a:r>
                <a:r>
                  <a:rPr lang="en-US" sz="1600" dirty="0">
                    <a:ea typeface="Cambria Math" pitchFamily="18" charset="0"/>
                  </a:rPr>
                  <a:t>0,1,2,3,9,10</a:t>
                </a:r>
                <a:r>
                  <a:rPr lang="en-US" sz="1600" dirty="0"/>
                  <a:t>}</a:t>
                </a:r>
                <a:endParaRPr lang="en-US" sz="1600" dirty="0">
                  <a:ea typeface="Cambria Math" pitchFamily="18" charset="0"/>
                  <a:sym typeface="Symbol"/>
                </a:endParaRP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 </a:t>
                </a:r>
                <a:r>
                  <a:rPr lang="en-US" sz="1600" i="1" dirty="0">
                    <a:ea typeface="Cambria Math" pitchFamily="18" charset="0"/>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1,2,3</a:t>
                </a:r>
                <a:r>
                  <a:rPr lang="en-US" sz="1600" dirty="0"/>
                  <a:t>} </a:t>
                </a:r>
                <a:endParaRPr lang="en-US" sz="1600" b="1" dirty="0">
                  <a:ea typeface="Cambria Math" pitchFamily="18" charset="0"/>
                </a:endParaRPr>
              </a:p>
              <a:p>
                <a:pPr marL="736092" lvl="1">
                  <a:spcBef>
                    <a:spcPts val="600"/>
                  </a:spcBef>
                  <a:buClr>
                    <a:schemeClr val="tx1"/>
                  </a:buClr>
                  <a:buFont typeface="+mj-lt"/>
                  <a:buAutoNum type="arabicPeriod"/>
                </a:pPr>
                <a:r>
                  <a:rPr lang="en-US" sz="1600" i="1" dirty="0">
                    <a:ea typeface="Cambria Math" pitchFamily="18" charset="0"/>
                  </a:rPr>
                  <a:t>B</a:t>
                </a:r>
                <a:r>
                  <a:rPr lang="en-US" sz="1600" b="1" dirty="0">
                    <a:ea typeface="Cambria Math" pitchFamily="18" charset="0"/>
                  </a:rPr>
                  <a:t> – </a:t>
                </a:r>
                <a:r>
                  <a:rPr lang="en-US" sz="1600" i="1" dirty="0">
                    <a:ea typeface="Cambria Math" pitchFamily="18" charset="0"/>
                  </a:rPr>
                  <a:t>A</a:t>
                </a:r>
                <a:r>
                  <a:rPr lang="en-US" sz="1600" b="1" dirty="0">
                    <a:ea typeface="Cambria Math" pitchFamily="18" charset="0"/>
                  </a:rPr>
                  <a:t>               </a:t>
                </a:r>
              </a:p>
              <a:p>
                <a:pPr marL="1010412" lvl="2" indent="-342900">
                  <a:spcBef>
                    <a:spcPts val="600"/>
                  </a:spcBef>
                  <a:buNone/>
                </a:pPr>
                <a:r>
                  <a:rPr lang="en-US" sz="1600" b="1" dirty="0">
                    <a:ea typeface="Cambria Math"/>
                  </a:rPr>
                  <a:t>Solution:</a:t>
                </a:r>
                <a:r>
                  <a:rPr lang="en-US" sz="1600" b="1" dirty="0">
                    <a:ea typeface="Cambria Math" pitchFamily="18" charset="0"/>
                  </a:rPr>
                  <a:t> </a:t>
                </a:r>
                <a:r>
                  <a:rPr lang="en-US" sz="1600" dirty="0"/>
                  <a:t>{</a:t>
                </a:r>
                <a:r>
                  <a:rPr lang="en-US" sz="1600" dirty="0">
                    <a:ea typeface="Cambria Math" pitchFamily="18" charset="0"/>
                  </a:rPr>
                  <a:t>6,7,8</a:t>
                </a:r>
                <a:r>
                  <a:rPr lang="en-US" sz="1600" dirty="0"/>
                  <a:t>}</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a:blip r:embed="rId2"/>
                <a:stretch>
                  <a:fillRect l="-725" t="-696"/>
                </a:stretch>
              </a:blipFill>
            </p:spPr>
            <p:txBody>
              <a:bodyPr/>
              <a:lstStyle/>
              <a:p>
                <a:r>
                  <a:rPr lang="en-US">
                    <a:noFill/>
                  </a:rPr>
                  <a:t> </a:t>
                </a:r>
              </a:p>
            </p:txBody>
          </p:sp>
        </mc:Fallback>
      </mc:AlternateContent>
    </p:spTree>
    <p:extLst>
      <p:ext uri="{BB962C8B-B14F-4D97-AF65-F5344CB8AC3E}">
        <p14:creationId xmlns:p14="http://schemas.microsoft.com/office/powerpoint/2010/main" val="1011205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11" name="Content Placeholder 2"/>
          <p:cNvSpPr>
            <a:spLocks noGrp="1"/>
          </p:cNvSpPr>
          <p:nvPr>
            <p:ph idx="1"/>
          </p:nvPr>
        </p:nvSpPr>
        <p:spPr>
          <a:xfrm>
            <a:off x="457200" y="1295400"/>
            <a:ext cx="8229600" cy="1066800"/>
          </a:xfrm>
        </p:spPr>
        <p:txBody>
          <a:bodyPr/>
          <a:lstStyle/>
          <a:p>
            <a:r>
              <a:rPr lang="en-US" b="1" dirty="0"/>
              <a:t>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a:t>
            </a:r>
          </a:p>
        </p:txBody>
      </p:sp>
      <p:graphicFrame>
        <p:nvGraphicFramePr>
          <p:cNvPr id="12" name="Object 3"/>
          <p:cNvGraphicFramePr>
            <a:graphicFrameLocks noChangeAspect="1"/>
          </p:cNvGraphicFramePr>
          <p:nvPr>
            <p:extLst>
              <p:ext uri="{D42A27DB-BD31-4B8C-83A1-F6EECF244321}">
                <p14:modId xmlns:p14="http://schemas.microsoft.com/office/powerpoint/2010/main" val="615377268"/>
              </p:ext>
            </p:extLst>
          </p:nvPr>
        </p:nvGraphicFramePr>
        <p:xfrm>
          <a:off x="2514600" y="1925565"/>
          <a:ext cx="942976" cy="400050"/>
        </p:xfrm>
        <a:graphic>
          <a:graphicData uri="http://schemas.openxmlformats.org/presentationml/2006/ole">
            <mc:AlternateContent xmlns:mc="http://schemas.openxmlformats.org/markup-compatibility/2006">
              <mc:Choice xmlns:v="urn:schemas-microsoft-com:vml" Requires="v">
                <p:oleObj spid="_x0000_s97378" name="Equation" r:id="rId3" imgW="419040" imgH="177480" progId="Equation.DSMT4">
                  <p:embed/>
                </p:oleObj>
              </mc:Choice>
              <mc:Fallback>
                <p:oleObj name="Equation" r:id="rId3" imgW="419040" imgH="177480" progId="Equation.DSMT4">
                  <p:embed/>
                  <p:pic>
                    <p:nvPicPr>
                      <p:cNvPr id="0" name=""/>
                      <p:cNvPicPr/>
                      <p:nvPr/>
                    </p:nvPicPr>
                    <p:blipFill>
                      <a:blip r:embed="rId4"/>
                      <a:stretch>
                        <a:fillRect/>
                      </a:stretch>
                    </p:blipFill>
                    <p:spPr>
                      <a:xfrm>
                        <a:off x="2514600" y="1925565"/>
                        <a:ext cx="942976" cy="400050"/>
                      </a:xfrm>
                      <a:prstGeom prst="rect">
                        <a:avLst/>
                      </a:prstGeom>
                    </p:spPr>
                  </p:pic>
                </p:oleObj>
              </mc:Fallback>
            </mc:AlternateContent>
          </a:graphicData>
        </a:graphic>
      </p:graphicFrame>
      <p:sp>
        <p:nvSpPr>
          <p:cNvPr id="4" name="Content Placeholder 4"/>
          <p:cNvSpPr>
            <a:spLocks noGrp="1"/>
          </p:cNvSpPr>
          <p:nvPr>
            <p:ph idx="13"/>
          </p:nvPr>
        </p:nvSpPr>
        <p:spPr>
          <a:xfrm>
            <a:off x="3489709" y="1818609"/>
            <a:ext cx="1828800" cy="563880"/>
          </a:xfrm>
        </p:spPr>
        <p:txBody>
          <a:bodyPr/>
          <a:lstStyle/>
          <a:p>
            <a:r>
              <a:rPr lang="en-US" dirty="0"/>
              <a:t>is the set</a:t>
            </a:r>
          </a:p>
        </p:txBody>
      </p:sp>
      <p:graphicFrame>
        <p:nvGraphicFramePr>
          <p:cNvPr id="13" name="Object 5"/>
          <p:cNvGraphicFramePr>
            <a:graphicFrameLocks noChangeAspect="1"/>
          </p:cNvGraphicFramePr>
          <p:nvPr>
            <p:extLst>
              <p:ext uri="{D42A27DB-BD31-4B8C-83A1-F6EECF244321}">
                <p14:modId xmlns:p14="http://schemas.microsoft.com/office/powerpoint/2010/main" val="1792701438"/>
              </p:ext>
            </p:extLst>
          </p:nvPr>
        </p:nvGraphicFramePr>
        <p:xfrm>
          <a:off x="2195513" y="2476500"/>
          <a:ext cx="2514600" cy="571500"/>
        </p:xfrm>
        <a:graphic>
          <a:graphicData uri="http://schemas.openxmlformats.org/presentationml/2006/ole">
            <mc:AlternateContent xmlns:mc="http://schemas.openxmlformats.org/markup-compatibility/2006">
              <mc:Choice xmlns:v="urn:schemas-microsoft-com:vml" Requires="v">
                <p:oleObj spid="_x0000_s97379" name="Equation" r:id="rId5" imgW="1117440" imgH="253800" progId="Equation.DSMT4">
                  <p:embed/>
                </p:oleObj>
              </mc:Choice>
              <mc:Fallback>
                <p:oleObj name="Equation" r:id="rId5" imgW="1117440" imgH="253800" progId="Equation.DSMT4">
                  <p:embed/>
                  <p:pic>
                    <p:nvPicPr>
                      <p:cNvPr id="12" name="Object 11"/>
                      <p:cNvPicPr/>
                      <p:nvPr/>
                    </p:nvPicPr>
                    <p:blipFill>
                      <a:blip r:embed="rId6"/>
                      <a:stretch>
                        <a:fillRect/>
                      </a:stretch>
                    </p:blipFill>
                    <p:spPr>
                      <a:xfrm>
                        <a:off x="2195513" y="2476500"/>
                        <a:ext cx="2514600" cy="571500"/>
                      </a:xfrm>
                      <a:prstGeom prst="rect">
                        <a:avLst/>
                      </a:prstGeom>
                    </p:spPr>
                  </p:pic>
                </p:oleObj>
              </mc:Fallback>
            </mc:AlternateContent>
          </a:graphicData>
        </a:graphic>
      </p:graphicFrame>
      <p:sp>
        <p:nvSpPr>
          <p:cNvPr id="5" name="Content Placeholder 6"/>
          <p:cNvSpPr>
            <a:spLocks noGrp="1"/>
          </p:cNvSpPr>
          <p:nvPr>
            <p:ph idx="14"/>
          </p:nvPr>
        </p:nvSpPr>
        <p:spPr>
          <a:xfrm>
            <a:off x="457200" y="3063239"/>
            <a:ext cx="8229600" cy="2476661"/>
          </a:xfrm>
        </p:spPr>
        <p:txBody>
          <a:bodyPr/>
          <a:lstStyle/>
          <a:p>
            <a:r>
              <a:rPr lang="en-US" b="1" dirty="0"/>
              <a:t>Example</a:t>
            </a:r>
            <a:r>
              <a:rPr lang="en-US" dirty="0"/>
              <a:t>:</a:t>
            </a:r>
          </a:p>
          <a:p>
            <a:pPr lvl="1">
              <a:buNone/>
            </a:pPr>
            <a:r>
              <a:rPr lang="en-US" i="1" dirty="0">
                <a:ea typeface="Cambria Math" pitchFamily="18" charset="0"/>
              </a:rPr>
              <a:t>U</a:t>
            </a:r>
            <a:r>
              <a:rPr lang="en-US" dirty="0">
                <a:ea typeface="Cambria Math" pitchFamily="18" charset="0"/>
              </a:rPr>
              <a:t> = {0,1,2,3,4,5,6,7,8,9,10}  </a:t>
            </a:r>
          </a:p>
          <a:p>
            <a:pPr lvl="1">
              <a:buNone/>
            </a:pPr>
            <a:r>
              <a:rPr lang="en-US" i="1" dirty="0">
                <a:ea typeface="Cambria Math" pitchFamily="18" charset="0"/>
              </a:rPr>
              <a:t>A</a:t>
            </a:r>
            <a:r>
              <a:rPr lang="en-US" dirty="0">
                <a:ea typeface="Cambria Math" pitchFamily="18" charset="0"/>
              </a:rPr>
              <a:t> = {1,2,3,4,5}   </a:t>
            </a:r>
            <a:r>
              <a:rPr lang="en-US" i="1" dirty="0">
                <a:ea typeface="Cambria Math" pitchFamily="18" charset="0"/>
              </a:rPr>
              <a:t>B</a:t>
            </a:r>
            <a:r>
              <a:rPr lang="en-US" dirty="0">
                <a:ea typeface="Cambria Math" pitchFamily="18" charset="0"/>
              </a:rPr>
              <a:t> ={4,5,6,7,8}</a:t>
            </a:r>
          </a:p>
          <a:p>
            <a:pPr lvl="1">
              <a:buNone/>
            </a:pPr>
            <a:r>
              <a:rPr lang="en-US" dirty="0"/>
              <a:t>What is</a:t>
            </a:r>
          </a:p>
        </p:txBody>
      </p:sp>
      <p:graphicFrame>
        <p:nvGraphicFramePr>
          <p:cNvPr id="14" name="Object 7"/>
          <p:cNvGraphicFramePr>
            <a:graphicFrameLocks noChangeAspect="1"/>
          </p:cNvGraphicFramePr>
          <p:nvPr>
            <p:extLst>
              <p:ext uri="{D42A27DB-BD31-4B8C-83A1-F6EECF244321}">
                <p14:modId xmlns:p14="http://schemas.microsoft.com/office/powerpoint/2010/main" val="1900670406"/>
              </p:ext>
            </p:extLst>
          </p:nvPr>
        </p:nvGraphicFramePr>
        <p:xfrm>
          <a:off x="1771650" y="5140325"/>
          <a:ext cx="1057275" cy="400050"/>
        </p:xfrm>
        <a:graphic>
          <a:graphicData uri="http://schemas.openxmlformats.org/presentationml/2006/ole">
            <mc:AlternateContent xmlns:mc="http://schemas.openxmlformats.org/markup-compatibility/2006">
              <mc:Choice xmlns:v="urn:schemas-microsoft-com:vml" Requires="v">
                <p:oleObj spid="_x0000_s97380" name="Equation" r:id="rId7" imgW="469800" imgH="177480" progId="Equation.DSMT4">
                  <p:embed/>
                </p:oleObj>
              </mc:Choice>
              <mc:Fallback>
                <p:oleObj name="Equation" r:id="rId7" imgW="469800" imgH="177480" progId="Equation.DSMT4">
                  <p:embed/>
                  <p:pic>
                    <p:nvPicPr>
                      <p:cNvPr id="12" name="Object 11"/>
                      <p:cNvPicPr/>
                      <p:nvPr/>
                    </p:nvPicPr>
                    <p:blipFill>
                      <a:blip r:embed="rId8"/>
                      <a:stretch>
                        <a:fillRect/>
                      </a:stretch>
                    </p:blipFill>
                    <p:spPr>
                      <a:xfrm>
                        <a:off x="1771650" y="5140325"/>
                        <a:ext cx="1057275" cy="400050"/>
                      </a:xfrm>
                      <a:prstGeom prst="rect">
                        <a:avLst/>
                      </a:prstGeom>
                    </p:spPr>
                  </p:pic>
                </p:oleObj>
              </mc:Fallback>
            </mc:AlternateContent>
          </a:graphicData>
        </a:graphic>
      </p:graphicFrame>
      <p:sp>
        <p:nvSpPr>
          <p:cNvPr id="6" name="Content Placeholder 8"/>
          <p:cNvSpPr>
            <a:spLocks noGrp="1"/>
          </p:cNvSpPr>
          <p:nvPr>
            <p:ph idx="15"/>
          </p:nvPr>
        </p:nvSpPr>
        <p:spPr>
          <a:xfrm>
            <a:off x="457200" y="5636230"/>
            <a:ext cx="3368291" cy="731520"/>
          </a:xfrm>
        </p:spPr>
        <p:txBody>
          <a:bodyPr/>
          <a:lstStyle/>
          <a:p>
            <a:pPr marL="0" lvl="1" indent="0">
              <a:buClrTx/>
              <a:buNone/>
            </a:pPr>
            <a:r>
              <a:rPr lang="en-US" b="1" dirty="0">
                <a:ea typeface="Cambria Math" pitchFamily="18" charset="0"/>
              </a:rPr>
              <a:t>Solution</a:t>
            </a:r>
            <a:r>
              <a:rPr lang="en-US" dirty="0">
                <a:ea typeface="Cambria Math" pitchFamily="18" charset="0"/>
              </a:rPr>
              <a:t>: {1,2,3,6,7,8}</a:t>
            </a:r>
            <a:endParaRPr lang="en-US" dirty="0"/>
          </a:p>
        </p:txBody>
      </p:sp>
      <p:pic>
        <p:nvPicPr>
          <p:cNvPr id="17" name="Picture 9"/>
          <p:cNvPicPr>
            <a:picLocks noGrp="1" noChangeAspect="1" noChangeArrowheads="1"/>
          </p:cNvPicPr>
          <p:nvPr>
            <p:ph idx="16"/>
          </p:nvPr>
        </p:nvPicPr>
        <p:blipFill rotWithShape="1">
          <a:blip r:embed="rId9">
            <a:extLst>
              <a:ext uri="{28A0092B-C50C-407E-A947-70E740481C1C}">
                <a14:useLocalDpi xmlns:a14="http://schemas.microsoft.com/office/drawing/2010/main" val="0"/>
              </a:ext>
            </a:extLst>
          </a:blip>
          <a:srcRect l="44003"/>
          <a:stretch/>
        </p:blipFill>
        <p:spPr bwMode="auto">
          <a:xfrm>
            <a:off x="5843291" y="4457180"/>
            <a:ext cx="2843508" cy="1661772"/>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10"/>
          <p:cNvSpPr>
            <a:spLocks noGrp="1"/>
          </p:cNvSpPr>
          <p:nvPr>
            <p:ph idx="17"/>
          </p:nvPr>
        </p:nvSpPr>
        <p:spPr>
          <a:xfrm>
            <a:off x="6242372" y="6118952"/>
            <a:ext cx="2045346" cy="457200"/>
          </a:xfrm>
        </p:spPr>
        <p:txBody>
          <a:bodyPr/>
          <a:lstStyle/>
          <a:p>
            <a:r>
              <a:rPr lang="en-US" sz="2400" dirty="0"/>
              <a:t>Venn Diagram</a:t>
            </a:r>
          </a:p>
        </p:txBody>
      </p:sp>
    </p:spTree>
    <p:extLst>
      <p:ext uri="{BB962C8B-B14F-4D97-AF65-F5344CB8AC3E}">
        <p14:creationId xmlns:p14="http://schemas.microsoft.com/office/powerpoint/2010/main" val="2831792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1</a:t>
            </a:r>
          </a:p>
        </p:txBody>
      </p:sp>
      <p:sp>
        <p:nvSpPr>
          <p:cNvPr id="9" name="Content Placeholder 2"/>
          <p:cNvSpPr>
            <a:spLocks noGrp="1"/>
          </p:cNvSpPr>
          <p:nvPr>
            <p:ph idx="1"/>
          </p:nvPr>
        </p:nvSpPr>
        <p:spPr>
          <a:xfrm>
            <a:off x="457200" y="1295400"/>
            <a:ext cx="8229600" cy="609600"/>
          </a:xfrm>
        </p:spPr>
        <p:txBody>
          <a:bodyPr/>
          <a:lstStyle/>
          <a:p>
            <a:r>
              <a:rPr lang="en-US" dirty="0"/>
              <a:t>Identity laws</a:t>
            </a:r>
          </a:p>
        </p:txBody>
      </p:sp>
      <p:graphicFrame>
        <p:nvGraphicFramePr>
          <p:cNvPr id="10" name="Object 3"/>
          <p:cNvGraphicFramePr>
            <a:graphicFrameLocks noChangeAspect="1"/>
          </p:cNvGraphicFramePr>
          <p:nvPr>
            <p:extLst>
              <p:ext uri="{D42A27DB-BD31-4B8C-83A1-F6EECF244321}">
                <p14:modId xmlns:p14="http://schemas.microsoft.com/office/powerpoint/2010/main" val="850656816"/>
              </p:ext>
            </p:extLst>
          </p:nvPr>
        </p:nvGraphicFramePr>
        <p:xfrm>
          <a:off x="1752600" y="1876425"/>
          <a:ext cx="4665890" cy="514350"/>
        </p:xfrm>
        <a:graphic>
          <a:graphicData uri="http://schemas.openxmlformats.org/presentationml/2006/ole">
            <mc:AlternateContent xmlns:mc="http://schemas.openxmlformats.org/markup-compatibility/2006">
              <mc:Choice xmlns:v="urn:schemas-microsoft-com:vml" Requires="v">
                <p:oleObj spid="_x0000_s98430" name="Equation" r:id="rId3" imgW="1612800" imgH="177480" progId="Equation.DSMT4">
                  <p:embed/>
                </p:oleObj>
              </mc:Choice>
              <mc:Fallback>
                <p:oleObj name="Equation" r:id="rId3" imgW="1612800" imgH="177480" progId="Equation.DSMT4">
                  <p:embed/>
                  <p:pic>
                    <p:nvPicPr>
                      <p:cNvPr id="0" name=""/>
                      <p:cNvPicPr/>
                      <p:nvPr/>
                    </p:nvPicPr>
                    <p:blipFill>
                      <a:blip r:embed="rId4"/>
                      <a:stretch>
                        <a:fillRect/>
                      </a:stretch>
                    </p:blipFill>
                    <p:spPr>
                      <a:xfrm>
                        <a:off x="1752600" y="1876425"/>
                        <a:ext cx="466589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Domination laws</a:t>
            </a:r>
          </a:p>
        </p:txBody>
      </p:sp>
      <p:graphicFrame>
        <p:nvGraphicFramePr>
          <p:cNvPr id="11" name="Object 5"/>
          <p:cNvGraphicFramePr>
            <a:graphicFrameLocks noChangeAspect="1"/>
          </p:cNvGraphicFramePr>
          <p:nvPr>
            <p:extLst>
              <p:ext uri="{D42A27DB-BD31-4B8C-83A1-F6EECF244321}">
                <p14:modId xmlns:p14="http://schemas.microsoft.com/office/powerpoint/2010/main" val="1460792831"/>
              </p:ext>
            </p:extLst>
          </p:nvPr>
        </p:nvGraphicFramePr>
        <p:xfrm>
          <a:off x="1868488" y="3162300"/>
          <a:ext cx="4738687" cy="514350"/>
        </p:xfrm>
        <a:graphic>
          <a:graphicData uri="http://schemas.openxmlformats.org/presentationml/2006/ole">
            <mc:AlternateContent xmlns:mc="http://schemas.openxmlformats.org/markup-compatibility/2006">
              <mc:Choice xmlns:v="urn:schemas-microsoft-com:vml" Requires="v">
                <p:oleObj spid="_x0000_s98431" name="Equation" r:id="rId5" imgW="1638000" imgH="177480" progId="Equation.DSMT4">
                  <p:embed/>
                </p:oleObj>
              </mc:Choice>
              <mc:Fallback>
                <p:oleObj name="Equation" r:id="rId5" imgW="1638000" imgH="177480" progId="Equation.DSMT4">
                  <p:embed/>
                  <p:pic>
                    <p:nvPicPr>
                      <p:cNvPr id="10" name="Object 9"/>
                      <p:cNvPicPr/>
                      <p:nvPr/>
                    </p:nvPicPr>
                    <p:blipFill>
                      <a:blip r:embed="rId6"/>
                      <a:stretch>
                        <a:fillRect/>
                      </a:stretch>
                    </p:blipFill>
                    <p:spPr>
                      <a:xfrm>
                        <a:off x="1868488" y="3162300"/>
                        <a:ext cx="4738687" cy="514350"/>
                      </a:xfrm>
                      <a:prstGeom prst="rect">
                        <a:avLst/>
                      </a:prstGeom>
                    </p:spPr>
                  </p:pic>
                </p:oleObj>
              </mc:Fallback>
            </mc:AlternateContent>
          </a:graphicData>
        </a:graphic>
      </p:graphicFrame>
      <p:sp>
        <p:nvSpPr>
          <p:cNvPr id="5" name="Content Placeholder 6"/>
          <p:cNvSpPr>
            <a:spLocks noGrp="1"/>
          </p:cNvSpPr>
          <p:nvPr>
            <p:ph idx="14"/>
          </p:nvPr>
        </p:nvSpPr>
        <p:spPr>
          <a:xfrm>
            <a:off x="457200" y="3810000"/>
            <a:ext cx="8229600" cy="609600"/>
          </a:xfrm>
        </p:spPr>
        <p:txBody>
          <a:bodyPr/>
          <a:lstStyle/>
          <a:p>
            <a:r>
              <a:rPr lang="en-US" dirty="0"/>
              <a:t>Idempotent laws</a:t>
            </a:r>
          </a:p>
        </p:txBody>
      </p:sp>
      <p:graphicFrame>
        <p:nvGraphicFramePr>
          <p:cNvPr id="12" name="Object 7"/>
          <p:cNvGraphicFramePr>
            <a:graphicFrameLocks noChangeAspect="1"/>
          </p:cNvGraphicFramePr>
          <p:nvPr>
            <p:extLst>
              <p:ext uri="{D42A27DB-BD31-4B8C-83A1-F6EECF244321}">
                <p14:modId xmlns:p14="http://schemas.microsoft.com/office/powerpoint/2010/main" val="3532457462"/>
              </p:ext>
            </p:extLst>
          </p:nvPr>
        </p:nvGraphicFramePr>
        <p:xfrm>
          <a:off x="1985963" y="4467225"/>
          <a:ext cx="4627562" cy="514350"/>
        </p:xfrm>
        <a:graphic>
          <a:graphicData uri="http://schemas.openxmlformats.org/presentationml/2006/ole">
            <mc:AlternateContent xmlns:mc="http://schemas.openxmlformats.org/markup-compatibility/2006">
              <mc:Choice xmlns:v="urn:schemas-microsoft-com:vml" Requires="v">
                <p:oleObj spid="_x0000_s98432" name="Equation" r:id="rId7" imgW="1600200" imgH="177480" progId="Equation.DSMT4">
                  <p:embed/>
                </p:oleObj>
              </mc:Choice>
              <mc:Fallback>
                <p:oleObj name="Equation" r:id="rId7" imgW="1600200" imgH="177480" progId="Equation.DSMT4">
                  <p:embed/>
                  <p:pic>
                    <p:nvPicPr>
                      <p:cNvPr id="11" name="Object 10"/>
                      <p:cNvPicPr/>
                      <p:nvPr/>
                    </p:nvPicPr>
                    <p:blipFill>
                      <a:blip r:embed="rId8"/>
                      <a:stretch>
                        <a:fillRect/>
                      </a:stretch>
                    </p:blipFill>
                    <p:spPr>
                      <a:xfrm>
                        <a:off x="1985963" y="4467225"/>
                        <a:ext cx="4627562" cy="514350"/>
                      </a:xfrm>
                      <a:prstGeom prst="rect">
                        <a:avLst/>
                      </a:prstGeom>
                    </p:spPr>
                  </p:pic>
                </p:oleObj>
              </mc:Fallback>
            </mc:AlternateContent>
          </a:graphicData>
        </a:graphic>
      </p:graphicFrame>
      <p:sp>
        <p:nvSpPr>
          <p:cNvPr id="6" name="Content Placeholder 8"/>
          <p:cNvSpPr>
            <a:spLocks noGrp="1"/>
          </p:cNvSpPr>
          <p:nvPr>
            <p:ph idx="15"/>
          </p:nvPr>
        </p:nvSpPr>
        <p:spPr>
          <a:xfrm>
            <a:off x="457200" y="5029200"/>
            <a:ext cx="8229600" cy="533400"/>
          </a:xfrm>
        </p:spPr>
        <p:txBody>
          <a:bodyPr/>
          <a:lstStyle/>
          <a:p>
            <a:r>
              <a:rPr lang="en-US" dirty="0"/>
              <a:t>Complementation law</a:t>
            </a:r>
          </a:p>
        </p:txBody>
      </p:sp>
      <p:graphicFrame>
        <p:nvGraphicFramePr>
          <p:cNvPr id="13" name="Object 9"/>
          <p:cNvGraphicFramePr>
            <a:graphicFrameLocks noChangeAspect="1"/>
          </p:cNvGraphicFramePr>
          <p:nvPr>
            <p:extLst>
              <p:ext uri="{D42A27DB-BD31-4B8C-83A1-F6EECF244321}">
                <p14:modId xmlns:p14="http://schemas.microsoft.com/office/powerpoint/2010/main" val="3843087613"/>
              </p:ext>
            </p:extLst>
          </p:nvPr>
        </p:nvGraphicFramePr>
        <p:xfrm>
          <a:off x="3990181" y="5652330"/>
          <a:ext cx="1163638" cy="738156"/>
        </p:xfrm>
        <a:graphic>
          <a:graphicData uri="http://schemas.openxmlformats.org/presentationml/2006/ole">
            <mc:AlternateContent xmlns:mc="http://schemas.openxmlformats.org/markup-compatibility/2006">
              <mc:Choice xmlns:v="urn:schemas-microsoft-com:vml" Requires="v">
                <p:oleObj spid="_x0000_s98433" name="Equation" r:id="rId9" imgW="520560" imgH="330120" progId="Equation.DSMT4">
                  <p:embed/>
                </p:oleObj>
              </mc:Choice>
              <mc:Fallback>
                <p:oleObj name="Equation" r:id="rId9" imgW="520560" imgH="330120" progId="Equation.DSMT4">
                  <p:embed/>
                  <p:pic>
                    <p:nvPicPr>
                      <p:cNvPr id="12" name="Object 11"/>
                      <p:cNvPicPr/>
                      <p:nvPr/>
                    </p:nvPicPr>
                    <p:blipFill>
                      <a:blip r:embed="rId10"/>
                      <a:stretch>
                        <a:fillRect/>
                      </a:stretch>
                    </p:blipFill>
                    <p:spPr>
                      <a:xfrm>
                        <a:off x="3990181" y="5652330"/>
                        <a:ext cx="1163638" cy="738156"/>
                      </a:xfrm>
                      <a:prstGeom prst="rect">
                        <a:avLst/>
                      </a:prstGeom>
                    </p:spPr>
                  </p:pic>
                </p:oleObj>
              </mc:Fallback>
            </mc:AlternateContent>
          </a:graphicData>
        </a:graphic>
      </p:graphicFrame>
    </p:spTree>
    <p:extLst>
      <p:ext uri="{BB962C8B-B14F-4D97-AF65-F5344CB8AC3E}">
        <p14:creationId xmlns:p14="http://schemas.microsoft.com/office/powerpoint/2010/main" val="184886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2</a:t>
            </a:r>
          </a:p>
        </p:txBody>
      </p:sp>
      <p:sp>
        <p:nvSpPr>
          <p:cNvPr id="9" name="Content Placeholder 2"/>
          <p:cNvSpPr>
            <a:spLocks noGrp="1"/>
          </p:cNvSpPr>
          <p:nvPr>
            <p:ph idx="1"/>
          </p:nvPr>
        </p:nvSpPr>
        <p:spPr>
          <a:xfrm>
            <a:off x="457200" y="1295400"/>
            <a:ext cx="8229600" cy="609600"/>
          </a:xfrm>
        </p:spPr>
        <p:txBody>
          <a:bodyPr/>
          <a:lstStyle/>
          <a:p>
            <a:r>
              <a:rPr lang="en-US" dirty="0"/>
              <a:t>Commutative laws</a:t>
            </a:r>
          </a:p>
        </p:txBody>
      </p:sp>
      <p:graphicFrame>
        <p:nvGraphicFramePr>
          <p:cNvPr id="10" name="Object 3"/>
          <p:cNvGraphicFramePr>
            <a:graphicFrameLocks noChangeAspect="1"/>
          </p:cNvGraphicFramePr>
          <p:nvPr>
            <p:extLst>
              <p:ext uri="{D42A27DB-BD31-4B8C-83A1-F6EECF244321}">
                <p14:modId xmlns:p14="http://schemas.microsoft.com/office/powerpoint/2010/main" val="2122319340"/>
              </p:ext>
            </p:extLst>
          </p:nvPr>
        </p:nvGraphicFramePr>
        <p:xfrm>
          <a:off x="742950" y="1876425"/>
          <a:ext cx="6686550" cy="514350"/>
        </p:xfrm>
        <a:graphic>
          <a:graphicData uri="http://schemas.openxmlformats.org/presentationml/2006/ole">
            <mc:AlternateContent xmlns:mc="http://schemas.openxmlformats.org/markup-compatibility/2006">
              <mc:Choice xmlns:v="urn:schemas-microsoft-com:vml" Requires="v">
                <p:oleObj spid="_x0000_s102480" name="Equation" r:id="rId3" imgW="2311200" imgH="177480" progId="Equation.DSMT4">
                  <p:embed/>
                </p:oleObj>
              </mc:Choice>
              <mc:Fallback>
                <p:oleObj name="Equation" r:id="rId3" imgW="2311200" imgH="177480" progId="Equation.DSMT4">
                  <p:embed/>
                  <p:pic>
                    <p:nvPicPr>
                      <p:cNvPr id="10" name="Object 3"/>
                      <p:cNvPicPr/>
                      <p:nvPr/>
                    </p:nvPicPr>
                    <p:blipFill>
                      <a:blip r:embed="rId4"/>
                      <a:stretch>
                        <a:fillRect/>
                      </a:stretch>
                    </p:blipFill>
                    <p:spPr>
                      <a:xfrm>
                        <a:off x="742950" y="1876425"/>
                        <a:ext cx="668655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Associative laws</a:t>
            </a:r>
          </a:p>
        </p:txBody>
      </p:sp>
      <p:graphicFrame>
        <p:nvGraphicFramePr>
          <p:cNvPr id="11" name="Object 5"/>
          <p:cNvGraphicFramePr>
            <a:graphicFrameLocks noChangeAspect="1"/>
          </p:cNvGraphicFramePr>
          <p:nvPr>
            <p:extLst>
              <p:ext uri="{D42A27DB-BD31-4B8C-83A1-F6EECF244321}">
                <p14:modId xmlns:p14="http://schemas.microsoft.com/office/powerpoint/2010/main" val="3003037458"/>
              </p:ext>
            </p:extLst>
          </p:nvPr>
        </p:nvGraphicFramePr>
        <p:xfrm>
          <a:off x="1739900" y="3048000"/>
          <a:ext cx="4995863" cy="1470025"/>
        </p:xfrm>
        <a:graphic>
          <a:graphicData uri="http://schemas.openxmlformats.org/presentationml/2006/ole">
            <mc:AlternateContent xmlns:mc="http://schemas.openxmlformats.org/markup-compatibility/2006">
              <mc:Choice xmlns:v="urn:schemas-microsoft-com:vml" Requires="v">
                <p:oleObj spid="_x0000_s102481" name="Equation" r:id="rId5" imgW="1726920" imgH="507960" progId="Equation.DSMT4">
                  <p:embed/>
                </p:oleObj>
              </mc:Choice>
              <mc:Fallback>
                <p:oleObj name="Equation" r:id="rId5" imgW="1726920" imgH="507960" progId="Equation.DSMT4">
                  <p:embed/>
                  <p:pic>
                    <p:nvPicPr>
                      <p:cNvPr id="11" name="Object 5"/>
                      <p:cNvPicPr/>
                      <p:nvPr/>
                    </p:nvPicPr>
                    <p:blipFill>
                      <a:blip r:embed="rId6"/>
                      <a:stretch>
                        <a:fillRect/>
                      </a:stretch>
                    </p:blipFill>
                    <p:spPr>
                      <a:xfrm>
                        <a:off x="1739900" y="3048000"/>
                        <a:ext cx="4995863" cy="1470025"/>
                      </a:xfrm>
                      <a:prstGeom prst="rect">
                        <a:avLst/>
                      </a:prstGeom>
                    </p:spPr>
                  </p:pic>
                </p:oleObj>
              </mc:Fallback>
            </mc:AlternateContent>
          </a:graphicData>
        </a:graphic>
      </p:graphicFrame>
      <p:sp>
        <p:nvSpPr>
          <p:cNvPr id="5" name="Content Placeholder 6"/>
          <p:cNvSpPr>
            <a:spLocks noGrp="1"/>
          </p:cNvSpPr>
          <p:nvPr>
            <p:ph idx="14"/>
          </p:nvPr>
        </p:nvSpPr>
        <p:spPr>
          <a:xfrm>
            <a:off x="457200" y="4419600"/>
            <a:ext cx="8229600" cy="609600"/>
          </a:xfrm>
        </p:spPr>
        <p:txBody>
          <a:bodyPr/>
          <a:lstStyle/>
          <a:p>
            <a:r>
              <a:rPr lang="en-US" dirty="0"/>
              <a:t>Distributive laws</a:t>
            </a:r>
          </a:p>
        </p:txBody>
      </p:sp>
      <p:graphicFrame>
        <p:nvGraphicFramePr>
          <p:cNvPr id="14" name="Object 7"/>
          <p:cNvGraphicFramePr>
            <a:graphicFrameLocks noChangeAspect="1"/>
          </p:cNvGraphicFramePr>
          <p:nvPr>
            <p:extLst>
              <p:ext uri="{D42A27DB-BD31-4B8C-83A1-F6EECF244321}">
                <p14:modId xmlns:p14="http://schemas.microsoft.com/office/powerpoint/2010/main" val="3850931470"/>
              </p:ext>
            </p:extLst>
          </p:nvPr>
        </p:nvGraphicFramePr>
        <p:xfrm>
          <a:off x="1189038" y="5029200"/>
          <a:ext cx="6097587" cy="1470025"/>
        </p:xfrm>
        <a:graphic>
          <a:graphicData uri="http://schemas.openxmlformats.org/presentationml/2006/ole">
            <mc:AlternateContent xmlns:mc="http://schemas.openxmlformats.org/markup-compatibility/2006">
              <mc:Choice xmlns:v="urn:schemas-microsoft-com:vml" Requires="v">
                <p:oleObj spid="_x0000_s102482" name="Equation" r:id="rId7" imgW="2108160" imgH="507960" progId="Equation.DSMT4">
                  <p:embed/>
                </p:oleObj>
              </mc:Choice>
              <mc:Fallback>
                <p:oleObj name="Equation" r:id="rId7" imgW="2108160" imgH="507960" progId="Equation.DSMT4">
                  <p:embed/>
                  <p:pic>
                    <p:nvPicPr>
                      <p:cNvPr id="11" name="Object 5"/>
                      <p:cNvPicPr/>
                      <p:nvPr/>
                    </p:nvPicPr>
                    <p:blipFill>
                      <a:blip r:embed="rId8"/>
                      <a:stretch>
                        <a:fillRect/>
                      </a:stretch>
                    </p:blipFill>
                    <p:spPr>
                      <a:xfrm>
                        <a:off x="1189038" y="5029200"/>
                        <a:ext cx="6097587" cy="1470025"/>
                      </a:xfrm>
                      <a:prstGeom prst="rect">
                        <a:avLst/>
                      </a:prstGeom>
                    </p:spPr>
                  </p:pic>
                </p:oleObj>
              </mc:Fallback>
            </mc:AlternateContent>
          </a:graphicData>
        </a:graphic>
      </p:graphicFrame>
    </p:spTree>
    <p:extLst>
      <p:ext uri="{BB962C8B-B14F-4D97-AF65-F5344CB8AC3E}">
        <p14:creationId xmlns:p14="http://schemas.microsoft.com/office/powerpoint/2010/main" val="3397515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3</a:t>
            </a:r>
          </a:p>
        </p:txBody>
      </p:sp>
      <p:sp>
        <p:nvSpPr>
          <p:cNvPr id="9" name="Content Placeholder 2"/>
          <p:cNvSpPr>
            <a:spLocks noGrp="1"/>
          </p:cNvSpPr>
          <p:nvPr>
            <p:ph idx="1"/>
          </p:nvPr>
        </p:nvSpPr>
        <p:spPr>
          <a:xfrm>
            <a:off x="457200" y="1295400"/>
            <a:ext cx="8229600" cy="609600"/>
          </a:xfrm>
        </p:spPr>
        <p:txBody>
          <a:bodyPr/>
          <a:lstStyle/>
          <a:p>
            <a:r>
              <a:rPr lang="en-US" dirty="0"/>
              <a:t>De Morgan’s laws</a:t>
            </a:r>
          </a:p>
        </p:txBody>
      </p:sp>
      <p:graphicFrame>
        <p:nvGraphicFramePr>
          <p:cNvPr id="10" name="Object 3"/>
          <p:cNvGraphicFramePr>
            <a:graphicFrameLocks noChangeAspect="1"/>
          </p:cNvGraphicFramePr>
          <p:nvPr>
            <p:extLst>
              <p:ext uri="{D42A27DB-BD31-4B8C-83A1-F6EECF244321}">
                <p14:modId xmlns:p14="http://schemas.microsoft.com/office/powerpoint/2010/main" val="2083945108"/>
              </p:ext>
            </p:extLst>
          </p:nvPr>
        </p:nvGraphicFramePr>
        <p:xfrm>
          <a:off x="857250" y="2099459"/>
          <a:ext cx="6457950" cy="604092"/>
        </p:xfrm>
        <a:graphic>
          <a:graphicData uri="http://schemas.openxmlformats.org/presentationml/2006/ole">
            <mc:AlternateContent xmlns:mc="http://schemas.openxmlformats.org/markup-compatibility/2006">
              <mc:Choice xmlns:v="urn:schemas-microsoft-com:vml" Requires="v">
                <p:oleObj spid="_x0000_s99423" name="Equation" r:id="rId3" imgW="2311200" imgH="215640" progId="Equation.DSMT4">
                  <p:embed/>
                </p:oleObj>
              </mc:Choice>
              <mc:Fallback>
                <p:oleObj name="Equation" r:id="rId3" imgW="2311200" imgH="215640" progId="Equation.DSMT4">
                  <p:embed/>
                  <p:pic>
                    <p:nvPicPr>
                      <p:cNvPr id="10" name="Object 3"/>
                      <p:cNvPicPr/>
                      <p:nvPr/>
                    </p:nvPicPr>
                    <p:blipFill>
                      <a:blip r:embed="rId4"/>
                      <a:stretch>
                        <a:fillRect/>
                      </a:stretch>
                    </p:blipFill>
                    <p:spPr>
                      <a:xfrm>
                        <a:off x="857250" y="2099459"/>
                        <a:ext cx="6457950" cy="604092"/>
                      </a:xfrm>
                      <a:prstGeom prst="rect">
                        <a:avLst/>
                      </a:prstGeom>
                    </p:spPr>
                  </p:pic>
                </p:oleObj>
              </mc:Fallback>
            </mc:AlternateContent>
          </a:graphicData>
        </a:graphic>
      </p:graphicFrame>
      <p:sp>
        <p:nvSpPr>
          <p:cNvPr id="4" name="Content Placeholder 4"/>
          <p:cNvSpPr>
            <a:spLocks noGrp="1"/>
          </p:cNvSpPr>
          <p:nvPr>
            <p:ph idx="13"/>
          </p:nvPr>
        </p:nvSpPr>
        <p:spPr>
          <a:xfrm>
            <a:off x="457200" y="2898010"/>
            <a:ext cx="8229600" cy="533400"/>
          </a:xfrm>
        </p:spPr>
        <p:txBody>
          <a:bodyPr/>
          <a:lstStyle/>
          <a:p>
            <a:r>
              <a:rPr lang="en-US" dirty="0"/>
              <a:t>Absorption laws</a:t>
            </a:r>
          </a:p>
        </p:txBody>
      </p:sp>
      <p:graphicFrame>
        <p:nvGraphicFramePr>
          <p:cNvPr id="14" name="Object 5"/>
          <p:cNvGraphicFramePr>
            <a:graphicFrameLocks noChangeAspect="1"/>
          </p:cNvGraphicFramePr>
          <p:nvPr>
            <p:extLst>
              <p:ext uri="{D42A27DB-BD31-4B8C-83A1-F6EECF244321}">
                <p14:modId xmlns:p14="http://schemas.microsoft.com/office/powerpoint/2010/main" val="4133654276"/>
              </p:ext>
            </p:extLst>
          </p:nvPr>
        </p:nvGraphicFramePr>
        <p:xfrm>
          <a:off x="681038" y="3625869"/>
          <a:ext cx="6811962" cy="712787"/>
        </p:xfrm>
        <a:graphic>
          <a:graphicData uri="http://schemas.openxmlformats.org/presentationml/2006/ole">
            <mc:AlternateContent xmlns:mc="http://schemas.openxmlformats.org/markup-compatibility/2006">
              <mc:Choice xmlns:v="urn:schemas-microsoft-com:vml" Requires="v">
                <p:oleObj spid="_x0000_s99424" name="Equation" r:id="rId5" imgW="2438280" imgH="253800" progId="Equation.DSMT4">
                  <p:embed/>
                </p:oleObj>
              </mc:Choice>
              <mc:Fallback>
                <p:oleObj name="Equation" r:id="rId5" imgW="2438280" imgH="253800" progId="Equation.DSMT4">
                  <p:embed/>
                  <p:pic>
                    <p:nvPicPr>
                      <p:cNvPr id="10" name="Object 3"/>
                      <p:cNvPicPr/>
                      <p:nvPr/>
                    </p:nvPicPr>
                    <p:blipFill>
                      <a:blip r:embed="rId6"/>
                      <a:stretch>
                        <a:fillRect/>
                      </a:stretch>
                    </p:blipFill>
                    <p:spPr>
                      <a:xfrm>
                        <a:off x="681038" y="3625869"/>
                        <a:ext cx="6811962" cy="712787"/>
                      </a:xfrm>
                      <a:prstGeom prst="rect">
                        <a:avLst/>
                      </a:prstGeom>
                    </p:spPr>
                  </p:pic>
                </p:oleObj>
              </mc:Fallback>
            </mc:AlternateContent>
          </a:graphicData>
        </a:graphic>
      </p:graphicFrame>
      <p:sp>
        <p:nvSpPr>
          <p:cNvPr id="5" name="Content Placeholder 6"/>
          <p:cNvSpPr>
            <a:spLocks noGrp="1"/>
          </p:cNvSpPr>
          <p:nvPr>
            <p:ph idx="14"/>
          </p:nvPr>
        </p:nvSpPr>
        <p:spPr>
          <a:xfrm>
            <a:off x="457200" y="4533115"/>
            <a:ext cx="8229600" cy="609600"/>
          </a:xfrm>
        </p:spPr>
        <p:txBody>
          <a:bodyPr/>
          <a:lstStyle/>
          <a:p>
            <a:r>
              <a:rPr lang="en-US" dirty="0"/>
              <a:t>Complement laws</a:t>
            </a:r>
          </a:p>
        </p:txBody>
      </p:sp>
      <p:graphicFrame>
        <p:nvGraphicFramePr>
          <p:cNvPr id="15" name="Object 7"/>
          <p:cNvGraphicFramePr>
            <a:graphicFrameLocks noChangeAspect="1"/>
          </p:cNvGraphicFramePr>
          <p:nvPr>
            <p:extLst>
              <p:ext uri="{D42A27DB-BD31-4B8C-83A1-F6EECF244321}">
                <p14:modId xmlns:p14="http://schemas.microsoft.com/office/powerpoint/2010/main" val="2738751885"/>
              </p:ext>
            </p:extLst>
          </p:nvPr>
        </p:nvGraphicFramePr>
        <p:xfrm>
          <a:off x="1941513" y="5337175"/>
          <a:ext cx="4505325" cy="606425"/>
        </p:xfrm>
        <a:graphic>
          <a:graphicData uri="http://schemas.openxmlformats.org/presentationml/2006/ole">
            <mc:AlternateContent xmlns:mc="http://schemas.openxmlformats.org/markup-compatibility/2006">
              <mc:Choice xmlns:v="urn:schemas-microsoft-com:vml" Requires="v">
                <p:oleObj spid="_x0000_s99425" name="Equation" r:id="rId7" imgW="1612800" imgH="215640" progId="Equation.DSMT4">
                  <p:embed/>
                </p:oleObj>
              </mc:Choice>
              <mc:Fallback>
                <p:oleObj name="Equation" r:id="rId7" imgW="1612800" imgH="215640" progId="Equation.DSMT4">
                  <p:embed/>
                  <p:pic>
                    <p:nvPicPr>
                      <p:cNvPr id="14" name="Object 3"/>
                      <p:cNvPicPr/>
                      <p:nvPr/>
                    </p:nvPicPr>
                    <p:blipFill>
                      <a:blip r:embed="rId8"/>
                      <a:stretch>
                        <a:fillRect/>
                      </a:stretch>
                    </p:blipFill>
                    <p:spPr>
                      <a:xfrm>
                        <a:off x="1941513" y="5337175"/>
                        <a:ext cx="4505325" cy="606425"/>
                      </a:xfrm>
                      <a:prstGeom prst="rect">
                        <a:avLst/>
                      </a:prstGeom>
                    </p:spPr>
                  </p:pic>
                </p:oleObj>
              </mc:Fallback>
            </mc:AlternateContent>
          </a:graphicData>
        </a:graphic>
      </p:graphicFrame>
    </p:spTree>
    <p:extLst>
      <p:ext uri="{BB962C8B-B14F-4D97-AF65-F5344CB8AC3E}">
        <p14:creationId xmlns:p14="http://schemas.microsoft.com/office/powerpoint/2010/main" val="575281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a:xfrm>
            <a:off x="457200" y="1295400"/>
            <a:ext cx="8412480" cy="5303520"/>
          </a:xfrm>
        </p:spPr>
        <p:txBody>
          <a:bodyPr/>
          <a:lstStyle/>
          <a:p>
            <a:pPr marL="514350" indent="-514350"/>
            <a:r>
              <a:rPr lang="en-US" dirty="0"/>
              <a:t>Different ways to prove set identities:</a:t>
            </a:r>
          </a:p>
          <a:p>
            <a:pPr marL="880110" lvl="1" indent="-514350">
              <a:buClrTx/>
              <a:buFont typeface="+mj-lt"/>
              <a:buAutoNum type="arabicPeriod"/>
            </a:pPr>
            <a:r>
              <a:rPr lang="en-US" dirty="0"/>
              <a:t>Prove that each set (side of the identity) is a subset of the other.</a:t>
            </a:r>
          </a:p>
          <a:p>
            <a:pPr marL="880110" lvl="1" indent="-514350">
              <a:buClrTx/>
              <a:buFont typeface="+mj-lt"/>
              <a:buAutoNum type="arabicPeriod"/>
            </a:pPr>
            <a:r>
              <a:rPr lang="en-US" dirty="0"/>
              <a:t>Use set builder notation and propositional logic.</a:t>
            </a:r>
          </a:p>
          <a:p>
            <a:pPr marL="880110" lvl="1" indent="-514350">
              <a:buClrTx/>
              <a:buFont typeface="+mj-lt"/>
              <a:buAutoNum type="arabicPeriod"/>
            </a:pPr>
            <a:r>
              <a:rPr lang="en-US" dirty="0"/>
              <a:t>Membership Tables: Verify that elements in the same combination of sets always either belong or do not belong to the same side of the identity.  Use </a:t>
            </a:r>
            <a:r>
              <a:rPr lang="en-US" dirty="0">
                <a:ea typeface="Cambria Math" pitchFamily="18" charset="0"/>
              </a:rPr>
              <a:t>1</a:t>
            </a:r>
            <a:r>
              <a:rPr lang="en-US" dirty="0"/>
              <a:t> to indicate it is in the set and a </a:t>
            </a:r>
            <a:r>
              <a:rPr lang="en-US" dirty="0">
                <a:ea typeface="Cambria Math" pitchFamily="18" charset="0"/>
              </a:rPr>
              <a:t>0</a:t>
            </a:r>
            <a:r>
              <a:rPr lang="en-US" dirty="0"/>
              <a:t> to indicate that it is not</a:t>
            </a:r>
          </a:p>
        </p:txBody>
      </p:sp>
    </p:spTree>
    <p:extLst>
      <p:ext uri="{BB962C8B-B14F-4D97-AF65-F5344CB8AC3E}">
        <p14:creationId xmlns:p14="http://schemas.microsoft.com/office/powerpoint/2010/main" val="8722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4" name="Content Placeholder 3"/>
          <p:cNvSpPr>
            <a:spLocks noGrp="1"/>
          </p:cNvSpPr>
          <p:nvPr>
            <p:ph idx="1"/>
          </p:nvPr>
        </p:nvSpPr>
        <p:spPr>
          <a:xfrm>
            <a:off x="457200" y="1295400"/>
            <a:ext cx="8458200" cy="5257800"/>
          </a:xfrm>
        </p:spPr>
        <p:txBody>
          <a:bodyPr/>
          <a:lstStyle/>
          <a:p>
            <a:pPr>
              <a:spcBef>
                <a:spcPts val="600"/>
              </a:spcBef>
            </a:pPr>
            <a:r>
              <a:rPr lang="en-US" sz="2600" dirty="0"/>
              <a:t>Definition of sets</a:t>
            </a:r>
          </a:p>
          <a:p>
            <a:pPr>
              <a:spcBef>
                <a:spcPts val="600"/>
              </a:spcBef>
            </a:pPr>
            <a:r>
              <a:rPr lang="en-US" sz="2600" dirty="0"/>
              <a:t>Describing Sets</a:t>
            </a:r>
          </a:p>
          <a:p>
            <a:pPr lvl="1">
              <a:spcBef>
                <a:spcPts val="600"/>
              </a:spcBef>
            </a:pPr>
            <a:r>
              <a:rPr lang="en-US" sz="2200" dirty="0"/>
              <a:t>Roster Method</a:t>
            </a:r>
          </a:p>
          <a:p>
            <a:pPr lvl="1">
              <a:spcBef>
                <a:spcPts val="600"/>
              </a:spcBef>
            </a:pPr>
            <a:r>
              <a:rPr lang="en-US" sz="2200" dirty="0"/>
              <a:t>Set-Builder Notation</a:t>
            </a:r>
          </a:p>
          <a:p>
            <a:pPr>
              <a:spcBef>
                <a:spcPts val="600"/>
              </a:spcBef>
            </a:pPr>
            <a:r>
              <a:rPr lang="en-US" sz="2600" dirty="0"/>
              <a:t>Some Important Sets in Mathematics</a:t>
            </a:r>
          </a:p>
          <a:p>
            <a:pPr>
              <a:spcBef>
                <a:spcPts val="600"/>
              </a:spcBef>
            </a:pPr>
            <a:r>
              <a:rPr lang="en-US" sz="2600" dirty="0"/>
              <a:t>Empty Set and Universal Set</a:t>
            </a:r>
          </a:p>
          <a:p>
            <a:pPr>
              <a:spcBef>
                <a:spcPts val="600"/>
              </a:spcBef>
            </a:pPr>
            <a:r>
              <a:rPr lang="en-US" sz="2600" dirty="0"/>
              <a:t>Subsets and Set Equality</a:t>
            </a:r>
          </a:p>
          <a:p>
            <a:pPr>
              <a:spcBef>
                <a:spcPts val="600"/>
              </a:spcBef>
            </a:pPr>
            <a:r>
              <a:rPr lang="en-US" sz="2600" dirty="0"/>
              <a:t>Cardinality of Sets</a:t>
            </a:r>
          </a:p>
          <a:p>
            <a:pPr>
              <a:spcBef>
                <a:spcPts val="600"/>
              </a:spcBef>
            </a:pPr>
            <a:r>
              <a:rPr lang="en-US" sz="2600" dirty="0"/>
              <a:t>Tuples</a:t>
            </a:r>
          </a:p>
          <a:p>
            <a:pPr>
              <a:spcBef>
                <a:spcPts val="600"/>
              </a:spcBef>
            </a:pPr>
            <a:r>
              <a:rPr lang="en-US" sz="2600" dirty="0"/>
              <a:t>Cartesian Product</a:t>
            </a:r>
          </a:p>
        </p:txBody>
      </p:sp>
    </p:spTree>
    <p:extLst>
      <p:ext uri="{BB962C8B-B14F-4D97-AF65-F5344CB8AC3E}">
        <p14:creationId xmlns:p14="http://schemas.microsoft.com/office/powerpoint/2010/main" val="147653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1</a:t>
            </a:r>
          </a:p>
        </p:txBody>
      </p:sp>
      <p:sp>
        <p:nvSpPr>
          <p:cNvPr id="5" name="Content Placeholder 2"/>
          <p:cNvSpPr>
            <a:spLocks noGrp="1"/>
          </p:cNvSpPr>
          <p:nvPr>
            <p:ph idx="1"/>
          </p:nvPr>
        </p:nvSpPr>
        <p:spPr>
          <a:xfrm>
            <a:off x="457200" y="1295400"/>
            <a:ext cx="8229600" cy="685800"/>
          </a:xfrm>
        </p:spPr>
        <p:txBody>
          <a:bodyPr/>
          <a:lstStyle/>
          <a:p>
            <a:r>
              <a:rPr lang="en-US" b="1" dirty="0"/>
              <a:t>Example</a:t>
            </a:r>
            <a:r>
              <a:rPr lang="en-US" dirty="0"/>
              <a:t>: Prove that</a:t>
            </a:r>
          </a:p>
        </p:txBody>
      </p:sp>
      <p:graphicFrame>
        <p:nvGraphicFramePr>
          <p:cNvPr id="8" name="Object 3"/>
          <p:cNvGraphicFramePr>
            <a:graphicFrameLocks noChangeAspect="1"/>
          </p:cNvGraphicFramePr>
          <p:nvPr>
            <p:extLst>
              <p:ext uri="{D42A27DB-BD31-4B8C-83A1-F6EECF244321}">
                <p14:modId xmlns:p14="http://schemas.microsoft.com/office/powerpoint/2010/main" val="749650480"/>
              </p:ext>
            </p:extLst>
          </p:nvPr>
        </p:nvGraphicFramePr>
        <p:xfrm>
          <a:off x="3992562" y="1371600"/>
          <a:ext cx="1874838" cy="420432"/>
        </p:xfrm>
        <a:graphic>
          <a:graphicData uri="http://schemas.openxmlformats.org/presentationml/2006/ole">
            <mc:AlternateContent xmlns:mc="http://schemas.openxmlformats.org/markup-compatibility/2006">
              <mc:Choice xmlns:v="urn:schemas-microsoft-com:vml" Requires="v">
                <p:oleObj spid="_x0000_s100412" name="Equation" r:id="rId3" imgW="965160" imgH="215640" progId="Equation.DSMT4">
                  <p:embed/>
                </p:oleObj>
              </mc:Choice>
              <mc:Fallback>
                <p:oleObj name="Equation" r:id="rId3" imgW="965160" imgH="215640" progId="Equation.DSMT4">
                  <p:embed/>
                  <p:pic>
                    <p:nvPicPr>
                      <p:cNvPr id="10" name="Object 3"/>
                      <p:cNvPicPr/>
                      <p:nvPr/>
                    </p:nvPicPr>
                    <p:blipFill>
                      <a:blip r:embed="rId4"/>
                      <a:stretch>
                        <a:fillRect/>
                      </a:stretch>
                    </p:blipFill>
                    <p:spPr>
                      <a:xfrm>
                        <a:off x="3992562" y="1371600"/>
                        <a:ext cx="1874838" cy="420432"/>
                      </a:xfrm>
                      <a:prstGeom prst="rect">
                        <a:avLst/>
                      </a:prstGeom>
                    </p:spPr>
                  </p:pic>
                </p:oleObj>
              </mc:Fallback>
            </mc:AlternateContent>
          </a:graphicData>
        </a:graphic>
      </p:graphicFrame>
      <p:sp>
        <p:nvSpPr>
          <p:cNvPr id="3" name="Content Placeholder 4"/>
          <p:cNvSpPr>
            <a:spLocks noGrp="1"/>
          </p:cNvSpPr>
          <p:nvPr>
            <p:ph idx="13"/>
          </p:nvPr>
        </p:nvSpPr>
        <p:spPr>
          <a:xfrm>
            <a:off x="457200" y="1981200"/>
            <a:ext cx="8382000" cy="609600"/>
          </a:xfrm>
        </p:spPr>
        <p:txBody>
          <a:bodyPr/>
          <a:lstStyle/>
          <a:p>
            <a:r>
              <a:rPr lang="en-US" b="1" dirty="0"/>
              <a:t>Solution</a:t>
            </a:r>
            <a:r>
              <a:rPr lang="en-US" dirty="0"/>
              <a:t>: We prove this identity by showing that:</a:t>
            </a:r>
          </a:p>
          <a:p>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2630353513"/>
              </p:ext>
            </p:extLst>
          </p:nvPr>
        </p:nvGraphicFramePr>
        <p:xfrm>
          <a:off x="1143000" y="2773680"/>
          <a:ext cx="3916362" cy="1267344"/>
        </p:xfrm>
        <a:graphic>
          <a:graphicData uri="http://schemas.openxmlformats.org/presentationml/2006/ole">
            <mc:AlternateContent xmlns:mc="http://schemas.openxmlformats.org/markup-compatibility/2006">
              <mc:Choice xmlns:v="urn:schemas-microsoft-com:vml" Requires="v">
                <p:oleObj spid="_x0000_s100413" name="Equation" r:id="rId5" imgW="1650960" imgH="533160" progId="Equation.DSMT4">
                  <p:embed/>
                </p:oleObj>
              </mc:Choice>
              <mc:Fallback>
                <p:oleObj name="Equation" r:id="rId5" imgW="1650960" imgH="533160" progId="Equation.DSMT4">
                  <p:embed/>
                  <p:pic>
                    <p:nvPicPr>
                      <p:cNvPr id="8" name="Object 3"/>
                      <p:cNvPicPr/>
                      <p:nvPr/>
                    </p:nvPicPr>
                    <p:blipFill>
                      <a:blip r:embed="rId6"/>
                      <a:stretch>
                        <a:fillRect/>
                      </a:stretch>
                    </p:blipFill>
                    <p:spPr>
                      <a:xfrm>
                        <a:off x="1143000" y="2773680"/>
                        <a:ext cx="3916362" cy="126734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2</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3615299351"/>
              </p:ext>
            </p:extLst>
          </p:nvPr>
        </p:nvGraphicFramePr>
        <p:xfrm>
          <a:off x="4419600" y="1395413"/>
          <a:ext cx="1874838" cy="446087"/>
        </p:xfrm>
        <a:graphic>
          <a:graphicData uri="http://schemas.openxmlformats.org/presentationml/2006/ole">
            <mc:AlternateContent xmlns:mc="http://schemas.openxmlformats.org/markup-compatibility/2006">
              <mc:Choice xmlns:v="urn:schemas-microsoft-com:vml" Requires="v">
                <p:oleObj spid="_x0000_s101434" name="Equation" r:id="rId3" imgW="965160" imgH="228600" progId="Equation.DSMT4">
                  <p:embed/>
                </p:oleObj>
              </mc:Choice>
              <mc:Fallback>
                <p:oleObj name="Equation" r:id="rId3" imgW="965160" imgH="228600" progId="Equation.DSMT4">
                  <p:embed/>
                  <p:pic>
                    <p:nvPicPr>
                      <p:cNvPr id="8" name="Object 3"/>
                      <p:cNvPicPr/>
                      <p:nvPr/>
                    </p:nvPicPr>
                    <p:blipFill>
                      <a:blip r:embed="rId4"/>
                      <a:stretch>
                        <a:fillRect/>
                      </a:stretch>
                    </p:blipFill>
                    <p:spPr>
                      <a:xfrm>
                        <a:off x="4419600" y="1395413"/>
                        <a:ext cx="1874838"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23422434"/>
              </p:ext>
            </p:extLst>
          </p:nvPr>
        </p:nvGraphicFramePr>
        <p:xfrm>
          <a:off x="762000" y="2065337"/>
          <a:ext cx="6831013" cy="3421063"/>
        </p:xfrm>
        <a:graphic>
          <a:graphicData uri="http://schemas.openxmlformats.org/presentationml/2006/ole">
            <mc:AlternateContent xmlns:mc="http://schemas.openxmlformats.org/markup-compatibility/2006">
              <mc:Choice xmlns:v="urn:schemas-microsoft-com:vml" Requires="v">
                <p:oleObj spid="_x0000_s101435" name="Equation" r:id="rId5" imgW="3517560" imgH="1752480" progId="Equation.DSMT4">
                  <p:embed/>
                </p:oleObj>
              </mc:Choice>
              <mc:Fallback>
                <p:oleObj name="Equation" r:id="rId5" imgW="3517560" imgH="1752480" progId="Equation.DSMT4">
                  <p:embed/>
                  <p:pic>
                    <p:nvPicPr>
                      <p:cNvPr id="5" name="Object 3"/>
                      <p:cNvPicPr/>
                      <p:nvPr/>
                    </p:nvPicPr>
                    <p:blipFill>
                      <a:blip r:embed="rId6"/>
                      <a:stretch>
                        <a:fillRect/>
                      </a:stretch>
                    </p:blipFill>
                    <p:spPr>
                      <a:xfrm>
                        <a:off x="762000" y="2065337"/>
                        <a:ext cx="6831013" cy="3421063"/>
                      </a:xfrm>
                      <a:prstGeom prst="rect">
                        <a:avLst/>
                      </a:prstGeom>
                    </p:spPr>
                  </p:pic>
                </p:oleObj>
              </mc:Fallback>
            </mc:AlternateContent>
          </a:graphicData>
        </a:graphic>
      </p:graphicFrame>
    </p:spTree>
    <p:extLst>
      <p:ext uri="{BB962C8B-B14F-4D97-AF65-F5344CB8AC3E}">
        <p14:creationId xmlns:p14="http://schemas.microsoft.com/office/powerpoint/2010/main" val="2266185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3</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2519090115"/>
              </p:ext>
            </p:extLst>
          </p:nvPr>
        </p:nvGraphicFramePr>
        <p:xfrm>
          <a:off x="4430713" y="1395413"/>
          <a:ext cx="1851025" cy="446087"/>
        </p:xfrm>
        <a:graphic>
          <a:graphicData uri="http://schemas.openxmlformats.org/presentationml/2006/ole">
            <mc:AlternateContent xmlns:mc="http://schemas.openxmlformats.org/markup-compatibility/2006">
              <mc:Choice xmlns:v="urn:schemas-microsoft-com:vml" Requires="v">
                <p:oleObj spid="_x0000_s106536" name="Equation" r:id="rId3" imgW="952200" imgH="228600" progId="Equation.DSMT4">
                  <p:embed/>
                </p:oleObj>
              </mc:Choice>
              <mc:Fallback>
                <p:oleObj name="Equation" r:id="rId3" imgW="952200" imgH="228600" progId="Equation.DSMT4">
                  <p:embed/>
                  <p:pic>
                    <p:nvPicPr>
                      <p:cNvPr id="5" name="Object 3"/>
                      <p:cNvPicPr/>
                      <p:nvPr/>
                    </p:nvPicPr>
                    <p:blipFill>
                      <a:blip r:embed="rId4"/>
                      <a:stretch>
                        <a:fillRect/>
                      </a:stretch>
                    </p:blipFill>
                    <p:spPr>
                      <a:xfrm>
                        <a:off x="4430713" y="1395413"/>
                        <a:ext cx="1851025"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64569605"/>
              </p:ext>
            </p:extLst>
          </p:nvPr>
        </p:nvGraphicFramePr>
        <p:xfrm>
          <a:off x="966787" y="2209800"/>
          <a:ext cx="7720013" cy="3768725"/>
        </p:xfrm>
        <a:graphic>
          <a:graphicData uri="http://schemas.openxmlformats.org/presentationml/2006/ole">
            <mc:AlternateContent xmlns:mc="http://schemas.openxmlformats.org/markup-compatibility/2006">
              <mc:Choice xmlns:v="urn:schemas-microsoft-com:vml" Requires="v">
                <p:oleObj spid="_x0000_s106537" name="Equation" r:id="rId5" imgW="3974760" imgH="1930320" progId="Equation.DSMT4">
                  <p:embed/>
                </p:oleObj>
              </mc:Choice>
              <mc:Fallback>
                <p:oleObj name="Equation" r:id="rId5" imgW="3974760" imgH="1930320" progId="Equation.DSMT4">
                  <p:embed/>
                  <p:pic>
                    <p:nvPicPr>
                      <p:cNvPr id="6" name="Object 4"/>
                      <p:cNvPicPr/>
                      <p:nvPr/>
                    </p:nvPicPr>
                    <p:blipFill>
                      <a:blip r:embed="rId6"/>
                      <a:stretch>
                        <a:fillRect/>
                      </a:stretch>
                    </p:blipFill>
                    <p:spPr>
                      <a:xfrm>
                        <a:off x="966787" y="2209800"/>
                        <a:ext cx="7720013" cy="3768725"/>
                      </a:xfrm>
                      <a:prstGeom prst="rect">
                        <a:avLst/>
                      </a:prstGeom>
                    </p:spPr>
                  </p:pic>
                </p:oleObj>
              </mc:Fallback>
            </mc:AlternateContent>
          </a:graphicData>
        </a:graphic>
      </p:graphicFrame>
    </p:spTree>
    <p:extLst>
      <p:ext uri="{BB962C8B-B14F-4D97-AF65-F5344CB8AC3E}">
        <p14:creationId xmlns:p14="http://schemas.microsoft.com/office/powerpoint/2010/main" val="388072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 Second De Morgan Law</a:t>
            </a:r>
            <a:endParaRPr lang="en-US" sz="1500" dirty="0"/>
          </a:p>
        </p:txBody>
      </p:sp>
      <p:graphicFrame>
        <p:nvGraphicFramePr>
          <p:cNvPr id="6" name="Object 2"/>
          <p:cNvGraphicFramePr>
            <a:graphicFrameLocks noChangeAspect="1"/>
          </p:cNvGraphicFramePr>
          <p:nvPr>
            <p:extLst>
              <p:ext uri="{D42A27DB-BD31-4B8C-83A1-F6EECF244321}">
                <p14:modId xmlns:p14="http://schemas.microsoft.com/office/powerpoint/2010/main" val="2973291779"/>
              </p:ext>
            </p:extLst>
          </p:nvPr>
        </p:nvGraphicFramePr>
        <p:xfrm>
          <a:off x="489744" y="1358900"/>
          <a:ext cx="8164512" cy="4837113"/>
        </p:xfrm>
        <a:graphic>
          <a:graphicData uri="http://schemas.openxmlformats.org/presentationml/2006/ole">
            <mc:AlternateContent xmlns:mc="http://schemas.openxmlformats.org/markup-compatibility/2006">
              <mc:Choice xmlns:v="urn:schemas-microsoft-com:vml" Requires="v">
                <p:oleObj spid="_x0000_s103451" name="Equation" r:id="rId3" imgW="4203360" imgH="2476440" progId="Equation.DSMT4">
                  <p:embed/>
                </p:oleObj>
              </mc:Choice>
              <mc:Fallback>
                <p:oleObj name="Equation" r:id="rId3" imgW="4203360" imgH="2476440" progId="Equation.DSMT4">
                  <p:embed/>
                  <p:pic>
                    <p:nvPicPr>
                      <p:cNvPr id="6" name="Object 4"/>
                      <p:cNvPicPr/>
                      <p:nvPr/>
                    </p:nvPicPr>
                    <p:blipFill>
                      <a:blip r:embed="rId4"/>
                      <a:stretch>
                        <a:fillRect/>
                      </a:stretch>
                    </p:blipFill>
                    <p:spPr>
                      <a:xfrm>
                        <a:off x="489744" y="1358900"/>
                        <a:ext cx="8164512" cy="4837113"/>
                      </a:xfrm>
                      <a:prstGeom prst="rect">
                        <a:avLst/>
                      </a:prstGeom>
                    </p:spPr>
                  </p:pic>
                </p:oleObj>
              </mc:Fallback>
            </mc:AlternateContent>
          </a:graphicData>
        </a:graphic>
      </p:graphicFrame>
    </p:spTree>
    <p:extLst>
      <p:ext uri="{BB962C8B-B14F-4D97-AF65-F5344CB8AC3E}">
        <p14:creationId xmlns:p14="http://schemas.microsoft.com/office/powerpoint/2010/main" val="2732767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Membership Table</a:t>
            </a:r>
          </a:p>
        </p:txBody>
      </p:sp>
      <p:sp>
        <p:nvSpPr>
          <p:cNvPr id="12" name="Content Placeholder 2"/>
          <p:cNvSpPr>
            <a:spLocks noGrp="1"/>
          </p:cNvSpPr>
          <p:nvPr>
            <p:ph idx="1"/>
          </p:nvPr>
        </p:nvSpPr>
        <p:spPr>
          <a:xfrm>
            <a:off x="457200" y="1295400"/>
            <a:ext cx="8229600" cy="838200"/>
          </a:xfrm>
        </p:spPr>
        <p:txBody>
          <a:bodyPr/>
          <a:lstStyle/>
          <a:p>
            <a:r>
              <a:rPr lang="en-US" sz="2600" b="1" dirty="0"/>
              <a:t>Example</a:t>
            </a:r>
            <a:r>
              <a:rPr lang="en-US" sz="2600" dirty="0"/>
              <a:t>: Construct a membership table to show that the distributive law holds.</a:t>
            </a:r>
          </a:p>
        </p:txBody>
      </p:sp>
      <p:graphicFrame>
        <p:nvGraphicFramePr>
          <p:cNvPr id="16" name="Object 3"/>
          <p:cNvGraphicFramePr>
            <a:graphicFrameLocks noChangeAspect="1"/>
          </p:cNvGraphicFramePr>
          <p:nvPr>
            <p:extLst>
              <p:ext uri="{D42A27DB-BD31-4B8C-83A1-F6EECF244321}">
                <p14:modId xmlns:p14="http://schemas.microsoft.com/office/powerpoint/2010/main" val="2695275961"/>
              </p:ext>
            </p:extLst>
          </p:nvPr>
        </p:nvGraphicFramePr>
        <p:xfrm>
          <a:off x="2057400" y="2133600"/>
          <a:ext cx="4046537" cy="493713"/>
        </p:xfrm>
        <a:graphic>
          <a:graphicData uri="http://schemas.openxmlformats.org/presentationml/2006/ole">
            <mc:AlternateContent xmlns:mc="http://schemas.openxmlformats.org/markup-compatibility/2006">
              <mc:Choice xmlns:v="urn:schemas-microsoft-com:vml" Requires="v">
                <p:oleObj spid="_x0000_s107540" name="Equation" r:id="rId3" imgW="2082600" imgH="253800" progId="Equation.DSMT4">
                  <p:embed/>
                </p:oleObj>
              </mc:Choice>
              <mc:Fallback>
                <p:oleObj name="Equation" r:id="rId3" imgW="2082600" imgH="253800" progId="Equation.DSMT4">
                  <p:embed/>
                  <p:pic>
                    <p:nvPicPr>
                      <p:cNvPr id="8" name="Object 3"/>
                      <p:cNvPicPr/>
                      <p:nvPr/>
                    </p:nvPicPr>
                    <p:blipFill>
                      <a:blip r:embed="rId4"/>
                      <a:stretch>
                        <a:fillRect/>
                      </a:stretch>
                    </p:blipFill>
                    <p:spPr>
                      <a:xfrm>
                        <a:off x="2057400" y="2133600"/>
                        <a:ext cx="4046537" cy="493713"/>
                      </a:xfrm>
                      <a:prstGeom prst="rect">
                        <a:avLst/>
                      </a:prstGeom>
                    </p:spPr>
                  </p:pic>
                </p:oleObj>
              </mc:Fallback>
            </mc:AlternateContent>
          </a:graphicData>
        </a:graphic>
      </p:graphicFrame>
      <p:sp>
        <p:nvSpPr>
          <p:cNvPr id="13" name="Content Placeholder 4"/>
          <p:cNvSpPr>
            <a:spLocks noGrp="1"/>
          </p:cNvSpPr>
          <p:nvPr>
            <p:ph idx="13"/>
          </p:nvPr>
        </p:nvSpPr>
        <p:spPr>
          <a:xfrm>
            <a:off x="457200" y="2667000"/>
            <a:ext cx="1447800" cy="457200"/>
          </a:xfrm>
        </p:spPr>
        <p:txBody>
          <a:bodyPr/>
          <a:lstStyle/>
          <a:p>
            <a:r>
              <a:rPr lang="en-US" sz="2600" b="1" dirty="0"/>
              <a:t>Solution</a:t>
            </a:r>
            <a:r>
              <a:rPr lang="en-US" sz="2600" dirty="0"/>
              <a:t>:</a:t>
            </a:r>
          </a:p>
        </p:txBody>
      </p:sp>
      <mc:AlternateContent xmlns:mc="http://schemas.openxmlformats.org/markup-compatibility/2006" xmlns:a14="http://schemas.microsoft.com/office/drawing/2010/main">
        <mc:Choice Requires="a14">
          <p:graphicFrame>
            <p:nvGraphicFramePr>
              <p:cNvPr id="17" name="Table 5"/>
              <p:cNvGraphicFramePr>
                <a:graphicFrameLocks noGrp="1"/>
              </p:cNvGraphicFramePr>
              <p:nvPr>
                <p:extLst>
                  <p:ext uri="{D42A27DB-BD31-4B8C-83A1-F6EECF244321}">
                    <p14:modId xmlns:p14="http://schemas.microsoft.com/office/powerpoint/2010/main" val="4254951302"/>
                  </p:ext>
                </p:extLst>
              </p:nvPr>
            </p:nvGraphicFramePr>
            <p:xfrm>
              <a:off x="2057400" y="2895600"/>
              <a:ext cx="6309360" cy="33375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xmlns="" val="1083418368"/>
                        </a:ext>
                      </a:extLst>
                    </a:gridCol>
                    <a:gridCol w="365760">
                      <a:extLst>
                        <a:ext uri="{9D8B030D-6E8A-4147-A177-3AD203B41FA5}">
                          <a16:colId xmlns:a16="http://schemas.microsoft.com/office/drawing/2014/main" xmlns="" val="2523832045"/>
                        </a:ext>
                      </a:extLst>
                    </a:gridCol>
                    <a:gridCol w="365760">
                      <a:extLst>
                        <a:ext uri="{9D8B030D-6E8A-4147-A177-3AD203B41FA5}">
                          <a16:colId xmlns:a16="http://schemas.microsoft.com/office/drawing/2014/main" xmlns="" val="3594459888"/>
                        </a:ext>
                      </a:extLst>
                    </a:gridCol>
                    <a:gridCol w="640080">
                      <a:extLst>
                        <a:ext uri="{9D8B030D-6E8A-4147-A177-3AD203B41FA5}">
                          <a16:colId xmlns:a16="http://schemas.microsoft.com/office/drawing/2014/main" xmlns="" val="4130070648"/>
                        </a:ext>
                      </a:extLst>
                    </a:gridCol>
                    <a:gridCol w="1097280">
                      <a:extLst>
                        <a:ext uri="{9D8B030D-6E8A-4147-A177-3AD203B41FA5}">
                          <a16:colId xmlns:a16="http://schemas.microsoft.com/office/drawing/2014/main" xmlns="" val="3314860136"/>
                        </a:ext>
                      </a:extLst>
                    </a:gridCol>
                    <a:gridCol w="640080">
                      <a:extLst>
                        <a:ext uri="{9D8B030D-6E8A-4147-A177-3AD203B41FA5}">
                          <a16:colId xmlns:a16="http://schemas.microsoft.com/office/drawing/2014/main" xmlns="" val="4024246663"/>
                        </a:ext>
                      </a:extLst>
                    </a:gridCol>
                    <a:gridCol w="640080">
                      <a:extLst>
                        <a:ext uri="{9D8B030D-6E8A-4147-A177-3AD203B41FA5}">
                          <a16:colId xmlns:a16="http://schemas.microsoft.com/office/drawing/2014/main" xmlns="" val="3060255362"/>
                        </a:ext>
                      </a:extLst>
                    </a:gridCol>
                    <a:gridCol w="2194560">
                      <a:extLst>
                        <a:ext uri="{9D8B030D-6E8A-4147-A177-3AD203B41FA5}">
                          <a16:colId xmlns:a16="http://schemas.microsoft.com/office/drawing/2014/main" xmlns="" val="2075488130"/>
                        </a:ext>
                      </a:extLst>
                    </a:gridCol>
                  </a:tblGrid>
                  <a:tr h="370840">
                    <a:tc>
                      <a:txBody>
                        <a:bodyPr/>
                        <a:lstStyle/>
                        <a:p>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 (B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 ∩</m:t>
                              </m:r>
                            </m:oMath>
                          </a14:m>
                          <a:r>
                            <a:rPr lang="en-US" i="1" dirty="0">
                              <a:solidFill>
                                <a:schemeClr val="tx1"/>
                              </a:solidFill>
                            </a:rPr>
                            <a:t> (A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xmlns="" val="1492407654"/>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126349777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3832431909"/>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84159412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3427264873"/>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2167107224"/>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385510901"/>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4042512232"/>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1887864337"/>
                      </a:ext>
                    </a:extLst>
                  </a:tr>
                </a:tbl>
              </a:graphicData>
            </a:graphic>
          </p:graphicFrame>
        </mc:Choice>
        <mc:Fallback xmlns="">
          <p:graphicFrame>
            <p:nvGraphicFramePr>
              <p:cNvPr id="17" name="Table 5"/>
              <p:cNvGraphicFramePr>
                <a:graphicFrameLocks noGrp="1"/>
              </p:cNvGraphicFramePr>
              <p:nvPr>
                <p:extLst>
                  <p:ext uri="{D42A27DB-BD31-4B8C-83A1-F6EECF244321}">
                    <p14:modId xmlns:p14="http://schemas.microsoft.com/office/powerpoint/2010/main" val="4254951302"/>
                  </p:ext>
                </p:extLst>
              </p:nvPr>
            </p:nvGraphicFramePr>
            <p:xfrm>
              <a:off x="2057400" y="2895600"/>
              <a:ext cx="6309360" cy="33375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1083418368"/>
                        </a:ext>
                      </a:extLst>
                    </a:gridCol>
                    <a:gridCol w="365760">
                      <a:extLst>
                        <a:ext uri="{9D8B030D-6E8A-4147-A177-3AD203B41FA5}">
                          <a16:colId xmlns:a16="http://schemas.microsoft.com/office/drawing/2014/main" val="2523832045"/>
                        </a:ext>
                      </a:extLst>
                    </a:gridCol>
                    <a:gridCol w="365760">
                      <a:extLst>
                        <a:ext uri="{9D8B030D-6E8A-4147-A177-3AD203B41FA5}">
                          <a16:colId xmlns:a16="http://schemas.microsoft.com/office/drawing/2014/main" val="3594459888"/>
                        </a:ext>
                      </a:extLst>
                    </a:gridCol>
                    <a:gridCol w="640080">
                      <a:extLst>
                        <a:ext uri="{9D8B030D-6E8A-4147-A177-3AD203B41FA5}">
                          <a16:colId xmlns:a16="http://schemas.microsoft.com/office/drawing/2014/main" val="4130070648"/>
                        </a:ext>
                      </a:extLst>
                    </a:gridCol>
                    <a:gridCol w="1097280">
                      <a:extLst>
                        <a:ext uri="{9D8B030D-6E8A-4147-A177-3AD203B41FA5}">
                          <a16:colId xmlns:a16="http://schemas.microsoft.com/office/drawing/2014/main" val="3314860136"/>
                        </a:ext>
                      </a:extLst>
                    </a:gridCol>
                    <a:gridCol w="640080">
                      <a:extLst>
                        <a:ext uri="{9D8B030D-6E8A-4147-A177-3AD203B41FA5}">
                          <a16:colId xmlns:a16="http://schemas.microsoft.com/office/drawing/2014/main" val="4024246663"/>
                        </a:ext>
                      </a:extLst>
                    </a:gridCol>
                    <a:gridCol w="640080">
                      <a:extLst>
                        <a:ext uri="{9D8B030D-6E8A-4147-A177-3AD203B41FA5}">
                          <a16:colId xmlns:a16="http://schemas.microsoft.com/office/drawing/2014/main" val="3060255362"/>
                        </a:ext>
                      </a:extLst>
                    </a:gridCol>
                    <a:gridCol w="2194560">
                      <a:extLst>
                        <a:ext uri="{9D8B030D-6E8A-4147-A177-3AD203B41FA5}">
                          <a16:colId xmlns:a16="http://schemas.microsoft.com/office/drawing/2014/main" val="2075488130"/>
                        </a:ext>
                      </a:extLst>
                    </a:gridCol>
                  </a:tblGrid>
                  <a:tr h="370840">
                    <a:tc>
                      <a:txBody>
                        <a:bodyPr/>
                        <a:lstStyle/>
                        <a:p>
                          <a:r>
                            <a:rPr lang="en-US" i="1" dirty="0" smtClean="0">
                              <a:solidFill>
                                <a:schemeClr val="tx1"/>
                              </a:solidFill>
                            </a:rPr>
                            <a:t>A</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smtClean="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smtClean="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73333" t="-8197" r="-720000"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9444" t="-8197" r="-320000"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40566" t="-8197" r="-443396"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545714" t="-8197" r="-347619"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88333" t="-8197" r="-1389" b="-822951"/>
                          </a:stretch>
                        </a:blipFill>
                      </a:tcPr>
                    </a:tc>
                    <a:extLst>
                      <a:ext uri="{0D108BD9-81ED-4DB2-BD59-A6C34878D82A}">
                        <a16:rowId xmlns:a16="http://schemas.microsoft.com/office/drawing/2014/main" val="1492407654"/>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Fallback>
      </mc:AlternateContent>
    </p:spTree>
    <p:extLst>
      <p:ext uri="{BB962C8B-B14F-4D97-AF65-F5344CB8AC3E}">
        <p14:creationId xmlns:p14="http://schemas.microsoft.com/office/powerpoint/2010/main" val="1497184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Between Binary, Octal, and Hexadecimal Expansions</a:t>
            </a:r>
          </a:p>
        </p:txBody>
      </p:sp>
      <p:sp>
        <p:nvSpPr>
          <p:cNvPr id="7" name="Content Placeholder 2"/>
          <p:cNvSpPr>
            <a:spLocks noGrp="1"/>
          </p:cNvSpPr>
          <p:nvPr>
            <p:ph idx="1"/>
          </p:nvPr>
        </p:nvSpPr>
        <p:spPr>
          <a:xfrm>
            <a:off x="457200" y="1295400"/>
            <a:ext cx="8229600" cy="990600"/>
          </a:xfrm>
        </p:spPr>
        <p:txBody>
          <a:bodyPr/>
          <a:lstStyle/>
          <a:p>
            <a:pPr>
              <a:spcBef>
                <a:spcPts val="600"/>
              </a:spcBef>
            </a:pPr>
            <a:r>
              <a:rPr lang="en-US" sz="2600" dirty="0"/>
              <a:t>Let </a:t>
            </a:r>
            <a:r>
              <a:rPr lang="en-US" sz="2600" i="1" dirty="0"/>
              <a:t>A</a:t>
            </a:r>
            <a:r>
              <a:rPr lang="en-US" sz="2600" baseline="-25000" dirty="0"/>
              <a:t>1</a:t>
            </a:r>
            <a:r>
              <a:rPr lang="en-US" sz="2600" dirty="0"/>
              <a:t>, </a:t>
            </a:r>
            <a:r>
              <a:rPr lang="en-US" sz="2600" i="1" dirty="0"/>
              <a:t>A</a:t>
            </a:r>
            <a:r>
              <a:rPr lang="en-US" sz="2600" baseline="-25000" dirty="0"/>
              <a:t>2</a:t>
            </a:r>
            <a:r>
              <a:rPr lang="en-US" sz="2600" dirty="0"/>
              <a:t> ,…, </a:t>
            </a:r>
            <a:r>
              <a:rPr lang="en-US" sz="2600" i="1" dirty="0"/>
              <a:t>A</a:t>
            </a:r>
            <a:r>
              <a:rPr lang="en-US" sz="2600" i="1" baseline="-25000" dirty="0"/>
              <a:t>n</a:t>
            </a:r>
            <a:r>
              <a:rPr lang="en-US" sz="2600" dirty="0"/>
              <a:t> be an indexed collection of sets.</a:t>
            </a:r>
          </a:p>
          <a:p>
            <a:pPr>
              <a:spcBef>
                <a:spcPts val="600"/>
              </a:spcBef>
            </a:pPr>
            <a:r>
              <a:rPr lang="en-US" sz="2600" dirty="0"/>
              <a:t>We define:</a:t>
            </a:r>
          </a:p>
        </p:txBody>
      </p:sp>
      <p:graphicFrame>
        <p:nvGraphicFramePr>
          <p:cNvPr id="8" name="Object 3"/>
          <p:cNvGraphicFramePr>
            <a:graphicFrameLocks noChangeAspect="1"/>
          </p:cNvGraphicFramePr>
          <p:nvPr>
            <p:extLst>
              <p:ext uri="{D42A27DB-BD31-4B8C-83A1-F6EECF244321}">
                <p14:modId xmlns:p14="http://schemas.microsoft.com/office/powerpoint/2010/main" val="2293896022"/>
              </p:ext>
            </p:extLst>
          </p:nvPr>
        </p:nvGraphicFramePr>
        <p:xfrm>
          <a:off x="2667000" y="1828800"/>
          <a:ext cx="2987042" cy="1713876"/>
        </p:xfrm>
        <a:graphic>
          <a:graphicData uri="http://schemas.openxmlformats.org/presentationml/2006/ole">
            <mc:AlternateContent xmlns:mc="http://schemas.openxmlformats.org/markup-compatibility/2006">
              <mc:Choice xmlns:v="urn:schemas-microsoft-com:vml" Requires="v">
                <p:oleObj spid="_x0000_s104496" name="Equation" r:id="rId3" imgW="1549080" imgH="888840" progId="Equation.DSMT4">
                  <p:embed/>
                </p:oleObj>
              </mc:Choice>
              <mc:Fallback>
                <p:oleObj name="Equation" r:id="rId3" imgW="1549080" imgH="888840" progId="Equation.DSMT4">
                  <p:embed/>
                  <p:pic>
                    <p:nvPicPr>
                      <p:cNvPr id="0" name=""/>
                      <p:cNvPicPr/>
                      <p:nvPr/>
                    </p:nvPicPr>
                    <p:blipFill>
                      <a:blip r:embed="rId4"/>
                      <a:stretch>
                        <a:fillRect/>
                      </a:stretch>
                    </p:blipFill>
                    <p:spPr>
                      <a:xfrm>
                        <a:off x="2667000" y="1828800"/>
                        <a:ext cx="2987042" cy="1713876"/>
                      </a:xfrm>
                      <a:prstGeom prst="rect">
                        <a:avLst/>
                      </a:prstGeom>
                    </p:spPr>
                  </p:pic>
                </p:oleObj>
              </mc:Fallback>
            </mc:AlternateContent>
          </a:graphicData>
        </a:graphic>
      </p:graphicFrame>
      <p:sp>
        <p:nvSpPr>
          <p:cNvPr id="4" name="Content Placeholder 4"/>
          <p:cNvSpPr>
            <a:spLocks noGrp="1"/>
          </p:cNvSpPr>
          <p:nvPr>
            <p:ph idx="13"/>
          </p:nvPr>
        </p:nvSpPr>
        <p:spPr>
          <a:xfrm>
            <a:off x="457200" y="3581400"/>
            <a:ext cx="8229600" cy="1332876"/>
          </a:xfrm>
        </p:spPr>
        <p:txBody>
          <a:bodyPr/>
          <a:lstStyle/>
          <a:p>
            <a:pPr>
              <a:spcBef>
                <a:spcPts val="0"/>
              </a:spcBef>
            </a:pPr>
            <a:r>
              <a:rPr lang="en-US" sz="2600" dirty="0"/>
              <a:t>These are well defined, since union and intersection are associative.</a:t>
            </a:r>
          </a:p>
          <a:p>
            <a:pPr>
              <a:spcBef>
                <a:spcPts val="0"/>
              </a:spcBef>
            </a:pPr>
            <a:r>
              <a:rPr lang="en-US" sz="2600" dirty="0"/>
              <a:t>For </a:t>
            </a:r>
            <a:r>
              <a:rPr lang="en-US" sz="2600" i="1" dirty="0" err="1"/>
              <a:t>i</a:t>
            </a:r>
            <a:r>
              <a:rPr lang="en-US" sz="2600" dirty="0"/>
              <a:t> = </a:t>
            </a:r>
            <a:r>
              <a:rPr lang="en-US" sz="2600" dirty="0">
                <a:ea typeface="Cambria Math" pitchFamily="18" charset="0"/>
              </a:rPr>
              <a:t>1</a:t>
            </a:r>
            <a:r>
              <a:rPr lang="en-US" sz="2600" dirty="0"/>
              <a:t>,</a:t>
            </a:r>
            <a:r>
              <a:rPr lang="en-US" sz="2600" dirty="0">
                <a:ea typeface="Cambria Math" pitchFamily="18" charset="0"/>
              </a:rPr>
              <a:t>2</a:t>
            </a:r>
            <a:r>
              <a:rPr lang="en-US" sz="2600" dirty="0"/>
              <a:t>,…, let </a:t>
            </a:r>
            <a:r>
              <a:rPr lang="en-US" sz="2600" i="1" dirty="0"/>
              <a:t>A</a:t>
            </a:r>
            <a:r>
              <a:rPr lang="en-US" sz="2600" baseline="-25000" dirty="0"/>
              <a:t>i </a:t>
            </a:r>
            <a:r>
              <a:rPr lang="en-US" sz="2600" dirty="0"/>
              <a:t> = {</a:t>
            </a:r>
            <a:r>
              <a:rPr lang="en-US" sz="2600" i="1" dirty="0" err="1"/>
              <a:t>i</a:t>
            </a:r>
            <a:r>
              <a:rPr lang="en-US" sz="2600" dirty="0"/>
              <a:t>, </a:t>
            </a:r>
            <a:r>
              <a:rPr lang="en-US" sz="2600" i="1" dirty="0" err="1"/>
              <a:t>i</a:t>
            </a:r>
            <a:r>
              <a:rPr lang="en-US" sz="2600" dirty="0"/>
              <a:t> + </a:t>
            </a:r>
            <a:r>
              <a:rPr lang="en-US" sz="2600" dirty="0">
                <a:ea typeface="Cambria Math" pitchFamily="18" charset="0"/>
              </a:rPr>
              <a:t>1</a:t>
            </a:r>
            <a:r>
              <a:rPr lang="en-US" sz="2600" dirty="0"/>
              <a:t>, </a:t>
            </a:r>
            <a:r>
              <a:rPr lang="en-US" sz="2600" i="1" dirty="0" err="1"/>
              <a:t>i</a:t>
            </a:r>
            <a:r>
              <a:rPr lang="en-US" sz="2600" dirty="0"/>
              <a:t> + </a:t>
            </a:r>
            <a:r>
              <a:rPr lang="en-US" sz="2600" dirty="0">
                <a:ea typeface="Cambria Math" pitchFamily="18" charset="0"/>
              </a:rPr>
              <a:t>2</a:t>
            </a:r>
            <a:r>
              <a:rPr lang="en-US" sz="2600" dirty="0"/>
              <a:t>, ….}. Then,</a:t>
            </a:r>
          </a:p>
        </p:txBody>
      </p:sp>
      <p:graphicFrame>
        <p:nvGraphicFramePr>
          <p:cNvPr id="9" name="Object 5"/>
          <p:cNvGraphicFramePr>
            <a:graphicFrameLocks noChangeAspect="1"/>
          </p:cNvGraphicFramePr>
          <p:nvPr>
            <p:extLst>
              <p:ext uri="{D42A27DB-BD31-4B8C-83A1-F6EECF244321}">
                <p14:modId xmlns:p14="http://schemas.microsoft.com/office/powerpoint/2010/main" val="1951455181"/>
              </p:ext>
            </p:extLst>
          </p:nvPr>
        </p:nvGraphicFramePr>
        <p:xfrm>
          <a:off x="1362075" y="4876800"/>
          <a:ext cx="5902325" cy="1712913"/>
        </p:xfrm>
        <a:graphic>
          <a:graphicData uri="http://schemas.openxmlformats.org/presentationml/2006/ole">
            <mc:AlternateContent xmlns:mc="http://schemas.openxmlformats.org/markup-compatibility/2006">
              <mc:Choice xmlns:v="urn:schemas-microsoft-com:vml" Requires="v">
                <p:oleObj spid="_x0000_s104497" name="Equation" r:id="rId5" imgW="3060360" imgH="888840" progId="Equation.DSMT4">
                  <p:embed/>
                </p:oleObj>
              </mc:Choice>
              <mc:Fallback>
                <p:oleObj name="Equation" r:id="rId5" imgW="3060360" imgH="888840" progId="Equation.DSMT4">
                  <p:embed/>
                  <p:pic>
                    <p:nvPicPr>
                      <p:cNvPr id="8" name="Object 7"/>
                      <p:cNvPicPr/>
                      <p:nvPr/>
                    </p:nvPicPr>
                    <p:blipFill>
                      <a:blip r:embed="rId6"/>
                      <a:stretch>
                        <a:fillRect/>
                      </a:stretch>
                    </p:blipFill>
                    <p:spPr>
                      <a:xfrm>
                        <a:off x="1362075" y="4876800"/>
                        <a:ext cx="5902325" cy="1712913"/>
                      </a:xfrm>
                      <a:prstGeom prst="rect">
                        <a:avLst/>
                      </a:prstGeom>
                    </p:spPr>
                  </p:pic>
                </p:oleObj>
              </mc:Fallback>
            </mc:AlternateContent>
          </a:graphicData>
        </a:graphic>
      </p:graphicFrame>
    </p:spTree>
    <p:extLst>
      <p:ext uri="{BB962C8B-B14F-4D97-AF65-F5344CB8AC3E}">
        <p14:creationId xmlns:p14="http://schemas.microsoft.com/office/powerpoint/2010/main" val="1109631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2.3</a:t>
            </a:r>
          </a:p>
        </p:txBody>
      </p:sp>
    </p:spTree>
    <p:extLst>
      <p:ext uri="{BB962C8B-B14F-4D97-AF65-F5344CB8AC3E}">
        <p14:creationId xmlns:p14="http://schemas.microsoft.com/office/powerpoint/2010/main" val="3890456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Section Summary</a:t>
            </a:r>
            <a:r>
              <a:rPr lang="en-US" sz="1500" dirty="0"/>
              <a:t> 3</a:t>
            </a:r>
          </a:p>
        </p:txBody>
      </p:sp>
      <p:sp>
        <p:nvSpPr>
          <p:cNvPr id="14" name="Content Placeholder 2"/>
          <p:cNvSpPr>
            <a:spLocks noGrp="1"/>
          </p:cNvSpPr>
          <p:nvPr>
            <p:ph idx="1"/>
          </p:nvPr>
        </p:nvSpPr>
        <p:spPr/>
        <p:txBody>
          <a:bodyPr/>
          <a:lstStyle/>
          <a:p>
            <a:pPr>
              <a:spcBef>
                <a:spcPts val="600"/>
              </a:spcBef>
            </a:pPr>
            <a:r>
              <a:rPr lang="en-US" sz="3000" dirty="0"/>
              <a:t>Definition of a Function.</a:t>
            </a:r>
          </a:p>
          <a:p>
            <a:pPr lvl="1">
              <a:spcBef>
                <a:spcPts val="600"/>
              </a:spcBef>
            </a:pPr>
            <a:r>
              <a:rPr lang="en-US" sz="2600" dirty="0"/>
              <a:t>Domain, Codomain</a:t>
            </a:r>
          </a:p>
          <a:p>
            <a:pPr lvl="1">
              <a:spcBef>
                <a:spcPts val="600"/>
              </a:spcBef>
            </a:pPr>
            <a:r>
              <a:rPr lang="en-US" sz="2600" dirty="0"/>
              <a:t>Image, Preimage</a:t>
            </a:r>
          </a:p>
          <a:p>
            <a:pPr>
              <a:spcBef>
                <a:spcPts val="600"/>
              </a:spcBef>
            </a:pPr>
            <a:r>
              <a:rPr lang="en-US" sz="3000" dirty="0"/>
              <a:t>Injection, Surjection, Bijection</a:t>
            </a:r>
          </a:p>
          <a:p>
            <a:pPr>
              <a:spcBef>
                <a:spcPts val="600"/>
              </a:spcBef>
            </a:pPr>
            <a:r>
              <a:rPr lang="en-US" sz="3000" dirty="0"/>
              <a:t>Inverse Function</a:t>
            </a:r>
          </a:p>
          <a:p>
            <a:pPr>
              <a:spcBef>
                <a:spcPts val="600"/>
              </a:spcBef>
            </a:pPr>
            <a:r>
              <a:rPr lang="en-US" sz="3000" dirty="0"/>
              <a:t>Function Composition</a:t>
            </a:r>
          </a:p>
          <a:p>
            <a:pPr>
              <a:spcBef>
                <a:spcPts val="600"/>
              </a:spcBef>
            </a:pPr>
            <a:r>
              <a:rPr lang="en-US" sz="3000" dirty="0"/>
              <a:t>Graphing Functions</a:t>
            </a:r>
          </a:p>
          <a:p>
            <a:pPr>
              <a:spcBef>
                <a:spcPts val="600"/>
              </a:spcBef>
            </a:pPr>
            <a:r>
              <a:rPr lang="en-US" sz="3000" dirty="0"/>
              <a:t>Floor, Ceiling, Factorial</a:t>
            </a:r>
          </a:p>
          <a:p>
            <a:pPr>
              <a:spcBef>
                <a:spcPts val="600"/>
              </a:spcBef>
            </a:pPr>
            <a:r>
              <a:rPr lang="en-US" sz="3000" dirty="0"/>
              <a:t>Partial Functions (optional)</a:t>
            </a:r>
          </a:p>
        </p:txBody>
      </p:sp>
    </p:spTree>
    <p:extLst>
      <p:ext uri="{BB962C8B-B14F-4D97-AF65-F5344CB8AC3E}">
        <p14:creationId xmlns:p14="http://schemas.microsoft.com/office/powerpoint/2010/main" val="471041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1</a:t>
            </a:r>
          </a:p>
        </p:txBody>
      </p:sp>
      <p:sp>
        <p:nvSpPr>
          <p:cNvPr id="14" name="Content Placeholder 2"/>
          <p:cNvSpPr>
            <a:spLocks noGrp="1"/>
          </p:cNvSpPr>
          <p:nvPr>
            <p:ph idx="1"/>
          </p:nvPr>
        </p:nvSpPr>
        <p:spPr>
          <a:xfrm>
            <a:off x="457200" y="1295400"/>
            <a:ext cx="8364998" cy="4038600"/>
          </a:xfrm>
        </p:spPr>
        <p:txBody>
          <a:bodyPr/>
          <a:lstStyle/>
          <a:p>
            <a:r>
              <a:rPr lang="en-US" sz="3000" b="1" dirty="0"/>
              <a:t>Definition</a:t>
            </a:r>
            <a:r>
              <a:rPr lang="en-US" sz="3000" dirty="0"/>
              <a:t>: Let </a:t>
            </a:r>
            <a:r>
              <a:rPr lang="en-US" sz="3000" i="1" dirty="0"/>
              <a:t>A</a:t>
            </a:r>
            <a:r>
              <a:rPr lang="en-US" sz="3000" dirty="0"/>
              <a:t> and </a:t>
            </a:r>
            <a:r>
              <a:rPr lang="en-US" sz="3000" i="1" dirty="0"/>
              <a:t>B </a:t>
            </a:r>
            <a:r>
              <a:rPr lang="en-US" sz="3000" dirty="0"/>
              <a:t>be nonempty sets. A </a:t>
            </a:r>
            <a:r>
              <a:rPr lang="en-US" sz="3000" i="1" dirty="0"/>
              <a:t>function</a:t>
            </a:r>
            <a:r>
              <a:rPr lang="en-US" sz="3000" dirty="0"/>
              <a:t> </a:t>
            </a:r>
            <a:r>
              <a:rPr lang="en-US" sz="3000" i="1" dirty="0"/>
              <a:t>f</a:t>
            </a:r>
            <a:r>
              <a:rPr lang="en-US" sz="3000" dirty="0"/>
              <a:t>  from </a:t>
            </a:r>
            <a:r>
              <a:rPr lang="en-US" sz="3000" i="1" dirty="0"/>
              <a:t>A</a:t>
            </a:r>
            <a:r>
              <a:rPr lang="en-US" sz="3000" dirty="0"/>
              <a:t> to </a:t>
            </a:r>
            <a:r>
              <a:rPr lang="en-US" sz="3000" i="1" dirty="0"/>
              <a:t>B</a:t>
            </a:r>
            <a:r>
              <a:rPr lang="en-US" sz="3000" dirty="0"/>
              <a:t>, denoted </a:t>
            </a:r>
            <a:r>
              <a:rPr lang="en-US" sz="3000" i="1" dirty="0"/>
              <a:t>f</a:t>
            </a:r>
            <a:r>
              <a:rPr lang="en-US" sz="3000" dirty="0">
                <a:ea typeface="Cambria Math" pitchFamily="18" charset="0"/>
              </a:rPr>
              <a:t>: </a:t>
            </a:r>
            <a:r>
              <a:rPr lang="en-US" sz="3000" i="1" dirty="0">
                <a:ea typeface="Cambria Math" pitchFamily="18" charset="0"/>
              </a:rPr>
              <a:t>A</a:t>
            </a:r>
            <a:r>
              <a:rPr lang="en-US" sz="3000" dirty="0">
                <a:ea typeface="Cambria Math" pitchFamily="18" charset="0"/>
              </a:rPr>
              <a:t> </a:t>
            </a:r>
            <a:r>
              <a:rPr lang="en-US" sz="3000" dirty="0">
                <a:ea typeface="Cambria Math"/>
                <a:sym typeface="Symbol" panose="05050102010706020507" pitchFamily="18" charset="2"/>
              </a:rPr>
              <a:t></a:t>
            </a:r>
            <a:r>
              <a:rPr lang="en-US" sz="3000" dirty="0">
                <a:ea typeface="Cambria Math" pitchFamily="18" charset="0"/>
                <a:sym typeface="Wingdings" pitchFamily="2" charset="2"/>
              </a:rPr>
              <a:t> </a:t>
            </a:r>
            <a:r>
              <a:rPr lang="en-US" sz="3000" i="1" dirty="0">
                <a:ea typeface="Cambria Math" pitchFamily="18" charset="0"/>
                <a:sym typeface="Wingdings" pitchFamily="2" charset="2"/>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is an assignment of each element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to exactly one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We write</a:t>
            </a:r>
            <a:r>
              <a:rPr lang="en-US" sz="3000" dirty="0">
                <a:sym typeface="Wingdings" pitchFamily="2" charset="2"/>
              </a:rPr>
              <a:t> </a:t>
            </a:r>
            <a:r>
              <a:rPr lang="en-US" sz="3000" i="1" dirty="0"/>
              <a:t>f</a:t>
            </a:r>
            <a:r>
              <a:rPr lang="en-US" sz="3000" dirty="0">
                <a:ea typeface="Cambria Math" pitchFamily="18" charset="0"/>
              </a:rPr>
              <a:t>(</a:t>
            </a:r>
            <a:r>
              <a:rPr lang="en-US" sz="3000" i="1" dirty="0">
                <a:ea typeface="Cambria Math" pitchFamily="18" charset="0"/>
              </a:rPr>
              <a:t>a</a:t>
            </a:r>
            <a:r>
              <a:rPr lang="en-US" sz="3000" dirty="0">
                <a:ea typeface="Cambria Math" pitchFamily="18" charset="0"/>
              </a:rPr>
              <a:t>) = </a:t>
            </a:r>
            <a:r>
              <a:rPr lang="en-US" sz="3000" i="1" dirty="0">
                <a:ea typeface="Cambria Math" pitchFamily="18" charset="0"/>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is the unique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assigned by the function </a:t>
            </a:r>
            <a:r>
              <a:rPr lang="en-US" sz="3000" dirty="0"/>
              <a:t>f</a:t>
            </a:r>
            <a:r>
              <a:rPr lang="en-US" sz="3000" dirty="0">
                <a:ea typeface="Cambria Math" pitchFamily="18" charset="0"/>
                <a:sym typeface="Wingdings" pitchFamily="2" charset="2"/>
              </a:rPr>
              <a:t> to the element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a:t>
            </a:r>
          </a:p>
          <a:p>
            <a:pPr lvl="1"/>
            <a:r>
              <a:rPr lang="en-US" sz="2600" dirty="0">
                <a:ea typeface="Cambria Math" pitchFamily="18" charset="0"/>
                <a:sym typeface="Wingdings" pitchFamily="2" charset="2"/>
              </a:rPr>
              <a:t>Functions are sometimes</a:t>
            </a:r>
            <a:br>
              <a:rPr lang="en-US" sz="2600" dirty="0">
                <a:ea typeface="Cambria Math" pitchFamily="18" charset="0"/>
                <a:sym typeface="Wingdings" pitchFamily="2" charset="2"/>
              </a:rPr>
            </a:br>
            <a:r>
              <a:rPr lang="en-US" sz="2600" dirty="0">
                <a:ea typeface="Cambria Math" pitchFamily="18" charset="0"/>
                <a:sym typeface="Wingdings" pitchFamily="2" charset="2"/>
              </a:rPr>
              <a:t>called </a:t>
            </a:r>
            <a:r>
              <a:rPr lang="en-US" sz="2600" i="1" dirty="0">
                <a:ea typeface="Cambria Math" pitchFamily="18" charset="0"/>
                <a:sym typeface="Wingdings" pitchFamily="2" charset="2"/>
              </a:rPr>
              <a:t>mappings</a:t>
            </a:r>
            <a:r>
              <a:rPr lang="en-US" sz="2600" dirty="0">
                <a:ea typeface="Cambria Math" pitchFamily="18" charset="0"/>
                <a:sym typeface="Wingdings" pitchFamily="2" charset="2"/>
              </a:rPr>
              <a:t/>
            </a:r>
            <a:br>
              <a:rPr lang="en-US" sz="2600" dirty="0">
                <a:ea typeface="Cambria Math" pitchFamily="18" charset="0"/>
                <a:sym typeface="Wingdings" pitchFamily="2" charset="2"/>
              </a:rPr>
            </a:br>
            <a:r>
              <a:rPr lang="en-US" sz="2600" dirty="0">
                <a:ea typeface="Cambria Math" pitchFamily="18" charset="0"/>
                <a:sym typeface="Wingdings" pitchFamily="2" charset="2"/>
              </a:rPr>
              <a:t>or </a:t>
            </a:r>
            <a:r>
              <a:rPr lang="en-US" sz="2600" i="1" dirty="0">
                <a:ea typeface="Cambria Math" pitchFamily="18" charset="0"/>
                <a:sym typeface="Wingdings" pitchFamily="2" charset="2"/>
              </a:rPr>
              <a:t>transformations</a:t>
            </a:r>
            <a:r>
              <a:rPr lang="en-US" sz="2600" dirty="0">
                <a:ea typeface="Cambria Math" pitchFamily="18" charset="0"/>
                <a:sym typeface="Wingdings" pitchFamily="2" charset="2"/>
              </a:rPr>
              <a:t>.</a:t>
            </a:r>
            <a:endParaRPr lang="en-US" sz="2600" b="1" dirty="0">
              <a:ea typeface="Cambria Math" pitchFamily="18" charset="0"/>
              <a:sym typeface="Wingdings" pitchFamily="2" charset="2"/>
            </a:endParaRP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28919" y="3916680"/>
            <a:ext cx="3893279" cy="26365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08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2</a:t>
            </a:r>
          </a:p>
        </p:txBody>
      </p:sp>
      <p:sp>
        <p:nvSpPr>
          <p:cNvPr id="14" name="Content Placeholder 2"/>
          <p:cNvSpPr>
            <a:spLocks noGrp="1"/>
          </p:cNvSpPr>
          <p:nvPr>
            <p:ph idx="1"/>
          </p:nvPr>
        </p:nvSpPr>
        <p:spPr>
          <a:xfrm>
            <a:off x="457200" y="1295400"/>
            <a:ext cx="8364998" cy="2895600"/>
          </a:xfrm>
        </p:spPr>
        <p:txBody>
          <a:bodyPr/>
          <a:lstStyle/>
          <a:p>
            <a:r>
              <a:rPr lang="en-US" sz="2800" dirty="0"/>
              <a:t>A function f</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 </a:t>
            </a:r>
            <a:r>
              <a:rPr lang="en-US" sz="2800" dirty="0">
                <a:ea typeface="Cambria Math"/>
                <a:sym typeface="Symbol" panose="05050102010706020507" pitchFamily="18" charset="2"/>
              </a:rPr>
              <a:t></a:t>
            </a:r>
            <a:r>
              <a:rPr lang="en-US" sz="2800" dirty="0">
                <a:ea typeface="Cambria Math" pitchFamily="18" charset="0"/>
                <a:sym typeface="Wingdings" pitchFamily="2" charset="2"/>
              </a:rPr>
              <a:t> </a:t>
            </a:r>
            <a:r>
              <a:rPr lang="en-US" sz="2800" i="1" dirty="0">
                <a:ea typeface="Cambria Math" pitchFamily="18" charset="0"/>
                <a:sym typeface="Wingdings" pitchFamily="2" charset="2"/>
              </a:rPr>
              <a:t>B</a:t>
            </a:r>
            <a:r>
              <a:rPr lang="en-US" sz="2800" dirty="0">
                <a:ea typeface="Cambria Math" pitchFamily="18" charset="0"/>
              </a:rPr>
              <a:t>  </a:t>
            </a:r>
            <a:r>
              <a:rPr lang="en-US" sz="2800" dirty="0"/>
              <a:t>can also be defined as a subset of </a:t>
            </a:r>
            <a:r>
              <a:rPr lang="en-US" sz="2800" i="1" dirty="0">
                <a:ea typeface="Cambria Math" pitchFamily="18" charset="0"/>
              </a:rPr>
              <a:t>A</a:t>
            </a:r>
            <a:r>
              <a:rPr lang="en-US" sz="2800" dirty="0">
                <a:ea typeface="Cambria Math" pitchFamily="18" charset="0"/>
                <a:cs typeface="Calibri" panose="020F0502020204030204" pitchFamily="34" charset="0"/>
              </a:rPr>
              <a:t>×</a:t>
            </a:r>
            <a:r>
              <a:rPr lang="en-US" sz="2800" i="1" dirty="0">
                <a:ea typeface="Cambria Math" pitchFamily="18" charset="0"/>
              </a:rPr>
              <a:t>B</a:t>
            </a:r>
            <a:r>
              <a:rPr lang="en-US" sz="2800" dirty="0"/>
              <a:t> (a relation). This subset is restricted to be a relation where no two elements of the relation have the same first element. </a:t>
            </a:r>
          </a:p>
          <a:p>
            <a:r>
              <a:rPr lang="en-US" sz="2800" dirty="0"/>
              <a:t>Specifically, a function </a:t>
            </a:r>
            <a:r>
              <a:rPr lang="en-US" sz="2800" i="1" dirty="0"/>
              <a:t>f</a:t>
            </a:r>
            <a:r>
              <a:rPr lang="en-US" sz="2800" dirty="0"/>
              <a:t> from </a:t>
            </a:r>
            <a:r>
              <a:rPr lang="en-US" sz="2800" i="1" dirty="0"/>
              <a:t>A</a:t>
            </a:r>
            <a:r>
              <a:rPr lang="en-US" sz="2800" dirty="0"/>
              <a:t> to </a:t>
            </a:r>
            <a:r>
              <a:rPr lang="en-US" sz="2800" i="1" dirty="0"/>
              <a:t>B </a:t>
            </a:r>
            <a:r>
              <a:rPr lang="en-US" sz="2800" dirty="0"/>
              <a:t>contains one, and only one ordered pair (</a:t>
            </a:r>
            <a:r>
              <a:rPr lang="en-US" sz="2800" i="1" dirty="0">
                <a:ea typeface="Cambria Math" pitchFamily="18" charset="0"/>
              </a:rPr>
              <a:t>a, b</a:t>
            </a:r>
            <a:r>
              <a:rPr lang="en-US" sz="2800" dirty="0"/>
              <a:t>) for every element </a:t>
            </a:r>
            <a:r>
              <a:rPr lang="en-US" sz="2800" i="1" dirty="0"/>
              <a:t>a</a:t>
            </a:r>
            <a:r>
              <a:rPr lang="en-US" sz="2800" dirty="0">
                <a:ea typeface="Cambria Math"/>
              </a:rPr>
              <a:t>∈</a:t>
            </a:r>
            <a:r>
              <a:rPr lang="en-US" sz="2800" dirty="0"/>
              <a:t> </a:t>
            </a:r>
            <a:r>
              <a:rPr lang="en-US" sz="2800" i="1" dirty="0"/>
              <a:t>A</a:t>
            </a:r>
            <a:r>
              <a:rPr lang="en-US" sz="2800" dirty="0"/>
              <a:t>.</a:t>
            </a:r>
          </a:p>
        </p:txBody>
      </p:sp>
      <p:graphicFrame>
        <p:nvGraphicFramePr>
          <p:cNvPr id="3" name="Object 3"/>
          <p:cNvGraphicFramePr>
            <a:graphicFrameLocks noChangeAspect="1"/>
          </p:cNvGraphicFramePr>
          <p:nvPr>
            <p:extLst>
              <p:ext uri="{D42A27DB-BD31-4B8C-83A1-F6EECF244321}">
                <p14:modId xmlns:p14="http://schemas.microsoft.com/office/powerpoint/2010/main" val="3362674618"/>
              </p:ext>
            </p:extLst>
          </p:nvPr>
        </p:nvGraphicFramePr>
        <p:xfrm>
          <a:off x="1959843" y="4267200"/>
          <a:ext cx="5224314" cy="635000"/>
        </p:xfrm>
        <a:graphic>
          <a:graphicData uri="http://schemas.openxmlformats.org/presentationml/2006/ole">
            <mc:AlternateContent xmlns:mc="http://schemas.openxmlformats.org/markup-compatibility/2006">
              <mc:Choice xmlns:v="urn:schemas-microsoft-com:vml" Requires="v">
                <p:oleObj spid="_x0000_s39500" name="Equation" r:id="rId3" imgW="2298600" imgH="279360" progId="Equation.DSMT4">
                  <p:embed/>
                </p:oleObj>
              </mc:Choice>
              <mc:Fallback>
                <p:oleObj name="Equation" r:id="rId3" imgW="2298600" imgH="279360" progId="Equation.DSMT4">
                  <p:embed/>
                  <p:pic>
                    <p:nvPicPr>
                      <p:cNvPr id="0" name=""/>
                      <p:cNvPicPr/>
                      <p:nvPr/>
                    </p:nvPicPr>
                    <p:blipFill>
                      <a:blip r:embed="rId4"/>
                      <a:stretch>
                        <a:fillRect/>
                      </a:stretch>
                    </p:blipFill>
                    <p:spPr>
                      <a:xfrm>
                        <a:off x="1959843" y="4267200"/>
                        <a:ext cx="5224314" cy="635000"/>
                      </a:xfrm>
                      <a:prstGeom prst="rect">
                        <a:avLst/>
                      </a:prstGeom>
                    </p:spPr>
                  </p:pic>
                </p:oleObj>
              </mc:Fallback>
            </mc:AlternateContent>
          </a:graphicData>
        </a:graphic>
      </p:graphicFrame>
      <p:sp>
        <p:nvSpPr>
          <p:cNvPr id="2" name="Content Placeholder 4"/>
          <p:cNvSpPr>
            <a:spLocks noGrp="1"/>
          </p:cNvSpPr>
          <p:nvPr>
            <p:ph idx="13"/>
          </p:nvPr>
        </p:nvSpPr>
        <p:spPr>
          <a:xfrm>
            <a:off x="457200" y="5029200"/>
            <a:ext cx="762000" cy="457200"/>
          </a:xfrm>
        </p:spPr>
        <p:txBody>
          <a:bodyPr/>
          <a:lstStyle/>
          <a:p>
            <a:r>
              <a:rPr lang="en-US" sz="2800" dirty="0"/>
              <a:t>and</a:t>
            </a:r>
          </a:p>
        </p:txBody>
      </p:sp>
      <p:graphicFrame>
        <p:nvGraphicFramePr>
          <p:cNvPr id="8" name="Object 5"/>
          <p:cNvGraphicFramePr>
            <a:graphicFrameLocks noChangeAspect="1"/>
          </p:cNvGraphicFramePr>
          <p:nvPr>
            <p:extLst>
              <p:ext uri="{D42A27DB-BD31-4B8C-83A1-F6EECF244321}">
                <p14:modId xmlns:p14="http://schemas.microsoft.com/office/powerpoint/2010/main" val="1253968161"/>
              </p:ext>
            </p:extLst>
          </p:nvPr>
        </p:nvGraphicFramePr>
        <p:xfrm>
          <a:off x="1277938" y="5530850"/>
          <a:ext cx="6724650" cy="635000"/>
        </p:xfrm>
        <a:graphic>
          <a:graphicData uri="http://schemas.openxmlformats.org/presentationml/2006/ole">
            <mc:AlternateContent xmlns:mc="http://schemas.openxmlformats.org/markup-compatibility/2006">
              <mc:Choice xmlns:v="urn:schemas-microsoft-com:vml" Requires="v">
                <p:oleObj spid="_x0000_s39501" name="Equation" r:id="rId5" imgW="2958840" imgH="279360" progId="Equation.DSMT4">
                  <p:embed/>
                </p:oleObj>
              </mc:Choice>
              <mc:Fallback>
                <p:oleObj name="Equation" r:id="rId5" imgW="2958840" imgH="279360" progId="Equation.DSMT4">
                  <p:embed/>
                  <p:pic>
                    <p:nvPicPr>
                      <p:cNvPr id="3" name="Object 2"/>
                      <p:cNvPicPr/>
                      <p:nvPr/>
                    </p:nvPicPr>
                    <p:blipFill>
                      <a:blip r:embed="rId6"/>
                      <a:stretch>
                        <a:fillRect/>
                      </a:stretch>
                    </p:blipFill>
                    <p:spPr>
                      <a:xfrm>
                        <a:off x="1277938" y="5530850"/>
                        <a:ext cx="6724650" cy="635000"/>
                      </a:xfrm>
                      <a:prstGeom prst="rect">
                        <a:avLst/>
                      </a:prstGeom>
                    </p:spPr>
                  </p:pic>
                </p:oleObj>
              </mc:Fallback>
            </mc:AlternateContent>
          </a:graphicData>
        </a:graphic>
      </p:graphicFrame>
    </p:spTree>
    <p:extLst>
      <p:ext uri="{BB962C8B-B14F-4D97-AF65-F5344CB8AC3E}">
        <p14:creationId xmlns:p14="http://schemas.microsoft.com/office/powerpoint/2010/main" val="415005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sz="1500" dirty="0"/>
          </a:p>
        </p:txBody>
      </p:sp>
      <p:sp>
        <p:nvSpPr>
          <p:cNvPr id="3" name="Content Placeholder 2"/>
          <p:cNvSpPr>
            <a:spLocks noGrp="1"/>
          </p:cNvSpPr>
          <p:nvPr>
            <p:ph idx="1"/>
          </p:nvPr>
        </p:nvSpPr>
        <p:spPr>
          <a:xfrm>
            <a:off x="457200" y="1295400"/>
            <a:ext cx="8321040" cy="5257800"/>
          </a:xfrm>
        </p:spPr>
        <p:txBody>
          <a:bodyPr/>
          <a:lstStyle/>
          <a:p>
            <a:r>
              <a:rPr lang="en-US" sz="2800" dirty="0"/>
              <a:t>Sets are one of the basic building blocks for the types of objects considered in discrete mathematics.</a:t>
            </a:r>
          </a:p>
          <a:p>
            <a:pPr lvl="1"/>
            <a:r>
              <a:rPr lang="en-US" sz="2400" dirty="0"/>
              <a:t>Important for counting.</a:t>
            </a:r>
          </a:p>
          <a:p>
            <a:pPr lvl="1"/>
            <a:r>
              <a:rPr lang="en-US" sz="2400" dirty="0"/>
              <a:t>Programming languages have set operations.</a:t>
            </a:r>
          </a:p>
          <a:p>
            <a:r>
              <a:rPr lang="en-US" sz="2800" dirty="0"/>
              <a:t>Set theory is an important branch of mathematics.</a:t>
            </a:r>
          </a:p>
          <a:p>
            <a:pPr lvl="1"/>
            <a:r>
              <a:rPr lang="en-US" sz="2400" dirty="0"/>
              <a:t>Many different systems of axioms have been used to develop set theory.</a:t>
            </a:r>
          </a:p>
          <a:p>
            <a:pPr lvl="1"/>
            <a:r>
              <a:rPr lang="en-US" sz="2400" dirty="0"/>
              <a:t>Here we are not concerned with a formal set of axioms for set theory. Instead, we will use what is called naïve set theory.</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3</a:t>
            </a:r>
          </a:p>
        </p:txBody>
      </p:sp>
      <p:sp>
        <p:nvSpPr>
          <p:cNvPr id="14" name="Content Placeholder 2"/>
          <p:cNvSpPr>
            <a:spLocks noGrp="1"/>
          </p:cNvSpPr>
          <p:nvPr>
            <p:ph idx="1"/>
          </p:nvPr>
        </p:nvSpPr>
        <p:spPr>
          <a:xfrm>
            <a:off x="457200" y="1295400"/>
            <a:ext cx="8364998" cy="5029200"/>
          </a:xfrm>
        </p:spPr>
        <p:txBody>
          <a:bodyPr/>
          <a:lstStyle/>
          <a:p>
            <a:pPr marL="0" lvl="1" indent="0">
              <a:spcBef>
                <a:spcPts val="300"/>
              </a:spcBef>
              <a:buNone/>
            </a:pPr>
            <a:r>
              <a:rPr lang="en-US" sz="2600" dirty="0"/>
              <a:t>Given a function </a:t>
            </a:r>
            <a:r>
              <a:rPr lang="en-US" sz="2600" i="1" dirty="0"/>
              <a:t>f</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a:t>
            </a:r>
            <a:r>
              <a:rPr lang="en-US" sz="2600" dirty="0">
                <a:ea typeface="Cambria Math" pitchFamily="18" charset="0"/>
                <a:sym typeface="Symbol" panose="05050102010706020507" pitchFamily="18" charset="2"/>
              </a:rPr>
              <a:t></a:t>
            </a:r>
            <a:r>
              <a:rPr lang="en-US" sz="2600" dirty="0">
                <a:ea typeface="Cambria Math" pitchFamily="18" charset="0"/>
                <a:sym typeface="Wingdings" pitchFamily="2" charset="2"/>
              </a:rPr>
              <a:t> </a:t>
            </a:r>
            <a:r>
              <a:rPr lang="en-US" sz="2600" i="1" dirty="0">
                <a:ea typeface="Cambria Math" pitchFamily="18" charset="0"/>
                <a:sym typeface="Wingdings" pitchFamily="2" charset="2"/>
              </a:rPr>
              <a:t>B</a:t>
            </a:r>
            <a:r>
              <a:rPr lang="en-US" sz="2600" b="1" dirty="0">
                <a:ea typeface="Cambria Math" pitchFamily="18" charset="0"/>
                <a:sym typeface="Wingdings" pitchFamily="2" charset="2"/>
              </a:rPr>
              <a:t>:</a:t>
            </a:r>
            <a:r>
              <a:rPr lang="en-US" sz="2600" dirty="0"/>
              <a:t> </a:t>
            </a:r>
          </a:p>
          <a:p>
            <a:pPr lvl="1">
              <a:spcBef>
                <a:spcPts val="300"/>
              </a:spcBef>
            </a:pPr>
            <a:r>
              <a:rPr lang="en-US" sz="2200" dirty="0"/>
              <a:t>We say </a:t>
            </a:r>
            <a:r>
              <a:rPr lang="en-US" sz="2200" i="1" dirty="0"/>
              <a:t>f</a:t>
            </a:r>
            <a:r>
              <a:rPr lang="en-US" sz="2200" dirty="0"/>
              <a:t> </a:t>
            </a:r>
            <a:r>
              <a:rPr lang="en-US" sz="2200" i="1" dirty="0"/>
              <a:t>maps</a:t>
            </a:r>
            <a:r>
              <a:rPr lang="en-US" sz="2200" dirty="0"/>
              <a:t> </a:t>
            </a:r>
            <a:r>
              <a:rPr lang="en-US" sz="2200" i="1" dirty="0"/>
              <a:t>A</a:t>
            </a:r>
            <a:r>
              <a:rPr lang="en-US" sz="2200" dirty="0"/>
              <a:t> to </a:t>
            </a:r>
            <a:r>
              <a:rPr lang="en-US" sz="2200" i="1" dirty="0"/>
              <a:t>B or f </a:t>
            </a:r>
            <a:r>
              <a:rPr lang="en-US" sz="2200" dirty="0"/>
              <a:t>is a </a:t>
            </a:r>
            <a:r>
              <a:rPr lang="en-US" sz="2200" i="1" dirty="0"/>
              <a:t>mapping</a:t>
            </a:r>
            <a:r>
              <a:rPr lang="en-US" sz="2200" dirty="0"/>
              <a:t> from  </a:t>
            </a:r>
            <a:r>
              <a:rPr lang="en-US" sz="2200" i="1" dirty="0"/>
              <a:t>A</a:t>
            </a:r>
            <a:r>
              <a:rPr lang="en-US" sz="2200" dirty="0"/>
              <a:t> to </a:t>
            </a:r>
            <a:r>
              <a:rPr lang="en-US" sz="2200" i="1" dirty="0"/>
              <a:t>B</a:t>
            </a:r>
            <a:r>
              <a:rPr lang="en-US" sz="2200" dirty="0"/>
              <a:t>.</a:t>
            </a:r>
          </a:p>
          <a:p>
            <a:pPr lvl="1">
              <a:spcBef>
                <a:spcPts val="300"/>
              </a:spcBef>
            </a:pPr>
            <a:r>
              <a:rPr lang="en-US" sz="2200" i="1" dirty="0"/>
              <a:t>A</a:t>
            </a:r>
            <a:r>
              <a:rPr lang="en-US" sz="2200" dirty="0"/>
              <a:t> is called the </a:t>
            </a:r>
            <a:r>
              <a:rPr lang="en-US" sz="2200" i="1" dirty="0"/>
              <a:t>domain</a:t>
            </a:r>
            <a:r>
              <a:rPr lang="en-US" sz="2200" dirty="0"/>
              <a:t> of </a:t>
            </a:r>
            <a:r>
              <a:rPr lang="en-US" sz="2200" i="1" dirty="0"/>
              <a:t>f</a:t>
            </a:r>
            <a:r>
              <a:rPr lang="en-US" sz="2200" dirty="0"/>
              <a:t>.</a:t>
            </a:r>
          </a:p>
          <a:p>
            <a:pPr lvl="1">
              <a:spcBef>
                <a:spcPts val="300"/>
              </a:spcBef>
            </a:pPr>
            <a:r>
              <a:rPr lang="en-US" sz="2200" i="1" dirty="0"/>
              <a:t>B</a:t>
            </a:r>
            <a:r>
              <a:rPr lang="en-US" sz="2200" dirty="0"/>
              <a:t> is called the </a:t>
            </a:r>
            <a:r>
              <a:rPr lang="en-US" sz="2200" i="1" dirty="0"/>
              <a:t>codomain</a:t>
            </a:r>
            <a:r>
              <a:rPr lang="en-US" sz="2200" dirty="0"/>
              <a:t> of </a:t>
            </a:r>
            <a:r>
              <a:rPr lang="en-US" sz="2200" i="1" dirty="0"/>
              <a:t>f</a:t>
            </a:r>
            <a:r>
              <a:rPr lang="en-US" sz="2200" dirty="0"/>
              <a:t>.</a:t>
            </a:r>
          </a:p>
          <a:p>
            <a:pPr lvl="1">
              <a:spcBef>
                <a:spcPts val="300"/>
              </a:spcBef>
            </a:pPr>
            <a:r>
              <a:rPr lang="en-US" sz="2200" dirty="0"/>
              <a:t>If </a:t>
            </a:r>
            <a:r>
              <a:rPr lang="en-US" sz="2200" i="1" dirty="0"/>
              <a:t>f</a:t>
            </a:r>
            <a:r>
              <a:rPr lang="en-US" sz="2200" dirty="0"/>
              <a:t>(</a:t>
            </a:r>
            <a:r>
              <a:rPr lang="en-US" sz="2200" i="1" dirty="0">
                <a:ea typeface="Cambria Math" pitchFamily="18" charset="0"/>
              </a:rPr>
              <a:t>a</a:t>
            </a:r>
            <a:r>
              <a:rPr lang="en-US" sz="2200" dirty="0"/>
              <a:t>)</a:t>
            </a:r>
            <a:r>
              <a:rPr lang="en-US" sz="2200" i="1" dirty="0"/>
              <a:t> = </a:t>
            </a:r>
            <a:r>
              <a:rPr lang="en-US" sz="2200" i="1" dirty="0">
                <a:ea typeface="Cambria Math" pitchFamily="18" charset="0"/>
              </a:rPr>
              <a:t>b</a:t>
            </a:r>
            <a:r>
              <a:rPr lang="en-US" sz="2200" dirty="0"/>
              <a:t>, </a:t>
            </a:r>
          </a:p>
          <a:p>
            <a:pPr lvl="2">
              <a:spcBef>
                <a:spcPts val="300"/>
              </a:spcBef>
            </a:pPr>
            <a:r>
              <a:rPr lang="en-US" sz="2000" dirty="0"/>
              <a:t>then </a:t>
            </a:r>
            <a:r>
              <a:rPr lang="en-US" sz="2000" i="1" dirty="0">
                <a:ea typeface="Cambria Math" pitchFamily="18" charset="0"/>
              </a:rPr>
              <a:t>b</a:t>
            </a:r>
            <a:r>
              <a:rPr lang="en-US" sz="2000" dirty="0">
                <a:ea typeface="Cambria Math" pitchFamily="18" charset="0"/>
              </a:rPr>
              <a:t> </a:t>
            </a:r>
            <a:r>
              <a:rPr lang="en-US" sz="2000" dirty="0"/>
              <a:t>is called the </a:t>
            </a:r>
            <a:r>
              <a:rPr lang="en-US" sz="2000" i="1" dirty="0"/>
              <a:t>image</a:t>
            </a:r>
            <a:r>
              <a:rPr lang="en-US" sz="2000" dirty="0"/>
              <a:t> of </a:t>
            </a:r>
            <a:r>
              <a:rPr lang="en-US" sz="2000" i="1" dirty="0">
                <a:ea typeface="Cambria Math" pitchFamily="18" charset="0"/>
              </a:rPr>
              <a:t>a </a:t>
            </a:r>
            <a:r>
              <a:rPr lang="en-US" sz="2000" dirty="0"/>
              <a:t>under </a:t>
            </a:r>
            <a:r>
              <a:rPr lang="en-US" sz="2000" i="1" dirty="0"/>
              <a:t>f</a:t>
            </a:r>
            <a:r>
              <a:rPr lang="en-US" sz="2000" dirty="0"/>
              <a:t>.</a:t>
            </a:r>
          </a:p>
          <a:p>
            <a:pPr lvl="2">
              <a:spcBef>
                <a:spcPts val="300"/>
              </a:spcBef>
            </a:pPr>
            <a:r>
              <a:rPr lang="en-US" sz="2000" i="1" dirty="0">
                <a:ea typeface="Cambria Math" pitchFamily="18" charset="0"/>
              </a:rPr>
              <a:t>a</a:t>
            </a:r>
            <a:r>
              <a:rPr lang="en-US" sz="2000" dirty="0"/>
              <a:t> is called the </a:t>
            </a:r>
            <a:r>
              <a:rPr lang="en-US" sz="2000" i="1" dirty="0"/>
              <a:t>preimage</a:t>
            </a:r>
            <a:r>
              <a:rPr lang="en-US" sz="2000" dirty="0"/>
              <a:t> of </a:t>
            </a:r>
            <a:r>
              <a:rPr lang="en-US" sz="2000" i="1" dirty="0">
                <a:ea typeface="Cambria Math" pitchFamily="18" charset="0"/>
              </a:rPr>
              <a:t>b.</a:t>
            </a:r>
          </a:p>
          <a:p>
            <a:pPr lvl="1">
              <a:spcBef>
                <a:spcPts val="300"/>
              </a:spcBef>
            </a:pPr>
            <a:r>
              <a:rPr lang="en-US" sz="2200" dirty="0"/>
              <a:t>The range of </a:t>
            </a:r>
            <a:r>
              <a:rPr lang="en-US" sz="2200" i="1" dirty="0"/>
              <a:t>f</a:t>
            </a:r>
            <a:r>
              <a:rPr lang="en-US" sz="2200" dirty="0"/>
              <a:t> is the set of all images of points in </a:t>
            </a:r>
            <a:r>
              <a:rPr lang="en-US" sz="2200" b="1" dirty="0"/>
              <a:t>A</a:t>
            </a:r>
            <a:r>
              <a:rPr lang="en-US" sz="2200" dirty="0"/>
              <a:t> under </a:t>
            </a:r>
            <a:r>
              <a:rPr lang="en-US" sz="2200" i="1" dirty="0"/>
              <a:t>f</a:t>
            </a:r>
            <a:r>
              <a:rPr lang="en-US" sz="2200" dirty="0"/>
              <a:t>. We denote it by </a:t>
            </a:r>
            <a:r>
              <a:rPr lang="en-US" sz="2200" i="1" dirty="0"/>
              <a:t>f</a:t>
            </a:r>
            <a:r>
              <a:rPr lang="en-US" sz="2200" dirty="0"/>
              <a:t>(</a:t>
            </a:r>
            <a:r>
              <a:rPr lang="en-US" sz="2200" b="1" i="1" dirty="0"/>
              <a:t>A</a:t>
            </a:r>
            <a:r>
              <a:rPr lang="en-US" sz="2200" dirty="0"/>
              <a:t>).</a:t>
            </a:r>
          </a:p>
          <a:p>
            <a:pPr lvl="1">
              <a:spcBef>
                <a:spcPts val="300"/>
              </a:spcBef>
            </a:pPr>
            <a:r>
              <a:rPr lang="en-US" sz="2200" dirty="0"/>
              <a:t>Two functions are </a:t>
            </a:r>
            <a:r>
              <a:rPr lang="en-US" sz="2200" i="1" dirty="0"/>
              <a:t>equal </a:t>
            </a:r>
            <a:r>
              <a:rPr lang="en-US" sz="2200" dirty="0"/>
              <a:t>when they have the same domain, the same codomain and map each element of the domain to the same element of the codomain.</a:t>
            </a:r>
          </a:p>
        </p:txBody>
      </p:sp>
      <p:pic>
        <p:nvPicPr>
          <p:cNvPr id="7" name="Picture 3" descr="Illustration of function F mapping set A to set B.&#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9200" y="2362200"/>
            <a:ext cx="3893279" cy="1376677"/>
          </a:xfrm>
          <a:prstGeom prst="rect">
            <a:avLst/>
          </a:prstGeom>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564006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Representing Functions</a:t>
            </a:r>
          </a:p>
        </p:txBody>
      </p:sp>
      <p:sp>
        <p:nvSpPr>
          <p:cNvPr id="12"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 </a:t>
            </a:r>
            <a:r>
              <a:rPr lang="en-US" sz="2800" dirty="0"/>
              <a:t>Students and grades example.</a:t>
            </a:r>
          </a:p>
          <a:p>
            <a:pPr lvl="1"/>
            <a:r>
              <a:rPr lang="en-US" dirty="0"/>
              <a:t>A formula.</a:t>
            </a:r>
          </a:p>
        </p:txBody>
      </p:sp>
      <p:graphicFrame>
        <p:nvGraphicFramePr>
          <p:cNvPr id="16" name="Object 3"/>
          <p:cNvGraphicFramePr>
            <a:graphicFrameLocks noChangeAspect="1"/>
          </p:cNvGraphicFramePr>
          <p:nvPr>
            <p:extLst>
              <p:ext uri="{D42A27DB-BD31-4B8C-83A1-F6EECF244321}">
                <p14:modId xmlns:p14="http://schemas.microsoft.com/office/powerpoint/2010/main" val="1997934199"/>
              </p:ext>
            </p:extLst>
          </p:nvPr>
        </p:nvGraphicFramePr>
        <p:xfrm>
          <a:off x="990600" y="3856704"/>
          <a:ext cx="1981200" cy="639096"/>
        </p:xfrm>
        <a:graphic>
          <a:graphicData uri="http://schemas.openxmlformats.org/presentationml/2006/ole">
            <mc:AlternateContent xmlns:mc="http://schemas.openxmlformats.org/markup-compatibility/2006">
              <mc:Choice xmlns:v="urn:schemas-microsoft-com:vml" Requires="v">
                <p:oleObj spid="_x0000_s9207" name="Equation" r:id="rId3" imgW="787320" imgH="253800" progId="Equation.DSMT4">
                  <p:embed/>
                </p:oleObj>
              </mc:Choice>
              <mc:Fallback>
                <p:oleObj name="Equation" r:id="rId3" imgW="787320" imgH="253800" progId="Equation.DSMT4">
                  <p:embed/>
                  <p:pic>
                    <p:nvPicPr>
                      <p:cNvPr id="0" name=""/>
                      <p:cNvPicPr/>
                      <p:nvPr/>
                    </p:nvPicPr>
                    <p:blipFill>
                      <a:blip r:embed="rId4"/>
                      <a:stretch>
                        <a:fillRect/>
                      </a:stretch>
                    </p:blipFill>
                    <p:spPr>
                      <a:xfrm>
                        <a:off x="990600" y="3856704"/>
                        <a:ext cx="1981200" cy="639096"/>
                      </a:xfrm>
                      <a:prstGeom prst="rect">
                        <a:avLst/>
                      </a:prstGeom>
                    </p:spPr>
                  </p:pic>
                </p:oleObj>
              </mc:Fallback>
            </mc:AlternateContent>
          </a:graphicData>
        </a:graphic>
      </p:graphicFrame>
      <p:sp>
        <p:nvSpPr>
          <p:cNvPr id="13" name="Content Placeholder 4"/>
          <p:cNvSpPr>
            <a:spLocks noGrp="1"/>
          </p:cNvSpPr>
          <p:nvPr>
            <p:ph idx="13"/>
          </p:nvPr>
        </p:nvSpPr>
        <p:spPr>
          <a:xfrm>
            <a:off x="457200" y="4648200"/>
            <a:ext cx="8229600" cy="1828800"/>
          </a:xfrm>
        </p:spPr>
        <p:txBody>
          <a:bodyPr/>
          <a:lstStyle/>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in Chapter </a:t>
            </a:r>
            <a:r>
              <a:rPr lang="en-US" dirty="0">
                <a:ea typeface="Cambria Math" pitchFamily="18" charset="0"/>
              </a:rPr>
              <a:t>5</a:t>
            </a:r>
            <a:r>
              <a:rPr lang="en-US" dirty="0"/>
              <a:t>).</a:t>
            </a:r>
          </a:p>
        </p:txBody>
      </p:sp>
    </p:spTree>
    <p:extLst>
      <p:ext uri="{BB962C8B-B14F-4D97-AF65-F5344CB8AC3E}">
        <p14:creationId xmlns:p14="http://schemas.microsoft.com/office/powerpoint/2010/main" val="2763892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4" name="Content Placeholder 2"/>
          <p:cNvSpPr>
            <a:spLocks noGrp="1"/>
          </p:cNvSpPr>
          <p:nvPr>
            <p:ph idx="1"/>
          </p:nvPr>
        </p:nvSpPr>
        <p:spPr>
          <a:xfrm>
            <a:off x="457200" y="1295400"/>
            <a:ext cx="1371600" cy="624840"/>
          </a:xfrm>
        </p:spPr>
        <p:txBody>
          <a:bodyPr/>
          <a:lstStyle/>
          <a:p>
            <a:r>
              <a:rPr lang="en-US" i="1" dirty="0"/>
              <a:t>f</a:t>
            </a:r>
            <a:r>
              <a:rPr lang="en-US" dirty="0"/>
              <a:t>(a) = ?</a:t>
            </a:r>
          </a:p>
        </p:txBody>
      </p:sp>
      <p:sp>
        <p:nvSpPr>
          <p:cNvPr id="36" name="Content Placeholder 3"/>
          <p:cNvSpPr>
            <a:spLocks noGrp="1"/>
          </p:cNvSpPr>
          <p:nvPr>
            <p:ph idx="13"/>
          </p:nvPr>
        </p:nvSpPr>
        <p:spPr>
          <a:xfrm>
            <a:off x="2237934" y="1295400"/>
            <a:ext cx="505266" cy="624840"/>
          </a:xfrm>
        </p:spPr>
        <p:txBody>
          <a:bodyPr/>
          <a:lstStyle/>
          <a:p>
            <a:r>
              <a:rPr lang="en-US" dirty="0"/>
              <a:t>z</a:t>
            </a:r>
          </a:p>
        </p:txBody>
      </p:sp>
      <p:sp>
        <p:nvSpPr>
          <p:cNvPr id="35" name="Content Placeholder 4"/>
          <p:cNvSpPr>
            <a:spLocks noGrp="1"/>
          </p:cNvSpPr>
          <p:nvPr>
            <p:ph idx="14"/>
          </p:nvPr>
        </p:nvSpPr>
        <p:spPr>
          <a:xfrm>
            <a:off x="457200" y="2057400"/>
            <a:ext cx="3276600" cy="624840"/>
          </a:xfrm>
        </p:spPr>
        <p:txBody>
          <a:bodyPr/>
          <a:lstStyle/>
          <a:p>
            <a:r>
              <a:rPr lang="en-US" dirty="0"/>
              <a:t>The image of d is ?</a:t>
            </a:r>
          </a:p>
        </p:txBody>
      </p:sp>
      <p:sp>
        <p:nvSpPr>
          <p:cNvPr id="19" name="Content Placeholder 5"/>
          <p:cNvSpPr>
            <a:spLocks noGrp="1"/>
          </p:cNvSpPr>
          <p:nvPr>
            <p:ph idx="15"/>
          </p:nvPr>
        </p:nvSpPr>
        <p:spPr>
          <a:xfrm>
            <a:off x="4663440" y="2057400"/>
            <a:ext cx="505266" cy="624840"/>
          </a:xfrm>
        </p:spPr>
        <p:txBody>
          <a:bodyPr/>
          <a:lstStyle/>
          <a:p>
            <a:r>
              <a:rPr lang="en-US" dirty="0"/>
              <a:t>z</a:t>
            </a:r>
          </a:p>
        </p:txBody>
      </p:sp>
      <p:sp>
        <p:nvSpPr>
          <p:cNvPr id="20" name="Content Placeholder 6"/>
          <p:cNvSpPr>
            <a:spLocks noGrp="1"/>
          </p:cNvSpPr>
          <p:nvPr>
            <p:ph idx="16"/>
          </p:nvPr>
        </p:nvSpPr>
        <p:spPr>
          <a:xfrm>
            <a:off x="457200" y="2819400"/>
            <a:ext cx="3429000" cy="624840"/>
          </a:xfrm>
        </p:spPr>
        <p:txBody>
          <a:bodyPr/>
          <a:lstStyle/>
          <a:p>
            <a:r>
              <a:rPr lang="en-US" dirty="0"/>
              <a:t>The domain of f is ?</a:t>
            </a:r>
          </a:p>
        </p:txBody>
      </p:sp>
      <p:sp>
        <p:nvSpPr>
          <p:cNvPr id="21" name="Content Placeholder 7"/>
          <p:cNvSpPr>
            <a:spLocks noGrp="1"/>
          </p:cNvSpPr>
          <p:nvPr>
            <p:ph idx="17"/>
          </p:nvPr>
        </p:nvSpPr>
        <p:spPr>
          <a:xfrm>
            <a:off x="4663440" y="2819400"/>
            <a:ext cx="505266" cy="624840"/>
          </a:xfrm>
        </p:spPr>
        <p:txBody>
          <a:bodyPr/>
          <a:lstStyle/>
          <a:p>
            <a:r>
              <a:rPr lang="en-US" i="1" dirty="0"/>
              <a:t>A</a:t>
            </a:r>
          </a:p>
        </p:txBody>
      </p:sp>
      <p:sp>
        <p:nvSpPr>
          <p:cNvPr id="23" name="Content Placeholder 8"/>
          <p:cNvSpPr>
            <a:spLocks noGrp="1"/>
          </p:cNvSpPr>
          <p:nvPr>
            <p:ph idx="20"/>
          </p:nvPr>
        </p:nvSpPr>
        <p:spPr>
          <a:xfrm>
            <a:off x="457200" y="3581400"/>
            <a:ext cx="3810000" cy="624840"/>
          </a:xfrm>
        </p:spPr>
        <p:txBody>
          <a:bodyPr/>
          <a:lstStyle/>
          <a:p>
            <a:r>
              <a:rPr lang="en-US" dirty="0"/>
              <a:t>The codomain of f is ?</a:t>
            </a:r>
          </a:p>
        </p:txBody>
      </p:sp>
      <p:sp>
        <p:nvSpPr>
          <p:cNvPr id="24" name="Content Placeholder 9"/>
          <p:cNvSpPr>
            <a:spLocks noGrp="1"/>
          </p:cNvSpPr>
          <p:nvPr>
            <p:ph idx="21"/>
          </p:nvPr>
        </p:nvSpPr>
        <p:spPr>
          <a:xfrm>
            <a:off x="4663440" y="3581400"/>
            <a:ext cx="505266" cy="624840"/>
          </a:xfrm>
        </p:spPr>
        <p:txBody>
          <a:bodyPr/>
          <a:lstStyle/>
          <a:p>
            <a:r>
              <a:rPr lang="en-US" i="1" dirty="0"/>
              <a:t>B</a:t>
            </a:r>
          </a:p>
        </p:txBody>
      </p:sp>
      <p:sp>
        <p:nvSpPr>
          <p:cNvPr id="25" name="Content Placeholder 10"/>
          <p:cNvSpPr>
            <a:spLocks noGrp="1"/>
          </p:cNvSpPr>
          <p:nvPr>
            <p:ph idx="22"/>
          </p:nvPr>
        </p:nvSpPr>
        <p:spPr>
          <a:xfrm>
            <a:off x="457200" y="4343400"/>
            <a:ext cx="3810000" cy="624840"/>
          </a:xfrm>
        </p:spPr>
        <p:txBody>
          <a:bodyPr/>
          <a:lstStyle/>
          <a:p>
            <a:r>
              <a:rPr lang="en-US" dirty="0"/>
              <a:t>The preimage of y is ?</a:t>
            </a:r>
          </a:p>
        </p:txBody>
      </p:sp>
      <p:sp>
        <p:nvSpPr>
          <p:cNvPr id="26" name="Content Placeholder 11"/>
          <p:cNvSpPr>
            <a:spLocks noGrp="1"/>
          </p:cNvSpPr>
          <p:nvPr>
            <p:ph idx="23"/>
          </p:nvPr>
        </p:nvSpPr>
        <p:spPr>
          <a:xfrm>
            <a:off x="4663440" y="4343400"/>
            <a:ext cx="505266" cy="624840"/>
          </a:xfrm>
        </p:spPr>
        <p:txBody>
          <a:bodyPr/>
          <a:lstStyle/>
          <a:p>
            <a:r>
              <a:rPr lang="en-US" dirty="0"/>
              <a:t>b</a:t>
            </a:r>
          </a:p>
        </p:txBody>
      </p:sp>
      <p:sp>
        <p:nvSpPr>
          <p:cNvPr id="27" name="Content Placeholder 12"/>
          <p:cNvSpPr>
            <a:spLocks noGrp="1"/>
          </p:cNvSpPr>
          <p:nvPr>
            <p:ph idx="24"/>
          </p:nvPr>
        </p:nvSpPr>
        <p:spPr>
          <a:xfrm>
            <a:off x="457200" y="5105400"/>
            <a:ext cx="1371600" cy="624840"/>
          </a:xfrm>
        </p:spPr>
        <p:txBody>
          <a:bodyPr/>
          <a:lstStyle/>
          <a:p>
            <a:r>
              <a:rPr lang="en-US" i="1" dirty="0"/>
              <a:t>f</a:t>
            </a:r>
            <a:r>
              <a:rPr lang="en-US" dirty="0"/>
              <a:t>(</a:t>
            </a:r>
            <a:r>
              <a:rPr lang="en-US" i="1" dirty="0"/>
              <a:t>A</a:t>
            </a:r>
            <a:r>
              <a:rPr lang="en-US" dirty="0"/>
              <a:t>) = ?</a:t>
            </a:r>
          </a:p>
        </p:txBody>
      </p:sp>
      <p:sp>
        <p:nvSpPr>
          <p:cNvPr id="28" name="Content Placeholder 13"/>
          <p:cNvSpPr>
            <a:spLocks noGrp="1"/>
          </p:cNvSpPr>
          <p:nvPr>
            <p:ph idx="25"/>
          </p:nvPr>
        </p:nvSpPr>
        <p:spPr>
          <a:xfrm>
            <a:off x="2133600" y="5105400"/>
            <a:ext cx="899160" cy="624840"/>
          </a:xfrm>
        </p:spPr>
        <p:txBody>
          <a:bodyPr/>
          <a:lstStyle/>
          <a:p>
            <a:r>
              <a:rPr lang="en-US" dirty="0"/>
              <a:t>{y,z}</a:t>
            </a:r>
          </a:p>
        </p:txBody>
      </p:sp>
      <p:sp>
        <p:nvSpPr>
          <p:cNvPr id="30" name="Content Placeholder 14"/>
          <p:cNvSpPr>
            <a:spLocks noGrp="1"/>
          </p:cNvSpPr>
          <p:nvPr>
            <p:ph idx="27"/>
          </p:nvPr>
        </p:nvSpPr>
        <p:spPr>
          <a:xfrm>
            <a:off x="457200" y="5867400"/>
            <a:ext cx="5105400" cy="624840"/>
          </a:xfrm>
        </p:spPr>
        <p:txBody>
          <a:bodyPr/>
          <a:lstStyle/>
          <a:p>
            <a:r>
              <a:rPr lang="en-US" dirty="0"/>
              <a:t>The preimage(s) of z is (are) ?</a:t>
            </a:r>
          </a:p>
        </p:txBody>
      </p:sp>
      <p:sp>
        <p:nvSpPr>
          <p:cNvPr id="31" name="Content Placeholder 15"/>
          <p:cNvSpPr>
            <a:spLocks noGrp="1"/>
          </p:cNvSpPr>
          <p:nvPr>
            <p:ph idx="28"/>
          </p:nvPr>
        </p:nvSpPr>
        <p:spPr>
          <a:xfrm>
            <a:off x="5958840" y="5867400"/>
            <a:ext cx="1280160" cy="624840"/>
          </a:xfrm>
        </p:spPr>
        <p:txBody>
          <a:bodyPr/>
          <a:lstStyle/>
          <a:p>
            <a:r>
              <a:rPr lang="en-US" dirty="0"/>
              <a:t>{a,c,d}</a:t>
            </a:r>
          </a:p>
        </p:txBody>
      </p:sp>
      <p:pic>
        <p:nvPicPr>
          <p:cNvPr id="39" name="Picture 16"/>
          <p:cNvPicPr>
            <a:picLocks noGrp="1" noChangeAspect="1" noChangeArrowheads="1"/>
          </p:cNvPicPr>
          <p:nvPr>
            <p:ph idx="29"/>
          </p:nvPr>
        </p:nvPicPr>
        <p:blipFill>
          <a:blip r:embed="rId2">
            <a:extLst>
              <a:ext uri="{28A0092B-C50C-407E-A947-70E740481C1C}">
                <a14:useLocalDpi xmlns:a14="http://schemas.microsoft.com/office/drawing/2010/main" val="0"/>
              </a:ext>
            </a:extLst>
          </a:blip>
          <a:stretch>
            <a:fillRect/>
          </a:stretch>
        </p:blipFill>
        <p:spPr bwMode="auto">
          <a:xfrm>
            <a:off x="6158755" y="1752600"/>
            <a:ext cx="2604245" cy="291465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986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Question on Functions and Sets</a:t>
            </a:r>
          </a:p>
        </p:txBody>
      </p:sp>
      <p:sp>
        <p:nvSpPr>
          <p:cNvPr id="5" name="Content Placeholder 2"/>
          <p:cNvSpPr>
            <a:spLocks noGrp="1"/>
          </p:cNvSpPr>
          <p:nvPr>
            <p:ph idx="1"/>
          </p:nvPr>
        </p:nvSpPr>
        <p:spPr>
          <a:xfrm>
            <a:off x="457200" y="1295400"/>
            <a:ext cx="526529" cy="533400"/>
          </a:xfrm>
        </p:spPr>
        <p:txBody>
          <a:bodyPr/>
          <a:lstStyle/>
          <a:p>
            <a:r>
              <a:rPr lang="en-US" dirty="0"/>
              <a:t>If</a:t>
            </a:r>
          </a:p>
        </p:txBody>
      </p:sp>
      <p:graphicFrame>
        <p:nvGraphicFramePr>
          <p:cNvPr id="29" name="Object 3"/>
          <p:cNvGraphicFramePr>
            <a:graphicFrameLocks noChangeAspect="1"/>
          </p:cNvGraphicFramePr>
          <p:nvPr>
            <p:extLst>
              <p:ext uri="{D42A27DB-BD31-4B8C-83A1-F6EECF244321}">
                <p14:modId xmlns:p14="http://schemas.microsoft.com/office/powerpoint/2010/main" val="1730766567"/>
              </p:ext>
            </p:extLst>
          </p:nvPr>
        </p:nvGraphicFramePr>
        <p:xfrm>
          <a:off x="877049" y="1394907"/>
          <a:ext cx="1485151" cy="475114"/>
        </p:xfrm>
        <a:graphic>
          <a:graphicData uri="http://schemas.openxmlformats.org/presentationml/2006/ole">
            <mc:AlternateContent xmlns:mc="http://schemas.openxmlformats.org/markup-compatibility/2006">
              <mc:Choice xmlns:v="urn:schemas-microsoft-com:vml" Requires="v">
                <p:oleObj spid="_x0000_s40490" name="Equation" r:id="rId3" imgW="634680" imgH="203040" progId="Equation.DSMT4">
                  <p:embed/>
                </p:oleObj>
              </mc:Choice>
              <mc:Fallback>
                <p:oleObj name="Equation" r:id="rId3" imgW="634680" imgH="203040" progId="Equation.DSMT4">
                  <p:embed/>
                  <p:pic>
                    <p:nvPicPr>
                      <p:cNvPr id="0" name=""/>
                      <p:cNvPicPr/>
                      <p:nvPr/>
                    </p:nvPicPr>
                    <p:blipFill>
                      <a:blip r:embed="rId4"/>
                      <a:stretch>
                        <a:fillRect/>
                      </a:stretch>
                    </p:blipFill>
                    <p:spPr>
                      <a:xfrm>
                        <a:off x="877049" y="1394907"/>
                        <a:ext cx="1485151" cy="475114"/>
                      </a:xfrm>
                      <a:prstGeom prst="rect">
                        <a:avLst/>
                      </a:prstGeom>
                    </p:spPr>
                  </p:pic>
                </p:oleObj>
              </mc:Fallback>
            </mc:AlternateContent>
          </a:graphicData>
        </a:graphic>
      </p:graphicFrame>
      <p:sp>
        <p:nvSpPr>
          <p:cNvPr id="6" name="Content Placeholder 4"/>
          <p:cNvSpPr>
            <a:spLocks noGrp="1"/>
          </p:cNvSpPr>
          <p:nvPr>
            <p:ph idx="13"/>
          </p:nvPr>
        </p:nvSpPr>
        <p:spPr>
          <a:xfrm>
            <a:off x="2348429" y="1295400"/>
            <a:ext cx="4661971" cy="533400"/>
          </a:xfrm>
        </p:spPr>
        <p:txBody>
          <a:bodyPr/>
          <a:lstStyle/>
          <a:p>
            <a:r>
              <a:rPr lang="en-US" dirty="0"/>
              <a:t>and S is a subset of A, then</a:t>
            </a:r>
          </a:p>
        </p:txBody>
      </p:sp>
      <p:graphicFrame>
        <p:nvGraphicFramePr>
          <p:cNvPr id="38" name="Object 5"/>
          <p:cNvGraphicFramePr>
            <a:graphicFrameLocks noChangeAspect="1"/>
          </p:cNvGraphicFramePr>
          <p:nvPr>
            <p:extLst>
              <p:ext uri="{D42A27DB-BD31-4B8C-83A1-F6EECF244321}">
                <p14:modId xmlns:p14="http://schemas.microsoft.com/office/powerpoint/2010/main" val="3222035230"/>
              </p:ext>
            </p:extLst>
          </p:nvPr>
        </p:nvGraphicFramePr>
        <p:xfrm>
          <a:off x="1622425" y="2151063"/>
          <a:ext cx="3179763" cy="592137"/>
        </p:xfrm>
        <a:graphic>
          <a:graphicData uri="http://schemas.openxmlformats.org/presentationml/2006/ole">
            <mc:AlternateContent xmlns:mc="http://schemas.openxmlformats.org/markup-compatibility/2006">
              <mc:Choice xmlns:v="urn:schemas-microsoft-com:vml" Requires="v">
                <p:oleObj spid="_x0000_s40491" name="Equation" r:id="rId5" imgW="1358640" imgH="253800" progId="Equation.DSMT4">
                  <p:embed/>
                </p:oleObj>
              </mc:Choice>
              <mc:Fallback>
                <p:oleObj name="Equation" r:id="rId5" imgW="1358640" imgH="253800" progId="Equation.DSMT4">
                  <p:embed/>
                  <p:pic>
                    <p:nvPicPr>
                      <p:cNvPr id="29" name="Object 28"/>
                      <p:cNvPicPr/>
                      <p:nvPr/>
                    </p:nvPicPr>
                    <p:blipFill>
                      <a:blip r:embed="rId6"/>
                      <a:stretch>
                        <a:fillRect/>
                      </a:stretch>
                    </p:blipFill>
                    <p:spPr>
                      <a:xfrm>
                        <a:off x="1622425" y="2151063"/>
                        <a:ext cx="3179763" cy="592137"/>
                      </a:xfrm>
                      <a:prstGeom prst="rect">
                        <a:avLst/>
                      </a:prstGeom>
                    </p:spPr>
                  </p:pic>
                </p:oleObj>
              </mc:Fallback>
            </mc:AlternateContent>
          </a:graphicData>
        </a:graphic>
      </p:graphicFrame>
      <p:sp>
        <p:nvSpPr>
          <p:cNvPr id="7" name="Content Placeholder 6"/>
          <p:cNvSpPr>
            <a:spLocks noGrp="1"/>
          </p:cNvSpPr>
          <p:nvPr>
            <p:ph idx="14"/>
          </p:nvPr>
        </p:nvSpPr>
        <p:spPr>
          <a:xfrm>
            <a:off x="457200" y="3139440"/>
            <a:ext cx="2209800" cy="594360"/>
          </a:xfrm>
        </p:spPr>
        <p:txBody>
          <a:bodyPr/>
          <a:lstStyle/>
          <a:p>
            <a:r>
              <a:rPr lang="en-US" i="1" dirty="0"/>
              <a:t>f </a:t>
            </a:r>
            <a:r>
              <a:rPr lang="en-US" dirty="0"/>
              <a:t>{a,b,c,} is ?</a:t>
            </a:r>
          </a:p>
        </p:txBody>
      </p:sp>
      <p:sp>
        <p:nvSpPr>
          <p:cNvPr id="8" name="Content Placeholder 7"/>
          <p:cNvSpPr>
            <a:spLocks noGrp="1"/>
          </p:cNvSpPr>
          <p:nvPr>
            <p:ph idx="15"/>
          </p:nvPr>
        </p:nvSpPr>
        <p:spPr>
          <a:xfrm>
            <a:off x="3291840" y="3139440"/>
            <a:ext cx="899160" cy="594360"/>
          </a:xfrm>
        </p:spPr>
        <p:txBody>
          <a:bodyPr/>
          <a:lstStyle/>
          <a:p>
            <a:r>
              <a:rPr lang="en-US" dirty="0"/>
              <a:t>{y,z}</a:t>
            </a:r>
          </a:p>
        </p:txBody>
      </p:sp>
      <p:sp>
        <p:nvSpPr>
          <p:cNvPr id="9" name="Content Placeholder 8"/>
          <p:cNvSpPr>
            <a:spLocks noGrp="1"/>
          </p:cNvSpPr>
          <p:nvPr>
            <p:ph idx="16"/>
          </p:nvPr>
        </p:nvSpPr>
        <p:spPr>
          <a:xfrm>
            <a:off x="457200" y="3992880"/>
            <a:ext cx="1828800" cy="579120"/>
          </a:xfrm>
        </p:spPr>
        <p:txBody>
          <a:bodyPr/>
          <a:lstStyle/>
          <a:p>
            <a:r>
              <a:rPr lang="en-US" i="1" dirty="0"/>
              <a:t>f </a:t>
            </a:r>
            <a:r>
              <a:rPr lang="en-US" dirty="0"/>
              <a:t>{</a:t>
            </a:r>
            <a:r>
              <a:rPr lang="en-US" dirty="0" err="1"/>
              <a:t>c,d</a:t>
            </a:r>
            <a:r>
              <a:rPr lang="en-US" dirty="0"/>
              <a:t>} is ?</a:t>
            </a:r>
          </a:p>
        </p:txBody>
      </p:sp>
      <p:sp>
        <p:nvSpPr>
          <p:cNvPr id="10" name="Content Placeholder 9"/>
          <p:cNvSpPr>
            <a:spLocks noGrp="1"/>
          </p:cNvSpPr>
          <p:nvPr>
            <p:ph idx="17"/>
          </p:nvPr>
        </p:nvSpPr>
        <p:spPr>
          <a:xfrm>
            <a:off x="3291840" y="3992880"/>
            <a:ext cx="701040" cy="579120"/>
          </a:xfrm>
        </p:spPr>
        <p:txBody>
          <a:bodyPr/>
          <a:lstStyle/>
          <a:p>
            <a:r>
              <a:rPr lang="en-US" dirty="0"/>
              <a:t>{</a:t>
            </a:r>
            <a:r>
              <a:rPr lang="en-US" i="1" dirty="0"/>
              <a:t>z</a:t>
            </a:r>
            <a:r>
              <a:rPr lang="en-US" dirty="0"/>
              <a:t>}</a:t>
            </a:r>
          </a:p>
        </p:txBody>
      </p:sp>
      <p:pic>
        <p:nvPicPr>
          <p:cNvPr id="37" name="Picture 10"/>
          <p:cNvPicPr>
            <a:picLocks noGrp="1" noChangeAspect="1" noChangeArrowheads="1"/>
          </p:cNvPicPr>
          <p:nvPr>
            <p:ph idx="20"/>
          </p:nvPr>
        </p:nvPicPr>
        <p:blipFill rotWithShape="1">
          <a:blip r:embed="rId7" cstate="print">
            <a:extLst>
              <a:ext uri="{28A0092B-C50C-407E-A947-70E740481C1C}">
                <a14:useLocalDpi xmlns:a14="http://schemas.microsoft.com/office/drawing/2010/main" val="0"/>
              </a:ext>
            </a:extLst>
          </a:blip>
          <a:srcRect l="62635" t="22491"/>
          <a:stretch/>
        </p:blipFill>
        <p:spPr bwMode="auto">
          <a:xfrm>
            <a:off x="5791200" y="2394801"/>
            <a:ext cx="3002280" cy="342455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04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Injections</a:t>
            </a:r>
          </a:p>
        </p:txBody>
      </p:sp>
      <p:sp>
        <p:nvSpPr>
          <p:cNvPr id="11" name="Content Placeholder 2"/>
          <p:cNvSpPr>
            <a:spLocks noGrp="1"/>
          </p:cNvSpPr>
          <p:nvPr>
            <p:ph idx="1"/>
          </p:nvPr>
        </p:nvSpPr>
        <p:spPr>
          <a:xfrm>
            <a:off x="457200" y="1295400"/>
            <a:ext cx="8346208" cy="1981200"/>
          </a:xfrm>
        </p:spPr>
        <p:txBody>
          <a:bodyPr/>
          <a:lstStyle/>
          <a:p>
            <a:r>
              <a:rPr lang="en-US" b="1" dirty="0"/>
              <a:t>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pic>
        <p:nvPicPr>
          <p:cNvPr id="2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08383" y="4189626"/>
            <a:ext cx="2163418" cy="2102474"/>
          </a:xfrm>
          <a:prstGeom prst="rect">
            <a:avLst/>
          </a:prstGeom>
          <a:extLst>
            <a:ext uri="{909E8E84-426E-40DD-AFC4-6F175D3DCCD1}">
              <a14:hiddenFill xmlns:a14="http://schemas.microsoft.com/office/drawing/2010/main">
                <a:solidFill>
                  <a:srgbClr val="FFFFFF"/>
                </a:solidFill>
              </a14:hiddenFill>
            </a:ext>
          </a:extLst>
        </p:spPr>
      </p:pic>
      <p:pic>
        <p:nvPicPr>
          <p:cNvPr id="18"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172200" y="3465564"/>
            <a:ext cx="2631208" cy="293523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737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Surjections</a:t>
            </a:r>
          </a:p>
        </p:txBody>
      </p:sp>
      <p:sp>
        <p:nvSpPr>
          <p:cNvPr id="11" name="Content Placeholder 2"/>
          <p:cNvSpPr>
            <a:spLocks noGrp="1"/>
          </p:cNvSpPr>
          <p:nvPr>
            <p:ph idx="1"/>
          </p:nvPr>
        </p:nvSpPr>
        <p:spPr>
          <a:xfrm>
            <a:off x="457200" y="1295400"/>
            <a:ext cx="8229600" cy="1036320"/>
          </a:xfrm>
        </p:spPr>
        <p:txBody>
          <a:bodyPr/>
          <a:lstStyle/>
          <a:p>
            <a:r>
              <a:rPr lang="en-US" b="1" dirty="0"/>
              <a:t>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a:t>surjective</a:t>
            </a:r>
            <a:r>
              <a:rPr lang="en-US" dirty="0"/>
              <a:t>, if and only if for every element</a:t>
            </a:r>
          </a:p>
        </p:txBody>
      </p:sp>
      <p:graphicFrame>
        <p:nvGraphicFramePr>
          <p:cNvPr id="19" name="Object 3"/>
          <p:cNvGraphicFramePr>
            <a:graphicFrameLocks noChangeAspect="1"/>
          </p:cNvGraphicFramePr>
          <p:nvPr>
            <p:extLst>
              <p:ext uri="{D42A27DB-BD31-4B8C-83A1-F6EECF244321}">
                <p14:modId xmlns:p14="http://schemas.microsoft.com/office/powerpoint/2010/main" val="2214012276"/>
              </p:ext>
            </p:extLst>
          </p:nvPr>
        </p:nvGraphicFramePr>
        <p:xfrm>
          <a:off x="7936454" y="1905000"/>
          <a:ext cx="876506" cy="422402"/>
        </p:xfrm>
        <a:graphic>
          <a:graphicData uri="http://schemas.openxmlformats.org/presentationml/2006/ole">
            <mc:AlternateContent xmlns:mc="http://schemas.openxmlformats.org/markup-compatibility/2006">
              <mc:Choice xmlns:v="urn:schemas-microsoft-com:vml" Requires="v">
                <p:oleObj spid="_x0000_s41783" name="Equation" r:id="rId3" imgW="368280" imgH="177480" progId="Equation.DSMT4">
                  <p:embed/>
                </p:oleObj>
              </mc:Choice>
              <mc:Fallback>
                <p:oleObj name="Equation" r:id="rId3" imgW="368280" imgH="177480" progId="Equation.DSMT4">
                  <p:embed/>
                  <p:pic>
                    <p:nvPicPr>
                      <p:cNvPr id="0" name=""/>
                      <p:cNvPicPr/>
                      <p:nvPr/>
                    </p:nvPicPr>
                    <p:blipFill>
                      <a:blip r:embed="rId4"/>
                      <a:stretch>
                        <a:fillRect/>
                      </a:stretch>
                    </p:blipFill>
                    <p:spPr>
                      <a:xfrm>
                        <a:off x="7936454" y="1905000"/>
                        <a:ext cx="876506" cy="422402"/>
                      </a:xfrm>
                      <a:prstGeom prst="rect">
                        <a:avLst/>
                      </a:prstGeom>
                    </p:spPr>
                  </p:pic>
                </p:oleObj>
              </mc:Fallback>
            </mc:AlternateContent>
          </a:graphicData>
        </a:graphic>
      </p:graphicFrame>
      <p:sp>
        <p:nvSpPr>
          <p:cNvPr id="9" name="Content Placeholder 4"/>
          <p:cNvSpPr>
            <a:spLocks noGrp="1"/>
          </p:cNvSpPr>
          <p:nvPr>
            <p:ph idx="13"/>
          </p:nvPr>
        </p:nvSpPr>
        <p:spPr>
          <a:xfrm>
            <a:off x="457200" y="2362200"/>
            <a:ext cx="3403600" cy="419188"/>
          </a:xfrm>
        </p:spPr>
        <p:txBody>
          <a:bodyPr anchor="ctr"/>
          <a:lstStyle/>
          <a:p>
            <a:r>
              <a:rPr lang="en-US" dirty="0"/>
              <a:t>there is an element</a:t>
            </a:r>
          </a:p>
        </p:txBody>
      </p:sp>
      <p:graphicFrame>
        <p:nvGraphicFramePr>
          <p:cNvPr id="21" name="Object 5"/>
          <p:cNvGraphicFramePr>
            <a:graphicFrameLocks noChangeAspect="1"/>
          </p:cNvGraphicFramePr>
          <p:nvPr>
            <p:extLst>
              <p:ext uri="{D42A27DB-BD31-4B8C-83A1-F6EECF244321}">
                <p14:modId xmlns:p14="http://schemas.microsoft.com/office/powerpoint/2010/main" val="1517425521"/>
              </p:ext>
            </p:extLst>
          </p:nvPr>
        </p:nvGraphicFramePr>
        <p:xfrm>
          <a:off x="3810000" y="2362200"/>
          <a:ext cx="908050" cy="422275"/>
        </p:xfrm>
        <a:graphic>
          <a:graphicData uri="http://schemas.openxmlformats.org/presentationml/2006/ole">
            <mc:AlternateContent xmlns:mc="http://schemas.openxmlformats.org/markup-compatibility/2006">
              <mc:Choice xmlns:v="urn:schemas-microsoft-com:vml" Requires="v">
                <p:oleObj spid="_x0000_s41784" name="Equation" r:id="rId5" imgW="380880" imgH="177480" progId="Equation.DSMT4">
                  <p:embed/>
                </p:oleObj>
              </mc:Choice>
              <mc:Fallback>
                <p:oleObj name="Equation" r:id="rId5" imgW="380880" imgH="177480" progId="Equation.DSMT4">
                  <p:embed/>
                  <p:pic>
                    <p:nvPicPr>
                      <p:cNvPr id="19" name="Object 18"/>
                      <p:cNvPicPr/>
                      <p:nvPr/>
                    </p:nvPicPr>
                    <p:blipFill>
                      <a:blip r:embed="rId6"/>
                      <a:stretch>
                        <a:fillRect/>
                      </a:stretch>
                    </p:blipFill>
                    <p:spPr>
                      <a:xfrm>
                        <a:off x="3810000" y="2362200"/>
                        <a:ext cx="908050" cy="422275"/>
                      </a:xfrm>
                      <a:prstGeom prst="rect">
                        <a:avLst/>
                      </a:prstGeom>
                    </p:spPr>
                  </p:pic>
                </p:oleObj>
              </mc:Fallback>
            </mc:AlternateContent>
          </a:graphicData>
        </a:graphic>
      </p:graphicFrame>
      <p:sp>
        <p:nvSpPr>
          <p:cNvPr id="12" name="Content Placeholder 6"/>
          <p:cNvSpPr>
            <a:spLocks noGrp="1"/>
          </p:cNvSpPr>
          <p:nvPr>
            <p:ph idx="14"/>
          </p:nvPr>
        </p:nvSpPr>
        <p:spPr>
          <a:xfrm>
            <a:off x="4654550" y="2350770"/>
            <a:ext cx="984250" cy="387796"/>
          </a:xfrm>
        </p:spPr>
        <p:txBody>
          <a:bodyPr anchor="ctr"/>
          <a:lstStyle/>
          <a:p>
            <a:r>
              <a:rPr lang="en-US" dirty="0"/>
              <a:t>with</a:t>
            </a:r>
          </a:p>
        </p:txBody>
      </p:sp>
      <p:graphicFrame>
        <p:nvGraphicFramePr>
          <p:cNvPr id="22" name="Object 7"/>
          <p:cNvGraphicFramePr>
            <a:graphicFrameLocks noChangeAspect="1"/>
          </p:cNvGraphicFramePr>
          <p:nvPr>
            <p:extLst>
              <p:ext uri="{D42A27DB-BD31-4B8C-83A1-F6EECF244321}">
                <p14:modId xmlns:p14="http://schemas.microsoft.com/office/powerpoint/2010/main" val="715191677"/>
              </p:ext>
            </p:extLst>
          </p:nvPr>
        </p:nvGraphicFramePr>
        <p:xfrm>
          <a:off x="5573712" y="2297018"/>
          <a:ext cx="1512888" cy="603250"/>
        </p:xfrm>
        <a:graphic>
          <a:graphicData uri="http://schemas.openxmlformats.org/presentationml/2006/ole">
            <mc:AlternateContent xmlns:mc="http://schemas.openxmlformats.org/markup-compatibility/2006">
              <mc:Choice xmlns:v="urn:schemas-microsoft-com:vml" Requires="v">
                <p:oleObj spid="_x0000_s41785" name="Equation" r:id="rId7" imgW="634680" imgH="253800" progId="Equation.DSMT4">
                  <p:embed/>
                </p:oleObj>
              </mc:Choice>
              <mc:Fallback>
                <p:oleObj name="Equation" r:id="rId7" imgW="634680" imgH="253800" progId="Equation.DSMT4">
                  <p:embed/>
                  <p:pic>
                    <p:nvPicPr>
                      <p:cNvPr id="21" name="Object 20"/>
                      <p:cNvPicPr/>
                      <p:nvPr/>
                    </p:nvPicPr>
                    <p:blipFill>
                      <a:blip r:embed="rId8"/>
                      <a:stretch>
                        <a:fillRect/>
                      </a:stretch>
                    </p:blipFill>
                    <p:spPr>
                      <a:xfrm>
                        <a:off x="5573712" y="2297018"/>
                        <a:ext cx="1512888" cy="603250"/>
                      </a:xfrm>
                      <a:prstGeom prst="rect">
                        <a:avLst/>
                      </a:prstGeom>
                    </p:spPr>
                  </p:pic>
                </p:oleObj>
              </mc:Fallback>
            </mc:AlternateContent>
          </a:graphicData>
        </a:graphic>
      </p:graphicFrame>
      <p:sp>
        <p:nvSpPr>
          <p:cNvPr id="14" name="Content Placeholder 8"/>
          <p:cNvSpPr>
            <a:spLocks noGrp="1"/>
          </p:cNvSpPr>
          <p:nvPr>
            <p:ph idx="16"/>
          </p:nvPr>
        </p:nvSpPr>
        <p:spPr>
          <a:xfrm>
            <a:off x="457200" y="2819400"/>
            <a:ext cx="7479254" cy="509620"/>
          </a:xfrm>
        </p:spPr>
        <p:txBody>
          <a:bodyPr anchor="ctr"/>
          <a:lstStyle/>
          <a:p>
            <a:r>
              <a:rPr lang="en-US" dirty="0"/>
              <a:t>A function </a:t>
            </a:r>
            <a:r>
              <a:rPr lang="en-US" i="1" dirty="0"/>
              <a:t>f</a:t>
            </a:r>
            <a:r>
              <a:rPr lang="en-US" b="1" dirty="0"/>
              <a:t> </a:t>
            </a:r>
            <a:r>
              <a:rPr lang="en-US" dirty="0"/>
              <a:t>is called a </a:t>
            </a:r>
            <a:r>
              <a:rPr lang="en-US" i="1" dirty="0"/>
              <a:t>surjection</a:t>
            </a:r>
            <a:r>
              <a:rPr lang="en-US" dirty="0"/>
              <a:t> if it is </a:t>
            </a:r>
            <a:r>
              <a:rPr lang="en-US" i="1" dirty="0"/>
              <a:t>onto</a:t>
            </a:r>
            <a:r>
              <a:rPr lang="en-US" dirty="0"/>
              <a:t>.</a:t>
            </a:r>
          </a:p>
        </p:txBody>
      </p:sp>
      <p:pic>
        <p:nvPicPr>
          <p:cNvPr id="13" name="Picture 9"/>
          <p:cNvPicPr>
            <a:picLocks noGrp="1" noChangeAspect="1" noChangeArrowheads="1"/>
          </p:cNvPicPr>
          <p:nvPr>
            <p:ph idx="15"/>
          </p:nvPr>
        </p:nvPicPr>
        <p:blipFill rotWithShape="1">
          <a:blip r:embed="rId9">
            <a:extLst>
              <a:ext uri="{28A0092B-C50C-407E-A947-70E740481C1C}">
                <a14:useLocalDpi xmlns:a14="http://schemas.microsoft.com/office/drawing/2010/main" val="0"/>
              </a:ext>
            </a:extLst>
          </a:blip>
          <a:srcRect l="4934" t="7524" r="9352" b="2182"/>
          <a:stretch/>
        </p:blipFill>
        <p:spPr bwMode="auto">
          <a:xfrm>
            <a:off x="3124200" y="3657600"/>
            <a:ext cx="2743200" cy="27432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Bijections</a:t>
            </a:r>
          </a:p>
        </p:txBody>
      </p:sp>
      <p:sp>
        <p:nvSpPr>
          <p:cNvPr id="11" name="Content Placeholder 2"/>
          <p:cNvSpPr>
            <a:spLocks noGrp="1"/>
          </p:cNvSpPr>
          <p:nvPr>
            <p:ph idx="1"/>
          </p:nvPr>
        </p:nvSpPr>
        <p:spPr>
          <a:xfrm>
            <a:off x="457200" y="1295400"/>
            <a:ext cx="7924800" cy="1676400"/>
          </a:xfrm>
        </p:spPr>
        <p:txBody>
          <a:bodyPr/>
          <a:lstStyle/>
          <a:p>
            <a:r>
              <a:rPr lang="en-US" b="1" dirty="0"/>
              <a:t>Definition</a:t>
            </a:r>
            <a:r>
              <a:rPr lang="en-US" dirty="0"/>
              <a:t>: A function f is a </a:t>
            </a:r>
            <a:r>
              <a:rPr lang="en-US" i="1" dirty="0"/>
              <a:t>one-to-one correspondence</a:t>
            </a:r>
            <a:r>
              <a:rPr lang="en-US" dirty="0"/>
              <a:t>, or a </a:t>
            </a:r>
            <a:r>
              <a:rPr lang="en-US" i="1" dirty="0"/>
              <a:t>bijection</a:t>
            </a:r>
            <a:r>
              <a:rPr lang="en-US" dirty="0"/>
              <a:t>, if it is both one-to-one and onto (surjective and injective).</a:t>
            </a:r>
          </a:p>
        </p:txBody>
      </p:sp>
      <p:pic>
        <p:nvPicPr>
          <p:cNvPr id="1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929531" y="3124199"/>
            <a:ext cx="3284939" cy="320040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35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1</a:t>
            </a:r>
            <a:endParaRPr lang="en-US" dirty="0"/>
          </a:p>
        </p:txBody>
      </p:sp>
      <p:sp>
        <p:nvSpPr>
          <p:cNvPr id="4" name="Content Placeholder 2"/>
          <p:cNvSpPr>
            <a:spLocks noGrp="1"/>
          </p:cNvSpPr>
          <p:nvPr>
            <p:ph idx="1"/>
          </p:nvPr>
        </p:nvSpPr>
        <p:spPr>
          <a:xfrm>
            <a:off x="457200" y="1295400"/>
            <a:ext cx="8305800" cy="5257800"/>
          </a:xfrm>
        </p:spPr>
        <p:txBody>
          <a:bodyPr/>
          <a:lstStyle/>
          <a:p>
            <a:pPr>
              <a:spcBef>
                <a:spcPts val="600"/>
              </a:spcBef>
            </a:pPr>
            <a:r>
              <a:rPr lang="en-US" sz="3000" dirty="0"/>
              <a:t>Suppose that </a:t>
            </a:r>
            <a:r>
              <a:rPr lang="en-US" sz="3000" i="1" dirty="0"/>
              <a:t>f </a:t>
            </a:r>
            <a:r>
              <a:rPr lang="en-US" sz="3000" dirty="0"/>
              <a:t>: </a:t>
            </a:r>
            <a:r>
              <a:rPr lang="en-US" sz="3000" i="1" dirty="0"/>
              <a:t>A </a:t>
            </a:r>
            <a:r>
              <a:rPr lang="en-US" sz="3000" dirty="0">
                <a:sym typeface="Symbol" panose="05050102010706020507" pitchFamily="18" charset="2"/>
              </a:rPr>
              <a:t></a:t>
            </a:r>
            <a:r>
              <a:rPr lang="en-US" sz="3000" dirty="0"/>
              <a:t> </a:t>
            </a:r>
            <a:r>
              <a:rPr lang="en-US" sz="3000" i="1" dirty="0"/>
              <a:t>B</a:t>
            </a:r>
            <a:r>
              <a:rPr lang="en-US" sz="3000" dirty="0"/>
              <a:t>.</a:t>
            </a:r>
          </a:p>
          <a:p>
            <a:pPr>
              <a:spcBef>
                <a:spcPts val="600"/>
              </a:spcBef>
            </a:pPr>
            <a:r>
              <a:rPr lang="en-US" sz="3000" i="1" dirty="0">
                <a:solidFill>
                  <a:srgbClr val="214E91"/>
                </a:solidFill>
              </a:rPr>
              <a:t>To show that f is injective </a:t>
            </a:r>
            <a:r>
              <a:rPr lang="en-US" sz="3000" dirty="0"/>
              <a:t>Show that if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 for arbitrary </a:t>
            </a:r>
            <a:r>
              <a:rPr lang="en-US" sz="3000" i="1" dirty="0"/>
              <a:t>x, y </a:t>
            </a:r>
            <a:r>
              <a:rPr lang="en-US" sz="3000" dirty="0"/>
              <a:t>∈ </a:t>
            </a:r>
            <a:r>
              <a:rPr lang="en-US" sz="3000" i="1" dirty="0"/>
              <a:t>A</a:t>
            </a:r>
            <a:r>
              <a:rPr lang="en-US" sz="3000" dirty="0"/>
              <a:t>, then </a:t>
            </a:r>
            <a:r>
              <a:rPr lang="en-US" sz="3000" i="1" dirty="0"/>
              <a:t>x </a:t>
            </a:r>
            <a:r>
              <a:rPr lang="en-US" sz="3000" dirty="0"/>
              <a:t>= </a:t>
            </a:r>
            <a:r>
              <a:rPr lang="en-US" sz="3000" i="1" dirty="0"/>
              <a:t>y</a:t>
            </a:r>
            <a:r>
              <a:rPr lang="en-US" sz="3000" dirty="0"/>
              <a:t>.</a:t>
            </a:r>
          </a:p>
          <a:p>
            <a:pPr>
              <a:spcBef>
                <a:spcPts val="600"/>
              </a:spcBef>
            </a:pPr>
            <a:r>
              <a:rPr lang="en-US" sz="3000" i="1" dirty="0">
                <a:solidFill>
                  <a:srgbClr val="00518B"/>
                </a:solidFill>
              </a:rPr>
              <a:t>To show that f is not injective </a:t>
            </a:r>
            <a:r>
              <a:rPr lang="en-US" sz="3000" dirty="0"/>
              <a:t>Find particular elements </a:t>
            </a:r>
            <a:r>
              <a:rPr lang="en-US" sz="3000" i="1" dirty="0"/>
              <a:t>x, y </a:t>
            </a:r>
            <a:r>
              <a:rPr lang="en-US" sz="3000" dirty="0"/>
              <a:t>∈ </a:t>
            </a:r>
            <a:r>
              <a:rPr lang="en-US" sz="3000" i="1" dirty="0"/>
              <a:t>A </a:t>
            </a:r>
            <a:r>
              <a:rPr lang="en-US" sz="3000" dirty="0"/>
              <a:t>such that </a:t>
            </a:r>
            <a:r>
              <a:rPr lang="en-US" sz="3000" i="1" dirty="0"/>
              <a:t>x </a:t>
            </a:r>
            <a:r>
              <a:rPr lang="en-US" sz="3000" dirty="0"/>
              <a:t>≠ </a:t>
            </a:r>
            <a:r>
              <a:rPr lang="en-US" sz="3000" i="1" dirty="0"/>
              <a:t>y </a:t>
            </a:r>
            <a:r>
              <a:rPr lang="en-US" sz="3000" dirty="0"/>
              <a:t>and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a:t>
            </a:r>
          </a:p>
          <a:p>
            <a:pPr>
              <a:spcBef>
                <a:spcPts val="600"/>
              </a:spcBef>
            </a:pPr>
            <a:r>
              <a:rPr lang="en-US" sz="3000" i="1" dirty="0">
                <a:solidFill>
                  <a:srgbClr val="00518B"/>
                </a:solidFill>
              </a:rPr>
              <a:t>To show that f is surjective </a:t>
            </a:r>
            <a:r>
              <a:rPr lang="en-US" sz="3000" dirty="0"/>
              <a:t>Consider an arbitrary element </a:t>
            </a:r>
            <a:r>
              <a:rPr lang="en-US" sz="3000" i="1" dirty="0"/>
              <a:t>y </a:t>
            </a:r>
            <a:r>
              <a:rPr lang="en-US" sz="3000" dirty="0"/>
              <a:t>∈ </a:t>
            </a:r>
            <a:r>
              <a:rPr lang="en-US" sz="3000" i="1" dirty="0"/>
              <a:t>B </a:t>
            </a:r>
            <a:r>
              <a:rPr lang="en-US" sz="3000" dirty="0"/>
              <a:t>and find an element </a:t>
            </a:r>
            <a:r>
              <a:rPr lang="en-US" sz="3000" i="1" dirty="0"/>
              <a:t>x </a:t>
            </a:r>
            <a:r>
              <a:rPr lang="en-US" sz="3000" dirty="0"/>
              <a:t>∈ </a:t>
            </a:r>
            <a:r>
              <a:rPr lang="en-US" sz="3000" i="1" dirty="0"/>
              <a:t>A </a:t>
            </a:r>
            <a:r>
              <a:rPr lang="en-US" sz="3000" dirty="0"/>
              <a:t>such that </a:t>
            </a:r>
            <a:r>
              <a:rPr lang="en-US" sz="3000" i="1" dirty="0"/>
              <a:t>f </a:t>
            </a:r>
            <a:r>
              <a:rPr lang="en-US" sz="3000" dirty="0"/>
              <a:t>(</a:t>
            </a:r>
            <a:r>
              <a:rPr lang="en-US" sz="3000" i="1" dirty="0"/>
              <a:t>x</a:t>
            </a:r>
            <a:r>
              <a:rPr lang="en-US" sz="3000" dirty="0"/>
              <a:t>) = </a:t>
            </a:r>
            <a:r>
              <a:rPr lang="en-US" sz="3000" i="1" dirty="0"/>
              <a:t>y</a:t>
            </a:r>
            <a:r>
              <a:rPr lang="en-US" sz="3000" dirty="0"/>
              <a:t>.</a:t>
            </a:r>
          </a:p>
          <a:p>
            <a:pPr>
              <a:spcBef>
                <a:spcPts val="600"/>
              </a:spcBef>
            </a:pPr>
            <a:r>
              <a:rPr lang="en-US" sz="3000" i="1" dirty="0">
                <a:solidFill>
                  <a:srgbClr val="00518B"/>
                </a:solidFill>
              </a:rPr>
              <a:t>To show that f is not surjective </a:t>
            </a:r>
            <a:r>
              <a:rPr lang="en-US" sz="3000" dirty="0"/>
              <a:t>Find a particular </a:t>
            </a:r>
            <a:r>
              <a:rPr lang="en-US" sz="3000" i="1" dirty="0"/>
              <a:t>y </a:t>
            </a:r>
            <a:r>
              <a:rPr lang="en-US" sz="3000" dirty="0"/>
              <a:t>∈ </a:t>
            </a:r>
            <a:r>
              <a:rPr lang="en-US" sz="3000" i="1" dirty="0"/>
              <a:t>B </a:t>
            </a:r>
            <a:r>
              <a:rPr lang="en-US" sz="3000" dirty="0"/>
              <a:t>such that </a:t>
            </a:r>
            <a:r>
              <a:rPr lang="en-US" sz="3000" i="1" dirty="0"/>
              <a:t>f </a:t>
            </a:r>
            <a:r>
              <a:rPr lang="en-US" sz="3000" dirty="0"/>
              <a:t>(</a:t>
            </a:r>
            <a:r>
              <a:rPr lang="en-US" sz="3000" i="1" dirty="0"/>
              <a:t>x</a:t>
            </a:r>
            <a:r>
              <a:rPr lang="en-US" sz="3000" dirty="0"/>
              <a:t>) ≠ </a:t>
            </a:r>
            <a:r>
              <a:rPr lang="en-US" sz="3000" i="1" dirty="0"/>
              <a:t>y </a:t>
            </a:r>
            <a:r>
              <a:rPr lang="en-US" sz="3000" dirty="0"/>
              <a:t>for all </a:t>
            </a:r>
            <a:r>
              <a:rPr lang="en-US" sz="3000" i="1" dirty="0"/>
              <a:t>x </a:t>
            </a:r>
            <a:r>
              <a:rPr lang="en-US" sz="3000" dirty="0"/>
              <a:t>∈ </a:t>
            </a:r>
            <a:r>
              <a:rPr lang="en-US" sz="3000" i="1" dirty="0"/>
              <a:t>A</a:t>
            </a:r>
            <a:r>
              <a:rPr lang="en-US" sz="3000" dirty="0"/>
              <a:t>.</a:t>
            </a:r>
          </a:p>
        </p:txBody>
      </p:sp>
    </p:spTree>
    <p:extLst>
      <p:ext uri="{BB962C8B-B14F-4D97-AF65-F5344CB8AC3E}">
        <p14:creationId xmlns:p14="http://schemas.microsoft.com/office/powerpoint/2010/main" val="358734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800" b="1" dirty="0"/>
              <a:t>Example </a:t>
            </a:r>
            <a:r>
              <a:rPr lang="en-US" sz="2800" b="1" dirty="0">
                <a:ea typeface="Cambria Math" pitchFamily="18" charset="0"/>
              </a:rPr>
              <a:t>1</a:t>
            </a:r>
            <a:r>
              <a:rPr lang="en-US" sz="2800" dirty="0"/>
              <a:t>: Let </a:t>
            </a:r>
            <a:r>
              <a:rPr lang="en-US" sz="2800" i="1" dirty="0"/>
              <a:t>f </a:t>
            </a:r>
            <a:r>
              <a:rPr lang="en-US" sz="2800" dirty="0"/>
              <a:t>be the function from {</a:t>
            </a:r>
            <a:r>
              <a:rPr lang="en-US" sz="2800" i="1" dirty="0"/>
              <a:t>a,b,c,d</a:t>
            </a:r>
            <a:r>
              <a:rPr lang="en-US" sz="2800" dirty="0"/>
              <a:t>} to {</a:t>
            </a:r>
            <a:r>
              <a:rPr lang="en-US" sz="2800" dirty="0">
                <a:ea typeface="Cambria Math" pitchFamily="18" charset="0"/>
              </a:rPr>
              <a:t>1,2,3</a:t>
            </a:r>
            <a:r>
              <a:rPr lang="en-US" sz="2800" dirty="0"/>
              <a:t>} defined by </a:t>
            </a:r>
            <a:r>
              <a:rPr lang="en-US" sz="2800" i="1" dirty="0"/>
              <a:t>f</a:t>
            </a:r>
            <a:r>
              <a:rPr lang="en-US" sz="2800" dirty="0"/>
              <a:t>(</a:t>
            </a:r>
            <a:r>
              <a:rPr lang="en-US" sz="2800" i="1" dirty="0"/>
              <a:t>a</a:t>
            </a:r>
            <a:r>
              <a:rPr lang="en-US" sz="2800" dirty="0"/>
              <a:t>) = </a:t>
            </a:r>
            <a:r>
              <a:rPr lang="en-US" sz="2800" dirty="0">
                <a:ea typeface="Cambria Math" pitchFamily="18" charset="0"/>
              </a:rPr>
              <a:t>3</a:t>
            </a:r>
            <a:r>
              <a:rPr lang="en-US" sz="2800" dirty="0"/>
              <a:t>, </a:t>
            </a:r>
            <a:r>
              <a:rPr lang="en-US" sz="2800" i="1" dirty="0"/>
              <a:t>f</a:t>
            </a:r>
            <a:r>
              <a:rPr lang="en-US" sz="2800" dirty="0"/>
              <a:t>(</a:t>
            </a:r>
            <a:r>
              <a:rPr lang="en-US" sz="2800" i="1" dirty="0"/>
              <a:t>b</a:t>
            </a:r>
            <a:r>
              <a:rPr lang="en-US" sz="2800" dirty="0"/>
              <a:t>) = </a:t>
            </a:r>
            <a:r>
              <a:rPr lang="en-US" sz="2800" dirty="0">
                <a:ea typeface="Cambria Math" pitchFamily="18" charset="0"/>
              </a:rPr>
              <a:t>2</a:t>
            </a:r>
            <a:r>
              <a:rPr lang="en-US" sz="2800" dirty="0"/>
              <a:t>, </a:t>
            </a:r>
            <a:r>
              <a:rPr lang="en-US" sz="2800" i="1" dirty="0"/>
              <a:t>f</a:t>
            </a:r>
            <a:r>
              <a:rPr lang="en-US" sz="2800" dirty="0"/>
              <a:t>(</a:t>
            </a:r>
            <a:r>
              <a:rPr lang="en-US" sz="2800" i="1" dirty="0"/>
              <a:t>c</a:t>
            </a:r>
            <a:r>
              <a:rPr lang="en-US" sz="2800" dirty="0"/>
              <a:t>) = </a:t>
            </a:r>
            <a:r>
              <a:rPr lang="en-US" sz="2800" dirty="0">
                <a:ea typeface="Cambria Math" pitchFamily="18" charset="0"/>
              </a:rPr>
              <a:t>1</a:t>
            </a:r>
            <a:r>
              <a:rPr lang="en-US" sz="2800" dirty="0"/>
              <a:t>, and </a:t>
            </a:r>
            <a:r>
              <a:rPr lang="en-US" sz="2800" i="1" dirty="0"/>
              <a:t>f</a:t>
            </a:r>
            <a:r>
              <a:rPr lang="en-US" sz="2800" dirty="0"/>
              <a:t>(</a:t>
            </a:r>
            <a:r>
              <a:rPr lang="en-US" sz="2800" i="1" dirty="0"/>
              <a:t>d</a:t>
            </a:r>
            <a:r>
              <a:rPr lang="en-US" sz="2800" dirty="0"/>
              <a:t>) = </a:t>
            </a:r>
            <a:r>
              <a:rPr lang="en-US" sz="2800" dirty="0">
                <a:ea typeface="Cambria Math" pitchFamily="18" charset="0"/>
              </a:rPr>
              <a:t>3</a:t>
            </a:r>
            <a:r>
              <a:rPr lang="en-US" sz="2800" dirty="0"/>
              <a:t>. Is </a:t>
            </a:r>
            <a:r>
              <a:rPr lang="en-US" sz="2800" i="1" dirty="0"/>
              <a:t>f</a:t>
            </a:r>
            <a:r>
              <a:rPr lang="en-US" sz="2800" dirty="0"/>
              <a:t> an onto function?</a:t>
            </a:r>
          </a:p>
          <a:p>
            <a:pPr>
              <a:spcBef>
                <a:spcPts val="600"/>
              </a:spcBef>
            </a:pPr>
            <a:r>
              <a:rPr lang="en-US" sz="2800" b="1" dirty="0"/>
              <a:t>Solution</a:t>
            </a:r>
            <a:r>
              <a:rPr lang="en-US" sz="2800" dirty="0"/>
              <a:t>: Yes, </a:t>
            </a:r>
            <a:r>
              <a:rPr lang="en-US" sz="2800" i="1" dirty="0"/>
              <a:t>f </a:t>
            </a:r>
            <a:r>
              <a:rPr lang="en-US" sz="2800" dirty="0"/>
              <a:t>is onto since all three elements of the codomain are images of elements in the domain. If the codomain were changed to {</a:t>
            </a:r>
            <a:r>
              <a:rPr lang="en-US" sz="2800" dirty="0">
                <a:ea typeface="Cambria Math" pitchFamily="18" charset="0"/>
              </a:rPr>
              <a:t>1,2,3,4</a:t>
            </a:r>
            <a:r>
              <a:rPr lang="en-US" sz="2800" dirty="0"/>
              <a:t>}, </a:t>
            </a:r>
            <a:r>
              <a:rPr lang="en-US" sz="2800" i="1" dirty="0"/>
              <a:t>f  </a:t>
            </a:r>
            <a:r>
              <a:rPr lang="en-US" sz="2800" dirty="0"/>
              <a:t>would not be onto. </a:t>
            </a:r>
          </a:p>
          <a:p>
            <a:pPr>
              <a:spcBef>
                <a:spcPts val="600"/>
              </a:spcBef>
            </a:pPr>
            <a:r>
              <a:rPr lang="en-US" sz="2800" b="1" dirty="0"/>
              <a:t>Example </a:t>
            </a:r>
            <a:r>
              <a:rPr lang="en-US" sz="2800" b="1" dirty="0">
                <a:ea typeface="Cambria Math" pitchFamily="18" charset="0"/>
              </a:rPr>
              <a:t>2</a:t>
            </a:r>
            <a:r>
              <a:rPr lang="en-US" sz="2800" dirty="0"/>
              <a:t>: Is the function </a:t>
            </a:r>
            <a:r>
              <a:rPr lang="en-US" sz="2800" i="1" dirty="0"/>
              <a:t>f</a:t>
            </a:r>
            <a:r>
              <a:rPr lang="en-US" sz="2800" dirty="0"/>
              <a:t>(</a:t>
            </a:r>
            <a:r>
              <a:rPr lang="en-US" sz="2800" i="1" dirty="0"/>
              <a:t>x</a:t>
            </a:r>
            <a:r>
              <a:rPr lang="en-US" sz="2800" dirty="0"/>
              <a:t>)</a:t>
            </a:r>
            <a:r>
              <a:rPr lang="en-US" sz="2800" i="1" dirty="0"/>
              <a:t> = x</a:t>
            </a:r>
            <a:r>
              <a:rPr lang="en-US" sz="2800" baseline="30000" dirty="0"/>
              <a:t>2</a:t>
            </a:r>
            <a:r>
              <a:rPr lang="en-US" sz="2800" i="1" baseline="30000" dirty="0"/>
              <a:t> </a:t>
            </a:r>
            <a:r>
              <a:rPr lang="en-US" sz="2800" dirty="0"/>
              <a:t>from the set of integers to the set of integers onto?  </a:t>
            </a:r>
          </a:p>
          <a:p>
            <a:pPr>
              <a:spcBef>
                <a:spcPts val="600"/>
              </a:spcBef>
            </a:pPr>
            <a:r>
              <a:rPr lang="en-US" sz="2800" b="1" dirty="0"/>
              <a:t>Solution</a:t>
            </a:r>
            <a:r>
              <a:rPr lang="en-US" sz="2800" dirty="0"/>
              <a:t>: No, </a:t>
            </a:r>
            <a:r>
              <a:rPr lang="en-US" sz="2800" i="1" dirty="0"/>
              <a:t>f</a:t>
            </a:r>
            <a:r>
              <a:rPr lang="en-US" sz="2800" dirty="0"/>
              <a:t> is not onto because there is no integer </a:t>
            </a:r>
            <a:r>
              <a:rPr lang="en-US" sz="2800" i="1" dirty="0"/>
              <a:t>x </a:t>
            </a:r>
            <a:r>
              <a:rPr lang="en-US" sz="2800" dirty="0"/>
              <a:t>with </a:t>
            </a:r>
            <a:r>
              <a:rPr lang="en-US" sz="2800" i="1" dirty="0"/>
              <a:t>x</a:t>
            </a:r>
            <a:r>
              <a:rPr lang="en-US" sz="2800" baseline="30000" dirty="0"/>
              <a:t>2</a:t>
            </a:r>
            <a:r>
              <a:rPr lang="en-US" sz="2800" i="1" baseline="30000" dirty="0"/>
              <a:t>  </a:t>
            </a:r>
            <a:r>
              <a:rPr lang="en-US" sz="2800" dirty="0"/>
              <a:t>= </a:t>
            </a:r>
            <a:r>
              <a:rPr lang="en-US" sz="2800" dirty="0">
                <a:ea typeface="Cambria Math"/>
                <a:cs typeface="Calibri" panose="020F0502020204030204" pitchFamily="34" charset="0"/>
              </a:rPr>
              <a:t>−</a:t>
            </a:r>
            <a:r>
              <a:rPr lang="en-US" sz="2800" dirty="0">
                <a:ea typeface="Cambria Math" pitchFamily="18" charset="0"/>
              </a:rPr>
              <a:t>1, for example.</a:t>
            </a:r>
            <a:endParaRPr lang="en-US" sz="2800" dirty="0"/>
          </a:p>
        </p:txBody>
      </p:sp>
    </p:spTree>
    <p:extLst>
      <p:ext uri="{BB962C8B-B14F-4D97-AF65-F5344CB8AC3E}">
        <p14:creationId xmlns:p14="http://schemas.microsoft.com/office/powerpoint/2010/main" val="2262210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r>
              <a:rPr lang="en-US" sz="1500" dirty="0"/>
              <a:t> 1</a:t>
            </a:r>
          </a:p>
        </p:txBody>
      </p:sp>
      <p:sp>
        <p:nvSpPr>
          <p:cNvPr id="9" name="Content Placeholder 2"/>
          <p:cNvSpPr>
            <a:spLocks noGrp="1"/>
          </p:cNvSpPr>
          <p:nvPr>
            <p:ph idx="1"/>
          </p:nvPr>
        </p:nvSpPr>
        <p:spPr>
          <a:xfrm>
            <a:off x="457200" y="1295399"/>
            <a:ext cx="8229600" cy="1026267"/>
          </a:xfrm>
        </p:spPr>
        <p:txBody>
          <a:bodyPr/>
          <a:lstStyle/>
          <a:p>
            <a:r>
              <a:rPr lang="en-US" b="1" dirty="0"/>
              <a:t>Definition</a:t>
            </a:r>
            <a:r>
              <a:rPr lang="en-US" dirty="0"/>
              <a:t>: Let </a:t>
            </a:r>
            <a:r>
              <a:rPr lang="en-US" i="1" dirty="0"/>
              <a:t>f</a:t>
            </a:r>
            <a:r>
              <a:rPr lang="en-US" dirty="0"/>
              <a:t> be a bijection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a:t>
            </a:r>
          </a:p>
        </p:txBody>
      </p:sp>
      <p:graphicFrame>
        <p:nvGraphicFramePr>
          <p:cNvPr id="13" name="Object 3"/>
          <p:cNvGraphicFramePr>
            <a:graphicFrameLocks noChangeAspect="1"/>
          </p:cNvGraphicFramePr>
          <p:nvPr>
            <p:extLst>
              <p:ext uri="{D42A27DB-BD31-4B8C-83A1-F6EECF244321}">
                <p14:modId xmlns:p14="http://schemas.microsoft.com/office/powerpoint/2010/main" val="184410787"/>
              </p:ext>
            </p:extLst>
          </p:nvPr>
        </p:nvGraphicFramePr>
        <p:xfrm>
          <a:off x="4598624" y="1790700"/>
          <a:ext cx="729900" cy="571500"/>
        </p:xfrm>
        <a:graphic>
          <a:graphicData uri="http://schemas.openxmlformats.org/presentationml/2006/ole">
            <mc:AlternateContent xmlns:mc="http://schemas.openxmlformats.org/markup-compatibility/2006">
              <mc:Choice xmlns:v="urn:schemas-microsoft-com:vml" Requires="v">
                <p:oleObj spid="_x0000_s42515" name="Equation" r:id="rId3" imgW="291960" imgH="228600" progId="Equation.DSMT4">
                  <p:embed/>
                </p:oleObj>
              </mc:Choice>
              <mc:Fallback>
                <p:oleObj name="Equation" r:id="rId3" imgW="291960" imgH="228600" progId="Equation.DSMT4">
                  <p:embed/>
                  <p:pic>
                    <p:nvPicPr>
                      <p:cNvPr id="0" name=""/>
                      <p:cNvPicPr/>
                      <p:nvPr/>
                    </p:nvPicPr>
                    <p:blipFill>
                      <a:blip r:embed="rId4"/>
                      <a:stretch>
                        <a:fillRect/>
                      </a:stretch>
                    </p:blipFill>
                    <p:spPr>
                      <a:xfrm>
                        <a:off x="4598624" y="1790700"/>
                        <a:ext cx="729900" cy="571500"/>
                      </a:xfrm>
                      <a:prstGeom prst="rect">
                        <a:avLst/>
                      </a:prstGeom>
                    </p:spPr>
                  </p:pic>
                </p:oleObj>
              </mc:Fallback>
            </mc:AlternateContent>
          </a:graphicData>
        </a:graphic>
      </p:graphicFrame>
      <p:sp>
        <p:nvSpPr>
          <p:cNvPr id="4" name="Content Placeholder 4"/>
          <p:cNvSpPr>
            <a:spLocks noGrp="1"/>
          </p:cNvSpPr>
          <p:nvPr>
            <p:ph idx="13"/>
          </p:nvPr>
        </p:nvSpPr>
        <p:spPr>
          <a:xfrm>
            <a:off x="5257800" y="1783080"/>
            <a:ext cx="3505200" cy="502920"/>
          </a:xfrm>
        </p:spPr>
        <p:txBody>
          <a:bodyPr/>
          <a:lstStyle/>
          <a:p>
            <a:r>
              <a:rPr lang="en-US" dirty="0"/>
              <a:t>is the function from</a:t>
            </a:r>
            <a:endParaRPr lang="en-US" b="1" dirty="0"/>
          </a:p>
        </p:txBody>
      </p:sp>
      <p:sp>
        <p:nvSpPr>
          <p:cNvPr id="5" name="Content Placeholder 5"/>
          <p:cNvSpPr>
            <a:spLocks noGrp="1"/>
          </p:cNvSpPr>
          <p:nvPr>
            <p:ph idx="14"/>
          </p:nvPr>
        </p:nvSpPr>
        <p:spPr>
          <a:xfrm>
            <a:off x="457200" y="2286000"/>
            <a:ext cx="2971800" cy="593725"/>
          </a:xfrm>
        </p:spPr>
        <p:txBody>
          <a:bodyPr/>
          <a:lstStyle/>
          <a:p>
            <a:r>
              <a:rPr lang="en-US" i="1" dirty="0"/>
              <a:t>B</a:t>
            </a:r>
            <a:r>
              <a:rPr lang="en-US" dirty="0"/>
              <a:t> to </a:t>
            </a:r>
            <a:r>
              <a:rPr lang="en-US" i="1" dirty="0"/>
              <a:t>A</a:t>
            </a:r>
            <a:r>
              <a:rPr lang="en-US" b="1" dirty="0"/>
              <a:t> </a:t>
            </a:r>
            <a:r>
              <a:rPr lang="en-US" dirty="0"/>
              <a:t>defined as</a:t>
            </a:r>
            <a:endParaRPr lang="en-US" b="1" dirty="0"/>
          </a:p>
        </p:txBody>
      </p:sp>
      <p:graphicFrame>
        <p:nvGraphicFramePr>
          <p:cNvPr id="14" name="Object 6"/>
          <p:cNvGraphicFramePr>
            <a:graphicFrameLocks noChangeAspect="1"/>
          </p:cNvGraphicFramePr>
          <p:nvPr>
            <p:extLst>
              <p:ext uri="{D42A27DB-BD31-4B8C-83A1-F6EECF244321}">
                <p14:modId xmlns:p14="http://schemas.microsoft.com/office/powerpoint/2010/main" val="2327537600"/>
              </p:ext>
            </p:extLst>
          </p:nvPr>
        </p:nvGraphicFramePr>
        <p:xfrm>
          <a:off x="3352800" y="2321667"/>
          <a:ext cx="3625850" cy="609386"/>
        </p:xfrm>
        <a:graphic>
          <a:graphicData uri="http://schemas.openxmlformats.org/presentationml/2006/ole">
            <mc:AlternateContent xmlns:mc="http://schemas.openxmlformats.org/markup-compatibility/2006">
              <mc:Choice xmlns:v="urn:schemas-microsoft-com:vml" Requires="v">
                <p:oleObj spid="_x0000_s42516" name="Equation" r:id="rId5" imgW="1511280" imgH="253800" progId="Equation.DSMT4">
                  <p:embed/>
                </p:oleObj>
              </mc:Choice>
              <mc:Fallback>
                <p:oleObj name="Equation" r:id="rId5" imgW="1511280" imgH="253800" progId="Equation.DSMT4">
                  <p:embed/>
                  <p:pic>
                    <p:nvPicPr>
                      <p:cNvPr id="13" name="Object 12"/>
                      <p:cNvPicPr/>
                      <p:nvPr/>
                    </p:nvPicPr>
                    <p:blipFill>
                      <a:blip r:embed="rId6"/>
                      <a:stretch>
                        <a:fillRect/>
                      </a:stretch>
                    </p:blipFill>
                    <p:spPr>
                      <a:xfrm>
                        <a:off x="3352800" y="2321667"/>
                        <a:ext cx="3625850" cy="609386"/>
                      </a:xfrm>
                      <a:prstGeom prst="rect">
                        <a:avLst/>
                      </a:prstGeom>
                    </p:spPr>
                  </p:pic>
                </p:oleObj>
              </mc:Fallback>
            </mc:AlternateContent>
          </a:graphicData>
        </a:graphic>
      </p:graphicFrame>
      <p:sp>
        <p:nvSpPr>
          <p:cNvPr id="19" name="Content Placeholder 7"/>
          <p:cNvSpPr>
            <a:spLocks noGrp="1"/>
          </p:cNvSpPr>
          <p:nvPr>
            <p:ph idx="15"/>
          </p:nvPr>
        </p:nvSpPr>
        <p:spPr>
          <a:xfrm>
            <a:off x="457200" y="2819400"/>
            <a:ext cx="8229600" cy="619708"/>
          </a:xfrm>
        </p:spPr>
        <p:txBody>
          <a:bodyPr/>
          <a:lstStyle/>
          <a:p>
            <a:r>
              <a:rPr lang="en-US" dirty="0"/>
              <a:t>No inverse exists unless </a:t>
            </a:r>
            <a:r>
              <a:rPr lang="en-US" i="1" dirty="0"/>
              <a:t>f</a:t>
            </a:r>
            <a:r>
              <a:rPr lang="en-US" dirty="0"/>
              <a:t> is a bijection. Why?</a:t>
            </a:r>
          </a:p>
        </p:txBody>
      </p:sp>
      <p:pic>
        <p:nvPicPr>
          <p:cNvPr id="20" name="Picture 8" descr="Illustration of function F power minus one is the inverse of function F.&#10;"/>
          <p:cNvPicPr>
            <a:picLocks noGrp="1" noChangeAspect="1" noChangeArrowheads="1"/>
          </p:cNvPicPr>
          <p:nvPr>
            <p:ph idx="16"/>
          </p:nvPr>
        </p:nvPicPr>
        <p:blipFill>
          <a:blip r:embed="rId7">
            <a:extLst>
              <a:ext uri="{28A0092B-C50C-407E-A947-70E740481C1C}">
                <a14:useLocalDpi xmlns:a14="http://schemas.microsoft.com/office/drawing/2010/main" val="0"/>
              </a:ext>
            </a:extLst>
          </a:blip>
          <a:stretch>
            <a:fillRect/>
          </a:stretch>
        </p:blipFill>
        <p:spPr bwMode="auto">
          <a:xfrm>
            <a:off x="2067052" y="3691295"/>
            <a:ext cx="5324348" cy="2597242"/>
          </a:xfrm>
          <a:prstGeom prst="rect">
            <a:avLst/>
          </a:prstGeom>
          <a:extLst>
            <a:ext uri="{909E8E84-426E-40DD-AFC4-6F175D3DCCD1}">
              <a14:hiddenFill xmlns:a14="http://schemas.microsoft.com/office/drawing/2010/main">
                <a:solidFill>
                  <a:srgbClr val="FFFFFF"/>
                </a:solidFill>
              </a14:hiddenFill>
            </a:ext>
          </a:extLst>
        </p:spPr>
      </p:pic>
      <p:sp>
        <p:nvSpPr>
          <p:cNvPr id="15" name="Text Placeholder 9"/>
          <p:cNvSpPr>
            <a:spLocks noGrp="1"/>
          </p:cNvSpPr>
          <p:nvPr>
            <p:ph type="body" sz="quarter" idx="18"/>
          </p:nvPr>
        </p:nvSpPr>
        <p:spPr>
          <a:xfrm>
            <a:off x="3465576" y="6446520"/>
            <a:ext cx="2212848" cy="182880"/>
          </a:xfrm>
        </p:spPr>
        <p:txBody>
          <a:bodyPr/>
          <a:lstStyle/>
          <a:p>
            <a:r>
              <a:rPr lang="en-US" sz="1200" dirty="0">
                <a:latin typeface="+mj-lt"/>
                <a:hlinkClick r:id="rId8" action="ppaction://hlinksldjump"/>
              </a:rPr>
              <a:t>Jump to long description</a:t>
            </a:r>
          </a:p>
        </p:txBody>
      </p:sp>
    </p:spTree>
    <p:extLst>
      <p:ext uri="{BB962C8B-B14F-4D97-AF65-F5344CB8AC3E}">
        <p14:creationId xmlns:p14="http://schemas.microsoft.com/office/powerpoint/2010/main" val="19588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endParaRPr lang="en-US" sz="1500" dirty="0"/>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dirty="0"/>
              <a:t>A </a:t>
            </a:r>
            <a:r>
              <a:rPr lang="en-US" i="1" dirty="0"/>
              <a:t>set</a:t>
            </a:r>
            <a:r>
              <a:rPr lang="en-US" dirty="0"/>
              <a:t> is an unordered collection of objects.</a:t>
            </a:r>
          </a:p>
          <a:p>
            <a:pPr lvl="1">
              <a:spcBef>
                <a:spcPts val="600"/>
              </a:spcBef>
            </a:pPr>
            <a:r>
              <a:rPr lang="en-US" dirty="0"/>
              <a:t> the students in this class</a:t>
            </a:r>
          </a:p>
          <a:p>
            <a:pPr lvl="1">
              <a:spcBef>
                <a:spcPts val="600"/>
              </a:spcBef>
            </a:pPr>
            <a:r>
              <a:rPr lang="en-US" dirty="0"/>
              <a:t> the chairs in this room</a:t>
            </a:r>
          </a:p>
          <a:p>
            <a:pPr>
              <a:spcBef>
                <a:spcPts val="600"/>
              </a:spcBef>
            </a:pPr>
            <a:r>
              <a:rPr lang="en-US" dirty="0"/>
              <a:t>The objects in a set are called the </a:t>
            </a:r>
            <a:r>
              <a:rPr lang="en-US" i="1" dirty="0"/>
              <a:t>elements</a:t>
            </a:r>
            <a:r>
              <a:rPr lang="en-US" dirty="0"/>
              <a:t>, or </a:t>
            </a:r>
            <a:r>
              <a:rPr lang="en-US" i="1" dirty="0"/>
              <a:t>members</a:t>
            </a:r>
            <a:r>
              <a:rPr lang="en-US" dirty="0"/>
              <a:t> of the set. A set is said to </a:t>
            </a:r>
            <a:r>
              <a:rPr lang="en-US" i="1" dirty="0"/>
              <a:t>contain</a:t>
            </a:r>
            <a:r>
              <a:rPr lang="en-US" dirty="0"/>
              <a:t> its elements.</a:t>
            </a:r>
          </a:p>
          <a:p>
            <a:pPr>
              <a:spcBef>
                <a:spcPts val="600"/>
              </a:spcBef>
            </a:pPr>
            <a:r>
              <a:rPr lang="en-US" dirty="0"/>
              <a:t>The notation  </a:t>
            </a:r>
            <a:r>
              <a:rPr lang="en-US" i="1" dirty="0">
                <a:ea typeface="Cambria Math" pitchFamily="18" charset="0"/>
              </a:rPr>
              <a:t>a</a:t>
            </a:r>
            <a:r>
              <a:rPr lang="en-US" dirty="0">
                <a:ea typeface="Cambria Math" pitchFamily="18" charset="0"/>
              </a:rPr>
              <a:t> ∈ </a:t>
            </a:r>
            <a:r>
              <a:rPr lang="en-US" i="1" dirty="0">
                <a:ea typeface="Cambria Math" pitchFamily="18" charset="0"/>
              </a:rPr>
              <a:t>A</a:t>
            </a:r>
            <a:r>
              <a:rPr lang="en-US" dirty="0">
                <a:ea typeface="Cambria Math" pitchFamily="18" charset="0"/>
              </a:rPr>
              <a:t>  </a:t>
            </a:r>
            <a:r>
              <a:rPr lang="en-US" dirty="0"/>
              <a:t>denotes that </a:t>
            </a:r>
            <a:r>
              <a:rPr lang="en-US" i="1" dirty="0">
                <a:ea typeface="Cambria Math" pitchFamily="18" charset="0"/>
              </a:rPr>
              <a:t>a</a:t>
            </a:r>
            <a:r>
              <a:rPr lang="en-US" dirty="0"/>
              <a:t> is an element of the set </a:t>
            </a:r>
            <a:r>
              <a:rPr lang="en-US" i="1" dirty="0">
                <a:ea typeface="Cambria Math" pitchFamily="18" charset="0"/>
              </a:rPr>
              <a:t>A</a:t>
            </a:r>
            <a:r>
              <a:rPr lang="en-US" dirty="0"/>
              <a:t>.</a:t>
            </a:r>
          </a:p>
          <a:p>
            <a:pPr>
              <a:spcBef>
                <a:spcPts val="600"/>
              </a:spcBef>
            </a:pPr>
            <a:r>
              <a:rPr lang="en-US" dirty="0"/>
              <a:t>If </a:t>
            </a:r>
            <a:r>
              <a:rPr lang="en-US" i="1" dirty="0">
                <a:ea typeface="Cambria Math" pitchFamily="18" charset="0"/>
              </a:rPr>
              <a:t>a</a:t>
            </a:r>
            <a:r>
              <a:rPr lang="en-US" dirty="0"/>
              <a:t> is not a member of </a:t>
            </a:r>
            <a:r>
              <a:rPr lang="en-US" i="1" dirty="0">
                <a:ea typeface="Cambria Math" pitchFamily="18" charset="0"/>
              </a:rPr>
              <a:t>A</a:t>
            </a:r>
            <a:r>
              <a:rPr lang="en-US" dirty="0"/>
              <a:t>, write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A</a:t>
            </a:r>
            <a:r>
              <a:rPr lang="en-US" dirty="0">
                <a:ea typeface="Cambria Math" pitchFamily="18" charset="0"/>
              </a:rPr>
              <a:t> </a:t>
            </a:r>
            <a:endParaRPr lang="en-US" dirty="0"/>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r>
              <a:rPr lang="en-US" sz="1500" dirty="0"/>
              <a:t> 2</a:t>
            </a:r>
          </a:p>
        </p:txBody>
      </p:sp>
      <p:pic>
        <p:nvPicPr>
          <p:cNvPr id="1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524000"/>
            <a:ext cx="3367087" cy="4267200"/>
          </a:xfrm>
          <a:prstGeom prst="rect">
            <a:avLst/>
          </a:prstGeom>
          <a:extLst>
            <a:ext uri="{909E8E84-426E-40DD-AFC4-6F175D3DCCD1}">
              <a14:hiddenFill xmlns:a14="http://schemas.microsoft.com/office/drawing/2010/main">
                <a:solidFill>
                  <a:srgbClr val="FFFFFF"/>
                </a:solidFill>
              </a14:hiddenFill>
            </a:ext>
          </a:extLst>
        </p:spPr>
      </p:pic>
      <p:pic>
        <p:nvPicPr>
          <p:cNvPr id="21"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714175" y="1447800"/>
            <a:ext cx="3515425" cy="44958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25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1</a:t>
            </a:r>
          </a:p>
        </p:txBody>
      </p:sp>
      <p:sp>
        <p:nvSpPr>
          <p:cNvPr id="7" name="Content Placeholder 2"/>
          <p:cNvSpPr>
            <a:spLocks noGrp="1"/>
          </p:cNvSpPr>
          <p:nvPr>
            <p:ph idx="1"/>
          </p:nvPr>
        </p:nvSpPr>
        <p:spPr>
          <a:xfrm>
            <a:off x="457200" y="1295400"/>
            <a:ext cx="8229600" cy="1600200"/>
          </a:xfrm>
        </p:spPr>
        <p:txBody>
          <a:bodyPr/>
          <a:lstStyle/>
          <a:p>
            <a:r>
              <a:rPr lang="en-US" b="1" dirty="0"/>
              <a:t>Example </a:t>
            </a:r>
            <a:r>
              <a:rPr lang="en-US" b="1" dirty="0">
                <a:ea typeface="Cambria Math" pitchFamily="18" charset="0"/>
              </a:rPr>
              <a:t>1</a:t>
            </a:r>
            <a:r>
              <a:rPr lang="en-US" dirty="0"/>
              <a:t>: Let </a:t>
            </a:r>
            <a:r>
              <a:rPr lang="en-US" i="1" dirty="0"/>
              <a:t>f</a:t>
            </a:r>
            <a:r>
              <a:rPr lang="en-US" dirty="0"/>
              <a:t> be the function from {</a:t>
            </a:r>
            <a:r>
              <a:rPr lang="en-US" i="1" dirty="0"/>
              <a:t>a,b,c</a:t>
            </a:r>
            <a:r>
              <a:rPr lang="en-US" dirty="0"/>
              <a:t>} to {1,2,3} such that </a:t>
            </a:r>
            <a:r>
              <a:rPr lang="en-US" i="1" dirty="0"/>
              <a:t>f</a:t>
            </a:r>
            <a:r>
              <a:rPr lang="en-US" dirty="0"/>
              <a:t>(</a:t>
            </a:r>
            <a:r>
              <a:rPr lang="en-US" i="1" dirty="0"/>
              <a:t>a</a:t>
            </a:r>
            <a:r>
              <a:rPr lang="en-US" dirty="0"/>
              <a:t>)</a:t>
            </a:r>
            <a:r>
              <a:rPr lang="en-US" i="1" dirty="0"/>
              <a:t> = </a:t>
            </a:r>
            <a:r>
              <a:rPr lang="en-US" dirty="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ea typeface="Cambria Math" pitchFamily="18" charset="0"/>
              </a:rPr>
              <a:t>1</a:t>
            </a:r>
            <a:r>
              <a:rPr lang="en-US" dirty="0"/>
              <a:t>. Is </a:t>
            </a:r>
            <a:r>
              <a:rPr lang="en-US" i="1" dirty="0"/>
              <a:t>f</a:t>
            </a:r>
            <a:r>
              <a:rPr lang="en-US" dirty="0"/>
              <a:t> invertible and if so what is its inverse?</a:t>
            </a:r>
          </a:p>
        </p:txBody>
      </p:sp>
      <p:sp>
        <p:nvSpPr>
          <p:cNvPr id="8" name="Content Placeholder 3"/>
          <p:cNvSpPr>
            <a:spLocks noGrp="1"/>
          </p:cNvSpPr>
          <p:nvPr>
            <p:ph idx="13"/>
          </p:nvPr>
        </p:nvSpPr>
        <p:spPr>
          <a:xfrm>
            <a:off x="457200" y="3810000"/>
            <a:ext cx="8229600" cy="2133600"/>
          </a:xfrm>
        </p:spPr>
        <p:txBody>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a:t>
            </a:r>
            <a:r>
              <a:rPr lang="en-US" baseline="30000" dirty="0"/>
              <a:t>1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cs typeface="Calibri" panose="020F0502020204030204" pitchFamily="34"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(1) =</a:t>
            </a:r>
            <a:r>
              <a:rPr lang="en-US" i="1" dirty="0">
                <a:ea typeface="Cambria Math" pitchFamily="18" charset="0"/>
              </a:rPr>
              <a:t> c</a:t>
            </a:r>
            <a:r>
              <a:rPr lang="en-US" dirty="0">
                <a:ea typeface="Cambria Math" pitchFamily="18" charset="0"/>
              </a:rPr>
              <a:t>,  </a:t>
            </a:r>
            <a:r>
              <a:rPr lang="en-US" i="1" dirty="0"/>
              <a:t>f</a:t>
            </a:r>
            <a:r>
              <a:rPr lang="en-US" i="1" baseline="30000" dirty="0"/>
              <a:t>−</a:t>
            </a:r>
            <a:r>
              <a:rPr lang="en-US" baseline="30000" dirty="0"/>
              <a:t>1</a:t>
            </a:r>
            <a:r>
              <a:rPr lang="en-US" i="1" baseline="30000" dirty="0"/>
              <a:t> </a:t>
            </a:r>
            <a:r>
              <a:rPr lang="en-US" dirty="0"/>
              <a:t>(</a:t>
            </a:r>
            <a:r>
              <a:rPr lang="en-US" dirty="0">
                <a:ea typeface="Cambria Math" pitchFamily="18" charset="0"/>
              </a:rPr>
              <a:t>2</a:t>
            </a:r>
            <a:r>
              <a:rPr lang="en-US" dirty="0"/>
              <a:t>)</a:t>
            </a:r>
            <a:r>
              <a:rPr lang="en-US" i="1" dirty="0"/>
              <a:t> </a:t>
            </a:r>
            <a:r>
              <a:rPr lang="en-US" dirty="0"/>
              <a:t>=</a:t>
            </a:r>
            <a:r>
              <a:rPr lang="en-US" i="1" dirty="0"/>
              <a:t> a, </a:t>
            </a:r>
            <a:r>
              <a:rPr lang="en-US" dirty="0"/>
              <a:t>and</a:t>
            </a:r>
            <a:r>
              <a:rPr lang="en-US" i="1" dirty="0"/>
              <a:t> f</a:t>
            </a:r>
            <a:r>
              <a:rPr lang="en-US" i="1" baseline="30000" dirty="0"/>
              <a:t>−</a:t>
            </a:r>
            <a:r>
              <a:rPr lang="en-US" baseline="30000" dirty="0"/>
              <a:t>1</a:t>
            </a:r>
            <a:r>
              <a:rPr lang="en-US" i="1" baseline="30000" dirty="0"/>
              <a:t> </a:t>
            </a:r>
            <a:r>
              <a:rPr lang="en-US" dirty="0"/>
              <a:t>(</a:t>
            </a:r>
            <a:r>
              <a:rPr lang="en-US" dirty="0">
                <a:ea typeface="Cambria Math" pitchFamily="18" charset="0"/>
              </a:rPr>
              <a:t>3</a:t>
            </a:r>
            <a:r>
              <a:rPr lang="en-US" dirty="0"/>
              <a:t>)</a:t>
            </a:r>
            <a:r>
              <a:rPr lang="en-US" i="1" dirty="0"/>
              <a:t> </a:t>
            </a:r>
            <a:r>
              <a:rPr lang="en-US" dirty="0"/>
              <a:t>=</a:t>
            </a:r>
            <a:r>
              <a:rPr lang="en-US" i="1" dirty="0"/>
              <a:t> b.</a:t>
            </a:r>
            <a:endParaRPr lang="en-US" dirty="0"/>
          </a:p>
        </p:txBody>
      </p:sp>
    </p:spTree>
    <p:extLst>
      <p:ext uri="{BB962C8B-B14F-4D97-AF65-F5344CB8AC3E}">
        <p14:creationId xmlns:p14="http://schemas.microsoft.com/office/powerpoint/2010/main" val="1795123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2</a:t>
            </a:r>
          </a:p>
        </p:txBody>
      </p:sp>
      <p:sp>
        <p:nvSpPr>
          <p:cNvPr id="7" name="Content Placeholder 2"/>
          <p:cNvSpPr>
            <a:spLocks noGrp="1"/>
          </p:cNvSpPr>
          <p:nvPr>
            <p:ph idx="1"/>
          </p:nvPr>
        </p:nvSpPr>
        <p:spPr>
          <a:xfrm>
            <a:off x="457200" y="1295400"/>
            <a:ext cx="8229600" cy="1600200"/>
          </a:xfrm>
        </p:spPr>
        <p:txBody>
          <a:bodyPr/>
          <a:lstStyle/>
          <a:p>
            <a:r>
              <a:rPr lang="en-US" b="1" dirty="0"/>
              <a:t>Example </a:t>
            </a:r>
            <a:r>
              <a:rPr lang="en-US" b="1" dirty="0">
                <a:ea typeface="Cambria Math" pitchFamily="18" charset="0"/>
              </a:rPr>
              <a:t>2</a:t>
            </a:r>
            <a:r>
              <a:rPr lang="en-US" dirty="0">
                <a:ea typeface="Cambria Math" pitchFamily="18" charset="0"/>
              </a:rPr>
              <a:t>:</a:t>
            </a:r>
            <a:r>
              <a:rPr lang="en-US" b="1" dirty="0">
                <a:ea typeface="Cambria Math" pitchFamily="18" charset="0"/>
              </a:rPr>
              <a:t> </a:t>
            </a:r>
            <a:r>
              <a:rPr lang="en-US" dirty="0"/>
              <a:t>Let </a:t>
            </a:r>
            <a:r>
              <a:rPr lang="en-US" i="1" dirty="0"/>
              <a:t>f: </a:t>
            </a:r>
            <a:r>
              <a:rPr lang="en-US" b="1" dirty="0"/>
              <a:t>Z </a:t>
            </a:r>
            <a:r>
              <a:rPr lang="en-US" dirty="0">
                <a:sym typeface="Symbol" panose="05050102010706020507" pitchFamily="18" charset="2"/>
              </a:rPr>
              <a:t></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a:t>
            </a:r>
            <a:r>
              <a:rPr lang="en-US" dirty="0">
                <a:sym typeface="Wingdings" pitchFamily="2" charset="2"/>
              </a:rPr>
              <a:t>(</a:t>
            </a:r>
            <a:r>
              <a:rPr lang="en-US" i="1" dirty="0">
                <a:sym typeface="Wingdings" pitchFamily="2" charset="2"/>
              </a:rPr>
              <a:t>x</a:t>
            </a:r>
            <a:r>
              <a:rPr lang="en-US" dirty="0">
                <a:sym typeface="Wingdings" pitchFamily="2" charset="2"/>
              </a:rPr>
              <a:t>)</a:t>
            </a:r>
            <a:r>
              <a:rPr lang="en-US" i="1" dirty="0">
                <a:sym typeface="Wingdings" pitchFamily="2" charset="2"/>
              </a:rPr>
              <a:t> </a:t>
            </a:r>
            <a:r>
              <a:rPr lang="en-US" dirty="0">
                <a:sym typeface="Wingdings" pitchFamily="2" charset="2"/>
              </a:rPr>
              <a:t>=</a:t>
            </a:r>
            <a:r>
              <a:rPr lang="en-US" i="1" dirty="0">
                <a:sym typeface="Wingdings" pitchFamily="2" charset="2"/>
              </a:rPr>
              <a:t> x </a:t>
            </a:r>
            <a:r>
              <a:rPr lang="en-US" dirty="0">
                <a:sym typeface="Wingdings" pitchFamily="2" charset="2"/>
              </a:rPr>
              <a:t>+</a:t>
            </a:r>
            <a:r>
              <a:rPr lang="en-US" i="1" dirty="0">
                <a:sym typeface="Wingdings" pitchFamily="2" charset="2"/>
              </a:rPr>
              <a:t> </a:t>
            </a:r>
            <a:r>
              <a:rPr lang="en-US" dirty="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8" name="Content Placeholder 3"/>
          <p:cNvSpPr>
            <a:spLocks noGrp="1"/>
          </p:cNvSpPr>
          <p:nvPr>
            <p:ph idx="13"/>
          </p:nvPr>
        </p:nvSpPr>
        <p:spPr>
          <a:xfrm>
            <a:off x="457200" y="3810000"/>
            <a:ext cx="8229600" cy="2133600"/>
          </a:xfrm>
        </p:spPr>
        <p:txBody>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baseline="30000" dirty="0">
                <a:cs typeface="Calibri" panose="020F0502020204030204" pitchFamily="34" charset="0"/>
              </a:rPr>
              <a:t>−</a:t>
            </a:r>
            <a:r>
              <a:rPr lang="en-US" baseline="30000" dirty="0"/>
              <a:t>1 </a:t>
            </a:r>
            <a:r>
              <a:rPr lang="en-US" dirty="0"/>
              <a:t>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i="1" dirty="0">
                <a:ea typeface="Cambria Math" pitchFamily="18" charset="0"/>
              </a:rPr>
              <a:t>y</a:t>
            </a:r>
            <a:r>
              <a:rPr lang="en-US" dirty="0">
                <a:ea typeface="Cambria Math" pitchFamily="18" charset="0"/>
              </a:rPr>
              <a:t>)</a:t>
            </a:r>
            <a:r>
              <a:rPr lang="en-US" i="1" dirty="0">
                <a:ea typeface="Cambria Math" pitchFamily="18" charset="0"/>
              </a:rPr>
              <a:t> </a:t>
            </a:r>
            <a:r>
              <a:rPr lang="en-US" dirty="0">
                <a:ea typeface="Cambria Math" pitchFamily="18" charset="0"/>
              </a:rPr>
              <a:t>=</a:t>
            </a:r>
            <a:r>
              <a:rPr lang="en-US" i="1" dirty="0">
                <a:ea typeface="Cambria Math" pitchFamily="18" charset="0"/>
              </a:rPr>
              <a:t> y </a:t>
            </a:r>
            <a:r>
              <a:rPr lang="en-US" dirty="0">
                <a:ea typeface="Cambria Math" pitchFamily="18" charset="0"/>
                <a:cs typeface="Calibri" panose="020F0502020204030204" pitchFamily="34" charset="0"/>
              </a:rPr>
              <a:t>−</a:t>
            </a:r>
            <a:r>
              <a:rPr lang="en-US" dirty="0">
                <a:ea typeface="Cambria Math" pitchFamily="18" charset="0"/>
              </a:rPr>
              <a:t>1.</a:t>
            </a:r>
            <a:endParaRPr lang="en-US" dirty="0"/>
          </a:p>
        </p:txBody>
      </p:sp>
    </p:spTree>
    <p:extLst>
      <p:ext uri="{BB962C8B-B14F-4D97-AF65-F5344CB8AC3E}">
        <p14:creationId xmlns:p14="http://schemas.microsoft.com/office/powerpoint/2010/main" val="3275561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3</a:t>
            </a:r>
          </a:p>
        </p:txBody>
      </p:sp>
      <p:sp>
        <p:nvSpPr>
          <p:cNvPr id="7" name="Content Placeholder 2"/>
          <p:cNvSpPr>
            <a:spLocks noGrp="1"/>
          </p:cNvSpPr>
          <p:nvPr>
            <p:ph idx="1"/>
          </p:nvPr>
        </p:nvSpPr>
        <p:spPr>
          <a:xfrm>
            <a:off x="457200" y="1295400"/>
            <a:ext cx="6248400" cy="533400"/>
          </a:xfrm>
        </p:spPr>
        <p:txBody>
          <a:bodyPr/>
          <a:lstStyle/>
          <a:p>
            <a:r>
              <a:rPr lang="en-US" b="1" dirty="0"/>
              <a:t>Example </a:t>
            </a:r>
            <a:r>
              <a:rPr lang="en-US" b="1" dirty="0">
                <a:ea typeface="Cambria Math" pitchFamily="18" charset="0"/>
              </a:rPr>
              <a:t>3</a:t>
            </a:r>
            <a:r>
              <a:rPr lang="en-US" dirty="0">
                <a:ea typeface="Cambria Math" pitchFamily="18" charset="0"/>
              </a:rPr>
              <a:t>: </a:t>
            </a:r>
            <a:r>
              <a:rPr lang="en-US" dirty="0"/>
              <a:t>Let </a:t>
            </a:r>
            <a:r>
              <a:rPr lang="en-US" i="1" dirty="0"/>
              <a:t>f: </a:t>
            </a:r>
            <a:r>
              <a:rPr lang="en-US" b="1" dirty="0"/>
              <a:t>R</a:t>
            </a:r>
            <a:r>
              <a:rPr lang="en-US" i="1" dirty="0"/>
              <a:t> </a:t>
            </a:r>
            <a:r>
              <a:rPr lang="en-US" dirty="0">
                <a:ea typeface="Cambria Math"/>
                <a:sym typeface="Symbol" panose="05050102010706020507" pitchFamily="18"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3646088854"/>
              </p:ext>
            </p:extLst>
          </p:nvPr>
        </p:nvGraphicFramePr>
        <p:xfrm>
          <a:off x="6687239" y="1341120"/>
          <a:ext cx="1343406" cy="526826"/>
        </p:xfrm>
        <a:graphic>
          <a:graphicData uri="http://schemas.openxmlformats.org/presentationml/2006/ole">
            <mc:AlternateContent xmlns:mc="http://schemas.openxmlformats.org/markup-compatibility/2006">
              <mc:Choice xmlns:v="urn:schemas-microsoft-com:vml" Requires="v">
                <p:oleObj spid="_x0000_s43265" name="Equation" r:id="rId3" imgW="647640" imgH="253800" progId="Equation.DSMT4">
                  <p:embed/>
                </p:oleObj>
              </mc:Choice>
              <mc:Fallback>
                <p:oleObj name="Equation" r:id="rId3" imgW="647640" imgH="253800" progId="Equation.DSMT4">
                  <p:embed/>
                  <p:pic>
                    <p:nvPicPr>
                      <p:cNvPr id="0" name=""/>
                      <p:cNvPicPr/>
                      <p:nvPr/>
                    </p:nvPicPr>
                    <p:blipFill>
                      <a:blip r:embed="rId4"/>
                      <a:stretch>
                        <a:fillRect/>
                      </a:stretch>
                    </p:blipFill>
                    <p:spPr>
                      <a:xfrm>
                        <a:off x="6687239" y="1341120"/>
                        <a:ext cx="1343406" cy="526826"/>
                      </a:xfrm>
                      <a:prstGeom prst="rect">
                        <a:avLst/>
                      </a:prstGeom>
                    </p:spPr>
                  </p:pic>
                </p:oleObj>
              </mc:Fallback>
            </mc:AlternateContent>
          </a:graphicData>
        </a:graphic>
      </p:graphicFrame>
      <p:sp>
        <p:nvSpPr>
          <p:cNvPr id="6" name="Content Placeholder 4"/>
          <p:cNvSpPr>
            <a:spLocks noGrp="1"/>
          </p:cNvSpPr>
          <p:nvPr>
            <p:ph idx="13"/>
          </p:nvPr>
        </p:nvSpPr>
        <p:spPr>
          <a:xfrm>
            <a:off x="457200" y="1828800"/>
            <a:ext cx="8229600" cy="533400"/>
          </a:xfrm>
        </p:spPr>
        <p:txBody>
          <a:bodyPr/>
          <a:lstStyle/>
          <a:p>
            <a:r>
              <a:rPr lang="en-US" dirty="0">
                <a:sym typeface="Wingdings" pitchFamily="2" charset="2"/>
              </a:rPr>
              <a:t>Is </a:t>
            </a:r>
            <a:r>
              <a:rPr lang="en-US" i="1" dirty="0">
                <a:sym typeface="Wingdings" pitchFamily="2" charset="2"/>
              </a:rPr>
              <a:t>f</a:t>
            </a:r>
            <a:r>
              <a:rPr lang="en-US" dirty="0">
                <a:sym typeface="Wingdings" pitchFamily="2" charset="2"/>
              </a:rPr>
              <a:t> invertible, and if so, what is its inverse?</a:t>
            </a:r>
            <a:endParaRPr lang="en-US" dirty="0"/>
          </a:p>
        </p:txBody>
      </p:sp>
      <p:sp>
        <p:nvSpPr>
          <p:cNvPr id="3" name="Content Placeholder 5"/>
          <p:cNvSpPr>
            <a:spLocks noGrp="1"/>
          </p:cNvSpPr>
          <p:nvPr>
            <p:ph idx="14"/>
          </p:nvPr>
        </p:nvSpPr>
        <p:spPr>
          <a:xfrm>
            <a:off x="457200" y="3657600"/>
            <a:ext cx="8229600" cy="990600"/>
          </a:xfrm>
        </p:spPr>
        <p:txBody>
          <a:bodyPr/>
          <a:lstStyle/>
          <a:p>
            <a:r>
              <a:rPr lang="en-US" b="1" dirty="0"/>
              <a:t>Solution</a:t>
            </a:r>
            <a:r>
              <a:rPr lang="en-US" dirty="0"/>
              <a:t>: The function </a:t>
            </a:r>
            <a:r>
              <a:rPr lang="en-US" i="1" dirty="0"/>
              <a:t>f</a:t>
            </a:r>
            <a:r>
              <a:rPr lang="en-US" dirty="0"/>
              <a:t> is not invertible because it is not one-to-one.</a:t>
            </a:r>
          </a:p>
        </p:txBody>
      </p:sp>
    </p:spTree>
    <p:extLst>
      <p:ext uri="{BB962C8B-B14F-4D97-AF65-F5344CB8AC3E}">
        <p14:creationId xmlns:p14="http://schemas.microsoft.com/office/powerpoint/2010/main" val="2531678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r>
              <a:rPr lang="en-US" sz="1500" dirty="0"/>
              <a:t> 1</a:t>
            </a:r>
          </a:p>
        </p:txBody>
      </p:sp>
      <p:sp>
        <p:nvSpPr>
          <p:cNvPr id="9" name="Content Placeholder 2"/>
          <p:cNvSpPr>
            <a:spLocks noGrp="1"/>
          </p:cNvSpPr>
          <p:nvPr>
            <p:ph idx="1"/>
          </p:nvPr>
        </p:nvSpPr>
        <p:spPr>
          <a:xfrm>
            <a:off x="457200" y="1295400"/>
            <a:ext cx="8595360" cy="982027"/>
          </a:xfrm>
        </p:spPr>
        <p:txBody>
          <a:bodyPr/>
          <a:lstStyle/>
          <a:p>
            <a:r>
              <a:rPr lang="en-US" sz="2800" b="1" dirty="0"/>
              <a:t>Definition</a:t>
            </a:r>
            <a:r>
              <a:rPr lang="en-US" sz="2800" dirty="0"/>
              <a:t>: Let </a:t>
            </a:r>
            <a:r>
              <a:rPr lang="en-US" sz="2800" i="1" dirty="0"/>
              <a:t>f</a:t>
            </a:r>
            <a:r>
              <a:rPr lang="en-US" sz="2800" dirty="0"/>
              <a:t>: </a:t>
            </a:r>
            <a:r>
              <a:rPr lang="en-US" sz="2800" i="1" dirty="0"/>
              <a:t>B</a:t>
            </a:r>
            <a:r>
              <a:rPr lang="en-US" sz="2800" dirty="0">
                <a:ea typeface="Cambria Math"/>
              </a:rPr>
              <a:t>→</a:t>
            </a:r>
            <a:r>
              <a:rPr lang="en-US" sz="2800" i="1" dirty="0">
                <a:sym typeface="Wingdings" pitchFamily="2" charset="2"/>
              </a:rPr>
              <a:t>C</a:t>
            </a:r>
            <a:r>
              <a:rPr lang="en-US" sz="2800" dirty="0">
                <a:sym typeface="Wingdings" pitchFamily="2" charset="2"/>
              </a:rPr>
              <a:t>, </a:t>
            </a:r>
            <a:r>
              <a:rPr lang="en-US" sz="2800" i="1" dirty="0">
                <a:sym typeface="Wingdings" pitchFamily="2" charset="2"/>
              </a:rPr>
              <a:t>g</a:t>
            </a:r>
            <a:r>
              <a:rPr lang="en-US" sz="2800" dirty="0">
                <a:sym typeface="Wingdings" pitchFamily="2" charset="2"/>
              </a:rPr>
              <a:t>: </a:t>
            </a:r>
            <a:r>
              <a:rPr lang="en-US" sz="2800" i="1" dirty="0">
                <a:sym typeface="Wingdings" pitchFamily="2" charset="2"/>
              </a:rPr>
              <a:t>A</a:t>
            </a:r>
            <a:r>
              <a:rPr lang="en-US" sz="2800" dirty="0">
                <a:ea typeface="Cambria Math"/>
              </a:rPr>
              <a:t>→</a:t>
            </a:r>
            <a:r>
              <a:rPr lang="en-US" sz="2800" i="1" dirty="0">
                <a:sym typeface="Wingdings" pitchFamily="2" charset="2"/>
              </a:rPr>
              <a:t>B</a:t>
            </a:r>
            <a:r>
              <a:rPr lang="en-US" sz="2800" dirty="0">
                <a:sym typeface="Wingdings" pitchFamily="2" charset="2"/>
              </a:rPr>
              <a:t>. The </a:t>
            </a:r>
            <a:r>
              <a:rPr lang="en-US" sz="2800" i="1" dirty="0">
                <a:sym typeface="Wingdings" pitchFamily="2" charset="2"/>
              </a:rPr>
              <a:t>composition of f with g</a:t>
            </a:r>
            <a:r>
              <a:rPr lang="en-US" sz="2800" dirty="0">
                <a:sym typeface="Wingdings" pitchFamily="2" charset="2"/>
              </a:rPr>
              <a:t>, denoted</a:t>
            </a:r>
            <a:endParaRPr lang="en-US" sz="2800" dirty="0"/>
          </a:p>
        </p:txBody>
      </p:sp>
      <p:graphicFrame>
        <p:nvGraphicFramePr>
          <p:cNvPr id="10" name="Object 3"/>
          <p:cNvGraphicFramePr>
            <a:graphicFrameLocks noChangeAspect="1"/>
          </p:cNvGraphicFramePr>
          <p:nvPr>
            <p:extLst>
              <p:ext uri="{D42A27DB-BD31-4B8C-83A1-F6EECF244321}">
                <p14:modId xmlns:p14="http://schemas.microsoft.com/office/powerpoint/2010/main" val="1634588673"/>
              </p:ext>
            </p:extLst>
          </p:nvPr>
        </p:nvGraphicFramePr>
        <p:xfrm>
          <a:off x="2162175" y="1779588"/>
          <a:ext cx="781050" cy="461962"/>
        </p:xfrm>
        <a:graphic>
          <a:graphicData uri="http://schemas.openxmlformats.org/presentationml/2006/ole">
            <mc:AlternateContent xmlns:mc="http://schemas.openxmlformats.org/markup-compatibility/2006">
              <mc:Choice xmlns:v="urn:schemas-microsoft-com:vml" Requires="v">
                <p:oleObj spid="_x0000_s44538"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2162175" y="1779588"/>
                        <a:ext cx="781050" cy="461962"/>
                      </a:xfrm>
                      <a:prstGeom prst="rect">
                        <a:avLst/>
                      </a:prstGeom>
                    </p:spPr>
                  </p:pic>
                </p:oleObj>
              </mc:Fallback>
            </mc:AlternateContent>
          </a:graphicData>
        </a:graphic>
      </p:graphicFrame>
      <p:sp>
        <p:nvSpPr>
          <p:cNvPr id="4" name="Content Placeholder 4"/>
          <p:cNvSpPr>
            <a:spLocks noGrp="1"/>
          </p:cNvSpPr>
          <p:nvPr>
            <p:ph idx="13"/>
          </p:nvPr>
        </p:nvSpPr>
        <p:spPr>
          <a:xfrm>
            <a:off x="2956193" y="1744027"/>
            <a:ext cx="5654407" cy="533400"/>
          </a:xfrm>
        </p:spPr>
        <p:txBody>
          <a:bodyPr/>
          <a:lstStyle/>
          <a:p>
            <a:r>
              <a:rPr lang="en-US" sz="2800" dirty="0">
                <a:sym typeface="Wingdings" pitchFamily="2" charset="2"/>
              </a:rPr>
              <a:t>is the function from </a:t>
            </a:r>
            <a:r>
              <a:rPr lang="en-US" sz="2800" i="1" dirty="0">
                <a:sym typeface="Wingdings" pitchFamily="2" charset="2"/>
              </a:rPr>
              <a:t>A</a:t>
            </a:r>
            <a:r>
              <a:rPr lang="en-US" sz="2800" dirty="0">
                <a:sym typeface="Wingdings" pitchFamily="2" charset="2"/>
              </a:rPr>
              <a:t> to </a:t>
            </a:r>
            <a:r>
              <a:rPr lang="en-US" sz="2800" i="1" dirty="0">
                <a:sym typeface="Wingdings" pitchFamily="2" charset="2"/>
              </a:rPr>
              <a:t>C </a:t>
            </a:r>
            <a:r>
              <a:rPr lang="en-US" sz="2800" dirty="0">
                <a:sym typeface="Wingdings" pitchFamily="2" charset="2"/>
              </a:rPr>
              <a:t>defined by</a:t>
            </a:r>
          </a:p>
        </p:txBody>
      </p:sp>
      <p:graphicFrame>
        <p:nvGraphicFramePr>
          <p:cNvPr id="11" name="Object 5"/>
          <p:cNvGraphicFramePr>
            <a:graphicFrameLocks noChangeAspect="1"/>
          </p:cNvGraphicFramePr>
          <p:nvPr>
            <p:extLst>
              <p:ext uri="{D42A27DB-BD31-4B8C-83A1-F6EECF244321}">
                <p14:modId xmlns:p14="http://schemas.microsoft.com/office/powerpoint/2010/main" val="849431559"/>
              </p:ext>
            </p:extLst>
          </p:nvPr>
        </p:nvGraphicFramePr>
        <p:xfrm>
          <a:off x="471488" y="2209800"/>
          <a:ext cx="2890837" cy="577850"/>
        </p:xfrm>
        <a:graphic>
          <a:graphicData uri="http://schemas.openxmlformats.org/presentationml/2006/ole">
            <mc:AlternateContent xmlns:mc="http://schemas.openxmlformats.org/markup-compatibility/2006">
              <mc:Choice xmlns:v="urn:schemas-microsoft-com:vml" Requires="v">
                <p:oleObj spid="_x0000_s44539" name="Equation" r:id="rId5" imgW="1269720" imgH="253800" progId="Equation.DSMT4">
                  <p:embed/>
                </p:oleObj>
              </mc:Choice>
              <mc:Fallback>
                <p:oleObj name="Equation" r:id="rId5" imgW="1269720" imgH="253800" progId="Equation.DSMT4">
                  <p:embed/>
                  <p:pic>
                    <p:nvPicPr>
                      <p:cNvPr id="10" name="Object 9"/>
                      <p:cNvPicPr/>
                      <p:nvPr/>
                    </p:nvPicPr>
                    <p:blipFill>
                      <a:blip r:embed="rId6"/>
                      <a:stretch>
                        <a:fillRect/>
                      </a:stretch>
                    </p:blipFill>
                    <p:spPr>
                      <a:xfrm>
                        <a:off x="471488" y="2209800"/>
                        <a:ext cx="2890837" cy="577850"/>
                      </a:xfrm>
                      <a:prstGeom prst="rect">
                        <a:avLst/>
                      </a:prstGeom>
                    </p:spPr>
                  </p:pic>
                </p:oleObj>
              </mc:Fallback>
            </mc:AlternateContent>
          </a:graphicData>
        </a:graphic>
      </p:graphicFrame>
      <p:pic>
        <p:nvPicPr>
          <p:cNvPr id="8" name="Picture 6" descr="Illustration of the composition of functions F and G.&#10;"/>
          <p:cNvPicPr>
            <a:picLocks noGrp="1" noChangeAspect="1" noChangeArrowheads="1"/>
          </p:cNvPicPr>
          <p:nvPr>
            <p:ph idx="14"/>
          </p:nvPr>
        </p:nvPicPr>
        <p:blipFill>
          <a:blip r:embed="rId7">
            <a:extLst>
              <a:ext uri="{28A0092B-C50C-407E-A947-70E740481C1C}">
                <a14:useLocalDpi xmlns:a14="http://schemas.microsoft.com/office/drawing/2010/main" val="0"/>
              </a:ext>
            </a:extLst>
          </a:blip>
          <a:stretch>
            <a:fillRect/>
          </a:stretch>
        </p:blipFill>
        <p:spPr bwMode="auto">
          <a:xfrm>
            <a:off x="2048256" y="3429000"/>
            <a:ext cx="5413248" cy="2590800"/>
          </a:xfrm>
          <a:prstGeom prst="rect">
            <a:avLst/>
          </a:prstGeom>
          <a:extLst>
            <a:ext uri="{909E8E84-426E-40DD-AFC4-6F175D3DCCD1}">
              <a14:hiddenFill xmlns:a14="http://schemas.microsoft.com/office/drawing/2010/main">
                <a:solidFill>
                  <a:srgbClr val="FFFFFF"/>
                </a:solidFill>
              </a14:hiddenFill>
            </a:ext>
          </a:extLst>
        </p:spPr>
      </p:pic>
      <p:sp>
        <p:nvSpPr>
          <p:cNvPr id="12" name="Text Placeholder 7"/>
          <p:cNvSpPr>
            <a:spLocks noGrp="1"/>
          </p:cNvSpPr>
          <p:nvPr>
            <p:ph type="body" sz="quarter" idx="15"/>
          </p:nvPr>
        </p:nvSpPr>
        <p:spPr>
          <a:xfrm>
            <a:off x="3465576" y="6446520"/>
            <a:ext cx="2212848" cy="182880"/>
          </a:xfrm>
        </p:spPr>
        <p:txBody>
          <a:bodyPr/>
          <a:lstStyle/>
          <a:p>
            <a:r>
              <a:rPr lang="en-US" sz="1200" dirty="0">
                <a:latin typeface="+mj-lt"/>
                <a:hlinkClick r:id="rId8" action="ppaction://hlinksldjump"/>
              </a:rPr>
              <a:t>Jump to long description</a:t>
            </a:r>
          </a:p>
        </p:txBody>
      </p:sp>
    </p:spTree>
    <p:extLst>
      <p:ext uri="{BB962C8B-B14F-4D97-AF65-F5344CB8AC3E}">
        <p14:creationId xmlns:p14="http://schemas.microsoft.com/office/powerpoint/2010/main" val="1557109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Composition</a:t>
            </a:r>
            <a:r>
              <a:rPr lang="en-US" sz="1500" dirty="0"/>
              <a:t> 2</a:t>
            </a:r>
          </a:p>
        </p:txBody>
      </p:sp>
      <p:pic>
        <p:nvPicPr>
          <p:cNvPr id="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4495800" cy="3060603"/>
          </a:xfrm>
          <a:prstGeom prst="rect">
            <a:avLst/>
          </a:prstGeom>
          <a:extLst>
            <a:ext uri="{909E8E84-426E-40DD-AFC4-6F175D3DCCD1}">
              <a14:hiddenFill xmlns:a14="http://schemas.microsoft.com/office/drawing/2010/main">
                <a:solidFill>
                  <a:srgbClr val="FFFFFF"/>
                </a:solidFill>
              </a14:hiddenFill>
            </a:ext>
          </a:extLst>
        </p:spPr>
      </p:pic>
      <p:pic>
        <p:nvPicPr>
          <p:cNvPr id="17"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257800" y="1752600"/>
            <a:ext cx="3462828" cy="299339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29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Composition</a:t>
            </a:r>
            <a:r>
              <a:rPr lang="en-US" sz="1500" dirty="0"/>
              <a:t> 3</a:t>
            </a:r>
          </a:p>
        </p:txBody>
      </p:sp>
      <p:sp>
        <p:nvSpPr>
          <p:cNvPr id="4" name="Content Placeholder 2"/>
          <p:cNvSpPr>
            <a:spLocks noGrp="1"/>
          </p:cNvSpPr>
          <p:nvPr>
            <p:ph idx="1"/>
          </p:nvPr>
        </p:nvSpPr>
        <p:spPr>
          <a:xfrm>
            <a:off x="457200" y="1295400"/>
            <a:ext cx="2362200" cy="533400"/>
          </a:xfrm>
        </p:spPr>
        <p:txBody>
          <a:bodyPr/>
          <a:lstStyle/>
          <a:p>
            <a:r>
              <a:rPr lang="en-US" b="1" dirty="0"/>
              <a:t>Example </a:t>
            </a:r>
            <a:r>
              <a:rPr lang="en-US" b="1" dirty="0">
                <a:ea typeface="Cambria Math" pitchFamily="18" charset="0"/>
              </a:rPr>
              <a:t>1</a:t>
            </a:r>
            <a:r>
              <a:rPr lang="en-US" dirty="0"/>
              <a:t>: If</a:t>
            </a:r>
          </a:p>
        </p:txBody>
      </p:sp>
      <p:graphicFrame>
        <p:nvGraphicFramePr>
          <p:cNvPr id="5" name="Object 3"/>
          <p:cNvGraphicFramePr>
            <a:graphicFrameLocks noChangeAspect="1"/>
          </p:cNvGraphicFramePr>
          <p:nvPr>
            <p:extLst>
              <p:ext uri="{D42A27DB-BD31-4B8C-83A1-F6EECF244321}">
                <p14:modId xmlns:p14="http://schemas.microsoft.com/office/powerpoint/2010/main" val="3208476032"/>
              </p:ext>
            </p:extLst>
          </p:nvPr>
        </p:nvGraphicFramePr>
        <p:xfrm>
          <a:off x="2209800" y="2301986"/>
          <a:ext cx="4724400" cy="3336814"/>
        </p:xfrm>
        <a:graphic>
          <a:graphicData uri="http://schemas.openxmlformats.org/presentationml/2006/ole">
            <mc:AlternateContent xmlns:mc="http://schemas.openxmlformats.org/markup-compatibility/2006">
              <mc:Choice xmlns:v="urn:schemas-microsoft-com:vml" Requires="v">
                <p:oleObj spid="_x0000_s45304" name="Equation" r:id="rId3" imgW="1815840" imgH="1282680" progId="Equation.DSMT4">
                  <p:embed/>
                </p:oleObj>
              </mc:Choice>
              <mc:Fallback>
                <p:oleObj name="Equation" r:id="rId3" imgW="1815840" imgH="1282680" progId="Equation.DSMT4">
                  <p:embed/>
                  <p:pic>
                    <p:nvPicPr>
                      <p:cNvPr id="0" name=""/>
                      <p:cNvPicPr/>
                      <p:nvPr/>
                    </p:nvPicPr>
                    <p:blipFill>
                      <a:blip r:embed="rId4"/>
                      <a:stretch>
                        <a:fillRect/>
                      </a:stretch>
                    </p:blipFill>
                    <p:spPr>
                      <a:xfrm>
                        <a:off x="2209800" y="2301986"/>
                        <a:ext cx="4724400" cy="3336814"/>
                      </a:xfrm>
                      <a:prstGeom prst="rect">
                        <a:avLst/>
                      </a:prstGeom>
                    </p:spPr>
                  </p:pic>
                </p:oleObj>
              </mc:Fallback>
            </mc:AlternateContent>
          </a:graphicData>
        </a:graphic>
      </p:graphicFrame>
    </p:spTree>
    <p:extLst>
      <p:ext uri="{BB962C8B-B14F-4D97-AF65-F5344CB8AC3E}">
        <p14:creationId xmlns:p14="http://schemas.microsoft.com/office/powerpoint/2010/main" val="3238432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r>
              <a:rPr lang="en-US" sz="1500" dirty="0"/>
              <a:t> 1</a:t>
            </a:r>
          </a:p>
        </p:txBody>
      </p:sp>
      <p:sp>
        <p:nvSpPr>
          <p:cNvPr id="4" name="Content Placeholder 2"/>
          <p:cNvSpPr>
            <a:spLocks noGrp="1"/>
          </p:cNvSpPr>
          <p:nvPr>
            <p:ph idx="1"/>
          </p:nvPr>
        </p:nvSpPr>
        <p:spPr>
          <a:xfrm>
            <a:off x="457200" y="1295400"/>
            <a:ext cx="8305800" cy="3048000"/>
          </a:xfrm>
        </p:spPr>
        <p:txBody>
          <a:bodyPr/>
          <a:lstStyle/>
          <a:p>
            <a:pPr>
              <a:spcBef>
                <a:spcPts val="0"/>
              </a:spcBef>
            </a:pPr>
            <a:r>
              <a:rPr lang="en-US" sz="2600" b="1" dirty="0"/>
              <a:t>Example </a:t>
            </a:r>
            <a:r>
              <a:rPr lang="en-US" sz="2600" b="1" dirty="0">
                <a:ea typeface="Cambria Math" pitchFamily="18" charset="0"/>
              </a:rPr>
              <a:t>2</a:t>
            </a:r>
            <a:r>
              <a:rPr lang="en-US" sz="2600" dirty="0"/>
              <a:t>: Let </a:t>
            </a:r>
            <a:r>
              <a:rPr lang="en-US" sz="2600" i="1" dirty="0"/>
              <a:t>g</a:t>
            </a:r>
            <a:r>
              <a:rPr lang="en-US" sz="2600" dirty="0"/>
              <a:t> be the function from the set {</a:t>
            </a:r>
            <a:r>
              <a:rPr lang="en-US" sz="2600" i="1" dirty="0" err="1"/>
              <a:t>a,b,c</a:t>
            </a:r>
            <a:r>
              <a:rPr lang="en-US" sz="2600" dirty="0"/>
              <a:t>}</a:t>
            </a:r>
            <a:r>
              <a:rPr lang="en-US" sz="2600" i="1" dirty="0"/>
              <a:t> </a:t>
            </a:r>
            <a:r>
              <a:rPr lang="en-US" sz="2600" dirty="0"/>
              <a:t>to itself such that </a:t>
            </a:r>
            <a:r>
              <a:rPr lang="en-US" sz="2600" i="1" dirty="0"/>
              <a:t>g</a:t>
            </a:r>
            <a:r>
              <a:rPr lang="en-US" sz="2600" dirty="0"/>
              <a:t>(</a:t>
            </a:r>
            <a:r>
              <a:rPr lang="en-US" sz="2600" i="1" dirty="0"/>
              <a:t>a</a:t>
            </a:r>
            <a:r>
              <a:rPr lang="en-US" sz="2600" dirty="0"/>
              <a:t>)</a:t>
            </a:r>
            <a:r>
              <a:rPr lang="en-US" sz="2600" i="1" dirty="0"/>
              <a:t> = b</a:t>
            </a:r>
            <a:r>
              <a:rPr lang="en-US" sz="2600" dirty="0"/>
              <a:t>, </a:t>
            </a:r>
            <a:r>
              <a:rPr lang="en-US" sz="2600" i="1" dirty="0"/>
              <a:t>g</a:t>
            </a:r>
            <a:r>
              <a:rPr lang="en-US" sz="2600" dirty="0"/>
              <a:t>(</a:t>
            </a:r>
            <a:r>
              <a:rPr lang="en-US" sz="2600" i="1" dirty="0"/>
              <a:t>b</a:t>
            </a:r>
            <a:r>
              <a:rPr lang="en-US" sz="2600" dirty="0"/>
              <a:t>)</a:t>
            </a:r>
            <a:r>
              <a:rPr lang="en-US" sz="2600" i="1" dirty="0"/>
              <a:t> = c</a:t>
            </a:r>
            <a:r>
              <a:rPr lang="en-US" sz="2600" dirty="0"/>
              <a:t>, and </a:t>
            </a:r>
            <a:r>
              <a:rPr lang="en-US" sz="2600" i="1" dirty="0"/>
              <a:t>g</a:t>
            </a:r>
            <a:r>
              <a:rPr lang="en-US" sz="2600" dirty="0"/>
              <a:t>(</a:t>
            </a:r>
            <a:r>
              <a:rPr lang="en-US" sz="2600" i="1" dirty="0"/>
              <a:t>c</a:t>
            </a:r>
            <a:r>
              <a:rPr lang="en-US" sz="2600" dirty="0"/>
              <a:t>)</a:t>
            </a:r>
            <a:r>
              <a:rPr lang="en-US" sz="2600" i="1" dirty="0"/>
              <a:t> = a</a:t>
            </a:r>
            <a:r>
              <a:rPr lang="en-US" sz="2600" dirty="0"/>
              <a:t>. Let </a:t>
            </a:r>
            <a:r>
              <a:rPr lang="en-US" sz="2600" i="1" dirty="0"/>
              <a:t>f</a:t>
            </a:r>
            <a:r>
              <a:rPr lang="en-US" sz="2600" dirty="0"/>
              <a:t> be the function from the set {</a:t>
            </a:r>
            <a:r>
              <a:rPr lang="en-US" sz="2600" i="1" dirty="0" err="1"/>
              <a:t>a,b,c</a:t>
            </a:r>
            <a:r>
              <a:rPr lang="en-US" sz="2600" dirty="0"/>
              <a:t>}</a:t>
            </a:r>
            <a:r>
              <a:rPr lang="en-US" sz="2600" i="1" dirty="0"/>
              <a:t> </a:t>
            </a:r>
            <a:r>
              <a:rPr lang="en-US" sz="2600" dirty="0"/>
              <a:t>to the set {</a:t>
            </a:r>
            <a:r>
              <a:rPr lang="en-US" sz="2600" dirty="0">
                <a:ea typeface="Cambria Math" pitchFamily="18" charset="0"/>
              </a:rPr>
              <a:t>1,2,3</a:t>
            </a:r>
            <a:r>
              <a:rPr lang="en-US" sz="2600" dirty="0"/>
              <a:t>}</a:t>
            </a:r>
            <a:r>
              <a:rPr lang="en-US" sz="2600" i="1" dirty="0"/>
              <a:t> </a:t>
            </a:r>
            <a:r>
              <a:rPr lang="en-US" sz="2600" dirty="0"/>
              <a:t>such that </a:t>
            </a:r>
            <a:r>
              <a:rPr lang="en-US" sz="2600" i="1" dirty="0"/>
              <a:t>f</a:t>
            </a:r>
            <a:r>
              <a:rPr lang="en-US" sz="2600" dirty="0"/>
              <a:t>(</a:t>
            </a:r>
            <a:r>
              <a:rPr lang="en-US" sz="2600" i="1" dirty="0"/>
              <a:t>a</a:t>
            </a:r>
            <a:r>
              <a:rPr lang="en-US" sz="2600" dirty="0"/>
              <a:t>)</a:t>
            </a:r>
            <a:r>
              <a:rPr lang="en-US" sz="2600" i="1" dirty="0"/>
              <a:t> = </a:t>
            </a:r>
            <a:r>
              <a:rPr lang="en-US" sz="2600" dirty="0">
                <a:ea typeface="Cambria Math" pitchFamily="18" charset="0"/>
              </a:rPr>
              <a:t>3</a:t>
            </a:r>
            <a:r>
              <a:rPr lang="en-US" sz="2600" dirty="0"/>
              <a:t>, </a:t>
            </a:r>
            <a:r>
              <a:rPr lang="en-US" sz="2600" i="1" dirty="0"/>
              <a:t>f</a:t>
            </a:r>
            <a:r>
              <a:rPr lang="en-US" sz="2600" dirty="0"/>
              <a:t>(</a:t>
            </a:r>
            <a:r>
              <a:rPr lang="en-US" sz="2600" i="1" dirty="0"/>
              <a:t>b</a:t>
            </a:r>
            <a:r>
              <a:rPr lang="en-US" sz="2600" dirty="0"/>
              <a:t>)</a:t>
            </a:r>
            <a:r>
              <a:rPr lang="en-US" sz="2600" i="1" dirty="0"/>
              <a:t> = </a:t>
            </a:r>
            <a:r>
              <a:rPr lang="en-US" sz="2600" dirty="0">
                <a:ea typeface="Cambria Math" pitchFamily="18" charset="0"/>
              </a:rPr>
              <a:t>2</a:t>
            </a:r>
            <a:r>
              <a:rPr lang="en-US" sz="2600" dirty="0"/>
              <a:t>, and </a:t>
            </a:r>
            <a:r>
              <a:rPr lang="en-US" sz="2600" i="1" dirty="0"/>
              <a:t>f</a:t>
            </a:r>
            <a:r>
              <a:rPr lang="en-US" sz="2600" dirty="0"/>
              <a:t>(</a:t>
            </a:r>
            <a:r>
              <a:rPr lang="en-US" sz="2600" i="1" dirty="0"/>
              <a:t>c</a:t>
            </a:r>
            <a:r>
              <a:rPr lang="en-US" sz="2600" dirty="0"/>
              <a:t>)</a:t>
            </a:r>
            <a:r>
              <a:rPr lang="en-US" sz="2600" i="1" dirty="0"/>
              <a:t> =</a:t>
            </a:r>
            <a:r>
              <a:rPr lang="en-US" sz="2600" i="1" dirty="0">
                <a:ea typeface="Cambria Math" pitchFamily="18" charset="0"/>
              </a:rPr>
              <a:t> </a:t>
            </a:r>
            <a:r>
              <a:rPr lang="en-US" sz="2600" dirty="0">
                <a:ea typeface="Cambria Math" pitchFamily="18" charset="0"/>
              </a:rPr>
              <a:t>1</a:t>
            </a:r>
            <a:r>
              <a:rPr lang="en-US" sz="2600" dirty="0"/>
              <a:t>.</a:t>
            </a:r>
          </a:p>
          <a:p>
            <a:pPr>
              <a:spcBef>
                <a:spcPts val="0"/>
              </a:spcBef>
            </a:pPr>
            <a:r>
              <a:rPr lang="en-US" sz="2600" dirty="0"/>
              <a:t>What is the composition of </a:t>
            </a:r>
            <a:r>
              <a:rPr lang="en-US" sz="2600" i="1" dirty="0"/>
              <a:t>f</a:t>
            </a:r>
            <a:r>
              <a:rPr lang="en-US" sz="2600" dirty="0"/>
              <a:t> and </a:t>
            </a:r>
            <a:r>
              <a:rPr lang="en-US" sz="2600" i="1" dirty="0"/>
              <a:t>g</a:t>
            </a:r>
            <a:r>
              <a:rPr lang="en-US" sz="2600" dirty="0"/>
              <a:t>, and what is the composition of </a:t>
            </a:r>
            <a:r>
              <a:rPr lang="en-US" sz="2600" i="1" dirty="0"/>
              <a:t>g </a:t>
            </a:r>
            <a:r>
              <a:rPr lang="en-US" sz="2600" dirty="0"/>
              <a:t>and </a:t>
            </a:r>
            <a:r>
              <a:rPr lang="en-US" sz="2600" i="1" dirty="0"/>
              <a:t>f</a:t>
            </a:r>
            <a:r>
              <a:rPr lang="en-US" sz="2600" dirty="0"/>
              <a:t>.</a:t>
            </a:r>
          </a:p>
          <a:p>
            <a:pPr>
              <a:spcBef>
                <a:spcPts val="0"/>
              </a:spcBef>
            </a:pPr>
            <a:r>
              <a:rPr lang="en-US" sz="2600" b="1" dirty="0"/>
              <a:t>Solution: </a:t>
            </a:r>
            <a:r>
              <a:rPr lang="en-US" sz="2600" dirty="0"/>
              <a:t>The composition </a:t>
            </a:r>
            <a:r>
              <a:rPr lang="en-US" sz="2600" i="1" dirty="0"/>
              <a:t>f</a:t>
            </a:r>
            <a:r>
              <a:rPr lang="en-US" sz="2600" i="1" dirty="0">
                <a:ea typeface="Cambria Math"/>
              </a:rPr>
              <a:t>∘g</a:t>
            </a:r>
            <a:r>
              <a:rPr lang="en-US" sz="2600" dirty="0"/>
              <a:t> is defined by</a:t>
            </a:r>
          </a:p>
        </p:txBody>
      </p:sp>
      <p:graphicFrame>
        <p:nvGraphicFramePr>
          <p:cNvPr id="13" name="Object 3"/>
          <p:cNvGraphicFramePr>
            <a:graphicFrameLocks noChangeAspect="1"/>
          </p:cNvGraphicFramePr>
          <p:nvPr>
            <p:extLst>
              <p:ext uri="{D42A27DB-BD31-4B8C-83A1-F6EECF244321}">
                <p14:modId xmlns:p14="http://schemas.microsoft.com/office/powerpoint/2010/main" val="359941276"/>
              </p:ext>
            </p:extLst>
          </p:nvPr>
        </p:nvGraphicFramePr>
        <p:xfrm>
          <a:off x="609600" y="4279899"/>
          <a:ext cx="3886200" cy="1524965"/>
        </p:xfrm>
        <a:graphic>
          <a:graphicData uri="http://schemas.openxmlformats.org/presentationml/2006/ole">
            <mc:AlternateContent xmlns:mc="http://schemas.openxmlformats.org/markup-compatibility/2006">
              <mc:Choice xmlns:v="urn:schemas-microsoft-com:vml" Requires="v">
                <p:oleObj spid="_x0000_s13710" name="Equation" r:id="rId3" imgW="2006280" imgH="787320" progId="Equation.DSMT4">
                  <p:embed/>
                </p:oleObj>
              </mc:Choice>
              <mc:Fallback>
                <p:oleObj name="Equation" r:id="rId3" imgW="2006280" imgH="787320" progId="Equation.DSMT4">
                  <p:embed/>
                  <p:pic>
                    <p:nvPicPr>
                      <p:cNvPr id="0" name=""/>
                      <p:cNvPicPr/>
                      <p:nvPr/>
                    </p:nvPicPr>
                    <p:blipFill>
                      <a:blip r:embed="rId4"/>
                      <a:stretch>
                        <a:fillRect/>
                      </a:stretch>
                    </p:blipFill>
                    <p:spPr>
                      <a:xfrm>
                        <a:off x="609600" y="4279899"/>
                        <a:ext cx="3886200" cy="1524965"/>
                      </a:xfrm>
                      <a:prstGeom prst="rect">
                        <a:avLst/>
                      </a:prstGeom>
                    </p:spPr>
                  </p:pic>
                </p:oleObj>
              </mc:Fallback>
            </mc:AlternateContent>
          </a:graphicData>
        </a:graphic>
      </p:graphicFrame>
      <p:sp>
        <p:nvSpPr>
          <p:cNvPr id="5" name="Content Placeholder 4"/>
          <p:cNvSpPr>
            <a:spLocks noGrp="1"/>
          </p:cNvSpPr>
          <p:nvPr>
            <p:ph idx="13"/>
          </p:nvPr>
        </p:nvSpPr>
        <p:spPr>
          <a:xfrm>
            <a:off x="457200" y="5791200"/>
            <a:ext cx="8229600" cy="838200"/>
          </a:xfrm>
        </p:spPr>
        <p:txBody>
          <a:bodyPr/>
          <a:lstStyle/>
          <a:p>
            <a:pPr marL="0" lvl="1" indent="0">
              <a:buClrTx/>
              <a:buNone/>
            </a:pPr>
            <a:r>
              <a:rPr lang="en-US" sz="2600" dirty="0"/>
              <a:t>Note that </a:t>
            </a:r>
            <a:r>
              <a:rPr lang="en-US" sz="2600" i="1" dirty="0"/>
              <a:t>g</a:t>
            </a:r>
            <a:r>
              <a:rPr lang="en-US" sz="2600" i="1" dirty="0">
                <a:ea typeface="Cambria Math" panose="02040503050406030204" pitchFamily="18" charset="0"/>
              </a:rPr>
              <a:t>∘</a:t>
            </a:r>
            <a:r>
              <a:rPr lang="en-US" sz="2600" i="1" dirty="0">
                <a:ea typeface="Cambria Math"/>
              </a:rPr>
              <a:t>f  </a:t>
            </a:r>
            <a:r>
              <a:rPr lang="en-US" sz="2600" dirty="0">
                <a:ea typeface="Cambria Math"/>
              </a:rPr>
              <a:t>is not defined, because the range of </a:t>
            </a:r>
            <a:r>
              <a:rPr lang="en-US" sz="2600" i="1" dirty="0">
                <a:ea typeface="Cambria Math"/>
              </a:rPr>
              <a:t>f</a:t>
            </a:r>
            <a:r>
              <a:rPr lang="en-US" sz="2600" dirty="0">
                <a:ea typeface="Cambria Math"/>
              </a:rPr>
              <a:t> is not a subset of the domain of </a:t>
            </a:r>
            <a:r>
              <a:rPr lang="en-US" sz="2600" i="1" dirty="0">
                <a:ea typeface="Cambria Math"/>
              </a:rPr>
              <a:t>g</a:t>
            </a:r>
            <a:r>
              <a:rPr lang="en-US" sz="2600" dirty="0">
                <a:ea typeface="Cambria Math"/>
              </a:rPr>
              <a:t>.</a:t>
            </a:r>
            <a:endParaRPr lang="en-US" sz="2600" dirty="0"/>
          </a:p>
        </p:txBody>
      </p:sp>
    </p:spTree>
    <p:extLst>
      <p:ext uri="{BB962C8B-B14F-4D97-AF65-F5344CB8AC3E}">
        <p14:creationId xmlns:p14="http://schemas.microsoft.com/office/powerpoint/2010/main" val="3641248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r>
              <a:rPr lang="en-US" sz="1500" dirty="0"/>
              <a:t> 2</a:t>
            </a:r>
            <a:endParaRPr lang="en-US" dirty="0"/>
          </a:p>
        </p:txBody>
      </p:sp>
      <p:sp>
        <p:nvSpPr>
          <p:cNvPr id="5" name="Content Placeholder 2"/>
          <p:cNvSpPr>
            <a:spLocks noGrp="1"/>
          </p:cNvSpPr>
          <p:nvPr>
            <p:ph idx="1"/>
          </p:nvPr>
        </p:nvSpPr>
        <p:spPr/>
        <p:txBody>
          <a:bodyPr/>
          <a:lstStyle/>
          <a:p>
            <a:r>
              <a:rPr lang="en-US" b="1" dirty="0"/>
              <a:t>Example </a:t>
            </a:r>
            <a:r>
              <a:rPr lang="en-US" b="1" dirty="0">
                <a:ea typeface="Cambria Math" pitchFamily="18" charset="0"/>
              </a:rPr>
              <a:t>2</a:t>
            </a:r>
            <a:r>
              <a:rPr lang="en-US" dirty="0"/>
              <a:t>: Let f and g be functions from the set of integers to the set of integers defined by </a:t>
            </a:r>
          </a:p>
        </p:txBody>
      </p:sp>
      <p:graphicFrame>
        <p:nvGraphicFramePr>
          <p:cNvPr id="6" name="Object 3"/>
          <p:cNvGraphicFramePr>
            <a:graphicFrameLocks noChangeAspect="1"/>
          </p:cNvGraphicFramePr>
          <p:nvPr>
            <p:extLst>
              <p:ext uri="{D42A27DB-BD31-4B8C-83A1-F6EECF244321}">
                <p14:modId xmlns:p14="http://schemas.microsoft.com/office/powerpoint/2010/main" val="360576636"/>
              </p:ext>
            </p:extLst>
          </p:nvPr>
        </p:nvGraphicFramePr>
        <p:xfrm>
          <a:off x="609600" y="2489200"/>
          <a:ext cx="5029200" cy="558800"/>
        </p:xfrm>
        <a:graphic>
          <a:graphicData uri="http://schemas.openxmlformats.org/presentationml/2006/ole">
            <mc:AlternateContent xmlns:mc="http://schemas.openxmlformats.org/markup-compatibility/2006">
              <mc:Choice xmlns:v="urn:schemas-microsoft-com:vml" Requires="v">
                <p:oleObj spid="_x0000_s46562" name="Equation" r:id="rId3" imgW="2286000" imgH="253800" progId="Equation.DSMT4">
                  <p:embed/>
                </p:oleObj>
              </mc:Choice>
              <mc:Fallback>
                <p:oleObj name="Equation" r:id="rId3" imgW="2286000" imgH="253800" progId="Equation.DSMT4">
                  <p:embed/>
                  <p:pic>
                    <p:nvPicPr>
                      <p:cNvPr id="0" name=""/>
                      <p:cNvPicPr/>
                      <p:nvPr/>
                    </p:nvPicPr>
                    <p:blipFill>
                      <a:blip r:embed="rId4"/>
                      <a:stretch>
                        <a:fillRect/>
                      </a:stretch>
                    </p:blipFill>
                    <p:spPr>
                      <a:xfrm>
                        <a:off x="609600" y="2489200"/>
                        <a:ext cx="5029200" cy="558800"/>
                      </a:xfrm>
                      <a:prstGeom prst="rect">
                        <a:avLst/>
                      </a:prstGeom>
                    </p:spPr>
                  </p:pic>
                </p:oleObj>
              </mc:Fallback>
            </mc:AlternateContent>
          </a:graphicData>
        </a:graphic>
      </p:graphicFrame>
      <p:sp>
        <p:nvSpPr>
          <p:cNvPr id="4" name="Content Placeholder 4"/>
          <p:cNvSpPr>
            <a:spLocks noGrp="1"/>
          </p:cNvSpPr>
          <p:nvPr>
            <p:ph idx="13"/>
          </p:nvPr>
        </p:nvSpPr>
        <p:spPr>
          <a:xfrm>
            <a:off x="457200" y="3048000"/>
            <a:ext cx="8229600" cy="1785447"/>
          </a:xfrm>
        </p:spPr>
        <p:txBody>
          <a:bodyPr/>
          <a:lstStyle/>
          <a:p>
            <a:r>
              <a:rPr lang="en-US" dirty="0"/>
              <a:t>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r>
              <a:rPr lang="en-US" b="1" dirty="0"/>
              <a:t>Solution:</a:t>
            </a:r>
            <a:endParaRPr lang="en-US" dirty="0"/>
          </a:p>
        </p:txBody>
      </p:sp>
      <p:graphicFrame>
        <p:nvGraphicFramePr>
          <p:cNvPr id="9" name="Object 5"/>
          <p:cNvGraphicFramePr>
            <a:graphicFrameLocks noChangeAspect="1"/>
          </p:cNvGraphicFramePr>
          <p:nvPr>
            <p:extLst>
              <p:ext uri="{D42A27DB-BD31-4B8C-83A1-F6EECF244321}">
                <p14:modId xmlns:p14="http://schemas.microsoft.com/office/powerpoint/2010/main" val="3851438394"/>
              </p:ext>
            </p:extLst>
          </p:nvPr>
        </p:nvGraphicFramePr>
        <p:xfrm>
          <a:off x="609600" y="4977380"/>
          <a:ext cx="7710488" cy="1173163"/>
        </p:xfrm>
        <a:graphic>
          <a:graphicData uri="http://schemas.openxmlformats.org/presentationml/2006/ole">
            <mc:AlternateContent xmlns:mc="http://schemas.openxmlformats.org/markup-compatibility/2006">
              <mc:Choice xmlns:v="urn:schemas-microsoft-com:vml" Requires="v">
                <p:oleObj spid="_x0000_s46563" name="Equation" r:id="rId5" imgW="3504960" imgH="533160" progId="Equation.DSMT4">
                  <p:embed/>
                </p:oleObj>
              </mc:Choice>
              <mc:Fallback>
                <p:oleObj name="Equation" r:id="rId5" imgW="3504960" imgH="533160" progId="Equation.DSMT4">
                  <p:embed/>
                  <p:pic>
                    <p:nvPicPr>
                      <p:cNvPr id="6" name="Object 5"/>
                      <p:cNvPicPr/>
                      <p:nvPr/>
                    </p:nvPicPr>
                    <p:blipFill>
                      <a:blip r:embed="rId6"/>
                      <a:stretch>
                        <a:fillRect/>
                      </a:stretch>
                    </p:blipFill>
                    <p:spPr>
                      <a:xfrm>
                        <a:off x="609600" y="4977380"/>
                        <a:ext cx="7710488" cy="1173163"/>
                      </a:xfrm>
                      <a:prstGeom prst="rect">
                        <a:avLst/>
                      </a:prstGeom>
                    </p:spPr>
                  </p:pic>
                </p:oleObj>
              </mc:Fallback>
            </mc:AlternateContent>
          </a:graphicData>
        </a:graphic>
      </p:graphicFrame>
    </p:spTree>
    <p:extLst>
      <p:ext uri="{BB962C8B-B14F-4D97-AF65-F5344CB8AC3E}">
        <p14:creationId xmlns:p14="http://schemas.microsoft.com/office/powerpoint/2010/main" val="418321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11" name="Content Placeholder 2"/>
          <p:cNvSpPr>
            <a:spLocks noGrp="1"/>
          </p:cNvSpPr>
          <p:nvPr>
            <p:ph idx="1"/>
          </p:nvPr>
        </p:nvSpPr>
        <p:spPr>
          <a:xfrm>
            <a:off x="457200" y="1295400"/>
            <a:ext cx="8001000" cy="914400"/>
          </a:xfrm>
        </p:spPr>
        <p:txBody>
          <a:bodyPr/>
          <a:lstStyle/>
          <a:p>
            <a:r>
              <a:rPr lang="en-US" sz="2800" dirty="0"/>
              <a:t>Let </a:t>
            </a:r>
            <a:r>
              <a:rPr lang="en-US" sz="2800" i="1" dirty="0"/>
              <a:t>f</a:t>
            </a:r>
            <a:r>
              <a:rPr lang="en-US" sz="2800" dirty="0"/>
              <a:t> be a function from the set </a:t>
            </a:r>
            <a:r>
              <a:rPr lang="en-US" sz="2800" i="1" dirty="0"/>
              <a:t>A</a:t>
            </a:r>
            <a:r>
              <a:rPr lang="en-US" sz="2800" dirty="0"/>
              <a:t> to the set </a:t>
            </a:r>
            <a:r>
              <a:rPr lang="en-US" sz="2800" i="1" dirty="0"/>
              <a:t>B</a:t>
            </a:r>
            <a:r>
              <a:rPr lang="en-US" sz="2800" dirty="0"/>
              <a:t>. The </a:t>
            </a:r>
            <a:r>
              <a:rPr lang="en-US" sz="2800" i="1" dirty="0"/>
              <a:t>graph</a:t>
            </a:r>
            <a:r>
              <a:rPr lang="en-US" sz="2800" dirty="0"/>
              <a:t> of the function </a:t>
            </a:r>
            <a:r>
              <a:rPr lang="en-US" sz="2800" i="1" dirty="0"/>
              <a:t>f</a:t>
            </a:r>
            <a:r>
              <a:rPr lang="en-US" sz="2800" dirty="0"/>
              <a:t> is the set of ordered pairs</a:t>
            </a:r>
          </a:p>
        </p:txBody>
      </p:sp>
      <p:graphicFrame>
        <p:nvGraphicFramePr>
          <p:cNvPr id="19" name="Object 3"/>
          <p:cNvGraphicFramePr>
            <a:graphicFrameLocks noChangeAspect="1"/>
          </p:cNvGraphicFramePr>
          <p:nvPr>
            <p:extLst>
              <p:ext uri="{D42A27DB-BD31-4B8C-83A1-F6EECF244321}">
                <p14:modId xmlns:p14="http://schemas.microsoft.com/office/powerpoint/2010/main" val="2610160406"/>
              </p:ext>
            </p:extLst>
          </p:nvPr>
        </p:nvGraphicFramePr>
        <p:xfrm>
          <a:off x="537058" y="2232026"/>
          <a:ext cx="3501542" cy="511174"/>
        </p:xfrm>
        <a:graphic>
          <a:graphicData uri="http://schemas.openxmlformats.org/presentationml/2006/ole">
            <mc:AlternateContent xmlns:mc="http://schemas.openxmlformats.org/markup-compatibility/2006">
              <mc:Choice xmlns:v="urn:schemas-microsoft-com:vml" Requires="v">
                <p:oleObj spid="_x0000_s47348" name="Equation" r:id="rId3" imgW="1739880" imgH="253800" progId="Equation.DSMT4">
                  <p:embed/>
                </p:oleObj>
              </mc:Choice>
              <mc:Fallback>
                <p:oleObj name="Equation" r:id="rId3" imgW="1739880" imgH="253800" progId="Equation.DSMT4">
                  <p:embed/>
                  <p:pic>
                    <p:nvPicPr>
                      <p:cNvPr id="0" name=""/>
                      <p:cNvPicPr/>
                      <p:nvPr/>
                    </p:nvPicPr>
                    <p:blipFill>
                      <a:blip r:embed="rId4"/>
                      <a:stretch>
                        <a:fillRect/>
                      </a:stretch>
                    </p:blipFill>
                    <p:spPr>
                      <a:xfrm>
                        <a:off x="537058" y="2232026"/>
                        <a:ext cx="3501542" cy="511174"/>
                      </a:xfrm>
                      <a:prstGeom prst="rect">
                        <a:avLst/>
                      </a:prstGeom>
                    </p:spPr>
                  </p:pic>
                </p:oleObj>
              </mc:Fallback>
            </mc:AlternateContent>
          </a:graphicData>
        </a:graphic>
      </p:graphicFrame>
      <p:pic>
        <p:nvPicPr>
          <p:cNvPr id="14" name="Picture 4" descr="A graph of F left parenthesis N right parenthesis equals two N plus one from Z to Z.&#10;"/>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762000" y="2974848"/>
            <a:ext cx="2587752" cy="2587752"/>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457201" y="5638800"/>
            <a:ext cx="3429000" cy="914400"/>
          </a:xfrm>
        </p:spPr>
        <p:txBody>
          <a:bodyPr/>
          <a:lstStyle/>
          <a:p>
            <a:r>
              <a:rPr lang="en-US" sz="2800" dirty="0"/>
              <a:t>Graph of </a:t>
            </a:r>
            <a:r>
              <a:rPr lang="en-US" sz="2800" i="1" dirty="0"/>
              <a:t>f</a:t>
            </a:r>
            <a:r>
              <a:rPr lang="en-US" sz="2800" dirty="0"/>
              <a:t>(</a:t>
            </a:r>
            <a:r>
              <a:rPr lang="en-US" sz="2800" i="1" dirty="0"/>
              <a:t>n</a:t>
            </a:r>
            <a:r>
              <a:rPr lang="en-US" sz="2800" dirty="0"/>
              <a:t>) = </a:t>
            </a:r>
            <a:r>
              <a:rPr lang="en-US" sz="2800" dirty="0">
                <a:ea typeface="Cambria Math" pitchFamily="18" charset="0"/>
              </a:rPr>
              <a:t>2</a:t>
            </a:r>
            <a:r>
              <a:rPr lang="en-US" sz="2800" i="1" dirty="0"/>
              <a:t>n</a:t>
            </a:r>
            <a:r>
              <a:rPr lang="en-US" sz="2800" dirty="0"/>
              <a:t> </a:t>
            </a:r>
            <a:r>
              <a:rPr lang="en-US" sz="2800" dirty="0">
                <a:ea typeface="Cambria Math" pitchFamily="18" charset="0"/>
              </a:rPr>
              <a:t>+ 1</a:t>
            </a:r>
            <a:br>
              <a:rPr lang="en-US" sz="2800" dirty="0">
                <a:ea typeface="Cambria Math" pitchFamily="18" charset="0"/>
              </a:rPr>
            </a:br>
            <a:r>
              <a:rPr lang="en-US" sz="2800" dirty="0"/>
              <a:t>from Z to Z</a:t>
            </a:r>
          </a:p>
        </p:txBody>
      </p:sp>
      <p:pic>
        <p:nvPicPr>
          <p:cNvPr id="17" name="Picture 6" descr="The graph of F left parenthesis X right parenthesis equals x squared from Z to Z with 7 points plotted. -3, 9. -2, 4. -1, 1. 0, 0. 1, 1. 2, 4. 3, 9.&#10;"/>
          <p:cNvPicPr>
            <a:picLocks noGrp="1" noChangeAspect="1" noChangeArrowheads="1"/>
          </p:cNvPicPr>
          <p:nvPr>
            <p:ph idx="15"/>
          </p:nvPr>
        </p:nvPicPr>
        <p:blipFill>
          <a:blip r:embed="rId6">
            <a:extLst>
              <a:ext uri="{28A0092B-C50C-407E-A947-70E740481C1C}">
                <a14:useLocalDpi xmlns:a14="http://schemas.microsoft.com/office/drawing/2010/main" val="0"/>
              </a:ext>
            </a:extLst>
          </a:blip>
          <a:stretch>
            <a:fillRect/>
          </a:stretch>
        </p:blipFill>
        <p:spPr bwMode="auto">
          <a:xfrm>
            <a:off x="5257800" y="2895600"/>
            <a:ext cx="2819400" cy="2546555"/>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7"/>
          <p:cNvSpPr>
            <a:spLocks noGrp="1"/>
          </p:cNvSpPr>
          <p:nvPr>
            <p:ph idx="16"/>
          </p:nvPr>
        </p:nvSpPr>
        <p:spPr>
          <a:xfrm>
            <a:off x="5410200" y="5715000"/>
            <a:ext cx="2667000" cy="861391"/>
          </a:xfrm>
        </p:spPr>
        <p:txBody>
          <a:bodyPr/>
          <a:lstStyle/>
          <a:p>
            <a:r>
              <a:rPr lang="en-US" sz="2800" dirty="0"/>
              <a:t>Graph of </a:t>
            </a:r>
            <a:r>
              <a:rPr lang="en-US" sz="2800" i="1" dirty="0"/>
              <a:t>f</a:t>
            </a:r>
            <a:r>
              <a:rPr lang="en-US" sz="2800" dirty="0"/>
              <a:t>(</a:t>
            </a:r>
            <a:r>
              <a:rPr lang="en-US" sz="2800" i="1" dirty="0"/>
              <a:t>x</a:t>
            </a:r>
            <a:r>
              <a:rPr lang="en-US" sz="2800" dirty="0"/>
              <a:t>) = </a:t>
            </a:r>
            <a:r>
              <a:rPr lang="en-US" sz="2800" i="1" dirty="0"/>
              <a:t>x</a:t>
            </a:r>
            <a:r>
              <a:rPr lang="en-US" sz="2800" baseline="30000" dirty="0">
                <a:ea typeface="Cambria Math" pitchFamily="18" charset="0"/>
              </a:rPr>
              <a:t>2</a:t>
            </a:r>
            <a:r>
              <a:rPr lang="en-US" sz="2800" dirty="0"/>
              <a:t/>
            </a:r>
            <a:br>
              <a:rPr lang="en-US" sz="2800" dirty="0"/>
            </a:br>
            <a:r>
              <a:rPr lang="en-US" sz="2800" dirty="0"/>
              <a:t>from Z to Z</a:t>
            </a:r>
          </a:p>
        </p:txBody>
      </p:sp>
      <p:sp>
        <p:nvSpPr>
          <p:cNvPr id="12" name="Text Placeholder 8"/>
          <p:cNvSpPr>
            <a:spLocks noGrp="1"/>
          </p:cNvSpPr>
          <p:nvPr>
            <p:ph type="body" sz="quarter" idx="18"/>
          </p:nvPr>
        </p:nvSpPr>
        <p:spPr>
          <a:xfrm>
            <a:off x="3465576" y="6446520"/>
            <a:ext cx="2212848" cy="182880"/>
          </a:xfrm>
        </p:spPr>
        <p:txBody>
          <a:bodyPr/>
          <a:lstStyle/>
          <a:p>
            <a:r>
              <a:rPr lang="en-US" sz="1200" dirty="0">
                <a:latin typeface="+mj-lt"/>
                <a:hlinkClick r:id="rId7" action="ppaction://hlinksldjump"/>
              </a:rPr>
              <a:t>Jump to long description</a:t>
            </a:r>
          </a:p>
        </p:txBody>
      </p:sp>
    </p:spTree>
    <p:extLst>
      <p:ext uri="{BB962C8B-B14F-4D97-AF65-F5344CB8AC3E}">
        <p14:creationId xmlns:p14="http://schemas.microsoft.com/office/powerpoint/2010/main" val="217669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a Set: Roster Method</a:t>
            </a:r>
          </a:p>
        </p:txBody>
      </p:sp>
      <p:sp>
        <p:nvSpPr>
          <p:cNvPr id="3" name="Content Placeholder 2"/>
          <p:cNvSpPr>
            <a:spLocks noGrp="1"/>
          </p:cNvSpPr>
          <p:nvPr>
            <p:ph idx="1"/>
          </p:nvPr>
        </p:nvSpPr>
        <p:spPr>
          <a:xfrm>
            <a:off x="457200" y="1295400"/>
            <a:ext cx="8503920" cy="5257800"/>
          </a:xfrm>
        </p:spPr>
        <p:txBody>
          <a:bodyPr/>
          <a:lstStyle/>
          <a:p>
            <a:r>
              <a:rPr lang="en-US" sz="2800" i="1" dirty="0">
                <a:ea typeface="Cambria Math" pitchFamily="18" charset="0"/>
              </a:rPr>
              <a:t>S</a:t>
            </a:r>
            <a:r>
              <a:rPr lang="en-US" sz="2800" dirty="0">
                <a:ea typeface="Cambria Math" pitchFamily="18" charset="0"/>
              </a:rPr>
              <a:t> = {</a:t>
            </a:r>
            <a:r>
              <a:rPr lang="en-US" sz="2800" i="1" dirty="0" err="1">
                <a:ea typeface="Cambria Math" pitchFamily="18" charset="0"/>
              </a:rPr>
              <a:t>a,b,c,d</a:t>
            </a:r>
            <a:r>
              <a:rPr lang="en-US" sz="2800" dirty="0">
                <a:ea typeface="Cambria Math" pitchFamily="18" charset="0"/>
              </a:rPr>
              <a:t>}</a:t>
            </a:r>
          </a:p>
          <a:p>
            <a:r>
              <a:rPr lang="en-US" sz="2800" dirty="0"/>
              <a:t>Order not important </a:t>
            </a:r>
          </a:p>
          <a:p>
            <a:r>
              <a:rPr lang="en-US" sz="2800" i="1" dirty="0">
                <a:ea typeface="Cambria Math" pitchFamily="18" charset="0"/>
              </a:rPr>
              <a:t>	S</a:t>
            </a:r>
            <a:r>
              <a:rPr lang="en-US" sz="2800" dirty="0">
                <a:ea typeface="Cambria Math" pitchFamily="18" charset="0"/>
              </a:rPr>
              <a:t> = {</a:t>
            </a:r>
            <a:r>
              <a:rPr lang="en-US" sz="2800" i="1" dirty="0" err="1">
                <a:ea typeface="Cambria Math" pitchFamily="18" charset="0"/>
              </a:rPr>
              <a:t>a,b,c,d</a:t>
            </a:r>
            <a:r>
              <a:rPr lang="en-US" sz="2800" dirty="0">
                <a:ea typeface="Cambria Math" pitchFamily="18" charset="0"/>
              </a:rPr>
              <a:t>} = {</a:t>
            </a:r>
            <a:r>
              <a:rPr lang="en-US" sz="2800" i="1" dirty="0" err="1">
                <a:ea typeface="Cambria Math" pitchFamily="18" charset="0"/>
              </a:rPr>
              <a:t>b,c,a,d</a:t>
            </a:r>
            <a:r>
              <a:rPr lang="en-US" sz="2800" dirty="0">
                <a:ea typeface="Cambria Math" pitchFamily="18" charset="0"/>
              </a:rPr>
              <a:t>}</a:t>
            </a:r>
          </a:p>
          <a:p>
            <a:r>
              <a:rPr lang="en-US" sz="2800" dirty="0"/>
              <a:t>Each distinct object is either a member or not; listing more than once does not change the set.</a:t>
            </a:r>
          </a:p>
          <a:p>
            <a:r>
              <a:rPr lang="en-US" sz="2800" i="1" dirty="0">
                <a:ea typeface="Cambria Math" pitchFamily="18" charset="0"/>
              </a:rPr>
              <a:t>	S</a:t>
            </a:r>
            <a:r>
              <a:rPr lang="en-US" sz="2800" b="1" dirty="0">
                <a:ea typeface="Cambria Math" pitchFamily="18" charset="0"/>
              </a:rPr>
              <a:t> </a:t>
            </a:r>
            <a:r>
              <a:rPr lang="en-US" sz="2800" dirty="0">
                <a:ea typeface="Cambria Math" pitchFamily="18" charset="0"/>
              </a:rPr>
              <a:t>= {</a:t>
            </a:r>
            <a:r>
              <a:rPr lang="en-US" sz="2800" i="1" dirty="0" err="1">
                <a:ea typeface="Cambria Math" pitchFamily="18" charset="0"/>
              </a:rPr>
              <a:t>a,b,c,d</a:t>
            </a:r>
            <a:r>
              <a:rPr lang="en-US" sz="2800" dirty="0">
                <a:ea typeface="Cambria Math" pitchFamily="18" charset="0"/>
              </a:rPr>
              <a:t>} = {</a:t>
            </a:r>
            <a:r>
              <a:rPr lang="en-US" sz="2800" i="1" dirty="0" err="1">
                <a:ea typeface="Cambria Math" pitchFamily="18" charset="0"/>
              </a:rPr>
              <a:t>a,b,c,b,c,d</a:t>
            </a:r>
            <a:r>
              <a:rPr lang="en-US" sz="2800" dirty="0">
                <a:ea typeface="Cambria Math" pitchFamily="18" charset="0"/>
              </a:rPr>
              <a:t>}</a:t>
            </a:r>
          </a:p>
          <a:p>
            <a:r>
              <a:rPr lang="en-US" sz="2800" dirty="0" err="1">
                <a:ea typeface="Cambria Math" pitchFamily="18" charset="0"/>
              </a:rPr>
              <a:t>Elipses</a:t>
            </a:r>
            <a:r>
              <a:rPr lang="en-US" sz="2800" dirty="0">
                <a:ea typeface="Cambria Math" pitchFamily="18" charset="0"/>
              </a:rPr>
              <a:t> (…) may be used to describe a set without listing all of the members when the pattern is clear.</a:t>
            </a:r>
          </a:p>
          <a:p>
            <a:r>
              <a:rPr lang="en-US" sz="2800" i="1" dirty="0">
                <a:ea typeface="Cambria Math" pitchFamily="18" charset="0"/>
              </a:rPr>
              <a:t>	S</a:t>
            </a:r>
            <a:r>
              <a:rPr lang="en-US" sz="2800" b="1" dirty="0">
                <a:ea typeface="Cambria Math" pitchFamily="18" charset="0"/>
              </a:rPr>
              <a:t> </a:t>
            </a:r>
            <a:r>
              <a:rPr lang="en-US" sz="2800" dirty="0">
                <a:ea typeface="Cambria Math" pitchFamily="18" charset="0"/>
              </a:rPr>
              <a:t>= {</a:t>
            </a:r>
            <a:r>
              <a:rPr lang="en-US" sz="2800" i="1" dirty="0" err="1">
                <a:ea typeface="Cambria Math" pitchFamily="18" charset="0"/>
              </a:rPr>
              <a:t>a,b,c,d</a:t>
            </a:r>
            <a:r>
              <a:rPr lang="en-US" sz="2800" i="1" dirty="0">
                <a:ea typeface="Cambria Math" pitchFamily="18" charset="0"/>
              </a:rPr>
              <a:t>, ……,z </a:t>
            </a:r>
            <a:r>
              <a:rPr lang="en-US" sz="2800" dirty="0">
                <a:ea typeface="Cambria Math" pitchFamily="18" charset="0"/>
              </a:rPr>
              <a:t>}</a:t>
            </a: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Some Important Functions</a:t>
            </a:r>
          </a:p>
        </p:txBody>
      </p:sp>
      <p:sp>
        <p:nvSpPr>
          <p:cNvPr id="14" name="Content Placeholder 2"/>
          <p:cNvSpPr>
            <a:spLocks noGrp="1"/>
          </p:cNvSpPr>
          <p:nvPr>
            <p:ph idx="1"/>
          </p:nvPr>
        </p:nvSpPr>
        <p:spPr>
          <a:xfrm>
            <a:off x="457200" y="1295400"/>
            <a:ext cx="8229600" cy="533400"/>
          </a:xfrm>
        </p:spPr>
        <p:txBody>
          <a:bodyPr/>
          <a:lstStyle/>
          <a:p>
            <a:r>
              <a:rPr lang="en-US" dirty="0"/>
              <a:t>The </a:t>
            </a:r>
            <a:r>
              <a:rPr lang="en-US" i="1" dirty="0"/>
              <a:t>floor</a:t>
            </a:r>
            <a:r>
              <a:rPr lang="en-US" dirty="0"/>
              <a:t> function, denoted</a:t>
            </a:r>
          </a:p>
        </p:txBody>
      </p:sp>
      <p:graphicFrame>
        <p:nvGraphicFramePr>
          <p:cNvPr id="17" name="Object 3"/>
          <p:cNvGraphicFramePr>
            <a:graphicFrameLocks noChangeAspect="1"/>
          </p:cNvGraphicFramePr>
          <p:nvPr>
            <p:extLst>
              <p:ext uri="{D42A27DB-BD31-4B8C-83A1-F6EECF244321}">
                <p14:modId xmlns:p14="http://schemas.microsoft.com/office/powerpoint/2010/main" val="1837286294"/>
              </p:ext>
            </p:extLst>
          </p:nvPr>
        </p:nvGraphicFramePr>
        <p:xfrm>
          <a:off x="3048000" y="1935480"/>
          <a:ext cx="1831976" cy="662964"/>
        </p:xfrm>
        <a:graphic>
          <a:graphicData uri="http://schemas.openxmlformats.org/presentationml/2006/ole">
            <mc:AlternateContent xmlns:mc="http://schemas.openxmlformats.org/markup-compatibility/2006">
              <mc:Choice xmlns:v="urn:schemas-microsoft-com:vml" Requires="v">
                <p:oleObj spid="_x0000_s15354" name="Equation" r:id="rId3" imgW="736560" imgH="266400" progId="Equation.DSMT4">
                  <p:embed/>
                </p:oleObj>
              </mc:Choice>
              <mc:Fallback>
                <p:oleObj name="Equation" r:id="rId3" imgW="736560" imgH="266400" progId="Equation.DSMT4">
                  <p:embed/>
                  <p:pic>
                    <p:nvPicPr>
                      <p:cNvPr id="19" name="Object 3"/>
                      <p:cNvPicPr/>
                      <p:nvPr/>
                    </p:nvPicPr>
                    <p:blipFill>
                      <a:blip r:embed="rId4"/>
                      <a:stretch>
                        <a:fillRect/>
                      </a:stretch>
                    </p:blipFill>
                    <p:spPr>
                      <a:xfrm>
                        <a:off x="3048000" y="1935480"/>
                        <a:ext cx="1831976" cy="662964"/>
                      </a:xfrm>
                      <a:prstGeom prst="rect">
                        <a:avLst/>
                      </a:prstGeom>
                    </p:spPr>
                  </p:pic>
                </p:oleObj>
              </mc:Fallback>
            </mc:AlternateContent>
          </a:graphicData>
        </a:graphic>
      </p:graphicFrame>
      <p:sp>
        <p:nvSpPr>
          <p:cNvPr id="15" name="Content Placeholder 4"/>
          <p:cNvSpPr>
            <a:spLocks noGrp="1"/>
          </p:cNvSpPr>
          <p:nvPr>
            <p:ph idx="13"/>
          </p:nvPr>
        </p:nvSpPr>
        <p:spPr>
          <a:xfrm>
            <a:off x="457200" y="2590800"/>
            <a:ext cx="8229600" cy="1112520"/>
          </a:xfrm>
        </p:spPr>
        <p:txBody>
          <a:bodyPr/>
          <a:lstStyle/>
          <a:p>
            <a:pPr>
              <a:spcBef>
                <a:spcPts val="0"/>
              </a:spcBef>
            </a:pPr>
            <a:r>
              <a:rPr lang="en-US" dirty="0"/>
              <a:t> is the largest integer less than or equal to </a:t>
            </a:r>
            <a:r>
              <a:rPr lang="en-US" i="1" dirty="0"/>
              <a:t>x</a:t>
            </a:r>
            <a:r>
              <a:rPr lang="en-US" dirty="0"/>
              <a:t>.</a:t>
            </a:r>
          </a:p>
          <a:p>
            <a:pPr>
              <a:spcBef>
                <a:spcPts val="0"/>
              </a:spcBef>
            </a:pPr>
            <a:r>
              <a:rPr lang="en-US" dirty="0"/>
              <a:t>The </a:t>
            </a:r>
            <a:r>
              <a:rPr lang="en-US" i="1" dirty="0"/>
              <a:t>ceiling </a:t>
            </a:r>
            <a:r>
              <a:rPr lang="en-US" dirty="0"/>
              <a:t>function, denoted</a:t>
            </a:r>
          </a:p>
        </p:txBody>
      </p:sp>
      <p:graphicFrame>
        <p:nvGraphicFramePr>
          <p:cNvPr id="18" name="Object 5"/>
          <p:cNvGraphicFramePr>
            <a:graphicFrameLocks noChangeAspect="1"/>
          </p:cNvGraphicFramePr>
          <p:nvPr>
            <p:extLst>
              <p:ext uri="{D42A27DB-BD31-4B8C-83A1-F6EECF244321}">
                <p14:modId xmlns:p14="http://schemas.microsoft.com/office/powerpoint/2010/main" val="3524081662"/>
              </p:ext>
            </p:extLst>
          </p:nvPr>
        </p:nvGraphicFramePr>
        <p:xfrm>
          <a:off x="3429000" y="3920292"/>
          <a:ext cx="1834034" cy="663336"/>
        </p:xfrm>
        <a:graphic>
          <a:graphicData uri="http://schemas.openxmlformats.org/presentationml/2006/ole">
            <mc:AlternateContent xmlns:mc="http://schemas.openxmlformats.org/markup-compatibility/2006">
              <mc:Choice xmlns:v="urn:schemas-microsoft-com:vml" Requires="v">
                <p:oleObj spid="_x0000_s15355" name="Equation" r:id="rId5" imgW="736560" imgH="266400" progId="Equation.DSMT4">
                  <p:embed/>
                </p:oleObj>
              </mc:Choice>
              <mc:Fallback>
                <p:oleObj name="Equation" r:id="rId5" imgW="736560" imgH="266400" progId="Equation.DSMT4">
                  <p:embed/>
                  <p:pic>
                    <p:nvPicPr>
                      <p:cNvPr id="0" name=""/>
                      <p:cNvPicPr/>
                      <p:nvPr/>
                    </p:nvPicPr>
                    <p:blipFill>
                      <a:blip r:embed="rId6"/>
                      <a:stretch>
                        <a:fillRect/>
                      </a:stretch>
                    </p:blipFill>
                    <p:spPr>
                      <a:xfrm>
                        <a:off x="3429000" y="3920292"/>
                        <a:ext cx="1834034" cy="663336"/>
                      </a:xfrm>
                      <a:prstGeom prst="rect">
                        <a:avLst/>
                      </a:prstGeom>
                    </p:spPr>
                  </p:pic>
                </p:oleObj>
              </mc:Fallback>
            </mc:AlternateContent>
          </a:graphicData>
        </a:graphic>
      </p:graphicFrame>
      <p:sp>
        <p:nvSpPr>
          <p:cNvPr id="16" name="Content Placeholder 6"/>
          <p:cNvSpPr>
            <a:spLocks noGrp="1"/>
          </p:cNvSpPr>
          <p:nvPr>
            <p:ph idx="14"/>
          </p:nvPr>
        </p:nvSpPr>
        <p:spPr>
          <a:xfrm>
            <a:off x="457200" y="4648200"/>
            <a:ext cx="8229600" cy="1143000"/>
          </a:xfrm>
        </p:spPr>
        <p:txBody>
          <a:bodyPr/>
          <a:lstStyle/>
          <a:p>
            <a:pPr>
              <a:spcBef>
                <a:spcPts val="0"/>
              </a:spcBef>
            </a:pPr>
            <a:r>
              <a:rPr lang="en-US" dirty="0"/>
              <a:t>is the smallest integer greater than or  equal to </a:t>
            </a:r>
            <a:r>
              <a:rPr lang="en-US" i="1" dirty="0"/>
              <a:t>x</a:t>
            </a:r>
            <a:endParaRPr lang="en-US" dirty="0"/>
          </a:p>
          <a:p>
            <a:pPr>
              <a:spcBef>
                <a:spcPts val="0"/>
              </a:spcBef>
            </a:pPr>
            <a:r>
              <a:rPr lang="en-US" b="1" dirty="0"/>
              <a:t>Example:</a:t>
            </a:r>
          </a:p>
        </p:txBody>
      </p:sp>
      <p:graphicFrame>
        <p:nvGraphicFramePr>
          <p:cNvPr id="19" name="Object 7"/>
          <p:cNvGraphicFramePr>
            <a:graphicFrameLocks noChangeAspect="1"/>
          </p:cNvGraphicFramePr>
          <p:nvPr>
            <p:extLst>
              <p:ext uri="{D42A27DB-BD31-4B8C-83A1-F6EECF244321}">
                <p14:modId xmlns:p14="http://schemas.microsoft.com/office/powerpoint/2010/main" val="353454920"/>
              </p:ext>
            </p:extLst>
          </p:nvPr>
        </p:nvGraphicFramePr>
        <p:xfrm>
          <a:off x="2727325" y="5334000"/>
          <a:ext cx="4206875" cy="1138238"/>
        </p:xfrm>
        <a:graphic>
          <a:graphicData uri="http://schemas.openxmlformats.org/presentationml/2006/ole">
            <mc:AlternateContent xmlns:mc="http://schemas.openxmlformats.org/markup-compatibility/2006">
              <mc:Choice xmlns:v="urn:schemas-microsoft-com:vml" Requires="v">
                <p:oleObj spid="_x0000_s15356" name="Equation" r:id="rId7" imgW="1688760" imgH="457200" progId="Equation.DSMT4">
                  <p:embed/>
                </p:oleObj>
              </mc:Choice>
              <mc:Fallback>
                <p:oleObj name="Equation" r:id="rId7" imgW="1688760" imgH="457200" progId="Equation.DSMT4">
                  <p:embed/>
                  <p:pic>
                    <p:nvPicPr>
                      <p:cNvPr id="18" name="Object 17"/>
                      <p:cNvPicPr/>
                      <p:nvPr/>
                    </p:nvPicPr>
                    <p:blipFill>
                      <a:blip r:embed="rId8"/>
                      <a:stretch>
                        <a:fillRect/>
                      </a:stretch>
                    </p:blipFill>
                    <p:spPr>
                      <a:xfrm>
                        <a:off x="2727325" y="5334000"/>
                        <a:ext cx="4206875" cy="1138238"/>
                      </a:xfrm>
                      <a:prstGeom prst="rect">
                        <a:avLst/>
                      </a:prstGeom>
                    </p:spPr>
                  </p:pic>
                </p:oleObj>
              </mc:Fallback>
            </mc:AlternateContent>
          </a:graphicData>
        </a:graphic>
      </p:graphicFrame>
    </p:spTree>
    <p:extLst>
      <p:ext uri="{BB962C8B-B14F-4D97-AF65-F5344CB8AC3E}">
        <p14:creationId xmlns:p14="http://schemas.microsoft.com/office/powerpoint/2010/main" val="1671375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and Ceiling Functions</a:t>
            </a:r>
            <a:r>
              <a:rPr lang="en-US" sz="1500" dirty="0"/>
              <a:t> 1</a:t>
            </a:r>
          </a:p>
        </p:txBody>
      </p:sp>
      <p:pic>
        <p:nvPicPr>
          <p:cNvPr id="9" name="Picture 2" descr="Graphs of floor and ceiling functions on a rectangular coordinate system.&#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4089" y="1600200"/>
            <a:ext cx="7735823" cy="35814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5638800"/>
            <a:ext cx="8229600" cy="609600"/>
          </a:xfrm>
        </p:spPr>
        <p:txBody>
          <a:bodyPr/>
          <a:lstStyle/>
          <a:p>
            <a:r>
              <a:rPr lang="en-US" dirty="0"/>
              <a:t>Graph of (a) Floor and (b) Ceiling Functions </a:t>
            </a:r>
          </a:p>
        </p:txBody>
      </p:sp>
      <p:sp>
        <p:nvSpPr>
          <p:cNvPr id="5" name="Text Placeholder 4"/>
          <p:cNvSpPr>
            <a:spLocks noGrp="1"/>
          </p:cNvSpPr>
          <p:nvPr>
            <p:ph type="body" sz="quarter" idx="14"/>
          </p:nvPr>
        </p:nvSpPr>
        <p:spPr>
          <a:xfrm>
            <a:off x="3465576" y="6446520"/>
            <a:ext cx="2212848" cy="182880"/>
          </a:xfrm>
        </p:spPr>
        <p:txBody>
          <a:bodyPr/>
          <a:lstStyle/>
          <a:p>
            <a:r>
              <a:rPr lang="en-US" sz="1200" dirty="0">
                <a:latin typeface="+mj-lt"/>
                <a:hlinkClick r:id="rId3" action="ppaction://hlinksldjump"/>
              </a:rPr>
              <a:t>Jump to long description</a:t>
            </a:r>
          </a:p>
        </p:txBody>
      </p:sp>
    </p:spTree>
    <p:extLst>
      <p:ext uri="{BB962C8B-B14F-4D97-AF65-F5344CB8AC3E}">
        <p14:creationId xmlns:p14="http://schemas.microsoft.com/office/powerpoint/2010/main" val="1334320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and Ceiling Functions</a:t>
            </a:r>
            <a:r>
              <a:rPr lang="en-US" sz="1500" dirty="0"/>
              <a:t> 2</a:t>
            </a:r>
            <a:endParaRPr lang="en-US" dirty="0"/>
          </a:p>
        </p:txBody>
      </p:sp>
      <p:sp>
        <p:nvSpPr>
          <p:cNvPr id="3" name="Content Placeholder 2"/>
          <p:cNvSpPr>
            <a:spLocks noGrp="1"/>
          </p:cNvSpPr>
          <p:nvPr>
            <p:ph idx="1"/>
          </p:nvPr>
        </p:nvSpPr>
        <p:spPr>
          <a:xfrm>
            <a:off x="2042160" y="1295400"/>
            <a:ext cx="5120640" cy="990600"/>
          </a:xfrm>
          <a:solidFill>
            <a:srgbClr val="E1F3FF"/>
          </a:solidFill>
          <a:ln w="28575">
            <a:solidFill>
              <a:srgbClr val="14AAE1"/>
            </a:solidFill>
          </a:ln>
        </p:spPr>
        <p:txBody>
          <a:bodyPr/>
          <a:lstStyle/>
          <a:p>
            <a:pPr>
              <a:spcBef>
                <a:spcPts val="0"/>
              </a:spcBef>
            </a:pPr>
            <a:r>
              <a:rPr lang="en-US" sz="2000" b="1" dirty="0"/>
              <a:t>TABLE 1</a:t>
            </a:r>
            <a:r>
              <a:rPr lang="en-US" sz="2000" dirty="0"/>
              <a:t> Useful Properties of the Floor and Ceiling Functions.</a:t>
            </a:r>
            <a:br>
              <a:rPr lang="en-US" sz="2000" dirty="0"/>
            </a:br>
            <a:r>
              <a:rPr lang="en-US" sz="2000" dirty="0"/>
              <a:t>(</a:t>
            </a:r>
            <a:r>
              <a:rPr lang="en-US" sz="2000" i="1" dirty="0"/>
              <a:t>n </a:t>
            </a:r>
            <a:r>
              <a:rPr lang="en-US" sz="2000" dirty="0"/>
              <a:t>is an integer, </a:t>
            </a:r>
            <a:r>
              <a:rPr lang="en-US" sz="2000" i="1" dirty="0"/>
              <a:t>x </a:t>
            </a:r>
            <a:r>
              <a:rPr lang="en-US" sz="2000" dirty="0"/>
              <a:t>is a real number)</a:t>
            </a:r>
          </a:p>
        </p:txBody>
      </p:sp>
      <p:graphicFrame>
        <p:nvGraphicFramePr>
          <p:cNvPr id="10" name="Table 3"/>
          <p:cNvGraphicFramePr>
            <a:graphicFrameLocks noGrp="1"/>
          </p:cNvGraphicFramePr>
          <p:nvPr>
            <p:extLst>
              <p:ext uri="{D42A27DB-BD31-4B8C-83A1-F6EECF244321}">
                <p14:modId xmlns:p14="http://schemas.microsoft.com/office/powerpoint/2010/main" val="2849522473"/>
              </p:ext>
            </p:extLst>
          </p:nvPr>
        </p:nvGraphicFramePr>
        <p:xfrm>
          <a:off x="2042160" y="2286000"/>
          <a:ext cx="5120640" cy="411480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xmlns="" val="1661597984"/>
                    </a:ext>
                  </a:extLst>
                </a:gridCol>
              </a:tblGrid>
              <a:tr h="18288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331398742"/>
                  </a:ext>
                </a:extLst>
              </a:tr>
              <a:tr h="4572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3695981"/>
                  </a:ext>
                </a:extLst>
              </a:tr>
              <a:tr h="9144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276903142"/>
                  </a:ext>
                </a:extLst>
              </a:tr>
              <a:tr h="9144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80319098"/>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425985019"/>
              </p:ext>
            </p:extLst>
          </p:nvPr>
        </p:nvGraphicFramePr>
        <p:xfrm>
          <a:off x="2387940" y="2286000"/>
          <a:ext cx="4317660" cy="1813356"/>
        </p:xfrm>
        <a:graphic>
          <a:graphicData uri="http://schemas.openxmlformats.org/presentationml/2006/ole">
            <mc:AlternateContent xmlns:mc="http://schemas.openxmlformats.org/markup-compatibility/2006">
              <mc:Choice xmlns:v="urn:schemas-microsoft-com:vml" Requires="v">
                <p:oleObj spid="_x0000_s49084" name="Equation" r:id="rId3" imgW="2539800" imgH="1066680" progId="Equation.DSMT4">
                  <p:embed/>
                </p:oleObj>
              </mc:Choice>
              <mc:Fallback>
                <p:oleObj name="Equation" r:id="rId3" imgW="2539800" imgH="1066680" progId="Equation.DSMT4">
                  <p:embed/>
                  <p:pic>
                    <p:nvPicPr>
                      <p:cNvPr id="0" name=""/>
                      <p:cNvPicPr/>
                      <p:nvPr/>
                    </p:nvPicPr>
                    <p:blipFill>
                      <a:blip r:embed="rId4"/>
                      <a:stretch>
                        <a:fillRect/>
                      </a:stretch>
                    </p:blipFill>
                    <p:spPr>
                      <a:xfrm>
                        <a:off x="2387940" y="2286000"/>
                        <a:ext cx="4317660" cy="1813356"/>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76698863"/>
              </p:ext>
            </p:extLst>
          </p:nvPr>
        </p:nvGraphicFramePr>
        <p:xfrm>
          <a:off x="2387940" y="4114800"/>
          <a:ext cx="3691584" cy="452880"/>
        </p:xfrm>
        <a:graphic>
          <a:graphicData uri="http://schemas.openxmlformats.org/presentationml/2006/ole">
            <mc:AlternateContent xmlns:mc="http://schemas.openxmlformats.org/markup-compatibility/2006">
              <mc:Choice xmlns:v="urn:schemas-microsoft-com:vml" Requires="v">
                <p:oleObj spid="_x0000_s49085" name="Equation" r:id="rId5" imgW="2171520" imgH="266400" progId="Equation.DSMT4">
                  <p:embed/>
                </p:oleObj>
              </mc:Choice>
              <mc:Fallback>
                <p:oleObj name="Equation" r:id="rId5" imgW="2171520" imgH="266400" progId="Equation.DSMT4">
                  <p:embed/>
                  <p:pic>
                    <p:nvPicPr>
                      <p:cNvPr id="6" name="Object 5"/>
                      <p:cNvPicPr/>
                      <p:nvPr/>
                    </p:nvPicPr>
                    <p:blipFill>
                      <a:blip r:embed="rId6"/>
                      <a:stretch>
                        <a:fillRect/>
                      </a:stretch>
                    </p:blipFill>
                    <p:spPr>
                      <a:xfrm>
                        <a:off x="2387940" y="4114800"/>
                        <a:ext cx="3691584" cy="45288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328915892"/>
              </p:ext>
            </p:extLst>
          </p:nvPr>
        </p:nvGraphicFramePr>
        <p:xfrm>
          <a:off x="2387940" y="4572000"/>
          <a:ext cx="2180556" cy="906372"/>
        </p:xfrm>
        <a:graphic>
          <a:graphicData uri="http://schemas.openxmlformats.org/presentationml/2006/ole">
            <mc:AlternateContent xmlns:mc="http://schemas.openxmlformats.org/markup-compatibility/2006">
              <mc:Choice xmlns:v="urn:schemas-microsoft-com:vml" Requires="v">
                <p:oleObj spid="_x0000_s49086" name="Equation" r:id="rId7" imgW="1282680" imgH="533160" progId="Equation.DSMT4">
                  <p:embed/>
                </p:oleObj>
              </mc:Choice>
              <mc:Fallback>
                <p:oleObj name="Equation" r:id="rId7" imgW="1282680" imgH="533160" progId="Equation.DSMT4">
                  <p:embed/>
                  <p:pic>
                    <p:nvPicPr>
                      <p:cNvPr id="6" name="Object 5"/>
                      <p:cNvPicPr/>
                      <p:nvPr/>
                    </p:nvPicPr>
                    <p:blipFill>
                      <a:blip r:embed="rId8"/>
                      <a:stretch>
                        <a:fillRect/>
                      </a:stretch>
                    </p:blipFill>
                    <p:spPr>
                      <a:xfrm>
                        <a:off x="2387940" y="4572000"/>
                        <a:ext cx="2180556" cy="906372"/>
                      </a:xfrm>
                      <a:prstGeom prst="rect">
                        <a:avLst/>
                      </a:prstGeom>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769853483"/>
              </p:ext>
            </p:extLst>
          </p:nvPr>
        </p:nvGraphicFramePr>
        <p:xfrm>
          <a:off x="2387940" y="5486400"/>
          <a:ext cx="2569176" cy="906372"/>
        </p:xfrm>
        <a:graphic>
          <a:graphicData uri="http://schemas.openxmlformats.org/presentationml/2006/ole">
            <mc:AlternateContent xmlns:mc="http://schemas.openxmlformats.org/markup-compatibility/2006">
              <mc:Choice xmlns:v="urn:schemas-microsoft-com:vml" Requires="v">
                <p:oleObj spid="_x0000_s49087" name="Equation" r:id="rId9" imgW="1511280" imgH="533160" progId="Equation.DSMT4">
                  <p:embed/>
                </p:oleObj>
              </mc:Choice>
              <mc:Fallback>
                <p:oleObj name="Equation" r:id="rId9" imgW="1511280" imgH="533160" progId="Equation.DSMT4">
                  <p:embed/>
                  <p:pic>
                    <p:nvPicPr>
                      <p:cNvPr id="8" name="Object 7"/>
                      <p:cNvPicPr/>
                      <p:nvPr/>
                    </p:nvPicPr>
                    <p:blipFill>
                      <a:blip r:embed="rId10"/>
                      <a:stretch>
                        <a:fillRect/>
                      </a:stretch>
                    </p:blipFill>
                    <p:spPr>
                      <a:xfrm>
                        <a:off x="2387940" y="5486400"/>
                        <a:ext cx="2569176" cy="906372"/>
                      </a:xfrm>
                      <a:prstGeom prst="rect">
                        <a:avLst/>
                      </a:prstGeom>
                    </p:spPr>
                  </p:pic>
                </p:oleObj>
              </mc:Fallback>
            </mc:AlternateContent>
          </a:graphicData>
        </a:graphic>
      </p:graphicFrame>
    </p:spTree>
    <p:extLst>
      <p:ext uri="{BB962C8B-B14F-4D97-AF65-F5344CB8AC3E}">
        <p14:creationId xmlns:p14="http://schemas.microsoft.com/office/powerpoint/2010/main" val="2728870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a:t>
            </a:r>
            <a:endParaRPr lang="en-US" sz="1500" dirty="0"/>
          </a:p>
        </p:txBody>
      </p:sp>
      <p:sp>
        <p:nvSpPr>
          <p:cNvPr id="5" name="Content Placeholder 2"/>
          <p:cNvSpPr>
            <a:spLocks noGrp="1"/>
          </p:cNvSpPr>
          <p:nvPr>
            <p:ph idx="1"/>
          </p:nvPr>
        </p:nvSpPr>
        <p:spPr>
          <a:xfrm>
            <a:off x="457200" y="1295400"/>
            <a:ext cx="8549640" cy="5303520"/>
          </a:xfrm>
        </p:spPr>
        <p:txBody>
          <a:bodyPr/>
          <a:lstStyle/>
          <a:p>
            <a:pPr>
              <a:spcBef>
                <a:spcPts val="400"/>
              </a:spcBef>
              <a:spcAft>
                <a:spcPts val="400"/>
              </a:spcAft>
            </a:pPr>
            <a:r>
              <a:rPr lang="en-US" sz="2600" b="1" dirty="0"/>
              <a:t>Example</a:t>
            </a:r>
            <a:r>
              <a:rPr lang="en-US" sz="2600" dirty="0"/>
              <a:t>: Prove that x is a real number, then</a:t>
            </a:r>
            <a:br>
              <a:rPr lang="en-US" sz="2600" dirty="0"/>
            </a:br>
            <a:r>
              <a:rPr lang="en-US" sz="2600" dirty="0"/>
              <a:t>					</a:t>
            </a:r>
            <a:r>
              <a:rPr lang="en-US" sz="2600" dirty="0">
                <a:ea typeface="Cambria Math"/>
              </a:rPr>
              <a:t>⌊2</a:t>
            </a:r>
            <a:r>
              <a:rPr lang="en-US" sz="2600" i="1" dirty="0">
                <a:ea typeface="Cambria Math"/>
              </a:rPr>
              <a:t>x</a:t>
            </a:r>
            <a:r>
              <a:rPr lang="en-US" sz="2600" dirty="0">
                <a:ea typeface="Cambria Math"/>
              </a:rPr>
              <a:t>⌋= ⌊</a:t>
            </a:r>
            <a:r>
              <a:rPr lang="en-US" sz="2600" i="1" dirty="0">
                <a:ea typeface="Cambria Math"/>
              </a:rPr>
              <a:t>x</a:t>
            </a:r>
            <a:r>
              <a:rPr lang="en-US" sz="2600" dirty="0">
                <a:ea typeface="Cambria Math"/>
              </a:rPr>
              <a:t>⌋ + ⌊</a:t>
            </a:r>
            <a:r>
              <a:rPr lang="en-US" sz="2600" i="1" dirty="0">
                <a:ea typeface="Cambria Math"/>
              </a:rPr>
              <a:t>x</a:t>
            </a:r>
            <a:r>
              <a:rPr lang="en-US" sz="2600" dirty="0">
                <a:ea typeface="Cambria Math"/>
              </a:rPr>
              <a:t> + 1/2⌋</a:t>
            </a:r>
          </a:p>
          <a:p>
            <a:pPr>
              <a:spcBef>
                <a:spcPts val="400"/>
              </a:spcBef>
              <a:spcAft>
                <a:spcPts val="400"/>
              </a:spcAft>
            </a:pPr>
            <a:r>
              <a:rPr lang="en-US" sz="2600" b="1" dirty="0"/>
              <a:t>Solution</a:t>
            </a:r>
            <a:r>
              <a:rPr lang="en-US" sz="2600" dirty="0"/>
              <a:t>: Let </a:t>
            </a:r>
            <a:r>
              <a:rPr lang="en-US" sz="2600" i="1" dirty="0"/>
              <a:t>x</a:t>
            </a:r>
            <a:r>
              <a:rPr lang="en-US" sz="2600" dirty="0"/>
              <a:t> = </a:t>
            </a:r>
            <a:r>
              <a:rPr lang="en-US" sz="2600" i="1" dirty="0"/>
              <a:t>n</a:t>
            </a:r>
            <a:r>
              <a:rPr lang="en-US" sz="2600" dirty="0"/>
              <a:t> + </a:t>
            </a:r>
            <a:r>
              <a:rPr lang="el-GR" sz="2600" dirty="0">
                <a:ea typeface="Cambria Math"/>
              </a:rPr>
              <a:t>ε</a:t>
            </a:r>
            <a:r>
              <a:rPr lang="en-US" sz="2600" dirty="0">
                <a:ea typeface="Cambria Math"/>
              </a:rPr>
              <a:t>, where </a:t>
            </a:r>
            <a:r>
              <a:rPr lang="en-US" sz="2600" i="1" dirty="0">
                <a:ea typeface="Cambria Math"/>
              </a:rPr>
              <a:t>n</a:t>
            </a:r>
            <a:r>
              <a:rPr lang="en-US" sz="2600" dirty="0">
                <a:ea typeface="Cambria Math"/>
              </a:rPr>
              <a:t> is an integer and </a:t>
            </a:r>
            <a:r>
              <a:rPr lang="en-US" sz="2600" dirty="0">
                <a:ea typeface="Cambria Math" pitchFamily="18" charset="0"/>
              </a:rPr>
              <a:t>0 ≤ </a:t>
            </a:r>
            <a:r>
              <a:rPr lang="el-GR" sz="2600" dirty="0">
                <a:ea typeface="Cambria Math" pitchFamily="18" charset="0"/>
              </a:rPr>
              <a:t>ε</a:t>
            </a:r>
            <a:r>
              <a:rPr lang="en-US" sz="2600" dirty="0">
                <a:ea typeface="Cambria Math" pitchFamily="18" charset="0"/>
              </a:rPr>
              <a:t>&lt; 1</a:t>
            </a:r>
            <a:r>
              <a:rPr lang="en-US" sz="2600" dirty="0">
                <a:ea typeface="Cambria Math"/>
              </a:rPr>
              <a:t>. </a:t>
            </a:r>
          </a:p>
          <a:p>
            <a:pPr>
              <a:spcBef>
                <a:spcPts val="400"/>
              </a:spcBef>
              <a:spcAft>
                <a:spcPts val="400"/>
              </a:spcAft>
            </a:pPr>
            <a:r>
              <a:rPr lang="en-US" sz="2600" i="1" dirty="0">
                <a:ea typeface="Cambria Math"/>
              </a:rPr>
              <a:t>Case 1:</a:t>
            </a:r>
            <a:r>
              <a:rPr lang="en-US" sz="2600" dirty="0">
                <a:ea typeface="Cambria Math"/>
              </a:rPr>
              <a:t> </a:t>
            </a:r>
            <a:r>
              <a:rPr lang="el-GR" sz="2600" dirty="0">
                <a:ea typeface="Cambria Math"/>
              </a:rPr>
              <a:t>ε </a:t>
            </a:r>
            <a:r>
              <a:rPr lang="en-US" sz="2600" dirty="0">
                <a:ea typeface="Cambria Math"/>
              </a:rPr>
              <a:t>&lt; ½</a:t>
            </a:r>
          </a:p>
          <a:p>
            <a:pPr lvl="1">
              <a:spcBef>
                <a:spcPts val="400"/>
              </a:spcBef>
              <a:spcAft>
                <a:spcPts val="400"/>
              </a:spcAft>
            </a:pPr>
            <a:r>
              <a:rPr lang="en-US" sz="2200" dirty="0">
                <a:ea typeface="Cambria Math"/>
              </a:rPr>
              <a:t>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+ 2</a:t>
            </a:r>
            <a:r>
              <a:rPr lang="el-GR" sz="2200" dirty="0">
                <a:ea typeface="Cambria Math"/>
              </a:rPr>
              <a:t>ε</a:t>
            </a:r>
            <a:r>
              <a:rPr lang="en-US" sz="2200" dirty="0">
                <a:ea typeface="Cambria Math"/>
              </a:rPr>
              <a:t>  and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since </a:t>
            </a:r>
            <a:r>
              <a:rPr lang="en-US" sz="2200" dirty="0">
                <a:ea typeface="Cambria Math" pitchFamily="18" charset="0"/>
              </a:rPr>
              <a:t>0 </a:t>
            </a:r>
            <a:r>
              <a:rPr lang="en-US" sz="2200" dirty="0">
                <a:ea typeface="Cambria Math"/>
              </a:rPr>
              <a:t>≤ </a:t>
            </a:r>
            <a:r>
              <a:rPr lang="en-US" sz="2200" dirty="0">
                <a:ea typeface="Cambria Math" pitchFamily="18" charset="0"/>
              </a:rPr>
              <a:t>2</a:t>
            </a:r>
            <a:r>
              <a:rPr lang="el-GR" sz="2200" dirty="0">
                <a:ea typeface="Cambria Math"/>
              </a:rPr>
              <a:t>ε</a:t>
            </a:r>
            <a:r>
              <a:rPr lang="en-US" sz="2200" dirty="0">
                <a:ea typeface="Cambria Math"/>
              </a:rPr>
              <a:t>&lt; 1.</a:t>
            </a:r>
          </a:p>
          <a:p>
            <a:pPr lvl="1">
              <a:spcBef>
                <a:spcPts val="400"/>
              </a:spcBef>
              <a:spcAft>
                <a:spcPts val="400"/>
              </a:spcAft>
            </a:pPr>
            <a:r>
              <a:rPr lang="en-US" sz="2200" dirty="0">
                <a:ea typeface="Cambria Math"/>
              </a:rPr>
              <a:t>⌊</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since</a:t>
            </a:r>
            <a:r>
              <a:rPr lang="en-US" sz="2200" i="1" dirty="0">
                <a:ea typeface="Cambria Math"/>
              </a:rPr>
              <a:t> x</a:t>
            </a:r>
            <a:r>
              <a:rPr lang="en-US" sz="2200" dirty="0">
                <a:ea typeface="Cambria Math"/>
              </a:rPr>
              <a:t> + ½ = </a:t>
            </a:r>
            <a:r>
              <a:rPr lang="en-US" sz="2200" i="1" dirty="0">
                <a:ea typeface="Cambria Math"/>
              </a:rPr>
              <a:t>n</a:t>
            </a:r>
            <a:r>
              <a:rPr lang="en-US" sz="2200" dirty="0">
                <a:ea typeface="Cambria Math"/>
              </a:rPr>
              <a:t> + (</a:t>
            </a:r>
            <a:r>
              <a:rPr lang="en-US" sz="2200" dirty="0">
                <a:ea typeface="Cambria Math" pitchFamily="18" charset="0"/>
              </a:rPr>
              <a:t>1/2</a:t>
            </a:r>
            <a:r>
              <a:rPr lang="en-US" sz="2200" dirty="0">
                <a:ea typeface="Cambria Math"/>
              </a:rPr>
              <a:t> +</a:t>
            </a:r>
            <a:r>
              <a:rPr lang="el-GR" sz="2200" dirty="0">
                <a:ea typeface="Cambria Math"/>
              </a:rPr>
              <a:t> ε</a:t>
            </a:r>
            <a:r>
              <a:rPr lang="en-US" sz="2200" dirty="0">
                <a:ea typeface="Cambria Math"/>
              </a:rPr>
              <a:t> ) and </a:t>
            </a:r>
            <a:r>
              <a:rPr lang="en-US" sz="2200" dirty="0">
                <a:ea typeface="Cambria Math" pitchFamily="18" charset="0"/>
              </a:rPr>
              <a:t>0 </a:t>
            </a:r>
            <a:r>
              <a:rPr lang="en-US" sz="2200" dirty="0">
                <a:ea typeface="Cambria Math"/>
              </a:rPr>
              <a:t>≤ ½ +</a:t>
            </a:r>
            <a:r>
              <a:rPr lang="el-GR" sz="2200" dirty="0">
                <a:ea typeface="Cambria Math"/>
              </a:rPr>
              <a:t>ε</a:t>
            </a:r>
            <a:r>
              <a:rPr lang="en-US" sz="2200" dirty="0">
                <a:ea typeface="Cambria Math"/>
              </a:rPr>
              <a:t> &lt; 1. </a:t>
            </a:r>
          </a:p>
          <a:p>
            <a:pPr lvl="1">
              <a:spcBef>
                <a:spcPts val="400"/>
              </a:spcBef>
              <a:spcAft>
                <a:spcPts val="400"/>
              </a:spcAft>
            </a:pPr>
            <a:r>
              <a:rPr lang="en-US" sz="2200" dirty="0">
                <a:ea typeface="Cambria Math"/>
              </a:rPr>
              <a:t>Hence,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and ⌊</a:t>
            </a:r>
            <a:r>
              <a:rPr lang="en-US" sz="2200" i="1" dirty="0">
                <a:ea typeface="Cambria Math"/>
              </a:rPr>
              <a:t>x</a:t>
            </a:r>
            <a:r>
              <a:rPr lang="en-US" sz="2200" dirty="0">
                <a:ea typeface="Cambria Math"/>
              </a:rPr>
              <a:t>⌋ + ⌊</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 </a:t>
            </a:r>
            <a:r>
              <a:rPr lang="en-US" sz="2200" i="1" dirty="0">
                <a:ea typeface="Cambria Math"/>
              </a:rPr>
              <a:t>n</a:t>
            </a:r>
            <a:r>
              <a:rPr lang="en-US" sz="2200" dirty="0">
                <a:ea typeface="Cambria Math"/>
              </a:rPr>
              <a:t>  = 2</a:t>
            </a:r>
            <a:r>
              <a:rPr lang="en-US" sz="2200" i="1" dirty="0">
                <a:ea typeface="Cambria Math"/>
              </a:rPr>
              <a:t>n</a:t>
            </a:r>
            <a:r>
              <a:rPr lang="en-US" sz="2200" dirty="0">
                <a:ea typeface="Cambria Math"/>
              </a:rPr>
              <a:t>.</a:t>
            </a:r>
          </a:p>
          <a:p>
            <a:pPr>
              <a:spcBef>
                <a:spcPts val="400"/>
              </a:spcBef>
              <a:spcAft>
                <a:spcPts val="400"/>
              </a:spcAft>
            </a:pPr>
            <a:r>
              <a:rPr lang="en-US" sz="2600" i="1" dirty="0">
                <a:ea typeface="Cambria Math"/>
              </a:rPr>
              <a:t>Case 2:</a:t>
            </a:r>
            <a:r>
              <a:rPr lang="en-US" sz="2600" dirty="0">
                <a:ea typeface="Cambria Math"/>
              </a:rPr>
              <a:t> </a:t>
            </a:r>
            <a:r>
              <a:rPr lang="el-GR" sz="2600" dirty="0">
                <a:ea typeface="Cambria Math"/>
              </a:rPr>
              <a:t>ε</a:t>
            </a:r>
            <a:r>
              <a:rPr lang="en-US" sz="2600" dirty="0">
                <a:ea typeface="Cambria Math"/>
              </a:rPr>
              <a:t> ≥ ½ </a:t>
            </a:r>
          </a:p>
          <a:p>
            <a:pPr lvl="1">
              <a:spcBef>
                <a:spcPts val="400"/>
              </a:spcBef>
              <a:spcAft>
                <a:spcPts val="400"/>
              </a:spcAft>
            </a:pPr>
            <a:r>
              <a:rPr lang="en-US" sz="2200" dirty="0">
                <a:ea typeface="Cambria Math"/>
              </a:rPr>
              <a:t>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+ 2</a:t>
            </a:r>
            <a:r>
              <a:rPr lang="el-GR" sz="2200" dirty="0">
                <a:ea typeface="Cambria Math" pitchFamily="18" charset="0"/>
              </a:rPr>
              <a:t>ε</a:t>
            </a:r>
            <a:r>
              <a:rPr lang="en-US" sz="2200" dirty="0">
                <a:ea typeface="Cambria Math"/>
              </a:rPr>
              <a:t> =  (2</a:t>
            </a:r>
            <a:r>
              <a:rPr lang="en-US" sz="2200" i="1" dirty="0">
                <a:ea typeface="Cambria Math"/>
              </a:rPr>
              <a:t>n</a:t>
            </a:r>
            <a:r>
              <a:rPr lang="en-US" sz="2200" dirty="0">
                <a:ea typeface="Cambria Math"/>
              </a:rPr>
              <a:t> + 1) +(2</a:t>
            </a:r>
            <a:r>
              <a:rPr lang="el-GR" sz="2200" dirty="0">
                <a:ea typeface="Cambria Math"/>
              </a:rPr>
              <a:t>ε</a:t>
            </a:r>
            <a:r>
              <a:rPr lang="en-US" sz="2200" dirty="0">
                <a:ea typeface="Cambria Math"/>
              </a:rPr>
              <a:t> </a:t>
            </a:r>
            <a:r>
              <a:rPr lang="en-US" sz="2200" dirty="0">
                <a:ea typeface="Cambria Math"/>
                <a:cs typeface="Calibri" panose="020F0502020204030204" pitchFamily="34" charset="0"/>
              </a:rPr>
              <a:t>−</a:t>
            </a:r>
            <a:r>
              <a:rPr lang="en-US" sz="2200" dirty="0">
                <a:ea typeface="Cambria Math"/>
              </a:rPr>
              <a:t> 1)  and ⌊2</a:t>
            </a:r>
            <a:r>
              <a:rPr lang="en-US" sz="2200" i="1" dirty="0">
                <a:ea typeface="Cambria Math"/>
              </a:rPr>
              <a:t>x</a:t>
            </a:r>
            <a:r>
              <a:rPr lang="en-US" sz="2200" dirty="0">
                <a:ea typeface="Cambria Math"/>
              </a:rPr>
              <a:t>⌋ =2</a:t>
            </a:r>
            <a:r>
              <a:rPr lang="en-US" sz="2200" i="1" dirty="0">
                <a:ea typeface="Cambria Math"/>
              </a:rPr>
              <a:t>n</a:t>
            </a:r>
            <a:r>
              <a:rPr lang="en-US" sz="2200" dirty="0">
                <a:ea typeface="Cambria Math"/>
              </a:rPr>
              <a:t> + 1, since </a:t>
            </a:r>
            <a:r>
              <a:rPr lang="en-US" sz="2200" dirty="0">
                <a:ea typeface="Cambria Math" pitchFamily="18" charset="0"/>
              </a:rPr>
              <a:t>0 ≤ 2</a:t>
            </a:r>
            <a:r>
              <a:rPr lang="el-GR" sz="2200" dirty="0">
                <a:ea typeface="Cambria Math" pitchFamily="18" charset="0"/>
              </a:rPr>
              <a:t> ε</a:t>
            </a:r>
            <a:r>
              <a:rPr lang="en-US" sz="2200" dirty="0">
                <a:ea typeface="Cambria Math" pitchFamily="18" charset="0"/>
              </a:rPr>
              <a:t> </a:t>
            </a:r>
            <a:r>
              <a:rPr lang="en-US" sz="2200" dirty="0">
                <a:ea typeface="Cambria Math" pitchFamily="18" charset="0"/>
                <a:cs typeface="Calibri" panose="020F0502020204030204" pitchFamily="34" charset="0"/>
              </a:rPr>
              <a:t>−</a:t>
            </a:r>
            <a:r>
              <a:rPr lang="en-US" sz="2200" dirty="0">
                <a:ea typeface="Cambria Math" pitchFamily="18" charset="0"/>
              </a:rPr>
              <a:t> 1&lt; 1. </a:t>
            </a:r>
            <a:endParaRPr lang="en-US" sz="2200" dirty="0">
              <a:ea typeface="Cambria Math"/>
            </a:endParaRPr>
          </a:p>
          <a:p>
            <a:pPr lvl="1">
              <a:spcBef>
                <a:spcPts val="400"/>
              </a:spcBef>
              <a:spcAft>
                <a:spcPts val="400"/>
              </a:spcAft>
            </a:pPr>
            <a:r>
              <a:rPr lang="en-US" sz="2200" dirty="0">
                <a:ea typeface="Cambria Math"/>
              </a:rPr>
              <a:t>⌊</a:t>
            </a:r>
            <a:r>
              <a:rPr lang="en-US" sz="2200" i="1" dirty="0">
                <a:ea typeface="Cambria Math"/>
              </a:rPr>
              <a:t>x</a:t>
            </a:r>
            <a:r>
              <a:rPr lang="en-US" sz="2200" dirty="0">
                <a:ea typeface="Cambria Math"/>
              </a:rPr>
              <a:t> + 1/2⌋ = ⌊ </a:t>
            </a:r>
            <a:r>
              <a:rPr lang="en-US" sz="2200" i="1" dirty="0">
                <a:ea typeface="Cambria Math"/>
              </a:rPr>
              <a:t>n</a:t>
            </a:r>
            <a:r>
              <a:rPr lang="en-US" sz="2200" dirty="0">
                <a:ea typeface="Cambria Math"/>
              </a:rPr>
              <a:t> + (1/2 +</a:t>
            </a:r>
            <a:r>
              <a:rPr lang="el-GR" sz="2200" dirty="0">
                <a:ea typeface="Cambria Math" pitchFamily="18" charset="0"/>
              </a:rPr>
              <a:t> ε</a:t>
            </a:r>
            <a:r>
              <a:rPr lang="en-US" sz="2200" dirty="0">
                <a:ea typeface="Cambria Math" pitchFamily="18" charset="0"/>
              </a:rPr>
              <a:t>)</a:t>
            </a:r>
            <a:r>
              <a:rPr lang="en-US" sz="2200" dirty="0">
                <a:ea typeface="Cambria Math"/>
              </a:rPr>
              <a:t>⌋ = ⌊ </a:t>
            </a:r>
            <a:r>
              <a:rPr lang="en-US" sz="2200" i="1" dirty="0">
                <a:ea typeface="Cambria Math"/>
              </a:rPr>
              <a:t>n</a:t>
            </a:r>
            <a:r>
              <a:rPr lang="en-US" sz="2200" dirty="0">
                <a:ea typeface="Cambria Math"/>
              </a:rPr>
              <a:t> + 1 +  (</a:t>
            </a:r>
            <a:r>
              <a:rPr lang="el-GR" sz="2200" dirty="0">
                <a:ea typeface="Cambria Math" pitchFamily="18" charset="0"/>
              </a:rPr>
              <a:t>ε</a:t>
            </a:r>
            <a:r>
              <a:rPr lang="en-US" sz="2200" dirty="0">
                <a:ea typeface="Cambria Math" pitchFamily="18" charset="0"/>
              </a:rPr>
              <a:t> – 1/2)</a:t>
            </a:r>
            <a:r>
              <a:rPr lang="en-US" sz="2200" dirty="0">
                <a:ea typeface="Cambria Math"/>
              </a:rPr>
              <a:t>⌋ = </a:t>
            </a:r>
            <a:r>
              <a:rPr lang="en-US" sz="2200" i="1" dirty="0">
                <a:ea typeface="Cambria Math"/>
              </a:rPr>
              <a:t>n</a:t>
            </a:r>
            <a:r>
              <a:rPr lang="en-US" sz="2200" dirty="0">
                <a:ea typeface="Cambria Math"/>
              </a:rPr>
              <a:t> + 1 since </a:t>
            </a:r>
            <a:r>
              <a:rPr lang="en-US" sz="2200" dirty="0">
                <a:ea typeface="Cambria Math" pitchFamily="18" charset="0"/>
              </a:rPr>
              <a:t>0 ≤ </a:t>
            </a:r>
            <a:r>
              <a:rPr lang="el-GR" sz="2200" dirty="0">
                <a:ea typeface="Cambria Math" pitchFamily="18" charset="0"/>
              </a:rPr>
              <a:t>ε</a:t>
            </a:r>
            <a:r>
              <a:rPr lang="en-US" sz="2200" dirty="0">
                <a:ea typeface="Cambria Math" pitchFamily="18" charset="0"/>
              </a:rPr>
              <a:t> </a:t>
            </a:r>
            <a:r>
              <a:rPr lang="en-US" sz="2200" dirty="0">
                <a:ea typeface="Cambria Math" pitchFamily="18" charset="0"/>
                <a:cs typeface="Calibri" panose="020F0502020204030204" pitchFamily="34" charset="0"/>
              </a:rPr>
              <a:t>−</a:t>
            </a:r>
            <a:r>
              <a:rPr lang="en-US" sz="2200" dirty="0">
                <a:ea typeface="Cambria Math" pitchFamily="18" charset="0"/>
              </a:rPr>
              <a:t> 1/2&lt; 1</a:t>
            </a:r>
            <a:r>
              <a:rPr lang="en-US" sz="2200" dirty="0">
                <a:ea typeface="Cambria Math"/>
              </a:rPr>
              <a:t>. </a:t>
            </a:r>
          </a:p>
          <a:p>
            <a:pPr lvl="1">
              <a:spcBef>
                <a:spcPts val="400"/>
              </a:spcBef>
              <a:spcAft>
                <a:spcPts val="400"/>
              </a:spcAft>
            </a:pPr>
            <a:r>
              <a:rPr lang="en-US" sz="2200" dirty="0">
                <a:ea typeface="Cambria Math"/>
              </a:rPr>
              <a:t>Hence,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+ 1 and ⌊</a:t>
            </a:r>
            <a:r>
              <a:rPr lang="en-US" sz="2200" i="1" dirty="0">
                <a:ea typeface="Cambria Math"/>
              </a:rPr>
              <a:t>x</a:t>
            </a:r>
            <a:r>
              <a:rPr lang="en-US" sz="2200" dirty="0">
                <a:ea typeface="Cambria Math"/>
              </a:rPr>
              <a:t>⌋ + ⌊</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 (</a:t>
            </a:r>
            <a:r>
              <a:rPr lang="en-US" sz="2200" i="1" dirty="0">
                <a:ea typeface="Cambria Math"/>
              </a:rPr>
              <a:t>n</a:t>
            </a:r>
            <a:r>
              <a:rPr lang="en-US" sz="2200" dirty="0">
                <a:ea typeface="Cambria Math"/>
              </a:rPr>
              <a:t> + 1)  = 2</a:t>
            </a:r>
            <a:r>
              <a:rPr lang="en-US" sz="2200" i="1" dirty="0">
                <a:ea typeface="Cambria Math"/>
              </a:rPr>
              <a:t>n</a:t>
            </a:r>
            <a:r>
              <a:rPr lang="en-US" sz="2200" dirty="0">
                <a:ea typeface="Cambria Math"/>
              </a:rPr>
              <a:t> + 1.</a:t>
            </a:r>
            <a:endParaRPr lang="en-US" sz="2200" dirty="0"/>
          </a:p>
        </p:txBody>
      </p:sp>
    </p:spTree>
    <p:extLst>
      <p:ext uri="{BB962C8B-B14F-4D97-AF65-F5344CB8AC3E}">
        <p14:creationId xmlns:p14="http://schemas.microsoft.com/office/powerpoint/2010/main" val="485641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a:t>
            </a:r>
            <a:endParaRPr lang="en-US" sz="1500" dirty="0"/>
          </a:p>
        </p:txBody>
      </p:sp>
      <p:sp>
        <p:nvSpPr>
          <p:cNvPr id="8" name="Content Placeholder 2"/>
          <p:cNvSpPr>
            <a:spLocks noGrp="1"/>
          </p:cNvSpPr>
          <p:nvPr>
            <p:ph idx="1"/>
          </p:nvPr>
        </p:nvSpPr>
        <p:spPr>
          <a:xfrm>
            <a:off x="457200" y="1295400"/>
            <a:ext cx="8382000" cy="1377950"/>
          </a:xfrm>
        </p:spPr>
        <p:txBody>
          <a:bodyPr/>
          <a:lstStyle/>
          <a:p>
            <a:r>
              <a:rPr lang="en-US" sz="2800" b="1" dirty="0"/>
              <a:t>Definition:  </a:t>
            </a:r>
            <a:r>
              <a:rPr lang="en-US" sz="2800" i="1" dirty="0"/>
              <a:t>f</a:t>
            </a:r>
            <a:r>
              <a:rPr lang="en-US" sz="2800" dirty="0"/>
              <a:t>:</a:t>
            </a:r>
            <a:r>
              <a:rPr lang="en-US" sz="2800" b="1" dirty="0"/>
              <a:t> N </a:t>
            </a:r>
            <a:r>
              <a:rPr lang="en-US" sz="2800" b="1" dirty="0">
                <a:ea typeface="Cambria Math"/>
                <a:sym typeface="Symbol" panose="05050102010706020507" pitchFamily="18" charset="2"/>
              </a:rPr>
              <a:t></a:t>
            </a:r>
            <a:r>
              <a:rPr lang="en-US" sz="2800" b="1" dirty="0">
                <a:sym typeface="Wingdings" pitchFamily="2" charset="2"/>
              </a:rPr>
              <a:t> Z</a:t>
            </a:r>
            <a:r>
              <a:rPr lang="en-US" sz="2800" b="1" baseline="30000" dirty="0">
                <a:sym typeface="Wingdings" pitchFamily="2" charset="2"/>
              </a:rPr>
              <a:t>+</a:t>
            </a:r>
            <a:r>
              <a:rPr lang="en-US" sz="2800" b="1" dirty="0">
                <a:sym typeface="Wingdings" pitchFamily="2" charset="2"/>
              </a:rPr>
              <a:t> , </a:t>
            </a:r>
            <a:r>
              <a:rPr lang="en-US" sz="2800" dirty="0">
                <a:sym typeface="Wingdings" pitchFamily="2" charset="2"/>
              </a:rPr>
              <a:t>denoted by </a:t>
            </a:r>
            <a:r>
              <a:rPr lang="en-US" sz="2800" i="1" dirty="0">
                <a:sym typeface="Wingdings" pitchFamily="2" charset="2"/>
              </a:rPr>
              <a:t>f</a:t>
            </a:r>
            <a:r>
              <a:rPr lang="en-US" sz="2800" dirty="0">
                <a:sym typeface="Wingdings" pitchFamily="2" charset="2"/>
              </a:rPr>
              <a:t>(</a:t>
            </a:r>
            <a:r>
              <a:rPr lang="en-US" sz="2800" i="1" dirty="0">
                <a:sym typeface="Wingdings" pitchFamily="2" charset="2"/>
              </a:rPr>
              <a:t>n</a:t>
            </a:r>
            <a:r>
              <a:rPr lang="en-US" sz="2800" dirty="0">
                <a:sym typeface="Wingdings" pitchFamily="2" charset="2"/>
              </a:rPr>
              <a:t>) = </a:t>
            </a:r>
            <a:r>
              <a:rPr lang="en-US" sz="2800" i="1" dirty="0">
                <a:sym typeface="Wingdings" pitchFamily="2" charset="2"/>
              </a:rPr>
              <a:t>n</a:t>
            </a:r>
            <a:r>
              <a:rPr lang="en-US" sz="2800" dirty="0">
                <a:sym typeface="Wingdings" pitchFamily="2" charset="2"/>
              </a:rPr>
              <a:t>! is the product of the first </a:t>
            </a:r>
            <a:r>
              <a:rPr lang="en-US" sz="2800" i="1" dirty="0">
                <a:sym typeface="Wingdings" pitchFamily="2" charset="2"/>
              </a:rPr>
              <a:t>n</a:t>
            </a:r>
            <a:r>
              <a:rPr lang="en-US" sz="2800" dirty="0">
                <a:sym typeface="Wingdings" pitchFamily="2" charset="2"/>
              </a:rPr>
              <a:t> positive integers when </a:t>
            </a:r>
            <a:r>
              <a:rPr lang="en-US" sz="2800" i="1" dirty="0">
                <a:sym typeface="Wingdings" pitchFamily="2" charset="2"/>
              </a:rPr>
              <a:t>n</a:t>
            </a:r>
            <a:r>
              <a:rPr lang="en-US" sz="2800" dirty="0">
                <a:sym typeface="Wingdings" pitchFamily="2" charset="2"/>
              </a:rPr>
              <a:t> is a nonnegative integer.</a:t>
            </a:r>
            <a:endParaRPr lang="en-US" sz="2800" baseline="30000" dirty="0">
              <a:sym typeface="Wingdings" pitchFamily="2" charset="2"/>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875006690"/>
              </p:ext>
            </p:extLst>
          </p:nvPr>
        </p:nvGraphicFramePr>
        <p:xfrm>
          <a:off x="533400" y="2739570"/>
          <a:ext cx="5638800" cy="537030"/>
        </p:xfrm>
        <a:graphic>
          <a:graphicData uri="http://schemas.openxmlformats.org/presentationml/2006/ole">
            <mc:AlternateContent xmlns:mc="http://schemas.openxmlformats.org/markup-compatibility/2006">
              <mc:Choice xmlns:v="urn:schemas-microsoft-com:vml" Requires="v">
                <p:oleObj spid="_x0000_s49834" name="Equation" r:id="rId3" imgW="2666880" imgH="253800" progId="Equation.DSMT4">
                  <p:embed/>
                </p:oleObj>
              </mc:Choice>
              <mc:Fallback>
                <p:oleObj name="Equation" r:id="rId3" imgW="2666880" imgH="253800" progId="Equation.DSMT4">
                  <p:embed/>
                  <p:pic>
                    <p:nvPicPr>
                      <p:cNvPr id="0" name=""/>
                      <p:cNvPicPr/>
                      <p:nvPr/>
                    </p:nvPicPr>
                    <p:blipFill>
                      <a:blip r:embed="rId4"/>
                      <a:stretch>
                        <a:fillRect/>
                      </a:stretch>
                    </p:blipFill>
                    <p:spPr>
                      <a:xfrm>
                        <a:off x="533400" y="2739570"/>
                        <a:ext cx="5638800" cy="537030"/>
                      </a:xfrm>
                      <a:prstGeom prst="rect">
                        <a:avLst/>
                      </a:prstGeom>
                    </p:spPr>
                  </p:pic>
                </p:oleObj>
              </mc:Fallback>
            </mc:AlternateContent>
          </a:graphicData>
        </a:graphic>
      </p:graphicFrame>
      <p:sp>
        <p:nvSpPr>
          <p:cNvPr id="3" name="Content Placeholder 4"/>
          <p:cNvSpPr>
            <a:spLocks noGrp="1"/>
          </p:cNvSpPr>
          <p:nvPr>
            <p:ph idx="13"/>
          </p:nvPr>
        </p:nvSpPr>
        <p:spPr>
          <a:xfrm>
            <a:off x="609600" y="4114800"/>
            <a:ext cx="1905000" cy="533400"/>
          </a:xfrm>
        </p:spPr>
        <p:txBody>
          <a:bodyPr/>
          <a:lstStyle/>
          <a:p>
            <a:r>
              <a:rPr lang="en-US" sz="2800" b="1" dirty="0">
                <a:sym typeface="Wingdings" pitchFamily="2" charset="2"/>
              </a:rPr>
              <a:t>Examples:</a:t>
            </a:r>
            <a:endParaRPr lang="en-US" sz="2800" dirty="0"/>
          </a:p>
        </p:txBody>
      </p:sp>
      <p:graphicFrame>
        <p:nvGraphicFramePr>
          <p:cNvPr id="10" name="Object 5"/>
          <p:cNvGraphicFramePr>
            <a:graphicFrameLocks noChangeAspect="1"/>
          </p:cNvGraphicFramePr>
          <p:nvPr>
            <p:extLst>
              <p:ext uri="{D42A27DB-BD31-4B8C-83A1-F6EECF244321}">
                <p14:modId xmlns:p14="http://schemas.microsoft.com/office/powerpoint/2010/main" val="227129360"/>
              </p:ext>
            </p:extLst>
          </p:nvPr>
        </p:nvGraphicFramePr>
        <p:xfrm>
          <a:off x="788630" y="4648200"/>
          <a:ext cx="5002570" cy="1969098"/>
        </p:xfrm>
        <a:graphic>
          <a:graphicData uri="http://schemas.openxmlformats.org/presentationml/2006/ole">
            <mc:AlternateContent xmlns:mc="http://schemas.openxmlformats.org/markup-compatibility/2006">
              <mc:Choice xmlns:v="urn:schemas-microsoft-com:vml" Requires="v">
                <p:oleObj spid="_x0000_s49835" name="Equation" r:id="rId5" imgW="2387520" imgH="939600" progId="Equation.DSMT4">
                  <p:embed/>
                </p:oleObj>
              </mc:Choice>
              <mc:Fallback>
                <p:oleObj name="Equation" r:id="rId5" imgW="2387520" imgH="939600" progId="Equation.DSMT4">
                  <p:embed/>
                  <p:pic>
                    <p:nvPicPr>
                      <p:cNvPr id="0" name=""/>
                      <p:cNvPicPr/>
                      <p:nvPr/>
                    </p:nvPicPr>
                    <p:blipFill>
                      <a:blip r:embed="rId6"/>
                      <a:stretch>
                        <a:fillRect/>
                      </a:stretch>
                    </p:blipFill>
                    <p:spPr>
                      <a:xfrm>
                        <a:off x="788630" y="4648200"/>
                        <a:ext cx="5002570" cy="1969098"/>
                      </a:xfrm>
                      <a:prstGeom prst="rect">
                        <a:avLst/>
                      </a:prstGeom>
                    </p:spPr>
                  </p:pic>
                </p:oleObj>
              </mc:Fallback>
            </mc:AlternateContent>
          </a:graphicData>
        </a:graphic>
      </p:graphicFrame>
      <p:sp>
        <p:nvSpPr>
          <p:cNvPr id="4" name="Content Placeholder 6"/>
          <p:cNvSpPr>
            <a:spLocks noGrp="1"/>
          </p:cNvSpPr>
          <p:nvPr>
            <p:ph idx="14"/>
          </p:nvPr>
        </p:nvSpPr>
        <p:spPr>
          <a:xfrm>
            <a:off x="5638800" y="3429000"/>
            <a:ext cx="3200400" cy="533400"/>
          </a:xfrm>
        </p:spPr>
        <p:txBody>
          <a:bodyPr/>
          <a:lstStyle/>
          <a:p>
            <a:r>
              <a:rPr lang="en-US" sz="2800" dirty="0"/>
              <a:t>Stirling’s Formula:</a:t>
            </a:r>
          </a:p>
        </p:txBody>
      </p:sp>
      <p:graphicFrame>
        <p:nvGraphicFramePr>
          <p:cNvPr id="11" name="Object 7"/>
          <p:cNvGraphicFramePr>
            <a:graphicFrameLocks noChangeAspect="1"/>
          </p:cNvGraphicFramePr>
          <p:nvPr>
            <p:extLst>
              <p:ext uri="{D42A27DB-BD31-4B8C-83A1-F6EECF244321}">
                <p14:modId xmlns:p14="http://schemas.microsoft.com/office/powerpoint/2010/main" val="4060646624"/>
              </p:ext>
            </p:extLst>
          </p:nvPr>
        </p:nvGraphicFramePr>
        <p:xfrm>
          <a:off x="4114801" y="4028266"/>
          <a:ext cx="4598986" cy="993806"/>
        </p:xfrm>
        <a:graphic>
          <a:graphicData uri="http://schemas.openxmlformats.org/presentationml/2006/ole">
            <mc:AlternateContent xmlns:mc="http://schemas.openxmlformats.org/markup-compatibility/2006">
              <mc:Choice xmlns:v="urn:schemas-microsoft-com:vml" Requires="v">
                <p:oleObj spid="_x0000_s49836" name="Equation" r:id="rId7" imgW="2463480" imgH="533160" progId="Equation.DSMT4">
                  <p:embed/>
                </p:oleObj>
              </mc:Choice>
              <mc:Fallback>
                <p:oleObj name="Equation" r:id="rId7" imgW="2463480" imgH="533160" progId="Equation.DSMT4">
                  <p:embed/>
                  <p:pic>
                    <p:nvPicPr>
                      <p:cNvPr id="9" name="Object 8"/>
                      <p:cNvPicPr/>
                      <p:nvPr/>
                    </p:nvPicPr>
                    <p:blipFill>
                      <a:blip r:embed="rId8"/>
                      <a:stretch>
                        <a:fillRect/>
                      </a:stretch>
                    </p:blipFill>
                    <p:spPr>
                      <a:xfrm>
                        <a:off x="4114801" y="4028266"/>
                        <a:ext cx="4598986" cy="993806"/>
                      </a:xfrm>
                      <a:prstGeom prst="rect">
                        <a:avLst/>
                      </a:prstGeom>
                    </p:spPr>
                  </p:pic>
                </p:oleObj>
              </mc:Fallback>
            </mc:AlternateContent>
          </a:graphicData>
        </a:graphic>
      </p:graphicFrame>
    </p:spTree>
    <p:extLst>
      <p:ext uri="{BB962C8B-B14F-4D97-AF65-F5344CB8AC3E}">
        <p14:creationId xmlns:p14="http://schemas.microsoft.com/office/powerpoint/2010/main" val="3632696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Functions (</a:t>
            </a:r>
            <a:r>
              <a:rPr lang="en-US" i="1" dirty="0"/>
              <a:t>optional</a:t>
            </a:r>
            <a:r>
              <a:rPr lang="en-US" dirty="0"/>
              <a:t>)</a:t>
            </a:r>
            <a:endParaRPr lang="en-US" sz="1500" dirty="0"/>
          </a:p>
        </p:txBody>
      </p:sp>
      <p:sp>
        <p:nvSpPr>
          <p:cNvPr id="5" name="Content Placeholder 2"/>
          <p:cNvSpPr>
            <a:spLocks noGrp="1"/>
          </p:cNvSpPr>
          <p:nvPr>
            <p:ph idx="1"/>
          </p:nvPr>
        </p:nvSpPr>
        <p:spPr>
          <a:xfrm>
            <a:off x="457200" y="1295400"/>
            <a:ext cx="8458200" cy="5181600"/>
          </a:xfrm>
        </p:spPr>
        <p:txBody>
          <a:bodyPr/>
          <a:lstStyle/>
          <a:p>
            <a:pPr>
              <a:spcBef>
                <a:spcPts val="600"/>
              </a:spcBef>
            </a:pPr>
            <a:r>
              <a:rPr lang="en-US" sz="2600" b="1" dirty="0"/>
              <a:t>Definition</a:t>
            </a:r>
            <a:r>
              <a:rPr lang="en-US" sz="2600" dirty="0"/>
              <a:t>: A </a:t>
            </a:r>
            <a:r>
              <a:rPr lang="en-US" sz="2600" i="1" dirty="0"/>
              <a:t>partial function f  </a:t>
            </a:r>
            <a:r>
              <a:rPr lang="en-US" sz="2600" dirty="0"/>
              <a:t>from a set </a:t>
            </a:r>
            <a:r>
              <a:rPr lang="en-US" sz="2600" i="1" dirty="0"/>
              <a:t>A</a:t>
            </a:r>
            <a:r>
              <a:rPr lang="en-US" sz="2600" dirty="0"/>
              <a:t> to a set </a:t>
            </a:r>
            <a:r>
              <a:rPr lang="en-US" sz="2600" i="1" dirty="0"/>
              <a:t>B</a:t>
            </a:r>
            <a:r>
              <a:rPr lang="en-US" sz="2600" dirty="0"/>
              <a:t>  is an assignment to each element </a:t>
            </a:r>
            <a:r>
              <a:rPr lang="en-US" sz="2600" i="1" dirty="0"/>
              <a:t>a</a:t>
            </a:r>
            <a:r>
              <a:rPr lang="en-US" sz="2600" dirty="0"/>
              <a:t> in a subset of </a:t>
            </a:r>
            <a:r>
              <a:rPr lang="en-US" sz="2600" i="1" dirty="0"/>
              <a:t>A</a:t>
            </a:r>
            <a:r>
              <a:rPr lang="en-US" sz="2600" b="1" dirty="0"/>
              <a:t>, </a:t>
            </a:r>
            <a:r>
              <a:rPr lang="en-US" sz="2600" dirty="0"/>
              <a:t>called the </a:t>
            </a:r>
            <a:r>
              <a:rPr lang="en-US" sz="2600" i="1" dirty="0"/>
              <a:t>domain of definition </a:t>
            </a:r>
            <a:r>
              <a:rPr lang="en-US" sz="2600" dirty="0"/>
              <a:t>of </a:t>
            </a:r>
            <a:r>
              <a:rPr lang="en-US" sz="2600" i="1" dirty="0"/>
              <a:t>f</a:t>
            </a:r>
            <a:r>
              <a:rPr lang="en-US" sz="2600" dirty="0"/>
              <a:t>, of a unique element </a:t>
            </a:r>
            <a:r>
              <a:rPr lang="en-US" sz="2600" i="1" dirty="0"/>
              <a:t>b</a:t>
            </a:r>
            <a:r>
              <a:rPr lang="en-US" sz="2600" dirty="0"/>
              <a:t> in </a:t>
            </a:r>
            <a:r>
              <a:rPr lang="en-US" sz="2600" i="1" dirty="0"/>
              <a:t>B</a:t>
            </a:r>
            <a:r>
              <a:rPr lang="en-US" sz="2600" dirty="0"/>
              <a:t>.</a:t>
            </a:r>
          </a:p>
          <a:p>
            <a:pPr lvl="1">
              <a:spcBef>
                <a:spcPts val="600"/>
              </a:spcBef>
            </a:pPr>
            <a:r>
              <a:rPr lang="en-US" sz="2200" dirty="0"/>
              <a:t>The sets </a:t>
            </a:r>
            <a:r>
              <a:rPr lang="en-US" sz="2200" i="1" dirty="0"/>
              <a:t>A</a:t>
            </a:r>
            <a:r>
              <a:rPr lang="en-US" sz="2200" dirty="0"/>
              <a:t> and </a:t>
            </a:r>
            <a:r>
              <a:rPr lang="en-US" sz="2200" i="1" dirty="0"/>
              <a:t>B</a:t>
            </a:r>
            <a:r>
              <a:rPr lang="en-US" sz="2200" dirty="0"/>
              <a:t> are called the </a:t>
            </a:r>
            <a:r>
              <a:rPr lang="en-US" sz="2200" i="1" dirty="0"/>
              <a:t>domain</a:t>
            </a:r>
            <a:r>
              <a:rPr lang="en-US" sz="2200" dirty="0"/>
              <a:t> and </a:t>
            </a:r>
            <a:r>
              <a:rPr lang="en-US" sz="2200" i="1" dirty="0"/>
              <a:t>codomain</a:t>
            </a:r>
            <a:r>
              <a:rPr lang="en-US" sz="2200" dirty="0"/>
              <a:t> of </a:t>
            </a:r>
            <a:r>
              <a:rPr lang="en-US" sz="2200" i="1" dirty="0"/>
              <a:t>f</a:t>
            </a:r>
            <a:r>
              <a:rPr lang="en-US" sz="2200" dirty="0"/>
              <a:t>, respectively.</a:t>
            </a:r>
          </a:p>
          <a:p>
            <a:pPr lvl="1">
              <a:spcBef>
                <a:spcPts val="600"/>
              </a:spcBef>
            </a:pPr>
            <a:r>
              <a:rPr lang="en-US" sz="2200" dirty="0"/>
              <a:t>We day that </a:t>
            </a:r>
            <a:r>
              <a:rPr lang="en-US" sz="2200" i="1" dirty="0"/>
              <a:t>f</a:t>
            </a:r>
            <a:r>
              <a:rPr lang="en-US" sz="2200" dirty="0"/>
              <a:t> is </a:t>
            </a:r>
            <a:r>
              <a:rPr lang="en-US" sz="2200" i="1" dirty="0"/>
              <a:t>undefined</a:t>
            </a:r>
            <a:r>
              <a:rPr lang="en-US" sz="2200" dirty="0"/>
              <a:t>  for elements in </a:t>
            </a:r>
            <a:r>
              <a:rPr lang="en-US" sz="2200" i="1" dirty="0"/>
              <a:t>A</a:t>
            </a:r>
            <a:r>
              <a:rPr lang="en-US" sz="2200" dirty="0"/>
              <a:t> that are not in the domain of definition of </a:t>
            </a:r>
            <a:r>
              <a:rPr lang="en-US" sz="2200" i="1" dirty="0"/>
              <a:t>f</a:t>
            </a:r>
            <a:r>
              <a:rPr lang="en-US" sz="2200" dirty="0"/>
              <a:t>.</a:t>
            </a:r>
          </a:p>
          <a:p>
            <a:pPr lvl="1">
              <a:spcBef>
                <a:spcPts val="600"/>
              </a:spcBef>
            </a:pPr>
            <a:r>
              <a:rPr lang="en-US" sz="2200" dirty="0"/>
              <a:t>When the domain of definition of </a:t>
            </a:r>
            <a:r>
              <a:rPr lang="en-US" sz="2200" i="1" dirty="0"/>
              <a:t>f</a:t>
            </a:r>
            <a:r>
              <a:rPr lang="en-US" sz="2200" dirty="0"/>
              <a:t> equals </a:t>
            </a:r>
            <a:r>
              <a:rPr lang="en-US" sz="2200" i="1" dirty="0"/>
              <a:t>A</a:t>
            </a:r>
            <a:r>
              <a:rPr lang="en-US" sz="2200" dirty="0"/>
              <a:t>, we say that </a:t>
            </a:r>
            <a:r>
              <a:rPr lang="en-US" sz="2200" i="1" dirty="0"/>
              <a:t>f</a:t>
            </a:r>
            <a:r>
              <a:rPr lang="en-US" sz="2200" dirty="0"/>
              <a:t> is a </a:t>
            </a:r>
            <a:r>
              <a:rPr lang="en-US" sz="2200" i="1" dirty="0"/>
              <a:t>total function</a:t>
            </a:r>
            <a:r>
              <a:rPr lang="en-US" sz="2200" dirty="0"/>
              <a:t>.</a:t>
            </a:r>
          </a:p>
          <a:p>
            <a:pPr>
              <a:spcBef>
                <a:spcPts val="600"/>
              </a:spcBef>
            </a:pPr>
            <a:r>
              <a:rPr lang="en-US" sz="2600" b="1" dirty="0"/>
              <a:t>Example: </a:t>
            </a:r>
            <a:r>
              <a:rPr lang="en-US" sz="2600" i="1" dirty="0"/>
              <a:t>f</a:t>
            </a:r>
            <a:r>
              <a:rPr lang="en-US" sz="2600" dirty="0"/>
              <a:t>:</a:t>
            </a:r>
            <a:r>
              <a:rPr lang="en-US" sz="2600" b="1" dirty="0"/>
              <a:t> N </a:t>
            </a:r>
            <a:r>
              <a:rPr lang="en-US" sz="2600" b="1" dirty="0">
                <a:ea typeface="Cambria Math"/>
                <a:sym typeface="Symbol" panose="05050102010706020507" pitchFamily="18" charset="2"/>
              </a:rPr>
              <a:t></a:t>
            </a:r>
            <a:r>
              <a:rPr lang="en-US" sz="2600" b="1" dirty="0">
                <a:sym typeface="Wingdings" pitchFamily="2" charset="2"/>
              </a:rPr>
              <a:t> R </a:t>
            </a:r>
            <a:r>
              <a:rPr lang="en-US" sz="2600" dirty="0">
                <a:sym typeface="Wingdings" pitchFamily="2" charset="2"/>
              </a:rPr>
              <a:t>where </a:t>
            </a:r>
            <a:r>
              <a:rPr lang="en-US" sz="2600" i="1" dirty="0">
                <a:ea typeface="Cambria Math" pitchFamily="18" charset="0"/>
                <a:sym typeface="Wingdings" pitchFamily="2" charset="2"/>
              </a:rPr>
              <a:t>f</a:t>
            </a:r>
            <a:r>
              <a:rPr lang="en-US" sz="2600" dirty="0">
                <a:ea typeface="Cambria Math" pitchFamily="18" charset="0"/>
                <a:sym typeface="Wingdings" pitchFamily="2" charset="2"/>
              </a:rPr>
              <a:t>(</a:t>
            </a:r>
            <a:r>
              <a:rPr lang="en-US" sz="2600" i="1" dirty="0">
                <a:ea typeface="Cambria Math" pitchFamily="18" charset="0"/>
                <a:sym typeface="Wingdings" pitchFamily="2" charset="2"/>
              </a:rPr>
              <a:t>n</a:t>
            </a:r>
            <a:r>
              <a:rPr lang="en-US" sz="2600" dirty="0">
                <a:ea typeface="Cambria Math" pitchFamily="18" charset="0"/>
                <a:sym typeface="Wingdings" pitchFamily="2" charset="2"/>
              </a:rPr>
              <a:t>) = √</a:t>
            </a:r>
            <a:r>
              <a:rPr lang="en-US" sz="2600" i="1" dirty="0">
                <a:ea typeface="Cambria Math" pitchFamily="18" charset="0"/>
                <a:sym typeface="Wingdings" pitchFamily="2" charset="2"/>
              </a:rPr>
              <a:t>n</a:t>
            </a:r>
            <a:r>
              <a:rPr lang="en-US" sz="2600" dirty="0">
                <a:ea typeface="Cambria Math" pitchFamily="18" charset="0"/>
                <a:sym typeface="Wingdings" pitchFamily="2" charset="2"/>
              </a:rPr>
              <a:t>  is a partial function from </a:t>
            </a:r>
            <a:r>
              <a:rPr lang="en-US" sz="2600" b="1" dirty="0">
                <a:ea typeface="Cambria Math" pitchFamily="18" charset="0"/>
                <a:sym typeface="Wingdings" pitchFamily="2" charset="2"/>
              </a:rPr>
              <a:t>Z</a:t>
            </a:r>
            <a:r>
              <a:rPr lang="en-US" sz="2600" dirty="0">
                <a:ea typeface="Cambria Math" pitchFamily="18" charset="0"/>
                <a:sym typeface="Wingdings" pitchFamily="2" charset="2"/>
              </a:rPr>
              <a:t> to </a:t>
            </a:r>
            <a:r>
              <a:rPr lang="en-US" sz="2600" b="1" dirty="0">
                <a:ea typeface="Cambria Math" pitchFamily="18" charset="0"/>
                <a:sym typeface="Wingdings" pitchFamily="2" charset="2"/>
              </a:rPr>
              <a:t>R</a:t>
            </a:r>
            <a:r>
              <a:rPr lang="en-US" sz="2600" dirty="0">
                <a:ea typeface="Cambria Math" pitchFamily="18" charset="0"/>
                <a:sym typeface="Wingdings" pitchFamily="2" charset="2"/>
              </a:rPr>
              <a:t> where the domain of definition is the set of nonnegative integers. Note that </a:t>
            </a:r>
            <a:r>
              <a:rPr lang="en-US" sz="2600" i="1" dirty="0">
                <a:ea typeface="Cambria Math" pitchFamily="18" charset="0"/>
                <a:sym typeface="Wingdings" pitchFamily="2" charset="2"/>
              </a:rPr>
              <a:t>f</a:t>
            </a:r>
            <a:r>
              <a:rPr lang="en-US" sz="2600" dirty="0">
                <a:ea typeface="Cambria Math" pitchFamily="18" charset="0"/>
                <a:sym typeface="Wingdings" pitchFamily="2" charset="2"/>
              </a:rPr>
              <a:t> is undefined for negative integers.</a:t>
            </a:r>
            <a:endParaRPr lang="en-US" sz="2600" dirty="0"/>
          </a:p>
        </p:txBody>
      </p:sp>
    </p:spTree>
    <p:extLst>
      <p:ext uri="{BB962C8B-B14F-4D97-AF65-F5344CB8AC3E}">
        <p14:creationId xmlns:p14="http://schemas.microsoft.com/office/powerpoint/2010/main" val="32563532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Sequences and Summations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2.4</a:t>
            </a:r>
          </a:p>
        </p:txBody>
      </p:sp>
    </p:spTree>
    <p:extLst>
      <p:ext uri="{BB962C8B-B14F-4D97-AF65-F5344CB8AC3E}">
        <p14:creationId xmlns:p14="http://schemas.microsoft.com/office/powerpoint/2010/main" val="3236164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5" name="Content Placeholder 2"/>
          <p:cNvSpPr>
            <a:spLocks noGrp="1"/>
          </p:cNvSpPr>
          <p:nvPr>
            <p:ph idx="1"/>
          </p:nvPr>
        </p:nvSpPr>
        <p:spPr>
          <a:xfrm>
            <a:off x="457200" y="1295400"/>
            <a:ext cx="8458200" cy="5181600"/>
          </a:xfrm>
        </p:spPr>
        <p:txBody>
          <a:bodyPr/>
          <a:lstStyle/>
          <a:p>
            <a:r>
              <a:rPr lang="en-US" dirty="0"/>
              <a:t>Sequences.</a:t>
            </a:r>
          </a:p>
          <a:p>
            <a:pPr lvl="1"/>
            <a:r>
              <a:rPr lang="en-US" dirty="0"/>
              <a:t>Examples: Geometric Progression, Arithmetic Progression</a:t>
            </a:r>
          </a:p>
          <a:p>
            <a:r>
              <a:rPr lang="en-US" dirty="0"/>
              <a:t>Recurrence Relations</a:t>
            </a:r>
          </a:p>
          <a:p>
            <a:pPr lvl="1"/>
            <a:r>
              <a:rPr lang="en-US" dirty="0"/>
              <a:t>Example: Fibonacci Sequence</a:t>
            </a:r>
          </a:p>
          <a:p>
            <a:r>
              <a:rPr lang="en-US" dirty="0"/>
              <a:t>Summations</a:t>
            </a:r>
          </a:p>
          <a:p>
            <a:r>
              <a:rPr lang="en-US" dirty="0"/>
              <a:t>Special Integer Sequences (</a:t>
            </a:r>
            <a:r>
              <a:rPr lang="en-US" i="1" dirty="0"/>
              <a:t>optional</a:t>
            </a:r>
            <a:r>
              <a:rPr lang="en-US" dirty="0"/>
              <a:t>)</a:t>
            </a:r>
          </a:p>
        </p:txBody>
      </p:sp>
    </p:spTree>
    <p:extLst>
      <p:ext uri="{BB962C8B-B14F-4D97-AF65-F5344CB8AC3E}">
        <p14:creationId xmlns:p14="http://schemas.microsoft.com/office/powerpoint/2010/main" val="3643543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p>
        </p:txBody>
      </p:sp>
      <p:sp>
        <p:nvSpPr>
          <p:cNvPr id="5" name="Content Placeholder 2"/>
          <p:cNvSpPr>
            <a:spLocks noGrp="1"/>
          </p:cNvSpPr>
          <p:nvPr>
            <p:ph idx="1"/>
          </p:nvPr>
        </p:nvSpPr>
        <p:spPr>
          <a:xfrm>
            <a:off x="457200" y="1295400"/>
            <a:ext cx="8458200" cy="5212080"/>
          </a:xfrm>
        </p:spPr>
        <p:txBody>
          <a:bodyPr/>
          <a:lstStyle/>
          <a:p>
            <a:r>
              <a:rPr lang="en-US" dirty="0"/>
              <a:t>Sequences are ordered lists of elements. </a:t>
            </a:r>
          </a:p>
          <a:p>
            <a:pPr lvl="1"/>
            <a:r>
              <a:rPr lang="en-US" dirty="0"/>
              <a:t>1, 2, 3, 5, 8</a:t>
            </a:r>
          </a:p>
          <a:p>
            <a:pPr lvl="1"/>
            <a:r>
              <a:rPr lang="en-US" dirty="0"/>
              <a:t>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extLst>
      <p:ext uri="{BB962C8B-B14F-4D97-AF65-F5344CB8AC3E}">
        <p14:creationId xmlns:p14="http://schemas.microsoft.com/office/powerpoint/2010/main" val="4538488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r>
              <a:rPr lang="en-US" sz="1500" dirty="0"/>
              <a:t> 1</a:t>
            </a:r>
          </a:p>
        </p:txBody>
      </p:sp>
      <p:sp>
        <p:nvSpPr>
          <p:cNvPr id="5" name="Content Placeholder 2"/>
          <p:cNvSpPr>
            <a:spLocks noGrp="1"/>
          </p:cNvSpPr>
          <p:nvPr>
            <p:ph idx="1"/>
          </p:nvPr>
        </p:nvSpPr>
        <p:spPr>
          <a:xfrm>
            <a:off x="457200" y="1295400"/>
            <a:ext cx="8458200" cy="5212080"/>
          </a:xfrm>
        </p:spPr>
        <p:txBody>
          <a:bodyPr/>
          <a:lstStyle/>
          <a:p>
            <a:r>
              <a:rPr lang="en-US" b="1" dirty="0"/>
              <a:t> Definition</a:t>
            </a:r>
            <a:r>
              <a:rPr lang="en-US" dirty="0"/>
              <a:t>: A </a:t>
            </a:r>
            <a:r>
              <a:rPr lang="en-US" i="1" dirty="0"/>
              <a:t>sequence</a:t>
            </a:r>
            <a:r>
              <a:rPr lang="en-US" dirty="0"/>
              <a:t> is a function from a subset of the integers (usually either the set {</a:t>
            </a:r>
            <a:r>
              <a:rPr lang="en-US" dirty="0">
                <a:ea typeface="Cambria Math" pitchFamily="18" charset="0"/>
              </a:rPr>
              <a:t>0, 1, 2, 3, 4, </a:t>
            </a:r>
            <a:r>
              <a:rPr lang="en-US" dirty="0"/>
              <a:t>…..} or {</a:t>
            </a:r>
            <a:r>
              <a:rPr lang="en-US" dirty="0">
                <a:ea typeface="Cambria Math" pitchFamily="18" charset="0"/>
              </a:rPr>
              <a:t>1, 2, 3, 4, </a:t>
            </a:r>
            <a:r>
              <a:rPr lang="en-US" dirty="0"/>
              <a:t>….}) to a set </a:t>
            </a:r>
            <a:r>
              <a:rPr lang="en-US" i="1" dirty="0"/>
              <a:t>S</a:t>
            </a:r>
            <a:r>
              <a:rPr lang="en-US" dirty="0"/>
              <a:t>.</a:t>
            </a:r>
          </a:p>
          <a:p>
            <a:r>
              <a:rPr lang="en-US" dirty="0"/>
              <a:t>The notation </a:t>
            </a:r>
            <a:r>
              <a:rPr lang="en-US" i="1" dirty="0">
                <a:ea typeface="Cambria Math" pitchFamily="18" charset="0"/>
              </a:rPr>
              <a:t>a</a:t>
            </a:r>
            <a:r>
              <a:rPr lang="en-US" i="1" baseline="-25000" dirty="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p:txBody>
      </p:sp>
    </p:spTree>
    <p:extLst>
      <p:ext uri="{BB962C8B-B14F-4D97-AF65-F5344CB8AC3E}">
        <p14:creationId xmlns:p14="http://schemas.microsoft.com/office/powerpoint/2010/main" val="228628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a:xfrm>
            <a:off x="457200" y="1295400"/>
            <a:ext cx="8503920" cy="5257800"/>
          </a:xfrm>
        </p:spPr>
        <p:txBody>
          <a:bodyPr/>
          <a:lstStyle/>
          <a:p>
            <a:r>
              <a:rPr lang="en-US" sz="2800" dirty="0"/>
              <a:t>Set of all vowels in the English alphabet:</a:t>
            </a:r>
          </a:p>
          <a:p>
            <a:r>
              <a:rPr lang="en-US" sz="2800" i="1" dirty="0">
                <a:ea typeface="Cambria Math" pitchFamily="18" charset="0"/>
              </a:rPr>
              <a:t>	V</a:t>
            </a:r>
            <a:r>
              <a:rPr lang="en-US" sz="2800" dirty="0">
                <a:ea typeface="Cambria Math" pitchFamily="18" charset="0"/>
              </a:rPr>
              <a:t> = {</a:t>
            </a:r>
            <a:r>
              <a:rPr lang="en-US" sz="2800" dirty="0" err="1">
                <a:ea typeface="Cambria Math" pitchFamily="18" charset="0"/>
              </a:rPr>
              <a:t>a,e,i,o,u</a:t>
            </a:r>
            <a:r>
              <a:rPr lang="en-US" sz="2800" dirty="0">
                <a:ea typeface="Cambria Math" pitchFamily="18" charset="0"/>
              </a:rPr>
              <a:t>}</a:t>
            </a:r>
          </a:p>
          <a:p>
            <a:r>
              <a:rPr lang="en-US" sz="2800" dirty="0"/>
              <a:t>Set of all  odd positive integers less than </a:t>
            </a:r>
            <a:r>
              <a:rPr lang="en-US" sz="2800" dirty="0">
                <a:ea typeface="Cambria Math" pitchFamily="18" charset="0"/>
              </a:rPr>
              <a:t>10</a:t>
            </a:r>
            <a:r>
              <a:rPr lang="en-US" sz="2800" dirty="0"/>
              <a:t>:</a:t>
            </a:r>
          </a:p>
          <a:p>
            <a:r>
              <a:rPr lang="en-US" sz="2800" i="1" dirty="0">
                <a:ea typeface="Cambria Math" pitchFamily="18" charset="0"/>
              </a:rPr>
              <a:t>	O</a:t>
            </a:r>
            <a:r>
              <a:rPr lang="en-US" sz="2800" dirty="0">
                <a:ea typeface="Cambria Math" pitchFamily="18" charset="0"/>
              </a:rPr>
              <a:t> = {1,3,5,7,9}</a:t>
            </a:r>
          </a:p>
          <a:p>
            <a:r>
              <a:rPr lang="en-US" sz="2800" dirty="0"/>
              <a:t>Set of all positive integers less than </a:t>
            </a:r>
            <a:r>
              <a:rPr lang="en-US" sz="2800" dirty="0">
                <a:ea typeface="Cambria Math" pitchFamily="18" charset="0"/>
              </a:rPr>
              <a:t>100</a:t>
            </a:r>
            <a:r>
              <a:rPr lang="en-US" sz="2800" dirty="0"/>
              <a:t>:</a:t>
            </a:r>
          </a:p>
          <a:p>
            <a:r>
              <a:rPr lang="en-US" sz="2800" i="1" dirty="0">
                <a:ea typeface="Cambria Math" pitchFamily="18" charset="0"/>
              </a:rPr>
              <a:t>	S</a:t>
            </a:r>
            <a:r>
              <a:rPr lang="en-US" sz="2800" dirty="0">
                <a:ea typeface="Cambria Math" pitchFamily="18" charset="0"/>
              </a:rPr>
              <a:t> = {1,2,3,……..,99}</a:t>
            </a:r>
          </a:p>
          <a:p>
            <a:pPr marL="514350" indent="-514350"/>
            <a:r>
              <a:rPr lang="en-US" sz="2800" dirty="0">
                <a:ea typeface="Cambria Math" pitchFamily="18" charset="0"/>
              </a:rPr>
              <a:t>Set of all integers less than 0:</a:t>
            </a:r>
          </a:p>
          <a:p>
            <a:r>
              <a:rPr lang="en-US" sz="2800" i="1" dirty="0">
                <a:ea typeface="Cambria Math" pitchFamily="18" charset="0"/>
              </a:rPr>
              <a:t>	S</a:t>
            </a:r>
            <a:r>
              <a:rPr lang="en-US" sz="2800" dirty="0">
                <a:ea typeface="Cambria Math" pitchFamily="18" charset="0"/>
              </a:rPr>
              <a:t> = {…., -3,-2,-1}</a:t>
            </a:r>
          </a:p>
        </p:txBody>
      </p:sp>
    </p:spTree>
    <p:extLst>
      <p:ext uri="{BB962C8B-B14F-4D97-AF65-F5344CB8AC3E}">
        <p14:creationId xmlns:p14="http://schemas.microsoft.com/office/powerpoint/2010/main" val="1882765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r>
              <a:rPr lang="en-US" sz="1500" dirty="0"/>
              <a:t> 2</a:t>
            </a:r>
          </a:p>
        </p:txBody>
      </p:sp>
      <p:sp>
        <p:nvSpPr>
          <p:cNvPr id="5" name="Content Placeholder 2"/>
          <p:cNvSpPr>
            <a:spLocks noGrp="1"/>
          </p:cNvSpPr>
          <p:nvPr>
            <p:ph idx="1"/>
          </p:nvPr>
        </p:nvSpPr>
        <p:spPr>
          <a:xfrm>
            <a:off x="457200" y="1295400"/>
            <a:ext cx="8153400" cy="609600"/>
          </a:xfrm>
        </p:spPr>
        <p:txBody>
          <a:bodyPr/>
          <a:lstStyle/>
          <a:p>
            <a:r>
              <a:rPr lang="en-US" b="1" dirty="0"/>
              <a:t>Example</a:t>
            </a:r>
            <a:r>
              <a:rPr lang="en-US" dirty="0"/>
              <a:t>:</a:t>
            </a:r>
            <a:r>
              <a:rPr lang="en-US" b="1" dirty="0"/>
              <a:t> </a:t>
            </a:r>
            <a:r>
              <a:rPr lang="en-US" dirty="0"/>
              <a:t>Consider the sequence </a:t>
            </a:r>
            <a:r>
              <a:rPr lang="en-US" dirty="0">
                <a:sym typeface="Symbol" panose="05050102010706020507" pitchFamily="18" charset="2"/>
              </a:rPr>
              <a:t></a:t>
            </a:r>
            <a:r>
              <a:rPr lang="en-US" i="1" dirty="0">
                <a:sym typeface="Symbol" panose="05050102010706020507" pitchFamily="18" charset="2"/>
              </a:rPr>
              <a:t>a</a:t>
            </a:r>
            <a:r>
              <a:rPr lang="en-US" i="1" baseline="-25000" dirty="0">
                <a:sym typeface="Symbol" panose="05050102010706020507" pitchFamily="18" charset="2"/>
              </a:rPr>
              <a:t>n</a:t>
            </a:r>
            <a:r>
              <a:rPr lang="en-US" dirty="0">
                <a:sym typeface="Symbol" panose="05050102010706020507" pitchFamily="18" charset="2"/>
              </a:rPr>
              <a:t> </a:t>
            </a:r>
            <a:r>
              <a:rPr lang="en-US" dirty="0"/>
              <a:t>where</a:t>
            </a:r>
          </a:p>
        </p:txBody>
      </p:sp>
      <p:graphicFrame>
        <p:nvGraphicFramePr>
          <p:cNvPr id="3" name="Object 3"/>
          <p:cNvGraphicFramePr>
            <a:graphicFrameLocks noChangeAspect="1"/>
          </p:cNvGraphicFramePr>
          <p:nvPr>
            <p:extLst>
              <p:ext uri="{D42A27DB-BD31-4B8C-83A1-F6EECF244321}">
                <p14:modId xmlns:p14="http://schemas.microsoft.com/office/powerpoint/2010/main" val="3068470276"/>
              </p:ext>
            </p:extLst>
          </p:nvPr>
        </p:nvGraphicFramePr>
        <p:xfrm>
          <a:off x="1676400" y="2311905"/>
          <a:ext cx="5791200" cy="2180216"/>
        </p:xfrm>
        <a:graphic>
          <a:graphicData uri="http://schemas.openxmlformats.org/presentationml/2006/ole">
            <mc:AlternateContent xmlns:mc="http://schemas.openxmlformats.org/markup-compatibility/2006">
              <mc:Choice xmlns:v="urn:schemas-microsoft-com:vml" Requires="v">
                <p:oleObj spid="_x0000_s50397" name="Equation" r:id="rId3" imgW="2158920" imgH="812520" progId="Equation.DSMT4">
                  <p:embed/>
                </p:oleObj>
              </mc:Choice>
              <mc:Fallback>
                <p:oleObj name="Equation" r:id="rId3" imgW="2158920" imgH="812520" progId="Equation.DSMT4">
                  <p:embed/>
                  <p:pic>
                    <p:nvPicPr>
                      <p:cNvPr id="0" name=""/>
                      <p:cNvPicPr/>
                      <p:nvPr/>
                    </p:nvPicPr>
                    <p:blipFill>
                      <a:blip r:embed="rId4"/>
                      <a:stretch>
                        <a:fillRect/>
                      </a:stretch>
                    </p:blipFill>
                    <p:spPr>
                      <a:xfrm>
                        <a:off x="1676400" y="2311905"/>
                        <a:ext cx="5791200" cy="2180216"/>
                      </a:xfrm>
                      <a:prstGeom prst="rect">
                        <a:avLst/>
                      </a:prstGeom>
                    </p:spPr>
                  </p:pic>
                </p:oleObj>
              </mc:Fallback>
            </mc:AlternateContent>
          </a:graphicData>
        </a:graphic>
      </p:graphicFrame>
    </p:spTree>
    <p:extLst>
      <p:ext uri="{BB962C8B-B14F-4D97-AF65-F5344CB8AC3E}">
        <p14:creationId xmlns:p14="http://schemas.microsoft.com/office/powerpoint/2010/main" val="12166216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a:t>
            </a:r>
            <a:r>
              <a:rPr lang="en-US" sz="2600" dirty="0"/>
              <a:t>: A </a:t>
            </a:r>
            <a:r>
              <a:rPr lang="en-US" sz="2600" i="1" dirty="0"/>
              <a:t>geometric progression </a:t>
            </a:r>
            <a:r>
              <a:rPr lang="en-US" sz="2600" dirty="0"/>
              <a:t>is a sequence of the form:</a:t>
            </a:r>
          </a:p>
        </p:txBody>
      </p:sp>
      <p:graphicFrame>
        <p:nvGraphicFramePr>
          <p:cNvPr id="9" name="Object 3"/>
          <p:cNvGraphicFramePr>
            <a:graphicFrameLocks noChangeAspect="1"/>
          </p:cNvGraphicFramePr>
          <p:nvPr>
            <p:extLst>
              <p:ext uri="{D42A27DB-BD31-4B8C-83A1-F6EECF244321}">
                <p14:modId xmlns:p14="http://schemas.microsoft.com/office/powerpoint/2010/main" val="3317196627"/>
              </p:ext>
            </p:extLst>
          </p:nvPr>
        </p:nvGraphicFramePr>
        <p:xfrm>
          <a:off x="1371600" y="1644261"/>
          <a:ext cx="2590800" cy="568714"/>
        </p:xfrm>
        <a:graphic>
          <a:graphicData uri="http://schemas.openxmlformats.org/presentationml/2006/ole">
            <mc:AlternateContent xmlns:mc="http://schemas.openxmlformats.org/markup-compatibility/2006">
              <mc:Choice xmlns:v="urn:schemas-microsoft-com:vml" Requires="v">
                <p:oleObj spid="_x0000_s51637" name="Equation" r:id="rId3" imgW="1041120" imgH="228600" progId="Equation.DSMT4">
                  <p:embed/>
                </p:oleObj>
              </mc:Choice>
              <mc:Fallback>
                <p:oleObj name="Equation" r:id="rId3" imgW="1041120" imgH="228600" progId="Equation.DSMT4">
                  <p:embed/>
                  <p:pic>
                    <p:nvPicPr>
                      <p:cNvPr id="0" name=""/>
                      <p:cNvPicPr/>
                      <p:nvPr/>
                    </p:nvPicPr>
                    <p:blipFill>
                      <a:blip r:embed="rId4"/>
                      <a:stretch>
                        <a:fillRect/>
                      </a:stretch>
                    </p:blipFill>
                    <p:spPr>
                      <a:xfrm>
                        <a:off x="1371600" y="1644261"/>
                        <a:ext cx="2590800" cy="568714"/>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t>initial term a</a:t>
            </a:r>
            <a:r>
              <a:rPr lang="en-US" sz="2600" dirty="0"/>
              <a:t> and the </a:t>
            </a:r>
            <a:r>
              <a:rPr lang="en-US" sz="2600" i="1" dirty="0"/>
              <a:t>common ratio r </a:t>
            </a:r>
            <a:r>
              <a:rPr lang="en-US" sz="2600" dirty="0"/>
              <a:t>are real numbers.</a:t>
            </a:r>
          </a:p>
        </p:txBody>
      </p:sp>
      <p:graphicFrame>
        <p:nvGraphicFramePr>
          <p:cNvPr id="10" name="Object 5"/>
          <p:cNvGraphicFramePr>
            <a:graphicFrameLocks noChangeAspect="1"/>
          </p:cNvGraphicFramePr>
          <p:nvPr>
            <p:extLst>
              <p:ext uri="{D42A27DB-BD31-4B8C-83A1-F6EECF244321}">
                <p14:modId xmlns:p14="http://schemas.microsoft.com/office/powerpoint/2010/main" val="1664879571"/>
              </p:ext>
            </p:extLst>
          </p:nvPr>
        </p:nvGraphicFramePr>
        <p:xfrm>
          <a:off x="1905000" y="2971800"/>
          <a:ext cx="6742112" cy="3606640"/>
        </p:xfrm>
        <a:graphic>
          <a:graphicData uri="http://schemas.openxmlformats.org/presentationml/2006/ole">
            <mc:AlternateContent xmlns:mc="http://schemas.openxmlformats.org/markup-compatibility/2006">
              <mc:Choice xmlns:v="urn:schemas-microsoft-com:vml" Requires="v">
                <p:oleObj spid="_x0000_s51638" name="Equation" r:id="rId5" imgW="3466800" imgH="1854000" progId="Equation.DSMT4">
                  <p:embed/>
                </p:oleObj>
              </mc:Choice>
              <mc:Fallback>
                <p:oleObj name="Equation" r:id="rId5" imgW="3466800" imgH="1854000" progId="Equation.DSMT4">
                  <p:embed/>
                  <p:pic>
                    <p:nvPicPr>
                      <p:cNvPr id="0" name=""/>
                      <p:cNvPicPr/>
                      <p:nvPr/>
                    </p:nvPicPr>
                    <p:blipFill>
                      <a:blip r:embed="rId6"/>
                      <a:stretch>
                        <a:fillRect/>
                      </a:stretch>
                    </p:blipFill>
                    <p:spPr>
                      <a:xfrm>
                        <a:off x="1905000" y="2971800"/>
                        <a:ext cx="6742112" cy="3606640"/>
                      </a:xfrm>
                      <a:prstGeom prst="rect">
                        <a:avLst/>
                      </a:prstGeom>
                    </p:spPr>
                  </p:pic>
                </p:oleObj>
              </mc:Fallback>
            </mc:AlternateContent>
          </a:graphicData>
        </a:graphic>
      </p:graphicFrame>
    </p:spTree>
    <p:extLst>
      <p:ext uri="{BB962C8B-B14F-4D97-AF65-F5344CB8AC3E}">
        <p14:creationId xmlns:p14="http://schemas.microsoft.com/office/powerpoint/2010/main" val="2137898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 </a:t>
            </a:r>
            <a:r>
              <a:rPr lang="en-US" sz="2600" dirty="0"/>
              <a:t>A arithmetic progression is a sequence of the form:</a:t>
            </a:r>
          </a:p>
        </p:txBody>
      </p:sp>
      <p:graphicFrame>
        <p:nvGraphicFramePr>
          <p:cNvPr id="9" name="Object 3"/>
          <p:cNvGraphicFramePr>
            <a:graphicFrameLocks noChangeAspect="1"/>
          </p:cNvGraphicFramePr>
          <p:nvPr>
            <p:extLst>
              <p:ext uri="{D42A27DB-BD31-4B8C-83A1-F6EECF244321}">
                <p14:modId xmlns:p14="http://schemas.microsoft.com/office/powerpoint/2010/main" val="943572547"/>
              </p:ext>
            </p:extLst>
          </p:nvPr>
        </p:nvGraphicFramePr>
        <p:xfrm>
          <a:off x="1368425" y="1676400"/>
          <a:ext cx="4422775" cy="504825"/>
        </p:xfrm>
        <a:graphic>
          <a:graphicData uri="http://schemas.openxmlformats.org/presentationml/2006/ole">
            <mc:AlternateContent xmlns:mc="http://schemas.openxmlformats.org/markup-compatibility/2006">
              <mc:Choice xmlns:v="urn:schemas-microsoft-com:vml" Requires="v">
                <p:oleObj spid="_x0000_s52656" name="Equation" r:id="rId3" imgW="1777680" imgH="203040" progId="Equation.DSMT4">
                  <p:embed/>
                </p:oleObj>
              </mc:Choice>
              <mc:Fallback>
                <p:oleObj name="Equation" r:id="rId3" imgW="1777680" imgH="203040" progId="Equation.DSMT4">
                  <p:embed/>
                  <p:pic>
                    <p:nvPicPr>
                      <p:cNvPr id="9" name="Object 3"/>
                      <p:cNvPicPr/>
                      <p:nvPr/>
                    </p:nvPicPr>
                    <p:blipFill>
                      <a:blip r:embed="rId4"/>
                      <a:stretch>
                        <a:fillRect/>
                      </a:stretch>
                    </p:blipFill>
                    <p:spPr>
                      <a:xfrm>
                        <a:off x="1368425" y="1676400"/>
                        <a:ext cx="4422775" cy="504825"/>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t>initial term a </a:t>
            </a:r>
            <a:r>
              <a:rPr lang="en-US" sz="2600" dirty="0"/>
              <a:t>and the </a:t>
            </a:r>
            <a:r>
              <a:rPr lang="en-US" sz="2600" i="1" dirty="0"/>
              <a:t>common difference d </a:t>
            </a:r>
            <a:r>
              <a:rPr lang="en-US" sz="2600" dirty="0"/>
              <a:t>are real numbers.</a:t>
            </a:r>
          </a:p>
        </p:txBody>
      </p:sp>
      <p:graphicFrame>
        <p:nvGraphicFramePr>
          <p:cNvPr id="10" name="Object 5"/>
          <p:cNvGraphicFramePr>
            <a:graphicFrameLocks noChangeAspect="1"/>
          </p:cNvGraphicFramePr>
          <p:nvPr>
            <p:extLst>
              <p:ext uri="{D42A27DB-BD31-4B8C-83A1-F6EECF244321}">
                <p14:modId xmlns:p14="http://schemas.microsoft.com/office/powerpoint/2010/main" val="1798081851"/>
              </p:ext>
            </p:extLst>
          </p:nvPr>
        </p:nvGraphicFramePr>
        <p:xfrm>
          <a:off x="2360613" y="3157538"/>
          <a:ext cx="5829300" cy="3235325"/>
        </p:xfrm>
        <a:graphic>
          <a:graphicData uri="http://schemas.openxmlformats.org/presentationml/2006/ole">
            <mc:AlternateContent xmlns:mc="http://schemas.openxmlformats.org/markup-compatibility/2006">
              <mc:Choice xmlns:v="urn:schemas-microsoft-com:vml" Requires="v">
                <p:oleObj spid="_x0000_s52657" name="Equation" r:id="rId5" imgW="2997000" imgH="1663560" progId="Equation.DSMT4">
                  <p:embed/>
                </p:oleObj>
              </mc:Choice>
              <mc:Fallback>
                <p:oleObj name="Equation" r:id="rId5" imgW="2997000" imgH="1663560" progId="Equation.DSMT4">
                  <p:embed/>
                  <p:pic>
                    <p:nvPicPr>
                      <p:cNvPr id="10" name="Object 9"/>
                      <p:cNvPicPr/>
                      <p:nvPr/>
                    </p:nvPicPr>
                    <p:blipFill>
                      <a:blip r:embed="rId6"/>
                      <a:stretch>
                        <a:fillRect/>
                      </a:stretch>
                    </p:blipFill>
                    <p:spPr>
                      <a:xfrm>
                        <a:off x="2360613" y="3157538"/>
                        <a:ext cx="5829300" cy="3235325"/>
                      </a:xfrm>
                      <a:prstGeom prst="rect">
                        <a:avLst/>
                      </a:prstGeom>
                    </p:spPr>
                  </p:pic>
                </p:oleObj>
              </mc:Fallback>
            </mc:AlternateContent>
          </a:graphicData>
        </a:graphic>
      </p:graphicFrame>
    </p:spTree>
    <p:extLst>
      <p:ext uri="{BB962C8B-B14F-4D97-AF65-F5344CB8AC3E}">
        <p14:creationId xmlns:p14="http://schemas.microsoft.com/office/powerpoint/2010/main" val="1746385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1</a:t>
            </a:r>
          </a:p>
        </p:txBody>
      </p:sp>
      <p:sp>
        <p:nvSpPr>
          <p:cNvPr id="4" name="Content Placeholder 2"/>
          <p:cNvSpPr>
            <a:spLocks noGrp="1"/>
          </p:cNvSpPr>
          <p:nvPr>
            <p:ph idx="1"/>
          </p:nvPr>
        </p:nvSpPr>
        <p:spPr>
          <a:xfrm>
            <a:off x="457200" y="1295400"/>
            <a:ext cx="8229600" cy="5105400"/>
          </a:xfrm>
        </p:spPr>
        <p:txBody>
          <a:bodyPr/>
          <a:lstStyle/>
          <a:p>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ea typeface="Cambria Math" pitchFamily="18" charset="0"/>
              </a:rPr>
              <a:t>5</a:t>
            </a:r>
            <a:r>
              <a:rPr lang="en-US" dirty="0"/>
              <a:t>.</a:t>
            </a:r>
          </a:p>
        </p:txBody>
      </p:sp>
    </p:spTree>
    <p:extLst>
      <p:ext uri="{BB962C8B-B14F-4D97-AF65-F5344CB8AC3E}">
        <p14:creationId xmlns:p14="http://schemas.microsoft.com/office/powerpoint/2010/main" val="42881479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endParaRPr lang="en-US" sz="1500" dirty="0"/>
          </a:p>
        </p:txBody>
      </p:sp>
      <p:sp>
        <p:nvSpPr>
          <p:cNvPr id="4" name="Content Placeholder 2"/>
          <p:cNvSpPr>
            <a:spLocks noGrp="1"/>
          </p:cNvSpPr>
          <p:nvPr>
            <p:ph idx="1"/>
          </p:nvPr>
        </p:nvSpPr>
        <p:spPr>
          <a:xfrm>
            <a:off x="457200" y="1295400"/>
            <a:ext cx="8229600" cy="5105400"/>
          </a:xfrm>
        </p:spPr>
        <p:txBody>
          <a:bodyPr/>
          <a:lstStyle/>
          <a:p>
            <a:r>
              <a:rPr lang="en-US" sz="3000" b="1" dirty="0"/>
              <a:t>Definition: </a:t>
            </a:r>
            <a:r>
              <a:rPr lang="en-US" sz="3000" dirty="0"/>
              <a:t>A </a:t>
            </a:r>
            <a:r>
              <a:rPr lang="en-US" sz="3000" i="1" dirty="0"/>
              <a:t>recurrence relation </a:t>
            </a:r>
            <a:r>
              <a:rPr lang="en-US" sz="3000" dirty="0"/>
              <a:t>for the sequence {</a:t>
            </a:r>
            <a:r>
              <a:rPr lang="en-US" sz="3000" i="1" dirty="0"/>
              <a:t>a</a:t>
            </a:r>
            <a:r>
              <a:rPr lang="en-US" sz="3000" i="1" baseline="-25000" dirty="0"/>
              <a:t>n</a:t>
            </a:r>
            <a:r>
              <a:rPr lang="en-US" sz="3000" dirty="0"/>
              <a:t>}</a:t>
            </a:r>
            <a:r>
              <a:rPr lang="en-US" sz="3000" i="1" dirty="0"/>
              <a:t> </a:t>
            </a:r>
            <a:r>
              <a:rPr lang="en-US" sz="3000" dirty="0"/>
              <a:t>is an equation that expresses </a:t>
            </a:r>
            <a:r>
              <a:rPr lang="en-US" sz="3000" i="1" dirty="0"/>
              <a:t>a</a:t>
            </a:r>
            <a:r>
              <a:rPr lang="en-US" sz="3000" i="1" baseline="-25000" dirty="0"/>
              <a:t>n</a:t>
            </a:r>
            <a:r>
              <a:rPr lang="en-US" sz="3000" dirty="0"/>
              <a:t> in terms of one or more of the previous terms of the sequence, namely, </a:t>
            </a:r>
            <a:r>
              <a:rPr lang="en-US" sz="3000" i="1" dirty="0"/>
              <a:t>a</a:t>
            </a:r>
            <a:r>
              <a:rPr lang="en-US" sz="3000" i="1" baseline="-25000" dirty="0"/>
              <a:t>0</a:t>
            </a:r>
            <a:r>
              <a:rPr lang="en-US" sz="3000" i="1" dirty="0"/>
              <a:t>, a</a:t>
            </a:r>
            <a:r>
              <a:rPr lang="en-US" sz="3000" i="1" baseline="-25000" dirty="0"/>
              <a:t>1</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dirty="0"/>
              <a:t>, for all integers </a:t>
            </a:r>
            <a:r>
              <a:rPr lang="en-US" sz="3000" i="1" dirty="0"/>
              <a:t>n</a:t>
            </a:r>
            <a:r>
              <a:rPr lang="en-US" sz="3000" dirty="0"/>
              <a:t> with </a:t>
            </a:r>
            <a:r>
              <a:rPr lang="en-US" sz="3000" i="1" dirty="0"/>
              <a:t>n ≥ n</a:t>
            </a:r>
            <a:r>
              <a:rPr lang="en-US" sz="3000" i="1" baseline="-25000" dirty="0"/>
              <a:t>0</a:t>
            </a:r>
            <a:r>
              <a:rPr lang="en-US" sz="3000" dirty="0"/>
              <a:t>, where </a:t>
            </a:r>
            <a:r>
              <a:rPr lang="en-US" sz="3000" i="1" dirty="0"/>
              <a:t>n</a:t>
            </a:r>
            <a:r>
              <a:rPr lang="en-US" sz="3000" i="1" baseline="-25000" dirty="0"/>
              <a:t>0</a:t>
            </a:r>
            <a:r>
              <a:rPr lang="en-US" sz="3000" dirty="0"/>
              <a:t> is a nonnegative integer.</a:t>
            </a:r>
          </a:p>
          <a:p>
            <a:r>
              <a:rPr lang="en-US" sz="3000" dirty="0"/>
              <a:t>A sequence is called a </a:t>
            </a:r>
            <a:r>
              <a:rPr lang="en-US" sz="3000" i="1" dirty="0"/>
              <a:t>solution</a:t>
            </a:r>
            <a:r>
              <a:rPr lang="en-US" sz="3000" dirty="0"/>
              <a:t> of a recurrence relation if its terms satisfy the recurrence relation.</a:t>
            </a:r>
          </a:p>
          <a:p>
            <a:r>
              <a:rPr lang="en-US" sz="3000" dirty="0"/>
              <a:t>The </a:t>
            </a:r>
            <a:r>
              <a:rPr lang="en-US" sz="3000" i="1" dirty="0"/>
              <a:t>initial conditions </a:t>
            </a:r>
            <a:r>
              <a:rPr lang="en-US" sz="3000" dirty="0"/>
              <a:t>for a sequence specify the terms that precede the first term where the recurrence relation takes effect.</a:t>
            </a:r>
          </a:p>
        </p:txBody>
      </p:sp>
    </p:spTree>
    <p:extLst>
      <p:ext uri="{BB962C8B-B14F-4D97-AF65-F5344CB8AC3E}">
        <p14:creationId xmlns:p14="http://schemas.microsoft.com/office/powerpoint/2010/main" val="1028045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Recurrence Relations</a:t>
            </a:r>
            <a:r>
              <a:rPr lang="en-US" sz="1500" dirty="0"/>
              <a:t> 1</a:t>
            </a:r>
          </a:p>
        </p:txBody>
      </p:sp>
      <p:sp>
        <p:nvSpPr>
          <p:cNvPr id="4" name="Content Placeholder 2"/>
          <p:cNvSpPr>
            <a:spLocks noGrp="1"/>
          </p:cNvSpPr>
          <p:nvPr>
            <p:ph idx="1"/>
          </p:nvPr>
        </p:nvSpPr>
        <p:spPr>
          <a:xfrm>
            <a:off x="457200" y="1295400"/>
            <a:ext cx="8382000" cy="2819400"/>
          </a:xfrm>
        </p:spPr>
        <p:txBody>
          <a:bodyPr/>
          <a:lstStyle/>
          <a:p>
            <a:r>
              <a:rPr lang="en-US" sz="3000" b="1" dirty="0"/>
              <a:t>Example </a:t>
            </a:r>
            <a:r>
              <a:rPr lang="en-US" sz="3000" dirty="0">
                <a:ea typeface="Cambria Math" pitchFamily="18" charset="0"/>
              </a:rPr>
              <a:t>1</a:t>
            </a:r>
            <a:r>
              <a:rPr lang="en-US" sz="3000" dirty="0"/>
              <a:t>: Let {</a:t>
            </a:r>
            <a:r>
              <a:rPr lang="en-US" sz="3000" i="1" dirty="0"/>
              <a:t>a</a:t>
            </a:r>
            <a:r>
              <a:rPr lang="en-US" sz="3000" i="1" baseline="-25000" dirty="0"/>
              <a:t>n</a:t>
            </a:r>
            <a:r>
              <a:rPr lang="en-US" sz="3000" dirty="0"/>
              <a:t>}</a:t>
            </a:r>
            <a:r>
              <a:rPr lang="en-US" sz="3000" i="1" dirty="0"/>
              <a:t> </a:t>
            </a:r>
            <a:r>
              <a:rPr lang="en-US" sz="3000" dirty="0"/>
              <a:t>be a sequence that satisfies the recurrence relation </a:t>
            </a:r>
            <a:r>
              <a:rPr lang="en-US" sz="3000" i="1" dirty="0"/>
              <a:t>a</a:t>
            </a:r>
            <a:r>
              <a:rPr lang="en-US" sz="3000" i="1" baseline="-25000" dirty="0"/>
              <a:t>n</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i="1" dirty="0"/>
              <a:t> </a:t>
            </a:r>
            <a:r>
              <a:rPr lang="en-US" sz="3000" dirty="0"/>
              <a:t>+</a:t>
            </a:r>
            <a:r>
              <a:rPr lang="en-US" sz="3000" i="1" dirty="0"/>
              <a:t> </a:t>
            </a:r>
            <a:r>
              <a:rPr lang="en-US" sz="3000" dirty="0">
                <a:ea typeface="Cambria Math" pitchFamily="18" charset="0"/>
              </a:rPr>
              <a:t>3</a:t>
            </a:r>
            <a:r>
              <a:rPr lang="en-US" sz="3000" baseline="-25000" dirty="0"/>
              <a:t> </a:t>
            </a:r>
            <a:r>
              <a:rPr lang="en-US" sz="3000" dirty="0"/>
              <a:t>for </a:t>
            </a:r>
            <a:r>
              <a:rPr lang="en-US" sz="3000" i="1" dirty="0"/>
              <a:t>n</a:t>
            </a:r>
            <a:r>
              <a:rPr lang="en-US" sz="3000" dirty="0"/>
              <a:t> = </a:t>
            </a:r>
            <a:r>
              <a:rPr lang="en-US" sz="3000" dirty="0">
                <a:ea typeface="Cambria Math" pitchFamily="18" charset="0"/>
              </a:rPr>
              <a:t>1,2,3,4,</a:t>
            </a:r>
            <a:r>
              <a:rPr lang="en-US" sz="3000" dirty="0"/>
              <a:t>…. and suppose that </a:t>
            </a:r>
            <a:r>
              <a:rPr lang="en-US" sz="3000" i="1" dirty="0"/>
              <a:t>a</a:t>
            </a:r>
            <a:r>
              <a:rPr lang="en-US" sz="3000" baseline="-25000" dirty="0">
                <a:ea typeface="Cambria Math" pitchFamily="18" charset="0"/>
              </a:rPr>
              <a:t>0</a:t>
            </a:r>
            <a:r>
              <a:rPr lang="en-US" sz="3000" i="1" dirty="0"/>
              <a:t> = </a:t>
            </a:r>
            <a:r>
              <a:rPr lang="en-US" sz="3000" dirty="0">
                <a:ea typeface="Cambria Math" pitchFamily="18" charset="0"/>
              </a:rPr>
              <a:t>2</a:t>
            </a:r>
            <a:r>
              <a:rPr lang="en-US" sz="3000" i="1" dirty="0"/>
              <a:t>.</a:t>
            </a:r>
            <a:r>
              <a:rPr lang="en-US" sz="3000" dirty="0"/>
              <a:t> What are </a:t>
            </a:r>
            <a:r>
              <a:rPr lang="en-US" sz="3000" i="1" dirty="0"/>
              <a:t>a</a:t>
            </a:r>
            <a:r>
              <a:rPr lang="en-US" sz="3000" i="1" baseline="-25000" dirty="0"/>
              <a:t>1</a:t>
            </a:r>
            <a:r>
              <a:rPr lang="en-US" sz="3000" baseline="-25000" dirty="0"/>
              <a:t> </a:t>
            </a:r>
            <a:r>
              <a:rPr lang="en-US" sz="3000" dirty="0"/>
              <a:t>, </a:t>
            </a:r>
            <a:r>
              <a:rPr lang="en-US" sz="3000" i="1" dirty="0"/>
              <a:t>a</a:t>
            </a:r>
            <a:r>
              <a:rPr lang="en-US" sz="3000" i="1" baseline="-25000" dirty="0"/>
              <a:t>2</a:t>
            </a:r>
            <a:r>
              <a:rPr lang="en-US" sz="3000" dirty="0"/>
              <a:t> and </a:t>
            </a:r>
            <a:r>
              <a:rPr lang="en-US" sz="3000" i="1" dirty="0"/>
              <a:t>a</a:t>
            </a:r>
            <a:r>
              <a:rPr lang="en-US" sz="3000" i="1" baseline="-25000" dirty="0"/>
              <a:t>3</a:t>
            </a:r>
            <a:r>
              <a:rPr lang="en-US" sz="3000" dirty="0"/>
              <a:t>? </a:t>
            </a:r>
          </a:p>
          <a:p>
            <a:r>
              <a:rPr lang="en-US" sz="3000" dirty="0"/>
              <a:t>[Here </a:t>
            </a:r>
            <a:r>
              <a:rPr lang="en-US" sz="3000" i="1" dirty="0"/>
              <a:t>a</a:t>
            </a:r>
            <a:r>
              <a:rPr lang="en-US" sz="3000" i="1" baseline="-25000" dirty="0"/>
              <a:t>0</a:t>
            </a:r>
            <a:r>
              <a:rPr lang="en-US" sz="3000" i="1" dirty="0"/>
              <a:t> = </a:t>
            </a:r>
            <a:r>
              <a:rPr lang="en-US" sz="3000" dirty="0">
                <a:ea typeface="Cambria Math" pitchFamily="18" charset="0"/>
              </a:rPr>
              <a:t>2</a:t>
            </a:r>
            <a:r>
              <a:rPr lang="en-US" sz="3000" i="1" dirty="0"/>
              <a:t> </a:t>
            </a:r>
            <a:r>
              <a:rPr lang="en-US" sz="3000" dirty="0"/>
              <a:t>is the initial condition</a:t>
            </a:r>
            <a:r>
              <a:rPr lang="en-US" sz="3000" i="1" dirty="0"/>
              <a:t>.</a:t>
            </a:r>
            <a:r>
              <a:rPr lang="en-US" sz="3000" dirty="0"/>
              <a:t>]</a:t>
            </a:r>
          </a:p>
          <a:p>
            <a:r>
              <a:rPr lang="en-US" sz="3000" b="1" dirty="0"/>
              <a:t>Solution</a:t>
            </a:r>
            <a:r>
              <a:rPr lang="en-US" sz="3000" dirty="0"/>
              <a:t>: We see from the recurrence relation that</a:t>
            </a:r>
          </a:p>
        </p:txBody>
      </p:sp>
      <p:graphicFrame>
        <p:nvGraphicFramePr>
          <p:cNvPr id="3" name="Object 3"/>
          <p:cNvGraphicFramePr>
            <a:graphicFrameLocks noChangeAspect="1"/>
          </p:cNvGraphicFramePr>
          <p:nvPr>
            <p:extLst>
              <p:ext uri="{D42A27DB-BD31-4B8C-83A1-F6EECF244321}">
                <p14:modId xmlns:p14="http://schemas.microsoft.com/office/powerpoint/2010/main" val="624278847"/>
              </p:ext>
            </p:extLst>
          </p:nvPr>
        </p:nvGraphicFramePr>
        <p:xfrm>
          <a:off x="495300" y="4208780"/>
          <a:ext cx="3657600" cy="1899138"/>
        </p:xfrm>
        <a:graphic>
          <a:graphicData uri="http://schemas.openxmlformats.org/presentationml/2006/ole">
            <mc:AlternateContent xmlns:mc="http://schemas.openxmlformats.org/markup-compatibility/2006">
              <mc:Choice xmlns:v="urn:schemas-microsoft-com:vml" Requires="v">
                <p:oleObj spid="_x0000_s53460" name="Equation" r:id="rId3" imgW="1320480" imgH="685800" progId="Equation.DSMT4">
                  <p:embed/>
                </p:oleObj>
              </mc:Choice>
              <mc:Fallback>
                <p:oleObj name="Equation" r:id="rId3" imgW="1320480" imgH="685800" progId="Equation.DSMT4">
                  <p:embed/>
                  <p:pic>
                    <p:nvPicPr>
                      <p:cNvPr id="0" name=""/>
                      <p:cNvPicPr/>
                      <p:nvPr/>
                    </p:nvPicPr>
                    <p:blipFill>
                      <a:blip r:embed="rId4"/>
                      <a:stretch>
                        <a:fillRect/>
                      </a:stretch>
                    </p:blipFill>
                    <p:spPr>
                      <a:xfrm>
                        <a:off x="495300" y="4208780"/>
                        <a:ext cx="3657600" cy="1899138"/>
                      </a:xfrm>
                      <a:prstGeom prst="rect">
                        <a:avLst/>
                      </a:prstGeom>
                    </p:spPr>
                  </p:pic>
                </p:oleObj>
              </mc:Fallback>
            </mc:AlternateContent>
          </a:graphicData>
        </a:graphic>
      </p:graphicFrame>
    </p:spTree>
    <p:extLst>
      <p:ext uri="{BB962C8B-B14F-4D97-AF65-F5344CB8AC3E}">
        <p14:creationId xmlns:p14="http://schemas.microsoft.com/office/powerpoint/2010/main" val="1279991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Recurrence Relations</a:t>
            </a:r>
            <a:r>
              <a:rPr lang="en-US" sz="1500" dirty="0"/>
              <a:t> 2</a:t>
            </a:r>
          </a:p>
        </p:txBody>
      </p:sp>
      <p:sp>
        <p:nvSpPr>
          <p:cNvPr id="4" name="Content Placeholder 2"/>
          <p:cNvSpPr>
            <a:spLocks noGrp="1"/>
          </p:cNvSpPr>
          <p:nvPr>
            <p:ph idx="1"/>
          </p:nvPr>
        </p:nvSpPr>
        <p:spPr>
          <a:xfrm>
            <a:off x="457200" y="1295400"/>
            <a:ext cx="8382000" cy="3733800"/>
          </a:xfrm>
        </p:spPr>
        <p:txBody>
          <a:bodyPr/>
          <a:lstStyle/>
          <a:p>
            <a:pPr>
              <a:spcBef>
                <a:spcPts val="600"/>
              </a:spcBef>
            </a:pPr>
            <a:r>
              <a:rPr lang="en-US" b="1" dirty="0"/>
              <a:t>Example </a:t>
            </a:r>
            <a:r>
              <a:rPr lang="en-US" dirty="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ea typeface="Cambria Math" pitchFamily="18" charset="0"/>
              </a:rPr>
              <a:t>2,3,4,….</a:t>
            </a:r>
            <a:r>
              <a:rPr lang="en-US" dirty="0"/>
              <a:t> and suppose that </a:t>
            </a:r>
            <a:r>
              <a:rPr lang="en-US" i="1" dirty="0"/>
              <a:t>a</a:t>
            </a:r>
            <a:r>
              <a:rPr lang="en-US" baseline="-25000" dirty="0">
                <a:ea typeface="Cambria Math" pitchFamily="18" charset="0"/>
              </a:rPr>
              <a:t>0</a:t>
            </a:r>
            <a:r>
              <a:rPr lang="en-US" i="1" dirty="0"/>
              <a:t> = </a:t>
            </a:r>
            <a:r>
              <a:rPr lang="en-US" dirty="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ea typeface="Cambria Math" pitchFamily="18" charset="0"/>
              </a:rPr>
              <a:t>5</a:t>
            </a:r>
            <a:r>
              <a:rPr lang="en-US" dirty="0"/>
              <a:t>. What are </a:t>
            </a:r>
            <a:r>
              <a:rPr lang="en-US" i="1" dirty="0"/>
              <a:t>a</a:t>
            </a:r>
            <a:r>
              <a:rPr lang="en-US" baseline="-25000" dirty="0">
                <a:ea typeface="Cambria Math" pitchFamily="18" charset="0"/>
              </a:rPr>
              <a:t>2</a:t>
            </a:r>
            <a:r>
              <a:rPr lang="en-US" dirty="0"/>
              <a:t> and </a:t>
            </a:r>
            <a:r>
              <a:rPr lang="en-US" i="1" dirty="0"/>
              <a:t>a</a:t>
            </a:r>
            <a:r>
              <a:rPr lang="en-US" baseline="-25000" dirty="0">
                <a:ea typeface="Cambria Math" pitchFamily="18" charset="0"/>
              </a:rPr>
              <a:t>3</a:t>
            </a:r>
            <a:r>
              <a:rPr lang="en-US" dirty="0"/>
              <a:t>? </a:t>
            </a:r>
          </a:p>
          <a:p>
            <a:pPr>
              <a:spcBef>
                <a:spcPts val="600"/>
              </a:spcBef>
            </a:pPr>
            <a:r>
              <a:rPr lang="en-US" dirty="0"/>
              <a:t>[Here the initial conditions are </a:t>
            </a:r>
            <a:r>
              <a:rPr lang="en-US" i="1" dirty="0"/>
              <a:t>a</a:t>
            </a:r>
            <a:r>
              <a:rPr lang="en-US" i="1" baseline="-25000" dirty="0"/>
              <a:t>0</a:t>
            </a:r>
            <a:r>
              <a:rPr lang="en-US" i="1" dirty="0"/>
              <a:t> = </a:t>
            </a:r>
            <a:r>
              <a:rPr lang="en-US" dirty="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ea typeface="Cambria Math" pitchFamily="18" charset="0"/>
              </a:rPr>
              <a:t>5</a:t>
            </a:r>
            <a:r>
              <a:rPr lang="en-US" dirty="0"/>
              <a:t>. ]  </a:t>
            </a:r>
          </a:p>
          <a:p>
            <a:pPr>
              <a:spcBef>
                <a:spcPts val="600"/>
              </a:spcBef>
            </a:pPr>
            <a:r>
              <a:rPr lang="en-US" b="1" dirty="0"/>
              <a:t>Solution</a:t>
            </a:r>
            <a:r>
              <a:rPr lang="en-US" dirty="0"/>
              <a:t>: We see from the recurrence relation that</a:t>
            </a:r>
          </a:p>
        </p:txBody>
      </p:sp>
      <p:graphicFrame>
        <p:nvGraphicFramePr>
          <p:cNvPr id="3" name="Object 3"/>
          <p:cNvGraphicFramePr>
            <a:graphicFrameLocks noChangeAspect="1"/>
          </p:cNvGraphicFramePr>
          <p:nvPr>
            <p:extLst>
              <p:ext uri="{D42A27DB-BD31-4B8C-83A1-F6EECF244321}">
                <p14:modId xmlns:p14="http://schemas.microsoft.com/office/powerpoint/2010/main" val="2068157265"/>
              </p:ext>
            </p:extLst>
          </p:nvPr>
        </p:nvGraphicFramePr>
        <p:xfrm>
          <a:off x="533400" y="5135880"/>
          <a:ext cx="3898900" cy="1220524"/>
        </p:xfrm>
        <a:graphic>
          <a:graphicData uri="http://schemas.openxmlformats.org/presentationml/2006/ole">
            <mc:AlternateContent xmlns:mc="http://schemas.openxmlformats.org/markup-compatibility/2006">
              <mc:Choice xmlns:v="urn:schemas-microsoft-com:vml" Requires="v">
                <p:oleObj spid="_x0000_s54483" name="Equation" r:id="rId3" imgW="1460160" imgH="457200" progId="Equation.DSMT4">
                  <p:embed/>
                </p:oleObj>
              </mc:Choice>
              <mc:Fallback>
                <p:oleObj name="Equation" r:id="rId3" imgW="1460160" imgH="457200" progId="Equation.DSMT4">
                  <p:embed/>
                  <p:pic>
                    <p:nvPicPr>
                      <p:cNvPr id="0" name=""/>
                      <p:cNvPicPr/>
                      <p:nvPr/>
                    </p:nvPicPr>
                    <p:blipFill>
                      <a:blip r:embed="rId4"/>
                      <a:stretch>
                        <a:fillRect/>
                      </a:stretch>
                    </p:blipFill>
                    <p:spPr>
                      <a:xfrm>
                        <a:off x="533400" y="5135880"/>
                        <a:ext cx="3898900" cy="1220524"/>
                      </a:xfrm>
                      <a:prstGeom prst="rect">
                        <a:avLst/>
                      </a:prstGeom>
                    </p:spPr>
                  </p:pic>
                </p:oleObj>
              </mc:Fallback>
            </mc:AlternateContent>
          </a:graphicData>
        </a:graphic>
      </p:graphicFrame>
    </p:spTree>
    <p:extLst>
      <p:ext uri="{BB962C8B-B14F-4D97-AF65-F5344CB8AC3E}">
        <p14:creationId xmlns:p14="http://schemas.microsoft.com/office/powerpoint/2010/main" val="2665973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endParaRPr lang="en-US" sz="1500" dirty="0"/>
          </a:p>
        </p:txBody>
      </p:sp>
      <p:sp>
        <p:nvSpPr>
          <p:cNvPr id="4" name="Content Placeholder 2"/>
          <p:cNvSpPr>
            <a:spLocks noGrp="1"/>
          </p:cNvSpPr>
          <p:nvPr>
            <p:ph idx="1"/>
          </p:nvPr>
        </p:nvSpPr>
        <p:spPr>
          <a:xfrm>
            <a:off x="457200" y="1295400"/>
            <a:ext cx="8382000" cy="2362200"/>
          </a:xfrm>
        </p:spPr>
        <p:txBody>
          <a:bodyPr/>
          <a:lstStyle/>
          <a:p>
            <a:pPr>
              <a:spcBef>
                <a:spcPts val="0"/>
              </a:spcBef>
              <a:spcAft>
                <a:spcPts val="400"/>
              </a:spcAft>
            </a:pPr>
            <a:r>
              <a:rPr lang="en-US" sz="3000" b="1" dirty="0"/>
              <a:t>Definition: </a:t>
            </a:r>
            <a:r>
              <a:rPr lang="en-US" sz="3000" dirty="0">
                <a:ea typeface="Cambria Math" pitchFamily="18" charset="0"/>
              </a:rPr>
              <a:t>Define the </a:t>
            </a:r>
            <a:r>
              <a:rPr lang="en-US" sz="3000" i="1" dirty="0">
                <a:ea typeface="Cambria Math" pitchFamily="18" charset="0"/>
              </a:rPr>
              <a:t>Fibonacci sequence</a:t>
            </a:r>
            <a:r>
              <a:rPr lang="en-US" sz="3000" dirty="0">
                <a:ea typeface="Cambria Math" pitchFamily="18" charset="0"/>
              </a:rPr>
              <a:t>, </a:t>
            </a:r>
            <a:r>
              <a:rPr lang="en-US" sz="3000" i="1" dirty="0"/>
              <a:t>f</a:t>
            </a:r>
            <a:r>
              <a:rPr lang="en-US" sz="3000" baseline="-25000" dirty="0">
                <a:ea typeface="Cambria Math" pitchFamily="18" charset="0"/>
              </a:rPr>
              <a:t>0</a:t>
            </a:r>
            <a:r>
              <a:rPr lang="en-US" sz="3000" i="1" baseline="-25000" dirty="0"/>
              <a:t> </a:t>
            </a:r>
            <a:r>
              <a:rPr lang="en-US" sz="3000" i="1" dirty="0"/>
              <a:t>,f</a:t>
            </a:r>
            <a:r>
              <a:rPr lang="en-US" sz="3000" baseline="-25000" dirty="0"/>
              <a:t>1</a:t>
            </a:r>
            <a:r>
              <a:rPr lang="en-US" sz="3000" i="1" baseline="-25000" dirty="0"/>
              <a:t> </a:t>
            </a:r>
            <a:r>
              <a:rPr lang="en-US" sz="3000" i="1" dirty="0"/>
              <a:t>,f</a:t>
            </a:r>
            <a:r>
              <a:rPr lang="en-US" sz="3000" baseline="-25000" dirty="0"/>
              <a:t>2</a:t>
            </a:r>
            <a:r>
              <a:rPr lang="en-US" sz="3000" i="1" dirty="0"/>
              <a:t>,…,</a:t>
            </a:r>
            <a:r>
              <a:rPr lang="en-US" sz="3000" dirty="0"/>
              <a:t> by:</a:t>
            </a:r>
          </a:p>
          <a:p>
            <a:pPr lvl="1">
              <a:spcBef>
                <a:spcPts val="0"/>
              </a:spcBef>
              <a:spcAft>
                <a:spcPts val="400"/>
              </a:spcAft>
            </a:pPr>
            <a:r>
              <a:rPr lang="en-US" sz="2600" dirty="0"/>
              <a:t>Initial Conditions: </a:t>
            </a:r>
            <a:r>
              <a:rPr lang="en-US" sz="2600" i="1" dirty="0"/>
              <a:t>f</a:t>
            </a:r>
            <a:r>
              <a:rPr lang="en-US" sz="2600" baseline="-25000" dirty="0">
                <a:ea typeface="Cambria Math" pitchFamily="18" charset="0"/>
              </a:rPr>
              <a:t>0</a:t>
            </a:r>
            <a:r>
              <a:rPr lang="en-US" sz="2600" i="1" baseline="-25000" dirty="0"/>
              <a:t> </a:t>
            </a:r>
            <a:r>
              <a:rPr lang="en-US" sz="2600" dirty="0"/>
              <a:t>=</a:t>
            </a:r>
            <a:r>
              <a:rPr lang="en-US" sz="2600" i="1" dirty="0"/>
              <a:t> </a:t>
            </a:r>
            <a:r>
              <a:rPr lang="en-US" sz="2600" dirty="0">
                <a:ea typeface="Cambria Math" pitchFamily="18" charset="0"/>
              </a:rPr>
              <a:t>0</a:t>
            </a:r>
            <a:r>
              <a:rPr lang="en-US" sz="2600" i="1" dirty="0"/>
              <a:t>, f</a:t>
            </a:r>
            <a:r>
              <a:rPr lang="en-US" sz="2600" baseline="-25000" dirty="0"/>
              <a:t>1</a:t>
            </a:r>
            <a:r>
              <a:rPr lang="en-US" sz="2600" i="1" baseline="-25000" dirty="0"/>
              <a:t> </a:t>
            </a:r>
            <a:r>
              <a:rPr lang="en-US" sz="2600" dirty="0">
                <a:ea typeface="Cambria Math" pitchFamily="18" charset="0"/>
              </a:rPr>
              <a:t>= 1</a:t>
            </a:r>
          </a:p>
          <a:p>
            <a:pPr lvl="1">
              <a:spcBef>
                <a:spcPts val="0"/>
              </a:spcBef>
              <a:spcAft>
                <a:spcPts val="400"/>
              </a:spcAft>
            </a:pPr>
            <a:r>
              <a:rPr lang="en-US" sz="2600" dirty="0"/>
              <a:t>Recurrence Relation: </a:t>
            </a:r>
            <a:r>
              <a:rPr lang="en-US" sz="2600" i="1" dirty="0" err="1"/>
              <a:t>f</a:t>
            </a:r>
            <a:r>
              <a:rPr lang="en-US" sz="2600" i="1" baseline="-25000" dirty="0" err="1"/>
              <a:t>n</a:t>
            </a:r>
            <a:r>
              <a:rPr lang="en-US" sz="2600" i="1" baseline="-25000" dirty="0"/>
              <a:t> </a:t>
            </a:r>
            <a:r>
              <a:rPr lang="en-US" sz="2600" i="1" dirty="0"/>
              <a:t> = f</a:t>
            </a:r>
            <a:r>
              <a:rPr lang="en-US" sz="2600" i="1" baseline="-25000" dirty="0"/>
              <a:t>n</a:t>
            </a:r>
            <a:r>
              <a:rPr lang="en-US" sz="2600" i="1" baseline="-25000" dirty="0">
                <a:cs typeface="Calibri" panose="020F0502020204030204" pitchFamily="34" charset="0"/>
              </a:rPr>
              <a:t>−</a:t>
            </a:r>
            <a:r>
              <a:rPr lang="en-US" sz="2600" baseline="-25000" dirty="0"/>
              <a:t>1</a:t>
            </a:r>
            <a:r>
              <a:rPr lang="en-US" sz="2600" i="1" dirty="0"/>
              <a:t> </a:t>
            </a:r>
            <a:r>
              <a:rPr lang="en-US" sz="2600" i="1" baseline="-25000" dirty="0"/>
              <a:t> </a:t>
            </a:r>
            <a:r>
              <a:rPr lang="en-US" sz="2600" i="1" dirty="0"/>
              <a:t>+ f</a:t>
            </a:r>
            <a:r>
              <a:rPr lang="en-US" sz="2600" i="1" baseline="-25000" dirty="0"/>
              <a:t>n</a:t>
            </a:r>
            <a:r>
              <a:rPr lang="en-US" sz="2600" i="1" baseline="-25000" dirty="0">
                <a:cs typeface="Calibri" panose="020F0502020204030204" pitchFamily="34" charset="0"/>
              </a:rPr>
              <a:t>−</a:t>
            </a:r>
            <a:r>
              <a:rPr lang="en-US" sz="2600" baseline="-25000" dirty="0"/>
              <a:t>2</a:t>
            </a:r>
          </a:p>
          <a:p>
            <a:pPr>
              <a:spcBef>
                <a:spcPts val="0"/>
              </a:spcBef>
              <a:spcAft>
                <a:spcPts val="400"/>
              </a:spcAft>
            </a:pPr>
            <a:r>
              <a:rPr lang="en-US" sz="3000" dirty="0"/>
              <a:t>  </a:t>
            </a:r>
            <a:r>
              <a:rPr lang="en-US" sz="3000" b="1" dirty="0"/>
              <a:t>Example</a:t>
            </a:r>
            <a:r>
              <a:rPr lang="en-US" sz="3000" dirty="0"/>
              <a:t>: Find</a:t>
            </a:r>
            <a:r>
              <a:rPr lang="en-US" sz="3000" i="1" dirty="0"/>
              <a:t> f</a:t>
            </a:r>
            <a:r>
              <a:rPr lang="en-US" sz="3000" i="1" baseline="-25000" dirty="0"/>
              <a:t>2 </a:t>
            </a:r>
            <a:r>
              <a:rPr lang="en-US" sz="3000" i="1" dirty="0"/>
              <a:t>,f</a:t>
            </a:r>
            <a:r>
              <a:rPr lang="en-US" sz="3000" i="1" baseline="-25000" dirty="0"/>
              <a:t>3 </a:t>
            </a:r>
            <a:r>
              <a:rPr lang="en-US" sz="3000" i="1" dirty="0"/>
              <a:t>,f</a:t>
            </a:r>
            <a:r>
              <a:rPr lang="en-US" sz="3000" i="1" baseline="-25000" dirty="0"/>
              <a:t>4</a:t>
            </a:r>
            <a:r>
              <a:rPr lang="en-US" sz="3000" i="1" dirty="0"/>
              <a:t> , f</a:t>
            </a:r>
            <a:r>
              <a:rPr lang="en-US" sz="3000" i="1" baseline="-25000" dirty="0"/>
              <a:t>5 </a:t>
            </a:r>
            <a:r>
              <a:rPr lang="en-US" sz="3000" i="1" dirty="0"/>
              <a:t> </a:t>
            </a:r>
            <a:r>
              <a:rPr lang="en-US" sz="3000" dirty="0"/>
              <a:t>and </a:t>
            </a:r>
            <a:r>
              <a:rPr lang="en-US" sz="3000" i="1" dirty="0"/>
              <a:t>f</a:t>
            </a:r>
            <a:r>
              <a:rPr lang="en-US" sz="3000" i="1" baseline="-25000" dirty="0"/>
              <a:t>6</a:t>
            </a:r>
            <a:r>
              <a:rPr lang="en-US" sz="3000" i="1" dirty="0"/>
              <a:t> .</a:t>
            </a:r>
            <a:endParaRPr lang="en-US" sz="3000" dirty="0"/>
          </a:p>
        </p:txBody>
      </p:sp>
      <p:graphicFrame>
        <p:nvGraphicFramePr>
          <p:cNvPr id="5" name="Object 3"/>
          <p:cNvGraphicFramePr>
            <a:graphicFrameLocks noChangeAspect="1"/>
          </p:cNvGraphicFramePr>
          <p:nvPr>
            <p:extLst>
              <p:ext uri="{D42A27DB-BD31-4B8C-83A1-F6EECF244321}">
                <p14:modId xmlns:p14="http://schemas.microsoft.com/office/powerpoint/2010/main" val="3350296826"/>
              </p:ext>
            </p:extLst>
          </p:nvPr>
        </p:nvGraphicFramePr>
        <p:xfrm>
          <a:off x="762000" y="3742566"/>
          <a:ext cx="2959100" cy="2828168"/>
        </p:xfrm>
        <a:graphic>
          <a:graphicData uri="http://schemas.openxmlformats.org/presentationml/2006/ole">
            <mc:AlternateContent xmlns:mc="http://schemas.openxmlformats.org/markup-compatibility/2006">
              <mc:Choice xmlns:v="urn:schemas-microsoft-com:vml" Requires="v">
                <p:oleObj spid="_x0000_s55508" name="Equation" r:id="rId3" imgW="1434960" imgH="1371600" progId="Equation.DSMT4">
                  <p:embed/>
                </p:oleObj>
              </mc:Choice>
              <mc:Fallback>
                <p:oleObj name="Equation" r:id="rId3" imgW="1434960" imgH="1371600" progId="Equation.DSMT4">
                  <p:embed/>
                  <p:pic>
                    <p:nvPicPr>
                      <p:cNvPr id="0" name=""/>
                      <p:cNvPicPr/>
                      <p:nvPr/>
                    </p:nvPicPr>
                    <p:blipFill>
                      <a:blip r:embed="rId4"/>
                      <a:stretch>
                        <a:fillRect/>
                      </a:stretch>
                    </p:blipFill>
                    <p:spPr>
                      <a:xfrm>
                        <a:off x="762000" y="3742566"/>
                        <a:ext cx="2959100" cy="2828168"/>
                      </a:xfrm>
                      <a:prstGeom prst="rect">
                        <a:avLst/>
                      </a:prstGeom>
                    </p:spPr>
                  </p:pic>
                </p:oleObj>
              </mc:Fallback>
            </mc:AlternateContent>
          </a:graphicData>
        </a:graphic>
      </p:graphicFrame>
    </p:spTree>
    <p:extLst>
      <p:ext uri="{BB962C8B-B14F-4D97-AF65-F5344CB8AC3E}">
        <p14:creationId xmlns:p14="http://schemas.microsoft.com/office/powerpoint/2010/main" val="3252954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endParaRPr lang="en-US" sz="1500" dirty="0"/>
          </a:p>
        </p:txBody>
      </p:sp>
      <p:sp>
        <p:nvSpPr>
          <p:cNvPr id="4" name="Content Placeholder 2"/>
          <p:cNvSpPr>
            <a:spLocks noGrp="1"/>
          </p:cNvSpPr>
          <p:nvPr>
            <p:ph idx="1"/>
          </p:nvPr>
        </p:nvSpPr>
        <p:spPr>
          <a:xfrm>
            <a:off x="457200" y="1295400"/>
            <a:ext cx="8382000" cy="5105400"/>
          </a:xfrm>
        </p:spPr>
        <p:txBody>
          <a:bodyPr/>
          <a:lstStyle/>
          <a:p>
            <a:r>
              <a:rPr lang="en-US" sz="2800" dirty="0"/>
              <a:t>Finding a formula for the </a:t>
            </a:r>
            <a:r>
              <a:rPr lang="en-US" sz="2800" i="1" dirty="0"/>
              <a:t>n</a:t>
            </a:r>
            <a:r>
              <a:rPr lang="en-US" sz="2800" dirty="0"/>
              <a:t>th term of the sequence generated by a recurrence relation is called </a:t>
            </a:r>
            <a:r>
              <a:rPr lang="en-US" sz="2800" i="1" dirty="0"/>
              <a:t>solving the recurrence relation</a:t>
            </a:r>
            <a:r>
              <a:rPr lang="en-US" sz="2800" dirty="0"/>
              <a:t>. </a:t>
            </a:r>
          </a:p>
          <a:p>
            <a:r>
              <a:rPr lang="en-US" sz="2800" dirty="0"/>
              <a:t>Such a formula is called a </a:t>
            </a:r>
            <a:r>
              <a:rPr lang="en-US" sz="2800" i="1" dirty="0"/>
              <a:t>closed formula</a:t>
            </a:r>
            <a:r>
              <a:rPr lang="en-US" sz="2800" dirty="0"/>
              <a:t>.</a:t>
            </a:r>
          </a:p>
          <a:p>
            <a:r>
              <a:rPr lang="en-US" sz="2800" dirty="0"/>
              <a:t>Various methods for solving recurrence relations will be covered in Chapter 8 where recurrence relations will be studied in greater depth.</a:t>
            </a:r>
          </a:p>
          <a:p>
            <a:r>
              <a:rPr lang="en-US" sz="2800" dirty="0"/>
              <a:t>Here we illustrate by example the method of iteration in which we need to guess the formula. The guess can be proved correct by the method of induction (Chapter 5).</a:t>
            </a:r>
          </a:p>
        </p:txBody>
      </p:sp>
    </p:spTree>
    <p:extLst>
      <p:ext uri="{BB962C8B-B14F-4D97-AF65-F5344CB8AC3E}">
        <p14:creationId xmlns:p14="http://schemas.microsoft.com/office/powerpoint/2010/main" val="371556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r>
              <a:rPr lang="en-US" sz="1500" dirty="0"/>
              <a:t> 1</a:t>
            </a:r>
          </a:p>
        </p:txBody>
      </p:sp>
      <p:sp>
        <p:nvSpPr>
          <p:cNvPr id="4" name="Content Placeholder 2"/>
          <p:cNvSpPr>
            <a:spLocks noGrp="1"/>
          </p:cNvSpPr>
          <p:nvPr>
            <p:ph idx="1"/>
          </p:nvPr>
        </p:nvSpPr>
        <p:spPr>
          <a:xfrm>
            <a:off x="457200" y="1295400"/>
            <a:ext cx="8458200" cy="5257800"/>
          </a:xfrm>
        </p:spPr>
        <p:txBody>
          <a:bodyPr/>
          <a:lstStyle/>
          <a:p>
            <a:pPr>
              <a:spcBef>
                <a:spcPts val="600"/>
              </a:spcBef>
            </a:pPr>
            <a:r>
              <a:rPr lang="en-US" sz="2800" b="1" dirty="0"/>
              <a:t>Method </a:t>
            </a:r>
            <a:r>
              <a:rPr lang="en-US" sz="2800" b="1" dirty="0">
                <a:ea typeface="Cambria Math" pitchFamily="18" charset="0"/>
              </a:rPr>
              <a:t>1</a:t>
            </a:r>
            <a:r>
              <a:rPr lang="en-US" sz="2800" dirty="0"/>
              <a:t>: Working upward, forward substitution Let </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ea typeface="Cambria Math" pitchFamily="18" charset="0"/>
              </a:rPr>
              <a:t>}</a:t>
            </a:r>
            <a:r>
              <a:rPr lang="en-US" sz="2800" i="1" dirty="0">
                <a:ea typeface="Cambria Math" pitchFamily="18" charset="0"/>
              </a:rPr>
              <a:t> </a:t>
            </a:r>
            <a:r>
              <a:rPr lang="en-US" sz="2800" dirty="0"/>
              <a:t>be a sequence that satisfies the recurrence relation</a:t>
            </a:r>
            <a:br>
              <a:rPr lang="en-US" sz="2800" dirty="0"/>
            </a:br>
            <a:r>
              <a:rPr lang="en-US" sz="2800" i="1" dirty="0">
                <a:ea typeface="Cambria Math" pitchFamily="18" charset="0"/>
              </a:rPr>
              <a:t>a</a:t>
            </a:r>
            <a:r>
              <a:rPr lang="en-US" sz="2800" i="1" baseline="-25000" dirty="0">
                <a:ea typeface="Cambria Math" pitchFamily="18" charset="0"/>
              </a:rPr>
              <a:t>n</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 a</a:t>
            </a:r>
            <a:r>
              <a:rPr lang="en-US" sz="2800" i="1" baseline="-25000" dirty="0">
                <a:ea typeface="Cambria Math" pitchFamily="18" charset="0"/>
              </a:rPr>
              <a:t>n</a:t>
            </a:r>
            <a:r>
              <a:rPr lang="en-US" sz="2800" i="1" baseline="-25000" dirty="0">
                <a:ea typeface="Cambria Math" pitchFamily="18" charset="0"/>
                <a:cs typeface="Calibri" panose="020F0502020204030204" pitchFamily="34" charset="0"/>
              </a:rPr>
              <a:t>−</a:t>
            </a:r>
            <a:r>
              <a:rPr lang="en-US" sz="2800" baseline="-25000" dirty="0">
                <a:ea typeface="Cambria Math" pitchFamily="18" charset="0"/>
              </a:rPr>
              <a:t>1</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3</a:t>
            </a:r>
            <a:r>
              <a:rPr lang="en-US" sz="2800" baseline="-25000" dirty="0">
                <a:ea typeface="Cambria Math" pitchFamily="18" charset="0"/>
              </a:rPr>
              <a:t> </a:t>
            </a:r>
            <a:r>
              <a:rPr lang="en-US" sz="2800" baseline="-25000" dirty="0"/>
              <a:t> </a:t>
            </a:r>
            <a:r>
              <a:rPr lang="en-US" sz="2800" dirty="0"/>
              <a:t>for </a:t>
            </a:r>
            <a:r>
              <a:rPr lang="en-US" sz="2800" i="1" dirty="0">
                <a:ea typeface="Cambria Math" pitchFamily="18" charset="0"/>
              </a:rPr>
              <a:t>n</a:t>
            </a:r>
            <a:r>
              <a:rPr lang="en-US" sz="2800" dirty="0">
                <a:ea typeface="Cambria Math" pitchFamily="18" charset="0"/>
              </a:rPr>
              <a:t> = 2,3,4,….  </a:t>
            </a:r>
            <a:r>
              <a:rPr lang="en-US" sz="2800" dirty="0"/>
              <a:t>and suppose that </a:t>
            </a:r>
            <a:r>
              <a:rPr lang="en-US" sz="2800" i="1" dirty="0">
                <a:ea typeface="Cambria Math" pitchFamily="18" charset="0"/>
              </a:rPr>
              <a:t>a</a:t>
            </a:r>
            <a:r>
              <a:rPr lang="en-US" sz="2800" baseline="-25000" dirty="0">
                <a:ea typeface="Cambria Math" pitchFamily="18" charset="0"/>
              </a:rPr>
              <a:t>1</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2</a:t>
            </a:r>
            <a:r>
              <a:rPr lang="en-US" sz="2800" i="1" dirty="0"/>
              <a:t>.</a:t>
            </a:r>
          </a:p>
          <a:p>
            <a:pPr marL="548640" lvl="1" indent="0">
              <a:spcBef>
                <a:spcPts val="600"/>
              </a:spcBef>
              <a:buNone/>
            </a:pPr>
            <a:r>
              <a:rPr lang="en-US" i="1" dirty="0">
                <a:ea typeface="Cambria Math" pitchFamily="18" charset="0"/>
              </a:rPr>
              <a:t>a</a:t>
            </a:r>
            <a:r>
              <a:rPr lang="en-US" baseline="-25000" dirty="0">
                <a:ea typeface="Cambria Math" pitchFamily="18" charset="0"/>
              </a:rPr>
              <a:t>2</a:t>
            </a:r>
            <a:r>
              <a:rPr lang="en-US" i="1" baseline="-25000" dirty="0">
                <a:ea typeface="Cambria Math" pitchFamily="18" charset="0"/>
              </a:rPr>
              <a:t> </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+ 3</a:t>
            </a:r>
          </a:p>
          <a:p>
            <a:pPr marL="548640" lvl="1" indent="0">
              <a:spcBef>
                <a:spcPts val="600"/>
              </a:spcBef>
              <a:buNone/>
            </a:pPr>
            <a:r>
              <a:rPr lang="en-US" i="1" dirty="0">
                <a:ea typeface="Cambria Math" pitchFamily="18" charset="0"/>
              </a:rPr>
              <a:t>a</a:t>
            </a:r>
            <a:r>
              <a:rPr lang="en-US" baseline="-25000" dirty="0">
                <a:ea typeface="Cambria Math" pitchFamily="18" charset="0"/>
              </a:rPr>
              <a:t>3</a:t>
            </a:r>
            <a:r>
              <a:rPr lang="en-US" i="1" baseline="-25000" dirty="0">
                <a:ea typeface="Cambria Math" pitchFamily="18" charset="0"/>
              </a:rPr>
              <a:t> </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+ 3) + 3 = 2 + 3 ∙ 2 </a:t>
            </a:r>
          </a:p>
          <a:p>
            <a:pPr marL="548640" lvl="1" indent="0">
              <a:spcBef>
                <a:spcPts val="600"/>
              </a:spcBef>
              <a:buNone/>
            </a:pPr>
            <a:r>
              <a:rPr lang="en-US" i="1" dirty="0">
                <a:ea typeface="Cambria Math" pitchFamily="18" charset="0"/>
              </a:rPr>
              <a:t>a</a:t>
            </a:r>
            <a:r>
              <a:rPr lang="en-US" baseline="-25000" dirty="0">
                <a:ea typeface="Cambria Math" pitchFamily="18" charset="0"/>
              </a:rPr>
              <a:t>4</a:t>
            </a:r>
            <a:r>
              <a:rPr lang="en-US" i="1" baseline="-25000" dirty="0">
                <a:ea typeface="Cambria Math" pitchFamily="18" charset="0"/>
              </a:rPr>
              <a:t> </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+ 2 ∙ 3) + 3 = 2 + 3 ∙ 3</a:t>
            </a:r>
          </a:p>
          <a:p>
            <a:pPr marL="548640" lvl="1" indent="0">
              <a:spcBef>
                <a:spcPts val="600"/>
              </a:spcBef>
              <a:buNone/>
            </a:pPr>
            <a:r>
              <a:rPr lang="en-US" i="1" dirty="0">
                <a:ea typeface="Cambria Math" pitchFamily="18" charset="0"/>
              </a:rPr>
              <a:t>                    .</a:t>
            </a:r>
          </a:p>
          <a:p>
            <a:pPr marL="548640" lvl="1" indent="0">
              <a:spcBef>
                <a:spcPts val="600"/>
              </a:spcBef>
              <a:buNone/>
            </a:pPr>
            <a:r>
              <a:rPr lang="en-US" i="1" dirty="0">
                <a:ea typeface="Cambria Math" pitchFamily="18" charset="0"/>
              </a:rPr>
              <a:t>                    .</a:t>
            </a:r>
          </a:p>
          <a:p>
            <a:pPr marL="548640" lvl="1" indent="0">
              <a:spcBef>
                <a:spcPts val="600"/>
              </a:spcBef>
              <a:buNone/>
            </a:pPr>
            <a:r>
              <a:rPr lang="en-US" i="1" dirty="0">
                <a:ea typeface="Cambria Math" pitchFamily="18" charset="0"/>
              </a:rPr>
              <a:t>                    .</a:t>
            </a:r>
            <a:r>
              <a:rPr lang="en-US" dirty="0">
                <a:ea typeface="Cambria Math" pitchFamily="18" charset="0"/>
              </a:rPr>
              <a:t/>
            </a:r>
            <a:br>
              <a:rPr lang="en-US" dirty="0">
                <a:ea typeface="Cambria Math" pitchFamily="18" charset="0"/>
              </a:rPr>
            </a:br>
            <a:r>
              <a:rPr lang="en-US" i="1" dirty="0">
                <a:ea typeface="Cambria Math" pitchFamily="18" charset="0"/>
              </a:rPr>
              <a:t>a</a:t>
            </a:r>
            <a:r>
              <a:rPr lang="en-US" i="1" baseline="-25000" dirty="0">
                <a:ea typeface="Cambria Math" pitchFamily="18" charset="0"/>
              </a:rPr>
              <a:t>n</a:t>
            </a:r>
            <a:r>
              <a:rPr lang="en-US" i="1" dirty="0">
                <a:ea typeface="Cambria Math" pitchFamily="18" charset="0"/>
              </a:rPr>
              <a:t> </a:t>
            </a:r>
            <a:r>
              <a:rPr lang="en-US" dirty="0">
                <a:ea typeface="Cambria Math" pitchFamily="18" charset="0"/>
              </a:rPr>
              <a:t>=</a:t>
            </a:r>
            <a:r>
              <a:rPr lang="en-US" i="1" dirty="0">
                <a:ea typeface="Cambria Math" pitchFamily="18" charset="0"/>
              </a:rPr>
              <a:t> a</a:t>
            </a:r>
            <a:r>
              <a:rPr lang="en-US" i="1" baseline="-25000" dirty="0">
                <a:ea typeface="Cambria Math" pitchFamily="18" charset="0"/>
              </a:rPr>
              <a:t>n-</a:t>
            </a:r>
            <a:r>
              <a:rPr lang="en-US" baseline="-25000" dirty="0">
                <a:ea typeface="Cambria Math" pitchFamily="18" charset="0"/>
              </a:rPr>
              <a:t>1</a:t>
            </a:r>
            <a:r>
              <a:rPr lang="en-US" i="1" dirty="0">
                <a:ea typeface="Cambria Math" pitchFamily="18" charset="0"/>
              </a:rPr>
              <a:t> </a:t>
            </a:r>
            <a:r>
              <a:rPr lang="en-US" dirty="0">
                <a:ea typeface="Cambria Math" pitchFamily="18" charset="0"/>
              </a:rPr>
              <a:t>+ 3  </a:t>
            </a:r>
            <a:r>
              <a:rPr lang="en-US" i="1" dirty="0">
                <a:ea typeface="Cambria Math" pitchFamily="18" charset="0"/>
              </a:rPr>
              <a:t>= </a:t>
            </a:r>
            <a:r>
              <a:rPr lang="en-US" dirty="0">
                <a:ea typeface="Cambria Math" pitchFamily="18" charset="0"/>
              </a:rPr>
              <a:t>(2 + 3 ∙ (</a:t>
            </a:r>
            <a:r>
              <a:rPr lang="en-US" i="1" dirty="0">
                <a:ea typeface="Cambria Math" pitchFamily="18" charset="0"/>
              </a:rPr>
              <a:t>n – </a:t>
            </a:r>
            <a:r>
              <a:rPr lang="en-US" dirty="0">
                <a:ea typeface="Cambria Math" pitchFamily="18" charset="0"/>
              </a:rPr>
              <a:t>2))</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3</a:t>
            </a:r>
            <a:r>
              <a:rPr lang="en-US" i="1" dirty="0">
                <a:ea typeface="Cambria Math" pitchFamily="18" charset="0"/>
              </a:rPr>
              <a:t> </a:t>
            </a:r>
            <a:r>
              <a:rPr lang="en-US" dirty="0">
                <a:ea typeface="Cambria Math" pitchFamily="18" charset="0"/>
              </a:rPr>
              <a:t>=</a:t>
            </a:r>
            <a:r>
              <a:rPr lang="en-US" i="1" dirty="0">
                <a:ea typeface="Cambria Math" pitchFamily="18" charset="0"/>
              </a:rPr>
              <a:t> </a:t>
            </a:r>
            <a:r>
              <a:rPr lang="en-US" dirty="0">
                <a:ea typeface="Cambria Math" pitchFamily="18" charset="0"/>
              </a:rPr>
              <a:t>2 +</a:t>
            </a:r>
            <a:r>
              <a:rPr lang="en-US" i="1" dirty="0">
                <a:ea typeface="Cambria Math" pitchFamily="18" charset="0"/>
              </a:rPr>
              <a:t> </a:t>
            </a:r>
            <a:r>
              <a:rPr lang="en-US" dirty="0">
                <a:ea typeface="Cambria Math" pitchFamily="18" charset="0"/>
              </a:rPr>
              <a:t>3(</a:t>
            </a:r>
            <a:r>
              <a:rPr lang="en-US" i="1" dirty="0">
                <a:ea typeface="Cambria Math" pitchFamily="18" charset="0"/>
              </a:rPr>
              <a:t>n</a:t>
            </a:r>
            <a:r>
              <a:rPr lang="en-US" dirty="0">
                <a:ea typeface="Cambria Math" pitchFamily="18" charset="0"/>
              </a:rPr>
              <a:t> </a:t>
            </a:r>
            <a:r>
              <a:rPr lang="en-US" dirty="0">
                <a:ea typeface="Cambria Math" pitchFamily="18" charset="0"/>
                <a:cs typeface="Calibri" panose="020F0502020204030204" pitchFamily="34" charset="0"/>
              </a:rPr>
              <a:t>−</a:t>
            </a:r>
            <a:r>
              <a:rPr lang="en-US" dirty="0">
                <a:ea typeface="Cambria Math" pitchFamily="18" charset="0"/>
              </a:rPr>
              <a:t> 1)</a:t>
            </a:r>
          </a:p>
        </p:txBody>
      </p:sp>
    </p:spTree>
    <p:extLst>
      <p:ext uri="{BB962C8B-B14F-4D97-AF65-F5344CB8AC3E}">
        <p14:creationId xmlns:p14="http://schemas.microsoft.com/office/powerpoint/2010/main" val="49566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Sets</a:t>
            </a:r>
          </a:p>
        </p:txBody>
      </p:sp>
      <p:sp>
        <p:nvSpPr>
          <p:cNvPr id="3" name="Content Placeholder 2"/>
          <p:cNvSpPr>
            <a:spLocks noGrp="1"/>
          </p:cNvSpPr>
          <p:nvPr>
            <p:ph idx="1"/>
          </p:nvPr>
        </p:nvSpPr>
        <p:spPr>
          <a:xfrm>
            <a:off x="457200" y="1295400"/>
            <a:ext cx="8503920" cy="5257800"/>
          </a:xfrm>
        </p:spPr>
        <p:txBody>
          <a:bodyPr/>
          <a:lstStyle/>
          <a:p>
            <a:r>
              <a:rPr lang="en-US" b="1" dirty="0">
                <a:ea typeface="Cambria Math" pitchFamily="18" charset="0"/>
              </a:rPr>
              <a:t>N</a:t>
            </a:r>
            <a:r>
              <a:rPr lang="en-US" dirty="0"/>
              <a:t> = </a:t>
            </a:r>
            <a:r>
              <a:rPr lang="en-US" i="1" dirty="0"/>
              <a:t>natural numbers </a:t>
            </a:r>
            <a:r>
              <a:rPr lang="en-US" dirty="0"/>
              <a:t>= </a:t>
            </a:r>
            <a:r>
              <a:rPr lang="en-US" dirty="0">
                <a:ea typeface="Cambria Math" pitchFamily="18" charset="0"/>
              </a:rPr>
              <a:t>{0,1,2,3….}</a:t>
            </a:r>
          </a:p>
          <a:p>
            <a:r>
              <a:rPr lang="en-US" b="1" dirty="0">
                <a:ea typeface="Cambria Math" pitchFamily="18" charset="0"/>
              </a:rPr>
              <a:t>Z</a:t>
            </a:r>
            <a:r>
              <a:rPr lang="en-US" dirty="0"/>
              <a:t> = </a:t>
            </a:r>
            <a:r>
              <a:rPr lang="en-US" i="1" dirty="0"/>
              <a:t>integers</a:t>
            </a:r>
            <a:r>
              <a:rPr lang="en-US" dirty="0"/>
              <a:t> = </a:t>
            </a:r>
            <a:r>
              <a:rPr lang="en-US" dirty="0">
                <a:ea typeface="Cambria Math" pitchFamily="18" charset="0"/>
              </a:rPr>
              <a:t>{…,-3,-2,-1,0,1,2,3,…}</a:t>
            </a:r>
          </a:p>
          <a:p>
            <a:r>
              <a:rPr lang="en-US" b="1" dirty="0">
                <a:ea typeface="Cambria Math" pitchFamily="18" charset="0"/>
              </a:rPr>
              <a:t>Z⁺</a:t>
            </a:r>
            <a:r>
              <a:rPr lang="en-US" dirty="0"/>
              <a:t> = </a:t>
            </a:r>
            <a:r>
              <a:rPr lang="en-US" i="1" dirty="0"/>
              <a:t>positive integers </a:t>
            </a:r>
            <a:r>
              <a:rPr lang="en-US" dirty="0"/>
              <a:t>= </a:t>
            </a:r>
            <a:r>
              <a:rPr lang="en-US" dirty="0">
                <a:ea typeface="Cambria Math" pitchFamily="18" charset="0"/>
              </a:rPr>
              <a:t>{1,2,3,…..}</a:t>
            </a:r>
          </a:p>
          <a:p>
            <a:r>
              <a:rPr lang="en-US" b="1" dirty="0">
                <a:ea typeface="Cambria Math" pitchFamily="18" charset="0"/>
              </a:rPr>
              <a:t>R</a:t>
            </a:r>
            <a:r>
              <a:rPr lang="en-US" dirty="0"/>
              <a:t> = set of </a:t>
            </a:r>
            <a:r>
              <a:rPr lang="en-US" i="1" dirty="0"/>
              <a:t>real numbers</a:t>
            </a:r>
          </a:p>
          <a:p>
            <a:r>
              <a:rPr lang="en-US" b="1" dirty="0">
                <a:ea typeface="Cambria Math" pitchFamily="18" charset="0"/>
              </a:rPr>
              <a:t>R</a:t>
            </a:r>
            <a:r>
              <a:rPr lang="en-US" b="1" baseline="30000" dirty="0">
                <a:ea typeface="Cambria Math" pitchFamily="18" charset="0"/>
              </a:rPr>
              <a:t>+</a:t>
            </a:r>
            <a:r>
              <a:rPr lang="en-US" dirty="0"/>
              <a:t> = set of </a:t>
            </a:r>
            <a:r>
              <a:rPr lang="en-US" i="1" dirty="0"/>
              <a:t>positive real numbers</a:t>
            </a:r>
          </a:p>
          <a:p>
            <a:r>
              <a:rPr lang="en-US" b="1" dirty="0">
                <a:ea typeface="Cambria Math" pitchFamily="18" charset="0"/>
              </a:rPr>
              <a:t>C</a:t>
            </a:r>
            <a:r>
              <a:rPr lang="en-US" dirty="0"/>
              <a:t> =  set of </a:t>
            </a:r>
            <a:r>
              <a:rPr lang="en-US" i="1" dirty="0"/>
              <a:t>complex numbers</a:t>
            </a:r>
            <a:r>
              <a:rPr lang="en-US" dirty="0"/>
              <a:t>.</a:t>
            </a:r>
          </a:p>
          <a:p>
            <a:r>
              <a:rPr lang="en-US" b="1" dirty="0"/>
              <a:t>Q</a:t>
            </a:r>
            <a:r>
              <a:rPr lang="en-US" dirty="0"/>
              <a:t> = set of rational numbers</a:t>
            </a:r>
          </a:p>
        </p:txBody>
      </p:sp>
    </p:spTree>
    <p:extLst>
      <p:ext uri="{BB962C8B-B14F-4D97-AF65-F5344CB8AC3E}">
        <p14:creationId xmlns:p14="http://schemas.microsoft.com/office/powerpoint/2010/main" val="25040269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r>
              <a:rPr lang="en-US" sz="1500" dirty="0"/>
              <a:t> 2</a:t>
            </a:r>
          </a:p>
        </p:txBody>
      </p:sp>
      <p:sp>
        <p:nvSpPr>
          <p:cNvPr id="4" name="Content Placeholder 2"/>
          <p:cNvSpPr>
            <a:spLocks noGrp="1"/>
          </p:cNvSpPr>
          <p:nvPr>
            <p:ph idx="1"/>
          </p:nvPr>
        </p:nvSpPr>
        <p:spPr>
          <a:xfrm>
            <a:off x="457200" y="1295400"/>
            <a:ext cx="8458200" cy="5257800"/>
          </a:xfrm>
        </p:spPr>
        <p:txBody>
          <a:bodyPr/>
          <a:lstStyle/>
          <a:p>
            <a:pPr>
              <a:spcBef>
                <a:spcPts val="600"/>
              </a:spcBef>
            </a:pPr>
            <a:r>
              <a:rPr lang="en-US" sz="2600" b="1" dirty="0"/>
              <a:t>Method </a:t>
            </a:r>
            <a:r>
              <a:rPr lang="en-US" sz="2600" b="1" dirty="0">
                <a:ea typeface="Cambria Math" pitchFamily="18" charset="0"/>
              </a:rPr>
              <a:t>2</a:t>
            </a:r>
            <a:r>
              <a:rPr lang="en-US" sz="2600" dirty="0"/>
              <a:t>: Working downward, backward substitution Let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n</a:t>
            </a:r>
            <a:r>
              <a:rPr lang="en-US" sz="2600" dirty="0">
                <a:ea typeface="Cambria Math" pitchFamily="18" charset="0"/>
              </a:rPr>
              <a:t>}</a:t>
            </a:r>
            <a:r>
              <a:rPr lang="en-US" sz="2600" i="1" dirty="0">
                <a:ea typeface="Cambria Math" pitchFamily="18" charset="0"/>
              </a:rPr>
              <a:t> </a:t>
            </a:r>
            <a:r>
              <a:rPr lang="en-US" sz="2600" dirty="0"/>
              <a:t>be a sequence that satisfies the recurrence relation </a:t>
            </a:r>
            <a:r>
              <a:rPr lang="en-US" sz="2600" i="1" dirty="0">
                <a:ea typeface="Cambria Math" pitchFamily="18" charset="0"/>
              </a:rPr>
              <a:t>a</a:t>
            </a:r>
            <a:r>
              <a:rPr lang="en-US" sz="2600" i="1" baseline="-25000" dirty="0">
                <a:ea typeface="Cambria Math" pitchFamily="18" charset="0"/>
              </a:rPr>
              <a:t>n</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cs typeface="Calibri" panose="020F0502020204030204" pitchFamily="34" charset="0"/>
              </a:rPr>
              <a:t>−</a:t>
            </a:r>
            <a:r>
              <a:rPr lang="en-US" sz="2600" baseline="-25000" dirty="0">
                <a:ea typeface="Cambria Math" pitchFamily="18" charset="0"/>
              </a:rPr>
              <a:t>1</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baseline="-25000" dirty="0"/>
              <a:t> </a:t>
            </a:r>
            <a:r>
              <a:rPr lang="en-US" sz="2600" dirty="0"/>
              <a:t>for </a:t>
            </a:r>
            <a:r>
              <a:rPr lang="en-US" sz="2600" i="1" dirty="0">
                <a:ea typeface="Cambria Math" pitchFamily="18" charset="0"/>
              </a:rPr>
              <a:t>n</a:t>
            </a:r>
            <a:r>
              <a:rPr lang="en-US" sz="2600" dirty="0">
                <a:ea typeface="Cambria Math" pitchFamily="18" charset="0"/>
              </a:rPr>
              <a:t> = 2,3,4,…. </a:t>
            </a:r>
            <a:r>
              <a:rPr lang="en-US" sz="2600" dirty="0"/>
              <a:t>and suppose that </a:t>
            </a:r>
            <a:r>
              <a:rPr lang="en-US" sz="2600" i="1" dirty="0">
                <a:ea typeface="Cambria Math" pitchFamily="18" charset="0"/>
              </a:rPr>
              <a:t>a</a:t>
            </a:r>
            <a:r>
              <a:rPr lang="en-US" sz="2600" baseline="-25000" dirty="0">
                <a:ea typeface="Cambria Math" pitchFamily="18" charset="0"/>
              </a:rPr>
              <a:t>1</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a:t>
            </a:r>
            <a:r>
              <a:rPr lang="en-US" sz="2600" i="1" dirty="0"/>
              <a:t>.</a:t>
            </a:r>
          </a:p>
          <a:p>
            <a:pPr marL="457200">
              <a:spcBef>
                <a:spcPts val="600"/>
              </a:spcBef>
            </a:pPr>
            <a:r>
              <a:rPr lang="en-US" sz="2600" i="1" dirty="0">
                <a:ea typeface="Cambria Math" pitchFamily="18" charset="0"/>
              </a:rPr>
              <a:t>a</a:t>
            </a:r>
            <a:r>
              <a:rPr lang="en-US" sz="2600" i="1" baseline="-25000" dirty="0">
                <a:ea typeface="Cambria Math" pitchFamily="18" charset="0"/>
              </a:rPr>
              <a:t>n</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rPr>
              <a:t>1</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p>
          <a:p>
            <a:pPr marL="914400">
              <a:spcBef>
                <a:spcPts val="600"/>
              </a:spcBef>
            </a:pP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n-</a:t>
            </a:r>
            <a:r>
              <a:rPr lang="en-US" sz="2600" baseline="-25000" dirty="0">
                <a:ea typeface="Cambria Math" pitchFamily="18" charset="0"/>
              </a:rPr>
              <a:t>2</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rPr>
              <a:t>2</a:t>
            </a:r>
            <a:r>
              <a:rPr lang="en-US" sz="2600" dirty="0">
                <a:ea typeface="Cambria Math" pitchFamily="18" charset="0"/>
              </a:rPr>
              <a:t> + 3 ∙ 2 </a:t>
            </a:r>
            <a:endParaRPr lang="en-US" sz="2600" dirty="0"/>
          </a:p>
          <a:p>
            <a:pPr marL="914400" lvl="1" indent="0">
              <a:spcBef>
                <a:spcPts val="600"/>
              </a:spcBef>
              <a:buNone/>
            </a:pP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n-</a:t>
            </a:r>
            <a:r>
              <a:rPr lang="en-US" sz="2600" baseline="-25000" dirty="0">
                <a:ea typeface="Cambria Math" pitchFamily="18" charset="0"/>
              </a:rPr>
              <a:t>3</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3 )+ 3 ∙ 2  =</a:t>
            </a:r>
            <a:r>
              <a:rPr lang="en-US" sz="2600" i="1" dirty="0">
                <a:ea typeface="Cambria Math" pitchFamily="18" charset="0"/>
              </a:rPr>
              <a:t> a</a:t>
            </a:r>
            <a:r>
              <a:rPr lang="en-US" sz="2600" i="1" baseline="-25000" dirty="0">
                <a:ea typeface="Cambria Math" pitchFamily="18" charset="0"/>
              </a:rPr>
              <a:t>n-</a:t>
            </a:r>
            <a:r>
              <a:rPr lang="en-US" sz="2600" baseline="-25000" dirty="0">
                <a:ea typeface="Cambria Math" pitchFamily="18" charset="0"/>
              </a:rPr>
              <a:t>3</a:t>
            </a:r>
            <a:r>
              <a:rPr lang="en-US" sz="2600" i="1" dirty="0">
                <a:ea typeface="Cambria Math" pitchFamily="18" charset="0"/>
              </a:rPr>
              <a:t> </a:t>
            </a:r>
            <a:r>
              <a:rPr lang="en-US" sz="2600" dirty="0">
                <a:ea typeface="Cambria Math" pitchFamily="18" charset="0"/>
              </a:rPr>
              <a:t>+ 3 ∙ 3</a:t>
            </a:r>
          </a:p>
          <a:p>
            <a:pPr marL="2011680" lvl="1">
              <a:spcBef>
                <a:spcPts val="600"/>
              </a:spcBef>
              <a:buNone/>
            </a:pPr>
            <a:r>
              <a:rPr lang="en-US" sz="2600" i="1" dirty="0">
                <a:ea typeface="Cambria Math" pitchFamily="18" charset="0"/>
              </a:rPr>
              <a:t>.</a:t>
            </a:r>
          </a:p>
          <a:p>
            <a:pPr marL="2011680" lvl="1">
              <a:spcBef>
                <a:spcPts val="600"/>
              </a:spcBef>
              <a:buNone/>
            </a:pPr>
            <a:r>
              <a:rPr lang="en-US" sz="2600" i="1" dirty="0">
                <a:ea typeface="Cambria Math" pitchFamily="18" charset="0"/>
              </a:rPr>
              <a:t>.</a:t>
            </a:r>
          </a:p>
          <a:p>
            <a:pPr marL="2011680" lvl="1">
              <a:spcBef>
                <a:spcPts val="600"/>
              </a:spcBef>
              <a:buNone/>
            </a:pPr>
            <a:r>
              <a:rPr lang="en-US" sz="2600" i="1" dirty="0">
                <a:ea typeface="Cambria Math" pitchFamily="18" charset="0"/>
              </a:rPr>
              <a:t>.</a:t>
            </a:r>
            <a:endParaRPr lang="en-US" sz="2600" dirty="0">
              <a:ea typeface="Cambria Math" pitchFamily="18" charset="0"/>
            </a:endParaRPr>
          </a:p>
          <a:p>
            <a:pPr marL="1097280">
              <a:spcBef>
                <a:spcPts val="600"/>
              </a:spcBef>
            </a:pPr>
            <a:r>
              <a:rPr lang="en-US" sz="2600" dirty="0">
                <a:ea typeface="Cambria Math" pitchFamily="18" charset="0"/>
              </a:rPr>
              <a:t>= </a:t>
            </a:r>
            <a:r>
              <a:rPr lang="en-US" sz="2600" i="1" dirty="0">
                <a:ea typeface="Cambria Math" pitchFamily="18" charset="0"/>
              </a:rPr>
              <a:t>a</a:t>
            </a:r>
            <a:r>
              <a:rPr lang="en-US" sz="2600" baseline="-25000" dirty="0">
                <a:ea typeface="Cambria Math" pitchFamily="18" charset="0"/>
              </a:rPr>
              <a:t>2</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3(</a:t>
            </a:r>
            <a:r>
              <a:rPr lang="en-US" sz="2600" i="1" dirty="0">
                <a:ea typeface="Cambria Math" pitchFamily="18" charset="0"/>
              </a:rPr>
              <a:t>n </a:t>
            </a:r>
            <a:r>
              <a:rPr lang="en-US" sz="2600" dirty="0">
                <a:ea typeface="Cambria Math" pitchFamily="18" charset="0"/>
                <a:cs typeface="Calibri" panose="020F0502020204030204" pitchFamily="34" charset="0"/>
              </a:rPr>
              <a:t>−</a:t>
            </a:r>
            <a:r>
              <a:rPr lang="en-US" sz="2600" i="1" dirty="0">
                <a:ea typeface="Cambria Math" pitchFamily="18" charset="0"/>
              </a:rPr>
              <a:t> </a:t>
            </a:r>
            <a:r>
              <a:rPr lang="en-US" sz="2600" dirty="0">
                <a:ea typeface="Cambria Math" pitchFamily="18" charset="0"/>
              </a:rPr>
              <a:t>2)   =</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a</a:t>
            </a:r>
            <a:r>
              <a:rPr lang="en-US" sz="2600" i="1" baseline="-25000" dirty="0">
                <a:ea typeface="Cambria Math" pitchFamily="18" charset="0"/>
              </a:rPr>
              <a:t>1</a:t>
            </a:r>
            <a:r>
              <a:rPr lang="en-US" sz="2600" i="1" dirty="0">
                <a:ea typeface="Cambria Math" pitchFamily="18" charset="0"/>
              </a:rPr>
              <a:t>  </a:t>
            </a:r>
            <a:r>
              <a:rPr lang="en-US" sz="2600" dirty="0">
                <a:ea typeface="Cambria Math" pitchFamily="18" charset="0"/>
              </a:rPr>
              <a:t>+ 3) + 3(</a:t>
            </a:r>
            <a:r>
              <a:rPr lang="en-US" sz="2600" i="1" dirty="0">
                <a:ea typeface="Cambria Math" pitchFamily="18" charset="0"/>
              </a:rPr>
              <a:t>n </a:t>
            </a:r>
            <a:r>
              <a:rPr lang="en-US" sz="2600" dirty="0">
                <a:ea typeface="Cambria Math" pitchFamily="18" charset="0"/>
                <a:cs typeface="Calibri" panose="020F0502020204030204" pitchFamily="34" charset="0"/>
              </a:rPr>
              <a:t>−</a:t>
            </a:r>
            <a:r>
              <a:rPr lang="en-US" sz="2600" i="1" dirty="0">
                <a:ea typeface="Cambria Math" pitchFamily="18" charset="0"/>
              </a:rPr>
              <a:t> </a:t>
            </a:r>
            <a:r>
              <a:rPr lang="en-US" sz="2600" dirty="0">
                <a:ea typeface="Cambria Math" pitchFamily="18" charset="0"/>
              </a:rPr>
              <a:t>2) </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 + 3(</a:t>
            </a:r>
            <a:r>
              <a:rPr lang="en-US" sz="2600" i="1" dirty="0">
                <a:ea typeface="Cambria Math" pitchFamily="18" charset="0"/>
              </a:rPr>
              <a:t>n </a:t>
            </a:r>
            <a:r>
              <a:rPr lang="en-US" sz="2600" dirty="0">
                <a:ea typeface="Cambria Math" pitchFamily="18" charset="0"/>
                <a:cs typeface="Calibri" panose="020F0502020204030204" pitchFamily="34" charset="0"/>
              </a:rPr>
              <a:t>−</a:t>
            </a:r>
            <a:r>
              <a:rPr lang="en-US" sz="2600" dirty="0">
                <a:ea typeface="Cambria Math" pitchFamily="18" charset="0"/>
              </a:rPr>
              <a:t> 1)</a:t>
            </a:r>
          </a:p>
        </p:txBody>
      </p:sp>
    </p:spTree>
    <p:extLst>
      <p:ext uri="{BB962C8B-B14F-4D97-AF65-F5344CB8AC3E}">
        <p14:creationId xmlns:p14="http://schemas.microsoft.com/office/powerpoint/2010/main" val="1765361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Application</a:t>
            </a:r>
            <a:r>
              <a:rPr lang="en-US" sz="1500" dirty="0"/>
              <a:t> 1</a:t>
            </a:r>
          </a:p>
        </p:txBody>
      </p:sp>
      <p:sp>
        <p:nvSpPr>
          <p:cNvPr id="4" name="Content Placeholder 2"/>
          <p:cNvSpPr>
            <a:spLocks noGrp="1"/>
          </p:cNvSpPr>
          <p:nvPr>
            <p:ph idx="1"/>
          </p:nvPr>
        </p:nvSpPr>
        <p:spPr>
          <a:xfrm>
            <a:off x="457200" y="1295400"/>
            <a:ext cx="8458200" cy="5257800"/>
          </a:xfrm>
        </p:spPr>
        <p:txBody>
          <a:bodyPr/>
          <a:lstStyle/>
          <a:p>
            <a:r>
              <a:rPr lang="en-US" b="1" dirty="0"/>
              <a:t>Example</a:t>
            </a:r>
            <a:r>
              <a:rPr lang="en-US" dirty="0"/>
              <a:t>: Suppose that a person deposits $</a:t>
            </a:r>
            <a:r>
              <a:rPr lang="en-US" dirty="0">
                <a:ea typeface="Cambria Math" pitchFamily="18" charset="0"/>
              </a:rPr>
              <a:t>10,000.00</a:t>
            </a:r>
            <a:r>
              <a:rPr lang="en-US" dirty="0"/>
              <a:t> in a savings account at a bank yielding </a:t>
            </a:r>
            <a:r>
              <a:rPr lang="en-US" dirty="0">
                <a:ea typeface="Cambria Math" pitchFamily="18" charset="0"/>
              </a:rPr>
              <a:t>11</a:t>
            </a:r>
            <a:r>
              <a:rPr lang="en-US" dirty="0"/>
              <a:t>% per year with interest compounded annually. How much will be in the account after </a:t>
            </a:r>
            <a:r>
              <a:rPr lang="en-US" i="1" dirty="0">
                <a:ea typeface="Cambria Math" pitchFamily="18" charset="0"/>
              </a:rPr>
              <a:t>n</a:t>
            </a:r>
            <a:r>
              <a:rPr lang="en-US" dirty="0"/>
              <a:t> years?</a:t>
            </a:r>
          </a:p>
          <a:p>
            <a:r>
              <a:rPr lang="en-US" dirty="0"/>
              <a:t>Let </a:t>
            </a:r>
            <a:r>
              <a:rPr lang="en-US" i="1" dirty="0" err="1"/>
              <a:t>P</a:t>
            </a:r>
            <a:r>
              <a:rPr lang="en-US" i="1" baseline="-25000" dirty="0" err="1"/>
              <a:t>n</a:t>
            </a:r>
            <a:r>
              <a:rPr lang="en-US" dirty="0"/>
              <a:t> denote the amount in the account after </a:t>
            </a:r>
            <a:r>
              <a:rPr lang="en-US" i="1" dirty="0">
                <a:ea typeface="Cambria Math" pitchFamily="18" charset="0"/>
              </a:rPr>
              <a:t>n</a:t>
            </a:r>
            <a:r>
              <a:rPr lang="en-US" dirty="0"/>
              <a:t> years. </a:t>
            </a:r>
            <a:r>
              <a:rPr lang="en-US" i="1" dirty="0" err="1"/>
              <a:t>P</a:t>
            </a:r>
            <a:r>
              <a:rPr lang="en-US" i="1" baseline="-25000" dirty="0" err="1"/>
              <a:t>n</a:t>
            </a:r>
            <a:r>
              <a:rPr lang="en-US" dirty="0"/>
              <a:t> satisfies the following recurrence relation:</a:t>
            </a:r>
          </a:p>
          <a:p>
            <a:pPr algn="ctr"/>
            <a:r>
              <a:rPr lang="en-US" i="1" dirty="0" err="1"/>
              <a:t>P</a:t>
            </a:r>
            <a:r>
              <a:rPr lang="en-US" i="1" baseline="-25000" dirty="0" err="1"/>
              <a:t>n</a:t>
            </a:r>
            <a:r>
              <a:rPr lang="en-US" i="1" dirty="0"/>
              <a:t> </a:t>
            </a:r>
            <a:r>
              <a:rPr lang="en-US" dirty="0"/>
              <a:t>=</a:t>
            </a:r>
            <a:r>
              <a:rPr lang="en-US" i="1" dirty="0"/>
              <a:t> P</a:t>
            </a:r>
            <a:r>
              <a:rPr lang="en-US" i="1" baseline="-25000" dirty="0"/>
              <a:t>n</a:t>
            </a:r>
            <a:r>
              <a:rPr lang="en-US" i="1" baseline="-25000" dirty="0">
                <a:cs typeface="Calibri" panose="020F0502020204030204" pitchFamily="34" charset="0"/>
              </a:rPr>
              <a:t>−</a:t>
            </a:r>
            <a:r>
              <a:rPr lang="en-US" i="1" baseline="-25000" dirty="0"/>
              <a:t>1</a:t>
            </a:r>
            <a:r>
              <a:rPr lang="en-US" i="1" dirty="0"/>
              <a:t> + </a:t>
            </a:r>
            <a:r>
              <a:rPr lang="en-US" dirty="0">
                <a:ea typeface="Cambria Math" pitchFamily="18" charset="0"/>
              </a:rPr>
              <a:t>0.11</a:t>
            </a:r>
            <a:r>
              <a:rPr lang="en-US" i="1" dirty="0"/>
              <a:t>P</a:t>
            </a:r>
            <a:r>
              <a:rPr lang="en-US" i="1" baseline="-25000" dirty="0"/>
              <a:t>n</a:t>
            </a:r>
            <a:r>
              <a:rPr lang="en-US" i="1" baseline="-25000" dirty="0">
                <a:cs typeface="Calibri" panose="020F0502020204030204" pitchFamily="34" charset="0"/>
              </a:rPr>
              <a:t>−</a:t>
            </a:r>
            <a:r>
              <a:rPr lang="en-US" i="1" baseline="-25000" dirty="0"/>
              <a:t>1</a:t>
            </a:r>
            <a:r>
              <a:rPr lang="en-US" i="1" dirty="0"/>
              <a:t> </a:t>
            </a:r>
            <a:r>
              <a:rPr lang="en-US" dirty="0"/>
              <a:t>=</a:t>
            </a:r>
            <a:r>
              <a:rPr lang="en-US" i="1" dirty="0"/>
              <a:t> </a:t>
            </a:r>
            <a:r>
              <a:rPr lang="en-US" dirty="0"/>
              <a:t>(</a:t>
            </a:r>
            <a:r>
              <a:rPr lang="en-US" dirty="0">
                <a:ea typeface="Cambria Math" pitchFamily="18" charset="0"/>
              </a:rPr>
              <a:t>1.11</a:t>
            </a:r>
            <a:r>
              <a:rPr lang="en-US" dirty="0"/>
              <a:t>) </a:t>
            </a:r>
            <a:r>
              <a:rPr lang="en-US" i="1" dirty="0"/>
              <a:t>P</a:t>
            </a:r>
            <a:r>
              <a:rPr lang="en-US" i="1" baseline="-25000" dirty="0"/>
              <a:t>n</a:t>
            </a:r>
            <a:r>
              <a:rPr lang="en-US" i="1" baseline="-25000" dirty="0">
                <a:cs typeface="Calibri" panose="020F0502020204030204" pitchFamily="34" charset="0"/>
              </a:rPr>
              <a:t>−</a:t>
            </a:r>
            <a:r>
              <a:rPr lang="en-US" i="1" baseline="-25000" dirty="0"/>
              <a:t>1</a:t>
            </a:r>
            <a:r>
              <a:rPr lang="en-US" dirty="0"/>
              <a:t> </a:t>
            </a:r>
          </a:p>
          <a:p>
            <a:pPr algn="ctr"/>
            <a:r>
              <a:rPr lang="en-US" dirty="0"/>
              <a:t>with the initial condition  </a:t>
            </a:r>
            <a:r>
              <a:rPr lang="en-US" i="1" dirty="0"/>
              <a:t>P</a:t>
            </a:r>
            <a:r>
              <a:rPr lang="en-US" baseline="-25000" dirty="0"/>
              <a:t>0  </a:t>
            </a:r>
            <a:r>
              <a:rPr lang="en-US" dirty="0"/>
              <a:t> = </a:t>
            </a:r>
            <a:r>
              <a:rPr lang="en-US" dirty="0">
                <a:ea typeface="Cambria Math" pitchFamily="18" charset="0"/>
              </a:rPr>
              <a:t>10,000</a:t>
            </a:r>
          </a:p>
        </p:txBody>
      </p:sp>
    </p:spTree>
    <p:extLst>
      <p:ext uri="{BB962C8B-B14F-4D97-AF65-F5344CB8AC3E}">
        <p14:creationId xmlns:p14="http://schemas.microsoft.com/office/powerpoint/2010/main" val="12531207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Application</a:t>
            </a:r>
            <a:r>
              <a:rPr lang="en-US" sz="1500" dirty="0"/>
              <a:t> 2</a:t>
            </a:r>
          </a:p>
        </p:txBody>
      </p:sp>
      <p:sp>
        <p:nvSpPr>
          <p:cNvPr id="4" name="Content Placeholder 2"/>
          <p:cNvSpPr>
            <a:spLocks noGrp="1"/>
          </p:cNvSpPr>
          <p:nvPr>
            <p:ph idx="1"/>
          </p:nvPr>
        </p:nvSpPr>
        <p:spPr>
          <a:xfrm>
            <a:off x="457200" y="1295400"/>
            <a:ext cx="8458200" cy="5257800"/>
          </a:xfrm>
        </p:spPr>
        <p:txBody>
          <a:bodyPr/>
          <a:lstStyle/>
          <a:p>
            <a:pPr>
              <a:spcBef>
                <a:spcPts val="0"/>
              </a:spcBef>
            </a:pPr>
            <a:r>
              <a:rPr lang="en-US" sz="2600" i="1" dirty="0"/>
              <a:t> </a:t>
            </a:r>
            <a:r>
              <a:rPr lang="en-US" sz="2600" i="1" dirty="0" err="1"/>
              <a:t>P</a:t>
            </a:r>
            <a:r>
              <a:rPr lang="en-US" sz="2600" i="1" baseline="-25000" dirty="0" err="1"/>
              <a:t>n</a:t>
            </a:r>
            <a:r>
              <a:rPr lang="en-US" sz="2600" i="1" dirty="0"/>
              <a:t> = P</a:t>
            </a:r>
            <a:r>
              <a:rPr lang="en-US" sz="2600" i="1" baseline="-25000" dirty="0"/>
              <a:t>n</a:t>
            </a:r>
            <a:r>
              <a:rPr lang="en-US" sz="2600" i="1" baseline="-25000" dirty="0">
                <a:cs typeface="Calibri" panose="020F0502020204030204" pitchFamily="34" charset="0"/>
              </a:rPr>
              <a:t>−</a:t>
            </a:r>
            <a:r>
              <a:rPr lang="en-US" sz="2600" i="1" baseline="-25000" dirty="0"/>
              <a:t>1</a:t>
            </a:r>
            <a:r>
              <a:rPr lang="en-US" sz="2600" i="1" dirty="0"/>
              <a:t> + </a:t>
            </a:r>
            <a:r>
              <a:rPr lang="en-US" sz="2600" dirty="0">
                <a:ea typeface="Cambria Math" pitchFamily="18" charset="0"/>
              </a:rPr>
              <a:t>0.11</a:t>
            </a:r>
            <a:r>
              <a:rPr lang="en-US" sz="2600" i="1" dirty="0"/>
              <a:t>P</a:t>
            </a:r>
            <a:r>
              <a:rPr lang="en-US" sz="2600" i="1" baseline="-25000" dirty="0"/>
              <a:t>n</a:t>
            </a:r>
            <a:r>
              <a:rPr lang="en-US" sz="2600" i="1" baseline="-25000" dirty="0">
                <a:cs typeface="Calibri" panose="020F0502020204030204" pitchFamily="34" charset="0"/>
              </a:rPr>
              <a:t>−</a:t>
            </a:r>
            <a:r>
              <a:rPr lang="en-US" sz="2600" i="1" baseline="-25000" dirty="0"/>
              <a:t>1</a:t>
            </a:r>
            <a:r>
              <a:rPr lang="en-US" sz="2600" i="1" dirty="0"/>
              <a:t> = </a:t>
            </a:r>
            <a:r>
              <a:rPr lang="en-US" sz="2600" dirty="0"/>
              <a:t>(</a:t>
            </a:r>
            <a:r>
              <a:rPr lang="en-US" sz="2600" dirty="0">
                <a:ea typeface="Cambria Math" pitchFamily="18" charset="0"/>
              </a:rPr>
              <a:t>1.11</a:t>
            </a:r>
            <a:r>
              <a:rPr lang="en-US" sz="2600" dirty="0"/>
              <a:t>) </a:t>
            </a:r>
            <a:r>
              <a:rPr lang="en-US" sz="2600" i="1" dirty="0"/>
              <a:t>P</a:t>
            </a:r>
            <a:r>
              <a:rPr lang="en-US" sz="2600" i="1" baseline="-25000" dirty="0"/>
              <a:t>n</a:t>
            </a:r>
            <a:r>
              <a:rPr lang="en-US" sz="2600" i="1" baseline="-25000" dirty="0">
                <a:cs typeface="Calibri" panose="020F0502020204030204" pitchFamily="34" charset="0"/>
              </a:rPr>
              <a:t>−</a:t>
            </a:r>
            <a:r>
              <a:rPr lang="en-US" sz="2600" i="1" baseline="-25000" dirty="0"/>
              <a:t>1</a:t>
            </a:r>
            <a:r>
              <a:rPr lang="en-US" sz="2600" dirty="0"/>
              <a:t> </a:t>
            </a:r>
          </a:p>
          <a:p>
            <a:pPr algn="ctr">
              <a:spcBef>
                <a:spcPts val="0"/>
              </a:spcBef>
            </a:pPr>
            <a:r>
              <a:rPr lang="en-US" sz="2600" dirty="0"/>
              <a:t>with the initial condition  </a:t>
            </a:r>
            <a:r>
              <a:rPr lang="en-US" sz="2600" i="1" dirty="0"/>
              <a:t>P</a:t>
            </a:r>
            <a:r>
              <a:rPr lang="en-US" sz="2600" baseline="-25000" dirty="0"/>
              <a:t>0  </a:t>
            </a:r>
            <a:r>
              <a:rPr lang="en-US" sz="2600" dirty="0"/>
              <a:t> = </a:t>
            </a:r>
            <a:r>
              <a:rPr lang="en-US" sz="2600" dirty="0">
                <a:ea typeface="Cambria Math" pitchFamily="18" charset="0"/>
              </a:rPr>
              <a:t>10,000</a:t>
            </a:r>
            <a:endParaRPr lang="en-US" sz="2600" i="1" dirty="0"/>
          </a:p>
          <a:p>
            <a:pPr>
              <a:spcBef>
                <a:spcPts val="0"/>
              </a:spcBef>
            </a:pPr>
            <a:r>
              <a:rPr lang="en-US" sz="2600" b="1" dirty="0"/>
              <a:t>Solution</a:t>
            </a:r>
            <a:r>
              <a:rPr lang="en-US" sz="2600" dirty="0"/>
              <a:t>: Forward Substitution</a:t>
            </a:r>
          </a:p>
          <a:p>
            <a:pPr>
              <a:spcBef>
                <a:spcPts val="0"/>
              </a:spcBef>
            </a:pPr>
            <a:r>
              <a:rPr lang="en-US" sz="2600" dirty="0"/>
              <a:t> </a:t>
            </a:r>
            <a:r>
              <a:rPr lang="en-US" sz="2600" i="1" dirty="0"/>
              <a:t>P</a:t>
            </a:r>
            <a:r>
              <a:rPr lang="en-US" sz="2600" baseline="-25000" dirty="0"/>
              <a:t>1</a:t>
            </a:r>
            <a:r>
              <a:rPr lang="en-US" sz="2600" dirty="0"/>
              <a:t>  = (</a:t>
            </a:r>
            <a:r>
              <a:rPr lang="en-US" sz="2600" dirty="0">
                <a:ea typeface="Cambria Math" pitchFamily="18" charset="0"/>
              </a:rPr>
              <a:t>1.11</a:t>
            </a:r>
            <a:r>
              <a:rPr lang="en-US" sz="2600" dirty="0"/>
              <a:t>)</a:t>
            </a:r>
            <a:r>
              <a:rPr lang="en-US" sz="2600" i="1" dirty="0"/>
              <a:t>P</a:t>
            </a:r>
            <a:r>
              <a:rPr lang="en-US" sz="2600" baseline="-25000" dirty="0"/>
              <a:t>0</a:t>
            </a:r>
            <a:r>
              <a:rPr lang="en-US" sz="2600" dirty="0"/>
              <a:t> </a:t>
            </a:r>
          </a:p>
          <a:p>
            <a:pPr>
              <a:spcBef>
                <a:spcPts val="0"/>
              </a:spcBef>
            </a:pPr>
            <a:r>
              <a:rPr lang="en-US" sz="2600" dirty="0"/>
              <a:t> </a:t>
            </a:r>
            <a:r>
              <a:rPr lang="en-US" sz="2600" i="1" dirty="0"/>
              <a:t>P</a:t>
            </a:r>
            <a:r>
              <a:rPr lang="en-US" sz="2600" baseline="-25000" dirty="0"/>
              <a:t>2</a:t>
            </a:r>
            <a:r>
              <a:rPr lang="en-US" sz="2600" dirty="0"/>
              <a:t>  = (</a:t>
            </a:r>
            <a:r>
              <a:rPr lang="en-US" sz="2600" dirty="0">
                <a:ea typeface="Cambria Math" pitchFamily="18" charset="0"/>
              </a:rPr>
              <a:t>1.11</a:t>
            </a:r>
            <a:r>
              <a:rPr lang="en-US" sz="2600" dirty="0"/>
              <a:t>)</a:t>
            </a:r>
            <a:r>
              <a:rPr lang="en-US" sz="2600" i="1" dirty="0"/>
              <a:t>P</a:t>
            </a:r>
            <a:r>
              <a:rPr lang="en-US" sz="2600" baseline="-25000" dirty="0"/>
              <a:t>1 </a:t>
            </a:r>
            <a:r>
              <a:rPr lang="en-US" sz="2600" dirty="0"/>
              <a:t>= (</a:t>
            </a:r>
            <a:r>
              <a:rPr lang="en-US" sz="2600" dirty="0">
                <a:ea typeface="Cambria Math" pitchFamily="18" charset="0"/>
              </a:rPr>
              <a:t>1.11</a:t>
            </a:r>
            <a:r>
              <a:rPr lang="en-US" sz="2600" dirty="0"/>
              <a:t>)</a:t>
            </a:r>
            <a:r>
              <a:rPr lang="en-US" sz="2600" baseline="30000" dirty="0"/>
              <a:t>2</a:t>
            </a:r>
            <a:r>
              <a:rPr lang="en-US" sz="2600" i="1" dirty="0"/>
              <a:t>P</a:t>
            </a:r>
            <a:r>
              <a:rPr lang="en-US" sz="2600" baseline="-25000" dirty="0"/>
              <a:t>0</a:t>
            </a:r>
            <a:r>
              <a:rPr lang="en-US" sz="2600" dirty="0"/>
              <a:t> </a:t>
            </a:r>
          </a:p>
          <a:p>
            <a:pPr>
              <a:spcBef>
                <a:spcPts val="0"/>
              </a:spcBef>
            </a:pPr>
            <a:r>
              <a:rPr lang="en-US" sz="2600" dirty="0"/>
              <a:t> </a:t>
            </a:r>
            <a:r>
              <a:rPr lang="en-US" sz="2600" i="1" dirty="0"/>
              <a:t>P</a:t>
            </a:r>
            <a:r>
              <a:rPr lang="en-US" sz="2600" baseline="-25000" dirty="0"/>
              <a:t>3</a:t>
            </a:r>
            <a:r>
              <a:rPr lang="en-US" sz="2600" dirty="0"/>
              <a:t>  = (</a:t>
            </a:r>
            <a:r>
              <a:rPr lang="en-US" sz="2600" dirty="0">
                <a:ea typeface="Cambria Math" pitchFamily="18" charset="0"/>
              </a:rPr>
              <a:t>1.11</a:t>
            </a:r>
            <a:r>
              <a:rPr lang="en-US" sz="2600" dirty="0"/>
              <a:t>)</a:t>
            </a:r>
            <a:r>
              <a:rPr lang="en-US" sz="2600" i="1" dirty="0"/>
              <a:t>P</a:t>
            </a:r>
            <a:r>
              <a:rPr lang="en-US" sz="2600" baseline="-25000" dirty="0"/>
              <a:t>2 </a:t>
            </a:r>
            <a:r>
              <a:rPr lang="en-US" sz="2600" dirty="0"/>
              <a:t>= (</a:t>
            </a:r>
            <a:r>
              <a:rPr lang="en-US" sz="2600" dirty="0">
                <a:ea typeface="Cambria Math" pitchFamily="18" charset="0"/>
              </a:rPr>
              <a:t>1.11</a:t>
            </a:r>
            <a:r>
              <a:rPr lang="en-US" sz="2600" dirty="0"/>
              <a:t>)</a:t>
            </a:r>
            <a:r>
              <a:rPr lang="en-US" sz="2600" baseline="30000" dirty="0"/>
              <a:t>3</a:t>
            </a:r>
            <a:r>
              <a:rPr lang="en-US" sz="2600" i="1" dirty="0"/>
              <a:t>P</a:t>
            </a:r>
            <a:r>
              <a:rPr lang="en-US" sz="2600" baseline="-25000" dirty="0"/>
              <a:t>0</a:t>
            </a:r>
            <a:r>
              <a:rPr lang="en-US" sz="2600" dirty="0"/>
              <a:t> </a:t>
            </a:r>
          </a:p>
          <a:p>
            <a:pPr>
              <a:spcBef>
                <a:spcPts val="0"/>
              </a:spcBef>
            </a:pPr>
            <a:r>
              <a:rPr lang="en-US" sz="2600" dirty="0"/>
              <a:t>                  :</a:t>
            </a:r>
          </a:p>
          <a:p>
            <a:pPr>
              <a:spcBef>
                <a:spcPts val="0"/>
              </a:spcBef>
            </a:pPr>
            <a:r>
              <a:rPr lang="en-US" sz="2600" dirty="0"/>
              <a:t> </a:t>
            </a:r>
            <a:r>
              <a:rPr lang="en-US" sz="2600" i="1" dirty="0" err="1"/>
              <a:t>P</a:t>
            </a:r>
            <a:r>
              <a:rPr lang="en-US" sz="2600" i="1" baseline="-25000" dirty="0" err="1"/>
              <a:t>n</a:t>
            </a:r>
            <a:r>
              <a:rPr lang="en-US" sz="2600" dirty="0"/>
              <a:t> = (</a:t>
            </a:r>
            <a:r>
              <a:rPr lang="en-US" sz="2600" dirty="0">
                <a:ea typeface="Cambria Math" pitchFamily="18" charset="0"/>
              </a:rPr>
              <a:t>1.11</a:t>
            </a:r>
            <a:r>
              <a:rPr lang="en-US" sz="2600" dirty="0"/>
              <a:t>)</a:t>
            </a:r>
            <a:r>
              <a:rPr lang="en-US" sz="2600" i="1" dirty="0"/>
              <a:t>P</a:t>
            </a:r>
            <a:r>
              <a:rPr lang="en-US" sz="2600" i="1" baseline="-25000" dirty="0"/>
              <a:t>n</a:t>
            </a:r>
            <a:r>
              <a:rPr lang="en-US" sz="2600" baseline="-25000" dirty="0">
                <a:cs typeface="Calibri" panose="020F0502020204030204" pitchFamily="34" charset="0"/>
              </a:rPr>
              <a:t>−</a:t>
            </a:r>
            <a:r>
              <a:rPr lang="en-US" sz="2600" baseline="-25000" dirty="0"/>
              <a:t>1 </a:t>
            </a:r>
            <a:r>
              <a:rPr lang="en-US" sz="2600" dirty="0"/>
              <a:t>= (</a:t>
            </a:r>
            <a:r>
              <a:rPr lang="en-US" sz="2600" dirty="0">
                <a:ea typeface="Cambria Math" pitchFamily="18" charset="0"/>
              </a:rPr>
              <a:t>1.11</a:t>
            </a:r>
            <a:r>
              <a:rPr lang="en-US" sz="2600" dirty="0"/>
              <a:t>)</a:t>
            </a:r>
            <a:r>
              <a:rPr lang="en-US" sz="2600" i="1" baseline="30000" dirty="0"/>
              <a:t>n</a:t>
            </a:r>
            <a:r>
              <a:rPr lang="en-US" sz="2600" dirty="0"/>
              <a:t>P</a:t>
            </a:r>
            <a:r>
              <a:rPr lang="en-US" sz="2600" baseline="-25000" dirty="0"/>
              <a:t>0</a:t>
            </a:r>
            <a:r>
              <a:rPr lang="en-US" sz="2600" dirty="0"/>
              <a:t> = (</a:t>
            </a:r>
            <a:r>
              <a:rPr lang="en-US" sz="2600" dirty="0">
                <a:ea typeface="Cambria Math" pitchFamily="18" charset="0"/>
              </a:rPr>
              <a:t>1.11</a:t>
            </a:r>
            <a:r>
              <a:rPr lang="en-US" sz="2600" dirty="0"/>
              <a:t>)</a:t>
            </a:r>
            <a:r>
              <a:rPr lang="en-US" sz="2600" i="1" baseline="30000" dirty="0"/>
              <a:t>n</a:t>
            </a:r>
            <a:r>
              <a:rPr lang="en-US" sz="2600" dirty="0"/>
              <a:t> </a:t>
            </a:r>
            <a:r>
              <a:rPr lang="en-US" sz="2600" dirty="0">
                <a:ea typeface="Cambria Math" pitchFamily="18" charset="0"/>
              </a:rPr>
              <a:t>10,000</a:t>
            </a:r>
          </a:p>
          <a:p>
            <a:pPr>
              <a:spcBef>
                <a:spcPts val="0"/>
              </a:spcBef>
            </a:pPr>
            <a:r>
              <a:rPr lang="en-US" sz="2600" dirty="0"/>
              <a:t> </a:t>
            </a:r>
            <a:r>
              <a:rPr lang="en-US" sz="2600" i="1" dirty="0" err="1"/>
              <a:t>P</a:t>
            </a:r>
            <a:r>
              <a:rPr lang="en-US" sz="2600" i="1" baseline="-25000" dirty="0" err="1"/>
              <a:t>n</a:t>
            </a:r>
            <a:r>
              <a:rPr lang="en-US" sz="2600" dirty="0"/>
              <a:t> = (</a:t>
            </a:r>
            <a:r>
              <a:rPr lang="en-US" sz="2600" dirty="0">
                <a:ea typeface="Cambria Math" pitchFamily="18" charset="0"/>
              </a:rPr>
              <a:t>1.11</a:t>
            </a:r>
            <a:r>
              <a:rPr lang="en-US" sz="2600" dirty="0"/>
              <a:t>)</a:t>
            </a:r>
            <a:r>
              <a:rPr lang="en-US" sz="2600" i="1" baseline="30000" dirty="0"/>
              <a:t>n</a:t>
            </a:r>
            <a:r>
              <a:rPr lang="en-US" sz="2600" dirty="0"/>
              <a:t> </a:t>
            </a:r>
            <a:r>
              <a:rPr lang="en-US" sz="2600" dirty="0">
                <a:ea typeface="Cambria Math" pitchFamily="18" charset="0"/>
              </a:rPr>
              <a:t>10,000</a:t>
            </a:r>
            <a:r>
              <a:rPr lang="en-US" sz="2600" dirty="0"/>
              <a:t> (Can prove by induction, covered in Chapter </a:t>
            </a:r>
            <a:r>
              <a:rPr lang="en-US" sz="2600" dirty="0">
                <a:ea typeface="Cambria Math" pitchFamily="18" charset="0"/>
              </a:rPr>
              <a:t>5</a:t>
            </a:r>
            <a:r>
              <a:rPr lang="en-US" sz="2600" dirty="0"/>
              <a:t>)</a:t>
            </a:r>
          </a:p>
          <a:p>
            <a:pPr>
              <a:spcBef>
                <a:spcPts val="0"/>
              </a:spcBef>
            </a:pPr>
            <a:r>
              <a:rPr lang="en-US" sz="2600" dirty="0"/>
              <a:t> </a:t>
            </a:r>
            <a:r>
              <a:rPr lang="en-US" sz="2600" i="1" dirty="0"/>
              <a:t>P</a:t>
            </a:r>
            <a:r>
              <a:rPr lang="en-US" sz="2600" baseline="-25000" dirty="0"/>
              <a:t>30</a:t>
            </a:r>
            <a:r>
              <a:rPr lang="en-US" sz="2600" dirty="0"/>
              <a:t> = (</a:t>
            </a:r>
            <a:r>
              <a:rPr lang="en-US" sz="2600" dirty="0">
                <a:ea typeface="Cambria Math" pitchFamily="18" charset="0"/>
              </a:rPr>
              <a:t>1.11</a:t>
            </a:r>
            <a:r>
              <a:rPr lang="en-US" sz="2600" dirty="0"/>
              <a:t>)</a:t>
            </a:r>
            <a:r>
              <a:rPr lang="en-US" sz="2600" baseline="30000" dirty="0"/>
              <a:t>30</a:t>
            </a:r>
            <a:r>
              <a:rPr lang="en-US" sz="2600" dirty="0"/>
              <a:t> </a:t>
            </a:r>
            <a:r>
              <a:rPr lang="en-US" sz="2600" dirty="0">
                <a:ea typeface="Cambria Math" pitchFamily="18" charset="0"/>
              </a:rPr>
              <a:t>10,000</a:t>
            </a:r>
            <a:r>
              <a:rPr lang="en-US" sz="2600" dirty="0"/>
              <a:t> = $</a:t>
            </a:r>
            <a:r>
              <a:rPr lang="en-US" sz="2600" dirty="0">
                <a:ea typeface="Cambria Math" pitchFamily="18" charset="0"/>
              </a:rPr>
              <a:t>228,992.97</a:t>
            </a:r>
          </a:p>
        </p:txBody>
      </p:sp>
    </p:spTree>
    <p:extLst>
      <p:ext uri="{BB962C8B-B14F-4D97-AF65-F5344CB8AC3E}">
        <p14:creationId xmlns:p14="http://schemas.microsoft.com/office/powerpoint/2010/main" val="8863132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 (</a:t>
            </a:r>
            <a:r>
              <a:rPr lang="en-US" i="1" dirty="0"/>
              <a:t>opt</a:t>
            </a:r>
            <a:r>
              <a:rPr lang="en-US" dirty="0"/>
              <a:t>)</a:t>
            </a:r>
            <a:endParaRPr lang="en-US" sz="1500" dirty="0"/>
          </a:p>
        </p:txBody>
      </p:sp>
      <p:sp>
        <p:nvSpPr>
          <p:cNvPr id="4" name="Content Placeholder 2"/>
          <p:cNvSpPr>
            <a:spLocks noGrp="1"/>
          </p:cNvSpPr>
          <p:nvPr>
            <p:ph idx="1"/>
          </p:nvPr>
        </p:nvSpPr>
        <p:spPr>
          <a:xfrm>
            <a:off x="457200" y="1295400"/>
            <a:ext cx="8458200" cy="5257800"/>
          </a:xfrm>
        </p:spPr>
        <p:txBody>
          <a:bodyPr/>
          <a:lstStyle/>
          <a:p>
            <a:pPr>
              <a:spcBef>
                <a:spcPts val="600"/>
              </a:spcBef>
            </a:pPr>
            <a:r>
              <a:rPr lang="en-US" sz="2800" dirty="0"/>
              <a:t>Given a few terms of a sequence, try to identify the sequence. Conjecture a formula, recurrence relation, or some other rule.</a:t>
            </a:r>
          </a:p>
          <a:p>
            <a:pPr>
              <a:spcBef>
                <a:spcPts val="600"/>
              </a:spcBef>
            </a:pPr>
            <a:r>
              <a:rPr lang="en-US" sz="2800" dirty="0"/>
              <a:t>Some questions to ask?</a:t>
            </a:r>
          </a:p>
          <a:p>
            <a:pPr lvl="1">
              <a:spcBef>
                <a:spcPts val="600"/>
              </a:spcBef>
            </a:pPr>
            <a:r>
              <a:rPr lang="en-US" sz="2400" dirty="0"/>
              <a:t>Are there repeated terms of the same value?</a:t>
            </a:r>
          </a:p>
          <a:p>
            <a:pPr lvl="1">
              <a:spcBef>
                <a:spcPts val="600"/>
              </a:spcBef>
            </a:pPr>
            <a:r>
              <a:rPr lang="en-US" sz="2400" dirty="0"/>
              <a:t>Can you obtain a term from the previous term by adding an amount or multiplying by an amount?</a:t>
            </a:r>
          </a:p>
          <a:p>
            <a:pPr lvl="1">
              <a:spcBef>
                <a:spcPts val="600"/>
              </a:spcBef>
            </a:pPr>
            <a:r>
              <a:rPr lang="en-US" sz="2400" dirty="0"/>
              <a:t>Can you obtain a term by combining the previous terms in some way?</a:t>
            </a:r>
          </a:p>
          <a:p>
            <a:pPr lvl="1">
              <a:spcBef>
                <a:spcPts val="600"/>
              </a:spcBef>
            </a:pPr>
            <a:r>
              <a:rPr lang="en-US" sz="2400" dirty="0"/>
              <a:t>Are they cycles among the terms?</a:t>
            </a:r>
          </a:p>
          <a:p>
            <a:pPr lvl="1">
              <a:spcBef>
                <a:spcPts val="600"/>
              </a:spcBef>
            </a:pPr>
            <a:r>
              <a:rPr lang="en-US" sz="2400" dirty="0"/>
              <a:t>Do the terms match those of a well known sequence?</a:t>
            </a:r>
          </a:p>
        </p:txBody>
      </p:sp>
    </p:spTree>
    <p:extLst>
      <p:ext uri="{BB962C8B-B14F-4D97-AF65-F5344CB8AC3E}">
        <p14:creationId xmlns:p14="http://schemas.microsoft.com/office/powerpoint/2010/main" val="15285115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Special Integer Sequences (</a:t>
            </a:r>
            <a:r>
              <a:rPr lang="en-US" i="1" dirty="0"/>
              <a:t>opt</a:t>
            </a:r>
            <a:r>
              <a:rPr lang="en-US" dirty="0"/>
              <a:t>)</a:t>
            </a:r>
            <a:r>
              <a:rPr lang="en-US" sz="1500" dirty="0"/>
              <a:t> 1</a:t>
            </a:r>
          </a:p>
        </p:txBody>
      </p:sp>
      <p:sp>
        <p:nvSpPr>
          <p:cNvPr id="4" name="Content Placeholder 2"/>
          <p:cNvSpPr>
            <a:spLocks noGrp="1"/>
          </p:cNvSpPr>
          <p:nvPr>
            <p:ph idx="1"/>
          </p:nvPr>
        </p:nvSpPr>
        <p:spPr>
          <a:xfrm>
            <a:off x="457200" y="1295400"/>
            <a:ext cx="8458200" cy="5257800"/>
          </a:xfrm>
        </p:spPr>
        <p:txBody>
          <a:bodyPr/>
          <a:lstStyle/>
          <a:p>
            <a:pPr>
              <a:spcBef>
                <a:spcPts val="0"/>
              </a:spcBef>
            </a:pPr>
            <a:r>
              <a:rPr lang="en-US" sz="2400" b="1" dirty="0"/>
              <a:t>Example </a:t>
            </a:r>
            <a:r>
              <a:rPr lang="en-US" sz="2400" b="1" dirty="0">
                <a:ea typeface="Cambria Math" pitchFamily="18" charset="0"/>
              </a:rPr>
              <a:t>1</a:t>
            </a:r>
            <a:r>
              <a:rPr lang="en-US" sz="2400" dirty="0"/>
              <a:t>: Find formulae for the sequences with the following first five terms: </a:t>
            </a:r>
            <a:r>
              <a:rPr lang="en-US" sz="2400" dirty="0">
                <a:ea typeface="Cambria Math" pitchFamily="18" charset="0"/>
              </a:rPr>
              <a:t>1, ½, ¼, 1/8, 1/16</a:t>
            </a:r>
          </a:p>
          <a:p>
            <a:pPr>
              <a:spcBef>
                <a:spcPts val="0"/>
              </a:spcBef>
            </a:pPr>
            <a:r>
              <a:rPr lang="en-US" sz="2400" b="1" dirty="0">
                <a:ea typeface="Cambria Math" pitchFamily="18" charset="0"/>
              </a:rPr>
              <a:t>Solution:  </a:t>
            </a:r>
            <a:r>
              <a:rPr lang="en-US" sz="2400" dirty="0">
                <a:ea typeface="Cambria Math" pitchFamily="18" charset="0"/>
              </a:rPr>
              <a:t>Note that the denominators are powers of 2. The sequence with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 </a:t>
            </a:r>
            <a:r>
              <a:rPr lang="en-US" sz="2400" dirty="0">
                <a:ea typeface="Cambria Math" pitchFamily="18" charset="0"/>
              </a:rPr>
              <a:t>1/2</a:t>
            </a:r>
            <a:r>
              <a:rPr lang="en-US" sz="2400" i="1" baseline="30000" dirty="0">
                <a:ea typeface="Cambria Math" pitchFamily="18" charset="0"/>
              </a:rPr>
              <a:t>n</a:t>
            </a:r>
            <a:r>
              <a:rPr lang="en-US" sz="2400" i="1" dirty="0">
                <a:ea typeface="Cambria Math" pitchFamily="18" charset="0"/>
              </a:rPr>
              <a:t> </a:t>
            </a:r>
            <a:r>
              <a:rPr lang="en-US" sz="2400" dirty="0">
                <a:ea typeface="Cambria Math" pitchFamily="18" charset="0"/>
              </a:rPr>
              <a:t>is a possible match. This is a geometric progression with </a:t>
            </a:r>
            <a:r>
              <a:rPr lang="en-US" sz="2400" i="1" dirty="0">
                <a:ea typeface="Cambria Math" pitchFamily="18" charset="0"/>
              </a:rPr>
              <a:t>a </a:t>
            </a:r>
            <a:r>
              <a:rPr lang="en-US" sz="2400" dirty="0">
                <a:ea typeface="Cambria Math" pitchFamily="18" charset="0"/>
              </a:rPr>
              <a:t>= 1</a:t>
            </a:r>
            <a:r>
              <a:rPr lang="en-US" sz="2400" i="1" dirty="0">
                <a:ea typeface="Cambria Math" pitchFamily="18" charset="0"/>
              </a:rPr>
              <a:t> </a:t>
            </a:r>
            <a:r>
              <a:rPr lang="en-US" sz="2400" dirty="0">
                <a:ea typeface="Cambria Math" pitchFamily="18" charset="0"/>
              </a:rPr>
              <a:t>and </a:t>
            </a:r>
            <a:r>
              <a:rPr lang="en-US" sz="2400" i="1" dirty="0">
                <a:ea typeface="Cambria Math" pitchFamily="18" charset="0"/>
              </a:rPr>
              <a:t>r </a:t>
            </a:r>
            <a:r>
              <a:rPr lang="en-US" sz="2400" dirty="0">
                <a:ea typeface="Cambria Math" pitchFamily="18" charset="0"/>
              </a:rPr>
              <a:t>= ½.</a:t>
            </a:r>
          </a:p>
          <a:p>
            <a:pPr>
              <a:spcBef>
                <a:spcPts val="0"/>
              </a:spcBef>
            </a:pPr>
            <a:r>
              <a:rPr lang="en-US" sz="2400" b="1" dirty="0"/>
              <a:t>Example </a:t>
            </a:r>
            <a:r>
              <a:rPr lang="en-US" sz="2400" b="1" dirty="0">
                <a:ea typeface="Cambria Math" pitchFamily="18" charset="0"/>
              </a:rPr>
              <a:t>2</a:t>
            </a:r>
            <a:r>
              <a:rPr lang="en-US" sz="2400" dirty="0"/>
              <a:t>: </a:t>
            </a:r>
            <a:r>
              <a:rPr lang="en-US" sz="2400" dirty="0">
                <a:ea typeface="Cambria Math" pitchFamily="18" charset="0"/>
              </a:rPr>
              <a:t>Consider 1,3,5,7,9</a:t>
            </a:r>
          </a:p>
          <a:p>
            <a:pPr>
              <a:spcBef>
                <a:spcPts val="0"/>
              </a:spcBef>
            </a:pPr>
            <a:r>
              <a:rPr lang="en-US" sz="2400" b="1" dirty="0">
                <a:ea typeface="Cambria Math" pitchFamily="18" charset="0"/>
              </a:rPr>
              <a:t>Solution:</a:t>
            </a:r>
            <a:r>
              <a:rPr lang="en-US" sz="2400" dirty="0">
                <a:ea typeface="Cambria Math" pitchFamily="18" charset="0"/>
              </a:rPr>
              <a:t> Note that each term is obtained by adding 2 to the previous term.  A possible formula is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  </a:t>
            </a:r>
            <a:r>
              <a:rPr lang="en-US" sz="2400" dirty="0">
                <a:ea typeface="Cambria Math" pitchFamily="18" charset="0"/>
              </a:rPr>
              <a:t>2</a:t>
            </a:r>
            <a:r>
              <a:rPr lang="en-US" sz="2400" i="1" dirty="0">
                <a:ea typeface="Cambria Math" pitchFamily="18" charset="0"/>
              </a:rPr>
              <a:t>n </a:t>
            </a:r>
            <a:r>
              <a:rPr lang="en-US" sz="2400" dirty="0">
                <a:ea typeface="Cambria Math" pitchFamily="18" charset="0"/>
              </a:rPr>
              <a:t>+ 1</a:t>
            </a:r>
            <a:r>
              <a:rPr lang="en-US" sz="2400" i="1" dirty="0">
                <a:ea typeface="Cambria Math" pitchFamily="18" charset="0"/>
              </a:rPr>
              <a:t>.  </a:t>
            </a:r>
            <a:r>
              <a:rPr lang="en-US" sz="2400" dirty="0">
                <a:ea typeface="Cambria Math" pitchFamily="18" charset="0"/>
              </a:rPr>
              <a:t>This is an arithmetic progression with </a:t>
            </a:r>
            <a:r>
              <a:rPr lang="en-US" sz="2400" i="1" dirty="0">
                <a:ea typeface="Cambria Math" pitchFamily="18" charset="0"/>
              </a:rPr>
              <a:t>a </a:t>
            </a:r>
            <a:r>
              <a:rPr lang="en-US" sz="2400" dirty="0">
                <a:ea typeface="Cambria Math" pitchFamily="18" charset="0"/>
              </a:rPr>
              <a:t>=1 and </a:t>
            </a:r>
            <a:r>
              <a:rPr lang="en-US" sz="2400" i="1" dirty="0">
                <a:ea typeface="Cambria Math" pitchFamily="18" charset="0"/>
              </a:rPr>
              <a:t>d </a:t>
            </a:r>
            <a:r>
              <a:rPr lang="en-US" sz="2400" dirty="0">
                <a:ea typeface="Cambria Math" pitchFamily="18" charset="0"/>
              </a:rPr>
              <a:t>= 2.</a:t>
            </a:r>
          </a:p>
          <a:p>
            <a:pPr>
              <a:spcBef>
                <a:spcPts val="0"/>
              </a:spcBef>
            </a:pPr>
            <a:r>
              <a:rPr lang="en-US" sz="2400" b="1" dirty="0"/>
              <a:t>Example </a:t>
            </a:r>
            <a:r>
              <a:rPr lang="en-US" sz="2400" b="1" dirty="0">
                <a:ea typeface="Cambria Math" pitchFamily="18" charset="0"/>
              </a:rPr>
              <a:t>3</a:t>
            </a:r>
            <a:r>
              <a:rPr lang="en-US" sz="2400" dirty="0"/>
              <a:t>: </a:t>
            </a:r>
            <a:r>
              <a:rPr lang="en-US" sz="2400" dirty="0">
                <a:ea typeface="Cambria Math" pitchFamily="18" charset="0"/>
              </a:rPr>
              <a:t>1, -1, 1, -1,1</a:t>
            </a:r>
          </a:p>
          <a:p>
            <a:pPr>
              <a:spcBef>
                <a:spcPts val="0"/>
              </a:spcBef>
            </a:pPr>
            <a:r>
              <a:rPr lang="en-US" sz="2400" b="1" dirty="0">
                <a:ea typeface="Cambria Math" pitchFamily="18" charset="0"/>
              </a:rPr>
              <a:t>Solution: </a:t>
            </a:r>
            <a:r>
              <a:rPr lang="en-US" sz="2400" dirty="0">
                <a:ea typeface="Cambria Math" pitchFamily="18" charset="0"/>
              </a:rPr>
              <a:t>The terms alternate between 1 and -1. A possible sequence is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a:t>
            </a:r>
            <a:r>
              <a:rPr lang="en-US" sz="2400" dirty="0">
                <a:ea typeface="Cambria Math" pitchFamily="18" charset="0"/>
              </a:rPr>
              <a:t>=</a:t>
            </a:r>
            <a:r>
              <a:rPr lang="en-US" sz="2400" i="1" dirty="0">
                <a:ea typeface="Cambria Math" pitchFamily="18" charset="0"/>
              </a:rPr>
              <a:t>  </a:t>
            </a:r>
            <a:r>
              <a:rPr lang="en-US" sz="2400" dirty="0">
                <a:ea typeface="Cambria Math" pitchFamily="18" charset="0"/>
              </a:rPr>
              <a:t>(</a:t>
            </a:r>
            <a:r>
              <a:rPr lang="en-US" sz="2400" dirty="0">
                <a:ea typeface="Cambria Math"/>
              </a:rPr>
              <a:t>−</a:t>
            </a:r>
            <a:r>
              <a:rPr lang="en-US" sz="2400" dirty="0">
                <a:ea typeface="Cambria Math" pitchFamily="18" charset="0"/>
              </a:rPr>
              <a:t>1)</a:t>
            </a:r>
            <a:r>
              <a:rPr lang="en-US" sz="2400" i="1" baseline="30000" dirty="0">
                <a:ea typeface="Cambria Math" pitchFamily="18" charset="0"/>
              </a:rPr>
              <a:t>n</a:t>
            </a:r>
            <a:r>
              <a:rPr lang="en-US" sz="2400" dirty="0">
                <a:ea typeface="Cambria Math" pitchFamily="18" charset="0"/>
              </a:rPr>
              <a:t> . This is a geometric progression with </a:t>
            </a:r>
            <a:r>
              <a:rPr lang="en-US" sz="2400" i="1" dirty="0">
                <a:ea typeface="Cambria Math" pitchFamily="18" charset="0"/>
              </a:rPr>
              <a:t>a </a:t>
            </a:r>
            <a:r>
              <a:rPr lang="en-US" sz="2400" dirty="0">
                <a:ea typeface="Cambria Math" pitchFamily="18" charset="0"/>
              </a:rPr>
              <a:t>=</a:t>
            </a:r>
            <a:r>
              <a:rPr lang="en-US" sz="2400" i="1" dirty="0">
                <a:ea typeface="Cambria Math" pitchFamily="18" charset="0"/>
              </a:rPr>
              <a:t> </a:t>
            </a:r>
            <a:r>
              <a:rPr lang="en-US" sz="2400" dirty="0">
                <a:ea typeface="Cambria Math" pitchFamily="18" charset="0"/>
              </a:rPr>
              <a:t>1</a:t>
            </a:r>
            <a:r>
              <a:rPr lang="en-US" sz="2400" i="1" dirty="0">
                <a:ea typeface="Cambria Math" pitchFamily="18" charset="0"/>
              </a:rPr>
              <a:t> </a:t>
            </a:r>
            <a:r>
              <a:rPr lang="en-US" sz="2400" dirty="0">
                <a:ea typeface="Cambria Math" pitchFamily="18" charset="0"/>
              </a:rPr>
              <a:t>and </a:t>
            </a:r>
            <a:r>
              <a:rPr lang="en-US" sz="2400" i="1" dirty="0">
                <a:ea typeface="Cambria Math" pitchFamily="18" charset="0"/>
              </a:rPr>
              <a:t>r </a:t>
            </a:r>
            <a:r>
              <a:rPr lang="en-US" sz="2400" dirty="0">
                <a:ea typeface="Cambria Math" pitchFamily="18" charset="0"/>
              </a:rPr>
              <a:t>=</a:t>
            </a:r>
            <a:r>
              <a:rPr lang="en-US" sz="2400" i="1" dirty="0">
                <a:ea typeface="Cambria Math" pitchFamily="18" charset="0"/>
              </a:rPr>
              <a:t> </a:t>
            </a:r>
            <a:r>
              <a:rPr lang="en-US" sz="2400" dirty="0">
                <a:ea typeface="Cambria Math"/>
              </a:rPr>
              <a:t>−</a:t>
            </a:r>
            <a:r>
              <a:rPr lang="en-US" sz="2400" dirty="0">
                <a:ea typeface="Cambria Math" pitchFamily="18" charset="0"/>
              </a:rPr>
              <a:t>1.</a:t>
            </a:r>
            <a:endParaRPr lang="en-US" sz="2400" dirty="0"/>
          </a:p>
        </p:txBody>
      </p:sp>
    </p:spTree>
    <p:extLst>
      <p:ext uri="{BB962C8B-B14F-4D97-AF65-F5344CB8AC3E}">
        <p14:creationId xmlns:p14="http://schemas.microsoft.com/office/powerpoint/2010/main" val="3792884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Special Integer Sequences (</a:t>
            </a:r>
            <a:r>
              <a:rPr lang="en-US" i="1" dirty="0"/>
              <a:t>opt</a:t>
            </a:r>
            <a:r>
              <a:rPr lang="en-US" dirty="0"/>
              <a:t>)</a:t>
            </a:r>
            <a:r>
              <a:rPr lang="en-US" sz="1500" dirty="0"/>
              <a:t> 2</a:t>
            </a:r>
          </a:p>
        </p:txBody>
      </p:sp>
      <p:sp>
        <p:nvSpPr>
          <p:cNvPr id="4" name="Content Placeholder 2"/>
          <p:cNvSpPr>
            <a:spLocks noGrp="1"/>
          </p:cNvSpPr>
          <p:nvPr>
            <p:ph idx="1"/>
          </p:nvPr>
        </p:nvSpPr>
        <p:spPr>
          <a:xfrm>
            <a:off x="914400" y="1524000"/>
            <a:ext cx="7848600" cy="457200"/>
          </a:xfrm>
          <a:solidFill>
            <a:srgbClr val="E1F3FF"/>
          </a:solidFill>
          <a:ln w="28575">
            <a:solidFill>
              <a:srgbClr val="14AAE1"/>
            </a:solidFill>
          </a:ln>
        </p:spPr>
        <p:txBody>
          <a:bodyPr/>
          <a:lstStyle/>
          <a:p>
            <a:pPr>
              <a:spcBef>
                <a:spcPts val="0"/>
              </a:spcBef>
            </a:pPr>
            <a:r>
              <a:rPr lang="en-US" sz="2400" b="1" dirty="0"/>
              <a:t>TABLE 1 </a:t>
            </a:r>
            <a:r>
              <a:rPr lang="en-US" sz="2400" dirty="0"/>
              <a:t>Some Useful Sequences.</a:t>
            </a:r>
          </a:p>
        </p:txBody>
      </p:sp>
      <p:graphicFrame>
        <p:nvGraphicFramePr>
          <p:cNvPr id="5" name="Table 3"/>
          <p:cNvGraphicFramePr>
            <a:graphicFrameLocks noGrp="1"/>
          </p:cNvGraphicFramePr>
          <p:nvPr>
            <p:extLst>
              <p:ext uri="{D42A27DB-BD31-4B8C-83A1-F6EECF244321}">
                <p14:modId xmlns:p14="http://schemas.microsoft.com/office/powerpoint/2010/main" val="1066655803"/>
              </p:ext>
            </p:extLst>
          </p:nvPr>
        </p:nvGraphicFramePr>
        <p:xfrm>
          <a:off x="914400" y="1981200"/>
          <a:ext cx="7848600" cy="4495800"/>
        </p:xfrm>
        <a:graphic>
          <a:graphicData uri="http://schemas.openxmlformats.org/drawingml/2006/table">
            <a:tbl>
              <a:tblPr firstRow="1" bandRow="1">
                <a:tableStyleId>{5C22544A-7EE6-4342-B048-85BDC9FD1C3A}</a:tableStyleId>
              </a:tblPr>
              <a:tblGrid>
                <a:gridCol w="1385047">
                  <a:extLst>
                    <a:ext uri="{9D8B030D-6E8A-4147-A177-3AD203B41FA5}">
                      <a16:colId xmlns:a16="http://schemas.microsoft.com/office/drawing/2014/main" xmlns="" val="1402278756"/>
                    </a:ext>
                  </a:extLst>
                </a:gridCol>
                <a:gridCol w="6463553">
                  <a:extLst>
                    <a:ext uri="{9D8B030D-6E8A-4147-A177-3AD203B41FA5}">
                      <a16:colId xmlns:a16="http://schemas.microsoft.com/office/drawing/2014/main" xmlns="" val="285891526"/>
                    </a:ext>
                  </a:extLst>
                </a:gridCol>
              </a:tblGrid>
              <a:tr h="444105">
                <a:tc>
                  <a:txBody>
                    <a:bodyPr/>
                    <a:lstStyle/>
                    <a:p>
                      <a:r>
                        <a:rPr lang="en-US" sz="2200" b="1" i="1" u="none" strike="noStrike" kern="1200" baseline="0" dirty="0">
                          <a:solidFill>
                            <a:schemeClr val="tx1"/>
                          </a:solidFill>
                          <a:latin typeface="+mn-lt"/>
                          <a:ea typeface="+mn-ea"/>
                          <a:cs typeface="+mn-cs"/>
                        </a:rPr>
                        <a:t>nth Term</a:t>
                      </a:r>
                      <a:endParaRPr lang="en-US" sz="22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sz="2200" b="1" i="1" u="none" strike="noStrike" kern="1200" baseline="0" dirty="0">
                          <a:solidFill>
                            <a:schemeClr val="tx1"/>
                          </a:solidFill>
                          <a:latin typeface="+mn-lt"/>
                          <a:ea typeface="+mn-ea"/>
                          <a:cs typeface="+mn-cs"/>
                        </a:rPr>
                        <a:t>First 10 Terms</a:t>
                      </a:r>
                      <a:endParaRPr lang="en-US" sz="22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xmlns="" val="1517576619"/>
                  </a:ext>
                </a:extLst>
              </a:tr>
              <a:tr h="4051695">
                <a:tc>
                  <a:txBody>
                    <a:bodyPr/>
                    <a:lstStyle/>
                    <a:p>
                      <a:pPr>
                        <a:spcBef>
                          <a:spcPts val="1200"/>
                        </a:spcBef>
                        <a:spcAft>
                          <a:spcPts val="600"/>
                        </a:spcAft>
                      </a:pPr>
                      <a:r>
                        <a:rPr lang="en-US" sz="2200" i="1" dirty="0"/>
                        <a:t>n</a:t>
                      </a:r>
                      <a:r>
                        <a:rPr lang="en-US" sz="2200" i="1" baseline="30000" dirty="0"/>
                        <a:t>2</a:t>
                      </a:r>
                    </a:p>
                    <a:p>
                      <a:pPr>
                        <a:spcBef>
                          <a:spcPts val="1200"/>
                        </a:spcBef>
                        <a:spcAft>
                          <a:spcPts val="600"/>
                        </a:spcAft>
                      </a:pPr>
                      <a:r>
                        <a:rPr lang="en-US" sz="2200" i="1" dirty="0"/>
                        <a:t>n</a:t>
                      </a:r>
                      <a:r>
                        <a:rPr lang="en-US" sz="2200" i="1" baseline="30000" dirty="0"/>
                        <a:t>3</a:t>
                      </a:r>
                    </a:p>
                    <a:p>
                      <a:pPr>
                        <a:spcBef>
                          <a:spcPts val="1200"/>
                        </a:spcBef>
                        <a:spcAft>
                          <a:spcPts val="600"/>
                        </a:spcAft>
                      </a:pPr>
                      <a:r>
                        <a:rPr lang="en-US" sz="2200" i="1" dirty="0"/>
                        <a:t>n</a:t>
                      </a:r>
                      <a:r>
                        <a:rPr lang="en-US" sz="2200" i="1" baseline="30000" dirty="0"/>
                        <a:t>4</a:t>
                      </a:r>
                    </a:p>
                    <a:p>
                      <a:pPr>
                        <a:spcBef>
                          <a:spcPts val="1200"/>
                        </a:spcBef>
                        <a:spcAft>
                          <a:spcPts val="600"/>
                        </a:spcAft>
                      </a:pPr>
                      <a:r>
                        <a:rPr lang="en-US" sz="2200" i="1" dirty="0" err="1"/>
                        <a:t>f</a:t>
                      </a:r>
                      <a:r>
                        <a:rPr lang="en-US" sz="2200" i="1" baseline="-25000" dirty="0" err="1"/>
                        <a:t>n</a:t>
                      </a:r>
                      <a:endParaRPr lang="en-US" sz="2200" i="1" baseline="-25000" dirty="0"/>
                    </a:p>
                    <a:p>
                      <a:pPr>
                        <a:spcBef>
                          <a:spcPts val="1200"/>
                        </a:spcBef>
                        <a:spcAft>
                          <a:spcPts val="600"/>
                        </a:spcAft>
                      </a:pPr>
                      <a:r>
                        <a:rPr lang="en-US" sz="2200" i="1" dirty="0"/>
                        <a:t>2</a:t>
                      </a:r>
                      <a:r>
                        <a:rPr lang="en-US" sz="2200" i="1" baseline="30000" dirty="0"/>
                        <a:t>n</a:t>
                      </a:r>
                    </a:p>
                    <a:p>
                      <a:pPr>
                        <a:spcBef>
                          <a:spcPts val="1200"/>
                        </a:spcBef>
                        <a:spcAft>
                          <a:spcPts val="600"/>
                        </a:spcAft>
                      </a:pPr>
                      <a:r>
                        <a:rPr lang="en-US" sz="2200" i="1" dirty="0"/>
                        <a:t>3</a:t>
                      </a:r>
                      <a:r>
                        <a:rPr lang="en-US" sz="2200" i="1" baseline="30000" dirty="0"/>
                        <a:t>n</a:t>
                      </a:r>
                    </a:p>
                    <a:p>
                      <a:pPr>
                        <a:spcBef>
                          <a:spcPts val="1200"/>
                        </a:spcBef>
                        <a:spcAft>
                          <a:spcPts val="600"/>
                        </a:spcAft>
                      </a:pPr>
                      <a:r>
                        <a:rPr lang="en-US" sz="2200" i="1" dirty="0"/>
                        <a:t>n</a:t>
                      </a:r>
                      <a:r>
                        <a:rPr lang="en-US" sz="2200" b="0" i="0" u="none" strike="noStrike" kern="1200" baseline="0" dirty="0">
                          <a:solidFill>
                            <a:schemeClr val="dk1"/>
                          </a:solidFill>
                          <a:latin typeface="+mn-lt"/>
                          <a:ea typeface="+mn-ea"/>
                          <a:cs typeface="+mn-cs"/>
                        </a:rPr>
                        <a:t>!</a:t>
                      </a:r>
                      <a:endParaRPr lang="en-US" sz="2200" i="1"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343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512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1296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2401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4096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6561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89</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512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1024</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2187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6561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19683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59049</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5040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40320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362880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3628800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endParaRPr lang="en-US" sz="2200"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xmlns="" val="1676378713"/>
                  </a:ext>
                </a:extLst>
              </a:tr>
            </a:tbl>
          </a:graphicData>
        </a:graphic>
      </p:graphicFrame>
    </p:spTree>
    <p:extLst>
      <p:ext uri="{BB962C8B-B14F-4D97-AF65-F5344CB8AC3E}">
        <p14:creationId xmlns:p14="http://schemas.microsoft.com/office/powerpoint/2010/main" val="7922629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Guessing Sequences (</a:t>
            </a:r>
            <a:r>
              <a:rPr lang="en-US" i="1" dirty="0"/>
              <a:t>optional</a:t>
            </a:r>
            <a:r>
              <a:rPr lang="en-US" dirty="0"/>
              <a:t>)</a:t>
            </a:r>
            <a:endParaRPr lang="en-US" sz="1500" dirty="0"/>
          </a:p>
        </p:txBody>
      </p:sp>
      <p:sp>
        <p:nvSpPr>
          <p:cNvPr id="4" name="Content Placeholder 2"/>
          <p:cNvSpPr>
            <a:spLocks noGrp="1"/>
          </p:cNvSpPr>
          <p:nvPr>
            <p:ph idx="1"/>
          </p:nvPr>
        </p:nvSpPr>
        <p:spPr>
          <a:xfrm>
            <a:off x="457200" y="1295400"/>
            <a:ext cx="8458200" cy="5105400"/>
          </a:xfrm>
        </p:spPr>
        <p:txBody>
          <a:bodyPr/>
          <a:lstStyle/>
          <a:p>
            <a:r>
              <a:rPr lang="en-US" b="1" dirty="0"/>
              <a:t>Example</a:t>
            </a:r>
            <a:r>
              <a:rPr lang="en-US" dirty="0"/>
              <a:t>: Conjecture a simple formula for </a:t>
            </a:r>
            <a:r>
              <a:rPr lang="en-US" i="1" dirty="0"/>
              <a:t>a</a:t>
            </a:r>
            <a:r>
              <a:rPr lang="en-US" i="1" baseline="-25000" dirty="0"/>
              <a:t>n</a:t>
            </a:r>
            <a:r>
              <a:rPr lang="en-US" dirty="0"/>
              <a:t> if the first </a:t>
            </a:r>
            <a:r>
              <a:rPr lang="en-US" dirty="0">
                <a:ea typeface="Cambria Math" pitchFamily="18" charset="0"/>
              </a:rPr>
              <a:t>10</a:t>
            </a:r>
            <a:r>
              <a:rPr lang="en-US" dirty="0"/>
              <a:t> terms of the sequence {</a:t>
            </a:r>
            <a:r>
              <a:rPr lang="en-US" i="1" dirty="0"/>
              <a:t>a</a:t>
            </a:r>
            <a:r>
              <a:rPr lang="en-US" i="1" baseline="-25000" dirty="0"/>
              <a:t>n</a:t>
            </a:r>
            <a:r>
              <a:rPr lang="en-US" dirty="0"/>
              <a:t>}</a:t>
            </a:r>
            <a:r>
              <a:rPr lang="en-US" i="1" dirty="0"/>
              <a:t> </a:t>
            </a:r>
            <a:r>
              <a:rPr lang="en-US" dirty="0"/>
              <a:t>are </a:t>
            </a:r>
            <a:r>
              <a:rPr lang="en-US" dirty="0">
                <a:ea typeface="Cambria Math" pitchFamily="18" charset="0"/>
              </a:rPr>
              <a:t>1, 7, 25, 79, 241, 727, 2185, 6559, 19681, 59047.</a:t>
            </a:r>
            <a:endParaRPr lang="en-US" dirty="0"/>
          </a:p>
          <a:p>
            <a:r>
              <a:rPr lang="en-US" b="1" dirty="0"/>
              <a:t>Solution</a:t>
            </a:r>
            <a:r>
              <a:rPr lang="en-US" dirty="0"/>
              <a:t>: Note the ratio of each term to the previous approximates </a:t>
            </a:r>
            <a:r>
              <a:rPr lang="en-US" dirty="0">
                <a:ea typeface="Cambria Math" pitchFamily="18" charset="0"/>
              </a:rPr>
              <a:t>3</a:t>
            </a:r>
            <a:r>
              <a:rPr lang="en-US" dirty="0"/>
              <a:t>. So now compare with the  sequence </a:t>
            </a:r>
            <a:r>
              <a:rPr lang="en-US" dirty="0">
                <a:ea typeface="Cambria Math" pitchFamily="18" charset="0"/>
              </a:rPr>
              <a:t>3</a:t>
            </a:r>
            <a:r>
              <a:rPr lang="en-US" i="1" baseline="30000" dirty="0"/>
              <a:t>n</a:t>
            </a:r>
            <a:r>
              <a:rPr lang="en-US" dirty="0"/>
              <a:t> . We notice that the </a:t>
            </a:r>
            <a:r>
              <a:rPr lang="en-US" i="1" dirty="0"/>
              <a:t>n</a:t>
            </a:r>
            <a:r>
              <a:rPr lang="en-US" dirty="0"/>
              <a:t>th term is </a:t>
            </a:r>
            <a:r>
              <a:rPr lang="en-US" dirty="0">
                <a:ea typeface="Cambria Math" pitchFamily="18" charset="0"/>
              </a:rPr>
              <a:t>2</a:t>
            </a:r>
            <a:r>
              <a:rPr lang="en-US" dirty="0"/>
              <a:t> less than the corresponding power of </a:t>
            </a:r>
            <a:r>
              <a:rPr lang="en-US" dirty="0">
                <a:ea typeface="Cambria Math" pitchFamily="18" charset="0"/>
              </a:rPr>
              <a:t>3</a:t>
            </a:r>
            <a:r>
              <a:rPr lang="en-US" dirty="0"/>
              <a:t>. So a good conjecture is that </a:t>
            </a:r>
            <a:r>
              <a:rPr lang="en-US" i="1" dirty="0"/>
              <a:t>a</a:t>
            </a:r>
            <a:r>
              <a:rPr lang="en-US" i="1" baseline="-25000" dirty="0"/>
              <a:t>n</a:t>
            </a:r>
            <a:r>
              <a:rPr lang="en-US" dirty="0"/>
              <a:t> = </a:t>
            </a:r>
            <a:r>
              <a:rPr lang="en-US" dirty="0">
                <a:ea typeface="Cambria Math" pitchFamily="18" charset="0"/>
              </a:rPr>
              <a:t>3</a:t>
            </a:r>
            <a:r>
              <a:rPr lang="en-US" i="1" baseline="30000" dirty="0"/>
              <a:t>n</a:t>
            </a:r>
            <a:r>
              <a:rPr lang="en-US" dirty="0"/>
              <a:t> </a:t>
            </a:r>
            <a:r>
              <a:rPr lang="en-US" dirty="0">
                <a:ea typeface="Cambria Math"/>
              </a:rPr>
              <a:t>−</a:t>
            </a:r>
            <a:r>
              <a:rPr lang="en-US" dirty="0"/>
              <a:t> </a:t>
            </a:r>
            <a:r>
              <a:rPr lang="en-US" dirty="0">
                <a:ea typeface="Cambria Math" pitchFamily="18" charset="0"/>
              </a:rPr>
              <a:t>2</a:t>
            </a:r>
            <a:r>
              <a:rPr lang="en-US" dirty="0"/>
              <a:t>.</a:t>
            </a:r>
          </a:p>
        </p:txBody>
      </p:sp>
    </p:spTree>
    <p:extLst>
      <p:ext uri="{BB962C8B-B14F-4D97-AF65-F5344CB8AC3E}">
        <p14:creationId xmlns:p14="http://schemas.microsoft.com/office/powerpoint/2010/main" val="1985819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Sequences (</a:t>
            </a:r>
            <a:r>
              <a:rPr lang="en-US" i="1" dirty="0"/>
              <a:t>optional</a:t>
            </a:r>
            <a:r>
              <a:rPr lang="en-US" dirty="0"/>
              <a:t>)</a:t>
            </a:r>
            <a:r>
              <a:rPr lang="en-US" sz="1500" dirty="0"/>
              <a:t> 1</a:t>
            </a:r>
            <a:r>
              <a:rPr lang="en-US" dirty="0"/>
              <a:t> </a:t>
            </a:r>
            <a:endParaRPr lang="en-US" sz="1500" dirty="0"/>
          </a:p>
        </p:txBody>
      </p:sp>
      <p:sp>
        <p:nvSpPr>
          <p:cNvPr id="4" name="Content Placeholder 2"/>
          <p:cNvSpPr>
            <a:spLocks noGrp="1"/>
          </p:cNvSpPr>
          <p:nvPr>
            <p:ph idx="1"/>
          </p:nvPr>
        </p:nvSpPr>
        <p:spPr>
          <a:xfrm>
            <a:off x="457200" y="1295400"/>
            <a:ext cx="8382000" cy="5029200"/>
          </a:xfrm>
        </p:spPr>
        <p:txBody>
          <a:bodyPr/>
          <a:lstStyle/>
          <a:p>
            <a:pPr>
              <a:spcBef>
                <a:spcPts val="600"/>
              </a:spcBef>
            </a:pPr>
            <a:r>
              <a:rPr lang="en-US" sz="2600" dirty="0"/>
              <a:t>Integer sequences appear in a wide range of contexts. Later we will see the sequence of prime numbers (Chapter 4), the number of ways to order </a:t>
            </a:r>
            <a:r>
              <a:rPr lang="en-US" sz="2600" i="1" dirty="0"/>
              <a:t>n</a:t>
            </a:r>
            <a:r>
              <a:rPr lang="en-US" sz="2600" dirty="0"/>
              <a:t> discrete objects (Chapter 6), the number of moves needed to solve the Tower of Hanoi puzzle with </a:t>
            </a:r>
            <a:r>
              <a:rPr lang="en-US" sz="2600" i="1" dirty="0"/>
              <a:t>n</a:t>
            </a:r>
            <a:r>
              <a:rPr lang="en-US" sz="2600" dirty="0"/>
              <a:t> disks (Chapter 8), and the number of rabbits on an island after </a:t>
            </a:r>
            <a:r>
              <a:rPr lang="en-US" sz="2600" i="1" dirty="0"/>
              <a:t>n</a:t>
            </a:r>
            <a:r>
              <a:rPr lang="en-US" sz="2600" dirty="0"/>
              <a:t> months (Chapter 8).</a:t>
            </a:r>
          </a:p>
          <a:p>
            <a:pPr>
              <a:spcBef>
                <a:spcPts val="600"/>
              </a:spcBef>
            </a:pPr>
            <a:r>
              <a:rPr lang="en-US" sz="2600" dirty="0"/>
              <a:t>Integer sequences are useful in many fields such as biology, engineering, chemistry and physics.</a:t>
            </a:r>
          </a:p>
          <a:p>
            <a:pPr>
              <a:spcBef>
                <a:spcPts val="600"/>
              </a:spcBef>
            </a:pPr>
            <a:r>
              <a:rPr lang="en-US" sz="2600" dirty="0"/>
              <a:t>On-Line Encyclopedia of Integer Sequences (OESIS) contains over </a:t>
            </a:r>
            <a:r>
              <a:rPr lang="en-US" sz="2600" dirty="0">
                <a:ea typeface="Cambria Math" pitchFamily="18" charset="0"/>
              </a:rPr>
              <a:t>200,000</a:t>
            </a:r>
            <a:r>
              <a:rPr lang="en-US" sz="2600" dirty="0"/>
              <a:t> sequences. Began by Neil Stone in the </a:t>
            </a:r>
            <a:r>
              <a:rPr lang="en-US" sz="2600" dirty="0">
                <a:ea typeface="Cambria Math" pitchFamily="18" charset="0"/>
              </a:rPr>
              <a:t>1960</a:t>
            </a:r>
            <a:r>
              <a:rPr lang="en-US" sz="2600" dirty="0"/>
              <a:t>s (printed form). Now found at </a:t>
            </a:r>
            <a:r>
              <a:rPr lang="en-US" sz="2600" dirty="0">
                <a:solidFill>
                  <a:srgbClr val="5A5000"/>
                </a:solidFill>
                <a:ea typeface="Cambria Math"/>
                <a:hlinkClick r:id="rId2"/>
              </a:rPr>
              <a:t>http://oeis.org/Spuzzle.html</a:t>
            </a:r>
            <a:endParaRPr lang="en-US" sz="2600" dirty="0">
              <a:solidFill>
                <a:srgbClr val="5A5000"/>
              </a:solidFill>
            </a:endParaRPr>
          </a:p>
        </p:txBody>
      </p:sp>
    </p:spTree>
    <p:extLst>
      <p:ext uri="{BB962C8B-B14F-4D97-AF65-F5344CB8AC3E}">
        <p14:creationId xmlns:p14="http://schemas.microsoft.com/office/powerpoint/2010/main" val="32208185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Sequences (</a:t>
            </a:r>
            <a:r>
              <a:rPr lang="en-US" i="1" dirty="0"/>
              <a:t>optional</a:t>
            </a:r>
            <a:r>
              <a:rPr lang="en-US" dirty="0"/>
              <a:t>)</a:t>
            </a:r>
            <a:r>
              <a:rPr lang="en-US" sz="1500" dirty="0"/>
              <a:t> 2</a:t>
            </a:r>
            <a:r>
              <a:rPr lang="en-US" dirty="0"/>
              <a:t> </a:t>
            </a:r>
            <a:endParaRPr lang="en-US" sz="1500" dirty="0"/>
          </a:p>
        </p:txBody>
      </p:sp>
      <p:sp>
        <p:nvSpPr>
          <p:cNvPr id="4" name="Content Placeholder 2"/>
          <p:cNvSpPr>
            <a:spLocks noGrp="1"/>
          </p:cNvSpPr>
          <p:nvPr>
            <p:ph idx="1"/>
          </p:nvPr>
        </p:nvSpPr>
        <p:spPr>
          <a:xfrm>
            <a:off x="457200" y="1295400"/>
            <a:ext cx="8382000" cy="5303520"/>
          </a:xfrm>
        </p:spPr>
        <p:txBody>
          <a:bodyPr/>
          <a:lstStyle/>
          <a:p>
            <a:pPr>
              <a:spcBef>
                <a:spcPts val="300"/>
              </a:spcBef>
            </a:pPr>
            <a:r>
              <a:rPr lang="en-US" sz="2000" dirty="0"/>
              <a:t>Here are three interesting sequences to try from the  OESIS site. To solve each puzzle, find a rule that determines the terms of the sequence.</a:t>
            </a:r>
          </a:p>
          <a:p>
            <a:pPr>
              <a:spcBef>
                <a:spcPts val="300"/>
              </a:spcBef>
            </a:pPr>
            <a:r>
              <a:rPr lang="en-US" sz="2000" dirty="0"/>
              <a:t>Guess the rules for forming for the following sequences:</a:t>
            </a:r>
          </a:p>
          <a:p>
            <a:pPr lvl="1">
              <a:spcBef>
                <a:spcPts val="300"/>
              </a:spcBef>
            </a:pPr>
            <a:r>
              <a:rPr lang="en-US" sz="2000" dirty="0">
                <a:ea typeface="Cambria Math" pitchFamily="18" charset="0"/>
              </a:rPr>
              <a:t>2, 3, 3, 5, 10, 13, 39, 43, 172, 177, ...</a:t>
            </a:r>
          </a:p>
          <a:p>
            <a:pPr lvl="2">
              <a:spcBef>
                <a:spcPts val="300"/>
              </a:spcBef>
            </a:pPr>
            <a:r>
              <a:rPr lang="en-US" sz="2000" dirty="0">
                <a:ea typeface="Cambria Math" pitchFamily="18" charset="0"/>
              </a:rPr>
              <a:t>Hint: Think of adding and multiplying by numbers to generate this sequence.</a:t>
            </a:r>
          </a:p>
          <a:p>
            <a:pPr lvl="1">
              <a:spcBef>
                <a:spcPts val="300"/>
              </a:spcBef>
            </a:pPr>
            <a:r>
              <a:rPr lang="en-US" sz="2000" dirty="0">
                <a:ea typeface="Cambria Math" pitchFamily="18" charset="0"/>
              </a:rPr>
              <a:t>0, 0, 0, 0, 4, 9, 5, 1, 1, 0, 55, ...</a:t>
            </a:r>
          </a:p>
          <a:p>
            <a:pPr lvl="2">
              <a:spcBef>
                <a:spcPts val="300"/>
              </a:spcBef>
            </a:pPr>
            <a:r>
              <a:rPr lang="en-US" sz="2000" dirty="0">
                <a:ea typeface="Cambria Math" pitchFamily="18" charset="0"/>
              </a:rPr>
              <a:t>Hint: Think of the English names for the numbers representing the position in the sequence and the Roman Numerals for the same number.</a:t>
            </a:r>
          </a:p>
          <a:p>
            <a:pPr lvl="1">
              <a:spcBef>
                <a:spcPts val="300"/>
              </a:spcBef>
            </a:pPr>
            <a:r>
              <a:rPr lang="en-US" sz="2000" dirty="0">
                <a:ea typeface="Cambria Math" pitchFamily="18" charset="0"/>
              </a:rPr>
              <a:t>2, 4, 6, 30, 32, 34, 36, 40, 42, 44, 46, ...</a:t>
            </a:r>
          </a:p>
          <a:p>
            <a:pPr lvl="2">
              <a:spcBef>
                <a:spcPts val="300"/>
              </a:spcBef>
            </a:pPr>
            <a:r>
              <a:rPr lang="en-US" sz="2000" dirty="0">
                <a:ea typeface="Cambria Math" pitchFamily="18" charset="0"/>
              </a:rPr>
              <a:t>Hint: Think of the English names for numbers, and whether or not they have the letter ‘e.’</a:t>
            </a:r>
            <a:endParaRPr lang="en-US" sz="2000" dirty="0"/>
          </a:p>
          <a:p>
            <a:pPr>
              <a:spcBef>
                <a:spcPts val="300"/>
              </a:spcBef>
            </a:pPr>
            <a:r>
              <a:rPr lang="en-US" sz="2000" dirty="0"/>
              <a:t>The answers and many more can be found at</a:t>
            </a:r>
            <a:r>
              <a:rPr lang="en-US" sz="2000" dirty="0">
                <a:ea typeface="Cambria Math"/>
              </a:rPr>
              <a:t> </a:t>
            </a:r>
            <a:r>
              <a:rPr lang="en-US" sz="2000" dirty="0">
                <a:ea typeface="Cambria Math"/>
                <a:hlinkClick r:id="rId2"/>
              </a:rPr>
              <a:t>http://oeis.org/Spuzzle.html</a:t>
            </a:r>
            <a:endParaRPr lang="en-US" sz="2000" dirty="0"/>
          </a:p>
        </p:txBody>
      </p:sp>
    </p:spTree>
    <p:extLst>
      <p:ext uri="{BB962C8B-B14F-4D97-AF65-F5344CB8AC3E}">
        <p14:creationId xmlns:p14="http://schemas.microsoft.com/office/powerpoint/2010/main" val="42123301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r>
              <a:rPr lang="en-US" sz="1500" dirty="0"/>
              <a:t> 1</a:t>
            </a:r>
          </a:p>
        </p:txBody>
      </p:sp>
      <p:graphicFrame>
        <p:nvGraphicFramePr>
          <p:cNvPr id="3" name="Object 2"/>
          <p:cNvGraphicFramePr>
            <a:graphicFrameLocks noChangeAspect="1"/>
          </p:cNvGraphicFramePr>
          <p:nvPr>
            <p:extLst>
              <p:ext uri="{D42A27DB-BD31-4B8C-83A1-F6EECF244321}">
                <p14:modId xmlns:p14="http://schemas.microsoft.com/office/powerpoint/2010/main" val="3417663799"/>
              </p:ext>
            </p:extLst>
          </p:nvPr>
        </p:nvGraphicFramePr>
        <p:xfrm>
          <a:off x="609600" y="1357313"/>
          <a:ext cx="6292851" cy="3595687"/>
        </p:xfrm>
        <a:graphic>
          <a:graphicData uri="http://schemas.openxmlformats.org/presentationml/2006/ole">
            <mc:AlternateContent xmlns:mc="http://schemas.openxmlformats.org/markup-compatibility/2006">
              <mc:Choice xmlns:v="urn:schemas-microsoft-com:vml" Requires="v">
                <p:oleObj spid="_x0000_s56517" name="Equation" r:id="rId3" imgW="2844720" imgH="1625400" progId="Equation.DSMT4">
                  <p:embed/>
                </p:oleObj>
              </mc:Choice>
              <mc:Fallback>
                <p:oleObj name="Equation" r:id="rId3" imgW="2844720" imgH="1625400" progId="Equation.DSMT4">
                  <p:embed/>
                  <p:pic>
                    <p:nvPicPr>
                      <p:cNvPr id="0" name=""/>
                      <p:cNvPicPr/>
                      <p:nvPr/>
                    </p:nvPicPr>
                    <p:blipFill>
                      <a:blip r:embed="rId4"/>
                      <a:stretch>
                        <a:fillRect/>
                      </a:stretch>
                    </p:blipFill>
                    <p:spPr>
                      <a:xfrm>
                        <a:off x="609600" y="1357313"/>
                        <a:ext cx="6292851" cy="3595687"/>
                      </a:xfrm>
                      <a:prstGeom prst="rect">
                        <a:avLst/>
                      </a:prstGeom>
                    </p:spPr>
                  </p:pic>
                </p:oleObj>
              </mc:Fallback>
            </mc:AlternateContent>
          </a:graphicData>
        </a:graphic>
      </p:graphicFrame>
      <p:sp>
        <p:nvSpPr>
          <p:cNvPr id="4" name="Content Placeholder 3"/>
          <p:cNvSpPr>
            <a:spLocks noGrp="1"/>
          </p:cNvSpPr>
          <p:nvPr>
            <p:ph idx="1"/>
          </p:nvPr>
        </p:nvSpPr>
        <p:spPr>
          <a:xfrm>
            <a:off x="457200" y="5105400"/>
            <a:ext cx="8382000" cy="1447800"/>
          </a:xfrm>
        </p:spPr>
        <p:txBody>
          <a:bodyPr/>
          <a:lstStyle/>
          <a:p>
            <a:pPr>
              <a:spcBef>
                <a:spcPts val="300"/>
              </a:spcBef>
            </a:pPr>
            <a:r>
              <a:rPr lang="en-US" sz="3000" dirty="0"/>
              <a:t>The variable </a:t>
            </a:r>
            <a:r>
              <a:rPr lang="en-US" sz="3000" i="1" dirty="0"/>
              <a:t>j</a:t>
            </a:r>
            <a:r>
              <a:rPr lang="en-US" sz="3000" dirty="0"/>
              <a:t> is called the </a:t>
            </a:r>
            <a:r>
              <a:rPr lang="en-US" sz="3000" i="1" dirty="0"/>
              <a:t>index of summation</a:t>
            </a:r>
            <a:r>
              <a:rPr lang="en-US" sz="3000" dirty="0"/>
              <a:t>. It runs through all the integers starting with its </a:t>
            </a:r>
            <a:r>
              <a:rPr lang="en-US" sz="3000" i="1" dirty="0"/>
              <a:t>lower  limit  m</a:t>
            </a:r>
            <a:r>
              <a:rPr lang="en-US" sz="3000" dirty="0"/>
              <a:t> and ending with its </a:t>
            </a:r>
            <a:r>
              <a:rPr lang="en-US" sz="3000" i="1" dirty="0"/>
              <a:t>upper limit n</a:t>
            </a:r>
            <a:r>
              <a:rPr lang="en-US" sz="3000" dirty="0"/>
              <a:t>.</a:t>
            </a:r>
          </a:p>
        </p:txBody>
      </p:sp>
    </p:spTree>
    <p:extLst>
      <p:ext uri="{BB962C8B-B14F-4D97-AF65-F5344CB8AC3E}">
        <p14:creationId xmlns:p14="http://schemas.microsoft.com/office/powerpoint/2010/main" val="4075738735"/>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6403</TotalTime>
  <Words>9085</Words>
  <Application>Microsoft Office PowerPoint</Application>
  <PresentationFormat>On-screen Show (4:3)</PresentationFormat>
  <Paragraphs>829</Paragraphs>
  <Slides>144</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144</vt:i4>
      </vt:variant>
    </vt:vector>
  </HeadingPairs>
  <TitlesOfParts>
    <vt:vector size="162" baseType="lpstr">
      <vt:lpstr>Arial</vt:lpstr>
      <vt:lpstr>ArumSans Bold</vt:lpstr>
      <vt:lpstr>ArumSans Regular</vt:lpstr>
      <vt:lpstr>Calibri</vt:lpstr>
      <vt:lpstr>Cambria Math</vt:lpstr>
      <vt:lpstr>Symbol</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Basic Structures: Sets, Functions, Sequences, Sums, and Matrices</vt:lpstr>
      <vt:lpstr>Chapter Summary</vt:lpstr>
      <vt:lpstr>Sets </vt:lpstr>
      <vt:lpstr>Section Summary 1</vt:lpstr>
      <vt:lpstr>Introduction</vt:lpstr>
      <vt:lpstr>Sets</vt:lpstr>
      <vt:lpstr>Describing a Set: Roster Method</vt:lpstr>
      <vt:lpstr>Roster Method</vt:lpstr>
      <vt:lpstr>Some Important Sets</vt:lpstr>
      <vt:lpstr>Set-Builder Notation</vt:lpstr>
      <vt:lpstr>Interval Notation</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Set Cardinality</vt:lpstr>
      <vt:lpstr>Power Sets</vt:lpstr>
      <vt:lpstr>Tuples</vt:lpstr>
      <vt:lpstr>Cartesian Product 1</vt:lpstr>
      <vt:lpstr>Cartesian Product 2</vt:lpstr>
      <vt:lpstr>Truth Sets of Quantifiers</vt:lpstr>
      <vt:lpstr>Set Operations</vt:lpstr>
      <vt:lpstr>Section Summary 2</vt:lpstr>
      <vt:lpstr>Boolean Algebra</vt:lpstr>
      <vt:lpstr>Union</vt:lpstr>
      <vt:lpstr>Intersection</vt:lpstr>
      <vt:lpstr>Complement</vt:lpstr>
      <vt:lpstr>Difference</vt:lpstr>
      <vt:lpstr>The Cardinality of the Union of Two Sets</vt:lpstr>
      <vt:lpstr>Review Questions</vt:lpstr>
      <vt:lpstr>Symmetric Difference (optional)</vt:lpstr>
      <vt:lpstr>Set Identities 1</vt:lpstr>
      <vt:lpstr>Set Identities 2</vt:lpstr>
      <vt:lpstr>Set Identities 3</vt:lpstr>
      <vt:lpstr>Proving Set Identities</vt:lpstr>
      <vt:lpstr>Proof of Second De Morgan Law 1</vt:lpstr>
      <vt:lpstr>Proof of Second De Morgan Law 2</vt:lpstr>
      <vt:lpstr>Proof of Second De Morgan Law 3</vt:lpstr>
      <vt:lpstr>Set-Builder Notation: Second De Morgan Law</vt:lpstr>
      <vt:lpstr>Membership Table</vt:lpstr>
      <vt:lpstr>Conversion Between Binary, Octal, and Hexadecimal Expansions</vt:lpstr>
      <vt:lpstr>Functions </vt:lpstr>
      <vt:lpstr>Section Summary 3</vt:lpstr>
      <vt:lpstr>Functions 1</vt:lpstr>
      <vt:lpstr>Functions 2</vt:lpstr>
      <vt:lpstr>Functions 3</vt:lpstr>
      <vt:lpstr>Representing Functions</vt:lpstr>
      <vt:lpstr>Questions</vt:lpstr>
      <vt:lpstr>Question on Functions and Sets</vt:lpstr>
      <vt:lpstr>Injections</vt:lpstr>
      <vt:lpstr>Surjections</vt:lpstr>
      <vt:lpstr>Bijections</vt:lpstr>
      <vt:lpstr>Showing that f is one-to-one or onto 1</vt:lpstr>
      <vt:lpstr>Showing that f is one-to-one or onto 2</vt:lpstr>
      <vt:lpstr>Inverse Functions 1</vt:lpstr>
      <vt:lpstr>Inverse Functions 2</vt:lpstr>
      <vt:lpstr>Questions 1</vt:lpstr>
      <vt:lpstr>Questions 2</vt:lpstr>
      <vt:lpstr>Questions 3</vt:lpstr>
      <vt:lpstr>Composition 1</vt:lpstr>
      <vt:lpstr>Composition 2</vt:lpstr>
      <vt:lpstr>Composition 3</vt:lpstr>
      <vt:lpstr>Composition Questions 1</vt:lpstr>
      <vt:lpstr>Composition Questions 2</vt:lpstr>
      <vt:lpstr>Graphs of Functions</vt:lpstr>
      <vt:lpstr>Some Important Functions</vt:lpstr>
      <vt:lpstr>Floor and Ceiling Functions 1</vt:lpstr>
      <vt:lpstr>Floor and Ceiling Functions 2</vt:lpstr>
      <vt:lpstr>Proving Properties of Functions</vt:lpstr>
      <vt:lpstr>Factorial Function</vt:lpstr>
      <vt:lpstr>Partial Functions (optional)</vt:lpstr>
      <vt:lpstr>Sequences and Summations</vt:lpstr>
      <vt:lpstr>Section Summary 4</vt:lpstr>
      <vt:lpstr>Introduction 2</vt:lpstr>
      <vt:lpstr>Sequences 1</vt:lpstr>
      <vt:lpstr>Sequences 2</vt:lpstr>
      <vt:lpstr>Geometric Progression</vt:lpstr>
      <vt:lpstr>Arithmetic Progression</vt:lpstr>
      <vt:lpstr>Strings 1</vt:lpstr>
      <vt:lpstr>Recurrence Relations</vt:lpstr>
      <vt:lpstr>Questions about Recurrence Relations 1</vt:lpstr>
      <vt:lpstr>Questions about Recurrence Relations 2</vt:lpstr>
      <vt:lpstr>Fibonacci Sequence</vt:lpstr>
      <vt:lpstr>Solving Recurrence Relations</vt:lpstr>
      <vt:lpstr>Iterative Solution Example 1</vt:lpstr>
      <vt:lpstr>Iterative Solution Example 2</vt:lpstr>
      <vt:lpstr>Financial Application 1</vt:lpstr>
      <vt:lpstr>Financial Application 2</vt:lpstr>
      <vt:lpstr>Special Integer Sequences (opt)</vt:lpstr>
      <vt:lpstr>Questions on Special Integer Sequences (opt) 1</vt:lpstr>
      <vt:lpstr>Questions on Special Integer Sequences (opt) 2</vt:lpstr>
      <vt:lpstr>Guessing Sequences (optional)</vt:lpstr>
      <vt:lpstr>Integer Sequences (optional) 1 </vt:lpstr>
      <vt:lpstr>Integer Sequences (optional) 2 </vt:lpstr>
      <vt:lpstr>Summations 1</vt:lpstr>
      <vt:lpstr>Summations 2</vt:lpstr>
      <vt:lpstr>Product Notation (optional)</vt:lpstr>
      <vt:lpstr>Geometric Series 1</vt:lpstr>
      <vt:lpstr>Geometric Series 2</vt:lpstr>
      <vt:lpstr>Some Useful Summation Formulae</vt:lpstr>
      <vt:lpstr>Cardinality of Sets</vt:lpstr>
      <vt:lpstr>Section Summary 6</vt:lpstr>
      <vt:lpstr>Cardinality 1</vt:lpstr>
      <vt:lpstr>Cardinality 2</vt:lpstr>
      <vt:lpstr>Showing that a Set is Countable</vt:lpstr>
      <vt:lpstr>Hilbert’s Grand Hotel</vt:lpstr>
      <vt:lpstr>Showing that a Set is Countable 1</vt:lpstr>
      <vt:lpstr>Showing that a Set is Countable 2</vt:lpstr>
      <vt:lpstr>The Positive Rational Numbers are Countable 1</vt:lpstr>
      <vt:lpstr>The Positive Rational Numbers are Countable 2</vt:lpstr>
      <vt:lpstr>Strings 2</vt:lpstr>
      <vt:lpstr>The set of all Java programs is countable.</vt:lpstr>
      <vt:lpstr>The Real Numbers are Uncountable</vt:lpstr>
      <vt:lpstr>Computability (Optional)</vt:lpstr>
      <vt:lpstr>Matrices </vt:lpstr>
      <vt:lpstr>Section Summary 7</vt:lpstr>
      <vt:lpstr>Matrices</vt:lpstr>
      <vt:lpstr>Matrix</vt:lpstr>
      <vt:lpstr>Notation</vt:lpstr>
      <vt:lpstr>Matrix Arithmetic: Addition</vt:lpstr>
      <vt:lpstr>Matrix Multiplication</vt:lpstr>
      <vt:lpstr>Illustration of Matrix Multiplication</vt:lpstr>
      <vt:lpstr>Matrix Multiplication is not Commutative</vt:lpstr>
      <vt:lpstr>Identity Matrix and Powers of Matrices</vt:lpstr>
      <vt:lpstr>Transposes of Matrices 1</vt:lpstr>
      <vt:lpstr>Transposes of Matrices 2</vt:lpstr>
      <vt:lpstr>Zero-One Matrices 1</vt:lpstr>
      <vt:lpstr>Zero-One Matrices 2</vt:lpstr>
      <vt:lpstr>Joins and Meets of Zero-One Matrices</vt:lpstr>
      <vt:lpstr>Boolean Product of Zero-One Matrices 1</vt:lpstr>
      <vt:lpstr>Boolean Product of Zero-One Matrices 2</vt:lpstr>
      <vt:lpstr>Boolean Powers of Zero-One Matrices 1</vt:lpstr>
      <vt:lpstr>Boolean Powers of Zero-One Matrices 2</vt:lpstr>
      <vt:lpstr>Appendix of Image Long Descriptions</vt:lpstr>
      <vt:lpstr>Functions 3 – Appendix</vt:lpstr>
      <vt:lpstr>Inverse Functions 1 – Appendix</vt:lpstr>
      <vt:lpstr>Composition 1 – Appendix</vt:lpstr>
      <vt:lpstr>Graphs of Functions – Appendix</vt:lpstr>
      <vt:lpstr>Floor and Ceiling Functions – Appendix</vt:lpstr>
      <vt:lpstr>The Positive Rational Numbers are Countable – Appendix</vt:lpstr>
    </vt:vector>
  </TitlesOfParts>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Nagi Nabil Basha</cp:lastModifiedBy>
  <cp:revision>742</cp:revision>
  <dcterms:created xsi:type="dcterms:W3CDTF">2017-12-05T17:18:18Z</dcterms:created>
  <dcterms:modified xsi:type="dcterms:W3CDTF">2018-09-27T02:25:53Z</dcterms:modified>
</cp:coreProperties>
</file>