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12"/>
  </p:notesMasterIdLst>
  <p:handoutMasterIdLst>
    <p:handoutMasterId r:id="rId113"/>
  </p:handoutMasterIdLst>
  <p:sldIdLst>
    <p:sldId id="273" r:id="rId10"/>
    <p:sldId id="276" r:id="rId11"/>
    <p:sldId id="576" r:id="rId12"/>
    <p:sldId id="414" r:id="rId13"/>
    <p:sldId id="415" r:id="rId14"/>
    <p:sldId id="416" r:id="rId15"/>
    <p:sldId id="420" r:id="rId16"/>
    <p:sldId id="424" r:id="rId17"/>
    <p:sldId id="425" r:id="rId18"/>
    <p:sldId id="427" r:id="rId19"/>
    <p:sldId id="429" r:id="rId20"/>
    <p:sldId id="430" r:id="rId21"/>
    <p:sldId id="437" r:id="rId22"/>
    <p:sldId id="477" r:id="rId23"/>
    <p:sldId id="438" r:id="rId24"/>
    <p:sldId id="577" r:id="rId25"/>
    <p:sldId id="578" r:id="rId26"/>
    <p:sldId id="436" r:id="rId27"/>
    <p:sldId id="444" r:id="rId28"/>
    <p:sldId id="484" r:id="rId29"/>
    <p:sldId id="446" r:id="rId30"/>
    <p:sldId id="449" r:id="rId31"/>
    <p:sldId id="579" r:id="rId32"/>
    <p:sldId id="580" r:id="rId33"/>
    <p:sldId id="581" r:id="rId34"/>
    <p:sldId id="450" r:id="rId35"/>
    <p:sldId id="491" r:id="rId36"/>
    <p:sldId id="492" r:id="rId37"/>
    <p:sldId id="452" r:id="rId38"/>
    <p:sldId id="453" r:id="rId39"/>
    <p:sldId id="582" r:id="rId40"/>
    <p:sldId id="459" r:id="rId41"/>
    <p:sldId id="583" r:id="rId42"/>
    <p:sldId id="451" r:id="rId43"/>
    <p:sldId id="462" r:id="rId44"/>
    <p:sldId id="584" r:id="rId45"/>
    <p:sldId id="585" r:id="rId46"/>
    <p:sldId id="493" r:id="rId47"/>
    <p:sldId id="494" r:id="rId48"/>
    <p:sldId id="495" r:id="rId49"/>
    <p:sldId id="463" r:id="rId50"/>
    <p:sldId id="465" r:id="rId51"/>
    <p:sldId id="466" r:id="rId52"/>
    <p:sldId id="467" r:id="rId53"/>
    <p:sldId id="586" r:id="rId54"/>
    <p:sldId id="587" r:id="rId55"/>
    <p:sldId id="588" r:id="rId56"/>
    <p:sldId id="500" r:id="rId57"/>
    <p:sldId id="468" r:id="rId58"/>
    <p:sldId id="501" r:id="rId59"/>
    <p:sldId id="502" r:id="rId60"/>
    <p:sldId id="469" r:id="rId61"/>
    <p:sldId id="470" r:id="rId62"/>
    <p:sldId id="503" r:id="rId63"/>
    <p:sldId id="473" r:id="rId64"/>
    <p:sldId id="471" r:id="rId65"/>
    <p:sldId id="590" r:id="rId66"/>
    <p:sldId id="591" r:id="rId67"/>
    <p:sldId id="507" r:id="rId68"/>
    <p:sldId id="508" r:id="rId69"/>
    <p:sldId id="509" r:id="rId70"/>
    <p:sldId id="592" r:id="rId71"/>
    <p:sldId id="593" r:id="rId72"/>
    <p:sldId id="594" r:id="rId73"/>
    <p:sldId id="510" r:id="rId74"/>
    <p:sldId id="595" r:id="rId75"/>
    <p:sldId id="596" r:id="rId76"/>
    <p:sldId id="597" r:id="rId77"/>
    <p:sldId id="598" r:id="rId78"/>
    <p:sldId id="599" r:id="rId79"/>
    <p:sldId id="511" r:id="rId80"/>
    <p:sldId id="543" r:id="rId81"/>
    <p:sldId id="600" r:id="rId82"/>
    <p:sldId id="544" r:id="rId83"/>
    <p:sldId id="601" r:id="rId84"/>
    <p:sldId id="602" r:id="rId85"/>
    <p:sldId id="605" r:id="rId86"/>
    <p:sldId id="606" r:id="rId87"/>
    <p:sldId id="607" r:id="rId88"/>
    <p:sldId id="608" r:id="rId89"/>
    <p:sldId id="609" r:id="rId90"/>
    <p:sldId id="610" r:id="rId91"/>
    <p:sldId id="611" r:id="rId92"/>
    <p:sldId id="612" r:id="rId93"/>
    <p:sldId id="613" r:id="rId94"/>
    <p:sldId id="614" r:id="rId95"/>
    <p:sldId id="615" r:id="rId96"/>
    <p:sldId id="616" r:id="rId97"/>
    <p:sldId id="617" r:id="rId98"/>
    <p:sldId id="618" r:id="rId99"/>
    <p:sldId id="619" r:id="rId100"/>
    <p:sldId id="620" r:id="rId101"/>
    <p:sldId id="621" r:id="rId102"/>
    <p:sldId id="622" r:id="rId103"/>
    <p:sldId id="623" r:id="rId104"/>
    <p:sldId id="624" r:id="rId105"/>
    <p:sldId id="625" r:id="rId106"/>
    <p:sldId id="626" r:id="rId107"/>
    <p:sldId id="627" r:id="rId108"/>
    <p:sldId id="628" r:id="rId109"/>
    <p:sldId id="604" r:id="rId110"/>
    <p:sldId id="603"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AAE1"/>
    <a:srgbClr val="B60000"/>
    <a:srgbClr val="00518B"/>
    <a:srgbClr val="04617B"/>
    <a:srgbClr val="E1F3FF"/>
    <a:srgbClr val="5A5000"/>
    <a:srgbClr val="214E91"/>
    <a:srgbClr val="214E2D"/>
    <a:srgbClr val="505050"/>
    <a:srgbClr val="1A5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444" autoAdjust="0"/>
  </p:normalViewPr>
  <p:slideViewPr>
    <p:cSldViewPr>
      <p:cViewPr varScale="1">
        <p:scale>
          <a:sx n="54" d="100"/>
          <a:sy n="54" d="100"/>
        </p:scale>
        <p:origin x="84" y="12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tableStyles" Target="tableStyles.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notesMaster" Target="notesMasters/notesMaster1.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slide" Target="slides/slide93.xml"/><Relationship Id="rId110" Type="http://schemas.openxmlformats.org/officeDocument/2006/relationships/slide" Target="slides/slide101.xml"/><Relationship Id="rId115"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13" Type="http://schemas.openxmlformats.org/officeDocument/2006/relationships/handoutMaster" Target="handoutMasters/handoutMaster1.xml"/><Relationship Id="rId118"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11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hyperlink" Target="http://www.mersenne.org/" TargetMode="External"/><Relationship Id="rId2" Type="http://schemas.openxmlformats.org/officeDocument/2006/relationships/image" Target="../media/image10.jp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28.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8.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0.xml"/><Relationship Id="rId5" Type="http://schemas.openxmlformats.org/officeDocument/2006/relationships/image" Target="../media/image30.jpg"/><Relationship Id="rId4" Type="http://schemas.openxmlformats.org/officeDocument/2006/relationships/image" Target="../media/image29.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142999"/>
            <a:ext cx="8229600" cy="2194560"/>
          </a:xfrm>
        </p:spPr>
        <p:txBody>
          <a:bodyPr/>
          <a:lstStyle/>
          <a:p>
            <a:r>
              <a:rPr lang="en-US" dirty="0"/>
              <a:t>Number Theory and Cryptography</a:t>
            </a:r>
          </a:p>
        </p:txBody>
      </p:sp>
      <p:sp>
        <p:nvSpPr>
          <p:cNvPr id="6" name="Subtitle 2"/>
          <p:cNvSpPr>
            <a:spLocks noGrp="1"/>
          </p:cNvSpPr>
          <p:nvPr>
            <p:ph type="subTitle" idx="1"/>
          </p:nvPr>
        </p:nvSpPr>
        <p:spPr>
          <a:xfrm>
            <a:off x="457200" y="3855720"/>
            <a:ext cx="8229600" cy="640080"/>
          </a:xfrm>
        </p:spPr>
        <p:txBody>
          <a:bodyPr/>
          <a:lstStyle/>
          <a:p>
            <a:r>
              <a:rPr lang="fr-FR" dirty="0" err="1"/>
              <a:t>Chapter</a:t>
            </a:r>
            <a:r>
              <a:rPr lang="fr-FR" dirty="0"/>
              <a:t> 4</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a:xfrm>
            <a:off x="457200" y="1295400"/>
            <a:ext cx="8153400" cy="5237602"/>
          </a:xfrm>
        </p:spPr>
        <p:txBody>
          <a:bodyPr/>
          <a:lstStyle/>
          <a:p>
            <a:r>
              <a:rPr lang="en-US" b="1" dirty="0"/>
              <a:t>Theorem </a:t>
            </a:r>
            <a:r>
              <a:rPr lang="en-US" b="1" dirty="0">
                <a:ea typeface="Cambria Math"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p>
          <a:p>
            <a:r>
              <a:rPr lang="en-US" b="1" dirty="0"/>
              <a:t>Proof</a:t>
            </a:r>
            <a:r>
              <a:rPr lang="en-US" dirty="0"/>
              <a:t>: </a:t>
            </a:r>
          </a:p>
          <a:p>
            <a:pPr lvl="1"/>
            <a:r>
              <a:rPr lang="en-US" dirty="0"/>
              <a:t>If </a:t>
            </a:r>
            <a:r>
              <a:rPr lang="en-US" i="1" dirty="0"/>
              <a:t>a  </a:t>
            </a:r>
            <a:r>
              <a:rPr lang="en-US" b="1" dirty="0">
                <a:ea typeface="Cambria Math"/>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ea typeface="Cambria Math"/>
              </a:rPr>
              <a:t>≡</a:t>
            </a:r>
            <a:r>
              <a:rPr lang="en-US" b="1" dirty="0"/>
              <a:t>  </a:t>
            </a:r>
            <a:r>
              <a:rPr lang="en-US" i="1" dirty="0"/>
              <a:t>b </a:t>
            </a:r>
            <a:r>
              <a:rPr lang="en-US" dirty="0"/>
              <a:t>(mod</a:t>
            </a:r>
            <a:r>
              <a:rPr lang="en-US" i="1" dirty="0"/>
              <a:t> m</a:t>
            </a:r>
            <a:r>
              <a:rPr lang="en-US" dirty="0"/>
              <a:t>).</a:t>
            </a:r>
            <a:endParaRPr lang="en-US" sz="2800" dirty="0"/>
          </a:p>
        </p:txBody>
      </p:sp>
    </p:spTree>
    <p:extLst>
      <p:ext uri="{BB962C8B-B14F-4D97-AF65-F5344CB8AC3E}">
        <p14:creationId xmlns:p14="http://schemas.microsoft.com/office/powerpoint/2010/main" val="39361454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Protocols: Key Exchange</a:t>
            </a:r>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500"/>
              </a:spcAft>
            </a:pPr>
            <a:r>
              <a:rPr lang="en-US" sz="1800" i="1" dirty="0"/>
              <a:t>Cryptographic protocols </a:t>
            </a:r>
            <a:r>
              <a:rPr lang="en-US" sz="1800" dirty="0"/>
              <a:t>are exchanges of messages carried out by two or more parties to achieve a particular security goal.</a:t>
            </a:r>
          </a:p>
          <a:p>
            <a:pPr>
              <a:spcBef>
                <a:spcPts val="0"/>
              </a:spcBef>
              <a:spcAft>
                <a:spcPts val="500"/>
              </a:spcAft>
            </a:pPr>
            <a:r>
              <a:rPr lang="en-US" sz="1800" i="1" dirty="0"/>
              <a:t>Key exchange </a:t>
            </a:r>
            <a:r>
              <a:rPr lang="en-US" sz="1800" dirty="0"/>
              <a:t>is a protocol by which two parties can exchange a secret key over an insecure channel without having any past shared secret information. Here the </a:t>
            </a:r>
            <a:r>
              <a:rPr lang="en-US" sz="1800" i="1" dirty="0" err="1"/>
              <a:t>Diffe</a:t>
            </a:r>
            <a:r>
              <a:rPr lang="en-US" sz="1800" i="1" dirty="0"/>
              <a:t>-Hellman key agreement protocol </a:t>
            </a:r>
            <a:r>
              <a:rPr lang="en-US" sz="1800" dirty="0"/>
              <a:t>is described by example.</a:t>
            </a:r>
          </a:p>
          <a:p>
            <a:pPr marL="880110" lvl="1" indent="-514350">
              <a:spcBef>
                <a:spcPts val="0"/>
              </a:spcBef>
              <a:spcAft>
                <a:spcPts val="500"/>
              </a:spcAft>
              <a:buFont typeface="+mj-lt"/>
              <a:buAutoNum type="romanLcPeriod"/>
            </a:pPr>
            <a:r>
              <a:rPr lang="en-US" sz="1600" dirty="0"/>
              <a:t>Suppose that Alice and Bob want to share a common key.</a:t>
            </a:r>
          </a:p>
          <a:p>
            <a:pPr marL="880110" lvl="1" indent="-514350">
              <a:spcBef>
                <a:spcPts val="0"/>
              </a:spcBef>
              <a:spcAft>
                <a:spcPts val="500"/>
              </a:spcAft>
              <a:buFont typeface="+mj-lt"/>
              <a:buAutoNum type="romanLcPeriod"/>
            </a:pPr>
            <a:r>
              <a:rPr lang="en-US" sz="1600" dirty="0"/>
              <a:t>Alice and Bob agree to use a prime </a:t>
            </a:r>
            <a:r>
              <a:rPr lang="en-US" sz="1600" i="1" dirty="0"/>
              <a:t>p</a:t>
            </a:r>
            <a:r>
              <a:rPr lang="en-US" sz="1600" dirty="0"/>
              <a:t> and a primitive root </a:t>
            </a:r>
            <a:r>
              <a:rPr lang="en-US" sz="1600" i="1" dirty="0"/>
              <a:t>a</a:t>
            </a:r>
            <a:r>
              <a:rPr lang="en-US" sz="1600" dirty="0"/>
              <a:t> of </a:t>
            </a:r>
            <a:r>
              <a:rPr lang="en-US" sz="1600" i="1" dirty="0"/>
              <a:t>p</a:t>
            </a:r>
            <a:r>
              <a:rPr lang="en-US" sz="1600" dirty="0"/>
              <a:t>. </a:t>
            </a:r>
          </a:p>
          <a:p>
            <a:pPr marL="880110" lvl="1" indent="-514350">
              <a:spcBef>
                <a:spcPts val="0"/>
              </a:spcBef>
              <a:spcAft>
                <a:spcPts val="500"/>
              </a:spcAft>
              <a:buFont typeface="+mj-lt"/>
              <a:buAutoNum type="romanLcPeriod"/>
            </a:pPr>
            <a:r>
              <a:rPr lang="en-US" sz="1600" dirty="0"/>
              <a:t>Alice chooses a secret integer </a:t>
            </a:r>
            <a:r>
              <a:rPr lang="en-US" sz="1600" i="1" dirty="0"/>
              <a:t>k</a:t>
            </a:r>
            <a:r>
              <a:rPr lang="en-US" sz="1600" baseline="-25000" dirty="0">
                <a:latin typeface="Cambria Math" pitchFamily="18" charset="0"/>
                <a:ea typeface="Cambria Math" pitchFamily="18" charset="0"/>
              </a:rPr>
              <a:t>1</a:t>
            </a:r>
            <a:r>
              <a:rPr lang="en-US" sz="1600" dirty="0"/>
              <a:t> and sends </a:t>
            </a:r>
            <a:r>
              <a:rPr lang="en-US" sz="1600" i="1" dirty="0"/>
              <a:t>a</a:t>
            </a:r>
            <a:r>
              <a:rPr lang="en-US" sz="1600" i="1" baseline="30000" dirty="0"/>
              <a:t>k</a:t>
            </a:r>
            <a:r>
              <a:rPr lang="en-US" sz="1600" baseline="30000" dirty="0">
                <a:latin typeface="Cambria Math" pitchFamily="18" charset="0"/>
                <a:ea typeface="Cambria Math" pitchFamily="18" charset="0"/>
              </a:rPr>
              <a:t>1</a:t>
            </a:r>
            <a:r>
              <a:rPr lang="en-US" sz="1600" dirty="0"/>
              <a:t> </a:t>
            </a:r>
            <a:r>
              <a:rPr lang="en-US" sz="1600" b="1" dirty="0"/>
              <a:t>mod</a:t>
            </a:r>
            <a:r>
              <a:rPr lang="en-US" sz="1600" dirty="0"/>
              <a:t> </a:t>
            </a:r>
            <a:r>
              <a:rPr lang="en-US" sz="1600" i="1" dirty="0"/>
              <a:t>p</a:t>
            </a:r>
            <a:r>
              <a:rPr lang="en-US" sz="1600" dirty="0"/>
              <a:t> to Bob.</a:t>
            </a:r>
          </a:p>
          <a:p>
            <a:pPr marL="880110" lvl="1" indent="-514350">
              <a:spcBef>
                <a:spcPts val="0"/>
              </a:spcBef>
              <a:spcAft>
                <a:spcPts val="500"/>
              </a:spcAft>
              <a:buFont typeface="+mj-lt"/>
              <a:buAutoNum type="romanLcPeriod"/>
            </a:pPr>
            <a:r>
              <a:rPr lang="en-US" sz="1600" dirty="0"/>
              <a:t>Bob chooses a secret integer </a:t>
            </a:r>
            <a:r>
              <a:rPr lang="en-US" sz="1600" i="1" dirty="0"/>
              <a:t>k</a:t>
            </a:r>
            <a:r>
              <a:rPr lang="en-US" sz="1600" baseline="-25000" dirty="0">
                <a:latin typeface="Cambria Math" pitchFamily="18" charset="0"/>
                <a:ea typeface="Cambria Math" pitchFamily="18" charset="0"/>
              </a:rPr>
              <a:t>2</a:t>
            </a:r>
            <a:r>
              <a:rPr lang="en-US" sz="1600" dirty="0"/>
              <a:t> and sends </a:t>
            </a:r>
            <a:r>
              <a:rPr lang="en-US" sz="1600" i="1" dirty="0"/>
              <a:t>a</a:t>
            </a:r>
            <a:r>
              <a:rPr lang="en-US" sz="1600" i="1" baseline="30000" dirty="0"/>
              <a:t>k</a:t>
            </a:r>
            <a:r>
              <a:rPr lang="en-US" sz="1600" baseline="30000" dirty="0">
                <a:latin typeface="Cambria Math" pitchFamily="18" charset="0"/>
                <a:ea typeface="Cambria Math" pitchFamily="18" charset="0"/>
              </a:rPr>
              <a:t>2</a:t>
            </a:r>
            <a:r>
              <a:rPr lang="en-US" sz="1600" dirty="0"/>
              <a:t> </a:t>
            </a:r>
            <a:r>
              <a:rPr lang="en-US" sz="1600" b="1" dirty="0"/>
              <a:t>mod</a:t>
            </a:r>
            <a:r>
              <a:rPr lang="en-US" sz="1600" dirty="0"/>
              <a:t> </a:t>
            </a:r>
            <a:r>
              <a:rPr lang="en-US" sz="1600" i="1" dirty="0"/>
              <a:t>p</a:t>
            </a:r>
            <a:r>
              <a:rPr lang="en-US" sz="1600" dirty="0"/>
              <a:t> to Alice.</a:t>
            </a:r>
          </a:p>
          <a:p>
            <a:pPr marL="880110" lvl="1" indent="-514350">
              <a:spcBef>
                <a:spcPts val="0"/>
              </a:spcBef>
              <a:spcAft>
                <a:spcPts val="500"/>
              </a:spcAft>
              <a:buFont typeface="+mj-lt"/>
              <a:buAutoNum type="romanLcPeriod"/>
            </a:pPr>
            <a:r>
              <a:rPr lang="en-US" sz="1600" dirty="0"/>
              <a:t>Alice computes (</a:t>
            </a:r>
            <a:r>
              <a:rPr lang="en-US" sz="1600" i="1" dirty="0"/>
              <a:t>a</a:t>
            </a:r>
            <a:r>
              <a:rPr lang="en-US" sz="1600" i="1" baseline="30000" dirty="0"/>
              <a:t>k</a:t>
            </a:r>
            <a:r>
              <a:rPr lang="en-US" sz="1600" baseline="30000" dirty="0">
                <a:latin typeface="Cambria Math" pitchFamily="18" charset="0"/>
                <a:ea typeface="Cambria Math" pitchFamily="18" charset="0"/>
              </a:rPr>
              <a:t>2</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1 </a:t>
            </a:r>
            <a:r>
              <a:rPr lang="en-US" sz="1600" b="1" dirty="0"/>
              <a:t>mod</a:t>
            </a:r>
            <a:r>
              <a:rPr lang="en-US" sz="1600" dirty="0"/>
              <a:t> </a:t>
            </a:r>
            <a:r>
              <a:rPr lang="en-US" sz="1600" i="1" dirty="0"/>
              <a:t>p.</a:t>
            </a:r>
            <a:endParaRPr lang="en-US" sz="1600" dirty="0"/>
          </a:p>
          <a:p>
            <a:pPr marL="880110" lvl="1" indent="-514350">
              <a:spcBef>
                <a:spcPts val="0"/>
              </a:spcBef>
              <a:spcAft>
                <a:spcPts val="500"/>
              </a:spcAft>
              <a:buFont typeface="+mj-lt"/>
              <a:buAutoNum type="romanLcPeriod"/>
            </a:pPr>
            <a:r>
              <a:rPr lang="en-US" sz="1600" dirty="0"/>
              <a:t>Bob computes (</a:t>
            </a:r>
            <a:r>
              <a:rPr lang="en-US" sz="1600" i="1" dirty="0"/>
              <a:t>a</a:t>
            </a:r>
            <a:r>
              <a:rPr lang="en-US" sz="1600" i="1" baseline="30000" dirty="0"/>
              <a:t>k</a:t>
            </a:r>
            <a:r>
              <a:rPr lang="en-US" sz="1600" baseline="30000" dirty="0">
                <a:latin typeface="Cambria Math" pitchFamily="18" charset="0"/>
                <a:ea typeface="Cambria Math" pitchFamily="18" charset="0"/>
              </a:rPr>
              <a:t>1</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2 </a:t>
            </a:r>
            <a:r>
              <a:rPr lang="en-US" sz="1600" b="1" dirty="0"/>
              <a:t>mod</a:t>
            </a:r>
            <a:r>
              <a:rPr lang="en-US" sz="1600" dirty="0"/>
              <a:t> </a:t>
            </a:r>
            <a:r>
              <a:rPr lang="en-US" sz="1600" i="1" dirty="0"/>
              <a:t>p.</a:t>
            </a:r>
          </a:p>
          <a:p>
            <a:pPr>
              <a:spcBef>
                <a:spcPts val="0"/>
              </a:spcBef>
              <a:spcAft>
                <a:spcPts val="500"/>
              </a:spcAft>
            </a:pPr>
            <a:r>
              <a:rPr lang="en-US" sz="1800" dirty="0"/>
              <a:t>At the end of the protocol, Alice and Bob have their shared key</a:t>
            </a:r>
          </a:p>
          <a:p>
            <a:pPr>
              <a:spcBef>
                <a:spcPts val="0"/>
              </a:spcBef>
              <a:spcAft>
                <a:spcPts val="500"/>
              </a:spcAft>
            </a:pP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2</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1 </a:t>
            </a:r>
            <a:r>
              <a:rPr lang="en-US" sz="1800" b="1" dirty="0"/>
              <a:t>mod</a:t>
            </a:r>
            <a:r>
              <a:rPr lang="en-US" sz="1800" dirty="0"/>
              <a:t> </a:t>
            </a:r>
            <a:r>
              <a:rPr lang="en-US" sz="1800" i="1" dirty="0"/>
              <a:t>p = </a:t>
            </a: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1</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2 </a:t>
            </a:r>
            <a:r>
              <a:rPr lang="en-US" sz="1800" b="1" dirty="0"/>
              <a:t>mod</a:t>
            </a:r>
            <a:r>
              <a:rPr lang="en-US" sz="1800" dirty="0"/>
              <a:t> </a:t>
            </a:r>
            <a:r>
              <a:rPr lang="en-US" sz="1800" i="1" dirty="0"/>
              <a:t>p.</a:t>
            </a:r>
          </a:p>
          <a:p>
            <a:pPr>
              <a:spcBef>
                <a:spcPts val="0"/>
              </a:spcBef>
              <a:spcAft>
                <a:spcPts val="500"/>
              </a:spcAft>
            </a:pPr>
            <a:r>
              <a:rPr lang="en-US" sz="1800" dirty="0"/>
              <a:t>To find the secret information from the public information would require the adversary to  find </a:t>
            </a:r>
            <a:r>
              <a:rPr lang="en-US" sz="1800" i="1" dirty="0"/>
              <a:t>k</a:t>
            </a:r>
            <a:r>
              <a:rPr lang="en-US" sz="1800" baseline="-25000" dirty="0">
                <a:latin typeface="Cambria Math" pitchFamily="18" charset="0"/>
                <a:ea typeface="Cambria Math" pitchFamily="18" charset="0"/>
              </a:rPr>
              <a:t>1</a:t>
            </a:r>
            <a:r>
              <a:rPr lang="en-US" sz="1800" dirty="0"/>
              <a:t> and </a:t>
            </a:r>
            <a:r>
              <a:rPr lang="en-US" sz="1800" i="1" dirty="0"/>
              <a:t>k</a:t>
            </a:r>
            <a:r>
              <a:rPr lang="en-US" sz="1800" baseline="-25000" dirty="0">
                <a:latin typeface="Cambria Math" pitchFamily="18" charset="0"/>
                <a:ea typeface="Cambria Math" pitchFamily="18" charset="0"/>
              </a:rPr>
              <a:t>2</a:t>
            </a:r>
            <a:r>
              <a:rPr lang="en-US" sz="1800" dirty="0"/>
              <a:t> from </a:t>
            </a:r>
            <a:r>
              <a:rPr lang="en-US" sz="1800" i="1" dirty="0"/>
              <a:t>a</a:t>
            </a:r>
            <a:r>
              <a:rPr lang="en-US" sz="1800" i="1" baseline="30000" dirty="0"/>
              <a:t>k</a:t>
            </a:r>
            <a:r>
              <a:rPr lang="en-US" sz="1800" baseline="30000" dirty="0">
                <a:latin typeface="Cambria Math" pitchFamily="18" charset="0"/>
                <a:ea typeface="Cambria Math" pitchFamily="18" charset="0"/>
              </a:rPr>
              <a:t>1</a:t>
            </a:r>
            <a:r>
              <a:rPr lang="en-US" sz="1800" dirty="0"/>
              <a:t> </a:t>
            </a:r>
            <a:r>
              <a:rPr lang="en-US" sz="1800" b="1" dirty="0"/>
              <a:t>mod</a:t>
            </a:r>
            <a:r>
              <a:rPr lang="en-US" sz="1800" dirty="0"/>
              <a:t> </a:t>
            </a:r>
            <a:r>
              <a:rPr lang="en-US" sz="1800" i="1" dirty="0"/>
              <a:t>p</a:t>
            </a:r>
            <a:r>
              <a:rPr lang="en-US" sz="1800" dirty="0"/>
              <a:t> and </a:t>
            </a:r>
            <a:r>
              <a:rPr lang="en-US" sz="1800" i="1" dirty="0"/>
              <a:t>a</a:t>
            </a:r>
            <a:r>
              <a:rPr lang="en-US" sz="1800" i="1" baseline="30000" dirty="0"/>
              <a:t>k</a:t>
            </a:r>
            <a:r>
              <a:rPr lang="en-US" sz="1800" baseline="30000" dirty="0">
                <a:latin typeface="Cambria Math" pitchFamily="18" charset="0"/>
                <a:ea typeface="Cambria Math" pitchFamily="18" charset="0"/>
              </a:rPr>
              <a:t>2</a:t>
            </a:r>
            <a:r>
              <a:rPr lang="en-US" sz="1800" dirty="0"/>
              <a:t> </a:t>
            </a:r>
            <a:r>
              <a:rPr lang="en-US" sz="1800" b="1" dirty="0"/>
              <a:t>mod</a:t>
            </a:r>
            <a:r>
              <a:rPr lang="en-US" sz="1800" dirty="0"/>
              <a:t> </a:t>
            </a:r>
            <a:r>
              <a:rPr lang="en-US" sz="1800" i="1" dirty="0"/>
              <a:t>p</a:t>
            </a:r>
            <a:r>
              <a:rPr lang="en-US" sz="1800" dirty="0"/>
              <a:t> respectively. This is an instance of the discrete logarithm problem, considered to be computationally infeasible when </a:t>
            </a:r>
            <a:r>
              <a:rPr lang="en-US" sz="1800" i="1" dirty="0"/>
              <a:t>p</a:t>
            </a:r>
            <a:r>
              <a:rPr lang="en-US" sz="1800" dirty="0"/>
              <a:t> and </a:t>
            </a:r>
            <a:r>
              <a:rPr lang="en-US" sz="1800" i="1" dirty="0"/>
              <a:t>a</a:t>
            </a:r>
            <a:r>
              <a:rPr lang="en-US" sz="1800" dirty="0"/>
              <a:t> are sufficiently large.</a:t>
            </a:r>
          </a:p>
        </p:txBody>
      </p:sp>
    </p:spTree>
    <p:extLst>
      <p:ext uri="{BB962C8B-B14F-4D97-AF65-F5344CB8AC3E}">
        <p14:creationId xmlns:p14="http://schemas.microsoft.com/office/powerpoint/2010/main" val="39476417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Protocols: Digital Signatures</a:t>
            </a:r>
            <a:r>
              <a:rPr lang="en-US" sz="1500" dirty="0"/>
              <a:t> 1</a:t>
            </a:r>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000" dirty="0"/>
              <a:t> Adding a </a:t>
            </a:r>
            <a:r>
              <a:rPr lang="en-US" sz="2000" i="1" dirty="0"/>
              <a:t>digital signature </a:t>
            </a:r>
            <a:r>
              <a:rPr lang="en-US" sz="2000" dirty="0"/>
              <a:t>to a message is a way of ensuring the recipient that the message came from the purported sender.</a:t>
            </a:r>
          </a:p>
          <a:p>
            <a:pPr>
              <a:spcBef>
                <a:spcPts val="600"/>
              </a:spcBef>
            </a:pPr>
            <a:r>
              <a:rPr lang="en-US" sz="2000" dirty="0"/>
              <a:t>Suppose that Alice’s RSA public key is (</a:t>
            </a:r>
            <a:r>
              <a:rPr lang="en-US" sz="2000" i="1" dirty="0" err="1"/>
              <a:t>n,e</a:t>
            </a:r>
            <a:r>
              <a:rPr lang="en-US" sz="2000" dirty="0"/>
              <a:t>) and her private key is </a:t>
            </a:r>
            <a:r>
              <a:rPr lang="en-US" sz="2000" i="1" dirty="0"/>
              <a:t>d</a:t>
            </a:r>
            <a:r>
              <a:rPr lang="en-US" sz="2000" dirty="0"/>
              <a:t>. Alice encrypts a plain text message </a:t>
            </a:r>
            <a:r>
              <a:rPr lang="en-US" sz="2000" i="1" dirty="0"/>
              <a:t>x</a:t>
            </a:r>
            <a:r>
              <a:rPr lang="en-US" sz="2000" dirty="0"/>
              <a:t> using </a:t>
            </a:r>
            <a:r>
              <a:rPr lang="en-US" sz="2000" i="1" dirty="0"/>
              <a:t>E</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x</a:t>
            </a:r>
            <a:r>
              <a:rPr lang="en-US" sz="2000" dirty="0"/>
              <a:t>)= </a:t>
            </a:r>
            <a:r>
              <a:rPr lang="en-US" sz="2000" i="1" dirty="0" err="1"/>
              <a:t>x</a:t>
            </a:r>
            <a:r>
              <a:rPr lang="en-US" sz="2000" i="1" baseline="30000" dirty="0" err="1"/>
              <a:t>d</a:t>
            </a:r>
            <a:r>
              <a:rPr lang="en-US" sz="2000" i="1" baseline="30000" dirty="0"/>
              <a:t> </a:t>
            </a:r>
            <a:r>
              <a:rPr lang="en-US" sz="2000" b="1" dirty="0"/>
              <a:t>mod</a:t>
            </a:r>
            <a:r>
              <a:rPr lang="en-US" sz="2000" dirty="0"/>
              <a:t> </a:t>
            </a:r>
            <a:r>
              <a:rPr lang="en-US" sz="2000" i="1" dirty="0"/>
              <a:t>n</a:t>
            </a:r>
            <a:r>
              <a:rPr lang="en-US" sz="2000" dirty="0"/>
              <a:t>. She decrypts a </a:t>
            </a:r>
            <a:r>
              <a:rPr lang="en-US" sz="2000" dirty="0" err="1"/>
              <a:t>ciphertext</a:t>
            </a:r>
            <a:r>
              <a:rPr lang="en-US" sz="2000" dirty="0"/>
              <a:t> message  </a:t>
            </a:r>
            <a:r>
              <a:rPr lang="en-US" sz="2000" i="1" dirty="0"/>
              <a:t>y</a:t>
            </a:r>
            <a:r>
              <a:rPr lang="en-US" sz="2000" dirty="0"/>
              <a:t> using</a:t>
            </a:r>
            <a:r>
              <a:rPr lang="en-US" sz="2000" i="1" dirty="0"/>
              <a:t> 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y</a:t>
            </a:r>
            <a:r>
              <a:rPr lang="en-US" sz="2000" dirty="0"/>
              <a:t>)= </a:t>
            </a:r>
            <a:r>
              <a:rPr lang="en-US" sz="2000" i="1" dirty="0" err="1"/>
              <a:t>y</a:t>
            </a:r>
            <a:r>
              <a:rPr lang="en-US" sz="2000" i="1" baseline="30000" dirty="0" err="1"/>
              <a:t>d</a:t>
            </a:r>
            <a:r>
              <a:rPr lang="en-US" sz="2000" i="1" baseline="30000" dirty="0"/>
              <a:t> </a:t>
            </a:r>
            <a:r>
              <a:rPr lang="en-US" sz="2000" b="1" dirty="0"/>
              <a:t>mod</a:t>
            </a:r>
            <a:r>
              <a:rPr lang="en-US" sz="2000" dirty="0"/>
              <a:t> </a:t>
            </a:r>
            <a:r>
              <a:rPr lang="en-US" sz="2000" i="1" dirty="0"/>
              <a:t>n</a:t>
            </a:r>
            <a:r>
              <a:rPr lang="en-US" sz="2000" dirty="0"/>
              <a:t>. </a:t>
            </a:r>
          </a:p>
          <a:p>
            <a:pPr>
              <a:spcBef>
                <a:spcPts val="600"/>
              </a:spcBef>
            </a:pPr>
            <a:r>
              <a:rPr lang="en-US" sz="2000" dirty="0"/>
              <a:t>Alice wants to send a message </a:t>
            </a:r>
            <a:r>
              <a:rPr lang="en-US" sz="2000" i="1" dirty="0"/>
              <a:t>M</a:t>
            </a:r>
            <a:r>
              <a:rPr lang="en-US" sz="2000" dirty="0"/>
              <a:t> so that everyone who receives the message knows that it came from her.</a:t>
            </a:r>
          </a:p>
          <a:p>
            <a:pPr marL="850392" lvl="1" indent="-457200">
              <a:spcBef>
                <a:spcPts val="600"/>
              </a:spcBef>
              <a:buClr>
                <a:schemeClr val="tx1"/>
              </a:buClr>
              <a:buFont typeface="+mj-lt"/>
              <a:buAutoNum type="arabicPeriod"/>
            </a:pPr>
            <a:r>
              <a:rPr lang="en-US" sz="2000" dirty="0"/>
              <a:t>She translates the message to numerical equivalents  and splits into blocks, just as in RSA encryption.</a:t>
            </a:r>
          </a:p>
          <a:p>
            <a:pPr marL="850392" lvl="1" indent="-457200">
              <a:spcBef>
                <a:spcPts val="600"/>
              </a:spcBef>
              <a:buClr>
                <a:schemeClr val="tx1"/>
              </a:buClr>
              <a:buFont typeface="+mj-lt"/>
              <a:buAutoNum type="arabicPeriod"/>
            </a:pPr>
            <a:r>
              <a:rPr lang="en-US" sz="2000" dirty="0"/>
              <a:t>She then applies her decryption function</a:t>
            </a:r>
            <a:r>
              <a:rPr lang="en-US" sz="2000" i="1" dirty="0"/>
              <a:t> 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to the blocks  and sends the results to all intended recipients.</a:t>
            </a:r>
          </a:p>
          <a:p>
            <a:pPr marL="850392" lvl="1" indent="-457200">
              <a:spcBef>
                <a:spcPts val="600"/>
              </a:spcBef>
              <a:buClr>
                <a:schemeClr val="tx1"/>
              </a:buClr>
              <a:buFont typeface="+mj-lt"/>
              <a:buAutoNum type="arabicPeriod"/>
            </a:pPr>
            <a:r>
              <a:rPr lang="en-US" sz="2000" dirty="0"/>
              <a:t>The recipients apply Alice’s encryption function and the result is the original plain text since</a:t>
            </a:r>
            <a:r>
              <a:rPr lang="en-US" sz="2000" i="1" dirty="0"/>
              <a:t> E</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x</a:t>
            </a:r>
            <a:r>
              <a:rPr lang="en-US" sz="2000" dirty="0"/>
              <a:t>))= </a:t>
            </a:r>
            <a:r>
              <a:rPr lang="en-US" sz="2000" i="1" dirty="0"/>
              <a:t>x</a:t>
            </a:r>
            <a:r>
              <a:rPr lang="en-US" sz="2000" dirty="0"/>
              <a:t>. </a:t>
            </a:r>
          </a:p>
          <a:p>
            <a:pPr>
              <a:spcBef>
                <a:spcPts val="600"/>
              </a:spcBef>
            </a:pPr>
            <a:r>
              <a:rPr lang="en-US" sz="2000" dirty="0"/>
              <a:t>Everyone who receives the message can then be certain that it came from Alice.</a:t>
            </a:r>
          </a:p>
        </p:txBody>
      </p:sp>
    </p:spTree>
    <p:extLst>
      <p:ext uri="{BB962C8B-B14F-4D97-AF65-F5344CB8AC3E}">
        <p14:creationId xmlns:p14="http://schemas.microsoft.com/office/powerpoint/2010/main" val="35438174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Protocols: Digital Signatures</a:t>
            </a:r>
            <a:r>
              <a:rPr lang="en-US" sz="1500" dirty="0"/>
              <a:t> 2</a:t>
            </a:r>
          </a:p>
        </p:txBody>
      </p:sp>
      <p:sp>
        <p:nvSpPr>
          <p:cNvPr id="4" name="Content Placeholder 2"/>
          <p:cNvSpPr>
            <a:spLocks noGrp="1"/>
          </p:cNvSpPr>
          <p:nvPr>
            <p:ph idx="1"/>
          </p:nvPr>
        </p:nvSpPr>
        <p:spPr>
          <a:xfrm>
            <a:off x="457200" y="1295400"/>
            <a:ext cx="8534400" cy="5257800"/>
          </a:xfrm>
        </p:spPr>
        <p:txBody>
          <a:bodyPr/>
          <a:lstStyle/>
          <a:p>
            <a:pPr>
              <a:spcBef>
                <a:spcPts val="600"/>
              </a:spcBef>
              <a:spcAft>
                <a:spcPts val="0"/>
              </a:spcAft>
            </a:pPr>
            <a:r>
              <a:rPr lang="en-US" sz="1800" dirty="0"/>
              <a:t> </a:t>
            </a:r>
            <a:r>
              <a:rPr lang="en-US" sz="1800" b="1" dirty="0"/>
              <a:t>Example</a:t>
            </a:r>
            <a:r>
              <a:rPr lang="en-US" sz="1800" dirty="0"/>
              <a:t>: Suppose Alice’s RSA cryptosystem is the same as in the earlier example with  key(</a:t>
            </a:r>
            <a:r>
              <a:rPr lang="en-US" sz="1800" dirty="0">
                <a:ea typeface="Cambria Math" pitchFamily="18" charset="0"/>
              </a:rPr>
              <a:t>2537</a:t>
            </a:r>
            <a:r>
              <a:rPr lang="en-US" sz="1800" dirty="0"/>
              <a:t>,</a:t>
            </a:r>
            <a:r>
              <a:rPr lang="en-US" sz="1800" dirty="0">
                <a:ea typeface="Cambria Math" pitchFamily="18" charset="0"/>
              </a:rPr>
              <a:t>13</a:t>
            </a:r>
            <a:r>
              <a:rPr lang="en-US" sz="1800" dirty="0"/>
              <a:t>), </a:t>
            </a:r>
            <a:r>
              <a:rPr lang="en-US" sz="1800" dirty="0">
                <a:ea typeface="Cambria Math" pitchFamily="18" charset="0"/>
              </a:rPr>
              <a:t>2537</a:t>
            </a:r>
            <a:r>
              <a:rPr lang="en-US" sz="1800" dirty="0"/>
              <a:t> = </a:t>
            </a:r>
            <a:r>
              <a:rPr lang="en-US" sz="1800" dirty="0">
                <a:ea typeface="Cambria Math" pitchFamily="18" charset="0"/>
              </a:rPr>
              <a:t>43</a:t>
            </a:r>
            <a:r>
              <a:rPr lang="en-US" sz="1800" dirty="0">
                <a:ea typeface="Cambria Math"/>
              </a:rPr>
              <a:t>∙</a:t>
            </a:r>
            <a:r>
              <a:rPr lang="en-US" sz="1800" dirty="0">
                <a:ea typeface="Cambria Math" pitchFamily="18" charset="0"/>
              </a:rPr>
              <a:t> 59</a:t>
            </a:r>
            <a:r>
              <a:rPr lang="en-US" sz="1800" dirty="0"/>
              <a:t>, </a:t>
            </a:r>
            <a:r>
              <a:rPr lang="en-US" sz="1800" i="1" dirty="0"/>
              <a:t>p</a:t>
            </a:r>
            <a:r>
              <a:rPr lang="en-US" sz="1800" dirty="0"/>
              <a:t> = </a:t>
            </a:r>
            <a:r>
              <a:rPr lang="en-US" sz="1800" dirty="0">
                <a:ea typeface="Cambria Math" pitchFamily="18" charset="0"/>
              </a:rPr>
              <a:t>43</a:t>
            </a:r>
            <a:r>
              <a:rPr lang="en-US" sz="1800" dirty="0"/>
              <a:t> and </a:t>
            </a:r>
            <a:r>
              <a:rPr lang="en-US" sz="1800" i="1" dirty="0"/>
              <a:t>q</a:t>
            </a:r>
            <a:r>
              <a:rPr lang="en-US" sz="1800" dirty="0"/>
              <a:t> = </a:t>
            </a:r>
            <a:r>
              <a:rPr lang="en-US" sz="1800" dirty="0">
                <a:ea typeface="Cambria Math" pitchFamily="18" charset="0"/>
              </a:rPr>
              <a:t>59</a:t>
            </a:r>
            <a:r>
              <a:rPr lang="en-US" sz="1800" dirty="0"/>
              <a:t> are primes and                                                 </a:t>
            </a:r>
            <a:r>
              <a:rPr lang="en-US" sz="1800" dirty="0" err="1"/>
              <a:t>gcd</a:t>
            </a:r>
            <a:r>
              <a:rPr lang="en-US" sz="1800" dirty="0"/>
              <a:t>(</a:t>
            </a:r>
            <a:r>
              <a:rPr lang="en-US" sz="1800" i="1" dirty="0"/>
              <a:t>e</a:t>
            </a:r>
            <a:r>
              <a:rPr lang="en-US" sz="1800" dirty="0"/>
              <a:t>,(</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a:t>
            </a:r>
            <a:r>
              <a:rPr lang="en-US" sz="1800" dirty="0"/>
              <a:t> </a:t>
            </a:r>
            <a:r>
              <a:rPr lang="en-US" sz="1800" dirty="0" err="1"/>
              <a:t>gcd</a:t>
            </a:r>
            <a:r>
              <a:rPr lang="en-US" sz="1800" dirty="0"/>
              <a:t>(</a:t>
            </a:r>
            <a:r>
              <a:rPr lang="en-US" sz="1800" dirty="0">
                <a:ea typeface="Cambria Math" pitchFamily="18" charset="0"/>
              </a:rPr>
              <a:t>13</a:t>
            </a:r>
            <a:r>
              <a:rPr lang="en-US" sz="1800" dirty="0"/>
              <a:t>,</a:t>
            </a:r>
            <a:r>
              <a:rPr lang="en-US" sz="1800" dirty="0">
                <a:ea typeface="Cambria Math" pitchFamily="18" charset="0"/>
              </a:rPr>
              <a:t> 42</a:t>
            </a:r>
            <a:r>
              <a:rPr lang="en-US" sz="1800" dirty="0">
                <a:ea typeface="Cambria Math"/>
              </a:rPr>
              <a:t>∙</a:t>
            </a:r>
            <a:r>
              <a:rPr lang="en-US" sz="1800" dirty="0">
                <a:ea typeface="Cambria Math" pitchFamily="18" charset="0"/>
              </a:rPr>
              <a:t> 58</a:t>
            </a:r>
            <a:r>
              <a:rPr lang="en-US" sz="1800" dirty="0">
                <a:ea typeface="Cambria Math"/>
              </a:rPr>
              <a:t>) = 1. </a:t>
            </a:r>
          </a:p>
          <a:p>
            <a:pPr>
              <a:spcBef>
                <a:spcPts val="600"/>
              </a:spcBef>
              <a:spcAft>
                <a:spcPts val="0"/>
              </a:spcAft>
            </a:pPr>
            <a:r>
              <a:rPr lang="en-US" sz="1800" dirty="0"/>
              <a:t>Her decryption key is d = </a:t>
            </a:r>
            <a:r>
              <a:rPr lang="en-US" sz="1800" dirty="0">
                <a:ea typeface="Cambria Math" pitchFamily="18" charset="0"/>
              </a:rPr>
              <a:t>937</a:t>
            </a:r>
            <a:r>
              <a:rPr lang="en-US" sz="1800" dirty="0"/>
              <a:t>.</a:t>
            </a:r>
          </a:p>
          <a:p>
            <a:pPr>
              <a:spcBef>
                <a:spcPts val="600"/>
              </a:spcBef>
              <a:spcAft>
                <a:spcPts val="0"/>
              </a:spcAft>
            </a:pPr>
            <a:r>
              <a:rPr lang="en-US" sz="1800" dirty="0"/>
              <a:t>She wants to send the message “MEET AT NOON” to her friends so that they can be certain that the message is from her.</a:t>
            </a:r>
          </a:p>
          <a:p>
            <a:pPr>
              <a:spcBef>
                <a:spcPts val="600"/>
              </a:spcBef>
              <a:spcAft>
                <a:spcPts val="0"/>
              </a:spcAft>
            </a:pPr>
            <a:r>
              <a:rPr lang="en-US" sz="1800" b="1" dirty="0"/>
              <a:t>Solution</a:t>
            </a:r>
            <a:r>
              <a:rPr lang="en-US" sz="1800" dirty="0"/>
              <a:t>: Alice translates the message into blocks of digits </a:t>
            </a:r>
            <a:r>
              <a:rPr lang="en-US" sz="1800" dirty="0">
                <a:ea typeface="Cambria Math" pitchFamily="18" charset="0"/>
              </a:rPr>
              <a:t>1204 0419 0019 1314 1413</a:t>
            </a:r>
            <a:r>
              <a:rPr lang="en-US" sz="1800" dirty="0"/>
              <a:t>.</a:t>
            </a:r>
          </a:p>
          <a:p>
            <a:pPr marL="548640" lvl="1" indent="-457200">
              <a:spcBef>
                <a:spcPts val="600"/>
              </a:spcBef>
              <a:spcAft>
                <a:spcPts val="0"/>
              </a:spcAft>
              <a:buClr>
                <a:schemeClr val="tx1"/>
              </a:buClr>
              <a:buFont typeface="+mj-lt"/>
              <a:buAutoNum type="arabicPeriod"/>
            </a:pPr>
            <a:r>
              <a:rPr lang="en-US" sz="1800" dirty="0"/>
              <a:t>She then applies her decryption transformation </a:t>
            </a:r>
            <a:r>
              <a:rPr lang="en-US" sz="1800" i="1" dirty="0"/>
              <a:t>D</a:t>
            </a:r>
            <a:r>
              <a:rPr lang="en-US" sz="1800" baseline="-25000" dirty="0"/>
              <a:t>(</a:t>
            </a:r>
            <a:r>
              <a:rPr lang="en-US" sz="1800" baseline="-25000" dirty="0">
                <a:ea typeface="Cambria Math" pitchFamily="18" charset="0"/>
              </a:rPr>
              <a:t>2537,13</a:t>
            </a:r>
            <a:r>
              <a:rPr lang="en-US" sz="1800" baseline="-25000" dirty="0"/>
              <a:t>)</a:t>
            </a:r>
            <a:r>
              <a:rPr lang="en-US" sz="1800" dirty="0"/>
              <a:t> (</a:t>
            </a:r>
            <a:r>
              <a:rPr lang="en-US" sz="1800" i="1" dirty="0"/>
              <a:t>x</a:t>
            </a:r>
            <a:r>
              <a:rPr lang="en-US" sz="1800" dirty="0"/>
              <a:t>)= </a:t>
            </a:r>
            <a:r>
              <a:rPr lang="en-US" sz="1800" i="1" dirty="0"/>
              <a:t>x</a:t>
            </a:r>
            <a:r>
              <a:rPr lang="en-US" sz="1800" baseline="30000" dirty="0">
                <a:ea typeface="Cambria Math" pitchFamily="18" charset="0"/>
              </a:rPr>
              <a:t>937</a:t>
            </a:r>
            <a:r>
              <a:rPr lang="en-US" sz="1800" i="1" baseline="30000" dirty="0"/>
              <a:t> </a:t>
            </a:r>
            <a:r>
              <a:rPr lang="en-US" sz="1800" b="1" dirty="0"/>
              <a:t>mod</a:t>
            </a:r>
            <a:r>
              <a:rPr lang="en-US" sz="1800" dirty="0"/>
              <a:t> </a:t>
            </a:r>
            <a:r>
              <a:rPr lang="en-US" sz="1800" dirty="0">
                <a:ea typeface="Cambria Math" pitchFamily="18" charset="0"/>
              </a:rPr>
              <a:t>2537</a:t>
            </a:r>
            <a:r>
              <a:rPr lang="en-US" sz="1800" dirty="0"/>
              <a:t> to each block. </a:t>
            </a:r>
          </a:p>
          <a:p>
            <a:pPr marL="548640" lvl="1" indent="-457200">
              <a:spcBef>
                <a:spcPts val="600"/>
              </a:spcBef>
              <a:spcAft>
                <a:spcPts val="0"/>
              </a:spcAft>
              <a:buClr>
                <a:schemeClr val="tx1"/>
              </a:buClr>
              <a:buFont typeface="+mj-lt"/>
              <a:buAutoNum type="arabicPeriod"/>
            </a:pPr>
            <a:r>
              <a:rPr lang="en-US" sz="1800" dirty="0"/>
              <a:t>She finds (using her laptop, programming skills, and knowledge of discrete mathematics) that </a:t>
            </a:r>
            <a:r>
              <a:rPr lang="en-US" sz="1800" dirty="0">
                <a:ea typeface="Cambria Math" pitchFamily="18" charset="0"/>
              </a:rPr>
              <a:t>1204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817, 419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555 ,  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1310, 1314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2173, and 1413</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1026.</a:t>
            </a:r>
            <a:endParaRPr lang="en-US" sz="1800" baseline="30000" dirty="0">
              <a:ea typeface="Cambria Math" pitchFamily="18" charset="0"/>
            </a:endParaRPr>
          </a:p>
          <a:p>
            <a:pPr marL="548640" lvl="1" indent="-457200">
              <a:spcBef>
                <a:spcPts val="600"/>
              </a:spcBef>
              <a:spcAft>
                <a:spcPts val="0"/>
              </a:spcAft>
              <a:buClr>
                <a:schemeClr val="tx1"/>
              </a:buClr>
              <a:buFont typeface="+mj-lt"/>
              <a:buAutoNum type="arabicPeriod"/>
            </a:pPr>
            <a:r>
              <a:rPr lang="en-US" sz="1800" dirty="0"/>
              <a:t>She sends  </a:t>
            </a:r>
            <a:r>
              <a:rPr lang="en-US" sz="1800" dirty="0">
                <a:ea typeface="Cambria Math" pitchFamily="18" charset="0"/>
              </a:rPr>
              <a:t>0817 0555 1310 2173 1026</a:t>
            </a:r>
            <a:r>
              <a:rPr lang="en-US" sz="1800" dirty="0"/>
              <a:t>.</a:t>
            </a:r>
          </a:p>
          <a:p>
            <a:pPr>
              <a:spcBef>
                <a:spcPts val="600"/>
              </a:spcBef>
              <a:spcAft>
                <a:spcPts val="0"/>
              </a:spcAft>
            </a:pPr>
            <a:r>
              <a:rPr lang="en-US" sz="1800" dirty="0"/>
              <a:t>When one of her friends receive the message, they apply Alice’s encryption transformation </a:t>
            </a:r>
            <a:r>
              <a:rPr lang="en-US" sz="1800" i="1" dirty="0"/>
              <a:t>E</a:t>
            </a:r>
            <a:r>
              <a:rPr lang="en-US" sz="1800" baseline="-25000" dirty="0"/>
              <a:t>(</a:t>
            </a:r>
            <a:r>
              <a:rPr lang="en-US" sz="1800" baseline="-25000" dirty="0">
                <a:ea typeface="Cambria Math" pitchFamily="18" charset="0"/>
              </a:rPr>
              <a:t>2537,13</a:t>
            </a:r>
            <a:r>
              <a:rPr lang="en-US" sz="1800" baseline="-25000" dirty="0"/>
              <a:t>)</a:t>
            </a:r>
            <a:r>
              <a:rPr lang="en-US" sz="1800" dirty="0"/>
              <a:t> to each block. They then obtain the original message which they translate back to English letters.</a:t>
            </a:r>
          </a:p>
        </p:txBody>
      </p:sp>
    </p:spTree>
    <p:extLst>
      <p:ext uri="{BB962C8B-B14F-4D97-AF65-F5344CB8AC3E}">
        <p14:creationId xmlns:p14="http://schemas.microsoft.com/office/powerpoint/2010/main" val="39535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Relationship between</a:t>
            </a:r>
            <a:br>
              <a:rPr lang="en-US" dirty="0"/>
            </a:br>
            <a:r>
              <a:rPr lang="en-US" dirty="0"/>
              <a:t>(mod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a:xfrm>
            <a:off x="457200" y="1295400"/>
            <a:ext cx="8382000" cy="5257800"/>
          </a:xfrm>
        </p:spPr>
        <p:txBody>
          <a:bodyPr/>
          <a:lstStyle/>
          <a:p>
            <a:r>
              <a:rPr lang="en-US" sz="3000" dirty="0"/>
              <a:t>The use of “mod” in </a:t>
            </a:r>
            <a:r>
              <a:rPr lang="en-US" sz="3000" i="1" dirty="0"/>
              <a:t>a  </a:t>
            </a:r>
            <a:r>
              <a:rPr lang="en-US" sz="3000" b="1" dirty="0">
                <a:ea typeface="Cambria Math"/>
              </a:rPr>
              <a:t>≡</a:t>
            </a:r>
            <a:r>
              <a:rPr lang="en-US" sz="3000" b="1" dirty="0"/>
              <a:t>  </a:t>
            </a:r>
            <a:r>
              <a:rPr lang="en-US" sz="3000" i="1" dirty="0"/>
              <a:t>b </a:t>
            </a:r>
            <a:r>
              <a:rPr lang="en-US" sz="3000" dirty="0"/>
              <a:t>(mod</a:t>
            </a:r>
            <a:r>
              <a:rPr lang="en-US" sz="3000" i="1" dirty="0"/>
              <a:t> m</a:t>
            </a:r>
            <a:r>
              <a:rPr lang="en-US" sz="3000" dirty="0"/>
              <a:t>)</a:t>
            </a:r>
            <a:r>
              <a:rPr lang="en-US" sz="3000" i="1" dirty="0"/>
              <a:t> </a:t>
            </a:r>
            <a:r>
              <a:rPr lang="en-US" sz="3000" dirty="0"/>
              <a:t>and</a:t>
            </a:r>
            <a:r>
              <a:rPr lang="en-US" sz="3000" i="1" dirty="0"/>
              <a:t> a </a:t>
            </a:r>
            <a:r>
              <a:rPr lang="en-US" sz="3000" b="1" dirty="0"/>
              <a:t>mod</a:t>
            </a:r>
            <a:r>
              <a:rPr lang="en-US" sz="3000" i="1" dirty="0"/>
              <a:t> m = b </a:t>
            </a:r>
            <a:r>
              <a:rPr lang="en-US" sz="3000" dirty="0"/>
              <a:t>are different</a:t>
            </a:r>
            <a:r>
              <a:rPr lang="en-US" sz="3000" i="1" dirty="0"/>
              <a:t>.</a:t>
            </a:r>
          </a:p>
          <a:p>
            <a:pPr lvl="1"/>
            <a:r>
              <a:rPr lang="en-US" sz="2600" i="1" dirty="0"/>
              <a:t>a  </a:t>
            </a:r>
            <a:r>
              <a:rPr lang="en-US" sz="2600" b="1" dirty="0">
                <a:ea typeface="Cambria Math"/>
              </a:rPr>
              <a:t>≡</a:t>
            </a:r>
            <a:r>
              <a:rPr lang="en-US" sz="2600" b="1" dirty="0"/>
              <a:t>  </a:t>
            </a:r>
            <a:r>
              <a:rPr lang="en-US" sz="2600" i="1" dirty="0"/>
              <a:t>b </a:t>
            </a:r>
            <a:r>
              <a:rPr lang="en-US" sz="2600" dirty="0"/>
              <a:t>(mod</a:t>
            </a:r>
            <a:r>
              <a:rPr lang="en-US" sz="2600" i="1" dirty="0"/>
              <a:t> m</a:t>
            </a:r>
            <a:r>
              <a:rPr lang="en-US" sz="2600" dirty="0"/>
              <a:t>) is a relation on the set of integers.</a:t>
            </a:r>
          </a:p>
          <a:p>
            <a:pPr lvl="1"/>
            <a:r>
              <a:rPr lang="en-US" sz="2600" dirty="0"/>
              <a:t>In</a:t>
            </a:r>
            <a:r>
              <a:rPr lang="en-US" sz="2600" i="1" dirty="0"/>
              <a:t> a </a:t>
            </a:r>
            <a:r>
              <a:rPr lang="en-US" sz="2600" b="1" dirty="0"/>
              <a:t>mod</a:t>
            </a:r>
            <a:r>
              <a:rPr lang="en-US" sz="2600" i="1" dirty="0"/>
              <a:t> m = b,  </a:t>
            </a:r>
            <a:r>
              <a:rPr lang="en-US" sz="2600" dirty="0"/>
              <a:t>the notation </a:t>
            </a:r>
            <a:r>
              <a:rPr lang="en-US" sz="2600" b="1" dirty="0"/>
              <a:t>mod</a:t>
            </a:r>
            <a:r>
              <a:rPr lang="en-US" sz="2600" dirty="0"/>
              <a:t> denotes a function</a:t>
            </a:r>
            <a:r>
              <a:rPr lang="en-US" sz="2600" i="1" dirty="0"/>
              <a:t>.</a:t>
            </a:r>
          </a:p>
          <a:p>
            <a:r>
              <a:rPr lang="en-US" sz="3000" dirty="0"/>
              <a:t>The relationship between these notations is made clear in this theorem.</a:t>
            </a:r>
          </a:p>
          <a:p>
            <a:r>
              <a:rPr lang="en-US" sz="3000" b="1" dirty="0"/>
              <a:t>Theorem </a:t>
            </a:r>
            <a:r>
              <a:rPr lang="en-US" sz="3000" b="1" dirty="0">
                <a:ea typeface="Cambria Math" pitchFamily="18" charset="0"/>
              </a:rPr>
              <a:t>3</a:t>
            </a:r>
            <a:r>
              <a:rPr lang="en-US" sz="3000" dirty="0"/>
              <a:t>: Let </a:t>
            </a:r>
            <a:r>
              <a:rPr lang="en-US" sz="3000" i="1" dirty="0"/>
              <a:t>a</a:t>
            </a:r>
            <a:r>
              <a:rPr lang="en-US" sz="3000" dirty="0"/>
              <a:t> and </a:t>
            </a:r>
            <a:r>
              <a:rPr lang="en-US" sz="3000" i="1" dirty="0"/>
              <a:t>b</a:t>
            </a:r>
            <a:r>
              <a:rPr lang="en-US" sz="3000" dirty="0"/>
              <a:t> be integers, and let </a:t>
            </a:r>
            <a:r>
              <a:rPr lang="en-US" sz="3000" i="1" dirty="0"/>
              <a:t>m</a:t>
            </a:r>
            <a:r>
              <a:rPr lang="en-US" sz="3000" dirty="0"/>
              <a:t> be a positive integer. Then </a:t>
            </a:r>
            <a:r>
              <a:rPr lang="en-US" sz="3000" i="1" dirty="0"/>
              <a:t>a </a:t>
            </a:r>
            <a:r>
              <a:rPr lang="en-US" sz="3000" b="1" dirty="0">
                <a:ea typeface="Cambria Math"/>
              </a:rPr>
              <a:t>≡</a:t>
            </a:r>
            <a:r>
              <a:rPr lang="en-US" sz="3000" i="1" dirty="0"/>
              <a:t> b </a:t>
            </a:r>
            <a:r>
              <a:rPr lang="en-US" sz="3000" dirty="0"/>
              <a:t>(mod</a:t>
            </a:r>
            <a:r>
              <a:rPr lang="en-US" sz="3000" i="1" dirty="0"/>
              <a:t> m</a:t>
            </a:r>
            <a:r>
              <a:rPr lang="en-US" sz="3000" dirty="0"/>
              <a:t>)  if and only if </a:t>
            </a:r>
            <a:r>
              <a:rPr lang="en-US" sz="3000" i="1" dirty="0"/>
              <a:t>a </a:t>
            </a:r>
            <a:r>
              <a:rPr lang="en-US" sz="3000" b="1" dirty="0"/>
              <a:t>mod</a:t>
            </a:r>
            <a:r>
              <a:rPr lang="en-US" sz="3000" i="1" dirty="0"/>
              <a:t> m = b </a:t>
            </a:r>
            <a:r>
              <a:rPr lang="en-US" sz="3000" b="1" dirty="0"/>
              <a:t>mod</a:t>
            </a:r>
            <a:r>
              <a:rPr lang="en-US" sz="3000" i="1" dirty="0"/>
              <a:t> m. </a:t>
            </a:r>
            <a:r>
              <a:rPr lang="en-US" sz="3000" dirty="0"/>
              <a:t>(</a:t>
            </a:r>
            <a:r>
              <a:rPr lang="en-US" sz="3000" i="1" dirty="0"/>
              <a:t>Proof  in the exercises</a:t>
            </a:r>
            <a:r>
              <a:rPr lang="en-US" sz="3000" dirty="0"/>
              <a:t>)</a:t>
            </a:r>
          </a:p>
        </p:txBody>
      </p:sp>
    </p:spTree>
    <p:extLst>
      <p:ext uri="{BB962C8B-B14F-4D97-AF65-F5344CB8AC3E}">
        <p14:creationId xmlns:p14="http://schemas.microsoft.com/office/powerpoint/2010/main" val="288997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Congruences</a:t>
            </a:r>
            <a:r>
              <a:rPr lang="en-US" dirty="0"/>
              <a:t> of Sums and Products</a:t>
            </a:r>
          </a:p>
        </p:txBody>
      </p:sp>
      <p:sp>
        <p:nvSpPr>
          <p:cNvPr id="3" name="Content Placeholder 2"/>
          <p:cNvSpPr>
            <a:spLocks noGrp="1"/>
          </p:cNvSpPr>
          <p:nvPr>
            <p:ph idx="1"/>
          </p:nvPr>
        </p:nvSpPr>
        <p:spPr>
          <a:xfrm>
            <a:off x="457200" y="1295400"/>
            <a:ext cx="8458200" cy="5105400"/>
          </a:xfrm>
        </p:spPr>
        <p:txBody>
          <a:bodyPr/>
          <a:lstStyle/>
          <a:p>
            <a:pPr>
              <a:spcBef>
                <a:spcPts val="0"/>
              </a:spcBef>
            </a:pPr>
            <a:r>
              <a:rPr lang="en-US" sz="2400" b="1" dirty="0"/>
              <a:t>Theorem </a:t>
            </a:r>
            <a:r>
              <a:rPr lang="en-US" sz="2400" b="1" dirty="0">
                <a:ea typeface="Cambria Math" pitchFamily="18" charset="0"/>
              </a:rPr>
              <a:t>5</a:t>
            </a:r>
            <a:r>
              <a:rPr lang="en-US" sz="2400" dirty="0"/>
              <a:t>: Let m be a positive integer. If  </a:t>
            </a:r>
            <a:r>
              <a:rPr lang="en-US" sz="2400" i="1" dirty="0"/>
              <a:t>a  </a:t>
            </a:r>
            <a:r>
              <a:rPr lang="en-US" sz="2400" b="1" dirty="0">
                <a:ea typeface="Cambria Math"/>
              </a:rPr>
              <a:t>≡</a:t>
            </a:r>
            <a:r>
              <a:rPr lang="en-US" sz="2400" b="1" dirty="0"/>
              <a:t>  </a:t>
            </a:r>
            <a:r>
              <a:rPr lang="en-US" sz="2400" i="1" dirty="0"/>
              <a:t>b </a:t>
            </a:r>
            <a:r>
              <a:rPr lang="en-US" sz="2400" dirty="0"/>
              <a:t>(mod</a:t>
            </a:r>
            <a:r>
              <a:rPr lang="en-US" sz="2400" i="1" dirty="0"/>
              <a:t> m</a:t>
            </a:r>
            <a:r>
              <a:rPr lang="en-US" sz="2400" dirty="0"/>
              <a:t>) and  </a:t>
            </a:r>
            <a:r>
              <a:rPr lang="en-US" sz="2400" i="1" dirty="0"/>
              <a:t>c  </a:t>
            </a:r>
            <a:r>
              <a:rPr lang="en-US" sz="2400" b="1" dirty="0">
                <a:ea typeface="Cambria Math"/>
              </a:rPr>
              <a:t>≡</a:t>
            </a:r>
            <a:r>
              <a:rPr lang="en-US" sz="2400" b="1" dirty="0"/>
              <a:t>  </a:t>
            </a:r>
            <a:r>
              <a:rPr lang="en-US" sz="2400" i="1" dirty="0"/>
              <a:t>d </a:t>
            </a:r>
            <a:r>
              <a:rPr lang="en-US" sz="2400" dirty="0"/>
              <a:t>(mod</a:t>
            </a:r>
            <a:r>
              <a:rPr lang="en-US" sz="2400" i="1" dirty="0"/>
              <a:t> m</a:t>
            </a:r>
            <a:r>
              <a:rPr lang="en-US" sz="2400" dirty="0"/>
              <a:t>), then </a:t>
            </a:r>
            <a:r>
              <a:rPr lang="en-US" sz="2400" i="1" dirty="0"/>
              <a:t>a + c  </a:t>
            </a:r>
            <a:r>
              <a:rPr lang="en-US" sz="2400" b="1" dirty="0">
                <a:ea typeface="Cambria Math"/>
              </a:rPr>
              <a:t>≡</a:t>
            </a:r>
            <a:r>
              <a:rPr lang="en-US" sz="2400" b="1" dirty="0"/>
              <a:t>  </a:t>
            </a:r>
            <a:r>
              <a:rPr lang="en-US" sz="2400" i="1" dirty="0"/>
              <a:t>b + d </a:t>
            </a:r>
            <a:r>
              <a:rPr lang="en-US" sz="2400" dirty="0"/>
              <a:t>(mod</a:t>
            </a:r>
            <a:r>
              <a:rPr lang="en-US" sz="2400" i="1" dirty="0"/>
              <a:t> m</a:t>
            </a:r>
            <a:r>
              <a:rPr lang="en-US" sz="2400" dirty="0"/>
              <a:t>) and </a:t>
            </a:r>
            <a:r>
              <a:rPr lang="en-US" sz="2400" i="1" dirty="0"/>
              <a:t>ac  </a:t>
            </a:r>
            <a:r>
              <a:rPr lang="en-US" sz="2400" b="1" dirty="0">
                <a:ea typeface="Cambria Math"/>
              </a:rPr>
              <a:t>≡</a:t>
            </a:r>
            <a:r>
              <a:rPr lang="en-US" sz="2400" b="1" dirty="0"/>
              <a:t>  </a:t>
            </a:r>
            <a:r>
              <a:rPr lang="en-US" sz="2400" i="1" dirty="0" err="1"/>
              <a:t>bd</a:t>
            </a:r>
            <a:r>
              <a:rPr lang="en-US" sz="2400" i="1" dirty="0"/>
              <a:t> </a:t>
            </a:r>
            <a:r>
              <a:rPr lang="en-US" sz="2400" dirty="0"/>
              <a:t>(mod</a:t>
            </a:r>
            <a:r>
              <a:rPr lang="en-US" sz="2400" i="1" dirty="0"/>
              <a:t> m</a:t>
            </a:r>
            <a:r>
              <a:rPr lang="en-US" sz="2400" dirty="0"/>
              <a:t>) </a:t>
            </a:r>
          </a:p>
          <a:p>
            <a:pPr>
              <a:spcBef>
                <a:spcPts val="0"/>
              </a:spcBef>
            </a:pPr>
            <a:r>
              <a:rPr lang="en-US" sz="2400" b="1" dirty="0"/>
              <a:t>Proof</a:t>
            </a:r>
            <a:r>
              <a:rPr lang="en-US" sz="2400" dirty="0"/>
              <a:t>: </a:t>
            </a:r>
          </a:p>
          <a:p>
            <a:pPr lvl="1">
              <a:spcBef>
                <a:spcPts val="0"/>
              </a:spcBef>
            </a:pPr>
            <a:r>
              <a:rPr lang="en-US" sz="2000" dirty="0"/>
              <a:t>Because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  and </a:t>
            </a:r>
            <a:r>
              <a:rPr lang="en-US" sz="2000" i="1" dirty="0"/>
              <a:t>c  </a:t>
            </a:r>
            <a:r>
              <a:rPr lang="en-US" sz="2000" b="1" dirty="0">
                <a:ea typeface="Cambria Math"/>
              </a:rPr>
              <a:t>≡</a:t>
            </a:r>
            <a:r>
              <a:rPr lang="en-US" sz="2000" b="1" dirty="0"/>
              <a:t>  </a:t>
            </a:r>
            <a:r>
              <a:rPr lang="en-US" sz="2000" i="1" dirty="0"/>
              <a:t>d </a:t>
            </a:r>
            <a:r>
              <a:rPr lang="en-US" sz="2000" dirty="0"/>
              <a:t>(mod</a:t>
            </a:r>
            <a:r>
              <a:rPr lang="en-US" sz="2000" i="1" dirty="0"/>
              <a:t> m</a:t>
            </a:r>
            <a:r>
              <a:rPr lang="en-US" sz="2000" dirty="0"/>
              <a:t>), by Theorem </a:t>
            </a:r>
            <a:r>
              <a:rPr lang="en-US" sz="2000" dirty="0">
                <a:ea typeface="Cambria Math" pitchFamily="18" charset="0"/>
              </a:rPr>
              <a:t>4</a:t>
            </a:r>
            <a:r>
              <a:rPr lang="en-US" sz="2000" dirty="0"/>
              <a:t> there are integers </a:t>
            </a:r>
            <a:r>
              <a:rPr lang="en-US" sz="2000" i="1" dirty="0"/>
              <a:t>s</a:t>
            </a:r>
            <a:r>
              <a:rPr lang="en-US" sz="2000" dirty="0"/>
              <a:t> and </a:t>
            </a:r>
            <a:r>
              <a:rPr lang="en-US" sz="2000" i="1" dirty="0"/>
              <a:t>t</a:t>
            </a:r>
            <a:r>
              <a:rPr lang="en-US" sz="2000" dirty="0"/>
              <a:t> with </a:t>
            </a:r>
            <a:r>
              <a:rPr lang="en-US" sz="2000" i="1" dirty="0"/>
              <a:t>b</a:t>
            </a:r>
            <a:r>
              <a:rPr lang="en-US" sz="2000" dirty="0"/>
              <a:t> = </a:t>
            </a:r>
            <a:r>
              <a:rPr lang="en-US" sz="2000" i="1" dirty="0"/>
              <a:t>a</a:t>
            </a:r>
            <a:r>
              <a:rPr lang="en-US" sz="2000" dirty="0"/>
              <a:t> + </a:t>
            </a:r>
            <a:r>
              <a:rPr lang="en-US" sz="2000" i="1" dirty="0" err="1"/>
              <a:t>sm</a:t>
            </a:r>
            <a:r>
              <a:rPr lang="en-US" sz="2000" dirty="0"/>
              <a:t> and </a:t>
            </a:r>
            <a:r>
              <a:rPr lang="en-US" sz="2000" i="1" dirty="0"/>
              <a:t>d</a:t>
            </a:r>
            <a:r>
              <a:rPr lang="en-US" sz="2000" dirty="0"/>
              <a:t> = </a:t>
            </a:r>
            <a:r>
              <a:rPr lang="en-US" sz="2000" i="1" dirty="0"/>
              <a:t>c </a:t>
            </a:r>
            <a:r>
              <a:rPr lang="en-US" sz="2000" dirty="0"/>
              <a:t>+ </a:t>
            </a:r>
            <a:r>
              <a:rPr lang="en-US" sz="2000" i="1" dirty="0"/>
              <a:t>tm</a:t>
            </a:r>
            <a:r>
              <a:rPr lang="en-US" sz="2000" dirty="0"/>
              <a:t>.</a:t>
            </a:r>
          </a:p>
          <a:p>
            <a:pPr lvl="1">
              <a:spcBef>
                <a:spcPts val="0"/>
              </a:spcBef>
            </a:pPr>
            <a:r>
              <a:rPr lang="en-US" sz="2000" dirty="0"/>
              <a:t>Therefore,  </a:t>
            </a:r>
          </a:p>
          <a:p>
            <a:pPr lvl="2">
              <a:spcBef>
                <a:spcPts val="0"/>
              </a:spcBef>
            </a:pPr>
            <a:r>
              <a:rPr lang="en-US" sz="1800" i="1" dirty="0"/>
              <a:t>b +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 </a:t>
            </a:r>
            <a:r>
              <a:rPr lang="en-US" sz="1800" dirty="0"/>
              <a:t>(</a:t>
            </a:r>
            <a:r>
              <a:rPr lang="en-US" sz="1800" i="1" dirty="0"/>
              <a:t>c + tm</a:t>
            </a:r>
            <a:r>
              <a:rPr lang="en-US" sz="1800" dirty="0"/>
              <a:t>)</a:t>
            </a:r>
            <a:r>
              <a:rPr lang="en-US" sz="1800" i="1" dirty="0"/>
              <a:t> </a:t>
            </a:r>
            <a:r>
              <a:rPr lang="en-US" sz="1800" dirty="0"/>
              <a:t>=</a:t>
            </a:r>
            <a:r>
              <a:rPr lang="en-US" sz="1800" i="1" dirty="0"/>
              <a:t> </a:t>
            </a:r>
            <a:r>
              <a:rPr lang="en-US" sz="1800" dirty="0"/>
              <a:t>(</a:t>
            </a:r>
            <a:r>
              <a:rPr lang="en-US" sz="1800" i="1" dirty="0"/>
              <a:t>a + c</a:t>
            </a:r>
            <a:r>
              <a:rPr lang="en-US" sz="1800" dirty="0"/>
              <a:t>)</a:t>
            </a:r>
            <a:r>
              <a:rPr lang="en-US" sz="1800" i="1" dirty="0"/>
              <a:t> + m</a:t>
            </a:r>
            <a:r>
              <a:rPr lang="en-US" sz="1800" dirty="0"/>
              <a:t>(</a:t>
            </a:r>
            <a:r>
              <a:rPr lang="en-US" sz="1800" i="1" dirty="0"/>
              <a:t>s + t</a:t>
            </a:r>
            <a:r>
              <a:rPr lang="en-US" sz="1800" dirty="0"/>
              <a:t>) and</a:t>
            </a:r>
          </a:p>
          <a:p>
            <a:pPr lvl="2">
              <a:spcBef>
                <a:spcPts val="0"/>
              </a:spcBef>
            </a:pPr>
            <a:r>
              <a:rPr lang="en-US" sz="1800" i="1" dirty="0"/>
              <a:t>b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a:t>
            </a:r>
            <a:r>
              <a:rPr lang="en-US" sz="1800" dirty="0"/>
              <a:t>(</a:t>
            </a:r>
            <a:r>
              <a:rPr lang="en-US" sz="1800" i="1" dirty="0"/>
              <a:t>c + tm</a:t>
            </a:r>
            <a:r>
              <a:rPr lang="en-US" sz="1800" dirty="0"/>
              <a:t>)</a:t>
            </a:r>
            <a:r>
              <a:rPr lang="en-US" sz="1800" i="1" dirty="0"/>
              <a:t> </a:t>
            </a:r>
            <a:r>
              <a:rPr lang="en-US" sz="1800" dirty="0"/>
              <a:t>=</a:t>
            </a:r>
            <a:r>
              <a:rPr lang="en-US" sz="1800" i="1" dirty="0"/>
              <a:t> ac + m</a:t>
            </a:r>
            <a:r>
              <a:rPr lang="en-US" sz="1800" dirty="0"/>
              <a:t>(</a:t>
            </a:r>
            <a:r>
              <a:rPr lang="en-US" sz="1800" i="1" dirty="0"/>
              <a:t>at + </a:t>
            </a:r>
            <a:r>
              <a:rPr lang="en-US" sz="1800" i="1" dirty="0" err="1"/>
              <a:t>cs</a:t>
            </a:r>
            <a:r>
              <a:rPr lang="en-US" sz="1800" i="1" dirty="0"/>
              <a:t> + </a:t>
            </a:r>
            <a:r>
              <a:rPr lang="en-US" sz="1800" i="1" dirty="0" err="1"/>
              <a:t>stm</a:t>
            </a:r>
            <a:r>
              <a:rPr lang="en-US" sz="1800" dirty="0"/>
              <a:t>).</a:t>
            </a:r>
          </a:p>
          <a:p>
            <a:pPr lvl="1">
              <a:spcBef>
                <a:spcPts val="0"/>
              </a:spcBef>
            </a:pPr>
            <a:r>
              <a:rPr lang="en-US" sz="2000" dirty="0"/>
              <a:t>Hence, </a:t>
            </a:r>
            <a:r>
              <a:rPr lang="en-US" sz="2000" i="1" dirty="0"/>
              <a:t>a + c  </a:t>
            </a:r>
            <a:r>
              <a:rPr lang="en-US" sz="2000" b="1" dirty="0">
                <a:ea typeface="Cambria Math"/>
              </a:rPr>
              <a:t>≡</a:t>
            </a:r>
            <a:r>
              <a:rPr lang="en-US" sz="2000" b="1" dirty="0"/>
              <a:t>  </a:t>
            </a:r>
            <a:r>
              <a:rPr lang="en-US" sz="2000" i="1" dirty="0"/>
              <a:t>b + d </a:t>
            </a:r>
            <a:r>
              <a:rPr lang="en-US" sz="2000" dirty="0"/>
              <a:t>(mod</a:t>
            </a:r>
            <a:r>
              <a:rPr lang="en-US" sz="2000" i="1" dirty="0"/>
              <a:t> m</a:t>
            </a:r>
            <a:r>
              <a:rPr lang="en-US" sz="2000" dirty="0"/>
              <a:t>) and </a:t>
            </a:r>
            <a:r>
              <a:rPr lang="en-US" sz="2000" i="1" dirty="0"/>
              <a:t>ac  </a:t>
            </a:r>
            <a:r>
              <a:rPr lang="en-US" sz="2000" b="1" dirty="0">
                <a:ea typeface="Cambria Math"/>
              </a:rPr>
              <a:t>≡</a:t>
            </a:r>
            <a:r>
              <a:rPr lang="en-US" sz="2000" b="1" dirty="0"/>
              <a:t>  </a:t>
            </a:r>
            <a:r>
              <a:rPr lang="en-US" sz="2000" i="1" dirty="0" err="1"/>
              <a:t>bd</a:t>
            </a:r>
            <a:r>
              <a:rPr lang="en-US" sz="2000" i="1" dirty="0"/>
              <a:t> </a:t>
            </a:r>
            <a:r>
              <a:rPr lang="en-US" sz="2000" dirty="0"/>
              <a:t>(mod</a:t>
            </a:r>
            <a:r>
              <a:rPr lang="en-US" sz="2000" i="1" dirty="0"/>
              <a:t> m</a:t>
            </a:r>
            <a:r>
              <a:rPr lang="en-US" sz="2000" dirty="0"/>
              <a:t>). </a:t>
            </a:r>
          </a:p>
          <a:p>
            <a:pPr>
              <a:spcBef>
                <a:spcPts val="0"/>
              </a:spcBef>
            </a:pPr>
            <a:r>
              <a:rPr lang="en-US" sz="2400" b="1" dirty="0"/>
              <a:t>Example</a:t>
            </a:r>
            <a:r>
              <a:rPr lang="en-US" sz="2400" dirty="0"/>
              <a:t>: Because </a:t>
            </a:r>
            <a:r>
              <a:rPr lang="en-US" sz="2400" dirty="0">
                <a:ea typeface="Cambria Math" pitchFamily="18" charset="0"/>
              </a:rPr>
              <a:t>7</a:t>
            </a:r>
            <a:r>
              <a:rPr lang="en-US" sz="2400" i="1" dirty="0"/>
              <a:t>  </a:t>
            </a:r>
            <a:r>
              <a:rPr lang="en-US" sz="2400" b="1" dirty="0">
                <a:ea typeface="Cambria Math"/>
              </a:rPr>
              <a:t>≡</a:t>
            </a:r>
            <a:r>
              <a:rPr lang="en-US" sz="2400" b="1" dirty="0"/>
              <a:t>  </a:t>
            </a:r>
            <a:r>
              <a:rPr lang="en-US" sz="2400" dirty="0">
                <a:ea typeface="Cambria Math" pitchFamily="18" charset="0"/>
              </a:rPr>
              <a:t>2</a:t>
            </a:r>
            <a:r>
              <a:rPr lang="en-US" sz="2400" i="1" dirty="0"/>
              <a:t> </a:t>
            </a:r>
            <a:r>
              <a:rPr lang="en-US" sz="2400" dirty="0"/>
              <a:t>(mod</a:t>
            </a:r>
            <a:r>
              <a:rPr lang="en-US" sz="2400" i="1" dirty="0"/>
              <a:t> </a:t>
            </a:r>
            <a:r>
              <a:rPr lang="en-US" sz="2400" dirty="0">
                <a:ea typeface="Cambria Math" pitchFamily="18" charset="0"/>
              </a:rPr>
              <a:t>5</a:t>
            </a:r>
            <a:r>
              <a:rPr lang="en-US" sz="2400" dirty="0"/>
              <a:t>) and  </a:t>
            </a:r>
            <a:r>
              <a:rPr lang="en-US" sz="2400" dirty="0">
                <a:ea typeface="Cambria Math" pitchFamily="18" charset="0"/>
              </a:rPr>
              <a:t>11</a:t>
            </a:r>
            <a:r>
              <a:rPr lang="en-US" sz="2400" i="1" dirty="0"/>
              <a:t>  </a:t>
            </a:r>
            <a:r>
              <a:rPr lang="en-US" sz="2400" b="1" dirty="0">
                <a:ea typeface="Cambria Math"/>
              </a:rPr>
              <a:t>≡</a:t>
            </a:r>
            <a:r>
              <a:rPr lang="en-US" sz="2400" b="1" dirty="0"/>
              <a:t>  </a:t>
            </a:r>
            <a:r>
              <a:rPr lang="en-US" sz="2400" dirty="0">
                <a:ea typeface="Cambria Math" pitchFamily="18" charset="0"/>
              </a:rPr>
              <a:t>1</a:t>
            </a:r>
            <a:r>
              <a:rPr lang="en-US" sz="2400" i="1" dirty="0"/>
              <a:t> </a:t>
            </a:r>
            <a:r>
              <a:rPr lang="en-US" sz="2400" dirty="0"/>
              <a:t>(mod</a:t>
            </a:r>
            <a:r>
              <a:rPr lang="en-US" sz="2400" i="1" dirty="0"/>
              <a:t> </a:t>
            </a:r>
            <a:r>
              <a:rPr lang="en-US" sz="2400" dirty="0">
                <a:ea typeface="Cambria Math" pitchFamily="18" charset="0"/>
              </a:rPr>
              <a:t>5</a:t>
            </a:r>
            <a:r>
              <a:rPr lang="en-US" sz="2400" dirty="0"/>
              <a:t>) , it follows from Theorem </a:t>
            </a:r>
            <a:r>
              <a:rPr lang="en-US" sz="2400" dirty="0">
                <a:ea typeface="Cambria Math" pitchFamily="18" charset="0"/>
              </a:rPr>
              <a:t>5</a:t>
            </a:r>
            <a:r>
              <a:rPr lang="en-US" sz="2400" dirty="0"/>
              <a:t> that</a:t>
            </a:r>
          </a:p>
          <a:p>
            <a:pPr lvl="2">
              <a:spcBef>
                <a:spcPts val="0"/>
              </a:spcBef>
              <a:buNone/>
            </a:pPr>
            <a:r>
              <a:rPr lang="en-US" dirty="0">
                <a:ea typeface="Cambria Math" pitchFamily="18" charset="0"/>
              </a:rPr>
              <a:t>18 = 7 + 11</a:t>
            </a:r>
            <a:r>
              <a:rPr lang="en-US" i="1" dirty="0"/>
              <a:t>  </a:t>
            </a:r>
            <a:r>
              <a:rPr lang="en-US" b="1" dirty="0">
                <a:ea typeface="Cambria Math"/>
              </a:rPr>
              <a:t>≡</a:t>
            </a:r>
            <a:r>
              <a:rPr lang="en-US" b="1" dirty="0"/>
              <a:t>  </a:t>
            </a:r>
            <a:r>
              <a:rPr lang="en-US" dirty="0">
                <a:ea typeface="Cambria Math" pitchFamily="18" charset="0"/>
              </a:rPr>
              <a:t>2 + 1 = 3</a:t>
            </a:r>
            <a:r>
              <a:rPr lang="en-US" i="1" dirty="0"/>
              <a:t> </a:t>
            </a:r>
            <a:r>
              <a:rPr lang="en-US" dirty="0"/>
              <a:t>(mod</a:t>
            </a:r>
            <a:r>
              <a:rPr lang="en-US" i="1" dirty="0"/>
              <a:t> </a:t>
            </a:r>
            <a:r>
              <a:rPr lang="en-US" dirty="0">
                <a:ea typeface="Cambria Math" pitchFamily="18" charset="0"/>
              </a:rPr>
              <a:t>5</a:t>
            </a:r>
            <a:r>
              <a:rPr lang="en-US" dirty="0"/>
              <a:t>)  </a:t>
            </a:r>
          </a:p>
          <a:p>
            <a:pPr lvl="2">
              <a:spcBef>
                <a:spcPts val="0"/>
              </a:spcBef>
              <a:buNone/>
            </a:pPr>
            <a:r>
              <a:rPr lang="en-US" dirty="0">
                <a:ea typeface="Cambria Math" pitchFamily="18" charset="0"/>
              </a:rPr>
              <a:t>77 = 7 </a:t>
            </a:r>
            <a:r>
              <a:rPr lang="en-US" dirty="0">
                <a:ea typeface="Cambria Math"/>
              </a:rPr>
              <a:t>∙</a:t>
            </a:r>
            <a:r>
              <a:rPr lang="en-US" dirty="0">
                <a:ea typeface="Cambria Math" pitchFamily="18" charset="0"/>
              </a:rPr>
              <a:t> 11</a:t>
            </a:r>
            <a:r>
              <a:rPr lang="en-US" i="1" dirty="0"/>
              <a:t>  </a:t>
            </a:r>
            <a:r>
              <a:rPr lang="en-US" b="1" dirty="0">
                <a:ea typeface="Cambria Math"/>
              </a:rPr>
              <a:t>≡</a:t>
            </a:r>
            <a:r>
              <a:rPr lang="en-US" b="1" dirty="0"/>
              <a:t>  </a:t>
            </a:r>
            <a:r>
              <a:rPr lang="en-US" dirty="0">
                <a:ea typeface="Cambria Math" pitchFamily="18" charset="0"/>
              </a:rPr>
              <a:t>2 </a:t>
            </a:r>
            <a:r>
              <a:rPr lang="en-US" dirty="0">
                <a:ea typeface="Cambria Math"/>
              </a:rPr>
              <a:t>∙</a:t>
            </a:r>
            <a:r>
              <a:rPr lang="en-US" dirty="0">
                <a:ea typeface="Cambria Math" pitchFamily="18" charset="0"/>
              </a:rPr>
              <a:t> 1 = 2</a:t>
            </a:r>
            <a:r>
              <a:rPr lang="en-US" i="1" dirty="0"/>
              <a:t> </a:t>
            </a:r>
            <a:r>
              <a:rPr lang="en-US" dirty="0"/>
              <a:t>(mod</a:t>
            </a:r>
            <a:r>
              <a:rPr lang="en-US" i="1" dirty="0"/>
              <a:t> </a:t>
            </a:r>
            <a:r>
              <a:rPr lang="en-US" dirty="0">
                <a:ea typeface="Cambria Math" pitchFamily="18" charset="0"/>
              </a:rPr>
              <a:t>5</a:t>
            </a:r>
            <a:r>
              <a:rPr lang="en-US" dirty="0"/>
              <a:t>)</a:t>
            </a:r>
          </a:p>
        </p:txBody>
      </p:sp>
    </p:spTree>
    <p:extLst>
      <p:ext uri="{BB962C8B-B14F-4D97-AF65-F5344CB8AC3E}">
        <p14:creationId xmlns:p14="http://schemas.microsoft.com/office/powerpoint/2010/main" val="98205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Manipulation of </a:t>
            </a:r>
            <a:r>
              <a:rPr lang="en-US" dirty="0" err="1"/>
              <a:t>Congruences</a:t>
            </a:r>
            <a:endParaRPr lang="en-US" dirty="0"/>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en-US" sz="2200" dirty="0"/>
              <a:t>Multiplying both sides of a valid congruence by an integer preserves validity. </a:t>
            </a:r>
          </a:p>
          <a:p>
            <a:pPr marL="0" lvl="1" indent="0">
              <a:spcBef>
                <a:spcPts val="600"/>
              </a:spcBef>
              <a:buNone/>
            </a:pPr>
            <a:r>
              <a:rPr lang="en-US" sz="2200" dirty="0"/>
              <a:t>If  </a:t>
            </a:r>
            <a:r>
              <a:rPr lang="en-US" sz="2200" i="1" dirty="0"/>
              <a:t>a  </a:t>
            </a:r>
            <a:r>
              <a:rPr lang="en-US" sz="2200" b="1" dirty="0">
                <a:ea typeface="Cambria Math"/>
              </a:rPr>
              <a:t>≡</a:t>
            </a:r>
            <a:r>
              <a:rPr lang="en-US" sz="2200" b="1" dirty="0"/>
              <a:t>  </a:t>
            </a:r>
            <a:r>
              <a:rPr lang="en-US" sz="2200" i="1" dirty="0"/>
              <a:t>b </a:t>
            </a:r>
            <a:r>
              <a:rPr lang="en-US" sz="2200" dirty="0"/>
              <a:t>(mod</a:t>
            </a:r>
            <a:r>
              <a:rPr lang="en-US" sz="2200" i="1" dirty="0"/>
              <a:t> m</a:t>
            </a:r>
            <a:r>
              <a:rPr lang="en-US" sz="2200" dirty="0"/>
              <a:t>) holds then </a:t>
            </a:r>
            <a:r>
              <a:rPr lang="en-US" sz="2200" i="1" dirty="0" err="1"/>
              <a:t>c</a:t>
            </a:r>
            <a:r>
              <a:rPr lang="en-US" sz="2200" dirty="0" err="1">
                <a:ea typeface="Cambria Math"/>
              </a:rPr>
              <a:t>∙</a:t>
            </a:r>
            <a:r>
              <a:rPr lang="en-US" sz="2200" i="1" dirty="0" err="1"/>
              <a:t>a</a:t>
            </a:r>
            <a:r>
              <a:rPr lang="en-US" sz="2200" i="1" dirty="0"/>
              <a:t>  </a:t>
            </a:r>
            <a:r>
              <a:rPr lang="en-US" sz="2200" b="1" dirty="0">
                <a:ea typeface="Cambria Math"/>
              </a:rPr>
              <a:t>≡</a:t>
            </a:r>
            <a:r>
              <a:rPr lang="en-US" sz="2200" b="1" dirty="0"/>
              <a:t> </a:t>
            </a:r>
            <a:r>
              <a:rPr lang="en-US" sz="2200" i="1" dirty="0" err="1"/>
              <a:t>c</a:t>
            </a:r>
            <a:r>
              <a:rPr lang="en-US" sz="2200" dirty="0" err="1">
                <a:ea typeface="Cambria Math"/>
              </a:rPr>
              <a:t>∙</a:t>
            </a:r>
            <a:r>
              <a:rPr lang="en-US" sz="2200" i="1" dirty="0" err="1"/>
              <a:t>b</a:t>
            </a:r>
            <a:r>
              <a:rPr lang="en-US" sz="2200" i="1" dirty="0"/>
              <a:t> </a:t>
            </a:r>
            <a:r>
              <a:rPr lang="en-US" sz="2200" dirty="0"/>
              <a:t>(mod</a:t>
            </a:r>
            <a:r>
              <a:rPr lang="en-US" sz="2200" i="1" dirty="0"/>
              <a:t> m</a:t>
            </a:r>
            <a:r>
              <a:rPr lang="en-US" sz="2200" dirty="0"/>
              <a:t>), where </a:t>
            </a:r>
            <a:r>
              <a:rPr lang="en-US" sz="2200" i="1" dirty="0"/>
              <a:t>c</a:t>
            </a:r>
            <a:r>
              <a:rPr lang="en-US" sz="2200" dirty="0"/>
              <a:t> is any integer, holds by Theorem </a:t>
            </a:r>
            <a:r>
              <a:rPr lang="en-US" sz="2200" dirty="0">
                <a:ea typeface="Cambria Math" pitchFamily="18" charset="0"/>
              </a:rPr>
              <a:t>5</a:t>
            </a:r>
            <a:r>
              <a:rPr lang="en-US" sz="2200" dirty="0"/>
              <a:t> with </a:t>
            </a:r>
            <a:r>
              <a:rPr lang="en-US" sz="2200" i="1" dirty="0"/>
              <a:t>d</a:t>
            </a:r>
            <a:r>
              <a:rPr lang="en-US" sz="2200" dirty="0"/>
              <a:t> = </a:t>
            </a:r>
            <a:r>
              <a:rPr lang="en-US" sz="2200" i="1" dirty="0"/>
              <a:t>c</a:t>
            </a:r>
            <a:r>
              <a:rPr lang="en-US" sz="2200" dirty="0"/>
              <a:t>.</a:t>
            </a:r>
          </a:p>
          <a:p>
            <a:pPr>
              <a:spcBef>
                <a:spcPts val="600"/>
              </a:spcBef>
            </a:pPr>
            <a:r>
              <a:rPr lang="en-US" sz="2200" dirty="0"/>
              <a:t>Adding an integer to both sides of a valid congruence preserves validity.</a:t>
            </a:r>
          </a:p>
          <a:p>
            <a:pPr marL="0" lvl="1" indent="0">
              <a:spcBef>
                <a:spcPts val="600"/>
              </a:spcBef>
              <a:buNone/>
            </a:pPr>
            <a:r>
              <a:rPr lang="en-US" sz="2200" dirty="0"/>
              <a:t>If  </a:t>
            </a:r>
            <a:r>
              <a:rPr lang="en-US" sz="2200" i="1" dirty="0"/>
              <a:t>a  </a:t>
            </a:r>
            <a:r>
              <a:rPr lang="en-US" sz="2200" b="1" dirty="0">
                <a:ea typeface="Cambria Math"/>
              </a:rPr>
              <a:t>≡</a:t>
            </a:r>
            <a:r>
              <a:rPr lang="en-US" sz="2200" b="1" dirty="0"/>
              <a:t>  </a:t>
            </a:r>
            <a:r>
              <a:rPr lang="en-US" sz="2200" i="1" dirty="0"/>
              <a:t>b </a:t>
            </a:r>
            <a:r>
              <a:rPr lang="en-US" sz="2200" dirty="0"/>
              <a:t>(mod</a:t>
            </a:r>
            <a:r>
              <a:rPr lang="en-US" sz="2200" i="1" dirty="0"/>
              <a:t> m</a:t>
            </a:r>
            <a:r>
              <a:rPr lang="en-US" sz="2200" dirty="0"/>
              <a:t>) holds then </a:t>
            </a:r>
            <a:r>
              <a:rPr lang="en-US" sz="2200" i="1" dirty="0"/>
              <a:t>c</a:t>
            </a:r>
            <a:r>
              <a:rPr lang="en-US" sz="2200" dirty="0">
                <a:ea typeface="Cambria Math"/>
              </a:rPr>
              <a:t> + </a:t>
            </a:r>
            <a:r>
              <a:rPr lang="en-US" sz="2200" i="1" dirty="0"/>
              <a:t>a  </a:t>
            </a:r>
            <a:r>
              <a:rPr lang="en-US" sz="2200" b="1" dirty="0">
                <a:ea typeface="Cambria Math"/>
              </a:rPr>
              <a:t>≡</a:t>
            </a:r>
            <a:r>
              <a:rPr lang="en-US" sz="2200" b="1" dirty="0"/>
              <a:t> </a:t>
            </a:r>
            <a:r>
              <a:rPr lang="en-US" sz="2200" i="1" dirty="0"/>
              <a:t>c</a:t>
            </a:r>
            <a:r>
              <a:rPr lang="en-US" sz="2200" dirty="0">
                <a:ea typeface="Cambria Math"/>
              </a:rPr>
              <a:t> + </a:t>
            </a:r>
            <a:r>
              <a:rPr lang="en-US" sz="2200" i="1" dirty="0"/>
              <a:t>b </a:t>
            </a:r>
            <a:r>
              <a:rPr lang="en-US" sz="2200" dirty="0"/>
              <a:t>(mod</a:t>
            </a:r>
            <a:r>
              <a:rPr lang="en-US" sz="2200" i="1" dirty="0"/>
              <a:t> m</a:t>
            </a:r>
            <a:r>
              <a:rPr lang="en-US" sz="2200" dirty="0"/>
              <a:t>), where </a:t>
            </a:r>
            <a:r>
              <a:rPr lang="en-US" sz="2200" i="1" dirty="0"/>
              <a:t>c</a:t>
            </a:r>
            <a:r>
              <a:rPr lang="en-US" sz="2200" dirty="0"/>
              <a:t> is any integer, holds by Theorem </a:t>
            </a:r>
            <a:r>
              <a:rPr lang="en-US" sz="2200" dirty="0">
                <a:ea typeface="Cambria Math" pitchFamily="18" charset="0"/>
              </a:rPr>
              <a:t>5</a:t>
            </a:r>
            <a:r>
              <a:rPr lang="en-US" sz="2200" dirty="0"/>
              <a:t>  with </a:t>
            </a:r>
            <a:r>
              <a:rPr lang="en-US" sz="2200" i="1" dirty="0"/>
              <a:t>d</a:t>
            </a:r>
            <a:r>
              <a:rPr lang="en-US" sz="2200" dirty="0"/>
              <a:t> = </a:t>
            </a:r>
            <a:r>
              <a:rPr lang="en-US" sz="2200" i="1" dirty="0"/>
              <a:t>c</a:t>
            </a:r>
            <a:r>
              <a:rPr lang="en-US" sz="2200" dirty="0"/>
              <a:t>.</a:t>
            </a:r>
          </a:p>
          <a:p>
            <a:pPr>
              <a:spcBef>
                <a:spcPts val="600"/>
              </a:spcBef>
            </a:pPr>
            <a:r>
              <a:rPr lang="en-US" sz="2200" dirty="0"/>
              <a:t>Dividing a congruence by an integer does not always produce a valid congruence.</a:t>
            </a:r>
          </a:p>
          <a:p>
            <a:pPr>
              <a:spcBef>
                <a:spcPts val="600"/>
              </a:spcBef>
            </a:pPr>
            <a:r>
              <a:rPr lang="en-US" sz="2200" b="1" dirty="0"/>
              <a:t>Example</a:t>
            </a:r>
            <a:r>
              <a:rPr lang="en-US" sz="2200" dirty="0"/>
              <a:t>: The congruence </a:t>
            </a:r>
            <a:r>
              <a:rPr lang="en-US" sz="2200" dirty="0">
                <a:ea typeface="Cambria Math" pitchFamily="18" charset="0"/>
              </a:rPr>
              <a:t>14</a:t>
            </a:r>
            <a:r>
              <a:rPr lang="en-US" sz="2200" dirty="0">
                <a:ea typeface="Cambria Math"/>
              </a:rPr>
              <a:t>≡</a:t>
            </a:r>
            <a:r>
              <a:rPr lang="en-US" sz="2200" dirty="0"/>
              <a:t> </a:t>
            </a:r>
            <a:r>
              <a:rPr lang="en-US" sz="2200" dirty="0">
                <a:ea typeface="Cambria Math" pitchFamily="18" charset="0"/>
              </a:rPr>
              <a:t>8</a:t>
            </a:r>
            <a:r>
              <a:rPr lang="en-US" sz="2200" dirty="0"/>
              <a:t> (mod </a:t>
            </a:r>
            <a:r>
              <a:rPr lang="en-US" sz="2200" dirty="0">
                <a:ea typeface="Cambria Math" pitchFamily="18" charset="0"/>
              </a:rPr>
              <a:t>6</a:t>
            </a:r>
            <a:r>
              <a:rPr lang="en-US" sz="2200" dirty="0"/>
              <a:t>) holds. But dividing both sides by </a:t>
            </a:r>
            <a:r>
              <a:rPr lang="en-US" sz="2200" dirty="0">
                <a:ea typeface="Cambria Math" pitchFamily="18" charset="0"/>
              </a:rPr>
              <a:t>2 </a:t>
            </a:r>
            <a:r>
              <a:rPr lang="en-US" sz="2200" dirty="0"/>
              <a:t>does not produce a valid congruence since </a:t>
            </a:r>
            <a:r>
              <a:rPr lang="en-US" sz="2200" dirty="0">
                <a:ea typeface="Cambria Math" pitchFamily="18" charset="0"/>
              </a:rPr>
              <a:t>14/2 = 7 and 8/2 = 4, but     7</a:t>
            </a:r>
            <a:r>
              <a:rPr lang="en-US" sz="2200" dirty="0">
                <a:ea typeface="Cambria Math"/>
              </a:rPr>
              <a:t>≢</a:t>
            </a:r>
            <a:r>
              <a:rPr lang="en-US" sz="2200" dirty="0">
                <a:ea typeface="Cambria Math" pitchFamily="18" charset="0"/>
              </a:rPr>
              <a:t>4 (mod 6). </a:t>
            </a:r>
          </a:p>
          <a:p>
            <a:pPr>
              <a:spcBef>
                <a:spcPts val="600"/>
              </a:spcBef>
            </a:pPr>
            <a:r>
              <a:rPr lang="en-US" sz="2200" dirty="0">
                <a:ea typeface="Cambria Math" pitchFamily="18" charset="0"/>
              </a:rPr>
              <a:t>See Section 4.3 for conditions when division is ok.</a:t>
            </a:r>
          </a:p>
        </p:txBody>
      </p:sp>
    </p:spTree>
    <p:extLst>
      <p:ext uri="{BB962C8B-B14F-4D97-AF65-F5344CB8AC3E}">
        <p14:creationId xmlns:p14="http://schemas.microsoft.com/office/powerpoint/2010/main" val="106806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the </a:t>
            </a:r>
            <a:r>
              <a:rPr lang="en-US" b="1" dirty="0"/>
              <a:t>mod</a:t>
            </a:r>
            <a:r>
              <a:rPr lang="en-US" dirty="0"/>
              <a:t> </a:t>
            </a:r>
            <a:r>
              <a:rPr lang="en-US" i="1" dirty="0"/>
              <a:t>m </a:t>
            </a:r>
            <a:r>
              <a:rPr lang="en-US" dirty="0"/>
              <a:t>Function of Products and Sums</a:t>
            </a:r>
          </a:p>
        </p:txBody>
      </p:sp>
      <p:sp>
        <p:nvSpPr>
          <p:cNvPr id="3" name="Content Placeholder 2"/>
          <p:cNvSpPr>
            <a:spLocks noGrp="1"/>
          </p:cNvSpPr>
          <p:nvPr>
            <p:ph idx="1"/>
          </p:nvPr>
        </p:nvSpPr>
        <p:spPr>
          <a:xfrm>
            <a:off x="457200" y="1295400"/>
            <a:ext cx="8534400" cy="5257800"/>
          </a:xfrm>
        </p:spPr>
        <p:txBody>
          <a:bodyPr/>
          <a:lstStyle/>
          <a:p>
            <a:r>
              <a:rPr lang="en-US" dirty="0"/>
              <a:t>We use the  following corollary to Theorem </a:t>
            </a:r>
            <a:r>
              <a:rPr lang="en-US" dirty="0">
                <a:ea typeface="Cambria Math" pitchFamily="18" charset="0"/>
              </a:rPr>
              <a:t>5  to  compute the remainder of the product or sum of two integers when divided by </a:t>
            </a:r>
            <a:r>
              <a:rPr lang="en-US" i="1" dirty="0">
                <a:ea typeface="Cambria Math" pitchFamily="18" charset="0"/>
              </a:rPr>
              <a:t>m</a:t>
            </a:r>
            <a:r>
              <a:rPr lang="en-US" dirty="0">
                <a:ea typeface="Cambria Math" pitchFamily="18" charset="0"/>
              </a:rPr>
              <a:t> from the remainders when each is divided by </a:t>
            </a:r>
            <a:r>
              <a:rPr lang="en-US" i="1" dirty="0">
                <a:ea typeface="Cambria Math" pitchFamily="18" charset="0"/>
              </a:rPr>
              <a:t>m</a:t>
            </a:r>
            <a:r>
              <a:rPr lang="en-US" dirty="0">
                <a:ea typeface="Cambria Math" pitchFamily="18" charset="0"/>
              </a:rPr>
              <a:t>.</a:t>
            </a:r>
            <a:endParaRPr lang="en-US" b="1" dirty="0"/>
          </a:p>
          <a:p>
            <a:r>
              <a:rPr lang="en-US" b="1" dirty="0"/>
              <a:t>Corollary</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br>
              <a:rPr lang="en-US" dirty="0"/>
            </a:br>
            <a:r>
              <a:rPr lang="en-US" dirty="0"/>
              <a:t>(</a:t>
            </a:r>
            <a:r>
              <a:rPr lang="en-US" i="1" dirty="0"/>
              <a:t>a + b) </a:t>
            </a:r>
            <a:r>
              <a:rPr lang="en-US" dirty="0"/>
              <a:t>(</a:t>
            </a:r>
            <a:r>
              <a:rPr lang="en-US" b="1" dirty="0"/>
              <a:t>mod</a:t>
            </a:r>
            <a:r>
              <a:rPr lang="en-US" i="1" dirty="0"/>
              <a:t> m</a:t>
            </a:r>
            <a:r>
              <a:rPr lang="en-US" dirty="0"/>
              <a:t>)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br>
              <a:rPr lang="en-US" i="1" dirty="0"/>
            </a:br>
            <a:r>
              <a:rPr lang="en-US" dirty="0"/>
              <a:t>and</a:t>
            </a:r>
            <a:br>
              <a:rPr lang="en-US" dirty="0"/>
            </a:br>
            <a:r>
              <a:rPr lang="en-US" i="1" dirty="0"/>
              <a:t>ab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 (</a:t>
            </a:r>
            <a:r>
              <a:rPr lang="en-US" i="1" dirty="0"/>
              <a:t>proof  in text</a:t>
            </a:r>
            <a:r>
              <a:rPr lang="en-US" dirty="0"/>
              <a:t>)</a:t>
            </a:r>
          </a:p>
        </p:txBody>
      </p:sp>
    </p:spTree>
    <p:extLst>
      <p:ext uri="{BB962C8B-B14F-4D97-AF65-F5344CB8AC3E}">
        <p14:creationId xmlns:p14="http://schemas.microsoft.com/office/powerpoint/2010/main" val="396332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1</a:t>
            </a:r>
          </a:p>
        </p:txBody>
      </p:sp>
      <p:sp>
        <p:nvSpPr>
          <p:cNvPr id="3" name="Content Placeholder 2"/>
          <p:cNvSpPr>
            <a:spLocks noGrp="1"/>
          </p:cNvSpPr>
          <p:nvPr>
            <p:ph idx="1"/>
          </p:nvPr>
        </p:nvSpPr>
        <p:spPr>
          <a:xfrm>
            <a:off x="457200" y="1295400"/>
            <a:ext cx="8549640" cy="5303520"/>
          </a:xfrm>
        </p:spPr>
        <p:txBody>
          <a:bodyPr/>
          <a:lstStyle/>
          <a:p>
            <a:pPr>
              <a:spcBef>
                <a:spcPts val="600"/>
              </a:spcBef>
            </a:pPr>
            <a:r>
              <a:rPr lang="en-US" sz="2800" b="1" dirty="0"/>
              <a:t>Definitions</a:t>
            </a:r>
            <a:r>
              <a:rPr lang="en-US" sz="2800" dirty="0"/>
              <a:t>: Let </a:t>
            </a:r>
            <a:r>
              <a:rPr lang="en-US" sz="2800" b="1" dirty="0" err="1"/>
              <a:t>Z</a:t>
            </a:r>
            <a:r>
              <a:rPr lang="en-US" sz="2800" i="1" baseline="-25000" dirty="0" err="1"/>
              <a:t>m</a:t>
            </a:r>
            <a:r>
              <a:rPr lang="en-US" sz="2800" i="1" baseline="-25000" dirty="0"/>
              <a:t> </a:t>
            </a:r>
            <a:r>
              <a:rPr lang="en-US" sz="2800" dirty="0"/>
              <a:t> be the set of nonnegative integers less than </a:t>
            </a:r>
            <a:r>
              <a:rPr lang="en-US" sz="2800" i="1" dirty="0"/>
              <a:t>m</a:t>
            </a:r>
            <a:r>
              <a:rPr lang="en-US" sz="2800" dirty="0"/>
              <a:t>: {</a:t>
            </a:r>
            <a:r>
              <a:rPr lang="en-US" sz="2800" dirty="0">
                <a:ea typeface="Cambria Math" pitchFamily="18" charset="0"/>
              </a:rPr>
              <a:t>0</a:t>
            </a:r>
            <a:r>
              <a:rPr lang="en-US" sz="2800" dirty="0"/>
              <a:t>,</a:t>
            </a:r>
            <a:r>
              <a:rPr lang="en-US" sz="2800" dirty="0">
                <a:ea typeface="Cambria Math" pitchFamily="18" charset="0"/>
              </a:rPr>
              <a:t>1</a:t>
            </a:r>
            <a:r>
              <a:rPr lang="en-US" sz="2800" dirty="0"/>
              <a:t>, …., </a:t>
            </a:r>
            <a:r>
              <a:rPr lang="en-US" sz="2800" i="1" dirty="0"/>
              <a:t>m−</a:t>
            </a:r>
            <a:r>
              <a:rPr lang="en-US" sz="2800" dirty="0">
                <a:ea typeface="Cambria Math"/>
              </a:rPr>
              <a:t>1}</a:t>
            </a:r>
          </a:p>
          <a:p>
            <a:pPr lvl="1">
              <a:spcBef>
                <a:spcPts val="600"/>
              </a:spcBef>
            </a:pPr>
            <a:r>
              <a:rPr lang="en-US" sz="2400" dirty="0">
                <a:ea typeface="Cambria Math"/>
              </a:rPr>
              <a:t>The operation +</a:t>
            </a:r>
            <a:r>
              <a:rPr lang="en-US" sz="2400" i="1" baseline="-25000" dirty="0">
                <a:ea typeface="Cambria Math"/>
              </a:rPr>
              <a:t>m</a:t>
            </a:r>
            <a:r>
              <a:rPr lang="en-US" sz="2400" baseline="-25000" dirty="0">
                <a:ea typeface="Cambria Math"/>
              </a:rPr>
              <a:t> </a:t>
            </a:r>
            <a:r>
              <a:rPr lang="en-US" sz="2400" dirty="0">
                <a:ea typeface="Cambria Math"/>
              </a:rPr>
              <a:t> is defined as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This is </a:t>
            </a:r>
            <a:r>
              <a:rPr lang="en-US" sz="2400" i="1" dirty="0">
                <a:ea typeface="Cambria Math"/>
              </a:rPr>
              <a:t>addition modulo m</a:t>
            </a:r>
            <a:r>
              <a:rPr lang="en-US" sz="2400" dirty="0">
                <a:ea typeface="Cambria Math"/>
              </a:rPr>
              <a:t>.</a:t>
            </a:r>
          </a:p>
          <a:p>
            <a:pPr lvl="1">
              <a:spcBef>
                <a:spcPts val="600"/>
              </a:spcBef>
            </a:pPr>
            <a:r>
              <a:rPr lang="en-US" sz="2400" dirty="0">
                <a:ea typeface="Cambria Math"/>
              </a:rPr>
              <a:t>The operation ∙</a:t>
            </a:r>
            <a:r>
              <a:rPr lang="en-US" sz="2400" i="1" baseline="-25000" dirty="0">
                <a:ea typeface="Cambria Math"/>
              </a:rPr>
              <a:t>m</a:t>
            </a:r>
            <a:r>
              <a:rPr lang="en-US" sz="2400" baseline="-25000" dirty="0">
                <a:ea typeface="Cambria Math"/>
              </a:rPr>
              <a:t> </a:t>
            </a:r>
            <a:r>
              <a:rPr lang="en-US" sz="2400" dirty="0">
                <a:ea typeface="Cambria Math"/>
              </a:rPr>
              <a:t> is defined as </a:t>
            </a:r>
            <a:r>
              <a:rPr lang="en-US" sz="2400" i="1" dirty="0">
                <a:ea typeface="Cambria Math"/>
              </a:rPr>
              <a:t>a</a:t>
            </a:r>
            <a:r>
              <a:rPr lang="en-US" sz="2400" dirty="0">
                <a:ea typeface="Cambria Math"/>
              </a:rPr>
              <a:t> ∙</a:t>
            </a:r>
            <a:r>
              <a:rPr lang="en-US" sz="2400" i="1" baseline="-25000" dirty="0">
                <a:ea typeface="Cambria Math"/>
              </a:rPr>
              <a:t>m</a:t>
            </a:r>
            <a:r>
              <a:rPr lang="en-US" sz="2400" dirty="0">
                <a:ea typeface="Cambria Math"/>
              </a:rPr>
              <a:t>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This is </a:t>
            </a:r>
            <a:r>
              <a:rPr lang="en-US" sz="2400" i="1" dirty="0">
                <a:ea typeface="Cambria Math"/>
              </a:rPr>
              <a:t>multiplication modulo m</a:t>
            </a:r>
            <a:r>
              <a:rPr lang="en-US" sz="2400" dirty="0">
                <a:ea typeface="Cambria Math"/>
              </a:rPr>
              <a:t>.</a:t>
            </a:r>
          </a:p>
          <a:p>
            <a:pPr lvl="1">
              <a:spcBef>
                <a:spcPts val="600"/>
              </a:spcBef>
            </a:pPr>
            <a:r>
              <a:rPr lang="en-US" sz="2400" dirty="0">
                <a:ea typeface="Cambria Math"/>
              </a:rPr>
              <a:t>Using these operations is said to be doing </a:t>
            </a:r>
            <a:r>
              <a:rPr lang="en-US" sz="2400" i="1" dirty="0">
                <a:ea typeface="Cambria Math"/>
              </a:rPr>
              <a:t>arithmetic modulo m</a:t>
            </a:r>
            <a:r>
              <a:rPr lang="en-US" sz="2400" dirty="0">
                <a:ea typeface="Cambria Math"/>
              </a:rPr>
              <a:t>.</a:t>
            </a:r>
            <a:endParaRPr lang="en-US" sz="2400" dirty="0"/>
          </a:p>
          <a:p>
            <a:pPr>
              <a:spcBef>
                <a:spcPts val="600"/>
              </a:spcBef>
            </a:pPr>
            <a:r>
              <a:rPr lang="en-US" sz="2800" b="1" dirty="0"/>
              <a:t>Example</a:t>
            </a:r>
            <a:r>
              <a:rPr lang="en-US" sz="2800" dirty="0"/>
              <a:t>: Find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 and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a:t>
            </a:r>
          </a:p>
          <a:p>
            <a:pPr>
              <a:spcBef>
                <a:spcPts val="600"/>
              </a:spcBef>
            </a:pPr>
            <a:r>
              <a:rPr lang="en-US" sz="2800" b="1" dirty="0"/>
              <a:t>Solution</a:t>
            </a:r>
            <a:r>
              <a:rPr lang="en-US" sz="2800" dirty="0"/>
              <a:t>: Using the definitions above:</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+ 9)  </a:t>
            </a:r>
            <a:r>
              <a:rPr lang="en-US" sz="2000" b="1" dirty="0">
                <a:ea typeface="Cambria Math" pitchFamily="18" charset="0"/>
              </a:rPr>
              <a:t>mod</a:t>
            </a:r>
            <a:r>
              <a:rPr lang="en-US" sz="2000" dirty="0">
                <a:ea typeface="Cambria Math" pitchFamily="18" charset="0"/>
              </a:rPr>
              <a:t> 11 = 16 </a:t>
            </a:r>
            <a:r>
              <a:rPr lang="en-US" sz="2000" b="1" dirty="0">
                <a:ea typeface="Cambria Math" pitchFamily="18" charset="0"/>
              </a:rPr>
              <a:t>mod</a:t>
            </a:r>
            <a:r>
              <a:rPr lang="en-US" sz="2000" dirty="0">
                <a:ea typeface="Cambria Math" pitchFamily="18" charset="0"/>
              </a:rPr>
              <a:t> 11 = 5</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a:t>
            </a:r>
            <a:r>
              <a:rPr lang="en-US" sz="2000" dirty="0">
                <a:ea typeface="Cambria Math"/>
              </a:rPr>
              <a:t>∙</a:t>
            </a:r>
            <a:r>
              <a:rPr lang="en-US" sz="2000" dirty="0">
                <a:ea typeface="Cambria Math" pitchFamily="18" charset="0"/>
              </a:rPr>
              <a:t> 9)  </a:t>
            </a:r>
            <a:r>
              <a:rPr lang="en-US" sz="2000" b="1" dirty="0">
                <a:ea typeface="Cambria Math" pitchFamily="18" charset="0"/>
              </a:rPr>
              <a:t>mod</a:t>
            </a:r>
            <a:r>
              <a:rPr lang="en-US" sz="2000" dirty="0">
                <a:ea typeface="Cambria Math" pitchFamily="18" charset="0"/>
              </a:rPr>
              <a:t> 11 = 63 </a:t>
            </a:r>
            <a:r>
              <a:rPr lang="en-US" sz="2000" b="1" dirty="0">
                <a:ea typeface="Cambria Math" pitchFamily="18" charset="0"/>
              </a:rPr>
              <a:t>mod</a:t>
            </a:r>
            <a:r>
              <a:rPr lang="en-US" sz="2000" dirty="0">
                <a:ea typeface="Cambria Math" pitchFamily="18" charset="0"/>
              </a:rPr>
              <a:t> 11 = 8</a:t>
            </a:r>
            <a:endParaRPr lang="en-US" sz="2000" dirty="0"/>
          </a:p>
        </p:txBody>
      </p:sp>
    </p:spTree>
    <p:extLst>
      <p:ext uri="{BB962C8B-B14F-4D97-AF65-F5344CB8AC3E}">
        <p14:creationId xmlns:p14="http://schemas.microsoft.com/office/powerpoint/2010/main" val="402867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2</a:t>
            </a:r>
          </a:p>
        </p:txBody>
      </p:sp>
      <p:sp>
        <p:nvSpPr>
          <p:cNvPr id="3" name="Content Placeholder 2"/>
          <p:cNvSpPr>
            <a:spLocks noGrp="1"/>
          </p:cNvSpPr>
          <p:nvPr>
            <p:ph idx="1"/>
          </p:nvPr>
        </p:nvSpPr>
        <p:spPr>
          <a:xfrm>
            <a:off x="457200" y="1295400"/>
            <a:ext cx="8549640" cy="5105400"/>
          </a:xfrm>
        </p:spPr>
        <p:txBody>
          <a:bodyPr/>
          <a:lstStyle/>
          <a:p>
            <a:pPr>
              <a:spcBef>
                <a:spcPts val="600"/>
              </a:spcBef>
            </a:pPr>
            <a:r>
              <a:rPr lang="en-US" sz="3000" dirty="0">
                <a:ea typeface="Cambria Math"/>
              </a:rPr>
              <a:t>The operations +</a:t>
            </a:r>
            <a:r>
              <a:rPr lang="en-US" sz="3000" i="1" baseline="-25000" dirty="0">
                <a:ea typeface="Cambria Math"/>
              </a:rPr>
              <a:t>m</a:t>
            </a:r>
            <a:r>
              <a:rPr lang="en-US" sz="3000" dirty="0">
                <a:ea typeface="Cambria Math"/>
              </a:rPr>
              <a:t> and  ∙</a:t>
            </a:r>
            <a:r>
              <a:rPr lang="en-US" sz="3000" i="1" baseline="-25000" dirty="0">
                <a:ea typeface="Cambria Math"/>
              </a:rPr>
              <a:t>m  </a:t>
            </a:r>
            <a:r>
              <a:rPr lang="en-US" sz="3000" dirty="0">
                <a:ea typeface="Cambria Math"/>
              </a:rPr>
              <a:t>satisfy many of the same properties as ordinary addition and multiplication.</a:t>
            </a:r>
          </a:p>
          <a:p>
            <a:pPr lvl="1">
              <a:spcBef>
                <a:spcPts val="600"/>
              </a:spcBef>
            </a:pPr>
            <a:r>
              <a:rPr lang="en-US" sz="2400" i="1" dirty="0">
                <a:ea typeface="Cambria Math"/>
              </a:rPr>
              <a:t>Closure</a:t>
            </a:r>
            <a:r>
              <a:rPr lang="en-US" sz="2400" dirty="0">
                <a:ea typeface="Cambria Math"/>
              </a:rPr>
              <a:t>: If </a:t>
            </a:r>
            <a:r>
              <a:rPr lang="en-US" sz="2400" i="1" dirty="0">
                <a:ea typeface="Cambria Math"/>
              </a:rPr>
              <a:t>a</a:t>
            </a:r>
            <a:r>
              <a:rPr lang="en-US" sz="2400" dirty="0">
                <a:ea typeface="Cambria Math"/>
              </a:rPr>
              <a:t> and </a:t>
            </a:r>
            <a:r>
              <a:rPr lang="en-US" sz="2400" i="1" dirty="0">
                <a:ea typeface="Cambria Math"/>
              </a:rPr>
              <a:t>b </a:t>
            </a:r>
            <a:r>
              <a:rPr lang="en-US" sz="2400" dirty="0">
                <a:ea typeface="Cambria Math"/>
              </a:rPr>
              <a:t>belong to </a:t>
            </a:r>
            <a:r>
              <a:rPr lang="en-US" sz="2400" b="1" dirty="0" err="1"/>
              <a:t>Z</a:t>
            </a:r>
            <a:r>
              <a:rPr lang="en-US" sz="2400" i="1" baseline="-25000" dirty="0" err="1"/>
              <a:t>m</a:t>
            </a:r>
            <a:r>
              <a:rPr lang="en-US" sz="2400" i="1" baseline="-25000" dirty="0"/>
              <a:t> </a:t>
            </a:r>
            <a:r>
              <a:rPr lang="en-US" sz="2400" dirty="0">
                <a:ea typeface="Cambria Math"/>
              </a:rPr>
              <a:t>, then</a:t>
            </a:r>
            <a:r>
              <a:rPr lang="en-US" sz="2400" i="1" baseline="-25000" dirty="0"/>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a:t>
            </a:r>
          </a:p>
          <a:p>
            <a:pPr lvl="1">
              <a:spcBef>
                <a:spcPts val="600"/>
              </a:spcBef>
            </a:pPr>
            <a:r>
              <a:rPr lang="en-US" sz="2400" i="1" dirty="0">
                <a:ea typeface="Cambria Math"/>
              </a:rPr>
              <a:t>Associativity</a:t>
            </a:r>
            <a:r>
              <a:rPr lang="en-US" sz="2400" dirty="0">
                <a:ea typeface="Cambria Math"/>
              </a:rPr>
              <a:t>: If </a:t>
            </a:r>
            <a:r>
              <a:rPr lang="en-US" sz="2400" i="1" dirty="0">
                <a:ea typeface="Cambria Math"/>
              </a:rPr>
              <a:t>a</a:t>
            </a:r>
            <a:r>
              <a:rPr lang="en-US" sz="2400" dirty="0">
                <a:ea typeface="Cambria Math"/>
              </a:rPr>
              <a:t>, </a:t>
            </a:r>
            <a:r>
              <a:rPr lang="en-US" sz="2400" i="1" dirty="0">
                <a:ea typeface="Cambria Math"/>
              </a:rPr>
              <a:t>b, </a:t>
            </a:r>
            <a:r>
              <a:rPr lang="en-US" sz="2400" dirty="0">
                <a:ea typeface="Cambria Math"/>
              </a:rPr>
              <a:t>and</a:t>
            </a:r>
            <a:r>
              <a:rPr lang="en-US" sz="2400" i="1" dirty="0">
                <a:ea typeface="Cambria Math"/>
              </a:rPr>
              <a:t> c</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 then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a:t>
            </a:r>
          </a:p>
          <a:p>
            <a:pPr lvl="1">
              <a:spcBef>
                <a:spcPts val="600"/>
              </a:spcBef>
            </a:pPr>
            <a:r>
              <a:rPr lang="en-US" sz="2400" i="1" dirty="0">
                <a:ea typeface="Cambria Math"/>
              </a:rPr>
              <a:t>Commutativity</a:t>
            </a:r>
            <a:r>
              <a:rPr lang="en-US" sz="2400" dirty="0">
                <a:ea typeface="Cambria Math"/>
              </a:rPr>
              <a:t>: If </a:t>
            </a:r>
            <a:r>
              <a:rPr lang="en-US" sz="2400" i="1" dirty="0">
                <a:ea typeface="Cambria Math"/>
              </a:rPr>
              <a:t>a</a:t>
            </a:r>
            <a:r>
              <a:rPr lang="en-US" sz="2400" dirty="0">
                <a:ea typeface="Cambria Math"/>
              </a:rPr>
              <a:t> and</a:t>
            </a:r>
            <a:r>
              <a:rPr lang="en-US" sz="2400" i="1" dirty="0">
                <a:ea typeface="Cambria Math"/>
              </a:rPr>
              <a:t> b</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 then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a:t>
            </a:r>
          </a:p>
          <a:p>
            <a:pPr lvl="1">
              <a:spcBef>
                <a:spcPts val="600"/>
              </a:spcBef>
            </a:pPr>
            <a:r>
              <a:rPr lang="en-US" sz="2400" i="1" dirty="0">
                <a:ea typeface="Cambria Math"/>
              </a:rPr>
              <a:t>Identity elements</a:t>
            </a:r>
            <a:r>
              <a:rPr lang="en-US" sz="2400" dirty="0">
                <a:ea typeface="Cambria Math"/>
              </a:rPr>
              <a:t>: The elements </a:t>
            </a:r>
            <a:r>
              <a:rPr lang="en-US" sz="2400" dirty="0">
                <a:ea typeface="Cambria Math" pitchFamily="18" charset="0"/>
              </a:rPr>
              <a:t>0</a:t>
            </a:r>
            <a:r>
              <a:rPr lang="en-US" sz="2400" dirty="0">
                <a:ea typeface="Cambria Math"/>
              </a:rPr>
              <a:t> and </a:t>
            </a:r>
            <a:r>
              <a:rPr lang="en-US" sz="2400" dirty="0">
                <a:ea typeface="Cambria Math" pitchFamily="18" charset="0"/>
              </a:rPr>
              <a:t>1</a:t>
            </a:r>
            <a:r>
              <a:rPr lang="en-US" sz="2400" dirty="0">
                <a:ea typeface="Cambria Math"/>
              </a:rPr>
              <a:t> are identity elements for addition and multiplication modulo </a:t>
            </a:r>
            <a:r>
              <a:rPr lang="en-US" sz="2400" i="1" dirty="0">
                <a:ea typeface="Cambria Math"/>
              </a:rPr>
              <a:t>m</a:t>
            </a:r>
            <a:r>
              <a:rPr lang="en-US" sz="2400" dirty="0">
                <a:ea typeface="Cambria Math"/>
              </a:rPr>
              <a:t>, respectively.</a:t>
            </a:r>
          </a:p>
          <a:p>
            <a:pPr lvl="2">
              <a:spcBef>
                <a:spcPts val="600"/>
              </a:spcBef>
            </a:pPr>
            <a:r>
              <a:rPr lang="en-US" dirty="0">
                <a:ea typeface="Cambria Math"/>
              </a:rPr>
              <a:t>If </a:t>
            </a:r>
            <a:r>
              <a:rPr lang="en-US" i="1" dirty="0">
                <a:ea typeface="Cambria Math"/>
              </a:rPr>
              <a:t>a</a:t>
            </a:r>
            <a:r>
              <a:rPr lang="en-US" dirty="0">
                <a:ea typeface="Cambria Math"/>
              </a:rPr>
              <a:t> belongs to  </a:t>
            </a:r>
            <a:r>
              <a:rPr lang="en-US" b="1" dirty="0" err="1"/>
              <a:t>Z</a:t>
            </a:r>
            <a:r>
              <a:rPr lang="en-US" i="1" baseline="-25000" dirty="0" err="1"/>
              <a:t>m</a:t>
            </a:r>
            <a:r>
              <a:rPr lang="en-US" i="1" baseline="-25000" dirty="0"/>
              <a:t> </a:t>
            </a:r>
            <a:r>
              <a:rPr lang="en-US" dirty="0">
                <a:ea typeface="Cambria Math"/>
              </a:rPr>
              <a:t>, then </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0</a:t>
            </a:r>
            <a:r>
              <a:rPr lang="en-US" i="1" dirty="0">
                <a:ea typeface="Cambria Math"/>
              </a:rPr>
              <a:t>  = </a:t>
            </a:r>
            <a:r>
              <a:rPr lang="en-US" i="1" baseline="-25000" dirty="0">
                <a:ea typeface="Cambria Math"/>
              </a:rPr>
              <a:t> </a:t>
            </a:r>
            <a:r>
              <a:rPr lang="en-US" i="1" dirty="0">
                <a:ea typeface="Cambria Math"/>
              </a:rPr>
              <a:t>a</a:t>
            </a:r>
            <a:r>
              <a:rPr lang="en-US" dirty="0">
                <a:ea typeface="Cambria Math"/>
              </a:rPr>
              <a:t>  and </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1</a:t>
            </a:r>
            <a:r>
              <a:rPr lang="en-US" dirty="0">
                <a:ea typeface="Cambria Math"/>
              </a:rPr>
              <a:t> </a:t>
            </a:r>
            <a:r>
              <a:rPr lang="en-US" i="1" dirty="0">
                <a:ea typeface="Cambria Math"/>
              </a:rPr>
              <a:t> = a</a:t>
            </a:r>
            <a:r>
              <a:rPr lang="en-US" dirty="0">
                <a:ea typeface="Cambria Math"/>
              </a:rPr>
              <a:t>.</a:t>
            </a:r>
          </a:p>
        </p:txBody>
      </p:sp>
    </p:spTree>
    <p:extLst>
      <p:ext uri="{BB962C8B-B14F-4D97-AF65-F5344CB8AC3E}">
        <p14:creationId xmlns:p14="http://schemas.microsoft.com/office/powerpoint/2010/main" val="70077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3</a:t>
            </a:r>
          </a:p>
        </p:txBody>
      </p:sp>
      <p:sp>
        <p:nvSpPr>
          <p:cNvPr id="4" name="Content Placeholder 2"/>
          <p:cNvSpPr>
            <a:spLocks noGrp="1"/>
          </p:cNvSpPr>
          <p:nvPr>
            <p:ph idx="1"/>
          </p:nvPr>
        </p:nvSpPr>
        <p:spPr>
          <a:xfrm>
            <a:off x="457200" y="1295400"/>
            <a:ext cx="8534400" cy="5257800"/>
          </a:xfrm>
        </p:spPr>
        <p:txBody>
          <a:bodyPr/>
          <a:lstStyle/>
          <a:p>
            <a:pPr lvl="1"/>
            <a:r>
              <a:rPr lang="en-US" sz="2200" i="1" dirty="0">
                <a:ea typeface="Cambria Math"/>
              </a:rPr>
              <a:t>Additive inverses</a:t>
            </a:r>
            <a:r>
              <a:rPr lang="en-US" sz="2200" dirty="0">
                <a:ea typeface="Cambria Math"/>
              </a:rPr>
              <a:t>: If </a:t>
            </a:r>
            <a:r>
              <a:rPr lang="en-US" sz="2200" i="1" dirty="0">
                <a:ea typeface="Cambria Math"/>
              </a:rPr>
              <a:t>a≠ </a:t>
            </a:r>
            <a:r>
              <a:rPr lang="en-US" sz="2200" dirty="0">
                <a:ea typeface="Cambria Math" pitchFamily="18" charset="0"/>
              </a:rPr>
              <a:t>0 </a:t>
            </a:r>
            <a:r>
              <a:rPr lang="en-US" sz="2200" dirty="0">
                <a:ea typeface="Cambria Math"/>
              </a:rPr>
              <a:t>belongs to  </a:t>
            </a:r>
            <a:r>
              <a:rPr lang="en-US" sz="2200" b="1" dirty="0" err="1"/>
              <a:t>Z</a:t>
            </a:r>
            <a:r>
              <a:rPr lang="en-US" sz="2200" i="1" baseline="-25000" dirty="0" err="1"/>
              <a:t>m</a:t>
            </a:r>
            <a:r>
              <a:rPr lang="en-US" sz="2200" i="1" baseline="-25000" dirty="0"/>
              <a:t> </a:t>
            </a:r>
            <a:r>
              <a:rPr lang="en-US" sz="2200" dirty="0">
                <a:ea typeface="Cambria Math"/>
              </a:rPr>
              <a:t>, then </a:t>
            </a:r>
            <a:r>
              <a:rPr lang="en-US" sz="2200" i="1" dirty="0">
                <a:ea typeface="Cambria Math"/>
              </a:rPr>
              <a:t>m− a</a:t>
            </a:r>
            <a:r>
              <a:rPr lang="en-US" sz="2200" dirty="0">
                <a:ea typeface="Cambria Math"/>
              </a:rPr>
              <a:t>  is the additive inverse of a modulo m and </a:t>
            </a:r>
            <a:r>
              <a:rPr lang="en-US" sz="2200" dirty="0">
                <a:ea typeface="Cambria Math"/>
                <a:cs typeface="Cambria"/>
              </a:rPr>
              <a:t>0</a:t>
            </a:r>
            <a:r>
              <a:rPr lang="en-US" sz="2200" dirty="0">
                <a:ea typeface="Cambria Math"/>
              </a:rPr>
              <a:t> is its own additive inverse.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 a )</a:t>
            </a:r>
            <a:r>
              <a:rPr lang="en-US" sz="2000" dirty="0">
                <a:ea typeface="Cambria Math"/>
              </a:rPr>
              <a:t> </a:t>
            </a:r>
            <a:r>
              <a:rPr lang="en-US" sz="2000" i="1" dirty="0">
                <a:ea typeface="Cambria Math"/>
              </a:rPr>
              <a:t> = </a:t>
            </a:r>
            <a:r>
              <a:rPr lang="en-US" sz="2000" dirty="0">
                <a:ea typeface="Cambria Math" pitchFamily="18" charset="0"/>
              </a:rPr>
              <a:t>0</a:t>
            </a:r>
            <a:r>
              <a:rPr lang="en-US" sz="2000" dirty="0">
                <a:ea typeface="Cambria Math"/>
              </a:rPr>
              <a:t> and </a:t>
            </a:r>
            <a:r>
              <a:rPr lang="en-US" sz="2000" dirty="0">
                <a:ea typeface="Cambria Math" pitchFamily="18" charset="0"/>
              </a:rPr>
              <a:t>0</a:t>
            </a:r>
            <a:r>
              <a:rPr lang="en-US" sz="2000" dirty="0">
                <a:ea typeface="Cambria Math"/>
              </a:rPr>
              <a:t> +</a:t>
            </a:r>
            <a:r>
              <a:rPr lang="en-US" sz="2000" i="1" baseline="-25000" dirty="0">
                <a:ea typeface="Cambria Math"/>
              </a:rPr>
              <a:t>m </a:t>
            </a:r>
            <a:r>
              <a:rPr lang="en-US" sz="2000" dirty="0">
                <a:ea typeface="Cambria Math" pitchFamily="18" charset="0"/>
              </a:rPr>
              <a:t>0</a:t>
            </a:r>
            <a:r>
              <a:rPr lang="en-US" sz="2000" i="1" dirty="0">
                <a:ea typeface="Cambria Math"/>
              </a:rPr>
              <a:t>  = </a:t>
            </a:r>
            <a:r>
              <a:rPr lang="en-US" sz="2000" dirty="0">
                <a:ea typeface="Cambria Math" pitchFamily="18" charset="0"/>
              </a:rPr>
              <a:t>0</a:t>
            </a:r>
          </a:p>
          <a:p>
            <a:pPr lvl="1"/>
            <a:r>
              <a:rPr lang="en-US" sz="2200" i="1" dirty="0" err="1">
                <a:ea typeface="Cambria Math" pitchFamily="18" charset="0"/>
              </a:rPr>
              <a:t>Distributivity</a:t>
            </a:r>
            <a:r>
              <a:rPr lang="en-US" sz="2200" dirty="0">
                <a:ea typeface="Cambria Math" pitchFamily="18" charset="0"/>
              </a:rPr>
              <a:t>:</a:t>
            </a:r>
            <a:r>
              <a:rPr lang="en-US" sz="2200" dirty="0">
                <a:ea typeface="Cambria Math"/>
              </a:rPr>
              <a:t> If </a:t>
            </a:r>
            <a:r>
              <a:rPr lang="en-US" sz="2200" i="1" dirty="0">
                <a:ea typeface="Cambria Math"/>
              </a:rPr>
              <a:t>a</a:t>
            </a:r>
            <a:r>
              <a:rPr lang="en-US" sz="2200" dirty="0">
                <a:ea typeface="Cambria Math"/>
              </a:rPr>
              <a:t>, </a:t>
            </a:r>
            <a:r>
              <a:rPr lang="en-US" sz="2200" i="1" dirty="0">
                <a:ea typeface="Cambria Math"/>
              </a:rPr>
              <a:t>b, </a:t>
            </a:r>
            <a:r>
              <a:rPr lang="en-US" sz="2200" dirty="0">
                <a:ea typeface="Cambria Math"/>
              </a:rPr>
              <a:t>and</a:t>
            </a:r>
            <a:r>
              <a:rPr lang="en-US" sz="2200" i="1" dirty="0">
                <a:ea typeface="Cambria Math"/>
              </a:rPr>
              <a:t> c</a:t>
            </a:r>
            <a:r>
              <a:rPr lang="en-US" sz="2200" dirty="0">
                <a:ea typeface="Cambria Math"/>
              </a:rPr>
              <a:t> belong to </a:t>
            </a:r>
            <a:r>
              <a:rPr lang="en-US" sz="2200" b="1" dirty="0" err="1"/>
              <a:t>Z</a:t>
            </a:r>
            <a:r>
              <a:rPr lang="en-US" sz="2200" i="1" baseline="-25000" dirty="0" err="1"/>
              <a:t>m</a:t>
            </a:r>
            <a:r>
              <a:rPr lang="en-US" sz="2200" i="1" baseline="-25000" dirty="0"/>
              <a:t> </a:t>
            </a:r>
            <a:r>
              <a:rPr lang="en-US" sz="2200" dirty="0">
                <a:ea typeface="Cambria Math"/>
              </a:rPr>
              <a:t>, then </a:t>
            </a:r>
          </a:p>
          <a:p>
            <a:pPr lvl="2"/>
            <a:r>
              <a:rPr lang="en-US" sz="2000" i="1" dirty="0">
                <a:ea typeface="Cambria Math"/>
              </a:rPr>
              <a:t> 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and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a:t>
            </a:r>
            <a:endParaRPr lang="en-US" sz="2000" dirty="0">
              <a:ea typeface="Cambria Math" pitchFamily="18" charset="0"/>
            </a:endParaRPr>
          </a:p>
          <a:p>
            <a:r>
              <a:rPr lang="en-US" sz="2400" dirty="0">
                <a:ea typeface="Cambria Math" pitchFamily="18" charset="0"/>
              </a:rPr>
              <a:t>Exercises 42-44 ask for proofs of these properties.</a:t>
            </a:r>
          </a:p>
          <a:p>
            <a:r>
              <a:rPr lang="en-US" sz="2400" dirty="0">
                <a:ea typeface="Cambria Math" pitchFamily="18" charset="0"/>
              </a:rPr>
              <a:t>Multiplicatative inverses have not been included since they do not always exist. For example, there is no multiplicative inverse of 2 modulo 6.</a:t>
            </a:r>
          </a:p>
          <a:p>
            <a:r>
              <a:rPr lang="en-US" sz="2400" dirty="0">
                <a:ea typeface="Cambria Math" pitchFamily="18" charset="0"/>
              </a:rPr>
              <a:t>(</a:t>
            </a:r>
            <a:r>
              <a:rPr lang="en-US" sz="2400" i="1" dirty="0">
                <a:ea typeface="Cambria Math" pitchFamily="18" charset="0"/>
              </a:rPr>
              <a:t>optional</a:t>
            </a:r>
            <a:r>
              <a:rPr lang="en-US" sz="2400" dirty="0">
                <a:ea typeface="Cambria Math" pitchFamily="18" charset="0"/>
              </a:rPr>
              <a:t>) Using the terminology of  abstract algebra,  </a:t>
            </a:r>
            <a:r>
              <a:rPr lang="en-US" sz="2400" b="1" dirty="0" err="1"/>
              <a:t>Z</a:t>
            </a:r>
            <a:r>
              <a:rPr lang="en-US" sz="2400" i="1" baseline="-25000" dirty="0" err="1"/>
              <a:t>m</a:t>
            </a:r>
            <a:r>
              <a:rPr lang="en-US" sz="2400" i="1" baseline="-25000" dirty="0"/>
              <a:t>  </a:t>
            </a:r>
            <a:r>
              <a:rPr lang="en-US" sz="2400" dirty="0">
                <a:ea typeface="Cambria Math" pitchFamily="18" charset="0"/>
              </a:rPr>
              <a:t>with </a:t>
            </a:r>
            <a:r>
              <a:rPr lang="en-US" sz="2400" dirty="0">
                <a:ea typeface="Cambria Math"/>
              </a:rPr>
              <a:t>+</a:t>
            </a:r>
            <a:r>
              <a:rPr lang="en-US" sz="2400" i="1" baseline="-25000" dirty="0">
                <a:ea typeface="Cambria Math"/>
              </a:rPr>
              <a:t>m</a:t>
            </a:r>
            <a:r>
              <a:rPr lang="en-US" sz="2400" dirty="0">
                <a:ea typeface="Cambria Math" pitchFamily="18" charset="0"/>
              </a:rPr>
              <a:t> is a commutative group and  </a:t>
            </a:r>
            <a:r>
              <a:rPr lang="en-US" sz="2400" b="1" dirty="0" err="1"/>
              <a:t>Z</a:t>
            </a:r>
            <a:r>
              <a:rPr lang="en-US" sz="2400" i="1" baseline="-25000" dirty="0" err="1"/>
              <a:t>m</a:t>
            </a:r>
            <a:r>
              <a:rPr lang="en-US" sz="2400" i="1" baseline="-25000" dirty="0"/>
              <a:t>  </a:t>
            </a:r>
            <a:r>
              <a:rPr lang="en-US" sz="2400" dirty="0">
                <a:ea typeface="Cambria Math" pitchFamily="18" charset="0"/>
              </a:rPr>
              <a:t>with </a:t>
            </a:r>
            <a:r>
              <a:rPr lang="en-US" sz="2400" dirty="0">
                <a:ea typeface="Cambria Math"/>
              </a:rPr>
              <a:t>+</a:t>
            </a:r>
            <a:r>
              <a:rPr lang="en-US" sz="2400" i="1" baseline="-25000" dirty="0">
                <a:ea typeface="Cambria Math"/>
              </a:rPr>
              <a:t>m</a:t>
            </a:r>
            <a:r>
              <a:rPr lang="en-US" sz="2400" dirty="0">
                <a:ea typeface="Cambria Math" pitchFamily="18" charset="0"/>
              </a:rPr>
              <a:t>  and </a:t>
            </a:r>
            <a:r>
              <a:rPr lang="en-US" sz="2400" dirty="0">
                <a:ea typeface="Cambria Math"/>
              </a:rPr>
              <a:t>∙</a:t>
            </a:r>
            <a:r>
              <a:rPr lang="en-US" sz="2400" i="1" baseline="-25000" dirty="0">
                <a:ea typeface="Cambria Math"/>
              </a:rPr>
              <a:t>m</a:t>
            </a:r>
            <a:r>
              <a:rPr lang="en-US" sz="2400" dirty="0">
                <a:ea typeface="Cambria Math" pitchFamily="18" charset="0"/>
              </a:rPr>
              <a:t> is a commutative ring.  </a:t>
            </a:r>
            <a:endParaRPr lang="en-US" sz="2400" dirty="0">
              <a:ea typeface="Cambria Math"/>
            </a:endParaRPr>
          </a:p>
          <a:p>
            <a:endParaRPr lang="en-US" dirty="0"/>
          </a:p>
        </p:txBody>
      </p:sp>
    </p:spTree>
    <p:extLst>
      <p:ext uri="{BB962C8B-B14F-4D97-AF65-F5344CB8AC3E}">
        <p14:creationId xmlns:p14="http://schemas.microsoft.com/office/powerpoint/2010/main" val="7194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Integer Representations and Algorithms</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4.2</a:t>
            </a:r>
          </a:p>
        </p:txBody>
      </p:sp>
    </p:spTree>
    <p:extLst>
      <p:ext uri="{BB962C8B-B14F-4D97-AF65-F5344CB8AC3E}">
        <p14:creationId xmlns:p14="http://schemas.microsoft.com/office/powerpoint/2010/main" val="352431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229600" cy="5257800"/>
          </a:xfrm>
        </p:spPr>
        <p:txBody>
          <a:bodyPr/>
          <a:lstStyle/>
          <a:p>
            <a:r>
              <a:rPr lang="en-US" dirty="0"/>
              <a:t>Integer Representations</a:t>
            </a:r>
          </a:p>
          <a:p>
            <a:pPr lvl="1"/>
            <a:r>
              <a:rPr lang="en-US" dirty="0"/>
              <a:t> Base </a:t>
            </a:r>
            <a:r>
              <a:rPr lang="en-US" i="1" dirty="0"/>
              <a:t>b</a:t>
            </a:r>
            <a:r>
              <a:rPr lang="en-US" dirty="0"/>
              <a:t> Expansions</a:t>
            </a:r>
          </a:p>
          <a:p>
            <a:pPr lvl="1"/>
            <a:r>
              <a:rPr lang="en-US" dirty="0"/>
              <a:t> Binary Expansions</a:t>
            </a:r>
          </a:p>
          <a:p>
            <a:pPr lvl="1"/>
            <a:r>
              <a:rPr lang="en-US" dirty="0"/>
              <a:t> Octal Expansions</a:t>
            </a:r>
          </a:p>
          <a:p>
            <a:pPr lvl="1"/>
            <a:r>
              <a:rPr lang="en-US" dirty="0"/>
              <a:t>Hexadecimal Expansions</a:t>
            </a:r>
          </a:p>
          <a:p>
            <a:r>
              <a:rPr lang="en-US" dirty="0"/>
              <a:t>Base Conversion Algorithm</a:t>
            </a:r>
          </a:p>
          <a:p>
            <a:r>
              <a:rPr lang="en-US" dirty="0"/>
              <a:t>Algorithms for Integer Operations</a:t>
            </a:r>
          </a:p>
        </p:txBody>
      </p:sp>
    </p:spTree>
    <p:extLst>
      <p:ext uri="{BB962C8B-B14F-4D97-AF65-F5344CB8AC3E}">
        <p14:creationId xmlns:p14="http://schemas.microsoft.com/office/powerpoint/2010/main" val="232532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Motivation</a:t>
            </a:r>
          </a:p>
        </p:txBody>
      </p:sp>
      <p:sp>
        <p:nvSpPr>
          <p:cNvPr id="4" name="Content Placeholder 2"/>
          <p:cNvSpPr>
            <a:spLocks noGrp="1"/>
          </p:cNvSpPr>
          <p:nvPr>
            <p:ph idx="1"/>
          </p:nvPr>
        </p:nvSpPr>
        <p:spPr>
          <a:xfrm>
            <a:off x="457200" y="1295400"/>
            <a:ext cx="8458200" cy="5257800"/>
          </a:xfrm>
        </p:spPr>
        <p:txBody>
          <a:bodyPr/>
          <a:lstStyle/>
          <a:p>
            <a:pPr>
              <a:spcBef>
                <a:spcPts val="0"/>
              </a:spcBef>
            </a:pPr>
            <a:r>
              <a:rPr lang="en-US" sz="2400" i="1" dirty="0"/>
              <a:t>Number theory </a:t>
            </a:r>
            <a:r>
              <a:rPr lang="en-US" sz="2400" dirty="0"/>
              <a:t>is the part of mathematics devoted to the study of the integers and their properties. </a:t>
            </a:r>
          </a:p>
          <a:p>
            <a:pPr>
              <a:spcBef>
                <a:spcPts val="0"/>
              </a:spcBef>
            </a:pPr>
            <a:r>
              <a:rPr lang="en-US" sz="2400" dirty="0"/>
              <a:t>Key ideas in number theory include divisibility and the primality of integers.</a:t>
            </a:r>
          </a:p>
          <a:p>
            <a:pPr>
              <a:spcBef>
                <a:spcPts val="0"/>
              </a:spcBef>
            </a:pPr>
            <a:r>
              <a:rPr lang="en-US" sz="2400" dirty="0"/>
              <a:t>Representations of integers, including binary and hexadecimal representations, are part of number theory. </a:t>
            </a:r>
          </a:p>
          <a:p>
            <a:pPr>
              <a:spcBef>
                <a:spcPts val="0"/>
              </a:spcBef>
            </a:pPr>
            <a:r>
              <a:rPr lang="en-US" sz="2400" dirty="0"/>
              <a:t>Number theory has long been studied because of the beauty of its ideas, its accessibility, and its wealth of open questions. </a:t>
            </a:r>
          </a:p>
          <a:p>
            <a:pPr>
              <a:spcBef>
                <a:spcPts val="0"/>
              </a:spcBef>
            </a:pPr>
            <a:r>
              <a:rPr lang="en-US" sz="2400" dirty="0"/>
              <a:t>We’ll use many ideas developed in Chapter </a:t>
            </a:r>
            <a:r>
              <a:rPr lang="en-US" sz="2400" dirty="0">
                <a:ea typeface="Cambria Math" pitchFamily="18" charset="0"/>
              </a:rPr>
              <a:t>1</a:t>
            </a:r>
            <a:r>
              <a:rPr lang="en-US" sz="2400" dirty="0"/>
              <a:t> about proof methods and proof strategy in our exploration of number theory.</a:t>
            </a:r>
          </a:p>
          <a:p>
            <a:pPr>
              <a:spcBef>
                <a:spcPts val="0"/>
              </a:spcBef>
            </a:pPr>
            <a:r>
              <a:rPr lang="en-US" sz="2400" dirty="0"/>
              <a:t>Mathematicians have long considered number theory to be pure mathematics, but it has important applications to computer science and cryptography studied in Sections </a:t>
            </a:r>
            <a:r>
              <a:rPr lang="en-US" sz="2400" dirty="0">
                <a:ea typeface="Cambria Math" pitchFamily="18" charset="0"/>
              </a:rPr>
              <a:t>4.5</a:t>
            </a:r>
            <a:r>
              <a:rPr lang="en-US" sz="2400" dirty="0"/>
              <a:t> and </a:t>
            </a:r>
            <a:r>
              <a:rPr lang="en-US" sz="2400" dirty="0">
                <a:ea typeface="Cambria Math" pitchFamily="18" charset="0"/>
              </a:rPr>
              <a:t>4.6</a:t>
            </a:r>
            <a:r>
              <a:rPr lang="en-US" sz="24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p>
        </p:txBody>
      </p:sp>
      <p:sp>
        <p:nvSpPr>
          <p:cNvPr id="3" name="Content Placeholder 2"/>
          <p:cNvSpPr>
            <a:spLocks noGrp="1"/>
          </p:cNvSpPr>
          <p:nvPr>
            <p:ph idx="1"/>
          </p:nvPr>
        </p:nvSpPr>
        <p:spPr>
          <a:xfrm>
            <a:off x="457200" y="1295400"/>
            <a:ext cx="8382000" cy="5257800"/>
          </a:xfrm>
        </p:spPr>
        <p:txBody>
          <a:bodyPr/>
          <a:lstStyle/>
          <a:p>
            <a:pPr>
              <a:spcBef>
                <a:spcPts val="600"/>
              </a:spcBef>
            </a:pPr>
            <a:r>
              <a:rPr lang="en-US" sz="3000" dirty="0"/>
              <a:t>In the modern world, we use </a:t>
            </a:r>
            <a:r>
              <a:rPr lang="en-US" sz="3000" i="1" dirty="0"/>
              <a:t>decimal,</a:t>
            </a:r>
            <a:r>
              <a:rPr lang="en-US" sz="3000" dirty="0"/>
              <a:t> or </a:t>
            </a:r>
            <a:r>
              <a:rPr lang="en-US" sz="3000" i="1" dirty="0"/>
              <a:t>base</a:t>
            </a:r>
            <a:r>
              <a:rPr lang="en-US" sz="3000" dirty="0"/>
              <a:t> </a:t>
            </a:r>
            <a:r>
              <a:rPr lang="en-US" sz="3000" dirty="0">
                <a:ea typeface="Cambria Math" pitchFamily="18" charset="0"/>
              </a:rPr>
              <a:t>10,</a:t>
            </a:r>
            <a:r>
              <a:rPr lang="en-US" sz="3000" dirty="0"/>
              <a:t> </a:t>
            </a:r>
            <a:r>
              <a:rPr lang="en-US" sz="3000" i="1" dirty="0"/>
              <a:t>notation</a:t>
            </a:r>
            <a:r>
              <a:rPr lang="en-US" sz="3000" dirty="0"/>
              <a:t> to represent integers. For example when we write </a:t>
            </a:r>
            <a:r>
              <a:rPr lang="en-US" sz="3000" dirty="0">
                <a:ea typeface="Cambria Math" pitchFamily="18" charset="0"/>
              </a:rPr>
              <a:t>965, we </a:t>
            </a:r>
            <a:r>
              <a:rPr lang="en-US" sz="3000" dirty="0"/>
              <a:t> mean </a:t>
            </a:r>
            <a:r>
              <a:rPr lang="en-US" sz="3000" dirty="0">
                <a:ea typeface="Cambria Math" pitchFamily="18" charset="0"/>
              </a:rPr>
              <a:t>9</a:t>
            </a:r>
            <a:r>
              <a:rPr lang="en-US" sz="3000" dirty="0">
                <a:ea typeface="Cambria Math"/>
              </a:rPr>
              <a:t>∙10</a:t>
            </a:r>
            <a:r>
              <a:rPr lang="en-US" sz="3000" baseline="30000" dirty="0">
                <a:ea typeface="Cambria Math"/>
              </a:rPr>
              <a:t>2 </a:t>
            </a:r>
            <a:r>
              <a:rPr lang="en-US" sz="3000" dirty="0">
                <a:ea typeface="Cambria Math"/>
              </a:rPr>
              <a:t> + </a:t>
            </a:r>
            <a:r>
              <a:rPr lang="en-US" sz="3000" dirty="0">
                <a:ea typeface="Cambria Math" pitchFamily="18" charset="0"/>
              </a:rPr>
              <a:t>6</a:t>
            </a:r>
            <a:r>
              <a:rPr lang="en-US" sz="3000" dirty="0">
                <a:ea typeface="Cambria Math"/>
              </a:rPr>
              <a:t>∙10</a:t>
            </a:r>
            <a:r>
              <a:rPr lang="en-US" sz="3000" baseline="30000" dirty="0">
                <a:ea typeface="Cambria Math"/>
              </a:rPr>
              <a:t>1 </a:t>
            </a:r>
            <a:r>
              <a:rPr lang="en-US" sz="3000" dirty="0">
                <a:ea typeface="Cambria Math"/>
              </a:rPr>
              <a:t> + </a:t>
            </a:r>
            <a:r>
              <a:rPr lang="en-US" sz="3000" dirty="0">
                <a:ea typeface="Cambria Math" pitchFamily="18" charset="0"/>
              </a:rPr>
              <a:t>5</a:t>
            </a:r>
            <a:r>
              <a:rPr lang="en-US" sz="3000" dirty="0">
                <a:ea typeface="Cambria Math"/>
              </a:rPr>
              <a:t>∙10</a:t>
            </a:r>
            <a:r>
              <a:rPr lang="en-US" sz="3000" baseline="30000" dirty="0">
                <a:ea typeface="Cambria Math"/>
              </a:rPr>
              <a:t>0 </a:t>
            </a:r>
            <a:r>
              <a:rPr lang="en-US" sz="3000" dirty="0"/>
              <a:t>. </a:t>
            </a:r>
          </a:p>
          <a:p>
            <a:pPr>
              <a:spcBef>
                <a:spcPts val="600"/>
              </a:spcBef>
            </a:pPr>
            <a:r>
              <a:rPr lang="en-US" sz="3000" dirty="0"/>
              <a:t>We  can represent numbers using any base </a:t>
            </a:r>
            <a:r>
              <a:rPr lang="en-US" sz="3000" i="1" dirty="0"/>
              <a:t>b</a:t>
            </a:r>
            <a:r>
              <a:rPr lang="en-US" sz="3000" dirty="0"/>
              <a:t>, where </a:t>
            </a:r>
            <a:r>
              <a:rPr lang="en-US" sz="3000" i="1" dirty="0"/>
              <a:t>b</a:t>
            </a:r>
            <a:r>
              <a:rPr lang="en-US" sz="3000" dirty="0"/>
              <a:t> is a positive integer greater than </a:t>
            </a:r>
            <a:r>
              <a:rPr lang="en-US" sz="3000" dirty="0">
                <a:ea typeface="Cambria Math" pitchFamily="18" charset="0"/>
              </a:rPr>
              <a:t>1</a:t>
            </a:r>
            <a:r>
              <a:rPr lang="en-US" sz="3000" dirty="0"/>
              <a:t>.</a:t>
            </a:r>
          </a:p>
          <a:p>
            <a:pPr>
              <a:spcBef>
                <a:spcPts val="600"/>
              </a:spcBef>
            </a:pPr>
            <a:r>
              <a:rPr lang="en-US" sz="3000" dirty="0"/>
              <a:t>The bases </a:t>
            </a:r>
            <a:r>
              <a:rPr lang="en-US" sz="3000" i="1" dirty="0"/>
              <a:t>b</a:t>
            </a:r>
            <a:r>
              <a:rPr lang="en-US" sz="3000" dirty="0"/>
              <a:t> = </a:t>
            </a:r>
            <a:r>
              <a:rPr lang="en-US" sz="3000" dirty="0">
                <a:ea typeface="Cambria Math" pitchFamily="18" charset="0"/>
              </a:rPr>
              <a:t>2 (</a:t>
            </a:r>
            <a:r>
              <a:rPr lang="en-US" sz="3000" i="1" dirty="0">
                <a:ea typeface="Cambria Math" pitchFamily="18" charset="0"/>
              </a:rPr>
              <a:t>binary</a:t>
            </a:r>
            <a:r>
              <a:rPr lang="en-US" sz="3000" dirty="0">
                <a:ea typeface="Cambria Math" pitchFamily="18" charset="0"/>
              </a:rPr>
              <a:t>)</a:t>
            </a:r>
            <a:r>
              <a:rPr lang="en-US" sz="3000" dirty="0"/>
              <a:t>, </a:t>
            </a:r>
            <a:r>
              <a:rPr lang="en-US" sz="3000" i="1" dirty="0"/>
              <a:t>b</a:t>
            </a:r>
            <a:r>
              <a:rPr lang="en-US" sz="3000" dirty="0"/>
              <a:t> = 8 (</a:t>
            </a:r>
            <a:r>
              <a:rPr lang="en-US" sz="3000" i="1" dirty="0"/>
              <a:t>octal</a:t>
            </a:r>
            <a:r>
              <a:rPr lang="en-US" sz="3000" dirty="0"/>
              <a:t>) , and </a:t>
            </a:r>
            <a:r>
              <a:rPr lang="en-US" sz="3000" i="1" dirty="0"/>
              <a:t>b </a:t>
            </a:r>
            <a:r>
              <a:rPr lang="en-US" sz="3000" dirty="0"/>
              <a:t>= </a:t>
            </a:r>
            <a:r>
              <a:rPr lang="en-US" sz="3000" dirty="0">
                <a:ea typeface="Cambria Math" pitchFamily="18" charset="0"/>
              </a:rPr>
              <a:t>16 </a:t>
            </a:r>
            <a:r>
              <a:rPr lang="en-US" sz="3000" dirty="0"/>
              <a:t>(</a:t>
            </a:r>
            <a:r>
              <a:rPr lang="en-US" sz="3000" i="1" dirty="0"/>
              <a:t>hexadecimal</a:t>
            </a:r>
            <a:r>
              <a:rPr lang="en-US" sz="3000" dirty="0"/>
              <a:t>) are important for computing and communications</a:t>
            </a:r>
          </a:p>
          <a:p>
            <a:pPr>
              <a:spcBef>
                <a:spcPts val="600"/>
              </a:spcBef>
            </a:pPr>
            <a:r>
              <a:rPr lang="en-US" sz="3000" dirty="0"/>
              <a:t>The ancient Mayans used base </a:t>
            </a:r>
            <a:r>
              <a:rPr lang="en-US" sz="3000" dirty="0">
                <a:ea typeface="Cambria Math" pitchFamily="18" charset="0"/>
              </a:rPr>
              <a:t>20</a:t>
            </a:r>
            <a:r>
              <a:rPr lang="en-US" sz="3000" dirty="0"/>
              <a:t> and the ancient Babylonians used base </a:t>
            </a:r>
            <a:r>
              <a:rPr lang="en-US" sz="3000" dirty="0">
                <a:ea typeface="Cambria Math" pitchFamily="18" charset="0"/>
              </a:rPr>
              <a:t>60</a:t>
            </a:r>
            <a:r>
              <a:rPr lang="en-US" sz="3000" dirty="0"/>
              <a:t>.</a:t>
            </a:r>
          </a:p>
        </p:txBody>
      </p:sp>
    </p:spTree>
    <p:extLst>
      <p:ext uri="{BB962C8B-B14F-4D97-AF65-F5344CB8AC3E}">
        <p14:creationId xmlns:p14="http://schemas.microsoft.com/office/powerpoint/2010/main" val="21138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t>
            </a:r>
            <a:r>
              <a:rPr lang="en-US" i="1" dirty="0"/>
              <a:t>b</a:t>
            </a:r>
            <a:r>
              <a:rPr lang="en-US" dirty="0"/>
              <a:t> Representations</a:t>
            </a:r>
          </a:p>
        </p:txBody>
      </p:sp>
      <p:sp>
        <p:nvSpPr>
          <p:cNvPr id="3" name="Content Placeholder 2"/>
          <p:cNvSpPr>
            <a:spLocks noGrp="1"/>
          </p:cNvSpPr>
          <p:nvPr>
            <p:ph idx="1"/>
          </p:nvPr>
        </p:nvSpPr>
        <p:spPr>
          <a:xfrm>
            <a:off x="457200" y="1295400"/>
            <a:ext cx="8458200" cy="5257800"/>
          </a:xfrm>
        </p:spPr>
        <p:txBody>
          <a:bodyPr/>
          <a:lstStyle/>
          <a:p>
            <a:pPr>
              <a:spcBef>
                <a:spcPts val="600"/>
              </a:spcBef>
            </a:pPr>
            <a:r>
              <a:rPr lang="en-US" sz="2400" dirty="0"/>
              <a:t>We can use positive integer </a:t>
            </a:r>
            <a:r>
              <a:rPr lang="en-US" sz="2400" i="1" dirty="0"/>
              <a:t>b</a:t>
            </a:r>
            <a:r>
              <a:rPr lang="en-US" sz="2400" dirty="0"/>
              <a:t> greater than </a:t>
            </a:r>
            <a:r>
              <a:rPr lang="en-US" sz="2400" dirty="0">
                <a:ea typeface="Cambria Math" pitchFamily="18" charset="0"/>
              </a:rPr>
              <a:t>1</a:t>
            </a:r>
            <a:r>
              <a:rPr lang="en-US" sz="2400" dirty="0"/>
              <a:t> as a base, because of this theorem:</a:t>
            </a:r>
          </a:p>
          <a:p>
            <a:pPr>
              <a:spcBef>
                <a:spcPts val="600"/>
              </a:spcBef>
            </a:pPr>
            <a:r>
              <a:rPr lang="en-US" sz="2400" b="1" dirty="0"/>
              <a:t>Theorem </a:t>
            </a:r>
            <a:r>
              <a:rPr lang="en-US" sz="2400" b="1" dirty="0">
                <a:ea typeface="Cambria Math" pitchFamily="18" charset="0"/>
              </a:rPr>
              <a:t>1</a:t>
            </a:r>
            <a:r>
              <a:rPr lang="en-US" sz="2400" dirty="0"/>
              <a:t>: Let </a:t>
            </a:r>
            <a:r>
              <a:rPr lang="en-US" sz="2400" i="1" dirty="0"/>
              <a:t>b</a:t>
            </a:r>
            <a:r>
              <a:rPr lang="en-US" sz="2400" dirty="0"/>
              <a:t> be a positive integer greater than </a:t>
            </a:r>
            <a:r>
              <a:rPr lang="en-US" sz="2400" dirty="0">
                <a:ea typeface="Cambria Math" pitchFamily="18" charset="0"/>
              </a:rPr>
              <a:t>1</a:t>
            </a:r>
            <a:r>
              <a:rPr lang="en-US" sz="2400" dirty="0"/>
              <a:t>. Then if </a:t>
            </a:r>
            <a:r>
              <a:rPr lang="en-US" sz="2400" i="1" dirty="0"/>
              <a:t>n</a:t>
            </a:r>
            <a:r>
              <a:rPr lang="en-US" sz="2400" dirty="0"/>
              <a:t> is a positive integer, it can be expressed uniquely in the form:</a:t>
            </a:r>
          </a:p>
          <a:p>
            <a:pPr algn="ctr">
              <a:spcBef>
                <a:spcPts val="600"/>
              </a:spcBef>
            </a:pPr>
            <a:r>
              <a:rPr lang="en-US" sz="2400" i="1" dirty="0"/>
              <a:t>n</a:t>
            </a:r>
            <a:r>
              <a:rPr lang="en-US" sz="2400" dirty="0"/>
              <a:t> = </a:t>
            </a:r>
            <a:r>
              <a:rPr lang="en-US" sz="2400" i="1" dirty="0" err="1"/>
              <a:t>a</a:t>
            </a:r>
            <a:r>
              <a:rPr lang="en-US" sz="2400" i="1" baseline="-25000" dirty="0" err="1"/>
              <a:t>k</a:t>
            </a:r>
            <a:r>
              <a:rPr lang="en-US" sz="2400" i="1" dirty="0" err="1"/>
              <a:t>b</a:t>
            </a:r>
            <a:r>
              <a:rPr lang="en-US" sz="2400" i="1" baseline="30000" dirty="0" err="1"/>
              <a:t>k</a:t>
            </a:r>
            <a:r>
              <a:rPr lang="en-US" sz="2400" dirty="0"/>
              <a:t> + </a:t>
            </a:r>
            <a:r>
              <a:rPr lang="en-US" sz="2400" i="1" dirty="0"/>
              <a:t>a</a:t>
            </a:r>
            <a:r>
              <a:rPr lang="en-US" sz="2400" i="1" baseline="-25000" dirty="0"/>
              <a:t>k</a:t>
            </a:r>
            <a:r>
              <a:rPr lang="en-US" sz="2400" baseline="-25000" dirty="0"/>
              <a:t>-</a:t>
            </a:r>
            <a:r>
              <a:rPr lang="en-US" sz="2400" baseline="-25000" dirty="0">
                <a:ea typeface="Cambria Math" pitchFamily="18" charset="0"/>
              </a:rPr>
              <a:t>1</a:t>
            </a:r>
            <a:r>
              <a:rPr lang="en-US" sz="2400" i="1" dirty="0"/>
              <a:t>b</a:t>
            </a:r>
            <a:r>
              <a:rPr lang="en-US" sz="2400" i="1" baseline="30000" dirty="0"/>
              <a:t>k</a:t>
            </a:r>
            <a:r>
              <a:rPr lang="en-US" sz="2400" baseline="30000" dirty="0"/>
              <a:t>-</a:t>
            </a:r>
            <a:r>
              <a:rPr lang="en-US" sz="2400" baseline="30000" dirty="0">
                <a:ea typeface="Cambria Math" pitchFamily="18" charset="0"/>
              </a:rPr>
              <a:t>1</a:t>
            </a:r>
            <a:r>
              <a:rPr lang="en-US" sz="2400" baseline="30000" dirty="0"/>
              <a:t> </a:t>
            </a:r>
            <a:r>
              <a:rPr lang="en-US" sz="2400" dirty="0"/>
              <a:t>+ …. + </a:t>
            </a:r>
            <a:r>
              <a:rPr lang="en-US" sz="2400" i="1" dirty="0"/>
              <a:t>a</a:t>
            </a:r>
            <a:r>
              <a:rPr lang="en-US" sz="2400" baseline="-25000" dirty="0">
                <a:ea typeface="Cambria Math" pitchFamily="18" charset="0"/>
              </a:rPr>
              <a:t>1</a:t>
            </a:r>
            <a:r>
              <a:rPr lang="en-US" sz="2400" i="1" dirty="0"/>
              <a:t>b</a:t>
            </a:r>
            <a:r>
              <a:rPr lang="en-US" sz="2400" dirty="0"/>
              <a:t> + </a:t>
            </a:r>
            <a:r>
              <a:rPr lang="en-US" sz="2400" i="1" dirty="0"/>
              <a:t>a</a:t>
            </a:r>
            <a:r>
              <a:rPr lang="en-US" sz="2400" baseline="-25000" dirty="0">
                <a:ea typeface="Cambria Math" pitchFamily="18" charset="0"/>
              </a:rPr>
              <a:t>0</a:t>
            </a:r>
          </a:p>
          <a:p>
            <a:pPr>
              <a:spcBef>
                <a:spcPts val="600"/>
              </a:spcBef>
            </a:pPr>
            <a:r>
              <a:rPr lang="en-US" sz="2400" dirty="0"/>
              <a:t>where </a:t>
            </a:r>
            <a:r>
              <a:rPr lang="en-US" sz="2400" i="1" dirty="0"/>
              <a:t>k</a:t>
            </a:r>
            <a:r>
              <a:rPr lang="en-US" sz="2400" dirty="0"/>
              <a:t> is a nonnegative integer, </a:t>
            </a:r>
            <a:r>
              <a:rPr lang="en-US" sz="2400" i="1" dirty="0"/>
              <a:t>a</a:t>
            </a:r>
            <a:r>
              <a:rPr lang="en-US" sz="2400" baseline="-25000" dirty="0">
                <a:ea typeface="Cambria Math" pitchFamily="18" charset="0"/>
              </a:rPr>
              <a:t>0</a:t>
            </a:r>
            <a:r>
              <a:rPr lang="en-US" sz="2400" dirty="0"/>
              <a:t>,</a:t>
            </a:r>
            <a:r>
              <a:rPr lang="en-US" sz="2400" i="1" dirty="0"/>
              <a:t>a</a:t>
            </a:r>
            <a:r>
              <a:rPr lang="en-US" sz="2400" baseline="-25000" dirty="0">
                <a:ea typeface="Cambria Math" pitchFamily="18" charset="0"/>
              </a:rPr>
              <a:t>1</a:t>
            </a:r>
            <a:r>
              <a:rPr lang="en-US" sz="2400" dirty="0"/>
              <a:t>,…. </a:t>
            </a:r>
            <a:r>
              <a:rPr lang="en-US" sz="2400" i="1" dirty="0" err="1"/>
              <a:t>a</a:t>
            </a:r>
            <a:r>
              <a:rPr lang="en-US" sz="2400" i="1" baseline="-25000" dirty="0" err="1"/>
              <a:t>k</a:t>
            </a:r>
            <a:r>
              <a:rPr lang="en-US" sz="2400" dirty="0"/>
              <a:t> are nonnegative integers less than </a:t>
            </a:r>
            <a:r>
              <a:rPr lang="en-US" sz="2400" i="1" dirty="0"/>
              <a:t>b</a:t>
            </a:r>
            <a:r>
              <a:rPr lang="en-US" sz="2400" dirty="0"/>
              <a:t>, and </a:t>
            </a:r>
            <a:r>
              <a:rPr lang="en-US" sz="2400" i="1" dirty="0" err="1"/>
              <a:t>a</a:t>
            </a:r>
            <a:r>
              <a:rPr lang="en-US" sz="2400" i="1" baseline="-25000" dirty="0" err="1"/>
              <a:t>k</a:t>
            </a:r>
            <a:r>
              <a:rPr lang="en-US" sz="2400" i="1" dirty="0"/>
              <a:t>≠ </a:t>
            </a:r>
            <a:r>
              <a:rPr lang="en-US" sz="2400" dirty="0">
                <a:ea typeface="Cambria Math" pitchFamily="18" charset="0"/>
              </a:rPr>
              <a:t>0</a:t>
            </a:r>
            <a:r>
              <a:rPr lang="en-US" sz="2400" dirty="0"/>
              <a:t>. The </a:t>
            </a:r>
            <a:r>
              <a:rPr lang="en-US" sz="2400" i="1" dirty="0" err="1"/>
              <a:t>a</a:t>
            </a:r>
            <a:r>
              <a:rPr lang="en-US" sz="2400" i="1" baseline="-25000" dirty="0" err="1"/>
              <a:t>j</a:t>
            </a:r>
            <a:r>
              <a:rPr lang="en-US" sz="2400" dirty="0"/>
              <a:t>, </a:t>
            </a:r>
            <a:r>
              <a:rPr lang="en-US" sz="2400" i="1" dirty="0"/>
              <a:t>j</a:t>
            </a:r>
            <a:r>
              <a:rPr lang="en-US" sz="2400" dirty="0"/>
              <a:t> = </a:t>
            </a:r>
            <a:r>
              <a:rPr lang="en-US" sz="2400" dirty="0">
                <a:ea typeface="Cambria Math" pitchFamily="18" charset="0"/>
              </a:rPr>
              <a:t>0</a:t>
            </a:r>
            <a:r>
              <a:rPr lang="en-US" sz="2400" dirty="0"/>
              <a:t>,…,</a:t>
            </a:r>
            <a:r>
              <a:rPr lang="en-US" sz="2400" i="1" dirty="0"/>
              <a:t>k</a:t>
            </a:r>
            <a:r>
              <a:rPr lang="en-US" sz="2400" dirty="0"/>
              <a:t> are called the base-</a:t>
            </a:r>
            <a:r>
              <a:rPr lang="en-US" sz="2400" i="1" dirty="0"/>
              <a:t>b</a:t>
            </a:r>
            <a:r>
              <a:rPr lang="en-US" sz="2400" dirty="0"/>
              <a:t> digits of the representation.</a:t>
            </a:r>
            <a:br>
              <a:rPr lang="en-US" sz="2400" dirty="0"/>
            </a:br>
            <a:r>
              <a:rPr lang="en-US" sz="2400" dirty="0"/>
              <a:t>(We will prove this using mathematical induction in Section </a:t>
            </a:r>
            <a:r>
              <a:rPr lang="en-US" sz="2400" dirty="0">
                <a:ea typeface="Cambria Math" pitchFamily="18" charset="0"/>
              </a:rPr>
              <a:t>5.1</a:t>
            </a:r>
            <a:r>
              <a:rPr lang="en-US" sz="2400" dirty="0"/>
              <a:t>.)</a:t>
            </a:r>
          </a:p>
          <a:p>
            <a:pPr>
              <a:spcBef>
                <a:spcPts val="600"/>
              </a:spcBef>
            </a:pPr>
            <a:r>
              <a:rPr lang="en-US" sz="2400" dirty="0"/>
              <a:t>The representation of n given in Theorem </a:t>
            </a:r>
            <a:r>
              <a:rPr lang="en-US" sz="2400" dirty="0">
                <a:ea typeface="Cambria Math" pitchFamily="18" charset="0"/>
              </a:rPr>
              <a:t>1</a:t>
            </a:r>
            <a:r>
              <a:rPr lang="en-US" sz="2400" dirty="0"/>
              <a:t> is called the </a:t>
            </a:r>
            <a:r>
              <a:rPr lang="en-US" sz="2400" i="1" dirty="0"/>
              <a:t>base b expansion of n</a:t>
            </a:r>
            <a:r>
              <a:rPr lang="en-US" sz="2400" dirty="0"/>
              <a:t> and is denoted by (</a:t>
            </a:r>
            <a:r>
              <a:rPr lang="en-US" sz="2400" i="1" dirty="0"/>
              <a:t>a</a:t>
            </a:r>
            <a:r>
              <a:rPr lang="en-US" sz="2400" i="1" baseline="-25000" dirty="0"/>
              <a:t>k</a:t>
            </a:r>
            <a:r>
              <a:rPr lang="en-US" sz="2400" i="1" dirty="0"/>
              <a:t>a</a:t>
            </a:r>
            <a:r>
              <a:rPr lang="en-US" sz="2400" i="1" baseline="-25000" dirty="0"/>
              <a:t>k</a:t>
            </a:r>
            <a:r>
              <a:rPr lang="en-US" sz="2400" baseline="-25000" dirty="0"/>
              <a:t>-1</a:t>
            </a:r>
            <a:r>
              <a:rPr lang="en-US" sz="2400" dirty="0"/>
              <a:t>….</a:t>
            </a:r>
            <a:r>
              <a:rPr lang="en-US" sz="2400" i="1" dirty="0"/>
              <a:t>a</a:t>
            </a:r>
            <a:r>
              <a:rPr lang="en-US" sz="2400" baseline="-25000" dirty="0">
                <a:ea typeface="Cambria Math" pitchFamily="18" charset="0"/>
              </a:rPr>
              <a:t>1</a:t>
            </a:r>
            <a:r>
              <a:rPr lang="en-US" sz="2400" i="1" dirty="0"/>
              <a:t>a</a:t>
            </a:r>
            <a:r>
              <a:rPr lang="en-US" sz="2400" baseline="-25000" dirty="0">
                <a:ea typeface="Cambria Math" pitchFamily="18" charset="0"/>
              </a:rPr>
              <a:t>0</a:t>
            </a:r>
            <a:r>
              <a:rPr lang="en-US" sz="2400" dirty="0"/>
              <a:t>)</a:t>
            </a:r>
            <a:r>
              <a:rPr lang="en-US" sz="2400" i="1" baseline="-25000" dirty="0"/>
              <a:t>b</a:t>
            </a:r>
            <a:r>
              <a:rPr lang="en-US" sz="2400" dirty="0"/>
              <a:t>.</a:t>
            </a:r>
          </a:p>
          <a:p>
            <a:pPr>
              <a:spcBef>
                <a:spcPts val="600"/>
              </a:spcBef>
            </a:pPr>
            <a:r>
              <a:rPr lang="en-US" sz="2400" dirty="0"/>
              <a:t>We usually omit the  subscript </a:t>
            </a:r>
            <a:r>
              <a:rPr lang="en-US" sz="2400" dirty="0">
                <a:ea typeface="Cambria Math" pitchFamily="18" charset="0"/>
              </a:rPr>
              <a:t>10</a:t>
            </a:r>
            <a:r>
              <a:rPr lang="en-US" sz="2400" dirty="0"/>
              <a:t> for base </a:t>
            </a:r>
            <a:r>
              <a:rPr lang="en-US" sz="2400" dirty="0">
                <a:ea typeface="Cambria Math" pitchFamily="18" charset="0"/>
              </a:rPr>
              <a:t>10</a:t>
            </a:r>
            <a:r>
              <a:rPr lang="en-US" sz="2400" dirty="0"/>
              <a:t> expansions.</a:t>
            </a:r>
            <a:endParaRPr lang="en-US" sz="1600" dirty="0"/>
          </a:p>
        </p:txBody>
      </p:sp>
    </p:spTree>
    <p:extLst>
      <p:ext uri="{BB962C8B-B14F-4D97-AF65-F5344CB8AC3E}">
        <p14:creationId xmlns:p14="http://schemas.microsoft.com/office/powerpoint/2010/main" val="406767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2600" dirty="0"/>
              <a:t>Most computers represent integers and do arithmetic with binary  (base </a:t>
            </a:r>
            <a:r>
              <a:rPr lang="en-US" sz="2600" dirty="0">
                <a:ea typeface="Cambria Math" pitchFamily="18" charset="0"/>
              </a:rPr>
              <a:t>2</a:t>
            </a:r>
            <a:r>
              <a:rPr lang="en-US" sz="2600" dirty="0"/>
              <a:t>) expansions of integers. In these expansions, the only digits used are </a:t>
            </a:r>
            <a:r>
              <a:rPr lang="en-US" sz="2600" dirty="0">
                <a:ea typeface="Cambria Math" pitchFamily="18" charset="0"/>
              </a:rPr>
              <a:t>0 and 1</a:t>
            </a:r>
            <a:r>
              <a:rPr lang="en-US" sz="2600" dirty="0"/>
              <a:t>.</a:t>
            </a:r>
          </a:p>
          <a:p>
            <a:pPr>
              <a:spcBef>
                <a:spcPts val="600"/>
              </a:spcBef>
            </a:pPr>
            <a:r>
              <a:rPr lang="en-US" sz="2600" b="1" dirty="0"/>
              <a:t>Example</a:t>
            </a:r>
            <a:r>
              <a:rPr lang="en-US" sz="2600" dirty="0"/>
              <a:t>: What is the decimal expansion of  the integer that has (</a:t>
            </a:r>
            <a:r>
              <a:rPr lang="en-US" sz="2600" dirty="0">
                <a:ea typeface="Cambria Math" pitchFamily="18" charset="0"/>
              </a:rPr>
              <a:t>1 0101 1111</a:t>
            </a:r>
            <a:r>
              <a:rPr lang="en-US" sz="2600" dirty="0"/>
              <a:t>)</a:t>
            </a:r>
            <a:r>
              <a:rPr lang="en-US" sz="2600" baseline="-25000" dirty="0">
                <a:ea typeface="Cambria Math" pitchFamily="18" charset="0"/>
              </a:rPr>
              <a:t>2</a:t>
            </a:r>
            <a:r>
              <a:rPr lang="en-US" sz="2600" dirty="0"/>
              <a:t> as its binary expansion?</a:t>
            </a:r>
          </a:p>
          <a:p>
            <a:pPr>
              <a:spcBef>
                <a:spcPts val="600"/>
              </a:spcBef>
            </a:pPr>
            <a:r>
              <a:rPr lang="en-US" sz="2600" b="1" dirty="0"/>
              <a:t>Solution</a:t>
            </a:r>
            <a:r>
              <a:rPr lang="en-US" sz="2600" dirty="0"/>
              <a:t>:</a:t>
            </a:r>
          </a:p>
          <a:p>
            <a:pPr>
              <a:spcBef>
                <a:spcPts val="600"/>
              </a:spcBef>
            </a:pPr>
            <a:r>
              <a:rPr lang="en-US" sz="2600" dirty="0"/>
              <a:t>(</a:t>
            </a:r>
            <a:r>
              <a:rPr lang="en-US" sz="2600" dirty="0">
                <a:ea typeface="Cambria Math" pitchFamily="18" charset="0"/>
              </a:rPr>
              <a:t>1 0101 1111</a:t>
            </a:r>
            <a:r>
              <a:rPr lang="en-US" sz="2600" dirty="0"/>
              <a:t>)</a:t>
            </a:r>
            <a:r>
              <a:rPr lang="en-US" sz="2600" baseline="-25000" dirty="0">
                <a:ea typeface="Cambria Math" pitchFamily="18" charset="0"/>
              </a:rPr>
              <a:t>2 </a:t>
            </a:r>
            <a:r>
              <a:rPr lang="en-US" sz="2600" dirty="0">
                <a:ea typeface="Cambria Math" pitchFamily="18" charset="0"/>
              </a:rPr>
              <a:t> = 1</a:t>
            </a:r>
            <a:r>
              <a:rPr lang="en-US" sz="2600" dirty="0">
                <a:ea typeface="Cambria Math"/>
              </a:rPr>
              <a:t>∙2</a:t>
            </a:r>
            <a:r>
              <a:rPr lang="en-US" sz="2600" baseline="30000" dirty="0">
                <a:ea typeface="Cambria Math"/>
              </a:rPr>
              <a:t>8 </a:t>
            </a:r>
            <a:r>
              <a:rPr lang="en-US" sz="2600" dirty="0">
                <a:ea typeface="Cambria Math"/>
              </a:rPr>
              <a:t> + </a:t>
            </a:r>
            <a:r>
              <a:rPr lang="en-US" sz="2600" dirty="0">
                <a:ea typeface="Cambria Math" pitchFamily="18" charset="0"/>
              </a:rPr>
              <a:t>0</a:t>
            </a:r>
            <a:r>
              <a:rPr lang="en-US" sz="2600" dirty="0">
                <a:ea typeface="Cambria Math"/>
              </a:rPr>
              <a:t>∙2</a:t>
            </a:r>
            <a:r>
              <a:rPr lang="en-US" sz="2600" baseline="30000" dirty="0">
                <a:ea typeface="Cambria Math"/>
              </a:rPr>
              <a:t>7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6 </a:t>
            </a:r>
            <a:r>
              <a:rPr lang="en-US" sz="2600" dirty="0">
                <a:ea typeface="Cambria Math"/>
              </a:rPr>
              <a:t> + </a:t>
            </a:r>
            <a:r>
              <a:rPr lang="en-US" sz="2600" dirty="0">
                <a:ea typeface="Cambria Math" pitchFamily="18" charset="0"/>
              </a:rPr>
              <a:t>0</a:t>
            </a:r>
            <a:r>
              <a:rPr lang="en-US" sz="2600" dirty="0">
                <a:ea typeface="Cambria Math"/>
              </a:rPr>
              <a:t>∙2</a:t>
            </a:r>
            <a:r>
              <a:rPr lang="en-US" sz="2600" baseline="30000" dirty="0">
                <a:ea typeface="Cambria Math"/>
              </a:rPr>
              <a:t>5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4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3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2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1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0 </a:t>
            </a:r>
            <a:r>
              <a:rPr lang="en-US" sz="2600" dirty="0">
                <a:ea typeface="Cambria Math"/>
              </a:rPr>
              <a:t> =351. </a:t>
            </a:r>
            <a:endParaRPr lang="en-US" sz="2600" dirty="0"/>
          </a:p>
          <a:p>
            <a:pPr>
              <a:spcBef>
                <a:spcPts val="600"/>
              </a:spcBef>
            </a:pPr>
            <a:r>
              <a:rPr lang="en-US" sz="2600" b="1" dirty="0"/>
              <a:t>Example</a:t>
            </a:r>
            <a:r>
              <a:rPr lang="en-US" sz="2600" dirty="0"/>
              <a:t>: What is the decimal expansion of  the integer that has  (</a:t>
            </a:r>
            <a:r>
              <a:rPr lang="en-US" sz="2600" dirty="0">
                <a:ea typeface="Cambria Math" pitchFamily="18" charset="0"/>
              </a:rPr>
              <a:t>11011</a:t>
            </a:r>
            <a:r>
              <a:rPr lang="en-US" sz="2600" dirty="0"/>
              <a:t>)</a:t>
            </a:r>
            <a:r>
              <a:rPr lang="en-US" sz="2600" baseline="-25000" dirty="0">
                <a:ea typeface="Cambria Math" pitchFamily="18" charset="0"/>
              </a:rPr>
              <a:t>2</a:t>
            </a:r>
            <a:r>
              <a:rPr lang="en-US" sz="2600" dirty="0"/>
              <a:t>  as its binary expansion?</a:t>
            </a:r>
          </a:p>
          <a:p>
            <a:pPr>
              <a:spcBef>
                <a:spcPts val="600"/>
              </a:spcBef>
            </a:pPr>
            <a:r>
              <a:rPr lang="en-US" sz="2600" b="1" dirty="0"/>
              <a:t>Solution</a:t>
            </a:r>
            <a:r>
              <a:rPr lang="en-US" sz="2600" dirty="0"/>
              <a:t>: (</a:t>
            </a:r>
            <a:r>
              <a:rPr lang="en-US" sz="2600" dirty="0">
                <a:ea typeface="Cambria Math" pitchFamily="18" charset="0"/>
              </a:rPr>
              <a:t>11011</a:t>
            </a:r>
            <a:r>
              <a:rPr lang="en-US" sz="2600" dirty="0"/>
              <a:t>)</a:t>
            </a:r>
            <a:r>
              <a:rPr lang="en-US" sz="2600" baseline="-25000" dirty="0">
                <a:ea typeface="Cambria Math" pitchFamily="18" charset="0"/>
              </a:rPr>
              <a:t>2 </a:t>
            </a:r>
            <a:r>
              <a:rPr lang="en-US" sz="2600" dirty="0">
                <a:ea typeface="Cambria Math" pitchFamily="18" charset="0"/>
              </a:rPr>
              <a:t>= 1 </a:t>
            </a:r>
            <a:r>
              <a:rPr lang="en-US" sz="2600" dirty="0">
                <a:ea typeface="Cambria Math"/>
              </a:rPr>
              <a:t>∙2</a:t>
            </a:r>
            <a:r>
              <a:rPr lang="en-US" sz="2600" baseline="30000" dirty="0">
                <a:ea typeface="Cambria Math"/>
              </a:rPr>
              <a:t>4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3 </a:t>
            </a:r>
            <a:r>
              <a:rPr lang="en-US" sz="2600" dirty="0">
                <a:ea typeface="Cambria Math"/>
              </a:rPr>
              <a:t> + </a:t>
            </a:r>
            <a:r>
              <a:rPr lang="en-US" sz="2600" dirty="0">
                <a:ea typeface="Cambria Math" pitchFamily="18" charset="0"/>
              </a:rPr>
              <a:t>0</a:t>
            </a:r>
            <a:r>
              <a:rPr lang="en-US" sz="2600" dirty="0">
                <a:ea typeface="Cambria Math"/>
              </a:rPr>
              <a:t>∙2</a:t>
            </a:r>
            <a:r>
              <a:rPr lang="en-US" sz="2600" baseline="30000" dirty="0">
                <a:ea typeface="Cambria Math"/>
              </a:rPr>
              <a:t>2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1 </a:t>
            </a:r>
            <a:r>
              <a:rPr lang="en-US" sz="2600" dirty="0">
                <a:ea typeface="Cambria Math"/>
              </a:rPr>
              <a:t> + </a:t>
            </a:r>
            <a:r>
              <a:rPr lang="en-US" sz="2600" dirty="0">
                <a:ea typeface="Cambria Math" pitchFamily="18" charset="0"/>
              </a:rPr>
              <a:t>1</a:t>
            </a:r>
            <a:r>
              <a:rPr lang="en-US" sz="2600" dirty="0">
                <a:ea typeface="Cambria Math"/>
              </a:rPr>
              <a:t>∙2</a:t>
            </a:r>
            <a:r>
              <a:rPr lang="en-US" sz="2600" baseline="30000" dirty="0">
                <a:ea typeface="Cambria Math"/>
              </a:rPr>
              <a:t>0 </a:t>
            </a:r>
            <a:r>
              <a:rPr lang="en-US" sz="2600" dirty="0">
                <a:ea typeface="Cambria Math"/>
              </a:rPr>
              <a:t> =27. </a:t>
            </a:r>
            <a:endParaRPr lang="en-US" sz="2600" dirty="0"/>
          </a:p>
        </p:txBody>
      </p:sp>
    </p:spTree>
    <p:extLst>
      <p:ext uri="{BB962C8B-B14F-4D97-AF65-F5344CB8AC3E}">
        <p14:creationId xmlns:p14="http://schemas.microsoft.com/office/powerpoint/2010/main" val="101120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Octal Expansions</a:t>
            </a:r>
          </a:p>
        </p:txBody>
      </p:sp>
      <p:sp>
        <p:nvSpPr>
          <p:cNvPr id="3" name="Content Placeholder 2"/>
          <p:cNvSpPr>
            <a:spLocks noGrp="1"/>
          </p:cNvSpPr>
          <p:nvPr>
            <p:ph idx="1"/>
          </p:nvPr>
        </p:nvSpPr>
        <p:spPr>
          <a:xfrm>
            <a:off x="457200" y="1295400"/>
            <a:ext cx="8412480" cy="5257800"/>
          </a:xfrm>
        </p:spPr>
        <p:txBody>
          <a:bodyPr/>
          <a:lstStyle/>
          <a:p>
            <a:r>
              <a:rPr lang="en-US" dirty="0"/>
              <a:t>The octal expansion (base 8) uses the digits {</a:t>
            </a:r>
            <a:r>
              <a:rPr lang="en-US" dirty="0">
                <a:ea typeface="Cambria Math" pitchFamily="18" charset="0"/>
              </a:rPr>
              <a:t>0,1,2,3,4,5,6,7</a:t>
            </a:r>
            <a:r>
              <a:rPr lang="en-US" dirty="0"/>
              <a:t>}.</a:t>
            </a:r>
          </a:p>
          <a:p>
            <a:r>
              <a:rPr lang="en-US" b="1" dirty="0"/>
              <a:t>Example</a:t>
            </a:r>
            <a:r>
              <a:rPr lang="en-US" dirty="0"/>
              <a:t>: What is the decimal expansion of the number with octal expansion (</a:t>
            </a:r>
            <a:r>
              <a:rPr lang="en-US" dirty="0">
                <a:ea typeface="Cambria Math" pitchFamily="18" charset="0"/>
              </a:rPr>
              <a:t>7016</a:t>
            </a:r>
            <a:r>
              <a:rPr lang="en-US" dirty="0"/>
              <a:t>)</a:t>
            </a:r>
            <a:r>
              <a:rPr lang="en-US" baseline="-25000" dirty="0"/>
              <a:t>8 </a:t>
            </a:r>
            <a:r>
              <a:rPr lang="en-US" dirty="0"/>
              <a:t>?</a:t>
            </a:r>
          </a:p>
          <a:p>
            <a:r>
              <a:rPr lang="en-US" b="1" dirty="0"/>
              <a:t>Solution</a:t>
            </a:r>
            <a:r>
              <a:rPr lang="en-US" dirty="0"/>
              <a:t>: </a:t>
            </a:r>
            <a:r>
              <a:rPr lang="en-US" dirty="0">
                <a:ea typeface="Cambria Math" pitchFamily="18" charset="0"/>
              </a:rPr>
              <a:t>7</a:t>
            </a:r>
            <a:r>
              <a:rPr lang="en-US" dirty="0">
                <a:ea typeface="Cambria Math"/>
              </a:rPr>
              <a:t>∙8</a:t>
            </a:r>
            <a:r>
              <a:rPr lang="en-US" baseline="30000" dirty="0">
                <a:ea typeface="Cambria Math"/>
              </a:rPr>
              <a:t>3 </a:t>
            </a:r>
            <a:r>
              <a:rPr lang="en-US" dirty="0">
                <a:ea typeface="Cambria Math"/>
              </a:rPr>
              <a:t> + </a:t>
            </a:r>
            <a:r>
              <a:rPr lang="en-US" dirty="0">
                <a:ea typeface="Cambria Math" pitchFamily="18" charset="0"/>
              </a:rPr>
              <a:t>0</a:t>
            </a:r>
            <a:r>
              <a:rPr lang="en-US" dirty="0">
                <a:ea typeface="Cambria Math"/>
              </a:rPr>
              <a:t>∙8</a:t>
            </a:r>
            <a:r>
              <a:rPr lang="en-US" baseline="30000" dirty="0">
                <a:ea typeface="Cambria Math"/>
              </a:rPr>
              <a:t>2 </a:t>
            </a:r>
            <a:r>
              <a:rPr lang="en-US" dirty="0">
                <a:ea typeface="Cambria Math"/>
              </a:rPr>
              <a:t> + </a:t>
            </a:r>
            <a:r>
              <a:rPr lang="en-US" dirty="0">
                <a:ea typeface="Cambria Math" pitchFamily="18" charset="0"/>
              </a:rPr>
              <a:t>1</a:t>
            </a:r>
            <a:r>
              <a:rPr lang="en-US" dirty="0">
                <a:ea typeface="Cambria Math"/>
              </a:rPr>
              <a:t>∙8</a:t>
            </a:r>
            <a:r>
              <a:rPr lang="en-US" baseline="30000" dirty="0">
                <a:ea typeface="Cambria Math"/>
              </a:rPr>
              <a:t>1 </a:t>
            </a:r>
            <a:r>
              <a:rPr lang="en-US" dirty="0">
                <a:ea typeface="Cambria Math"/>
              </a:rPr>
              <a:t> + </a:t>
            </a:r>
            <a:r>
              <a:rPr lang="en-US" dirty="0">
                <a:ea typeface="Cambria Math" pitchFamily="18" charset="0"/>
              </a:rPr>
              <a:t>6</a:t>
            </a:r>
            <a:r>
              <a:rPr lang="en-US" dirty="0">
                <a:ea typeface="Cambria Math"/>
              </a:rPr>
              <a:t>∙8</a:t>
            </a:r>
            <a:r>
              <a:rPr lang="en-US" baseline="30000" dirty="0">
                <a:ea typeface="Cambria Math"/>
              </a:rPr>
              <a:t>0 </a:t>
            </a:r>
            <a:r>
              <a:rPr lang="en-US" dirty="0">
                <a:ea typeface="Cambria Math"/>
              </a:rPr>
              <a:t> =3598</a:t>
            </a:r>
            <a:endParaRPr lang="en-US" dirty="0"/>
          </a:p>
          <a:p>
            <a:r>
              <a:rPr lang="en-US" b="1" dirty="0">
                <a:ea typeface="Cambria Math"/>
              </a:rPr>
              <a:t>Example</a:t>
            </a:r>
            <a:r>
              <a:rPr lang="en-US" dirty="0">
                <a:ea typeface="Cambria Math"/>
              </a:rPr>
              <a:t>: </a:t>
            </a:r>
            <a:r>
              <a:rPr lang="en-US" dirty="0"/>
              <a:t>What is the decimal expansion of the number with octal expansion (</a:t>
            </a:r>
            <a:r>
              <a:rPr lang="en-US" dirty="0">
                <a:ea typeface="Cambria Math" pitchFamily="18" charset="0"/>
              </a:rPr>
              <a:t>111</a:t>
            </a:r>
            <a:r>
              <a:rPr lang="en-US" dirty="0"/>
              <a:t>)</a:t>
            </a:r>
            <a:r>
              <a:rPr lang="en-US" baseline="-25000" dirty="0"/>
              <a:t>8 </a:t>
            </a:r>
            <a:r>
              <a:rPr lang="en-US" dirty="0"/>
              <a:t>?</a:t>
            </a:r>
            <a:endParaRPr lang="en-US" dirty="0">
              <a:ea typeface="Cambria Math"/>
            </a:endParaRPr>
          </a:p>
          <a:p>
            <a:r>
              <a:rPr lang="en-US" b="1" dirty="0"/>
              <a:t>Solution</a:t>
            </a:r>
            <a:r>
              <a:rPr lang="en-US" dirty="0"/>
              <a:t>: </a:t>
            </a:r>
            <a:r>
              <a:rPr lang="en-US" dirty="0">
                <a:ea typeface="Cambria Math" pitchFamily="18" charset="0"/>
              </a:rPr>
              <a:t>1</a:t>
            </a:r>
            <a:r>
              <a:rPr lang="en-US" dirty="0">
                <a:ea typeface="Cambria Math"/>
              </a:rPr>
              <a:t>∙8</a:t>
            </a:r>
            <a:r>
              <a:rPr lang="en-US" baseline="30000" dirty="0">
                <a:ea typeface="Cambria Math"/>
              </a:rPr>
              <a:t>2 </a:t>
            </a:r>
            <a:r>
              <a:rPr lang="en-US" dirty="0">
                <a:ea typeface="Cambria Math"/>
              </a:rPr>
              <a:t> + </a:t>
            </a:r>
            <a:r>
              <a:rPr lang="en-US" dirty="0">
                <a:ea typeface="Cambria Math" pitchFamily="18" charset="0"/>
              </a:rPr>
              <a:t>1</a:t>
            </a:r>
            <a:r>
              <a:rPr lang="en-US" dirty="0">
                <a:ea typeface="Cambria Math"/>
              </a:rPr>
              <a:t>∙8</a:t>
            </a:r>
            <a:r>
              <a:rPr lang="en-US" baseline="30000" dirty="0">
                <a:ea typeface="Cambria Math"/>
              </a:rPr>
              <a:t>1 </a:t>
            </a:r>
            <a:r>
              <a:rPr lang="en-US" dirty="0">
                <a:ea typeface="Cambria Math"/>
              </a:rPr>
              <a:t> + </a:t>
            </a:r>
            <a:r>
              <a:rPr lang="en-US" dirty="0">
                <a:ea typeface="Cambria Math" pitchFamily="18" charset="0"/>
              </a:rPr>
              <a:t>1</a:t>
            </a:r>
            <a:r>
              <a:rPr lang="en-US" dirty="0">
                <a:ea typeface="Cambria Math"/>
              </a:rPr>
              <a:t>∙8</a:t>
            </a:r>
            <a:r>
              <a:rPr lang="en-US" baseline="30000" dirty="0">
                <a:ea typeface="Cambria Math"/>
              </a:rPr>
              <a:t>0 </a:t>
            </a:r>
            <a:r>
              <a:rPr lang="en-US" dirty="0">
                <a:ea typeface="Cambria Math"/>
              </a:rPr>
              <a:t> = 64 + 8 + 1 = 73</a:t>
            </a:r>
            <a:endParaRPr lang="en-US" dirty="0"/>
          </a:p>
        </p:txBody>
      </p:sp>
    </p:spTree>
    <p:extLst>
      <p:ext uri="{BB962C8B-B14F-4D97-AF65-F5344CB8AC3E}">
        <p14:creationId xmlns:p14="http://schemas.microsoft.com/office/powerpoint/2010/main" val="2831792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 Expansions</a:t>
            </a:r>
          </a:p>
        </p:txBody>
      </p:sp>
      <p:sp>
        <p:nvSpPr>
          <p:cNvPr id="3" name="Content Placeholder 2"/>
          <p:cNvSpPr>
            <a:spLocks noGrp="1"/>
          </p:cNvSpPr>
          <p:nvPr>
            <p:ph idx="1"/>
          </p:nvPr>
        </p:nvSpPr>
        <p:spPr>
          <a:xfrm>
            <a:off x="457200" y="1295400"/>
            <a:ext cx="8412480" cy="5303520"/>
          </a:xfrm>
        </p:spPr>
        <p:txBody>
          <a:bodyPr/>
          <a:lstStyle/>
          <a:p>
            <a:pPr>
              <a:spcBef>
                <a:spcPts val="300"/>
              </a:spcBef>
            </a:pPr>
            <a:r>
              <a:rPr lang="en-US" sz="2600" dirty="0"/>
              <a:t>The hexadecimal expansion needs </a:t>
            </a:r>
            <a:r>
              <a:rPr lang="en-US" sz="2600" dirty="0">
                <a:ea typeface="Cambria Math" pitchFamily="18" charset="0"/>
              </a:rPr>
              <a:t>16</a:t>
            </a:r>
            <a:r>
              <a:rPr lang="en-US" sz="2600" dirty="0"/>
              <a:t> digits, but our decimal system provides only </a:t>
            </a:r>
            <a:r>
              <a:rPr lang="en-US" sz="2600" dirty="0">
                <a:ea typeface="Cambria Math" pitchFamily="18" charset="0"/>
              </a:rPr>
              <a:t>10</a:t>
            </a:r>
            <a:r>
              <a:rPr lang="en-US" sz="2600" dirty="0"/>
              <a:t>. So letters are used for the additional symbols.  The hexadecimal system uses the digits {</a:t>
            </a:r>
            <a:r>
              <a:rPr lang="en-US" sz="2600" dirty="0">
                <a:ea typeface="Cambria Math" pitchFamily="18" charset="0"/>
              </a:rPr>
              <a:t>0,1,2,3,4,5,6,7,8,9</a:t>
            </a:r>
            <a:r>
              <a:rPr lang="en-US" sz="2600" dirty="0"/>
              <a:t>,A,B,C,D,E,F}. The letters A through F represent the decimal numbers </a:t>
            </a:r>
            <a:r>
              <a:rPr lang="en-US" sz="2600" dirty="0">
                <a:ea typeface="Cambria Math" pitchFamily="18" charset="0"/>
              </a:rPr>
              <a:t>10</a:t>
            </a:r>
            <a:r>
              <a:rPr lang="en-US" sz="2600" dirty="0"/>
              <a:t> through </a:t>
            </a:r>
            <a:r>
              <a:rPr lang="en-US" sz="2600" dirty="0">
                <a:ea typeface="Cambria Math" pitchFamily="18" charset="0"/>
              </a:rPr>
              <a:t>15</a:t>
            </a:r>
            <a:r>
              <a:rPr lang="en-US" sz="2600" dirty="0"/>
              <a:t>.</a:t>
            </a:r>
          </a:p>
          <a:p>
            <a:pPr>
              <a:spcBef>
                <a:spcPts val="300"/>
              </a:spcBef>
            </a:pPr>
            <a:r>
              <a:rPr lang="en-US" sz="2600" b="1" dirty="0"/>
              <a:t>Example</a:t>
            </a:r>
            <a:r>
              <a:rPr lang="en-US" sz="2600" dirty="0"/>
              <a:t>: What is the decimal expansion of the number with hexadecimal expansion (</a:t>
            </a:r>
            <a:r>
              <a:rPr lang="en-US" sz="2600" dirty="0">
                <a:ea typeface="Cambria Math" pitchFamily="18" charset="0"/>
              </a:rPr>
              <a:t>2AE0B</a:t>
            </a:r>
            <a:r>
              <a:rPr lang="en-US" sz="2600" dirty="0"/>
              <a:t>)</a:t>
            </a:r>
            <a:r>
              <a:rPr lang="en-US" sz="2600" baseline="-25000" dirty="0">
                <a:ea typeface="Cambria Math" pitchFamily="18" charset="0"/>
              </a:rPr>
              <a:t>16</a:t>
            </a:r>
            <a:r>
              <a:rPr lang="en-US" sz="2600" baseline="-25000" dirty="0"/>
              <a:t> </a:t>
            </a:r>
            <a:r>
              <a:rPr lang="en-US" sz="2600" dirty="0"/>
              <a:t>?</a:t>
            </a:r>
          </a:p>
          <a:p>
            <a:pPr>
              <a:spcBef>
                <a:spcPts val="300"/>
              </a:spcBef>
            </a:pPr>
            <a:r>
              <a:rPr lang="en-US" sz="2600" b="1" dirty="0"/>
              <a:t>Solution</a:t>
            </a:r>
            <a:r>
              <a:rPr lang="en-US" sz="2600" dirty="0"/>
              <a:t>: </a:t>
            </a:r>
          </a:p>
          <a:p>
            <a:pPr>
              <a:spcBef>
                <a:spcPts val="300"/>
              </a:spcBef>
            </a:pPr>
            <a:r>
              <a:rPr lang="en-US" sz="2600" dirty="0">
                <a:ea typeface="Cambria Math" pitchFamily="18" charset="0"/>
              </a:rPr>
              <a:t>2</a:t>
            </a:r>
            <a:r>
              <a:rPr lang="en-US" sz="2600" dirty="0">
                <a:ea typeface="Cambria Math"/>
              </a:rPr>
              <a:t>∙16</a:t>
            </a:r>
            <a:r>
              <a:rPr lang="en-US" sz="2600" baseline="30000" dirty="0">
                <a:ea typeface="Cambria Math"/>
              </a:rPr>
              <a:t>4 </a:t>
            </a:r>
            <a:r>
              <a:rPr lang="en-US" sz="2600" dirty="0">
                <a:ea typeface="Cambria Math"/>
              </a:rPr>
              <a:t> + </a:t>
            </a:r>
            <a:r>
              <a:rPr lang="en-US" sz="2600" dirty="0">
                <a:ea typeface="Cambria Math" pitchFamily="18" charset="0"/>
              </a:rPr>
              <a:t>10</a:t>
            </a:r>
            <a:r>
              <a:rPr lang="en-US" sz="2600" dirty="0">
                <a:ea typeface="Cambria Math"/>
              </a:rPr>
              <a:t>∙16</a:t>
            </a:r>
            <a:r>
              <a:rPr lang="en-US" sz="2600" baseline="30000" dirty="0">
                <a:ea typeface="Cambria Math"/>
              </a:rPr>
              <a:t>3 </a:t>
            </a:r>
            <a:r>
              <a:rPr lang="en-US" sz="2600" dirty="0">
                <a:ea typeface="Cambria Math"/>
              </a:rPr>
              <a:t> + </a:t>
            </a:r>
            <a:r>
              <a:rPr lang="en-US" sz="2600" dirty="0">
                <a:ea typeface="Cambria Math" pitchFamily="18" charset="0"/>
              </a:rPr>
              <a:t>14</a:t>
            </a:r>
            <a:r>
              <a:rPr lang="en-US" sz="2600" dirty="0">
                <a:ea typeface="Cambria Math"/>
              </a:rPr>
              <a:t>∙16</a:t>
            </a:r>
            <a:r>
              <a:rPr lang="en-US" sz="2600" baseline="30000" dirty="0">
                <a:ea typeface="Cambria Math"/>
              </a:rPr>
              <a:t>2 </a:t>
            </a:r>
            <a:r>
              <a:rPr lang="en-US" sz="2600" dirty="0">
                <a:ea typeface="Cambria Math"/>
              </a:rPr>
              <a:t> + </a:t>
            </a:r>
            <a:r>
              <a:rPr lang="en-US" sz="2600" dirty="0">
                <a:ea typeface="Cambria Math" pitchFamily="18" charset="0"/>
              </a:rPr>
              <a:t>0</a:t>
            </a:r>
            <a:r>
              <a:rPr lang="en-US" sz="2600" dirty="0">
                <a:ea typeface="Cambria Math"/>
              </a:rPr>
              <a:t>∙16</a:t>
            </a:r>
            <a:r>
              <a:rPr lang="en-US" sz="2600" baseline="30000" dirty="0">
                <a:ea typeface="Cambria Math"/>
              </a:rPr>
              <a:t>1 </a:t>
            </a:r>
            <a:r>
              <a:rPr lang="en-US" sz="2600" dirty="0">
                <a:ea typeface="Cambria Math"/>
              </a:rPr>
              <a:t> + </a:t>
            </a:r>
            <a:r>
              <a:rPr lang="en-US" sz="2600" dirty="0">
                <a:ea typeface="Cambria Math" pitchFamily="18" charset="0"/>
              </a:rPr>
              <a:t>11</a:t>
            </a:r>
            <a:r>
              <a:rPr lang="en-US" sz="2600" dirty="0">
                <a:ea typeface="Cambria Math"/>
              </a:rPr>
              <a:t>∙16</a:t>
            </a:r>
            <a:r>
              <a:rPr lang="en-US" sz="2600" baseline="30000" dirty="0">
                <a:ea typeface="Cambria Math"/>
              </a:rPr>
              <a:t>0 </a:t>
            </a:r>
            <a:r>
              <a:rPr lang="en-US" sz="2600" dirty="0">
                <a:ea typeface="Cambria Math"/>
              </a:rPr>
              <a:t> =175627</a:t>
            </a:r>
          </a:p>
          <a:p>
            <a:pPr>
              <a:spcBef>
                <a:spcPts val="300"/>
              </a:spcBef>
            </a:pPr>
            <a:r>
              <a:rPr lang="en-US" sz="2600" b="1" dirty="0"/>
              <a:t>Example</a:t>
            </a:r>
            <a:r>
              <a:rPr lang="en-US" sz="2600" dirty="0"/>
              <a:t>: What is the decimal expansion of the number with hexadecimal expansion (E</a:t>
            </a:r>
            <a:r>
              <a:rPr lang="en-US" sz="2600" dirty="0">
                <a:ea typeface="Cambria Math" pitchFamily="18" charset="0"/>
              </a:rPr>
              <a:t>5</a:t>
            </a:r>
            <a:r>
              <a:rPr lang="en-US" sz="2600" dirty="0"/>
              <a:t>)</a:t>
            </a:r>
            <a:r>
              <a:rPr lang="en-US" sz="2600" baseline="-25000" dirty="0">
                <a:ea typeface="Cambria Math" pitchFamily="18" charset="0"/>
              </a:rPr>
              <a:t>16</a:t>
            </a:r>
            <a:r>
              <a:rPr lang="en-US" sz="2600" baseline="-25000" dirty="0"/>
              <a:t> </a:t>
            </a:r>
            <a:r>
              <a:rPr lang="en-US" sz="2600" dirty="0"/>
              <a:t>?</a:t>
            </a:r>
          </a:p>
          <a:p>
            <a:pPr>
              <a:spcBef>
                <a:spcPts val="300"/>
              </a:spcBef>
            </a:pPr>
            <a:r>
              <a:rPr lang="en-US" sz="2600" b="1" dirty="0"/>
              <a:t>Solution</a:t>
            </a:r>
            <a:r>
              <a:rPr lang="en-US" sz="2600" dirty="0"/>
              <a:t>:</a:t>
            </a:r>
            <a:r>
              <a:rPr lang="en-US" sz="2600" dirty="0">
                <a:ea typeface="Cambria Math" pitchFamily="18" charset="0"/>
              </a:rPr>
              <a:t> 14</a:t>
            </a:r>
            <a:r>
              <a:rPr lang="en-US" sz="2600" dirty="0">
                <a:ea typeface="Cambria Math"/>
              </a:rPr>
              <a:t>∙16</a:t>
            </a:r>
            <a:r>
              <a:rPr lang="en-US" sz="2600" baseline="30000" dirty="0">
                <a:ea typeface="Cambria Math"/>
              </a:rPr>
              <a:t>1 </a:t>
            </a:r>
            <a:r>
              <a:rPr lang="en-US" sz="2600" dirty="0">
                <a:ea typeface="Cambria Math"/>
              </a:rPr>
              <a:t> + </a:t>
            </a:r>
            <a:r>
              <a:rPr lang="en-US" sz="2600" dirty="0">
                <a:ea typeface="Cambria Math" pitchFamily="18" charset="0"/>
              </a:rPr>
              <a:t>5</a:t>
            </a:r>
            <a:r>
              <a:rPr lang="en-US" sz="2600" dirty="0">
                <a:ea typeface="Cambria Math"/>
              </a:rPr>
              <a:t>∙16</a:t>
            </a:r>
            <a:r>
              <a:rPr lang="en-US" sz="2600" baseline="30000" dirty="0">
                <a:ea typeface="Cambria Math"/>
              </a:rPr>
              <a:t>0 </a:t>
            </a:r>
            <a:r>
              <a:rPr lang="en-US" sz="2600" dirty="0">
                <a:ea typeface="Cambria Math"/>
              </a:rPr>
              <a:t> = 224 + 5 = 229</a:t>
            </a:r>
          </a:p>
        </p:txBody>
      </p:sp>
    </p:spTree>
    <p:extLst>
      <p:ext uri="{BB962C8B-B14F-4D97-AF65-F5344CB8AC3E}">
        <p14:creationId xmlns:p14="http://schemas.microsoft.com/office/powerpoint/2010/main" val="1848868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r>
              <a:rPr lang="en-US" sz="1500" dirty="0"/>
              <a:t> 1</a:t>
            </a:r>
          </a:p>
        </p:txBody>
      </p:sp>
      <p:sp>
        <p:nvSpPr>
          <p:cNvPr id="3" name="Content Placeholder 2"/>
          <p:cNvSpPr>
            <a:spLocks noGrp="1"/>
          </p:cNvSpPr>
          <p:nvPr>
            <p:ph idx="1"/>
          </p:nvPr>
        </p:nvSpPr>
        <p:spPr>
          <a:xfrm>
            <a:off x="457200" y="1295400"/>
            <a:ext cx="8412480" cy="5303520"/>
          </a:xfrm>
        </p:spPr>
        <p:txBody>
          <a:bodyPr/>
          <a:lstStyle/>
          <a:p>
            <a:pPr>
              <a:spcBef>
                <a:spcPts val="600"/>
              </a:spcBef>
            </a:pPr>
            <a:r>
              <a:rPr lang="en-US" sz="3000" dirty="0"/>
              <a:t>To construct the base </a:t>
            </a:r>
            <a:r>
              <a:rPr lang="en-US" sz="3000" i="1" dirty="0"/>
              <a:t>b</a:t>
            </a:r>
            <a:r>
              <a:rPr lang="en-US" sz="3000" dirty="0"/>
              <a:t> expansion of an integer </a:t>
            </a:r>
            <a:r>
              <a:rPr lang="en-US" sz="3000" i="1" dirty="0"/>
              <a:t>n</a:t>
            </a:r>
            <a:r>
              <a:rPr lang="en-US" sz="3000" dirty="0"/>
              <a:t>:</a:t>
            </a:r>
          </a:p>
          <a:p>
            <a:pPr lvl="1" indent="-347472">
              <a:spcBef>
                <a:spcPts val="600"/>
              </a:spcBef>
            </a:pPr>
            <a:r>
              <a:rPr lang="en-US" sz="2600" dirty="0"/>
              <a:t>Divide </a:t>
            </a:r>
            <a:r>
              <a:rPr lang="en-US" sz="2600" i="1" dirty="0"/>
              <a:t>n</a:t>
            </a:r>
            <a:r>
              <a:rPr lang="en-US" sz="2600" dirty="0"/>
              <a:t> by </a:t>
            </a:r>
            <a:r>
              <a:rPr lang="en-US" sz="2600" i="1" dirty="0"/>
              <a:t>b</a:t>
            </a:r>
            <a:r>
              <a:rPr lang="en-US" sz="2600" dirty="0"/>
              <a:t> to obtain a quotient and remainder.</a:t>
            </a:r>
            <a:br>
              <a:rPr lang="en-US" sz="2600" dirty="0"/>
            </a:br>
            <a:r>
              <a:rPr lang="en-US" sz="2600" i="1" dirty="0"/>
              <a:t>n</a:t>
            </a:r>
            <a:r>
              <a:rPr lang="en-US" sz="2600" dirty="0"/>
              <a:t> = </a:t>
            </a:r>
            <a:r>
              <a:rPr lang="en-US" sz="2600" i="1" dirty="0"/>
              <a:t>bq</a:t>
            </a:r>
            <a:r>
              <a:rPr lang="en-US" sz="2600" baseline="-25000" dirty="0">
                <a:ea typeface="Cambria Math" pitchFamily="18" charset="0"/>
              </a:rPr>
              <a:t>0</a:t>
            </a:r>
            <a:r>
              <a:rPr lang="en-US" sz="2600" dirty="0"/>
              <a:t> + </a:t>
            </a:r>
            <a:r>
              <a:rPr lang="en-US" sz="2600" i="1" dirty="0"/>
              <a:t>a</a:t>
            </a:r>
            <a:r>
              <a:rPr lang="en-US" sz="2600" baseline="-25000" dirty="0">
                <a:ea typeface="Cambria Math" pitchFamily="18" charset="0"/>
              </a:rPr>
              <a:t>0    </a:t>
            </a:r>
            <a:r>
              <a:rPr lang="en-US" sz="2600" dirty="0">
                <a:ea typeface="Cambria Math" pitchFamily="18" charset="0"/>
              </a:rPr>
              <a:t> 0</a:t>
            </a:r>
            <a:r>
              <a:rPr lang="en-US" sz="2600" dirty="0">
                <a:ea typeface="Cambria Math"/>
              </a:rPr>
              <a:t> ≤</a:t>
            </a:r>
            <a:r>
              <a:rPr lang="en-US" sz="2600" dirty="0">
                <a:ea typeface="Cambria Math" pitchFamily="18" charset="0"/>
              </a:rPr>
              <a:t> </a:t>
            </a:r>
            <a:r>
              <a:rPr lang="en-US" sz="2600" i="1" dirty="0"/>
              <a:t>a</a:t>
            </a:r>
            <a:r>
              <a:rPr lang="en-US" sz="2600" baseline="-25000" dirty="0">
                <a:ea typeface="Cambria Math" pitchFamily="18" charset="0"/>
              </a:rPr>
              <a:t>0 </a:t>
            </a:r>
            <a:r>
              <a:rPr lang="en-US" sz="2600" dirty="0">
                <a:ea typeface="Cambria Math"/>
              </a:rPr>
              <a:t>≤</a:t>
            </a:r>
            <a:r>
              <a:rPr lang="en-US" sz="2600" baseline="-25000" dirty="0">
                <a:ea typeface="Cambria Math" pitchFamily="18" charset="0"/>
              </a:rPr>
              <a:t> </a:t>
            </a:r>
            <a:r>
              <a:rPr lang="en-US" sz="2600" i="1" dirty="0"/>
              <a:t>b</a:t>
            </a:r>
          </a:p>
          <a:p>
            <a:pPr lvl="1" indent="-347472">
              <a:spcBef>
                <a:spcPts val="600"/>
              </a:spcBef>
            </a:pPr>
            <a:r>
              <a:rPr lang="en-US" sz="2600" dirty="0">
                <a:ea typeface="Cambria Math" pitchFamily="18" charset="0"/>
              </a:rPr>
              <a:t>The remainder, </a:t>
            </a:r>
            <a:r>
              <a:rPr lang="en-US" sz="2600" i="1" dirty="0"/>
              <a:t>a</a:t>
            </a:r>
            <a:r>
              <a:rPr lang="en-US" sz="2600" baseline="-25000" dirty="0">
                <a:ea typeface="Cambria Math" pitchFamily="18" charset="0"/>
              </a:rPr>
              <a:t>0 </a:t>
            </a:r>
            <a:r>
              <a:rPr lang="en-US" sz="2600" dirty="0">
                <a:ea typeface="Cambria Math" pitchFamily="18" charset="0"/>
              </a:rPr>
              <a:t>, is the rightmost digit in the base </a:t>
            </a:r>
            <a:r>
              <a:rPr lang="en-US" sz="2600" i="1" dirty="0">
                <a:ea typeface="Cambria Math" pitchFamily="18" charset="0"/>
              </a:rPr>
              <a:t>b</a:t>
            </a:r>
            <a:r>
              <a:rPr lang="en-US" sz="2600" dirty="0">
                <a:ea typeface="Cambria Math" pitchFamily="18" charset="0"/>
              </a:rPr>
              <a:t> expansion of </a:t>
            </a:r>
            <a:r>
              <a:rPr lang="en-US" sz="2600" i="1" dirty="0">
                <a:ea typeface="Cambria Math" pitchFamily="18" charset="0"/>
              </a:rPr>
              <a:t>n</a:t>
            </a:r>
            <a:r>
              <a:rPr lang="en-US" sz="2600" dirty="0">
                <a:ea typeface="Cambria Math" pitchFamily="18" charset="0"/>
              </a:rPr>
              <a:t>. Next, divide </a:t>
            </a:r>
            <a:r>
              <a:rPr lang="en-US" sz="2600" i="1" dirty="0">
                <a:ea typeface="Cambria Math" pitchFamily="18" charset="0"/>
              </a:rPr>
              <a:t>q</a:t>
            </a:r>
            <a:r>
              <a:rPr lang="en-US" sz="2600" baseline="-25000" dirty="0">
                <a:ea typeface="Cambria Math" pitchFamily="18" charset="0"/>
              </a:rPr>
              <a:t>0</a:t>
            </a:r>
            <a:r>
              <a:rPr lang="en-US" sz="2600" dirty="0">
                <a:ea typeface="Cambria Math" pitchFamily="18" charset="0"/>
              </a:rPr>
              <a:t> by </a:t>
            </a:r>
            <a:r>
              <a:rPr lang="en-US" sz="2600" i="1" dirty="0">
                <a:ea typeface="Cambria Math" pitchFamily="18" charset="0"/>
              </a:rPr>
              <a:t>b</a:t>
            </a:r>
            <a:r>
              <a:rPr lang="en-US" sz="2600" dirty="0">
                <a:ea typeface="Cambria Math" pitchFamily="18" charset="0"/>
              </a:rPr>
              <a:t>.</a:t>
            </a:r>
            <a:br>
              <a:rPr lang="en-US" sz="2600" dirty="0">
                <a:ea typeface="Cambria Math" pitchFamily="18" charset="0"/>
              </a:rPr>
            </a:br>
            <a:r>
              <a:rPr lang="en-US" sz="2600" i="1" dirty="0"/>
              <a:t>q</a:t>
            </a:r>
            <a:r>
              <a:rPr lang="en-US" sz="2600" baseline="-25000" dirty="0">
                <a:ea typeface="Cambria Math" pitchFamily="18" charset="0"/>
              </a:rPr>
              <a:t>0</a:t>
            </a:r>
            <a:r>
              <a:rPr lang="en-US" sz="2600" dirty="0"/>
              <a:t> = </a:t>
            </a:r>
            <a:r>
              <a:rPr lang="en-US" sz="2600" i="1" dirty="0"/>
              <a:t>bq</a:t>
            </a:r>
            <a:r>
              <a:rPr lang="en-US" sz="2600" baseline="-25000" dirty="0">
                <a:ea typeface="Cambria Math" pitchFamily="18" charset="0"/>
              </a:rPr>
              <a:t>1</a:t>
            </a:r>
            <a:r>
              <a:rPr lang="en-US" sz="2600" dirty="0"/>
              <a:t> + </a:t>
            </a:r>
            <a:r>
              <a:rPr lang="en-US" sz="2600" i="1" dirty="0"/>
              <a:t>a</a:t>
            </a:r>
            <a:r>
              <a:rPr lang="en-US" sz="2600" baseline="-25000" dirty="0">
                <a:ea typeface="Cambria Math" pitchFamily="18" charset="0"/>
              </a:rPr>
              <a:t>1    </a:t>
            </a:r>
            <a:r>
              <a:rPr lang="en-US" sz="2600" dirty="0">
                <a:ea typeface="Cambria Math" pitchFamily="18" charset="0"/>
              </a:rPr>
              <a:t> 0</a:t>
            </a:r>
            <a:r>
              <a:rPr lang="en-US" sz="2600" dirty="0">
                <a:ea typeface="Cambria Math"/>
              </a:rPr>
              <a:t> ≤</a:t>
            </a:r>
            <a:r>
              <a:rPr lang="en-US" sz="2600" dirty="0">
                <a:ea typeface="Cambria Math" pitchFamily="18" charset="0"/>
              </a:rPr>
              <a:t> </a:t>
            </a:r>
            <a:r>
              <a:rPr lang="en-US" sz="2600" i="1" dirty="0"/>
              <a:t>a</a:t>
            </a:r>
            <a:r>
              <a:rPr lang="en-US" sz="2600" baseline="-25000" dirty="0">
                <a:ea typeface="Cambria Math" pitchFamily="18" charset="0"/>
              </a:rPr>
              <a:t>1 </a:t>
            </a:r>
            <a:r>
              <a:rPr lang="en-US" sz="2600" dirty="0">
                <a:ea typeface="Cambria Math"/>
              </a:rPr>
              <a:t>≤</a:t>
            </a:r>
            <a:r>
              <a:rPr lang="en-US" sz="2600" baseline="-25000" dirty="0">
                <a:ea typeface="Cambria Math" pitchFamily="18" charset="0"/>
              </a:rPr>
              <a:t> </a:t>
            </a:r>
            <a:r>
              <a:rPr lang="en-US" sz="2600" i="1" dirty="0"/>
              <a:t>b</a:t>
            </a:r>
          </a:p>
          <a:p>
            <a:pPr lvl="1" indent="-347472">
              <a:spcBef>
                <a:spcPts val="600"/>
              </a:spcBef>
            </a:pPr>
            <a:r>
              <a:rPr lang="en-US" sz="2600" dirty="0"/>
              <a:t>The remainder, </a:t>
            </a:r>
            <a:r>
              <a:rPr lang="en-US" sz="2600" i="1" dirty="0"/>
              <a:t>a</a:t>
            </a:r>
            <a:r>
              <a:rPr lang="en-US" sz="2600" baseline="-25000" dirty="0">
                <a:ea typeface="Cambria Math" pitchFamily="18" charset="0"/>
              </a:rPr>
              <a:t>1</a:t>
            </a:r>
            <a:r>
              <a:rPr lang="en-US" sz="2600" dirty="0"/>
              <a:t>, is the second digit from the right in the base </a:t>
            </a:r>
            <a:r>
              <a:rPr lang="en-US" sz="2600" i="1" dirty="0"/>
              <a:t>b</a:t>
            </a:r>
            <a:r>
              <a:rPr lang="en-US" sz="2600" dirty="0"/>
              <a:t> expansion of </a:t>
            </a:r>
            <a:r>
              <a:rPr lang="en-US" sz="2600" i="1" dirty="0"/>
              <a:t>n</a:t>
            </a:r>
            <a:r>
              <a:rPr lang="en-US" sz="2600" dirty="0"/>
              <a:t>.</a:t>
            </a:r>
          </a:p>
          <a:p>
            <a:pPr lvl="1" indent="-347472">
              <a:spcBef>
                <a:spcPts val="600"/>
              </a:spcBef>
            </a:pPr>
            <a:r>
              <a:rPr lang="en-US" sz="2600" dirty="0"/>
              <a:t>Continue by successively dividing the quotients by </a:t>
            </a:r>
            <a:r>
              <a:rPr lang="en-US" sz="2600" i="1" dirty="0"/>
              <a:t>b</a:t>
            </a:r>
            <a:r>
              <a:rPr lang="en-US" sz="2600" dirty="0"/>
              <a:t>, obtaining the additional base </a:t>
            </a:r>
            <a:r>
              <a:rPr lang="en-US" sz="2600" i="1" dirty="0"/>
              <a:t>b</a:t>
            </a:r>
            <a:r>
              <a:rPr lang="en-US" sz="2600" dirty="0"/>
              <a:t> digits as the remainder. The process terminates when the quotient is </a:t>
            </a:r>
            <a:r>
              <a:rPr lang="en-US" sz="2600" dirty="0">
                <a:ea typeface="Cambria Math" pitchFamily="18" charset="0"/>
              </a:rPr>
              <a:t>0</a:t>
            </a:r>
            <a:r>
              <a:rPr lang="en-US" sz="2600" dirty="0"/>
              <a:t>.</a:t>
            </a:r>
          </a:p>
        </p:txBody>
      </p:sp>
    </p:spTree>
    <p:extLst>
      <p:ext uri="{BB962C8B-B14F-4D97-AF65-F5344CB8AC3E}">
        <p14:creationId xmlns:p14="http://schemas.microsoft.com/office/powerpoint/2010/main" val="8722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1</a:t>
            </a:r>
          </a:p>
        </p:txBody>
      </p:sp>
      <p:sp>
        <p:nvSpPr>
          <p:cNvPr id="11" name="Content Placeholder 2"/>
          <p:cNvSpPr>
            <a:spLocks noGrp="1"/>
          </p:cNvSpPr>
          <p:nvPr>
            <p:ph idx="1"/>
          </p:nvPr>
        </p:nvSpPr>
        <p:spPr>
          <a:xfrm>
            <a:off x="457200" y="1295400"/>
            <a:ext cx="8229600" cy="3352800"/>
          </a:xfrm>
          <a:ln>
            <a:solidFill>
              <a:srgbClr val="14AAE1"/>
            </a:solidFill>
          </a:ln>
        </p:spPr>
        <p:txBody>
          <a:bodyPr/>
          <a:lstStyle/>
          <a:p>
            <a:pPr marL="274320" lvl="0" indent="-274320" defTabSz="914400">
              <a:spcBef>
                <a:spcPts val="300"/>
              </a:spcBef>
              <a:buClr>
                <a:schemeClr val="accent3"/>
              </a:buClr>
              <a:buSzPct val="95000"/>
              <a:defRPr/>
            </a:pPr>
            <a:r>
              <a:rPr lang="en-US" sz="2000" b="1" dirty="0"/>
              <a:t>procedure</a:t>
            </a:r>
            <a:r>
              <a:rPr lang="en-US" sz="2000" dirty="0"/>
              <a:t> </a:t>
            </a:r>
            <a:r>
              <a:rPr lang="en-US" sz="2000" i="1" dirty="0"/>
              <a:t>base b expansion</a:t>
            </a:r>
            <a:r>
              <a:rPr lang="en-US" sz="2000" dirty="0"/>
              <a:t>(</a:t>
            </a:r>
            <a:r>
              <a:rPr lang="en-US" sz="2000" i="1" dirty="0"/>
              <a:t>n, b</a:t>
            </a:r>
            <a:r>
              <a:rPr lang="en-US" sz="2000" dirty="0"/>
              <a:t>: positive integers with </a:t>
            </a:r>
            <a:r>
              <a:rPr lang="en-US" sz="2000" i="1" dirty="0"/>
              <a:t>b</a:t>
            </a:r>
            <a:r>
              <a:rPr lang="en-US" sz="2000" dirty="0"/>
              <a:t> &gt; </a:t>
            </a:r>
            <a:r>
              <a:rPr lang="en-US" sz="2000" dirty="0">
                <a:ea typeface="Cambria Math" pitchFamily="18" charset="0"/>
              </a:rPr>
              <a:t>1</a:t>
            </a:r>
            <a:r>
              <a:rPr lang="en-US" sz="2000" dirty="0"/>
              <a:t>)</a:t>
            </a:r>
          </a:p>
          <a:p>
            <a:pPr marL="274320" lvl="0" indent="-274320" defTabSz="914400">
              <a:spcBef>
                <a:spcPts val="300"/>
              </a:spcBef>
              <a:buClr>
                <a:schemeClr val="accent3"/>
              </a:buClr>
              <a:buSzPct val="95000"/>
              <a:defRPr/>
            </a:pPr>
            <a:r>
              <a:rPr lang="en-US" sz="2000" i="1" dirty="0"/>
              <a:t>q</a:t>
            </a:r>
            <a:r>
              <a:rPr lang="en-US" sz="2000" dirty="0"/>
              <a:t> := </a:t>
            </a:r>
            <a:r>
              <a:rPr lang="en-US" sz="2000" i="1" dirty="0">
                <a:ea typeface="Cambria Math" pitchFamily="18" charset="0"/>
              </a:rPr>
              <a:t>n</a:t>
            </a:r>
          </a:p>
          <a:p>
            <a:pPr marL="274320" lvl="0" indent="-274320" defTabSz="914400">
              <a:spcBef>
                <a:spcPts val="300"/>
              </a:spcBef>
              <a:buClr>
                <a:schemeClr val="accent3"/>
              </a:buClr>
              <a:buSzPct val="95000"/>
              <a:defRPr/>
            </a:pPr>
            <a:r>
              <a:rPr lang="en-US" sz="2000" i="1" dirty="0">
                <a:ea typeface="Cambria Math" pitchFamily="18" charset="0"/>
              </a:rPr>
              <a:t>k </a:t>
            </a:r>
            <a:r>
              <a:rPr lang="en-US" sz="2000" dirty="0">
                <a:ea typeface="Cambria Math" pitchFamily="18" charset="0"/>
              </a:rPr>
              <a:t>:= 0</a:t>
            </a:r>
            <a:endParaRPr lang="en-US" sz="2000" i="1" dirty="0">
              <a:ea typeface="Cambria Math" pitchFamily="18" charset="0"/>
            </a:endParaRPr>
          </a:p>
          <a:p>
            <a:pPr marL="274320" lvl="0" indent="-274320">
              <a:spcBef>
                <a:spcPts val="300"/>
              </a:spcBef>
              <a:buClr>
                <a:schemeClr val="accent3"/>
              </a:buClr>
              <a:buSzPct val="95000"/>
              <a:defRPr/>
            </a:pPr>
            <a:r>
              <a:rPr lang="en-US" sz="2000" b="1" dirty="0"/>
              <a:t>while</a:t>
            </a:r>
            <a:r>
              <a:rPr lang="en-US" sz="2000" dirty="0"/>
              <a:t> (</a:t>
            </a:r>
            <a:r>
              <a:rPr lang="en-US" sz="2000" i="1" dirty="0"/>
              <a:t>q</a:t>
            </a:r>
            <a:r>
              <a:rPr lang="en-US" sz="2000" dirty="0"/>
              <a:t> ≠ </a:t>
            </a:r>
            <a:r>
              <a:rPr lang="en-US" sz="2000" dirty="0">
                <a:ea typeface="Cambria Math" pitchFamily="18" charset="0"/>
              </a:rPr>
              <a:t>0</a:t>
            </a:r>
            <a:r>
              <a:rPr lang="en-US" sz="2000" dirty="0"/>
              <a:t>)</a:t>
            </a:r>
          </a:p>
          <a:p>
            <a:pPr>
              <a:spcBef>
                <a:spcPts val="300"/>
              </a:spcBef>
            </a:pPr>
            <a:r>
              <a:rPr lang="en-US" sz="2000" i="1" dirty="0" err="1"/>
              <a:t>a</a:t>
            </a:r>
            <a:r>
              <a:rPr lang="en-US" sz="2000" i="1" baseline="-25000" dirty="0" err="1"/>
              <a:t>k</a:t>
            </a:r>
            <a:r>
              <a:rPr lang="en-US" sz="2000" dirty="0"/>
              <a:t> := </a:t>
            </a:r>
            <a:r>
              <a:rPr lang="en-US" sz="2000" i="1" dirty="0"/>
              <a:t>q</a:t>
            </a:r>
            <a:r>
              <a:rPr lang="en-US" sz="2000" dirty="0"/>
              <a:t> </a:t>
            </a:r>
            <a:r>
              <a:rPr lang="en-US" sz="2000" b="1" dirty="0"/>
              <a:t>mod</a:t>
            </a:r>
            <a:r>
              <a:rPr lang="en-US" sz="2000" dirty="0"/>
              <a:t> </a:t>
            </a:r>
            <a:r>
              <a:rPr lang="en-US" sz="2000" i="1" dirty="0"/>
              <a:t>b</a:t>
            </a:r>
          </a:p>
          <a:p>
            <a:pPr>
              <a:spcBef>
                <a:spcPts val="300"/>
              </a:spcBef>
            </a:pPr>
            <a:r>
              <a:rPr lang="en-US" sz="2000" i="1" dirty="0"/>
              <a:t>q</a:t>
            </a:r>
            <a:r>
              <a:rPr lang="en-US" sz="2000" dirty="0"/>
              <a:t> := </a:t>
            </a:r>
            <a:r>
              <a:rPr lang="en-US" sz="2000" i="1" dirty="0"/>
              <a:t>q</a:t>
            </a:r>
            <a:r>
              <a:rPr lang="en-US" sz="2000" dirty="0"/>
              <a:t> </a:t>
            </a:r>
            <a:r>
              <a:rPr lang="en-US" sz="2000" b="1" dirty="0"/>
              <a:t>div</a:t>
            </a:r>
            <a:r>
              <a:rPr lang="en-US" sz="2000" dirty="0"/>
              <a:t> </a:t>
            </a:r>
            <a:r>
              <a:rPr lang="en-US" sz="2000" i="1" dirty="0"/>
              <a:t>b</a:t>
            </a:r>
          </a:p>
          <a:p>
            <a:pPr>
              <a:spcBef>
                <a:spcPts val="300"/>
              </a:spcBef>
            </a:pPr>
            <a:r>
              <a:rPr lang="en-US" sz="2000" i="1" dirty="0"/>
              <a:t>k</a:t>
            </a:r>
            <a:r>
              <a:rPr lang="en-US" sz="2000" dirty="0"/>
              <a:t> := </a:t>
            </a:r>
            <a:r>
              <a:rPr lang="en-US" sz="2000" i="1" dirty="0"/>
              <a:t>k</a:t>
            </a:r>
            <a:r>
              <a:rPr lang="en-US" sz="2000" dirty="0"/>
              <a:t> + </a:t>
            </a:r>
            <a:r>
              <a:rPr lang="en-US" sz="2000" dirty="0">
                <a:ea typeface="Cambria Math" pitchFamily="18" charset="0"/>
              </a:rPr>
              <a:t>1</a:t>
            </a:r>
            <a:endParaRPr lang="en-US" sz="2000" dirty="0"/>
          </a:p>
          <a:p>
            <a:pPr marL="274320" lvl="0" indent="-274320">
              <a:spcBef>
                <a:spcPts val="300"/>
              </a:spcBef>
              <a:buClr>
                <a:schemeClr val="accent3"/>
              </a:buClr>
              <a:buSzPct val="95000"/>
              <a:defRPr/>
            </a:pPr>
            <a:r>
              <a:rPr lang="en-US" sz="2000" b="1" dirty="0"/>
              <a:t>return</a:t>
            </a:r>
            <a:r>
              <a:rPr lang="en-US" sz="2000" dirty="0"/>
              <a:t>(</a:t>
            </a:r>
            <a:r>
              <a:rPr lang="en-US" sz="2000" i="1" dirty="0"/>
              <a:t>a</a:t>
            </a:r>
            <a:r>
              <a:rPr lang="en-US" sz="2000" i="1" baseline="-25000" dirty="0"/>
              <a:t>k-</a:t>
            </a:r>
            <a:r>
              <a:rPr lang="en-US" sz="2000" baseline="-25000" dirty="0">
                <a:ea typeface="Cambria Math" pitchFamily="18" charset="0"/>
              </a:rPr>
              <a:t>1</a:t>
            </a:r>
            <a:r>
              <a:rPr lang="en-US" sz="2000" i="1" dirty="0"/>
              <a:t> ,…, a</a:t>
            </a:r>
            <a:r>
              <a:rPr lang="en-US" sz="2000" baseline="-25000" dirty="0">
                <a:ea typeface="Cambria Math" pitchFamily="18" charset="0"/>
              </a:rPr>
              <a:t>1</a:t>
            </a:r>
            <a:r>
              <a:rPr lang="en-US" sz="2000" i="1" dirty="0"/>
              <a:t>,a</a:t>
            </a:r>
            <a:r>
              <a:rPr lang="en-US" sz="2000" baseline="-25000" dirty="0">
                <a:ea typeface="Cambria Math" pitchFamily="18" charset="0"/>
              </a:rPr>
              <a:t>0</a:t>
            </a:r>
            <a:r>
              <a:rPr lang="en-US" sz="2000" dirty="0"/>
              <a:t>){(</a:t>
            </a:r>
            <a:r>
              <a:rPr lang="en-US" sz="2000" i="1" dirty="0"/>
              <a:t>a</a:t>
            </a:r>
            <a:r>
              <a:rPr lang="en-US" sz="2000" i="1" baseline="-25000" dirty="0"/>
              <a:t>k-</a:t>
            </a:r>
            <a:r>
              <a:rPr lang="en-US" sz="2000" baseline="-25000" dirty="0">
                <a:ea typeface="Cambria Math" pitchFamily="18" charset="0"/>
              </a:rPr>
              <a:t>1</a:t>
            </a:r>
            <a:r>
              <a:rPr lang="en-US" sz="2000" i="1" dirty="0"/>
              <a:t> … a</a:t>
            </a:r>
            <a:r>
              <a:rPr lang="en-US" sz="2000" baseline="-25000" dirty="0">
                <a:ea typeface="Cambria Math" pitchFamily="18" charset="0"/>
              </a:rPr>
              <a:t>1</a:t>
            </a:r>
            <a:r>
              <a:rPr lang="en-US" sz="2000" i="1" dirty="0"/>
              <a:t>a</a:t>
            </a:r>
            <a:r>
              <a:rPr lang="en-US" sz="2000" baseline="-25000" dirty="0">
                <a:ea typeface="Cambria Math" pitchFamily="18" charset="0"/>
              </a:rPr>
              <a:t>0</a:t>
            </a:r>
            <a:r>
              <a:rPr lang="en-US" sz="2000" dirty="0"/>
              <a:t>)</a:t>
            </a:r>
            <a:r>
              <a:rPr lang="en-US" sz="2000" i="1" baseline="-25000" dirty="0"/>
              <a:t>b</a:t>
            </a:r>
            <a:r>
              <a:rPr lang="en-US" sz="2000" dirty="0"/>
              <a:t> is base </a:t>
            </a:r>
            <a:r>
              <a:rPr lang="en-US" sz="2000" i="1" dirty="0"/>
              <a:t>b </a:t>
            </a:r>
            <a:r>
              <a:rPr lang="en-US" sz="2000" dirty="0"/>
              <a:t>expansion of </a:t>
            </a:r>
            <a:r>
              <a:rPr lang="en-US" sz="2000" i="1" dirty="0"/>
              <a:t>n</a:t>
            </a:r>
            <a:r>
              <a:rPr lang="en-US" sz="2000" dirty="0"/>
              <a:t>}</a:t>
            </a:r>
            <a:endParaRPr lang="en-US" sz="2000" i="1" dirty="0"/>
          </a:p>
        </p:txBody>
      </p:sp>
      <p:sp>
        <p:nvSpPr>
          <p:cNvPr id="4" name="Content Placeholder 3"/>
          <p:cNvSpPr>
            <a:spLocks noGrp="1"/>
          </p:cNvSpPr>
          <p:nvPr>
            <p:ph idx="13"/>
          </p:nvPr>
        </p:nvSpPr>
        <p:spPr>
          <a:xfrm>
            <a:off x="457200" y="4648200"/>
            <a:ext cx="8229600" cy="1905000"/>
          </a:xfrm>
        </p:spPr>
        <p:txBody>
          <a:bodyPr/>
          <a:lstStyle/>
          <a:p>
            <a:pPr>
              <a:spcBef>
                <a:spcPts val="600"/>
              </a:spcBef>
            </a:pPr>
            <a:r>
              <a:rPr lang="en-US" sz="2000" i="1" dirty="0"/>
              <a:t> q </a:t>
            </a:r>
            <a:r>
              <a:rPr lang="en-US" sz="2000" dirty="0"/>
              <a:t>represents the quotient obtained by successive divisions by </a:t>
            </a:r>
            <a:r>
              <a:rPr lang="en-US" sz="2000" i="1" dirty="0"/>
              <a:t>b</a:t>
            </a:r>
            <a:r>
              <a:rPr lang="en-US" sz="2000" dirty="0"/>
              <a:t>, starting with </a:t>
            </a:r>
            <a:r>
              <a:rPr lang="en-US" sz="2000" i="1" dirty="0"/>
              <a:t>q</a:t>
            </a:r>
            <a:r>
              <a:rPr lang="en-US" sz="2000" dirty="0"/>
              <a:t> = </a:t>
            </a:r>
            <a:r>
              <a:rPr lang="en-US" sz="2000" i="1" dirty="0"/>
              <a:t>n</a:t>
            </a:r>
            <a:r>
              <a:rPr lang="en-US" sz="2000" dirty="0"/>
              <a:t>.</a:t>
            </a:r>
          </a:p>
          <a:p>
            <a:pPr>
              <a:spcBef>
                <a:spcPts val="600"/>
              </a:spcBef>
            </a:pPr>
            <a:r>
              <a:rPr lang="en-US" sz="2000" dirty="0"/>
              <a:t>The digits in the base </a:t>
            </a:r>
            <a:r>
              <a:rPr lang="en-US" sz="2000" i="1" dirty="0"/>
              <a:t>b </a:t>
            </a:r>
            <a:r>
              <a:rPr lang="en-US" sz="2000" dirty="0"/>
              <a:t>expansion are the remainders of the division given by</a:t>
            </a:r>
            <a:r>
              <a:rPr lang="en-US" sz="2000" i="1" dirty="0"/>
              <a:t> q</a:t>
            </a:r>
            <a:r>
              <a:rPr lang="en-US" sz="2000" dirty="0"/>
              <a:t> </a:t>
            </a:r>
            <a:r>
              <a:rPr lang="en-US" sz="2000" b="1" dirty="0"/>
              <a:t>mod</a:t>
            </a:r>
            <a:r>
              <a:rPr lang="en-US" sz="2000" dirty="0"/>
              <a:t> </a:t>
            </a:r>
            <a:r>
              <a:rPr lang="en-US" sz="2000" i="1" dirty="0"/>
              <a:t>b.</a:t>
            </a:r>
          </a:p>
          <a:p>
            <a:pPr>
              <a:spcBef>
                <a:spcPts val="600"/>
              </a:spcBef>
            </a:pPr>
            <a:r>
              <a:rPr lang="en-US" sz="2000" dirty="0"/>
              <a:t>The algorithm terminates when </a:t>
            </a:r>
            <a:r>
              <a:rPr lang="en-US" sz="2000" i="1" dirty="0"/>
              <a:t>q = </a:t>
            </a:r>
            <a:r>
              <a:rPr lang="en-US" sz="2000" dirty="0">
                <a:ea typeface="Cambria Math" pitchFamily="18" charset="0"/>
              </a:rPr>
              <a:t>0</a:t>
            </a:r>
            <a:r>
              <a:rPr lang="en-US" sz="2000" dirty="0"/>
              <a:t> is reached</a:t>
            </a:r>
            <a:r>
              <a:rPr lang="en-US" sz="2000" i="1" dirty="0"/>
              <a:t>.</a:t>
            </a:r>
          </a:p>
        </p:txBody>
      </p:sp>
    </p:spTree>
    <p:extLst>
      <p:ext uri="{BB962C8B-B14F-4D97-AF65-F5344CB8AC3E}">
        <p14:creationId xmlns:p14="http://schemas.microsoft.com/office/powerpoint/2010/main" val="306571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r>
              <a:rPr lang="en-US" sz="1500" dirty="0"/>
              <a:t> 2</a:t>
            </a:r>
          </a:p>
        </p:txBody>
      </p:sp>
      <p:sp>
        <p:nvSpPr>
          <p:cNvPr id="4" name="Content Placeholder 2"/>
          <p:cNvSpPr>
            <a:spLocks noGrp="1"/>
          </p:cNvSpPr>
          <p:nvPr>
            <p:ph idx="1"/>
          </p:nvPr>
        </p:nvSpPr>
        <p:spPr/>
        <p:txBody>
          <a:bodyPr/>
          <a:lstStyle/>
          <a:p>
            <a:pPr>
              <a:spcBef>
                <a:spcPts val="600"/>
              </a:spcBef>
            </a:pPr>
            <a:r>
              <a:rPr lang="en-US" b="1" dirty="0"/>
              <a:t>Example</a:t>
            </a:r>
            <a:r>
              <a:rPr lang="en-US" dirty="0"/>
              <a:t>: Find the octal expansion of (</a:t>
            </a:r>
            <a:r>
              <a:rPr lang="en-US" dirty="0">
                <a:ea typeface="Cambria Math" pitchFamily="18" charset="0"/>
              </a:rPr>
              <a:t>12345</a:t>
            </a:r>
            <a:r>
              <a:rPr lang="en-US" dirty="0"/>
              <a:t>)</a:t>
            </a:r>
            <a:r>
              <a:rPr lang="en-US" baseline="-25000" dirty="0"/>
              <a:t>10</a:t>
            </a:r>
          </a:p>
          <a:p>
            <a:pPr>
              <a:spcBef>
                <a:spcPts val="600"/>
              </a:spcBef>
            </a:pPr>
            <a:r>
              <a:rPr lang="en-US" b="1" dirty="0"/>
              <a:t>Solution</a:t>
            </a:r>
            <a:r>
              <a:rPr lang="en-US" dirty="0"/>
              <a:t>:  Successively dividing by 8 gives:</a:t>
            </a:r>
            <a:endParaRPr lang="en-US" baseline="-25000" dirty="0"/>
          </a:p>
          <a:p>
            <a:pPr lvl="1">
              <a:spcBef>
                <a:spcPts val="600"/>
              </a:spcBef>
            </a:pPr>
            <a:r>
              <a:rPr lang="en-US" dirty="0"/>
              <a:t> </a:t>
            </a:r>
            <a:r>
              <a:rPr lang="en-US" dirty="0">
                <a:ea typeface="Cambria Math" pitchFamily="18" charset="0"/>
              </a:rPr>
              <a:t>12345</a:t>
            </a:r>
            <a:r>
              <a:rPr lang="en-US" dirty="0"/>
              <a:t> = 8 ∙ </a:t>
            </a:r>
            <a:r>
              <a:rPr lang="en-US" dirty="0">
                <a:ea typeface="Cambria Math" pitchFamily="18" charset="0"/>
              </a:rPr>
              <a:t>1543</a:t>
            </a:r>
            <a:r>
              <a:rPr lang="en-US" dirty="0"/>
              <a:t> + </a:t>
            </a:r>
            <a:r>
              <a:rPr lang="en-US" dirty="0">
                <a:ea typeface="Cambria Math" pitchFamily="18" charset="0"/>
              </a:rPr>
              <a:t>1</a:t>
            </a:r>
          </a:p>
          <a:p>
            <a:pPr lvl="1">
              <a:spcBef>
                <a:spcPts val="600"/>
              </a:spcBef>
            </a:pPr>
            <a:r>
              <a:rPr lang="en-US" dirty="0"/>
              <a:t>  </a:t>
            </a:r>
            <a:r>
              <a:rPr lang="en-US" dirty="0">
                <a:ea typeface="Cambria Math" pitchFamily="18" charset="0"/>
              </a:rPr>
              <a:t>1543</a:t>
            </a:r>
            <a:r>
              <a:rPr lang="en-US" dirty="0"/>
              <a:t> = 8 ∙ </a:t>
            </a:r>
            <a:r>
              <a:rPr lang="en-US" dirty="0">
                <a:ea typeface="Cambria Math" pitchFamily="18" charset="0"/>
              </a:rPr>
              <a:t>192</a:t>
            </a:r>
            <a:r>
              <a:rPr lang="en-US" dirty="0"/>
              <a:t> + </a:t>
            </a:r>
            <a:r>
              <a:rPr lang="en-US" dirty="0">
                <a:ea typeface="Cambria Math" pitchFamily="18" charset="0"/>
              </a:rPr>
              <a:t>7</a:t>
            </a:r>
          </a:p>
          <a:p>
            <a:pPr lvl="1">
              <a:spcBef>
                <a:spcPts val="600"/>
              </a:spcBef>
            </a:pPr>
            <a:r>
              <a:rPr lang="en-US" dirty="0"/>
              <a:t>   </a:t>
            </a:r>
            <a:r>
              <a:rPr lang="en-US" dirty="0">
                <a:ea typeface="Cambria Math" pitchFamily="18" charset="0"/>
              </a:rPr>
              <a:t>192</a:t>
            </a:r>
            <a:r>
              <a:rPr lang="en-US" dirty="0"/>
              <a:t> = 8 ∙ </a:t>
            </a:r>
            <a:r>
              <a:rPr lang="en-US" dirty="0">
                <a:ea typeface="Cambria Math" pitchFamily="18" charset="0"/>
              </a:rPr>
              <a:t>24</a:t>
            </a:r>
            <a:r>
              <a:rPr lang="en-US" dirty="0"/>
              <a:t> + </a:t>
            </a:r>
            <a:r>
              <a:rPr lang="en-US" dirty="0">
                <a:ea typeface="Cambria Math" pitchFamily="18" charset="0"/>
              </a:rPr>
              <a:t>0</a:t>
            </a:r>
          </a:p>
          <a:p>
            <a:pPr lvl="1">
              <a:spcBef>
                <a:spcPts val="600"/>
              </a:spcBef>
            </a:pPr>
            <a:r>
              <a:rPr lang="en-US" dirty="0"/>
              <a:t>   </a:t>
            </a:r>
            <a:r>
              <a:rPr lang="en-US" dirty="0">
                <a:ea typeface="Cambria Math" pitchFamily="18" charset="0"/>
              </a:rPr>
              <a:t>24</a:t>
            </a:r>
            <a:r>
              <a:rPr lang="en-US" dirty="0"/>
              <a:t> = 8 ∙ </a:t>
            </a:r>
            <a:r>
              <a:rPr lang="en-US" dirty="0">
                <a:ea typeface="Cambria Math" pitchFamily="18" charset="0"/>
              </a:rPr>
              <a:t>3</a:t>
            </a:r>
            <a:r>
              <a:rPr lang="en-US" dirty="0"/>
              <a:t> + </a:t>
            </a:r>
            <a:r>
              <a:rPr lang="en-US" dirty="0">
                <a:ea typeface="Cambria Math" pitchFamily="18" charset="0"/>
              </a:rPr>
              <a:t>0</a:t>
            </a:r>
          </a:p>
          <a:p>
            <a:pPr lvl="1">
              <a:spcBef>
                <a:spcPts val="600"/>
              </a:spcBef>
            </a:pPr>
            <a:r>
              <a:rPr lang="en-US" dirty="0">
                <a:ea typeface="Cambria Math" pitchFamily="18" charset="0"/>
              </a:rPr>
              <a:t>   3</a:t>
            </a:r>
            <a:r>
              <a:rPr lang="en-US" dirty="0"/>
              <a:t>  = 8 ∙ </a:t>
            </a:r>
            <a:r>
              <a:rPr lang="en-US" dirty="0">
                <a:ea typeface="Cambria Math" pitchFamily="18" charset="0"/>
              </a:rPr>
              <a:t>0</a:t>
            </a:r>
            <a:r>
              <a:rPr lang="en-US" dirty="0"/>
              <a:t> + </a:t>
            </a:r>
            <a:r>
              <a:rPr lang="en-US" dirty="0">
                <a:ea typeface="Cambria Math" pitchFamily="18" charset="0"/>
              </a:rPr>
              <a:t>3</a:t>
            </a:r>
          </a:p>
          <a:p>
            <a:pPr>
              <a:spcBef>
                <a:spcPts val="600"/>
              </a:spcBef>
            </a:pPr>
            <a:r>
              <a:rPr lang="en-US" dirty="0"/>
              <a:t>The remainders are the digits from right to left   yielding  (</a:t>
            </a:r>
            <a:r>
              <a:rPr lang="en-US" dirty="0">
                <a:ea typeface="Cambria Math" pitchFamily="18" charset="0"/>
              </a:rPr>
              <a:t>30071</a:t>
            </a:r>
            <a:r>
              <a:rPr lang="en-US" dirty="0"/>
              <a:t>)</a:t>
            </a:r>
            <a:r>
              <a:rPr lang="en-US" baseline="-25000" dirty="0"/>
              <a:t>8</a:t>
            </a:r>
            <a:r>
              <a:rPr lang="en-US" dirty="0"/>
              <a:t>.</a:t>
            </a:r>
          </a:p>
        </p:txBody>
      </p:sp>
    </p:spTree>
    <p:extLst>
      <p:ext uri="{BB962C8B-B14F-4D97-AF65-F5344CB8AC3E}">
        <p14:creationId xmlns:p14="http://schemas.microsoft.com/office/powerpoint/2010/main" val="226618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Hexadecimal, Octal, and Binary Representations</a:t>
            </a:r>
            <a:endParaRPr lang="en-US" sz="1500" dirty="0"/>
          </a:p>
        </p:txBody>
      </p:sp>
      <p:sp>
        <p:nvSpPr>
          <p:cNvPr id="3" name="Content Placeholder 2"/>
          <p:cNvSpPr>
            <a:spLocks noGrp="1"/>
          </p:cNvSpPr>
          <p:nvPr>
            <p:ph idx="1"/>
          </p:nvPr>
        </p:nvSpPr>
        <p:spPr>
          <a:xfrm>
            <a:off x="304800" y="1442720"/>
            <a:ext cx="8686800" cy="350520"/>
          </a:xfrm>
          <a:solidFill>
            <a:srgbClr val="E1F3FF"/>
          </a:solidFill>
          <a:ln w="28575">
            <a:solidFill>
              <a:srgbClr val="14AAE1"/>
            </a:solidFill>
          </a:ln>
        </p:spPr>
        <p:txBody>
          <a:bodyPr/>
          <a:lstStyle/>
          <a:p>
            <a:r>
              <a:rPr lang="en-US" sz="1600" b="1" dirty="0"/>
              <a:t>TABLE 1 </a:t>
            </a:r>
            <a:r>
              <a:rPr lang="en-US" sz="1600" dirty="0"/>
              <a:t>Hexadecimal, Octal, and Binary Representation of the Integers 0 through 15.</a:t>
            </a:r>
          </a:p>
        </p:txBody>
      </p:sp>
      <p:graphicFrame>
        <p:nvGraphicFramePr>
          <p:cNvPr id="11" name="Table 3"/>
          <p:cNvGraphicFramePr>
            <a:graphicFrameLocks noGrp="1"/>
          </p:cNvGraphicFramePr>
          <p:nvPr>
            <p:extLst>
              <p:ext uri="{D42A27DB-BD31-4B8C-83A1-F6EECF244321}">
                <p14:modId xmlns:p14="http://schemas.microsoft.com/office/powerpoint/2010/main" val="3140600641"/>
              </p:ext>
            </p:extLst>
          </p:nvPr>
        </p:nvGraphicFramePr>
        <p:xfrm>
          <a:off x="304800" y="1793240"/>
          <a:ext cx="8686800" cy="148336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559814242"/>
                    </a:ext>
                  </a:extLst>
                </a:gridCol>
                <a:gridCol w="274320">
                  <a:extLst>
                    <a:ext uri="{9D8B030D-6E8A-4147-A177-3AD203B41FA5}">
                      <a16:colId xmlns:a16="http://schemas.microsoft.com/office/drawing/2014/main" val="79835377"/>
                    </a:ext>
                  </a:extLst>
                </a:gridCol>
                <a:gridCol w="274320">
                  <a:extLst>
                    <a:ext uri="{9D8B030D-6E8A-4147-A177-3AD203B41FA5}">
                      <a16:colId xmlns:a16="http://schemas.microsoft.com/office/drawing/2014/main" val="2403772547"/>
                    </a:ext>
                  </a:extLst>
                </a:gridCol>
                <a:gridCol w="365760">
                  <a:extLst>
                    <a:ext uri="{9D8B030D-6E8A-4147-A177-3AD203B41FA5}">
                      <a16:colId xmlns:a16="http://schemas.microsoft.com/office/drawing/2014/main" val="3963937081"/>
                    </a:ext>
                  </a:extLst>
                </a:gridCol>
                <a:gridCol w="365760">
                  <a:extLst>
                    <a:ext uri="{9D8B030D-6E8A-4147-A177-3AD203B41FA5}">
                      <a16:colId xmlns:a16="http://schemas.microsoft.com/office/drawing/2014/main" val="39426312"/>
                    </a:ext>
                  </a:extLst>
                </a:gridCol>
                <a:gridCol w="457200">
                  <a:extLst>
                    <a:ext uri="{9D8B030D-6E8A-4147-A177-3AD203B41FA5}">
                      <a16:colId xmlns:a16="http://schemas.microsoft.com/office/drawing/2014/main" val="3241644840"/>
                    </a:ext>
                  </a:extLst>
                </a:gridCol>
                <a:gridCol w="457200">
                  <a:extLst>
                    <a:ext uri="{9D8B030D-6E8A-4147-A177-3AD203B41FA5}">
                      <a16:colId xmlns:a16="http://schemas.microsoft.com/office/drawing/2014/main" val="147837153"/>
                    </a:ext>
                  </a:extLst>
                </a:gridCol>
                <a:gridCol w="457200">
                  <a:extLst>
                    <a:ext uri="{9D8B030D-6E8A-4147-A177-3AD203B41FA5}">
                      <a16:colId xmlns:a16="http://schemas.microsoft.com/office/drawing/2014/main" val="2185988809"/>
                    </a:ext>
                  </a:extLst>
                </a:gridCol>
                <a:gridCol w="457200">
                  <a:extLst>
                    <a:ext uri="{9D8B030D-6E8A-4147-A177-3AD203B41FA5}">
                      <a16:colId xmlns:a16="http://schemas.microsoft.com/office/drawing/2014/main" val="1696512057"/>
                    </a:ext>
                  </a:extLst>
                </a:gridCol>
                <a:gridCol w="548640">
                  <a:extLst>
                    <a:ext uri="{9D8B030D-6E8A-4147-A177-3AD203B41FA5}">
                      <a16:colId xmlns:a16="http://schemas.microsoft.com/office/drawing/2014/main" val="281665756"/>
                    </a:ext>
                  </a:extLst>
                </a:gridCol>
                <a:gridCol w="548640">
                  <a:extLst>
                    <a:ext uri="{9D8B030D-6E8A-4147-A177-3AD203B41FA5}">
                      <a16:colId xmlns:a16="http://schemas.microsoft.com/office/drawing/2014/main" val="4205101576"/>
                    </a:ext>
                  </a:extLst>
                </a:gridCol>
                <a:gridCol w="548640">
                  <a:extLst>
                    <a:ext uri="{9D8B030D-6E8A-4147-A177-3AD203B41FA5}">
                      <a16:colId xmlns:a16="http://schemas.microsoft.com/office/drawing/2014/main" val="1259748875"/>
                    </a:ext>
                  </a:extLst>
                </a:gridCol>
                <a:gridCol w="548640">
                  <a:extLst>
                    <a:ext uri="{9D8B030D-6E8A-4147-A177-3AD203B41FA5}">
                      <a16:colId xmlns:a16="http://schemas.microsoft.com/office/drawing/2014/main" val="2179751775"/>
                    </a:ext>
                  </a:extLst>
                </a:gridCol>
                <a:gridCol w="548640">
                  <a:extLst>
                    <a:ext uri="{9D8B030D-6E8A-4147-A177-3AD203B41FA5}">
                      <a16:colId xmlns:a16="http://schemas.microsoft.com/office/drawing/2014/main" val="3894415370"/>
                    </a:ext>
                  </a:extLst>
                </a:gridCol>
                <a:gridCol w="548640">
                  <a:extLst>
                    <a:ext uri="{9D8B030D-6E8A-4147-A177-3AD203B41FA5}">
                      <a16:colId xmlns:a16="http://schemas.microsoft.com/office/drawing/2014/main" val="4286969987"/>
                    </a:ext>
                  </a:extLst>
                </a:gridCol>
                <a:gridCol w="548640">
                  <a:extLst>
                    <a:ext uri="{9D8B030D-6E8A-4147-A177-3AD203B41FA5}">
                      <a16:colId xmlns:a16="http://schemas.microsoft.com/office/drawing/2014/main" val="3318788757"/>
                    </a:ext>
                  </a:extLst>
                </a:gridCol>
                <a:gridCol w="548640">
                  <a:extLst>
                    <a:ext uri="{9D8B030D-6E8A-4147-A177-3AD203B41FA5}">
                      <a16:colId xmlns:a16="http://schemas.microsoft.com/office/drawing/2014/main" val="2716941851"/>
                    </a:ext>
                  </a:extLst>
                </a:gridCol>
              </a:tblGrid>
              <a:tr h="370840">
                <a:tc>
                  <a:txBody>
                    <a:bodyPr/>
                    <a:lstStyle/>
                    <a:p>
                      <a:r>
                        <a:rPr lang="en-US" sz="1400" b="0" i="0" u="none" strike="noStrike" kern="1200" baseline="0" dirty="0">
                          <a:solidFill>
                            <a:schemeClr val="tx1"/>
                          </a:solidFill>
                          <a:latin typeface="+mn-lt"/>
                          <a:ea typeface="+mn-ea"/>
                          <a:cs typeface="+mn-cs"/>
                        </a:rPr>
                        <a:t>Decimal</a:t>
                      </a:r>
                      <a:endParaRPr lang="en-US" sz="1400" b="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2</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3</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4</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5</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6</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7</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8</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9</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12</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13</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14</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15</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451543170"/>
                  </a:ext>
                </a:extLst>
              </a:tr>
              <a:tr h="370840">
                <a:tc>
                  <a:txBody>
                    <a:bodyPr/>
                    <a:lstStyle/>
                    <a:p>
                      <a:r>
                        <a:rPr lang="en-US" sz="1400" b="0" i="0" u="none" strike="noStrike" kern="1200" baseline="0" dirty="0">
                          <a:solidFill>
                            <a:schemeClr val="dk1"/>
                          </a:solidFill>
                          <a:latin typeface="+mn-lt"/>
                          <a:ea typeface="+mn-ea"/>
                          <a:cs typeface="+mn-cs"/>
                        </a:rPr>
                        <a:t>Hexadecimal</a:t>
                      </a:r>
                      <a:endParaRPr lang="en-US" sz="1400" b="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2</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3</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4</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5</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6</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7</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8</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9</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D</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E</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F</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013468403"/>
                  </a:ext>
                </a:extLst>
              </a:tr>
              <a:tr h="370840">
                <a:tc>
                  <a:txBody>
                    <a:bodyPr/>
                    <a:lstStyle/>
                    <a:p>
                      <a:r>
                        <a:rPr lang="en-US" sz="1400" b="0" i="0" u="none" strike="noStrike" kern="1200" baseline="0" dirty="0">
                          <a:solidFill>
                            <a:schemeClr val="dk1"/>
                          </a:solidFill>
                          <a:latin typeface="+mn-lt"/>
                          <a:ea typeface="+mn-ea"/>
                          <a:cs typeface="+mn-cs"/>
                        </a:rPr>
                        <a:t>Octal</a:t>
                      </a:r>
                      <a:endParaRPr lang="en-US" sz="1400" b="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2</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3</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4</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5</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6</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7</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12</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13</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14</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15</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16</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17</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131061498"/>
                  </a:ext>
                </a:extLst>
              </a:tr>
              <a:tr h="370840">
                <a:tc>
                  <a:txBody>
                    <a:bodyPr/>
                    <a:lstStyle/>
                    <a:p>
                      <a:r>
                        <a:rPr lang="en-US" sz="1400" b="0" i="0" u="none" strike="noStrike" kern="1200" baseline="0" dirty="0">
                          <a:solidFill>
                            <a:schemeClr val="dk1"/>
                          </a:solidFill>
                          <a:latin typeface="+mn-lt"/>
                          <a:ea typeface="+mn-ea"/>
                          <a:cs typeface="+mn-cs"/>
                        </a:rPr>
                        <a:t>Binary</a:t>
                      </a:r>
                      <a:endParaRPr lang="en-US" sz="1400" b="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1000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1001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1011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1100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1101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1110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sz="1400" b="0" dirty="0">
                          <a:solidFill>
                            <a:schemeClr val="tx1"/>
                          </a:solidFill>
                        </a:rPr>
                        <a:t>1111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02797663"/>
                  </a:ext>
                </a:extLst>
              </a:tr>
            </a:tbl>
          </a:graphicData>
        </a:graphic>
      </p:graphicFrame>
      <p:sp>
        <p:nvSpPr>
          <p:cNvPr id="7" name="Content Placeholder 4"/>
          <p:cNvSpPr>
            <a:spLocks noGrp="1"/>
          </p:cNvSpPr>
          <p:nvPr>
            <p:ph idx="13"/>
          </p:nvPr>
        </p:nvSpPr>
        <p:spPr>
          <a:xfrm>
            <a:off x="3486150" y="3352800"/>
            <a:ext cx="2171700" cy="304800"/>
          </a:xfrm>
        </p:spPr>
        <p:txBody>
          <a:bodyPr/>
          <a:lstStyle/>
          <a:p>
            <a:r>
              <a:rPr lang="en-US" sz="1600" dirty="0"/>
              <a:t>Initial </a:t>
            </a:r>
            <a:r>
              <a:rPr lang="en-US" sz="1600" dirty="0">
                <a:ea typeface="Cambria Math" pitchFamily="18" charset="0"/>
              </a:rPr>
              <a:t>0</a:t>
            </a:r>
            <a:r>
              <a:rPr lang="en-US" sz="1600" dirty="0"/>
              <a:t>s are not shown</a:t>
            </a:r>
          </a:p>
        </p:txBody>
      </p:sp>
      <p:sp>
        <p:nvSpPr>
          <p:cNvPr id="8" name="Content Placeholder 5"/>
          <p:cNvSpPr>
            <a:spLocks noGrp="1"/>
          </p:cNvSpPr>
          <p:nvPr>
            <p:ph idx="14"/>
          </p:nvPr>
        </p:nvSpPr>
        <p:spPr>
          <a:xfrm>
            <a:off x="457200" y="4343400"/>
            <a:ext cx="8534400" cy="2057400"/>
          </a:xfrm>
        </p:spPr>
        <p:txBody>
          <a:bodyPr/>
          <a:lstStyle/>
          <a:p>
            <a:r>
              <a:rPr lang="en-US" sz="2600" dirty="0"/>
              <a:t>Each octal digit corresponds to a block of </a:t>
            </a:r>
            <a:r>
              <a:rPr lang="en-US" sz="2600" dirty="0">
                <a:ea typeface="Cambria Math" pitchFamily="18" charset="0"/>
              </a:rPr>
              <a:t>3</a:t>
            </a:r>
            <a:r>
              <a:rPr lang="en-US" sz="2600" dirty="0"/>
              <a:t> binary digits.</a:t>
            </a:r>
          </a:p>
          <a:p>
            <a:r>
              <a:rPr lang="en-US" sz="2600" dirty="0"/>
              <a:t>Each hexadecimal digit corresponds to a block of </a:t>
            </a:r>
            <a:r>
              <a:rPr lang="en-US" sz="2600" dirty="0">
                <a:ea typeface="Cambria Math" pitchFamily="18" charset="0"/>
              </a:rPr>
              <a:t>4</a:t>
            </a:r>
            <a:r>
              <a:rPr lang="en-US" sz="2600" dirty="0"/>
              <a:t> binary digits. </a:t>
            </a:r>
          </a:p>
          <a:p>
            <a:r>
              <a:rPr lang="en-US" sz="2600" dirty="0"/>
              <a:t>So, conversion between binary, octal, and hexadecimal is easy.</a:t>
            </a:r>
          </a:p>
        </p:txBody>
      </p:sp>
    </p:spTree>
    <p:extLst>
      <p:ext uri="{BB962C8B-B14F-4D97-AF65-F5344CB8AC3E}">
        <p14:creationId xmlns:p14="http://schemas.microsoft.com/office/powerpoint/2010/main" val="1497184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Binary, Octal, and Hexadecimal Expansions</a:t>
            </a: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3000" b="1" dirty="0"/>
              <a:t>Example</a:t>
            </a:r>
            <a:r>
              <a:rPr lang="en-US" sz="3000" dirty="0"/>
              <a:t>: Find the octal and hexadecimal expansions of (</a:t>
            </a:r>
            <a:r>
              <a:rPr lang="en-US" sz="3000" dirty="0">
                <a:ea typeface="Cambria Math" pitchFamily="18" charset="0"/>
              </a:rPr>
              <a:t>11 1110 1011 1100</a:t>
            </a:r>
            <a:r>
              <a:rPr lang="en-US" sz="3000" dirty="0"/>
              <a:t>)</a:t>
            </a:r>
            <a:r>
              <a:rPr lang="en-US" sz="3000" baseline="-25000" dirty="0">
                <a:ea typeface="Cambria Math" pitchFamily="18" charset="0"/>
              </a:rPr>
              <a:t>2</a:t>
            </a:r>
            <a:r>
              <a:rPr lang="en-US" sz="3000" dirty="0"/>
              <a:t>.</a:t>
            </a:r>
          </a:p>
          <a:p>
            <a:pPr>
              <a:spcBef>
                <a:spcPts val="600"/>
              </a:spcBef>
            </a:pPr>
            <a:r>
              <a:rPr lang="en-US" sz="3000" b="1" dirty="0"/>
              <a:t>Solution</a:t>
            </a:r>
            <a:r>
              <a:rPr lang="en-US" sz="3000" dirty="0"/>
              <a:t>:</a:t>
            </a:r>
          </a:p>
          <a:p>
            <a:pPr lvl="1">
              <a:spcBef>
                <a:spcPts val="600"/>
              </a:spcBef>
            </a:pPr>
            <a:r>
              <a:rPr lang="en-US" sz="2600" dirty="0"/>
              <a:t>To convert to octal, we group the digits into blocks of three (</a:t>
            </a:r>
            <a:r>
              <a:rPr lang="en-US" sz="2600" dirty="0">
                <a:ea typeface="Cambria Math" pitchFamily="18" charset="0"/>
              </a:rPr>
              <a:t>011 111 010 111 100</a:t>
            </a:r>
            <a:r>
              <a:rPr lang="en-US" sz="2600" dirty="0"/>
              <a:t>)</a:t>
            </a:r>
            <a:r>
              <a:rPr lang="en-US" sz="2600" baseline="-25000" dirty="0">
                <a:ea typeface="Cambria Math" pitchFamily="18" charset="0"/>
              </a:rPr>
              <a:t>2</a:t>
            </a:r>
            <a:r>
              <a:rPr lang="en-US" sz="2600" dirty="0"/>
              <a:t>, adding initial </a:t>
            </a:r>
            <a:r>
              <a:rPr lang="en-US" sz="2600" dirty="0">
                <a:ea typeface="Cambria Math" pitchFamily="18" charset="0"/>
              </a:rPr>
              <a:t>0</a:t>
            </a:r>
            <a:r>
              <a:rPr lang="en-US" sz="2600" dirty="0"/>
              <a:t>s as needed. The blocks from left to right correspond to the digits </a:t>
            </a:r>
            <a:r>
              <a:rPr lang="en-US" sz="2600" dirty="0">
                <a:ea typeface="Cambria Math" pitchFamily="18" charset="0"/>
              </a:rPr>
              <a:t>3</a:t>
            </a:r>
            <a:r>
              <a:rPr lang="en-US" sz="2600" dirty="0"/>
              <a:t>,</a:t>
            </a:r>
            <a:r>
              <a:rPr lang="en-US" sz="2600" dirty="0">
                <a:ea typeface="Cambria Math" pitchFamily="18" charset="0"/>
              </a:rPr>
              <a:t>7</a:t>
            </a:r>
            <a:r>
              <a:rPr lang="en-US" sz="2600" dirty="0"/>
              <a:t>,</a:t>
            </a:r>
            <a:r>
              <a:rPr lang="en-US" sz="2600" dirty="0">
                <a:ea typeface="Cambria Math" pitchFamily="18" charset="0"/>
              </a:rPr>
              <a:t>2</a:t>
            </a:r>
            <a:r>
              <a:rPr lang="en-US" sz="2600" dirty="0"/>
              <a:t>,</a:t>
            </a:r>
            <a:r>
              <a:rPr lang="en-US" sz="2600" dirty="0">
                <a:ea typeface="Cambria Math" pitchFamily="18" charset="0"/>
              </a:rPr>
              <a:t>7</a:t>
            </a:r>
            <a:r>
              <a:rPr lang="en-US" sz="2600" dirty="0"/>
              <a:t>, and </a:t>
            </a:r>
            <a:r>
              <a:rPr lang="en-US" sz="2600" dirty="0">
                <a:ea typeface="Cambria Math" pitchFamily="18" charset="0"/>
              </a:rPr>
              <a:t>4</a:t>
            </a:r>
            <a:r>
              <a:rPr lang="en-US" sz="2600" dirty="0"/>
              <a:t>. Hence, the solution is (</a:t>
            </a:r>
            <a:r>
              <a:rPr lang="en-US" sz="2600" dirty="0">
                <a:ea typeface="Cambria Math" pitchFamily="18" charset="0"/>
              </a:rPr>
              <a:t>37274</a:t>
            </a:r>
            <a:r>
              <a:rPr lang="en-US" sz="2600" dirty="0"/>
              <a:t>)</a:t>
            </a:r>
            <a:r>
              <a:rPr lang="en-US" sz="2600" baseline="-25000" dirty="0">
                <a:ea typeface="Cambria Math" pitchFamily="18" charset="0"/>
              </a:rPr>
              <a:t>8</a:t>
            </a:r>
            <a:r>
              <a:rPr lang="en-US" sz="2600" dirty="0"/>
              <a:t>.</a:t>
            </a:r>
          </a:p>
          <a:p>
            <a:pPr lvl="1">
              <a:spcBef>
                <a:spcPts val="600"/>
              </a:spcBef>
            </a:pPr>
            <a:r>
              <a:rPr lang="en-US" sz="2600" dirty="0"/>
              <a:t>To convert to hexadecimal, we group the digits into blocks of four (</a:t>
            </a:r>
            <a:r>
              <a:rPr lang="en-US" sz="2600" dirty="0">
                <a:ea typeface="Cambria Math" pitchFamily="18" charset="0"/>
              </a:rPr>
              <a:t>0011 1110 1011 1100</a:t>
            </a:r>
            <a:r>
              <a:rPr lang="en-US" sz="2600" dirty="0"/>
              <a:t>)</a:t>
            </a:r>
            <a:r>
              <a:rPr lang="en-US" sz="2600" baseline="-25000" dirty="0">
                <a:ea typeface="Cambria Math" pitchFamily="18" charset="0"/>
              </a:rPr>
              <a:t>2</a:t>
            </a:r>
            <a:r>
              <a:rPr lang="en-US" sz="2600" dirty="0"/>
              <a:t>, adding initial </a:t>
            </a:r>
            <a:r>
              <a:rPr lang="en-US" sz="2600" dirty="0">
                <a:ea typeface="Cambria Math" pitchFamily="18" charset="0"/>
              </a:rPr>
              <a:t>0</a:t>
            </a:r>
            <a:r>
              <a:rPr lang="en-US" sz="2600" dirty="0"/>
              <a:t>s as needed. The blocks from left to right correspond to the digits </a:t>
            </a:r>
            <a:r>
              <a:rPr lang="en-US" sz="2600" dirty="0">
                <a:ea typeface="Cambria Math" pitchFamily="18" charset="0"/>
              </a:rPr>
              <a:t>3</a:t>
            </a:r>
            <a:r>
              <a:rPr lang="en-US" sz="2600" dirty="0"/>
              <a:t>,</a:t>
            </a:r>
            <a:r>
              <a:rPr lang="en-US" sz="2600" dirty="0">
                <a:ea typeface="Cambria Math" pitchFamily="18" charset="0"/>
              </a:rPr>
              <a:t>E</a:t>
            </a:r>
            <a:r>
              <a:rPr lang="en-US" sz="2600" dirty="0"/>
              <a:t>,</a:t>
            </a:r>
            <a:r>
              <a:rPr lang="en-US" sz="2600" dirty="0">
                <a:ea typeface="Cambria Math" pitchFamily="18" charset="0"/>
              </a:rPr>
              <a:t>B</a:t>
            </a:r>
            <a:r>
              <a:rPr lang="en-US" sz="2600" dirty="0"/>
              <a:t>,</a:t>
            </a:r>
            <a:r>
              <a:rPr lang="en-US" sz="2600" dirty="0">
                <a:ea typeface="Cambria Math" pitchFamily="18" charset="0"/>
              </a:rPr>
              <a:t> and </a:t>
            </a:r>
            <a:r>
              <a:rPr lang="en-US" sz="2600" dirty="0"/>
              <a:t> </a:t>
            </a:r>
            <a:r>
              <a:rPr lang="en-US" sz="2600" dirty="0">
                <a:ea typeface="Cambria Math" pitchFamily="18" charset="0"/>
              </a:rPr>
              <a:t>C</a:t>
            </a:r>
            <a:r>
              <a:rPr lang="en-US" sz="2600" dirty="0"/>
              <a:t>. Hence, the solution is (</a:t>
            </a:r>
            <a:r>
              <a:rPr lang="en-US" sz="2600" dirty="0">
                <a:ea typeface="Cambria Math" pitchFamily="18" charset="0"/>
              </a:rPr>
              <a:t>3EBC</a:t>
            </a:r>
            <a:r>
              <a:rPr lang="en-US" sz="2600" dirty="0"/>
              <a:t>)</a:t>
            </a:r>
            <a:r>
              <a:rPr lang="en-US" sz="2600" baseline="-25000" dirty="0">
                <a:ea typeface="Cambria Math" pitchFamily="18" charset="0"/>
              </a:rPr>
              <a:t>16</a:t>
            </a:r>
            <a:r>
              <a:rPr lang="en-US" sz="2600" dirty="0"/>
              <a:t>.</a:t>
            </a:r>
          </a:p>
        </p:txBody>
      </p:sp>
    </p:spTree>
    <p:extLst>
      <p:ext uri="{BB962C8B-B14F-4D97-AF65-F5344CB8AC3E}">
        <p14:creationId xmlns:p14="http://schemas.microsoft.com/office/powerpoint/2010/main" val="110963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Content Placeholder 2"/>
          <p:cNvSpPr>
            <a:spLocks noGrp="1"/>
          </p:cNvSpPr>
          <p:nvPr>
            <p:ph idx="1"/>
          </p:nvPr>
        </p:nvSpPr>
        <p:spPr>
          <a:xfrm>
            <a:off x="457200" y="1295400"/>
            <a:ext cx="8458200" cy="5257800"/>
          </a:xfrm>
        </p:spPr>
        <p:txBody>
          <a:bodyPr/>
          <a:lstStyle/>
          <a:p>
            <a:r>
              <a:rPr lang="en-US" dirty="0"/>
              <a:t>Divisibility and Modular Arithmetic</a:t>
            </a:r>
          </a:p>
          <a:p>
            <a:r>
              <a:rPr lang="en-US" dirty="0"/>
              <a:t>Integer Representations and Algorithms </a:t>
            </a:r>
          </a:p>
          <a:p>
            <a:r>
              <a:rPr lang="en-US" dirty="0"/>
              <a:t>Primes and Greatest Common Divisors</a:t>
            </a:r>
          </a:p>
          <a:p>
            <a:r>
              <a:rPr lang="en-US" dirty="0"/>
              <a:t>Solving </a:t>
            </a:r>
            <a:r>
              <a:rPr lang="en-US" dirty="0" err="1"/>
              <a:t>Congruences</a:t>
            </a:r>
            <a:r>
              <a:rPr lang="en-US" dirty="0"/>
              <a:t> </a:t>
            </a:r>
          </a:p>
          <a:p>
            <a:r>
              <a:rPr lang="en-US" dirty="0"/>
              <a:t>Applications of </a:t>
            </a:r>
            <a:r>
              <a:rPr lang="en-US" dirty="0" err="1"/>
              <a:t>Congruences</a:t>
            </a:r>
            <a:endParaRPr lang="en-US" dirty="0"/>
          </a:p>
          <a:p>
            <a:r>
              <a:rPr lang="en-US" dirty="0"/>
              <a:t>Cryptography</a:t>
            </a:r>
          </a:p>
        </p:txBody>
      </p:sp>
    </p:spTree>
    <p:extLst>
      <p:ext uri="{BB962C8B-B14F-4D97-AF65-F5344CB8AC3E}">
        <p14:creationId xmlns:p14="http://schemas.microsoft.com/office/powerpoint/2010/main" val="1476536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Addition of Integers</a:t>
            </a:r>
          </a:p>
        </p:txBody>
      </p:sp>
      <p:sp>
        <p:nvSpPr>
          <p:cNvPr id="8" name="Content Placeholder 2"/>
          <p:cNvSpPr>
            <a:spLocks noGrp="1"/>
          </p:cNvSpPr>
          <p:nvPr>
            <p:ph idx="1"/>
          </p:nvPr>
        </p:nvSpPr>
        <p:spPr>
          <a:xfrm>
            <a:off x="457200" y="1295400"/>
            <a:ext cx="8382000" cy="1066800"/>
          </a:xfrm>
        </p:spPr>
        <p:txBody>
          <a:bodyPr/>
          <a:lstStyle/>
          <a:p>
            <a:r>
              <a:rPr lang="en-US" sz="2000" dirty="0"/>
              <a:t>Algorithms for performing operations with integers using their binary expansions are important as computer chips work with binary numbers. Each digit is called a </a:t>
            </a:r>
            <a:r>
              <a:rPr lang="en-US" sz="2000" i="1" dirty="0"/>
              <a:t>bit</a:t>
            </a:r>
            <a:r>
              <a:rPr lang="en-US" sz="2000" dirty="0"/>
              <a:t>.</a:t>
            </a:r>
          </a:p>
        </p:txBody>
      </p:sp>
      <p:sp>
        <p:nvSpPr>
          <p:cNvPr id="5" name="Content Placeholder 3"/>
          <p:cNvSpPr>
            <a:spLocks noGrp="1"/>
          </p:cNvSpPr>
          <p:nvPr>
            <p:ph idx="13"/>
          </p:nvPr>
        </p:nvSpPr>
        <p:spPr>
          <a:xfrm>
            <a:off x="457200" y="2362200"/>
            <a:ext cx="8229600" cy="3429000"/>
          </a:xfrm>
          <a:ln w="28575">
            <a:solidFill>
              <a:srgbClr val="14AAE1"/>
            </a:solidFill>
          </a:ln>
        </p:spPr>
        <p:txBody>
          <a:bodyPr/>
          <a:lstStyle/>
          <a:p>
            <a:pPr marL="274320" lvl="0" indent="-274320" defTabSz="914400">
              <a:spcBef>
                <a:spcPts val="0"/>
              </a:spcBef>
              <a:spcAft>
                <a:spcPts val="300"/>
              </a:spcAft>
              <a:buClr>
                <a:schemeClr val="accent3"/>
              </a:buClr>
              <a:buSzPct val="95000"/>
              <a:defRPr/>
            </a:pPr>
            <a:r>
              <a:rPr lang="en-US" sz="2000" b="1" dirty="0"/>
              <a:t>procedure</a:t>
            </a:r>
            <a:r>
              <a:rPr lang="en-US" sz="2000" dirty="0"/>
              <a:t> </a:t>
            </a:r>
            <a:r>
              <a:rPr lang="en-US" sz="2000" i="1" dirty="0"/>
              <a:t>add</a:t>
            </a:r>
            <a:r>
              <a:rPr lang="en-US" sz="2000" dirty="0"/>
              <a:t>(</a:t>
            </a:r>
            <a:r>
              <a:rPr lang="en-US" sz="2000" i="1" dirty="0"/>
              <a:t>a, b</a:t>
            </a:r>
            <a:r>
              <a:rPr lang="en-US" sz="2000" dirty="0"/>
              <a:t>: positive integers)</a:t>
            </a:r>
          </a:p>
          <a:p>
            <a:pPr lvl="0">
              <a:spcBef>
                <a:spcPts val="0"/>
              </a:spcBef>
              <a:spcAft>
                <a:spcPts val="300"/>
              </a:spcAft>
              <a:buClr>
                <a:schemeClr val="accent3"/>
              </a:buClr>
              <a:buSzPct val="95000"/>
              <a:defRPr/>
            </a:pPr>
            <a:r>
              <a:rPr lang="en-US" sz="2000" dirty="0"/>
              <a:t>{the binary expansions of </a:t>
            </a:r>
            <a:r>
              <a:rPr lang="en-US" sz="2000" i="1" dirty="0"/>
              <a:t>a</a:t>
            </a:r>
            <a:r>
              <a:rPr lang="en-US" sz="2000" dirty="0"/>
              <a:t> and </a:t>
            </a:r>
            <a:r>
              <a:rPr lang="en-US" sz="2000" i="1" dirty="0"/>
              <a:t>b</a:t>
            </a:r>
            <a:r>
              <a:rPr lang="en-US" sz="2000" dirty="0"/>
              <a:t> are (</a:t>
            </a:r>
            <a:r>
              <a:rPr lang="en-US" sz="2000" i="1" dirty="0"/>
              <a:t>a</a:t>
            </a:r>
            <a:r>
              <a:rPr lang="en-US" sz="2000" i="1" baseline="-25000" dirty="0"/>
              <a:t>n-</a:t>
            </a:r>
            <a:r>
              <a:rPr lang="en-US" sz="2000" baseline="-25000" dirty="0">
                <a:ea typeface="Cambria Math" pitchFamily="18" charset="0"/>
              </a:rPr>
              <a:t>1</a:t>
            </a:r>
            <a:r>
              <a:rPr lang="en-US" sz="2000" i="1" dirty="0"/>
              <a:t>,a</a:t>
            </a:r>
            <a:r>
              <a:rPr lang="en-US" sz="2000" i="1" baseline="-25000" dirty="0"/>
              <a:t>n-</a:t>
            </a:r>
            <a:r>
              <a:rPr lang="en-US" sz="2000" baseline="-25000" dirty="0">
                <a:ea typeface="Cambria Math" pitchFamily="18" charset="0"/>
              </a:rPr>
              <a:t>2</a:t>
            </a:r>
            <a:r>
              <a:rPr lang="en-US" sz="2000" i="1" dirty="0"/>
              <a:t>,…,a</a:t>
            </a:r>
            <a:r>
              <a:rPr lang="en-US" sz="2000" baseline="-25000" dirty="0">
                <a:ea typeface="Cambria Math" pitchFamily="18" charset="0"/>
              </a:rPr>
              <a:t>0</a:t>
            </a:r>
            <a:r>
              <a:rPr lang="en-US" sz="2000" dirty="0"/>
              <a:t>)</a:t>
            </a:r>
            <a:r>
              <a:rPr lang="en-US" sz="2000" baseline="-25000" dirty="0">
                <a:ea typeface="Cambria Math" pitchFamily="18" charset="0"/>
              </a:rPr>
              <a:t>2</a:t>
            </a:r>
            <a:r>
              <a:rPr lang="en-US" sz="2000" dirty="0"/>
              <a:t>  and (</a:t>
            </a:r>
            <a:r>
              <a:rPr lang="en-US" sz="2000" i="1" dirty="0"/>
              <a:t>b</a:t>
            </a:r>
            <a:r>
              <a:rPr lang="en-US" sz="2000" i="1" baseline="-25000" dirty="0"/>
              <a:t>n-</a:t>
            </a:r>
            <a:r>
              <a:rPr lang="en-US" sz="2000" baseline="-25000" dirty="0">
                <a:ea typeface="Cambria Math" pitchFamily="18" charset="0"/>
              </a:rPr>
              <a:t>1</a:t>
            </a:r>
            <a:r>
              <a:rPr lang="en-US" sz="2000" i="1" dirty="0"/>
              <a:t>,b</a:t>
            </a:r>
            <a:r>
              <a:rPr lang="en-US" sz="2000" i="1" baseline="-25000" dirty="0"/>
              <a:t>n-</a:t>
            </a:r>
            <a:r>
              <a:rPr lang="en-US" sz="2000" baseline="-25000" dirty="0">
                <a:ea typeface="Cambria Math" pitchFamily="18" charset="0"/>
              </a:rPr>
              <a:t>2</a:t>
            </a:r>
            <a:r>
              <a:rPr lang="en-US" sz="2000" i="1" dirty="0"/>
              <a:t>,…,b</a:t>
            </a:r>
            <a:r>
              <a:rPr lang="en-US" sz="2000" baseline="-25000" dirty="0">
                <a:ea typeface="Cambria Math" pitchFamily="18" charset="0"/>
              </a:rPr>
              <a:t>0</a:t>
            </a:r>
            <a:r>
              <a:rPr lang="en-US" sz="2000" dirty="0"/>
              <a:t>)</a:t>
            </a:r>
            <a:r>
              <a:rPr lang="en-US" sz="2000" baseline="-25000" dirty="0">
                <a:ea typeface="Cambria Math" pitchFamily="18" charset="0"/>
              </a:rPr>
              <a:t>2</a:t>
            </a:r>
            <a:r>
              <a:rPr lang="en-US" sz="2000" dirty="0"/>
              <a:t>, respectively}</a:t>
            </a:r>
          </a:p>
          <a:p>
            <a:pPr marL="274320" lvl="0" indent="-274320" defTabSz="914400">
              <a:spcBef>
                <a:spcPts val="0"/>
              </a:spcBef>
              <a:spcAft>
                <a:spcPts val="300"/>
              </a:spcAft>
              <a:buClr>
                <a:schemeClr val="accent3"/>
              </a:buClr>
              <a:buSzPct val="95000"/>
              <a:defRPr/>
            </a:pPr>
            <a:r>
              <a:rPr lang="en-US" sz="2000" i="1" dirty="0">
                <a:ea typeface="Cambria Math" pitchFamily="18" charset="0"/>
              </a:rPr>
              <a:t>c </a:t>
            </a:r>
            <a:r>
              <a:rPr lang="en-US" sz="2000" dirty="0">
                <a:ea typeface="Cambria Math" pitchFamily="18" charset="0"/>
              </a:rPr>
              <a:t>:= 0</a:t>
            </a:r>
            <a:endParaRPr lang="en-US" sz="2000" i="1" dirty="0">
              <a:ea typeface="Cambria Math" pitchFamily="18" charset="0"/>
            </a:endParaRPr>
          </a:p>
          <a:p>
            <a:pPr marL="274320" lvl="0" indent="-274320">
              <a:spcBef>
                <a:spcPts val="0"/>
              </a:spcBef>
              <a:spcAft>
                <a:spcPts val="300"/>
              </a:spcAft>
              <a:buClr>
                <a:schemeClr val="accent3"/>
              </a:buClr>
              <a:buSzPct val="95000"/>
              <a:defRPr/>
            </a:pPr>
            <a:r>
              <a:rPr lang="en-US" sz="2000" b="1" dirty="0"/>
              <a:t>for  </a:t>
            </a:r>
            <a:r>
              <a:rPr lang="en-US" sz="2000" i="1" dirty="0"/>
              <a:t>j</a:t>
            </a:r>
            <a:r>
              <a:rPr lang="en-US" sz="2000" dirty="0"/>
              <a:t> </a:t>
            </a:r>
            <a:r>
              <a:rPr lang="en-US" sz="2000" dirty="0">
                <a:ea typeface="Cambria Math" pitchFamily="18" charset="0"/>
              </a:rPr>
              <a:t>:= 0 </a:t>
            </a:r>
            <a:r>
              <a:rPr lang="en-US" sz="2000" dirty="0"/>
              <a:t>to </a:t>
            </a:r>
            <a:r>
              <a:rPr lang="en-US" sz="2000" i="1" dirty="0"/>
              <a:t>n</a:t>
            </a:r>
            <a:r>
              <a:rPr lang="en-US" sz="2000" dirty="0"/>
              <a:t> </a:t>
            </a:r>
            <a:r>
              <a:rPr lang="en-US" sz="2000" dirty="0">
                <a:ea typeface="Cambria Math"/>
              </a:rPr>
              <a:t>− 1</a:t>
            </a:r>
            <a:endParaRPr lang="en-US" sz="2000" dirty="0"/>
          </a:p>
          <a:p>
            <a:pPr>
              <a:spcBef>
                <a:spcPts val="0"/>
              </a:spcBef>
              <a:spcAft>
                <a:spcPts val="300"/>
              </a:spcAft>
            </a:pPr>
            <a:r>
              <a:rPr lang="en-US" sz="2000" i="1" dirty="0"/>
              <a:t>d</a:t>
            </a:r>
            <a:r>
              <a:rPr lang="en-US" sz="2000" dirty="0"/>
              <a:t> := </a:t>
            </a:r>
            <a:r>
              <a:rPr lang="en-US" sz="2000" dirty="0">
                <a:ea typeface="Cambria Math"/>
              </a:rPr>
              <a:t>⌊</a:t>
            </a:r>
            <a:r>
              <a:rPr lang="en-US" sz="2000" dirty="0"/>
              <a:t>(</a:t>
            </a:r>
            <a:r>
              <a:rPr lang="en-US" sz="2000" i="1" dirty="0" err="1"/>
              <a:t>a</a:t>
            </a:r>
            <a:r>
              <a:rPr lang="en-US" sz="2000" i="1" baseline="-25000" dirty="0" err="1"/>
              <a:t>j</a:t>
            </a:r>
            <a:r>
              <a:rPr lang="en-US" sz="2000" i="1" baseline="-25000" dirty="0"/>
              <a:t> </a:t>
            </a:r>
            <a:r>
              <a:rPr lang="en-US" sz="2000" dirty="0"/>
              <a:t>+</a:t>
            </a:r>
            <a:r>
              <a:rPr lang="en-US" sz="2000" i="1" dirty="0"/>
              <a:t> </a:t>
            </a:r>
            <a:r>
              <a:rPr lang="en-US" sz="2000" i="1" dirty="0" err="1"/>
              <a:t>b</a:t>
            </a:r>
            <a:r>
              <a:rPr lang="en-US" sz="2000" i="1" baseline="-25000" dirty="0" err="1"/>
              <a:t>j</a:t>
            </a:r>
            <a:r>
              <a:rPr lang="en-US" sz="2000" i="1" baseline="-25000" dirty="0"/>
              <a:t> </a:t>
            </a:r>
            <a:r>
              <a:rPr lang="en-US" sz="2000" dirty="0"/>
              <a:t>+</a:t>
            </a:r>
            <a:r>
              <a:rPr lang="en-US" sz="2000" i="1" dirty="0"/>
              <a:t> c</a:t>
            </a:r>
            <a:r>
              <a:rPr lang="en-US" sz="2000" dirty="0"/>
              <a:t>)/</a:t>
            </a:r>
            <a:r>
              <a:rPr lang="en-US" sz="2000" dirty="0">
                <a:ea typeface="Cambria Math" pitchFamily="18" charset="0"/>
              </a:rPr>
              <a:t>2</a:t>
            </a:r>
            <a:r>
              <a:rPr lang="en-US" sz="2000" dirty="0">
                <a:ea typeface="Cambria Math"/>
              </a:rPr>
              <a:t>⌋</a:t>
            </a:r>
            <a:endParaRPr lang="en-US" sz="2000" i="1" dirty="0"/>
          </a:p>
          <a:p>
            <a:pPr>
              <a:spcBef>
                <a:spcPts val="0"/>
              </a:spcBef>
              <a:spcAft>
                <a:spcPts val="300"/>
              </a:spcAft>
            </a:pPr>
            <a:r>
              <a:rPr lang="en-US" sz="2000" i="1" dirty="0" err="1"/>
              <a:t>s</a:t>
            </a:r>
            <a:r>
              <a:rPr lang="en-US" sz="2000" i="1" baseline="-25000" dirty="0" err="1"/>
              <a:t>j</a:t>
            </a:r>
            <a:r>
              <a:rPr lang="en-US" sz="2000" baseline="-25000" dirty="0">
                <a:ea typeface="Cambria Math" pitchFamily="18" charset="0"/>
              </a:rPr>
              <a:t> </a:t>
            </a:r>
            <a:r>
              <a:rPr lang="en-US" sz="2000" dirty="0"/>
              <a:t>:= </a:t>
            </a:r>
            <a:r>
              <a:rPr lang="en-US" sz="2000" i="1" dirty="0" err="1"/>
              <a:t>a</a:t>
            </a:r>
            <a:r>
              <a:rPr lang="en-US" sz="2000" i="1" baseline="-25000" dirty="0" err="1"/>
              <a:t>j</a:t>
            </a:r>
            <a:r>
              <a:rPr lang="en-US" sz="2000" i="1" baseline="-25000" dirty="0"/>
              <a:t> </a:t>
            </a:r>
            <a:r>
              <a:rPr lang="en-US" sz="2000" dirty="0"/>
              <a:t>+</a:t>
            </a:r>
            <a:r>
              <a:rPr lang="en-US" sz="2000" i="1" dirty="0"/>
              <a:t> </a:t>
            </a:r>
            <a:r>
              <a:rPr lang="en-US" sz="2000" i="1" dirty="0" err="1"/>
              <a:t>b</a:t>
            </a:r>
            <a:r>
              <a:rPr lang="en-US" sz="2000" i="1" baseline="-25000" dirty="0" err="1"/>
              <a:t>j</a:t>
            </a:r>
            <a:r>
              <a:rPr lang="en-US" sz="2000" i="1" baseline="-25000" dirty="0"/>
              <a:t> </a:t>
            </a:r>
            <a:r>
              <a:rPr lang="en-US" sz="2000" dirty="0"/>
              <a:t>+</a:t>
            </a:r>
            <a:r>
              <a:rPr lang="en-US" sz="2000" i="1" dirty="0"/>
              <a:t> c</a:t>
            </a:r>
            <a:r>
              <a:rPr lang="en-US" sz="2000" dirty="0">
                <a:ea typeface="Cambria Math"/>
              </a:rPr>
              <a:t> − </a:t>
            </a:r>
            <a:r>
              <a:rPr lang="en-US" sz="2000" dirty="0">
                <a:ea typeface="Cambria Math" pitchFamily="18" charset="0"/>
              </a:rPr>
              <a:t>2</a:t>
            </a:r>
            <a:r>
              <a:rPr lang="en-US" sz="2000" i="1" dirty="0"/>
              <a:t>d</a:t>
            </a:r>
          </a:p>
          <a:p>
            <a:pPr>
              <a:spcBef>
                <a:spcPts val="0"/>
              </a:spcBef>
              <a:spcAft>
                <a:spcPts val="300"/>
              </a:spcAft>
            </a:pPr>
            <a:r>
              <a:rPr lang="en-US" sz="2000" i="1" dirty="0"/>
              <a:t>c</a:t>
            </a:r>
            <a:r>
              <a:rPr lang="en-US" sz="2000" dirty="0"/>
              <a:t> := </a:t>
            </a:r>
            <a:r>
              <a:rPr lang="en-US" sz="2000" i="1" dirty="0"/>
              <a:t>d</a:t>
            </a:r>
          </a:p>
          <a:p>
            <a:pPr>
              <a:spcBef>
                <a:spcPts val="0"/>
              </a:spcBef>
              <a:spcAft>
                <a:spcPts val="300"/>
              </a:spcAft>
            </a:pPr>
            <a:r>
              <a:rPr lang="en-US" sz="2000" i="1" dirty="0" err="1"/>
              <a:t>s</a:t>
            </a:r>
            <a:r>
              <a:rPr lang="en-US" sz="2000" i="1" baseline="-25000" dirty="0" err="1"/>
              <a:t>n</a:t>
            </a:r>
            <a:r>
              <a:rPr lang="en-US" sz="2000" baseline="-25000" dirty="0">
                <a:ea typeface="Cambria Math" pitchFamily="18" charset="0"/>
              </a:rPr>
              <a:t> </a:t>
            </a:r>
            <a:r>
              <a:rPr lang="en-US" sz="2000" dirty="0"/>
              <a:t>:= </a:t>
            </a:r>
            <a:r>
              <a:rPr lang="en-US" sz="2000" i="1" dirty="0"/>
              <a:t> c</a:t>
            </a:r>
            <a:endParaRPr lang="en-US" sz="2000" dirty="0"/>
          </a:p>
          <a:p>
            <a:pPr marL="274320" lvl="0" indent="-274320">
              <a:spcBef>
                <a:spcPts val="0"/>
              </a:spcBef>
              <a:spcAft>
                <a:spcPts val="300"/>
              </a:spcAft>
              <a:buClr>
                <a:schemeClr val="accent3"/>
              </a:buClr>
              <a:buSzPct val="95000"/>
              <a:defRPr/>
            </a:pPr>
            <a:r>
              <a:rPr lang="en-US" sz="2000" b="1" dirty="0"/>
              <a:t>return</a:t>
            </a:r>
            <a:r>
              <a:rPr lang="en-US" sz="2000" dirty="0"/>
              <a:t>(</a:t>
            </a:r>
            <a:r>
              <a:rPr lang="en-US" sz="2000" i="1" dirty="0"/>
              <a:t>s</a:t>
            </a:r>
            <a:r>
              <a:rPr lang="en-US" sz="2000" baseline="-25000" dirty="0">
                <a:ea typeface="Cambria Math" pitchFamily="18" charset="0"/>
              </a:rPr>
              <a:t>0</a:t>
            </a:r>
            <a:r>
              <a:rPr lang="en-US" sz="2000" i="1" dirty="0"/>
              <a:t>,s</a:t>
            </a:r>
            <a:r>
              <a:rPr lang="en-US" sz="2000" baseline="-25000" dirty="0">
                <a:ea typeface="Cambria Math" pitchFamily="18" charset="0"/>
              </a:rPr>
              <a:t>1</a:t>
            </a:r>
            <a:r>
              <a:rPr lang="en-US" sz="2000" i="1" dirty="0"/>
              <a:t>,…, </a:t>
            </a:r>
            <a:r>
              <a:rPr lang="en-US" sz="2000" i="1" dirty="0" err="1"/>
              <a:t>s</a:t>
            </a:r>
            <a:r>
              <a:rPr lang="en-US" sz="2000" i="1" baseline="-25000" dirty="0" err="1"/>
              <a:t>n</a:t>
            </a:r>
            <a:r>
              <a:rPr lang="en-US" sz="2000" dirty="0"/>
              <a:t>){the binary expansion of the sum is (</a:t>
            </a:r>
            <a:r>
              <a:rPr lang="en-US" sz="2000" i="1" dirty="0"/>
              <a:t>s</a:t>
            </a:r>
            <a:r>
              <a:rPr lang="en-US" sz="2000" i="1" baseline="-25000" dirty="0"/>
              <a:t>n</a:t>
            </a:r>
            <a:r>
              <a:rPr lang="en-US" sz="2000" i="1" dirty="0"/>
              <a:t>,s</a:t>
            </a:r>
            <a:r>
              <a:rPr lang="en-US" sz="2000" i="1" baseline="-25000" dirty="0"/>
              <a:t>n-</a:t>
            </a:r>
            <a:r>
              <a:rPr lang="en-US" sz="2000" baseline="-25000" dirty="0">
                <a:ea typeface="Cambria Math" pitchFamily="18" charset="0"/>
              </a:rPr>
              <a:t>1</a:t>
            </a:r>
            <a:r>
              <a:rPr lang="en-US" sz="2000" i="1" dirty="0"/>
              <a:t>,…,s</a:t>
            </a:r>
            <a:r>
              <a:rPr lang="en-US" sz="2000" baseline="-25000" dirty="0">
                <a:ea typeface="Cambria Math" pitchFamily="18" charset="0"/>
              </a:rPr>
              <a:t>0</a:t>
            </a:r>
            <a:r>
              <a:rPr lang="en-US" sz="2000" dirty="0"/>
              <a:t>)</a:t>
            </a:r>
            <a:r>
              <a:rPr lang="en-US" sz="2000" baseline="-25000" dirty="0">
                <a:ea typeface="Cambria Math" pitchFamily="18" charset="0"/>
              </a:rPr>
              <a:t>2</a:t>
            </a:r>
            <a:r>
              <a:rPr lang="en-US" sz="2000" dirty="0"/>
              <a:t>}</a:t>
            </a:r>
            <a:endParaRPr lang="en-US" sz="2000" i="1" dirty="0"/>
          </a:p>
        </p:txBody>
      </p:sp>
      <p:sp>
        <p:nvSpPr>
          <p:cNvPr id="3" name="Content Placeholder 4"/>
          <p:cNvSpPr>
            <a:spLocks noGrp="1"/>
          </p:cNvSpPr>
          <p:nvPr>
            <p:ph idx="14"/>
          </p:nvPr>
        </p:nvSpPr>
        <p:spPr>
          <a:xfrm>
            <a:off x="457200" y="5867400"/>
            <a:ext cx="8229600" cy="711200"/>
          </a:xfrm>
        </p:spPr>
        <p:txBody>
          <a:bodyPr/>
          <a:lstStyle/>
          <a:p>
            <a:r>
              <a:rPr lang="en-US" sz="2000" dirty="0"/>
              <a:t>The number of additions of bits used by the algorithm to add two </a:t>
            </a:r>
            <a:r>
              <a:rPr lang="en-US" sz="2000" i="1" dirty="0"/>
              <a:t>n</a:t>
            </a:r>
            <a:r>
              <a:rPr lang="en-US" sz="2000" dirty="0"/>
              <a:t>-bit integers is </a:t>
            </a:r>
            <a:r>
              <a:rPr lang="en-US" sz="2000" i="1" dirty="0"/>
              <a:t>O</a:t>
            </a:r>
            <a:r>
              <a:rPr lang="en-US" sz="2000" dirty="0"/>
              <a:t>(</a:t>
            </a:r>
            <a:r>
              <a:rPr lang="en-US" sz="2000" i="1" dirty="0"/>
              <a:t>n</a:t>
            </a:r>
            <a:r>
              <a:rPr lang="en-US" sz="2000" dirty="0"/>
              <a:t>).</a:t>
            </a:r>
          </a:p>
        </p:txBody>
      </p:sp>
    </p:spTree>
    <p:extLst>
      <p:ext uri="{BB962C8B-B14F-4D97-AF65-F5344CB8AC3E}">
        <p14:creationId xmlns:p14="http://schemas.microsoft.com/office/powerpoint/2010/main" val="3071324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Multiplication of Integers</a:t>
            </a:r>
          </a:p>
        </p:txBody>
      </p:sp>
      <p:sp>
        <p:nvSpPr>
          <p:cNvPr id="8" name="Content Placeholder 2"/>
          <p:cNvSpPr>
            <a:spLocks noGrp="1"/>
          </p:cNvSpPr>
          <p:nvPr>
            <p:ph idx="1"/>
          </p:nvPr>
        </p:nvSpPr>
        <p:spPr>
          <a:xfrm>
            <a:off x="457200" y="1295400"/>
            <a:ext cx="8382000" cy="457200"/>
          </a:xfrm>
        </p:spPr>
        <p:txBody>
          <a:bodyPr/>
          <a:lstStyle/>
          <a:p>
            <a:r>
              <a:rPr lang="en-US" sz="2400" dirty="0"/>
              <a:t>Algorithm for computing the product of two </a:t>
            </a:r>
            <a:r>
              <a:rPr lang="en-US" sz="2400" i="1" dirty="0"/>
              <a:t>n</a:t>
            </a:r>
            <a:r>
              <a:rPr lang="en-US" sz="2400" dirty="0"/>
              <a:t> bit integers.</a:t>
            </a:r>
          </a:p>
        </p:txBody>
      </p:sp>
      <p:sp>
        <p:nvSpPr>
          <p:cNvPr id="5" name="Content Placeholder 3"/>
          <p:cNvSpPr>
            <a:spLocks noGrp="1"/>
          </p:cNvSpPr>
          <p:nvPr>
            <p:ph idx="13"/>
          </p:nvPr>
        </p:nvSpPr>
        <p:spPr>
          <a:xfrm>
            <a:off x="457200" y="1790700"/>
            <a:ext cx="8229600" cy="4038600"/>
          </a:xfrm>
          <a:ln w="28575">
            <a:solidFill>
              <a:srgbClr val="14AAE1"/>
            </a:solidFill>
          </a:ln>
        </p:spPr>
        <p:txBody>
          <a:bodyPr anchor="ctr"/>
          <a:lstStyle/>
          <a:p>
            <a:pPr marL="274320" lvl="0" indent="-274320" defTabSz="914400">
              <a:spcBef>
                <a:spcPts val="0"/>
              </a:spcBef>
              <a:spcAft>
                <a:spcPts val="300"/>
              </a:spcAft>
              <a:buClr>
                <a:schemeClr val="accent3"/>
              </a:buClr>
              <a:buSzPct val="95000"/>
              <a:defRPr/>
            </a:pPr>
            <a:r>
              <a:rPr lang="en-US" sz="2200" b="1" dirty="0"/>
              <a:t>procedure </a:t>
            </a:r>
            <a:r>
              <a:rPr lang="en-US" sz="2200" dirty="0"/>
              <a:t>multiply(a, b: positive integers)</a:t>
            </a:r>
          </a:p>
          <a:p>
            <a:pPr lvl="0" defTabSz="914400">
              <a:spcBef>
                <a:spcPts val="0"/>
              </a:spcBef>
              <a:spcAft>
                <a:spcPts val="300"/>
              </a:spcAft>
              <a:buClr>
                <a:schemeClr val="accent3"/>
              </a:buClr>
              <a:buSzPct val="95000"/>
              <a:defRPr/>
            </a:pPr>
            <a:r>
              <a:rPr lang="en-US" sz="2200" dirty="0"/>
              <a:t>{the binary expansions of a and b are (</a:t>
            </a:r>
            <a:r>
              <a:rPr lang="en-US" sz="2200" i="1" dirty="0"/>
              <a:t>a</a:t>
            </a:r>
            <a:r>
              <a:rPr lang="en-US" sz="2200" i="1" baseline="-25000" dirty="0"/>
              <a:t>n</a:t>
            </a:r>
            <a:r>
              <a:rPr lang="en-US" sz="2200" baseline="-25000" dirty="0"/>
              <a:t>-1</a:t>
            </a:r>
            <a:r>
              <a:rPr lang="en-US" sz="2200" i="1" dirty="0"/>
              <a:t>,a</a:t>
            </a:r>
            <a:r>
              <a:rPr lang="en-US" sz="2200" i="1" baseline="-25000" dirty="0"/>
              <a:t>n</a:t>
            </a:r>
            <a:r>
              <a:rPr lang="en-US" sz="2200" baseline="-25000" dirty="0"/>
              <a:t>-2</a:t>
            </a:r>
            <a:r>
              <a:rPr lang="en-US" sz="2200" i="1" dirty="0"/>
              <a:t>,…,a</a:t>
            </a:r>
            <a:r>
              <a:rPr lang="en-US" sz="2200" baseline="-25000" dirty="0"/>
              <a:t>0</a:t>
            </a:r>
            <a:r>
              <a:rPr lang="en-US" sz="2200" dirty="0"/>
              <a:t>)</a:t>
            </a:r>
            <a:r>
              <a:rPr lang="en-US" sz="2200" baseline="-25000" dirty="0"/>
              <a:t>2</a:t>
            </a:r>
            <a:r>
              <a:rPr lang="en-US" sz="2200" dirty="0"/>
              <a:t>  and (</a:t>
            </a:r>
            <a:r>
              <a:rPr lang="en-US" sz="2200" i="1" dirty="0"/>
              <a:t>b</a:t>
            </a:r>
            <a:r>
              <a:rPr lang="en-US" sz="2200" i="1" baseline="-25000" dirty="0"/>
              <a:t>n</a:t>
            </a:r>
            <a:r>
              <a:rPr lang="en-US" sz="2000" i="1" baseline="-25000" dirty="0"/>
              <a:t>−</a:t>
            </a:r>
            <a:r>
              <a:rPr lang="en-US" sz="2200" baseline="-25000" dirty="0"/>
              <a:t>1</a:t>
            </a:r>
            <a:r>
              <a:rPr lang="en-US" sz="2200" dirty="0"/>
              <a:t>,</a:t>
            </a:r>
            <a:r>
              <a:rPr lang="en-US" sz="2200" i="1" dirty="0"/>
              <a:t>b</a:t>
            </a:r>
            <a:r>
              <a:rPr lang="en-US" sz="2200" i="1" baseline="-25000" dirty="0"/>
              <a:t>n</a:t>
            </a:r>
            <a:r>
              <a:rPr lang="en-US" sz="2200" baseline="-25000" dirty="0"/>
              <a:t>-2</a:t>
            </a:r>
            <a:r>
              <a:rPr lang="en-US" sz="2200" dirty="0"/>
              <a:t>,…,</a:t>
            </a:r>
            <a:r>
              <a:rPr lang="en-US" sz="2200" i="1" dirty="0"/>
              <a:t>b</a:t>
            </a:r>
            <a:r>
              <a:rPr lang="en-US" sz="2200" baseline="-25000" dirty="0"/>
              <a:t>0</a:t>
            </a:r>
            <a:r>
              <a:rPr lang="en-US" sz="2200" dirty="0"/>
              <a:t>)</a:t>
            </a:r>
            <a:r>
              <a:rPr lang="en-US" sz="2200" baseline="-25000" dirty="0"/>
              <a:t>2</a:t>
            </a:r>
            <a:r>
              <a:rPr lang="en-US" sz="2200" dirty="0"/>
              <a:t>, respectively}</a:t>
            </a:r>
          </a:p>
          <a:p>
            <a:pPr marL="274320" lvl="0" indent="-274320" defTabSz="914400">
              <a:spcBef>
                <a:spcPts val="0"/>
              </a:spcBef>
              <a:spcAft>
                <a:spcPts val="300"/>
              </a:spcAft>
              <a:buClr>
                <a:schemeClr val="accent3"/>
              </a:buClr>
              <a:buSzPct val="95000"/>
              <a:defRPr/>
            </a:pPr>
            <a:r>
              <a:rPr lang="en-US" sz="2200" b="1" dirty="0"/>
              <a:t>for  </a:t>
            </a:r>
            <a:r>
              <a:rPr lang="en-US" sz="2200" i="1" dirty="0"/>
              <a:t>j</a:t>
            </a:r>
            <a:r>
              <a:rPr lang="en-US" sz="2200" dirty="0"/>
              <a:t> := 0 to </a:t>
            </a:r>
            <a:r>
              <a:rPr lang="en-US" sz="2200" i="1" dirty="0"/>
              <a:t>n</a:t>
            </a:r>
            <a:r>
              <a:rPr lang="en-US" sz="2200" dirty="0"/>
              <a:t> </a:t>
            </a:r>
            <a:r>
              <a:rPr lang="en-US" sz="2000" i="1" dirty="0"/>
              <a:t>−</a:t>
            </a:r>
            <a:r>
              <a:rPr lang="en-US" sz="2200" dirty="0"/>
              <a:t> 1</a:t>
            </a:r>
          </a:p>
          <a:p>
            <a:pPr marL="274320" lvl="0" indent="-274320" defTabSz="914400">
              <a:spcBef>
                <a:spcPts val="0"/>
              </a:spcBef>
              <a:spcAft>
                <a:spcPts val="300"/>
              </a:spcAft>
              <a:buClr>
                <a:schemeClr val="accent3"/>
              </a:buClr>
              <a:buSzPct val="95000"/>
              <a:defRPr/>
            </a:pPr>
            <a:r>
              <a:rPr lang="en-US" sz="2200" b="1" dirty="0"/>
              <a:t>        if </a:t>
            </a:r>
            <a:r>
              <a:rPr lang="en-US" sz="2200" i="1" dirty="0" err="1"/>
              <a:t>b</a:t>
            </a:r>
            <a:r>
              <a:rPr lang="en-US" sz="2200" i="1" baseline="-25000" dirty="0" err="1"/>
              <a:t>j</a:t>
            </a:r>
            <a:r>
              <a:rPr lang="en-US" sz="2200" baseline="-25000" dirty="0"/>
              <a:t> </a:t>
            </a:r>
            <a:r>
              <a:rPr lang="en-US" sz="2200" dirty="0"/>
              <a:t>= 1 </a:t>
            </a:r>
            <a:r>
              <a:rPr lang="en-US" sz="2200" b="1" dirty="0"/>
              <a:t>then </a:t>
            </a:r>
            <a:r>
              <a:rPr lang="en-US" sz="2200" i="1" dirty="0" err="1"/>
              <a:t>c</a:t>
            </a:r>
            <a:r>
              <a:rPr lang="en-US" sz="2200" i="1" baseline="-25000" dirty="0" err="1"/>
              <a:t>j</a:t>
            </a:r>
            <a:r>
              <a:rPr lang="en-US" sz="2200" dirty="0"/>
              <a:t> = a  shifted </a:t>
            </a:r>
            <a:r>
              <a:rPr lang="en-US" sz="2200" i="1" dirty="0"/>
              <a:t>j</a:t>
            </a:r>
            <a:r>
              <a:rPr lang="en-US" sz="2200" dirty="0"/>
              <a:t> places</a:t>
            </a:r>
          </a:p>
          <a:p>
            <a:pPr marL="274320" lvl="0" indent="-274320" defTabSz="914400">
              <a:spcBef>
                <a:spcPts val="0"/>
              </a:spcBef>
              <a:spcAft>
                <a:spcPts val="300"/>
              </a:spcAft>
              <a:buClr>
                <a:schemeClr val="accent3"/>
              </a:buClr>
              <a:buSzPct val="95000"/>
              <a:defRPr/>
            </a:pPr>
            <a:r>
              <a:rPr lang="en-US" sz="2200" b="1" dirty="0"/>
              <a:t>        else </a:t>
            </a:r>
            <a:r>
              <a:rPr lang="en-US" sz="2200" i="1" dirty="0" err="1"/>
              <a:t>c</a:t>
            </a:r>
            <a:r>
              <a:rPr lang="en-US" sz="2200" i="1" baseline="-25000" dirty="0" err="1"/>
              <a:t>j</a:t>
            </a:r>
            <a:r>
              <a:rPr lang="en-US" sz="2200" dirty="0"/>
              <a:t> := 0</a:t>
            </a:r>
          </a:p>
          <a:p>
            <a:pPr marL="274320" lvl="0" indent="-274320" defTabSz="914400">
              <a:spcBef>
                <a:spcPts val="0"/>
              </a:spcBef>
              <a:spcAft>
                <a:spcPts val="300"/>
              </a:spcAft>
              <a:buClr>
                <a:schemeClr val="accent3"/>
              </a:buClr>
              <a:buSzPct val="95000"/>
              <a:defRPr/>
            </a:pPr>
            <a:r>
              <a:rPr lang="en-US" sz="2200" dirty="0"/>
              <a:t>{</a:t>
            </a:r>
            <a:r>
              <a:rPr lang="en-US" sz="2200" i="1" dirty="0"/>
              <a:t>c</a:t>
            </a:r>
            <a:r>
              <a:rPr lang="en-US" sz="2200" baseline="-25000" dirty="0"/>
              <a:t>o</a:t>
            </a:r>
            <a:r>
              <a:rPr lang="en-US" sz="2200" dirty="0"/>
              <a:t>,</a:t>
            </a:r>
            <a:r>
              <a:rPr lang="en-US" sz="2200" i="1" dirty="0"/>
              <a:t>c</a:t>
            </a:r>
            <a:r>
              <a:rPr lang="en-US" sz="2200" baseline="-25000" dirty="0"/>
              <a:t>1</a:t>
            </a:r>
            <a:r>
              <a:rPr lang="en-US" sz="2200" dirty="0"/>
              <a:t>,…, c</a:t>
            </a:r>
            <a:r>
              <a:rPr lang="en-US" sz="2200" baseline="-25000" dirty="0"/>
              <a:t>n-1</a:t>
            </a:r>
            <a:r>
              <a:rPr lang="en-US" sz="2200" dirty="0"/>
              <a:t> are the partial products}</a:t>
            </a:r>
          </a:p>
          <a:p>
            <a:pPr marL="274320" lvl="0" indent="-274320" defTabSz="914400">
              <a:spcBef>
                <a:spcPts val="0"/>
              </a:spcBef>
              <a:spcAft>
                <a:spcPts val="300"/>
              </a:spcAft>
              <a:buClr>
                <a:schemeClr val="accent3"/>
              </a:buClr>
              <a:buSzPct val="95000"/>
              <a:defRPr/>
            </a:pPr>
            <a:r>
              <a:rPr lang="en-US" sz="2200" i="1" dirty="0"/>
              <a:t> p </a:t>
            </a:r>
            <a:r>
              <a:rPr lang="en-US" sz="2200" dirty="0"/>
              <a:t>:=</a:t>
            </a:r>
            <a:r>
              <a:rPr lang="en-US" sz="2200" i="1" dirty="0"/>
              <a:t> 0</a:t>
            </a:r>
          </a:p>
          <a:p>
            <a:pPr marL="274320" lvl="0" indent="-274320" defTabSz="914400">
              <a:spcBef>
                <a:spcPts val="0"/>
              </a:spcBef>
              <a:spcAft>
                <a:spcPts val="300"/>
              </a:spcAft>
              <a:buClr>
                <a:schemeClr val="accent3"/>
              </a:buClr>
              <a:buSzPct val="95000"/>
              <a:defRPr/>
            </a:pPr>
            <a:r>
              <a:rPr lang="en-US" sz="2200" b="1" dirty="0"/>
              <a:t>for  </a:t>
            </a:r>
            <a:r>
              <a:rPr lang="en-US" sz="2200" b="1" i="1" dirty="0"/>
              <a:t>j </a:t>
            </a:r>
            <a:r>
              <a:rPr lang="en-US" sz="2200" dirty="0"/>
              <a:t>:= 0 to </a:t>
            </a:r>
            <a:r>
              <a:rPr lang="en-US" sz="2200" i="1" dirty="0"/>
              <a:t>n </a:t>
            </a:r>
            <a:r>
              <a:rPr lang="en-US" sz="2000" i="1" dirty="0"/>
              <a:t>−</a:t>
            </a:r>
            <a:r>
              <a:rPr lang="en-US" sz="2200" i="1" dirty="0"/>
              <a:t> 1</a:t>
            </a:r>
          </a:p>
          <a:p>
            <a:pPr marL="274320" lvl="0" indent="-274320" defTabSz="914400">
              <a:spcBef>
                <a:spcPts val="0"/>
              </a:spcBef>
              <a:spcAft>
                <a:spcPts val="300"/>
              </a:spcAft>
              <a:buClr>
                <a:schemeClr val="accent3"/>
              </a:buClr>
              <a:buSzPct val="95000"/>
              <a:defRPr/>
            </a:pPr>
            <a:r>
              <a:rPr lang="en-US" sz="2200" b="1" dirty="0"/>
              <a:t>    </a:t>
            </a:r>
            <a:r>
              <a:rPr lang="en-US" sz="2200" i="1" dirty="0"/>
              <a:t>p</a:t>
            </a:r>
            <a:r>
              <a:rPr lang="en-US" sz="2200" b="1" dirty="0"/>
              <a:t>  := </a:t>
            </a:r>
            <a:r>
              <a:rPr lang="en-US" sz="2200" i="1" dirty="0"/>
              <a:t>p</a:t>
            </a:r>
            <a:r>
              <a:rPr lang="en-US" sz="2200" dirty="0"/>
              <a:t> + </a:t>
            </a:r>
            <a:r>
              <a:rPr lang="en-US" sz="2200" i="1" dirty="0" err="1"/>
              <a:t>c</a:t>
            </a:r>
            <a:r>
              <a:rPr lang="en-US" sz="2200" i="1" baseline="-25000" dirty="0" err="1"/>
              <a:t>j</a:t>
            </a:r>
            <a:endParaRPr lang="en-US" sz="2200" i="1" baseline="-25000" dirty="0"/>
          </a:p>
          <a:p>
            <a:pPr marL="274320" lvl="0" indent="-274320" defTabSz="914400">
              <a:spcBef>
                <a:spcPts val="0"/>
              </a:spcBef>
              <a:spcAft>
                <a:spcPts val="300"/>
              </a:spcAft>
              <a:buClr>
                <a:schemeClr val="accent3"/>
              </a:buClr>
              <a:buSzPct val="95000"/>
              <a:defRPr/>
            </a:pPr>
            <a:r>
              <a:rPr lang="en-US" sz="2200" b="1" dirty="0"/>
              <a:t>return </a:t>
            </a:r>
            <a:r>
              <a:rPr lang="en-US" sz="2200" i="1" dirty="0"/>
              <a:t>p </a:t>
            </a:r>
            <a:r>
              <a:rPr lang="en-US" sz="2200" dirty="0"/>
              <a:t>{p is the value of </a:t>
            </a:r>
            <a:r>
              <a:rPr lang="en-US" sz="2200" i="1" dirty="0"/>
              <a:t>ab</a:t>
            </a:r>
            <a:r>
              <a:rPr lang="en-US" sz="2200" dirty="0"/>
              <a:t>}</a:t>
            </a:r>
          </a:p>
        </p:txBody>
      </p:sp>
      <p:sp>
        <p:nvSpPr>
          <p:cNvPr id="3" name="Content Placeholder 4"/>
          <p:cNvSpPr>
            <a:spLocks noGrp="1"/>
          </p:cNvSpPr>
          <p:nvPr>
            <p:ph idx="14"/>
          </p:nvPr>
        </p:nvSpPr>
        <p:spPr>
          <a:xfrm>
            <a:off x="457200" y="5867400"/>
            <a:ext cx="8229600" cy="711200"/>
          </a:xfrm>
        </p:spPr>
        <p:txBody>
          <a:bodyPr/>
          <a:lstStyle/>
          <a:p>
            <a:r>
              <a:rPr lang="en-US" sz="2200" dirty="0"/>
              <a:t>The number of additions of bits used by the algorithm to multiply two </a:t>
            </a:r>
            <a:r>
              <a:rPr lang="en-US" sz="2200" i="1" dirty="0"/>
              <a:t>n</a:t>
            </a:r>
            <a:r>
              <a:rPr lang="en-US" sz="2200" dirty="0"/>
              <a:t>-bit integers is </a:t>
            </a:r>
            <a:r>
              <a:rPr lang="en-US" sz="2200" i="1" dirty="0"/>
              <a:t>O</a:t>
            </a:r>
            <a:r>
              <a:rPr lang="en-US" sz="2200" dirty="0"/>
              <a:t>(</a:t>
            </a:r>
            <a:r>
              <a:rPr lang="en-US" sz="2200" i="1" dirty="0"/>
              <a:t>n</a:t>
            </a:r>
            <a:r>
              <a:rPr lang="en-US" sz="2200" baseline="30000" dirty="0">
                <a:ea typeface="Cambria Math" pitchFamily="18" charset="0"/>
              </a:rPr>
              <a:t>2</a:t>
            </a:r>
            <a:r>
              <a:rPr lang="en-US" sz="2200" dirty="0"/>
              <a:t>).</a:t>
            </a:r>
          </a:p>
        </p:txBody>
      </p:sp>
    </p:spTree>
    <p:extLst>
      <p:ext uri="{BB962C8B-B14F-4D97-AF65-F5344CB8AC3E}">
        <p14:creationId xmlns:p14="http://schemas.microsoft.com/office/powerpoint/2010/main" val="158939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Modular Exponentiation</a:t>
            </a:r>
          </a:p>
        </p:txBody>
      </p:sp>
      <p:sp>
        <p:nvSpPr>
          <p:cNvPr id="3" name="Content Placeholder 2"/>
          <p:cNvSpPr>
            <a:spLocks noGrp="1"/>
          </p:cNvSpPr>
          <p:nvPr>
            <p:ph idx="1"/>
          </p:nvPr>
        </p:nvSpPr>
        <p:spPr>
          <a:xfrm>
            <a:off x="457200" y="1295400"/>
            <a:ext cx="8305800" cy="2209800"/>
          </a:xfrm>
        </p:spPr>
        <p:txBody>
          <a:bodyPr/>
          <a:lstStyle/>
          <a:p>
            <a:pPr>
              <a:spcBef>
                <a:spcPts val="0"/>
              </a:spcBef>
            </a:pPr>
            <a:r>
              <a:rPr lang="en-US" sz="2600" dirty="0"/>
              <a:t>In cryptography, it  is important to be able to find  </a:t>
            </a:r>
            <a:r>
              <a:rPr lang="en-US" sz="2600" i="1" dirty="0" err="1"/>
              <a:t>b</a:t>
            </a:r>
            <a:r>
              <a:rPr lang="en-US" sz="2600" i="1" baseline="30000" dirty="0" err="1"/>
              <a:t>n</a:t>
            </a:r>
            <a:r>
              <a:rPr lang="en-US" sz="2600" dirty="0"/>
              <a:t> mod m efficiently, where b, n, and m  are large integers.</a:t>
            </a:r>
          </a:p>
          <a:p>
            <a:pPr>
              <a:spcBef>
                <a:spcPts val="0"/>
              </a:spcBef>
            </a:pPr>
            <a:r>
              <a:rPr lang="en-US" sz="2600" dirty="0"/>
              <a:t>Use the binary expansion of n, n = (ak-1,…,a1,ao)2 , to compute </a:t>
            </a:r>
            <a:r>
              <a:rPr lang="en-US" sz="2600" i="1" dirty="0" err="1"/>
              <a:t>b</a:t>
            </a:r>
            <a:r>
              <a:rPr lang="en-US" sz="2600" i="1" baseline="30000" dirty="0" err="1"/>
              <a:t>n</a:t>
            </a:r>
            <a:r>
              <a:rPr lang="en-US" sz="2600" dirty="0"/>
              <a:t> .</a:t>
            </a:r>
          </a:p>
          <a:p>
            <a:pPr>
              <a:spcBef>
                <a:spcPts val="0"/>
              </a:spcBef>
            </a:pPr>
            <a:r>
              <a:rPr lang="en-US" sz="2600" dirty="0"/>
              <a:t>Note that:</a:t>
            </a:r>
          </a:p>
        </p:txBody>
      </p:sp>
      <p:graphicFrame>
        <p:nvGraphicFramePr>
          <p:cNvPr id="4" name="Object 3"/>
          <p:cNvGraphicFramePr>
            <a:graphicFrameLocks noChangeAspect="1"/>
          </p:cNvGraphicFramePr>
          <p:nvPr>
            <p:extLst>
              <p:ext uri="{D42A27DB-BD31-4B8C-83A1-F6EECF244321}">
                <p14:modId xmlns:p14="http://schemas.microsoft.com/office/powerpoint/2010/main" val="1118020273"/>
              </p:ext>
            </p:extLst>
          </p:nvPr>
        </p:nvGraphicFramePr>
        <p:xfrm>
          <a:off x="1981200" y="3489257"/>
          <a:ext cx="5943600" cy="453526"/>
        </p:xfrm>
        <a:graphic>
          <a:graphicData uri="http://schemas.openxmlformats.org/presentationml/2006/ole">
            <mc:AlternateContent xmlns:mc="http://schemas.openxmlformats.org/markup-compatibility/2006">
              <mc:Choice xmlns:v="urn:schemas-microsoft-com:vml" Requires="v">
                <p:oleObj spid="_x0000_s4754" name="Equation" r:id="rId3" imgW="3162240" imgH="241200" progId="Equation.DSMT4">
                  <p:embed/>
                </p:oleObj>
              </mc:Choice>
              <mc:Fallback>
                <p:oleObj name="Equation" r:id="rId3" imgW="3162240" imgH="241200" progId="Equation.DSMT4">
                  <p:embed/>
                  <p:pic>
                    <p:nvPicPr>
                      <p:cNvPr id="0" name=""/>
                      <p:cNvPicPr/>
                      <p:nvPr/>
                    </p:nvPicPr>
                    <p:blipFill>
                      <a:blip r:embed="rId4"/>
                      <a:stretch>
                        <a:fillRect/>
                      </a:stretch>
                    </p:blipFill>
                    <p:spPr>
                      <a:xfrm>
                        <a:off x="1981200" y="3489257"/>
                        <a:ext cx="5943600" cy="453526"/>
                      </a:xfrm>
                      <a:prstGeom prst="rect">
                        <a:avLst/>
                      </a:prstGeom>
                    </p:spPr>
                  </p:pic>
                </p:oleObj>
              </mc:Fallback>
            </mc:AlternateContent>
          </a:graphicData>
        </a:graphic>
      </p:graphicFrame>
      <p:sp>
        <p:nvSpPr>
          <p:cNvPr id="6" name="Content Placeholder 4"/>
          <p:cNvSpPr>
            <a:spLocks noGrp="1"/>
          </p:cNvSpPr>
          <p:nvPr>
            <p:ph idx="13"/>
          </p:nvPr>
        </p:nvSpPr>
        <p:spPr>
          <a:xfrm>
            <a:off x="457200" y="3962400"/>
            <a:ext cx="8382000" cy="2590800"/>
          </a:xfrm>
        </p:spPr>
        <p:txBody>
          <a:bodyPr/>
          <a:lstStyle/>
          <a:p>
            <a:pPr>
              <a:spcBef>
                <a:spcPts val="0"/>
              </a:spcBef>
            </a:pPr>
            <a:r>
              <a:rPr lang="en-US" sz="2600" dirty="0"/>
              <a:t>Therefore,  to compute  </a:t>
            </a:r>
            <a:r>
              <a:rPr lang="en-US" sz="2600" i="1" dirty="0" err="1"/>
              <a:t>b</a:t>
            </a:r>
            <a:r>
              <a:rPr lang="en-US" sz="2600" i="1" baseline="30000" dirty="0" err="1"/>
              <a:t>n</a:t>
            </a:r>
            <a:r>
              <a:rPr lang="en-US" sz="2600" i="1" dirty="0"/>
              <a:t>, </a:t>
            </a:r>
            <a:r>
              <a:rPr lang="en-US" sz="2600" dirty="0"/>
              <a:t>we need only compute the values of </a:t>
            </a:r>
            <a:r>
              <a:rPr lang="en-US" sz="2600" i="1" dirty="0"/>
              <a:t>b</a:t>
            </a:r>
            <a:r>
              <a:rPr lang="en-US" sz="2600" dirty="0"/>
              <a:t>, </a:t>
            </a:r>
            <a:r>
              <a:rPr lang="en-US" sz="2600" i="1" dirty="0"/>
              <a:t>b</a:t>
            </a:r>
            <a:r>
              <a:rPr lang="en-US" sz="2600" baseline="30000" dirty="0">
                <a:ea typeface="Cambria Math" pitchFamily="18" charset="0"/>
              </a:rPr>
              <a:t>2</a:t>
            </a:r>
            <a:r>
              <a:rPr lang="en-US" sz="2600" dirty="0"/>
              <a:t>, (</a:t>
            </a:r>
            <a:r>
              <a:rPr lang="en-US" sz="2600" i="1" dirty="0"/>
              <a:t>b</a:t>
            </a:r>
            <a:r>
              <a:rPr lang="en-US" sz="2600" baseline="30000" dirty="0">
                <a:ea typeface="Cambria Math" pitchFamily="18" charset="0"/>
              </a:rPr>
              <a:t>2</a:t>
            </a:r>
            <a:r>
              <a:rPr lang="en-US" sz="2600" dirty="0"/>
              <a:t>)</a:t>
            </a:r>
            <a:r>
              <a:rPr lang="en-US" sz="2600" baseline="30000" dirty="0">
                <a:ea typeface="Cambria Math" pitchFamily="18" charset="0"/>
              </a:rPr>
              <a:t>2</a:t>
            </a:r>
            <a:r>
              <a:rPr lang="en-US" sz="2600" dirty="0"/>
              <a:t> =</a:t>
            </a:r>
            <a:r>
              <a:rPr lang="en-US" sz="2600" i="1" dirty="0"/>
              <a:t> b</a:t>
            </a:r>
            <a:r>
              <a:rPr lang="en-US" sz="2600" baseline="30000" dirty="0">
                <a:ea typeface="Cambria Math" pitchFamily="18" charset="0"/>
              </a:rPr>
              <a:t>4</a:t>
            </a:r>
            <a:r>
              <a:rPr lang="en-US" sz="2600" dirty="0"/>
              <a:t>, (</a:t>
            </a:r>
            <a:r>
              <a:rPr lang="en-US" sz="2600" i="1" dirty="0"/>
              <a:t>b</a:t>
            </a:r>
            <a:r>
              <a:rPr lang="en-US" sz="2600" baseline="30000" dirty="0">
                <a:ea typeface="Cambria Math" pitchFamily="18" charset="0"/>
              </a:rPr>
              <a:t>4</a:t>
            </a:r>
            <a:r>
              <a:rPr lang="en-US" sz="2600" dirty="0"/>
              <a:t>)</a:t>
            </a:r>
            <a:r>
              <a:rPr lang="en-US" sz="2600" baseline="30000" dirty="0">
                <a:ea typeface="Cambria Math" pitchFamily="18" charset="0"/>
              </a:rPr>
              <a:t>2</a:t>
            </a:r>
            <a:r>
              <a:rPr lang="en-US" sz="2600" dirty="0"/>
              <a:t> =</a:t>
            </a:r>
            <a:r>
              <a:rPr lang="en-US" sz="2600" i="1" dirty="0"/>
              <a:t> b</a:t>
            </a:r>
            <a:r>
              <a:rPr lang="en-US" sz="2600" baseline="30000" dirty="0">
                <a:ea typeface="Cambria Math" pitchFamily="18" charset="0"/>
              </a:rPr>
              <a:t>8</a:t>
            </a:r>
            <a:r>
              <a:rPr lang="en-US" sz="2600" dirty="0"/>
              <a:t>, …, and the multiply the terms in this list, where </a:t>
            </a:r>
            <a:r>
              <a:rPr lang="en-US" sz="2600" i="1" dirty="0" err="1"/>
              <a:t>a</a:t>
            </a:r>
            <a:r>
              <a:rPr lang="en-US" sz="2600" i="1" baseline="-25000" dirty="0" err="1"/>
              <a:t>j</a:t>
            </a:r>
            <a:r>
              <a:rPr lang="en-US" sz="2600" i="1" dirty="0"/>
              <a:t> = </a:t>
            </a:r>
            <a:r>
              <a:rPr lang="en-US" sz="2600" dirty="0">
                <a:ea typeface="Cambria Math" pitchFamily="18" charset="0"/>
              </a:rPr>
              <a:t>1</a:t>
            </a:r>
            <a:r>
              <a:rPr lang="en-US" sz="2600" i="1" dirty="0"/>
              <a:t>.</a:t>
            </a:r>
          </a:p>
          <a:p>
            <a:pPr>
              <a:spcBef>
                <a:spcPts val="0"/>
              </a:spcBef>
            </a:pPr>
            <a:r>
              <a:rPr lang="en-US" sz="2600" b="1" dirty="0"/>
              <a:t>Example</a:t>
            </a:r>
            <a:r>
              <a:rPr lang="en-US" sz="2600" dirty="0"/>
              <a:t>: Compute </a:t>
            </a:r>
            <a:r>
              <a:rPr lang="en-US" sz="2600" dirty="0">
                <a:ea typeface="Cambria Math" pitchFamily="18" charset="0"/>
              </a:rPr>
              <a:t>3</a:t>
            </a:r>
            <a:r>
              <a:rPr lang="en-US" sz="2600" baseline="30000" dirty="0">
                <a:ea typeface="Cambria Math" pitchFamily="18" charset="0"/>
              </a:rPr>
              <a:t>11</a:t>
            </a:r>
            <a:r>
              <a:rPr lang="en-US" sz="2600" i="1" dirty="0"/>
              <a:t> </a:t>
            </a:r>
            <a:r>
              <a:rPr lang="en-US" sz="2600" dirty="0"/>
              <a:t>using this method</a:t>
            </a:r>
            <a:r>
              <a:rPr lang="en-US" sz="2600" i="1" dirty="0"/>
              <a:t>.</a:t>
            </a:r>
          </a:p>
          <a:p>
            <a:pPr>
              <a:spcBef>
                <a:spcPts val="0"/>
              </a:spcBef>
            </a:pPr>
            <a:r>
              <a:rPr lang="en-US" sz="2600" b="1" dirty="0"/>
              <a:t>Solution</a:t>
            </a:r>
            <a:r>
              <a:rPr lang="en-US" sz="2600" dirty="0"/>
              <a:t>: Note that </a:t>
            </a:r>
            <a:r>
              <a:rPr lang="en-US" sz="2600" dirty="0">
                <a:ea typeface="Cambria Math" pitchFamily="18" charset="0"/>
              </a:rPr>
              <a:t>11 </a:t>
            </a:r>
            <a:r>
              <a:rPr lang="en-US" sz="2600" dirty="0"/>
              <a:t>= (</a:t>
            </a:r>
            <a:r>
              <a:rPr lang="en-US" sz="2600" dirty="0">
                <a:ea typeface="Cambria Math" pitchFamily="18" charset="0"/>
              </a:rPr>
              <a:t>1011</a:t>
            </a:r>
            <a:r>
              <a:rPr lang="en-US" sz="2600" dirty="0"/>
              <a:t>)</a:t>
            </a:r>
            <a:r>
              <a:rPr lang="en-US" sz="2600" baseline="-25000" dirty="0">
                <a:ea typeface="Cambria Math" pitchFamily="18" charset="0"/>
              </a:rPr>
              <a:t>2</a:t>
            </a:r>
            <a:r>
              <a:rPr lang="en-US" sz="2600" dirty="0"/>
              <a:t> so that   </a:t>
            </a:r>
            <a:r>
              <a:rPr lang="en-US" sz="2600" dirty="0">
                <a:ea typeface="Cambria Math" pitchFamily="18" charset="0"/>
              </a:rPr>
              <a:t>3</a:t>
            </a:r>
            <a:r>
              <a:rPr lang="en-US" sz="2600" baseline="30000" dirty="0">
                <a:ea typeface="Cambria Math" pitchFamily="18" charset="0"/>
              </a:rPr>
              <a:t>11</a:t>
            </a:r>
            <a:r>
              <a:rPr lang="en-US" sz="2600" i="1" dirty="0"/>
              <a:t> </a:t>
            </a:r>
            <a:r>
              <a:rPr lang="en-US" sz="2600" dirty="0"/>
              <a:t>= </a:t>
            </a:r>
            <a:r>
              <a:rPr lang="en-US" sz="2600" dirty="0">
                <a:ea typeface="Cambria Math" pitchFamily="18" charset="0"/>
              </a:rPr>
              <a:t>3</a:t>
            </a:r>
            <a:r>
              <a:rPr lang="en-US" sz="2600" baseline="30000" dirty="0">
                <a:ea typeface="Cambria Math" pitchFamily="18" charset="0"/>
              </a:rPr>
              <a:t>8</a:t>
            </a:r>
            <a:r>
              <a:rPr lang="en-US" sz="2600" dirty="0">
                <a:ea typeface="Cambria Math" pitchFamily="18" charset="0"/>
              </a:rPr>
              <a:t> 3</a:t>
            </a:r>
            <a:r>
              <a:rPr lang="en-US" sz="2600" baseline="30000" dirty="0">
                <a:ea typeface="Cambria Math" pitchFamily="18" charset="0"/>
              </a:rPr>
              <a:t>2</a:t>
            </a:r>
            <a:r>
              <a:rPr lang="en-US" sz="2600" dirty="0">
                <a:ea typeface="Cambria Math" pitchFamily="18" charset="0"/>
              </a:rPr>
              <a:t> 3</a:t>
            </a:r>
            <a:r>
              <a:rPr lang="en-US" sz="2600" baseline="30000" dirty="0">
                <a:ea typeface="Cambria Math" pitchFamily="18" charset="0"/>
              </a:rPr>
              <a:t>1</a:t>
            </a:r>
            <a:r>
              <a:rPr lang="en-US" sz="2600" dirty="0">
                <a:ea typeface="Cambria Math" pitchFamily="18" charset="0"/>
              </a:rPr>
              <a:t> </a:t>
            </a:r>
            <a:r>
              <a:rPr lang="en-US" sz="2600" dirty="0"/>
              <a:t>=</a:t>
            </a:r>
            <a:r>
              <a:rPr lang="en-US" sz="2600" dirty="0">
                <a:ea typeface="Cambria Math" pitchFamily="18" charset="0"/>
              </a:rPr>
              <a:t> ((3</a:t>
            </a:r>
            <a:r>
              <a:rPr lang="en-US" sz="2600" baseline="30000" dirty="0">
                <a:ea typeface="Cambria Math" pitchFamily="18" charset="0"/>
              </a:rPr>
              <a:t>2</a:t>
            </a:r>
            <a:r>
              <a:rPr lang="en-US" sz="2600" dirty="0">
                <a:ea typeface="Cambria Math" pitchFamily="18" charset="0"/>
              </a:rPr>
              <a:t>)</a:t>
            </a:r>
            <a:r>
              <a:rPr lang="en-US" sz="2600" baseline="30000" dirty="0">
                <a:ea typeface="Cambria Math" pitchFamily="18" charset="0"/>
              </a:rPr>
              <a:t>2 </a:t>
            </a:r>
            <a:r>
              <a:rPr lang="en-US" sz="2600" dirty="0">
                <a:ea typeface="Cambria Math" pitchFamily="18" charset="0"/>
              </a:rPr>
              <a:t>)</a:t>
            </a:r>
            <a:r>
              <a:rPr lang="en-US" sz="2600" baseline="30000" dirty="0">
                <a:ea typeface="Cambria Math" pitchFamily="18" charset="0"/>
              </a:rPr>
              <a:t>2 </a:t>
            </a:r>
            <a:r>
              <a:rPr lang="en-US" sz="2600" dirty="0">
                <a:ea typeface="Cambria Math" pitchFamily="18" charset="0"/>
              </a:rPr>
              <a:t>3</a:t>
            </a:r>
            <a:r>
              <a:rPr lang="en-US" sz="2600" baseline="30000" dirty="0">
                <a:ea typeface="Cambria Math" pitchFamily="18" charset="0"/>
              </a:rPr>
              <a:t>2</a:t>
            </a:r>
            <a:r>
              <a:rPr lang="en-US" sz="2600" dirty="0">
                <a:ea typeface="Cambria Math" pitchFamily="18" charset="0"/>
              </a:rPr>
              <a:t> 3</a:t>
            </a:r>
            <a:r>
              <a:rPr lang="en-US" sz="2600" baseline="30000" dirty="0">
                <a:ea typeface="Cambria Math" pitchFamily="18" charset="0"/>
              </a:rPr>
              <a:t>1</a:t>
            </a:r>
            <a:r>
              <a:rPr lang="en-US" sz="2600" dirty="0">
                <a:ea typeface="Cambria Math" pitchFamily="18" charset="0"/>
              </a:rPr>
              <a:t>  = (9</a:t>
            </a:r>
            <a:r>
              <a:rPr lang="en-US" sz="2600" baseline="30000" dirty="0">
                <a:ea typeface="Cambria Math" pitchFamily="18" charset="0"/>
              </a:rPr>
              <a:t>2 </a:t>
            </a:r>
            <a:r>
              <a:rPr lang="en-US" sz="2600" dirty="0">
                <a:ea typeface="Cambria Math" pitchFamily="18" charset="0"/>
              </a:rPr>
              <a:t>)</a:t>
            </a:r>
            <a:r>
              <a:rPr lang="en-US" sz="2600" baseline="30000" dirty="0">
                <a:ea typeface="Cambria Math" pitchFamily="18" charset="0"/>
              </a:rPr>
              <a:t>2 </a:t>
            </a:r>
            <a:r>
              <a:rPr lang="en-US" sz="2600" dirty="0">
                <a:ea typeface="Cambria Math"/>
              </a:rPr>
              <a:t>∙ </a:t>
            </a:r>
            <a:r>
              <a:rPr lang="en-US" sz="2600" dirty="0">
                <a:ea typeface="Cambria Math" pitchFamily="18" charset="0"/>
              </a:rPr>
              <a:t>9 </a:t>
            </a:r>
            <a:r>
              <a:rPr lang="en-US" sz="2600" dirty="0">
                <a:ea typeface="Cambria Math"/>
              </a:rPr>
              <a:t>∙</a:t>
            </a:r>
            <a:r>
              <a:rPr lang="en-US" sz="2600" dirty="0">
                <a:ea typeface="Cambria Math" pitchFamily="18" charset="0"/>
              </a:rPr>
              <a:t>3 = (81)</a:t>
            </a:r>
            <a:r>
              <a:rPr lang="en-US" sz="2600" baseline="30000" dirty="0">
                <a:ea typeface="Cambria Math" pitchFamily="18" charset="0"/>
              </a:rPr>
              <a:t>2 </a:t>
            </a:r>
            <a:r>
              <a:rPr lang="en-US" sz="2600" dirty="0">
                <a:ea typeface="Cambria Math"/>
              </a:rPr>
              <a:t>∙ </a:t>
            </a:r>
            <a:r>
              <a:rPr lang="en-US" sz="2600" dirty="0">
                <a:ea typeface="Cambria Math" pitchFamily="18" charset="0"/>
              </a:rPr>
              <a:t>9 </a:t>
            </a:r>
            <a:r>
              <a:rPr lang="en-US" sz="2600" dirty="0">
                <a:ea typeface="Cambria Math"/>
              </a:rPr>
              <a:t>∙</a:t>
            </a:r>
            <a:r>
              <a:rPr lang="en-US" sz="2600" dirty="0">
                <a:ea typeface="Cambria Math" pitchFamily="18" charset="0"/>
              </a:rPr>
              <a:t>3 =6561</a:t>
            </a:r>
            <a:r>
              <a:rPr lang="en-US" sz="2600" baseline="30000" dirty="0">
                <a:ea typeface="Cambria Math" pitchFamily="18" charset="0"/>
              </a:rPr>
              <a:t> </a:t>
            </a:r>
            <a:r>
              <a:rPr lang="en-US" sz="2600" dirty="0">
                <a:ea typeface="Cambria Math"/>
              </a:rPr>
              <a:t>∙ </a:t>
            </a:r>
            <a:r>
              <a:rPr lang="en-US" sz="2600" dirty="0">
                <a:ea typeface="Cambria Math" pitchFamily="18" charset="0"/>
              </a:rPr>
              <a:t>9 </a:t>
            </a:r>
            <a:r>
              <a:rPr lang="en-US" sz="2600" dirty="0">
                <a:ea typeface="Cambria Math"/>
              </a:rPr>
              <a:t>∙</a:t>
            </a:r>
            <a:r>
              <a:rPr lang="en-US" sz="2600" dirty="0">
                <a:ea typeface="Cambria Math" pitchFamily="18" charset="0"/>
              </a:rPr>
              <a:t>3</a:t>
            </a:r>
            <a:r>
              <a:rPr lang="en-US" sz="2600" dirty="0"/>
              <a:t> </a:t>
            </a:r>
            <a:r>
              <a:rPr lang="en-US" sz="2600" dirty="0">
                <a:ea typeface="Cambria Math" pitchFamily="18" charset="0"/>
              </a:rPr>
              <a:t>=117,147</a:t>
            </a:r>
            <a:r>
              <a:rPr lang="en-US" sz="2600" dirty="0"/>
              <a:t>.</a:t>
            </a:r>
            <a:endParaRPr lang="en-US" sz="2600" baseline="30000" dirty="0">
              <a:ea typeface="Cambria Math" pitchFamily="18" charset="0"/>
            </a:endParaRPr>
          </a:p>
        </p:txBody>
      </p:sp>
    </p:spTree>
    <p:extLst>
      <p:ext uri="{BB962C8B-B14F-4D97-AF65-F5344CB8AC3E}">
        <p14:creationId xmlns:p14="http://schemas.microsoft.com/office/powerpoint/2010/main" val="278446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Modular Exponentiation Algorithm</a:t>
            </a:r>
          </a:p>
        </p:txBody>
      </p:sp>
      <p:sp>
        <p:nvSpPr>
          <p:cNvPr id="8" name="Content Placeholder 2"/>
          <p:cNvSpPr>
            <a:spLocks noGrp="1"/>
          </p:cNvSpPr>
          <p:nvPr>
            <p:ph idx="1"/>
          </p:nvPr>
        </p:nvSpPr>
        <p:spPr>
          <a:xfrm>
            <a:off x="457200" y="1295400"/>
            <a:ext cx="8382000" cy="457200"/>
          </a:xfrm>
        </p:spPr>
        <p:txBody>
          <a:bodyPr/>
          <a:lstStyle/>
          <a:p>
            <a:r>
              <a:rPr lang="en-US" sz="2400" dirty="0"/>
              <a:t>Algorithm for computing the product of two </a:t>
            </a:r>
            <a:r>
              <a:rPr lang="en-US" sz="2400" i="1" dirty="0"/>
              <a:t>n</a:t>
            </a:r>
            <a:r>
              <a:rPr lang="en-US" sz="2400" dirty="0"/>
              <a:t> bit integers.</a:t>
            </a:r>
          </a:p>
        </p:txBody>
      </p:sp>
      <p:sp>
        <p:nvSpPr>
          <p:cNvPr id="5" name="Content Placeholder 3"/>
          <p:cNvSpPr>
            <a:spLocks noGrp="1"/>
          </p:cNvSpPr>
          <p:nvPr>
            <p:ph idx="13"/>
          </p:nvPr>
        </p:nvSpPr>
        <p:spPr>
          <a:xfrm>
            <a:off x="457200" y="2057400"/>
            <a:ext cx="8229600" cy="4038600"/>
          </a:xfrm>
          <a:ln w="28575">
            <a:solidFill>
              <a:srgbClr val="14AAE1"/>
            </a:solidFill>
          </a:ln>
        </p:spPr>
        <p:txBody>
          <a:bodyPr anchor="ctr"/>
          <a:lstStyle/>
          <a:p>
            <a:pPr lvl="0">
              <a:spcBef>
                <a:spcPct val="20000"/>
              </a:spcBef>
              <a:buClr>
                <a:schemeClr val="accent3"/>
              </a:buClr>
              <a:buSzPct val="95000"/>
              <a:defRPr/>
            </a:pPr>
            <a:r>
              <a:rPr lang="en-US" sz="2400" b="1" dirty="0"/>
              <a:t>procedure</a:t>
            </a:r>
            <a:r>
              <a:rPr lang="en-US" sz="2400" dirty="0"/>
              <a:t> </a:t>
            </a:r>
            <a:r>
              <a:rPr lang="en-US" sz="2400" i="1" dirty="0"/>
              <a:t>modular exponentiation</a:t>
            </a:r>
            <a:r>
              <a:rPr lang="en-US" sz="2400" dirty="0"/>
              <a:t>(</a:t>
            </a:r>
            <a:r>
              <a:rPr lang="en-US" sz="2400" i="1" dirty="0"/>
              <a:t>b</a:t>
            </a:r>
            <a:r>
              <a:rPr lang="en-US" sz="2400" dirty="0"/>
              <a:t>: integer, </a:t>
            </a:r>
            <a:r>
              <a:rPr lang="en-US" sz="2400" i="1" dirty="0"/>
              <a:t>n</a:t>
            </a:r>
            <a:r>
              <a:rPr lang="en-US" sz="2400" dirty="0"/>
              <a:t> = (</a:t>
            </a:r>
            <a:r>
              <a:rPr lang="en-US" sz="2400" i="1" dirty="0"/>
              <a:t>a</a:t>
            </a:r>
            <a:r>
              <a:rPr lang="en-US" sz="2400" i="1" baseline="-25000" dirty="0"/>
              <a:t>k-</a:t>
            </a:r>
            <a:r>
              <a:rPr lang="en-US" sz="2400" baseline="-25000" dirty="0">
                <a:ea typeface="Cambria Math" pitchFamily="18" charset="0"/>
              </a:rPr>
              <a:t>1</a:t>
            </a:r>
            <a:r>
              <a:rPr lang="en-US" sz="2400" i="1" dirty="0"/>
              <a:t>a</a:t>
            </a:r>
            <a:r>
              <a:rPr lang="en-US" sz="2400" i="1" baseline="-25000" dirty="0"/>
              <a:t>k-</a:t>
            </a:r>
            <a:r>
              <a:rPr lang="en-US" sz="2400" baseline="-25000" dirty="0">
                <a:ea typeface="Cambria Math" pitchFamily="18" charset="0"/>
              </a:rPr>
              <a:t>2</a:t>
            </a:r>
            <a:r>
              <a:rPr lang="en-US" sz="2400" i="1" dirty="0"/>
              <a:t>…a</a:t>
            </a:r>
            <a:r>
              <a:rPr lang="en-US" sz="2400" baseline="-25000" dirty="0">
                <a:ea typeface="Cambria Math" pitchFamily="18" charset="0"/>
              </a:rPr>
              <a:t>1</a:t>
            </a:r>
            <a:r>
              <a:rPr lang="en-US" sz="2400" i="1" dirty="0"/>
              <a:t>a</a:t>
            </a:r>
            <a:r>
              <a:rPr lang="en-US" sz="2400" baseline="-25000" dirty="0">
                <a:ea typeface="Cambria Math" pitchFamily="18" charset="0"/>
              </a:rPr>
              <a:t>0</a:t>
            </a:r>
            <a:r>
              <a:rPr lang="en-US" sz="2400" dirty="0"/>
              <a:t>)</a:t>
            </a:r>
            <a:r>
              <a:rPr lang="en-US" sz="2400" baseline="-25000" dirty="0">
                <a:ea typeface="Cambria Math" pitchFamily="18" charset="0"/>
              </a:rPr>
              <a:t>2</a:t>
            </a:r>
            <a:r>
              <a:rPr lang="en-US" sz="2400" dirty="0"/>
              <a:t> , </a:t>
            </a:r>
            <a:r>
              <a:rPr lang="en-US" sz="2400" i="1" dirty="0"/>
              <a:t>m</a:t>
            </a:r>
            <a:r>
              <a:rPr lang="en-US" sz="2400" dirty="0"/>
              <a:t>: positive integers)</a:t>
            </a:r>
          </a:p>
          <a:p>
            <a:pPr marL="274320" lvl="0" indent="-274320">
              <a:spcBef>
                <a:spcPct val="20000"/>
              </a:spcBef>
              <a:buClr>
                <a:schemeClr val="accent3"/>
              </a:buClr>
              <a:buSzPct val="95000"/>
              <a:defRPr/>
            </a:pPr>
            <a:r>
              <a:rPr lang="en-US" sz="2400" b="1" dirty="0"/>
              <a:t> </a:t>
            </a:r>
            <a:r>
              <a:rPr lang="en-US" sz="2400" i="1" dirty="0"/>
              <a:t>x</a:t>
            </a:r>
            <a:r>
              <a:rPr lang="en-US" sz="2400" dirty="0"/>
              <a:t> </a:t>
            </a:r>
            <a:r>
              <a:rPr lang="en-US" sz="2400" dirty="0">
                <a:ea typeface="Cambria Math" pitchFamily="18" charset="0"/>
              </a:rPr>
              <a:t>:= 1</a:t>
            </a:r>
          </a:p>
          <a:p>
            <a:pPr marL="274320" lvl="0" indent="-274320">
              <a:spcBef>
                <a:spcPct val="20000"/>
              </a:spcBef>
              <a:buClr>
                <a:schemeClr val="accent3"/>
              </a:buClr>
              <a:buSzPct val="95000"/>
              <a:defRPr/>
            </a:pPr>
            <a:r>
              <a:rPr lang="en-US" sz="2400" i="1" dirty="0"/>
              <a:t>power</a:t>
            </a:r>
            <a:r>
              <a:rPr lang="en-US" sz="2400" dirty="0"/>
              <a:t> </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b="1" dirty="0">
                <a:ea typeface="Cambria Math" pitchFamily="18" charset="0"/>
              </a:rPr>
              <a:t>mod</a:t>
            </a:r>
            <a:r>
              <a:rPr lang="en-US" sz="2400" dirty="0">
                <a:ea typeface="Cambria Math" pitchFamily="18" charset="0"/>
              </a:rPr>
              <a:t> </a:t>
            </a:r>
            <a:r>
              <a:rPr lang="en-US" sz="2400" i="1" dirty="0">
                <a:ea typeface="Cambria Math" pitchFamily="18" charset="0"/>
              </a:rPr>
              <a:t>m</a:t>
            </a:r>
          </a:p>
          <a:p>
            <a:pPr marL="274320" lvl="0" indent="-274320">
              <a:spcBef>
                <a:spcPct val="20000"/>
              </a:spcBef>
              <a:buClr>
                <a:schemeClr val="accent3"/>
              </a:buClr>
              <a:buSzPct val="95000"/>
              <a:defRPr/>
            </a:pPr>
            <a:r>
              <a:rPr lang="en-US" sz="2400" b="1" dirty="0"/>
              <a:t>for  </a:t>
            </a:r>
            <a:r>
              <a:rPr lang="en-US" sz="2400" i="1" dirty="0" err="1"/>
              <a:t>i</a:t>
            </a:r>
            <a:r>
              <a:rPr lang="en-US" sz="2400" dirty="0"/>
              <a:t> </a:t>
            </a:r>
            <a:r>
              <a:rPr lang="en-US" sz="2400" dirty="0">
                <a:ea typeface="Cambria Math" pitchFamily="18" charset="0"/>
              </a:rPr>
              <a:t>:= 0 </a:t>
            </a:r>
            <a:r>
              <a:rPr lang="en-US" sz="2400" dirty="0"/>
              <a:t>to </a:t>
            </a:r>
            <a:r>
              <a:rPr lang="en-US" sz="2400" i="1" dirty="0"/>
              <a:t>k</a:t>
            </a:r>
            <a:r>
              <a:rPr lang="en-US" sz="2400" dirty="0"/>
              <a:t> </a:t>
            </a:r>
            <a:r>
              <a:rPr lang="en-US" sz="2400" dirty="0">
                <a:ea typeface="Cambria Math"/>
              </a:rPr>
              <a:t>− 1</a:t>
            </a:r>
          </a:p>
          <a:p>
            <a:pPr marL="274320" lvl="0" indent="-274320">
              <a:spcBef>
                <a:spcPct val="20000"/>
              </a:spcBef>
              <a:buClr>
                <a:schemeClr val="accent3"/>
              </a:buClr>
              <a:buSzPct val="95000"/>
              <a:defRPr/>
            </a:pPr>
            <a:r>
              <a:rPr lang="en-US" sz="2400" b="1" dirty="0">
                <a:ea typeface="Cambria Math"/>
              </a:rPr>
              <a:t>	if </a:t>
            </a:r>
            <a:r>
              <a:rPr lang="en-US" sz="2400" i="1" dirty="0" err="1"/>
              <a:t>a</a:t>
            </a:r>
            <a:r>
              <a:rPr lang="en-US" sz="2400" i="1" baseline="-25000" dirty="0" err="1"/>
              <a:t>i</a:t>
            </a:r>
            <a:r>
              <a:rPr lang="en-US" sz="2400" dirty="0">
                <a:ea typeface="Cambria Math" pitchFamily="18" charset="0"/>
              </a:rPr>
              <a:t>= 1 </a:t>
            </a:r>
            <a:r>
              <a:rPr lang="en-US" sz="2400" b="1" dirty="0">
                <a:ea typeface="Cambria Math" pitchFamily="18" charset="0"/>
              </a:rPr>
              <a:t>then </a:t>
            </a:r>
            <a:r>
              <a:rPr lang="en-US" sz="2400" i="1" dirty="0"/>
              <a:t>x</a:t>
            </a:r>
            <a:r>
              <a:rPr lang="en-US" sz="2400" i="1" baseline="-25000" dirty="0"/>
              <a:t> </a:t>
            </a:r>
            <a:r>
              <a:rPr lang="en-US" sz="2400" dirty="0">
                <a:ea typeface="Cambria Math" pitchFamily="18" charset="0"/>
              </a:rPr>
              <a:t>:= (</a:t>
            </a:r>
            <a:r>
              <a:rPr lang="en-US" sz="2400" i="1" dirty="0">
                <a:ea typeface="Cambria Math" pitchFamily="18" charset="0"/>
              </a:rPr>
              <a:t>x</a:t>
            </a:r>
            <a:r>
              <a:rPr lang="en-US" sz="2400" i="1" dirty="0">
                <a:ea typeface="Cambria Math"/>
              </a:rPr>
              <a:t>∙ power</a:t>
            </a:r>
            <a:r>
              <a:rPr lang="en-US" sz="2400" dirty="0"/>
              <a:t> )</a:t>
            </a:r>
            <a:r>
              <a:rPr lang="en-US" sz="2400" b="1" dirty="0">
                <a:ea typeface="Cambria Math" pitchFamily="18" charset="0"/>
              </a:rPr>
              <a:t> mod</a:t>
            </a:r>
            <a:r>
              <a:rPr lang="en-US" sz="2400" dirty="0">
                <a:ea typeface="Cambria Math" pitchFamily="18" charset="0"/>
              </a:rPr>
              <a:t> </a:t>
            </a:r>
            <a:r>
              <a:rPr lang="en-US" sz="2400" i="1" dirty="0">
                <a:ea typeface="Cambria Math" pitchFamily="18" charset="0"/>
              </a:rPr>
              <a:t>m</a:t>
            </a:r>
            <a:endParaRPr lang="en-US" sz="2400" dirty="0">
              <a:ea typeface="Cambria Math" pitchFamily="18" charset="0"/>
            </a:endParaRPr>
          </a:p>
          <a:p>
            <a:pPr marL="274320" indent="-274320">
              <a:spcBef>
                <a:spcPct val="20000"/>
              </a:spcBef>
              <a:buClr>
                <a:schemeClr val="accent3"/>
              </a:buClr>
              <a:buSzPct val="95000"/>
              <a:defRPr/>
            </a:pPr>
            <a:r>
              <a:rPr lang="en-US" sz="2400" i="1" dirty="0"/>
              <a:t>	power</a:t>
            </a:r>
            <a:r>
              <a:rPr lang="en-US" sz="2400" dirty="0"/>
              <a:t> </a:t>
            </a:r>
            <a:r>
              <a:rPr lang="en-US" sz="2400" dirty="0">
                <a:ea typeface="Cambria Math" pitchFamily="18" charset="0"/>
              </a:rPr>
              <a:t>:= (</a:t>
            </a:r>
            <a:r>
              <a:rPr lang="en-US" sz="2400" i="1" dirty="0">
                <a:ea typeface="Cambria Math" pitchFamily="18" charset="0"/>
              </a:rPr>
              <a:t>power</a:t>
            </a:r>
            <a:r>
              <a:rPr lang="en-US" sz="2400" i="1" dirty="0">
                <a:ea typeface="Cambria Math"/>
              </a:rPr>
              <a:t>∙ power</a:t>
            </a:r>
            <a:r>
              <a:rPr lang="en-US" sz="2400" dirty="0"/>
              <a:t> )</a:t>
            </a:r>
            <a:r>
              <a:rPr lang="en-US" sz="2400" b="1" dirty="0">
                <a:ea typeface="Cambria Math" pitchFamily="18" charset="0"/>
              </a:rPr>
              <a:t> mod</a:t>
            </a:r>
            <a:r>
              <a:rPr lang="en-US" sz="2400" dirty="0">
                <a:ea typeface="Cambria Math" pitchFamily="18" charset="0"/>
              </a:rPr>
              <a:t> </a:t>
            </a:r>
            <a:r>
              <a:rPr lang="en-US" sz="2400" i="1" dirty="0">
                <a:ea typeface="Cambria Math" pitchFamily="18" charset="0"/>
              </a:rPr>
              <a:t>m</a:t>
            </a:r>
            <a:endParaRPr lang="en-US" sz="2400" i="1" dirty="0"/>
          </a:p>
          <a:p>
            <a:pPr marL="274320" lvl="0" indent="-274320">
              <a:spcBef>
                <a:spcPct val="20000"/>
              </a:spcBef>
              <a:buClr>
                <a:schemeClr val="accent3"/>
              </a:buClr>
              <a:buSzPct val="95000"/>
              <a:defRPr/>
            </a:pPr>
            <a:r>
              <a:rPr lang="en-US" sz="2400" b="1" dirty="0"/>
              <a:t>return</a:t>
            </a:r>
            <a:r>
              <a:rPr lang="en-US" sz="2400" dirty="0"/>
              <a:t> </a:t>
            </a:r>
            <a:r>
              <a:rPr lang="en-US" sz="2400" i="1" dirty="0"/>
              <a:t>x </a:t>
            </a:r>
            <a:r>
              <a:rPr lang="en-US" sz="2400" dirty="0"/>
              <a:t>{</a:t>
            </a:r>
            <a:r>
              <a:rPr lang="en-US" sz="2400" i="1" dirty="0"/>
              <a:t>x</a:t>
            </a:r>
            <a:r>
              <a:rPr lang="en-US" sz="2400" dirty="0"/>
              <a:t> equals </a:t>
            </a:r>
            <a:r>
              <a:rPr lang="en-US" sz="2400" i="1" dirty="0" err="1"/>
              <a:t>b</a:t>
            </a:r>
            <a:r>
              <a:rPr lang="en-US" sz="2400" i="1" baseline="30000" dirty="0" err="1"/>
              <a:t>n</a:t>
            </a:r>
            <a:r>
              <a:rPr lang="en-US" sz="2400" dirty="0"/>
              <a:t> </a:t>
            </a:r>
            <a:r>
              <a:rPr lang="en-US" sz="2400" b="1" dirty="0"/>
              <a:t>mod</a:t>
            </a:r>
            <a:r>
              <a:rPr lang="en-US" sz="2400" dirty="0"/>
              <a:t> </a:t>
            </a:r>
            <a:r>
              <a:rPr lang="en-US" sz="2400" i="1" dirty="0"/>
              <a:t>m</a:t>
            </a:r>
            <a:r>
              <a:rPr lang="en-US" sz="2400" dirty="0"/>
              <a:t> }</a:t>
            </a:r>
            <a:endParaRPr lang="en-US" sz="2400" i="1" dirty="0"/>
          </a:p>
        </p:txBody>
      </p:sp>
      <p:sp>
        <p:nvSpPr>
          <p:cNvPr id="3" name="Content Placeholder 4"/>
          <p:cNvSpPr>
            <a:spLocks noGrp="1"/>
          </p:cNvSpPr>
          <p:nvPr>
            <p:ph idx="14"/>
          </p:nvPr>
        </p:nvSpPr>
        <p:spPr>
          <a:xfrm>
            <a:off x="457200" y="6096000"/>
            <a:ext cx="8229600" cy="457200"/>
          </a:xfrm>
        </p:spPr>
        <p:txBody>
          <a:bodyPr/>
          <a:lstStyle/>
          <a:p>
            <a:pPr marL="0" lvl="1" indent="0">
              <a:buNone/>
            </a:pPr>
            <a:r>
              <a:rPr lang="en-US" sz="2600" i="1" dirty="0"/>
              <a:t>O</a:t>
            </a:r>
            <a:r>
              <a:rPr lang="en-US" sz="2600" dirty="0"/>
              <a:t>((log </a:t>
            </a:r>
            <a:r>
              <a:rPr lang="en-US" sz="2600" i="1" dirty="0"/>
              <a:t>m</a:t>
            </a:r>
            <a:r>
              <a:rPr lang="en-US" sz="2600" dirty="0"/>
              <a:t> )</a:t>
            </a:r>
            <a:r>
              <a:rPr lang="en-US" sz="2600" baseline="30000" dirty="0">
                <a:ea typeface="Cambria Math" pitchFamily="18" charset="0"/>
              </a:rPr>
              <a:t>2</a:t>
            </a:r>
            <a:r>
              <a:rPr lang="en-US" sz="2600" dirty="0"/>
              <a:t> log </a:t>
            </a:r>
            <a:r>
              <a:rPr lang="en-US" sz="2600" i="1" dirty="0"/>
              <a:t>n</a:t>
            </a:r>
            <a:r>
              <a:rPr lang="en-US" sz="2600" dirty="0"/>
              <a:t>) bit operations are used to find  </a:t>
            </a:r>
            <a:r>
              <a:rPr lang="en-US" sz="2600" i="1" dirty="0" err="1"/>
              <a:t>b</a:t>
            </a:r>
            <a:r>
              <a:rPr lang="en-US" sz="2600" i="1" baseline="30000" dirty="0" err="1"/>
              <a:t>n</a:t>
            </a:r>
            <a:r>
              <a:rPr lang="en-US" sz="2600" dirty="0"/>
              <a:t> </a:t>
            </a:r>
            <a:r>
              <a:rPr lang="en-US" sz="2600" b="1" dirty="0"/>
              <a:t>mod</a:t>
            </a:r>
            <a:r>
              <a:rPr lang="en-US" sz="2600" dirty="0"/>
              <a:t> </a:t>
            </a:r>
            <a:r>
              <a:rPr lang="en-US" sz="2600" i="1" dirty="0"/>
              <a:t>m</a:t>
            </a:r>
            <a:r>
              <a:rPr lang="en-US" sz="2600" dirty="0"/>
              <a:t>.</a:t>
            </a:r>
          </a:p>
        </p:txBody>
      </p:sp>
    </p:spTree>
    <p:extLst>
      <p:ext uri="{BB962C8B-B14F-4D97-AF65-F5344CB8AC3E}">
        <p14:creationId xmlns:p14="http://schemas.microsoft.com/office/powerpoint/2010/main" val="3311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Primes and Greatest Common Divisors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4.3</a:t>
            </a:r>
          </a:p>
        </p:txBody>
      </p:sp>
    </p:spTree>
    <p:extLst>
      <p:ext uri="{BB962C8B-B14F-4D97-AF65-F5344CB8AC3E}">
        <p14:creationId xmlns:p14="http://schemas.microsoft.com/office/powerpoint/2010/main" val="3890456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3</a:t>
            </a:r>
          </a:p>
        </p:txBody>
      </p:sp>
      <p:sp>
        <p:nvSpPr>
          <p:cNvPr id="14" name="Content Placeholder 2"/>
          <p:cNvSpPr>
            <a:spLocks noGrp="1"/>
          </p:cNvSpPr>
          <p:nvPr>
            <p:ph idx="1"/>
          </p:nvPr>
        </p:nvSpPr>
        <p:spPr/>
        <p:txBody>
          <a:bodyPr/>
          <a:lstStyle/>
          <a:p>
            <a:r>
              <a:rPr lang="en-US" dirty="0"/>
              <a:t>Prime Numbers and their Properties</a:t>
            </a:r>
          </a:p>
          <a:p>
            <a:r>
              <a:rPr lang="en-US" dirty="0"/>
              <a:t>Conjectures and Open Problems About Primes</a:t>
            </a:r>
          </a:p>
          <a:p>
            <a:r>
              <a:rPr lang="en-US" dirty="0"/>
              <a:t>Greatest Common Divisors and Least Common Multiples</a:t>
            </a:r>
          </a:p>
          <a:p>
            <a:r>
              <a:rPr lang="en-US" dirty="0"/>
              <a:t>The Euclidian Algorithm</a:t>
            </a:r>
          </a:p>
          <a:p>
            <a:r>
              <a:rPr lang="en-US" dirty="0" err="1"/>
              <a:t>gcds</a:t>
            </a:r>
            <a:r>
              <a:rPr lang="en-US" dirty="0"/>
              <a:t> as Linear Combinations</a:t>
            </a:r>
          </a:p>
        </p:txBody>
      </p:sp>
    </p:spTree>
    <p:extLst>
      <p:ext uri="{BB962C8B-B14F-4D97-AF65-F5344CB8AC3E}">
        <p14:creationId xmlns:p14="http://schemas.microsoft.com/office/powerpoint/2010/main" val="471041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Primes</a:t>
            </a:r>
            <a:endParaRPr lang="en-US" sz="1500" dirty="0"/>
          </a:p>
        </p:txBody>
      </p:sp>
      <p:sp>
        <p:nvSpPr>
          <p:cNvPr id="14" name="Content Placeholder 2"/>
          <p:cNvSpPr>
            <a:spLocks noGrp="1"/>
          </p:cNvSpPr>
          <p:nvPr>
            <p:ph idx="1"/>
          </p:nvPr>
        </p:nvSpPr>
        <p:spPr/>
        <p:txBody>
          <a:bodyPr/>
          <a:lstStyle/>
          <a:p>
            <a:r>
              <a:rPr lang="en-US" b="1" dirty="0"/>
              <a:t> Definition</a:t>
            </a:r>
            <a:r>
              <a:rPr lang="en-US" dirty="0"/>
              <a:t>: A positive integer </a:t>
            </a:r>
            <a:r>
              <a:rPr lang="en-US" i="1" dirty="0"/>
              <a:t>p</a:t>
            </a:r>
            <a:r>
              <a:rPr lang="en-US" dirty="0"/>
              <a:t> greater than </a:t>
            </a:r>
            <a:r>
              <a:rPr lang="en-US" dirty="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ea typeface="Cambria Math" pitchFamily="18" charset="0"/>
              </a:rPr>
              <a:t>1</a:t>
            </a:r>
            <a:r>
              <a:rPr lang="en-US" dirty="0"/>
              <a:t> and </a:t>
            </a:r>
            <a:r>
              <a:rPr lang="en-US" i="1" dirty="0"/>
              <a:t>p</a:t>
            </a:r>
            <a:r>
              <a:rPr lang="en-US" dirty="0"/>
              <a:t>. A positive integer that is greater than </a:t>
            </a:r>
            <a:r>
              <a:rPr lang="en-US" dirty="0">
                <a:ea typeface="Cambria Math" pitchFamily="18" charset="0"/>
              </a:rPr>
              <a:t>1</a:t>
            </a:r>
            <a:r>
              <a:rPr lang="en-US" dirty="0"/>
              <a:t> and is not prime is called </a:t>
            </a:r>
            <a:r>
              <a:rPr lang="en-US" i="1" dirty="0"/>
              <a:t>composite</a:t>
            </a:r>
            <a:r>
              <a:rPr lang="en-US" dirty="0"/>
              <a:t>.</a:t>
            </a:r>
          </a:p>
          <a:p>
            <a:r>
              <a:rPr lang="en-US" b="1" dirty="0"/>
              <a:t>Example</a:t>
            </a:r>
            <a:r>
              <a:rPr lang="en-US" dirty="0"/>
              <a:t>:  The integer </a:t>
            </a:r>
            <a:r>
              <a:rPr lang="en-US" dirty="0">
                <a:ea typeface="Cambria Math" pitchFamily="18" charset="0"/>
              </a:rPr>
              <a:t>7</a:t>
            </a:r>
            <a:r>
              <a:rPr lang="en-US" dirty="0"/>
              <a:t> is prime because its only positive factors are </a:t>
            </a:r>
            <a:r>
              <a:rPr lang="en-US" dirty="0">
                <a:ea typeface="Cambria Math" pitchFamily="18" charset="0"/>
              </a:rPr>
              <a:t>1</a:t>
            </a:r>
            <a:r>
              <a:rPr lang="en-US" dirty="0"/>
              <a:t>  and </a:t>
            </a:r>
            <a:r>
              <a:rPr lang="en-US" dirty="0">
                <a:ea typeface="Cambria Math" pitchFamily="18" charset="0"/>
              </a:rPr>
              <a:t>7</a:t>
            </a:r>
            <a:r>
              <a:rPr lang="en-US" dirty="0"/>
              <a:t>, but </a:t>
            </a:r>
            <a:r>
              <a:rPr lang="en-US" dirty="0">
                <a:ea typeface="Cambria Math" pitchFamily="18" charset="0"/>
              </a:rPr>
              <a:t>9</a:t>
            </a:r>
            <a:r>
              <a:rPr lang="en-US" dirty="0"/>
              <a:t> is composite because it is divisible by </a:t>
            </a:r>
            <a:r>
              <a:rPr lang="en-US" dirty="0">
                <a:ea typeface="Cambria Math" pitchFamily="18" charset="0"/>
              </a:rPr>
              <a:t>3</a:t>
            </a:r>
            <a:r>
              <a:rPr lang="en-US" dirty="0"/>
              <a:t>. </a:t>
            </a:r>
          </a:p>
        </p:txBody>
      </p:sp>
    </p:spTree>
    <p:extLst>
      <p:ext uri="{BB962C8B-B14F-4D97-AF65-F5344CB8AC3E}">
        <p14:creationId xmlns:p14="http://schemas.microsoft.com/office/powerpoint/2010/main" val="3185242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The Fundamental Theorem of Arithmetic</a:t>
            </a:r>
            <a:endParaRPr lang="en-US" sz="1500" dirty="0"/>
          </a:p>
        </p:txBody>
      </p:sp>
      <p:sp>
        <p:nvSpPr>
          <p:cNvPr id="14" name="Content Placeholder 2"/>
          <p:cNvSpPr>
            <a:spLocks noGrp="1"/>
          </p:cNvSpPr>
          <p:nvPr>
            <p:ph idx="1"/>
          </p:nvPr>
        </p:nvSpPr>
        <p:spPr>
          <a:xfrm>
            <a:off x="457200" y="1295400"/>
            <a:ext cx="8458200" cy="5257800"/>
          </a:xfrm>
        </p:spPr>
        <p:txBody>
          <a:bodyPr/>
          <a:lstStyle/>
          <a:p>
            <a:pPr>
              <a:spcBef>
                <a:spcPts val="600"/>
              </a:spcBef>
            </a:pPr>
            <a:r>
              <a:rPr lang="en-US" b="1" dirty="0"/>
              <a:t>Theorem</a:t>
            </a:r>
            <a:r>
              <a:rPr lang="en-US" dirty="0"/>
              <a:t>: Every positive integer greater than </a:t>
            </a:r>
            <a:r>
              <a:rPr lang="en-US" dirty="0">
                <a:ea typeface="Cambria Math"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p>
          <a:p>
            <a:pPr>
              <a:spcBef>
                <a:spcPts val="600"/>
              </a:spcBef>
            </a:pPr>
            <a:r>
              <a:rPr lang="en-US" b="1" dirty="0"/>
              <a:t>Examples</a:t>
            </a:r>
            <a:r>
              <a:rPr lang="en-US" dirty="0"/>
              <a:t>:</a:t>
            </a:r>
          </a:p>
          <a:p>
            <a:pPr lvl="1">
              <a:spcBef>
                <a:spcPts val="600"/>
              </a:spcBef>
            </a:pPr>
            <a:r>
              <a:rPr lang="en-US" dirty="0">
                <a:ea typeface="Cambria Math" pitchFamily="18" charset="0"/>
              </a:rPr>
              <a:t>100 = 2 </a:t>
            </a:r>
            <a:r>
              <a:rPr lang="en-US" dirty="0">
                <a:ea typeface="Cambria Math"/>
              </a:rPr>
              <a:t>∙ 2 ∙ 5 ∙ 5 = 2</a:t>
            </a:r>
            <a:r>
              <a:rPr lang="en-US" baseline="30000" dirty="0">
                <a:ea typeface="Cambria Math"/>
              </a:rPr>
              <a:t>2</a:t>
            </a:r>
            <a:r>
              <a:rPr lang="en-US" dirty="0">
                <a:ea typeface="Cambria Math"/>
              </a:rPr>
              <a:t> ∙ 5</a:t>
            </a:r>
            <a:r>
              <a:rPr lang="en-US" baseline="30000" dirty="0">
                <a:ea typeface="Cambria Math"/>
              </a:rPr>
              <a:t>2</a:t>
            </a:r>
            <a:r>
              <a:rPr lang="en-US" dirty="0">
                <a:ea typeface="Cambria Math"/>
              </a:rPr>
              <a:t> </a:t>
            </a:r>
          </a:p>
          <a:p>
            <a:pPr lvl="1">
              <a:spcBef>
                <a:spcPts val="600"/>
              </a:spcBef>
            </a:pPr>
            <a:r>
              <a:rPr lang="en-US" dirty="0">
                <a:ea typeface="Cambria Math"/>
              </a:rPr>
              <a:t>641 = 641</a:t>
            </a:r>
          </a:p>
          <a:p>
            <a:pPr lvl="1">
              <a:spcBef>
                <a:spcPts val="600"/>
              </a:spcBef>
            </a:pPr>
            <a:r>
              <a:rPr lang="en-US" dirty="0">
                <a:ea typeface="Cambria Math"/>
              </a:rPr>
              <a:t>999</a:t>
            </a:r>
            <a:r>
              <a:rPr lang="en-US" dirty="0">
                <a:ea typeface="Cambria Math" pitchFamily="18" charset="0"/>
              </a:rPr>
              <a:t> = 3 </a:t>
            </a:r>
            <a:r>
              <a:rPr lang="en-US" dirty="0">
                <a:ea typeface="Cambria Math"/>
              </a:rPr>
              <a:t>∙ 3 ∙ 3 ∙ 37 = 3</a:t>
            </a:r>
            <a:r>
              <a:rPr lang="en-US" baseline="30000" dirty="0">
                <a:ea typeface="Cambria Math"/>
              </a:rPr>
              <a:t>3</a:t>
            </a:r>
            <a:r>
              <a:rPr lang="en-US" dirty="0">
                <a:ea typeface="Cambria Math"/>
              </a:rPr>
              <a:t> ∙ 37 </a:t>
            </a:r>
          </a:p>
          <a:p>
            <a:pPr lvl="1">
              <a:spcBef>
                <a:spcPts val="600"/>
              </a:spcBef>
            </a:pPr>
            <a:r>
              <a:rPr lang="en-US" dirty="0">
                <a:ea typeface="Cambria Math"/>
              </a:rPr>
              <a:t>1024</a:t>
            </a:r>
            <a:r>
              <a:rPr lang="en-US" dirty="0">
                <a:ea typeface="Cambria Math" pitchFamily="18" charset="0"/>
              </a:rPr>
              <a:t> = 2 </a:t>
            </a:r>
            <a:r>
              <a:rPr lang="en-US" dirty="0">
                <a:ea typeface="Cambria Math"/>
              </a:rPr>
              <a:t>∙ 2 ∙ 2 ∙ 2 ∙ 2 ∙ 2 ∙ 2 ∙ 2 ∙ 2 ∙ 2 = 2</a:t>
            </a:r>
            <a:r>
              <a:rPr lang="en-US" baseline="30000" dirty="0">
                <a:ea typeface="Cambria Math"/>
              </a:rPr>
              <a:t>10</a:t>
            </a:r>
            <a:r>
              <a:rPr lang="en-US" dirty="0">
                <a:ea typeface="Cambria Math"/>
              </a:rPr>
              <a:t> </a:t>
            </a:r>
            <a:endParaRPr lang="en-US" dirty="0"/>
          </a:p>
        </p:txBody>
      </p:sp>
    </p:spTree>
    <p:extLst>
      <p:ext uri="{BB962C8B-B14F-4D97-AF65-F5344CB8AC3E}">
        <p14:creationId xmlns:p14="http://schemas.microsoft.com/office/powerpoint/2010/main" val="386332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The Sieve of </a:t>
            </a:r>
            <a:r>
              <a:rPr lang="en-US" dirty="0" err="1"/>
              <a:t>Erastosthenes</a:t>
            </a:r>
            <a:r>
              <a:rPr lang="en-US" sz="1500" dirty="0"/>
              <a:t> 1</a:t>
            </a:r>
          </a:p>
        </p:txBody>
      </p:sp>
      <p:pic>
        <p:nvPicPr>
          <p:cNvPr id="10" name="Picture 2" descr="A portrait of Eratosthenes.&#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67601" y="1023908"/>
            <a:ext cx="1352377" cy="1566892"/>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13"/>
          </p:nvPr>
        </p:nvSpPr>
        <p:spPr>
          <a:xfrm>
            <a:off x="7315200" y="2514600"/>
            <a:ext cx="1666788" cy="762000"/>
          </a:xfrm>
        </p:spPr>
        <p:txBody>
          <a:bodyPr/>
          <a:lstStyle/>
          <a:p>
            <a:pPr>
              <a:spcBef>
                <a:spcPts val="0"/>
              </a:spcBef>
            </a:pPr>
            <a:r>
              <a:rPr lang="en-US" sz="2000" dirty="0" err="1"/>
              <a:t>Erastothenes</a:t>
            </a:r>
            <a:endParaRPr lang="en-US" sz="2000" dirty="0"/>
          </a:p>
          <a:p>
            <a:pPr>
              <a:spcBef>
                <a:spcPts val="0"/>
              </a:spcBef>
            </a:pPr>
            <a:r>
              <a:rPr lang="en-US" sz="2000" dirty="0"/>
              <a:t>(</a:t>
            </a:r>
            <a:r>
              <a:rPr lang="en-US" sz="2000" dirty="0">
                <a:ea typeface="Cambria Math" pitchFamily="18" charset="0"/>
              </a:rPr>
              <a:t>276-194</a:t>
            </a:r>
            <a:r>
              <a:rPr lang="en-US" sz="2000" dirty="0"/>
              <a:t> B.C.)</a:t>
            </a:r>
          </a:p>
        </p:txBody>
      </p:sp>
      <p:sp>
        <p:nvSpPr>
          <p:cNvPr id="2" name="Content Placeholder 4"/>
          <p:cNvSpPr>
            <a:spLocks noGrp="1"/>
          </p:cNvSpPr>
          <p:nvPr>
            <p:ph idx="14"/>
          </p:nvPr>
        </p:nvSpPr>
        <p:spPr>
          <a:xfrm>
            <a:off x="457199" y="1295400"/>
            <a:ext cx="8448587" cy="5257800"/>
          </a:xfrm>
        </p:spPr>
        <p:txBody>
          <a:bodyPr/>
          <a:lstStyle/>
          <a:p>
            <a:pPr>
              <a:spcBef>
                <a:spcPts val="600"/>
              </a:spcBef>
            </a:pPr>
            <a:r>
              <a:rPr lang="en-US" sz="2600" dirty="0"/>
              <a:t>The </a:t>
            </a:r>
            <a:r>
              <a:rPr lang="en-US" sz="2600" i="1" dirty="0"/>
              <a:t>Sieve of </a:t>
            </a:r>
            <a:r>
              <a:rPr lang="en-US" sz="2600" i="1" dirty="0" err="1"/>
              <a:t>Erastosthenes</a:t>
            </a:r>
            <a:r>
              <a:rPr lang="en-US" sz="2600" i="1" dirty="0"/>
              <a:t> </a:t>
            </a:r>
            <a:r>
              <a:rPr lang="en-US" sz="2600" dirty="0"/>
              <a:t>can be used to find</a:t>
            </a:r>
            <a:br>
              <a:rPr lang="en-US" sz="2600" dirty="0"/>
            </a:br>
            <a:r>
              <a:rPr lang="en-US" sz="2600" dirty="0"/>
              <a:t>all primes not exceeding a specified positive</a:t>
            </a:r>
            <a:br>
              <a:rPr lang="en-US" sz="2600" dirty="0"/>
            </a:br>
            <a:r>
              <a:rPr lang="en-US" sz="2600" dirty="0"/>
              <a:t>integer. For example, begin with the list of</a:t>
            </a:r>
            <a:br>
              <a:rPr lang="en-US" sz="2600" dirty="0"/>
            </a:br>
            <a:r>
              <a:rPr lang="en-US" sz="2600" dirty="0"/>
              <a:t>integers between </a:t>
            </a:r>
            <a:r>
              <a:rPr lang="en-US" sz="2600" dirty="0">
                <a:ea typeface="Cambria Math" pitchFamily="18" charset="0"/>
              </a:rPr>
              <a:t>1</a:t>
            </a:r>
            <a:r>
              <a:rPr lang="en-US" sz="2600" dirty="0"/>
              <a:t> and </a:t>
            </a:r>
            <a:r>
              <a:rPr lang="en-US" sz="2600" dirty="0">
                <a:ea typeface="Cambria Math" pitchFamily="18" charset="0"/>
              </a:rPr>
              <a:t>100</a:t>
            </a:r>
            <a:r>
              <a:rPr lang="en-US" sz="2600" dirty="0"/>
              <a:t>.</a:t>
            </a:r>
          </a:p>
          <a:p>
            <a:pPr marL="850392" lvl="1" indent="-457200">
              <a:spcBef>
                <a:spcPts val="600"/>
              </a:spcBef>
              <a:buFont typeface="+mj-lt"/>
              <a:buAutoNum type="alphaLcPeriod"/>
            </a:pPr>
            <a:r>
              <a:rPr lang="en-US" sz="2200" dirty="0"/>
              <a:t>Delete all  the integers, other than </a:t>
            </a:r>
            <a:r>
              <a:rPr lang="en-US" sz="2200" dirty="0">
                <a:ea typeface="Cambria Math" pitchFamily="18" charset="0"/>
              </a:rPr>
              <a:t>2</a:t>
            </a:r>
            <a:r>
              <a:rPr lang="en-US" sz="2200" dirty="0"/>
              <a:t>, divisible by </a:t>
            </a:r>
            <a:r>
              <a:rPr lang="en-US" sz="2200" dirty="0">
                <a:ea typeface="Cambria Math" pitchFamily="18" charset="0"/>
              </a:rPr>
              <a:t>2</a:t>
            </a:r>
            <a:r>
              <a:rPr lang="en-US" sz="2200" dirty="0"/>
              <a:t>.</a:t>
            </a:r>
          </a:p>
          <a:p>
            <a:pPr marL="850392" lvl="1" indent="-457200">
              <a:spcBef>
                <a:spcPts val="600"/>
              </a:spcBef>
              <a:buFont typeface="+mj-lt"/>
              <a:buAutoNum type="alphaLcPeriod"/>
            </a:pPr>
            <a:r>
              <a:rPr lang="en-US" sz="2200" dirty="0"/>
              <a:t>Delete all the integers, other than </a:t>
            </a:r>
            <a:r>
              <a:rPr lang="en-US" sz="2200" dirty="0">
                <a:ea typeface="Cambria Math" pitchFamily="18" charset="0"/>
              </a:rPr>
              <a:t>3</a:t>
            </a:r>
            <a:r>
              <a:rPr lang="en-US" sz="2200" dirty="0"/>
              <a:t>, divisible by </a:t>
            </a:r>
            <a:r>
              <a:rPr lang="en-US" sz="2200" dirty="0">
                <a:ea typeface="Cambria Math" pitchFamily="18" charset="0"/>
              </a:rPr>
              <a:t>3</a:t>
            </a:r>
            <a:r>
              <a:rPr lang="en-US" sz="2200" dirty="0"/>
              <a:t>.</a:t>
            </a:r>
          </a:p>
          <a:p>
            <a:pPr marL="850392" lvl="1" indent="-457200">
              <a:spcBef>
                <a:spcPts val="600"/>
              </a:spcBef>
              <a:buFont typeface="+mj-lt"/>
              <a:buAutoNum type="alphaLcPeriod"/>
            </a:pPr>
            <a:r>
              <a:rPr lang="en-US" sz="2200" dirty="0"/>
              <a:t>Next, delete all the integers, other than </a:t>
            </a:r>
            <a:r>
              <a:rPr lang="en-US" sz="2200" dirty="0">
                <a:ea typeface="Cambria Math" pitchFamily="18" charset="0"/>
              </a:rPr>
              <a:t>5</a:t>
            </a:r>
            <a:r>
              <a:rPr lang="en-US" sz="2200" dirty="0"/>
              <a:t>, divisible by </a:t>
            </a:r>
            <a:r>
              <a:rPr lang="en-US" sz="2200" dirty="0">
                <a:ea typeface="Cambria Math" pitchFamily="18" charset="0"/>
              </a:rPr>
              <a:t>5</a:t>
            </a:r>
            <a:r>
              <a:rPr lang="en-US" sz="2200" dirty="0"/>
              <a:t>.</a:t>
            </a:r>
          </a:p>
          <a:p>
            <a:pPr marL="850392" lvl="1" indent="-457200">
              <a:spcBef>
                <a:spcPts val="600"/>
              </a:spcBef>
              <a:buFont typeface="+mj-lt"/>
              <a:buAutoNum type="alphaLcPeriod"/>
            </a:pPr>
            <a:r>
              <a:rPr lang="en-US" sz="2200" dirty="0"/>
              <a:t>Next, delete all the integers, other than </a:t>
            </a:r>
            <a:r>
              <a:rPr lang="en-US" sz="2200" dirty="0">
                <a:ea typeface="Cambria Math" pitchFamily="18" charset="0"/>
              </a:rPr>
              <a:t>7</a:t>
            </a:r>
            <a:r>
              <a:rPr lang="en-US" sz="2200" dirty="0"/>
              <a:t>, divisible by </a:t>
            </a:r>
            <a:r>
              <a:rPr lang="en-US" sz="2200" dirty="0">
                <a:ea typeface="Cambria Math" pitchFamily="18" charset="0"/>
              </a:rPr>
              <a:t>7</a:t>
            </a:r>
            <a:r>
              <a:rPr lang="en-US" sz="2200" dirty="0"/>
              <a:t>.</a:t>
            </a:r>
          </a:p>
          <a:p>
            <a:pPr marL="850392" lvl="1" indent="-457200">
              <a:spcBef>
                <a:spcPts val="600"/>
              </a:spcBef>
              <a:buFont typeface="+mj-lt"/>
              <a:buAutoNum type="alphaLcPeriod"/>
            </a:pPr>
            <a:r>
              <a:rPr lang="en-US" sz="2200" dirty="0"/>
              <a:t>Since all the remaining integers  are not divisible by any of the previous integers, other than </a:t>
            </a:r>
            <a:r>
              <a:rPr lang="en-US" sz="2200" dirty="0">
                <a:ea typeface="Cambria Math" pitchFamily="18" charset="0"/>
              </a:rPr>
              <a:t>1</a:t>
            </a:r>
            <a:r>
              <a:rPr lang="en-US" sz="2200" dirty="0"/>
              <a:t>, the primes are:</a:t>
            </a:r>
          </a:p>
          <a:p>
            <a:pPr>
              <a:spcBef>
                <a:spcPts val="600"/>
              </a:spcBef>
            </a:pPr>
            <a:r>
              <a:rPr lang="en-US" sz="2200" dirty="0"/>
              <a:t>{</a:t>
            </a:r>
            <a:r>
              <a:rPr lang="en-US" sz="2200" dirty="0">
                <a:ea typeface="Cambria Math" pitchFamily="18" charset="0"/>
              </a:rPr>
              <a:t>2,3,5,7,11,15,1719,23,29,31,37,41,43,47,53,59,61,67,71,73,79,83,89, 97</a:t>
            </a:r>
            <a:r>
              <a:rPr lang="en-US" sz="2200" dirty="0"/>
              <a:t>}</a:t>
            </a:r>
          </a:p>
        </p:txBody>
      </p:sp>
    </p:spTree>
    <p:extLst>
      <p:ext uri="{BB962C8B-B14F-4D97-AF65-F5344CB8AC3E}">
        <p14:creationId xmlns:p14="http://schemas.microsoft.com/office/powerpoint/2010/main" val="2585408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The Sieve of </a:t>
            </a:r>
            <a:r>
              <a:rPr lang="en-US" dirty="0" err="1"/>
              <a:t>Erastosthenes</a:t>
            </a:r>
            <a:r>
              <a:rPr lang="en-US" sz="1500" dirty="0"/>
              <a:t> 2</a:t>
            </a:r>
          </a:p>
        </p:txBody>
      </p:sp>
      <p:pic>
        <p:nvPicPr>
          <p:cNvPr id="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501140"/>
            <a:ext cx="5035296" cy="4389120"/>
          </a:xfrm>
          <a:prstGeom prst="rect">
            <a:avLst/>
          </a:prstGeom>
          <a:extLst>
            <a:ext uri="{909E8E84-426E-40DD-AFC4-6F175D3DCCD1}">
              <a14:hiddenFill xmlns:a14="http://schemas.microsoft.com/office/drawing/2010/main">
                <a:solidFill>
                  <a:srgbClr val="FFFFFF"/>
                </a:solidFill>
              </a14:hiddenFill>
            </a:ext>
          </a:extLst>
        </p:spPr>
      </p:pic>
      <p:sp>
        <p:nvSpPr>
          <p:cNvPr id="20" name="Content Placeholder 3"/>
          <p:cNvSpPr>
            <a:spLocks noGrp="1"/>
          </p:cNvSpPr>
          <p:nvPr>
            <p:ph idx="13"/>
          </p:nvPr>
        </p:nvSpPr>
        <p:spPr>
          <a:xfrm>
            <a:off x="5791200" y="1295400"/>
            <a:ext cx="3200400" cy="5105400"/>
          </a:xfrm>
        </p:spPr>
        <p:txBody>
          <a:bodyPr/>
          <a:lstStyle/>
          <a:p>
            <a:pPr>
              <a:spcBef>
                <a:spcPts val="300"/>
              </a:spcBef>
            </a:pPr>
            <a:r>
              <a:rPr lang="en-US" sz="2400" dirty="0"/>
              <a:t>If an integer </a:t>
            </a:r>
            <a:r>
              <a:rPr lang="en-US" sz="2400" i="1" dirty="0"/>
              <a:t>n</a:t>
            </a:r>
            <a:r>
              <a:rPr lang="en-US" sz="2400" dirty="0"/>
              <a:t> is a composite integer, then it has a prime divisor less than or equal to </a:t>
            </a:r>
            <a:r>
              <a:rPr lang="en-US" sz="2400" dirty="0">
                <a:ea typeface="Cambria Math"/>
              </a:rPr>
              <a:t>√</a:t>
            </a:r>
            <a:r>
              <a:rPr lang="en-US" sz="2400" i="1" dirty="0"/>
              <a:t>n</a:t>
            </a:r>
            <a:r>
              <a:rPr lang="en-US" sz="2400" dirty="0"/>
              <a:t>.</a:t>
            </a:r>
          </a:p>
          <a:p>
            <a:pPr>
              <a:spcBef>
                <a:spcPts val="300"/>
              </a:spcBef>
            </a:pPr>
            <a:r>
              <a:rPr lang="en-US" sz="2400" dirty="0"/>
              <a:t>To see this, note that if </a:t>
            </a:r>
            <a:r>
              <a:rPr lang="en-US" sz="2400" i="1" dirty="0"/>
              <a:t>n</a:t>
            </a:r>
            <a:r>
              <a:rPr lang="en-US" sz="2400" dirty="0"/>
              <a:t> = </a:t>
            </a:r>
            <a:r>
              <a:rPr lang="en-US" sz="2400" i="1" dirty="0"/>
              <a:t>ab</a:t>
            </a:r>
            <a:r>
              <a:rPr lang="en-US" sz="2400" dirty="0"/>
              <a:t>, then  </a:t>
            </a:r>
            <a:r>
              <a:rPr lang="en-US" sz="2400" i="1" dirty="0"/>
              <a:t>a</a:t>
            </a:r>
            <a:r>
              <a:rPr lang="en-US" sz="2400" dirty="0"/>
              <a:t> </a:t>
            </a:r>
            <a:r>
              <a:rPr lang="en-US" sz="2400" dirty="0">
                <a:ea typeface="Cambria Math"/>
              </a:rPr>
              <a:t>≤ √</a:t>
            </a:r>
            <a:r>
              <a:rPr lang="en-US" sz="2400" i="1" dirty="0"/>
              <a:t>n </a:t>
            </a:r>
            <a:r>
              <a:rPr lang="en-US" sz="2400" dirty="0"/>
              <a:t> or </a:t>
            </a:r>
            <a:r>
              <a:rPr lang="en-US" sz="2400" i="1" dirty="0"/>
              <a:t>b </a:t>
            </a:r>
            <a:r>
              <a:rPr lang="en-US" sz="2400" dirty="0">
                <a:ea typeface="Cambria Math"/>
              </a:rPr>
              <a:t>≤√</a:t>
            </a:r>
            <a:r>
              <a:rPr lang="en-US" sz="2400" i="1" dirty="0"/>
              <a:t>n</a:t>
            </a:r>
            <a:r>
              <a:rPr lang="en-US" sz="2400" dirty="0"/>
              <a:t>.</a:t>
            </a:r>
          </a:p>
          <a:p>
            <a:pPr>
              <a:spcBef>
                <a:spcPts val="300"/>
              </a:spcBef>
            </a:pPr>
            <a:r>
              <a:rPr lang="en-US" sz="2400" i="1" dirty="0"/>
              <a:t>Trial division</a:t>
            </a:r>
            <a:r>
              <a:rPr lang="en-US" sz="2400" dirty="0"/>
              <a:t>, a very inefficient method of determining if a number </a:t>
            </a:r>
            <a:r>
              <a:rPr lang="en-US" sz="2400" i="1" dirty="0"/>
              <a:t>n</a:t>
            </a:r>
            <a:r>
              <a:rPr lang="en-US" sz="2400" dirty="0"/>
              <a:t>  is prime, is to try every integer </a:t>
            </a:r>
            <a:r>
              <a:rPr lang="en-US" sz="2400" i="1" dirty="0" err="1"/>
              <a:t>i</a:t>
            </a:r>
            <a:r>
              <a:rPr lang="en-US" sz="2400" dirty="0">
                <a:ea typeface="Cambria Math"/>
              </a:rPr>
              <a:t> ≤√</a:t>
            </a:r>
            <a:r>
              <a:rPr lang="en-US" sz="2400" i="1" dirty="0"/>
              <a:t>n </a:t>
            </a:r>
            <a:r>
              <a:rPr lang="en-US" sz="2400" dirty="0"/>
              <a:t>and see if n is divisible by </a:t>
            </a:r>
            <a:r>
              <a:rPr lang="en-US" sz="2400" i="1" dirty="0" err="1"/>
              <a:t>i</a:t>
            </a:r>
            <a:r>
              <a:rPr lang="en-US" sz="2400" dirty="0"/>
              <a:t>.</a:t>
            </a:r>
          </a:p>
        </p:txBody>
      </p:sp>
    </p:spTree>
    <p:extLst>
      <p:ext uri="{BB962C8B-B14F-4D97-AF65-F5344CB8AC3E}">
        <p14:creationId xmlns:p14="http://schemas.microsoft.com/office/powerpoint/2010/main" val="415005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Divisibility and Modular Arithmetic</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4.1</a:t>
            </a:r>
          </a:p>
        </p:txBody>
      </p:sp>
    </p:spTree>
    <p:extLst>
      <p:ext uri="{BB962C8B-B14F-4D97-AF65-F5344CB8AC3E}">
        <p14:creationId xmlns:p14="http://schemas.microsoft.com/office/powerpoint/2010/main" val="11910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Infinitude of Primes</a:t>
            </a:r>
            <a:endParaRPr lang="en-US" sz="1500" dirty="0"/>
          </a:p>
        </p:txBody>
      </p:sp>
      <p:pic>
        <p:nvPicPr>
          <p:cNvPr id="21" name="Picture 2" descr="A portrait of Eucli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51400" y="167619"/>
            <a:ext cx="1106799" cy="1279973"/>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6553200" y="1394460"/>
            <a:ext cx="2438400" cy="731520"/>
          </a:xfrm>
        </p:spPr>
        <p:txBody>
          <a:bodyPr/>
          <a:lstStyle/>
          <a:p>
            <a:pPr algn="ctr">
              <a:spcBef>
                <a:spcPts val="0"/>
              </a:spcBef>
            </a:pPr>
            <a:r>
              <a:rPr lang="en-US" sz="1800" dirty="0"/>
              <a:t>Euclid </a:t>
            </a:r>
          </a:p>
          <a:p>
            <a:pPr algn="ctr">
              <a:spcBef>
                <a:spcPts val="0"/>
              </a:spcBef>
            </a:pPr>
            <a:r>
              <a:rPr lang="en-US" sz="1800" dirty="0"/>
              <a:t>(</a:t>
            </a:r>
            <a:r>
              <a:rPr lang="en-US" sz="1800" dirty="0">
                <a:ea typeface="Cambria Math" pitchFamily="18" charset="0"/>
              </a:rPr>
              <a:t>325</a:t>
            </a:r>
            <a:r>
              <a:rPr lang="en-US" sz="1800" dirty="0"/>
              <a:t> B.C.E. – </a:t>
            </a:r>
            <a:r>
              <a:rPr lang="en-US" sz="1800" dirty="0">
                <a:ea typeface="Cambria Math" pitchFamily="18" charset="0"/>
              </a:rPr>
              <a:t>265</a:t>
            </a:r>
            <a:r>
              <a:rPr lang="en-US" sz="1800" dirty="0"/>
              <a:t> B.C.E.)</a:t>
            </a:r>
          </a:p>
        </p:txBody>
      </p:sp>
      <p:sp>
        <p:nvSpPr>
          <p:cNvPr id="8" name="Content Placeholder 4"/>
          <p:cNvSpPr>
            <a:spLocks noGrp="1"/>
          </p:cNvSpPr>
          <p:nvPr>
            <p:ph idx="14"/>
          </p:nvPr>
        </p:nvSpPr>
        <p:spPr>
          <a:xfrm>
            <a:off x="457199" y="1295399"/>
            <a:ext cx="8461909" cy="3749957"/>
          </a:xfrm>
        </p:spPr>
        <p:txBody>
          <a:bodyPr/>
          <a:lstStyle/>
          <a:p>
            <a:pPr>
              <a:spcBef>
                <a:spcPts val="0"/>
              </a:spcBef>
            </a:pPr>
            <a:r>
              <a:rPr lang="en-US" sz="2200" b="1" dirty="0"/>
              <a:t>Theorem</a:t>
            </a:r>
            <a:r>
              <a:rPr lang="en-US" sz="2200" dirty="0"/>
              <a:t>: There are infinitely many primes. (Euclid)</a:t>
            </a:r>
          </a:p>
          <a:p>
            <a:pPr>
              <a:spcBef>
                <a:spcPts val="0"/>
              </a:spcBef>
            </a:pPr>
            <a:r>
              <a:rPr lang="en-US" sz="2200" b="1" dirty="0"/>
              <a:t>Proof</a:t>
            </a:r>
            <a:r>
              <a:rPr lang="en-US" sz="2200" dirty="0"/>
              <a:t>:  Assume finitely many primes:  </a:t>
            </a:r>
            <a:r>
              <a:rPr lang="en-US" sz="2200" i="1" dirty="0"/>
              <a:t>p</a:t>
            </a:r>
            <a:r>
              <a:rPr lang="en-US" sz="2200" baseline="-25000" dirty="0"/>
              <a:t>1</a:t>
            </a:r>
            <a:r>
              <a:rPr lang="en-US" sz="2200" i="1" dirty="0"/>
              <a:t>, p</a:t>
            </a:r>
            <a:r>
              <a:rPr lang="en-US" sz="2200" baseline="-25000" dirty="0"/>
              <a:t>2</a:t>
            </a:r>
            <a:r>
              <a:rPr lang="en-US" sz="2200" i="1" dirty="0"/>
              <a:t>, ….., </a:t>
            </a:r>
            <a:r>
              <a:rPr lang="en-US" sz="2200" i="1" dirty="0" err="1"/>
              <a:t>p</a:t>
            </a:r>
            <a:r>
              <a:rPr lang="en-US" sz="2200" i="1" baseline="-25000" dirty="0" err="1"/>
              <a:t>n</a:t>
            </a:r>
            <a:endParaRPr lang="en-US" sz="2200" i="1" dirty="0"/>
          </a:p>
          <a:p>
            <a:pPr lvl="1">
              <a:spcBef>
                <a:spcPts val="0"/>
              </a:spcBef>
            </a:pPr>
            <a:r>
              <a:rPr lang="en-US" sz="2000" dirty="0"/>
              <a:t>Let </a:t>
            </a:r>
            <a:r>
              <a:rPr lang="en-US" sz="2000" i="1" dirty="0"/>
              <a:t>q = p</a:t>
            </a:r>
            <a:r>
              <a:rPr lang="en-US" sz="2000" baseline="-25000" dirty="0">
                <a:ea typeface="Cambria Math" pitchFamily="18" charset="0"/>
              </a:rPr>
              <a:t>1</a:t>
            </a:r>
            <a:r>
              <a:rPr lang="en-US" sz="2000" i="1" dirty="0"/>
              <a:t>p</a:t>
            </a:r>
            <a:r>
              <a:rPr lang="en-US" sz="2000" baseline="-25000" dirty="0">
                <a:ea typeface="Cambria Math" pitchFamily="18" charset="0"/>
              </a:rPr>
              <a:t>2</a:t>
            </a:r>
            <a:r>
              <a:rPr lang="en-US" sz="2000" i="1" dirty="0">
                <a:ea typeface="Cambria Math"/>
              </a:rPr>
              <a:t>∙∙∙ </a:t>
            </a:r>
            <a:r>
              <a:rPr lang="en-US" sz="2000" i="1" dirty="0" err="1"/>
              <a:t>p</a:t>
            </a:r>
            <a:r>
              <a:rPr lang="en-US" sz="2000" i="1" baseline="-25000" dirty="0" err="1"/>
              <a:t>n</a:t>
            </a:r>
            <a:r>
              <a:rPr lang="en-US" sz="2000" i="1" dirty="0"/>
              <a:t> + </a:t>
            </a:r>
            <a:r>
              <a:rPr lang="en-US" sz="2000" dirty="0">
                <a:ea typeface="Cambria Math" pitchFamily="18" charset="0"/>
              </a:rPr>
              <a:t>1</a:t>
            </a:r>
          </a:p>
          <a:p>
            <a:pPr lvl="1">
              <a:spcBef>
                <a:spcPts val="0"/>
              </a:spcBef>
            </a:pPr>
            <a:r>
              <a:rPr lang="en-US" sz="2000" dirty="0"/>
              <a:t>Either </a:t>
            </a:r>
            <a:r>
              <a:rPr lang="en-US" sz="2000" i="1" dirty="0"/>
              <a:t>q</a:t>
            </a:r>
            <a:r>
              <a:rPr lang="en-US" sz="2000" dirty="0"/>
              <a:t> is prime or by the fundamental theorem of arithmetic it is a product of primes. </a:t>
            </a:r>
          </a:p>
          <a:p>
            <a:pPr lvl="2">
              <a:spcBef>
                <a:spcPts val="0"/>
              </a:spcBef>
            </a:pPr>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 </a:t>
            </a:r>
            <a:r>
              <a:rPr lang="en-US" sz="1800" i="1" dirty="0" err="1"/>
              <a:t>p</a:t>
            </a:r>
            <a:r>
              <a:rPr lang="en-US" sz="1800" i="1" baseline="-25000" dirty="0" err="1"/>
              <a:t>n</a:t>
            </a:r>
            <a:r>
              <a:rPr lang="en-US" sz="1800" i="1" dirty="0"/>
              <a:t> = </a:t>
            </a:r>
            <a:r>
              <a:rPr lang="en-US" sz="1800" dirty="0">
                <a:ea typeface="Cambria Math" pitchFamily="18" charset="0"/>
              </a:rPr>
              <a:t>1</a:t>
            </a:r>
            <a:r>
              <a:rPr lang="en-US" sz="1800" i="1" dirty="0"/>
              <a:t> .</a:t>
            </a:r>
          </a:p>
          <a:p>
            <a:pPr lvl="2">
              <a:spcBef>
                <a:spcPts val="0"/>
              </a:spcBef>
            </a:pPr>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p>
          <a:p>
            <a:pPr lvl="1">
              <a:spcBef>
                <a:spcPts val="0"/>
              </a:spcBef>
            </a:pPr>
            <a:r>
              <a:rPr lang="en-US" sz="2000" dirty="0"/>
              <a:t>Consequently, there are infinitely many primes.</a:t>
            </a:r>
          </a:p>
        </p:txBody>
      </p:sp>
      <p:sp>
        <p:nvSpPr>
          <p:cNvPr id="10" name="Content Placeholder 5"/>
          <p:cNvSpPr>
            <a:spLocks noGrp="1"/>
          </p:cNvSpPr>
          <p:nvPr>
            <p:ph idx="15"/>
          </p:nvPr>
        </p:nvSpPr>
        <p:spPr>
          <a:xfrm>
            <a:off x="457200" y="5105400"/>
            <a:ext cx="7086600" cy="1524000"/>
          </a:xfrm>
          <a:ln>
            <a:solidFill>
              <a:srgbClr val="14AAE1"/>
            </a:solidFill>
          </a:ln>
        </p:spPr>
        <p:txBody>
          <a:bodyPr anchor="ctr"/>
          <a:lstStyle/>
          <a:p>
            <a:r>
              <a:rPr lang="en-US" sz="2000" dirty="0"/>
              <a:t>This proof was given by Euclid  </a:t>
            </a:r>
            <a:r>
              <a:rPr lang="en-US" sz="2000" i="1" dirty="0"/>
              <a:t>The Elements</a:t>
            </a:r>
            <a:r>
              <a:rPr lang="en-US" sz="2000" dirty="0"/>
              <a:t>. The proof is considered to be one of the most beautiful in all  mathematics.  It is  the first proof in </a:t>
            </a:r>
            <a:r>
              <a:rPr lang="en-US" sz="2000" i="1" dirty="0"/>
              <a:t>The Book, </a:t>
            </a:r>
            <a:r>
              <a:rPr lang="en-US" sz="2000" dirty="0"/>
              <a:t>inspired by the famous mathematician Paul </a:t>
            </a:r>
            <a:r>
              <a:rPr lang="en-US" sz="2000" dirty="0" err="1"/>
              <a:t>Erd</a:t>
            </a:r>
            <a:r>
              <a:rPr lang="hu-HU" sz="2000" dirty="0">
                <a:ea typeface="Cambria Math"/>
              </a:rPr>
              <a:t>ő</a:t>
            </a:r>
            <a:r>
              <a:rPr lang="en-US" sz="2000" dirty="0"/>
              <a:t>s’ imagined collection of perfect proofs maintained by God.</a:t>
            </a:r>
          </a:p>
        </p:txBody>
      </p:sp>
      <p:pic>
        <p:nvPicPr>
          <p:cNvPr id="24"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7696273" y="4642357"/>
            <a:ext cx="1070508" cy="1241791"/>
          </a:xfrm>
          <a:prstGeom prst="rect">
            <a:avLst/>
          </a:prstGeom>
          <a:extLst>
            <a:ext uri="{909E8E84-426E-40DD-AFC4-6F175D3DCCD1}">
              <a14:hiddenFill xmlns:a14="http://schemas.microsoft.com/office/drawing/2010/main">
                <a:solidFill>
                  <a:srgbClr val="FFFFFF"/>
                </a:solidFill>
              </a14:hiddenFill>
            </a:ext>
          </a:extLst>
        </p:spPr>
      </p:pic>
      <p:sp>
        <p:nvSpPr>
          <p:cNvPr id="12" name="Content Placeholder 7"/>
          <p:cNvSpPr>
            <a:spLocks noGrp="1"/>
          </p:cNvSpPr>
          <p:nvPr>
            <p:ph idx="17"/>
          </p:nvPr>
        </p:nvSpPr>
        <p:spPr>
          <a:xfrm>
            <a:off x="7667813" y="5897880"/>
            <a:ext cx="1371600" cy="731520"/>
          </a:xfrm>
        </p:spPr>
        <p:txBody>
          <a:bodyPr/>
          <a:lstStyle/>
          <a:p>
            <a:pPr>
              <a:spcBef>
                <a:spcPts val="0"/>
              </a:spcBef>
            </a:pPr>
            <a:r>
              <a:rPr lang="en-US" sz="1800" dirty="0"/>
              <a:t>Paul  </a:t>
            </a:r>
            <a:r>
              <a:rPr lang="en-US" sz="1800" dirty="0" err="1"/>
              <a:t>Erd</a:t>
            </a:r>
            <a:r>
              <a:rPr lang="hu-HU" sz="1800" dirty="0">
                <a:ea typeface="Cambria Math"/>
              </a:rPr>
              <a:t>ő</a:t>
            </a:r>
            <a:r>
              <a:rPr lang="en-US" sz="1800" dirty="0"/>
              <a:t>s</a:t>
            </a:r>
          </a:p>
          <a:p>
            <a:pPr>
              <a:spcBef>
                <a:spcPts val="0"/>
              </a:spcBef>
            </a:pPr>
            <a:r>
              <a:rPr lang="en-US" sz="1800" dirty="0"/>
              <a:t>(1913-1996)</a:t>
            </a:r>
          </a:p>
        </p:txBody>
      </p:sp>
    </p:spTree>
    <p:extLst>
      <p:ext uri="{BB962C8B-B14F-4D97-AF65-F5344CB8AC3E}">
        <p14:creationId xmlns:p14="http://schemas.microsoft.com/office/powerpoint/2010/main" val="3564006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Representing Functions</a:t>
            </a:r>
          </a:p>
        </p:txBody>
      </p:sp>
      <p:pic>
        <p:nvPicPr>
          <p:cNvPr id="15" name="Picture 2" descr="A portrait of Marin Mersenne.&#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3800" y="464820"/>
            <a:ext cx="1277112" cy="1476932"/>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7010400" y="1813560"/>
            <a:ext cx="1981200" cy="777240"/>
          </a:xfrm>
        </p:spPr>
        <p:txBody>
          <a:bodyPr/>
          <a:lstStyle/>
          <a:p>
            <a:pPr algn="ctr">
              <a:spcBef>
                <a:spcPts val="0"/>
              </a:spcBef>
            </a:pPr>
            <a:r>
              <a:rPr lang="en-US" sz="2000" dirty="0"/>
              <a:t>Marin </a:t>
            </a:r>
            <a:r>
              <a:rPr lang="en-US" sz="2000" dirty="0" err="1"/>
              <a:t>Mersenne</a:t>
            </a:r>
            <a:endParaRPr lang="en-US" sz="2000" dirty="0"/>
          </a:p>
          <a:p>
            <a:pPr algn="ctr">
              <a:spcBef>
                <a:spcPts val="0"/>
              </a:spcBef>
            </a:pPr>
            <a:r>
              <a:rPr lang="en-US" sz="2000" dirty="0"/>
              <a:t>(1588-1648)</a:t>
            </a:r>
          </a:p>
        </p:txBody>
      </p:sp>
      <p:sp>
        <p:nvSpPr>
          <p:cNvPr id="2" name="Content Placeholder 4"/>
          <p:cNvSpPr>
            <a:spLocks noGrp="1"/>
          </p:cNvSpPr>
          <p:nvPr>
            <p:ph idx="14"/>
          </p:nvPr>
        </p:nvSpPr>
        <p:spPr>
          <a:xfrm>
            <a:off x="457200" y="1295400"/>
            <a:ext cx="8229600" cy="5257800"/>
          </a:xfrm>
        </p:spPr>
        <p:txBody>
          <a:bodyPr/>
          <a:lstStyle/>
          <a:p>
            <a:pPr>
              <a:spcBef>
                <a:spcPts val="600"/>
              </a:spcBef>
            </a:pPr>
            <a:r>
              <a:rPr lang="en-US" sz="2600" b="1" dirty="0"/>
              <a:t>Definition</a:t>
            </a:r>
            <a:r>
              <a:rPr lang="en-US" sz="2600" dirty="0"/>
              <a:t>: Prime numbers of the form </a:t>
            </a:r>
            <a:r>
              <a:rPr lang="en-US" sz="2600" dirty="0">
                <a:ea typeface="Cambria Math" pitchFamily="18" charset="0"/>
              </a:rPr>
              <a:t>2</a:t>
            </a:r>
            <a:r>
              <a:rPr lang="en-US" sz="2600" i="1" baseline="30000" dirty="0">
                <a:ea typeface="Cambria Math" pitchFamily="18" charset="0"/>
              </a:rPr>
              <a:t>p</a:t>
            </a:r>
            <a:r>
              <a:rPr lang="en-US" sz="2600" i="1" baseline="30000" dirty="0"/>
              <a:t> </a:t>
            </a:r>
            <a:r>
              <a:rPr lang="en-US" sz="2800" i="1" dirty="0"/>
              <a:t>−</a:t>
            </a:r>
            <a:r>
              <a:rPr lang="en-US" sz="2600" i="1" dirty="0">
                <a:ea typeface="Cambria Math"/>
              </a:rPr>
              <a:t> </a:t>
            </a:r>
            <a:r>
              <a:rPr lang="en-US" sz="2600" dirty="0">
                <a:ea typeface="Cambria Math"/>
              </a:rPr>
              <a:t>1</a:t>
            </a:r>
            <a:r>
              <a:rPr lang="en-US" sz="2600" i="1" dirty="0">
                <a:ea typeface="Cambria Math"/>
              </a:rPr>
              <a:t> ,</a:t>
            </a:r>
            <a:br>
              <a:rPr lang="en-US" sz="2600" i="1" dirty="0">
                <a:ea typeface="Cambria Math"/>
              </a:rPr>
            </a:br>
            <a:r>
              <a:rPr lang="en-US" sz="2600" dirty="0">
                <a:ea typeface="Cambria Math"/>
              </a:rPr>
              <a:t>where</a:t>
            </a:r>
            <a:r>
              <a:rPr lang="en-US" sz="2600" i="1" dirty="0">
                <a:ea typeface="Cambria Math"/>
              </a:rPr>
              <a:t> </a:t>
            </a:r>
            <a:r>
              <a:rPr lang="en-US" sz="2600" baseline="30000" dirty="0"/>
              <a:t> </a:t>
            </a:r>
            <a:r>
              <a:rPr lang="en-US" sz="2600" i="1" dirty="0"/>
              <a:t>p</a:t>
            </a:r>
            <a:r>
              <a:rPr lang="en-US" sz="2600" dirty="0"/>
              <a:t> is prime, are called </a:t>
            </a:r>
            <a:r>
              <a:rPr lang="en-US" sz="2600" i="1" dirty="0"/>
              <a:t>Mersenne primes</a:t>
            </a:r>
            <a:r>
              <a:rPr lang="en-US" sz="2600" dirty="0"/>
              <a:t>.</a:t>
            </a:r>
          </a:p>
          <a:p>
            <a:pPr lvl="1">
              <a:spcBef>
                <a:spcPts val="600"/>
              </a:spcBef>
            </a:pPr>
            <a:r>
              <a:rPr lang="en-US" sz="2200" dirty="0">
                <a:ea typeface="Cambria Math" pitchFamily="18" charset="0"/>
              </a:rPr>
              <a:t>2</a:t>
            </a:r>
            <a:r>
              <a:rPr lang="en-US" sz="2200" baseline="30000" dirty="0">
                <a:ea typeface="Cambria Math" pitchFamily="18" charset="0"/>
              </a:rPr>
              <a:t>2</a:t>
            </a:r>
            <a:r>
              <a:rPr lang="en-US" sz="2200" baseline="30000" dirty="0"/>
              <a:t> </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a:t>
            </a:r>
            <a:r>
              <a:rPr lang="en-US" sz="2200" i="1" dirty="0">
                <a:ea typeface="Cambria Math"/>
              </a:rPr>
              <a:t>, </a:t>
            </a:r>
            <a:r>
              <a:rPr lang="en-US" sz="2200" dirty="0">
                <a:ea typeface="Cambria Math" pitchFamily="18" charset="0"/>
              </a:rPr>
              <a:t>2</a:t>
            </a:r>
            <a:r>
              <a:rPr lang="en-US" sz="2200" baseline="30000" dirty="0">
                <a:ea typeface="Cambria Math" pitchFamily="18" charset="0"/>
              </a:rPr>
              <a:t>3</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7,</a:t>
            </a:r>
            <a:r>
              <a:rPr lang="en-US" sz="2200" dirty="0">
                <a:ea typeface="Cambria Math" pitchFamily="18" charset="0"/>
              </a:rPr>
              <a:t> 2</a:t>
            </a:r>
            <a:r>
              <a:rPr lang="en-US" sz="2200" baseline="30000" dirty="0">
                <a:ea typeface="Cambria Math" pitchFamily="18" charset="0"/>
              </a:rPr>
              <a:t>5</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37 , and </a:t>
            </a:r>
            <a:r>
              <a:rPr lang="en-US" sz="2200" dirty="0">
                <a:ea typeface="Cambria Math" pitchFamily="18" charset="0"/>
              </a:rPr>
              <a:t> 2</a:t>
            </a:r>
            <a:r>
              <a:rPr lang="en-US" sz="2200" baseline="30000" dirty="0">
                <a:ea typeface="Cambria Math" pitchFamily="18" charset="0"/>
              </a:rPr>
              <a:t>7</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127 </a:t>
            </a:r>
            <a:br>
              <a:rPr lang="en-US" sz="2200" dirty="0">
                <a:ea typeface="Cambria Math"/>
              </a:rPr>
            </a:br>
            <a:r>
              <a:rPr lang="en-US" sz="2200" dirty="0">
                <a:ea typeface="Cambria Math"/>
              </a:rPr>
              <a:t>are Mersenne primes.</a:t>
            </a:r>
          </a:p>
          <a:p>
            <a:pPr lvl="1">
              <a:spcBef>
                <a:spcPts val="600"/>
              </a:spcBef>
            </a:pPr>
            <a:r>
              <a:rPr lang="en-US" sz="2200" dirty="0">
                <a:ea typeface="Cambria Math" pitchFamily="18" charset="0"/>
              </a:rPr>
              <a:t>2</a:t>
            </a:r>
            <a:r>
              <a:rPr lang="en-US" sz="2200" baseline="30000" dirty="0">
                <a:ea typeface="Cambria Math" pitchFamily="18" charset="0"/>
              </a:rPr>
              <a:t>11</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2047 </a:t>
            </a:r>
            <a:r>
              <a:rPr lang="en-US" sz="2200" i="1" dirty="0">
                <a:ea typeface="Cambria Math"/>
              </a:rPr>
              <a:t>  </a:t>
            </a:r>
            <a:r>
              <a:rPr lang="en-US" sz="2200" dirty="0">
                <a:ea typeface="Cambria Math"/>
              </a:rPr>
              <a:t>is not a Mersenne prime since 2047 = 23∙89.</a:t>
            </a:r>
          </a:p>
          <a:p>
            <a:pPr lvl="1">
              <a:spcBef>
                <a:spcPts val="600"/>
              </a:spcBef>
            </a:pPr>
            <a:r>
              <a:rPr lang="en-US" sz="2200" dirty="0">
                <a:ea typeface="Cambria Math"/>
              </a:rPr>
              <a:t>There is an efficient test for determining if </a:t>
            </a:r>
            <a:r>
              <a:rPr lang="en-US" sz="2200" dirty="0"/>
              <a:t> </a:t>
            </a:r>
            <a:r>
              <a:rPr lang="en-US" sz="2200" dirty="0">
                <a:ea typeface="Cambria Math" pitchFamily="18" charset="0"/>
              </a:rPr>
              <a:t>2</a:t>
            </a:r>
            <a:r>
              <a:rPr lang="en-US" sz="2200" i="1" baseline="30000" dirty="0">
                <a:ea typeface="Cambria Math" pitchFamily="18" charset="0"/>
              </a:rPr>
              <a:t>p</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a:t>
            </a:r>
            <a:r>
              <a:rPr lang="en-US" sz="2200" dirty="0">
                <a:ea typeface="Cambria Math"/>
              </a:rPr>
              <a:t> is prime.</a:t>
            </a:r>
          </a:p>
          <a:p>
            <a:pPr lvl="1">
              <a:spcBef>
                <a:spcPts val="600"/>
              </a:spcBef>
            </a:pPr>
            <a:r>
              <a:rPr lang="en-US" sz="2200" dirty="0">
                <a:ea typeface="Cambria Math"/>
              </a:rPr>
              <a:t>The largest known prime numbers are Mersenne primes.</a:t>
            </a:r>
          </a:p>
          <a:p>
            <a:pPr lvl="1">
              <a:spcBef>
                <a:spcPts val="600"/>
              </a:spcBef>
            </a:pPr>
            <a:r>
              <a:rPr lang="en-US" sz="2200" dirty="0">
                <a:ea typeface="Cambria Math"/>
              </a:rPr>
              <a:t>As of mid 2011, 47 Mersenne primes were known, the largest  is 2</a:t>
            </a:r>
            <a:r>
              <a:rPr lang="en-US" sz="2200" baseline="30000" dirty="0">
                <a:ea typeface="Cambria Math"/>
              </a:rPr>
              <a:t>43,112,609</a:t>
            </a:r>
            <a:r>
              <a:rPr lang="en-US" sz="2200" dirty="0">
                <a:ea typeface="Cambria Math"/>
              </a:rPr>
              <a:t> </a:t>
            </a:r>
            <a:r>
              <a:rPr lang="en-US" sz="2000" i="1" dirty="0"/>
              <a:t>−</a:t>
            </a:r>
            <a:r>
              <a:rPr lang="en-US" sz="2200" i="1" dirty="0">
                <a:ea typeface="Cambria Math"/>
              </a:rPr>
              <a:t> </a:t>
            </a:r>
            <a:r>
              <a:rPr lang="en-US" sz="2200" dirty="0">
                <a:ea typeface="Cambria Math"/>
              </a:rPr>
              <a:t>1, which has nearly 13 million decimal digits.</a:t>
            </a:r>
          </a:p>
          <a:p>
            <a:pPr lvl="1">
              <a:spcBef>
                <a:spcPts val="600"/>
              </a:spcBef>
            </a:pPr>
            <a:r>
              <a:rPr lang="en-US" sz="2200" dirty="0">
                <a:ea typeface="Cambria Math"/>
              </a:rPr>
              <a:t>The </a:t>
            </a:r>
            <a:r>
              <a:rPr lang="en-US" sz="2200" i="1" dirty="0">
                <a:ea typeface="Cambria Math"/>
              </a:rPr>
              <a:t>Great Internet Mersenne Prime Search </a:t>
            </a:r>
            <a:r>
              <a:rPr lang="en-US" sz="2200" dirty="0">
                <a:ea typeface="Cambria Math"/>
              </a:rPr>
              <a:t>(</a:t>
            </a:r>
            <a:r>
              <a:rPr lang="en-US" sz="2200" i="1" dirty="0">
                <a:ea typeface="Cambria Math"/>
              </a:rPr>
              <a:t>GIMPS</a:t>
            </a:r>
            <a:r>
              <a:rPr lang="en-US" sz="2200" dirty="0">
                <a:ea typeface="Cambria Math"/>
              </a:rPr>
              <a:t>) is a distributed computing project to search for new Mersenne Primes.</a:t>
            </a:r>
          </a:p>
          <a:p>
            <a:pPr lvl="1" algn="ctr">
              <a:spcBef>
                <a:spcPts val="600"/>
              </a:spcBef>
              <a:buNone/>
            </a:pPr>
            <a:r>
              <a:rPr lang="en-US" sz="2200" dirty="0">
                <a:ea typeface="Cambria Math"/>
                <a:hlinkClick r:id="rId3"/>
              </a:rPr>
              <a:t>http://www.mersenne.org/</a:t>
            </a:r>
            <a:endParaRPr lang="en-US" sz="2200" dirty="0">
              <a:ea typeface="Cambria Math"/>
            </a:endParaRPr>
          </a:p>
        </p:txBody>
      </p:sp>
    </p:spTree>
    <p:extLst>
      <p:ext uri="{BB962C8B-B14F-4D97-AF65-F5344CB8AC3E}">
        <p14:creationId xmlns:p14="http://schemas.microsoft.com/office/powerpoint/2010/main" val="2763892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p>
        </p:txBody>
      </p:sp>
      <p:sp>
        <p:nvSpPr>
          <p:cNvPr id="4" name="Content Placeholder 2"/>
          <p:cNvSpPr>
            <a:spLocks noGrp="1"/>
          </p:cNvSpPr>
          <p:nvPr>
            <p:ph idx="1"/>
          </p:nvPr>
        </p:nvSpPr>
        <p:spPr>
          <a:xfrm>
            <a:off x="457200" y="1295400"/>
            <a:ext cx="8458200" cy="5303520"/>
          </a:xfrm>
        </p:spPr>
        <p:txBody>
          <a:bodyPr/>
          <a:lstStyle/>
          <a:p>
            <a:pPr>
              <a:spcBef>
                <a:spcPts val="600"/>
              </a:spcBef>
            </a:pPr>
            <a:r>
              <a:rPr lang="en-US" sz="2800" dirty="0"/>
              <a:t>Mathematicians have been interested in the distribution of prime numbers among the positive integers. In the nineteenth century, the </a:t>
            </a:r>
            <a:r>
              <a:rPr lang="en-US" sz="2800" i="1" dirty="0"/>
              <a:t>prime number theorem </a:t>
            </a:r>
            <a:r>
              <a:rPr lang="en-US" sz="2800" dirty="0"/>
              <a:t>was proved which</a:t>
            </a:r>
            <a:r>
              <a:rPr lang="en-US" sz="2800" i="1" dirty="0"/>
              <a:t> </a:t>
            </a:r>
            <a:r>
              <a:rPr lang="en-US" sz="2800" dirty="0"/>
              <a:t>gives an asymptotic estimate for the number of primes not exceeding </a:t>
            </a:r>
            <a:r>
              <a:rPr lang="en-US" sz="2800" i="1" dirty="0"/>
              <a:t>x</a:t>
            </a:r>
            <a:r>
              <a:rPr lang="en-US" sz="2800" dirty="0"/>
              <a:t>. </a:t>
            </a:r>
          </a:p>
          <a:p>
            <a:pPr>
              <a:spcBef>
                <a:spcPts val="300"/>
              </a:spcBef>
            </a:pPr>
            <a:r>
              <a:rPr lang="en-US" sz="2800" b="1" dirty="0"/>
              <a:t>Prime Number Theorem</a:t>
            </a:r>
            <a:r>
              <a:rPr lang="en-US" sz="2800" dirty="0"/>
              <a:t>: The ratio of the number of primes not exceeding </a:t>
            </a:r>
            <a:r>
              <a:rPr lang="en-US" sz="2800" i="1" dirty="0"/>
              <a:t>x</a:t>
            </a:r>
            <a:r>
              <a:rPr lang="en-US" sz="2800" dirty="0"/>
              <a:t> and </a:t>
            </a:r>
            <a:r>
              <a:rPr lang="en-US" sz="2800" i="1" dirty="0"/>
              <a:t>x</a:t>
            </a:r>
            <a:r>
              <a:rPr lang="en-US" sz="2800" dirty="0"/>
              <a:t>/ln </a:t>
            </a:r>
            <a:r>
              <a:rPr lang="en-US" sz="2800" i="1" dirty="0"/>
              <a:t>x </a:t>
            </a:r>
            <a:r>
              <a:rPr lang="en-US" sz="2800" dirty="0"/>
              <a:t>approaches </a:t>
            </a:r>
            <a:r>
              <a:rPr lang="en-US" sz="2800" dirty="0">
                <a:ea typeface="Cambria Math" pitchFamily="18" charset="0"/>
              </a:rPr>
              <a:t>1</a:t>
            </a:r>
            <a:r>
              <a:rPr lang="en-US" sz="2800" dirty="0"/>
              <a:t> as </a:t>
            </a:r>
            <a:r>
              <a:rPr lang="en-US" sz="2800" i="1" dirty="0"/>
              <a:t>x</a:t>
            </a:r>
            <a:r>
              <a:rPr lang="en-US" sz="2800" dirty="0"/>
              <a:t> grows without bound. (ln </a:t>
            </a:r>
            <a:r>
              <a:rPr lang="en-US" sz="2800" i="1" dirty="0"/>
              <a:t>x</a:t>
            </a:r>
            <a:r>
              <a:rPr lang="en-US" sz="2800" dirty="0"/>
              <a:t> is the natural logarithm of </a:t>
            </a:r>
            <a:r>
              <a:rPr lang="en-US" sz="2800" i="1" dirty="0"/>
              <a:t>x</a:t>
            </a:r>
            <a:r>
              <a:rPr lang="en-US" sz="2800" dirty="0"/>
              <a:t>)</a:t>
            </a:r>
          </a:p>
          <a:p>
            <a:pPr lvl="1">
              <a:spcBef>
                <a:spcPts val="600"/>
              </a:spcBef>
            </a:pPr>
            <a:r>
              <a:rPr lang="en-US" sz="2400" dirty="0"/>
              <a:t>The theorem tells us that the number of primes not exceeding </a:t>
            </a:r>
            <a:r>
              <a:rPr lang="en-US" sz="2400" i="1" dirty="0"/>
              <a:t>x</a:t>
            </a:r>
            <a:r>
              <a:rPr lang="en-US" sz="2400" dirty="0"/>
              <a:t>, can be approximated by </a:t>
            </a:r>
            <a:r>
              <a:rPr lang="en-US" sz="2400" i="1" dirty="0"/>
              <a:t>x</a:t>
            </a:r>
            <a:r>
              <a:rPr lang="en-US" sz="2400" dirty="0"/>
              <a:t>/ln </a:t>
            </a:r>
            <a:r>
              <a:rPr lang="en-US" sz="2400" i="1" dirty="0"/>
              <a:t>x</a:t>
            </a:r>
            <a:r>
              <a:rPr lang="en-US" sz="2400" dirty="0"/>
              <a:t>.</a:t>
            </a:r>
          </a:p>
          <a:p>
            <a:pPr lvl="1">
              <a:spcBef>
                <a:spcPts val="300"/>
              </a:spcBef>
            </a:pPr>
            <a:r>
              <a:rPr lang="en-US" sz="2400" dirty="0"/>
              <a:t>The odds that a randomly selected positive integer less than </a:t>
            </a:r>
            <a:r>
              <a:rPr lang="en-US" sz="2400" i="1" dirty="0"/>
              <a:t>n</a:t>
            </a:r>
            <a:r>
              <a:rPr lang="en-US" sz="2400" dirty="0"/>
              <a:t> is prime are approximately (</a:t>
            </a:r>
            <a:r>
              <a:rPr lang="en-US" sz="2400" i="1" dirty="0"/>
              <a:t>n</a:t>
            </a:r>
            <a:r>
              <a:rPr lang="en-US" sz="2400" dirty="0"/>
              <a:t>/ln </a:t>
            </a:r>
            <a:r>
              <a:rPr lang="en-US" sz="2400" i="1" dirty="0"/>
              <a:t>n</a:t>
            </a:r>
            <a:r>
              <a:rPr lang="en-US" sz="2400" dirty="0"/>
              <a:t>)/</a:t>
            </a:r>
            <a:r>
              <a:rPr lang="en-US" sz="2400" i="1" dirty="0"/>
              <a:t>n</a:t>
            </a:r>
            <a:r>
              <a:rPr lang="en-US" sz="2400" dirty="0"/>
              <a:t> = </a:t>
            </a:r>
            <a:r>
              <a:rPr lang="en-US" sz="2400" dirty="0">
                <a:ea typeface="Cambria Math" pitchFamily="18" charset="0"/>
              </a:rPr>
              <a:t>1</a:t>
            </a:r>
            <a:r>
              <a:rPr lang="en-US" sz="2400" dirty="0"/>
              <a:t>/ln </a:t>
            </a:r>
            <a:r>
              <a:rPr lang="en-US" sz="2400" i="1" dirty="0"/>
              <a:t>n</a:t>
            </a:r>
            <a:r>
              <a:rPr lang="en-US" sz="2400" dirty="0"/>
              <a:t>.</a:t>
            </a:r>
          </a:p>
        </p:txBody>
      </p:sp>
    </p:spTree>
    <p:extLst>
      <p:ext uri="{BB962C8B-B14F-4D97-AF65-F5344CB8AC3E}">
        <p14:creationId xmlns:p14="http://schemas.microsoft.com/office/powerpoint/2010/main" val="358734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Primes and Arithmetic Progressions (</a:t>
            </a:r>
            <a:r>
              <a:rPr lang="en-US" i="1" dirty="0"/>
              <a:t>optional</a:t>
            </a:r>
            <a:r>
              <a:rPr lang="en-US" dirty="0"/>
              <a:t>)</a:t>
            </a:r>
            <a:endParaRPr lang="en-US" sz="1500" dirty="0"/>
          </a:p>
        </p:txBody>
      </p:sp>
      <p:sp>
        <p:nvSpPr>
          <p:cNvPr id="8" name="Content Placeholder 2"/>
          <p:cNvSpPr>
            <a:spLocks noGrp="1"/>
          </p:cNvSpPr>
          <p:nvPr>
            <p:ph idx="1"/>
          </p:nvPr>
        </p:nvSpPr>
        <p:spPr>
          <a:xfrm>
            <a:off x="457200" y="1295400"/>
            <a:ext cx="8456602" cy="5303520"/>
          </a:xfrm>
        </p:spPr>
        <p:txBody>
          <a:bodyPr/>
          <a:lstStyle/>
          <a:p>
            <a:pPr>
              <a:spcBef>
                <a:spcPts val="0"/>
              </a:spcBef>
              <a:spcAft>
                <a:spcPts val="400"/>
              </a:spcAft>
            </a:pPr>
            <a:r>
              <a:rPr lang="en-US" sz="2200" dirty="0"/>
              <a:t>Euclid’s proof that there are infinitely many primes can be easily adapted to show that there are infinitely many primes in the following </a:t>
            </a:r>
            <a:r>
              <a:rPr lang="en-US" sz="2200" dirty="0">
                <a:ea typeface="Cambria Math" pitchFamily="18" charset="0"/>
              </a:rPr>
              <a:t>4</a:t>
            </a:r>
            <a:r>
              <a:rPr lang="en-US" sz="2200" i="1" dirty="0"/>
              <a:t>k</a:t>
            </a:r>
            <a:r>
              <a:rPr lang="en-US" sz="2200" dirty="0"/>
              <a:t> + </a:t>
            </a:r>
            <a:r>
              <a:rPr lang="en-US" sz="2200" dirty="0">
                <a:ea typeface="Cambria Math" pitchFamily="18" charset="0"/>
              </a:rPr>
              <a:t>3</a:t>
            </a:r>
            <a:r>
              <a:rPr lang="en-US" sz="2200" dirty="0"/>
              <a:t>, </a:t>
            </a:r>
            <a:r>
              <a:rPr lang="en-US" sz="2200" i="1" dirty="0"/>
              <a:t>k</a:t>
            </a:r>
            <a:r>
              <a:rPr lang="en-US" sz="2200" dirty="0"/>
              <a:t> = </a:t>
            </a:r>
            <a:r>
              <a:rPr lang="en-US" sz="2200" dirty="0">
                <a:ea typeface="Cambria Math" pitchFamily="18" charset="0"/>
              </a:rPr>
              <a:t>1</a:t>
            </a:r>
            <a:r>
              <a:rPr lang="en-US" sz="2200" dirty="0"/>
              <a:t>,</a:t>
            </a:r>
            <a:r>
              <a:rPr lang="en-US" sz="2200" dirty="0">
                <a:ea typeface="Cambria Math" pitchFamily="18" charset="0"/>
              </a:rPr>
              <a:t>2</a:t>
            </a:r>
            <a:r>
              <a:rPr lang="en-US" sz="2200" dirty="0"/>
              <a:t>,… (See Exercise </a:t>
            </a:r>
            <a:r>
              <a:rPr lang="en-US" sz="2200" dirty="0">
                <a:ea typeface="Cambria Math" pitchFamily="18" charset="0"/>
              </a:rPr>
              <a:t>55</a:t>
            </a:r>
            <a:r>
              <a:rPr lang="en-US" sz="2200" dirty="0"/>
              <a:t>)</a:t>
            </a:r>
          </a:p>
          <a:p>
            <a:pPr>
              <a:spcBef>
                <a:spcPts val="0"/>
              </a:spcBef>
              <a:spcAft>
                <a:spcPts val="400"/>
              </a:spcAft>
            </a:pPr>
            <a:r>
              <a:rPr lang="en-US" sz="2200" dirty="0"/>
              <a:t>In the 19</a:t>
            </a:r>
            <a:r>
              <a:rPr lang="en-US" sz="2200" baseline="30000" dirty="0"/>
              <a:t>th</a:t>
            </a:r>
            <a:r>
              <a:rPr lang="en-US" sz="2200" dirty="0"/>
              <a:t> century G. </a:t>
            </a:r>
            <a:r>
              <a:rPr lang="en-US" sz="2200" dirty="0" err="1"/>
              <a:t>Lejuenne</a:t>
            </a:r>
            <a:r>
              <a:rPr lang="en-US" sz="2200" dirty="0"/>
              <a:t> </a:t>
            </a:r>
            <a:r>
              <a:rPr lang="en-US" sz="2200" dirty="0" err="1"/>
              <a:t>Dirichlet</a:t>
            </a:r>
            <a:r>
              <a:rPr lang="en-US" sz="2200" dirty="0"/>
              <a:t> showed that every arithmetic progression </a:t>
            </a:r>
            <a:r>
              <a:rPr lang="en-US" sz="2200" i="1" dirty="0"/>
              <a:t>ka</a:t>
            </a:r>
            <a:r>
              <a:rPr lang="en-US" sz="2200" dirty="0"/>
              <a:t> + </a:t>
            </a:r>
            <a:r>
              <a:rPr lang="en-US" sz="2200" i="1" dirty="0"/>
              <a:t>b</a:t>
            </a:r>
            <a:r>
              <a:rPr lang="en-US" sz="2200" dirty="0"/>
              <a:t>, </a:t>
            </a:r>
            <a:r>
              <a:rPr lang="en-US" sz="2200" i="1" dirty="0"/>
              <a:t>k</a:t>
            </a:r>
            <a:r>
              <a:rPr lang="en-US" sz="2200" dirty="0"/>
              <a:t> = </a:t>
            </a:r>
            <a:r>
              <a:rPr lang="en-US" sz="2200" dirty="0">
                <a:ea typeface="Cambria Math" pitchFamily="18" charset="0"/>
              </a:rPr>
              <a:t>1</a:t>
            </a:r>
            <a:r>
              <a:rPr lang="en-US" sz="2200" dirty="0"/>
              <a:t>,</a:t>
            </a:r>
            <a:r>
              <a:rPr lang="en-US" sz="2200" dirty="0">
                <a:ea typeface="Cambria Math" pitchFamily="18" charset="0"/>
              </a:rPr>
              <a:t>2</a:t>
            </a:r>
            <a:r>
              <a:rPr lang="en-US" sz="2200" dirty="0"/>
              <a:t>, …, where  </a:t>
            </a:r>
            <a:r>
              <a:rPr lang="en-US" sz="2200" i="1" dirty="0">
                <a:ea typeface="Cambria Math" pitchFamily="18" charset="0"/>
              </a:rPr>
              <a:t>a</a:t>
            </a:r>
            <a:r>
              <a:rPr lang="en-US" sz="2200" dirty="0"/>
              <a:t> and </a:t>
            </a:r>
            <a:r>
              <a:rPr lang="en-US" sz="2200" i="1" dirty="0">
                <a:ea typeface="Cambria Math" pitchFamily="18" charset="0"/>
              </a:rPr>
              <a:t>b</a:t>
            </a:r>
            <a:r>
              <a:rPr lang="en-US" sz="2200" dirty="0"/>
              <a:t> have no common factor greater than </a:t>
            </a:r>
            <a:r>
              <a:rPr lang="en-US" sz="2200" dirty="0">
                <a:ea typeface="Cambria Math" pitchFamily="18" charset="0"/>
              </a:rPr>
              <a:t>1</a:t>
            </a:r>
            <a:r>
              <a:rPr lang="en-US" sz="2200" dirty="0"/>
              <a:t> contains infinitely many primes. (The proof is beyond the scope of the text.)</a:t>
            </a:r>
          </a:p>
          <a:p>
            <a:pPr>
              <a:spcBef>
                <a:spcPts val="0"/>
              </a:spcBef>
              <a:spcAft>
                <a:spcPts val="400"/>
              </a:spcAft>
            </a:pPr>
            <a:r>
              <a:rPr lang="en-US" sz="2200" dirty="0"/>
              <a:t>Are there long arithmetic progressions made up entirely of primes?</a:t>
            </a:r>
          </a:p>
          <a:p>
            <a:pPr lvl="1">
              <a:spcBef>
                <a:spcPts val="0"/>
              </a:spcBef>
              <a:spcAft>
                <a:spcPts val="400"/>
              </a:spcAft>
            </a:pPr>
            <a:r>
              <a:rPr lang="en-US" sz="2000" dirty="0">
                <a:ea typeface="Cambria Math" pitchFamily="18" charset="0"/>
              </a:rPr>
              <a:t>5,11, 17, 23, 29  is an arithmetic progression of five primes.</a:t>
            </a:r>
          </a:p>
          <a:p>
            <a:pPr lvl="1">
              <a:spcBef>
                <a:spcPts val="0"/>
              </a:spcBef>
              <a:spcAft>
                <a:spcPts val="400"/>
              </a:spcAft>
            </a:pPr>
            <a:r>
              <a:rPr lang="en-US" sz="2000" dirty="0">
                <a:ea typeface="Cambria Math" pitchFamily="18" charset="0"/>
              </a:rPr>
              <a:t>199, 409, 619, 829, 1039,1249,1459,1669,1879,2089 is an</a:t>
            </a:r>
            <a:br>
              <a:rPr lang="en-US" sz="2000" dirty="0">
                <a:ea typeface="Cambria Math" pitchFamily="18" charset="0"/>
              </a:rPr>
            </a:br>
            <a:r>
              <a:rPr lang="en-US" sz="2000" dirty="0">
                <a:ea typeface="Cambria Math" pitchFamily="18" charset="0"/>
              </a:rPr>
              <a:t>arithmetic progression of ten primes.</a:t>
            </a:r>
          </a:p>
          <a:p>
            <a:pPr>
              <a:spcBef>
                <a:spcPts val="0"/>
              </a:spcBef>
              <a:spcAft>
                <a:spcPts val="400"/>
              </a:spcAft>
            </a:pPr>
            <a:r>
              <a:rPr lang="en-US" sz="2200" dirty="0">
                <a:ea typeface="Cambria Math" pitchFamily="18" charset="0"/>
              </a:rPr>
              <a:t>In the 1930s, Paul </a:t>
            </a:r>
            <a:r>
              <a:rPr lang="en-US" sz="2200" dirty="0" err="1">
                <a:ea typeface="Cambria Math" pitchFamily="18" charset="0"/>
              </a:rPr>
              <a:t>Erd</a:t>
            </a:r>
            <a:r>
              <a:rPr lang="hu-HU" sz="2200" dirty="0">
                <a:ea typeface="Cambria Math"/>
              </a:rPr>
              <a:t>ő</a:t>
            </a:r>
            <a:r>
              <a:rPr lang="en-US" sz="2200" dirty="0">
                <a:ea typeface="Cambria Math" pitchFamily="18" charset="0"/>
              </a:rPr>
              <a:t>s  conjectured that for every positive</a:t>
            </a:r>
            <a:br>
              <a:rPr lang="en-US" sz="2200" dirty="0">
                <a:ea typeface="Cambria Math" pitchFamily="18" charset="0"/>
              </a:rPr>
            </a:br>
            <a:r>
              <a:rPr lang="en-US" sz="2200" dirty="0">
                <a:ea typeface="Cambria Math" pitchFamily="18" charset="0"/>
              </a:rPr>
              <a:t>integer </a:t>
            </a:r>
            <a:r>
              <a:rPr lang="en-US" sz="2200" i="1" dirty="0">
                <a:ea typeface="Cambria Math" pitchFamily="18" charset="0"/>
              </a:rPr>
              <a:t>n</a:t>
            </a:r>
            <a:r>
              <a:rPr lang="en-US" sz="2200" dirty="0">
                <a:ea typeface="Cambria Math" pitchFamily="18" charset="0"/>
              </a:rPr>
              <a:t> greater than 1, there is an arithmetic progression</a:t>
            </a:r>
            <a:br>
              <a:rPr lang="en-US" sz="2200" dirty="0">
                <a:ea typeface="Cambria Math" pitchFamily="18" charset="0"/>
              </a:rPr>
            </a:br>
            <a:r>
              <a:rPr lang="en-US" sz="2200" dirty="0">
                <a:ea typeface="Cambria Math" pitchFamily="18" charset="0"/>
              </a:rPr>
              <a:t>of length </a:t>
            </a:r>
            <a:r>
              <a:rPr lang="en-US" sz="2200" i="1" dirty="0">
                <a:ea typeface="Cambria Math" pitchFamily="18" charset="0"/>
              </a:rPr>
              <a:t>n</a:t>
            </a:r>
            <a:r>
              <a:rPr lang="en-US" sz="2200" dirty="0">
                <a:ea typeface="Cambria Math" pitchFamily="18" charset="0"/>
              </a:rPr>
              <a:t> made up  entirely of primes. This was proven in</a:t>
            </a:r>
            <a:br>
              <a:rPr lang="en-US" sz="2200" dirty="0">
                <a:ea typeface="Cambria Math" pitchFamily="18" charset="0"/>
              </a:rPr>
            </a:br>
            <a:r>
              <a:rPr lang="en-US" sz="2200" dirty="0">
                <a:ea typeface="Cambria Math" pitchFamily="18" charset="0"/>
              </a:rPr>
              <a:t>2006, by Ben Green and Terrence Tau.</a:t>
            </a:r>
            <a:endParaRPr lang="en-US" sz="2200" dirty="0"/>
          </a:p>
        </p:txBody>
      </p:sp>
      <p:pic>
        <p:nvPicPr>
          <p:cNvPr id="11" name="Picture 3" descr="A portrait of Terence Tao.&#10;"/>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l="16430" r="16366"/>
          <a:stretch/>
        </p:blipFill>
        <p:spPr bwMode="auto">
          <a:xfrm>
            <a:off x="7520605" y="4343400"/>
            <a:ext cx="1417992" cy="162217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620000" y="5943600"/>
            <a:ext cx="1370875" cy="685800"/>
          </a:xfrm>
        </p:spPr>
        <p:txBody>
          <a:bodyPr/>
          <a:lstStyle/>
          <a:p>
            <a:pPr>
              <a:spcBef>
                <a:spcPts val="0"/>
              </a:spcBef>
            </a:pPr>
            <a:r>
              <a:rPr lang="en-US" sz="1800" dirty="0"/>
              <a:t>Terence Tao</a:t>
            </a:r>
          </a:p>
          <a:p>
            <a:pPr>
              <a:spcBef>
                <a:spcPts val="0"/>
              </a:spcBef>
            </a:pPr>
            <a:r>
              <a:rPr lang="en-US" sz="1800" dirty="0"/>
              <a:t>(Born 1975)</a:t>
            </a:r>
          </a:p>
        </p:txBody>
      </p:sp>
    </p:spTree>
    <p:extLst>
      <p:ext uri="{BB962C8B-B14F-4D97-AF65-F5344CB8AC3E}">
        <p14:creationId xmlns:p14="http://schemas.microsoft.com/office/powerpoint/2010/main" val="2262210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Primes</a:t>
            </a:r>
            <a:endParaRPr lang="en-US" sz="1500" dirty="0"/>
          </a:p>
        </p:txBody>
      </p:sp>
      <p:sp>
        <p:nvSpPr>
          <p:cNvPr id="9" name="Content Placeholder 2"/>
          <p:cNvSpPr>
            <a:spLocks noGrp="1"/>
          </p:cNvSpPr>
          <p:nvPr>
            <p:ph idx="1"/>
          </p:nvPr>
        </p:nvSpPr>
        <p:spPr>
          <a:xfrm>
            <a:off x="457200" y="1295400"/>
            <a:ext cx="8534400" cy="5303520"/>
          </a:xfrm>
        </p:spPr>
        <p:txBody>
          <a:bodyPr/>
          <a:lstStyle/>
          <a:p>
            <a:pPr>
              <a:spcBef>
                <a:spcPts val="300"/>
              </a:spcBef>
            </a:pPr>
            <a:r>
              <a:rPr lang="en-US" sz="2200" dirty="0"/>
              <a:t>The problem of generating large  primes is of both theoretical and practical interest.</a:t>
            </a:r>
          </a:p>
          <a:p>
            <a:pPr>
              <a:spcBef>
                <a:spcPts val="300"/>
              </a:spcBef>
            </a:pPr>
            <a:r>
              <a:rPr lang="en-US" sz="2200" dirty="0"/>
              <a:t>We will see (in Section 4.6) that finding large primes with hundreds of digits is important in cryptography.</a:t>
            </a:r>
          </a:p>
          <a:p>
            <a:pPr>
              <a:spcBef>
                <a:spcPts val="300"/>
              </a:spcBef>
            </a:pPr>
            <a:r>
              <a:rPr lang="en-US" sz="2200" dirty="0"/>
              <a:t>So far, no useful closed formula that always produces primes  has been found. There is no simple  function </a:t>
            </a:r>
            <a:r>
              <a:rPr lang="en-US" sz="2200" i="1" dirty="0"/>
              <a:t>f</a:t>
            </a:r>
            <a:r>
              <a:rPr lang="en-US" sz="2200" dirty="0"/>
              <a:t>(</a:t>
            </a:r>
            <a:r>
              <a:rPr lang="en-US" sz="2200" i="1" dirty="0"/>
              <a:t>n</a:t>
            </a:r>
            <a:r>
              <a:rPr lang="en-US" sz="2200" dirty="0"/>
              <a:t>) such that </a:t>
            </a:r>
            <a:r>
              <a:rPr lang="en-US" sz="2200" i="1" dirty="0"/>
              <a:t>f</a:t>
            </a:r>
            <a:r>
              <a:rPr lang="en-US" sz="2200" dirty="0"/>
              <a:t>(</a:t>
            </a:r>
            <a:r>
              <a:rPr lang="en-US" sz="2200" i="1" dirty="0"/>
              <a:t>n</a:t>
            </a:r>
            <a:r>
              <a:rPr lang="en-US" sz="2200" dirty="0"/>
              <a:t>) is prime for all positive integers </a:t>
            </a:r>
            <a:r>
              <a:rPr lang="en-US" sz="2200" i="1" dirty="0"/>
              <a:t>n</a:t>
            </a:r>
            <a:r>
              <a:rPr lang="en-US" sz="2200" dirty="0"/>
              <a:t>. </a:t>
            </a:r>
          </a:p>
          <a:p>
            <a:pPr>
              <a:spcBef>
                <a:spcPts val="300"/>
              </a:spcBef>
            </a:pPr>
            <a:r>
              <a:rPr lang="en-US" sz="2200" dirty="0"/>
              <a:t>But  </a:t>
            </a:r>
            <a:r>
              <a:rPr lang="en-US" sz="2200" i="1" dirty="0"/>
              <a:t>f</a:t>
            </a:r>
            <a:r>
              <a:rPr lang="en-US" sz="2200" dirty="0"/>
              <a:t>(</a:t>
            </a:r>
            <a:r>
              <a:rPr lang="en-US" sz="2200" i="1" dirty="0"/>
              <a:t>n</a:t>
            </a:r>
            <a:r>
              <a:rPr lang="en-US" sz="2200" dirty="0"/>
              <a:t>) = </a:t>
            </a:r>
            <a:r>
              <a:rPr lang="en-US" sz="2200" i="1" dirty="0"/>
              <a:t>n</a:t>
            </a:r>
            <a:r>
              <a:rPr lang="en-US" sz="2200" baseline="30000" dirty="0">
                <a:ea typeface="Cambria Math" pitchFamily="18" charset="0"/>
              </a:rPr>
              <a:t>2</a:t>
            </a:r>
            <a:r>
              <a:rPr lang="en-US" sz="2200" dirty="0"/>
              <a:t> </a:t>
            </a:r>
            <a:r>
              <a:rPr lang="en-US" sz="2000" i="1" dirty="0"/>
              <a:t>−</a:t>
            </a:r>
            <a:r>
              <a:rPr lang="en-US" sz="2200" dirty="0"/>
              <a:t> </a:t>
            </a:r>
            <a:r>
              <a:rPr lang="en-US" sz="2200" i="1" dirty="0"/>
              <a:t>n</a:t>
            </a:r>
            <a:r>
              <a:rPr lang="en-US" sz="2200" dirty="0"/>
              <a:t> + </a:t>
            </a:r>
            <a:r>
              <a:rPr lang="en-US" sz="2200" dirty="0">
                <a:ea typeface="Cambria Math" pitchFamily="18" charset="0"/>
              </a:rPr>
              <a:t>41</a:t>
            </a:r>
            <a:r>
              <a:rPr lang="en-US" sz="2200" dirty="0"/>
              <a:t>  is prime for all integers </a:t>
            </a:r>
            <a:r>
              <a:rPr lang="en-US" sz="2200" dirty="0">
                <a:ea typeface="Cambria Math" pitchFamily="18" charset="0"/>
              </a:rPr>
              <a:t>1,2,…, 40</a:t>
            </a:r>
            <a:r>
              <a:rPr lang="en-US" sz="2200" dirty="0"/>
              <a:t>. Because of this, we might conjecture that </a:t>
            </a:r>
            <a:r>
              <a:rPr lang="en-US" sz="2200" i="1" dirty="0"/>
              <a:t>f</a:t>
            </a:r>
            <a:r>
              <a:rPr lang="en-US" sz="2200" dirty="0"/>
              <a:t>(</a:t>
            </a:r>
            <a:r>
              <a:rPr lang="en-US" sz="2200" i="1" dirty="0"/>
              <a:t>n</a:t>
            </a:r>
            <a:r>
              <a:rPr lang="en-US" sz="2200" dirty="0"/>
              <a:t>) is prime for all positive integers </a:t>
            </a:r>
            <a:r>
              <a:rPr lang="en-US" sz="2200" i="1" dirty="0"/>
              <a:t>n</a:t>
            </a:r>
            <a:r>
              <a:rPr lang="en-US" sz="2200" dirty="0"/>
              <a:t>. </a:t>
            </a:r>
            <a:r>
              <a:rPr lang="en-US" sz="2200" dirty="0">
                <a:ea typeface="Cambria Math" pitchFamily="18" charset="0"/>
              </a:rPr>
              <a:t>But </a:t>
            </a:r>
            <a:r>
              <a:rPr lang="en-US" sz="2200" i="1" dirty="0"/>
              <a:t>f</a:t>
            </a:r>
            <a:r>
              <a:rPr lang="en-US" sz="2200" dirty="0"/>
              <a:t>(</a:t>
            </a:r>
            <a:r>
              <a:rPr lang="en-US" sz="2200" dirty="0">
                <a:ea typeface="Cambria Math" pitchFamily="18" charset="0"/>
              </a:rPr>
              <a:t>41</a:t>
            </a:r>
            <a:r>
              <a:rPr lang="en-US" sz="2200" dirty="0"/>
              <a:t>) = </a:t>
            </a:r>
            <a:r>
              <a:rPr lang="en-US" sz="2200" dirty="0">
                <a:ea typeface="Cambria Math" pitchFamily="18" charset="0"/>
              </a:rPr>
              <a:t>41</a:t>
            </a:r>
            <a:r>
              <a:rPr lang="en-US" sz="2200" baseline="30000" dirty="0">
                <a:ea typeface="Cambria Math" pitchFamily="18" charset="0"/>
              </a:rPr>
              <a:t>2</a:t>
            </a:r>
            <a:r>
              <a:rPr lang="en-US" sz="2200" dirty="0">
                <a:ea typeface="Cambria Math" pitchFamily="18" charset="0"/>
              </a:rPr>
              <a:t> is not prime. </a:t>
            </a:r>
          </a:p>
          <a:p>
            <a:pPr>
              <a:spcBef>
                <a:spcPts val="300"/>
              </a:spcBef>
            </a:pPr>
            <a:r>
              <a:rPr lang="en-US" sz="2200" dirty="0"/>
              <a:t>More generally, there is  no polynomial with integer coefficients such that  </a:t>
            </a:r>
            <a:r>
              <a:rPr lang="en-US" sz="2200" i="1" dirty="0"/>
              <a:t>f</a:t>
            </a:r>
            <a:r>
              <a:rPr lang="en-US" sz="2200" dirty="0"/>
              <a:t>(</a:t>
            </a:r>
            <a:r>
              <a:rPr lang="en-US" sz="2200" i="1" dirty="0"/>
              <a:t>n</a:t>
            </a:r>
            <a:r>
              <a:rPr lang="en-US" sz="2200" dirty="0"/>
              <a:t>) is prime for all positive integers </a:t>
            </a:r>
            <a:r>
              <a:rPr lang="en-US" sz="2200" i="1" dirty="0"/>
              <a:t>n. </a:t>
            </a:r>
            <a:r>
              <a:rPr lang="en-US" sz="2200" dirty="0"/>
              <a:t>(See supplementary Exercise </a:t>
            </a:r>
            <a:r>
              <a:rPr lang="en-US" sz="2200" dirty="0">
                <a:ea typeface="Cambria Math" pitchFamily="18" charset="0"/>
              </a:rPr>
              <a:t>23</a:t>
            </a:r>
            <a:r>
              <a:rPr lang="en-US" sz="2200" dirty="0"/>
              <a:t>.)</a:t>
            </a:r>
          </a:p>
          <a:p>
            <a:pPr>
              <a:spcBef>
                <a:spcPts val="300"/>
              </a:spcBef>
            </a:pPr>
            <a:r>
              <a:rPr lang="en-US" sz="2200" dirty="0"/>
              <a:t>Fortunately, we can generate large integers which are almost certainly primes. See Chapter</a:t>
            </a:r>
            <a:r>
              <a:rPr lang="en-US" sz="2200" i="1" dirty="0"/>
              <a:t> </a:t>
            </a:r>
            <a:r>
              <a:rPr lang="en-US" sz="2200" dirty="0">
                <a:ea typeface="Cambria Math" pitchFamily="18" charset="0"/>
              </a:rPr>
              <a:t>7</a:t>
            </a:r>
            <a:r>
              <a:rPr lang="en-US" sz="2200" dirty="0"/>
              <a:t>.</a:t>
            </a:r>
          </a:p>
        </p:txBody>
      </p:sp>
    </p:spTree>
    <p:extLst>
      <p:ext uri="{BB962C8B-B14F-4D97-AF65-F5344CB8AC3E}">
        <p14:creationId xmlns:p14="http://schemas.microsoft.com/office/powerpoint/2010/main" val="195883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Conjectures about Primes</a:t>
            </a:r>
            <a:endParaRPr lang="en-US" sz="1500" dirty="0"/>
          </a:p>
        </p:txBody>
      </p:sp>
      <p:sp>
        <p:nvSpPr>
          <p:cNvPr id="9" name="Content Placeholder 2"/>
          <p:cNvSpPr>
            <a:spLocks noGrp="1"/>
          </p:cNvSpPr>
          <p:nvPr>
            <p:ph idx="1"/>
          </p:nvPr>
        </p:nvSpPr>
        <p:spPr>
          <a:xfrm>
            <a:off x="457200" y="1295400"/>
            <a:ext cx="8458200" cy="5303520"/>
          </a:xfrm>
        </p:spPr>
        <p:txBody>
          <a:bodyPr/>
          <a:lstStyle/>
          <a:p>
            <a:pPr>
              <a:spcBef>
                <a:spcPts val="0"/>
              </a:spcBef>
            </a:pPr>
            <a:r>
              <a:rPr lang="en-US" sz="2200" dirty="0"/>
              <a:t>Even though primes have been studied extensively for centuries, many conjectures about them are unresolved, including:</a:t>
            </a:r>
          </a:p>
          <a:p>
            <a:pPr>
              <a:spcBef>
                <a:spcPts val="0"/>
              </a:spcBef>
            </a:pPr>
            <a:r>
              <a:rPr lang="en-US" sz="2200" i="1" dirty="0" err="1">
                <a:ea typeface="Cambria Math" pitchFamily="18" charset="0"/>
              </a:rPr>
              <a:t>Goldbach’s</a:t>
            </a:r>
            <a:r>
              <a:rPr lang="en-US" sz="2200" i="1" dirty="0">
                <a:ea typeface="Cambria Math" pitchFamily="18" charset="0"/>
              </a:rPr>
              <a:t> Conjecture</a:t>
            </a:r>
            <a:r>
              <a:rPr lang="en-US" sz="2200" dirty="0">
                <a:ea typeface="Cambria Math" pitchFamily="18" charset="0"/>
              </a:rPr>
              <a:t>: Every even integer </a:t>
            </a:r>
            <a:r>
              <a:rPr lang="en-US" sz="2200" i="1" dirty="0">
                <a:ea typeface="Cambria Math" pitchFamily="18" charset="0"/>
              </a:rPr>
              <a:t>n</a:t>
            </a:r>
            <a:r>
              <a:rPr lang="en-US" sz="2200" dirty="0">
                <a:ea typeface="Cambria Math" pitchFamily="18" charset="0"/>
              </a:rPr>
              <a:t>, </a:t>
            </a:r>
            <a:r>
              <a:rPr lang="en-US" sz="2200" i="1" dirty="0">
                <a:ea typeface="Cambria Math" pitchFamily="18" charset="0"/>
              </a:rPr>
              <a:t>n</a:t>
            </a:r>
            <a:r>
              <a:rPr lang="en-US" sz="2200" dirty="0">
                <a:ea typeface="Cambria Math" pitchFamily="18" charset="0"/>
              </a:rPr>
              <a:t> &gt; 2, is the sum of two primes. It has been verified  by computer for all positive even integers up to  1.6 </a:t>
            </a:r>
            <a:r>
              <a:rPr lang="en-US" sz="2200" dirty="0">
                <a:ea typeface="Cambria Math"/>
              </a:rPr>
              <a:t>∙</a:t>
            </a:r>
            <a:r>
              <a:rPr lang="en-US" sz="2200" dirty="0">
                <a:ea typeface="Cambria Math" pitchFamily="18" charset="0"/>
              </a:rPr>
              <a:t>10</a:t>
            </a:r>
            <a:r>
              <a:rPr lang="en-US" sz="2200" baseline="30000" dirty="0">
                <a:ea typeface="Cambria Math" pitchFamily="18" charset="0"/>
              </a:rPr>
              <a:t>18</a:t>
            </a:r>
            <a:r>
              <a:rPr lang="en-US" sz="2200" dirty="0">
                <a:ea typeface="Cambria Math" pitchFamily="18" charset="0"/>
              </a:rPr>
              <a:t>.  The conjecture is believed to be true by most mathematicians.</a:t>
            </a:r>
          </a:p>
          <a:p>
            <a:pPr>
              <a:spcBef>
                <a:spcPts val="0"/>
              </a:spcBef>
            </a:pPr>
            <a:r>
              <a:rPr lang="en-US" sz="2200" dirty="0">
                <a:ea typeface="Cambria Math" pitchFamily="18" charset="0"/>
              </a:rPr>
              <a:t>There are infinitely many primes of the form </a:t>
            </a:r>
            <a:r>
              <a:rPr lang="en-US" sz="2200" i="1" dirty="0">
                <a:ea typeface="Cambria Math" pitchFamily="18" charset="0"/>
              </a:rPr>
              <a:t>n</a:t>
            </a:r>
            <a:r>
              <a:rPr lang="en-US" sz="2200" baseline="30000" dirty="0">
                <a:ea typeface="Cambria Math" pitchFamily="18" charset="0"/>
              </a:rPr>
              <a:t>2</a:t>
            </a:r>
            <a:r>
              <a:rPr lang="en-US" sz="2200" dirty="0">
                <a:ea typeface="Cambria Math" pitchFamily="18" charset="0"/>
              </a:rPr>
              <a:t> + 1, where </a:t>
            </a:r>
            <a:r>
              <a:rPr lang="en-US" sz="2200" i="1" dirty="0">
                <a:ea typeface="Cambria Math" pitchFamily="18" charset="0"/>
              </a:rPr>
              <a:t>n</a:t>
            </a:r>
            <a:r>
              <a:rPr lang="en-US" sz="2200" dirty="0">
                <a:ea typeface="Cambria Math" pitchFamily="18" charset="0"/>
              </a:rPr>
              <a:t> is a positive integer. But it has been shown that there are infinitely many primes  of the form </a:t>
            </a:r>
            <a:r>
              <a:rPr lang="en-US" sz="2200" i="1" dirty="0">
                <a:ea typeface="Cambria Math" pitchFamily="18" charset="0"/>
              </a:rPr>
              <a:t>n</a:t>
            </a:r>
            <a:r>
              <a:rPr lang="en-US" sz="2200" baseline="30000" dirty="0">
                <a:ea typeface="Cambria Math" pitchFamily="18" charset="0"/>
              </a:rPr>
              <a:t>2</a:t>
            </a:r>
            <a:r>
              <a:rPr lang="en-US" sz="2200" dirty="0">
                <a:ea typeface="Cambria Math" pitchFamily="18" charset="0"/>
              </a:rPr>
              <a:t> + 1, where </a:t>
            </a:r>
            <a:r>
              <a:rPr lang="en-US" sz="2200" i="1" dirty="0">
                <a:ea typeface="Cambria Math" pitchFamily="18" charset="0"/>
              </a:rPr>
              <a:t>n</a:t>
            </a:r>
            <a:r>
              <a:rPr lang="en-US" sz="2200" dirty="0">
                <a:ea typeface="Cambria Math" pitchFamily="18" charset="0"/>
              </a:rPr>
              <a:t> is a positive  integer or  the product of at most two primes.</a:t>
            </a:r>
          </a:p>
          <a:p>
            <a:pPr>
              <a:spcBef>
                <a:spcPts val="0"/>
              </a:spcBef>
            </a:pPr>
            <a:r>
              <a:rPr lang="en-US" sz="2200" i="1" dirty="0">
                <a:ea typeface="Cambria Math" pitchFamily="18" charset="0"/>
              </a:rPr>
              <a:t>The Twin Prime Conjecture</a:t>
            </a:r>
            <a:r>
              <a:rPr lang="en-US" sz="2200" dirty="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sz="2200" dirty="0">
                <a:ea typeface="Cambria Math"/>
              </a:rPr>
              <a:t>∙23</a:t>
            </a:r>
            <a:r>
              <a:rPr lang="en-US" sz="2200" baseline="30000" dirty="0">
                <a:ea typeface="Cambria Math"/>
              </a:rPr>
              <a:t>33,333</a:t>
            </a:r>
            <a:r>
              <a:rPr lang="en-US" sz="2200" dirty="0">
                <a:ea typeface="Cambria Math"/>
              </a:rPr>
              <a:t> ±1, which have 100,355 decimal digits.</a:t>
            </a:r>
            <a:endParaRPr lang="en-US" sz="2200" dirty="0">
              <a:ea typeface="Cambria Math" pitchFamily="18" charset="0"/>
            </a:endParaRPr>
          </a:p>
        </p:txBody>
      </p:sp>
    </p:spTree>
    <p:extLst>
      <p:ext uri="{BB962C8B-B14F-4D97-AF65-F5344CB8AC3E}">
        <p14:creationId xmlns:p14="http://schemas.microsoft.com/office/powerpoint/2010/main" val="1018386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r>
              <a:rPr lang="en-US" sz="1500" dirty="0"/>
              <a:t> 1</a:t>
            </a:r>
          </a:p>
        </p:txBody>
      </p:sp>
      <p:sp>
        <p:nvSpPr>
          <p:cNvPr id="9" name="Content Placeholder 2"/>
          <p:cNvSpPr>
            <a:spLocks noGrp="1"/>
          </p:cNvSpPr>
          <p:nvPr>
            <p:ph idx="1"/>
          </p:nvPr>
        </p:nvSpPr>
        <p:spPr>
          <a:xfrm>
            <a:off x="457200" y="1295400"/>
            <a:ext cx="8458200" cy="5257800"/>
          </a:xfrm>
        </p:spPr>
        <p:txBody>
          <a:bodyPr/>
          <a:lstStyle/>
          <a:p>
            <a:r>
              <a:rPr lang="en-US" sz="2600" b="1" dirty="0"/>
              <a:t>Definition</a:t>
            </a:r>
            <a:r>
              <a:rPr lang="en-US" sz="2600" dirty="0"/>
              <a:t>: Let </a:t>
            </a:r>
            <a:r>
              <a:rPr lang="en-US" sz="2600" i="1" dirty="0"/>
              <a:t>a</a:t>
            </a:r>
            <a:r>
              <a:rPr lang="en-US" sz="2600" dirty="0"/>
              <a:t> and </a:t>
            </a:r>
            <a:r>
              <a:rPr lang="en-US" sz="2600" i="1" dirty="0"/>
              <a:t>b </a:t>
            </a:r>
            <a:r>
              <a:rPr lang="en-US" sz="2600" dirty="0"/>
              <a:t>be integers, not both zero. The largest integer </a:t>
            </a:r>
            <a:r>
              <a:rPr lang="en-US" sz="2600" i="1" dirty="0"/>
              <a:t>d</a:t>
            </a:r>
            <a:r>
              <a:rPr lang="en-US" sz="2600" dirty="0"/>
              <a:t> such that </a:t>
            </a:r>
            <a:r>
              <a:rPr lang="en-US" sz="2600" i="1" dirty="0"/>
              <a:t>d </a:t>
            </a:r>
            <a:r>
              <a:rPr lang="en-US" sz="2600" dirty="0"/>
              <a:t>|</a:t>
            </a:r>
            <a:r>
              <a:rPr lang="en-US" sz="2600" i="1" dirty="0"/>
              <a:t> a </a:t>
            </a:r>
            <a:r>
              <a:rPr lang="en-US" sz="2600" dirty="0"/>
              <a:t>and also </a:t>
            </a:r>
            <a:r>
              <a:rPr lang="en-US" sz="2600" i="1" dirty="0"/>
              <a:t>d </a:t>
            </a:r>
            <a:r>
              <a:rPr lang="en-US" sz="2600" dirty="0"/>
              <a:t>| </a:t>
            </a:r>
            <a:r>
              <a:rPr lang="en-US" sz="2600" i="1" dirty="0"/>
              <a:t>b </a:t>
            </a:r>
            <a:r>
              <a:rPr lang="en-US" sz="2600" dirty="0"/>
              <a:t>is called the greatest common divisor of </a:t>
            </a:r>
            <a:r>
              <a:rPr lang="en-US" sz="2600" i="1" dirty="0"/>
              <a:t>a</a:t>
            </a:r>
            <a:r>
              <a:rPr lang="en-US" sz="2600" dirty="0"/>
              <a:t> and </a:t>
            </a:r>
            <a:r>
              <a:rPr lang="en-US" sz="2600" i="1" dirty="0"/>
              <a:t>b</a:t>
            </a:r>
            <a:r>
              <a:rPr lang="en-US" sz="2600" dirty="0"/>
              <a:t>. The  greatest common divisor of </a:t>
            </a:r>
            <a:r>
              <a:rPr lang="en-US" sz="2600" i="1" dirty="0"/>
              <a:t>a </a:t>
            </a:r>
            <a:r>
              <a:rPr lang="en-US" sz="2600" dirty="0"/>
              <a:t>and </a:t>
            </a:r>
            <a:r>
              <a:rPr lang="en-US" sz="2600" i="1" dirty="0"/>
              <a:t>b</a:t>
            </a:r>
            <a:r>
              <a:rPr lang="en-US" sz="2600" dirty="0"/>
              <a:t> is denoted by </a:t>
            </a:r>
            <a:r>
              <a:rPr lang="en-US" sz="2600" dirty="0" err="1"/>
              <a:t>gcd</a:t>
            </a:r>
            <a:r>
              <a:rPr lang="en-US" sz="2600" dirty="0"/>
              <a:t>(</a:t>
            </a:r>
            <a:r>
              <a:rPr lang="en-US" sz="2600" i="1" dirty="0" err="1"/>
              <a:t>a,b</a:t>
            </a:r>
            <a:r>
              <a:rPr lang="en-US" sz="2600" dirty="0"/>
              <a:t>). </a:t>
            </a:r>
          </a:p>
          <a:p>
            <a:r>
              <a:rPr lang="en-US" sz="2600" dirty="0"/>
              <a:t>One can find greatest common divisors of small numbers by inspection.</a:t>
            </a:r>
          </a:p>
          <a:p>
            <a:r>
              <a:rPr lang="en-US" sz="2600" b="1" dirty="0"/>
              <a:t>Example</a:t>
            </a:r>
            <a:r>
              <a:rPr lang="en-US" sz="2600" dirty="0"/>
              <a:t>: What is the greatest common divisor of </a:t>
            </a:r>
            <a:r>
              <a:rPr lang="en-US" sz="2600" dirty="0">
                <a:ea typeface="Cambria Math" pitchFamily="18" charset="0"/>
              </a:rPr>
              <a:t>24</a:t>
            </a:r>
            <a:r>
              <a:rPr lang="en-US" sz="2600" dirty="0"/>
              <a:t> and </a:t>
            </a:r>
            <a:r>
              <a:rPr lang="en-US" sz="2600" dirty="0">
                <a:ea typeface="Cambria Math" pitchFamily="18" charset="0"/>
              </a:rPr>
              <a:t>36</a:t>
            </a:r>
            <a:r>
              <a:rPr lang="en-US" sz="2600" dirty="0"/>
              <a:t>? </a:t>
            </a:r>
          </a:p>
          <a:p>
            <a:r>
              <a:rPr lang="en-US" sz="2600" b="1" dirty="0"/>
              <a:t>Solution</a:t>
            </a:r>
            <a:r>
              <a:rPr lang="en-US" sz="2600" dirty="0"/>
              <a:t>: </a:t>
            </a:r>
            <a:r>
              <a:rPr lang="en-US" sz="2600" dirty="0" err="1"/>
              <a:t>gcd</a:t>
            </a:r>
            <a:r>
              <a:rPr lang="en-US" sz="2600" dirty="0"/>
              <a:t>(</a:t>
            </a:r>
            <a:r>
              <a:rPr lang="en-US" sz="2600" dirty="0">
                <a:ea typeface="Cambria Math" pitchFamily="18" charset="0"/>
              </a:rPr>
              <a:t>24, 36</a:t>
            </a:r>
            <a:r>
              <a:rPr lang="en-US" sz="2600" dirty="0"/>
              <a:t>) = </a:t>
            </a:r>
            <a:r>
              <a:rPr lang="en-US" sz="2600" dirty="0">
                <a:ea typeface="Cambria Math" pitchFamily="18" charset="0"/>
              </a:rPr>
              <a:t>12</a:t>
            </a:r>
          </a:p>
          <a:p>
            <a:r>
              <a:rPr lang="en-US" sz="2600" b="1" dirty="0"/>
              <a:t>Example</a:t>
            </a:r>
            <a:r>
              <a:rPr lang="en-US" sz="2600" dirty="0"/>
              <a:t>: What is the greatest common divisor of </a:t>
            </a:r>
            <a:r>
              <a:rPr lang="en-US" sz="2600" dirty="0">
                <a:ea typeface="Cambria Math" pitchFamily="18" charset="0"/>
              </a:rPr>
              <a:t>17</a:t>
            </a:r>
            <a:r>
              <a:rPr lang="en-US" sz="2600" dirty="0"/>
              <a:t> and </a:t>
            </a:r>
            <a:r>
              <a:rPr lang="en-US" sz="2600" dirty="0">
                <a:ea typeface="Cambria Math" pitchFamily="18" charset="0"/>
              </a:rPr>
              <a:t>22</a:t>
            </a:r>
            <a:r>
              <a:rPr lang="en-US" sz="2600" dirty="0"/>
              <a:t>?</a:t>
            </a:r>
          </a:p>
          <a:p>
            <a:r>
              <a:rPr lang="en-US" sz="2600" b="1" dirty="0"/>
              <a:t>Solution</a:t>
            </a:r>
            <a:r>
              <a:rPr lang="en-US" sz="2600" dirty="0"/>
              <a:t>: </a:t>
            </a:r>
            <a:r>
              <a:rPr lang="en-US" sz="2600" dirty="0" err="1"/>
              <a:t>gcd</a:t>
            </a:r>
            <a:r>
              <a:rPr lang="en-US" sz="2600" dirty="0"/>
              <a:t>(</a:t>
            </a:r>
            <a:r>
              <a:rPr lang="en-US" sz="2600" dirty="0">
                <a:ea typeface="Cambria Math" pitchFamily="18" charset="0"/>
              </a:rPr>
              <a:t>17,22</a:t>
            </a:r>
            <a:r>
              <a:rPr lang="en-US" sz="2600" dirty="0"/>
              <a:t>) = </a:t>
            </a:r>
            <a:r>
              <a:rPr lang="en-US" sz="2600" dirty="0">
                <a:ea typeface="Cambria Math" pitchFamily="18" charset="0"/>
              </a:rPr>
              <a:t>1</a:t>
            </a:r>
          </a:p>
        </p:txBody>
      </p:sp>
    </p:spTree>
    <p:extLst>
      <p:ext uri="{BB962C8B-B14F-4D97-AF65-F5344CB8AC3E}">
        <p14:creationId xmlns:p14="http://schemas.microsoft.com/office/powerpoint/2010/main" val="1583992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r>
              <a:rPr lang="en-US" sz="1500" dirty="0"/>
              <a:t> 2</a:t>
            </a:r>
          </a:p>
        </p:txBody>
      </p:sp>
      <p:sp>
        <p:nvSpPr>
          <p:cNvPr id="9" name="Content Placeholder 2"/>
          <p:cNvSpPr>
            <a:spLocks noGrp="1"/>
          </p:cNvSpPr>
          <p:nvPr>
            <p:ph idx="1"/>
          </p:nvPr>
        </p:nvSpPr>
        <p:spPr>
          <a:xfrm>
            <a:off x="457200" y="1295400"/>
            <a:ext cx="8458200" cy="5303520"/>
          </a:xfrm>
        </p:spPr>
        <p:txBody>
          <a:bodyPr/>
          <a:lstStyle/>
          <a:p>
            <a:pPr>
              <a:spcBef>
                <a:spcPts val="600"/>
              </a:spcBef>
            </a:pPr>
            <a:r>
              <a:rPr lang="en-US" sz="2200" b="1" dirty="0"/>
              <a:t>Definition</a:t>
            </a:r>
            <a:r>
              <a:rPr lang="en-US" sz="2200" dirty="0"/>
              <a:t>: The integers </a:t>
            </a:r>
            <a:r>
              <a:rPr lang="en-US" sz="2200" i="1" dirty="0"/>
              <a:t>a</a:t>
            </a:r>
            <a:r>
              <a:rPr lang="en-US" sz="2200" dirty="0"/>
              <a:t> and </a:t>
            </a:r>
            <a:r>
              <a:rPr lang="en-US" sz="2200" i="1" dirty="0"/>
              <a:t>b </a:t>
            </a:r>
            <a:r>
              <a:rPr lang="en-US" sz="2200" dirty="0"/>
              <a:t>are </a:t>
            </a:r>
            <a:r>
              <a:rPr lang="en-US" sz="2200" i="1" dirty="0"/>
              <a:t>relatively prime </a:t>
            </a:r>
            <a:r>
              <a:rPr lang="en-US" sz="2200" dirty="0"/>
              <a:t>if their greatest common divisor is </a:t>
            </a:r>
            <a:r>
              <a:rPr lang="en-US" sz="2200" dirty="0">
                <a:ea typeface="Cambria Math" pitchFamily="18" charset="0"/>
              </a:rPr>
              <a:t>1</a:t>
            </a:r>
            <a:r>
              <a:rPr lang="en-US" sz="2200" dirty="0"/>
              <a:t>. </a:t>
            </a:r>
            <a:endParaRPr lang="en-US" sz="2200" dirty="0">
              <a:ea typeface="Cambria Math" pitchFamily="18" charset="0"/>
            </a:endParaRPr>
          </a:p>
          <a:p>
            <a:pPr>
              <a:spcBef>
                <a:spcPts val="600"/>
              </a:spcBef>
            </a:pPr>
            <a:r>
              <a:rPr lang="en-US" sz="2200" b="1" dirty="0"/>
              <a:t>Example</a:t>
            </a:r>
            <a:r>
              <a:rPr lang="en-US" sz="2200" dirty="0"/>
              <a:t>: </a:t>
            </a:r>
            <a:r>
              <a:rPr lang="en-US" sz="2200" dirty="0">
                <a:ea typeface="Cambria Math" pitchFamily="18" charset="0"/>
              </a:rPr>
              <a:t>17</a:t>
            </a:r>
            <a:r>
              <a:rPr lang="en-US" sz="2200" dirty="0"/>
              <a:t> and </a:t>
            </a:r>
            <a:r>
              <a:rPr lang="en-US" sz="2200" dirty="0">
                <a:ea typeface="Cambria Math" pitchFamily="18" charset="0"/>
              </a:rPr>
              <a:t>22</a:t>
            </a:r>
            <a:endParaRPr lang="en-US" sz="2200" dirty="0"/>
          </a:p>
          <a:p>
            <a:pPr>
              <a:spcBef>
                <a:spcPts val="600"/>
              </a:spcBef>
            </a:pPr>
            <a:r>
              <a:rPr lang="en-US" sz="2200" b="1" dirty="0"/>
              <a:t>Definition</a:t>
            </a:r>
            <a:r>
              <a:rPr lang="en-US" sz="2200" dirty="0"/>
              <a:t>: The integers </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 …, </a:t>
            </a:r>
            <a:r>
              <a:rPr lang="en-US" sz="2200" i="1" dirty="0"/>
              <a:t>a</a:t>
            </a:r>
            <a:r>
              <a:rPr lang="en-US" sz="2200" i="1" baseline="-25000" dirty="0"/>
              <a:t>n</a:t>
            </a:r>
            <a:r>
              <a:rPr lang="en-US" sz="2200" dirty="0"/>
              <a:t> are </a:t>
            </a:r>
            <a:r>
              <a:rPr lang="en-US" sz="2200" i="1" dirty="0"/>
              <a:t>pairwise</a:t>
            </a:r>
            <a:r>
              <a:rPr lang="en-US" sz="2200" dirty="0"/>
              <a:t> </a:t>
            </a:r>
            <a:r>
              <a:rPr lang="en-US" sz="2200" i="1" dirty="0"/>
              <a:t>relatively prime </a:t>
            </a:r>
            <a:r>
              <a:rPr lang="en-US" sz="2200" dirty="0"/>
              <a:t>if </a:t>
            </a:r>
            <a:r>
              <a:rPr lang="en-US" sz="2200" dirty="0" err="1"/>
              <a:t>gcd</a:t>
            </a:r>
            <a:r>
              <a:rPr lang="en-US" sz="2200" dirty="0"/>
              <a:t>(</a:t>
            </a:r>
            <a:r>
              <a:rPr lang="en-US" sz="2200" i="1" dirty="0" err="1"/>
              <a:t>a</a:t>
            </a:r>
            <a:r>
              <a:rPr lang="en-US" sz="2200" i="1" baseline="-25000" dirty="0" err="1"/>
              <a:t>i</a:t>
            </a:r>
            <a:r>
              <a:rPr lang="en-US" sz="2200" dirty="0"/>
              <a:t>, </a:t>
            </a:r>
            <a:r>
              <a:rPr lang="en-US" sz="2200" i="1" dirty="0" err="1"/>
              <a:t>a</a:t>
            </a:r>
            <a:r>
              <a:rPr lang="en-US" sz="2200" i="1" baseline="-25000" dirty="0" err="1"/>
              <a:t>j</a:t>
            </a:r>
            <a:r>
              <a:rPr lang="en-US" sz="2200" dirty="0"/>
              <a:t>) = </a:t>
            </a:r>
            <a:r>
              <a:rPr lang="en-US" sz="2200" dirty="0">
                <a:ea typeface="Cambria Math" pitchFamily="18" charset="0"/>
              </a:rPr>
              <a:t>1</a:t>
            </a:r>
            <a:r>
              <a:rPr lang="en-US" sz="2200" dirty="0"/>
              <a:t> whenever </a:t>
            </a:r>
            <a:r>
              <a:rPr lang="en-US" sz="2200" dirty="0">
                <a:ea typeface="Cambria Math" pitchFamily="18" charset="0"/>
              </a:rPr>
              <a:t>1 </a:t>
            </a:r>
            <a:r>
              <a:rPr lang="en-US" sz="2200" dirty="0">
                <a:ea typeface="Cambria Math"/>
              </a:rPr>
              <a:t>≤ </a:t>
            </a:r>
            <a:r>
              <a:rPr lang="en-US" sz="2200" i="1" dirty="0" err="1">
                <a:ea typeface="Cambria Math"/>
              </a:rPr>
              <a:t>i</a:t>
            </a:r>
            <a:r>
              <a:rPr lang="en-US" sz="2200" dirty="0">
                <a:ea typeface="Cambria Math"/>
              </a:rPr>
              <a:t>&lt;</a:t>
            </a:r>
            <a:r>
              <a:rPr lang="en-US" sz="2200" i="1" dirty="0">
                <a:ea typeface="Cambria Math"/>
              </a:rPr>
              <a:t>j</a:t>
            </a:r>
            <a:r>
              <a:rPr lang="en-US" sz="2200" dirty="0">
                <a:ea typeface="Cambria Math"/>
              </a:rPr>
              <a:t> ≤</a:t>
            </a:r>
            <a:r>
              <a:rPr lang="en-US" sz="2200" i="1" dirty="0">
                <a:ea typeface="Cambria Math"/>
              </a:rPr>
              <a:t>n</a:t>
            </a:r>
            <a:r>
              <a:rPr lang="en-US" sz="2200" dirty="0"/>
              <a:t>.</a:t>
            </a:r>
          </a:p>
          <a:p>
            <a:pPr>
              <a:spcBef>
                <a:spcPts val="600"/>
              </a:spcBef>
            </a:pPr>
            <a:r>
              <a:rPr lang="en-US" sz="2200" b="1" dirty="0"/>
              <a:t>Example</a:t>
            </a:r>
            <a:r>
              <a:rPr lang="en-US" sz="2200" dirty="0"/>
              <a:t>: Determine whether the integers </a:t>
            </a:r>
            <a:r>
              <a:rPr lang="en-US" sz="2200" dirty="0">
                <a:ea typeface="Cambria Math" pitchFamily="18" charset="0"/>
              </a:rPr>
              <a:t>10, 17</a:t>
            </a:r>
            <a:r>
              <a:rPr lang="en-US" sz="2200" dirty="0"/>
              <a:t> and </a:t>
            </a:r>
            <a:r>
              <a:rPr lang="en-US" sz="2200" dirty="0">
                <a:ea typeface="Cambria Math" pitchFamily="18" charset="0"/>
              </a:rPr>
              <a:t>21 are pairwise relatively prime.</a:t>
            </a:r>
            <a:endParaRPr lang="en-US" sz="2200" i="1" dirty="0">
              <a:ea typeface="Cambria Math" pitchFamily="18" charset="0"/>
            </a:endParaRPr>
          </a:p>
          <a:p>
            <a:pPr>
              <a:spcBef>
                <a:spcPts val="600"/>
              </a:spcBef>
            </a:pPr>
            <a:r>
              <a:rPr lang="en-US" sz="2200" b="1" dirty="0"/>
              <a:t>Solution</a:t>
            </a:r>
            <a:r>
              <a:rPr lang="en-US" sz="2200" dirty="0"/>
              <a:t>: </a:t>
            </a:r>
            <a:r>
              <a:rPr lang="en-US" sz="2200" dirty="0">
                <a:ea typeface="Cambria Math" pitchFamily="18" charset="0"/>
              </a:rPr>
              <a:t>Because </a:t>
            </a:r>
            <a:r>
              <a:rPr lang="en-US" sz="2200" dirty="0" err="1">
                <a:ea typeface="Cambria Math" pitchFamily="18" charset="0"/>
              </a:rPr>
              <a:t>gcd</a:t>
            </a:r>
            <a:r>
              <a:rPr lang="en-US" sz="2200" dirty="0">
                <a:ea typeface="Cambria Math" pitchFamily="18" charset="0"/>
              </a:rPr>
              <a:t>(10,17) = 1, </a:t>
            </a:r>
            <a:r>
              <a:rPr lang="en-US" sz="2200" dirty="0" err="1">
                <a:ea typeface="Cambria Math" pitchFamily="18" charset="0"/>
              </a:rPr>
              <a:t>gcd</a:t>
            </a:r>
            <a:r>
              <a:rPr lang="en-US" sz="2200" dirty="0">
                <a:ea typeface="Cambria Math" pitchFamily="18" charset="0"/>
              </a:rPr>
              <a:t>(10,21) = 1, and </a:t>
            </a:r>
            <a:r>
              <a:rPr lang="en-US" sz="2200" dirty="0" err="1">
                <a:ea typeface="Cambria Math" pitchFamily="18" charset="0"/>
              </a:rPr>
              <a:t>gcd</a:t>
            </a:r>
            <a:r>
              <a:rPr lang="en-US" sz="2200" dirty="0">
                <a:ea typeface="Cambria Math" pitchFamily="18" charset="0"/>
              </a:rPr>
              <a:t>(17,21) = 1, 10, 17, and 21 are pairwise relatively prime.</a:t>
            </a:r>
            <a:r>
              <a:rPr lang="en-US" sz="2200" b="1" dirty="0"/>
              <a:t> </a:t>
            </a:r>
          </a:p>
          <a:p>
            <a:pPr>
              <a:spcBef>
                <a:spcPts val="600"/>
              </a:spcBef>
            </a:pPr>
            <a:r>
              <a:rPr lang="en-US" sz="2200" b="1" dirty="0"/>
              <a:t>Example</a:t>
            </a:r>
            <a:r>
              <a:rPr lang="en-US" sz="2200" dirty="0"/>
              <a:t>: Determine whether the </a:t>
            </a:r>
            <a:r>
              <a:rPr lang="en-US" sz="2200" dirty="0">
                <a:ea typeface="Cambria Math" pitchFamily="18" charset="0"/>
              </a:rPr>
              <a:t>integers 10, 19, and 24 are pairwise relatively prime.</a:t>
            </a:r>
          </a:p>
          <a:p>
            <a:pPr>
              <a:spcBef>
                <a:spcPts val="600"/>
              </a:spcBef>
            </a:pPr>
            <a:r>
              <a:rPr lang="en-US" sz="2200" b="1" dirty="0"/>
              <a:t>Solution</a:t>
            </a:r>
            <a:r>
              <a:rPr lang="en-US" sz="2200" dirty="0"/>
              <a:t>: </a:t>
            </a:r>
            <a:r>
              <a:rPr lang="en-US" sz="2200" dirty="0">
                <a:ea typeface="Cambria Math" pitchFamily="18" charset="0"/>
              </a:rPr>
              <a:t>Because </a:t>
            </a:r>
            <a:r>
              <a:rPr lang="en-US" sz="2200" dirty="0" err="1">
                <a:ea typeface="Cambria Math" pitchFamily="18" charset="0"/>
              </a:rPr>
              <a:t>gcd</a:t>
            </a:r>
            <a:r>
              <a:rPr lang="en-US" sz="2200" dirty="0">
                <a:ea typeface="Cambria Math" pitchFamily="18" charset="0"/>
              </a:rPr>
              <a:t>(10,24) = 2, 10, 19, and 24 are  not pairwise relatively prime.</a:t>
            </a:r>
          </a:p>
        </p:txBody>
      </p:sp>
    </p:spTree>
    <p:extLst>
      <p:ext uri="{BB962C8B-B14F-4D97-AF65-F5344CB8AC3E}">
        <p14:creationId xmlns:p14="http://schemas.microsoft.com/office/powerpoint/2010/main" val="1151948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Greatest Common Divisor Using Prime Factorizations</a:t>
            </a:r>
            <a:endParaRPr lang="en-US" sz="1500" dirty="0"/>
          </a:p>
        </p:txBody>
      </p:sp>
      <p:sp>
        <p:nvSpPr>
          <p:cNvPr id="7" name="Content Placeholder 2"/>
          <p:cNvSpPr>
            <a:spLocks noGrp="1"/>
          </p:cNvSpPr>
          <p:nvPr>
            <p:ph idx="1"/>
          </p:nvPr>
        </p:nvSpPr>
        <p:spPr>
          <a:xfrm>
            <a:off x="457200" y="1295400"/>
            <a:ext cx="8229600" cy="381000"/>
          </a:xfrm>
        </p:spPr>
        <p:txBody>
          <a:bodyPr/>
          <a:lstStyle/>
          <a:p>
            <a:r>
              <a:rPr lang="en-US" sz="2200" dirty="0"/>
              <a:t>Suppose  the prime factorizations of </a:t>
            </a:r>
            <a:r>
              <a:rPr lang="en-US" sz="2200" i="1" dirty="0"/>
              <a:t>a</a:t>
            </a:r>
            <a:r>
              <a:rPr lang="en-US" sz="2200" dirty="0"/>
              <a:t> and </a:t>
            </a:r>
            <a:r>
              <a:rPr lang="en-US" sz="2200" i="1" dirty="0"/>
              <a:t>b</a:t>
            </a:r>
            <a:r>
              <a:rPr lang="en-US" sz="2200" dirty="0"/>
              <a:t> are:</a:t>
            </a:r>
          </a:p>
        </p:txBody>
      </p:sp>
      <p:graphicFrame>
        <p:nvGraphicFramePr>
          <p:cNvPr id="8" name="Object 3"/>
          <p:cNvGraphicFramePr>
            <a:graphicFrameLocks noChangeAspect="1"/>
          </p:cNvGraphicFramePr>
          <p:nvPr>
            <p:extLst>
              <p:ext uri="{D42A27DB-BD31-4B8C-83A1-F6EECF244321}">
                <p14:modId xmlns:p14="http://schemas.microsoft.com/office/powerpoint/2010/main" val="2849577778"/>
              </p:ext>
            </p:extLst>
          </p:nvPr>
        </p:nvGraphicFramePr>
        <p:xfrm>
          <a:off x="674688" y="1847668"/>
          <a:ext cx="2374416" cy="530640"/>
        </p:xfrm>
        <a:graphic>
          <a:graphicData uri="http://schemas.openxmlformats.org/presentationml/2006/ole">
            <mc:AlternateContent xmlns:mc="http://schemas.openxmlformats.org/markup-compatibility/2006">
              <mc:Choice xmlns:v="urn:schemas-microsoft-com:vml" Requires="v">
                <p:oleObj spid="_x0000_s84172" name="Equation" r:id="rId3" imgW="1079280" imgH="241200" progId="Equation.DSMT4">
                  <p:embed/>
                </p:oleObj>
              </mc:Choice>
              <mc:Fallback>
                <p:oleObj name="Equation" r:id="rId3" imgW="1079280" imgH="241200" progId="Equation.DSMT4">
                  <p:embed/>
                  <p:pic>
                    <p:nvPicPr>
                      <p:cNvPr id="0" name=""/>
                      <p:cNvPicPr/>
                      <p:nvPr/>
                    </p:nvPicPr>
                    <p:blipFill>
                      <a:blip r:embed="rId4"/>
                      <a:stretch>
                        <a:fillRect/>
                      </a:stretch>
                    </p:blipFill>
                    <p:spPr>
                      <a:xfrm>
                        <a:off x="674688" y="1847668"/>
                        <a:ext cx="2374416" cy="530640"/>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290057517"/>
              </p:ext>
            </p:extLst>
          </p:nvPr>
        </p:nvGraphicFramePr>
        <p:xfrm>
          <a:off x="4419600" y="1847254"/>
          <a:ext cx="2318976" cy="530640"/>
        </p:xfrm>
        <a:graphic>
          <a:graphicData uri="http://schemas.openxmlformats.org/presentationml/2006/ole">
            <mc:AlternateContent xmlns:mc="http://schemas.openxmlformats.org/markup-compatibility/2006">
              <mc:Choice xmlns:v="urn:schemas-microsoft-com:vml" Requires="v">
                <p:oleObj spid="_x0000_s84173" name="Equation" r:id="rId5" imgW="1054080" imgH="241200" progId="Equation.DSMT4">
                  <p:embed/>
                </p:oleObj>
              </mc:Choice>
              <mc:Fallback>
                <p:oleObj name="Equation" r:id="rId5" imgW="1054080" imgH="241200" progId="Equation.DSMT4">
                  <p:embed/>
                  <p:pic>
                    <p:nvPicPr>
                      <p:cNvPr id="8" name="Object 7"/>
                      <p:cNvPicPr/>
                      <p:nvPr/>
                    </p:nvPicPr>
                    <p:blipFill>
                      <a:blip r:embed="rId6"/>
                      <a:stretch>
                        <a:fillRect/>
                      </a:stretch>
                    </p:blipFill>
                    <p:spPr>
                      <a:xfrm>
                        <a:off x="4419600" y="1847254"/>
                        <a:ext cx="2318976" cy="530640"/>
                      </a:xfrm>
                      <a:prstGeom prst="rect">
                        <a:avLst/>
                      </a:prstGeom>
                    </p:spPr>
                  </p:pic>
                </p:oleObj>
              </mc:Fallback>
            </mc:AlternateContent>
          </a:graphicData>
        </a:graphic>
      </p:graphicFrame>
      <p:sp>
        <p:nvSpPr>
          <p:cNvPr id="6" name="Content Placeholder 5"/>
          <p:cNvSpPr>
            <a:spLocks noGrp="1"/>
          </p:cNvSpPr>
          <p:nvPr>
            <p:ph idx="13"/>
          </p:nvPr>
        </p:nvSpPr>
        <p:spPr>
          <a:xfrm>
            <a:off x="457200" y="2438400"/>
            <a:ext cx="8229600" cy="762000"/>
          </a:xfrm>
        </p:spPr>
        <p:txBody>
          <a:bodyPr/>
          <a:lstStyle/>
          <a:p>
            <a:r>
              <a:rPr lang="en-US" sz="2200" dirty="0"/>
              <a:t>where each exponent is a nonnegative integer, and where all primes occurring in either prime factorization are included in both. Then:</a:t>
            </a:r>
          </a:p>
        </p:txBody>
      </p:sp>
      <p:graphicFrame>
        <p:nvGraphicFramePr>
          <p:cNvPr id="12" name="Object 6"/>
          <p:cNvGraphicFramePr>
            <a:graphicFrameLocks noChangeAspect="1"/>
          </p:cNvGraphicFramePr>
          <p:nvPr>
            <p:extLst>
              <p:ext uri="{D42A27DB-BD31-4B8C-83A1-F6EECF244321}">
                <p14:modId xmlns:p14="http://schemas.microsoft.com/office/powerpoint/2010/main" val="21936462"/>
              </p:ext>
            </p:extLst>
          </p:nvPr>
        </p:nvGraphicFramePr>
        <p:xfrm>
          <a:off x="1887538" y="3297432"/>
          <a:ext cx="5559840" cy="586080"/>
        </p:xfrm>
        <a:graphic>
          <a:graphicData uri="http://schemas.openxmlformats.org/presentationml/2006/ole">
            <mc:AlternateContent xmlns:mc="http://schemas.openxmlformats.org/markup-compatibility/2006">
              <mc:Choice xmlns:v="urn:schemas-microsoft-com:vml" Requires="v">
                <p:oleObj spid="_x0000_s84174" name="Equation" r:id="rId7" imgW="2527200" imgH="266400" progId="Equation.DSMT4">
                  <p:embed/>
                </p:oleObj>
              </mc:Choice>
              <mc:Fallback>
                <p:oleObj name="Equation" r:id="rId7" imgW="2527200" imgH="266400" progId="Equation.DSMT4">
                  <p:embed/>
                  <p:pic>
                    <p:nvPicPr>
                      <p:cNvPr id="11" name="Object 10"/>
                      <p:cNvPicPr/>
                      <p:nvPr/>
                    </p:nvPicPr>
                    <p:blipFill>
                      <a:blip r:embed="rId8"/>
                      <a:stretch>
                        <a:fillRect/>
                      </a:stretch>
                    </p:blipFill>
                    <p:spPr>
                      <a:xfrm>
                        <a:off x="1887538" y="3297432"/>
                        <a:ext cx="5559840" cy="586080"/>
                      </a:xfrm>
                      <a:prstGeom prst="rect">
                        <a:avLst/>
                      </a:prstGeom>
                    </p:spPr>
                  </p:pic>
                </p:oleObj>
              </mc:Fallback>
            </mc:AlternateContent>
          </a:graphicData>
        </a:graphic>
      </p:graphicFrame>
      <p:sp>
        <p:nvSpPr>
          <p:cNvPr id="3" name="Content Placeholder 7"/>
          <p:cNvSpPr>
            <a:spLocks noGrp="1"/>
          </p:cNvSpPr>
          <p:nvPr>
            <p:ph idx="14"/>
          </p:nvPr>
        </p:nvSpPr>
        <p:spPr>
          <a:xfrm>
            <a:off x="457200" y="3962400"/>
            <a:ext cx="8229600" cy="2606040"/>
          </a:xfrm>
        </p:spPr>
        <p:txBody>
          <a:bodyPr/>
          <a:lstStyle/>
          <a:p>
            <a:pPr>
              <a:spcBef>
                <a:spcPts val="0"/>
              </a:spcBef>
            </a:pPr>
            <a:r>
              <a:rPr lang="en-US" sz="2200" dirty="0"/>
              <a:t>This formula is valid since the integer  on the right (of the equals sign) divides both </a:t>
            </a:r>
            <a:r>
              <a:rPr lang="en-US" sz="2200" i="1" dirty="0"/>
              <a:t>a</a:t>
            </a:r>
            <a:r>
              <a:rPr lang="en-US" sz="2200" dirty="0"/>
              <a:t> and </a:t>
            </a:r>
            <a:r>
              <a:rPr lang="en-US" sz="2200" i="1" dirty="0"/>
              <a:t>b</a:t>
            </a:r>
            <a:r>
              <a:rPr lang="en-US" sz="2200" dirty="0"/>
              <a:t>. No larger integer can divide both </a:t>
            </a:r>
            <a:r>
              <a:rPr lang="en-US" sz="2200" i="1" dirty="0"/>
              <a:t>a</a:t>
            </a:r>
            <a:r>
              <a:rPr lang="en-US" sz="2200" dirty="0"/>
              <a:t> and </a:t>
            </a:r>
            <a:r>
              <a:rPr lang="en-US" sz="2200" i="1" dirty="0"/>
              <a:t>b</a:t>
            </a:r>
            <a:r>
              <a:rPr lang="en-US" sz="2200" dirty="0"/>
              <a:t>. </a:t>
            </a:r>
          </a:p>
          <a:p>
            <a:pPr>
              <a:spcBef>
                <a:spcPts val="0"/>
              </a:spcBef>
            </a:pPr>
            <a:r>
              <a:rPr lang="en-US" sz="2200" b="1" dirty="0"/>
              <a:t>Example</a:t>
            </a:r>
            <a:r>
              <a:rPr lang="en-US" sz="2200" dirty="0"/>
              <a:t>:    </a:t>
            </a:r>
            <a:r>
              <a:rPr lang="en-US" sz="2200" dirty="0">
                <a:ea typeface="Cambria Math" pitchFamily="18" charset="0"/>
              </a:rPr>
              <a:t>120</a:t>
            </a:r>
            <a:r>
              <a:rPr lang="en-US" sz="2200" dirty="0"/>
              <a:t> =  </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 </a:t>
            </a:r>
            <a:r>
              <a:rPr lang="en-US" sz="2200" dirty="0">
                <a:ea typeface="Cambria Math"/>
              </a:rPr>
              <a:t>∙3 ∙5	</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2</a:t>
            </a:r>
            <a:r>
              <a:rPr lang="en-US" sz="2200" dirty="0">
                <a:ea typeface="Cambria Math" pitchFamily="18" charset="0"/>
              </a:rPr>
              <a:t> </a:t>
            </a:r>
            <a:r>
              <a:rPr lang="en-US" sz="2200" dirty="0">
                <a:ea typeface="Cambria Math"/>
              </a:rPr>
              <a:t> ∙5</a:t>
            </a:r>
            <a:r>
              <a:rPr lang="en-US" sz="2200" baseline="30000" dirty="0">
                <a:ea typeface="Cambria Math"/>
              </a:rPr>
              <a:t>3</a:t>
            </a:r>
            <a:r>
              <a:rPr lang="en-US" sz="2200" dirty="0">
                <a:ea typeface="Cambria Math"/>
              </a:rPr>
              <a:t> </a:t>
            </a:r>
            <a:endParaRPr lang="en-US" sz="2200" dirty="0">
              <a:ea typeface="Cambria Math" pitchFamily="18" charset="0"/>
            </a:endParaRPr>
          </a:p>
          <a:p>
            <a:pPr>
              <a:spcBef>
                <a:spcPts val="0"/>
              </a:spcBef>
            </a:pPr>
            <a:r>
              <a:rPr lang="en-US" sz="2200" dirty="0" err="1"/>
              <a:t>gcd</a:t>
            </a:r>
            <a:r>
              <a:rPr lang="en-US" sz="2200" dirty="0"/>
              <a:t>(</a:t>
            </a:r>
            <a:r>
              <a:rPr lang="en-US" sz="2200" dirty="0">
                <a:ea typeface="Cambria Math" pitchFamily="18" charset="0"/>
              </a:rPr>
              <a:t>120</a:t>
            </a:r>
            <a:r>
              <a:rPr lang="en-US" sz="2200" dirty="0"/>
              <a:t>,</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min(3,2)</a:t>
            </a:r>
            <a:r>
              <a:rPr lang="en-US" sz="2200" dirty="0">
                <a:ea typeface="Cambria Math" pitchFamily="18" charset="0"/>
              </a:rPr>
              <a:t> </a:t>
            </a:r>
            <a:r>
              <a:rPr lang="en-US" sz="2200" dirty="0">
                <a:ea typeface="Cambria Math"/>
              </a:rPr>
              <a:t>∙3</a:t>
            </a:r>
            <a:r>
              <a:rPr lang="en-US" sz="2200" baseline="30000" dirty="0">
                <a:ea typeface="Cambria Math" pitchFamily="18" charset="0"/>
              </a:rPr>
              <a:t>min(1,0)</a:t>
            </a:r>
            <a:r>
              <a:rPr lang="en-US" sz="2200" dirty="0">
                <a:ea typeface="Cambria Math"/>
              </a:rPr>
              <a:t> ∙5</a:t>
            </a:r>
            <a:r>
              <a:rPr lang="en-US" sz="2200" baseline="30000" dirty="0">
                <a:ea typeface="Cambria Math" pitchFamily="18" charset="0"/>
              </a:rPr>
              <a:t>min(1,3)</a:t>
            </a:r>
            <a:r>
              <a:rPr lang="en-US" sz="2200" dirty="0">
                <a:ea typeface="Cambria Math"/>
              </a:rPr>
              <a:t> =</a:t>
            </a:r>
            <a:r>
              <a:rPr lang="en-US" sz="2200" dirty="0">
                <a:ea typeface="Cambria Math" pitchFamily="18" charset="0"/>
              </a:rPr>
              <a:t> 2</a:t>
            </a:r>
            <a:r>
              <a:rPr lang="en-US" sz="2200" baseline="30000" dirty="0">
                <a:ea typeface="Cambria Math" pitchFamily="18" charset="0"/>
              </a:rPr>
              <a:t>2</a:t>
            </a:r>
            <a:r>
              <a:rPr lang="en-US" sz="2200" dirty="0">
                <a:ea typeface="Cambria Math" pitchFamily="18" charset="0"/>
              </a:rPr>
              <a:t> </a:t>
            </a:r>
            <a:r>
              <a:rPr lang="en-US" sz="2200" dirty="0">
                <a:ea typeface="Cambria Math"/>
              </a:rPr>
              <a:t>∙3</a:t>
            </a:r>
            <a:r>
              <a:rPr lang="en-US" sz="2200" baseline="30000" dirty="0">
                <a:ea typeface="Cambria Math"/>
              </a:rPr>
              <a:t>0</a:t>
            </a:r>
            <a:r>
              <a:rPr lang="en-US" sz="2200" dirty="0">
                <a:ea typeface="Cambria Math"/>
              </a:rPr>
              <a:t> ∙5</a:t>
            </a:r>
            <a:r>
              <a:rPr lang="en-US" sz="2200" baseline="30000" dirty="0">
                <a:ea typeface="Cambria Math"/>
              </a:rPr>
              <a:t>1</a:t>
            </a:r>
            <a:r>
              <a:rPr lang="en-US" sz="2200" dirty="0">
                <a:ea typeface="Cambria Math"/>
              </a:rPr>
              <a:t> = 20</a:t>
            </a:r>
          </a:p>
          <a:p>
            <a:pPr>
              <a:spcBef>
                <a:spcPts val="0"/>
              </a:spcBef>
            </a:pPr>
            <a:r>
              <a:rPr lang="en-US" sz="2200" dirty="0"/>
              <a:t>Finding the </a:t>
            </a:r>
            <a:r>
              <a:rPr lang="en-US" sz="2200" dirty="0" err="1"/>
              <a:t>gcd</a:t>
            </a:r>
            <a:r>
              <a:rPr lang="en-US" sz="2200" dirty="0"/>
              <a:t> of two positive integers using their prime factorizations is not efficient because there is no efficient algorithm for finding the prime factorization of a positive integer.</a:t>
            </a:r>
          </a:p>
        </p:txBody>
      </p:sp>
    </p:spTree>
    <p:extLst>
      <p:ext uri="{BB962C8B-B14F-4D97-AF65-F5344CB8AC3E}">
        <p14:creationId xmlns:p14="http://schemas.microsoft.com/office/powerpoint/2010/main" val="1135825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endParaRPr lang="en-US" sz="1500" dirty="0"/>
          </a:p>
        </p:txBody>
      </p:sp>
      <p:sp>
        <p:nvSpPr>
          <p:cNvPr id="7" name="Content Placeholder 2"/>
          <p:cNvSpPr>
            <a:spLocks noGrp="1"/>
          </p:cNvSpPr>
          <p:nvPr>
            <p:ph idx="1"/>
          </p:nvPr>
        </p:nvSpPr>
        <p:spPr>
          <a:xfrm>
            <a:off x="457200" y="1295400"/>
            <a:ext cx="8534400" cy="1752600"/>
          </a:xfrm>
        </p:spPr>
        <p:txBody>
          <a:bodyPr/>
          <a:lstStyle/>
          <a:p>
            <a:pPr>
              <a:spcBef>
                <a:spcPts val="0"/>
              </a:spcBef>
            </a:pPr>
            <a:r>
              <a:rPr lang="en-US" sz="2200" b="1" dirty="0"/>
              <a:t>Definition</a:t>
            </a:r>
            <a:r>
              <a:rPr lang="en-US" sz="2200" dirty="0"/>
              <a:t>: The least common multiple of the positive integers </a:t>
            </a:r>
            <a:r>
              <a:rPr lang="en-US" sz="2200" i="1" dirty="0"/>
              <a:t>a</a:t>
            </a:r>
            <a:r>
              <a:rPr lang="en-US" sz="2200" dirty="0"/>
              <a:t> and </a:t>
            </a:r>
            <a:r>
              <a:rPr lang="en-US" sz="2200" i="1" dirty="0"/>
              <a:t>b </a:t>
            </a:r>
            <a:r>
              <a:rPr lang="en-US" sz="2200" dirty="0"/>
              <a:t>is the smallest  positive integer that is divisible by both </a:t>
            </a:r>
            <a:r>
              <a:rPr lang="en-US" sz="2200" i="1" dirty="0"/>
              <a:t>a</a:t>
            </a:r>
            <a:r>
              <a:rPr lang="en-US" sz="2200" dirty="0"/>
              <a:t> and </a:t>
            </a:r>
            <a:r>
              <a:rPr lang="en-US" sz="2200" i="1" dirty="0"/>
              <a:t>b</a:t>
            </a:r>
            <a:r>
              <a:rPr lang="en-US" sz="2200" dirty="0"/>
              <a:t>. It is denoted by lcm(</a:t>
            </a:r>
            <a:r>
              <a:rPr lang="en-US" sz="2200" i="1" dirty="0" err="1"/>
              <a:t>a</a:t>
            </a:r>
            <a:r>
              <a:rPr lang="en-US" sz="2200" dirty="0" err="1"/>
              <a:t>,</a:t>
            </a:r>
            <a:r>
              <a:rPr lang="en-US" sz="2200" i="1" dirty="0" err="1"/>
              <a:t>b</a:t>
            </a:r>
            <a:r>
              <a:rPr lang="en-US" sz="2200" dirty="0"/>
              <a:t>).</a:t>
            </a:r>
            <a:endParaRPr lang="en-US" sz="2200" dirty="0">
              <a:ea typeface="Cambria Math" pitchFamily="18" charset="0"/>
            </a:endParaRPr>
          </a:p>
          <a:p>
            <a:pPr>
              <a:spcBef>
                <a:spcPts val="0"/>
              </a:spcBef>
            </a:pPr>
            <a:r>
              <a:rPr lang="en-US" sz="2200" dirty="0"/>
              <a:t>The least common multiple can also be computed from the prime factorizations. </a:t>
            </a:r>
            <a:r>
              <a:rPr lang="en-US" sz="2200" b="1" dirty="0"/>
              <a:t> </a:t>
            </a:r>
          </a:p>
        </p:txBody>
      </p:sp>
      <p:graphicFrame>
        <p:nvGraphicFramePr>
          <p:cNvPr id="5" name="Object 3"/>
          <p:cNvGraphicFramePr>
            <a:graphicFrameLocks noChangeAspect="1"/>
          </p:cNvGraphicFramePr>
          <p:nvPr>
            <p:extLst>
              <p:ext uri="{D42A27DB-BD31-4B8C-83A1-F6EECF244321}">
                <p14:modId xmlns:p14="http://schemas.microsoft.com/office/powerpoint/2010/main" val="3550463928"/>
              </p:ext>
            </p:extLst>
          </p:nvPr>
        </p:nvGraphicFramePr>
        <p:xfrm>
          <a:off x="2854325" y="2906713"/>
          <a:ext cx="5032375" cy="522287"/>
        </p:xfrm>
        <a:graphic>
          <a:graphicData uri="http://schemas.openxmlformats.org/presentationml/2006/ole">
            <mc:AlternateContent xmlns:mc="http://schemas.openxmlformats.org/markup-compatibility/2006">
              <mc:Choice xmlns:v="urn:schemas-microsoft-com:vml" Requires="v">
                <p:oleObj spid="_x0000_s86081" name="Equation" r:id="rId3" imgW="2565360" imgH="266400" progId="Equation.DSMT4">
                  <p:embed/>
                </p:oleObj>
              </mc:Choice>
              <mc:Fallback>
                <p:oleObj name="Equation" r:id="rId3" imgW="2565360" imgH="266400" progId="Equation.DSMT4">
                  <p:embed/>
                  <p:pic>
                    <p:nvPicPr>
                      <p:cNvPr id="12" name="Object 6"/>
                      <p:cNvPicPr/>
                      <p:nvPr/>
                    </p:nvPicPr>
                    <p:blipFill>
                      <a:blip r:embed="rId4"/>
                      <a:stretch>
                        <a:fillRect/>
                      </a:stretch>
                    </p:blipFill>
                    <p:spPr>
                      <a:xfrm>
                        <a:off x="2854325" y="2906713"/>
                        <a:ext cx="5032375" cy="522287"/>
                      </a:xfrm>
                      <a:prstGeom prst="rect">
                        <a:avLst/>
                      </a:prstGeom>
                    </p:spPr>
                  </p:pic>
                </p:oleObj>
              </mc:Fallback>
            </mc:AlternateContent>
          </a:graphicData>
        </a:graphic>
      </p:graphicFrame>
      <p:sp>
        <p:nvSpPr>
          <p:cNvPr id="8" name="Content Placeholder 4"/>
          <p:cNvSpPr>
            <a:spLocks noGrp="1"/>
          </p:cNvSpPr>
          <p:nvPr>
            <p:ph idx="13"/>
          </p:nvPr>
        </p:nvSpPr>
        <p:spPr>
          <a:xfrm>
            <a:off x="457200" y="3429000"/>
            <a:ext cx="8534400" cy="3124200"/>
          </a:xfrm>
        </p:spPr>
        <p:txBody>
          <a:bodyPr/>
          <a:lstStyle/>
          <a:p>
            <a:pPr>
              <a:spcBef>
                <a:spcPts val="0"/>
              </a:spcBef>
            </a:pPr>
            <a:r>
              <a:rPr lang="en-US" sz="2200" dirty="0"/>
              <a:t>This number is divided by both </a:t>
            </a:r>
            <a:r>
              <a:rPr lang="en-US" sz="2200" i="1" dirty="0"/>
              <a:t>a</a:t>
            </a:r>
            <a:r>
              <a:rPr lang="en-US" sz="2200" dirty="0"/>
              <a:t> and </a:t>
            </a:r>
            <a:r>
              <a:rPr lang="en-US" sz="2200" i="1" dirty="0"/>
              <a:t>b</a:t>
            </a:r>
            <a:r>
              <a:rPr lang="en-US" sz="2200" dirty="0"/>
              <a:t> and no smaller number  is divided by </a:t>
            </a:r>
            <a:r>
              <a:rPr lang="en-US" sz="2200" i="1" dirty="0"/>
              <a:t>a</a:t>
            </a:r>
            <a:r>
              <a:rPr lang="en-US" sz="2200" dirty="0"/>
              <a:t> and </a:t>
            </a:r>
            <a:r>
              <a:rPr lang="en-US" sz="2200" i="1" dirty="0"/>
              <a:t>b</a:t>
            </a:r>
            <a:r>
              <a:rPr lang="en-US" sz="2200" dirty="0"/>
              <a:t>.</a:t>
            </a:r>
            <a:endParaRPr lang="en-US" sz="2200" b="1" dirty="0"/>
          </a:p>
          <a:p>
            <a:pPr>
              <a:spcBef>
                <a:spcPts val="0"/>
              </a:spcBef>
            </a:pPr>
            <a:r>
              <a:rPr lang="en-US" sz="2200" b="1" dirty="0"/>
              <a:t>Example:  </a:t>
            </a:r>
            <a:r>
              <a:rPr lang="en-US" sz="2200" dirty="0"/>
              <a:t>lcm(</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3</a:t>
            </a:r>
            <a:r>
              <a:rPr lang="en-US" sz="2200" baseline="30000" dirty="0">
                <a:ea typeface="Cambria Math" pitchFamily="18" charset="0"/>
              </a:rPr>
              <a:t>5</a:t>
            </a:r>
            <a:r>
              <a:rPr lang="en-US" sz="2200" dirty="0">
                <a:ea typeface="Cambria Math" pitchFamily="18" charset="0"/>
              </a:rPr>
              <a:t>7</a:t>
            </a:r>
            <a:r>
              <a:rPr lang="en-US" sz="2200" baseline="30000" dirty="0">
                <a:ea typeface="Cambria Math" pitchFamily="18" charset="0"/>
              </a:rPr>
              <a:t>2</a:t>
            </a:r>
            <a:r>
              <a:rPr lang="en-US" sz="2200" dirty="0"/>
              <a:t>,</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3</a:t>
            </a:r>
            <a:r>
              <a:rPr lang="en-US" sz="2200" baseline="30000" dirty="0">
                <a:ea typeface="Cambria Math" pitchFamily="18" charset="0"/>
              </a:rPr>
              <a:t>3</a:t>
            </a:r>
            <a:r>
              <a:rPr lang="en-US" sz="2200" dirty="0"/>
              <a:t>) = </a:t>
            </a:r>
            <a:r>
              <a:rPr lang="en-US" sz="2200" dirty="0">
                <a:ea typeface="Cambria Math" pitchFamily="18" charset="0"/>
              </a:rPr>
              <a:t> 2</a:t>
            </a:r>
            <a:r>
              <a:rPr lang="en-US" sz="2200" baseline="30000" dirty="0">
                <a:ea typeface="Cambria Math" pitchFamily="18" charset="0"/>
              </a:rPr>
              <a:t>max(3,4)</a:t>
            </a:r>
            <a:r>
              <a:rPr lang="en-US" sz="2200" dirty="0">
                <a:ea typeface="Cambria Math" pitchFamily="18" charset="0"/>
              </a:rPr>
              <a:t> </a:t>
            </a:r>
            <a:r>
              <a:rPr lang="en-US" sz="2200" dirty="0">
                <a:ea typeface="Cambria Math"/>
              </a:rPr>
              <a:t>3</a:t>
            </a:r>
            <a:r>
              <a:rPr lang="en-US" sz="2200" baseline="30000" dirty="0">
                <a:ea typeface="Cambria Math" pitchFamily="18" charset="0"/>
              </a:rPr>
              <a:t>max(5,3)</a:t>
            </a:r>
            <a:r>
              <a:rPr lang="en-US" sz="2200" dirty="0">
                <a:ea typeface="Cambria Math"/>
              </a:rPr>
              <a:t> 7</a:t>
            </a:r>
            <a:r>
              <a:rPr lang="en-US" sz="2200" baseline="30000" dirty="0">
                <a:ea typeface="Cambria Math" pitchFamily="18" charset="0"/>
              </a:rPr>
              <a:t>max(2,0)</a:t>
            </a:r>
            <a:r>
              <a:rPr lang="en-US" sz="2200" dirty="0">
                <a:ea typeface="Cambria Math"/>
              </a:rPr>
              <a:t> =</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 </a:t>
            </a:r>
            <a:r>
              <a:rPr lang="en-US" sz="2200" dirty="0">
                <a:ea typeface="Cambria Math"/>
              </a:rPr>
              <a:t>3</a:t>
            </a:r>
            <a:r>
              <a:rPr lang="en-US" sz="2200" baseline="30000" dirty="0">
                <a:ea typeface="Cambria Math"/>
              </a:rPr>
              <a:t>5</a:t>
            </a:r>
            <a:r>
              <a:rPr lang="en-US" sz="2200" dirty="0">
                <a:ea typeface="Cambria Math"/>
              </a:rPr>
              <a:t> 7</a:t>
            </a:r>
            <a:r>
              <a:rPr lang="en-US" sz="2200" baseline="30000" dirty="0">
                <a:ea typeface="Cambria Math"/>
              </a:rPr>
              <a:t>2</a:t>
            </a:r>
            <a:endParaRPr lang="en-US" sz="2200" b="1" dirty="0"/>
          </a:p>
          <a:p>
            <a:pPr>
              <a:spcBef>
                <a:spcPts val="0"/>
              </a:spcBef>
            </a:pPr>
            <a:r>
              <a:rPr lang="en-US" sz="2200" dirty="0"/>
              <a:t>The greatest common divisor and the least common multiple of two integers are related by:</a:t>
            </a:r>
          </a:p>
          <a:p>
            <a:pPr>
              <a:spcBef>
                <a:spcPts val="0"/>
              </a:spcBef>
            </a:pPr>
            <a:r>
              <a:rPr lang="en-US" sz="2200" b="1" dirty="0"/>
              <a:t>Theorem </a:t>
            </a:r>
            <a:r>
              <a:rPr lang="en-US" sz="2200" b="1" dirty="0">
                <a:ea typeface="Cambria Math" pitchFamily="18" charset="0"/>
              </a:rPr>
              <a:t>5</a:t>
            </a:r>
            <a:r>
              <a:rPr lang="en-US" sz="2200" b="1" dirty="0"/>
              <a:t>: </a:t>
            </a:r>
            <a:r>
              <a:rPr lang="en-US" sz="2200" dirty="0"/>
              <a:t>Let a and b be positive integers. Then</a:t>
            </a:r>
          </a:p>
          <a:p>
            <a:pPr>
              <a:spcBef>
                <a:spcPts val="0"/>
              </a:spcBef>
            </a:pPr>
            <a:r>
              <a:rPr lang="en-US" sz="2200" i="1" dirty="0"/>
              <a:t>	ab</a:t>
            </a:r>
            <a:r>
              <a:rPr lang="en-US" sz="2200" dirty="0"/>
              <a:t> = </a:t>
            </a:r>
            <a:r>
              <a:rPr lang="en-US" sz="2200" dirty="0" err="1"/>
              <a:t>gcd</a:t>
            </a:r>
            <a:r>
              <a:rPr lang="en-US" sz="2200" dirty="0"/>
              <a:t>(</a:t>
            </a:r>
            <a:r>
              <a:rPr lang="en-US" sz="2200" i="1" dirty="0" err="1"/>
              <a:t>a</a:t>
            </a:r>
            <a:r>
              <a:rPr lang="en-US" sz="2200" dirty="0" err="1"/>
              <a:t>,</a:t>
            </a:r>
            <a:r>
              <a:rPr lang="en-US" sz="2200" i="1" dirty="0" err="1"/>
              <a:t>b</a:t>
            </a:r>
            <a:r>
              <a:rPr lang="en-US" sz="2200" dirty="0"/>
              <a:t>)</a:t>
            </a:r>
            <a:r>
              <a:rPr lang="en-US" sz="2200" dirty="0">
                <a:ea typeface="Cambria Math"/>
              </a:rPr>
              <a:t> ∙lcm(</a:t>
            </a:r>
            <a:r>
              <a:rPr lang="en-US" sz="2200" i="1" dirty="0" err="1">
                <a:ea typeface="Cambria Math"/>
              </a:rPr>
              <a:t>a,b</a:t>
            </a:r>
            <a:r>
              <a:rPr lang="en-US" sz="2200" dirty="0">
                <a:ea typeface="Cambria Math"/>
              </a:rPr>
              <a:t>)</a:t>
            </a:r>
          </a:p>
          <a:p>
            <a:pPr>
              <a:spcBef>
                <a:spcPts val="0"/>
              </a:spcBef>
            </a:pPr>
            <a:r>
              <a:rPr lang="en-US" sz="2200" dirty="0">
                <a:ea typeface="Cambria Math"/>
              </a:rPr>
              <a:t>	(</a:t>
            </a:r>
            <a:r>
              <a:rPr lang="en-US" sz="2200" i="1" dirty="0">
                <a:ea typeface="Cambria Math"/>
              </a:rPr>
              <a:t>proof  is Exercise </a:t>
            </a:r>
            <a:r>
              <a:rPr lang="en-US" sz="2200" dirty="0">
                <a:ea typeface="Cambria Math"/>
              </a:rPr>
              <a:t>31)</a:t>
            </a:r>
          </a:p>
        </p:txBody>
      </p:sp>
    </p:spTree>
    <p:extLst>
      <p:ext uri="{BB962C8B-B14F-4D97-AF65-F5344CB8AC3E}">
        <p14:creationId xmlns:p14="http://schemas.microsoft.com/office/powerpoint/2010/main" val="179512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Division </a:t>
            </a:r>
          </a:p>
          <a:p>
            <a:r>
              <a:rPr lang="en-US" dirty="0"/>
              <a:t>Division Algorithm </a:t>
            </a:r>
          </a:p>
          <a:p>
            <a:r>
              <a:rPr lang="en-US" dirty="0"/>
              <a:t>Modular Arithmetic</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1</a:t>
            </a:r>
          </a:p>
        </p:txBody>
      </p:sp>
      <p:pic>
        <p:nvPicPr>
          <p:cNvPr id="19" name="Picture 2" descr="A portrait of Euclid.&#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79" y="1447800"/>
            <a:ext cx="1389888" cy="1607354"/>
          </a:xfrm>
          <a:prstGeom prst="rect">
            <a:avLst/>
          </a:prstGeom>
          <a:extLst>
            <a:ext uri="{909E8E84-426E-40DD-AFC4-6F175D3DCCD1}">
              <a14:hiddenFill xmlns:a14="http://schemas.microsoft.com/office/drawing/2010/main">
                <a:solidFill>
                  <a:srgbClr val="FFFFFF"/>
                </a:solidFill>
              </a14:hiddenFill>
            </a:ext>
          </a:extLst>
        </p:spPr>
      </p:pic>
      <p:sp>
        <p:nvSpPr>
          <p:cNvPr id="17" name="Content Placeholder 3"/>
          <p:cNvSpPr>
            <a:spLocks noGrp="1"/>
          </p:cNvSpPr>
          <p:nvPr>
            <p:ph idx="13"/>
          </p:nvPr>
        </p:nvSpPr>
        <p:spPr>
          <a:xfrm>
            <a:off x="6324600" y="3013477"/>
            <a:ext cx="2667000" cy="731520"/>
          </a:xfrm>
        </p:spPr>
        <p:txBody>
          <a:bodyPr/>
          <a:lstStyle/>
          <a:p>
            <a:pPr algn="ctr">
              <a:spcBef>
                <a:spcPts val="0"/>
              </a:spcBef>
              <a:spcAft>
                <a:spcPts val="0"/>
              </a:spcAft>
            </a:pPr>
            <a:r>
              <a:rPr lang="en-US" sz="2000" dirty="0"/>
              <a:t>Euclid </a:t>
            </a:r>
          </a:p>
          <a:p>
            <a:pPr algn="ctr">
              <a:spcBef>
                <a:spcPts val="0"/>
              </a:spcBef>
              <a:spcAft>
                <a:spcPts val="0"/>
              </a:spcAft>
            </a:pPr>
            <a:r>
              <a:rPr lang="en-US" sz="2000" dirty="0"/>
              <a:t>(</a:t>
            </a:r>
            <a:r>
              <a:rPr lang="en-US" sz="2000" dirty="0">
                <a:ea typeface="Cambria Math" pitchFamily="18" charset="0"/>
              </a:rPr>
              <a:t>325</a:t>
            </a:r>
            <a:r>
              <a:rPr lang="en-US" sz="2000" dirty="0"/>
              <a:t> B.C.E. – </a:t>
            </a:r>
            <a:r>
              <a:rPr lang="en-US" sz="2000" dirty="0">
                <a:ea typeface="Cambria Math" pitchFamily="18" charset="0"/>
              </a:rPr>
              <a:t>265</a:t>
            </a:r>
            <a:r>
              <a:rPr lang="en-US" sz="2000" dirty="0"/>
              <a:t> B.C.E.)</a:t>
            </a:r>
          </a:p>
        </p:txBody>
      </p:sp>
      <p:sp>
        <p:nvSpPr>
          <p:cNvPr id="3" name="Content Placeholder 4"/>
          <p:cNvSpPr>
            <a:spLocks noGrp="1"/>
          </p:cNvSpPr>
          <p:nvPr>
            <p:ph idx="14"/>
          </p:nvPr>
        </p:nvSpPr>
        <p:spPr>
          <a:xfrm>
            <a:off x="457200" y="1295400"/>
            <a:ext cx="5953846" cy="4419600"/>
          </a:xfrm>
        </p:spPr>
        <p:txBody>
          <a:bodyPr/>
          <a:lstStyle/>
          <a:p>
            <a:r>
              <a:rPr lang="en-US" sz="2400" dirty="0"/>
              <a:t>The Euclidian algorithm is an efficient method</a:t>
            </a:r>
            <a:br>
              <a:rPr lang="en-US" sz="2400" dirty="0"/>
            </a:br>
            <a:r>
              <a:rPr lang="en-US" sz="2400" dirty="0"/>
              <a:t>for  computing the greatest common divisor</a:t>
            </a:r>
            <a:br>
              <a:rPr lang="en-US" sz="2400" dirty="0"/>
            </a:br>
            <a:r>
              <a:rPr lang="en-US" sz="2400" dirty="0"/>
              <a:t>of two integers. It is based on the idea that</a:t>
            </a:r>
            <a:br>
              <a:rPr lang="en-US" sz="2400" dirty="0"/>
            </a:b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a</a:t>
            </a:r>
            <a:r>
              <a:rPr lang="en-US" sz="2400" dirty="0" err="1"/>
              <a:t>,</a:t>
            </a:r>
            <a:r>
              <a:rPr lang="en-US" sz="2400" i="1" dirty="0" err="1"/>
              <a:t>c</a:t>
            </a:r>
            <a:r>
              <a:rPr lang="en-US" sz="2400" dirty="0"/>
              <a:t>) when </a:t>
            </a:r>
            <a:r>
              <a:rPr lang="en-US" sz="2400" i="1" dirty="0"/>
              <a:t>a</a:t>
            </a:r>
            <a:r>
              <a:rPr lang="en-US" sz="2400" dirty="0"/>
              <a:t> </a:t>
            </a:r>
            <a:r>
              <a:rPr lang="en-US" sz="2400" dirty="0">
                <a:ea typeface="Cambria Math"/>
              </a:rPr>
              <a:t>&gt;</a:t>
            </a:r>
            <a:r>
              <a:rPr lang="en-US" sz="2400" dirty="0"/>
              <a:t> </a:t>
            </a:r>
            <a:r>
              <a:rPr lang="en-US" sz="2400" i="1" dirty="0"/>
              <a:t>b</a:t>
            </a:r>
            <a:r>
              <a:rPr lang="en-US" sz="2400" dirty="0"/>
              <a:t> and</a:t>
            </a:r>
            <a:br>
              <a:rPr lang="en-US" sz="2400" dirty="0"/>
            </a:br>
            <a:r>
              <a:rPr lang="en-US" sz="2400" i="1" dirty="0"/>
              <a:t>c</a:t>
            </a:r>
            <a:r>
              <a:rPr lang="en-US" sz="2400" dirty="0"/>
              <a:t> is the remainder when a is divided by </a:t>
            </a:r>
            <a:r>
              <a:rPr lang="en-US" sz="2400" i="1" dirty="0"/>
              <a:t>b</a:t>
            </a:r>
            <a:r>
              <a:rPr lang="en-US" sz="2400" dirty="0"/>
              <a:t>.</a:t>
            </a:r>
          </a:p>
          <a:p>
            <a:r>
              <a:rPr lang="en-US" sz="2400" b="1" dirty="0"/>
              <a:t>Example</a:t>
            </a:r>
            <a:r>
              <a:rPr lang="en-US" sz="2400" dirty="0"/>
              <a:t>: Find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287</a:t>
            </a:r>
            <a:r>
              <a:rPr lang="en-US" sz="2400" dirty="0"/>
              <a:t>):</a:t>
            </a:r>
          </a:p>
          <a:p>
            <a:pPr marL="342900" lvl="2" indent="-342900">
              <a:buClr>
                <a:srgbClr val="04617B"/>
              </a:buClr>
            </a:pPr>
            <a:r>
              <a:rPr lang="en-US" dirty="0">
                <a:ea typeface="Cambria Math" pitchFamily="18" charset="0"/>
              </a:rPr>
              <a:t>287 = 91 ∙ 3 + 14</a:t>
            </a:r>
          </a:p>
          <a:p>
            <a:pPr marL="342900" lvl="2" indent="-342900">
              <a:buClr>
                <a:srgbClr val="04617B"/>
              </a:buClr>
            </a:pPr>
            <a:r>
              <a:rPr lang="en-US" dirty="0"/>
              <a:t> </a:t>
            </a:r>
            <a:r>
              <a:rPr lang="en-US" dirty="0">
                <a:ea typeface="Cambria Math" pitchFamily="18" charset="0"/>
              </a:rPr>
              <a:t>91 = 14 ∙ 6 + 7</a:t>
            </a:r>
          </a:p>
          <a:p>
            <a:pPr marL="342900" lvl="2" indent="-342900">
              <a:buClr>
                <a:srgbClr val="04617B"/>
              </a:buClr>
            </a:pPr>
            <a:r>
              <a:rPr lang="en-US" dirty="0"/>
              <a:t> </a:t>
            </a:r>
            <a:r>
              <a:rPr lang="en-US" dirty="0">
                <a:ea typeface="Cambria Math" pitchFamily="18" charset="0"/>
              </a:rPr>
              <a:t>14 =  7 ∙ 2 + 0</a:t>
            </a:r>
          </a:p>
        </p:txBody>
      </p:sp>
      <p:cxnSp>
        <p:nvCxnSpPr>
          <p:cNvPr id="25" name="Straight Arrow Connector 5"/>
          <p:cNvCxnSpPr/>
          <p:nvPr/>
        </p:nvCxnSpPr>
        <p:spPr>
          <a:xfrm flipH="1">
            <a:off x="1209101" y="4308604"/>
            <a:ext cx="353458" cy="37429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6"/>
          <p:cNvCxnSpPr/>
          <p:nvPr/>
        </p:nvCxnSpPr>
        <p:spPr>
          <a:xfrm flipH="1">
            <a:off x="1828800" y="4329583"/>
            <a:ext cx="762000" cy="3533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7"/>
          <p:cNvCxnSpPr/>
          <p:nvPr/>
        </p:nvCxnSpPr>
        <p:spPr>
          <a:xfrm flipH="1">
            <a:off x="1209101" y="4940284"/>
            <a:ext cx="353458" cy="27179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8"/>
          <p:cNvCxnSpPr/>
          <p:nvPr/>
        </p:nvCxnSpPr>
        <p:spPr>
          <a:xfrm flipH="1">
            <a:off x="1753371" y="4923782"/>
            <a:ext cx="7239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9"/>
          <p:cNvCxnSpPr/>
          <p:nvPr/>
        </p:nvCxnSpPr>
        <p:spPr>
          <a:xfrm flipH="1" flipV="1">
            <a:off x="2590800" y="5456194"/>
            <a:ext cx="190500" cy="1981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10"/>
          <p:cNvSpPr>
            <a:spLocks noGrp="1"/>
          </p:cNvSpPr>
          <p:nvPr>
            <p:ph idx="15"/>
          </p:nvPr>
        </p:nvSpPr>
        <p:spPr>
          <a:xfrm>
            <a:off x="2477271" y="5597807"/>
            <a:ext cx="2356104" cy="432780"/>
          </a:xfrm>
        </p:spPr>
        <p:txBody>
          <a:bodyPr/>
          <a:lstStyle/>
          <a:p>
            <a:r>
              <a:rPr lang="en-US" sz="2000" dirty="0">
                <a:solidFill>
                  <a:srgbClr val="B60000"/>
                </a:solidFill>
              </a:rPr>
              <a:t>Stopping condition</a:t>
            </a:r>
          </a:p>
        </p:txBody>
      </p:sp>
      <p:sp>
        <p:nvSpPr>
          <p:cNvPr id="5" name="Content Placeholder 11"/>
          <p:cNvSpPr>
            <a:spLocks noGrp="1"/>
          </p:cNvSpPr>
          <p:nvPr>
            <p:ph idx="16"/>
          </p:nvPr>
        </p:nvSpPr>
        <p:spPr>
          <a:xfrm>
            <a:off x="4191000" y="4087624"/>
            <a:ext cx="2057400" cy="441960"/>
          </a:xfrm>
        </p:spPr>
        <p:txBody>
          <a:bodyPr/>
          <a:lstStyle/>
          <a:p>
            <a:r>
              <a:rPr lang="en-US" sz="2000" dirty="0">
                <a:solidFill>
                  <a:srgbClr val="B60000"/>
                </a:solidFill>
              </a:rPr>
              <a:t>Divide </a:t>
            </a:r>
            <a:r>
              <a:rPr lang="en-US" sz="2000" dirty="0">
                <a:solidFill>
                  <a:srgbClr val="B60000"/>
                </a:solidFill>
                <a:ea typeface="Cambria Math" pitchFamily="18" charset="0"/>
              </a:rPr>
              <a:t>287</a:t>
            </a:r>
            <a:r>
              <a:rPr lang="en-US" sz="2000" dirty="0">
                <a:solidFill>
                  <a:srgbClr val="B60000"/>
                </a:solidFill>
              </a:rPr>
              <a:t> by </a:t>
            </a:r>
            <a:r>
              <a:rPr lang="en-US" sz="2000" dirty="0">
                <a:solidFill>
                  <a:srgbClr val="B60000"/>
                </a:solidFill>
                <a:ea typeface="Cambria Math" pitchFamily="18" charset="0"/>
              </a:rPr>
              <a:t>91</a:t>
            </a:r>
          </a:p>
        </p:txBody>
      </p:sp>
      <p:sp>
        <p:nvSpPr>
          <p:cNvPr id="6" name="Content Placeholder 12"/>
          <p:cNvSpPr>
            <a:spLocks noGrp="1"/>
          </p:cNvSpPr>
          <p:nvPr>
            <p:ph idx="17"/>
          </p:nvPr>
        </p:nvSpPr>
        <p:spPr>
          <a:xfrm>
            <a:off x="4191000" y="4687952"/>
            <a:ext cx="1889760" cy="365760"/>
          </a:xfrm>
        </p:spPr>
        <p:txBody>
          <a:bodyPr/>
          <a:lstStyle/>
          <a:p>
            <a:r>
              <a:rPr lang="en-US" sz="2000" dirty="0">
                <a:solidFill>
                  <a:srgbClr val="B60000"/>
                </a:solidFill>
              </a:rPr>
              <a:t>Divide </a:t>
            </a:r>
            <a:r>
              <a:rPr lang="en-US" sz="2000" dirty="0">
                <a:solidFill>
                  <a:srgbClr val="B60000"/>
                </a:solidFill>
                <a:ea typeface="Cambria Math" pitchFamily="18" charset="0"/>
              </a:rPr>
              <a:t>91</a:t>
            </a:r>
            <a:r>
              <a:rPr lang="en-US" sz="2000" dirty="0">
                <a:solidFill>
                  <a:srgbClr val="B60000"/>
                </a:solidFill>
              </a:rPr>
              <a:t> by </a:t>
            </a:r>
            <a:r>
              <a:rPr lang="en-US" sz="2000" dirty="0">
                <a:solidFill>
                  <a:srgbClr val="B60000"/>
                </a:solidFill>
                <a:ea typeface="Cambria Math" pitchFamily="18" charset="0"/>
              </a:rPr>
              <a:t>14</a:t>
            </a:r>
          </a:p>
        </p:txBody>
      </p:sp>
      <p:sp>
        <p:nvSpPr>
          <p:cNvPr id="10" name="Content Placeholder 13"/>
          <p:cNvSpPr>
            <a:spLocks noGrp="1"/>
          </p:cNvSpPr>
          <p:nvPr>
            <p:ph idx="20"/>
          </p:nvPr>
        </p:nvSpPr>
        <p:spPr>
          <a:xfrm>
            <a:off x="4191000" y="5212080"/>
            <a:ext cx="1676400" cy="350520"/>
          </a:xfrm>
        </p:spPr>
        <p:txBody>
          <a:bodyPr/>
          <a:lstStyle/>
          <a:p>
            <a:r>
              <a:rPr lang="en-US" sz="2000" dirty="0">
                <a:solidFill>
                  <a:srgbClr val="B60000"/>
                </a:solidFill>
              </a:rPr>
              <a:t>Divide </a:t>
            </a:r>
            <a:r>
              <a:rPr lang="en-US" sz="2000" dirty="0">
                <a:solidFill>
                  <a:srgbClr val="B60000"/>
                </a:solidFill>
                <a:ea typeface="Cambria Math" pitchFamily="18" charset="0"/>
              </a:rPr>
              <a:t>14</a:t>
            </a:r>
            <a:r>
              <a:rPr lang="en-US" sz="2000" dirty="0">
                <a:solidFill>
                  <a:srgbClr val="B60000"/>
                </a:solidFill>
              </a:rPr>
              <a:t> by </a:t>
            </a:r>
            <a:r>
              <a:rPr lang="en-US" sz="2000" dirty="0">
                <a:solidFill>
                  <a:srgbClr val="B60000"/>
                </a:solidFill>
                <a:ea typeface="Cambria Math" pitchFamily="18" charset="0"/>
              </a:rPr>
              <a:t>7</a:t>
            </a:r>
          </a:p>
        </p:txBody>
      </p:sp>
      <p:sp>
        <p:nvSpPr>
          <p:cNvPr id="11" name="Content Placeholder 14"/>
          <p:cNvSpPr>
            <a:spLocks noGrp="1"/>
          </p:cNvSpPr>
          <p:nvPr>
            <p:ph idx="21"/>
          </p:nvPr>
        </p:nvSpPr>
        <p:spPr>
          <a:xfrm>
            <a:off x="457200" y="6172200"/>
            <a:ext cx="8382000" cy="426720"/>
          </a:xfrm>
        </p:spPr>
        <p:txBody>
          <a:bodyPr/>
          <a:lstStyle/>
          <a:p>
            <a:pPr marL="0" lvl="1" indent="0">
              <a:buClrTx/>
              <a:buNone/>
            </a:pPr>
            <a:r>
              <a:rPr lang="en-US" sz="2400" dirty="0" err="1"/>
              <a:t>gcd</a:t>
            </a:r>
            <a:r>
              <a:rPr lang="en-US" sz="2400" dirty="0"/>
              <a:t>(</a:t>
            </a:r>
            <a:r>
              <a:rPr lang="en-US" sz="2400" dirty="0">
                <a:ea typeface="Cambria Math" pitchFamily="18" charset="0"/>
              </a:rPr>
              <a:t>287</a:t>
            </a:r>
            <a:r>
              <a:rPr lang="en-US" sz="2400" dirty="0"/>
              <a:t>, </a:t>
            </a:r>
            <a:r>
              <a:rPr lang="en-US" sz="2400" dirty="0">
                <a:ea typeface="Cambria Math" pitchFamily="18" charset="0"/>
              </a:rPr>
              <a:t>91</a:t>
            </a:r>
            <a:r>
              <a:rPr lang="en-US" sz="2400" dirty="0"/>
              <a:t>) =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14</a:t>
            </a:r>
            <a:r>
              <a:rPr lang="en-US" sz="2400" dirty="0"/>
              <a:t>) =  </a:t>
            </a:r>
            <a:r>
              <a:rPr lang="en-US" sz="2400" dirty="0" err="1"/>
              <a:t>gcd</a:t>
            </a:r>
            <a:r>
              <a:rPr lang="en-US" sz="2400" dirty="0"/>
              <a:t>(</a:t>
            </a:r>
            <a:r>
              <a:rPr lang="en-US" sz="2400" dirty="0">
                <a:ea typeface="Cambria Math" pitchFamily="18" charset="0"/>
              </a:rPr>
              <a:t>14</a:t>
            </a:r>
            <a:r>
              <a:rPr lang="en-US" sz="2400" dirty="0"/>
              <a:t>, </a:t>
            </a:r>
            <a:r>
              <a:rPr lang="en-US" sz="2400" dirty="0">
                <a:ea typeface="Cambria Math" pitchFamily="18" charset="0"/>
              </a:rPr>
              <a:t>7</a:t>
            </a:r>
            <a:r>
              <a:rPr lang="en-US" sz="2400" dirty="0"/>
              <a:t>)  = </a:t>
            </a:r>
            <a:r>
              <a:rPr lang="en-US" sz="2400" dirty="0">
                <a:ea typeface="Cambria Math" pitchFamily="18" charset="0"/>
              </a:rPr>
              <a:t>7</a:t>
            </a:r>
          </a:p>
        </p:txBody>
      </p:sp>
    </p:spTree>
    <p:extLst>
      <p:ext uri="{BB962C8B-B14F-4D97-AF65-F5344CB8AC3E}">
        <p14:creationId xmlns:p14="http://schemas.microsoft.com/office/powerpoint/2010/main" val="3275561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2</a:t>
            </a:r>
          </a:p>
        </p:txBody>
      </p:sp>
      <p:sp>
        <p:nvSpPr>
          <p:cNvPr id="7" name="Content Placeholder 2"/>
          <p:cNvSpPr>
            <a:spLocks noGrp="1"/>
          </p:cNvSpPr>
          <p:nvPr>
            <p:ph idx="1"/>
          </p:nvPr>
        </p:nvSpPr>
        <p:spPr>
          <a:xfrm>
            <a:off x="457200" y="1295400"/>
            <a:ext cx="8458200" cy="533400"/>
          </a:xfrm>
        </p:spPr>
        <p:txBody>
          <a:bodyPr/>
          <a:lstStyle/>
          <a:p>
            <a:pPr>
              <a:spcBef>
                <a:spcPts val="0"/>
              </a:spcBef>
            </a:pPr>
            <a:r>
              <a:rPr lang="en-US" sz="2600" dirty="0"/>
              <a:t>The Euclidean algorithm expressed in pseudocode is:</a:t>
            </a:r>
          </a:p>
        </p:txBody>
      </p:sp>
      <p:sp>
        <p:nvSpPr>
          <p:cNvPr id="6" name="Content Placeholder 3"/>
          <p:cNvSpPr>
            <a:spLocks noGrp="1"/>
          </p:cNvSpPr>
          <p:nvPr>
            <p:ph idx="13"/>
          </p:nvPr>
        </p:nvSpPr>
        <p:spPr>
          <a:xfrm>
            <a:off x="457200" y="1828800"/>
            <a:ext cx="8229600" cy="3810000"/>
          </a:xfrm>
          <a:ln>
            <a:solidFill>
              <a:srgbClr val="14AAE1"/>
            </a:solidFill>
          </a:ln>
        </p:spPr>
        <p:txBody>
          <a:bodyPr/>
          <a:lstStyle/>
          <a:p>
            <a:pPr marL="274320" lvl="0" indent="-274320" defTabSz="914400">
              <a:spcBef>
                <a:spcPts val="0"/>
              </a:spcBef>
              <a:buClr>
                <a:schemeClr val="accent3"/>
              </a:buClr>
              <a:buSzPct val="95000"/>
              <a:defRPr/>
            </a:pPr>
            <a:r>
              <a:rPr lang="en-US" sz="2600" b="1" dirty="0"/>
              <a:t>procedure</a:t>
            </a:r>
            <a:r>
              <a:rPr lang="en-US" sz="2600" dirty="0"/>
              <a:t> </a:t>
            </a:r>
            <a:r>
              <a:rPr lang="en-US" sz="2600" i="1" dirty="0" err="1"/>
              <a:t>gcd</a:t>
            </a:r>
            <a:r>
              <a:rPr lang="en-US" sz="2600" dirty="0"/>
              <a:t>(</a:t>
            </a:r>
            <a:r>
              <a:rPr lang="en-US" sz="2600" i="1" dirty="0"/>
              <a:t>a, b</a:t>
            </a:r>
            <a:r>
              <a:rPr lang="en-US" sz="2600" dirty="0"/>
              <a:t>: positive integers)</a:t>
            </a:r>
          </a:p>
          <a:p>
            <a:pPr marL="274320" lvl="0" indent="-274320" defTabSz="914400">
              <a:spcBef>
                <a:spcPts val="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a:t>
            </a:r>
          </a:p>
          <a:p>
            <a:pPr marL="274320" indent="-274320">
              <a:spcBef>
                <a:spcPts val="0"/>
              </a:spcBef>
              <a:buClr>
                <a:schemeClr val="accent3"/>
              </a:buClr>
              <a:buSzPct val="95000"/>
              <a:defRPr/>
            </a:pPr>
            <a:r>
              <a:rPr lang="en-US" sz="2600" i="1" dirty="0">
                <a:ea typeface="Cambria Math" pitchFamily="18" charset="0"/>
              </a:rPr>
              <a:t>y </a:t>
            </a:r>
            <a:r>
              <a:rPr lang="en-US" sz="2600" dirty="0">
                <a:ea typeface="Cambria Math" pitchFamily="18" charset="0"/>
              </a:rPr>
              <a:t>:= </a:t>
            </a:r>
            <a:r>
              <a:rPr lang="en-US" sz="2600" i="1" dirty="0">
                <a:ea typeface="Cambria Math" pitchFamily="18" charset="0"/>
              </a:rPr>
              <a:t>b</a:t>
            </a:r>
          </a:p>
          <a:p>
            <a:pPr marL="274320" lvl="0" indent="-274320">
              <a:spcBef>
                <a:spcPts val="0"/>
              </a:spcBef>
              <a:buClr>
                <a:schemeClr val="accent3"/>
              </a:buClr>
              <a:buSzPct val="95000"/>
              <a:defRPr/>
            </a:pPr>
            <a:r>
              <a:rPr lang="en-US" sz="2600" b="1" dirty="0"/>
              <a:t>while   </a:t>
            </a:r>
            <a:r>
              <a:rPr lang="en-US" sz="2600" i="1" dirty="0"/>
              <a:t>y </a:t>
            </a:r>
            <a:r>
              <a:rPr lang="en-US" sz="2600" i="1" dirty="0">
                <a:ea typeface="Cambria Math"/>
              </a:rPr>
              <a:t>≠ </a:t>
            </a:r>
            <a:r>
              <a:rPr lang="en-US" sz="2600" dirty="0">
                <a:ea typeface="Cambria Math"/>
              </a:rPr>
              <a:t>0</a:t>
            </a:r>
            <a:endParaRPr lang="en-US" sz="2600" dirty="0"/>
          </a:p>
          <a:p>
            <a:pPr>
              <a:spcBef>
                <a:spcPts val="0"/>
              </a:spcBef>
            </a:pPr>
            <a:r>
              <a:rPr lang="en-US" sz="2600" i="1" dirty="0"/>
              <a:t>	r</a:t>
            </a:r>
            <a:r>
              <a:rPr lang="en-US" sz="2600" dirty="0"/>
              <a:t> := </a:t>
            </a:r>
            <a:r>
              <a:rPr lang="en-US" sz="2600" i="1" dirty="0"/>
              <a:t>x</a:t>
            </a:r>
            <a:r>
              <a:rPr lang="en-US" sz="2600" dirty="0"/>
              <a:t> </a:t>
            </a:r>
            <a:r>
              <a:rPr lang="en-US" sz="2600" b="1" dirty="0"/>
              <a:t>mod</a:t>
            </a:r>
            <a:r>
              <a:rPr lang="en-US" sz="2600" dirty="0"/>
              <a:t> </a:t>
            </a:r>
            <a:r>
              <a:rPr lang="en-US" sz="2600" i="1" dirty="0"/>
              <a:t>y</a:t>
            </a:r>
          </a:p>
          <a:p>
            <a:pPr>
              <a:spcBef>
                <a:spcPts val="0"/>
              </a:spcBef>
            </a:pPr>
            <a:r>
              <a:rPr lang="en-US" sz="2600" i="1" dirty="0"/>
              <a:t>	x </a:t>
            </a:r>
            <a:r>
              <a:rPr lang="en-US" sz="2600" dirty="0"/>
              <a:t>:= </a:t>
            </a:r>
            <a:r>
              <a:rPr lang="en-US" sz="2600" i="1" dirty="0"/>
              <a:t>y</a:t>
            </a:r>
          </a:p>
          <a:p>
            <a:pPr>
              <a:spcBef>
                <a:spcPts val="0"/>
              </a:spcBef>
            </a:pPr>
            <a:r>
              <a:rPr lang="en-US" sz="2600" i="1" dirty="0"/>
              <a:t>	y</a:t>
            </a:r>
            <a:r>
              <a:rPr lang="en-US" sz="2600" dirty="0"/>
              <a:t> := </a:t>
            </a:r>
            <a:r>
              <a:rPr lang="en-US" sz="2600" i="1" dirty="0"/>
              <a:t>r</a:t>
            </a:r>
          </a:p>
          <a:p>
            <a:pPr marL="274320" lvl="0" indent="-274320">
              <a:spcBef>
                <a:spcPts val="0"/>
              </a:spcBef>
              <a:buClr>
                <a:schemeClr val="accent3"/>
              </a:buClr>
              <a:buSzPct val="95000"/>
              <a:defRPr/>
            </a:pPr>
            <a:r>
              <a:rPr lang="en-US" sz="2600" b="1" dirty="0"/>
              <a:t>return</a:t>
            </a:r>
            <a:r>
              <a:rPr lang="en-US" sz="2600" dirty="0"/>
              <a:t> </a:t>
            </a:r>
            <a:r>
              <a:rPr lang="en-US" sz="2600" i="1" dirty="0"/>
              <a:t>x</a:t>
            </a:r>
            <a:r>
              <a:rPr lang="en-US" sz="2600" dirty="0"/>
              <a:t> {</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lang="en-US" sz="2600" dirty="0"/>
              <a:t>}</a:t>
            </a:r>
            <a:endParaRPr lang="en-US" sz="2600" i="1" dirty="0"/>
          </a:p>
        </p:txBody>
      </p:sp>
      <p:sp>
        <p:nvSpPr>
          <p:cNvPr id="3" name="Content Placeholder 4"/>
          <p:cNvSpPr>
            <a:spLocks noGrp="1"/>
          </p:cNvSpPr>
          <p:nvPr>
            <p:ph idx="14"/>
          </p:nvPr>
        </p:nvSpPr>
        <p:spPr>
          <a:xfrm>
            <a:off x="457200" y="5715000"/>
            <a:ext cx="8229600" cy="838200"/>
          </a:xfrm>
        </p:spPr>
        <p:txBody>
          <a:bodyPr/>
          <a:lstStyle/>
          <a:p>
            <a:pPr>
              <a:spcBef>
                <a:spcPts val="0"/>
              </a:spcBef>
            </a:pPr>
            <a:r>
              <a:rPr lang="en-US" sz="2600" dirty="0"/>
              <a:t>In Section 5.3, we’ll see that the time complexity of the algorithm is </a:t>
            </a:r>
            <a:r>
              <a:rPr lang="en-US" sz="2600" i="1" dirty="0"/>
              <a:t>O </a:t>
            </a:r>
            <a:r>
              <a:rPr lang="en-US" sz="2600" dirty="0"/>
              <a:t>(log </a:t>
            </a:r>
            <a:r>
              <a:rPr lang="en-US" sz="2600" i="1" dirty="0"/>
              <a:t>b</a:t>
            </a:r>
            <a:r>
              <a:rPr lang="en-US" sz="2600" dirty="0"/>
              <a:t>), where </a:t>
            </a:r>
            <a:r>
              <a:rPr lang="en-US" sz="2600" i="1" dirty="0"/>
              <a:t>a</a:t>
            </a:r>
            <a:r>
              <a:rPr lang="en-US" sz="2600" dirty="0"/>
              <a:t> &gt; b.</a:t>
            </a:r>
          </a:p>
        </p:txBody>
      </p:sp>
    </p:spTree>
    <p:extLst>
      <p:ext uri="{BB962C8B-B14F-4D97-AF65-F5344CB8AC3E}">
        <p14:creationId xmlns:p14="http://schemas.microsoft.com/office/powerpoint/2010/main" val="2531678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Euclidean Algorithm</a:t>
            </a:r>
            <a:r>
              <a:rPr lang="en-US" sz="1500" dirty="0"/>
              <a:t> 1</a:t>
            </a:r>
          </a:p>
        </p:txBody>
      </p:sp>
      <p:sp>
        <p:nvSpPr>
          <p:cNvPr id="9" name="Content Placeholder 2"/>
          <p:cNvSpPr>
            <a:spLocks noGrp="1"/>
          </p:cNvSpPr>
          <p:nvPr>
            <p:ph idx="1"/>
          </p:nvPr>
        </p:nvSpPr>
        <p:spPr>
          <a:xfrm>
            <a:off x="457200" y="1295400"/>
            <a:ext cx="8458200" cy="5257800"/>
          </a:xfrm>
        </p:spPr>
        <p:txBody>
          <a:bodyPr/>
          <a:lstStyle/>
          <a:p>
            <a:r>
              <a:rPr lang="en-US" sz="2800" b="1" dirty="0"/>
              <a:t>Lemma </a:t>
            </a:r>
            <a:r>
              <a:rPr lang="en-US" sz="2800" b="1" dirty="0">
                <a:ea typeface="Cambria Math" pitchFamily="18" charset="0"/>
              </a:rPr>
              <a:t>1</a:t>
            </a:r>
            <a:r>
              <a:rPr lang="en-US" sz="2800" dirty="0"/>
              <a:t>: Let </a:t>
            </a:r>
            <a:r>
              <a:rPr lang="en-US" sz="2800" i="1" dirty="0"/>
              <a:t>a</a:t>
            </a:r>
            <a:r>
              <a:rPr lang="en-US" sz="2800" dirty="0"/>
              <a:t> = </a:t>
            </a:r>
            <a:r>
              <a:rPr lang="en-US" sz="2800" i="1" dirty="0" err="1"/>
              <a:t>bq</a:t>
            </a:r>
            <a:r>
              <a:rPr lang="en-US" sz="2800" dirty="0"/>
              <a:t> + </a:t>
            </a:r>
            <a:r>
              <a:rPr lang="en-US" sz="2800" i="1" dirty="0"/>
              <a:t>r</a:t>
            </a:r>
            <a:r>
              <a:rPr lang="en-US" sz="2800" dirty="0"/>
              <a:t>, where </a:t>
            </a:r>
            <a:r>
              <a:rPr lang="en-US" sz="2800" i="1" dirty="0"/>
              <a:t>a</a:t>
            </a:r>
            <a:r>
              <a:rPr lang="en-US" sz="2800" dirty="0"/>
              <a:t>, </a:t>
            </a:r>
            <a:r>
              <a:rPr lang="en-US" sz="2800" i="1" dirty="0"/>
              <a:t>b</a:t>
            </a:r>
            <a:r>
              <a:rPr lang="en-US" sz="2800" dirty="0"/>
              <a:t>, </a:t>
            </a:r>
            <a:r>
              <a:rPr lang="en-US" sz="2800" i="1" dirty="0"/>
              <a:t>q</a:t>
            </a:r>
            <a:r>
              <a:rPr lang="en-US" sz="2800" dirty="0"/>
              <a:t>, and </a:t>
            </a:r>
            <a:r>
              <a:rPr lang="en-US" sz="2800" i="1" dirty="0"/>
              <a:t>r</a:t>
            </a:r>
            <a:r>
              <a:rPr lang="en-US" sz="2800" dirty="0"/>
              <a:t> are integers. Then </a:t>
            </a:r>
            <a:r>
              <a:rPr lang="en-US" sz="2800" dirty="0" err="1"/>
              <a:t>gcd</a:t>
            </a:r>
            <a:r>
              <a:rPr lang="en-US" sz="2800" dirty="0"/>
              <a:t>(</a:t>
            </a:r>
            <a:r>
              <a:rPr lang="en-US" sz="2800" i="1" dirty="0" err="1"/>
              <a:t>a,b</a:t>
            </a:r>
            <a:r>
              <a:rPr lang="en-US" sz="2800" dirty="0"/>
              <a:t>) = </a:t>
            </a:r>
            <a:r>
              <a:rPr lang="en-US" sz="2800" dirty="0" err="1"/>
              <a:t>gcd</a:t>
            </a:r>
            <a:r>
              <a:rPr lang="en-US" sz="2800" dirty="0"/>
              <a:t>(</a:t>
            </a:r>
            <a:r>
              <a:rPr lang="en-US" sz="2800" i="1" dirty="0" err="1"/>
              <a:t>b,r</a:t>
            </a:r>
            <a:r>
              <a:rPr lang="en-US" sz="2800" dirty="0"/>
              <a:t>).</a:t>
            </a:r>
          </a:p>
          <a:p>
            <a:r>
              <a:rPr lang="en-US" sz="2800" b="1" dirty="0"/>
              <a:t>Proof</a:t>
            </a:r>
            <a:r>
              <a:rPr lang="en-US" sz="2800" dirty="0"/>
              <a:t>:</a:t>
            </a:r>
          </a:p>
          <a:p>
            <a:pPr lvl="1"/>
            <a:r>
              <a:rPr lang="en-US" sz="2400" dirty="0"/>
              <a:t>Suppose that </a:t>
            </a:r>
            <a:r>
              <a:rPr lang="en-US" sz="2400" i="1" dirty="0"/>
              <a:t>d</a:t>
            </a:r>
            <a:r>
              <a:rPr lang="en-US" sz="2400" dirty="0"/>
              <a:t> divides both </a:t>
            </a:r>
            <a:r>
              <a:rPr lang="en-US" sz="2400" i="1" dirty="0"/>
              <a:t>a</a:t>
            </a:r>
            <a:r>
              <a:rPr lang="en-US" sz="2400" dirty="0"/>
              <a:t> and </a:t>
            </a:r>
            <a:r>
              <a:rPr lang="en-US" sz="2400" i="1" dirty="0"/>
              <a:t>b</a:t>
            </a:r>
            <a:r>
              <a:rPr lang="en-US" sz="2400" dirty="0"/>
              <a:t>. Then </a:t>
            </a:r>
            <a:r>
              <a:rPr lang="en-US" sz="2400" i="1" dirty="0"/>
              <a:t>d</a:t>
            </a:r>
            <a:r>
              <a:rPr lang="en-US" sz="2400" dirty="0"/>
              <a:t> also divides </a:t>
            </a:r>
            <a:r>
              <a:rPr lang="en-US" sz="2400" i="1" dirty="0"/>
              <a:t>a</a:t>
            </a:r>
            <a:r>
              <a:rPr lang="en-US" sz="2400" dirty="0"/>
              <a:t> </a:t>
            </a:r>
            <a:r>
              <a:rPr lang="en-US" sz="2400" i="1" dirty="0"/>
              <a:t>−</a:t>
            </a:r>
            <a:r>
              <a:rPr lang="en-US" sz="2400" dirty="0"/>
              <a:t> </a:t>
            </a:r>
            <a:r>
              <a:rPr lang="en-US" sz="2400" i="1" dirty="0" err="1"/>
              <a:t>bq</a:t>
            </a:r>
            <a:r>
              <a:rPr lang="en-US" sz="2400" dirty="0"/>
              <a:t> = </a:t>
            </a:r>
            <a:r>
              <a:rPr lang="en-US" sz="2400" i="1" dirty="0"/>
              <a:t>r</a:t>
            </a:r>
            <a:r>
              <a:rPr lang="en-US" sz="2400" dirty="0"/>
              <a:t> (by Theorem </a:t>
            </a:r>
            <a:r>
              <a:rPr lang="en-US" sz="2400" dirty="0">
                <a:ea typeface="Cambria Math" pitchFamily="18" charset="0"/>
              </a:rPr>
              <a:t>1</a:t>
            </a:r>
            <a:r>
              <a:rPr lang="en-US" sz="2400" dirty="0"/>
              <a:t> of Section </a:t>
            </a:r>
            <a:r>
              <a:rPr lang="en-US" sz="2400" dirty="0">
                <a:ea typeface="Cambria Math" pitchFamily="18" charset="0"/>
              </a:rPr>
              <a:t>4.1</a:t>
            </a:r>
            <a:r>
              <a:rPr lang="en-US" sz="2400" dirty="0"/>
              <a:t>). Hence, any common divisor of </a:t>
            </a:r>
            <a:r>
              <a:rPr lang="en-US" sz="2400" i="1" dirty="0"/>
              <a:t>a</a:t>
            </a:r>
            <a:r>
              <a:rPr lang="en-US" sz="2400" dirty="0"/>
              <a:t> and </a:t>
            </a:r>
            <a:r>
              <a:rPr lang="en-US" sz="2400" i="1" dirty="0"/>
              <a:t>b</a:t>
            </a:r>
            <a:r>
              <a:rPr lang="en-US" sz="2400" dirty="0"/>
              <a:t> must also be any  common divisor of </a:t>
            </a:r>
            <a:r>
              <a:rPr lang="en-US" sz="2400" i="1" dirty="0"/>
              <a:t>b</a:t>
            </a:r>
            <a:r>
              <a:rPr lang="en-US" sz="2400" dirty="0"/>
              <a:t> and </a:t>
            </a:r>
            <a:r>
              <a:rPr lang="en-US" sz="2400" i="1" dirty="0"/>
              <a:t>r</a:t>
            </a:r>
            <a:r>
              <a:rPr lang="en-US" sz="2400" dirty="0"/>
              <a:t>.</a:t>
            </a:r>
          </a:p>
          <a:p>
            <a:pPr lvl="1"/>
            <a:r>
              <a:rPr lang="en-US" sz="2400" dirty="0"/>
              <a:t>Suppose that </a:t>
            </a:r>
            <a:r>
              <a:rPr lang="en-US" sz="2400" i="1" dirty="0"/>
              <a:t>d</a:t>
            </a:r>
            <a:r>
              <a:rPr lang="en-US" sz="2400" dirty="0"/>
              <a:t> divides both </a:t>
            </a:r>
            <a:r>
              <a:rPr lang="en-US" sz="2400" i="1" dirty="0"/>
              <a:t>b</a:t>
            </a:r>
            <a:r>
              <a:rPr lang="en-US" sz="2400" dirty="0"/>
              <a:t> and </a:t>
            </a:r>
            <a:r>
              <a:rPr lang="en-US" sz="2400" i="1" dirty="0"/>
              <a:t>r</a:t>
            </a:r>
            <a:r>
              <a:rPr lang="en-US" sz="2400" dirty="0"/>
              <a:t>. Then </a:t>
            </a:r>
            <a:r>
              <a:rPr lang="en-US" sz="2400" i="1" dirty="0"/>
              <a:t>d</a:t>
            </a:r>
            <a:r>
              <a:rPr lang="en-US" sz="2400" dirty="0"/>
              <a:t> also divides </a:t>
            </a:r>
            <a:r>
              <a:rPr lang="en-US" sz="2400" i="1" dirty="0" err="1"/>
              <a:t>bq</a:t>
            </a:r>
            <a:r>
              <a:rPr lang="en-US" sz="2400" dirty="0"/>
              <a:t> + </a:t>
            </a:r>
            <a:r>
              <a:rPr lang="en-US" sz="2400" i="1" dirty="0"/>
              <a:t>r</a:t>
            </a:r>
            <a:r>
              <a:rPr lang="en-US" sz="2400" dirty="0"/>
              <a:t> = </a:t>
            </a:r>
            <a:r>
              <a:rPr lang="en-US" sz="2400" i="1" dirty="0"/>
              <a:t>a</a:t>
            </a:r>
            <a:r>
              <a:rPr lang="en-US" sz="2400" dirty="0"/>
              <a:t>. Hence, any common divisor of </a:t>
            </a:r>
            <a:r>
              <a:rPr lang="en-US" sz="2400" i="1" dirty="0"/>
              <a:t>a</a:t>
            </a:r>
            <a:r>
              <a:rPr lang="en-US" sz="2400" dirty="0"/>
              <a:t> and </a:t>
            </a:r>
            <a:r>
              <a:rPr lang="en-US" sz="2400" i="1" dirty="0"/>
              <a:t>b</a:t>
            </a:r>
            <a:r>
              <a:rPr lang="en-US" sz="2400" dirty="0"/>
              <a:t> must also be a common divisor of </a:t>
            </a:r>
            <a:r>
              <a:rPr lang="en-US" sz="2400" i="1" dirty="0"/>
              <a:t>b</a:t>
            </a:r>
            <a:r>
              <a:rPr lang="en-US" sz="2400" dirty="0"/>
              <a:t> and </a:t>
            </a:r>
            <a:r>
              <a:rPr lang="en-US" sz="2400" i="1" dirty="0"/>
              <a:t>r</a:t>
            </a:r>
            <a:r>
              <a:rPr lang="en-US" sz="2400" dirty="0"/>
              <a:t>.</a:t>
            </a:r>
          </a:p>
          <a:p>
            <a:pPr lvl="1"/>
            <a:r>
              <a:rPr lang="en-US" sz="2400" dirty="0"/>
              <a:t>Therefore, </a:t>
            </a:r>
            <a:r>
              <a:rPr lang="en-US" sz="2400" dirty="0" err="1"/>
              <a:t>gcd</a:t>
            </a:r>
            <a:r>
              <a:rPr lang="en-US" sz="2400" dirty="0"/>
              <a:t>(</a:t>
            </a:r>
            <a:r>
              <a:rPr lang="en-US" sz="2400" i="1" dirty="0" err="1"/>
              <a:t>a,b</a:t>
            </a:r>
            <a:r>
              <a:rPr lang="en-US" sz="2400" dirty="0"/>
              <a:t>) = </a:t>
            </a:r>
            <a:r>
              <a:rPr lang="en-US" sz="2400" dirty="0" err="1"/>
              <a:t>gcd</a:t>
            </a:r>
            <a:r>
              <a:rPr lang="en-US" sz="2400" dirty="0"/>
              <a:t>(</a:t>
            </a:r>
            <a:r>
              <a:rPr lang="en-US" sz="2400" i="1" dirty="0" err="1"/>
              <a:t>b,r</a:t>
            </a:r>
            <a:r>
              <a:rPr lang="en-US" sz="2400" dirty="0"/>
              <a:t>).</a:t>
            </a:r>
          </a:p>
        </p:txBody>
      </p:sp>
    </p:spTree>
    <p:extLst>
      <p:ext uri="{BB962C8B-B14F-4D97-AF65-F5344CB8AC3E}">
        <p14:creationId xmlns:p14="http://schemas.microsoft.com/office/powerpoint/2010/main" val="1557109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Correctness of Euclidean Algorithm</a:t>
            </a:r>
            <a:r>
              <a:rPr lang="en-US" sz="1500" dirty="0"/>
              <a:t> 2</a:t>
            </a:r>
          </a:p>
        </p:txBody>
      </p:sp>
      <p:sp>
        <p:nvSpPr>
          <p:cNvPr id="2" name="Content Placeholder 2"/>
          <p:cNvSpPr>
            <a:spLocks noGrp="1"/>
          </p:cNvSpPr>
          <p:nvPr>
            <p:ph idx="1"/>
          </p:nvPr>
        </p:nvSpPr>
        <p:spPr>
          <a:xfrm>
            <a:off x="457200" y="1295400"/>
            <a:ext cx="8229600" cy="2514600"/>
          </a:xfrm>
        </p:spPr>
        <p:txBody>
          <a:bodyPr/>
          <a:lstStyle/>
          <a:p>
            <a:pPr>
              <a:spcBef>
                <a:spcPts val="600"/>
              </a:spcBef>
            </a:pPr>
            <a:r>
              <a:rPr lang="en-US" sz="2400" dirty="0"/>
              <a:t>Suppose that a and b are positive </a:t>
            </a:r>
          </a:p>
          <a:p>
            <a:pPr>
              <a:spcBef>
                <a:spcPts val="600"/>
              </a:spcBef>
            </a:pPr>
            <a:r>
              <a:rPr lang="en-US" sz="2400" dirty="0"/>
              <a:t>integers  with </a:t>
            </a:r>
            <a:r>
              <a:rPr lang="en-US" sz="2400" i="1" dirty="0"/>
              <a:t>a </a:t>
            </a:r>
            <a:r>
              <a:rPr lang="en-US" sz="2400" dirty="0">
                <a:ea typeface="Cambria Math"/>
              </a:rPr>
              <a:t>≥ </a:t>
            </a:r>
            <a:r>
              <a:rPr lang="en-US" sz="2400" i="1" dirty="0">
                <a:ea typeface="Cambria Math"/>
              </a:rPr>
              <a:t>b. </a:t>
            </a:r>
          </a:p>
          <a:p>
            <a:pPr>
              <a:spcBef>
                <a:spcPts val="600"/>
              </a:spcBef>
            </a:pPr>
            <a:r>
              <a:rPr lang="en-US" sz="2400" dirty="0">
                <a:ea typeface="Cambria Math"/>
              </a:rPr>
              <a:t>Let </a:t>
            </a:r>
            <a:r>
              <a:rPr lang="en-US" sz="2400" i="1" dirty="0">
                <a:ea typeface="Cambria Math"/>
              </a:rPr>
              <a:t>r</a:t>
            </a:r>
            <a:r>
              <a:rPr lang="en-US" sz="2400" baseline="-25000" dirty="0">
                <a:ea typeface="Cambria Math" pitchFamily="18" charset="0"/>
              </a:rPr>
              <a:t>0</a:t>
            </a:r>
            <a:r>
              <a:rPr lang="en-US" sz="2400" dirty="0">
                <a:ea typeface="Cambria Math"/>
              </a:rPr>
              <a:t> = </a:t>
            </a:r>
            <a:r>
              <a:rPr lang="en-US" sz="2400" i="1" dirty="0">
                <a:ea typeface="Cambria Math"/>
              </a:rPr>
              <a:t>a</a:t>
            </a:r>
            <a:r>
              <a:rPr lang="en-US" sz="2400" dirty="0">
                <a:ea typeface="Cambria Math"/>
              </a:rPr>
              <a:t> and </a:t>
            </a:r>
            <a:r>
              <a:rPr lang="en-US" sz="2400" i="1" dirty="0">
                <a:ea typeface="Cambria Math"/>
              </a:rPr>
              <a:t>r</a:t>
            </a:r>
            <a:r>
              <a:rPr lang="en-US" sz="2400" baseline="-25000" dirty="0">
                <a:ea typeface="Cambria Math" pitchFamily="18" charset="0"/>
              </a:rPr>
              <a:t>1</a:t>
            </a:r>
            <a:r>
              <a:rPr lang="en-US" sz="2400" dirty="0">
                <a:ea typeface="Cambria Math"/>
              </a:rPr>
              <a:t> = </a:t>
            </a:r>
            <a:r>
              <a:rPr lang="en-US" sz="2400" i="1" dirty="0">
                <a:ea typeface="Cambria Math"/>
              </a:rPr>
              <a:t>b</a:t>
            </a:r>
            <a:r>
              <a:rPr lang="en-US" sz="2400" dirty="0">
                <a:ea typeface="Cambria Math"/>
              </a:rPr>
              <a:t>. </a:t>
            </a:r>
          </a:p>
          <a:p>
            <a:pPr>
              <a:spcBef>
                <a:spcPts val="600"/>
              </a:spcBef>
            </a:pPr>
            <a:r>
              <a:rPr lang="en-US" sz="2400" dirty="0">
                <a:ea typeface="Cambria Math"/>
              </a:rPr>
              <a:t>Successive applications of the division </a:t>
            </a:r>
          </a:p>
          <a:p>
            <a:pPr>
              <a:spcBef>
                <a:spcPts val="600"/>
              </a:spcBef>
            </a:pPr>
            <a:r>
              <a:rPr lang="en-US" sz="2400" dirty="0">
                <a:ea typeface="Cambria Math"/>
              </a:rPr>
              <a:t>algorithm yields:</a:t>
            </a:r>
          </a:p>
        </p:txBody>
      </p:sp>
      <p:graphicFrame>
        <p:nvGraphicFramePr>
          <p:cNvPr id="4" name="Object 3"/>
          <p:cNvGraphicFramePr>
            <a:graphicFrameLocks noChangeAspect="1"/>
          </p:cNvGraphicFramePr>
          <p:nvPr>
            <p:extLst>
              <p:ext uri="{D42A27DB-BD31-4B8C-83A1-F6EECF244321}">
                <p14:modId xmlns:p14="http://schemas.microsoft.com/office/powerpoint/2010/main" val="1418507782"/>
              </p:ext>
            </p:extLst>
          </p:nvPr>
        </p:nvGraphicFramePr>
        <p:xfrm>
          <a:off x="5536352" y="1295400"/>
          <a:ext cx="3455248" cy="2576102"/>
        </p:xfrm>
        <a:graphic>
          <a:graphicData uri="http://schemas.openxmlformats.org/presentationml/2006/ole">
            <mc:AlternateContent xmlns:mc="http://schemas.openxmlformats.org/markup-compatibility/2006">
              <mc:Choice xmlns:v="urn:schemas-microsoft-com:vml" Requires="v">
                <p:oleObj spid="_x0000_s87095" name="Equation" r:id="rId3" imgW="2145960" imgH="1600200" progId="Equation.DSMT4">
                  <p:embed/>
                </p:oleObj>
              </mc:Choice>
              <mc:Fallback>
                <p:oleObj name="Equation" r:id="rId3" imgW="2145960" imgH="1600200" progId="Equation.DSMT4">
                  <p:embed/>
                  <p:pic>
                    <p:nvPicPr>
                      <p:cNvPr id="0" name=""/>
                      <p:cNvPicPr/>
                      <p:nvPr/>
                    </p:nvPicPr>
                    <p:blipFill>
                      <a:blip r:embed="rId4"/>
                      <a:stretch>
                        <a:fillRect/>
                      </a:stretch>
                    </p:blipFill>
                    <p:spPr>
                      <a:xfrm>
                        <a:off x="5536352" y="1295400"/>
                        <a:ext cx="3455248" cy="2576102"/>
                      </a:xfrm>
                      <a:prstGeom prst="rect">
                        <a:avLst/>
                      </a:prstGeom>
                    </p:spPr>
                  </p:pic>
                </p:oleObj>
              </mc:Fallback>
            </mc:AlternateContent>
          </a:graphicData>
        </a:graphic>
      </p:graphicFrame>
      <p:sp>
        <p:nvSpPr>
          <p:cNvPr id="3" name="Content Placeholder 4"/>
          <p:cNvSpPr>
            <a:spLocks noGrp="1"/>
          </p:cNvSpPr>
          <p:nvPr>
            <p:ph idx="13"/>
          </p:nvPr>
        </p:nvSpPr>
        <p:spPr>
          <a:xfrm>
            <a:off x="457200" y="3810000"/>
            <a:ext cx="8229600" cy="2743200"/>
          </a:xfrm>
        </p:spPr>
        <p:txBody>
          <a:bodyPr/>
          <a:lstStyle/>
          <a:p>
            <a:pPr>
              <a:spcBef>
                <a:spcPts val="0"/>
              </a:spcBef>
              <a:spcAft>
                <a:spcPts val="400"/>
              </a:spcAft>
            </a:pPr>
            <a:r>
              <a:rPr lang="en-US" sz="2400" dirty="0">
                <a:ea typeface="Cambria Math"/>
              </a:rPr>
              <a:t>Eventually, a remainder of zero occurs in the sequence of terms:  </a:t>
            </a:r>
            <a:r>
              <a:rPr lang="en-US" sz="2400" i="1" dirty="0">
                <a:ea typeface="Cambria Math"/>
              </a:rPr>
              <a:t>a</a:t>
            </a:r>
            <a:r>
              <a:rPr lang="en-US" sz="2400" dirty="0">
                <a:ea typeface="Cambria Math"/>
              </a:rPr>
              <a:t> = </a:t>
            </a:r>
            <a:r>
              <a:rPr lang="en-US" sz="2400" i="1" dirty="0">
                <a:ea typeface="Cambria Math"/>
              </a:rPr>
              <a:t>r</a:t>
            </a:r>
            <a:r>
              <a:rPr lang="en-US" sz="2400" baseline="-25000" dirty="0">
                <a:ea typeface="Cambria Math" pitchFamily="18" charset="0"/>
              </a:rPr>
              <a:t>0 </a:t>
            </a:r>
            <a:r>
              <a:rPr lang="en-US" sz="2400" dirty="0">
                <a:ea typeface="Cambria Math"/>
              </a:rPr>
              <a:t>&gt; </a:t>
            </a:r>
            <a:r>
              <a:rPr lang="en-US" sz="2400" i="1" dirty="0">
                <a:ea typeface="Cambria Math"/>
              </a:rPr>
              <a:t>r</a:t>
            </a:r>
            <a:r>
              <a:rPr lang="en-US" sz="2400" baseline="-25000" dirty="0">
                <a:ea typeface="Cambria Math" pitchFamily="18" charset="0"/>
              </a:rPr>
              <a:t>1</a:t>
            </a:r>
            <a:r>
              <a:rPr lang="en-US" sz="2400" dirty="0">
                <a:ea typeface="Cambria Math"/>
              </a:rPr>
              <a:t> &gt; </a:t>
            </a:r>
            <a:r>
              <a:rPr lang="en-US" sz="2400" i="1" dirty="0">
                <a:ea typeface="Cambria Math"/>
              </a:rPr>
              <a:t>r</a:t>
            </a:r>
            <a:r>
              <a:rPr lang="en-US" sz="2400" baseline="-25000" dirty="0">
                <a:ea typeface="Cambria Math" pitchFamily="18" charset="0"/>
              </a:rPr>
              <a:t>2</a:t>
            </a:r>
            <a:r>
              <a:rPr lang="en-US" sz="2400" dirty="0">
                <a:ea typeface="Cambria Math" pitchFamily="18" charset="0"/>
              </a:rPr>
              <a:t> &gt; </a:t>
            </a:r>
            <a:r>
              <a:rPr lang="en-US" sz="2400" dirty="0">
                <a:ea typeface="Cambria Math"/>
              </a:rPr>
              <a:t>∙ ∙ ∙  ≥ 0. The sequence can’t contain more than </a:t>
            </a:r>
            <a:r>
              <a:rPr lang="en-US" sz="2400" i="1" dirty="0">
                <a:ea typeface="Cambria Math"/>
              </a:rPr>
              <a:t>a</a:t>
            </a:r>
            <a:r>
              <a:rPr lang="en-US" sz="2400" dirty="0">
                <a:ea typeface="Cambria Math"/>
              </a:rPr>
              <a:t> terms.</a:t>
            </a:r>
          </a:p>
          <a:p>
            <a:pPr>
              <a:spcBef>
                <a:spcPts val="0"/>
              </a:spcBef>
              <a:spcAft>
                <a:spcPts val="400"/>
              </a:spcAft>
            </a:pPr>
            <a:r>
              <a:rPr lang="en-US" sz="2400" dirty="0">
                <a:ea typeface="Cambria Math"/>
              </a:rPr>
              <a:t>By Lemma 1 </a:t>
            </a:r>
          </a:p>
          <a:p>
            <a:pPr>
              <a:spcBef>
                <a:spcPts val="0"/>
              </a:spcBef>
              <a:spcAft>
                <a:spcPts val="400"/>
              </a:spcAft>
            </a:pPr>
            <a:r>
              <a:rPr lang="en-US" sz="2400" dirty="0" err="1">
                <a:ea typeface="Cambria Math"/>
              </a:rPr>
              <a:t>gcd</a:t>
            </a:r>
            <a:r>
              <a:rPr lang="en-US" sz="2400" dirty="0">
                <a:ea typeface="Cambria Math"/>
              </a:rPr>
              <a:t>(</a:t>
            </a:r>
            <a:r>
              <a:rPr lang="en-US" sz="2400" i="1" dirty="0" err="1">
                <a:ea typeface="Cambria Math"/>
              </a:rPr>
              <a:t>a</a:t>
            </a:r>
            <a:r>
              <a:rPr lang="en-US" sz="2400" dirty="0" err="1">
                <a:ea typeface="Cambria Math"/>
              </a:rPr>
              <a:t>,</a:t>
            </a:r>
            <a:r>
              <a:rPr lang="en-US" sz="2400" i="1" dirty="0" err="1">
                <a:ea typeface="Cambria Math"/>
              </a:rPr>
              <a:t>b</a:t>
            </a:r>
            <a:r>
              <a:rPr lang="en-US" sz="2400" dirty="0">
                <a:ea typeface="Cambria Math"/>
              </a:rPr>
              <a:t>) = </a:t>
            </a:r>
            <a:r>
              <a:rPr lang="en-US" sz="2400" dirty="0" err="1">
                <a:ea typeface="Cambria Math"/>
              </a:rPr>
              <a:t>gcd</a:t>
            </a:r>
            <a:r>
              <a:rPr lang="en-US" sz="2400" dirty="0">
                <a:ea typeface="Cambria Math"/>
              </a:rPr>
              <a:t>(</a:t>
            </a:r>
            <a:r>
              <a:rPr lang="en-US" sz="2400" i="1" dirty="0">
                <a:ea typeface="Cambria Math"/>
              </a:rPr>
              <a:t>r</a:t>
            </a:r>
            <a:r>
              <a:rPr lang="en-US" sz="2400" baseline="-25000" dirty="0">
                <a:ea typeface="Cambria Math" pitchFamily="18" charset="0"/>
              </a:rPr>
              <a:t>0</a:t>
            </a:r>
            <a:r>
              <a:rPr lang="en-US" sz="2400" dirty="0">
                <a:ea typeface="Cambria Math"/>
              </a:rPr>
              <a:t>,</a:t>
            </a:r>
            <a:r>
              <a:rPr lang="en-US" sz="2400" i="1" dirty="0">
                <a:ea typeface="Cambria Math"/>
              </a:rPr>
              <a:t>r</a:t>
            </a:r>
            <a:r>
              <a:rPr lang="en-US" sz="2400" baseline="-25000" dirty="0">
                <a:ea typeface="Cambria Math" pitchFamily="18" charset="0"/>
              </a:rPr>
              <a:t>1</a:t>
            </a:r>
            <a:r>
              <a:rPr lang="en-US" sz="2400" dirty="0">
                <a:ea typeface="Cambria Math"/>
              </a:rPr>
              <a:t>) = ∙ ∙ ∙ = </a:t>
            </a:r>
            <a:r>
              <a:rPr lang="en-US" sz="2400" dirty="0" err="1">
                <a:ea typeface="Cambria Math"/>
              </a:rPr>
              <a:t>gcd</a:t>
            </a:r>
            <a:r>
              <a:rPr lang="en-US" sz="2400" dirty="0">
                <a:ea typeface="Cambria Math"/>
              </a:rPr>
              <a:t>(</a:t>
            </a:r>
            <a:r>
              <a:rPr lang="en-US" sz="2400" i="1" dirty="0">
                <a:ea typeface="Cambria Math"/>
              </a:rPr>
              <a:t>r</a:t>
            </a:r>
            <a:r>
              <a:rPr lang="en-US" sz="2400" i="1" baseline="-25000" dirty="0">
                <a:ea typeface="Cambria Math"/>
              </a:rPr>
              <a:t>n</a:t>
            </a:r>
            <a:r>
              <a:rPr lang="en-US" sz="2400" baseline="-25000" dirty="0">
                <a:ea typeface="Cambria Math"/>
              </a:rPr>
              <a:t>-1</a:t>
            </a:r>
            <a:r>
              <a:rPr lang="en-US" sz="2400" dirty="0">
                <a:ea typeface="Cambria Math"/>
              </a:rPr>
              <a:t>,</a:t>
            </a:r>
            <a:r>
              <a:rPr lang="en-US" sz="2400" i="1" dirty="0">
                <a:ea typeface="Cambria Math"/>
              </a:rPr>
              <a:t>r</a:t>
            </a:r>
            <a:r>
              <a:rPr lang="en-US" sz="2400" i="1" baseline="-25000" dirty="0">
                <a:ea typeface="Cambria Math"/>
              </a:rPr>
              <a:t>n</a:t>
            </a:r>
            <a:r>
              <a:rPr lang="en-US" sz="2400" dirty="0">
                <a:ea typeface="Cambria Math"/>
              </a:rPr>
              <a:t>) = </a:t>
            </a:r>
            <a:r>
              <a:rPr lang="en-US" sz="2400" dirty="0" err="1">
                <a:ea typeface="Cambria Math"/>
              </a:rPr>
              <a:t>gcd</a:t>
            </a:r>
            <a:r>
              <a:rPr lang="en-US" sz="2400" dirty="0">
                <a:ea typeface="Cambria Math"/>
              </a:rPr>
              <a:t>(</a:t>
            </a:r>
            <a:r>
              <a:rPr lang="en-US" sz="2400" dirty="0" err="1">
                <a:ea typeface="Cambria Math"/>
              </a:rPr>
              <a:t>r</a:t>
            </a:r>
            <a:r>
              <a:rPr lang="en-US" sz="2400" i="1" baseline="-25000" dirty="0" err="1">
                <a:ea typeface="Cambria Math"/>
              </a:rPr>
              <a:t>n</a:t>
            </a:r>
            <a:r>
              <a:rPr lang="en-US" sz="2400" i="1" baseline="-25000" dirty="0">
                <a:ea typeface="Cambria Math"/>
              </a:rPr>
              <a:t> </a:t>
            </a:r>
            <a:r>
              <a:rPr lang="en-US" sz="2400" dirty="0">
                <a:ea typeface="Cambria Math"/>
              </a:rPr>
              <a:t>, 0) = </a:t>
            </a:r>
            <a:r>
              <a:rPr lang="en-US" sz="2400" i="1" dirty="0" err="1">
                <a:ea typeface="Cambria Math"/>
              </a:rPr>
              <a:t>r</a:t>
            </a:r>
            <a:r>
              <a:rPr lang="en-US" sz="2400" i="1" baseline="-25000" dirty="0" err="1">
                <a:ea typeface="Cambria Math"/>
              </a:rPr>
              <a:t>n</a:t>
            </a:r>
            <a:r>
              <a:rPr lang="en-US" sz="2400" dirty="0">
                <a:ea typeface="Cambria Math"/>
              </a:rPr>
              <a:t>.</a:t>
            </a:r>
          </a:p>
          <a:p>
            <a:pPr>
              <a:spcBef>
                <a:spcPts val="0"/>
              </a:spcBef>
              <a:spcAft>
                <a:spcPts val="400"/>
              </a:spcAft>
            </a:pPr>
            <a:r>
              <a:rPr lang="en-US" sz="2400" dirty="0">
                <a:ea typeface="Cambria Math"/>
              </a:rPr>
              <a:t>Hence the greatest common divisor is the last nonzero remainder in the sequence of divisions.</a:t>
            </a:r>
          </a:p>
        </p:txBody>
      </p:sp>
    </p:spTree>
    <p:extLst>
      <p:ext uri="{BB962C8B-B14F-4D97-AF65-F5344CB8AC3E}">
        <p14:creationId xmlns:p14="http://schemas.microsoft.com/office/powerpoint/2010/main" val="3774829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err="1"/>
              <a:t>gcds</a:t>
            </a:r>
            <a:r>
              <a:rPr lang="en-US" dirty="0"/>
              <a:t> as Linear</a:t>
            </a:r>
            <a:br>
              <a:rPr lang="en-US" dirty="0"/>
            </a:br>
            <a:r>
              <a:rPr lang="en-US" dirty="0"/>
              <a:t>Combinations</a:t>
            </a:r>
            <a:endParaRPr lang="en-US" sz="1500" dirty="0"/>
          </a:p>
        </p:txBody>
      </p:sp>
      <p:pic>
        <p:nvPicPr>
          <p:cNvPr id="10" name="Picture 2" descr="A portrait of Étienne Bézou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212"/>
          <a:stretch/>
        </p:blipFill>
        <p:spPr bwMode="auto">
          <a:xfrm>
            <a:off x="7431172" y="381000"/>
            <a:ext cx="1636628" cy="1813560"/>
          </a:xfrm>
          <a:prstGeom prst="rect">
            <a:avLst/>
          </a:prstGeom>
          <a:extLst>
            <a:ext uri="{909E8E84-426E-40DD-AFC4-6F175D3DCCD1}">
              <a14:hiddenFill xmlns:a14="http://schemas.microsoft.com/office/drawing/2010/main">
                <a:solidFill>
                  <a:srgbClr val="FFFFFF"/>
                </a:solidFill>
              </a14:hiddenFill>
            </a:ext>
          </a:extLst>
        </p:spPr>
      </p:pic>
      <p:sp>
        <p:nvSpPr>
          <p:cNvPr id="2" name="Content Placeholder 3"/>
          <p:cNvSpPr>
            <a:spLocks noGrp="1"/>
          </p:cNvSpPr>
          <p:nvPr>
            <p:ph idx="13"/>
          </p:nvPr>
        </p:nvSpPr>
        <p:spPr>
          <a:xfrm>
            <a:off x="7010400" y="2194560"/>
            <a:ext cx="2057400" cy="777240"/>
          </a:xfrm>
        </p:spPr>
        <p:txBody>
          <a:bodyPr/>
          <a:lstStyle/>
          <a:p>
            <a:pPr algn="ctr">
              <a:spcBef>
                <a:spcPts val="0"/>
              </a:spcBef>
            </a:pPr>
            <a:r>
              <a:rPr lang="en-US" sz="2200" dirty="0">
                <a:ea typeface="Cambria Math"/>
              </a:rPr>
              <a:t>É</a:t>
            </a:r>
            <a:r>
              <a:rPr lang="en-US" sz="2200" dirty="0"/>
              <a:t>tienne </a:t>
            </a:r>
            <a:r>
              <a:rPr lang="en-US" sz="2200" dirty="0" err="1"/>
              <a:t>B</a:t>
            </a:r>
            <a:r>
              <a:rPr lang="en-US" sz="2200" dirty="0" err="1">
                <a:ea typeface="Cambria Math"/>
              </a:rPr>
              <a:t>é</a:t>
            </a:r>
            <a:r>
              <a:rPr lang="en-US" sz="2200" dirty="0" err="1"/>
              <a:t>zout</a:t>
            </a:r>
            <a:endParaRPr lang="en-US" sz="2200" dirty="0"/>
          </a:p>
          <a:p>
            <a:pPr algn="ctr">
              <a:spcBef>
                <a:spcPts val="0"/>
              </a:spcBef>
            </a:pPr>
            <a:r>
              <a:rPr lang="en-US" sz="2200" dirty="0"/>
              <a:t>(</a:t>
            </a:r>
            <a:r>
              <a:rPr lang="en-US" sz="2200" dirty="0">
                <a:ea typeface="Cambria Math" pitchFamily="18" charset="0"/>
              </a:rPr>
              <a:t>1730-1783</a:t>
            </a:r>
            <a:r>
              <a:rPr lang="en-US" sz="2200" dirty="0"/>
              <a:t>)</a:t>
            </a:r>
          </a:p>
        </p:txBody>
      </p:sp>
      <p:sp>
        <p:nvSpPr>
          <p:cNvPr id="3" name="Content Placeholder 4"/>
          <p:cNvSpPr>
            <a:spLocks noGrp="1"/>
          </p:cNvSpPr>
          <p:nvPr>
            <p:ph idx="14"/>
          </p:nvPr>
        </p:nvSpPr>
        <p:spPr>
          <a:xfrm>
            <a:off x="457200" y="1295400"/>
            <a:ext cx="8534400" cy="5257800"/>
          </a:xfrm>
        </p:spPr>
        <p:txBody>
          <a:bodyPr/>
          <a:lstStyle/>
          <a:p>
            <a:pPr>
              <a:spcBef>
                <a:spcPts val="300"/>
              </a:spcBef>
            </a:pPr>
            <a:r>
              <a:rPr lang="en-US" sz="2600" b="1" dirty="0" err="1"/>
              <a:t>B</a:t>
            </a:r>
            <a:r>
              <a:rPr lang="en-US" sz="2600" b="1" dirty="0" err="1">
                <a:ea typeface="Cambria Math"/>
              </a:rPr>
              <a:t>é</a:t>
            </a:r>
            <a:r>
              <a:rPr lang="en-US" sz="2600" b="1" dirty="0" err="1"/>
              <a:t>zout’s</a:t>
            </a:r>
            <a:r>
              <a:rPr lang="en-US" sz="2600" b="1" dirty="0"/>
              <a:t> Theorem</a:t>
            </a:r>
            <a:r>
              <a:rPr lang="en-US" sz="2600" dirty="0"/>
              <a:t>: If </a:t>
            </a:r>
            <a:r>
              <a:rPr lang="en-US" sz="2600" i="1" dirty="0"/>
              <a:t>a</a:t>
            </a:r>
            <a:r>
              <a:rPr lang="en-US" sz="2600" dirty="0"/>
              <a:t> and </a:t>
            </a:r>
            <a:r>
              <a:rPr lang="en-US" sz="2600" i="1" dirty="0"/>
              <a:t>b</a:t>
            </a:r>
            <a:r>
              <a:rPr lang="en-US" sz="2600" dirty="0"/>
              <a:t> are positive</a:t>
            </a:r>
            <a:br>
              <a:rPr lang="en-US" sz="2600" dirty="0"/>
            </a:br>
            <a:r>
              <a:rPr lang="en-US" sz="2600" dirty="0"/>
              <a:t>integers, then there exist integers </a:t>
            </a:r>
            <a:r>
              <a:rPr lang="en-US" sz="2600" i="1" dirty="0"/>
              <a:t>s</a:t>
            </a:r>
            <a:r>
              <a:rPr lang="en-US" sz="2600" dirty="0"/>
              <a:t> and </a:t>
            </a:r>
            <a:r>
              <a:rPr lang="en-US" sz="2600" i="1" dirty="0"/>
              <a:t>t</a:t>
            </a:r>
            <a:r>
              <a:rPr lang="en-US" sz="2600" dirty="0"/>
              <a:t> such</a:t>
            </a:r>
            <a:br>
              <a:rPr lang="en-US" sz="2600" dirty="0"/>
            </a:br>
            <a:r>
              <a:rPr lang="en-US" sz="2600" dirty="0"/>
              <a:t>that  </a:t>
            </a:r>
            <a:r>
              <a:rPr lang="en-US" sz="2600" dirty="0" err="1"/>
              <a:t>gcd</a:t>
            </a:r>
            <a:r>
              <a:rPr lang="en-US" sz="2600" dirty="0"/>
              <a:t>(</a:t>
            </a:r>
            <a:r>
              <a:rPr lang="en-US" sz="2600" i="1" dirty="0" err="1"/>
              <a:t>a</a:t>
            </a:r>
            <a:r>
              <a:rPr lang="en-US" sz="2600" dirty="0" err="1"/>
              <a:t>,</a:t>
            </a:r>
            <a:r>
              <a:rPr lang="en-US" sz="2600" i="1" dirty="0" err="1"/>
              <a:t>b</a:t>
            </a:r>
            <a:r>
              <a:rPr lang="en-US" sz="2600" dirty="0"/>
              <a:t>) = </a:t>
            </a:r>
            <a:r>
              <a:rPr lang="en-US" sz="2600" i="1" dirty="0" err="1"/>
              <a:t>sa</a:t>
            </a:r>
            <a:r>
              <a:rPr lang="en-US" sz="2600" dirty="0"/>
              <a:t> + </a:t>
            </a:r>
            <a:r>
              <a:rPr lang="en-US" sz="2600" i="1" dirty="0" err="1"/>
              <a:t>tb</a:t>
            </a:r>
            <a:r>
              <a:rPr lang="en-US" sz="2600" dirty="0"/>
              <a:t>. </a:t>
            </a:r>
          </a:p>
          <a:p>
            <a:pPr>
              <a:spcBef>
                <a:spcPts val="300"/>
              </a:spcBef>
            </a:pPr>
            <a:r>
              <a:rPr lang="en-US" sz="2600" dirty="0"/>
              <a:t>(</a:t>
            </a:r>
            <a:r>
              <a:rPr lang="en-US" sz="2600" i="1" dirty="0"/>
              <a:t>proof  in exercises of Section </a:t>
            </a:r>
            <a:r>
              <a:rPr lang="en-US" sz="2600" dirty="0">
                <a:ea typeface="Cambria Math" pitchFamily="18" charset="0"/>
              </a:rPr>
              <a:t>5.2</a:t>
            </a:r>
            <a:r>
              <a:rPr lang="en-US" sz="2600" dirty="0"/>
              <a:t>)</a:t>
            </a:r>
          </a:p>
          <a:p>
            <a:pPr>
              <a:spcBef>
                <a:spcPts val="300"/>
              </a:spcBef>
            </a:pPr>
            <a:r>
              <a:rPr lang="en-US" sz="2600" b="1" dirty="0"/>
              <a:t>Definition</a:t>
            </a:r>
            <a:r>
              <a:rPr lang="en-US" sz="2600" dirty="0"/>
              <a:t>: If </a:t>
            </a:r>
            <a:r>
              <a:rPr lang="en-US" sz="2600" i="1" dirty="0"/>
              <a:t>a</a:t>
            </a:r>
            <a:r>
              <a:rPr lang="en-US" sz="2600" dirty="0"/>
              <a:t> and </a:t>
            </a:r>
            <a:r>
              <a:rPr lang="en-US" sz="2600" i="1" dirty="0"/>
              <a:t>b</a:t>
            </a:r>
            <a:r>
              <a:rPr lang="en-US" sz="2600" dirty="0"/>
              <a:t> are positive integers, then integers </a:t>
            </a:r>
            <a:r>
              <a:rPr lang="en-US" sz="2600" i="1" dirty="0"/>
              <a:t>s</a:t>
            </a:r>
            <a:r>
              <a:rPr lang="en-US" sz="2600" dirty="0"/>
              <a:t> and </a:t>
            </a:r>
            <a:r>
              <a:rPr lang="en-US" sz="2600" i="1" dirty="0"/>
              <a:t>t</a:t>
            </a:r>
            <a:r>
              <a:rPr lang="en-US" sz="2600" dirty="0"/>
              <a:t> such that  </a:t>
            </a:r>
            <a:r>
              <a:rPr lang="en-US" sz="2600" dirty="0" err="1"/>
              <a:t>gcd</a:t>
            </a:r>
            <a:r>
              <a:rPr lang="en-US" sz="2600" dirty="0"/>
              <a:t>(</a:t>
            </a:r>
            <a:r>
              <a:rPr lang="en-US" sz="2600" i="1" dirty="0" err="1"/>
              <a:t>a</a:t>
            </a:r>
            <a:r>
              <a:rPr lang="en-US" sz="2600" dirty="0" err="1"/>
              <a:t>,</a:t>
            </a:r>
            <a:r>
              <a:rPr lang="en-US" sz="2600" i="1" dirty="0" err="1"/>
              <a:t>b</a:t>
            </a:r>
            <a:r>
              <a:rPr lang="en-US" sz="2600" dirty="0"/>
              <a:t>) = </a:t>
            </a:r>
            <a:r>
              <a:rPr lang="en-US" sz="2600" i="1" dirty="0" err="1"/>
              <a:t>sa</a:t>
            </a:r>
            <a:r>
              <a:rPr lang="en-US" sz="2600" dirty="0"/>
              <a:t> + </a:t>
            </a:r>
            <a:r>
              <a:rPr lang="en-US" sz="2600" i="1" dirty="0" err="1"/>
              <a:t>tb</a:t>
            </a:r>
            <a:r>
              <a:rPr lang="en-US" sz="2600" dirty="0"/>
              <a:t> are called </a:t>
            </a:r>
            <a:r>
              <a:rPr lang="en-US" sz="2600" i="1" dirty="0" err="1"/>
              <a:t>B</a:t>
            </a:r>
            <a:r>
              <a:rPr lang="en-US" sz="2600" i="1" dirty="0" err="1">
                <a:ea typeface="Cambria Math"/>
              </a:rPr>
              <a:t>é</a:t>
            </a:r>
            <a:r>
              <a:rPr lang="en-US" sz="2600" i="1" dirty="0" err="1"/>
              <a:t>zout</a:t>
            </a:r>
            <a:r>
              <a:rPr lang="en-US" sz="2600" i="1" dirty="0"/>
              <a:t> coefficients </a:t>
            </a:r>
            <a:r>
              <a:rPr lang="en-US" sz="2600" dirty="0"/>
              <a:t>of </a:t>
            </a:r>
            <a:r>
              <a:rPr lang="en-US" sz="2600" i="1" dirty="0"/>
              <a:t>a</a:t>
            </a:r>
            <a:r>
              <a:rPr lang="en-US" sz="2600" dirty="0"/>
              <a:t> and </a:t>
            </a:r>
            <a:r>
              <a:rPr lang="en-US" sz="2600" i="1" dirty="0"/>
              <a:t>b. </a:t>
            </a:r>
            <a:r>
              <a:rPr lang="en-US" sz="2600" dirty="0"/>
              <a:t>The equation  </a:t>
            </a:r>
            <a:r>
              <a:rPr lang="en-US" sz="2600" dirty="0" err="1"/>
              <a:t>gcd</a:t>
            </a:r>
            <a:r>
              <a:rPr lang="en-US" sz="2600" dirty="0"/>
              <a:t>(</a:t>
            </a:r>
            <a:r>
              <a:rPr lang="en-US" sz="2600" i="1" dirty="0" err="1"/>
              <a:t>a</a:t>
            </a:r>
            <a:r>
              <a:rPr lang="en-US" sz="2600" dirty="0" err="1"/>
              <a:t>,</a:t>
            </a:r>
            <a:r>
              <a:rPr lang="en-US" sz="2600" i="1" dirty="0" err="1"/>
              <a:t>b</a:t>
            </a:r>
            <a:r>
              <a:rPr lang="en-US" sz="2600" dirty="0"/>
              <a:t>) = </a:t>
            </a:r>
            <a:r>
              <a:rPr lang="en-US" sz="2600" i="1" dirty="0" err="1"/>
              <a:t>sa</a:t>
            </a:r>
            <a:r>
              <a:rPr lang="en-US" sz="2600" dirty="0"/>
              <a:t> + </a:t>
            </a:r>
            <a:r>
              <a:rPr lang="en-US" sz="2600" i="1" dirty="0" err="1"/>
              <a:t>tb</a:t>
            </a:r>
            <a:r>
              <a:rPr lang="en-US" sz="2600" dirty="0"/>
              <a:t>  is called</a:t>
            </a:r>
            <a:r>
              <a:rPr lang="en-US" sz="2600" i="1" dirty="0"/>
              <a:t> </a:t>
            </a:r>
            <a:r>
              <a:rPr lang="en-US" sz="2600" i="1" dirty="0" err="1"/>
              <a:t>B</a:t>
            </a:r>
            <a:r>
              <a:rPr lang="en-US" sz="2600" i="1" dirty="0" err="1">
                <a:ea typeface="Cambria Math"/>
              </a:rPr>
              <a:t>é</a:t>
            </a:r>
            <a:r>
              <a:rPr lang="en-US" sz="2600" i="1" dirty="0" err="1"/>
              <a:t>zout’s</a:t>
            </a:r>
            <a:r>
              <a:rPr lang="en-US" sz="2600" i="1" dirty="0"/>
              <a:t> identity. </a:t>
            </a:r>
          </a:p>
          <a:p>
            <a:pPr>
              <a:spcBef>
                <a:spcPts val="300"/>
              </a:spcBef>
            </a:pPr>
            <a:r>
              <a:rPr lang="en-US" sz="2600" dirty="0"/>
              <a:t>By </a:t>
            </a:r>
            <a:r>
              <a:rPr lang="en-US" sz="2600" dirty="0" err="1"/>
              <a:t>B</a:t>
            </a:r>
            <a:r>
              <a:rPr lang="en-US" sz="2600" dirty="0" err="1">
                <a:ea typeface="Cambria Math"/>
              </a:rPr>
              <a:t>é</a:t>
            </a:r>
            <a:r>
              <a:rPr lang="en-US" sz="2600" dirty="0" err="1"/>
              <a:t>zout’s</a:t>
            </a:r>
            <a:r>
              <a:rPr lang="en-US" sz="2600" dirty="0"/>
              <a:t> Theorem,  the </a:t>
            </a:r>
            <a:r>
              <a:rPr lang="en-US" sz="2600" dirty="0" err="1"/>
              <a:t>gcd</a:t>
            </a:r>
            <a:r>
              <a:rPr lang="en-US" sz="2600" dirty="0"/>
              <a:t> of integers </a:t>
            </a:r>
            <a:r>
              <a:rPr lang="en-US" sz="2600" i="1" dirty="0"/>
              <a:t>a</a:t>
            </a:r>
            <a:r>
              <a:rPr lang="en-US" sz="2600" dirty="0"/>
              <a:t> and </a:t>
            </a:r>
            <a:r>
              <a:rPr lang="en-US" sz="2600" i="1" dirty="0"/>
              <a:t>b</a:t>
            </a:r>
            <a:r>
              <a:rPr lang="en-US" sz="2600" dirty="0"/>
              <a:t> can be expressed in the form  </a:t>
            </a:r>
            <a:r>
              <a:rPr lang="en-US" sz="2600" i="1" dirty="0" err="1"/>
              <a:t>sa</a:t>
            </a:r>
            <a:r>
              <a:rPr lang="en-US" sz="2600" dirty="0"/>
              <a:t> + </a:t>
            </a:r>
            <a:r>
              <a:rPr lang="en-US" sz="2600" i="1" dirty="0" err="1"/>
              <a:t>tb</a:t>
            </a:r>
            <a:r>
              <a:rPr lang="en-US" sz="2600" i="1" dirty="0"/>
              <a:t> </a:t>
            </a:r>
            <a:r>
              <a:rPr lang="en-US" sz="2600" dirty="0"/>
              <a:t>where </a:t>
            </a:r>
            <a:r>
              <a:rPr lang="en-US" sz="2600" i="1" dirty="0"/>
              <a:t>s</a:t>
            </a:r>
            <a:r>
              <a:rPr lang="en-US" sz="2600" dirty="0"/>
              <a:t> and </a:t>
            </a:r>
            <a:r>
              <a:rPr lang="en-US" sz="2600" i="1" dirty="0"/>
              <a:t>t</a:t>
            </a:r>
            <a:r>
              <a:rPr lang="en-US" sz="2600" dirty="0"/>
              <a:t> are integers. This is a </a:t>
            </a:r>
            <a:r>
              <a:rPr lang="en-US" sz="2600" i="1" dirty="0"/>
              <a:t>linear combination </a:t>
            </a:r>
            <a:r>
              <a:rPr lang="en-US" sz="2600" dirty="0"/>
              <a:t>with integer coefficients of </a:t>
            </a:r>
            <a:r>
              <a:rPr lang="en-US" sz="2600" i="1" dirty="0"/>
              <a:t>a</a:t>
            </a:r>
            <a:r>
              <a:rPr lang="en-US" sz="2600" dirty="0"/>
              <a:t> and </a:t>
            </a:r>
            <a:r>
              <a:rPr lang="en-US" sz="2600" i="1" dirty="0"/>
              <a:t>b</a:t>
            </a:r>
            <a:r>
              <a:rPr lang="en-US" sz="2600" dirty="0"/>
              <a:t>.</a:t>
            </a:r>
          </a:p>
          <a:p>
            <a:pPr lvl="1">
              <a:spcBef>
                <a:spcPts val="300"/>
              </a:spcBef>
            </a:pPr>
            <a:r>
              <a:rPr lang="en-US" sz="2200" dirty="0" err="1"/>
              <a:t>gcd</a:t>
            </a:r>
            <a:r>
              <a:rPr lang="en-US" sz="2200" dirty="0"/>
              <a:t>(</a:t>
            </a:r>
            <a:r>
              <a:rPr lang="en-US" sz="2200" dirty="0">
                <a:ea typeface="Cambria Math" pitchFamily="18" charset="0"/>
              </a:rPr>
              <a:t>6,14</a:t>
            </a:r>
            <a:r>
              <a:rPr lang="en-US" sz="2200" dirty="0"/>
              <a:t>) = (</a:t>
            </a:r>
            <a:r>
              <a:rPr lang="en-US" sz="2000" i="1" dirty="0"/>
              <a:t>−</a:t>
            </a:r>
            <a:r>
              <a:rPr lang="en-US" sz="2200" dirty="0">
                <a:ea typeface="Cambria Math"/>
              </a:rPr>
              <a:t>2)∙6 + 1∙14</a:t>
            </a:r>
          </a:p>
        </p:txBody>
      </p:sp>
    </p:spTree>
    <p:extLst>
      <p:ext uri="{BB962C8B-B14F-4D97-AF65-F5344CB8AC3E}">
        <p14:creationId xmlns:p14="http://schemas.microsoft.com/office/powerpoint/2010/main" val="3238432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200"/>
              </a:spcAft>
            </a:pPr>
            <a:r>
              <a:rPr lang="en-US" sz="2000" b="1" dirty="0"/>
              <a:t>Example</a:t>
            </a:r>
            <a:r>
              <a:rPr lang="en-US" sz="2000" dirty="0"/>
              <a:t>: Express </a:t>
            </a:r>
            <a:r>
              <a:rPr lang="en-US" sz="2000" dirty="0" err="1"/>
              <a:t>gcd</a:t>
            </a:r>
            <a:r>
              <a:rPr lang="en-US" sz="2000" dirty="0"/>
              <a:t>(</a:t>
            </a:r>
            <a:r>
              <a:rPr lang="en-US" sz="2000" dirty="0">
                <a:ea typeface="Cambria Math" pitchFamily="18" charset="0"/>
              </a:rPr>
              <a:t>252</a:t>
            </a:r>
            <a:r>
              <a:rPr lang="en-US" sz="2000" dirty="0"/>
              <a:t>,</a:t>
            </a:r>
            <a:r>
              <a:rPr lang="en-US" sz="2000" dirty="0">
                <a:ea typeface="Cambria Math" pitchFamily="18" charset="0"/>
              </a:rPr>
              <a:t>198</a:t>
            </a:r>
            <a:r>
              <a:rPr lang="en-US" sz="2000" dirty="0"/>
              <a:t>) = </a:t>
            </a:r>
            <a:r>
              <a:rPr lang="en-US" sz="2000" dirty="0">
                <a:ea typeface="Cambria Math" pitchFamily="18" charset="0"/>
              </a:rPr>
              <a:t>18 as a linear combination of 252 and 198.</a:t>
            </a:r>
          </a:p>
          <a:p>
            <a:pPr>
              <a:spcBef>
                <a:spcPts val="0"/>
              </a:spcBef>
              <a:spcAft>
                <a:spcPts val="200"/>
              </a:spcAft>
            </a:pPr>
            <a:r>
              <a:rPr lang="en-US" sz="2000" b="1" dirty="0"/>
              <a:t>Solution</a:t>
            </a:r>
            <a:r>
              <a:rPr lang="en-US" sz="2000" dirty="0"/>
              <a:t>: First use the Euclidean algorithm to show </a:t>
            </a:r>
            <a:r>
              <a:rPr lang="en-US" sz="2000" dirty="0" err="1"/>
              <a:t>gcd</a:t>
            </a:r>
            <a:r>
              <a:rPr lang="en-US" sz="2000" dirty="0"/>
              <a:t>(</a:t>
            </a:r>
            <a:r>
              <a:rPr lang="en-US" sz="2000" dirty="0">
                <a:ea typeface="Cambria Math" pitchFamily="18" charset="0"/>
              </a:rPr>
              <a:t>252</a:t>
            </a:r>
            <a:r>
              <a:rPr lang="en-US" sz="2000" dirty="0"/>
              <a:t>,</a:t>
            </a:r>
            <a:r>
              <a:rPr lang="en-US" sz="2000" dirty="0">
                <a:ea typeface="Cambria Math" pitchFamily="18" charset="0"/>
              </a:rPr>
              <a:t>198</a:t>
            </a:r>
            <a:r>
              <a:rPr lang="en-US" sz="2000" dirty="0"/>
              <a:t>) = </a:t>
            </a:r>
            <a:r>
              <a:rPr lang="en-US" sz="2000" dirty="0">
                <a:ea typeface="Cambria Math" pitchFamily="18" charset="0"/>
              </a:rPr>
              <a:t>18</a:t>
            </a:r>
          </a:p>
          <a:p>
            <a:pPr marL="457200" lvl="2" indent="-347472">
              <a:spcBef>
                <a:spcPts val="0"/>
              </a:spcBef>
              <a:spcAft>
                <a:spcPts val="200"/>
              </a:spcAft>
              <a:buClr>
                <a:schemeClr val="tx1"/>
              </a:buClr>
              <a:buFont typeface="+mj-lt"/>
              <a:buAutoNum type="romanLcPeriod"/>
            </a:pPr>
            <a:r>
              <a:rPr lang="en-US" sz="1800" dirty="0">
                <a:ea typeface="Cambria Math" pitchFamily="18" charset="0"/>
              </a:rPr>
              <a:t>252 = 1</a:t>
            </a:r>
            <a:r>
              <a:rPr lang="en-US" sz="1800" dirty="0">
                <a:ea typeface="Cambria Math"/>
              </a:rPr>
              <a:t>∙198 + 54</a:t>
            </a:r>
          </a:p>
          <a:p>
            <a:pPr marL="457200" lvl="2" indent="-347472">
              <a:spcBef>
                <a:spcPts val="0"/>
              </a:spcBef>
              <a:spcAft>
                <a:spcPts val="200"/>
              </a:spcAft>
              <a:buClr>
                <a:schemeClr val="tx1"/>
              </a:buClr>
              <a:buFont typeface="+mj-lt"/>
              <a:buAutoNum type="romanLcPeriod"/>
            </a:pPr>
            <a:r>
              <a:rPr lang="en-US" sz="1800" dirty="0">
                <a:ea typeface="Cambria Math"/>
              </a:rPr>
              <a:t>198 = 3</a:t>
            </a:r>
            <a:r>
              <a:rPr lang="en-US" sz="1800" dirty="0">
                <a:ea typeface="Cambria Math" pitchFamily="18" charset="0"/>
              </a:rPr>
              <a:t> </a:t>
            </a:r>
            <a:r>
              <a:rPr lang="en-US" sz="1800" dirty="0">
                <a:ea typeface="Cambria Math"/>
              </a:rPr>
              <a:t>∙54 + 36</a:t>
            </a:r>
          </a:p>
          <a:p>
            <a:pPr marL="457200" lvl="2" indent="-347472">
              <a:spcBef>
                <a:spcPts val="0"/>
              </a:spcBef>
              <a:spcAft>
                <a:spcPts val="200"/>
              </a:spcAft>
              <a:buClr>
                <a:schemeClr val="tx1"/>
              </a:buClr>
              <a:buFont typeface="+mj-lt"/>
              <a:buAutoNum type="romanLcPeriod"/>
            </a:pPr>
            <a:r>
              <a:rPr lang="en-US" sz="1800" dirty="0">
                <a:ea typeface="Cambria Math"/>
              </a:rPr>
              <a:t>54 = 1</a:t>
            </a:r>
            <a:r>
              <a:rPr lang="en-US" sz="1800" dirty="0">
                <a:ea typeface="Cambria Math" pitchFamily="18" charset="0"/>
              </a:rPr>
              <a:t> </a:t>
            </a:r>
            <a:r>
              <a:rPr lang="en-US" sz="1800" dirty="0">
                <a:ea typeface="Cambria Math"/>
              </a:rPr>
              <a:t>∙36 + 18</a:t>
            </a:r>
          </a:p>
          <a:p>
            <a:pPr marL="457200" lvl="2" indent="-347472">
              <a:spcBef>
                <a:spcPts val="0"/>
              </a:spcBef>
              <a:spcAft>
                <a:spcPts val="200"/>
              </a:spcAft>
              <a:buClr>
                <a:schemeClr val="tx1"/>
              </a:buClr>
              <a:buFont typeface="+mj-lt"/>
              <a:buAutoNum type="romanLcPeriod"/>
            </a:pPr>
            <a:r>
              <a:rPr lang="en-US" sz="1800" dirty="0">
                <a:ea typeface="Cambria Math"/>
              </a:rPr>
              <a:t>36 = 2</a:t>
            </a:r>
            <a:r>
              <a:rPr lang="en-US" sz="1800" dirty="0">
                <a:ea typeface="Cambria Math" pitchFamily="18" charset="0"/>
              </a:rPr>
              <a:t> </a:t>
            </a:r>
            <a:r>
              <a:rPr lang="en-US" sz="1800" dirty="0">
                <a:ea typeface="Cambria Math"/>
              </a:rPr>
              <a:t>∙18 </a:t>
            </a:r>
          </a:p>
          <a:p>
            <a:pPr lvl="1">
              <a:spcBef>
                <a:spcPts val="0"/>
              </a:spcBef>
              <a:spcAft>
                <a:spcPts val="200"/>
              </a:spcAft>
            </a:pPr>
            <a:r>
              <a:rPr lang="en-US" sz="1800" dirty="0">
                <a:ea typeface="Cambria Math"/>
              </a:rPr>
              <a:t>Now working backwards, from  </a:t>
            </a:r>
            <a:r>
              <a:rPr lang="en-US" sz="1800" dirty="0">
                <a:solidFill>
                  <a:srgbClr val="00518B"/>
                </a:solidFill>
                <a:ea typeface="Cambria Math"/>
              </a:rPr>
              <a:t>iii</a:t>
            </a:r>
            <a:r>
              <a:rPr lang="en-US" sz="1800" dirty="0">
                <a:ea typeface="Cambria Math"/>
              </a:rPr>
              <a:t> and </a:t>
            </a:r>
            <a:r>
              <a:rPr lang="en-US" sz="1800" dirty="0" err="1">
                <a:solidFill>
                  <a:srgbClr val="00518B"/>
                </a:solidFill>
                <a:ea typeface="Cambria Math"/>
              </a:rPr>
              <a:t>i</a:t>
            </a:r>
            <a:r>
              <a:rPr lang="en-US" sz="1800" dirty="0">
                <a:solidFill>
                  <a:schemeClr val="accent1">
                    <a:lumMod val="60000"/>
                    <a:lumOff val="40000"/>
                  </a:schemeClr>
                </a:solidFill>
                <a:ea typeface="Cambria Math"/>
              </a:rPr>
              <a:t> </a:t>
            </a:r>
            <a:r>
              <a:rPr lang="en-US" sz="1800" dirty="0">
                <a:ea typeface="Cambria Math"/>
              </a:rPr>
              <a:t>above </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∙36 </a:t>
            </a:r>
          </a:p>
          <a:p>
            <a:pPr lvl="2">
              <a:spcBef>
                <a:spcPts val="0"/>
              </a:spcBef>
              <a:spcAft>
                <a:spcPts val="200"/>
              </a:spcAft>
            </a:pPr>
            <a:r>
              <a:rPr lang="en-US" sz="1800" dirty="0">
                <a:ea typeface="Cambria Math"/>
              </a:rPr>
              <a:t>36 = 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a:t>
            </a:r>
          </a:p>
          <a:p>
            <a:pPr lvl="1">
              <a:spcBef>
                <a:spcPts val="0"/>
              </a:spcBef>
              <a:spcAft>
                <a:spcPts val="200"/>
              </a:spcAft>
            </a:pPr>
            <a:r>
              <a:rPr lang="en-US" sz="1800" dirty="0">
                <a:ea typeface="Cambria Math"/>
              </a:rPr>
              <a:t>Substituting the 2</a:t>
            </a:r>
            <a:r>
              <a:rPr lang="en-US" sz="1800" baseline="30000" dirty="0">
                <a:ea typeface="Cambria Math"/>
              </a:rPr>
              <a:t>nd</a:t>
            </a:r>
            <a:r>
              <a:rPr lang="en-US" sz="1800" dirty="0">
                <a:ea typeface="Cambria Math"/>
              </a:rPr>
              <a:t> equation into the 1</a:t>
            </a:r>
            <a:r>
              <a:rPr lang="en-US" sz="1800" baseline="30000" dirty="0">
                <a:ea typeface="Cambria Math"/>
              </a:rPr>
              <a:t>st</a:t>
            </a:r>
            <a:r>
              <a:rPr lang="en-US" sz="1800" dirty="0">
                <a:ea typeface="Cambria Math"/>
              </a:rPr>
              <a:t> yields:</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 4</a:t>
            </a:r>
            <a:r>
              <a:rPr lang="en-US" sz="1800" dirty="0">
                <a:ea typeface="Cambria Math" pitchFamily="18" charset="0"/>
              </a:rPr>
              <a:t> </a:t>
            </a:r>
            <a:r>
              <a:rPr lang="en-US" sz="1800" dirty="0">
                <a:ea typeface="Cambria Math"/>
              </a:rPr>
              <a:t>∙54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p>
          <a:p>
            <a:pPr lvl="1">
              <a:spcBef>
                <a:spcPts val="0"/>
              </a:spcBef>
              <a:spcAft>
                <a:spcPts val="200"/>
              </a:spcAft>
            </a:pPr>
            <a:r>
              <a:rPr lang="en-US" sz="1800" dirty="0">
                <a:ea typeface="Cambria Math"/>
              </a:rPr>
              <a:t>Substituting 54 = 252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(from </a:t>
            </a:r>
            <a:r>
              <a:rPr lang="en-US" sz="1800" dirty="0" err="1">
                <a:solidFill>
                  <a:srgbClr val="00518B"/>
                </a:solidFill>
                <a:ea typeface="Cambria Math"/>
              </a:rPr>
              <a:t>i</a:t>
            </a:r>
            <a:r>
              <a:rPr lang="en-US" sz="1800" dirty="0">
                <a:ea typeface="Cambria Math"/>
              </a:rPr>
              <a:t>)) yields:</a:t>
            </a:r>
          </a:p>
          <a:p>
            <a:pPr lvl="2">
              <a:spcBef>
                <a:spcPts val="0"/>
              </a:spcBef>
              <a:spcAft>
                <a:spcPts val="200"/>
              </a:spcAft>
            </a:pPr>
            <a:r>
              <a:rPr lang="en-US" sz="2000" dirty="0">
                <a:ea typeface="Cambria Math"/>
              </a:rPr>
              <a:t> </a:t>
            </a:r>
            <a:r>
              <a:rPr lang="en-US" sz="1800" dirty="0">
                <a:ea typeface="Cambria Math"/>
              </a:rPr>
              <a:t>18 = 4</a:t>
            </a:r>
            <a:r>
              <a:rPr lang="en-US" sz="1800" dirty="0">
                <a:ea typeface="Cambria Math" pitchFamily="18" charset="0"/>
              </a:rPr>
              <a:t> </a:t>
            </a:r>
            <a:r>
              <a:rPr lang="en-US" sz="1800" dirty="0">
                <a:ea typeface="Cambria Math"/>
              </a:rPr>
              <a:t>∙(252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 </a:t>
            </a:r>
            <a:r>
              <a:rPr lang="en-US" sz="1800" dirty="0">
                <a:solidFill>
                  <a:srgbClr val="B60000"/>
                </a:solidFill>
                <a:ea typeface="Cambria Math"/>
              </a:rPr>
              <a:t>4</a:t>
            </a:r>
            <a:r>
              <a:rPr lang="en-US" sz="1800" dirty="0">
                <a:ea typeface="Cambria Math" pitchFamily="18" charset="0"/>
              </a:rPr>
              <a:t> </a:t>
            </a:r>
            <a:r>
              <a:rPr lang="en-US" sz="1800" dirty="0">
                <a:ea typeface="Cambria Math"/>
              </a:rPr>
              <a:t>∙252 </a:t>
            </a:r>
            <a:r>
              <a:rPr lang="en-US" sz="1800" i="1" dirty="0"/>
              <a:t>−</a:t>
            </a:r>
            <a:r>
              <a:rPr lang="en-US" sz="1800" dirty="0">
                <a:ea typeface="Cambria Math"/>
              </a:rPr>
              <a:t>  </a:t>
            </a:r>
            <a:r>
              <a:rPr lang="en-US" sz="1800" dirty="0">
                <a:solidFill>
                  <a:srgbClr val="B60000"/>
                </a:solidFill>
                <a:ea typeface="Cambria Math"/>
              </a:rPr>
              <a:t>5</a:t>
            </a:r>
            <a:r>
              <a:rPr lang="en-US" sz="1800" dirty="0">
                <a:ea typeface="Cambria Math" pitchFamily="18" charset="0"/>
              </a:rPr>
              <a:t> </a:t>
            </a:r>
            <a:r>
              <a:rPr lang="en-US" sz="1800" dirty="0">
                <a:ea typeface="Cambria Math"/>
              </a:rPr>
              <a:t>∙198 </a:t>
            </a:r>
          </a:p>
          <a:p>
            <a:pPr>
              <a:spcBef>
                <a:spcPts val="0"/>
              </a:spcBef>
              <a:spcAft>
                <a:spcPts val="200"/>
              </a:spcAft>
            </a:pPr>
            <a:r>
              <a:rPr lang="en-US" sz="2000" dirty="0">
                <a:ea typeface="Cambria Math"/>
              </a:rPr>
              <a:t>This method illustrated above is a two pass method. It first uses the Euclidian algorithm to find the </a:t>
            </a:r>
            <a:r>
              <a:rPr lang="en-US" sz="2000" dirty="0" err="1">
                <a:ea typeface="Cambria Math"/>
              </a:rPr>
              <a:t>gcd</a:t>
            </a:r>
            <a:r>
              <a:rPr lang="en-US" sz="2000" dirty="0">
                <a:ea typeface="Cambria Math"/>
              </a:rPr>
              <a:t> and then works backwards to express the </a:t>
            </a:r>
            <a:r>
              <a:rPr lang="en-US" sz="2000" dirty="0" err="1">
                <a:ea typeface="Cambria Math"/>
              </a:rPr>
              <a:t>gcd</a:t>
            </a:r>
            <a:r>
              <a:rPr lang="en-US" sz="2000" dirty="0">
                <a:ea typeface="Cambria Math"/>
              </a:rPr>
              <a:t> as a linear combination of the original two integers. A one pass method, called the </a:t>
            </a:r>
            <a:r>
              <a:rPr lang="en-US" sz="2000" i="1" dirty="0">
                <a:ea typeface="Cambria Math"/>
              </a:rPr>
              <a:t>extended Euclidean algorithm</a:t>
            </a:r>
            <a:r>
              <a:rPr lang="en-US" sz="2000" dirty="0">
                <a:ea typeface="Cambria Math"/>
              </a:rPr>
              <a:t>, is developed in the exercises.</a:t>
            </a:r>
          </a:p>
        </p:txBody>
      </p:sp>
    </p:spTree>
    <p:extLst>
      <p:ext uri="{BB962C8B-B14F-4D97-AF65-F5344CB8AC3E}">
        <p14:creationId xmlns:p14="http://schemas.microsoft.com/office/powerpoint/2010/main" val="2176698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a:t>
            </a:r>
            <a:r>
              <a:rPr lang="en-US" dirty="0" err="1"/>
              <a:t>B</a:t>
            </a:r>
            <a:r>
              <a:rPr lang="en-US" dirty="0" err="1">
                <a:ea typeface="Cambria Math"/>
              </a:rPr>
              <a:t>é</a:t>
            </a:r>
            <a:r>
              <a:rPr lang="en-US" dirty="0" err="1"/>
              <a:t>zout’s</a:t>
            </a:r>
            <a:r>
              <a:rPr lang="en-US" dirty="0"/>
              <a:t> Theorem</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0"/>
              </a:spcBef>
            </a:pPr>
            <a:r>
              <a:rPr lang="en-US" sz="2400" b="1" dirty="0"/>
              <a:t>Lemma </a:t>
            </a:r>
            <a:r>
              <a:rPr lang="en-US" sz="2400" b="1" dirty="0">
                <a:ea typeface="Cambria Math" pitchFamily="18" charset="0"/>
              </a:rPr>
              <a:t>2</a:t>
            </a:r>
            <a:r>
              <a:rPr lang="en-US" sz="2400" dirty="0"/>
              <a:t>: If </a:t>
            </a:r>
            <a:r>
              <a:rPr lang="en-US" sz="2400" i="1" dirty="0"/>
              <a:t>a</a:t>
            </a:r>
            <a:r>
              <a:rPr lang="en-US" sz="2400" dirty="0"/>
              <a:t>, </a:t>
            </a:r>
            <a:r>
              <a:rPr lang="en-US" sz="2400" i="1" dirty="0"/>
              <a:t>b</a:t>
            </a:r>
            <a:r>
              <a:rPr lang="en-US" sz="2400" dirty="0"/>
              <a:t>, and </a:t>
            </a:r>
            <a:r>
              <a:rPr lang="en-US" sz="2400" i="1" dirty="0"/>
              <a:t>c</a:t>
            </a:r>
            <a:r>
              <a:rPr lang="en-US" sz="2400" dirty="0"/>
              <a:t> are positive integers such that </a:t>
            </a:r>
            <a:r>
              <a:rPr lang="en-US" sz="2400" dirty="0" err="1"/>
              <a:t>gcd</a:t>
            </a:r>
            <a:r>
              <a:rPr lang="en-US" sz="2400" dirty="0"/>
              <a:t>(</a:t>
            </a:r>
            <a:r>
              <a:rPr lang="en-US" sz="2400" i="1" dirty="0"/>
              <a:t>a</a:t>
            </a:r>
            <a:r>
              <a:rPr lang="en-US" sz="2400" dirty="0"/>
              <a:t>, </a:t>
            </a:r>
            <a:r>
              <a:rPr lang="en-US" sz="2400" i="1" dirty="0"/>
              <a:t>b</a:t>
            </a:r>
            <a:r>
              <a:rPr lang="en-US" sz="2400" dirty="0"/>
              <a:t>) = </a:t>
            </a:r>
            <a:r>
              <a:rPr lang="en-US" sz="2400" dirty="0">
                <a:ea typeface="Cambria Math" pitchFamily="18" charset="0"/>
              </a:rPr>
              <a:t>1</a:t>
            </a:r>
            <a:r>
              <a:rPr lang="en-US" sz="2400" dirty="0"/>
              <a:t> and </a:t>
            </a:r>
            <a:r>
              <a:rPr lang="en-US" sz="2400" i="1" dirty="0"/>
              <a:t>a</a:t>
            </a:r>
            <a:r>
              <a:rPr lang="en-US" sz="2400" dirty="0"/>
              <a:t> | </a:t>
            </a:r>
            <a:r>
              <a:rPr lang="en-US" sz="2400" i="1" dirty="0" err="1"/>
              <a:t>bc</a:t>
            </a:r>
            <a:r>
              <a:rPr lang="en-US" sz="2400" dirty="0"/>
              <a:t>, then </a:t>
            </a:r>
            <a:r>
              <a:rPr lang="en-US" sz="2400" i="1" dirty="0"/>
              <a:t>a</a:t>
            </a:r>
            <a:r>
              <a:rPr lang="en-US" sz="2400" dirty="0"/>
              <a:t> | </a:t>
            </a:r>
            <a:r>
              <a:rPr lang="en-US" sz="2400" i="1" dirty="0"/>
              <a:t>c</a:t>
            </a:r>
            <a:r>
              <a:rPr lang="en-US" sz="2400" dirty="0"/>
              <a:t>.</a:t>
            </a:r>
          </a:p>
          <a:p>
            <a:pPr>
              <a:spcBef>
                <a:spcPts val="0"/>
              </a:spcBef>
            </a:pPr>
            <a:r>
              <a:rPr lang="en-US" sz="2400" b="1" dirty="0"/>
              <a:t>Proof</a:t>
            </a:r>
            <a:r>
              <a:rPr lang="en-US" sz="2400" dirty="0"/>
              <a:t>:  Assume </a:t>
            </a:r>
            <a:r>
              <a:rPr lang="en-US" sz="2400" dirty="0" err="1"/>
              <a:t>gcd</a:t>
            </a:r>
            <a:r>
              <a:rPr lang="en-US" sz="2400" dirty="0"/>
              <a:t>(</a:t>
            </a:r>
            <a:r>
              <a:rPr lang="en-US" sz="2400" i="1" dirty="0"/>
              <a:t>a</a:t>
            </a:r>
            <a:r>
              <a:rPr lang="en-US" sz="2400" dirty="0"/>
              <a:t>, </a:t>
            </a:r>
            <a:r>
              <a:rPr lang="en-US" sz="2400" i="1" dirty="0"/>
              <a:t>b</a:t>
            </a:r>
            <a:r>
              <a:rPr lang="en-US" sz="2400" dirty="0"/>
              <a:t>) = </a:t>
            </a:r>
            <a:r>
              <a:rPr lang="en-US" sz="2400" dirty="0">
                <a:ea typeface="Cambria Math" pitchFamily="18" charset="0"/>
              </a:rPr>
              <a:t>1</a:t>
            </a:r>
            <a:r>
              <a:rPr lang="en-US" sz="2400" dirty="0"/>
              <a:t> and </a:t>
            </a:r>
            <a:r>
              <a:rPr lang="en-US" sz="2400" i="1" dirty="0"/>
              <a:t>a</a:t>
            </a:r>
            <a:r>
              <a:rPr lang="en-US" sz="2400" dirty="0"/>
              <a:t> | </a:t>
            </a:r>
            <a:r>
              <a:rPr lang="en-US" sz="2400" i="1" dirty="0" err="1"/>
              <a:t>bc</a:t>
            </a:r>
            <a:endParaRPr lang="en-US" sz="2400" dirty="0"/>
          </a:p>
          <a:p>
            <a:pPr lvl="1">
              <a:spcBef>
                <a:spcPts val="0"/>
              </a:spcBef>
            </a:pPr>
            <a:r>
              <a:rPr lang="en-US" sz="2000" dirty="0"/>
              <a:t>Since </a:t>
            </a:r>
            <a:r>
              <a:rPr lang="en-US" sz="2000" dirty="0" err="1"/>
              <a:t>gcd</a:t>
            </a:r>
            <a:r>
              <a:rPr lang="en-US" sz="2000" dirty="0"/>
              <a:t>(</a:t>
            </a:r>
            <a:r>
              <a:rPr lang="en-US" sz="2000" i="1" dirty="0"/>
              <a:t>a</a:t>
            </a:r>
            <a:r>
              <a:rPr lang="en-US" sz="2000" dirty="0"/>
              <a:t>, </a:t>
            </a:r>
            <a:r>
              <a:rPr lang="en-US" sz="2000" i="1" dirty="0"/>
              <a:t>b</a:t>
            </a:r>
            <a:r>
              <a:rPr lang="en-US" sz="2000" dirty="0"/>
              <a:t>) = </a:t>
            </a:r>
            <a:r>
              <a:rPr lang="en-US" sz="2000" dirty="0">
                <a:ea typeface="Cambria Math" pitchFamily="18" charset="0"/>
              </a:rPr>
              <a:t>1</a:t>
            </a:r>
            <a:r>
              <a:rPr lang="en-US" sz="2000" dirty="0"/>
              <a:t>, by </a:t>
            </a:r>
            <a:r>
              <a:rPr lang="en-US" sz="2000" dirty="0" err="1"/>
              <a:t>B</a:t>
            </a:r>
            <a:r>
              <a:rPr lang="en-US" sz="2000" dirty="0" err="1">
                <a:ea typeface="Cambria Math"/>
              </a:rPr>
              <a:t>é</a:t>
            </a:r>
            <a:r>
              <a:rPr lang="en-US" sz="2000" dirty="0" err="1"/>
              <a:t>zout’s</a:t>
            </a:r>
            <a:r>
              <a:rPr lang="en-US" sz="2000" dirty="0"/>
              <a:t> Theorem  there are integers </a:t>
            </a:r>
            <a:r>
              <a:rPr lang="en-US" sz="2000" i="1" dirty="0"/>
              <a:t>s</a:t>
            </a:r>
            <a:r>
              <a:rPr lang="en-US" sz="2000" dirty="0"/>
              <a:t> and </a:t>
            </a:r>
            <a:r>
              <a:rPr lang="en-US" sz="2000" i="1" dirty="0"/>
              <a:t>t</a:t>
            </a:r>
            <a:r>
              <a:rPr lang="en-US" sz="2000" dirty="0"/>
              <a:t> such that    </a:t>
            </a:r>
          </a:p>
          <a:p>
            <a:pPr lvl="1" algn="ctr">
              <a:spcBef>
                <a:spcPts val="0"/>
              </a:spcBef>
              <a:buNone/>
            </a:pPr>
            <a:r>
              <a:rPr lang="en-US" sz="2000" i="1" dirty="0" err="1"/>
              <a:t>sa</a:t>
            </a:r>
            <a:r>
              <a:rPr lang="en-US" sz="2000" dirty="0"/>
              <a:t> + </a:t>
            </a:r>
            <a:r>
              <a:rPr lang="en-US" sz="2000" i="1" dirty="0" err="1"/>
              <a:t>tb</a:t>
            </a:r>
            <a:r>
              <a:rPr lang="en-US" sz="2000" i="1" dirty="0"/>
              <a:t> </a:t>
            </a:r>
            <a:r>
              <a:rPr lang="en-US" sz="2000" dirty="0"/>
              <a:t>= </a:t>
            </a:r>
            <a:r>
              <a:rPr lang="en-US" sz="2000" dirty="0">
                <a:ea typeface="Cambria Math" pitchFamily="18" charset="0"/>
              </a:rPr>
              <a:t>1</a:t>
            </a:r>
            <a:r>
              <a:rPr lang="en-US" sz="2000" dirty="0"/>
              <a:t>.</a:t>
            </a:r>
          </a:p>
          <a:p>
            <a:pPr lvl="1">
              <a:spcBef>
                <a:spcPts val="0"/>
              </a:spcBef>
            </a:pPr>
            <a:r>
              <a:rPr lang="en-US" sz="2000" dirty="0"/>
              <a:t>Multiplying both sides of the equation by </a:t>
            </a:r>
            <a:r>
              <a:rPr lang="en-US" sz="2000" i="1" dirty="0"/>
              <a:t>c</a:t>
            </a:r>
            <a:r>
              <a:rPr lang="en-US" sz="2000" dirty="0"/>
              <a:t>, yields </a:t>
            </a:r>
            <a:r>
              <a:rPr lang="en-US" sz="2000" i="1" dirty="0"/>
              <a:t>sac + tbc = c.</a:t>
            </a:r>
          </a:p>
          <a:p>
            <a:pPr lvl="1" indent="-347472">
              <a:spcBef>
                <a:spcPts val="0"/>
              </a:spcBef>
            </a:pPr>
            <a:r>
              <a:rPr lang="en-US" sz="2000" dirty="0"/>
              <a:t>From Theorem </a:t>
            </a:r>
            <a:r>
              <a:rPr lang="en-US" sz="2000" dirty="0">
                <a:ea typeface="Cambria Math" pitchFamily="18" charset="0"/>
              </a:rPr>
              <a:t>1</a:t>
            </a:r>
            <a:r>
              <a:rPr lang="en-US" sz="2000" dirty="0"/>
              <a:t> of Section </a:t>
            </a:r>
            <a:r>
              <a:rPr lang="en-US" sz="2000" dirty="0">
                <a:ea typeface="Cambria Math" pitchFamily="18" charset="0"/>
              </a:rPr>
              <a:t>4.1</a:t>
            </a:r>
            <a:r>
              <a:rPr lang="en-US" sz="2000" dirty="0"/>
              <a:t>:</a:t>
            </a:r>
            <a:br>
              <a:rPr lang="en-US" sz="2000" dirty="0"/>
            </a:br>
            <a:r>
              <a:rPr lang="en-US" sz="2000" i="1" dirty="0"/>
              <a:t>a | tbc   </a:t>
            </a:r>
            <a:r>
              <a:rPr lang="en-US" sz="2000" dirty="0">
                <a:ea typeface="Cambria Math" pitchFamily="18" charset="0"/>
              </a:rPr>
              <a:t>(</a:t>
            </a:r>
            <a:r>
              <a:rPr lang="en-US" sz="2000" dirty="0"/>
              <a:t>part ii) and </a:t>
            </a:r>
            <a:r>
              <a:rPr lang="en-US" sz="2000" i="1" dirty="0"/>
              <a:t> a </a:t>
            </a:r>
            <a:r>
              <a:rPr lang="en-US" sz="2000" dirty="0"/>
              <a:t>divides</a:t>
            </a:r>
            <a:r>
              <a:rPr lang="en-US" sz="2000" i="1" dirty="0"/>
              <a:t> sac + tbc </a:t>
            </a:r>
            <a:r>
              <a:rPr lang="en-US" sz="2000" dirty="0"/>
              <a:t>since</a:t>
            </a:r>
            <a:r>
              <a:rPr lang="en-US" sz="2000" i="1" dirty="0"/>
              <a:t> a | sac </a:t>
            </a:r>
            <a:r>
              <a:rPr lang="en-US" sz="2000" dirty="0"/>
              <a:t>and</a:t>
            </a:r>
            <a:r>
              <a:rPr lang="en-US" sz="2000" i="1" dirty="0"/>
              <a:t> </a:t>
            </a:r>
            <a:r>
              <a:rPr lang="en-US" sz="2000" i="1" dirty="0" err="1"/>
              <a:t>a|tbc</a:t>
            </a:r>
            <a:r>
              <a:rPr lang="en-US" sz="2000" i="1" dirty="0"/>
              <a:t> </a:t>
            </a:r>
            <a:r>
              <a:rPr lang="en-US" sz="2000" dirty="0"/>
              <a:t>(part </a:t>
            </a:r>
            <a:r>
              <a:rPr lang="en-US" sz="2000" dirty="0" err="1"/>
              <a:t>i</a:t>
            </a:r>
            <a:r>
              <a:rPr lang="en-US" sz="2000" dirty="0"/>
              <a:t>)</a:t>
            </a:r>
          </a:p>
          <a:p>
            <a:pPr lvl="1">
              <a:spcBef>
                <a:spcPts val="0"/>
              </a:spcBef>
            </a:pPr>
            <a:r>
              <a:rPr lang="en-US" sz="2000" dirty="0"/>
              <a:t>We conclude </a:t>
            </a:r>
            <a:r>
              <a:rPr lang="en-US" sz="2000" i="1" dirty="0"/>
              <a:t>a | c, </a:t>
            </a:r>
            <a:r>
              <a:rPr lang="en-US" sz="2000" dirty="0"/>
              <a:t>since</a:t>
            </a:r>
            <a:r>
              <a:rPr lang="en-US" sz="2000" i="1" dirty="0"/>
              <a:t>  sac + tbc = c.</a:t>
            </a:r>
          </a:p>
          <a:p>
            <a:pPr>
              <a:spcBef>
                <a:spcPts val="0"/>
              </a:spcBef>
            </a:pPr>
            <a:r>
              <a:rPr lang="en-US" sz="2400" b="1" dirty="0"/>
              <a:t>Lemma </a:t>
            </a:r>
            <a:r>
              <a:rPr lang="en-US" sz="2400" b="1" dirty="0">
                <a:ea typeface="Cambria Math" pitchFamily="18" charset="0"/>
              </a:rPr>
              <a:t>3</a:t>
            </a:r>
            <a:r>
              <a:rPr lang="en-US" sz="2400" dirty="0"/>
              <a:t>: If </a:t>
            </a:r>
            <a:r>
              <a:rPr lang="en-US" sz="2400" i="1" dirty="0"/>
              <a:t>p</a:t>
            </a:r>
            <a:r>
              <a:rPr lang="en-US" sz="2400" dirty="0"/>
              <a:t> is prime and  </a:t>
            </a:r>
            <a:r>
              <a:rPr lang="en-US" sz="2400" i="1" dirty="0"/>
              <a:t>p</a:t>
            </a:r>
            <a:r>
              <a:rPr lang="en-US" sz="2400" dirty="0"/>
              <a:t> | </a:t>
            </a:r>
            <a:r>
              <a:rPr lang="en-US" sz="2400" i="1" dirty="0"/>
              <a:t>a</a:t>
            </a:r>
            <a:r>
              <a:rPr lang="en-US" sz="2400" baseline="-25000" dirty="0">
                <a:ea typeface="Cambria Math" pitchFamily="18" charset="0"/>
              </a:rPr>
              <a:t>1</a:t>
            </a:r>
            <a:r>
              <a:rPr lang="en-US" sz="2400" i="1" dirty="0"/>
              <a:t>a</a:t>
            </a:r>
            <a:r>
              <a:rPr lang="en-US" sz="2400" baseline="-25000" dirty="0">
                <a:ea typeface="Cambria Math" pitchFamily="18" charset="0"/>
              </a:rPr>
              <a:t>2</a:t>
            </a:r>
            <a:r>
              <a:rPr lang="en-US" sz="2400" dirty="0">
                <a:ea typeface="Cambria Math"/>
              </a:rPr>
              <a:t>∙∙∙</a:t>
            </a:r>
            <a:r>
              <a:rPr lang="en-US" sz="2400" i="1" dirty="0"/>
              <a:t>a</a:t>
            </a:r>
            <a:r>
              <a:rPr lang="en-US" sz="2400" i="1" baseline="-25000" dirty="0"/>
              <a:t>n</a:t>
            </a:r>
            <a:r>
              <a:rPr lang="en-US" sz="2400" dirty="0"/>
              <a:t>, then </a:t>
            </a:r>
            <a:r>
              <a:rPr lang="en-US" sz="2400" i="1" dirty="0"/>
              <a:t>p</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for some </a:t>
            </a:r>
            <a:r>
              <a:rPr lang="en-US" sz="2400" i="1" dirty="0" err="1"/>
              <a:t>i</a:t>
            </a:r>
            <a:r>
              <a:rPr lang="en-US" sz="2400" dirty="0"/>
              <a:t>.</a:t>
            </a:r>
          </a:p>
          <a:p>
            <a:pPr>
              <a:spcBef>
                <a:spcPts val="0"/>
              </a:spcBef>
            </a:pPr>
            <a:r>
              <a:rPr lang="en-US" sz="2400" dirty="0"/>
              <a:t>(</a:t>
            </a:r>
            <a:r>
              <a:rPr lang="en-US" sz="2400" i="1" dirty="0"/>
              <a:t>proof uses mathematical induction; see Exercise </a:t>
            </a:r>
            <a:r>
              <a:rPr lang="en-US" sz="2400" dirty="0">
                <a:ea typeface="Cambria Math" pitchFamily="18" charset="0"/>
              </a:rPr>
              <a:t>64</a:t>
            </a:r>
            <a:r>
              <a:rPr lang="en-US" sz="2400" i="1" dirty="0">
                <a:ea typeface="Cambria Math" pitchFamily="18" charset="0"/>
              </a:rPr>
              <a:t> </a:t>
            </a:r>
            <a:r>
              <a:rPr lang="en-US" sz="2400" i="1" dirty="0"/>
              <a:t>of Section </a:t>
            </a:r>
            <a:r>
              <a:rPr lang="en-US" sz="2400" dirty="0">
                <a:ea typeface="Cambria Math" pitchFamily="18" charset="0"/>
              </a:rPr>
              <a:t>5.1</a:t>
            </a:r>
            <a:r>
              <a:rPr lang="en-US" sz="2400" dirty="0"/>
              <a:t>)</a:t>
            </a:r>
            <a:endParaRPr lang="en-US" sz="2400" i="1" dirty="0"/>
          </a:p>
          <a:p>
            <a:pPr>
              <a:spcBef>
                <a:spcPts val="0"/>
              </a:spcBef>
            </a:pPr>
            <a:r>
              <a:rPr lang="en-US" sz="2400" dirty="0"/>
              <a:t>Lemma </a:t>
            </a:r>
            <a:r>
              <a:rPr lang="en-US" sz="2400" dirty="0">
                <a:ea typeface="Cambria Math" pitchFamily="18" charset="0"/>
              </a:rPr>
              <a:t>3</a:t>
            </a:r>
            <a:r>
              <a:rPr lang="en-US" sz="2400" dirty="0"/>
              <a:t> is crucial in the proof of the uniqueness of prime factorizations.</a:t>
            </a:r>
          </a:p>
        </p:txBody>
      </p:sp>
    </p:spTree>
    <p:extLst>
      <p:ext uri="{BB962C8B-B14F-4D97-AF65-F5344CB8AC3E}">
        <p14:creationId xmlns:p14="http://schemas.microsoft.com/office/powerpoint/2010/main" val="3641248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of Prime Factorization</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400" dirty="0"/>
              <a:t>We will prove that a prime factorization of a positive integer  where the primes are in </a:t>
            </a:r>
            <a:r>
              <a:rPr lang="en-US" sz="2400" dirty="0" err="1"/>
              <a:t>nondecreasing</a:t>
            </a:r>
            <a:r>
              <a:rPr lang="en-US" sz="2400" dirty="0"/>
              <a:t> order is unique. (This part of the fundamental theorem of arithmetic. The other part, which asserts that every positive integer has a prime factorization into primes, will be proved in Section </a:t>
            </a:r>
            <a:r>
              <a:rPr lang="en-US" sz="2400" dirty="0">
                <a:ea typeface="Cambria Math" pitchFamily="18" charset="0"/>
              </a:rPr>
              <a:t>5.2</a:t>
            </a:r>
            <a:r>
              <a:rPr lang="en-US" sz="2400" dirty="0"/>
              <a:t>.)</a:t>
            </a:r>
          </a:p>
          <a:p>
            <a:pPr>
              <a:spcBef>
                <a:spcPts val="600"/>
              </a:spcBef>
            </a:pPr>
            <a:r>
              <a:rPr lang="en-US" sz="2400" b="1" dirty="0"/>
              <a:t>Proof</a:t>
            </a:r>
            <a:r>
              <a:rPr lang="en-US" sz="2400" dirty="0"/>
              <a:t>: (</a:t>
            </a:r>
            <a:r>
              <a:rPr lang="en-US" sz="2400" i="1" dirty="0"/>
              <a:t>by contradiction</a:t>
            </a:r>
            <a:r>
              <a:rPr lang="en-US" sz="2400" dirty="0"/>
              <a:t>) Suppose that the positive integer </a:t>
            </a:r>
            <a:r>
              <a:rPr lang="en-US" sz="2400" i="1" dirty="0"/>
              <a:t>n</a:t>
            </a:r>
            <a:r>
              <a:rPr lang="en-US" sz="2400" dirty="0"/>
              <a:t> can be written as a product of primes in two distinct ways:</a:t>
            </a:r>
          </a:p>
          <a:p>
            <a:pPr algn="ctr">
              <a:spcBef>
                <a:spcPts val="600"/>
              </a:spcBef>
            </a:pPr>
            <a:r>
              <a:rPr lang="en-US" sz="2400" i="1" dirty="0"/>
              <a:t>n</a:t>
            </a:r>
            <a:r>
              <a:rPr lang="en-US" sz="2400" dirty="0"/>
              <a:t> = </a:t>
            </a:r>
            <a:r>
              <a:rPr lang="en-US" sz="2400" i="1" dirty="0"/>
              <a:t>p</a:t>
            </a:r>
            <a:r>
              <a:rPr lang="en-US" sz="2400" baseline="-25000" dirty="0">
                <a:ea typeface="Cambria Math" pitchFamily="18" charset="0"/>
              </a:rPr>
              <a:t>1</a:t>
            </a:r>
            <a:r>
              <a:rPr lang="en-US" sz="2400" i="1" dirty="0"/>
              <a:t>p</a:t>
            </a:r>
            <a:r>
              <a:rPr lang="en-US" sz="2400" baseline="-25000" dirty="0">
                <a:ea typeface="Cambria Math" pitchFamily="18" charset="0"/>
              </a:rPr>
              <a:t>2</a:t>
            </a:r>
            <a:r>
              <a:rPr lang="en-US" sz="2400" dirty="0"/>
              <a:t> </a:t>
            </a:r>
            <a:r>
              <a:rPr lang="en-US" sz="2400" dirty="0">
                <a:ea typeface="Cambria Math"/>
              </a:rPr>
              <a:t>∙∙∙</a:t>
            </a:r>
            <a:r>
              <a:rPr lang="en-US" sz="2400" dirty="0"/>
              <a:t> </a:t>
            </a:r>
            <a:r>
              <a:rPr lang="en-US" sz="2400" i="1" dirty="0" err="1"/>
              <a:t>p</a:t>
            </a:r>
            <a:r>
              <a:rPr lang="en-US" sz="2400" i="1" baseline="-25000" dirty="0" err="1"/>
              <a:t>s</a:t>
            </a:r>
            <a:r>
              <a:rPr lang="en-US" sz="2400" i="1" dirty="0"/>
              <a:t>  </a:t>
            </a:r>
            <a:r>
              <a:rPr lang="en-US" sz="2400" dirty="0"/>
              <a:t>and</a:t>
            </a:r>
            <a:r>
              <a:rPr lang="en-US" sz="2400" i="1" dirty="0"/>
              <a:t> n</a:t>
            </a:r>
            <a:r>
              <a:rPr lang="en-US" sz="2400" dirty="0"/>
              <a:t> = </a:t>
            </a:r>
            <a:r>
              <a:rPr lang="en-US" sz="2400" i="1" dirty="0"/>
              <a:t>q</a:t>
            </a:r>
            <a:r>
              <a:rPr lang="en-US" sz="2400" baseline="-25000" dirty="0">
                <a:ea typeface="Cambria Math" pitchFamily="18" charset="0"/>
              </a:rPr>
              <a:t>1</a:t>
            </a:r>
            <a:r>
              <a:rPr lang="en-US" sz="2400" i="1" dirty="0"/>
              <a:t>q</a:t>
            </a:r>
            <a:r>
              <a:rPr lang="en-US" sz="2400" baseline="-25000" dirty="0">
                <a:ea typeface="Cambria Math" pitchFamily="18" charset="0"/>
              </a:rPr>
              <a:t>2</a:t>
            </a:r>
            <a:r>
              <a:rPr lang="en-US" sz="2400" dirty="0"/>
              <a:t> </a:t>
            </a:r>
            <a:r>
              <a:rPr lang="en-US" sz="2400" dirty="0">
                <a:ea typeface="Cambria Math"/>
              </a:rPr>
              <a:t>∙∙∙</a:t>
            </a:r>
            <a:r>
              <a:rPr lang="en-US" sz="2400" dirty="0"/>
              <a:t> </a:t>
            </a:r>
            <a:r>
              <a:rPr lang="en-US" sz="2400" i="1" dirty="0"/>
              <a:t>p</a:t>
            </a:r>
            <a:r>
              <a:rPr lang="en-US" sz="2400" i="1" baseline="-25000" dirty="0"/>
              <a:t>t</a:t>
            </a:r>
            <a:r>
              <a:rPr lang="en-US" sz="2400" i="1" dirty="0"/>
              <a:t>.</a:t>
            </a:r>
          </a:p>
          <a:p>
            <a:pPr lvl="1">
              <a:spcBef>
                <a:spcPts val="600"/>
              </a:spcBef>
            </a:pPr>
            <a:r>
              <a:rPr lang="en-US" sz="2000" dirty="0"/>
              <a:t>Remove all common primes from the factorizations to get</a:t>
            </a:r>
          </a:p>
          <a:p>
            <a:pPr lvl="1">
              <a:spcBef>
                <a:spcPts val="600"/>
              </a:spcBef>
            </a:pPr>
            <a:r>
              <a:rPr lang="en-US" sz="2000" dirty="0"/>
              <a:t>By Lemma </a:t>
            </a:r>
            <a:r>
              <a:rPr lang="en-US" sz="2000" dirty="0">
                <a:ea typeface="Cambria Math" pitchFamily="18" charset="0"/>
              </a:rPr>
              <a:t>3</a:t>
            </a:r>
            <a:r>
              <a:rPr lang="en-US" sz="2000" dirty="0"/>
              <a:t>, it follows that divides, for some </a:t>
            </a:r>
            <a:r>
              <a:rPr lang="en-US" sz="2000" i="1" dirty="0"/>
              <a:t>k,</a:t>
            </a:r>
            <a:r>
              <a:rPr lang="en-US" sz="2000" dirty="0"/>
              <a:t> contradicting the assumption that and are distinct primes.</a:t>
            </a:r>
          </a:p>
          <a:p>
            <a:pPr lvl="1">
              <a:spcBef>
                <a:spcPts val="600"/>
              </a:spcBef>
            </a:pPr>
            <a:r>
              <a:rPr lang="en-US" sz="2000" dirty="0"/>
              <a:t>Hence, there can be at most one factorization of </a:t>
            </a:r>
            <a:r>
              <a:rPr lang="en-US" sz="2000" i="1" dirty="0"/>
              <a:t>n</a:t>
            </a:r>
            <a:r>
              <a:rPr lang="en-US" sz="2000" dirty="0"/>
              <a:t> into primes in </a:t>
            </a:r>
            <a:r>
              <a:rPr lang="en-US" sz="2000" dirty="0" err="1"/>
              <a:t>nondecreasing</a:t>
            </a:r>
            <a:r>
              <a:rPr lang="en-US" sz="2000" dirty="0"/>
              <a:t> order.</a:t>
            </a:r>
          </a:p>
        </p:txBody>
      </p:sp>
    </p:spTree>
    <p:extLst>
      <p:ext uri="{BB962C8B-B14F-4D97-AF65-F5344CB8AC3E}">
        <p14:creationId xmlns:p14="http://schemas.microsoft.com/office/powerpoint/2010/main" val="3565044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a:t>
            </a:r>
            <a:r>
              <a:rPr lang="en-US" dirty="0" err="1"/>
              <a:t>Congruences</a:t>
            </a:r>
            <a:r>
              <a:rPr lang="en-US" dirty="0"/>
              <a:t> by an Integer</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800" dirty="0"/>
              <a:t>Dividing both sides of a valid congruence by an integer does not always produce a valid congruence (see Section </a:t>
            </a:r>
            <a:r>
              <a:rPr lang="en-US" sz="2800" dirty="0">
                <a:ea typeface="Cambria Math" pitchFamily="18" charset="0"/>
              </a:rPr>
              <a:t>4.1</a:t>
            </a:r>
            <a:r>
              <a:rPr lang="en-US" sz="2800" dirty="0"/>
              <a:t>).</a:t>
            </a:r>
          </a:p>
          <a:p>
            <a:pPr>
              <a:spcBef>
                <a:spcPts val="600"/>
              </a:spcBef>
            </a:pPr>
            <a:r>
              <a:rPr lang="en-US" sz="2800" dirty="0"/>
              <a:t>But </a:t>
            </a:r>
            <a:r>
              <a:rPr lang="en-US" sz="2800" dirty="0">
                <a:ea typeface="Cambria Math" pitchFamily="18" charset="0"/>
              </a:rPr>
              <a:t>dividing by an integer relatively prime to the modulus does produce a valid congruence: </a:t>
            </a:r>
          </a:p>
          <a:p>
            <a:pPr>
              <a:spcBef>
                <a:spcPts val="600"/>
              </a:spcBef>
            </a:pPr>
            <a:r>
              <a:rPr lang="en-US" sz="2800" b="1" dirty="0">
                <a:ea typeface="Cambria Math" pitchFamily="18" charset="0"/>
              </a:rPr>
              <a:t>Theorem 7</a:t>
            </a:r>
            <a:r>
              <a:rPr lang="en-US" sz="2800" dirty="0">
                <a:ea typeface="Cambria Math" pitchFamily="18" charset="0"/>
              </a:rPr>
              <a:t>: Let m be a positive integer and let </a:t>
            </a:r>
            <a:r>
              <a:rPr lang="en-US" sz="2800" i="1" dirty="0">
                <a:ea typeface="Cambria Math" pitchFamily="18" charset="0"/>
              </a:rPr>
              <a:t>a</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and </a:t>
            </a:r>
            <a:r>
              <a:rPr lang="en-US" sz="2800" i="1" dirty="0">
                <a:ea typeface="Cambria Math" pitchFamily="18" charset="0"/>
              </a:rPr>
              <a:t>c</a:t>
            </a:r>
            <a:r>
              <a:rPr lang="en-US" sz="2800" dirty="0">
                <a:ea typeface="Cambria Math" pitchFamily="18" charset="0"/>
              </a:rPr>
              <a:t> be integers. If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and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c,m</a:t>
            </a:r>
            <a:r>
              <a:rPr lang="en-US" sz="2800" dirty="0">
                <a:ea typeface="Cambria Math" pitchFamily="18" charset="0"/>
              </a:rPr>
              <a:t>) = 1, then </a:t>
            </a:r>
            <a:r>
              <a:rPr lang="en-US" sz="2800" i="1" dirty="0">
                <a:ea typeface="Cambria Math" pitchFamily="18" charset="0"/>
              </a:rPr>
              <a:t>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a:p>
            <a:pPr>
              <a:spcBef>
                <a:spcPts val="600"/>
              </a:spcBef>
            </a:pPr>
            <a:r>
              <a:rPr lang="en-US" sz="2800" b="1" dirty="0">
                <a:ea typeface="Cambria Math" pitchFamily="18" charset="0"/>
              </a:rPr>
              <a:t>Proof</a:t>
            </a:r>
            <a:r>
              <a:rPr lang="en-US" sz="2800" dirty="0">
                <a:ea typeface="Cambria Math" pitchFamily="18" charset="0"/>
              </a:rPr>
              <a:t>: Since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ac</a:t>
            </a:r>
            <a:r>
              <a:rPr lang="en-US" sz="2800" dirty="0">
                <a:ea typeface="Cambria Math" pitchFamily="18" charset="0"/>
              </a:rPr>
              <a:t> </a:t>
            </a:r>
            <a:r>
              <a:rPr lang="en-US" sz="2800" i="1" dirty="0"/>
              <a:t>−</a:t>
            </a:r>
            <a:r>
              <a:rPr lang="en-US" sz="2800" dirty="0">
                <a:ea typeface="Cambria Math" pitchFamily="18" charset="0"/>
              </a:rPr>
              <a:t> </a:t>
            </a:r>
            <a:r>
              <a:rPr lang="en-US" sz="2800" i="1" dirty="0" err="1">
                <a:ea typeface="Cambria Math" pitchFamily="18" charset="0"/>
              </a:rPr>
              <a:t>bc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by Lemma 2  and the fact that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a:t>
            </a:r>
            <a:r>
              <a:rPr lang="en-US" sz="2800" dirty="0" err="1">
                <a:ea typeface="Cambria Math" pitchFamily="18" charset="0"/>
              </a:rPr>
              <a:t>,</a:t>
            </a:r>
            <a:r>
              <a:rPr lang="en-US" sz="2800" i="1" dirty="0" err="1">
                <a:ea typeface="Cambria Math" pitchFamily="18" charset="0"/>
              </a:rPr>
              <a:t>m</a:t>
            </a:r>
            <a:r>
              <a:rPr lang="en-US" sz="2800" dirty="0">
                <a:ea typeface="Cambria Math" pitchFamily="18" charset="0"/>
              </a:rPr>
              <a:t>) = 1, it follows that   </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Hence,</a:t>
            </a:r>
            <a:r>
              <a:rPr lang="en-US" sz="2800" i="1" dirty="0">
                <a:ea typeface="Cambria Math" pitchFamily="18" charset="0"/>
              </a:rPr>
              <a:t> 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p:txBody>
      </p:sp>
    </p:spTree>
    <p:extLst>
      <p:ext uri="{BB962C8B-B14F-4D97-AF65-F5344CB8AC3E}">
        <p14:creationId xmlns:p14="http://schemas.microsoft.com/office/powerpoint/2010/main" val="3826271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Solving </a:t>
            </a:r>
            <a:r>
              <a:rPr lang="en-US" sz="6000" dirty="0" err="1"/>
              <a:t>Congruences</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4.4</a:t>
            </a:r>
          </a:p>
        </p:txBody>
      </p:sp>
    </p:spTree>
    <p:extLst>
      <p:ext uri="{BB962C8B-B14F-4D97-AF65-F5344CB8AC3E}">
        <p14:creationId xmlns:p14="http://schemas.microsoft.com/office/powerpoint/2010/main" val="323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endParaRPr lang="en-US" sz="1500" dirty="0"/>
          </a:p>
        </p:txBody>
      </p:sp>
      <p:sp>
        <p:nvSpPr>
          <p:cNvPr id="3" name="Content Placeholder 2"/>
          <p:cNvSpPr>
            <a:spLocks noGrp="1"/>
          </p:cNvSpPr>
          <p:nvPr>
            <p:ph idx="1"/>
          </p:nvPr>
        </p:nvSpPr>
        <p:spPr>
          <a:xfrm>
            <a:off x="457200" y="1295400"/>
            <a:ext cx="8229600" cy="5181600"/>
          </a:xfrm>
        </p:spPr>
        <p:txBody>
          <a:bodyPr/>
          <a:lstStyle/>
          <a:p>
            <a:r>
              <a:rPr lang="en-US" sz="3000" b="1" dirty="0"/>
              <a:t>Definition</a:t>
            </a:r>
            <a:r>
              <a:rPr lang="en-US" sz="3000" dirty="0"/>
              <a:t>: If </a:t>
            </a:r>
            <a:r>
              <a:rPr lang="en-US" sz="3000" i="1" dirty="0"/>
              <a:t>a</a:t>
            </a:r>
            <a:r>
              <a:rPr lang="en-US" sz="3000" dirty="0"/>
              <a:t> and </a:t>
            </a:r>
            <a:r>
              <a:rPr lang="en-US" sz="3000" i="1" dirty="0"/>
              <a:t>b</a:t>
            </a:r>
            <a:r>
              <a:rPr lang="en-US" sz="3000" dirty="0"/>
              <a:t> are integers with </a:t>
            </a:r>
            <a:r>
              <a:rPr lang="en-US" sz="3000" i="1" dirty="0"/>
              <a:t>a ≠ </a:t>
            </a:r>
            <a:r>
              <a:rPr lang="en-US" sz="3000" dirty="0">
                <a:ea typeface="Cambria Math" pitchFamily="18" charset="0"/>
              </a:rPr>
              <a:t>0</a:t>
            </a:r>
            <a:r>
              <a:rPr lang="en-US" sz="3000" dirty="0"/>
              <a:t>, then </a:t>
            </a:r>
            <a:r>
              <a:rPr lang="en-US" sz="3000" i="1" dirty="0"/>
              <a:t>a</a:t>
            </a:r>
            <a:r>
              <a:rPr lang="en-US" sz="3000" dirty="0"/>
              <a:t> </a:t>
            </a:r>
            <a:r>
              <a:rPr lang="en-US" sz="3000" i="1" dirty="0"/>
              <a:t>divides</a:t>
            </a:r>
            <a:r>
              <a:rPr lang="en-US" sz="3000" dirty="0"/>
              <a:t> </a:t>
            </a:r>
            <a:r>
              <a:rPr lang="en-US" sz="3000" i="1" dirty="0"/>
              <a:t>b</a:t>
            </a:r>
            <a:r>
              <a:rPr lang="en-US" sz="3000" dirty="0"/>
              <a:t> if there exists an integer </a:t>
            </a:r>
            <a:r>
              <a:rPr lang="en-US" sz="3000" i="1" dirty="0"/>
              <a:t>c</a:t>
            </a:r>
            <a:r>
              <a:rPr lang="en-US" sz="3000" dirty="0"/>
              <a:t> such that </a:t>
            </a:r>
            <a:r>
              <a:rPr lang="en-US" sz="3000" i="1" dirty="0"/>
              <a:t>b </a:t>
            </a:r>
            <a:r>
              <a:rPr lang="en-US" sz="3000" dirty="0"/>
              <a:t>=</a:t>
            </a:r>
            <a:r>
              <a:rPr lang="en-US" sz="3000" i="1" dirty="0"/>
              <a:t> ac</a:t>
            </a:r>
            <a:r>
              <a:rPr lang="en-US" sz="3000" dirty="0"/>
              <a:t>.</a:t>
            </a:r>
          </a:p>
          <a:p>
            <a:pPr lvl="1"/>
            <a:r>
              <a:rPr lang="en-US" sz="2600" dirty="0"/>
              <a:t>When </a:t>
            </a:r>
            <a:r>
              <a:rPr lang="en-US" sz="2600" i="1" dirty="0"/>
              <a:t>a</a:t>
            </a:r>
            <a:r>
              <a:rPr lang="en-US" sz="2600" dirty="0"/>
              <a:t> divides </a:t>
            </a:r>
            <a:r>
              <a:rPr lang="en-US" sz="2600" i="1" dirty="0"/>
              <a:t>b</a:t>
            </a:r>
            <a:r>
              <a:rPr lang="en-US" sz="2600" dirty="0"/>
              <a:t> we say that </a:t>
            </a:r>
            <a:r>
              <a:rPr lang="en-US" sz="2600" i="1" dirty="0"/>
              <a:t>a</a:t>
            </a:r>
            <a:r>
              <a:rPr lang="en-US" sz="2600" dirty="0"/>
              <a:t> is a </a:t>
            </a:r>
            <a:r>
              <a:rPr lang="en-US" sz="2600" i="1" dirty="0"/>
              <a:t>factor</a:t>
            </a:r>
            <a:r>
              <a:rPr lang="en-US" sz="2600" dirty="0"/>
              <a:t> or </a:t>
            </a:r>
            <a:r>
              <a:rPr lang="en-US" sz="2600" i="1" dirty="0"/>
              <a:t>divisor</a:t>
            </a:r>
            <a:r>
              <a:rPr lang="en-US" sz="2600" dirty="0"/>
              <a:t> of </a:t>
            </a:r>
            <a:r>
              <a:rPr lang="en-US" sz="2600" i="1" dirty="0"/>
              <a:t>b</a:t>
            </a:r>
            <a:r>
              <a:rPr lang="en-US" sz="2600" dirty="0"/>
              <a:t> and that </a:t>
            </a:r>
            <a:r>
              <a:rPr lang="en-US" sz="2600" i="1" dirty="0"/>
              <a:t>b</a:t>
            </a:r>
            <a:r>
              <a:rPr lang="en-US" sz="2600" dirty="0"/>
              <a:t> is a multiple of </a:t>
            </a:r>
            <a:r>
              <a:rPr lang="en-US" sz="2600" i="1" dirty="0"/>
              <a:t>a</a:t>
            </a:r>
            <a:r>
              <a:rPr lang="en-US" sz="2600" dirty="0"/>
              <a:t>.</a:t>
            </a:r>
          </a:p>
          <a:p>
            <a:pPr lvl="1"/>
            <a:r>
              <a:rPr lang="en-US" sz="2600" dirty="0"/>
              <a:t>The notation </a:t>
            </a:r>
            <a:r>
              <a:rPr lang="en-US" sz="2600" i="1" dirty="0"/>
              <a:t>a </a:t>
            </a:r>
            <a:r>
              <a:rPr lang="en-US" sz="2600" dirty="0"/>
              <a:t>| </a:t>
            </a:r>
            <a:r>
              <a:rPr lang="en-US" sz="2600" i="1" dirty="0"/>
              <a:t>b</a:t>
            </a:r>
            <a:r>
              <a:rPr lang="en-US" sz="2600" dirty="0"/>
              <a:t> denotes that </a:t>
            </a:r>
            <a:r>
              <a:rPr lang="en-US" sz="2600" i="1" dirty="0"/>
              <a:t>a</a:t>
            </a:r>
            <a:r>
              <a:rPr lang="en-US" sz="2600" dirty="0"/>
              <a:t> divides </a:t>
            </a:r>
            <a:r>
              <a:rPr lang="en-US" sz="2600" i="1" dirty="0"/>
              <a:t>b</a:t>
            </a:r>
            <a:r>
              <a:rPr lang="en-US" sz="2600" dirty="0"/>
              <a:t>.</a:t>
            </a:r>
          </a:p>
          <a:p>
            <a:pPr lvl="1"/>
            <a:r>
              <a:rPr lang="en-US" sz="2600" dirty="0"/>
              <a:t>If </a:t>
            </a:r>
            <a:r>
              <a:rPr lang="en-US" sz="2600" i="1" dirty="0"/>
              <a:t>a</a:t>
            </a:r>
            <a:r>
              <a:rPr lang="en-US" sz="2600" dirty="0"/>
              <a:t> | </a:t>
            </a:r>
            <a:r>
              <a:rPr lang="en-US" sz="2600" i="1" dirty="0"/>
              <a:t>b</a:t>
            </a:r>
            <a:r>
              <a:rPr lang="en-US" sz="2600" dirty="0"/>
              <a:t>, then </a:t>
            </a:r>
            <a:r>
              <a:rPr lang="en-US" sz="2600" i="1" dirty="0"/>
              <a:t>b</a:t>
            </a:r>
            <a:r>
              <a:rPr lang="en-US" sz="2600" dirty="0"/>
              <a:t>/</a:t>
            </a:r>
            <a:r>
              <a:rPr lang="en-US" sz="2600" i="1" dirty="0"/>
              <a:t>a</a:t>
            </a:r>
            <a:r>
              <a:rPr lang="en-US" sz="2600" dirty="0"/>
              <a:t> is an integer.</a:t>
            </a:r>
          </a:p>
          <a:p>
            <a:pPr lvl="1"/>
            <a:r>
              <a:rPr lang="en-US" sz="2600" dirty="0"/>
              <a:t>If </a:t>
            </a:r>
            <a:r>
              <a:rPr lang="en-US" sz="2600" i="1" dirty="0"/>
              <a:t>a </a:t>
            </a:r>
            <a:r>
              <a:rPr lang="en-US" sz="2600" dirty="0"/>
              <a:t>does not divide </a:t>
            </a:r>
            <a:r>
              <a:rPr lang="en-US" sz="2600" i="1" dirty="0"/>
              <a:t>b</a:t>
            </a:r>
            <a:r>
              <a:rPr lang="en-US" sz="2600" dirty="0"/>
              <a:t>, we write </a:t>
            </a:r>
            <a:r>
              <a:rPr lang="en-US" sz="2600" i="1" dirty="0"/>
              <a:t>a</a:t>
            </a:r>
            <a:r>
              <a:rPr lang="en-US" sz="2600" dirty="0">
                <a:ea typeface="Cambria Math"/>
              </a:rPr>
              <a:t> ∤ </a:t>
            </a:r>
            <a:r>
              <a:rPr lang="en-US" sz="2600" i="1" dirty="0"/>
              <a:t>b</a:t>
            </a:r>
            <a:r>
              <a:rPr lang="en-US" sz="2600" dirty="0"/>
              <a:t>.</a:t>
            </a:r>
          </a:p>
          <a:p>
            <a:r>
              <a:rPr lang="en-US" sz="3000" b="1" dirty="0"/>
              <a:t>Example</a:t>
            </a:r>
            <a:r>
              <a:rPr lang="en-US" sz="3000" dirty="0"/>
              <a:t>: Determine whether </a:t>
            </a:r>
            <a:r>
              <a:rPr lang="en-US" sz="3000" dirty="0">
                <a:ea typeface="Cambria Math" pitchFamily="18" charset="0"/>
              </a:rPr>
              <a:t>3 </a:t>
            </a:r>
            <a:r>
              <a:rPr lang="en-US" sz="3000" dirty="0"/>
              <a:t>| </a:t>
            </a:r>
            <a:r>
              <a:rPr lang="en-US" sz="3000" dirty="0">
                <a:ea typeface="Cambria Math" pitchFamily="18" charset="0"/>
              </a:rPr>
              <a:t>7</a:t>
            </a:r>
            <a:r>
              <a:rPr lang="en-US" sz="3000" dirty="0"/>
              <a:t> and whether</a:t>
            </a:r>
            <a:br>
              <a:rPr lang="en-US" sz="3000" dirty="0"/>
            </a:br>
            <a:r>
              <a:rPr lang="en-US" sz="3000" dirty="0">
                <a:ea typeface="Cambria Math" pitchFamily="18" charset="0"/>
              </a:rPr>
              <a:t>3 </a:t>
            </a:r>
            <a:r>
              <a:rPr lang="en-US" sz="3000" dirty="0"/>
              <a:t>| </a:t>
            </a:r>
            <a:r>
              <a:rPr lang="en-US" sz="3000" dirty="0">
                <a:ea typeface="Cambria Math" pitchFamily="18" charset="0"/>
              </a:rPr>
              <a:t>12</a:t>
            </a:r>
            <a:r>
              <a:rPr lang="en-US" sz="3000" dirty="0"/>
              <a:t>.</a:t>
            </a: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5" name="Content Placeholder 2"/>
          <p:cNvSpPr>
            <a:spLocks noGrp="1"/>
          </p:cNvSpPr>
          <p:nvPr>
            <p:ph idx="1"/>
          </p:nvPr>
        </p:nvSpPr>
        <p:spPr>
          <a:xfrm>
            <a:off x="457200" y="1295400"/>
            <a:ext cx="8458200" cy="5181600"/>
          </a:xfrm>
        </p:spPr>
        <p:txBody>
          <a:bodyPr/>
          <a:lstStyle/>
          <a:p>
            <a:r>
              <a:rPr lang="en-US" dirty="0"/>
              <a:t>Linear </a:t>
            </a:r>
            <a:r>
              <a:rPr lang="en-US" dirty="0" err="1"/>
              <a:t>Congruences</a:t>
            </a:r>
            <a:endParaRPr lang="en-US" dirty="0"/>
          </a:p>
          <a:p>
            <a:r>
              <a:rPr lang="en-US" dirty="0"/>
              <a:t>The Chinese Remainder Theorem</a:t>
            </a:r>
          </a:p>
          <a:p>
            <a:r>
              <a:rPr lang="en-US" dirty="0"/>
              <a:t>Computer Arithmetic with Large Integers (</a:t>
            </a:r>
            <a:r>
              <a:rPr lang="en-US" i="1" dirty="0"/>
              <a:t>not currently included in slides, see text</a:t>
            </a:r>
            <a:r>
              <a:rPr lang="en-US" dirty="0"/>
              <a:t>)</a:t>
            </a:r>
          </a:p>
          <a:p>
            <a:r>
              <a:rPr lang="en-US" dirty="0"/>
              <a:t>Fermat’s Little Theorem</a:t>
            </a:r>
          </a:p>
          <a:p>
            <a:r>
              <a:rPr lang="en-US" dirty="0" err="1"/>
              <a:t>Pseudoprimes</a:t>
            </a:r>
            <a:endParaRPr lang="en-US" dirty="0"/>
          </a:p>
          <a:p>
            <a:r>
              <a:rPr lang="en-US" dirty="0"/>
              <a:t>Primitive Roots and Discrete Logarithms</a:t>
            </a:r>
          </a:p>
        </p:txBody>
      </p:sp>
    </p:spTree>
    <p:extLst>
      <p:ext uri="{BB962C8B-B14F-4D97-AF65-F5344CB8AC3E}">
        <p14:creationId xmlns:p14="http://schemas.microsoft.com/office/powerpoint/2010/main" val="3643543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sz="1500" dirty="0"/>
          </a:p>
        </p:txBody>
      </p:sp>
      <p:sp>
        <p:nvSpPr>
          <p:cNvPr id="5" name="Content Placeholder 2"/>
          <p:cNvSpPr>
            <a:spLocks noGrp="1"/>
          </p:cNvSpPr>
          <p:nvPr>
            <p:ph idx="1"/>
          </p:nvPr>
        </p:nvSpPr>
        <p:spPr>
          <a:xfrm>
            <a:off x="457200" y="1295400"/>
            <a:ext cx="8458200" cy="5257800"/>
          </a:xfrm>
        </p:spPr>
        <p:txBody>
          <a:bodyPr/>
          <a:lstStyle/>
          <a:p>
            <a:pPr>
              <a:spcBef>
                <a:spcPts val="400"/>
              </a:spcBef>
            </a:pPr>
            <a:r>
              <a:rPr lang="en-US" sz="2400" b="1" dirty="0"/>
              <a:t>Definition</a:t>
            </a:r>
            <a:r>
              <a:rPr lang="en-US" sz="2400" dirty="0"/>
              <a:t>: A congruence of the form                          </a:t>
            </a:r>
          </a:p>
          <a:p>
            <a:pPr>
              <a:spcBef>
                <a:spcPts val="400"/>
              </a:spcBef>
            </a:pPr>
            <a:r>
              <a:rPr lang="en-US" sz="2400" i="1" dirty="0"/>
              <a:t>ax </a:t>
            </a:r>
            <a:r>
              <a:rPr lang="en-US" sz="2400" dirty="0">
                <a:ea typeface="Cambria Math"/>
              </a:rPr>
              <a:t>≡</a:t>
            </a:r>
            <a:r>
              <a:rPr lang="en-US" sz="2400" dirty="0"/>
              <a:t> </a:t>
            </a:r>
            <a:r>
              <a:rPr lang="en-US" sz="2400" i="1" dirty="0"/>
              <a:t>b</a:t>
            </a:r>
            <a:r>
              <a:rPr lang="en-US" sz="2400" dirty="0"/>
              <a:t>( mod </a:t>
            </a:r>
            <a:r>
              <a:rPr lang="en-US" sz="2400" i="1" dirty="0"/>
              <a:t>m</a:t>
            </a:r>
            <a:r>
              <a:rPr lang="en-US" sz="2400" dirty="0"/>
              <a:t>),</a:t>
            </a:r>
          </a:p>
          <a:p>
            <a:pPr>
              <a:spcBef>
                <a:spcPts val="400"/>
              </a:spcBef>
            </a:pPr>
            <a:r>
              <a:rPr lang="en-US" sz="2400" dirty="0"/>
              <a:t>where </a:t>
            </a:r>
            <a:r>
              <a:rPr lang="en-US" sz="2400" i="1" dirty="0"/>
              <a:t>m</a:t>
            </a:r>
            <a:r>
              <a:rPr lang="en-US" sz="2400" dirty="0"/>
              <a:t> is a positive integer, </a:t>
            </a:r>
            <a:r>
              <a:rPr lang="en-US" sz="2400" i="1" dirty="0"/>
              <a:t>a</a:t>
            </a:r>
            <a:r>
              <a:rPr lang="en-US" sz="2400" dirty="0"/>
              <a:t> and </a:t>
            </a:r>
            <a:r>
              <a:rPr lang="en-US" sz="2400" i="1" dirty="0"/>
              <a:t>b</a:t>
            </a:r>
            <a:r>
              <a:rPr lang="en-US" sz="2400" dirty="0"/>
              <a:t> are integers, and </a:t>
            </a:r>
            <a:r>
              <a:rPr lang="en-US" sz="2400" i="1" dirty="0"/>
              <a:t>x</a:t>
            </a:r>
            <a:r>
              <a:rPr lang="en-US" sz="2400" dirty="0"/>
              <a:t> is a variable, is called a </a:t>
            </a:r>
            <a:r>
              <a:rPr lang="en-US" sz="2400" i="1" dirty="0"/>
              <a:t>linear congruence</a:t>
            </a:r>
            <a:r>
              <a:rPr lang="en-US" sz="2400" dirty="0"/>
              <a:t>.</a:t>
            </a:r>
          </a:p>
          <a:p>
            <a:pPr>
              <a:spcBef>
                <a:spcPts val="400"/>
              </a:spcBef>
            </a:pPr>
            <a:r>
              <a:rPr lang="en-US" sz="2400" dirty="0"/>
              <a:t>The solutions to a linear congruence </a:t>
            </a:r>
            <a:r>
              <a:rPr lang="en-US" sz="2400" i="1" dirty="0"/>
              <a:t>ax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are  all integers </a:t>
            </a:r>
            <a:r>
              <a:rPr lang="en-US" sz="2400" i="1" dirty="0"/>
              <a:t>x</a:t>
            </a:r>
            <a:r>
              <a:rPr lang="en-US" sz="2400" dirty="0"/>
              <a:t> that satisfy the congruence.</a:t>
            </a:r>
          </a:p>
          <a:p>
            <a:pPr>
              <a:spcBef>
                <a:spcPts val="400"/>
              </a:spcBef>
            </a:pPr>
            <a:r>
              <a:rPr lang="en-US" sz="2400" b="1" dirty="0"/>
              <a:t>Definition</a:t>
            </a:r>
            <a:r>
              <a:rPr lang="en-US" sz="2400" dirty="0"/>
              <a:t>: An integer </a:t>
            </a:r>
            <a:r>
              <a:rPr lang="en-US" sz="2400" i="1" dirty="0"/>
              <a:t>ā </a:t>
            </a:r>
            <a:r>
              <a:rPr lang="en-US" sz="2400" dirty="0"/>
              <a:t>such that </a:t>
            </a:r>
            <a:r>
              <a:rPr lang="en-US" sz="2400" i="1" dirty="0" err="1"/>
              <a:t>āa</a:t>
            </a:r>
            <a:r>
              <a:rPr lang="en-US" sz="2400" i="1" dirty="0"/>
              <a:t> </a:t>
            </a:r>
            <a:r>
              <a:rPr lang="en-US" sz="2400" dirty="0">
                <a:ea typeface="Cambria Math"/>
              </a:rPr>
              <a:t>≡</a:t>
            </a:r>
            <a:r>
              <a:rPr lang="en-US" sz="2400" dirty="0"/>
              <a:t> </a:t>
            </a:r>
            <a:r>
              <a:rPr lang="en-US" sz="2400" dirty="0">
                <a:ea typeface="Cambria Math" pitchFamily="18" charset="0"/>
              </a:rPr>
              <a:t>1</a:t>
            </a:r>
            <a:r>
              <a:rPr lang="en-US" sz="2400" dirty="0"/>
              <a:t>( mod </a:t>
            </a:r>
            <a:r>
              <a:rPr lang="en-US" sz="2400" i="1" dirty="0"/>
              <a:t>m</a:t>
            </a:r>
            <a:r>
              <a:rPr lang="en-US" sz="2400" dirty="0"/>
              <a:t>) is said to be an </a:t>
            </a:r>
            <a:r>
              <a:rPr lang="en-US" sz="2400" i="1" dirty="0"/>
              <a:t>inverse</a:t>
            </a:r>
            <a:r>
              <a:rPr lang="en-US" sz="2400" dirty="0"/>
              <a:t> of </a:t>
            </a:r>
            <a:r>
              <a:rPr lang="en-US" sz="2400" i="1" dirty="0"/>
              <a:t>a</a:t>
            </a:r>
            <a:r>
              <a:rPr lang="en-US" sz="2400" dirty="0"/>
              <a:t> modulo </a:t>
            </a:r>
            <a:r>
              <a:rPr lang="en-US" sz="2400" i="1" dirty="0"/>
              <a:t>m</a:t>
            </a:r>
            <a:r>
              <a:rPr lang="en-US" sz="2400" dirty="0"/>
              <a:t>.</a:t>
            </a:r>
          </a:p>
          <a:p>
            <a:pPr>
              <a:spcBef>
                <a:spcPts val="400"/>
              </a:spcBef>
            </a:pPr>
            <a:r>
              <a:rPr lang="en-US" sz="2400" b="1" dirty="0"/>
              <a:t>Example</a:t>
            </a:r>
            <a:r>
              <a:rPr lang="en-US" sz="2400" dirty="0"/>
              <a:t>: </a:t>
            </a:r>
            <a:r>
              <a:rPr lang="en-US" sz="2400" dirty="0">
                <a:ea typeface="Cambria Math" pitchFamily="18" charset="0"/>
              </a:rPr>
              <a:t>5</a:t>
            </a:r>
            <a:r>
              <a:rPr lang="en-US" sz="2400" dirty="0"/>
              <a:t> is an inverse of </a:t>
            </a:r>
            <a:r>
              <a:rPr lang="en-US" sz="2400" dirty="0">
                <a:ea typeface="Cambria Math" pitchFamily="18" charset="0"/>
              </a:rPr>
              <a:t>3</a:t>
            </a:r>
            <a:r>
              <a:rPr lang="en-US" sz="2400" dirty="0"/>
              <a:t> modulo </a:t>
            </a:r>
            <a:r>
              <a:rPr lang="en-US" sz="2400" dirty="0">
                <a:ea typeface="Cambria Math" pitchFamily="18" charset="0"/>
              </a:rPr>
              <a:t>7</a:t>
            </a:r>
            <a:r>
              <a:rPr lang="en-US" sz="2400" dirty="0"/>
              <a:t> since </a:t>
            </a:r>
            <a:r>
              <a:rPr lang="en-US" sz="2400" dirty="0">
                <a:ea typeface="Cambria Math" pitchFamily="18" charset="0"/>
              </a:rPr>
              <a:t>5</a:t>
            </a:r>
            <a:r>
              <a:rPr lang="en-US" sz="2400" dirty="0">
                <a:ea typeface="Cambria Math"/>
              </a:rPr>
              <a:t>∙</a:t>
            </a:r>
            <a:r>
              <a:rPr lang="en-US" sz="2400" dirty="0">
                <a:ea typeface="Cambria Math" pitchFamily="18" charset="0"/>
              </a:rPr>
              <a:t>3</a:t>
            </a:r>
            <a:r>
              <a:rPr lang="en-US" sz="2400" dirty="0"/>
              <a:t> = </a:t>
            </a:r>
            <a:r>
              <a:rPr lang="en-US" sz="2400" dirty="0">
                <a:ea typeface="Cambria Math" pitchFamily="18" charset="0"/>
              </a:rPr>
              <a:t>15</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(mod </a:t>
            </a:r>
            <a:r>
              <a:rPr lang="en-US" sz="2400" dirty="0">
                <a:ea typeface="Cambria Math" pitchFamily="18" charset="0"/>
              </a:rPr>
              <a:t>7</a:t>
            </a:r>
            <a:r>
              <a:rPr lang="en-US" sz="2400" dirty="0"/>
              <a:t>)</a:t>
            </a:r>
          </a:p>
          <a:p>
            <a:pPr>
              <a:spcBef>
                <a:spcPts val="400"/>
              </a:spcBef>
            </a:pPr>
            <a:r>
              <a:rPr lang="en-US" sz="2400" dirty="0"/>
              <a:t>One method of solving linear </a:t>
            </a:r>
            <a:r>
              <a:rPr lang="en-US" sz="2400" dirty="0" err="1"/>
              <a:t>congruences</a:t>
            </a:r>
            <a:r>
              <a:rPr lang="en-US" sz="2400" dirty="0"/>
              <a:t> makes use of  an inverse </a:t>
            </a:r>
            <a:r>
              <a:rPr lang="en-US" sz="2400" i="1" dirty="0"/>
              <a:t>ā</a:t>
            </a:r>
            <a:r>
              <a:rPr lang="en-US" sz="2400" dirty="0"/>
              <a:t>, if it exists. Although we can not divide both sides of the congruence by </a:t>
            </a:r>
            <a:r>
              <a:rPr lang="en-US" sz="2400" i="1" dirty="0"/>
              <a:t>a</a:t>
            </a:r>
            <a:r>
              <a:rPr lang="en-US" sz="2400" dirty="0"/>
              <a:t>, we can multiply by </a:t>
            </a:r>
            <a:r>
              <a:rPr lang="en-US" sz="2400" i="1" dirty="0"/>
              <a:t>ā </a:t>
            </a:r>
            <a:r>
              <a:rPr lang="en-US" sz="2400" dirty="0"/>
              <a:t>to solve for </a:t>
            </a:r>
            <a:r>
              <a:rPr lang="en-US" sz="2400" i="1" dirty="0"/>
              <a:t>x.</a:t>
            </a:r>
            <a:endParaRPr lang="en-US" sz="2400" dirty="0"/>
          </a:p>
        </p:txBody>
      </p:sp>
    </p:spTree>
    <p:extLst>
      <p:ext uri="{BB962C8B-B14F-4D97-AF65-F5344CB8AC3E}">
        <p14:creationId xmlns:p14="http://schemas.microsoft.com/office/powerpoint/2010/main" val="453848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endParaRPr lang="en-US" sz="1500" dirty="0"/>
          </a:p>
        </p:txBody>
      </p:sp>
      <p:sp>
        <p:nvSpPr>
          <p:cNvPr id="5" name="Content Placeholder 2"/>
          <p:cNvSpPr>
            <a:spLocks noGrp="1"/>
          </p:cNvSpPr>
          <p:nvPr>
            <p:ph idx="1"/>
          </p:nvPr>
        </p:nvSpPr>
        <p:spPr>
          <a:xfrm>
            <a:off x="457200" y="1295400"/>
            <a:ext cx="8458200" cy="5257800"/>
          </a:xfrm>
        </p:spPr>
        <p:txBody>
          <a:bodyPr/>
          <a:lstStyle/>
          <a:p>
            <a:pPr>
              <a:spcBef>
                <a:spcPts val="0"/>
              </a:spcBef>
              <a:spcAft>
                <a:spcPts val="400"/>
              </a:spcAft>
            </a:pPr>
            <a:r>
              <a:rPr lang="en-US" sz="2400" dirty="0"/>
              <a:t>The following theorem guarantees that an inverse of </a:t>
            </a:r>
            <a:r>
              <a:rPr lang="en-US" sz="2400" i="1" dirty="0"/>
              <a:t>a</a:t>
            </a:r>
            <a:r>
              <a:rPr lang="en-US" sz="2400" dirty="0"/>
              <a:t> modulo </a:t>
            </a:r>
            <a:r>
              <a:rPr lang="en-US" sz="2400" i="1" dirty="0"/>
              <a:t>m</a:t>
            </a:r>
            <a:r>
              <a:rPr lang="en-US" sz="2400" dirty="0"/>
              <a:t> exists whenever </a:t>
            </a:r>
            <a:r>
              <a:rPr lang="en-US" sz="2400" i="1" dirty="0"/>
              <a:t>a</a:t>
            </a:r>
            <a:r>
              <a:rPr lang="en-US" sz="2400" dirty="0"/>
              <a:t> and </a:t>
            </a:r>
            <a:r>
              <a:rPr lang="en-US" sz="2400" i="1" dirty="0"/>
              <a:t>m</a:t>
            </a:r>
            <a:r>
              <a:rPr lang="en-US" sz="2400" dirty="0"/>
              <a:t> are relatively prime.  Two integers </a:t>
            </a:r>
            <a:r>
              <a:rPr lang="en-US" sz="2400" i="1" dirty="0"/>
              <a:t>a</a:t>
            </a:r>
            <a:r>
              <a:rPr lang="en-US" sz="2400" dirty="0"/>
              <a:t> and </a:t>
            </a:r>
            <a:r>
              <a:rPr lang="en-US" sz="2400" i="1" dirty="0"/>
              <a:t>b</a:t>
            </a:r>
            <a:r>
              <a:rPr lang="en-US" sz="2400" dirty="0"/>
              <a:t> are relatively prime when </a:t>
            </a:r>
            <a:r>
              <a:rPr lang="en-US" sz="2400" dirty="0" err="1"/>
              <a:t>gcd</a:t>
            </a:r>
            <a:r>
              <a:rPr lang="en-US" sz="2400" dirty="0"/>
              <a:t>(</a:t>
            </a:r>
            <a:r>
              <a:rPr lang="en-US" sz="2400" i="1" dirty="0" err="1"/>
              <a:t>a</a:t>
            </a:r>
            <a:r>
              <a:rPr lang="en-US" sz="2400" dirty="0" err="1"/>
              <a:t>,</a:t>
            </a:r>
            <a:r>
              <a:rPr lang="en-US" sz="2400" i="1" dirty="0" err="1"/>
              <a:t>b</a:t>
            </a:r>
            <a:r>
              <a:rPr lang="en-US" sz="2400" dirty="0"/>
              <a:t>) = </a:t>
            </a:r>
            <a:r>
              <a:rPr lang="en-US" sz="2400" dirty="0">
                <a:ea typeface="Cambria Math" pitchFamily="18" charset="0"/>
              </a:rPr>
              <a:t>1</a:t>
            </a:r>
            <a:r>
              <a:rPr lang="en-US" sz="2400" dirty="0"/>
              <a:t>.</a:t>
            </a:r>
          </a:p>
          <a:p>
            <a:pPr>
              <a:spcBef>
                <a:spcPts val="0"/>
              </a:spcBef>
              <a:spcAft>
                <a:spcPts val="400"/>
              </a:spcAft>
            </a:pPr>
            <a:r>
              <a:rPr lang="en-US" sz="2400" b="1" dirty="0"/>
              <a:t>Theorem </a:t>
            </a:r>
            <a:r>
              <a:rPr lang="en-US" sz="2400" b="1" dirty="0">
                <a:ea typeface="Cambria Math" pitchFamily="18" charset="0"/>
              </a:rPr>
              <a:t>1</a:t>
            </a:r>
            <a:r>
              <a:rPr lang="en-US" sz="2400" dirty="0"/>
              <a:t>: If </a:t>
            </a:r>
            <a:r>
              <a:rPr lang="en-US" sz="2400" i="1" dirty="0"/>
              <a:t>a</a:t>
            </a:r>
            <a:r>
              <a:rPr lang="en-US" sz="2400" dirty="0"/>
              <a:t> and </a:t>
            </a:r>
            <a:r>
              <a:rPr lang="en-US" sz="2400" i="1" dirty="0"/>
              <a:t>m</a:t>
            </a:r>
            <a:r>
              <a:rPr lang="en-US" sz="2400" dirty="0"/>
              <a:t> are relatively prime integers and </a:t>
            </a:r>
            <a:r>
              <a:rPr lang="en-US" sz="2400" i="1" dirty="0"/>
              <a:t>m</a:t>
            </a:r>
            <a:r>
              <a:rPr lang="en-US" sz="2400" dirty="0"/>
              <a:t> &gt; </a:t>
            </a:r>
            <a:r>
              <a:rPr lang="en-US" sz="2400" dirty="0">
                <a:ea typeface="Cambria Math" pitchFamily="18" charset="0"/>
              </a:rPr>
              <a:t>1, then an inverse of </a:t>
            </a:r>
            <a:r>
              <a:rPr lang="en-US" sz="2400" i="1" dirty="0">
                <a:ea typeface="Cambria Math" pitchFamily="18" charset="0"/>
              </a:rPr>
              <a:t>a</a:t>
            </a:r>
            <a:r>
              <a:rPr lang="en-US" sz="2400" dirty="0">
                <a:ea typeface="Cambria Math" pitchFamily="18" charset="0"/>
              </a:rPr>
              <a:t> modulo </a:t>
            </a:r>
            <a:r>
              <a:rPr lang="en-US" sz="2400" i="1" dirty="0">
                <a:ea typeface="Cambria Math" pitchFamily="18" charset="0"/>
              </a:rPr>
              <a:t>m</a:t>
            </a:r>
            <a:r>
              <a:rPr lang="en-US" sz="2400" dirty="0">
                <a:ea typeface="Cambria Math" pitchFamily="18" charset="0"/>
              </a:rPr>
              <a:t> exists.</a:t>
            </a:r>
            <a:r>
              <a:rPr lang="en-US" sz="2400" dirty="0"/>
              <a:t> Furthermore, this inverse is unique modulo </a:t>
            </a:r>
            <a:r>
              <a:rPr lang="en-US" sz="2400" i="1" dirty="0"/>
              <a:t>m</a:t>
            </a:r>
            <a:r>
              <a:rPr lang="en-US" sz="2400" dirty="0"/>
              <a:t>. (This means that there is a unique positive integer </a:t>
            </a:r>
            <a:r>
              <a:rPr lang="en-US" sz="2400" i="1" dirty="0"/>
              <a:t>ā </a:t>
            </a:r>
            <a:r>
              <a:rPr lang="en-US" sz="2400" dirty="0"/>
              <a:t>less than </a:t>
            </a:r>
            <a:r>
              <a:rPr lang="en-US" sz="2400" i="1" dirty="0"/>
              <a:t>m</a:t>
            </a:r>
            <a:r>
              <a:rPr lang="en-US" sz="2400" dirty="0"/>
              <a:t> that is an inverse of </a:t>
            </a:r>
            <a:r>
              <a:rPr lang="en-US" sz="2400" i="1" dirty="0"/>
              <a:t>a </a:t>
            </a:r>
            <a:r>
              <a:rPr lang="en-US" sz="2400" dirty="0"/>
              <a:t>modulo </a:t>
            </a:r>
            <a:r>
              <a:rPr lang="en-US" sz="2400" i="1" dirty="0"/>
              <a:t>m</a:t>
            </a:r>
            <a:r>
              <a:rPr lang="en-US" sz="2400" dirty="0"/>
              <a:t> and every other inverse of </a:t>
            </a:r>
            <a:r>
              <a:rPr lang="en-US" sz="2400" i="1" dirty="0"/>
              <a:t>a</a:t>
            </a:r>
            <a:r>
              <a:rPr lang="en-US" sz="2400" dirty="0"/>
              <a:t> modulo </a:t>
            </a:r>
            <a:r>
              <a:rPr lang="en-US" sz="2400" i="1" dirty="0"/>
              <a:t>m</a:t>
            </a:r>
            <a:r>
              <a:rPr lang="en-US" sz="2400" dirty="0"/>
              <a:t> is congruent to </a:t>
            </a:r>
            <a:r>
              <a:rPr lang="en-US" sz="2400" i="1" dirty="0"/>
              <a:t>ā</a:t>
            </a:r>
            <a:r>
              <a:rPr lang="en-US" sz="2400" dirty="0"/>
              <a:t> modulo </a:t>
            </a:r>
            <a:r>
              <a:rPr lang="en-US" sz="2400" i="1" dirty="0"/>
              <a:t>m</a:t>
            </a:r>
            <a:r>
              <a:rPr lang="en-US" sz="2400" dirty="0"/>
              <a:t>.)   </a:t>
            </a:r>
          </a:p>
          <a:p>
            <a:pPr>
              <a:spcBef>
                <a:spcPts val="0"/>
              </a:spcBef>
              <a:spcAft>
                <a:spcPts val="400"/>
              </a:spcAft>
            </a:pPr>
            <a:r>
              <a:rPr lang="en-US" sz="2400" b="1" dirty="0"/>
              <a:t>Proof</a:t>
            </a:r>
            <a:r>
              <a:rPr lang="en-US" sz="2400" dirty="0"/>
              <a:t>:  Since </a:t>
            </a:r>
            <a:r>
              <a:rPr lang="en-US" sz="2400" dirty="0" err="1"/>
              <a:t>gcd</a:t>
            </a:r>
            <a:r>
              <a:rPr lang="en-US" sz="2400" dirty="0"/>
              <a:t>(</a:t>
            </a:r>
            <a:r>
              <a:rPr lang="en-US" sz="2400" i="1" dirty="0" err="1"/>
              <a:t>a</a:t>
            </a:r>
            <a:r>
              <a:rPr lang="en-US" sz="2400" dirty="0" err="1"/>
              <a:t>,</a:t>
            </a:r>
            <a:r>
              <a:rPr lang="en-US" sz="2400" i="1" dirty="0" err="1"/>
              <a:t>m</a:t>
            </a:r>
            <a:r>
              <a:rPr lang="en-US" sz="2400" dirty="0"/>
              <a:t>) = </a:t>
            </a:r>
            <a:r>
              <a:rPr lang="en-US" sz="2400" dirty="0">
                <a:ea typeface="Cambria Math" pitchFamily="18" charset="0"/>
              </a:rPr>
              <a:t>1</a:t>
            </a:r>
            <a:r>
              <a:rPr lang="en-US" sz="2400" dirty="0"/>
              <a:t>, by Theorem 6 of Section </a:t>
            </a:r>
            <a:r>
              <a:rPr lang="en-US" sz="2400" dirty="0">
                <a:ea typeface="Cambria Math" pitchFamily="18" charset="0"/>
              </a:rPr>
              <a:t>4.3</a:t>
            </a:r>
            <a:r>
              <a:rPr lang="en-US" sz="2400" dirty="0"/>
              <a:t>, there are integers  </a:t>
            </a:r>
            <a:r>
              <a:rPr lang="en-US" sz="2400" i="1" dirty="0"/>
              <a:t>s</a:t>
            </a:r>
            <a:r>
              <a:rPr lang="en-US" sz="2400" dirty="0"/>
              <a:t> and </a:t>
            </a:r>
            <a:r>
              <a:rPr lang="en-US" sz="2400" i="1" dirty="0"/>
              <a:t>t</a:t>
            </a:r>
            <a:r>
              <a:rPr lang="en-US" sz="2400" dirty="0"/>
              <a:t> such that   </a:t>
            </a:r>
            <a:r>
              <a:rPr lang="en-US" sz="2400" i="1" dirty="0" err="1"/>
              <a:t>sa</a:t>
            </a:r>
            <a:r>
              <a:rPr lang="en-US" sz="2400" dirty="0"/>
              <a:t> + </a:t>
            </a:r>
            <a:r>
              <a:rPr lang="en-US" sz="2400" i="1" dirty="0"/>
              <a:t>tm</a:t>
            </a:r>
            <a:r>
              <a:rPr lang="en-US" sz="2400" dirty="0"/>
              <a:t> = </a:t>
            </a:r>
            <a:r>
              <a:rPr lang="en-US" sz="2400" dirty="0">
                <a:ea typeface="Cambria Math" pitchFamily="18" charset="0"/>
              </a:rPr>
              <a:t>1</a:t>
            </a:r>
            <a:r>
              <a:rPr lang="en-US" sz="2400" dirty="0"/>
              <a:t>. </a:t>
            </a:r>
          </a:p>
          <a:p>
            <a:pPr lvl="1">
              <a:spcBef>
                <a:spcPts val="0"/>
              </a:spcBef>
              <a:spcAft>
                <a:spcPts val="400"/>
              </a:spcAft>
            </a:pPr>
            <a:r>
              <a:rPr lang="en-US" sz="2000" dirty="0"/>
              <a:t>Hence, </a:t>
            </a:r>
            <a:r>
              <a:rPr lang="en-US" sz="2000" i="1" dirty="0" err="1"/>
              <a:t>sa</a:t>
            </a:r>
            <a:r>
              <a:rPr lang="en-US" sz="2000" i="1" dirty="0"/>
              <a:t> + tm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en-US" sz="2000" dirty="0"/>
              <a:t>Since </a:t>
            </a:r>
            <a:r>
              <a:rPr lang="en-US" sz="2000" i="1" dirty="0"/>
              <a:t>tm </a:t>
            </a:r>
            <a:r>
              <a:rPr lang="en-US" sz="2000" dirty="0">
                <a:ea typeface="Cambria Math"/>
              </a:rPr>
              <a:t>≡</a:t>
            </a:r>
            <a:r>
              <a:rPr lang="en-US" sz="2000" dirty="0">
                <a:ea typeface="Cambria Math" pitchFamily="18" charset="0"/>
              </a:rPr>
              <a:t> 0</a:t>
            </a:r>
            <a:r>
              <a:rPr lang="en-US" sz="2000" dirty="0"/>
              <a:t> ( mod </a:t>
            </a:r>
            <a:r>
              <a:rPr lang="en-US" sz="2000" i="1" dirty="0"/>
              <a:t>m</a:t>
            </a:r>
            <a:r>
              <a:rPr lang="en-US" sz="2000" dirty="0"/>
              <a:t>), it follows that </a:t>
            </a:r>
            <a:r>
              <a:rPr lang="en-US" sz="2000" i="1" dirty="0" err="1"/>
              <a:t>sa</a:t>
            </a:r>
            <a:r>
              <a:rPr lang="en-US" sz="2000" i="1" dirty="0"/>
              <a:t>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en-US" sz="2000" dirty="0"/>
              <a:t>Consequently, </a:t>
            </a:r>
            <a:r>
              <a:rPr lang="en-US" sz="2000" i="1" dirty="0"/>
              <a:t>s</a:t>
            </a:r>
            <a:r>
              <a:rPr lang="en-US" sz="2000" dirty="0"/>
              <a:t> is an inverse of </a:t>
            </a:r>
            <a:r>
              <a:rPr lang="en-US" sz="2000" i="1" dirty="0"/>
              <a:t>a</a:t>
            </a:r>
            <a:r>
              <a:rPr lang="en-US" sz="2000" dirty="0"/>
              <a:t> modulo </a:t>
            </a:r>
            <a:r>
              <a:rPr lang="en-US" sz="2000" i="1" dirty="0"/>
              <a:t>m</a:t>
            </a:r>
            <a:r>
              <a:rPr lang="en-US" sz="2000" dirty="0"/>
              <a:t>.</a:t>
            </a:r>
          </a:p>
          <a:p>
            <a:pPr lvl="1">
              <a:spcBef>
                <a:spcPts val="0"/>
              </a:spcBef>
              <a:spcAft>
                <a:spcPts val="400"/>
              </a:spcAft>
            </a:pPr>
            <a:r>
              <a:rPr lang="en-US" sz="2000" dirty="0"/>
              <a:t>The uniqueness of the inverse is Exercise </a:t>
            </a:r>
            <a:r>
              <a:rPr lang="en-US" sz="2000" dirty="0">
                <a:ea typeface="Cambria Math" pitchFamily="18" charset="0"/>
              </a:rPr>
              <a:t>7</a:t>
            </a:r>
            <a:r>
              <a:rPr lang="en-US" sz="2000" dirty="0"/>
              <a:t>.</a:t>
            </a:r>
          </a:p>
        </p:txBody>
      </p:sp>
    </p:spTree>
    <p:extLst>
      <p:ext uri="{BB962C8B-B14F-4D97-AF65-F5344CB8AC3E}">
        <p14:creationId xmlns:p14="http://schemas.microsoft.com/office/powerpoint/2010/main" val="2466410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r>
              <a:rPr lang="en-US" sz="1500" dirty="0"/>
              <a:t> 1</a:t>
            </a:r>
          </a:p>
        </p:txBody>
      </p:sp>
      <p:sp>
        <p:nvSpPr>
          <p:cNvPr id="5" name="Content Placeholder 2"/>
          <p:cNvSpPr>
            <a:spLocks noGrp="1"/>
          </p:cNvSpPr>
          <p:nvPr>
            <p:ph idx="1"/>
          </p:nvPr>
        </p:nvSpPr>
        <p:spPr>
          <a:xfrm>
            <a:off x="457200" y="1295400"/>
            <a:ext cx="8458200" cy="5257800"/>
          </a:xfrm>
        </p:spPr>
        <p:txBody>
          <a:bodyPr/>
          <a:lstStyle/>
          <a:p>
            <a:pPr>
              <a:spcBef>
                <a:spcPts val="600"/>
              </a:spcBef>
            </a:pPr>
            <a:r>
              <a:rPr lang="en-US" sz="2600" dirty="0"/>
              <a:t>The Euclidean algorithm and </a:t>
            </a:r>
            <a:r>
              <a:rPr lang="en-US" sz="2600" dirty="0" err="1"/>
              <a:t>B</a:t>
            </a:r>
            <a:r>
              <a:rPr lang="en-US" sz="2600" dirty="0" err="1">
                <a:ea typeface="Cambria Math"/>
              </a:rPr>
              <a:t>é</a:t>
            </a:r>
            <a:r>
              <a:rPr lang="en-US" sz="2600" dirty="0" err="1"/>
              <a:t>zout</a:t>
            </a:r>
            <a:r>
              <a:rPr lang="en-US" sz="2600" dirty="0"/>
              <a:t> coefficients gives us a systematic approaches to finding inverses. </a:t>
            </a:r>
          </a:p>
          <a:p>
            <a:pPr>
              <a:spcBef>
                <a:spcPts val="600"/>
              </a:spcBef>
            </a:pPr>
            <a:r>
              <a:rPr lang="en-US" sz="2600" b="1" dirty="0"/>
              <a:t>Example</a:t>
            </a:r>
            <a:r>
              <a:rPr lang="en-US" sz="2600" dirty="0"/>
              <a:t>: Find an inverse of </a:t>
            </a:r>
            <a:r>
              <a:rPr lang="en-US" sz="2600" dirty="0">
                <a:ea typeface="Cambria Math" pitchFamily="18" charset="0"/>
              </a:rPr>
              <a:t>3</a:t>
            </a:r>
            <a:r>
              <a:rPr lang="en-US" sz="2600" dirty="0"/>
              <a:t> modulo </a:t>
            </a:r>
            <a:r>
              <a:rPr lang="en-US" sz="2600" dirty="0">
                <a:ea typeface="Cambria Math" pitchFamily="18" charset="0"/>
              </a:rPr>
              <a:t>7.</a:t>
            </a:r>
            <a:r>
              <a:rPr lang="en-US" sz="2600" dirty="0"/>
              <a:t> </a:t>
            </a:r>
          </a:p>
          <a:p>
            <a:pPr>
              <a:spcBef>
                <a:spcPts val="600"/>
              </a:spcBef>
            </a:pPr>
            <a:r>
              <a:rPr lang="en-US" sz="2600" b="1" dirty="0"/>
              <a:t>Solution</a:t>
            </a:r>
            <a:r>
              <a:rPr lang="en-US" sz="2600" dirty="0"/>
              <a:t>: Because </a:t>
            </a:r>
            <a:r>
              <a:rPr lang="en-US" sz="2600" dirty="0" err="1"/>
              <a:t>gcd</a:t>
            </a:r>
            <a:r>
              <a:rPr lang="en-US" sz="2600" dirty="0"/>
              <a:t>(</a:t>
            </a:r>
            <a:r>
              <a:rPr lang="en-US" sz="2600" dirty="0">
                <a:ea typeface="Cambria Math" pitchFamily="18" charset="0"/>
              </a:rPr>
              <a:t>3,7</a:t>
            </a:r>
            <a:r>
              <a:rPr lang="en-US" sz="2600" dirty="0"/>
              <a:t>) = </a:t>
            </a:r>
            <a:r>
              <a:rPr lang="en-US" sz="2600" dirty="0">
                <a:ea typeface="Cambria Math" pitchFamily="18" charset="0"/>
              </a:rPr>
              <a:t>1</a:t>
            </a:r>
            <a:r>
              <a:rPr lang="en-US" sz="2600" dirty="0"/>
              <a:t>, by Theorem </a:t>
            </a:r>
            <a:r>
              <a:rPr lang="en-US" sz="2600" dirty="0">
                <a:ea typeface="Cambria Math" pitchFamily="18" charset="0"/>
              </a:rPr>
              <a:t>1, an inverse of 3 modulo 7 exists. </a:t>
            </a:r>
          </a:p>
          <a:p>
            <a:pPr lvl="1">
              <a:spcBef>
                <a:spcPts val="600"/>
              </a:spcBef>
            </a:pPr>
            <a:r>
              <a:rPr lang="en-US" sz="2200" dirty="0">
                <a:ea typeface="Cambria Math" pitchFamily="18" charset="0"/>
              </a:rPr>
              <a:t>Using the Euclidian algorithm:  7 = 2</a:t>
            </a:r>
            <a:r>
              <a:rPr lang="en-US" sz="2200" dirty="0">
                <a:ea typeface="Cambria Math"/>
              </a:rPr>
              <a:t>∙</a:t>
            </a:r>
            <a:r>
              <a:rPr lang="en-US" sz="2200" dirty="0">
                <a:ea typeface="Cambria Math" pitchFamily="18" charset="0"/>
              </a:rPr>
              <a:t>3 + 1.</a:t>
            </a:r>
          </a:p>
          <a:p>
            <a:pPr lvl="1">
              <a:spcBef>
                <a:spcPts val="600"/>
              </a:spcBef>
            </a:pPr>
            <a:r>
              <a:rPr lang="en-US" sz="2200" dirty="0">
                <a:ea typeface="Cambria Math" pitchFamily="18" charset="0"/>
              </a:rPr>
              <a:t> From this equation, we get </a:t>
            </a:r>
            <a:r>
              <a:rPr lang="en-US" sz="2000" i="1" dirty="0">
                <a:latin typeface="Calibri" panose="020F0502020204030204" pitchFamily="34" charset="0"/>
              </a:rPr>
              <a:t>−</a:t>
            </a:r>
            <a:r>
              <a:rPr lang="en-US" sz="2200" dirty="0">
                <a:ea typeface="Cambria Math" pitchFamily="18" charset="0"/>
              </a:rPr>
              <a:t>2</a:t>
            </a:r>
            <a:r>
              <a:rPr lang="en-US" sz="2200" dirty="0">
                <a:ea typeface="Cambria Math"/>
              </a:rPr>
              <a:t>∙</a:t>
            </a:r>
            <a:r>
              <a:rPr lang="en-US" sz="2200" dirty="0">
                <a:ea typeface="Cambria Math" pitchFamily="18" charset="0"/>
              </a:rPr>
              <a:t>3 + 1</a:t>
            </a:r>
            <a:r>
              <a:rPr lang="en-US" sz="2200" dirty="0">
                <a:ea typeface="Cambria Math"/>
              </a:rPr>
              <a:t>∙</a:t>
            </a:r>
            <a:r>
              <a:rPr lang="en-US" sz="2200" dirty="0">
                <a:ea typeface="Cambria Math" pitchFamily="18" charset="0"/>
              </a:rPr>
              <a:t>7 = 1, and see that </a:t>
            </a:r>
            <a:r>
              <a:rPr lang="en-US" sz="2000" i="1" dirty="0">
                <a:latin typeface="Calibri" panose="020F0502020204030204" pitchFamily="34" charset="0"/>
              </a:rPr>
              <a:t>−</a:t>
            </a:r>
            <a:r>
              <a:rPr lang="en-US" sz="2200" dirty="0">
                <a:ea typeface="Cambria Math" pitchFamily="18" charset="0"/>
              </a:rPr>
              <a:t>2  and 1 are </a:t>
            </a:r>
            <a:r>
              <a:rPr lang="en-US" sz="2200" dirty="0" err="1"/>
              <a:t>B</a:t>
            </a:r>
            <a:r>
              <a:rPr lang="en-US" sz="2200" dirty="0" err="1">
                <a:ea typeface="Cambria Math"/>
              </a:rPr>
              <a:t>é</a:t>
            </a:r>
            <a:r>
              <a:rPr lang="en-US" sz="2200" dirty="0" err="1"/>
              <a:t>zout</a:t>
            </a:r>
            <a:r>
              <a:rPr lang="en-US" sz="2200" dirty="0"/>
              <a:t> coefficients of </a:t>
            </a:r>
            <a:r>
              <a:rPr lang="en-US" sz="2200" dirty="0">
                <a:ea typeface="Cambria Math" pitchFamily="18" charset="0"/>
              </a:rPr>
              <a:t>3 and 7.</a:t>
            </a:r>
          </a:p>
          <a:p>
            <a:pPr lvl="1">
              <a:spcBef>
                <a:spcPts val="600"/>
              </a:spcBef>
            </a:pPr>
            <a:r>
              <a:rPr lang="en-US" sz="2200" dirty="0">
                <a:ea typeface="Cambria Math" pitchFamily="18" charset="0"/>
              </a:rPr>
              <a:t> Hence, </a:t>
            </a:r>
            <a:r>
              <a:rPr lang="en-US" sz="2000" i="1" dirty="0">
                <a:latin typeface="Calibri" panose="020F0502020204030204" pitchFamily="34" charset="0"/>
              </a:rPr>
              <a:t>−</a:t>
            </a:r>
            <a:r>
              <a:rPr lang="en-US" sz="2200" dirty="0">
                <a:ea typeface="Cambria Math" pitchFamily="18" charset="0"/>
              </a:rPr>
              <a:t>2 is an inverse of 3 modulo 7. </a:t>
            </a:r>
          </a:p>
          <a:p>
            <a:pPr lvl="1">
              <a:spcBef>
                <a:spcPts val="600"/>
              </a:spcBef>
            </a:pPr>
            <a:r>
              <a:rPr lang="en-US" sz="2200" dirty="0">
                <a:ea typeface="Cambria Math" pitchFamily="18" charset="0"/>
              </a:rPr>
              <a:t>Also every integer congruent to </a:t>
            </a:r>
            <a:r>
              <a:rPr lang="en-US" sz="2000" i="1" dirty="0">
                <a:latin typeface="Calibri" panose="020F0502020204030204" pitchFamily="34" charset="0"/>
              </a:rPr>
              <a:t>−</a:t>
            </a:r>
            <a:r>
              <a:rPr lang="en-US" sz="2200" dirty="0">
                <a:ea typeface="Cambria Math" pitchFamily="18" charset="0"/>
              </a:rPr>
              <a:t>2 modulo 7 is an inverse of 3 modulo 7, i.e., 5, </a:t>
            </a:r>
            <a:r>
              <a:rPr lang="en-US" sz="2000" i="1" dirty="0">
                <a:latin typeface="Calibri" panose="020F0502020204030204" pitchFamily="34" charset="0"/>
              </a:rPr>
              <a:t>−</a:t>
            </a:r>
            <a:r>
              <a:rPr lang="en-US" sz="2200" dirty="0">
                <a:ea typeface="Cambria Math" pitchFamily="18" charset="0"/>
              </a:rPr>
              <a:t>9, 12, etc.</a:t>
            </a:r>
          </a:p>
        </p:txBody>
      </p:sp>
    </p:spTree>
    <p:extLst>
      <p:ext uri="{BB962C8B-B14F-4D97-AF65-F5344CB8AC3E}">
        <p14:creationId xmlns:p14="http://schemas.microsoft.com/office/powerpoint/2010/main" val="222721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r>
              <a:rPr lang="en-US" sz="1500" dirty="0"/>
              <a:t> 2</a:t>
            </a:r>
          </a:p>
        </p:txBody>
      </p:sp>
      <p:sp>
        <p:nvSpPr>
          <p:cNvPr id="11" name="Content Placeholder 2"/>
          <p:cNvSpPr>
            <a:spLocks noGrp="1"/>
          </p:cNvSpPr>
          <p:nvPr>
            <p:ph idx="1"/>
          </p:nvPr>
        </p:nvSpPr>
        <p:spPr>
          <a:xfrm>
            <a:off x="457200" y="1295400"/>
            <a:ext cx="8229600" cy="838200"/>
          </a:xfrm>
        </p:spPr>
        <p:txBody>
          <a:bodyPr/>
          <a:lstStyle/>
          <a:p>
            <a:pPr>
              <a:spcBef>
                <a:spcPts val="600"/>
              </a:spcBef>
            </a:pPr>
            <a:r>
              <a:rPr lang="en-US" sz="2000" b="1" dirty="0"/>
              <a:t>Example</a:t>
            </a:r>
            <a:r>
              <a:rPr lang="en-US" sz="2000" dirty="0"/>
              <a:t>: Find an inverse of </a:t>
            </a:r>
            <a:r>
              <a:rPr lang="en-US" sz="2000" dirty="0">
                <a:ea typeface="Cambria Math" pitchFamily="18" charset="0"/>
              </a:rPr>
              <a:t>101</a:t>
            </a:r>
            <a:r>
              <a:rPr lang="en-US" sz="2000" dirty="0"/>
              <a:t> modulo </a:t>
            </a:r>
            <a:r>
              <a:rPr lang="en-US" sz="2000" dirty="0">
                <a:ea typeface="Cambria Math" pitchFamily="18" charset="0"/>
              </a:rPr>
              <a:t>4620</a:t>
            </a:r>
            <a:r>
              <a:rPr lang="en-US" sz="2000" dirty="0"/>
              <a:t>.</a:t>
            </a:r>
          </a:p>
          <a:p>
            <a:pPr>
              <a:spcBef>
                <a:spcPts val="600"/>
              </a:spcBef>
            </a:pPr>
            <a:r>
              <a:rPr lang="en-US" sz="2000" b="1" dirty="0"/>
              <a:t>Solution</a:t>
            </a:r>
            <a:r>
              <a:rPr lang="en-US" sz="2000" dirty="0"/>
              <a:t>: First use the Euclidian algorithm to show that  </a:t>
            </a:r>
            <a:r>
              <a:rPr lang="en-US" sz="2000" dirty="0" err="1"/>
              <a:t>gcd</a:t>
            </a:r>
            <a:r>
              <a:rPr lang="en-US" sz="2000" dirty="0"/>
              <a:t>(</a:t>
            </a:r>
            <a:r>
              <a:rPr lang="en-US" sz="2000" dirty="0">
                <a:ea typeface="Cambria Math" pitchFamily="18" charset="0"/>
              </a:rPr>
              <a:t>101,4620</a:t>
            </a:r>
            <a:r>
              <a:rPr lang="en-US" sz="2000" dirty="0"/>
              <a:t>) = </a:t>
            </a:r>
            <a:r>
              <a:rPr lang="en-US" sz="2000" dirty="0">
                <a:ea typeface="Cambria Math" pitchFamily="18" charset="0"/>
              </a:rPr>
              <a:t>1</a:t>
            </a:r>
            <a:r>
              <a:rPr lang="en-US" sz="2000" dirty="0"/>
              <a:t>. </a:t>
            </a:r>
            <a:endParaRPr lang="en-US" sz="2000" dirty="0">
              <a:ea typeface="Cambria Math" pitchFamily="18" charset="0"/>
            </a:endParaRPr>
          </a:p>
        </p:txBody>
      </p:sp>
      <p:sp>
        <p:nvSpPr>
          <p:cNvPr id="3" name="Content Placeholder 3"/>
          <p:cNvSpPr>
            <a:spLocks noGrp="1"/>
          </p:cNvSpPr>
          <p:nvPr>
            <p:ph idx="13"/>
          </p:nvPr>
        </p:nvSpPr>
        <p:spPr>
          <a:xfrm>
            <a:off x="457200" y="2209801"/>
            <a:ext cx="2819400" cy="3089131"/>
          </a:xfrm>
        </p:spPr>
        <p:txBody>
          <a:bodyPr/>
          <a:lstStyle/>
          <a:p>
            <a:pPr marL="0" lvl="1" indent="0">
              <a:spcBef>
                <a:spcPts val="600"/>
              </a:spcBef>
              <a:buNone/>
            </a:pPr>
            <a:r>
              <a:rPr lang="en-US" sz="2000" dirty="0">
                <a:ea typeface="Cambria Math" pitchFamily="18" charset="0"/>
              </a:rPr>
              <a:t>42620 = 45</a:t>
            </a:r>
            <a:r>
              <a:rPr lang="en-US" sz="2000" dirty="0">
                <a:ea typeface="Cambria Math"/>
              </a:rPr>
              <a:t>∙</a:t>
            </a:r>
            <a:r>
              <a:rPr lang="en-US" sz="2000" dirty="0">
                <a:ea typeface="Cambria Math" pitchFamily="18" charset="0"/>
              </a:rPr>
              <a:t>101 + 75</a:t>
            </a:r>
          </a:p>
          <a:p>
            <a:pPr marL="0" lvl="1" indent="0">
              <a:spcBef>
                <a:spcPts val="600"/>
              </a:spcBef>
              <a:buNone/>
            </a:pPr>
            <a:r>
              <a:rPr lang="en-US" sz="2000" dirty="0">
                <a:ea typeface="Cambria Math" pitchFamily="18" charset="0"/>
              </a:rPr>
              <a:t>101 = 1</a:t>
            </a:r>
            <a:r>
              <a:rPr lang="en-US" sz="2000" dirty="0">
                <a:ea typeface="Cambria Math"/>
              </a:rPr>
              <a:t>∙</a:t>
            </a:r>
            <a:r>
              <a:rPr lang="en-US" sz="2000" dirty="0">
                <a:ea typeface="Cambria Math" pitchFamily="18" charset="0"/>
              </a:rPr>
              <a:t>75 + 26</a:t>
            </a:r>
          </a:p>
          <a:p>
            <a:pPr marL="0" lvl="1" indent="0">
              <a:spcBef>
                <a:spcPts val="600"/>
              </a:spcBef>
              <a:buNone/>
            </a:pPr>
            <a:r>
              <a:rPr lang="en-US" sz="2000" dirty="0">
                <a:ea typeface="Cambria Math" pitchFamily="18" charset="0"/>
              </a:rPr>
              <a:t>75 = 2</a:t>
            </a:r>
            <a:r>
              <a:rPr lang="en-US" sz="2000" dirty="0">
                <a:ea typeface="Cambria Math"/>
              </a:rPr>
              <a:t>∙</a:t>
            </a:r>
            <a:r>
              <a:rPr lang="en-US" sz="2000" dirty="0">
                <a:ea typeface="Cambria Math" pitchFamily="18" charset="0"/>
              </a:rPr>
              <a:t>26 + 23</a:t>
            </a:r>
          </a:p>
          <a:p>
            <a:pPr marL="0" lvl="1" indent="0">
              <a:spcBef>
                <a:spcPts val="600"/>
              </a:spcBef>
              <a:buNone/>
            </a:pPr>
            <a:r>
              <a:rPr lang="en-US" sz="2000" dirty="0">
                <a:ea typeface="Cambria Math" pitchFamily="18" charset="0"/>
              </a:rPr>
              <a:t>26 = 1</a:t>
            </a:r>
            <a:r>
              <a:rPr lang="en-US" sz="2000" dirty="0">
                <a:ea typeface="Cambria Math"/>
              </a:rPr>
              <a:t>∙</a:t>
            </a:r>
            <a:r>
              <a:rPr lang="en-US" sz="2000" dirty="0">
                <a:ea typeface="Cambria Math" pitchFamily="18" charset="0"/>
              </a:rPr>
              <a:t>23 + 3</a:t>
            </a:r>
          </a:p>
          <a:p>
            <a:pPr marL="0" lvl="1" indent="0">
              <a:spcBef>
                <a:spcPts val="600"/>
              </a:spcBef>
              <a:buNone/>
            </a:pPr>
            <a:r>
              <a:rPr lang="en-US" sz="2000" dirty="0">
                <a:ea typeface="Cambria Math" pitchFamily="18" charset="0"/>
              </a:rPr>
              <a:t>23 = 7</a:t>
            </a:r>
            <a:r>
              <a:rPr lang="en-US" sz="2000" dirty="0">
                <a:ea typeface="Cambria Math"/>
              </a:rPr>
              <a:t>∙</a:t>
            </a:r>
            <a:r>
              <a:rPr lang="en-US" sz="2000" dirty="0">
                <a:ea typeface="Cambria Math" pitchFamily="18" charset="0"/>
              </a:rPr>
              <a:t>3 + 2</a:t>
            </a:r>
          </a:p>
          <a:p>
            <a:pPr marL="0" lvl="1" indent="0">
              <a:spcBef>
                <a:spcPts val="600"/>
              </a:spcBef>
              <a:buNone/>
            </a:pPr>
            <a:r>
              <a:rPr lang="en-US" sz="2000" dirty="0">
                <a:ea typeface="Cambria Math" pitchFamily="18" charset="0"/>
              </a:rPr>
              <a:t>3 = 1</a:t>
            </a:r>
            <a:r>
              <a:rPr lang="en-US" sz="2000" dirty="0">
                <a:ea typeface="Cambria Math"/>
              </a:rPr>
              <a:t>∙</a:t>
            </a:r>
            <a:r>
              <a:rPr lang="en-US" sz="2000" dirty="0">
                <a:ea typeface="Cambria Math" pitchFamily="18" charset="0"/>
              </a:rPr>
              <a:t>2 + 1</a:t>
            </a:r>
          </a:p>
          <a:p>
            <a:pPr marL="0" lvl="1" indent="0">
              <a:spcBef>
                <a:spcPts val="600"/>
              </a:spcBef>
              <a:buNone/>
            </a:pPr>
            <a:r>
              <a:rPr lang="en-US" sz="2000" dirty="0">
                <a:ea typeface="Cambria Math" pitchFamily="18" charset="0"/>
              </a:rPr>
              <a:t>2 = 2</a:t>
            </a:r>
            <a:r>
              <a:rPr lang="en-US" sz="2000" dirty="0">
                <a:ea typeface="Cambria Math"/>
              </a:rPr>
              <a:t>∙</a:t>
            </a:r>
            <a:r>
              <a:rPr lang="en-US" sz="2000" dirty="0">
                <a:ea typeface="Cambria Math" pitchFamily="18" charset="0"/>
              </a:rPr>
              <a:t>1</a:t>
            </a:r>
          </a:p>
        </p:txBody>
      </p:sp>
      <p:cxnSp>
        <p:nvCxnSpPr>
          <p:cNvPr id="12" name="Straight Arrow Connector 4"/>
          <p:cNvCxnSpPr/>
          <p:nvPr/>
        </p:nvCxnSpPr>
        <p:spPr>
          <a:xfrm flipV="1">
            <a:off x="1752600" y="2895600"/>
            <a:ext cx="3048000" cy="1752600"/>
          </a:xfrm>
          <a:prstGeom prst="straightConnector1">
            <a:avLst/>
          </a:prstGeom>
          <a:ln>
            <a:solidFill>
              <a:srgbClr val="14AAE1"/>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5"/>
          <p:cNvSpPr>
            <a:spLocks noGrp="1"/>
          </p:cNvSpPr>
          <p:nvPr>
            <p:ph idx="14"/>
          </p:nvPr>
        </p:nvSpPr>
        <p:spPr>
          <a:xfrm>
            <a:off x="457200" y="5410200"/>
            <a:ext cx="3657600" cy="685800"/>
          </a:xfrm>
        </p:spPr>
        <p:txBody>
          <a:bodyPr/>
          <a:lstStyle/>
          <a:p>
            <a:r>
              <a:rPr lang="en-US" sz="2000" dirty="0"/>
              <a:t>Since the last nonzero remainder is </a:t>
            </a:r>
            <a:r>
              <a:rPr lang="en-US" sz="2000" dirty="0">
                <a:ea typeface="Cambria Math" pitchFamily="18" charset="0"/>
              </a:rPr>
              <a:t>1</a:t>
            </a:r>
            <a:r>
              <a:rPr lang="en-US" sz="2000" dirty="0"/>
              <a:t>, </a:t>
            </a:r>
            <a:r>
              <a:rPr lang="en-US" sz="2000" dirty="0" err="1"/>
              <a:t>gcd</a:t>
            </a:r>
            <a:r>
              <a:rPr lang="en-US" sz="2000" dirty="0"/>
              <a:t>(</a:t>
            </a:r>
            <a:r>
              <a:rPr lang="en-US" sz="2000" dirty="0">
                <a:ea typeface="Cambria Math" pitchFamily="18" charset="0"/>
              </a:rPr>
              <a:t>101,4260</a:t>
            </a:r>
            <a:r>
              <a:rPr lang="en-US" sz="2000" dirty="0"/>
              <a:t>) = </a:t>
            </a:r>
            <a:r>
              <a:rPr lang="en-US" sz="2000" dirty="0">
                <a:ea typeface="Cambria Math" pitchFamily="18" charset="0"/>
              </a:rPr>
              <a:t>1</a:t>
            </a:r>
          </a:p>
        </p:txBody>
      </p:sp>
      <p:sp>
        <p:nvSpPr>
          <p:cNvPr id="6" name="Content Placeholder 6"/>
          <p:cNvSpPr>
            <a:spLocks noGrp="1"/>
          </p:cNvSpPr>
          <p:nvPr>
            <p:ph idx="15"/>
          </p:nvPr>
        </p:nvSpPr>
        <p:spPr>
          <a:xfrm>
            <a:off x="4800600" y="2209801"/>
            <a:ext cx="4191000" cy="4038600"/>
          </a:xfrm>
        </p:spPr>
        <p:txBody>
          <a:bodyPr/>
          <a:lstStyle/>
          <a:p>
            <a:pPr>
              <a:spcBef>
                <a:spcPts val="600"/>
              </a:spcBef>
            </a:pPr>
            <a:r>
              <a:rPr lang="en-US" sz="2000" dirty="0"/>
              <a:t>Working Backwards:</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a:t>
            </a:r>
            <a:r>
              <a:rPr lang="en-US" sz="2000" dirty="0">
                <a:ea typeface="Cambria Math"/>
              </a:rPr>
              <a:t> −</a:t>
            </a:r>
            <a:r>
              <a:rPr lang="en-US" sz="2000" dirty="0">
                <a:ea typeface="Cambria Math" pitchFamily="18" charset="0"/>
              </a:rPr>
              <a:t>  7</a:t>
            </a:r>
            <a:r>
              <a:rPr lang="en-US" sz="2000" dirty="0">
                <a:ea typeface="Cambria Math"/>
              </a:rPr>
              <a:t>∙</a:t>
            </a:r>
            <a:r>
              <a:rPr lang="en-US" sz="2000" dirty="0">
                <a:ea typeface="Cambria Math" pitchFamily="18" charset="0"/>
              </a:rPr>
              <a:t>3) =</a:t>
            </a:r>
            <a:r>
              <a:rPr lang="en-US" sz="2000" dirty="0">
                <a:ea typeface="Cambria Math"/>
              </a:rPr>
              <a:t> −</a:t>
            </a:r>
            <a:r>
              <a:rPr lang="en-US" sz="2000" dirty="0">
                <a:ea typeface="Cambria Math" pitchFamily="18" charset="0"/>
              </a:rPr>
              <a:t> 1</a:t>
            </a:r>
            <a:r>
              <a:rPr lang="en-US" sz="2000" dirty="0">
                <a:ea typeface="Cambria Math"/>
              </a:rPr>
              <a:t> ∙</a:t>
            </a:r>
            <a:r>
              <a:rPr lang="en-US" sz="2000" dirty="0">
                <a:ea typeface="Cambria Math" pitchFamily="18" charset="0"/>
              </a:rPr>
              <a:t>23 + 8</a:t>
            </a:r>
            <a:r>
              <a:rPr lang="en-US" sz="2000" dirty="0">
                <a:ea typeface="Cambria Math"/>
              </a:rPr>
              <a:t>∙</a:t>
            </a:r>
            <a:r>
              <a:rPr lang="en-US" sz="2000" dirty="0">
                <a:ea typeface="Cambria Math" pitchFamily="18" charset="0"/>
              </a:rPr>
              <a:t>3</a:t>
            </a:r>
          </a:p>
          <a:p>
            <a:pPr marL="0" lvl="1" indent="0">
              <a:spcBef>
                <a:spcPts val="600"/>
              </a:spcBef>
              <a:buNone/>
            </a:pPr>
            <a:r>
              <a:rPr lang="en-US" sz="2000" dirty="0">
                <a:ea typeface="Cambria Math" pitchFamily="18" charset="0"/>
              </a:rPr>
              <a:t>1 =</a:t>
            </a:r>
            <a:r>
              <a:rPr lang="en-US" sz="2000" dirty="0">
                <a:ea typeface="Cambria Math"/>
              </a:rPr>
              <a:t> −</a:t>
            </a:r>
            <a:r>
              <a:rPr lang="en-US" sz="2000" dirty="0">
                <a:ea typeface="Cambria Math" pitchFamily="18" charset="0"/>
              </a:rPr>
              <a:t>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23</a:t>
            </a:r>
          </a:p>
          <a:p>
            <a:pPr marL="0" lvl="1" indent="0">
              <a:spcBef>
                <a:spcPts val="600"/>
              </a:spcBef>
              <a:buNone/>
            </a:pPr>
            <a:r>
              <a:rPr lang="en-US" sz="2000" dirty="0">
                <a:ea typeface="Cambria Math" pitchFamily="18" charset="0"/>
              </a:rPr>
              <a:t>1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(75 </a:t>
            </a:r>
            <a:r>
              <a:rPr lang="en-US" sz="2000" dirty="0">
                <a:ea typeface="Cambria Math"/>
              </a:rPr>
              <a:t>−</a:t>
            </a:r>
            <a:r>
              <a:rPr lang="en-US" sz="2000" dirty="0">
                <a:ea typeface="Cambria Math" pitchFamily="18" charset="0"/>
              </a:rPr>
              <a:t> 2</a:t>
            </a:r>
            <a:r>
              <a:rPr lang="en-US" sz="2000" dirty="0">
                <a:ea typeface="Cambria Math"/>
              </a:rPr>
              <a:t>∙</a:t>
            </a:r>
            <a:r>
              <a:rPr lang="en-US" sz="2000" dirty="0">
                <a:ea typeface="Cambria Math" pitchFamily="18" charset="0"/>
              </a:rPr>
              <a:t>26 )= 26</a:t>
            </a:r>
            <a:r>
              <a:rPr lang="en-US" sz="2000" dirty="0">
                <a:ea typeface="Cambria Math"/>
              </a:rPr>
              <a:t>∙</a:t>
            </a:r>
            <a:r>
              <a:rPr lang="en-US" sz="2000" dirty="0">
                <a:ea typeface="Cambria Math" pitchFamily="18" charset="0"/>
              </a:rPr>
              <a:t>26</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75)</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 </a:t>
            </a:r>
          </a:p>
          <a:p>
            <a:pPr marL="0" lvl="1" indent="0">
              <a:spcBef>
                <a:spcPts val="600"/>
              </a:spcBef>
              <a:buNone/>
            </a:pPr>
            <a:r>
              <a:rPr lang="en-US" sz="2000" dirty="0">
                <a:ea typeface="Cambria Math" pitchFamily="18" charset="0"/>
              </a:rPr>
              <a:t>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(42620 </a:t>
            </a:r>
            <a:r>
              <a:rPr lang="en-US" sz="2000" dirty="0">
                <a:ea typeface="Cambria Math"/>
              </a:rPr>
              <a:t>−</a:t>
            </a:r>
            <a:r>
              <a:rPr lang="en-US" sz="2000" dirty="0">
                <a:ea typeface="Cambria Math" pitchFamily="18" charset="0"/>
              </a:rPr>
              <a:t> 45</a:t>
            </a:r>
            <a:r>
              <a:rPr lang="en-US" sz="2000" dirty="0">
                <a:ea typeface="Cambria Math"/>
              </a:rPr>
              <a:t>∙</a:t>
            </a:r>
            <a:r>
              <a:rPr lang="en-US" sz="2000" dirty="0">
                <a:ea typeface="Cambria Math" pitchFamily="18" charset="0"/>
              </a:rPr>
              <a:t>101) </a:t>
            </a:r>
          </a:p>
          <a:p>
            <a:pPr marL="0" lvl="1" indent="0">
              <a:spcBef>
                <a:spcPts val="600"/>
              </a:spcBef>
              <a:buNone/>
            </a:pPr>
            <a:r>
              <a:rPr lang="en-US" sz="2000" dirty="0">
                <a:ea typeface="Cambria Math" pitchFamily="18" charset="0"/>
              </a:rPr>
              <a:t>	= </a:t>
            </a:r>
            <a:r>
              <a:rPr lang="en-US" sz="2000" dirty="0">
                <a:ea typeface="Cambria Math"/>
              </a:rPr>
              <a:t>−</a:t>
            </a:r>
            <a:r>
              <a:rPr lang="en-US" sz="2000" dirty="0">
                <a:ea typeface="Cambria Math" pitchFamily="18" charset="0"/>
              </a:rPr>
              <a:t> 35</a:t>
            </a:r>
            <a:r>
              <a:rPr lang="en-US" sz="2000" dirty="0">
                <a:ea typeface="Cambria Math"/>
              </a:rPr>
              <a:t> ∙</a:t>
            </a:r>
            <a:r>
              <a:rPr lang="en-US" sz="2000" dirty="0">
                <a:ea typeface="Cambria Math" pitchFamily="18" charset="0"/>
              </a:rPr>
              <a:t>42620 </a:t>
            </a:r>
            <a:r>
              <a:rPr lang="en-US" sz="2000" dirty="0">
                <a:ea typeface="Cambria Math"/>
              </a:rPr>
              <a:t>+</a:t>
            </a:r>
            <a:r>
              <a:rPr lang="en-US" sz="2000" dirty="0">
                <a:ea typeface="Cambria Math" pitchFamily="18" charset="0"/>
              </a:rPr>
              <a:t> 1601</a:t>
            </a:r>
            <a:r>
              <a:rPr lang="en-US" sz="2000" dirty="0">
                <a:ea typeface="Cambria Math"/>
              </a:rPr>
              <a:t>∙</a:t>
            </a:r>
            <a:r>
              <a:rPr lang="en-US" sz="2000" dirty="0">
                <a:ea typeface="Cambria Math" pitchFamily="18" charset="0"/>
              </a:rPr>
              <a:t>101</a:t>
            </a:r>
          </a:p>
        </p:txBody>
      </p:sp>
      <p:sp>
        <p:nvSpPr>
          <p:cNvPr id="7" name="Content Placeholder 7"/>
          <p:cNvSpPr>
            <a:spLocks noGrp="1"/>
          </p:cNvSpPr>
          <p:nvPr>
            <p:ph idx="16"/>
          </p:nvPr>
        </p:nvSpPr>
        <p:spPr>
          <a:xfrm>
            <a:off x="643110" y="6213331"/>
            <a:ext cx="3852690" cy="366862"/>
          </a:xfrm>
          <a:ln>
            <a:solidFill>
              <a:srgbClr val="14AAE1"/>
            </a:solidFill>
          </a:ln>
        </p:spPr>
        <p:txBody>
          <a:bodyPr/>
          <a:lstStyle/>
          <a:p>
            <a:r>
              <a:rPr lang="en-US" sz="2000" dirty="0" err="1"/>
              <a:t>B</a:t>
            </a:r>
            <a:r>
              <a:rPr lang="en-US" sz="2000" dirty="0" err="1">
                <a:ea typeface="Cambria Math"/>
              </a:rPr>
              <a:t>é</a:t>
            </a:r>
            <a:r>
              <a:rPr lang="en-US" sz="2000" dirty="0" err="1"/>
              <a:t>zout</a:t>
            </a:r>
            <a:r>
              <a:rPr lang="en-US" sz="2000" dirty="0"/>
              <a:t> coefficients :</a:t>
            </a:r>
            <a:r>
              <a:rPr lang="en-US" sz="2000" dirty="0">
                <a:ea typeface="Cambria Math"/>
              </a:rPr>
              <a:t> −</a:t>
            </a:r>
            <a:r>
              <a:rPr lang="en-US" sz="2000" dirty="0">
                <a:ea typeface="Cambria Math" pitchFamily="18" charset="0"/>
              </a:rPr>
              <a:t> 35</a:t>
            </a:r>
            <a:r>
              <a:rPr lang="en-US" sz="2000" dirty="0">
                <a:ea typeface="Cambria Math"/>
              </a:rPr>
              <a:t> </a:t>
            </a:r>
            <a:r>
              <a:rPr lang="en-US" sz="2000" dirty="0"/>
              <a:t>and</a:t>
            </a:r>
            <a:r>
              <a:rPr lang="en-US" sz="2000" dirty="0">
                <a:ea typeface="Cambria Math"/>
              </a:rPr>
              <a:t> </a:t>
            </a:r>
            <a:r>
              <a:rPr lang="en-US" sz="2000" dirty="0">
                <a:ea typeface="Cambria Math" pitchFamily="18" charset="0"/>
              </a:rPr>
              <a:t> 1601</a:t>
            </a:r>
            <a:r>
              <a:rPr lang="en-US" sz="2000" dirty="0"/>
              <a:t>  </a:t>
            </a:r>
          </a:p>
        </p:txBody>
      </p:sp>
      <p:sp>
        <p:nvSpPr>
          <p:cNvPr id="8" name="Content Placeholder 8"/>
          <p:cNvSpPr>
            <a:spLocks noGrp="1"/>
          </p:cNvSpPr>
          <p:nvPr>
            <p:ph idx="17"/>
          </p:nvPr>
        </p:nvSpPr>
        <p:spPr>
          <a:xfrm>
            <a:off x="4724400" y="6219023"/>
            <a:ext cx="4295660" cy="380999"/>
          </a:xfrm>
          <a:ln>
            <a:solidFill>
              <a:srgbClr val="14AAE1"/>
            </a:solidFill>
          </a:ln>
        </p:spPr>
        <p:txBody>
          <a:bodyPr/>
          <a:lstStyle/>
          <a:p>
            <a:r>
              <a:rPr lang="en-US" sz="2000" dirty="0">
                <a:ea typeface="Cambria Math" pitchFamily="18" charset="0"/>
              </a:rPr>
              <a:t>1601 is an inverse of 101 modulo 42620</a:t>
            </a:r>
            <a:endParaRPr lang="en-US" sz="2000" dirty="0"/>
          </a:p>
        </p:txBody>
      </p:sp>
    </p:spTree>
    <p:extLst>
      <p:ext uri="{BB962C8B-B14F-4D97-AF65-F5344CB8AC3E}">
        <p14:creationId xmlns:p14="http://schemas.microsoft.com/office/powerpoint/2010/main" val="3264669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Inverses to Solve </a:t>
            </a:r>
            <a:r>
              <a:rPr lang="en-US" dirty="0" err="1"/>
              <a:t>Congruences</a:t>
            </a:r>
            <a:endParaRPr lang="en-US" sz="1500" dirty="0"/>
          </a:p>
        </p:txBody>
      </p:sp>
      <p:sp>
        <p:nvSpPr>
          <p:cNvPr id="5" name="Content Placeholder 2"/>
          <p:cNvSpPr>
            <a:spLocks noGrp="1"/>
          </p:cNvSpPr>
          <p:nvPr>
            <p:ph idx="1"/>
          </p:nvPr>
        </p:nvSpPr>
        <p:spPr>
          <a:xfrm>
            <a:off x="457200" y="1295400"/>
            <a:ext cx="8458200" cy="5303520"/>
          </a:xfrm>
        </p:spPr>
        <p:txBody>
          <a:bodyPr/>
          <a:lstStyle/>
          <a:p>
            <a:pPr>
              <a:spcBef>
                <a:spcPts val="600"/>
              </a:spcBef>
            </a:pPr>
            <a:r>
              <a:rPr lang="en-US" sz="2200" dirty="0"/>
              <a:t>We can solve the congruence   </a:t>
            </a:r>
            <a:r>
              <a:rPr lang="en-US" sz="2200" i="1" dirty="0"/>
              <a:t>ax</a:t>
            </a:r>
            <a:r>
              <a:rPr lang="en-US" sz="2200" dirty="0">
                <a:ea typeface="Cambria Math"/>
              </a:rPr>
              <a:t>≡</a:t>
            </a:r>
            <a:r>
              <a:rPr lang="en-US" sz="2200" dirty="0"/>
              <a:t> </a:t>
            </a:r>
            <a:r>
              <a:rPr lang="en-US" sz="2200" i="1" dirty="0"/>
              <a:t>b</a:t>
            </a:r>
            <a:r>
              <a:rPr lang="en-US" sz="2200" dirty="0"/>
              <a:t>( mod </a:t>
            </a:r>
            <a:r>
              <a:rPr lang="en-US" sz="2200" i="1" dirty="0"/>
              <a:t>m</a:t>
            </a:r>
            <a:r>
              <a:rPr lang="en-US" sz="2200" dirty="0"/>
              <a:t>) by multiplying both sides by </a:t>
            </a:r>
            <a:r>
              <a:rPr lang="en-US" sz="2200" i="1" dirty="0"/>
              <a:t>ā.</a:t>
            </a:r>
          </a:p>
          <a:p>
            <a:pPr>
              <a:spcBef>
                <a:spcPts val="600"/>
              </a:spcBef>
            </a:pPr>
            <a:r>
              <a:rPr lang="en-US" sz="2200" b="1" dirty="0"/>
              <a:t>Example</a:t>
            </a:r>
            <a:r>
              <a:rPr lang="en-US" sz="2200" dirty="0"/>
              <a:t>:  What are the solutions of the  congruence </a:t>
            </a:r>
            <a:r>
              <a:rPr lang="en-US" sz="2200" dirty="0">
                <a:ea typeface="Cambria Math" pitchFamily="18" charset="0"/>
              </a:rPr>
              <a:t>3</a:t>
            </a:r>
            <a:r>
              <a:rPr lang="en-US" sz="2200" i="1" dirty="0"/>
              <a:t>x</a:t>
            </a:r>
            <a:r>
              <a:rPr lang="en-US" sz="2200" dirty="0">
                <a:ea typeface="Cambria Math"/>
              </a:rPr>
              <a:t>≡</a:t>
            </a:r>
            <a:r>
              <a:rPr lang="en-US" sz="2200" dirty="0"/>
              <a:t> </a:t>
            </a:r>
            <a:r>
              <a:rPr lang="en-US" sz="2200" dirty="0">
                <a:ea typeface="Cambria Math" pitchFamily="18" charset="0"/>
              </a:rPr>
              <a:t>4</a:t>
            </a:r>
            <a:r>
              <a:rPr lang="en-US" sz="2200" dirty="0"/>
              <a:t>( mod </a:t>
            </a:r>
            <a:r>
              <a:rPr lang="en-US" sz="2200" dirty="0">
                <a:ea typeface="Cambria Math" pitchFamily="18" charset="0"/>
              </a:rPr>
              <a:t>7</a:t>
            </a:r>
            <a:r>
              <a:rPr lang="en-US" sz="2200" dirty="0"/>
              <a:t>). </a:t>
            </a:r>
          </a:p>
          <a:p>
            <a:pPr>
              <a:spcBef>
                <a:spcPts val="600"/>
              </a:spcBef>
            </a:pPr>
            <a:r>
              <a:rPr lang="en-US" sz="2200" b="1" dirty="0"/>
              <a:t>Solution</a:t>
            </a:r>
            <a:r>
              <a:rPr lang="en-US" sz="2200" dirty="0"/>
              <a:t>:  We found that </a:t>
            </a:r>
            <a:r>
              <a:rPr lang="en-US" sz="2200" dirty="0">
                <a:ea typeface="Cambria Math"/>
              </a:rPr>
              <a:t>−</a:t>
            </a:r>
            <a:r>
              <a:rPr lang="en-US" sz="2200" dirty="0">
                <a:ea typeface="Cambria Math" pitchFamily="18" charset="0"/>
              </a:rPr>
              <a:t>2 is an inverse of 3 modulo 7 (two slides back). We multiply both sides of the congruence by </a:t>
            </a:r>
            <a:r>
              <a:rPr lang="en-US" sz="2200" dirty="0">
                <a:ea typeface="Cambria Math"/>
              </a:rPr>
              <a:t>−</a:t>
            </a:r>
            <a:r>
              <a:rPr lang="en-US" sz="2200" dirty="0">
                <a:ea typeface="Cambria Math" pitchFamily="18" charset="0"/>
              </a:rPr>
              <a:t>2 giving </a:t>
            </a:r>
          </a:p>
          <a:p>
            <a:pPr algn="ctr">
              <a:spcBef>
                <a:spcPts val="600"/>
              </a:spcBef>
            </a:pPr>
            <a:r>
              <a:rPr lang="en-US" sz="2200" dirty="0">
                <a:ea typeface="Cambria Math"/>
              </a:rPr>
              <a:t>−</a:t>
            </a:r>
            <a:r>
              <a:rPr lang="en-US" sz="2200" dirty="0">
                <a:ea typeface="Cambria Math" pitchFamily="18" charset="0"/>
              </a:rPr>
              <a:t>2  </a:t>
            </a:r>
            <a:r>
              <a:rPr lang="en-US" sz="2200" dirty="0">
                <a:ea typeface="Cambria Math"/>
              </a:rPr>
              <a:t>∙</a:t>
            </a:r>
            <a:r>
              <a:rPr lang="en-US" sz="2200" dirty="0">
                <a:ea typeface="Cambria Math" pitchFamily="18" charset="0"/>
              </a:rPr>
              <a:t> 3</a:t>
            </a:r>
            <a:r>
              <a:rPr lang="en-US" sz="2200" i="1" dirty="0"/>
              <a:t>x </a:t>
            </a:r>
            <a:r>
              <a:rPr lang="en-US" sz="2200" dirty="0">
                <a:ea typeface="Cambria Math"/>
              </a:rPr>
              <a:t>≡</a:t>
            </a:r>
            <a:r>
              <a:rPr lang="en-US" sz="2200" dirty="0"/>
              <a:t> </a:t>
            </a:r>
            <a:r>
              <a:rPr lang="en-US" sz="2200" dirty="0">
                <a:ea typeface="Cambria Math"/>
              </a:rPr>
              <a:t>−</a:t>
            </a:r>
            <a:r>
              <a:rPr lang="en-US" sz="2200" dirty="0">
                <a:ea typeface="Cambria Math" pitchFamily="18" charset="0"/>
              </a:rPr>
              <a:t>2 </a:t>
            </a:r>
            <a:r>
              <a:rPr lang="en-US" sz="2200" dirty="0">
                <a:ea typeface="Cambria Math"/>
              </a:rPr>
              <a:t>∙ </a:t>
            </a:r>
            <a:r>
              <a:rPr lang="en-US" sz="2200" dirty="0">
                <a:ea typeface="Cambria Math" pitchFamily="18" charset="0"/>
              </a:rPr>
              <a:t>4</a:t>
            </a:r>
            <a:r>
              <a:rPr lang="en-US" sz="2200" dirty="0"/>
              <a:t>(mod </a:t>
            </a:r>
            <a:r>
              <a:rPr lang="en-US" sz="2200" dirty="0">
                <a:ea typeface="Cambria Math" pitchFamily="18" charset="0"/>
              </a:rPr>
              <a:t>7</a:t>
            </a:r>
            <a:r>
              <a:rPr lang="en-US" sz="2200" dirty="0"/>
              <a:t>).</a:t>
            </a:r>
          </a:p>
          <a:p>
            <a:pPr>
              <a:spcBef>
                <a:spcPts val="600"/>
              </a:spcBef>
            </a:pPr>
            <a:r>
              <a:rPr lang="en-US" sz="2200" dirty="0"/>
              <a:t>Because  </a:t>
            </a:r>
            <a:r>
              <a:rPr lang="en-US" sz="2200" dirty="0">
                <a:ea typeface="Cambria Math"/>
              </a:rPr>
              <a:t>−</a:t>
            </a:r>
            <a:r>
              <a:rPr lang="en-US" sz="2200" dirty="0">
                <a:ea typeface="Cambria Math" pitchFamily="18" charset="0"/>
              </a:rPr>
              <a:t>6 </a:t>
            </a:r>
            <a:r>
              <a:rPr lang="en-US" sz="2200" dirty="0">
                <a:ea typeface="Cambria Math"/>
              </a:rPr>
              <a:t>≡</a:t>
            </a:r>
            <a:r>
              <a:rPr lang="en-US" sz="2200" dirty="0"/>
              <a:t> </a:t>
            </a:r>
            <a:r>
              <a:rPr lang="en-US" sz="2200" dirty="0">
                <a:ea typeface="Cambria Math"/>
              </a:rPr>
              <a:t>1 </a:t>
            </a:r>
            <a:r>
              <a:rPr lang="en-US" sz="2200" dirty="0"/>
              <a:t>(mod </a:t>
            </a:r>
            <a:r>
              <a:rPr lang="en-US" sz="2200" dirty="0">
                <a:ea typeface="Cambria Math" pitchFamily="18" charset="0"/>
              </a:rPr>
              <a:t>7</a:t>
            </a:r>
            <a:r>
              <a:rPr lang="en-US" sz="2200" dirty="0"/>
              <a:t>)  and </a:t>
            </a:r>
            <a:r>
              <a:rPr lang="en-US" sz="2200" dirty="0">
                <a:ea typeface="Cambria Math"/>
              </a:rPr>
              <a:t>−</a:t>
            </a:r>
            <a:r>
              <a:rPr lang="en-US" sz="2200" dirty="0">
                <a:ea typeface="Cambria Math" pitchFamily="18" charset="0"/>
              </a:rPr>
              <a:t>8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it follows that if </a:t>
            </a:r>
            <a:r>
              <a:rPr lang="en-US" sz="2200" i="1" dirty="0"/>
              <a:t>x</a:t>
            </a:r>
            <a:r>
              <a:rPr lang="en-US" sz="2200" dirty="0"/>
              <a:t> is a solution, then </a:t>
            </a:r>
            <a:r>
              <a:rPr lang="en-US" sz="2200" i="1" dirty="0"/>
              <a:t>x</a:t>
            </a:r>
            <a:r>
              <a:rPr lang="en-US" sz="2200" dirty="0">
                <a:ea typeface="Cambria Math"/>
              </a:rPr>
              <a:t> ≡</a:t>
            </a:r>
            <a:r>
              <a:rPr lang="en-US" sz="2200" dirty="0"/>
              <a:t> </a:t>
            </a:r>
            <a:r>
              <a:rPr lang="en-US" sz="2200" dirty="0">
                <a:ea typeface="Cambria Math"/>
              </a:rPr>
              <a:t> −</a:t>
            </a:r>
            <a:r>
              <a:rPr lang="en-US" sz="2200" dirty="0">
                <a:ea typeface="Cambria Math" pitchFamily="18" charset="0"/>
              </a:rPr>
              <a:t>8</a:t>
            </a:r>
            <a:r>
              <a:rPr lang="en-US" sz="2200" dirty="0">
                <a:ea typeface="Cambria Math"/>
              </a:rPr>
              <a:t> </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a:t>
            </a:r>
          </a:p>
          <a:p>
            <a:pPr>
              <a:spcBef>
                <a:spcPts val="600"/>
              </a:spcBef>
            </a:pPr>
            <a:r>
              <a:rPr lang="en-US" sz="2200" dirty="0"/>
              <a:t>We need to determine if every </a:t>
            </a:r>
            <a:r>
              <a:rPr lang="en-US" sz="2200" i="1" dirty="0"/>
              <a:t>x</a:t>
            </a:r>
            <a:r>
              <a:rPr lang="en-US" sz="2200" dirty="0"/>
              <a:t> with</a:t>
            </a:r>
            <a:r>
              <a:rPr lang="en-US" sz="2200" i="1" dirty="0"/>
              <a:t> 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is a solution. Assume that    </a:t>
            </a:r>
            <a:r>
              <a:rPr lang="en-US" sz="2200" i="1" dirty="0"/>
              <a:t>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By Theorem </a:t>
            </a:r>
            <a:r>
              <a:rPr lang="en-US" sz="2200" dirty="0">
                <a:ea typeface="Cambria Math" pitchFamily="18" charset="0"/>
              </a:rPr>
              <a:t>5</a:t>
            </a:r>
            <a:r>
              <a:rPr lang="en-US" sz="2200" dirty="0"/>
              <a:t> of Section </a:t>
            </a:r>
            <a:r>
              <a:rPr lang="en-US" sz="2200" dirty="0">
                <a:ea typeface="Cambria Math" pitchFamily="18" charset="0"/>
              </a:rPr>
              <a:t>4.1</a:t>
            </a:r>
            <a:r>
              <a:rPr lang="en-US" sz="2200" dirty="0"/>
              <a:t>, it follows that</a:t>
            </a:r>
            <a:r>
              <a:rPr lang="en-US" sz="2200" dirty="0">
                <a:ea typeface="Cambria Math" pitchFamily="18" charset="0"/>
              </a:rPr>
              <a:t> 3</a:t>
            </a:r>
            <a:r>
              <a:rPr lang="en-US" sz="2200" i="1" dirty="0"/>
              <a:t>x </a:t>
            </a:r>
            <a:r>
              <a:rPr lang="en-US" sz="2200" dirty="0">
                <a:ea typeface="Cambria Math"/>
              </a:rPr>
              <a:t>≡</a:t>
            </a:r>
            <a:r>
              <a:rPr lang="en-US" sz="2200" dirty="0"/>
              <a:t> </a:t>
            </a:r>
            <a:r>
              <a:rPr lang="en-US" sz="2200" dirty="0">
                <a:ea typeface="Cambria Math" pitchFamily="18" charset="0"/>
              </a:rPr>
              <a:t>3 </a:t>
            </a:r>
            <a:r>
              <a:rPr lang="en-US" sz="2200" dirty="0">
                <a:ea typeface="Cambria Math"/>
              </a:rPr>
              <a:t>∙</a:t>
            </a:r>
            <a:r>
              <a:rPr lang="en-US" sz="2200" dirty="0">
                <a:ea typeface="Cambria Math" pitchFamily="18" charset="0"/>
              </a:rPr>
              <a:t> 6</a:t>
            </a:r>
            <a:r>
              <a:rPr lang="en-US" sz="2200" i="1" dirty="0"/>
              <a:t> = </a:t>
            </a:r>
            <a:r>
              <a:rPr lang="en-US" sz="2200" dirty="0">
                <a:ea typeface="Cambria Math" pitchFamily="18" charset="0"/>
              </a:rPr>
              <a:t>18</a:t>
            </a:r>
            <a:r>
              <a:rPr lang="en-US" sz="2200" i="1" dirty="0"/>
              <a:t> </a:t>
            </a:r>
            <a:r>
              <a:rPr lang="en-US" sz="2200" dirty="0">
                <a:ea typeface="Cambria Math"/>
              </a:rPr>
              <a:t>≡ </a:t>
            </a:r>
            <a:r>
              <a:rPr lang="en-US" sz="2200" dirty="0">
                <a:ea typeface="Cambria Math" pitchFamily="18" charset="0"/>
              </a:rPr>
              <a:t>4</a:t>
            </a:r>
            <a:r>
              <a:rPr lang="en-US" sz="2200" dirty="0"/>
              <a:t>( mod </a:t>
            </a:r>
            <a:r>
              <a:rPr lang="en-US" sz="2200" dirty="0">
                <a:ea typeface="Cambria Math" pitchFamily="18" charset="0"/>
              </a:rPr>
              <a:t>7</a:t>
            </a:r>
            <a:r>
              <a:rPr lang="en-US" sz="2200" dirty="0"/>
              <a:t>) which shows that all such </a:t>
            </a:r>
            <a:r>
              <a:rPr lang="en-US" sz="2200" i="1" dirty="0"/>
              <a:t>x</a:t>
            </a:r>
            <a:r>
              <a:rPr lang="en-US" sz="2200" dirty="0"/>
              <a:t> satisfy the congruence. </a:t>
            </a:r>
          </a:p>
          <a:p>
            <a:pPr>
              <a:spcBef>
                <a:spcPts val="600"/>
              </a:spcBef>
            </a:pPr>
            <a:r>
              <a:rPr lang="en-US" sz="2200" dirty="0"/>
              <a:t>The solutions are the integers </a:t>
            </a:r>
            <a:r>
              <a:rPr lang="en-US" sz="2200" i="1" dirty="0"/>
              <a:t>x</a:t>
            </a:r>
            <a:r>
              <a:rPr lang="en-US" sz="2200" dirty="0"/>
              <a:t> such that </a:t>
            </a:r>
            <a:r>
              <a:rPr lang="en-US" sz="2200" i="1" dirty="0"/>
              <a:t>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namely,  </a:t>
            </a:r>
            <a:r>
              <a:rPr lang="en-US" sz="2200" dirty="0">
                <a:ea typeface="Cambria Math" pitchFamily="18" charset="0"/>
              </a:rPr>
              <a:t>6,13,20 …</a:t>
            </a:r>
            <a:r>
              <a:rPr lang="en-US" sz="2200" dirty="0"/>
              <a:t> and  </a:t>
            </a:r>
            <a:r>
              <a:rPr lang="en-US" sz="2200" dirty="0">
                <a:ea typeface="Cambria Math" pitchFamily="18" charset="0"/>
              </a:rPr>
              <a:t> </a:t>
            </a:r>
            <a:r>
              <a:rPr lang="en-US" sz="2200" dirty="0">
                <a:ea typeface="Cambria Math"/>
              </a:rPr>
              <a:t>−</a:t>
            </a:r>
            <a:r>
              <a:rPr lang="en-US" sz="2200" dirty="0">
                <a:ea typeface="Cambria Math" pitchFamily="18" charset="0"/>
              </a:rPr>
              <a:t>1,</a:t>
            </a:r>
            <a:r>
              <a:rPr lang="en-US" sz="2200" dirty="0">
                <a:ea typeface="Cambria Math"/>
              </a:rPr>
              <a:t> − </a:t>
            </a:r>
            <a:r>
              <a:rPr lang="en-US" sz="2200" dirty="0">
                <a:ea typeface="Cambria Math" pitchFamily="18" charset="0"/>
              </a:rPr>
              <a:t>8,</a:t>
            </a:r>
            <a:r>
              <a:rPr lang="en-US" sz="2200" dirty="0">
                <a:ea typeface="Cambria Math"/>
              </a:rPr>
              <a:t> − </a:t>
            </a:r>
            <a:r>
              <a:rPr lang="en-US" sz="2200" dirty="0">
                <a:ea typeface="Cambria Math" pitchFamily="18" charset="0"/>
              </a:rPr>
              <a:t>15,…</a:t>
            </a:r>
            <a:endParaRPr lang="en-US" sz="2200" i="1" dirty="0"/>
          </a:p>
        </p:txBody>
      </p:sp>
    </p:spTree>
    <p:extLst>
      <p:ext uri="{BB962C8B-B14F-4D97-AF65-F5344CB8AC3E}">
        <p14:creationId xmlns:p14="http://schemas.microsoft.com/office/powerpoint/2010/main" val="2286285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1</a:t>
            </a:r>
          </a:p>
        </p:txBody>
      </p:sp>
      <p:sp>
        <p:nvSpPr>
          <p:cNvPr id="5" name="Content Placeholder 2"/>
          <p:cNvSpPr>
            <a:spLocks noGrp="1"/>
          </p:cNvSpPr>
          <p:nvPr>
            <p:ph idx="1"/>
          </p:nvPr>
        </p:nvSpPr>
        <p:spPr>
          <a:xfrm>
            <a:off x="457200" y="1295400"/>
            <a:ext cx="8458200" cy="5303520"/>
          </a:xfrm>
        </p:spPr>
        <p:txBody>
          <a:bodyPr/>
          <a:lstStyle/>
          <a:p>
            <a:pPr>
              <a:spcBef>
                <a:spcPts val="400"/>
              </a:spcBef>
            </a:pPr>
            <a:r>
              <a:rPr lang="en-US" sz="2400" dirty="0"/>
              <a:t>In the first century, the Chinese mathematician Sun-</a:t>
            </a:r>
            <a:r>
              <a:rPr lang="en-US" sz="2400" dirty="0" err="1"/>
              <a:t>Tsu</a:t>
            </a:r>
            <a:r>
              <a:rPr lang="en-US" sz="2400" dirty="0"/>
              <a:t> asked:</a:t>
            </a:r>
          </a:p>
          <a:p>
            <a:pPr marL="0" lvl="1" indent="0">
              <a:spcBef>
                <a:spcPts val="400"/>
              </a:spcBef>
              <a:buNone/>
            </a:pPr>
            <a:r>
              <a:rPr lang="en-US" sz="2400" dirty="0"/>
              <a:t>There are certain things whose number is unknown. When divided by </a:t>
            </a:r>
            <a:r>
              <a:rPr lang="en-US" sz="2400" dirty="0">
                <a:ea typeface="Cambria Math" pitchFamily="18" charset="0"/>
              </a:rPr>
              <a:t>3</a:t>
            </a:r>
            <a:r>
              <a:rPr lang="en-US" sz="2400" dirty="0"/>
              <a:t>, the remainder is </a:t>
            </a:r>
            <a:r>
              <a:rPr lang="en-US" sz="2400" dirty="0">
                <a:ea typeface="Cambria Math" pitchFamily="18" charset="0"/>
              </a:rPr>
              <a:t>2</a:t>
            </a:r>
            <a:r>
              <a:rPr lang="en-US" sz="2400" dirty="0"/>
              <a:t>; when divided by </a:t>
            </a:r>
            <a:r>
              <a:rPr lang="en-US" sz="2400" dirty="0">
                <a:ea typeface="Cambria Math" pitchFamily="18" charset="0"/>
              </a:rPr>
              <a:t>5</a:t>
            </a:r>
            <a:r>
              <a:rPr lang="en-US" sz="2400" dirty="0"/>
              <a:t>, the remainder is </a:t>
            </a:r>
            <a:r>
              <a:rPr lang="en-US" sz="2400" dirty="0">
                <a:ea typeface="Cambria Math" pitchFamily="18" charset="0"/>
              </a:rPr>
              <a:t>3</a:t>
            </a:r>
            <a:r>
              <a:rPr lang="en-US" sz="2400" dirty="0"/>
              <a:t>; when divided by </a:t>
            </a:r>
            <a:r>
              <a:rPr lang="en-US" sz="2400" dirty="0">
                <a:ea typeface="Cambria Math" pitchFamily="18" charset="0"/>
              </a:rPr>
              <a:t>7</a:t>
            </a:r>
            <a:r>
              <a:rPr lang="en-US" sz="2400" dirty="0"/>
              <a:t>, the remainder is </a:t>
            </a:r>
            <a:r>
              <a:rPr lang="en-US" sz="2400" dirty="0">
                <a:ea typeface="Cambria Math" pitchFamily="18" charset="0"/>
              </a:rPr>
              <a:t>2</a:t>
            </a:r>
            <a:r>
              <a:rPr lang="en-US" sz="2400" dirty="0"/>
              <a:t>. What will be the number of things?</a:t>
            </a:r>
          </a:p>
          <a:p>
            <a:pPr>
              <a:spcBef>
                <a:spcPts val="400"/>
              </a:spcBef>
            </a:pPr>
            <a:r>
              <a:rPr lang="en-US" sz="2400" dirty="0"/>
              <a:t>This puzzle can be translated into the  solution of the system of </a:t>
            </a:r>
            <a:r>
              <a:rPr lang="en-US" sz="2400" dirty="0" err="1"/>
              <a:t>congruences</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3</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3 </a:t>
            </a:r>
            <a:r>
              <a:rPr lang="en-US" sz="2400" dirty="0"/>
              <a:t>( mod </a:t>
            </a:r>
            <a:r>
              <a:rPr lang="en-US" sz="2400" dirty="0">
                <a:ea typeface="Cambria Math" pitchFamily="18" charset="0"/>
              </a:rPr>
              <a:t>5</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7</a:t>
            </a:r>
            <a:r>
              <a:rPr lang="en-US" sz="2400" dirty="0"/>
              <a:t>)?</a:t>
            </a:r>
          </a:p>
          <a:p>
            <a:pPr>
              <a:spcBef>
                <a:spcPts val="400"/>
              </a:spcBef>
            </a:pPr>
            <a:r>
              <a:rPr lang="en-US" sz="2400" dirty="0"/>
              <a:t>We’ll see how the theorem that is known as the </a:t>
            </a:r>
            <a:r>
              <a:rPr lang="en-US" sz="2400" i="1" dirty="0"/>
              <a:t>Chinese Remainder Theorem </a:t>
            </a:r>
            <a:r>
              <a:rPr lang="en-US" sz="2400" dirty="0"/>
              <a:t>can be used to solve Sun-</a:t>
            </a:r>
            <a:r>
              <a:rPr lang="en-US" sz="2400" dirty="0" err="1"/>
              <a:t>Tsu’s</a:t>
            </a:r>
            <a:r>
              <a:rPr lang="en-US" sz="2400" dirty="0"/>
              <a:t> problem.</a:t>
            </a:r>
          </a:p>
        </p:txBody>
      </p:sp>
    </p:spTree>
    <p:extLst>
      <p:ext uri="{BB962C8B-B14F-4D97-AF65-F5344CB8AC3E}">
        <p14:creationId xmlns:p14="http://schemas.microsoft.com/office/powerpoint/2010/main" val="54609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2</a:t>
            </a:r>
          </a:p>
        </p:txBody>
      </p:sp>
      <p:sp>
        <p:nvSpPr>
          <p:cNvPr id="5" name="Content Placeholder 2"/>
          <p:cNvSpPr>
            <a:spLocks noGrp="1"/>
          </p:cNvSpPr>
          <p:nvPr>
            <p:ph idx="1"/>
          </p:nvPr>
        </p:nvSpPr>
        <p:spPr>
          <a:xfrm>
            <a:off x="457200" y="1295400"/>
            <a:ext cx="8595360" cy="5257800"/>
          </a:xfrm>
        </p:spPr>
        <p:txBody>
          <a:bodyPr/>
          <a:lstStyle/>
          <a:p>
            <a:pPr>
              <a:spcBef>
                <a:spcPts val="0"/>
              </a:spcBef>
              <a:spcAft>
                <a:spcPts val="400"/>
              </a:spcAft>
            </a:pPr>
            <a:r>
              <a:rPr lang="en-US" sz="2200" b="1" dirty="0"/>
              <a:t>Theorem </a:t>
            </a:r>
            <a:r>
              <a:rPr lang="en-US" sz="2200" b="1" dirty="0">
                <a:ea typeface="Cambria Math" pitchFamily="18" charset="0"/>
              </a:rPr>
              <a:t>2</a:t>
            </a:r>
            <a:r>
              <a:rPr lang="en-US" sz="2200" dirty="0"/>
              <a:t>: (</a:t>
            </a:r>
            <a:r>
              <a:rPr lang="en-US" sz="2200" i="1" dirty="0"/>
              <a:t>The Chinese Remainder Theorem</a:t>
            </a:r>
            <a:r>
              <a:rPr lang="en-US" sz="2200" dirty="0"/>
              <a:t>) Let </a:t>
            </a:r>
            <a:r>
              <a:rPr lang="en-US" sz="2200" i="1" dirty="0"/>
              <a:t>m</a:t>
            </a:r>
            <a:r>
              <a:rPr lang="en-US" sz="2200" baseline="-25000" dirty="0">
                <a:ea typeface="Cambria Math" pitchFamily="18" charset="0"/>
              </a:rPr>
              <a:t>1</a:t>
            </a:r>
            <a:r>
              <a:rPr lang="en-US" sz="2200" dirty="0"/>
              <a:t>,</a:t>
            </a:r>
            <a:r>
              <a:rPr lang="en-US" sz="2200" i="1" dirty="0"/>
              <a:t>m</a:t>
            </a:r>
            <a:r>
              <a:rPr lang="en-US" sz="2200" baseline="-25000" dirty="0">
                <a:ea typeface="Cambria Math" pitchFamily="18" charset="0"/>
              </a:rPr>
              <a:t>2</a:t>
            </a:r>
            <a:r>
              <a:rPr lang="en-US" sz="2200" dirty="0"/>
              <a:t>,…,</a:t>
            </a:r>
            <a:r>
              <a:rPr lang="en-US" sz="2200" i="1" dirty="0" err="1"/>
              <a:t>m</a:t>
            </a:r>
            <a:r>
              <a:rPr lang="en-US" sz="2200" i="1" baseline="-25000" dirty="0" err="1">
                <a:ea typeface="Cambria Math" pitchFamily="18" charset="0"/>
              </a:rPr>
              <a:t>n</a:t>
            </a:r>
            <a:r>
              <a:rPr lang="en-US" sz="2200" dirty="0"/>
              <a:t> be pairwise relatively prime positive integers greater than one and </a:t>
            </a:r>
            <a:r>
              <a:rPr lang="en-US" sz="2200" i="1" dirty="0"/>
              <a:t>a</a:t>
            </a:r>
            <a:r>
              <a:rPr lang="en-US" sz="2200" baseline="-25000" dirty="0">
                <a:ea typeface="Cambria Math" pitchFamily="18" charset="0"/>
              </a:rPr>
              <a:t>1</a:t>
            </a:r>
            <a:r>
              <a:rPr lang="en-US" sz="2200" dirty="0"/>
              <a:t>,</a:t>
            </a:r>
            <a:r>
              <a:rPr lang="en-US" sz="2200" i="1" dirty="0"/>
              <a:t>a</a:t>
            </a:r>
            <a:r>
              <a:rPr lang="en-US" sz="2200" baseline="-25000" dirty="0">
                <a:ea typeface="Cambria Math" pitchFamily="18" charset="0"/>
              </a:rPr>
              <a:t>2</a:t>
            </a:r>
            <a:r>
              <a:rPr lang="en-US" sz="2200" dirty="0"/>
              <a:t>,…,</a:t>
            </a:r>
            <a:r>
              <a:rPr lang="en-US" sz="2200" i="1" dirty="0"/>
              <a:t>a</a:t>
            </a:r>
            <a:r>
              <a:rPr lang="en-US" sz="2200" i="1" baseline="-25000" dirty="0">
                <a:ea typeface="Cambria Math" pitchFamily="18" charset="0"/>
              </a:rPr>
              <a:t>n</a:t>
            </a:r>
            <a:r>
              <a:rPr lang="en-US" sz="2200" dirty="0"/>
              <a:t> arbitrary integers. Then the system</a:t>
            </a:r>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1</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1</a:t>
            </a:r>
            <a:r>
              <a:rPr lang="en-US" sz="2200" dirty="0"/>
              <a:t>)</a:t>
            </a:r>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2</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2</a:t>
            </a:r>
            <a:r>
              <a:rPr lang="en-US" sz="2200" dirty="0"/>
              <a:t>)</a:t>
            </a:r>
          </a:p>
          <a:p>
            <a:pPr lvl="1">
              <a:spcBef>
                <a:spcPts val="0"/>
              </a:spcBef>
              <a:spcAft>
                <a:spcPts val="400"/>
              </a:spcAft>
              <a:buNone/>
            </a:pPr>
            <a:r>
              <a:rPr lang="en-US" sz="2200" dirty="0"/>
              <a:t>    </a:t>
            </a:r>
            <a:r>
              <a:rPr lang="en-US" sz="2200" dirty="0">
                <a:ea typeface="Cambria Math"/>
              </a:rPr>
              <a:t>∙</a:t>
            </a:r>
          </a:p>
          <a:p>
            <a:pPr lvl="1">
              <a:spcBef>
                <a:spcPts val="0"/>
              </a:spcBef>
              <a:spcAft>
                <a:spcPts val="400"/>
              </a:spcAft>
              <a:buNone/>
            </a:pPr>
            <a:r>
              <a:rPr lang="en-US" sz="2200" dirty="0">
                <a:ea typeface="Cambria Math"/>
              </a:rPr>
              <a:t>     ∙</a:t>
            </a:r>
          </a:p>
          <a:p>
            <a:pPr lvl="1">
              <a:spcBef>
                <a:spcPts val="0"/>
              </a:spcBef>
              <a:spcAft>
                <a:spcPts val="400"/>
              </a:spcAft>
              <a:buNone/>
            </a:pPr>
            <a:r>
              <a:rPr lang="en-US" sz="2200" dirty="0">
                <a:ea typeface="Cambria Math"/>
              </a:rPr>
              <a:t>     ∙</a:t>
            </a:r>
            <a:endParaRPr lang="en-US" sz="2200" dirty="0"/>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i="1" baseline="-25000" dirty="0">
                <a:ea typeface="Cambria Math" pitchFamily="18" charset="0"/>
              </a:rPr>
              <a:t>n</a:t>
            </a:r>
            <a:r>
              <a:rPr lang="en-US" sz="2200" dirty="0">
                <a:ea typeface="Cambria Math" pitchFamily="18" charset="0"/>
              </a:rPr>
              <a:t> </a:t>
            </a:r>
            <a:r>
              <a:rPr lang="en-US" sz="2200" dirty="0"/>
              <a:t>( mod </a:t>
            </a:r>
            <a:r>
              <a:rPr lang="en-US" sz="2200" i="1" dirty="0" err="1"/>
              <a:t>m</a:t>
            </a:r>
            <a:r>
              <a:rPr lang="en-US" sz="2200" i="1" baseline="-25000" dirty="0" err="1">
                <a:ea typeface="Cambria Math" pitchFamily="18" charset="0"/>
              </a:rPr>
              <a:t>n</a:t>
            </a:r>
            <a:r>
              <a:rPr lang="en-US" sz="2200" dirty="0"/>
              <a:t>)</a:t>
            </a:r>
          </a:p>
          <a:p>
            <a:pPr>
              <a:spcBef>
                <a:spcPts val="0"/>
              </a:spcBef>
              <a:spcAft>
                <a:spcPts val="400"/>
              </a:spcAft>
            </a:pPr>
            <a:r>
              <a:rPr lang="en-US" sz="2200" dirty="0"/>
              <a:t>has a unique solution  modulo </a:t>
            </a:r>
            <a:r>
              <a:rPr lang="en-US" sz="2200" i="1" dirty="0"/>
              <a:t>m</a:t>
            </a:r>
            <a:r>
              <a:rPr lang="en-US" sz="2200" dirty="0"/>
              <a:t> = </a:t>
            </a:r>
            <a:r>
              <a:rPr lang="en-US" sz="2200" i="1" dirty="0"/>
              <a:t>m</a:t>
            </a:r>
            <a:r>
              <a:rPr lang="en-US" sz="2200" baseline="-25000" dirty="0">
                <a:ea typeface="Cambria Math" pitchFamily="18" charset="0"/>
              </a:rPr>
              <a:t>1</a:t>
            </a:r>
            <a:r>
              <a:rPr lang="en-US" sz="2200" i="1" dirty="0"/>
              <a:t>m</a:t>
            </a:r>
            <a:r>
              <a:rPr lang="en-US" sz="2200" baseline="-25000" dirty="0">
                <a:ea typeface="Cambria Math" pitchFamily="18" charset="0"/>
              </a:rPr>
              <a:t>2</a:t>
            </a:r>
            <a:r>
              <a:rPr lang="en-US" sz="2200" dirty="0">
                <a:ea typeface="Cambria Math"/>
              </a:rPr>
              <a:t> ∙ ∙ ∙ </a:t>
            </a:r>
            <a:r>
              <a:rPr lang="en-US" sz="2200" i="1" dirty="0" err="1"/>
              <a:t>m</a:t>
            </a:r>
            <a:r>
              <a:rPr lang="en-US" sz="2200" i="1" baseline="-25000" dirty="0" err="1">
                <a:ea typeface="Cambria Math" pitchFamily="18" charset="0"/>
              </a:rPr>
              <a:t>n</a:t>
            </a:r>
            <a:r>
              <a:rPr lang="en-US" sz="2200" dirty="0"/>
              <a:t>. </a:t>
            </a:r>
          </a:p>
          <a:p>
            <a:pPr>
              <a:spcBef>
                <a:spcPts val="0"/>
              </a:spcBef>
              <a:spcAft>
                <a:spcPts val="400"/>
              </a:spcAft>
            </a:pPr>
            <a:r>
              <a:rPr lang="en-US" sz="2200" dirty="0"/>
              <a:t>(That is, there is a solution x with  </a:t>
            </a:r>
            <a:r>
              <a:rPr lang="en-US" sz="2200" dirty="0">
                <a:ea typeface="Cambria Math" pitchFamily="18" charset="0"/>
              </a:rPr>
              <a:t>0</a:t>
            </a:r>
            <a:r>
              <a:rPr lang="en-US" sz="2200" dirty="0"/>
              <a:t> </a:t>
            </a:r>
            <a:r>
              <a:rPr lang="en-US" sz="2200" dirty="0">
                <a:ea typeface="Cambria Math"/>
              </a:rPr>
              <a:t>≤ </a:t>
            </a:r>
            <a:r>
              <a:rPr lang="en-US" sz="2200" i="1" dirty="0">
                <a:ea typeface="Cambria Math"/>
              </a:rPr>
              <a:t>x </a:t>
            </a:r>
            <a:r>
              <a:rPr lang="en-US" sz="2200" dirty="0">
                <a:ea typeface="Cambria Math"/>
              </a:rPr>
              <a:t>&lt;</a:t>
            </a:r>
            <a:r>
              <a:rPr lang="en-US" sz="2200" i="1" dirty="0">
                <a:ea typeface="Cambria Math"/>
              </a:rPr>
              <a:t>m</a:t>
            </a:r>
            <a:r>
              <a:rPr lang="en-US" sz="2200" dirty="0">
                <a:ea typeface="Cambria Math"/>
              </a:rPr>
              <a:t> and all other solutions are congruent modulo </a:t>
            </a:r>
            <a:r>
              <a:rPr lang="en-US" sz="2200" i="1" dirty="0">
                <a:ea typeface="Cambria Math"/>
              </a:rPr>
              <a:t>m</a:t>
            </a:r>
            <a:r>
              <a:rPr lang="en-US" sz="2200" dirty="0">
                <a:ea typeface="Cambria Math"/>
              </a:rPr>
              <a:t> to this solution.)</a:t>
            </a:r>
            <a:endParaRPr lang="en-US" sz="2200" dirty="0"/>
          </a:p>
          <a:p>
            <a:pPr>
              <a:spcBef>
                <a:spcPts val="0"/>
              </a:spcBef>
              <a:spcAft>
                <a:spcPts val="400"/>
              </a:spcAft>
            </a:pPr>
            <a:r>
              <a:rPr lang="en-US" sz="2200" b="1" dirty="0"/>
              <a:t>Proof</a:t>
            </a:r>
            <a:r>
              <a:rPr lang="en-US" sz="2200" dirty="0"/>
              <a:t>: We’ll  show that a solution exists by describing a way to construct the solution. Showing that the solution is unique modulo </a:t>
            </a:r>
            <a:r>
              <a:rPr lang="en-US" sz="2200" i="1" dirty="0"/>
              <a:t>m</a:t>
            </a:r>
            <a:r>
              <a:rPr lang="en-US" sz="2200" dirty="0"/>
              <a:t> is Exercise </a:t>
            </a:r>
            <a:r>
              <a:rPr lang="en-US" sz="2200" dirty="0">
                <a:ea typeface="Cambria Math" pitchFamily="18" charset="0"/>
              </a:rPr>
              <a:t>30</a:t>
            </a:r>
            <a:r>
              <a:rPr lang="en-US" sz="2200" dirty="0"/>
              <a:t>.</a:t>
            </a:r>
          </a:p>
        </p:txBody>
      </p:sp>
    </p:spTree>
    <p:extLst>
      <p:ext uri="{BB962C8B-B14F-4D97-AF65-F5344CB8AC3E}">
        <p14:creationId xmlns:p14="http://schemas.microsoft.com/office/powerpoint/2010/main" val="166891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3</a:t>
            </a:r>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dirty="0"/>
              <a:t>To construct a solution first let </a:t>
            </a:r>
            <a:r>
              <a:rPr lang="en-US" sz="2000" i="1" dirty="0"/>
              <a:t>M</a:t>
            </a:r>
            <a:r>
              <a:rPr lang="en-US" sz="2000" i="1" baseline="-25000" dirty="0">
                <a:ea typeface="Cambria Math" pitchFamily="18" charset="0"/>
              </a:rPr>
              <a:t>k</a:t>
            </a:r>
            <a:r>
              <a:rPr lang="en-US" sz="2000" i="1" dirty="0"/>
              <a:t>=m/</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en-US" sz="2000" dirty="0"/>
              <a:t>for </a:t>
            </a:r>
            <a:r>
              <a:rPr lang="en-US" sz="2000" i="1" dirty="0"/>
              <a:t>k</a:t>
            </a:r>
            <a:r>
              <a:rPr lang="en-US" sz="2000" dirty="0"/>
              <a:t> = </a:t>
            </a:r>
            <a:r>
              <a:rPr lang="en-US" sz="2000" dirty="0">
                <a:ea typeface="Cambria Math" pitchFamily="18" charset="0"/>
              </a:rPr>
              <a:t>1,2,…,</a:t>
            </a:r>
            <a:r>
              <a:rPr lang="en-US" sz="2000" i="1" dirty="0"/>
              <a:t>n</a:t>
            </a:r>
            <a:r>
              <a:rPr lang="en-US" sz="2000" dirty="0"/>
              <a:t> and </a:t>
            </a:r>
            <a:r>
              <a:rPr lang="en-US" sz="2000" i="1" dirty="0"/>
              <a:t> m</a:t>
            </a:r>
            <a:r>
              <a:rPr lang="en-US" sz="2000" dirty="0"/>
              <a:t> = </a:t>
            </a:r>
            <a:r>
              <a:rPr lang="en-US" sz="2000" i="1" dirty="0"/>
              <a:t>m</a:t>
            </a:r>
            <a:r>
              <a:rPr lang="en-US" sz="2000" baseline="-25000" dirty="0">
                <a:ea typeface="Cambria Math" pitchFamily="18" charset="0"/>
              </a:rPr>
              <a:t>1</a:t>
            </a:r>
            <a:r>
              <a:rPr lang="en-US" sz="2000" i="1" dirty="0"/>
              <a:t>m</a:t>
            </a:r>
            <a:r>
              <a:rPr lang="en-US" sz="2000" baseline="-25000" dirty="0">
                <a:ea typeface="Cambria Math" pitchFamily="18" charset="0"/>
              </a:rPr>
              <a:t>2</a:t>
            </a:r>
            <a:r>
              <a:rPr lang="en-US" sz="2000" dirty="0">
                <a:ea typeface="Cambria Math"/>
              </a:rPr>
              <a:t> ∙ ∙ ∙ </a:t>
            </a:r>
            <a:r>
              <a:rPr lang="en-US" sz="2000" i="1" dirty="0" err="1"/>
              <a:t>m</a:t>
            </a:r>
            <a:r>
              <a:rPr lang="en-US" sz="2000" i="1" baseline="-25000" dirty="0" err="1">
                <a:ea typeface="Cambria Math" pitchFamily="18" charset="0"/>
              </a:rPr>
              <a:t>n</a:t>
            </a:r>
            <a:r>
              <a:rPr lang="en-US" sz="2000" dirty="0"/>
              <a:t>.</a:t>
            </a:r>
          </a:p>
          <a:p>
            <a:pPr>
              <a:spcBef>
                <a:spcPts val="0"/>
              </a:spcBef>
              <a:spcAft>
                <a:spcPts val="0"/>
              </a:spcAft>
            </a:pPr>
            <a:r>
              <a:rPr lang="en-US" sz="2000" dirty="0"/>
              <a:t>Since  </a:t>
            </a:r>
            <a:r>
              <a:rPr lang="en-US" sz="2000" dirty="0" err="1"/>
              <a:t>gcd</a:t>
            </a:r>
            <a:r>
              <a:rPr lang="en-US" sz="2000" dirty="0"/>
              <a:t>(</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en-US" sz="2000" dirty="0">
                <a:ea typeface="Cambria Math" pitchFamily="18" charset="0"/>
              </a:rPr>
              <a:t>,</a:t>
            </a:r>
            <a:r>
              <a:rPr lang="en-US" sz="2000" i="1" dirty="0"/>
              <a:t>M</a:t>
            </a:r>
            <a:r>
              <a:rPr lang="en-US" sz="2000" i="1" baseline="-25000" dirty="0">
                <a:ea typeface="Cambria Math" pitchFamily="18" charset="0"/>
              </a:rPr>
              <a:t>k </a:t>
            </a:r>
            <a:r>
              <a:rPr lang="en-US" sz="2000" dirty="0">
                <a:ea typeface="Cambria Math" pitchFamily="18" charset="0"/>
              </a:rPr>
              <a:t>) = 1, by Theorem 1,  </a:t>
            </a:r>
            <a:r>
              <a:rPr lang="en-US" sz="2000" dirty="0"/>
              <a:t>there is an integer  </a:t>
            </a:r>
            <a:r>
              <a:rPr lang="en-US" sz="2000" i="1" dirty="0" err="1"/>
              <a:t>y</a:t>
            </a:r>
            <a:r>
              <a:rPr lang="en-US" sz="2000" i="1" baseline="-25000" dirty="0" err="1">
                <a:ea typeface="Cambria Math" pitchFamily="18" charset="0"/>
              </a:rPr>
              <a:t>k</a:t>
            </a:r>
            <a:r>
              <a:rPr lang="en-US" sz="2000" i="1" baseline="-25000" dirty="0">
                <a:ea typeface="Cambria Math" pitchFamily="18" charset="0"/>
              </a:rPr>
              <a:t> </a:t>
            </a:r>
            <a:r>
              <a:rPr lang="en-US" sz="2000" dirty="0"/>
              <a:t>, an inverse of </a:t>
            </a:r>
            <a:r>
              <a:rPr lang="en-US" sz="2000" i="1" dirty="0"/>
              <a:t>M</a:t>
            </a:r>
            <a:r>
              <a:rPr lang="en-US" sz="2000" i="1" baseline="-25000" dirty="0">
                <a:ea typeface="Cambria Math" pitchFamily="18" charset="0"/>
              </a:rPr>
              <a:t>k</a:t>
            </a:r>
            <a:r>
              <a:rPr lang="en-US" sz="2000" dirty="0"/>
              <a:t>  modulo </a:t>
            </a:r>
            <a:r>
              <a:rPr lang="en-US" sz="2000" i="1" dirty="0" err="1"/>
              <a:t>m</a:t>
            </a:r>
            <a:r>
              <a:rPr lang="en-US" sz="2000" i="1" baseline="-25000" dirty="0" err="1">
                <a:ea typeface="Cambria Math" pitchFamily="18" charset="0"/>
              </a:rPr>
              <a:t>k</a:t>
            </a:r>
            <a:r>
              <a:rPr lang="en-US" sz="2000" dirty="0"/>
              <a:t>,</a:t>
            </a:r>
            <a:r>
              <a:rPr lang="en-US" sz="2000" i="1" dirty="0"/>
              <a:t> </a:t>
            </a:r>
            <a:r>
              <a:rPr lang="en-US" sz="2000" dirty="0"/>
              <a:t>such that</a:t>
            </a:r>
          </a:p>
          <a:p>
            <a:pPr marL="274320" lvl="1" indent="-274320" algn="ctr">
              <a:spcBef>
                <a:spcPts val="0"/>
              </a:spcBef>
              <a:spcAft>
                <a:spcPts val="0"/>
              </a:spcAft>
              <a:buClr>
                <a:schemeClr val="accent3"/>
              </a:buClr>
              <a:buSzPct val="95000"/>
              <a:buNone/>
            </a:pP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a:t>
            </a:r>
          </a:p>
          <a:p>
            <a:pPr marL="274320" lvl="1" indent="-274320">
              <a:spcBef>
                <a:spcPts val="0"/>
              </a:spcBef>
              <a:spcAft>
                <a:spcPts val="0"/>
              </a:spcAft>
              <a:buClr>
                <a:schemeClr val="accent3"/>
              </a:buClr>
              <a:buSzPct val="95000"/>
              <a:buNone/>
            </a:pPr>
            <a:r>
              <a:rPr lang="en-US" sz="2000" dirty="0"/>
              <a:t>Form the sum</a:t>
            </a:r>
          </a:p>
          <a:p>
            <a:pPr marL="274320" lvl="1" indent="-274320" algn="ctr">
              <a:spcBef>
                <a:spcPts val="0"/>
              </a:spcBef>
              <a:spcAft>
                <a:spcPts val="0"/>
              </a:spcAft>
              <a:buClr>
                <a:schemeClr val="accent3"/>
              </a:buClr>
              <a:buSzPct val="95000"/>
              <a:buNone/>
            </a:pPr>
            <a:r>
              <a:rPr lang="en-US" sz="2000" i="1" dirty="0"/>
              <a:t>x</a:t>
            </a:r>
            <a:r>
              <a:rPr lang="en-US" sz="2000" dirty="0"/>
              <a:t> = </a:t>
            </a:r>
            <a:r>
              <a:rPr lang="en-US" sz="2000" i="1" dirty="0"/>
              <a:t>a</a:t>
            </a:r>
            <a:r>
              <a:rPr lang="en-US" sz="2000" baseline="-25000" dirty="0">
                <a:ea typeface="Cambria Math" pitchFamily="18" charset="0"/>
              </a:rPr>
              <a:t>1</a:t>
            </a:r>
            <a:r>
              <a:rPr lang="en-US" sz="2000" dirty="0"/>
              <a:t> </a:t>
            </a:r>
            <a:r>
              <a:rPr lang="en-US" sz="2000" i="1" dirty="0"/>
              <a:t>M</a:t>
            </a:r>
            <a:r>
              <a:rPr lang="en-US" sz="2000" baseline="-25000" dirty="0">
                <a:ea typeface="Cambria Math" pitchFamily="18" charset="0"/>
              </a:rPr>
              <a:t>1</a:t>
            </a:r>
            <a:r>
              <a:rPr lang="en-US" sz="2000" i="1" dirty="0"/>
              <a:t> y</a:t>
            </a:r>
            <a:r>
              <a:rPr lang="en-US" sz="2000" baseline="-25000" dirty="0">
                <a:ea typeface="Cambria Math" pitchFamily="18" charset="0"/>
              </a:rPr>
              <a:t>1  </a:t>
            </a:r>
            <a:r>
              <a:rPr lang="en-US" sz="2000" dirty="0">
                <a:ea typeface="Cambria Math" pitchFamily="18" charset="0"/>
              </a:rPr>
              <a:t> + </a:t>
            </a:r>
            <a:r>
              <a:rPr lang="en-US" sz="2000" i="1" dirty="0"/>
              <a:t>a</a:t>
            </a:r>
            <a:r>
              <a:rPr lang="en-US" sz="2000" baseline="-25000" dirty="0">
                <a:ea typeface="Cambria Math" pitchFamily="18" charset="0"/>
              </a:rPr>
              <a:t>2</a:t>
            </a:r>
            <a:r>
              <a:rPr lang="en-US" sz="2000" dirty="0"/>
              <a:t> </a:t>
            </a:r>
            <a:r>
              <a:rPr lang="en-US" sz="2000" i="1" dirty="0"/>
              <a:t>M</a:t>
            </a:r>
            <a:r>
              <a:rPr lang="en-US" sz="2000" baseline="-25000" dirty="0">
                <a:ea typeface="Cambria Math" pitchFamily="18" charset="0"/>
              </a:rPr>
              <a:t>2</a:t>
            </a:r>
            <a:r>
              <a:rPr lang="en-US" sz="2000" i="1" dirty="0"/>
              <a:t> y</a:t>
            </a:r>
            <a:r>
              <a:rPr lang="en-US" sz="2000" baseline="-25000" dirty="0">
                <a:ea typeface="Cambria Math" pitchFamily="18" charset="0"/>
              </a:rPr>
              <a:t>2</a:t>
            </a:r>
            <a:r>
              <a:rPr lang="en-US" sz="2000" dirty="0">
                <a:ea typeface="Cambria Math" pitchFamily="18" charset="0"/>
              </a:rPr>
              <a:t>   +</a:t>
            </a:r>
            <a:r>
              <a:rPr lang="en-US" sz="2000" baseline="-25000" dirty="0">
                <a:ea typeface="Cambria Math" pitchFamily="18" charset="0"/>
              </a:rPr>
              <a:t> </a:t>
            </a:r>
            <a:r>
              <a:rPr lang="en-US" sz="2000" dirty="0">
                <a:ea typeface="Cambria Math"/>
              </a:rPr>
              <a:t>∙ ∙ ∙ </a:t>
            </a:r>
            <a:r>
              <a:rPr lang="en-US" sz="2000" dirty="0">
                <a:ea typeface="Cambria Math" pitchFamily="18" charset="0"/>
              </a:rPr>
              <a:t>+ </a:t>
            </a:r>
            <a:r>
              <a:rPr lang="en-US" sz="2000" i="1" dirty="0"/>
              <a:t>a</a:t>
            </a:r>
            <a:r>
              <a:rPr lang="en-US" sz="2000" i="1" baseline="-25000" dirty="0">
                <a:ea typeface="Cambria Math" pitchFamily="18" charset="0"/>
              </a:rPr>
              <a:t>n</a:t>
            </a:r>
            <a:r>
              <a:rPr lang="en-US" sz="2000" dirty="0"/>
              <a:t> </a:t>
            </a:r>
            <a:r>
              <a:rPr lang="en-US" sz="2000" i="1" dirty="0" err="1"/>
              <a:t>M</a:t>
            </a:r>
            <a:r>
              <a:rPr lang="en-US" sz="2000" i="1" baseline="-25000" dirty="0" err="1">
                <a:ea typeface="Cambria Math" pitchFamily="18" charset="0"/>
              </a:rPr>
              <a:t>n</a:t>
            </a:r>
            <a:r>
              <a:rPr lang="en-US" sz="2000" i="1" dirty="0"/>
              <a:t> </a:t>
            </a:r>
            <a:r>
              <a:rPr lang="en-US" sz="2000" i="1" dirty="0" err="1"/>
              <a:t>y</a:t>
            </a:r>
            <a:r>
              <a:rPr lang="en-US" sz="2000" i="1" baseline="-25000" dirty="0" err="1">
                <a:ea typeface="Cambria Math" pitchFamily="18" charset="0"/>
              </a:rPr>
              <a:t>n</a:t>
            </a:r>
            <a:r>
              <a:rPr lang="en-US" sz="2000" dirty="0">
                <a:ea typeface="Cambria Math" pitchFamily="18" charset="0"/>
              </a:rPr>
              <a:t> .</a:t>
            </a:r>
          </a:p>
          <a:p>
            <a:pPr marL="274320" lvl="1" indent="-274320">
              <a:spcBef>
                <a:spcPts val="0"/>
              </a:spcBef>
              <a:spcAft>
                <a:spcPts val="0"/>
              </a:spcAft>
              <a:buClr>
                <a:schemeClr val="accent3"/>
              </a:buClr>
              <a:buSzPct val="95000"/>
              <a:buNone/>
            </a:pPr>
            <a:r>
              <a:rPr lang="en-US" sz="2000" dirty="0">
                <a:ea typeface="Cambria Math" pitchFamily="18" charset="0"/>
              </a:rPr>
              <a:t>Note that because </a:t>
            </a:r>
            <a:r>
              <a:rPr lang="en-US" sz="2000" dirty="0" err="1"/>
              <a:t>M</a:t>
            </a:r>
            <a:r>
              <a:rPr lang="en-US" sz="2000" i="1" baseline="-25000" dirty="0" err="1">
                <a:ea typeface="Cambria Math" pitchFamily="18" charset="0"/>
              </a:rPr>
              <a:t>j</a:t>
            </a:r>
            <a:r>
              <a:rPr lang="en-US" sz="2000" dirty="0"/>
              <a:t> </a:t>
            </a:r>
            <a:r>
              <a:rPr lang="en-US" sz="2000" dirty="0">
                <a:ea typeface="Cambria Math"/>
              </a:rPr>
              <a:t>≡</a:t>
            </a:r>
            <a:r>
              <a:rPr lang="en-US" sz="2000" dirty="0"/>
              <a:t> </a:t>
            </a:r>
            <a:r>
              <a:rPr lang="en-US" sz="2000" dirty="0">
                <a:ea typeface="Cambria Math" pitchFamily="18" charset="0"/>
              </a:rPr>
              <a:t>0 </a:t>
            </a:r>
            <a:r>
              <a:rPr lang="en-US" sz="2000" dirty="0"/>
              <a:t>( mod </a:t>
            </a:r>
            <a:r>
              <a:rPr lang="en-US" sz="2000" i="1" dirty="0" err="1"/>
              <a:t>m</a:t>
            </a:r>
            <a:r>
              <a:rPr lang="en-US" sz="2000" baseline="-25000" dirty="0" err="1">
                <a:ea typeface="Cambria Math" pitchFamily="18" charset="0"/>
              </a:rPr>
              <a:t>k</a:t>
            </a:r>
            <a:r>
              <a:rPr lang="en-US" sz="2000" dirty="0"/>
              <a:t>)   whenever </a:t>
            </a:r>
            <a:r>
              <a:rPr lang="en-US" sz="2000" i="1" dirty="0"/>
              <a:t>j</a:t>
            </a:r>
            <a:r>
              <a:rPr lang="en-US" sz="2000" dirty="0"/>
              <a:t>  </a:t>
            </a:r>
            <a:r>
              <a:rPr lang="en-US" sz="2000" dirty="0">
                <a:ea typeface="Cambria Math"/>
              </a:rPr>
              <a:t>≠</a:t>
            </a:r>
            <a:r>
              <a:rPr lang="en-US" sz="2000" i="1" dirty="0"/>
              <a:t>k </a:t>
            </a:r>
            <a:r>
              <a:rPr lang="en-US" sz="2000" dirty="0"/>
              <a:t>, all terms except the </a:t>
            </a:r>
            <a:r>
              <a:rPr lang="en-US" sz="2000" i="1" dirty="0"/>
              <a:t>k</a:t>
            </a:r>
            <a:r>
              <a:rPr lang="en-US" sz="2000" dirty="0"/>
              <a:t>th term in this sum are congruent to </a:t>
            </a:r>
            <a:r>
              <a:rPr lang="en-US" sz="2000" dirty="0">
                <a:ea typeface="Cambria Math" pitchFamily="18" charset="0"/>
              </a:rPr>
              <a:t>0</a:t>
            </a:r>
            <a:r>
              <a:rPr lang="en-US" sz="2000" dirty="0"/>
              <a:t> modulo </a:t>
            </a:r>
            <a:r>
              <a:rPr lang="en-US" sz="2000" i="1" dirty="0" err="1"/>
              <a:t>m</a:t>
            </a:r>
            <a:r>
              <a:rPr lang="en-US" sz="2000" i="1" baseline="-25000" dirty="0" err="1">
                <a:ea typeface="Cambria Math" pitchFamily="18" charset="0"/>
              </a:rPr>
              <a:t>k</a:t>
            </a:r>
            <a:r>
              <a:rPr lang="en-US" sz="2000" dirty="0"/>
              <a:t> .</a:t>
            </a:r>
          </a:p>
          <a:p>
            <a:pPr marL="274320" lvl="1" indent="-274320">
              <a:spcBef>
                <a:spcPts val="0"/>
              </a:spcBef>
              <a:spcAft>
                <a:spcPts val="0"/>
              </a:spcAft>
              <a:buClr>
                <a:schemeClr val="accent3"/>
              </a:buClr>
              <a:buSzPct val="95000"/>
              <a:buNone/>
            </a:pPr>
            <a:r>
              <a:rPr lang="en-US" sz="2000" dirty="0">
                <a:ea typeface="Cambria Math" pitchFamily="18" charset="0"/>
              </a:rPr>
              <a:t>Because  </a:t>
            </a: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 we see that    </a:t>
            </a:r>
            <a:r>
              <a:rPr lang="en-US" sz="2000" i="1" dirty="0"/>
              <a:t>x </a:t>
            </a:r>
            <a:r>
              <a:rPr lang="en-US" sz="2000" dirty="0">
                <a:ea typeface="Cambria Math"/>
              </a:rPr>
              <a:t>≡</a:t>
            </a:r>
            <a:r>
              <a:rPr lang="en-US" sz="2000" dirty="0"/>
              <a:t> </a:t>
            </a:r>
            <a:r>
              <a:rPr lang="en-US" sz="2000" i="1" dirty="0" err="1"/>
              <a:t>a</a:t>
            </a:r>
            <a:r>
              <a:rPr lang="en-US" sz="2000" i="1" baseline="-25000" dirty="0" err="1">
                <a:ea typeface="Cambria Math" pitchFamily="18" charset="0"/>
              </a:rPr>
              <a:t>k</a:t>
            </a:r>
            <a:r>
              <a:rPr lang="en-US" sz="2000" dirty="0"/>
              <a:t> </a:t>
            </a:r>
            <a:r>
              <a:rPr lang="en-US" sz="2000" i="1" dirty="0"/>
              <a:t>M</a:t>
            </a:r>
            <a:r>
              <a:rPr lang="en-US" sz="2000" i="1" baseline="-25000" dirty="0">
                <a:ea typeface="Cambria Math" pitchFamily="18" charset="0"/>
              </a:rPr>
              <a:t>k</a:t>
            </a:r>
            <a:r>
              <a:rPr lang="en-US" sz="2000" i="1" dirty="0"/>
              <a:t> </a:t>
            </a:r>
            <a:r>
              <a:rPr lang="en-US" sz="2000" i="1" dirty="0" err="1"/>
              <a:t>y</a:t>
            </a:r>
            <a:r>
              <a:rPr lang="en-US" sz="2000" i="1" baseline="-25000" dirty="0" err="1">
                <a:ea typeface="Cambria Math" pitchFamily="18" charset="0"/>
              </a:rPr>
              <a:t>k</a:t>
            </a:r>
            <a:r>
              <a:rPr lang="en-US" sz="2000" dirty="0">
                <a:ea typeface="Cambria Math" pitchFamily="18" charset="0"/>
              </a:rPr>
              <a:t> </a:t>
            </a:r>
            <a:r>
              <a:rPr lang="en-US" sz="2000" dirty="0">
                <a:ea typeface="Cambria Math"/>
              </a:rPr>
              <a:t>≡</a:t>
            </a:r>
            <a:r>
              <a:rPr lang="en-US" sz="2000" i="1" dirty="0"/>
              <a:t> </a:t>
            </a:r>
            <a:r>
              <a:rPr lang="en-US" sz="2000" i="1" dirty="0" err="1"/>
              <a:t>a</a:t>
            </a:r>
            <a:r>
              <a:rPr lang="en-US" sz="2000" i="1" baseline="-25000" dirty="0" err="1">
                <a:ea typeface="Cambria Math" pitchFamily="18" charset="0"/>
              </a:rPr>
              <a:t>k</a:t>
            </a:r>
            <a:r>
              <a:rPr lang="en-US" sz="2000" dirty="0"/>
              <a:t>( mod </a:t>
            </a:r>
            <a:r>
              <a:rPr lang="en-US" sz="2000" i="1" dirty="0" err="1"/>
              <a:t>m</a:t>
            </a:r>
            <a:r>
              <a:rPr lang="en-US" sz="2000" i="1" baseline="-25000" dirty="0" err="1">
                <a:ea typeface="Cambria Math" pitchFamily="18" charset="0"/>
              </a:rPr>
              <a:t>k</a:t>
            </a:r>
            <a:r>
              <a:rPr lang="en-US" sz="2000" dirty="0"/>
              <a:t>), for </a:t>
            </a:r>
            <a:r>
              <a:rPr lang="en-US" sz="2000" i="1" dirty="0"/>
              <a:t>k</a:t>
            </a:r>
            <a:r>
              <a:rPr lang="en-US" sz="2000" dirty="0"/>
              <a:t> = </a:t>
            </a:r>
            <a:r>
              <a:rPr lang="en-US" sz="2000" dirty="0">
                <a:ea typeface="Cambria Math" pitchFamily="18" charset="0"/>
              </a:rPr>
              <a:t>1,2,…,</a:t>
            </a:r>
            <a:r>
              <a:rPr lang="en-US" sz="2000" i="1" dirty="0"/>
              <a:t>n</a:t>
            </a:r>
            <a:r>
              <a:rPr lang="en-US" sz="2000" dirty="0"/>
              <a:t>.</a:t>
            </a:r>
          </a:p>
          <a:p>
            <a:pPr marL="274320" lvl="1" indent="-274320">
              <a:spcBef>
                <a:spcPts val="0"/>
              </a:spcBef>
              <a:spcAft>
                <a:spcPts val="0"/>
              </a:spcAft>
              <a:buClr>
                <a:schemeClr val="accent3"/>
              </a:buClr>
              <a:buSzPct val="95000"/>
              <a:buNone/>
            </a:pPr>
            <a:r>
              <a:rPr lang="en-US" sz="2000" dirty="0"/>
              <a:t>Hence, </a:t>
            </a:r>
            <a:r>
              <a:rPr lang="en-US" sz="2000" i="1" dirty="0"/>
              <a:t>x</a:t>
            </a:r>
            <a:r>
              <a:rPr lang="en-US" sz="2000" dirty="0"/>
              <a:t> is a simultaneous solution to the </a:t>
            </a:r>
            <a:r>
              <a:rPr lang="en-US" sz="2000" i="1" dirty="0"/>
              <a:t>n</a:t>
            </a:r>
            <a:r>
              <a:rPr lang="en-US" sz="2000" dirty="0"/>
              <a:t> </a:t>
            </a:r>
            <a:r>
              <a:rPr lang="en-US" sz="2000" dirty="0" err="1"/>
              <a:t>congruences</a:t>
            </a:r>
            <a:r>
              <a:rPr lang="en-US" sz="2000" dirty="0"/>
              <a:t>.</a:t>
            </a:r>
          </a:p>
          <a:p>
            <a:pPr lvl="1">
              <a:spcBef>
                <a:spcPts val="0"/>
              </a:spcBef>
              <a:spcAft>
                <a:spcPts val="0"/>
              </a:spcAft>
              <a:buNone/>
            </a:pPr>
            <a:r>
              <a:rPr lang="en-US" sz="2000" dirty="0"/>
              <a:t>     </a:t>
            </a:r>
            <a:r>
              <a:rPr lang="en-US" sz="2000" i="1" dirty="0"/>
              <a:t>x </a:t>
            </a:r>
            <a:r>
              <a:rPr lang="en-US" sz="2000" dirty="0">
                <a:ea typeface="Cambria Math"/>
              </a:rPr>
              <a:t>≡</a:t>
            </a:r>
            <a:r>
              <a:rPr lang="en-US" sz="2000" dirty="0"/>
              <a:t> </a:t>
            </a:r>
            <a:r>
              <a:rPr lang="en-US" sz="2000" i="1" dirty="0"/>
              <a:t>a</a:t>
            </a:r>
            <a:r>
              <a:rPr lang="en-US" sz="2000" baseline="-25000" dirty="0">
                <a:ea typeface="Cambria Math" pitchFamily="18" charset="0"/>
              </a:rPr>
              <a:t>1</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1</a:t>
            </a:r>
            <a:r>
              <a:rPr lang="en-US" sz="2000" dirty="0"/>
              <a:t>)</a:t>
            </a:r>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baseline="-25000" dirty="0">
                <a:ea typeface="Cambria Math" pitchFamily="18" charset="0"/>
              </a:rPr>
              <a:t>2</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2</a:t>
            </a:r>
            <a:r>
              <a:rPr lang="en-US" sz="2000" dirty="0"/>
              <a:t>)</a:t>
            </a:r>
          </a:p>
          <a:p>
            <a:pPr lvl="1">
              <a:spcBef>
                <a:spcPts val="0"/>
              </a:spcBef>
              <a:spcAft>
                <a:spcPts val="0"/>
              </a:spcAft>
              <a:buNone/>
            </a:pPr>
            <a:r>
              <a:rPr lang="en-US" sz="2000" dirty="0"/>
              <a:t>       </a:t>
            </a:r>
            <a:r>
              <a:rPr lang="en-US" sz="2000" dirty="0">
                <a:ea typeface="Cambria Math"/>
              </a:rPr>
              <a:t>∙</a:t>
            </a:r>
          </a:p>
          <a:p>
            <a:pPr lvl="1">
              <a:spcBef>
                <a:spcPts val="0"/>
              </a:spcBef>
              <a:spcAft>
                <a:spcPts val="0"/>
              </a:spcAft>
              <a:buNone/>
            </a:pPr>
            <a:r>
              <a:rPr lang="en-US" sz="2000" dirty="0">
                <a:ea typeface="Cambria Math"/>
              </a:rPr>
              <a:t>        ∙</a:t>
            </a:r>
          </a:p>
          <a:p>
            <a:pPr lvl="1">
              <a:spcBef>
                <a:spcPts val="0"/>
              </a:spcBef>
              <a:spcAft>
                <a:spcPts val="0"/>
              </a:spcAft>
              <a:buNone/>
            </a:pPr>
            <a:r>
              <a:rPr lang="en-US" sz="2000" dirty="0">
                <a:ea typeface="Cambria Math"/>
              </a:rPr>
              <a:t>        ∙</a:t>
            </a:r>
            <a:endParaRPr lang="en-US" sz="2000" dirty="0"/>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i="1" baseline="-25000" dirty="0">
                <a:ea typeface="Cambria Math" pitchFamily="18" charset="0"/>
              </a:rPr>
              <a:t>n</a:t>
            </a:r>
            <a:r>
              <a:rPr lang="en-US" sz="2000" dirty="0">
                <a:ea typeface="Cambria Math" pitchFamily="18" charset="0"/>
              </a:rPr>
              <a:t> </a:t>
            </a:r>
            <a:r>
              <a:rPr lang="en-US" sz="2000" dirty="0"/>
              <a:t>( mod </a:t>
            </a:r>
            <a:r>
              <a:rPr lang="en-US" sz="2000" i="1" dirty="0" err="1"/>
              <a:t>m</a:t>
            </a:r>
            <a:r>
              <a:rPr lang="en-US" sz="2000" i="1" baseline="-25000" dirty="0" err="1">
                <a:ea typeface="Cambria Math" pitchFamily="18" charset="0"/>
              </a:rPr>
              <a:t>n</a:t>
            </a:r>
            <a:r>
              <a:rPr lang="en-US" sz="2000" dirty="0"/>
              <a:t>)</a:t>
            </a:r>
          </a:p>
        </p:txBody>
      </p:sp>
    </p:spTree>
    <p:extLst>
      <p:ext uri="{BB962C8B-B14F-4D97-AF65-F5344CB8AC3E}">
        <p14:creationId xmlns:p14="http://schemas.microsoft.com/office/powerpoint/2010/main" val="3036144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4</a:t>
            </a:r>
          </a:p>
        </p:txBody>
      </p:sp>
      <p:sp>
        <p:nvSpPr>
          <p:cNvPr id="5" name="Content Placeholder 2"/>
          <p:cNvSpPr>
            <a:spLocks noGrp="1"/>
          </p:cNvSpPr>
          <p:nvPr>
            <p:ph idx="1"/>
          </p:nvPr>
        </p:nvSpPr>
        <p:spPr>
          <a:xfrm>
            <a:off x="457200" y="1295400"/>
            <a:ext cx="8534400" cy="5257800"/>
          </a:xfrm>
        </p:spPr>
        <p:txBody>
          <a:bodyPr/>
          <a:lstStyle/>
          <a:p>
            <a:pPr>
              <a:spcBef>
                <a:spcPts val="200"/>
              </a:spcBef>
            </a:pPr>
            <a:r>
              <a:rPr lang="en-US" sz="2600" dirty="0"/>
              <a:t>Example: Consider the 3 </a:t>
            </a:r>
            <a:r>
              <a:rPr lang="en-US" sz="2600" dirty="0" err="1"/>
              <a:t>congruences</a:t>
            </a:r>
            <a:r>
              <a:rPr lang="en-US" sz="2600" dirty="0"/>
              <a:t> from Sun-</a:t>
            </a:r>
            <a:r>
              <a:rPr lang="en-US" sz="2600" dirty="0" err="1"/>
              <a:t>Tsu’s</a:t>
            </a:r>
            <a:r>
              <a:rPr lang="en-US" sz="2600" dirty="0"/>
              <a:t> problem: </a:t>
            </a:r>
          </a:p>
          <a:p>
            <a:pPr>
              <a:spcBef>
                <a:spcPts val="200"/>
              </a:spcBef>
            </a:pPr>
            <a:r>
              <a:rPr lang="en-US" sz="2600" dirty="0"/>
              <a:t>x ≡ 2 ( mod 3),  x ≡ 3 ( mod 5), x ≡ 2 ( mod 7).</a:t>
            </a:r>
          </a:p>
          <a:p>
            <a:pPr lvl="1">
              <a:spcBef>
                <a:spcPts val="200"/>
              </a:spcBef>
            </a:pPr>
            <a:r>
              <a:rPr lang="en-US" sz="2200" dirty="0"/>
              <a:t>Let m = 3∙ 5 ∙ 7  = 105, M1   = m/3 = 35, M3   = m/5 = 21, M3   = m/7 = 15.</a:t>
            </a:r>
          </a:p>
          <a:p>
            <a:pPr lvl="1">
              <a:spcBef>
                <a:spcPts val="200"/>
              </a:spcBef>
            </a:pPr>
            <a:r>
              <a:rPr lang="en-US" sz="2200" dirty="0"/>
              <a:t>We see that</a:t>
            </a:r>
          </a:p>
          <a:p>
            <a:pPr lvl="2">
              <a:spcBef>
                <a:spcPts val="200"/>
              </a:spcBef>
            </a:pPr>
            <a:r>
              <a:rPr lang="en-US" sz="2000" dirty="0"/>
              <a:t>2 is an inverse of M1   = 35 modulo 3 since 35 ∙ 2 ≡ 2 ∙ 2 ≡ 1 (mod 3)</a:t>
            </a:r>
          </a:p>
          <a:p>
            <a:pPr lvl="2">
              <a:spcBef>
                <a:spcPts val="200"/>
              </a:spcBef>
            </a:pPr>
            <a:r>
              <a:rPr lang="en-US" sz="2000" dirty="0"/>
              <a:t>1 is an inverse of M2   = 21 modulo 5 since 21 ≡  1 (mod 5)</a:t>
            </a:r>
          </a:p>
          <a:p>
            <a:pPr lvl="2">
              <a:spcBef>
                <a:spcPts val="200"/>
              </a:spcBef>
            </a:pPr>
            <a:r>
              <a:rPr lang="en-US" sz="2000" dirty="0"/>
              <a:t>1 is an inverse of M3   = 15 modulo 7 since 15 ≡ 1 (mod 7)</a:t>
            </a:r>
          </a:p>
          <a:p>
            <a:pPr lvl="1">
              <a:spcBef>
                <a:spcPts val="200"/>
              </a:spcBef>
            </a:pPr>
            <a:r>
              <a:rPr lang="en-US" sz="2200" dirty="0"/>
              <a:t>Hence, </a:t>
            </a:r>
            <a:br>
              <a:rPr lang="en-US" sz="2600" dirty="0"/>
            </a:br>
            <a:r>
              <a:rPr lang="en-US" sz="2200" dirty="0"/>
              <a:t>x = a1M1y1  + a2M2y2  + a3M3y3 </a:t>
            </a:r>
            <a:br>
              <a:rPr lang="en-US" sz="2200" dirty="0"/>
            </a:br>
            <a:r>
              <a:rPr lang="en-US" sz="2200" dirty="0"/>
              <a:t>= 2 ∙ 35 ∙ 2 + 3 ∙ 21 ∙ 1  + 2 ∙ 15 ∙ 1  = 233 ≡ 23 (mod 105)</a:t>
            </a:r>
            <a:endParaRPr lang="en-US" sz="2600" dirty="0"/>
          </a:p>
          <a:p>
            <a:pPr lvl="1">
              <a:spcBef>
                <a:spcPts val="200"/>
              </a:spcBef>
            </a:pPr>
            <a:r>
              <a:rPr lang="en-US" sz="2200" dirty="0"/>
              <a:t>We have shown that 23 is the smallest positive integer that is a simultaneous solution. Check it!</a:t>
            </a:r>
          </a:p>
        </p:txBody>
      </p:sp>
    </p:spTree>
    <p:extLst>
      <p:ext uri="{BB962C8B-B14F-4D97-AF65-F5344CB8AC3E}">
        <p14:creationId xmlns:p14="http://schemas.microsoft.com/office/powerpoint/2010/main" val="8753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a:xfrm>
            <a:off x="457200" y="1295400"/>
            <a:ext cx="8503920" cy="5257800"/>
          </a:xfrm>
        </p:spPr>
        <p:txBody>
          <a:bodyPr/>
          <a:lstStyle/>
          <a:p>
            <a:pPr>
              <a:spcBef>
                <a:spcPts val="400"/>
              </a:spcBef>
            </a:pPr>
            <a:r>
              <a:rPr lang="en-US" sz="2400" b="1" dirty="0"/>
              <a:t>Theorem </a:t>
            </a:r>
            <a:r>
              <a:rPr lang="en-US" sz="2400" b="1" dirty="0">
                <a:ea typeface="Cambria Math" pitchFamily="18" charset="0"/>
              </a:rPr>
              <a:t>1</a:t>
            </a:r>
            <a:r>
              <a:rPr lang="en-US" sz="2400" dirty="0"/>
              <a:t>: Let </a:t>
            </a:r>
            <a:r>
              <a:rPr lang="en-US" sz="2400" i="1" dirty="0"/>
              <a:t>a</a:t>
            </a:r>
            <a:r>
              <a:rPr lang="en-US" sz="2400" dirty="0"/>
              <a:t>, </a:t>
            </a:r>
            <a:r>
              <a:rPr lang="en-US" sz="2400" i="1" dirty="0"/>
              <a:t>b</a:t>
            </a:r>
            <a:r>
              <a:rPr lang="en-US" sz="2400" dirty="0"/>
              <a:t>, and </a:t>
            </a:r>
            <a:r>
              <a:rPr lang="en-US" sz="2400" i="1" dirty="0"/>
              <a:t>c</a:t>
            </a:r>
            <a:r>
              <a:rPr lang="en-US" sz="2400" dirty="0"/>
              <a:t> be integers, where </a:t>
            </a:r>
            <a:r>
              <a:rPr lang="en-US" sz="2400" i="1" dirty="0"/>
              <a:t>a</a:t>
            </a:r>
            <a:r>
              <a:rPr lang="en-US" sz="2400" dirty="0"/>
              <a:t> </a:t>
            </a:r>
            <a:r>
              <a:rPr lang="en-US" sz="2400" dirty="0">
                <a:ea typeface="Cambria Math"/>
              </a:rPr>
              <a:t>≠0</a:t>
            </a:r>
            <a:r>
              <a:rPr lang="en-US" sz="2400" dirty="0"/>
              <a:t>. </a:t>
            </a:r>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and </a:t>
            </a:r>
            <a:r>
              <a:rPr lang="en-US" sz="2200" i="1" dirty="0"/>
              <a:t>a</a:t>
            </a:r>
            <a:r>
              <a:rPr lang="en-US" sz="2200" dirty="0"/>
              <a:t> | </a:t>
            </a:r>
            <a:r>
              <a:rPr lang="en-US" sz="2200" i="1" dirty="0"/>
              <a:t>c</a:t>
            </a:r>
            <a:r>
              <a:rPr lang="en-US" sz="2200" dirty="0"/>
              <a:t>, then</a:t>
            </a:r>
            <a:r>
              <a:rPr lang="en-US" sz="2200" i="1" dirty="0"/>
              <a:t> a</a:t>
            </a:r>
            <a:r>
              <a:rPr lang="en-US" sz="2200" dirty="0"/>
              <a:t> | (</a:t>
            </a:r>
            <a:r>
              <a:rPr lang="en-US" sz="2200" i="1" dirty="0"/>
              <a:t>b + c</a:t>
            </a:r>
            <a:r>
              <a:rPr lang="en-US" sz="2200" dirty="0"/>
              <a:t>);</a:t>
            </a:r>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then </a:t>
            </a:r>
            <a:r>
              <a:rPr lang="en-US" sz="2200" i="1" dirty="0"/>
              <a:t>a</a:t>
            </a:r>
            <a:r>
              <a:rPr lang="en-US" sz="2200" dirty="0"/>
              <a:t> | </a:t>
            </a:r>
            <a:r>
              <a:rPr lang="en-US" sz="2200" dirty="0" err="1"/>
              <a:t>b</a:t>
            </a:r>
            <a:r>
              <a:rPr lang="en-US" sz="2200" i="1" dirty="0" err="1"/>
              <a:t>c</a:t>
            </a:r>
            <a:r>
              <a:rPr lang="en-US" sz="2200" dirty="0"/>
              <a:t> for all integers </a:t>
            </a:r>
            <a:r>
              <a:rPr lang="en-US" sz="2200" i="1" dirty="0"/>
              <a:t>c</a:t>
            </a:r>
            <a:r>
              <a:rPr lang="en-US" sz="2200" dirty="0"/>
              <a:t>;</a:t>
            </a:r>
            <a:endParaRPr lang="en-US" sz="2200" i="1" dirty="0"/>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and </a:t>
            </a:r>
            <a:r>
              <a:rPr lang="en-US" sz="2200" i="1" dirty="0"/>
              <a:t>b</a:t>
            </a:r>
            <a:r>
              <a:rPr lang="en-US" sz="2200" dirty="0"/>
              <a:t> | </a:t>
            </a:r>
            <a:r>
              <a:rPr lang="en-US" sz="2200" i="1" dirty="0"/>
              <a:t>c</a:t>
            </a:r>
            <a:r>
              <a:rPr lang="en-US" sz="2200" dirty="0"/>
              <a:t>, then </a:t>
            </a:r>
            <a:r>
              <a:rPr lang="en-US" sz="2200" i="1" dirty="0"/>
              <a:t>a</a:t>
            </a:r>
            <a:r>
              <a:rPr lang="en-US" sz="2200" dirty="0"/>
              <a:t> | </a:t>
            </a:r>
            <a:r>
              <a:rPr lang="en-US" sz="2200" i="1" dirty="0"/>
              <a:t>c</a:t>
            </a:r>
            <a:r>
              <a:rPr lang="en-US" sz="2200" dirty="0"/>
              <a:t>.</a:t>
            </a:r>
          </a:p>
          <a:p>
            <a:pPr marL="0" lvl="1" indent="0">
              <a:spcBef>
                <a:spcPts val="400"/>
              </a:spcBef>
              <a:buNone/>
            </a:pPr>
            <a:r>
              <a:rPr lang="en-US" sz="2400" b="1" dirty="0"/>
              <a:t>Proof</a:t>
            </a:r>
            <a:r>
              <a:rPr lang="en-US" sz="2400" dirty="0"/>
              <a:t>: (</a:t>
            </a:r>
            <a:r>
              <a:rPr lang="en-US" sz="2400" dirty="0" err="1"/>
              <a:t>i</a:t>
            </a:r>
            <a:r>
              <a:rPr lang="en-US" sz="2400" dirty="0"/>
              <a:t>)  Suppose </a:t>
            </a:r>
            <a:r>
              <a:rPr lang="en-US" sz="2400" i="1" dirty="0"/>
              <a:t>a</a:t>
            </a:r>
            <a:r>
              <a:rPr lang="en-US" sz="2400" dirty="0"/>
              <a:t> | </a:t>
            </a:r>
            <a:r>
              <a:rPr lang="en-US" sz="2400" i="1" dirty="0"/>
              <a:t>b</a:t>
            </a:r>
            <a:r>
              <a:rPr lang="en-US" sz="2400" dirty="0"/>
              <a:t> and </a:t>
            </a:r>
            <a:r>
              <a:rPr lang="en-US" sz="2400" i="1" dirty="0"/>
              <a:t>a</a:t>
            </a:r>
            <a:r>
              <a:rPr lang="en-US" sz="2400" dirty="0"/>
              <a:t> | </a:t>
            </a:r>
            <a:r>
              <a:rPr lang="en-US" sz="2400" i="1" dirty="0"/>
              <a:t>c</a:t>
            </a:r>
            <a:r>
              <a:rPr lang="en-US" sz="2400" dirty="0"/>
              <a:t>, then it follows that there are integers </a:t>
            </a:r>
            <a:r>
              <a:rPr lang="en-US" sz="2400" i="1" dirty="0"/>
              <a:t>s</a:t>
            </a:r>
            <a:r>
              <a:rPr lang="en-US" sz="2400" dirty="0"/>
              <a:t> and </a:t>
            </a:r>
            <a:r>
              <a:rPr lang="en-US" sz="2400" i="1" dirty="0"/>
              <a:t>t</a:t>
            </a:r>
            <a:r>
              <a:rPr lang="en-US" sz="2400" dirty="0"/>
              <a:t> with </a:t>
            </a:r>
            <a:r>
              <a:rPr lang="en-US" sz="2400" i="1" dirty="0"/>
              <a:t>b</a:t>
            </a:r>
            <a:r>
              <a:rPr lang="en-US" sz="2400" dirty="0"/>
              <a:t> = </a:t>
            </a:r>
            <a:r>
              <a:rPr lang="en-US" sz="2400" i="1" dirty="0"/>
              <a:t>as</a:t>
            </a:r>
            <a:r>
              <a:rPr lang="en-US" sz="2400" dirty="0"/>
              <a:t> and </a:t>
            </a:r>
            <a:r>
              <a:rPr lang="en-US" sz="2400" i="1" dirty="0"/>
              <a:t>c</a:t>
            </a:r>
            <a:r>
              <a:rPr lang="en-US" sz="2400" dirty="0"/>
              <a:t> = </a:t>
            </a:r>
            <a:r>
              <a:rPr lang="en-US" sz="2400" i="1" dirty="0"/>
              <a:t>at</a:t>
            </a:r>
            <a:r>
              <a:rPr lang="en-US" sz="2400" dirty="0"/>
              <a:t>. Hence,</a:t>
            </a:r>
          </a:p>
          <a:p>
            <a:pPr marL="628650" lvl="1" indent="-571500">
              <a:spcBef>
                <a:spcPts val="400"/>
              </a:spcBef>
              <a:buNone/>
            </a:pPr>
            <a:r>
              <a:rPr lang="en-US" sz="2400" i="1" dirty="0"/>
              <a:t>b</a:t>
            </a:r>
            <a:r>
              <a:rPr lang="en-US" sz="2400" dirty="0"/>
              <a:t> + </a:t>
            </a:r>
            <a:r>
              <a:rPr lang="en-US" sz="2400" i="1" dirty="0"/>
              <a:t>c</a:t>
            </a:r>
            <a:r>
              <a:rPr lang="en-US" sz="2400" dirty="0"/>
              <a:t> = </a:t>
            </a:r>
            <a:r>
              <a:rPr lang="en-US" sz="2400" i="1" dirty="0"/>
              <a:t>as</a:t>
            </a:r>
            <a:r>
              <a:rPr lang="en-US" sz="2400" dirty="0"/>
              <a:t> + </a:t>
            </a:r>
            <a:r>
              <a:rPr lang="en-US" sz="2400" i="1" dirty="0"/>
              <a:t>at</a:t>
            </a:r>
            <a:r>
              <a:rPr lang="en-US" sz="2400" dirty="0"/>
              <a:t> = </a:t>
            </a:r>
            <a:r>
              <a:rPr lang="en-US" sz="2400" i="1" dirty="0"/>
              <a:t>a</a:t>
            </a:r>
            <a:r>
              <a:rPr lang="en-US" sz="2400" dirty="0"/>
              <a:t>(</a:t>
            </a:r>
            <a:r>
              <a:rPr lang="en-US" sz="2400" i="1" dirty="0"/>
              <a:t>s</a:t>
            </a:r>
            <a:r>
              <a:rPr lang="en-US" sz="2400" dirty="0"/>
              <a:t> + </a:t>
            </a:r>
            <a:r>
              <a:rPr lang="en-US" sz="2400" i="1" dirty="0"/>
              <a:t>t</a:t>
            </a:r>
            <a:r>
              <a:rPr lang="en-US" sz="2400" dirty="0"/>
              <a:t>). </a:t>
            </a:r>
            <a:r>
              <a:rPr lang="en-US" sz="2400" dirty="0">
                <a:ea typeface="Cambria Math"/>
              </a:rPr>
              <a:t>Hence,  </a:t>
            </a:r>
            <a:r>
              <a:rPr lang="en-US" sz="2400" i="1" dirty="0"/>
              <a:t>a</a:t>
            </a:r>
            <a:r>
              <a:rPr lang="en-US" sz="2400" dirty="0"/>
              <a:t> | (</a:t>
            </a:r>
            <a:r>
              <a:rPr lang="en-US" sz="2400" i="1" dirty="0"/>
              <a:t>b + c</a:t>
            </a:r>
            <a:r>
              <a:rPr lang="en-US" sz="2400" dirty="0"/>
              <a:t>)</a:t>
            </a:r>
          </a:p>
          <a:p>
            <a:pPr>
              <a:spcBef>
                <a:spcPts val="400"/>
              </a:spcBef>
            </a:pPr>
            <a:r>
              <a:rPr lang="en-US" sz="2400" dirty="0"/>
              <a:t>(Exercises 3 and 4 ask for proofs of parts (ii) and  (iii).)</a:t>
            </a:r>
            <a:br>
              <a:rPr lang="en-US" sz="2400" dirty="0"/>
            </a:br>
            <a:r>
              <a:rPr lang="en-US" sz="2400" b="1" dirty="0"/>
              <a:t>Corollary</a:t>
            </a:r>
            <a:r>
              <a:rPr lang="en-US" sz="2400" dirty="0"/>
              <a:t>: If </a:t>
            </a:r>
            <a:r>
              <a:rPr lang="en-US" sz="2400" i="1" dirty="0"/>
              <a:t>a</a:t>
            </a:r>
            <a:r>
              <a:rPr lang="en-US" sz="2400" dirty="0"/>
              <a:t>, </a:t>
            </a:r>
            <a:r>
              <a:rPr lang="en-US" sz="2400" i="1" dirty="0"/>
              <a:t>b</a:t>
            </a:r>
            <a:r>
              <a:rPr lang="en-US" sz="2400" dirty="0"/>
              <a:t>, and </a:t>
            </a:r>
            <a:r>
              <a:rPr lang="en-US" sz="2400" i="1" dirty="0"/>
              <a:t>c</a:t>
            </a:r>
            <a:r>
              <a:rPr lang="en-US" sz="2400" dirty="0"/>
              <a:t> be integers, where </a:t>
            </a:r>
            <a:r>
              <a:rPr lang="en-US" sz="2400" i="1" dirty="0"/>
              <a:t>a</a:t>
            </a:r>
            <a:r>
              <a:rPr lang="en-US" sz="2400" dirty="0"/>
              <a:t> </a:t>
            </a:r>
            <a:r>
              <a:rPr lang="en-US" sz="2400" dirty="0">
                <a:ea typeface="Cambria Math"/>
              </a:rPr>
              <a:t>≠0</a:t>
            </a:r>
            <a:r>
              <a:rPr lang="en-US" sz="2400" dirty="0"/>
              <a:t>, such that </a:t>
            </a:r>
            <a:r>
              <a:rPr lang="en-US" sz="2400" i="1" dirty="0"/>
              <a:t>a</a:t>
            </a:r>
            <a:r>
              <a:rPr lang="en-US" sz="2400" dirty="0"/>
              <a:t> | </a:t>
            </a:r>
            <a:r>
              <a:rPr lang="en-US" sz="2400" i="1" dirty="0"/>
              <a:t>b</a:t>
            </a:r>
            <a:r>
              <a:rPr lang="en-US" sz="2400" dirty="0"/>
              <a:t> and </a:t>
            </a:r>
            <a:r>
              <a:rPr lang="en-US" sz="2400" i="1" dirty="0"/>
              <a:t>a</a:t>
            </a:r>
            <a:r>
              <a:rPr lang="en-US" sz="2400" dirty="0"/>
              <a:t> | </a:t>
            </a:r>
            <a:r>
              <a:rPr lang="en-US" sz="2400" i="1" dirty="0"/>
              <a:t>c, </a:t>
            </a:r>
            <a:r>
              <a:rPr lang="en-US" sz="2400" dirty="0"/>
              <a:t>then </a:t>
            </a:r>
            <a:r>
              <a:rPr lang="en-US" sz="2400" i="1" dirty="0"/>
              <a:t>a</a:t>
            </a:r>
            <a:r>
              <a:rPr lang="en-US" sz="2400" dirty="0"/>
              <a:t> | </a:t>
            </a:r>
            <a:r>
              <a:rPr lang="en-US" sz="2400" i="1" dirty="0" err="1"/>
              <a:t>mb</a:t>
            </a:r>
            <a:r>
              <a:rPr lang="en-US" sz="2400" dirty="0"/>
              <a:t> + </a:t>
            </a:r>
            <a:r>
              <a:rPr lang="en-US" sz="2400" i="1" dirty="0" err="1"/>
              <a:t>nc</a:t>
            </a:r>
            <a:r>
              <a:rPr lang="en-US" sz="2400" dirty="0"/>
              <a:t> whenever </a:t>
            </a:r>
            <a:r>
              <a:rPr lang="en-US" sz="2400" i="1" dirty="0"/>
              <a:t>m</a:t>
            </a:r>
            <a:r>
              <a:rPr lang="en-US" sz="2400" dirty="0"/>
              <a:t> and </a:t>
            </a:r>
            <a:r>
              <a:rPr lang="en-US" sz="2400" i="1" dirty="0"/>
              <a:t>n</a:t>
            </a:r>
            <a:r>
              <a:rPr lang="en-US" sz="2400" dirty="0"/>
              <a:t> are integers. </a:t>
            </a:r>
          </a:p>
          <a:p>
            <a:pPr>
              <a:spcBef>
                <a:spcPts val="400"/>
              </a:spcBef>
            </a:pPr>
            <a:r>
              <a:rPr lang="en-US" sz="2400" dirty="0"/>
              <a:t>Can you show how it follows easily from (ii) and (i) of Theorem </a:t>
            </a:r>
            <a:r>
              <a:rPr lang="en-US" sz="2400" dirty="0">
                <a:ea typeface="Cambria Math" pitchFamily="18" charset="0"/>
              </a:rPr>
              <a:t>1</a:t>
            </a:r>
            <a:r>
              <a:rPr lang="en-US" sz="2400" dirty="0"/>
              <a:t>?</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endParaRPr lang="en-US" sz="1500" dirty="0"/>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200"/>
              </a:spcAft>
            </a:pPr>
            <a:r>
              <a:rPr lang="en-US" sz="1800" dirty="0"/>
              <a:t>We can also solve systems of linear </a:t>
            </a:r>
            <a:r>
              <a:rPr lang="en-US" sz="1800" dirty="0" err="1"/>
              <a:t>congruences</a:t>
            </a:r>
            <a:r>
              <a:rPr lang="en-US" sz="1800" dirty="0"/>
              <a:t> with pairwise relatively prime moduli by rewriting a  </a:t>
            </a:r>
            <a:r>
              <a:rPr lang="en-US" sz="1800" dirty="0" err="1"/>
              <a:t>congruences</a:t>
            </a:r>
            <a:r>
              <a:rPr lang="en-US" sz="1800" dirty="0"/>
              <a:t> as  an equality using Theorem 4 in Section 4.1, substituting the value for the variable into another congruence, and continuing the process until we have worked through all the </a:t>
            </a:r>
            <a:r>
              <a:rPr lang="en-US" sz="1800" dirty="0" err="1"/>
              <a:t>congruences</a:t>
            </a:r>
            <a:r>
              <a:rPr lang="en-US" sz="1800" dirty="0"/>
              <a:t>. This method is known as </a:t>
            </a:r>
            <a:r>
              <a:rPr lang="en-US" sz="1800" i="1" dirty="0"/>
              <a:t>back substitution</a:t>
            </a:r>
            <a:r>
              <a:rPr lang="en-US" sz="1800" dirty="0"/>
              <a:t>.</a:t>
            </a:r>
          </a:p>
          <a:p>
            <a:pPr>
              <a:spcBef>
                <a:spcPts val="0"/>
              </a:spcBef>
              <a:spcAft>
                <a:spcPts val="200"/>
              </a:spcAft>
            </a:pPr>
            <a:r>
              <a:rPr lang="en-US" sz="1800" b="1" dirty="0"/>
              <a:t>Example</a:t>
            </a:r>
            <a:r>
              <a:rPr lang="en-US" sz="1800" dirty="0"/>
              <a:t>: Use the method of back substitution to find all integers </a:t>
            </a:r>
            <a:r>
              <a:rPr lang="en-US" sz="1800" i="1" dirty="0"/>
              <a:t>x</a:t>
            </a:r>
            <a:r>
              <a:rPr lang="en-US" sz="1800" dirty="0"/>
              <a:t> such that </a:t>
            </a:r>
            <a:r>
              <a:rPr lang="en-US" sz="1800" i="1" dirty="0"/>
              <a:t>x </a:t>
            </a:r>
            <a:r>
              <a:rPr lang="en-US" sz="1800" dirty="0">
                <a:ea typeface="Cambria Math"/>
              </a:rPr>
              <a:t>≡ 1 (mod </a:t>
            </a:r>
            <a:r>
              <a:rPr lang="en-US" sz="1800" dirty="0">
                <a:ea typeface="Cambria Math" pitchFamily="18" charset="0"/>
              </a:rPr>
              <a:t>5</a:t>
            </a:r>
            <a:r>
              <a:rPr lang="en-US" sz="1800" dirty="0">
                <a:ea typeface="Cambria Math"/>
              </a:rPr>
              <a:t>),</a:t>
            </a:r>
            <a:r>
              <a:rPr lang="en-US" sz="1800" i="1" dirty="0"/>
              <a:t> x </a:t>
            </a:r>
            <a:r>
              <a:rPr lang="en-US" sz="1800" dirty="0">
                <a:ea typeface="Cambria Math"/>
              </a:rPr>
              <a:t>≡ 2 (mod 6), and </a:t>
            </a:r>
            <a:r>
              <a:rPr lang="en-US" sz="1800" i="1" dirty="0"/>
              <a:t>x </a:t>
            </a:r>
            <a:r>
              <a:rPr lang="en-US" sz="1800" dirty="0">
                <a:ea typeface="Cambria Math"/>
              </a:rPr>
              <a:t>≡ 3 (mod </a:t>
            </a:r>
            <a:r>
              <a:rPr lang="en-US" sz="1800" dirty="0">
                <a:ea typeface="Cambria Math" pitchFamily="18" charset="0"/>
              </a:rPr>
              <a:t>7</a:t>
            </a:r>
            <a:r>
              <a:rPr lang="en-US" sz="1800" dirty="0">
                <a:ea typeface="Cambria Math"/>
              </a:rPr>
              <a:t>).</a:t>
            </a:r>
          </a:p>
          <a:p>
            <a:pPr>
              <a:spcBef>
                <a:spcPts val="0"/>
              </a:spcBef>
              <a:spcAft>
                <a:spcPts val="200"/>
              </a:spcAft>
            </a:pPr>
            <a:r>
              <a:rPr lang="en-US" sz="1800" b="1" dirty="0">
                <a:ea typeface="Cambria Math"/>
              </a:rPr>
              <a:t>Solution</a:t>
            </a:r>
            <a:r>
              <a:rPr lang="en-US" sz="1800" dirty="0">
                <a:ea typeface="Cambria Math"/>
              </a:rPr>
              <a:t>: By Theorem 4 in Section 4.1, the first congruence can be rewritten as </a:t>
            </a:r>
            <a:r>
              <a:rPr lang="en-US" sz="1800" i="1" dirty="0">
                <a:ea typeface="Cambria Math"/>
              </a:rPr>
              <a:t>x </a:t>
            </a:r>
            <a:r>
              <a:rPr lang="en-US" sz="1800" dirty="0">
                <a:ea typeface="Cambria Math"/>
              </a:rPr>
              <a:t>= 5</a:t>
            </a:r>
            <a:r>
              <a:rPr lang="en-US" sz="1800" i="1" dirty="0">
                <a:ea typeface="Cambria Math"/>
              </a:rPr>
              <a:t>t</a:t>
            </a:r>
            <a:r>
              <a:rPr lang="en-US" sz="1800" dirty="0">
                <a:ea typeface="Cambria Math"/>
              </a:rPr>
              <a:t> +1, where </a:t>
            </a:r>
            <a:r>
              <a:rPr lang="en-US" sz="1800" i="1" dirty="0">
                <a:ea typeface="Cambria Math"/>
              </a:rPr>
              <a:t>t</a:t>
            </a:r>
            <a:r>
              <a:rPr lang="en-US" sz="1800" dirty="0">
                <a:ea typeface="Cambria Math"/>
              </a:rPr>
              <a:t> is an integer. </a:t>
            </a:r>
          </a:p>
          <a:p>
            <a:pPr lvl="1">
              <a:spcBef>
                <a:spcPts val="0"/>
              </a:spcBef>
              <a:spcAft>
                <a:spcPts val="200"/>
              </a:spcAft>
            </a:pPr>
            <a:r>
              <a:rPr lang="en-US" sz="1800" dirty="0">
                <a:ea typeface="Cambria Math"/>
              </a:rPr>
              <a:t>Substituting into the second congruence yields  5</a:t>
            </a:r>
            <a:r>
              <a:rPr lang="en-US" sz="1800" i="1" dirty="0">
                <a:ea typeface="Cambria Math"/>
              </a:rPr>
              <a:t>t</a:t>
            </a:r>
            <a:r>
              <a:rPr lang="en-US" sz="1800" dirty="0">
                <a:ea typeface="Cambria Math"/>
              </a:rPr>
              <a:t> +1 ≡ 2 (mod 6). </a:t>
            </a:r>
          </a:p>
          <a:p>
            <a:pPr lvl="1">
              <a:spcBef>
                <a:spcPts val="0"/>
              </a:spcBef>
              <a:spcAft>
                <a:spcPts val="200"/>
              </a:spcAft>
            </a:pPr>
            <a:r>
              <a:rPr lang="en-US" sz="1800" dirty="0">
                <a:ea typeface="Cambria Math"/>
              </a:rPr>
              <a:t>Solving this tells us that  </a:t>
            </a:r>
            <a:r>
              <a:rPr lang="en-US" sz="1800" i="1" dirty="0">
                <a:ea typeface="Cambria Math"/>
              </a:rPr>
              <a:t>t </a:t>
            </a:r>
            <a:r>
              <a:rPr lang="en-US" sz="1800" dirty="0">
                <a:ea typeface="Cambria Math"/>
              </a:rPr>
              <a:t>≡ 5 (mod 6). </a:t>
            </a:r>
          </a:p>
          <a:p>
            <a:pPr lvl="1">
              <a:spcBef>
                <a:spcPts val="0"/>
              </a:spcBef>
              <a:spcAft>
                <a:spcPts val="200"/>
              </a:spcAft>
            </a:pPr>
            <a:r>
              <a:rPr lang="en-US" sz="1800" dirty="0">
                <a:ea typeface="Cambria Math"/>
              </a:rPr>
              <a:t>Using Theorem 4 again gives </a:t>
            </a:r>
            <a:r>
              <a:rPr lang="en-US" sz="1800" i="1" dirty="0">
                <a:ea typeface="Cambria Math"/>
              </a:rPr>
              <a:t>t</a:t>
            </a:r>
            <a:r>
              <a:rPr lang="en-US" sz="1800" dirty="0">
                <a:ea typeface="Cambria Math"/>
              </a:rPr>
              <a:t> = 6</a:t>
            </a:r>
            <a:r>
              <a:rPr lang="en-US" sz="1800" i="1" dirty="0">
                <a:ea typeface="Cambria Math"/>
              </a:rPr>
              <a:t>u</a:t>
            </a:r>
            <a:r>
              <a:rPr lang="en-US" sz="1800" dirty="0">
                <a:ea typeface="Cambria Math"/>
              </a:rPr>
              <a:t> + 5 where </a:t>
            </a:r>
            <a:r>
              <a:rPr lang="en-US" sz="1800" i="1" dirty="0">
                <a:ea typeface="Cambria Math"/>
              </a:rPr>
              <a:t>u</a:t>
            </a:r>
            <a:r>
              <a:rPr lang="en-US" sz="1800" dirty="0">
                <a:ea typeface="Cambria Math"/>
              </a:rPr>
              <a:t> is an integer. </a:t>
            </a:r>
          </a:p>
          <a:p>
            <a:pPr lvl="1">
              <a:spcBef>
                <a:spcPts val="0"/>
              </a:spcBef>
              <a:spcAft>
                <a:spcPts val="200"/>
              </a:spcAft>
            </a:pPr>
            <a:r>
              <a:rPr lang="en-US" sz="1800" dirty="0">
                <a:ea typeface="Cambria Math"/>
              </a:rPr>
              <a:t>Substituting this back into </a:t>
            </a:r>
            <a:r>
              <a:rPr lang="en-US" sz="1800" i="1" dirty="0">
                <a:ea typeface="Cambria Math"/>
              </a:rPr>
              <a:t>x </a:t>
            </a:r>
            <a:r>
              <a:rPr lang="en-US" sz="1800" dirty="0">
                <a:ea typeface="Cambria Math"/>
              </a:rPr>
              <a:t>= 5</a:t>
            </a:r>
            <a:r>
              <a:rPr lang="en-US" sz="1800" i="1" dirty="0">
                <a:ea typeface="Cambria Math"/>
              </a:rPr>
              <a:t>t</a:t>
            </a:r>
            <a:r>
              <a:rPr lang="en-US" sz="1800" dirty="0">
                <a:ea typeface="Cambria Math"/>
              </a:rPr>
              <a:t> +1,  gives </a:t>
            </a:r>
            <a:r>
              <a:rPr lang="en-US" sz="1800" i="1" dirty="0">
                <a:ea typeface="Cambria Math"/>
              </a:rPr>
              <a:t>x </a:t>
            </a:r>
            <a:r>
              <a:rPr lang="en-US" sz="1800" dirty="0">
                <a:ea typeface="Cambria Math"/>
              </a:rPr>
              <a:t>= 5(6</a:t>
            </a:r>
            <a:r>
              <a:rPr lang="en-US" sz="1800" i="1" dirty="0">
                <a:ea typeface="Cambria Math"/>
              </a:rPr>
              <a:t>u</a:t>
            </a:r>
            <a:r>
              <a:rPr lang="en-US" sz="1800" dirty="0">
                <a:ea typeface="Cambria Math"/>
              </a:rPr>
              <a:t> + 5) +1 = 30</a:t>
            </a:r>
            <a:r>
              <a:rPr lang="en-US" sz="1800" i="1" dirty="0">
                <a:ea typeface="Cambria Math"/>
              </a:rPr>
              <a:t>u</a:t>
            </a:r>
            <a:r>
              <a:rPr lang="en-US" sz="1800" dirty="0">
                <a:ea typeface="Cambria Math"/>
              </a:rPr>
              <a:t> + 26.</a:t>
            </a:r>
          </a:p>
          <a:p>
            <a:pPr lvl="1">
              <a:spcBef>
                <a:spcPts val="0"/>
              </a:spcBef>
              <a:spcAft>
                <a:spcPts val="200"/>
              </a:spcAft>
            </a:pPr>
            <a:r>
              <a:rPr lang="en-US" sz="1800" dirty="0">
                <a:ea typeface="Cambria Math"/>
              </a:rPr>
              <a:t>Inserting this into the third equation gives 30</a:t>
            </a:r>
            <a:r>
              <a:rPr lang="en-US" sz="1800" i="1" dirty="0">
                <a:ea typeface="Cambria Math"/>
              </a:rPr>
              <a:t>u</a:t>
            </a:r>
            <a:r>
              <a:rPr lang="en-US" sz="1800" dirty="0">
                <a:ea typeface="Cambria Math"/>
              </a:rPr>
              <a:t> + 26 ≡ 3 (mod </a:t>
            </a:r>
            <a:r>
              <a:rPr lang="en-US" sz="1800" dirty="0">
                <a:ea typeface="Cambria Math" pitchFamily="18" charset="0"/>
              </a:rPr>
              <a:t>7</a:t>
            </a:r>
            <a:r>
              <a:rPr lang="en-US" sz="1800" dirty="0">
                <a:ea typeface="Cambria Math"/>
              </a:rPr>
              <a:t>).</a:t>
            </a:r>
          </a:p>
          <a:p>
            <a:pPr lvl="1">
              <a:spcBef>
                <a:spcPts val="0"/>
              </a:spcBef>
              <a:spcAft>
                <a:spcPts val="200"/>
              </a:spcAft>
            </a:pPr>
            <a:r>
              <a:rPr lang="en-US" sz="1800" dirty="0">
                <a:ea typeface="Cambria Math"/>
              </a:rPr>
              <a:t>Solving this congruence tells us that </a:t>
            </a:r>
            <a:r>
              <a:rPr lang="en-US" sz="1800" i="1" dirty="0">
                <a:ea typeface="Cambria Math"/>
              </a:rPr>
              <a:t>u</a:t>
            </a:r>
            <a:r>
              <a:rPr lang="en-US" sz="1800" dirty="0">
                <a:ea typeface="Cambria Math"/>
              </a:rPr>
              <a:t> ≡ 6 (mod </a:t>
            </a:r>
            <a:r>
              <a:rPr lang="en-US" sz="1800" dirty="0">
                <a:ea typeface="Cambria Math" pitchFamily="18" charset="0"/>
              </a:rPr>
              <a:t>7</a:t>
            </a:r>
            <a:r>
              <a:rPr lang="en-US" sz="1800" dirty="0">
                <a:ea typeface="Cambria Math"/>
              </a:rPr>
              <a:t>).</a:t>
            </a:r>
          </a:p>
          <a:p>
            <a:pPr lvl="1">
              <a:spcBef>
                <a:spcPts val="0"/>
              </a:spcBef>
              <a:spcAft>
                <a:spcPts val="200"/>
              </a:spcAft>
            </a:pPr>
            <a:r>
              <a:rPr lang="en-US" sz="1800" dirty="0">
                <a:ea typeface="Cambria Math"/>
              </a:rPr>
              <a:t>By Theorem 4, </a:t>
            </a:r>
            <a:r>
              <a:rPr lang="en-US" sz="1800" i="1" dirty="0">
                <a:ea typeface="Cambria Math"/>
              </a:rPr>
              <a:t>u</a:t>
            </a:r>
            <a:r>
              <a:rPr lang="en-US" sz="1800" dirty="0">
                <a:ea typeface="Cambria Math"/>
              </a:rPr>
              <a:t> = 7</a:t>
            </a:r>
            <a:r>
              <a:rPr lang="en-US" sz="1800" i="1" dirty="0">
                <a:ea typeface="Cambria Math"/>
              </a:rPr>
              <a:t>v</a:t>
            </a:r>
            <a:r>
              <a:rPr lang="en-US" sz="1800" dirty="0">
                <a:ea typeface="Cambria Math"/>
              </a:rPr>
              <a:t> + 6, where </a:t>
            </a:r>
            <a:r>
              <a:rPr lang="en-US" sz="1800" i="1" dirty="0">
                <a:ea typeface="Cambria Math"/>
              </a:rPr>
              <a:t>v</a:t>
            </a:r>
            <a:r>
              <a:rPr lang="en-US" sz="1800" dirty="0">
                <a:ea typeface="Cambria Math"/>
              </a:rPr>
              <a:t> is an integer.</a:t>
            </a:r>
          </a:p>
          <a:p>
            <a:pPr lvl="1">
              <a:spcBef>
                <a:spcPts val="0"/>
              </a:spcBef>
              <a:spcAft>
                <a:spcPts val="200"/>
              </a:spcAft>
            </a:pPr>
            <a:r>
              <a:rPr lang="en-US" sz="1800" dirty="0">
                <a:ea typeface="Cambria Math"/>
              </a:rPr>
              <a:t>Substituting this expression for </a:t>
            </a:r>
            <a:r>
              <a:rPr lang="en-US" sz="1800" i="1" dirty="0">
                <a:ea typeface="Cambria Math"/>
              </a:rPr>
              <a:t>u</a:t>
            </a:r>
            <a:r>
              <a:rPr lang="en-US" sz="1800" dirty="0">
                <a:ea typeface="Cambria Math"/>
              </a:rPr>
              <a:t> into </a:t>
            </a:r>
            <a:r>
              <a:rPr lang="en-US" sz="1800" i="1" dirty="0">
                <a:ea typeface="Cambria Math"/>
              </a:rPr>
              <a:t>x  </a:t>
            </a:r>
            <a:r>
              <a:rPr lang="en-US" sz="1800" dirty="0">
                <a:ea typeface="Cambria Math"/>
              </a:rPr>
              <a:t>=  30</a:t>
            </a:r>
            <a:r>
              <a:rPr lang="en-US" sz="1800" i="1" dirty="0">
                <a:ea typeface="Cambria Math"/>
              </a:rPr>
              <a:t>u</a:t>
            </a:r>
            <a:r>
              <a:rPr lang="en-US" sz="1800" dirty="0">
                <a:ea typeface="Cambria Math"/>
              </a:rPr>
              <a:t> + 26, tells us that </a:t>
            </a:r>
            <a:r>
              <a:rPr lang="en-US" sz="1800" i="1" dirty="0">
                <a:ea typeface="Cambria Math"/>
              </a:rPr>
              <a:t>x  </a:t>
            </a:r>
            <a:r>
              <a:rPr lang="en-US" sz="1800" dirty="0">
                <a:ea typeface="Cambria Math"/>
              </a:rPr>
              <a:t>=  30(7</a:t>
            </a:r>
            <a:r>
              <a:rPr lang="en-US" sz="1800" i="1" dirty="0">
                <a:ea typeface="Cambria Math"/>
              </a:rPr>
              <a:t>v</a:t>
            </a:r>
            <a:r>
              <a:rPr lang="en-US" sz="1800" dirty="0">
                <a:ea typeface="Cambria Math"/>
              </a:rPr>
              <a:t> + 6) + 26 = 210</a:t>
            </a:r>
            <a:r>
              <a:rPr lang="en-US" sz="1800" i="1" dirty="0">
                <a:ea typeface="Cambria Math"/>
              </a:rPr>
              <a:t>u</a:t>
            </a:r>
            <a:r>
              <a:rPr lang="en-US" sz="1800" dirty="0">
                <a:ea typeface="Cambria Math"/>
              </a:rPr>
              <a:t> + 206.</a:t>
            </a:r>
          </a:p>
          <a:p>
            <a:pPr>
              <a:spcBef>
                <a:spcPts val="0"/>
              </a:spcBef>
              <a:spcAft>
                <a:spcPts val="200"/>
              </a:spcAft>
            </a:pPr>
            <a:r>
              <a:rPr lang="en-US" sz="1800" dirty="0">
                <a:ea typeface="Cambria Math"/>
              </a:rPr>
              <a:t>Translating this back into a congruence we find the solution </a:t>
            </a:r>
            <a:r>
              <a:rPr lang="en-US" sz="1800" i="1" dirty="0"/>
              <a:t>x </a:t>
            </a:r>
            <a:r>
              <a:rPr lang="en-US" sz="1800" dirty="0">
                <a:ea typeface="Cambria Math"/>
              </a:rPr>
              <a:t>≡ 206 (mod </a:t>
            </a:r>
            <a:r>
              <a:rPr lang="en-US" sz="1800" dirty="0">
                <a:ea typeface="Cambria Math" pitchFamily="18" charset="0"/>
              </a:rPr>
              <a:t>210</a:t>
            </a:r>
            <a:r>
              <a:rPr lang="en-US" sz="1800" dirty="0">
                <a:ea typeface="Cambria Math"/>
              </a:rPr>
              <a:t>). </a:t>
            </a:r>
            <a:endParaRPr lang="en-US" sz="1800" dirty="0"/>
          </a:p>
        </p:txBody>
      </p:sp>
    </p:spTree>
    <p:extLst>
      <p:ext uri="{BB962C8B-B14F-4D97-AF65-F5344CB8AC3E}">
        <p14:creationId xmlns:p14="http://schemas.microsoft.com/office/powerpoint/2010/main" val="411178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endParaRPr lang="en-US" sz="1500" dirty="0"/>
          </a:p>
        </p:txBody>
      </p:sp>
      <p:pic>
        <p:nvPicPr>
          <p:cNvPr id="10" name="Picture 2" descr="A portrait of Pierre de Fermat.&#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16" y="1076899"/>
            <a:ext cx="1515833" cy="1751402"/>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7433" y="2818202"/>
            <a:ext cx="2286000" cy="763198"/>
          </a:xfrm>
        </p:spPr>
        <p:txBody>
          <a:bodyPr/>
          <a:lstStyle/>
          <a:p>
            <a:pPr algn="ctr">
              <a:spcBef>
                <a:spcPts val="0"/>
              </a:spcBef>
            </a:pPr>
            <a:r>
              <a:rPr lang="en-US" sz="2200" dirty="0"/>
              <a:t>Pierre de Fermat</a:t>
            </a:r>
          </a:p>
          <a:p>
            <a:pPr algn="ctr">
              <a:spcBef>
                <a:spcPts val="0"/>
              </a:spcBef>
            </a:pPr>
            <a:r>
              <a:rPr lang="en-US" sz="2200" dirty="0"/>
              <a:t>(</a:t>
            </a:r>
            <a:r>
              <a:rPr lang="en-US" sz="2200" dirty="0">
                <a:ea typeface="Cambria Math" pitchFamily="18" charset="0"/>
              </a:rPr>
              <a:t>1601-1665</a:t>
            </a:r>
            <a:r>
              <a:rPr lang="en-US" sz="2200" dirty="0"/>
              <a:t>)</a:t>
            </a:r>
          </a:p>
        </p:txBody>
      </p:sp>
      <p:sp>
        <p:nvSpPr>
          <p:cNvPr id="6" name="Content Placeholder 4"/>
          <p:cNvSpPr>
            <a:spLocks noGrp="1"/>
          </p:cNvSpPr>
          <p:nvPr>
            <p:ph idx="14"/>
          </p:nvPr>
        </p:nvSpPr>
        <p:spPr>
          <a:xfrm>
            <a:off x="457200" y="1295400"/>
            <a:ext cx="8229600" cy="5257800"/>
          </a:xfrm>
        </p:spPr>
        <p:txBody>
          <a:bodyPr/>
          <a:lstStyle/>
          <a:p>
            <a:pPr lvl="0" defTabSz="914400">
              <a:spcBef>
                <a:spcPts val="300"/>
              </a:spcBef>
              <a:buClr>
                <a:schemeClr val="accent3"/>
              </a:buClr>
              <a:buSzPct val="95000"/>
              <a:defRPr/>
            </a:pPr>
            <a:r>
              <a:rPr lang="en-US" sz="2200" b="1" dirty="0"/>
              <a:t>Theorem </a:t>
            </a:r>
            <a:r>
              <a:rPr lang="en-US" sz="2200" b="1" dirty="0">
                <a:ea typeface="Cambria Math" pitchFamily="18" charset="0"/>
              </a:rPr>
              <a:t>3</a:t>
            </a:r>
            <a:r>
              <a:rPr lang="en-US" sz="2200" dirty="0"/>
              <a:t>: (</a:t>
            </a:r>
            <a:r>
              <a:rPr lang="en-US" sz="2200" i="1" dirty="0"/>
              <a:t>Fermat’s Little The</a:t>
            </a:r>
            <a:r>
              <a:rPr lang="en-US" sz="2200" dirty="0"/>
              <a:t>orem) If </a:t>
            </a:r>
            <a:r>
              <a:rPr lang="en-US" sz="2200" i="1" dirty="0"/>
              <a:t>p</a:t>
            </a:r>
            <a:r>
              <a:rPr lang="en-US" sz="2200" dirty="0"/>
              <a:t> is prime</a:t>
            </a:r>
            <a:br>
              <a:rPr lang="en-US" sz="2200" dirty="0"/>
            </a:br>
            <a:r>
              <a:rPr lang="en-US" sz="2200" dirty="0"/>
              <a:t>and </a:t>
            </a:r>
            <a:r>
              <a:rPr lang="en-US" sz="2200" i="1" dirty="0"/>
              <a:t>a</a:t>
            </a:r>
            <a:r>
              <a:rPr lang="en-US" sz="2200" dirty="0"/>
              <a:t> is an integer not divisible by </a:t>
            </a:r>
            <a:r>
              <a:rPr lang="en-US" sz="2200" i="1" dirty="0"/>
              <a:t>p</a:t>
            </a:r>
            <a:r>
              <a:rPr lang="en-US" sz="2200" dirty="0"/>
              <a:t>, then</a:t>
            </a:r>
            <a:br>
              <a:rPr lang="en-US" sz="2200" dirty="0"/>
            </a:br>
            <a:r>
              <a:rPr lang="en-US" sz="2200" i="1" dirty="0"/>
              <a:t>a</a:t>
            </a:r>
            <a:r>
              <a:rPr lang="en-US" sz="2200" i="1" baseline="30000" dirty="0"/>
              <a:t>p-</a:t>
            </a:r>
            <a:r>
              <a:rPr lang="en-US" sz="2200" baseline="30000" dirty="0">
                <a:ea typeface="Cambria Math" pitchFamily="18" charset="0"/>
              </a:rPr>
              <a:t>1</a:t>
            </a:r>
            <a:r>
              <a:rPr lang="en-US" sz="2200" dirty="0">
                <a:ea typeface="Cambria Math" pitchFamily="18" charset="0"/>
              </a:rPr>
              <a:t> </a:t>
            </a:r>
            <a:r>
              <a:rPr lang="en-US" sz="2200" dirty="0">
                <a:ea typeface="Cambria Math"/>
              </a:rPr>
              <a:t>≡ 1 (mod </a:t>
            </a:r>
            <a:r>
              <a:rPr lang="en-US" sz="2200" i="1" dirty="0">
                <a:ea typeface="Cambria Math"/>
              </a:rPr>
              <a:t>p</a:t>
            </a:r>
            <a:r>
              <a:rPr lang="en-US" sz="2200" dirty="0">
                <a:ea typeface="Cambria Math"/>
              </a:rPr>
              <a:t>)</a:t>
            </a:r>
          </a:p>
          <a:p>
            <a:pPr lvl="0" defTabSz="914400">
              <a:spcBef>
                <a:spcPts val="300"/>
              </a:spcBef>
              <a:buClr>
                <a:schemeClr val="accent3"/>
              </a:buClr>
              <a:buSzPct val="95000"/>
              <a:defRPr/>
            </a:pPr>
            <a:r>
              <a:rPr lang="en-US" sz="2200" dirty="0">
                <a:ea typeface="Cambria Math"/>
              </a:rPr>
              <a:t>Furthermore, for every integer </a:t>
            </a:r>
            <a:r>
              <a:rPr lang="en-US" sz="2200" i="1" dirty="0">
                <a:ea typeface="Cambria Math"/>
              </a:rPr>
              <a:t>a</a:t>
            </a:r>
            <a:r>
              <a:rPr lang="en-US" sz="2200" dirty="0">
                <a:ea typeface="Cambria Math"/>
              </a:rPr>
              <a:t> we have </a:t>
            </a:r>
            <a:br>
              <a:rPr lang="en-US" sz="2200" dirty="0">
                <a:ea typeface="Cambria Math"/>
              </a:rPr>
            </a:br>
            <a:r>
              <a:rPr lang="en-US" sz="2200" i="1" dirty="0" err="1"/>
              <a:t>a</a:t>
            </a:r>
            <a:r>
              <a:rPr lang="en-US" sz="2200" i="1" baseline="30000" dirty="0" err="1"/>
              <a:t>p</a:t>
            </a:r>
            <a:r>
              <a:rPr lang="en-US" sz="2200" dirty="0">
                <a:ea typeface="Cambria Math" pitchFamily="18" charset="0"/>
              </a:rPr>
              <a:t> </a:t>
            </a:r>
            <a:r>
              <a:rPr lang="en-US" sz="2200" dirty="0">
                <a:ea typeface="Cambria Math"/>
              </a:rPr>
              <a:t>≡ </a:t>
            </a:r>
            <a:r>
              <a:rPr lang="en-US" sz="2200" i="1" dirty="0">
                <a:ea typeface="Cambria Math"/>
              </a:rPr>
              <a:t>a</a:t>
            </a:r>
            <a:r>
              <a:rPr lang="en-US" sz="2200" dirty="0">
                <a:ea typeface="Cambria Math"/>
              </a:rPr>
              <a:t> (mod </a:t>
            </a:r>
            <a:r>
              <a:rPr lang="en-US" sz="2200" i="1" dirty="0">
                <a:ea typeface="Cambria Math"/>
              </a:rPr>
              <a:t>p</a:t>
            </a:r>
            <a:r>
              <a:rPr lang="en-US" sz="2200" dirty="0">
                <a:ea typeface="Cambria Math"/>
              </a:rPr>
              <a:t>)</a:t>
            </a:r>
          </a:p>
          <a:p>
            <a:pPr lvl="0">
              <a:spcBef>
                <a:spcPts val="300"/>
              </a:spcBef>
              <a:buClr>
                <a:schemeClr val="accent3"/>
              </a:buClr>
              <a:buSzPct val="95000"/>
              <a:defRPr/>
            </a:pPr>
            <a:r>
              <a:rPr lang="en-US" sz="2200" dirty="0">
                <a:ea typeface="Cambria Math"/>
              </a:rPr>
              <a:t>(</a:t>
            </a:r>
            <a:r>
              <a:rPr lang="en-US" sz="2200" i="1" dirty="0">
                <a:ea typeface="Cambria Math"/>
              </a:rPr>
              <a:t>proof  outlined in Exercise 19</a:t>
            </a:r>
            <a:r>
              <a:rPr lang="en-US" sz="2200" dirty="0">
                <a:ea typeface="Cambria Math"/>
              </a:rPr>
              <a:t>)</a:t>
            </a:r>
            <a:endParaRPr lang="en-US" sz="2200" i="1" dirty="0">
              <a:ea typeface="Cambria Math"/>
            </a:endParaRPr>
          </a:p>
          <a:p>
            <a:pPr lvl="0">
              <a:spcBef>
                <a:spcPts val="300"/>
              </a:spcBef>
              <a:buClr>
                <a:schemeClr val="accent3"/>
              </a:buClr>
              <a:buSzPct val="95000"/>
              <a:defRPr/>
            </a:pPr>
            <a:r>
              <a:rPr lang="en-US" sz="2200" dirty="0">
                <a:ea typeface="Cambria Math"/>
              </a:rPr>
              <a:t>Fermat’s little theorem is useful in computing the remainders modulo </a:t>
            </a:r>
            <a:r>
              <a:rPr lang="en-US" sz="2200" i="1" dirty="0">
                <a:ea typeface="Cambria Math"/>
              </a:rPr>
              <a:t>p</a:t>
            </a:r>
            <a:r>
              <a:rPr lang="en-US" sz="2200" dirty="0">
                <a:ea typeface="Cambria Math"/>
              </a:rPr>
              <a:t> of large powers of integers.</a:t>
            </a:r>
          </a:p>
          <a:p>
            <a:pPr lvl="0">
              <a:spcBef>
                <a:spcPts val="300"/>
              </a:spcBef>
              <a:buClr>
                <a:schemeClr val="accent3"/>
              </a:buClr>
              <a:buSzPct val="95000"/>
              <a:defRPr/>
            </a:pPr>
            <a:r>
              <a:rPr lang="en-US" sz="2200" b="1" dirty="0">
                <a:ea typeface="Cambria Math"/>
              </a:rPr>
              <a:t>Example</a:t>
            </a:r>
            <a:r>
              <a:rPr lang="en-US" sz="2200" dirty="0">
                <a:ea typeface="Cambria Math"/>
              </a:rPr>
              <a:t>:</a:t>
            </a:r>
            <a:r>
              <a:rPr lang="en-US" sz="2200" i="1" dirty="0">
                <a:ea typeface="Cambria Math"/>
              </a:rPr>
              <a:t> </a:t>
            </a:r>
            <a:r>
              <a:rPr lang="en-US" sz="2200" dirty="0">
                <a:ea typeface="Cambria Math"/>
              </a:rPr>
              <a:t>Find</a:t>
            </a:r>
            <a:r>
              <a:rPr lang="en-US" sz="2200" i="1" dirty="0">
                <a:ea typeface="Cambria Math"/>
              </a:rPr>
              <a:t>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a:t>
            </a:r>
          </a:p>
          <a:p>
            <a:pPr lvl="0">
              <a:spcBef>
                <a:spcPts val="300"/>
              </a:spcBef>
              <a:buClr>
                <a:schemeClr val="accent3"/>
              </a:buClr>
              <a:buSzPct val="95000"/>
              <a:defRPr/>
            </a:pPr>
            <a:r>
              <a:rPr lang="en-US" sz="2200" dirty="0">
                <a:ea typeface="Cambria Math"/>
              </a:rPr>
              <a:t>By Fermat’s little theorem, we know that </a:t>
            </a:r>
            <a:r>
              <a:rPr lang="en-US" sz="2200" dirty="0">
                <a:ea typeface="Cambria Math" pitchFamily="18" charset="0"/>
              </a:rPr>
              <a:t>7</a:t>
            </a:r>
            <a:r>
              <a:rPr lang="en-US" sz="2200" baseline="30000" dirty="0">
                <a:ea typeface="Cambria Math" pitchFamily="18" charset="0"/>
              </a:rPr>
              <a:t>10 </a:t>
            </a:r>
            <a:r>
              <a:rPr lang="en-US" sz="2200" dirty="0">
                <a:ea typeface="Cambria Math"/>
              </a:rPr>
              <a:t>≡ 1 (mod 11), and so  (</a:t>
            </a:r>
            <a:r>
              <a:rPr lang="en-US" sz="2200" dirty="0">
                <a:ea typeface="Cambria Math" pitchFamily="18" charset="0"/>
              </a:rPr>
              <a:t>7</a:t>
            </a:r>
            <a:r>
              <a:rPr lang="en-US" sz="2200" baseline="30000" dirty="0">
                <a:ea typeface="Cambria Math" pitchFamily="18" charset="0"/>
              </a:rPr>
              <a:t>10 </a:t>
            </a:r>
            <a:r>
              <a:rPr lang="en-US" sz="2200" dirty="0">
                <a:ea typeface="Cambria Math"/>
              </a:rPr>
              <a:t>)</a:t>
            </a:r>
            <a:r>
              <a:rPr lang="en-US" sz="2200" i="1" baseline="30000" dirty="0">
                <a:ea typeface="Cambria Math"/>
              </a:rPr>
              <a:t>k </a:t>
            </a:r>
            <a:r>
              <a:rPr lang="en-US" sz="2200" dirty="0">
                <a:ea typeface="Cambria Math"/>
              </a:rPr>
              <a:t>≡ 1 (mod 11), for every positive integer </a:t>
            </a:r>
            <a:r>
              <a:rPr lang="en-US" sz="2200" i="1" dirty="0">
                <a:ea typeface="Cambria Math"/>
              </a:rPr>
              <a:t>k</a:t>
            </a:r>
            <a:r>
              <a:rPr lang="en-US" sz="2200" dirty="0">
                <a:ea typeface="Cambria Math"/>
              </a:rPr>
              <a:t>. Therefore,</a:t>
            </a:r>
          </a:p>
          <a:p>
            <a:pPr marL="274320" lvl="0" indent="-274320" algn="ctr">
              <a:spcBef>
                <a:spcPts val="300"/>
              </a:spcBef>
              <a:buClr>
                <a:schemeClr val="accent3"/>
              </a:buClr>
              <a:buSzPct val="95000"/>
              <a:defRPr/>
            </a:pPr>
            <a:r>
              <a:rPr lang="en-US" sz="2200" dirty="0">
                <a:ea typeface="Cambria Math" pitchFamily="18" charset="0"/>
              </a:rPr>
              <a:t>7</a:t>
            </a:r>
            <a:r>
              <a:rPr lang="en-US" sz="2200" baseline="30000" dirty="0">
                <a:ea typeface="Cambria Math" pitchFamily="18" charset="0"/>
              </a:rPr>
              <a:t>222 </a:t>
            </a:r>
            <a:r>
              <a:rPr lang="en-US" sz="2200" dirty="0">
                <a:ea typeface="Cambria Math"/>
              </a:rPr>
              <a:t>=</a:t>
            </a:r>
            <a:r>
              <a:rPr lang="en-US" sz="2200" dirty="0">
                <a:ea typeface="Cambria Math" pitchFamily="18" charset="0"/>
              </a:rPr>
              <a:t> 7</a:t>
            </a:r>
            <a:r>
              <a:rPr lang="en-US" sz="2200" baseline="30000" dirty="0">
                <a:ea typeface="Cambria Math" pitchFamily="18" charset="0"/>
              </a:rPr>
              <a:t>22</a:t>
            </a:r>
            <a:r>
              <a:rPr lang="en-US" sz="2200" baseline="30000" dirty="0">
                <a:ea typeface="Cambria Math"/>
              </a:rPr>
              <a:t>∙10 + 2</a:t>
            </a:r>
            <a:r>
              <a:rPr lang="en-US" sz="2200" dirty="0">
                <a:ea typeface="Cambria Math"/>
              </a:rPr>
              <a:t> =</a:t>
            </a:r>
            <a:r>
              <a:rPr lang="en-US" sz="2200" dirty="0">
                <a:ea typeface="Cambria Math" pitchFamily="18" charset="0"/>
              </a:rPr>
              <a:t> (7</a:t>
            </a:r>
            <a:r>
              <a:rPr lang="en-US" sz="2200" baseline="30000" dirty="0">
                <a:ea typeface="Cambria Math" pitchFamily="18" charset="0"/>
              </a:rPr>
              <a:t>10</a:t>
            </a:r>
            <a:r>
              <a:rPr lang="en-US" sz="2200" dirty="0">
                <a:ea typeface="Cambria Math"/>
              </a:rPr>
              <a:t>)</a:t>
            </a:r>
            <a:r>
              <a:rPr lang="en-US" sz="2200" baseline="30000" dirty="0">
                <a:ea typeface="Cambria Math"/>
              </a:rPr>
              <a:t>22</a:t>
            </a:r>
            <a:r>
              <a:rPr lang="en-US" sz="2200" dirty="0">
                <a:ea typeface="Cambria Math"/>
              </a:rPr>
              <a:t>7</a:t>
            </a:r>
            <a:r>
              <a:rPr lang="en-US" sz="2200" baseline="30000" dirty="0">
                <a:ea typeface="Cambria Math"/>
              </a:rPr>
              <a:t>2</a:t>
            </a:r>
            <a:r>
              <a:rPr lang="en-US" sz="2200" dirty="0">
                <a:ea typeface="Cambria Math"/>
              </a:rPr>
              <a:t> ≡ </a:t>
            </a:r>
            <a:r>
              <a:rPr lang="en-US" sz="2200" dirty="0">
                <a:ea typeface="Cambria Math" pitchFamily="18" charset="0"/>
              </a:rPr>
              <a:t> (1</a:t>
            </a:r>
            <a:r>
              <a:rPr lang="en-US" sz="2200" dirty="0">
                <a:ea typeface="Cambria Math"/>
              </a:rPr>
              <a:t>)</a:t>
            </a:r>
            <a:r>
              <a:rPr lang="en-US" sz="2200" baseline="30000" dirty="0">
                <a:ea typeface="Cambria Math"/>
              </a:rPr>
              <a:t>22</a:t>
            </a:r>
            <a:r>
              <a:rPr lang="en-US" sz="2200" dirty="0">
                <a:ea typeface="Cambria Math"/>
              </a:rPr>
              <a:t> ∙49 ≡ 5 (mod 11).</a:t>
            </a:r>
          </a:p>
          <a:p>
            <a:pPr marL="274320" lvl="0" indent="-274320">
              <a:spcBef>
                <a:spcPts val="300"/>
              </a:spcBef>
              <a:buClr>
                <a:schemeClr val="accent3"/>
              </a:buClr>
              <a:buSzPct val="95000"/>
              <a:defRPr/>
            </a:pPr>
            <a:r>
              <a:rPr lang="en-US" sz="2200" dirty="0">
                <a:ea typeface="Cambria Math"/>
              </a:rPr>
              <a:t>Hence,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 = 5.</a:t>
            </a:r>
          </a:p>
        </p:txBody>
      </p:sp>
    </p:spTree>
    <p:extLst>
      <p:ext uri="{BB962C8B-B14F-4D97-AF65-F5344CB8AC3E}">
        <p14:creationId xmlns:p14="http://schemas.microsoft.com/office/powerpoint/2010/main" val="1216621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r>
              <a:rPr lang="en-US" sz="1500" dirty="0"/>
              <a:t> 1</a:t>
            </a:r>
          </a:p>
        </p:txBody>
      </p:sp>
      <p:sp>
        <p:nvSpPr>
          <p:cNvPr id="4" name="Content Placeholder 2"/>
          <p:cNvSpPr>
            <a:spLocks noGrp="1"/>
          </p:cNvSpPr>
          <p:nvPr>
            <p:ph idx="1"/>
          </p:nvPr>
        </p:nvSpPr>
        <p:spPr>
          <a:xfrm>
            <a:off x="457200" y="1295400"/>
            <a:ext cx="8534400" cy="5181600"/>
          </a:xfrm>
        </p:spPr>
        <p:txBody>
          <a:bodyPr/>
          <a:lstStyle/>
          <a:p>
            <a:pPr>
              <a:spcBef>
                <a:spcPts val="600"/>
              </a:spcBef>
            </a:pPr>
            <a:r>
              <a:rPr lang="en-US" sz="2400" dirty="0"/>
              <a:t>By Fermat’s little theorem </a:t>
            </a:r>
            <a:r>
              <a:rPr lang="en-US" sz="2400" i="1" dirty="0"/>
              <a:t>n</a:t>
            </a:r>
            <a:r>
              <a:rPr lang="en-US" sz="2400" dirty="0"/>
              <a:t> &gt; </a:t>
            </a:r>
            <a:r>
              <a:rPr lang="en-US" sz="2400" dirty="0">
                <a:ea typeface="Cambria Math" pitchFamily="18" charset="0"/>
              </a:rPr>
              <a:t>2</a:t>
            </a:r>
            <a:r>
              <a:rPr lang="en-US" sz="2400" dirty="0"/>
              <a:t> is prime, where</a:t>
            </a:r>
          </a:p>
          <a:p>
            <a:pPr algn="ctr">
              <a:spcBef>
                <a:spcPts val="600"/>
              </a:spcBef>
            </a:pP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a:t>
            </a:r>
            <a:endParaRPr lang="en-US" sz="2400" dirty="0"/>
          </a:p>
          <a:p>
            <a:pPr>
              <a:spcBef>
                <a:spcPts val="600"/>
              </a:spcBef>
            </a:pPr>
            <a:r>
              <a:rPr lang="en-US" sz="2400" dirty="0"/>
              <a:t>But if this congruence holds, </a:t>
            </a:r>
            <a:r>
              <a:rPr lang="en-US" sz="2400" i="1" dirty="0"/>
              <a:t>n</a:t>
            </a:r>
            <a:r>
              <a:rPr lang="en-US" sz="2400" dirty="0"/>
              <a:t> may not be prime. Composite integers </a:t>
            </a:r>
            <a:r>
              <a:rPr lang="en-US" sz="2400" i="1" dirty="0"/>
              <a:t>n</a:t>
            </a:r>
            <a:r>
              <a:rPr lang="en-US" sz="2400" dirty="0"/>
              <a:t> such that </a:t>
            </a: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 are called </a:t>
            </a:r>
            <a:r>
              <a:rPr lang="en-US" sz="2400" i="1" dirty="0" err="1">
                <a:ea typeface="Cambria Math" pitchFamily="18" charset="0"/>
              </a:rPr>
              <a:t>pseudoprimes</a:t>
            </a:r>
            <a:r>
              <a:rPr lang="en-US" sz="2400" dirty="0">
                <a:ea typeface="Cambria Math" pitchFamily="18" charset="0"/>
              </a:rPr>
              <a:t> to the base 2.</a:t>
            </a:r>
          </a:p>
          <a:p>
            <a:pPr>
              <a:spcBef>
                <a:spcPts val="600"/>
              </a:spcBef>
            </a:pPr>
            <a:r>
              <a:rPr lang="en-US" sz="2400" b="1" dirty="0">
                <a:ea typeface="Cambria Math" pitchFamily="18" charset="0"/>
              </a:rPr>
              <a:t>Example</a:t>
            </a:r>
            <a:r>
              <a:rPr lang="en-US" sz="2400" dirty="0">
                <a:ea typeface="Cambria Math" pitchFamily="18" charset="0"/>
              </a:rPr>
              <a:t>: The integer 341 is a </a:t>
            </a:r>
            <a:r>
              <a:rPr lang="en-US" sz="2400" dirty="0" err="1">
                <a:ea typeface="Cambria Math" pitchFamily="18" charset="0"/>
              </a:rPr>
              <a:t>pseudoprime</a:t>
            </a:r>
            <a:r>
              <a:rPr lang="en-US" sz="2400" dirty="0">
                <a:ea typeface="Cambria Math" pitchFamily="18" charset="0"/>
              </a:rPr>
              <a:t> to the base 2.</a:t>
            </a:r>
          </a:p>
          <a:p>
            <a:pPr lvl="1">
              <a:spcBef>
                <a:spcPts val="600"/>
              </a:spcBef>
              <a:buNone/>
            </a:pPr>
            <a:r>
              <a:rPr lang="en-US" sz="2400" dirty="0">
                <a:ea typeface="Cambria Math" pitchFamily="18" charset="0"/>
              </a:rPr>
              <a:t>341 = 11 </a:t>
            </a:r>
            <a:r>
              <a:rPr lang="en-US" sz="2400" dirty="0">
                <a:ea typeface="Cambria Math"/>
              </a:rPr>
              <a:t>∙ 31</a:t>
            </a:r>
          </a:p>
          <a:p>
            <a:pPr lvl="1">
              <a:spcBef>
                <a:spcPts val="600"/>
              </a:spcBef>
              <a:buNone/>
            </a:pPr>
            <a:r>
              <a:rPr lang="en-US" sz="2400" dirty="0">
                <a:ea typeface="Cambria Math" pitchFamily="18" charset="0"/>
              </a:rPr>
              <a:t>2</a:t>
            </a:r>
            <a:r>
              <a:rPr lang="en-US" sz="2400" baseline="30000" dirty="0">
                <a:ea typeface="Cambria Math" pitchFamily="18" charset="0"/>
              </a:rPr>
              <a:t>340</a:t>
            </a:r>
            <a:r>
              <a:rPr lang="en-US" sz="2400" dirty="0">
                <a:ea typeface="Cambria Math" pitchFamily="18" charset="0"/>
              </a:rPr>
              <a:t> </a:t>
            </a:r>
            <a:r>
              <a:rPr lang="en-US" sz="2400" dirty="0">
                <a:ea typeface="Cambria Math"/>
              </a:rPr>
              <a:t>≡ </a:t>
            </a:r>
            <a:r>
              <a:rPr lang="en-US" sz="2400" dirty="0">
                <a:ea typeface="Cambria Math" pitchFamily="18" charset="0"/>
              </a:rPr>
              <a:t>1 (mod 341) (</a:t>
            </a:r>
            <a:r>
              <a:rPr lang="en-US" sz="2400" i="1" dirty="0">
                <a:ea typeface="Cambria Math" pitchFamily="18" charset="0"/>
              </a:rPr>
              <a:t>see in Exercise </a:t>
            </a:r>
            <a:r>
              <a:rPr lang="en-US" sz="2400" dirty="0">
                <a:ea typeface="Cambria Math" pitchFamily="18" charset="0"/>
              </a:rPr>
              <a:t>37)</a:t>
            </a:r>
          </a:p>
          <a:p>
            <a:pPr>
              <a:spcBef>
                <a:spcPts val="600"/>
              </a:spcBef>
            </a:pPr>
            <a:r>
              <a:rPr lang="en-US" sz="2400" dirty="0"/>
              <a:t>We can replace </a:t>
            </a:r>
            <a:r>
              <a:rPr lang="en-US" sz="2400" dirty="0">
                <a:ea typeface="Cambria Math" pitchFamily="18" charset="0"/>
              </a:rPr>
              <a:t>2</a:t>
            </a:r>
            <a:r>
              <a:rPr lang="en-US" sz="2400" dirty="0"/>
              <a:t> by any integer </a:t>
            </a:r>
            <a:r>
              <a:rPr lang="en-US" sz="2400" i="1" dirty="0"/>
              <a:t>b</a:t>
            </a:r>
            <a:r>
              <a:rPr lang="en-US" sz="2400" dirty="0"/>
              <a:t> </a:t>
            </a:r>
            <a:r>
              <a:rPr lang="en-US" sz="2400" dirty="0">
                <a:ea typeface="Cambria Math"/>
              </a:rPr>
              <a:t>≥ 2</a:t>
            </a:r>
            <a:r>
              <a:rPr lang="en-US" sz="2400" dirty="0"/>
              <a:t>.</a:t>
            </a:r>
          </a:p>
          <a:p>
            <a:pPr>
              <a:spcBef>
                <a:spcPts val="600"/>
              </a:spcBef>
            </a:pPr>
            <a:r>
              <a:rPr lang="en-US" sz="2400" b="1" dirty="0"/>
              <a:t>Definition</a:t>
            </a:r>
            <a:r>
              <a:rPr lang="en-US" sz="2400" dirty="0"/>
              <a:t>: Let </a:t>
            </a:r>
            <a:r>
              <a:rPr lang="en-US" sz="2400" i="1" dirty="0"/>
              <a:t>b</a:t>
            </a:r>
            <a:r>
              <a:rPr lang="en-US" sz="2400" dirty="0"/>
              <a:t> be a positive integer. If </a:t>
            </a:r>
            <a:r>
              <a:rPr lang="en-US" sz="2400" i="1" dirty="0"/>
              <a:t>n</a:t>
            </a:r>
            <a:r>
              <a:rPr lang="en-US" sz="2400" dirty="0"/>
              <a:t> is a composite integer, and </a:t>
            </a:r>
            <a:r>
              <a:rPr lang="en-US" sz="2400" i="1" dirty="0"/>
              <a:t>b</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 then </a:t>
            </a:r>
            <a:r>
              <a:rPr lang="en-US" sz="2400" i="1" dirty="0">
                <a:ea typeface="Cambria Math" pitchFamily="18" charset="0"/>
              </a:rPr>
              <a:t>n </a:t>
            </a:r>
            <a:r>
              <a:rPr lang="en-US" sz="2400" dirty="0">
                <a:ea typeface="Cambria Math" pitchFamily="18" charset="0"/>
              </a:rPr>
              <a:t>is called a </a:t>
            </a:r>
            <a:r>
              <a:rPr lang="en-US" sz="2400" i="1" dirty="0" err="1">
                <a:ea typeface="Cambria Math" pitchFamily="18" charset="0"/>
              </a:rPr>
              <a:t>pseudoprime</a:t>
            </a:r>
            <a:r>
              <a:rPr lang="en-US" sz="2400" i="1" dirty="0">
                <a:ea typeface="Cambria Math" pitchFamily="18" charset="0"/>
              </a:rPr>
              <a:t> to the base b</a:t>
            </a:r>
            <a:r>
              <a:rPr lang="en-US" sz="2400" dirty="0">
                <a:ea typeface="Cambria Math" pitchFamily="18" charset="0"/>
              </a:rPr>
              <a:t>.</a:t>
            </a:r>
          </a:p>
        </p:txBody>
      </p:sp>
    </p:spTree>
    <p:extLst>
      <p:ext uri="{BB962C8B-B14F-4D97-AF65-F5344CB8AC3E}">
        <p14:creationId xmlns:p14="http://schemas.microsoft.com/office/powerpoint/2010/main" val="4172796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r>
              <a:rPr lang="en-US" sz="1500" dirty="0"/>
              <a:t> 2</a:t>
            </a:r>
          </a:p>
        </p:txBody>
      </p:sp>
      <p:sp>
        <p:nvSpPr>
          <p:cNvPr id="4" name="Content Placeholder 2"/>
          <p:cNvSpPr>
            <a:spLocks noGrp="1"/>
          </p:cNvSpPr>
          <p:nvPr>
            <p:ph idx="1"/>
          </p:nvPr>
        </p:nvSpPr>
        <p:spPr>
          <a:xfrm>
            <a:off x="457200" y="1295400"/>
            <a:ext cx="8534400" cy="5257800"/>
          </a:xfrm>
        </p:spPr>
        <p:txBody>
          <a:bodyPr/>
          <a:lstStyle/>
          <a:p>
            <a:r>
              <a:rPr lang="en-US" sz="2600" dirty="0"/>
              <a:t>Given a positive integer </a:t>
            </a:r>
            <a:r>
              <a:rPr lang="en-US" sz="2600" i="1" dirty="0"/>
              <a:t>n</a:t>
            </a:r>
            <a:r>
              <a:rPr lang="en-US" sz="2600" dirty="0"/>
              <a:t>, such that  </a:t>
            </a:r>
            <a:r>
              <a:rPr lang="en-US" sz="2600" dirty="0">
                <a:ea typeface="Cambria Math" pitchFamily="18" charset="0"/>
              </a:rPr>
              <a:t>2</a:t>
            </a:r>
            <a:r>
              <a:rPr lang="en-US" sz="2600" i="1" baseline="30000" dirty="0"/>
              <a:t>n</a:t>
            </a:r>
            <a:r>
              <a:rPr lang="en-US" sz="2600" baseline="30000" dirty="0"/>
              <a:t>-</a:t>
            </a:r>
            <a:r>
              <a:rPr lang="en-US" sz="2600" baseline="30000" dirty="0">
                <a:ea typeface="Cambria Math" pitchFamily="18" charset="0"/>
              </a:rPr>
              <a:t>1</a:t>
            </a:r>
            <a:r>
              <a:rPr lang="en-US" sz="2600" dirty="0">
                <a:ea typeface="Cambria Math" pitchFamily="18" charset="0"/>
              </a:rPr>
              <a:t> </a:t>
            </a:r>
            <a:r>
              <a:rPr lang="en-US" sz="2600" dirty="0">
                <a:ea typeface="Cambria Math"/>
              </a:rPr>
              <a:t>≡ </a:t>
            </a:r>
            <a:r>
              <a:rPr lang="en-US" sz="2600" dirty="0">
                <a:ea typeface="Cambria Math" pitchFamily="18" charset="0"/>
              </a:rPr>
              <a:t>1 (mod </a:t>
            </a:r>
            <a:r>
              <a:rPr lang="en-US" sz="2600" i="1" dirty="0">
                <a:ea typeface="Cambria Math" pitchFamily="18" charset="0"/>
              </a:rPr>
              <a:t>n</a:t>
            </a:r>
            <a:r>
              <a:rPr lang="en-US" sz="2600" dirty="0">
                <a:ea typeface="Cambria Math" pitchFamily="18" charset="0"/>
              </a:rPr>
              <a:t>):</a:t>
            </a:r>
          </a:p>
          <a:p>
            <a:pPr lvl="1"/>
            <a:r>
              <a:rPr lang="en-US" sz="2200" dirty="0">
                <a:ea typeface="Cambria Math" pitchFamily="18" charset="0"/>
              </a:rPr>
              <a:t>If </a:t>
            </a:r>
            <a:r>
              <a:rPr lang="en-US" sz="2200" i="1" dirty="0">
                <a:ea typeface="Cambria Math" pitchFamily="18" charset="0"/>
              </a:rPr>
              <a:t>n</a:t>
            </a:r>
            <a:r>
              <a:rPr lang="en-US" sz="2200" dirty="0">
                <a:ea typeface="Cambria Math" pitchFamily="18" charset="0"/>
              </a:rPr>
              <a:t> does not satisfy the congruence, it is composite.</a:t>
            </a:r>
          </a:p>
          <a:p>
            <a:pPr lvl="1"/>
            <a:r>
              <a:rPr lang="en-US" sz="2200" dirty="0">
                <a:ea typeface="Cambria Math" pitchFamily="18" charset="0"/>
              </a:rPr>
              <a:t>If </a:t>
            </a:r>
            <a:r>
              <a:rPr lang="en-US" sz="2200" i="1" dirty="0">
                <a:ea typeface="Cambria Math" pitchFamily="18" charset="0"/>
              </a:rPr>
              <a:t>n</a:t>
            </a:r>
            <a:r>
              <a:rPr lang="en-US" sz="2200" dirty="0">
                <a:ea typeface="Cambria Math" pitchFamily="18" charset="0"/>
              </a:rPr>
              <a:t> does satisfy the congruence, it is either prime or a </a:t>
            </a:r>
            <a:r>
              <a:rPr lang="en-US" sz="2200" dirty="0" err="1">
                <a:ea typeface="Cambria Math" pitchFamily="18" charset="0"/>
              </a:rPr>
              <a:t>pseudoprime</a:t>
            </a:r>
            <a:r>
              <a:rPr lang="en-US" sz="2200" dirty="0">
                <a:ea typeface="Cambria Math" pitchFamily="18" charset="0"/>
              </a:rPr>
              <a:t> to the base 2.</a:t>
            </a:r>
          </a:p>
          <a:p>
            <a:r>
              <a:rPr lang="en-US" sz="2600" dirty="0">
                <a:ea typeface="Cambria Math" pitchFamily="18" charset="0"/>
              </a:rPr>
              <a:t>Doing similar tests with additional bases </a:t>
            </a:r>
            <a:r>
              <a:rPr lang="en-US" sz="2600" i="1" dirty="0">
                <a:ea typeface="Cambria Math" pitchFamily="18" charset="0"/>
              </a:rPr>
              <a:t>b</a:t>
            </a:r>
            <a:r>
              <a:rPr lang="en-US" sz="2600" dirty="0">
                <a:ea typeface="Cambria Math" pitchFamily="18" charset="0"/>
              </a:rPr>
              <a:t>, provides more evidence as to whether </a:t>
            </a:r>
            <a:r>
              <a:rPr lang="en-US" sz="2600" i="1" dirty="0">
                <a:ea typeface="Cambria Math" pitchFamily="18" charset="0"/>
              </a:rPr>
              <a:t>n</a:t>
            </a:r>
            <a:r>
              <a:rPr lang="en-US" sz="2600" dirty="0">
                <a:ea typeface="Cambria Math" pitchFamily="18" charset="0"/>
              </a:rPr>
              <a:t> is prime.</a:t>
            </a:r>
          </a:p>
          <a:p>
            <a:r>
              <a:rPr lang="en-US" sz="2600" dirty="0">
                <a:ea typeface="Cambria Math" pitchFamily="18" charset="0"/>
              </a:rPr>
              <a:t>Among the positive integers not exceeding a positive real number </a:t>
            </a:r>
            <a:r>
              <a:rPr lang="en-US" sz="2600" i="1" dirty="0">
                <a:ea typeface="Cambria Math" pitchFamily="18" charset="0"/>
              </a:rPr>
              <a:t>x</a:t>
            </a:r>
            <a:r>
              <a:rPr lang="en-US" sz="2600" dirty="0">
                <a:ea typeface="Cambria Math" pitchFamily="18" charset="0"/>
              </a:rPr>
              <a:t>, compared to primes, there are relatively few </a:t>
            </a:r>
            <a:r>
              <a:rPr lang="en-US" sz="2600" dirty="0" err="1">
                <a:ea typeface="Cambria Math" pitchFamily="18" charset="0"/>
              </a:rPr>
              <a:t>pseudoprimes</a:t>
            </a:r>
            <a:r>
              <a:rPr lang="en-US" sz="2600" dirty="0">
                <a:ea typeface="Cambria Math" pitchFamily="18" charset="0"/>
              </a:rPr>
              <a:t> to the base </a:t>
            </a:r>
            <a:r>
              <a:rPr lang="en-US" sz="2600" i="1" dirty="0">
                <a:ea typeface="Cambria Math" pitchFamily="18" charset="0"/>
              </a:rPr>
              <a:t>b</a:t>
            </a:r>
            <a:r>
              <a:rPr lang="en-US" sz="2600" dirty="0">
                <a:ea typeface="Cambria Math" pitchFamily="18" charset="0"/>
              </a:rPr>
              <a:t>.</a:t>
            </a:r>
          </a:p>
          <a:p>
            <a:pPr lvl="1"/>
            <a:r>
              <a:rPr lang="en-US" sz="2200" dirty="0">
                <a:ea typeface="Cambria Math" pitchFamily="18" charset="0"/>
              </a:rPr>
              <a:t>For example, among the positive integers less than 10</a:t>
            </a:r>
            <a:r>
              <a:rPr lang="en-US" sz="2200" baseline="30000" dirty="0">
                <a:ea typeface="Cambria Math" pitchFamily="18" charset="0"/>
              </a:rPr>
              <a:t>10</a:t>
            </a:r>
            <a:r>
              <a:rPr lang="en-US" sz="2200" dirty="0">
                <a:ea typeface="Cambria Math" pitchFamily="18" charset="0"/>
              </a:rPr>
              <a:t> there are 455,052,512 primes, but only 14,884 </a:t>
            </a:r>
            <a:r>
              <a:rPr lang="en-US" sz="2200" dirty="0" err="1">
                <a:ea typeface="Cambria Math" pitchFamily="18" charset="0"/>
              </a:rPr>
              <a:t>pseudoprimes</a:t>
            </a:r>
            <a:r>
              <a:rPr lang="en-US" sz="2200" dirty="0">
                <a:ea typeface="Cambria Math" pitchFamily="18" charset="0"/>
              </a:rPr>
              <a:t> to the base 2.</a:t>
            </a:r>
          </a:p>
        </p:txBody>
      </p:sp>
    </p:spTree>
    <p:extLst>
      <p:ext uri="{BB962C8B-B14F-4D97-AF65-F5344CB8AC3E}">
        <p14:creationId xmlns:p14="http://schemas.microsoft.com/office/powerpoint/2010/main" val="33387999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Carmichael Numbers</a:t>
            </a:r>
            <a:br>
              <a:rPr lang="en-US" dirty="0"/>
            </a:br>
            <a:r>
              <a:rPr lang="en-US" dirty="0"/>
              <a:t>(</a:t>
            </a:r>
            <a:r>
              <a:rPr lang="en-US" i="1" dirty="0"/>
              <a:t>optional</a:t>
            </a:r>
            <a:r>
              <a:rPr lang="en-US" dirty="0"/>
              <a:t>)</a:t>
            </a:r>
            <a:endParaRPr lang="en-US" sz="1500" dirty="0"/>
          </a:p>
        </p:txBody>
      </p:sp>
      <p:pic>
        <p:nvPicPr>
          <p:cNvPr id="10" name="Picture 2" descr="A portrait of Robert Daniel Carmichael.&#10;"/>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20811"/>
          <a:stretch/>
        </p:blipFill>
        <p:spPr bwMode="auto">
          <a:xfrm>
            <a:off x="7632192" y="152400"/>
            <a:ext cx="1359408" cy="1520196"/>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096000" y="381000"/>
            <a:ext cx="1459992" cy="883919"/>
          </a:xfrm>
        </p:spPr>
        <p:txBody>
          <a:bodyPr/>
          <a:lstStyle/>
          <a:p>
            <a:pPr algn="ctr">
              <a:spcBef>
                <a:spcPts val="0"/>
              </a:spcBef>
              <a:spcAft>
                <a:spcPts val="0"/>
              </a:spcAft>
            </a:pPr>
            <a:r>
              <a:rPr lang="en-US" sz="1800" dirty="0"/>
              <a:t>Robert Carmichael </a:t>
            </a:r>
          </a:p>
          <a:p>
            <a:pPr algn="ctr">
              <a:spcBef>
                <a:spcPts val="0"/>
              </a:spcBef>
              <a:spcAft>
                <a:spcPts val="0"/>
              </a:spcAft>
            </a:pPr>
            <a:r>
              <a:rPr lang="en-US" sz="1800" dirty="0"/>
              <a:t>(</a:t>
            </a:r>
            <a:r>
              <a:rPr lang="en-US" sz="1800" dirty="0">
                <a:ea typeface="Cambria Math" pitchFamily="18" charset="0"/>
              </a:rPr>
              <a:t>1879-1967</a:t>
            </a:r>
            <a:r>
              <a:rPr lang="en-US" sz="1800" dirty="0"/>
              <a:t>)</a:t>
            </a:r>
          </a:p>
        </p:txBody>
      </p:sp>
      <p:sp>
        <p:nvSpPr>
          <p:cNvPr id="5" name="Content Placeholder 4"/>
          <p:cNvSpPr>
            <a:spLocks noGrp="1"/>
          </p:cNvSpPr>
          <p:nvPr>
            <p:ph idx="14"/>
          </p:nvPr>
        </p:nvSpPr>
        <p:spPr>
          <a:xfrm>
            <a:off x="457200" y="1295400"/>
            <a:ext cx="8534400" cy="2667000"/>
          </a:xfrm>
        </p:spPr>
        <p:txBody>
          <a:bodyPr/>
          <a:lstStyle/>
          <a:p>
            <a:pPr>
              <a:spcBef>
                <a:spcPts val="0"/>
              </a:spcBef>
              <a:spcAft>
                <a:spcPts val="0"/>
              </a:spcAft>
            </a:pPr>
            <a:r>
              <a:rPr lang="en-US" sz="2000" dirty="0">
                <a:ea typeface="Cambria Math" pitchFamily="18" charset="0"/>
              </a:rPr>
              <a:t>There are composite integers </a:t>
            </a:r>
            <a:r>
              <a:rPr lang="en-US" sz="2000" i="1" dirty="0">
                <a:ea typeface="Cambria Math" pitchFamily="18" charset="0"/>
              </a:rPr>
              <a:t>n</a:t>
            </a:r>
            <a:r>
              <a:rPr lang="en-US" sz="2000" dirty="0">
                <a:ea typeface="Cambria Math" pitchFamily="18" charset="0"/>
              </a:rPr>
              <a:t> that pass all tests with bases</a:t>
            </a:r>
            <a:br>
              <a:rPr lang="en-US" sz="2000" dirty="0">
                <a:ea typeface="Cambria Math" pitchFamily="18" charset="0"/>
              </a:rPr>
            </a:br>
            <a:r>
              <a:rPr lang="en-US" sz="2000" i="1" dirty="0">
                <a:ea typeface="Cambria Math" pitchFamily="18" charset="0"/>
              </a:rPr>
              <a:t>b</a:t>
            </a:r>
            <a:r>
              <a:rPr lang="en-US" sz="2000" dirty="0">
                <a:ea typeface="Cambria Math" pitchFamily="18" charset="0"/>
              </a:rPr>
              <a:t> such that </a:t>
            </a:r>
            <a:r>
              <a:rPr lang="en-US" sz="2000" dirty="0" err="1">
                <a:ea typeface="Cambria Math" pitchFamily="18" charset="0"/>
              </a:rPr>
              <a:t>gcd</a:t>
            </a:r>
            <a:r>
              <a:rPr lang="en-US" sz="2000" dirty="0">
                <a:ea typeface="Cambria Math" pitchFamily="18" charset="0"/>
              </a:rPr>
              <a:t>(</a:t>
            </a:r>
            <a:r>
              <a:rPr lang="en-US" sz="2000" i="1" dirty="0" err="1">
                <a:ea typeface="Cambria Math" pitchFamily="18" charset="0"/>
              </a:rPr>
              <a:t>b,n</a:t>
            </a:r>
            <a:r>
              <a:rPr lang="en-US" sz="2000" dirty="0">
                <a:ea typeface="Cambria Math" pitchFamily="18" charset="0"/>
              </a:rPr>
              <a:t>) = 1.</a:t>
            </a:r>
            <a:endParaRPr lang="en-US" sz="2000" dirty="0"/>
          </a:p>
          <a:p>
            <a:pPr>
              <a:spcBef>
                <a:spcPts val="0"/>
              </a:spcBef>
              <a:spcAft>
                <a:spcPts val="0"/>
              </a:spcAft>
            </a:pPr>
            <a:r>
              <a:rPr lang="en-US" sz="2000" b="1" dirty="0"/>
              <a:t>Definition</a:t>
            </a:r>
            <a:r>
              <a:rPr lang="en-US" sz="2000" dirty="0"/>
              <a:t>: A composite integer n that satisfies the congruence </a:t>
            </a:r>
            <a:r>
              <a:rPr lang="en-US" sz="2000" i="1" dirty="0"/>
              <a:t>b</a:t>
            </a:r>
            <a:r>
              <a:rPr lang="en-US" sz="2000" i="1" baseline="30000" dirty="0"/>
              <a:t>n</a:t>
            </a:r>
            <a:r>
              <a:rPr lang="en-US" sz="2000" baseline="30000" dirty="0"/>
              <a:t>-</a:t>
            </a:r>
            <a:r>
              <a:rPr lang="en-US" sz="2000" baseline="30000" dirty="0">
                <a:ea typeface="Cambria Math" pitchFamily="18" charset="0"/>
              </a:rPr>
              <a:t>1</a:t>
            </a:r>
            <a:r>
              <a:rPr lang="en-US" sz="2000" dirty="0">
                <a:ea typeface="Cambria Math" pitchFamily="18" charset="0"/>
              </a:rPr>
              <a:t> </a:t>
            </a:r>
            <a:r>
              <a:rPr lang="en-US" sz="2000" dirty="0">
                <a:ea typeface="Cambria Math"/>
              </a:rPr>
              <a:t>≡ </a:t>
            </a:r>
            <a:r>
              <a:rPr lang="en-US" sz="2000" dirty="0">
                <a:ea typeface="Cambria Math" pitchFamily="18" charset="0"/>
              </a:rPr>
              <a:t>1 (mod </a:t>
            </a:r>
            <a:r>
              <a:rPr lang="en-US" sz="2000" i="1" dirty="0">
                <a:ea typeface="Cambria Math" pitchFamily="18" charset="0"/>
              </a:rPr>
              <a:t>n</a:t>
            </a:r>
            <a:r>
              <a:rPr lang="en-US" sz="2000" dirty="0">
                <a:ea typeface="Cambria Math" pitchFamily="18" charset="0"/>
              </a:rPr>
              <a:t>) for all positive integers </a:t>
            </a:r>
            <a:r>
              <a:rPr lang="en-US" sz="2000" i="1" dirty="0">
                <a:ea typeface="Cambria Math" pitchFamily="18" charset="0"/>
              </a:rPr>
              <a:t>b</a:t>
            </a:r>
            <a:r>
              <a:rPr lang="en-US" sz="2000" dirty="0">
                <a:ea typeface="Cambria Math" pitchFamily="18" charset="0"/>
              </a:rPr>
              <a:t> with </a:t>
            </a:r>
            <a:r>
              <a:rPr lang="en-US" sz="2000" dirty="0" err="1">
                <a:ea typeface="Cambria Math" pitchFamily="18" charset="0"/>
              </a:rPr>
              <a:t>gcd</a:t>
            </a:r>
            <a:r>
              <a:rPr lang="en-US" sz="2000" dirty="0">
                <a:ea typeface="Cambria Math" pitchFamily="18" charset="0"/>
              </a:rPr>
              <a:t>(</a:t>
            </a:r>
            <a:r>
              <a:rPr lang="en-US" sz="2000" i="1" dirty="0" err="1">
                <a:ea typeface="Cambria Math" pitchFamily="18" charset="0"/>
              </a:rPr>
              <a:t>b</a:t>
            </a:r>
            <a:r>
              <a:rPr lang="en-US" sz="2000" dirty="0" err="1">
                <a:ea typeface="Cambria Math" pitchFamily="18" charset="0"/>
              </a:rPr>
              <a:t>,</a:t>
            </a:r>
            <a:r>
              <a:rPr lang="en-US" sz="2000" i="1" dirty="0" err="1">
                <a:ea typeface="Cambria Math" pitchFamily="18" charset="0"/>
              </a:rPr>
              <a:t>n</a:t>
            </a:r>
            <a:r>
              <a:rPr lang="en-US" sz="2000" dirty="0">
                <a:ea typeface="Cambria Math" pitchFamily="18" charset="0"/>
              </a:rPr>
              <a:t>) = 1 is called a </a:t>
            </a:r>
            <a:r>
              <a:rPr lang="en-US" sz="2000" i="1" dirty="0">
                <a:ea typeface="Cambria Math" pitchFamily="18" charset="0"/>
              </a:rPr>
              <a:t>Carmichael</a:t>
            </a:r>
            <a:r>
              <a:rPr lang="en-US" sz="2000" dirty="0">
                <a:ea typeface="Cambria Math" pitchFamily="18" charset="0"/>
              </a:rPr>
              <a:t> number.</a:t>
            </a:r>
          </a:p>
          <a:p>
            <a:pPr>
              <a:spcBef>
                <a:spcPts val="0"/>
              </a:spcBef>
              <a:spcAft>
                <a:spcPts val="0"/>
              </a:spcAft>
            </a:pPr>
            <a:r>
              <a:rPr lang="en-US" sz="2000" b="1" dirty="0">
                <a:ea typeface="Cambria Math" pitchFamily="18" charset="0"/>
              </a:rPr>
              <a:t>Example</a:t>
            </a:r>
            <a:r>
              <a:rPr lang="en-US" sz="2000" dirty="0">
                <a:ea typeface="Cambria Math" pitchFamily="18" charset="0"/>
              </a:rPr>
              <a:t>: The integer 561 is a Carmichael number. To see this:</a:t>
            </a:r>
          </a:p>
          <a:p>
            <a:pPr lvl="1">
              <a:spcBef>
                <a:spcPts val="0"/>
              </a:spcBef>
              <a:spcAft>
                <a:spcPts val="0"/>
              </a:spcAft>
            </a:pPr>
            <a:r>
              <a:rPr lang="en-US" sz="1800" dirty="0">
                <a:ea typeface="Cambria Math" pitchFamily="18" charset="0"/>
              </a:rPr>
              <a:t>561 is composite, since 561 = 3 </a:t>
            </a:r>
            <a:r>
              <a:rPr lang="en-US" sz="1800" dirty="0">
                <a:ea typeface="Cambria Math"/>
              </a:rPr>
              <a:t>∙ </a:t>
            </a:r>
            <a:r>
              <a:rPr lang="en-US" sz="1800" dirty="0">
                <a:ea typeface="Cambria Math" pitchFamily="18" charset="0"/>
              </a:rPr>
              <a:t>11 </a:t>
            </a:r>
            <a:r>
              <a:rPr lang="en-US" sz="1800" dirty="0">
                <a:ea typeface="Cambria Math"/>
              </a:rPr>
              <a:t>∙ 13.</a:t>
            </a:r>
          </a:p>
          <a:p>
            <a:pPr lvl="1">
              <a:spcBef>
                <a:spcPts val="0"/>
              </a:spcBef>
              <a:spcAft>
                <a:spcPts val="0"/>
              </a:spcAft>
            </a:pPr>
            <a:r>
              <a:rPr lang="en-US" sz="1800" dirty="0">
                <a:ea typeface="Cambria Math"/>
              </a:rPr>
              <a:t>If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561) = 1, then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3) = 1, then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11) =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17) =1.</a:t>
            </a:r>
          </a:p>
          <a:p>
            <a:pPr lvl="1">
              <a:spcBef>
                <a:spcPts val="0"/>
              </a:spcBef>
              <a:spcAft>
                <a:spcPts val="0"/>
              </a:spcAft>
            </a:pPr>
            <a:r>
              <a:rPr lang="en-US" sz="1800" dirty="0">
                <a:ea typeface="Cambria Math"/>
              </a:rPr>
              <a:t>Using Fermat’s Little Theorem: </a:t>
            </a:r>
            <a:r>
              <a:rPr lang="en-US" sz="1800" i="1" dirty="0">
                <a:ea typeface="Cambria Math" pitchFamily="18" charset="0"/>
              </a:rPr>
              <a:t>b</a:t>
            </a:r>
            <a:r>
              <a:rPr lang="en-US" sz="1800" baseline="30000" dirty="0">
                <a:ea typeface="Cambria Math" pitchFamily="18" charset="0"/>
              </a:rPr>
              <a:t>2 </a:t>
            </a:r>
            <a:r>
              <a:rPr lang="en-US" sz="1800" dirty="0">
                <a:ea typeface="Cambria Math"/>
              </a:rPr>
              <a:t> ≡ </a:t>
            </a:r>
            <a:r>
              <a:rPr lang="en-US" sz="1800" dirty="0">
                <a:ea typeface="Cambria Math" pitchFamily="18" charset="0"/>
              </a:rPr>
              <a:t> 1</a:t>
            </a:r>
            <a:r>
              <a:rPr lang="en-US" sz="1800" dirty="0">
                <a:ea typeface="Cambria Math"/>
              </a:rPr>
              <a:t> (mod 3),</a:t>
            </a:r>
            <a:r>
              <a:rPr lang="en-US" sz="1800" i="1" dirty="0">
                <a:ea typeface="Cambria Math" pitchFamily="18" charset="0"/>
              </a:rPr>
              <a:t>  b</a:t>
            </a:r>
            <a:r>
              <a:rPr lang="en-US" sz="1800" baseline="30000" dirty="0">
                <a:ea typeface="Cambria Math" pitchFamily="18" charset="0"/>
              </a:rPr>
              <a:t>10 </a:t>
            </a:r>
            <a:r>
              <a:rPr lang="en-US" sz="1800" dirty="0">
                <a:ea typeface="Cambria Math"/>
              </a:rPr>
              <a:t> ≡ </a:t>
            </a:r>
            <a:r>
              <a:rPr lang="en-US" sz="1800" dirty="0">
                <a:ea typeface="Cambria Math" pitchFamily="18" charset="0"/>
              </a:rPr>
              <a:t> 1</a:t>
            </a:r>
            <a:r>
              <a:rPr lang="en-US" sz="1800" dirty="0">
                <a:ea typeface="Cambria Math"/>
              </a:rPr>
              <a:t> (mod 11),</a:t>
            </a:r>
            <a:r>
              <a:rPr lang="en-US" sz="1800" i="1" dirty="0">
                <a:ea typeface="Cambria Math" pitchFamily="18" charset="0"/>
              </a:rPr>
              <a:t>  b</a:t>
            </a:r>
            <a:r>
              <a:rPr lang="en-US" sz="1800" baseline="30000" dirty="0">
                <a:ea typeface="Cambria Math" pitchFamily="18" charset="0"/>
              </a:rPr>
              <a:t>16 </a:t>
            </a:r>
            <a:r>
              <a:rPr lang="en-US" sz="1800" dirty="0">
                <a:ea typeface="Cambria Math"/>
              </a:rPr>
              <a:t> ≡ </a:t>
            </a:r>
            <a:r>
              <a:rPr lang="en-US" sz="1800" dirty="0">
                <a:ea typeface="Cambria Math" pitchFamily="18" charset="0"/>
              </a:rPr>
              <a:t> 1</a:t>
            </a:r>
            <a:r>
              <a:rPr lang="en-US" sz="1800" dirty="0">
                <a:ea typeface="Cambria Math"/>
              </a:rPr>
              <a:t> (mod 17).</a:t>
            </a:r>
          </a:p>
          <a:p>
            <a:pPr lvl="1">
              <a:spcBef>
                <a:spcPts val="0"/>
              </a:spcBef>
              <a:spcAft>
                <a:spcPts val="0"/>
              </a:spcAft>
            </a:pPr>
            <a:r>
              <a:rPr lang="en-US" sz="1800" dirty="0">
                <a:ea typeface="Cambria Math"/>
              </a:rPr>
              <a:t>Then</a:t>
            </a:r>
          </a:p>
        </p:txBody>
      </p:sp>
      <p:graphicFrame>
        <p:nvGraphicFramePr>
          <p:cNvPr id="11" name="Object 5"/>
          <p:cNvGraphicFramePr>
            <a:graphicFrameLocks noChangeAspect="1"/>
          </p:cNvGraphicFramePr>
          <p:nvPr>
            <p:extLst>
              <p:ext uri="{D42A27DB-BD31-4B8C-83A1-F6EECF244321}">
                <p14:modId xmlns:p14="http://schemas.microsoft.com/office/powerpoint/2010/main" val="4050886607"/>
              </p:ext>
            </p:extLst>
          </p:nvPr>
        </p:nvGraphicFramePr>
        <p:xfrm>
          <a:off x="1752600" y="3772504"/>
          <a:ext cx="2209800" cy="1332896"/>
        </p:xfrm>
        <a:graphic>
          <a:graphicData uri="http://schemas.openxmlformats.org/presentationml/2006/ole">
            <mc:AlternateContent xmlns:mc="http://schemas.openxmlformats.org/markup-compatibility/2006">
              <mc:Choice xmlns:v="urn:schemas-microsoft-com:vml" Requires="v">
                <p:oleObj spid="_x0000_s89112" name="Equation" r:id="rId4" imgW="1600200" imgH="965160" progId="Equation.DSMT4">
                  <p:embed/>
                </p:oleObj>
              </mc:Choice>
              <mc:Fallback>
                <p:oleObj name="Equation" r:id="rId4" imgW="1600200" imgH="965160" progId="Equation.DSMT4">
                  <p:embed/>
                  <p:pic>
                    <p:nvPicPr>
                      <p:cNvPr id="0" name=""/>
                      <p:cNvPicPr/>
                      <p:nvPr/>
                    </p:nvPicPr>
                    <p:blipFill>
                      <a:blip r:embed="rId5"/>
                      <a:stretch>
                        <a:fillRect/>
                      </a:stretch>
                    </p:blipFill>
                    <p:spPr>
                      <a:xfrm>
                        <a:off x="1752600" y="3772504"/>
                        <a:ext cx="2209800" cy="1332896"/>
                      </a:xfrm>
                      <a:prstGeom prst="rect">
                        <a:avLst/>
                      </a:prstGeom>
                    </p:spPr>
                  </p:pic>
                </p:oleObj>
              </mc:Fallback>
            </mc:AlternateContent>
          </a:graphicData>
        </a:graphic>
      </p:graphicFrame>
      <p:sp>
        <p:nvSpPr>
          <p:cNvPr id="6" name="Content Placeholder 6"/>
          <p:cNvSpPr>
            <a:spLocks noGrp="1"/>
          </p:cNvSpPr>
          <p:nvPr>
            <p:ph idx="15"/>
          </p:nvPr>
        </p:nvSpPr>
        <p:spPr>
          <a:xfrm>
            <a:off x="457200" y="5105400"/>
            <a:ext cx="8534400" cy="1524000"/>
          </a:xfrm>
        </p:spPr>
        <p:txBody>
          <a:bodyPr/>
          <a:lstStyle/>
          <a:p>
            <a:pPr lvl="1">
              <a:spcBef>
                <a:spcPts val="0"/>
              </a:spcBef>
              <a:spcAft>
                <a:spcPts val="0"/>
              </a:spcAft>
            </a:pPr>
            <a:r>
              <a:rPr lang="en-US" sz="1800" dirty="0">
                <a:ea typeface="Cambria Math"/>
              </a:rPr>
              <a:t>It follows (</a:t>
            </a:r>
            <a:r>
              <a:rPr lang="en-US" sz="1800" i="1" dirty="0">
                <a:ea typeface="Cambria Math"/>
              </a:rPr>
              <a:t>see Exercise </a:t>
            </a:r>
            <a:r>
              <a:rPr lang="en-US" sz="1800" dirty="0">
                <a:ea typeface="Cambria Math" pitchFamily="18" charset="0"/>
              </a:rPr>
              <a:t>29</a:t>
            </a:r>
            <a:r>
              <a:rPr lang="en-US" sz="1800" dirty="0">
                <a:ea typeface="Cambria Math"/>
              </a:rPr>
              <a:t>)</a:t>
            </a:r>
            <a:r>
              <a:rPr lang="en-US" sz="1800" i="1" dirty="0">
                <a:ea typeface="Cambria Math" pitchFamily="18" charset="0"/>
              </a:rPr>
              <a:t> </a:t>
            </a:r>
            <a:r>
              <a:rPr lang="en-US" sz="1800" dirty="0">
                <a:ea typeface="Cambria Math" pitchFamily="18" charset="0"/>
              </a:rPr>
              <a:t>that </a:t>
            </a:r>
            <a:r>
              <a:rPr lang="en-US" sz="1800" i="1" dirty="0">
                <a:ea typeface="Cambria Math" pitchFamily="18" charset="0"/>
              </a:rPr>
              <a:t>b</a:t>
            </a:r>
            <a:r>
              <a:rPr lang="en-US" sz="1800" baseline="30000" dirty="0">
                <a:ea typeface="Cambria Math" pitchFamily="18" charset="0"/>
              </a:rPr>
              <a:t>560 </a:t>
            </a:r>
            <a:r>
              <a:rPr lang="en-US" sz="1800" dirty="0">
                <a:ea typeface="Cambria Math"/>
              </a:rPr>
              <a:t>  ≡ </a:t>
            </a:r>
            <a:r>
              <a:rPr lang="en-US" sz="1800" dirty="0">
                <a:ea typeface="Cambria Math" pitchFamily="18" charset="0"/>
              </a:rPr>
              <a:t> 1</a:t>
            </a:r>
            <a:r>
              <a:rPr lang="en-US" sz="1800" dirty="0">
                <a:ea typeface="Cambria Math"/>
              </a:rPr>
              <a:t> (mod 561) for all positive integers </a:t>
            </a:r>
            <a:r>
              <a:rPr lang="en-US" sz="1800" i="1" dirty="0">
                <a:ea typeface="Cambria Math"/>
              </a:rPr>
              <a:t>b</a:t>
            </a:r>
            <a:r>
              <a:rPr lang="en-US" sz="1800" dirty="0">
                <a:ea typeface="Cambria Math"/>
              </a:rPr>
              <a:t> with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a:t>
            </a:r>
            <a:r>
              <a:rPr lang="en-US" sz="1800" dirty="0">
                <a:ea typeface="Cambria Math" pitchFamily="18" charset="0"/>
              </a:rPr>
              <a:t>561</a:t>
            </a:r>
            <a:r>
              <a:rPr lang="en-US" sz="1800" dirty="0">
                <a:ea typeface="Cambria Math"/>
              </a:rPr>
              <a:t>) = </a:t>
            </a:r>
            <a:r>
              <a:rPr lang="en-US" sz="1800" dirty="0">
                <a:ea typeface="Cambria Math" pitchFamily="18" charset="0"/>
              </a:rPr>
              <a:t>1</a:t>
            </a:r>
            <a:r>
              <a:rPr lang="en-US" sz="1800" dirty="0">
                <a:ea typeface="Cambria Math"/>
              </a:rPr>
              <a:t>. Hence, </a:t>
            </a:r>
            <a:r>
              <a:rPr lang="en-US" sz="1800" dirty="0">
                <a:ea typeface="Cambria Math" pitchFamily="18" charset="0"/>
              </a:rPr>
              <a:t>561</a:t>
            </a:r>
            <a:r>
              <a:rPr lang="en-US" sz="1800" dirty="0">
                <a:ea typeface="Cambria Math"/>
              </a:rPr>
              <a:t> is a Carmichael number.</a:t>
            </a:r>
          </a:p>
          <a:p>
            <a:pPr>
              <a:spcBef>
                <a:spcPts val="0"/>
              </a:spcBef>
              <a:spcAft>
                <a:spcPts val="0"/>
              </a:spcAft>
            </a:pPr>
            <a:r>
              <a:rPr lang="en-US" sz="2000" dirty="0">
                <a:ea typeface="Cambria Math"/>
              </a:rPr>
              <a:t>Even though there are infinitely many Carmichael numbers, there are other tests (described in the exercises) that form the basis for efficient probabilistic primality testing. (</a:t>
            </a:r>
            <a:r>
              <a:rPr lang="en-US" sz="2000" i="1" dirty="0">
                <a:ea typeface="Cambria Math"/>
              </a:rPr>
              <a:t>see Chapter </a:t>
            </a:r>
            <a:r>
              <a:rPr lang="en-US" sz="2000" dirty="0">
                <a:ea typeface="Cambria Math"/>
              </a:rPr>
              <a:t>7)</a:t>
            </a:r>
            <a:endParaRPr lang="en-US" sz="2000" dirty="0"/>
          </a:p>
        </p:txBody>
      </p:sp>
    </p:spTree>
    <p:extLst>
      <p:ext uri="{BB962C8B-B14F-4D97-AF65-F5344CB8AC3E}">
        <p14:creationId xmlns:p14="http://schemas.microsoft.com/office/powerpoint/2010/main" val="3158362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Roots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400" b="1" dirty="0"/>
              <a:t>Definition</a:t>
            </a:r>
            <a:r>
              <a:rPr lang="en-US" sz="2400" dirty="0"/>
              <a:t>: A primitive root modulo a prime </a:t>
            </a:r>
            <a:r>
              <a:rPr lang="en-US" sz="2400" i="1" dirty="0"/>
              <a:t>p</a:t>
            </a:r>
            <a:r>
              <a:rPr lang="en-US" sz="2400" dirty="0"/>
              <a:t> is an integer </a:t>
            </a:r>
            <a:r>
              <a:rPr lang="en-US" sz="2400" i="1" dirty="0"/>
              <a:t>r</a:t>
            </a:r>
            <a:r>
              <a:rPr lang="en-US" sz="2400" dirty="0"/>
              <a:t> in </a:t>
            </a:r>
            <a:r>
              <a:rPr lang="en-US" sz="2400" b="1" dirty="0" err="1"/>
              <a:t>Z</a:t>
            </a:r>
            <a:r>
              <a:rPr lang="en-US" sz="2400" i="1" baseline="-25000" dirty="0" err="1"/>
              <a:t>p</a:t>
            </a:r>
            <a:r>
              <a:rPr lang="en-US" sz="2400" dirty="0"/>
              <a:t> such that every nonzero element of </a:t>
            </a:r>
            <a:r>
              <a:rPr lang="en-US" sz="2400" b="1" dirty="0" err="1"/>
              <a:t>Z</a:t>
            </a:r>
            <a:r>
              <a:rPr lang="en-US" sz="2400" i="1" baseline="-25000" dirty="0" err="1"/>
              <a:t>p</a:t>
            </a:r>
            <a:r>
              <a:rPr lang="en-US" sz="2400" dirty="0"/>
              <a:t> is a power of </a:t>
            </a:r>
            <a:r>
              <a:rPr lang="en-US" sz="2400" i="1" dirty="0"/>
              <a:t>r</a:t>
            </a:r>
            <a:r>
              <a:rPr lang="en-US" sz="2400" dirty="0"/>
              <a:t>.</a:t>
            </a:r>
          </a:p>
          <a:p>
            <a:pPr>
              <a:spcBef>
                <a:spcPts val="600"/>
              </a:spcBef>
            </a:pPr>
            <a:r>
              <a:rPr lang="en-US" sz="2400" b="1" dirty="0"/>
              <a:t>Example</a:t>
            </a:r>
            <a:r>
              <a:rPr lang="en-US" sz="2400" dirty="0"/>
              <a:t>:  Since every element of</a:t>
            </a:r>
            <a:r>
              <a:rPr lang="en-US" sz="2400" b="1" dirty="0"/>
              <a:t> Z</a:t>
            </a:r>
            <a:r>
              <a:rPr lang="en-US" sz="2400" baseline="-25000" dirty="0">
                <a:ea typeface="Cambria Math" pitchFamily="18" charset="0"/>
              </a:rPr>
              <a:t>11</a:t>
            </a:r>
            <a:r>
              <a:rPr lang="en-US" sz="2400" dirty="0"/>
              <a:t>  is a power of </a:t>
            </a:r>
            <a:r>
              <a:rPr lang="en-US" sz="2400" dirty="0">
                <a:ea typeface="Cambria Math" pitchFamily="18" charset="0"/>
              </a:rPr>
              <a:t>2, 2 is a primitive root of 11.</a:t>
            </a:r>
            <a:r>
              <a:rPr lang="en-US" sz="2400" dirty="0"/>
              <a:t> </a:t>
            </a:r>
          </a:p>
          <a:p>
            <a:pPr marL="0" lvl="1" indent="0">
              <a:spcBef>
                <a:spcPts val="600"/>
              </a:spcBef>
              <a:buNone/>
            </a:pPr>
            <a:r>
              <a:rPr lang="en-US" sz="2400" dirty="0"/>
              <a:t>Powers of </a:t>
            </a:r>
            <a:r>
              <a:rPr lang="en-US" sz="2400" dirty="0">
                <a:ea typeface="Cambria Math" pitchFamily="18" charset="0"/>
              </a:rPr>
              <a:t>2 modulo 11: 2</a:t>
            </a:r>
            <a:r>
              <a:rPr lang="en-US" sz="2400" baseline="30000" dirty="0">
                <a:ea typeface="Cambria Math" pitchFamily="18" charset="0"/>
              </a:rPr>
              <a:t>1</a:t>
            </a:r>
            <a:r>
              <a:rPr lang="en-US" sz="2400" dirty="0">
                <a:ea typeface="Cambria Math" pitchFamily="18" charset="0"/>
              </a:rPr>
              <a:t> = 2, 2</a:t>
            </a:r>
            <a:r>
              <a:rPr lang="en-US" sz="2400" baseline="30000" dirty="0">
                <a:ea typeface="Cambria Math" pitchFamily="18" charset="0"/>
              </a:rPr>
              <a:t>2</a:t>
            </a:r>
            <a:r>
              <a:rPr lang="en-US" sz="2400" dirty="0">
                <a:ea typeface="Cambria Math" pitchFamily="18" charset="0"/>
              </a:rPr>
              <a:t> = 4, 2</a:t>
            </a:r>
            <a:r>
              <a:rPr lang="en-US" sz="2400" baseline="30000" dirty="0">
                <a:ea typeface="Cambria Math" pitchFamily="18" charset="0"/>
              </a:rPr>
              <a:t>3</a:t>
            </a:r>
            <a:r>
              <a:rPr lang="en-US" sz="2400" dirty="0">
                <a:ea typeface="Cambria Math" pitchFamily="18" charset="0"/>
              </a:rPr>
              <a:t> = 8, 2</a:t>
            </a:r>
            <a:r>
              <a:rPr lang="en-US" sz="2400" baseline="30000" dirty="0">
                <a:ea typeface="Cambria Math" pitchFamily="18" charset="0"/>
              </a:rPr>
              <a:t>4</a:t>
            </a:r>
            <a:r>
              <a:rPr lang="en-US" sz="2400" dirty="0">
                <a:ea typeface="Cambria Math" pitchFamily="18" charset="0"/>
              </a:rPr>
              <a:t> = 5, 2</a:t>
            </a:r>
            <a:r>
              <a:rPr lang="en-US" sz="2400" baseline="30000" dirty="0">
                <a:ea typeface="Cambria Math" pitchFamily="18" charset="0"/>
              </a:rPr>
              <a:t>5</a:t>
            </a:r>
            <a:r>
              <a:rPr lang="en-US" sz="2400" dirty="0">
                <a:ea typeface="Cambria Math" pitchFamily="18" charset="0"/>
              </a:rPr>
              <a:t> = 10, 2</a:t>
            </a:r>
            <a:r>
              <a:rPr lang="en-US" sz="2400" baseline="30000" dirty="0">
                <a:ea typeface="Cambria Math" pitchFamily="18" charset="0"/>
              </a:rPr>
              <a:t>6</a:t>
            </a:r>
            <a:r>
              <a:rPr lang="en-US" sz="2400" dirty="0">
                <a:ea typeface="Cambria Math" pitchFamily="18" charset="0"/>
              </a:rPr>
              <a:t> = 9, 2</a:t>
            </a:r>
            <a:r>
              <a:rPr lang="en-US" sz="2400" baseline="30000" dirty="0">
                <a:ea typeface="Cambria Math" pitchFamily="18" charset="0"/>
              </a:rPr>
              <a:t>7</a:t>
            </a:r>
            <a:r>
              <a:rPr lang="en-US" sz="2400" dirty="0">
                <a:ea typeface="Cambria Math" pitchFamily="18" charset="0"/>
              </a:rPr>
              <a:t> = 7, 2</a:t>
            </a:r>
            <a:r>
              <a:rPr lang="en-US" sz="2400" baseline="30000" dirty="0">
                <a:ea typeface="Cambria Math" pitchFamily="18" charset="0"/>
              </a:rPr>
              <a:t>8</a:t>
            </a:r>
            <a:r>
              <a:rPr lang="en-US" sz="2400" dirty="0">
                <a:ea typeface="Cambria Math" pitchFamily="18" charset="0"/>
              </a:rPr>
              <a:t> = 3, 2</a:t>
            </a:r>
            <a:r>
              <a:rPr lang="en-US" sz="2400" baseline="30000" dirty="0">
                <a:ea typeface="Cambria Math" pitchFamily="18" charset="0"/>
              </a:rPr>
              <a:t>10</a:t>
            </a:r>
            <a:r>
              <a:rPr lang="en-US" sz="2400" dirty="0">
                <a:ea typeface="Cambria Math" pitchFamily="18" charset="0"/>
              </a:rPr>
              <a:t> = 2.</a:t>
            </a:r>
          </a:p>
          <a:p>
            <a:pPr>
              <a:spcBef>
                <a:spcPts val="600"/>
              </a:spcBef>
            </a:pPr>
            <a:r>
              <a:rPr lang="en-US" sz="2400" b="1" dirty="0"/>
              <a:t>Example</a:t>
            </a:r>
            <a:r>
              <a:rPr lang="en-US" sz="2400" dirty="0"/>
              <a:t>:  Since not all elements of</a:t>
            </a:r>
            <a:r>
              <a:rPr lang="en-US" sz="2400" b="1" dirty="0"/>
              <a:t> Z</a:t>
            </a:r>
            <a:r>
              <a:rPr lang="en-US" sz="2400" baseline="-25000" dirty="0">
                <a:ea typeface="Cambria Math" pitchFamily="18" charset="0"/>
              </a:rPr>
              <a:t>11</a:t>
            </a:r>
            <a:r>
              <a:rPr lang="en-US" sz="2400" dirty="0"/>
              <a:t>  are powers of </a:t>
            </a:r>
            <a:r>
              <a:rPr lang="en-US" sz="2400" dirty="0">
                <a:ea typeface="Cambria Math" pitchFamily="18" charset="0"/>
              </a:rPr>
              <a:t>3, 3 is not a primitive root of 11.</a:t>
            </a:r>
            <a:r>
              <a:rPr lang="en-US" sz="2400" dirty="0"/>
              <a:t> </a:t>
            </a:r>
          </a:p>
          <a:p>
            <a:pPr marL="0" lvl="2" indent="0">
              <a:spcBef>
                <a:spcPts val="600"/>
              </a:spcBef>
              <a:buSzPct val="95000"/>
              <a:buNone/>
            </a:pPr>
            <a:r>
              <a:rPr lang="en-US" dirty="0"/>
              <a:t>Powers of </a:t>
            </a:r>
            <a:r>
              <a:rPr lang="en-US" dirty="0">
                <a:ea typeface="Cambria Math" pitchFamily="18" charset="0"/>
              </a:rPr>
              <a:t> 3 modulo 11: 3</a:t>
            </a:r>
            <a:r>
              <a:rPr lang="en-US" baseline="30000" dirty="0">
                <a:ea typeface="Cambria Math" pitchFamily="18" charset="0"/>
              </a:rPr>
              <a:t>1</a:t>
            </a:r>
            <a:r>
              <a:rPr lang="en-US" dirty="0">
                <a:ea typeface="Cambria Math" pitchFamily="18" charset="0"/>
              </a:rPr>
              <a:t> = 3, 3</a:t>
            </a:r>
            <a:r>
              <a:rPr lang="en-US" baseline="30000" dirty="0">
                <a:ea typeface="Cambria Math" pitchFamily="18" charset="0"/>
              </a:rPr>
              <a:t>2</a:t>
            </a:r>
            <a:r>
              <a:rPr lang="en-US" dirty="0">
                <a:ea typeface="Cambria Math" pitchFamily="18" charset="0"/>
              </a:rPr>
              <a:t> = 9, 3</a:t>
            </a:r>
            <a:r>
              <a:rPr lang="en-US" baseline="30000" dirty="0">
                <a:ea typeface="Cambria Math" pitchFamily="18" charset="0"/>
              </a:rPr>
              <a:t>3</a:t>
            </a:r>
            <a:r>
              <a:rPr lang="en-US" dirty="0">
                <a:ea typeface="Cambria Math" pitchFamily="18" charset="0"/>
              </a:rPr>
              <a:t> = 5, 3</a:t>
            </a:r>
            <a:r>
              <a:rPr lang="en-US" baseline="30000" dirty="0">
                <a:ea typeface="Cambria Math" pitchFamily="18" charset="0"/>
              </a:rPr>
              <a:t>4</a:t>
            </a:r>
            <a:r>
              <a:rPr lang="en-US" dirty="0">
                <a:ea typeface="Cambria Math" pitchFamily="18" charset="0"/>
              </a:rPr>
              <a:t> = 4, 3</a:t>
            </a:r>
            <a:r>
              <a:rPr lang="en-US" baseline="30000" dirty="0">
                <a:ea typeface="Cambria Math" pitchFamily="18" charset="0"/>
              </a:rPr>
              <a:t>5</a:t>
            </a:r>
            <a:r>
              <a:rPr lang="en-US" dirty="0">
                <a:ea typeface="Cambria Math" pitchFamily="18" charset="0"/>
              </a:rPr>
              <a:t> = 1, and the pattern repeats for higher powers.</a:t>
            </a:r>
          </a:p>
          <a:p>
            <a:pPr>
              <a:spcBef>
                <a:spcPts val="600"/>
              </a:spcBef>
            </a:pPr>
            <a:r>
              <a:rPr lang="en-US" sz="2400" b="1" dirty="0"/>
              <a:t>Important Fact</a:t>
            </a:r>
            <a:r>
              <a:rPr lang="en-US" sz="2400" dirty="0"/>
              <a:t>: There is a primitive root modulo </a:t>
            </a:r>
            <a:r>
              <a:rPr lang="en-US" sz="2400" i="1" dirty="0"/>
              <a:t>p</a:t>
            </a:r>
            <a:r>
              <a:rPr lang="en-US" sz="2400" dirty="0"/>
              <a:t> for every prime number </a:t>
            </a:r>
            <a:r>
              <a:rPr lang="en-US" sz="2400" i="1" dirty="0"/>
              <a:t>p</a:t>
            </a:r>
            <a:r>
              <a:rPr lang="en-US" sz="2400" dirty="0"/>
              <a:t>.</a:t>
            </a:r>
            <a:endParaRPr lang="en-US" sz="2400" dirty="0">
              <a:ea typeface="Cambria Math" pitchFamily="18" charset="0"/>
            </a:endParaRPr>
          </a:p>
        </p:txBody>
      </p:sp>
    </p:spTree>
    <p:extLst>
      <p:ext uri="{BB962C8B-B14F-4D97-AF65-F5344CB8AC3E}">
        <p14:creationId xmlns:p14="http://schemas.microsoft.com/office/powerpoint/2010/main" val="3767703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Logarithms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000" dirty="0"/>
              <a:t>Suppose </a:t>
            </a:r>
            <a:r>
              <a:rPr lang="en-US" sz="2000" i="1" dirty="0"/>
              <a:t>p</a:t>
            </a:r>
            <a:r>
              <a:rPr lang="en-US" sz="2000" dirty="0"/>
              <a:t> is prime and </a:t>
            </a:r>
            <a:r>
              <a:rPr lang="en-US" sz="2000" i="1" dirty="0"/>
              <a:t>r</a:t>
            </a:r>
            <a:r>
              <a:rPr lang="en-US" sz="2000" dirty="0"/>
              <a:t>  is a primitive root modulo </a:t>
            </a:r>
            <a:r>
              <a:rPr lang="en-US" sz="2000" i="1" dirty="0"/>
              <a:t>p</a:t>
            </a:r>
            <a:r>
              <a:rPr lang="en-US" sz="2000" dirty="0"/>
              <a:t>. If </a:t>
            </a:r>
            <a:r>
              <a:rPr lang="en-US" sz="2000" i="1" dirty="0"/>
              <a:t>a</a:t>
            </a:r>
            <a:r>
              <a:rPr lang="en-US" sz="2000" dirty="0"/>
              <a:t> is an integer between  </a:t>
            </a:r>
            <a:r>
              <a:rPr lang="en-US" sz="2000" dirty="0">
                <a:ea typeface="Cambria Math" pitchFamily="18" charset="0"/>
              </a:rPr>
              <a:t>1</a:t>
            </a:r>
            <a:r>
              <a:rPr lang="en-US" sz="2000" dirty="0"/>
              <a:t> and </a:t>
            </a:r>
            <a:r>
              <a:rPr lang="en-US" sz="2000" i="1" dirty="0"/>
              <a:t>p</a:t>
            </a:r>
            <a:r>
              <a:rPr lang="en-US" sz="2000" dirty="0"/>
              <a:t> </a:t>
            </a:r>
            <a:r>
              <a:rPr lang="en-US" sz="2000" dirty="0">
                <a:ea typeface="Cambria Math"/>
              </a:rPr>
              <a:t>−1, that is an element of </a:t>
            </a:r>
            <a:r>
              <a:rPr lang="en-US" sz="2000" b="1" dirty="0" err="1"/>
              <a:t>Z</a:t>
            </a:r>
            <a:r>
              <a:rPr lang="en-US" sz="2000" i="1" baseline="-25000" dirty="0" err="1"/>
              <a:t>p</a:t>
            </a:r>
            <a:r>
              <a:rPr lang="en-US" sz="2000" dirty="0">
                <a:ea typeface="Cambria Math"/>
              </a:rPr>
              <a:t>, there is a unique exponent </a:t>
            </a:r>
            <a:r>
              <a:rPr lang="en-US" sz="2000" i="1" dirty="0">
                <a:ea typeface="Cambria Math"/>
              </a:rPr>
              <a:t>e</a:t>
            </a:r>
            <a:r>
              <a:rPr lang="en-US" sz="2000" dirty="0">
                <a:ea typeface="Cambria Math"/>
              </a:rPr>
              <a:t>  such that    </a:t>
            </a:r>
            <a:r>
              <a:rPr lang="en-US" sz="2000" i="1" dirty="0">
                <a:ea typeface="Cambria Math"/>
              </a:rPr>
              <a:t>r</a:t>
            </a:r>
            <a:r>
              <a:rPr lang="en-US" sz="2000" i="1" baseline="30000" dirty="0">
                <a:ea typeface="Cambria Math"/>
              </a:rPr>
              <a:t>e</a:t>
            </a:r>
            <a:r>
              <a:rPr lang="en-US" sz="2000" dirty="0">
                <a:ea typeface="Cambria Math"/>
              </a:rPr>
              <a:t> = </a:t>
            </a:r>
            <a:r>
              <a:rPr lang="en-US" sz="2000" i="1" dirty="0">
                <a:ea typeface="Cambria Math"/>
              </a:rPr>
              <a:t>a</a:t>
            </a:r>
            <a:r>
              <a:rPr lang="en-US" sz="2000" dirty="0">
                <a:ea typeface="Cambria Math"/>
              </a:rPr>
              <a:t> in </a:t>
            </a:r>
            <a:r>
              <a:rPr lang="en-US" sz="2000" b="1" dirty="0" err="1"/>
              <a:t>Z</a:t>
            </a:r>
            <a:r>
              <a:rPr lang="en-US" sz="2000" i="1" baseline="-25000" dirty="0" err="1"/>
              <a:t>p</a:t>
            </a:r>
            <a:r>
              <a:rPr lang="en-US" sz="2000" dirty="0">
                <a:ea typeface="Cambria Math"/>
              </a:rPr>
              <a:t>, that is, </a:t>
            </a:r>
            <a:r>
              <a:rPr lang="en-US" sz="2000" i="1" dirty="0">
                <a:ea typeface="Cambria Math"/>
              </a:rPr>
              <a:t>r</a:t>
            </a:r>
            <a:r>
              <a:rPr lang="en-US" sz="2000" i="1" baseline="30000" dirty="0">
                <a:ea typeface="Cambria Math"/>
              </a:rPr>
              <a:t>e</a:t>
            </a:r>
            <a:r>
              <a:rPr lang="en-US" sz="2000" dirty="0">
                <a:ea typeface="Cambria Math"/>
              </a:rPr>
              <a:t> mod </a:t>
            </a:r>
            <a:r>
              <a:rPr lang="en-US" sz="2000" i="1" dirty="0">
                <a:ea typeface="Cambria Math"/>
              </a:rPr>
              <a:t>p</a:t>
            </a:r>
            <a:r>
              <a:rPr lang="en-US" sz="2000" dirty="0">
                <a:ea typeface="Cambria Math"/>
              </a:rPr>
              <a:t> = </a:t>
            </a:r>
            <a:r>
              <a:rPr lang="en-US" sz="2000" i="1" dirty="0">
                <a:ea typeface="Cambria Math"/>
              </a:rPr>
              <a:t>a</a:t>
            </a:r>
            <a:r>
              <a:rPr lang="en-US" sz="2000" dirty="0">
                <a:ea typeface="Cambria Math"/>
              </a:rPr>
              <a:t>.</a:t>
            </a:r>
            <a:endParaRPr lang="en-US" sz="2000" dirty="0"/>
          </a:p>
          <a:p>
            <a:pPr>
              <a:spcBef>
                <a:spcPts val="600"/>
              </a:spcBef>
            </a:pPr>
            <a:r>
              <a:rPr lang="en-US" sz="2000" b="1" dirty="0"/>
              <a:t>Definition</a:t>
            </a:r>
            <a:r>
              <a:rPr lang="en-US" sz="2000" dirty="0"/>
              <a:t>: Suppose that </a:t>
            </a:r>
            <a:r>
              <a:rPr lang="en-US" sz="2000" i="1" dirty="0"/>
              <a:t>p</a:t>
            </a:r>
            <a:r>
              <a:rPr lang="en-US" sz="2000" dirty="0"/>
              <a:t> is prime, </a:t>
            </a:r>
            <a:r>
              <a:rPr lang="en-US" sz="2000" i="1" dirty="0"/>
              <a:t>r</a:t>
            </a:r>
            <a:r>
              <a:rPr lang="en-US" sz="2000" dirty="0"/>
              <a:t> is a primitive root modulo </a:t>
            </a:r>
            <a:r>
              <a:rPr lang="en-US" sz="2000" i="1" dirty="0"/>
              <a:t>p</a:t>
            </a:r>
            <a:r>
              <a:rPr lang="en-US" sz="2000" dirty="0"/>
              <a:t>, and </a:t>
            </a:r>
            <a:r>
              <a:rPr lang="en-US" sz="2000" i="1" dirty="0"/>
              <a:t>a</a:t>
            </a:r>
            <a:r>
              <a:rPr lang="en-US" sz="2000" dirty="0"/>
              <a:t> is an integer between </a:t>
            </a:r>
            <a:r>
              <a:rPr lang="en-US" sz="2000" dirty="0">
                <a:ea typeface="Cambria Math" pitchFamily="18" charset="0"/>
              </a:rPr>
              <a:t>1</a:t>
            </a:r>
            <a:r>
              <a:rPr lang="en-US" sz="2000" dirty="0"/>
              <a:t> and </a:t>
            </a:r>
            <a:r>
              <a:rPr lang="en-US" sz="2000" i="1" dirty="0"/>
              <a:t>p</a:t>
            </a:r>
            <a:r>
              <a:rPr lang="en-US" sz="2000" dirty="0"/>
              <a:t> </a:t>
            </a:r>
            <a:r>
              <a:rPr lang="en-US" sz="2000" dirty="0">
                <a:ea typeface="Cambria Math"/>
              </a:rPr>
              <a:t>−1, inclusive. If </a:t>
            </a:r>
            <a:r>
              <a:rPr lang="en-US" sz="2000" i="1" dirty="0">
                <a:ea typeface="Cambria Math"/>
              </a:rPr>
              <a:t>r</a:t>
            </a:r>
            <a:r>
              <a:rPr lang="en-US" sz="2000" i="1" baseline="30000" dirty="0">
                <a:ea typeface="Cambria Math"/>
              </a:rPr>
              <a:t>e</a:t>
            </a:r>
            <a:r>
              <a:rPr lang="en-US" sz="2000" dirty="0">
                <a:ea typeface="Cambria Math"/>
              </a:rPr>
              <a:t> mod </a:t>
            </a:r>
            <a:r>
              <a:rPr lang="en-US" sz="2000" i="1" dirty="0">
                <a:ea typeface="Cambria Math"/>
              </a:rPr>
              <a:t>p</a:t>
            </a:r>
            <a:r>
              <a:rPr lang="en-US" sz="2000" dirty="0">
                <a:ea typeface="Cambria Math"/>
              </a:rPr>
              <a:t> = </a:t>
            </a:r>
            <a:r>
              <a:rPr lang="en-US" sz="2000" i="1" dirty="0">
                <a:ea typeface="Cambria Math"/>
              </a:rPr>
              <a:t>a </a:t>
            </a:r>
            <a:r>
              <a:rPr lang="en-US" sz="2000" dirty="0">
                <a:ea typeface="Cambria Math"/>
              </a:rPr>
              <a:t>and </a:t>
            </a:r>
            <a:r>
              <a:rPr lang="en-US" sz="2000" dirty="0">
                <a:ea typeface="Cambria Math" pitchFamily="18" charset="0"/>
              </a:rPr>
              <a:t>1</a:t>
            </a:r>
            <a:r>
              <a:rPr lang="en-US" sz="2000" dirty="0">
                <a:ea typeface="Cambria Math"/>
              </a:rPr>
              <a:t> ≤ </a:t>
            </a:r>
            <a:r>
              <a:rPr lang="en-US" sz="2000" i="1" dirty="0">
                <a:ea typeface="Cambria Math"/>
              </a:rPr>
              <a:t>e</a:t>
            </a:r>
            <a:r>
              <a:rPr lang="en-US" sz="2000" dirty="0">
                <a:ea typeface="Cambria Math"/>
              </a:rPr>
              <a:t> ≤ </a:t>
            </a:r>
            <a:r>
              <a:rPr lang="en-US" sz="2000" i="1" dirty="0">
                <a:ea typeface="Cambria Math"/>
              </a:rPr>
              <a:t>p</a:t>
            </a:r>
            <a:r>
              <a:rPr lang="en-US" sz="2000" dirty="0">
                <a:ea typeface="Cambria Math"/>
              </a:rPr>
              <a:t> − </a:t>
            </a:r>
            <a:r>
              <a:rPr lang="en-US" sz="2000" dirty="0">
                <a:ea typeface="Cambria Math" pitchFamily="18" charset="0"/>
              </a:rPr>
              <a:t>1, we say that </a:t>
            </a:r>
            <a:r>
              <a:rPr lang="en-US" sz="2000" i="1" dirty="0">
                <a:ea typeface="Cambria Math" pitchFamily="18" charset="0"/>
              </a:rPr>
              <a:t>e</a:t>
            </a:r>
            <a:r>
              <a:rPr lang="en-US" sz="2000" dirty="0">
                <a:ea typeface="Cambria Math" pitchFamily="18" charset="0"/>
              </a:rPr>
              <a:t> is the </a:t>
            </a:r>
            <a:r>
              <a:rPr lang="en-US" sz="2000" i="1" dirty="0">
                <a:ea typeface="Cambria Math" pitchFamily="18" charset="0"/>
              </a:rPr>
              <a:t>discrete logarithm </a:t>
            </a:r>
            <a:r>
              <a:rPr lang="en-US" sz="2000" dirty="0">
                <a:ea typeface="Cambria Math" pitchFamily="18" charset="0"/>
              </a:rPr>
              <a:t>of </a:t>
            </a:r>
            <a:r>
              <a:rPr lang="en-US" sz="2000" i="1" dirty="0">
                <a:ea typeface="Cambria Math" pitchFamily="18" charset="0"/>
              </a:rPr>
              <a:t>a</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to the base </a:t>
            </a:r>
            <a:r>
              <a:rPr lang="en-US" sz="2000" i="1" dirty="0">
                <a:ea typeface="Cambria Math" pitchFamily="18" charset="0"/>
              </a:rPr>
              <a:t>r </a:t>
            </a:r>
            <a:r>
              <a:rPr lang="en-US" sz="2000" dirty="0">
                <a:ea typeface="Cambria Math" pitchFamily="18" charset="0"/>
              </a:rPr>
              <a:t>and we write </a:t>
            </a:r>
            <a:r>
              <a:rPr lang="en-US" sz="2000" dirty="0" err="1">
                <a:ea typeface="Cambria Math" pitchFamily="18" charset="0"/>
              </a:rPr>
              <a:t>log</a:t>
            </a:r>
            <a:r>
              <a:rPr lang="en-US" sz="2000" i="1" baseline="-25000" dirty="0" err="1">
                <a:ea typeface="Cambria Math" pitchFamily="18" charset="0"/>
              </a:rPr>
              <a:t>r</a:t>
            </a:r>
            <a:r>
              <a:rPr lang="en-US" sz="2000" dirty="0">
                <a:ea typeface="Cambria Math" pitchFamily="18" charset="0"/>
              </a:rPr>
              <a:t> </a:t>
            </a:r>
            <a:r>
              <a:rPr lang="en-US" sz="2000" i="1" dirty="0">
                <a:ea typeface="Cambria Math" pitchFamily="18" charset="0"/>
              </a:rPr>
              <a:t>a</a:t>
            </a:r>
            <a:r>
              <a:rPr lang="en-US" sz="2000" dirty="0">
                <a:ea typeface="Cambria Math" pitchFamily="18" charset="0"/>
              </a:rPr>
              <a:t> = e (where the prime </a:t>
            </a:r>
            <a:r>
              <a:rPr lang="en-US" sz="2000" i="1" dirty="0">
                <a:ea typeface="Cambria Math" pitchFamily="18" charset="0"/>
              </a:rPr>
              <a:t>p</a:t>
            </a:r>
            <a:r>
              <a:rPr lang="en-US" sz="2000" dirty="0">
                <a:ea typeface="Cambria Math" pitchFamily="18" charset="0"/>
              </a:rPr>
              <a:t> is understood).</a:t>
            </a:r>
          </a:p>
          <a:p>
            <a:pPr>
              <a:spcBef>
                <a:spcPts val="600"/>
              </a:spcBef>
            </a:pPr>
            <a:r>
              <a:rPr lang="en-US" sz="2000" b="1" dirty="0">
                <a:ea typeface="Cambria Math" pitchFamily="18" charset="0"/>
              </a:rPr>
              <a:t>Example 1</a:t>
            </a:r>
            <a:r>
              <a:rPr lang="en-US" sz="2000" dirty="0">
                <a:ea typeface="Cambria Math" pitchFamily="18" charset="0"/>
              </a:rPr>
              <a:t>: We write log</a:t>
            </a:r>
            <a:r>
              <a:rPr lang="en-US" sz="2000" baseline="-25000" dirty="0">
                <a:ea typeface="Cambria Math" pitchFamily="18" charset="0"/>
              </a:rPr>
              <a:t>2</a:t>
            </a:r>
            <a:r>
              <a:rPr lang="en-US" sz="2000" dirty="0">
                <a:ea typeface="Cambria Math" pitchFamily="18" charset="0"/>
              </a:rPr>
              <a:t> 3 = 8  since the discrete logarithm of 3 modulo 11 to the base 2 is 8 as 2</a:t>
            </a:r>
            <a:r>
              <a:rPr lang="en-US" sz="2000" baseline="30000" dirty="0">
                <a:ea typeface="Cambria Math" pitchFamily="18" charset="0"/>
              </a:rPr>
              <a:t>8</a:t>
            </a:r>
            <a:r>
              <a:rPr lang="en-US" sz="2000" dirty="0">
                <a:ea typeface="Cambria Math" pitchFamily="18" charset="0"/>
              </a:rPr>
              <a:t> = 3 modulo 11.</a:t>
            </a:r>
            <a:r>
              <a:rPr lang="en-US" sz="2000" b="1" dirty="0">
                <a:ea typeface="Cambria Math" pitchFamily="18" charset="0"/>
              </a:rPr>
              <a:t> </a:t>
            </a:r>
          </a:p>
          <a:p>
            <a:pPr>
              <a:spcBef>
                <a:spcPts val="600"/>
              </a:spcBef>
            </a:pPr>
            <a:r>
              <a:rPr lang="en-US" sz="2000" b="1" dirty="0">
                <a:ea typeface="Cambria Math" pitchFamily="18" charset="0"/>
              </a:rPr>
              <a:t>Example 2</a:t>
            </a:r>
            <a:r>
              <a:rPr lang="en-US" sz="2000" dirty="0">
                <a:ea typeface="Cambria Math" pitchFamily="18" charset="0"/>
              </a:rPr>
              <a:t>: We write log</a:t>
            </a:r>
            <a:r>
              <a:rPr lang="en-US" sz="2000" baseline="-25000" dirty="0">
                <a:ea typeface="Cambria Math" pitchFamily="18" charset="0"/>
              </a:rPr>
              <a:t>2</a:t>
            </a:r>
            <a:r>
              <a:rPr lang="en-US" sz="2000" dirty="0">
                <a:ea typeface="Cambria Math" pitchFamily="18" charset="0"/>
              </a:rPr>
              <a:t> 5 = 4  since the discrete logarithm of 5 modulo 11 to the base 2 is 4 as 2</a:t>
            </a:r>
            <a:r>
              <a:rPr lang="en-US" sz="2000" baseline="30000" dirty="0">
                <a:ea typeface="Cambria Math" pitchFamily="18" charset="0"/>
              </a:rPr>
              <a:t>4</a:t>
            </a:r>
            <a:r>
              <a:rPr lang="en-US" sz="2000" dirty="0">
                <a:ea typeface="Cambria Math" pitchFamily="18" charset="0"/>
              </a:rPr>
              <a:t> = 5 modulo 11.</a:t>
            </a:r>
          </a:p>
          <a:p>
            <a:pPr>
              <a:spcBef>
                <a:spcPts val="600"/>
              </a:spcBef>
            </a:pPr>
            <a:r>
              <a:rPr lang="en-US" sz="2000" dirty="0">
                <a:ea typeface="Cambria Math" pitchFamily="18" charset="0"/>
              </a:rPr>
              <a:t>There is no known polynomial time algorithm for computing the discrete logarithm of </a:t>
            </a:r>
            <a:r>
              <a:rPr lang="en-US" sz="2000" i="1" dirty="0">
                <a:ea typeface="Cambria Math" pitchFamily="18" charset="0"/>
              </a:rPr>
              <a:t>a</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to the base </a:t>
            </a:r>
            <a:r>
              <a:rPr lang="en-US" sz="2000" i="1" dirty="0">
                <a:ea typeface="Cambria Math" pitchFamily="18" charset="0"/>
              </a:rPr>
              <a:t>r</a:t>
            </a:r>
            <a:r>
              <a:rPr lang="en-US" sz="2000" dirty="0">
                <a:ea typeface="Cambria Math" pitchFamily="18" charset="0"/>
              </a:rPr>
              <a:t> (when given the prime </a:t>
            </a:r>
            <a:r>
              <a:rPr lang="en-US" sz="2000" i="1" dirty="0">
                <a:ea typeface="Cambria Math" pitchFamily="18" charset="0"/>
              </a:rPr>
              <a:t>p</a:t>
            </a:r>
            <a:r>
              <a:rPr lang="en-US" sz="2000" dirty="0">
                <a:ea typeface="Cambria Math" pitchFamily="18" charset="0"/>
              </a:rPr>
              <a:t>, a root </a:t>
            </a:r>
            <a:r>
              <a:rPr lang="en-US" sz="2000" i="1" dirty="0">
                <a:ea typeface="Cambria Math" pitchFamily="18" charset="0"/>
              </a:rPr>
              <a:t>r</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and a positive integer </a:t>
            </a:r>
            <a:r>
              <a:rPr lang="en-US" sz="2000" i="1" dirty="0">
                <a:ea typeface="Cambria Math" pitchFamily="18" charset="0"/>
              </a:rPr>
              <a:t>a</a:t>
            </a:r>
            <a:r>
              <a:rPr lang="en-US" sz="2000" dirty="0">
                <a:ea typeface="Cambria Math" pitchFamily="18" charset="0"/>
              </a:rPr>
              <a:t> </a:t>
            </a:r>
            <a:r>
              <a:rPr lang="en-US" sz="2000" dirty="0">
                <a:ea typeface="Cambria Math"/>
              </a:rPr>
              <a:t>∊</a:t>
            </a:r>
            <a:r>
              <a:rPr lang="en-US" sz="2000" b="1" dirty="0" err="1"/>
              <a:t>Z</a:t>
            </a:r>
            <a:r>
              <a:rPr lang="en-US" sz="2000" i="1" baseline="-25000" dirty="0" err="1"/>
              <a:t>p</a:t>
            </a:r>
            <a:r>
              <a:rPr lang="en-US" sz="2000" dirty="0"/>
              <a:t>)</a:t>
            </a:r>
            <a:r>
              <a:rPr lang="en-US" sz="2000" i="1" dirty="0"/>
              <a:t>. </a:t>
            </a:r>
            <a:r>
              <a:rPr lang="en-US" sz="2000" dirty="0"/>
              <a:t>The problem plays a role in cryptography as will be discussed in Section </a:t>
            </a:r>
            <a:r>
              <a:rPr lang="en-US" sz="2000" dirty="0">
                <a:ea typeface="Cambria Math" pitchFamily="18" charset="0"/>
              </a:rPr>
              <a:t>4.6</a:t>
            </a:r>
            <a:r>
              <a:rPr lang="en-US" sz="2000" dirty="0"/>
              <a:t>.</a:t>
            </a:r>
            <a:endParaRPr lang="en-US" sz="2000" dirty="0">
              <a:ea typeface="Cambria Math" pitchFamily="18" charset="0"/>
            </a:endParaRPr>
          </a:p>
        </p:txBody>
      </p:sp>
    </p:spTree>
    <p:extLst>
      <p:ext uri="{BB962C8B-B14F-4D97-AF65-F5344CB8AC3E}">
        <p14:creationId xmlns:p14="http://schemas.microsoft.com/office/powerpoint/2010/main" val="13577446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64000"/>
          </a:xfrm>
        </p:spPr>
        <p:txBody>
          <a:bodyPr/>
          <a:lstStyle/>
          <a:p>
            <a:r>
              <a:rPr lang="en-US" sz="6000" b="1" dirty="0"/>
              <a:t>Applications of </a:t>
            </a:r>
            <a:r>
              <a:rPr lang="en-US" sz="6000" b="1" dirty="0" err="1"/>
              <a:t>Congruences</a:t>
            </a:r>
            <a:endParaRPr lang="en-US" sz="6000" b="1" dirty="0"/>
          </a:p>
        </p:txBody>
      </p:sp>
      <p:sp>
        <p:nvSpPr>
          <p:cNvPr id="3" name="Content Placeholder 2"/>
          <p:cNvSpPr>
            <a:spLocks noGrp="1"/>
          </p:cNvSpPr>
          <p:nvPr>
            <p:ph idx="1"/>
          </p:nvPr>
        </p:nvSpPr>
        <p:spPr>
          <a:xfrm>
            <a:off x="3200400" y="4389120"/>
            <a:ext cx="2743200" cy="640080"/>
          </a:xfrm>
        </p:spPr>
        <p:txBody>
          <a:bodyPr/>
          <a:lstStyle/>
          <a:p>
            <a:pPr algn="ctr"/>
            <a:r>
              <a:rPr lang="en-US" dirty="0"/>
              <a:t>Section 4.5</a:t>
            </a:r>
          </a:p>
        </p:txBody>
      </p:sp>
    </p:spTree>
    <p:extLst>
      <p:ext uri="{BB962C8B-B14F-4D97-AF65-F5344CB8AC3E}">
        <p14:creationId xmlns:p14="http://schemas.microsoft.com/office/powerpoint/2010/main" val="108298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p:txBody>
          <a:bodyPr/>
          <a:lstStyle/>
          <a:p>
            <a:r>
              <a:rPr lang="en-US" dirty="0"/>
              <a:t>Hashing Functions</a:t>
            </a:r>
          </a:p>
          <a:p>
            <a:r>
              <a:rPr lang="en-US" dirty="0"/>
              <a:t>Pseudorandom Numbers</a:t>
            </a:r>
          </a:p>
          <a:p>
            <a:r>
              <a:rPr lang="en-US" dirty="0"/>
              <a:t>Check Digits</a:t>
            </a:r>
          </a:p>
        </p:txBody>
      </p:sp>
    </p:spTree>
    <p:extLst>
      <p:ext uri="{BB962C8B-B14F-4D97-AF65-F5344CB8AC3E}">
        <p14:creationId xmlns:p14="http://schemas.microsoft.com/office/powerpoint/2010/main" val="3510262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300"/>
              </a:spcAft>
            </a:pPr>
            <a:r>
              <a:rPr lang="en-US" sz="1800" b="1" dirty="0"/>
              <a:t>Definition</a:t>
            </a:r>
            <a:r>
              <a:rPr lang="en-US" sz="1800" dirty="0"/>
              <a:t>: A </a:t>
            </a:r>
            <a:r>
              <a:rPr lang="en-US" sz="1800" i="1" dirty="0"/>
              <a:t>hashing function h </a:t>
            </a:r>
            <a:r>
              <a:rPr lang="en-US" sz="1800" dirty="0"/>
              <a:t>assigns memory location </a:t>
            </a:r>
            <a:r>
              <a:rPr lang="en-US" sz="1800" i="1" dirty="0"/>
              <a:t>h</a:t>
            </a:r>
            <a:r>
              <a:rPr lang="en-US" sz="1800" dirty="0"/>
              <a:t>(</a:t>
            </a:r>
            <a:r>
              <a:rPr lang="en-US" sz="1800" i="1" dirty="0"/>
              <a:t>k</a:t>
            </a:r>
            <a:r>
              <a:rPr lang="en-US" sz="1800" dirty="0"/>
              <a:t>) to the record that has </a:t>
            </a:r>
            <a:r>
              <a:rPr lang="en-US" sz="1800" i="1" dirty="0"/>
              <a:t>k</a:t>
            </a:r>
            <a:r>
              <a:rPr lang="en-US" sz="1800" dirty="0"/>
              <a:t> as its key.</a:t>
            </a:r>
          </a:p>
          <a:p>
            <a:pPr lvl="1">
              <a:spcBef>
                <a:spcPts val="0"/>
              </a:spcBef>
              <a:spcAft>
                <a:spcPts val="300"/>
              </a:spcAft>
            </a:pPr>
            <a:r>
              <a:rPr lang="en-US" sz="1600" dirty="0"/>
              <a:t>A common hashing function is  </a:t>
            </a:r>
            <a:r>
              <a:rPr lang="en-US" sz="1600" i="1" dirty="0"/>
              <a:t>h</a:t>
            </a:r>
            <a:r>
              <a:rPr lang="en-US" sz="1600" dirty="0"/>
              <a:t>(</a:t>
            </a:r>
            <a:r>
              <a:rPr lang="en-US" sz="1600" i="1" dirty="0"/>
              <a:t>k</a:t>
            </a:r>
            <a:r>
              <a:rPr lang="en-US" sz="1600" dirty="0"/>
              <a:t>) = </a:t>
            </a:r>
            <a:r>
              <a:rPr lang="en-US" sz="1600" i="1" dirty="0"/>
              <a:t>k</a:t>
            </a:r>
            <a:r>
              <a:rPr lang="en-US" sz="1600" dirty="0"/>
              <a:t> </a:t>
            </a:r>
            <a:r>
              <a:rPr lang="en-US" sz="1600" b="1" dirty="0"/>
              <a:t>mod</a:t>
            </a:r>
            <a:r>
              <a:rPr lang="en-US" sz="1600" dirty="0"/>
              <a:t> </a:t>
            </a:r>
            <a:r>
              <a:rPr lang="en-US" sz="1600" i="1" dirty="0"/>
              <a:t>m</a:t>
            </a:r>
            <a:r>
              <a:rPr lang="en-US" sz="1600" dirty="0"/>
              <a:t>, where </a:t>
            </a:r>
            <a:r>
              <a:rPr lang="en-US" sz="1600" i="1" dirty="0"/>
              <a:t>m </a:t>
            </a:r>
            <a:r>
              <a:rPr lang="en-US" sz="1600" dirty="0"/>
              <a:t>is the number of memory locations. </a:t>
            </a:r>
          </a:p>
          <a:p>
            <a:pPr lvl="1">
              <a:spcBef>
                <a:spcPts val="0"/>
              </a:spcBef>
              <a:spcAft>
                <a:spcPts val="300"/>
              </a:spcAft>
            </a:pPr>
            <a:r>
              <a:rPr lang="en-US" sz="1600" dirty="0"/>
              <a:t>Because this hashing function is onto, all memory locations are possible.</a:t>
            </a:r>
          </a:p>
          <a:p>
            <a:pPr>
              <a:spcBef>
                <a:spcPts val="0"/>
              </a:spcBef>
              <a:spcAft>
                <a:spcPts val="300"/>
              </a:spcAft>
            </a:pPr>
            <a:r>
              <a:rPr lang="en-US" sz="1800" b="1" dirty="0"/>
              <a:t>Example</a:t>
            </a:r>
            <a:r>
              <a:rPr lang="en-US" sz="1800" dirty="0"/>
              <a:t>: Let </a:t>
            </a:r>
            <a:r>
              <a:rPr lang="en-US" sz="1800" i="1" dirty="0"/>
              <a:t>h</a:t>
            </a:r>
            <a:r>
              <a:rPr lang="en-US" sz="1800" dirty="0"/>
              <a:t>(</a:t>
            </a:r>
            <a:r>
              <a:rPr lang="en-US" sz="1800" i="1" dirty="0"/>
              <a:t>k</a:t>
            </a:r>
            <a:r>
              <a:rPr lang="en-US" sz="1800" dirty="0"/>
              <a:t>) = </a:t>
            </a:r>
            <a:r>
              <a:rPr lang="en-US" sz="1800" i="1" dirty="0"/>
              <a:t>k</a:t>
            </a:r>
            <a:r>
              <a:rPr lang="en-US" sz="1800" dirty="0"/>
              <a:t> </a:t>
            </a:r>
            <a:r>
              <a:rPr lang="en-US" sz="1800" b="1" dirty="0"/>
              <a:t>mod</a:t>
            </a:r>
            <a:r>
              <a:rPr lang="en-US" sz="1800" dirty="0"/>
              <a:t> </a:t>
            </a:r>
            <a:r>
              <a:rPr lang="en-US" sz="1800" dirty="0">
                <a:ea typeface="Cambria Math" pitchFamily="18" charset="0"/>
              </a:rPr>
              <a:t>111. This hashing function</a:t>
            </a:r>
            <a:r>
              <a:rPr lang="en-US" sz="1800" dirty="0"/>
              <a:t> assigns the records of customers with social security numbers as keys to memory locations in the following manner:</a:t>
            </a:r>
          </a:p>
          <a:p>
            <a:pPr lvl="2">
              <a:spcBef>
                <a:spcPts val="0"/>
              </a:spcBef>
              <a:spcAft>
                <a:spcPts val="300"/>
              </a:spcAft>
              <a:buNone/>
            </a:pPr>
            <a:r>
              <a:rPr lang="en-US" sz="1600" dirty="0"/>
              <a:t>h(</a:t>
            </a:r>
            <a:r>
              <a:rPr lang="en-US" sz="1600" dirty="0">
                <a:ea typeface="Cambria Math" pitchFamily="18" charset="0"/>
              </a:rPr>
              <a:t>064212848</a:t>
            </a:r>
            <a:r>
              <a:rPr lang="en-US" sz="1600" dirty="0"/>
              <a:t>) = </a:t>
            </a:r>
            <a:r>
              <a:rPr lang="en-US" sz="1600" dirty="0">
                <a:ea typeface="Cambria Math" pitchFamily="18" charset="0"/>
              </a:rPr>
              <a:t>064212848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a:t>
            </a:r>
          </a:p>
          <a:p>
            <a:pPr lvl="2">
              <a:spcBef>
                <a:spcPts val="0"/>
              </a:spcBef>
              <a:spcAft>
                <a:spcPts val="300"/>
              </a:spcAft>
              <a:buNone/>
            </a:pPr>
            <a:r>
              <a:rPr lang="en-US" sz="1600" dirty="0"/>
              <a:t>h(</a:t>
            </a:r>
            <a:r>
              <a:rPr lang="en-US" sz="1600" dirty="0">
                <a:ea typeface="Cambria Math" pitchFamily="18" charset="0"/>
              </a:rPr>
              <a:t>037149212</a:t>
            </a:r>
            <a:r>
              <a:rPr lang="en-US" sz="1600" dirty="0"/>
              <a:t>) = </a:t>
            </a:r>
            <a:r>
              <a:rPr lang="en-US" sz="1600" dirty="0">
                <a:ea typeface="Cambria Math" pitchFamily="18" charset="0"/>
              </a:rPr>
              <a:t>037149212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65</a:t>
            </a:r>
          </a:p>
          <a:p>
            <a:pPr lvl="2">
              <a:spcBef>
                <a:spcPts val="0"/>
              </a:spcBef>
              <a:spcAft>
                <a:spcPts val="300"/>
              </a:spcAft>
              <a:buNone/>
            </a:pPr>
            <a:r>
              <a:rPr lang="en-US" sz="1600" dirty="0"/>
              <a:t>h(</a:t>
            </a:r>
            <a:r>
              <a:rPr lang="en-US" sz="1600" dirty="0">
                <a:ea typeface="Cambria Math" pitchFamily="18" charset="0"/>
              </a:rPr>
              <a:t>107405723</a:t>
            </a:r>
            <a:r>
              <a:rPr lang="en-US" sz="1600" dirty="0"/>
              <a:t>) = </a:t>
            </a:r>
            <a:r>
              <a:rPr lang="en-US" sz="1600" dirty="0">
                <a:ea typeface="Cambria Math" pitchFamily="18" charset="0"/>
              </a:rPr>
              <a:t>107405723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 but since location 14 is already occupied, the record is assigned to  the next available position, which is 15.</a:t>
            </a:r>
          </a:p>
          <a:p>
            <a:pPr>
              <a:spcBef>
                <a:spcPts val="0"/>
              </a:spcBef>
              <a:spcAft>
                <a:spcPts val="300"/>
              </a:spcAft>
            </a:pPr>
            <a:r>
              <a:rPr lang="en-US" sz="1800" dirty="0">
                <a:ea typeface="Cambria Math" pitchFamily="18" charset="0"/>
              </a:rPr>
              <a:t>The hashing function is not one-to-one as there are many more possible keys than memory locations. When more than one record is assigned to the same location, we say a </a:t>
            </a:r>
            <a:r>
              <a:rPr lang="en-US" sz="1800" i="1" dirty="0">
                <a:ea typeface="Cambria Math" pitchFamily="18" charset="0"/>
              </a:rPr>
              <a:t>collision</a:t>
            </a:r>
            <a:r>
              <a:rPr lang="en-US" sz="1800" dirty="0">
                <a:ea typeface="Cambria Math" pitchFamily="18" charset="0"/>
              </a:rPr>
              <a:t> occurs. Here a collision has been resolved by assigning the record to the first free location.</a:t>
            </a:r>
          </a:p>
          <a:p>
            <a:pPr>
              <a:spcBef>
                <a:spcPts val="0"/>
              </a:spcBef>
              <a:spcAft>
                <a:spcPts val="300"/>
              </a:spcAft>
            </a:pPr>
            <a:r>
              <a:rPr lang="en-US" sz="1800" dirty="0">
                <a:ea typeface="Cambria Math" pitchFamily="18" charset="0"/>
              </a:rPr>
              <a:t>For collision resolution, we can use a </a:t>
            </a:r>
            <a:r>
              <a:rPr lang="en-US" sz="1800" i="1" dirty="0">
                <a:ea typeface="Cambria Math" pitchFamily="18" charset="0"/>
              </a:rPr>
              <a:t>linear probing function</a:t>
            </a:r>
            <a:r>
              <a:rPr lang="en-US" sz="1800" dirty="0">
                <a:ea typeface="Cambria Math" pitchFamily="18" charset="0"/>
              </a:rPr>
              <a:t>:</a:t>
            </a:r>
            <a:br>
              <a:rPr lang="en-US" sz="1800" dirty="0">
                <a:ea typeface="Cambria Math" pitchFamily="18" charset="0"/>
              </a:rPr>
            </a:br>
            <a:r>
              <a:rPr lang="en-US" sz="1800" i="1" dirty="0">
                <a:ea typeface="Cambria Math" pitchFamily="18" charset="0"/>
              </a:rPr>
              <a:t>h</a:t>
            </a:r>
            <a:r>
              <a:rPr lang="en-US" sz="1800" dirty="0">
                <a:ea typeface="Cambria Math" pitchFamily="18" charset="0"/>
              </a:rPr>
              <a:t>(</a:t>
            </a:r>
            <a:r>
              <a:rPr lang="en-US" sz="1800" i="1" dirty="0" err="1">
                <a:ea typeface="Cambria Math" pitchFamily="18" charset="0"/>
              </a:rPr>
              <a:t>k,i</a:t>
            </a:r>
            <a:r>
              <a:rPr lang="en-US" sz="1800" dirty="0">
                <a:ea typeface="Cambria Math" pitchFamily="18" charset="0"/>
              </a:rPr>
              <a:t>) = (</a:t>
            </a:r>
            <a:r>
              <a:rPr lang="en-US" sz="1800" i="1" dirty="0">
                <a:ea typeface="Cambria Math" pitchFamily="18" charset="0"/>
              </a:rPr>
              <a:t>h</a:t>
            </a:r>
            <a:r>
              <a:rPr lang="en-US" sz="1800" dirty="0">
                <a:ea typeface="Cambria Math" pitchFamily="18" charset="0"/>
              </a:rPr>
              <a:t>(</a:t>
            </a:r>
            <a:r>
              <a:rPr lang="en-US" sz="1800" i="1" dirty="0">
                <a:ea typeface="Cambria Math" pitchFamily="18" charset="0"/>
              </a:rPr>
              <a:t>k</a:t>
            </a:r>
            <a:r>
              <a:rPr lang="en-US" sz="1800" dirty="0">
                <a:ea typeface="Cambria Math" pitchFamily="18" charset="0"/>
              </a:rPr>
              <a:t>) + </a:t>
            </a:r>
            <a:r>
              <a:rPr lang="en-US" sz="1800" i="1" dirty="0" err="1">
                <a:ea typeface="Cambria Math" pitchFamily="18" charset="0"/>
              </a:rPr>
              <a:t>i</a:t>
            </a:r>
            <a:r>
              <a:rPr lang="en-US" sz="1800" dirty="0">
                <a:ea typeface="Cambria Math" pitchFamily="18" charset="0"/>
              </a:rPr>
              <a:t>) </a:t>
            </a:r>
            <a:r>
              <a:rPr lang="en-US" sz="1800" b="1" dirty="0">
                <a:ea typeface="Cambria Math" pitchFamily="18" charset="0"/>
              </a:rPr>
              <a:t>mod</a:t>
            </a:r>
            <a:r>
              <a:rPr lang="en-US" sz="1800" dirty="0">
                <a:ea typeface="Cambria Math" pitchFamily="18" charset="0"/>
              </a:rPr>
              <a:t> </a:t>
            </a:r>
            <a:r>
              <a:rPr lang="en-US" sz="1800" i="1" dirty="0">
                <a:ea typeface="Cambria Math" pitchFamily="18" charset="0"/>
              </a:rPr>
              <a:t>m</a:t>
            </a:r>
            <a:r>
              <a:rPr lang="en-US" sz="1800" dirty="0">
                <a:ea typeface="Cambria Math" pitchFamily="18" charset="0"/>
              </a:rPr>
              <a:t>, where </a:t>
            </a:r>
            <a:r>
              <a:rPr lang="en-US" sz="1800" i="1" dirty="0" err="1">
                <a:ea typeface="Cambria Math" pitchFamily="18" charset="0"/>
              </a:rPr>
              <a:t>i</a:t>
            </a:r>
            <a:r>
              <a:rPr lang="en-US" sz="1800" dirty="0">
                <a:ea typeface="Cambria Math" pitchFamily="18" charset="0"/>
              </a:rPr>
              <a:t> runs from 0 to </a:t>
            </a:r>
            <a:r>
              <a:rPr lang="en-US" sz="1800" i="1" dirty="0">
                <a:ea typeface="Cambria Math" pitchFamily="18" charset="0"/>
              </a:rPr>
              <a:t>m</a:t>
            </a:r>
            <a:r>
              <a:rPr lang="en-US" sz="1800" dirty="0">
                <a:ea typeface="Cambria Math" pitchFamily="18" charset="0"/>
              </a:rPr>
              <a:t> </a:t>
            </a:r>
            <a:r>
              <a:rPr lang="en-US" sz="1800" dirty="0">
                <a:ea typeface="Cambria Math"/>
              </a:rPr>
              <a:t>− 1.</a:t>
            </a:r>
          </a:p>
          <a:p>
            <a:pPr>
              <a:spcBef>
                <a:spcPts val="0"/>
              </a:spcBef>
              <a:spcAft>
                <a:spcPts val="300"/>
              </a:spcAft>
            </a:pPr>
            <a:r>
              <a:rPr lang="en-US" sz="1800" dirty="0">
                <a:ea typeface="Cambria Math"/>
              </a:rPr>
              <a:t>There are many other methods of handling with collisions. You may cover these in a  </a:t>
            </a:r>
          </a:p>
          <a:p>
            <a:pPr>
              <a:spcBef>
                <a:spcPts val="0"/>
              </a:spcBef>
              <a:spcAft>
                <a:spcPts val="300"/>
              </a:spcAft>
            </a:pPr>
            <a:r>
              <a:rPr lang="en-US" sz="1800" dirty="0">
                <a:ea typeface="Cambria Math"/>
              </a:rPr>
              <a:t>later CS course.</a:t>
            </a:r>
            <a:endParaRPr lang="en-US" sz="1800" dirty="0"/>
          </a:p>
        </p:txBody>
      </p:sp>
    </p:spTree>
    <p:extLst>
      <p:ext uri="{BB962C8B-B14F-4D97-AF65-F5344CB8AC3E}">
        <p14:creationId xmlns:p14="http://schemas.microsoft.com/office/powerpoint/2010/main" val="15653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7" name="Content Placeholder 2"/>
          <p:cNvSpPr>
            <a:spLocks noGrp="1"/>
          </p:cNvSpPr>
          <p:nvPr>
            <p:ph idx="1"/>
          </p:nvPr>
        </p:nvSpPr>
        <p:spPr>
          <a:xfrm>
            <a:off x="457200" y="1295400"/>
            <a:ext cx="8595360" cy="5334000"/>
          </a:xfrm>
        </p:spPr>
        <p:txBody>
          <a:bodyPr/>
          <a:lstStyle/>
          <a:p>
            <a:pPr>
              <a:spcBef>
                <a:spcPts val="0"/>
              </a:spcBef>
            </a:pPr>
            <a:r>
              <a:rPr lang="en-US" sz="2000" dirty="0"/>
              <a:t>When an integer is divided by a positive integer, there is a quotient and a remainder. This is traditionally called the “Division Algorithm,” but is really a theorem.</a:t>
            </a:r>
          </a:p>
          <a:p>
            <a:pPr>
              <a:spcBef>
                <a:spcPts val="0"/>
              </a:spcBef>
            </a:pPr>
            <a:r>
              <a:rPr lang="en-US" sz="2000" b="1" dirty="0"/>
              <a:t>Division Algorithm</a:t>
            </a:r>
            <a:r>
              <a:rPr lang="en-US" sz="2000" dirty="0"/>
              <a:t>: If </a:t>
            </a:r>
            <a:r>
              <a:rPr lang="en-US" sz="2000" i="1" dirty="0"/>
              <a:t>a</a:t>
            </a:r>
            <a:r>
              <a:rPr lang="en-US" sz="2000" dirty="0"/>
              <a:t> is an integer and </a:t>
            </a:r>
            <a:r>
              <a:rPr lang="en-US" sz="2000" i="1" dirty="0"/>
              <a:t>d</a:t>
            </a:r>
            <a:r>
              <a:rPr lang="en-US" sz="2000" dirty="0"/>
              <a:t> a positive integer, then there are unique integers </a:t>
            </a:r>
            <a:r>
              <a:rPr lang="en-US" sz="2000" i="1" dirty="0"/>
              <a:t>q</a:t>
            </a:r>
            <a:r>
              <a:rPr lang="en-US" sz="2000" dirty="0"/>
              <a:t> and </a:t>
            </a:r>
            <a:r>
              <a:rPr lang="en-US" sz="2000" i="1" dirty="0"/>
              <a:t>r</a:t>
            </a:r>
            <a:r>
              <a:rPr lang="en-US" sz="2000" dirty="0"/>
              <a:t>, with </a:t>
            </a:r>
            <a:r>
              <a:rPr lang="en-US" sz="2000" dirty="0">
                <a:ea typeface="Cambria Math" pitchFamily="18" charset="0"/>
              </a:rPr>
              <a:t>0</a:t>
            </a:r>
            <a:r>
              <a:rPr lang="en-US" sz="2000" i="1" dirty="0"/>
              <a:t> ≤ </a:t>
            </a:r>
            <a:r>
              <a:rPr lang="en-US" sz="2000" dirty="0"/>
              <a:t>r</a:t>
            </a:r>
            <a:r>
              <a:rPr lang="en-US" sz="2000" i="1" dirty="0"/>
              <a:t> &lt; </a:t>
            </a:r>
            <a:r>
              <a:rPr lang="en-US" sz="2000" i="1" dirty="0">
                <a:ea typeface="Cambria Math" pitchFamily="18" charset="0"/>
              </a:rPr>
              <a:t>d</a:t>
            </a:r>
            <a:r>
              <a:rPr lang="en-US" sz="2000" dirty="0"/>
              <a:t>, such that </a:t>
            </a:r>
            <a:r>
              <a:rPr lang="en-US" sz="2000" i="1" dirty="0"/>
              <a:t>a = </a:t>
            </a:r>
            <a:r>
              <a:rPr lang="en-US" sz="2000" i="1" dirty="0" err="1"/>
              <a:t>dq</a:t>
            </a:r>
            <a:r>
              <a:rPr lang="en-US" sz="2000" i="1" dirty="0"/>
              <a:t> + r</a:t>
            </a:r>
            <a:r>
              <a:rPr lang="en-US" sz="2000" dirty="0"/>
              <a:t> (</a:t>
            </a:r>
            <a:r>
              <a:rPr lang="en-US" sz="2000" i="1" dirty="0"/>
              <a:t>proved in Section</a:t>
            </a:r>
            <a:r>
              <a:rPr lang="en-US" sz="2000" dirty="0"/>
              <a:t> </a:t>
            </a:r>
            <a:r>
              <a:rPr lang="en-US" sz="2000" dirty="0">
                <a:ea typeface="Cambria Math" pitchFamily="18" charset="0"/>
              </a:rPr>
              <a:t>5.2</a:t>
            </a:r>
            <a:r>
              <a:rPr lang="en-US" sz="2000" dirty="0"/>
              <a:t>).</a:t>
            </a:r>
          </a:p>
          <a:p>
            <a:pPr marL="457200" lvl="2" indent="-347472">
              <a:spcBef>
                <a:spcPts val="0"/>
              </a:spcBef>
              <a:buClr>
                <a:srgbClr val="04617B"/>
              </a:buClr>
            </a:pPr>
            <a:r>
              <a:rPr lang="en-US" sz="1800" i="1" dirty="0"/>
              <a:t>d</a:t>
            </a:r>
            <a:r>
              <a:rPr lang="en-US" sz="1800" dirty="0"/>
              <a:t> is called the </a:t>
            </a:r>
            <a:r>
              <a:rPr lang="en-US" sz="1800" i="1" dirty="0"/>
              <a:t>divisor</a:t>
            </a:r>
            <a:r>
              <a:rPr lang="en-US" sz="1800" dirty="0"/>
              <a:t>.</a:t>
            </a:r>
          </a:p>
          <a:p>
            <a:pPr marL="457200" lvl="2" indent="-347472">
              <a:spcBef>
                <a:spcPts val="0"/>
              </a:spcBef>
              <a:buClr>
                <a:srgbClr val="04617B"/>
              </a:buClr>
            </a:pPr>
            <a:r>
              <a:rPr lang="en-US" sz="1800" i="1" dirty="0"/>
              <a:t>a</a:t>
            </a:r>
            <a:r>
              <a:rPr lang="en-US" sz="1800" dirty="0"/>
              <a:t> is called the </a:t>
            </a:r>
            <a:r>
              <a:rPr lang="en-US" sz="1800" i="1" dirty="0"/>
              <a:t>dividend</a:t>
            </a:r>
            <a:r>
              <a:rPr lang="en-US" sz="1800" dirty="0"/>
              <a:t>.</a:t>
            </a:r>
          </a:p>
          <a:p>
            <a:pPr marL="457200" lvl="2" indent="-347472">
              <a:spcBef>
                <a:spcPts val="0"/>
              </a:spcBef>
              <a:buClr>
                <a:srgbClr val="04617B"/>
              </a:buClr>
            </a:pPr>
            <a:r>
              <a:rPr lang="en-US" sz="1800" i="1" dirty="0"/>
              <a:t>q</a:t>
            </a:r>
            <a:r>
              <a:rPr lang="en-US" sz="1800" dirty="0"/>
              <a:t> is called the </a:t>
            </a:r>
            <a:r>
              <a:rPr lang="en-US" sz="1800" i="1" dirty="0"/>
              <a:t>quotient</a:t>
            </a:r>
            <a:r>
              <a:rPr lang="en-US" sz="1800" dirty="0"/>
              <a:t>.      </a:t>
            </a:r>
          </a:p>
          <a:p>
            <a:pPr marL="457200" lvl="2" indent="-347472">
              <a:spcBef>
                <a:spcPts val="0"/>
              </a:spcBef>
              <a:buClr>
                <a:srgbClr val="04617B"/>
              </a:buClr>
            </a:pPr>
            <a:r>
              <a:rPr lang="en-US" sz="1800" i="1" dirty="0"/>
              <a:t>r</a:t>
            </a:r>
            <a:r>
              <a:rPr lang="en-US" sz="1800" dirty="0"/>
              <a:t> is called the </a:t>
            </a:r>
            <a:r>
              <a:rPr lang="en-US" sz="1800" i="1" dirty="0"/>
              <a:t>remainder</a:t>
            </a:r>
            <a:r>
              <a:rPr lang="en-US" sz="1800" dirty="0"/>
              <a:t>.</a:t>
            </a:r>
          </a:p>
          <a:p>
            <a:pPr>
              <a:spcBef>
                <a:spcPts val="0"/>
              </a:spcBef>
            </a:pPr>
            <a:r>
              <a:rPr lang="en-US" sz="2000" b="1" dirty="0"/>
              <a:t>Examples</a:t>
            </a:r>
            <a:r>
              <a:rPr lang="en-US" sz="2000" dirty="0"/>
              <a:t>:  </a:t>
            </a:r>
          </a:p>
          <a:p>
            <a:pPr marL="457200" lvl="2" indent="-347472">
              <a:spcBef>
                <a:spcPts val="0"/>
              </a:spcBef>
              <a:buClr>
                <a:srgbClr val="04617B"/>
              </a:buClr>
            </a:pPr>
            <a:r>
              <a:rPr lang="en-US" sz="1800" dirty="0"/>
              <a:t>What are the quotient and remainder when </a:t>
            </a:r>
            <a:r>
              <a:rPr lang="en-US" sz="1800" dirty="0">
                <a:ea typeface="Cambria Math" pitchFamily="18" charset="0"/>
              </a:rPr>
              <a:t>101 </a:t>
            </a:r>
            <a:r>
              <a:rPr lang="en-US" sz="1800" dirty="0"/>
              <a:t>is divided by </a:t>
            </a:r>
            <a:r>
              <a:rPr lang="en-US" sz="1800" dirty="0">
                <a:ea typeface="Cambria Math" pitchFamily="18" charset="0"/>
              </a:rPr>
              <a:t>11</a:t>
            </a:r>
            <a:r>
              <a:rPr lang="en-US" sz="1800" dirty="0"/>
              <a:t>?</a:t>
            </a:r>
          </a:p>
          <a:p>
            <a:pPr marL="457200" lvl="2" indent="-347472">
              <a:spcBef>
                <a:spcPts val="0"/>
              </a:spcBef>
              <a:buClr>
                <a:srgbClr val="04617B"/>
              </a:buClr>
            </a:pPr>
            <a:r>
              <a:rPr lang="en-US" sz="1800" b="1" dirty="0"/>
              <a:t>Solution</a:t>
            </a:r>
            <a:r>
              <a:rPr lang="en-US" sz="1800" dirty="0"/>
              <a:t>: The quotient when </a:t>
            </a:r>
            <a:r>
              <a:rPr lang="en-US" sz="1800" dirty="0">
                <a:ea typeface="Cambria Math" pitchFamily="18" charset="0"/>
              </a:rPr>
              <a:t>101</a:t>
            </a:r>
            <a:r>
              <a:rPr lang="en-US" sz="1800" dirty="0"/>
              <a:t> is divided by </a:t>
            </a:r>
            <a:r>
              <a:rPr lang="en-US" sz="1800" dirty="0">
                <a:ea typeface="Cambria Math" pitchFamily="18" charset="0"/>
              </a:rPr>
              <a:t>11</a:t>
            </a:r>
            <a:r>
              <a:rPr lang="en-US" sz="1800" dirty="0"/>
              <a:t> is </a:t>
            </a:r>
            <a:r>
              <a:rPr lang="en-US" sz="1800" dirty="0">
                <a:ea typeface="Cambria Math" pitchFamily="18" charset="0"/>
              </a:rPr>
              <a:t>9</a:t>
            </a:r>
            <a:r>
              <a:rPr lang="en-US" sz="1800" dirty="0"/>
              <a:t> = </a:t>
            </a:r>
            <a:r>
              <a:rPr lang="en-US" sz="1800" dirty="0">
                <a:ea typeface="Cambria Math" pitchFamily="18" charset="0"/>
              </a:rPr>
              <a:t>101 </a:t>
            </a:r>
            <a:r>
              <a:rPr lang="en-US" sz="1800" b="1" dirty="0"/>
              <a:t>div</a:t>
            </a:r>
            <a:r>
              <a:rPr lang="en-US" sz="1800" dirty="0"/>
              <a:t> </a:t>
            </a:r>
            <a:r>
              <a:rPr lang="en-US" sz="1800" dirty="0">
                <a:ea typeface="Cambria Math" pitchFamily="18" charset="0"/>
              </a:rPr>
              <a:t>11</a:t>
            </a:r>
            <a:r>
              <a:rPr lang="en-US" sz="1800" dirty="0"/>
              <a:t>,   and the remainder is </a:t>
            </a:r>
            <a:r>
              <a:rPr lang="en-US" sz="1800" dirty="0">
                <a:ea typeface="Cambria Math" pitchFamily="18" charset="0"/>
              </a:rPr>
              <a:t>2</a:t>
            </a:r>
            <a:r>
              <a:rPr lang="en-US" sz="1800" dirty="0"/>
              <a:t> = </a:t>
            </a:r>
            <a:r>
              <a:rPr lang="en-US" sz="1800" dirty="0">
                <a:ea typeface="Cambria Math" pitchFamily="18" charset="0"/>
              </a:rPr>
              <a:t>101</a:t>
            </a:r>
            <a:r>
              <a:rPr lang="en-US" sz="1800" dirty="0"/>
              <a:t> </a:t>
            </a:r>
            <a:r>
              <a:rPr lang="en-US" sz="1800" b="1" dirty="0"/>
              <a:t>mod</a:t>
            </a:r>
            <a:r>
              <a:rPr lang="en-US" sz="1800" dirty="0"/>
              <a:t> </a:t>
            </a:r>
            <a:r>
              <a:rPr lang="en-US" sz="1800" dirty="0">
                <a:ea typeface="Cambria Math" pitchFamily="18" charset="0"/>
              </a:rPr>
              <a:t>11</a:t>
            </a:r>
            <a:r>
              <a:rPr lang="en-US" sz="1800" dirty="0"/>
              <a:t>. </a:t>
            </a:r>
          </a:p>
          <a:p>
            <a:pPr marL="457200" lvl="2" indent="-347472">
              <a:spcBef>
                <a:spcPts val="0"/>
              </a:spcBef>
              <a:buClr>
                <a:srgbClr val="04617B"/>
              </a:buClr>
            </a:pPr>
            <a:r>
              <a:rPr lang="en-US" sz="1800" dirty="0"/>
              <a:t>What are the quotient and remainder when </a:t>
            </a:r>
            <a:r>
              <a:rPr lang="en-US" sz="1800" dirty="0">
                <a:ea typeface="Cambria Math"/>
              </a:rPr>
              <a:t>−</a:t>
            </a:r>
            <a:r>
              <a:rPr lang="en-US" sz="1800" dirty="0">
                <a:ea typeface="Cambria Math" pitchFamily="18" charset="0"/>
              </a:rPr>
              <a:t>11</a:t>
            </a:r>
            <a:r>
              <a:rPr lang="en-US" sz="1800" dirty="0"/>
              <a:t> is divided by </a:t>
            </a:r>
            <a:r>
              <a:rPr lang="en-US" sz="1800" dirty="0">
                <a:ea typeface="Cambria Math" pitchFamily="18" charset="0"/>
              </a:rPr>
              <a:t>3</a:t>
            </a:r>
            <a:r>
              <a:rPr lang="en-US" sz="1800" dirty="0"/>
              <a:t>?</a:t>
            </a:r>
          </a:p>
          <a:p>
            <a:pPr marL="457200" lvl="2" indent="-347472">
              <a:spcBef>
                <a:spcPts val="0"/>
              </a:spcBef>
              <a:buClr>
                <a:srgbClr val="04617B"/>
              </a:buClr>
            </a:pPr>
            <a:r>
              <a:rPr lang="en-US" sz="1800" b="1" dirty="0"/>
              <a:t>Solution</a:t>
            </a:r>
            <a:r>
              <a:rPr lang="en-US" sz="1800" dirty="0"/>
              <a:t>: The quotient when </a:t>
            </a:r>
            <a:r>
              <a:rPr lang="en-US" sz="1800" dirty="0">
                <a:ea typeface="Cambria Math"/>
              </a:rPr>
              <a:t>−</a:t>
            </a:r>
            <a:r>
              <a:rPr lang="en-US" sz="1800" dirty="0">
                <a:ea typeface="Cambria Math" pitchFamily="18" charset="0"/>
              </a:rPr>
              <a:t>11</a:t>
            </a:r>
            <a:r>
              <a:rPr lang="en-US" sz="1800" dirty="0"/>
              <a:t> is divided by </a:t>
            </a:r>
            <a:r>
              <a:rPr lang="en-US" sz="1800" dirty="0">
                <a:ea typeface="Cambria Math" pitchFamily="18" charset="0"/>
              </a:rPr>
              <a:t>3</a:t>
            </a:r>
            <a:r>
              <a:rPr lang="en-US" sz="1800" dirty="0"/>
              <a:t> is </a:t>
            </a:r>
            <a:r>
              <a:rPr lang="en-US" sz="1800" dirty="0">
                <a:ea typeface="Cambria Math"/>
              </a:rPr>
              <a:t>−</a:t>
            </a:r>
            <a:r>
              <a:rPr lang="en-US" sz="1800" dirty="0">
                <a:ea typeface="Cambria Math" pitchFamily="18" charset="0"/>
              </a:rPr>
              <a:t>4</a:t>
            </a:r>
            <a:r>
              <a:rPr lang="en-US" sz="1800" dirty="0"/>
              <a:t> = </a:t>
            </a:r>
            <a:r>
              <a:rPr lang="en-US" sz="1800" dirty="0">
                <a:ea typeface="Cambria Math"/>
              </a:rPr>
              <a:t>−</a:t>
            </a:r>
            <a:r>
              <a:rPr lang="en-US" sz="1800" dirty="0">
                <a:ea typeface="Cambria Math" pitchFamily="18" charset="0"/>
              </a:rPr>
              <a:t>11 </a:t>
            </a:r>
            <a:r>
              <a:rPr lang="en-US" sz="1800" b="1" dirty="0"/>
              <a:t>div</a:t>
            </a:r>
            <a:r>
              <a:rPr lang="en-US" sz="1800" dirty="0"/>
              <a:t> </a:t>
            </a:r>
            <a:r>
              <a:rPr lang="en-US" sz="1800" dirty="0">
                <a:ea typeface="Cambria Math" pitchFamily="18" charset="0"/>
              </a:rPr>
              <a:t>3</a:t>
            </a:r>
            <a:r>
              <a:rPr lang="en-US" sz="1800" dirty="0"/>
              <a:t>, and the remainder is </a:t>
            </a:r>
            <a:r>
              <a:rPr lang="en-US" sz="1800" dirty="0">
                <a:ea typeface="Cambria Math" pitchFamily="18" charset="0"/>
              </a:rPr>
              <a:t>1</a:t>
            </a:r>
            <a:r>
              <a:rPr lang="en-US" sz="1800" dirty="0"/>
              <a:t> = </a:t>
            </a:r>
            <a:r>
              <a:rPr lang="en-US" sz="1800" dirty="0">
                <a:ea typeface="Cambria Math"/>
              </a:rPr>
              <a:t>−</a:t>
            </a:r>
            <a:r>
              <a:rPr lang="en-US" sz="1800" dirty="0">
                <a:ea typeface="Cambria Math" pitchFamily="18" charset="0"/>
              </a:rPr>
              <a:t>11</a:t>
            </a:r>
            <a:r>
              <a:rPr lang="en-US" sz="1800" dirty="0"/>
              <a:t> </a:t>
            </a:r>
            <a:r>
              <a:rPr lang="en-US" sz="1800" b="1" dirty="0"/>
              <a:t>mod</a:t>
            </a:r>
            <a:r>
              <a:rPr lang="en-US" sz="1800" dirty="0"/>
              <a:t> </a:t>
            </a:r>
            <a:r>
              <a:rPr lang="en-US" sz="1800" dirty="0">
                <a:ea typeface="Cambria Math" pitchFamily="18" charset="0"/>
              </a:rPr>
              <a:t>3</a:t>
            </a:r>
            <a:r>
              <a:rPr lang="en-US" sz="1800" dirty="0"/>
              <a:t>.</a:t>
            </a:r>
          </a:p>
        </p:txBody>
      </p:sp>
      <p:sp>
        <p:nvSpPr>
          <p:cNvPr id="4" name="Content Placeholder 3"/>
          <p:cNvSpPr>
            <a:spLocks noGrp="1"/>
          </p:cNvSpPr>
          <p:nvPr>
            <p:ph idx="13"/>
          </p:nvPr>
        </p:nvSpPr>
        <p:spPr>
          <a:xfrm>
            <a:off x="6110689" y="3124200"/>
            <a:ext cx="2728511" cy="1447800"/>
          </a:xfrm>
          <a:ln w="28575">
            <a:solidFill>
              <a:srgbClr val="14AAE1"/>
            </a:solidFill>
          </a:ln>
        </p:spPr>
        <p:txBody>
          <a:bodyPr/>
          <a:lstStyle/>
          <a:p>
            <a:pPr algn="ctr">
              <a:spcBef>
                <a:spcPts val="0"/>
              </a:spcBef>
            </a:pPr>
            <a:r>
              <a:rPr lang="en-US" sz="2000" dirty="0"/>
              <a:t>Definitions of Functions  </a:t>
            </a:r>
            <a:r>
              <a:rPr lang="en-US" sz="2000" b="1" dirty="0"/>
              <a:t>div</a:t>
            </a:r>
            <a:r>
              <a:rPr lang="en-US" sz="2000" dirty="0"/>
              <a:t> and </a:t>
            </a:r>
            <a:r>
              <a:rPr lang="en-US" sz="2000" b="1" dirty="0"/>
              <a:t>mod</a:t>
            </a:r>
          </a:p>
          <a:p>
            <a:pPr marL="0" lvl="1" indent="0" algn="ctr">
              <a:spcBef>
                <a:spcPts val="0"/>
              </a:spcBef>
              <a:buNone/>
            </a:pPr>
            <a:r>
              <a:rPr lang="en-US" sz="2000" i="1" dirty="0"/>
              <a:t>     q </a:t>
            </a:r>
            <a:r>
              <a:rPr lang="en-US" sz="2000" dirty="0"/>
              <a:t>=</a:t>
            </a:r>
            <a:r>
              <a:rPr lang="en-US" sz="2000" i="1" dirty="0"/>
              <a:t> a </a:t>
            </a:r>
            <a:r>
              <a:rPr lang="en-US" sz="2000" b="1" dirty="0"/>
              <a:t>div</a:t>
            </a:r>
            <a:r>
              <a:rPr lang="en-US" sz="2000" i="1" dirty="0"/>
              <a:t> d</a:t>
            </a:r>
          </a:p>
          <a:p>
            <a:pPr marL="0" lvl="1" indent="0" algn="ctr">
              <a:spcBef>
                <a:spcPts val="0"/>
              </a:spcBef>
              <a:buNone/>
            </a:pPr>
            <a:r>
              <a:rPr lang="en-US" sz="2000" i="1" dirty="0"/>
              <a:t>     r </a:t>
            </a:r>
            <a:r>
              <a:rPr lang="en-US" sz="2000" dirty="0"/>
              <a:t>=</a:t>
            </a:r>
            <a:r>
              <a:rPr lang="en-US" sz="2000" i="1" dirty="0"/>
              <a:t> a </a:t>
            </a:r>
            <a:r>
              <a:rPr lang="en-US" sz="2000" b="1" dirty="0"/>
              <a:t>mod</a:t>
            </a:r>
            <a:r>
              <a:rPr lang="en-US" sz="2000" i="1" dirty="0"/>
              <a:t> d</a:t>
            </a:r>
          </a:p>
        </p:txBody>
      </p:sp>
    </p:spTree>
    <p:extLst>
      <p:ext uri="{BB962C8B-B14F-4D97-AF65-F5344CB8AC3E}">
        <p14:creationId xmlns:p14="http://schemas.microsoft.com/office/powerpoint/2010/main" val="7565261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r>
              <a:rPr lang="en-US" sz="1500" dirty="0"/>
              <a:t> 1</a:t>
            </a:r>
          </a:p>
        </p:txBody>
      </p:sp>
      <p:sp>
        <p:nvSpPr>
          <p:cNvPr id="3" name="Content Placeholder 2"/>
          <p:cNvSpPr>
            <a:spLocks noGrp="1"/>
          </p:cNvSpPr>
          <p:nvPr>
            <p:ph idx="1"/>
          </p:nvPr>
        </p:nvSpPr>
        <p:spPr>
          <a:xfrm>
            <a:off x="457200" y="1295400"/>
            <a:ext cx="8244000" cy="5257800"/>
          </a:xfrm>
        </p:spPr>
        <p:txBody>
          <a:bodyPr/>
          <a:lstStyle/>
          <a:p>
            <a:pPr>
              <a:spcBef>
                <a:spcPts val="0"/>
              </a:spcBef>
            </a:pPr>
            <a:r>
              <a:rPr lang="en-US" sz="2200" dirty="0"/>
              <a:t>Randomly chosen numbers are needed for many purposes, including computer simulations.</a:t>
            </a:r>
          </a:p>
          <a:p>
            <a:pPr>
              <a:spcBef>
                <a:spcPts val="0"/>
              </a:spcBef>
            </a:pPr>
            <a:r>
              <a:rPr lang="en-US" sz="2200" i="1" dirty="0"/>
              <a:t>Pseudorandom numbers</a:t>
            </a:r>
            <a:r>
              <a:rPr lang="en-US" sz="2200" dirty="0"/>
              <a:t> are not truly random since they are generated by systematic methods.</a:t>
            </a:r>
          </a:p>
          <a:p>
            <a:pPr>
              <a:spcBef>
                <a:spcPts val="0"/>
              </a:spcBef>
            </a:pPr>
            <a:r>
              <a:rPr lang="en-US" sz="2200" dirty="0"/>
              <a:t>The </a:t>
            </a:r>
            <a:r>
              <a:rPr lang="en-US" sz="2200" i="1" dirty="0"/>
              <a:t>linear congruential method </a:t>
            </a:r>
            <a:r>
              <a:rPr lang="en-US" sz="2200" dirty="0"/>
              <a:t>is one commonly used procedure for generating pseudorandom numbers.</a:t>
            </a:r>
          </a:p>
          <a:p>
            <a:pPr>
              <a:spcBef>
                <a:spcPts val="0"/>
              </a:spcBef>
            </a:pPr>
            <a:r>
              <a:rPr lang="en-US" sz="2200" dirty="0"/>
              <a:t>Four integers are needed: the </a:t>
            </a:r>
            <a:r>
              <a:rPr lang="en-US" sz="2200" i="1" dirty="0"/>
              <a:t>modulus</a:t>
            </a:r>
            <a:r>
              <a:rPr lang="en-US" sz="2200" dirty="0"/>
              <a:t> </a:t>
            </a:r>
            <a:r>
              <a:rPr lang="en-US" sz="2200" i="1" dirty="0"/>
              <a:t>m</a:t>
            </a:r>
            <a:r>
              <a:rPr lang="en-US" sz="2200" dirty="0"/>
              <a:t>, the </a:t>
            </a:r>
            <a:r>
              <a:rPr lang="en-US" sz="2200" i="1" dirty="0"/>
              <a:t>multiplier</a:t>
            </a:r>
            <a:r>
              <a:rPr lang="en-US" sz="2200" dirty="0"/>
              <a:t> </a:t>
            </a:r>
            <a:r>
              <a:rPr lang="en-US" sz="2200" i="1" dirty="0"/>
              <a:t>a</a:t>
            </a:r>
            <a:r>
              <a:rPr lang="en-US" sz="2200" dirty="0"/>
              <a:t>, the </a:t>
            </a:r>
            <a:r>
              <a:rPr lang="en-US" sz="2200" i="1" dirty="0"/>
              <a:t>increment</a:t>
            </a:r>
            <a:r>
              <a:rPr lang="en-US" sz="2200" dirty="0"/>
              <a:t> </a:t>
            </a:r>
            <a:r>
              <a:rPr lang="en-US" sz="2200" i="1" dirty="0"/>
              <a:t>c</a:t>
            </a:r>
            <a:r>
              <a:rPr lang="en-US" sz="2200" dirty="0"/>
              <a:t>, and </a:t>
            </a:r>
            <a:r>
              <a:rPr lang="en-US" sz="2200" i="1" dirty="0"/>
              <a:t>seed</a:t>
            </a:r>
            <a:r>
              <a:rPr lang="en-US" sz="2200" dirty="0"/>
              <a:t> </a:t>
            </a:r>
            <a:r>
              <a:rPr lang="en-US" sz="2200" i="1" dirty="0"/>
              <a:t>x</a:t>
            </a:r>
            <a:r>
              <a:rPr lang="en-US" sz="2200" baseline="-25000" dirty="0">
                <a:ea typeface="Cambria Math" pitchFamily="18" charset="0"/>
              </a:rPr>
              <a:t>0</a:t>
            </a:r>
            <a:r>
              <a:rPr lang="en-US" sz="2200" dirty="0"/>
              <a:t>, with </a:t>
            </a:r>
            <a:r>
              <a:rPr lang="en-US" sz="2200" dirty="0">
                <a:ea typeface="Cambria Math" pitchFamily="18" charset="0"/>
              </a:rPr>
              <a:t>2 </a:t>
            </a:r>
            <a:r>
              <a:rPr lang="en-US" sz="2200" dirty="0">
                <a:ea typeface="Cambria Math"/>
              </a:rPr>
              <a:t>≤ </a:t>
            </a:r>
            <a:r>
              <a:rPr lang="en-US" sz="2200" i="1" dirty="0">
                <a:ea typeface="Cambria Math"/>
              </a:rPr>
              <a:t>a</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 </a:t>
            </a:r>
            <a:r>
              <a:rPr lang="en-US" sz="2200" i="1" dirty="0">
                <a:ea typeface="Cambria Math"/>
              </a:rPr>
              <a:t>c</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a:t>
            </a:r>
            <a:r>
              <a:rPr lang="en-US" sz="2200" i="1" dirty="0"/>
              <a:t> x</a:t>
            </a:r>
            <a:r>
              <a:rPr lang="en-US" sz="2200" baseline="-25000" dirty="0">
                <a:ea typeface="Cambria Math" pitchFamily="18" charset="0"/>
              </a:rPr>
              <a:t>0</a:t>
            </a:r>
            <a:r>
              <a:rPr lang="en-US" sz="2200" dirty="0">
                <a:ea typeface="Cambria Math"/>
              </a:rPr>
              <a:t> &lt; </a:t>
            </a:r>
            <a:r>
              <a:rPr lang="en-US" sz="2200" i="1" dirty="0">
                <a:ea typeface="Cambria Math"/>
              </a:rPr>
              <a:t>m.</a:t>
            </a:r>
          </a:p>
          <a:p>
            <a:pPr>
              <a:spcBef>
                <a:spcPts val="0"/>
              </a:spcBef>
            </a:pPr>
            <a:r>
              <a:rPr lang="en-US" sz="2200" dirty="0">
                <a:ea typeface="Cambria Math"/>
              </a:rPr>
              <a:t>We generate a sequence of pseudorandom numbers {</a:t>
            </a:r>
            <a:r>
              <a:rPr lang="en-US" sz="2200" i="1" dirty="0" err="1"/>
              <a:t>x</a:t>
            </a:r>
            <a:r>
              <a:rPr lang="en-US" sz="2200" i="1" baseline="-25000" dirty="0" err="1">
                <a:ea typeface="Cambria Math" pitchFamily="18" charset="0"/>
              </a:rPr>
              <a:t>n</a:t>
            </a:r>
            <a:r>
              <a:rPr lang="en-US" sz="2200" dirty="0">
                <a:ea typeface="Cambria Math" pitchFamily="18" charset="0"/>
              </a:rPr>
              <a:t>}, with </a:t>
            </a:r>
            <a:br>
              <a:rPr lang="en-US" sz="2200" dirty="0">
                <a:ea typeface="Cambria Math" pitchFamily="18" charset="0"/>
              </a:rPr>
            </a:br>
            <a:r>
              <a:rPr lang="en-US" sz="2200" dirty="0">
                <a:ea typeface="Cambria Math" pitchFamily="18" charset="0"/>
              </a:rPr>
              <a:t>0</a:t>
            </a:r>
            <a:r>
              <a:rPr lang="en-US" sz="2200" dirty="0"/>
              <a:t> </a:t>
            </a:r>
            <a:r>
              <a:rPr lang="en-US" sz="2200" dirty="0">
                <a:ea typeface="Cambria Math"/>
              </a:rPr>
              <a:t>≤</a:t>
            </a:r>
            <a:r>
              <a:rPr lang="en-US" sz="2200" i="1" dirty="0"/>
              <a:t> </a:t>
            </a:r>
            <a:r>
              <a:rPr lang="en-US" sz="2200" i="1" dirty="0" err="1"/>
              <a:t>x</a:t>
            </a:r>
            <a:r>
              <a:rPr lang="en-US" sz="2200" baseline="-25000" dirty="0" err="1">
                <a:ea typeface="Cambria Math" pitchFamily="18" charset="0"/>
              </a:rPr>
              <a:t>n</a:t>
            </a:r>
            <a:r>
              <a:rPr lang="en-US" sz="2200" dirty="0">
                <a:ea typeface="Cambria Math"/>
              </a:rPr>
              <a:t> &lt; </a:t>
            </a:r>
            <a:r>
              <a:rPr lang="en-US" sz="2200" i="1" dirty="0">
                <a:ea typeface="Cambria Math"/>
              </a:rPr>
              <a:t>m </a:t>
            </a:r>
            <a:r>
              <a:rPr lang="en-US" sz="2200" dirty="0">
                <a:ea typeface="Cambria Math"/>
              </a:rPr>
              <a:t>for all n, by successively using the recursively defined function</a:t>
            </a:r>
          </a:p>
          <a:p>
            <a:pPr>
              <a:spcBef>
                <a:spcPts val="0"/>
              </a:spcBef>
            </a:pPr>
            <a:r>
              <a:rPr lang="en-US" sz="2200" dirty="0">
                <a:ea typeface="Cambria Math"/>
              </a:rPr>
              <a:t>(</a:t>
            </a:r>
            <a:r>
              <a:rPr lang="en-US" sz="2200" i="1" dirty="0">
                <a:ea typeface="Cambria Math"/>
              </a:rPr>
              <a:t>an example of a recursive definition, discussed in Section </a:t>
            </a:r>
            <a:r>
              <a:rPr lang="en-US" sz="2200" dirty="0">
                <a:ea typeface="Cambria Math" pitchFamily="18" charset="0"/>
              </a:rPr>
              <a:t>5.3</a:t>
            </a:r>
            <a:r>
              <a:rPr lang="en-US" sz="2200" i="1" dirty="0">
                <a:ea typeface="Cambria Math"/>
              </a:rPr>
              <a:t>)</a:t>
            </a:r>
          </a:p>
          <a:p>
            <a:pPr>
              <a:spcBef>
                <a:spcPts val="0"/>
              </a:spcBef>
            </a:pPr>
            <a:r>
              <a:rPr lang="en-US" sz="2200" dirty="0">
                <a:ea typeface="Cambria Math"/>
              </a:rPr>
              <a:t>If </a:t>
            </a:r>
            <a:r>
              <a:rPr lang="en-US" sz="2200" dirty="0" err="1">
                <a:ea typeface="Cambria Math"/>
              </a:rPr>
              <a:t>psuedorandom</a:t>
            </a:r>
            <a:r>
              <a:rPr lang="en-US" sz="2200" dirty="0">
                <a:ea typeface="Cambria Math"/>
              </a:rPr>
              <a:t> numbers between </a:t>
            </a:r>
            <a:r>
              <a:rPr lang="en-US" sz="2200" dirty="0">
                <a:ea typeface="Cambria Math" pitchFamily="18" charset="0"/>
              </a:rPr>
              <a:t>0</a:t>
            </a:r>
            <a:r>
              <a:rPr lang="en-US" sz="2200" dirty="0">
                <a:ea typeface="Cambria Math"/>
              </a:rPr>
              <a:t> and </a:t>
            </a:r>
            <a:r>
              <a:rPr lang="en-US" sz="2200" dirty="0">
                <a:ea typeface="Cambria Math" pitchFamily="18" charset="0"/>
              </a:rPr>
              <a:t>1</a:t>
            </a:r>
            <a:r>
              <a:rPr lang="en-US" sz="2200" dirty="0">
                <a:ea typeface="Cambria Math"/>
              </a:rPr>
              <a:t> are needed, then the generated numbers are divided by the modulus, </a:t>
            </a:r>
            <a:r>
              <a:rPr lang="en-US" sz="2200" i="1" dirty="0" err="1">
                <a:ea typeface="Cambria Math" pitchFamily="18" charset="0"/>
              </a:rPr>
              <a:t>x</a:t>
            </a:r>
            <a:r>
              <a:rPr lang="en-US" sz="2200" i="1" baseline="-25000" dirty="0" err="1">
                <a:ea typeface="Cambria Math" pitchFamily="18" charset="0"/>
              </a:rPr>
              <a:t>n</a:t>
            </a:r>
            <a:r>
              <a:rPr lang="en-US" sz="2200" i="1" baseline="-25000" dirty="0">
                <a:ea typeface="Cambria Math" pitchFamily="18" charset="0"/>
              </a:rPr>
              <a:t> </a:t>
            </a:r>
            <a:r>
              <a:rPr lang="en-US" sz="2200" dirty="0">
                <a:ea typeface="Cambria Math" pitchFamily="18" charset="0"/>
              </a:rPr>
              <a:t>/</a:t>
            </a:r>
            <a:r>
              <a:rPr lang="en-US" sz="2200" i="1" dirty="0">
                <a:ea typeface="Cambria Math" pitchFamily="18" charset="0"/>
              </a:rPr>
              <a:t>m</a:t>
            </a:r>
            <a:r>
              <a:rPr lang="en-US" sz="2200" dirty="0">
                <a:ea typeface="Cambria Math" pitchFamily="18" charset="0"/>
              </a:rPr>
              <a:t>.</a:t>
            </a:r>
            <a:endParaRPr lang="en-US" sz="2200" dirty="0"/>
          </a:p>
        </p:txBody>
      </p:sp>
      <p:graphicFrame>
        <p:nvGraphicFramePr>
          <p:cNvPr id="4" name="Object 3"/>
          <p:cNvGraphicFramePr>
            <a:graphicFrameLocks noChangeAspect="1"/>
          </p:cNvGraphicFramePr>
          <p:nvPr>
            <p:extLst/>
          </p:nvPr>
        </p:nvGraphicFramePr>
        <p:xfrm>
          <a:off x="1924050" y="5029200"/>
          <a:ext cx="2209800" cy="381000"/>
        </p:xfrm>
        <a:graphic>
          <a:graphicData uri="http://schemas.openxmlformats.org/presentationml/2006/ole">
            <mc:AlternateContent xmlns:mc="http://schemas.openxmlformats.org/markup-compatibility/2006">
              <mc:Choice xmlns:v="urn:schemas-microsoft-com:vml" Requires="v">
                <p:oleObj spid="_x0000_s90119" name="Equation" r:id="rId3" imgW="1473120" imgH="253800" progId="Equation.DSMT4">
                  <p:embed/>
                </p:oleObj>
              </mc:Choice>
              <mc:Fallback>
                <p:oleObj name="Equation" r:id="rId3" imgW="1473120" imgH="253800" progId="Equation.DSMT4">
                  <p:embed/>
                  <p:pic>
                    <p:nvPicPr>
                      <p:cNvPr id="4" name="Object 3"/>
                      <p:cNvPicPr/>
                      <p:nvPr/>
                    </p:nvPicPr>
                    <p:blipFill>
                      <a:blip r:embed="rId4"/>
                      <a:stretch>
                        <a:fillRect/>
                      </a:stretch>
                    </p:blipFill>
                    <p:spPr>
                      <a:xfrm>
                        <a:off x="1924050" y="5029200"/>
                        <a:ext cx="2209800" cy="381000"/>
                      </a:xfrm>
                      <a:prstGeom prst="rect">
                        <a:avLst/>
                      </a:prstGeom>
                    </p:spPr>
                  </p:pic>
                </p:oleObj>
              </mc:Fallback>
            </mc:AlternateContent>
          </a:graphicData>
        </a:graphic>
      </p:graphicFrame>
    </p:spTree>
    <p:extLst>
      <p:ext uri="{BB962C8B-B14F-4D97-AF65-F5344CB8AC3E}">
        <p14:creationId xmlns:p14="http://schemas.microsoft.com/office/powerpoint/2010/main" val="2419671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Pseudorandom Numbers</a:t>
            </a:r>
            <a:r>
              <a:rPr lang="en-IN" sz="1500" dirty="0"/>
              <a:t> 2</a:t>
            </a:r>
          </a:p>
        </p:txBody>
      </p:sp>
      <p:sp>
        <p:nvSpPr>
          <p:cNvPr id="3" name="Content Placeholder 2"/>
          <p:cNvSpPr>
            <a:spLocks noGrp="1"/>
          </p:cNvSpPr>
          <p:nvPr>
            <p:ph idx="1"/>
          </p:nvPr>
        </p:nvSpPr>
        <p:spPr>
          <a:xfrm>
            <a:off x="457200" y="1295400"/>
            <a:ext cx="8244000" cy="1260000"/>
          </a:xfrm>
        </p:spPr>
        <p:txBody>
          <a:bodyPr/>
          <a:lstStyle/>
          <a:p>
            <a:pPr>
              <a:spcBef>
                <a:spcPts val="0"/>
              </a:spcBef>
            </a:pPr>
            <a:r>
              <a:rPr lang="en-US" sz="1800" b="1" dirty="0"/>
              <a:t>Example</a:t>
            </a:r>
            <a:r>
              <a:rPr lang="en-US" sz="1800" dirty="0"/>
              <a:t>: Find the sequence of pseudorandom numbers generated by the linear congruential method with modulus </a:t>
            </a:r>
            <a:r>
              <a:rPr lang="en-US" sz="1800" i="1" dirty="0"/>
              <a:t>m</a:t>
            </a:r>
            <a:r>
              <a:rPr lang="en-US" sz="1800" dirty="0"/>
              <a:t> = </a:t>
            </a:r>
            <a:r>
              <a:rPr lang="en-US" sz="1800" dirty="0">
                <a:latin typeface="Cambria Math" pitchFamily="18" charset="0"/>
                <a:ea typeface="Cambria Math" pitchFamily="18" charset="0"/>
              </a:rPr>
              <a:t>9</a:t>
            </a:r>
            <a:r>
              <a:rPr lang="en-US" sz="1800" dirty="0"/>
              <a:t>, multiplier </a:t>
            </a:r>
            <a:r>
              <a:rPr lang="en-US" sz="1800" i="1" dirty="0"/>
              <a:t>a</a:t>
            </a:r>
            <a:r>
              <a:rPr lang="en-US" sz="1800" dirty="0"/>
              <a:t> = </a:t>
            </a:r>
            <a:r>
              <a:rPr lang="en-US" sz="1800" dirty="0">
                <a:latin typeface="Cambria Math" pitchFamily="18" charset="0"/>
                <a:ea typeface="Cambria Math" pitchFamily="18" charset="0"/>
              </a:rPr>
              <a:t>7</a:t>
            </a:r>
            <a:r>
              <a:rPr lang="en-US" sz="1800" dirty="0"/>
              <a:t>, increment </a:t>
            </a:r>
            <a:r>
              <a:rPr lang="en-US" sz="1800" i="1" dirty="0"/>
              <a:t>c</a:t>
            </a:r>
            <a:r>
              <a:rPr lang="en-US" sz="1800" dirty="0"/>
              <a:t> = </a:t>
            </a:r>
            <a:r>
              <a:rPr lang="en-US" sz="1800" dirty="0">
                <a:latin typeface="Cambria Math" pitchFamily="18" charset="0"/>
                <a:ea typeface="Cambria Math" pitchFamily="18" charset="0"/>
              </a:rPr>
              <a:t>4</a:t>
            </a:r>
            <a:r>
              <a:rPr lang="en-US" sz="1800" dirty="0"/>
              <a:t>, and seed </a:t>
            </a:r>
            <a:r>
              <a:rPr lang="en-US" sz="1800" i="1" dirty="0"/>
              <a:t>x</a:t>
            </a:r>
            <a:r>
              <a:rPr lang="en-US" sz="1800" baseline="-25000" dirty="0">
                <a:latin typeface="Cambria Math" pitchFamily="18" charset="0"/>
                <a:ea typeface="Cambria Math" pitchFamily="18" charset="0"/>
              </a:rPr>
              <a:t>0  </a:t>
            </a:r>
            <a:r>
              <a:rPr lang="en-US" sz="1800" dirty="0"/>
              <a:t>= </a:t>
            </a:r>
            <a:r>
              <a:rPr lang="en-US" sz="1800" dirty="0">
                <a:latin typeface="Cambria Math" pitchFamily="18" charset="0"/>
                <a:ea typeface="Cambria Math" pitchFamily="18" charset="0"/>
              </a:rPr>
              <a:t>3</a:t>
            </a:r>
            <a:r>
              <a:rPr lang="en-US" sz="1800" dirty="0"/>
              <a:t>.</a:t>
            </a:r>
          </a:p>
          <a:p>
            <a:pPr>
              <a:spcBef>
                <a:spcPts val="0"/>
              </a:spcBef>
            </a:pPr>
            <a:r>
              <a:rPr lang="en-US" sz="1800" b="1" dirty="0"/>
              <a:t>Solution</a:t>
            </a:r>
            <a:r>
              <a:rPr lang="en-US" sz="1800" dirty="0"/>
              <a:t>: Compute the terms of the sequence by successively using the congruence</a:t>
            </a:r>
            <a:endParaRPr lang="en-IN" sz="1800" dirty="0"/>
          </a:p>
        </p:txBody>
      </p:sp>
      <p:graphicFrame>
        <p:nvGraphicFramePr>
          <p:cNvPr id="8" name="Object 3"/>
          <p:cNvGraphicFramePr>
            <a:graphicFrameLocks noChangeAspect="1"/>
          </p:cNvGraphicFramePr>
          <p:nvPr>
            <p:extLst/>
          </p:nvPr>
        </p:nvGraphicFramePr>
        <p:xfrm>
          <a:off x="1219200" y="2611582"/>
          <a:ext cx="2311400" cy="228600"/>
        </p:xfrm>
        <a:graphic>
          <a:graphicData uri="http://schemas.openxmlformats.org/presentationml/2006/ole">
            <mc:AlternateContent xmlns:mc="http://schemas.openxmlformats.org/markup-compatibility/2006">
              <mc:Choice xmlns:v="urn:schemas-microsoft-com:vml" Requires="v">
                <p:oleObj spid="_x0000_s91148" name="Equation" r:id="rId3" imgW="2311200" imgH="228600" progId="Equation.DSMT4">
                  <p:embed/>
                </p:oleObj>
              </mc:Choice>
              <mc:Fallback>
                <p:oleObj name="Equation" r:id="rId3" imgW="2311200" imgH="228600" progId="Equation.DSMT4">
                  <p:embed/>
                  <p:pic>
                    <p:nvPicPr>
                      <p:cNvPr id="8" name="Object 3"/>
                      <p:cNvPicPr/>
                      <p:nvPr/>
                    </p:nvPicPr>
                    <p:blipFill>
                      <a:blip r:embed="rId4"/>
                      <a:stretch>
                        <a:fillRect/>
                      </a:stretch>
                    </p:blipFill>
                    <p:spPr>
                      <a:xfrm>
                        <a:off x="1219200" y="2611582"/>
                        <a:ext cx="2311400" cy="228600"/>
                      </a:xfrm>
                      <a:prstGeom prst="rect">
                        <a:avLst/>
                      </a:prstGeom>
                    </p:spPr>
                  </p:pic>
                </p:oleObj>
              </mc:Fallback>
            </mc:AlternateContent>
          </a:graphicData>
        </a:graphic>
      </p:graphicFrame>
      <p:graphicFrame>
        <p:nvGraphicFramePr>
          <p:cNvPr id="9" name="Object 4"/>
          <p:cNvGraphicFramePr>
            <a:graphicFrameLocks noChangeAspect="1"/>
          </p:cNvGraphicFramePr>
          <p:nvPr>
            <p:extLst/>
          </p:nvPr>
        </p:nvGraphicFramePr>
        <p:xfrm>
          <a:off x="1383145" y="2818245"/>
          <a:ext cx="3441700" cy="2082800"/>
        </p:xfrm>
        <a:graphic>
          <a:graphicData uri="http://schemas.openxmlformats.org/presentationml/2006/ole">
            <mc:AlternateContent xmlns:mc="http://schemas.openxmlformats.org/markup-compatibility/2006">
              <mc:Choice xmlns:v="urn:schemas-microsoft-com:vml" Requires="v">
                <p:oleObj spid="_x0000_s91149" name="Equation" r:id="rId5" imgW="3441600" imgH="2082600" progId="Equation.DSMT4">
                  <p:embed/>
                </p:oleObj>
              </mc:Choice>
              <mc:Fallback>
                <p:oleObj name="Equation" r:id="rId5" imgW="3441600" imgH="2082600" progId="Equation.DSMT4">
                  <p:embed/>
                  <p:pic>
                    <p:nvPicPr>
                      <p:cNvPr id="9" name="Object 4"/>
                      <p:cNvPicPr/>
                      <p:nvPr/>
                    </p:nvPicPr>
                    <p:blipFill>
                      <a:blip r:embed="rId6"/>
                      <a:stretch>
                        <a:fillRect/>
                      </a:stretch>
                    </p:blipFill>
                    <p:spPr>
                      <a:xfrm>
                        <a:off x="1383145" y="2818245"/>
                        <a:ext cx="3441700" cy="2082800"/>
                      </a:xfrm>
                      <a:prstGeom prst="rect">
                        <a:avLst/>
                      </a:prstGeom>
                    </p:spPr>
                  </p:pic>
                </p:oleObj>
              </mc:Fallback>
            </mc:AlternateContent>
          </a:graphicData>
        </a:graphic>
      </p:graphicFrame>
      <p:sp>
        <p:nvSpPr>
          <p:cNvPr id="4" name="Content Placeholder 5"/>
          <p:cNvSpPr>
            <a:spLocks noGrp="1"/>
          </p:cNvSpPr>
          <p:nvPr>
            <p:ph idx="13"/>
          </p:nvPr>
        </p:nvSpPr>
        <p:spPr>
          <a:xfrm>
            <a:off x="457200" y="4953000"/>
            <a:ext cx="8244000" cy="1620000"/>
          </a:xfrm>
        </p:spPr>
        <p:txBody>
          <a:bodyPr/>
          <a:lstStyle/>
          <a:p>
            <a:pPr lvl="1">
              <a:spcBef>
                <a:spcPts val="0"/>
              </a:spcBef>
              <a:buNone/>
            </a:pPr>
            <a:r>
              <a:rPr lang="en-US" sz="1800" dirty="0"/>
              <a:t>The sequence generated is </a:t>
            </a:r>
            <a:r>
              <a:rPr lang="en-US" sz="1800" dirty="0">
                <a:latin typeface="Cambria Math" pitchFamily="18" charset="0"/>
                <a:ea typeface="Cambria Math" pitchFamily="18" charset="0"/>
              </a:rPr>
              <a:t>3,7,8,6,1,2,0,4,5,3,7,8,6,1,2,0,4,5,3,…   </a:t>
            </a:r>
          </a:p>
          <a:p>
            <a:pPr lvl="1">
              <a:spcBef>
                <a:spcPts val="0"/>
              </a:spcBef>
              <a:buNone/>
            </a:pPr>
            <a:r>
              <a:rPr lang="en-US" sz="1800" dirty="0"/>
              <a:t>It repeats after generating </a:t>
            </a:r>
            <a:r>
              <a:rPr lang="en-US" sz="1800" dirty="0">
                <a:latin typeface="Cambria Math" pitchFamily="18" charset="0"/>
                <a:ea typeface="Cambria Math" pitchFamily="18" charset="0"/>
              </a:rPr>
              <a:t>9</a:t>
            </a:r>
            <a:r>
              <a:rPr lang="en-US" sz="1800" dirty="0"/>
              <a:t> terms.</a:t>
            </a:r>
          </a:p>
          <a:p>
            <a:pPr>
              <a:spcBef>
                <a:spcPts val="0"/>
              </a:spcBef>
            </a:pPr>
            <a:r>
              <a:rPr lang="en-US" sz="1800" dirty="0"/>
              <a:t>Commonly, computers use a linear congruential generator with increment </a:t>
            </a:r>
            <a:r>
              <a:rPr lang="en-US" sz="1800" i="1" dirty="0"/>
              <a:t>c</a:t>
            </a:r>
            <a:r>
              <a:rPr lang="en-US" sz="1800" dirty="0"/>
              <a:t> = </a:t>
            </a:r>
            <a:r>
              <a:rPr lang="en-US" sz="1800" dirty="0">
                <a:latin typeface="Cambria Math" pitchFamily="18" charset="0"/>
                <a:ea typeface="Cambria Math" pitchFamily="18" charset="0"/>
              </a:rPr>
              <a:t>0</a:t>
            </a:r>
            <a:r>
              <a:rPr lang="en-US" sz="1800" dirty="0"/>
              <a:t>. This is called a </a:t>
            </a:r>
            <a:r>
              <a:rPr lang="en-US" sz="1800" i="1" dirty="0"/>
              <a:t>pure multiplicative generator</a:t>
            </a:r>
            <a:r>
              <a:rPr lang="en-US" sz="1800" dirty="0"/>
              <a:t>. Such a generator with modulus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31</a:t>
            </a:r>
            <a:r>
              <a:rPr lang="en-US" sz="1800" dirty="0"/>
              <a:t> </a:t>
            </a:r>
            <a:r>
              <a:rPr lang="en-US" sz="1800" dirty="0">
                <a:latin typeface="Cambria Math"/>
                <a:ea typeface="Cambria Math"/>
              </a:rPr>
              <a:t>− 1 </a:t>
            </a:r>
            <a:r>
              <a:rPr lang="en-US" sz="1800" dirty="0"/>
              <a:t>and multiplier </a:t>
            </a:r>
            <a:r>
              <a:rPr lang="en-US" sz="1800" dirty="0">
                <a:latin typeface="Cambria Math" pitchFamily="18" charset="0"/>
                <a:ea typeface="Cambria Math" pitchFamily="18" charset="0"/>
              </a:rPr>
              <a:t>7</a:t>
            </a:r>
            <a:r>
              <a:rPr lang="en-US" sz="1800" baseline="30000" dirty="0">
                <a:latin typeface="Cambria Math" pitchFamily="18" charset="0"/>
                <a:ea typeface="Cambria Math" pitchFamily="18" charset="0"/>
              </a:rPr>
              <a:t>5</a:t>
            </a:r>
            <a:r>
              <a:rPr lang="en-US" sz="1800" dirty="0">
                <a:latin typeface="Cambria Math" pitchFamily="18" charset="0"/>
                <a:ea typeface="Cambria Math" pitchFamily="18" charset="0"/>
              </a:rPr>
              <a:t> = 16,807 generates 2</a:t>
            </a:r>
            <a:r>
              <a:rPr lang="en-US" sz="1800" baseline="30000" dirty="0">
                <a:latin typeface="Cambria Math" pitchFamily="18" charset="0"/>
                <a:ea typeface="Cambria Math" pitchFamily="18" charset="0"/>
              </a:rPr>
              <a:t>31 </a:t>
            </a:r>
            <a:r>
              <a:rPr lang="en-US" sz="1800" dirty="0">
                <a:latin typeface="Cambria Math"/>
                <a:ea typeface="Cambria Math"/>
              </a:rPr>
              <a:t>− 2 </a:t>
            </a:r>
            <a:r>
              <a:rPr lang="en-US" sz="1800" dirty="0"/>
              <a:t>numbers before  repeating.</a:t>
            </a:r>
            <a:endParaRPr lang="en-US" sz="1800" baseline="30000" dirty="0">
              <a:latin typeface="Cambria Math" pitchFamily="18" charset="0"/>
              <a:ea typeface="Cambria Math" pitchFamily="18" charset="0"/>
            </a:endParaRPr>
          </a:p>
        </p:txBody>
      </p:sp>
    </p:spTree>
    <p:extLst>
      <p:ext uri="{BB962C8B-B14F-4D97-AF65-F5344CB8AC3E}">
        <p14:creationId xmlns:p14="http://schemas.microsoft.com/office/powerpoint/2010/main" val="37672644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200"/>
              </a:spcBef>
            </a:pPr>
            <a:r>
              <a:rPr lang="en-US" sz="1800" dirty="0"/>
              <a:t>A common method of detecting errors in strings of digits is to add an extra digit at the end, which is evaluated using a function. If the final digit is not correct, then the string is assumed not to be correct.</a:t>
            </a:r>
          </a:p>
          <a:p>
            <a:pPr>
              <a:spcBef>
                <a:spcPts val="200"/>
              </a:spcBef>
            </a:pPr>
            <a:r>
              <a:rPr lang="en-US" sz="1800" b="1" dirty="0"/>
              <a:t>Example</a:t>
            </a:r>
            <a:r>
              <a:rPr lang="en-US" sz="1800" dirty="0"/>
              <a:t>: Retail products are identified by their </a:t>
            </a:r>
            <a:r>
              <a:rPr lang="en-US" sz="1800" i="1" dirty="0"/>
              <a:t>Universal Product Codes </a:t>
            </a:r>
            <a:r>
              <a:rPr lang="en-US" sz="1800" dirty="0"/>
              <a:t>(</a:t>
            </a:r>
            <a:r>
              <a:rPr lang="en-US" sz="1800" i="1" dirty="0"/>
              <a:t>UPC</a:t>
            </a:r>
            <a:r>
              <a:rPr lang="en-US" sz="1800" dirty="0"/>
              <a:t>s). Usually these have </a:t>
            </a:r>
            <a:r>
              <a:rPr lang="en-US" sz="1800" dirty="0">
                <a:ea typeface="Cambria Math" pitchFamily="18" charset="0"/>
              </a:rPr>
              <a:t>12</a:t>
            </a:r>
            <a:r>
              <a:rPr lang="en-US" sz="1800" dirty="0"/>
              <a:t> decimal digits, the last one being the check digit. The check digit is determined by the congruence:</a:t>
            </a:r>
          </a:p>
          <a:p>
            <a:pPr marL="822960" lvl="4" indent="-274320">
              <a:spcBef>
                <a:spcPts val="200"/>
              </a:spcBef>
              <a:buSzPct val="95000"/>
              <a:buNone/>
            </a:pPr>
            <a:r>
              <a:rPr lang="en-US" dirty="0">
                <a:ea typeface="Cambria Math" pitchFamily="18" charset="0"/>
              </a:rPr>
              <a:t>3</a:t>
            </a:r>
            <a:r>
              <a:rPr lang="en-US" i="1" dirty="0"/>
              <a:t>x</a:t>
            </a:r>
            <a:r>
              <a:rPr lang="en-US" baseline="-25000" dirty="0">
                <a:ea typeface="Cambria Math" pitchFamily="18" charset="0"/>
              </a:rPr>
              <a:t>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2</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3</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4</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5</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6</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7</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8</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9</a:t>
            </a:r>
            <a:r>
              <a:rPr lang="en-US" dirty="0">
                <a:ea typeface="Cambria Math" pitchFamily="18" charset="0"/>
              </a:rPr>
              <a:t> + </a:t>
            </a:r>
            <a:r>
              <a:rPr lang="en-US" i="1" dirty="0"/>
              <a:t>x</a:t>
            </a:r>
            <a:r>
              <a:rPr lang="en-US" baseline="-25000" dirty="0">
                <a:ea typeface="Cambria Math" pitchFamily="18" charset="0"/>
              </a:rPr>
              <a:t>10</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11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12</a:t>
            </a:r>
            <a:r>
              <a:rPr lang="en-US" i="1" baseline="-25000" dirty="0">
                <a:ea typeface="Cambria Math" pitchFamily="18" charset="0"/>
              </a:rPr>
              <a:t> </a:t>
            </a:r>
            <a:r>
              <a:rPr lang="en-US" dirty="0">
                <a:ea typeface="Cambria Math"/>
              </a:rPr>
              <a:t>≡ 0</a:t>
            </a:r>
            <a:r>
              <a:rPr lang="en-US" dirty="0">
                <a:ea typeface="Cambria Math" pitchFamily="18" charset="0"/>
              </a:rPr>
              <a:t> (mod</a:t>
            </a:r>
            <a:r>
              <a:rPr lang="en-US" b="1" dirty="0">
                <a:ea typeface="Cambria Math" pitchFamily="18" charset="0"/>
              </a:rPr>
              <a:t> </a:t>
            </a:r>
            <a:r>
              <a:rPr lang="en-US" dirty="0">
                <a:ea typeface="Cambria Math" pitchFamily="18" charset="0"/>
              </a:rPr>
              <a:t>10).</a:t>
            </a:r>
          </a:p>
          <a:p>
            <a:pPr marL="731520" lvl="3" indent="-457200">
              <a:spcBef>
                <a:spcPts val="200"/>
              </a:spcBef>
              <a:buClr>
                <a:schemeClr val="tx1"/>
              </a:buClr>
              <a:buSzPct val="95000"/>
              <a:buFont typeface="+mj-lt"/>
              <a:buAutoNum type="alphaLcPeriod"/>
            </a:pPr>
            <a:r>
              <a:rPr lang="en-US" sz="1600" dirty="0">
                <a:ea typeface="Cambria Math" pitchFamily="18" charset="0"/>
              </a:rPr>
              <a:t>Suppose that the first 11 digits of the UPC are 79357343104. What is the check digit?</a:t>
            </a:r>
          </a:p>
          <a:p>
            <a:pPr marL="731520" lvl="3" indent="-457200">
              <a:spcBef>
                <a:spcPts val="200"/>
              </a:spcBef>
              <a:buClr>
                <a:schemeClr val="tx1"/>
              </a:buClr>
              <a:buSzPct val="95000"/>
              <a:buFont typeface="+mj-lt"/>
              <a:buAutoNum type="alphaLcPeriod"/>
            </a:pPr>
            <a:r>
              <a:rPr lang="en-US" sz="1600" dirty="0">
                <a:ea typeface="Cambria Math" pitchFamily="18" charset="0"/>
              </a:rPr>
              <a:t>Is 041331021641 a valid UPC?</a:t>
            </a:r>
          </a:p>
          <a:p>
            <a:pPr marL="457200" lvl="2" indent="-457200">
              <a:spcBef>
                <a:spcPts val="200"/>
              </a:spcBef>
              <a:buSzPct val="95000"/>
              <a:buNone/>
            </a:pPr>
            <a:r>
              <a:rPr lang="en-US" sz="1800" b="1" dirty="0">
                <a:ea typeface="Cambria Math" pitchFamily="18" charset="0"/>
              </a:rPr>
              <a:t>Solution</a:t>
            </a:r>
            <a:r>
              <a:rPr lang="en-US" sz="1800" dirty="0">
                <a:ea typeface="Cambria Math" pitchFamily="18" charset="0"/>
              </a:rPr>
              <a:t>:</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∙7 + 9 + </a:t>
            </a:r>
            <a:r>
              <a:rPr lang="en-US" sz="1600" dirty="0">
                <a:ea typeface="Cambria Math" pitchFamily="18" charset="0"/>
              </a:rPr>
              <a:t>3</a:t>
            </a:r>
            <a:r>
              <a:rPr lang="en-US" sz="1600" dirty="0">
                <a:ea typeface="Cambria Math"/>
              </a:rPr>
              <a:t>∙3 + 5 + </a:t>
            </a:r>
            <a:r>
              <a:rPr lang="en-US" sz="1600" dirty="0">
                <a:ea typeface="Cambria Math" pitchFamily="18" charset="0"/>
              </a:rPr>
              <a:t>3</a:t>
            </a:r>
            <a:r>
              <a:rPr lang="en-US" sz="1600" dirty="0">
                <a:ea typeface="Cambria Math"/>
              </a:rPr>
              <a:t>∙7 + 3 +</a:t>
            </a:r>
            <a:r>
              <a:rPr lang="en-US" sz="1600" dirty="0">
                <a:ea typeface="Cambria Math" pitchFamily="18" charset="0"/>
              </a:rPr>
              <a:t> 3</a:t>
            </a:r>
            <a:r>
              <a:rPr lang="en-US" sz="1600" dirty="0">
                <a:ea typeface="Cambria Math"/>
              </a:rPr>
              <a:t>∙4 + 3 +</a:t>
            </a:r>
            <a:r>
              <a:rPr lang="en-US" sz="1600" dirty="0">
                <a:ea typeface="Cambria Math" pitchFamily="18" charset="0"/>
              </a:rPr>
              <a:t> 3</a:t>
            </a:r>
            <a:r>
              <a:rPr lang="en-US" sz="1600" dirty="0">
                <a:ea typeface="Cambria Math"/>
              </a:rPr>
              <a:t>∙1 + 0 + </a:t>
            </a:r>
            <a:r>
              <a:rPr lang="en-US" sz="1600" dirty="0">
                <a:ea typeface="Cambria Math" pitchFamily="18" charset="0"/>
              </a:rPr>
              <a:t>3</a:t>
            </a:r>
            <a:r>
              <a:rPr lang="en-US" sz="1600" dirty="0">
                <a:ea typeface="Cambria Math"/>
              </a:rPr>
              <a:t>∙4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21 + 9 + 9 + 5 + 21 + 3 + 12+ 3 + 3 + 0 + 12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98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 So, the check digit is 2.</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∙0 + 4 + </a:t>
            </a:r>
            <a:r>
              <a:rPr lang="en-US" sz="1600" dirty="0">
                <a:ea typeface="Cambria Math" pitchFamily="18" charset="0"/>
              </a:rPr>
              <a:t>3</a:t>
            </a:r>
            <a:r>
              <a:rPr lang="en-US" sz="1600" dirty="0">
                <a:ea typeface="Cambria Math"/>
              </a:rPr>
              <a:t>∙1 + 3 + </a:t>
            </a:r>
            <a:r>
              <a:rPr lang="en-US" sz="1600" dirty="0">
                <a:ea typeface="Cambria Math" pitchFamily="18" charset="0"/>
              </a:rPr>
              <a:t>3</a:t>
            </a:r>
            <a:r>
              <a:rPr lang="en-US" sz="1600" dirty="0">
                <a:ea typeface="Cambria Math"/>
              </a:rPr>
              <a:t>∙3 + 1 +</a:t>
            </a:r>
            <a:r>
              <a:rPr lang="en-US" sz="1600" dirty="0">
                <a:ea typeface="Cambria Math" pitchFamily="18" charset="0"/>
              </a:rPr>
              <a:t> 3</a:t>
            </a:r>
            <a:r>
              <a:rPr lang="en-US" sz="1600" dirty="0">
                <a:ea typeface="Cambria Math"/>
              </a:rPr>
              <a:t>∙0 + 2 +</a:t>
            </a:r>
            <a:r>
              <a:rPr lang="en-US" sz="1600" dirty="0">
                <a:ea typeface="Cambria Math" pitchFamily="18" charset="0"/>
              </a:rPr>
              <a:t> 3</a:t>
            </a:r>
            <a:r>
              <a:rPr lang="en-US" sz="1600" dirty="0">
                <a:ea typeface="Cambria Math"/>
              </a:rPr>
              <a:t>∙1 + 6 + </a:t>
            </a:r>
            <a:r>
              <a:rPr lang="en-US" sz="1600" dirty="0">
                <a:ea typeface="Cambria Math" pitchFamily="18" charset="0"/>
              </a:rPr>
              <a:t>3</a:t>
            </a:r>
            <a:r>
              <a:rPr lang="en-US" sz="1600" dirty="0">
                <a:ea typeface="Cambria Math"/>
              </a:rPr>
              <a:t>∙4 + </a:t>
            </a:r>
            <a:r>
              <a:rPr lang="en-US" sz="1600" dirty="0">
                <a:ea typeface="Cambria Math" pitchFamily="18" charset="0"/>
              </a:rPr>
              <a:t>1</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0 + 4 + 3 + 3 + 9 + 1 + 0+ 2 + 3 + 6 + 12 + 1 = 44 </a:t>
            </a:r>
            <a:r>
              <a:rPr lang="en-US" sz="1600" i="1" baseline="-25000" dirty="0">
                <a:ea typeface="Cambria Math" pitchFamily="18" charset="0"/>
              </a:rPr>
              <a:t> </a:t>
            </a:r>
            <a:r>
              <a:rPr lang="en-US" sz="1600" dirty="0">
                <a:ea typeface="Cambria Math"/>
              </a:rPr>
              <a:t>≡ 4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Hence, 041331021641 is not a valid UPC.</a:t>
            </a:r>
            <a:endParaRPr lang="en-US" sz="1600" dirty="0"/>
          </a:p>
        </p:txBody>
      </p:sp>
    </p:spTree>
    <p:extLst>
      <p:ext uri="{BB962C8B-B14F-4D97-AF65-F5344CB8AC3E}">
        <p14:creationId xmlns:p14="http://schemas.microsoft.com/office/powerpoint/2010/main" val="15078797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 </a:t>
            </a:r>
            <a:r>
              <a:rPr lang="en-IN" dirty="0" err="1"/>
              <a:t>Digits:ISBNs</a:t>
            </a:r>
            <a:endParaRPr lang="en-IN" dirty="0"/>
          </a:p>
        </p:txBody>
      </p:sp>
      <p:sp>
        <p:nvSpPr>
          <p:cNvPr id="3" name="Content Placeholder 2"/>
          <p:cNvSpPr>
            <a:spLocks noGrp="1"/>
          </p:cNvSpPr>
          <p:nvPr>
            <p:ph idx="1"/>
          </p:nvPr>
        </p:nvSpPr>
        <p:spPr>
          <a:xfrm>
            <a:off x="457200" y="1295400"/>
            <a:ext cx="8229600" cy="792000"/>
          </a:xfrm>
        </p:spPr>
        <p:txBody>
          <a:bodyPr/>
          <a:lstStyle/>
          <a:p>
            <a:r>
              <a:rPr lang="en-US" sz="1600" b="1" dirty="0"/>
              <a:t>B</a:t>
            </a:r>
            <a:r>
              <a:rPr lang="en-US" sz="1600" dirty="0"/>
              <a:t>ooks are identified  by an </a:t>
            </a:r>
            <a:r>
              <a:rPr lang="en-US" sz="1600" i="1" dirty="0"/>
              <a:t>International Standard Book Number </a:t>
            </a:r>
            <a:r>
              <a:rPr lang="en-US" sz="1600" dirty="0"/>
              <a:t>(ISBN-</a:t>
            </a:r>
            <a:r>
              <a:rPr lang="en-US" sz="1600" dirty="0">
                <a:ea typeface="Cambria Math" pitchFamily="18" charset="0"/>
              </a:rPr>
              <a:t>10</a:t>
            </a:r>
            <a:r>
              <a:rPr lang="en-US" sz="1600" dirty="0"/>
              <a:t>), a </a:t>
            </a:r>
            <a:r>
              <a:rPr lang="en-US" sz="1600" dirty="0">
                <a:ea typeface="Cambria Math" pitchFamily="18" charset="0"/>
              </a:rPr>
              <a:t>10</a:t>
            </a:r>
            <a:r>
              <a:rPr lang="en-US" sz="1600" dirty="0"/>
              <a:t> digit code. The first 9 digits identify the language, the publisher, and the book. The tenth digit is a check digit, which is determined by the following congruence</a:t>
            </a:r>
            <a:endParaRPr lang="en-IN" sz="1600" dirty="0"/>
          </a:p>
        </p:txBody>
      </p:sp>
      <p:graphicFrame>
        <p:nvGraphicFramePr>
          <p:cNvPr id="9" name="Object 3"/>
          <p:cNvGraphicFramePr>
            <a:graphicFrameLocks noChangeAspect="1"/>
          </p:cNvGraphicFramePr>
          <p:nvPr>
            <p:extLst/>
          </p:nvPr>
        </p:nvGraphicFramePr>
        <p:xfrm>
          <a:off x="1266825" y="2076450"/>
          <a:ext cx="1962150" cy="666750"/>
        </p:xfrm>
        <a:graphic>
          <a:graphicData uri="http://schemas.openxmlformats.org/presentationml/2006/ole">
            <mc:AlternateContent xmlns:mc="http://schemas.openxmlformats.org/markup-compatibility/2006">
              <mc:Choice xmlns:v="urn:schemas-microsoft-com:vml" Requires="v">
                <p:oleObj spid="_x0000_s92172" name="Equation" r:id="rId3" imgW="1307880" imgH="444240" progId="Equation.DSMT4">
                  <p:embed/>
                </p:oleObj>
              </mc:Choice>
              <mc:Fallback>
                <p:oleObj name="Equation" r:id="rId3" imgW="1307880" imgH="444240" progId="Equation.DSMT4">
                  <p:embed/>
                  <p:pic>
                    <p:nvPicPr>
                      <p:cNvPr id="9" name="Object 3"/>
                      <p:cNvPicPr/>
                      <p:nvPr/>
                    </p:nvPicPr>
                    <p:blipFill>
                      <a:blip r:embed="rId4"/>
                      <a:stretch>
                        <a:fillRect/>
                      </a:stretch>
                    </p:blipFill>
                    <p:spPr>
                      <a:xfrm>
                        <a:off x="1266825" y="2076450"/>
                        <a:ext cx="1962150" cy="666750"/>
                      </a:xfrm>
                      <a:prstGeom prst="rect">
                        <a:avLst/>
                      </a:prstGeom>
                    </p:spPr>
                  </p:pic>
                </p:oleObj>
              </mc:Fallback>
            </mc:AlternateContent>
          </a:graphicData>
        </a:graphic>
      </p:graphicFrame>
      <p:sp>
        <p:nvSpPr>
          <p:cNvPr id="4" name="Content Placeholder 4"/>
          <p:cNvSpPr>
            <a:spLocks noGrp="1"/>
          </p:cNvSpPr>
          <p:nvPr>
            <p:ph idx="13"/>
          </p:nvPr>
        </p:nvSpPr>
        <p:spPr>
          <a:xfrm>
            <a:off x="457200" y="2729346"/>
            <a:ext cx="8229600" cy="304800"/>
          </a:xfrm>
        </p:spPr>
        <p:txBody>
          <a:bodyPr/>
          <a:lstStyle/>
          <a:p>
            <a:r>
              <a:rPr lang="en-US" sz="1600" dirty="0"/>
              <a:t>The validity of an ISBN-10 number can be evaluated with the equivalent</a:t>
            </a:r>
            <a:endParaRPr lang="en-IN" sz="1600" dirty="0"/>
          </a:p>
        </p:txBody>
      </p:sp>
      <p:graphicFrame>
        <p:nvGraphicFramePr>
          <p:cNvPr id="10" name="Object 5"/>
          <p:cNvGraphicFramePr>
            <a:graphicFrameLocks noChangeAspect="1"/>
          </p:cNvGraphicFramePr>
          <p:nvPr>
            <p:extLst/>
          </p:nvPr>
        </p:nvGraphicFramePr>
        <p:xfrm>
          <a:off x="6496050" y="2509116"/>
          <a:ext cx="1809750" cy="666750"/>
        </p:xfrm>
        <a:graphic>
          <a:graphicData uri="http://schemas.openxmlformats.org/presentationml/2006/ole">
            <mc:AlternateContent xmlns:mc="http://schemas.openxmlformats.org/markup-compatibility/2006">
              <mc:Choice xmlns:v="urn:schemas-microsoft-com:vml" Requires="v">
                <p:oleObj spid="_x0000_s92173" name="Equation" r:id="rId5" imgW="1206360" imgH="444240" progId="Equation.DSMT4">
                  <p:embed/>
                </p:oleObj>
              </mc:Choice>
              <mc:Fallback>
                <p:oleObj name="Equation" r:id="rId5" imgW="1206360" imgH="444240" progId="Equation.DSMT4">
                  <p:embed/>
                  <p:pic>
                    <p:nvPicPr>
                      <p:cNvPr id="10" name="Object 5"/>
                      <p:cNvPicPr/>
                      <p:nvPr/>
                    </p:nvPicPr>
                    <p:blipFill>
                      <a:blip r:embed="rId6"/>
                      <a:stretch>
                        <a:fillRect/>
                      </a:stretch>
                    </p:blipFill>
                    <p:spPr>
                      <a:xfrm>
                        <a:off x="6496050" y="2509116"/>
                        <a:ext cx="1809750" cy="666750"/>
                      </a:xfrm>
                      <a:prstGeom prst="rect">
                        <a:avLst/>
                      </a:prstGeom>
                    </p:spPr>
                  </p:pic>
                </p:oleObj>
              </mc:Fallback>
            </mc:AlternateContent>
          </a:graphicData>
        </a:graphic>
      </p:graphicFrame>
      <p:sp>
        <p:nvSpPr>
          <p:cNvPr id="5" name="Content Placeholder 6"/>
          <p:cNvSpPr>
            <a:spLocks noGrp="1"/>
          </p:cNvSpPr>
          <p:nvPr>
            <p:ph idx="14"/>
          </p:nvPr>
        </p:nvSpPr>
        <p:spPr>
          <a:xfrm>
            <a:off x="457200" y="3113809"/>
            <a:ext cx="8388000" cy="3456000"/>
          </a:xfrm>
        </p:spPr>
        <p:txBody>
          <a:bodyPr/>
          <a:lstStyle/>
          <a:p>
            <a:pPr marL="730800" lvl="1" indent="-457200">
              <a:spcBef>
                <a:spcPts val="0"/>
              </a:spcBef>
              <a:buClr>
                <a:schemeClr val="tx1"/>
              </a:buClr>
              <a:buFont typeface="+mj-lt"/>
              <a:buAutoNum type="alphaLcPeriod"/>
            </a:pPr>
            <a:r>
              <a:rPr lang="en-US" sz="1600" dirty="0">
                <a:ea typeface="Cambria Math" pitchFamily="18" charset="0"/>
              </a:rPr>
              <a:t>Suppose that the first 9 digits of the ISBN-10 are 007288008. What is the check digit?</a:t>
            </a:r>
          </a:p>
          <a:p>
            <a:pPr marL="730800" lvl="1" indent="-457200">
              <a:spcBef>
                <a:spcPts val="0"/>
              </a:spcBef>
              <a:buClr>
                <a:schemeClr val="tx1"/>
              </a:buClr>
              <a:buFont typeface="+mj-lt"/>
              <a:buAutoNum type="alphaLcPeriod"/>
            </a:pPr>
            <a:r>
              <a:rPr lang="en-US" sz="1600" dirty="0">
                <a:ea typeface="Cambria Math" pitchFamily="18" charset="0"/>
              </a:rPr>
              <a:t>Is 084930149X  a valid ISBN10?</a:t>
            </a:r>
          </a:p>
          <a:p>
            <a:pPr marL="457200" lvl="2" indent="-457200">
              <a:spcBef>
                <a:spcPts val="0"/>
              </a:spcBef>
              <a:buSzPct val="95000"/>
              <a:buNone/>
            </a:pPr>
            <a:r>
              <a:rPr lang="en-US" sz="1600" b="1" dirty="0">
                <a:ea typeface="Cambria Math" pitchFamily="18" charset="0"/>
              </a:rPr>
              <a:t>Solution</a:t>
            </a:r>
            <a:r>
              <a:rPr lang="en-US" sz="1600" dirty="0">
                <a:ea typeface="Cambria Math" pitchFamily="18" charset="0"/>
              </a:rPr>
              <a:t>: </a:t>
            </a:r>
          </a:p>
          <a:p>
            <a:pPr marL="788670" lvl="3" indent="-514350">
              <a:spcBef>
                <a:spcPts val="0"/>
              </a:spcBef>
              <a:buClr>
                <a:schemeClr val="tx1"/>
              </a:buClr>
              <a:buSzPct val="95000"/>
              <a:buFont typeface="+mj-lt"/>
              <a:buAutoNum type="alphaLcPeriod"/>
            </a:pP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a:t>
            </a:r>
            <a:r>
              <a:rPr lang="en-US" sz="1600" dirty="0">
                <a:ea typeface="Cambria Math" pitchFamily="18" charset="0"/>
              </a:rPr>
              <a:t>1</a:t>
            </a:r>
            <a:r>
              <a:rPr lang="en-US" sz="1600" dirty="0">
                <a:ea typeface="Cambria Math"/>
              </a:rPr>
              <a:t>∙0 +</a:t>
            </a:r>
            <a:r>
              <a:rPr lang="en-US" sz="1600" dirty="0">
                <a:ea typeface="Cambria Math" pitchFamily="18" charset="0"/>
              </a:rPr>
              <a:t> 2</a:t>
            </a:r>
            <a:r>
              <a:rPr lang="en-US" sz="1600" dirty="0">
                <a:ea typeface="Cambria Math"/>
              </a:rPr>
              <a:t>∙0 + </a:t>
            </a:r>
            <a:r>
              <a:rPr lang="en-US" sz="1600" dirty="0">
                <a:ea typeface="Cambria Math" pitchFamily="18" charset="0"/>
              </a:rPr>
              <a:t>3</a:t>
            </a:r>
            <a:r>
              <a:rPr lang="en-US" sz="1600" dirty="0">
                <a:ea typeface="Cambria Math"/>
              </a:rPr>
              <a:t>∙7 +  </a:t>
            </a:r>
            <a:r>
              <a:rPr lang="en-US" sz="1600" dirty="0">
                <a:ea typeface="Cambria Math" pitchFamily="18" charset="0"/>
              </a:rPr>
              <a:t>4</a:t>
            </a:r>
            <a:r>
              <a:rPr lang="en-US" sz="1600" dirty="0">
                <a:ea typeface="Cambria Math"/>
              </a:rPr>
              <a:t>∙2 + </a:t>
            </a:r>
            <a:r>
              <a:rPr lang="en-US" sz="1600" dirty="0">
                <a:ea typeface="Cambria Math" pitchFamily="18" charset="0"/>
              </a:rPr>
              <a:t> 5</a:t>
            </a:r>
            <a:r>
              <a:rPr lang="en-US" sz="1600" dirty="0">
                <a:ea typeface="Cambria Math"/>
              </a:rPr>
              <a:t>∙8 + </a:t>
            </a:r>
            <a:r>
              <a:rPr lang="en-US" sz="1600" dirty="0">
                <a:ea typeface="Cambria Math" pitchFamily="18" charset="0"/>
              </a:rPr>
              <a:t> 6</a:t>
            </a:r>
            <a:r>
              <a:rPr lang="en-US" sz="1600" dirty="0">
                <a:ea typeface="Cambria Math"/>
              </a:rPr>
              <a:t>∙8 + </a:t>
            </a:r>
            <a:r>
              <a:rPr lang="en-US" sz="1600" dirty="0">
                <a:ea typeface="Cambria Math" pitchFamily="18" charset="0"/>
              </a:rPr>
              <a:t>7</a:t>
            </a:r>
            <a:r>
              <a:rPr lang="en-US" sz="1600" dirty="0">
                <a:ea typeface="Cambria Math"/>
              </a:rPr>
              <a:t>∙ 0 + </a:t>
            </a:r>
            <a:r>
              <a:rPr lang="en-US" sz="1600" dirty="0">
                <a:ea typeface="Cambria Math" pitchFamily="18" charset="0"/>
              </a:rPr>
              <a:t>8</a:t>
            </a:r>
            <a:r>
              <a:rPr lang="en-US" sz="1600" dirty="0">
                <a:ea typeface="Cambria Math"/>
              </a:rPr>
              <a:t>∙0 + </a:t>
            </a:r>
            <a:r>
              <a:rPr lang="en-US" sz="1600" dirty="0">
                <a:ea typeface="Cambria Math" pitchFamily="18" charset="0"/>
              </a:rPr>
              <a:t>9</a:t>
            </a:r>
            <a:r>
              <a:rPr lang="en-US" sz="1600" dirty="0">
                <a:ea typeface="Cambria Math"/>
              </a:rPr>
              <a:t>∙8</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0 +</a:t>
            </a:r>
            <a:r>
              <a:rPr lang="en-US" sz="1600" dirty="0">
                <a:ea typeface="Cambria Math" pitchFamily="18" charset="0"/>
              </a:rPr>
              <a:t> 0</a:t>
            </a:r>
            <a:r>
              <a:rPr lang="en-US" sz="1600" dirty="0">
                <a:ea typeface="Cambria Math"/>
              </a:rPr>
              <a:t> + </a:t>
            </a:r>
            <a:r>
              <a:rPr lang="en-US" sz="1600" dirty="0">
                <a:ea typeface="Cambria Math" pitchFamily="18" charset="0"/>
              </a:rPr>
              <a:t>21</a:t>
            </a:r>
            <a:r>
              <a:rPr lang="en-US" sz="1600" dirty="0">
                <a:ea typeface="Cambria Math"/>
              </a:rPr>
              <a:t> +  </a:t>
            </a:r>
            <a:r>
              <a:rPr lang="en-US" sz="1600" dirty="0">
                <a:ea typeface="Cambria Math" pitchFamily="18" charset="0"/>
              </a:rPr>
              <a:t>8</a:t>
            </a:r>
            <a:r>
              <a:rPr lang="en-US" sz="1600" dirty="0">
                <a:ea typeface="Cambria Math"/>
              </a:rPr>
              <a:t> + </a:t>
            </a:r>
            <a:r>
              <a:rPr lang="en-US" sz="1600" dirty="0">
                <a:ea typeface="Cambria Math" pitchFamily="18" charset="0"/>
              </a:rPr>
              <a:t> 40</a:t>
            </a:r>
            <a:r>
              <a:rPr lang="en-US" sz="1600" dirty="0">
                <a:ea typeface="Cambria Math"/>
              </a:rPr>
              <a:t> + </a:t>
            </a:r>
            <a:r>
              <a:rPr lang="en-US" sz="1600" dirty="0">
                <a:ea typeface="Cambria Math" pitchFamily="18" charset="0"/>
              </a:rPr>
              <a:t> </a:t>
            </a:r>
            <a:r>
              <a:rPr lang="en-US" sz="1600" dirty="0">
                <a:ea typeface="Cambria Math"/>
              </a:rPr>
              <a:t>48 +  0 + 0 + </a:t>
            </a:r>
            <a:r>
              <a:rPr lang="en-US" sz="1600" dirty="0">
                <a:ea typeface="Cambria Math" pitchFamily="18" charset="0"/>
              </a:rPr>
              <a:t>72 (mod</a:t>
            </a:r>
            <a:r>
              <a:rPr lang="en-US" sz="1600" b="1" dirty="0">
                <a:ea typeface="Cambria Math" pitchFamily="18" charset="0"/>
              </a:rPr>
              <a:t> </a:t>
            </a:r>
            <a:r>
              <a:rPr lang="en-US" sz="1600" dirty="0">
                <a:ea typeface="Cambria Math" pitchFamily="18" charset="0"/>
              </a:rPr>
              <a:t>11). </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189 ≡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  Hence, </a:t>
            </a: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2.</a:t>
            </a:r>
            <a:endParaRPr lang="en-US" sz="1600" dirty="0">
              <a:ea typeface="Cambria Math" pitchFamily="18" charset="0"/>
            </a:endParaRPr>
          </a:p>
          <a:p>
            <a:pPr marL="788670" lvl="3" indent="-514350">
              <a:spcBef>
                <a:spcPts val="0"/>
              </a:spcBef>
              <a:buClr>
                <a:schemeClr val="tx1"/>
              </a:buClr>
              <a:buSzPct val="95000"/>
              <a:buFont typeface="+mj-lt"/>
              <a:buAutoNum type="alphaLcPeriod"/>
            </a:pPr>
            <a:r>
              <a:rPr lang="en-US" sz="1600" dirty="0">
                <a:ea typeface="Cambria Math"/>
              </a:rPr>
              <a:t>1∙0 +</a:t>
            </a:r>
            <a:r>
              <a:rPr lang="en-US" sz="1600" dirty="0">
                <a:ea typeface="Cambria Math" pitchFamily="18" charset="0"/>
              </a:rPr>
              <a:t> 2</a:t>
            </a:r>
            <a:r>
              <a:rPr lang="en-US" sz="1600" dirty="0">
                <a:ea typeface="Cambria Math"/>
              </a:rPr>
              <a:t>∙8 + </a:t>
            </a:r>
            <a:r>
              <a:rPr lang="en-US" sz="1600" dirty="0">
                <a:ea typeface="Cambria Math" pitchFamily="18" charset="0"/>
              </a:rPr>
              <a:t>3</a:t>
            </a:r>
            <a:r>
              <a:rPr lang="en-US" sz="1600" dirty="0">
                <a:ea typeface="Cambria Math"/>
              </a:rPr>
              <a:t>∙4 +  </a:t>
            </a:r>
            <a:r>
              <a:rPr lang="en-US" sz="1600" dirty="0">
                <a:ea typeface="Cambria Math" pitchFamily="18" charset="0"/>
              </a:rPr>
              <a:t>4</a:t>
            </a:r>
            <a:r>
              <a:rPr lang="en-US" sz="1600" dirty="0">
                <a:ea typeface="Cambria Math"/>
              </a:rPr>
              <a:t>∙9 + </a:t>
            </a:r>
            <a:r>
              <a:rPr lang="en-US" sz="1600" dirty="0">
                <a:ea typeface="Cambria Math" pitchFamily="18" charset="0"/>
              </a:rPr>
              <a:t> 5</a:t>
            </a:r>
            <a:r>
              <a:rPr lang="en-US" sz="1600" dirty="0">
                <a:ea typeface="Cambria Math"/>
              </a:rPr>
              <a:t>∙3 + </a:t>
            </a:r>
            <a:r>
              <a:rPr lang="en-US" sz="1600" dirty="0">
                <a:ea typeface="Cambria Math" pitchFamily="18" charset="0"/>
              </a:rPr>
              <a:t> 6</a:t>
            </a:r>
            <a:r>
              <a:rPr lang="en-US" sz="1600" dirty="0">
                <a:ea typeface="Cambria Math"/>
              </a:rPr>
              <a:t>∙0 + </a:t>
            </a:r>
            <a:r>
              <a:rPr lang="en-US" sz="1600" dirty="0">
                <a:ea typeface="Cambria Math" pitchFamily="18" charset="0"/>
              </a:rPr>
              <a:t>7</a:t>
            </a:r>
            <a:r>
              <a:rPr lang="en-US" sz="1600" dirty="0">
                <a:ea typeface="Cambria Math"/>
              </a:rPr>
              <a:t>∙ 1 + </a:t>
            </a:r>
            <a:r>
              <a:rPr lang="en-US" sz="1600" dirty="0">
                <a:ea typeface="Cambria Math" pitchFamily="18" charset="0"/>
              </a:rPr>
              <a:t>8</a:t>
            </a:r>
            <a:r>
              <a:rPr lang="en-US" sz="1600" dirty="0">
                <a:ea typeface="Cambria Math"/>
              </a:rPr>
              <a:t>∙4 + </a:t>
            </a:r>
            <a:r>
              <a:rPr lang="en-US" sz="1600" dirty="0">
                <a:ea typeface="Cambria Math" pitchFamily="18" charset="0"/>
              </a:rPr>
              <a:t>9</a:t>
            </a:r>
            <a:r>
              <a:rPr lang="en-US" sz="1600" dirty="0">
                <a:ea typeface="Cambria Math"/>
              </a:rPr>
              <a:t>∙9 +</a:t>
            </a:r>
            <a:r>
              <a:rPr lang="en-US" sz="1600" dirty="0">
                <a:ea typeface="Cambria Math" pitchFamily="18" charset="0"/>
              </a:rPr>
              <a:t> 10</a:t>
            </a:r>
            <a:r>
              <a:rPr lang="en-US" sz="1600" dirty="0">
                <a:ea typeface="Cambria Math"/>
              </a:rPr>
              <a:t>∙10 </a:t>
            </a:r>
            <a:r>
              <a:rPr lang="en-US" sz="1600" dirty="0">
                <a:ea typeface="Cambria Math" pitchFamily="18" charset="0"/>
              </a:rPr>
              <a:t> =</a:t>
            </a:r>
            <a:br>
              <a:rPr lang="en-US" sz="1600" dirty="0">
                <a:ea typeface="Cambria Math" pitchFamily="18" charset="0"/>
              </a:rPr>
            </a:br>
            <a:r>
              <a:rPr lang="en-US" sz="1600" dirty="0">
                <a:ea typeface="Cambria Math"/>
              </a:rPr>
              <a:t>0 +</a:t>
            </a:r>
            <a:r>
              <a:rPr lang="en-US" sz="1600" dirty="0">
                <a:ea typeface="Cambria Math" pitchFamily="18" charset="0"/>
              </a:rPr>
              <a:t> 16</a:t>
            </a:r>
            <a:r>
              <a:rPr lang="en-US" sz="1600" dirty="0">
                <a:ea typeface="Cambria Math"/>
              </a:rPr>
              <a:t> + </a:t>
            </a:r>
            <a:r>
              <a:rPr lang="en-US" sz="1600" dirty="0">
                <a:ea typeface="Cambria Math" pitchFamily="18" charset="0"/>
              </a:rPr>
              <a:t>12</a:t>
            </a:r>
            <a:r>
              <a:rPr lang="en-US" sz="1600" dirty="0">
                <a:ea typeface="Cambria Math"/>
              </a:rPr>
              <a:t> +  </a:t>
            </a:r>
            <a:r>
              <a:rPr lang="en-US" sz="1600" dirty="0">
                <a:ea typeface="Cambria Math" pitchFamily="18" charset="0"/>
              </a:rPr>
              <a:t>36</a:t>
            </a:r>
            <a:r>
              <a:rPr lang="en-US" sz="1600" dirty="0">
                <a:ea typeface="Cambria Math"/>
              </a:rPr>
              <a:t> + </a:t>
            </a:r>
            <a:r>
              <a:rPr lang="en-US" sz="1600" dirty="0">
                <a:ea typeface="Cambria Math" pitchFamily="18" charset="0"/>
              </a:rPr>
              <a:t> 15</a:t>
            </a:r>
            <a:r>
              <a:rPr lang="en-US" sz="1600" dirty="0">
                <a:ea typeface="Cambria Math"/>
              </a:rPr>
              <a:t> + </a:t>
            </a:r>
            <a:r>
              <a:rPr lang="en-US" sz="1600" dirty="0">
                <a:ea typeface="Cambria Math" pitchFamily="18" charset="0"/>
              </a:rPr>
              <a:t> </a:t>
            </a:r>
            <a:r>
              <a:rPr lang="en-US" sz="1600" dirty="0">
                <a:ea typeface="Cambria Math"/>
              </a:rPr>
              <a:t>0 + </a:t>
            </a:r>
            <a:r>
              <a:rPr lang="en-US" sz="1600" dirty="0">
                <a:ea typeface="Cambria Math" pitchFamily="18" charset="0"/>
              </a:rPr>
              <a:t>7</a:t>
            </a:r>
            <a:r>
              <a:rPr lang="en-US" sz="1600" dirty="0">
                <a:ea typeface="Cambria Math"/>
              </a:rPr>
              <a:t> + </a:t>
            </a:r>
            <a:r>
              <a:rPr lang="en-US" sz="1600" dirty="0">
                <a:ea typeface="Cambria Math" pitchFamily="18" charset="0"/>
              </a:rPr>
              <a:t>32</a:t>
            </a:r>
            <a:r>
              <a:rPr lang="en-US" sz="1600" dirty="0">
                <a:ea typeface="Cambria Math"/>
              </a:rPr>
              <a:t> + </a:t>
            </a:r>
            <a:r>
              <a:rPr lang="en-US" sz="1600" dirty="0">
                <a:ea typeface="Cambria Math" pitchFamily="18" charset="0"/>
              </a:rPr>
              <a:t>81</a:t>
            </a:r>
            <a:r>
              <a:rPr lang="en-US" sz="1600" dirty="0">
                <a:ea typeface="Cambria Math"/>
              </a:rPr>
              <a:t> +</a:t>
            </a:r>
            <a:r>
              <a:rPr lang="en-US" sz="1600" dirty="0">
                <a:ea typeface="Cambria Math" pitchFamily="18" charset="0"/>
              </a:rPr>
              <a:t> 100</a:t>
            </a:r>
            <a:r>
              <a:rPr lang="en-US" sz="1600" dirty="0">
                <a:ea typeface="Cambria Math"/>
              </a:rPr>
              <a:t> </a:t>
            </a:r>
            <a:r>
              <a:rPr lang="en-US" sz="1600" dirty="0">
                <a:ea typeface="Cambria Math" pitchFamily="18" charset="0"/>
              </a:rPr>
              <a:t> = 299 </a:t>
            </a:r>
            <a:r>
              <a:rPr lang="en-US" sz="1600" dirty="0">
                <a:ea typeface="Cambria Math"/>
              </a:rPr>
              <a:t>≡ 2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11) </a:t>
            </a:r>
          </a:p>
          <a:p>
            <a:pPr marL="731520" lvl="3" indent="-457200">
              <a:spcBef>
                <a:spcPts val="0"/>
              </a:spcBef>
              <a:buSzPct val="95000"/>
              <a:buNone/>
            </a:pPr>
            <a:r>
              <a:rPr lang="en-US" sz="1600" dirty="0">
                <a:ea typeface="Cambria Math" pitchFamily="18" charset="0"/>
              </a:rPr>
              <a:t>		Hence, 084930149X  is not a valid ISBN-10.</a:t>
            </a:r>
          </a:p>
          <a:p>
            <a:pPr marL="0" lvl="3" indent="0">
              <a:spcBef>
                <a:spcPts val="0"/>
              </a:spcBef>
              <a:buSzPct val="95000"/>
              <a:buNone/>
            </a:pPr>
            <a:r>
              <a:rPr lang="en-US" sz="1600" dirty="0"/>
              <a:t>A </a:t>
            </a:r>
            <a:r>
              <a:rPr lang="en-US" sz="1600" i="1" dirty="0"/>
              <a:t>single error</a:t>
            </a:r>
            <a:r>
              <a:rPr lang="en-US" sz="1600" dirty="0"/>
              <a:t> is an error in one digit of an identification number and  a </a:t>
            </a:r>
            <a:r>
              <a:rPr lang="en-US" sz="1600" i="1" dirty="0"/>
              <a:t>transposition error</a:t>
            </a:r>
            <a:r>
              <a:rPr lang="en-US" sz="1600" dirty="0"/>
              <a:t> is the  accidental interchanging of two digits.  Both of these kinds of errors can be detected by the check digit for  ISBN-</a:t>
            </a:r>
            <a:r>
              <a:rPr lang="en-US" sz="1600" dirty="0">
                <a:ea typeface="Cambria Math" pitchFamily="18" charset="0"/>
              </a:rPr>
              <a:t>10</a:t>
            </a:r>
            <a:r>
              <a:rPr lang="en-US" sz="1600" dirty="0"/>
              <a:t>. (</a:t>
            </a:r>
            <a:r>
              <a:rPr lang="en-US" sz="1600" i="1" dirty="0"/>
              <a:t>see text for more details</a:t>
            </a:r>
            <a:r>
              <a:rPr lang="en-US" sz="1600" dirty="0"/>
              <a:t>)</a:t>
            </a:r>
            <a:endParaRPr lang="en-US" sz="1600" dirty="0">
              <a:ea typeface="Cambria Math" pitchFamily="18" charset="0"/>
            </a:endParaRPr>
          </a:p>
        </p:txBody>
      </p:sp>
      <p:sp>
        <p:nvSpPr>
          <p:cNvPr id="6" name="Content Placeholder 7"/>
          <p:cNvSpPr>
            <a:spLocks noGrp="1"/>
          </p:cNvSpPr>
          <p:nvPr>
            <p:ph idx="15"/>
          </p:nvPr>
        </p:nvSpPr>
        <p:spPr>
          <a:xfrm>
            <a:off x="7315200" y="3627600"/>
            <a:ext cx="914400" cy="792000"/>
          </a:xfrm>
          <a:ln w="19050">
            <a:solidFill>
              <a:srgbClr val="0B508F"/>
            </a:solidFill>
          </a:ln>
        </p:spPr>
        <p:txBody>
          <a:bodyPr/>
          <a:lstStyle/>
          <a:p>
            <a:r>
              <a:rPr lang="en-US" sz="1600" dirty="0"/>
              <a:t>X is used for the digit </a:t>
            </a:r>
            <a:r>
              <a:rPr lang="en-US" sz="1600" dirty="0">
                <a:ea typeface="Cambria Math" pitchFamily="18" charset="0"/>
              </a:rPr>
              <a:t>10</a:t>
            </a:r>
            <a:r>
              <a:rPr lang="en-US" sz="1600" dirty="0"/>
              <a:t>.</a:t>
            </a:r>
          </a:p>
        </p:txBody>
      </p:sp>
    </p:spTree>
    <p:extLst>
      <p:ext uri="{BB962C8B-B14F-4D97-AF65-F5344CB8AC3E}">
        <p14:creationId xmlns:p14="http://schemas.microsoft.com/office/powerpoint/2010/main" val="664502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Cryptography</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4.6</a:t>
            </a:r>
          </a:p>
        </p:txBody>
      </p:sp>
    </p:spTree>
    <p:extLst>
      <p:ext uri="{BB962C8B-B14F-4D97-AF65-F5344CB8AC3E}">
        <p14:creationId xmlns:p14="http://schemas.microsoft.com/office/powerpoint/2010/main" val="1486386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3" name="Content Placeholder 2"/>
          <p:cNvSpPr>
            <a:spLocks noGrp="1"/>
          </p:cNvSpPr>
          <p:nvPr>
            <p:ph idx="1"/>
          </p:nvPr>
        </p:nvSpPr>
        <p:spPr/>
        <p:txBody>
          <a:bodyPr/>
          <a:lstStyle/>
          <a:p>
            <a:r>
              <a:rPr lang="en-US" dirty="0"/>
              <a:t>Classical Cryptography</a:t>
            </a:r>
          </a:p>
          <a:p>
            <a:r>
              <a:rPr lang="en-US" dirty="0"/>
              <a:t>Cryptosystems</a:t>
            </a:r>
          </a:p>
          <a:p>
            <a:r>
              <a:rPr lang="en-US" dirty="0"/>
              <a:t>Public Key Cryptography</a:t>
            </a:r>
          </a:p>
          <a:p>
            <a:r>
              <a:rPr lang="en-US" dirty="0"/>
              <a:t>RSA Cryptosystem</a:t>
            </a:r>
          </a:p>
          <a:p>
            <a:r>
              <a:rPr lang="en-US" dirty="0"/>
              <a:t>Cryptographic Protocols</a:t>
            </a:r>
          </a:p>
          <a:p>
            <a:r>
              <a:rPr lang="en-US" dirty="0"/>
              <a:t>Primitive Roots and Discrete Logarithms</a:t>
            </a:r>
          </a:p>
        </p:txBody>
      </p:sp>
    </p:spTree>
    <p:extLst>
      <p:ext uri="{BB962C8B-B14F-4D97-AF65-F5344CB8AC3E}">
        <p14:creationId xmlns:p14="http://schemas.microsoft.com/office/powerpoint/2010/main" val="3372110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r>
              <a:rPr lang="en-US" sz="1500" dirty="0"/>
              <a:t> 1</a:t>
            </a:r>
          </a:p>
        </p:txBody>
      </p:sp>
      <p:sp>
        <p:nvSpPr>
          <p:cNvPr id="3" name="Content Placeholder 2"/>
          <p:cNvSpPr>
            <a:spLocks noGrp="1"/>
          </p:cNvSpPr>
          <p:nvPr>
            <p:ph idx="1"/>
          </p:nvPr>
        </p:nvSpPr>
        <p:spPr>
          <a:xfrm>
            <a:off x="457200" y="1295400"/>
            <a:ext cx="8460000" cy="5257800"/>
          </a:xfrm>
        </p:spPr>
        <p:txBody>
          <a:bodyPr/>
          <a:lstStyle/>
          <a:p>
            <a:pPr>
              <a:spcBef>
                <a:spcPts val="100"/>
              </a:spcBef>
            </a:pPr>
            <a:r>
              <a:rPr lang="en-US" sz="1800"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sz="1800" i="1" dirty="0"/>
              <a:t>encryption</a:t>
            </a:r>
            <a:r>
              <a:rPr lang="en-US" sz="1800" dirty="0"/>
              <a:t>.</a:t>
            </a:r>
          </a:p>
          <a:p>
            <a:pPr>
              <a:spcBef>
                <a:spcPts val="100"/>
              </a:spcBef>
            </a:pPr>
            <a:r>
              <a:rPr lang="en-US" sz="1800" dirty="0"/>
              <a:t>Here is how the encryption process works:</a:t>
            </a:r>
          </a:p>
          <a:p>
            <a:pPr lvl="1">
              <a:spcBef>
                <a:spcPts val="100"/>
              </a:spcBef>
            </a:pPr>
            <a:r>
              <a:rPr lang="en-US" sz="1600" dirty="0"/>
              <a:t>Replace each letter by an integer from </a:t>
            </a:r>
            <a:r>
              <a:rPr lang="en-US" sz="1600" b="1" dirty="0"/>
              <a:t>Z</a:t>
            </a:r>
            <a:r>
              <a:rPr lang="en-US" sz="1600" baseline="-25000" dirty="0">
                <a:ea typeface="Cambria Math" pitchFamily="18" charset="0"/>
              </a:rPr>
              <a:t>26</a:t>
            </a:r>
            <a:r>
              <a:rPr lang="en-US" sz="1600" dirty="0"/>
              <a:t>, that is an integer from </a:t>
            </a:r>
            <a:r>
              <a:rPr lang="en-US" sz="1600" dirty="0">
                <a:ea typeface="Cambria Math" pitchFamily="18" charset="0"/>
              </a:rPr>
              <a:t>0 </a:t>
            </a:r>
            <a:r>
              <a:rPr lang="en-US" sz="1600" dirty="0"/>
              <a:t>to </a:t>
            </a:r>
            <a:r>
              <a:rPr lang="en-US" sz="1600" dirty="0">
                <a:ea typeface="Cambria Math" pitchFamily="18" charset="0"/>
              </a:rPr>
              <a:t>25 </a:t>
            </a:r>
            <a:r>
              <a:rPr lang="en-US" sz="1600" dirty="0"/>
              <a:t>representing one less than its position in the alphabet.</a:t>
            </a:r>
          </a:p>
          <a:p>
            <a:pPr lvl="1">
              <a:spcBef>
                <a:spcPts val="100"/>
              </a:spcBef>
            </a:pPr>
            <a:r>
              <a:rPr lang="en-US" sz="1600" dirty="0"/>
              <a:t>The encryption function is </a:t>
            </a:r>
            <a:r>
              <a:rPr lang="en-US" sz="1600" i="1" dirty="0"/>
              <a:t>f</a:t>
            </a:r>
            <a:r>
              <a:rPr lang="en-US" sz="1600" dirty="0"/>
              <a:t>(</a:t>
            </a:r>
            <a:r>
              <a:rPr lang="en-US" sz="1600" i="1" dirty="0"/>
              <a:t>p</a:t>
            </a:r>
            <a:r>
              <a:rPr lang="en-US" sz="1600" dirty="0"/>
              <a:t>)</a:t>
            </a:r>
            <a:r>
              <a:rPr lang="en-US" sz="1600" i="1" dirty="0"/>
              <a:t> = </a:t>
            </a:r>
            <a:r>
              <a:rPr lang="en-US" sz="1600" dirty="0"/>
              <a:t>(</a:t>
            </a:r>
            <a:r>
              <a:rPr lang="en-US" sz="1600" i="1" dirty="0"/>
              <a:t>p + </a:t>
            </a:r>
            <a:r>
              <a:rPr lang="en-US" sz="1600" dirty="0">
                <a:ea typeface="Cambria Math" pitchFamily="18" charset="0"/>
              </a:rPr>
              <a:t>3</a:t>
            </a:r>
            <a:r>
              <a:rPr lang="en-US" sz="1600" dirty="0"/>
              <a:t>)</a:t>
            </a:r>
            <a:r>
              <a:rPr lang="en-US" sz="1600" i="1" dirty="0"/>
              <a:t> </a:t>
            </a:r>
            <a:r>
              <a:rPr lang="en-US" sz="1600" b="1" dirty="0"/>
              <a:t>mod</a:t>
            </a:r>
            <a:r>
              <a:rPr lang="en-US" sz="1600" dirty="0"/>
              <a:t> </a:t>
            </a:r>
            <a:r>
              <a:rPr lang="en-US" sz="1600" dirty="0">
                <a:ea typeface="Cambria Math" pitchFamily="18" charset="0"/>
              </a:rPr>
              <a:t>26</a:t>
            </a:r>
            <a:r>
              <a:rPr lang="en-US" sz="1600" dirty="0"/>
              <a:t>. It replaces each integer </a:t>
            </a:r>
            <a:r>
              <a:rPr lang="en-US" sz="1600" i="1" dirty="0"/>
              <a:t>p </a:t>
            </a:r>
            <a:r>
              <a:rPr lang="en-US" sz="1600" dirty="0"/>
              <a:t>in the set {</a:t>
            </a:r>
            <a:r>
              <a:rPr lang="en-US" sz="1600" dirty="0">
                <a:ea typeface="Cambria Math" pitchFamily="18" charset="0"/>
              </a:rPr>
              <a:t>0,1,2,…,25</a:t>
            </a:r>
            <a:r>
              <a:rPr lang="en-US" sz="1600" dirty="0"/>
              <a:t>}</a:t>
            </a:r>
            <a:r>
              <a:rPr lang="en-US" sz="1600" i="1" dirty="0"/>
              <a:t> </a:t>
            </a:r>
            <a:r>
              <a:rPr lang="en-US" sz="1600" dirty="0"/>
              <a:t> by </a:t>
            </a:r>
            <a:r>
              <a:rPr lang="en-US" sz="1600" i="1" dirty="0"/>
              <a:t>f</a:t>
            </a:r>
            <a:r>
              <a:rPr lang="en-US" sz="1600" dirty="0"/>
              <a:t>(</a:t>
            </a:r>
            <a:r>
              <a:rPr lang="en-US" sz="1600" i="1" dirty="0"/>
              <a:t>p</a:t>
            </a:r>
            <a:r>
              <a:rPr lang="en-US" sz="1600" dirty="0"/>
              <a:t>)</a:t>
            </a:r>
            <a:r>
              <a:rPr lang="en-US" sz="1600" i="1" dirty="0"/>
              <a:t> </a:t>
            </a:r>
            <a:r>
              <a:rPr lang="en-US" sz="1600" dirty="0"/>
              <a:t>in the set {</a:t>
            </a:r>
            <a:r>
              <a:rPr lang="en-US" sz="1600" dirty="0">
                <a:ea typeface="Cambria Math" pitchFamily="18" charset="0"/>
              </a:rPr>
              <a:t>0,1,2,…,25</a:t>
            </a:r>
            <a:r>
              <a:rPr lang="en-US" sz="1600" dirty="0"/>
              <a:t>}</a:t>
            </a:r>
            <a:r>
              <a:rPr lang="en-US" sz="1600" i="1" dirty="0"/>
              <a:t> .</a:t>
            </a:r>
          </a:p>
          <a:p>
            <a:pPr lvl="1">
              <a:spcBef>
                <a:spcPts val="100"/>
              </a:spcBef>
            </a:pPr>
            <a:r>
              <a:rPr lang="en-US" sz="1600" dirty="0"/>
              <a:t>Replace each integer </a:t>
            </a:r>
            <a:r>
              <a:rPr lang="en-US" sz="1600" i="1" dirty="0"/>
              <a:t>p</a:t>
            </a:r>
            <a:r>
              <a:rPr lang="en-US" sz="1600" dirty="0"/>
              <a:t> by the letter with the position </a:t>
            </a:r>
            <a:r>
              <a:rPr lang="en-US" sz="1600" i="1" dirty="0"/>
              <a:t>p</a:t>
            </a:r>
            <a:r>
              <a:rPr lang="en-US" sz="1600" dirty="0"/>
              <a:t> +</a:t>
            </a:r>
            <a:r>
              <a:rPr lang="en-US" sz="1600" dirty="0">
                <a:ea typeface="Cambria Math" pitchFamily="18" charset="0"/>
              </a:rPr>
              <a:t> 1 </a:t>
            </a:r>
            <a:r>
              <a:rPr lang="en-US" sz="1600" dirty="0"/>
              <a:t>in the alphabet.</a:t>
            </a:r>
          </a:p>
          <a:p>
            <a:pPr>
              <a:spcBef>
                <a:spcPts val="100"/>
              </a:spcBef>
            </a:pPr>
            <a:r>
              <a:rPr lang="en-US" sz="1800" b="1" dirty="0"/>
              <a:t>Example</a:t>
            </a:r>
            <a:r>
              <a:rPr lang="en-US" sz="1800" dirty="0"/>
              <a:t>: Encrypt the message “MEET YOU IN THE PARK” using the Caesar cipher.</a:t>
            </a:r>
          </a:p>
          <a:p>
            <a:pPr>
              <a:spcBef>
                <a:spcPts val="100"/>
              </a:spcBef>
            </a:pPr>
            <a:r>
              <a:rPr lang="en-US" sz="1800" b="1" dirty="0"/>
              <a:t>Solution</a:t>
            </a:r>
            <a:r>
              <a:rPr lang="en-US" sz="1800" dirty="0"/>
              <a:t>: </a:t>
            </a:r>
            <a:r>
              <a:rPr lang="en-US" sz="1800" dirty="0">
                <a:ea typeface="Cambria Math" pitchFamily="18" charset="0"/>
              </a:rPr>
              <a:t>12 4 4 19		24 14 20	8 13	19 7 4	15 0 17 10</a:t>
            </a:r>
            <a:r>
              <a:rPr lang="en-US" sz="1800" dirty="0"/>
              <a:t>.</a:t>
            </a:r>
          </a:p>
          <a:p>
            <a:pPr>
              <a:spcBef>
                <a:spcPts val="100"/>
              </a:spcBef>
            </a:pPr>
            <a:r>
              <a:rPr lang="en-US" sz="1800" dirty="0"/>
              <a:t>Now replace each of these numbers </a:t>
            </a:r>
            <a:r>
              <a:rPr lang="en-US" sz="1800" i="1" dirty="0"/>
              <a:t>p</a:t>
            </a:r>
            <a:r>
              <a:rPr lang="en-US" sz="1800" dirty="0"/>
              <a:t> by </a:t>
            </a:r>
            <a:r>
              <a:rPr lang="en-US" sz="1800" i="1" dirty="0"/>
              <a:t>f</a:t>
            </a:r>
            <a:r>
              <a:rPr lang="en-US" sz="1800" dirty="0"/>
              <a:t>(</a:t>
            </a:r>
            <a:r>
              <a:rPr lang="en-US" sz="1800" i="1" dirty="0"/>
              <a:t>p</a:t>
            </a:r>
            <a:r>
              <a:rPr lang="en-US" sz="1800" dirty="0"/>
              <a:t>)</a:t>
            </a:r>
            <a:r>
              <a:rPr lang="en-US" sz="1800" i="1" dirty="0"/>
              <a:t> = </a:t>
            </a:r>
            <a:r>
              <a:rPr lang="en-US" sz="1800" dirty="0"/>
              <a:t>(</a:t>
            </a:r>
            <a:r>
              <a:rPr lang="en-US" sz="1800" i="1" dirty="0"/>
              <a:t>p + </a:t>
            </a:r>
            <a:r>
              <a:rPr lang="en-US" sz="1800" dirty="0">
                <a:ea typeface="Cambria Math" pitchFamily="18" charset="0"/>
              </a:rPr>
              <a:t>3</a:t>
            </a:r>
            <a:r>
              <a:rPr lang="en-US" sz="1800" dirty="0"/>
              <a:t>)</a:t>
            </a:r>
            <a:r>
              <a:rPr lang="en-US" sz="1800" i="1" dirty="0"/>
              <a:t> </a:t>
            </a:r>
            <a:r>
              <a:rPr lang="en-US" sz="1800" b="1" dirty="0"/>
              <a:t>mod</a:t>
            </a:r>
            <a:r>
              <a:rPr lang="en-US" sz="1800" dirty="0"/>
              <a:t> </a:t>
            </a:r>
            <a:r>
              <a:rPr lang="en-US" sz="1800" dirty="0">
                <a:ea typeface="Cambria Math" pitchFamily="18" charset="0"/>
              </a:rPr>
              <a:t>26</a:t>
            </a:r>
            <a:r>
              <a:rPr lang="en-US" sz="1800" dirty="0"/>
              <a:t>.</a:t>
            </a:r>
          </a:p>
          <a:p>
            <a:pPr>
              <a:spcBef>
                <a:spcPts val="100"/>
              </a:spcBef>
            </a:pPr>
            <a:r>
              <a:rPr lang="en-US" sz="1800" dirty="0">
                <a:ea typeface="Cambria Math" pitchFamily="18" charset="0"/>
              </a:rPr>
              <a:t>	15 7 7 22		1 17 23		11 16	22 10 7	18 3 20 13</a:t>
            </a:r>
            <a:r>
              <a:rPr lang="en-US" sz="1800" dirty="0"/>
              <a:t>.</a:t>
            </a:r>
          </a:p>
          <a:p>
            <a:pPr>
              <a:spcBef>
                <a:spcPts val="100"/>
              </a:spcBef>
            </a:pPr>
            <a:r>
              <a:rPr lang="en-US" sz="1800" dirty="0"/>
              <a:t>Translating the numbers back to letters produces the encrypted message</a:t>
            </a:r>
          </a:p>
          <a:p>
            <a:pPr>
              <a:spcBef>
                <a:spcPts val="100"/>
              </a:spcBef>
            </a:pPr>
            <a:r>
              <a:rPr lang="en-US" sz="1800" dirty="0"/>
              <a:t>	“PHHW  BRX LQ  WKH  SDUN.”</a:t>
            </a:r>
          </a:p>
        </p:txBody>
      </p:sp>
      <p:pic>
        <p:nvPicPr>
          <p:cNvPr id="9" name="Picture 3"/>
          <p:cNvPicPr>
            <a:picLocks noGrp="1" noChangeAspect="1" noChangeArrowheads="1"/>
          </p:cNvPicPr>
          <p:nvPr>
            <p:ph idx="13"/>
          </p:nvPr>
        </p:nvPicPr>
        <p:blipFill>
          <a:blip r:embed="rId2" cstate="print"/>
          <a:srcRect/>
          <a:stretch>
            <a:fillRect/>
          </a:stretch>
        </p:blipFill>
        <p:spPr bwMode="auto">
          <a:xfrm>
            <a:off x="7848600" y="76200"/>
            <a:ext cx="894937" cy="1322479"/>
          </a:xfrm>
          <a:prstGeom prst="rect">
            <a:avLst/>
          </a:prstGeom>
          <a:noFill/>
        </p:spPr>
      </p:pic>
    </p:spTree>
    <p:extLst>
      <p:ext uri="{BB962C8B-B14F-4D97-AF65-F5344CB8AC3E}">
        <p14:creationId xmlns:p14="http://schemas.microsoft.com/office/powerpoint/2010/main" val="36439358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Caesar Cipher</a:t>
            </a:r>
            <a:r>
              <a:rPr lang="en-IN" sz="1500" dirty="0"/>
              <a:t> 2</a:t>
            </a:r>
          </a:p>
        </p:txBody>
      </p:sp>
      <p:sp>
        <p:nvSpPr>
          <p:cNvPr id="3" name="Content Placeholder 2"/>
          <p:cNvSpPr>
            <a:spLocks noGrp="1"/>
          </p:cNvSpPr>
          <p:nvPr>
            <p:ph idx="1"/>
          </p:nvPr>
        </p:nvSpPr>
        <p:spPr/>
        <p:txBody>
          <a:bodyPr/>
          <a:lstStyle/>
          <a:p>
            <a:pPr>
              <a:spcBef>
                <a:spcPts val="600"/>
              </a:spcBef>
            </a:pPr>
            <a:r>
              <a:rPr lang="en-US" sz="2400" dirty="0"/>
              <a:t>To recover the original message, use </a:t>
            </a:r>
            <a:r>
              <a:rPr lang="en-US" sz="2400" i="1" dirty="0"/>
              <a:t>f</a:t>
            </a:r>
            <a:r>
              <a:rPr lang="en-US" sz="2400" baseline="30000" dirty="0">
                <a:ea typeface="Cambria Math"/>
              </a:rPr>
              <a:t>−</a:t>
            </a:r>
            <a:r>
              <a:rPr lang="en-US" sz="2400" baseline="30000" dirty="0">
                <a:ea typeface="Cambria Math" pitchFamily="18" charset="0"/>
              </a:rPr>
              <a:t>1</a:t>
            </a:r>
            <a:r>
              <a:rPr lang="en-US" sz="2400" dirty="0"/>
              <a:t>(</a:t>
            </a:r>
            <a:r>
              <a:rPr lang="en-US" sz="2400" i="1" dirty="0"/>
              <a:t>p</a:t>
            </a:r>
            <a:r>
              <a:rPr lang="en-US" sz="2400" dirty="0"/>
              <a:t>) = (</a:t>
            </a:r>
            <a:r>
              <a:rPr lang="en-US" sz="2400" i="1" dirty="0"/>
              <a:t>p</a:t>
            </a:r>
            <a:r>
              <a:rPr lang="en-US" sz="2400" dirty="0">
                <a:ea typeface="Cambria Math"/>
              </a:rPr>
              <a:t>−3) </a:t>
            </a:r>
            <a:r>
              <a:rPr lang="en-US" sz="2400" b="1" dirty="0">
                <a:ea typeface="Cambria Math"/>
              </a:rPr>
              <a:t>mod</a:t>
            </a:r>
            <a:r>
              <a:rPr lang="en-US" sz="2400" dirty="0">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sz="2400" i="1" dirty="0">
                <a:ea typeface="Cambria Math"/>
              </a:rPr>
              <a:t>decryption</a:t>
            </a:r>
            <a:r>
              <a:rPr lang="en-US" sz="2400" dirty="0">
                <a:ea typeface="Cambria Math"/>
              </a:rPr>
              <a:t>.</a:t>
            </a:r>
            <a:endParaRPr lang="en-US" sz="2400" baseline="30000" dirty="0"/>
          </a:p>
          <a:p>
            <a:pPr>
              <a:spcBef>
                <a:spcPts val="600"/>
              </a:spcBef>
            </a:pPr>
            <a:r>
              <a:rPr lang="en-US" sz="2400" dirty="0"/>
              <a:t>The Caesar cipher is one of a family of ciphers called </a:t>
            </a:r>
            <a:r>
              <a:rPr lang="en-US" sz="2400" i="1" dirty="0"/>
              <a:t>shift ciphers. </a:t>
            </a:r>
            <a:r>
              <a:rPr lang="en-US" sz="2400" dirty="0"/>
              <a:t>Letters can be shifted by an integer </a:t>
            </a:r>
            <a:r>
              <a:rPr lang="en-US" sz="2400" i="1" dirty="0"/>
              <a:t>k, </a:t>
            </a:r>
            <a:r>
              <a:rPr lang="en-US" sz="2400" dirty="0"/>
              <a:t>with </a:t>
            </a:r>
            <a:r>
              <a:rPr lang="en-US" sz="2400" dirty="0">
                <a:ea typeface="Cambria Math" pitchFamily="18" charset="0"/>
              </a:rPr>
              <a:t>3 being just one possibility</a:t>
            </a:r>
            <a:r>
              <a:rPr lang="en-US" sz="2400" dirty="0"/>
              <a:t>. The encryption function is</a:t>
            </a:r>
          </a:p>
          <a:p>
            <a:pPr lvl="1">
              <a:spcBef>
                <a:spcPts val="600"/>
              </a:spcBef>
              <a:buNone/>
            </a:pPr>
            <a:r>
              <a:rPr lang="en-US" sz="2400" i="1" dirty="0"/>
              <a:t>	f</a:t>
            </a:r>
            <a:r>
              <a:rPr lang="en-US" sz="2400" dirty="0"/>
              <a:t>(</a:t>
            </a:r>
            <a:r>
              <a:rPr lang="en-US" sz="2400" i="1" dirty="0"/>
              <a:t>p) = </a:t>
            </a:r>
            <a:r>
              <a:rPr lang="en-US" sz="2400" dirty="0"/>
              <a:t>(</a:t>
            </a:r>
            <a:r>
              <a:rPr lang="en-US" sz="2400" i="1" dirty="0"/>
              <a:t>p + k</a:t>
            </a:r>
            <a:r>
              <a:rPr lang="en-US" sz="2400" dirty="0"/>
              <a:t>)</a:t>
            </a:r>
            <a:r>
              <a:rPr lang="en-US" sz="2400" i="1" dirty="0"/>
              <a:t> </a:t>
            </a:r>
            <a:r>
              <a:rPr lang="en-US" sz="2400" b="1" dirty="0"/>
              <a:t>mod</a:t>
            </a:r>
            <a:r>
              <a:rPr lang="en-US" sz="2400" dirty="0"/>
              <a:t> </a:t>
            </a:r>
            <a:r>
              <a:rPr lang="en-US" sz="2400" dirty="0">
                <a:ea typeface="Cambria Math" pitchFamily="18" charset="0"/>
              </a:rPr>
              <a:t>26</a:t>
            </a:r>
          </a:p>
          <a:p>
            <a:pPr lvl="1">
              <a:spcBef>
                <a:spcPts val="600"/>
              </a:spcBef>
              <a:buNone/>
            </a:pPr>
            <a:r>
              <a:rPr lang="en-US" sz="2400" dirty="0">
                <a:ea typeface="Cambria Math" pitchFamily="18" charset="0"/>
              </a:rPr>
              <a:t>a</a:t>
            </a:r>
            <a:r>
              <a:rPr lang="en-US" sz="2400" dirty="0"/>
              <a:t>nd the decryption function is</a:t>
            </a:r>
          </a:p>
          <a:p>
            <a:pPr lvl="1">
              <a:spcBef>
                <a:spcPts val="600"/>
              </a:spcBef>
              <a:buNone/>
            </a:pPr>
            <a:r>
              <a:rPr lang="en-US" sz="2400" i="1" dirty="0"/>
              <a:t>	f</a:t>
            </a:r>
            <a:r>
              <a:rPr lang="en-US" sz="2400" baseline="30000" dirty="0">
                <a:ea typeface="Cambria Math"/>
              </a:rPr>
              <a:t>−</a:t>
            </a:r>
            <a:r>
              <a:rPr lang="en-US" sz="2400" baseline="30000" dirty="0">
                <a:ea typeface="Cambria Math" pitchFamily="18" charset="0"/>
              </a:rPr>
              <a:t>1</a:t>
            </a:r>
            <a:r>
              <a:rPr lang="en-US" sz="2400" dirty="0"/>
              <a:t>(</a:t>
            </a:r>
            <a:r>
              <a:rPr lang="en-US" sz="2400" i="1" dirty="0"/>
              <a:t>p</a:t>
            </a:r>
            <a:r>
              <a:rPr lang="en-US" sz="2400" dirty="0"/>
              <a:t>) = (</a:t>
            </a:r>
            <a:r>
              <a:rPr lang="en-US" sz="2400" i="1" dirty="0"/>
              <a:t>p</a:t>
            </a:r>
            <a:r>
              <a:rPr lang="en-US" sz="2400" dirty="0">
                <a:ea typeface="Cambria Math"/>
              </a:rPr>
              <a:t>−</a:t>
            </a:r>
            <a:r>
              <a:rPr lang="en-US" sz="2400" i="1" dirty="0">
                <a:ea typeface="Cambria Math"/>
              </a:rPr>
              <a:t>k</a:t>
            </a:r>
            <a:r>
              <a:rPr lang="en-US" sz="2400" dirty="0">
                <a:ea typeface="Cambria Math"/>
              </a:rPr>
              <a:t>) </a:t>
            </a:r>
            <a:r>
              <a:rPr lang="en-US" sz="2400" b="1" dirty="0">
                <a:ea typeface="Cambria Math"/>
              </a:rPr>
              <a:t>mod</a:t>
            </a:r>
            <a:r>
              <a:rPr lang="en-US" sz="2400" dirty="0">
                <a:ea typeface="Cambria Math"/>
              </a:rPr>
              <a:t> 26</a:t>
            </a:r>
          </a:p>
          <a:p>
            <a:pPr>
              <a:spcBef>
                <a:spcPts val="600"/>
              </a:spcBef>
            </a:pPr>
            <a:r>
              <a:rPr lang="en-US" sz="2400" dirty="0">
                <a:ea typeface="Cambria Math"/>
              </a:rPr>
              <a:t>	The integer </a:t>
            </a:r>
            <a:r>
              <a:rPr lang="en-US" sz="2400" i="1" dirty="0">
                <a:ea typeface="Cambria Math"/>
              </a:rPr>
              <a:t>k</a:t>
            </a:r>
            <a:r>
              <a:rPr lang="en-US" sz="2400" dirty="0">
                <a:ea typeface="Cambria Math"/>
              </a:rPr>
              <a:t> is called a </a:t>
            </a:r>
            <a:r>
              <a:rPr lang="en-US" sz="2400" i="1" dirty="0">
                <a:ea typeface="Cambria Math"/>
              </a:rPr>
              <a:t>key</a:t>
            </a:r>
            <a:r>
              <a:rPr lang="en-US" sz="2400" dirty="0">
                <a:ea typeface="Cambria Math"/>
              </a:rPr>
              <a:t>.</a:t>
            </a:r>
            <a:endParaRPr lang="en-US" sz="2400" dirty="0"/>
          </a:p>
        </p:txBody>
      </p:sp>
    </p:spTree>
    <p:extLst>
      <p:ext uri="{BB962C8B-B14F-4D97-AF65-F5344CB8AC3E}">
        <p14:creationId xmlns:p14="http://schemas.microsoft.com/office/powerpoint/2010/main" val="1498130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Shift Cipher</a:t>
            </a:r>
            <a:r>
              <a:rPr lang="en-IN" sz="1500" dirty="0"/>
              <a:t> 1</a:t>
            </a:r>
          </a:p>
        </p:txBody>
      </p:sp>
      <p:sp>
        <p:nvSpPr>
          <p:cNvPr id="3" name="Content Placeholder 2"/>
          <p:cNvSpPr>
            <a:spLocks noGrp="1"/>
          </p:cNvSpPr>
          <p:nvPr>
            <p:ph idx="1"/>
          </p:nvPr>
        </p:nvSpPr>
        <p:spPr>
          <a:xfrm>
            <a:off x="457200" y="1295400"/>
            <a:ext cx="8280000" cy="5257800"/>
          </a:xfrm>
        </p:spPr>
        <p:txBody>
          <a:bodyPr/>
          <a:lstStyle/>
          <a:p>
            <a:r>
              <a:rPr lang="en-US" sz="2400" b="1" dirty="0"/>
              <a:t>Example </a:t>
            </a:r>
            <a:r>
              <a:rPr lang="en-US" sz="2400" b="1" dirty="0">
                <a:ea typeface="Cambria Math" pitchFamily="18" charset="0"/>
              </a:rPr>
              <a:t>1</a:t>
            </a:r>
            <a:r>
              <a:rPr lang="en-US" sz="2400" dirty="0"/>
              <a:t>: Encrypt the message “STOP GLOBAL WARMING” using the shift cipher with </a:t>
            </a:r>
            <a:r>
              <a:rPr lang="en-US" sz="2400" i="1" dirty="0"/>
              <a:t>k</a:t>
            </a:r>
            <a:r>
              <a:rPr lang="en-US" sz="2400" dirty="0"/>
              <a:t> = </a:t>
            </a:r>
            <a:r>
              <a:rPr lang="en-US" sz="2400" dirty="0">
                <a:ea typeface="Cambria Math" pitchFamily="18" charset="0"/>
              </a:rPr>
              <a:t>11</a:t>
            </a:r>
            <a:r>
              <a:rPr lang="en-US" sz="2400" dirty="0"/>
              <a:t>.</a:t>
            </a:r>
          </a:p>
          <a:p>
            <a:r>
              <a:rPr lang="en-US" sz="2400" b="1" dirty="0"/>
              <a:t>Solution</a:t>
            </a:r>
            <a:r>
              <a:rPr lang="en-US" sz="2400" dirty="0"/>
              <a:t>: Replace each letter with the corresponding</a:t>
            </a:r>
            <a:br>
              <a:rPr lang="en-US" sz="2400" dirty="0"/>
            </a:br>
            <a:r>
              <a:rPr lang="en-US" sz="2400" dirty="0"/>
              <a:t>element of </a:t>
            </a:r>
            <a:r>
              <a:rPr lang="en-US" sz="2400" b="1" dirty="0"/>
              <a:t>Z</a:t>
            </a:r>
            <a:r>
              <a:rPr lang="en-US" sz="2400" baseline="-25000" dirty="0">
                <a:ea typeface="Cambria Math" pitchFamily="18" charset="0"/>
              </a:rPr>
              <a:t>26</a:t>
            </a:r>
            <a:r>
              <a:rPr lang="en-US" sz="2400" dirty="0"/>
              <a:t>.</a:t>
            </a:r>
          </a:p>
          <a:p>
            <a:r>
              <a:rPr lang="en-US" sz="2400" dirty="0">
                <a:ea typeface="Cambria Math" pitchFamily="18" charset="0"/>
              </a:rPr>
              <a:t>	18 19 14 15	6 11 14 1 0 11		22 0 17 12		8  13  6</a:t>
            </a:r>
            <a:r>
              <a:rPr lang="en-US" sz="2400" dirty="0"/>
              <a:t>.</a:t>
            </a:r>
          </a:p>
          <a:p>
            <a:r>
              <a:rPr lang="en-US" sz="2400" dirty="0"/>
              <a:t>Apply the shift  </a:t>
            </a:r>
            <a:r>
              <a:rPr lang="en-US" sz="2400" i="1" dirty="0"/>
              <a:t>f</a:t>
            </a:r>
            <a:r>
              <a:rPr lang="en-US" sz="2400" dirty="0"/>
              <a:t>(</a:t>
            </a:r>
            <a:r>
              <a:rPr lang="en-US" sz="2400" i="1" dirty="0"/>
              <a:t>p</a:t>
            </a:r>
            <a:r>
              <a:rPr lang="en-US" sz="2400" dirty="0"/>
              <a:t>)</a:t>
            </a:r>
            <a:r>
              <a:rPr lang="en-US" sz="2400" i="1" dirty="0"/>
              <a:t> = </a:t>
            </a:r>
            <a:r>
              <a:rPr lang="en-US" sz="2400" dirty="0"/>
              <a:t>(</a:t>
            </a:r>
            <a:r>
              <a:rPr lang="en-US" sz="2400" i="1" dirty="0"/>
              <a:t>p + </a:t>
            </a:r>
            <a:r>
              <a:rPr lang="en-US" sz="2400" dirty="0">
                <a:ea typeface="Cambria Math" pitchFamily="18" charset="0"/>
              </a:rPr>
              <a:t>11</a:t>
            </a:r>
            <a:r>
              <a:rPr lang="en-US" sz="2400" dirty="0"/>
              <a:t>)</a:t>
            </a:r>
            <a:r>
              <a:rPr lang="en-US" sz="2400" i="1" dirty="0"/>
              <a:t> </a:t>
            </a:r>
            <a:r>
              <a:rPr lang="en-US" sz="2400" b="1" dirty="0"/>
              <a:t>mod</a:t>
            </a:r>
            <a:r>
              <a:rPr lang="en-US" sz="2400" dirty="0"/>
              <a:t> </a:t>
            </a:r>
            <a:r>
              <a:rPr lang="en-US" sz="2400" dirty="0">
                <a:ea typeface="Cambria Math" pitchFamily="18" charset="0"/>
              </a:rPr>
              <a:t>26</a:t>
            </a:r>
            <a:r>
              <a:rPr lang="en-US" sz="2400" dirty="0"/>
              <a:t>, yielding</a:t>
            </a:r>
          </a:p>
          <a:p>
            <a:r>
              <a:rPr lang="en-US" sz="2400" dirty="0">
                <a:ea typeface="Cambria Math" pitchFamily="18" charset="0"/>
              </a:rPr>
              <a:t>	3 4 25 0	17 22 25 12 11 22		7 11 2 23	19	24	17</a:t>
            </a:r>
            <a:r>
              <a:rPr lang="en-US" sz="2400" dirty="0"/>
              <a:t>.</a:t>
            </a:r>
          </a:p>
          <a:p>
            <a:r>
              <a:rPr lang="en-US" sz="2400" dirty="0"/>
              <a:t>Translating the numbers back to letters produces the </a:t>
            </a:r>
            <a:r>
              <a:rPr lang="en-US" sz="2400" dirty="0" err="1"/>
              <a:t>ciphertext</a:t>
            </a:r>
            <a:endParaRPr lang="en-US" sz="2400" dirty="0"/>
          </a:p>
          <a:p>
            <a:r>
              <a:rPr lang="en-US" sz="2400" dirty="0"/>
              <a:t>           “DEZA RWZMLW HLCXTYR.”</a:t>
            </a:r>
          </a:p>
        </p:txBody>
      </p:sp>
    </p:spTree>
    <p:extLst>
      <p:ext uri="{BB962C8B-B14F-4D97-AF65-F5344CB8AC3E}">
        <p14:creationId xmlns:p14="http://schemas.microsoft.com/office/powerpoint/2010/main" val="447348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Shift Cipher</a:t>
            </a:r>
            <a:r>
              <a:rPr lang="en-IN" sz="1500" dirty="0"/>
              <a:t> 2</a:t>
            </a:r>
          </a:p>
        </p:txBody>
      </p:sp>
      <p:sp>
        <p:nvSpPr>
          <p:cNvPr id="3" name="Content Placeholder 2"/>
          <p:cNvSpPr>
            <a:spLocks noGrp="1"/>
          </p:cNvSpPr>
          <p:nvPr>
            <p:ph idx="1"/>
          </p:nvPr>
        </p:nvSpPr>
        <p:spPr>
          <a:xfrm>
            <a:off x="457200" y="1295400"/>
            <a:ext cx="8280000" cy="5257800"/>
          </a:xfrm>
        </p:spPr>
        <p:txBody>
          <a:bodyPr/>
          <a:lstStyle/>
          <a:p>
            <a:pPr>
              <a:spcBef>
                <a:spcPts val="800"/>
              </a:spcBef>
            </a:pPr>
            <a:r>
              <a:rPr lang="en-US" sz="2400" b="1" dirty="0"/>
              <a:t>Example </a:t>
            </a:r>
            <a:r>
              <a:rPr lang="en-US" sz="2400" b="1" dirty="0">
                <a:ea typeface="Cambria Math" pitchFamily="18" charset="0"/>
              </a:rPr>
              <a:t>2</a:t>
            </a:r>
            <a:r>
              <a:rPr lang="en-US" sz="2400" dirty="0"/>
              <a:t>: Decrypt the message “LEWLYPLUJL PZ H NYLHA  ALHJOLY” that was encrypted using the shift cipher with </a:t>
            </a:r>
            <a:r>
              <a:rPr lang="en-US" sz="2400" i="1" dirty="0"/>
              <a:t>k</a:t>
            </a:r>
            <a:r>
              <a:rPr lang="en-US" sz="2400" dirty="0"/>
              <a:t> = </a:t>
            </a:r>
            <a:r>
              <a:rPr lang="en-US" sz="2400" dirty="0">
                <a:ea typeface="Cambria Math" pitchFamily="18" charset="0"/>
              </a:rPr>
              <a:t>7</a:t>
            </a:r>
            <a:r>
              <a:rPr lang="en-US" sz="2400" dirty="0"/>
              <a:t>.</a:t>
            </a:r>
          </a:p>
          <a:p>
            <a:pPr>
              <a:spcBef>
                <a:spcPts val="800"/>
              </a:spcBef>
            </a:pPr>
            <a:r>
              <a:rPr lang="en-US" sz="2400" b="1" dirty="0"/>
              <a:t>Solution</a:t>
            </a:r>
            <a:r>
              <a:rPr lang="en-US" sz="2400" dirty="0"/>
              <a:t>: Replace each letter with the corresponding element of </a:t>
            </a:r>
            <a:r>
              <a:rPr lang="en-US" sz="2400" b="1" dirty="0"/>
              <a:t>Z</a:t>
            </a:r>
            <a:r>
              <a:rPr lang="en-US" sz="2400" baseline="-25000" dirty="0">
                <a:ea typeface="Cambria Math" pitchFamily="18" charset="0"/>
              </a:rPr>
              <a:t>26</a:t>
            </a:r>
            <a:r>
              <a:rPr lang="en-US" sz="2400" dirty="0"/>
              <a:t>.</a:t>
            </a:r>
          </a:p>
          <a:p>
            <a:pPr>
              <a:spcBef>
                <a:spcPts val="800"/>
              </a:spcBef>
            </a:pPr>
            <a:r>
              <a:rPr lang="en-US" sz="1800" dirty="0">
                <a:ea typeface="Cambria Math" pitchFamily="18" charset="0"/>
              </a:rPr>
              <a:t>	11 4 22 11 24 15 11 20 9 1	15 25	7	13 24 11 7	0 	0 11 7	9	14	11  24</a:t>
            </a:r>
            <a:r>
              <a:rPr lang="en-US" sz="1800" dirty="0"/>
              <a:t>.</a:t>
            </a:r>
          </a:p>
          <a:p>
            <a:pPr>
              <a:spcBef>
                <a:spcPts val="800"/>
              </a:spcBef>
            </a:pPr>
            <a:r>
              <a:rPr lang="en-US" sz="2400" dirty="0"/>
              <a:t>    Shift each of the numbers by </a:t>
            </a:r>
            <a:r>
              <a:rPr lang="en-US" sz="2400" dirty="0">
                <a:ea typeface="Cambria Math"/>
              </a:rPr>
              <a:t>−</a:t>
            </a:r>
            <a:r>
              <a:rPr lang="en-US" sz="2400" i="1" dirty="0">
                <a:ea typeface="Cambria Math"/>
              </a:rPr>
              <a:t>k </a:t>
            </a:r>
            <a:r>
              <a:rPr lang="en-US" sz="2400" dirty="0">
                <a:ea typeface="Cambria Math"/>
              </a:rPr>
              <a:t>=</a:t>
            </a:r>
            <a:r>
              <a:rPr lang="en-US" sz="2400" i="1" dirty="0">
                <a:ea typeface="Cambria Math"/>
              </a:rPr>
              <a:t> </a:t>
            </a:r>
            <a:r>
              <a:rPr lang="en-US" sz="2400" dirty="0">
                <a:ea typeface="Cambria Math"/>
              </a:rPr>
              <a:t>−7 modulo 26</a:t>
            </a:r>
            <a:r>
              <a:rPr lang="en-US" sz="2400" dirty="0"/>
              <a:t>, yielding</a:t>
            </a:r>
          </a:p>
          <a:p>
            <a:pPr>
              <a:spcBef>
                <a:spcPts val="800"/>
              </a:spcBef>
            </a:pPr>
            <a:r>
              <a:rPr lang="en-US" sz="1800" dirty="0">
                <a:ea typeface="Cambria Math" pitchFamily="18" charset="0"/>
              </a:rPr>
              <a:t>	4 23 15 4 17 8 4 13 2 4   8 18 	0	6 17 4  0  19	19	4	0	2	7	4	17</a:t>
            </a:r>
            <a:r>
              <a:rPr lang="en-US" sz="1800" dirty="0"/>
              <a:t>.</a:t>
            </a:r>
          </a:p>
          <a:p>
            <a:pPr>
              <a:spcBef>
                <a:spcPts val="800"/>
              </a:spcBef>
            </a:pPr>
            <a:r>
              <a:rPr lang="en-US" sz="2400" dirty="0"/>
              <a:t>Translating the numbers back to letters produces the decrypted message</a:t>
            </a:r>
          </a:p>
          <a:p>
            <a:pPr>
              <a:spcBef>
                <a:spcPts val="800"/>
              </a:spcBef>
            </a:pPr>
            <a:r>
              <a:rPr lang="en-US" sz="2400" dirty="0"/>
              <a:t>           “EXPERIENCE IS A GREAT TEACHER.”</a:t>
            </a:r>
          </a:p>
        </p:txBody>
      </p:sp>
    </p:spTree>
    <p:extLst>
      <p:ext uri="{BB962C8B-B14F-4D97-AF65-F5344CB8AC3E}">
        <p14:creationId xmlns:p14="http://schemas.microsoft.com/office/powerpoint/2010/main" val="359750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en-US" sz="2400" b="1" dirty="0"/>
              <a:t>Definition</a:t>
            </a:r>
            <a:r>
              <a:rPr lang="en-US" sz="2400" dirty="0"/>
              <a:t>: If </a:t>
            </a:r>
            <a:r>
              <a:rPr lang="en-US" sz="2400" i="1" dirty="0"/>
              <a:t>a</a:t>
            </a:r>
            <a:r>
              <a:rPr lang="en-US" sz="2400" dirty="0"/>
              <a:t> and </a:t>
            </a:r>
            <a:r>
              <a:rPr lang="en-US" sz="2400" i="1" dirty="0"/>
              <a:t>b</a:t>
            </a:r>
            <a:r>
              <a:rPr lang="en-US" sz="2400" dirty="0"/>
              <a:t> are integers and </a:t>
            </a:r>
            <a:r>
              <a:rPr lang="en-US" sz="2400" i="1" dirty="0"/>
              <a:t>m</a:t>
            </a:r>
            <a:r>
              <a:rPr lang="en-US" sz="2400" dirty="0"/>
              <a:t> is a positive integer, then </a:t>
            </a:r>
            <a:r>
              <a:rPr lang="en-US" sz="2400" i="1" dirty="0"/>
              <a:t>a</a:t>
            </a:r>
            <a:r>
              <a:rPr lang="en-US" sz="2400" dirty="0"/>
              <a:t> is </a:t>
            </a:r>
            <a:r>
              <a:rPr lang="en-US" sz="2400" i="1" dirty="0"/>
              <a:t>congruent </a:t>
            </a:r>
            <a:r>
              <a:rPr lang="en-US" sz="2400" dirty="0"/>
              <a:t>to </a:t>
            </a:r>
            <a:r>
              <a:rPr lang="en-US" sz="2400" i="1" dirty="0"/>
              <a:t>b</a:t>
            </a:r>
            <a:r>
              <a:rPr lang="en-US" sz="2400" dirty="0"/>
              <a:t> </a:t>
            </a:r>
            <a:r>
              <a:rPr lang="en-US" sz="2400" i="1" dirty="0"/>
              <a:t>modulo m</a:t>
            </a:r>
            <a:r>
              <a:rPr lang="en-US" sz="2400" dirty="0"/>
              <a:t> if </a:t>
            </a:r>
            <a:r>
              <a:rPr lang="en-US" sz="2400" i="1" dirty="0"/>
              <a:t>m</a:t>
            </a:r>
            <a:r>
              <a:rPr lang="en-US" sz="2400" dirty="0"/>
              <a:t> divides </a:t>
            </a:r>
            <a:r>
              <a:rPr lang="en-US" sz="2400" i="1" dirty="0"/>
              <a:t>a − b</a:t>
            </a:r>
            <a:r>
              <a:rPr lang="en-US" sz="2400" dirty="0"/>
              <a:t>.</a:t>
            </a:r>
          </a:p>
          <a:p>
            <a:pPr lvl="1">
              <a:spcBef>
                <a:spcPts val="600"/>
              </a:spcBef>
            </a:pPr>
            <a:r>
              <a:rPr lang="en-US" sz="2000" dirty="0"/>
              <a:t>The notation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a:t>
            </a:r>
            <a:r>
              <a:rPr lang="en-US" sz="2000" i="1" dirty="0"/>
              <a:t> </a:t>
            </a:r>
            <a:r>
              <a:rPr lang="en-US" sz="2000" dirty="0"/>
              <a:t> says  that </a:t>
            </a:r>
            <a:r>
              <a:rPr lang="en-US" sz="2000" i="1" dirty="0"/>
              <a:t>a</a:t>
            </a:r>
            <a:r>
              <a:rPr lang="en-US" sz="2000" dirty="0"/>
              <a:t> is congruent to </a:t>
            </a:r>
            <a:r>
              <a:rPr lang="en-US" sz="2000" i="1" dirty="0"/>
              <a:t>b</a:t>
            </a:r>
            <a:r>
              <a:rPr lang="en-US" sz="2000" dirty="0"/>
              <a:t> modulo </a:t>
            </a:r>
            <a:r>
              <a:rPr lang="en-US" sz="2000" i="1" dirty="0"/>
              <a:t>m</a:t>
            </a:r>
            <a:r>
              <a:rPr lang="en-US" sz="2000" dirty="0"/>
              <a:t>.  </a:t>
            </a:r>
          </a:p>
          <a:p>
            <a:pPr lvl="1">
              <a:spcBef>
                <a:spcPts val="600"/>
              </a:spcBef>
            </a:pPr>
            <a:r>
              <a:rPr lang="en-US" sz="2000" dirty="0"/>
              <a:t>We say that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a:t>
            </a:r>
            <a:r>
              <a:rPr lang="en-US" sz="2000" i="1" dirty="0"/>
              <a:t> </a:t>
            </a:r>
            <a:r>
              <a:rPr lang="en-US" sz="2000" dirty="0"/>
              <a:t>is a</a:t>
            </a:r>
            <a:r>
              <a:rPr lang="en-US" sz="2000" i="1" dirty="0"/>
              <a:t> congruence </a:t>
            </a:r>
            <a:r>
              <a:rPr lang="en-US" sz="2000" dirty="0"/>
              <a:t>and that </a:t>
            </a:r>
            <a:r>
              <a:rPr lang="en-US" sz="2000" i="1" dirty="0"/>
              <a:t>m </a:t>
            </a:r>
            <a:r>
              <a:rPr lang="en-US" sz="2000" dirty="0"/>
              <a:t>is its </a:t>
            </a:r>
            <a:r>
              <a:rPr lang="en-US" sz="2000" i="1" dirty="0"/>
              <a:t>modulus.</a:t>
            </a:r>
          </a:p>
          <a:p>
            <a:pPr lvl="1">
              <a:spcBef>
                <a:spcPts val="600"/>
              </a:spcBef>
            </a:pPr>
            <a:r>
              <a:rPr lang="en-US" sz="2000" dirty="0"/>
              <a:t>Two integers are congruent mod </a:t>
            </a:r>
            <a:r>
              <a:rPr lang="en-US" sz="2000" i="1" dirty="0"/>
              <a:t>m</a:t>
            </a:r>
            <a:r>
              <a:rPr lang="en-US" sz="2000" dirty="0"/>
              <a:t>  if and only if they have the same remainder when divided by </a:t>
            </a:r>
            <a:r>
              <a:rPr lang="en-US" sz="2000" i="1" dirty="0"/>
              <a:t>m</a:t>
            </a:r>
            <a:r>
              <a:rPr lang="en-US" sz="2000" dirty="0"/>
              <a:t>.</a:t>
            </a:r>
          </a:p>
          <a:p>
            <a:pPr lvl="1">
              <a:spcBef>
                <a:spcPts val="600"/>
              </a:spcBef>
            </a:pPr>
            <a:r>
              <a:rPr lang="en-US" sz="2000" dirty="0"/>
              <a:t>If </a:t>
            </a:r>
            <a:r>
              <a:rPr lang="en-US" sz="2000" i="1" dirty="0"/>
              <a:t>a</a:t>
            </a:r>
            <a:r>
              <a:rPr lang="en-US" sz="2000" dirty="0"/>
              <a:t> is not congruent to </a:t>
            </a:r>
            <a:r>
              <a:rPr lang="en-US" sz="2000" i="1" dirty="0"/>
              <a:t>b</a:t>
            </a:r>
            <a:r>
              <a:rPr lang="en-US" sz="2000" dirty="0"/>
              <a:t> modulo </a:t>
            </a:r>
            <a:r>
              <a:rPr lang="en-US" sz="2000" i="1" dirty="0"/>
              <a:t>m</a:t>
            </a:r>
            <a:r>
              <a:rPr lang="en-US" sz="2000" dirty="0"/>
              <a:t>, we write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a:t>
            </a:r>
          </a:p>
          <a:p>
            <a:pPr>
              <a:spcBef>
                <a:spcPts val="600"/>
              </a:spcBef>
            </a:pPr>
            <a:r>
              <a:rPr lang="en-US" sz="2400" b="1" dirty="0"/>
              <a:t>Example</a:t>
            </a:r>
            <a:r>
              <a:rPr lang="en-US" sz="2400" dirty="0"/>
              <a:t>: Determine whether </a:t>
            </a:r>
            <a:r>
              <a:rPr lang="en-US" sz="2400" dirty="0">
                <a:ea typeface="Cambria Math" pitchFamily="18" charset="0"/>
              </a:rPr>
              <a:t>17</a:t>
            </a:r>
            <a:r>
              <a:rPr lang="en-US" sz="2400" dirty="0"/>
              <a:t> is congruent to </a:t>
            </a:r>
            <a:r>
              <a:rPr lang="en-US" sz="2400" dirty="0">
                <a:ea typeface="Cambria Math" pitchFamily="18" charset="0"/>
              </a:rPr>
              <a:t>5</a:t>
            </a:r>
            <a:r>
              <a:rPr lang="en-US" sz="2400" dirty="0"/>
              <a:t> modulo </a:t>
            </a:r>
            <a:r>
              <a:rPr lang="en-US" sz="2400" dirty="0">
                <a:ea typeface="Cambria Math" pitchFamily="18" charset="0"/>
              </a:rPr>
              <a:t>6</a:t>
            </a:r>
            <a:r>
              <a:rPr lang="en-US" sz="2400" dirty="0"/>
              <a:t> and whether </a:t>
            </a:r>
            <a:r>
              <a:rPr lang="en-US" sz="2400" dirty="0">
                <a:ea typeface="Cambria Math" pitchFamily="18" charset="0"/>
              </a:rPr>
              <a:t>24</a:t>
            </a:r>
            <a:r>
              <a:rPr lang="en-US" sz="2400" dirty="0"/>
              <a:t> and </a:t>
            </a:r>
            <a:r>
              <a:rPr lang="en-US" sz="2400" dirty="0">
                <a:ea typeface="Cambria Math" pitchFamily="18" charset="0"/>
              </a:rPr>
              <a:t>14</a:t>
            </a:r>
            <a:r>
              <a:rPr lang="en-US" sz="2400" dirty="0"/>
              <a:t> are congruent modulo 6.</a:t>
            </a:r>
          </a:p>
          <a:p>
            <a:pPr>
              <a:spcBef>
                <a:spcPts val="600"/>
              </a:spcBef>
            </a:pPr>
            <a:r>
              <a:rPr lang="en-US" sz="2400" b="1" dirty="0"/>
              <a:t>Solution</a:t>
            </a:r>
            <a:r>
              <a:rPr lang="en-US" sz="2400" dirty="0"/>
              <a:t>: </a:t>
            </a:r>
          </a:p>
          <a:p>
            <a:pPr lvl="2">
              <a:spcBef>
                <a:spcPts val="600"/>
              </a:spcBef>
            </a:pPr>
            <a:r>
              <a:rPr lang="en-US" sz="1800" dirty="0">
                <a:ea typeface="Cambria Math" pitchFamily="18" charset="0"/>
              </a:rPr>
              <a:t>17</a:t>
            </a:r>
            <a:r>
              <a:rPr lang="en-US" sz="1800" dirty="0"/>
              <a:t> </a:t>
            </a:r>
            <a:r>
              <a:rPr lang="en-US" sz="1800" dirty="0">
                <a:ea typeface="Cambria Math"/>
              </a:rPr>
              <a:t>≡</a:t>
            </a:r>
            <a:r>
              <a:rPr lang="en-US" sz="1800" dirty="0"/>
              <a:t> </a:t>
            </a:r>
            <a:r>
              <a:rPr lang="en-US" sz="1800" dirty="0">
                <a:ea typeface="Cambria Math" pitchFamily="18" charset="0"/>
              </a:rPr>
              <a:t>5</a:t>
            </a:r>
            <a:r>
              <a:rPr lang="en-US" sz="1800" dirty="0"/>
              <a:t> (mod </a:t>
            </a:r>
            <a:r>
              <a:rPr lang="en-US" sz="1800" dirty="0">
                <a:ea typeface="Cambria Math" pitchFamily="18" charset="0"/>
              </a:rPr>
              <a:t>6)</a:t>
            </a:r>
            <a:r>
              <a:rPr lang="en-US" sz="1800" dirty="0"/>
              <a:t> because </a:t>
            </a:r>
            <a:r>
              <a:rPr lang="en-US" sz="1800" dirty="0">
                <a:ea typeface="Cambria Math" pitchFamily="18" charset="0"/>
              </a:rPr>
              <a:t>6</a:t>
            </a:r>
            <a:r>
              <a:rPr lang="en-US" sz="1800" dirty="0"/>
              <a:t> divides </a:t>
            </a:r>
            <a:r>
              <a:rPr lang="en-US" sz="1800" dirty="0">
                <a:ea typeface="Cambria Math" pitchFamily="18" charset="0"/>
              </a:rPr>
              <a:t>17</a:t>
            </a:r>
            <a:r>
              <a:rPr lang="en-US" sz="1800" dirty="0"/>
              <a:t> </a:t>
            </a:r>
            <a:r>
              <a:rPr lang="en-US" sz="1800" i="1" dirty="0"/>
              <a:t>−</a:t>
            </a:r>
            <a:r>
              <a:rPr lang="en-US" sz="1800" dirty="0"/>
              <a:t> </a:t>
            </a:r>
            <a:r>
              <a:rPr lang="en-US" sz="1800" dirty="0">
                <a:ea typeface="Cambria Math" pitchFamily="18" charset="0"/>
              </a:rPr>
              <a:t>5</a:t>
            </a:r>
            <a:r>
              <a:rPr lang="en-US" sz="1800" dirty="0"/>
              <a:t> = </a:t>
            </a:r>
            <a:r>
              <a:rPr lang="en-US" sz="1800" dirty="0">
                <a:ea typeface="Cambria Math" pitchFamily="18" charset="0"/>
              </a:rPr>
              <a:t>12. </a:t>
            </a:r>
          </a:p>
          <a:p>
            <a:pPr lvl="2">
              <a:spcBef>
                <a:spcPts val="600"/>
              </a:spcBef>
            </a:pPr>
            <a:r>
              <a:rPr lang="en-US" sz="1800" dirty="0">
                <a:ea typeface="Cambria Math" pitchFamily="18" charset="0"/>
              </a:rPr>
              <a:t>24</a:t>
            </a:r>
            <a:r>
              <a:rPr lang="en-US" sz="1800" dirty="0"/>
              <a:t> </a:t>
            </a:r>
            <a:r>
              <a:rPr lang="en-US" sz="1800" dirty="0">
                <a:ea typeface="Cambria Math"/>
              </a:rPr>
              <a:t>≢ </a:t>
            </a:r>
            <a:r>
              <a:rPr lang="en-US" sz="1800" dirty="0">
                <a:ea typeface="Cambria Math" pitchFamily="18" charset="0"/>
              </a:rPr>
              <a:t>14</a:t>
            </a:r>
            <a:r>
              <a:rPr lang="en-US" sz="1800" dirty="0"/>
              <a:t> (mod </a:t>
            </a:r>
            <a:r>
              <a:rPr lang="en-US" sz="1800" dirty="0">
                <a:ea typeface="Cambria Math" pitchFamily="18" charset="0"/>
              </a:rPr>
              <a:t>6)</a:t>
            </a:r>
            <a:r>
              <a:rPr lang="en-US" sz="1800" dirty="0"/>
              <a:t> since </a:t>
            </a:r>
            <a:r>
              <a:rPr lang="en-US" sz="1800" dirty="0">
                <a:ea typeface="Cambria Math" pitchFamily="18" charset="0"/>
              </a:rPr>
              <a:t>24</a:t>
            </a:r>
            <a:r>
              <a:rPr lang="en-US" sz="1800" dirty="0"/>
              <a:t> </a:t>
            </a:r>
            <a:r>
              <a:rPr lang="en-US" sz="1800" i="1" dirty="0"/>
              <a:t>−</a:t>
            </a:r>
            <a:r>
              <a:rPr lang="en-US" sz="1800" dirty="0"/>
              <a:t> </a:t>
            </a:r>
            <a:r>
              <a:rPr lang="en-US" sz="1800" dirty="0">
                <a:ea typeface="Cambria Math" pitchFamily="18" charset="0"/>
              </a:rPr>
              <a:t>14</a:t>
            </a:r>
            <a:r>
              <a:rPr lang="en-US" sz="1800" dirty="0"/>
              <a:t> = </a:t>
            </a:r>
            <a:r>
              <a:rPr lang="en-US" sz="1800" dirty="0">
                <a:ea typeface="Cambria Math" pitchFamily="18" charset="0"/>
              </a:rPr>
              <a:t>10  is not divisible by 6.</a:t>
            </a:r>
            <a:endParaRPr lang="en-US" sz="1800" dirty="0"/>
          </a:p>
        </p:txBody>
      </p:sp>
    </p:spTree>
    <p:extLst>
      <p:ext uri="{BB962C8B-B14F-4D97-AF65-F5344CB8AC3E}">
        <p14:creationId xmlns:p14="http://schemas.microsoft.com/office/powerpoint/2010/main" val="2655548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Affine Ciphers</a:t>
            </a:r>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en-US" sz="2000" dirty="0"/>
              <a:t>Shift ciphers are a special case of </a:t>
            </a:r>
            <a:r>
              <a:rPr lang="en-US" sz="2000" i="1" dirty="0"/>
              <a:t>affine ciphers </a:t>
            </a:r>
            <a:r>
              <a:rPr lang="en-US" sz="2000" dirty="0"/>
              <a:t>which use functions of the form</a:t>
            </a:r>
          </a:p>
          <a:p>
            <a:pPr lvl="1">
              <a:spcBef>
                <a:spcPts val="200"/>
              </a:spcBef>
              <a:buNone/>
            </a:pPr>
            <a:r>
              <a:rPr lang="en-US" sz="2000" i="1" dirty="0"/>
              <a:t>f</a:t>
            </a:r>
            <a:r>
              <a:rPr lang="en-US" sz="2000" dirty="0"/>
              <a:t>(</a:t>
            </a:r>
            <a:r>
              <a:rPr lang="en-US" sz="2000" i="1" dirty="0"/>
              <a:t>p</a:t>
            </a:r>
            <a:r>
              <a:rPr lang="en-US" sz="2000" dirty="0"/>
              <a:t>)</a:t>
            </a:r>
            <a:r>
              <a:rPr lang="en-US" sz="2000" i="1" dirty="0"/>
              <a:t> = </a:t>
            </a:r>
            <a:r>
              <a:rPr lang="en-US" sz="2000" dirty="0"/>
              <a:t>(</a:t>
            </a:r>
            <a:r>
              <a:rPr lang="en-US" sz="2000" i="1" dirty="0" err="1"/>
              <a:t>ap</a:t>
            </a:r>
            <a:r>
              <a:rPr lang="en-US" sz="2000" i="1" dirty="0"/>
              <a:t> + </a:t>
            </a:r>
            <a:r>
              <a:rPr lang="en-US" sz="2000" i="1" dirty="0">
                <a:ea typeface="Cambria Math" pitchFamily="18" charset="0"/>
              </a:rPr>
              <a:t>b</a:t>
            </a:r>
            <a:r>
              <a:rPr lang="en-US" sz="2000" dirty="0"/>
              <a:t>)</a:t>
            </a:r>
            <a:r>
              <a:rPr lang="en-US" sz="2000" i="1" dirty="0"/>
              <a:t> </a:t>
            </a:r>
            <a:r>
              <a:rPr lang="en-US" sz="2000" b="1" dirty="0"/>
              <a:t>mod</a:t>
            </a:r>
            <a:r>
              <a:rPr lang="en-US" sz="2000" dirty="0"/>
              <a:t> </a:t>
            </a:r>
            <a:r>
              <a:rPr lang="en-US" sz="2000" dirty="0">
                <a:ea typeface="Cambria Math" pitchFamily="18" charset="0"/>
              </a:rPr>
              <a:t>26,</a:t>
            </a:r>
          </a:p>
          <a:p>
            <a:pPr>
              <a:spcBef>
                <a:spcPts val="200"/>
              </a:spcBef>
            </a:pPr>
            <a:r>
              <a:rPr lang="en-US" sz="2000" dirty="0">
                <a:ea typeface="Cambria Math" pitchFamily="18" charset="0"/>
              </a:rPr>
              <a:t>where </a:t>
            </a:r>
            <a:r>
              <a:rPr lang="en-US" sz="2000" i="1" dirty="0">
                <a:ea typeface="Cambria Math" pitchFamily="18" charset="0"/>
              </a:rPr>
              <a:t>a</a:t>
            </a:r>
            <a:r>
              <a:rPr lang="en-US" sz="2000" dirty="0">
                <a:ea typeface="Cambria Math" pitchFamily="18" charset="0"/>
              </a:rPr>
              <a:t> and </a:t>
            </a:r>
            <a:r>
              <a:rPr lang="en-US" sz="2000" i="1" dirty="0">
                <a:ea typeface="Cambria Math" pitchFamily="18" charset="0"/>
              </a:rPr>
              <a:t>b</a:t>
            </a:r>
            <a:r>
              <a:rPr lang="en-US" sz="2000" dirty="0">
                <a:ea typeface="Cambria Math" pitchFamily="18" charset="0"/>
              </a:rPr>
              <a:t> are integers, chosen so that </a:t>
            </a:r>
            <a:r>
              <a:rPr lang="en-US" sz="2000" i="1" dirty="0">
                <a:ea typeface="Cambria Math" pitchFamily="18" charset="0"/>
              </a:rPr>
              <a:t>f  </a:t>
            </a:r>
            <a:r>
              <a:rPr lang="en-US" sz="2000" dirty="0">
                <a:ea typeface="Cambria Math" pitchFamily="18" charset="0"/>
              </a:rPr>
              <a:t>is a bijection.</a:t>
            </a:r>
          </a:p>
          <a:p>
            <a:pPr>
              <a:spcBef>
                <a:spcPts val="200"/>
              </a:spcBef>
            </a:pPr>
            <a:r>
              <a:rPr lang="en-US" sz="2000" dirty="0">
                <a:ea typeface="Cambria Math" pitchFamily="18" charset="0"/>
              </a:rPr>
              <a:t>The function is a bijection if and only if </a:t>
            </a:r>
            <a:r>
              <a:rPr lang="en-US" sz="2000" dirty="0" err="1">
                <a:ea typeface="Cambria Math" pitchFamily="18" charset="0"/>
              </a:rPr>
              <a:t>gcd</a:t>
            </a:r>
            <a:r>
              <a:rPr lang="en-US" sz="2000" dirty="0">
                <a:ea typeface="Cambria Math" pitchFamily="18" charset="0"/>
              </a:rPr>
              <a:t>(</a:t>
            </a:r>
            <a:r>
              <a:rPr lang="en-US" sz="2000" i="1" dirty="0">
                <a:ea typeface="Cambria Math" pitchFamily="18" charset="0"/>
              </a:rPr>
              <a:t>a</a:t>
            </a:r>
            <a:r>
              <a:rPr lang="en-US" sz="2000" dirty="0">
                <a:ea typeface="Cambria Math" pitchFamily="18" charset="0"/>
              </a:rPr>
              <a:t>,26) = 1.</a:t>
            </a:r>
          </a:p>
          <a:p>
            <a:pPr>
              <a:spcBef>
                <a:spcPts val="200"/>
              </a:spcBef>
            </a:pPr>
            <a:r>
              <a:rPr lang="en-US" sz="2000" b="1" dirty="0">
                <a:ea typeface="Cambria Math" pitchFamily="18" charset="0"/>
              </a:rPr>
              <a:t>Example</a:t>
            </a:r>
            <a:r>
              <a:rPr lang="en-US" sz="2000" dirty="0">
                <a:ea typeface="Cambria Math" pitchFamily="18" charset="0"/>
              </a:rPr>
              <a:t>: What letter replaces the letter K when the  function </a:t>
            </a:r>
            <a:r>
              <a:rPr lang="en-US" sz="2000" dirty="0"/>
              <a:t> </a:t>
            </a:r>
            <a:r>
              <a:rPr lang="en-US" sz="2000" i="1" dirty="0"/>
              <a:t>f</a:t>
            </a:r>
            <a:r>
              <a:rPr lang="en-US" sz="2000" dirty="0"/>
              <a:t>(</a:t>
            </a:r>
            <a:r>
              <a:rPr lang="en-US" sz="2000" i="1" dirty="0"/>
              <a:t>p</a:t>
            </a:r>
            <a:r>
              <a:rPr lang="en-US" sz="2000" dirty="0"/>
              <a:t>)</a:t>
            </a:r>
            <a:r>
              <a:rPr lang="en-US" sz="2000" i="1" dirty="0"/>
              <a:t> = </a:t>
            </a:r>
            <a:r>
              <a:rPr lang="en-US" sz="2000" dirty="0"/>
              <a:t>(</a:t>
            </a:r>
            <a:r>
              <a:rPr lang="en-US" sz="2000" dirty="0">
                <a:ea typeface="Cambria Math" pitchFamily="18" charset="0"/>
              </a:rPr>
              <a:t>7</a:t>
            </a:r>
            <a:r>
              <a:rPr lang="en-US" sz="2000" i="1" dirty="0"/>
              <a:t>p + </a:t>
            </a:r>
            <a:r>
              <a:rPr lang="en-US" sz="2000" dirty="0">
                <a:ea typeface="Cambria Math" pitchFamily="18" charset="0"/>
              </a:rPr>
              <a:t>3</a:t>
            </a:r>
            <a:r>
              <a:rPr lang="en-US" sz="2000" dirty="0"/>
              <a:t>)</a:t>
            </a:r>
            <a:r>
              <a:rPr lang="en-US" sz="2000" i="1" dirty="0"/>
              <a:t> </a:t>
            </a:r>
            <a:r>
              <a:rPr lang="en-US" sz="2000" b="1" dirty="0"/>
              <a:t>mod</a:t>
            </a:r>
            <a:r>
              <a:rPr lang="en-US" sz="2000" dirty="0"/>
              <a:t> </a:t>
            </a:r>
            <a:r>
              <a:rPr lang="en-US" sz="2000" dirty="0">
                <a:ea typeface="Cambria Math" pitchFamily="18" charset="0"/>
              </a:rPr>
              <a:t>26 is used for encryption.</a:t>
            </a:r>
          </a:p>
          <a:p>
            <a:pPr>
              <a:spcBef>
                <a:spcPts val="200"/>
              </a:spcBef>
            </a:pPr>
            <a:r>
              <a:rPr lang="en-US" sz="2000" b="1" dirty="0">
                <a:ea typeface="Cambria Math" pitchFamily="18" charset="0"/>
              </a:rPr>
              <a:t>Solution</a:t>
            </a:r>
            <a:r>
              <a:rPr lang="en-US" sz="2000" dirty="0">
                <a:ea typeface="Cambria Math" pitchFamily="18" charset="0"/>
              </a:rPr>
              <a:t>: Since 10 represents K, </a:t>
            </a:r>
            <a:r>
              <a:rPr lang="en-US" sz="2000" i="1" dirty="0"/>
              <a:t>f</a:t>
            </a:r>
            <a:r>
              <a:rPr lang="en-US" sz="2000" dirty="0"/>
              <a:t>(</a:t>
            </a:r>
            <a:r>
              <a:rPr lang="en-US" sz="2000" dirty="0">
                <a:ea typeface="Cambria Math" pitchFamily="18" charset="0"/>
              </a:rPr>
              <a:t>10</a:t>
            </a:r>
            <a:r>
              <a:rPr lang="en-US" sz="2000" dirty="0"/>
              <a:t>)</a:t>
            </a:r>
            <a:r>
              <a:rPr lang="en-US" sz="2000" i="1" dirty="0"/>
              <a:t> = </a:t>
            </a:r>
            <a:r>
              <a:rPr lang="en-US" sz="2000" dirty="0"/>
              <a:t>(</a:t>
            </a:r>
            <a:r>
              <a:rPr lang="en-US" sz="2000" dirty="0">
                <a:ea typeface="Cambria Math" pitchFamily="18" charset="0"/>
              </a:rPr>
              <a:t>7</a:t>
            </a:r>
            <a:r>
              <a:rPr lang="en-US" sz="2000" dirty="0">
                <a:ea typeface="Cambria Math"/>
              </a:rPr>
              <a:t>∙</a:t>
            </a:r>
            <a:r>
              <a:rPr lang="en-US" sz="2000" dirty="0">
                <a:ea typeface="Cambria Math" pitchFamily="18" charset="0"/>
              </a:rPr>
              <a:t>10</a:t>
            </a:r>
            <a:r>
              <a:rPr lang="en-US" sz="2000" i="1" dirty="0"/>
              <a:t> + </a:t>
            </a:r>
            <a:r>
              <a:rPr lang="en-US" sz="2000" dirty="0">
                <a:ea typeface="Cambria Math" pitchFamily="18" charset="0"/>
              </a:rPr>
              <a:t>3</a:t>
            </a:r>
            <a:r>
              <a:rPr lang="en-US" sz="2000" dirty="0"/>
              <a:t>)</a:t>
            </a:r>
            <a:r>
              <a:rPr lang="en-US" sz="2000" i="1" dirty="0"/>
              <a:t> </a:t>
            </a:r>
            <a:r>
              <a:rPr lang="en-US" sz="2000" b="1" dirty="0"/>
              <a:t>mod</a:t>
            </a:r>
            <a:r>
              <a:rPr lang="en-US" sz="2000" dirty="0"/>
              <a:t> </a:t>
            </a:r>
            <a:r>
              <a:rPr lang="en-US" sz="2000" dirty="0">
                <a:ea typeface="Cambria Math" pitchFamily="18" charset="0"/>
              </a:rPr>
              <a:t>26 =21, which is then replaced by V.</a:t>
            </a:r>
          </a:p>
          <a:p>
            <a:pPr>
              <a:spcBef>
                <a:spcPts val="200"/>
              </a:spcBef>
            </a:pPr>
            <a:r>
              <a:rPr lang="en-US" sz="2000" dirty="0">
                <a:ea typeface="Cambria Math" pitchFamily="18" charset="0"/>
              </a:rPr>
              <a:t>To decrypt a message encrypted by a shift cipher, the congruence  </a:t>
            </a:r>
            <a:r>
              <a:rPr lang="en-US" sz="2000" i="1" dirty="0">
                <a:ea typeface="Cambria Math" pitchFamily="18" charset="0"/>
              </a:rPr>
              <a:t>c</a:t>
            </a:r>
            <a:r>
              <a:rPr lang="en-US" sz="2000" dirty="0">
                <a:ea typeface="Cambria Math" pitchFamily="18" charset="0"/>
              </a:rPr>
              <a:t> </a:t>
            </a:r>
            <a:r>
              <a:rPr lang="en-US" sz="2000" dirty="0">
                <a:ea typeface="Cambria Math"/>
              </a:rPr>
              <a:t>≡</a:t>
            </a:r>
            <a:r>
              <a:rPr lang="en-US" sz="2000" dirty="0">
                <a:ea typeface="Cambria Math" pitchFamily="18" charset="0"/>
              </a:rPr>
              <a:t> </a:t>
            </a:r>
            <a:r>
              <a:rPr lang="en-US" sz="2000" i="1" dirty="0" err="1">
                <a:ea typeface="Cambria Math" pitchFamily="18" charset="0"/>
              </a:rPr>
              <a:t>ap</a:t>
            </a:r>
            <a:r>
              <a:rPr lang="en-US" sz="2000" dirty="0">
                <a:ea typeface="Cambria Math" pitchFamily="18" charset="0"/>
              </a:rPr>
              <a:t> + </a:t>
            </a:r>
            <a:r>
              <a:rPr lang="en-US" sz="2000" i="1" dirty="0">
                <a:ea typeface="Cambria Math" pitchFamily="18" charset="0"/>
              </a:rPr>
              <a:t>b</a:t>
            </a:r>
            <a:r>
              <a:rPr lang="en-US" sz="2000" dirty="0">
                <a:ea typeface="Cambria Math" pitchFamily="18" charset="0"/>
              </a:rPr>
              <a:t> (mod 26) needs to be solved for </a:t>
            </a:r>
            <a:r>
              <a:rPr lang="en-US" sz="2000" i="1" dirty="0">
                <a:ea typeface="Cambria Math" pitchFamily="18" charset="0"/>
              </a:rPr>
              <a:t>p</a:t>
            </a:r>
            <a:r>
              <a:rPr lang="en-US" sz="2000" dirty="0">
                <a:ea typeface="Cambria Math" pitchFamily="18" charset="0"/>
              </a:rPr>
              <a:t>.</a:t>
            </a:r>
          </a:p>
          <a:p>
            <a:pPr lvl="1">
              <a:spcBef>
                <a:spcPts val="200"/>
              </a:spcBef>
            </a:pPr>
            <a:r>
              <a:rPr lang="en-US" sz="1800" dirty="0">
                <a:ea typeface="Cambria Math" pitchFamily="18" charset="0"/>
              </a:rPr>
              <a:t>Subtract </a:t>
            </a:r>
            <a:r>
              <a:rPr lang="en-US" sz="1800" i="1" dirty="0">
                <a:ea typeface="Cambria Math" pitchFamily="18" charset="0"/>
              </a:rPr>
              <a:t>b</a:t>
            </a:r>
            <a:r>
              <a:rPr lang="en-US" sz="1800" dirty="0">
                <a:ea typeface="Cambria Math" pitchFamily="18" charset="0"/>
              </a:rPr>
              <a:t> from both sides to obtain </a:t>
            </a:r>
            <a:r>
              <a:rPr lang="en-US" sz="1800" i="1" dirty="0">
                <a:ea typeface="Cambria Math" pitchFamily="18" charset="0"/>
              </a:rPr>
              <a:t>c</a:t>
            </a:r>
            <a:r>
              <a:rPr lang="en-US" sz="1800" i="1" dirty="0">
                <a:ea typeface="Cambria Math"/>
              </a:rPr>
              <a:t>− b</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err="1">
                <a:ea typeface="Cambria Math" pitchFamily="18" charset="0"/>
              </a:rPr>
              <a:t>ap</a:t>
            </a:r>
            <a:r>
              <a:rPr lang="en-US" sz="1800" dirty="0">
                <a:ea typeface="Cambria Math" pitchFamily="18" charset="0"/>
              </a:rPr>
              <a:t>  (mod 26).</a:t>
            </a:r>
          </a:p>
          <a:p>
            <a:pPr lvl="1">
              <a:spcBef>
                <a:spcPts val="200"/>
              </a:spcBef>
            </a:pPr>
            <a:r>
              <a:rPr lang="en-US" sz="1800" dirty="0">
                <a:ea typeface="Cambria Math" pitchFamily="18" charset="0"/>
              </a:rPr>
              <a:t>Multiply both sides by  the inverse of a modulo 26, which exists since </a:t>
            </a:r>
            <a:r>
              <a:rPr lang="en-US" sz="1800" dirty="0" err="1">
                <a:ea typeface="Cambria Math" pitchFamily="18" charset="0"/>
              </a:rPr>
              <a:t>gcd</a:t>
            </a:r>
            <a:r>
              <a:rPr lang="en-US" sz="1800" dirty="0">
                <a:ea typeface="Cambria Math" pitchFamily="18" charset="0"/>
              </a:rPr>
              <a:t>(</a:t>
            </a:r>
            <a:r>
              <a:rPr lang="en-US" sz="1800" i="1" dirty="0">
                <a:ea typeface="Cambria Math" pitchFamily="18" charset="0"/>
              </a:rPr>
              <a:t>a</a:t>
            </a:r>
            <a:r>
              <a:rPr lang="en-US" sz="1800" dirty="0">
                <a:ea typeface="Cambria Math" pitchFamily="18" charset="0"/>
              </a:rPr>
              <a:t>,26) = 1.</a:t>
            </a:r>
          </a:p>
          <a:p>
            <a:pPr lvl="1">
              <a:spcBef>
                <a:spcPts val="200"/>
              </a:spcBef>
            </a:pP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err="1">
                <a:ea typeface="Cambria Math"/>
              </a:rPr>
              <a:t>ā</a:t>
            </a:r>
            <a:r>
              <a:rPr lang="en-US" sz="1800" i="1" dirty="0" err="1">
                <a:ea typeface="Cambria Math" pitchFamily="18" charset="0"/>
              </a:rPr>
              <a:t>ap</a:t>
            </a:r>
            <a:r>
              <a:rPr lang="en-US" sz="1800" dirty="0">
                <a:ea typeface="Cambria Math" pitchFamily="18" charset="0"/>
              </a:rPr>
              <a:t>  (mod 26), which simplifies to </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a:ea typeface="Cambria Math" pitchFamily="18" charset="0"/>
              </a:rPr>
              <a:t>p</a:t>
            </a:r>
            <a:r>
              <a:rPr lang="en-US" sz="1800" dirty="0">
                <a:ea typeface="Cambria Math" pitchFamily="18" charset="0"/>
              </a:rPr>
              <a:t>  (mod 26).</a:t>
            </a:r>
          </a:p>
          <a:p>
            <a:pPr lvl="1">
              <a:spcBef>
                <a:spcPts val="200"/>
              </a:spcBef>
            </a:pPr>
            <a:r>
              <a:rPr lang="en-US" sz="1800" i="1" dirty="0">
                <a:ea typeface="Cambria Math" pitchFamily="18" charset="0"/>
              </a:rPr>
              <a:t>p </a:t>
            </a:r>
            <a:r>
              <a:rPr lang="en-US" sz="1800" dirty="0">
                <a:ea typeface="Cambria Math"/>
              </a:rPr>
              <a:t>≡ </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(mod 26) is used to determine </a:t>
            </a:r>
            <a:r>
              <a:rPr lang="en-US" sz="1800" i="1" dirty="0">
                <a:ea typeface="Cambria Math" pitchFamily="18" charset="0"/>
              </a:rPr>
              <a:t>p </a:t>
            </a:r>
            <a:r>
              <a:rPr lang="en-US" sz="1800" dirty="0">
                <a:ea typeface="Cambria Math" pitchFamily="18" charset="0"/>
              </a:rPr>
              <a:t>in</a:t>
            </a:r>
            <a:r>
              <a:rPr lang="en-US" sz="1800" i="1" dirty="0">
                <a:ea typeface="Cambria Math" pitchFamily="18" charset="0"/>
              </a:rPr>
              <a:t> </a:t>
            </a:r>
            <a:r>
              <a:rPr lang="en-US" sz="1800" b="1" dirty="0">
                <a:ea typeface="Cambria Math" pitchFamily="18" charset="0"/>
              </a:rPr>
              <a:t>Z</a:t>
            </a:r>
            <a:r>
              <a:rPr lang="en-US" sz="1800" baseline="-25000" dirty="0">
                <a:ea typeface="Cambria Math" pitchFamily="18" charset="0"/>
              </a:rPr>
              <a:t>26</a:t>
            </a:r>
            <a:r>
              <a:rPr lang="en-US" sz="1800" dirty="0">
                <a:ea typeface="Cambria Math" pitchFamily="18" charset="0"/>
              </a:rPr>
              <a:t>.s</a:t>
            </a:r>
            <a:endParaRPr lang="en-US" sz="1800" baseline="-25000" dirty="0">
              <a:ea typeface="Cambria Math" pitchFamily="18" charset="0"/>
            </a:endParaRPr>
          </a:p>
        </p:txBody>
      </p:sp>
    </p:spTree>
    <p:extLst>
      <p:ext uri="{BB962C8B-B14F-4D97-AF65-F5344CB8AC3E}">
        <p14:creationId xmlns:p14="http://schemas.microsoft.com/office/powerpoint/2010/main" val="6077181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 of Affine Ciphers</a:t>
            </a:r>
          </a:p>
        </p:txBody>
      </p:sp>
      <p:sp>
        <p:nvSpPr>
          <p:cNvPr id="3" name="Content Placeholder 2"/>
          <p:cNvSpPr>
            <a:spLocks noGrp="1"/>
          </p:cNvSpPr>
          <p:nvPr>
            <p:ph idx="1"/>
          </p:nvPr>
        </p:nvSpPr>
        <p:spPr>
          <a:xfrm>
            <a:off x="457200" y="1295400"/>
            <a:ext cx="8424000" cy="5257800"/>
          </a:xfrm>
        </p:spPr>
        <p:txBody>
          <a:bodyPr/>
          <a:lstStyle/>
          <a:p>
            <a:pPr>
              <a:spcBef>
                <a:spcPts val="0"/>
              </a:spcBef>
              <a:spcAft>
                <a:spcPts val="400"/>
              </a:spcAft>
            </a:pPr>
            <a:r>
              <a:rPr lang="en-US" sz="2000" dirty="0"/>
              <a:t>The process of recovering plaintext from </a:t>
            </a:r>
            <a:r>
              <a:rPr lang="en-US" sz="2000" dirty="0" err="1"/>
              <a:t>ciphertext</a:t>
            </a:r>
            <a:r>
              <a:rPr lang="en-US" sz="2000" dirty="0"/>
              <a:t> without knowledge both  of the encryption method and the key is known as </a:t>
            </a:r>
            <a:r>
              <a:rPr lang="en-US" sz="2000" i="1" dirty="0"/>
              <a:t>cryptanalysis</a:t>
            </a:r>
            <a:r>
              <a:rPr lang="en-US" sz="2000" dirty="0"/>
              <a:t> or </a:t>
            </a:r>
            <a:r>
              <a:rPr lang="en-US" sz="2000" i="1" dirty="0"/>
              <a:t>breaking codes</a:t>
            </a:r>
            <a:r>
              <a:rPr lang="en-US" sz="2000" dirty="0"/>
              <a:t>.</a:t>
            </a:r>
          </a:p>
          <a:p>
            <a:pPr>
              <a:spcBef>
                <a:spcPts val="0"/>
              </a:spcBef>
              <a:spcAft>
                <a:spcPts val="400"/>
              </a:spcAft>
            </a:pPr>
            <a:r>
              <a:rPr lang="en-US" sz="2000" dirty="0"/>
              <a:t>An important tool for cryptanalyzing </a:t>
            </a:r>
            <a:r>
              <a:rPr lang="en-US" sz="2000" dirty="0" err="1"/>
              <a:t>ciphertext</a:t>
            </a:r>
            <a:r>
              <a:rPr lang="en-US" sz="2000" dirty="0"/>
              <a:t> produced with a affine ciphers is the relative frequencies of letters. The nine most common letters in the English texts are E </a:t>
            </a:r>
            <a:r>
              <a:rPr lang="en-US" sz="2000" dirty="0">
                <a:ea typeface="Cambria Math" pitchFamily="18" charset="0"/>
              </a:rPr>
              <a:t>13</a:t>
            </a:r>
            <a:r>
              <a:rPr lang="en-US" sz="2000" dirty="0"/>
              <a:t>%, T </a:t>
            </a:r>
            <a:r>
              <a:rPr lang="en-US" sz="2000" dirty="0">
                <a:ea typeface="Cambria Math" pitchFamily="18" charset="0"/>
              </a:rPr>
              <a:t>9</a:t>
            </a:r>
            <a:r>
              <a:rPr lang="en-US" sz="2000" dirty="0"/>
              <a:t>%, A </a:t>
            </a:r>
            <a:r>
              <a:rPr lang="en-US" sz="2000" dirty="0">
                <a:ea typeface="Cambria Math" pitchFamily="18" charset="0"/>
              </a:rPr>
              <a:t>8</a:t>
            </a:r>
            <a:r>
              <a:rPr lang="en-US" sz="2000" dirty="0"/>
              <a:t>%, O </a:t>
            </a:r>
            <a:r>
              <a:rPr lang="en-US" sz="2000" dirty="0">
                <a:ea typeface="Cambria Math" pitchFamily="18" charset="0"/>
              </a:rPr>
              <a:t>8</a:t>
            </a:r>
            <a:r>
              <a:rPr lang="en-US" sz="2000" dirty="0"/>
              <a:t>%, I </a:t>
            </a:r>
            <a:r>
              <a:rPr lang="en-US" sz="2000" dirty="0">
                <a:ea typeface="Cambria Math" pitchFamily="18" charset="0"/>
              </a:rPr>
              <a:t>7</a:t>
            </a:r>
            <a:r>
              <a:rPr lang="en-US" sz="2000" dirty="0"/>
              <a:t>%, N </a:t>
            </a:r>
            <a:r>
              <a:rPr lang="en-US" sz="2000" dirty="0">
                <a:ea typeface="Cambria Math" pitchFamily="18" charset="0"/>
              </a:rPr>
              <a:t>7</a:t>
            </a:r>
            <a:r>
              <a:rPr lang="en-US" sz="2000" dirty="0"/>
              <a:t>%, S </a:t>
            </a:r>
            <a:r>
              <a:rPr lang="en-US" sz="2000" dirty="0">
                <a:ea typeface="Cambria Math" pitchFamily="18" charset="0"/>
              </a:rPr>
              <a:t>7</a:t>
            </a:r>
            <a:r>
              <a:rPr lang="en-US" sz="2000" dirty="0"/>
              <a:t>%, H </a:t>
            </a:r>
            <a:r>
              <a:rPr lang="en-US" sz="2000" dirty="0">
                <a:ea typeface="Cambria Math" pitchFamily="18" charset="0"/>
              </a:rPr>
              <a:t>6</a:t>
            </a:r>
            <a:r>
              <a:rPr lang="en-US" sz="2000" dirty="0"/>
              <a:t>%, and R </a:t>
            </a:r>
            <a:r>
              <a:rPr lang="en-US" sz="2000" dirty="0">
                <a:ea typeface="Cambria Math" pitchFamily="18" charset="0"/>
              </a:rPr>
              <a:t>6</a:t>
            </a:r>
            <a:r>
              <a:rPr lang="en-US" sz="2000" dirty="0"/>
              <a:t>%.</a:t>
            </a:r>
          </a:p>
          <a:p>
            <a:pPr>
              <a:spcBef>
                <a:spcPts val="0"/>
              </a:spcBef>
              <a:spcAft>
                <a:spcPts val="400"/>
              </a:spcAft>
            </a:pPr>
            <a:r>
              <a:rPr lang="en-US" sz="2000" dirty="0"/>
              <a:t>To analyze </a:t>
            </a:r>
            <a:r>
              <a:rPr lang="en-US" sz="2000" dirty="0" err="1"/>
              <a:t>ciphertext</a:t>
            </a:r>
            <a:r>
              <a:rPr lang="en-US" sz="2000" dirty="0"/>
              <a:t>:</a:t>
            </a:r>
          </a:p>
          <a:p>
            <a:pPr lvl="1">
              <a:spcBef>
                <a:spcPts val="0"/>
              </a:spcBef>
              <a:spcAft>
                <a:spcPts val="400"/>
              </a:spcAft>
            </a:pPr>
            <a:r>
              <a:rPr lang="en-US" sz="1800" dirty="0"/>
              <a:t>Find the frequency of the letters in the </a:t>
            </a:r>
            <a:r>
              <a:rPr lang="en-US" sz="1800" dirty="0" err="1"/>
              <a:t>ciphertext</a:t>
            </a:r>
            <a:r>
              <a:rPr lang="en-US" sz="1800" dirty="0"/>
              <a:t>.</a:t>
            </a:r>
          </a:p>
          <a:p>
            <a:pPr lvl="1">
              <a:spcBef>
                <a:spcPts val="0"/>
              </a:spcBef>
              <a:spcAft>
                <a:spcPts val="400"/>
              </a:spcAft>
            </a:pPr>
            <a:r>
              <a:rPr lang="en-US" sz="1800" dirty="0"/>
              <a:t>Hypothesize that the most frequent letter is produced by encrypting E. </a:t>
            </a:r>
          </a:p>
          <a:p>
            <a:pPr lvl="1">
              <a:spcBef>
                <a:spcPts val="0"/>
              </a:spcBef>
              <a:spcAft>
                <a:spcPts val="400"/>
              </a:spcAft>
            </a:pPr>
            <a:r>
              <a:rPr lang="en-US" sz="1800" dirty="0"/>
              <a:t>If the value of the shift from E to the most frequent letter is </a:t>
            </a:r>
            <a:r>
              <a:rPr lang="en-US" sz="1800" i="1" dirty="0"/>
              <a:t>k</a:t>
            </a:r>
            <a:r>
              <a:rPr lang="en-US" sz="1800" dirty="0"/>
              <a:t>, shift the </a:t>
            </a:r>
            <a:r>
              <a:rPr lang="en-US" sz="1800" dirty="0" err="1"/>
              <a:t>ciphertext</a:t>
            </a:r>
            <a:r>
              <a:rPr lang="en-US" sz="1800" dirty="0"/>
              <a:t> by </a:t>
            </a:r>
            <a:r>
              <a:rPr lang="en-US" sz="1800" dirty="0">
                <a:ea typeface="Cambria Math"/>
              </a:rPr>
              <a:t>−</a:t>
            </a:r>
            <a:r>
              <a:rPr lang="en-US" sz="1800" i="1" dirty="0"/>
              <a:t>k</a:t>
            </a:r>
            <a:r>
              <a:rPr lang="en-US" sz="1800" dirty="0"/>
              <a:t> and see if it makes sense.</a:t>
            </a:r>
          </a:p>
          <a:p>
            <a:pPr lvl="1">
              <a:spcBef>
                <a:spcPts val="0"/>
              </a:spcBef>
              <a:spcAft>
                <a:spcPts val="400"/>
              </a:spcAft>
            </a:pPr>
            <a:r>
              <a:rPr lang="en-US" sz="1800" dirty="0"/>
              <a:t>If not, try T as a hypothesis and continue. </a:t>
            </a:r>
          </a:p>
          <a:p>
            <a:pPr>
              <a:spcBef>
                <a:spcPts val="0"/>
              </a:spcBef>
              <a:spcAft>
                <a:spcPts val="400"/>
              </a:spcAft>
            </a:pPr>
            <a:r>
              <a:rPr lang="en-US" sz="2000" b="1" dirty="0"/>
              <a:t>Example</a:t>
            </a:r>
            <a:r>
              <a:rPr lang="en-US" sz="2000" dirty="0"/>
              <a:t>: We intercepted the message “ZNK KGXRE HOXJ MKZY ZNK CUXS” that we know was produced by a shift cipher. Let’s try to cryptanalyze.</a:t>
            </a:r>
          </a:p>
          <a:p>
            <a:pPr>
              <a:spcBef>
                <a:spcPts val="0"/>
              </a:spcBef>
              <a:spcAft>
                <a:spcPts val="400"/>
              </a:spcAft>
            </a:pPr>
            <a:r>
              <a:rPr lang="en-US" sz="2000" b="1" dirty="0"/>
              <a:t>Solution</a:t>
            </a:r>
            <a:r>
              <a:rPr lang="en-US" sz="2000" dirty="0"/>
              <a:t>: The most common letter in the </a:t>
            </a:r>
            <a:r>
              <a:rPr lang="en-US" sz="2000" dirty="0" err="1"/>
              <a:t>ciphertext</a:t>
            </a:r>
            <a:r>
              <a:rPr lang="en-US" sz="2000" dirty="0"/>
              <a:t> is K. So perhaps the letters were shifted by 6 since this would then map E to K. Shifting the entire message by </a:t>
            </a:r>
            <a:r>
              <a:rPr lang="en-US" sz="2000" dirty="0">
                <a:ea typeface="Cambria Math"/>
              </a:rPr>
              <a:t>−6 gives us “THE EARLY BIRD GETS THE WORM.”</a:t>
            </a:r>
            <a:endParaRPr lang="en-US" sz="2000" dirty="0"/>
          </a:p>
        </p:txBody>
      </p:sp>
    </p:spTree>
    <p:extLst>
      <p:ext uri="{BB962C8B-B14F-4D97-AF65-F5344CB8AC3E}">
        <p14:creationId xmlns:p14="http://schemas.microsoft.com/office/powerpoint/2010/main" val="32393353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Ciphers</a:t>
            </a:r>
            <a:r>
              <a:rPr lang="en-IN" sz="1500" dirty="0"/>
              <a:t> 1</a:t>
            </a:r>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en-US" sz="2400" dirty="0"/>
              <a:t>Ciphers that replace each letter of the alphabet by another letter are called </a:t>
            </a:r>
            <a:r>
              <a:rPr lang="en-US" sz="2400" i="1" dirty="0"/>
              <a:t>character</a:t>
            </a:r>
            <a:r>
              <a:rPr lang="en-US" sz="2400" dirty="0"/>
              <a:t> or </a:t>
            </a:r>
            <a:r>
              <a:rPr lang="en-US" sz="2400" i="1" dirty="0" err="1"/>
              <a:t>monoalphabetic</a:t>
            </a:r>
            <a:r>
              <a:rPr lang="en-US" sz="2400" dirty="0"/>
              <a:t> ciphers. </a:t>
            </a:r>
          </a:p>
          <a:p>
            <a:pPr>
              <a:spcBef>
                <a:spcPts val="200"/>
              </a:spcBef>
            </a:pPr>
            <a:r>
              <a:rPr lang="en-US" sz="2400" dirty="0"/>
              <a:t>They are vulnerable to cryptanalysis based on letter frequency. </a:t>
            </a:r>
            <a:r>
              <a:rPr lang="en-US" sz="2400" i="1" dirty="0"/>
              <a:t>Block ciphers</a:t>
            </a:r>
            <a:r>
              <a:rPr lang="en-US" sz="2400" dirty="0"/>
              <a:t> avoid this problem, by replacing blocks of letters with other blocks of letters.</a:t>
            </a:r>
          </a:p>
          <a:p>
            <a:pPr>
              <a:spcBef>
                <a:spcPts val="200"/>
              </a:spcBef>
            </a:pPr>
            <a:r>
              <a:rPr lang="en-US" sz="2400" dirty="0"/>
              <a:t>A simple type of block cipher is called the </a:t>
            </a:r>
            <a:r>
              <a:rPr lang="en-US" sz="2400" i="1" dirty="0"/>
              <a:t>transposition cipher</a:t>
            </a:r>
            <a:r>
              <a:rPr lang="en-US" sz="2400" dirty="0"/>
              <a:t>. The key is a permutation </a:t>
            </a:r>
            <a:r>
              <a:rPr lang="el-GR" sz="2400" dirty="0">
                <a:ea typeface="Cambria Math"/>
              </a:rPr>
              <a:t>σ</a:t>
            </a:r>
            <a:r>
              <a:rPr lang="en-US" sz="2400" dirty="0">
                <a:ea typeface="Cambria Math"/>
              </a:rPr>
              <a:t> of the set {1,2,…,</a:t>
            </a:r>
            <a:r>
              <a:rPr lang="en-US" sz="2400" i="1" dirty="0">
                <a:ea typeface="Cambria Math"/>
              </a:rPr>
              <a:t>m</a:t>
            </a:r>
            <a:r>
              <a:rPr lang="en-US" sz="2400" dirty="0">
                <a:ea typeface="Cambria Math"/>
              </a:rPr>
              <a:t>}, where </a:t>
            </a:r>
            <a:r>
              <a:rPr lang="en-US" sz="2400" i="1" dirty="0">
                <a:ea typeface="Cambria Math"/>
              </a:rPr>
              <a:t>m</a:t>
            </a:r>
            <a:r>
              <a:rPr lang="en-US" sz="2400" dirty="0">
                <a:ea typeface="Cambria Math"/>
              </a:rPr>
              <a:t> is an integer, that is a one-to-one function from {1,2,…,</a:t>
            </a:r>
            <a:r>
              <a:rPr lang="en-US" sz="2400" i="1" dirty="0">
                <a:ea typeface="Cambria Math"/>
              </a:rPr>
              <a:t>m</a:t>
            </a:r>
            <a:r>
              <a:rPr lang="en-US" sz="2400" dirty="0">
                <a:ea typeface="Cambria Math"/>
              </a:rPr>
              <a:t>} to itself. </a:t>
            </a:r>
          </a:p>
          <a:p>
            <a:pPr>
              <a:spcBef>
                <a:spcPts val="200"/>
              </a:spcBef>
            </a:pPr>
            <a:r>
              <a:rPr lang="en-US" sz="2400" dirty="0">
                <a:ea typeface="Cambria Math"/>
              </a:rPr>
              <a:t>To encrypt a message, split the letters into blocks of size </a:t>
            </a:r>
            <a:r>
              <a:rPr lang="en-US" sz="2400" i="1" dirty="0">
                <a:ea typeface="Cambria Math"/>
              </a:rPr>
              <a:t>m, </a:t>
            </a:r>
            <a:r>
              <a:rPr lang="en-US" sz="2400" dirty="0">
                <a:ea typeface="Cambria Math"/>
              </a:rPr>
              <a:t>adding additional letters to fill out the final block. We encrypt  </a:t>
            </a:r>
            <a:r>
              <a:rPr lang="en-US" sz="2400" i="1" dirty="0">
                <a:ea typeface="Cambria Math"/>
              </a:rPr>
              <a:t>p</a:t>
            </a:r>
            <a:r>
              <a:rPr lang="en-US" sz="2400" baseline="-25000" dirty="0">
                <a:ea typeface="Cambria Math" pitchFamily="18" charset="0"/>
              </a:rPr>
              <a:t>1</a:t>
            </a:r>
            <a:r>
              <a:rPr lang="en-US" sz="2400" dirty="0">
                <a:ea typeface="Cambria Math"/>
              </a:rPr>
              <a:t>,</a:t>
            </a:r>
            <a:r>
              <a:rPr lang="en-US" sz="2400" i="1" dirty="0">
                <a:ea typeface="Cambria Math"/>
              </a:rPr>
              <a:t>p</a:t>
            </a:r>
            <a:r>
              <a:rPr lang="en-US" sz="2400" baseline="-25000" dirty="0">
                <a:ea typeface="Cambria Math" pitchFamily="18" charset="0"/>
              </a:rPr>
              <a:t>2</a:t>
            </a:r>
            <a:r>
              <a:rPr lang="en-US" sz="2400" dirty="0">
                <a:ea typeface="Cambria Math"/>
              </a:rPr>
              <a:t>,…,</a:t>
            </a:r>
            <a:r>
              <a:rPr lang="en-US" sz="2400" i="1" dirty="0">
                <a:ea typeface="Cambria Math"/>
              </a:rPr>
              <a:t>p</a:t>
            </a:r>
            <a:r>
              <a:rPr lang="en-US" sz="2400" i="1" baseline="-25000" dirty="0">
                <a:ea typeface="Cambria Math" pitchFamily="18" charset="0"/>
              </a:rPr>
              <a:t>m</a:t>
            </a:r>
            <a:r>
              <a:rPr lang="en-US" sz="2400" dirty="0">
                <a:ea typeface="Cambria Math"/>
              </a:rPr>
              <a:t> as </a:t>
            </a:r>
            <a:r>
              <a:rPr lang="en-US" sz="2400" i="1" dirty="0">
                <a:ea typeface="Cambria Math"/>
              </a:rPr>
              <a:t>c</a:t>
            </a:r>
            <a:r>
              <a:rPr lang="en-US" sz="2400" baseline="-25000" dirty="0">
                <a:ea typeface="Cambria Math" pitchFamily="18" charset="0"/>
              </a:rPr>
              <a:t>1</a:t>
            </a:r>
            <a:r>
              <a:rPr lang="en-US" sz="2400" dirty="0">
                <a:ea typeface="Cambria Math"/>
              </a:rPr>
              <a:t>,</a:t>
            </a:r>
            <a:r>
              <a:rPr lang="en-US" sz="2400" i="1" dirty="0">
                <a:ea typeface="Cambria Math"/>
              </a:rPr>
              <a:t>c</a:t>
            </a:r>
            <a:r>
              <a:rPr lang="en-US" sz="2400" baseline="-25000" dirty="0">
                <a:ea typeface="Cambria Math" pitchFamily="18" charset="0"/>
              </a:rPr>
              <a:t>2</a:t>
            </a:r>
            <a:r>
              <a:rPr lang="en-US" sz="2400" dirty="0">
                <a:ea typeface="Cambria Math"/>
              </a:rPr>
              <a:t>,…,</a:t>
            </a:r>
            <a:r>
              <a:rPr lang="en-US" sz="2400" i="1" dirty="0">
                <a:ea typeface="Cambria Math"/>
              </a:rPr>
              <a:t>c</a:t>
            </a:r>
            <a:r>
              <a:rPr lang="en-US" sz="2400" i="1" baseline="-25000" dirty="0">
                <a:ea typeface="Cambria Math" pitchFamily="18" charset="0"/>
              </a:rPr>
              <a:t>m</a:t>
            </a:r>
            <a:r>
              <a:rPr lang="en-US" sz="2400" dirty="0">
                <a:ea typeface="Cambria Math"/>
              </a:rPr>
              <a:t> =</a:t>
            </a:r>
            <a:r>
              <a:rPr lang="en-US" sz="2400" i="1" dirty="0">
                <a:ea typeface="Cambria Math"/>
              </a:rPr>
              <a:t> </a:t>
            </a:r>
            <a:r>
              <a:rPr lang="en-US" sz="2400" dirty="0">
                <a:ea typeface="Cambria Math"/>
              </a:rPr>
              <a:t> </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(1)</a:t>
            </a:r>
            <a:r>
              <a:rPr lang="en-US" sz="2400" dirty="0">
                <a:ea typeface="Cambria Math"/>
              </a:rPr>
              <a:t>,</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(2)</a:t>
            </a:r>
            <a:r>
              <a:rPr lang="en-US" sz="2400" dirty="0">
                <a:ea typeface="Cambria Math"/>
              </a:rPr>
              <a:t>,…,</a:t>
            </a:r>
            <a:r>
              <a:rPr lang="en-US" sz="2400" i="1" dirty="0">
                <a:ea typeface="Cambria Math"/>
              </a:rPr>
              <a:t>p</a:t>
            </a:r>
            <a:r>
              <a:rPr lang="el-GR" sz="2400" i="1" baseline="-25000" dirty="0">
                <a:ea typeface="Cambria Math"/>
              </a:rPr>
              <a:t>σ</a:t>
            </a:r>
            <a:r>
              <a:rPr lang="en-US" sz="2400" baseline="-25000" dirty="0">
                <a:ea typeface="Cambria Math"/>
              </a:rPr>
              <a:t>(</a:t>
            </a:r>
            <a:r>
              <a:rPr lang="en-US" sz="2400" i="1" baseline="-25000" dirty="0">
                <a:ea typeface="Cambria Math"/>
              </a:rPr>
              <a:t>m</a:t>
            </a:r>
            <a:r>
              <a:rPr lang="en-US" sz="2400" baseline="-25000" dirty="0">
                <a:ea typeface="Cambria Math"/>
              </a:rPr>
              <a:t>)</a:t>
            </a:r>
            <a:r>
              <a:rPr lang="en-US" sz="2400" dirty="0">
                <a:ea typeface="Cambria Math"/>
              </a:rPr>
              <a:t>.</a:t>
            </a:r>
          </a:p>
          <a:p>
            <a:pPr>
              <a:spcBef>
                <a:spcPts val="200"/>
              </a:spcBef>
            </a:pPr>
            <a:r>
              <a:rPr lang="en-US" sz="2400" dirty="0">
                <a:ea typeface="Cambria Math"/>
              </a:rPr>
              <a:t>To decrypt the  </a:t>
            </a:r>
            <a:r>
              <a:rPr lang="en-US" sz="2400" i="1" dirty="0">
                <a:ea typeface="Cambria Math"/>
              </a:rPr>
              <a:t>c</a:t>
            </a:r>
            <a:r>
              <a:rPr lang="en-US" sz="2400" baseline="-25000" dirty="0">
                <a:ea typeface="Cambria Math" pitchFamily="18" charset="0"/>
              </a:rPr>
              <a:t>1</a:t>
            </a:r>
            <a:r>
              <a:rPr lang="en-US" sz="2400" dirty="0">
                <a:ea typeface="Cambria Math"/>
              </a:rPr>
              <a:t>,</a:t>
            </a:r>
            <a:r>
              <a:rPr lang="en-US" sz="2400" i="1" dirty="0">
                <a:ea typeface="Cambria Math"/>
              </a:rPr>
              <a:t>c</a:t>
            </a:r>
            <a:r>
              <a:rPr lang="en-US" sz="2400" baseline="-25000" dirty="0">
                <a:ea typeface="Cambria Math" pitchFamily="18" charset="0"/>
              </a:rPr>
              <a:t>2</a:t>
            </a:r>
            <a:r>
              <a:rPr lang="en-US" sz="2400" dirty="0">
                <a:ea typeface="Cambria Math"/>
              </a:rPr>
              <a:t>,…,</a:t>
            </a:r>
            <a:r>
              <a:rPr lang="en-US" sz="2400" i="1" dirty="0">
                <a:ea typeface="Cambria Math"/>
              </a:rPr>
              <a:t>c</a:t>
            </a:r>
            <a:r>
              <a:rPr lang="en-US" sz="2400" i="1" baseline="-25000" dirty="0">
                <a:ea typeface="Cambria Math" pitchFamily="18" charset="0"/>
              </a:rPr>
              <a:t>m</a:t>
            </a:r>
            <a:r>
              <a:rPr lang="en-US" sz="2400" dirty="0">
                <a:ea typeface="Cambria Math"/>
              </a:rPr>
              <a:t>  transpose the letters using the inverse permutation  </a:t>
            </a:r>
            <a:r>
              <a:rPr lang="el-GR" sz="2400" dirty="0">
                <a:ea typeface="Cambria Math"/>
              </a:rPr>
              <a:t>σ</a:t>
            </a:r>
            <a:r>
              <a:rPr lang="en-US" sz="2400" baseline="30000" dirty="0">
                <a:ea typeface="Cambria Math"/>
              </a:rPr>
              <a:t>−1</a:t>
            </a:r>
            <a:r>
              <a:rPr lang="en-US" sz="2400" dirty="0">
                <a:ea typeface="Cambria Math"/>
              </a:rPr>
              <a:t>.</a:t>
            </a:r>
            <a:endParaRPr lang="en-US" sz="2400" dirty="0"/>
          </a:p>
        </p:txBody>
      </p:sp>
    </p:spTree>
    <p:extLst>
      <p:ext uri="{BB962C8B-B14F-4D97-AF65-F5344CB8AC3E}">
        <p14:creationId xmlns:p14="http://schemas.microsoft.com/office/powerpoint/2010/main" val="13415636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Ciphers</a:t>
            </a:r>
            <a:r>
              <a:rPr lang="en-IN" sz="1500" dirty="0"/>
              <a:t> 2</a:t>
            </a:r>
          </a:p>
        </p:txBody>
      </p:sp>
      <p:sp>
        <p:nvSpPr>
          <p:cNvPr id="3" name="Content Placeholder 2"/>
          <p:cNvSpPr>
            <a:spLocks noGrp="1"/>
          </p:cNvSpPr>
          <p:nvPr>
            <p:ph idx="1"/>
          </p:nvPr>
        </p:nvSpPr>
        <p:spPr>
          <a:xfrm>
            <a:off x="457200" y="1295400"/>
            <a:ext cx="8424000" cy="5257800"/>
          </a:xfrm>
        </p:spPr>
        <p:txBody>
          <a:bodyPr/>
          <a:lstStyle/>
          <a:p>
            <a:pPr>
              <a:spcBef>
                <a:spcPts val="600"/>
              </a:spcBef>
            </a:pPr>
            <a:r>
              <a:rPr lang="en-US" sz="2400" b="1" dirty="0"/>
              <a:t>Example</a:t>
            </a:r>
            <a:r>
              <a:rPr lang="en-US" sz="2400" dirty="0"/>
              <a:t>:  Using the transposition cipher based on the permutation </a:t>
            </a:r>
            <a:r>
              <a:rPr lang="el-GR" sz="2400" dirty="0">
                <a:ea typeface="Cambria Math"/>
              </a:rPr>
              <a:t>σ</a:t>
            </a:r>
            <a:r>
              <a:rPr lang="en-US" sz="2400" dirty="0">
                <a:ea typeface="Cambria Math"/>
              </a:rPr>
              <a:t> of the set {1,2,3,4} with </a:t>
            </a:r>
            <a:r>
              <a:rPr lang="el-GR" sz="2400" dirty="0">
                <a:ea typeface="Cambria Math"/>
              </a:rPr>
              <a:t>σ</a:t>
            </a:r>
            <a:r>
              <a:rPr lang="en-US" sz="2400" dirty="0">
                <a:ea typeface="Cambria Math"/>
              </a:rPr>
              <a:t>(1) = 3, </a:t>
            </a:r>
            <a:r>
              <a:rPr lang="el-GR" sz="2400" dirty="0">
                <a:ea typeface="Cambria Math"/>
              </a:rPr>
              <a:t>σ</a:t>
            </a:r>
            <a:r>
              <a:rPr lang="en-US" sz="2400" dirty="0">
                <a:ea typeface="Cambria Math"/>
              </a:rPr>
              <a:t>(2) = 1,</a:t>
            </a:r>
            <a:br>
              <a:rPr lang="en-IN" sz="2400" dirty="0">
                <a:ea typeface="Cambria Math"/>
              </a:rPr>
            </a:br>
            <a:r>
              <a:rPr lang="el-GR" sz="2400" dirty="0">
                <a:ea typeface="Cambria Math"/>
              </a:rPr>
              <a:t>σ</a:t>
            </a:r>
            <a:r>
              <a:rPr lang="en-US" sz="2400" dirty="0">
                <a:ea typeface="Cambria Math"/>
              </a:rPr>
              <a:t>(3) = 4,</a:t>
            </a:r>
            <a:r>
              <a:rPr lang="el-GR" sz="2400" dirty="0">
                <a:ea typeface="Cambria Math"/>
              </a:rPr>
              <a:t> σ</a:t>
            </a:r>
            <a:r>
              <a:rPr lang="en-US" sz="2400" dirty="0">
                <a:ea typeface="Cambria Math"/>
              </a:rPr>
              <a:t>(4) = 2,</a:t>
            </a:r>
          </a:p>
          <a:p>
            <a:pPr marL="880110" lvl="1" indent="-514350">
              <a:spcBef>
                <a:spcPts val="600"/>
              </a:spcBef>
              <a:buClr>
                <a:schemeClr val="tx1"/>
              </a:buClr>
              <a:buFont typeface="+mj-lt"/>
              <a:buAutoNum type="alphaLcPeriod"/>
            </a:pPr>
            <a:r>
              <a:rPr lang="en-US" sz="2000" dirty="0">
                <a:ea typeface="Cambria Math"/>
              </a:rPr>
              <a:t>Encrypt the plaintext PIRATE ATTACK</a:t>
            </a:r>
          </a:p>
          <a:p>
            <a:pPr marL="880110" lvl="1" indent="-514350">
              <a:spcBef>
                <a:spcPts val="600"/>
              </a:spcBef>
              <a:buClr>
                <a:schemeClr val="tx1"/>
              </a:buClr>
              <a:buFont typeface="+mj-lt"/>
              <a:buAutoNum type="alphaLcPeriod"/>
            </a:pPr>
            <a:r>
              <a:rPr lang="en-US" sz="2000" dirty="0">
                <a:ea typeface="Cambria Math"/>
              </a:rPr>
              <a:t>Decrypt the ciphertext message SWUE TRAEOEHS, which was encrypted using the same cipher.</a:t>
            </a:r>
          </a:p>
          <a:p>
            <a:pPr>
              <a:spcBef>
                <a:spcPts val="600"/>
              </a:spcBef>
            </a:pPr>
            <a:r>
              <a:rPr lang="en-US" sz="2400" b="1" dirty="0">
                <a:ea typeface="Cambria Math"/>
              </a:rPr>
              <a:t>Solution</a:t>
            </a:r>
            <a:r>
              <a:rPr lang="en-US" sz="2400" dirty="0">
                <a:ea typeface="Cambria Math"/>
                <a:sym typeface="Wingdings" pitchFamily="2" charset="2"/>
              </a:rPr>
              <a:t>:</a:t>
            </a:r>
          </a:p>
          <a:p>
            <a:pPr marL="850392" lvl="1" indent="-457200">
              <a:spcBef>
                <a:spcPts val="600"/>
              </a:spcBef>
              <a:buClr>
                <a:schemeClr val="tx1"/>
              </a:buClr>
              <a:buFont typeface="+mj-lt"/>
              <a:buAutoNum type="alphaLcPeriod"/>
            </a:pPr>
            <a:r>
              <a:rPr lang="en-US" sz="2000" dirty="0">
                <a:ea typeface="Cambria Math"/>
                <a:sym typeface="Wingdings" pitchFamily="2" charset="2"/>
              </a:rPr>
              <a:t>Split into four blocks  PIRA TEAT TACK.</a:t>
            </a:r>
            <a:br>
              <a:rPr lang="en-US" sz="2000" dirty="0">
                <a:ea typeface="Cambria Math"/>
                <a:sym typeface="Wingdings" pitchFamily="2" charset="2"/>
              </a:rPr>
            </a:br>
            <a:r>
              <a:rPr lang="en-US" sz="2000" dirty="0">
                <a:ea typeface="Cambria Math"/>
                <a:sym typeface="Wingdings" pitchFamily="2" charset="2"/>
              </a:rPr>
              <a:t>Apply the permutation</a:t>
            </a:r>
            <a:r>
              <a:rPr lang="el-GR" sz="2000" dirty="0">
                <a:ea typeface="Cambria Math"/>
              </a:rPr>
              <a:t> σ</a:t>
            </a:r>
            <a:r>
              <a:rPr lang="en-US" sz="2000" dirty="0">
                <a:ea typeface="Cambria Math"/>
                <a:sym typeface="Wingdings" pitchFamily="2" charset="2"/>
              </a:rPr>
              <a:t> giving IAPR ETTA AKTC.</a:t>
            </a:r>
            <a:endParaRPr lang="en-US" sz="2000" dirty="0">
              <a:ea typeface="Cambria Math"/>
            </a:endParaRPr>
          </a:p>
          <a:p>
            <a:pPr marL="850392" lvl="1" indent="-457200">
              <a:spcBef>
                <a:spcPts val="600"/>
              </a:spcBef>
              <a:buClr>
                <a:schemeClr val="tx1"/>
              </a:buClr>
              <a:buFont typeface="+mj-lt"/>
              <a:buAutoNum type="alphaLcPeriod"/>
            </a:pPr>
            <a:r>
              <a:rPr lang="en-US" sz="2000" dirty="0">
                <a:ea typeface="Cambria Math"/>
              </a:rPr>
              <a:t> </a:t>
            </a:r>
            <a:r>
              <a:rPr lang="el-GR" sz="2000" dirty="0">
                <a:ea typeface="Cambria Math"/>
              </a:rPr>
              <a:t>σ</a:t>
            </a:r>
            <a:r>
              <a:rPr lang="en-US" sz="2000" baseline="30000" dirty="0">
                <a:ea typeface="Cambria Math"/>
              </a:rPr>
              <a:t>−1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(1) = 2,</a:t>
            </a:r>
            <a:r>
              <a:rPr lang="el-GR" sz="2000" dirty="0">
                <a:ea typeface="Cambria Math"/>
              </a:rPr>
              <a:t> σ</a:t>
            </a:r>
            <a:r>
              <a:rPr lang="en-US" sz="2000" baseline="30000" dirty="0">
                <a:ea typeface="Cambria Math"/>
              </a:rPr>
              <a:t> −1</a:t>
            </a:r>
            <a:r>
              <a:rPr lang="en-US" sz="2000" dirty="0">
                <a:ea typeface="Cambria Math"/>
              </a:rPr>
              <a:t>(2) = 4,</a:t>
            </a:r>
            <a:r>
              <a:rPr lang="el-GR" sz="2000" dirty="0">
                <a:ea typeface="Cambria Math"/>
              </a:rPr>
              <a:t> σ</a:t>
            </a:r>
            <a:r>
              <a:rPr lang="en-US" sz="2000" baseline="30000" dirty="0">
                <a:ea typeface="Cambria Math"/>
              </a:rPr>
              <a:t> −1</a:t>
            </a:r>
            <a:r>
              <a:rPr lang="en-US" sz="2000" dirty="0">
                <a:ea typeface="Cambria Math"/>
              </a:rPr>
              <a:t>(3) = 1,</a:t>
            </a:r>
            <a:r>
              <a:rPr lang="el-GR" sz="2000" dirty="0">
                <a:ea typeface="Cambria Math"/>
              </a:rPr>
              <a:t>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(4) = 3.</a:t>
            </a:r>
          </a:p>
          <a:p>
            <a:pPr marL="850392" lvl="1" indent="-457200">
              <a:spcBef>
                <a:spcPts val="600"/>
              </a:spcBef>
              <a:buNone/>
            </a:pPr>
            <a:r>
              <a:rPr lang="en-US" sz="2000" dirty="0">
                <a:ea typeface="Cambria Math"/>
              </a:rPr>
              <a:t>Apply the permutation </a:t>
            </a:r>
            <a:r>
              <a:rPr lang="el-GR" sz="2000" dirty="0">
                <a:ea typeface="Cambria Math"/>
              </a:rPr>
              <a:t>σ</a:t>
            </a:r>
            <a:r>
              <a:rPr lang="en-US" sz="2000" baseline="30000" dirty="0">
                <a:ea typeface="Cambria Math"/>
              </a:rPr>
              <a:t>−1 </a:t>
            </a:r>
            <a:r>
              <a:rPr lang="en-US" sz="2000" dirty="0">
                <a:ea typeface="Cambria Math"/>
                <a:sym typeface="Wingdings" pitchFamily="2" charset="2"/>
              </a:rPr>
              <a:t>giving   USEW ATER HOSE.</a:t>
            </a:r>
          </a:p>
          <a:p>
            <a:pPr marL="850392" lvl="1" indent="-457200">
              <a:spcBef>
                <a:spcPts val="600"/>
              </a:spcBef>
              <a:buNone/>
            </a:pPr>
            <a:r>
              <a:rPr lang="en-US" sz="2000" dirty="0">
                <a:ea typeface="Cambria Math"/>
                <a:sym typeface="Wingdings" pitchFamily="2" charset="2"/>
              </a:rPr>
              <a:t>Split into words  to obtain USE WATER HOSE.</a:t>
            </a:r>
            <a:endParaRPr lang="en-US" sz="2000" dirty="0"/>
          </a:p>
        </p:txBody>
      </p:sp>
    </p:spTree>
    <p:extLst>
      <p:ext uri="{BB962C8B-B14F-4D97-AF65-F5344CB8AC3E}">
        <p14:creationId xmlns:p14="http://schemas.microsoft.com/office/powerpoint/2010/main" val="3203979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Cryptosystems</a:t>
            </a:r>
            <a:r>
              <a:rPr lang="en-IN" sz="1500" dirty="0"/>
              <a:t> 1</a:t>
            </a:r>
          </a:p>
        </p:txBody>
      </p:sp>
      <p:sp>
        <p:nvSpPr>
          <p:cNvPr id="3" name="Content Placeholder 2"/>
          <p:cNvSpPr>
            <a:spLocks noGrp="1"/>
          </p:cNvSpPr>
          <p:nvPr>
            <p:ph idx="1"/>
          </p:nvPr>
        </p:nvSpPr>
        <p:spPr>
          <a:xfrm>
            <a:off x="457200" y="1295400"/>
            <a:ext cx="8424000" cy="5257800"/>
          </a:xfrm>
        </p:spPr>
        <p:txBody>
          <a:bodyPr/>
          <a:lstStyle/>
          <a:p>
            <a:r>
              <a:rPr lang="en-US" sz="2400" b="1" dirty="0"/>
              <a:t> Definition</a:t>
            </a:r>
            <a:r>
              <a:rPr lang="en-US" sz="2400" dirty="0"/>
              <a:t>: A </a:t>
            </a:r>
            <a:r>
              <a:rPr lang="en-US" sz="2400" i="1" dirty="0"/>
              <a:t>cryptosystem </a:t>
            </a:r>
            <a:r>
              <a:rPr lang="en-US" sz="2400" dirty="0"/>
              <a:t>is a five-tuple (P,C,K,E,D), where</a:t>
            </a:r>
          </a:p>
          <a:p>
            <a:pPr lvl="1"/>
            <a:r>
              <a:rPr lang="en-US" sz="2000" dirty="0"/>
              <a:t>P </a:t>
            </a:r>
            <a:r>
              <a:rPr lang="en-US" sz="2000" i="1" dirty="0"/>
              <a:t> </a:t>
            </a:r>
            <a:r>
              <a:rPr lang="en-US" sz="2000" dirty="0"/>
              <a:t>is the set of plaintext strings</a:t>
            </a:r>
            <a:r>
              <a:rPr lang="en-US" sz="2000" i="1" dirty="0"/>
              <a:t>,</a:t>
            </a:r>
          </a:p>
          <a:p>
            <a:pPr lvl="1"/>
            <a:r>
              <a:rPr lang="en-US" sz="2000" dirty="0"/>
              <a:t>C</a:t>
            </a:r>
            <a:r>
              <a:rPr lang="en-US" sz="2000" i="1" dirty="0"/>
              <a:t> </a:t>
            </a:r>
            <a:r>
              <a:rPr lang="en-US" sz="2000" dirty="0"/>
              <a:t>is the set of </a:t>
            </a:r>
            <a:r>
              <a:rPr lang="en-US" sz="2000" dirty="0" err="1"/>
              <a:t>ciphertext</a:t>
            </a:r>
            <a:r>
              <a:rPr lang="en-US" sz="2000" dirty="0"/>
              <a:t> strings</a:t>
            </a:r>
            <a:r>
              <a:rPr lang="en-US" sz="2000" i="1" dirty="0"/>
              <a:t>,</a:t>
            </a:r>
          </a:p>
          <a:p>
            <a:pPr lvl="1"/>
            <a:r>
              <a:rPr lang="en-US" sz="2000" dirty="0"/>
              <a:t>K is the </a:t>
            </a:r>
            <a:r>
              <a:rPr lang="en-US" sz="2000" i="1" dirty="0" err="1"/>
              <a:t>keyspace</a:t>
            </a:r>
            <a:r>
              <a:rPr lang="en-US" sz="2000" dirty="0"/>
              <a:t> (set of all possible keys),</a:t>
            </a:r>
          </a:p>
          <a:p>
            <a:pPr lvl="1"/>
            <a:r>
              <a:rPr lang="en-US" sz="2000" dirty="0"/>
              <a:t>E is the set of encryption functions, and</a:t>
            </a:r>
          </a:p>
          <a:p>
            <a:pPr lvl="1"/>
            <a:r>
              <a:rPr lang="en-US" sz="2000" dirty="0"/>
              <a:t>D is the set of decryption functions.</a:t>
            </a:r>
          </a:p>
          <a:p>
            <a:r>
              <a:rPr lang="en-US" sz="2400" dirty="0"/>
              <a:t>The encryption function in E corresponding to the key </a:t>
            </a:r>
            <a:r>
              <a:rPr lang="en-US" sz="2400" i="1" dirty="0"/>
              <a:t>k</a:t>
            </a:r>
            <a:r>
              <a:rPr lang="en-US" sz="2400" dirty="0"/>
              <a:t> is denoted by </a:t>
            </a:r>
            <a:r>
              <a:rPr lang="en-US" sz="2400" i="1" dirty="0" err="1"/>
              <a:t>E</a:t>
            </a:r>
            <a:r>
              <a:rPr lang="en-US" sz="2400" i="1" baseline="-25000" dirty="0" err="1"/>
              <a:t>k</a:t>
            </a:r>
            <a:r>
              <a:rPr lang="en-US" sz="2400" dirty="0"/>
              <a:t> and the description function in D that decrypts cipher text encrypted using </a:t>
            </a:r>
            <a:r>
              <a:rPr lang="en-US" sz="2400" i="1" dirty="0" err="1"/>
              <a:t>E</a:t>
            </a:r>
            <a:r>
              <a:rPr lang="en-US" sz="2400" i="1" baseline="-25000" dirty="0" err="1"/>
              <a:t>k</a:t>
            </a:r>
            <a:r>
              <a:rPr lang="en-US" sz="2400" dirty="0"/>
              <a:t> is denoted by </a:t>
            </a:r>
            <a:r>
              <a:rPr lang="en-US" sz="2400" i="1" dirty="0"/>
              <a:t>D</a:t>
            </a:r>
            <a:r>
              <a:rPr lang="en-US" sz="2400" i="1" baseline="-25000" dirty="0"/>
              <a:t>k</a:t>
            </a:r>
            <a:r>
              <a:rPr lang="en-US" sz="2400" dirty="0"/>
              <a:t>. Therefore:</a:t>
            </a:r>
          </a:p>
          <a:p>
            <a:r>
              <a:rPr lang="en-US" sz="2400" i="1" dirty="0" err="1"/>
              <a:t>D</a:t>
            </a:r>
            <a:r>
              <a:rPr lang="en-US" sz="2400" i="1" baseline="-25000" dirty="0" err="1"/>
              <a:t>k</a:t>
            </a:r>
            <a:r>
              <a:rPr lang="en-US" sz="2400" dirty="0"/>
              <a:t>(</a:t>
            </a:r>
            <a:r>
              <a:rPr lang="en-US" sz="2400" i="1" dirty="0" err="1"/>
              <a:t>E</a:t>
            </a:r>
            <a:r>
              <a:rPr lang="en-US" sz="2400" i="1" baseline="-25000" dirty="0" err="1"/>
              <a:t>k</a:t>
            </a:r>
            <a:r>
              <a:rPr lang="en-US" sz="2400" dirty="0"/>
              <a:t>(</a:t>
            </a:r>
            <a:r>
              <a:rPr lang="en-US" sz="2400" i="1" dirty="0"/>
              <a:t>p</a:t>
            </a:r>
            <a:r>
              <a:rPr lang="en-US" sz="2400" dirty="0"/>
              <a:t>)) = </a:t>
            </a:r>
            <a:r>
              <a:rPr lang="en-US" sz="2400" i="1" dirty="0"/>
              <a:t>p</a:t>
            </a:r>
            <a:r>
              <a:rPr lang="en-US" sz="2400" dirty="0"/>
              <a:t>, for all plaintext strings </a:t>
            </a:r>
            <a:r>
              <a:rPr lang="en-US" sz="2400" i="1" dirty="0"/>
              <a:t>p</a:t>
            </a:r>
            <a:r>
              <a:rPr lang="en-US" sz="2400" dirty="0"/>
              <a:t>.</a:t>
            </a:r>
          </a:p>
        </p:txBody>
      </p:sp>
    </p:spTree>
    <p:extLst>
      <p:ext uri="{BB962C8B-B14F-4D97-AF65-F5344CB8AC3E}">
        <p14:creationId xmlns:p14="http://schemas.microsoft.com/office/powerpoint/2010/main" val="4995960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Cryptosystems</a:t>
            </a:r>
            <a:r>
              <a:rPr lang="en-IN" sz="1500" dirty="0"/>
              <a:t> 2</a:t>
            </a:r>
          </a:p>
        </p:txBody>
      </p:sp>
      <p:sp>
        <p:nvSpPr>
          <p:cNvPr id="3" name="Content Placeholder 2"/>
          <p:cNvSpPr>
            <a:spLocks noGrp="1"/>
          </p:cNvSpPr>
          <p:nvPr>
            <p:ph idx="1"/>
          </p:nvPr>
        </p:nvSpPr>
        <p:spPr>
          <a:xfrm>
            <a:off x="457200" y="1295400"/>
            <a:ext cx="8424000" cy="5257800"/>
          </a:xfrm>
        </p:spPr>
        <p:txBody>
          <a:bodyPr/>
          <a:lstStyle/>
          <a:p>
            <a:pPr>
              <a:spcBef>
                <a:spcPts val="800"/>
              </a:spcBef>
            </a:pPr>
            <a:r>
              <a:rPr lang="en-US" sz="2800" b="1" dirty="0"/>
              <a:t>Example</a:t>
            </a:r>
            <a:r>
              <a:rPr lang="en-US" sz="2800" dirty="0"/>
              <a:t>: Describe the family of shift ciphers as a cryptosystem.</a:t>
            </a:r>
          </a:p>
          <a:p>
            <a:pPr>
              <a:spcBef>
                <a:spcPts val="800"/>
              </a:spcBef>
            </a:pPr>
            <a:r>
              <a:rPr lang="en-US" sz="2800" b="1" dirty="0"/>
              <a:t>Solution</a:t>
            </a:r>
            <a:r>
              <a:rPr lang="en-US" sz="2800" dirty="0"/>
              <a:t>: Assume the messages are strings consisting of  elements in </a:t>
            </a:r>
            <a:r>
              <a:rPr lang="en-US" sz="2800" b="1" dirty="0"/>
              <a:t>Z</a:t>
            </a:r>
            <a:r>
              <a:rPr lang="en-US" sz="2800" baseline="-25000" dirty="0">
                <a:ea typeface="Cambria Math" pitchFamily="18" charset="0"/>
              </a:rPr>
              <a:t>26</a:t>
            </a:r>
            <a:r>
              <a:rPr lang="en-US" sz="2800" dirty="0"/>
              <a:t>.</a:t>
            </a:r>
          </a:p>
          <a:p>
            <a:pPr lvl="1">
              <a:spcBef>
                <a:spcPts val="800"/>
              </a:spcBef>
            </a:pPr>
            <a:r>
              <a:rPr lang="en-US" sz="2400" dirty="0"/>
              <a:t>P </a:t>
            </a:r>
            <a:r>
              <a:rPr lang="en-US" sz="2400" i="1" dirty="0"/>
              <a:t> </a:t>
            </a:r>
            <a:r>
              <a:rPr lang="en-US" sz="2400" dirty="0"/>
              <a:t>is the set of strings of elements in  </a:t>
            </a:r>
            <a:r>
              <a:rPr lang="en-US" sz="2400" b="1" dirty="0"/>
              <a:t>Z</a:t>
            </a:r>
            <a:r>
              <a:rPr lang="en-US" sz="2400" baseline="-25000" dirty="0">
                <a:ea typeface="Cambria Math" pitchFamily="18" charset="0"/>
              </a:rPr>
              <a:t>26</a:t>
            </a:r>
            <a:r>
              <a:rPr lang="en-US" sz="2400" i="1" dirty="0"/>
              <a:t>,</a:t>
            </a:r>
          </a:p>
          <a:p>
            <a:pPr lvl="1">
              <a:spcBef>
                <a:spcPts val="800"/>
              </a:spcBef>
            </a:pPr>
            <a:r>
              <a:rPr lang="en-US" sz="2400" dirty="0"/>
              <a:t>C</a:t>
            </a:r>
            <a:r>
              <a:rPr lang="en-US" sz="2400" i="1" dirty="0"/>
              <a:t> </a:t>
            </a:r>
            <a:r>
              <a:rPr lang="en-US" sz="2400" dirty="0"/>
              <a:t>is the set of  strings of elements in  </a:t>
            </a:r>
            <a:r>
              <a:rPr lang="en-US" sz="2400" b="1" dirty="0"/>
              <a:t>Z</a:t>
            </a:r>
            <a:r>
              <a:rPr lang="en-US" sz="2400" baseline="-25000" dirty="0">
                <a:ea typeface="Cambria Math" pitchFamily="18" charset="0"/>
              </a:rPr>
              <a:t>26</a:t>
            </a:r>
            <a:r>
              <a:rPr lang="en-US" sz="2400" i="1" dirty="0"/>
              <a:t>,</a:t>
            </a:r>
          </a:p>
          <a:p>
            <a:pPr lvl="1">
              <a:spcBef>
                <a:spcPts val="800"/>
              </a:spcBef>
            </a:pPr>
            <a:r>
              <a:rPr lang="en-US" sz="2400" dirty="0"/>
              <a:t>K = </a:t>
            </a:r>
            <a:r>
              <a:rPr lang="en-US" sz="2400" b="1" dirty="0"/>
              <a:t>Z</a:t>
            </a:r>
            <a:r>
              <a:rPr lang="en-US" sz="2400" baseline="-25000" dirty="0">
                <a:ea typeface="Cambria Math" pitchFamily="18" charset="0"/>
              </a:rPr>
              <a:t>26</a:t>
            </a:r>
            <a:r>
              <a:rPr lang="en-US" sz="2400" dirty="0"/>
              <a:t>,</a:t>
            </a:r>
          </a:p>
          <a:p>
            <a:pPr lvl="1">
              <a:spcBef>
                <a:spcPts val="800"/>
              </a:spcBef>
            </a:pPr>
            <a:r>
              <a:rPr lang="en-US" sz="2400" dirty="0"/>
              <a:t>E consists of functions of the form</a:t>
            </a:r>
            <a:br>
              <a:rPr lang="en-US" sz="2400" dirty="0"/>
            </a:br>
            <a:r>
              <a:rPr lang="en-US" sz="2400" i="1" dirty="0" err="1"/>
              <a:t>E</a:t>
            </a:r>
            <a:r>
              <a:rPr lang="en-US" sz="2400" i="1" baseline="-25000" dirty="0" err="1"/>
              <a:t>k</a:t>
            </a:r>
            <a:r>
              <a:rPr lang="en-US" sz="2400" dirty="0"/>
              <a:t> (</a:t>
            </a:r>
            <a:r>
              <a:rPr lang="en-US" sz="2400" i="1" dirty="0"/>
              <a:t>p</a:t>
            </a:r>
            <a:r>
              <a:rPr lang="en-US" sz="2400" dirty="0"/>
              <a:t>) = (</a:t>
            </a:r>
            <a:r>
              <a:rPr lang="en-US" sz="2400" i="1" dirty="0"/>
              <a:t>p</a:t>
            </a:r>
            <a:r>
              <a:rPr lang="en-US" sz="2400" dirty="0"/>
              <a:t> + </a:t>
            </a:r>
            <a:r>
              <a:rPr lang="en-US" sz="2400" i="1" dirty="0"/>
              <a:t>k</a:t>
            </a:r>
            <a:r>
              <a:rPr lang="en-US" sz="2400" dirty="0"/>
              <a:t>) </a:t>
            </a:r>
            <a:r>
              <a:rPr lang="en-US" sz="2400" b="1" dirty="0"/>
              <a:t>mod</a:t>
            </a:r>
            <a:r>
              <a:rPr lang="en-US" sz="2400" dirty="0"/>
              <a:t> </a:t>
            </a:r>
            <a:r>
              <a:rPr lang="en-US" sz="2400" dirty="0">
                <a:ea typeface="Cambria Math" pitchFamily="18" charset="0"/>
              </a:rPr>
              <a:t>26</a:t>
            </a:r>
            <a:r>
              <a:rPr lang="en-US" sz="2400" dirty="0"/>
              <a:t> , and</a:t>
            </a:r>
          </a:p>
          <a:p>
            <a:pPr lvl="1">
              <a:spcBef>
                <a:spcPts val="800"/>
              </a:spcBef>
            </a:pPr>
            <a:r>
              <a:rPr lang="en-US" sz="2400" dirty="0"/>
              <a:t>D is the same as E where </a:t>
            </a:r>
            <a:r>
              <a:rPr lang="en-US" sz="2400" i="1" dirty="0" err="1"/>
              <a:t>D</a:t>
            </a:r>
            <a:r>
              <a:rPr lang="en-US" sz="2400" i="1" baseline="-25000" dirty="0" err="1"/>
              <a:t>k</a:t>
            </a:r>
            <a:r>
              <a:rPr lang="en-US" sz="2400" dirty="0"/>
              <a:t> (</a:t>
            </a:r>
            <a:r>
              <a:rPr lang="en-US" sz="2400" i="1" dirty="0"/>
              <a:t>p</a:t>
            </a:r>
            <a:r>
              <a:rPr lang="en-US" sz="2400" dirty="0"/>
              <a:t>) = (</a:t>
            </a:r>
            <a:r>
              <a:rPr lang="en-US" sz="2400" i="1" dirty="0"/>
              <a:t>p</a:t>
            </a:r>
            <a:r>
              <a:rPr lang="en-US" sz="2400" dirty="0"/>
              <a:t> </a:t>
            </a:r>
            <a:r>
              <a:rPr lang="en-US" sz="2400" dirty="0">
                <a:ea typeface="Cambria Math"/>
              </a:rPr>
              <a:t>−</a:t>
            </a:r>
            <a:r>
              <a:rPr lang="en-US" sz="2400" dirty="0"/>
              <a:t> </a:t>
            </a:r>
            <a:r>
              <a:rPr lang="en-US" sz="2400" i="1" dirty="0"/>
              <a:t>k</a:t>
            </a:r>
            <a:r>
              <a:rPr lang="en-US" sz="2400" dirty="0"/>
              <a:t>) </a:t>
            </a:r>
            <a:r>
              <a:rPr lang="en-US" sz="2400" b="1" dirty="0"/>
              <a:t>mod</a:t>
            </a:r>
            <a:r>
              <a:rPr lang="en-US" sz="2400" dirty="0"/>
              <a:t> </a:t>
            </a:r>
            <a:r>
              <a:rPr lang="en-US" sz="2400" dirty="0">
                <a:ea typeface="Cambria Math" pitchFamily="18" charset="0"/>
              </a:rPr>
              <a:t>26</a:t>
            </a:r>
            <a:r>
              <a:rPr lang="en-US" sz="2400" dirty="0"/>
              <a:t> .</a:t>
            </a:r>
          </a:p>
        </p:txBody>
      </p:sp>
    </p:spTree>
    <p:extLst>
      <p:ext uri="{BB962C8B-B14F-4D97-AF65-F5344CB8AC3E}">
        <p14:creationId xmlns:p14="http://schemas.microsoft.com/office/powerpoint/2010/main" val="1090550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Cryptography</a:t>
            </a:r>
          </a:p>
        </p:txBody>
      </p:sp>
      <p:sp>
        <p:nvSpPr>
          <p:cNvPr id="3" name="Content Placeholder 2"/>
          <p:cNvSpPr>
            <a:spLocks noGrp="1"/>
          </p:cNvSpPr>
          <p:nvPr>
            <p:ph idx="1"/>
          </p:nvPr>
        </p:nvSpPr>
        <p:spPr>
          <a:xfrm>
            <a:off x="457200" y="1295400"/>
            <a:ext cx="8424000" cy="5257800"/>
          </a:xfrm>
        </p:spPr>
        <p:txBody>
          <a:bodyPr/>
          <a:lstStyle/>
          <a:p>
            <a:r>
              <a:rPr lang="en-US" sz="2800" dirty="0"/>
              <a:t>All classical ciphers, including shift and affine ciphers, are </a:t>
            </a:r>
            <a:r>
              <a:rPr lang="en-US" sz="2800" i="1" dirty="0"/>
              <a:t>private key cryptosystems</a:t>
            </a:r>
            <a:r>
              <a:rPr lang="en-US" sz="2800" dirty="0"/>
              <a:t>. Knowing the encryption key allows one to quickly determine the decryption key. </a:t>
            </a:r>
          </a:p>
          <a:p>
            <a:r>
              <a:rPr lang="en-US" sz="2800" dirty="0"/>
              <a:t>All parties who wish to communicate using a private key cryptosystem must share the key and keep it a secret. </a:t>
            </a:r>
          </a:p>
          <a:p>
            <a:r>
              <a:rPr lang="en-US" sz="2800" dirty="0"/>
              <a:t>In public key cryptosystems, first invented in the </a:t>
            </a:r>
            <a:r>
              <a:rPr lang="en-US" sz="2800" dirty="0">
                <a:ea typeface="Cambria Math" pitchFamily="18" charset="0"/>
              </a:rPr>
              <a:t>1970</a:t>
            </a:r>
            <a:r>
              <a:rPr lang="en-US" sz="2800" dirty="0"/>
              <a:t>s, knowing how to encrypt a message does not help one to decrypt the message. Therefore, everyone can have a publicly known encryption key. The only key that needs to be kept secret is the decryption key.</a:t>
            </a:r>
          </a:p>
        </p:txBody>
      </p:sp>
    </p:spTree>
    <p:extLst>
      <p:ext uri="{BB962C8B-B14F-4D97-AF65-F5344CB8AC3E}">
        <p14:creationId xmlns:p14="http://schemas.microsoft.com/office/powerpoint/2010/main" val="40701237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The RSA Cryptosystem</a:t>
            </a:r>
          </a:p>
        </p:txBody>
      </p:sp>
      <p:sp>
        <p:nvSpPr>
          <p:cNvPr id="3" name="Content Placeholder 2"/>
          <p:cNvSpPr>
            <a:spLocks noGrp="1"/>
          </p:cNvSpPr>
          <p:nvPr>
            <p:ph idx="1"/>
          </p:nvPr>
        </p:nvSpPr>
        <p:spPr>
          <a:xfrm>
            <a:off x="457200" y="1295400"/>
            <a:ext cx="8280000" cy="731520"/>
          </a:xfrm>
        </p:spPr>
        <p:txBody>
          <a:bodyPr/>
          <a:lstStyle/>
          <a:p>
            <a:r>
              <a:rPr lang="en-US" sz="2000" dirty="0"/>
              <a:t>A public key cryptosystem, now known as the RSA system was introduced in </a:t>
            </a:r>
            <a:r>
              <a:rPr lang="en-US" sz="2000" dirty="0">
                <a:ea typeface="Cambria Math" pitchFamily="18" charset="0"/>
              </a:rPr>
              <a:t>1976</a:t>
            </a:r>
            <a:r>
              <a:rPr lang="en-US" sz="2000" dirty="0"/>
              <a:t> by three researchers at MIT.</a:t>
            </a:r>
          </a:p>
        </p:txBody>
      </p:sp>
      <p:sp>
        <p:nvSpPr>
          <p:cNvPr id="4" name="Content Placeholder 3"/>
          <p:cNvSpPr>
            <a:spLocks noGrp="1"/>
          </p:cNvSpPr>
          <p:nvPr>
            <p:ph idx="13"/>
          </p:nvPr>
        </p:nvSpPr>
        <p:spPr>
          <a:xfrm>
            <a:off x="640080" y="2632364"/>
            <a:ext cx="1493520" cy="731520"/>
          </a:xfrm>
        </p:spPr>
        <p:txBody>
          <a:bodyPr/>
          <a:lstStyle/>
          <a:p>
            <a:pPr>
              <a:spcBef>
                <a:spcPts val="0"/>
              </a:spcBef>
            </a:pPr>
            <a:r>
              <a:rPr lang="en-US" sz="1800" dirty="0"/>
              <a:t>Ronald </a:t>
            </a:r>
            <a:r>
              <a:rPr lang="en-US" sz="1800" dirty="0" err="1"/>
              <a:t>Rivest</a:t>
            </a:r>
            <a:endParaRPr lang="en-US" sz="1800" dirty="0"/>
          </a:p>
          <a:p>
            <a:pPr>
              <a:spcBef>
                <a:spcPts val="0"/>
              </a:spcBef>
            </a:pPr>
            <a:r>
              <a:rPr lang="en-US" sz="1800" dirty="0"/>
              <a:t>(Born </a:t>
            </a:r>
            <a:r>
              <a:rPr lang="en-US" sz="1800" dirty="0">
                <a:ea typeface="Cambria Math" pitchFamily="18" charset="0"/>
              </a:rPr>
              <a:t>1948</a:t>
            </a:r>
            <a:r>
              <a:rPr lang="en-US" sz="1800" dirty="0"/>
              <a:t>)</a:t>
            </a:r>
          </a:p>
        </p:txBody>
      </p:sp>
      <p:pic>
        <p:nvPicPr>
          <p:cNvPr id="17"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130136" y="2514600"/>
            <a:ext cx="890016" cy="10363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3352800" y="2632364"/>
            <a:ext cx="1296000" cy="731520"/>
          </a:xfrm>
        </p:spPr>
        <p:txBody>
          <a:bodyPr/>
          <a:lstStyle/>
          <a:p>
            <a:pPr>
              <a:spcBef>
                <a:spcPts val="0"/>
              </a:spcBef>
            </a:pPr>
            <a:r>
              <a:rPr lang="en-US" sz="1800" dirty="0" err="1"/>
              <a:t>Adi</a:t>
            </a:r>
            <a:r>
              <a:rPr lang="en-US" sz="1800" dirty="0"/>
              <a:t> Shamir</a:t>
            </a:r>
          </a:p>
          <a:p>
            <a:pPr>
              <a:spcBef>
                <a:spcPts val="0"/>
              </a:spcBef>
            </a:pPr>
            <a:r>
              <a:rPr lang="en-US" sz="1800" dirty="0"/>
              <a:t>(Born </a:t>
            </a:r>
            <a:r>
              <a:rPr lang="en-US" sz="1800" dirty="0">
                <a:ea typeface="Cambria Math" pitchFamily="18" charset="0"/>
              </a:rPr>
              <a:t>1952</a:t>
            </a:r>
            <a:r>
              <a:rPr lang="en-US" sz="1800" dirty="0"/>
              <a:t>)</a:t>
            </a:r>
          </a:p>
        </p:txBody>
      </p:sp>
      <p:pic>
        <p:nvPicPr>
          <p:cNvPr id="18"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4800600" y="2514600"/>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7"/>
          </p:nvPr>
        </p:nvSpPr>
        <p:spPr>
          <a:xfrm>
            <a:off x="6096000" y="2632364"/>
            <a:ext cx="1296000" cy="1013460"/>
          </a:xfrm>
        </p:spPr>
        <p:txBody>
          <a:bodyPr/>
          <a:lstStyle/>
          <a:p>
            <a:pPr>
              <a:spcBef>
                <a:spcPts val="0"/>
              </a:spcBef>
            </a:pPr>
            <a:r>
              <a:rPr lang="en-US" sz="1800" dirty="0"/>
              <a:t>Leonard </a:t>
            </a:r>
          </a:p>
          <a:p>
            <a:pPr>
              <a:spcBef>
                <a:spcPts val="0"/>
              </a:spcBef>
            </a:pPr>
            <a:r>
              <a:rPr lang="en-US" sz="1800" dirty="0"/>
              <a:t>Adelman</a:t>
            </a:r>
          </a:p>
          <a:p>
            <a:pPr>
              <a:spcBef>
                <a:spcPts val="0"/>
              </a:spcBef>
            </a:pPr>
            <a:r>
              <a:rPr lang="en-US" sz="1800" dirty="0"/>
              <a:t>(Born </a:t>
            </a:r>
            <a:r>
              <a:rPr lang="en-US" sz="1800" dirty="0">
                <a:ea typeface="Cambria Math" pitchFamily="18" charset="0"/>
              </a:rPr>
              <a:t>1945</a:t>
            </a:r>
            <a:r>
              <a:rPr lang="en-US" sz="1800" dirty="0"/>
              <a:t>)</a:t>
            </a:r>
          </a:p>
        </p:txBody>
      </p:sp>
      <p:pic>
        <p:nvPicPr>
          <p:cNvPr id="19" name="Picture 8"/>
          <p:cNvPicPr>
            <a:picLocks noGrp="1" noChangeAspect="1" noChangeArrowheads="1"/>
          </p:cNvPicPr>
          <p:nvPr>
            <p:ph idx="20"/>
          </p:nvPr>
        </p:nvPicPr>
        <p:blipFill>
          <a:blip r:embed="rId4">
            <a:extLst>
              <a:ext uri="{28A0092B-C50C-407E-A947-70E740481C1C}">
                <a14:useLocalDpi xmlns:a14="http://schemas.microsoft.com/office/drawing/2010/main" val="0"/>
              </a:ext>
            </a:extLst>
          </a:blip>
          <a:stretch>
            <a:fillRect/>
          </a:stretch>
        </p:blipFill>
        <p:spPr bwMode="auto">
          <a:xfrm>
            <a:off x="7467600" y="2517648"/>
            <a:ext cx="896112" cy="1030224"/>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9"/>
          <p:cNvSpPr>
            <a:spLocks noGrp="1"/>
          </p:cNvSpPr>
          <p:nvPr>
            <p:ph idx="21"/>
          </p:nvPr>
        </p:nvSpPr>
        <p:spPr>
          <a:xfrm>
            <a:off x="457200" y="4008120"/>
            <a:ext cx="8028000" cy="2468880"/>
          </a:xfrm>
        </p:spPr>
        <p:txBody>
          <a:bodyPr/>
          <a:lstStyle/>
          <a:p>
            <a:r>
              <a:rPr lang="en-US" sz="2000" dirty="0"/>
              <a:t>It is now known that the method was discovered earlier by Clifford Cocks, working secretly for the UK government. </a:t>
            </a:r>
          </a:p>
          <a:p>
            <a:r>
              <a:rPr lang="en-US" sz="2000" dirty="0"/>
              <a:t>The public encryption key  is (</a:t>
            </a:r>
            <a:r>
              <a:rPr lang="en-US" sz="2000" i="1" dirty="0" err="1"/>
              <a:t>n,e</a:t>
            </a:r>
            <a:r>
              <a:rPr lang="en-US" sz="2000" dirty="0"/>
              <a:t>), where </a:t>
            </a:r>
            <a:r>
              <a:rPr lang="en-US" sz="2000" i="1" dirty="0"/>
              <a:t>n</a:t>
            </a:r>
            <a:r>
              <a:rPr lang="en-US" sz="2000" dirty="0"/>
              <a:t> = </a:t>
            </a:r>
            <a:r>
              <a:rPr lang="en-US" sz="2000" i="1" dirty="0" err="1"/>
              <a:t>pq</a:t>
            </a:r>
            <a:r>
              <a:rPr lang="en-US" sz="2000" dirty="0"/>
              <a:t> (the modulus) is the product of two large (</a:t>
            </a:r>
            <a:r>
              <a:rPr lang="en-US" sz="2000" dirty="0">
                <a:ea typeface="Cambria Math" pitchFamily="18" charset="0"/>
              </a:rPr>
              <a:t>200</a:t>
            </a:r>
            <a:r>
              <a:rPr lang="en-US" sz="2000" dirty="0"/>
              <a:t> digits) primes </a:t>
            </a:r>
            <a:r>
              <a:rPr lang="en-US" sz="2000" i="1" dirty="0"/>
              <a:t>p  </a:t>
            </a:r>
            <a:r>
              <a:rPr lang="en-US" sz="2000" dirty="0"/>
              <a:t>and</a:t>
            </a:r>
            <a:r>
              <a:rPr lang="en-US" sz="2000" i="1" dirty="0"/>
              <a:t> q</a:t>
            </a:r>
            <a:r>
              <a:rPr lang="en-US" sz="2000" dirty="0"/>
              <a:t>, and an exponent </a:t>
            </a:r>
            <a:r>
              <a:rPr lang="en-US" sz="2000" i="1" dirty="0"/>
              <a:t>e</a:t>
            </a:r>
            <a:r>
              <a:rPr lang="en-US" sz="2000" dirty="0"/>
              <a:t> that is relatively prime to (</a:t>
            </a:r>
            <a:r>
              <a:rPr lang="en-US" sz="2000" i="1" dirty="0"/>
              <a:t>p</a:t>
            </a:r>
            <a:r>
              <a:rPr lang="en-US" sz="2000" dirty="0">
                <a:ea typeface="Cambria Math"/>
              </a:rPr>
              <a:t>−1)(</a:t>
            </a:r>
            <a:r>
              <a:rPr lang="en-US" sz="2000" i="1" dirty="0">
                <a:ea typeface="Cambria Math"/>
              </a:rPr>
              <a:t>q</a:t>
            </a:r>
            <a:r>
              <a:rPr lang="en-US" sz="2000" dirty="0"/>
              <a:t> </a:t>
            </a:r>
            <a:r>
              <a:rPr lang="en-US" sz="2000" dirty="0">
                <a:ea typeface="Cambria Math"/>
              </a:rPr>
              <a:t>−1). The two large primes can be quickly found using probabilistic primality tests, discussed earlier. But </a:t>
            </a:r>
            <a:r>
              <a:rPr lang="en-US" sz="2000" i="1" dirty="0">
                <a:ea typeface="Cambria Math"/>
              </a:rPr>
              <a:t>n</a:t>
            </a:r>
            <a:r>
              <a:rPr lang="en-US" sz="2000" dirty="0">
                <a:ea typeface="Cambria Math"/>
              </a:rPr>
              <a:t> = </a:t>
            </a:r>
            <a:r>
              <a:rPr lang="en-US" sz="2000" i="1" dirty="0" err="1">
                <a:ea typeface="Cambria Math"/>
              </a:rPr>
              <a:t>pq</a:t>
            </a:r>
            <a:r>
              <a:rPr lang="en-US" sz="2000" dirty="0">
                <a:ea typeface="Cambria Math"/>
              </a:rPr>
              <a:t>, with approximately 400 digits, cannot be factored in a reasonable length of time.</a:t>
            </a:r>
            <a:endParaRPr lang="en-IN" sz="2000" dirty="0"/>
          </a:p>
        </p:txBody>
      </p:sp>
      <p:pic>
        <p:nvPicPr>
          <p:cNvPr id="21" name="Picture 10" descr="Top: A portrait of Clifford Cocks.&#10;Bottom left: A portrait of Ronald Rivest.&#10;Bottom middle: A portrait of Adi Shamir.&#10;Bottom right: A portrait of Leonard Adleman."/>
          <p:cNvPicPr>
            <a:picLocks noGrp="1" noChangeAspect="1" noChangeArrowheads="1"/>
          </p:cNvPicPr>
          <p:nvPr>
            <p:ph idx="22"/>
          </p:nvPr>
        </p:nvPicPr>
        <p:blipFill>
          <a:blip r:embed="rId5">
            <a:extLst>
              <a:ext uri="{28A0092B-C50C-407E-A947-70E740481C1C}">
                <a14:useLocalDpi xmlns:a14="http://schemas.microsoft.com/office/drawing/2010/main" val="0"/>
              </a:ext>
            </a:extLst>
          </a:blip>
          <a:stretch>
            <a:fillRect/>
          </a:stretch>
        </p:blipFill>
        <p:spPr bwMode="auto">
          <a:xfrm>
            <a:off x="6324600" y="140208"/>
            <a:ext cx="1018032" cy="1048512"/>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1"/>
          <p:cNvSpPr>
            <a:spLocks noGrp="1"/>
          </p:cNvSpPr>
          <p:nvPr>
            <p:ph idx="23"/>
          </p:nvPr>
        </p:nvSpPr>
        <p:spPr>
          <a:xfrm>
            <a:off x="7391400" y="228600"/>
            <a:ext cx="1476000" cy="731520"/>
          </a:xfrm>
        </p:spPr>
        <p:txBody>
          <a:bodyPr/>
          <a:lstStyle/>
          <a:p>
            <a:pPr>
              <a:spcBef>
                <a:spcPts val="0"/>
              </a:spcBef>
            </a:pPr>
            <a:r>
              <a:rPr lang="en-US" sz="1800" dirty="0"/>
              <a:t>Clifford Cocks</a:t>
            </a:r>
          </a:p>
          <a:p>
            <a:pPr>
              <a:spcBef>
                <a:spcPts val="0"/>
              </a:spcBef>
            </a:pPr>
            <a:r>
              <a:rPr lang="en-US" sz="1800" dirty="0"/>
              <a:t>(Born </a:t>
            </a:r>
            <a:r>
              <a:rPr lang="en-US" sz="1800" dirty="0">
                <a:ea typeface="Cambria Math" pitchFamily="18" charset="0"/>
              </a:rPr>
              <a:t>1950</a:t>
            </a:r>
            <a:r>
              <a:rPr lang="en-US" sz="1800" dirty="0"/>
              <a:t>)</a:t>
            </a:r>
          </a:p>
        </p:txBody>
      </p:sp>
    </p:spTree>
    <p:extLst>
      <p:ext uri="{BB962C8B-B14F-4D97-AF65-F5344CB8AC3E}">
        <p14:creationId xmlns:p14="http://schemas.microsoft.com/office/powerpoint/2010/main" val="2382514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Encryption</a:t>
            </a:r>
          </a:p>
        </p:txBody>
      </p:sp>
      <p:sp>
        <p:nvSpPr>
          <p:cNvPr id="3" name="Content Placeholder 2"/>
          <p:cNvSpPr>
            <a:spLocks noGrp="1"/>
          </p:cNvSpPr>
          <p:nvPr>
            <p:ph idx="1"/>
          </p:nvPr>
        </p:nvSpPr>
        <p:spPr>
          <a:xfrm>
            <a:off x="457200" y="1295400"/>
            <a:ext cx="8388000" cy="5257800"/>
          </a:xfrm>
        </p:spPr>
        <p:txBody>
          <a:bodyPr/>
          <a:lstStyle/>
          <a:p>
            <a:pPr>
              <a:spcBef>
                <a:spcPts val="0"/>
              </a:spcBef>
            </a:pPr>
            <a:r>
              <a:rPr lang="en-US" sz="1800" dirty="0"/>
              <a:t>To encrypt a message using RSA using a key (</a:t>
            </a:r>
            <a:r>
              <a:rPr lang="en-US" sz="1800" i="1" dirty="0" err="1"/>
              <a:t>n</a:t>
            </a:r>
            <a:r>
              <a:rPr lang="en-US" sz="1800" dirty="0" err="1"/>
              <a:t>,</a:t>
            </a:r>
            <a:r>
              <a:rPr lang="en-US" sz="1800" i="1" dirty="0" err="1"/>
              <a:t>e</a:t>
            </a:r>
            <a:r>
              <a:rPr lang="en-US" sz="1800" dirty="0"/>
              <a:t>) :</a:t>
            </a:r>
          </a:p>
          <a:p>
            <a:pPr marL="880110" lvl="1" indent="-514350">
              <a:spcBef>
                <a:spcPts val="0"/>
              </a:spcBef>
              <a:buFont typeface="+mj-lt"/>
              <a:buAutoNum type="romanLcPeriod"/>
            </a:pPr>
            <a:r>
              <a:rPr lang="en-US" sz="1600" dirty="0"/>
              <a:t>Translate the plaintext message </a:t>
            </a:r>
            <a:r>
              <a:rPr lang="en-US" sz="1600" i="1" dirty="0"/>
              <a:t>M</a:t>
            </a:r>
            <a:r>
              <a:rPr lang="en-US" sz="1600" dirty="0"/>
              <a:t> into sequences of two digit integers representing the letters.  Use </a:t>
            </a:r>
            <a:r>
              <a:rPr lang="en-US" sz="1600" dirty="0">
                <a:ea typeface="Cambria Math" pitchFamily="18" charset="0"/>
              </a:rPr>
              <a:t>00</a:t>
            </a:r>
            <a:r>
              <a:rPr lang="en-US" sz="1600" dirty="0"/>
              <a:t> for A, </a:t>
            </a:r>
            <a:r>
              <a:rPr lang="en-US" sz="1600" dirty="0">
                <a:ea typeface="Cambria Math" pitchFamily="18" charset="0"/>
              </a:rPr>
              <a:t>01</a:t>
            </a:r>
            <a:r>
              <a:rPr lang="en-US" sz="1600" dirty="0"/>
              <a:t> for B, etc.</a:t>
            </a:r>
          </a:p>
          <a:p>
            <a:pPr marL="880110" lvl="1" indent="-514350">
              <a:spcBef>
                <a:spcPts val="0"/>
              </a:spcBef>
              <a:buFont typeface="+mj-lt"/>
              <a:buAutoNum type="romanLcPeriod"/>
            </a:pPr>
            <a:r>
              <a:rPr lang="en-US" sz="1600" dirty="0"/>
              <a:t>Concatenate the two digit integers into strings of digits. </a:t>
            </a:r>
          </a:p>
          <a:p>
            <a:pPr marL="880110" lvl="1" indent="-514350">
              <a:spcBef>
                <a:spcPts val="0"/>
              </a:spcBef>
              <a:buFont typeface="+mj-lt"/>
              <a:buAutoNum type="romanLcPeriod"/>
            </a:pPr>
            <a:r>
              <a:rPr lang="en-US" sz="1600" dirty="0"/>
              <a:t>Divide this string into equally sized blocks of </a:t>
            </a:r>
            <a:r>
              <a:rPr lang="en-US" sz="1600" dirty="0">
                <a:ea typeface="Cambria Math" pitchFamily="18" charset="0"/>
              </a:rPr>
              <a:t>2</a:t>
            </a:r>
            <a:r>
              <a:rPr lang="en-US" sz="1600" i="1" dirty="0"/>
              <a:t>N</a:t>
            </a:r>
            <a:r>
              <a:rPr lang="en-US" sz="1600" dirty="0"/>
              <a:t> digits where </a:t>
            </a:r>
            <a:r>
              <a:rPr lang="en-US" sz="1600" dirty="0">
                <a:ea typeface="Cambria Math" pitchFamily="18" charset="0"/>
              </a:rPr>
              <a:t>2</a:t>
            </a:r>
            <a:r>
              <a:rPr lang="en-US" sz="1600" i="1" dirty="0"/>
              <a:t>N</a:t>
            </a:r>
            <a:r>
              <a:rPr lang="en-US" sz="1600" dirty="0"/>
              <a:t> is the largest even number </a:t>
            </a:r>
            <a:r>
              <a:rPr lang="en-US" sz="1600" dirty="0">
                <a:ea typeface="Cambria Math" pitchFamily="18" charset="0"/>
              </a:rPr>
              <a:t>2525…25</a:t>
            </a:r>
            <a:r>
              <a:rPr lang="en-US" sz="1600" dirty="0"/>
              <a:t> with </a:t>
            </a:r>
            <a:r>
              <a:rPr lang="en-US" sz="1600" dirty="0">
                <a:ea typeface="Cambria Math" pitchFamily="18" charset="0"/>
              </a:rPr>
              <a:t>2</a:t>
            </a:r>
            <a:r>
              <a:rPr lang="en-US" sz="1600" i="1" dirty="0"/>
              <a:t>N</a:t>
            </a:r>
            <a:r>
              <a:rPr lang="en-US" sz="1600" dirty="0"/>
              <a:t> digits that does not exceed </a:t>
            </a:r>
            <a:r>
              <a:rPr lang="en-US" sz="1600" i="1" dirty="0"/>
              <a:t>n</a:t>
            </a:r>
            <a:r>
              <a:rPr lang="en-US" sz="1600" dirty="0"/>
              <a:t>. </a:t>
            </a:r>
          </a:p>
          <a:p>
            <a:pPr marL="880110" lvl="1" indent="-514350">
              <a:spcBef>
                <a:spcPts val="0"/>
              </a:spcBef>
              <a:buFont typeface="+mj-lt"/>
              <a:buAutoNum type="romanLcPeriod"/>
            </a:pPr>
            <a:r>
              <a:rPr lang="en-US" sz="1600" dirty="0"/>
              <a:t>The plaintext message M is now a sequence of  integers </a:t>
            </a:r>
            <a:r>
              <a:rPr lang="en-US" sz="1600" i="1" dirty="0"/>
              <a:t>m</a:t>
            </a:r>
            <a:r>
              <a:rPr lang="en-US" sz="1600" baseline="-25000" dirty="0"/>
              <a:t>1</a:t>
            </a:r>
            <a:r>
              <a:rPr lang="en-US" sz="1600" dirty="0"/>
              <a:t>,</a:t>
            </a:r>
            <a:r>
              <a:rPr lang="en-US" sz="1600" i="1" dirty="0"/>
              <a:t>m</a:t>
            </a:r>
            <a:r>
              <a:rPr lang="en-US" sz="1600" baseline="-25000" dirty="0"/>
              <a:t>2</a:t>
            </a:r>
            <a:r>
              <a:rPr lang="en-US" sz="1600" dirty="0"/>
              <a:t>,…,</a:t>
            </a:r>
            <a:r>
              <a:rPr lang="en-US" sz="1600" i="1" dirty="0"/>
              <a:t>m</a:t>
            </a:r>
            <a:r>
              <a:rPr lang="en-US" sz="1600" i="1" baseline="-25000" dirty="0"/>
              <a:t>k</a:t>
            </a:r>
            <a:r>
              <a:rPr lang="en-US" sz="1600" dirty="0"/>
              <a:t>.</a:t>
            </a:r>
          </a:p>
          <a:p>
            <a:pPr marL="880110" lvl="1" indent="-514350">
              <a:spcBef>
                <a:spcPts val="0"/>
              </a:spcBef>
              <a:buFont typeface="+mj-lt"/>
              <a:buAutoNum type="romanLcPeriod"/>
            </a:pPr>
            <a:r>
              <a:rPr lang="en-US" sz="1600" dirty="0"/>
              <a:t>Each block  (an integer) is encrypted using the function </a:t>
            </a:r>
            <a:r>
              <a:rPr lang="en-US" sz="1600" i="1" dirty="0">
                <a:ea typeface="Cambria Math"/>
              </a:rPr>
              <a:t>C</a:t>
            </a:r>
            <a:r>
              <a:rPr lang="en-US" sz="1600" dirty="0">
                <a:ea typeface="Cambria Math"/>
              </a:rPr>
              <a:t> = </a:t>
            </a:r>
            <a:r>
              <a:rPr lang="en-US" sz="1600" i="1" dirty="0">
                <a:ea typeface="Cambria Math"/>
              </a:rPr>
              <a:t>M</a:t>
            </a:r>
            <a:r>
              <a:rPr lang="en-US" sz="1600" i="1" baseline="30000" dirty="0">
                <a:ea typeface="Cambria Math"/>
              </a:rPr>
              <a:t>e</a:t>
            </a:r>
            <a:r>
              <a:rPr lang="en-US" sz="1600" dirty="0">
                <a:ea typeface="Cambria Math"/>
              </a:rPr>
              <a:t> </a:t>
            </a:r>
            <a:r>
              <a:rPr lang="en-US" sz="1600" b="1" dirty="0">
                <a:ea typeface="Cambria Math"/>
              </a:rPr>
              <a:t>mod</a:t>
            </a:r>
            <a:r>
              <a:rPr lang="en-US" sz="1600" dirty="0">
                <a:ea typeface="Cambria Math"/>
              </a:rPr>
              <a:t> </a:t>
            </a:r>
            <a:r>
              <a:rPr lang="en-US" sz="1600" i="1" dirty="0">
                <a:ea typeface="Cambria Math"/>
              </a:rPr>
              <a:t>n.</a:t>
            </a:r>
            <a:endParaRPr lang="en-US" sz="1600" dirty="0"/>
          </a:p>
          <a:p>
            <a:pPr>
              <a:spcBef>
                <a:spcPts val="0"/>
              </a:spcBef>
            </a:pPr>
            <a:r>
              <a:rPr lang="en-US" sz="1800" b="1" dirty="0"/>
              <a:t>Example</a:t>
            </a:r>
            <a:r>
              <a:rPr lang="en-US" sz="1800" dirty="0"/>
              <a:t>: Encrypt the message STOP using the RSA cryptosystem with key(</a:t>
            </a:r>
            <a:r>
              <a:rPr lang="en-US" sz="1800" dirty="0">
                <a:ea typeface="Cambria Math" pitchFamily="18" charset="0"/>
              </a:rPr>
              <a:t>2537</a:t>
            </a:r>
            <a:r>
              <a:rPr lang="en-US" sz="1800" dirty="0"/>
              <a:t>,</a:t>
            </a:r>
            <a:r>
              <a:rPr lang="en-US" sz="1800" dirty="0">
                <a:ea typeface="Cambria Math" pitchFamily="18" charset="0"/>
              </a:rPr>
              <a:t>13</a:t>
            </a:r>
            <a:r>
              <a:rPr lang="en-US" sz="1800" dirty="0"/>
              <a:t>). </a:t>
            </a:r>
          </a:p>
          <a:p>
            <a:pPr lvl="1">
              <a:spcBef>
                <a:spcPts val="0"/>
              </a:spcBef>
            </a:pPr>
            <a:r>
              <a:rPr lang="en-US" sz="1600" dirty="0">
                <a:ea typeface="Cambria Math" pitchFamily="18" charset="0"/>
              </a:rPr>
              <a:t>2537</a:t>
            </a:r>
            <a:r>
              <a:rPr lang="en-US" sz="1600" dirty="0"/>
              <a:t> = </a:t>
            </a:r>
            <a:r>
              <a:rPr lang="en-US" sz="1600" dirty="0">
                <a:ea typeface="Cambria Math" pitchFamily="18" charset="0"/>
              </a:rPr>
              <a:t>43</a:t>
            </a:r>
            <a:r>
              <a:rPr lang="en-US" sz="1600" dirty="0">
                <a:ea typeface="Cambria Math"/>
              </a:rPr>
              <a:t>∙</a:t>
            </a:r>
            <a:r>
              <a:rPr lang="en-US" sz="1600" dirty="0">
                <a:ea typeface="Cambria Math" pitchFamily="18" charset="0"/>
              </a:rPr>
              <a:t> 59</a:t>
            </a:r>
            <a:r>
              <a:rPr lang="en-US" sz="1600" dirty="0"/>
              <a:t>,</a:t>
            </a:r>
          </a:p>
          <a:p>
            <a:pPr lvl="1">
              <a:spcBef>
                <a:spcPts val="0"/>
              </a:spcBef>
            </a:pPr>
            <a:r>
              <a:rPr lang="en-US" sz="1600" dirty="0"/>
              <a:t> </a:t>
            </a:r>
            <a:r>
              <a:rPr lang="en-US" sz="1600" i="1" dirty="0"/>
              <a:t>p</a:t>
            </a:r>
            <a:r>
              <a:rPr lang="en-US" sz="1600" dirty="0"/>
              <a:t> = </a:t>
            </a:r>
            <a:r>
              <a:rPr lang="en-US" sz="1600" dirty="0">
                <a:ea typeface="Cambria Math" pitchFamily="18" charset="0"/>
              </a:rPr>
              <a:t>43</a:t>
            </a:r>
            <a:r>
              <a:rPr lang="en-US" sz="1600" dirty="0"/>
              <a:t> and </a:t>
            </a:r>
            <a:r>
              <a:rPr lang="en-US" sz="1600" i="1" dirty="0"/>
              <a:t>q</a:t>
            </a:r>
            <a:r>
              <a:rPr lang="en-US" sz="1600" dirty="0"/>
              <a:t> = </a:t>
            </a:r>
            <a:r>
              <a:rPr lang="en-US" sz="1600" dirty="0">
                <a:ea typeface="Cambria Math" pitchFamily="18" charset="0"/>
              </a:rPr>
              <a:t>59</a:t>
            </a:r>
            <a:r>
              <a:rPr lang="en-US" sz="1600" dirty="0"/>
              <a:t> are primes and </a:t>
            </a:r>
            <a:r>
              <a:rPr lang="en-US" sz="1600" dirty="0" err="1"/>
              <a:t>gcd</a:t>
            </a:r>
            <a:r>
              <a:rPr lang="en-US" sz="1600" dirty="0"/>
              <a:t>(</a:t>
            </a:r>
            <a:r>
              <a:rPr lang="en-US" sz="1600" i="1" dirty="0"/>
              <a:t>e</a:t>
            </a:r>
            <a:r>
              <a:rPr lang="en-US" sz="1600" dirty="0"/>
              <a:t>,(</a:t>
            </a:r>
            <a:r>
              <a:rPr lang="en-US" sz="1600" i="1" dirty="0"/>
              <a:t>p</a:t>
            </a:r>
            <a:r>
              <a:rPr lang="en-US" sz="1600" dirty="0">
                <a:ea typeface="Cambria Math"/>
              </a:rPr>
              <a:t>−1)(</a:t>
            </a:r>
            <a:r>
              <a:rPr lang="en-US" sz="1600" i="1" dirty="0">
                <a:ea typeface="Cambria Math"/>
              </a:rPr>
              <a:t>q</a:t>
            </a:r>
            <a:r>
              <a:rPr lang="en-US" sz="1600" dirty="0"/>
              <a:t> </a:t>
            </a:r>
            <a:r>
              <a:rPr lang="en-US" sz="1600" dirty="0">
                <a:ea typeface="Cambria Math"/>
              </a:rPr>
              <a:t>−1)) =</a:t>
            </a:r>
            <a:r>
              <a:rPr lang="en-US" sz="1600" dirty="0"/>
              <a:t> </a:t>
            </a:r>
            <a:r>
              <a:rPr lang="en-US" sz="1600" dirty="0" err="1"/>
              <a:t>gcd</a:t>
            </a:r>
            <a:r>
              <a:rPr lang="en-US" sz="1600" dirty="0"/>
              <a:t>(</a:t>
            </a:r>
            <a:r>
              <a:rPr lang="en-US" sz="1600" dirty="0">
                <a:ea typeface="Cambria Math" pitchFamily="18" charset="0"/>
              </a:rPr>
              <a:t>13</a:t>
            </a:r>
            <a:r>
              <a:rPr lang="en-US" sz="1600" dirty="0"/>
              <a:t>,</a:t>
            </a:r>
            <a:r>
              <a:rPr lang="en-US" sz="1600" dirty="0">
                <a:ea typeface="Cambria Math" pitchFamily="18" charset="0"/>
              </a:rPr>
              <a:t> 42</a:t>
            </a:r>
            <a:r>
              <a:rPr lang="en-US" sz="1600" dirty="0">
                <a:ea typeface="Cambria Math"/>
              </a:rPr>
              <a:t>∙</a:t>
            </a:r>
            <a:r>
              <a:rPr lang="en-US" sz="1600" dirty="0">
                <a:ea typeface="Cambria Math" pitchFamily="18" charset="0"/>
              </a:rPr>
              <a:t> 58</a:t>
            </a:r>
            <a:r>
              <a:rPr lang="en-US" sz="1600" dirty="0">
                <a:ea typeface="Cambria Math"/>
              </a:rPr>
              <a:t>) = 1. </a:t>
            </a:r>
          </a:p>
          <a:p>
            <a:pPr>
              <a:spcBef>
                <a:spcPts val="0"/>
              </a:spcBef>
            </a:pPr>
            <a:r>
              <a:rPr lang="en-US" sz="1800" b="1" dirty="0">
                <a:ea typeface="Cambria Math"/>
              </a:rPr>
              <a:t>Solution</a:t>
            </a:r>
            <a:r>
              <a:rPr lang="en-US" sz="1800" dirty="0">
                <a:ea typeface="Cambria Math"/>
              </a:rPr>
              <a:t>: Translate the letters in STOP to their numerical equivalents 18 19  14 15.</a:t>
            </a:r>
          </a:p>
          <a:p>
            <a:pPr lvl="1">
              <a:spcBef>
                <a:spcPts val="0"/>
              </a:spcBef>
            </a:pPr>
            <a:r>
              <a:rPr lang="en-US" sz="1800" dirty="0">
                <a:ea typeface="Cambria Math"/>
              </a:rPr>
              <a:t>Divide into blocks of four digits (because 2525 &lt; 2537 &lt; 252525) to obtain 1819 </a:t>
            </a:r>
            <a:r>
              <a:rPr lang="en-US" sz="1600" dirty="0">
                <a:ea typeface="Cambria Math"/>
              </a:rPr>
              <a:t>1415.</a:t>
            </a:r>
          </a:p>
          <a:p>
            <a:pPr lvl="1">
              <a:spcBef>
                <a:spcPts val="0"/>
              </a:spcBef>
            </a:pPr>
            <a:r>
              <a:rPr lang="en-US" sz="1600" dirty="0">
                <a:ea typeface="Cambria Math"/>
              </a:rPr>
              <a:t>Encrypt each block using the mapping </a:t>
            </a:r>
            <a:r>
              <a:rPr lang="en-US" sz="1600" i="1" dirty="0">
                <a:ea typeface="Cambria Math"/>
              </a:rPr>
              <a:t>C</a:t>
            </a:r>
            <a:r>
              <a:rPr lang="en-US" sz="1600" dirty="0">
                <a:ea typeface="Cambria Math"/>
              </a:rPr>
              <a:t> = </a:t>
            </a:r>
            <a:r>
              <a:rPr lang="en-US" sz="1600" i="1" dirty="0">
                <a:ea typeface="Cambria Math"/>
              </a:rPr>
              <a:t>M</a:t>
            </a:r>
            <a:r>
              <a:rPr lang="en-US" sz="1600" baseline="30000" dirty="0">
                <a:ea typeface="Cambria Math"/>
              </a:rPr>
              <a:t>13</a:t>
            </a:r>
            <a:r>
              <a:rPr lang="en-US" sz="1600" dirty="0">
                <a:ea typeface="Cambria Math"/>
              </a:rPr>
              <a:t> </a:t>
            </a:r>
            <a:r>
              <a:rPr lang="en-US" sz="1600" b="1" dirty="0">
                <a:ea typeface="Cambria Math"/>
              </a:rPr>
              <a:t>mod</a:t>
            </a:r>
            <a:r>
              <a:rPr lang="en-US" sz="1600" dirty="0">
                <a:ea typeface="Cambria Math"/>
              </a:rPr>
              <a:t> 2537.</a:t>
            </a:r>
          </a:p>
          <a:p>
            <a:pPr lvl="1">
              <a:spcBef>
                <a:spcPts val="0"/>
              </a:spcBef>
            </a:pPr>
            <a:r>
              <a:rPr lang="en-US" sz="1600" dirty="0">
                <a:ea typeface="Cambria Math"/>
              </a:rPr>
              <a:t>Since 1819</a:t>
            </a:r>
            <a:r>
              <a:rPr lang="en-US" sz="1600" baseline="30000" dirty="0">
                <a:ea typeface="Cambria Math"/>
              </a:rPr>
              <a:t>13</a:t>
            </a:r>
            <a:r>
              <a:rPr lang="en-US" sz="1600" dirty="0">
                <a:ea typeface="Cambria Math"/>
              </a:rPr>
              <a:t> mod 2537 = 2081 and 1415</a:t>
            </a:r>
            <a:r>
              <a:rPr lang="en-US" sz="1600" baseline="30000" dirty="0">
                <a:ea typeface="Cambria Math"/>
              </a:rPr>
              <a:t>13</a:t>
            </a:r>
            <a:r>
              <a:rPr lang="en-US" sz="1600" dirty="0">
                <a:ea typeface="Cambria Math"/>
              </a:rPr>
              <a:t> mod 2537 = 2182, the encrypted message is 2081 2182.</a:t>
            </a:r>
            <a:endParaRPr lang="en-US" sz="1600" dirty="0"/>
          </a:p>
        </p:txBody>
      </p:sp>
    </p:spTree>
    <p:extLst>
      <p:ext uri="{BB962C8B-B14F-4D97-AF65-F5344CB8AC3E}">
        <p14:creationId xmlns:p14="http://schemas.microsoft.com/office/powerpoint/2010/main" val="37764662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Decryption</a:t>
            </a:r>
          </a:p>
        </p:txBody>
      </p:sp>
      <p:sp>
        <p:nvSpPr>
          <p:cNvPr id="3" name="Content Placeholder 2"/>
          <p:cNvSpPr>
            <a:spLocks noGrp="1"/>
          </p:cNvSpPr>
          <p:nvPr>
            <p:ph idx="1"/>
          </p:nvPr>
        </p:nvSpPr>
        <p:spPr>
          <a:xfrm>
            <a:off x="457200" y="1295400"/>
            <a:ext cx="8388000" cy="5257800"/>
          </a:xfrm>
        </p:spPr>
        <p:txBody>
          <a:bodyPr/>
          <a:lstStyle/>
          <a:p>
            <a:r>
              <a:rPr lang="en-US" sz="1800" dirty="0"/>
              <a:t>To decrypt a RSA </a:t>
            </a:r>
            <a:r>
              <a:rPr lang="en-US" sz="1800" dirty="0" err="1"/>
              <a:t>ciphertext</a:t>
            </a:r>
            <a:r>
              <a:rPr lang="en-US" sz="1800" dirty="0"/>
              <a:t> message, the decryption key </a:t>
            </a:r>
            <a:r>
              <a:rPr lang="en-US" sz="1800" i="1" dirty="0"/>
              <a:t>d</a:t>
            </a:r>
            <a:r>
              <a:rPr lang="en-US" sz="1800" dirty="0"/>
              <a:t>, an inverse of </a:t>
            </a:r>
            <a:r>
              <a:rPr lang="en-US" sz="1800" i="1" dirty="0"/>
              <a:t>e</a:t>
            </a:r>
            <a:r>
              <a:rPr lang="en-US" sz="1800" dirty="0"/>
              <a:t> modulo (</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is needed. The inverse exists since </a:t>
            </a:r>
            <a:r>
              <a:rPr lang="en-US" sz="1800" dirty="0" err="1"/>
              <a:t>gcd</a:t>
            </a:r>
            <a:r>
              <a:rPr lang="en-US" sz="1800" dirty="0"/>
              <a:t>(</a:t>
            </a:r>
            <a:r>
              <a:rPr lang="en-US" sz="1800" i="1" dirty="0"/>
              <a:t>e</a:t>
            </a:r>
            <a:r>
              <a:rPr lang="en-US" sz="1800" dirty="0"/>
              <a:t>,(</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a:t>
            </a:r>
            <a:r>
              <a:rPr lang="en-US" sz="1800" dirty="0"/>
              <a:t> </a:t>
            </a:r>
            <a:r>
              <a:rPr lang="en-US" sz="1800" dirty="0" err="1"/>
              <a:t>gcd</a:t>
            </a:r>
            <a:r>
              <a:rPr lang="en-US" sz="1800" dirty="0"/>
              <a:t>(</a:t>
            </a:r>
            <a:r>
              <a:rPr lang="en-US" sz="1800" dirty="0">
                <a:ea typeface="Cambria Math" pitchFamily="18" charset="0"/>
              </a:rPr>
              <a:t>13</a:t>
            </a:r>
            <a:r>
              <a:rPr lang="en-US" sz="1800" dirty="0"/>
              <a:t>,</a:t>
            </a:r>
            <a:r>
              <a:rPr lang="en-US" sz="1800" dirty="0">
                <a:ea typeface="Cambria Math" pitchFamily="18" charset="0"/>
              </a:rPr>
              <a:t> 42</a:t>
            </a:r>
            <a:r>
              <a:rPr lang="en-US" sz="1800" dirty="0">
                <a:ea typeface="Cambria Math"/>
              </a:rPr>
              <a:t>∙</a:t>
            </a:r>
            <a:r>
              <a:rPr lang="en-US" sz="1800" dirty="0">
                <a:ea typeface="Cambria Math" pitchFamily="18" charset="0"/>
              </a:rPr>
              <a:t> 58</a:t>
            </a:r>
            <a:r>
              <a:rPr lang="en-US" sz="1800" dirty="0">
                <a:ea typeface="Cambria Math"/>
              </a:rPr>
              <a:t>) = 1.</a:t>
            </a:r>
          </a:p>
          <a:p>
            <a:r>
              <a:rPr lang="en-US" sz="1800" dirty="0">
                <a:ea typeface="Cambria Math"/>
              </a:rPr>
              <a:t>With the decryption key </a:t>
            </a:r>
            <a:r>
              <a:rPr lang="en-US" sz="1800" i="1" dirty="0">
                <a:ea typeface="Cambria Math"/>
              </a:rPr>
              <a:t>d</a:t>
            </a:r>
            <a:r>
              <a:rPr lang="en-US" sz="1800" dirty="0">
                <a:ea typeface="Cambria Math"/>
              </a:rPr>
              <a:t>, we can decrypt each block  with the computation </a:t>
            </a:r>
            <a:r>
              <a:rPr lang="en-US" sz="1800" i="1" dirty="0">
                <a:ea typeface="Cambria Math"/>
              </a:rPr>
              <a:t>M</a:t>
            </a:r>
            <a:r>
              <a:rPr lang="en-US" sz="1800" dirty="0">
                <a:ea typeface="Cambria Math"/>
              </a:rPr>
              <a:t> = </a:t>
            </a:r>
            <a:r>
              <a:rPr lang="en-US" sz="1800" i="1" dirty="0">
                <a:ea typeface="Cambria Math"/>
              </a:rPr>
              <a:t>C</a:t>
            </a:r>
            <a:r>
              <a:rPr lang="en-US" sz="1800" i="1" baseline="30000" dirty="0">
                <a:ea typeface="Cambria Math"/>
              </a:rPr>
              <a:t>d</a:t>
            </a:r>
            <a:r>
              <a:rPr lang="en-US" sz="1800" dirty="0">
                <a:ea typeface="Cambria Math"/>
              </a:rPr>
              <a:t> </a:t>
            </a:r>
            <a:r>
              <a:rPr lang="en-US" sz="1800" b="1" dirty="0">
                <a:ea typeface="Cambria Math"/>
              </a:rPr>
              <a:t>mod</a:t>
            </a:r>
            <a:r>
              <a:rPr lang="en-US" sz="1800" dirty="0">
                <a:ea typeface="Cambria Math"/>
              </a:rPr>
              <a:t> </a:t>
            </a:r>
            <a:r>
              <a:rPr lang="en-US" sz="1800" i="1" dirty="0" err="1">
                <a:ea typeface="Cambria Math"/>
              </a:rPr>
              <a:t>p∙q</a:t>
            </a:r>
            <a:r>
              <a:rPr lang="en-US" sz="1800" i="1" dirty="0">
                <a:ea typeface="Cambria Math"/>
              </a:rPr>
              <a:t>. </a:t>
            </a:r>
            <a:r>
              <a:rPr lang="en-US" sz="1800" dirty="0">
                <a:ea typeface="Cambria Math"/>
              </a:rPr>
              <a:t>(</a:t>
            </a:r>
            <a:r>
              <a:rPr lang="en-US" sz="1800" i="1" dirty="0">
                <a:ea typeface="Cambria Math"/>
              </a:rPr>
              <a:t>see text for full derivation</a:t>
            </a:r>
            <a:r>
              <a:rPr lang="en-US" sz="1800" dirty="0">
                <a:ea typeface="Cambria Math"/>
              </a:rPr>
              <a:t>)</a:t>
            </a:r>
          </a:p>
          <a:p>
            <a:r>
              <a:rPr lang="en-US" sz="1800" dirty="0">
                <a:ea typeface="Cambria Math"/>
              </a:rPr>
              <a:t>RSA works as a public key system since the only known method of finding </a:t>
            </a:r>
            <a:r>
              <a:rPr lang="en-US" sz="1800" i="1" dirty="0">
                <a:ea typeface="Cambria Math"/>
              </a:rPr>
              <a:t>d</a:t>
            </a:r>
            <a:r>
              <a:rPr lang="en-US" sz="1800" dirty="0">
                <a:ea typeface="Cambria Math"/>
              </a:rPr>
              <a:t> is based on a factorization of </a:t>
            </a:r>
            <a:r>
              <a:rPr lang="en-US" sz="1800" i="1" dirty="0">
                <a:ea typeface="Cambria Math"/>
              </a:rPr>
              <a:t>n</a:t>
            </a:r>
            <a:r>
              <a:rPr lang="en-US" sz="1800" dirty="0">
                <a:ea typeface="Cambria Math"/>
              </a:rPr>
              <a:t> into primes. There is currently no known feasible method for factoring large numbers into primes.</a:t>
            </a:r>
            <a:endParaRPr lang="en-US" sz="1800" dirty="0"/>
          </a:p>
          <a:p>
            <a:r>
              <a:rPr lang="en-US" sz="1800" b="1" dirty="0"/>
              <a:t>Example</a:t>
            </a:r>
            <a:r>
              <a:rPr lang="en-US" sz="1800" dirty="0"/>
              <a:t>: The message  </a:t>
            </a:r>
            <a:r>
              <a:rPr lang="en-US" sz="1800" dirty="0">
                <a:ea typeface="Cambria Math" pitchFamily="18" charset="0"/>
              </a:rPr>
              <a:t>0981 0461 </a:t>
            </a:r>
            <a:r>
              <a:rPr lang="en-US" sz="1800" dirty="0"/>
              <a:t>is received. What is the decrypted message if it was encrypted using the RSA cipher from the previous example. </a:t>
            </a:r>
          </a:p>
          <a:p>
            <a:r>
              <a:rPr lang="en-US" sz="1800" b="1" dirty="0">
                <a:ea typeface="Cambria Math"/>
              </a:rPr>
              <a:t>Solution</a:t>
            </a:r>
            <a:r>
              <a:rPr lang="en-US" sz="1800" dirty="0">
                <a:ea typeface="Cambria Math"/>
              </a:rPr>
              <a:t>: The message was encrypted with </a:t>
            </a:r>
            <a:r>
              <a:rPr lang="en-US" sz="1800" i="1" dirty="0">
                <a:ea typeface="Cambria Math"/>
              </a:rPr>
              <a:t>n</a:t>
            </a:r>
            <a:r>
              <a:rPr lang="en-US" sz="1800" dirty="0"/>
              <a:t> = </a:t>
            </a:r>
            <a:r>
              <a:rPr lang="en-US" sz="1800" dirty="0">
                <a:ea typeface="Cambria Math" pitchFamily="18" charset="0"/>
              </a:rPr>
              <a:t>43</a:t>
            </a:r>
            <a:r>
              <a:rPr lang="en-US" sz="1800" dirty="0">
                <a:ea typeface="Cambria Math"/>
              </a:rPr>
              <a:t>∙</a:t>
            </a:r>
            <a:r>
              <a:rPr lang="en-US" sz="1800" dirty="0">
                <a:ea typeface="Cambria Math" pitchFamily="18" charset="0"/>
              </a:rPr>
              <a:t> 59 and exponent 13. An inverse of   13 modulo 42</a:t>
            </a:r>
            <a:r>
              <a:rPr lang="en-US" sz="1800" dirty="0">
                <a:ea typeface="Cambria Math"/>
              </a:rPr>
              <a:t>∙</a:t>
            </a:r>
            <a:r>
              <a:rPr lang="en-US" sz="1800" dirty="0">
                <a:ea typeface="Cambria Math" pitchFamily="18" charset="0"/>
              </a:rPr>
              <a:t> 58 = 2436 (</a:t>
            </a:r>
            <a:r>
              <a:rPr lang="en-US" sz="1800" i="1" dirty="0">
                <a:ea typeface="Cambria Math" pitchFamily="18" charset="0"/>
              </a:rPr>
              <a:t>exercise</a:t>
            </a:r>
            <a:r>
              <a:rPr lang="en-US" sz="1800" dirty="0">
                <a:ea typeface="Cambria Math" pitchFamily="18" charset="0"/>
              </a:rPr>
              <a:t> 2 </a:t>
            </a:r>
            <a:r>
              <a:rPr lang="en-US" sz="1800" i="1" dirty="0">
                <a:ea typeface="Cambria Math" pitchFamily="18" charset="0"/>
              </a:rPr>
              <a:t>in Section </a:t>
            </a:r>
            <a:r>
              <a:rPr lang="en-US" sz="1800" dirty="0">
                <a:ea typeface="Cambria Math" pitchFamily="18" charset="0"/>
              </a:rPr>
              <a:t>4.4) is </a:t>
            </a:r>
            <a:r>
              <a:rPr lang="en-US" sz="1800" i="1" dirty="0">
                <a:ea typeface="Cambria Math" pitchFamily="18" charset="0"/>
              </a:rPr>
              <a:t>d</a:t>
            </a:r>
            <a:r>
              <a:rPr lang="en-US" sz="1800" dirty="0">
                <a:ea typeface="Cambria Math" pitchFamily="18" charset="0"/>
              </a:rPr>
              <a:t> = 937.</a:t>
            </a:r>
            <a:endParaRPr lang="en-US" sz="1800" dirty="0">
              <a:ea typeface="Cambria Math"/>
            </a:endParaRPr>
          </a:p>
          <a:p>
            <a:pPr lvl="1"/>
            <a:r>
              <a:rPr lang="en-US" sz="1600" dirty="0">
                <a:ea typeface="Cambria Math"/>
              </a:rPr>
              <a:t>To decrypt a block </a:t>
            </a:r>
            <a:r>
              <a:rPr lang="en-US" sz="1600" i="1" dirty="0">
                <a:ea typeface="Cambria Math"/>
              </a:rPr>
              <a:t>C</a:t>
            </a:r>
            <a:r>
              <a:rPr lang="en-US" sz="1600" dirty="0">
                <a:ea typeface="Cambria Math"/>
              </a:rPr>
              <a:t>, </a:t>
            </a:r>
            <a:r>
              <a:rPr lang="en-US" sz="1600" i="1" dirty="0">
                <a:ea typeface="Cambria Math"/>
              </a:rPr>
              <a:t>M</a:t>
            </a:r>
            <a:r>
              <a:rPr lang="en-US" sz="1600" dirty="0">
                <a:ea typeface="Cambria Math"/>
              </a:rPr>
              <a:t> = </a:t>
            </a:r>
            <a:r>
              <a:rPr lang="en-US" sz="1600" i="1" dirty="0">
                <a:ea typeface="Cambria Math"/>
              </a:rPr>
              <a:t>C</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a:t>
            </a:r>
          </a:p>
          <a:p>
            <a:pPr lvl="1"/>
            <a:r>
              <a:rPr lang="en-US" sz="1600" dirty="0">
                <a:ea typeface="Cambria Math"/>
              </a:rPr>
              <a:t>Since 0981</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 = 0704 and 0461</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 = 1115, the decrypted message is 0704 1115.  Translating back to English letters, the message is HELP.</a:t>
            </a:r>
            <a:endParaRPr lang="en-US" sz="1600" dirty="0"/>
          </a:p>
        </p:txBody>
      </p:sp>
    </p:spTree>
    <p:extLst>
      <p:ext uri="{BB962C8B-B14F-4D97-AF65-F5344CB8AC3E}">
        <p14:creationId xmlns:p14="http://schemas.microsoft.com/office/powerpoint/2010/main" val="1271944250"/>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6216</TotalTime>
  <Words>12077</Words>
  <Application>Microsoft Office PowerPoint</Application>
  <PresentationFormat>On-screen Show (4:3)</PresentationFormat>
  <Paragraphs>901</Paragraphs>
  <Slides>102</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102</vt:i4>
      </vt:variant>
    </vt:vector>
  </HeadingPairs>
  <TitlesOfParts>
    <vt:vector size="120" baseType="lpstr">
      <vt:lpstr>Arial</vt:lpstr>
      <vt:lpstr>ArumSans Bold</vt:lpstr>
      <vt:lpstr>ArumSans Regular</vt:lpstr>
      <vt:lpstr>Calibri</vt:lpstr>
      <vt:lpstr>Cambria</vt:lpstr>
      <vt:lpstr>Cambria Math</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Number Theory and Cryptography</vt:lpstr>
      <vt:lpstr>Chapter Motivation</vt:lpstr>
      <vt:lpstr>Chapter Summary</vt:lpstr>
      <vt:lpstr>Divisibility and Modular Arithmetic</vt:lpstr>
      <vt:lpstr>Section Summary 1</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vt:lpstr>
      <vt:lpstr>Computing the mod m Function of Products and Sums</vt:lpstr>
      <vt:lpstr>Arithmetic Modulo m 1</vt:lpstr>
      <vt:lpstr>Arithmetic Modulo m 2</vt:lpstr>
      <vt:lpstr>Arithmetic Modulo m 3</vt:lpstr>
      <vt:lpstr>Integer Representations and Algorithms</vt:lpstr>
      <vt:lpstr>Section Summary 2</vt:lpstr>
      <vt:lpstr>Representations of Integers</vt:lpstr>
      <vt:lpstr>Base b Representations</vt:lpstr>
      <vt:lpstr>Binary Expansions</vt:lpstr>
      <vt:lpstr>Octal Expansions</vt:lpstr>
      <vt:lpstr>Hexadecimal Expansions</vt:lpstr>
      <vt:lpstr>Base Conversion 1</vt:lpstr>
      <vt:lpstr>Proof of Second De Morgan Law 1</vt:lpstr>
      <vt:lpstr>Base Conversion 2</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 3</vt:lpstr>
      <vt:lpstr>Primes</vt:lpstr>
      <vt:lpstr>The Fundamental Theorem of Arithmetic</vt:lpstr>
      <vt:lpstr>The Sieve of Erastosthenes 1</vt:lpstr>
      <vt:lpstr>The Sieve of Erastosthenes 2</vt:lpstr>
      <vt:lpstr>Infinitude of Primes</vt:lpstr>
      <vt:lpstr>Representing Functions</vt:lpstr>
      <vt:lpstr>Distribution of Primes</vt:lpstr>
      <vt:lpstr>Primes and Arithmetic Progressions (optional)</vt:lpstr>
      <vt:lpstr>Generating Primes</vt:lpstr>
      <vt:lpstr>Conjectures about Primes</vt:lpstr>
      <vt:lpstr>Greatest Common Divisor 1</vt:lpstr>
      <vt:lpstr>Greatest Common Divisor 2</vt:lpstr>
      <vt:lpstr>Finding the Greatest Common Divisor Using Prime Factorizations</vt:lpstr>
      <vt:lpstr>Least Common Multiple</vt:lpstr>
      <vt:lpstr>Euclidean Algorithm 1</vt:lpstr>
      <vt:lpstr>Euclidean Algorithm 2</vt:lpstr>
      <vt:lpstr>Correctness of Euclidean Algorithm 1</vt:lpstr>
      <vt:lpstr>Correctness of Euclidean Algorithm 2</vt:lpstr>
      <vt:lpstr>gcds as Linear Combinations</vt:lpstr>
      <vt:lpstr>Graphs of Functions</vt:lpstr>
      <vt:lpstr>Consequences of Bézout’s Theorem</vt:lpstr>
      <vt:lpstr>Uniqueness of Prime Factorization</vt:lpstr>
      <vt:lpstr>Dividing Congruences by an Integer</vt:lpstr>
      <vt:lpstr>Solving Congruences</vt:lpstr>
      <vt:lpstr>Section Summary 4</vt:lpstr>
      <vt:lpstr>Linear Congruences</vt:lpstr>
      <vt:lpstr>Inverse of a modulo m</vt:lpstr>
      <vt:lpstr>Finding Inverses 1</vt:lpstr>
      <vt:lpstr>Finding Inverses 2</vt:lpstr>
      <vt:lpstr>Using Inverses to Solve Congruences</vt:lpstr>
      <vt:lpstr>The Chinese Remainder Theorem 1</vt:lpstr>
      <vt:lpstr>The Chinese Remainder Theorem 2</vt:lpstr>
      <vt:lpstr>The Chinese Remainder Theorem 3</vt:lpstr>
      <vt:lpstr>The Chinese Remainder Theorem 4</vt:lpstr>
      <vt:lpstr>Back Substitution</vt:lpstr>
      <vt:lpstr>Fermat’s Little Theorem</vt:lpstr>
      <vt:lpstr>Pseudoprimes 1</vt:lpstr>
      <vt:lpstr>Pseudoprimes 2</vt:lpstr>
      <vt:lpstr>Carmichael Numbers (optional)</vt:lpstr>
      <vt:lpstr>Primitive Roots</vt:lpstr>
      <vt:lpstr>Discrete Logarithms</vt:lpstr>
      <vt:lpstr>Applications of Congruences</vt:lpstr>
      <vt:lpstr>Section Summary 5</vt:lpstr>
      <vt:lpstr>Hashing Functions</vt:lpstr>
      <vt:lpstr>Pseudorandom Numbers 1</vt:lpstr>
      <vt:lpstr>Pseudorandom Numbers 2</vt:lpstr>
      <vt:lpstr>Check Digits: UPCs</vt:lpstr>
      <vt:lpstr>Check Digits:ISBNs</vt:lpstr>
      <vt:lpstr>Cryptography</vt:lpstr>
      <vt:lpstr>Section Summary 6</vt:lpstr>
      <vt:lpstr>Caesar Cipher 1</vt:lpstr>
      <vt:lpstr>Caesar Cipher 2</vt:lpstr>
      <vt:lpstr>Shift Cipher 1</vt:lpstr>
      <vt:lpstr>Shift Cipher 2</vt:lpstr>
      <vt:lpstr>Affine Ciphers</vt:lpstr>
      <vt:lpstr>Cryptanalysis of Affine Ciphers</vt:lpstr>
      <vt:lpstr>Block Ciphers 1</vt:lpstr>
      <vt:lpstr>Block Ciphers 2</vt:lpstr>
      <vt:lpstr>Cryptosystems 1</vt:lpstr>
      <vt:lpstr>Cryptosystems 2</vt:lpstr>
      <vt:lpstr>Public Key Cryptography</vt:lpstr>
      <vt:lpstr>The RSA Cryptosystem</vt:lpstr>
      <vt:lpstr>RSA Encryption</vt:lpstr>
      <vt:lpstr>RSA Decryption</vt:lpstr>
      <vt:lpstr>Cryptographic Protocols: Key Exchange</vt:lpstr>
      <vt:lpstr>Cryptographic Protocols: Digital Signatures 1</vt:lpstr>
      <vt:lpstr>Cryptographic Protocols: Digital Signatures 2</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753</cp:revision>
  <dcterms:created xsi:type="dcterms:W3CDTF">2017-12-05T17:18:18Z</dcterms:created>
  <dcterms:modified xsi:type="dcterms:W3CDTF">2018-08-13T18:08:17Z</dcterms:modified>
</cp:coreProperties>
</file>