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88" r:id="rId1"/>
  </p:sldMasterIdLst>
  <p:notesMasterIdLst>
    <p:notesMasterId r:id="rId40"/>
  </p:notesMasterIdLst>
  <p:handoutMasterIdLst>
    <p:handoutMasterId r:id="rId41"/>
  </p:handoutMasterIdLst>
  <p:sldIdLst>
    <p:sldId id="256" r:id="rId2"/>
    <p:sldId id="347" r:id="rId3"/>
    <p:sldId id="298" r:id="rId4"/>
    <p:sldId id="345" r:id="rId5"/>
    <p:sldId id="299" r:id="rId6"/>
    <p:sldId id="346" r:id="rId7"/>
    <p:sldId id="348" r:id="rId8"/>
    <p:sldId id="365" r:id="rId9"/>
    <p:sldId id="364" r:id="rId10"/>
    <p:sldId id="366" r:id="rId11"/>
    <p:sldId id="367" r:id="rId12"/>
    <p:sldId id="368" r:id="rId13"/>
    <p:sldId id="382" r:id="rId14"/>
    <p:sldId id="383" r:id="rId15"/>
    <p:sldId id="384" r:id="rId16"/>
    <p:sldId id="386" r:id="rId17"/>
    <p:sldId id="387" r:id="rId18"/>
    <p:sldId id="388" r:id="rId19"/>
    <p:sldId id="389" r:id="rId20"/>
    <p:sldId id="390" r:id="rId21"/>
    <p:sldId id="391" r:id="rId22"/>
    <p:sldId id="392" r:id="rId23"/>
    <p:sldId id="393" r:id="rId24"/>
    <p:sldId id="385" r:id="rId25"/>
    <p:sldId id="394"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p:cViewPr varScale="1">
        <p:scale>
          <a:sx n="114" d="100"/>
          <a:sy n="114" d="100"/>
        </p:scale>
        <p:origin x="97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A546D-588F-423D-9407-16F67E944010}" type="doc">
      <dgm:prSet loTypeId="urn:microsoft.com/office/officeart/2005/8/layout/chevron1" loCatId="process" qsTypeId="urn:microsoft.com/office/officeart/2005/8/quickstyle/simple1" qsCatId="simple" csTypeId="urn:microsoft.com/office/officeart/2005/8/colors/accent1_2" csCatId="accent1" phldr="1"/>
      <dgm:spPr/>
    </dgm:pt>
    <dgm:pt modelId="{DE912360-1019-4E12-89A2-2B2EF645E8E4}">
      <dgm:prSet phldrT="[Text]"/>
      <dgm:spPr/>
      <dgm:t>
        <a:bodyPr/>
        <a:lstStyle/>
        <a:p>
          <a:r>
            <a:rPr lang="en-US" dirty="0" smtClean="0"/>
            <a:t>Plaintext</a:t>
          </a:r>
        </a:p>
        <a:p>
          <a:r>
            <a:rPr lang="en-US" dirty="0" smtClean="0"/>
            <a:t>64  bits</a:t>
          </a:r>
          <a:endParaRPr lang="en-US" dirty="0"/>
        </a:p>
      </dgm:t>
    </dgm:pt>
    <dgm:pt modelId="{9BBA844C-0A99-4421-ABDF-3AFE97C79BB6}" type="parTrans" cxnId="{400ABBD3-A6B6-4286-9010-656D3C3E7DC5}">
      <dgm:prSet/>
      <dgm:spPr/>
      <dgm:t>
        <a:bodyPr/>
        <a:lstStyle/>
        <a:p>
          <a:endParaRPr lang="en-US"/>
        </a:p>
      </dgm:t>
    </dgm:pt>
    <dgm:pt modelId="{0781BB38-C737-4818-A24C-1B8A14F6ACB5}" type="sibTrans" cxnId="{400ABBD3-A6B6-4286-9010-656D3C3E7DC5}">
      <dgm:prSet/>
      <dgm:spPr/>
      <dgm:t>
        <a:bodyPr/>
        <a:lstStyle/>
        <a:p>
          <a:endParaRPr lang="en-US"/>
        </a:p>
      </dgm:t>
    </dgm:pt>
    <dgm:pt modelId="{180079AC-CC51-4DEB-9ADB-CD257404329C}">
      <dgm:prSet phldrT="[Text]"/>
      <dgm:spPr/>
      <dgm:t>
        <a:bodyPr/>
        <a:lstStyle/>
        <a:p>
          <a:r>
            <a:rPr lang="en-US" dirty="0" smtClean="0"/>
            <a:t>Encryption Algorithm</a:t>
          </a:r>
          <a:endParaRPr lang="en-US" dirty="0"/>
        </a:p>
      </dgm:t>
    </dgm:pt>
    <dgm:pt modelId="{BB8C8862-0C2F-4070-A3B2-390DE30DEA2B}" type="parTrans" cxnId="{F960B79C-0733-462F-9C7F-46F5303C2B23}">
      <dgm:prSet/>
      <dgm:spPr/>
      <dgm:t>
        <a:bodyPr/>
        <a:lstStyle/>
        <a:p>
          <a:endParaRPr lang="en-US"/>
        </a:p>
      </dgm:t>
    </dgm:pt>
    <dgm:pt modelId="{3E380617-D46E-4575-AF95-E927D2F19547}" type="sibTrans" cxnId="{F960B79C-0733-462F-9C7F-46F5303C2B23}">
      <dgm:prSet/>
      <dgm:spPr/>
      <dgm:t>
        <a:bodyPr/>
        <a:lstStyle/>
        <a:p>
          <a:endParaRPr lang="en-US"/>
        </a:p>
      </dgm:t>
    </dgm:pt>
    <dgm:pt modelId="{BFB69F94-ABA8-4575-866C-AA93ADAF55DC}">
      <dgm:prSet phldrT="[Text]"/>
      <dgm:spPr/>
      <dgm:t>
        <a:bodyPr/>
        <a:lstStyle/>
        <a:p>
          <a:r>
            <a:rPr lang="en-US" dirty="0" smtClean="0"/>
            <a:t>Ciphertext</a:t>
          </a:r>
        </a:p>
        <a:p>
          <a:r>
            <a:rPr lang="en-US" dirty="0" smtClean="0"/>
            <a:t>64 bits</a:t>
          </a:r>
          <a:endParaRPr lang="en-US" dirty="0"/>
        </a:p>
      </dgm:t>
    </dgm:pt>
    <dgm:pt modelId="{C6227A02-7AD7-4A34-BC94-ED4F7834FB19}" type="parTrans" cxnId="{D6784B11-F1F2-47ED-9E39-DD13C3EF8F0F}">
      <dgm:prSet/>
      <dgm:spPr/>
      <dgm:t>
        <a:bodyPr/>
        <a:lstStyle/>
        <a:p>
          <a:endParaRPr lang="en-US"/>
        </a:p>
      </dgm:t>
    </dgm:pt>
    <dgm:pt modelId="{6C0544BE-5B3E-4211-9122-3478B8519F09}" type="sibTrans" cxnId="{D6784B11-F1F2-47ED-9E39-DD13C3EF8F0F}">
      <dgm:prSet/>
      <dgm:spPr/>
      <dgm:t>
        <a:bodyPr/>
        <a:lstStyle/>
        <a:p>
          <a:endParaRPr lang="en-US"/>
        </a:p>
      </dgm:t>
    </dgm:pt>
    <dgm:pt modelId="{F9899791-D488-491B-B66B-995CFDB0CBD7}" type="pres">
      <dgm:prSet presAssocID="{BFAA546D-588F-423D-9407-16F67E944010}" presName="Name0" presStyleCnt="0">
        <dgm:presLayoutVars>
          <dgm:dir/>
          <dgm:animLvl val="lvl"/>
          <dgm:resizeHandles val="exact"/>
        </dgm:presLayoutVars>
      </dgm:prSet>
      <dgm:spPr/>
    </dgm:pt>
    <dgm:pt modelId="{38BAEFA3-70E2-4B01-BE5B-DB43450D8619}" type="pres">
      <dgm:prSet presAssocID="{DE912360-1019-4E12-89A2-2B2EF645E8E4}" presName="parTxOnly" presStyleLbl="node1" presStyleIdx="0" presStyleCnt="3" custLinFactNeighborX="-4604" custLinFactNeighborY="-80246">
        <dgm:presLayoutVars>
          <dgm:chMax val="0"/>
          <dgm:chPref val="0"/>
          <dgm:bulletEnabled val="1"/>
        </dgm:presLayoutVars>
      </dgm:prSet>
      <dgm:spPr/>
      <dgm:t>
        <a:bodyPr/>
        <a:lstStyle/>
        <a:p>
          <a:endParaRPr lang="en-US"/>
        </a:p>
      </dgm:t>
    </dgm:pt>
    <dgm:pt modelId="{AF2CD5FB-B26E-42B6-A4F8-C41C3F736253}" type="pres">
      <dgm:prSet presAssocID="{0781BB38-C737-4818-A24C-1B8A14F6ACB5}" presName="parTxOnlySpace" presStyleCnt="0"/>
      <dgm:spPr/>
    </dgm:pt>
    <dgm:pt modelId="{087F2EBE-28E6-408A-8E70-23DB235FD361}" type="pres">
      <dgm:prSet presAssocID="{180079AC-CC51-4DEB-9ADB-CD257404329C}" presName="parTxOnly" presStyleLbl="node1" presStyleIdx="1" presStyleCnt="3" custLinFactNeighborX="-22606" custLinFactNeighborY="-80246">
        <dgm:presLayoutVars>
          <dgm:chMax val="0"/>
          <dgm:chPref val="0"/>
          <dgm:bulletEnabled val="1"/>
        </dgm:presLayoutVars>
      </dgm:prSet>
      <dgm:spPr/>
      <dgm:t>
        <a:bodyPr/>
        <a:lstStyle/>
        <a:p>
          <a:endParaRPr lang="en-US"/>
        </a:p>
      </dgm:t>
    </dgm:pt>
    <dgm:pt modelId="{0E2DD97D-08A3-4DA7-BCC3-4FEBA8B491A2}" type="pres">
      <dgm:prSet presAssocID="{3E380617-D46E-4575-AF95-E927D2F19547}" presName="parTxOnlySpace" presStyleCnt="0"/>
      <dgm:spPr/>
    </dgm:pt>
    <dgm:pt modelId="{F0FA5340-441C-4AB1-B48A-2C77783C9ACB}" type="pres">
      <dgm:prSet presAssocID="{BFB69F94-ABA8-4575-866C-AA93ADAF55DC}" presName="parTxOnly" presStyleLbl="node1" presStyleIdx="2" presStyleCnt="3" custLinFactNeighborX="-40607" custLinFactNeighborY="-80246">
        <dgm:presLayoutVars>
          <dgm:chMax val="0"/>
          <dgm:chPref val="0"/>
          <dgm:bulletEnabled val="1"/>
        </dgm:presLayoutVars>
      </dgm:prSet>
      <dgm:spPr/>
      <dgm:t>
        <a:bodyPr/>
        <a:lstStyle/>
        <a:p>
          <a:endParaRPr lang="en-US"/>
        </a:p>
      </dgm:t>
    </dgm:pt>
  </dgm:ptLst>
  <dgm:cxnLst>
    <dgm:cxn modelId="{400ABBD3-A6B6-4286-9010-656D3C3E7DC5}" srcId="{BFAA546D-588F-423D-9407-16F67E944010}" destId="{DE912360-1019-4E12-89A2-2B2EF645E8E4}" srcOrd="0" destOrd="0" parTransId="{9BBA844C-0A99-4421-ABDF-3AFE97C79BB6}" sibTransId="{0781BB38-C737-4818-A24C-1B8A14F6ACB5}"/>
    <dgm:cxn modelId="{D6784B11-F1F2-47ED-9E39-DD13C3EF8F0F}" srcId="{BFAA546D-588F-423D-9407-16F67E944010}" destId="{BFB69F94-ABA8-4575-866C-AA93ADAF55DC}" srcOrd="2" destOrd="0" parTransId="{C6227A02-7AD7-4A34-BC94-ED4F7834FB19}" sibTransId="{6C0544BE-5B3E-4211-9122-3478B8519F09}"/>
    <dgm:cxn modelId="{DA7B805A-FB4F-401C-9146-BCFB5B8FE49E}" type="presOf" srcId="{180079AC-CC51-4DEB-9ADB-CD257404329C}" destId="{087F2EBE-28E6-408A-8E70-23DB235FD361}" srcOrd="0" destOrd="0" presId="urn:microsoft.com/office/officeart/2005/8/layout/chevron1"/>
    <dgm:cxn modelId="{4CD38E6C-D2D8-4543-83E6-8F46E1EC8BCA}" type="presOf" srcId="{BFB69F94-ABA8-4575-866C-AA93ADAF55DC}" destId="{F0FA5340-441C-4AB1-B48A-2C77783C9ACB}" srcOrd="0" destOrd="0" presId="urn:microsoft.com/office/officeart/2005/8/layout/chevron1"/>
    <dgm:cxn modelId="{D281C277-9EFA-4B13-8955-6B67AE0A3092}" type="presOf" srcId="{BFAA546D-588F-423D-9407-16F67E944010}" destId="{F9899791-D488-491B-B66B-995CFDB0CBD7}" srcOrd="0" destOrd="0" presId="urn:microsoft.com/office/officeart/2005/8/layout/chevron1"/>
    <dgm:cxn modelId="{63E2F0D1-7060-43FD-B2BE-5F3DB8E9541E}" type="presOf" srcId="{DE912360-1019-4E12-89A2-2B2EF645E8E4}" destId="{38BAEFA3-70E2-4B01-BE5B-DB43450D8619}" srcOrd="0" destOrd="0" presId="urn:microsoft.com/office/officeart/2005/8/layout/chevron1"/>
    <dgm:cxn modelId="{F960B79C-0733-462F-9C7F-46F5303C2B23}" srcId="{BFAA546D-588F-423D-9407-16F67E944010}" destId="{180079AC-CC51-4DEB-9ADB-CD257404329C}" srcOrd="1" destOrd="0" parTransId="{BB8C8862-0C2F-4070-A3B2-390DE30DEA2B}" sibTransId="{3E380617-D46E-4575-AF95-E927D2F19547}"/>
    <dgm:cxn modelId="{CFD2F585-7217-4197-9C5E-4C5926B1EB6B}" type="presParOf" srcId="{F9899791-D488-491B-B66B-995CFDB0CBD7}" destId="{38BAEFA3-70E2-4B01-BE5B-DB43450D8619}" srcOrd="0" destOrd="0" presId="urn:microsoft.com/office/officeart/2005/8/layout/chevron1"/>
    <dgm:cxn modelId="{6A93DDD3-5928-4684-B56D-60F9D12280A8}" type="presParOf" srcId="{F9899791-D488-491B-B66B-995CFDB0CBD7}" destId="{AF2CD5FB-B26E-42B6-A4F8-C41C3F736253}" srcOrd="1" destOrd="0" presId="urn:microsoft.com/office/officeart/2005/8/layout/chevron1"/>
    <dgm:cxn modelId="{BE01BA65-4135-4D2B-9FA4-CD5C28FE9D44}" type="presParOf" srcId="{F9899791-D488-491B-B66B-995CFDB0CBD7}" destId="{087F2EBE-28E6-408A-8E70-23DB235FD361}" srcOrd="2" destOrd="0" presId="urn:microsoft.com/office/officeart/2005/8/layout/chevron1"/>
    <dgm:cxn modelId="{EA8E4969-A3E4-4F79-9BBD-C63D23723F60}" type="presParOf" srcId="{F9899791-D488-491B-B66B-995CFDB0CBD7}" destId="{0E2DD97D-08A3-4DA7-BCC3-4FEBA8B491A2}" srcOrd="3" destOrd="0" presId="urn:microsoft.com/office/officeart/2005/8/layout/chevron1"/>
    <dgm:cxn modelId="{248006E2-8CCE-4C69-B301-B919D44302A3}" type="presParOf" srcId="{F9899791-D488-491B-B66B-995CFDB0CBD7}" destId="{F0FA5340-441C-4AB1-B48A-2C77783C9AC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AEFA3-70E2-4B01-BE5B-DB43450D8619}">
      <dsp:nvSpPr>
        <dsp:cNvPr id="0" name=""/>
        <dsp:cNvSpPr/>
      </dsp:nvSpPr>
      <dsp:spPr>
        <a:xfrm>
          <a:off x="0" y="809625"/>
          <a:ext cx="2937420" cy="11749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Plaintext</a:t>
          </a:r>
        </a:p>
        <a:p>
          <a:pPr lvl="0" algn="ctr" defTabSz="1155700">
            <a:lnSpc>
              <a:spcPct val="90000"/>
            </a:lnSpc>
            <a:spcBef>
              <a:spcPct val="0"/>
            </a:spcBef>
            <a:spcAft>
              <a:spcPct val="35000"/>
            </a:spcAft>
          </a:pPr>
          <a:r>
            <a:rPr lang="en-US" sz="2600" kern="1200" dirty="0" smtClean="0"/>
            <a:t>64  bits</a:t>
          </a:r>
          <a:endParaRPr lang="en-US" sz="2600" kern="1200" dirty="0"/>
        </a:p>
      </dsp:txBody>
      <dsp:txXfrm>
        <a:off x="587484" y="809625"/>
        <a:ext cx="1762452" cy="1174968"/>
      </dsp:txXfrm>
    </dsp:sp>
    <dsp:sp modelId="{087F2EBE-28E6-408A-8E70-23DB235FD361}">
      <dsp:nvSpPr>
        <dsp:cNvPr id="0" name=""/>
        <dsp:cNvSpPr/>
      </dsp:nvSpPr>
      <dsp:spPr>
        <a:xfrm>
          <a:off x="2579686" y="809625"/>
          <a:ext cx="2937420" cy="11749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Encryption Algorithm</a:t>
          </a:r>
          <a:endParaRPr lang="en-US" sz="2600" kern="1200" dirty="0"/>
        </a:p>
      </dsp:txBody>
      <dsp:txXfrm>
        <a:off x="3167170" y="809625"/>
        <a:ext cx="1762452" cy="1174968"/>
      </dsp:txXfrm>
    </dsp:sp>
    <dsp:sp modelId="{F0FA5340-441C-4AB1-B48A-2C77783C9ACB}">
      <dsp:nvSpPr>
        <dsp:cNvPr id="0" name=""/>
        <dsp:cNvSpPr/>
      </dsp:nvSpPr>
      <dsp:spPr>
        <a:xfrm>
          <a:off x="5170488" y="809625"/>
          <a:ext cx="2937420" cy="11749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en-US" sz="2600" kern="1200" dirty="0" smtClean="0"/>
            <a:t>Ciphertext</a:t>
          </a:r>
        </a:p>
        <a:p>
          <a:pPr lvl="0" algn="ctr" defTabSz="1155700">
            <a:lnSpc>
              <a:spcPct val="90000"/>
            </a:lnSpc>
            <a:spcBef>
              <a:spcPct val="0"/>
            </a:spcBef>
            <a:spcAft>
              <a:spcPct val="35000"/>
            </a:spcAft>
          </a:pPr>
          <a:r>
            <a:rPr lang="en-US" sz="2600" kern="1200" dirty="0" smtClean="0"/>
            <a:t>64 bits</a:t>
          </a:r>
          <a:endParaRPr lang="en-US" sz="2600" kern="1200" dirty="0"/>
        </a:p>
      </dsp:txBody>
      <dsp:txXfrm>
        <a:off x="5757972" y="809625"/>
        <a:ext cx="1762452" cy="11749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4995"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4996"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4997"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820288B-7E50-4262-84BF-37E4B881B740}" type="slidenum">
              <a:rPr lang="en-US"/>
              <a:pPr>
                <a:defRPr/>
              </a:pPr>
              <a:t>‹#›</a:t>
            </a:fld>
            <a:endParaRPr lang="en-US" dirty="0"/>
          </a:p>
        </p:txBody>
      </p:sp>
    </p:spTree>
    <p:extLst>
      <p:ext uri="{BB962C8B-B14F-4D97-AF65-F5344CB8AC3E}">
        <p14:creationId xmlns:p14="http://schemas.microsoft.com/office/powerpoint/2010/main" val="2643786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95FF042-B092-4E6F-BB91-B4187D9CA557}" type="slidenum">
              <a:rPr lang="en-US"/>
              <a:pPr>
                <a:defRPr/>
              </a:pPr>
              <a:t>‹#›</a:t>
            </a:fld>
            <a:endParaRPr lang="en-US" dirty="0"/>
          </a:p>
        </p:txBody>
      </p:sp>
    </p:spTree>
    <p:extLst>
      <p:ext uri="{BB962C8B-B14F-4D97-AF65-F5344CB8AC3E}">
        <p14:creationId xmlns:p14="http://schemas.microsoft.com/office/powerpoint/2010/main" val="1584058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7" name="Slide Number Placeholder 6"/>
          <p:cNvSpPr>
            <a:spLocks noGrp="1"/>
          </p:cNvSpPr>
          <p:nvPr>
            <p:ph type="sldNum" sz="quarter" idx="10"/>
          </p:nvPr>
        </p:nvSpPr>
        <p:spPr/>
        <p:txBody>
          <a:bodyPr/>
          <a:lstStyle/>
          <a:p>
            <a:pPr>
              <a:defRPr/>
            </a:pPr>
            <a:fld id="{2493049D-C3CD-4D5B-81D2-3ECD45F8ADA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4/6/2016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r>
              <a:rPr lang="en-US" smtClean="0"/>
              <a:t>420-A12 Operating Systems</a:t>
            </a:r>
            <a:endParaRPr lang="en-US"/>
          </a:p>
        </p:txBody>
      </p:sp>
      <p:sp>
        <p:nvSpPr>
          <p:cNvPr id="6" name="Slide Number Placeholder 5"/>
          <p:cNvSpPr>
            <a:spLocks noGrp="1"/>
          </p:cNvSpPr>
          <p:nvPr>
            <p:ph type="sldNum" sz="quarter" idx="12"/>
          </p:nvPr>
        </p:nvSpPr>
        <p:spPr/>
        <p:txBody>
          <a:bodyPr/>
          <a:lstStyle/>
          <a:p>
            <a:pPr>
              <a:defRPr/>
            </a:pPr>
            <a:fld id="{9EFB3F38-5DA2-48BB-8E02-1EC2EC229310}"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4/6/2016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pPr>
              <a:defRPr/>
            </a:pPr>
            <a:r>
              <a:rPr lang="en-US" smtClean="0"/>
              <a:t>420-A12 Operating Systems</a:t>
            </a:r>
            <a:endParaRPr lang="en-US"/>
          </a:p>
        </p:txBody>
      </p:sp>
      <p:sp>
        <p:nvSpPr>
          <p:cNvPr id="6" name="Slide Number Placeholder 5"/>
          <p:cNvSpPr>
            <a:spLocks noGrp="1"/>
          </p:cNvSpPr>
          <p:nvPr>
            <p:ph type="sldNum" sz="quarter" idx="12"/>
          </p:nvPr>
        </p:nvSpPr>
        <p:spPr/>
        <p:txBody>
          <a:bodyPr/>
          <a:lstStyle/>
          <a:p>
            <a:pPr>
              <a:defRPr/>
            </a:pPr>
            <a:fld id="{0AD75BEC-2542-496C-A89E-833303B4BC86}"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pPr>
              <a:defRPr/>
            </a:pPr>
            <a:fld id="{851C8208-DA40-4478-BA3F-279F69B790FB}"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pPr>
              <a:defRPr/>
            </a:pPr>
            <a:fld id="{262949ED-BB84-4AC2-8734-A76837F322A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4/6/2016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r>
              <a:rPr lang="en-US" smtClean="0"/>
              <a:t>420-A12 Operating Systems</a:t>
            </a:r>
            <a:endParaRPr lang="en-US"/>
          </a:p>
        </p:txBody>
      </p:sp>
      <p:sp>
        <p:nvSpPr>
          <p:cNvPr id="7" name="Slide Number Placeholder 6"/>
          <p:cNvSpPr>
            <a:spLocks noGrp="1"/>
          </p:cNvSpPr>
          <p:nvPr>
            <p:ph type="sldNum" sz="quarter" idx="12"/>
          </p:nvPr>
        </p:nvSpPr>
        <p:spPr/>
        <p:txBody>
          <a:bodyPr/>
          <a:lstStyle/>
          <a:p>
            <a:pPr>
              <a:defRPr/>
            </a:pPr>
            <a:fld id="{763989AE-D209-46A7-9D73-9617E2C1F94D}"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4/6/2016</a:t>
            </a:fld>
            <a:endParaRPr lang="en-US"/>
          </a:p>
        </p:txBody>
      </p:sp>
      <p:sp>
        <p:nvSpPr>
          <p:cNvPr id="8" name="Footer Placeholder 7"/>
          <p:cNvSpPr>
            <a:spLocks noGrp="1"/>
          </p:cNvSpPr>
          <p:nvPr>
            <p:ph type="ftr" sz="quarter" idx="11"/>
          </p:nvPr>
        </p:nvSpPr>
        <p:spPr>
          <a:xfrm>
            <a:off x="2667000" y="6356350"/>
            <a:ext cx="3352800" cy="365125"/>
          </a:xfrm>
          <a:prstGeom prst="rect">
            <a:avLst/>
          </a:prstGeom>
        </p:spPr>
        <p:txBody>
          <a:bodyPr/>
          <a:lstStyle/>
          <a:p>
            <a:pPr>
              <a:defRPr/>
            </a:pPr>
            <a:r>
              <a:rPr lang="en-US" smtClean="0"/>
              <a:t>420-A12 Operating Systems</a:t>
            </a:r>
            <a:endParaRPr lang="en-US"/>
          </a:p>
        </p:txBody>
      </p:sp>
      <p:sp>
        <p:nvSpPr>
          <p:cNvPr id="9" name="Slide Number Placeholder 8"/>
          <p:cNvSpPr>
            <a:spLocks noGrp="1"/>
          </p:cNvSpPr>
          <p:nvPr>
            <p:ph type="sldNum" sz="quarter" idx="12"/>
          </p:nvPr>
        </p:nvSpPr>
        <p:spPr/>
        <p:txBody>
          <a:bodyPr/>
          <a:lstStyle/>
          <a:p>
            <a:pPr>
              <a:defRPr/>
            </a:pPr>
            <a:fld id="{CCFBB8A0-271E-496C-B562-2D39592E7A8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pPr>
              <a:defRPr/>
            </a:pPr>
            <a:fld id="{40E8E86B-8F00-4BDD-99D0-8572E0805A5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819A9B3-D906-46F8-9422-56895B6D9A2D}"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4/6/2016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r>
              <a:rPr lang="en-US" smtClean="0"/>
              <a:t>420-A12 Operating Systems</a:t>
            </a:r>
            <a:endParaRPr lang="en-US"/>
          </a:p>
        </p:txBody>
      </p:sp>
      <p:sp>
        <p:nvSpPr>
          <p:cNvPr id="7" name="Slide Number Placeholder 6"/>
          <p:cNvSpPr>
            <a:spLocks noGrp="1"/>
          </p:cNvSpPr>
          <p:nvPr>
            <p:ph type="sldNum" sz="quarter" idx="12"/>
          </p:nvPr>
        </p:nvSpPr>
        <p:spPr/>
        <p:txBody>
          <a:bodyPr/>
          <a:lstStyle/>
          <a:p>
            <a:pPr>
              <a:defRPr/>
            </a:pPr>
            <a:fld id="{CCF9BDB0-0A37-4C17-8DB7-E7195D0A6985}"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9B81F-C347-4BEF-BFDF-29C42F48304A}" type="datetimeFigureOut">
              <a:rPr lang="en-US" smtClean="0"/>
              <a:pPr/>
              <a:t>4/6/2016</a:t>
            </a:fld>
            <a:endParaRPr lang="en-US"/>
          </a:p>
        </p:txBody>
      </p:sp>
      <p:sp>
        <p:nvSpPr>
          <p:cNvPr id="6" name="Footer Placeholder 5"/>
          <p:cNvSpPr>
            <a:spLocks noGrp="1"/>
          </p:cNvSpPr>
          <p:nvPr>
            <p:ph type="ftr" sz="quarter" idx="11"/>
          </p:nvPr>
        </p:nvSpPr>
        <p:spPr>
          <a:xfrm>
            <a:off x="2667000" y="6356350"/>
            <a:ext cx="3352800" cy="365125"/>
          </a:xfrm>
          <a:prstGeom prst="rect">
            <a:avLst/>
          </a:prstGeom>
        </p:spPr>
        <p:txBody>
          <a:bodyPr/>
          <a:lstStyle/>
          <a:p>
            <a:pPr>
              <a:defRPr/>
            </a:pPr>
            <a:r>
              <a:rPr lang="en-US" smtClean="0"/>
              <a:t>420-A12 Operating Systems</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8B76F45C-60A4-4D15-A129-9A5214C9A79D}" type="slidenum">
              <a:rPr lang="en-US" smtClean="0"/>
              <a:pPr>
                <a:defRPr/>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08688"/>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67544" y="1628800"/>
            <a:ext cx="8229600" cy="46805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800">
                <a:solidFill>
                  <a:schemeClr val="tx2">
                    <a:shade val="90000"/>
                  </a:schemeClr>
                </a:solidFill>
              </a:defRPr>
            </a:lvl1pPr>
          </a:lstStyle>
          <a:p>
            <a:pPr>
              <a:defRPr/>
            </a:pPr>
            <a:fld id="{81F0E1FB-113B-4D80-A4BB-CB362BBD2F4C}" type="slidenum">
              <a:rPr lang="en-US" smtClean="0"/>
              <a:pPr>
                <a:defRPr/>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iming>
    <p:tnLst>
      <p:par>
        <p:cTn id="1" dur="indefinite" restart="never" nodeType="tmRoot"/>
      </p:par>
    </p:tnLst>
  </p:timing>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Franklin Gothic Book"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800" kern="1200">
          <a:solidFill>
            <a:schemeClr val="tx1"/>
          </a:solidFill>
          <a:latin typeface="Franklin Gothic Book"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tx1"/>
          </a:solidFill>
          <a:latin typeface="Franklin Gothic Book"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Franklin Gothic Book"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1600" kern="1200">
          <a:solidFill>
            <a:schemeClr val="tx1"/>
          </a:solidFill>
          <a:latin typeface="Franklin Gothic Book"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33400" y="1905000"/>
            <a:ext cx="7851648" cy="2357846"/>
          </a:xfrm>
        </p:spPr>
        <p:txBody>
          <a:bodyPr>
            <a:normAutofit fontScale="90000"/>
          </a:bodyPr>
          <a:lstStyle/>
          <a:p>
            <a:pPr algn="l"/>
            <a:r>
              <a:rPr lang="en-CA" sz="3600" dirty="0" smtClean="0"/>
              <a:t>- </a:t>
            </a:r>
            <a:r>
              <a:rPr lang="en-CA" sz="4000" dirty="0" smtClean="0"/>
              <a:t>Linux File Per</a:t>
            </a:r>
            <a:r>
              <a:rPr lang="en-CA" sz="4000" b="1" dirty="0" smtClean="0"/>
              <a:t>missions Review</a:t>
            </a:r>
            <a:br>
              <a:rPr lang="en-CA" sz="4000" b="1" dirty="0" smtClean="0"/>
            </a:br>
            <a:r>
              <a:rPr lang="en-CA" sz="4000" b="1" dirty="0" smtClean="0"/>
              <a:t>- Public and Private </a:t>
            </a:r>
            <a:r>
              <a:rPr lang="en-CA" sz="4000" dirty="0" smtClean="0"/>
              <a:t>Encryption Review</a:t>
            </a:r>
            <a:br>
              <a:rPr lang="en-CA" sz="4000" dirty="0" smtClean="0"/>
            </a:br>
            <a:r>
              <a:rPr lang="en-CA" sz="4000" dirty="0" smtClean="0"/>
              <a:t>- RSA, DES, AES Encryption</a:t>
            </a:r>
            <a:r>
              <a:rPr lang="en-CA" dirty="0" smtClean="0"/>
              <a:t/>
            </a:r>
            <a:br>
              <a:rPr lang="en-CA" dirty="0" smtClean="0"/>
            </a:br>
            <a:endParaRPr lang="en-US" b="1" dirty="0" smtClean="0"/>
          </a:p>
        </p:txBody>
      </p:sp>
      <p:sp>
        <p:nvSpPr>
          <p:cNvPr id="6147" name="Rectangle 3"/>
          <p:cNvSpPr>
            <a:spLocks noGrp="1" noChangeArrowheads="1"/>
          </p:cNvSpPr>
          <p:nvPr>
            <p:ph type="subTitle" idx="1"/>
          </p:nvPr>
        </p:nvSpPr>
        <p:spPr>
          <a:xfrm>
            <a:off x="609600" y="4267200"/>
            <a:ext cx="7854696" cy="1143000"/>
          </a:xfrm>
        </p:spPr>
        <p:txBody>
          <a:bodyPr>
            <a:normAutofit lnSpcReduction="10000"/>
          </a:bodyPr>
          <a:lstStyle/>
          <a:p>
            <a:endParaRPr lang="en-US" sz="3400" i="1" dirty="0" smtClean="0"/>
          </a:p>
          <a:p>
            <a:r>
              <a:rPr lang="en-US" sz="3400" i="1" dirty="0" smtClean="0"/>
              <a:t>Networks</a:t>
            </a:r>
          </a:p>
        </p:txBody>
      </p:sp>
      <p:sp>
        <p:nvSpPr>
          <p:cNvPr id="4" name="Rectangle 2"/>
          <p:cNvSpPr txBox="1">
            <a:spLocks noChangeArrowheads="1"/>
          </p:cNvSpPr>
          <p:nvPr/>
        </p:nvSpPr>
        <p:spPr>
          <a:xfrm>
            <a:off x="533400" y="381000"/>
            <a:ext cx="7851648" cy="9144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fontAlgn="auto">
              <a:spcAft>
                <a:spcPts val="0"/>
              </a:spcAft>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a:t>
            </a:r>
            <a:r>
              <a:rPr lang="en-US" dirty="0" err="1" smtClean="0"/>
              <a:t>s</a:t>
            </a:r>
            <a:r>
              <a:rPr lang="en-US" dirty="0" smtClean="0"/>
              <a:t> - l</a:t>
            </a:r>
            <a:endParaRPr lang="en-US" dirty="0"/>
          </a:p>
        </p:txBody>
      </p:sp>
      <p:sp>
        <p:nvSpPr>
          <p:cNvPr id="3" name="Content Placeholder 2"/>
          <p:cNvSpPr>
            <a:spLocks noGrp="1"/>
          </p:cNvSpPr>
          <p:nvPr>
            <p:ph idx="1"/>
          </p:nvPr>
        </p:nvSpPr>
        <p:spPr/>
        <p:txBody>
          <a:bodyPr/>
          <a:lstStyle/>
          <a:p>
            <a:r>
              <a:rPr lang="en-US" dirty="0" smtClean="0"/>
              <a:t>To see the user and group ownership and all the file permissions, use the command </a:t>
            </a:r>
            <a:r>
              <a:rPr lang="en-US" dirty="0" err="1" smtClean="0"/>
              <a:t>ls</a:t>
            </a:r>
            <a:r>
              <a:rPr lang="en-US" dirty="0" smtClean="0"/>
              <a:t> –l.</a:t>
            </a:r>
          </a:p>
          <a:p>
            <a:r>
              <a:rPr lang="en-US" dirty="0" smtClean="0"/>
              <a:t>This works only for the current directory of course so make sure you are in the directory where your folders or files that you want to access are located.</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10</a:t>
            </a:fld>
            <a:endParaRPr lang="en-US" dirty="0"/>
          </a:p>
        </p:txBody>
      </p:sp>
    </p:spTree>
    <p:extLst>
      <p:ext uri="{BB962C8B-B14F-4D97-AF65-F5344CB8AC3E}">
        <p14:creationId xmlns:p14="http://schemas.microsoft.com/office/powerpoint/2010/main" val="294010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11</a:t>
            </a:fld>
            <a:endParaRPr lang="en-US" dirty="0"/>
          </a:p>
        </p:txBody>
      </p:sp>
      <p:pic>
        <p:nvPicPr>
          <p:cNvPr id="5" name="Content Placeholder 4"/>
          <p:cNvPicPr>
            <a:picLocks noGrp="1"/>
          </p:cNvPicPr>
          <p:nvPr>
            <p:ph idx="1"/>
          </p:nvPr>
        </p:nvPicPr>
        <p:blipFill>
          <a:blip r:embed="rId2" cstate="print"/>
          <a:stretch>
            <a:fillRect/>
          </a:stretch>
        </p:blipFill>
        <p:spPr>
          <a:xfrm>
            <a:off x="381000" y="1752600"/>
            <a:ext cx="8381999" cy="2133600"/>
          </a:xfrm>
          <a:prstGeom prst="rect">
            <a:avLst/>
          </a:prstGeom>
        </p:spPr>
      </p:pic>
      <p:sp>
        <p:nvSpPr>
          <p:cNvPr id="6" name="TextBox 5"/>
          <p:cNvSpPr txBox="1"/>
          <p:nvPr/>
        </p:nvSpPr>
        <p:spPr>
          <a:xfrm>
            <a:off x="269966" y="4114800"/>
            <a:ext cx="8534400" cy="224676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User is both the owner and group owner of the folders.</a:t>
            </a:r>
          </a:p>
          <a:p>
            <a:pPr marL="285750" indent="-285750">
              <a:buFont typeface="Arial" panose="020B0604020202020204" pitchFamily="34" charset="0"/>
              <a:buChar char="•"/>
            </a:pPr>
            <a:r>
              <a:rPr lang="en-US" sz="2400" dirty="0" smtClean="0"/>
              <a:t>Indicate how to change the owner of Documents to bob and the group owner to the group called </a:t>
            </a:r>
            <a:r>
              <a:rPr lang="en-US" sz="2400" dirty="0" err="1" smtClean="0"/>
              <a:t>bobs_friends</a:t>
            </a:r>
            <a:r>
              <a:rPr lang="en-US" sz="2400" dirty="0" smtClean="0"/>
              <a:t>.</a:t>
            </a:r>
          </a:p>
          <a:p>
            <a:pPr marL="285750" indent="-285750">
              <a:buFont typeface="Arial" panose="020B0604020202020204" pitchFamily="34" charset="0"/>
              <a:buChar char="•"/>
            </a:pPr>
            <a:r>
              <a:rPr lang="en-US" sz="2400" dirty="0" smtClean="0"/>
              <a:t>Indicate how to remove all permissions on Documents from others and give the group read only permission.</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63512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 key encryption</a:t>
            </a:r>
            <a:endParaRPr lang="en-US" dirty="0"/>
          </a:p>
        </p:txBody>
      </p:sp>
      <p:sp>
        <p:nvSpPr>
          <p:cNvPr id="3" name="Content Placeholder 2"/>
          <p:cNvSpPr>
            <a:spLocks noGrp="1"/>
          </p:cNvSpPr>
          <p:nvPr>
            <p:ph idx="1"/>
          </p:nvPr>
        </p:nvSpPr>
        <p:spPr/>
        <p:txBody>
          <a:bodyPr>
            <a:normAutofit fontScale="92500"/>
          </a:bodyPr>
          <a:lstStyle/>
          <a:p>
            <a:r>
              <a:rPr lang="en-US" dirty="0" smtClean="0"/>
              <a:t>How many keys are involved in Public Key encryption?</a:t>
            </a:r>
          </a:p>
          <a:p>
            <a:r>
              <a:rPr lang="en-US" dirty="0" smtClean="0"/>
              <a:t>What is another name for Public Key encryption?</a:t>
            </a:r>
          </a:p>
          <a:p>
            <a:r>
              <a:rPr lang="en-US" dirty="0" smtClean="0"/>
              <a:t>Explain how Public Key encryption can be used to digitally sign a document.</a:t>
            </a:r>
          </a:p>
          <a:p>
            <a:r>
              <a:rPr lang="en-US" dirty="0" smtClean="0"/>
              <a:t>Explain how Public Key encryption can be used to safely send a document to a recipient.</a:t>
            </a:r>
          </a:p>
          <a:p>
            <a:r>
              <a:rPr lang="en-US" dirty="0" smtClean="0"/>
              <a:t>What is a </a:t>
            </a:r>
            <a:r>
              <a:rPr lang="en-US" smtClean="0"/>
              <a:t>digital certificate?</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12</a:t>
            </a:fld>
            <a:endParaRPr lang="en-US" dirty="0"/>
          </a:p>
        </p:txBody>
      </p:sp>
    </p:spTree>
    <p:extLst>
      <p:ext uri="{BB962C8B-B14F-4D97-AF65-F5344CB8AC3E}">
        <p14:creationId xmlns:p14="http://schemas.microsoft.com/office/powerpoint/2010/main" val="348229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Encryption</a:t>
            </a:r>
            <a:endParaRPr lang="en-US" dirty="0"/>
          </a:p>
        </p:txBody>
      </p:sp>
      <p:sp>
        <p:nvSpPr>
          <p:cNvPr id="3" name="Content Placeholder 2"/>
          <p:cNvSpPr>
            <a:spLocks noGrp="1"/>
          </p:cNvSpPr>
          <p:nvPr>
            <p:ph idx="1"/>
          </p:nvPr>
        </p:nvSpPr>
        <p:spPr/>
        <p:txBody>
          <a:bodyPr/>
          <a:lstStyle/>
          <a:p>
            <a:r>
              <a:rPr lang="en-US" dirty="0" smtClean="0"/>
              <a:t>RSA is a cryptosystem for public-key encryption, and is widely used for securing sensitive data, particularly when being sent over an insecure network such as the Internet.</a:t>
            </a:r>
          </a:p>
          <a:p>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Encryption</a:t>
            </a:r>
            <a:endParaRPr lang="en-US" dirty="0"/>
          </a:p>
        </p:txBody>
      </p:sp>
      <p:sp>
        <p:nvSpPr>
          <p:cNvPr id="3" name="Content Placeholder 2"/>
          <p:cNvSpPr>
            <a:spLocks noGrp="1"/>
          </p:cNvSpPr>
          <p:nvPr>
            <p:ph idx="1"/>
          </p:nvPr>
        </p:nvSpPr>
        <p:spPr/>
        <p:txBody>
          <a:bodyPr/>
          <a:lstStyle/>
          <a:p>
            <a:r>
              <a:rPr lang="en-US" dirty="0" smtClean="0"/>
              <a:t>RSA was first described in 1977 by Ron </a:t>
            </a:r>
            <a:r>
              <a:rPr lang="en-US" dirty="0" err="1" smtClean="0"/>
              <a:t>Rivest</a:t>
            </a:r>
            <a:r>
              <a:rPr lang="en-US" dirty="0" smtClean="0"/>
              <a:t>, </a:t>
            </a:r>
            <a:r>
              <a:rPr lang="en-US" dirty="0" err="1" smtClean="0"/>
              <a:t>Adi</a:t>
            </a:r>
            <a:r>
              <a:rPr lang="en-US" dirty="0" smtClean="0"/>
              <a:t> Shamir and Leonard </a:t>
            </a:r>
            <a:r>
              <a:rPr lang="en-US" dirty="0" err="1" smtClean="0"/>
              <a:t>Adleman</a:t>
            </a:r>
            <a:r>
              <a:rPr lang="en-US" dirty="0" smtClean="0"/>
              <a:t> of the Massachusetts Institute of Technology.</a:t>
            </a:r>
          </a:p>
          <a:p>
            <a:r>
              <a:rPr lang="en-US" dirty="0" smtClean="0"/>
              <a:t>Public-key cryptography, also known as asymmetric cryptography, uses two different but mathematically linked keys, one public and one private.</a:t>
            </a:r>
          </a:p>
          <a:p>
            <a:r>
              <a:rPr lang="en-US" dirty="0" smtClean="0"/>
              <a:t>The public key can be shared with everyone, whereas the private key must be kept secret.</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Encryption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RSA cryptography, both the public and the private keys can encrypt a message; the opposite key from the one used to encrypt a message is used to decrypt it.</a:t>
            </a:r>
          </a:p>
          <a:p>
            <a:r>
              <a:rPr lang="en-US" dirty="0" smtClean="0"/>
              <a:t>Many protocols like SSH, </a:t>
            </a:r>
            <a:r>
              <a:rPr lang="en-US" dirty="0" err="1" smtClean="0"/>
              <a:t>OpenPGP</a:t>
            </a:r>
            <a:r>
              <a:rPr lang="en-US" dirty="0" smtClean="0"/>
              <a:t>, S/MIME, and SSL/TLS rely on RSA for encryption and digital signature functions.</a:t>
            </a:r>
          </a:p>
          <a:p>
            <a:r>
              <a:rPr lang="en-US" dirty="0" smtClean="0"/>
              <a:t>It is also used in software programs -- browsers are an obvious example, which need to establish a secure connection over an insecure network like the Internet or validate a digital signature.</a:t>
            </a:r>
          </a:p>
          <a:p>
            <a:r>
              <a:rPr lang="en-US" dirty="0" smtClean="0"/>
              <a:t>RSA signature verification is one of the most commonly performed operations in IT.</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Key generation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public and the private key-generation algorithm is the most complex part of RSA cryptography.</a:t>
            </a:r>
          </a:p>
          <a:p>
            <a:r>
              <a:rPr lang="en-US" dirty="0" smtClean="0"/>
              <a:t>Two large prime numbers, </a:t>
            </a:r>
            <a:r>
              <a:rPr lang="en-US" i="1" dirty="0" smtClean="0"/>
              <a:t>p</a:t>
            </a:r>
            <a:r>
              <a:rPr lang="en-US" dirty="0" smtClean="0"/>
              <a:t> and </a:t>
            </a:r>
            <a:r>
              <a:rPr lang="en-US" i="1" dirty="0" smtClean="0"/>
              <a:t>q</a:t>
            </a:r>
            <a:r>
              <a:rPr lang="en-US" dirty="0" smtClean="0"/>
              <a:t>, are generated using the Rabin-Miller </a:t>
            </a:r>
            <a:r>
              <a:rPr lang="en-US" dirty="0" err="1" smtClean="0"/>
              <a:t>primality</a:t>
            </a:r>
            <a:r>
              <a:rPr lang="en-US" dirty="0" smtClean="0"/>
              <a:t> test algorithm.</a:t>
            </a:r>
          </a:p>
          <a:p>
            <a:r>
              <a:rPr lang="en-US" dirty="0" smtClean="0"/>
              <a:t>A modulus </a:t>
            </a:r>
            <a:r>
              <a:rPr lang="en-US" i="1" dirty="0" smtClean="0"/>
              <a:t>n</a:t>
            </a:r>
            <a:r>
              <a:rPr lang="en-US" dirty="0" smtClean="0"/>
              <a:t> is calculated by multiplying </a:t>
            </a:r>
            <a:r>
              <a:rPr lang="en-US" i="1" dirty="0" smtClean="0"/>
              <a:t>p</a:t>
            </a:r>
            <a:r>
              <a:rPr lang="en-US" dirty="0" smtClean="0"/>
              <a:t> and </a:t>
            </a:r>
            <a:r>
              <a:rPr lang="en-US" i="1" dirty="0" smtClean="0"/>
              <a:t>q</a:t>
            </a:r>
            <a:r>
              <a:rPr lang="en-US" dirty="0" smtClean="0"/>
              <a:t>.</a:t>
            </a:r>
          </a:p>
          <a:p>
            <a:r>
              <a:rPr lang="en-US" dirty="0" smtClean="0"/>
              <a:t>This number is used by both the public and private keys and provides the link between them.</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Keys</a:t>
            </a:r>
            <a:endParaRPr lang="en-US" dirty="0"/>
          </a:p>
        </p:txBody>
      </p:sp>
      <p:sp>
        <p:nvSpPr>
          <p:cNvPr id="3" name="Content Placeholder 2"/>
          <p:cNvSpPr>
            <a:spLocks noGrp="1"/>
          </p:cNvSpPr>
          <p:nvPr>
            <p:ph idx="1"/>
          </p:nvPr>
        </p:nvSpPr>
        <p:spPr/>
        <p:txBody>
          <a:bodyPr/>
          <a:lstStyle/>
          <a:p>
            <a:r>
              <a:rPr lang="en-US" dirty="0" smtClean="0"/>
              <a:t>Its length, usually expressed in bits, is called the key length.</a:t>
            </a:r>
          </a:p>
          <a:p>
            <a:r>
              <a:rPr lang="en-US" dirty="0" smtClean="0"/>
              <a:t>The public key consists of the modulus </a:t>
            </a:r>
            <a:r>
              <a:rPr lang="en-US" i="1" dirty="0" smtClean="0"/>
              <a:t>n,</a:t>
            </a:r>
            <a:r>
              <a:rPr lang="en-US" dirty="0" smtClean="0"/>
              <a:t> and a public exponent, </a:t>
            </a:r>
            <a:r>
              <a:rPr lang="en-US" i="1" dirty="0" smtClean="0"/>
              <a:t>e</a:t>
            </a:r>
            <a:r>
              <a:rPr lang="en-US" dirty="0" smtClean="0"/>
              <a:t>, which is  normally set at 65537, as it's a prime number that is not too large.</a:t>
            </a:r>
          </a:p>
          <a:p>
            <a:r>
              <a:rPr lang="en-US" dirty="0" smtClean="0"/>
              <a:t>The </a:t>
            </a:r>
            <a:r>
              <a:rPr lang="en-US" i="1" dirty="0" smtClean="0"/>
              <a:t>e</a:t>
            </a:r>
            <a:r>
              <a:rPr lang="en-US" dirty="0" smtClean="0"/>
              <a:t> figure  doesn't have to be a secretly selected prime number as the public key is shared with everyone.</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Keys</a:t>
            </a:r>
            <a:endParaRPr lang="en-US" dirty="0"/>
          </a:p>
        </p:txBody>
      </p:sp>
      <p:sp>
        <p:nvSpPr>
          <p:cNvPr id="3" name="Content Placeholder 2"/>
          <p:cNvSpPr>
            <a:spLocks noGrp="1"/>
          </p:cNvSpPr>
          <p:nvPr>
            <p:ph idx="1"/>
          </p:nvPr>
        </p:nvSpPr>
        <p:spPr/>
        <p:txBody>
          <a:bodyPr/>
          <a:lstStyle/>
          <a:p>
            <a:r>
              <a:rPr lang="en-US" dirty="0" smtClean="0"/>
              <a:t>The private key consists of the modulus </a:t>
            </a:r>
            <a:r>
              <a:rPr lang="en-US" i="1" dirty="0" smtClean="0"/>
              <a:t>n</a:t>
            </a:r>
            <a:r>
              <a:rPr lang="en-US" dirty="0" smtClean="0"/>
              <a:t> and the private exponent </a:t>
            </a:r>
            <a:r>
              <a:rPr lang="en-US" i="1" dirty="0" smtClean="0"/>
              <a:t>d,</a:t>
            </a:r>
            <a:r>
              <a:rPr lang="en-US" dirty="0" smtClean="0"/>
              <a:t> which is calculated using the Extended Euclidean algorithm to find the multiplicative inverse with respect to the </a:t>
            </a:r>
            <a:r>
              <a:rPr lang="en-US" dirty="0" err="1" smtClean="0"/>
              <a:t>totient</a:t>
            </a:r>
            <a:r>
              <a:rPr lang="en-US" dirty="0" smtClean="0"/>
              <a:t> of </a:t>
            </a:r>
            <a:r>
              <a:rPr lang="en-US" i="1" dirty="0" smtClean="0"/>
              <a:t>n</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example</a:t>
            </a:r>
            <a:endParaRPr lang="en-US" dirty="0"/>
          </a:p>
        </p:txBody>
      </p:sp>
      <p:sp>
        <p:nvSpPr>
          <p:cNvPr id="3" name="Content Placeholder 2"/>
          <p:cNvSpPr>
            <a:spLocks noGrp="1"/>
          </p:cNvSpPr>
          <p:nvPr>
            <p:ph idx="1"/>
          </p:nvPr>
        </p:nvSpPr>
        <p:spPr/>
        <p:txBody>
          <a:bodyPr/>
          <a:lstStyle/>
          <a:p>
            <a:r>
              <a:rPr lang="en-US" dirty="0" smtClean="0"/>
              <a:t>Alice generates her RSA keys by selecting two primes: </a:t>
            </a:r>
            <a:r>
              <a:rPr lang="en-US" i="1" dirty="0" smtClean="0"/>
              <a:t>p</a:t>
            </a:r>
            <a:r>
              <a:rPr lang="en-US" dirty="0" smtClean="0"/>
              <a:t>=11 and </a:t>
            </a:r>
            <a:r>
              <a:rPr lang="en-US" i="1" dirty="0" smtClean="0"/>
              <a:t>q</a:t>
            </a:r>
            <a:r>
              <a:rPr lang="en-US" dirty="0" smtClean="0"/>
              <a:t>=13.</a:t>
            </a:r>
          </a:p>
          <a:p>
            <a:r>
              <a:rPr lang="en-US" dirty="0" smtClean="0"/>
              <a:t>The modulus </a:t>
            </a:r>
            <a:r>
              <a:rPr lang="en-US" i="1" dirty="0" smtClean="0"/>
              <a:t>n</a:t>
            </a:r>
            <a:r>
              <a:rPr lang="en-US" dirty="0" smtClean="0"/>
              <a:t>=</a:t>
            </a:r>
            <a:r>
              <a:rPr lang="en-US" i="1" dirty="0" err="1" smtClean="0"/>
              <a:t>p</a:t>
            </a:r>
            <a:r>
              <a:rPr lang="en-US" dirty="0" err="1" smtClean="0"/>
              <a:t>×</a:t>
            </a:r>
            <a:r>
              <a:rPr lang="en-US" i="1" dirty="0" err="1" smtClean="0"/>
              <a:t>q</a:t>
            </a:r>
            <a:r>
              <a:rPr lang="en-US" dirty="0" smtClean="0"/>
              <a:t>=143.</a:t>
            </a:r>
          </a:p>
          <a:p>
            <a:r>
              <a:rPr lang="en-US" dirty="0" smtClean="0"/>
              <a:t>The </a:t>
            </a:r>
            <a:r>
              <a:rPr lang="en-US" dirty="0" err="1" smtClean="0"/>
              <a:t>totient</a:t>
            </a:r>
            <a:r>
              <a:rPr lang="en-US" dirty="0" smtClean="0"/>
              <a:t> of n </a:t>
            </a:r>
            <a:r>
              <a:rPr lang="el-GR" dirty="0" smtClean="0"/>
              <a:t>ϕ(</a:t>
            </a:r>
            <a:r>
              <a:rPr lang="en-US" dirty="0" smtClean="0"/>
              <a:t>n)=(p−1)x(q−1)=120.</a:t>
            </a:r>
          </a:p>
          <a:p>
            <a:r>
              <a:rPr lang="en-US" dirty="0" smtClean="0"/>
              <a:t>She chooses 7 for her RSA public key </a:t>
            </a:r>
            <a:r>
              <a:rPr lang="en-US" i="1" dirty="0" smtClean="0"/>
              <a:t>e</a:t>
            </a:r>
            <a:r>
              <a:rPr lang="en-US" dirty="0" smtClean="0"/>
              <a:t> and calculates her RSA private key using the Extended Euclidean Algorithm which gives her 103.</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normAutofit fontScale="90000"/>
          </a:bodyPr>
          <a:lstStyle/>
          <a:p>
            <a:r>
              <a:rPr lang="en-CA" smtClean="0"/>
              <a:t>Permissions</a:t>
            </a:r>
          </a:p>
        </p:txBody>
      </p:sp>
      <p:graphicFrame>
        <p:nvGraphicFramePr>
          <p:cNvPr id="3074" name="Object 2"/>
          <p:cNvGraphicFramePr>
            <a:graphicFrameLocks noGrp="1" noChangeAspect="1"/>
          </p:cNvGraphicFramePr>
          <p:nvPr>
            <p:ph idx="1"/>
          </p:nvPr>
        </p:nvGraphicFramePr>
        <p:xfrm>
          <a:off x="1981200" y="1462088"/>
          <a:ext cx="6029325" cy="4656137"/>
        </p:xfrm>
        <a:graphic>
          <a:graphicData uri="http://schemas.openxmlformats.org/presentationml/2006/ole">
            <mc:AlternateContent xmlns:mc="http://schemas.openxmlformats.org/markup-compatibility/2006">
              <mc:Choice xmlns:v="urn:schemas-microsoft-com:vml" Requires="v">
                <p:oleObj spid="_x0000_s68630" name="Visio" r:id="rId3" imgW="4961880" imgH="3832560" progId="">
                  <p:embed/>
                </p:oleObj>
              </mc:Choice>
              <mc:Fallback>
                <p:oleObj name="Visio" r:id="rId3" imgW="4961880" imgH="3832560" progId="">
                  <p:embed/>
                  <p:pic>
                    <p:nvPicPr>
                      <p:cNvPr id="0" name="Picture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62088"/>
                        <a:ext cx="6029325"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example</a:t>
            </a:r>
            <a:endParaRPr lang="en-US" dirty="0"/>
          </a:p>
        </p:txBody>
      </p:sp>
      <p:sp>
        <p:nvSpPr>
          <p:cNvPr id="3" name="Content Placeholder 2"/>
          <p:cNvSpPr>
            <a:spLocks noGrp="1"/>
          </p:cNvSpPr>
          <p:nvPr>
            <p:ph idx="1"/>
          </p:nvPr>
        </p:nvSpPr>
        <p:spPr/>
        <p:txBody>
          <a:bodyPr/>
          <a:lstStyle/>
          <a:p>
            <a:r>
              <a:rPr lang="en-US" dirty="0" smtClean="0"/>
              <a:t>Bob wants to send Alice an encrypted message </a:t>
            </a:r>
            <a:r>
              <a:rPr lang="en-US" i="1" dirty="0" smtClean="0"/>
              <a:t>M</a:t>
            </a:r>
            <a:r>
              <a:rPr lang="en-US" dirty="0" smtClean="0"/>
              <a:t> so he obtains her RSA public key (</a:t>
            </a:r>
            <a:r>
              <a:rPr lang="en-US" i="1" dirty="0" smtClean="0"/>
              <a:t>n</a:t>
            </a:r>
            <a:r>
              <a:rPr lang="en-US" dirty="0" smtClean="0"/>
              <a:t>,</a:t>
            </a:r>
            <a:r>
              <a:rPr lang="en-US" i="1" dirty="0" smtClean="0"/>
              <a:t> </a:t>
            </a:r>
            <a:r>
              <a:rPr lang="en-US" dirty="0" smtClean="0"/>
              <a:t>e) which in this example is (143, 7).</a:t>
            </a:r>
          </a:p>
          <a:p>
            <a:r>
              <a:rPr lang="en-US" dirty="0" smtClean="0"/>
              <a:t>His plaintext message is just the number 9 and is encrypted into ciphertext </a:t>
            </a:r>
            <a:r>
              <a:rPr lang="en-US" i="1" dirty="0" smtClean="0"/>
              <a:t>C</a:t>
            </a:r>
            <a:r>
              <a:rPr lang="en-US" dirty="0" smtClean="0"/>
              <a:t> as follows:</a:t>
            </a:r>
          </a:p>
          <a:p>
            <a:r>
              <a:rPr lang="en-US" dirty="0" smtClean="0"/>
              <a:t>M</a:t>
            </a:r>
            <a:r>
              <a:rPr lang="en-US" baseline="30000" dirty="0" smtClean="0"/>
              <a:t>e</a:t>
            </a:r>
            <a:r>
              <a:rPr lang="en-US" dirty="0" smtClean="0"/>
              <a:t> mod n = 9</a:t>
            </a:r>
            <a:r>
              <a:rPr lang="en-US" baseline="30000" dirty="0" smtClean="0"/>
              <a:t>7</a:t>
            </a:r>
            <a:r>
              <a:rPr lang="en-US" dirty="0" smtClean="0"/>
              <a:t> mod 143 = 48 = C</a:t>
            </a:r>
          </a:p>
          <a:p>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example</a:t>
            </a:r>
            <a:endParaRPr lang="en-US" dirty="0"/>
          </a:p>
        </p:txBody>
      </p:sp>
      <p:sp>
        <p:nvSpPr>
          <p:cNvPr id="3" name="Content Placeholder 2"/>
          <p:cNvSpPr>
            <a:spLocks noGrp="1"/>
          </p:cNvSpPr>
          <p:nvPr>
            <p:ph idx="1"/>
          </p:nvPr>
        </p:nvSpPr>
        <p:spPr/>
        <p:txBody>
          <a:bodyPr/>
          <a:lstStyle/>
          <a:p>
            <a:r>
              <a:rPr lang="en-US" dirty="0" smtClean="0"/>
              <a:t>When Alice receives Bob’s message she decrypts it by using her RSA private key (</a:t>
            </a:r>
            <a:r>
              <a:rPr lang="en-US" i="1" dirty="0" smtClean="0"/>
              <a:t>d</a:t>
            </a:r>
            <a:r>
              <a:rPr lang="en-US" dirty="0" smtClean="0"/>
              <a:t>, </a:t>
            </a:r>
            <a:r>
              <a:rPr lang="en-US" i="1" dirty="0" smtClean="0"/>
              <a:t>n</a:t>
            </a:r>
            <a:r>
              <a:rPr lang="en-US" dirty="0" smtClean="0"/>
              <a:t>) as follows:</a:t>
            </a:r>
          </a:p>
          <a:p>
            <a:r>
              <a:rPr lang="en-US" dirty="0" err="1" smtClean="0"/>
              <a:t>C</a:t>
            </a:r>
            <a:r>
              <a:rPr lang="en-US" baseline="30000" dirty="0" err="1" smtClean="0"/>
              <a:t>d</a:t>
            </a:r>
            <a:r>
              <a:rPr lang="en-US" dirty="0" smtClean="0"/>
              <a:t> mod n = 48</a:t>
            </a:r>
            <a:r>
              <a:rPr lang="en-US" baseline="30000" dirty="0" smtClean="0"/>
              <a:t>103</a:t>
            </a:r>
            <a:r>
              <a:rPr lang="en-US" dirty="0" smtClean="0"/>
              <a:t> mod 143 = 9 = M</a:t>
            </a:r>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Digital Signature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use RSA keys to digitally sign a message, Alice would create a hash or message digest of her message to Bob, encrypt the hash value with her RSA private key and add it to the message.</a:t>
            </a:r>
          </a:p>
          <a:p>
            <a:r>
              <a:rPr lang="en-US" dirty="0" smtClean="0"/>
              <a:t>Bob can then verify that the message has been sent by Alice and has not been altered by decrypting the hash value with her public key.</a:t>
            </a:r>
          </a:p>
          <a:p>
            <a:r>
              <a:rPr lang="en-US" dirty="0" smtClean="0"/>
              <a:t>If this value matches the hash of the original message, then only Alice could have sent it (authentication and non-repudiation) and the message is exactly as she wrote it (integrity).</a:t>
            </a:r>
          </a:p>
          <a:p>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Confidentiality</a:t>
            </a:r>
            <a:endParaRPr lang="en-US" dirty="0"/>
          </a:p>
        </p:txBody>
      </p:sp>
      <p:sp>
        <p:nvSpPr>
          <p:cNvPr id="3" name="Content Placeholder 2"/>
          <p:cNvSpPr>
            <a:spLocks noGrp="1"/>
          </p:cNvSpPr>
          <p:nvPr>
            <p:ph idx="1"/>
          </p:nvPr>
        </p:nvSpPr>
        <p:spPr/>
        <p:txBody>
          <a:bodyPr/>
          <a:lstStyle/>
          <a:p>
            <a:r>
              <a:rPr lang="en-US" dirty="0" smtClean="0"/>
              <a:t>Alice could, of course, encrypt her message with Bob’s RSA public key (confidentiality) before sending it to Bob.</a:t>
            </a:r>
          </a:p>
          <a:p>
            <a:r>
              <a:rPr lang="en-US" dirty="0" smtClean="0"/>
              <a:t>Since only Bob has the private key, Alice can be sure that nobody else can intercept the message and read it.</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Reliability</a:t>
            </a:r>
            <a:endParaRPr lang="en-US" dirty="0"/>
          </a:p>
        </p:txBody>
      </p:sp>
      <p:sp>
        <p:nvSpPr>
          <p:cNvPr id="3" name="Content Placeholder 2"/>
          <p:cNvSpPr>
            <a:spLocks noGrp="1"/>
          </p:cNvSpPr>
          <p:nvPr>
            <p:ph idx="1"/>
          </p:nvPr>
        </p:nvSpPr>
        <p:spPr/>
        <p:txBody>
          <a:bodyPr/>
          <a:lstStyle/>
          <a:p>
            <a:r>
              <a:rPr lang="en-US" dirty="0" smtClean="0"/>
              <a:t>RSA derives its security from the difficulty of factoring large integers that are the product of two large prime numbers.</a:t>
            </a:r>
          </a:p>
          <a:p>
            <a:r>
              <a:rPr lang="en-US" dirty="0" smtClean="0"/>
              <a:t>Multiplying these two numbers is easy, but determining the original prime numbers from the total -- factoring -- is considered infeasible due to the time it would take even using today’s super computers.</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RSA Reliability</a:t>
            </a:r>
            <a:endParaRPr lang="en-US" dirty="0"/>
          </a:p>
        </p:txBody>
      </p:sp>
      <p:sp>
        <p:nvSpPr>
          <p:cNvPr id="3" name="Content Placeholder 2"/>
          <p:cNvSpPr>
            <a:spLocks noGrp="1"/>
          </p:cNvSpPr>
          <p:nvPr>
            <p:ph idx="1"/>
          </p:nvPr>
        </p:nvSpPr>
        <p:spPr/>
        <p:txBody>
          <a:bodyPr/>
          <a:lstStyle/>
          <a:p>
            <a:r>
              <a:rPr lang="en-US" dirty="0" smtClean="0"/>
              <a:t>Encryption strength is directly tied to key size, and doubling key length delivers an exponential increase in strength, although it does impair performance.</a:t>
            </a:r>
          </a:p>
          <a:p>
            <a:r>
              <a:rPr lang="en-US" dirty="0" smtClean="0"/>
              <a:t>RSA keys are typically 1024- or 2048-bits long, but experts believe that 1024-bit keys could be broken in the near future, which is why government and industry are moving to a minimum key length of 2048-bits.</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Private key encryption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many keys are involved in Private key encryption?</a:t>
            </a:r>
          </a:p>
          <a:p>
            <a:r>
              <a:rPr lang="en-US" dirty="0" smtClean="0"/>
              <a:t>What is another name for Private key encryption?</a:t>
            </a:r>
          </a:p>
          <a:p>
            <a:r>
              <a:rPr lang="en-US" dirty="0" smtClean="0"/>
              <a:t>Explain the process of sending a document using Private key encryption to a recipient.</a:t>
            </a:r>
          </a:p>
          <a:p>
            <a:r>
              <a:rPr lang="en-US" dirty="0" smtClean="0"/>
              <a:t>Can Private key encryption be used to digitally sign documents? </a:t>
            </a:r>
          </a:p>
          <a:p>
            <a:r>
              <a:rPr lang="en-US" dirty="0" smtClean="0"/>
              <a:t>What is one major security threat with Private key encryption?</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26</a:t>
            </a:fld>
            <a:endParaRPr lang="en-US" dirty="0"/>
          </a:p>
        </p:txBody>
      </p:sp>
    </p:spTree>
    <p:extLst>
      <p:ext uri="{BB962C8B-B14F-4D97-AF65-F5344CB8AC3E}">
        <p14:creationId xmlns:p14="http://schemas.microsoft.com/office/powerpoint/2010/main" val="2398639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DES Encryption</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block cipher</a:t>
            </a:r>
            <a:r>
              <a:rPr lang="en-US" dirty="0" smtClean="0"/>
              <a:t> is a deterministic algorithm operating on fixed-length groups of bits, called </a:t>
            </a:r>
            <a:r>
              <a:rPr lang="en-US" b="1" dirty="0" smtClean="0"/>
              <a:t>blocks</a:t>
            </a:r>
            <a:r>
              <a:rPr lang="en-US" dirty="0" smtClean="0"/>
              <a:t>, with an unvarying transformation that is specified by a symmetric key.</a:t>
            </a:r>
          </a:p>
          <a:p>
            <a:r>
              <a:rPr lang="en-US" b="1" dirty="0" smtClean="0"/>
              <a:t>Data Encryption Standard</a:t>
            </a:r>
            <a:r>
              <a:rPr lang="en-US" dirty="0" smtClean="0"/>
              <a:t> (DES) is a block cipher, meaning a cryptographic key and </a:t>
            </a:r>
            <a:r>
              <a:rPr lang="en-US" b="1" dirty="0" smtClean="0"/>
              <a:t>algorithm</a:t>
            </a:r>
            <a:r>
              <a:rPr lang="en-US" dirty="0" smtClean="0"/>
              <a:t> are applied to a block of data simultaneously rather than one bit at a time. To encrypt a plaintext message, </a:t>
            </a:r>
            <a:r>
              <a:rPr lang="en-US" b="1" dirty="0" smtClean="0"/>
              <a:t>DES</a:t>
            </a:r>
            <a:r>
              <a:rPr lang="en-US" dirty="0" smtClean="0"/>
              <a:t> groups it into 64-bit blocks.</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 encryption</a:t>
            </a:r>
            <a:endParaRPr lang="en-US" dirty="0"/>
          </a:p>
        </p:txBody>
      </p:sp>
      <p:graphicFrame>
        <p:nvGraphicFramePr>
          <p:cNvPr id="6" name="Content Placeholder 5"/>
          <p:cNvGraphicFramePr>
            <a:graphicFrameLocks noGrp="1"/>
          </p:cNvGraphicFramePr>
          <p:nvPr>
            <p:ph idx="1"/>
          </p:nvPr>
        </p:nvGraphicFramePr>
        <p:xfrm>
          <a:off x="468313" y="1628775"/>
          <a:ext cx="82296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28</a:t>
            </a:fld>
            <a:endParaRPr lang="en-US" dirty="0"/>
          </a:p>
        </p:txBody>
      </p:sp>
      <p:sp>
        <p:nvSpPr>
          <p:cNvPr id="8" name="Up Arrow 7"/>
          <p:cNvSpPr/>
          <p:nvPr/>
        </p:nvSpPr>
        <p:spPr>
          <a:xfrm>
            <a:off x="4267200" y="3810000"/>
            <a:ext cx="6096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ecagon 8"/>
          <p:cNvSpPr/>
          <p:nvPr/>
        </p:nvSpPr>
        <p:spPr>
          <a:xfrm>
            <a:off x="3962400" y="4572000"/>
            <a:ext cx="1219200" cy="1219200"/>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a:t>
            </a:r>
          </a:p>
          <a:p>
            <a:pPr algn="ctr"/>
            <a:r>
              <a:rPr lang="en-US" dirty="0" smtClean="0"/>
              <a:t>56 bits</a:t>
            </a:r>
          </a:p>
          <a:p>
            <a:pPr algn="ct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block is enciphered using the secret key into a 64-bit </a:t>
            </a:r>
            <a:r>
              <a:rPr lang="en-US" dirty="0" smtClean="0">
                <a:solidFill>
                  <a:schemeClr val="accent1">
                    <a:lumMod val="60000"/>
                    <a:lumOff val="40000"/>
                  </a:schemeClr>
                </a:solidFill>
              </a:rPr>
              <a:t>ciphertext</a:t>
            </a:r>
            <a:r>
              <a:rPr lang="en-US" dirty="0" smtClean="0"/>
              <a:t> by means of permutation and substitution.</a:t>
            </a:r>
          </a:p>
          <a:p>
            <a:r>
              <a:rPr lang="en-US" dirty="0" smtClean="0"/>
              <a:t>The process involves 16 rounds and can run in four different modes, encrypting blocks individually or making each cipher block dependent on all the previous blocks.</a:t>
            </a:r>
          </a:p>
          <a:p>
            <a:r>
              <a:rPr lang="en-US" dirty="0" smtClean="0"/>
              <a:t>Decryption is simply the inverse of encryption, following the same steps but reversing the order in which the keys are applied.</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a:xfrm>
            <a:off x="457200" y="704088"/>
            <a:ext cx="8458200" cy="708688"/>
          </a:xfrm>
        </p:spPr>
        <p:txBody>
          <a:bodyPr>
            <a:normAutofit fontScale="90000"/>
          </a:bodyPr>
          <a:lstStyle/>
          <a:p>
            <a:pPr eaLnBrk="1" hangingPunct="1"/>
            <a:r>
              <a:rPr lang="en-US" dirty="0" smtClean="0"/>
              <a:t>Linux File and Directory Permissions</a:t>
            </a:r>
          </a:p>
        </p:txBody>
      </p:sp>
      <p:sp>
        <p:nvSpPr>
          <p:cNvPr id="18437" name="Rectangle 7"/>
          <p:cNvSpPr>
            <a:spLocks noGrp="1" noChangeArrowheads="1"/>
          </p:cNvSpPr>
          <p:nvPr>
            <p:ph idx="1"/>
          </p:nvPr>
        </p:nvSpPr>
        <p:spPr>
          <a:xfrm>
            <a:off x="457200" y="1371600"/>
            <a:ext cx="8229600" cy="4525963"/>
          </a:xfrm>
        </p:spPr>
        <p:txBody>
          <a:bodyPr/>
          <a:lstStyle/>
          <a:p>
            <a:pPr eaLnBrk="1" hangingPunct="1"/>
            <a:r>
              <a:rPr lang="en-US" dirty="0" smtClean="0"/>
              <a:t>First column character: nature of folder entry</a:t>
            </a:r>
          </a:p>
          <a:p>
            <a:pPr lvl="1" eaLnBrk="1" hangingPunct="1"/>
            <a:r>
              <a:rPr lang="en-US" dirty="0" smtClean="0"/>
              <a:t>Dash (-) = a file</a:t>
            </a:r>
          </a:p>
          <a:p>
            <a:pPr lvl="1" eaLnBrk="1" hangingPunct="1"/>
            <a:r>
              <a:rPr lang="en-US" dirty="0" smtClean="0"/>
              <a:t>d = </a:t>
            </a:r>
            <a:r>
              <a:rPr lang="en-US" b="1" dirty="0" smtClean="0"/>
              <a:t>directory</a:t>
            </a:r>
            <a:r>
              <a:rPr lang="en-US" dirty="0" smtClean="0"/>
              <a:t> file</a:t>
            </a:r>
          </a:p>
          <a:p>
            <a:pPr lvl="1" eaLnBrk="1" hangingPunct="1"/>
            <a:r>
              <a:rPr lang="en-US" dirty="0" smtClean="0"/>
              <a:t>l = </a:t>
            </a:r>
            <a:r>
              <a:rPr lang="en-US" b="1" dirty="0" smtClean="0"/>
              <a:t>link</a:t>
            </a:r>
          </a:p>
          <a:p>
            <a:pPr lvl="1" eaLnBrk="1" hangingPunct="1"/>
            <a:r>
              <a:rPr lang="en-US" dirty="0" smtClean="0"/>
              <a:t>b = </a:t>
            </a:r>
            <a:r>
              <a:rPr lang="en-US" b="1" dirty="0" smtClean="0"/>
              <a:t>block special file</a:t>
            </a:r>
          </a:p>
          <a:p>
            <a:pPr lvl="1" eaLnBrk="1" hangingPunct="1"/>
            <a:r>
              <a:rPr lang="en-US" dirty="0" smtClean="0"/>
              <a:t>c = </a:t>
            </a:r>
            <a:r>
              <a:rPr lang="en-US" b="1" dirty="0" smtClean="0"/>
              <a:t>character special file</a:t>
            </a:r>
          </a:p>
        </p:txBody>
      </p:sp>
      <p:sp>
        <p:nvSpPr>
          <p:cNvPr id="18435" name="Slide Number Placeholder 4"/>
          <p:cNvSpPr>
            <a:spLocks noGrp="1"/>
          </p:cNvSpPr>
          <p:nvPr>
            <p:ph type="sldNum" sz="quarter" idx="12"/>
          </p:nvPr>
        </p:nvSpPr>
        <p:spPr>
          <a:noFill/>
        </p:spPr>
        <p:txBody>
          <a:bodyPr/>
          <a:lstStyle/>
          <a:p>
            <a:fld id="{4864ABEE-5D00-4E7C-B350-597B055BAB86}" type="slidenum">
              <a:rPr lang="en-US" smtClean="0"/>
              <a:pPr/>
              <a:t>3</a:t>
            </a:fld>
            <a:endParaRPr lang="en-US" smtClean="0"/>
          </a:p>
        </p:txBody>
      </p:sp>
      <p:pic>
        <p:nvPicPr>
          <p:cNvPr id="6" name="Picture 4" descr="Fig16-07"/>
          <p:cNvPicPr>
            <a:picLocks noChangeAspect="1" noChangeArrowheads="1"/>
          </p:cNvPicPr>
          <p:nvPr/>
        </p:nvPicPr>
        <p:blipFill>
          <a:blip r:embed="rId2" cstate="print">
            <a:lum contrast="12000"/>
          </a:blip>
          <a:srcRect r="26852"/>
          <a:stretch>
            <a:fillRect/>
          </a:stretch>
        </p:blipFill>
        <p:spPr bwMode="auto">
          <a:xfrm>
            <a:off x="1676400" y="4572000"/>
            <a:ext cx="4800600" cy="193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 Attacks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any cipher, the most basic method of attack is </a:t>
            </a:r>
            <a:r>
              <a:rPr lang="en-US" dirty="0" smtClean="0">
                <a:solidFill>
                  <a:schemeClr val="accent1">
                    <a:lumMod val="60000"/>
                    <a:lumOff val="40000"/>
                  </a:schemeClr>
                </a:solidFill>
              </a:rPr>
              <a:t>brute force</a:t>
            </a:r>
            <a:r>
              <a:rPr lang="en-US" dirty="0" smtClean="0"/>
              <a:t>, which involves  trying each key until you find the right one.</a:t>
            </a:r>
          </a:p>
          <a:p>
            <a:r>
              <a:rPr lang="en-US" dirty="0" smtClean="0"/>
              <a:t>The length of the key determines the number of possible keys -- and hence the feasibility -- of this type of attack.</a:t>
            </a:r>
          </a:p>
          <a:p>
            <a:r>
              <a:rPr lang="en-US" dirty="0" smtClean="0"/>
              <a:t>DES uses a 64-bit key, but eight of those bits are used for parity checks, effectively limiting the key to 56-bits.</a:t>
            </a:r>
          </a:p>
          <a:p>
            <a:r>
              <a:rPr lang="en-US" dirty="0" smtClean="0"/>
              <a:t>Hence, it would take a maximum of 2^56, or 72,057,594,037,927,936, attempts to find the correct key.</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 Attacks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Even though few messages encrypted using DES encryption are likely to be subjected to this kind of code-breaking effort, many security experts felt the 56-bit key length was inadequate even before DES was adopted as a standard.</a:t>
            </a:r>
          </a:p>
          <a:p>
            <a:r>
              <a:rPr lang="en-US" dirty="0" smtClean="0"/>
              <a:t>Even so, DES remained a trusted and widely used encryption algorithm through the mid-1990s.</a:t>
            </a:r>
          </a:p>
          <a:p>
            <a:r>
              <a:rPr lang="en-US" dirty="0" smtClean="0"/>
              <a:t>However, in 1998, a computer built by the Electronic Frontier Foundation (EFF) decrypted a DES-encoded message in 56 hours.</a:t>
            </a:r>
          </a:p>
          <a:p>
            <a:r>
              <a:rPr lang="en-US" dirty="0" smtClean="0"/>
              <a:t>By harnessing the power of thousands of networked computers, the following year EFF cut the decryption time to 22 hours.</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 Today</a:t>
            </a:r>
            <a:endParaRPr lang="en-US" dirty="0"/>
          </a:p>
        </p:txBody>
      </p:sp>
      <p:sp>
        <p:nvSpPr>
          <p:cNvPr id="3" name="Content Placeholder 2"/>
          <p:cNvSpPr>
            <a:spLocks noGrp="1"/>
          </p:cNvSpPr>
          <p:nvPr>
            <p:ph idx="1"/>
          </p:nvPr>
        </p:nvSpPr>
        <p:spPr/>
        <p:txBody>
          <a:bodyPr>
            <a:normAutofit lnSpcReduction="10000"/>
          </a:bodyPr>
          <a:lstStyle/>
          <a:p>
            <a:r>
              <a:rPr lang="en-US" dirty="0" smtClean="0"/>
              <a:t>Apart from providing backwards compatibility in some instances, reliance today upon DES for data confidentiality is a serious security design error in any computer system and should be avoided.</a:t>
            </a:r>
          </a:p>
          <a:p>
            <a:r>
              <a:rPr lang="en-US" dirty="0" smtClean="0"/>
              <a:t>There are much more secure algorithms available, such as AES.</a:t>
            </a:r>
          </a:p>
          <a:p>
            <a:r>
              <a:rPr lang="en-US" dirty="0" smtClean="0"/>
              <a:t>Much like a cheap suitcase lock, DES will keep the contents safe from honest people, but it won't stop a determined thief.</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Successors to DES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Encryption strength is directly tied to key size, and 56-bit key lengths have become too small relative to the processing power of modern computers. </a:t>
            </a:r>
          </a:p>
          <a:p>
            <a:r>
              <a:rPr lang="en-US" dirty="0" smtClean="0"/>
              <a:t>Triple DES (3DES) is approved through 2030 for sensitive government information.</a:t>
            </a:r>
          </a:p>
          <a:p>
            <a:r>
              <a:rPr lang="en-US" dirty="0" smtClean="0"/>
              <a:t>3DES performs three iterations of the DES algorithm; if keying option number one is chosen, a different key is used each time to increase the key length to 168 bits.</a:t>
            </a:r>
          </a:p>
          <a:p>
            <a:r>
              <a:rPr lang="en-US" dirty="0" smtClean="0"/>
              <a:t>However, due to the likelihood of a meet-in-the-middle attack, the effective security it provides is only 112 bits. 3DES encryption is obviously slower than plain DES.</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Meet in the middle attack</a:t>
            </a:r>
            <a:endParaRPr lang="en-US" dirty="0"/>
          </a:p>
        </p:txBody>
      </p:sp>
      <p:sp>
        <p:nvSpPr>
          <p:cNvPr id="3" name="Content Placeholder 2"/>
          <p:cNvSpPr>
            <a:spLocks noGrp="1"/>
          </p:cNvSpPr>
          <p:nvPr>
            <p:ph idx="1"/>
          </p:nvPr>
        </p:nvSpPr>
        <p:spPr/>
        <p:txBody>
          <a:bodyPr/>
          <a:lstStyle/>
          <a:p>
            <a:r>
              <a:rPr lang="en-US" dirty="0" smtClean="0"/>
              <a:t>A Meet-in-the-middle is a type of attack that can exponentially reduce the number of brute force permutations required to decrypt text that has been encrypted by more than one key.</a:t>
            </a:r>
          </a:p>
          <a:p>
            <a:r>
              <a:rPr lang="en-US" dirty="0" smtClean="0"/>
              <a:t>Such an attack makes it much easier for an intruder to gain access to data.</a:t>
            </a:r>
          </a:p>
          <a:p>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23520"/>
          </a:xfrm>
        </p:spPr>
        <p:txBody>
          <a:bodyPr>
            <a:normAutofit fontScale="85000" lnSpcReduction="20000"/>
          </a:bodyPr>
          <a:lstStyle/>
          <a:p>
            <a:r>
              <a:rPr lang="en-US" dirty="0" smtClean="0"/>
              <a:t>The meet-in-the-middle attack targets block cipher cryptographic functions.</a:t>
            </a:r>
          </a:p>
          <a:p>
            <a:r>
              <a:rPr lang="en-US" dirty="0" smtClean="0"/>
              <a:t>The intruder applies brute force techniques to both the </a:t>
            </a:r>
            <a:r>
              <a:rPr lang="en-US" dirty="0" smtClean="0">
                <a:solidFill>
                  <a:schemeClr val="accent1">
                    <a:lumMod val="60000"/>
                    <a:lumOff val="40000"/>
                  </a:schemeClr>
                </a:solidFill>
              </a:rPr>
              <a:t>plaintext</a:t>
            </a:r>
            <a:r>
              <a:rPr lang="en-US" dirty="0" smtClean="0"/>
              <a:t> and </a:t>
            </a:r>
            <a:r>
              <a:rPr lang="en-US" dirty="0" smtClean="0">
                <a:solidFill>
                  <a:schemeClr val="accent1">
                    <a:lumMod val="60000"/>
                    <a:lumOff val="40000"/>
                  </a:schemeClr>
                </a:solidFill>
              </a:rPr>
              <a:t>ciphertext</a:t>
            </a:r>
            <a:r>
              <a:rPr lang="en-US" dirty="0" smtClean="0"/>
              <a:t> of a block cipher.</a:t>
            </a:r>
          </a:p>
          <a:p>
            <a:r>
              <a:rPr lang="en-US" dirty="0" smtClean="0"/>
              <a:t>He then attempts to encrypt the plaintext according to various keys to achieve an intermediate ciphertext (a text that has only been encrypted by one key).</a:t>
            </a:r>
          </a:p>
          <a:p>
            <a:r>
              <a:rPr lang="en-US" dirty="0" smtClean="0"/>
              <a:t>Simultaneously, he attempts to decrypt the ciphertext according to various keys, seeking a block of intermediate ciphertext that is the same as the one achieved by encrypting the plaintext.</a:t>
            </a:r>
          </a:p>
          <a:p>
            <a:r>
              <a:rPr lang="en-US" dirty="0" smtClean="0"/>
              <a:t>If there is a match of intermediate ciphertext, it is highly probable that the key used to encrypt the plaintext and the key used to decrypt the ciphertext are the two encryption keys used for the block cipher.</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Encryption</a:t>
            </a:r>
            <a:endParaRPr lang="en-US" dirty="0"/>
          </a:p>
        </p:txBody>
      </p:sp>
      <p:sp>
        <p:nvSpPr>
          <p:cNvPr id="3" name="Content Placeholder 2"/>
          <p:cNvSpPr>
            <a:spLocks noGrp="1"/>
          </p:cNvSpPr>
          <p:nvPr>
            <p:ph idx="1"/>
          </p:nvPr>
        </p:nvSpPr>
        <p:spPr/>
        <p:txBody>
          <a:bodyPr/>
          <a:lstStyle/>
          <a:p>
            <a:r>
              <a:rPr lang="en-US" dirty="0" smtClean="0"/>
              <a:t>AES comprises three block ciphers, AES-128, AES-192 and AES-256.</a:t>
            </a:r>
          </a:p>
          <a:p>
            <a:r>
              <a:rPr lang="en-US" dirty="0" smtClean="0"/>
              <a:t>Each cipher encrypts and decrypts data in blocks of 128 bits using cryptographic keys of 128-, 192- and 256-bits, respectively.</a:t>
            </a:r>
          </a:p>
          <a:p>
            <a:r>
              <a:rPr lang="en-US" dirty="0" smtClean="0"/>
              <a:t>Symmetric or secret-key ciphers use the same key for encrypting and decrypting, so both the sender and the receiver must know and use the same secret key.</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key lengths are deemed sufficient to protect classified information up to the "Secret" level with "Top Secret" information requiring either 192- or 256-bit key lengths.</a:t>
            </a:r>
          </a:p>
          <a:p>
            <a:r>
              <a:rPr lang="en-US" dirty="0" smtClean="0"/>
              <a:t>There are 10 rounds for 128-bit keys, 12 rounds for 192-bit keys, and 14 rounds for 256-bit keys. </a:t>
            </a:r>
          </a:p>
          <a:p>
            <a:r>
              <a:rPr lang="en-US" dirty="0" smtClean="0"/>
              <a:t>A round consists of several processing steps that include substitution, transposition and mixing of the input plaintext and transform it into the final output of ciphertext.</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Reliability</a:t>
            </a:r>
            <a:endParaRPr lang="en-US" dirty="0"/>
          </a:p>
        </p:txBody>
      </p:sp>
      <p:sp>
        <p:nvSpPr>
          <p:cNvPr id="3" name="Content Placeholder 2"/>
          <p:cNvSpPr>
            <a:spLocks noGrp="1"/>
          </p:cNvSpPr>
          <p:nvPr>
            <p:ph idx="1"/>
          </p:nvPr>
        </p:nvSpPr>
        <p:spPr/>
        <p:txBody>
          <a:bodyPr/>
          <a:lstStyle/>
          <a:p>
            <a:r>
              <a:rPr lang="en-US" dirty="0" smtClean="0"/>
              <a:t>The number of steps required to crack AES-128 is an 8 followed by 37 zeroes.</a:t>
            </a:r>
          </a:p>
          <a:p>
            <a:r>
              <a:rPr lang="en-US" dirty="0" smtClean="0"/>
              <a:t>To put this into perspective: on a trillion machines, that each could test a billion keys per second, it would take more than two billion years to recover an AES-128 key.</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38</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a:xfrm>
            <a:off x="457200" y="704088"/>
            <a:ext cx="8458200" cy="708688"/>
          </a:xfrm>
        </p:spPr>
        <p:txBody>
          <a:bodyPr>
            <a:normAutofit fontScale="90000"/>
          </a:bodyPr>
          <a:lstStyle/>
          <a:p>
            <a:pPr eaLnBrk="1" hangingPunct="1"/>
            <a:r>
              <a:rPr lang="en-US" dirty="0" smtClean="0"/>
              <a:t>Linux File and Directory Permissions</a:t>
            </a:r>
          </a:p>
        </p:txBody>
      </p:sp>
      <p:sp>
        <p:nvSpPr>
          <p:cNvPr id="18437" name="Rectangle 7"/>
          <p:cNvSpPr>
            <a:spLocks noGrp="1" noChangeArrowheads="1"/>
          </p:cNvSpPr>
          <p:nvPr>
            <p:ph idx="1"/>
          </p:nvPr>
        </p:nvSpPr>
        <p:spPr/>
        <p:txBody>
          <a:bodyPr/>
          <a:lstStyle/>
          <a:p>
            <a:pPr eaLnBrk="1" hangingPunct="1"/>
            <a:r>
              <a:rPr lang="en-US" dirty="0" smtClean="0"/>
              <a:t>Next three characters (</a:t>
            </a:r>
            <a:r>
              <a:rPr lang="en-US" dirty="0" err="1" smtClean="0"/>
              <a:t>rwx</a:t>
            </a:r>
            <a:r>
              <a:rPr lang="en-US" dirty="0" smtClean="0"/>
              <a:t>): file owner privileges </a:t>
            </a:r>
          </a:p>
          <a:p>
            <a:pPr lvl="1" eaLnBrk="1" hangingPunct="1"/>
            <a:r>
              <a:rPr lang="en-US" dirty="0" smtClean="0"/>
              <a:t>r indicates </a:t>
            </a:r>
            <a:r>
              <a:rPr lang="en-US" b="1" dirty="0" smtClean="0"/>
              <a:t>read</a:t>
            </a:r>
            <a:r>
              <a:rPr lang="en-US" dirty="0" smtClean="0"/>
              <a:t> access</a:t>
            </a:r>
          </a:p>
          <a:p>
            <a:pPr lvl="1" eaLnBrk="1" hangingPunct="1"/>
            <a:r>
              <a:rPr lang="en-US" dirty="0" smtClean="0"/>
              <a:t>w indicates </a:t>
            </a:r>
            <a:r>
              <a:rPr lang="en-US" b="1" dirty="0" smtClean="0"/>
              <a:t>write</a:t>
            </a:r>
            <a:r>
              <a:rPr lang="en-US" dirty="0" smtClean="0"/>
              <a:t> access</a:t>
            </a:r>
          </a:p>
          <a:p>
            <a:pPr lvl="1" eaLnBrk="1" hangingPunct="1"/>
            <a:r>
              <a:rPr lang="en-US" dirty="0" smtClean="0"/>
              <a:t>x indicates </a:t>
            </a:r>
            <a:r>
              <a:rPr lang="en-US" b="1" dirty="0" smtClean="0"/>
              <a:t>execute</a:t>
            </a:r>
            <a:r>
              <a:rPr lang="en-US" dirty="0" smtClean="0"/>
              <a:t> access</a:t>
            </a:r>
          </a:p>
        </p:txBody>
      </p:sp>
      <p:sp>
        <p:nvSpPr>
          <p:cNvPr id="18435" name="Slide Number Placeholder 4"/>
          <p:cNvSpPr>
            <a:spLocks noGrp="1"/>
          </p:cNvSpPr>
          <p:nvPr>
            <p:ph type="sldNum" sz="quarter" idx="12"/>
          </p:nvPr>
        </p:nvSpPr>
        <p:spPr>
          <a:noFill/>
        </p:spPr>
        <p:txBody>
          <a:bodyPr/>
          <a:lstStyle/>
          <a:p>
            <a:fld id="{4864ABEE-5D00-4E7C-B350-597B055BAB86}" type="slidenum">
              <a:rPr lang="en-US" smtClean="0"/>
              <a:pPr/>
              <a:t>4</a:t>
            </a:fld>
            <a:endParaRPr lang="en-US" smtClean="0"/>
          </a:p>
        </p:txBody>
      </p:sp>
      <p:pic>
        <p:nvPicPr>
          <p:cNvPr id="6" name="Picture 4" descr="Fig16-07"/>
          <p:cNvPicPr>
            <a:picLocks noChangeAspect="1" noChangeArrowheads="1"/>
          </p:cNvPicPr>
          <p:nvPr/>
        </p:nvPicPr>
        <p:blipFill>
          <a:blip r:embed="rId2" cstate="print">
            <a:lum contrast="12000"/>
          </a:blip>
          <a:srcRect r="26852"/>
          <a:stretch>
            <a:fillRect/>
          </a:stretch>
        </p:blipFill>
        <p:spPr bwMode="auto">
          <a:xfrm>
            <a:off x="1752600" y="4343400"/>
            <a:ext cx="4800600" cy="193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8"/>
          <p:cNvSpPr>
            <a:spLocks noGrp="1" noChangeArrowheads="1"/>
          </p:cNvSpPr>
          <p:nvPr>
            <p:ph type="title"/>
          </p:nvPr>
        </p:nvSpPr>
        <p:spPr>
          <a:xfrm>
            <a:off x="457200" y="704088"/>
            <a:ext cx="8458200" cy="708688"/>
          </a:xfrm>
        </p:spPr>
        <p:txBody>
          <a:bodyPr>
            <a:normAutofit fontScale="90000"/>
          </a:bodyPr>
          <a:lstStyle/>
          <a:p>
            <a:pPr eaLnBrk="1" hangingPunct="1"/>
            <a:r>
              <a:rPr lang="en-US" dirty="0" smtClean="0"/>
              <a:t>Linux File and Directory Permissions</a:t>
            </a:r>
          </a:p>
        </p:txBody>
      </p:sp>
      <p:sp>
        <p:nvSpPr>
          <p:cNvPr id="19461" name="Rectangle 9"/>
          <p:cNvSpPr>
            <a:spLocks noGrp="1" noChangeArrowheads="1"/>
          </p:cNvSpPr>
          <p:nvPr>
            <p:ph idx="1"/>
          </p:nvPr>
        </p:nvSpPr>
        <p:spPr/>
        <p:txBody>
          <a:bodyPr/>
          <a:lstStyle/>
          <a:p>
            <a:pPr eaLnBrk="1" hangingPunct="1"/>
            <a:r>
              <a:rPr lang="en-US" dirty="0" smtClean="0"/>
              <a:t>Next three characters</a:t>
            </a:r>
          </a:p>
          <a:p>
            <a:pPr lvl="1" eaLnBrk="1" hangingPunct="1"/>
            <a:r>
              <a:rPr lang="en-US" dirty="0" smtClean="0"/>
              <a:t>Group access privileges </a:t>
            </a:r>
          </a:p>
          <a:p>
            <a:pPr lvl="2" eaLnBrk="1" hangingPunct="1"/>
            <a:r>
              <a:rPr lang="en-US" b="1" dirty="0" smtClean="0"/>
              <a:t>Group</a:t>
            </a:r>
            <a:r>
              <a:rPr lang="en-US" dirty="0" smtClean="0"/>
              <a:t>: set of users, excluding owner, having something in common (project, class, department)</a:t>
            </a:r>
          </a:p>
          <a:p>
            <a:pPr lvl="2" eaLnBrk="1" hangingPunct="1"/>
            <a:r>
              <a:rPr lang="en-US" dirty="0" smtClean="0"/>
              <a:t>System-wide group of users: “world”</a:t>
            </a:r>
          </a:p>
          <a:p>
            <a:pPr lvl="2" eaLnBrk="1" hangingPunct="1"/>
            <a:endParaRPr lang="en-US" dirty="0" smtClean="0"/>
          </a:p>
        </p:txBody>
      </p:sp>
      <p:sp>
        <p:nvSpPr>
          <p:cNvPr id="19459" name="Slide Number Placeholder 4"/>
          <p:cNvSpPr>
            <a:spLocks noGrp="1"/>
          </p:cNvSpPr>
          <p:nvPr>
            <p:ph type="sldNum" sz="quarter" idx="12"/>
          </p:nvPr>
        </p:nvSpPr>
        <p:spPr>
          <a:noFill/>
        </p:spPr>
        <p:txBody>
          <a:bodyPr/>
          <a:lstStyle/>
          <a:p>
            <a:fld id="{54DF481F-BCC0-4B91-A767-FE902D1379C3}" type="slidenum">
              <a:rPr lang="en-US" smtClean="0"/>
              <a:pPr/>
              <a:t>5</a:t>
            </a:fld>
            <a:endParaRPr lang="en-US" smtClean="0"/>
          </a:p>
        </p:txBody>
      </p:sp>
      <p:pic>
        <p:nvPicPr>
          <p:cNvPr id="6" name="Picture 4" descr="Fig16-07"/>
          <p:cNvPicPr>
            <a:picLocks noChangeAspect="1" noChangeArrowheads="1"/>
          </p:cNvPicPr>
          <p:nvPr/>
        </p:nvPicPr>
        <p:blipFill>
          <a:blip r:embed="rId2" cstate="print">
            <a:lum contrast="12000"/>
          </a:blip>
          <a:srcRect r="26852"/>
          <a:stretch>
            <a:fillRect/>
          </a:stretch>
        </p:blipFill>
        <p:spPr bwMode="auto">
          <a:xfrm>
            <a:off x="1676400" y="4191000"/>
            <a:ext cx="4800600" cy="193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8"/>
          <p:cNvSpPr>
            <a:spLocks noGrp="1" noChangeArrowheads="1"/>
          </p:cNvSpPr>
          <p:nvPr>
            <p:ph type="title"/>
          </p:nvPr>
        </p:nvSpPr>
        <p:spPr>
          <a:xfrm>
            <a:off x="457200" y="704088"/>
            <a:ext cx="8458200" cy="708688"/>
          </a:xfrm>
        </p:spPr>
        <p:txBody>
          <a:bodyPr>
            <a:normAutofit fontScale="90000"/>
          </a:bodyPr>
          <a:lstStyle/>
          <a:p>
            <a:pPr eaLnBrk="1" hangingPunct="1"/>
            <a:r>
              <a:rPr lang="en-US" dirty="0" smtClean="0"/>
              <a:t>Linux File and Directory Permissions</a:t>
            </a:r>
          </a:p>
        </p:txBody>
      </p:sp>
      <p:sp>
        <p:nvSpPr>
          <p:cNvPr id="19461" name="Rectangle 9"/>
          <p:cNvSpPr>
            <a:spLocks noGrp="1" noChangeArrowheads="1"/>
          </p:cNvSpPr>
          <p:nvPr>
            <p:ph idx="1"/>
          </p:nvPr>
        </p:nvSpPr>
        <p:spPr/>
        <p:txBody>
          <a:bodyPr/>
          <a:lstStyle/>
          <a:p>
            <a:pPr eaLnBrk="1" hangingPunct="1"/>
            <a:r>
              <a:rPr lang="en-US" dirty="0" smtClean="0"/>
              <a:t>Last three characters</a:t>
            </a:r>
          </a:p>
          <a:p>
            <a:pPr lvl="1" eaLnBrk="1" hangingPunct="1"/>
            <a:r>
              <a:rPr lang="en-US" dirty="0" smtClean="0"/>
              <a:t>Access privileges granted to “others”</a:t>
            </a:r>
          </a:p>
          <a:p>
            <a:pPr lvl="2" eaLnBrk="1" hangingPunct="1"/>
            <a:r>
              <a:rPr lang="en-US" b="1" dirty="0" smtClean="0"/>
              <a:t>Others</a:t>
            </a:r>
            <a:r>
              <a:rPr lang="en-US" dirty="0" smtClean="0"/>
              <a:t>: users at large (excluding owner and group member)</a:t>
            </a:r>
          </a:p>
          <a:p>
            <a:pPr lvl="2" eaLnBrk="1" hangingPunct="1"/>
            <a:endParaRPr lang="en-US" dirty="0" smtClean="0"/>
          </a:p>
        </p:txBody>
      </p:sp>
      <p:sp>
        <p:nvSpPr>
          <p:cNvPr id="19459" name="Slide Number Placeholder 4"/>
          <p:cNvSpPr>
            <a:spLocks noGrp="1"/>
          </p:cNvSpPr>
          <p:nvPr>
            <p:ph type="sldNum" sz="quarter" idx="12"/>
          </p:nvPr>
        </p:nvSpPr>
        <p:spPr>
          <a:noFill/>
        </p:spPr>
        <p:txBody>
          <a:bodyPr/>
          <a:lstStyle/>
          <a:p>
            <a:fld id="{54DF481F-BCC0-4B91-A767-FE902D1379C3}" type="slidenum">
              <a:rPr lang="en-US" smtClean="0"/>
              <a:pPr/>
              <a:t>6</a:t>
            </a:fld>
            <a:endParaRPr lang="en-US" smtClean="0"/>
          </a:p>
        </p:txBody>
      </p:sp>
      <p:pic>
        <p:nvPicPr>
          <p:cNvPr id="6" name="Picture 4" descr="Fig16-07"/>
          <p:cNvPicPr>
            <a:picLocks noChangeAspect="1" noChangeArrowheads="1"/>
          </p:cNvPicPr>
          <p:nvPr/>
        </p:nvPicPr>
        <p:blipFill>
          <a:blip r:embed="rId2" cstate="print">
            <a:lum contrast="12000"/>
          </a:blip>
          <a:srcRect r="26852"/>
          <a:stretch>
            <a:fillRect/>
          </a:stretch>
        </p:blipFill>
        <p:spPr bwMode="auto">
          <a:xfrm>
            <a:off x="1600200" y="3810000"/>
            <a:ext cx="4800600" cy="193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en-CA" dirty="0" smtClean="0"/>
              <a:t>Changing Permissions</a:t>
            </a:r>
          </a:p>
        </p:txBody>
      </p:sp>
      <p:sp>
        <p:nvSpPr>
          <p:cNvPr id="44035" name="Content Placeholder 2"/>
          <p:cNvSpPr>
            <a:spLocks noGrp="1"/>
          </p:cNvSpPr>
          <p:nvPr>
            <p:ph idx="1"/>
          </p:nvPr>
        </p:nvSpPr>
        <p:spPr/>
        <p:txBody>
          <a:bodyPr>
            <a:normAutofit lnSpcReduction="10000"/>
          </a:bodyPr>
          <a:lstStyle/>
          <a:p>
            <a:r>
              <a:rPr lang="en-CA" dirty="0" smtClean="0"/>
              <a:t>If you are the owner of a file, you are allowed to change its permissions using the "</a:t>
            </a:r>
            <a:r>
              <a:rPr lang="en-CA" dirty="0" err="1" smtClean="0">
                <a:solidFill>
                  <a:srgbClr val="FF0000"/>
                </a:solidFill>
              </a:rPr>
              <a:t>chmod</a:t>
            </a:r>
            <a:r>
              <a:rPr lang="en-CA" dirty="0" smtClean="0"/>
              <a:t>" command. </a:t>
            </a:r>
          </a:p>
          <a:p>
            <a:pPr lvl="1"/>
            <a:r>
              <a:rPr lang="en-CA" dirty="0" err="1" smtClean="0"/>
              <a:t>chmod</a:t>
            </a:r>
            <a:r>
              <a:rPr lang="en-CA" dirty="0" smtClean="0"/>
              <a:t> stands for "change mode", and "mode" is another word for permissions. </a:t>
            </a:r>
          </a:p>
          <a:p>
            <a:r>
              <a:rPr lang="en-CA" dirty="0" smtClean="0"/>
              <a:t>Type "</a:t>
            </a:r>
            <a:r>
              <a:rPr lang="en-CA" dirty="0" err="1" smtClean="0">
                <a:solidFill>
                  <a:srgbClr val="FF0000"/>
                </a:solidFill>
              </a:rPr>
              <a:t>chmod</a:t>
            </a:r>
            <a:r>
              <a:rPr lang="en-CA" dirty="0" smtClean="0">
                <a:solidFill>
                  <a:srgbClr val="FF0000"/>
                </a:solidFill>
              </a:rPr>
              <a:t> g-r filename</a:t>
            </a:r>
            <a:r>
              <a:rPr lang="en-CA" dirty="0" smtClean="0"/>
              <a:t>" to disallow anyone reading from the file. </a:t>
            </a:r>
          </a:p>
          <a:p>
            <a:pPr lvl="1"/>
            <a:r>
              <a:rPr lang="en-CA" dirty="0" smtClean="0"/>
              <a:t>“g" means “group</a:t>
            </a:r>
          </a:p>
          <a:p>
            <a:pPr lvl="1"/>
            <a:r>
              <a:rPr lang="en-CA" dirty="0" smtClean="0"/>
              <a:t>"-" means remove</a:t>
            </a:r>
          </a:p>
          <a:p>
            <a:pPr lvl="1"/>
            <a:r>
              <a:rPr lang="en-CA" smtClean="0"/>
              <a:t>“r" </a:t>
            </a:r>
            <a:r>
              <a:rPr lang="en-CA" dirty="0" smtClean="0"/>
              <a:t>means read permission. </a:t>
            </a:r>
          </a:p>
          <a:p>
            <a:pPr>
              <a:buFont typeface="Arial" pitchFamily="34" charset="0"/>
              <a:buNone/>
            </a:pPr>
            <a:endParaRPr lang="en-CA" dirty="0" smtClean="0"/>
          </a:p>
          <a:p>
            <a:endParaRPr lang="en-CA"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Changing the owner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a folder is the property of another owner, for example the administrator, the user ownership of the file can be changed using the </a:t>
            </a:r>
            <a:r>
              <a:rPr lang="en-US" dirty="0" err="1" smtClean="0"/>
              <a:t>chown</a:t>
            </a:r>
            <a:r>
              <a:rPr lang="en-US" dirty="0" smtClean="0"/>
              <a:t> command.</a:t>
            </a:r>
          </a:p>
          <a:p>
            <a:r>
              <a:rPr lang="en-US" dirty="0" smtClean="0"/>
              <a:t>Example:</a:t>
            </a:r>
          </a:p>
          <a:p>
            <a:pPr lvl="1"/>
            <a:r>
              <a:rPr lang="en-US" dirty="0" smtClean="0"/>
              <a:t>Assume the </a:t>
            </a:r>
            <a:r>
              <a:rPr lang="en-US" dirty="0" err="1" smtClean="0"/>
              <a:t>networksfolder</a:t>
            </a:r>
            <a:r>
              <a:rPr lang="en-US" dirty="0" smtClean="0"/>
              <a:t> was created by the administrator but we want the user permissions to apply to the teacher called </a:t>
            </a:r>
            <a:r>
              <a:rPr lang="en-US" dirty="0" err="1" smtClean="0"/>
              <a:t>uteach</a:t>
            </a:r>
            <a:r>
              <a:rPr lang="en-US" dirty="0" smtClean="0"/>
              <a:t>.</a:t>
            </a:r>
          </a:p>
          <a:p>
            <a:pPr lvl="2"/>
            <a:r>
              <a:rPr lang="en-US" dirty="0" err="1" smtClean="0"/>
              <a:t>chown</a:t>
            </a:r>
            <a:r>
              <a:rPr lang="en-US" dirty="0" smtClean="0"/>
              <a:t> </a:t>
            </a:r>
            <a:r>
              <a:rPr lang="en-US" dirty="0" err="1" smtClean="0"/>
              <a:t>uteach</a:t>
            </a:r>
            <a:r>
              <a:rPr lang="en-US" dirty="0" smtClean="0"/>
              <a:t> </a:t>
            </a:r>
            <a:r>
              <a:rPr lang="en-US" dirty="0" err="1" smtClean="0"/>
              <a:t>networksfolder</a:t>
            </a:r>
            <a:endParaRPr lang="en-US" dirty="0" smtClean="0"/>
          </a:p>
          <a:p>
            <a:pPr lvl="2"/>
            <a:r>
              <a:rPr lang="en-US" dirty="0" smtClean="0"/>
              <a:t>Now the user called </a:t>
            </a:r>
            <a:r>
              <a:rPr lang="en-US" dirty="0" err="1" smtClean="0"/>
              <a:t>uteach</a:t>
            </a:r>
            <a:r>
              <a:rPr lang="en-US" dirty="0" smtClean="0"/>
              <a:t> will own the </a:t>
            </a:r>
            <a:r>
              <a:rPr lang="en-US" dirty="0" err="1" smtClean="0"/>
              <a:t>networksfolder</a:t>
            </a:r>
            <a:r>
              <a:rPr lang="en-US" dirty="0" smtClean="0"/>
              <a:t> and will get the user permissions.</a:t>
            </a:r>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8</a:t>
            </a:fld>
            <a:endParaRPr lang="en-US" dirty="0"/>
          </a:p>
        </p:txBody>
      </p:sp>
    </p:spTree>
    <p:extLst>
      <p:ext uri="{BB962C8B-B14F-4D97-AF65-F5344CB8AC3E}">
        <p14:creationId xmlns:p14="http://schemas.microsoft.com/office/powerpoint/2010/main" val="4171386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Changing groups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default the group ownership defaults to the owner.</a:t>
            </a:r>
          </a:p>
          <a:p>
            <a:r>
              <a:rPr lang="en-US" dirty="0" smtClean="0"/>
              <a:t>To change the group ownership to an actual group you use the </a:t>
            </a:r>
            <a:r>
              <a:rPr lang="en-US" dirty="0" err="1" smtClean="0"/>
              <a:t>chgrp</a:t>
            </a:r>
            <a:r>
              <a:rPr lang="en-US" dirty="0" smtClean="0"/>
              <a:t> command.</a:t>
            </a:r>
          </a:p>
          <a:p>
            <a:r>
              <a:rPr lang="en-US" dirty="0" smtClean="0"/>
              <a:t>Example:</a:t>
            </a:r>
          </a:p>
          <a:p>
            <a:pPr lvl="1"/>
            <a:r>
              <a:rPr lang="en-US" dirty="0" smtClean="0"/>
              <a:t>Assume a group called </a:t>
            </a:r>
            <a:r>
              <a:rPr lang="en-US" dirty="0" err="1" smtClean="0"/>
              <a:t>csstudents</a:t>
            </a:r>
            <a:r>
              <a:rPr lang="en-US" dirty="0" smtClean="0"/>
              <a:t> exists</a:t>
            </a:r>
          </a:p>
          <a:p>
            <a:pPr lvl="2"/>
            <a:r>
              <a:rPr lang="en-US" dirty="0" err="1" smtClean="0"/>
              <a:t>chgrp</a:t>
            </a:r>
            <a:r>
              <a:rPr lang="en-US" dirty="0" smtClean="0"/>
              <a:t> </a:t>
            </a:r>
            <a:r>
              <a:rPr lang="en-US" dirty="0" err="1" smtClean="0"/>
              <a:t>csstudents</a:t>
            </a:r>
            <a:r>
              <a:rPr lang="en-US" dirty="0" smtClean="0"/>
              <a:t> </a:t>
            </a:r>
            <a:r>
              <a:rPr lang="en-US" dirty="0" err="1" smtClean="0"/>
              <a:t>networksfolder</a:t>
            </a:r>
            <a:endParaRPr lang="en-US" dirty="0" smtClean="0"/>
          </a:p>
          <a:p>
            <a:pPr lvl="2"/>
            <a:r>
              <a:rPr lang="en-US" dirty="0" smtClean="0"/>
              <a:t>Now the group owner of the </a:t>
            </a:r>
            <a:r>
              <a:rPr lang="en-US" dirty="0" err="1" smtClean="0"/>
              <a:t>networksfolder</a:t>
            </a:r>
            <a:r>
              <a:rPr lang="en-US" dirty="0" smtClean="0"/>
              <a:t> would be </a:t>
            </a:r>
            <a:r>
              <a:rPr lang="en-US" dirty="0" err="1" smtClean="0"/>
              <a:t>csstudents</a:t>
            </a:r>
            <a:r>
              <a:rPr lang="en-US" dirty="0" smtClean="0"/>
              <a:t> and not the file creator</a:t>
            </a:r>
          </a:p>
          <a:p>
            <a:pPr lvl="1"/>
            <a:r>
              <a:rPr lang="en-US" dirty="0" smtClean="0"/>
              <a:t>This will mean that anyone who is in the </a:t>
            </a:r>
            <a:r>
              <a:rPr lang="en-US" dirty="0" err="1" smtClean="0"/>
              <a:t>csstudents</a:t>
            </a:r>
            <a:r>
              <a:rPr lang="en-US" dirty="0" smtClean="0"/>
              <a:t> group will have access as indicted in the group access permissions.</a:t>
            </a:r>
            <a:endParaRPr lang="en-US" dirty="0"/>
          </a:p>
        </p:txBody>
      </p:sp>
      <p:sp>
        <p:nvSpPr>
          <p:cNvPr id="4" name="Slide Number Placeholder 3"/>
          <p:cNvSpPr>
            <a:spLocks noGrp="1"/>
          </p:cNvSpPr>
          <p:nvPr>
            <p:ph type="sldNum" sz="quarter" idx="12"/>
          </p:nvPr>
        </p:nvSpPr>
        <p:spPr/>
        <p:txBody>
          <a:bodyPr/>
          <a:lstStyle/>
          <a:p>
            <a:pPr>
              <a:defRPr/>
            </a:pPr>
            <a:fld id="{851C8208-DA40-4478-BA3F-279F69B790FB}"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draBlue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2220</Words>
  <Application>Microsoft Office PowerPoint</Application>
  <PresentationFormat>On-screen Show (4:3)</PresentationFormat>
  <Paragraphs>200</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Constantia</vt:lpstr>
      <vt:lpstr>Franklin Gothic Book</vt:lpstr>
      <vt:lpstr>Wingdings 2</vt:lpstr>
      <vt:lpstr>SandraBlueTheme</vt:lpstr>
      <vt:lpstr>Visio</vt:lpstr>
      <vt:lpstr>- Linux File Permissions Review - Public and Private Encryption Review - RSA, DES, AES Encryption </vt:lpstr>
      <vt:lpstr>Permissions</vt:lpstr>
      <vt:lpstr>Linux File and Directory Permissions</vt:lpstr>
      <vt:lpstr>Linux File and Directory Permissions</vt:lpstr>
      <vt:lpstr>Linux File and Directory Permissions</vt:lpstr>
      <vt:lpstr>Linux File and Directory Permissions</vt:lpstr>
      <vt:lpstr>Changing Permissions</vt:lpstr>
      <vt:lpstr>Changing the owner</vt:lpstr>
      <vt:lpstr>Changing groups</vt:lpstr>
      <vt:lpstr>ls - l</vt:lpstr>
      <vt:lpstr>Example</vt:lpstr>
      <vt:lpstr>Public key encryption</vt:lpstr>
      <vt:lpstr>RSA Encryption</vt:lpstr>
      <vt:lpstr>RSA Encryption</vt:lpstr>
      <vt:lpstr>RSA Encryption</vt:lpstr>
      <vt:lpstr>RSA Key generation</vt:lpstr>
      <vt:lpstr>RSA Keys</vt:lpstr>
      <vt:lpstr>RSA Keys</vt:lpstr>
      <vt:lpstr>RSA example</vt:lpstr>
      <vt:lpstr>RSA example</vt:lpstr>
      <vt:lpstr>RSA example</vt:lpstr>
      <vt:lpstr>Digital Signature</vt:lpstr>
      <vt:lpstr>Confidentiality</vt:lpstr>
      <vt:lpstr>RSA Reliability</vt:lpstr>
      <vt:lpstr>RSA Reliability</vt:lpstr>
      <vt:lpstr>Private key encryption</vt:lpstr>
      <vt:lpstr>DES Encryption</vt:lpstr>
      <vt:lpstr>DES encryption</vt:lpstr>
      <vt:lpstr>DES Algorithm</vt:lpstr>
      <vt:lpstr>DES Attacks</vt:lpstr>
      <vt:lpstr>DES Attacks</vt:lpstr>
      <vt:lpstr>DES Today</vt:lpstr>
      <vt:lpstr>Successors to DES</vt:lpstr>
      <vt:lpstr>Meet in the middle attack</vt:lpstr>
      <vt:lpstr>PowerPoint Presentation</vt:lpstr>
      <vt:lpstr>AES Encryption</vt:lpstr>
      <vt:lpstr>AES</vt:lpstr>
      <vt:lpstr>AES Reliability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dc:title>
  <dc:creator/>
  <cp:lastModifiedBy/>
  <cp:revision>66</cp:revision>
  <dcterms:created xsi:type="dcterms:W3CDTF">2007-11-30T06:15:58Z</dcterms:created>
  <dcterms:modified xsi:type="dcterms:W3CDTF">2016-04-06T14:10:47Z</dcterms:modified>
</cp:coreProperties>
</file>