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4064" r:id="rId2"/>
  </p:sldMasterIdLst>
  <p:notesMasterIdLst>
    <p:notesMasterId r:id="rId32"/>
  </p:notesMasterIdLst>
  <p:handoutMasterIdLst>
    <p:handoutMasterId r:id="rId33"/>
  </p:handoutMasterIdLst>
  <p:sldIdLst>
    <p:sldId id="319" r:id="rId3"/>
    <p:sldId id="477" r:id="rId4"/>
    <p:sldId id="490" r:id="rId5"/>
    <p:sldId id="479" r:id="rId6"/>
    <p:sldId id="480" r:id="rId7"/>
    <p:sldId id="481" r:id="rId8"/>
    <p:sldId id="483" r:id="rId9"/>
    <p:sldId id="389" r:id="rId10"/>
    <p:sldId id="398" r:id="rId11"/>
    <p:sldId id="395" r:id="rId12"/>
    <p:sldId id="391" r:id="rId13"/>
    <p:sldId id="397" r:id="rId14"/>
    <p:sldId id="392" r:id="rId15"/>
    <p:sldId id="393" r:id="rId16"/>
    <p:sldId id="403" r:id="rId17"/>
    <p:sldId id="405" r:id="rId18"/>
    <p:sldId id="407" r:id="rId19"/>
    <p:sldId id="408" r:id="rId20"/>
    <p:sldId id="409" r:id="rId21"/>
    <p:sldId id="412" r:id="rId22"/>
    <p:sldId id="413" r:id="rId23"/>
    <p:sldId id="415" r:id="rId24"/>
    <p:sldId id="484" r:id="rId25"/>
    <p:sldId id="469" r:id="rId26"/>
    <p:sldId id="470" r:id="rId27"/>
    <p:sldId id="485" r:id="rId28"/>
    <p:sldId id="487" r:id="rId29"/>
    <p:sldId id="489" r:id="rId30"/>
    <p:sldId id="488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6" autoAdjust="0"/>
    <p:restoredTop sz="94605" autoAdjust="0"/>
  </p:normalViewPr>
  <p:slideViewPr>
    <p:cSldViewPr>
      <p:cViewPr varScale="1">
        <p:scale>
          <a:sx n="107" d="100"/>
          <a:sy n="107" d="100"/>
        </p:scale>
        <p:origin x="11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668CD8EF-0FAD-4171-AFDD-F7413171FCEC}" type="datetimeFigureOut">
              <a:rPr lang="en-US"/>
              <a:pPr>
                <a:defRPr/>
              </a:pPr>
              <a:t>4/13/2016</a:t>
            </a:fld>
            <a:endParaRPr lang="en-US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A7C22CD-24B5-4293-AFDA-A0322C075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75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5CB647D-A354-4D12-9F3B-A9CBF9162FB7}" type="datetimeFigureOut">
              <a:rPr lang="en-US"/>
              <a:pPr>
                <a:defRPr/>
              </a:pPr>
              <a:t>4/13/2016</a:t>
            </a:fld>
            <a:endParaRPr lang="en-US" dirty="0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37E3760-BAA8-4929-8727-A5848AB6F6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47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03CAE1-70A3-4717-8B33-18C46FE84B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C" smtClean="0"/>
          </a:p>
        </p:txBody>
      </p:sp>
    </p:spTree>
    <p:extLst>
      <p:ext uri="{BB962C8B-B14F-4D97-AF65-F5344CB8AC3E}">
        <p14:creationId xmlns:p14="http://schemas.microsoft.com/office/powerpoint/2010/main" val="2874630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D59F25-45D3-4787-8674-15BA16474295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Say you have three class C network addresses 192.168.0.0 192.168.1.0 192.168.2.0 and 192.168.3.0</a:t>
            </a:r>
          </a:p>
          <a:p>
            <a:r>
              <a:rPr lang="en-US" dirty="0" smtClean="0"/>
              <a:t>You have 900 hosts on the network</a:t>
            </a:r>
          </a:p>
          <a:p>
            <a:r>
              <a:rPr lang="en-US" dirty="0" smtClean="0"/>
              <a:t>Combine the 4 networks by borrowing bits from the network side to combine the networks need 2 bits (2^2 = 4)</a:t>
            </a:r>
          </a:p>
          <a:p>
            <a:r>
              <a:rPr lang="en-US" dirty="0" smtClean="0"/>
              <a:t>192.168.0.0 as network address with subnet 255.255.252.0  (255.255.11111100.0)</a:t>
            </a:r>
          </a:p>
          <a:p>
            <a:r>
              <a:rPr lang="en-US" dirty="0" smtClean="0"/>
              <a:t>Now you have 10 bits for the host portion instead of 8 so number of hosts = 2^10 – 2 = 1022 so you can have 900 hosts on the network</a:t>
            </a:r>
          </a:p>
          <a:p>
            <a:endParaRPr lang="en-US" dirty="0" smtClean="0"/>
          </a:p>
          <a:p>
            <a:r>
              <a:rPr lang="en-US" dirty="0" smtClean="0"/>
              <a:t>Routing table == table of networks Internet routers can have huge routing table</a:t>
            </a:r>
          </a:p>
          <a:p>
            <a:r>
              <a:rPr lang="en-US" dirty="0" err="1" smtClean="0"/>
              <a:t>Supernetting</a:t>
            </a:r>
            <a:r>
              <a:rPr lang="en-US" dirty="0" smtClean="0"/>
              <a:t> combines multiple routing table entries into one so reduces search time and table size</a:t>
            </a:r>
          </a:p>
        </p:txBody>
      </p:sp>
    </p:spTree>
    <p:extLst>
      <p:ext uri="{BB962C8B-B14F-4D97-AF65-F5344CB8AC3E}">
        <p14:creationId xmlns:p14="http://schemas.microsoft.com/office/powerpoint/2010/main" val="3830289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E5C5F1-5D16-47A5-8CD0-891549DB1B92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Sub and super netting helps alleviate, but simply are more efficient use of IP addresses</a:t>
            </a:r>
          </a:p>
          <a:p>
            <a:endParaRPr lang="en-US" smtClean="0"/>
          </a:p>
          <a:p>
            <a:r>
              <a:rPr lang="en-US" smtClean="0"/>
              <a:t>NAT allows an organization to have their own private IP addresses while connected to the internet</a:t>
            </a:r>
          </a:p>
          <a:p>
            <a:endParaRPr lang="en-US" smtClean="0"/>
          </a:p>
          <a:p>
            <a:r>
              <a:rPr lang="en-US" smtClean="0"/>
              <a:t>Same IP addresses within the company</a:t>
            </a:r>
          </a:p>
          <a:p>
            <a:r>
              <a:rPr lang="en-US" smtClean="0"/>
              <a:t>Only need public IP address when going to world…reduces number of public IP addresses dramatically</a:t>
            </a:r>
          </a:p>
          <a:p>
            <a:r>
              <a:rPr lang="en-US" smtClean="0"/>
              <a:t>Also PAT (Port Address Translation) that uses port numbers and shares a single IP address; send the port address with the request and the PAT table takes care of setting up the proper address (ports 1024 to 65535)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5918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CB7C18-E5B5-4561-8DCA-02218515F37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355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27221C-17C2-4C6F-808F-5CBDF25EA61B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096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BD76E-8F5C-45D9-8970-0978E175A2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E729B-B5AF-4188-B394-5AACBD14DD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075ED-F8F6-4A7D-A744-E6F7552135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7C2FED-022E-455B-898A-DF30122782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D8A48B-54C4-4A1C-BF27-F1AC350EDC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B5FE3-4594-457B-927A-A3225CA7B9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DE03E4-4E27-4E80-AB81-083A4519CF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60B6BC-C046-4FDC-8821-15ACE70F81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827BA-94CC-4CDE-A582-76C7B2CB64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882A84-F5D7-4409-A515-6F130CF98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626EA-EA5E-4685-B4FE-DE6E62B524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8AAF2-D150-4FB5-B412-9E1D55054C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84358-8D81-4DBD-80E4-6AF82B1BBF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AC568A-AED8-4832-A88F-195FB27B09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FF6ADB-85B6-427B-8DE4-7DF87FCB7C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575A2-E1DE-4962-9CEF-DF066DD7B4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582EF-2CA6-4A82-B9CB-BF125EBDBB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A7FBA-43B2-4684-BFED-0DFA8B911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2E7B0-74F0-4F74-809B-B00BBFE64E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BBC30-6131-43FE-A8E5-E61AD778A5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1A672-0A63-4953-AA00-6A62A56691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424C9-E2D2-4142-8E19-CB29C7F92E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E706F-A159-4B91-A420-13C1756F52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F92AB88-545E-46D2-A029-89D1244A4E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C689B4-ECD3-4DDE-B421-2BA4C1E23EC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  <p:sldLayoutId id="214748408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operable" TargetMode="External"/><Relationship Id="rId2" Type="http://schemas.openxmlformats.org/officeDocument/2006/relationships/hyperlink" Target="http://en.wikipedia.org/wiki/Bit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en.wikipedia.org/wiki/Hexadecima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endParaRPr lang="en-US" b="1" dirty="0" smtClean="0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Chapter 10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TCP/IP and </a:t>
            </a:r>
            <a:r>
              <a:rPr lang="en-US" sz="3400" i="1" dirty="0" err="1" smtClean="0"/>
              <a:t>Subnetting</a:t>
            </a:r>
            <a:endParaRPr lang="en-US" sz="3400" i="1" dirty="0" smtClean="0"/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B9F8FD73-50D9-4A9D-B9AF-CBE1BF0B9920}" type="slidenum">
              <a:rPr lang="en-US"/>
              <a:pPr marL="342900" indent="-342900"/>
              <a:t>10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Classful Addressing in IPv4 (cont’d.)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information (network ID)</a:t>
            </a:r>
          </a:p>
          <a:p>
            <a:pPr lvl="1" eaLnBrk="1" hangingPunct="1"/>
            <a:r>
              <a:rPr lang="en-US" dirty="0" smtClean="0"/>
              <a:t>First 8 bits in Class A address</a:t>
            </a:r>
          </a:p>
          <a:p>
            <a:pPr lvl="1" eaLnBrk="1" hangingPunct="1"/>
            <a:r>
              <a:rPr lang="en-US" dirty="0" smtClean="0"/>
              <a:t>First 16 bits in Class B address</a:t>
            </a:r>
          </a:p>
          <a:p>
            <a:pPr lvl="1" eaLnBrk="1" hangingPunct="1"/>
            <a:r>
              <a:rPr lang="en-US" dirty="0" smtClean="0"/>
              <a:t>First 24 bits in a Class C address</a:t>
            </a:r>
          </a:p>
          <a:p>
            <a:pPr eaLnBrk="1" hangingPunct="1"/>
            <a:r>
              <a:rPr lang="en-US" dirty="0" smtClean="0"/>
              <a:t>Host information</a:t>
            </a:r>
          </a:p>
          <a:p>
            <a:pPr lvl="1" eaLnBrk="1" hangingPunct="1"/>
            <a:r>
              <a:rPr lang="en-US" dirty="0" smtClean="0"/>
              <a:t>Last 24 bits in Class A address</a:t>
            </a:r>
          </a:p>
          <a:p>
            <a:pPr lvl="1" eaLnBrk="1" hangingPunct="1"/>
            <a:r>
              <a:rPr lang="en-US" dirty="0" smtClean="0"/>
              <a:t>Last 16 bits in Class B address</a:t>
            </a:r>
          </a:p>
          <a:p>
            <a:pPr lvl="1" eaLnBrk="1" hangingPunct="1"/>
            <a:r>
              <a:rPr lang="en-US" dirty="0" smtClean="0"/>
              <a:t>Last 8 bits in Class C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2A7CE5BD-F0C8-4EFB-989F-3B40309DCE8E}" type="slidenum">
              <a:rPr lang="en-US"/>
              <a:pPr marL="342900" indent="-342900"/>
              <a:t>11</a:t>
            </a:fld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Classful Addressing in IPv4 (cont’d.)</a:t>
            </a:r>
          </a:p>
        </p:txBody>
      </p:sp>
      <p:grpSp>
        <p:nvGrpSpPr>
          <p:cNvPr id="10245" name="Group 8"/>
          <p:cNvGrpSpPr>
            <a:grpSpLocks/>
          </p:cNvGrpSpPr>
          <p:nvPr/>
        </p:nvGrpSpPr>
        <p:grpSpPr bwMode="auto">
          <a:xfrm>
            <a:off x="1600200" y="1905000"/>
            <a:ext cx="6705600" cy="3338513"/>
            <a:chOff x="1248" y="1104"/>
            <a:chExt cx="4224" cy="2103"/>
          </a:xfrm>
        </p:grpSpPr>
        <p:pic>
          <p:nvPicPr>
            <p:cNvPr id="10246" name="Picture 6" descr="chp10_F0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44" y="1104"/>
              <a:ext cx="2774" cy="1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1248" y="2976"/>
              <a:ext cx="4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Figure 10-1 Example IPv4 addresses with classful addressing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2F280C10-6D57-4CB0-98D9-68B624083DCE}" type="slidenum">
              <a:rPr lang="en-US"/>
              <a:pPr marL="342900" indent="-342900"/>
              <a:t>12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Classful Addressing in IPv4 (cont’d.)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Drawbacks</a:t>
            </a:r>
          </a:p>
          <a:p>
            <a:pPr lvl="1" eaLnBrk="1" hangingPunct="1"/>
            <a:r>
              <a:rPr lang="en-US" dirty="0" smtClean="0"/>
              <a:t>Fixed network ID size limits number of network hosts</a:t>
            </a:r>
          </a:p>
          <a:p>
            <a:pPr lvl="1" eaLnBrk="1" hangingPunct="1"/>
            <a:r>
              <a:rPr lang="en-US" dirty="0" smtClean="0"/>
              <a:t>Difficult to separate traffic from various parts of a network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1E0872D8-A8ED-4A0C-8811-6B2129509331}" type="slidenum">
              <a:rPr lang="en-US"/>
              <a:pPr marL="342900" indent="-342900"/>
              <a:t>13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IPv4 Subnet Masks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Identifies how network subdivided</a:t>
            </a:r>
          </a:p>
          <a:p>
            <a:pPr eaLnBrk="1" hangingPunct="1"/>
            <a:r>
              <a:rPr lang="en-US" dirty="0" smtClean="0"/>
              <a:t>Indicates where network information located</a:t>
            </a:r>
          </a:p>
          <a:p>
            <a:pPr eaLnBrk="1" hangingPunct="1"/>
            <a:r>
              <a:rPr lang="en-US" dirty="0" smtClean="0"/>
              <a:t>Subnet mask bits</a:t>
            </a:r>
          </a:p>
          <a:p>
            <a:pPr lvl="1" eaLnBrk="1" hangingPunct="1"/>
            <a:r>
              <a:rPr lang="en-US" dirty="0" smtClean="0"/>
              <a:t>1: corresponding IPv4 address bits contain network information</a:t>
            </a:r>
          </a:p>
          <a:p>
            <a:pPr lvl="1" eaLnBrk="1" hangingPunct="1"/>
            <a:r>
              <a:rPr lang="en-US" dirty="0" smtClean="0"/>
              <a:t>0: corresponding IPv4 address bits contain host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07A0DF50-96D1-4C5F-95C0-FE63E2422E4C}" type="slidenum">
              <a:rPr lang="en-US"/>
              <a:pPr marL="342900" indent="-342900"/>
              <a:t>14</a:t>
            </a:fld>
            <a:endParaRPr lang="en-US"/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IPv4 Subnet Masks (cont’d.)</a:t>
            </a:r>
          </a:p>
        </p:txBody>
      </p:sp>
      <p:sp>
        <p:nvSpPr>
          <p:cNvPr id="13317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267200"/>
            <a:ext cx="8229600" cy="1858963"/>
          </a:xfrm>
        </p:spPr>
        <p:txBody>
          <a:bodyPr/>
          <a:lstStyle/>
          <a:p>
            <a:pPr lvl="0" eaLnBrk="1" hangingPunct="1"/>
            <a:r>
              <a:rPr lang="en-US" dirty="0"/>
              <a:t>Default subnet mask uses a 255 in each octet of the address that corresponds to the network portion and a zero in each octet that corresponds to the host portion.</a:t>
            </a:r>
          </a:p>
          <a:p>
            <a:pPr eaLnBrk="1" hangingPunct="1"/>
            <a:endParaRPr lang="en-US" b="1" dirty="0" smtClean="0"/>
          </a:p>
        </p:txBody>
      </p:sp>
      <p:grpSp>
        <p:nvGrpSpPr>
          <p:cNvPr id="13318" name="Group 11"/>
          <p:cNvGrpSpPr>
            <a:grpSpLocks/>
          </p:cNvGrpSpPr>
          <p:nvPr/>
        </p:nvGrpSpPr>
        <p:grpSpPr bwMode="auto">
          <a:xfrm>
            <a:off x="990600" y="1766888"/>
            <a:ext cx="7143750" cy="2195512"/>
            <a:chOff x="846" y="960"/>
            <a:chExt cx="4500" cy="1383"/>
          </a:xfrm>
        </p:grpSpPr>
        <p:sp>
          <p:nvSpPr>
            <p:cNvPr id="13319" name="Text Box 9"/>
            <p:cNvSpPr txBox="1">
              <a:spLocks noChangeArrowheads="1"/>
            </p:cNvSpPr>
            <p:nvPr/>
          </p:nvSpPr>
          <p:spPr bwMode="auto">
            <a:xfrm>
              <a:off x="846" y="2112"/>
              <a:ext cx="29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Table 10-1 Default IPv4 subnet masks</a:t>
              </a:r>
            </a:p>
          </p:txBody>
        </p:sp>
        <p:pic>
          <p:nvPicPr>
            <p:cNvPr id="13320" name="Picture 10" descr="Table 10-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2" y="960"/>
              <a:ext cx="4434" cy="1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1F87FC03-43FA-4E36-9A2F-3E80A13A5D04}" type="slidenum">
              <a:rPr lang="en-US"/>
              <a:pPr marL="342900" indent="-342900"/>
              <a:t>15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Reserved Addresses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Cannot be assigned to node network interface; used as subnet masks</a:t>
            </a:r>
          </a:p>
          <a:p>
            <a:pPr eaLnBrk="1" hangingPunct="1"/>
            <a:r>
              <a:rPr lang="en-US" dirty="0" smtClean="0"/>
              <a:t>Network ID</a:t>
            </a:r>
          </a:p>
          <a:p>
            <a:pPr lvl="1" eaLnBrk="1" hangingPunct="1"/>
            <a:r>
              <a:rPr lang="en-US" dirty="0" smtClean="0"/>
              <a:t>Bits available for host information set to 0</a:t>
            </a:r>
          </a:p>
          <a:p>
            <a:pPr lvl="1" eaLnBrk="1" hangingPunct="1"/>
            <a:r>
              <a:rPr lang="en-US" dirty="0" err="1" smtClean="0"/>
              <a:t>Classful</a:t>
            </a:r>
            <a:r>
              <a:rPr lang="en-US" dirty="0" smtClean="0"/>
              <a:t> IPv4 addressing network ID ends with 0 octet</a:t>
            </a:r>
          </a:p>
          <a:p>
            <a:pPr lvl="1" eaLnBrk="1" hangingPunct="1"/>
            <a:r>
              <a:rPr lang="en-US" dirty="0" err="1" smtClean="0"/>
              <a:t>Subnetting</a:t>
            </a:r>
            <a:r>
              <a:rPr lang="en-US" dirty="0" smtClean="0"/>
              <a:t> allows network ID with other decimal values in last octet(s)</a:t>
            </a:r>
          </a:p>
          <a:p>
            <a:pPr eaLnBrk="1" hangingPunct="1"/>
            <a:r>
              <a:rPr lang="en-US" dirty="0" smtClean="0"/>
              <a:t>Broadcast address</a:t>
            </a:r>
          </a:p>
          <a:p>
            <a:pPr lvl="1" eaLnBrk="1" hangingPunct="1"/>
            <a:r>
              <a:rPr lang="en-US" dirty="0" smtClean="0"/>
              <a:t>Octet(s) representing host information equal all 1s</a:t>
            </a:r>
          </a:p>
          <a:p>
            <a:pPr lvl="1" eaLnBrk="1" hangingPunct="1"/>
            <a:r>
              <a:rPr lang="en-US" dirty="0" smtClean="0"/>
              <a:t>Decimal notation: 255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0C5437A7-AED0-44DA-887F-10A3130F30F9}" type="slidenum">
              <a:rPr lang="en-US"/>
              <a:pPr marL="342900" indent="-342900"/>
              <a:t>16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IPv4 Subnetting Techniques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Subnetting</a:t>
            </a:r>
            <a:r>
              <a:rPr lang="en-US" dirty="0" smtClean="0"/>
              <a:t> breaks </a:t>
            </a:r>
            <a:r>
              <a:rPr lang="en-US" dirty="0" err="1" smtClean="0"/>
              <a:t>classful</a:t>
            </a:r>
            <a:r>
              <a:rPr lang="en-US" dirty="0" smtClean="0"/>
              <a:t> IPv4 addressing rules</a:t>
            </a:r>
          </a:p>
          <a:p>
            <a:pPr lvl="1" eaLnBrk="1" hangingPunct="1"/>
            <a:r>
              <a:rPr lang="en-US" dirty="0" smtClean="0"/>
              <a:t>IP address bits representing host information change to represent network information</a:t>
            </a:r>
          </a:p>
          <a:p>
            <a:pPr lvl="2" eaLnBrk="1" hangingPunct="1"/>
            <a:r>
              <a:rPr lang="en-US" dirty="0" smtClean="0"/>
              <a:t>Reduce usable host addresses per subnet</a:t>
            </a:r>
          </a:p>
          <a:p>
            <a:pPr lvl="2" eaLnBrk="1" hangingPunct="1"/>
            <a:r>
              <a:rPr lang="en-US" dirty="0" smtClean="0"/>
              <a:t>Hosts, subnets available after </a:t>
            </a:r>
            <a:r>
              <a:rPr lang="en-US" dirty="0" err="1" smtClean="0"/>
              <a:t>subnetting</a:t>
            </a:r>
            <a:r>
              <a:rPr lang="en-US" dirty="0" smtClean="0"/>
              <a:t> related to host information bits borrowed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62BEB2E5-0C0C-4CCB-BBF3-760BDF384729}" type="slidenum">
              <a:rPr lang="en-US"/>
              <a:pPr marL="342900" indent="-342900"/>
              <a:t>17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IPv4 Subnetting Techniques (cont’d.)</a:t>
            </a:r>
          </a:p>
        </p:txBody>
      </p:sp>
      <p:grpSp>
        <p:nvGrpSpPr>
          <p:cNvPr id="18437" name="Group 7"/>
          <p:cNvGrpSpPr>
            <a:grpSpLocks/>
          </p:cNvGrpSpPr>
          <p:nvPr/>
        </p:nvGrpSpPr>
        <p:grpSpPr bwMode="auto">
          <a:xfrm>
            <a:off x="685800" y="1524000"/>
            <a:ext cx="7581900" cy="4405313"/>
            <a:chOff x="408" y="1056"/>
            <a:chExt cx="4776" cy="2775"/>
          </a:xfrm>
        </p:grpSpPr>
        <p:pic>
          <p:nvPicPr>
            <p:cNvPr id="18438" name="Picture 5" descr="Table 10-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0" y="1056"/>
              <a:ext cx="4704" cy="2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39" name="Text Box 6"/>
            <p:cNvSpPr txBox="1">
              <a:spLocks noChangeArrowheads="1"/>
            </p:cNvSpPr>
            <p:nvPr/>
          </p:nvSpPr>
          <p:spPr bwMode="auto">
            <a:xfrm>
              <a:off x="408" y="3600"/>
              <a:ext cx="27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Table 10-3 IPv4 Class B subnet masks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DC757ED7-98FF-46C7-B44F-C02F17E2A433}" type="slidenum">
              <a:rPr lang="en-US"/>
              <a:pPr marL="342900" indent="-342900"/>
              <a:t>18</a:t>
            </a:fld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IPv4 Subnetting Techniques (cont’d.)</a:t>
            </a:r>
          </a:p>
        </p:txBody>
      </p:sp>
      <p:sp>
        <p:nvSpPr>
          <p:cNvPr id="19461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114800"/>
            <a:ext cx="8229600" cy="2011363"/>
          </a:xfrm>
        </p:spPr>
        <p:txBody>
          <a:bodyPr/>
          <a:lstStyle/>
          <a:p>
            <a:pPr eaLnBrk="1" hangingPunct="1"/>
            <a:r>
              <a:rPr lang="en-US" dirty="0" smtClean="0"/>
              <a:t>Class C network</a:t>
            </a:r>
          </a:p>
          <a:p>
            <a:pPr lvl="1" eaLnBrk="1" hangingPunct="1"/>
            <a:r>
              <a:rPr lang="en-US" dirty="0" smtClean="0"/>
              <a:t>Fewer subnets than Class B</a:t>
            </a:r>
          </a:p>
          <a:p>
            <a:pPr lvl="1" eaLnBrk="1" hangingPunct="1"/>
            <a:r>
              <a:rPr lang="en-US" dirty="0" smtClean="0"/>
              <a:t>Same number of hosts per subnet as Class B</a:t>
            </a:r>
          </a:p>
        </p:txBody>
      </p:sp>
      <p:grpSp>
        <p:nvGrpSpPr>
          <p:cNvPr id="19462" name="Group 10"/>
          <p:cNvGrpSpPr>
            <a:grpSpLocks/>
          </p:cNvGrpSpPr>
          <p:nvPr/>
        </p:nvGrpSpPr>
        <p:grpSpPr bwMode="auto">
          <a:xfrm>
            <a:off x="762000" y="1676400"/>
            <a:ext cx="7605713" cy="2195513"/>
            <a:chOff x="312" y="960"/>
            <a:chExt cx="4791" cy="1383"/>
          </a:xfrm>
        </p:grpSpPr>
        <p:pic>
          <p:nvPicPr>
            <p:cNvPr id="19463" name="Picture 6" descr="Table 10-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4" y="960"/>
              <a:ext cx="4719" cy="1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64" name="Text Box 7"/>
            <p:cNvSpPr txBox="1">
              <a:spLocks noChangeArrowheads="1"/>
            </p:cNvSpPr>
            <p:nvPr/>
          </p:nvSpPr>
          <p:spPr bwMode="auto">
            <a:xfrm>
              <a:off x="312" y="2112"/>
              <a:ext cx="271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Table 10-4 IPv4 Class C subnet masks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7DA5B551-73A6-4618-BC45-2F1B475CEC00}" type="slidenum">
              <a:rPr lang="en-US"/>
              <a:pPr marL="342900" indent="-342900"/>
              <a:t>19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Calculating IPv4 Subnets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Formula: 2</a:t>
            </a:r>
            <a:r>
              <a:rPr lang="en-US" i="1" baseline="30000" dirty="0" smtClean="0"/>
              <a:t>n</a:t>
            </a:r>
            <a:r>
              <a:rPr lang="en-US" dirty="0" smtClean="0"/>
              <a:t> −2=Y</a:t>
            </a:r>
          </a:p>
          <a:p>
            <a:pPr lvl="1" eaLnBrk="1" hangingPunct="1"/>
            <a:r>
              <a:rPr lang="en-US" i="1" dirty="0" smtClean="0"/>
              <a:t>n</a:t>
            </a:r>
            <a:r>
              <a:rPr lang="en-US" dirty="0" smtClean="0"/>
              <a:t>: number of subnet mask bits needed to switch</a:t>
            </a:r>
          </a:p>
          <a:p>
            <a:pPr lvl="2" eaLnBrk="1" hangingPunct="1"/>
            <a:r>
              <a:rPr lang="en-US" dirty="0" smtClean="0"/>
              <a:t>From 0 to 1</a:t>
            </a:r>
          </a:p>
          <a:p>
            <a:pPr lvl="1" eaLnBrk="1" hangingPunct="1"/>
            <a:r>
              <a:rPr lang="en-US" dirty="0" smtClean="0"/>
              <a:t>Y: number of resulting subnets</a:t>
            </a:r>
          </a:p>
          <a:p>
            <a:pPr eaLnBrk="1" hangingPunct="1"/>
            <a:r>
              <a:rPr lang="en-US" dirty="0" smtClean="0"/>
              <a:t>Example</a:t>
            </a:r>
          </a:p>
          <a:p>
            <a:pPr lvl="1" eaLnBrk="1" hangingPunct="1"/>
            <a:r>
              <a:rPr lang="en-US" dirty="0" smtClean="0"/>
              <a:t>Class C network</a:t>
            </a:r>
          </a:p>
          <a:p>
            <a:pPr lvl="2" eaLnBrk="1" hangingPunct="1"/>
            <a:r>
              <a:rPr lang="en-US" dirty="0" smtClean="0"/>
              <a:t>Network ID: 199.34.89.0</a:t>
            </a:r>
          </a:p>
          <a:p>
            <a:pPr lvl="2" eaLnBrk="1" hangingPunct="1"/>
            <a:r>
              <a:rPr lang="en-US" dirty="0" smtClean="0"/>
              <a:t>Want to divide into six subnets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70762490-16D7-4A27-825B-947787327F9E}" type="slidenum">
              <a:rPr lang="en-US"/>
              <a:pPr marL="342900" indent="-342900"/>
              <a:t>2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IPv4 Addressing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962400"/>
            <a:ext cx="8229600" cy="2087563"/>
          </a:xfrm>
        </p:spPr>
        <p:txBody>
          <a:bodyPr/>
          <a:lstStyle/>
          <a:p>
            <a:pPr eaLnBrk="1" hangingPunct="1"/>
            <a:r>
              <a:rPr lang="en-US" dirty="0" smtClean="0"/>
              <a:t>IP address information</a:t>
            </a:r>
          </a:p>
          <a:p>
            <a:pPr lvl="1" eaLnBrk="1" hangingPunct="1"/>
            <a:r>
              <a:rPr lang="en-US" dirty="0" smtClean="0"/>
              <a:t>Network Class determined by first octet</a:t>
            </a:r>
          </a:p>
          <a:p>
            <a:pPr lvl="2" eaLnBrk="1" hangingPunct="1"/>
            <a:r>
              <a:rPr lang="en-US" dirty="0" smtClean="0"/>
              <a:t>Class A, Class B, Class C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85800" y="1752600"/>
            <a:ext cx="7724775" cy="1700213"/>
            <a:chOff x="414" y="912"/>
            <a:chExt cx="4866" cy="1071"/>
          </a:xfrm>
        </p:grpSpPr>
        <p:pic>
          <p:nvPicPr>
            <p:cNvPr id="28679" name="Picture 5" descr="Table 4-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0" y="912"/>
              <a:ext cx="4800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80" name="Text Box 6"/>
            <p:cNvSpPr txBox="1">
              <a:spLocks noChangeArrowheads="1"/>
            </p:cNvSpPr>
            <p:nvPr/>
          </p:nvSpPr>
          <p:spPr bwMode="auto">
            <a:xfrm>
              <a:off x="414" y="1752"/>
              <a:ext cx="29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Table 4-1 Commonly used TCP/IP classes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50B8BA67-925E-4D77-903B-8D68E2C762BE}" type="slidenum">
              <a:rPr lang="en-US"/>
              <a:pPr marL="342900" indent="-342900"/>
              <a:t>20</a:t>
            </a:fld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Calculating IPv4 Subnets (cont’d.)</a:t>
            </a:r>
          </a:p>
        </p:txBody>
      </p:sp>
      <p:grpSp>
        <p:nvGrpSpPr>
          <p:cNvPr id="21509" name="Group 8"/>
          <p:cNvGrpSpPr>
            <a:grpSpLocks/>
          </p:cNvGrpSpPr>
          <p:nvPr/>
        </p:nvGrpSpPr>
        <p:grpSpPr bwMode="auto">
          <a:xfrm>
            <a:off x="723900" y="1828800"/>
            <a:ext cx="7400925" cy="4146550"/>
            <a:chOff x="456" y="1152"/>
            <a:chExt cx="4662" cy="2612"/>
          </a:xfrm>
        </p:grpSpPr>
        <p:pic>
          <p:nvPicPr>
            <p:cNvPr id="21510" name="Picture 6" descr="Table 10-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8" y="1152"/>
              <a:ext cx="4590" cy="2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456" y="3360"/>
              <a:ext cx="441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Table 10-5 Subnet information for six subnets in an example IPv4 Class C network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04633300-6B0E-4538-AF25-3ED1E19D9AFB}" type="slidenum">
              <a:rPr lang="en-US"/>
              <a:pPr marL="342900" indent="-342900"/>
              <a:t>21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Calculating IPv4 Subnets (cont’d.)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Class A, Class B, and Class C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All can be </a:t>
            </a:r>
            <a:r>
              <a:rPr lang="en-US" dirty="0" err="1" smtClean="0"/>
              <a:t>subnetted</a:t>
            </a:r>
            <a:endParaRPr lang="en-US" b="1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Each class has different number of host information bits usable for subnet information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Varies depending on network class and the way </a:t>
            </a:r>
            <a:r>
              <a:rPr lang="en-US" dirty="0" err="1" smtClean="0"/>
              <a:t>subnetting</a:t>
            </a:r>
            <a:r>
              <a:rPr lang="en-US" dirty="0" smtClean="0"/>
              <a:t> is used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LAN </a:t>
            </a:r>
            <a:r>
              <a:rPr lang="en-US" dirty="0" err="1" smtClean="0"/>
              <a:t>subnetting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LAN’s devices interpret device </a:t>
            </a:r>
            <a:r>
              <a:rPr lang="en-US" dirty="0" err="1" smtClean="0"/>
              <a:t>subnetting</a:t>
            </a:r>
            <a:r>
              <a:rPr lang="en-US" dirty="0" smtClean="0"/>
              <a:t>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External routers need network portion of device IP address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D3720F17-513D-4994-BD6E-84BE2D229FE6}" type="slidenum">
              <a:rPr lang="en-US"/>
              <a:pPr marL="342900" indent="-342900"/>
              <a:t>22</a:t>
            </a:fld>
            <a:endParaRPr lang="en-US"/>
          </a:p>
        </p:txBody>
      </p:sp>
      <p:grpSp>
        <p:nvGrpSpPr>
          <p:cNvPr id="23556" name="Group 8"/>
          <p:cNvGrpSpPr>
            <a:grpSpLocks/>
          </p:cNvGrpSpPr>
          <p:nvPr/>
        </p:nvGrpSpPr>
        <p:grpSpPr bwMode="auto">
          <a:xfrm>
            <a:off x="1885950" y="609600"/>
            <a:ext cx="5334000" cy="5500688"/>
            <a:chOff x="1188" y="384"/>
            <a:chExt cx="3360" cy="3465"/>
          </a:xfrm>
        </p:grpSpPr>
        <p:pic>
          <p:nvPicPr>
            <p:cNvPr id="23557" name="Picture 6" descr="chp10_F00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6" y="384"/>
              <a:ext cx="2958" cy="3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58" name="Text Box 7"/>
            <p:cNvSpPr txBox="1">
              <a:spLocks noChangeArrowheads="1"/>
            </p:cNvSpPr>
            <p:nvPr/>
          </p:nvSpPr>
          <p:spPr bwMode="auto">
            <a:xfrm>
              <a:off x="1188" y="3618"/>
              <a:ext cx="33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Figure 10-3 A router connecting several subnets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Calculating Supernets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 err="1"/>
              <a:t>Supernetting</a:t>
            </a:r>
            <a:r>
              <a:rPr lang="en-US" b="1" dirty="0"/>
              <a:t> </a:t>
            </a:r>
            <a:r>
              <a:rPr lang="en-US" dirty="0"/>
              <a:t>“borrows” bits from </a:t>
            </a:r>
            <a:r>
              <a:rPr lang="en-US" b="1" dirty="0" smtClean="0"/>
              <a:t>network </a:t>
            </a:r>
            <a:r>
              <a:rPr lang="en-US" dirty="0" smtClean="0"/>
              <a:t>portion </a:t>
            </a:r>
            <a:r>
              <a:rPr lang="en-US" dirty="0"/>
              <a:t>of an IP address to “lend” those bits to </a:t>
            </a:r>
            <a:r>
              <a:rPr lang="en-US" b="1" dirty="0"/>
              <a:t>host</a:t>
            </a:r>
            <a:r>
              <a:rPr lang="en-US" dirty="0"/>
              <a:t> portion</a:t>
            </a:r>
          </a:p>
          <a:p>
            <a:pPr lvl="1">
              <a:defRPr/>
            </a:pPr>
            <a:r>
              <a:rPr lang="en-US" dirty="0"/>
              <a:t>Permits consecutive IP network addresses to be combined and viewed in a single logical network</a:t>
            </a:r>
          </a:p>
          <a:p>
            <a:pPr>
              <a:defRPr/>
            </a:pPr>
            <a:r>
              <a:rPr lang="en-US" dirty="0"/>
              <a:t>Combining two or more small networks into one larger network is only one reason to </a:t>
            </a:r>
            <a:r>
              <a:rPr lang="en-US" dirty="0" err="1"/>
              <a:t>supernet</a:t>
            </a:r>
            <a:endParaRPr lang="en-US" dirty="0"/>
          </a:p>
          <a:p>
            <a:pPr lvl="1">
              <a:defRPr/>
            </a:pPr>
            <a:r>
              <a:rPr lang="en-US" dirty="0" err="1"/>
              <a:t>Supernetting</a:t>
            </a:r>
            <a:r>
              <a:rPr lang="en-US" dirty="0"/>
              <a:t> can combine multiple routing table entries into a single entry, which can drastically decrease the table’s size on Internet routers</a:t>
            </a:r>
          </a:p>
          <a:p>
            <a:pPr lvl="1">
              <a:defRPr/>
            </a:pPr>
            <a:r>
              <a:rPr lang="en-US" dirty="0"/>
              <a:t>This reduction in routing table size increases the speed and efficiency of Internet routers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0B74814A-7A3C-4465-8D37-05E22CF10EF4}" type="slidenum">
              <a:rPr lang="en-US"/>
              <a:pPr marL="342900" indent="-342900"/>
              <a:t>24</a:t>
            </a:fld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CIDR (cont’d.)</a:t>
            </a:r>
          </a:p>
        </p:txBody>
      </p:sp>
      <p:grpSp>
        <p:nvGrpSpPr>
          <p:cNvPr id="25605" name="Group 8"/>
          <p:cNvGrpSpPr>
            <a:grpSpLocks/>
          </p:cNvGrpSpPr>
          <p:nvPr/>
        </p:nvGrpSpPr>
        <p:grpSpPr bwMode="auto">
          <a:xfrm>
            <a:off x="2057400" y="1600200"/>
            <a:ext cx="5029200" cy="4176713"/>
            <a:chOff x="1350" y="1104"/>
            <a:chExt cx="3168" cy="2631"/>
          </a:xfrm>
        </p:grpSpPr>
        <p:pic>
          <p:nvPicPr>
            <p:cNvPr id="25606" name="Picture 6" descr="chp10_F00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0" y="1104"/>
              <a:ext cx="2738" cy="2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07" name="Text Box 7"/>
            <p:cNvSpPr txBox="1">
              <a:spLocks noChangeArrowheads="1"/>
            </p:cNvSpPr>
            <p:nvPr/>
          </p:nvSpPr>
          <p:spPr bwMode="auto">
            <a:xfrm>
              <a:off x="1350" y="3504"/>
              <a:ext cx="31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Figure 10-4 Subnet mask and supernet mask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Network+ Guide to </a:t>
            </a:r>
            <a:r>
              <a:rPr lang="en-US" dirty="0" smtClean="0"/>
              <a:t>Networks</a:t>
            </a:r>
          </a:p>
          <a:p>
            <a:endParaRPr lang="en-US" dirty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FD4882FC-EFD7-4FC6-BF1C-6969770DF4BB}" type="slidenum">
              <a:rPr lang="en-US"/>
              <a:pPr marL="342900" indent="-342900"/>
              <a:t>25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CIDR Notation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CIDR notation (or slash notation)</a:t>
            </a:r>
          </a:p>
          <a:p>
            <a:pPr lvl="1" eaLnBrk="1" hangingPunct="1"/>
            <a:r>
              <a:rPr lang="en-US" dirty="0" smtClean="0"/>
              <a:t>Shorthand denoting subnet boundary position</a:t>
            </a:r>
          </a:p>
          <a:p>
            <a:pPr lvl="1" eaLnBrk="1" hangingPunct="1"/>
            <a:r>
              <a:rPr lang="en-US" dirty="0" smtClean="0"/>
              <a:t>Form</a:t>
            </a:r>
          </a:p>
          <a:p>
            <a:pPr lvl="2" eaLnBrk="1" hangingPunct="1"/>
            <a:r>
              <a:rPr lang="en-US" dirty="0" smtClean="0"/>
              <a:t>Network ID followed by forward slash ( / ), followed by number of bits used for extended network prefix</a:t>
            </a:r>
          </a:p>
          <a:p>
            <a:pPr lvl="2" eaLnBrk="1" hangingPunct="1"/>
            <a:r>
              <a:rPr lang="en-US" dirty="0" smtClean="0"/>
              <a:t>i.e. CIDR of 192.168.100.0/26 would indicate a class C </a:t>
            </a:r>
            <a:r>
              <a:rPr lang="en-US" dirty="0" err="1" smtClean="0"/>
              <a:t>subnetted</a:t>
            </a:r>
            <a:r>
              <a:rPr lang="en-US" dirty="0" smtClean="0"/>
              <a:t> address using 26 bits for the network address and thus only 6 for the host.</a:t>
            </a:r>
          </a:p>
          <a:p>
            <a:pPr lvl="1" eaLnBrk="1" hangingPunct="1"/>
            <a:r>
              <a:rPr lang="en-US" dirty="0" smtClean="0"/>
              <a:t>CIDR block</a:t>
            </a:r>
          </a:p>
          <a:p>
            <a:pPr lvl="2" eaLnBrk="1" hangingPunct="1"/>
            <a:r>
              <a:rPr lang="en-US" dirty="0" smtClean="0"/>
              <a:t>Forward slash, plus number of bits used for extended network prefix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Address Translation (NAT)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815"/>
          <a:stretch>
            <a:fillRect/>
          </a:stretch>
        </p:blipFill>
        <p:spPr bwMode="auto">
          <a:xfrm>
            <a:off x="457200" y="1600200"/>
            <a:ext cx="81407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Internet Protocol Version 6 (IPv6)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3000"/>
              </a:lnSpc>
              <a:defRPr/>
            </a:pPr>
            <a:r>
              <a:rPr lang="en-US" b="1" dirty="0" smtClean="0"/>
              <a:t>IPv6 solves several IPv4 problems</a:t>
            </a:r>
            <a:endParaRPr lang="en-US" b="1" dirty="0"/>
          </a:p>
          <a:p>
            <a:pPr lvl="1">
              <a:lnSpc>
                <a:spcPct val="93000"/>
              </a:lnSpc>
              <a:defRPr/>
            </a:pPr>
            <a:r>
              <a:rPr lang="en-US" dirty="0"/>
              <a:t>Limiting 32-bit address space</a:t>
            </a:r>
          </a:p>
          <a:p>
            <a:pPr lvl="2">
              <a:lnSpc>
                <a:spcPct val="93000"/>
              </a:lnSpc>
              <a:defRPr/>
            </a:pPr>
            <a:r>
              <a:rPr lang="en-US" dirty="0"/>
              <a:t>An IPv6 address is 128 bits long</a:t>
            </a:r>
          </a:p>
          <a:p>
            <a:pPr lvl="1">
              <a:lnSpc>
                <a:spcPct val="93000"/>
              </a:lnSpc>
              <a:defRPr/>
            </a:pPr>
            <a:r>
              <a:rPr lang="en-US" dirty="0"/>
              <a:t>Lack of built-in security</a:t>
            </a:r>
          </a:p>
          <a:p>
            <a:pPr lvl="2">
              <a:lnSpc>
                <a:spcPct val="93000"/>
              </a:lnSpc>
              <a:defRPr/>
            </a:pPr>
            <a:r>
              <a:rPr lang="en-US" dirty="0"/>
              <a:t>IPSec provides authentication and encryption</a:t>
            </a:r>
          </a:p>
          <a:p>
            <a:pPr lvl="1">
              <a:lnSpc>
                <a:spcPct val="93000"/>
              </a:lnSpc>
              <a:defRPr/>
            </a:pPr>
            <a:r>
              <a:rPr lang="en-US" dirty="0"/>
              <a:t>A sometimes complicated setup</a:t>
            </a:r>
          </a:p>
          <a:p>
            <a:pPr lvl="2">
              <a:lnSpc>
                <a:spcPct val="93000"/>
              </a:lnSpc>
              <a:defRPr/>
            </a:pPr>
            <a:r>
              <a:rPr lang="en-US" dirty="0"/>
              <a:t>IPv6 is </a:t>
            </a:r>
            <a:r>
              <a:rPr lang="en-US" dirty="0" err="1"/>
              <a:t>autoconfiguring</a:t>
            </a:r>
            <a:r>
              <a:rPr lang="en-US" dirty="0"/>
              <a:t> (stateless or </a:t>
            </a:r>
            <a:r>
              <a:rPr lang="en-US" dirty="0" err="1"/>
              <a:t>stateful</a:t>
            </a:r>
            <a:r>
              <a:rPr lang="en-US" dirty="0"/>
              <a:t>)</a:t>
            </a:r>
          </a:p>
          <a:p>
            <a:pPr lvl="1">
              <a:lnSpc>
                <a:spcPct val="93000"/>
              </a:lnSpc>
              <a:defRPr/>
            </a:pPr>
            <a:r>
              <a:rPr lang="en-US" dirty="0"/>
              <a:t>Lack of built-in </a:t>
            </a:r>
            <a:r>
              <a:rPr lang="en-US" dirty="0" err="1"/>
              <a:t>QoS</a:t>
            </a:r>
            <a:endParaRPr lang="en-US" dirty="0"/>
          </a:p>
          <a:p>
            <a:pPr lvl="2">
              <a:lnSpc>
                <a:spcPct val="93000"/>
              </a:lnSpc>
              <a:defRPr/>
            </a:pPr>
            <a:r>
              <a:rPr lang="en-US" dirty="0" err="1"/>
              <a:t>QoS</a:t>
            </a:r>
            <a:r>
              <a:rPr lang="en-US" dirty="0"/>
              <a:t> headers in IPv6 packets can identify packets that require special or priority handling, making applications such as streaming audio and video much easier to implement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IPv6 uses a 128-</a:t>
            </a:r>
            <a:r>
              <a:rPr lang="en-US" dirty="0">
                <a:hlinkClick r:id="rId2" tooltip="Bit"/>
              </a:rPr>
              <a:t>bit</a:t>
            </a:r>
            <a:r>
              <a:rPr lang="en-US" dirty="0"/>
              <a:t> address, allowing for 2</a:t>
            </a:r>
            <a:r>
              <a:rPr lang="en-US" baseline="30000" dirty="0"/>
              <a:t>128</a:t>
            </a:r>
            <a:r>
              <a:rPr lang="en-US" dirty="0"/>
              <a:t>, or approximately 3.4×10</a:t>
            </a:r>
            <a:r>
              <a:rPr lang="en-US" baseline="30000" dirty="0"/>
              <a:t>38</a:t>
            </a:r>
            <a:r>
              <a:rPr lang="en-US" dirty="0"/>
              <a:t> addresses, or more than 7.9×10</a:t>
            </a:r>
            <a:r>
              <a:rPr lang="en-US" baseline="30000" dirty="0"/>
              <a:t>28</a:t>
            </a:r>
            <a:r>
              <a:rPr lang="en-US" dirty="0"/>
              <a:t> times as many as IPv4, which uses 32-bit </a:t>
            </a:r>
            <a:r>
              <a:rPr lang="en-US" dirty="0" smtClean="0"/>
              <a:t>addresses.</a:t>
            </a:r>
          </a:p>
          <a:p>
            <a:r>
              <a:rPr lang="en-US" dirty="0" smtClean="0"/>
              <a:t>IPv4 </a:t>
            </a:r>
            <a:r>
              <a:rPr lang="en-US" dirty="0"/>
              <a:t>allows for only approximately 4.3 billion </a:t>
            </a:r>
            <a:r>
              <a:rPr lang="en-US" dirty="0" smtClean="0"/>
              <a:t>addresses.</a:t>
            </a:r>
          </a:p>
          <a:p>
            <a:r>
              <a:rPr lang="en-US" dirty="0" smtClean="0"/>
              <a:t>The </a:t>
            </a:r>
            <a:r>
              <a:rPr lang="en-US" dirty="0"/>
              <a:t>two protocols are not designed to be </a:t>
            </a:r>
            <a:r>
              <a:rPr lang="en-US" dirty="0">
                <a:hlinkClick r:id="rId3" tooltip="Interoperable"/>
              </a:rPr>
              <a:t>interoperable</a:t>
            </a:r>
            <a:r>
              <a:rPr lang="en-US" dirty="0"/>
              <a:t>, complicating the transition to IPv6.</a:t>
            </a:r>
          </a:p>
          <a:p>
            <a:r>
              <a:rPr lang="en-US" dirty="0"/>
              <a:t>IPv6 addresses consist of eight groups of four </a:t>
            </a:r>
            <a:r>
              <a:rPr lang="en-US" dirty="0">
                <a:hlinkClick r:id="rId4" tooltip="Hexadecimal"/>
              </a:rPr>
              <a:t>hexadecimal</a:t>
            </a:r>
            <a:r>
              <a:rPr lang="en-US" dirty="0"/>
              <a:t> digits separated by colons, for example 2001:0db8:85a3:0042:1000:8a2e:0370:7334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D8A48B-54C4-4A1C-BF27-F1AC350EDC4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70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IPv6 Addresses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IPv6 </a:t>
            </a:r>
            <a:r>
              <a:rPr lang="en-US" smtClean="0"/>
              <a:t>address notation:</a:t>
            </a:r>
            <a:endParaRPr lang="en-US" b="1" dirty="0" smtClean="0"/>
          </a:p>
          <a:p>
            <a:pPr lvl="1"/>
            <a:r>
              <a:rPr lang="en-US" dirty="0" smtClean="0"/>
              <a:t>Longhand notation: 2001:260:0:0:0:2ed3:340:ab</a:t>
            </a:r>
          </a:p>
          <a:p>
            <a:pPr lvl="1"/>
            <a:r>
              <a:rPr lang="en-US" dirty="0" smtClean="0"/>
              <a:t>Shorthand notation: 2001:260::2ed3:340:ab</a:t>
            </a:r>
          </a:p>
          <a:p>
            <a:pPr lvl="2"/>
            <a:r>
              <a:rPr lang="en-US" dirty="0" smtClean="0"/>
              <a:t>If one of the 16-bit numbers doesn’t require four hexadecimal digits, the leading 0s are omitted</a:t>
            </a:r>
          </a:p>
          <a:p>
            <a:pPr lvl="1"/>
            <a:r>
              <a:rPr lang="en-US" dirty="0" smtClean="0"/>
              <a:t>Addresses have a three-part addressing hierarchy</a:t>
            </a:r>
          </a:p>
          <a:p>
            <a:pPr lvl="2"/>
            <a:r>
              <a:rPr lang="en-US" dirty="0" smtClean="0"/>
              <a:t>A </a:t>
            </a:r>
            <a:r>
              <a:rPr lang="en-US" b="1" dirty="0" smtClean="0"/>
              <a:t>public</a:t>
            </a:r>
            <a:r>
              <a:rPr lang="en-US" dirty="0" smtClean="0"/>
              <a:t> topology (first three 16-bit sections)</a:t>
            </a:r>
          </a:p>
          <a:p>
            <a:pPr lvl="2"/>
            <a:r>
              <a:rPr lang="en-US" dirty="0" smtClean="0"/>
              <a:t>A </a:t>
            </a:r>
            <a:r>
              <a:rPr lang="en-US" b="1" dirty="0" smtClean="0"/>
              <a:t>site</a:t>
            </a:r>
            <a:r>
              <a:rPr lang="en-US" dirty="0" smtClean="0"/>
              <a:t> topology (next 16 bits)</a:t>
            </a:r>
          </a:p>
          <a:p>
            <a:pPr lvl="2"/>
            <a:r>
              <a:rPr lang="en-US" dirty="0" smtClean="0"/>
              <a:t>An</a:t>
            </a:r>
            <a:r>
              <a:rPr lang="en-US" b="1" dirty="0" smtClean="0"/>
              <a:t> interface identifier</a:t>
            </a:r>
            <a:r>
              <a:rPr lang="en-US" dirty="0" smtClean="0"/>
              <a:t> (last 64 bits)</a:t>
            </a:r>
          </a:p>
          <a:p>
            <a:pPr lvl="3"/>
            <a:r>
              <a:rPr lang="en-US" dirty="0" smtClean="0"/>
              <a:t>Derived from the MAC address on the host’s NIC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70762490-16D7-4A27-825B-947787327F9E}" type="slidenum">
              <a:rPr lang="en-US"/>
              <a:pPr marL="342900" indent="-342900"/>
              <a:t>3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IPv4 Addressing</a:t>
            </a:r>
          </a:p>
        </p:txBody>
      </p:sp>
      <p:pic>
        <p:nvPicPr>
          <p:cNvPr id="9" name="Picture 8" descr="chp4_F00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7010400" cy="253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chp10_F00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838575"/>
            <a:ext cx="51625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475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845E9107-AE7B-4741-8D21-614E44E42034}" type="slidenum">
              <a:rPr lang="en-US"/>
              <a:pPr marL="342900" indent="-342900"/>
              <a:t>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IPv4 Addressing (cont’d.)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Class A devices</a:t>
            </a:r>
          </a:p>
          <a:p>
            <a:pPr lvl="1" eaLnBrk="1" hangingPunct="1"/>
            <a:r>
              <a:rPr lang="en-US" dirty="0" smtClean="0"/>
              <a:t>Share same first octet (bits 0-7) as Network ID </a:t>
            </a:r>
          </a:p>
          <a:p>
            <a:pPr lvl="1" eaLnBrk="1" hangingPunct="1"/>
            <a:r>
              <a:rPr lang="en-US" dirty="0" smtClean="0"/>
              <a:t>Host: second through fourth octets (bits 8-31)</a:t>
            </a:r>
          </a:p>
          <a:p>
            <a:pPr eaLnBrk="1" hangingPunct="1"/>
            <a:r>
              <a:rPr lang="en-US" dirty="0" smtClean="0"/>
              <a:t>Class B devices</a:t>
            </a:r>
          </a:p>
          <a:p>
            <a:pPr lvl="1" eaLnBrk="1" hangingPunct="1"/>
            <a:r>
              <a:rPr lang="en-US" dirty="0" smtClean="0"/>
              <a:t>Share same first two octet (bits 0-15): Network ID</a:t>
            </a:r>
          </a:p>
          <a:p>
            <a:pPr lvl="1" eaLnBrk="1" hangingPunct="1"/>
            <a:r>
              <a:rPr lang="en-US" dirty="0" smtClean="0"/>
              <a:t>Host: second through fourth octets (bits 16-31)</a:t>
            </a:r>
          </a:p>
          <a:p>
            <a:pPr eaLnBrk="1" hangingPunct="1"/>
            <a:r>
              <a:rPr lang="en-US" dirty="0" smtClean="0"/>
              <a:t>Class C devices</a:t>
            </a:r>
          </a:p>
          <a:p>
            <a:pPr lvl="1" eaLnBrk="1" hangingPunct="1"/>
            <a:r>
              <a:rPr lang="en-US" dirty="0" smtClean="0"/>
              <a:t>Share same first three octet (bits 0-23): Network ID</a:t>
            </a:r>
          </a:p>
          <a:p>
            <a:pPr lvl="1" eaLnBrk="1" hangingPunct="1"/>
            <a:r>
              <a:rPr lang="en-US" dirty="0" smtClean="0"/>
              <a:t>Host: second through fourth octets (bits 24-31)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E86AF499-F38A-44CD-B27B-CB383E59F353}" type="slidenum">
              <a:rPr lang="en-US"/>
              <a:pPr marL="342900" indent="-342900"/>
              <a:t>5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IP Address - Special Cases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127.0.0.0 network is called the </a:t>
            </a:r>
            <a:r>
              <a:rPr lang="en-US" b="1" dirty="0"/>
              <a:t>loopback address</a:t>
            </a:r>
            <a:endParaRPr lang="en-US" dirty="0"/>
          </a:p>
          <a:p>
            <a:pPr eaLnBrk="1" hangingPunct="1"/>
            <a:r>
              <a:rPr lang="en-US" dirty="0" smtClean="0"/>
              <a:t>Loopback test</a:t>
            </a:r>
          </a:p>
          <a:p>
            <a:pPr lvl="1" eaLnBrk="1" hangingPunct="1"/>
            <a:r>
              <a:rPr lang="en-US" dirty="0" smtClean="0"/>
              <a:t>Attempting to connect to own machine</a:t>
            </a:r>
          </a:p>
          <a:p>
            <a:pPr lvl="1" eaLnBrk="1" hangingPunct="1"/>
            <a:r>
              <a:rPr lang="en-US" dirty="0" smtClean="0"/>
              <a:t>Powerful troubleshooting tool</a:t>
            </a:r>
          </a:p>
          <a:p>
            <a:r>
              <a:rPr lang="en-US" dirty="0" smtClean="0"/>
              <a:t>IETF </a:t>
            </a:r>
            <a:r>
              <a:rPr lang="en-US" dirty="0"/>
              <a:t>reserved addresses for private networks</a:t>
            </a:r>
          </a:p>
          <a:p>
            <a:pPr lvl="1"/>
            <a:r>
              <a:rPr lang="en-US" dirty="0"/>
              <a:t>Class A addresses beginning with </a:t>
            </a:r>
            <a:r>
              <a:rPr lang="en-US" b="1" dirty="0"/>
              <a:t>10</a:t>
            </a:r>
          </a:p>
          <a:p>
            <a:pPr lvl="1"/>
            <a:r>
              <a:rPr lang="en-US" dirty="0"/>
              <a:t>Class B addresses from </a:t>
            </a:r>
            <a:r>
              <a:rPr lang="en-US" b="1" dirty="0"/>
              <a:t>172.16</a:t>
            </a:r>
            <a:r>
              <a:rPr lang="en-US" dirty="0"/>
              <a:t> to </a:t>
            </a:r>
            <a:r>
              <a:rPr lang="en-US" b="1" dirty="0"/>
              <a:t>172.31</a:t>
            </a:r>
          </a:p>
          <a:p>
            <a:pPr lvl="1"/>
            <a:r>
              <a:rPr lang="en-US" dirty="0"/>
              <a:t>Class C addresses from </a:t>
            </a:r>
            <a:r>
              <a:rPr lang="en-US" b="1" dirty="0"/>
              <a:t>192.168.0</a:t>
            </a:r>
            <a:r>
              <a:rPr lang="en-US" dirty="0"/>
              <a:t> to </a:t>
            </a:r>
            <a:r>
              <a:rPr lang="en-US" b="1" dirty="0"/>
              <a:t>192.168.255</a:t>
            </a:r>
          </a:p>
          <a:p>
            <a:pPr lvl="1"/>
            <a:r>
              <a:rPr lang="en-US" dirty="0"/>
              <a:t>These addresses can’t be routed across the Internet</a:t>
            </a:r>
          </a:p>
          <a:p>
            <a:pPr marL="457200" lvl="1" indent="0"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B7F7CCD8-DDBB-46CB-B325-A9512BCCDD35}" type="slidenum">
              <a:rPr lang="en-US"/>
              <a:pPr marL="342900" indent="-342900"/>
              <a:t>6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Binary and Dotted Decimal Notation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Decimal number between 0 and 255 represents each binary octet</a:t>
            </a:r>
          </a:p>
          <a:p>
            <a:pPr eaLnBrk="1" hangingPunct="1"/>
            <a:r>
              <a:rPr lang="en-US" dirty="0" smtClean="0"/>
              <a:t>Period (dot) separates each decimal</a:t>
            </a:r>
          </a:p>
          <a:p>
            <a:pPr eaLnBrk="1" hangingPunct="1"/>
            <a:r>
              <a:rPr lang="en-US" dirty="0" smtClean="0"/>
              <a:t>Dotted decimal address has binary equivalent</a:t>
            </a:r>
          </a:p>
          <a:p>
            <a:pPr lvl="1" eaLnBrk="1" hangingPunct="1"/>
            <a:r>
              <a:rPr lang="en-US" dirty="0" smtClean="0"/>
              <a:t>Converting each octet</a:t>
            </a:r>
          </a:p>
          <a:p>
            <a:pPr lvl="1" eaLnBrk="1" hangingPunct="1"/>
            <a:r>
              <a:rPr lang="en-US" dirty="0" smtClean="0"/>
              <a:t>Remove decimal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CE6C3E99-72D0-464B-9DF7-1D16D74BE8F1}" type="slidenum">
              <a:rPr lang="en-US"/>
              <a:pPr marL="342900" indent="-342900"/>
              <a:t>7</a:t>
            </a:fld>
            <a:endParaRPr lang="en-US"/>
          </a:p>
        </p:txBody>
      </p:sp>
      <p:sp>
        <p:nvSpPr>
          <p:cNvPr id="37892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048000"/>
            <a:ext cx="8229600" cy="3124200"/>
          </a:xfrm>
        </p:spPr>
        <p:txBody>
          <a:bodyPr/>
          <a:lstStyle/>
          <a:p>
            <a:pPr eaLnBrk="1" hangingPunct="1"/>
            <a:r>
              <a:rPr lang="en-US" dirty="0" err="1" smtClean="0"/>
              <a:t>Subnetting</a:t>
            </a:r>
            <a:endParaRPr lang="en-US" dirty="0" smtClean="0"/>
          </a:p>
          <a:p>
            <a:pPr lvl="1" eaLnBrk="1" hangingPunct="1"/>
            <a:r>
              <a:rPr lang="en-US" dirty="0" smtClean="0"/>
              <a:t>Subdividing network single class into multiple, smaller logical networks (segments)</a:t>
            </a:r>
          </a:p>
          <a:p>
            <a:pPr lvl="2" eaLnBrk="1" hangingPunct="1"/>
            <a:r>
              <a:rPr lang="en-US" sz="2400" dirty="0" smtClean="0"/>
              <a:t>Control network traffic</a:t>
            </a:r>
          </a:p>
          <a:p>
            <a:pPr lvl="2" eaLnBrk="1" hangingPunct="1"/>
            <a:r>
              <a:rPr lang="en-US" sz="2400" dirty="0" smtClean="0"/>
              <a:t>Make best use of limited number of IP addresses</a:t>
            </a:r>
          </a:p>
          <a:p>
            <a:pPr lvl="1" eaLnBrk="1" hangingPunct="1"/>
            <a:r>
              <a:rPr lang="en-US" dirty="0" smtClean="0"/>
              <a:t>Subnet mask varies depending on </a:t>
            </a:r>
            <a:r>
              <a:rPr lang="en-US" dirty="0" err="1" smtClean="0"/>
              <a:t>subnetting</a:t>
            </a:r>
            <a:endParaRPr lang="en-US" dirty="0" smtClean="0"/>
          </a:p>
          <a:p>
            <a:pPr eaLnBrk="1" hangingPunct="1"/>
            <a:r>
              <a:rPr lang="en-US" dirty="0" err="1" smtClean="0"/>
              <a:t>Nonsubnetted</a:t>
            </a:r>
            <a:r>
              <a:rPr lang="en-US" dirty="0" smtClean="0"/>
              <a:t> networks use defaults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85800" y="990600"/>
            <a:ext cx="7496175" cy="1700213"/>
            <a:chOff x="456" y="1056"/>
            <a:chExt cx="4722" cy="1071"/>
          </a:xfrm>
        </p:grpSpPr>
        <p:sp>
          <p:nvSpPr>
            <p:cNvPr id="37894" name="Text Box 11"/>
            <p:cNvSpPr txBox="1">
              <a:spLocks noChangeArrowheads="1"/>
            </p:cNvSpPr>
            <p:nvPr/>
          </p:nvSpPr>
          <p:spPr bwMode="auto">
            <a:xfrm>
              <a:off x="456" y="1896"/>
              <a:ext cx="24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Table 4-2 Default subnet masks</a:t>
              </a:r>
            </a:p>
          </p:txBody>
        </p:sp>
        <p:pic>
          <p:nvPicPr>
            <p:cNvPr id="37895" name="Picture 12" descr="Table 4-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8" y="1056"/>
              <a:ext cx="4650" cy="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2B0A40DF-A3F9-4091-BC06-6BC242274C63}" type="slidenum">
              <a:rPr lang="en-US"/>
              <a:pPr marL="342900" indent="-342900"/>
              <a:t>8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Subnetting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Separates network</a:t>
            </a:r>
          </a:p>
          <a:p>
            <a:pPr lvl="1" eaLnBrk="1" hangingPunct="1"/>
            <a:r>
              <a:rPr lang="en-US" dirty="0" smtClean="0"/>
              <a:t>Multiple logically defined segments (subnets)</a:t>
            </a:r>
          </a:p>
          <a:p>
            <a:pPr lvl="2" eaLnBrk="1" hangingPunct="1"/>
            <a:r>
              <a:rPr lang="en-US" dirty="0" smtClean="0"/>
              <a:t>Geographic locations, departmental boundaries, technology types</a:t>
            </a:r>
          </a:p>
          <a:p>
            <a:pPr eaLnBrk="1" hangingPunct="1"/>
            <a:r>
              <a:rPr lang="en-US" dirty="0" smtClean="0"/>
              <a:t>Subnet traffic separated from other subnet traffic</a:t>
            </a:r>
          </a:p>
          <a:p>
            <a:pPr eaLnBrk="1" hangingPunct="1"/>
            <a:r>
              <a:rPr lang="en-US" dirty="0" smtClean="0"/>
              <a:t>Reasons to separate traffic</a:t>
            </a:r>
          </a:p>
          <a:p>
            <a:pPr lvl="1" eaLnBrk="1" hangingPunct="1"/>
            <a:r>
              <a:rPr lang="en-US" dirty="0" smtClean="0"/>
              <a:t>Enhance security</a:t>
            </a:r>
          </a:p>
          <a:p>
            <a:pPr lvl="1" eaLnBrk="1" hangingPunct="1"/>
            <a:r>
              <a:rPr lang="en-US" dirty="0" smtClean="0"/>
              <a:t>Improve performance</a:t>
            </a:r>
          </a:p>
          <a:p>
            <a:pPr lvl="1" eaLnBrk="1" hangingPunct="1"/>
            <a:r>
              <a:rPr lang="en-US" dirty="0" smtClean="0"/>
              <a:t>Simplify troubleshooting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marL="342900" indent="-342900"/>
            <a:fld id="{F2C66934-37C4-46C3-9E90-719910ECF8DB}" type="slidenum">
              <a:rPr lang="en-US"/>
              <a:pPr marL="342900" indent="-342900"/>
              <a:t>9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Classful Addressing in IPv4</a:t>
            </a:r>
            <a:br>
              <a:rPr lang="en-US" smtClean="0"/>
            </a:br>
            <a:endParaRPr lang="en-US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114800"/>
            <a:ext cx="8229600" cy="2011363"/>
          </a:xfrm>
        </p:spPr>
        <p:txBody>
          <a:bodyPr/>
          <a:lstStyle/>
          <a:p>
            <a:pPr eaLnBrk="1" hangingPunct="1"/>
            <a:r>
              <a:rPr lang="en-US" dirty="0" smtClean="0"/>
              <a:t>First, simplest IPv4 addressing type</a:t>
            </a:r>
          </a:p>
          <a:p>
            <a:pPr eaLnBrk="1" hangingPunct="1"/>
            <a:r>
              <a:rPr lang="en-US" dirty="0" smtClean="0"/>
              <a:t>Adheres to network class distinctions</a:t>
            </a:r>
          </a:p>
          <a:p>
            <a:pPr eaLnBrk="1" hangingPunct="1"/>
            <a:r>
              <a:rPr lang="en-US" dirty="0" smtClean="0"/>
              <a:t>Recognizes Class A, B, C addresses</a:t>
            </a:r>
          </a:p>
        </p:txBody>
      </p:sp>
      <p:grpSp>
        <p:nvGrpSpPr>
          <p:cNvPr id="8198" name="Group 7"/>
          <p:cNvGrpSpPr>
            <a:grpSpLocks/>
          </p:cNvGrpSpPr>
          <p:nvPr/>
        </p:nvGrpSpPr>
        <p:grpSpPr bwMode="auto">
          <a:xfrm>
            <a:off x="1832768" y="1371600"/>
            <a:ext cx="4792663" cy="2500313"/>
            <a:chOff x="1200" y="864"/>
            <a:chExt cx="3019" cy="1575"/>
          </a:xfrm>
        </p:grpSpPr>
        <p:pic>
          <p:nvPicPr>
            <p:cNvPr id="8199" name="Picture 5" descr="chp4_F00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44" y="864"/>
              <a:ext cx="2875" cy="1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00" name="Text Box 6"/>
            <p:cNvSpPr txBox="1">
              <a:spLocks noChangeArrowheads="1"/>
            </p:cNvSpPr>
            <p:nvPr/>
          </p:nvSpPr>
          <p:spPr bwMode="auto">
            <a:xfrm>
              <a:off x="1200" y="2208"/>
              <a:ext cx="29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Figure 4-8 IP addresses and their classes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3113</TotalTime>
  <Words>1586</Words>
  <Application>Microsoft Office PowerPoint</Application>
  <PresentationFormat>On-screen Show (4:3)</PresentationFormat>
  <Paragraphs>231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Times New Roman</vt:lpstr>
      <vt:lpstr>3_Default Design</vt:lpstr>
      <vt:lpstr>Default Design</vt:lpstr>
      <vt:lpstr>Network+ Guide to Networks </vt:lpstr>
      <vt:lpstr>IPv4 Addressing</vt:lpstr>
      <vt:lpstr>IPv4 Addressing</vt:lpstr>
      <vt:lpstr>IPv4 Addressing (cont’d.)</vt:lpstr>
      <vt:lpstr>IP Address - Special Cases</vt:lpstr>
      <vt:lpstr>Binary and Dotted Decimal Notation</vt:lpstr>
      <vt:lpstr>PowerPoint Presentation</vt:lpstr>
      <vt:lpstr>Subnetting</vt:lpstr>
      <vt:lpstr>Classful Addressing in IPv4 </vt:lpstr>
      <vt:lpstr>Classful Addressing in IPv4 (cont’d.)</vt:lpstr>
      <vt:lpstr>Classful Addressing in IPv4 (cont’d.)</vt:lpstr>
      <vt:lpstr>Classful Addressing in IPv4 (cont’d.)</vt:lpstr>
      <vt:lpstr>IPv4 Subnet Masks</vt:lpstr>
      <vt:lpstr>IPv4 Subnet Masks (cont’d.)</vt:lpstr>
      <vt:lpstr>Reserved Addresses</vt:lpstr>
      <vt:lpstr>IPv4 Subnetting Techniques</vt:lpstr>
      <vt:lpstr>IPv4 Subnetting Techniques (cont’d.)</vt:lpstr>
      <vt:lpstr>IPv4 Subnetting Techniques (cont’d.)</vt:lpstr>
      <vt:lpstr>Calculating IPv4 Subnets</vt:lpstr>
      <vt:lpstr>Calculating IPv4 Subnets (cont’d.)</vt:lpstr>
      <vt:lpstr>Calculating IPv4 Subnets (cont’d.)</vt:lpstr>
      <vt:lpstr>PowerPoint Presentation</vt:lpstr>
      <vt:lpstr>Calculating Supernets</vt:lpstr>
      <vt:lpstr>CIDR (cont’d.)</vt:lpstr>
      <vt:lpstr>CIDR Notation</vt:lpstr>
      <vt:lpstr>Network Address Translation (NAT)</vt:lpstr>
      <vt:lpstr>Internet Protocol Version 6 (IPv6)</vt:lpstr>
      <vt:lpstr>IPv6</vt:lpstr>
      <vt:lpstr>IPv6 Addresses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Network+ Guide to Networks 5th Edition</dc:title>
  <dc:creator>Patterson Ronald</dc:creator>
  <cp:lastModifiedBy>cstest</cp:lastModifiedBy>
  <cp:revision>630</cp:revision>
  <dcterms:created xsi:type="dcterms:W3CDTF">2007-07-09T21:56:01Z</dcterms:created>
  <dcterms:modified xsi:type="dcterms:W3CDTF">2016-04-13T14:07:42Z</dcterms:modified>
</cp:coreProperties>
</file>