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63"/>
  </p:notesMasterIdLst>
  <p:handoutMasterIdLst>
    <p:handoutMasterId r:id="rId64"/>
  </p:handoutMasterIdLst>
  <p:sldIdLst>
    <p:sldId id="319" r:id="rId4"/>
    <p:sldId id="377" r:id="rId5"/>
    <p:sldId id="378" r:id="rId6"/>
    <p:sldId id="379" r:id="rId7"/>
    <p:sldId id="404" r:id="rId8"/>
    <p:sldId id="406" r:id="rId9"/>
    <p:sldId id="405" r:id="rId10"/>
    <p:sldId id="381" r:id="rId11"/>
    <p:sldId id="382" r:id="rId12"/>
    <p:sldId id="383" r:id="rId13"/>
    <p:sldId id="384" r:id="rId14"/>
    <p:sldId id="339" r:id="rId15"/>
    <p:sldId id="340" r:id="rId16"/>
    <p:sldId id="341" r:id="rId17"/>
    <p:sldId id="342" r:id="rId18"/>
    <p:sldId id="343" r:id="rId19"/>
    <p:sldId id="372" r:id="rId20"/>
    <p:sldId id="371" r:id="rId21"/>
    <p:sldId id="347" r:id="rId22"/>
    <p:sldId id="348" r:id="rId23"/>
    <p:sldId id="349" r:id="rId24"/>
    <p:sldId id="350" r:id="rId25"/>
    <p:sldId id="352" r:id="rId26"/>
    <p:sldId id="351" r:id="rId27"/>
    <p:sldId id="354" r:id="rId28"/>
    <p:sldId id="355" r:id="rId29"/>
    <p:sldId id="380" r:id="rId30"/>
    <p:sldId id="385" r:id="rId31"/>
    <p:sldId id="387" r:id="rId32"/>
    <p:sldId id="325" r:id="rId33"/>
    <p:sldId id="386" r:id="rId34"/>
    <p:sldId id="388" r:id="rId35"/>
    <p:sldId id="389" r:id="rId36"/>
    <p:sldId id="327" r:id="rId37"/>
    <p:sldId id="390" r:id="rId38"/>
    <p:sldId id="329" r:id="rId39"/>
    <p:sldId id="330" r:id="rId40"/>
    <p:sldId id="331" r:id="rId41"/>
    <p:sldId id="332" r:id="rId42"/>
    <p:sldId id="333" r:id="rId43"/>
    <p:sldId id="368" r:id="rId44"/>
    <p:sldId id="391" r:id="rId45"/>
    <p:sldId id="398" r:id="rId46"/>
    <p:sldId id="399" r:id="rId47"/>
    <p:sldId id="400" r:id="rId48"/>
    <p:sldId id="401" r:id="rId49"/>
    <p:sldId id="402" r:id="rId50"/>
    <p:sldId id="403" r:id="rId51"/>
    <p:sldId id="334" r:id="rId52"/>
    <p:sldId id="335" r:id="rId53"/>
    <p:sldId id="336" r:id="rId54"/>
    <p:sldId id="337" r:id="rId55"/>
    <p:sldId id="369" r:id="rId56"/>
    <p:sldId id="392" r:id="rId57"/>
    <p:sldId id="393" r:id="rId58"/>
    <p:sldId id="394" r:id="rId59"/>
    <p:sldId id="395" r:id="rId60"/>
    <p:sldId id="396" r:id="rId61"/>
    <p:sldId id="39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5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0"/>
    </p:cViewPr>
  </p:sorterViewPr>
  <p:notesViewPr>
    <p:cSldViewPr>
      <p:cViewPr varScale="1">
        <p:scale>
          <a:sx n="45" d="100"/>
          <a:sy n="45" d="100"/>
        </p:scale>
        <p:origin x="-205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E9C884D-98C0-4DBF-B3B2-422ED3443A69}" type="datetimeFigureOut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0F587C5-DE82-4BF2-AFAC-EFAC2CF6D6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5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FB118D4-B22A-4FE2-A911-C34725BAE4DB}" type="datetimeFigureOut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BE5009C-CDF1-42BE-9DCF-756C96A93C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3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A02932-E943-4462-A623-D33FF1AD279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/>
              <a:t>Intelligence is in the data that is moving on the network.  The data has to know where it is going in order to get to the right spot</a:t>
            </a:r>
          </a:p>
          <a:p>
            <a:endParaRPr lang="en-CA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DBCB48-CA45-4B65-8BCA-2BE88EC6D5B6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/>
              <a:t>In an intelligent network parts of the network know where things go and they take care of making sure things go where they are supposed to</a:t>
            </a:r>
          </a:p>
          <a:p>
            <a:endParaRPr lang="en-CA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93201B-E6C1-4EE6-818C-658939D91026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5FA5-739C-4450-A8FB-559155A4B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5A2F-1F72-4068-AD5A-B45F7684A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17A4E-1CB0-469A-A0DB-4C87B770A3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8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6762-1AA9-4330-AFCE-8C26F7040E6A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71706-F0A1-4D49-B5C3-6AB0BB5687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1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86DC-4B0E-4907-8925-A329D7491728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5D97B-F7AD-4000-B0C2-DCFCD9DA3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3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3ACB3-B9AC-4188-A4A5-2E13EACC528B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17D0-5C22-444E-A285-EC90C5F13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C0BCF-F482-42EE-9889-A44A788FC6CE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A10F6-8839-4666-9244-328982BEC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7FAF-2275-40EB-AFBD-DA5FA2270ED6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189E-3064-49CC-9357-093AA48A5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90FD9-DAE6-4F2A-A29D-85C5A20EA166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FE82-6304-404C-B308-92E3DEAB55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ECCF2-867B-40C9-BF30-974159C6E9AA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61D35-2DD8-4EE8-B4AE-D3DF5C742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2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9ED0F-B045-44EE-8CD8-AA62C6B55966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98359-029A-42C8-BF9B-5650876ABD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A89A-8808-4D77-B0CA-74738F155B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1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0B810-5A79-4FC9-8D0F-CCB6AD63B0A1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608E-F95D-4FAA-898E-A9901D3FE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C628-D4EB-49FC-8790-C0180E41D721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E385F-2CBF-4A37-A5EB-001428939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1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07F81-6002-4FFA-A879-C2ACC514E64A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8593F-6DD1-473F-ABEA-4FF47723E7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14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FED29-F857-4A8C-BC73-0F209B646F32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B2D7B-190B-40DB-B1D3-703E26459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1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0B490-F58C-4E53-BFFD-F8346ADE7090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7F5E-EC41-48BC-8461-D1AB90A9A9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53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F1693-4131-4013-8A7C-7D442F586997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6C1AA-582C-401F-B603-697738B3A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B7667-7B0A-47F6-B5F8-D3A2A2B2586E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B89A8-21DE-45BA-9D8B-5F8B73097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06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CAD30-3075-4BB3-97B8-013A8E332309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9BFED-F7AC-406A-9BF8-6E684CFE58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93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CD147-36C5-4AB4-BC48-C83D642C25DC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38C01-8616-4CC5-9E1E-898B9C57F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86052-3E1A-4493-B65F-822EBC421750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EA5E2-A910-4D1F-BF60-7960C1F09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1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B7535-4C12-4F6C-92BF-C9C18C005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77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495FF-CFFE-41AB-9E7B-9D48028D2082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2A17E-5418-4E19-9D9F-DB30507486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49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1A1FF-FDFF-404A-80D9-DDF095206B92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7B3D-4755-48BE-8FC0-872560268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13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F87BF-CCFB-48BB-9A7B-23D995C6668C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ABF51-1364-4DB4-B166-94892DC823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1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281D-B3CA-4142-BB97-806FF4B3F5B0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1665D-38E5-4BEE-8AB4-42198F83DC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D8859-3822-4DF4-8C01-ABCD4775E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A6AC0-A613-4D73-9874-8F90EC661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8B813-0C80-4B0D-BDA7-BAE52D697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9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D344-3B4A-4622-A320-6C3A0BDEE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DCAA-C347-4937-BE8C-FDEB0FF003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D7BC6-DBD7-464F-AECC-EB724735A6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Network+ Guide to Networks, 5th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619213-656B-4C9D-A72E-DE797AD1C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7491673-C05D-453D-AE49-6A9C52E0C96D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9894190-8593-4721-889D-4D369791D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A63FDC2-9297-4BD3-89ED-1F395FA8A3DC}" type="datetime1">
              <a:rPr lang="en-US"/>
              <a:pPr>
                <a:defRPr/>
              </a:pPr>
              <a:t>1/19/2015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Clearly Visual Basic: Programming with Visual Basic 2008Guide to Microsoft Virtual PC 2005 and Virtual Server 2007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AE78F36-D976-4476-B3D1-412A3ADBE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smtClean="0"/>
              <a:t>Introduction to Networking and Networking Concepts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smtClean="0"/>
              <a:t>420-A32 Networks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Network Software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mtClean="0"/>
              <a:t>Computers need network software to issue the requests and responses that let them take the roles of clients and servers</a:t>
            </a:r>
          </a:p>
          <a:p>
            <a:pPr>
              <a:lnSpc>
                <a:spcPct val="95000"/>
              </a:lnSpc>
            </a:pPr>
            <a:r>
              <a:rPr lang="en-US" b="1" smtClean="0"/>
              <a:t>Network operating system (NOS): </a:t>
            </a:r>
            <a:r>
              <a:rPr lang="en-US" smtClean="0"/>
              <a:t>determines what services that computer can offer or request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Controls access to network services and </a:t>
            </a:r>
            <a:r>
              <a:rPr lang="en-US" b="1" smtClean="0"/>
              <a:t>network resources </a:t>
            </a:r>
            <a:r>
              <a:rPr lang="en-US" smtClean="0"/>
              <a:t>a computer makes available to clients</a:t>
            </a:r>
          </a:p>
          <a:p>
            <a:pPr>
              <a:lnSpc>
                <a:spcPct val="95000"/>
              </a:lnSpc>
            </a:pPr>
            <a:r>
              <a:rPr lang="en-US" smtClean="0"/>
              <a:t>With today’s operating systems, the line between a client and a server has become blurred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However, most operating systems have a </a:t>
            </a:r>
            <a:r>
              <a:rPr lang="en-US" b="1" smtClean="0"/>
              <a:t>workstation</a:t>
            </a:r>
            <a:r>
              <a:rPr lang="en-US" smtClean="0"/>
              <a:t> version and a </a:t>
            </a:r>
            <a:r>
              <a:rPr lang="en-US" b="1" smtClean="0"/>
              <a:t>server</a:t>
            </a:r>
            <a:r>
              <a:rPr lang="en-US" smtClean="0"/>
              <a:t> version.</a:t>
            </a:r>
            <a:endParaRPr lang="en-CA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8C98F7-D4C8-4BF9-A48F-34F9F44DFBB3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Network Services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Sharing resources and communication requires two components: </a:t>
            </a:r>
          </a:p>
          <a:p>
            <a:pPr lvl="1"/>
            <a:r>
              <a:rPr lang="en-US" b="1" smtClean="0"/>
              <a:t>server</a:t>
            </a:r>
            <a:r>
              <a:rPr lang="en-US" smtClean="0"/>
              <a:t> component that provides access to resource </a:t>
            </a:r>
          </a:p>
          <a:p>
            <a:pPr lvl="1"/>
            <a:r>
              <a:rPr lang="en-US" b="1" smtClean="0"/>
              <a:t>client</a:t>
            </a:r>
            <a:r>
              <a:rPr lang="en-US" smtClean="0"/>
              <a:t> component that requests access to resource</a:t>
            </a:r>
          </a:p>
          <a:p>
            <a:r>
              <a:rPr lang="en-US" smtClean="0"/>
              <a:t>Both components are referred to as a service</a:t>
            </a:r>
          </a:p>
          <a:p>
            <a:r>
              <a:rPr lang="en-US" smtClean="0"/>
              <a:t>NOSs must be outfitted with the types of services your client operating systems require</a:t>
            </a:r>
          </a:p>
          <a:p>
            <a:pPr lvl="1"/>
            <a:r>
              <a:rPr lang="en-US" smtClean="0"/>
              <a:t>web servers</a:t>
            </a:r>
          </a:p>
          <a:p>
            <a:pPr lvl="1"/>
            <a:r>
              <a:rPr lang="en-US" smtClean="0"/>
              <a:t>e-mail servers </a:t>
            </a:r>
          </a:p>
          <a:p>
            <a:pPr lvl="1"/>
            <a:r>
              <a:rPr lang="en-US" smtClean="0"/>
              <a:t>file and print servers</a:t>
            </a:r>
          </a:p>
          <a:p>
            <a:pPr lvl="1">
              <a:buFontTx/>
              <a:buNone/>
            </a:pPr>
            <a:endParaRPr lang="en-CA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B44A89-209C-4CC9-910C-5D90FA52FFC0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Common Network Elements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Network computer requesting resources or services from another network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workstation human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software installed on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Network computer managing shared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Runs network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Personal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May or may not be connected to network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1BDA5C-2F10-4C97-BA30-D1E2C4EB936D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Common Network Elements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NIC (network interface card)</a:t>
            </a:r>
          </a:p>
          <a:p>
            <a:pPr lvl="1" eaLnBrk="1" hangingPunct="1"/>
            <a:r>
              <a:rPr lang="en-US" b="1" smtClean="0"/>
              <a:t>Device inside computer</a:t>
            </a:r>
          </a:p>
          <a:p>
            <a:pPr lvl="2" eaLnBrk="1" hangingPunct="1"/>
            <a:r>
              <a:rPr lang="en-US" smtClean="0"/>
              <a:t>Connects computer to network media</a:t>
            </a:r>
          </a:p>
          <a:p>
            <a:pPr lvl="2" eaLnBrk="1" hangingPunct="1"/>
            <a:r>
              <a:rPr lang="en-US" smtClean="0"/>
              <a:t>Allows communication with other computers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372C2B-4123-4BD4-9779-F73F5E11C77E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Network Interface Card (NIC)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BA8B28-105A-42C9-9187-4C976F544E43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30725" name="Picture 6" descr="Fig 1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350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Host</a:t>
            </a:r>
          </a:p>
          <a:p>
            <a:pPr lvl="1" eaLnBrk="1" hangingPunct="1"/>
            <a:r>
              <a:rPr lang="en-US" smtClean="0"/>
              <a:t>Computer</a:t>
            </a:r>
          </a:p>
          <a:p>
            <a:pPr lvl="2" eaLnBrk="1" hangingPunct="1"/>
            <a:r>
              <a:rPr lang="en-US" smtClean="0"/>
              <a:t>Enables network resource sharing by other computers </a:t>
            </a:r>
          </a:p>
          <a:p>
            <a:pPr eaLnBrk="1" hangingPunct="1"/>
            <a:r>
              <a:rPr lang="en-US" b="1" smtClean="0"/>
              <a:t>Node</a:t>
            </a:r>
          </a:p>
          <a:p>
            <a:pPr lvl="1" eaLnBrk="1" hangingPunct="1"/>
            <a:r>
              <a:rPr lang="en-US" smtClean="0"/>
              <a:t>Client, server, or other device</a:t>
            </a:r>
          </a:p>
          <a:p>
            <a:pPr lvl="2" eaLnBrk="1" hangingPunct="1"/>
            <a:r>
              <a:rPr lang="en-US" smtClean="0"/>
              <a:t>Communicates over a network</a:t>
            </a:r>
          </a:p>
          <a:p>
            <a:pPr lvl="2" eaLnBrk="1" hangingPunct="1"/>
            <a:r>
              <a:rPr lang="en-US" smtClean="0"/>
              <a:t>Identified by unique number (network address)</a:t>
            </a:r>
          </a:p>
          <a:p>
            <a:pPr eaLnBrk="1" hangingPunct="1"/>
            <a:r>
              <a:rPr lang="en-US" b="1" smtClean="0"/>
              <a:t>Connectivity device</a:t>
            </a:r>
          </a:p>
          <a:p>
            <a:pPr lvl="1" eaLnBrk="1" hangingPunct="1"/>
            <a:r>
              <a:rPr lang="en-US" smtClean="0"/>
              <a:t>Allows multiple networks or multiple parts of one network to connect and exchange data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980D5-A175-406F-9A0A-5EB69759688B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Segment</a:t>
            </a:r>
          </a:p>
          <a:p>
            <a:pPr lvl="1" eaLnBrk="1" hangingPunct="1"/>
            <a:r>
              <a:rPr lang="en-US" smtClean="0"/>
              <a:t>Group of nodes</a:t>
            </a:r>
          </a:p>
          <a:p>
            <a:pPr lvl="2" eaLnBrk="1" hangingPunct="1"/>
            <a:r>
              <a:rPr lang="en-US" smtClean="0"/>
              <a:t>Use same communications channel for traffic</a:t>
            </a:r>
          </a:p>
          <a:p>
            <a:pPr eaLnBrk="1" hangingPunct="1"/>
            <a:r>
              <a:rPr lang="en-US" b="1" smtClean="0"/>
              <a:t>Backbone</a:t>
            </a:r>
          </a:p>
          <a:p>
            <a:pPr lvl="1" eaLnBrk="1" hangingPunct="1"/>
            <a:r>
              <a:rPr lang="en-US" smtClean="0"/>
              <a:t>Connects segments and significant shared devices</a:t>
            </a:r>
          </a:p>
          <a:p>
            <a:pPr lvl="1" eaLnBrk="1" hangingPunct="1"/>
            <a:r>
              <a:rPr lang="en-US" smtClean="0"/>
              <a:t>“A network of networks”</a:t>
            </a:r>
          </a:p>
          <a:p>
            <a:pPr eaLnBrk="1" hangingPunct="1"/>
            <a:r>
              <a:rPr lang="en-US" b="1" smtClean="0"/>
              <a:t>Topology</a:t>
            </a:r>
          </a:p>
          <a:p>
            <a:pPr lvl="1" eaLnBrk="1" hangingPunct="1"/>
            <a:r>
              <a:rPr lang="en-US" smtClean="0"/>
              <a:t>Computer network physical layout</a:t>
            </a:r>
          </a:p>
          <a:p>
            <a:pPr lvl="1" eaLnBrk="1" hangingPunct="1"/>
            <a:r>
              <a:rPr lang="en-US" smtClean="0"/>
              <a:t>Ring, bus, star or hybrid formation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4AD73B-8F91-409C-960A-3A011C636F6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Common Network Terms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b="1" dirty="0" smtClean="0"/>
              <a:t>Protocol</a:t>
            </a:r>
          </a:p>
          <a:p>
            <a:pPr lvl="1" eaLnBrk="1" hangingPunct="1"/>
            <a:r>
              <a:rPr lang="en-US" dirty="0" smtClean="0"/>
              <a:t>Standard method or format for communication between networked devices</a:t>
            </a:r>
          </a:p>
          <a:p>
            <a:pPr eaLnBrk="1" hangingPunct="1"/>
            <a:r>
              <a:rPr lang="en-US" b="1" dirty="0" smtClean="0"/>
              <a:t>Data packets</a:t>
            </a:r>
          </a:p>
          <a:p>
            <a:pPr lvl="1" eaLnBrk="1" hangingPunct="1"/>
            <a:r>
              <a:rPr lang="en-US" dirty="0" smtClean="0"/>
              <a:t>Distinct data units exchanged between nodes</a:t>
            </a:r>
          </a:p>
          <a:p>
            <a:pPr eaLnBrk="1" hangingPunct="1"/>
            <a:r>
              <a:rPr lang="en-US" b="1" dirty="0" smtClean="0"/>
              <a:t>Addressing</a:t>
            </a:r>
          </a:p>
          <a:p>
            <a:pPr lvl="1" eaLnBrk="1" hangingPunct="1"/>
            <a:r>
              <a:rPr lang="en-US" dirty="0" smtClean="0"/>
              <a:t>Scheme for assigning  unique identifying number to every node</a:t>
            </a:r>
          </a:p>
          <a:p>
            <a:pPr eaLnBrk="1" hangingPunct="1"/>
            <a:r>
              <a:rPr lang="en-US" b="1" dirty="0" smtClean="0"/>
              <a:t>Transmission media</a:t>
            </a:r>
          </a:p>
          <a:p>
            <a:pPr lvl="1" eaLnBrk="1" hangingPunct="1"/>
            <a:r>
              <a:rPr lang="en-US" dirty="0" smtClean="0"/>
              <a:t>Means through which data is transmitted and received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02E351-2D35-4206-A48F-CFC832706BA1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Transmission Media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805FA7-B986-4EEA-BD89-81052A43B9DF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pic>
        <p:nvPicPr>
          <p:cNvPr id="34820" name="Picture 8" descr="Fig 1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82688"/>
            <a:ext cx="5867400" cy="598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How Networks Are Used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services</a:t>
            </a:r>
          </a:p>
          <a:p>
            <a:pPr lvl="1" eaLnBrk="1" hangingPunct="1"/>
            <a:r>
              <a:rPr lang="en-US" smtClean="0"/>
              <a:t>Functions provided by a network</a:t>
            </a:r>
          </a:p>
          <a:p>
            <a:pPr lvl="1" eaLnBrk="1" hangingPunct="1"/>
            <a:r>
              <a:rPr lang="en-US" smtClean="0"/>
              <a:t>Most visible one is </a:t>
            </a:r>
            <a:r>
              <a:rPr lang="en-US" b="1" smtClean="0"/>
              <a:t>e-mail</a:t>
            </a:r>
          </a:p>
          <a:p>
            <a:pPr lvl="1" eaLnBrk="1" hangingPunct="1"/>
            <a:r>
              <a:rPr lang="en-US" smtClean="0"/>
              <a:t>Other vital services</a:t>
            </a:r>
          </a:p>
          <a:p>
            <a:pPr lvl="2" eaLnBrk="1" hangingPunct="1"/>
            <a:r>
              <a:rPr lang="en-US" smtClean="0"/>
              <a:t>Printer sharing</a:t>
            </a:r>
          </a:p>
          <a:p>
            <a:pPr lvl="2" eaLnBrk="1" hangingPunct="1"/>
            <a:r>
              <a:rPr lang="en-US" smtClean="0"/>
              <a:t>File sharing</a:t>
            </a:r>
          </a:p>
          <a:p>
            <a:pPr lvl="2" eaLnBrk="1" hangingPunct="1"/>
            <a:r>
              <a:rPr lang="en-US" smtClean="0"/>
              <a:t>Internet access and Web site delivery</a:t>
            </a:r>
          </a:p>
          <a:p>
            <a:pPr lvl="2" eaLnBrk="1" hangingPunct="1"/>
            <a:r>
              <a:rPr lang="en-US" smtClean="0"/>
              <a:t>remote access capabilities</a:t>
            </a:r>
          </a:p>
          <a:p>
            <a:pPr lvl="2" eaLnBrk="1" hangingPunct="1"/>
            <a:r>
              <a:rPr lang="en-US" smtClean="0"/>
              <a:t>provision of voice (telephone) and video services</a:t>
            </a:r>
          </a:p>
          <a:p>
            <a:pPr lvl="2" eaLnBrk="1" hangingPunct="1"/>
            <a:r>
              <a:rPr lang="en-US" smtClean="0"/>
              <a:t>network management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E6BF47-0FC5-4996-8772-8A4455802279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What is a Network?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Something resembling an openwork fabric or structure in form or concept, especially: </a:t>
            </a:r>
          </a:p>
          <a:p>
            <a:pPr lvl="1"/>
            <a:r>
              <a:rPr lang="en-US" dirty="0" smtClean="0"/>
              <a:t>A system of lines or channels that interconnect a group</a:t>
            </a:r>
          </a:p>
          <a:p>
            <a:pPr lvl="1"/>
            <a:r>
              <a:rPr lang="en-US" dirty="0" smtClean="0"/>
              <a:t>A complex, interconnected group or system</a:t>
            </a:r>
          </a:p>
          <a:p>
            <a:pPr lvl="1"/>
            <a:r>
              <a:rPr lang="en-US" dirty="0" smtClean="0"/>
              <a:t>An extended group of people with similar interests or concerns who interact and remain in informal contact for mutual assistance or support</a:t>
            </a:r>
          </a:p>
          <a:p>
            <a:pPr lvl="1"/>
            <a:r>
              <a:rPr lang="en-US" dirty="0" smtClean="0"/>
              <a:t>A system of electric components and connecting circuitry designed to function in a specific manner. </a:t>
            </a:r>
          </a:p>
          <a:p>
            <a:pPr lvl="1"/>
            <a:r>
              <a:rPr lang="en-US" b="1" dirty="0" smtClean="0"/>
              <a:t>A system of computers interconnected by wires or other means in order to share information.</a:t>
            </a:r>
            <a:endParaRPr lang="en-CA" b="1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77E1BB-6168-4C07-B3B0-9B4DB43BC6F6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File and Print Services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services</a:t>
            </a:r>
          </a:p>
          <a:p>
            <a:pPr lvl="1" eaLnBrk="1" hangingPunct="1"/>
            <a:r>
              <a:rPr lang="en-US" b="1" dirty="0" smtClean="0"/>
              <a:t>Capability of server to share data files, applications and disk storage space</a:t>
            </a:r>
          </a:p>
          <a:p>
            <a:pPr eaLnBrk="1" hangingPunct="1"/>
            <a:r>
              <a:rPr lang="en-US" dirty="0" smtClean="0"/>
              <a:t>File server</a:t>
            </a:r>
          </a:p>
          <a:p>
            <a:pPr lvl="1" eaLnBrk="1" hangingPunct="1"/>
            <a:r>
              <a:rPr lang="en-US" dirty="0" smtClean="0"/>
              <a:t>Provides file services</a:t>
            </a:r>
          </a:p>
          <a:p>
            <a:pPr eaLnBrk="1" hangingPunct="1"/>
            <a:r>
              <a:rPr lang="en-US" dirty="0" smtClean="0"/>
              <a:t>File services provide foundation of networking</a:t>
            </a:r>
          </a:p>
          <a:p>
            <a:pPr eaLnBrk="1" hangingPunct="1"/>
            <a:r>
              <a:rPr lang="en-US" dirty="0" smtClean="0"/>
              <a:t>Print services</a:t>
            </a:r>
          </a:p>
          <a:p>
            <a:pPr lvl="1" eaLnBrk="1" hangingPunct="1"/>
            <a:r>
              <a:rPr lang="en-US" b="1" dirty="0" smtClean="0"/>
              <a:t>Share printers across network</a:t>
            </a:r>
          </a:p>
          <a:p>
            <a:pPr lvl="1" eaLnBrk="1" hangingPunct="1"/>
            <a:r>
              <a:rPr lang="en-US" dirty="0" smtClean="0"/>
              <a:t>Saves time and money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1C574-F187-4C5A-A116-C435E25B569A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Access Services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 remote user network connection</a:t>
            </a:r>
          </a:p>
          <a:p>
            <a:pPr eaLnBrk="1" hangingPunct="1"/>
            <a:r>
              <a:rPr lang="en-US" b="1" smtClean="0"/>
              <a:t>Allow network users to connect to machines outside the network</a:t>
            </a:r>
          </a:p>
          <a:p>
            <a:pPr eaLnBrk="1" hangingPunct="1"/>
            <a:r>
              <a:rPr lang="en-US" smtClean="0"/>
              <a:t>Remote user is a computer user on different network or in different geographical location</a:t>
            </a:r>
          </a:p>
          <a:p>
            <a:pPr eaLnBrk="1" hangingPunct="1"/>
            <a:r>
              <a:rPr lang="en-US" smtClean="0"/>
              <a:t>Network operating systems include built-in access services</a:t>
            </a:r>
          </a:p>
          <a:p>
            <a:pPr eaLnBrk="1" hangingPunct="1"/>
            <a:r>
              <a:rPr lang="en-US" smtClean="0"/>
              <a:t>Allow external users to use network resources and devices </a:t>
            </a:r>
          </a:p>
          <a:p>
            <a:pPr lvl="1" eaLnBrk="1" hangingPunct="1"/>
            <a:r>
              <a:rPr lang="en-US" smtClean="0"/>
              <a:t>Same as if logged on to office workstation</a:t>
            </a:r>
          </a:p>
          <a:p>
            <a:pPr eaLnBrk="1" hangingPunct="1"/>
            <a:endParaRPr lang="en-US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1CACFB-FC96-4557-A52A-A3B42A08EBBC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Communications Services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Convergence</a:t>
            </a:r>
          </a:p>
          <a:p>
            <a:pPr lvl="1" eaLnBrk="1" hangingPunct="1"/>
            <a:r>
              <a:rPr lang="en-US" smtClean="0"/>
              <a:t>Phenomenon of offering multiple types of communications services on the same network</a:t>
            </a:r>
          </a:p>
          <a:p>
            <a:pPr eaLnBrk="1" hangingPunct="1"/>
            <a:r>
              <a:rPr lang="en-US" smtClean="0"/>
              <a:t>Unified communications</a:t>
            </a:r>
          </a:p>
          <a:p>
            <a:pPr lvl="1" eaLnBrk="1" hangingPunct="1"/>
            <a:r>
              <a:rPr lang="en-US" smtClean="0"/>
              <a:t>Multiple network-based communications centralized management</a:t>
            </a:r>
          </a:p>
          <a:p>
            <a:pPr eaLnBrk="1" hangingPunct="1"/>
            <a:r>
              <a:rPr lang="en-US" smtClean="0"/>
              <a:t>E-mail</a:t>
            </a:r>
          </a:p>
          <a:p>
            <a:pPr lvl="1" eaLnBrk="1" hangingPunct="1"/>
            <a:r>
              <a:rPr lang="en-US" smtClean="0"/>
              <a:t>Oldest and most frequently used</a:t>
            </a:r>
          </a:p>
          <a:p>
            <a:pPr eaLnBrk="1" hangingPunct="1"/>
            <a:r>
              <a:rPr lang="en-US" b="1" smtClean="0"/>
              <a:t>Mail server</a:t>
            </a:r>
          </a:p>
          <a:p>
            <a:pPr lvl="1" eaLnBrk="1" hangingPunct="1"/>
            <a:r>
              <a:rPr lang="en-US" smtClean="0"/>
              <a:t>Computer responsible for mail services</a:t>
            </a:r>
          </a:p>
          <a:p>
            <a:pPr lvl="2" eaLnBrk="1" hangingPunct="1"/>
            <a:r>
              <a:rPr lang="en-US" smtClean="0"/>
              <a:t>Coordinates storage and transfer of e-mail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B78D4-D151-4B17-A2CE-2088FBA7F600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Communications Services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Additional tasks of mail servers</a:t>
            </a:r>
          </a:p>
          <a:p>
            <a:pPr lvl="1" eaLnBrk="1" hangingPunct="1"/>
            <a:r>
              <a:rPr lang="en-US" smtClean="0"/>
              <a:t>Intercept spam</a:t>
            </a:r>
          </a:p>
          <a:p>
            <a:pPr lvl="1" eaLnBrk="1" hangingPunct="1"/>
            <a:r>
              <a:rPr lang="en-US" smtClean="0"/>
              <a:t>Handle objectionable content</a:t>
            </a:r>
          </a:p>
          <a:p>
            <a:pPr lvl="1" eaLnBrk="1" hangingPunct="1"/>
            <a:r>
              <a:rPr lang="en-US" smtClean="0"/>
              <a:t>Route messages according to rules</a:t>
            </a:r>
          </a:p>
          <a:p>
            <a:pPr lvl="1" eaLnBrk="1" hangingPunct="1"/>
            <a:r>
              <a:rPr lang="en-US" smtClean="0"/>
              <a:t>Provide Web-based client</a:t>
            </a:r>
          </a:p>
          <a:p>
            <a:pPr lvl="1" eaLnBrk="1" hangingPunct="1"/>
            <a:r>
              <a:rPr lang="en-US" smtClean="0"/>
              <a:t>Notify administrators or users if certain events occur</a:t>
            </a:r>
          </a:p>
          <a:p>
            <a:pPr lvl="1" eaLnBrk="1" hangingPunct="1"/>
            <a:r>
              <a:rPr lang="en-US" smtClean="0"/>
              <a:t>Schedule e-mail transmission, retrieval, storage, maintenance functions</a:t>
            </a:r>
          </a:p>
          <a:p>
            <a:pPr lvl="1" eaLnBrk="1" hangingPunct="1"/>
            <a:r>
              <a:rPr lang="en-US" smtClean="0"/>
              <a:t>Communicate with mail servers on other networks</a:t>
            </a:r>
          </a:p>
          <a:p>
            <a:pPr eaLnBrk="1" hangingPunct="1"/>
            <a:r>
              <a:rPr lang="en-US" smtClean="0"/>
              <a:t>Mail server runs specialized mail server software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3E89D0-5999-4A67-A396-9D32F8B568D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Internet Services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Supplying Web pages</a:t>
            </a:r>
          </a:p>
          <a:p>
            <a:pPr lvl="1" eaLnBrk="1" hangingPunct="1"/>
            <a:r>
              <a:rPr lang="en-US" dirty="0" smtClean="0"/>
              <a:t>Servers work together to bring Web pages to user’s desktop</a:t>
            </a:r>
          </a:p>
          <a:p>
            <a:pPr lvl="1" eaLnBrk="1" hangingPunct="1"/>
            <a:r>
              <a:rPr lang="en-US" dirty="0" smtClean="0"/>
              <a:t>Web server</a:t>
            </a:r>
          </a:p>
          <a:p>
            <a:pPr lvl="2" eaLnBrk="1" hangingPunct="1"/>
            <a:r>
              <a:rPr lang="en-US" b="1" dirty="0" smtClean="0"/>
              <a:t>Computer installed with appropriate software to supply Web pages to many different clients upon demand</a:t>
            </a:r>
          </a:p>
          <a:p>
            <a:pPr eaLnBrk="1" hangingPunct="1"/>
            <a:r>
              <a:rPr lang="en-US" dirty="0" smtClean="0"/>
              <a:t>Other Internet services</a:t>
            </a:r>
          </a:p>
          <a:p>
            <a:pPr lvl="1" eaLnBrk="1" hangingPunct="1"/>
            <a:r>
              <a:rPr lang="en-US" dirty="0" smtClean="0"/>
              <a:t>File transfer capabilities, Internet addressing schemes, security filters, means for directly logging on to other Internet computers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FBE2A4-3378-4A04-945B-55F2A78DE73E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Management Services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 network management </a:t>
            </a:r>
          </a:p>
          <a:p>
            <a:pPr lvl="1" eaLnBrk="1" hangingPunct="1"/>
            <a:r>
              <a:rPr lang="en-US" smtClean="0"/>
              <a:t>Single network administrator</a:t>
            </a:r>
          </a:p>
          <a:p>
            <a:pPr lvl="1" eaLnBrk="1" hangingPunct="1"/>
            <a:r>
              <a:rPr lang="en-US" smtClean="0"/>
              <a:t>Network operating system’s internal functions</a:t>
            </a:r>
          </a:p>
          <a:p>
            <a:pPr eaLnBrk="1" hangingPunct="1"/>
            <a:r>
              <a:rPr lang="en-US" smtClean="0"/>
              <a:t>Today’s larger network management</a:t>
            </a:r>
          </a:p>
          <a:p>
            <a:pPr lvl="1" eaLnBrk="1" hangingPunct="1"/>
            <a:r>
              <a:rPr lang="en-US" smtClean="0"/>
              <a:t>Centrally administered network management tasks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45656C-C552-4895-B6B0-11F9568971D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Management Services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important services</a:t>
            </a:r>
          </a:p>
          <a:p>
            <a:pPr lvl="1" eaLnBrk="1" hangingPunct="1"/>
            <a:r>
              <a:rPr lang="en-US" smtClean="0"/>
              <a:t>Traffic monitoring and control</a:t>
            </a:r>
          </a:p>
          <a:p>
            <a:pPr lvl="1" eaLnBrk="1" hangingPunct="1"/>
            <a:r>
              <a:rPr lang="en-US" smtClean="0"/>
              <a:t>Load balancing</a:t>
            </a:r>
          </a:p>
          <a:p>
            <a:pPr lvl="1" eaLnBrk="1" hangingPunct="1"/>
            <a:r>
              <a:rPr lang="en-US" smtClean="0"/>
              <a:t>Hardware diagnosis and failure alert</a:t>
            </a:r>
          </a:p>
          <a:p>
            <a:pPr lvl="1" eaLnBrk="1" hangingPunct="1"/>
            <a:r>
              <a:rPr lang="en-US" smtClean="0"/>
              <a:t>Asset management</a:t>
            </a:r>
          </a:p>
          <a:p>
            <a:pPr lvl="1" eaLnBrk="1" hangingPunct="1"/>
            <a:r>
              <a:rPr lang="en-US" smtClean="0"/>
              <a:t>License tracking</a:t>
            </a:r>
          </a:p>
          <a:p>
            <a:pPr lvl="1" eaLnBrk="1" hangingPunct="1"/>
            <a:r>
              <a:rPr lang="en-US" smtClean="0"/>
              <a:t>Security auditing</a:t>
            </a:r>
          </a:p>
          <a:p>
            <a:pPr lvl="1" eaLnBrk="1" hangingPunct="1"/>
            <a:r>
              <a:rPr lang="en-US" smtClean="0"/>
              <a:t>Address management</a:t>
            </a:r>
          </a:p>
          <a:p>
            <a:pPr lvl="1" eaLnBrk="1" hangingPunct="1"/>
            <a:r>
              <a:rPr lang="en-US" smtClean="0"/>
              <a:t>Backup and restoration of data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654AF2-F08E-4563-957F-A51091B1F12E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A Simple Network</a:t>
            </a:r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7597775" cy="4246563"/>
          </a:xfrm>
        </p:spPr>
      </p:pic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359BE1-C591-42E4-B461-28919B566EE5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Understanding Network Types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Networks fall into two major types: </a:t>
            </a:r>
            <a:r>
              <a:rPr lang="en-US" b="1" smtClean="0"/>
              <a:t>peer-to-peer</a:t>
            </a:r>
            <a:r>
              <a:rPr lang="en-US" smtClean="0"/>
              <a:t> and </a:t>
            </a:r>
            <a:r>
              <a:rPr lang="en-US" b="1" smtClean="0"/>
              <a:t>client/server</a:t>
            </a:r>
            <a:r>
              <a:rPr lang="en-US" smtClean="0"/>
              <a:t> (also called </a:t>
            </a:r>
            <a:r>
              <a:rPr lang="en-US" b="1" smtClean="0"/>
              <a:t>server-based</a:t>
            </a:r>
            <a:r>
              <a:rPr lang="en-US" smtClean="0"/>
              <a:t>)</a:t>
            </a:r>
          </a:p>
          <a:p>
            <a:r>
              <a:rPr lang="en-US" smtClean="0"/>
              <a:t>This discussion of network types addresses the roles that computers play on the network and how those roles interact</a:t>
            </a:r>
          </a:p>
          <a:p>
            <a:r>
              <a:rPr lang="en-US" smtClean="0"/>
              <a:t>Client/server networks are the most typical and represent the primary focus of the discussion here</a:t>
            </a:r>
          </a:p>
          <a:p>
            <a:r>
              <a:rPr lang="en-US" smtClean="0"/>
              <a:t>Understanding both types is essential, especially as they compare with one another</a:t>
            </a:r>
          </a:p>
          <a:p>
            <a:endParaRPr lang="en-CA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7C429E-6950-4572-A4F3-8369925EDB15}" type="slidenum">
              <a:rPr lang="en-US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US" smtClean="0"/>
              <a:t>Peer-to-Peer Networks</a:t>
            </a:r>
            <a:endParaRPr lang="en-CA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peer-to-peer network, every user must also act as a </a:t>
            </a:r>
            <a:r>
              <a:rPr lang="en-US" i="1" dirty="0" smtClean="0"/>
              <a:t>network administrator</a:t>
            </a:r>
            <a:r>
              <a:rPr lang="en-US" dirty="0" smtClean="0"/>
              <a:t>, controlling access to the resources on their machines</a:t>
            </a:r>
          </a:p>
          <a:p>
            <a:r>
              <a:rPr lang="en-US" dirty="0" smtClean="0"/>
              <a:t>Because of this flexibility, institutionalized chaos is the norm for peer-to-peer networks</a:t>
            </a:r>
          </a:p>
          <a:p>
            <a:pPr lvl="1"/>
            <a:r>
              <a:rPr lang="en-US" b="1" dirty="0" smtClean="0"/>
              <a:t>Security</a:t>
            </a:r>
            <a:r>
              <a:rPr lang="en-US" dirty="0" smtClean="0"/>
              <a:t> can be a major concern</a:t>
            </a:r>
          </a:p>
          <a:p>
            <a:pPr lvl="1"/>
            <a:r>
              <a:rPr lang="en-US" dirty="0" smtClean="0"/>
              <a:t>Computers can be affiliated into loose federations called workgroups, but no network-wide security can be enforced</a:t>
            </a:r>
          </a:p>
          <a:p>
            <a:pPr lvl="1"/>
            <a:r>
              <a:rPr lang="en-US" dirty="0" smtClean="0"/>
              <a:t>As the number of users and resources grows, these networks can become unworkable</a:t>
            </a:r>
            <a:endParaRPr lang="en-CA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D290FC-5AF3-452A-9A50-CB9E96EC6674}" type="slidenum">
              <a:rPr lang="en-US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What is Computer Networking?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Connecting computers and other electronic devices together</a:t>
            </a:r>
          </a:p>
          <a:p>
            <a:r>
              <a:rPr lang="en-US" smtClean="0"/>
              <a:t>A great deal of technology is required for one device to connect and communicate with another, and many choices for physical connections and related software are possible</a:t>
            </a:r>
          </a:p>
          <a:p>
            <a:r>
              <a:rPr lang="en-US" smtClean="0"/>
              <a:t>An elementary network consists of two computers connected by some kind of transmission medium</a:t>
            </a:r>
          </a:p>
          <a:p>
            <a:endParaRPr lang="en-CA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69D91-54A1-4743-AF28-DB5480506F5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Peer-to-Peer Networks 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4F5ABB-BFD2-49B5-B7CC-BB843099EC93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1371600" y="1219200"/>
            <a:ext cx="6629400" cy="4710113"/>
            <a:chOff x="960" y="864"/>
            <a:chExt cx="4176" cy="2967"/>
          </a:xfrm>
        </p:grpSpPr>
        <p:pic>
          <p:nvPicPr>
            <p:cNvPr id="47110" name="Picture 5" descr="Fig 1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64"/>
              <a:ext cx="3792" cy="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960" y="3600"/>
              <a:ext cx="41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Resource sharing on a simple peer-to-peer 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Peer-to-Peer Networks</a:t>
            </a:r>
          </a:p>
        </p:txBody>
      </p:sp>
      <p:pic>
        <p:nvPicPr>
          <p:cNvPr id="4813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1" y="1676400"/>
            <a:ext cx="6659217" cy="4572000"/>
          </a:xfrm>
        </p:spPr>
      </p:pic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FC2359-9A66-4E4F-B298-235E772F12FE}" type="slidenum">
              <a:rPr lang="en-US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Peer-to-Peer Advantages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install and configure</a:t>
            </a:r>
          </a:p>
          <a:p>
            <a:r>
              <a:rPr lang="en-US" dirty="0" smtClean="0"/>
              <a:t>Machines don’t depend on the presence of a dedicated server</a:t>
            </a:r>
          </a:p>
          <a:p>
            <a:r>
              <a:rPr lang="en-US" dirty="0" smtClean="0"/>
              <a:t>Users control their own shared resources</a:t>
            </a:r>
          </a:p>
          <a:p>
            <a:r>
              <a:rPr lang="en-US" dirty="0" smtClean="0"/>
              <a:t>Inexpensive to purchase and operate</a:t>
            </a:r>
          </a:p>
          <a:p>
            <a:r>
              <a:rPr lang="en-US" dirty="0" smtClean="0"/>
              <a:t>Need no additional equipment or software beyond a suitable operating system</a:t>
            </a:r>
          </a:p>
          <a:p>
            <a:r>
              <a:rPr lang="en-US" dirty="0" smtClean="0"/>
              <a:t>No dedicated administrators are needed</a:t>
            </a:r>
          </a:p>
          <a:p>
            <a:r>
              <a:rPr lang="en-US" dirty="0" smtClean="0"/>
              <a:t>Work best for networks with 10 or fewer users</a:t>
            </a:r>
          </a:p>
          <a:p>
            <a:endParaRPr lang="en-CA" dirty="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A3D912-2A57-4F52-B1E4-8FBDBB259627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Peer-to-Peer Disadvantages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 dirty="0" smtClean="0"/>
              <a:t>Not secure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Users might be forced to use as many passwords as there are shared resources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Each PC must be backed up to protect shared data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When a shared resource is accessed, performance of the PC where the resource resides is reduced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There is no centralized organizational scheme to locate or control access to data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Access to a shared resource is unavailable if PC where resource resides is turned off/crashes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Doesn’t usually work well with more than 10 users</a:t>
            </a:r>
          </a:p>
          <a:p>
            <a:endParaRPr lang="en-CA" dirty="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A7DB46-C126-4E6B-8B0B-6DA246904806}" type="slidenum">
              <a:rPr lang="en-US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Peer-to-Peer Networks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sharing method</a:t>
            </a:r>
          </a:p>
          <a:p>
            <a:pPr lvl="1" eaLnBrk="1" hangingPunct="1"/>
            <a:r>
              <a:rPr lang="en-US" smtClean="0"/>
              <a:t>Modify file sharing controls</a:t>
            </a:r>
          </a:p>
          <a:p>
            <a:pPr lvl="2" eaLnBrk="1" hangingPunct="1"/>
            <a:r>
              <a:rPr lang="en-US" smtClean="0"/>
              <a:t>A user responsibility</a:t>
            </a:r>
          </a:p>
          <a:p>
            <a:pPr lvl="1" eaLnBrk="1" hangingPunct="1"/>
            <a:r>
              <a:rPr lang="en-US" smtClean="0"/>
              <a:t>Not centrally controlled</a:t>
            </a:r>
          </a:p>
          <a:p>
            <a:pPr lvl="2" eaLnBrk="1" hangingPunct="1"/>
            <a:r>
              <a:rPr lang="en-US" smtClean="0"/>
              <a:t>Potential variations and security issues</a:t>
            </a:r>
          </a:p>
          <a:p>
            <a:pPr eaLnBrk="1" hangingPunct="1"/>
            <a:r>
              <a:rPr lang="en-US" smtClean="0"/>
              <a:t>Environments</a:t>
            </a:r>
          </a:p>
          <a:p>
            <a:pPr lvl="1" eaLnBrk="1" hangingPunct="1"/>
            <a:r>
              <a:rPr lang="en-US" smtClean="0"/>
              <a:t>Small home or office</a:t>
            </a:r>
          </a:p>
          <a:p>
            <a:pPr lvl="1" eaLnBrk="1" hangingPunct="1"/>
            <a:r>
              <a:rPr lang="en-US" smtClean="0"/>
              <a:t>Large networks using the Internet</a:t>
            </a:r>
          </a:p>
          <a:p>
            <a:pPr lvl="2" eaLnBrk="1" hangingPunct="1"/>
            <a:r>
              <a:rPr lang="en-US" smtClean="0"/>
              <a:t>Gnutella, Freenet, original Napster</a:t>
            </a:r>
          </a:p>
          <a:p>
            <a:pPr lvl="2" eaLnBrk="1" hangingPunct="1"/>
            <a:r>
              <a:rPr lang="en-US" smtClean="0"/>
              <a:t>BitTorrent software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35787F-925D-4A2A-971F-3EECFE4CF785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Client/Server Networks</a:t>
            </a:r>
          </a:p>
        </p:txBody>
      </p:sp>
      <p:pic>
        <p:nvPicPr>
          <p:cNvPr id="5222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310765"/>
            <a:ext cx="6115050" cy="3303270"/>
          </a:xfrm>
        </p:spPr>
      </p:pic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7C2B7E-138E-4C72-ADE8-4471C8AF59CE}" type="slidenum">
              <a:rPr lang="en-US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Networks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Central computer (server)</a:t>
            </a:r>
          </a:p>
          <a:p>
            <a:pPr lvl="1" eaLnBrk="1" hangingPunct="1"/>
            <a:r>
              <a:rPr lang="en-US" smtClean="0"/>
              <a:t>Facilitates communication and resource sharing</a:t>
            </a:r>
          </a:p>
          <a:p>
            <a:pPr eaLnBrk="1" hangingPunct="1"/>
            <a:r>
              <a:rPr lang="en-US" smtClean="0"/>
              <a:t>Clients (other computers)</a:t>
            </a:r>
          </a:p>
          <a:p>
            <a:pPr lvl="1" eaLnBrk="1" hangingPunct="1"/>
            <a:r>
              <a:rPr lang="en-US" smtClean="0"/>
              <a:t>Personal computers</a:t>
            </a:r>
          </a:p>
          <a:p>
            <a:pPr lvl="2" eaLnBrk="1" hangingPunct="1"/>
            <a:r>
              <a:rPr lang="en-US" smtClean="0"/>
              <a:t>Known as </a:t>
            </a:r>
            <a:r>
              <a:rPr lang="en-US" b="1" smtClean="0"/>
              <a:t>workstations</a:t>
            </a:r>
          </a:p>
          <a:p>
            <a:pPr eaLnBrk="1" hangingPunct="1"/>
            <a:r>
              <a:rPr lang="en-US" b="1" smtClean="0"/>
              <a:t>Central resource sharing controlled by server</a:t>
            </a:r>
          </a:p>
          <a:p>
            <a:pPr lvl="1" eaLnBrk="1" hangingPunct="1"/>
            <a:r>
              <a:rPr lang="en-US" smtClean="0"/>
              <a:t>Data sharing, data storage space, devices</a:t>
            </a:r>
          </a:p>
          <a:p>
            <a:pPr lvl="1" eaLnBrk="1" hangingPunct="1"/>
            <a:r>
              <a:rPr lang="en-US" smtClean="0"/>
              <a:t>No direct sharing of client resources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1E4068-C99B-4986-A5E6-8B0718B4F4E0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Networks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roles</a:t>
            </a:r>
          </a:p>
          <a:p>
            <a:pPr lvl="1" eaLnBrk="1" hangingPunct="1"/>
            <a:r>
              <a:rPr lang="en-US" dirty="0" smtClean="0"/>
              <a:t>Server</a:t>
            </a:r>
          </a:p>
          <a:p>
            <a:pPr lvl="1" eaLnBrk="1" hangingPunct="1"/>
            <a:r>
              <a:rPr lang="en-US" b="1" dirty="0" smtClean="0"/>
              <a:t>Clients</a:t>
            </a:r>
          </a:p>
          <a:p>
            <a:pPr lvl="2" eaLnBrk="1" hangingPunct="1"/>
            <a:r>
              <a:rPr lang="en-US" dirty="0" smtClean="0"/>
              <a:t>Run local applications</a:t>
            </a:r>
          </a:p>
          <a:p>
            <a:pPr lvl="2" eaLnBrk="1" hangingPunct="1"/>
            <a:r>
              <a:rPr lang="en-US" dirty="0" smtClean="0"/>
              <a:t>Store data locally</a:t>
            </a:r>
          </a:p>
          <a:p>
            <a:pPr lvl="2" eaLnBrk="1" hangingPunct="1"/>
            <a:r>
              <a:rPr lang="en-US" dirty="0" smtClean="0"/>
              <a:t>Use server shared applications, data, devices</a:t>
            </a:r>
          </a:p>
          <a:p>
            <a:pPr lvl="2" eaLnBrk="1" hangingPunct="1"/>
            <a:r>
              <a:rPr lang="en-US" dirty="0" smtClean="0"/>
              <a:t>Use server as intermediary</a:t>
            </a:r>
          </a:p>
          <a:p>
            <a:pPr eaLnBrk="1" hangingPunct="1"/>
            <a:r>
              <a:rPr lang="en-US" dirty="0" smtClean="0"/>
              <a:t>Communication</a:t>
            </a:r>
          </a:p>
          <a:p>
            <a:pPr lvl="1" eaLnBrk="1" hangingPunct="1"/>
            <a:r>
              <a:rPr lang="en-US" dirty="0" smtClean="0"/>
              <a:t>Switches or routers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20E35F-0671-428E-B26C-8EECB7DCEF37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Networks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4B01FF-A018-4202-AC34-B10FB117C101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1447800" y="1371600"/>
            <a:ext cx="6172200" cy="4481513"/>
            <a:chOff x="1008" y="768"/>
            <a:chExt cx="3888" cy="2823"/>
          </a:xfrm>
        </p:grpSpPr>
        <p:pic>
          <p:nvPicPr>
            <p:cNvPr id="55302" name="Picture 5" descr="Fig 1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768"/>
              <a:ext cx="3840" cy="2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1008" y="3360"/>
              <a:ext cx="3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Resource sharing on a client/server 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Networks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Server requirement - Network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Manages client data,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Controls user file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Restricts user network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Dictates computer communication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Supplies application to clients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EEA011-76B6-46CB-9F7A-1690ECC8C3CB}" type="slidenum">
              <a:rPr lang="en-US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Why Use Networks?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To share data and to communicate quickly and efficiently</a:t>
            </a:r>
          </a:p>
          <a:p>
            <a:pPr lvl="1"/>
            <a:r>
              <a:rPr lang="en-US" smtClean="0"/>
              <a:t>Sharing enables users to exchange information and route data between them as workflow demands</a:t>
            </a:r>
          </a:p>
          <a:p>
            <a:pPr lvl="1"/>
            <a:r>
              <a:rPr lang="en-US" smtClean="0"/>
              <a:t>Can improve human communication substantially</a:t>
            </a:r>
          </a:p>
          <a:p>
            <a:pPr lvl="1"/>
            <a:r>
              <a:rPr lang="en-US" smtClean="0"/>
              <a:t>Peripheral </a:t>
            </a:r>
            <a:r>
              <a:rPr lang="en-US" b="1" smtClean="0"/>
              <a:t>device sharing </a:t>
            </a:r>
            <a:r>
              <a:rPr lang="en-US" smtClean="0"/>
              <a:t>enables users to take advantage of peripherals and other devices attached directly to a network or to a generally available computer attached to a network</a:t>
            </a:r>
            <a:endParaRPr lang="en-CA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87F053-E0EF-497D-BC2F-FF64D4A6876A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Networks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Microsoft Server 2003 and 2008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MAC OS X Server </a:t>
            </a:r>
          </a:p>
          <a:p>
            <a:pPr eaLnBrk="1" hangingPunct="1"/>
            <a:r>
              <a:rPr lang="en-US" b="1" dirty="0" smtClean="0"/>
              <a:t>Server features relative to clients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500ACB-E899-4D77-8D51-4241AD3F362E}" type="slidenum">
              <a:rPr lang="en-US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Client/Server Advantages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Advantages relative to peer-to-peer networks</a:t>
            </a:r>
          </a:p>
          <a:p>
            <a:pPr lvl="1" eaLnBrk="1" hangingPunct="1"/>
            <a:r>
              <a:rPr lang="en-US" dirty="0" smtClean="0"/>
              <a:t>Centralized user accounts, security, and access controls simplify network administration </a:t>
            </a:r>
          </a:p>
          <a:p>
            <a:pPr lvl="1" eaLnBrk="1" hangingPunct="1"/>
            <a:r>
              <a:rPr lang="en-US" dirty="0" smtClean="0"/>
              <a:t>Multiple shared resource access centrally controlled</a:t>
            </a:r>
          </a:p>
          <a:p>
            <a:pPr lvl="1" eaLnBrk="1" hangingPunct="1"/>
            <a:r>
              <a:rPr lang="en-US" dirty="0" smtClean="0"/>
              <a:t>Central problem monitoring, diagnostics capabilities</a:t>
            </a:r>
          </a:p>
          <a:p>
            <a:pPr lvl="1" eaLnBrk="1" hangingPunct="1"/>
            <a:r>
              <a:rPr lang="en-US" dirty="0" smtClean="0"/>
              <a:t>More powerful equipment means more efficient access to network resources </a:t>
            </a:r>
          </a:p>
          <a:p>
            <a:pPr lvl="1" eaLnBrk="1" hangingPunct="1"/>
            <a:r>
              <a:rPr lang="en-US" dirty="0" smtClean="0"/>
              <a:t>User response time optimization capabilities</a:t>
            </a:r>
          </a:p>
          <a:p>
            <a:pPr lvl="1" eaLnBrk="1" hangingPunct="1"/>
            <a:r>
              <a:rPr lang="en-US" dirty="0" smtClean="0"/>
              <a:t>Efficient processing on large networks</a:t>
            </a:r>
          </a:p>
          <a:p>
            <a:pPr lvl="1" eaLnBrk="1" hangingPunct="1"/>
            <a:r>
              <a:rPr lang="en-US" dirty="0" smtClean="0"/>
              <a:t>Scalability</a:t>
            </a:r>
          </a:p>
          <a:p>
            <a:pPr eaLnBrk="1" hangingPunct="1"/>
            <a:r>
              <a:rPr lang="en-US" dirty="0" smtClean="0"/>
              <a:t>Popular in medium- and large-scale organizations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2A0CA7-6BAF-467E-A0C3-EC11A093743E}" type="slidenum">
              <a:rPr lang="en-US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Client/Server Disadvantages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worst, server failure renders a network unusable; at the least, it results in loss of network resources</a:t>
            </a:r>
          </a:p>
          <a:p>
            <a:r>
              <a:rPr lang="en-US" dirty="0" smtClean="0"/>
              <a:t>Complex server software requires allocating expert staff, which increases expenses</a:t>
            </a:r>
          </a:p>
          <a:p>
            <a:r>
              <a:rPr lang="en-US" dirty="0" smtClean="0"/>
              <a:t>Dedicated hardware and specialized software add to the cost of server-based networking</a:t>
            </a:r>
            <a:endParaRPr lang="en-CA" dirty="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449B48-68AE-4AD3-92E1-5E41982CD16D}" type="slidenum">
              <a:rPr lang="en-US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The Role of Network Servers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server is at the heart of any network that’s too large for a peer-to-peer configuration</a:t>
            </a:r>
          </a:p>
          <a:p>
            <a:r>
              <a:rPr lang="en-US" smtClean="0"/>
              <a:t>Most large networks with more than a few dozen workstations rely on several network servers</a:t>
            </a:r>
          </a:p>
          <a:p>
            <a:r>
              <a:rPr lang="en-US" smtClean="0"/>
              <a:t>Your knowledge of a server’s unique hardware requirements and the many roles it can play in a network is essential to being able to design and support today’s computer networks</a:t>
            </a:r>
            <a:endParaRPr lang="en-CA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5E3DC5-4595-4279-A8EA-9E730BC54522}" type="slidenum">
              <a:rPr lang="en-US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Application Servers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 servers </a:t>
            </a:r>
            <a:r>
              <a:rPr lang="en-US" dirty="0" smtClean="0"/>
              <a:t>supply the server side of client/server applications, and often the data that goes along with them, to network clients</a:t>
            </a:r>
          </a:p>
          <a:p>
            <a:pPr lvl="1"/>
            <a:r>
              <a:rPr lang="en-US" dirty="0" smtClean="0"/>
              <a:t>For example, a database server</a:t>
            </a:r>
          </a:p>
          <a:p>
            <a:pPr lvl="1"/>
            <a:r>
              <a:rPr lang="en-US" dirty="0" smtClean="0"/>
              <a:t>Differ from basic file and print servers by providing processing services as well as handling requests for file or print services</a:t>
            </a:r>
          </a:p>
          <a:p>
            <a:endParaRPr lang="en-CA" dirty="0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BA85A-129F-408C-8F00-7C42DBAA7B57}" type="slidenum">
              <a:rPr lang="en-US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Communication Servers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servers </a:t>
            </a:r>
            <a:r>
              <a:rPr lang="en-US" dirty="0" smtClean="0"/>
              <a:t>provide a mechanism for users outside a network to access that network’s resources, and sometimes permit users on a network to access resources outside network’s local scope</a:t>
            </a:r>
          </a:p>
          <a:p>
            <a:pPr lvl="1"/>
            <a:r>
              <a:rPr lang="en-US" dirty="0" smtClean="0"/>
              <a:t>Often, installing communication servers on a network enables users who are traveling or working at home to dial in to the network via a modem</a:t>
            </a:r>
          </a:p>
          <a:p>
            <a:pPr lvl="2"/>
            <a:r>
              <a:rPr lang="en-US" dirty="0" smtClean="0"/>
              <a:t>In Windows Server 2000/2003: Routing and Remote Access Service (RRAS)</a:t>
            </a:r>
            <a:endParaRPr lang="en-CA" dirty="0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4F178-5CD3-4C5A-8F56-D77C4D27C0C9}" type="slidenum">
              <a:rPr lang="en-US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File and Print Servers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File and print servers </a:t>
            </a:r>
            <a:r>
              <a:rPr lang="en-US" smtClean="0"/>
              <a:t>provide basic network file storage, retrieval services, and access to networked printers</a:t>
            </a:r>
          </a:p>
          <a:p>
            <a:pPr lvl="1"/>
            <a:r>
              <a:rPr lang="en-US" smtClean="0"/>
              <a:t>Users can run applications locally but keep data files on the server (and print those files when they want hard copies)</a:t>
            </a:r>
          </a:p>
          <a:p>
            <a:pPr lvl="1"/>
            <a:r>
              <a:rPr lang="en-US" smtClean="0"/>
              <a:t>Any Windows, NetWare, or Linux server can act as a file and print server</a:t>
            </a:r>
            <a:endParaRPr lang="en-CA" smtClean="0"/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7957A1-7248-44CA-AC2B-23A2E5F51B30}" type="slidenum">
              <a:rPr lang="en-US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Mail Servers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Mail servers </a:t>
            </a:r>
            <a:r>
              <a:rPr lang="en-US" dirty="0" smtClean="0"/>
              <a:t>handle e-mail messages for users</a:t>
            </a:r>
          </a:p>
          <a:p>
            <a:pPr lvl="1"/>
            <a:r>
              <a:rPr lang="en-US" dirty="0" smtClean="0"/>
              <a:t>Might involve simply acting as a clearinghouse for local exchange of messages</a:t>
            </a:r>
          </a:p>
          <a:p>
            <a:pPr lvl="1"/>
            <a:r>
              <a:rPr lang="en-US" dirty="0" smtClean="0"/>
              <a:t>Also commonly provide “store-and-forward” services</a:t>
            </a:r>
          </a:p>
          <a:p>
            <a:pPr lvl="1"/>
            <a:r>
              <a:rPr lang="en-US" dirty="0" smtClean="0"/>
              <a:t>Can store outgoing messages until a connection to an external mail server is established, and then forward messages to their intended destinations</a:t>
            </a:r>
          </a:p>
          <a:p>
            <a:pPr lvl="1"/>
            <a:r>
              <a:rPr lang="en-US" dirty="0" smtClean="0"/>
              <a:t>Examples: Microsoft Exchange Server, GroupWise, and Lotus Notes</a:t>
            </a:r>
            <a:endParaRPr lang="en-CA" dirty="0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95DC04-3D66-4828-81A1-AF6417F63223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Web Servers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World Wide Web is the most well-known aspect of the Internet, made up of documents that can be interlinked by using hyperlinks</a:t>
            </a:r>
          </a:p>
          <a:p>
            <a:pPr lvl="1"/>
            <a:r>
              <a:rPr lang="en-US" smtClean="0"/>
              <a:t>Examples: Internet Information Services (IIS), Apache Web server</a:t>
            </a:r>
          </a:p>
          <a:p>
            <a:pPr lvl="2"/>
            <a:r>
              <a:rPr lang="en-US" smtClean="0"/>
              <a:t>Apache is the most widely used Web server in the world</a:t>
            </a:r>
          </a:p>
          <a:p>
            <a:pPr lvl="1"/>
            <a:r>
              <a:rPr lang="en-US" smtClean="0"/>
              <a:t>Many organizational </a:t>
            </a:r>
            <a:r>
              <a:rPr lang="en-US" b="1" smtClean="0"/>
              <a:t>intranets </a:t>
            </a:r>
            <a:r>
              <a:rPr lang="en-US" smtClean="0"/>
              <a:t>take advantage of free Web server packages</a:t>
            </a:r>
            <a:endParaRPr lang="en-CA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E8622B-4629-4C8D-B4C2-7122702B9936}" type="slidenum">
              <a:rPr lang="en-US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LANs, MANs, and WANs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 (local area network)</a:t>
            </a:r>
          </a:p>
          <a:p>
            <a:pPr lvl="1" eaLnBrk="1" hangingPunct="1"/>
            <a:r>
              <a:rPr lang="en-US" b="1" smtClean="0"/>
              <a:t>Network confined to a relatively small space</a:t>
            </a:r>
          </a:p>
          <a:p>
            <a:pPr lvl="1" eaLnBrk="1" hangingPunct="1"/>
            <a:r>
              <a:rPr lang="en-US" smtClean="0"/>
              <a:t>1980s</a:t>
            </a:r>
          </a:p>
          <a:p>
            <a:pPr lvl="2" eaLnBrk="1" hangingPunct="1"/>
            <a:r>
              <a:rPr lang="en-US" smtClean="0"/>
              <a:t>LANs became popular as peer-to-peer based</a:t>
            </a:r>
          </a:p>
          <a:p>
            <a:pPr lvl="1" eaLnBrk="1" hangingPunct="1"/>
            <a:r>
              <a:rPr lang="en-US" smtClean="0"/>
              <a:t>Today</a:t>
            </a:r>
          </a:p>
          <a:p>
            <a:pPr lvl="2" eaLnBrk="1" hangingPunct="1"/>
            <a:r>
              <a:rPr lang="en-US" smtClean="0"/>
              <a:t>Larger and more complex client/server network</a:t>
            </a:r>
          </a:p>
          <a:p>
            <a:pPr eaLnBrk="1" hangingPunct="1"/>
            <a:r>
              <a:rPr lang="en-US" smtClean="0"/>
              <a:t>MAN (metropolitan area network)</a:t>
            </a:r>
          </a:p>
          <a:p>
            <a:pPr lvl="1" eaLnBrk="1" hangingPunct="1"/>
            <a:r>
              <a:rPr lang="en-US" b="1" smtClean="0"/>
              <a:t>Network extends beyond building boundaries</a:t>
            </a:r>
          </a:p>
          <a:p>
            <a:pPr lvl="1" eaLnBrk="1" hangingPunct="1"/>
            <a:r>
              <a:rPr lang="en-US" smtClean="0"/>
              <a:t>Larger than LAN</a:t>
            </a:r>
          </a:p>
          <a:p>
            <a:pPr lvl="1" eaLnBrk="1" hangingPunct="1"/>
            <a:r>
              <a:rPr lang="en-US" smtClean="0"/>
              <a:t>Connects clients and servers from multiple buildings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1CDCF-C9D5-42FB-852A-C4C181116A1C}" type="slidenum">
              <a:rPr lang="en-US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Why Use Networks?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Network admin can centrally control the network and the clients on it</a:t>
            </a:r>
          </a:p>
          <a:p>
            <a:pPr>
              <a:defRPr/>
            </a:pPr>
            <a:r>
              <a:rPr lang="en-CA" dirty="0" smtClean="0"/>
              <a:t>Security is enhanced and more easily controlled:</a:t>
            </a:r>
          </a:p>
          <a:p>
            <a:pPr lvl="1">
              <a:defRPr/>
            </a:pPr>
            <a:r>
              <a:rPr lang="en-CA" dirty="0" smtClean="0"/>
              <a:t>Users can be assigned different privileges depending on their job function.</a:t>
            </a:r>
          </a:p>
          <a:p>
            <a:pPr lvl="1">
              <a:defRPr/>
            </a:pPr>
            <a:r>
              <a:rPr lang="en-CA" dirty="0" smtClean="0"/>
              <a:t>Security of files more easily controlled than if they are kept on the client systems distributed all over the network.</a:t>
            </a:r>
          </a:p>
          <a:p>
            <a:pPr lvl="1">
              <a:defRPr/>
            </a:pPr>
            <a:r>
              <a:rPr lang="en-CA" dirty="0" smtClean="0"/>
              <a:t>Network restricts access to unwanted users and hackers.</a:t>
            </a:r>
          </a:p>
          <a:p>
            <a:pPr marL="457200" lvl="1" indent="0">
              <a:buFontTx/>
              <a:buNone/>
              <a:defRPr/>
            </a:pPr>
            <a:endParaRPr lang="en-CA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4F7E0D-5A74-4C87-80DB-67FD62DFE7BE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3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LANs, MANs, and WANs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5B00DC-23EC-45B3-AFD9-B235EFF97742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grpSp>
        <p:nvGrpSpPr>
          <p:cNvPr id="67589" name="Group 7"/>
          <p:cNvGrpSpPr>
            <a:grpSpLocks/>
          </p:cNvGrpSpPr>
          <p:nvPr/>
        </p:nvGrpSpPr>
        <p:grpSpPr bwMode="auto">
          <a:xfrm>
            <a:off x="609600" y="1295400"/>
            <a:ext cx="7696200" cy="4786313"/>
            <a:chOff x="432" y="816"/>
            <a:chExt cx="4848" cy="3015"/>
          </a:xfrm>
        </p:grpSpPr>
        <p:pic>
          <p:nvPicPr>
            <p:cNvPr id="67590" name="Picture 5" descr="Fig 1-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816"/>
              <a:ext cx="4848" cy="2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1200" y="3600"/>
              <a:ext cx="3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1-3 A more complex client/server 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LANs, MANs, and WANs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WAN (wide area network)</a:t>
            </a:r>
          </a:p>
          <a:p>
            <a:pPr lvl="1" eaLnBrk="1" hangingPunct="1"/>
            <a:r>
              <a:rPr lang="en-US" b="1" smtClean="0"/>
              <a:t>Connects two or more geographically distinct LANs or MANs</a:t>
            </a:r>
          </a:p>
          <a:p>
            <a:pPr lvl="1" eaLnBrk="1" hangingPunct="1"/>
            <a:r>
              <a:rPr lang="en-US" smtClean="0"/>
              <a:t>Comparison to LANs</a:t>
            </a:r>
          </a:p>
          <a:p>
            <a:pPr lvl="2" eaLnBrk="1" hangingPunct="1"/>
            <a:r>
              <a:rPr lang="en-US" smtClean="0"/>
              <a:t>Use slightly different transmission methods and media</a:t>
            </a:r>
          </a:p>
          <a:p>
            <a:pPr lvl="2" eaLnBrk="1" hangingPunct="1"/>
            <a:r>
              <a:rPr lang="en-US" smtClean="0"/>
              <a:t>Use greater variety of technologies</a:t>
            </a:r>
          </a:p>
          <a:p>
            <a:pPr lvl="1" eaLnBrk="1" hangingPunct="1"/>
            <a:r>
              <a:rPr lang="en-US" smtClean="0"/>
              <a:t>Network connection</a:t>
            </a:r>
          </a:p>
          <a:p>
            <a:pPr lvl="2" eaLnBrk="1" hangingPunct="1"/>
            <a:r>
              <a:rPr lang="en-US" smtClean="0"/>
              <a:t>Separate offices in same organization</a:t>
            </a:r>
          </a:p>
          <a:p>
            <a:pPr lvl="2" eaLnBrk="1" hangingPunct="1"/>
            <a:r>
              <a:rPr lang="en-US" smtClean="0"/>
              <a:t>Separate offices in different organizations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C4D89C-F330-44D4-9EB5-14BE5184CB02}" type="slidenum">
              <a:rPr lang="en-US" smtClean="0"/>
              <a:pPr eaLnBrk="1" hangingPunct="1"/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A Simple WAN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2232B6-6D9E-4B1F-BC3A-8ACB06999AE5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grpSp>
        <p:nvGrpSpPr>
          <p:cNvPr id="69637" name="Group 7"/>
          <p:cNvGrpSpPr>
            <a:grpSpLocks/>
          </p:cNvGrpSpPr>
          <p:nvPr/>
        </p:nvGrpSpPr>
        <p:grpSpPr bwMode="auto">
          <a:xfrm>
            <a:off x="1447800" y="1219200"/>
            <a:ext cx="6629400" cy="4710113"/>
            <a:chOff x="912" y="768"/>
            <a:chExt cx="4176" cy="2967"/>
          </a:xfrm>
        </p:grpSpPr>
        <p:pic>
          <p:nvPicPr>
            <p:cNvPr id="69638" name="Picture 5" descr="Fig 1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3840" cy="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9" name="Text Box 6"/>
            <p:cNvSpPr txBox="1">
              <a:spLocks noChangeArrowheads="1"/>
            </p:cNvSpPr>
            <p:nvPr/>
          </p:nvSpPr>
          <p:spPr bwMode="auto">
            <a:xfrm>
              <a:off x="1968" y="3504"/>
              <a:ext cx="31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smtClean="0"/>
              <a:t>LAN Backbone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15AB6C-3552-42CD-96B9-6287DC7DDD79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pic>
        <p:nvPicPr>
          <p:cNvPr id="70661" name="Picture 7" descr="Fig 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62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Selecting the Right Type of Network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 number of choices to make when deciding how to design and implement a network</a:t>
            </a:r>
          </a:p>
          <a:p>
            <a:pPr lvl="1"/>
            <a:r>
              <a:rPr lang="en-US" smtClean="0"/>
              <a:t>Will a single LAN do, or is an internetwork required?</a:t>
            </a:r>
          </a:p>
          <a:p>
            <a:pPr lvl="1"/>
            <a:r>
              <a:rPr lang="en-US" smtClean="0"/>
              <a:t>Will peer-to-peer networking suffice, or is a server-based network in order?</a:t>
            </a:r>
          </a:p>
          <a:p>
            <a:pPr lvl="1"/>
            <a:r>
              <a:rPr lang="en-US" smtClean="0"/>
              <a:t>Do some functions need to be server-based while others work well as a peer-to-peer network?</a:t>
            </a:r>
            <a:endParaRPr lang="en-CA" smtClean="0"/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654D6-4F32-45D6-849D-F6DED37F6EB4}" type="slidenum">
              <a:rPr lang="en-US" smtClean="0"/>
              <a:pPr eaLnBrk="1" hangingPunct="1"/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Choosing a LAN or an Internetwork?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Decision to design a LAN or an internetwork is based 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How many computers will participate on the network? 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Is there a need to tie groups of computers together with network devices such as routers?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Distance the network will span also plays a part in the decision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LAN is usually called for when: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The number of computers is fewer than 100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Network use and security factors don’t require a router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The network is confined to a single building or floor</a:t>
            </a:r>
            <a:endParaRPr lang="en-CA" b="1" dirty="0" smtClean="0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BFC982-D26A-4F8A-9292-93CD16F07640}" type="slidenum">
              <a:rPr lang="en-US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Choosing Peer-to-Peer or Client/Server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peer-to-peer networking exclusively is appropriate </a:t>
            </a:r>
            <a:r>
              <a:rPr lang="en-US" i="1" dirty="0" smtClean="0"/>
              <a:t>only </a:t>
            </a:r>
            <a:r>
              <a:rPr lang="en-US" dirty="0" smtClean="0"/>
              <a:t>when all the following hold:</a:t>
            </a:r>
          </a:p>
          <a:p>
            <a:pPr lvl="1"/>
            <a:r>
              <a:rPr lang="en-US" b="1" dirty="0" smtClean="0"/>
              <a:t>The network includes no more than 10 users</a:t>
            </a:r>
          </a:p>
          <a:p>
            <a:pPr lvl="1"/>
            <a:r>
              <a:rPr lang="en-US" b="1" dirty="0" smtClean="0"/>
              <a:t>All networked machines are close enough to fit within the span of a single LAN</a:t>
            </a:r>
          </a:p>
          <a:p>
            <a:pPr lvl="1"/>
            <a:r>
              <a:rPr lang="en-US" b="1" dirty="0" smtClean="0"/>
              <a:t>Budget considerations are paramount</a:t>
            </a:r>
          </a:p>
          <a:p>
            <a:pPr lvl="1"/>
            <a:r>
              <a:rPr lang="en-US" b="1" dirty="0" smtClean="0"/>
              <a:t>No specialized servers are needed</a:t>
            </a:r>
          </a:p>
          <a:p>
            <a:endParaRPr lang="en-CA" dirty="0" smtClean="0"/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22C168-1E7A-4EE5-A59F-7016E002F2CA}" type="slidenum">
              <a:rPr lang="en-US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Choosing Peer-to-Peer or Client/Server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 client/server network makes sense when one or more of the following conditions is true: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More than 10 users must share network access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Centralized control, security, resource management, or backup is desirable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Users need access to specialized servers, or they place heavy demands on network resources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An internetwork is in use</a:t>
            </a:r>
          </a:p>
          <a:p>
            <a:pPr>
              <a:lnSpc>
                <a:spcPct val="95000"/>
              </a:lnSpc>
            </a:pPr>
            <a:r>
              <a:rPr lang="en-US" b="1" dirty="0" smtClean="0"/>
              <a:t>Hybrid network </a:t>
            </a:r>
            <a:r>
              <a:rPr lang="en-US" dirty="0" smtClean="0"/>
              <a:t>uses</a:t>
            </a:r>
            <a:r>
              <a:rPr lang="en-US" b="1" dirty="0" smtClean="0"/>
              <a:t> </a:t>
            </a:r>
            <a:r>
              <a:rPr lang="en-US" dirty="0" smtClean="0"/>
              <a:t>elements of both a client/server network and a peer-to-peer network</a:t>
            </a:r>
            <a:endParaRPr lang="en-CA" dirty="0" smtClean="0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8D46F5-0255-4681-B5D8-AF707CCBC2A2}" type="slidenum">
              <a:rPr lang="en-US" smtClean="0"/>
              <a:pPr eaLnBrk="1" hangingPunct="1"/>
              <a:t>57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Unintelligent Network</a:t>
            </a:r>
          </a:p>
        </p:txBody>
      </p:sp>
      <p:pic>
        <p:nvPicPr>
          <p:cNvPr id="75780" name="Content Placeholder 5" descr="unintelligentnetwork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915400" cy="4759325"/>
          </a:xfrm>
        </p:spPr>
      </p:pic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D8C26F-24DC-481F-A9AF-5AF8E78E9FC8}" type="slidenum">
              <a:rPr lang="en-US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Intelligent Network</a:t>
            </a:r>
          </a:p>
        </p:txBody>
      </p:sp>
      <p:pic>
        <p:nvPicPr>
          <p:cNvPr id="76804" name="Content Placeholder 5" descr="initelligentnetwork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8620125" cy="5364163"/>
          </a:xfrm>
        </p:spPr>
      </p:pic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238C19-FF85-44A8-ADD3-C3FD98D96C6F}" type="slidenum">
              <a:rPr lang="en-US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Why Use Networks?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mtClean="0"/>
              <a:t>Programs can be located on the network and shared by all the users.</a:t>
            </a:r>
          </a:p>
          <a:p>
            <a:pPr lvl="1"/>
            <a:r>
              <a:rPr lang="en-CA" smtClean="0"/>
              <a:t>This makes it easier to ensure all users are using the same version of the software.</a:t>
            </a:r>
          </a:p>
          <a:p>
            <a:pPr lvl="1"/>
            <a:r>
              <a:rPr lang="en-CA" smtClean="0"/>
              <a:t>Updating the software is easier and cheaper</a:t>
            </a:r>
          </a:p>
          <a:p>
            <a:pPr lvl="1"/>
            <a:r>
              <a:rPr lang="en-CA" smtClean="0"/>
              <a:t>Users can share the programs data files which allows them to participate in group work even at great distances.</a:t>
            </a:r>
          </a:p>
          <a:p>
            <a:pPr lvl="1"/>
            <a:r>
              <a:rPr lang="en-CA" smtClean="0"/>
              <a:t>Data backup and restore much easier than if the files are distributed on the client machines.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AC0AC7-BAD8-4F54-AE5C-8FACA360A121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Why Use Networks?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Devices can be shared on the network meaning:</a:t>
            </a:r>
          </a:p>
          <a:p>
            <a:pPr lvl="1"/>
            <a:r>
              <a:rPr lang="en-CA" smtClean="0"/>
              <a:t>Fewer devices are required</a:t>
            </a:r>
          </a:p>
          <a:p>
            <a:pPr lvl="1"/>
            <a:r>
              <a:rPr lang="en-CA" smtClean="0"/>
              <a:t>Users have access to better devices than they could afford individual</a:t>
            </a:r>
          </a:p>
          <a:p>
            <a:pPr lvl="1"/>
            <a:r>
              <a:rPr lang="en-CA" smtClean="0"/>
              <a:t>Services of devices can be more centrally located</a:t>
            </a:r>
          </a:p>
          <a:p>
            <a:pPr lvl="1"/>
            <a:r>
              <a:rPr lang="en-CA" smtClean="0"/>
              <a:t>Updating of devices and device drivers more easily maintained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9D9EE7-FA4E-4BB0-9DC8-37B23BBF4438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3" grpId="1" build="p"/>
      <p:bldP spid="20483" grpId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Network Medium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To communicate successfully, computers must share access to a common </a:t>
            </a:r>
            <a:r>
              <a:rPr lang="en-US" b="1" smtClean="0"/>
              <a:t>network medium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Its job is to carry the signals one computer sends to one or more other computers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Computers must attach to the network medium by using some kind of physical interface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Network interface card (NIC) or network adapter</a:t>
            </a:r>
          </a:p>
          <a:p>
            <a:pPr>
              <a:lnSpc>
                <a:spcPct val="90000"/>
              </a:lnSpc>
            </a:pPr>
            <a:r>
              <a:rPr lang="en-US" smtClean="0"/>
              <a:t>For large-scale networks, multiple media usually work together (interoperate) across the total networking environment</a:t>
            </a:r>
          </a:p>
          <a:p>
            <a:endParaRPr lang="en-CA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C976FB-8646-4BB5-BAC0-88D5BFD452E7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n-CA" smtClean="0"/>
              <a:t>Network Protocol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b="1" dirty="0" smtClean="0"/>
              <a:t>Network protocol:</a:t>
            </a:r>
            <a:r>
              <a:rPr lang="en-US" dirty="0" smtClean="0"/>
              <a:t> common set of rules that allows two computers on a network to communicate with one another successfully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How to interpret signals, how to identify a computer on a network, how to initiate and end networked communications, and how to manage information exchange across the network medium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TCP/IP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NetBEUI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IPX/SPX</a:t>
            </a:r>
            <a:endParaRPr lang="en-CA" b="1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970964-F243-4D10-8A41-768404D5FFFD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3112</Words>
  <Application>Microsoft Office PowerPoint</Application>
  <PresentationFormat>On-screen Show (4:3)</PresentationFormat>
  <Paragraphs>476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3_Default Design</vt:lpstr>
      <vt:lpstr>2_Default Design</vt:lpstr>
      <vt:lpstr>1_Default Design</vt:lpstr>
      <vt:lpstr>Introduction to Networking and Networking Concepts</vt:lpstr>
      <vt:lpstr>What is a Network?</vt:lpstr>
      <vt:lpstr>What is Computer Networking?</vt:lpstr>
      <vt:lpstr>Why Use Networks?</vt:lpstr>
      <vt:lpstr>Why Use Networks?</vt:lpstr>
      <vt:lpstr>Why Use Networks?</vt:lpstr>
      <vt:lpstr>Why Use Networks?</vt:lpstr>
      <vt:lpstr>Network Medium</vt:lpstr>
      <vt:lpstr>Network Protocol</vt:lpstr>
      <vt:lpstr>Network Software</vt:lpstr>
      <vt:lpstr>Network Services</vt:lpstr>
      <vt:lpstr>Common Network Elements</vt:lpstr>
      <vt:lpstr>Common Network Elements</vt:lpstr>
      <vt:lpstr>Network Interface Card (NIC)</vt:lpstr>
      <vt:lpstr>Terminology</vt:lpstr>
      <vt:lpstr>Terminology</vt:lpstr>
      <vt:lpstr>Common Network Terms</vt:lpstr>
      <vt:lpstr>Transmission Media</vt:lpstr>
      <vt:lpstr>How Networks Are Used</vt:lpstr>
      <vt:lpstr>File and Print Services</vt:lpstr>
      <vt:lpstr>Access Services</vt:lpstr>
      <vt:lpstr>Communications Services</vt:lpstr>
      <vt:lpstr>Communications Services</vt:lpstr>
      <vt:lpstr>Internet Services</vt:lpstr>
      <vt:lpstr>Management Services</vt:lpstr>
      <vt:lpstr>Management Services </vt:lpstr>
      <vt:lpstr>A Simple Network</vt:lpstr>
      <vt:lpstr>Understanding Network Types</vt:lpstr>
      <vt:lpstr>Peer-to-Peer Networks</vt:lpstr>
      <vt:lpstr>Peer-to-Peer Networks </vt:lpstr>
      <vt:lpstr>Peer-to-Peer Networks</vt:lpstr>
      <vt:lpstr>Peer-to-Peer Advantages</vt:lpstr>
      <vt:lpstr>Peer-to-Peer Disadvantages</vt:lpstr>
      <vt:lpstr>Peer-to-Peer Networks</vt:lpstr>
      <vt:lpstr>Client/Server Networks</vt:lpstr>
      <vt:lpstr>Client/Server Networks</vt:lpstr>
      <vt:lpstr>Client/Server Networks</vt:lpstr>
      <vt:lpstr>Client/Server Networks</vt:lpstr>
      <vt:lpstr>Client/Server Networks</vt:lpstr>
      <vt:lpstr>Client/Server Networks</vt:lpstr>
      <vt:lpstr>Client/Server Advantages</vt:lpstr>
      <vt:lpstr>Client/Server Disadvantages</vt:lpstr>
      <vt:lpstr>The Role of Network Servers</vt:lpstr>
      <vt:lpstr>Application Servers</vt:lpstr>
      <vt:lpstr>Communication Servers</vt:lpstr>
      <vt:lpstr>File and Print Servers</vt:lpstr>
      <vt:lpstr>Mail Servers</vt:lpstr>
      <vt:lpstr>Web Servers</vt:lpstr>
      <vt:lpstr>LANs, MANs, and WANs</vt:lpstr>
      <vt:lpstr>LANs, MANs, and WANs</vt:lpstr>
      <vt:lpstr>LANs, MANs, and WANs</vt:lpstr>
      <vt:lpstr>A Simple WAN</vt:lpstr>
      <vt:lpstr>LAN Backbone</vt:lpstr>
      <vt:lpstr>Selecting the Right Type of Network</vt:lpstr>
      <vt:lpstr>Choosing a LAN or an Internetwork?</vt:lpstr>
      <vt:lpstr>Choosing Peer-to-Peer or Client/Server</vt:lpstr>
      <vt:lpstr>Choosing Peer-to-Peer or Client/Server</vt:lpstr>
      <vt:lpstr>Unintelligent Network</vt:lpstr>
      <vt:lpstr>Intelligent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sandra</dc:creator>
  <cp:lastModifiedBy>Admin lab</cp:lastModifiedBy>
  <cp:revision>374</cp:revision>
  <dcterms:created xsi:type="dcterms:W3CDTF">2007-07-09T21:56:01Z</dcterms:created>
  <dcterms:modified xsi:type="dcterms:W3CDTF">2015-01-19T15:28:00Z</dcterms:modified>
</cp:coreProperties>
</file>