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166" r:id="rId2"/>
  </p:sldMasterIdLst>
  <p:notesMasterIdLst>
    <p:notesMasterId r:id="rId67"/>
  </p:notesMasterIdLst>
  <p:handoutMasterIdLst>
    <p:handoutMasterId r:id="rId68"/>
  </p:handoutMasterIdLst>
  <p:sldIdLst>
    <p:sldId id="319" r:id="rId3"/>
    <p:sldId id="550" r:id="rId4"/>
    <p:sldId id="551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5" r:id="rId16"/>
    <p:sldId id="566" r:id="rId17"/>
    <p:sldId id="461" r:id="rId18"/>
    <p:sldId id="486" r:id="rId19"/>
    <p:sldId id="488" r:id="rId20"/>
    <p:sldId id="531" r:id="rId21"/>
    <p:sldId id="462" r:id="rId22"/>
    <p:sldId id="489" r:id="rId23"/>
    <p:sldId id="490" r:id="rId24"/>
    <p:sldId id="491" r:id="rId25"/>
    <p:sldId id="464" r:id="rId26"/>
    <p:sldId id="466" r:id="rId27"/>
    <p:sldId id="534" r:id="rId28"/>
    <p:sldId id="467" r:id="rId29"/>
    <p:sldId id="562" r:id="rId30"/>
    <p:sldId id="564" r:id="rId31"/>
    <p:sldId id="535" r:id="rId32"/>
    <p:sldId id="568" r:id="rId33"/>
    <p:sldId id="472" r:id="rId34"/>
    <p:sldId id="538" r:id="rId35"/>
    <p:sldId id="474" r:id="rId36"/>
    <p:sldId id="475" r:id="rId37"/>
    <p:sldId id="541" r:id="rId38"/>
    <p:sldId id="476" r:id="rId39"/>
    <p:sldId id="477" r:id="rId40"/>
    <p:sldId id="569" r:id="rId41"/>
    <p:sldId id="479" r:id="rId42"/>
    <p:sldId id="506" r:id="rId43"/>
    <p:sldId id="505" r:id="rId44"/>
    <p:sldId id="507" r:id="rId45"/>
    <p:sldId id="570" r:id="rId46"/>
    <p:sldId id="480" r:id="rId47"/>
    <p:sldId id="481" r:id="rId48"/>
    <p:sldId id="508" r:id="rId49"/>
    <p:sldId id="510" r:id="rId50"/>
    <p:sldId id="549" r:id="rId51"/>
    <p:sldId id="484" r:id="rId52"/>
    <p:sldId id="513" r:id="rId53"/>
    <p:sldId id="512" r:id="rId54"/>
    <p:sldId id="547" r:id="rId55"/>
    <p:sldId id="485" r:id="rId56"/>
    <p:sldId id="514" r:id="rId57"/>
    <p:sldId id="516" r:id="rId58"/>
    <p:sldId id="571" r:id="rId59"/>
    <p:sldId id="518" r:id="rId60"/>
    <p:sldId id="519" r:id="rId61"/>
    <p:sldId id="520" r:id="rId62"/>
    <p:sldId id="523" r:id="rId63"/>
    <p:sldId id="524" r:id="rId64"/>
    <p:sldId id="526" r:id="rId65"/>
    <p:sldId id="548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0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3E757E08-0E98-4197-ACDB-0A02D20981F7}" type="datetimeFigureOut">
              <a:rPr lang="en-US"/>
              <a:pPr>
                <a:defRPr/>
              </a:pPr>
              <a:t>2/13/2014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C7107AEA-6825-4014-A33C-BC79717C30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22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FC0FF9C1-80E6-4D83-A139-D462184B88AE}" type="datetimeFigureOut">
              <a:rPr lang="en-US"/>
              <a:pPr>
                <a:defRPr/>
              </a:pPr>
              <a:t>2/13/2014</a:t>
            </a:fld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B6373F81-EB12-4DB1-8E6B-F6FCB74D64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35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335C9F-F175-4520-901D-E2E27D20995E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C66A6-7CC1-4161-9308-5A84A633D5F2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Operate at the upper layers of the ISI model and provide services to client applications</a:t>
            </a:r>
          </a:p>
          <a:p>
            <a:endParaRPr lang="en-US" smtClean="0"/>
          </a:p>
          <a:p>
            <a:r>
              <a:rPr lang="en-US" smtClean="0"/>
              <a:t>SMTP – transferring email</a:t>
            </a:r>
          </a:p>
          <a:p>
            <a:r>
              <a:rPr lang="en-US" smtClean="0"/>
              <a:t>FTP – transferring files</a:t>
            </a:r>
          </a:p>
          <a:p>
            <a:r>
              <a:rPr lang="en-US" smtClean="0"/>
              <a:t>SNMP – manage and monitor network devices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66E69-DA2F-43EC-9DB7-74BC7B8D46BA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 eaLnBrk="1" hangingPunct="1"/>
            <a:r>
              <a:rPr lang="en-US" smtClean="0"/>
              <a:t>Most protocols contain a combination of components to make communications work correctly</a:t>
            </a:r>
          </a:p>
          <a:p>
            <a:pPr marL="0" lvl="2" eaLnBrk="1" hangingPunct="1"/>
            <a:r>
              <a:rPr lang="en-US" smtClean="0"/>
              <a:t>The components are bundled into protocol suites</a:t>
            </a:r>
          </a:p>
          <a:p>
            <a:pPr marL="0" lvl="2" eaLnBrk="1" hangingPunct="1"/>
            <a:endParaRPr lang="en-US" smtClean="0"/>
          </a:p>
          <a:p>
            <a:pPr marL="0" lvl="2" eaLnBrk="1" hangingPunct="1"/>
            <a:r>
              <a:rPr lang="en-US" smtClean="0"/>
              <a:t>These are the most common, although TCP/IP dominates the networking arena to the point of making most of the other suites nearly obsolete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8E73E98-3F75-41EA-B8A1-067CD003ABCC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most common protocol suite</a:t>
            </a:r>
          </a:p>
          <a:p>
            <a:r>
              <a:rPr lang="en-US" smtClean="0"/>
              <a:t>Basis for the Internet</a:t>
            </a:r>
          </a:p>
          <a:p>
            <a:endParaRPr lang="en-US" smtClean="0"/>
          </a:p>
          <a:p>
            <a:r>
              <a:rPr lang="en-US" smtClean="0"/>
              <a:t>Started when adapted by Unix as its protocol</a:t>
            </a:r>
          </a:p>
          <a:p>
            <a:pPr>
              <a:buFontTx/>
              <a:buChar char="-"/>
            </a:pPr>
            <a:r>
              <a:rPr lang="en-US" smtClean="0"/>
              <a:t>Scalability and superior functionality made it a standard when connecting different kinds of networks</a:t>
            </a:r>
          </a:p>
          <a:p>
            <a:pPr>
              <a:buFontTx/>
              <a:buChar char="-"/>
            </a:pPr>
            <a:endParaRPr lang="en-US" smtClean="0"/>
          </a:p>
          <a:p>
            <a:r>
              <a:rPr lang="en-US" smtClean="0"/>
              <a:t>Actually older than the OSI model, but matches up as in this diagram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1F59E67-0DF6-4490-9892-0CCD6D9EB632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eaLnBrk="1" hangingPunct="1"/>
            <a:r>
              <a:rPr lang="en-US" smtClean="0"/>
              <a:t>More highly compartmentalized than other protocol suites</a:t>
            </a:r>
          </a:p>
          <a:p>
            <a:pPr marL="0" lvl="1" eaLnBrk="1" hangingPunct="1"/>
            <a:endParaRPr lang="en-US" smtClean="0"/>
          </a:p>
          <a:p>
            <a:pPr marL="0" lvl="1" eaLnBrk="1" hangingPunct="1"/>
            <a:r>
              <a:rPr lang="en-US" smtClean="0"/>
              <a:t>ICMP – The Ping utility uses ICMP to request a response from a remote host to verify availability for communications</a:t>
            </a:r>
          </a:p>
          <a:p>
            <a:pPr marL="0" lvl="1" eaLnBrk="1" hangingPunct="1"/>
            <a:endParaRPr lang="en-US" smtClean="0"/>
          </a:p>
          <a:p>
            <a:pPr marL="0" lvl="1" eaLnBrk="1" hangingPunct="1"/>
            <a:r>
              <a:rPr lang="en-US" smtClean="0"/>
              <a:t>ARP can only occur if machines are on the same network </a:t>
            </a:r>
          </a:p>
          <a:p>
            <a:pPr marL="0" lvl="1" eaLnBrk="1" hangingPunct="1"/>
            <a:r>
              <a:rPr lang="en-US" smtClean="0"/>
              <a:t>- Sends an arp request with the IP address to get the MAC address of the physical device thus allowing data link layer to send the frame correctly.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5EED60E-EB28-4146-B80A-A1B8BA0F5152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TCP accepts messages of any length from upper layer and provides transportation to a TCP peer on another network station</a:t>
            </a:r>
          </a:p>
          <a:p>
            <a:endParaRPr lang="en-US" smtClean="0"/>
          </a:p>
          <a:p>
            <a:r>
              <a:rPr lang="en-US" smtClean="0"/>
              <a:t>3-way handshake – computer initiating conversation sends a special packet to the destination saying that it wants to create a connection</a:t>
            </a:r>
          </a:p>
          <a:p>
            <a:r>
              <a:rPr lang="en-US" smtClean="0"/>
              <a:t>Destination responds with a positive acknowledgement</a:t>
            </a:r>
          </a:p>
          <a:p>
            <a:r>
              <a:rPr lang="en-US" smtClean="0"/>
              <a:t>Initiator sends its own ack and the connection is established</a:t>
            </a:r>
          </a:p>
          <a:p>
            <a:endParaRPr lang="en-US" smtClean="0"/>
          </a:p>
          <a:p>
            <a:r>
              <a:rPr lang="en-US" smtClean="0"/>
              <a:t>TCP uses port addresses to determine for which connection a packet is destined</a:t>
            </a:r>
          </a:p>
          <a:p>
            <a:endParaRPr lang="en-US" smtClean="0"/>
          </a:p>
          <a:p>
            <a:r>
              <a:rPr lang="en-US" smtClean="0"/>
              <a:t>UDP is different and not as widely used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EEC3890-8BCB-4A06-9986-FEF6F261483E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DNS operates at Session layer of OSI model</a:t>
            </a:r>
          </a:p>
          <a:p>
            <a:r>
              <a:rPr lang="en-US" smtClean="0"/>
              <a:t> - list of server names and their IP addresses, use names rather than address</a:t>
            </a:r>
          </a:p>
          <a:p>
            <a:r>
              <a:rPr lang="en-US" smtClean="0"/>
              <a:t> - when type www.google.com browser contacts DNS function on your computer which contacts a DNS server </a:t>
            </a:r>
          </a:p>
          <a:p>
            <a:endParaRPr lang="en-US" smtClean="0"/>
          </a:p>
          <a:p>
            <a:r>
              <a:rPr lang="en-US" smtClean="0"/>
              <a:t>Telnet for monitoring remote equipment or logging on to dissimilar system although other techniques are replacing it</a:t>
            </a:r>
          </a:p>
          <a:p>
            <a:endParaRPr lang="en-US" smtClean="0"/>
          </a:p>
          <a:p>
            <a:r>
              <a:rPr lang="en-US" smtClean="0"/>
              <a:t>A lot of other protocols mostly specialized ones that exist and we’ll talk about them later in the course</a:t>
            </a:r>
          </a:p>
          <a:p>
            <a:r>
              <a:rPr lang="en-US" smtClean="0"/>
              <a:t>- Need to understand IP addressing to really understand networks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9B91F55-9660-4651-9A9F-78734115DC02}" type="slidenum">
              <a:rPr lang="en-US" sz="1200" smtClean="0"/>
              <a:pPr/>
              <a:t>28</a:t>
            </a:fld>
            <a:endParaRPr lang="en-US" sz="12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000" smtClean="0"/>
              <a:t>Let’s see how they work together to accomplish communication</a:t>
            </a:r>
          </a:p>
          <a:p>
            <a:r>
              <a:rPr lang="en-US" sz="1000" smtClean="0"/>
              <a:t>Before A can send a message to B it needs to have the IP and the MAC address of Computer B</a:t>
            </a:r>
          </a:p>
          <a:p>
            <a:r>
              <a:rPr lang="en-US" sz="1000" smtClean="0"/>
              <a:t>MAC needed so when computer receives the frame it will know that the message is for it and accept it and read the frame</a:t>
            </a:r>
          </a:p>
          <a:p>
            <a:r>
              <a:rPr lang="en-US" sz="1000" smtClean="0"/>
              <a:t>Information is passed to next layer (Network Layer) for further processing</a:t>
            </a:r>
          </a:p>
          <a:p>
            <a:pPr>
              <a:buFontTx/>
              <a:buChar char="-"/>
            </a:pPr>
            <a:r>
              <a:rPr lang="en-US" sz="1000" smtClean="0"/>
              <a:t>Network layer verifies that the IP address matches </a:t>
            </a:r>
          </a:p>
          <a:p>
            <a:pPr>
              <a:buFontTx/>
              <a:buChar char="-"/>
            </a:pPr>
            <a:endParaRPr lang="en-US" sz="1000" smtClean="0"/>
          </a:p>
          <a:p>
            <a:r>
              <a:rPr lang="en-US" sz="1000" smtClean="0"/>
              <a:t>Mail analogy</a:t>
            </a:r>
          </a:p>
          <a:p>
            <a:pPr>
              <a:buFontTx/>
              <a:buChar char="-"/>
            </a:pPr>
            <a:r>
              <a:rPr lang="en-US" sz="1000" smtClean="0"/>
              <a:t>MAC address is street address</a:t>
            </a:r>
          </a:p>
          <a:p>
            <a:pPr>
              <a:buFontTx/>
              <a:buChar char="-"/>
            </a:pPr>
            <a:r>
              <a:rPr lang="en-US" sz="1000" smtClean="0"/>
              <a:t>Name of the person living in the house can change</a:t>
            </a:r>
          </a:p>
          <a:p>
            <a:pPr>
              <a:buFontTx/>
              <a:buChar char="-"/>
            </a:pPr>
            <a:endParaRPr lang="en-US" sz="1000" smtClean="0"/>
          </a:p>
          <a:p>
            <a:pPr>
              <a:buFontTx/>
              <a:buChar char="-"/>
            </a:pPr>
            <a:r>
              <a:rPr lang="en-US" sz="1000" smtClean="0"/>
              <a:t>When a letter comes in you check to see if it is addressed to you, or you reject it</a:t>
            </a:r>
          </a:p>
          <a:p>
            <a:pPr>
              <a:buFontTx/>
              <a:buChar char="-"/>
            </a:pPr>
            <a:r>
              <a:rPr lang="en-US" sz="1000" smtClean="0"/>
              <a:t>When sending a letter you may have someone’s name but not their street address.  You look it up in an address book </a:t>
            </a:r>
          </a:p>
          <a:p>
            <a:pPr lvl="1">
              <a:buFontTx/>
              <a:buChar char="-"/>
            </a:pPr>
            <a:r>
              <a:rPr lang="en-US" sz="1000" smtClean="0"/>
              <a:t>The address book is ARP…</a:t>
            </a:r>
          </a:p>
          <a:p>
            <a:pPr>
              <a:buFontTx/>
              <a:buChar char="-"/>
            </a:pPr>
            <a:r>
              <a:rPr lang="en-US" sz="1000" smtClean="0"/>
              <a:t>A wants to ping B it pings the IP, network layer sends out an arp request, B replies with MAC Address matching the IP address</a:t>
            </a:r>
          </a:p>
          <a:p>
            <a:pPr>
              <a:buFontTx/>
              <a:buChar char="-"/>
            </a:pPr>
            <a:r>
              <a:rPr lang="en-US" sz="1000" smtClean="0"/>
              <a:t>A adds that to the address and sends the message</a:t>
            </a:r>
          </a:p>
          <a:p>
            <a:endParaRPr lang="en-US" sz="10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9261F4-2E52-4BEE-B1DC-3637C307F379}" type="slidenum">
              <a:rPr lang="en-US" sz="1200" smtClean="0"/>
              <a:pPr/>
              <a:t>29</a:t>
            </a:fld>
            <a:endParaRPr lang="en-US" sz="12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Internet Control Message protocol message</a:t>
            </a:r>
          </a:p>
          <a:p>
            <a:endParaRPr lang="en-US" smtClean="0"/>
          </a:p>
          <a:p>
            <a:pPr>
              <a:buFontTx/>
              <a:buChar char="-"/>
            </a:pPr>
            <a:r>
              <a:rPr lang="en-US" smtClean="0"/>
              <a:t>Add the IP information</a:t>
            </a:r>
          </a:p>
          <a:p>
            <a:pPr>
              <a:buFontTx/>
              <a:buChar char="-"/>
            </a:pPr>
            <a:r>
              <a:rPr lang="en-US" smtClean="0"/>
              <a:t>Add the MAC addresses at the data link layer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35B5FBD-9A01-4C22-935B-326436F1763E}" type="slidenum">
              <a:rPr lang="en-US" sz="1200" smtClean="0"/>
              <a:pPr/>
              <a:t>2</a:t>
            </a:fld>
            <a:endParaRPr 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1EA5621-3C7C-4746-8E30-389B8A8CA33A}" type="slidenum">
              <a:rPr lang="en-US" sz="1200" smtClean="0"/>
              <a:pPr/>
              <a:t>3</a:t>
            </a:fld>
            <a:endParaRPr lang="en-US" sz="12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91F8666-ADE5-4B77-BF92-188B4E0F3CC1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2" eaLnBrk="1" hangingPunct="1"/>
            <a:r>
              <a:rPr lang="en-US" smtClean="0"/>
              <a:t>In a connection, data is sent in an orderly fashion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DEC7B64-2B1D-4403-8F00-6A0B88EF0980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DAA2A0A-C964-40CF-9536-1A7639603D94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B169886-ADEE-4177-95A4-9D49161BC117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9482F3-B90B-4FF1-A173-E56BEBF88C55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CA" smtClean="0"/>
              <a:t>Network protocols provide addressing and routing information, error checking, retransmission requests and rules for communicating in a network.</a:t>
            </a:r>
          </a:p>
          <a:p>
            <a:endParaRPr lang="en-CA" smtClean="0"/>
          </a:p>
          <a:p>
            <a:r>
              <a:rPr lang="en-CA" smtClean="0"/>
              <a:t>Called link services and we’ll talk more about them later.</a:t>
            </a:r>
          </a:p>
          <a:p>
            <a:endParaRPr lang="en-CA" smtClean="0"/>
          </a:p>
          <a:p>
            <a:r>
              <a:rPr lang="en-CA" smtClean="0"/>
              <a:t>IPv6 addresses problems with the IPv4 limitations</a:t>
            </a: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9447F3B-2EAC-4328-840D-A3E4D16DD425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Handle data delivery between computers.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D4173-8B5B-406D-B62D-EAB486DDD8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1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012DD-5B40-487C-9021-2A607CF33E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3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A0AA8-6CAC-4BBD-9496-84B820B5BD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8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2/13/2014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F2121-244C-4F42-BABC-E2CAE0AF09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93F61-708E-4934-86AE-CE7D5EC6F2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0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5EF33-A794-4343-B5DE-BFEFE17079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2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4E090-C1E5-4B06-BEDB-905190D89A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05D2F-8FF7-4DC3-8E6B-D9EF83ECE1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33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4B239-F9F8-4E50-93AF-830BC1EC38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0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41B71-359A-4669-B2C3-D048D64739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7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88DE6-3053-4B9A-AD84-B682511F1A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4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80030-D2A4-4378-9FD2-9136852C8A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99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2/13/2014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8B262C-9CFE-422B-A9E3-B3D60D8077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5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E96B0-4AA4-456B-ABA1-28AD0EAB1A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9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Network+ Guide to Networks, 5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0F536-FD5B-40C0-BE2C-5722947E96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26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Network+ Guide to Networks, 5</a:t>
            </a:r>
            <a:r>
              <a:rPr lang="en-US" baseline="30000"/>
              <a:t>th</a:t>
            </a:r>
            <a:r>
              <a:rPr lang="en-US"/>
              <a:t>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BF80E-45F7-4711-849B-1B24DAC91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0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69851-A713-4930-89BF-7182D27B32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1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CAF25E-27E3-47A1-AC70-D22EE9EADF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2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86126-0DCF-4E19-84D0-B98521F066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6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5A45F-0AAC-4C5D-9E57-EC23619ED7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2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687C0-F3E8-4D4C-B1D0-746AD0A4C7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3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EA1F-37EE-48DE-81DA-4817CF5F2C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6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D5FE2-8D68-48C1-9E39-A53CE76DB0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A39F2B6-EFA9-4687-9972-C3ADF49480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8ED4-C34B-4C5D-9B3D-13C9CA109A53}" type="datetimeFigureOut">
              <a:rPr lang="en-CA" smtClean="0"/>
              <a:t>13/02/2014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39F2B6-EFA9-4687-9972-C3ADF494802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Introduction to TCP/IP Protocols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4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420-A32 Networks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17430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Protocols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54163"/>
            <a:ext cx="8686800" cy="4770437"/>
          </a:xfrm>
        </p:spPr>
        <p:txBody>
          <a:bodyPr/>
          <a:lstStyle/>
          <a:p>
            <a:r>
              <a:rPr lang="en-US" smtClean="0"/>
              <a:t>Provide services to client applications</a:t>
            </a:r>
          </a:p>
          <a:p>
            <a:pPr lvl="1"/>
            <a:r>
              <a:rPr lang="en-US" b="1" smtClean="0"/>
              <a:t>Telnet</a:t>
            </a:r>
            <a:r>
              <a:rPr lang="en-US" smtClean="0"/>
              <a:t> in TCP/IP</a:t>
            </a:r>
          </a:p>
          <a:p>
            <a:pPr lvl="1"/>
            <a:r>
              <a:rPr lang="en-US" b="1" smtClean="0"/>
              <a:t>DHCP</a:t>
            </a:r>
            <a:r>
              <a:rPr lang="en-US" smtClean="0"/>
              <a:t> in TCP/IP</a:t>
            </a:r>
          </a:p>
          <a:p>
            <a:pPr lvl="1"/>
            <a:r>
              <a:rPr lang="en-US" b="1" smtClean="0"/>
              <a:t>HTTP</a:t>
            </a:r>
            <a:r>
              <a:rPr lang="en-US" smtClean="0"/>
              <a:t> in TCP/IP</a:t>
            </a:r>
          </a:p>
          <a:p>
            <a:pPr lvl="1"/>
            <a:r>
              <a:rPr lang="en-US" smtClean="0"/>
              <a:t>Simple Mail Transport Protocol (</a:t>
            </a:r>
            <a:r>
              <a:rPr lang="en-US" b="1" smtClean="0"/>
              <a:t>SMTP</a:t>
            </a:r>
            <a:r>
              <a:rPr lang="en-US" smtClean="0"/>
              <a:t>) in TCP/IP</a:t>
            </a:r>
          </a:p>
          <a:p>
            <a:pPr lvl="1"/>
            <a:r>
              <a:rPr lang="en-US" smtClean="0"/>
              <a:t>File Transfer Protocol (</a:t>
            </a:r>
            <a:r>
              <a:rPr lang="en-US" b="1" smtClean="0"/>
              <a:t>FTP</a:t>
            </a:r>
            <a:r>
              <a:rPr lang="en-US" smtClean="0"/>
              <a:t>) in TCP/IP</a:t>
            </a:r>
          </a:p>
          <a:p>
            <a:pPr lvl="1"/>
            <a:r>
              <a:rPr lang="en-US" smtClean="0"/>
              <a:t>Simple Network Management Protocol (</a:t>
            </a:r>
            <a:r>
              <a:rPr lang="en-US" b="1" smtClean="0"/>
              <a:t>SNMP</a:t>
            </a:r>
            <a:r>
              <a:rPr lang="en-US" smtClean="0"/>
              <a:t>)</a:t>
            </a:r>
          </a:p>
          <a:p>
            <a:pPr lvl="2"/>
            <a:r>
              <a:rPr lang="en-US" smtClean="0"/>
              <a:t>Manages and monitors network devices (TCP/IP)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Protocol Suites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Because most protocols contain a combination of components, these components are usually bundled as a protocol suite</a:t>
            </a:r>
          </a:p>
          <a:p>
            <a:pPr lvl="1"/>
            <a:r>
              <a:rPr lang="en-US" smtClean="0"/>
              <a:t>TCP/IP</a:t>
            </a:r>
          </a:p>
          <a:p>
            <a:pPr lvl="1"/>
            <a:r>
              <a:rPr lang="en-US" smtClean="0"/>
              <a:t>IPX/SPX</a:t>
            </a:r>
          </a:p>
          <a:p>
            <a:pPr lvl="1"/>
            <a:r>
              <a:rPr lang="en-US" smtClean="0"/>
              <a:t>AppleTalk</a:t>
            </a:r>
          </a:p>
          <a:p>
            <a:r>
              <a:rPr lang="en-US" smtClean="0"/>
              <a:t>TCP/IP is the most popular protocol because it is:</a:t>
            </a:r>
          </a:p>
          <a:p>
            <a:pPr lvl="1"/>
            <a:r>
              <a:rPr lang="en-US" b="1" smtClean="0"/>
              <a:t>Low cost</a:t>
            </a:r>
          </a:p>
          <a:p>
            <a:pPr lvl="1"/>
            <a:r>
              <a:rPr lang="en-US" b="1" smtClean="0"/>
              <a:t>Platform independent</a:t>
            </a:r>
          </a:p>
          <a:p>
            <a:pPr lvl="1"/>
            <a:r>
              <a:rPr lang="en-US" b="1" smtClean="0"/>
              <a:t>Routable</a:t>
            </a:r>
          </a:p>
          <a:p>
            <a:pPr lvl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TCP/IP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2"/>
          <a:stretch>
            <a:fillRect/>
          </a:stretch>
        </p:blipFill>
        <p:spPr bwMode="auto">
          <a:xfrm>
            <a:off x="1150938" y="1336675"/>
            <a:ext cx="6348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TCP/IP Network Layer Protocols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IPv4 </a:t>
            </a:r>
            <a:r>
              <a:rPr lang="en-US" dirty="0" smtClean="0"/>
              <a:t>is a Network layer protocol that provides source and destination addressing and routing for the TCP/IP suite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Connectionless protocol; fast but unreliable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Internet Control Message Protocol (ICMP) </a:t>
            </a:r>
            <a:r>
              <a:rPr lang="en-US" dirty="0" smtClean="0"/>
              <a:t>used to send error and control messages between systems or devices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Address Resolution Protocol (ARP) </a:t>
            </a:r>
            <a:r>
              <a:rPr lang="en-US" dirty="0" smtClean="0"/>
              <a:t>resolves logical (IP) addresses to physical (MAC) addresses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TCP/IP Transport Layer Protocols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77200" cy="5105400"/>
          </a:xfrm>
        </p:spPr>
        <p:txBody>
          <a:bodyPr>
            <a:normAutofit fontScale="92500"/>
          </a:bodyPr>
          <a:lstStyle/>
          <a:p>
            <a:r>
              <a:rPr lang="en-US" b="1" smtClean="0"/>
              <a:t>Transmission Control Protocol (TCP) </a:t>
            </a:r>
            <a:r>
              <a:rPr lang="en-US" smtClean="0"/>
              <a:t>is the primary Internet transport protocol</a:t>
            </a:r>
          </a:p>
          <a:p>
            <a:pPr lvl="1"/>
            <a:r>
              <a:rPr lang="en-US" smtClean="0"/>
              <a:t>Connection oriented using a three-way handshake</a:t>
            </a:r>
          </a:p>
          <a:p>
            <a:pPr lvl="1"/>
            <a:r>
              <a:rPr lang="en-US" smtClean="0"/>
              <a:t>Message fragmentation and reassembly</a:t>
            </a:r>
          </a:p>
          <a:p>
            <a:pPr lvl="1"/>
            <a:r>
              <a:rPr lang="en-US" smtClean="0"/>
              <a:t>Uses acknowledgements to ensure that all data was received and to provide flow control</a:t>
            </a:r>
          </a:p>
          <a:p>
            <a:r>
              <a:rPr lang="en-US" b="1" smtClean="0"/>
              <a:t>User Datagram Protocol (UDP) </a:t>
            </a:r>
            <a:r>
              <a:rPr lang="en-US" smtClean="0"/>
              <a:t>is connectionless</a:t>
            </a:r>
          </a:p>
          <a:p>
            <a:pPr lvl="1"/>
            <a:r>
              <a:rPr lang="en-US" smtClean="0"/>
              <a:t>Generally faster, although less reliable, than TCP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Doesn’t segment data or reorder packets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Doesn’t use acknowledgements for reliability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Used by NFS and DNS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TCP/IP Application Layer Protocols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/>
              <a:t>Domain Name System (DNS)</a:t>
            </a:r>
          </a:p>
          <a:p>
            <a:pPr lvl="1">
              <a:defRPr/>
            </a:pPr>
            <a:r>
              <a:rPr lang="en-US" dirty="0"/>
              <a:t>Session layer name-to-address resolution protocol</a:t>
            </a:r>
          </a:p>
          <a:p>
            <a:pPr>
              <a:defRPr/>
            </a:pPr>
            <a:r>
              <a:rPr lang="en-US" b="1" dirty="0"/>
              <a:t>Hypertext Transport Protocol (HTTP)</a:t>
            </a:r>
          </a:p>
          <a:p>
            <a:pPr lvl="1">
              <a:defRPr/>
            </a:pPr>
            <a:r>
              <a:rPr lang="en-US" dirty="0"/>
              <a:t>To transfer Web pages from Web server to browser</a:t>
            </a:r>
          </a:p>
          <a:p>
            <a:pPr>
              <a:defRPr/>
            </a:pPr>
            <a:r>
              <a:rPr lang="en-US" b="1" dirty="0"/>
              <a:t>File Transfer Protocol (FTP)</a:t>
            </a:r>
          </a:p>
          <a:p>
            <a:pPr lvl="1">
              <a:defRPr/>
            </a:pPr>
            <a:r>
              <a:rPr lang="en-US" dirty="0"/>
              <a:t>For file transfer and directory and file manipulation</a:t>
            </a:r>
          </a:p>
          <a:p>
            <a:pPr>
              <a:defRPr/>
            </a:pPr>
            <a:r>
              <a:rPr lang="en-US" b="1" dirty="0"/>
              <a:t>Telnet</a:t>
            </a:r>
          </a:p>
          <a:p>
            <a:pPr lvl="1">
              <a:defRPr/>
            </a:pPr>
            <a:r>
              <a:rPr lang="en-US" dirty="0"/>
              <a:t>Remote terminal </a:t>
            </a:r>
            <a:r>
              <a:rPr lang="en-US" dirty="0" smtClean="0"/>
              <a:t>emulation</a:t>
            </a:r>
            <a:endParaRPr lang="en-US" dirty="0"/>
          </a:p>
          <a:p>
            <a:pPr>
              <a:defRPr/>
            </a:pPr>
            <a:r>
              <a:rPr lang="en-US" b="1" dirty="0"/>
              <a:t>Simple Mail Transport Protocol (SMTP)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Provides </a:t>
            </a:r>
            <a:r>
              <a:rPr lang="en-US" dirty="0"/>
              <a:t>messaging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More About TCP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Provides </a:t>
            </a:r>
            <a:r>
              <a:rPr lang="en-US" b="1" smtClean="0"/>
              <a:t>reliable</a:t>
            </a:r>
            <a:r>
              <a:rPr lang="en-US" smtClean="0"/>
              <a:t> data delivery services</a:t>
            </a:r>
          </a:p>
          <a:p>
            <a:pPr lvl="1" eaLnBrk="1" hangingPunct="1"/>
            <a:r>
              <a:rPr lang="en-US" b="1" smtClean="0"/>
              <a:t>Connection-oriented</a:t>
            </a:r>
          </a:p>
          <a:p>
            <a:pPr lvl="2" eaLnBrk="1" hangingPunct="1"/>
            <a:r>
              <a:rPr lang="en-US" smtClean="0"/>
              <a:t>Establish connection before transmitting data</a:t>
            </a:r>
          </a:p>
          <a:p>
            <a:pPr lvl="2" eaLnBrk="1" hangingPunct="1"/>
            <a:r>
              <a:rPr lang="en-US" smtClean="0"/>
              <a:t>Connection established using an acknowledgement mechanism</a:t>
            </a:r>
          </a:p>
          <a:p>
            <a:pPr lvl="1" eaLnBrk="1" hangingPunct="1"/>
            <a:r>
              <a:rPr lang="en-US" b="1" smtClean="0"/>
              <a:t>Sequencing</a:t>
            </a:r>
            <a:r>
              <a:rPr lang="en-US" smtClean="0"/>
              <a:t> and </a:t>
            </a:r>
            <a:r>
              <a:rPr lang="en-US" b="1" smtClean="0"/>
              <a:t>checksums</a:t>
            </a:r>
            <a:r>
              <a:rPr lang="en-US" smtClean="0"/>
              <a:t> provide the reliability</a:t>
            </a:r>
          </a:p>
          <a:p>
            <a:pPr lvl="1" eaLnBrk="1" hangingPunct="1"/>
            <a:r>
              <a:rPr lang="en-US" b="1" smtClean="0"/>
              <a:t>Flow control</a:t>
            </a:r>
            <a:r>
              <a:rPr lang="en-US" smtClean="0"/>
              <a:t> ensures that data does not flood node, using a sliding window mechanism</a:t>
            </a:r>
          </a:p>
          <a:p>
            <a:pPr eaLnBrk="1" hangingPunct="1"/>
            <a:r>
              <a:rPr lang="en-US" smtClean="0"/>
              <a:t>All info is encapsulated in a </a:t>
            </a:r>
            <a:r>
              <a:rPr lang="en-US" b="1" smtClean="0"/>
              <a:t>TCP header</a:t>
            </a:r>
            <a:r>
              <a:rPr lang="en-US" smtClean="0"/>
              <a:t> 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66B4E9-1263-40E0-8B99-BAA4F3D5B82E}" type="slidenum">
              <a:rPr lang="en-US" sz="1400" smtClean="0"/>
              <a:pPr eaLnBrk="1" hangingPunct="1"/>
              <a:t>16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TCP Header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4F9682-DFB2-4279-971E-BE9C22E46580}" type="slidenum">
              <a:rPr lang="en-US" sz="1400" smtClean="0"/>
              <a:pPr eaLnBrk="1" hangingPunct="1"/>
              <a:t>17</a:t>
            </a:fld>
            <a:endParaRPr lang="en-US" sz="1400" smtClean="0"/>
          </a:p>
        </p:txBody>
      </p:sp>
      <p:grpSp>
        <p:nvGrpSpPr>
          <p:cNvPr id="20485" name="Group 7"/>
          <p:cNvGrpSpPr>
            <a:grpSpLocks/>
          </p:cNvGrpSpPr>
          <p:nvPr/>
        </p:nvGrpSpPr>
        <p:grpSpPr bwMode="auto">
          <a:xfrm>
            <a:off x="990600" y="1752600"/>
            <a:ext cx="6781800" cy="3948113"/>
            <a:chOff x="672" y="1008"/>
            <a:chExt cx="4272" cy="2487"/>
          </a:xfrm>
        </p:grpSpPr>
        <p:pic>
          <p:nvPicPr>
            <p:cNvPr id="20486" name="Picture 5" descr="chp4_F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008"/>
              <a:ext cx="4272" cy="2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Text Box 6"/>
            <p:cNvSpPr txBox="1">
              <a:spLocks noChangeArrowheads="1"/>
            </p:cNvSpPr>
            <p:nvPr/>
          </p:nvSpPr>
          <p:spPr bwMode="auto">
            <a:xfrm>
              <a:off x="768" y="3264"/>
              <a:ext cx="35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sz="1800"/>
                <a:t>           Figure 4-1 A TCP segment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TCP Connection Establishment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A28D1F-A8F3-45E3-953A-4C6A2CF3804A}" type="slidenum">
              <a:rPr lang="en-US" sz="1400" smtClean="0"/>
              <a:pPr eaLnBrk="1" hangingPunct="1"/>
              <a:t>18</a:t>
            </a:fld>
            <a:endParaRPr lang="en-US" sz="1400" smtClean="0"/>
          </a:p>
        </p:txBody>
      </p:sp>
      <p:pic>
        <p:nvPicPr>
          <p:cNvPr id="21509" name="Picture 5" descr="chp4_F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0846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Connection Establishment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Computer A issues message to Computer B</a:t>
            </a:r>
          </a:p>
          <a:p>
            <a:pPr lvl="1" eaLnBrk="1" hangingPunct="1"/>
            <a:r>
              <a:rPr lang="en-US" smtClean="0"/>
              <a:t>Sends segment</a:t>
            </a:r>
          </a:p>
          <a:p>
            <a:pPr lvl="2" eaLnBrk="1" hangingPunct="1"/>
            <a:r>
              <a:rPr lang="en-US" smtClean="0"/>
              <a:t>SYN field: Random synchronize sequence number</a:t>
            </a:r>
          </a:p>
          <a:p>
            <a:pPr eaLnBrk="1" hangingPunct="1"/>
            <a:r>
              <a:rPr lang="en-US" smtClean="0"/>
              <a:t>Computer B receives message</a:t>
            </a:r>
          </a:p>
          <a:p>
            <a:pPr lvl="1" eaLnBrk="1" hangingPunct="1"/>
            <a:r>
              <a:rPr lang="en-US" smtClean="0"/>
              <a:t>Sends segment</a:t>
            </a:r>
          </a:p>
          <a:p>
            <a:pPr lvl="2" eaLnBrk="1" hangingPunct="1"/>
            <a:r>
              <a:rPr lang="en-US" smtClean="0"/>
              <a:t>ACK field: sequence number Computer A sent plus 1</a:t>
            </a:r>
          </a:p>
          <a:p>
            <a:pPr lvl="2" eaLnBrk="1" hangingPunct="1"/>
            <a:r>
              <a:rPr lang="en-US" smtClean="0"/>
              <a:t>SYN field: Computer B random number</a:t>
            </a:r>
          </a:p>
          <a:p>
            <a:pPr eaLnBrk="1" hangingPunct="1"/>
            <a:r>
              <a:rPr lang="en-US" smtClean="0"/>
              <a:t>Computer A responds</a:t>
            </a:r>
          </a:p>
          <a:p>
            <a:pPr lvl="1" eaLnBrk="1" hangingPunct="1"/>
            <a:r>
              <a:rPr lang="en-US" smtClean="0"/>
              <a:t>Sends segment</a:t>
            </a:r>
          </a:p>
          <a:p>
            <a:pPr lvl="2" eaLnBrk="1" hangingPunct="1"/>
            <a:r>
              <a:rPr lang="en-US" smtClean="0"/>
              <a:t>ACK field: sequence number Computer B sent plus 1</a:t>
            </a:r>
          </a:p>
          <a:p>
            <a:pPr lvl="2" eaLnBrk="1" hangingPunct="1"/>
            <a:r>
              <a:rPr lang="en-US" smtClean="0"/>
              <a:t>SYN field: Computer B random number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2A8D6B-B38F-4E86-A580-BA41EFDE66AE}" type="slidenum">
              <a:rPr lang="en-US" sz="1400" smtClean="0"/>
              <a:pPr eaLnBrk="1" hangingPunct="1"/>
              <a:t>19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Protocols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1638"/>
            <a:ext cx="8229600" cy="4576762"/>
          </a:xfrm>
        </p:spPr>
        <p:txBody>
          <a:bodyPr>
            <a:normAutofit fontScale="92500" lnSpcReduction="10000"/>
          </a:bodyPr>
          <a:lstStyle/>
          <a:p>
            <a:r>
              <a:rPr lang="en-US" b="1" smtClean="0"/>
              <a:t>The rules and procedures for communicating</a:t>
            </a:r>
          </a:p>
          <a:p>
            <a:pPr lvl="1"/>
            <a:r>
              <a:rPr lang="en-US" smtClean="0"/>
              <a:t>For two computers to communicate, they must speak the same language and agree on the rules of communication</a:t>
            </a:r>
          </a:p>
          <a:p>
            <a:r>
              <a:rPr lang="en-US" smtClean="0"/>
              <a:t>Protocols can refer to a group of individual protocols that work together to accomplish:</a:t>
            </a:r>
          </a:p>
          <a:p>
            <a:pPr lvl="1"/>
            <a:r>
              <a:rPr lang="en-US" smtClean="0"/>
              <a:t>data translation</a:t>
            </a:r>
          </a:p>
          <a:p>
            <a:pPr lvl="1"/>
            <a:r>
              <a:rPr lang="en-US" smtClean="0"/>
              <a:t>data handling</a:t>
            </a:r>
          </a:p>
          <a:p>
            <a:pPr lvl="1"/>
            <a:r>
              <a:rPr lang="en-US" smtClean="0"/>
              <a:t>error checking</a:t>
            </a:r>
          </a:p>
          <a:p>
            <a:pPr lvl="1"/>
            <a:r>
              <a:rPr lang="en-US" smtClean="0"/>
              <a:t>addressing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UDP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Provides </a:t>
            </a:r>
            <a:r>
              <a:rPr lang="en-US" b="1" smtClean="0"/>
              <a:t>unreliable</a:t>
            </a:r>
            <a:r>
              <a:rPr lang="en-US" smtClean="0"/>
              <a:t> data delivery services</a:t>
            </a:r>
          </a:p>
          <a:p>
            <a:pPr lvl="1" eaLnBrk="1" hangingPunct="1"/>
            <a:r>
              <a:rPr lang="en-US" b="1" smtClean="0"/>
              <a:t>Connectionless</a:t>
            </a:r>
            <a:r>
              <a:rPr lang="en-US" smtClean="0"/>
              <a:t> transport service</a:t>
            </a:r>
          </a:p>
          <a:p>
            <a:pPr lvl="2" eaLnBrk="1" hangingPunct="1"/>
            <a:r>
              <a:rPr lang="en-US" smtClean="0"/>
              <a:t>No assurance packets received in correct sequence</a:t>
            </a:r>
          </a:p>
          <a:p>
            <a:pPr lvl="2" eaLnBrk="1" hangingPunct="1"/>
            <a:r>
              <a:rPr lang="en-US" smtClean="0"/>
              <a:t>No guarantee packets received at all</a:t>
            </a:r>
          </a:p>
          <a:p>
            <a:pPr lvl="2" eaLnBrk="1" hangingPunct="1"/>
            <a:r>
              <a:rPr lang="en-US" smtClean="0"/>
              <a:t>No error checking, sequencing</a:t>
            </a:r>
          </a:p>
          <a:p>
            <a:pPr lvl="1" eaLnBrk="1" hangingPunct="1"/>
            <a:r>
              <a:rPr lang="en-US" smtClean="0"/>
              <a:t>Lacks sophistication, but is more </a:t>
            </a:r>
            <a:r>
              <a:rPr lang="en-US" b="1" smtClean="0"/>
              <a:t>efficient</a:t>
            </a:r>
            <a:r>
              <a:rPr lang="en-US" smtClean="0"/>
              <a:t> than TCP</a:t>
            </a:r>
          </a:p>
          <a:p>
            <a:pPr eaLnBrk="1" hangingPunct="1"/>
            <a:r>
              <a:rPr lang="en-US" smtClean="0"/>
              <a:t>Useful when a </a:t>
            </a:r>
            <a:r>
              <a:rPr lang="en-US" b="1" smtClean="0"/>
              <a:t>large</a:t>
            </a:r>
            <a:r>
              <a:rPr lang="en-US" smtClean="0"/>
              <a:t> volume of data needs to be transferred </a:t>
            </a:r>
            <a:r>
              <a:rPr lang="en-US" b="1" smtClean="0"/>
              <a:t>quickly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086B97-6B08-42E9-9076-0FF7A21A4DF8}" type="slidenum">
              <a:rPr lang="en-US" sz="1400" smtClean="0"/>
              <a:pPr eaLnBrk="1" hangingPunct="1"/>
              <a:t>20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UDP Header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38C51D-CA7F-4FBD-8A2E-027C3501E25D}" type="slidenum">
              <a:rPr lang="en-US" sz="1400" smtClean="0"/>
              <a:pPr eaLnBrk="1" hangingPunct="1"/>
              <a:t>21</a:t>
            </a:fld>
            <a:endParaRPr lang="en-US" sz="1400" smtClean="0"/>
          </a:p>
        </p:txBody>
      </p:sp>
      <p:pic>
        <p:nvPicPr>
          <p:cNvPr id="24581" name="Picture 5" descr="chp4_F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78180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IP is an </a:t>
            </a:r>
            <a:r>
              <a:rPr lang="en-US" b="1" smtClean="0"/>
              <a:t>unreliable</a:t>
            </a:r>
            <a:r>
              <a:rPr lang="en-US" smtClean="0"/>
              <a:t>, </a:t>
            </a:r>
            <a:r>
              <a:rPr lang="en-US" b="1" smtClean="0"/>
              <a:t>connectionless</a:t>
            </a:r>
            <a:r>
              <a:rPr lang="en-US" smtClean="0"/>
              <a:t> protocol.  </a:t>
            </a:r>
          </a:p>
          <a:p>
            <a:pPr lvl="1" eaLnBrk="1" hangingPunct="1"/>
            <a:r>
              <a:rPr lang="en-US" smtClean="0"/>
              <a:t>There is no guaranteed data delivery.</a:t>
            </a:r>
          </a:p>
          <a:p>
            <a:pPr eaLnBrk="1" hangingPunct="1"/>
            <a:r>
              <a:rPr lang="en-US" smtClean="0"/>
              <a:t>IP is used by higher level protocols to ensure data packets are delivered to the correct addresses.</a:t>
            </a:r>
          </a:p>
          <a:p>
            <a:pPr eaLnBrk="1" hangingPunct="1"/>
            <a:r>
              <a:rPr lang="en-US" smtClean="0"/>
              <a:t>IP is all about </a:t>
            </a:r>
            <a:r>
              <a:rPr lang="en-US" b="1" smtClean="0"/>
              <a:t>addressing</a:t>
            </a:r>
            <a:r>
              <a:rPr lang="en-US" smtClean="0"/>
              <a:t>…</a:t>
            </a:r>
          </a:p>
          <a:p>
            <a:pPr lvl="1" eaLnBrk="1" hangingPunct="1"/>
            <a:r>
              <a:rPr lang="en-US" smtClean="0"/>
              <a:t>IP header contains </a:t>
            </a:r>
            <a:r>
              <a:rPr lang="en-US" b="1" smtClean="0"/>
              <a:t>source</a:t>
            </a:r>
            <a:r>
              <a:rPr lang="en-US" smtClean="0"/>
              <a:t> and </a:t>
            </a:r>
            <a:r>
              <a:rPr lang="en-US" b="1" smtClean="0"/>
              <a:t>destination</a:t>
            </a:r>
            <a:r>
              <a:rPr lang="en-US" smtClean="0"/>
              <a:t> IP address</a:t>
            </a:r>
          </a:p>
          <a:p>
            <a:pPr lvl="1" eaLnBrk="1" hangingPunct="1"/>
            <a:r>
              <a:rPr lang="en-US" smtClean="0"/>
              <a:t>The addressing allows internetworking - traverse more than one LAN segment</a:t>
            </a:r>
          </a:p>
          <a:p>
            <a:pPr eaLnBrk="1" hangingPunct="1"/>
            <a:r>
              <a:rPr lang="en-US" smtClean="0"/>
              <a:t>IP has a small reliability component by using a header checksum which verifies routing information integrity in the IP header.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361622-6865-43C2-8425-76CB403B9463}" type="slidenum">
              <a:rPr lang="en-US" sz="1400" smtClean="0"/>
              <a:pPr eaLnBrk="1" hangingPunct="1"/>
              <a:t>22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IP Header</a:t>
            </a: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C488E33-0D85-49F8-A500-65BFD17ACC00}" type="slidenum">
              <a:rPr lang="en-US" sz="1400" smtClean="0"/>
              <a:pPr eaLnBrk="1" hangingPunct="1"/>
              <a:t>23</a:t>
            </a:fld>
            <a:endParaRPr lang="en-US" sz="1400" smtClean="0"/>
          </a:p>
        </p:txBody>
      </p:sp>
      <p:pic>
        <p:nvPicPr>
          <p:cNvPr id="26629" name="Picture 5" descr="chp4_F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2945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ICMP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smtClean="0"/>
              <a:t>ICMP reports on data delivery success/failure</a:t>
            </a:r>
          </a:p>
          <a:p>
            <a:pPr eaLnBrk="1" hangingPunct="1"/>
            <a:r>
              <a:rPr lang="en-US" b="1" smtClean="0"/>
              <a:t>Ping</a:t>
            </a:r>
            <a:r>
              <a:rPr lang="en-US" smtClean="0"/>
              <a:t> is an example of an ICMP packet</a:t>
            </a:r>
          </a:p>
          <a:p>
            <a:pPr eaLnBrk="1" hangingPunct="1"/>
            <a:r>
              <a:rPr lang="en-US" smtClean="0"/>
              <a:t>ICMP is used to detect transmission failures and report them to the sender.  It is used to detect:</a:t>
            </a:r>
          </a:p>
          <a:p>
            <a:pPr lvl="1" eaLnBrk="1" hangingPunct="1"/>
            <a:r>
              <a:rPr lang="en-US" b="1" smtClean="0"/>
              <a:t>Network congestion</a:t>
            </a:r>
          </a:p>
          <a:p>
            <a:pPr lvl="1" eaLnBrk="1" hangingPunct="1"/>
            <a:r>
              <a:rPr lang="en-US" b="1" smtClean="0"/>
              <a:t>Data that fails to reach the destination</a:t>
            </a:r>
          </a:p>
          <a:p>
            <a:pPr eaLnBrk="1" hangingPunct="1"/>
            <a:r>
              <a:rPr lang="en-US" smtClean="0"/>
              <a:t>ICMP cannot correct errors, it can only detect them.</a:t>
            </a:r>
          </a:p>
          <a:p>
            <a:pPr lvl="1" eaLnBrk="1" hangingPunct="1"/>
            <a:r>
              <a:rPr lang="en-US" smtClean="0"/>
              <a:t>Provides critical network troubleshooting information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C681E7A-F091-44F9-9847-4C0874621749}" type="slidenum">
              <a:rPr lang="en-US" sz="1400" smtClean="0"/>
              <a:pPr eaLnBrk="1" hangingPunct="1"/>
              <a:t>24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ARP (Address Resolution Protocol)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smtClean="0"/>
              <a:t>ARP obtains the host MAC (physical) address</a:t>
            </a:r>
          </a:p>
          <a:p>
            <a:pPr lvl="1" eaLnBrk="1" hangingPunct="1"/>
            <a:r>
              <a:rPr lang="en-US" smtClean="0"/>
              <a:t>Creates database that maps the </a:t>
            </a:r>
            <a:r>
              <a:rPr lang="en-US" b="1" smtClean="0"/>
              <a:t>MAC address</a:t>
            </a:r>
            <a:r>
              <a:rPr lang="en-US" smtClean="0"/>
              <a:t> to the host’s </a:t>
            </a:r>
            <a:r>
              <a:rPr lang="en-US" b="1" smtClean="0"/>
              <a:t>IP (logical) address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b="1" smtClean="0"/>
              <a:t>ARP table</a:t>
            </a:r>
            <a:r>
              <a:rPr lang="en-US" smtClean="0"/>
              <a:t> (ARP cache) is the name of this database</a:t>
            </a:r>
          </a:p>
          <a:p>
            <a:pPr lvl="2" eaLnBrk="1" hangingPunct="1"/>
            <a:r>
              <a:rPr lang="en-US" smtClean="0"/>
              <a:t>Stored on computers hard drive</a:t>
            </a:r>
          </a:p>
          <a:p>
            <a:pPr lvl="2" eaLnBrk="1" hangingPunct="1"/>
            <a:r>
              <a:rPr lang="en-US" smtClean="0"/>
              <a:t>Contains recognized MAC-to-IP address mappings</a:t>
            </a:r>
          </a:p>
          <a:p>
            <a:pPr lvl="2" eaLnBrk="1" hangingPunct="1"/>
            <a:r>
              <a:rPr lang="en-US" smtClean="0"/>
              <a:t>The ARP table increases efficiency by storing mappings locally, and only needing to request the mapping over the network when the address is not in the ARP cache.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CB5FAB-C0FE-40EF-868C-E10BB9DFBF71}" type="slidenum">
              <a:rPr lang="en-US" sz="1400" smtClean="0"/>
              <a:pPr eaLnBrk="1" hangingPunct="1"/>
              <a:t>25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ARP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ARP cache contains two types of entries: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Dynamic</a:t>
            </a:r>
            <a:r>
              <a:rPr lang="en-US" smtClean="0"/>
              <a:t> entries, which are created when a client makes an ARP request that cannot be satisfied by data in ARP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Static</a:t>
            </a:r>
            <a:r>
              <a:rPr lang="en-US" smtClean="0"/>
              <a:t> entries, which are entries entered manually using an ARP utility program.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ARP utility program is accessed via the </a:t>
            </a:r>
            <a:r>
              <a:rPr lang="en-US" smtClean="0">
                <a:latin typeface="Courier New" pitchFamily="49" charset="0"/>
              </a:rPr>
              <a:t>arp</a:t>
            </a:r>
            <a:r>
              <a:rPr lang="en-US" smtClean="0"/>
              <a:t> command in both Windows and Linux.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Provides ARP table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Provides way to manipulate device’s ARP table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B14D0D-5D40-4D82-915B-A69078B52524}" type="slidenum">
              <a:rPr lang="en-US" sz="1400" smtClean="0"/>
              <a:pPr eaLnBrk="1" hangingPunct="1"/>
              <a:t>26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Sample ARP Cache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DE85A6-EC22-45DE-B586-D409D218BA42}" type="slidenum">
              <a:rPr lang="en-US" sz="1400" smtClean="0"/>
              <a:pPr eaLnBrk="1" hangingPunct="1"/>
              <a:t>27</a:t>
            </a:fld>
            <a:endParaRPr lang="en-US" sz="1400" smtClean="0"/>
          </a:p>
        </p:txBody>
      </p:sp>
      <p:pic>
        <p:nvPicPr>
          <p:cNvPr id="30725" name="Picture 11" descr="Fig 4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23900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IP, ICMP, and ARP in Action</a:t>
            </a:r>
          </a:p>
        </p:txBody>
      </p:sp>
      <p:pic>
        <p:nvPicPr>
          <p:cNvPr id="31747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8"/>
          <a:stretch>
            <a:fillRect/>
          </a:stretch>
        </p:blipFill>
        <p:spPr bwMode="auto">
          <a:xfrm>
            <a:off x="304800" y="1676400"/>
            <a:ext cx="84788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IP, ICMP, and ARP in Action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2"/>
          <a:stretch>
            <a:fillRect/>
          </a:stretch>
        </p:blipFill>
        <p:spPr bwMode="auto">
          <a:xfrm>
            <a:off x="338138" y="1584325"/>
            <a:ext cx="8424862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Function of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54163"/>
            <a:ext cx="8686800" cy="4694237"/>
          </a:xfrm>
        </p:spPr>
        <p:txBody>
          <a:bodyPr/>
          <a:lstStyle/>
          <a:p>
            <a:r>
              <a:rPr lang="en-US" smtClean="0"/>
              <a:t>As protocols serve their functions in the OSI model, they might work at one or many layers</a:t>
            </a:r>
          </a:p>
          <a:p>
            <a:r>
              <a:rPr lang="en-US" smtClean="0"/>
              <a:t>When a set of protocols works cooperatively, it’s called a </a:t>
            </a:r>
            <a:r>
              <a:rPr lang="en-US" b="1" smtClean="0"/>
              <a:t>protocol stack </a:t>
            </a:r>
            <a:r>
              <a:rPr lang="en-US" smtClean="0"/>
              <a:t>or protocol suite</a:t>
            </a:r>
          </a:p>
          <a:p>
            <a:pPr lvl="1"/>
            <a:r>
              <a:rPr lang="en-US" smtClean="0"/>
              <a:t>The most common protocol stack is </a:t>
            </a:r>
            <a:r>
              <a:rPr lang="en-US" b="1" smtClean="0"/>
              <a:t>TCP/IP</a:t>
            </a:r>
            <a:r>
              <a:rPr lang="en-US" smtClean="0"/>
              <a:t>, the Internet protocol suite</a:t>
            </a:r>
          </a:p>
          <a:p>
            <a:pPr lvl="1"/>
            <a:r>
              <a:rPr lang="en-US" smtClean="0"/>
              <a:t>Levels of a protocol stack map to their functions in the OSI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RARP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Problem: If a device does not know its own IP address then it cannot use ARP.</a:t>
            </a:r>
          </a:p>
          <a:p>
            <a:pPr eaLnBrk="1" hangingPunct="1"/>
            <a:r>
              <a:rPr lang="en-US" dirty="0" smtClean="0"/>
              <a:t>Solution: RARP - (Reverse Address Resolution Protocol)</a:t>
            </a:r>
          </a:p>
          <a:p>
            <a:pPr lvl="1" eaLnBrk="1" hangingPunct="1"/>
            <a:r>
              <a:rPr lang="en-US" b="1" dirty="0" smtClean="0"/>
              <a:t>Client sends broadcast message with MAC address and receives the IP address in reply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RARP server maintains a table which contains MAC addresses and their associated IP addresses.</a:t>
            </a:r>
          </a:p>
          <a:p>
            <a:pPr eaLnBrk="1" hangingPunct="1"/>
            <a:r>
              <a:rPr lang="en-US" dirty="0" smtClean="0"/>
              <a:t>RARP was originally developed for diskless workstations.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7CD285-A056-44A0-BA31-80DDA8BBFEBB}" type="slidenum">
              <a:rPr lang="en-US" sz="1400" smtClean="0"/>
              <a:pPr eaLnBrk="1" hangingPunct="1"/>
              <a:t>30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IP Address assignment</a:t>
            </a:r>
            <a:endParaRPr lang="en-CA" dirty="0"/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F7F5DA-4087-43EF-A01E-80DCF5C87BB2}" type="slidenum">
              <a:rPr lang="en-US" sz="1400" smtClean="0"/>
              <a:pPr eaLnBrk="1" hangingPunct="1"/>
              <a:t>31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Assigning IP Addresses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Several different government-sponsored organizations assign IP addresses to ISPs and network providers.</a:t>
            </a:r>
          </a:p>
          <a:p>
            <a:pPr lvl="1" eaLnBrk="1" hangingPunct="1"/>
            <a:r>
              <a:rPr lang="en-US" smtClean="0"/>
              <a:t>IANA, ICANN, RIRs</a:t>
            </a:r>
          </a:p>
          <a:p>
            <a:pPr eaLnBrk="1" hangingPunct="1"/>
            <a:r>
              <a:rPr lang="en-US" smtClean="0"/>
              <a:t>Most companies and individuals obtain their IP addresses from </a:t>
            </a:r>
            <a:r>
              <a:rPr lang="en-US" b="1" smtClean="0"/>
              <a:t>ISPs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Every network node must have a </a:t>
            </a:r>
            <a:r>
              <a:rPr lang="en-US" b="1" smtClean="0"/>
              <a:t>unique</a:t>
            </a:r>
            <a:r>
              <a:rPr lang="en-US" smtClean="0"/>
              <a:t> IP address</a:t>
            </a:r>
          </a:p>
          <a:p>
            <a:pPr lvl="1" eaLnBrk="1" hangingPunct="1"/>
            <a:r>
              <a:rPr lang="en-US" smtClean="0"/>
              <a:t>Error message otherwise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2756AF-4EF8-4453-8057-D9771D3FB08F}" type="slidenum">
              <a:rPr lang="en-US" sz="1400" smtClean="0"/>
              <a:pPr eaLnBrk="1" hangingPunct="1"/>
              <a:t>32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Assigning IP Addresses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IP addresses can be assigned in one of two ways:</a:t>
            </a:r>
          </a:p>
          <a:p>
            <a:pPr lvl="1" eaLnBrk="1" hangingPunct="1"/>
            <a:r>
              <a:rPr lang="en-US" b="1" smtClean="0"/>
              <a:t>Static</a:t>
            </a:r>
            <a:r>
              <a:rPr lang="en-US" smtClean="0"/>
              <a:t> IP address</a:t>
            </a:r>
          </a:p>
          <a:p>
            <a:pPr lvl="2" eaLnBrk="1" hangingPunct="1"/>
            <a:r>
              <a:rPr lang="en-US" smtClean="0"/>
              <a:t>Assigned manually by a person</a:t>
            </a:r>
          </a:p>
          <a:p>
            <a:pPr lvl="2" eaLnBrk="1" hangingPunct="1"/>
            <a:r>
              <a:rPr lang="en-US" smtClean="0"/>
              <a:t>Done by modifying client workstation TCP/IP properties</a:t>
            </a:r>
          </a:p>
          <a:p>
            <a:pPr lvl="2" eaLnBrk="1" hangingPunct="1"/>
            <a:r>
              <a:rPr lang="en-US" smtClean="0"/>
              <a:t>Can result in duplicate addresses due to human error</a:t>
            </a:r>
          </a:p>
          <a:p>
            <a:pPr lvl="1" eaLnBrk="1" hangingPunct="1"/>
            <a:r>
              <a:rPr lang="en-US" b="1" smtClean="0"/>
              <a:t>Automatic</a:t>
            </a:r>
            <a:r>
              <a:rPr lang="en-US" smtClean="0"/>
              <a:t> IP addressing</a:t>
            </a:r>
          </a:p>
          <a:p>
            <a:pPr lvl="2" eaLnBrk="1" hangingPunct="1"/>
            <a:r>
              <a:rPr lang="en-US" smtClean="0"/>
              <a:t>Application assigns the address</a:t>
            </a:r>
          </a:p>
          <a:p>
            <a:pPr lvl="2" eaLnBrk="1" hangingPunct="1"/>
            <a:r>
              <a:rPr lang="en-US" smtClean="0"/>
              <a:t>BOOTP (obsolete) and DHCP</a:t>
            </a:r>
          </a:p>
          <a:p>
            <a:pPr lvl="2" eaLnBrk="1" hangingPunct="1"/>
            <a:r>
              <a:rPr lang="en-US" smtClean="0"/>
              <a:t>Reduce chance of duplicate IP address error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62A11E-1268-4811-B942-5D5644F97A4F}" type="slidenum">
              <a:rPr lang="en-US" sz="1400" smtClean="0"/>
              <a:pPr eaLnBrk="1" hangingPunct="1"/>
              <a:t>33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DHCP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DHCP</a:t>
            </a:r>
            <a:r>
              <a:rPr lang="en-US" smtClean="0"/>
              <a:t> = Dynamic Host Configuration Protocol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Application layer protocol developed by IETF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Automatically assigns a network device a unique IP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Reduces chance of duplicate IP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Allows users to move their network devices without having to change their TCP/IP configuration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Makes IP addressing transparent for mobile users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Requires DHCP service on DHCP server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54A0B3-0891-4E5D-940F-FE6307EA8A48}" type="slidenum">
              <a:rPr lang="en-US" sz="1400" smtClean="0"/>
              <a:pPr eaLnBrk="1" hangingPunct="1"/>
              <a:t>34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DHCP Leasing Process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With DHCP, device borrows (leases) an IP address</a:t>
            </a:r>
          </a:p>
          <a:p>
            <a:pPr lvl="1" eaLnBrk="1" hangingPunct="1"/>
            <a:r>
              <a:rPr lang="en-US" b="1" dirty="0" smtClean="0"/>
              <a:t>Devices use IP address temporarily for a specified time limit</a:t>
            </a:r>
          </a:p>
          <a:p>
            <a:pPr eaLnBrk="1" hangingPunct="1"/>
            <a:r>
              <a:rPr lang="en-US" dirty="0" smtClean="0"/>
              <a:t>Lease time</a:t>
            </a:r>
          </a:p>
          <a:p>
            <a:pPr lvl="1" eaLnBrk="1" hangingPunct="1"/>
            <a:r>
              <a:rPr lang="en-US" dirty="0" smtClean="0"/>
              <a:t>Determined when client obtains IP address at log on</a:t>
            </a:r>
          </a:p>
          <a:p>
            <a:pPr lvl="1" eaLnBrk="1" hangingPunct="1"/>
            <a:r>
              <a:rPr lang="en-US" dirty="0" smtClean="0"/>
              <a:t>User may force lease termination</a:t>
            </a:r>
          </a:p>
          <a:p>
            <a:pPr eaLnBrk="1" hangingPunct="1"/>
            <a:r>
              <a:rPr lang="en-US" dirty="0" smtClean="0"/>
              <a:t>DHCP service configuration</a:t>
            </a:r>
          </a:p>
          <a:p>
            <a:pPr lvl="1" eaLnBrk="1" hangingPunct="1"/>
            <a:r>
              <a:rPr lang="en-US" dirty="0" smtClean="0"/>
              <a:t>Specify leased address range</a:t>
            </a:r>
          </a:p>
          <a:p>
            <a:pPr lvl="1" eaLnBrk="1" hangingPunct="1"/>
            <a:r>
              <a:rPr lang="en-US" dirty="0" smtClean="0"/>
              <a:t>Configure lease duration</a:t>
            </a:r>
          </a:p>
          <a:p>
            <a:pPr eaLnBrk="1" hangingPunct="1"/>
            <a:r>
              <a:rPr lang="en-US" dirty="0" smtClean="0"/>
              <a:t>Several steps to negotiate client’s first lease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431204-C753-448F-979E-18A139AA8A30}" type="slidenum">
              <a:rPr lang="en-US" sz="1400" smtClean="0"/>
              <a:pPr eaLnBrk="1" hangingPunct="1"/>
              <a:t>35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DHCP Leasing Process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06418F-0F4B-4A12-86CB-4B9EAE6ED5DC}" type="slidenum">
              <a:rPr lang="en-US" sz="1400" smtClean="0"/>
              <a:pPr eaLnBrk="1" hangingPunct="1"/>
              <a:t>36</a:t>
            </a:fld>
            <a:endParaRPr lang="en-US" sz="1400" smtClean="0"/>
          </a:p>
        </p:txBody>
      </p:sp>
      <p:pic>
        <p:nvPicPr>
          <p:cNvPr id="39941" name="Picture 6" descr="chp4_F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447800"/>
            <a:ext cx="76469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Terminating a DHCP Lease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DHCP lease may expire for one of two reasons: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Automatic expiration (time up)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Established in server configuration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Manually terminated at any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Client’s TCP/IP configuration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Server’s DHCP configuration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Circumstances requiring lease termination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DHCP server fails and replaced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Windows: release of TCP/IP settings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DHCP services run on several server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Installation and configurations vary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2F4F1D-A197-4C95-A710-8D44A9C2146A}" type="slidenum">
              <a:rPr lang="en-US" sz="1400" smtClean="0"/>
              <a:pPr eaLnBrk="1" hangingPunct="1"/>
              <a:t>37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APIPA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APIPA = </a:t>
            </a:r>
            <a:r>
              <a:rPr lang="en-US" b="1" dirty="0" smtClean="0"/>
              <a:t>Automatic Private IP Addressing</a:t>
            </a:r>
          </a:p>
          <a:p>
            <a:pPr lvl="1" eaLnBrk="1" hangingPunct="1"/>
            <a:r>
              <a:rPr lang="en-US" dirty="0" smtClean="0"/>
              <a:t>Supported only by </a:t>
            </a:r>
            <a:r>
              <a:rPr lang="en-US" b="1" dirty="0" smtClean="0"/>
              <a:t>Windows</a:t>
            </a:r>
          </a:p>
          <a:p>
            <a:pPr eaLnBrk="1" hangingPunct="1"/>
            <a:r>
              <a:rPr lang="en-US" b="1" dirty="0" smtClean="0"/>
              <a:t>APIPA allows assignment of an IP address even when a DHCP server is not running.</a:t>
            </a:r>
          </a:p>
          <a:p>
            <a:pPr lvl="2" eaLnBrk="1" hangingPunct="1"/>
            <a:r>
              <a:rPr lang="en-US" dirty="0" smtClean="0"/>
              <a:t>Provides IP address automatically</a:t>
            </a:r>
          </a:p>
          <a:p>
            <a:pPr eaLnBrk="1" hangingPunct="1"/>
            <a:r>
              <a:rPr lang="en-US" dirty="0" smtClean="0"/>
              <a:t>APIPA assigns an IP address from </a:t>
            </a:r>
            <a:r>
              <a:rPr lang="en-US" b="1" dirty="0" smtClean="0"/>
              <a:t>predefined</a:t>
            </a:r>
            <a:r>
              <a:rPr lang="en-US" dirty="0" smtClean="0"/>
              <a:t> pool of addresses, which are reserved for this purpose.</a:t>
            </a:r>
          </a:p>
          <a:p>
            <a:pPr lvl="1" eaLnBrk="1" hangingPunct="1"/>
            <a:r>
              <a:rPr lang="en-US" dirty="0" smtClean="0"/>
              <a:t>169.254.0.0 through 169.254.255.255</a:t>
            </a:r>
          </a:p>
          <a:p>
            <a:pPr eaLnBrk="1" hangingPunct="1"/>
            <a:r>
              <a:rPr lang="en-US" dirty="0" smtClean="0"/>
              <a:t>Disadvantage of APIPA:</a:t>
            </a:r>
          </a:p>
          <a:p>
            <a:pPr lvl="1" eaLnBrk="1" hangingPunct="1"/>
            <a:r>
              <a:rPr lang="en-US" dirty="0" smtClean="0"/>
              <a:t>A computer can only communicate with other nodes using addresses in APIPA range.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52BC13-CD98-418C-BCCA-681B6B1E12BB}" type="slidenum">
              <a:rPr lang="en-US" sz="1400" smtClean="0"/>
              <a:pPr eaLnBrk="1" hangingPunct="1"/>
              <a:t>38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PORTs and sockets</a:t>
            </a:r>
            <a:endParaRPr lang="en-CA" dirty="0"/>
          </a:p>
        </p:txBody>
      </p:sp>
      <p:sp>
        <p:nvSpPr>
          <p:cNvPr id="4301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496A74-E9C1-4674-8E04-6C86DAC9CB28}" type="slidenum">
              <a:rPr lang="en-US" sz="1400" smtClean="0"/>
              <a:pPr eaLnBrk="1" hangingPunct="1"/>
              <a:t>39</a:t>
            </a:fld>
            <a:endParaRPr lang="en-US" sz="14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2125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Connectionless Vs Connection-Oriented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54163"/>
            <a:ext cx="8686800" cy="46942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b="1" dirty="0" smtClean="0"/>
              <a:t>Connectionless </a:t>
            </a:r>
            <a:r>
              <a:rPr lang="en-US" dirty="0"/>
              <a:t>delivery place data on the network and assume it will get through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Connectionless protocols </a:t>
            </a:r>
            <a:r>
              <a:rPr lang="en-US" dirty="0" smtClean="0"/>
              <a:t>not entirely </a:t>
            </a:r>
            <a:r>
              <a:rPr lang="en-US" dirty="0"/>
              <a:t>reliable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Are fast: little overhead, don’t waste time establishing/managing/tearing down </a:t>
            </a:r>
            <a:r>
              <a:rPr lang="en-US" dirty="0" smtClean="0"/>
              <a:t>connections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Example: </a:t>
            </a:r>
            <a:r>
              <a:rPr lang="en-US" b="1" dirty="0" smtClean="0"/>
              <a:t>UDP</a:t>
            </a:r>
            <a:endParaRPr lang="en-US" b="1" dirty="0"/>
          </a:p>
          <a:p>
            <a:pPr>
              <a:lnSpc>
                <a:spcPct val="110000"/>
              </a:lnSpc>
              <a:defRPr/>
            </a:pPr>
            <a:r>
              <a:rPr lang="en-US" b="1" dirty="0"/>
              <a:t>Connection-oriented </a:t>
            </a:r>
            <a:r>
              <a:rPr lang="en-US" dirty="0"/>
              <a:t>protocols are more reliable </a:t>
            </a:r>
            <a:r>
              <a:rPr lang="en-US" dirty="0" smtClean="0"/>
              <a:t>and slower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Two computers establish a connection before data transfer begins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Ensures </a:t>
            </a:r>
            <a:r>
              <a:rPr lang="en-US" dirty="0"/>
              <a:t>that all data is received and is accurate, or that suitable error messages are </a:t>
            </a:r>
            <a:r>
              <a:rPr lang="en-US" dirty="0" smtClean="0"/>
              <a:t>generated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 smtClean="0"/>
              <a:t>Example: </a:t>
            </a:r>
            <a:r>
              <a:rPr lang="en-US" b="1" dirty="0" smtClean="0"/>
              <a:t>TCP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Sockets and Ports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Just as a device requires a unique address to send and receive information over a network, </a:t>
            </a:r>
            <a:r>
              <a:rPr lang="en-US" b="1" dirty="0" smtClean="0"/>
              <a:t>processes</a:t>
            </a:r>
            <a:r>
              <a:rPr lang="en-US" dirty="0" smtClean="0"/>
              <a:t> also require a </a:t>
            </a:r>
            <a:r>
              <a:rPr lang="en-US" b="1" dirty="0" smtClean="0"/>
              <a:t>unique address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Every process is  assigned a unique </a:t>
            </a:r>
            <a:r>
              <a:rPr lang="en-US" b="1" dirty="0" smtClean="0"/>
              <a:t>port</a:t>
            </a:r>
            <a:r>
              <a:rPr lang="en-US" dirty="0" smtClean="0"/>
              <a:t>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Ports simplify TCP/IP communications and ensure data is transmitted correctly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Process’s socket is a port number plus host machine’s IP address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Telnet port number: 23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IPv4 host address: 10.43.3.87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Socket address: 10.43.3.87:23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AE2032-6F5E-4971-852D-84CCD2607211}" type="slidenum">
              <a:rPr lang="en-US" sz="1400" smtClean="0"/>
              <a:pPr eaLnBrk="1" hangingPunct="1"/>
              <a:t>40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Virtual Connection for Telnet Service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F85EF7-3348-4CEF-9098-C0419A0BB55C}" type="slidenum">
              <a:rPr lang="en-US" sz="1400" smtClean="0"/>
              <a:pPr eaLnBrk="1" hangingPunct="1"/>
              <a:t>41</a:t>
            </a:fld>
            <a:endParaRPr lang="en-US" sz="1400" smtClean="0"/>
          </a:p>
        </p:txBody>
      </p:sp>
      <p:pic>
        <p:nvPicPr>
          <p:cNvPr id="45061" name="Picture 5" descr="chp4_F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0327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Sockets and Ports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Port numbers range from 0 to 65535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Three types of ports: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Well Known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Range: 0 to 1023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Operating system or administrator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Registered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Range: 1024 to 49151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Network users, processes with no special privileges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Dynamic and/or Private 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Range: 49152 through 65535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No restrictions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D005BF-AF40-4522-8B34-D06CED6F24A9}" type="slidenum">
              <a:rPr lang="en-US" sz="1400" smtClean="0"/>
              <a:pPr eaLnBrk="1" hangingPunct="1"/>
              <a:t>42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Commonly Used TCP/IP Port Numbers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C72C19-49B3-440D-8A61-17161EDD6EAD}" type="slidenum">
              <a:rPr lang="en-US" sz="1400" smtClean="0"/>
              <a:pPr eaLnBrk="1" hangingPunct="1"/>
              <a:t>43</a:t>
            </a:fld>
            <a:endParaRPr lang="en-US" sz="1400" smtClean="0"/>
          </a:p>
        </p:txBody>
      </p:sp>
      <p:pic>
        <p:nvPicPr>
          <p:cNvPr id="47109" name="Picture 6" descr="Table 4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752600"/>
            <a:ext cx="6829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Host names and DNS</a:t>
            </a:r>
            <a:endParaRPr lang="en-CA" dirty="0"/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12CBEB-5508-405D-B1C7-F174B1F39CA0}" type="slidenum">
              <a:rPr lang="en-US" sz="1400" smtClean="0"/>
              <a:pPr eaLnBrk="1" hangingPunct="1"/>
              <a:t>44</a:t>
            </a:fld>
            <a:endParaRPr lang="en-US" sz="140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Host Names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TCP/IP addressing uses long, complicated numbers, which are good for computers, not so good for people.</a:t>
            </a:r>
          </a:p>
          <a:p>
            <a:pPr eaLnBrk="1" hangingPunct="1"/>
            <a:r>
              <a:rPr lang="en-US" smtClean="0"/>
              <a:t>People remember words better, so Internet authorities established an Internet node naming system based on words, rather than numbers.</a:t>
            </a:r>
          </a:p>
          <a:p>
            <a:pPr eaLnBrk="1" hangingPunct="1"/>
            <a:r>
              <a:rPr lang="en-US" b="1" smtClean="0"/>
              <a:t>Host</a:t>
            </a:r>
            <a:r>
              <a:rPr lang="en-US" smtClean="0"/>
              <a:t> = any Internet device</a:t>
            </a:r>
          </a:p>
          <a:p>
            <a:pPr eaLnBrk="1" hangingPunct="1"/>
            <a:r>
              <a:rPr lang="en-US" b="1" smtClean="0"/>
              <a:t>Host name</a:t>
            </a:r>
            <a:r>
              <a:rPr lang="en-US" smtClean="0"/>
              <a:t> = name describing the device.</a:t>
            </a:r>
          </a:p>
          <a:p>
            <a:pPr eaLnBrk="1" hangingPunct="1"/>
            <a:r>
              <a:rPr lang="en-US" smtClean="0"/>
              <a:t>Example: My PC may have the IP address 135.55.78.109 but can be referred to by its host name sandras_pc</a:t>
            </a: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059763-8213-4402-ABD5-0267810D1C29}" type="slidenum">
              <a:rPr lang="en-US" sz="1400" smtClean="0"/>
              <a:pPr eaLnBrk="1" hangingPunct="1"/>
              <a:t>45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Domain Names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A </a:t>
            </a:r>
            <a:r>
              <a:rPr lang="en-US" b="1" smtClean="0"/>
              <a:t>domain</a:t>
            </a:r>
            <a:r>
              <a:rPr lang="en-US" smtClean="0"/>
              <a:t> is a group of computers belonging to the same organization and has part of their IP address in common.</a:t>
            </a:r>
          </a:p>
          <a:p>
            <a:pPr eaLnBrk="1" hangingPunct="1"/>
            <a:r>
              <a:rPr lang="en-US" b="1" smtClean="0"/>
              <a:t>Domain name</a:t>
            </a:r>
            <a:r>
              <a:rPr lang="en-US" smtClean="0"/>
              <a:t> identifies the domain. </a:t>
            </a:r>
          </a:p>
          <a:p>
            <a:pPr lvl="1" eaLnBrk="1" hangingPunct="1"/>
            <a:r>
              <a:rPr lang="en-US" smtClean="0"/>
              <a:t>Associated with company, school, government organization</a:t>
            </a:r>
          </a:p>
          <a:p>
            <a:pPr lvl="1" eaLnBrk="1" hangingPunct="1"/>
            <a:r>
              <a:rPr lang="en-US" smtClean="0"/>
              <a:t>i.e. heritage.qc.ca</a:t>
            </a:r>
          </a:p>
          <a:p>
            <a:pPr eaLnBrk="1" hangingPunct="1"/>
            <a:r>
              <a:rPr lang="en-US" b="1" smtClean="0"/>
              <a:t>Fully qualified host name</a:t>
            </a:r>
            <a:r>
              <a:rPr lang="en-US" smtClean="0"/>
              <a:t> is the local host name plus domain name.</a:t>
            </a:r>
          </a:p>
          <a:p>
            <a:pPr lvl="1" eaLnBrk="1" hangingPunct="1"/>
            <a:r>
              <a:rPr lang="en-US" smtClean="0"/>
              <a:t>sandras_pc.heritage.qc.ca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635F59-6AC0-48CF-813E-79C8BDBA55B3}" type="slidenum">
              <a:rPr lang="en-US" sz="1400" smtClean="0"/>
              <a:pPr eaLnBrk="1" hangingPunct="1"/>
              <a:t>46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Domain Names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domain name is represented by a series of characters called </a:t>
            </a:r>
            <a:r>
              <a:rPr lang="en-US" b="1" smtClean="0"/>
              <a:t>labels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label is separated by a </a:t>
            </a:r>
            <a:r>
              <a:rPr lang="en-US" b="1" smtClean="0"/>
              <a:t>dot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Represents level in domain naming </a:t>
            </a:r>
            <a:r>
              <a:rPr lang="en-US" b="1" smtClean="0"/>
              <a:t>hierarchy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 </a:t>
            </a:r>
            <a:r>
              <a:rPr lang="en-US" smtClean="0">
                <a:hlinkClick r:id="rId2"/>
              </a:rPr>
              <a:t>www.google.com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Top-level domain (TLD): com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Second-level domain: google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Third-level domain: www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Second-level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May contain multiple third-level domains</a:t>
            </a: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6EC533-43D8-4BDF-A165-5BE884C95FA2}" type="slidenum">
              <a:rPr lang="en-US" sz="1400" smtClean="0"/>
              <a:pPr eaLnBrk="1" hangingPunct="1"/>
              <a:t>47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Host Files</a:t>
            </a:r>
          </a:p>
        </p:txBody>
      </p:sp>
      <p:sp>
        <p:nvSpPr>
          <p:cNvPr id="52229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Host file</a:t>
            </a:r>
            <a:r>
              <a:rPr lang="en-US" smtClean="0"/>
              <a:t> is a file that associates host names with IP addresses.</a:t>
            </a:r>
          </a:p>
          <a:p>
            <a:pPr eaLnBrk="1" hangingPunct="1"/>
            <a:r>
              <a:rPr lang="en-US" smtClean="0"/>
              <a:t>Linux-based computer</a:t>
            </a:r>
          </a:p>
          <a:p>
            <a:pPr lvl="1" eaLnBrk="1" hangingPunct="1"/>
            <a:r>
              <a:rPr lang="en-US" smtClean="0"/>
              <a:t>Host file called </a:t>
            </a:r>
            <a:r>
              <a:rPr lang="en-US" i="1" smtClean="0"/>
              <a:t>hosts</a:t>
            </a:r>
            <a:r>
              <a:rPr lang="en-US" smtClean="0"/>
              <a:t>, located in the </a:t>
            </a:r>
            <a:r>
              <a:rPr lang="en-US" i="1" smtClean="0"/>
              <a:t>/etc</a:t>
            </a:r>
            <a:r>
              <a:rPr lang="en-US" smtClean="0"/>
              <a:t> directory</a:t>
            </a:r>
          </a:p>
          <a:p>
            <a:pPr eaLnBrk="1" hangingPunct="1"/>
            <a:r>
              <a:rPr lang="en-US" smtClean="0"/>
              <a:t>Windows computer</a:t>
            </a:r>
          </a:p>
          <a:p>
            <a:pPr lvl="1" eaLnBrk="1" hangingPunct="1"/>
            <a:r>
              <a:rPr lang="en-US" smtClean="0"/>
              <a:t>Host file called </a:t>
            </a:r>
            <a:r>
              <a:rPr lang="en-US" i="1" smtClean="0"/>
              <a:t>hosts, </a:t>
            </a:r>
            <a:r>
              <a:rPr lang="en-US" smtClean="0"/>
              <a:t>located in </a:t>
            </a:r>
            <a:r>
              <a:rPr lang="en-US" i="1" smtClean="0"/>
              <a:t>%systemroot%\system32\drivers\etc</a:t>
            </a:r>
            <a:r>
              <a:rPr lang="en-US" smtClean="0"/>
              <a:t> folder</a:t>
            </a:r>
          </a:p>
          <a:p>
            <a:pPr eaLnBrk="1" hangingPunct="1"/>
            <a:r>
              <a:rPr lang="en-US" smtClean="0"/>
              <a:t>Not suitable for large organizations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9F4B4E-4CF4-4470-9577-6A48135DDC7E}" type="slidenum">
              <a:rPr lang="en-US" sz="1400" smtClean="0"/>
              <a:pPr eaLnBrk="1" hangingPunct="1"/>
              <a:t>48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Sample Host File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948CFC-7AC3-484D-9896-66F94A4C4AE5}" type="slidenum">
              <a:rPr lang="en-US" sz="1400" smtClean="0"/>
              <a:pPr eaLnBrk="1" hangingPunct="1"/>
              <a:t>49</a:t>
            </a:fld>
            <a:endParaRPr lang="en-US" sz="1400" smtClean="0"/>
          </a:p>
        </p:txBody>
      </p:sp>
      <p:pic>
        <p:nvPicPr>
          <p:cNvPr id="53253" name="Picture 8" descr="Fig 4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248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Routable Versus Nonroutable Protocols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The network layer (OSI) is responsible for moving data across multiple networks</a:t>
            </a:r>
          </a:p>
          <a:p>
            <a:pPr lvl="1">
              <a:defRPr/>
            </a:pPr>
            <a:r>
              <a:rPr lang="en-US" dirty="0"/>
              <a:t>Routers are responsible for routing process</a:t>
            </a:r>
          </a:p>
          <a:p>
            <a:pPr>
              <a:defRPr/>
            </a:pPr>
            <a:r>
              <a:rPr lang="en-US" dirty="0"/>
              <a:t>Protocol suites that function at Network layer are </a:t>
            </a:r>
            <a:r>
              <a:rPr lang="en-US" b="1" dirty="0"/>
              <a:t>routable </a:t>
            </a:r>
            <a:r>
              <a:rPr lang="en-US" dirty="0"/>
              <a:t>or routed protocols; otherwise, they are called </a:t>
            </a:r>
            <a:r>
              <a:rPr lang="en-US" b="1" dirty="0" err="1"/>
              <a:t>nonroutable</a:t>
            </a:r>
            <a:endParaRPr lang="en-US" b="1" dirty="0"/>
          </a:p>
          <a:p>
            <a:pPr lvl="1">
              <a:defRPr/>
            </a:pPr>
            <a:r>
              <a:rPr lang="en-US" b="1" dirty="0"/>
              <a:t>TCP/IP</a:t>
            </a:r>
            <a:r>
              <a:rPr lang="en-US" dirty="0"/>
              <a:t> </a:t>
            </a:r>
            <a:r>
              <a:rPr lang="en-US" dirty="0" smtClean="0"/>
              <a:t>is a </a:t>
            </a:r>
            <a:r>
              <a:rPr lang="en-US"/>
              <a:t>routable </a:t>
            </a:r>
            <a:r>
              <a:rPr lang="en-US" smtClean="0"/>
              <a:t>protocol</a:t>
            </a:r>
            <a:endParaRPr lang="en-US" dirty="0"/>
          </a:p>
          <a:p>
            <a:pPr lvl="1">
              <a:defRPr/>
            </a:pPr>
            <a:r>
              <a:rPr lang="en-US" dirty="0"/>
              <a:t>An older and nearly obsolete protocol, NetBEUI, is a </a:t>
            </a:r>
            <a:r>
              <a:rPr lang="en-US" dirty="0" err="1"/>
              <a:t>nonroutable</a:t>
            </a:r>
            <a:r>
              <a:rPr lang="en-US" dirty="0"/>
              <a:t> protocol that works well in small networks, but its performance drops considerably as a network grows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DNS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DNS = </a:t>
            </a:r>
            <a:r>
              <a:rPr lang="en-US" b="1" smtClean="0"/>
              <a:t>Domain Name System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DNS is a hierarchical way to associate domain names with IP addresses.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DNS refers to both the: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Application layer service accomplishing association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Organized system of computers and databases making the association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Relies on many computers across globe related in hierarchical manner, rather than just one host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provides redundancy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Root servers - 13 computers (ultimate authorities)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CB391C-309F-4A5D-B8B3-00B6749BD28F}" type="slidenum">
              <a:rPr lang="en-US" sz="1400" smtClean="0"/>
              <a:pPr eaLnBrk="1" hangingPunct="1"/>
              <a:t>50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smtClean="0"/>
              <a:t>Domain Name Resolution</a:t>
            </a:r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759FD4-9F93-4869-A2BA-CDDC84C2E208}" type="slidenum">
              <a:rPr lang="en-US" sz="1400" smtClean="0"/>
              <a:pPr eaLnBrk="1" hangingPunct="1"/>
              <a:t>51</a:t>
            </a:fld>
            <a:endParaRPr lang="en-US" sz="1400" smtClean="0"/>
          </a:p>
        </p:txBody>
      </p:sp>
      <p:pic>
        <p:nvPicPr>
          <p:cNvPr id="55301" name="Picture 5" descr="chp4_F01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84263"/>
            <a:ext cx="4572000" cy="49657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DNS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DNS is divided into three components: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Resolvers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Any hosts on Internet needing to look up domain name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Name servers (DNS servers)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Databases of associated names, IP addresses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Provide information to resolvers on request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Namespace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Abstract database of Internet IP addresses and associated names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Describes how name servers of the world share DNS information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10A456-32BF-498F-9E9C-05C45CE7964D}" type="slidenum">
              <a:rPr lang="en-US" sz="1400" smtClean="0"/>
              <a:pPr eaLnBrk="1" hangingPunct="1"/>
              <a:t>52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DNS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resource record describes one piece of DNS database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Many different types of resource records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Dependent 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Contents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Name field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Type field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Class field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Time to Live field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Data length field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Actual data</a:t>
            </a:r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430662-468C-4A59-B4F1-5B934043524A}" type="slidenum">
              <a:rPr lang="en-US" sz="1400" smtClean="0"/>
              <a:pPr eaLnBrk="1" hangingPunct="1"/>
              <a:t>53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Configuring DNS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Large organizations often maintain two name servers (redundant) to ensure Internet connectivity.</a:t>
            </a:r>
          </a:p>
          <a:p>
            <a:pPr lvl="2" eaLnBrk="1" hangingPunct="1"/>
            <a:r>
              <a:rPr lang="en-US" smtClean="0"/>
              <a:t>Primary and secondary</a:t>
            </a:r>
          </a:p>
          <a:p>
            <a:pPr eaLnBrk="1" hangingPunct="1"/>
            <a:r>
              <a:rPr lang="en-US" smtClean="0"/>
              <a:t>Each device must know how to find the name server</a:t>
            </a:r>
          </a:p>
          <a:p>
            <a:pPr lvl="1" eaLnBrk="1" hangingPunct="1"/>
            <a:r>
              <a:rPr lang="en-US" smtClean="0"/>
              <a:t>Automatically by DHCP</a:t>
            </a:r>
          </a:p>
          <a:p>
            <a:pPr lvl="1" eaLnBrk="1" hangingPunct="1"/>
            <a:r>
              <a:rPr lang="en-US" smtClean="0"/>
              <a:t>Manually configure workstation TCP/IP properties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29D790-C609-4638-A1F0-4C6EB15C4670}" type="slidenum">
              <a:rPr lang="en-US" sz="1400" smtClean="0"/>
              <a:pPr eaLnBrk="1" hangingPunct="1"/>
              <a:t>54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Windows DNS Configuration</a:t>
            </a:r>
          </a:p>
        </p:txBody>
      </p:sp>
      <p:sp>
        <p:nvSpPr>
          <p:cNvPr id="593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1AFD28-5F53-4A96-A9D0-51982D988C0D}" type="slidenum">
              <a:rPr lang="en-US" sz="1400" smtClean="0"/>
              <a:pPr eaLnBrk="1" hangingPunct="1"/>
              <a:t>55</a:t>
            </a:fld>
            <a:endParaRPr lang="en-US" sz="1400" smtClean="0"/>
          </a:p>
        </p:txBody>
      </p:sp>
      <p:pic>
        <p:nvPicPr>
          <p:cNvPr id="59397" name="Picture 5" descr="chp4_F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412273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Dynamic DNS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DDNS = </a:t>
            </a:r>
            <a:r>
              <a:rPr lang="en-US" b="1" smtClean="0"/>
              <a:t>Dynamic DNS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Used in Website hosting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Manually changing DNS records unmanageable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Service provider runs program on user’s computer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Notifies service provider when IP address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Service provider’s server launches routine to automatically update DNS record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Effective throughout Internet in minutes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Not DNS replacement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Larger organizations pay for statically assigned IP address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A38A70-5304-421D-B4E3-FA1A17DBDD10}" type="slidenum">
              <a:rPr lang="en-US" sz="1400" smtClean="0"/>
              <a:pPr eaLnBrk="1" hangingPunct="1"/>
              <a:t>56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Application layer protocols</a:t>
            </a:r>
            <a:endParaRPr lang="en-CA" dirty="0"/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9DEE94-D4F9-4AD7-B167-E6D31D80899D}" type="slidenum">
              <a:rPr lang="en-US" sz="1400" smtClean="0"/>
              <a:pPr eaLnBrk="1" hangingPunct="1"/>
              <a:t>57</a:t>
            </a:fld>
            <a:endParaRPr lang="en-US" sz="140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Application Layer Protocols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There are many application layer protocols which work over TCP or UDP plus IP.  They translate user requests into a format readable by the network.</a:t>
            </a:r>
          </a:p>
          <a:p>
            <a:pPr eaLnBrk="1" hangingPunct="1"/>
            <a:r>
              <a:rPr lang="en-US" smtClean="0"/>
              <a:t>We have already talked about 2 Application layer protocols:</a:t>
            </a:r>
          </a:p>
          <a:p>
            <a:pPr lvl="1" eaLnBrk="1" hangingPunct="1"/>
            <a:r>
              <a:rPr lang="en-US" smtClean="0"/>
              <a:t>HTTP</a:t>
            </a:r>
          </a:p>
          <a:p>
            <a:pPr lvl="2" eaLnBrk="1" hangingPunct="1"/>
            <a:r>
              <a:rPr lang="en-US" smtClean="0"/>
              <a:t>Application layer protocol central to using Web</a:t>
            </a:r>
          </a:p>
          <a:p>
            <a:pPr lvl="1" eaLnBrk="1" hangingPunct="1"/>
            <a:r>
              <a:rPr lang="en-US" smtClean="0"/>
              <a:t>DHCP</a:t>
            </a:r>
          </a:p>
          <a:p>
            <a:pPr lvl="2" eaLnBrk="1" hangingPunct="1"/>
            <a:r>
              <a:rPr lang="en-US" smtClean="0"/>
              <a:t>Automatic address assignment</a:t>
            </a:r>
          </a:p>
          <a:p>
            <a:pPr eaLnBrk="1" hangingPunct="1"/>
            <a:r>
              <a:rPr lang="en-US" smtClean="0"/>
              <a:t>There are many application layer protocols</a:t>
            </a:r>
          </a:p>
        </p:txBody>
      </p:sp>
      <p:sp>
        <p:nvSpPr>
          <p:cNvPr id="624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50A478-6532-440A-A31E-F528CC146615}" type="slidenum">
              <a:rPr lang="en-US" sz="1400" smtClean="0"/>
              <a:pPr eaLnBrk="1" hangingPunct="1"/>
              <a:t>58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Telnet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/>
              <a:t>Terminal emulation protocol</a:t>
            </a:r>
          </a:p>
          <a:p>
            <a:pPr lvl="1" eaLnBrk="1" hangingPunct="1"/>
            <a:r>
              <a:rPr lang="en-US" smtClean="0"/>
              <a:t>Log on to remote hosts</a:t>
            </a:r>
          </a:p>
          <a:p>
            <a:pPr lvl="2" eaLnBrk="1" hangingPunct="1"/>
            <a:r>
              <a:rPr lang="en-US" smtClean="0"/>
              <a:t>Using TCP/IP protocol suite</a:t>
            </a:r>
          </a:p>
          <a:p>
            <a:pPr lvl="1" eaLnBrk="1" hangingPunct="1"/>
            <a:r>
              <a:rPr lang="en-US" smtClean="0"/>
              <a:t>TCP connection established</a:t>
            </a:r>
          </a:p>
          <a:p>
            <a:pPr lvl="2" eaLnBrk="1" hangingPunct="1"/>
            <a:r>
              <a:rPr lang="en-US" smtClean="0"/>
              <a:t>Keystrokes on user’s machine act like keystrokes on remotely connected machine</a:t>
            </a:r>
          </a:p>
          <a:p>
            <a:pPr eaLnBrk="1" hangingPunct="1"/>
            <a:r>
              <a:rPr lang="en-US" smtClean="0"/>
              <a:t>Often connects two dissimilar systems</a:t>
            </a:r>
          </a:p>
          <a:p>
            <a:pPr eaLnBrk="1" hangingPunct="1"/>
            <a:r>
              <a:rPr lang="en-US" smtClean="0"/>
              <a:t>Can control remote host</a:t>
            </a:r>
          </a:p>
          <a:p>
            <a:pPr eaLnBrk="1" hangingPunct="1"/>
            <a:r>
              <a:rPr lang="en-US" smtClean="0"/>
              <a:t>Drawback</a:t>
            </a:r>
          </a:p>
          <a:p>
            <a:pPr lvl="1" eaLnBrk="1" hangingPunct="1"/>
            <a:r>
              <a:rPr lang="en-US" smtClean="0"/>
              <a:t>Notoriously insecure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6B2F34-168F-41E4-9CD5-CAA73A3DD6F6}" type="slidenum">
              <a:rPr lang="en-US" sz="1400" smtClean="0"/>
              <a:pPr eaLnBrk="1" hangingPunct="1"/>
              <a:t>59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Protocols in a Layered Architecture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7620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B8721D-1F77-4C33-905D-F817932BDED9}" type="slidenum">
              <a:rPr lang="en-US" sz="1400" smtClean="0"/>
              <a:pPr eaLnBrk="1" hangingPunct="1"/>
              <a:t>6</a:t>
            </a:fld>
            <a:endParaRPr lang="en-US" sz="200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2"/>
          <a:stretch>
            <a:fillRect/>
          </a:stretch>
        </p:blipFill>
        <p:spPr bwMode="auto">
          <a:xfrm>
            <a:off x="990600" y="1568450"/>
            <a:ext cx="67818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FTP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FTP = File Transfer Protocol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FTP is used to send and receive files via TCP/IP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Host running FTP server portion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Accepts commands from host running FTP client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FTP commands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Operating system’s command prompt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No special client software required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FTP hosts allow anonymous logons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Many graphical FTP clients exist, so command line not necessary.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WS_FTP, CuteFTP, SmartFTP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Web Browsers also often support FTP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C814BF-0F1A-42B0-B4BA-16A2E46661A7}" type="slidenum">
              <a:rPr lang="en-US" sz="1400" smtClean="0"/>
              <a:pPr eaLnBrk="1" hangingPunct="1"/>
              <a:t>60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TFTP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TFTP = Trivial File Transfer Protocol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Enables file transfers between computers just like FTP, but is simpler (more trivial) than FTP.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TFTP relies on Transport layer UDP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Connectionless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Does not guarantee reliable data delivery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 ID and password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Security risk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 directory browsing allowed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Useful to load data and programs on diskless workstation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79B9BF-AB30-4DAD-8383-62297EF06281}" type="slidenum">
              <a:rPr lang="en-US" sz="1400" smtClean="0"/>
              <a:pPr eaLnBrk="1" hangingPunct="1"/>
              <a:t>61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NTP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smtClean="0"/>
              <a:t>NTP = Network Time Protocol</a:t>
            </a:r>
          </a:p>
          <a:p>
            <a:pPr eaLnBrk="1" hangingPunct="1"/>
            <a:r>
              <a:rPr lang="en-US" smtClean="0"/>
              <a:t>Synchronizes network computer clocks</a:t>
            </a:r>
          </a:p>
          <a:p>
            <a:pPr eaLnBrk="1" hangingPunct="1"/>
            <a:r>
              <a:rPr lang="en-US" smtClean="0"/>
              <a:t>Depends on UDP Transport layer services</a:t>
            </a:r>
          </a:p>
          <a:p>
            <a:pPr lvl="1" eaLnBrk="1" hangingPunct="1"/>
            <a:r>
              <a:rPr lang="en-US" smtClean="0"/>
              <a:t>Benefits from UDP’s quick, connectionless nature</a:t>
            </a:r>
          </a:p>
          <a:p>
            <a:pPr lvl="2" eaLnBrk="1" hangingPunct="1"/>
            <a:r>
              <a:rPr lang="en-US" smtClean="0"/>
              <a:t>Time sensitive</a:t>
            </a:r>
          </a:p>
          <a:p>
            <a:pPr lvl="2" eaLnBrk="1" hangingPunct="1"/>
            <a:r>
              <a:rPr lang="en-US" smtClean="0"/>
              <a:t>Cannot wait for error checking</a:t>
            </a:r>
          </a:p>
          <a:p>
            <a:pPr eaLnBrk="1" hangingPunct="1"/>
            <a:r>
              <a:rPr lang="en-US" smtClean="0"/>
              <a:t>Time synchronization is important for:</a:t>
            </a:r>
          </a:p>
          <a:p>
            <a:pPr lvl="1" eaLnBrk="1" hangingPunct="1"/>
            <a:r>
              <a:rPr lang="en-US" smtClean="0"/>
              <a:t>Routing</a:t>
            </a:r>
          </a:p>
          <a:p>
            <a:pPr lvl="1" eaLnBrk="1" hangingPunct="1"/>
            <a:r>
              <a:rPr lang="en-US" smtClean="0"/>
              <a:t>Time-stamped security methods</a:t>
            </a:r>
          </a:p>
          <a:p>
            <a:pPr lvl="1" eaLnBrk="1" hangingPunct="1"/>
            <a:r>
              <a:rPr lang="en-US" smtClean="0"/>
              <a:t>Maintaining accuracy, consistency between multiple storage systems</a:t>
            </a: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2A55A6-43BB-4176-B52F-A6FA94787D00}" type="slidenum">
              <a:rPr lang="en-US" sz="1400" smtClean="0"/>
              <a:pPr eaLnBrk="1" hangingPunct="1"/>
              <a:t>62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PING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smtClean="0"/>
              <a:t>PING = Packet Internet Groper</a:t>
            </a:r>
          </a:p>
          <a:p>
            <a:pPr eaLnBrk="1" hangingPunct="1"/>
            <a:r>
              <a:rPr lang="en-US" smtClean="0"/>
              <a:t>Provides verification that a device is:</a:t>
            </a:r>
          </a:p>
          <a:p>
            <a:pPr lvl="1" eaLnBrk="1" hangingPunct="1"/>
            <a:r>
              <a:rPr lang="en-US" smtClean="0"/>
              <a:t>TCP/IP installed, bound to NIC, configured correctly, communicating with network</a:t>
            </a:r>
          </a:p>
          <a:p>
            <a:pPr lvl="1" eaLnBrk="1" hangingPunct="1"/>
            <a:r>
              <a:rPr lang="en-US" smtClean="0"/>
              <a:t>Host responding</a:t>
            </a:r>
          </a:p>
          <a:p>
            <a:pPr eaLnBrk="1" hangingPunct="1"/>
            <a:r>
              <a:rPr lang="en-US" smtClean="0"/>
              <a:t>Uses </a:t>
            </a:r>
            <a:r>
              <a:rPr lang="en-US" b="1" smtClean="0"/>
              <a:t>ICMP</a:t>
            </a:r>
            <a:r>
              <a:rPr lang="en-US" smtClean="0"/>
              <a:t> services</a:t>
            </a:r>
          </a:p>
          <a:p>
            <a:pPr lvl="1" eaLnBrk="1" hangingPunct="1"/>
            <a:r>
              <a:rPr lang="en-US" smtClean="0"/>
              <a:t>Send echo request and echo reply messages</a:t>
            </a:r>
          </a:p>
          <a:p>
            <a:pPr lvl="2" eaLnBrk="1" hangingPunct="1"/>
            <a:r>
              <a:rPr lang="en-US" smtClean="0"/>
              <a:t>Determine IP address validity</a:t>
            </a:r>
          </a:p>
          <a:p>
            <a:pPr eaLnBrk="1" hangingPunct="1"/>
            <a:r>
              <a:rPr lang="en-US" smtClean="0"/>
              <a:t>Ping IP address or host name</a:t>
            </a:r>
          </a:p>
        </p:txBody>
      </p:sp>
      <p:sp>
        <p:nvSpPr>
          <p:cNvPr id="675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3F6C8A-FDEC-4424-BC90-7ED9133E78E9}" type="slidenum">
              <a:rPr lang="en-US" sz="1400" smtClean="0"/>
              <a:pPr eaLnBrk="1" hangingPunct="1"/>
              <a:t>63</a:t>
            </a:fld>
            <a:endParaRPr 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PING Example</a:t>
            </a:r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smtClean="0"/>
              <a:t>Network+ Guide to Networks, 5</a:t>
            </a:r>
            <a:r>
              <a:rPr lang="en-US" sz="1400" baseline="30000" smtClean="0"/>
              <a:t>th</a:t>
            </a:r>
            <a:r>
              <a:rPr lang="en-US" sz="1400" smtClean="0"/>
              <a:t> Edition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F479D9-F63A-4367-9D9A-902ADFA0E755}" type="slidenum">
              <a:rPr lang="en-US" sz="1400" smtClean="0"/>
              <a:pPr eaLnBrk="1" hangingPunct="1"/>
              <a:t>64</a:t>
            </a:fld>
            <a:endParaRPr lang="en-US" sz="1400" smtClean="0"/>
          </a:p>
        </p:txBody>
      </p:sp>
      <p:pic>
        <p:nvPicPr>
          <p:cNvPr id="68612" name="Picture 3" descr="chp4_F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423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Protocols in a Layered Architecture</a:t>
            </a: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5"/>
          <a:stretch>
            <a:fillRect/>
          </a:stretch>
        </p:blipFill>
        <p:spPr bwMode="auto">
          <a:xfrm>
            <a:off x="2057400" y="1600200"/>
            <a:ext cx="4422775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Protocols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popular network protocols include:</a:t>
            </a:r>
          </a:p>
          <a:p>
            <a:pPr lvl="1"/>
            <a:r>
              <a:rPr lang="en-US" b="1" dirty="0" smtClean="0"/>
              <a:t>Internetwork Packet Exchange (IPX)</a:t>
            </a:r>
          </a:p>
          <a:p>
            <a:pPr lvl="2"/>
            <a:r>
              <a:rPr lang="en-US" dirty="0" smtClean="0"/>
              <a:t>Novell’s protocol for packet routing and forwarding</a:t>
            </a:r>
          </a:p>
          <a:p>
            <a:pPr lvl="2"/>
            <a:r>
              <a:rPr lang="en-US" dirty="0" smtClean="0"/>
              <a:t>Belongs to the IPX/SPX protocol suite</a:t>
            </a:r>
          </a:p>
          <a:p>
            <a:pPr lvl="2"/>
            <a:r>
              <a:rPr lang="en-US" dirty="0" smtClean="0"/>
              <a:t>Serves many of the same functions as TCP/IP’s IP</a:t>
            </a:r>
          </a:p>
          <a:p>
            <a:pPr lvl="1"/>
            <a:r>
              <a:rPr lang="en-US" b="1" dirty="0" smtClean="0"/>
              <a:t>Internet Protocol version 4 (IPv4)</a:t>
            </a:r>
          </a:p>
          <a:p>
            <a:pPr lvl="2"/>
            <a:r>
              <a:rPr lang="en-US" dirty="0" smtClean="0"/>
              <a:t>Provides addressing and routing information</a:t>
            </a:r>
          </a:p>
          <a:p>
            <a:pPr lvl="1"/>
            <a:r>
              <a:rPr lang="en-US" b="1" dirty="0" smtClean="0"/>
              <a:t>Internet Protocol version 6 (IPv6)</a:t>
            </a:r>
          </a:p>
          <a:p>
            <a:pPr lvl="2"/>
            <a:r>
              <a:rPr lang="en-US" dirty="0" smtClean="0"/>
              <a:t>A new version of IP that’s being implemented on many current networking devices and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Transport Protocols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820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Either connection-oriented (reliable) or connectionless (best-effort) delivery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Sequential Packet Exchange (SPX)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Novell’s connection-oriented protocol used to guarantee data delivery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b="1" smtClean="0"/>
              <a:t>NetBIOS/NetBEUI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NetBIOS establishes/manages communications between computers and provides naming services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NetBEUI provides data transport services for these communications</a:t>
            </a: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en-US" b="1" smtClean="0"/>
              <a:t>Transmission Control Protocol (TCP)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Responsible for reliable data delivery in TCP/IP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3977</TotalTime>
  <Words>3608</Words>
  <Application>Microsoft Office PowerPoint</Application>
  <PresentationFormat>On-screen Show (4:3)</PresentationFormat>
  <Paragraphs>570</Paragraphs>
  <Slides>64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3_Default Design</vt:lpstr>
      <vt:lpstr>Office Theme</vt:lpstr>
      <vt:lpstr>Introduction to TCP/IP Protocols</vt:lpstr>
      <vt:lpstr>Protocols</vt:lpstr>
      <vt:lpstr>The Function of Protocols</vt:lpstr>
      <vt:lpstr>Connectionless Vs Connection-Oriented</vt:lpstr>
      <vt:lpstr>Routable Versus Nonroutable Protocols</vt:lpstr>
      <vt:lpstr>Protocols in a Layered Architecture</vt:lpstr>
      <vt:lpstr>Protocols in a Layered Architecture</vt:lpstr>
      <vt:lpstr>Network Protocols</vt:lpstr>
      <vt:lpstr>Transport Protocols</vt:lpstr>
      <vt:lpstr>Application Protocols</vt:lpstr>
      <vt:lpstr>Common Protocol Suites</vt:lpstr>
      <vt:lpstr>TCP/IP</vt:lpstr>
      <vt:lpstr>TCP/IP Network Layer Protocols</vt:lpstr>
      <vt:lpstr>TCP/IP Transport Layer Protocols</vt:lpstr>
      <vt:lpstr>TCP/IP Application Layer Protocols</vt:lpstr>
      <vt:lpstr>More About TCP </vt:lpstr>
      <vt:lpstr>TCP Header</vt:lpstr>
      <vt:lpstr>TCP Connection Establishment</vt:lpstr>
      <vt:lpstr>TCP Connection Establishment</vt:lpstr>
      <vt:lpstr>UDP</vt:lpstr>
      <vt:lpstr>UDP Header</vt:lpstr>
      <vt:lpstr>IP</vt:lpstr>
      <vt:lpstr>IP Header</vt:lpstr>
      <vt:lpstr>ICMP </vt:lpstr>
      <vt:lpstr>ARP (Address Resolution Protocol)</vt:lpstr>
      <vt:lpstr>ARP</vt:lpstr>
      <vt:lpstr>Sample ARP Cache</vt:lpstr>
      <vt:lpstr>IP, ICMP, and ARP in Action</vt:lpstr>
      <vt:lpstr>IP, ICMP, and ARP in Action</vt:lpstr>
      <vt:lpstr>RARP</vt:lpstr>
      <vt:lpstr>IP Address assignment</vt:lpstr>
      <vt:lpstr>Assigning IP Addresses</vt:lpstr>
      <vt:lpstr>Assigning IP Addresses</vt:lpstr>
      <vt:lpstr>DHCP</vt:lpstr>
      <vt:lpstr>DHCP Leasing Process</vt:lpstr>
      <vt:lpstr>DHCP Leasing Process</vt:lpstr>
      <vt:lpstr>Terminating a DHCP Lease</vt:lpstr>
      <vt:lpstr>APIPA</vt:lpstr>
      <vt:lpstr>PORTs and sockets</vt:lpstr>
      <vt:lpstr>Sockets and Ports</vt:lpstr>
      <vt:lpstr>Virtual Connection for Telnet Service</vt:lpstr>
      <vt:lpstr>Sockets and Ports</vt:lpstr>
      <vt:lpstr>Commonly Used TCP/IP Port Numbers</vt:lpstr>
      <vt:lpstr>Host names and DNS</vt:lpstr>
      <vt:lpstr>Host Names</vt:lpstr>
      <vt:lpstr>Domain Names</vt:lpstr>
      <vt:lpstr>Domain Names</vt:lpstr>
      <vt:lpstr>Host Files</vt:lpstr>
      <vt:lpstr>Sample Host File</vt:lpstr>
      <vt:lpstr>DNS</vt:lpstr>
      <vt:lpstr>Domain Name Resolution</vt:lpstr>
      <vt:lpstr>DNS</vt:lpstr>
      <vt:lpstr>DNS</vt:lpstr>
      <vt:lpstr>Configuring DNS</vt:lpstr>
      <vt:lpstr>Windows DNS Configuration</vt:lpstr>
      <vt:lpstr>Dynamic DNS</vt:lpstr>
      <vt:lpstr>Application layer protocols</vt:lpstr>
      <vt:lpstr>Application Layer Protocols</vt:lpstr>
      <vt:lpstr>Telnet</vt:lpstr>
      <vt:lpstr>FTP</vt:lpstr>
      <vt:lpstr>TFTP</vt:lpstr>
      <vt:lpstr>NTP</vt:lpstr>
      <vt:lpstr>PING</vt:lpstr>
      <vt:lpstr>PING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5th Edition</dc:title>
  <dc:creator>sandra</dc:creator>
  <cp:lastModifiedBy>Admin lab</cp:lastModifiedBy>
  <cp:revision>702</cp:revision>
  <dcterms:created xsi:type="dcterms:W3CDTF">2007-07-09T21:56:01Z</dcterms:created>
  <dcterms:modified xsi:type="dcterms:W3CDTF">2014-02-13T18:33:56Z</dcterms:modified>
</cp:coreProperties>
</file>