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4128" r:id="rId2"/>
  </p:sldMasterIdLst>
  <p:notesMasterIdLst>
    <p:notesMasterId r:id="rId24"/>
  </p:notesMasterIdLst>
  <p:handoutMasterIdLst>
    <p:handoutMasterId r:id="rId25"/>
  </p:handoutMasterIdLst>
  <p:sldIdLst>
    <p:sldId id="552" r:id="rId3"/>
    <p:sldId id="468" r:id="rId4"/>
    <p:sldId id="536" r:id="rId5"/>
    <p:sldId id="537" r:id="rId6"/>
    <p:sldId id="494" r:id="rId7"/>
    <p:sldId id="495" r:id="rId8"/>
    <p:sldId id="469" r:id="rId9"/>
    <p:sldId id="496" r:id="rId10"/>
    <p:sldId id="498" r:id="rId11"/>
    <p:sldId id="470" r:id="rId12"/>
    <p:sldId id="471" r:id="rId13"/>
    <p:sldId id="499" r:id="rId14"/>
    <p:sldId id="550" r:id="rId15"/>
    <p:sldId id="542" r:id="rId16"/>
    <p:sldId id="543" r:id="rId17"/>
    <p:sldId id="551" r:id="rId18"/>
    <p:sldId id="472" r:id="rId19"/>
    <p:sldId id="538" r:id="rId20"/>
    <p:sldId id="475" r:id="rId21"/>
    <p:sldId id="526" r:id="rId22"/>
    <p:sldId id="548" r:id="rId23"/>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Arial" charset="0"/>
        <a:ea typeface="+mn-ea"/>
        <a:cs typeface="+mn-cs"/>
      </a:defRPr>
    </a:lvl1pPr>
    <a:lvl2pPr marL="457200" algn="l" rtl="0" fontAlgn="base">
      <a:spcBef>
        <a:spcPct val="20000"/>
      </a:spcBef>
      <a:spcAft>
        <a:spcPct val="0"/>
      </a:spcAft>
      <a:buChar char="–"/>
      <a:defRPr sz="2400" kern="1200">
        <a:solidFill>
          <a:schemeClr val="tx1"/>
        </a:solidFill>
        <a:latin typeface="Arial" charset="0"/>
        <a:ea typeface="+mn-ea"/>
        <a:cs typeface="+mn-cs"/>
      </a:defRPr>
    </a:lvl2pPr>
    <a:lvl3pPr marL="914400" algn="l" rtl="0" fontAlgn="base">
      <a:spcBef>
        <a:spcPct val="20000"/>
      </a:spcBef>
      <a:spcAft>
        <a:spcPct val="0"/>
      </a:spcAft>
      <a:buChar char="–"/>
      <a:defRPr sz="2400" kern="1200">
        <a:solidFill>
          <a:schemeClr val="tx1"/>
        </a:solidFill>
        <a:latin typeface="Arial" charset="0"/>
        <a:ea typeface="+mn-ea"/>
        <a:cs typeface="+mn-cs"/>
      </a:defRPr>
    </a:lvl3pPr>
    <a:lvl4pPr marL="1371600" algn="l" rtl="0" fontAlgn="base">
      <a:spcBef>
        <a:spcPct val="20000"/>
      </a:spcBef>
      <a:spcAft>
        <a:spcPct val="0"/>
      </a:spcAft>
      <a:buChar char="–"/>
      <a:defRPr sz="2400" kern="1200">
        <a:solidFill>
          <a:schemeClr val="tx1"/>
        </a:solidFill>
        <a:latin typeface="Arial" charset="0"/>
        <a:ea typeface="+mn-ea"/>
        <a:cs typeface="+mn-cs"/>
      </a:defRPr>
    </a:lvl4pPr>
    <a:lvl5pPr marL="1828800" algn="l" rtl="0" fontAlgn="base">
      <a:spcBef>
        <a:spcPct val="20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30" autoAdjust="0"/>
  </p:normalViewPr>
  <p:slideViewPr>
    <p:cSldViewPr>
      <p:cViewPr varScale="1">
        <p:scale>
          <a:sx n="71" d="100"/>
          <a:sy n="71" d="100"/>
        </p:scale>
        <p:origin x="480"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0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vl1pPr>
          </a:lstStyle>
          <a:p>
            <a:pPr>
              <a:defRPr/>
            </a:pPr>
            <a:endParaRPr lang="en-US"/>
          </a:p>
        </p:txBody>
      </p:sp>
      <p:sp>
        <p:nvSpPr>
          <p:cNvPr id="400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vl1pPr>
          </a:lstStyle>
          <a:p>
            <a:pPr>
              <a:defRPr/>
            </a:pPr>
            <a:fld id="{BE24F354-3B57-43FA-B461-CF6F2500F20C}" type="datetimeFigureOut">
              <a:rPr lang="en-US"/>
              <a:pPr>
                <a:defRPr/>
              </a:pPr>
              <a:t>2/3/2016</a:t>
            </a:fld>
            <a:endParaRPr lang="en-US" dirty="0"/>
          </a:p>
        </p:txBody>
      </p:sp>
      <p:sp>
        <p:nvSpPr>
          <p:cNvPr id="400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vl1pPr>
          </a:lstStyle>
          <a:p>
            <a:pPr>
              <a:defRPr/>
            </a:pPr>
            <a:endParaRPr lang="en-US"/>
          </a:p>
        </p:txBody>
      </p:sp>
      <p:sp>
        <p:nvSpPr>
          <p:cNvPr id="400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vl1pPr>
          </a:lstStyle>
          <a:p>
            <a:pPr>
              <a:defRPr/>
            </a:pPr>
            <a:fld id="{2C22FD31-2101-4CEE-B228-9E0AAD2390AB}" type="slidenum">
              <a:rPr lang="en-US"/>
              <a:pPr>
                <a:defRPr/>
              </a:pPr>
              <a:t>‹#›</a:t>
            </a:fld>
            <a:endParaRPr lang="en-US" dirty="0"/>
          </a:p>
        </p:txBody>
      </p:sp>
    </p:spTree>
    <p:extLst>
      <p:ext uri="{BB962C8B-B14F-4D97-AF65-F5344CB8AC3E}">
        <p14:creationId xmlns:p14="http://schemas.microsoft.com/office/powerpoint/2010/main" val="564477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vl1pPr>
          </a:lstStyle>
          <a:p>
            <a:pPr>
              <a:defRPr/>
            </a:pPr>
            <a:fld id="{E5458C45-CBB2-4AEC-8121-1C7B5CF8D270}" type="datetimeFigureOut">
              <a:rPr lang="en-US"/>
              <a:pPr>
                <a:defRPr/>
              </a:pPr>
              <a:t>2/3/2016</a:t>
            </a:fld>
            <a:endParaRPr lang="en-US" dirty="0"/>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vl1pPr>
          </a:lstStyle>
          <a:p>
            <a:pPr>
              <a:defRPr/>
            </a:pPr>
            <a:fld id="{133EDA9D-4445-440C-B3A1-51CD524D2F30}" type="slidenum">
              <a:rPr lang="en-US"/>
              <a:pPr>
                <a:defRPr/>
              </a:pPr>
              <a:t>‹#›</a:t>
            </a:fld>
            <a:endParaRPr lang="en-US" dirty="0"/>
          </a:p>
        </p:txBody>
      </p:sp>
    </p:spTree>
    <p:extLst>
      <p:ext uri="{BB962C8B-B14F-4D97-AF65-F5344CB8AC3E}">
        <p14:creationId xmlns:p14="http://schemas.microsoft.com/office/powerpoint/2010/main" val="4206420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ECE8AC9-8EE9-48A4-AB8E-FBD943548D6C}" type="slidenum">
              <a:rPr lang="en-US"/>
              <a:pPr>
                <a:defRPr/>
              </a:pPr>
              <a:t>‹#›</a:t>
            </a:fld>
            <a:endParaRPr lang="en-US" dirty="0"/>
          </a:p>
        </p:txBody>
      </p:sp>
    </p:spTree>
    <p:extLst>
      <p:ext uri="{BB962C8B-B14F-4D97-AF65-F5344CB8AC3E}">
        <p14:creationId xmlns:p14="http://schemas.microsoft.com/office/powerpoint/2010/main" val="142157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4716DA5-E7E9-4979-874A-C9A43975017E}" type="slidenum">
              <a:rPr lang="en-US"/>
              <a:pPr>
                <a:defRPr/>
              </a:pPr>
              <a:t>‹#›</a:t>
            </a:fld>
            <a:endParaRPr lang="en-US" dirty="0"/>
          </a:p>
        </p:txBody>
      </p:sp>
    </p:spTree>
    <p:extLst>
      <p:ext uri="{BB962C8B-B14F-4D97-AF65-F5344CB8AC3E}">
        <p14:creationId xmlns:p14="http://schemas.microsoft.com/office/powerpoint/2010/main" val="899571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2D66A55-7270-4783-B6BC-D28AA22B46DC}" type="slidenum">
              <a:rPr lang="en-US"/>
              <a:pPr>
                <a:defRPr/>
              </a:pPr>
              <a:t>‹#›</a:t>
            </a:fld>
            <a:endParaRPr lang="en-US" dirty="0"/>
          </a:p>
        </p:txBody>
      </p:sp>
    </p:spTree>
    <p:extLst>
      <p:ext uri="{BB962C8B-B14F-4D97-AF65-F5344CB8AC3E}">
        <p14:creationId xmlns:p14="http://schemas.microsoft.com/office/powerpoint/2010/main" val="1582989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Network+ Guide to Networks, 5</a:t>
            </a:r>
            <a:r>
              <a:rPr lang="en-US" baseline="30000"/>
              <a:t>th</a:t>
            </a:r>
            <a:r>
              <a:rPr lang="en-US"/>
              <a:t> Edition</a:t>
            </a:r>
          </a:p>
        </p:txBody>
      </p:sp>
      <p:sp>
        <p:nvSpPr>
          <p:cNvPr id="6" name="Rectangle 6"/>
          <p:cNvSpPr>
            <a:spLocks noGrp="1" noChangeArrowheads="1"/>
          </p:cNvSpPr>
          <p:nvPr>
            <p:ph type="sldNum" sz="quarter" idx="11"/>
          </p:nvPr>
        </p:nvSpPr>
        <p:spPr>
          <a:ln/>
        </p:spPr>
        <p:txBody>
          <a:bodyPr/>
          <a:lstStyle>
            <a:lvl1pPr>
              <a:defRPr/>
            </a:lvl1pPr>
          </a:lstStyle>
          <a:p>
            <a:pPr>
              <a:defRPr/>
            </a:pPr>
            <a:fld id="{EEEF5EAC-E5A5-4F1D-9FE1-BB79EB1DD1D6}" type="slidenum">
              <a:rPr lang="en-US"/>
              <a:pPr>
                <a:defRPr/>
              </a:pPr>
              <a:t>‹#›</a:t>
            </a:fld>
            <a:endParaRPr lang="en-US"/>
          </a:p>
        </p:txBody>
      </p:sp>
    </p:spTree>
    <p:extLst>
      <p:ext uri="{BB962C8B-B14F-4D97-AF65-F5344CB8AC3E}">
        <p14:creationId xmlns:p14="http://schemas.microsoft.com/office/powerpoint/2010/main" val="2208562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C699CB88-5E1A-4FAC-892A-60949ACB1F6F}" type="datetimeFigureOut">
              <a:rPr lang="en-US" smtClean="0"/>
              <a:pPr eaLnBrk="1" latinLnBrk="0" hangingPunct="1"/>
              <a:t>2/3/2016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ECE8AC9-8EE9-48A4-AB8E-FBD943548D6C}"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2/3/2016</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84CCA8BF-A1A5-4D72-9857-277C93F1783C}"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2/3/2016</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1F718D2B-10D3-460D-ACD0-52F1F387E4C7}"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2/3/2016</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7C7B2D4-B52D-40BF-A655-5FC1B1597175}"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2/3/2016</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B1533D98-468C-4708-85EC-EB078E9FAB51}"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2/3/2016</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7AA8F40D-D64C-4E81-B641-5E4B8E028E2E}"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2/3/2016</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96AA6BC-1C8C-4682-ACE7-B01D61100C9D}"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4CCA8BF-A1A5-4D72-9857-277C93F1783C}" type="slidenum">
              <a:rPr lang="en-US"/>
              <a:pPr>
                <a:defRPr/>
              </a:pPr>
              <a:t>‹#›</a:t>
            </a:fld>
            <a:endParaRPr lang="en-US" dirty="0"/>
          </a:p>
        </p:txBody>
      </p:sp>
    </p:spTree>
    <p:extLst>
      <p:ext uri="{BB962C8B-B14F-4D97-AF65-F5344CB8AC3E}">
        <p14:creationId xmlns:p14="http://schemas.microsoft.com/office/powerpoint/2010/main" val="2390923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C699CB88-5E1A-4FAC-892A-60949ACB1F6F}" type="datetimeFigureOut">
              <a:rPr lang="en-US" smtClean="0"/>
              <a:pPr eaLnBrk="1" latinLnBrk="0" hangingPunct="1"/>
              <a:t>2/3/2016</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4C5C2A44-9116-4812-A399-C6716544CFE2}"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C699CB88-5E1A-4FAC-892A-60949ACB1F6F}" type="datetimeFigureOut">
              <a:rPr lang="en-US" smtClean="0"/>
              <a:pPr eaLnBrk="1" latinLnBrk="0" hangingPunct="1"/>
              <a:t>2/3/2016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B5B75C2B-FF83-4204-90EA-0575A77DCE9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2/3/2016</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4716DA5-E7E9-4979-874A-C9A43975017E}"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2/3/2016</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D2D66A55-7270-4783-B6BC-D28AA22B46DC}"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Network+ Guide to Networks, 5</a:t>
            </a:r>
            <a:r>
              <a:rPr lang="en-US" baseline="30000"/>
              <a:t>th</a:t>
            </a:r>
            <a:r>
              <a:rPr lang="en-US"/>
              <a:t> Edition</a:t>
            </a:r>
          </a:p>
        </p:txBody>
      </p:sp>
      <p:sp>
        <p:nvSpPr>
          <p:cNvPr id="6" name="Rectangle 6"/>
          <p:cNvSpPr>
            <a:spLocks noGrp="1" noChangeArrowheads="1"/>
          </p:cNvSpPr>
          <p:nvPr>
            <p:ph type="sldNum" sz="quarter" idx="11"/>
          </p:nvPr>
        </p:nvSpPr>
        <p:spPr>
          <a:ln/>
        </p:spPr>
        <p:txBody>
          <a:bodyPr/>
          <a:lstStyle>
            <a:lvl1pPr>
              <a:defRPr/>
            </a:lvl1pPr>
          </a:lstStyle>
          <a:p>
            <a:pPr>
              <a:defRPr/>
            </a:pPr>
            <a:fld id="{EEEF5EAC-E5A5-4F1D-9FE1-BB79EB1DD1D6}" type="slidenum">
              <a:rPr lang="en-US"/>
              <a:pPr>
                <a:defRPr/>
              </a:pPr>
              <a:t>‹#›</a:t>
            </a:fld>
            <a:endParaRPr lang="en-US"/>
          </a:p>
        </p:txBody>
      </p:sp>
    </p:spTree>
    <p:extLst>
      <p:ext uri="{BB962C8B-B14F-4D97-AF65-F5344CB8AC3E}">
        <p14:creationId xmlns:p14="http://schemas.microsoft.com/office/powerpoint/2010/main" val="220856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F718D2B-10D3-460D-ACD0-52F1F387E4C7}" type="slidenum">
              <a:rPr lang="en-US"/>
              <a:pPr>
                <a:defRPr/>
              </a:pPr>
              <a:t>‹#›</a:t>
            </a:fld>
            <a:endParaRPr lang="en-US" dirty="0"/>
          </a:p>
        </p:txBody>
      </p:sp>
    </p:spTree>
    <p:extLst>
      <p:ext uri="{BB962C8B-B14F-4D97-AF65-F5344CB8AC3E}">
        <p14:creationId xmlns:p14="http://schemas.microsoft.com/office/powerpoint/2010/main" val="226011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7C7B2D4-B52D-40BF-A655-5FC1B1597175}" type="slidenum">
              <a:rPr lang="en-US"/>
              <a:pPr>
                <a:defRPr/>
              </a:pPr>
              <a:t>‹#›</a:t>
            </a:fld>
            <a:endParaRPr lang="en-US" dirty="0"/>
          </a:p>
        </p:txBody>
      </p:sp>
    </p:spTree>
    <p:extLst>
      <p:ext uri="{BB962C8B-B14F-4D97-AF65-F5344CB8AC3E}">
        <p14:creationId xmlns:p14="http://schemas.microsoft.com/office/powerpoint/2010/main" val="311500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B1533D98-468C-4708-85EC-EB078E9FAB51}" type="slidenum">
              <a:rPr lang="en-US"/>
              <a:pPr>
                <a:defRPr/>
              </a:pPr>
              <a:t>‹#›</a:t>
            </a:fld>
            <a:endParaRPr lang="en-US" dirty="0"/>
          </a:p>
        </p:txBody>
      </p:sp>
    </p:spTree>
    <p:extLst>
      <p:ext uri="{BB962C8B-B14F-4D97-AF65-F5344CB8AC3E}">
        <p14:creationId xmlns:p14="http://schemas.microsoft.com/office/powerpoint/2010/main" val="255185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7AA8F40D-D64C-4E81-B641-5E4B8E028E2E}" type="slidenum">
              <a:rPr lang="en-US"/>
              <a:pPr>
                <a:defRPr/>
              </a:pPr>
              <a:t>‹#›</a:t>
            </a:fld>
            <a:endParaRPr lang="en-US" dirty="0"/>
          </a:p>
        </p:txBody>
      </p:sp>
    </p:spTree>
    <p:extLst>
      <p:ext uri="{BB962C8B-B14F-4D97-AF65-F5344CB8AC3E}">
        <p14:creationId xmlns:p14="http://schemas.microsoft.com/office/powerpoint/2010/main" val="66842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296AA6BC-1C8C-4682-ACE7-B01D61100C9D}" type="slidenum">
              <a:rPr lang="en-US"/>
              <a:pPr>
                <a:defRPr/>
              </a:pPr>
              <a:t>‹#›</a:t>
            </a:fld>
            <a:endParaRPr lang="en-US" dirty="0"/>
          </a:p>
        </p:txBody>
      </p:sp>
    </p:spTree>
    <p:extLst>
      <p:ext uri="{BB962C8B-B14F-4D97-AF65-F5344CB8AC3E}">
        <p14:creationId xmlns:p14="http://schemas.microsoft.com/office/powerpoint/2010/main" val="225858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5C2A44-9116-4812-A399-C6716544CFE2}" type="slidenum">
              <a:rPr lang="en-US"/>
              <a:pPr>
                <a:defRPr/>
              </a:pPr>
              <a:t>‹#›</a:t>
            </a:fld>
            <a:endParaRPr lang="en-US" dirty="0"/>
          </a:p>
        </p:txBody>
      </p:sp>
    </p:spTree>
    <p:extLst>
      <p:ext uri="{BB962C8B-B14F-4D97-AF65-F5344CB8AC3E}">
        <p14:creationId xmlns:p14="http://schemas.microsoft.com/office/powerpoint/2010/main" val="49789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5B75C2B-FF83-4204-90EA-0575A77DCE9B}" type="slidenum">
              <a:rPr lang="en-US"/>
              <a:pPr>
                <a:defRPr/>
              </a:pPr>
              <a:t>‹#›</a:t>
            </a:fld>
            <a:endParaRPr lang="en-US" dirty="0"/>
          </a:p>
        </p:txBody>
      </p:sp>
    </p:spTree>
    <p:extLst>
      <p:ext uri="{BB962C8B-B14F-4D97-AF65-F5344CB8AC3E}">
        <p14:creationId xmlns:p14="http://schemas.microsoft.com/office/powerpoint/2010/main" val="89494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Rectangle 5"/>
          <p:cNvSpPr>
            <a:spLocks noGrp="1" noChangeArrowheads="1"/>
          </p:cNvSpPr>
          <p:nvPr>
            <p:ph type="ftr" sz="quarter" idx="3"/>
          </p:nvPr>
        </p:nvSpPr>
        <p:spPr bwMode="auto">
          <a:xfrm>
            <a:off x="533400" y="6248400"/>
            <a:ext cx="54864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buFontTx/>
              <a:buNone/>
              <a:defRPr sz="1400">
                <a:solidFill>
                  <a:srgbClr val="222222"/>
                </a:solidFill>
                <a:latin typeface="Times New Roman" pitchFamily="18" charset="0"/>
              </a:defRPr>
            </a:lvl1pPr>
          </a:lstStyle>
          <a:p>
            <a:pPr>
              <a:defRPr/>
            </a:pP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buFontTx/>
              <a:buNone/>
              <a:defRPr sz="1400">
                <a:solidFill>
                  <a:srgbClr val="222222"/>
                </a:solidFill>
                <a:latin typeface="Times New Roman" pitchFamily="18" charset="0"/>
              </a:defRPr>
            </a:lvl1pPr>
          </a:lstStyle>
          <a:p>
            <a:pPr>
              <a:defRPr/>
            </a:pPr>
            <a:fld id="{933D7308-9DC0-42E5-BD4E-D4B0CBD18AD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114" r:id="rId12"/>
  </p:sldLayoutIdLst>
  <p:hf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2/3/2016</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933D7308-9DC0-42E5-BD4E-D4B0CBD18AD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hyperlink" Target="http://compnetworking.about.com/cs/protocolsdhcp/g/bldef_dhcp.htm" TargetMode="Externa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1829761"/>
          </a:xfrm>
        </p:spPr>
        <p:txBody>
          <a:bodyPr/>
          <a:lstStyle/>
          <a:p>
            <a:r>
              <a:rPr lang="en-US" dirty="0" smtClean="0"/>
              <a:t>IP Addressing Summary</a:t>
            </a:r>
            <a:endParaRPr lang="en-US" dirty="0"/>
          </a:p>
        </p:txBody>
      </p:sp>
    </p:spTree>
    <p:extLst>
      <p:ext uri="{BB962C8B-B14F-4D97-AF65-F5344CB8AC3E}">
        <p14:creationId xmlns:p14="http://schemas.microsoft.com/office/powerpoint/2010/main" val="422804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p:txBody>
          <a:bodyPr/>
          <a:lstStyle/>
          <a:p>
            <a:pPr eaLnBrk="1" hangingPunct="1"/>
            <a:r>
              <a:rPr lang="en-US" smtClean="0"/>
              <a:t>Decimal number between 0 and 255 represents each binary octet</a:t>
            </a:r>
          </a:p>
          <a:p>
            <a:pPr eaLnBrk="1" hangingPunct="1"/>
            <a:r>
              <a:rPr lang="en-US" smtClean="0"/>
              <a:t>Period (dot) separates each decimal</a:t>
            </a:r>
          </a:p>
          <a:p>
            <a:pPr eaLnBrk="1" hangingPunct="1"/>
            <a:r>
              <a:rPr lang="en-US" smtClean="0"/>
              <a:t>Dotted decimal address has binary equivalent</a:t>
            </a:r>
          </a:p>
          <a:p>
            <a:pPr lvl="1" eaLnBrk="1" hangingPunct="1"/>
            <a:r>
              <a:rPr lang="en-US" smtClean="0"/>
              <a:t>Converting each octet</a:t>
            </a:r>
          </a:p>
          <a:p>
            <a:pPr lvl="1" eaLnBrk="1" hangingPunct="1"/>
            <a:r>
              <a:rPr lang="en-US" smtClean="0"/>
              <a:t>Remove decimal points</a:t>
            </a:r>
          </a:p>
        </p:txBody>
      </p:sp>
      <p:sp>
        <p:nvSpPr>
          <p:cNvPr id="3584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3FA9B892-1A4B-46B1-BF7C-9849844D38CD}" type="slidenum">
              <a:rPr lang="en-US" sz="1400"/>
              <a:pPr eaLnBrk="1" hangingPunct="1"/>
              <a:t>10</a:t>
            </a:fld>
            <a:endParaRPr lang="en-US" sz="1400"/>
          </a:p>
        </p:txBody>
      </p:sp>
      <p:sp>
        <p:nvSpPr>
          <p:cNvPr id="35844" name="Rectangle 2"/>
          <p:cNvSpPr>
            <a:spLocks noGrp="1" noChangeArrowheads="1"/>
          </p:cNvSpPr>
          <p:nvPr>
            <p:ph type="title"/>
          </p:nvPr>
        </p:nvSpPr>
        <p:spPr/>
        <p:txBody>
          <a:bodyPr>
            <a:normAutofit fontScale="90000"/>
          </a:bodyPr>
          <a:lstStyle/>
          <a:p>
            <a:pPr eaLnBrk="1" hangingPunct="1"/>
            <a:r>
              <a:rPr lang="en-US" smtClean="0">
                <a:solidFill>
                  <a:schemeClr val="tx1"/>
                </a:solidFill>
              </a:rPr>
              <a:t>Binary and Dotted Decimal Notation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idx="1"/>
          </p:nvPr>
        </p:nvSpPr>
        <p:spPr/>
        <p:txBody>
          <a:bodyPr>
            <a:normAutofit lnSpcReduction="10000"/>
          </a:bodyPr>
          <a:lstStyle/>
          <a:p>
            <a:pPr eaLnBrk="1" hangingPunct="1"/>
            <a:r>
              <a:rPr lang="en-US" dirty="0" smtClean="0"/>
              <a:t>Identifies every device on TCP/IP-based network</a:t>
            </a:r>
          </a:p>
          <a:p>
            <a:pPr eaLnBrk="1" hangingPunct="1"/>
            <a:r>
              <a:rPr lang="en-US" dirty="0" smtClean="0"/>
              <a:t>32-bit number (net mask)</a:t>
            </a:r>
          </a:p>
          <a:p>
            <a:pPr lvl="1" eaLnBrk="1" hangingPunct="1"/>
            <a:r>
              <a:rPr lang="en-US" dirty="0" smtClean="0"/>
              <a:t>Identifies device’s subnet</a:t>
            </a:r>
          </a:p>
          <a:p>
            <a:pPr lvl="2" eaLnBrk="1" hangingPunct="1"/>
            <a:r>
              <a:rPr lang="en-US" dirty="0" smtClean="0"/>
              <a:t>Combines with device IP address</a:t>
            </a:r>
          </a:p>
          <a:p>
            <a:pPr lvl="2" eaLnBrk="1" hangingPunct="1"/>
            <a:r>
              <a:rPr lang="en-US" dirty="0" smtClean="0"/>
              <a:t>Informs network about segment, network where device attached</a:t>
            </a:r>
          </a:p>
          <a:p>
            <a:pPr eaLnBrk="1" hangingPunct="1"/>
            <a:r>
              <a:rPr lang="en-US" dirty="0" smtClean="0"/>
              <a:t>Four octets (32 bits)</a:t>
            </a:r>
          </a:p>
          <a:p>
            <a:pPr lvl="1" eaLnBrk="1" hangingPunct="1"/>
            <a:r>
              <a:rPr lang="en-US" dirty="0" smtClean="0"/>
              <a:t>Expressed in binary or dotted decimal notation</a:t>
            </a:r>
          </a:p>
          <a:p>
            <a:pPr eaLnBrk="1" hangingPunct="1"/>
            <a:r>
              <a:rPr lang="en-US" dirty="0" smtClean="0"/>
              <a:t>Assigned same way a IP addresses</a:t>
            </a:r>
          </a:p>
          <a:p>
            <a:pPr lvl="1" eaLnBrk="1" hangingPunct="1"/>
            <a:r>
              <a:rPr lang="en-US" dirty="0" smtClean="0"/>
              <a:t>Manually, automatically (via DHCP)</a:t>
            </a:r>
          </a:p>
        </p:txBody>
      </p:sp>
      <p:sp>
        <p:nvSpPr>
          <p:cNvPr id="3686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3686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5E949E93-D100-4884-AFC9-BAE20A31E8D4}" type="slidenum">
              <a:rPr lang="en-US" sz="1400"/>
              <a:pPr eaLnBrk="1" hangingPunct="1"/>
              <a:t>11</a:t>
            </a:fld>
            <a:endParaRPr lang="en-US" sz="1400"/>
          </a:p>
        </p:txBody>
      </p:sp>
      <p:sp>
        <p:nvSpPr>
          <p:cNvPr id="36868" name="Rectangle 2"/>
          <p:cNvSpPr>
            <a:spLocks noGrp="1" noChangeArrowheads="1"/>
          </p:cNvSpPr>
          <p:nvPr>
            <p:ph type="title"/>
          </p:nvPr>
        </p:nvSpPr>
        <p:spPr/>
        <p:txBody>
          <a:bodyPr/>
          <a:lstStyle/>
          <a:p>
            <a:pPr eaLnBrk="1" hangingPunct="1"/>
            <a:r>
              <a:rPr lang="en-US" smtClean="0">
                <a:solidFill>
                  <a:schemeClr val="tx1"/>
                </a:solidFill>
              </a:rPr>
              <a:t>Subnet Mask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
          <p:cNvSpPr>
            <a:spLocks noGrp="1" noChangeArrowheads="1"/>
          </p:cNvSpPr>
          <p:nvPr>
            <p:ph type="body" sz="half" idx="2"/>
          </p:nvPr>
        </p:nvSpPr>
        <p:spPr>
          <a:xfrm>
            <a:off x="457200" y="3048000"/>
            <a:ext cx="8229600" cy="3124200"/>
          </a:xfrm>
        </p:spPr>
        <p:txBody>
          <a:bodyPr>
            <a:normAutofit/>
          </a:bodyPr>
          <a:lstStyle/>
          <a:p>
            <a:pPr eaLnBrk="1" hangingPunct="1"/>
            <a:r>
              <a:rPr lang="en-US" sz="2400" dirty="0" smtClean="0"/>
              <a:t>For a given default subnet mask you must adhere to the beginning octet range for that network.</a:t>
            </a:r>
          </a:p>
          <a:p>
            <a:pPr eaLnBrk="1" hangingPunct="1"/>
            <a:r>
              <a:rPr lang="en-US" sz="2400" dirty="0" smtClean="0"/>
              <a:t>i.e. Class A networks must start with a value between 1-126, B between 128 – 191 and C between 192-223.</a:t>
            </a:r>
          </a:p>
        </p:txBody>
      </p:sp>
      <p:sp>
        <p:nvSpPr>
          <p:cNvPr id="37890"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37891"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B5428FCE-6D34-4930-B4E9-694499DC2DA8}" type="slidenum">
              <a:rPr lang="en-US" sz="1400"/>
              <a:pPr eaLnBrk="1" hangingPunct="1"/>
              <a:t>12</a:t>
            </a:fld>
            <a:endParaRPr lang="en-US" sz="1400"/>
          </a:p>
        </p:txBody>
      </p:sp>
      <p:grpSp>
        <p:nvGrpSpPr>
          <p:cNvPr id="37893" name="Group 13"/>
          <p:cNvGrpSpPr>
            <a:grpSpLocks/>
          </p:cNvGrpSpPr>
          <p:nvPr/>
        </p:nvGrpSpPr>
        <p:grpSpPr bwMode="auto">
          <a:xfrm>
            <a:off x="685800" y="990600"/>
            <a:ext cx="7496175" cy="1700213"/>
            <a:chOff x="456" y="1056"/>
            <a:chExt cx="4722" cy="1071"/>
          </a:xfrm>
        </p:grpSpPr>
        <p:sp>
          <p:nvSpPr>
            <p:cNvPr id="37894" name="Text Box 11"/>
            <p:cNvSpPr txBox="1">
              <a:spLocks noChangeArrowheads="1"/>
            </p:cNvSpPr>
            <p:nvPr/>
          </p:nvSpPr>
          <p:spPr bwMode="auto">
            <a:xfrm>
              <a:off x="456" y="1896"/>
              <a:ext cx="24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spcBef>
                  <a:spcPct val="50000"/>
                </a:spcBef>
                <a:buFontTx/>
                <a:buNone/>
              </a:pPr>
              <a:r>
                <a:rPr lang="en-US" sz="1800"/>
                <a:t>Table 4-2 Default subnet masks</a:t>
              </a:r>
            </a:p>
          </p:txBody>
        </p:sp>
        <p:pic>
          <p:nvPicPr>
            <p:cNvPr id="37895" name="Picture 12" descr="Tabl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56"/>
              <a:ext cx="4650"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Automatic Private IP Addressing</a:t>
            </a:r>
            <a:endParaRPr lang="en-US" dirty="0"/>
          </a:p>
        </p:txBody>
      </p:sp>
      <p:sp>
        <p:nvSpPr>
          <p:cNvPr id="3" name="Content Placeholder 2"/>
          <p:cNvSpPr>
            <a:spLocks noGrp="1"/>
          </p:cNvSpPr>
          <p:nvPr>
            <p:ph sz="half" idx="1"/>
          </p:nvPr>
        </p:nvSpPr>
        <p:spPr>
          <a:xfrm>
            <a:off x="457200" y="1600200"/>
            <a:ext cx="8229600" cy="5562600"/>
          </a:xfrm>
        </p:spPr>
        <p:txBody>
          <a:bodyPr/>
          <a:lstStyle/>
          <a:p>
            <a:r>
              <a:rPr lang="en-US" sz="2400" dirty="0"/>
              <a:t>A feature of Microsoft Windows, </a:t>
            </a:r>
            <a:r>
              <a:rPr lang="en-US" sz="2400" b="1" dirty="0"/>
              <a:t>APIPA</a:t>
            </a:r>
            <a:r>
              <a:rPr lang="en-US" sz="2400" dirty="0"/>
              <a:t> is a </a:t>
            </a:r>
            <a:r>
              <a:rPr lang="en-US" sz="2400" dirty="0">
                <a:hlinkClick r:id="rId2" action="ppaction://hlinkfile"/>
              </a:rPr>
              <a:t>DHCP</a:t>
            </a:r>
            <a:r>
              <a:rPr lang="en-US" sz="2400" dirty="0"/>
              <a:t> failover mechanism for local networks. With APIPA, DHCP clients can obtain IP addresses when DHCP servers are non-functional. APIPA exists in all modern versions of Windows except Windows NT</a:t>
            </a:r>
            <a:r>
              <a:rPr lang="en-US" sz="2400" dirty="0" smtClean="0"/>
              <a:t>.</a:t>
            </a:r>
          </a:p>
          <a:p>
            <a:r>
              <a:rPr lang="en-US" sz="2400" dirty="0" smtClean="0"/>
              <a:t>When </a:t>
            </a:r>
            <a:r>
              <a:rPr lang="en-US" sz="2400" dirty="0"/>
              <a:t>a DHCP server fails, APIPA allocates IP addresses in the private range 169.254.0.1 to 169.254.255.254. </a:t>
            </a:r>
            <a:endParaRPr lang="en-US" sz="2400" dirty="0" smtClean="0"/>
          </a:p>
          <a:p>
            <a:r>
              <a:rPr lang="en-US" sz="2400" dirty="0" smtClean="0"/>
              <a:t>In </a:t>
            </a:r>
            <a:r>
              <a:rPr lang="en-US" sz="2400" dirty="0"/>
              <a:t>APIPA, </a:t>
            </a:r>
            <a:r>
              <a:rPr lang="en-US" sz="2400" dirty="0" smtClean="0"/>
              <a:t>all devices reside on </a:t>
            </a:r>
            <a:r>
              <a:rPr lang="en-US" sz="2400" dirty="0"/>
              <a:t>the same </a:t>
            </a:r>
            <a:r>
              <a:rPr lang="en-US" sz="2400" dirty="0" smtClean="0"/>
              <a:t>Class B subnet.</a:t>
            </a:r>
          </a:p>
          <a:p>
            <a:pPr marL="0" indent="0">
              <a:buNone/>
            </a:pPr>
            <a:endParaRPr lang="en-US" sz="2400" dirty="0">
              <a:effectLst/>
            </a:endParaRPr>
          </a:p>
        </p:txBody>
      </p:sp>
      <p:sp>
        <p:nvSpPr>
          <p:cNvPr id="6" name="Slide Number Placeholder 5"/>
          <p:cNvSpPr>
            <a:spLocks noGrp="1"/>
          </p:cNvSpPr>
          <p:nvPr>
            <p:ph type="sldNum" sz="quarter" idx="11"/>
          </p:nvPr>
        </p:nvSpPr>
        <p:spPr/>
        <p:txBody>
          <a:bodyPr/>
          <a:lstStyle/>
          <a:p>
            <a:pPr>
              <a:defRPr/>
            </a:pPr>
            <a:fld id="{EEEF5EAC-E5A5-4F1D-9FE1-BB79EB1DD1D6}" type="slidenum">
              <a:rPr lang="en-US" smtClean="0"/>
              <a:pPr>
                <a:defRPr/>
              </a:pPr>
              <a:t>13</a:t>
            </a:fld>
            <a:endParaRPr lang="en-US"/>
          </a:p>
        </p:txBody>
      </p:sp>
    </p:spTree>
    <p:extLst>
      <p:ext uri="{BB962C8B-B14F-4D97-AF65-F5344CB8AC3E}">
        <p14:creationId xmlns:p14="http://schemas.microsoft.com/office/powerpoint/2010/main" val="347979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p:txBody>
          <a:bodyPr>
            <a:normAutofit/>
          </a:bodyPr>
          <a:lstStyle/>
          <a:p>
            <a:pPr eaLnBrk="1" hangingPunct="1"/>
            <a:r>
              <a:rPr lang="en-US" dirty="0" smtClean="0"/>
              <a:t>APIPA </a:t>
            </a:r>
          </a:p>
          <a:p>
            <a:pPr lvl="1" eaLnBrk="1" hangingPunct="1"/>
            <a:r>
              <a:rPr lang="en-US" dirty="0" smtClean="0"/>
              <a:t>Assigns computer’s network adapter IP address from the pool</a:t>
            </a:r>
          </a:p>
          <a:p>
            <a:pPr lvl="1" eaLnBrk="1" hangingPunct="1"/>
            <a:r>
              <a:rPr lang="en-US" dirty="0" smtClean="0"/>
              <a:t>Assigns subnet default Class B network</a:t>
            </a:r>
          </a:p>
          <a:p>
            <a:pPr lvl="2" eaLnBrk="1" hangingPunct="1"/>
            <a:r>
              <a:rPr lang="en-US" dirty="0" smtClean="0"/>
              <a:t>255.255.0.0</a:t>
            </a:r>
          </a:p>
          <a:p>
            <a:pPr lvl="1" eaLnBrk="1" hangingPunct="1"/>
            <a:r>
              <a:rPr lang="en-US" dirty="0" smtClean="0"/>
              <a:t>Part of operating system</a:t>
            </a:r>
          </a:p>
          <a:p>
            <a:pPr lvl="2" eaLnBrk="1" hangingPunct="1"/>
            <a:r>
              <a:rPr lang="en-US" dirty="0" smtClean="0"/>
              <a:t>No need to register; check with central authority</a:t>
            </a:r>
          </a:p>
          <a:p>
            <a:pPr eaLnBrk="1" hangingPunct="1"/>
            <a:r>
              <a:rPr lang="en-US" dirty="0" smtClean="0"/>
              <a:t>Disadvantage </a:t>
            </a:r>
          </a:p>
          <a:p>
            <a:pPr lvl="1" eaLnBrk="1" hangingPunct="1"/>
            <a:r>
              <a:rPr lang="en-US" dirty="0" smtClean="0"/>
              <a:t>Computer only communicates with other nodes using addresses in APIPA range</a:t>
            </a:r>
          </a:p>
        </p:txBody>
      </p:sp>
      <p:sp>
        <p:nvSpPr>
          <p:cNvPr id="4915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491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B3E0FF0F-01F2-49DC-AF5F-B8C6CF100D26}" type="slidenum">
              <a:rPr lang="en-US" sz="1400"/>
              <a:pPr eaLnBrk="1" hangingPunct="1"/>
              <a:t>14</a:t>
            </a:fld>
            <a:endParaRPr lang="en-US" sz="1400"/>
          </a:p>
        </p:txBody>
      </p:sp>
      <p:sp>
        <p:nvSpPr>
          <p:cNvPr id="49156" name="Rectangle 2"/>
          <p:cNvSpPr>
            <a:spLocks noGrp="1" noChangeArrowheads="1"/>
          </p:cNvSpPr>
          <p:nvPr>
            <p:ph type="title"/>
          </p:nvPr>
        </p:nvSpPr>
        <p:spPr/>
        <p:txBody>
          <a:bodyPr/>
          <a:lstStyle/>
          <a:p>
            <a:pPr eaLnBrk="1" hangingPunct="1"/>
            <a:r>
              <a:rPr lang="en-US" smtClean="0">
                <a:solidFill>
                  <a:schemeClr val="tx1"/>
                </a:solidFill>
              </a:rPr>
              <a:t>APIPA (cont’d.)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idx="1"/>
          </p:nvPr>
        </p:nvSpPr>
        <p:spPr/>
        <p:txBody>
          <a:bodyPr>
            <a:normAutofit/>
          </a:bodyPr>
          <a:lstStyle/>
          <a:p>
            <a:pPr eaLnBrk="1" hangingPunct="1"/>
            <a:r>
              <a:rPr lang="en-US" dirty="0" smtClean="0"/>
              <a:t>APIPA suitable use</a:t>
            </a:r>
          </a:p>
          <a:p>
            <a:pPr lvl="1" eaLnBrk="1" hangingPunct="1"/>
            <a:r>
              <a:rPr lang="en-US" dirty="0" smtClean="0"/>
              <a:t>Small networks: no DHCP servers</a:t>
            </a:r>
          </a:p>
          <a:p>
            <a:pPr eaLnBrk="1" hangingPunct="1"/>
            <a:r>
              <a:rPr lang="en-US" dirty="0" smtClean="0"/>
              <a:t>APIPA unsuitable use</a:t>
            </a:r>
          </a:p>
          <a:p>
            <a:pPr lvl="1" eaLnBrk="1" hangingPunct="1"/>
            <a:r>
              <a:rPr lang="en-US" dirty="0" smtClean="0"/>
              <a:t>Networks communicating with other subnets, WAN</a:t>
            </a:r>
          </a:p>
          <a:p>
            <a:pPr eaLnBrk="1" hangingPunct="1"/>
            <a:r>
              <a:rPr lang="en-US" dirty="0" smtClean="0"/>
              <a:t>APIPA enabled by </a:t>
            </a:r>
            <a:r>
              <a:rPr lang="en-US" dirty="0" smtClean="0"/>
              <a:t>default</a:t>
            </a:r>
            <a:endParaRPr lang="en-US" dirty="0" smtClean="0"/>
          </a:p>
          <a:p>
            <a:pPr lvl="1" eaLnBrk="1" hangingPunct="1"/>
            <a:r>
              <a:rPr lang="en-US" dirty="0" smtClean="0"/>
              <a:t>First checks for DHCP server</a:t>
            </a:r>
          </a:p>
          <a:p>
            <a:pPr lvl="2" eaLnBrk="1" hangingPunct="1"/>
            <a:r>
              <a:rPr lang="en-US" dirty="0" smtClean="0"/>
              <a:t>Allows DHCP server to assign addresses</a:t>
            </a:r>
          </a:p>
          <a:p>
            <a:pPr lvl="1" eaLnBrk="1" hangingPunct="1"/>
            <a:r>
              <a:rPr lang="en-US" dirty="0" smtClean="0"/>
              <a:t>Does not reassign new address if static</a:t>
            </a:r>
          </a:p>
          <a:p>
            <a:pPr lvl="1" eaLnBrk="1" hangingPunct="1"/>
            <a:r>
              <a:rPr lang="en-US" dirty="0" smtClean="0"/>
              <a:t>Can be d</a:t>
            </a:r>
            <a:r>
              <a:rPr lang="en-US" dirty="0" smtClean="0"/>
              <a:t>isabled </a:t>
            </a:r>
            <a:r>
              <a:rPr lang="en-US" dirty="0" smtClean="0"/>
              <a:t>in registry</a:t>
            </a:r>
          </a:p>
        </p:txBody>
      </p:sp>
      <p:sp>
        <p:nvSpPr>
          <p:cNvPr id="5017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501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12A52F66-1D73-49F2-93CB-9CF9EF197023}" type="slidenum">
              <a:rPr lang="en-US" sz="1400"/>
              <a:pPr eaLnBrk="1" hangingPunct="1"/>
              <a:t>15</a:t>
            </a:fld>
            <a:endParaRPr lang="en-US" sz="1400"/>
          </a:p>
        </p:txBody>
      </p:sp>
      <p:sp>
        <p:nvSpPr>
          <p:cNvPr id="50180" name="Rectangle 2"/>
          <p:cNvSpPr>
            <a:spLocks noGrp="1" noChangeArrowheads="1"/>
          </p:cNvSpPr>
          <p:nvPr>
            <p:ph type="title"/>
          </p:nvPr>
        </p:nvSpPr>
        <p:spPr/>
        <p:txBody>
          <a:bodyPr/>
          <a:lstStyle/>
          <a:p>
            <a:pPr eaLnBrk="1" hangingPunct="1"/>
            <a:r>
              <a:rPr lang="en-US" smtClean="0">
                <a:solidFill>
                  <a:schemeClr val="tx1"/>
                </a:solidFill>
              </a:rPr>
              <a:t>APIPA (cont’d.)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Automatic Private IP Addressing</a:t>
            </a:r>
            <a:endParaRPr lang="en-US" dirty="0"/>
          </a:p>
        </p:txBody>
      </p:sp>
      <p:sp>
        <p:nvSpPr>
          <p:cNvPr id="4" name="Text Placeholder 3"/>
          <p:cNvSpPr>
            <a:spLocks noGrp="1"/>
          </p:cNvSpPr>
          <p:nvPr>
            <p:ph type="body" sz="half" idx="2"/>
          </p:nvPr>
        </p:nvSpPr>
        <p:spPr>
          <a:xfrm>
            <a:off x="457200" y="1371600"/>
            <a:ext cx="8229600" cy="4754563"/>
          </a:xfrm>
        </p:spPr>
        <p:txBody>
          <a:bodyPr>
            <a:normAutofit/>
          </a:bodyPr>
          <a:lstStyle/>
          <a:p>
            <a:r>
              <a:rPr lang="en-US" sz="2400" dirty="0" smtClean="0"/>
              <a:t>This can sometimes be a valuable tool when debugging network configuration problems.</a:t>
            </a:r>
          </a:p>
          <a:p>
            <a:pPr lvl="1"/>
            <a:r>
              <a:rPr lang="en-US" sz="2000" dirty="0" smtClean="0"/>
              <a:t>If you have a Windows automatic IP address instead of the address you expect from your DHCP server then you are having a connection problem back to the network’s DHCP server. </a:t>
            </a:r>
          </a:p>
          <a:p>
            <a:pPr lvl="1"/>
            <a:r>
              <a:rPr lang="en-US" sz="2000" dirty="0" smtClean="0"/>
              <a:t>This can be caused by many things, but the first thing to check is all the cabling back from the Host to the server to see if there are any problems.</a:t>
            </a:r>
          </a:p>
          <a:p>
            <a:r>
              <a:rPr lang="en-US" sz="2400" dirty="0" smtClean="0"/>
              <a:t>Also check to make sure that your computer is set to receive automatic IP addresses and is not manually setting the IP address to a range outside your server’s subnet.</a:t>
            </a:r>
            <a:endParaRPr lang="en-US" sz="2400" dirty="0"/>
          </a:p>
        </p:txBody>
      </p:sp>
      <p:sp>
        <p:nvSpPr>
          <p:cNvPr id="6" name="Slide Number Placeholder 5"/>
          <p:cNvSpPr>
            <a:spLocks noGrp="1"/>
          </p:cNvSpPr>
          <p:nvPr>
            <p:ph type="sldNum" sz="quarter" idx="11"/>
          </p:nvPr>
        </p:nvSpPr>
        <p:spPr/>
        <p:txBody>
          <a:bodyPr/>
          <a:lstStyle/>
          <a:p>
            <a:pPr>
              <a:defRPr/>
            </a:pPr>
            <a:fld id="{EEEF5EAC-E5A5-4F1D-9FE1-BB79EB1DD1D6}" type="slidenum">
              <a:rPr lang="en-US" smtClean="0"/>
              <a:pPr>
                <a:defRPr/>
              </a:pPr>
              <a:t>16</a:t>
            </a:fld>
            <a:endParaRPr lang="en-US"/>
          </a:p>
        </p:txBody>
      </p:sp>
    </p:spTree>
    <p:extLst>
      <p:ext uri="{BB962C8B-B14F-4D97-AF65-F5344CB8AC3E}">
        <p14:creationId xmlns:p14="http://schemas.microsoft.com/office/powerpoint/2010/main" val="371694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idx="1"/>
          </p:nvPr>
        </p:nvSpPr>
        <p:spPr/>
        <p:txBody>
          <a:bodyPr>
            <a:normAutofit/>
          </a:bodyPr>
          <a:lstStyle/>
          <a:p>
            <a:pPr eaLnBrk="1" hangingPunct="1"/>
            <a:r>
              <a:rPr lang="en-US" sz="2400" dirty="0" smtClean="0"/>
              <a:t>Routers and servers can give IP addresses to their hosts. </a:t>
            </a:r>
          </a:p>
          <a:p>
            <a:pPr eaLnBrk="1" hangingPunct="1"/>
            <a:r>
              <a:rPr lang="en-US" sz="2400" dirty="0" smtClean="0"/>
              <a:t>Switches, hubs and crossover cables cannot.</a:t>
            </a:r>
          </a:p>
          <a:p>
            <a:pPr eaLnBrk="1" hangingPunct="1"/>
            <a:r>
              <a:rPr lang="en-US" sz="2400" dirty="0" smtClean="0"/>
              <a:t>If you are connected only by a switch, hub or crossover cable then you should expect a windows automatic IP address.</a:t>
            </a:r>
          </a:p>
          <a:p>
            <a:pPr eaLnBrk="1" hangingPunct="1"/>
            <a:r>
              <a:rPr lang="en-US" sz="2400" dirty="0" smtClean="0"/>
              <a:t>If you are connected to a router or server then you should expect the IP address as dictated in the admin panel of the router or server.</a:t>
            </a:r>
          </a:p>
          <a:p>
            <a:pPr eaLnBrk="1" hangingPunct="1"/>
            <a:r>
              <a:rPr lang="en-US" sz="2400" dirty="0" smtClean="0"/>
              <a:t>We will look at this admin panel in the next lab.</a:t>
            </a:r>
          </a:p>
        </p:txBody>
      </p:sp>
      <p:sp>
        <p:nvSpPr>
          <p:cNvPr id="3891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389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5C8FECBB-2086-4F05-BF12-5E119E620AC8}" type="slidenum">
              <a:rPr lang="en-US" sz="1400"/>
              <a:pPr eaLnBrk="1" hangingPunct="1"/>
              <a:t>17</a:t>
            </a:fld>
            <a:endParaRPr lang="en-US" sz="1400"/>
          </a:p>
        </p:txBody>
      </p:sp>
      <p:sp>
        <p:nvSpPr>
          <p:cNvPr id="38916" name="Rectangle 2"/>
          <p:cNvSpPr>
            <a:spLocks noGrp="1" noChangeArrowheads="1"/>
          </p:cNvSpPr>
          <p:nvPr>
            <p:ph type="title"/>
          </p:nvPr>
        </p:nvSpPr>
        <p:spPr/>
        <p:txBody>
          <a:bodyPr/>
          <a:lstStyle/>
          <a:p>
            <a:pPr eaLnBrk="1" hangingPunct="1"/>
            <a:r>
              <a:rPr lang="en-US" smtClean="0">
                <a:solidFill>
                  <a:schemeClr val="tx1"/>
                </a:solidFill>
              </a:rPr>
              <a:t>Assigning IP Addresses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idx="1"/>
          </p:nvPr>
        </p:nvSpPr>
        <p:spPr/>
        <p:txBody>
          <a:bodyPr/>
          <a:lstStyle/>
          <a:p>
            <a:pPr eaLnBrk="1" hangingPunct="1"/>
            <a:r>
              <a:rPr lang="en-US" dirty="0" smtClean="0"/>
              <a:t>Static IP address</a:t>
            </a:r>
          </a:p>
          <a:p>
            <a:pPr lvl="1" eaLnBrk="1" hangingPunct="1"/>
            <a:r>
              <a:rPr lang="en-US" dirty="0" smtClean="0"/>
              <a:t>Assignment manually</a:t>
            </a:r>
          </a:p>
          <a:p>
            <a:pPr lvl="1" eaLnBrk="1" hangingPunct="1"/>
            <a:r>
              <a:rPr lang="en-US" dirty="0" smtClean="0"/>
              <a:t>Modify client workstation TCP/IP properties</a:t>
            </a:r>
          </a:p>
          <a:p>
            <a:pPr lvl="2" eaLnBrk="1" hangingPunct="1"/>
            <a:r>
              <a:rPr lang="en-US" dirty="0" smtClean="0"/>
              <a:t>Only way to change</a:t>
            </a:r>
          </a:p>
          <a:p>
            <a:pPr lvl="1" eaLnBrk="1" hangingPunct="1"/>
            <a:r>
              <a:rPr lang="en-US" dirty="0" smtClean="0"/>
              <a:t>Human error cause duplicates</a:t>
            </a:r>
          </a:p>
          <a:p>
            <a:pPr eaLnBrk="1" hangingPunct="1"/>
            <a:r>
              <a:rPr lang="en-US" dirty="0" smtClean="0"/>
              <a:t>Automatic IP addressing</a:t>
            </a:r>
          </a:p>
          <a:p>
            <a:pPr lvl="1" eaLnBrk="1" hangingPunct="1"/>
            <a:r>
              <a:rPr lang="en-US" dirty="0" smtClean="0"/>
              <a:t>BOOTP and DHCP</a:t>
            </a:r>
          </a:p>
          <a:p>
            <a:pPr lvl="1" eaLnBrk="1" hangingPunct="1"/>
            <a:r>
              <a:rPr lang="en-US" dirty="0" smtClean="0"/>
              <a:t>Reduce duplication error</a:t>
            </a:r>
          </a:p>
        </p:txBody>
      </p:sp>
      <p:sp>
        <p:nvSpPr>
          <p:cNvPr id="3993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399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D3C79699-4F81-48DC-8803-93790BFAB273}" type="slidenum">
              <a:rPr lang="en-US" sz="1400"/>
              <a:pPr eaLnBrk="1" hangingPunct="1"/>
              <a:t>18</a:t>
            </a:fld>
            <a:endParaRPr lang="en-US" sz="1400"/>
          </a:p>
        </p:txBody>
      </p:sp>
      <p:sp>
        <p:nvSpPr>
          <p:cNvPr id="39940" name="Rectangle 2"/>
          <p:cNvSpPr>
            <a:spLocks noGrp="1" noChangeArrowheads="1"/>
          </p:cNvSpPr>
          <p:nvPr>
            <p:ph type="title"/>
          </p:nvPr>
        </p:nvSpPr>
        <p:spPr/>
        <p:txBody>
          <a:bodyPr>
            <a:normAutofit fontScale="90000"/>
          </a:bodyPr>
          <a:lstStyle/>
          <a:p>
            <a:pPr eaLnBrk="1" hangingPunct="1"/>
            <a:r>
              <a:rPr lang="en-US" smtClean="0">
                <a:solidFill>
                  <a:schemeClr val="tx1"/>
                </a:solidFill>
              </a:rPr>
              <a:t>Assigning IP Addresses (cont’d.)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idx="1"/>
          </p:nvPr>
        </p:nvSpPr>
        <p:spPr/>
        <p:txBody>
          <a:bodyPr>
            <a:normAutofit/>
          </a:bodyPr>
          <a:lstStyle/>
          <a:p>
            <a:pPr eaLnBrk="1" hangingPunct="1"/>
            <a:r>
              <a:rPr lang="en-US" dirty="0" smtClean="0"/>
              <a:t>Device borrows (leases) IP address</a:t>
            </a:r>
          </a:p>
          <a:p>
            <a:pPr lvl="1" eaLnBrk="1" hangingPunct="1"/>
            <a:r>
              <a:rPr lang="en-US" dirty="0" smtClean="0"/>
              <a:t>Devices use IP address temporarily</a:t>
            </a:r>
          </a:p>
          <a:p>
            <a:pPr lvl="2" eaLnBrk="1" hangingPunct="1"/>
            <a:r>
              <a:rPr lang="en-US" dirty="0" smtClean="0"/>
              <a:t>Specified time limit</a:t>
            </a:r>
          </a:p>
          <a:p>
            <a:pPr eaLnBrk="1" hangingPunct="1"/>
            <a:r>
              <a:rPr lang="en-US" dirty="0" smtClean="0"/>
              <a:t>Lease time</a:t>
            </a:r>
          </a:p>
          <a:p>
            <a:pPr lvl="1" eaLnBrk="1" hangingPunct="1"/>
            <a:r>
              <a:rPr lang="en-US" dirty="0" smtClean="0"/>
              <a:t>Determined </a:t>
            </a:r>
            <a:r>
              <a:rPr lang="en-US" dirty="0" smtClean="0"/>
              <a:t>when client obtains IP address at log on</a:t>
            </a:r>
          </a:p>
          <a:p>
            <a:pPr lvl="1" eaLnBrk="1" hangingPunct="1"/>
            <a:r>
              <a:rPr lang="en-US" dirty="0" smtClean="0"/>
              <a:t>User may force lease </a:t>
            </a:r>
            <a:r>
              <a:rPr lang="en-US" dirty="0" smtClean="0"/>
              <a:t>termination</a:t>
            </a:r>
            <a:endParaRPr lang="en-US" dirty="0" smtClean="0"/>
          </a:p>
        </p:txBody>
      </p:sp>
      <p:sp>
        <p:nvSpPr>
          <p:cNvPr id="4505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450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B5467A5E-4336-4E18-83B3-F67AFBD77F1E}" type="slidenum">
              <a:rPr lang="en-US" sz="1400"/>
              <a:pPr eaLnBrk="1" hangingPunct="1"/>
              <a:t>19</a:t>
            </a:fld>
            <a:endParaRPr lang="en-US" sz="1400"/>
          </a:p>
        </p:txBody>
      </p:sp>
      <p:sp>
        <p:nvSpPr>
          <p:cNvPr id="45060" name="Rectangle 2"/>
          <p:cNvSpPr>
            <a:spLocks noGrp="1" noChangeArrowheads="1"/>
          </p:cNvSpPr>
          <p:nvPr>
            <p:ph type="title"/>
          </p:nvPr>
        </p:nvSpPr>
        <p:spPr/>
        <p:txBody>
          <a:bodyPr/>
          <a:lstStyle/>
          <a:p>
            <a:pPr eaLnBrk="1" hangingPunct="1"/>
            <a:r>
              <a:rPr lang="en-US" dirty="0" smtClean="0">
                <a:solidFill>
                  <a:schemeClr val="tx1"/>
                </a:solidFill>
              </a:rPr>
              <a:t>DHCP Leasing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normAutofit/>
          </a:bodyPr>
          <a:lstStyle/>
          <a:p>
            <a:pPr eaLnBrk="1" hangingPunct="1"/>
            <a:r>
              <a:rPr lang="en-US" dirty="0" smtClean="0"/>
              <a:t>Networks recognize two addresses</a:t>
            </a:r>
          </a:p>
          <a:p>
            <a:pPr lvl="1" eaLnBrk="1" hangingPunct="1"/>
            <a:r>
              <a:rPr lang="en-US" dirty="0" smtClean="0"/>
              <a:t>Logical (Network layer)</a:t>
            </a:r>
          </a:p>
          <a:p>
            <a:pPr lvl="1" eaLnBrk="1" hangingPunct="1"/>
            <a:r>
              <a:rPr lang="en-US" dirty="0" smtClean="0"/>
              <a:t>Physical (MAC, hardware) addresses</a:t>
            </a:r>
          </a:p>
          <a:p>
            <a:pPr eaLnBrk="1" hangingPunct="1"/>
            <a:r>
              <a:rPr lang="en-US" dirty="0" smtClean="0"/>
              <a:t>IP protocol handles logical addressing</a:t>
            </a:r>
          </a:p>
          <a:p>
            <a:pPr eaLnBrk="1" hangingPunct="1"/>
            <a:r>
              <a:rPr lang="en-US" dirty="0" smtClean="0"/>
              <a:t>Specific parameters – IPv</a:t>
            </a:r>
            <a:r>
              <a:rPr lang="en-US" dirty="0"/>
              <a:t>4</a:t>
            </a:r>
            <a:endParaRPr lang="en-US" dirty="0" smtClean="0"/>
          </a:p>
          <a:p>
            <a:pPr lvl="1" eaLnBrk="1" hangingPunct="1"/>
            <a:r>
              <a:rPr lang="en-US" dirty="0" smtClean="0"/>
              <a:t>Unique 32-bit number</a:t>
            </a:r>
          </a:p>
          <a:p>
            <a:pPr lvl="2" eaLnBrk="1" hangingPunct="1"/>
            <a:r>
              <a:rPr lang="en-US" dirty="0" smtClean="0"/>
              <a:t>Divided into four octets (sets of eight bits)</a:t>
            </a:r>
          </a:p>
          <a:p>
            <a:pPr lvl="2" eaLnBrk="1" hangingPunct="1"/>
            <a:r>
              <a:rPr lang="en-US" dirty="0" smtClean="0"/>
              <a:t>Separated by periods</a:t>
            </a:r>
          </a:p>
          <a:p>
            <a:pPr eaLnBrk="1" hangingPunct="1"/>
            <a:r>
              <a:rPr lang="en-US" dirty="0" smtClean="0"/>
              <a:t>Example: 144.92.43.178</a:t>
            </a:r>
          </a:p>
        </p:txBody>
      </p:sp>
      <p:sp>
        <p:nvSpPr>
          <p:cNvPr id="2765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2765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ADD3F5C8-D9C2-4F4D-A0A5-71160B3B97E8}" type="slidenum">
              <a:rPr lang="en-US" sz="1400"/>
              <a:pPr eaLnBrk="1" hangingPunct="1"/>
              <a:t>2</a:t>
            </a:fld>
            <a:endParaRPr lang="en-US" sz="1400"/>
          </a:p>
        </p:txBody>
      </p:sp>
      <p:sp>
        <p:nvSpPr>
          <p:cNvPr id="27652" name="Rectangle 2"/>
          <p:cNvSpPr>
            <a:spLocks noGrp="1" noChangeArrowheads="1"/>
          </p:cNvSpPr>
          <p:nvPr>
            <p:ph type="title"/>
          </p:nvPr>
        </p:nvSpPr>
        <p:spPr/>
        <p:txBody>
          <a:bodyPr/>
          <a:lstStyle/>
          <a:p>
            <a:pPr eaLnBrk="1" hangingPunct="1"/>
            <a:r>
              <a:rPr lang="en-US" dirty="0" smtClean="0">
                <a:solidFill>
                  <a:schemeClr val="tx1"/>
                </a:solidFill>
              </a:rPr>
              <a:t>IPv4 Addressing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3"/>
          <p:cNvSpPr>
            <a:spLocks noGrp="1" noChangeArrowheads="1"/>
          </p:cNvSpPr>
          <p:nvPr>
            <p:ph idx="1"/>
          </p:nvPr>
        </p:nvSpPr>
        <p:spPr/>
        <p:txBody>
          <a:bodyPr>
            <a:normAutofit/>
          </a:bodyPr>
          <a:lstStyle/>
          <a:p>
            <a:pPr eaLnBrk="1" hangingPunct="1"/>
            <a:r>
              <a:rPr lang="en-US" dirty="0" smtClean="0"/>
              <a:t>Provides verification</a:t>
            </a:r>
          </a:p>
          <a:p>
            <a:pPr lvl="1" eaLnBrk="1" hangingPunct="1"/>
            <a:r>
              <a:rPr lang="en-US" dirty="0" smtClean="0"/>
              <a:t>TCP/IP installed, bound to NIC, configured correctly, communicating with network</a:t>
            </a:r>
          </a:p>
          <a:p>
            <a:pPr lvl="1" eaLnBrk="1" hangingPunct="1"/>
            <a:r>
              <a:rPr lang="en-US" dirty="0" smtClean="0"/>
              <a:t>Host responding</a:t>
            </a:r>
          </a:p>
          <a:p>
            <a:pPr eaLnBrk="1" hangingPunct="1"/>
            <a:r>
              <a:rPr lang="en-US" dirty="0" smtClean="0"/>
              <a:t>Uses ICMP services</a:t>
            </a:r>
          </a:p>
          <a:p>
            <a:pPr lvl="1" eaLnBrk="1" hangingPunct="1"/>
            <a:r>
              <a:rPr lang="en-US" dirty="0" smtClean="0"/>
              <a:t>Send echo request and echo reply messages</a:t>
            </a:r>
          </a:p>
          <a:p>
            <a:pPr lvl="2" eaLnBrk="1" hangingPunct="1"/>
            <a:r>
              <a:rPr lang="en-US" dirty="0" smtClean="0"/>
              <a:t>Determine IP address validity</a:t>
            </a:r>
          </a:p>
          <a:p>
            <a:pPr eaLnBrk="1" hangingPunct="1"/>
            <a:r>
              <a:rPr lang="en-US" dirty="0" smtClean="0"/>
              <a:t>Ping IP address or host name</a:t>
            </a:r>
          </a:p>
          <a:p>
            <a:pPr eaLnBrk="1" hangingPunct="1"/>
            <a:r>
              <a:rPr lang="en-US" dirty="0" smtClean="0"/>
              <a:t>Ping loopback address: 127.0.0.1</a:t>
            </a:r>
          </a:p>
          <a:p>
            <a:pPr lvl="1" eaLnBrk="1" hangingPunct="1"/>
            <a:r>
              <a:rPr lang="en-US" dirty="0" smtClean="0"/>
              <a:t>Determine if workstation’s TCP/IP services running</a:t>
            </a:r>
          </a:p>
        </p:txBody>
      </p:sp>
      <p:sp>
        <p:nvSpPr>
          <p:cNvPr id="8397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839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E9490F92-3354-4D47-BCBE-D56F2B2678B0}" type="slidenum">
              <a:rPr lang="en-US" sz="1400"/>
              <a:pPr eaLnBrk="1" hangingPunct="1"/>
              <a:t>20</a:t>
            </a:fld>
            <a:endParaRPr lang="en-US" sz="1400"/>
          </a:p>
        </p:txBody>
      </p:sp>
      <p:sp>
        <p:nvSpPr>
          <p:cNvPr id="83972" name="Rectangle 2"/>
          <p:cNvSpPr>
            <a:spLocks noGrp="1" noChangeArrowheads="1"/>
          </p:cNvSpPr>
          <p:nvPr>
            <p:ph type="title"/>
          </p:nvPr>
        </p:nvSpPr>
        <p:spPr/>
        <p:txBody>
          <a:bodyPr/>
          <a:lstStyle/>
          <a:p>
            <a:pPr eaLnBrk="1" hangingPunct="1"/>
            <a:r>
              <a:rPr lang="en-US" smtClean="0">
                <a:solidFill>
                  <a:schemeClr val="tx1"/>
                </a:solidFill>
              </a:rPr>
              <a:t>PING (Packet Internet Groper)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2"/>
          <p:cNvSpPr>
            <a:spLocks noGrp="1" noChangeArrowheads="1"/>
          </p:cNvSpPr>
          <p:nvPr>
            <p:ph type="title"/>
          </p:nvPr>
        </p:nvSpPr>
        <p:spPr/>
        <p:txBody>
          <a:bodyPr/>
          <a:lstStyle/>
          <a:p>
            <a:pPr eaLnBrk="1" hangingPunct="1"/>
            <a:r>
              <a:rPr lang="en-US" smtClean="0">
                <a:solidFill>
                  <a:schemeClr val="tx1"/>
                </a:solidFill>
              </a:rPr>
              <a:t>PING (cont’d.)</a:t>
            </a:r>
          </a:p>
        </p:txBody>
      </p:sp>
      <p:sp>
        <p:nvSpPr>
          <p:cNvPr id="84996" name="Rectangle 5"/>
          <p:cNvSpPr>
            <a:spLocks noGrp="1" noChangeArrowheads="1"/>
          </p:cNvSpPr>
          <p:nvPr>
            <p:ph type="body" sz="half" idx="2"/>
          </p:nvPr>
        </p:nvSpPr>
        <p:spPr>
          <a:xfrm>
            <a:off x="457200" y="4922838"/>
            <a:ext cx="8229600" cy="1477962"/>
          </a:xfrm>
        </p:spPr>
        <p:txBody>
          <a:bodyPr/>
          <a:lstStyle/>
          <a:p>
            <a:pPr eaLnBrk="1" hangingPunct="1"/>
            <a:r>
              <a:rPr lang="en-US" smtClean="0"/>
              <a:t>Operating system determines Ping command options, switches, syntax</a:t>
            </a:r>
          </a:p>
        </p:txBody>
      </p:sp>
      <p:sp>
        <p:nvSpPr>
          <p:cNvPr id="8499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8499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C178F8B5-EB95-476B-A957-BDA1B69A6DAF}" type="slidenum">
              <a:rPr lang="en-US" sz="1400"/>
              <a:pPr eaLnBrk="1" hangingPunct="1"/>
              <a:t>21</a:t>
            </a:fld>
            <a:endParaRPr lang="en-US" sz="1400"/>
          </a:p>
        </p:txBody>
      </p:sp>
      <p:grpSp>
        <p:nvGrpSpPr>
          <p:cNvPr id="84997" name="Group 7"/>
          <p:cNvGrpSpPr>
            <a:grpSpLocks/>
          </p:cNvGrpSpPr>
          <p:nvPr/>
        </p:nvGrpSpPr>
        <p:grpSpPr bwMode="auto">
          <a:xfrm>
            <a:off x="1600200" y="1404938"/>
            <a:ext cx="7086600" cy="3533775"/>
            <a:chOff x="864" y="492"/>
            <a:chExt cx="4464" cy="2226"/>
          </a:xfrm>
        </p:grpSpPr>
        <p:pic>
          <p:nvPicPr>
            <p:cNvPr id="84999" name="Picture 3" descr="chp4_F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492"/>
              <a:ext cx="3312" cy="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0" name="Text Box 4"/>
            <p:cNvSpPr txBox="1">
              <a:spLocks noChangeArrowheads="1"/>
            </p:cNvSpPr>
            <p:nvPr/>
          </p:nvSpPr>
          <p:spPr bwMode="auto">
            <a:xfrm>
              <a:off x="864" y="2487"/>
              <a:ext cx="44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spcBef>
                  <a:spcPct val="50000"/>
                </a:spcBef>
                <a:buFontTx/>
                <a:buNone/>
              </a:pPr>
              <a:r>
                <a:rPr lang="en-US" sz="1800"/>
                <a:t>Figure 4-17 Output from successful and unsuccessful PING tests</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smtClean="0">
                <a:solidFill>
                  <a:schemeClr val="tx1"/>
                </a:solidFill>
              </a:rPr>
              <a:t>IPv4 Addressing (cont’d.)</a:t>
            </a:r>
          </a:p>
        </p:txBody>
      </p:sp>
      <p:sp>
        <p:nvSpPr>
          <p:cNvPr id="28677" name="Rectangle 3"/>
          <p:cNvSpPr>
            <a:spLocks noGrp="1" noChangeArrowheads="1"/>
          </p:cNvSpPr>
          <p:nvPr>
            <p:ph type="body" sz="half" idx="2"/>
          </p:nvPr>
        </p:nvSpPr>
        <p:spPr>
          <a:xfrm>
            <a:off x="457200" y="3962400"/>
            <a:ext cx="8229600" cy="2087563"/>
          </a:xfrm>
        </p:spPr>
        <p:txBody>
          <a:bodyPr>
            <a:normAutofit fontScale="92500" lnSpcReduction="10000"/>
          </a:bodyPr>
          <a:lstStyle/>
          <a:p>
            <a:pPr eaLnBrk="1" hangingPunct="1"/>
            <a:r>
              <a:rPr lang="en-US" sz="3000" dirty="0" smtClean="0"/>
              <a:t>IP address information</a:t>
            </a:r>
          </a:p>
          <a:p>
            <a:pPr lvl="1"/>
            <a:r>
              <a:rPr lang="en-US" sz="2200" dirty="0" smtClean="0"/>
              <a:t>Class A - Network address determined by first octet</a:t>
            </a:r>
          </a:p>
          <a:p>
            <a:pPr lvl="1"/>
            <a:r>
              <a:rPr lang="en-US" sz="2200" dirty="0" smtClean="0"/>
              <a:t>Class B – Network address determined by first 2 octets</a:t>
            </a:r>
          </a:p>
          <a:p>
            <a:pPr lvl="1"/>
            <a:r>
              <a:rPr lang="en-US" sz="2200" dirty="0" smtClean="0"/>
              <a:t>Class C – Network address determined by </a:t>
            </a:r>
            <a:r>
              <a:rPr lang="en-US" sz="2200" smtClean="0"/>
              <a:t>first 3 </a:t>
            </a:r>
            <a:r>
              <a:rPr lang="en-US" sz="2200" dirty="0" smtClean="0"/>
              <a:t>octets</a:t>
            </a:r>
          </a:p>
          <a:p>
            <a:pPr lvl="1"/>
            <a:r>
              <a:rPr lang="en-US" dirty="0" smtClean="0"/>
              <a:t>In each case the octets unused for the network address determine the client address.</a:t>
            </a:r>
          </a:p>
        </p:txBody>
      </p:sp>
      <p:sp>
        <p:nvSpPr>
          <p:cNvPr id="28674"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2867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F0832EED-439D-452F-B53E-401126FD9AD7}" type="slidenum">
              <a:rPr lang="en-US" sz="1400"/>
              <a:pPr eaLnBrk="1" hangingPunct="1"/>
              <a:t>3</a:t>
            </a:fld>
            <a:endParaRPr lang="en-US" sz="1400"/>
          </a:p>
        </p:txBody>
      </p:sp>
      <p:grpSp>
        <p:nvGrpSpPr>
          <p:cNvPr id="28678" name="Group 7"/>
          <p:cNvGrpSpPr>
            <a:grpSpLocks/>
          </p:cNvGrpSpPr>
          <p:nvPr/>
        </p:nvGrpSpPr>
        <p:grpSpPr bwMode="auto">
          <a:xfrm>
            <a:off x="685800" y="1752600"/>
            <a:ext cx="7724775" cy="1700213"/>
            <a:chOff x="414" y="912"/>
            <a:chExt cx="4866" cy="1071"/>
          </a:xfrm>
        </p:grpSpPr>
        <p:pic>
          <p:nvPicPr>
            <p:cNvPr id="28679" name="Picture 5" descr="Tabl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912"/>
              <a:ext cx="480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 Box 6"/>
            <p:cNvSpPr txBox="1">
              <a:spLocks noChangeArrowheads="1"/>
            </p:cNvSpPr>
            <p:nvPr/>
          </p:nvSpPr>
          <p:spPr bwMode="auto">
            <a:xfrm>
              <a:off x="414" y="1752"/>
              <a:ext cx="29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spcBef>
                  <a:spcPct val="50000"/>
                </a:spcBef>
                <a:buFontTx/>
                <a:buNone/>
              </a:pPr>
              <a:r>
                <a:rPr lang="en-US" sz="1800"/>
                <a:t>Table 4-1 Commonly used TCP/IP classes</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p:txBody>
          <a:bodyPr>
            <a:normAutofit/>
          </a:bodyPr>
          <a:lstStyle/>
          <a:p>
            <a:pPr eaLnBrk="1" hangingPunct="1">
              <a:lnSpc>
                <a:spcPct val="90000"/>
              </a:lnSpc>
            </a:pPr>
            <a:r>
              <a:rPr lang="en-US" dirty="0" smtClean="0"/>
              <a:t>Class D, Class E rarely used (never assign)</a:t>
            </a:r>
          </a:p>
          <a:p>
            <a:pPr lvl="1" eaLnBrk="1" hangingPunct="1">
              <a:lnSpc>
                <a:spcPct val="90000"/>
              </a:lnSpc>
            </a:pPr>
            <a:r>
              <a:rPr lang="en-US" dirty="0" smtClean="0"/>
              <a:t>Class D: value between 224 and 230</a:t>
            </a:r>
          </a:p>
          <a:p>
            <a:pPr lvl="2" eaLnBrk="1" hangingPunct="1">
              <a:lnSpc>
                <a:spcPct val="90000"/>
              </a:lnSpc>
            </a:pPr>
            <a:r>
              <a:rPr lang="en-US" dirty="0" smtClean="0"/>
              <a:t>Multicasting</a:t>
            </a:r>
          </a:p>
          <a:p>
            <a:pPr lvl="1" eaLnBrk="1" hangingPunct="1">
              <a:lnSpc>
                <a:spcPct val="90000"/>
              </a:lnSpc>
            </a:pPr>
            <a:r>
              <a:rPr lang="en-US" dirty="0" smtClean="0"/>
              <a:t>Class E: value between 240 and 254</a:t>
            </a:r>
          </a:p>
          <a:p>
            <a:pPr lvl="2" eaLnBrk="1" hangingPunct="1">
              <a:lnSpc>
                <a:spcPct val="90000"/>
              </a:lnSpc>
            </a:pPr>
            <a:r>
              <a:rPr lang="en-US" dirty="0" smtClean="0"/>
              <a:t>Experimental use</a:t>
            </a:r>
          </a:p>
          <a:p>
            <a:pPr eaLnBrk="1" hangingPunct="1">
              <a:lnSpc>
                <a:spcPct val="90000"/>
              </a:lnSpc>
            </a:pPr>
            <a:r>
              <a:rPr lang="en-US" dirty="0" smtClean="0"/>
              <a:t>Eight bits have 256 combinations</a:t>
            </a:r>
          </a:p>
          <a:p>
            <a:pPr lvl="1" eaLnBrk="1" hangingPunct="1">
              <a:lnSpc>
                <a:spcPct val="90000"/>
              </a:lnSpc>
            </a:pPr>
            <a:r>
              <a:rPr lang="en-US" dirty="0" smtClean="0"/>
              <a:t>Networks use 1 through 254</a:t>
            </a:r>
          </a:p>
          <a:p>
            <a:pPr lvl="1" eaLnBrk="1" hangingPunct="1">
              <a:lnSpc>
                <a:spcPct val="90000"/>
              </a:lnSpc>
            </a:pPr>
            <a:r>
              <a:rPr lang="en-US" dirty="0" smtClean="0"/>
              <a:t>0: reserved as placeholder</a:t>
            </a:r>
          </a:p>
          <a:p>
            <a:pPr lvl="2" eaLnBrk="1" hangingPunct="1">
              <a:lnSpc>
                <a:spcPct val="90000"/>
              </a:lnSpc>
            </a:pPr>
            <a:r>
              <a:rPr lang="en-US" dirty="0" smtClean="0"/>
              <a:t>10.0.0.0</a:t>
            </a:r>
          </a:p>
          <a:p>
            <a:pPr lvl="1" eaLnBrk="1" hangingPunct="1">
              <a:lnSpc>
                <a:spcPct val="90000"/>
              </a:lnSpc>
            </a:pPr>
            <a:r>
              <a:rPr lang="en-US" dirty="0" smtClean="0"/>
              <a:t>255: reserved for broadcast transmission</a:t>
            </a:r>
          </a:p>
          <a:p>
            <a:pPr lvl="2" eaLnBrk="1" hangingPunct="1">
              <a:lnSpc>
                <a:spcPct val="90000"/>
              </a:lnSpc>
            </a:pPr>
            <a:r>
              <a:rPr lang="en-US" dirty="0" smtClean="0"/>
              <a:t>10.0.0.255</a:t>
            </a:r>
          </a:p>
        </p:txBody>
      </p:sp>
      <p:sp>
        <p:nvSpPr>
          <p:cNvPr id="2969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29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F4043D02-ACE8-4612-9BFD-F05541729804}" type="slidenum">
              <a:rPr lang="en-US" sz="1400"/>
              <a:pPr eaLnBrk="1" hangingPunct="1"/>
              <a:t>4</a:t>
            </a:fld>
            <a:endParaRPr lang="en-US" sz="1400"/>
          </a:p>
        </p:txBody>
      </p:sp>
      <p:sp>
        <p:nvSpPr>
          <p:cNvPr id="29700" name="Rectangle 2"/>
          <p:cNvSpPr>
            <a:spLocks noGrp="1" noChangeArrowheads="1"/>
          </p:cNvSpPr>
          <p:nvPr>
            <p:ph type="title"/>
          </p:nvPr>
        </p:nvSpPr>
        <p:spPr/>
        <p:txBody>
          <a:bodyPr/>
          <a:lstStyle/>
          <a:p>
            <a:pPr eaLnBrk="1" hangingPunct="1"/>
            <a:r>
              <a:rPr lang="en-US" smtClean="0">
                <a:solidFill>
                  <a:schemeClr val="tx1"/>
                </a:solidFill>
              </a:rPr>
              <a:t>IPv4 Addressing (cont’d.)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457200" y="1524000"/>
            <a:ext cx="8229600" cy="4525963"/>
          </a:xfrm>
        </p:spPr>
        <p:txBody>
          <a:bodyPr>
            <a:normAutofit/>
          </a:bodyPr>
          <a:lstStyle/>
          <a:p>
            <a:pPr eaLnBrk="1" hangingPunct="1"/>
            <a:r>
              <a:rPr lang="en-US" dirty="0" smtClean="0"/>
              <a:t>Class A devices</a:t>
            </a:r>
          </a:p>
          <a:p>
            <a:pPr lvl="1" eaLnBrk="1" hangingPunct="1"/>
            <a:r>
              <a:rPr lang="en-US" dirty="0" smtClean="0"/>
              <a:t>Share same first octet (bits 0-7) - Network ID</a:t>
            </a:r>
          </a:p>
          <a:p>
            <a:pPr lvl="1" eaLnBrk="1" hangingPunct="1"/>
            <a:r>
              <a:rPr lang="en-US" dirty="0" smtClean="0"/>
              <a:t>Host: second through fourth octets (bits 8-31)</a:t>
            </a:r>
          </a:p>
          <a:p>
            <a:pPr eaLnBrk="1" hangingPunct="1"/>
            <a:r>
              <a:rPr lang="en-US" dirty="0" smtClean="0"/>
              <a:t>Class B devices</a:t>
            </a:r>
          </a:p>
          <a:p>
            <a:pPr lvl="1" eaLnBrk="1" hangingPunct="1"/>
            <a:r>
              <a:rPr lang="en-US" dirty="0" smtClean="0"/>
              <a:t>Share same first two octet (bits 0-15) - Network ID</a:t>
            </a:r>
          </a:p>
          <a:p>
            <a:pPr lvl="1" eaLnBrk="1" hangingPunct="1"/>
            <a:r>
              <a:rPr lang="en-US" dirty="0" smtClean="0"/>
              <a:t>Host: third and fourth octets (bits 16-31)</a:t>
            </a:r>
          </a:p>
          <a:p>
            <a:pPr eaLnBrk="1" hangingPunct="1"/>
            <a:r>
              <a:rPr lang="en-US" dirty="0" smtClean="0"/>
              <a:t>Class C devices</a:t>
            </a:r>
          </a:p>
          <a:p>
            <a:pPr lvl="1" eaLnBrk="1" hangingPunct="1"/>
            <a:r>
              <a:rPr lang="en-US" dirty="0" smtClean="0"/>
              <a:t>Share same first three octet (bits 0-23) - Network ID</a:t>
            </a:r>
          </a:p>
          <a:p>
            <a:pPr lvl="1" eaLnBrk="1" hangingPunct="1"/>
            <a:r>
              <a:rPr lang="en-US" dirty="0" smtClean="0"/>
              <a:t>Host: fourth octet (bits 24-31)</a:t>
            </a:r>
          </a:p>
        </p:txBody>
      </p:sp>
      <p:sp>
        <p:nvSpPr>
          <p:cNvPr id="3072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307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2A34AE57-10A0-4987-A7D2-0379FBA72EF0}" type="slidenum">
              <a:rPr lang="en-US" sz="1400"/>
              <a:pPr eaLnBrk="1" hangingPunct="1"/>
              <a:t>5</a:t>
            </a:fld>
            <a:endParaRPr lang="en-US" sz="1400"/>
          </a:p>
        </p:txBody>
      </p:sp>
      <p:sp>
        <p:nvSpPr>
          <p:cNvPr id="30724" name="Rectangle 2"/>
          <p:cNvSpPr>
            <a:spLocks noGrp="1" noChangeArrowheads="1"/>
          </p:cNvSpPr>
          <p:nvPr>
            <p:ph type="title"/>
          </p:nvPr>
        </p:nvSpPr>
        <p:spPr/>
        <p:txBody>
          <a:bodyPr/>
          <a:lstStyle/>
          <a:p>
            <a:pPr eaLnBrk="1" hangingPunct="1"/>
            <a:r>
              <a:rPr lang="en-US" smtClean="0">
                <a:solidFill>
                  <a:schemeClr val="tx1"/>
                </a:solidFill>
              </a:rPr>
              <a:t>IPv4 Addressing (cont’d.)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3174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9277963B-52E8-4995-99F7-D2C821B00D4E}" type="slidenum">
              <a:rPr lang="en-US" sz="1400"/>
              <a:pPr eaLnBrk="1" hangingPunct="1"/>
              <a:t>6</a:t>
            </a:fld>
            <a:endParaRPr lang="en-US" sz="1400"/>
          </a:p>
        </p:txBody>
      </p:sp>
      <p:grpSp>
        <p:nvGrpSpPr>
          <p:cNvPr id="31748" name="Group 11"/>
          <p:cNvGrpSpPr>
            <a:grpSpLocks/>
          </p:cNvGrpSpPr>
          <p:nvPr/>
        </p:nvGrpSpPr>
        <p:grpSpPr bwMode="auto">
          <a:xfrm>
            <a:off x="1676400" y="762000"/>
            <a:ext cx="5867400" cy="3490913"/>
            <a:chOff x="1104" y="288"/>
            <a:chExt cx="3696" cy="2199"/>
          </a:xfrm>
        </p:grpSpPr>
        <p:pic>
          <p:nvPicPr>
            <p:cNvPr id="31750" name="Picture 5" descr="chp4_F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 y="288"/>
              <a:ext cx="3633" cy="1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 Box 6"/>
            <p:cNvSpPr txBox="1">
              <a:spLocks noChangeArrowheads="1"/>
            </p:cNvSpPr>
            <p:nvPr/>
          </p:nvSpPr>
          <p:spPr bwMode="auto">
            <a:xfrm>
              <a:off x="1104" y="2256"/>
              <a:ext cx="31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spcBef>
                  <a:spcPct val="50000"/>
                </a:spcBef>
                <a:buFontTx/>
                <a:buNone/>
              </a:pPr>
              <a:r>
                <a:rPr lang="en-US" sz="1800"/>
                <a:t>Figure 4-8 IP addresses and their classes</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457200" y="1219200"/>
            <a:ext cx="8229600" cy="4525963"/>
          </a:xfrm>
        </p:spPr>
        <p:txBody>
          <a:bodyPr>
            <a:normAutofit fontScale="92500" lnSpcReduction="20000"/>
          </a:bodyPr>
          <a:lstStyle/>
          <a:p>
            <a:pPr eaLnBrk="1" hangingPunct="1"/>
            <a:r>
              <a:rPr lang="en-US" dirty="0" smtClean="0"/>
              <a:t>Loop back address</a:t>
            </a:r>
          </a:p>
          <a:p>
            <a:pPr lvl="1" eaLnBrk="1" hangingPunct="1"/>
            <a:r>
              <a:rPr lang="en-US" dirty="0" smtClean="0"/>
              <a:t>First octet equals 127 (127.0.0.1)</a:t>
            </a:r>
          </a:p>
          <a:p>
            <a:pPr eaLnBrk="1" hangingPunct="1"/>
            <a:r>
              <a:rPr lang="en-US" dirty="0" smtClean="0"/>
              <a:t>Loopback test</a:t>
            </a:r>
          </a:p>
          <a:p>
            <a:pPr lvl="1" eaLnBrk="1" hangingPunct="1"/>
            <a:r>
              <a:rPr lang="en-US" dirty="0" smtClean="0"/>
              <a:t>Attempting to connect to own machine</a:t>
            </a:r>
          </a:p>
          <a:p>
            <a:pPr lvl="1" eaLnBrk="1" hangingPunct="1"/>
            <a:r>
              <a:rPr lang="en-US" dirty="0" smtClean="0"/>
              <a:t>Powerful troubleshooting </a:t>
            </a:r>
            <a:r>
              <a:rPr lang="en-US" dirty="0" smtClean="0"/>
              <a:t>tool</a:t>
            </a:r>
          </a:p>
          <a:p>
            <a:pPr lvl="2"/>
            <a:r>
              <a:rPr lang="en-US" dirty="0"/>
              <a:t>Indicates that your NIC and networking software is </a:t>
            </a:r>
            <a:r>
              <a:rPr lang="en-US" dirty="0" smtClean="0"/>
              <a:t>working</a:t>
            </a:r>
            <a:endParaRPr lang="en-US" dirty="0"/>
          </a:p>
          <a:p>
            <a:pPr lvl="1" eaLnBrk="1" hangingPunct="1"/>
            <a:endParaRPr lang="en-US" dirty="0" smtClean="0"/>
          </a:p>
          <a:p>
            <a:pPr eaLnBrk="1" hangingPunct="1"/>
            <a:r>
              <a:rPr lang="en-US" dirty="0" smtClean="0"/>
              <a:t>Windows </a:t>
            </a:r>
          </a:p>
          <a:p>
            <a:pPr lvl="1" eaLnBrk="1" hangingPunct="1"/>
            <a:r>
              <a:rPr lang="en-US" dirty="0" err="1" smtClean="0">
                <a:latin typeface="Courier New" pitchFamily="49" charset="0"/>
              </a:rPr>
              <a:t>ipconfig</a:t>
            </a:r>
            <a:r>
              <a:rPr lang="en-US" dirty="0" smtClean="0"/>
              <a:t> command</a:t>
            </a:r>
          </a:p>
          <a:p>
            <a:pPr lvl="1" eaLnBrk="1" hangingPunct="1"/>
            <a:r>
              <a:rPr lang="en-US" dirty="0" smtClean="0"/>
              <a:t>For more information use </a:t>
            </a:r>
            <a:r>
              <a:rPr lang="en-US" dirty="0" err="1" smtClean="0"/>
              <a:t>ipconfig</a:t>
            </a:r>
            <a:r>
              <a:rPr lang="en-US" dirty="0"/>
              <a:t> </a:t>
            </a:r>
            <a:r>
              <a:rPr lang="en-US" dirty="0" smtClean="0"/>
              <a:t>/all</a:t>
            </a:r>
          </a:p>
          <a:p>
            <a:pPr eaLnBrk="1" hangingPunct="1"/>
            <a:r>
              <a:rPr lang="en-US" dirty="0" smtClean="0"/>
              <a:t>Unix, Linux</a:t>
            </a:r>
          </a:p>
          <a:p>
            <a:pPr lvl="1" eaLnBrk="1" hangingPunct="1"/>
            <a:r>
              <a:rPr lang="en-US" dirty="0" err="1" smtClean="0">
                <a:latin typeface="Courier New" pitchFamily="49" charset="0"/>
              </a:rPr>
              <a:t>ifconfig</a:t>
            </a:r>
            <a:r>
              <a:rPr lang="en-US" dirty="0" smtClean="0"/>
              <a:t> command</a:t>
            </a:r>
          </a:p>
          <a:p>
            <a:pPr lvl="1" eaLnBrk="1" hangingPunct="1"/>
            <a:r>
              <a:rPr lang="en-US" dirty="0" smtClean="0"/>
              <a:t>May have to be installed first</a:t>
            </a:r>
          </a:p>
          <a:p>
            <a:pPr marL="457200" lvl="1" indent="0" eaLnBrk="1" hangingPunct="1">
              <a:buNone/>
            </a:pPr>
            <a:endParaRPr lang="en-US" dirty="0" smtClean="0"/>
          </a:p>
          <a:p>
            <a:pPr lvl="1" eaLnBrk="1" hangingPunct="1"/>
            <a:endParaRPr lang="en-US" dirty="0" smtClean="0"/>
          </a:p>
        </p:txBody>
      </p:sp>
      <p:sp>
        <p:nvSpPr>
          <p:cNvPr id="3277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327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A1E3EB50-CE25-4104-9392-63B68E8C8EA3}" type="slidenum">
              <a:rPr lang="en-US" sz="1400"/>
              <a:pPr eaLnBrk="1" hangingPunct="1"/>
              <a:t>7</a:t>
            </a:fld>
            <a:endParaRPr lang="en-US" sz="1400"/>
          </a:p>
        </p:txBody>
      </p:sp>
      <p:sp>
        <p:nvSpPr>
          <p:cNvPr id="32772" name="Rectangle 2"/>
          <p:cNvSpPr>
            <a:spLocks noGrp="1" noChangeArrowheads="1"/>
          </p:cNvSpPr>
          <p:nvPr>
            <p:ph type="title"/>
          </p:nvPr>
        </p:nvSpPr>
        <p:spPr/>
        <p:txBody>
          <a:bodyPr/>
          <a:lstStyle/>
          <a:p>
            <a:pPr eaLnBrk="1" hangingPunct="1"/>
            <a:r>
              <a:rPr lang="en-US" smtClean="0">
                <a:solidFill>
                  <a:schemeClr val="tx1"/>
                </a:solidFill>
              </a:rPr>
              <a:t>IPv4 Addressing (cont’d.)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dirty="0" smtClean="0"/>
              <a:t>Network+ Guide to Networks, 5</a:t>
            </a:r>
            <a:r>
              <a:rPr lang="en-US" sz="1400" baseline="30000" dirty="0" smtClean="0"/>
              <a:t>th</a:t>
            </a:r>
            <a:r>
              <a:rPr lang="en-US" sz="1400" dirty="0" smtClean="0"/>
              <a:t> Edition</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3319D417-04FD-45E3-A2CE-D81A323F6932}" type="slidenum">
              <a:rPr lang="en-US" sz="1400"/>
              <a:pPr eaLnBrk="1" hangingPunct="1"/>
              <a:t>8</a:t>
            </a:fld>
            <a:endParaRPr lang="en-US" sz="1400"/>
          </a:p>
        </p:txBody>
      </p:sp>
      <p:sp>
        <p:nvSpPr>
          <p:cNvPr id="33796" name="Rectangle 2"/>
          <p:cNvSpPr>
            <a:spLocks noGrp="1" noChangeArrowheads="1"/>
          </p:cNvSpPr>
          <p:nvPr>
            <p:ph type="title"/>
          </p:nvPr>
        </p:nvSpPr>
        <p:spPr/>
        <p:txBody>
          <a:bodyPr/>
          <a:lstStyle/>
          <a:p>
            <a:pPr eaLnBrk="1" hangingPunct="1"/>
            <a:r>
              <a:rPr lang="en-US" smtClean="0">
                <a:solidFill>
                  <a:schemeClr val="tx1"/>
                </a:solidFill>
              </a:rPr>
              <a:t>IPv4 Addressing (cont’d.)</a:t>
            </a:r>
          </a:p>
        </p:txBody>
      </p:sp>
      <p:grpSp>
        <p:nvGrpSpPr>
          <p:cNvPr id="33797" name="Group 14"/>
          <p:cNvGrpSpPr>
            <a:grpSpLocks/>
          </p:cNvGrpSpPr>
          <p:nvPr/>
        </p:nvGrpSpPr>
        <p:grpSpPr bwMode="auto">
          <a:xfrm>
            <a:off x="685800" y="1371600"/>
            <a:ext cx="7696200" cy="4603750"/>
            <a:chOff x="480" y="960"/>
            <a:chExt cx="4848" cy="2900"/>
          </a:xfrm>
        </p:grpSpPr>
        <p:sp>
          <p:nvSpPr>
            <p:cNvPr id="33798" name="Text Box 6"/>
            <p:cNvSpPr txBox="1">
              <a:spLocks noChangeArrowheads="1"/>
            </p:cNvSpPr>
            <p:nvPr/>
          </p:nvSpPr>
          <p:spPr bwMode="auto">
            <a:xfrm>
              <a:off x="480" y="3456"/>
              <a:ext cx="47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spcBef>
                  <a:spcPct val="0"/>
                </a:spcBef>
                <a:buFontTx/>
                <a:buNone/>
              </a:pPr>
              <a:r>
                <a:rPr lang="en-US" sz="1800" dirty="0"/>
                <a:t>Figure 4-9 Results of the </a:t>
              </a:r>
              <a:r>
                <a:rPr lang="en-US" sz="1800" dirty="0" err="1">
                  <a:latin typeface="Courier New" pitchFamily="49" charset="0"/>
                </a:rPr>
                <a:t>ipconfig</a:t>
              </a:r>
              <a:r>
                <a:rPr lang="en-US" sz="1800" dirty="0">
                  <a:latin typeface="Courier New" pitchFamily="49" charset="0"/>
                </a:rPr>
                <a:t> /all</a:t>
              </a:r>
              <a:r>
                <a:rPr lang="en-US" sz="1800" dirty="0"/>
                <a:t> command on a Windows </a:t>
              </a:r>
              <a:r>
                <a:rPr lang="en-US" sz="1800" dirty="0" smtClean="0"/>
                <a:t>workstation. Physical address is the MAC address of the adapter.</a:t>
              </a:r>
              <a:endParaRPr lang="en-US" sz="1800" dirty="0"/>
            </a:p>
          </p:txBody>
        </p:sp>
        <p:pic>
          <p:nvPicPr>
            <p:cNvPr id="33799" name="Picture 13" descr="Fig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960"/>
              <a:ext cx="4800" cy="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sz="1400" smtClean="0"/>
              <a:t>Network+ Guide to Networks, 5</a:t>
            </a:r>
            <a:r>
              <a:rPr lang="en-US" sz="1400" baseline="30000" smtClean="0"/>
              <a:t>th</a:t>
            </a:r>
            <a:r>
              <a:rPr lang="en-US" sz="1400" smtClean="0"/>
              <a:t> Edition</a:t>
            </a:r>
          </a:p>
        </p:txBody>
      </p:sp>
      <p:sp>
        <p:nvSpPr>
          <p:cNvPr id="348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fld id="{950DE1C4-1D32-4612-B9EC-B782673C50F0}" type="slidenum">
              <a:rPr lang="en-US" sz="1400"/>
              <a:pPr eaLnBrk="1" hangingPunct="1"/>
              <a:t>9</a:t>
            </a:fld>
            <a:endParaRPr lang="en-US" sz="1400"/>
          </a:p>
        </p:txBody>
      </p:sp>
      <p:sp>
        <p:nvSpPr>
          <p:cNvPr id="34820" name="Rectangle 2"/>
          <p:cNvSpPr>
            <a:spLocks noGrp="1" noChangeArrowheads="1"/>
          </p:cNvSpPr>
          <p:nvPr>
            <p:ph type="title"/>
          </p:nvPr>
        </p:nvSpPr>
        <p:spPr/>
        <p:txBody>
          <a:bodyPr/>
          <a:lstStyle/>
          <a:p>
            <a:pPr eaLnBrk="1" hangingPunct="1"/>
            <a:r>
              <a:rPr lang="en-US" smtClean="0">
                <a:solidFill>
                  <a:schemeClr val="tx1"/>
                </a:solidFill>
              </a:rPr>
              <a:t>IPv4 Addressing (cont’d.)</a:t>
            </a:r>
          </a:p>
        </p:txBody>
      </p:sp>
      <p:grpSp>
        <p:nvGrpSpPr>
          <p:cNvPr id="34821" name="Group 10"/>
          <p:cNvGrpSpPr>
            <a:grpSpLocks/>
          </p:cNvGrpSpPr>
          <p:nvPr/>
        </p:nvGrpSpPr>
        <p:grpSpPr bwMode="auto">
          <a:xfrm>
            <a:off x="533400" y="1524000"/>
            <a:ext cx="8229600" cy="3841750"/>
            <a:chOff x="336" y="960"/>
            <a:chExt cx="5184" cy="2420"/>
          </a:xfrm>
        </p:grpSpPr>
        <p:sp>
          <p:nvSpPr>
            <p:cNvPr id="34822" name="Text Box 6"/>
            <p:cNvSpPr txBox="1">
              <a:spLocks noChangeArrowheads="1"/>
            </p:cNvSpPr>
            <p:nvPr/>
          </p:nvSpPr>
          <p:spPr bwMode="auto">
            <a:xfrm>
              <a:off x="336" y="2976"/>
              <a:ext cx="46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spcBef>
                  <a:spcPct val="50000"/>
                </a:spcBef>
                <a:buFontTx/>
                <a:buNone/>
              </a:pPr>
              <a:r>
                <a:rPr lang="en-US" sz="1800" dirty="0"/>
                <a:t>Figure 4-10 Results of the </a:t>
              </a:r>
              <a:r>
                <a:rPr lang="en-US" sz="1800" dirty="0" err="1">
                  <a:latin typeface="Courier New" pitchFamily="49" charset="0"/>
                </a:rPr>
                <a:t>ifconfig</a:t>
              </a:r>
              <a:r>
                <a:rPr lang="en-US" sz="1800" dirty="0">
                  <a:latin typeface="Courier New" pitchFamily="49" charset="0"/>
                </a:rPr>
                <a:t> -a</a:t>
              </a:r>
              <a:r>
                <a:rPr lang="en-US" sz="1800" dirty="0"/>
                <a:t> command on a UNIX </a:t>
              </a:r>
              <a:r>
                <a:rPr lang="en-US" sz="1800" dirty="0" smtClean="0"/>
                <a:t>workstation. </a:t>
              </a:r>
              <a:r>
                <a:rPr lang="en-US" sz="1800" dirty="0" err="1" smtClean="0"/>
                <a:t>Hwaddr</a:t>
              </a:r>
              <a:r>
                <a:rPr lang="en-US" sz="1800" dirty="0" smtClean="0"/>
                <a:t> is the MAC address of the network adapter</a:t>
              </a:r>
              <a:endParaRPr lang="en-US" sz="1800" dirty="0"/>
            </a:p>
          </p:txBody>
        </p:sp>
        <p:pic>
          <p:nvPicPr>
            <p:cNvPr id="34823" name="Picture 9" descr="Fig 4-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 y="960"/>
              <a:ext cx="5184" cy="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3157</TotalTime>
  <Words>1178</Words>
  <Application>Microsoft Office PowerPoint</Application>
  <PresentationFormat>On-screen Show (4:3)</PresentationFormat>
  <Paragraphs>179</Paragraphs>
  <Slides>21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Courier New</vt:lpstr>
      <vt:lpstr>Lucida Sans Unicode</vt:lpstr>
      <vt:lpstr>Times New Roman</vt:lpstr>
      <vt:lpstr>Verdana</vt:lpstr>
      <vt:lpstr>Wingdings 2</vt:lpstr>
      <vt:lpstr>Wingdings 3</vt:lpstr>
      <vt:lpstr>3_Default Design</vt:lpstr>
      <vt:lpstr>Concourse</vt:lpstr>
      <vt:lpstr>IP Addressing Summary</vt:lpstr>
      <vt:lpstr>IPv4 Addressing</vt:lpstr>
      <vt:lpstr>IPv4 Addressing (cont’d.)</vt:lpstr>
      <vt:lpstr>IPv4 Addressing (cont’d.)</vt:lpstr>
      <vt:lpstr>IPv4 Addressing (cont’d.)</vt:lpstr>
      <vt:lpstr>PowerPoint Presentation</vt:lpstr>
      <vt:lpstr>IPv4 Addressing (cont’d.)</vt:lpstr>
      <vt:lpstr>IPv4 Addressing (cont’d.)</vt:lpstr>
      <vt:lpstr>IPv4 Addressing (cont’d.)</vt:lpstr>
      <vt:lpstr>Binary and Dotted Decimal Notation</vt:lpstr>
      <vt:lpstr>Subnet Mask</vt:lpstr>
      <vt:lpstr>PowerPoint Presentation</vt:lpstr>
      <vt:lpstr>Automatic Private IP Addressing</vt:lpstr>
      <vt:lpstr>APIPA (cont’d.)</vt:lpstr>
      <vt:lpstr>APIPA (cont’d.)</vt:lpstr>
      <vt:lpstr>Automatic Private IP Addressing</vt:lpstr>
      <vt:lpstr>Assigning IP Addresses</vt:lpstr>
      <vt:lpstr>Assigning IP Addresses (cont’d.)</vt:lpstr>
      <vt:lpstr>DHCP Leasing</vt:lpstr>
      <vt:lpstr>PING (Packet Internet Groper)</vt:lpstr>
      <vt:lpstr>PING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5th Edition</dc:title>
  <dc:creator>Patterson Ronald</dc:creator>
  <cp:lastModifiedBy>cstest</cp:lastModifiedBy>
  <cp:revision>673</cp:revision>
  <dcterms:created xsi:type="dcterms:W3CDTF">2007-07-09T21:56:01Z</dcterms:created>
  <dcterms:modified xsi:type="dcterms:W3CDTF">2016-02-03T18:36:24Z</dcterms:modified>
</cp:coreProperties>
</file>