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64" r:id="rId2"/>
  </p:sldMasterIdLst>
  <p:notesMasterIdLst>
    <p:notesMasterId r:id="rId96"/>
  </p:notesMasterIdLst>
  <p:handoutMasterIdLst>
    <p:handoutMasterId r:id="rId97"/>
  </p:handoutMasterIdLst>
  <p:sldIdLst>
    <p:sldId id="319" r:id="rId3"/>
    <p:sldId id="320" r:id="rId4"/>
    <p:sldId id="461" r:id="rId5"/>
    <p:sldId id="462" r:id="rId6"/>
    <p:sldId id="464" r:id="rId7"/>
    <p:sldId id="463" r:id="rId8"/>
    <p:sldId id="467" r:id="rId9"/>
    <p:sldId id="460" r:id="rId10"/>
    <p:sldId id="368" r:id="rId11"/>
    <p:sldId id="370" r:id="rId12"/>
    <p:sldId id="398" r:id="rId13"/>
    <p:sldId id="401" r:id="rId14"/>
    <p:sldId id="400" r:id="rId15"/>
    <p:sldId id="402" r:id="rId16"/>
    <p:sldId id="399" r:id="rId17"/>
    <p:sldId id="404" r:id="rId18"/>
    <p:sldId id="405" r:id="rId19"/>
    <p:sldId id="406" r:id="rId20"/>
    <p:sldId id="403" r:id="rId21"/>
    <p:sldId id="407" r:id="rId22"/>
    <p:sldId id="409" r:id="rId23"/>
    <p:sldId id="410" r:id="rId24"/>
    <p:sldId id="371" r:id="rId25"/>
    <p:sldId id="411" r:id="rId26"/>
    <p:sldId id="369" r:id="rId27"/>
    <p:sldId id="412" r:id="rId28"/>
    <p:sldId id="413" r:id="rId29"/>
    <p:sldId id="414" r:id="rId30"/>
    <p:sldId id="415" r:id="rId31"/>
    <p:sldId id="373" r:id="rId32"/>
    <p:sldId id="417" r:id="rId33"/>
    <p:sldId id="372" r:id="rId34"/>
    <p:sldId id="418" r:id="rId35"/>
    <p:sldId id="468" r:id="rId36"/>
    <p:sldId id="376" r:id="rId37"/>
    <p:sldId id="459" r:id="rId38"/>
    <p:sldId id="379" r:id="rId39"/>
    <p:sldId id="381" r:id="rId40"/>
    <p:sldId id="382" r:id="rId41"/>
    <p:sldId id="380" r:id="rId42"/>
    <p:sldId id="422" r:id="rId43"/>
    <p:sldId id="423" r:id="rId44"/>
    <p:sldId id="424" r:id="rId45"/>
    <p:sldId id="385" r:id="rId46"/>
    <p:sldId id="469" r:id="rId47"/>
    <p:sldId id="425" r:id="rId48"/>
    <p:sldId id="426" r:id="rId49"/>
    <p:sldId id="427" r:id="rId50"/>
    <p:sldId id="384" r:id="rId51"/>
    <p:sldId id="428" r:id="rId52"/>
    <p:sldId id="429" r:id="rId53"/>
    <p:sldId id="430" r:id="rId54"/>
    <p:sldId id="387" r:id="rId55"/>
    <p:sldId id="388" r:id="rId56"/>
    <p:sldId id="470" r:id="rId57"/>
    <p:sldId id="390" r:id="rId58"/>
    <p:sldId id="431" r:id="rId59"/>
    <p:sldId id="433" r:id="rId60"/>
    <p:sldId id="434" r:id="rId61"/>
    <p:sldId id="389" r:id="rId62"/>
    <p:sldId id="435" r:id="rId63"/>
    <p:sldId id="436" r:id="rId64"/>
    <p:sldId id="437" r:id="rId65"/>
    <p:sldId id="438" r:id="rId66"/>
    <p:sldId id="391" r:id="rId67"/>
    <p:sldId id="439" r:id="rId68"/>
    <p:sldId id="440" r:id="rId69"/>
    <p:sldId id="392" r:id="rId70"/>
    <p:sldId id="441" r:id="rId71"/>
    <p:sldId id="393" r:id="rId72"/>
    <p:sldId id="442" r:id="rId73"/>
    <p:sldId id="443" r:id="rId74"/>
    <p:sldId id="444" r:id="rId75"/>
    <p:sldId id="445" r:id="rId76"/>
    <p:sldId id="446" r:id="rId77"/>
    <p:sldId id="394" r:id="rId78"/>
    <p:sldId id="458" r:id="rId79"/>
    <p:sldId id="453" r:id="rId80"/>
    <p:sldId id="452" r:id="rId81"/>
    <p:sldId id="471" r:id="rId82"/>
    <p:sldId id="395" r:id="rId83"/>
    <p:sldId id="472" r:id="rId84"/>
    <p:sldId id="473" r:id="rId85"/>
    <p:sldId id="474" r:id="rId86"/>
    <p:sldId id="475" r:id="rId87"/>
    <p:sldId id="476" r:id="rId88"/>
    <p:sldId id="477" r:id="rId89"/>
    <p:sldId id="454" r:id="rId90"/>
    <p:sldId id="455" r:id="rId91"/>
    <p:sldId id="447" r:id="rId92"/>
    <p:sldId id="456" r:id="rId93"/>
    <p:sldId id="448" r:id="rId94"/>
    <p:sldId id="397" r:id="rId9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30" autoAdjust="0"/>
  </p:normalViewPr>
  <p:slideViewPr>
    <p:cSldViewPr>
      <p:cViewPr varScale="1">
        <p:scale>
          <a:sx n="108" d="100"/>
          <a:sy n="108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84BBECB-AC22-4A27-B064-AB97DDF21E3C}" type="datetimeFigureOut">
              <a:rPr lang="en-US"/>
              <a:pPr>
                <a:defRPr/>
              </a:pPr>
              <a:t>2/3/2015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E4BBAEF-B9EC-40C2-8D72-33337D3CB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73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52DFF6B-26A2-47BA-A501-504BA645276B}" type="datetimeFigureOut">
              <a:rPr lang="en-US"/>
              <a:pPr>
                <a:defRPr/>
              </a:pPr>
              <a:t>2/3/2015</a:t>
            </a:fld>
            <a:endParaRPr lang="en-US" dirty="0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B12B427-5AAB-41B5-85A5-1F73CEA5A5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07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505323-79BD-4B5C-B985-DB7E6CF1F4C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02A0E-55DA-496D-8830-D565A8828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5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AC636-987B-4CA0-94A7-CC9557C7ED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E644C-12AE-46AB-985C-51895CC9A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1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8A398-951A-4CBC-AD84-5ADC1FEC3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C188D-4CDA-46E6-AD9A-CF4961114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25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D61BB-8736-446F-85E5-96DAC38A7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18707-AB99-4EB5-B6F6-CAEAEE46B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3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B53FC-4938-4744-842E-A1C89D08A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32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3BE4F-70D3-43EC-BB03-E38A429EC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97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7AA13-6C04-4E67-B7D2-03058AB95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46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29049-7ED1-457A-8AAF-68F2930FF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8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B43A8-19F6-41D8-82D2-C8B3FFF908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6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08BCE-916B-486F-A627-3C51551CD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4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9C1FC-ACA6-4091-BFC6-D1E5E02A6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78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978B6-9EFB-4CC4-9E46-920913E7F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A77F8-468D-4D36-9379-FD062ABF7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7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61582-2E38-4676-B850-1E44A1127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12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9DF8F-A9F0-4662-B1C8-F8B52E6EE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A4C75-5969-49AF-8ACC-FDF5C60EE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1ED11-A359-49DD-A928-651AA74223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9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9AB59-C7A3-4E15-AA68-736786ED3F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1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AF271-957A-4D11-B3AE-6A4EA6DBE0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B43D7-D7C8-4B87-B481-1F5380F1E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7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1298F-9A13-4A58-92C5-7023084931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2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9D5F1-3F80-41BD-B0B7-7685CF29EE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3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8B22F-6192-4ED1-BBFF-BA7FC49BC9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9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77E956F-DEE0-4F71-B5B7-DDEC82CCAA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ECB9B67-8890-42B9-B391-3841F08CB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smtClean="0"/>
              <a:t>Network+ Guide to Networks</a:t>
            </a:r>
            <a:br>
              <a:rPr lang="en-US" b="1" smtClean="0"/>
            </a:br>
            <a:r>
              <a:rPr lang="en-US" b="1" smtClean="0"/>
              <a:t>5</a:t>
            </a:r>
            <a:r>
              <a:rPr lang="en-US" b="1" baseline="30000" smtClean="0"/>
              <a:t>th</a:t>
            </a:r>
            <a:r>
              <a:rPr lang="en-US" b="1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smtClean="0"/>
              <a:t>Chapter 3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smtClean="0"/>
              <a:t>Transmission Basics and Networking Media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890546-406E-4A12-B9D7-BA215AB8C06F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 and Digital Signaling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Important data transmission characteristic</a:t>
            </a:r>
          </a:p>
          <a:p>
            <a:pPr lvl="1" eaLnBrk="1" hangingPunct="1"/>
            <a:r>
              <a:rPr lang="en-US" dirty="0" smtClean="0"/>
              <a:t>Signaling type: analog or digital</a:t>
            </a:r>
          </a:p>
          <a:p>
            <a:pPr eaLnBrk="1" hangingPunct="1"/>
            <a:r>
              <a:rPr lang="en-US" dirty="0" smtClean="0"/>
              <a:t>Volt</a:t>
            </a:r>
          </a:p>
          <a:p>
            <a:pPr lvl="1" eaLnBrk="1" hangingPunct="1"/>
            <a:r>
              <a:rPr lang="en-US" dirty="0" smtClean="0"/>
              <a:t>Electrical current pressure</a:t>
            </a:r>
          </a:p>
          <a:p>
            <a:pPr eaLnBrk="1" hangingPunct="1"/>
            <a:r>
              <a:rPr lang="en-US" dirty="0" smtClean="0"/>
              <a:t>Electrical signal strength</a:t>
            </a:r>
          </a:p>
          <a:p>
            <a:pPr lvl="1" eaLnBrk="1" hangingPunct="1"/>
            <a:r>
              <a:rPr lang="en-US" dirty="0" smtClean="0"/>
              <a:t>Directly proportional to voltage</a:t>
            </a:r>
          </a:p>
          <a:p>
            <a:pPr lvl="1" eaLnBrk="1" hangingPunct="1"/>
            <a:r>
              <a:rPr lang="en-US" dirty="0" smtClean="0"/>
              <a:t>Signal voltage</a:t>
            </a:r>
          </a:p>
          <a:p>
            <a:pPr eaLnBrk="1" hangingPunct="1"/>
            <a:r>
              <a:rPr lang="en-US" dirty="0" smtClean="0"/>
              <a:t>Signals</a:t>
            </a:r>
          </a:p>
          <a:p>
            <a:pPr lvl="1" eaLnBrk="1" hangingPunct="1"/>
            <a:r>
              <a:rPr lang="en-US" dirty="0" smtClean="0"/>
              <a:t>Current, light pulses, electromagnetic waves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9BEA27-EF18-4F22-A7CB-F4B1A36AC466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470400"/>
            <a:ext cx="8229600" cy="1776413"/>
          </a:xfrm>
        </p:spPr>
        <p:txBody>
          <a:bodyPr/>
          <a:lstStyle/>
          <a:p>
            <a:pPr eaLnBrk="1" hangingPunct="1"/>
            <a:r>
              <a:rPr lang="en-US" dirty="0" smtClean="0"/>
              <a:t>Analog data signals</a:t>
            </a:r>
          </a:p>
          <a:p>
            <a:pPr lvl="1" eaLnBrk="1" hangingPunct="1"/>
            <a:r>
              <a:rPr lang="en-US" dirty="0" smtClean="0"/>
              <a:t>Voltage varies continuously</a:t>
            </a:r>
          </a:p>
          <a:p>
            <a:pPr lvl="1" eaLnBrk="1" hangingPunct="1"/>
            <a:r>
              <a:rPr lang="en-US" dirty="0" smtClean="0"/>
              <a:t>Properties</a:t>
            </a:r>
          </a:p>
          <a:p>
            <a:pPr lvl="2" eaLnBrk="1" hangingPunct="1"/>
            <a:r>
              <a:rPr lang="en-US" dirty="0" smtClean="0"/>
              <a:t>Amplitude, frequency, wavelength, phase</a:t>
            </a:r>
          </a:p>
        </p:txBody>
      </p:sp>
      <p:grpSp>
        <p:nvGrpSpPr>
          <p:cNvPr id="15365" name="Group 13"/>
          <p:cNvGrpSpPr>
            <a:grpSpLocks/>
          </p:cNvGrpSpPr>
          <p:nvPr/>
        </p:nvGrpSpPr>
        <p:grpSpPr bwMode="auto">
          <a:xfrm>
            <a:off x="2057400" y="457200"/>
            <a:ext cx="6324600" cy="3898900"/>
            <a:chOff x="1296" y="288"/>
            <a:chExt cx="3984" cy="2456"/>
          </a:xfrm>
        </p:grpSpPr>
        <p:sp>
          <p:nvSpPr>
            <p:cNvPr id="15366" name="Text Box 7"/>
            <p:cNvSpPr txBox="1">
              <a:spLocks noChangeArrowheads="1"/>
            </p:cNvSpPr>
            <p:nvPr/>
          </p:nvSpPr>
          <p:spPr bwMode="auto">
            <a:xfrm>
              <a:off x="1312" y="2512"/>
              <a:ext cx="396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3-1: An example of an analog signal</a:t>
              </a:r>
            </a:p>
          </p:txBody>
        </p:sp>
        <p:pic>
          <p:nvPicPr>
            <p:cNvPr id="15367" name="Picture 12" descr="chp3_F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88"/>
              <a:ext cx="3072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936CCE-7AE0-4610-852F-F74A27900143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 and Digital Signaling (cont’d.)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Amplitude</a:t>
            </a:r>
          </a:p>
          <a:p>
            <a:pPr lvl="1" eaLnBrk="1" hangingPunct="1"/>
            <a:r>
              <a:rPr lang="en-US" dirty="0" smtClean="0"/>
              <a:t>Analog wave’s strength</a:t>
            </a:r>
          </a:p>
          <a:p>
            <a:pPr eaLnBrk="1" hangingPunct="1"/>
            <a:r>
              <a:rPr lang="en-US" dirty="0" smtClean="0"/>
              <a:t>Frequency</a:t>
            </a:r>
          </a:p>
          <a:p>
            <a:pPr lvl="1" eaLnBrk="1" hangingPunct="1"/>
            <a:r>
              <a:rPr lang="en-US" dirty="0" smtClean="0"/>
              <a:t>Number of times amplitude cycles over fixed time period</a:t>
            </a:r>
          </a:p>
          <a:p>
            <a:pPr lvl="1" eaLnBrk="1" hangingPunct="1"/>
            <a:r>
              <a:rPr lang="en-US" dirty="0" smtClean="0"/>
              <a:t>Measure in hertz (Hz)</a:t>
            </a:r>
          </a:p>
          <a:p>
            <a:pPr eaLnBrk="1" hangingPunct="1"/>
            <a:r>
              <a:rPr lang="en-US" dirty="0" smtClean="0"/>
              <a:t>Wavelength</a:t>
            </a:r>
          </a:p>
          <a:p>
            <a:pPr lvl="1" eaLnBrk="1" hangingPunct="1"/>
            <a:r>
              <a:rPr lang="en-US" dirty="0" smtClean="0"/>
              <a:t>Distance between corresponding wave cycle points</a:t>
            </a:r>
          </a:p>
          <a:p>
            <a:pPr lvl="1" eaLnBrk="1" hangingPunct="1"/>
            <a:r>
              <a:rPr lang="en-US" dirty="0" smtClean="0"/>
              <a:t>Inversely proportional to frequency</a:t>
            </a:r>
          </a:p>
          <a:p>
            <a:pPr lvl="1" eaLnBrk="1" hangingPunct="1"/>
            <a:r>
              <a:rPr lang="en-US" dirty="0" smtClean="0"/>
              <a:t>Expressed in meters or feet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873FC8-6F67-479A-BDA3-12F6C66D2399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787900"/>
            <a:ext cx="8229600" cy="1471613"/>
          </a:xfrm>
        </p:spPr>
        <p:txBody>
          <a:bodyPr/>
          <a:lstStyle/>
          <a:p>
            <a:pPr eaLnBrk="1" hangingPunct="1"/>
            <a:r>
              <a:rPr lang="en-US" dirty="0" smtClean="0"/>
              <a:t>Phase</a:t>
            </a:r>
          </a:p>
          <a:p>
            <a:pPr lvl="1" eaLnBrk="1" hangingPunct="1"/>
            <a:r>
              <a:rPr lang="en-US" dirty="0" smtClean="0"/>
              <a:t>Wave’s progress over time in relationship to fixed point</a:t>
            </a:r>
          </a:p>
        </p:txBody>
      </p:sp>
      <p:grpSp>
        <p:nvGrpSpPr>
          <p:cNvPr id="17413" name="Group 13"/>
          <p:cNvGrpSpPr>
            <a:grpSpLocks/>
          </p:cNvGrpSpPr>
          <p:nvPr/>
        </p:nvGrpSpPr>
        <p:grpSpPr bwMode="auto">
          <a:xfrm>
            <a:off x="1371600" y="787400"/>
            <a:ext cx="6781800" cy="3844925"/>
            <a:chOff x="864" y="496"/>
            <a:chExt cx="4272" cy="2422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869" y="2686"/>
              <a:ext cx="426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3-2: Waves with a 90-degree phase difference</a:t>
              </a:r>
            </a:p>
          </p:txBody>
        </p:sp>
        <p:pic>
          <p:nvPicPr>
            <p:cNvPr id="17415" name="Picture 12" descr="chp3_F0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496"/>
              <a:ext cx="3840" cy="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A18381-E8A5-4D2A-A569-BC8D858A6892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 and Digital Signaling (cont’d.)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signal benefit over digital</a:t>
            </a:r>
          </a:p>
          <a:p>
            <a:pPr lvl="1" eaLnBrk="1" hangingPunct="1"/>
            <a:r>
              <a:rPr lang="en-US" dirty="0" smtClean="0"/>
              <a:t>More variable</a:t>
            </a:r>
          </a:p>
          <a:p>
            <a:pPr lvl="2" eaLnBrk="1" hangingPunct="1"/>
            <a:r>
              <a:rPr lang="en-US" dirty="0" smtClean="0"/>
              <a:t>Convey greater information with less energy</a:t>
            </a:r>
          </a:p>
          <a:p>
            <a:pPr eaLnBrk="1" hangingPunct="1"/>
            <a:r>
              <a:rPr lang="en-US" dirty="0" smtClean="0"/>
              <a:t>Drawback of analog signals</a:t>
            </a:r>
          </a:p>
          <a:p>
            <a:pPr lvl="1" eaLnBrk="1" hangingPunct="1"/>
            <a:r>
              <a:rPr lang="en-US" dirty="0" smtClean="0"/>
              <a:t>Varied and imprecise voltage</a:t>
            </a:r>
          </a:p>
          <a:p>
            <a:pPr lvl="2" eaLnBrk="1" hangingPunct="1"/>
            <a:r>
              <a:rPr lang="en-US" dirty="0" smtClean="0"/>
              <a:t>Susceptible to transmission flaws </a:t>
            </a:r>
          </a:p>
          <a:p>
            <a:pPr eaLnBrk="1" hangingPunct="1"/>
            <a:r>
              <a:rPr lang="en-US" dirty="0" smtClean="0"/>
              <a:t>Digital signals</a:t>
            </a:r>
          </a:p>
          <a:p>
            <a:pPr lvl="1" eaLnBrk="1" hangingPunct="1"/>
            <a:r>
              <a:rPr lang="en-US" dirty="0" smtClean="0"/>
              <a:t>Pulses of voltages</a:t>
            </a:r>
          </a:p>
          <a:p>
            <a:pPr lvl="2" eaLnBrk="1" hangingPunct="1"/>
            <a:r>
              <a:rPr lang="en-US" dirty="0" smtClean="0"/>
              <a:t>Positive voltage represents a 1</a:t>
            </a:r>
          </a:p>
          <a:p>
            <a:pPr lvl="2" eaLnBrk="1" hangingPunct="1"/>
            <a:r>
              <a:rPr lang="en-US" dirty="0" smtClean="0"/>
              <a:t>Zero voltage represents a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10B6DA-3DBC-42A5-ADBD-B15D0626F27B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733800"/>
            <a:ext cx="8229600" cy="2438400"/>
          </a:xfrm>
        </p:spPr>
        <p:txBody>
          <a:bodyPr/>
          <a:lstStyle/>
          <a:p>
            <a:pPr eaLnBrk="1" hangingPunct="1"/>
            <a:r>
              <a:rPr lang="en-US" dirty="0" smtClean="0"/>
              <a:t>Binary system</a:t>
            </a:r>
          </a:p>
          <a:p>
            <a:pPr lvl="1" eaLnBrk="1" hangingPunct="1"/>
            <a:r>
              <a:rPr lang="en-US" dirty="0" smtClean="0"/>
              <a:t>1s and 0s represent information</a:t>
            </a:r>
          </a:p>
          <a:p>
            <a:pPr eaLnBrk="1" hangingPunct="1"/>
            <a:r>
              <a:rPr lang="en-US" dirty="0" smtClean="0"/>
              <a:t>Bit (binary digit)</a:t>
            </a:r>
          </a:p>
          <a:p>
            <a:pPr lvl="1" eaLnBrk="1" hangingPunct="1"/>
            <a:r>
              <a:rPr lang="en-US" sz="2200" dirty="0" smtClean="0"/>
              <a:t>Possible values: 1 or 0</a:t>
            </a:r>
          </a:p>
          <a:p>
            <a:pPr lvl="1" eaLnBrk="1" hangingPunct="1"/>
            <a:r>
              <a:rPr lang="en-US" sz="2200" dirty="0" smtClean="0"/>
              <a:t>Digital signal pulse</a:t>
            </a:r>
          </a:p>
        </p:txBody>
      </p: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1143000" y="533400"/>
            <a:ext cx="6905625" cy="2957513"/>
            <a:chOff x="720" y="672"/>
            <a:chExt cx="4350" cy="1863"/>
          </a:xfrm>
        </p:grpSpPr>
        <p:sp>
          <p:nvSpPr>
            <p:cNvPr id="19462" name="Text Box 8"/>
            <p:cNvSpPr txBox="1">
              <a:spLocks noChangeArrowheads="1"/>
            </p:cNvSpPr>
            <p:nvPr/>
          </p:nvSpPr>
          <p:spPr bwMode="auto">
            <a:xfrm>
              <a:off x="720" y="2304"/>
              <a:ext cx="43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3-3 An example of a digital signal</a:t>
              </a:r>
            </a:p>
          </p:txBody>
        </p:sp>
        <p:pic>
          <p:nvPicPr>
            <p:cNvPr id="19463" name="Picture 12" descr="chp3_F0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672"/>
              <a:ext cx="3953" cy="1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DF54B9-EE33-4AEC-A029-049163BE8C33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pPr eaLnBrk="1" hangingPunct="1"/>
            <a:r>
              <a:rPr lang="en-US" dirty="0" smtClean="0"/>
              <a:t>Byte</a:t>
            </a:r>
          </a:p>
          <a:p>
            <a:pPr lvl="1" eaLnBrk="1" hangingPunct="1"/>
            <a:r>
              <a:rPr lang="en-US" dirty="0" smtClean="0"/>
              <a:t>Eight bits together</a:t>
            </a:r>
          </a:p>
          <a:p>
            <a:pPr eaLnBrk="1" hangingPunct="1"/>
            <a:r>
              <a:rPr lang="en-US" dirty="0" smtClean="0"/>
              <a:t>Computers read and write information</a:t>
            </a:r>
            <a:r>
              <a:rPr lang="en-US" sz="2200" dirty="0" smtClean="0"/>
              <a:t> </a:t>
            </a:r>
          </a:p>
          <a:p>
            <a:pPr lvl="1" eaLnBrk="1" hangingPunct="1"/>
            <a:r>
              <a:rPr lang="en-US" dirty="0" smtClean="0"/>
              <a:t>Using bits and bytes</a:t>
            </a:r>
          </a:p>
          <a:p>
            <a:pPr eaLnBrk="1" hangingPunct="1"/>
            <a:r>
              <a:rPr lang="en-US" dirty="0" smtClean="0"/>
              <a:t>Find decimal value of a bit</a:t>
            </a:r>
          </a:p>
          <a:p>
            <a:pPr lvl="1" eaLnBrk="1" hangingPunct="1"/>
            <a:r>
              <a:rPr lang="en-US" dirty="0" smtClean="0"/>
              <a:t>Multiply the 1 or 0 by 2</a:t>
            </a:r>
            <a:r>
              <a:rPr lang="en-US" i="1" baseline="30000" dirty="0" smtClean="0"/>
              <a:t>x</a:t>
            </a:r>
            <a:r>
              <a:rPr lang="en-US" dirty="0" smtClean="0"/>
              <a:t> (</a:t>
            </a:r>
            <a:r>
              <a:rPr lang="en-US" i="1" dirty="0" smtClean="0"/>
              <a:t>x</a:t>
            </a:r>
            <a:r>
              <a:rPr lang="en-US" dirty="0" smtClean="0"/>
              <a:t> equals bit’s position)</a:t>
            </a:r>
          </a:p>
        </p:txBody>
      </p:sp>
      <p:grpSp>
        <p:nvGrpSpPr>
          <p:cNvPr id="20485" name="Group 13"/>
          <p:cNvGrpSpPr>
            <a:grpSpLocks/>
          </p:cNvGrpSpPr>
          <p:nvPr/>
        </p:nvGrpSpPr>
        <p:grpSpPr bwMode="auto">
          <a:xfrm>
            <a:off x="2090738" y="1157288"/>
            <a:ext cx="5376862" cy="1662112"/>
            <a:chOff x="1104" y="624"/>
            <a:chExt cx="3387" cy="1047"/>
          </a:xfrm>
        </p:grpSpPr>
        <p:sp>
          <p:nvSpPr>
            <p:cNvPr id="20486" name="Text Box 8"/>
            <p:cNvSpPr txBox="1">
              <a:spLocks noChangeArrowheads="1"/>
            </p:cNvSpPr>
            <p:nvPr/>
          </p:nvSpPr>
          <p:spPr bwMode="auto">
            <a:xfrm>
              <a:off x="1104" y="1440"/>
              <a:ext cx="2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3-4 Components of a byte</a:t>
              </a:r>
            </a:p>
          </p:txBody>
        </p:sp>
        <p:pic>
          <p:nvPicPr>
            <p:cNvPr id="20487" name="Picture 12" descr="chp3_F0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624"/>
              <a:ext cx="3339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2ECF05-1AF4-42B4-91F9-22D213F04B8C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 and Digital Signaling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 byte to decimal number</a:t>
            </a:r>
          </a:p>
          <a:p>
            <a:pPr lvl="1" eaLnBrk="1" hangingPunct="1"/>
            <a:r>
              <a:rPr lang="en-US" dirty="0" smtClean="0"/>
              <a:t>Determine value represented by each bit</a:t>
            </a:r>
          </a:p>
          <a:p>
            <a:pPr lvl="1" eaLnBrk="1" hangingPunct="1"/>
            <a:r>
              <a:rPr lang="en-US" dirty="0" smtClean="0"/>
              <a:t>Add values</a:t>
            </a:r>
          </a:p>
          <a:p>
            <a:pPr eaLnBrk="1" hangingPunct="1"/>
            <a:r>
              <a:rPr lang="en-US" dirty="0" smtClean="0"/>
              <a:t>Convert decimal number to a byte</a:t>
            </a:r>
          </a:p>
          <a:p>
            <a:pPr lvl="1" eaLnBrk="1" hangingPunct="1"/>
            <a:r>
              <a:rPr lang="en-US" dirty="0" smtClean="0"/>
              <a:t>Reverse the process</a:t>
            </a:r>
          </a:p>
          <a:p>
            <a:pPr eaLnBrk="1" hangingPunct="1"/>
            <a:r>
              <a:rPr lang="en-US" dirty="0" smtClean="0"/>
              <a:t>Convert between binary and decimal</a:t>
            </a:r>
          </a:p>
          <a:p>
            <a:pPr lvl="1" eaLnBrk="1" hangingPunct="1"/>
            <a:r>
              <a:rPr lang="en-US" dirty="0" smtClean="0"/>
              <a:t>By hand or calculator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7848EB-037E-4842-AF59-5B26911782E0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 and Digital Signaling (cont’d.)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Digital signal benefit over analog signal</a:t>
            </a:r>
          </a:p>
          <a:p>
            <a:pPr lvl="1" eaLnBrk="1" hangingPunct="1"/>
            <a:r>
              <a:rPr lang="en-US" dirty="0" smtClean="0"/>
              <a:t>More reliable</a:t>
            </a:r>
          </a:p>
          <a:p>
            <a:pPr lvl="1" eaLnBrk="1" hangingPunct="1"/>
            <a:r>
              <a:rPr lang="en-US" dirty="0" smtClean="0"/>
              <a:t>Less severe noise interference</a:t>
            </a:r>
          </a:p>
          <a:p>
            <a:pPr eaLnBrk="1" hangingPunct="1"/>
            <a:r>
              <a:rPr lang="en-US" dirty="0" smtClean="0"/>
              <a:t>Digital signal drawback</a:t>
            </a:r>
          </a:p>
          <a:p>
            <a:pPr lvl="1" eaLnBrk="1" hangingPunct="1"/>
            <a:r>
              <a:rPr lang="en-US" dirty="0" smtClean="0"/>
              <a:t>Many pulses required to transmit same information</a:t>
            </a:r>
          </a:p>
          <a:p>
            <a:pPr eaLnBrk="1" hangingPunct="1"/>
            <a:r>
              <a:rPr lang="en-US" dirty="0" smtClean="0"/>
              <a:t>Overhead</a:t>
            </a:r>
          </a:p>
          <a:p>
            <a:pPr lvl="1" eaLnBrk="1" hangingPunct="1"/>
            <a:r>
              <a:rPr lang="en-US" dirty="0" err="1" smtClean="0"/>
              <a:t>Nondata</a:t>
            </a:r>
            <a:r>
              <a:rPr lang="en-US" dirty="0" smtClean="0"/>
              <a:t> information </a:t>
            </a:r>
          </a:p>
          <a:p>
            <a:pPr lvl="2" eaLnBrk="1" hangingPunct="1"/>
            <a:r>
              <a:rPr lang="en-US" dirty="0" smtClean="0"/>
              <a:t>Required for proper signal routing and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D1C55D-18E7-49F5-8309-45FC9A534FB6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Modulation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relies on digital transmission</a:t>
            </a:r>
          </a:p>
          <a:p>
            <a:pPr eaLnBrk="1" hangingPunct="1"/>
            <a:r>
              <a:rPr lang="en-US" dirty="0" smtClean="0"/>
              <a:t>Network connection may handle only analog signals</a:t>
            </a:r>
          </a:p>
          <a:p>
            <a:pPr eaLnBrk="1" hangingPunct="1"/>
            <a:r>
              <a:rPr lang="en-US" dirty="0" smtClean="0"/>
              <a:t>Modem</a:t>
            </a:r>
          </a:p>
          <a:p>
            <a:pPr lvl="1" eaLnBrk="1" hangingPunct="1"/>
            <a:r>
              <a:rPr lang="en-US" dirty="0" smtClean="0"/>
              <a:t>Accomplishes translation</a:t>
            </a:r>
          </a:p>
          <a:p>
            <a:pPr lvl="1" eaLnBrk="1" hangingPunct="1"/>
            <a:r>
              <a:rPr lang="en-US" dirty="0" smtClean="0"/>
              <a:t>Modulator/demodulator</a:t>
            </a:r>
          </a:p>
          <a:p>
            <a:pPr eaLnBrk="1" hangingPunct="1"/>
            <a:r>
              <a:rPr lang="en-US" dirty="0" smtClean="0"/>
              <a:t>Data modulation</a:t>
            </a:r>
          </a:p>
          <a:p>
            <a:pPr lvl="1" eaLnBrk="1" hangingPunct="1"/>
            <a:r>
              <a:rPr lang="en-US" dirty="0" smtClean="0"/>
              <a:t>Technology modifying analog signals</a:t>
            </a:r>
          </a:p>
          <a:p>
            <a:pPr lvl="1" eaLnBrk="1" hangingPunct="1"/>
            <a:r>
              <a:rPr lang="en-US" dirty="0" smtClean="0"/>
              <a:t>Make data suitable for carrying over communication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CE8834-DD33-4441-988D-FA914C31FDD6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Explain basic data transmission concepts, including full duplexing, attenuation, latency, and noise</a:t>
            </a:r>
          </a:p>
          <a:p>
            <a:pPr eaLnBrk="1" hangingPunct="1"/>
            <a:r>
              <a:rPr lang="en-US" smtClean="0"/>
              <a:t>Describe the physical characteristics of coaxial cable, STP, UTP, and fiber-optic media</a:t>
            </a:r>
          </a:p>
          <a:p>
            <a:pPr eaLnBrk="1" hangingPunct="1"/>
            <a:r>
              <a:rPr lang="en-US" smtClean="0"/>
              <a:t>Compare the benefits and limitations of different networking media</a:t>
            </a:r>
          </a:p>
          <a:p>
            <a:pPr eaLnBrk="1" hangingPunct="1"/>
            <a:r>
              <a:rPr lang="en-US" smtClean="0"/>
              <a:t>Explain the principles behind and uses for serial connector cables</a:t>
            </a:r>
          </a:p>
          <a:p>
            <a:pPr eaLnBrk="1" hangingPunct="1"/>
            <a:r>
              <a:rPr lang="en-US" smtClean="0"/>
              <a:t>Identify wiring standards and the best practices for cabling buildings and work 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397F6F-40CB-4CE2-ABE3-766E300077CB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Modulation (cont’d.)</a:t>
            </a:r>
          </a:p>
        </p:txBody>
      </p:sp>
      <p:sp>
        <p:nvSpPr>
          <p:cNvPr id="2458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Carrier wave</a:t>
            </a:r>
          </a:p>
          <a:p>
            <a:pPr lvl="1" eaLnBrk="1" hangingPunct="1"/>
            <a:r>
              <a:rPr lang="en-US" dirty="0" smtClean="0"/>
              <a:t>Combined with another analog signal</a:t>
            </a:r>
          </a:p>
          <a:p>
            <a:pPr lvl="1" eaLnBrk="1" hangingPunct="1"/>
            <a:r>
              <a:rPr lang="en-US" dirty="0" smtClean="0"/>
              <a:t>Produces unique signal</a:t>
            </a:r>
          </a:p>
          <a:p>
            <a:pPr lvl="2" eaLnBrk="1" hangingPunct="1"/>
            <a:r>
              <a:rPr lang="en-US" dirty="0" smtClean="0"/>
              <a:t>Transmitted from one node to another</a:t>
            </a:r>
          </a:p>
          <a:p>
            <a:pPr lvl="1" eaLnBrk="1" hangingPunct="1"/>
            <a:r>
              <a:rPr lang="en-US" dirty="0" smtClean="0"/>
              <a:t>Preset properties</a:t>
            </a:r>
          </a:p>
          <a:p>
            <a:pPr lvl="1" eaLnBrk="1" hangingPunct="1"/>
            <a:r>
              <a:rPr lang="en-US" dirty="0" smtClean="0"/>
              <a:t>Purpose</a:t>
            </a:r>
          </a:p>
          <a:p>
            <a:pPr lvl="2" eaLnBrk="1" hangingPunct="1"/>
            <a:r>
              <a:rPr lang="en-US" dirty="0" smtClean="0"/>
              <a:t>Convey information</a:t>
            </a:r>
          </a:p>
          <a:p>
            <a:pPr eaLnBrk="1" hangingPunct="1"/>
            <a:r>
              <a:rPr lang="en-US" dirty="0" smtClean="0"/>
              <a:t>Information wave (data wave)</a:t>
            </a:r>
          </a:p>
          <a:p>
            <a:pPr lvl="1" eaLnBrk="1" hangingPunct="1"/>
            <a:r>
              <a:rPr lang="en-US" dirty="0" smtClean="0"/>
              <a:t>Added to carrier wave</a:t>
            </a:r>
          </a:p>
          <a:p>
            <a:pPr lvl="1" eaLnBrk="1" hangingPunct="1"/>
            <a:r>
              <a:rPr lang="en-US" dirty="0" smtClean="0"/>
              <a:t>Modifies one carrier wave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2E2E68-9E14-451E-A45C-98B0C5A49FDA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Modulation (cont’d.)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Frequency modulation</a:t>
            </a:r>
          </a:p>
          <a:p>
            <a:pPr lvl="1" eaLnBrk="1" hangingPunct="1"/>
            <a:r>
              <a:rPr lang="en-US" dirty="0" smtClean="0"/>
              <a:t>Carrier frequency modified</a:t>
            </a:r>
          </a:p>
          <a:p>
            <a:pPr lvl="2" eaLnBrk="1" hangingPunct="1"/>
            <a:r>
              <a:rPr lang="en-US" dirty="0" smtClean="0"/>
              <a:t>By application of data signal</a:t>
            </a:r>
          </a:p>
          <a:p>
            <a:pPr eaLnBrk="1" hangingPunct="1"/>
            <a:r>
              <a:rPr lang="en-US" dirty="0" smtClean="0"/>
              <a:t>Amplitude modulation</a:t>
            </a:r>
          </a:p>
          <a:p>
            <a:pPr lvl="1" eaLnBrk="1" hangingPunct="1"/>
            <a:r>
              <a:rPr lang="en-US" dirty="0" smtClean="0"/>
              <a:t>Carrier signal amplitude modified</a:t>
            </a:r>
          </a:p>
          <a:p>
            <a:pPr lvl="2" eaLnBrk="1" hangingPunct="1"/>
            <a:r>
              <a:rPr lang="en-US" dirty="0" smtClean="0"/>
              <a:t>By application of data signal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7AB1AA-C7F5-4003-924F-51CF428B829F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grpSp>
        <p:nvGrpSpPr>
          <p:cNvPr id="26628" name="Group 14"/>
          <p:cNvGrpSpPr>
            <a:grpSpLocks/>
          </p:cNvGrpSpPr>
          <p:nvPr/>
        </p:nvGrpSpPr>
        <p:grpSpPr bwMode="auto">
          <a:xfrm>
            <a:off x="1371600" y="762000"/>
            <a:ext cx="7772400" cy="5091113"/>
            <a:chOff x="864" y="576"/>
            <a:chExt cx="4896" cy="3207"/>
          </a:xfrm>
        </p:grpSpPr>
        <p:sp>
          <p:nvSpPr>
            <p:cNvPr id="26629" name="Text Box 8"/>
            <p:cNvSpPr txBox="1">
              <a:spLocks noChangeArrowheads="1"/>
            </p:cNvSpPr>
            <p:nvPr/>
          </p:nvSpPr>
          <p:spPr bwMode="auto">
            <a:xfrm>
              <a:off x="864" y="3552"/>
              <a:ext cx="48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3-5 Carrier wave modified through frequency modulation</a:t>
              </a:r>
            </a:p>
          </p:txBody>
        </p:sp>
        <p:pic>
          <p:nvPicPr>
            <p:cNvPr id="26630" name="Picture 13" descr="chp3_F00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576"/>
              <a:ext cx="3443" cy="2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F08143-C0B7-45B5-A9A3-E37B2D254AC4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Simplex, Half-Duplex, and Duplex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Simplex</a:t>
            </a:r>
          </a:p>
          <a:p>
            <a:pPr lvl="1" eaLnBrk="1" hangingPunct="1"/>
            <a:r>
              <a:rPr lang="en-US" dirty="0" smtClean="0"/>
              <a:t>Signal transmission: one direction</a:t>
            </a:r>
          </a:p>
          <a:p>
            <a:pPr eaLnBrk="1" hangingPunct="1"/>
            <a:r>
              <a:rPr lang="en-US" dirty="0" smtClean="0"/>
              <a:t>Half-duplex transmission</a:t>
            </a:r>
          </a:p>
          <a:p>
            <a:pPr lvl="1" eaLnBrk="1" hangingPunct="1"/>
            <a:r>
              <a:rPr lang="en-US" dirty="0" smtClean="0"/>
              <a:t>Signal transmission: both directions</a:t>
            </a:r>
          </a:p>
          <a:p>
            <a:pPr lvl="2" eaLnBrk="1" hangingPunct="1"/>
            <a:r>
              <a:rPr lang="en-US" dirty="0" smtClean="0"/>
              <a:t>One at a time</a:t>
            </a:r>
          </a:p>
          <a:p>
            <a:pPr lvl="1" eaLnBrk="1" hangingPunct="1"/>
            <a:r>
              <a:rPr lang="en-US" dirty="0" smtClean="0"/>
              <a:t>One communication channel</a:t>
            </a:r>
          </a:p>
          <a:p>
            <a:pPr lvl="2" eaLnBrk="1" hangingPunct="1"/>
            <a:r>
              <a:rPr lang="en-US" dirty="0" smtClean="0"/>
              <a:t>Shared for multiple nodes to exchange information</a:t>
            </a:r>
          </a:p>
          <a:p>
            <a:pPr eaLnBrk="1" hangingPunct="1"/>
            <a:r>
              <a:rPr lang="en-US" dirty="0" smtClean="0"/>
              <a:t>Full-duplex</a:t>
            </a:r>
          </a:p>
          <a:p>
            <a:pPr lvl="1" eaLnBrk="1" hangingPunct="1"/>
            <a:r>
              <a:rPr lang="en-US" dirty="0" smtClean="0"/>
              <a:t>Signals transmission: both directions simultaneously</a:t>
            </a:r>
          </a:p>
          <a:p>
            <a:pPr lvl="1" eaLnBrk="1" hangingPunct="1"/>
            <a:r>
              <a:rPr lang="en-US" dirty="0" smtClean="0"/>
              <a:t>Used on data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101C44-A350-4945-A59F-CBA4787E66D1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886200"/>
            <a:ext cx="8229600" cy="2441575"/>
          </a:xfrm>
        </p:spPr>
        <p:txBody>
          <a:bodyPr/>
          <a:lstStyle/>
          <a:p>
            <a:pPr eaLnBrk="1" hangingPunct="1"/>
            <a:r>
              <a:rPr lang="en-US" dirty="0" smtClean="0"/>
              <a:t>Channel</a:t>
            </a:r>
          </a:p>
          <a:p>
            <a:pPr lvl="1" eaLnBrk="1" hangingPunct="1"/>
            <a:r>
              <a:rPr lang="en-US" dirty="0" smtClean="0"/>
              <a:t>Distinct communication path between nodes</a:t>
            </a:r>
          </a:p>
          <a:p>
            <a:pPr lvl="1" eaLnBrk="1" hangingPunct="1"/>
            <a:r>
              <a:rPr lang="en-US" dirty="0" smtClean="0"/>
              <a:t>Separated physically or logically</a:t>
            </a:r>
          </a:p>
          <a:p>
            <a:pPr eaLnBrk="1" hangingPunct="1"/>
            <a:r>
              <a:rPr lang="en-US" dirty="0" smtClean="0"/>
              <a:t>Full duplex advantage</a:t>
            </a:r>
          </a:p>
          <a:p>
            <a:pPr lvl="1" eaLnBrk="1" hangingPunct="1"/>
            <a:r>
              <a:rPr lang="en-US" dirty="0" smtClean="0"/>
              <a:t>Increases speed</a:t>
            </a:r>
          </a:p>
        </p:txBody>
      </p:sp>
      <p:grpSp>
        <p:nvGrpSpPr>
          <p:cNvPr id="28677" name="Group 13"/>
          <p:cNvGrpSpPr>
            <a:grpSpLocks/>
          </p:cNvGrpSpPr>
          <p:nvPr/>
        </p:nvGrpSpPr>
        <p:grpSpPr bwMode="auto">
          <a:xfrm>
            <a:off x="762000" y="1066800"/>
            <a:ext cx="7239000" cy="2424113"/>
            <a:chOff x="576" y="672"/>
            <a:chExt cx="4560" cy="1527"/>
          </a:xfrm>
        </p:grpSpPr>
        <p:sp>
          <p:nvSpPr>
            <p:cNvPr id="28678" name="Text Box 8"/>
            <p:cNvSpPr txBox="1">
              <a:spLocks noChangeArrowheads="1"/>
            </p:cNvSpPr>
            <p:nvPr/>
          </p:nvSpPr>
          <p:spPr bwMode="auto">
            <a:xfrm>
              <a:off x="576" y="1968"/>
              <a:ext cx="45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3-6 </a:t>
              </a:r>
              <a:r>
                <a:rPr lang="en-US">
                  <a:solidFill>
                    <a:schemeClr val="tx2"/>
                  </a:solidFill>
                </a:rPr>
                <a:t>Simplex, half-duplex, and full duplex</a:t>
              </a:r>
              <a:r>
                <a:rPr lang="en-US"/>
                <a:t> transmission</a:t>
              </a:r>
            </a:p>
          </p:txBody>
        </p:sp>
        <p:pic>
          <p:nvPicPr>
            <p:cNvPr id="28679" name="Picture 12" descr="chp3_F0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672"/>
              <a:ext cx="4284" cy="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B2728E-E70E-4D04-855E-4274FD3F6B6E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Multiplexing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Multiplexing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Multiple signals travel simultaneously over one medium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Subchannels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Logical multiple smaller channels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Multiplexer (mux)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Combines many channel signals for transportation over a medium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Demultiplexer</a:t>
            </a:r>
            <a:r>
              <a:rPr lang="en-US" dirty="0" smtClean="0"/>
              <a:t> (</a:t>
            </a:r>
            <a:r>
              <a:rPr lang="en-US" dirty="0" err="1" smtClean="0"/>
              <a:t>demux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Separates combined signals at the destination and regenerates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4B2D87-213E-47BA-9A0F-BD2E1AAF4B1D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pPr eaLnBrk="1" hangingPunct="1"/>
            <a:r>
              <a:rPr lang="en-US" dirty="0" smtClean="0"/>
              <a:t>TDM (time division multiplexing)</a:t>
            </a:r>
          </a:p>
          <a:p>
            <a:pPr lvl="1" eaLnBrk="1" hangingPunct="1"/>
            <a:r>
              <a:rPr lang="en-US" dirty="0" smtClean="0"/>
              <a:t>Divides channel into multiple time intervals</a:t>
            </a:r>
          </a:p>
        </p:txBody>
      </p:sp>
      <p:grpSp>
        <p:nvGrpSpPr>
          <p:cNvPr id="30725" name="Group 14"/>
          <p:cNvGrpSpPr>
            <a:grpSpLocks/>
          </p:cNvGrpSpPr>
          <p:nvPr/>
        </p:nvGrpSpPr>
        <p:grpSpPr bwMode="auto">
          <a:xfrm>
            <a:off x="838200" y="1143000"/>
            <a:ext cx="7151688" cy="2424113"/>
            <a:chOff x="480" y="720"/>
            <a:chExt cx="4505" cy="1527"/>
          </a:xfrm>
        </p:grpSpPr>
        <p:sp>
          <p:nvSpPr>
            <p:cNvPr id="30726" name="Text Box 10"/>
            <p:cNvSpPr txBox="1">
              <a:spLocks noChangeArrowheads="1"/>
            </p:cNvSpPr>
            <p:nvPr/>
          </p:nvSpPr>
          <p:spPr bwMode="auto">
            <a:xfrm>
              <a:off x="480" y="2016"/>
              <a:ext cx="3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3-7 Time division multiplexing</a:t>
              </a:r>
            </a:p>
          </p:txBody>
        </p:sp>
        <p:pic>
          <p:nvPicPr>
            <p:cNvPr id="30727" name="Picture 13" descr="chp3_F00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20"/>
              <a:ext cx="4457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0FC2E8-118C-4EE4-96C2-860EDDFCFFA3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Statistical multiplexing</a:t>
            </a:r>
          </a:p>
          <a:p>
            <a:pPr lvl="1" eaLnBrk="1" hangingPunct="1"/>
            <a:r>
              <a:rPr lang="en-US" dirty="0" smtClean="0"/>
              <a:t>Transmitter assigns slots to nodes according to priority, need</a:t>
            </a:r>
          </a:p>
          <a:p>
            <a:pPr lvl="1" eaLnBrk="1" hangingPunct="1"/>
            <a:r>
              <a:rPr lang="en-US" dirty="0" smtClean="0"/>
              <a:t>More efficient than TDM</a:t>
            </a:r>
          </a:p>
        </p:txBody>
      </p:sp>
      <p:grpSp>
        <p:nvGrpSpPr>
          <p:cNvPr id="31749" name="Group 10"/>
          <p:cNvGrpSpPr>
            <a:grpSpLocks/>
          </p:cNvGrpSpPr>
          <p:nvPr/>
        </p:nvGrpSpPr>
        <p:grpSpPr bwMode="auto">
          <a:xfrm>
            <a:off x="685800" y="1538288"/>
            <a:ext cx="7353300" cy="1509712"/>
            <a:chOff x="432" y="768"/>
            <a:chExt cx="4632" cy="951"/>
          </a:xfrm>
        </p:grpSpPr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432" y="1488"/>
              <a:ext cx="3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3-8 Statistical multiplexing</a:t>
              </a:r>
            </a:p>
          </p:txBody>
        </p:sp>
        <p:pic>
          <p:nvPicPr>
            <p:cNvPr id="31751" name="Picture 9" descr="chp3_F00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768"/>
              <a:ext cx="4584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B462F3-FF81-41AE-AD09-079C44DE7FB8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FDM (frequency division multiplexing)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Unique frequency band for each communications </a:t>
            </a:r>
            <a:r>
              <a:rPr lang="en-US" dirty="0" err="1" smtClean="0"/>
              <a:t>subchannel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Two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Cellular telephone transmission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DSL Internet access</a:t>
            </a:r>
          </a:p>
        </p:txBody>
      </p:sp>
      <p:grpSp>
        <p:nvGrpSpPr>
          <p:cNvPr id="32773" name="Group 11"/>
          <p:cNvGrpSpPr>
            <a:grpSpLocks/>
          </p:cNvGrpSpPr>
          <p:nvPr/>
        </p:nvGrpSpPr>
        <p:grpSpPr bwMode="auto">
          <a:xfrm>
            <a:off x="914400" y="838200"/>
            <a:ext cx="6648450" cy="2538413"/>
            <a:chOff x="432" y="528"/>
            <a:chExt cx="4188" cy="1599"/>
          </a:xfrm>
        </p:grpSpPr>
        <p:sp>
          <p:nvSpPr>
            <p:cNvPr id="32774" name="Text Box 5"/>
            <p:cNvSpPr txBox="1">
              <a:spLocks noChangeArrowheads="1"/>
            </p:cNvSpPr>
            <p:nvPr/>
          </p:nvSpPr>
          <p:spPr bwMode="auto">
            <a:xfrm>
              <a:off x="432" y="1896"/>
              <a:ext cx="35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3-9 Frequency division multiplexing</a:t>
              </a:r>
            </a:p>
          </p:txBody>
        </p:sp>
        <p:pic>
          <p:nvPicPr>
            <p:cNvPr id="32775" name="Picture 10" descr="chp3_F00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28"/>
              <a:ext cx="4140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9AF30A-E645-4D59-B689-D52176D53F9B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429000"/>
            <a:ext cx="8229600" cy="2743200"/>
          </a:xfrm>
        </p:spPr>
        <p:txBody>
          <a:bodyPr/>
          <a:lstStyle/>
          <a:p>
            <a:pPr eaLnBrk="1" hangingPunct="1"/>
            <a:r>
              <a:rPr lang="en-US" dirty="0" smtClean="0"/>
              <a:t>WDM (wavelength division multiplexing)</a:t>
            </a:r>
          </a:p>
          <a:p>
            <a:pPr lvl="1" eaLnBrk="1" hangingPunct="1"/>
            <a:r>
              <a:rPr lang="en-US" dirty="0" smtClean="0"/>
              <a:t>One fiber-optic connection</a:t>
            </a:r>
          </a:p>
          <a:p>
            <a:pPr lvl="1" eaLnBrk="1" hangingPunct="1"/>
            <a:r>
              <a:rPr lang="en-US" dirty="0" smtClean="0"/>
              <a:t>Carries multiple light signals simultaneously</a:t>
            </a:r>
          </a:p>
          <a:p>
            <a:pPr eaLnBrk="1" hangingPunct="1"/>
            <a:r>
              <a:rPr lang="en-US" sz="2400" dirty="0" smtClean="0"/>
              <a:t>DWDM (dense wavelength division multiplexing)</a:t>
            </a:r>
          </a:p>
          <a:p>
            <a:pPr lvl="1" eaLnBrk="1" hangingPunct="1"/>
            <a:r>
              <a:rPr lang="en-US" dirty="0" smtClean="0"/>
              <a:t>Used on most modern fiber-optic networks</a:t>
            </a:r>
          </a:p>
          <a:p>
            <a:pPr lvl="1" eaLnBrk="1" hangingPunct="1"/>
            <a:r>
              <a:rPr lang="en-US" dirty="0" smtClean="0"/>
              <a:t>Extraordinary capacity</a:t>
            </a:r>
          </a:p>
        </p:txBody>
      </p:sp>
      <p:grpSp>
        <p:nvGrpSpPr>
          <p:cNvPr id="33797" name="Group 11"/>
          <p:cNvGrpSpPr>
            <a:grpSpLocks/>
          </p:cNvGrpSpPr>
          <p:nvPr/>
        </p:nvGrpSpPr>
        <p:grpSpPr bwMode="auto">
          <a:xfrm>
            <a:off x="1219200" y="533400"/>
            <a:ext cx="7239000" cy="2627313"/>
            <a:chOff x="768" y="384"/>
            <a:chExt cx="4560" cy="1655"/>
          </a:xfrm>
        </p:grpSpPr>
        <p:sp>
          <p:nvSpPr>
            <p:cNvPr id="33798" name="Text Box 4"/>
            <p:cNvSpPr txBox="1">
              <a:spLocks noChangeArrowheads="1"/>
            </p:cNvSpPr>
            <p:nvPr/>
          </p:nvSpPr>
          <p:spPr bwMode="auto">
            <a:xfrm>
              <a:off x="768" y="1807"/>
              <a:ext cx="456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3-10 Wavelength division multiplexing</a:t>
              </a:r>
            </a:p>
          </p:txBody>
        </p:sp>
        <p:pic>
          <p:nvPicPr>
            <p:cNvPr id="33799" name="Picture 10" descr="chp3_F0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84"/>
              <a:ext cx="3662" cy="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 connections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few slides about connecting network devices together</a:t>
            </a:r>
          </a:p>
          <a:p>
            <a:r>
              <a:rPr lang="en-US" smtClean="0"/>
              <a:t>Cross-over versus straight-through cables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C6E847-B24C-4F00-B6C8-8325A39146C2}" type="slidenum">
              <a:rPr lang="en-US" smtClean="0">
                <a:solidFill>
                  <a:srgbClr val="222222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smtClean="0">
              <a:solidFill>
                <a:srgbClr val="22222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ED8D74-8347-4879-990C-4687D34CE233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Relationships Between Nodes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Point-to-point transmission</a:t>
            </a:r>
          </a:p>
          <a:p>
            <a:pPr lvl="1" eaLnBrk="1" hangingPunct="1"/>
            <a:r>
              <a:rPr lang="en-US" dirty="0" smtClean="0"/>
              <a:t>One transmitter and one receiver</a:t>
            </a:r>
          </a:p>
          <a:p>
            <a:pPr eaLnBrk="1" hangingPunct="1"/>
            <a:r>
              <a:rPr lang="en-US" dirty="0" smtClean="0"/>
              <a:t>Point-to-multipoint transmission</a:t>
            </a:r>
          </a:p>
          <a:p>
            <a:pPr lvl="1" eaLnBrk="1" hangingPunct="1"/>
            <a:r>
              <a:rPr lang="en-US" dirty="0" smtClean="0"/>
              <a:t>One transmitter and multiple receivers</a:t>
            </a:r>
          </a:p>
          <a:p>
            <a:pPr eaLnBrk="1" hangingPunct="1"/>
            <a:r>
              <a:rPr lang="en-US" dirty="0" smtClean="0"/>
              <a:t>Broadcast transmission</a:t>
            </a:r>
          </a:p>
          <a:p>
            <a:pPr lvl="1" eaLnBrk="1" hangingPunct="1"/>
            <a:r>
              <a:rPr lang="en-US" dirty="0" smtClean="0"/>
              <a:t>One transmitter and multiple, undefined receivers</a:t>
            </a:r>
          </a:p>
          <a:p>
            <a:pPr lvl="1" eaLnBrk="1" hangingPunct="1"/>
            <a:r>
              <a:rPr lang="en-US" dirty="0" smtClean="0"/>
              <a:t>Used on wired and wireless networks</a:t>
            </a:r>
          </a:p>
          <a:p>
            <a:pPr lvl="2" eaLnBrk="1" hangingPunct="1"/>
            <a:r>
              <a:rPr lang="en-US" dirty="0" smtClean="0"/>
              <a:t>Simple and quick</a:t>
            </a:r>
          </a:p>
          <a:p>
            <a:pPr eaLnBrk="1" hangingPunct="1"/>
            <a:r>
              <a:rPr lang="en-US" dirty="0" err="1" smtClean="0"/>
              <a:t>Nonbroadcast</a:t>
            </a:r>
            <a:endParaRPr lang="en-US" dirty="0" smtClean="0"/>
          </a:p>
          <a:p>
            <a:pPr lvl="1" eaLnBrk="1" hangingPunct="1"/>
            <a:r>
              <a:rPr lang="en-US" dirty="0" smtClean="0"/>
              <a:t>One transmitter and multiple, defined receivers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701841-5198-454C-97B2-F261E0AB849A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Relationships Between Nodes (cont’d.)</a:t>
            </a:r>
          </a:p>
        </p:txBody>
      </p:sp>
      <p:grpSp>
        <p:nvGrpSpPr>
          <p:cNvPr id="35845" name="Group 9"/>
          <p:cNvGrpSpPr>
            <a:grpSpLocks/>
          </p:cNvGrpSpPr>
          <p:nvPr/>
        </p:nvGrpSpPr>
        <p:grpSpPr bwMode="auto">
          <a:xfrm>
            <a:off x="1143000" y="1600200"/>
            <a:ext cx="7543800" cy="4316413"/>
            <a:chOff x="576" y="1104"/>
            <a:chExt cx="4752" cy="2719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576" y="3592"/>
              <a:ext cx="47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3-11 Point-to-point versus broadcast transmission</a:t>
              </a:r>
            </a:p>
          </p:txBody>
        </p:sp>
        <p:pic>
          <p:nvPicPr>
            <p:cNvPr id="35847" name="Picture 8" descr="chp3_F0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3841" cy="2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4B4CA6-8766-4563-8ECE-5552C4021781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Throughput and Bandwidth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Throughput </a:t>
            </a:r>
          </a:p>
          <a:p>
            <a:pPr lvl="1" eaLnBrk="1" hangingPunct="1"/>
            <a:r>
              <a:rPr lang="en-US" dirty="0" smtClean="0"/>
              <a:t>Measures amount of data transmitted</a:t>
            </a:r>
          </a:p>
          <a:p>
            <a:pPr lvl="1" eaLnBrk="1" hangingPunct="1"/>
            <a:r>
              <a:rPr lang="en-US" dirty="0" smtClean="0"/>
              <a:t>During given time period</a:t>
            </a:r>
          </a:p>
          <a:p>
            <a:pPr lvl="1" eaLnBrk="1" hangingPunct="1"/>
            <a:r>
              <a:rPr lang="en-US" dirty="0" smtClean="0"/>
              <a:t>Capacity or bandwidth</a:t>
            </a:r>
          </a:p>
          <a:p>
            <a:pPr lvl="1" eaLnBrk="1" hangingPunct="1"/>
            <a:r>
              <a:rPr lang="en-US" dirty="0" smtClean="0"/>
              <a:t>Quantity of bits transmitted per second</a:t>
            </a:r>
          </a:p>
          <a:p>
            <a:pPr eaLnBrk="1" hangingPunct="1"/>
            <a:r>
              <a:rPr lang="en-US" dirty="0" smtClean="0"/>
              <a:t>Bandwidth (strict definition)</a:t>
            </a:r>
          </a:p>
          <a:p>
            <a:pPr lvl="1" eaLnBrk="1" hangingPunct="1"/>
            <a:r>
              <a:rPr lang="en-US" dirty="0" smtClean="0"/>
              <a:t>Measures difference between highest and lowest frequencies medium can transmit</a:t>
            </a:r>
          </a:p>
          <a:p>
            <a:pPr lvl="1" eaLnBrk="1" hangingPunct="1"/>
            <a:r>
              <a:rPr lang="en-US" dirty="0" smtClean="0"/>
              <a:t>Range of frequencies</a:t>
            </a:r>
          </a:p>
          <a:p>
            <a:pPr lvl="1" eaLnBrk="1" hangingPunct="1"/>
            <a:r>
              <a:rPr lang="en-US" dirty="0" smtClean="0"/>
              <a:t>Measured in hertz (Hz)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708841-4213-4A85-B6C0-EE1C8858CCE1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Throughput and Bandwidth (cont’d.)</a:t>
            </a:r>
          </a:p>
        </p:txBody>
      </p:sp>
      <p:grpSp>
        <p:nvGrpSpPr>
          <p:cNvPr id="37893" name="Group 7"/>
          <p:cNvGrpSpPr>
            <a:grpSpLocks/>
          </p:cNvGrpSpPr>
          <p:nvPr/>
        </p:nvGrpSpPr>
        <p:grpSpPr bwMode="auto">
          <a:xfrm>
            <a:off x="533400" y="2286000"/>
            <a:ext cx="8153400" cy="2347913"/>
            <a:chOff x="336" y="1440"/>
            <a:chExt cx="5136" cy="1479"/>
          </a:xfrm>
        </p:grpSpPr>
        <p:pic>
          <p:nvPicPr>
            <p:cNvPr id="37894" name="Picture 5" descr="Table 3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440"/>
              <a:ext cx="5088" cy="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336" y="2688"/>
              <a:ext cx="30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Table 3-1 Throughput measures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Common media characteristics</a:t>
            </a:r>
            <a:endParaRPr lang="en-CA" dirty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Chapter 3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222222"/>
                </a:solidFill>
                <a:latin typeface="Times New Roman" pitchFamily="18" charset="0"/>
              </a:rPr>
              <a:t>Network+ Guide to Networks, 5</a:t>
            </a:r>
            <a:r>
              <a:rPr lang="en-US" baseline="30000" smtClean="0">
                <a:solidFill>
                  <a:srgbClr val="222222"/>
                </a:solidFill>
                <a:latin typeface="Times New Roman" pitchFamily="18" charset="0"/>
              </a:rPr>
              <a:t>th</a:t>
            </a:r>
            <a:r>
              <a:rPr lang="en-US" smtClean="0">
                <a:solidFill>
                  <a:srgbClr val="222222"/>
                </a:solidFill>
                <a:latin typeface="Times New Roman" pitchFamily="18" charset="0"/>
              </a:rPr>
              <a:t> Edition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F9B91D-B355-41C9-909B-7280D7E2FF2B}" type="slidenum">
              <a:rPr lang="en-US" smtClean="0">
                <a:solidFill>
                  <a:srgbClr val="222222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mtClean="0">
              <a:solidFill>
                <a:srgbClr val="22222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F0C91B-EE37-46D8-846B-8D56A9CE3F2A}" type="slidenum">
              <a:rPr lang="en-US" smtClean="0"/>
              <a:pPr eaLnBrk="1" hangingPunct="1"/>
              <a:t>35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Media Characteristics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transmission media</a:t>
            </a:r>
          </a:p>
          <a:p>
            <a:pPr lvl="1" eaLnBrk="1" hangingPunct="1"/>
            <a:r>
              <a:rPr lang="en-US" dirty="0" smtClean="0"/>
              <a:t>Match networking needs with media characteristics</a:t>
            </a:r>
          </a:p>
          <a:p>
            <a:pPr eaLnBrk="1" hangingPunct="1"/>
            <a:r>
              <a:rPr lang="en-US" dirty="0" smtClean="0"/>
              <a:t>Physical media characteristics	</a:t>
            </a:r>
          </a:p>
          <a:p>
            <a:pPr lvl="1" eaLnBrk="1" hangingPunct="1"/>
            <a:r>
              <a:rPr lang="en-US" dirty="0" smtClean="0"/>
              <a:t>Throughput</a:t>
            </a:r>
          </a:p>
          <a:p>
            <a:pPr lvl="1" eaLnBrk="1" hangingPunct="1"/>
            <a:r>
              <a:rPr lang="en-US" dirty="0" smtClean="0"/>
              <a:t>Cost</a:t>
            </a:r>
          </a:p>
          <a:p>
            <a:pPr lvl="1" eaLnBrk="1" hangingPunct="1"/>
            <a:r>
              <a:rPr lang="en-US" dirty="0" smtClean="0"/>
              <a:t>Size and scalability</a:t>
            </a:r>
          </a:p>
          <a:p>
            <a:pPr lvl="1" eaLnBrk="1" hangingPunct="1"/>
            <a:r>
              <a:rPr lang="en-US" dirty="0" smtClean="0"/>
              <a:t>Connectors</a:t>
            </a:r>
          </a:p>
          <a:p>
            <a:pPr lvl="1" eaLnBrk="1" hangingPunct="1"/>
            <a:r>
              <a:rPr lang="en-US" dirty="0" smtClean="0"/>
              <a:t>Noise immunity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Network Media</a:t>
            </a:r>
            <a:endParaRPr lang="en-CA" dirty="0"/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Chapter 3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222222"/>
                </a:solidFill>
                <a:latin typeface="Times New Roman" pitchFamily="18" charset="0"/>
              </a:rPr>
              <a:t>Network+ Guide to Networks, 5</a:t>
            </a:r>
            <a:r>
              <a:rPr lang="en-US" baseline="30000" smtClean="0">
                <a:solidFill>
                  <a:srgbClr val="222222"/>
                </a:solidFill>
                <a:latin typeface="Times New Roman" pitchFamily="18" charset="0"/>
              </a:rPr>
              <a:t>th</a:t>
            </a:r>
            <a:r>
              <a:rPr lang="en-US" smtClean="0">
                <a:solidFill>
                  <a:srgbClr val="222222"/>
                </a:solidFill>
                <a:latin typeface="Times New Roman" pitchFamily="18" charset="0"/>
              </a:rPr>
              <a:t> Edition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C6A336-EFDF-45E1-9AED-0806F017FE4B}" type="slidenum">
              <a:rPr lang="en-US" smtClean="0">
                <a:solidFill>
                  <a:srgbClr val="222222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mtClean="0">
              <a:solidFill>
                <a:srgbClr val="22222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3D7295-E3AD-4390-B96D-4834AB05AC17}" type="slidenum">
              <a:rPr lang="en-US" smtClean="0"/>
              <a:pPr eaLnBrk="1" hangingPunct="1"/>
              <a:t>37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Throughput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significant transmission method factor</a:t>
            </a:r>
          </a:p>
          <a:p>
            <a:pPr eaLnBrk="1" hangingPunct="1"/>
            <a:r>
              <a:rPr lang="en-US" smtClean="0"/>
              <a:t>Causes of limitations</a:t>
            </a:r>
          </a:p>
          <a:p>
            <a:pPr lvl="1" eaLnBrk="1" hangingPunct="1"/>
            <a:r>
              <a:rPr lang="en-US" smtClean="0"/>
              <a:t>Laws of physics</a:t>
            </a:r>
          </a:p>
          <a:p>
            <a:pPr lvl="1" eaLnBrk="1" hangingPunct="1"/>
            <a:r>
              <a:rPr lang="en-US" smtClean="0"/>
              <a:t>Signaling and multiplexing techniques</a:t>
            </a:r>
          </a:p>
          <a:p>
            <a:pPr lvl="1" eaLnBrk="1" hangingPunct="1"/>
            <a:r>
              <a:rPr lang="en-US" smtClean="0"/>
              <a:t>Noise</a:t>
            </a:r>
          </a:p>
          <a:p>
            <a:pPr lvl="1" eaLnBrk="1" hangingPunct="1"/>
            <a:r>
              <a:rPr lang="en-US" smtClean="0"/>
              <a:t>Devices connected to transmission medium</a:t>
            </a:r>
          </a:p>
          <a:p>
            <a:pPr eaLnBrk="1" hangingPunct="1"/>
            <a:r>
              <a:rPr lang="en-US" smtClean="0"/>
              <a:t>Fiber-optic cables allows faster throughput </a:t>
            </a:r>
          </a:p>
          <a:p>
            <a:pPr lvl="1" eaLnBrk="1" hangingPunct="1"/>
            <a:r>
              <a:rPr lang="en-US" smtClean="0"/>
              <a:t>Compared to copper or wireless connections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05CD05-B81A-48E3-A4ED-3A3AC69CF926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Precise costs difficult to pinpoint</a:t>
            </a:r>
          </a:p>
          <a:p>
            <a:pPr eaLnBrk="1" hangingPunct="1"/>
            <a:r>
              <a:rPr lang="en-US" dirty="0" smtClean="0"/>
              <a:t>Media cost dependencies</a:t>
            </a:r>
          </a:p>
          <a:p>
            <a:pPr lvl="1" eaLnBrk="1" hangingPunct="1"/>
            <a:r>
              <a:rPr lang="en-US" dirty="0" smtClean="0"/>
              <a:t>Existing hardware, network size, labor costs</a:t>
            </a:r>
          </a:p>
          <a:p>
            <a:pPr eaLnBrk="1" hangingPunct="1"/>
            <a:r>
              <a:rPr lang="en-US" dirty="0" smtClean="0"/>
              <a:t>Variables influencing final cost</a:t>
            </a:r>
          </a:p>
          <a:p>
            <a:pPr lvl="1" eaLnBrk="1" hangingPunct="1"/>
            <a:r>
              <a:rPr lang="en-US" dirty="0" smtClean="0"/>
              <a:t>Installation cost</a:t>
            </a:r>
          </a:p>
          <a:p>
            <a:pPr lvl="1" eaLnBrk="1" hangingPunct="1"/>
            <a:r>
              <a:rPr lang="en-US" dirty="0" smtClean="0"/>
              <a:t>New infrastructure cost versus reuse</a:t>
            </a:r>
          </a:p>
          <a:p>
            <a:pPr lvl="1" eaLnBrk="1" hangingPunct="1"/>
            <a:r>
              <a:rPr lang="en-US" dirty="0" smtClean="0"/>
              <a:t>Maintenance and support costs</a:t>
            </a:r>
          </a:p>
          <a:p>
            <a:pPr lvl="1" eaLnBrk="1" hangingPunct="1"/>
            <a:r>
              <a:rPr lang="en-US" dirty="0" smtClean="0"/>
              <a:t>Cost of lower transmission rate affecting productivity</a:t>
            </a:r>
          </a:p>
          <a:p>
            <a:pPr lvl="1" eaLnBrk="1" hangingPunct="1"/>
            <a:r>
              <a:rPr lang="en-US" dirty="0" smtClean="0"/>
              <a:t>Cost of obsolescence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286DAB-88C2-4062-8669-97BC931475B1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 Immunity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 distorts data signals</a:t>
            </a:r>
          </a:p>
          <a:p>
            <a:pPr lvl="1" eaLnBrk="1" hangingPunct="1"/>
            <a:r>
              <a:rPr lang="en-US" smtClean="0"/>
              <a:t>Distortion rate dependent upon transmission media</a:t>
            </a:r>
          </a:p>
          <a:p>
            <a:pPr lvl="2" eaLnBrk="1" hangingPunct="1"/>
            <a:r>
              <a:rPr lang="en-US" smtClean="0"/>
              <a:t>Fiber-optic: least susceptible to noise</a:t>
            </a:r>
          </a:p>
          <a:p>
            <a:pPr eaLnBrk="1" hangingPunct="1"/>
            <a:r>
              <a:rPr lang="en-US" smtClean="0"/>
              <a:t>Limit impact on network</a:t>
            </a:r>
          </a:p>
          <a:p>
            <a:pPr lvl="1" eaLnBrk="1" hangingPunct="1"/>
            <a:r>
              <a:rPr lang="en-US" smtClean="0"/>
              <a:t>Cable installation</a:t>
            </a:r>
          </a:p>
          <a:p>
            <a:pPr lvl="2" eaLnBrk="1" hangingPunct="1"/>
            <a:r>
              <a:rPr lang="en-US" smtClean="0"/>
              <a:t>Far away from powerful electromagnetic forces</a:t>
            </a:r>
          </a:p>
          <a:p>
            <a:pPr lvl="1" eaLnBrk="1" hangingPunct="1"/>
            <a:r>
              <a:rPr lang="en-US" smtClean="0"/>
              <a:t>Select media protecting signal from noise</a:t>
            </a:r>
          </a:p>
          <a:p>
            <a:pPr lvl="1" eaLnBrk="1" hangingPunct="1"/>
            <a:r>
              <a:rPr lang="en-US" smtClean="0"/>
              <a:t>Antinoise algorithms</a:t>
            </a:r>
          </a:p>
          <a:p>
            <a:pPr lvl="2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Devices on the network are divided into two types:</a:t>
            </a:r>
          </a:p>
          <a:p>
            <a:pPr lvl="1">
              <a:defRPr/>
            </a:pPr>
            <a:r>
              <a:rPr lang="en-US" b="1" dirty="0" smtClean="0"/>
              <a:t>MDI </a:t>
            </a:r>
            <a:r>
              <a:rPr lang="en-US" dirty="0" smtClean="0"/>
              <a:t>ports include computer NIC and the Router ports.</a:t>
            </a:r>
          </a:p>
          <a:p>
            <a:pPr lvl="1">
              <a:defRPr/>
            </a:pPr>
            <a:r>
              <a:rPr lang="en-US" b="1" dirty="0" smtClean="0"/>
              <a:t>MDIX</a:t>
            </a:r>
            <a:r>
              <a:rPr lang="en-US" dirty="0" smtClean="0"/>
              <a:t> ports include ports of Switch, hub or bridge.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731514-7F3D-4436-A54A-FC7CD9D28003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ED3EA5-0C43-4323-90E8-16CA5035F49E}" type="slidenum">
              <a:rPr lang="en-US" smtClean="0"/>
              <a:pPr eaLnBrk="1" hangingPunct="1"/>
              <a:t>40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Size and Scalability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specifications</a:t>
            </a:r>
          </a:p>
          <a:p>
            <a:pPr lvl="1" eaLnBrk="1" hangingPunct="1"/>
            <a:r>
              <a:rPr lang="en-US" smtClean="0"/>
              <a:t>Maximum nodes per segment</a:t>
            </a:r>
          </a:p>
          <a:p>
            <a:pPr lvl="1" eaLnBrk="1" hangingPunct="1"/>
            <a:r>
              <a:rPr lang="en-US" smtClean="0"/>
              <a:t>Maximum segment length</a:t>
            </a:r>
          </a:p>
          <a:p>
            <a:pPr lvl="1" eaLnBrk="1" hangingPunct="1"/>
            <a:r>
              <a:rPr lang="en-US" smtClean="0"/>
              <a:t>Maximum network length</a:t>
            </a:r>
          </a:p>
          <a:p>
            <a:pPr eaLnBrk="1" hangingPunct="1"/>
            <a:r>
              <a:rPr lang="en-US" smtClean="0"/>
              <a:t>Maximum nodes per segment dependency</a:t>
            </a:r>
          </a:p>
          <a:p>
            <a:pPr lvl="1" eaLnBrk="1" hangingPunct="1"/>
            <a:r>
              <a:rPr lang="en-US" smtClean="0"/>
              <a:t>Attenuation and latency</a:t>
            </a:r>
          </a:p>
          <a:p>
            <a:pPr eaLnBrk="1" hangingPunct="1"/>
            <a:r>
              <a:rPr lang="en-US" smtClean="0"/>
              <a:t>Maximum segment length dependency</a:t>
            </a:r>
          </a:p>
          <a:p>
            <a:pPr lvl="1" eaLnBrk="1" hangingPunct="1"/>
            <a:r>
              <a:rPr lang="en-US" smtClean="0"/>
              <a:t>Attenuation and latency plus segment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A42AF2-4764-4263-81CA-38817378C76C}" type="slidenum">
              <a:rPr lang="en-US" smtClean="0"/>
              <a:pPr eaLnBrk="1" hangingPunct="1"/>
              <a:t>41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Size and Scalability (cont’d.)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Segment types</a:t>
            </a:r>
          </a:p>
          <a:p>
            <a:pPr lvl="1" eaLnBrk="1" hangingPunct="1"/>
            <a:r>
              <a:rPr lang="en-US" smtClean="0"/>
              <a:t>Populated: contains end nodes</a:t>
            </a:r>
          </a:p>
          <a:p>
            <a:pPr lvl="1" eaLnBrk="1" hangingPunct="1"/>
            <a:r>
              <a:rPr lang="en-US" smtClean="0"/>
              <a:t>Unpopulated: No end nodes</a:t>
            </a:r>
          </a:p>
          <a:p>
            <a:pPr lvl="2" eaLnBrk="1" hangingPunct="1"/>
            <a:r>
              <a:rPr lang="en-US" smtClean="0"/>
              <a:t>Link segment</a:t>
            </a:r>
          </a:p>
          <a:p>
            <a:pPr eaLnBrk="1" hangingPunct="1"/>
            <a:r>
              <a:rPr lang="en-US" smtClean="0"/>
              <a:t>Segment length limitation</a:t>
            </a:r>
          </a:p>
          <a:p>
            <a:pPr lvl="1" eaLnBrk="1" hangingPunct="1"/>
            <a:r>
              <a:rPr lang="en-US" smtClean="0"/>
              <a:t>After certain distance, signal loses strength</a:t>
            </a:r>
          </a:p>
          <a:p>
            <a:pPr lvl="2" eaLnBrk="1" hangingPunct="1"/>
            <a:r>
              <a:rPr lang="en-US" smtClean="0"/>
              <a:t>Cannot be accurately interpreted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13A1A6-423C-4EB5-8384-4D2D00C2CA40}" type="slidenum">
              <a:rPr lang="en-US" smtClean="0"/>
              <a:pPr eaLnBrk="1" hangingPunct="1"/>
              <a:t>42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Connectors and Media Converters</a:t>
            </a:r>
          </a:p>
        </p:txBody>
      </p:sp>
      <p:sp>
        <p:nvSpPr>
          <p:cNvPr id="5222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Connectors</a:t>
            </a:r>
          </a:p>
          <a:p>
            <a:pPr lvl="1" eaLnBrk="1" hangingPunct="1"/>
            <a:r>
              <a:rPr lang="en-US" smtClean="0"/>
              <a:t>Hardware connecting wire to network device</a:t>
            </a:r>
          </a:p>
          <a:p>
            <a:pPr lvl="1" eaLnBrk="1" hangingPunct="1"/>
            <a:r>
              <a:rPr lang="en-US" smtClean="0"/>
              <a:t>Specific to particular media type</a:t>
            </a:r>
          </a:p>
          <a:p>
            <a:pPr lvl="1" eaLnBrk="1" hangingPunct="1"/>
            <a:r>
              <a:rPr lang="en-US" smtClean="0"/>
              <a:t>Affect costs</a:t>
            </a:r>
          </a:p>
          <a:p>
            <a:pPr lvl="2" eaLnBrk="1" hangingPunct="1"/>
            <a:r>
              <a:rPr lang="en-US" smtClean="0"/>
              <a:t>Installing and maintaining network</a:t>
            </a:r>
          </a:p>
          <a:p>
            <a:pPr lvl="2" eaLnBrk="1" hangingPunct="1"/>
            <a:r>
              <a:rPr lang="en-US" smtClean="0"/>
              <a:t>Ease of adding new segments or nodes</a:t>
            </a:r>
          </a:p>
          <a:p>
            <a:pPr lvl="2" eaLnBrk="1" hangingPunct="1"/>
            <a:r>
              <a:rPr lang="en-US" smtClean="0"/>
              <a:t>Technical expertise required to maintain network</a:t>
            </a:r>
          </a:p>
          <a:p>
            <a:pPr eaLnBrk="1" hangingPunct="1"/>
            <a:r>
              <a:rPr lang="en-US" smtClean="0"/>
              <a:t>Media converter</a:t>
            </a:r>
          </a:p>
          <a:p>
            <a:pPr lvl="1" eaLnBrk="1" hangingPunct="1"/>
            <a:r>
              <a:rPr lang="en-US" smtClean="0"/>
              <a:t>Hardware enabling networks or segments running on different media to interconnect and exchange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FABC44-B2EC-44D0-A3B2-AC99A8D620C9}" type="slidenum">
              <a:rPr lang="en-US" smtClean="0"/>
              <a:pPr eaLnBrk="1" hangingPunct="1"/>
              <a:t>43</a:t>
            </a:fld>
            <a:endParaRPr lang="en-US" smtClean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Connectors and Media Converters (cont’d.)</a:t>
            </a:r>
          </a:p>
        </p:txBody>
      </p:sp>
      <p:grpSp>
        <p:nvGrpSpPr>
          <p:cNvPr id="53253" name="Group 12"/>
          <p:cNvGrpSpPr>
            <a:grpSpLocks/>
          </p:cNvGrpSpPr>
          <p:nvPr/>
        </p:nvGrpSpPr>
        <p:grpSpPr bwMode="auto">
          <a:xfrm>
            <a:off x="1371600" y="2166938"/>
            <a:ext cx="6256338" cy="3700462"/>
            <a:chOff x="864" y="1365"/>
            <a:chExt cx="3941" cy="2331"/>
          </a:xfrm>
        </p:grpSpPr>
        <p:sp>
          <p:nvSpPr>
            <p:cNvPr id="53254" name="Text Box 7"/>
            <p:cNvSpPr txBox="1">
              <a:spLocks noChangeArrowheads="1"/>
            </p:cNvSpPr>
            <p:nvPr/>
          </p:nvSpPr>
          <p:spPr bwMode="auto">
            <a:xfrm>
              <a:off x="864" y="3465"/>
              <a:ext cx="3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3-15 Copper wire-to-fiber media converter</a:t>
              </a:r>
            </a:p>
          </p:txBody>
        </p:sp>
        <p:pic>
          <p:nvPicPr>
            <p:cNvPr id="53255" name="Picture 10" descr="chp3_F0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365"/>
              <a:ext cx="3893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D8D285-A29A-4C32-87CB-AC7E1587406D}" type="slidenum">
              <a:rPr lang="en-US" smtClean="0"/>
              <a:pPr eaLnBrk="1" hangingPunct="1"/>
              <a:t>44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Primary Cable Types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752600"/>
            <a:ext cx="8229600" cy="2187575"/>
          </a:xfrm>
        </p:spPr>
        <p:txBody>
          <a:bodyPr/>
          <a:lstStyle/>
          <a:p>
            <a:pPr eaLnBrk="1" hangingPunct="1"/>
            <a:r>
              <a:rPr lang="en-US" dirty="0" smtClean="0"/>
              <a:t>Coaxial Cable</a:t>
            </a:r>
          </a:p>
          <a:p>
            <a:pPr eaLnBrk="1" hangingPunct="1"/>
            <a:r>
              <a:rPr lang="en-US" dirty="0" smtClean="0"/>
              <a:t>Twisted Pair</a:t>
            </a:r>
          </a:p>
          <a:p>
            <a:pPr lvl="1" eaLnBrk="1" hangingPunct="1"/>
            <a:r>
              <a:rPr lang="en-US" dirty="0" smtClean="0"/>
              <a:t>Unshielded Twisted Pair (UTP)</a:t>
            </a:r>
          </a:p>
          <a:p>
            <a:pPr lvl="1" eaLnBrk="1" hangingPunct="1"/>
            <a:r>
              <a:rPr lang="en-US" dirty="0" smtClean="0"/>
              <a:t>Shielded Twisted Pair (STP)</a:t>
            </a:r>
          </a:p>
          <a:p>
            <a:pPr eaLnBrk="1" hangingPunct="1"/>
            <a:r>
              <a:rPr lang="en-US" dirty="0" smtClean="0"/>
              <a:t>Fiber Optics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D8D285-A29A-4C32-87CB-AC7E1587406D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Coaxial Cable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229600" cy="2187575"/>
          </a:xfrm>
        </p:spPr>
        <p:txBody>
          <a:bodyPr/>
          <a:lstStyle/>
          <a:p>
            <a:pPr eaLnBrk="1" hangingPunct="1"/>
            <a:r>
              <a:rPr lang="en-US" smtClean="0"/>
              <a:t>Central metal core (often copper)</a:t>
            </a:r>
          </a:p>
          <a:p>
            <a:pPr lvl="1" eaLnBrk="1" hangingPunct="1"/>
            <a:r>
              <a:rPr lang="en-US" smtClean="0"/>
              <a:t>Surrounded by insulator</a:t>
            </a:r>
          </a:p>
          <a:p>
            <a:pPr eaLnBrk="1" hangingPunct="1"/>
            <a:r>
              <a:rPr lang="en-US" smtClean="0"/>
              <a:t>Braided metal shielding (braiding or shield)</a:t>
            </a:r>
          </a:p>
          <a:p>
            <a:pPr eaLnBrk="1" hangingPunct="1"/>
            <a:r>
              <a:rPr lang="en-US" smtClean="0"/>
              <a:t>Outer cover (sheath or jacket)</a:t>
            </a:r>
          </a:p>
        </p:txBody>
      </p:sp>
      <p:grpSp>
        <p:nvGrpSpPr>
          <p:cNvPr id="54278" name="Group 7"/>
          <p:cNvGrpSpPr>
            <a:grpSpLocks/>
          </p:cNvGrpSpPr>
          <p:nvPr/>
        </p:nvGrpSpPr>
        <p:grpSpPr bwMode="auto">
          <a:xfrm>
            <a:off x="2819400" y="1371600"/>
            <a:ext cx="3810000" cy="2500313"/>
            <a:chOff x="1776" y="864"/>
            <a:chExt cx="2400" cy="1575"/>
          </a:xfrm>
        </p:grpSpPr>
        <p:pic>
          <p:nvPicPr>
            <p:cNvPr id="54279" name="Picture 5" descr="chp3_F0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864"/>
              <a:ext cx="2038" cy="1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80" name="Text Box 6"/>
            <p:cNvSpPr txBox="1">
              <a:spLocks noChangeArrowheads="1"/>
            </p:cNvSpPr>
            <p:nvPr/>
          </p:nvSpPr>
          <p:spPr bwMode="auto">
            <a:xfrm>
              <a:off x="1776" y="2208"/>
              <a:ext cx="2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3-16 Coaxial cable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7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DDD7B5-BE82-41A2-90F6-01C45B599FD8}" type="slidenum">
              <a:rPr lang="en-US" smtClean="0"/>
              <a:pPr eaLnBrk="1" hangingPunct="1"/>
              <a:t>46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Coaxial Cable (cont’d.)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 noise resistance</a:t>
            </a:r>
          </a:p>
          <a:p>
            <a:pPr eaLnBrk="1" hangingPunct="1"/>
            <a:r>
              <a:rPr lang="en-US" smtClean="0"/>
              <a:t>Advantage over twisted pair cabling</a:t>
            </a:r>
          </a:p>
          <a:p>
            <a:pPr lvl="1" eaLnBrk="1" hangingPunct="1"/>
            <a:r>
              <a:rPr lang="en-US" smtClean="0"/>
              <a:t>Carry signals farther before amplifier required</a:t>
            </a:r>
          </a:p>
          <a:p>
            <a:pPr eaLnBrk="1" hangingPunct="1"/>
            <a:r>
              <a:rPr lang="en-US" smtClean="0"/>
              <a:t>Disadvantage over twisted pair cabling</a:t>
            </a:r>
          </a:p>
          <a:p>
            <a:pPr lvl="1" eaLnBrk="1" hangingPunct="1"/>
            <a:r>
              <a:rPr lang="en-US" smtClean="0"/>
              <a:t>More expensive</a:t>
            </a:r>
          </a:p>
          <a:p>
            <a:pPr eaLnBrk="1" hangingPunct="1"/>
            <a:r>
              <a:rPr lang="en-US" smtClean="0"/>
              <a:t>Hundreds of specifications</a:t>
            </a:r>
          </a:p>
          <a:p>
            <a:pPr lvl="1" eaLnBrk="1" hangingPunct="1"/>
            <a:r>
              <a:rPr lang="en-US" smtClean="0"/>
              <a:t>RG specification number</a:t>
            </a:r>
          </a:p>
          <a:p>
            <a:pPr lvl="1" eaLnBrk="1" hangingPunct="1"/>
            <a:r>
              <a:rPr lang="en-US" smtClean="0"/>
              <a:t>Differences: shielding and conducting cores</a:t>
            </a:r>
          </a:p>
          <a:p>
            <a:pPr lvl="2" eaLnBrk="1" hangingPunct="1"/>
            <a:r>
              <a:rPr lang="en-US" smtClean="0"/>
              <a:t>Transmission characteristics</a:t>
            </a:r>
          </a:p>
          <a:p>
            <a:pPr lvl="2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Coaxial Cable (cont’d.)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Conducting core</a:t>
            </a:r>
          </a:p>
          <a:p>
            <a:pPr lvl="1" eaLnBrk="1" hangingPunct="1"/>
            <a:r>
              <a:rPr lang="en-US" smtClean="0"/>
              <a:t>American Wire Gauge (AWG) size</a:t>
            </a:r>
          </a:p>
          <a:p>
            <a:pPr eaLnBrk="1" hangingPunct="1"/>
            <a:r>
              <a:rPr lang="en-US" smtClean="0"/>
              <a:t>Data networks usage</a:t>
            </a:r>
          </a:p>
          <a:p>
            <a:pPr lvl="1" eaLnBrk="1" hangingPunct="1"/>
            <a:r>
              <a:rPr lang="en-US" smtClean="0"/>
              <a:t>RG-6</a:t>
            </a:r>
          </a:p>
          <a:p>
            <a:pPr lvl="1" eaLnBrk="1" hangingPunct="1"/>
            <a:r>
              <a:rPr lang="en-US" smtClean="0"/>
              <a:t>RG-8</a:t>
            </a:r>
          </a:p>
          <a:p>
            <a:pPr lvl="1" eaLnBrk="1" hangingPunct="1"/>
            <a:r>
              <a:rPr lang="en-US" smtClean="0"/>
              <a:t>RG-58</a:t>
            </a:r>
          </a:p>
          <a:p>
            <a:pPr lvl="1" eaLnBrk="1" hangingPunct="1"/>
            <a:r>
              <a:rPr lang="en-US" smtClean="0"/>
              <a:t>RG-59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5th Edition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8355AB-AB6C-41A4-9475-F089F4CEFC16}" type="slidenum">
              <a:rPr lang="en-US" smtClean="0"/>
              <a:pPr eaLnBrk="1" hangingPunct="1"/>
              <a:t>47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9483CC-A072-49ED-9669-C91304308A4C}" type="slidenum">
              <a:rPr lang="en-US" smtClean="0"/>
              <a:pPr eaLnBrk="1" hangingPunct="1"/>
              <a:t>48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Coaxial Cable (cont’d.)</a:t>
            </a:r>
          </a:p>
        </p:txBody>
      </p:sp>
      <p:grpSp>
        <p:nvGrpSpPr>
          <p:cNvPr id="57349" name="Group 11"/>
          <p:cNvGrpSpPr>
            <a:grpSpLocks/>
          </p:cNvGrpSpPr>
          <p:nvPr/>
        </p:nvGrpSpPr>
        <p:grpSpPr bwMode="auto">
          <a:xfrm>
            <a:off x="762000" y="2362200"/>
            <a:ext cx="3886200" cy="2576513"/>
            <a:chOff x="432" y="1344"/>
            <a:chExt cx="2448" cy="1623"/>
          </a:xfrm>
        </p:grpSpPr>
        <p:pic>
          <p:nvPicPr>
            <p:cNvPr id="57353" name="Picture 6" descr="chp3_F0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344"/>
              <a:ext cx="2125" cy="1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4" name="Text Box 8"/>
            <p:cNvSpPr txBox="1">
              <a:spLocks noChangeArrowheads="1"/>
            </p:cNvSpPr>
            <p:nvPr/>
          </p:nvSpPr>
          <p:spPr bwMode="auto">
            <a:xfrm>
              <a:off x="432" y="2736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3-17 F-type connector </a:t>
              </a:r>
            </a:p>
          </p:txBody>
        </p:sp>
      </p:grpSp>
      <p:grpSp>
        <p:nvGrpSpPr>
          <p:cNvPr id="57350" name="Group 12"/>
          <p:cNvGrpSpPr>
            <a:grpSpLocks/>
          </p:cNvGrpSpPr>
          <p:nvPr/>
        </p:nvGrpSpPr>
        <p:grpSpPr bwMode="auto">
          <a:xfrm>
            <a:off x="4800600" y="1676400"/>
            <a:ext cx="3886200" cy="4176713"/>
            <a:chOff x="3216" y="912"/>
            <a:chExt cx="2448" cy="2631"/>
          </a:xfrm>
        </p:grpSpPr>
        <p:pic>
          <p:nvPicPr>
            <p:cNvPr id="57351" name="Picture 7" descr="chp3_F0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912"/>
              <a:ext cx="1929" cy="2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2" name="Text Box 9"/>
            <p:cNvSpPr txBox="1">
              <a:spLocks noChangeArrowheads="1"/>
            </p:cNvSpPr>
            <p:nvPr/>
          </p:nvSpPr>
          <p:spPr bwMode="auto">
            <a:xfrm>
              <a:off x="3216" y="3312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3-18 BNC Connector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6727DE-0CBD-4263-AC42-C4ABE3C52D37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Twisted Pair Cable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smtClean="0"/>
              <a:t>Color-coded insulated copper wire pairs</a:t>
            </a:r>
          </a:p>
          <a:p>
            <a:pPr lvl="1" eaLnBrk="1" hangingPunct="1"/>
            <a:r>
              <a:rPr lang="en-US" smtClean="0"/>
              <a:t>0.4 to 0.8 mm diameter</a:t>
            </a:r>
          </a:p>
          <a:p>
            <a:pPr lvl="1" eaLnBrk="1" hangingPunct="1"/>
            <a:r>
              <a:rPr lang="en-US" smtClean="0"/>
              <a:t>Encased in a plastic sheath</a:t>
            </a:r>
          </a:p>
        </p:txBody>
      </p:sp>
      <p:grpSp>
        <p:nvGrpSpPr>
          <p:cNvPr id="58374" name="Group 8"/>
          <p:cNvGrpSpPr>
            <a:grpSpLocks/>
          </p:cNvGrpSpPr>
          <p:nvPr/>
        </p:nvGrpSpPr>
        <p:grpSpPr bwMode="auto">
          <a:xfrm>
            <a:off x="2590800" y="3124200"/>
            <a:ext cx="4267200" cy="2767013"/>
            <a:chOff x="2016" y="2208"/>
            <a:chExt cx="2688" cy="1743"/>
          </a:xfrm>
        </p:grpSpPr>
        <p:pic>
          <p:nvPicPr>
            <p:cNvPr id="58375" name="Picture 6" descr="chp3_F0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" y="2208"/>
              <a:ext cx="1322" cy="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6" name="Text Box 7"/>
            <p:cNvSpPr txBox="1">
              <a:spLocks noChangeArrowheads="1"/>
            </p:cNvSpPr>
            <p:nvPr/>
          </p:nvSpPr>
          <p:spPr bwMode="auto">
            <a:xfrm>
              <a:off x="2016" y="3720"/>
              <a:ext cx="26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3-19 Twisted pair cable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Cross-over versus straight-through cables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dirty="0" smtClean="0"/>
              <a:t>Cross-over cables switch the send and receive wires on each end of the cable so that two devices using similar ports can communicate.</a:t>
            </a:r>
          </a:p>
          <a:p>
            <a:r>
              <a:rPr lang="en-US" dirty="0" smtClean="0"/>
              <a:t>Straight-through or patch cables connect the same wires on each side of the cable. </a:t>
            </a:r>
          </a:p>
          <a:p>
            <a:r>
              <a:rPr lang="en-US" dirty="0" smtClean="0"/>
              <a:t>Generally we want to connect similar ports together with crossover cables and opposing ports together with straight-through cables.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30AC9C-7BBC-4A3C-834D-2D4F376ABD76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A27843-600C-4D78-9784-8FFD7B4C2AE6}" type="slidenum">
              <a:rPr lang="en-US" smtClean="0"/>
              <a:pPr eaLnBrk="1" hangingPunct="1"/>
              <a:t>50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Twisted Pair Cable (cont’d.)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wire pair twists per foot</a:t>
            </a:r>
          </a:p>
          <a:p>
            <a:pPr lvl="1" eaLnBrk="1" hangingPunct="1"/>
            <a:r>
              <a:rPr lang="en-US" smtClean="0"/>
              <a:t>More resistance to cross talk</a:t>
            </a:r>
          </a:p>
          <a:p>
            <a:pPr lvl="1" eaLnBrk="1" hangingPunct="1"/>
            <a:r>
              <a:rPr lang="en-US" smtClean="0"/>
              <a:t>Higher-quality</a:t>
            </a:r>
          </a:p>
          <a:p>
            <a:pPr lvl="1" eaLnBrk="1" hangingPunct="1"/>
            <a:r>
              <a:rPr lang="en-US" smtClean="0"/>
              <a:t>More expensive</a:t>
            </a:r>
          </a:p>
          <a:p>
            <a:pPr eaLnBrk="1" hangingPunct="1"/>
            <a:r>
              <a:rPr lang="en-US" smtClean="0"/>
              <a:t>Twist ratio</a:t>
            </a:r>
          </a:p>
          <a:p>
            <a:pPr lvl="1" eaLnBrk="1" hangingPunct="1"/>
            <a:r>
              <a:rPr lang="en-US" smtClean="0"/>
              <a:t>Twists per meter or foot</a:t>
            </a:r>
          </a:p>
          <a:p>
            <a:pPr eaLnBrk="1" hangingPunct="1"/>
            <a:r>
              <a:rPr lang="en-US" smtClean="0"/>
              <a:t>High twist ratio</a:t>
            </a:r>
          </a:p>
          <a:p>
            <a:pPr lvl="1" eaLnBrk="1" hangingPunct="1"/>
            <a:r>
              <a:rPr lang="en-US" smtClean="0"/>
              <a:t>Greater attenuation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7950-D5EF-46B7-A666-B0B0529FFFEE}" type="slidenum">
              <a:rPr lang="en-US" smtClean="0"/>
              <a:pPr eaLnBrk="1" hangingPunct="1"/>
              <a:t>51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Twisted Pair Cable (cont’d.)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Hundreds of different designs</a:t>
            </a:r>
          </a:p>
          <a:p>
            <a:pPr lvl="1" eaLnBrk="1" hangingPunct="1"/>
            <a:r>
              <a:rPr lang="en-US" smtClean="0"/>
              <a:t>Dependencies</a:t>
            </a:r>
          </a:p>
          <a:p>
            <a:pPr lvl="2" eaLnBrk="1" hangingPunct="1"/>
            <a:r>
              <a:rPr lang="en-US" smtClean="0"/>
              <a:t>Twist ratio, number of wire pairs, copper grade, shielding type, shielding materials</a:t>
            </a:r>
          </a:p>
          <a:p>
            <a:pPr lvl="1" eaLnBrk="1" hangingPunct="1"/>
            <a:r>
              <a:rPr lang="en-US" smtClean="0"/>
              <a:t>1 to 4200 wire pairs possible</a:t>
            </a:r>
          </a:p>
          <a:p>
            <a:pPr eaLnBrk="1" hangingPunct="1"/>
            <a:r>
              <a:rPr lang="en-US" smtClean="0"/>
              <a:t>Wiring standard specification</a:t>
            </a:r>
          </a:p>
          <a:p>
            <a:pPr lvl="1" eaLnBrk="1" hangingPunct="1"/>
            <a:r>
              <a:rPr lang="en-US" smtClean="0"/>
              <a:t>TIA/EIA 568</a:t>
            </a:r>
          </a:p>
          <a:p>
            <a:pPr eaLnBrk="1" hangingPunct="1"/>
            <a:r>
              <a:rPr lang="en-US" smtClean="0"/>
              <a:t>Twisted pair wiring types</a:t>
            </a:r>
          </a:p>
          <a:p>
            <a:pPr lvl="1" eaLnBrk="1" hangingPunct="1"/>
            <a:r>
              <a:rPr lang="en-US" smtClean="0"/>
              <a:t>Cat (category) 3, 4, 5, 5e, 6, and 6e, Cat 7</a:t>
            </a:r>
          </a:p>
          <a:p>
            <a:pPr lvl="1" eaLnBrk="1" hangingPunct="1"/>
            <a:r>
              <a:rPr lang="en-US" smtClean="0"/>
              <a:t>CAT 5 most often used in modern LANs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B2A7E3-85DD-4FC7-B90B-0CF9D0EC89B6}" type="slidenum">
              <a:rPr lang="en-US" smtClean="0"/>
              <a:pPr eaLnBrk="1" hangingPunct="1"/>
              <a:t>52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Twisted Pair Cable (cont’d.)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Relatively inexpensive</a:t>
            </a:r>
          </a:p>
          <a:p>
            <a:pPr lvl="1" eaLnBrk="1" hangingPunct="1"/>
            <a:r>
              <a:rPr lang="en-US" dirty="0" smtClean="0"/>
              <a:t>Flexible</a:t>
            </a:r>
          </a:p>
          <a:p>
            <a:pPr lvl="1" eaLnBrk="1" hangingPunct="1"/>
            <a:r>
              <a:rPr lang="en-US" dirty="0" smtClean="0"/>
              <a:t>Easy installation</a:t>
            </a:r>
          </a:p>
          <a:p>
            <a:pPr lvl="1" eaLnBrk="1" hangingPunct="1"/>
            <a:r>
              <a:rPr lang="en-US" dirty="0" smtClean="0"/>
              <a:t>Spans significant distance before requiring repeater</a:t>
            </a:r>
          </a:p>
          <a:p>
            <a:pPr lvl="1" eaLnBrk="1" hangingPunct="1"/>
            <a:r>
              <a:rPr lang="en-US" dirty="0" smtClean="0"/>
              <a:t>Accommodates several different topologies</a:t>
            </a:r>
          </a:p>
          <a:p>
            <a:pPr lvl="1" eaLnBrk="1" hangingPunct="1"/>
            <a:r>
              <a:rPr lang="en-US" dirty="0" smtClean="0"/>
              <a:t>Handles current faster networking transmission rates</a:t>
            </a:r>
          </a:p>
          <a:p>
            <a:pPr eaLnBrk="1" hangingPunct="1"/>
            <a:r>
              <a:rPr lang="en-US" dirty="0" smtClean="0"/>
              <a:t>Two categories</a:t>
            </a:r>
          </a:p>
          <a:p>
            <a:pPr lvl="1" eaLnBrk="1" hangingPunct="1"/>
            <a:r>
              <a:rPr lang="en-US" dirty="0" smtClean="0"/>
              <a:t>STP (shielded twisted pair)</a:t>
            </a:r>
          </a:p>
          <a:p>
            <a:pPr lvl="1" eaLnBrk="1" hangingPunct="1"/>
            <a:r>
              <a:rPr lang="en-US" dirty="0" smtClean="0"/>
              <a:t>UTP (unshielded twisted pair)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STP (Shielded Twisted Pair)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Individually insulated</a:t>
            </a:r>
          </a:p>
          <a:p>
            <a:pPr eaLnBrk="1" hangingPunct="1"/>
            <a:r>
              <a:rPr lang="en-US" smtClean="0"/>
              <a:t>Surrounded by metallic substance shielding (foil)</a:t>
            </a:r>
          </a:p>
          <a:p>
            <a:pPr lvl="1" eaLnBrk="1" hangingPunct="1"/>
            <a:r>
              <a:rPr lang="en-US" smtClean="0"/>
              <a:t>Barrier to external electromagnetic forces</a:t>
            </a:r>
          </a:p>
          <a:p>
            <a:pPr lvl="1" eaLnBrk="1" hangingPunct="1"/>
            <a:r>
              <a:rPr lang="en-US" smtClean="0"/>
              <a:t>Contains electrical energy of signals inside</a:t>
            </a:r>
          </a:p>
          <a:p>
            <a:pPr lvl="1" eaLnBrk="1" hangingPunct="1"/>
            <a:r>
              <a:rPr lang="en-US" smtClean="0"/>
              <a:t>May be grounded</a:t>
            </a: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5th Edition</a:t>
            </a:r>
          </a:p>
        </p:txBody>
      </p:sp>
      <p:sp>
        <p:nvSpPr>
          <p:cNvPr id="624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2D7D3D-F41C-4B97-B9E9-5888BB4B1E0C}" type="slidenum">
              <a:rPr lang="en-US" smtClean="0"/>
              <a:pPr eaLnBrk="1" hangingPunct="1"/>
              <a:t>53</a:t>
            </a:fld>
            <a:endParaRPr lang="en-US" smtClean="0"/>
          </a:p>
        </p:txBody>
      </p:sp>
      <p:grpSp>
        <p:nvGrpSpPr>
          <p:cNvPr id="62470" name="Group 7"/>
          <p:cNvGrpSpPr>
            <a:grpSpLocks/>
          </p:cNvGrpSpPr>
          <p:nvPr/>
        </p:nvGrpSpPr>
        <p:grpSpPr bwMode="auto">
          <a:xfrm>
            <a:off x="2590800" y="3886200"/>
            <a:ext cx="4729163" cy="2362200"/>
            <a:chOff x="1336" y="2544"/>
            <a:chExt cx="2979" cy="1488"/>
          </a:xfrm>
        </p:grpSpPr>
        <p:pic>
          <p:nvPicPr>
            <p:cNvPr id="62471" name="Picture 5" descr="chp3_F0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544"/>
              <a:ext cx="2923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2" name="Text Box 6"/>
            <p:cNvSpPr txBox="1">
              <a:spLocks noChangeArrowheads="1"/>
            </p:cNvSpPr>
            <p:nvPr/>
          </p:nvSpPr>
          <p:spPr bwMode="auto">
            <a:xfrm>
              <a:off x="1336" y="3801"/>
              <a:ext cx="19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3-20 STP cable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3BF98F-D85C-4BC2-9A2F-EE2D53B5A23D}" type="slidenum">
              <a:rPr lang="en-US" smtClean="0"/>
              <a:pPr eaLnBrk="1" hangingPunct="1"/>
              <a:t>54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UTP (Unshielded Twisted Pair)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lvl="0"/>
            <a:r>
              <a:rPr lang="en-US" dirty="0" smtClean="0"/>
              <a:t>Maximum segment length </a:t>
            </a:r>
            <a:r>
              <a:rPr lang="en-US" dirty="0"/>
              <a:t>is 100 meters</a:t>
            </a:r>
            <a:endParaRPr lang="en-CA" dirty="0"/>
          </a:p>
          <a:p>
            <a:pPr lvl="0"/>
            <a:r>
              <a:rPr lang="en-US" dirty="0"/>
              <a:t>Most popular form of LAN cabling</a:t>
            </a:r>
            <a:endParaRPr lang="en-CA" dirty="0"/>
          </a:p>
          <a:p>
            <a:pPr lvl="0"/>
            <a:r>
              <a:rPr lang="en-US" dirty="0"/>
              <a:t>The UTP cable used for networking usually includes one or more </a:t>
            </a:r>
            <a:r>
              <a:rPr lang="en-US" sz="2400" dirty="0"/>
              <a:t>pairs</a:t>
            </a:r>
            <a:r>
              <a:rPr lang="en-US" dirty="0"/>
              <a:t> of insulated wires</a:t>
            </a:r>
            <a:endParaRPr lang="en-CA" dirty="0"/>
          </a:p>
          <a:p>
            <a:pPr lvl="0"/>
            <a:r>
              <a:rPr lang="en-US" dirty="0"/>
              <a:t>UTP is used for telephony, but requirements for networking uses differ from the telephony ones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3BF98F-D85C-4BC2-9A2F-EE2D53B5A23D}" type="slidenum">
              <a:rPr lang="en-US" smtClean="0"/>
              <a:pPr eaLnBrk="1" hangingPunct="1"/>
              <a:t>55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UTP (Unshielded Twisted Pair)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/>
            <a:r>
              <a:rPr lang="en-US" smtClean="0"/>
              <a:t>One or more insulated wire pairs</a:t>
            </a:r>
          </a:p>
          <a:p>
            <a:pPr lvl="1" eaLnBrk="1" hangingPunct="1"/>
            <a:r>
              <a:rPr lang="en-US" smtClean="0"/>
              <a:t>Encased in plastic sheath</a:t>
            </a:r>
          </a:p>
          <a:p>
            <a:pPr lvl="1" eaLnBrk="1" hangingPunct="1"/>
            <a:r>
              <a:rPr lang="en-US" smtClean="0"/>
              <a:t>No additional shielding</a:t>
            </a:r>
          </a:p>
          <a:p>
            <a:pPr lvl="2" eaLnBrk="1" hangingPunct="1"/>
            <a:r>
              <a:rPr lang="en-US" smtClean="0"/>
              <a:t>Less expensive, less noise resistance</a:t>
            </a:r>
          </a:p>
        </p:txBody>
      </p:sp>
      <p:grpSp>
        <p:nvGrpSpPr>
          <p:cNvPr id="63494" name="Group 7"/>
          <p:cNvGrpSpPr>
            <a:grpSpLocks/>
          </p:cNvGrpSpPr>
          <p:nvPr/>
        </p:nvGrpSpPr>
        <p:grpSpPr bwMode="auto">
          <a:xfrm>
            <a:off x="3429000" y="3581400"/>
            <a:ext cx="3048000" cy="2487613"/>
            <a:chOff x="2256" y="2208"/>
            <a:chExt cx="1920" cy="1567"/>
          </a:xfrm>
        </p:grpSpPr>
        <p:pic>
          <p:nvPicPr>
            <p:cNvPr id="63495" name="Picture 5" descr="chp3_F0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208"/>
              <a:ext cx="1483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6" name="Text Box 6"/>
            <p:cNvSpPr txBox="1">
              <a:spLocks noChangeArrowheads="1"/>
            </p:cNvSpPr>
            <p:nvPr/>
          </p:nvSpPr>
          <p:spPr bwMode="auto">
            <a:xfrm>
              <a:off x="2256" y="3544"/>
              <a:ext cx="19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3-21 UTP cable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2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B8A789-43A0-4818-ADA8-7E8E0F98A9B7}" type="slidenum">
              <a:rPr lang="en-US" smtClean="0"/>
              <a:pPr eaLnBrk="1" hangingPunct="1"/>
              <a:t>56</a:t>
            </a:fld>
            <a:endParaRPr lang="en-US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UTP (Unshielded Twisted Pair) (cont’d.)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EIA/TIA standards</a:t>
            </a:r>
          </a:p>
          <a:p>
            <a:pPr lvl="1" eaLnBrk="1" hangingPunct="1"/>
            <a:r>
              <a:rPr lang="en-US" dirty="0" smtClean="0"/>
              <a:t>Cat 3 (Category 3)</a:t>
            </a:r>
          </a:p>
          <a:p>
            <a:pPr lvl="1" eaLnBrk="1" hangingPunct="1"/>
            <a:r>
              <a:rPr lang="en-US" dirty="0" smtClean="0"/>
              <a:t>Cat 4 (Category 4)</a:t>
            </a:r>
          </a:p>
          <a:p>
            <a:pPr lvl="1" eaLnBrk="1" hangingPunct="1"/>
            <a:r>
              <a:rPr lang="en-US" dirty="0" smtClean="0"/>
              <a:t>Cat 5 (Category 5)</a:t>
            </a:r>
          </a:p>
          <a:p>
            <a:pPr lvl="1" eaLnBrk="1" hangingPunct="1"/>
            <a:r>
              <a:rPr lang="en-US" dirty="0" smtClean="0"/>
              <a:t>Cat 5e (Enhanced Category 5)</a:t>
            </a:r>
          </a:p>
          <a:p>
            <a:pPr lvl="1" eaLnBrk="1" hangingPunct="1"/>
            <a:r>
              <a:rPr lang="en-US" dirty="0" smtClean="0"/>
              <a:t>Cat 6 (Category 6)</a:t>
            </a:r>
          </a:p>
          <a:p>
            <a:pPr lvl="1" eaLnBrk="1" hangingPunct="1"/>
            <a:r>
              <a:rPr lang="en-US" dirty="0" smtClean="0"/>
              <a:t>Cat 6e (Enhanced Category 6)</a:t>
            </a:r>
          </a:p>
          <a:p>
            <a:pPr lvl="1" eaLnBrk="1" hangingPunct="1"/>
            <a:r>
              <a:rPr lang="en-US" dirty="0" smtClean="0"/>
              <a:t>Cat 7 (Category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328638-9D7C-4B56-B721-E2CB3C0AA4BC}" type="slidenum">
              <a:rPr lang="en-US" smtClean="0"/>
              <a:pPr eaLnBrk="1" hangingPunct="1"/>
              <a:t>57</a:t>
            </a:fld>
            <a:endParaRPr 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UTP (Unshielded Twisted Pair) (cont’d.)</a:t>
            </a:r>
          </a:p>
        </p:txBody>
      </p:sp>
      <p:grpSp>
        <p:nvGrpSpPr>
          <p:cNvPr id="65541" name="Group 8"/>
          <p:cNvGrpSpPr>
            <a:grpSpLocks/>
          </p:cNvGrpSpPr>
          <p:nvPr/>
        </p:nvGrpSpPr>
        <p:grpSpPr bwMode="auto">
          <a:xfrm>
            <a:off x="1752600" y="2057400"/>
            <a:ext cx="5943600" cy="3262313"/>
            <a:chOff x="1104" y="1152"/>
            <a:chExt cx="3744" cy="2055"/>
          </a:xfrm>
        </p:grpSpPr>
        <p:pic>
          <p:nvPicPr>
            <p:cNvPr id="65542" name="Picture 6" descr="chp3_F0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152"/>
              <a:ext cx="864" cy="1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1104" y="2976"/>
              <a:ext cx="37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3-22 A Cat 5 UTP cable with pairs untwisted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3E128E-EDA4-4E85-A03B-AC4B99D80C6E}" type="slidenum">
              <a:rPr lang="en-US" smtClean="0"/>
              <a:pPr eaLnBrk="1" hangingPunct="1"/>
              <a:t>58</a:t>
            </a:fld>
            <a:endParaRPr lang="en-US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STP and UTP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Throughput</a:t>
            </a:r>
          </a:p>
          <a:p>
            <a:pPr lvl="1" eaLnBrk="1" hangingPunct="1"/>
            <a:r>
              <a:rPr lang="en-US" dirty="0" smtClean="0"/>
              <a:t>STP and UTP transmit at the same rates</a:t>
            </a:r>
          </a:p>
          <a:p>
            <a:pPr eaLnBrk="1" hangingPunct="1"/>
            <a:r>
              <a:rPr lang="en-US" dirty="0" smtClean="0"/>
              <a:t>Cost</a:t>
            </a:r>
          </a:p>
          <a:p>
            <a:pPr lvl="1" eaLnBrk="1" hangingPunct="1"/>
            <a:r>
              <a:rPr lang="en-US" dirty="0" smtClean="0"/>
              <a:t>STP and UTP vary</a:t>
            </a:r>
          </a:p>
          <a:p>
            <a:pPr eaLnBrk="1" hangingPunct="1"/>
            <a:r>
              <a:rPr lang="en-US" dirty="0" smtClean="0"/>
              <a:t>Noise immunity</a:t>
            </a:r>
          </a:p>
          <a:p>
            <a:pPr lvl="1" eaLnBrk="1" hangingPunct="1"/>
            <a:r>
              <a:rPr lang="en-US" dirty="0" smtClean="0"/>
              <a:t>STP more noise resistant</a:t>
            </a:r>
          </a:p>
          <a:p>
            <a:pPr lvl="1" eaLnBrk="1" hangingPunct="1"/>
            <a:r>
              <a:rPr lang="en-US" dirty="0" smtClean="0"/>
              <a:t>UTP subject to techniques to offset noise</a:t>
            </a:r>
          </a:p>
          <a:p>
            <a:pPr eaLnBrk="1" hangingPunct="1"/>
            <a:r>
              <a:rPr lang="en-US" dirty="0" smtClean="0"/>
              <a:t>Size and scalability</a:t>
            </a:r>
          </a:p>
          <a:p>
            <a:pPr lvl="1" eaLnBrk="1" hangingPunct="1"/>
            <a:r>
              <a:rPr lang="en-US" dirty="0" smtClean="0"/>
              <a:t>STP and UTP maximum segment length</a:t>
            </a:r>
          </a:p>
          <a:p>
            <a:pPr lvl="2" eaLnBrk="1" hangingPunct="1"/>
            <a:r>
              <a:rPr lang="en-US" dirty="0" smtClean="0"/>
              <a:t>100 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4F1B60-3C35-4C9F-83E6-3EA8A77D9622}" type="slidenum">
              <a:rPr lang="en-US" smtClean="0"/>
              <a:pPr eaLnBrk="1" hangingPunct="1"/>
              <a:t>59</a:t>
            </a:fld>
            <a:endParaRPr lang="en-US" smtClean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STP and UTP (cont’d.)</a:t>
            </a:r>
          </a:p>
        </p:txBody>
      </p:sp>
      <p:sp>
        <p:nvSpPr>
          <p:cNvPr id="67589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dirty="0" smtClean="0"/>
              <a:t>Connector</a:t>
            </a:r>
          </a:p>
          <a:p>
            <a:pPr lvl="1" eaLnBrk="1" hangingPunct="1"/>
            <a:r>
              <a:rPr lang="en-US" dirty="0" smtClean="0"/>
              <a:t>STP and UTP use RJ-45 (Registered Jack 45)</a:t>
            </a:r>
          </a:p>
          <a:p>
            <a:pPr lvl="2" eaLnBrk="1" hangingPunct="1"/>
            <a:r>
              <a:rPr lang="en-US" dirty="0" smtClean="0"/>
              <a:t>8 wires in 4 pairs</a:t>
            </a:r>
          </a:p>
          <a:p>
            <a:pPr lvl="1" eaLnBrk="1" hangingPunct="1"/>
            <a:r>
              <a:rPr lang="en-US" dirty="0" smtClean="0"/>
              <a:t>Telephone connections use RJ-11 (Registered Jack 11)</a:t>
            </a:r>
          </a:p>
          <a:p>
            <a:pPr lvl="2" eaLnBrk="1" hangingPunct="1"/>
            <a:r>
              <a:rPr lang="en-US" dirty="0" smtClean="0"/>
              <a:t>4 wires in 2 pairs</a:t>
            </a:r>
          </a:p>
        </p:txBody>
      </p:sp>
      <p:grpSp>
        <p:nvGrpSpPr>
          <p:cNvPr id="67590" name="Group 15"/>
          <p:cNvGrpSpPr>
            <a:grpSpLocks/>
          </p:cNvGrpSpPr>
          <p:nvPr/>
        </p:nvGrpSpPr>
        <p:grpSpPr bwMode="auto">
          <a:xfrm>
            <a:off x="4076700" y="3900487"/>
            <a:ext cx="5105400" cy="2957513"/>
            <a:chOff x="1920" y="1920"/>
            <a:chExt cx="3216" cy="1863"/>
          </a:xfrm>
        </p:grpSpPr>
        <p:pic>
          <p:nvPicPr>
            <p:cNvPr id="67591" name="Picture 7" descr="chp3_F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920"/>
              <a:ext cx="2400" cy="1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2" name="Text Box 8"/>
            <p:cNvSpPr txBox="1">
              <a:spLocks noChangeArrowheads="1"/>
            </p:cNvSpPr>
            <p:nvPr/>
          </p:nvSpPr>
          <p:spPr bwMode="auto">
            <a:xfrm>
              <a:off x="1920" y="3552"/>
              <a:ext cx="3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3-23 RJ-45 and RJ-11 connectors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Auto-MDIX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Auto-MDIX is a technology developed by HP by Dan Dove and Bruce Melvin.</a:t>
            </a:r>
          </a:p>
          <a:p>
            <a:r>
              <a:rPr lang="en-US" dirty="0" smtClean="0"/>
              <a:t>This technique allows the device to auto-detect the cable type being used and change its port type from MDI to MDIX as required so that it can properly connect using that cable.</a:t>
            </a:r>
          </a:p>
          <a:p>
            <a:r>
              <a:rPr lang="en-US" dirty="0" smtClean="0"/>
              <a:t>To use this, one of the devices must have Auto-MDIX enabled and the connection speed must be set to auto.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8190E9-08C2-4641-910F-7D9539A3AB33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1FC8B1-5B16-4909-8150-9EBA1C7FEA84}" type="slidenum">
              <a:rPr lang="en-US" smtClean="0"/>
              <a:pPr eaLnBrk="1" hangingPunct="1"/>
              <a:t>60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Terminating Twisted Pair Cable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Patch cable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Relatively short cable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Connectors at both ends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Proper cable termination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Basic requirement for two nodes to communicate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Poor terminations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Lead to loss or noise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TIA/EIA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TIA/EIA 568A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TIA/EIA 568B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20E608-757B-47E4-8AC7-416A14040C61}" type="slidenum">
              <a:rPr lang="en-US" smtClean="0"/>
              <a:pPr eaLnBrk="1" hangingPunct="1"/>
              <a:t>61</a:t>
            </a:fld>
            <a:endParaRPr lang="en-US" smtClean="0"/>
          </a:p>
        </p:txBody>
      </p:sp>
      <p:grpSp>
        <p:nvGrpSpPr>
          <p:cNvPr id="69636" name="Group 17"/>
          <p:cNvGrpSpPr>
            <a:grpSpLocks/>
          </p:cNvGrpSpPr>
          <p:nvPr/>
        </p:nvGrpSpPr>
        <p:grpSpPr bwMode="auto">
          <a:xfrm>
            <a:off x="685800" y="1143000"/>
            <a:ext cx="3962400" cy="4832350"/>
            <a:chOff x="432" y="720"/>
            <a:chExt cx="2496" cy="3044"/>
          </a:xfrm>
        </p:grpSpPr>
        <p:pic>
          <p:nvPicPr>
            <p:cNvPr id="69640" name="Picture 8" descr="chp3_F0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720"/>
              <a:ext cx="2338" cy="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1" name="Text Box 11"/>
            <p:cNvSpPr txBox="1">
              <a:spLocks noChangeArrowheads="1"/>
            </p:cNvSpPr>
            <p:nvPr/>
          </p:nvSpPr>
          <p:spPr bwMode="auto">
            <a:xfrm>
              <a:off x="528" y="3360"/>
              <a:ext cx="24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3-24 TIA/EIA 568A standard terminations</a:t>
              </a:r>
            </a:p>
          </p:txBody>
        </p:sp>
      </p:grpSp>
      <p:grpSp>
        <p:nvGrpSpPr>
          <p:cNvPr id="69637" name="Group 18"/>
          <p:cNvGrpSpPr>
            <a:grpSpLocks/>
          </p:cNvGrpSpPr>
          <p:nvPr/>
        </p:nvGrpSpPr>
        <p:grpSpPr bwMode="auto">
          <a:xfrm>
            <a:off x="4876800" y="1143000"/>
            <a:ext cx="3886200" cy="4832350"/>
            <a:chOff x="3072" y="720"/>
            <a:chExt cx="2448" cy="3044"/>
          </a:xfrm>
        </p:grpSpPr>
        <p:pic>
          <p:nvPicPr>
            <p:cNvPr id="69638" name="Picture 10" descr="chp3_F0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720"/>
              <a:ext cx="2332" cy="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39" name="Text Box 12"/>
            <p:cNvSpPr txBox="1">
              <a:spLocks noChangeArrowheads="1"/>
            </p:cNvSpPr>
            <p:nvPr/>
          </p:nvSpPr>
          <p:spPr bwMode="auto">
            <a:xfrm>
              <a:off x="3120" y="3360"/>
              <a:ext cx="24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3-25 TIA/EIA 568B standard terminations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229600" cy="2187575"/>
          </a:xfrm>
        </p:spPr>
        <p:txBody>
          <a:bodyPr/>
          <a:lstStyle/>
          <a:p>
            <a:pPr eaLnBrk="1" hangingPunct="1"/>
            <a:r>
              <a:rPr lang="en-US" smtClean="0"/>
              <a:t>Straight-through cable</a:t>
            </a:r>
          </a:p>
          <a:p>
            <a:pPr lvl="1" eaLnBrk="1" hangingPunct="1"/>
            <a:r>
              <a:rPr lang="en-US" smtClean="0"/>
              <a:t>Terminate RJ-45 plugs at both ends identically</a:t>
            </a:r>
          </a:p>
          <a:p>
            <a:pPr eaLnBrk="1" hangingPunct="1"/>
            <a:r>
              <a:rPr lang="en-US" smtClean="0"/>
              <a:t>Crossover cable</a:t>
            </a:r>
          </a:p>
          <a:p>
            <a:pPr lvl="1" eaLnBrk="1" hangingPunct="1"/>
            <a:r>
              <a:rPr lang="en-US" smtClean="0"/>
              <a:t>Transmit and receive wires on one end reversed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5th Edition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1C64CB-6974-443A-9F79-E63522EA86AD}" type="slidenum">
              <a:rPr lang="en-US" smtClean="0"/>
              <a:pPr eaLnBrk="1" hangingPunct="1"/>
              <a:t>62</a:t>
            </a:fld>
            <a:endParaRPr lang="en-US" smtClean="0"/>
          </a:p>
        </p:txBody>
      </p:sp>
      <p:grpSp>
        <p:nvGrpSpPr>
          <p:cNvPr id="70661" name="Group 13"/>
          <p:cNvGrpSpPr>
            <a:grpSpLocks/>
          </p:cNvGrpSpPr>
          <p:nvPr/>
        </p:nvGrpSpPr>
        <p:grpSpPr bwMode="auto">
          <a:xfrm>
            <a:off x="1828800" y="914400"/>
            <a:ext cx="6400800" cy="3033713"/>
            <a:chOff x="1248" y="432"/>
            <a:chExt cx="4032" cy="1911"/>
          </a:xfrm>
        </p:grpSpPr>
        <p:pic>
          <p:nvPicPr>
            <p:cNvPr id="70662" name="Picture 11" descr="chp3_F0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432"/>
              <a:ext cx="3564" cy="1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63" name="Text Box 12"/>
            <p:cNvSpPr txBox="1">
              <a:spLocks noChangeArrowheads="1"/>
            </p:cNvSpPr>
            <p:nvPr/>
          </p:nvSpPr>
          <p:spPr bwMode="auto">
            <a:xfrm>
              <a:off x="1392" y="2112"/>
              <a:ext cx="3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3-26 RJ-45 terminations on a crossover cable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5A2B1C-5164-4E95-950E-434EFF044F18}" type="slidenum">
              <a:rPr lang="en-US" smtClean="0"/>
              <a:pPr eaLnBrk="1" hangingPunct="1"/>
              <a:t>63</a:t>
            </a:fld>
            <a:endParaRPr lang="en-US" smtClean="0"/>
          </a:p>
        </p:txBody>
      </p:sp>
      <p:sp>
        <p:nvSpPr>
          <p:cNvPr id="7168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Terminating Twisted Pair Cable (cont’d.)</a:t>
            </a:r>
          </a:p>
        </p:txBody>
      </p:sp>
      <p:sp>
        <p:nvSpPr>
          <p:cNvPr id="71685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eaLnBrk="1" hangingPunct="1"/>
            <a:r>
              <a:rPr lang="en-US" smtClean="0"/>
              <a:t>Termination tools</a:t>
            </a:r>
          </a:p>
          <a:p>
            <a:pPr lvl="1" eaLnBrk="1" hangingPunct="1"/>
            <a:r>
              <a:rPr lang="en-US" smtClean="0"/>
              <a:t>Wire cutter</a:t>
            </a:r>
          </a:p>
          <a:p>
            <a:pPr lvl="1" eaLnBrk="1" hangingPunct="1"/>
            <a:r>
              <a:rPr lang="en-US" smtClean="0"/>
              <a:t>Wire stripper</a:t>
            </a:r>
          </a:p>
          <a:p>
            <a:pPr lvl="1" eaLnBrk="1" hangingPunct="1"/>
            <a:r>
              <a:rPr lang="en-US" smtClean="0"/>
              <a:t>Crimping tool</a:t>
            </a:r>
          </a:p>
        </p:txBody>
      </p:sp>
      <p:grpSp>
        <p:nvGrpSpPr>
          <p:cNvPr id="71686" name="Group 9"/>
          <p:cNvGrpSpPr>
            <a:grpSpLocks/>
          </p:cNvGrpSpPr>
          <p:nvPr/>
        </p:nvGrpSpPr>
        <p:grpSpPr bwMode="auto">
          <a:xfrm>
            <a:off x="2438400" y="1828800"/>
            <a:ext cx="4876800" cy="2195513"/>
            <a:chOff x="1584" y="624"/>
            <a:chExt cx="3072" cy="1383"/>
          </a:xfrm>
        </p:grpSpPr>
        <p:pic>
          <p:nvPicPr>
            <p:cNvPr id="71687" name="Picture 7" descr="chp3_F0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624"/>
              <a:ext cx="2706" cy="1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1584" y="1776"/>
              <a:ext cx="30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3-27 Wire cutter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270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F48609-776F-4A81-BFC0-72C42ABAC924}" type="slidenum">
              <a:rPr lang="en-US" smtClean="0"/>
              <a:pPr eaLnBrk="1" hangingPunct="1"/>
              <a:t>64</a:t>
            </a:fld>
            <a:endParaRPr lang="en-US" smtClean="0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Terminating Twisted Pair Cable (cont’d.)</a:t>
            </a:r>
          </a:p>
        </p:txBody>
      </p:sp>
      <p:grpSp>
        <p:nvGrpSpPr>
          <p:cNvPr id="72709" name="Group 14"/>
          <p:cNvGrpSpPr>
            <a:grpSpLocks/>
          </p:cNvGrpSpPr>
          <p:nvPr/>
        </p:nvGrpSpPr>
        <p:grpSpPr bwMode="auto">
          <a:xfrm>
            <a:off x="736600" y="2209800"/>
            <a:ext cx="3446463" cy="1814513"/>
            <a:chOff x="488" y="1344"/>
            <a:chExt cx="2171" cy="1143"/>
          </a:xfrm>
        </p:grpSpPr>
        <p:pic>
          <p:nvPicPr>
            <p:cNvPr id="72714" name="Picture 7" descr="chp3_F0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344"/>
              <a:ext cx="2131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5" name="Text Box 9"/>
            <p:cNvSpPr txBox="1">
              <a:spLocks noChangeArrowheads="1"/>
            </p:cNvSpPr>
            <p:nvPr/>
          </p:nvSpPr>
          <p:spPr bwMode="auto">
            <a:xfrm>
              <a:off x="488" y="2256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3-28 Wire stripper</a:t>
              </a:r>
            </a:p>
          </p:txBody>
        </p:sp>
      </p:grpSp>
      <p:grpSp>
        <p:nvGrpSpPr>
          <p:cNvPr id="72710" name="Group 15"/>
          <p:cNvGrpSpPr>
            <a:grpSpLocks/>
          </p:cNvGrpSpPr>
          <p:nvPr/>
        </p:nvGrpSpPr>
        <p:grpSpPr bwMode="auto">
          <a:xfrm>
            <a:off x="4533900" y="2489200"/>
            <a:ext cx="3878263" cy="1509713"/>
            <a:chOff x="2832" y="1536"/>
            <a:chExt cx="2443" cy="951"/>
          </a:xfrm>
        </p:grpSpPr>
        <p:pic>
          <p:nvPicPr>
            <p:cNvPr id="72712" name="Picture 8" descr="chp3_F0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536"/>
              <a:ext cx="2395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3" name="Text Box 10"/>
            <p:cNvSpPr txBox="1">
              <a:spLocks noChangeArrowheads="1"/>
            </p:cNvSpPr>
            <p:nvPr/>
          </p:nvSpPr>
          <p:spPr bwMode="auto">
            <a:xfrm>
              <a:off x="2832" y="2256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3-29 Crimping tool</a:t>
              </a:r>
            </a:p>
          </p:txBody>
        </p:sp>
      </p:grpSp>
      <p:sp>
        <p:nvSpPr>
          <p:cNvPr id="72711" name="Rectangle 1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4419600"/>
            <a:ext cx="8229600" cy="1401763"/>
          </a:xfrm>
        </p:spPr>
        <p:txBody>
          <a:bodyPr/>
          <a:lstStyle/>
          <a:p>
            <a:pPr eaLnBrk="1" hangingPunct="1"/>
            <a:r>
              <a:rPr lang="en-US" smtClean="0"/>
              <a:t>After making cables</a:t>
            </a:r>
          </a:p>
          <a:p>
            <a:pPr lvl="1" eaLnBrk="1" hangingPunct="1"/>
            <a:r>
              <a:rPr lang="en-US" smtClean="0"/>
              <a:t>Verify data transmit and receive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93049E-4F73-49E6-9CE9-62B9B33F7131}" type="slidenum">
              <a:rPr lang="en-US" smtClean="0"/>
              <a:pPr eaLnBrk="1" hangingPunct="1"/>
              <a:t>65</a:t>
            </a:fld>
            <a:endParaRPr lang="en-US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Fiber-Optic Cable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Fiber-optic cable (fiber)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One (or several) glass or plastic fibers at its center (core)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Data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Pulsing light sent from laser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LED (light-emitting diode) through central fibers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Cladding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Layer of glass or plastic surrounding fibers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Different density from glass or plastic in strands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Reflects light back to core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Allows fiber to bend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7861C7-09D0-4160-8587-8E9D81B6462D}" type="slidenum">
              <a:rPr lang="en-US" smtClean="0"/>
              <a:pPr eaLnBrk="1" hangingPunct="1"/>
              <a:t>66</a:t>
            </a:fld>
            <a:endParaRPr lang="en-US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Fiber-Optic Cable (cont’d.)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Plastic buffer</a:t>
            </a:r>
          </a:p>
          <a:p>
            <a:pPr lvl="1" eaLnBrk="1" hangingPunct="1"/>
            <a:r>
              <a:rPr lang="en-US" smtClean="0"/>
              <a:t>Outside cladding</a:t>
            </a:r>
          </a:p>
          <a:p>
            <a:pPr lvl="1" eaLnBrk="1" hangingPunct="1"/>
            <a:r>
              <a:rPr lang="en-US" smtClean="0"/>
              <a:t>Protects cladding and core</a:t>
            </a:r>
          </a:p>
          <a:p>
            <a:pPr lvl="1" eaLnBrk="1" hangingPunct="1"/>
            <a:r>
              <a:rPr lang="en-US" smtClean="0"/>
              <a:t>Opaque</a:t>
            </a:r>
          </a:p>
          <a:p>
            <a:pPr lvl="2" eaLnBrk="1" hangingPunct="1"/>
            <a:r>
              <a:rPr lang="en-US" smtClean="0"/>
              <a:t>Absorbs any escaping light</a:t>
            </a:r>
          </a:p>
          <a:p>
            <a:pPr eaLnBrk="1" hangingPunct="1"/>
            <a:r>
              <a:rPr lang="en-US" smtClean="0"/>
              <a:t>Kevlar strands (polymeric fiber) surround plastic buffer</a:t>
            </a:r>
          </a:p>
          <a:p>
            <a:pPr eaLnBrk="1" hangingPunct="1"/>
            <a:r>
              <a:rPr lang="en-US" smtClean="0"/>
              <a:t>Plastic sheath covers Kevlar strands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886200"/>
            <a:ext cx="8229600" cy="2187575"/>
          </a:xfrm>
        </p:spPr>
        <p:txBody>
          <a:bodyPr/>
          <a:lstStyle/>
          <a:p>
            <a:pPr eaLnBrk="1" hangingPunct="1"/>
            <a:r>
              <a:rPr lang="en-US" smtClean="0"/>
              <a:t>Different varieties</a:t>
            </a:r>
          </a:p>
          <a:p>
            <a:pPr lvl="1" eaLnBrk="1" hangingPunct="1"/>
            <a:r>
              <a:rPr lang="en-US" smtClean="0"/>
              <a:t>Based on intended use and manufacturer</a:t>
            </a:r>
          </a:p>
          <a:p>
            <a:pPr eaLnBrk="1" hangingPunct="1"/>
            <a:r>
              <a:rPr lang="en-US" smtClean="0"/>
              <a:t>Two categories</a:t>
            </a:r>
          </a:p>
          <a:p>
            <a:pPr lvl="1" eaLnBrk="1" hangingPunct="1"/>
            <a:r>
              <a:rPr lang="en-US" smtClean="0"/>
              <a:t>Single-mode</a:t>
            </a:r>
          </a:p>
          <a:p>
            <a:pPr lvl="1" eaLnBrk="1" hangingPunct="1"/>
            <a:r>
              <a:rPr lang="en-US" smtClean="0"/>
              <a:t>Multimode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5th Edition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8FF15D-9A4D-4866-B2AA-2CE0D57D9BDA}" type="slidenum">
              <a:rPr lang="en-US" smtClean="0"/>
              <a:pPr eaLnBrk="1" hangingPunct="1"/>
              <a:t>67</a:t>
            </a:fld>
            <a:endParaRPr lang="en-US" smtClean="0"/>
          </a:p>
        </p:txBody>
      </p:sp>
      <p:grpSp>
        <p:nvGrpSpPr>
          <p:cNvPr id="75781" name="Group 9"/>
          <p:cNvGrpSpPr>
            <a:grpSpLocks/>
          </p:cNvGrpSpPr>
          <p:nvPr/>
        </p:nvGrpSpPr>
        <p:grpSpPr bwMode="auto">
          <a:xfrm>
            <a:off x="2667000" y="762000"/>
            <a:ext cx="3860800" cy="2957513"/>
            <a:chOff x="1680" y="480"/>
            <a:chExt cx="2432" cy="1863"/>
          </a:xfrm>
        </p:grpSpPr>
        <p:pic>
          <p:nvPicPr>
            <p:cNvPr id="75782" name="Picture 6" descr="chp3_F0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480"/>
              <a:ext cx="2384" cy="1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3" name="Text Box 8"/>
            <p:cNvSpPr txBox="1">
              <a:spLocks noChangeArrowheads="1"/>
            </p:cNvSpPr>
            <p:nvPr/>
          </p:nvSpPr>
          <p:spPr bwMode="auto">
            <a:xfrm>
              <a:off x="1680" y="2112"/>
              <a:ext cx="2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3-30 A fiber-optic cable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9B3B3C-CB69-4D34-B67A-F9D38CB97D4E}" type="slidenum">
              <a:rPr lang="en-US" smtClean="0"/>
              <a:pPr eaLnBrk="1" hangingPunct="1"/>
              <a:t>68</a:t>
            </a:fld>
            <a:endParaRPr lang="en-US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SMF (Single-Mode Fiber)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Uses narrow core (&lt; 10 microns in diameter)</a:t>
            </a:r>
          </a:p>
          <a:p>
            <a:pPr lvl="1" eaLnBrk="1" hangingPunct="1"/>
            <a:r>
              <a:rPr lang="en-US" dirty="0" smtClean="0"/>
              <a:t>Laser generated light travels over one path</a:t>
            </a:r>
          </a:p>
          <a:p>
            <a:pPr lvl="2" eaLnBrk="1" hangingPunct="1"/>
            <a:r>
              <a:rPr lang="en-US" dirty="0" smtClean="0"/>
              <a:t>Little reflection</a:t>
            </a:r>
          </a:p>
          <a:p>
            <a:pPr lvl="1" eaLnBrk="1" hangingPunct="1"/>
            <a:r>
              <a:rPr lang="en-US" dirty="0" smtClean="0"/>
              <a:t>Light does not disperse</a:t>
            </a:r>
          </a:p>
          <a:p>
            <a:pPr eaLnBrk="1" hangingPunct="1"/>
            <a:r>
              <a:rPr lang="en-US" dirty="0" smtClean="0"/>
              <a:t>Accommodates</a:t>
            </a:r>
          </a:p>
          <a:p>
            <a:pPr lvl="1" eaLnBrk="1" hangingPunct="1"/>
            <a:r>
              <a:rPr lang="en-US" dirty="0" smtClean="0"/>
              <a:t>Highest bandwidths, longest distances</a:t>
            </a:r>
          </a:p>
          <a:p>
            <a:pPr lvl="1" eaLnBrk="1" hangingPunct="1"/>
            <a:r>
              <a:rPr lang="en-US" dirty="0" smtClean="0"/>
              <a:t>Connects carrier’s two facilities</a:t>
            </a:r>
          </a:p>
          <a:p>
            <a:pPr eaLnBrk="1" hangingPunct="1"/>
            <a:r>
              <a:rPr lang="en-US" dirty="0" smtClean="0"/>
              <a:t>Cost prohibit typical LANs, WANs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00E087-09F6-415C-9C9E-C61D9238703E}" type="slidenum">
              <a:rPr lang="en-US" smtClean="0"/>
              <a:pPr eaLnBrk="1" hangingPunct="1"/>
              <a:t>69</a:t>
            </a:fld>
            <a:endParaRPr lang="en-US" smtClean="0"/>
          </a:p>
        </p:txBody>
      </p:sp>
      <p:grpSp>
        <p:nvGrpSpPr>
          <p:cNvPr id="77828" name="Group 10"/>
          <p:cNvGrpSpPr>
            <a:grpSpLocks/>
          </p:cNvGrpSpPr>
          <p:nvPr/>
        </p:nvGrpSpPr>
        <p:grpSpPr bwMode="auto">
          <a:xfrm>
            <a:off x="1295400" y="1905000"/>
            <a:ext cx="6781800" cy="2043113"/>
            <a:chOff x="816" y="1200"/>
            <a:chExt cx="4272" cy="1287"/>
          </a:xfrm>
        </p:grpSpPr>
        <p:pic>
          <p:nvPicPr>
            <p:cNvPr id="77830" name="Picture 6" descr="chp3_F0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200"/>
              <a:ext cx="3501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1" name="Text Box 8"/>
            <p:cNvSpPr txBox="1">
              <a:spLocks noChangeArrowheads="1"/>
            </p:cNvSpPr>
            <p:nvPr/>
          </p:nvSpPr>
          <p:spPr bwMode="auto">
            <a:xfrm>
              <a:off x="816" y="2256"/>
              <a:ext cx="4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3-31 Transmission over single-mode fiber-optic cable</a:t>
              </a:r>
            </a:p>
          </p:txBody>
        </p:sp>
      </p:grpSp>
      <p:sp>
        <p:nvSpPr>
          <p:cNvPr id="7782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SMF (Single-Mode Fiber) (cont’d.)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Auto-MDIX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Therefore, you must verify this before attempting to connect devices using this technology.</a:t>
            </a:r>
          </a:p>
          <a:p>
            <a:r>
              <a:rPr lang="en-US" smtClean="0"/>
              <a:t>If you have doubts about the equipment or the setup, then using the proper cabling is still the recommended strategy to avoid possible connection problems.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643436-2B1C-462F-8375-C40226E6E17C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135639-0582-4ADB-851D-9F8B3033BF90}" type="slidenum">
              <a:rPr lang="en-US" smtClean="0"/>
              <a:pPr eaLnBrk="1" hangingPunct="1"/>
              <a:t>70</a:t>
            </a:fld>
            <a:endParaRPr lang="en-US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MMF (Multimode Fiber)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core with larger diameter than single-mode fiber</a:t>
            </a:r>
          </a:p>
          <a:p>
            <a:pPr lvl="1" eaLnBrk="1" hangingPunct="1"/>
            <a:r>
              <a:rPr lang="en-US" smtClean="0"/>
              <a:t>Common size: 62.5 microns</a:t>
            </a:r>
          </a:p>
          <a:p>
            <a:pPr eaLnBrk="1" hangingPunct="1"/>
            <a:r>
              <a:rPr lang="en-US" smtClean="0"/>
              <a:t>Laser or LED generated light pulses travel at different angles</a:t>
            </a:r>
          </a:p>
          <a:p>
            <a:pPr eaLnBrk="1" hangingPunct="1"/>
            <a:r>
              <a:rPr lang="en-US" smtClean="0"/>
              <a:t>Common uses</a:t>
            </a:r>
          </a:p>
          <a:p>
            <a:pPr lvl="1" eaLnBrk="1" hangingPunct="1"/>
            <a:r>
              <a:rPr lang="en-US" smtClean="0"/>
              <a:t>Cables connecting router to a switch</a:t>
            </a:r>
          </a:p>
          <a:p>
            <a:pPr lvl="1" eaLnBrk="1" hangingPunct="1"/>
            <a:r>
              <a:rPr lang="en-US" smtClean="0"/>
              <a:t>Cables connecting server on network backbone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5C7590-09EA-457D-BF5A-D451BDD2A9DC}" type="slidenum">
              <a:rPr lang="en-US" smtClean="0"/>
              <a:pPr eaLnBrk="1" hangingPunct="1"/>
              <a:t>71</a:t>
            </a:fld>
            <a:endParaRPr lang="en-US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MMF (Multimode Fiber) (cont’d.)</a:t>
            </a:r>
          </a:p>
        </p:txBody>
      </p:sp>
      <p:grpSp>
        <p:nvGrpSpPr>
          <p:cNvPr id="79877" name="Group 11"/>
          <p:cNvGrpSpPr>
            <a:grpSpLocks/>
          </p:cNvGrpSpPr>
          <p:nvPr/>
        </p:nvGrpSpPr>
        <p:grpSpPr bwMode="auto">
          <a:xfrm>
            <a:off x="1295400" y="2057400"/>
            <a:ext cx="6553200" cy="2728913"/>
            <a:chOff x="960" y="1152"/>
            <a:chExt cx="4128" cy="1719"/>
          </a:xfrm>
        </p:grpSpPr>
        <p:pic>
          <p:nvPicPr>
            <p:cNvPr id="79878" name="Picture 6" descr="chp3_F0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152"/>
              <a:ext cx="3461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9" name="Text Box 7"/>
            <p:cNvSpPr txBox="1">
              <a:spLocks noChangeArrowheads="1"/>
            </p:cNvSpPr>
            <p:nvPr/>
          </p:nvSpPr>
          <p:spPr bwMode="auto">
            <a:xfrm>
              <a:off x="960" y="2640"/>
              <a:ext cx="4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3-32 Transmission over multimode fiber-optic cable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8CD3F8-62DF-4C43-9298-2324D8BAB93C}" type="slidenum">
              <a:rPr lang="en-US" smtClean="0"/>
              <a:pPr eaLnBrk="1" hangingPunct="1"/>
              <a:t>72</a:t>
            </a:fld>
            <a:endParaRPr lang="en-US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MMF (Multimode Fiber) (cont’d.)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Benefits</a:t>
            </a:r>
          </a:p>
          <a:p>
            <a:pPr lvl="1" eaLnBrk="1" hangingPunct="1"/>
            <a:r>
              <a:rPr lang="en-US" dirty="0" smtClean="0"/>
              <a:t>Extremely high throughput</a:t>
            </a:r>
          </a:p>
          <a:p>
            <a:pPr lvl="1" eaLnBrk="1" hangingPunct="1"/>
            <a:r>
              <a:rPr lang="en-US" dirty="0" smtClean="0"/>
              <a:t>Very high resistance to noise</a:t>
            </a:r>
          </a:p>
          <a:p>
            <a:pPr lvl="1" eaLnBrk="1" hangingPunct="1"/>
            <a:r>
              <a:rPr lang="en-US" dirty="0" smtClean="0"/>
              <a:t>Excellent security</a:t>
            </a:r>
          </a:p>
          <a:p>
            <a:pPr lvl="1" eaLnBrk="1" hangingPunct="1"/>
            <a:r>
              <a:rPr lang="en-US" dirty="0" smtClean="0"/>
              <a:t>Ability to carry signals for much longer distances before requiring repeaters than copper cable</a:t>
            </a:r>
          </a:p>
          <a:p>
            <a:pPr lvl="1" eaLnBrk="1" hangingPunct="1"/>
            <a:r>
              <a:rPr lang="en-US" dirty="0" smtClean="0"/>
              <a:t>Industry standard for high-speed networking</a:t>
            </a:r>
          </a:p>
          <a:p>
            <a:pPr eaLnBrk="1" hangingPunct="1"/>
            <a:r>
              <a:rPr lang="en-US" dirty="0" smtClean="0"/>
              <a:t>Drawback</a:t>
            </a:r>
          </a:p>
          <a:p>
            <a:pPr lvl="1" eaLnBrk="1" hangingPunct="1"/>
            <a:r>
              <a:rPr lang="en-US" dirty="0" smtClean="0"/>
              <a:t>More expensive than twisted pair cable</a:t>
            </a:r>
          </a:p>
          <a:p>
            <a:pPr lvl="1" eaLnBrk="1" hangingPunct="1"/>
            <a:r>
              <a:rPr lang="en-US" dirty="0" smtClean="0"/>
              <a:t>Requires special equipment to splice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E22E3-717E-413B-A8BB-A63C8A619425}" type="slidenum">
              <a:rPr lang="en-US" smtClean="0"/>
              <a:pPr eaLnBrk="1" hangingPunct="1"/>
              <a:t>73</a:t>
            </a:fld>
            <a:endParaRPr lang="en-US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MMF (Multimode Fiber) (cont’d.)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Reliable transmission rates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Can reach 100 gigabits (or 100,000 megabits) per second per channel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Most expensive transmission medium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Connectors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 (straight tip)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SC (subscriber connector or standard connector)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LC (local connector)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MT-RJ (mechanical transfer registered jack)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A0D988-0922-4D9D-9E67-451CBB347020}" type="slidenum">
              <a:rPr lang="en-US" smtClean="0"/>
              <a:pPr eaLnBrk="1" hangingPunct="1"/>
              <a:t>74</a:t>
            </a:fld>
            <a:endParaRPr lang="en-US" smtClean="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MMF (Multimode Fiber) (cont’d.)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 immunity</a:t>
            </a:r>
          </a:p>
          <a:p>
            <a:pPr lvl="1" eaLnBrk="1" hangingPunct="1"/>
            <a:r>
              <a:rPr lang="en-US" smtClean="0"/>
              <a:t>Unaffected by EMI</a:t>
            </a:r>
          </a:p>
          <a:p>
            <a:pPr eaLnBrk="1" hangingPunct="1"/>
            <a:r>
              <a:rPr lang="en-US" smtClean="0"/>
              <a:t>Size and scalability</a:t>
            </a:r>
          </a:p>
          <a:p>
            <a:pPr lvl="1" eaLnBrk="1" hangingPunct="1"/>
            <a:r>
              <a:rPr lang="en-US" smtClean="0"/>
              <a:t>Segment lengths vary</a:t>
            </a:r>
          </a:p>
          <a:p>
            <a:pPr lvl="2" eaLnBrk="1" hangingPunct="1"/>
            <a:r>
              <a:rPr lang="en-US" smtClean="0"/>
              <a:t>150 to 40,000 meters</a:t>
            </a:r>
          </a:p>
          <a:p>
            <a:pPr lvl="2" eaLnBrk="1" hangingPunct="1"/>
            <a:r>
              <a:rPr lang="en-US" smtClean="0"/>
              <a:t>Due primarily to optical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8397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1AEEAA-C9C4-4329-B334-F66D3F55C5B9}" type="slidenum">
              <a:rPr lang="en-US" smtClean="0"/>
              <a:pPr eaLnBrk="1" hangingPunct="1"/>
              <a:t>75</a:t>
            </a:fld>
            <a:endParaRPr lang="en-US" smtClean="0"/>
          </a:p>
        </p:txBody>
      </p:sp>
      <p:grpSp>
        <p:nvGrpSpPr>
          <p:cNvPr id="83972" name="Group 23"/>
          <p:cNvGrpSpPr>
            <a:grpSpLocks/>
          </p:cNvGrpSpPr>
          <p:nvPr/>
        </p:nvGrpSpPr>
        <p:grpSpPr bwMode="auto">
          <a:xfrm>
            <a:off x="4876800" y="3962400"/>
            <a:ext cx="3095625" cy="2516188"/>
            <a:chOff x="3304" y="2448"/>
            <a:chExt cx="1950" cy="1585"/>
          </a:xfrm>
        </p:grpSpPr>
        <p:pic>
          <p:nvPicPr>
            <p:cNvPr id="83982" name="Picture 16" descr="chp3_F03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1894" cy="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83" name="Text Box 17"/>
            <p:cNvSpPr txBox="1">
              <a:spLocks noChangeArrowheads="1"/>
            </p:cNvSpPr>
            <p:nvPr/>
          </p:nvSpPr>
          <p:spPr bwMode="auto">
            <a:xfrm>
              <a:off x="3304" y="3456"/>
              <a:ext cx="182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Figure 3-36 MT-RJ (mechanical transfer-register jack) connector</a:t>
              </a:r>
            </a:p>
          </p:txBody>
        </p:sp>
      </p:grpSp>
      <p:grpSp>
        <p:nvGrpSpPr>
          <p:cNvPr id="83973" name="Group 24"/>
          <p:cNvGrpSpPr>
            <a:grpSpLocks/>
          </p:cNvGrpSpPr>
          <p:nvPr/>
        </p:nvGrpSpPr>
        <p:grpSpPr bwMode="auto">
          <a:xfrm>
            <a:off x="990600" y="3733800"/>
            <a:ext cx="3733800" cy="2271713"/>
            <a:chOff x="432" y="2304"/>
            <a:chExt cx="2352" cy="1431"/>
          </a:xfrm>
        </p:grpSpPr>
        <p:pic>
          <p:nvPicPr>
            <p:cNvPr id="83980" name="Picture 15" descr="chp3_F0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304"/>
              <a:ext cx="1733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81" name="Text Box 18"/>
            <p:cNvSpPr txBox="1">
              <a:spLocks noChangeArrowheads="1"/>
            </p:cNvSpPr>
            <p:nvPr/>
          </p:nvSpPr>
          <p:spPr bwMode="auto">
            <a:xfrm>
              <a:off x="432" y="3504"/>
              <a:ext cx="2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Figure 3-35 LC (local connector) </a:t>
              </a:r>
            </a:p>
          </p:txBody>
        </p:sp>
      </p:grpSp>
      <p:grpSp>
        <p:nvGrpSpPr>
          <p:cNvPr id="83974" name="Group 21"/>
          <p:cNvGrpSpPr>
            <a:grpSpLocks/>
          </p:cNvGrpSpPr>
          <p:nvPr/>
        </p:nvGrpSpPr>
        <p:grpSpPr bwMode="auto">
          <a:xfrm>
            <a:off x="1066800" y="762000"/>
            <a:ext cx="3886200" cy="2622550"/>
            <a:chOff x="480" y="528"/>
            <a:chExt cx="2448" cy="1652"/>
          </a:xfrm>
        </p:grpSpPr>
        <p:pic>
          <p:nvPicPr>
            <p:cNvPr id="83978" name="Picture 13" descr="chp3_F0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528"/>
              <a:ext cx="1934" cy="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79" name="Text Box 19"/>
            <p:cNvSpPr txBox="1">
              <a:spLocks noChangeArrowheads="1"/>
            </p:cNvSpPr>
            <p:nvPr/>
          </p:nvSpPr>
          <p:spPr bwMode="auto">
            <a:xfrm>
              <a:off x="480" y="1776"/>
              <a:ext cx="24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Figure 3-33 ST (straight tip) connector</a:t>
              </a:r>
            </a:p>
          </p:txBody>
        </p:sp>
      </p:grpSp>
      <p:grpSp>
        <p:nvGrpSpPr>
          <p:cNvPr id="83975" name="Group 22"/>
          <p:cNvGrpSpPr>
            <a:grpSpLocks/>
          </p:cNvGrpSpPr>
          <p:nvPr/>
        </p:nvGrpSpPr>
        <p:grpSpPr bwMode="auto">
          <a:xfrm>
            <a:off x="4876800" y="685800"/>
            <a:ext cx="3352800" cy="2897188"/>
            <a:chOff x="3312" y="480"/>
            <a:chExt cx="2112" cy="1825"/>
          </a:xfrm>
        </p:grpSpPr>
        <p:pic>
          <p:nvPicPr>
            <p:cNvPr id="83976" name="Picture 14" descr="chp3_F03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480"/>
              <a:ext cx="1946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77" name="Text Box 20"/>
            <p:cNvSpPr txBox="1">
              <a:spLocks noChangeArrowheads="1"/>
            </p:cNvSpPr>
            <p:nvPr/>
          </p:nvSpPr>
          <p:spPr bwMode="auto">
            <a:xfrm>
              <a:off x="3312" y="1728"/>
              <a:ext cx="211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Figure 3-34  SC (subscriber connector or standard connector)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669021-D706-415C-B847-B50F2E8DDEE0}" type="slidenum">
              <a:rPr lang="en-US" smtClean="0"/>
              <a:pPr eaLnBrk="1" hangingPunct="1"/>
              <a:t>76</a:t>
            </a:fld>
            <a:endParaRPr lang="en-US" smtClean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DTE (Data Terminal Equipment) and DCE (Data Circuit-Terminating Equipment) Connector Cables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/>
            <a:r>
              <a:rPr lang="en-US" smtClean="0"/>
              <a:t>DTE (data terminal equipment)</a:t>
            </a:r>
          </a:p>
          <a:p>
            <a:pPr lvl="1" eaLnBrk="1" hangingPunct="1"/>
            <a:r>
              <a:rPr lang="en-US" smtClean="0"/>
              <a:t>Any end-user device</a:t>
            </a:r>
          </a:p>
          <a:p>
            <a:pPr eaLnBrk="1" hangingPunct="1"/>
            <a:r>
              <a:rPr lang="en-US" smtClean="0"/>
              <a:t>DCE (data circuit-terminating equipment)</a:t>
            </a:r>
          </a:p>
          <a:p>
            <a:pPr lvl="1" eaLnBrk="1" hangingPunct="1"/>
            <a:r>
              <a:rPr lang="en-US" smtClean="0"/>
              <a:t>Device that processes signals</a:t>
            </a:r>
          </a:p>
          <a:p>
            <a:pPr lvl="1" eaLnBrk="1" hangingPunct="1"/>
            <a:r>
              <a:rPr lang="en-US" smtClean="0"/>
              <a:t>Supplies synchronization clock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DTE and DCE Connector Cables (cont’d.)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DTE and DCE connections are:</a:t>
            </a:r>
          </a:p>
          <a:p>
            <a:pPr lvl="1" eaLnBrk="1" hangingPunct="1"/>
            <a:r>
              <a:rPr lang="en-US" dirty="0" smtClean="0"/>
              <a:t>Serial</a:t>
            </a:r>
          </a:p>
          <a:p>
            <a:pPr lvl="2" eaLnBrk="1" hangingPunct="1"/>
            <a:r>
              <a:rPr lang="en-US" dirty="0" smtClean="0"/>
              <a:t>Pulses flow along single transmission line</a:t>
            </a:r>
          </a:p>
          <a:p>
            <a:pPr lvl="2" eaLnBrk="1" hangingPunct="1"/>
            <a:r>
              <a:rPr lang="en-US" dirty="0" smtClean="0"/>
              <a:t>Sequentially</a:t>
            </a:r>
          </a:p>
          <a:p>
            <a:pPr lvl="1" eaLnBrk="1" hangingPunct="1"/>
            <a:r>
              <a:rPr lang="en-US" dirty="0" smtClean="0"/>
              <a:t>Serial cable</a:t>
            </a:r>
          </a:p>
          <a:p>
            <a:pPr lvl="2" eaLnBrk="1" hangingPunct="1"/>
            <a:r>
              <a:rPr lang="en-US" dirty="0" smtClean="0"/>
              <a:t>Carries serial transmissions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5th Edition</a:t>
            </a:r>
          </a:p>
        </p:txBody>
      </p:sp>
      <p:sp>
        <p:nvSpPr>
          <p:cNvPr id="860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976F7F-81EC-4B00-898C-6B84F9D106F5}" type="slidenum">
              <a:rPr lang="en-US" smtClean="0"/>
              <a:pPr eaLnBrk="1" hangingPunct="1"/>
              <a:t>77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8D3C8A-8BD7-4FF4-9B53-73FCE5635645}" type="slidenum">
              <a:rPr lang="en-US" smtClean="0"/>
              <a:pPr eaLnBrk="1" hangingPunct="1"/>
              <a:t>78</a:t>
            </a:fld>
            <a:endParaRPr lang="en-US" smtClean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DTE and DCE Connector Cables (cont’d.)</a:t>
            </a:r>
          </a:p>
        </p:txBody>
      </p:sp>
      <p:grpSp>
        <p:nvGrpSpPr>
          <p:cNvPr id="87045" name="Group 10"/>
          <p:cNvGrpSpPr>
            <a:grpSpLocks/>
          </p:cNvGrpSpPr>
          <p:nvPr/>
        </p:nvGrpSpPr>
        <p:grpSpPr bwMode="auto">
          <a:xfrm>
            <a:off x="1371600" y="2286000"/>
            <a:ext cx="3276600" cy="2805113"/>
            <a:chOff x="864" y="1440"/>
            <a:chExt cx="2064" cy="1767"/>
          </a:xfrm>
        </p:grpSpPr>
        <p:pic>
          <p:nvPicPr>
            <p:cNvPr id="87049" name="Picture 6" descr="chp3_F03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440"/>
              <a:ext cx="1808" cy="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0" name="Text Box 8"/>
            <p:cNvSpPr txBox="1">
              <a:spLocks noChangeArrowheads="1"/>
            </p:cNvSpPr>
            <p:nvPr/>
          </p:nvSpPr>
          <p:spPr bwMode="auto">
            <a:xfrm>
              <a:off x="864" y="2976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3-37 DB-9 connector</a:t>
              </a:r>
            </a:p>
          </p:txBody>
        </p:sp>
      </p:grpSp>
      <p:grpSp>
        <p:nvGrpSpPr>
          <p:cNvPr id="87046" name="Group 12"/>
          <p:cNvGrpSpPr>
            <a:grpSpLocks/>
          </p:cNvGrpSpPr>
          <p:nvPr/>
        </p:nvGrpSpPr>
        <p:grpSpPr bwMode="auto">
          <a:xfrm>
            <a:off x="4876800" y="2286000"/>
            <a:ext cx="3429000" cy="2792413"/>
            <a:chOff x="3072" y="1440"/>
            <a:chExt cx="2160" cy="1759"/>
          </a:xfrm>
        </p:grpSpPr>
        <p:pic>
          <p:nvPicPr>
            <p:cNvPr id="87047" name="Picture 7" descr="chp3_F0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440"/>
              <a:ext cx="1824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48" name="Text Box 9"/>
            <p:cNvSpPr txBox="1">
              <a:spLocks noChangeArrowheads="1"/>
            </p:cNvSpPr>
            <p:nvPr/>
          </p:nvSpPr>
          <p:spPr bwMode="auto">
            <a:xfrm>
              <a:off x="3072" y="2968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3-38 DB-25 connector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E76A32-DF3D-4EA6-8BD7-375102C49D4B}" type="slidenum">
              <a:rPr lang="en-US" smtClean="0"/>
              <a:pPr eaLnBrk="1" hangingPunct="1"/>
              <a:t>79</a:t>
            </a:fld>
            <a:endParaRPr lang="en-US" smtClean="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DTE and DCE Connector Cables (cont’d.)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RS-232 (Recommended Standard 232)</a:t>
            </a:r>
          </a:p>
          <a:p>
            <a:pPr lvl="1" eaLnBrk="1" hangingPunct="1"/>
            <a:r>
              <a:rPr lang="en-US" dirty="0" smtClean="0"/>
              <a:t>Serial ports</a:t>
            </a:r>
          </a:p>
          <a:p>
            <a:pPr lvl="1" eaLnBrk="1" hangingPunct="1"/>
            <a:r>
              <a:rPr lang="en-US" dirty="0" smtClean="0"/>
              <a:t>EIA/TIA standard</a:t>
            </a:r>
          </a:p>
          <a:p>
            <a:pPr lvl="1" eaLnBrk="1" hangingPunct="1"/>
            <a:r>
              <a:rPr lang="en-US" dirty="0" smtClean="0"/>
              <a:t>Physical layer specification</a:t>
            </a:r>
          </a:p>
          <a:p>
            <a:pPr lvl="2" eaLnBrk="1" hangingPunct="1"/>
            <a:r>
              <a:rPr lang="en-US" dirty="0" smtClean="0"/>
              <a:t>Signal voltage, timing, compatible interface characteristics</a:t>
            </a:r>
          </a:p>
          <a:p>
            <a:pPr lvl="1" eaLnBrk="1" hangingPunct="1"/>
            <a:r>
              <a:rPr lang="en-US" dirty="0" smtClean="0"/>
              <a:t>Connector types</a:t>
            </a:r>
          </a:p>
          <a:p>
            <a:pPr lvl="2" eaLnBrk="1" hangingPunct="1"/>
            <a:r>
              <a:rPr lang="en-US" dirty="0" smtClean="0"/>
              <a:t>RJ-45, DB-9, DB-25</a:t>
            </a:r>
          </a:p>
          <a:p>
            <a:pPr eaLnBrk="1" hangingPunct="1"/>
            <a:r>
              <a:rPr lang="en-US" dirty="0" smtClean="0"/>
              <a:t>RS-232 connections</a:t>
            </a:r>
          </a:p>
          <a:p>
            <a:pPr lvl="1" eaLnBrk="1" hangingPunct="1"/>
            <a:r>
              <a:rPr lang="en-US" dirty="0" smtClean="0"/>
              <a:t>Straight-through or crossover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Transmission Basics</a:t>
            </a:r>
            <a:endParaRPr lang="en-CA" dirty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Chapter 3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222222"/>
                </a:solidFill>
                <a:latin typeface="Times New Roman" pitchFamily="18" charset="0"/>
              </a:rPr>
              <a:t>Network+ Guide to Networks, 5</a:t>
            </a:r>
            <a:r>
              <a:rPr lang="en-US" baseline="30000" smtClean="0">
                <a:solidFill>
                  <a:srgbClr val="222222"/>
                </a:solidFill>
                <a:latin typeface="Times New Roman" pitchFamily="18" charset="0"/>
              </a:rPr>
              <a:t>th</a:t>
            </a:r>
            <a:r>
              <a:rPr lang="en-US" smtClean="0">
                <a:solidFill>
                  <a:srgbClr val="222222"/>
                </a:solidFill>
                <a:latin typeface="Times New Roman" pitchFamily="18" charset="0"/>
              </a:rPr>
              <a:t> Edition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F9B91D-B355-41C9-909B-7280D7E2FF2B}" type="slidenum">
              <a:rPr lang="en-US" smtClean="0">
                <a:solidFill>
                  <a:srgbClr val="222222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mtClean="0">
              <a:solidFill>
                <a:srgbClr val="22222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Comparisons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9C188D-4CDA-46E6-AD9A-CF4961114A58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8"/>
          <a:stretch>
            <a:fillRect/>
          </a:stretch>
        </p:blipFill>
        <p:spPr bwMode="auto">
          <a:xfrm>
            <a:off x="457200" y="2944079"/>
            <a:ext cx="8229600" cy="1838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1488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CAFE86-D3B5-492F-85F4-BB0F99A3271F}" type="slidenum">
              <a:rPr lang="en-US" smtClean="0"/>
              <a:pPr eaLnBrk="1" hangingPunct="1"/>
              <a:t>81</a:t>
            </a:fld>
            <a:endParaRPr lang="en-US" smtClean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Cabling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Cable plant</a:t>
            </a:r>
          </a:p>
          <a:p>
            <a:pPr lvl="1" eaLnBrk="1" hangingPunct="1"/>
            <a:r>
              <a:rPr lang="en-US" smtClean="0"/>
              <a:t>Hardware making up enterprise-wide cabling system</a:t>
            </a:r>
          </a:p>
          <a:p>
            <a:pPr eaLnBrk="1" hangingPunct="1"/>
            <a:r>
              <a:rPr lang="en-US" smtClean="0"/>
              <a:t>Standard</a:t>
            </a:r>
          </a:p>
          <a:p>
            <a:pPr lvl="1" eaLnBrk="1" hangingPunct="1"/>
            <a:r>
              <a:rPr lang="en-US" smtClean="0"/>
              <a:t>TIA/EIA joint 568 Commercial Building Wiring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work area is where computer workstations and other user devices are located</a:t>
            </a:r>
          </a:p>
          <a:p>
            <a:pPr lvl="1"/>
            <a:r>
              <a:rPr lang="en-US" dirty="0"/>
              <a:t>Faceplates and wall jacks here and patch cables connect computers and printers to wall jacks</a:t>
            </a:r>
          </a:p>
          <a:p>
            <a:pPr lvl="1"/>
            <a:r>
              <a:rPr lang="en-US" dirty="0"/>
              <a:t>Patch cables should be less than 6 meters long </a:t>
            </a:r>
          </a:p>
          <a:p>
            <a:pPr lvl="1"/>
            <a:r>
              <a:rPr lang="en-US" dirty="0"/>
              <a:t>Standard calls for at least one voice and one data outlet on each faceplate in each work area</a:t>
            </a:r>
          </a:p>
          <a:p>
            <a:pPr lvl="1"/>
            <a:r>
              <a:rPr lang="en-US" dirty="0"/>
              <a:t>Connection between wall jack and nearby telecommunications closet made with horizontal wiring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9C188D-4CDA-46E6-AD9A-CF4961114A58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5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Runs </a:t>
            </a:r>
            <a:r>
              <a:rPr lang="en-US" dirty="0"/>
              <a:t>from the work area’s wall jack to the telecommunications closet and is usually terminated at a patch panel</a:t>
            </a:r>
          </a:p>
          <a:p>
            <a:pPr lvl="0"/>
            <a:r>
              <a:rPr lang="en-US" dirty="0"/>
              <a:t>Acceptable wiring types include four-pair UTP (Category 5e or 6) or two fiber-optic cables</a:t>
            </a:r>
          </a:p>
          <a:p>
            <a:pPr lvl="0"/>
            <a:r>
              <a:rPr lang="en-US" dirty="0"/>
              <a:t>Horizontal wiring from the wall jack to the patch panel should be no longer than 90 meters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9C188D-4CDA-46E6-AD9A-CF4961114A58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960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Telecommunications Closet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9C188D-4CDA-46E6-AD9A-CF4961114A58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6"/>
          <a:stretch>
            <a:fillRect/>
          </a:stretch>
        </p:blipFill>
        <p:spPr bwMode="auto">
          <a:xfrm>
            <a:off x="1843107" y="1600200"/>
            <a:ext cx="545778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9354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Houses servers, routers, switches, and other major network equipment, and serves as a connection point for backbone cabling</a:t>
            </a:r>
          </a:p>
          <a:p>
            <a:pPr lvl="0"/>
            <a:r>
              <a:rPr lang="en-US" dirty="0"/>
              <a:t>Can be the main cross-connect of backbone cabling for the network, or it might serve as the connecting point for backbone cabling between buildings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9C188D-4CDA-46E6-AD9A-CF4961114A58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196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 Cabling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Interconnects </a:t>
            </a:r>
            <a:r>
              <a:rPr lang="en-US" dirty="0"/>
              <a:t>TCs and equipment rooms</a:t>
            </a:r>
          </a:p>
          <a:p>
            <a:pPr lvl="0"/>
            <a:r>
              <a:rPr lang="en-US" dirty="0"/>
              <a:t>Runs between floors or wings of a building and between buildings</a:t>
            </a:r>
          </a:p>
          <a:p>
            <a:pPr lvl="0"/>
            <a:r>
              <a:rPr lang="en-US" dirty="0"/>
              <a:t>Frequently </a:t>
            </a:r>
            <a:r>
              <a:rPr lang="en-US" dirty="0" smtClean="0"/>
              <a:t>fiber-optic </a:t>
            </a:r>
            <a:r>
              <a:rPr lang="en-US" dirty="0"/>
              <a:t>cable but can also be UTP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9C188D-4CDA-46E6-AD9A-CF4961114A58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633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Entrance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Location of the cabling and equipment that connects a corporate network to a third-party telecommunications provider</a:t>
            </a:r>
          </a:p>
          <a:p>
            <a:pPr lvl="0"/>
            <a:r>
              <a:rPr lang="en-US" dirty="0"/>
              <a:t>Can serve as an equipment room and the main cross-connect for all backbone cabling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9C188D-4CDA-46E6-AD9A-CF4961114A58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200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96A605-20E4-4B0C-B8BC-85EE5B1CADEF}" type="slidenum">
              <a:rPr lang="en-US" smtClean="0"/>
              <a:pPr eaLnBrk="1" hangingPunct="1"/>
              <a:t>88</a:t>
            </a:fld>
            <a:endParaRPr lang="en-US" smtClean="0"/>
          </a:p>
        </p:txBody>
      </p:sp>
      <p:grpSp>
        <p:nvGrpSpPr>
          <p:cNvPr id="90116" name="Group 9"/>
          <p:cNvGrpSpPr>
            <a:grpSpLocks/>
          </p:cNvGrpSpPr>
          <p:nvPr/>
        </p:nvGrpSpPr>
        <p:grpSpPr bwMode="auto">
          <a:xfrm>
            <a:off x="1066800" y="1219200"/>
            <a:ext cx="7391400" cy="3948113"/>
            <a:chOff x="672" y="768"/>
            <a:chExt cx="4656" cy="2487"/>
          </a:xfrm>
        </p:grpSpPr>
        <p:pic>
          <p:nvPicPr>
            <p:cNvPr id="90117" name="Picture 5" descr="chp3_F0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768"/>
              <a:ext cx="4480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960" y="3024"/>
              <a:ext cx="4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3-39 TIA/EIA structured cabling in an enterprise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911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6C5137-C4F3-4BCD-B020-CAD81F965AA9}" type="slidenum">
              <a:rPr lang="en-US" smtClean="0"/>
              <a:pPr eaLnBrk="1" hangingPunct="1"/>
              <a:t>89</a:t>
            </a:fld>
            <a:endParaRPr lang="en-US" smtClean="0"/>
          </a:p>
        </p:txBody>
      </p:sp>
      <p:grpSp>
        <p:nvGrpSpPr>
          <p:cNvPr id="91140" name="Group 10"/>
          <p:cNvGrpSpPr>
            <a:grpSpLocks/>
          </p:cNvGrpSpPr>
          <p:nvPr/>
        </p:nvGrpSpPr>
        <p:grpSpPr bwMode="auto">
          <a:xfrm>
            <a:off x="1905000" y="685800"/>
            <a:ext cx="5943600" cy="5014913"/>
            <a:chOff x="1200" y="432"/>
            <a:chExt cx="3744" cy="3159"/>
          </a:xfrm>
        </p:grpSpPr>
        <p:pic>
          <p:nvPicPr>
            <p:cNvPr id="91141" name="Picture 7" descr="chp3_F0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432"/>
              <a:ext cx="2557" cy="2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2" name="Text Box 8"/>
            <p:cNvSpPr txBox="1">
              <a:spLocks noChangeArrowheads="1"/>
            </p:cNvSpPr>
            <p:nvPr/>
          </p:nvSpPr>
          <p:spPr bwMode="auto">
            <a:xfrm>
              <a:off x="1200" y="3360"/>
              <a:ext cx="37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3-40 TIA/EIA structured cabling in a building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C46DFB-46DD-4CD5-90DE-02D5AE043C16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Transmission Basics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Transmit</a:t>
            </a:r>
          </a:p>
          <a:p>
            <a:pPr lvl="1" eaLnBrk="1" hangingPunct="1"/>
            <a:r>
              <a:rPr lang="en-US" dirty="0" smtClean="0"/>
              <a:t>Issue signals along network medium</a:t>
            </a:r>
          </a:p>
          <a:p>
            <a:pPr eaLnBrk="1" hangingPunct="1"/>
            <a:r>
              <a:rPr lang="en-US" dirty="0" smtClean="0"/>
              <a:t>Transmission</a:t>
            </a:r>
          </a:p>
          <a:p>
            <a:pPr lvl="1" eaLnBrk="1" hangingPunct="1"/>
            <a:r>
              <a:rPr lang="en-US" dirty="0" smtClean="0"/>
              <a:t>Process of transmitting</a:t>
            </a:r>
          </a:p>
          <a:p>
            <a:pPr lvl="1" eaLnBrk="1" hangingPunct="1"/>
            <a:r>
              <a:rPr lang="en-US" dirty="0" smtClean="0"/>
              <a:t>Signal progress after transmitted</a:t>
            </a:r>
          </a:p>
          <a:p>
            <a:pPr eaLnBrk="1" hangingPunct="1"/>
            <a:r>
              <a:rPr lang="en-US" dirty="0" smtClean="0"/>
              <a:t>Transceiver</a:t>
            </a:r>
          </a:p>
          <a:p>
            <a:pPr lvl="1" eaLnBrk="1" hangingPunct="1"/>
            <a:r>
              <a:rPr lang="en-US" dirty="0" smtClean="0"/>
              <a:t>Transmit and receive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921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C622A5-092D-41BA-B22A-A148C98CEFC5}" type="slidenum">
              <a:rPr lang="en-US" smtClean="0"/>
              <a:pPr eaLnBrk="1" hangingPunct="1"/>
              <a:t>90</a:t>
            </a:fld>
            <a:endParaRPr lang="en-US" smtClean="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Cabling (cont’d.)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Components</a:t>
            </a:r>
          </a:p>
          <a:p>
            <a:pPr lvl="1" eaLnBrk="1" hangingPunct="1"/>
            <a:r>
              <a:rPr lang="en-US" dirty="0" smtClean="0"/>
              <a:t>Entrance facilities</a:t>
            </a:r>
          </a:p>
          <a:p>
            <a:pPr lvl="1" eaLnBrk="1" hangingPunct="1"/>
            <a:r>
              <a:rPr lang="en-US" dirty="0" smtClean="0"/>
              <a:t>MDF (main distribution frame)</a:t>
            </a:r>
          </a:p>
          <a:p>
            <a:pPr lvl="1" eaLnBrk="1" hangingPunct="1"/>
            <a:r>
              <a:rPr lang="en-US" dirty="0" smtClean="0"/>
              <a:t>Cross-connect facilities</a:t>
            </a:r>
          </a:p>
          <a:p>
            <a:pPr lvl="1" eaLnBrk="1" hangingPunct="1"/>
            <a:r>
              <a:rPr lang="en-US" dirty="0" smtClean="0"/>
              <a:t>IDF (intermediate distribution frame)</a:t>
            </a:r>
          </a:p>
          <a:p>
            <a:pPr lvl="1" eaLnBrk="1" hangingPunct="1"/>
            <a:r>
              <a:rPr lang="en-US" dirty="0" smtClean="0"/>
              <a:t>Backbone wiring</a:t>
            </a:r>
          </a:p>
          <a:p>
            <a:pPr lvl="1" eaLnBrk="1" hangingPunct="1"/>
            <a:r>
              <a:rPr lang="en-US" dirty="0" smtClean="0"/>
              <a:t>Telecommunications closet</a:t>
            </a:r>
          </a:p>
          <a:p>
            <a:pPr lvl="1" eaLnBrk="1" hangingPunct="1"/>
            <a:r>
              <a:rPr lang="en-US" dirty="0" smtClean="0"/>
              <a:t>Horizontal wiring</a:t>
            </a:r>
          </a:p>
          <a:p>
            <a:pPr lvl="1" eaLnBrk="1" hangingPunct="1"/>
            <a:r>
              <a:rPr lang="en-US" dirty="0" smtClean="0"/>
              <a:t>Work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942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E01372-9507-4598-B659-763E418CED12}" type="slidenum">
              <a:rPr lang="en-US" smtClean="0"/>
              <a:pPr eaLnBrk="1" hangingPunct="1"/>
              <a:t>91</a:t>
            </a:fld>
            <a:endParaRPr lang="en-US" smtClean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Cabling (cont’d.)</a:t>
            </a:r>
          </a:p>
        </p:txBody>
      </p:sp>
      <p:grpSp>
        <p:nvGrpSpPr>
          <p:cNvPr id="94213" name="Group 6"/>
          <p:cNvGrpSpPr>
            <a:grpSpLocks/>
          </p:cNvGrpSpPr>
          <p:nvPr/>
        </p:nvGrpSpPr>
        <p:grpSpPr bwMode="auto">
          <a:xfrm>
            <a:off x="609600" y="2590800"/>
            <a:ext cx="7781925" cy="2271713"/>
            <a:chOff x="384" y="1392"/>
            <a:chExt cx="4902" cy="1431"/>
          </a:xfrm>
        </p:grpSpPr>
        <p:sp>
          <p:nvSpPr>
            <p:cNvPr id="94214" name="Text Box 7"/>
            <p:cNvSpPr txBox="1">
              <a:spLocks noChangeArrowheads="1"/>
            </p:cNvSpPr>
            <p:nvPr/>
          </p:nvSpPr>
          <p:spPr bwMode="auto">
            <a:xfrm>
              <a:off x="384" y="2592"/>
              <a:ext cx="37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Table 3-2 TIA/EIA specifications for backbone cabling</a:t>
              </a:r>
            </a:p>
          </p:txBody>
        </p:sp>
        <p:pic>
          <p:nvPicPr>
            <p:cNvPr id="94215" name="Picture 8" descr="Table 3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392"/>
              <a:ext cx="4854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9318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F5B0-CCC0-4146-B96C-D32655CA60FB}" type="slidenum">
              <a:rPr lang="en-US" smtClean="0"/>
              <a:pPr eaLnBrk="1" hangingPunct="1"/>
              <a:t>92</a:t>
            </a:fld>
            <a:endParaRPr lang="en-US" smtClean="0"/>
          </a:p>
        </p:txBody>
      </p:sp>
      <p:grpSp>
        <p:nvGrpSpPr>
          <p:cNvPr id="93188" name="Group 12"/>
          <p:cNvGrpSpPr>
            <a:grpSpLocks/>
          </p:cNvGrpSpPr>
          <p:nvPr/>
        </p:nvGrpSpPr>
        <p:grpSpPr bwMode="auto">
          <a:xfrm>
            <a:off x="990600" y="533400"/>
            <a:ext cx="3429000" cy="2120900"/>
            <a:chOff x="432" y="1248"/>
            <a:chExt cx="2208" cy="1625"/>
          </a:xfrm>
        </p:grpSpPr>
        <p:pic>
          <p:nvPicPr>
            <p:cNvPr id="93198" name="Picture 7" descr="chp3_F0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2160" cy="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99" name="Text Box 9"/>
            <p:cNvSpPr txBox="1">
              <a:spLocks noChangeArrowheads="1"/>
            </p:cNvSpPr>
            <p:nvPr/>
          </p:nvSpPr>
          <p:spPr bwMode="auto">
            <a:xfrm>
              <a:off x="432" y="2592"/>
              <a:ext cx="196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3-41 Patch panel</a:t>
              </a:r>
            </a:p>
          </p:txBody>
        </p:sp>
      </p:grpSp>
      <p:grpSp>
        <p:nvGrpSpPr>
          <p:cNvPr id="93189" name="Group 27"/>
          <p:cNvGrpSpPr>
            <a:grpSpLocks/>
          </p:cNvGrpSpPr>
          <p:nvPr/>
        </p:nvGrpSpPr>
        <p:grpSpPr bwMode="auto">
          <a:xfrm>
            <a:off x="4953000" y="571500"/>
            <a:ext cx="3429000" cy="1398588"/>
            <a:chOff x="3168" y="768"/>
            <a:chExt cx="2160" cy="881"/>
          </a:xfrm>
        </p:grpSpPr>
        <p:pic>
          <p:nvPicPr>
            <p:cNvPr id="93196" name="Picture 8" descr="chp3_F04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" y="768"/>
              <a:ext cx="2119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97" name="Text Box 10"/>
            <p:cNvSpPr txBox="1">
              <a:spLocks noChangeArrowheads="1"/>
            </p:cNvSpPr>
            <p:nvPr/>
          </p:nvSpPr>
          <p:spPr bwMode="auto">
            <a:xfrm>
              <a:off x="3168" y="1418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3-42 Patch panel</a:t>
              </a:r>
            </a:p>
          </p:txBody>
        </p:sp>
      </p:grpSp>
      <p:grpSp>
        <p:nvGrpSpPr>
          <p:cNvPr id="93190" name="Group 21"/>
          <p:cNvGrpSpPr>
            <a:grpSpLocks/>
          </p:cNvGrpSpPr>
          <p:nvPr/>
        </p:nvGrpSpPr>
        <p:grpSpPr bwMode="auto">
          <a:xfrm>
            <a:off x="914400" y="3200400"/>
            <a:ext cx="4338638" cy="2790825"/>
            <a:chOff x="473" y="1440"/>
            <a:chExt cx="2733" cy="1758"/>
          </a:xfrm>
        </p:grpSpPr>
        <p:pic>
          <p:nvPicPr>
            <p:cNvPr id="93194" name="Picture 22" descr="chp3_F04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440"/>
              <a:ext cx="2678" cy="1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95" name="Text Box 23"/>
            <p:cNvSpPr txBox="1">
              <a:spLocks noChangeArrowheads="1"/>
            </p:cNvSpPr>
            <p:nvPr/>
          </p:nvSpPr>
          <p:spPr bwMode="auto">
            <a:xfrm>
              <a:off x="473" y="2967"/>
              <a:ext cx="2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3-43 Horizontal wiring</a:t>
              </a:r>
            </a:p>
          </p:txBody>
        </p:sp>
      </p:grpSp>
      <p:grpSp>
        <p:nvGrpSpPr>
          <p:cNvPr id="93191" name="Group 24"/>
          <p:cNvGrpSpPr>
            <a:grpSpLocks/>
          </p:cNvGrpSpPr>
          <p:nvPr/>
        </p:nvGrpSpPr>
        <p:grpSpPr bwMode="auto">
          <a:xfrm>
            <a:off x="6019800" y="3175000"/>
            <a:ext cx="2743200" cy="2470150"/>
            <a:chOff x="3600" y="1776"/>
            <a:chExt cx="1728" cy="1556"/>
          </a:xfrm>
        </p:grpSpPr>
        <p:pic>
          <p:nvPicPr>
            <p:cNvPr id="93192" name="Picture 25" descr="chp3_F04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776"/>
              <a:ext cx="912" cy="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93" name="Text Box 26"/>
            <p:cNvSpPr txBox="1">
              <a:spLocks noChangeArrowheads="1"/>
            </p:cNvSpPr>
            <p:nvPr/>
          </p:nvSpPr>
          <p:spPr bwMode="auto">
            <a:xfrm>
              <a:off x="3600" y="2928"/>
              <a:ext cx="17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3-44 A standard TIA/EIA outlet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8A05CC-6FC3-4DE6-AAC2-1A27A9892178}" type="slidenum">
              <a:rPr lang="en-US" smtClean="0"/>
              <a:pPr eaLnBrk="1" hangingPunct="1"/>
              <a:t>93</a:t>
            </a:fld>
            <a:endParaRPr lang="en-US" smtClean="0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 Practices for Cable Installation and Management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Choosing correct cabling</a:t>
            </a:r>
          </a:p>
          <a:p>
            <a:pPr lvl="1" eaLnBrk="1" hangingPunct="1"/>
            <a:r>
              <a:rPr lang="en-US" dirty="0" smtClean="0"/>
              <a:t>Follow manufacturers’ installation guidelines</a:t>
            </a:r>
          </a:p>
          <a:p>
            <a:pPr lvl="1" eaLnBrk="1" hangingPunct="1"/>
            <a:r>
              <a:rPr lang="en-US" dirty="0" smtClean="0"/>
              <a:t>Follow TIA/EIA standards</a:t>
            </a:r>
          </a:p>
          <a:p>
            <a:pPr eaLnBrk="1" hangingPunct="1"/>
            <a:r>
              <a:rPr lang="en-US" dirty="0" smtClean="0"/>
              <a:t>Network problems</a:t>
            </a:r>
          </a:p>
          <a:p>
            <a:pPr lvl="1" eaLnBrk="1" hangingPunct="1"/>
            <a:r>
              <a:rPr lang="en-US" dirty="0" smtClean="0"/>
              <a:t>Often traced to poor cable </a:t>
            </a:r>
            <a:r>
              <a:rPr lang="en-US" smtClean="0"/>
              <a:t>installation techniques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</TotalTime>
  <Words>3700</Words>
  <Application>Microsoft Office PowerPoint</Application>
  <PresentationFormat>On-screen Show (4:3)</PresentationFormat>
  <Paragraphs>758</Paragraphs>
  <Slides>93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95" baseType="lpstr">
      <vt:lpstr>3_Default Design</vt:lpstr>
      <vt:lpstr>Default Design</vt:lpstr>
      <vt:lpstr>Network+ Guide to Networks 5th Edition</vt:lpstr>
      <vt:lpstr>Objectives</vt:lpstr>
      <vt:lpstr>Network connections</vt:lpstr>
      <vt:lpstr>Port Types</vt:lpstr>
      <vt:lpstr>Cross-over versus straight-through cables</vt:lpstr>
      <vt:lpstr>Auto-MDIX</vt:lpstr>
      <vt:lpstr>Auto-MDIX</vt:lpstr>
      <vt:lpstr>Transmission Basics</vt:lpstr>
      <vt:lpstr>Transmission Basics</vt:lpstr>
      <vt:lpstr>Analog and Digital Signaling</vt:lpstr>
      <vt:lpstr>PowerPoint Presentation</vt:lpstr>
      <vt:lpstr>Analog and Digital Signaling (cont’d.)</vt:lpstr>
      <vt:lpstr>PowerPoint Presentation</vt:lpstr>
      <vt:lpstr>Analog and Digital Signaling (cont’d.)</vt:lpstr>
      <vt:lpstr>PowerPoint Presentation</vt:lpstr>
      <vt:lpstr>PowerPoint Presentation</vt:lpstr>
      <vt:lpstr>Analog and Digital Signaling (cont’d.)</vt:lpstr>
      <vt:lpstr>Analog and Digital Signaling (cont’d.)</vt:lpstr>
      <vt:lpstr>Data Modulation</vt:lpstr>
      <vt:lpstr>Data Modulation (cont’d.)</vt:lpstr>
      <vt:lpstr>Data Modulation (cont’d.)</vt:lpstr>
      <vt:lpstr>PowerPoint Presentation</vt:lpstr>
      <vt:lpstr>Simplex, Half-Duplex, and Duplex</vt:lpstr>
      <vt:lpstr>PowerPoint Presentation</vt:lpstr>
      <vt:lpstr>Multiplexing</vt:lpstr>
      <vt:lpstr>PowerPoint Presentation</vt:lpstr>
      <vt:lpstr>PowerPoint Presentation</vt:lpstr>
      <vt:lpstr>PowerPoint Presentation</vt:lpstr>
      <vt:lpstr>PowerPoint Presentation</vt:lpstr>
      <vt:lpstr>Relationships Between Nodes</vt:lpstr>
      <vt:lpstr>Relationships Between Nodes (cont’d.)</vt:lpstr>
      <vt:lpstr>Throughput and Bandwidth</vt:lpstr>
      <vt:lpstr>Throughput and Bandwidth (cont’d.)</vt:lpstr>
      <vt:lpstr>Common media characteristics</vt:lpstr>
      <vt:lpstr>Common Media Characteristics</vt:lpstr>
      <vt:lpstr>Network Media</vt:lpstr>
      <vt:lpstr>Throughput</vt:lpstr>
      <vt:lpstr>Cost</vt:lpstr>
      <vt:lpstr>Noise Immunity</vt:lpstr>
      <vt:lpstr>Size and Scalability</vt:lpstr>
      <vt:lpstr>Size and Scalability (cont’d.)</vt:lpstr>
      <vt:lpstr>Connectors and Media Converters</vt:lpstr>
      <vt:lpstr>Connectors and Media Converters (cont’d.)</vt:lpstr>
      <vt:lpstr>Primary Cable Types</vt:lpstr>
      <vt:lpstr>Coaxial Cable</vt:lpstr>
      <vt:lpstr>Coaxial Cable (cont’d.)</vt:lpstr>
      <vt:lpstr>Coaxial Cable (cont’d.)</vt:lpstr>
      <vt:lpstr>Coaxial Cable (cont’d.)</vt:lpstr>
      <vt:lpstr>Twisted Pair Cable</vt:lpstr>
      <vt:lpstr>Twisted Pair Cable (cont’d.)</vt:lpstr>
      <vt:lpstr>Twisted Pair Cable (cont’d.)</vt:lpstr>
      <vt:lpstr>Twisted Pair Cable (cont’d.)</vt:lpstr>
      <vt:lpstr>STP (Shielded Twisted Pair)</vt:lpstr>
      <vt:lpstr>UTP (Unshielded Twisted Pair)</vt:lpstr>
      <vt:lpstr>UTP (Unshielded Twisted Pair)</vt:lpstr>
      <vt:lpstr>UTP (Unshielded Twisted Pair) (cont’d.)</vt:lpstr>
      <vt:lpstr>UTP (Unshielded Twisted Pair) (cont’d.)</vt:lpstr>
      <vt:lpstr>Comparing STP and UTP</vt:lpstr>
      <vt:lpstr>Comparing STP and UTP (cont’d.)</vt:lpstr>
      <vt:lpstr>Terminating Twisted Pair Cable</vt:lpstr>
      <vt:lpstr>PowerPoint Presentation</vt:lpstr>
      <vt:lpstr>PowerPoint Presentation</vt:lpstr>
      <vt:lpstr>Terminating Twisted Pair Cable (cont’d.)</vt:lpstr>
      <vt:lpstr>Terminating Twisted Pair Cable (cont’d.)</vt:lpstr>
      <vt:lpstr>Fiber-Optic Cable</vt:lpstr>
      <vt:lpstr>Fiber-Optic Cable (cont’d.)</vt:lpstr>
      <vt:lpstr>PowerPoint Presentation</vt:lpstr>
      <vt:lpstr>SMF (Single-Mode Fiber)</vt:lpstr>
      <vt:lpstr>SMF (Single-Mode Fiber) (cont’d.)</vt:lpstr>
      <vt:lpstr>MMF (Multimode Fiber)</vt:lpstr>
      <vt:lpstr>MMF (Multimode Fiber) (cont’d.)</vt:lpstr>
      <vt:lpstr>MMF (Multimode Fiber) (cont’d.)</vt:lpstr>
      <vt:lpstr>MMF (Multimode Fiber) (cont’d.)</vt:lpstr>
      <vt:lpstr>MMF (Multimode Fiber) (cont’d.)</vt:lpstr>
      <vt:lpstr>PowerPoint Presentation</vt:lpstr>
      <vt:lpstr>DTE (Data Terminal Equipment) and DCE (Data Circuit-Terminating Equipment) Connector Cables</vt:lpstr>
      <vt:lpstr>DTE and DCE Connector Cables (cont’d.)</vt:lpstr>
      <vt:lpstr>DTE and DCE Connector Cables (cont’d.)</vt:lpstr>
      <vt:lpstr>DTE and DCE Connector Cables (cont’d.)</vt:lpstr>
      <vt:lpstr>Cable Comparisons</vt:lpstr>
      <vt:lpstr>Structured Cabling</vt:lpstr>
      <vt:lpstr>Work Area</vt:lpstr>
      <vt:lpstr>Horizontal Wiring</vt:lpstr>
      <vt:lpstr>Telecommunications Closet</vt:lpstr>
      <vt:lpstr>Equipment Rooms</vt:lpstr>
      <vt:lpstr>Backbone Cabling</vt:lpstr>
      <vt:lpstr>Entrance Facilities</vt:lpstr>
      <vt:lpstr>PowerPoint Presentation</vt:lpstr>
      <vt:lpstr>PowerPoint Presentation</vt:lpstr>
      <vt:lpstr>Structured Cabling (cont’d.)</vt:lpstr>
      <vt:lpstr>Structured Cabling (cont’d.)</vt:lpstr>
      <vt:lpstr>PowerPoint Presentation</vt:lpstr>
      <vt:lpstr>Best Practices for Cable Installation and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5th Edition</dc:title>
  <dc:creator>Patterson Ronald</dc:creator>
  <cp:lastModifiedBy>Computer Services</cp:lastModifiedBy>
  <cp:revision>542</cp:revision>
  <dcterms:created xsi:type="dcterms:W3CDTF">2007-07-09T21:56:01Z</dcterms:created>
  <dcterms:modified xsi:type="dcterms:W3CDTF">2015-02-03T15:56:39Z</dcterms:modified>
</cp:coreProperties>
</file>