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064" r:id="rId4"/>
  </p:sldMasterIdLst>
  <p:notesMasterIdLst>
    <p:notesMasterId r:id="rId53"/>
  </p:notesMasterIdLst>
  <p:sldIdLst>
    <p:sldId id="319" r:id="rId5"/>
    <p:sldId id="320" r:id="rId6"/>
    <p:sldId id="321" r:id="rId7"/>
    <p:sldId id="322" r:id="rId8"/>
    <p:sldId id="368" r:id="rId9"/>
    <p:sldId id="323" r:id="rId10"/>
    <p:sldId id="324" r:id="rId11"/>
    <p:sldId id="388" r:id="rId12"/>
    <p:sldId id="325" r:id="rId13"/>
    <p:sldId id="326" r:id="rId14"/>
    <p:sldId id="327" r:id="rId15"/>
    <p:sldId id="328" r:id="rId16"/>
    <p:sldId id="389" r:id="rId17"/>
    <p:sldId id="329" r:id="rId18"/>
    <p:sldId id="390" r:id="rId19"/>
    <p:sldId id="330" r:id="rId20"/>
    <p:sldId id="377" r:id="rId21"/>
    <p:sldId id="331" r:id="rId22"/>
    <p:sldId id="394" r:id="rId23"/>
    <p:sldId id="372" r:id="rId24"/>
    <p:sldId id="332" r:id="rId25"/>
    <p:sldId id="371" r:id="rId26"/>
    <p:sldId id="334" r:id="rId27"/>
    <p:sldId id="398" r:id="rId28"/>
    <p:sldId id="400" r:id="rId29"/>
    <p:sldId id="378" r:id="rId30"/>
    <p:sldId id="379" r:id="rId31"/>
    <p:sldId id="335" r:id="rId32"/>
    <p:sldId id="381" r:id="rId33"/>
    <p:sldId id="401" r:id="rId34"/>
    <p:sldId id="380" r:id="rId35"/>
    <p:sldId id="336" r:id="rId36"/>
    <p:sldId id="373" r:id="rId37"/>
    <p:sldId id="374" r:id="rId38"/>
    <p:sldId id="383" r:id="rId39"/>
    <p:sldId id="384" r:id="rId40"/>
    <p:sldId id="337" r:id="rId41"/>
    <p:sldId id="376" r:id="rId42"/>
    <p:sldId id="338" r:id="rId43"/>
    <p:sldId id="339" r:id="rId44"/>
    <p:sldId id="395" r:id="rId45"/>
    <p:sldId id="396" r:id="rId46"/>
    <p:sldId id="386" r:id="rId47"/>
    <p:sldId id="341" r:id="rId48"/>
    <p:sldId id="402" r:id="rId49"/>
    <p:sldId id="397" r:id="rId50"/>
    <p:sldId id="387" r:id="rId51"/>
    <p:sldId id="367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0" autoAdjust="0"/>
  </p:normalViewPr>
  <p:slideViewPr>
    <p:cSldViewPr>
      <p:cViewPr varScale="1">
        <p:scale>
          <a:sx n="108" d="100"/>
          <a:sy n="108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8450FAD-96D0-4DF0-98B4-02B907608ADC}" type="datetimeFigureOut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ED20006-9F61-43CA-9D30-0DD87742E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9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B6D55B-C432-40EE-936C-9F0815125B8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4426F-9F65-4F52-BE0F-75E626DAB8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7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61561-57A2-4E8D-909E-54210B38DA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1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A783F-8E7F-4409-8B37-E107243BA9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7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C1D0F-1F60-463C-AC70-2258AF3AFFE6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B15CA-DBDB-4E18-B53D-9EEA4CC1A6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74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9A648-8C55-4DD6-B3D7-494446316D86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A2414-DB72-416D-A58C-1E47AE890B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1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74676-25EF-4F9C-8E41-62C01F234D08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93AA9-B16E-4F12-83EC-32B8CBF2B8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4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524DE-2F94-4D5F-A240-EB384A82A459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70BC-640A-45E5-8C1E-5C3A699A60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2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73630-3B20-4422-AA3E-996EB06C4967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DBDDD-35F1-469F-9AAE-7E6FCE96EE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96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D3E74-85AA-492C-919A-6AF918A873BA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EB790-FE52-4D7F-B9BE-C69F6BDD4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35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AB29F-E878-4D4B-A67B-61083FE0C163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79604-9DA7-4F9E-AAF6-0ED4719D0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93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BC611-A0C0-48DC-AB29-560F0F4F13BF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A7CE2-3B90-4C62-97A5-5DE62CE69E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10B4B-A109-4419-9649-0DAB6F3012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25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5623-7FA8-4791-ACE2-8D5C0349E5CF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362F1-2B7E-4CFB-A8A8-44AA9B0994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0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19EB6-59D1-4BB4-86D3-297F7800747D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060B2-C6E5-4C7C-AEE6-A35044372E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97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4E37-72A5-41B2-BBC1-9D15AB23B56B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13173-AED8-4A91-8040-A794F621E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53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3F0E9-F939-4BFB-9702-57758EC27946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F4F1A-8D21-485E-982F-F9B42F7A3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06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FBAA8-7308-40A2-BC3E-5ABFC389E50F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8749F-8F6D-4222-8F14-1030D9B1C7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457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42783-574E-4089-AFCB-F145672565F0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4C52D-8A4E-4AD9-9ACF-0E7B53435B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977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1FB60-2848-42C5-A707-67733F211429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54378-593B-414A-A429-9CCFE8DA74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36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15E8E-B829-457F-9D22-853A78B84DB2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FCEDA-7E59-41E4-9298-6ECC4A1231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96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E7DEB-262C-4891-9A54-CF43D4B9F74C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0C76A-88BB-4807-8A4F-A231BC85AD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609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9C3BE-B471-40D5-85C8-F0B270FCE949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812E6-4FA5-4FAE-B29A-1E236F1A9A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2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48EF1-1F44-43D3-81DB-5BD52AAFB4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048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5E170-3334-4392-82B1-15C010D5B7CF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010C9-F6DA-4EB8-B875-D620491A76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62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46EE6-A978-4281-883E-263CF134A1C1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64FC6-1AB3-4BAF-9012-199AE7867B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37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B111F-1D59-40CF-B29F-E9D139397069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9E2DF-2691-4D01-A58F-A7C31BC9EA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800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92E2B-0F5E-4C70-95B7-DCFB8D6709A6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30CD7-3E62-4153-A8DD-78E6CF110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455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9A598-9C10-4D63-8F3F-735900F34D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786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0000D-4049-4F0A-9193-62AA6CFF5D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0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984F2-3D50-4DA0-AB8C-DD54ABDD1E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067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89FB2-5D62-49C4-AC99-C4DDD9BB2C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848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7FE0E-3F4F-4DFD-A54A-89ED5F522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657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3D67E-C1E0-4772-841F-319CF3EB0A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D1707-4D0E-4D71-8637-B9FD6A3080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026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C9ACB-2B0B-4A0B-B40C-CB7263F385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927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6EED8-5EDA-4EEB-92DA-DDC5FC86F5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138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781EB-D856-441C-8C31-E47D822DFE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33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C4FB-8E3A-485B-9950-4DA061063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519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00BA6-9184-4D15-8E53-6054A9BB9D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201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F34F0-8CD5-4243-992B-429D2D5574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9DA75-473C-4641-BC8B-AEC36E9D27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893CE-BF04-4A79-AB35-8324E0482C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2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0282B-DC71-47DA-8800-D4E2DF2CDA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A7B17-0AE4-42F2-A3C0-BF9E71A513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6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71E97-CC65-431E-88EF-350490E7AF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7AC536-1357-47E7-9041-DBFA4F12F4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08B570C-E629-4FAB-B358-5D09F39B5AAB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2D1238A-BA4A-46BC-B191-C992D2DFC7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0B9B034-F9D1-4D0D-ABD1-B7F6208544D9}" type="datetime1">
              <a:rPr lang="en-US"/>
              <a:pPr>
                <a:defRPr/>
              </a:pPr>
              <a:t>1/27/2015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FF375B3-F5C3-4237-9637-F634D71C8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35CBA44-65AE-4401-A743-1704B641F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smtClean="0"/>
              <a:t>Network+ Guide to Networks</a:t>
            </a:r>
            <a:br>
              <a:rPr lang="en-US" b="1" smtClean="0"/>
            </a:br>
            <a:r>
              <a:rPr lang="en-US" b="1" smtClean="0"/>
              <a:t>6</a:t>
            </a:r>
            <a:r>
              <a:rPr lang="en-US" b="1" baseline="30000" smtClean="0"/>
              <a:t>th</a:t>
            </a:r>
            <a:r>
              <a:rPr lang="en-US" b="1" smtClean="0"/>
              <a:t> Edition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smtClean="0"/>
              <a:t>Chapter 2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smtClean="0"/>
              <a:t>Networking Standards and the OSI Model</a:t>
            </a:r>
          </a:p>
        </p:txBody>
      </p:sp>
      <p:pic>
        <p:nvPicPr>
          <p:cNvPr id="16388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F204EF-5880-425C-A602-75A431E88BC9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ISO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ISO (International Organization for Standardization)</a:t>
            </a:r>
          </a:p>
          <a:p>
            <a:pPr lvl="1" eaLnBrk="1" hangingPunct="1"/>
            <a:r>
              <a:rPr lang="en-US" smtClean="0"/>
              <a:t>Headquartered in Geneva, Switzerland</a:t>
            </a:r>
          </a:p>
          <a:p>
            <a:pPr lvl="1" eaLnBrk="1" hangingPunct="1"/>
            <a:r>
              <a:rPr lang="en-US" smtClean="0"/>
              <a:t>Collection of standards organizations</a:t>
            </a:r>
          </a:p>
          <a:p>
            <a:pPr lvl="2" eaLnBrk="1" hangingPunct="1"/>
            <a:r>
              <a:rPr lang="en-US" smtClean="0"/>
              <a:t>Representing 57 countries</a:t>
            </a:r>
          </a:p>
          <a:p>
            <a:pPr eaLnBrk="1" hangingPunct="1"/>
            <a:r>
              <a:rPr lang="en-US" smtClean="0"/>
              <a:t>Goal of ISO </a:t>
            </a:r>
          </a:p>
          <a:p>
            <a:pPr lvl="1" eaLnBrk="1" hangingPunct="1"/>
            <a:r>
              <a:rPr lang="en-US" smtClean="0"/>
              <a:t>Establish international technological standards to facilitate global exchange of information and barrier free trade</a:t>
            </a:r>
          </a:p>
          <a:p>
            <a:pPr eaLnBrk="1" hangingPunct="1"/>
            <a:r>
              <a:rPr lang="en-US" smtClean="0"/>
              <a:t>Widespread authority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113F19-E9C6-4791-BE19-8C3716CF71BE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ITU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ITU (International Telecommunication Union)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Specialized United Nations agency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Regulates international telecommunications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Provides developing countries with technical expertise and equipment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Founded in 1865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Joined United Nations in 1947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Members from 191 countries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Focus of ITU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Global telecommunications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Worldwide Internet services implementation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85E4F0-4A44-4175-9CE2-CCE79CC1694A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ISOC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ISOC (Internet Society)</a:t>
            </a:r>
          </a:p>
          <a:p>
            <a:pPr lvl="1" eaLnBrk="1" hangingPunct="1"/>
            <a:r>
              <a:rPr lang="en-US" smtClean="0"/>
              <a:t>Founded in 1992</a:t>
            </a:r>
          </a:p>
          <a:p>
            <a:pPr lvl="1" eaLnBrk="1" hangingPunct="1"/>
            <a:r>
              <a:rPr lang="en-US" smtClean="0"/>
              <a:t>Professional membership society</a:t>
            </a:r>
          </a:p>
          <a:p>
            <a:pPr lvl="1" eaLnBrk="1" hangingPunct="1"/>
            <a:r>
              <a:rPr lang="en-US" smtClean="0"/>
              <a:t>Establishes technical Internet standards</a:t>
            </a:r>
          </a:p>
          <a:p>
            <a:pPr eaLnBrk="1" hangingPunct="1"/>
            <a:r>
              <a:rPr lang="en-US" smtClean="0"/>
              <a:t>Current ISOC concerns</a:t>
            </a:r>
          </a:p>
          <a:p>
            <a:pPr lvl="1" eaLnBrk="1" hangingPunct="1"/>
            <a:r>
              <a:rPr lang="en-US" smtClean="0"/>
              <a:t>Rapid Internet growth</a:t>
            </a:r>
          </a:p>
          <a:p>
            <a:pPr lvl="1" eaLnBrk="1" hangingPunct="1"/>
            <a:r>
              <a:rPr lang="en-US" smtClean="0"/>
              <a:t>Keeping Internet accessible</a:t>
            </a:r>
          </a:p>
          <a:p>
            <a:pPr lvl="1" eaLnBrk="1" hangingPunct="1"/>
            <a:r>
              <a:rPr lang="en-US" smtClean="0"/>
              <a:t>Information security</a:t>
            </a:r>
          </a:p>
          <a:p>
            <a:pPr lvl="1" eaLnBrk="1" hangingPunct="1"/>
            <a:r>
              <a:rPr lang="en-US" smtClean="0"/>
              <a:t>Stable Internet addressing services</a:t>
            </a:r>
          </a:p>
          <a:p>
            <a:pPr lvl="1" eaLnBrk="1" hangingPunct="1"/>
            <a:r>
              <a:rPr lang="en-US" smtClean="0"/>
              <a:t>Open standards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D3ED41-B9AB-4255-B2EF-B4B04A9F075C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ISOC (cont’d.)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ISOC oversees groups with specific missions</a:t>
            </a:r>
          </a:p>
          <a:p>
            <a:pPr lvl="1" eaLnBrk="1" hangingPunct="1"/>
            <a:r>
              <a:rPr lang="en-US" smtClean="0"/>
              <a:t>IAB (Internet Architecture Board)</a:t>
            </a:r>
          </a:p>
          <a:p>
            <a:pPr lvl="2" eaLnBrk="1" hangingPunct="1"/>
            <a:r>
              <a:rPr lang="en-US" smtClean="0"/>
              <a:t>Technical advisory group</a:t>
            </a:r>
          </a:p>
          <a:p>
            <a:pPr lvl="2" eaLnBrk="1" hangingPunct="1"/>
            <a:r>
              <a:rPr lang="en-US" smtClean="0"/>
              <a:t>Overseeing Internet’s design and management</a:t>
            </a:r>
          </a:p>
          <a:p>
            <a:pPr lvl="1" eaLnBrk="1" hangingPunct="1"/>
            <a:r>
              <a:rPr lang="en-US" smtClean="0"/>
              <a:t>IETF (Internet Engineering Task Force)</a:t>
            </a:r>
          </a:p>
          <a:p>
            <a:pPr lvl="2" eaLnBrk="1" hangingPunct="1"/>
            <a:r>
              <a:rPr lang="en-US" smtClean="0"/>
              <a:t>Sets Internet system communication standards</a:t>
            </a:r>
          </a:p>
          <a:p>
            <a:pPr lvl="2" eaLnBrk="1" hangingPunct="1"/>
            <a:r>
              <a:rPr lang="en-US" smtClean="0"/>
              <a:t>Particularly protocol operation and interaction</a:t>
            </a:r>
          </a:p>
          <a:p>
            <a:pPr lvl="2" eaLnBrk="1" hangingPunct="1"/>
            <a:r>
              <a:rPr lang="en-US" smtClean="0"/>
              <a:t>Anyone may submit standard proposal</a:t>
            </a:r>
          </a:p>
          <a:p>
            <a:pPr lvl="2" eaLnBrk="1" hangingPunct="1"/>
            <a:r>
              <a:rPr lang="en-US" smtClean="0"/>
              <a:t>Elaborate review, testing, and approval processes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9E46E8-0433-42EE-B257-A055FFF7DD5E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IANA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 (Internet Protocol) address</a:t>
            </a:r>
          </a:p>
          <a:p>
            <a:pPr lvl="1" eaLnBrk="1" hangingPunct="1"/>
            <a:r>
              <a:rPr lang="en-US" dirty="0" smtClean="0"/>
              <a:t>Address identifying computers in TCP/IP based (Internet) networks</a:t>
            </a:r>
          </a:p>
          <a:p>
            <a:pPr lvl="1" eaLnBrk="1" hangingPunct="1"/>
            <a:r>
              <a:rPr lang="en-US" dirty="0" smtClean="0"/>
              <a:t>Reliance on centralized management authorities</a:t>
            </a:r>
          </a:p>
          <a:p>
            <a:pPr eaLnBrk="1" hangingPunct="1"/>
            <a:r>
              <a:rPr lang="en-US" dirty="0" smtClean="0"/>
              <a:t>IP address management history</a:t>
            </a:r>
          </a:p>
          <a:p>
            <a:pPr lvl="1" eaLnBrk="1" hangingPunct="1"/>
            <a:r>
              <a:rPr lang="en-US" dirty="0" smtClean="0"/>
              <a:t>Initially: IANA (Internet Assigned Numbers Authority)</a:t>
            </a:r>
          </a:p>
          <a:p>
            <a:pPr lvl="1" eaLnBrk="1" hangingPunct="1"/>
            <a:r>
              <a:rPr lang="en-US" dirty="0" smtClean="0"/>
              <a:t>1997: Three RIRs (Regional Internet Registries)</a:t>
            </a:r>
          </a:p>
          <a:p>
            <a:pPr lvl="2" eaLnBrk="1" hangingPunct="1"/>
            <a:r>
              <a:rPr lang="en-US" dirty="0" smtClean="0"/>
              <a:t>ARIN (American Registry for Internet Numbers)</a:t>
            </a:r>
          </a:p>
          <a:p>
            <a:pPr lvl="2" eaLnBrk="1" hangingPunct="1"/>
            <a:r>
              <a:rPr lang="en-US" dirty="0" smtClean="0"/>
              <a:t>APNIC (Asia Pacific Network Information Centre)</a:t>
            </a:r>
          </a:p>
          <a:p>
            <a:pPr lvl="2" eaLnBrk="1" hangingPunct="1"/>
            <a:r>
              <a:rPr lang="en-US" dirty="0" smtClean="0"/>
              <a:t>RIPE (</a:t>
            </a:r>
            <a:r>
              <a:rPr lang="en-US" dirty="0" err="1" smtClean="0"/>
              <a:t>Réseaux</a:t>
            </a:r>
            <a:r>
              <a:rPr lang="en-US" dirty="0" smtClean="0"/>
              <a:t> IP </a:t>
            </a:r>
            <a:r>
              <a:rPr lang="en-US" dirty="0" err="1" smtClean="0"/>
              <a:t>Européens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0B7602-ED70-4E69-B36B-54A47B7FCE6A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ICANN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 address management history (cont’d.)</a:t>
            </a:r>
          </a:p>
          <a:p>
            <a:pPr lvl="1" eaLnBrk="1" hangingPunct="1"/>
            <a:r>
              <a:rPr lang="en-US" dirty="0" smtClean="0"/>
              <a:t>Late 1990s: ICANN (Internet Corporation for Assigned Names and Numbers)</a:t>
            </a:r>
          </a:p>
          <a:p>
            <a:pPr lvl="2" eaLnBrk="1" hangingPunct="1"/>
            <a:r>
              <a:rPr lang="en-US" dirty="0" smtClean="0"/>
              <a:t>Private nonprofit corporation</a:t>
            </a:r>
          </a:p>
          <a:p>
            <a:pPr lvl="2" eaLnBrk="1" hangingPunct="1"/>
            <a:r>
              <a:rPr lang="en-US" dirty="0" smtClean="0"/>
              <a:t>Remains responsible for IP addressing and domain name management</a:t>
            </a:r>
          </a:p>
          <a:p>
            <a:pPr lvl="2" eaLnBrk="1" hangingPunct="1"/>
            <a:r>
              <a:rPr lang="en-US" dirty="0" smtClean="0"/>
              <a:t>IANA performs system administration</a:t>
            </a:r>
          </a:p>
          <a:p>
            <a:pPr eaLnBrk="1" hangingPunct="1"/>
            <a:r>
              <a:rPr lang="en-US" dirty="0" smtClean="0"/>
              <a:t>Users and business obtain IP addresses from ISP (Internet service provider)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F49613-3A8F-49E7-9D85-013C67995E32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OSI Model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dirty="0" smtClean="0"/>
              <a:t>Acronym for Open Systems Interconnection.</a:t>
            </a:r>
          </a:p>
          <a:p>
            <a:pPr eaLnBrk="1" hangingPunct="1"/>
            <a:r>
              <a:rPr lang="en-US" dirty="0" smtClean="0"/>
              <a:t>Model </a:t>
            </a:r>
            <a:r>
              <a:rPr lang="en-US" dirty="0" smtClean="0"/>
              <a:t>for understanding and developing network computer-to-computer communications</a:t>
            </a:r>
          </a:p>
          <a:p>
            <a:pPr eaLnBrk="1" hangingPunct="1"/>
            <a:r>
              <a:rPr lang="en-US" dirty="0" smtClean="0"/>
              <a:t>Developed by ISO (1980s)</a:t>
            </a:r>
          </a:p>
          <a:p>
            <a:pPr eaLnBrk="1" hangingPunct="1"/>
            <a:r>
              <a:rPr lang="en-US" dirty="0" smtClean="0"/>
              <a:t>Divides network communications into seven layers</a:t>
            </a:r>
          </a:p>
          <a:p>
            <a:pPr lvl="1" eaLnBrk="1" hangingPunct="1"/>
            <a:r>
              <a:rPr lang="en-US" dirty="0" smtClean="0"/>
              <a:t>Physical, Data Link, Network, Transport, Session, Presentation, </a:t>
            </a:r>
            <a:r>
              <a:rPr lang="en-US" dirty="0" smtClean="0"/>
              <a:t>Application</a:t>
            </a:r>
            <a:endParaRPr lang="en-US" dirty="0"/>
          </a:p>
          <a:p>
            <a:pPr lvl="1" eaLnBrk="1" hangingPunct="1"/>
            <a:r>
              <a:rPr lang="en-US" dirty="0"/>
              <a:t>At each layer, protocols perform services unique to that layer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While performing those </a:t>
            </a:r>
            <a:r>
              <a:rPr lang="en-US" dirty="0"/>
              <a:t>services, the protocols also interact with protocols in the layers directly above and below.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59B8CF-77B7-4E33-9E65-9CF341E1FAC7}" type="slidenum">
              <a:rPr lang="en-US"/>
              <a:pPr eaLnBrk="1" hangingPunct="1"/>
              <a:t>17</a:t>
            </a:fld>
            <a:endParaRPr lang="en-US"/>
          </a:p>
        </p:txBody>
      </p:sp>
      <p:pic>
        <p:nvPicPr>
          <p:cNvPr id="34820" name="Picture 7" descr="Fig 2-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685800"/>
            <a:ext cx="6892925" cy="5029200"/>
          </a:xfrm>
          <a:noFill/>
        </p:spPr>
      </p:pic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133600" y="5867400"/>
            <a:ext cx="525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Figure 2.1 Flow of data through the OSI model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AC29A1-4E48-49EC-B65E-87068E3F9083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Layer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/>
            <a:r>
              <a:rPr lang="en-US" b="1" dirty="0"/>
              <a:t>Layer 7; PDU: data</a:t>
            </a:r>
            <a:endParaRPr lang="en-CA" b="1" dirty="0"/>
          </a:p>
          <a:p>
            <a:pPr eaLnBrk="1" hangingPunct="1"/>
            <a:r>
              <a:rPr lang="en-US" dirty="0" smtClean="0"/>
              <a:t>Does not include software </a:t>
            </a:r>
            <a:r>
              <a:rPr lang="en-US" dirty="0" smtClean="0"/>
              <a:t>applications however </a:t>
            </a:r>
            <a:r>
              <a:rPr lang="en-US" dirty="0" smtClean="0"/>
              <a:t>it must interact with  your </a:t>
            </a:r>
            <a:r>
              <a:rPr lang="en-US" smtClean="0"/>
              <a:t>software applications.</a:t>
            </a:r>
            <a:endParaRPr lang="en-US" dirty="0" smtClean="0"/>
          </a:p>
          <a:p>
            <a:pPr eaLnBrk="1" hangingPunct="1"/>
            <a:r>
              <a:rPr lang="en-US" dirty="0" smtClean="0"/>
              <a:t>Protocol functions</a:t>
            </a:r>
          </a:p>
          <a:p>
            <a:pPr lvl="1" eaLnBrk="1" hangingPunct="1"/>
            <a:r>
              <a:rPr lang="en-US" dirty="0" smtClean="0"/>
              <a:t>Facilitates communication between software applications and lower-layer network services</a:t>
            </a:r>
          </a:p>
          <a:p>
            <a:pPr lvl="1" eaLnBrk="1" hangingPunct="1"/>
            <a:r>
              <a:rPr lang="en-US" dirty="0" smtClean="0"/>
              <a:t>Network interprets application request</a:t>
            </a:r>
          </a:p>
          <a:p>
            <a:pPr lvl="1" eaLnBrk="1" hangingPunct="1"/>
            <a:r>
              <a:rPr lang="en-US" dirty="0" smtClean="0"/>
              <a:t>Application interprets data sent from network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1377B2-51CB-48D1-B143-862CF0B20C1C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Layer (cont’d.)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applications negotiate with application layer protocols</a:t>
            </a:r>
          </a:p>
          <a:p>
            <a:pPr lvl="1"/>
            <a:r>
              <a:rPr lang="en-US" dirty="0" smtClean="0"/>
              <a:t>Formatting, procedural, security, synchronization, and other requirements</a:t>
            </a:r>
          </a:p>
          <a:p>
            <a:pPr lvl="1"/>
            <a:r>
              <a:rPr lang="en-US" dirty="0" smtClean="0"/>
              <a:t>Example </a:t>
            </a:r>
            <a:r>
              <a:rPr lang="en-US" dirty="0"/>
              <a:t>of Application layer protocol: HTTP</a:t>
            </a:r>
            <a:endParaRPr lang="en-US" sz="4800" dirty="0"/>
          </a:p>
          <a:p>
            <a:pPr marL="0" indent="0">
              <a:buNone/>
            </a:pPr>
            <a:endParaRPr lang="en-US" sz="2800" dirty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41D6ED-4AC1-4EFC-AA3D-C28EF43952A7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 organizations that set standards for networking</a:t>
            </a:r>
          </a:p>
          <a:p>
            <a:pPr eaLnBrk="1" hangingPunct="1"/>
            <a:r>
              <a:rPr lang="en-US" smtClean="0"/>
              <a:t>Describe the purpose of the OSI model and each of its layers</a:t>
            </a:r>
          </a:p>
          <a:p>
            <a:pPr eaLnBrk="1" hangingPunct="1"/>
            <a:r>
              <a:rPr lang="en-US" smtClean="0"/>
              <a:t>Explain specific functions belonging to each OSI model layer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 Layer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CA" b="1" dirty="0"/>
              <a:t>Layer 6; PDU: </a:t>
            </a:r>
            <a:r>
              <a:rPr lang="en-CA" b="1" dirty="0" smtClean="0"/>
              <a:t>data</a:t>
            </a:r>
          </a:p>
          <a:p>
            <a:r>
              <a:rPr lang="en-US" dirty="0" smtClean="0"/>
              <a:t>Protocol functions</a:t>
            </a:r>
          </a:p>
          <a:p>
            <a:pPr lvl="1"/>
            <a:r>
              <a:rPr lang="en-US" dirty="0" smtClean="0"/>
              <a:t>Accept Application layer data</a:t>
            </a:r>
          </a:p>
          <a:p>
            <a:pPr lvl="1"/>
            <a:r>
              <a:rPr lang="en-US" dirty="0" smtClean="0"/>
              <a:t>Format data</a:t>
            </a:r>
          </a:p>
          <a:p>
            <a:pPr lvl="2"/>
            <a:r>
              <a:rPr lang="en-US" dirty="0" smtClean="0"/>
              <a:t>Understandable to different applications and hosts</a:t>
            </a:r>
          </a:p>
          <a:p>
            <a:r>
              <a:rPr lang="en-US" dirty="0" smtClean="0"/>
              <a:t>Example: text encoding methods</a:t>
            </a:r>
          </a:p>
          <a:p>
            <a:pPr lvl="1"/>
            <a:r>
              <a:rPr lang="en-US" dirty="0" smtClean="0"/>
              <a:t>Presentation layer protocols perform coding and compression</a:t>
            </a:r>
          </a:p>
          <a:p>
            <a:r>
              <a:rPr lang="en-US" dirty="0" smtClean="0"/>
              <a:t>Example: Presentation layer services manage data encryption and decryption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FBFE15-57E5-4D42-A305-65FB2C21F9C3}" type="slidenum">
              <a:rPr lang="en-US"/>
              <a:pPr eaLnBrk="1" hangingPunct="1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6503A4-90B2-4A51-90F6-CF8097008867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Session Layer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/>
            <a:r>
              <a:rPr lang="en-US" b="1" dirty="0"/>
              <a:t>Layer 5; PDU: data</a:t>
            </a:r>
            <a:endParaRPr lang="en-CA" b="1" dirty="0"/>
          </a:p>
          <a:p>
            <a:pPr eaLnBrk="1" hangingPunct="1"/>
            <a:r>
              <a:rPr lang="en-US" dirty="0" smtClean="0"/>
              <a:t>Protocol functions</a:t>
            </a:r>
          </a:p>
          <a:p>
            <a:pPr lvl="1" eaLnBrk="1" hangingPunct="1"/>
            <a:r>
              <a:rPr lang="en-US" dirty="0" smtClean="0"/>
              <a:t>Coordinate and maintain communications between two nodes</a:t>
            </a:r>
          </a:p>
          <a:p>
            <a:pPr eaLnBrk="1" hangingPunct="1"/>
            <a:r>
              <a:rPr lang="en-US" dirty="0" smtClean="0"/>
              <a:t>Session </a:t>
            </a:r>
          </a:p>
          <a:p>
            <a:pPr lvl="1" eaLnBrk="1" hangingPunct="1"/>
            <a:r>
              <a:rPr lang="en-US" dirty="0" smtClean="0"/>
              <a:t>Connection for ongoing data exchange between two parties</a:t>
            </a:r>
          </a:p>
          <a:p>
            <a:pPr lvl="2" eaLnBrk="1" hangingPunct="1"/>
            <a:r>
              <a:rPr lang="en-US" dirty="0" smtClean="0"/>
              <a:t>Connection between remote client and access server</a:t>
            </a:r>
          </a:p>
          <a:p>
            <a:pPr lvl="2" eaLnBrk="1" hangingPunct="1"/>
            <a:r>
              <a:rPr lang="en-US" dirty="0" smtClean="0"/>
              <a:t>Connection between Web browser client and Web server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9CE9E2-9FD6-48F2-BFE1-9A0F56676F02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Session Layer (cont’d.)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Functions</a:t>
            </a:r>
          </a:p>
          <a:p>
            <a:pPr lvl="1" eaLnBrk="1" hangingPunct="1"/>
            <a:r>
              <a:rPr lang="en-US" dirty="0" smtClean="0"/>
              <a:t>Establishing and keeping alive communications link</a:t>
            </a:r>
          </a:p>
          <a:p>
            <a:pPr lvl="2" eaLnBrk="1" hangingPunct="1"/>
            <a:r>
              <a:rPr lang="en-US" dirty="0" smtClean="0"/>
              <a:t>For session duration</a:t>
            </a:r>
          </a:p>
          <a:p>
            <a:pPr lvl="1" eaLnBrk="1" hangingPunct="1"/>
            <a:r>
              <a:rPr lang="en-US" dirty="0" smtClean="0"/>
              <a:t>Keeping communications secure</a:t>
            </a:r>
          </a:p>
          <a:p>
            <a:pPr lvl="1" eaLnBrk="1" hangingPunct="1"/>
            <a:r>
              <a:rPr lang="en-US" dirty="0" smtClean="0"/>
              <a:t>Synchronizing dialogue between two nodes</a:t>
            </a:r>
          </a:p>
          <a:p>
            <a:pPr lvl="1" eaLnBrk="1" hangingPunct="1"/>
            <a:r>
              <a:rPr lang="en-US" dirty="0" smtClean="0"/>
              <a:t>Determining if communications ended</a:t>
            </a:r>
          </a:p>
          <a:p>
            <a:pPr lvl="2" eaLnBrk="1" hangingPunct="1"/>
            <a:r>
              <a:rPr lang="en-US" dirty="0" smtClean="0"/>
              <a:t>Determining where to restart transmission</a:t>
            </a:r>
          </a:p>
          <a:p>
            <a:pPr lvl="1" eaLnBrk="1" hangingPunct="1"/>
            <a:r>
              <a:rPr lang="en-US" dirty="0" smtClean="0"/>
              <a:t>Terminating communications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22C471-4968-4B3F-9935-22B0B84A6CF6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Transport Layer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 eaLnBrk="1" hangingPunct="1">
              <a:lnSpc>
                <a:spcPct val="90000"/>
              </a:lnSpc>
            </a:pPr>
            <a:r>
              <a:rPr lang="en-US" b="1" dirty="0"/>
              <a:t>Layer 4; PDU: segment</a:t>
            </a:r>
            <a:endParaRPr lang="en-CA" b="1" dirty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Protocol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Accept data from Session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Manage end-to-end data delivery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Handle flow control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Connection-oriented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Establish connection before transmitting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Checksum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Unique character string allowing receiving node to determine if arriving data unit exactly matches data unit sent by source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Further ensures data integrity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Layer (cont’d.)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Connectionless protocols</a:t>
            </a:r>
          </a:p>
          <a:p>
            <a:pPr lvl="1"/>
            <a:r>
              <a:rPr lang="en-US" dirty="0" smtClean="0"/>
              <a:t>Do not establish connection with another node before transmitting data</a:t>
            </a:r>
          </a:p>
          <a:p>
            <a:pPr lvl="1"/>
            <a:r>
              <a:rPr lang="en-US" dirty="0" smtClean="0"/>
              <a:t>Make no effort to ensure data is delivered free of errors</a:t>
            </a:r>
          </a:p>
          <a:p>
            <a:pPr lvl="1"/>
            <a:r>
              <a:rPr lang="en-US" dirty="0" smtClean="0"/>
              <a:t>More efficient than connection-oriented protocol</a:t>
            </a:r>
          </a:p>
          <a:p>
            <a:pPr lvl="1"/>
            <a:r>
              <a:rPr lang="en-US" dirty="0" smtClean="0"/>
              <a:t>Useful when data must be transferred quickly</a:t>
            </a:r>
          </a:p>
          <a:p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Breaking large data units received from Session layer into multiple smaller units called segments</a:t>
            </a:r>
          </a:p>
          <a:p>
            <a:pPr lvl="1"/>
            <a:r>
              <a:rPr lang="en-US" dirty="0" smtClean="0"/>
              <a:t>Increases data transmission efficiency</a:t>
            </a: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C22469-C8A2-4AD8-9852-3F1EAFDEC850}" type="slidenum">
              <a:rPr lang="en-US"/>
              <a:pPr eaLnBrk="1" hangingPunct="1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9445D3-6689-4A2B-980D-BE564F8EA855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Transport Layer (cont’d.)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MTU (maximum transmission unit)</a:t>
            </a:r>
          </a:p>
          <a:p>
            <a:pPr lvl="1" eaLnBrk="1" hangingPunct="1"/>
            <a:r>
              <a:rPr lang="en-US" dirty="0" smtClean="0"/>
              <a:t>Largest data unit network will carry</a:t>
            </a:r>
          </a:p>
          <a:p>
            <a:pPr lvl="1" eaLnBrk="1" hangingPunct="1"/>
            <a:r>
              <a:rPr lang="en-US" dirty="0" smtClean="0"/>
              <a:t>Ethernet default: 1500 bytes</a:t>
            </a:r>
          </a:p>
          <a:p>
            <a:pPr lvl="1" eaLnBrk="1" hangingPunct="1"/>
            <a:r>
              <a:rPr lang="en-US" dirty="0" smtClean="0"/>
              <a:t>Discovery routine used to determine MTU</a:t>
            </a:r>
          </a:p>
          <a:p>
            <a:pPr eaLnBrk="1" hangingPunct="1"/>
            <a:r>
              <a:rPr lang="en-US" dirty="0" smtClean="0"/>
              <a:t>Reassembly</a:t>
            </a:r>
          </a:p>
          <a:p>
            <a:pPr lvl="1" eaLnBrk="1" hangingPunct="1"/>
            <a:r>
              <a:rPr lang="en-US" dirty="0" smtClean="0"/>
              <a:t>Process of reconstructing segmented data units</a:t>
            </a:r>
          </a:p>
          <a:p>
            <a:pPr eaLnBrk="1" hangingPunct="1"/>
            <a:r>
              <a:rPr lang="en-US" dirty="0" smtClean="0"/>
              <a:t>Sequencing</a:t>
            </a:r>
          </a:p>
          <a:p>
            <a:pPr lvl="1" eaLnBrk="1" hangingPunct="1"/>
            <a:r>
              <a:rPr lang="en-US" dirty="0" smtClean="0"/>
              <a:t>Method of identifying segments belonging  to the same group of subdivided data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B17216-7228-457D-BC13-0099FBB0266D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Transport Layer (cont’d.)</a:t>
            </a:r>
          </a:p>
        </p:txBody>
      </p:sp>
      <p:pic>
        <p:nvPicPr>
          <p:cNvPr id="44037" name="Picture 6" descr="Fig 2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447800"/>
            <a:ext cx="7086600" cy="4225925"/>
          </a:xfrm>
          <a:noFill/>
        </p:spPr>
      </p:pic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2438400" y="57912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Figure 2-2 Segmentation and reassembly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41B2DE-2C89-423B-91BC-B18C515E9F49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Transport Layer (cont’d.)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971800" y="57912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Figure 2-3 A TCP segment</a:t>
            </a:r>
          </a:p>
        </p:txBody>
      </p:sp>
      <p:pic>
        <p:nvPicPr>
          <p:cNvPr id="45062" name="Picture 6" descr="Fig 2-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8305800" cy="4146550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84E2EE-F61B-40E2-805A-A2CC08FDF787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Layer 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 eaLnBrk="1" hangingPunct="1"/>
            <a:r>
              <a:rPr lang="en-US" b="1" dirty="0" smtClean="0"/>
              <a:t>Layer 3; PDU: </a:t>
            </a:r>
            <a:r>
              <a:rPr lang="en-CA" b="1" smtClean="0"/>
              <a:t>packet</a:t>
            </a:r>
            <a:endParaRPr lang="en-CA" b="1" dirty="0" smtClean="0"/>
          </a:p>
          <a:p>
            <a:pPr eaLnBrk="1" hangingPunct="1"/>
            <a:r>
              <a:rPr lang="en-US" dirty="0" smtClean="0"/>
              <a:t>Protocols functions</a:t>
            </a:r>
          </a:p>
          <a:p>
            <a:pPr lvl="1" eaLnBrk="1" hangingPunct="1"/>
            <a:r>
              <a:rPr lang="en-US" dirty="0" smtClean="0"/>
              <a:t>Translate network addresses into physical counterparts</a:t>
            </a:r>
          </a:p>
          <a:p>
            <a:pPr lvl="1" eaLnBrk="1" hangingPunct="1"/>
            <a:r>
              <a:rPr lang="en-US" dirty="0" smtClean="0"/>
              <a:t>Decide how to route data from sender to receiver</a:t>
            </a:r>
          </a:p>
          <a:p>
            <a:pPr eaLnBrk="1" hangingPunct="1"/>
            <a:r>
              <a:rPr lang="en-US" dirty="0" smtClean="0"/>
              <a:t>Addressing</a:t>
            </a:r>
          </a:p>
          <a:p>
            <a:pPr lvl="1" eaLnBrk="1" hangingPunct="1"/>
            <a:r>
              <a:rPr lang="en-US" dirty="0" smtClean="0"/>
              <a:t>System for assigning unique identification numbers to network devices</a:t>
            </a:r>
          </a:p>
          <a:p>
            <a:pPr eaLnBrk="1" hangingPunct="1"/>
            <a:r>
              <a:rPr lang="en-US" dirty="0" smtClean="0"/>
              <a:t>Types of addresses for nodes</a:t>
            </a:r>
          </a:p>
          <a:p>
            <a:pPr lvl="1" eaLnBrk="1" hangingPunct="1"/>
            <a:r>
              <a:rPr lang="en-US" dirty="0" smtClean="0"/>
              <a:t>Network addresses</a:t>
            </a:r>
          </a:p>
          <a:p>
            <a:pPr lvl="1" eaLnBrk="1" hangingPunct="1"/>
            <a:r>
              <a:rPr lang="en-US" dirty="0" smtClean="0"/>
              <a:t>Logical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72E7CD-67D1-4579-A38C-9FBA2BF1F17D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Layer (cont’d.)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Packet formation</a:t>
            </a:r>
          </a:p>
          <a:p>
            <a:pPr lvl="1" eaLnBrk="1" hangingPunct="1"/>
            <a:r>
              <a:rPr lang="en-US" dirty="0" smtClean="0"/>
              <a:t>Transport layer segment appended</a:t>
            </a:r>
          </a:p>
          <a:p>
            <a:pPr lvl="2" eaLnBrk="1" hangingPunct="1"/>
            <a:r>
              <a:rPr lang="en-US" dirty="0" smtClean="0"/>
              <a:t>Logical addressing information</a:t>
            </a:r>
          </a:p>
          <a:p>
            <a:pPr eaLnBrk="1" hangingPunct="1"/>
            <a:r>
              <a:rPr lang="en-US" dirty="0" smtClean="0"/>
              <a:t>Routing</a:t>
            </a:r>
          </a:p>
          <a:p>
            <a:pPr lvl="1" eaLnBrk="1" hangingPunct="1"/>
            <a:r>
              <a:rPr lang="en-US" dirty="0" smtClean="0"/>
              <a:t>Determine path from point A on one network to point B on another network</a:t>
            </a:r>
          </a:p>
          <a:p>
            <a:pPr eaLnBrk="1" hangingPunct="1"/>
            <a:r>
              <a:rPr lang="en-US" dirty="0" smtClean="0"/>
              <a:t>Routing considerations</a:t>
            </a:r>
          </a:p>
          <a:p>
            <a:pPr lvl="1" eaLnBrk="1" hangingPunct="1"/>
            <a:r>
              <a:rPr lang="en-US" dirty="0" smtClean="0"/>
              <a:t>Delivery priorities, network congestion, quality of service, cost of alternative routes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0FE6E2-C12B-4F5B-81AC-DC434B96C054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(cont’d.)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 how two network nodes communicate through the OSI model</a:t>
            </a:r>
          </a:p>
          <a:p>
            <a:pPr eaLnBrk="1" hangingPunct="1"/>
            <a:r>
              <a:rPr lang="en-US" smtClean="0"/>
              <a:t>Discuss the structure and purpose of data packets and frames</a:t>
            </a:r>
          </a:p>
          <a:p>
            <a:pPr eaLnBrk="1" hangingPunct="1"/>
            <a:r>
              <a:rPr lang="en-US" smtClean="0"/>
              <a:t>Describe the two types of addressing covered by the OSI model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E18729-53ED-42EF-B619-7BE0AC7921E4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Layer (cont’d.) 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Common Network layer protocol</a:t>
            </a:r>
          </a:p>
          <a:p>
            <a:pPr lvl="1" eaLnBrk="1" hangingPunct="1"/>
            <a:r>
              <a:rPr lang="en-US" dirty="0" smtClean="0"/>
              <a:t>IP (Internet Protocol)</a:t>
            </a:r>
          </a:p>
          <a:p>
            <a:pPr eaLnBrk="1" hangingPunct="1"/>
            <a:r>
              <a:rPr lang="en-US" dirty="0" smtClean="0"/>
              <a:t>Fragmentation</a:t>
            </a:r>
          </a:p>
          <a:p>
            <a:pPr lvl="1" eaLnBrk="1" hangingPunct="1"/>
            <a:r>
              <a:rPr lang="en-US" dirty="0" smtClean="0"/>
              <a:t>Network layer protocol (IP) subdivides Transport layer segments received into smaller packets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02613C-91EF-4751-B287-CA6AFFF39C96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Layer (cont’d.)</a:t>
            </a:r>
          </a:p>
        </p:txBody>
      </p:sp>
      <p:pic>
        <p:nvPicPr>
          <p:cNvPr id="49157" name="Picture 6" descr="Fig 2-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89100"/>
            <a:ext cx="8229600" cy="3721100"/>
          </a:xfrm>
          <a:noFill/>
        </p:spPr>
      </p:pic>
      <p:sp>
        <p:nvSpPr>
          <p:cNvPr id="49158" name="Text Box 8"/>
          <p:cNvSpPr txBox="1">
            <a:spLocks noChangeArrowheads="1"/>
          </p:cNvSpPr>
          <p:nvPr/>
        </p:nvSpPr>
        <p:spPr bwMode="auto">
          <a:xfrm>
            <a:off x="3124200" y="54864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Figure 2-4 An IP packet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BC6629-1AD6-4666-97BA-E830ABC03543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Link Layer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/>
            <a:r>
              <a:rPr lang="en-US" b="1" dirty="0"/>
              <a:t>Layer 2; PDU: frame (has header and trailer (FCS))</a:t>
            </a:r>
            <a:endParaRPr lang="en-CA" b="1" dirty="0"/>
          </a:p>
          <a:p>
            <a:pPr eaLnBrk="1" hangingPunct="1"/>
            <a:r>
              <a:rPr lang="en-US" dirty="0" smtClean="0"/>
              <a:t>Function of protocols</a:t>
            </a:r>
          </a:p>
          <a:p>
            <a:pPr lvl="1" eaLnBrk="1" hangingPunct="1"/>
            <a:r>
              <a:rPr lang="en-US" dirty="0" smtClean="0"/>
              <a:t>Divide data received into distinct frames for transmission in Physical layer</a:t>
            </a:r>
          </a:p>
          <a:p>
            <a:pPr eaLnBrk="1" hangingPunct="1"/>
            <a:r>
              <a:rPr lang="en-US" dirty="0" smtClean="0"/>
              <a:t>Frame</a:t>
            </a:r>
          </a:p>
          <a:p>
            <a:pPr lvl="1" eaLnBrk="1" hangingPunct="1"/>
            <a:r>
              <a:rPr lang="en-US" dirty="0" smtClean="0"/>
              <a:t>Structured package for moving data</a:t>
            </a:r>
          </a:p>
          <a:p>
            <a:pPr lvl="2" eaLnBrk="1" hangingPunct="1"/>
            <a:r>
              <a:rPr lang="en-US" dirty="0" smtClean="0"/>
              <a:t>Includes raw data (payload), sender’s and receiver’s network addresses, error checking and control information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E8F61C-B31A-4933-84B3-BF6EE9CAB27B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Link Layer (cont’d.)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Possible partial communication mishap </a:t>
            </a:r>
          </a:p>
          <a:p>
            <a:pPr lvl="1" eaLnBrk="1" hangingPunct="1"/>
            <a:r>
              <a:rPr lang="en-US" dirty="0" smtClean="0"/>
              <a:t>Not all information received</a:t>
            </a:r>
          </a:p>
          <a:p>
            <a:pPr lvl="2" eaLnBrk="1" hangingPunct="1"/>
            <a:r>
              <a:rPr lang="en-US" dirty="0" smtClean="0"/>
              <a:t>Corrected by error checking</a:t>
            </a:r>
          </a:p>
          <a:p>
            <a:pPr lvl="1" eaLnBrk="1" hangingPunct="1"/>
            <a:r>
              <a:rPr lang="en-US" dirty="0" smtClean="0"/>
              <a:t>Error checking</a:t>
            </a:r>
          </a:p>
          <a:p>
            <a:pPr lvl="2" eaLnBrk="1" hangingPunct="1"/>
            <a:r>
              <a:rPr lang="en-US" dirty="0" smtClean="0"/>
              <a:t>Frame check sequence</a:t>
            </a:r>
          </a:p>
          <a:p>
            <a:pPr lvl="2" eaLnBrk="1" hangingPunct="1"/>
            <a:r>
              <a:rPr lang="en-US" dirty="0" smtClean="0"/>
              <a:t>CRC (cyclic redundancy check)</a:t>
            </a:r>
          </a:p>
          <a:p>
            <a:pPr eaLnBrk="1" hangingPunct="1"/>
            <a:r>
              <a:rPr lang="en-US" dirty="0" smtClean="0"/>
              <a:t>Possible glut of communication requests</a:t>
            </a:r>
          </a:p>
          <a:p>
            <a:pPr lvl="1" eaLnBrk="1" hangingPunct="1"/>
            <a:r>
              <a:rPr lang="en-US" dirty="0" smtClean="0"/>
              <a:t>Data Link layer controls flow of information</a:t>
            </a:r>
          </a:p>
          <a:p>
            <a:pPr lvl="2" eaLnBrk="1" hangingPunct="1"/>
            <a:r>
              <a:rPr lang="en-US" dirty="0" smtClean="0"/>
              <a:t>Allows NIC to process data without error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736D5C-B2F6-49E4-900C-35C156F54BEA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Link Layer (cont’d.)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Data Link layer sublayers</a:t>
            </a:r>
          </a:p>
          <a:p>
            <a:pPr lvl="1" eaLnBrk="1" hangingPunct="1"/>
            <a:r>
              <a:rPr lang="en-US" smtClean="0"/>
              <a:t>LLC (Logical Link Control) sublayer</a:t>
            </a:r>
          </a:p>
          <a:p>
            <a:pPr lvl="1" eaLnBrk="1" hangingPunct="1"/>
            <a:r>
              <a:rPr lang="en-US" smtClean="0"/>
              <a:t>MAC (Media Access Control) sublayer </a:t>
            </a:r>
          </a:p>
          <a:p>
            <a:pPr eaLnBrk="1" hangingPunct="1"/>
            <a:r>
              <a:rPr lang="en-US" smtClean="0"/>
              <a:t>MAC address components</a:t>
            </a:r>
          </a:p>
          <a:p>
            <a:pPr lvl="1" eaLnBrk="1" hangingPunct="1"/>
            <a:r>
              <a:rPr lang="en-US" smtClean="0"/>
              <a:t>Block ID</a:t>
            </a:r>
          </a:p>
          <a:p>
            <a:pPr lvl="2" eaLnBrk="1" hangingPunct="1"/>
            <a:r>
              <a:rPr lang="en-US" smtClean="0"/>
              <a:t>Six-character sequence unique to each vendor</a:t>
            </a:r>
          </a:p>
          <a:p>
            <a:pPr lvl="1" eaLnBrk="1" hangingPunct="1"/>
            <a:r>
              <a:rPr lang="en-US" smtClean="0"/>
              <a:t>Device ID</a:t>
            </a:r>
          </a:p>
          <a:p>
            <a:pPr lvl="2" eaLnBrk="1" hangingPunct="1"/>
            <a:r>
              <a:rPr lang="en-US" smtClean="0"/>
              <a:t>Six-character number added at vendor’s factory</a:t>
            </a:r>
          </a:p>
          <a:p>
            <a:pPr eaLnBrk="1" hangingPunct="1"/>
            <a:r>
              <a:rPr lang="en-US" smtClean="0"/>
              <a:t>MAC addresses frequently depicted in hexadecimal format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1D716B-1F17-4B5A-8D88-44551EB93FE4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Link Layer (cont’d.)</a:t>
            </a:r>
          </a:p>
        </p:txBody>
      </p:sp>
      <p:pic>
        <p:nvPicPr>
          <p:cNvPr id="53253" name="Picture 6" descr="Fig 2-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828800"/>
            <a:ext cx="7310438" cy="3071813"/>
          </a:xfrm>
          <a:noFill/>
        </p:spPr>
      </p:pic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1752600" y="5105400"/>
            <a:ext cx="556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Figure 2-5 The Data Link layer and its sublayers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141896-FB1F-44F6-AA73-9C1BFE218A62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Link Layer (cont’d.)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2590800" y="5486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Figure 2-6 A NIC’s Mac address</a:t>
            </a:r>
          </a:p>
        </p:txBody>
      </p:sp>
      <p:pic>
        <p:nvPicPr>
          <p:cNvPr id="54278" name="Picture 6" descr="Fig 2-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00200"/>
            <a:ext cx="6934200" cy="3767138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56F5CF-6C95-4C34-B061-24755F8FC80C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 Layer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Layer 1</a:t>
            </a:r>
          </a:p>
          <a:p>
            <a:pPr eaLnBrk="1" hangingPunct="1"/>
            <a:r>
              <a:rPr lang="en-US" dirty="0" smtClean="0"/>
              <a:t>Functions of protocols</a:t>
            </a:r>
          </a:p>
          <a:p>
            <a:pPr lvl="1" eaLnBrk="1" hangingPunct="1"/>
            <a:r>
              <a:rPr lang="en-US" dirty="0" smtClean="0"/>
              <a:t>Accept frames from Data Link layer</a:t>
            </a:r>
          </a:p>
          <a:p>
            <a:pPr lvl="1" eaLnBrk="1" hangingPunct="1"/>
            <a:r>
              <a:rPr lang="en-US" dirty="0" smtClean="0"/>
              <a:t>Generate signals as changes in voltage at the NIC</a:t>
            </a:r>
          </a:p>
          <a:p>
            <a:pPr eaLnBrk="1" hangingPunct="1"/>
            <a:r>
              <a:rPr lang="en-US" dirty="0" smtClean="0"/>
              <a:t>Copper transmission medium</a:t>
            </a:r>
          </a:p>
          <a:p>
            <a:pPr lvl="1" eaLnBrk="1" hangingPunct="1"/>
            <a:r>
              <a:rPr lang="en-US" dirty="0" smtClean="0"/>
              <a:t>Signals issued as voltage</a:t>
            </a:r>
          </a:p>
          <a:p>
            <a:pPr eaLnBrk="1" hangingPunct="1"/>
            <a:r>
              <a:rPr lang="en-US" dirty="0" smtClean="0"/>
              <a:t>Fiber-optic cable transmission medium</a:t>
            </a:r>
          </a:p>
          <a:p>
            <a:pPr lvl="1" eaLnBrk="1" hangingPunct="1"/>
            <a:r>
              <a:rPr lang="en-US" dirty="0" smtClean="0"/>
              <a:t>Signals issued as light pulses</a:t>
            </a:r>
          </a:p>
          <a:p>
            <a:pPr eaLnBrk="1" hangingPunct="1"/>
            <a:r>
              <a:rPr lang="en-US" dirty="0" smtClean="0"/>
              <a:t>Wireless transmission medium</a:t>
            </a:r>
          </a:p>
          <a:p>
            <a:pPr lvl="1" eaLnBrk="1" hangingPunct="1"/>
            <a:r>
              <a:rPr lang="en-US" dirty="0" smtClean="0"/>
              <a:t>Signals issued as electromagnetic waves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CBC83E-6140-4CA4-BE2B-6388177B5859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 Layer (cont’d.)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Physical layer protocols responsibility when receiving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Detect and accept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Pass on to Data Link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Set data transmission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Monitor data error rates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 error checking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Devices operating at Physical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Hubs and repeaters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NICs operate at both Physical layer and Data Link layers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3EC18C-FDD2-4CD8-ACAD-A0F039488540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Applying the OSI Model</a:t>
            </a:r>
          </a:p>
        </p:txBody>
      </p:sp>
      <p:grpSp>
        <p:nvGrpSpPr>
          <p:cNvPr id="57349" name="Group 9"/>
          <p:cNvGrpSpPr>
            <a:grpSpLocks/>
          </p:cNvGrpSpPr>
          <p:nvPr/>
        </p:nvGrpSpPr>
        <p:grpSpPr bwMode="auto">
          <a:xfrm>
            <a:off x="762000" y="1828800"/>
            <a:ext cx="7615238" cy="3567113"/>
            <a:chOff x="576" y="1056"/>
            <a:chExt cx="4797" cy="2247"/>
          </a:xfrm>
        </p:grpSpPr>
        <p:pic>
          <p:nvPicPr>
            <p:cNvPr id="57350" name="Picture 7" descr="Table 2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056"/>
              <a:ext cx="4797" cy="1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1" name="Text Box 8"/>
            <p:cNvSpPr txBox="1">
              <a:spLocks noChangeArrowheads="1"/>
            </p:cNvSpPr>
            <p:nvPr/>
          </p:nvSpPr>
          <p:spPr bwMode="auto">
            <a:xfrm>
              <a:off x="1536" y="3072"/>
              <a:ext cx="2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Table 2-1 Functions of the OSI layers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015BD5-8329-4ABE-8039-A357C271AAB2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Networking Standards Organizations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</a:t>
            </a:r>
          </a:p>
          <a:p>
            <a:pPr lvl="1" eaLnBrk="1" hangingPunct="1"/>
            <a:r>
              <a:rPr lang="en-US" dirty="0" smtClean="0"/>
              <a:t>Documented agreement</a:t>
            </a:r>
          </a:p>
          <a:p>
            <a:pPr lvl="1" eaLnBrk="1" hangingPunct="1"/>
            <a:r>
              <a:rPr lang="en-US" dirty="0" smtClean="0"/>
              <a:t>Technical specifications/precise criteria</a:t>
            </a:r>
          </a:p>
          <a:p>
            <a:pPr lvl="1" eaLnBrk="1" hangingPunct="1"/>
            <a:r>
              <a:rPr lang="en-US" dirty="0" smtClean="0"/>
              <a:t>Stipulates design or performance of particular product or service</a:t>
            </a:r>
          </a:p>
          <a:p>
            <a:pPr eaLnBrk="1" hangingPunct="1"/>
            <a:r>
              <a:rPr lang="en-US" dirty="0" smtClean="0"/>
              <a:t>Standards are essential in the networking world</a:t>
            </a:r>
          </a:p>
          <a:p>
            <a:pPr lvl="1" eaLnBrk="1" hangingPunct="1"/>
            <a:r>
              <a:rPr lang="en-US" dirty="0" smtClean="0"/>
              <a:t>Wide variety of hardware and software</a:t>
            </a:r>
          </a:p>
          <a:p>
            <a:pPr lvl="2" eaLnBrk="1" hangingPunct="1"/>
            <a:r>
              <a:rPr lang="en-US" dirty="0" smtClean="0"/>
              <a:t>Ensures network design compatibility</a:t>
            </a:r>
          </a:p>
          <a:p>
            <a:pPr eaLnBrk="1" hangingPunct="1"/>
            <a:r>
              <a:rPr lang="en-US" dirty="0" smtClean="0"/>
              <a:t>Standards define minimum acceptable performance</a:t>
            </a:r>
          </a:p>
          <a:p>
            <a:pPr lvl="1" eaLnBrk="1" hangingPunct="1"/>
            <a:r>
              <a:rPr lang="en-US" dirty="0" smtClean="0"/>
              <a:t>Not ideal performance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7B3057-E882-4747-B511-E131BECB82F0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 Between Two Systems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transformation</a:t>
            </a:r>
          </a:p>
          <a:p>
            <a:pPr lvl="1" eaLnBrk="1" hangingPunct="1"/>
            <a:r>
              <a:rPr lang="en-US" smtClean="0"/>
              <a:t>Original software application data differs from application layer NIC data</a:t>
            </a:r>
          </a:p>
          <a:p>
            <a:pPr lvl="2" eaLnBrk="1" hangingPunct="1"/>
            <a:r>
              <a:rPr lang="en-US" smtClean="0"/>
              <a:t>Header data added at each layer</a:t>
            </a:r>
          </a:p>
          <a:p>
            <a:pPr eaLnBrk="1" hangingPunct="1"/>
            <a:r>
              <a:rPr lang="en-US" smtClean="0"/>
              <a:t>PDUs</a:t>
            </a:r>
          </a:p>
          <a:p>
            <a:pPr lvl="1" eaLnBrk="1" hangingPunct="1"/>
            <a:r>
              <a:rPr lang="en-US" smtClean="0"/>
              <a:t>Generated in Application layer</a:t>
            </a:r>
          </a:p>
          <a:p>
            <a:pPr eaLnBrk="1" hangingPunct="1"/>
            <a:r>
              <a:rPr lang="en-US" smtClean="0"/>
              <a:t>Segments</a:t>
            </a:r>
          </a:p>
          <a:p>
            <a:pPr lvl="1" eaLnBrk="1" hangingPunct="1"/>
            <a:r>
              <a:rPr lang="en-US" smtClean="0"/>
              <a:t>Generated in Transport layer</a:t>
            </a:r>
          </a:p>
          <a:p>
            <a:pPr lvl="1" eaLnBrk="1" hangingPunct="1"/>
            <a:r>
              <a:rPr lang="en-US" smtClean="0"/>
              <a:t>Unit of data resulting from subdividing larger PDU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ABD887-55F0-43C5-9322-82EBAA0E0B45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 Between Two Systems (cont’d.)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Packets</a:t>
            </a:r>
          </a:p>
          <a:p>
            <a:pPr lvl="1" eaLnBrk="1" hangingPunct="1"/>
            <a:r>
              <a:rPr lang="en-US" dirty="0" smtClean="0"/>
              <a:t>Generated in Network layer</a:t>
            </a:r>
          </a:p>
          <a:p>
            <a:pPr lvl="1" eaLnBrk="1" hangingPunct="1"/>
            <a:r>
              <a:rPr lang="en-US" dirty="0" smtClean="0"/>
              <a:t>Data with logical addressing information added to segments</a:t>
            </a:r>
          </a:p>
          <a:p>
            <a:pPr eaLnBrk="1" hangingPunct="1"/>
            <a:r>
              <a:rPr lang="en-US" dirty="0" smtClean="0"/>
              <a:t>Frames</a:t>
            </a:r>
          </a:p>
          <a:p>
            <a:pPr lvl="1" eaLnBrk="1" hangingPunct="1"/>
            <a:r>
              <a:rPr lang="en-US" dirty="0" smtClean="0"/>
              <a:t>Generated in Data Link layer</a:t>
            </a:r>
          </a:p>
          <a:p>
            <a:pPr lvl="1" eaLnBrk="1" hangingPunct="1"/>
            <a:r>
              <a:rPr lang="en-US" dirty="0" smtClean="0"/>
              <a:t>Composed of several smaller components or fields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D3CA57-AECD-4C16-9337-C22186DA24A3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 Between Two Systems (cont’d.)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Encapsulation</a:t>
            </a:r>
          </a:p>
          <a:p>
            <a:pPr lvl="1" eaLnBrk="1" hangingPunct="1"/>
            <a:r>
              <a:rPr lang="en-US" smtClean="0"/>
              <a:t>Occurs in Data Link layer</a:t>
            </a:r>
          </a:p>
          <a:p>
            <a:pPr lvl="1" eaLnBrk="1" hangingPunct="1"/>
            <a:r>
              <a:rPr lang="en-US" smtClean="0"/>
              <a:t>Process of wrapping one layer’s PDU with protocol information</a:t>
            </a:r>
          </a:p>
          <a:p>
            <a:pPr lvl="2" eaLnBrk="1" hangingPunct="1"/>
            <a:r>
              <a:rPr lang="en-US" smtClean="0"/>
              <a:t>Allows interpretation by lower layer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154D66-C6E3-4F09-BE65-EE95E436F7CC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 Between Two Systems (cont’d.)</a:t>
            </a:r>
          </a:p>
        </p:txBody>
      </p:sp>
      <p:grpSp>
        <p:nvGrpSpPr>
          <p:cNvPr id="61445" name="Group 8"/>
          <p:cNvGrpSpPr>
            <a:grpSpLocks/>
          </p:cNvGrpSpPr>
          <p:nvPr/>
        </p:nvGrpSpPr>
        <p:grpSpPr bwMode="auto">
          <a:xfrm>
            <a:off x="1524000" y="1524000"/>
            <a:ext cx="6019800" cy="4633913"/>
            <a:chOff x="888" y="960"/>
            <a:chExt cx="3792" cy="2919"/>
          </a:xfrm>
        </p:grpSpPr>
        <p:pic>
          <p:nvPicPr>
            <p:cNvPr id="61446" name="Picture 6" descr="Fig 2-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960"/>
              <a:ext cx="3590" cy="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888" y="3648"/>
              <a:ext cx="37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2-7 Data transformation through the OSI model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585C83-93C7-4552-B8EB-BC82BC44E362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624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Data Frames in Network Communications</a:t>
            </a:r>
          </a:p>
        </p:txBody>
      </p:sp>
      <p:sp>
        <p:nvSpPr>
          <p:cNvPr id="6246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Reasons why networks split data into small pieces </a:t>
            </a:r>
          </a:p>
          <a:p>
            <a:pPr lvl="1"/>
            <a:r>
              <a:rPr lang="en-US" dirty="0"/>
              <a:t>Large units of data sent across a network hamper effective communications by saturating the network</a:t>
            </a:r>
          </a:p>
          <a:p>
            <a:pPr lvl="1"/>
            <a:r>
              <a:rPr lang="en-US" dirty="0"/>
              <a:t>If a sender and receiver use all the available </a:t>
            </a:r>
            <a:r>
              <a:rPr lang="en-US" dirty="0" smtClean="0"/>
              <a:t>bandwidth by sending large blocks of continuous data, </a:t>
            </a:r>
            <a:r>
              <a:rPr lang="en-US" dirty="0"/>
              <a:t>other computers can’t readily communicate</a:t>
            </a:r>
          </a:p>
          <a:p>
            <a:pPr lvl="1"/>
            <a:r>
              <a:rPr lang="en-US" dirty="0"/>
              <a:t>Networks can sometimes be unreliable</a:t>
            </a:r>
          </a:p>
          <a:p>
            <a:pPr lvl="1"/>
            <a:r>
              <a:rPr lang="en-US" dirty="0"/>
              <a:t>Retransmission of large frames (due to errors) is inefficient</a:t>
            </a:r>
          </a:p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585C83-93C7-4552-B8EB-BC82BC44E362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624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 Specifications</a:t>
            </a:r>
          </a:p>
        </p:txBody>
      </p:sp>
      <p:sp>
        <p:nvSpPr>
          <p:cNvPr id="6246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Frames</a:t>
            </a:r>
          </a:p>
          <a:p>
            <a:pPr lvl="1" eaLnBrk="1" hangingPunct="1"/>
            <a:r>
              <a:rPr lang="en-US" dirty="0" smtClean="0"/>
              <a:t>Composed of several smaller components or fields</a:t>
            </a:r>
          </a:p>
          <a:p>
            <a:pPr eaLnBrk="1" hangingPunct="1"/>
            <a:r>
              <a:rPr lang="en-US" dirty="0" smtClean="0"/>
              <a:t>Frame characteristic dependencies</a:t>
            </a:r>
          </a:p>
          <a:p>
            <a:pPr lvl="1" eaLnBrk="1" hangingPunct="1"/>
            <a:r>
              <a:rPr lang="en-US" dirty="0" smtClean="0"/>
              <a:t>Network type where frames run</a:t>
            </a:r>
          </a:p>
          <a:p>
            <a:pPr lvl="1" eaLnBrk="1" hangingPunct="1"/>
            <a:r>
              <a:rPr lang="en-US" dirty="0" smtClean="0"/>
              <a:t>Standards frames must follow</a:t>
            </a:r>
          </a:p>
          <a:p>
            <a:pPr eaLnBrk="1" hangingPunct="1"/>
            <a:r>
              <a:rPr lang="en-US" dirty="0" smtClean="0"/>
              <a:t>Ethernet</a:t>
            </a:r>
          </a:p>
          <a:p>
            <a:pPr lvl="1" eaLnBrk="1" hangingPunct="1"/>
            <a:r>
              <a:rPr lang="en-US" dirty="0" smtClean="0"/>
              <a:t>Developed by Xerox</a:t>
            </a:r>
          </a:p>
          <a:p>
            <a:pPr lvl="1" eaLnBrk="1" hangingPunct="1"/>
            <a:r>
              <a:rPr lang="en-US" dirty="0" smtClean="0"/>
              <a:t>Four different types of Ethernet frames</a:t>
            </a:r>
          </a:p>
          <a:p>
            <a:pPr lvl="1" eaLnBrk="1" hangingPunct="1"/>
            <a:r>
              <a:rPr lang="en-US" dirty="0" smtClean="0"/>
              <a:t>Most popular: IEEE 802.3 standard</a:t>
            </a:r>
          </a:p>
        </p:txBody>
      </p:sp>
    </p:spTree>
    <p:extLst>
      <p:ext uri="{BB962C8B-B14F-4D97-AF65-F5344CB8AC3E}">
        <p14:creationId xmlns:p14="http://schemas.microsoft.com/office/powerpoint/2010/main" val="3519854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9982CA-F738-4A5A-BB91-80B2A37BDD27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 Specifications (cont’d.)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Token ring</a:t>
            </a:r>
          </a:p>
          <a:p>
            <a:pPr lvl="1" eaLnBrk="1" hangingPunct="1"/>
            <a:r>
              <a:rPr lang="en-US" dirty="0" smtClean="0"/>
              <a:t>Developed by IBM</a:t>
            </a:r>
          </a:p>
          <a:p>
            <a:pPr lvl="1" eaLnBrk="1" hangingPunct="1"/>
            <a:r>
              <a:rPr lang="en-US" dirty="0" smtClean="0"/>
              <a:t>Relies upon direct links between nodes and ring topology</a:t>
            </a:r>
          </a:p>
          <a:p>
            <a:pPr lvl="1" eaLnBrk="1" hangingPunct="1"/>
            <a:r>
              <a:rPr lang="en-US" dirty="0" smtClean="0"/>
              <a:t>Nearly obsolete</a:t>
            </a:r>
          </a:p>
          <a:p>
            <a:pPr lvl="1" eaLnBrk="1" hangingPunct="1"/>
            <a:r>
              <a:rPr lang="en-US" dirty="0" smtClean="0"/>
              <a:t>Defined by IEEE 802.5 standard</a:t>
            </a:r>
          </a:p>
          <a:p>
            <a:pPr eaLnBrk="1" hangingPunct="1"/>
            <a:r>
              <a:rPr lang="en-US" dirty="0" smtClean="0"/>
              <a:t>Ethernet frames and token ring frames differ</a:t>
            </a:r>
          </a:p>
          <a:p>
            <a:pPr lvl="1" eaLnBrk="1" hangingPunct="1"/>
            <a:r>
              <a:rPr lang="en-US" dirty="0" smtClean="0"/>
              <a:t>Will not interact with each other</a:t>
            </a:r>
          </a:p>
          <a:p>
            <a:pPr lvl="1" eaLnBrk="1" hangingPunct="1"/>
            <a:r>
              <a:rPr lang="en-US" dirty="0" smtClean="0"/>
              <a:t>Devices cannot support more than one frame type per physical interface or NIC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C36C2D-9DBA-4949-9EC8-D77F134BA8E7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IEEE Networking Specifications (cont’d.)</a:t>
            </a:r>
          </a:p>
        </p:txBody>
      </p:sp>
      <p:grpSp>
        <p:nvGrpSpPr>
          <p:cNvPr id="65541" name="Group 8"/>
          <p:cNvGrpSpPr>
            <a:grpSpLocks/>
          </p:cNvGrpSpPr>
          <p:nvPr/>
        </p:nvGrpSpPr>
        <p:grpSpPr bwMode="auto">
          <a:xfrm>
            <a:off x="1371600" y="1676400"/>
            <a:ext cx="6610350" cy="4481513"/>
            <a:chOff x="864" y="960"/>
            <a:chExt cx="4164" cy="2823"/>
          </a:xfrm>
        </p:grpSpPr>
        <p:pic>
          <p:nvPicPr>
            <p:cNvPr id="65542" name="Picture 6" descr="Table 2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960"/>
              <a:ext cx="4164" cy="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1536" y="3552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Table 2-2 IEEE 802 standards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D21DF6-9CB8-4655-858D-E832D433721B}" type="slidenum">
              <a:rPr lang="en-US"/>
              <a:pPr eaLnBrk="1" hangingPunct="1"/>
              <a:t>48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Standards and standard organizations</a:t>
            </a:r>
          </a:p>
          <a:p>
            <a:pPr eaLnBrk="1" hangingPunct="1"/>
            <a:r>
              <a:rPr lang="en-US" smtClean="0"/>
              <a:t>ISO’s OSI (Open Systems Interconnection) model</a:t>
            </a:r>
          </a:p>
          <a:p>
            <a:pPr lvl="1" eaLnBrk="1" hangingPunct="1"/>
            <a:r>
              <a:rPr lang="en-US" smtClean="0"/>
              <a:t>Seven layers</a:t>
            </a:r>
          </a:p>
          <a:p>
            <a:pPr eaLnBrk="1" hangingPunct="1"/>
            <a:r>
              <a:rPr lang="en-US" smtClean="0"/>
              <a:t>IEEE’s Project 802</a:t>
            </a:r>
          </a:p>
          <a:p>
            <a:pPr eaLnBrk="1" hangingPunct="1"/>
            <a:r>
              <a:rPr lang="en-US" smtClean="0"/>
              <a:t>Significant IEEE 802 standards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B79C2B-28A0-44F5-ABAB-24778A1F3C3A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Networking Standards Organizations (cont’d.)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 different organizations oversee computer industry standards</a:t>
            </a:r>
          </a:p>
          <a:p>
            <a:pPr lvl="1" eaLnBrk="1" hangingPunct="1"/>
            <a:r>
              <a:rPr lang="en-US" smtClean="0"/>
              <a:t>Organizations may overlap responsibilities</a:t>
            </a:r>
          </a:p>
          <a:p>
            <a:pPr lvl="2" eaLnBrk="1" hangingPunct="1"/>
            <a:r>
              <a:rPr lang="en-US" smtClean="0"/>
              <a:t>Example: ANSI and IEEE set wireless standards</a:t>
            </a:r>
          </a:p>
          <a:p>
            <a:pPr eaLnBrk="1" hangingPunct="1"/>
            <a:r>
              <a:rPr lang="en-US" smtClean="0"/>
              <a:t>Network professional’s responsibility</a:t>
            </a:r>
          </a:p>
          <a:p>
            <a:pPr lvl="1" eaLnBrk="1" hangingPunct="1"/>
            <a:r>
              <a:rPr lang="en-US" smtClean="0"/>
              <a:t>Be familiar with groups setting networking standards</a:t>
            </a:r>
          </a:p>
          <a:p>
            <a:pPr lvl="1" eaLnBrk="1" hangingPunct="1"/>
            <a:r>
              <a:rPr lang="en-US" smtClean="0"/>
              <a:t>Understand critical aspects of standards required by own networks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4FA4D8-4225-459E-8BC0-95A8DA24DD28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ANSI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ANSI (American National Standards Institute)</a:t>
            </a:r>
          </a:p>
          <a:p>
            <a:pPr lvl="1" eaLnBrk="1" hangingPunct="1"/>
            <a:r>
              <a:rPr lang="en-US" smtClean="0"/>
              <a:t>1000+ representatives from industry and government</a:t>
            </a:r>
          </a:p>
          <a:p>
            <a:pPr lvl="1" eaLnBrk="1" hangingPunct="1"/>
            <a:r>
              <a:rPr lang="en-US" smtClean="0"/>
              <a:t>Determines standards for electronics industry and other fields</a:t>
            </a:r>
          </a:p>
          <a:p>
            <a:pPr eaLnBrk="1" hangingPunct="1"/>
            <a:r>
              <a:rPr lang="en-US" smtClean="0"/>
              <a:t>Requests voluntarily compliance with standards</a:t>
            </a:r>
          </a:p>
          <a:p>
            <a:pPr eaLnBrk="1" hangingPunct="1"/>
            <a:r>
              <a:rPr lang="en-US" smtClean="0"/>
              <a:t>Obtaining ANSI approval requires rigorous testing</a:t>
            </a:r>
          </a:p>
          <a:p>
            <a:pPr eaLnBrk="1" hangingPunct="1"/>
            <a:r>
              <a:rPr lang="en-US" smtClean="0"/>
              <a:t>ANSI standards documents available online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014FE5-1F89-40D4-A263-25381ACC089A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EIA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EIA (Electronic Industries Alliance)</a:t>
            </a:r>
          </a:p>
          <a:p>
            <a:pPr lvl="1" eaLnBrk="1" hangingPunct="1"/>
            <a:r>
              <a:rPr lang="en-US" dirty="0" smtClean="0"/>
              <a:t>Trade organization</a:t>
            </a:r>
          </a:p>
          <a:p>
            <a:pPr lvl="2" eaLnBrk="1" hangingPunct="1"/>
            <a:r>
              <a:rPr lang="en-US" dirty="0" smtClean="0"/>
              <a:t>Representatives from United States electronics manufacturing firms</a:t>
            </a:r>
          </a:p>
          <a:p>
            <a:pPr lvl="1" eaLnBrk="1" hangingPunct="1"/>
            <a:r>
              <a:rPr lang="en-US" dirty="0" smtClean="0"/>
              <a:t>Sets standards for its members</a:t>
            </a:r>
          </a:p>
          <a:p>
            <a:pPr lvl="1" eaLnBrk="1" hangingPunct="1"/>
            <a:r>
              <a:rPr lang="en-US" dirty="0" smtClean="0"/>
              <a:t>Helps write ANSI standards</a:t>
            </a:r>
          </a:p>
          <a:p>
            <a:pPr lvl="1" eaLnBrk="1" hangingPunct="1"/>
            <a:r>
              <a:rPr lang="en-US" dirty="0" smtClean="0"/>
              <a:t>Lobbies for favorable computer and electronics industries legislation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1608D2-1E4A-4952-AC4B-886EE3F6FF46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TIA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TIA (Telecommunications Industry Association)</a:t>
            </a:r>
          </a:p>
          <a:p>
            <a:pPr lvl="1" eaLnBrk="1" hangingPunct="1"/>
            <a:r>
              <a:rPr lang="en-US" dirty="0" smtClean="0"/>
              <a:t>Formed in 1988</a:t>
            </a:r>
          </a:p>
          <a:p>
            <a:pPr lvl="2" eaLnBrk="1" hangingPunct="1"/>
            <a:r>
              <a:rPr lang="en-US" dirty="0" smtClean="0"/>
              <a:t>EIA subgroup merged with former United States Telecommunications Suppliers Association (USTSA)</a:t>
            </a:r>
          </a:p>
          <a:p>
            <a:pPr lvl="1" eaLnBrk="1" hangingPunct="1"/>
            <a:r>
              <a:rPr lang="en-US" dirty="0" smtClean="0"/>
              <a:t>Focus of TIA</a:t>
            </a:r>
          </a:p>
          <a:p>
            <a:pPr lvl="2" eaLnBrk="1" hangingPunct="1"/>
            <a:r>
              <a:rPr lang="en-US" dirty="0" smtClean="0"/>
              <a:t>Standards for information technology, wireless, satellite, fiber optics, and telephone equipment</a:t>
            </a:r>
          </a:p>
          <a:p>
            <a:pPr eaLnBrk="1" hangingPunct="1"/>
            <a:r>
              <a:rPr lang="en-US" dirty="0" smtClean="0"/>
              <a:t>TIA/EIA 568-B Series</a:t>
            </a:r>
          </a:p>
          <a:p>
            <a:pPr lvl="1" eaLnBrk="1" hangingPunct="1"/>
            <a:r>
              <a:rPr lang="en-US" dirty="0" smtClean="0"/>
              <a:t>Guidelines for installing network cable in commercial buildings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2056FD-83AA-4DDA-BF64-CAC9ED5A99CB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IEEE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IEEE (Institute of Electrical and Electronics Engineers)</a:t>
            </a:r>
          </a:p>
          <a:p>
            <a:pPr lvl="1" eaLnBrk="1" hangingPunct="1"/>
            <a:r>
              <a:rPr lang="en-US" smtClean="0"/>
              <a:t>International engineering professionals society</a:t>
            </a:r>
          </a:p>
          <a:p>
            <a:pPr eaLnBrk="1" hangingPunct="1"/>
            <a:r>
              <a:rPr lang="en-US" smtClean="0"/>
              <a:t>Goal of IEEE</a:t>
            </a:r>
          </a:p>
          <a:p>
            <a:pPr lvl="1" eaLnBrk="1" hangingPunct="1"/>
            <a:r>
              <a:rPr lang="en-US" smtClean="0"/>
              <a:t>Promote development and education in electrical engineering and computer science fields</a:t>
            </a:r>
          </a:p>
          <a:p>
            <a:pPr eaLnBrk="1" hangingPunct="1"/>
            <a:r>
              <a:rPr lang="en-US" smtClean="0"/>
              <a:t>Hosts symposia, conferences, and chapter meetings</a:t>
            </a:r>
          </a:p>
          <a:p>
            <a:pPr eaLnBrk="1" hangingPunct="1"/>
            <a:r>
              <a:rPr lang="en-US" smtClean="0"/>
              <a:t>Maintains a standards board</a:t>
            </a:r>
          </a:p>
          <a:p>
            <a:pPr eaLnBrk="1" hangingPunct="1"/>
            <a:r>
              <a:rPr lang="en-US" smtClean="0"/>
              <a:t>IEEE technical papers and standards</a:t>
            </a:r>
          </a:p>
          <a:p>
            <a:pPr lvl="1" eaLnBrk="1" hangingPunct="1"/>
            <a:r>
              <a:rPr lang="en-US" smtClean="0"/>
              <a:t>Highly respected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2221</Words>
  <Application>Microsoft Office PowerPoint</Application>
  <PresentationFormat>On-screen Show (4:3)</PresentationFormat>
  <Paragraphs>426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3_Default Design</vt:lpstr>
      <vt:lpstr>2_Default Design</vt:lpstr>
      <vt:lpstr>1_Default Design</vt:lpstr>
      <vt:lpstr>Default Design</vt:lpstr>
      <vt:lpstr>Network+ Guide to Networks 6th Edition</vt:lpstr>
      <vt:lpstr>Objectives</vt:lpstr>
      <vt:lpstr>Objectives (cont’d.)</vt:lpstr>
      <vt:lpstr>Networking Standards Organizations</vt:lpstr>
      <vt:lpstr>Networking Standards Organizations (cont’d.)</vt:lpstr>
      <vt:lpstr>ANSI</vt:lpstr>
      <vt:lpstr>EIA</vt:lpstr>
      <vt:lpstr>TIA</vt:lpstr>
      <vt:lpstr>IEEE</vt:lpstr>
      <vt:lpstr>ISO</vt:lpstr>
      <vt:lpstr>ITU</vt:lpstr>
      <vt:lpstr>ISOC</vt:lpstr>
      <vt:lpstr>ISOC (cont’d.)</vt:lpstr>
      <vt:lpstr>IANA</vt:lpstr>
      <vt:lpstr>ICANN</vt:lpstr>
      <vt:lpstr>The OSI Model</vt:lpstr>
      <vt:lpstr>PowerPoint Presentation</vt:lpstr>
      <vt:lpstr>Application Layer</vt:lpstr>
      <vt:lpstr>Application Layer (cont’d.)</vt:lpstr>
      <vt:lpstr>Presentation Layer</vt:lpstr>
      <vt:lpstr>Session Layer</vt:lpstr>
      <vt:lpstr>Session Layer (cont’d.)</vt:lpstr>
      <vt:lpstr>Transport Layer</vt:lpstr>
      <vt:lpstr>Transport Layer (cont’d.)</vt:lpstr>
      <vt:lpstr>Transport Layer (cont’d.)</vt:lpstr>
      <vt:lpstr>Transport Layer (cont’d.)</vt:lpstr>
      <vt:lpstr>Transport Layer (cont’d.)</vt:lpstr>
      <vt:lpstr>Network Layer </vt:lpstr>
      <vt:lpstr>Network Layer (cont’d.) </vt:lpstr>
      <vt:lpstr>Network Layer (cont’d.) </vt:lpstr>
      <vt:lpstr>Network Layer (cont’d.)</vt:lpstr>
      <vt:lpstr>Data Link Layer</vt:lpstr>
      <vt:lpstr>Data Link Layer (cont’d.)</vt:lpstr>
      <vt:lpstr>Data Link Layer (cont’d.)</vt:lpstr>
      <vt:lpstr>Data Link Layer (cont’d.)</vt:lpstr>
      <vt:lpstr>Data Link Layer (cont’d.)</vt:lpstr>
      <vt:lpstr>Physical Layer</vt:lpstr>
      <vt:lpstr>Physical Layer (cont’d.)</vt:lpstr>
      <vt:lpstr>Applying the OSI Model</vt:lpstr>
      <vt:lpstr>Communication Between Two Systems</vt:lpstr>
      <vt:lpstr>Communication Between Two Systems (cont’d.)</vt:lpstr>
      <vt:lpstr>Communication Between Two Systems (cont’d.)</vt:lpstr>
      <vt:lpstr>Communication Between Two Systems (cont’d.)</vt:lpstr>
      <vt:lpstr>Data Frames in Network Communications</vt:lpstr>
      <vt:lpstr>Frame Specifications</vt:lpstr>
      <vt:lpstr>Frame Specifications (cont’d.)</vt:lpstr>
      <vt:lpstr>IEEE Networking Specifications (cont’d.)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5th Edition</dc:title>
  <dc:creator>Ron</dc:creator>
  <cp:lastModifiedBy>Computer Services</cp:lastModifiedBy>
  <cp:revision>391</cp:revision>
  <dcterms:created xsi:type="dcterms:W3CDTF">2007-07-09T21:56:01Z</dcterms:created>
  <dcterms:modified xsi:type="dcterms:W3CDTF">2015-01-27T16:06:10Z</dcterms:modified>
</cp:coreProperties>
</file>